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6.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28"/>
  </p:notesMasterIdLst>
  <p:sldIdLst>
    <p:sldId id="256" r:id="rId10"/>
    <p:sldId id="334" r:id="rId11"/>
    <p:sldId id="363" r:id="rId12"/>
    <p:sldId id="339" r:id="rId13"/>
    <p:sldId id="364" r:id="rId14"/>
    <p:sldId id="258" r:id="rId15"/>
    <p:sldId id="365" r:id="rId16"/>
    <p:sldId id="369" r:id="rId17"/>
    <p:sldId id="376" r:id="rId18"/>
    <p:sldId id="257" r:id="rId19"/>
    <p:sldId id="370" r:id="rId20"/>
    <p:sldId id="371" r:id="rId21"/>
    <p:sldId id="372" r:id="rId22"/>
    <p:sldId id="375" r:id="rId23"/>
    <p:sldId id="367" r:id="rId24"/>
    <p:sldId id="374" r:id="rId25"/>
    <p:sldId id="373" r:id="rId26"/>
    <p:sldId id="36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4C2A13-2488-4C58-BA63-B3FE859CE91E}" v="35" dt="2024-01-28T21:58:38.0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73090" autoAdjust="0"/>
  </p:normalViewPr>
  <p:slideViewPr>
    <p:cSldViewPr snapToGrid="0" snapToObjects="1">
      <p:cViewPr varScale="1">
        <p:scale>
          <a:sx n="83" d="100"/>
          <a:sy n="83" d="100"/>
        </p:scale>
        <p:origin x="150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slideMaster" Target="slideMasters/slideMaster1.xml"/><Relationship Id="rId21" Type="http://schemas.openxmlformats.org/officeDocument/2006/relationships/slide" Target="slides/slide12.xml"/><Relationship Id="rId34" Type="http://schemas.microsoft.com/office/2015/10/relationships/revisionInfo" Target="revisionInfo.xml"/><Relationship Id="rId7" Type="http://schemas.openxmlformats.org/officeDocument/2006/relationships/slideMaster" Target="slideMasters/slideMaster5.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tableStyles" Target="tableStyles.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notesMaster" Target="notesMasters/notesMaster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theme" Target="theme/theme1.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viewProps" Target="viewProps.xml"/><Relationship Id="rId8"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Pitman" userId="32810b54-0e4c-4b23-98da-f3c8604117a1" providerId="ADAL" clId="{114C2A13-2488-4C58-BA63-B3FE859CE91E}"/>
    <pc:docChg chg="undo redo custSel addSld delSld modSld sldOrd">
      <pc:chgData name="Jessica Pitman" userId="32810b54-0e4c-4b23-98da-f3c8604117a1" providerId="ADAL" clId="{114C2A13-2488-4C58-BA63-B3FE859CE91E}" dt="2024-01-28T21:59:12.652" v="1466" actId="207"/>
      <pc:docMkLst>
        <pc:docMk/>
      </pc:docMkLst>
      <pc:sldChg chg="addSp modSp mod ord">
        <pc:chgData name="Jessica Pitman" userId="32810b54-0e4c-4b23-98da-f3c8604117a1" providerId="ADAL" clId="{114C2A13-2488-4C58-BA63-B3FE859CE91E}" dt="2024-01-28T20:53:30.464" v="1009"/>
        <pc:sldMkLst>
          <pc:docMk/>
          <pc:sldMk cId="3941185430" sldId="257"/>
        </pc:sldMkLst>
        <pc:spChg chg="mod">
          <ac:chgData name="Jessica Pitman" userId="32810b54-0e4c-4b23-98da-f3c8604117a1" providerId="ADAL" clId="{114C2A13-2488-4C58-BA63-B3FE859CE91E}" dt="2024-01-28T19:28:04.574" v="46" actId="20577"/>
          <ac:spMkLst>
            <pc:docMk/>
            <pc:sldMk cId="3941185430" sldId="257"/>
            <ac:spMk id="2" creationId="{32B1046E-1FA7-0F85-7C90-E611C1C051F4}"/>
          </ac:spMkLst>
        </pc:spChg>
        <pc:spChg chg="mod">
          <ac:chgData name="Jessica Pitman" userId="32810b54-0e4c-4b23-98da-f3c8604117a1" providerId="ADAL" clId="{114C2A13-2488-4C58-BA63-B3FE859CE91E}" dt="2024-01-28T19:36:38.614" v="78" actId="27636"/>
          <ac:spMkLst>
            <pc:docMk/>
            <pc:sldMk cId="3941185430" sldId="257"/>
            <ac:spMk id="3" creationId="{E918E148-FA63-CF61-025B-AE4B54A4D52D}"/>
          </ac:spMkLst>
        </pc:spChg>
        <pc:picChg chg="add mod">
          <ac:chgData name="Jessica Pitman" userId="32810b54-0e4c-4b23-98da-f3c8604117a1" providerId="ADAL" clId="{114C2A13-2488-4C58-BA63-B3FE859CE91E}" dt="2024-01-28T19:37:15.133" v="81" actId="1076"/>
          <ac:picMkLst>
            <pc:docMk/>
            <pc:sldMk cId="3941185430" sldId="257"/>
            <ac:picMk id="5" creationId="{15B5C61A-6C8D-2353-139E-74C3685DB145}"/>
          </ac:picMkLst>
        </pc:picChg>
      </pc:sldChg>
      <pc:sldChg chg="addSp delSp modSp mod ord modNotesTx">
        <pc:chgData name="Jessica Pitman" userId="32810b54-0e4c-4b23-98da-f3c8604117a1" providerId="ADAL" clId="{114C2A13-2488-4C58-BA63-B3FE859CE91E}" dt="2024-01-28T20:17:43.351" v="368" actId="113"/>
        <pc:sldMkLst>
          <pc:docMk/>
          <pc:sldMk cId="1715277655" sldId="258"/>
        </pc:sldMkLst>
        <pc:spChg chg="mod">
          <ac:chgData name="Jessica Pitman" userId="32810b54-0e4c-4b23-98da-f3c8604117a1" providerId="ADAL" clId="{114C2A13-2488-4C58-BA63-B3FE859CE91E}" dt="2024-01-28T20:17:43.351" v="368" actId="113"/>
          <ac:spMkLst>
            <pc:docMk/>
            <pc:sldMk cId="1715277655" sldId="258"/>
            <ac:spMk id="2" creationId="{72B2D8C4-5711-2C49-1D30-677812F7C3B9}"/>
          </ac:spMkLst>
        </pc:spChg>
        <pc:spChg chg="del">
          <ac:chgData name="Jessica Pitman" userId="32810b54-0e4c-4b23-98da-f3c8604117a1" providerId="ADAL" clId="{114C2A13-2488-4C58-BA63-B3FE859CE91E}" dt="2024-01-28T19:43:38.692" v="90" actId="22"/>
          <ac:spMkLst>
            <pc:docMk/>
            <pc:sldMk cId="1715277655" sldId="258"/>
            <ac:spMk id="3" creationId="{BBE4F8DF-6276-176F-2CDB-EE81101C008B}"/>
          </ac:spMkLst>
        </pc:spChg>
        <pc:spChg chg="add mod">
          <ac:chgData name="Jessica Pitman" userId="32810b54-0e4c-4b23-98da-f3c8604117a1" providerId="ADAL" clId="{114C2A13-2488-4C58-BA63-B3FE859CE91E}" dt="2024-01-28T20:16:16.536" v="361" actId="20577"/>
          <ac:spMkLst>
            <pc:docMk/>
            <pc:sldMk cId="1715277655" sldId="258"/>
            <ac:spMk id="7" creationId="{A9979D05-3CFC-998B-3804-9E95C592CC54}"/>
          </ac:spMkLst>
        </pc:spChg>
        <pc:picChg chg="add del mod ord">
          <ac:chgData name="Jessica Pitman" userId="32810b54-0e4c-4b23-98da-f3c8604117a1" providerId="ADAL" clId="{114C2A13-2488-4C58-BA63-B3FE859CE91E}" dt="2024-01-28T19:43:41.352" v="91" actId="478"/>
          <ac:picMkLst>
            <pc:docMk/>
            <pc:sldMk cId="1715277655" sldId="258"/>
            <ac:picMk id="5" creationId="{DFC3D2FE-A779-1BE6-E1AE-AFDBA673505B}"/>
          </ac:picMkLst>
        </pc:picChg>
        <pc:picChg chg="add mod">
          <ac:chgData name="Jessica Pitman" userId="32810b54-0e4c-4b23-98da-f3c8604117a1" providerId="ADAL" clId="{114C2A13-2488-4C58-BA63-B3FE859CE91E}" dt="2024-01-28T20:15:49.183" v="347" actId="14100"/>
          <ac:picMkLst>
            <pc:docMk/>
            <pc:sldMk cId="1715277655" sldId="258"/>
            <ac:picMk id="1026" creationId="{907B97E4-C195-D727-D610-BCFE9088498B}"/>
          </ac:picMkLst>
        </pc:picChg>
      </pc:sldChg>
      <pc:sldChg chg="modSp add mod ord">
        <pc:chgData name="Jessica Pitman" userId="32810b54-0e4c-4b23-98da-f3c8604117a1" providerId="ADAL" clId="{114C2A13-2488-4C58-BA63-B3FE859CE91E}" dt="2024-01-28T20:11:38.428" v="264" actId="207"/>
        <pc:sldMkLst>
          <pc:docMk/>
          <pc:sldMk cId="2896300755" sldId="334"/>
        </pc:sldMkLst>
        <pc:spChg chg="mod">
          <ac:chgData name="Jessica Pitman" userId="32810b54-0e4c-4b23-98da-f3c8604117a1" providerId="ADAL" clId="{114C2A13-2488-4C58-BA63-B3FE859CE91E}" dt="2024-01-28T20:11:38.428" v="264" actId="207"/>
          <ac:spMkLst>
            <pc:docMk/>
            <pc:sldMk cId="2896300755" sldId="334"/>
            <ac:spMk id="2" creationId="{00000000-0000-0000-0000-000000000000}"/>
          </ac:spMkLst>
        </pc:spChg>
        <pc:spChg chg="mod">
          <ac:chgData name="Jessica Pitman" userId="32810b54-0e4c-4b23-98da-f3c8604117a1" providerId="ADAL" clId="{114C2A13-2488-4C58-BA63-B3FE859CE91E}" dt="2024-01-28T20:11:31.567" v="262" actId="1076"/>
          <ac:spMkLst>
            <pc:docMk/>
            <pc:sldMk cId="2896300755" sldId="334"/>
            <ac:spMk id="4" creationId="{00000000-0000-0000-0000-000000000000}"/>
          </ac:spMkLst>
        </pc:spChg>
        <pc:spChg chg="mod">
          <ac:chgData name="Jessica Pitman" userId="32810b54-0e4c-4b23-98da-f3c8604117a1" providerId="ADAL" clId="{114C2A13-2488-4C58-BA63-B3FE859CE91E}" dt="2024-01-28T20:11:35.929" v="263" actId="207"/>
          <ac:spMkLst>
            <pc:docMk/>
            <pc:sldMk cId="2896300755" sldId="334"/>
            <ac:spMk id="5" creationId="{00000000-0000-0000-0000-000000000000}"/>
          </ac:spMkLst>
        </pc:spChg>
      </pc:sldChg>
      <pc:sldChg chg="modSp add del mod ord">
        <pc:chgData name="Jessica Pitman" userId="32810b54-0e4c-4b23-98da-f3c8604117a1" providerId="ADAL" clId="{114C2A13-2488-4C58-BA63-B3FE859CE91E}" dt="2024-01-28T19:55:06.080" v="140"/>
        <pc:sldMkLst>
          <pc:docMk/>
          <pc:sldMk cId="1124950583" sldId="339"/>
        </pc:sldMkLst>
        <pc:spChg chg="mod">
          <ac:chgData name="Jessica Pitman" userId="32810b54-0e4c-4b23-98da-f3c8604117a1" providerId="ADAL" clId="{114C2A13-2488-4C58-BA63-B3FE859CE91E}" dt="2024-01-28T19:54:55.123" v="136" actId="255"/>
          <ac:spMkLst>
            <pc:docMk/>
            <pc:sldMk cId="1124950583" sldId="339"/>
            <ac:spMk id="2" creationId="{00000000-0000-0000-0000-000000000000}"/>
          </ac:spMkLst>
        </pc:spChg>
        <pc:spChg chg="mod">
          <ac:chgData name="Jessica Pitman" userId="32810b54-0e4c-4b23-98da-f3c8604117a1" providerId="ADAL" clId="{114C2A13-2488-4C58-BA63-B3FE859CE91E}" dt="2024-01-28T19:54:57.175" v="137" actId="1076"/>
          <ac:spMkLst>
            <pc:docMk/>
            <pc:sldMk cId="1124950583" sldId="339"/>
            <ac:spMk id="3" creationId="{00000000-0000-0000-0000-000000000000}"/>
          </ac:spMkLst>
        </pc:spChg>
        <pc:spChg chg="mod">
          <ac:chgData name="Jessica Pitman" userId="32810b54-0e4c-4b23-98da-f3c8604117a1" providerId="ADAL" clId="{114C2A13-2488-4C58-BA63-B3FE859CE91E}" dt="2024-01-28T19:55:00.569" v="138" actId="1076"/>
          <ac:spMkLst>
            <pc:docMk/>
            <pc:sldMk cId="1124950583" sldId="339"/>
            <ac:spMk id="4" creationId="{00000000-0000-0000-0000-000000000000}"/>
          </ac:spMkLst>
        </pc:spChg>
      </pc:sldChg>
      <pc:sldChg chg="modSp add mod ord">
        <pc:chgData name="Jessica Pitman" userId="32810b54-0e4c-4b23-98da-f3c8604117a1" providerId="ADAL" clId="{114C2A13-2488-4C58-BA63-B3FE859CE91E}" dt="2024-01-28T19:37:43.265" v="89"/>
        <pc:sldMkLst>
          <pc:docMk/>
          <pc:sldMk cId="9952902" sldId="363"/>
        </pc:sldMkLst>
        <pc:spChg chg="mod">
          <ac:chgData name="Jessica Pitman" userId="32810b54-0e4c-4b23-98da-f3c8604117a1" providerId="ADAL" clId="{114C2A13-2488-4C58-BA63-B3FE859CE91E}" dt="2024-01-28T19:26:10.923" v="21" actId="207"/>
          <ac:spMkLst>
            <pc:docMk/>
            <pc:sldMk cId="9952902" sldId="363"/>
            <ac:spMk id="2" creationId="{00000000-0000-0000-0000-000000000000}"/>
          </ac:spMkLst>
        </pc:spChg>
        <pc:spChg chg="mod">
          <ac:chgData name="Jessica Pitman" userId="32810b54-0e4c-4b23-98da-f3c8604117a1" providerId="ADAL" clId="{114C2A13-2488-4C58-BA63-B3FE859CE91E}" dt="2024-01-28T19:26:06.379" v="20" actId="207"/>
          <ac:spMkLst>
            <pc:docMk/>
            <pc:sldMk cId="9952902" sldId="363"/>
            <ac:spMk id="3" creationId="{00000000-0000-0000-0000-000000000000}"/>
          </ac:spMkLst>
        </pc:spChg>
      </pc:sldChg>
      <pc:sldChg chg="addSp modSp new mod ord modNotesTx">
        <pc:chgData name="Jessica Pitman" userId="32810b54-0e4c-4b23-98da-f3c8604117a1" providerId="ADAL" clId="{114C2A13-2488-4C58-BA63-B3FE859CE91E}" dt="2024-01-28T20:17:34.284" v="366" actId="113"/>
        <pc:sldMkLst>
          <pc:docMk/>
          <pc:sldMk cId="2056651257" sldId="364"/>
        </pc:sldMkLst>
        <pc:spChg chg="mod">
          <ac:chgData name="Jessica Pitman" userId="32810b54-0e4c-4b23-98da-f3c8604117a1" providerId="ADAL" clId="{114C2A13-2488-4C58-BA63-B3FE859CE91E}" dt="2024-01-28T20:17:25.676" v="364"/>
          <ac:spMkLst>
            <pc:docMk/>
            <pc:sldMk cId="2056651257" sldId="364"/>
            <ac:spMk id="2" creationId="{1F2DEC4C-8058-78A3-DA07-DE75D82EB823}"/>
          </ac:spMkLst>
        </pc:spChg>
        <pc:spChg chg="mod">
          <ac:chgData name="Jessica Pitman" userId="32810b54-0e4c-4b23-98da-f3c8604117a1" providerId="ADAL" clId="{114C2A13-2488-4C58-BA63-B3FE859CE91E}" dt="2024-01-28T20:17:34.284" v="366" actId="113"/>
          <ac:spMkLst>
            <pc:docMk/>
            <pc:sldMk cId="2056651257" sldId="364"/>
            <ac:spMk id="3" creationId="{93424BE1-2E9C-8BC5-EFF7-C060C2C73508}"/>
          </ac:spMkLst>
        </pc:spChg>
        <pc:picChg chg="add mod">
          <ac:chgData name="Jessica Pitman" userId="32810b54-0e4c-4b23-98da-f3c8604117a1" providerId="ADAL" clId="{114C2A13-2488-4C58-BA63-B3FE859CE91E}" dt="2024-01-28T20:15:56.356" v="350"/>
          <ac:picMkLst>
            <pc:docMk/>
            <pc:sldMk cId="2056651257" sldId="364"/>
            <ac:picMk id="4" creationId="{D9AF3E11-6167-5B72-E665-4BDEFC6D5898}"/>
          </ac:picMkLst>
        </pc:picChg>
      </pc:sldChg>
      <pc:sldChg chg="addSp delSp modSp new mod modClrScheme chgLayout modNotesTx">
        <pc:chgData name="Jessica Pitman" userId="32810b54-0e4c-4b23-98da-f3c8604117a1" providerId="ADAL" clId="{114C2A13-2488-4C58-BA63-B3FE859CE91E}" dt="2024-01-28T20:35:34.088" v="604" actId="1076"/>
        <pc:sldMkLst>
          <pc:docMk/>
          <pc:sldMk cId="303850373" sldId="365"/>
        </pc:sldMkLst>
        <pc:spChg chg="mod">
          <ac:chgData name="Jessica Pitman" userId="32810b54-0e4c-4b23-98da-f3c8604117a1" providerId="ADAL" clId="{114C2A13-2488-4C58-BA63-B3FE859CE91E}" dt="2024-01-28T20:35:29.309" v="602" actId="207"/>
          <ac:spMkLst>
            <pc:docMk/>
            <pc:sldMk cId="303850373" sldId="365"/>
            <ac:spMk id="2" creationId="{1C0CFCA8-BB6F-9CCB-63B3-E2B29D52DB5F}"/>
          </ac:spMkLst>
        </pc:spChg>
        <pc:spChg chg="del">
          <ac:chgData name="Jessica Pitman" userId="32810b54-0e4c-4b23-98da-f3c8604117a1" providerId="ADAL" clId="{114C2A13-2488-4C58-BA63-B3FE859CE91E}" dt="2024-01-28T20:31:30.895" v="577"/>
          <ac:spMkLst>
            <pc:docMk/>
            <pc:sldMk cId="303850373" sldId="365"/>
            <ac:spMk id="3" creationId="{E84DC9D3-41FB-7B8B-9B25-A77C2571C70D}"/>
          </ac:spMkLst>
        </pc:spChg>
        <pc:spChg chg="add del mod">
          <ac:chgData name="Jessica Pitman" userId="32810b54-0e4c-4b23-98da-f3c8604117a1" providerId="ADAL" clId="{114C2A13-2488-4C58-BA63-B3FE859CE91E}" dt="2024-01-28T20:32:29.421" v="580" actId="931"/>
          <ac:spMkLst>
            <pc:docMk/>
            <pc:sldMk cId="303850373" sldId="365"/>
            <ac:spMk id="4" creationId="{060C4F0A-F04D-2092-20E0-7233E6BB37BC}"/>
          </ac:spMkLst>
        </pc:spChg>
        <pc:spChg chg="add del mod">
          <ac:chgData name="Jessica Pitman" userId="32810b54-0e4c-4b23-98da-f3c8604117a1" providerId="ADAL" clId="{114C2A13-2488-4C58-BA63-B3FE859CE91E}" dt="2024-01-28T20:33:42.865" v="585"/>
          <ac:spMkLst>
            <pc:docMk/>
            <pc:sldMk cId="303850373" sldId="365"/>
            <ac:spMk id="8" creationId="{D7C95F93-A3BC-B0CF-3148-71BCB4B43183}"/>
          </ac:spMkLst>
        </pc:spChg>
        <pc:spChg chg="add del mod">
          <ac:chgData name="Jessica Pitman" userId="32810b54-0e4c-4b23-98da-f3c8604117a1" providerId="ADAL" clId="{114C2A13-2488-4C58-BA63-B3FE859CE91E}" dt="2024-01-28T20:35:05.301" v="591" actId="26606"/>
          <ac:spMkLst>
            <pc:docMk/>
            <pc:sldMk cId="303850373" sldId="365"/>
            <ac:spMk id="11" creationId="{FD472E76-EB08-1BE8-5186-E7876687589D}"/>
          </ac:spMkLst>
        </pc:spChg>
        <pc:picChg chg="add del mod">
          <ac:chgData name="Jessica Pitman" userId="32810b54-0e4c-4b23-98da-f3c8604117a1" providerId="ADAL" clId="{114C2A13-2488-4C58-BA63-B3FE859CE91E}" dt="2024-01-28T20:32:37.635" v="584" actId="21"/>
          <ac:picMkLst>
            <pc:docMk/>
            <pc:sldMk cId="303850373" sldId="365"/>
            <ac:picMk id="6" creationId="{2FD67FCD-37CF-8F3D-D3C6-E15AFD3DA57F}"/>
          </ac:picMkLst>
        </pc:picChg>
        <pc:picChg chg="add del mod">
          <ac:chgData name="Jessica Pitman" userId="32810b54-0e4c-4b23-98da-f3c8604117a1" providerId="ADAL" clId="{114C2A13-2488-4C58-BA63-B3FE859CE91E}" dt="2024-01-28T20:33:45.836" v="587" actId="478"/>
          <ac:picMkLst>
            <pc:docMk/>
            <pc:sldMk cId="303850373" sldId="365"/>
            <ac:picMk id="9" creationId="{2D67BD27-7BB4-60BF-86B7-8A36EF7B898A}"/>
          </ac:picMkLst>
        </pc:picChg>
        <pc:picChg chg="add del mod">
          <ac:chgData name="Jessica Pitman" userId="32810b54-0e4c-4b23-98da-f3c8604117a1" providerId="ADAL" clId="{114C2A13-2488-4C58-BA63-B3FE859CE91E}" dt="2024-01-28T20:35:02.279" v="590" actId="478"/>
          <ac:picMkLst>
            <pc:docMk/>
            <pc:sldMk cId="303850373" sldId="365"/>
            <ac:picMk id="12" creationId="{47217472-242F-961B-A693-9D95A4594CC5}"/>
          </ac:picMkLst>
        </pc:picChg>
        <pc:picChg chg="add mod">
          <ac:chgData name="Jessica Pitman" userId="32810b54-0e4c-4b23-98da-f3c8604117a1" providerId="ADAL" clId="{114C2A13-2488-4C58-BA63-B3FE859CE91E}" dt="2024-01-28T20:35:34.088" v="604" actId="1076"/>
          <ac:picMkLst>
            <pc:docMk/>
            <pc:sldMk cId="303850373" sldId="365"/>
            <ac:picMk id="14" creationId="{63C9097F-7E4A-E627-CF85-B9297CE38C60}"/>
          </ac:picMkLst>
        </pc:picChg>
        <pc:picChg chg="add del mod">
          <ac:chgData name="Jessica Pitman" userId="32810b54-0e4c-4b23-98da-f3c8604117a1" providerId="ADAL" clId="{114C2A13-2488-4C58-BA63-B3FE859CE91E}" dt="2024-01-28T20:31:35.058" v="579" actId="478"/>
          <ac:picMkLst>
            <pc:docMk/>
            <pc:sldMk cId="303850373" sldId="365"/>
            <ac:picMk id="2050" creationId="{A6728B32-3583-CF04-A815-ED2DE451BFBC}"/>
          </ac:picMkLst>
        </pc:picChg>
        <pc:picChg chg="add del mod">
          <ac:chgData name="Jessica Pitman" userId="32810b54-0e4c-4b23-98da-f3c8604117a1" providerId="ADAL" clId="{114C2A13-2488-4C58-BA63-B3FE859CE91E}" dt="2024-01-28T20:35:07.062" v="592" actId="478"/>
          <ac:picMkLst>
            <pc:docMk/>
            <pc:sldMk cId="303850373" sldId="365"/>
            <ac:picMk id="2052" creationId="{127A275F-E068-3995-A815-6C242847740B}"/>
          </ac:picMkLst>
        </pc:picChg>
      </pc:sldChg>
      <pc:sldChg chg="delSp modSp new mod">
        <pc:chgData name="Jessica Pitman" userId="32810b54-0e4c-4b23-98da-f3c8604117a1" providerId="ADAL" clId="{114C2A13-2488-4C58-BA63-B3FE859CE91E}" dt="2024-01-28T21:38:43.522" v="1191" actId="478"/>
        <pc:sldMkLst>
          <pc:docMk/>
          <pc:sldMk cId="3044618862" sldId="366"/>
        </pc:sldMkLst>
        <pc:spChg chg="del">
          <ac:chgData name="Jessica Pitman" userId="32810b54-0e4c-4b23-98da-f3c8604117a1" providerId="ADAL" clId="{114C2A13-2488-4C58-BA63-B3FE859CE91E}" dt="2024-01-28T21:38:43.522" v="1191" actId="478"/>
          <ac:spMkLst>
            <pc:docMk/>
            <pc:sldMk cId="3044618862" sldId="366"/>
            <ac:spMk id="2" creationId="{17C6EDDF-6520-BCED-B1C1-48EF31053A34}"/>
          </ac:spMkLst>
        </pc:spChg>
        <pc:spChg chg="mod">
          <ac:chgData name="Jessica Pitman" userId="32810b54-0e4c-4b23-98da-f3c8604117a1" providerId="ADAL" clId="{114C2A13-2488-4C58-BA63-B3FE859CE91E}" dt="2024-01-28T21:29:30.788" v="1069" actId="20577"/>
          <ac:spMkLst>
            <pc:docMk/>
            <pc:sldMk cId="3044618862" sldId="366"/>
            <ac:spMk id="3" creationId="{A322458B-27D2-D6B3-BD6E-39298A4A0CDC}"/>
          </ac:spMkLst>
        </pc:spChg>
      </pc:sldChg>
      <pc:sldChg chg="addSp delSp modSp new mod modNotesTx">
        <pc:chgData name="Jessica Pitman" userId="32810b54-0e4c-4b23-98da-f3c8604117a1" providerId="ADAL" clId="{114C2A13-2488-4C58-BA63-B3FE859CE91E}" dt="2024-01-28T21:30:15.941" v="1102" actId="20577"/>
        <pc:sldMkLst>
          <pc:docMk/>
          <pc:sldMk cId="3715209303" sldId="367"/>
        </pc:sldMkLst>
        <pc:spChg chg="del">
          <ac:chgData name="Jessica Pitman" userId="32810b54-0e4c-4b23-98da-f3c8604117a1" providerId="ADAL" clId="{114C2A13-2488-4C58-BA63-B3FE859CE91E}" dt="2024-01-28T21:26:09.306" v="1047" actId="478"/>
          <ac:spMkLst>
            <pc:docMk/>
            <pc:sldMk cId="3715209303" sldId="367"/>
            <ac:spMk id="2" creationId="{056CD074-A856-F3AA-5E6B-7A831030C420}"/>
          </ac:spMkLst>
        </pc:spChg>
        <pc:spChg chg="del">
          <ac:chgData name="Jessica Pitman" userId="32810b54-0e4c-4b23-98da-f3c8604117a1" providerId="ADAL" clId="{114C2A13-2488-4C58-BA63-B3FE859CE91E}" dt="2024-01-28T21:25:34.337" v="1040" actId="22"/>
          <ac:spMkLst>
            <pc:docMk/>
            <pc:sldMk cId="3715209303" sldId="367"/>
            <ac:spMk id="3" creationId="{52A6456E-EB2B-3F32-908B-D84B3FCE77AF}"/>
          </ac:spMkLst>
        </pc:spChg>
        <pc:spChg chg="add del mod">
          <ac:chgData name="Jessica Pitman" userId="32810b54-0e4c-4b23-98da-f3c8604117a1" providerId="ADAL" clId="{114C2A13-2488-4C58-BA63-B3FE859CE91E}" dt="2024-01-28T21:26:11.700" v="1048" actId="478"/>
          <ac:spMkLst>
            <pc:docMk/>
            <pc:sldMk cId="3715209303" sldId="367"/>
            <ac:spMk id="7" creationId="{28FAD871-9C97-E1C6-168E-8A9853B23D51}"/>
          </ac:spMkLst>
        </pc:spChg>
        <pc:spChg chg="add del mod">
          <ac:chgData name="Jessica Pitman" userId="32810b54-0e4c-4b23-98da-f3c8604117a1" providerId="ADAL" clId="{114C2A13-2488-4C58-BA63-B3FE859CE91E}" dt="2024-01-28T21:29:15.501" v="1061"/>
          <ac:spMkLst>
            <pc:docMk/>
            <pc:sldMk cId="3715209303" sldId="367"/>
            <ac:spMk id="10" creationId="{101F4A1D-4E92-DB3A-E012-D35688FD27C5}"/>
          </ac:spMkLst>
        </pc:spChg>
        <pc:spChg chg="add mod">
          <ac:chgData name="Jessica Pitman" userId="32810b54-0e4c-4b23-98da-f3c8604117a1" providerId="ADAL" clId="{114C2A13-2488-4C58-BA63-B3FE859CE91E}" dt="2024-01-28T21:30:15.941" v="1102" actId="20577"/>
          <ac:spMkLst>
            <pc:docMk/>
            <pc:sldMk cId="3715209303" sldId="367"/>
            <ac:spMk id="11" creationId="{E843AD3A-D536-522E-68D7-7CB268A0BB73}"/>
          </ac:spMkLst>
        </pc:spChg>
        <pc:picChg chg="add del mod ord">
          <ac:chgData name="Jessica Pitman" userId="32810b54-0e4c-4b23-98da-f3c8604117a1" providerId="ADAL" clId="{114C2A13-2488-4C58-BA63-B3FE859CE91E}" dt="2024-01-28T21:26:00.594" v="1044" actId="478"/>
          <ac:picMkLst>
            <pc:docMk/>
            <pc:sldMk cId="3715209303" sldId="367"/>
            <ac:picMk id="5" creationId="{BC1C8A0B-37B6-6AEB-C77C-AED551CF45DE}"/>
          </ac:picMkLst>
        </pc:picChg>
        <pc:picChg chg="add mod">
          <ac:chgData name="Jessica Pitman" userId="32810b54-0e4c-4b23-98da-f3c8604117a1" providerId="ADAL" clId="{114C2A13-2488-4C58-BA63-B3FE859CE91E}" dt="2024-01-28T21:26:06.241" v="1046" actId="14100"/>
          <ac:picMkLst>
            <pc:docMk/>
            <pc:sldMk cId="3715209303" sldId="367"/>
            <ac:picMk id="9" creationId="{9CB1A717-8EAE-BA05-F60B-09C4B3D5AAA5}"/>
          </ac:picMkLst>
        </pc:picChg>
      </pc:sldChg>
      <pc:sldChg chg="modSp new del mod">
        <pc:chgData name="Jessica Pitman" userId="32810b54-0e4c-4b23-98da-f3c8604117a1" providerId="ADAL" clId="{114C2A13-2488-4C58-BA63-B3FE859CE91E}" dt="2024-01-28T21:38:39.643" v="1190" actId="47"/>
        <pc:sldMkLst>
          <pc:docMk/>
          <pc:sldMk cId="2770802024" sldId="368"/>
        </pc:sldMkLst>
        <pc:spChg chg="mod">
          <ac:chgData name="Jessica Pitman" userId="32810b54-0e4c-4b23-98da-f3c8604117a1" providerId="ADAL" clId="{114C2A13-2488-4C58-BA63-B3FE859CE91E}" dt="2024-01-28T20:24:56.017" v="437" actId="20577"/>
          <ac:spMkLst>
            <pc:docMk/>
            <pc:sldMk cId="2770802024" sldId="368"/>
            <ac:spMk id="2" creationId="{04285CFC-233A-57DC-49FB-2231DF3A9049}"/>
          </ac:spMkLst>
        </pc:spChg>
      </pc:sldChg>
      <pc:sldChg chg="addSp delSp modSp new mod modClrScheme chgLayout modNotesTx">
        <pc:chgData name="Jessica Pitman" userId="32810b54-0e4c-4b23-98da-f3c8604117a1" providerId="ADAL" clId="{114C2A13-2488-4C58-BA63-B3FE859CE91E}" dt="2024-01-28T20:42:16.622" v="960" actId="113"/>
        <pc:sldMkLst>
          <pc:docMk/>
          <pc:sldMk cId="1461013817" sldId="369"/>
        </pc:sldMkLst>
        <pc:spChg chg="del mod ord">
          <ac:chgData name="Jessica Pitman" userId="32810b54-0e4c-4b23-98da-f3c8604117a1" providerId="ADAL" clId="{114C2A13-2488-4C58-BA63-B3FE859CE91E}" dt="2024-01-28T20:41:43.970" v="949" actId="478"/>
          <ac:spMkLst>
            <pc:docMk/>
            <pc:sldMk cId="1461013817" sldId="369"/>
            <ac:spMk id="2" creationId="{68CD6CCB-D233-A6CB-37E1-89EE3F038D9B}"/>
          </ac:spMkLst>
        </pc:spChg>
        <pc:spChg chg="del mod ord">
          <ac:chgData name="Jessica Pitman" userId="32810b54-0e4c-4b23-98da-f3c8604117a1" providerId="ADAL" clId="{114C2A13-2488-4C58-BA63-B3FE859CE91E}" dt="2024-01-28T20:40:15.308" v="751" actId="26606"/>
          <ac:spMkLst>
            <pc:docMk/>
            <pc:sldMk cId="1461013817" sldId="369"/>
            <ac:spMk id="3" creationId="{E59AA5F3-2280-B449-A67F-2D5D8EE0AD73}"/>
          </ac:spMkLst>
        </pc:spChg>
        <pc:spChg chg="add del mod">
          <ac:chgData name="Jessica Pitman" userId="32810b54-0e4c-4b23-98da-f3c8604117a1" providerId="ADAL" clId="{114C2A13-2488-4C58-BA63-B3FE859CE91E}" dt="2024-01-28T20:41:52.462" v="951" actId="478"/>
          <ac:spMkLst>
            <pc:docMk/>
            <pc:sldMk cId="1461013817" sldId="369"/>
            <ac:spMk id="8" creationId="{6E08B6CA-A132-7CEA-0074-6DE415E9A02F}"/>
          </ac:spMkLst>
        </pc:spChg>
        <pc:graphicFrameChg chg="add mod modGraphic">
          <ac:chgData name="Jessica Pitman" userId="32810b54-0e4c-4b23-98da-f3c8604117a1" providerId="ADAL" clId="{114C2A13-2488-4C58-BA63-B3FE859CE91E}" dt="2024-01-28T20:41:55.872" v="952" actId="1076"/>
          <ac:graphicFrameMkLst>
            <pc:docMk/>
            <pc:sldMk cId="1461013817" sldId="369"/>
            <ac:graphicFrameMk id="5" creationId="{25440B7E-2A45-B66A-F565-D91F75CA4E11}"/>
          </ac:graphicFrameMkLst>
        </pc:graphicFrameChg>
        <pc:picChg chg="add mod">
          <ac:chgData name="Jessica Pitman" userId="32810b54-0e4c-4b23-98da-f3c8604117a1" providerId="ADAL" clId="{114C2A13-2488-4C58-BA63-B3FE859CE91E}" dt="2024-01-28T20:42:03.400" v="956" actId="1076"/>
          <ac:picMkLst>
            <pc:docMk/>
            <pc:sldMk cId="1461013817" sldId="369"/>
            <ac:picMk id="6" creationId="{C391C447-BCB9-5227-6EB6-7E84B2F2C47E}"/>
          </ac:picMkLst>
        </pc:picChg>
      </pc:sldChg>
      <pc:sldChg chg="addSp delSp modSp new mod modNotesTx">
        <pc:chgData name="Jessica Pitman" userId="32810b54-0e4c-4b23-98da-f3c8604117a1" providerId="ADAL" clId="{114C2A13-2488-4C58-BA63-B3FE859CE91E}" dt="2024-01-28T21:38:20.549" v="1187"/>
        <pc:sldMkLst>
          <pc:docMk/>
          <pc:sldMk cId="2900221924" sldId="370"/>
        </pc:sldMkLst>
        <pc:spChg chg="mod">
          <ac:chgData name="Jessica Pitman" userId="32810b54-0e4c-4b23-98da-f3c8604117a1" providerId="ADAL" clId="{114C2A13-2488-4C58-BA63-B3FE859CE91E}" dt="2024-01-28T20:53:18.768" v="1006" actId="207"/>
          <ac:spMkLst>
            <pc:docMk/>
            <pc:sldMk cId="2900221924" sldId="370"/>
            <ac:spMk id="2" creationId="{0C0EE640-B2B4-C3E5-2BA6-13F282FA10BE}"/>
          </ac:spMkLst>
        </pc:spChg>
        <pc:spChg chg="del mod">
          <ac:chgData name="Jessica Pitman" userId="32810b54-0e4c-4b23-98da-f3c8604117a1" providerId="ADAL" clId="{114C2A13-2488-4C58-BA63-B3FE859CE91E}" dt="2024-01-28T21:37:51.050" v="1182" actId="478"/>
          <ac:spMkLst>
            <pc:docMk/>
            <pc:sldMk cId="2900221924" sldId="370"/>
            <ac:spMk id="3" creationId="{208E729C-4CF0-59BA-3A10-AAD8FEE2C0A9}"/>
          </ac:spMkLst>
        </pc:spChg>
        <pc:picChg chg="add mod">
          <ac:chgData name="Jessica Pitman" userId="32810b54-0e4c-4b23-98da-f3c8604117a1" providerId="ADAL" clId="{114C2A13-2488-4C58-BA63-B3FE859CE91E}" dt="2024-01-28T21:37:58.187" v="1183"/>
          <ac:picMkLst>
            <pc:docMk/>
            <pc:sldMk cId="2900221924" sldId="370"/>
            <ac:picMk id="5" creationId="{CFB3E705-80E0-4F47-637A-2D81FF49A1A3}"/>
          </ac:picMkLst>
        </pc:picChg>
      </pc:sldChg>
      <pc:sldChg chg="addSp modSp new mod ord modNotesTx">
        <pc:chgData name="Jessica Pitman" userId="32810b54-0e4c-4b23-98da-f3c8604117a1" providerId="ADAL" clId="{114C2A13-2488-4C58-BA63-B3FE859CE91E}" dt="2024-01-28T21:45:32.740" v="1271" actId="20577"/>
        <pc:sldMkLst>
          <pc:docMk/>
          <pc:sldMk cId="2847365484" sldId="371"/>
        </pc:sldMkLst>
        <pc:spChg chg="mod">
          <ac:chgData name="Jessica Pitman" userId="32810b54-0e4c-4b23-98da-f3c8604117a1" providerId="ADAL" clId="{114C2A13-2488-4C58-BA63-B3FE859CE91E}" dt="2024-01-28T20:58:44.718" v="1022" actId="20577"/>
          <ac:spMkLst>
            <pc:docMk/>
            <pc:sldMk cId="2847365484" sldId="371"/>
            <ac:spMk id="2" creationId="{E341EBF6-7969-9EAF-2156-5E624748E0A7}"/>
          </ac:spMkLst>
        </pc:spChg>
        <pc:spChg chg="mod">
          <ac:chgData name="Jessica Pitman" userId="32810b54-0e4c-4b23-98da-f3c8604117a1" providerId="ADAL" clId="{114C2A13-2488-4C58-BA63-B3FE859CE91E}" dt="2024-01-28T21:00:53.298" v="1029" actId="21"/>
          <ac:spMkLst>
            <pc:docMk/>
            <pc:sldMk cId="2847365484" sldId="371"/>
            <ac:spMk id="3" creationId="{7DFCDE49-EC63-AE7C-1E94-9BC2DEBE21F1}"/>
          </ac:spMkLst>
        </pc:spChg>
        <pc:picChg chg="add mod">
          <ac:chgData name="Jessica Pitman" userId="32810b54-0e4c-4b23-98da-f3c8604117a1" providerId="ADAL" clId="{114C2A13-2488-4C58-BA63-B3FE859CE91E}" dt="2024-01-28T21:01:06.921" v="1032"/>
          <ac:picMkLst>
            <pc:docMk/>
            <pc:sldMk cId="2847365484" sldId="371"/>
            <ac:picMk id="5" creationId="{63169A6F-47E5-0574-9D3C-199C7EF6C7FF}"/>
          </ac:picMkLst>
        </pc:picChg>
      </pc:sldChg>
      <pc:sldChg chg="addSp delSp modSp new mod">
        <pc:chgData name="Jessica Pitman" userId="32810b54-0e4c-4b23-98da-f3c8604117a1" providerId="ADAL" clId="{114C2A13-2488-4C58-BA63-B3FE859CE91E}" dt="2024-01-28T21:41:53.421" v="1240" actId="5793"/>
        <pc:sldMkLst>
          <pc:docMk/>
          <pc:sldMk cId="3015403901" sldId="372"/>
        </pc:sldMkLst>
        <pc:spChg chg="mod">
          <ac:chgData name="Jessica Pitman" userId="32810b54-0e4c-4b23-98da-f3c8604117a1" providerId="ADAL" clId="{114C2A13-2488-4C58-BA63-B3FE859CE91E}" dt="2024-01-28T21:41:53.421" v="1240" actId="5793"/>
          <ac:spMkLst>
            <pc:docMk/>
            <pc:sldMk cId="3015403901" sldId="372"/>
            <ac:spMk id="2" creationId="{538A0A8E-2D83-5411-4E8E-883B8EC68C23}"/>
          </ac:spMkLst>
        </pc:spChg>
        <pc:spChg chg="del">
          <ac:chgData name="Jessica Pitman" userId="32810b54-0e4c-4b23-98da-f3c8604117a1" providerId="ADAL" clId="{114C2A13-2488-4C58-BA63-B3FE859CE91E}" dt="2024-01-28T21:40:04.485" v="1192" actId="22"/>
          <ac:spMkLst>
            <pc:docMk/>
            <pc:sldMk cId="3015403901" sldId="372"/>
            <ac:spMk id="3" creationId="{C90DE7C6-E3C5-14D6-6CE3-8B92F3A6EB7C}"/>
          </ac:spMkLst>
        </pc:spChg>
        <pc:spChg chg="add mod">
          <ac:chgData name="Jessica Pitman" userId="32810b54-0e4c-4b23-98da-f3c8604117a1" providerId="ADAL" clId="{114C2A13-2488-4C58-BA63-B3FE859CE91E}" dt="2024-01-28T21:41:44.813" v="1232" actId="1076"/>
          <ac:spMkLst>
            <pc:docMk/>
            <pc:sldMk cId="3015403901" sldId="372"/>
            <ac:spMk id="7" creationId="{1EADD841-61F4-98D1-8E26-25CA8A048AD3}"/>
          </ac:spMkLst>
        </pc:spChg>
        <pc:picChg chg="add del mod ord">
          <ac:chgData name="Jessica Pitman" userId="32810b54-0e4c-4b23-98da-f3c8604117a1" providerId="ADAL" clId="{114C2A13-2488-4C58-BA63-B3FE859CE91E}" dt="2024-01-28T21:40:48.733" v="1222" actId="478"/>
          <ac:picMkLst>
            <pc:docMk/>
            <pc:sldMk cId="3015403901" sldId="372"/>
            <ac:picMk id="5" creationId="{3635CC52-9012-44B8-EBFF-EB3AF047DA9C}"/>
          </ac:picMkLst>
        </pc:picChg>
        <pc:picChg chg="add mod">
          <ac:chgData name="Jessica Pitman" userId="32810b54-0e4c-4b23-98da-f3c8604117a1" providerId="ADAL" clId="{114C2A13-2488-4C58-BA63-B3FE859CE91E}" dt="2024-01-28T21:41:46.374" v="1233" actId="1076"/>
          <ac:picMkLst>
            <pc:docMk/>
            <pc:sldMk cId="3015403901" sldId="372"/>
            <ac:picMk id="9" creationId="{6B877976-5F28-5D56-77A9-AD2C5D579272}"/>
          </ac:picMkLst>
        </pc:picChg>
      </pc:sldChg>
      <pc:sldChg chg="modSp new mod">
        <pc:chgData name="Jessica Pitman" userId="32810b54-0e4c-4b23-98da-f3c8604117a1" providerId="ADAL" clId="{114C2A13-2488-4C58-BA63-B3FE859CE91E}" dt="2024-01-28T21:34:27.259" v="1172" actId="207"/>
        <pc:sldMkLst>
          <pc:docMk/>
          <pc:sldMk cId="4188064712" sldId="373"/>
        </pc:sldMkLst>
        <pc:spChg chg="mod">
          <ac:chgData name="Jessica Pitman" userId="32810b54-0e4c-4b23-98da-f3c8604117a1" providerId="ADAL" clId="{114C2A13-2488-4C58-BA63-B3FE859CE91E}" dt="2024-01-28T21:34:23.729" v="1171" actId="207"/>
          <ac:spMkLst>
            <pc:docMk/>
            <pc:sldMk cId="4188064712" sldId="373"/>
            <ac:spMk id="2" creationId="{EA3F8FC7-155D-D15D-B6B7-596461AFD389}"/>
          </ac:spMkLst>
        </pc:spChg>
        <pc:spChg chg="mod">
          <ac:chgData name="Jessica Pitman" userId="32810b54-0e4c-4b23-98da-f3c8604117a1" providerId="ADAL" clId="{114C2A13-2488-4C58-BA63-B3FE859CE91E}" dt="2024-01-28T21:34:27.259" v="1172" actId="207"/>
          <ac:spMkLst>
            <pc:docMk/>
            <pc:sldMk cId="4188064712" sldId="373"/>
            <ac:spMk id="3" creationId="{4E42941C-1AC3-A1F3-381F-832013AD534D}"/>
          </ac:spMkLst>
        </pc:spChg>
      </pc:sldChg>
      <pc:sldChg chg="modSp new mod">
        <pc:chgData name="Jessica Pitman" userId="32810b54-0e4c-4b23-98da-f3c8604117a1" providerId="ADAL" clId="{114C2A13-2488-4C58-BA63-B3FE859CE91E}" dt="2024-01-28T21:34:17.396" v="1170" actId="20577"/>
        <pc:sldMkLst>
          <pc:docMk/>
          <pc:sldMk cId="2197453031" sldId="374"/>
        </pc:sldMkLst>
        <pc:spChg chg="mod">
          <ac:chgData name="Jessica Pitman" userId="32810b54-0e4c-4b23-98da-f3c8604117a1" providerId="ADAL" clId="{114C2A13-2488-4C58-BA63-B3FE859CE91E}" dt="2024-01-28T21:34:17.396" v="1170" actId="20577"/>
          <ac:spMkLst>
            <pc:docMk/>
            <pc:sldMk cId="2197453031" sldId="374"/>
            <ac:spMk id="2" creationId="{409D06E6-23C5-9BEB-9B8E-47946D990055}"/>
          </ac:spMkLst>
        </pc:spChg>
        <pc:spChg chg="mod">
          <ac:chgData name="Jessica Pitman" userId="32810b54-0e4c-4b23-98da-f3c8604117a1" providerId="ADAL" clId="{114C2A13-2488-4C58-BA63-B3FE859CE91E}" dt="2024-01-28T21:34:06.034" v="1168" actId="20577"/>
          <ac:spMkLst>
            <pc:docMk/>
            <pc:sldMk cId="2197453031" sldId="374"/>
            <ac:spMk id="3" creationId="{129AADD5-679F-8FD4-97B2-F64725ED219F}"/>
          </ac:spMkLst>
        </pc:spChg>
      </pc:sldChg>
      <pc:sldChg chg="addSp delSp modSp new mod modNotesTx">
        <pc:chgData name="Jessica Pitman" userId="32810b54-0e4c-4b23-98da-f3c8604117a1" providerId="ADAL" clId="{114C2A13-2488-4C58-BA63-B3FE859CE91E}" dt="2024-01-28T21:45:23.203" v="1261"/>
        <pc:sldMkLst>
          <pc:docMk/>
          <pc:sldMk cId="1737411860" sldId="375"/>
        </pc:sldMkLst>
        <pc:spChg chg="del">
          <ac:chgData name="Jessica Pitman" userId="32810b54-0e4c-4b23-98da-f3c8604117a1" providerId="ADAL" clId="{114C2A13-2488-4C58-BA63-B3FE859CE91E}" dt="2024-01-28T21:43:59.317" v="1244" actId="478"/>
          <ac:spMkLst>
            <pc:docMk/>
            <pc:sldMk cId="1737411860" sldId="375"/>
            <ac:spMk id="2" creationId="{BCAAFC8E-4F1E-41B8-F17A-6C086D8823DB}"/>
          </ac:spMkLst>
        </pc:spChg>
        <pc:spChg chg="del">
          <ac:chgData name="Jessica Pitman" userId="32810b54-0e4c-4b23-98da-f3c8604117a1" providerId="ADAL" clId="{114C2A13-2488-4C58-BA63-B3FE859CE91E}" dt="2024-01-28T21:43:51.873" v="1242" actId="22"/>
          <ac:spMkLst>
            <pc:docMk/>
            <pc:sldMk cId="1737411860" sldId="375"/>
            <ac:spMk id="3" creationId="{586F7823-45E8-63B3-293E-BBBB08C3370C}"/>
          </ac:spMkLst>
        </pc:spChg>
        <pc:picChg chg="add mod ord">
          <ac:chgData name="Jessica Pitman" userId="32810b54-0e4c-4b23-98da-f3c8604117a1" providerId="ADAL" clId="{114C2A13-2488-4C58-BA63-B3FE859CE91E}" dt="2024-01-28T21:44:07.093" v="1248" actId="14100"/>
          <ac:picMkLst>
            <pc:docMk/>
            <pc:sldMk cId="1737411860" sldId="375"/>
            <ac:picMk id="5" creationId="{9BA80655-8011-CA98-21AC-354394977A0E}"/>
          </ac:picMkLst>
        </pc:picChg>
      </pc:sldChg>
      <pc:sldChg chg="new del">
        <pc:chgData name="Jessica Pitman" userId="32810b54-0e4c-4b23-98da-f3c8604117a1" providerId="ADAL" clId="{114C2A13-2488-4C58-BA63-B3FE859CE91E}" dt="2024-01-28T21:46:23.831" v="1273" actId="47"/>
        <pc:sldMkLst>
          <pc:docMk/>
          <pc:sldMk cId="3029030288" sldId="376"/>
        </pc:sldMkLst>
      </pc:sldChg>
      <pc:sldChg chg="addSp modSp new mod modClrScheme chgLayout modNotesTx">
        <pc:chgData name="Jessica Pitman" userId="32810b54-0e4c-4b23-98da-f3c8604117a1" providerId="ADAL" clId="{114C2A13-2488-4C58-BA63-B3FE859CE91E}" dt="2024-01-28T21:59:12.652" v="1466" actId="207"/>
        <pc:sldMkLst>
          <pc:docMk/>
          <pc:sldMk cId="3379393267" sldId="376"/>
        </pc:sldMkLst>
        <pc:spChg chg="mod">
          <ac:chgData name="Jessica Pitman" userId="32810b54-0e4c-4b23-98da-f3c8604117a1" providerId="ADAL" clId="{114C2A13-2488-4C58-BA63-B3FE859CE91E}" dt="2024-01-28T21:58:23.349" v="1456" actId="26606"/>
          <ac:spMkLst>
            <pc:docMk/>
            <pc:sldMk cId="3379393267" sldId="376"/>
            <ac:spMk id="2" creationId="{E7392559-5FD4-FEA1-E526-9B17A2145C11}"/>
          </ac:spMkLst>
        </pc:spChg>
        <pc:spChg chg="mod">
          <ac:chgData name="Jessica Pitman" userId="32810b54-0e4c-4b23-98da-f3c8604117a1" providerId="ADAL" clId="{114C2A13-2488-4C58-BA63-B3FE859CE91E}" dt="2024-01-28T21:59:12.652" v="1466" actId="207"/>
          <ac:spMkLst>
            <pc:docMk/>
            <pc:sldMk cId="3379393267" sldId="376"/>
            <ac:spMk id="3" creationId="{009AA4F2-EEDD-D981-15ED-E1AB177B8850}"/>
          </ac:spMkLst>
        </pc:spChg>
        <pc:picChg chg="add mod">
          <ac:chgData name="Jessica Pitman" userId="32810b54-0e4c-4b23-98da-f3c8604117a1" providerId="ADAL" clId="{114C2A13-2488-4C58-BA63-B3FE859CE91E}" dt="2024-01-28T21:58:38.028" v="1460" actId="14100"/>
          <ac:picMkLst>
            <pc:docMk/>
            <pc:sldMk cId="3379393267" sldId="376"/>
            <ac:picMk id="4098" creationId="{AC315711-293F-50B0-B9CF-50B9FD51FD8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794208-416E-4B76-9E22-020DD7AA196C}"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8FB60F4E-4B4C-4931-A64F-D1EAF527DDBF}">
      <dgm:prSet/>
      <dgm:spPr/>
      <dgm:t>
        <a:bodyPr/>
        <a:lstStyle/>
        <a:p>
          <a:r>
            <a:rPr lang="en-GB" b="0" i="0" dirty="0" err="1"/>
            <a:t>Gweler</a:t>
          </a:r>
          <a:r>
            <a:rPr lang="en-GB" b="0" i="0" dirty="0"/>
            <a:t> Moodle am yr </a:t>
          </a:r>
          <a:r>
            <a:rPr lang="en-GB" b="0" i="0" dirty="0" err="1"/>
            <a:t>holiadur</a:t>
          </a:r>
          <a:endParaRPr lang="en-US" dirty="0"/>
        </a:p>
      </dgm:t>
    </dgm:pt>
    <dgm:pt modelId="{9439817A-5928-42B9-94A7-731CDAF73B99}" type="parTrans" cxnId="{33876D21-6127-4A6E-93D1-CE0DB5AD7B5A}">
      <dgm:prSet/>
      <dgm:spPr/>
      <dgm:t>
        <a:bodyPr/>
        <a:lstStyle/>
        <a:p>
          <a:endParaRPr lang="en-US"/>
        </a:p>
      </dgm:t>
    </dgm:pt>
    <dgm:pt modelId="{42F65A70-B3AF-4AF5-AF51-988DDD980DA1}" type="sibTrans" cxnId="{33876D21-6127-4A6E-93D1-CE0DB5AD7B5A}">
      <dgm:prSet/>
      <dgm:spPr/>
      <dgm:t>
        <a:bodyPr/>
        <a:lstStyle/>
        <a:p>
          <a:endParaRPr lang="en-US"/>
        </a:p>
      </dgm:t>
    </dgm:pt>
    <dgm:pt modelId="{E48B3BD5-954E-485E-A50F-4F1075356429}">
      <dgm:prSet/>
      <dgm:spPr/>
      <dgm:t>
        <a:bodyPr/>
        <a:lstStyle/>
        <a:p>
          <a:r>
            <a:rPr lang="en-GB" b="0" i="0" dirty="0">
              <a:solidFill>
                <a:srgbClr val="0070C0"/>
              </a:solidFill>
            </a:rPr>
            <a:t>Please se</a:t>
          </a:r>
          <a:r>
            <a:rPr lang="en-GB" dirty="0">
              <a:solidFill>
                <a:srgbClr val="0070C0"/>
              </a:solidFill>
            </a:rPr>
            <a:t>e Moodle for the questionnaire</a:t>
          </a:r>
          <a:endParaRPr lang="en-US" dirty="0">
            <a:solidFill>
              <a:srgbClr val="0070C0"/>
            </a:solidFill>
          </a:endParaRPr>
        </a:p>
      </dgm:t>
    </dgm:pt>
    <dgm:pt modelId="{944F1529-DF72-442B-B996-78B9A61AB171}" type="parTrans" cxnId="{5A37609E-464E-4160-A63C-575F68CA5811}">
      <dgm:prSet/>
      <dgm:spPr/>
      <dgm:t>
        <a:bodyPr/>
        <a:lstStyle/>
        <a:p>
          <a:endParaRPr lang="en-US"/>
        </a:p>
      </dgm:t>
    </dgm:pt>
    <dgm:pt modelId="{CC8842F9-23FE-4984-BACD-90ED996EB9A6}" type="sibTrans" cxnId="{5A37609E-464E-4160-A63C-575F68CA5811}">
      <dgm:prSet/>
      <dgm:spPr/>
      <dgm:t>
        <a:bodyPr/>
        <a:lstStyle/>
        <a:p>
          <a:endParaRPr lang="en-US"/>
        </a:p>
      </dgm:t>
    </dgm:pt>
    <dgm:pt modelId="{206232A9-4853-4B52-A3D2-55098AD4CBAE}" type="pres">
      <dgm:prSet presAssocID="{42794208-416E-4B76-9E22-020DD7AA196C}" presName="vert0" presStyleCnt="0">
        <dgm:presLayoutVars>
          <dgm:dir/>
          <dgm:animOne val="branch"/>
          <dgm:animLvl val="lvl"/>
        </dgm:presLayoutVars>
      </dgm:prSet>
      <dgm:spPr/>
    </dgm:pt>
    <dgm:pt modelId="{BF4B0084-D33A-4BDB-98B2-3A132E17CF3C}" type="pres">
      <dgm:prSet presAssocID="{8FB60F4E-4B4C-4931-A64F-D1EAF527DDBF}" presName="thickLine" presStyleLbl="alignNode1" presStyleIdx="0" presStyleCnt="2"/>
      <dgm:spPr/>
    </dgm:pt>
    <dgm:pt modelId="{9407BEB3-F9EB-4669-89D4-87C3BBEDE323}" type="pres">
      <dgm:prSet presAssocID="{8FB60F4E-4B4C-4931-A64F-D1EAF527DDBF}" presName="horz1" presStyleCnt="0"/>
      <dgm:spPr/>
    </dgm:pt>
    <dgm:pt modelId="{B15D9C36-8CD8-4C36-8142-467210FFEA53}" type="pres">
      <dgm:prSet presAssocID="{8FB60F4E-4B4C-4931-A64F-D1EAF527DDBF}" presName="tx1" presStyleLbl="revTx" presStyleIdx="0" presStyleCnt="2"/>
      <dgm:spPr/>
    </dgm:pt>
    <dgm:pt modelId="{AA428017-5325-406D-80DD-FB9F66BBFE8C}" type="pres">
      <dgm:prSet presAssocID="{8FB60F4E-4B4C-4931-A64F-D1EAF527DDBF}" presName="vert1" presStyleCnt="0"/>
      <dgm:spPr/>
    </dgm:pt>
    <dgm:pt modelId="{5B216B88-3D10-4DD7-A6BD-9932EDE7CEDD}" type="pres">
      <dgm:prSet presAssocID="{E48B3BD5-954E-485E-A50F-4F1075356429}" presName="thickLine" presStyleLbl="alignNode1" presStyleIdx="1" presStyleCnt="2"/>
      <dgm:spPr/>
    </dgm:pt>
    <dgm:pt modelId="{3E71C444-46DE-4CEA-8AC2-6C07CBDDAF1C}" type="pres">
      <dgm:prSet presAssocID="{E48B3BD5-954E-485E-A50F-4F1075356429}" presName="horz1" presStyleCnt="0"/>
      <dgm:spPr/>
    </dgm:pt>
    <dgm:pt modelId="{21A8B3D4-C6EA-4970-A6FF-DB88BBDE04BE}" type="pres">
      <dgm:prSet presAssocID="{E48B3BD5-954E-485E-A50F-4F1075356429}" presName="tx1" presStyleLbl="revTx" presStyleIdx="1" presStyleCnt="2"/>
      <dgm:spPr/>
    </dgm:pt>
    <dgm:pt modelId="{95ACC534-2740-4EFB-9883-41C224A1B56C}" type="pres">
      <dgm:prSet presAssocID="{E48B3BD5-954E-485E-A50F-4F1075356429}" presName="vert1" presStyleCnt="0"/>
      <dgm:spPr/>
    </dgm:pt>
  </dgm:ptLst>
  <dgm:cxnLst>
    <dgm:cxn modelId="{33876D21-6127-4A6E-93D1-CE0DB5AD7B5A}" srcId="{42794208-416E-4B76-9E22-020DD7AA196C}" destId="{8FB60F4E-4B4C-4931-A64F-D1EAF527DDBF}" srcOrd="0" destOrd="0" parTransId="{9439817A-5928-42B9-94A7-731CDAF73B99}" sibTransId="{42F65A70-B3AF-4AF5-AF51-988DDD980DA1}"/>
    <dgm:cxn modelId="{7F4B923A-DC24-4AF7-A32B-6EDB9F0D5FF1}" type="presOf" srcId="{E48B3BD5-954E-485E-A50F-4F1075356429}" destId="{21A8B3D4-C6EA-4970-A6FF-DB88BBDE04BE}" srcOrd="0" destOrd="0" presId="urn:microsoft.com/office/officeart/2008/layout/LinedList"/>
    <dgm:cxn modelId="{F004A660-52DB-4357-9827-6544BF97DCB2}" type="presOf" srcId="{8FB60F4E-4B4C-4931-A64F-D1EAF527DDBF}" destId="{B15D9C36-8CD8-4C36-8142-467210FFEA53}" srcOrd="0" destOrd="0" presId="urn:microsoft.com/office/officeart/2008/layout/LinedList"/>
    <dgm:cxn modelId="{5A37609E-464E-4160-A63C-575F68CA5811}" srcId="{42794208-416E-4B76-9E22-020DD7AA196C}" destId="{E48B3BD5-954E-485E-A50F-4F1075356429}" srcOrd="1" destOrd="0" parTransId="{944F1529-DF72-442B-B996-78B9A61AB171}" sibTransId="{CC8842F9-23FE-4984-BACD-90ED996EB9A6}"/>
    <dgm:cxn modelId="{542000F7-F447-469D-B290-124C85939E0E}" type="presOf" srcId="{42794208-416E-4B76-9E22-020DD7AA196C}" destId="{206232A9-4853-4B52-A3D2-55098AD4CBAE}" srcOrd="0" destOrd="0" presId="urn:microsoft.com/office/officeart/2008/layout/LinedList"/>
    <dgm:cxn modelId="{708AE81A-986F-4549-A8D4-678EF50CA535}" type="presParOf" srcId="{206232A9-4853-4B52-A3D2-55098AD4CBAE}" destId="{BF4B0084-D33A-4BDB-98B2-3A132E17CF3C}" srcOrd="0" destOrd="0" presId="urn:microsoft.com/office/officeart/2008/layout/LinedList"/>
    <dgm:cxn modelId="{49CFB5E1-639A-45F1-BC90-15CD88563DB3}" type="presParOf" srcId="{206232A9-4853-4B52-A3D2-55098AD4CBAE}" destId="{9407BEB3-F9EB-4669-89D4-87C3BBEDE323}" srcOrd="1" destOrd="0" presId="urn:microsoft.com/office/officeart/2008/layout/LinedList"/>
    <dgm:cxn modelId="{C6025CC5-FD12-488B-B24D-1FA281C115EA}" type="presParOf" srcId="{9407BEB3-F9EB-4669-89D4-87C3BBEDE323}" destId="{B15D9C36-8CD8-4C36-8142-467210FFEA53}" srcOrd="0" destOrd="0" presId="urn:microsoft.com/office/officeart/2008/layout/LinedList"/>
    <dgm:cxn modelId="{2D879F4B-9757-40F2-A4BB-43CF6D69BAF9}" type="presParOf" srcId="{9407BEB3-F9EB-4669-89D4-87C3BBEDE323}" destId="{AA428017-5325-406D-80DD-FB9F66BBFE8C}" srcOrd="1" destOrd="0" presId="urn:microsoft.com/office/officeart/2008/layout/LinedList"/>
    <dgm:cxn modelId="{386F3C18-D5AF-41A3-951F-FA539A64A63E}" type="presParOf" srcId="{206232A9-4853-4B52-A3D2-55098AD4CBAE}" destId="{5B216B88-3D10-4DD7-A6BD-9932EDE7CEDD}" srcOrd="2" destOrd="0" presId="urn:microsoft.com/office/officeart/2008/layout/LinedList"/>
    <dgm:cxn modelId="{49D005C5-FBBB-4F14-BF69-DC98D7C53787}" type="presParOf" srcId="{206232A9-4853-4B52-A3D2-55098AD4CBAE}" destId="{3E71C444-46DE-4CEA-8AC2-6C07CBDDAF1C}" srcOrd="3" destOrd="0" presId="urn:microsoft.com/office/officeart/2008/layout/LinedList"/>
    <dgm:cxn modelId="{89CE494C-72EC-4654-BEB5-A65AA7E1113B}" type="presParOf" srcId="{3E71C444-46DE-4CEA-8AC2-6C07CBDDAF1C}" destId="{21A8B3D4-C6EA-4970-A6FF-DB88BBDE04BE}" srcOrd="0" destOrd="0" presId="urn:microsoft.com/office/officeart/2008/layout/LinedList"/>
    <dgm:cxn modelId="{733C3BE8-32C9-4431-B996-860773B06402}" type="presParOf" srcId="{3E71C444-46DE-4CEA-8AC2-6C07CBDDAF1C}" destId="{95ACC534-2740-4EFB-9883-41C224A1B56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B0084-D33A-4BDB-98B2-3A132E17CF3C}">
      <dsp:nvSpPr>
        <dsp:cNvPr id="0" name=""/>
        <dsp:cNvSpPr/>
      </dsp:nvSpPr>
      <dsp:spPr>
        <a:xfrm>
          <a:off x="0" y="0"/>
          <a:ext cx="73611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5D9C36-8CD8-4C36-8142-467210FFEA53}">
      <dsp:nvSpPr>
        <dsp:cNvPr id="0" name=""/>
        <dsp:cNvSpPr/>
      </dsp:nvSpPr>
      <dsp:spPr>
        <a:xfrm>
          <a:off x="0" y="0"/>
          <a:ext cx="7361140" cy="2333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30" tIns="240030" rIns="240030" bIns="240030" numCol="1" spcCol="1270" anchor="t" anchorCtr="0">
          <a:noAutofit/>
        </a:bodyPr>
        <a:lstStyle/>
        <a:p>
          <a:pPr marL="0" lvl="0" indent="0" algn="l" defTabSz="2800350">
            <a:lnSpc>
              <a:spcPct val="90000"/>
            </a:lnSpc>
            <a:spcBef>
              <a:spcPct val="0"/>
            </a:spcBef>
            <a:spcAft>
              <a:spcPct val="35000"/>
            </a:spcAft>
            <a:buNone/>
          </a:pPr>
          <a:r>
            <a:rPr lang="en-GB" sz="6300" b="0" i="0" kern="1200" dirty="0" err="1"/>
            <a:t>Gweler</a:t>
          </a:r>
          <a:r>
            <a:rPr lang="en-GB" sz="6300" b="0" i="0" kern="1200" dirty="0"/>
            <a:t> Moodle am yr </a:t>
          </a:r>
          <a:r>
            <a:rPr lang="en-GB" sz="6300" b="0" i="0" kern="1200" dirty="0" err="1"/>
            <a:t>holiadur</a:t>
          </a:r>
          <a:endParaRPr lang="en-US" sz="6300" kern="1200" dirty="0"/>
        </a:p>
      </dsp:txBody>
      <dsp:txXfrm>
        <a:off x="0" y="0"/>
        <a:ext cx="7361140" cy="2333624"/>
      </dsp:txXfrm>
    </dsp:sp>
    <dsp:sp modelId="{5B216B88-3D10-4DD7-A6BD-9932EDE7CEDD}">
      <dsp:nvSpPr>
        <dsp:cNvPr id="0" name=""/>
        <dsp:cNvSpPr/>
      </dsp:nvSpPr>
      <dsp:spPr>
        <a:xfrm>
          <a:off x="0" y="2333624"/>
          <a:ext cx="73611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A8B3D4-C6EA-4970-A6FF-DB88BBDE04BE}">
      <dsp:nvSpPr>
        <dsp:cNvPr id="0" name=""/>
        <dsp:cNvSpPr/>
      </dsp:nvSpPr>
      <dsp:spPr>
        <a:xfrm>
          <a:off x="0" y="2333624"/>
          <a:ext cx="7361140" cy="2333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30" tIns="240030" rIns="240030" bIns="240030" numCol="1" spcCol="1270" anchor="t" anchorCtr="0">
          <a:noAutofit/>
        </a:bodyPr>
        <a:lstStyle/>
        <a:p>
          <a:pPr marL="0" lvl="0" indent="0" algn="l" defTabSz="2800350">
            <a:lnSpc>
              <a:spcPct val="90000"/>
            </a:lnSpc>
            <a:spcBef>
              <a:spcPct val="0"/>
            </a:spcBef>
            <a:spcAft>
              <a:spcPct val="35000"/>
            </a:spcAft>
            <a:buNone/>
          </a:pPr>
          <a:r>
            <a:rPr lang="en-GB" sz="6300" b="0" i="0" kern="1200" dirty="0">
              <a:solidFill>
                <a:srgbClr val="0070C0"/>
              </a:solidFill>
            </a:rPr>
            <a:t>Please se</a:t>
          </a:r>
          <a:r>
            <a:rPr lang="en-GB" sz="6300" kern="1200" dirty="0">
              <a:solidFill>
                <a:srgbClr val="0070C0"/>
              </a:solidFill>
            </a:rPr>
            <a:t>e Moodle for the questionnaire</a:t>
          </a:r>
          <a:endParaRPr lang="en-US" sz="6300" kern="1200" dirty="0">
            <a:solidFill>
              <a:srgbClr val="0070C0"/>
            </a:solidFill>
          </a:endParaRPr>
        </a:p>
      </dsp:txBody>
      <dsp:txXfrm>
        <a:off x="0" y="2333624"/>
        <a:ext cx="7361140" cy="233362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A38E46-57FF-44B5-B82C-815AA2E3DD25}" type="datetimeFigureOut">
              <a:rPr lang="en-GB" smtClean="0"/>
              <a:t>28/01/2024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623A80-8829-4835-8689-07854B573487}" type="slidenum">
              <a:rPr lang="en-GB" smtClean="0"/>
              <a:t>‹#›</a:t>
            </a:fld>
            <a:endParaRPr lang="en-GB"/>
          </a:p>
        </p:txBody>
      </p:sp>
    </p:spTree>
    <p:extLst>
      <p:ext uri="{BB962C8B-B14F-4D97-AF65-F5344CB8AC3E}">
        <p14:creationId xmlns:p14="http://schemas.microsoft.com/office/powerpoint/2010/main" val="3457320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ec.europa.eu/jrc/en/publication/eur-scientific-and-technical-research-reports/entrecomp-entrepreneurship-competence-framework"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a:t>
            </a:fld>
            <a:endParaRPr lang="en-GB"/>
          </a:p>
        </p:txBody>
      </p:sp>
    </p:spTree>
    <p:extLst>
      <p:ext uri="{BB962C8B-B14F-4D97-AF65-F5344CB8AC3E}">
        <p14:creationId xmlns:p14="http://schemas.microsoft.com/office/powerpoint/2010/main" val="1876156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a:t>
            </a:fld>
            <a:endParaRPr lang="en-GB"/>
          </a:p>
        </p:txBody>
      </p:sp>
    </p:spTree>
    <p:extLst>
      <p:ext uri="{BB962C8B-B14F-4D97-AF65-F5344CB8AC3E}">
        <p14:creationId xmlns:p14="http://schemas.microsoft.com/office/powerpoint/2010/main" val="17470354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Dechreuodd y gair Ffrangeg entrepreneur gymryd ei ystyr heddiw yn yr ail ganrif ar bymtheg. Fe’i defnyddiwyd i ddisgrifio rhywun a ymgymerodd ag unrhyw brosiect a oedd yn cynnwys risg— milwrol, cyfreithiol, neu wleidyddol, yn ogystal ag economaidd. Yn y pen draw, daeth i olygu rhywun a ddechreuodd fenter fusnes newydd - yn aml o fath newydd neu ffordd newydd (neu well) o wneud busnes. </a:t>
            </a:r>
          </a:p>
          <a:p>
            <a:endParaRPr lang="cy-GB" dirty="0"/>
          </a:p>
          <a:p>
            <a:r>
              <a:rPr lang="cy-GB" dirty="0"/>
              <a:t>Ysgrifennodd yr economegydd Ffrengig Jean-</a:t>
            </a:r>
            <a:r>
              <a:rPr lang="cy-GB" dirty="0" err="1"/>
              <a:t>Baptiste</a:t>
            </a:r>
            <a:r>
              <a:rPr lang="cy-GB" dirty="0"/>
              <a:t> </a:t>
            </a:r>
            <a:r>
              <a:rPr lang="cy-GB" dirty="0" err="1"/>
              <a:t>Say</a:t>
            </a:r>
            <a:r>
              <a:rPr lang="cy-GB" dirty="0"/>
              <a:t> ar droad y bedwaredd ganrif ar bymtheg: Mae entrepreneur yn asiant economaidd sy'n uno pob dull cynhyrchu - gwlad un, llafur un arall a phrifddinas un arall eto, ac felly'n cynhyrchu cynnyrch. Trwy werthu'r cynnyrch yn y farchnad mae'n talu rhent ar dir, cyflog i lafur, llog ar gyfalaf a'r hyn sy'n weddill yw ei elw. </a:t>
            </a:r>
          </a:p>
          <a:p>
            <a:endParaRPr lang="cy-GB" dirty="0"/>
          </a:p>
          <a:p>
            <a:r>
              <a:rPr lang="cy-GB" dirty="0"/>
              <a:t>Mae'n symud adnoddau economaidd allan o ardal o is ac i ardal o gynhyrchiant uwch a mwy o gynnyrch. Roedd 3 </a:t>
            </a:r>
            <a:r>
              <a:rPr lang="cy-GB" dirty="0" err="1"/>
              <a:t>Say</a:t>
            </a:r>
            <a:r>
              <a:rPr lang="cy-GB" dirty="0"/>
              <a:t> yn dadlau bod entrepreneuriaid yn “ychwanegu gwerth at adnoddau prin.” Mae glo yn adnodd oherwydd ei fod yn cael ei ddefnyddio fel tanwydd. Mae pren yn adnodd oherwydd gellir ei ddefnyddio i adeiladu tŷ neu fwrdd, i wneud papur, neu i losgi fel tanwydd. Mae economegwyr yn ystyried yn brin yr holl adnoddau sy'n werth arian, waeth beth fo'u hargaeledd cymharol.</a:t>
            </a:r>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5</a:t>
            </a:fld>
            <a:endParaRPr lang="en-GB"/>
          </a:p>
        </p:txBody>
      </p:sp>
    </p:spTree>
    <p:extLst>
      <p:ext uri="{BB962C8B-B14F-4D97-AF65-F5344CB8AC3E}">
        <p14:creationId xmlns:p14="http://schemas.microsoft.com/office/powerpoint/2010/main" val="4231726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55555"/>
                </a:solidFill>
                <a:effectLst/>
                <a:latin typeface="robotoregular"/>
              </a:rPr>
              <a:t>The French word entrepreneur began to take on its present-day meaning in the seventeenth century. It was used to describe someone who undertook any project that entailed risk— military, legal, or political, as well as economic. Eventually, it came to mean someone who started a new business venture— often of a new kind or a new (or improved) way of doing business. French economist Jean-Baptiste Say wrote at the turn of the nineteenth century: An entrepreneur is an economic agent who unites all means of production— the land of one, the </a:t>
            </a:r>
            <a:r>
              <a:rPr lang="en-GB" b="0" i="0" dirty="0" err="1">
                <a:solidFill>
                  <a:srgbClr val="555555"/>
                </a:solidFill>
                <a:effectLst/>
                <a:latin typeface="robotoregular"/>
              </a:rPr>
              <a:t>labor</a:t>
            </a:r>
            <a:r>
              <a:rPr lang="en-GB" b="0" i="0" dirty="0">
                <a:solidFill>
                  <a:srgbClr val="555555"/>
                </a:solidFill>
                <a:effectLst/>
                <a:latin typeface="robotoregular"/>
              </a:rPr>
              <a:t> of another and the capital of yet another, and thus produces a product. By selling the product in the market he pays rent on land, wages to </a:t>
            </a:r>
            <a:r>
              <a:rPr lang="en-GB" b="0" i="0" dirty="0" err="1">
                <a:solidFill>
                  <a:srgbClr val="555555"/>
                </a:solidFill>
                <a:effectLst/>
                <a:latin typeface="robotoregular"/>
              </a:rPr>
              <a:t>labor</a:t>
            </a:r>
            <a:r>
              <a:rPr lang="en-GB" b="0" i="0" dirty="0">
                <a:solidFill>
                  <a:srgbClr val="555555"/>
                </a:solidFill>
                <a:effectLst/>
                <a:latin typeface="robotoregular"/>
              </a:rPr>
              <a:t>, interest on capital and what remains is his profit. He shifts economic resources out of an area of lower and into an area of higher productivity and greater yield. 3 Say argued that entrepreneurs “added value to scarce resources.” Coal is a resource because it is used as fuel. Wood is a resource because it can be used to build a house or a table, to make paper, or to burn as fuel. Economists consider scarce all resources that are worth money, regardless of their relative availability.</a:t>
            </a:r>
          </a:p>
          <a:p>
            <a:endParaRPr lang="en-GB" b="0" i="0" dirty="0">
              <a:solidFill>
                <a:srgbClr val="555555"/>
              </a:solidFill>
              <a:effectLst/>
              <a:latin typeface="robotoregular"/>
            </a:endParaRPr>
          </a:p>
          <a:p>
            <a:br>
              <a:rPr lang="en-GB" dirty="0"/>
            </a:br>
            <a:r>
              <a:rPr lang="en-GB" b="0" i="0" dirty="0" err="1">
                <a:solidFill>
                  <a:srgbClr val="555555"/>
                </a:solidFill>
                <a:effectLst/>
                <a:latin typeface="robotoregular"/>
              </a:rPr>
              <a:t>Mariotti</a:t>
            </a:r>
            <a:r>
              <a:rPr lang="en-GB" b="0" i="0" dirty="0">
                <a:solidFill>
                  <a:srgbClr val="555555"/>
                </a:solidFill>
                <a:effectLst/>
                <a:latin typeface="robotoregular"/>
              </a:rPr>
              <a:t>, Steve, and Caroline </a:t>
            </a:r>
            <a:r>
              <a:rPr lang="en-GB" b="0" i="0" dirty="0" err="1">
                <a:solidFill>
                  <a:srgbClr val="555555"/>
                </a:solidFill>
                <a:effectLst/>
                <a:latin typeface="robotoregular"/>
              </a:rPr>
              <a:t>Glackin</a:t>
            </a:r>
            <a:r>
              <a:rPr lang="en-GB" b="0" i="0" dirty="0">
                <a:solidFill>
                  <a:srgbClr val="555555"/>
                </a:solidFill>
                <a:effectLst/>
                <a:latin typeface="robotoregular"/>
              </a:rPr>
              <a:t>. </a:t>
            </a:r>
            <a:r>
              <a:rPr lang="en-GB" b="0" i="1" dirty="0">
                <a:solidFill>
                  <a:srgbClr val="555555"/>
                </a:solidFill>
                <a:effectLst/>
                <a:latin typeface="robotoregular"/>
              </a:rPr>
              <a:t>Entrepreneurship: Starting and Operating a Small Business, Global Edition</a:t>
            </a:r>
            <a:r>
              <a:rPr lang="en-GB" b="0" i="0" dirty="0">
                <a:solidFill>
                  <a:srgbClr val="555555"/>
                </a:solidFill>
                <a:effectLst/>
                <a:latin typeface="robotoregular"/>
              </a:rPr>
              <a:t>, Pearson Education, Limited, 2015.</a:t>
            </a:r>
            <a:r>
              <a:rPr lang="en-GB" b="0" i="1" dirty="0">
                <a:solidFill>
                  <a:srgbClr val="555555"/>
                </a:solidFill>
                <a:effectLst/>
                <a:latin typeface="robotoregular"/>
              </a:rPr>
              <a:t> ProQuest </a:t>
            </a:r>
            <a:r>
              <a:rPr lang="en-GB" b="0" i="1" dirty="0" err="1">
                <a:solidFill>
                  <a:srgbClr val="555555"/>
                </a:solidFill>
                <a:effectLst/>
                <a:latin typeface="robotoregular"/>
              </a:rPr>
              <a:t>Ebook</a:t>
            </a:r>
            <a:r>
              <a:rPr lang="en-GB" b="0" i="1" dirty="0">
                <a:solidFill>
                  <a:srgbClr val="555555"/>
                </a:solidFill>
                <a:effectLst/>
                <a:latin typeface="robotoregular"/>
              </a:rPr>
              <a:t> Central</a:t>
            </a:r>
            <a:r>
              <a:rPr lang="en-GB" b="0" i="0" dirty="0">
                <a:solidFill>
                  <a:srgbClr val="555555"/>
                </a:solidFill>
                <a:effectLst/>
                <a:latin typeface="robotoregular"/>
              </a:rPr>
              <a:t>, http://ebookcentral.proquest.com/lib/trinity/detail.action?docID=5174542.</a:t>
            </a:r>
            <a:br>
              <a:rPr lang="en-GB" dirty="0"/>
            </a:br>
            <a:r>
              <a:rPr lang="en-GB" b="0" i="0" dirty="0">
                <a:solidFill>
                  <a:srgbClr val="555555"/>
                </a:solidFill>
                <a:effectLst/>
                <a:latin typeface="robotoregular"/>
              </a:rPr>
              <a:t>Created from trinity on 2024-01-28 20:13:21.</a:t>
            </a:r>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6</a:t>
            </a:fld>
            <a:endParaRPr lang="en-GB"/>
          </a:p>
        </p:txBody>
      </p:sp>
    </p:spTree>
    <p:extLst>
      <p:ext uri="{BB962C8B-B14F-4D97-AF65-F5344CB8AC3E}">
        <p14:creationId xmlns:p14="http://schemas.microsoft.com/office/powerpoint/2010/main" val="1807553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52A2F"/>
                </a:solidFill>
                <a:effectLst/>
                <a:latin typeface="Outfit"/>
              </a:rPr>
              <a:t>Mae’r </a:t>
            </a:r>
            <a:r>
              <a:rPr lang="en-GB" b="0" i="0" dirty="0" err="1">
                <a:solidFill>
                  <a:srgbClr val="252A2F"/>
                </a:solidFill>
                <a:effectLst/>
                <a:latin typeface="Outfit"/>
              </a:rPr>
              <a:t>Fframwaith</a:t>
            </a:r>
            <a:r>
              <a:rPr lang="en-GB" b="0" i="0" dirty="0">
                <a:solidFill>
                  <a:srgbClr val="252A2F"/>
                </a:solidFill>
                <a:effectLst/>
                <a:latin typeface="Outfit"/>
              </a:rPr>
              <a:t> </a:t>
            </a:r>
            <a:r>
              <a:rPr lang="en-GB" b="0" i="0" dirty="0" err="1">
                <a:solidFill>
                  <a:srgbClr val="252A2F"/>
                </a:solidFill>
                <a:effectLst/>
                <a:latin typeface="Outfit"/>
              </a:rPr>
              <a:t>Cymhwysedd</a:t>
            </a:r>
            <a:r>
              <a:rPr lang="en-GB" b="0" i="0" dirty="0">
                <a:solidFill>
                  <a:srgbClr val="252A2F"/>
                </a:solidFill>
                <a:effectLst/>
                <a:latin typeface="Outfit"/>
              </a:rPr>
              <a:t> </a:t>
            </a:r>
            <a:r>
              <a:rPr lang="en-GB" b="0" i="0" dirty="0" err="1">
                <a:solidFill>
                  <a:srgbClr val="252A2F"/>
                </a:solidFill>
                <a:effectLst/>
                <a:latin typeface="Outfit"/>
              </a:rPr>
              <a:t>Entrepreneuriaeth</a:t>
            </a:r>
            <a:r>
              <a:rPr lang="en-GB" b="0" i="0" dirty="0">
                <a:solidFill>
                  <a:srgbClr val="252A2F"/>
                </a:solidFill>
                <a:effectLst/>
                <a:latin typeface="Outfit"/>
              </a:rPr>
              <a:t>, a </a:t>
            </a:r>
            <a:r>
              <a:rPr lang="en-GB" b="0" i="0" dirty="0" err="1">
                <a:solidFill>
                  <a:srgbClr val="252A2F"/>
                </a:solidFill>
                <a:effectLst/>
                <a:latin typeface="Outfit"/>
              </a:rPr>
              <a:t>elwir</a:t>
            </a:r>
            <a:r>
              <a:rPr lang="en-GB" b="0" i="0" dirty="0">
                <a:solidFill>
                  <a:srgbClr val="252A2F"/>
                </a:solidFill>
                <a:effectLst/>
                <a:latin typeface="Outfit"/>
              </a:rPr>
              <a:t> hefyd yn </a:t>
            </a:r>
            <a:r>
              <a:rPr lang="en-GB" b="0" i="0" dirty="0" err="1">
                <a:solidFill>
                  <a:srgbClr val="252A2F"/>
                </a:solidFill>
                <a:effectLst/>
                <a:latin typeface="Outfit"/>
              </a:rPr>
              <a:t>Entrecomp</a:t>
            </a:r>
            <a:r>
              <a:rPr lang="en-GB" b="0" i="0" dirty="0">
                <a:solidFill>
                  <a:srgbClr val="252A2F"/>
                </a:solidFill>
                <a:effectLst/>
                <a:latin typeface="Outfit"/>
              </a:rPr>
              <a:t>, yn </a:t>
            </a:r>
            <a:r>
              <a:rPr lang="en-GB" b="0" i="0" dirty="0" err="1">
                <a:solidFill>
                  <a:srgbClr val="252A2F"/>
                </a:solidFill>
                <a:effectLst/>
                <a:latin typeface="Outfit"/>
              </a:rPr>
              <a:t>cynnig</a:t>
            </a:r>
            <a:r>
              <a:rPr lang="en-GB" b="0" i="0" dirty="0">
                <a:solidFill>
                  <a:srgbClr val="252A2F"/>
                </a:solidFill>
                <a:effectLst/>
                <a:latin typeface="Outfit"/>
              </a:rPr>
              <a:t> </a:t>
            </a:r>
            <a:r>
              <a:rPr lang="en-GB" b="0" i="0" dirty="0" err="1">
                <a:solidFill>
                  <a:srgbClr val="252A2F"/>
                </a:solidFill>
                <a:effectLst/>
                <a:latin typeface="Outfit"/>
              </a:rPr>
              <a:t>diffiniad</a:t>
            </a:r>
            <a:r>
              <a:rPr lang="en-GB" b="0" i="0" dirty="0">
                <a:solidFill>
                  <a:srgbClr val="252A2F"/>
                </a:solidFill>
                <a:effectLst/>
                <a:latin typeface="Outfit"/>
              </a:rPr>
              <a:t> o </a:t>
            </a:r>
            <a:r>
              <a:rPr lang="en-GB" b="0" i="0" dirty="0" err="1">
                <a:solidFill>
                  <a:srgbClr val="252A2F"/>
                </a:solidFill>
                <a:effectLst/>
                <a:latin typeface="Outfit"/>
              </a:rPr>
              <a:t>entrepreneuriaeth</a:t>
            </a:r>
            <a:r>
              <a:rPr lang="en-GB" b="0" i="0" dirty="0">
                <a:solidFill>
                  <a:srgbClr val="252A2F"/>
                </a:solidFill>
                <a:effectLst/>
                <a:latin typeface="Outfit"/>
              </a:rPr>
              <a:t> fel </a:t>
            </a:r>
            <a:r>
              <a:rPr lang="en-GB" b="0" i="0" dirty="0" err="1">
                <a:solidFill>
                  <a:srgbClr val="252A2F"/>
                </a:solidFill>
                <a:effectLst/>
                <a:latin typeface="Outfit"/>
              </a:rPr>
              <a:t>cymhwysedd</a:t>
            </a:r>
            <a:r>
              <a:rPr lang="en-GB" b="0" i="0" dirty="0">
                <a:solidFill>
                  <a:srgbClr val="252A2F"/>
                </a:solidFill>
                <a:effectLst/>
                <a:latin typeface="Outfit"/>
              </a:rPr>
              <a:t> i </a:t>
            </a:r>
            <a:r>
              <a:rPr lang="en-GB" b="0" i="0" dirty="0" err="1">
                <a:solidFill>
                  <a:srgbClr val="252A2F"/>
                </a:solidFill>
                <a:effectLst/>
                <a:latin typeface="Outfit"/>
              </a:rPr>
              <a:t>sefydlu</a:t>
            </a:r>
            <a:r>
              <a:rPr lang="en-GB" b="0" i="0" dirty="0">
                <a:solidFill>
                  <a:srgbClr val="252A2F"/>
                </a:solidFill>
                <a:effectLst/>
                <a:latin typeface="Outfit"/>
              </a:rPr>
              <a:t> </a:t>
            </a:r>
            <a:r>
              <a:rPr lang="en-GB" b="0" i="0" dirty="0" err="1">
                <a:solidFill>
                  <a:srgbClr val="252A2F"/>
                </a:solidFill>
                <a:effectLst/>
                <a:latin typeface="Outfit"/>
              </a:rPr>
              <a:t>pont</a:t>
            </a:r>
            <a:r>
              <a:rPr lang="en-GB" b="0" i="0" dirty="0">
                <a:solidFill>
                  <a:srgbClr val="252A2F"/>
                </a:solidFill>
                <a:effectLst/>
                <a:latin typeface="Outfit"/>
              </a:rPr>
              <a:t> rhwng addysg a </a:t>
            </a:r>
            <a:r>
              <a:rPr lang="en-GB" b="0" i="0" dirty="0" err="1">
                <a:solidFill>
                  <a:srgbClr val="252A2F"/>
                </a:solidFill>
                <a:effectLst/>
                <a:latin typeface="Outfit"/>
              </a:rPr>
              <a:t>byd</a:t>
            </a:r>
            <a:r>
              <a:rPr lang="en-GB" b="0" i="0" dirty="0">
                <a:solidFill>
                  <a:srgbClr val="252A2F"/>
                </a:solidFill>
                <a:effectLst/>
                <a:latin typeface="Outfit"/>
              </a:rPr>
              <a:t> </a:t>
            </a:r>
            <a:r>
              <a:rPr lang="en-GB" b="0" i="0" dirty="0" err="1">
                <a:solidFill>
                  <a:srgbClr val="252A2F"/>
                </a:solidFill>
                <a:effectLst/>
                <a:latin typeface="Outfit"/>
              </a:rPr>
              <a:t>gwaith</a:t>
            </a:r>
            <a:r>
              <a:rPr lang="en-GB" b="0" i="0" dirty="0">
                <a:solidFill>
                  <a:srgbClr val="252A2F"/>
                </a:solidFill>
                <a:effectLst/>
                <a:latin typeface="Outfit"/>
              </a:rPr>
              <a:t>.</a:t>
            </a:r>
          </a:p>
          <a:p>
            <a:pPr algn="l"/>
            <a:r>
              <a:rPr lang="en-GB" b="0" i="0" dirty="0">
                <a:solidFill>
                  <a:srgbClr val="252A2F"/>
                </a:solidFill>
                <a:effectLst/>
                <a:latin typeface="Outfit"/>
              </a:rPr>
              <a:t>Mae </a:t>
            </a:r>
            <a:r>
              <a:rPr lang="en-GB" b="0" i="0" dirty="0" err="1">
                <a:solidFill>
                  <a:srgbClr val="252A2F"/>
                </a:solidFill>
                <a:effectLst/>
                <a:latin typeface="Outfit"/>
              </a:rPr>
              <a:t>fframwaith</a:t>
            </a:r>
            <a:r>
              <a:rPr lang="en-GB" b="0" i="0" dirty="0">
                <a:solidFill>
                  <a:srgbClr val="252A2F"/>
                </a:solidFill>
                <a:effectLst/>
                <a:latin typeface="Outfit"/>
              </a:rPr>
              <a:t> </a:t>
            </a:r>
            <a:r>
              <a:rPr lang="en-GB" b="0" i="0" dirty="0" err="1">
                <a:solidFill>
                  <a:srgbClr val="252A2F"/>
                </a:solidFill>
                <a:effectLst/>
                <a:latin typeface="Outfit"/>
              </a:rPr>
              <a:t>Entrecomp</a:t>
            </a:r>
            <a:r>
              <a:rPr lang="en-GB" b="0" i="0" dirty="0">
                <a:solidFill>
                  <a:srgbClr val="252A2F"/>
                </a:solidFill>
                <a:effectLst/>
                <a:latin typeface="Outfit"/>
              </a:rPr>
              <a:t> yn cynnwys tri </a:t>
            </a:r>
            <a:r>
              <a:rPr lang="en-GB" b="0" i="0" dirty="0" err="1">
                <a:solidFill>
                  <a:srgbClr val="252A2F"/>
                </a:solidFill>
                <a:effectLst/>
                <a:latin typeface="Outfit"/>
              </a:rPr>
              <a:t>syniad</a:t>
            </a:r>
            <a:r>
              <a:rPr lang="en-GB" b="0" i="0" dirty="0">
                <a:solidFill>
                  <a:srgbClr val="252A2F"/>
                </a:solidFill>
                <a:effectLst/>
                <a:latin typeface="Outfit"/>
              </a:rPr>
              <a:t> </a:t>
            </a:r>
            <a:r>
              <a:rPr lang="en-GB" b="0" i="0" dirty="0" err="1">
                <a:solidFill>
                  <a:srgbClr val="252A2F"/>
                </a:solidFill>
                <a:effectLst/>
                <a:latin typeface="Outfit"/>
              </a:rPr>
              <a:t>cydgysylltiedig</a:t>
            </a:r>
            <a:r>
              <a:rPr lang="en-GB" b="0" i="0" dirty="0">
                <a:solidFill>
                  <a:srgbClr val="252A2F"/>
                </a:solidFill>
                <a:effectLst/>
                <a:latin typeface="Outfit"/>
              </a:rPr>
              <a:t> a </a:t>
            </a:r>
            <a:r>
              <a:rPr lang="en-GB" b="0" i="0" dirty="0" err="1">
                <a:solidFill>
                  <a:srgbClr val="252A2F"/>
                </a:solidFill>
                <a:effectLst/>
                <a:latin typeface="Outfit"/>
              </a:rPr>
              <a:t>rhyng-gysylltiedig</a:t>
            </a:r>
            <a:r>
              <a:rPr lang="en-GB" b="0" i="0" dirty="0">
                <a:solidFill>
                  <a:srgbClr val="252A2F"/>
                </a:solidFill>
                <a:effectLst/>
                <a:latin typeface="Outfit"/>
              </a:rPr>
              <a:t>:</a:t>
            </a:r>
          </a:p>
          <a:p>
            <a:pPr algn="l"/>
            <a:r>
              <a:rPr lang="en-GB" b="0" i="0" dirty="0">
                <a:solidFill>
                  <a:srgbClr val="252A2F"/>
                </a:solidFill>
                <a:effectLst/>
                <a:latin typeface="Outfit"/>
              </a:rPr>
              <a:t>Syniadau a </a:t>
            </a:r>
            <a:r>
              <a:rPr lang="en-GB" b="0" i="0" dirty="0" err="1">
                <a:solidFill>
                  <a:srgbClr val="252A2F"/>
                </a:solidFill>
                <a:effectLst/>
                <a:latin typeface="Outfit"/>
              </a:rPr>
              <a:t>chyfleoedd</a:t>
            </a:r>
            <a:endParaRPr lang="en-GB" b="0" i="0" dirty="0">
              <a:solidFill>
                <a:srgbClr val="252A2F"/>
              </a:solidFill>
              <a:effectLst/>
              <a:latin typeface="Outfit"/>
            </a:endParaRPr>
          </a:p>
          <a:p>
            <a:pPr algn="l"/>
            <a:r>
              <a:rPr lang="en-GB" b="0" i="0" dirty="0">
                <a:solidFill>
                  <a:srgbClr val="252A2F"/>
                </a:solidFill>
                <a:effectLst/>
                <a:latin typeface="Outfit"/>
              </a:rPr>
              <a:t>Adnoddau</a:t>
            </a:r>
          </a:p>
          <a:p>
            <a:pPr algn="l"/>
            <a:r>
              <a:rPr lang="en-GB" b="0" i="0" dirty="0">
                <a:solidFill>
                  <a:srgbClr val="252A2F"/>
                </a:solidFill>
                <a:effectLst/>
                <a:latin typeface="Outfit"/>
              </a:rPr>
              <a:t>Ar Waith</a:t>
            </a:r>
          </a:p>
          <a:p>
            <a:pPr algn="l"/>
            <a:endParaRPr lang="en-GB" b="0" i="0" dirty="0">
              <a:solidFill>
                <a:srgbClr val="252A2F"/>
              </a:solidFill>
              <a:effectLst/>
              <a:latin typeface="Outfit"/>
            </a:endParaRPr>
          </a:p>
          <a:p>
            <a:pPr algn="l"/>
            <a:r>
              <a:rPr lang="en-GB" b="0" i="0" dirty="0">
                <a:solidFill>
                  <a:srgbClr val="252A2F"/>
                </a:solidFill>
                <a:effectLst/>
                <a:latin typeface="Outfit"/>
              </a:rPr>
              <a:t>Mae'r tri </a:t>
            </a:r>
            <a:r>
              <a:rPr lang="en-GB" b="0" i="0" dirty="0" err="1">
                <a:solidFill>
                  <a:srgbClr val="252A2F"/>
                </a:solidFill>
                <a:effectLst/>
                <a:latin typeface="Outfit"/>
              </a:rPr>
              <a:t>maes</a:t>
            </a:r>
            <a:r>
              <a:rPr lang="en-GB" b="0" i="0" dirty="0">
                <a:solidFill>
                  <a:srgbClr val="252A2F"/>
                </a:solidFill>
                <a:effectLst/>
                <a:latin typeface="Outfit"/>
              </a:rPr>
              <a:t> </a:t>
            </a:r>
            <a:r>
              <a:rPr lang="en-GB" b="0" i="0" dirty="0" err="1">
                <a:solidFill>
                  <a:srgbClr val="252A2F"/>
                </a:solidFill>
                <a:effectLst/>
                <a:latin typeface="Outfit"/>
              </a:rPr>
              <a:t>gyda'i</a:t>
            </a:r>
            <a:r>
              <a:rPr lang="en-GB" b="0" i="0" dirty="0">
                <a:solidFill>
                  <a:srgbClr val="252A2F"/>
                </a:solidFill>
                <a:effectLst/>
                <a:latin typeface="Outfit"/>
              </a:rPr>
              <a:t> gilydd yn creu'r gallu i </a:t>
            </a:r>
            <a:r>
              <a:rPr lang="en-GB" b="0" i="0" dirty="0" err="1">
                <a:solidFill>
                  <a:srgbClr val="252A2F"/>
                </a:solidFill>
                <a:effectLst/>
                <a:latin typeface="Outfit"/>
              </a:rPr>
              <a:t>drawsnewid</a:t>
            </a:r>
            <a:r>
              <a:rPr lang="en-GB" b="0" i="0" dirty="0">
                <a:solidFill>
                  <a:srgbClr val="252A2F"/>
                </a:solidFill>
                <a:effectLst/>
                <a:latin typeface="Outfit"/>
              </a:rPr>
              <a:t> </a:t>
            </a:r>
            <a:r>
              <a:rPr lang="en-GB" b="0" i="0" dirty="0" err="1">
                <a:solidFill>
                  <a:srgbClr val="252A2F"/>
                </a:solidFill>
                <a:effectLst/>
                <a:latin typeface="Outfit"/>
              </a:rPr>
              <a:t>syniadau</a:t>
            </a:r>
            <a:r>
              <a:rPr lang="en-GB" b="0" i="0" dirty="0">
                <a:solidFill>
                  <a:srgbClr val="252A2F"/>
                </a:solidFill>
                <a:effectLst/>
                <a:latin typeface="Outfit"/>
              </a:rPr>
              <a:t> a </a:t>
            </a:r>
            <a:r>
              <a:rPr lang="en-GB" b="0" i="0" dirty="0" err="1">
                <a:solidFill>
                  <a:srgbClr val="252A2F"/>
                </a:solidFill>
                <a:effectLst/>
                <a:latin typeface="Outfit"/>
              </a:rPr>
              <a:t>chyfleoedd</a:t>
            </a:r>
            <a:r>
              <a:rPr lang="en-GB" b="0" i="0" dirty="0">
                <a:solidFill>
                  <a:srgbClr val="252A2F"/>
                </a:solidFill>
                <a:effectLst/>
                <a:latin typeface="Outfit"/>
              </a:rPr>
              <a:t> yn </a:t>
            </a:r>
            <a:r>
              <a:rPr lang="en-GB" b="0" i="0" dirty="0" err="1">
                <a:solidFill>
                  <a:srgbClr val="252A2F"/>
                </a:solidFill>
                <a:effectLst/>
                <a:latin typeface="Outfit"/>
              </a:rPr>
              <a:t>weithredu</a:t>
            </a:r>
            <a:r>
              <a:rPr lang="en-GB" b="0" i="0" dirty="0">
                <a:solidFill>
                  <a:srgbClr val="252A2F"/>
                </a:solidFill>
                <a:effectLst/>
                <a:latin typeface="Outfit"/>
              </a:rPr>
              <a:t> trwy ddefnyddio adnoddau sy'n cynhyrchu </a:t>
            </a:r>
            <a:r>
              <a:rPr lang="en-GB" b="0" i="0" dirty="0" err="1">
                <a:solidFill>
                  <a:srgbClr val="252A2F"/>
                </a:solidFill>
                <a:effectLst/>
                <a:latin typeface="Outfit"/>
              </a:rPr>
              <a:t>gwerth</a:t>
            </a:r>
            <a:r>
              <a:rPr lang="en-GB" b="0" i="0" dirty="0">
                <a:solidFill>
                  <a:srgbClr val="252A2F"/>
                </a:solidFill>
                <a:effectLst/>
                <a:latin typeface="Outfit"/>
              </a:rPr>
              <a:t> i </a:t>
            </a:r>
            <a:r>
              <a:rPr lang="en-GB" b="0" i="0" dirty="0" err="1">
                <a:solidFill>
                  <a:srgbClr val="252A2F"/>
                </a:solidFill>
                <a:effectLst/>
                <a:latin typeface="Outfit"/>
              </a:rPr>
              <a:t>rywun</a:t>
            </a:r>
            <a:r>
              <a:rPr lang="en-GB" b="0" i="0" dirty="0">
                <a:solidFill>
                  <a:srgbClr val="252A2F"/>
                </a:solidFill>
                <a:effectLst/>
                <a:latin typeface="Outfit"/>
              </a:rPr>
              <a:t> </a:t>
            </a:r>
            <a:r>
              <a:rPr lang="en-GB" b="0" i="0" dirty="0" err="1">
                <a:solidFill>
                  <a:srgbClr val="252A2F"/>
                </a:solidFill>
                <a:effectLst/>
                <a:latin typeface="Outfit"/>
              </a:rPr>
              <a:t>heblaw</a:t>
            </a:r>
            <a:r>
              <a:rPr lang="en-GB" b="0" i="0" dirty="0">
                <a:solidFill>
                  <a:srgbClr val="252A2F"/>
                </a:solidFill>
                <a:effectLst/>
                <a:latin typeface="Outfit"/>
              </a:rPr>
              <a:t> eich hun. Gall yr adnoddau hyn fod yn </a:t>
            </a:r>
            <a:r>
              <a:rPr lang="en-GB" b="0" i="0" dirty="0" err="1">
                <a:solidFill>
                  <a:srgbClr val="252A2F"/>
                </a:solidFill>
                <a:effectLst/>
                <a:latin typeface="Outfit"/>
              </a:rPr>
              <a:t>bersonol</a:t>
            </a:r>
            <a:r>
              <a:rPr lang="en-GB" b="0" i="0" dirty="0">
                <a:solidFill>
                  <a:srgbClr val="252A2F"/>
                </a:solidFill>
                <a:effectLst/>
                <a:latin typeface="Outfit"/>
              </a:rPr>
              <a:t> (</a:t>
            </a:r>
            <a:r>
              <a:rPr lang="en-GB" b="0" i="0" dirty="0" err="1">
                <a:solidFill>
                  <a:srgbClr val="252A2F"/>
                </a:solidFill>
                <a:effectLst/>
                <a:latin typeface="Outfit"/>
              </a:rPr>
              <a:t>e.e.</a:t>
            </a:r>
            <a:r>
              <a:rPr lang="en-GB" b="0" i="0" dirty="0">
                <a:solidFill>
                  <a:srgbClr val="252A2F"/>
                </a:solidFill>
                <a:effectLst/>
                <a:latin typeface="Outfit"/>
              </a:rPr>
              <a:t> </a:t>
            </a:r>
            <a:r>
              <a:rPr lang="en-GB" b="0" i="0" dirty="0" err="1">
                <a:solidFill>
                  <a:srgbClr val="252A2F"/>
                </a:solidFill>
                <a:effectLst/>
                <a:latin typeface="Outfit"/>
              </a:rPr>
              <a:t>hunanymwybyddiaeth</a:t>
            </a:r>
            <a:r>
              <a:rPr lang="en-GB" b="0" i="0" dirty="0">
                <a:solidFill>
                  <a:srgbClr val="252A2F"/>
                </a:solidFill>
                <a:effectLst/>
                <a:latin typeface="Outfit"/>
              </a:rPr>
              <a:t> a </a:t>
            </a:r>
            <a:r>
              <a:rPr lang="en-GB" b="0" i="0" dirty="0" err="1">
                <a:solidFill>
                  <a:srgbClr val="252A2F"/>
                </a:solidFill>
                <a:effectLst/>
                <a:latin typeface="Outfit"/>
              </a:rPr>
              <a:t>hunan-effeithiolrwydd</a:t>
            </a:r>
            <a:r>
              <a:rPr lang="en-GB" b="0" i="0" dirty="0">
                <a:solidFill>
                  <a:srgbClr val="252A2F"/>
                </a:solidFill>
                <a:effectLst/>
                <a:latin typeface="Outfit"/>
              </a:rPr>
              <a:t>, </a:t>
            </a:r>
            <a:r>
              <a:rPr lang="en-GB" b="0" i="0" dirty="0" err="1">
                <a:solidFill>
                  <a:srgbClr val="252A2F"/>
                </a:solidFill>
                <a:effectLst/>
                <a:latin typeface="Outfit"/>
              </a:rPr>
              <a:t>cymhelliant</a:t>
            </a:r>
            <a:r>
              <a:rPr lang="en-GB" b="0" i="0" dirty="0">
                <a:solidFill>
                  <a:srgbClr val="252A2F"/>
                </a:solidFill>
                <a:effectLst/>
                <a:latin typeface="Outfit"/>
              </a:rPr>
              <a:t> a </a:t>
            </a:r>
            <a:r>
              <a:rPr lang="en-GB" b="0" i="0" dirty="0" err="1">
                <a:solidFill>
                  <a:srgbClr val="252A2F"/>
                </a:solidFill>
                <a:effectLst/>
                <a:latin typeface="Outfit"/>
              </a:rPr>
              <a:t>dyfalbarhad</a:t>
            </a:r>
            <a:r>
              <a:rPr lang="en-GB" b="0" i="0" dirty="0">
                <a:solidFill>
                  <a:srgbClr val="252A2F"/>
                </a:solidFill>
                <a:effectLst/>
                <a:latin typeface="Outfit"/>
              </a:rPr>
              <a:t>), </a:t>
            </a:r>
            <a:r>
              <a:rPr lang="en-GB" b="0" i="0" dirty="0" err="1">
                <a:solidFill>
                  <a:srgbClr val="252A2F"/>
                </a:solidFill>
                <a:effectLst/>
                <a:latin typeface="Outfit"/>
              </a:rPr>
              <a:t>deunydd</a:t>
            </a:r>
            <a:r>
              <a:rPr lang="en-GB" b="0" i="0" dirty="0">
                <a:solidFill>
                  <a:srgbClr val="252A2F"/>
                </a:solidFill>
                <a:effectLst/>
                <a:latin typeface="Outfit"/>
              </a:rPr>
              <a:t> (</a:t>
            </a:r>
            <a:r>
              <a:rPr lang="en-GB" b="0" i="0" dirty="0" err="1">
                <a:solidFill>
                  <a:srgbClr val="252A2F"/>
                </a:solidFill>
                <a:effectLst/>
                <a:latin typeface="Outfit"/>
              </a:rPr>
              <a:t>e.e.</a:t>
            </a:r>
            <a:r>
              <a:rPr lang="en-GB" b="0" i="0" dirty="0">
                <a:solidFill>
                  <a:srgbClr val="252A2F"/>
                </a:solidFill>
                <a:effectLst/>
                <a:latin typeface="Outfit"/>
              </a:rPr>
              <a:t> dulliau cynhyrchu ac adnoddau </a:t>
            </a:r>
            <a:r>
              <a:rPr lang="en-GB" b="0" i="0" dirty="0" err="1">
                <a:solidFill>
                  <a:srgbClr val="252A2F"/>
                </a:solidFill>
                <a:effectLst/>
                <a:latin typeface="Outfit"/>
              </a:rPr>
              <a:t>ariannol</a:t>
            </a:r>
            <a:r>
              <a:rPr lang="en-GB" b="0" i="0" dirty="0">
                <a:solidFill>
                  <a:srgbClr val="252A2F"/>
                </a:solidFill>
                <a:effectLst/>
                <a:latin typeface="Outfit"/>
              </a:rPr>
              <a:t>) neu </a:t>
            </a:r>
            <a:r>
              <a:rPr lang="en-GB" b="0" i="0" dirty="0" err="1">
                <a:solidFill>
                  <a:srgbClr val="252A2F"/>
                </a:solidFill>
                <a:effectLst/>
                <a:latin typeface="Outfit"/>
              </a:rPr>
              <a:t>anfaterol</a:t>
            </a:r>
            <a:r>
              <a:rPr lang="en-GB" b="0" i="0" dirty="0">
                <a:solidFill>
                  <a:srgbClr val="252A2F"/>
                </a:solidFill>
                <a:effectLst/>
                <a:latin typeface="Outfit"/>
              </a:rPr>
              <a:t> (</a:t>
            </a:r>
            <a:r>
              <a:rPr lang="en-GB" b="0" i="0" dirty="0" err="1">
                <a:solidFill>
                  <a:srgbClr val="252A2F"/>
                </a:solidFill>
                <a:effectLst/>
                <a:latin typeface="Outfit"/>
              </a:rPr>
              <a:t>e.e.</a:t>
            </a:r>
            <a:r>
              <a:rPr lang="en-GB" b="0" i="0" dirty="0">
                <a:solidFill>
                  <a:srgbClr val="252A2F"/>
                </a:solidFill>
                <a:effectLst/>
                <a:latin typeface="Outfit"/>
              </a:rPr>
              <a:t> gwybodaeth, sgiliau ac agweddau penodol).</a:t>
            </a:r>
          </a:p>
          <a:p>
            <a:pPr algn="l"/>
            <a:r>
              <a:rPr lang="en-GB" b="0" i="0" dirty="0">
                <a:solidFill>
                  <a:srgbClr val="252A2F"/>
                </a:solidFill>
                <a:effectLst/>
                <a:latin typeface="Outfit"/>
              </a:rPr>
              <a:t>Mae pob </a:t>
            </a:r>
            <a:r>
              <a:rPr lang="en-GB" b="0" i="0" dirty="0" err="1">
                <a:solidFill>
                  <a:srgbClr val="252A2F"/>
                </a:solidFill>
                <a:effectLst/>
                <a:latin typeface="Outfit"/>
              </a:rPr>
              <a:t>maes</a:t>
            </a:r>
            <a:r>
              <a:rPr lang="en-GB" b="0" i="0" dirty="0">
                <a:solidFill>
                  <a:srgbClr val="252A2F"/>
                </a:solidFill>
                <a:effectLst/>
                <a:latin typeface="Outfit"/>
              </a:rPr>
              <a:t> yn cynnwys </a:t>
            </a:r>
            <a:r>
              <a:rPr lang="en-GB" b="0" i="0" dirty="0" err="1">
                <a:solidFill>
                  <a:srgbClr val="252A2F"/>
                </a:solidFill>
                <a:effectLst/>
                <a:latin typeface="Outfit"/>
              </a:rPr>
              <a:t>pum</a:t>
            </a:r>
            <a:r>
              <a:rPr lang="en-GB" b="0" i="0" dirty="0">
                <a:solidFill>
                  <a:srgbClr val="252A2F"/>
                </a:solidFill>
                <a:effectLst/>
                <a:latin typeface="Outfit"/>
              </a:rPr>
              <a:t> </a:t>
            </a:r>
            <a:r>
              <a:rPr lang="en-GB" b="0" i="0" dirty="0" err="1">
                <a:solidFill>
                  <a:srgbClr val="252A2F"/>
                </a:solidFill>
                <a:effectLst/>
                <a:latin typeface="Outfit"/>
              </a:rPr>
              <a:t>cymhwysedd</a:t>
            </a:r>
            <a:r>
              <a:rPr lang="en-GB" b="0" i="0" dirty="0">
                <a:solidFill>
                  <a:srgbClr val="252A2F"/>
                </a:solidFill>
                <a:effectLst/>
                <a:latin typeface="Outfit"/>
              </a:rPr>
              <a:t>. </a:t>
            </a:r>
            <a:r>
              <a:rPr lang="en-GB" b="0" i="0" dirty="0" err="1">
                <a:solidFill>
                  <a:srgbClr val="252A2F"/>
                </a:solidFill>
                <a:effectLst/>
                <a:latin typeface="Outfit"/>
              </a:rPr>
              <a:t>Gyda'i</a:t>
            </a:r>
            <a:r>
              <a:rPr lang="en-GB" b="0" i="0" dirty="0">
                <a:solidFill>
                  <a:srgbClr val="252A2F"/>
                </a:solidFill>
                <a:effectLst/>
                <a:latin typeface="Outfit"/>
              </a:rPr>
              <a:t> gilydd mae'r 15 </a:t>
            </a:r>
            <a:r>
              <a:rPr lang="en-GB" b="0" i="0" dirty="0" err="1">
                <a:solidFill>
                  <a:srgbClr val="252A2F"/>
                </a:solidFill>
                <a:effectLst/>
                <a:latin typeface="Outfit"/>
              </a:rPr>
              <a:t>cymhwysedd</a:t>
            </a:r>
            <a:r>
              <a:rPr lang="en-GB" b="0" i="0" dirty="0">
                <a:solidFill>
                  <a:srgbClr val="252A2F"/>
                </a:solidFill>
                <a:effectLst/>
                <a:latin typeface="Outfit"/>
              </a:rPr>
              <a:t> hyn yn </a:t>
            </a:r>
            <a:r>
              <a:rPr lang="en-GB" b="0" i="0" dirty="0" err="1">
                <a:solidFill>
                  <a:srgbClr val="252A2F"/>
                </a:solidFill>
                <a:effectLst/>
                <a:latin typeface="Outfit"/>
              </a:rPr>
              <a:t>ffurfio</a:t>
            </a:r>
            <a:r>
              <a:rPr lang="en-GB" b="0" i="0" dirty="0">
                <a:solidFill>
                  <a:srgbClr val="252A2F"/>
                </a:solidFill>
                <a:effectLst/>
                <a:latin typeface="Outfit"/>
              </a:rPr>
              <a:t> </a:t>
            </a:r>
            <a:r>
              <a:rPr lang="en-GB" b="0" i="0" dirty="0" err="1">
                <a:solidFill>
                  <a:srgbClr val="252A2F"/>
                </a:solidFill>
                <a:effectLst/>
                <a:latin typeface="Outfit"/>
              </a:rPr>
              <a:t>blociau</a:t>
            </a:r>
            <a:r>
              <a:rPr lang="en-GB" b="0" i="0" dirty="0">
                <a:solidFill>
                  <a:srgbClr val="252A2F"/>
                </a:solidFill>
                <a:effectLst/>
                <a:latin typeface="Outfit"/>
              </a:rPr>
              <a:t> adeiladu </a:t>
            </a:r>
            <a:r>
              <a:rPr lang="en-GB" b="0" i="0" dirty="0" err="1">
                <a:solidFill>
                  <a:srgbClr val="252A2F"/>
                </a:solidFill>
                <a:effectLst/>
                <a:latin typeface="Outfit"/>
              </a:rPr>
              <a:t>entrepreneuriaeth</a:t>
            </a:r>
            <a:r>
              <a:rPr lang="en-GB" b="0" i="0" dirty="0">
                <a:solidFill>
                  <a:srgbClr val="252A2F"/>
                </a:solidFill>
                <a:effectLst/>
                <a:latin typeface="Outfit"/>
              </a:rPr>
              <a:t> fel </a:t>
            </a:r>
            <a:r>
              <a:rPr lang="en-GB" b="0" i="0" dirty="0" err="1">
                <a:solidFill>
                  <a:srgbClr val="252A2F"/>
                </a:solidFill>
                <a:effectLst/>
                <a:latin typeface="Outfit"/>
              </a:rPr>
              <a:t>cymhwysedd</a:t>
            </a:r>
            <a:r>
              <a:rPr lang="en-GB" b="0" i="0" dirty="0">
                <a:solidFill>
                  <a:srgbClr val="252A2F"/>
                </a:solidFill>
                <a:effectLst/>
                <a:latin typeface="Outfit"/>
              </a:rPr>
              <a:t>. Mae’r </a:t>
            </a:r>
            <a:r>
              <a:rPr lang="en-GB" b="0" i="0" dirty="0" err="1">
                <a:solidFill>
                  <a:srgbClr val="252A2F"/>
                </a:solidFill>
                <a:effectLst/>
                <a:latin typeface="Outfit"/>
              </a:rPr>
              <a:t>fframwaith</a:t>
            </a:r>
            <a:r>
              <a:rPr lang="en-GB" b="0" i="0" dirty="0">
                <a:solidFill>
                  <a:srgbClr val="252A2F"/>
                </a:solidFill>
                <a:effectLst/>
                <a:latin typeface="Outfit"/>
              </a:rPr>
              <a:t> hwn yn </a:t>
            </a:r>
            <a:r>
              <a:rPr lang="en-GB" b="0" i="0" dirty="0" err="1">
                <a:solidFill>
                  <a:srgbClr val="252A2F"/>
                </a:solidFill>
                <a:effectLst/>
                <a:latin typeface="Outfit"/>
              </a:rPr>
              <a:t>cynnig</a:t>
            </a:r>
            <a:r>
              <a:rPr lang="en-GB" b="0" i="0" dirty="0">
                <a:solidFill>
                  <a:srgbClr val="252A2F"/>
                </a:solidFill>
                <a:effectLst/>
                <a:latin typeface="Outfit"/>
              </a:rPr>
              <a:t> </a:t>
            </a:r>
            <a:r>
              <a:rPr lang="en-GB" b="0" i="0" dirty="0" err="1">
                <a:solidFill>
                  <a:srgbClr val="252A2F"/>
                </a:solidFill>
                <a:effectLst/>
                <a:latin typeface="Outfit"/>
              </a:rPr>
              <a:t>datblygiad</a:t>
            </a:r>
            <a:r>
              <a:rPr lang="en-GB" b="0" i="0" dirty="0">
                <a:solidFill>
                  <a:srgbClr val="252A2F"/>
                </a:solidFill>
                <a:effectLst/>
                <a:latin typeface="Outfit"/>
              </a:rPr>
              <a:t> y </a:t>
            </a:r>
            <a:r>
              <a:rPr lang="en-GB" b="0" i="0" dirty="0" err="1">
                <a:solidFill>
                  <a:srgbClr val="252A2F"/>
                </a:solidFill>
                <a:effectLst/>
                <a:latin typeface="Outfit"/>
              </a:rPr>
              <a:t>cymwyseddau</a:t>
            </a:r>
            <a:r>
              <a:rPr lang="en-GB" b="0" i="0" dirty="0">
                <a:solidFill>
                  <a:srgbClr val="252A2F"/>
                </a:solidFill>
                <a:effectLst/>
                <a:latin typeface="Outfit"/>
              </a:rPr>
              <a:t> </a:t>
            </a:r>
            <a:r>
              <a:rPr lang="en-GB" b="0" i="0" dirty="0" err="1">
                <a:solidFill>
                  <a:srgbClr val="252A2F"/>
                </a:solidFill>
                <a:effectLst/>
                <a:latin typeface="Outfit"/>
              </a:rPr>
              <a:t>entrepreneuraidd</a:t>
            </a:r>
            <a:r>
              <a:rPr lang="en-GB" b="0" i="0" dirty="0">
                <a:solidFill>
                  <a:srgbClr val="252A2F"/>
                </a:solidFill>
                <a:effectLst/>
                <a:latin typeface="Outfit"/>
              </a:rPr>
              <a:t> hyn gan </a:t>
            </a:r>
            <a:r>
              <a:rPr lang="en-GB" b="0" i="0" dirty="0" err="1">
                <a:solidFill>
                  <a:srgbClr val="252A2F"/>
                </a:solidFill>
                <a:effectLst/>
                <a:latin typeface="Outfit"/>
              </a:rPr>
              <a:t>unigolion</a:t>
            </a:r>
            <a:r>
              <a:rPr lang="en-GB" b="0" i="0" dirty="0">
                <a:solidFill>
                  <a:srgbClr val="252A2F"/>
                </a:solidFill>
                <a:effectLst/>
                <a:latin typeface="Outfit"/>
              </a:rPr>
              <a:t> fel </a:t>
            </a:r>
            <a:r>
              <a:rPr lang="en-GB" b="0" i="0" dirty="0" err="1">
                <a:solidFill>
                  <a:srgbClr val="252A2F"/>
                </a:solidFill>
                <a:effectLst/>
                <a:latin typeface="Outfit"/>
              </a:rPr>
              <a:t>ateb</a:t>
            </a:r>
            <a:r>
              <a:rPr lang="en-GB" b="0" i="0" dirty="0">
                <a:solidFill>
                  <a:srgbClr val="252A2F"/>
                </a:solidFill>
                <a:effectLst/>
                <a:latin typeface="Outfit"/>
              </a:rPr>
              <a:t> cymdeithasol i’r </a:t>
            </a:r>
            <a:r>
              <a:rPr lang="en-GB" b="0" i="0" dirty="0" err="1">
                <a:solidFill>
                  <a:srgbClr val="252A2F"/>
                </a:solidFill>
                <a:effectLst/>
                <a:latin typeface="Outfit"/>
              </a:rPr>
              <a:t>heriau</a:t>
            </a:r>
            <a:r>
              <a:rPr lang="en-GB" b="0" i="0" dirty="0">
                <a:solidFill>
                  <a:srgbClr val="252A2F"/>
                </a:solidFill>
                <a:effectLst/>
                <a:latin typeface="Outfit"/>
              </a:rPr>
              <a:t> </a:t>
            </a:r>
            <a:r>
              <a:rPr lang="en-GB" b="0" i="0" dirty="0" err="1">
                <a:solidFill>
                  <a:srgbClr val="252A2F"/>
                </a:solidFill>
                <a:effectLst/>
                <a:latin typeface="Outfit"/>
              </a:rPr>
              <a:t>cyfoes</a:t>
            </a:r>
            <a:r>
              <a:rPr lang="en-GB" b="0" i="0" dirty="0">
                <a:solidFill>
                  <a:srgbClr val="252A2F"/>
                </a:solidFill>
                <a:effectLst/>
                <a:latin typeface="Outfit"/>
              </a:rPr>
              <a:t> a </a:t>
            </a:r>
            <a:r>
              <a:rPr lang="en-GB" b="0" i="0" dirty="0" err="1">
                <a:solidFill>
                  <a:srgbClr val="252A2F"/>
                </a:solidFill>
                <a:effectLst/>
                <a:latin typeface="Outfit"/>
              </a:rPr>
              <a:t>wynebir</a:t>
            </a:r>
            <a:r>
              <a:rPr lang="en-GB" b="0" i="0" dirty="0">
                <a:solidFill>
                  <a:srgbClr val="252A2F"/>
                </a:solidFill>
                <a:effectLst/>
                <a:latin typeface="Outfit"/>
              </a:rPr>
              <a:t> yn y </a:t>
            </a:r>
            <a:r>
              <a:rPr lang="en-GB" b="0" i="0" dirty="0" err="1">
                <a:solidFill>
                  <a:srgbClr val="252A2F"/>
                </a:solidFill>
                <a:effectLst/>
                <a:latin typeface="Outfit"/>
              </a:rPr>
              <a:t>byd</a:t>
            </a:r>
            <a:r>
              <a:rPr lang="en-GB" b="0" i="0" dirty="0">
                <a:solidFill>
                  <a:srgbClr val="252A2F"/>
                </a:solidFill>
                <a:effectLst/>
                <a:latin typeface="Outfit"/>
              </a:rPr>
              <a:t> yn gyffredinol.</a:t>
            </a:r>
          </a:p>
          <a:p>
            <a:pPr algn="l"/>
            <a:r>
              <a:rPr lang="en-GB" b="0" i="0" dirty="0">
                <a:solidFill>
                  <a:srgbClr val="252A2F"/>
                </a:solidFill>
                <a:effectLst/>
                <a:latin typeface="Outfit"/>
              </a:rPr>
              <a:t>Y nod </a:t>
            </a:r>
            <a:r>
              <a:rPr lang="en-GB" b="0" i="0" dirty="0" err="1">
                <a:solidFill>
                  <a:srgbClr val="252A2F"/>
                </a:solidFill>
                <a:effectLst/>
                <a:latin typeface="Outfit"/>
              </a:rPr>
              <a:t>yw</a:t>
            </a:r>
            <a:r>
              <a:rPr lang="en-GB" b="0" i="0" dirty="0">
                <a:solidFill>
                  <a:srgbClr val="252A2F"/>
                </a:solidFill>
                <a:effectLst/>
                <a:latin typeface="Outfit"/>
              </a:rPr>
              <a:t> y dylai </a:t>
            </a:r>
            <a:r>
              <a:rPr lang="en-GB" b="0" i="0" dirty="0" err="1">
                <a:solidFill>
                  <a:srgbClr val="252A2F"/>
                </a:solidFill>
                <a:effectLst/>
                <a:latin typeface="Outfit"/>
              </a:rPr>
              <a:t>pawb</a:t>
            </a:r>
            <a:r>
              <a:rPr lang="en-GB" b="0" i="0" dirty="0">
                <a:solidFill>
                  <a:srgbClr val="252A2F"/>
                </a:solidFill>
                <a:effectLst/>
                <a:latin typeface="Outfit"/>
              </a:rPr>
              <a:t> </a:t>
            </a:r>
            <a:r>
              <a:rPr lang="en-GB" b="0" i="0" dirty="0" err="1">
                <a:solidFill>
                  <a:srgbClr val="252A2F"/>
                </a:solidFill>
                <a:effectLst/>
                <a:latin typeface="Outfit"/>
              </a:rPr>
              <a:t>ddatblygu'r</a:t>
            </a:r>
            <a:r>
              <a:rPr lang="en-GB" b="0" i="0" dirty="0">
                <a:solidFill>
                  <a:srgbClr val="252A2F"/>
                </a:solidFill>
                <a:effectLst/>
                <a:latin typeface="Outfit"/>
              </a:rPr>
              <a:t> set allweddol o </a:t>
            </a:r>
            <a:r>
              <a:rPr lang="en-GB" b="0" i="0" dirty="0" err="1">
                <a:solidFill>
                  <a:srgbClr val="252A2F"/>
                </a:solidFill>
                <a:effectLst/>
                <a:latin typeface="Outfit"/>
              </a:rPr>
              <a:t>gymwyseddau</a:t>
            </a:r>
            <a:r>
              <a:rPr lang="en-GB" b="0" i="0" dirty="0">
                <a:solidFill>
                  <a:srgbClr val="252A2F"/>
                </a:solidFill>
                <a:effectLst/>
                <a:latin typeface="Outfit"/>
              </a:rPr>
              <a:t> sydd eu </a:t>
            </a:r>
            <a:r>
              <a:rPr lang="en-GB" b="0" i="0" dirty="0" err="1">
                <a:solidFill>
                  <a:srgbClr val="252A2F"/>
                </a:solidFill>
                <a:effectLst/>
                <a:latin typeface="Outfit"/>
              </a:rPr>
              <a:t>hangen</a:t>
            </a:r>
            <a:r>
              <a:rPr lang="en-GB" b="0" i="0" dirty="0">
                <a:solidFill>
                  <a:srgbClr val="252A2F"/>
                </a:solidFill>
                <a:effectLst/>
                <a:latin typeface="Outfit"/>
              </a:rPr>
              <a:t> ar gyfer </a:t>
            </a:r>
            <a:r>
              <a:rPr lang="en-GB" b="0" i="0" dirty="0" err="1">
                <a:solidFill>
                  <a:srgbClr val="252A2F"/>
                </a:solidFill>
                <a:effectLst/>
                <a:latin typeface="Outfit"/>
              </a:rPr>
              <a:t>datblygiad</a:t>
            </a:r>
            <a:r>
              <a:rPr lang="en-GB" b="0" i="0" dirty="0">
                <a:solidFill>
                  <a:srgbClr val="252A2F"/>
                </a:solidFill>
                <a:effectLst/>
                <a:latin typeface="Outfit"/>
              </a:rPr>
              <a:t> personol, cynhwysiant cymdeithasol, </a:t>
            </a:r>
            <a:r>
              <a:rPr lang="en-GB" b="0" i="0" dirty="0" err="1">
                <a:solidFill>
                  <a:srgbClr val="252A2F"/>
                </a:solidFill>
                <a:effectLst/>
                <a:latin typeface="Outfit"/>
              </a:rPr>
              <a:t>dinasyddiaeth</a:t>
            </a:r>
            <a:r>
              <a:rPr lang="en-GB" b="0" i="0" dirty="0">
                <a:solidFill>
                  <a:srgbClr val="252A2F"/>
                </a:solidFill>
                <a:effectLst/>
                <a:latin typeface="Outfit"/>
              </a:rPr>
              <a:t> </a:t>
            </a:r>
            <a:r>
              <a:rPr lang="en-GB" b="0" i="0" dirty="0" err="1">
                <a:solidFill>
                  <a:srgbClr val="252A2F"/>
                </a:solidFill>
                <a:effectLst/>
                <a:latin typeface="Outfit"/>
              </a:rPr>
              <a:t>weithredol</a:t>
            </a:r>
            <a:r>
              <a:rPr lang="en-GB" b="0" i="0" dirty="0">
                <a:solidFill>
                  <a:srgbClr val="252A2F"/>
                </a:solidFill>
                <a:effectLst/>
                <a:latin typeface="Outfit"/>
              </a:rPr>
              <a:t> a </a:t>
            </a:r>
            <a:r>
              <a:rPr lang="en-GB" b="0" i="0" dirty="0" err="1">
                <a:solidFill>
                  <a:srgbClr val="252A2F"/>
                </a:solidFill>
                <a:effectLst/>
                <a:latin typeface="Outfit"/>
              </a:rPr>
              <a:t>chyflogaeth</a:t>
            </a:r>
            <a:r>
              <a:rPr lang="en-GB" b="0" i="0" dirty="0">
                <a:solidFill>
                  <a:srgbClr val="252A2F"/>
                </a:solidFill>
                <a:effectLst/>
                <a:latin typeface="Outfit"/>
              </a:rPr>
              <a:t> yn y </a:t>
            </a:r>
            <a:r>
              <a:rPr lang="en-GB" b="0" i="0" dirty="0" err="1">
                <a:solidFill>
                  <a:srgbClr val="252A2F"/>
                </a:solidFill>
                <a:effectLst/>
                <a:latin typeface="Outfit"/>
              </a:rPr>
              <a:t>gymdeithas</a:t>
            </a:r>
            <a:r>
              <a:rPr lang="en-GB" b="0" i="0" dirty="0">
                <a:solidFill>
                  <a:srgbClr val="252A2F"/>
                </a:solidFill>
                <a:effectLst/>
                <a:latin typeface="Outfit"/>
              </a:rPr>
              <a:t> </a:t>
            </a:r>
            <a:r>
              <a:rPr lang="en-GB" b="0" i="0" dirty="0" err="1">
                <a:solidFill>
                  <a:srgbClr val="252A2F"/>
                </a:solidFill>
                <a:effectLst/>
                <a:latin typeface="Outfit"/>
              </a:rPr>
              <a:t>wybodaeth</a:t>
            </a:r>
            <a:r>
              <a:rPr lang="en-GB" b="0" i="0" dirty="0">
                <a:solidFill>
                  <a:srgbClr val="252A2F"/>
                </a:solidFill>
                <a:effectLst/>
                <a:latin typeface="Outfit"/>
              </a:rPr>
              <a:t>. Mae’r </a:t>
            </a:r>
            <a:r>
              <a:rPr lang="en-GB" b="0" i="0" dirty="0" err="1">
                <a:solidFill>
                  <a:srgbClr val="252A2F"/>
                </a:solidFill>
                <a:effectLst/>
                <a:latin typeface="Outfit"/>
              </a:rPr>
              <a:t>cymwyseddau</a:t>
            </a:r>
            <a:r>
              <a:rPr lang="en-GB" b="0" i="0" dirty="0">
                <a:solidFill>
                  <a:srgbClr val="252A2F"/>
                </a:solidFill>
                <a:effectLst/>
                <a:latin typeface="Outfit"/>
              </a:rPr>
              <a:t> hyn yn cynnwys </a:t>
            </a:r>
            <a:r>
              <a:rPr lang="en-GB" b="0" i="0" dirty="0" err="1">
                <a:solidFill>
                  <a:srgbClr val="252A2F"/>
                </a:solidFill>
                <a:effectLst/>
                <a:latin typeface="Outfit"/>
              </a:rPr>
              <a:t>llythrennedd</a:t>
            </a:r>
            <a:r>
              <a:rPr lang="en-GB" b="0" i="0" dirty="0">
                <a:solidFill>
                  <a:srgbClr val="252A2F"/>
                </a:solidFill>
                <a:effectLst/>
                <a:latin typeface="Outfit"/>
              </a:rPr>
              <a:t>, </a:t>
            </a:r>
            <a:r>
              <a:rPr lang="en-GB" b="0" i="0" dirty="0" err="1">
                <a:solidFill>
                  <a:srgbClr val="252A2F"/>
                </a:solidFill>
                <a:effectLst/>
                <a:latin typeface="Outfit"/>
              </a:rPr>
              <a:t>rhifedd</a:t>
            </a:r>
            <a:r>
              <a:rPr lang="en-GB" b="0" i="0" dirty="0">
                <a:solidFill>
                  <a:srgbClr val="252A2F"/>
                </a:solidFill>
                <a:effectLst/>
                <a:latin typeface="Outfit"/>
              </a:rPr>
              <a:t>, </a:t>
            </a:r>
            <a:r>
              <a:rPr lang="en-GB" b="0" i="0" dirty="0" err="1">
                <a:solidFill>
                  <a:srgbClr val="252A2F"/>
                </a:solidFill>
                <a:effectLst/>
                <a:latin typeface="Outfit"/>
              </a:rPr>
              <a:t>gwyddoniaeth</a:t>
            </a:r>
            <a:r>
              <a:rPr lang="en-GB" b="0" i="0" dirty="0">
                <a:solidFill>
                  <a:srgbClr val="252A2F"/>
                </a:solidFill>
                <a:effectLst/>
                <a:latin typeface="Outfit"/>
              </a:rPr>
              <a:t> ac </a:t>
            </a:r>
            <a:r>
              <a:rPr lang="en-GB" b="0" i="0" dirty="0" err="1">
                <a:solidFill>
                  <a:srgbClr val="252A2F"/>
                </a:solidFill>
                <a:effectLst/>
                <a:latin typeface="Outfit"/>
              </a:rPr>
              <a:t>ieithoedd</a:t>
            </a:r>
            <a:r>
              <a:rPr lang="en-GB" b="0" i="0" dirty="0">
                <a:solidFill>
                  <a:srgbClr val="252A2F"/>
                </a:solidFill>
                <a:effectLst/>
                <a:latin typeface="Outfit"/>
              </a:rPr>
              <a:t> </a:t>
            </a:r>
            <a:r>
              <a:rPr lang="en-GB" b="0" i="0" dirty="0" err="1">
                <a:solidFill>
                  <a:srgbClr val="252A2F"/>
                </a:solidFill>
                <a:effectLst/>
                <a:latin typeface="Outfit"/>
              </a:rPr>
              <a:t>tramor</a:t>
            </a:r>
            <a:r>
              <a:rPr lang="en-GB" b="0" i="0" dirty="0">
                <a:solidFill>
                  <a:srgbClr val="252A2F"/>
                </a:solidFill>
                <a:effectLst/>
                <a:latin typeface="Outfit"/>
              </a:rPr>
              <a:t>, yn </a:t>
            </a:r>
            <a:r>
              <a:rPr lang="en-GB" b="0" i="0" dirty="0" err="1">
                <a:solidFill>
                  <a:srgbClr val="252A2F"/>
                </a:solidFill>
                <a:effectLst/>
                <a:latin typeface="Outfit"/>
              </a:rPr>
              <a:t>ogystal</a:t>
            </a:r>
            <a:r>
              <a:rPr lang="en-GB" b="0" i="0" dirty="0">
                <a:solidFill>
                  <a:srgbClr val="252A2F"/>
                </a:solidFill>
                <a:effectLst/>
                <a:latin typeface="Outfit"/>
              </a:rPr>
              <a:t> â sgiliau mwy </a:t>
            </a:r>
            <a:r>
              <a:rPr lang="en-GB" b="0" i="0" dirty="0" err="1">
                <a:solidFill>
                  <a:srgbClr val="252A2F"/>
                </a:solidFill>
                <a:effectLst/>
                <a:latin typeface="Outfit"/>
              </a:rPr>
              <a:t>trawsgyfeiriol</a:t>
            </a:r>
            <a:r>
              <a:rPr lang="en-GB" b="0" i="0" dirty="0">
                <a:solidFill>
                  <a:srgbClr val="252A2F"/>
                </a:solidFill>
                <a:effectLst/>
                <a:latin typeface="Outfit"/>
              </a:rPr>
              <a:t> </a:t>
            </a:r>
            <a:r>
              <a:rPr lang="en-GB" b="0" i="0" dirty="0" err="1">
                <a:solidFill>
                  <a:srgbClr val="252A2F"/>
                </a:solidFill>
                <a:effectLst/>
                <a:latin typeface="Outfit"/>
              </a:rPr>
              <a:t>megis</a:t>
            </a:r>
            <a:r>
              <a:rPr lang="en-GB" b="0" i="0" dirty="0">
                <a:solidFill>
                  <a:srgbClr val="252A2F"/>
                </a:solidFill>
                <a:effectLst/>
                <a:latin typeface="Outfit"/>
              </a:rPr>
              <a:t> </a:t>
            </a:r>
            <a:r>
              <a:rPr lang="en-GB" b="0" i="0" dirty="0" err="1">
                <a:solidFill>
                  <a:srgbClr val="252A2F"/>
                </a:solidFill>
                <a:effectLst/>
                <a:latin typeface="Outfit"/>
              </a:rPr>
              <a:t>cymhwysedd</a:t>
            </a:r>
            <a:r>
              <a:rPr lang="en-GB" b="0" i="0" dirty="0">
                <a:solidFill>
                  <a:srgbClr val="252A2F"/>
                </a:solidFill>
                <a:effectLst/>
                <a:latin typeface="Outfit"/>
              </a:rPr>
              <a:t> </a:t>
            </a:r>
            <a:r>
              <a:rPr lang="en-GB" b="0" i="0" dirty="0" err="1">
                <a:solidFill>
                  <a:srgbClr val="252A2F"/>
                </a:solidFill>
                <a:effectLst/>
                <a:latin typeface="Outfit"/>
              </a:rPr>
              <a:t>digidol</a:t>
            </a:r>
            <a:r>
              <a:rPr lang="en-GB" b="0" i="0" dirty="0">
                <a:solidFill>
                  <a:srgbClr val="252A2F"/>
                </a:solidFill>
                <a:effectLst/>
                <a:latin typeface="Outfit"/>
              </a:rPr>
              <a:t>, </a:t>
            </a:r>
            <a:r>
              <a:rPr lang="en-GB" b="0" i="0" dirty="0" err="1">
                <a:solidFill>
                  <a:srgbClr val="252A2F"/>
                </a:solidFill>
                <a:effectLst/>
                <a:latin typeface="Outfit"/>
              </a:rPr>
              <a:t>cymhwysedd</a:t>
            </a:r>
            <a:r>
              <a:rPr lang="en-GB" b="0" i="0" dirty="0">
                <a:solidFill>
                  <a:srgbClr val="252A2F"/>
                </a:solidFill>
                <a:effectLst/>
                <a:latin typeface="Outfit"/>
              </a:rPr>
              <a:t> </a:t>
            </a:r>
            <a:r>
              <a:rPr lang="en-GB" b="0" i="0" dirty="0" err="1">
                <a:solidFill>
                  <a:srgbClr val="252A2F"/>
                </a:solidFill>
                <a:effectLst/>
                <a:latin typeface="Outfit"/>
              </a:rPr>
              <a:t>entrepreneuriaeth</a:t>
            </a:r>
            <a:r>
              <a:rPr lang="en-GB" b="0" i="0" dirty="0">
                <a:solidFill>
                  <a:srgbClr val="252A2F"/>
                </a:solidFill>
                <a:effectLst/>
                <a:latin typeface="Outfit"/>
              </a:rPr>
              <a:t>, meddwl yn </a:t>
            </a:r>
            <a:r>
              <a:rPr lang="en-GB" b="0" i="0" dirty="0" err="1">
                <a:solidFill>
                  <a:srgbClr val="252A2F"/>
                </a:solidFill>
                <a:effectLst/>
                <a:latin typeface="Outfit"/>
              </a:rPr>
              <a:t>feirniadol</a:t>
            </a:r>
            <a:r>
              <a:rPr lang="en-GB" b="0" i="0" dirty="0">
                <a:solidFill>
                  <a:srgbClr val="252A2F"/>
                </a:solidFill>
                <a:effectLst/>
                <a:latin typeface="Outfit"/>
              </a:rPr>
              <a:t>, </a:t>
            </a:r>
            <a:r>
              <a:rPr lang="en-GB" b="0" i="0" dirty="0" err="1">
                <a:solidFill>
                  <a:srgbClr val="252A2F"/>
                </a:solidFill>
                <a:effectLst/>
                <a:latin typeface="Outfit"/>
              </a:rPr>
              <a:t>datrys</a:t>
            </a:r>
            <a:r>
              <a:rPr lang="en-GB" b="0" i="0" dirty="0">
                <a:solidFill>
                  <a:srgbClr val="252A2F"/>
                </a:solidFill>
                <a:effectLst/>
                <a:latin typeface="Outfit"/>
              </a:rPr>
              <a:t> </a:t>
            </a:r>
            <a:r>
              <a:rPr lang="en-GB" b="0" i="0" dirty="0" err="1">
                <a:solidFill>
                  <a:srgbClr val="252A2F"/>
                </a:solidFill>
                <a:effectLst/>
                <a:latin typeface="Outfit"/>
              </a:rPr>
              <a:t>problemau</a:t>
            </a:r>
            <a:r>
              <a:rPr lang="en-GB" b="0" i="0" dirty="0">
                <a:solidFill>
                  <a:srgbClr val="252A2F"/>
                </a:solidFill>
                <a:effectLst/>
                <a:latin typeface="Outfit"/>
              </a:rPr>
              <a:t> a dysgu sut i </a:t>
            </a:r>
            <a:r>
              <a:rPr lang="en-GB" b="0" i="0" dirty="0" err="1">
                <a:solidFill>
                  <a:srgbClr val="252A2F"/>
                </a:solidFill>
                <a:effectLst/>
                <a:latin typeface="Outfit"/>
              </a:rPr>
              <a:t>ddysgu</a:t>
            </a:r>
            <a:r>
              <a:rPr lang="en-GB" b="0" i="0" dirty="0">
                <a:solidFill>
                  <a:srgbClr val="252A2F"/>
                </a:solidFill>
                <a:effectLst/>
                <a:latin typeface="Outfit"/>
              </a:rPr>
              <a:t>.</a:t>
            </a:r>
          </a:p>
          <a:p>
            <a:pPr algn="l"/>
            <a:endParaRPr lang="en-GB" b="0" i="0" dirty="0">
              <a:solidFill>
                <a:srgbClr val="252A2F"/>
              </a:solidFill>
              <a:effectLst/>
              <a:latin typeface="Outfit"/>
            </a:endParaRPr>
          </a:p>
          <a:p>
            <a:pPr algn="l"/>
            <a:r>
              <a:rPr lang="en-GB" b="0" i="0" dirty="0">
                <a:solidFill>
                  <a:srgbClr val="252A2F"/>
                </a:solidFill>
                <a:effectLst/>
                <a:latin typeface="Outfit"/>
              </a:rPr>
              <a:t>Mae </a:t>
            </a:r>
            <a:r>
              <a:rPr lang="en-GB" b="0" i="0" dirty="0" err="1">
                <a:solidFill>
                  <a:srgbClr val="252A2F"/>
                </a:solidFill>
                <a:effectLst/>
                <a:latin typeface="Outfit"/>
              </a:rPr>
              <a:t>cyflogadwyedd</a:t>
            </a:r>
            <a:r>
              <a:rPr lang="en-GB" b="0" i="0" dirty="0">
                <a:solidFill>
                  <a:srgbClr val="252A2F"/>
                </a:solidFill>
                <a:effectLst/>
                <a:latin typeface="Outfit"/>
              </a:rPr>
              <a:t> yn ymwneud â </a:t>
            </a:r>
            <a:r>
              <a:rPr lang="en-GB" b="0" i="0" dirty="0" err="1">
                <a:solidFill>
                  <a:srgbClr val="252A2F"/>
                </a:solidFill>
                <a:effectLst/>
                <a:latin typeface="Outfit"/>
              </a:rPr>
              <a:t>datblygu</a:t>
            </a:r>
            <a:r>
              <a:rPr lang="en-GB" b="0" i="0" dirty="0">
                <a:solidFill>
                  <a:srgbClr val="252A2F"/>
                </a:solidFill>
                <a:effectLst/>
                <a:latin typeface="Outfit"/>
              </a:rPr>
              <a:t> sgiliau, </a:t>
            </a:r>
            <a:r>
              <a:rPr lang="en-GB" b="0" i="0" dirty="0" err="1">
                <a:solidFill>
                  <a:srgbClr val="252A2F"/>
                </a:solidFill>
                <a:effectLst/>
                <a:latin typeface="Outfit"/>
              </a:rPr>
              <a:t>profiadau</a:t>
            </a:r>
            <a:r>
              <a:rPr lang="en-GB" b="0" i="0" dirty="0">
                <a:solidFill>
                  <a:srgbClr val="252A2F"/>
                </a:solidFill>
                <a:effectLst/>
                <a:latin typeface="Outfit"/>
              </a:rPr>
              <a:t>, </a:t>
            </a:r>
            <a:r>
              <a:rPr lang="en-GB" b="0" i="0" dirty="0" err="1">
                <a:solidFill>
                  <a:srgbClr val="252A2F"/>
                </a:solidFill>
                <a:effectLst/>
                <a:latin typeface="Outfit"/>
              </a:rPr>
              <a:t>cyfalaf</a:t>
            </a:r>
            <a:r>
              <a:rPr lang="en-GB" b="0" i="0" dirty="0">
                <a:solidFill>
                  <a:srgbClr val="252A2F"/>
                </a:solidFill>
                <a:effectLst/>
                <a:latin typeface="Outfit"/>
              </a:rPr>
              <a:t> cymdeithasol, a </a:t>
            </a:r>
            <a:r>
              <a:rPr lang="en-GB" b="0" i="0" dirty="0" err="1">
                <a:solidFill>
                  <a:srgbClr val="252A2F"/>
                </a:solidFill>
                <a:effectLst/>
                <a:latin typeface="Outfit"/>
              </a:rPr>
              <a:t>defnyddio’r</a:t>
            </a:r>
            <a:r>
              <a:rPr lang="en-GB" b="0" i="0" dirty="0">
                <a:solidFill>
                  <a:srgbClr val="252A2F"/>
                </a:solidFill>
                <a:effectLst/>
                <a:latin typeface="Outfit"/>
              </a:rPr>
              <a:t> </a:t>
            </a:r>
            <a:r>
              <a:rPr lang="en-GB" b="0" i="0" dirty="0" err="1">
                <a:solidFill>
                  <a:srgbClr val="252A2F"/>
                </a:solidFill>
                <a:effectLst/>
                <a:latin typeface="Outfit"/>
              </a:rPr>
              <a:t>rhain</a:t>
            </a:r>
            <a:r>
              <a:rPr lang="en-GB" b="0" i="0" dirty="0">
                <a:solidFill>
                  <a:srgbClr val="252A2F"/>
                </a:solidFill>
                <a:effectLst/>
                <a:latin typeface="Outfit"/>
              </a:rPr>
              <a:t> er </a:t>
            </a:r>
            <a:r>
              <a:rPr lang="en-GB" b="0" i="0" dirty="0" err="1">
                <a:solidFill>
                  <a:srgbClr val="252A2F"/>
                </a:solidFill>
                <a:effectLst/>
                <a:latin typeface="Outfit"/>
              </a:rPr>
              <a:t>lles</a:t>
            </a:r>
            <a:r>
              <a:rPr lang="en-GB" b="0" i="0" dirty="0">
                <a:solidFill>
                  <a:srgbClr val="252A2F"/>
                </a:solidFill>
                <a:effectLst/>
                <a:latin typeface="Outfit"/>
              </a:rPr>
              <a:t> eich </a:t>
            </a:r>
            <a:r>
              <a:rPr lang="en-GB" b="0" i="0" dirty="0" err="1">
                <a:solidFill>
                  <a:srgbClr val="252A2F"/>
                </a:solidFill>
                <a:effectLst/>
                <a:latin typeface="Outfit"/>
              </a:rPr>
              <a:t>hunan</a:t>
            </a:r>
            <a:r>
              <a:rPr lang="en-GB" b="0" i="0" dirty="0">
                <a:solidFill>
                  <a:srgbClr val="252A2F"/>
                </a:solidFill>
                <a:effectLst/>
                <a:latin typeface="Outfit"/>
              </a:rPr>
              <a:t> (</a:t>
            </a:r>
            <a:r>
              <a:rPr lang="en-GB" b="0" i="0" dirty="0" err="1">
                <a:solidFill>
                  <a:srgbClr val="252A2F"/>
                </a:solidFill>
                <a:effectLst/>
                <a:latin typeface="Outfit"/>
              </a:rPr>
              <a:t>h.y</a:t>
            </a:r>
            <a:r>
              <a:rPr lang="en-GB" b="0" i="0" dirty="0">
                <a:solidFill>
                  <a:srgbClr val="252A2F"/>
                </a:solidFill>
                <a:effectLst/>
                <a:latin typeface="Outfit"/>
              </a:rPr>
              <a:t>. cael </a:t>
            </a:r>
            <a:r>
              <a:rPr lang="en-GB" b="0" i="0" dirty="0" err="1">
                <a:solidFill>
                  <a:srgbClr val="252A2F"/>
                </a:solidFill>
                <a:effectLst/>
                <a:latin typeface="Outfit"/>
              </a:rPr>
              <a:t>swydd</a:t>
            </a:r>
            <a:r>
              <a:rPr lang="en-GB" b="0" i="0" dirty="0">
                <a:solidFill>
                  <a:srgbClr val="252A2F"/>
                </a:solidFill>
                <a:effectLst/>
                <a:latin typeface="Outfit"/>
              </a:rPr>
              <a:t>, a </a:t>
            </a:r>
            <a:r>
              <a:rPr lang="en-GB" b="0" i="0" dirty="0" err="1">
                <a:solidFill>
                  <a:srgbClr val="252A2F"/>
                </a:solidFill>
                <a:effectLst/>
                <a:latin typeface="Outfit"/>
              </a:rPr>
              <a:t>pharhau</a:t>
            </a:r>
            <a:r>
              <a:rPr lang="en-GB" b="0" i="0" dirty="0">
                <a:solidFill>
                  <a:srgbClr val="252A2F"/>
                </a:solidFill>
                <a:effectLst/>
                <a:latin typeface="Outfit"/>
              </a:rPr>
              <a:t> i </a:t>
            </a:r>
            <a:r>
              <a:rPr lang="en-GB" b="0" i="0" dirty="0" err="1">
                <a:solidFill>
                  <a:srgbClr val="252A2F"/>
                </a:solidFill>
                <a:effectLst/>
                <a:latin typeface="Outfit"/>
              </a:rPr>
              <a:t>ddatblygu’n</a:t>
            </a:r>
            <a:r>
              <a:rPr lang="en-GB" b="0" i="0" dirty="0">
                <a:solidFill>
                  <a:srgbClr val="252A2F"/>
                </a:solidFill>
                <a:effectLst/>
                <a:latin typeface="Outfit"/>
              </a:rPr>
              <a:t> </a:t>
            </a:r>
            <a:r>
              <a:rPr lang="en-GB" b="0" i="0" dirty="0" err="1">
                <a:solidFill>
                  <a:srgbClr val="252A2F"/>
                </a:solidFill>
                <a:effectLst/>
                <a:latin typeface="Outfit"/>
              </a:rPr>
              <a:t>bersonol</a:t>
            </a:r>
            <a:r>
              <a:rPr lang="en-GB" b="0" i="0" dirty="0">
                <a:solidFill>
                  <a:srgbClr val="252A2F"/>
                </a:solidFill>
                <a:effectLst/>
                <a:latin typeface="Outfit"/>
              </a:rPr>
              <a:t> ac yn </a:t>
            </a:r>
            <a:r>
              <a:rPr lang="en-GB" b="0" i="0" dirty="0" err="1">
                <a:solidFill>
                  <a:srgbClr val="252A2F"/>
                </a:solidFill>
                <a:effectLst/>
                <a:latin typeface="Outfit"/>
              </a:rPr>
              <a:t>broffesiynol</a:t>
            </a:r>
            <a:r>
              <a:rPr lang="en-GB" b="0" i="0" dirty="0">
                <a:solidFill>
                  <a:srgbClr val="252A2F"/>
                </a:solidFill>
                <a:effectLst/>
                <a:latin typeface="Outfit"/>
              </a:rPr>
              <a:t>, er mwyn </a:t>
            </a:r>
            <a:r>
              <a:rPr lang="en-GB" b="0" i="0" dirty="0" err="1">
                <a:solidFill>
                  <a:srgbClr val="252A2F"/>
                </a:solidFill>
                <a:effectLst/>
                <a:latin typeface="Outfit"/>
              </a:rPr>
              <a:t>cadw</a:t>
            </a:r>
            <a:r>
              <a:rPr lang="en-GB" b="0" i="0" dirty="0">
                <a:solidFill>
                  <a:srgbClr val="252A2F"/>
                </a:solidFill>
                <a:effectLst/>
                <a:latin typeface="Outfit"/>
              </a:rPr>
              <a:t> mewn </a:t>
            </a:r>
            <a:r>
              <a:rPr lang="en-GB" b="0" i="0" dirty="0" err="1">
                <a:solidFill>
                  <a:srgbClr val="252A2F"/>
                </a:solidFill>
                <a:effectLst/>
                <a:latin typeface="Outfit"/>
              </a:rPr>
              <a:t>cyflogaeth</a:t>
            </a:r>
            <a:r>
              <a:rPr lang="en-GB" b="0" i="0" dirty="0">
                <a:solidFill>
                  <a:srgbClr val="252A2F"/>
                </a:solidFill>
                <a:effectLst/>
                <a:latin typeface="Outfit"/>
              </a:rPr>
              <a:t>), ac mae’r </a:t>
            </a:r>
            <a:r>
              <a:rPr lang="en-GB" b="0" i="0" dirty="0" err="1">
                <a:solidFill>
                  <a:srgbClr val="252A2F"/>
                </a:solidFill>
                <a:effectLst/>
                <a:latin typeface="Outfit"/>
              </a:rPr>
              <a:t>fframwaith</a:t>
            </a:r>
            <a:r>
              <a:rPr lang="en-GB" b="0" i="0" dirty="0">
                <a:solidFill>
                  <a:srgbClr val="252A2F"/>
                </a:solidFill>
                <a:effectLst/>
                <a:latin typeface="Outfit"/>
              </a:rPr>
              <a:t> </a:t>
            </a:r>
            <a:r>
              <a:rPr lang="en-GB" b="0" i="0" dirty="0" err="1">
                <a:solidFill>
                  <a:srgbClr val="252A2F"/>
                </a:solidFill>
                <a:effectLst/>
                <a:latin typeface="Outfit"/>
              </a:rPr>
              <a:t>entrecomp</a:t>
            </a:r>
            <a:r>
              <a:rPr lang="en-GB" b="0" i="0" dirty="0">
                <a:solidFill>
                  <a:srgbClr val="252A2F"/>
                </a:solidFill>
                <a:effectLst/>
                <a:latin typeface="Outfit"/>
              </a:rPr>
              <a:t> yn ymwneud â cynhyrchu </a:t>
            </a:r>
            <a:r>
              <a:rPr lang="en-GB" b="0" i="0" dirty="0" err="1">
                <a:solidFill>
                  <a:srgbClr val="252A2F"/>
                </a:solidFill>
                <a:effectLst/>
                <a:latin typeface="Outfit"/>
              </a:rPr>
              <a:t>gwerth</a:t>
            </a:r>
            <a:r>
              <a:rPr lang="en-GB" b="0" i="0" dirty="0">
                <a:solidFill>
                  <a:srgbClr val="252A2F"/>
                </a:solidFill>
                <a:effectLst/>
                <a:latin typeface="Outfit"/>
              </a:rPr>
              <a:t> i eraill – </a:t>
            </a:r>
            <a:r>
              <a:rPr lang="en-GB" b="0" i="0" dirty="0" err="1">
                <a:solidFill>
                  <a:srgbClr val="252A2F"/>
                </a:solidFill>
                <a:effectLst/>
                <a:latin typeface="Outfit"/>
              </a:rPr>
              <a:t>fodd</a:t>
            </a:r>
            <a:r>
              <a:rPr lang="en-GB" b="0" i="0" dirty="0">
                <a:solidFill>
                  <a:srgbClr val="252A2F"/>
                </a:solidFill>
                <a:effectLst/>
                <a:latin typeface="Outfit"/>
              </a:rPr>
              <a:t> </a:t>
            </a:r>
            <a:r>
              <a:rPr lang="en-GB" b="0" i="0" dirty="0" err="1">
                <a:solidFill>
                  <a:srgbClr val="252A2F"/>
                </a:solidFill>
                <a:effectLst/>
                <a:latin typeface="Outfit"/>
              </a:rPr>
              <a:t>bynnag</a:t>
            </a:r>
            <a:r>
              <a:rPr lang="en-GB" b="0" i="0" dirty="0">
                <a:solidFill>
                  <a:srgbClr val="252A2F"/>
                </a:solidFill>
                <a:effectLst/>
                <a:latin typeface="Outfit"/>
              </a:rPr>
              <a:t>, mae </a:t>
            </a:r>
            <a:r>
              <a:rPr lang="en-GB" b="0" i="0" dirty="0" err="1">
                <a:solidFill>
                  <a:srgbClr val="252A2F"/>
                </a:solidFill>
                <a:effectLst/>
                <a:latin typeface="Outfit"/>
              </a:rPr>
              <a:t>gorgyffwrdd</a:t>
            </a:r>
            <a:r>
              <a:rPr lang="en-GB" b="0" i="0" dirty="0">
                <a:solidFill>
                  <a:srgbClr val="252A2F"/>
                </a:solidFill>
                <a:effectLst/>
                <a:latin typeface="Outfit"/>
              </a:rPr>
              <a:t> </a:t>
            </a:r>
            <a:r>
              <a:rPr lang="en-GB" b="0" i="0" dirty="0" err="1">
                <a:solidFill>
                  <a:srgbClr val="252A2F"/>
                </a:solidFill>
                <a:effectLst/>
                <a:latin typeface="Outfit"/>
              </a:rPr>
              <a:t>mawr</a:t>
            </a:r>
            <a:r>
              <a:rPr lang="en-GB" b="0" i="0" dirty="0">
                <a:solidFill>
                  <a:srgbClr val="252A2F"/>
                </a:solidFill>
                <a:effectLst/>
                <a:latin typeface="Outfit"/>
              </a:rPr>
              <a:t> </a:t>
            </a:r>
            <a:r>
              <a:rPr lang="en-GB" b="0" i="0" dirty="0" err="1">
                <a:solidFill>
                  <a:srgbClr val="252A2F"/>
                </a:solidFill>
                <a:effectLst/>
                <a:latin typeface="Outfit"/>
              </a:rPr>
              <a:t>iawn</a:t>
            </a:r>
            <a:r>
              <a:rPr lang="en-GB" b="0" i="0" dirty="0">
                <a:solidFill>
                  <a:srgbClr val="252A2F"/>
                </a:solidFill>
                <a:effectLst/>
                <a:latin typeface="Outfit"/>
              </a:rPr>
              <a:t> rhwng y ddau. </a:t>
            </a:r>
            <a:r>
              <a:rPr lang="en-GB" b="0" i="0" dirty="0" err="1">
                <a:solidFill>
                  <a:srgbClr val="252A2F"/>
                </a:solidFill>
                <a:effectLst/>
                <a:latin typeface="Outfit"/>
              </a:rPr>
              <a:t>Dylid</a:t>
            </a:r>
            <a:r>
              <a:rPr lang="en-GB" b="0" i="0" dirty="0">
                <a:solidFill>
                  <a:srgbClr val="252A2F"/>
                </a:solidFill>
                <a:effectLst/>
                <a:latin typeface="Outfit"/>
              </a:rPr>
              <a:t> </a:t>
            </a:r>
            <a:r>
              <a:rPr lang="en-GB" b="0" i="0" dirty="0" err="1">
                <a:solidFill>
                  <a:srgbClr val="252A2F"/>
                </a:solidFill>
                <a:effectLst/>
                <a:latin typeface="Outfit"/>
              </a:rPr>
              <a:t>datblygu</a:t>
            </a:r>
            <a:r>
              <a:rPr lang="en-GB" b="0" i="0" dirty="0">
                <a:solidFill>
                  <a:srgbClr val="252A2F"/>
                </a:solidFill>
                <a:effectLst/>
                <a:latin typeface="Outfit"/>
              </a:rPr>
              <a:t> </a:t>
            </a:r>
            <a:r>
              <a:rPr lang="en-GB" b="0" i="0" dirty="0" err="1">
                <a:solidFill>
                  <a:srgbClr val="252A2F"/>
                </a:solidFill>
                <a:effectLst/>
                <a:latin typeface="Outfit"/>
              </a:rPr>
              <a:t>cyflogadwyedd</a:t>
            </a:r>
            <a:r>
              <a:rPr lang="en-GB" b="0" i="0" dirty="0">
                <a:solidFill>
                  <a:srgbClr val="252A2F"/>
                </a:solidFill>
                <a:effectLst/>
                <a:latin typeface="Outfit"/>
              </a:rPr>
              <a:t> a'r </a:t>
            </a:r>
            <a:r>
              <a:rPr lang="en-GB" b="0" i="0" dirty="0" err="1">
                <a:solidFill>
                  <a:srgbClr val="252A2F"/>
                </a:solidFill>
                <a:effectLst/>
                <a:latin typeface="Outfit"/>
              </a:rPr>
              <a:t>fframwaith</a:t>
            </a:r>
            <a:r>
              <a:rPr lang="en-GB" b="0" i="0" dirty="0">
                <a:solidFill>
                  <a:srgbClr val="252A2F"/>
                </a:solidFill>
                <a:effectLst/>
                <a:latin typeface="Outfit"/>
              </a:rPr>
              <a:t> </a:t>
            </a:r>
            <a:r>
              <a:rPr lang="en-GB" b="0" i="0" dirty="0" err="1">
                <a:solidFill>
                  <a:srgbClr val="252A2F"/>
                </a:solidFill>
                <a:effectLst/>
                <a:latin typeface="Outfit"/>
              </a:rPr>
              <a:t>entrecomp</a:t>
            </a:r>
            <a:r>
              <a:rPr lang="en-GB" b="0" i="0" dirty="0">
                <a:solidFill>
                  <a:srgbClr val="252A2F"/>
                </a:solidFill>
                <a:effectLst/>
                <a:latin typeface="Outfit"/>
              </a:rPr>
              <a:t> ochr yn ochr </a:t>
            </a:r>
            <a:r>
              <a:rPr lang="en-GB" b="0" i="0" dirty="0" err="1">
                <a:solidFill>
                  <a:srgbClr val="252A2F"/>
                </a:solidFill>
                <a:effectLst/>
                <a:latin typeface="Outfit"/>
              </a:rPr>
              <a:t>â'i</a:t>
            </a:r>
            <a:r>
              <a:rPr lang="en-GB" b="0" i="0" dirty="0">
                <a:solidFill>
                  <a:srgbClr val="252A2F"/>
                </a:solidFill>
                <a:effectLst/>
                <a:latin typeface="Outfit"/>
              </a:rPr>
              <a:t> gilydd. (SEAS a) Mae </a:t>
            </a:r>
            <a:r>
              <a:rPr lang="en-GB" b="0" i="0" dirty="0" err="1">
                <a:solidFill>
                  <a:srgbClr val="252A2F"/>
                </a:solidFill>
                <a:effectLst/>
                <a:latin typeface="Outfit"/>
              </a:rPr>
              <a:t>gweithgareddau</a:t>
            </a:r>
            <a:r>
              <a:rPr lang="en-GB" b="0" i="0" dirty="0">
                <a:solidFill>
                  <a:srgbClr val="252A2F"/>
                </a:solidFill>
                <a:effectLst/>
                <a:latin typeface="Outfit"/>
              </a:rPr>
              <a:t> Parth </a:t>
            </a:r>
            <a:r>
              <a:rPr lang="en-GB" b="0" i="0" dirty="0" err="1">
                <a:solidFill>
                  <a:srgbClr val="252A2F"/>
                </a:solidFill>
                <a:effectLst/>
                <a:latin typeface="Outfit"/>
              </a:rPr>
              <a:t>Gyrfa</a:t>
            </a:r>
            <a:r>
              <a:rPr lang="en-GB" b="0" i="0" dirty="0">
                <a:solidFill>
                  <a:srgbClr val="252A2F"/>
                </a:solidFill>
                <a:effectLst/>
                <a:latin typeface="Outfit"/>
              </a:rPr>
              <a:t> </a:t>
            </a:r>
            <a:r>
              <a:rPr lang="en-GB" b="0" i="0" dirty="0" err="1">
                <a:solidFill>
                  <a:srgbClr val="252A2F"/>
                </a:solidFill>
                <a:effectLst/>
                <a:latin typeface="Outfit"/>
              </a:rPr>
              <a:t>wedi'u</a:t>
            </a:r>
            <a:r>
              <a:rPr lang="en-GB" b="0" i="0" dirty="0">
                <a:solidFill>
                  <a:srgbClr val="252A2F"/>
                </a:solidFill>
                <a:effectLst/>
                <a:latin typeface="Outfit"/>
              </a:rPr>
              <a:t> cynllunio </a:t>
            </a:r>
            <a:r>
              <a:rPr lang="en-GB" b="0" i="0" dirty="0" err="1">
                <a:solidFill>
                  <a:srgbClr val="252A2F"/>
                </a:solidFill>
                <a:effectLst/>
                <a:latin typeface="Outfit"/>
              </a:rPr>
              <a:t>i'ch</a:t>
            </a:r>
            <a:r>
              <a:rPr lang="en-GB" b="0" i="0" dirty="0">
                <a:solidFill>
                  <a:srgbClr val="252A2F"/>
                </a:solidFill>
                <a:effectLst/>
                <a:latin typeface="Outfit"/>
              </a:rPr>
              <a:t> galluogi i ddatblygu eich </a:t>
            </a:r>
            <a:r>
              <a:rPr lang="en-GB" b="0" i="0" dirty="0" err="1">
                <a:solidFill>
                  <a:srgbClr val="252A2F"/>
                </a:solidFill>
                <a:effectLst/>
                <a:latin typeface="Outfit"/>
              </a:rPr>
              <a:t>cyflogadwyedd</a:t>
            </a:r>
            <a:r>
              <a:rPr lang="en-GB" b="0" i="0" dirty="0">
                <a:solidFill>
                  <a:srgbClr val="252A2F"/>
                </a:solidFill>
                <a:effectLst/>
                <a:latin typeface="Outfit"/>
              </a:rPr>
              <a:t> eich hun </a:t>
            </a:r>
            <a:r>
              <a:rPr lang="en-GB" b="0" i="0" dirty="0" err="1">
                <a:solidFill>
                  <a:srgbClr val="252A2F"/>
                </a:solidFill>
                <a:effectLst/>
                <a:latin typeface="Outfit"/>
              </a:rPr>
              <a:t>a'ch</a:t>
            </a:r>
            <a:r>
              <a:rPr lang="en-GB" b="0" i="0" dirty="0">
                <a:solidFill>
                  <a:srgbClr val="252A2F"/>
                </a:solidFill>
                <a:effectLst/>
                <a:latin typeface="Outfit"/>
              </a:rPr>
              <a:t> gallu </a:t>
            </a:r>
            <a:r>
              <a:rPr lang="en-GB" b="0" i="0" dirty="0" err="1">
                <a:solidFill>
                  <a:srgbClr val="252A2F"/>
                </a:solidFill>
                <a:effectLst/>
                <a:latin typeface="Outfit"/>
              </a:rPr>
              <a:t>entrepreneuraidd</a:t>
            </a:r>
            <a:r>
              <a:rPr lang="en-GB" b="0" i="0" dirty="0">
                <a:solidFill>
                  <a:srgbClr val="252A2F"/>
                </a:solidFill>
                <a:effectLst/>
                <a:latin typeface="Outfit"/>
              </a:rPr>
              <a:t> er </a:t>
            </a:r>
            <a:r>
              <a:rPr lang="en-GB" b="0" i="0" dirty="0" err="1">
                <a:solidFill>
                  <a:srgbClr val="252A2F"/>
                </a:solidFill>
                <a:effectLst/>
                <a:latin typeface="Outfit"/>
              </a:rPr>
              <a:t>budd</a:t>
            </a:r>
            <a:r>
              <a:rPr lang="en-GB" b="0" i="0" dirty="0">
                <a:solidFill>
                  <a:srgbClr val="252A2F"/>
                </a:solidFill>
                <a:effectLst/>
                <a:latin typeface="Outfit"/>
              </a:rPr>
              <a:t> eraill. </a:t>
            </a:r>
            <a:r>
              <a:rPr lang="en-GB" b="0" i="0" dirty="0" err="1">
                <a:solidFill>
                  <a:srgbClr val="252A2F"/>
                </a:solidFill>
                <a:effectLst/>
                <a:latin typeface="Outfit"/>
              </a:rPr>
              <a:t>Drwy</a:t>
            </a:r>
            <a:r>
              <a:rPr lang="en-GB" b="0" i="0" dirty="0">
                <a:solidFill>
                  <a:srgbClr val="252A2F"/>
                </a:solidFill>
                <a:effectLst/>
                <a:latin typeface="Outfit"/>
              </a:rPr>
              <a:t> wneud hyn bydd </a:t>
            </a:r>
            <a:r>
              <a:rPr lang="en-GB" b="0" i="0" dirty="0" err="1">
                <a:solidFill>
                  <a:srgbClr val="252A2F"/>
                </a:solidFill>
                <a:effectLst/>
                <a:latin typeface="Outfit"/>
              </a:rPr>
              <a:t>graddedigion</a:t>
            </a:r>
            <a:r>
              <a:rPr lang="en-GB" b="0" i="0" dirty="0">
                <a:solidFill>
                  <a:srgbClr val="252A2F"/>
                </a:solidFill>
                <a:effectLst/>
                <a:latin typeface="Outfit"/>
              </a:rPr>
              <a:t> </a:t>
            </a:r>
            <a:r>
              <a:rPr lang="en-GB" b="0" i="0" dirty="0" err="1">
                <a:solidFill>
                  <a:srgbClr val="252A2F"/>
                </a:solidFill>
                <a:effectLst/>
                <a:latin typeface="Outfit"/>
              </a:rPr>
              <a:t>Prifysgol</a:t>
            </a:r>
            <a:r>
              <a:rPr lang="en-GB" b="0" i="0" dirty="0">
                <a:solidFill>
                  <a:srgbClr val="252A2F"/>
                </a:solidFill>
                <a:effectLst/>
                <a:latin typeface="Outfit"/>
              </a:rPr>
              <a:t> </a:t>
            </a:r>
            <a:r>
              <a:rPr lang="en-GB" b="0" i="0" dirty="0" err="1">
                <a:solidFill>
                  <a:srgbClr val="252A2F"/>
                </a:solidFill>
                <a:effectLst/>
                <a:latin typeface="Outfit"/>
              </a:rPr>
              <a:t>Caerwysg</a:t>
            </a:r>
            <a:r>
              <a:rPr lang="en-GB" b="0" i="0" dirty="0">
                <a:solidFill>
                  <a:srgbClr val="252A2F"/>
                </a:solidFill>
                <a:effectLst/>
                <a:latin typeface="Outfit"/>
              </a:rPr>
              <a:t> yn gallu </a:t>
            </a:r>
            <a:r>
              <a:rPr lang="en-GB" b="0" i="0" dirty="0" err="1">
                <a:solidFill>
                  <a:srgbClr val="252A2F"/>
                </a:solidFill>
                <a:effectLst/>
                <a:latin typeface="Outfit"/>
              </a:rPr>
              <a:t>ffynnu</a:t>
            </a:r>
            <a:r>
              <a:rPr lang="en-GB" b="0" i="0" dirty="0">
                <a:solidFill>
                  <a:srgbClr val="252A2F"/>
                </a:solidFill>
                <a:effectLst/>
                <a:latin typeface="Outfit"/>
              </a:rPr>
              <a:t> yn y </a:t>
            </a:r>
            <a:r>
              <a:rPr lang="en-GB" b="0" i="0" dirty="0" err="1">
                <a:solidFill>
                  <a:srgbClr val="252A2F"/>
                </a:solidFill>
                <a:effectLst/>
                <a:latin typeface="Outfit"/>
              </a:rPr>
              <a:t>byd</a:t>
            </a:r>
            <a:r>
              <a:rPr lang="en-GB" b="0" i="0" dirty="0">
                <a:solidFill>
                  <a:srgbClr val="252A2F"/>
                </a:solidFill>
                <a:effectLst/>
                <a:latin typeface="Outfit"/>
              </a:rPr>
              <a:t> </a:t>
            </a:r>
            <a:r>
              <a:rPr lang="en-GB" b="0" i="0" dirty="0" err="1">
                <a:solidFill>
                  <a:srgbClr val="252A2F"/>
                </a:solidFill>
                <a:effectLst/>
                <a:latin typeface="Outfit"/>
              </a:rPr>
              <a:t>Anweddol</a:t>
            </a:r>
            <a:r>
              <a:rPr lang="en-GB" b="0" i="0" dirty="0">
                <a:solidFill>
                  <a:srgbClr val="252A2F"/>
                </a:solidFill>
                <a:effectLst/>
                <a:latin typeface="Outfit"/>
              </a:rPr>
              <a:t>, </a:t>
            </a:r>
            <a:r>
              <a:rPr lang="en-GB" b="0" i="0" dirty="0" err="1">
                <a:solidFill>
                  <a:srgbClr val="252A2F"/>
                </a:solidFill>
                <a:effectLst/>
                <a:latin typeface="Outfit"/>
              </a:rPr>
              <a:t>Ansicr</a:t>
            </a:r>
            <a:r>
              <a:rPr lang="en-GB" b="0" i="0" dirty="0">
                <a:solidFill>
                  <a:srgbClr val="252A2F"/>
                </a:solidFill>
                <a:effectLst/>
                <a:latin typeface="Outfit"/>
              </a:rPr>
              <a:t>, </a:t>
            </a:r>
            <a:r>
              <a:rPr lang="en-GB" b="0" i="0" dirty="0" err="1">
                <a:solidFill>
                  <a:srgbClr val="252A2F"/>
                </a:solidFill>
                <a:effectLst/>
                <a:latin typeface="Outfit"/>
              </a:rPr>
              <a:t>Cymhleth</a:t>
            </a:r>
            <a:r>
              <a:rPr lang="en-GB" b="0" i="0" dirty="0">
                <a:solidFill>
                  <a:srgbClr val="252A2F"/>
                </a:solidFill>
                <a:effectLst/>
                <a:latin typeface="Outfit"/>
              </a:rPr>
              <a:t> ac </a:t>
            </a:r>
            <a:r>
              <a:rPr lang="en-GB" b="0" i="0" dirty="0" err="1">
                <a:solidFill>
                  <a:srgbClr val="252A2F"/>
                </a:solidFill>
                <a:effectLst/>
                <a:latin typeface="Outfit"/>
              </a:rPr>
              <a:t>Ambig</a:t>
            </a:r>
            <a:r>
              <a:rPr lang="en-GB" b="0" i="0" dirty="0">
                <a:solidFill>
                  <a:srgbClr val="252A2F"/>
                </a:solidFill>
                <a:effectLst/>
                <a:latin typeface="Outfit"/>
              </a:rPr>
              <a:t> (ACCA) VUCA) </a:t>
            </a:r>
            <a:r>
              <a:rPr lang="en-GB" b="0" i="0" dirty="0" err="1">
                <a:solidFill>
                  <a:srgbClr val="252A2F"/>
                </a:solidFill>
                <a:effectLst/>
                <a:latin typeface="Outfit"/>
              </a:rPr>
              <a:t>sef</a:t>
            </a:r>
            <a:r>
              <a:rPr lang="en-GB" b="0" i="0" dirty="0">
                <a:solidFill>
                  <a:srgbClr val="252A2F"/>
                </a:solidFill>
                <a:effectLst/>
                <a:latin typeface="Outfit"/>
              </a:rPr>
              <a:t> </a:t>
            </a:r>
            <a:r>
              <a:rPr lang="en-GB" b="0" i="0" dirty="0" err="1">
                <a:solidFill>
                  <a:srgbClr val="252A2F"/>
                </a:solidFill>
                <a:effectLst/>
                <a:latin typeface="Outfit"/>
              </a:rPr>
              <a:t>dyfodol</a:t>
            </a:r>
            <a:r>
              <a:rPr lang="en-GB" b="0" i="0" dirty="0">
                <a:solidFill>
                  <a:srgbClr val="252A2F"/>
                </a:solidFill>
                <a:effectLst/>
                <a:latin typeface="Outfit"/>
              </a:rPr>
              <a:t> </a:t>
            </a:r>
            <a:r>
              <a:rPr lang="en-GB" b="0" i="0" dirty="0" err="1">
                <a:solidFill>
                  <a:srgbClr val="252A2F"/>
                </a:solidFill>
                <a:effectLst/>
                <a:latin typeface="Outfit"/>
              </a:rPr>
              <a:t>gwaith</a:t>
            </a:r>
            <a:r>
              <a:rPr lang="en-GB" b="0" i="0" dirty="0">
                <a:solidFill>
                  <a:srgbClr val="252A2F"/>
                </a:solidFill>
                <a:effectLst/>
                <a:latin typeface="Outfit"/>
              </a:rPr>
              <a:t>. Yn y modd hwn, gall </a:t>
            </a:r>
            <a:r>
              <a:rPr lang="en-GB" b="0" i="0" dirty="0" err="1">
                <a:solidFill>
                  <a:srgbClr val="252A2F"/>
                </a:solidFill>
                <a:effectLst/>
                <a:latin typeface="Outfit"/>
              </a:rPr>
              <a:t>pawb</a:t>
            </a:r>
            <a:r>
              <a:rPr lang="en-GB" b="0" i="0" dirty="0">
                <a:solidFill>
                  <a:srgbClr val="252A2F"/>
                </a:solidFill>
                <a:effectLst/>
                <a:latin typeface="Outfit"/>
              </a:rPr>
              <a:t> </a:t>
            </a:r>
            <a:r>
              <a:rPr lang="en-GB" b="0" i="0" dirty="0" err="1">
                <a:solidFill>
                  <a:srgbClr val="252A2F"/>
                </a:solidFill>
                <a:effectLst/>
                <a:latin typeface="Outfit"/>
              </a:rPr>
              <a:t>ddatblygu'r</a:t>
            </a:r>
            <a:r>
              <a:rPr lang="en-GB" b="0" i="0" dirty="0">
                <a:solidFill>
                  <a:srgbClr val="252A2F"/>
                </a:solidFill>
                <a:effectLst/>
                <a:latin typeface="Outfit"/>
              </a:rPr>
              <a:t> </a:t>
            </a:r>
            <a:r>
              <a:rPr lang="en-GB" b="0" i="0" dirty="0" err="1">
                <a:solidFill>
                  <a:srgbClr val="252A2F"/>
                </a:solidFill>
                <a:effectLst/>
                <a:latin typeface="Outfit"/>
              </a:rPr>
              <a:t>meddylfryd</a:t>
            </a:r>
            <a:r>
              <a:rPr lang="en-GB" b="0" i="0" dirty="0">
                <a:solidFill>
                  <a:srgbClr val="252A2F"/>
                </a:solidFill>
                <a:effectLst/>
                <a:latin typeface="Outfit"/>
              </a:rPr>
              <a:t> </a:t>
            </a:r>
            <a:r>
              <a:rPr lang="en-GB" b="0" i="0" dirty="0" err="1">
                <a:solidFill>
                  <a:srgbClr val="252A2F"/>
                </a:solidFill>
                <a:effectLst/>
                <a:latin typeface="Outfit"/>
              </a:rPr>
              <a:t>entrepreneuraidd</a:t>
            </a:r>
            <a:r>
              <a:rPr lang="en-GB" b="0" i="0" dirty="0">
                <a:solidFill>
                  <a:srgbClr val="252A2F"/>
                </a:solidFill>
                <a:effectLst/>
                <a:latin typeface="Outfit"/>
              </a:rPr>
              <a:t> </a:t>
            </a:r>
            <a:r>
              <a:rPr lang="en-GB" b="0" i="0" dirty="0" err="1">
                <a:solidFill>
                  <a:srgbClr val="252A2F"/>
                </a:solidFill>
                <a:effectLst/>
                <a:latin typeface="Outfit"/>
              </a:rPr>
              <a:t>cynyddol</a:t>
            </a:r>
            <a:r>
              <a:rPr lang="en-GB" b="0" i="0" dirty="0">
                <a:solidFill>
                  <a:srgbClr val="252A2F"/>
                </a:solidFill>
                <a:effectLst/>
                <a:latin typeface="Outfit"/>
              </a:rPr>
              <a:t> </a:t>
            </a:r>
            <a:r>
              <a:rPr lang="en-GB" b="0" i="0" dirty="0" err="1">
                <a:solidFill>
                  <a:srgbClr val="252A2F"/>
                </a:solidFill>
                <a:effectLst/>
                <a:latin typeface="Outfit"/>
              </a:rPr>
              <a:t>angenrheidiol</a:t>
            </a:r>
            <a:r>
              <a:rPr lang="en-GB" b="0" i="0" dirty="0">
                <a:solidFill>
                  <a:srgbClr val="252A2F"/>
                </a:solidFill>
                <a:effectLst/>
                <a:latin typeface="Outfit"/>
              </a:rPr>
              <a:t> </a:t>
            </a:r>
            <a:r>
              <a:rPr lang="en-GB" b="0" i="0" dirty="0" err="1">
                <a:solidFill>
                  <a:srgbClr val="252A2F"/>
                </a:solidFill>
                <a:effectLst/>
                <a:latin typeface="Outfit"/>
              </a:rPr>
              <a:t>p'un</a:t>
            </a:r>
            <a:r>
              <a:rPr lang="en-GB" b="0" i="0" dirty="0">
                <a:solidFill>
                  <a:srgbClr val="252A2F"/>
                </a:solidFill>
                <a:effectLst/>
                <a:latin typeface="Outfit"/>
              </a:rPr>
              <a:t> a fyddant yn </a:t>
            </a:r>
            <a:r>
              <a:rPr lang="en-GB" b="0" i="0" dirty="0" err="1">
                <a:solidFill>
                  <a:srgbClr val="252A2F"/>
                </a:solidFill>
                <a:effectLst/>
                <a:latin typeface="Outfit"/>
              </a:rPr>
              <a:t>mynd</a:t>
            </a:r>
            <a:r>
              <a:rPr lang="en-GB" b="0" i="0" dirty="0">
                <a:solidFill>
                  <a:srgbClr val="252A2F"/>
                </a:solidFill>
                <a:effectLst/>
                <a:latin typeface="Outfit"/>
              </a:rPr>
              <a:t> ymlaen i weithio fel </a:t>
            </a:r>
            <a:r>
              <a:rPr lang="en-GB" b="0" i="0" dirty="0" err="1">
                <a:solidFill>
                  <a:srgbClr val="252A2F"/>
                </a:solidFill>
                <a:effectLst/>
                <a:latin typeface="Outfit"/>
              </a:rPr>
              <a:t>cyflogai</a:t>
            </a:r>
            <a:r>
              <a:rPr lang="en-GB" b="0" i="0" dirty="0">
                <a:solidFill>
                  <a:srgbClr val="252A2F"/>
                </a:solidFill>
                <a:effectLst/>
                <a:latin typeface="Outfit"/>
              </a:rPr>
              <a:t> ai </a:t>
            </a:r>
            <a:r>
              <a:rPr lang="en-GB" b="0" i="0" dirty="0" err="1">
                <a:solidFill>
                  <a:srgbClr val="252A2F"/>
                </a:solidFill>
                <a:effectLst/>
                <a:latin typeface="Outfit"/>
              </a:rPr>
              <a:t>peidio</a:t>
            </a:r>
            <a:r>
              <a:rPr lang="en-GB" b="0" i="0" dirty="0">
                <a:solidFill>
                  <a:srgbClr val="252A2F"/>
                </a:solidFill>
                <a:effectLst/>
                <a:latin typeface="Outfit"/>
              </a:rPr>
              <a:t> mewn </a:t>
            </a:r>
            <a:r>
              <a:rPr lang="en-GB" b="0" i="0" dirty="0" err="1">
                <a:solidFill>
                  <a:srgbClr val="252A2F"/>
                </a:solidFill>
                <a:effectLst/>
                <a:latin typeface="Outfit"/>
              </a:rPr>
              <a:t>unrhyw</a:t>
            </a:r>
            <a:r>
              <a:rPr lang="en-GB" b="0" i="0" dirty="0">
                <a:solidFill>
                  <a:srgbClr val="252A2F"/>
                </a:solidFill>
                <a:effectLst/>
                <a:latin typeface="Outfit"/>
              </a:rPr>
              <a:t> sector.</a:t>
            </a:r>
          </a:p>
          <a:p>
            <a:pPr algn="l"/>
            <a:r>
              <a:rPr lang="en-GB" b="0" i="0" dirty="0" err="1">
                <a:solidFill>
                  <a:srgbClr val="252A2F"/>
                </a:solidFill>
                <a:effectLst/>
                <a:latin typeface="Outfit"/>
              </a:rPr>
              <a:t>Cipolwg</a:t>
            </a:r>
            <a:r>
              <a:rPr lang="en-GB" b="0" i="0" dirty="0">
                <a:solidFill>
                  <a:srgbClr val="252A2F"/>
                </a:solidFill>
                <a:effectLst/>
                <a:latin typeface="Outfit"/>
              </a:rPr>
              <a:t> ar </a:t>
            </a:r>
            <a:r>
              <a:rPr lang="en-GB" b="0" i="0" dirty="0" err="1">
                <a:solidFill>
                  <a:srgbClr val="252A2F"/>
                </a:solidFill>
                <a:effectLst/>
                <a:latin typeface="Outfit"/>
              </a:rPr>
              <a:t>Entrecomp</a:t>
            </a:r>
            <a:endParaRPr lang="en-GB" b="0" i="0" dirty="0">
              <a:solidFill>
                <a:srgbClr val="252A2F"/>
              </a:solidFill>
              <a:effectLst/>
              <a:latin typeface="Outfit"/>
            </a:endParaRPr>
          </a:p>
          <a:p>
            <a:pPr algn="l"/>
            <a:endParaRPr lang="en-GB" b="0" i="0" dirty="0">
              <a:solidFill>
                <a:srgbClr val="252A2F"/>
              </a:solidFill>
              <a:effectLst/>
              <a:latin typeface="Outfit"/>
            </a:endParaRPr>
          </a:p>
          <a:p>
            <a:pPr algn="l"/>
            <a:r>
              <a:rPr lang="en-GB" b="0" i="0" dirty="0">
                <a:solidFill>
                  <a:srgbClr val="252A2F"/>
                </a:solidFill>
                <a:effectLst/>
                <a:latin typeface="Outfit"/>
              </a:rPr>
              <a:t>Mae </a:t>
            </a:r>
            <a:r>
              <a:rPr lang="en-GB" b="0" i="0" dirty="0" err="1">
                <a:solidFill>
                  <a:srgbClr val="252A2F"/>
                </a:solidFill>
                <a:effectLst/>
                <a:latin typeface="Outfit"/>
              </a:rPr>
              <a:t>tabl</a:t>
            </a:r>
            <a:r>
              <a:rPr lang="en-GB" b="0" i="0" dirty="0">
                <a:solidFill>
                  <a:srgbClr val="252A2F"/>
                </a:solidFill>
                <a:effectLst/>
                <a:latin typeface="Outfit"/>
              </a:rPr>
              <a:t> </a:t>
            </a:r>
            <a:r>
              <a:rPr lang="en-GB" b="0" i="0" dirty="0" err="1">
                <a:solidFill>
                  <a:srgbClr val="252A2F"/>
                </a:solidFill>
                <a:effectLst/>
                <a:latin typeface="Outfit"/>
              </a:rPr>
              <a:t>trosolwg</a:t>
            </a:r>
            <a:r>
              <a:rPr lang="en-GB" b="0" i="0" dirty="0">
                <a:solidFill>
                  <a:srgbClr val="252A2F"/>
                </a:solidFill>
                <a:effectLst/>
                <a:latin typeface="Outfit"/>
              </a:rPr>
              <a:t> </a:t>
            </a:r>
            <a:r>
              <a:rPr lang="en-GB" b="0" i="0" dirty="0" err="1">
                <a:solidFill>
                  <a:srgbClr val="252A2F"/>
                </a:solidFill>
                <a:effectLst/>
                <a:latin typeface="Outfit"/>
              </a:rPr>
              <a:t>EntreComp</a:t>
            </a:r>
            <a:r>
              <a:rPr lang="en-GB" b="0" i="0" dirty="0">
                <a:solidFill>
                  <a:srgbClr val="252A2F"/>
                </a:solidFill>
                <a:effectLst/>
                <a:latin typeface="Outfit"/>
              </a:rPr>
              <a:t> yn </a:t>
            </a:r>
            <a:r>
              <a:rPr lang="en-GB" b="0" i="0" dirty="0" err="1">
                <a:solidFill>
                  <a:srgbClr val="252A2F"/>
                </a:solidFill>
                <a:effectLst/>
                <a:latin typeface="Outfit"/>
              </a:rPr>
              <a:t>darlunio’r</a:t>
            </a:r>
            <a:r>
              <a:rPr lang="en-GB" b="0" i="0" dirty="0">
                <a:solidFill>
                  <a:srgbClr val="252A2F"/>
                </a:solidFill>
                <a:effectLst/>
                <a:latin typeface="Outfit"/>
              </a:rPr>
              <a:t> tri </a:t>
            </a:r>
            <a:r>
              <a:rPr lang="en-GB" b="0" i="0" dirty="0" err="1">
                <a:solidFill>
                  <a:srgbClr val="252A2F"/>
                </a:solidFill>
                <a:effectLst/>
                <a:latin typeface="Outfit"/>
              </a:rPr>
              <a:t>maes</a:t>
            </a:r>
            <a:r>
              <a:rPr lang="en-GB" b="0" i="0" dirty="0">
                <a:solidFill>
                  <a:srgbClr val="252A2F"/>
                </a:solidFill>
                <a:effectLst/>
                <a:latin typeface="Outfit"/>
              </a:rPr>
              <a:t> a’r 15 </a:t>
            </a:r>
            <a:r>
              <a:rPr lang="en-GB" b="0" i="0" dirty="0" err="1">
                <a:solidFill>
                  <a:srgbClr val="252A2F"/>
                </a:solidFill>
                <a:effectLst/>
                <a:latin typeface="Outfit"/>
              </a:rPr>
              <a:t>cymhwysedd</a:t>
            </a:r>
            <a:r>
              <a:rPr lang="en-GB" b="0" i="0" dirty="0">
                <a:solidFill>
                  <a:srgbClr val="252A2F"/>
                </a:solidFill>
                <a:effectLst/>
                <a:latin typeface="Outfit"/>
              </a:rPr>
              <a:t> i </a:t>
            </a:r>
            <a:r>
              <a:rPr lang="en-GB" b="0" i="0" dirty="0" err="1">
                <a:solidFill>
                  <a:srgbClr val="252A2F"/>
                </a:solidFill>
                <a:effectLst/>
                <a:latin typeface="Outfit"/>
              </a:rPr>
              <a:t>gyd</a:t>
            </a:r>
            <a:r>
              <a:rPr lang="en-GB" b="0" i="0" dirty="0">
                <a:solidFill>
                  <a:srgbClr val="252A2F"/>
                </a:solidFill>
                <a:effectLst/>
                <a:latin typeface="Outfit"/>
              </a:rPr>
              <a:t>, ond dim ond ar y </a:t>
            </a:r>
            <a:r>
              <a:rPr lang="en-GB" b="0" i="0" dirty="0" err="1">
                <a:solidFill>
                  <a:srgbClr val="252A2F"/>
                </a:solidFill>
                <a:effectLst/>
                <a:latin typeface="Outfit"/>
              </a:rPr>
              <a:t>tair</a:t>
            </a:r>
            <a:r>
              <a:rPr lang="en-GB" b="0" i="0" dirty="0">
                <a:solidFill>
                  <a:srgbClr val="252A2F"/>
                </a:solidFill>
                <a:effectLst/>
                <a:latin typeface="Outfit"/>
              </a:rPr>
              <a:t> lefel </a:t>
            </a:r>
            <a:r>
              <a:rPr lang="en-GB" b="0" i="0" dirty="0" err="1">
                <a:solidFill>
                  <a:srgbClr val="252A2F"/>
                </a:solidFill>
                <a:effectLst/>
                <a:latin typeface="Outfit"/>
              </a:rPr>
              <a:t>hyfedredd</a:t>
            </a:r>
            <a:r>
              <a:rPr lang="en-GB" b="0" i="0" dirty="0">
                <a:solidFill>
                  <a:srgbClr val="252A2F"/>
                </a:solidFill>
                <a:effectLst/>
                <a:latin typeface="Outfit"/>
              </a:rPr>
              <a:t> sy’n </a:t>
            </a:r>
            <a:r>
              <a:rPr lang="en-GB" b="0" i="0" dirty="0" err="1">
                <a:solidFill>
                  <a:srgbClr val="252A2F"/>
                </a:solidFill>
                <a:effectLst/>
                <a:latin typeface="Outfit"/>
              </a:rPr>
              <a:t>berthnasol</a:t>
            </a:r>
            <a:r>
              <a:rPr lang="en-GB" b="0" i="0" dirty="0">
                <a:solidFill>
                  <a:srgbClr val="252A2F"/>
                </a:solidFill>
                <a:effectLst/>
                <a:latin typeface="Outfit"/>
              </a:rPr>
              <a:t> i bob </a:t>
            </a:r>
            <a:r>
              <a:rPr lang="en-GB" b="0" i="0" dirty="0" err="1">
                <a:solidFill>
                  <a:srgbClr val="252A2F"/>
                </a:solidFill>
                <a:effectLst/>
                <a:latin typeface="Outfit"/>
              </a:rPr>
              <a:t>dinesydd</a:t>
            </a:r>
            <a:r>
              <a:rPr lang="en-GB" b="0" i="0" dirty="0">
                <a:solidFill>
                  <a:srgbClr val="252A2F"/>
                </a:solidFill>
                <a:effectLst/>
                <a:latin typeface="Outfit"/>
              </a:rPr>
              <a:t> y mae’n eu </a:t>
            </a:r>
            <a:r>
              <a:rPr lang="en-GB" b="0" i="0" dirty="0" err="1">
                <a:solidFill>
                  <a:srgbClr val="252A2F"/>
                </a:solidFill>
                <a:effectLst/>
                <a:latin typeface="Outfit"/>
              </a:rPr>
              <a:t>datblygu</a:t>
            </a:r>
            <a:r>
              <a:rPr lang="en-GB" b="0" i="0" dirty="0">
                <a:solidFill>
                  <a:srgbClr val="252A2F"/>
                </a:solidFill>
                <a:effectLst/>
                <a:latin typeface="Outfit"/>
              </a:rPr>
              <a:t>: y </a:t>
            </a:r>
            <a:r>
              <a:rPr lang="en-GB" b="0" i="0" dirty="0" err="1">
                <a:solidFill>
                  <a:srgbClr val="252A2F"/>
                </a:solidFill>
                <a:effectLst/>
                <a:latin typeface="Outfit"/>
              </a:rPr>
              <a:t>lefelau</a:t>
            </a:r>
            <a:r>
              <a:rPr lang="en-GB" b="0" i="0" dirty="0">
                <a:solidFill>
                  <a:srgbClr val="252A2F"/>
                </a:solidFill>
                <a:effectLst/>
                <a:latin typeface="Outfit"/>
              </a:rPr>
              <a:t> </a:t>
            </a:r>
            <a:r>
              <a:rPr lang="en-GB" b="0" i="0" dirty="0" err="1">
                <a:solidFill>
                  <a:srgbClr val="252A2F"/>
                </a:solidFill>
                <a:effectLst/>
                <a:latin typeface="Outfit"/>
              </a:rPr>
              <a:t>sylfaen</a:t>
            </a:r>
            <a:r>
              <a:rPr lang="en-GB" b="0" i="0" dirty="0">
                <a:solidFill>
                  <a:srgbClr val="252A2F"/>
                </a:solidFill>
                <a:effectLst/>
                <a:latin typeface="Outfit"/>
              </a:rPr>
              <a:t>, </a:t>
            </a:r>
            <a:r>
              <a:rPr lang="en-GB" b="0" i="0" dirty="0" err="1">
                <a:solidFill>
                  <a:srgbClr val="252A2F"/>
                </a:solidFill>
                <a:effectLst/>
                <a:latin typeface="Outfit"/>
              </a:rPr>
              <a:t>canolradd</a:t>
            </a:r>
            <a:r>
              <a:rPr lang="en-GB" b="0" i="0" dirty="0">
                <a:solidFill>
                  <a:srgbClr val="252A2F"/>
                </a:solidFill>
                <a:effectLst/>
                <a:latin typeface="Outfit"/>
              </a:rPr>
              <a:t> ac uwch. Mae’r lefel </a:t>
            </a:r>
            <a:r>
              <a:rPr lang="en-GB" b="0" i="0" dirty="0" err="1">
                <a:solidFill>
                  <a:srgbClr val="252A2F"/>
                </a:solidFill>
                <a:effectLst/>
                <a:latin typeface="Outfit"/>
              </a:rPr>
              <a:t>arbenigwr</a:t>
            </a:r>
            <a:r>
              <a:rPr lang="en-GB" b="0" i="0" dirty="0">
                <a:solidFill>
                  <a:srgbClr val="252A2F"/>
                </a:solidFill>
                <a:effectLst/>
                <a:latin typeface="Outfit"/>
              </a:rPr>
              <a:t> yn </a:t>
            </a:r>
            <a:r>
              <a:rPr lang="en-GB" b="0" i="0" dirty="0" err="1">
                <a:solidFill>
                  <a:srgbClr val="252A2F"/>
                </a:solidFill>
                <a:effectLst/>
                <a:latin typeface="Outfit"/>
              </a:rPr>
              <a:t>ôl</a:t>
            </a:r>
            <a:r>
              <a:rPr lang="en-GB" b="0" i="0" dirty="0">
                <a:solidFill>
                  <a:srgbClr val="252A2F"/>
                </a:solidFill>
                <a:effectLst/>
                <a:latin typeface="Outfit"/>
              </a:rPr>
              <a:t> </a:t>
            </a:r>
            <a:r>
              <a:rPr lang="en-GB" b="0" i="0" dirty="0" err="1">
                <a:solidFill>
                  <a:srgbClr val="252A2F"/>
                </a:solidFill>
                <a:effectLst/>
                <a:latin typeface="Outfit"/>
              </a:rPr>
              <a:t>diffiniad</a:t>
            </a:r>
            <a:r>
              <a:rPr lang="en-GB" b="0" i="0" dirty="0">
                <a:solidFill>
                  <a:srgbClr val="252A2F"/>
                </a:solidFill>
                <a:effectLst/>
                <a:latin typeface="Outfit"/>
              </a:rPr>
              <a:t> yn </a:t>
            </a:r>
            <a:r>
              <a:rPr lang="en-GB" b="0" i="0" dirty="0" err="1">
                <a:solidFill>
                  <a:srgbClr val="252A2F"/>
                </a:solidFill>
                <a:effectLst/>
                <a:latin typeface="Outfit"/>
              </a:rPr>
              <a:t>cipio</a:t>
            </a:r>
            <a:r>
              <a:rPr lang="en-GB" b="0" i="0" dirty="0">
                <a:solidFill>
                  <a:srgbClr val="252A2F"/>
                </a:solidFill>
                <a:effectLst/>
                <a:latin typeface="Outfit"/>
              </a:rPr>
              <a:t> lefel o </a:t>
            </a:r>
            <a:r>
              <a:rPr lang="en-GB" b="0" i="0" dirty="0" err="1">
                <a:solidFill>
                  <a:srgbClr val="252A2F"/>
                </a:solidFill>
                <a:effectLst/>
                <a:latin typeface="Outfit"/>
              </a:rPr>
              <a:t>arbenigedd</a:t>
            </a:r>
            <a:r>
              <a:rPr lang="en-GB" b="0" i="0" dirty="0">
                <a:solidFill>
                  <a:srgbClr val="252A2F"/>
                </a:solidFill>
                <a:effectLst/>
                <a:latin typeface="Outfit"/>
              </a:rPr>
              <a:t> sydd y tu hwnt i’r </a:t>
            </a:r>
            <a:r>
              <a:rPr lang="en-GB" b="0" i="0" dirty="0" err="1">
                <a:solidFill>
                  <a:srgbClr val="252A2F"/>
                </a:solidFill>
                <a:effectLst/>
                <a:latin typeface="Outfit"/>
              </a:rPr>
              <a:t>cyfartaledd</a:t>
            </a:r>
            <a:r>
              <a:rPr lang="en-GB" b="0" i="0" dirty="0">
                <a:solidFill>
                  <a:srgbClr val="252A2F"/>
                </a:solidFill>
                <a:effectLst/>
                <a:latin typeface="Outfit"/>
              </a:rPr>
              <a:t>, ac yn fwy </a:t>
            </a:r>
            <a:r>
              <a:rPr lang="en-GB" b="0" i="0" dirty="0" err="1">
                <a:solidFill>
                  <a:srgbClr val="252A2F"/>
                </a:solidFill>
                <a:effectLst/>
                <a:latin typeface="Outfit"/>
              </a:rPr>
              <a:t>dibynnol</a:t>
            </a:r>
            <a:r>
              <a:rPr lang="en-GB" b="0" i="0" dirty="0">
                <a:solidFill>
                  <a:srgbClr val="252A2F"/>
                </a:solidFill>
                <a:effectLst/>
                <a:latin typeface="Outfit"/>
              </a:rPr>
              <a:t> ar </a:t>
            </a:r>
            <a:r>
              <a:rPr lang="en-GB" b="0" i="0" dirty="0" err="1">
                <a:solidFill>
                  <a:srgbClr val="252A2F"/>
                </a:solidFill>
                <a:effectLst/>
                <a:latin typeface="Outfit"/>
              </a:rPr>
              <a:t>gyd-destun</a:t>
            </a:r>
            <a:r>
              <a:rPr lang="en-GB" b="0" i="0" dirty="0">
                <a:solidFill>
                  <a:srgbClr val="252A2F"/>
                </a:solidFill>
                <a:effectLst/>
                <a:latin typeface="Outfit"/>
              </a:rPr>
              <a:t> ac, o </a:t>
            </a:r>
            <a:r>
              <a:rPr lang="en-GB" b="0" i="0" dirty="0" err="1">
                <a:solidFill>
                  <a:srgbClr val="252A2F"/>
                </a:solidFill>
                <a:effectLst/>
                <a:latin typeface="Outfit"/>
              </a:rPr>
              <a:t>ganlyniad</a:t>
            </a:r>
            <a:r>
              <a:rPr lang="en-GB" b="0" i="0" dirty="0">
                <a:solidFill>
                  <a:srgbClr val="252A2F"/>
                </a:solidFill>
                <a:effectLst/>
                <a:latin typeface="Outfit"/>
              </a:rPr>
              <a:t>, nid yw’n </a:t>
            </a:r>
            <a:r>
              <a:rPr lang="en-GB" b="0" i="0" dirty="0" err="1">
                <a:solidFill>
                  <a:srgbClr val="252A2F"/>
                </a:solidFill>
                <a:effectLst/>
                <a:latin typeface="Outfit"/>
              </a:rPr>
              <a:t>fanwl</a:t>
            </a:r>
            <a:r>
              <a:rPr lang="en-GB" b="0" i="0" dirty="0">
                <a:solidFill>
                  <a:srgbClr val="252A2F"/>
                </a:solidFill>
                <a:effectLst/>
                <a:latin typeface="Outfit"/>
              </a:rPr>
              <a:t>.</a:t>
            </a:r>
          </a:p>
          <a:p>
            <a:pPr algn="l"/>
            <a:endParaRPr lang="en-GB" b="1" i="0" dirty="0">
              <a:solidFill>
                <a:srgbClr val="252A2F"/>
              </a:solidFill>
              <a:effectLst/>
              <a:latin typeface="Outfit"/>
            </a:endParaRPr>
          </a:p>
          <a:p>
            <a:pPr algn="l"/>
            <a:endParaRPr lang="en-GB" b="1" i="0" dirty="0">
              <a:solidFill>
                <a:srgbClr val="252A2F"/>
              </a:solidFill>
              <a:effectLst/>
              <a:latin typeface="Outfit"/>
            </a:endParaRPr>
          </a:p>
          <a:p>
            <a:pPr algn="l"/>
            <a:r>
              <a:rPr lang="en-GB" b="1" i="0" dirty="0">
                <a:solidFill>
                  <a:srgbClr val="252A2F"/>
                </a:solidFill>
                <a:effectLst/>
                <a:latin typeface="Outfit"/>
              </a:rPr>
              <a:t>-------------------------------------------------------------------------------------------------------------</a:t>
            </a:r>
          </a:p>
          <a:p>
            <a:pPr algn="l"/>
            <a:endParaRPr lang="en-GB" b="1" i="0" dirty="0">
              <a:solidFill>
                <a:srgbClr val="252A2F"/>
              </a:solidFill>
              <a:effectLst/>
              <a:latin typeface="Outfit"/>
            </a:endParaRPr>
          </a:p>
          <a:p>
            <a:pPr algn="l"/>
            <a:endParaRPr lang="en-GB" b="1" i="0" dirty="0">
              <a:solidFill>
                <a:srgbClr val="252A2F"/>
              </a:solidFill>
              <a:effectLst/>
              <a:latin typeface="Outfit"/>
            </a:endParaRPr>
          </a:p>
          <a:p>
            <a:pPr algn="l"/>
            <a:r>
              <a:rPr lang="en-GB" b="1" i="0" dirty="0">
                <a:solidFill>
                  <a:srgbClr val="252A2F"/>
                </a:solidFill>
                <a:effectLst/>
                <a:latin typeface="Outfit"/>
              </a:rPr>
              <a:t>The </a:t>
            </a:r>
            <a:r>
              <a:rPr lang="en-GB" b="1" i="0" u="sng" dirty="0">
                <a:solidFill>
                  <a:srgbClr val="007D69"/>
                </a:solidFill>
                <a:effectLst/>
                <a:latin typeface="Outfit"/>
                <a:hlinkClick r:id="rId3"/>
              </a:rPr>
              <a:t>Entrepreneurship Competence Framework</a:t>
            </a:r>
            <a:r>
              <a:rPr lang="en-GB" b="1" i="0" dirty="0">
                <a:solidFill>
                  <a:srgbClr val="252A2F"/>
                </a:solidFill>
                <a:effectLst/>
                <a:latin typeface="Outfit"/>
              </a:rPr>
              <a:t>, also known as </a:t>
            </a:r>
            <a:r>
              <a:rPr lang="en-GB" b="1" i="0" dirty="0" err="1">
                <a:solidFill>
                  <a:srgbClr val="252A2F"/>
                </a:solidFill>
                <a:effectLst/>
                <a:latin typeface="Outfit"/>
              </a:rPr>
              <a:t>Entrecomp</a:t>
            </a:r>
            <a:r>
              <a:rPr lang="en-GB" b="1" i="0" dirty="0">
                <a:solidFill>
                  <a:srgbClr val="252A2F"/>
                </a:solidFill>
                <a:effectLst/>
                <a:latin typeface="Outfit"/>
              </a:rPr>
              <a:t>, proposes a definition of entrepreneurship as a competence to establish a bridge between education and the world of work.</a:t>
            </a:r>
          </a:p>
          <a:p>
            <a:pPr algn="l"/>
            <a:r>
              <a:rPr lang="en-GB" b="1" i="0" dirty="0">
                <a:solidFill>
                  <a:srgbClr val="252A2F"/>
                </a:solidFill>
                <a:effectLst/>
                <a:latin typeface="Outfit"/>
              </a:rPr>
              <a:t>The </a:t>
            </a:r>
            <a:r>
              <a:rPr lang="en-GB" b="1" i="0" dirty="0" err="1">
                <a:solidFill>
                  <a:srgbClr val="252A2F"/>
                </a:solidFill>
                <a:effectLst/>
                <a:latin typeface="Outfit"/>
              </a:rPr>
              <a:t>Entrecomp</a:t>
            </a:r>
            <a:r>
              <a:rPr lang="en-GB" b="1" i="0" dirty="0">
                <a:solidFill>
                  <a:srgbClr val="252A2F"/>
                </a:solidFill>
                <a:effectLst/>
                <a:latin typeface="Outfit"/>
              </a:rPr>
              <a:t> framework consists of three interrelated and interconnected ideas:</a:t>
            </a:r>
          </a:p>
          <a:p>
            <a:pPr algn="l">
              <a:buFont typeface="Arial" panose="020B0604020202020204" pitchFamily="34" charset="0"/>
              <a:buChar char="•"/>
            </a:pPr>
            <a:r>
              <a:rPr lang="en-GB" b="1" i="0" dirty="0">
                <a:solidFill>
                  <a:srgbClr val="252A2F"/>
                </a:solidFill>
                <a:effectLst/>
                <a:latin typeface="Outfit"/>
              </a:rPr>
              <a:t>Ideas and opportunities</a:t>
            </a:r>
          </a:p>
          <a:p>
            <a:pPr algn="l">
              <a:buFont typeface="Arial" panose="020B0604020202020204" pitchFamily="34" charset="0"/>
              <a:buChar char="•"/>
            </a:pPr>
            <a:r>
              <a:rPr lang="en-GB" b="1" i="0" dirty="0">
                <a:solidFill>
                  <a:srgbClr val="252A2F"/>
                </a:solidFill>
                <a:effectLst/>
                <a:latin typeface="Outfit"/>
              </a:rPr>
              <a:t>Resources</a:t>
            </a:r>
          </a:p>
          <a:p>
            <a:pPr algn="l">
              <a:buFont typeface="Arial" panose="020B0604020202020204" pitchFamily="34" charset="0"/>
              <a:buChar char="•"/>
            </a:pPr>
            <a:r>
              <a:rPr lang="en-GB" b="1" i="0" dirty="0">
                <a:solidFill>
                  <a:srgbClr val="252A2F"/>
                </a:solidFill>
                <a:effectLst/>
                <a:latin typeface="Outfit"/>
              </a:rPr>
              <a:t>Into Action</a:t>
            </a:r>
          </a:p>
          <a:p>
            <a:pPr algn="l">
              <a:buFont typeface="Arial" panose="020B0604020202020204" pitchFamily="34" charset="0"/>
              <a:buChar char="•"/>
            </a:pPr>
            <a:endParaRPr lang="en-GB" b="1" i="0" dirty="0">
              <a:solidFill>
                <a:srgbClr val="252A2F"/>
              </a:solidFill>
              <a:effectLst/>
              <a:latin typeface="Outfit"/>
            </a:endParaRPr>
          </a:p>
          <a:p>
            <a:pPr algn="l"/>
            <a:r>
              <a:rPr lang="en-GB" b="1" i="0" dirty="0">
                <a:solidFill>
                  <a:srgbClr val="252A2F"/>
                </a:solidFill>
                <a:effectLst/>
                <a:latin typeface="Outfit"/>
              </a:rPr>
              <a:t>The three areas together create the ability to transform ideas and opportunities into action by mobilising resources that generate value for someone other than oneself. These resources can be personal (e.g. self-awareness and self-efficacy, motivation and perseverance), material (e.g. production means and financial resources) or non-material (e.g. specific knowledge, skills and attitudes).</a:t>
            </a:r>
          </a:p>
          <a:p>
            <a:pPr algn="l"/>
            <a:r>
              <a:rPr lang="en-GB" b="1" i="0" dirty="0">
                <a:solidFill>
                  <a:srgbClr val="252A2F"/>
                </a:solidFill>
                <a:effectLst/>
                <a:latin typeface="Outfit"/>
              </a:rPr>
              <a:t>Each area is composed of five competences. These 15 competences together constitute the building blocks of entrepreneurship as a competence. This framework offers the development of these entrepreneurial competencies by individuals as a societal solution to the contemporary challenges being faced in the world at large.</a:t>
            </a:r>
          </a:p>
          <a:p>
            <a:pPr algn="l"/>
            <a:r>
              <a:rPr lang="en-GB" b="1" i="0" dirty="0">
                <a:solidFill>
                  <a:srgbClr val="252A2F"/>
                </a:solidFill>
                <a:effectLst/>
                <a:latin typeface="Outfit"/>
              </a:rPr>
              <a:t>The aim is that everyone should develop the key set of competences needed for personal development, social inclusion, active citizenship and employment in the knowledge society. These competences include literacy, numeracy, science and foreign languages, as well as more transversal skills such as digital competence, entrepreneurship competence, critical thinking, problem solving and learning how to learn.</a:t>
            </a:r>
          </a:p>
          <a:p>
            <a:pPr algn="l"/>
            <a:endParaRPr lang="en-GB" b="1" i="0" dirty="0">
              <a:solidFill>
                <a:srgbClr val="252A2F"/>
              </a:solidFill>
              <a:effectLst/>
              <a:latin typeface="Outfit"/>
            </a:endParaRPr>
          </a:p>
          <a:p>
            <a:pPr algn="l"/>
            <a:r>
              <a:rPr lang="en-GB" b="1" i="0" dirty="0" err="1">
                <a:solidFill>
                  <a:srgbClr val="252A2F"/>
                </a:solidFill>
                <a:effectLst/>
                <a:latin typeface="Outfit"/>
              </a:rPr>
              <a:t>EntreComp</a:t>
            </a:r>
            <a:r>
              <a:rPr lang="en-GB" b="1" i="0" dirty="0">
                <a:solidFill>
                  <a:srgbClr val="252A2F"/>
                </a:solidFill>
                <a:effectLst/>
                <a:latin typeface="Outfit"/>
              </a:rPr>
              <a:t> defines entrepreneurship as a transversal competence, which applies to all spheres of life: from nurturing personal development, to actively participating in society, to (re)entering the job market as an employee or as a self-employed person, and to starting up ventures. It embraces different types of entrepreneurship, including intrapreneurship, social entrepreneurship, green entrepreneurship and digital entrepreneurship.  A sense of initiative and entrepreneurship can be broadly defined as the capacity to turn ideas into action; ideas that </a:t>
            </a:r>
            <a:r>
              <a:rPr lang="en-GB" b="1" i="1" dirty="0">
                <a:solidFill>
                  <a:srgbClr val="252A2F"/>
                </a:solidFill>
                <a:effectLst/>
                <a:latin typeface="Outfit"/>
              </a:rPr>
              <a:t>generate value for someone other than oneself </a:t>
            </a:r>
            <a:r>
              <a:rPr lang="en-GB" b="1" i="0" dirty="0">
                <a:solidFill>
                  <a:srgbClr val="252A2F"/>
                </a:solidFill>
                <a:effectLst/>
                <a:latin typeface="Outfit"/>
              </a:rPr>
              <a:t>and can be the creation of cultural, social or economic value.</a:t>
            </a:r>
          </a:p>
          <a:p>
            <a:pPr algn="l"/>
            <a:endParaRPr lang="en-GB" b="1" i="0" dirty="0">
              <a:solidFill>
                <a:srgbClr val="252A2F"/>
              </a:solidFill>
              <a:effectLst/>
              <a:latin typeface="Outfit"/>
            </a:endParaRPr>
          </a:p>
          <a:p>
            <a:pPr algn="l"/>
            <a:r>
              <a:rPr lang="en-GB" b="1" i="0" dirty="0">
                <a:solidFill>
                  <a:srgbClr val="252A2F"/>
                </a:solidFill>
                <a:effectLst/>
                <a:latin typeface="Outfit"/>
              </a:rPr>
              <a:t>Employability is about development of skills, experiences, social capital, and the deployment of these for the benefit of</a:t>
            </a:r>
            <a:r>
              <a:rPr lang="en-GB" b="1" i="1" dirty="0">
                <a:solidFill>
                  <a:srgbClr val="252A2F"/>
                </a:solidFill>
                <a:effectLst/>
                <a:latin typeface="Outfit"/>
              </a:rPr>
              <a:t> oneself</a:t>
            </a:r>
            <a:r>
              <a:rPr lang="en-GB" b="1" i="0" dirty="0">
                <a:solidFill>
                  <a:srgbClr val="252A2F"/>
                </a:solidFill>
                <a:effectLst/>
                <a:latin typeface="Outfit"/>
              </a:rPr>
              <a:t> (i.e. gaining a job, and continuing to develop personally and professionally, in order to keep in employment), and the </a:t>
            </a:r>
            <a:r>
              <a:rPr lang="en-GB" b="1" i="0" dirty="0" err="1">
                <a:solidFill>
                  <a:srgbClr val="252A2F"/>
                </a:solidFill>
                <a:effectLst/>
                <a:latin typeface="Outfit"/>
              </a:rPr>
              <a:t>entrecomp</a:t>
            </a:r>
            <a:r>
              <a:rPr lang="en-GB" b="1" i="0" dirty="0">
                <a:solidFill>
                  <a:srgbClr val="252A2F"/>
                </a:solidFill>
                <a:effectLst/>
                <a:latin typeface="Outfit"/>
              </a:rPr>
              <a:t> framework is about </a:t>
            </a:r>
            <a:r>
              <a:rPr lang="en-GB" b="1" i="1" dirty="0">
                <a:solidFill>
                  <a:srgbClr val="252A2F"/>
                </a:solidFill>
                <a:effectLst/>
                <a:latin typeface="Outfit"/>
              </a:rPr>
              <a:t>generating value for others</a:t>
            </a:r>
            <a:r>
              <a:rPr lang="en-GB" b="1" i="0" dirty="0">
                <a:solidFill>
                  <a:srgbClr val="252A2F"/>
                </a:solidFill>
                <a:effectLst/>
                <a:latin typeface="Outfit"/>
              </a:rPr>
              <a:t> – there is however, a very large overlap between the two. Employability and the </a:t>
            </a:r>
            <a:r>
              <a:rPr lang="en-GB" b="1" i="0" dirty="0" err="1">
                <a:solidFill>
                  <a:srgbClr val="252A2F"/>
                </a:solidFill>
                <a:effectLst/>
                <a:latin typeface="Outfit"/>
              </a:rPr>
              <a:t>entrecomp</a:t>
            </a:r>
            <a:r>
              <a:rPr lang="en-GB" b="1" i="0" dirty="0">
                <a:solidFill>
                  <a:srgbClr val="252A2F"/>
                </a:solidFill>
                <a:effectLst/>
                <a:latin typeface="Outfit"/>
              </a:rPr>
              <a:t> framework should be developed alongside one another. (SEAS and) Career Zone activities are designed to enable you to develop both your own employability and your entrepreneurial capacity for the benefit of others. By doing this University of Exeter graduates will be equipped to thrive in the Volatile, Uncertain, Complex and </a:t>
            </a:r>
            <a:r>
              <a:rPr lang="en-GB" b="1" i="0" dirty="0" err="1">
                <a:solidFill>
                  <a:srgbClr val="252A2F"/>
                </a:solidFill>
                <a:effectLst/>
                <a:latin typeface="Outfit"/>
              </a:rPr>
              <a:t>Ambinguous</a:t>
            </a:r>
            <a:r>
              <a:rPr lang="en-GB" b="1" i="0" dirty="0">
                <a:solidFill>
                  <a:srgbClr val="252A2F"/>
                </a:solidFill>
                <a:effectLst/>
                <a:latin typeface="Outfit"/>
              </a:rPr>
              <a:t> (VUCA) world that is the future of work.  In this way, everyone can develop the increasingly necessary entrepreneurial mindset whether they will go on to work as an employee or not in any sector.  </a:t>
            </a:r>
          </a:p>
          <a:p>
            <a:pPr algn="l"/>
            <a:r>
              <a:rPr lang="en-GB" b="1" i="0" dirty="0" err="1">
                <a:solidFill>
                  <a:srgbClr val="003C3C"/>
                </a:solidFill>
                <a:effectLst/>
                <a:latin typeface="Outfit"/>
              </a:rPr>
              <a:t>Entrecomp</a:t>
            </a:r>
            <a:r>
              <a:rPr lang="en-GB" b="1" i="0" dirty="0">
                <a:solidFill>
                  <a:srgbClr val="003C3C"/>
                </a:solidFill>
                <a:effectLst/>
                <a:latin typeface="Outfit"/>
              </a:rPr>
              <a:t> at a glance</a:t>
            </a:r>
          </a:p>
          <a:p>
            <a:pPr algn="l"/>
            <a:endParaRPr lang="en-GB" b="1" i="0" dirty="0">
              <a:solidFill>
                <a:srgbClr val="003C3C"/>
              </a:solidFill>
              <a:effectLst/>
              <a:latin typeface="Outfit"/>
            </a:endParaRPr>
          </a:p>
          <a:p>
            <a:pPr algn="l"/>
            <a:r>
              <a:rPr lang="en-GB" b="1" i="0" dirty="0">
                <a:solidFill>
                  <a:srgbClr val="252A2F"/>
                </a:solidFill>
                <a:effectLst/>
                <a:latin typeface="Outfit"/>
              </a:rPr>
              <a:t>The </a:t>
            </a:r>
            <a:r>
              <a:rPr lang="en-GB" b="1" i="0" dirty="0" err="1">
                <a:solidFill>
                  <a:srgbClr val="252A2F"/>
                </a:solidFill>
                <a:effectLst/>
                <a:latin typeface="Outfit"/>
              </a:rPr>
              <a:t>EntreComp</a:t>
            </a:r>
            <a:r>
              <a:rPr lang="en-GB" b="1" i="0" dirty="0">
                <a:solidFill>
                  <a:srgbClr val="252A2F"/>
                </a:solidFill>
                <a:effectLst/>
                <a:latin typeface="Outfit"/>
              </a:rPr>
              <a:t> overview table depicts the three areas and all the 15 competences, but develops them only on the three levels of proficiency that apply to </a:t>
            </a:r>
            <a:r>
              <a:rPr lang="en-GB" b="1" i="1" dirty="0">
                <a:solidFill>
                  <a:srgbClr val="252A2F"/>
                </a:solidFill>
                <a:effectLst/>
                <a:latin typeface="Outfit"/>
              </a:rPr>
              <a:t>all </a:t>
            </a:r>
            <a:r>
              <a:rPr lang="en-GB" b="1" i="0" dirty="0">
                <a:solidFill>
                  <a:srgbClr val="252A2F"/>
                </a:solidFill>
                <a:effectLst/>
                <a:latin typeface="Outfit"/>
              </a:rPr>
              <a:t>citizens: the foundation, intermediate and advanced levels. The expert level by definition captures a level of expertise that is beyond average, and more context-dependent and, as a result, it is not detailed</a:t>
            </a:r>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7</a:t>
            </a:fld>
            <a:endParaRPr lang="en-GB"/>
          </a:p>
        </p:txBody>
      </p:sp>
    </p:spTree>
    <p:extLst>
      <p:ext uri="{BB962C8B-B14F-4D97-AF65-F5344CB8AC3E}">
        <p14:creationId xmlns:p14="http://schemas.microsoft.com/office/powerpoint/2010/main" val="26263853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Dylai'r</a:t>
            </a:r>
            <a:r>
              <a:rPr lang="en-GB" dirty="0"/>
              <a:t> </a:t>
            </a:r>
            <a:r>
              <a:rPr lang="en-GB" dirty="0" err="1"/>
              <a:t>holiadur</a:t>
            </a:r>
            <a:r>
              <a:rPr lang="en-GB" dirty="0"/>
              <a:t> hwn eich helpu i </a:t>
            </a:r>
            <a:r>
              <a:rPr lang="en-GB" dirty="0" err="1"/>
              <a:t>ddangos</a:t>
            </a:r>
            <a:r>
              <a:rPr lang="en-GB" dirty="0"/>
              <a:t> eich </a:t>
            </a:r>
            <a:r>
              <a:rPr lang="en-GB" dirty="0" err="1"/>
              <a:t>hyder</a:t>
            </a:r>
            <a:r>
              <a:rPr lang="en-GB" dirty="0"/>
              <a:t> gyda rhai o'r </a:t>
            </a:r>
            <a:r>
              <a:rPr lang="en-GB" dirty="0" err="1"/>
              <a:t>cymwyseddau</a:t>
            </a:r>
            <a:r>
              <a:rPr lang="en-GB" dirty="0"/>
              <a:t> hyn a lle y </a:t>
            </a:r>
            <a:r>
              <a:rPr lang="en-GB" dirty="0" err="1"/>
              <a:t>gallech</a:t>
            </a:r>
            <a:r>
              <a:rPr lang="en-GB" dirty="0"/>
              <a:t> fod </a:t>
            </a:r>
            <a:r>
              <a:rPr lang="en-GB" dirty="0" err="1"/>
              <a:t>eisiau</a:t>
            </a:r>
            <a:r>
              <a:rPr lang="en-GB" dirty="0"/>
              <a:t> </a:t>
            </a:r>
            <a:r>
              <a:rPr lang="en-GB" dirty="0" err="1"/>
              <a:t>cymorth</a:t>
            </a:r>
            <a:r>
              <a:rPr lang="en-GB" dirty="0"/>
              <a:t> </a:t>
            </a:r>
            <a:r>
              <a:rPr lang="en-GB" dirty="0" err="1"/>
              <a:t>pellach</a:t>
            </a:r>
            <a:r>
              <a:rPr lang="en-GB" dirty="0"/>
              <a:t>. </a:t>
            </a:r>
            <a:r>
              <a:rPr lang="en-GB" dirty="0" err="1"/>
              <a:t>Gadewch</a:t>
            </a:r>
            <a:r>
              <a:rPr lang="en-GB" dirty="0"/>
              <a:t> i </a:t>
            </a:r>
            <a:r>
              <a:rPr lang="en-GB" dirty="0" err="1"/>
              <a:t>ni</a:t>
            </a:r>
            <a:r>
              <a:rPr lang="en-GB" dirty="0"/>
              <a:t> siarad am hyn fel </a:t>
            </a:r>
            <a:r>
              <a:rPr lang="en-GB" dirty="0" err="1"/>
              <a:t>dosbarth</a:t>
            </a:r>
            <a:r>
              <a:rPr lang="en-GB" dirty="0"/>
              <a:t>.</a:t>
            </a:r>
          </a:p>
          <a:p>
            <a:endParaRPr lang="en-GB" dirty="0"/>
          </a:p>
          <a:p>
            <a:r>
              <a:rPr lang="en-GB" b="1" dirty="0"/>
              <a:t>This questionnaire should help you with showing your confidence with some of these competencies and where you may want further support. Let’s talk abou this as a class. </a:t>
            </a:r>
          </a:p>
        </p:txBody>
      </p:sp>
      <p:sp>
        <p:nvSpPr>
          <p:cNvPr id="4" name="Slide Number Placeholder 3"/>
          <p:cNvSpPr>
            <a:spLocks noGrp="1"/>
          </p:cNvSpPr>
          <p:nvPr>
            <p:ph type="sldNum" sz="quarter" idx="5"/>
          </p:nvPr>
        </p:nvSpPr>
        <p:spPr/>
        <p:txBody>
          <a:bodyPr/>
          <a:lstStyle/>
          <a:p>
            <a:fld id="{DA623A80-8829-4835-8689-07854B573487}" type="slidenum">
              <a:rPr lang="en-GB" smtClean="0"/>
              <a:t>8</a:t>
            </a:fld>
            <a:endParaRPr lang="en-GB"/>
          </a:p>
        </p:txBody>
      </p:sp>
    </p:spTree>
    <p:extLst>
      <p:ext uri="{BB962C8B-B14F-4D97-AF65-F5344CB8AC3E}">
        <p14:creationId xmlns:p14="http://schemas.microsoft.com/office/powerpoint/2010/main" val="33523983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imposter phenomenon is defined as the tendency for individuals to attribute their success to luck or fraudulence rather than their own abilities and hard work (</a:t>
            </a:r>
            <a:r>
              <a:rPr lang="en-GB" dirty="0" err="1"/>
              <a:t>Clance</a:t>
            </a:r>
            <a:r>
              <a:rPr lang="en-GB" dirty="0"/>
              <a:t> &amp; </a:t>
            </a:r>
            <a:r>
              <a:rPr lang="en-GB" dirty="0" err="1"/>
              <a:t>Imes</a:t>
            </a:r>
            <a:r>
              <a:rPr lang="en-GB" dirty="0"/>
              <a:t>, 1978; de Vries, 1990; </a:t>
            </a:r>
            <a:r>
              <a:rPr lang="en-GB" dirty="0" err="1"/>
              <a:t>Kolligian</a:t>
            </a:r>
            <a:r>
              <a:rPr lang="en-GB" dirty="0"/>
              <a:t> &amp; Sternberg, 1991). Bernard, Dollinger, and </a:t>
            </a:r>
            <a:r>
              <a:rPr lang="en-GB" dirty="0" err="1"/>
              <a:t>Ramaniah</a:t>
            </a:r>
            <a:r>
              <a:rPr lang="en-GB" dirty="0"/>
              <a:t> (2002, p. 321) noted that imposter fears represent “intellectual phoniness in high achievers who are unable to internalize their successful experiences.” Individuals who appear highly successful on the outside but perceive themselves as personally incompetent are believed to suffer from imposter fears (Chrisman, Hynes, &amp; Fraser, 1995; </a:t>
            </a:r>
            <a:r>
              <a:rPr lang="en-GB" dirty="0" err="1"/>
              <a:t>Clance</a:t>
            </a:r>
            <a:r>
              <a:rPr lang="en-GB" dirty="0"/>
              <a:t> &amp; </a:t>
            </a:r>
            <a:r>
              <a:rPr lang="en-GB" dirty="0" err="1"/>
              <a:t>Imes</a:t>
            </a:r>
            <a:r>
              <a:rPr lang="en-GB" dirty="0"/>
              <a:t>, 1978). While research has explored how differences in individuals’ personality and mental health contribute to imposter fears (Chrisman et al., 1995; </a:t>
            </a:r>
            <a:r>
              <a:rPr lang="en-GB" dirty="0" err="1"/>
              <a:t>Kolligian</a:t>
            </a:r>
            <a:r>
              <a:rPr lang="en-GB" dirty="0"/>
              <a:t> &amp; Sternberg, 1991; </a:t>
            </a:r>
            <a:r>
              <a:rPr lang="en-GB" dirty="0" err="1"/>
              <a:t>Renn</a:t>
            </a:r>
            <a:r>
              <a:rPr lang="en-GB" dirty="0"/>
              <a:t>, Allen, Fedor, &amp; Davis, 2005), little to no research has pointed to associated external factors. </a:t>
            </a:r>
            <a:r>
              <a:rPr lang="en-GB" dirty="0" err="1"/>
              <a:t>Clance</a:t>
            </a:r>
            <a:r>
              <a:rPr lang="en-GB" dirty="0"/>
              <a:t> and </a:t>
            </a:r>
            <a:r>
              <a:rPr lang="en-GB" dirty="0" err="1"/>
              <a:t>Imes</a:t>
            </a:r>
            <a:r>
              <a:rPr lang="en-GB" dirty="0"/>
              <a:t> (1978) found that imposter fears are more prevalent among highly successful women. The authors posited that while men are more likely to view their success as something innate, women are more likely to attribute their success to some external rationale (e.g., luck) rather than inherent ability. A subsequent study by </a:t>
            </a:r>
            <a:r>
              <a:rPr lang="en-GB" dirty="0" err="1"/>
              <a:t>Imes</a:t>
            </a:r>
            <a:r>
              <a:rPr lang="en-GB" dirty="0"/>
              <a:t> (1979) linked imposter tendencies and subjects high in femininity. It appears that women who </a:t>
            </a:r>
            <a:r>
              <a:rPr lang="en-GB" dirty="0" err="1"/>
              <a:t>harbor</a:t>
            </a:r>
            <a:r>
              <a:rPr lang="en-GB" dirty="0"/>
              <a:t> imposter beliefs live in fear that they will, one day, be discovered for who they really are and as imposters in a role. Such findings led scholars to identify a self-enhancing bias in men and a </a:t>
            </a:r>
            <a:r>
              <a:rPr lang="en-GB" dirty="0" err="1"/>
              <a:t>selfderogatory</a:t>
            </a:r>
            <a:r>
              <a:rPr lang="en-GB" dirty="0"/>
              <a:t> bias in women (Levine, Gillman, &amp; Reis, 1982). Women are more likely than men to fear success (</a:t>
            </a:r>
            <a:r>
              <a:rPr lang="en-GB" dirty="0" err="1"/>
              <a:t>Imes</a:t>
            </a:r>
            <a:r>
              <a:rPr lang="en-GB" dirty="0"/>
              <a:t>, 1979)</a:t>
            </a:r>
          </a:p>
          <a:p>
            <a:endParaRPr lang="en-GB" dirty="0"/>
          </a:p>
          <a:p>
            <a:endParaRPr lang="en-GB" dirty="0"/>
          </a:p>
          <a:p>
            <a:r>
              <a:rPr lang="en-GB" dirty="0" err="1"/>
              <a:t>Diffinnir</a:t>
            </a:r>
            <a:r>
              <a:rPr lang="en-GB" dirty="0"/>
              <a:t> y </a:t>
            </a:r>
            <a:r>
              <a:rPr lang="en-GB" dirty="0" err="1"/>
              <a:t>ffenomen</a:t>
            </a:r>
            <a:r>
              <a:rPr lang="en-GB" dirty="0"/>
              <a:t> imposter fel y </a:t>
            </a:r>
            <a:r>
              <a:rPr lang="en-GB" dirty="0" err="1"/>
              <a:t>duedd</a:t>
            </a:r>
            <a:r>
              <a:rPr lang="en-GB" dirty="0"/>
              <a:t> i </a:t>
            </a:r>
            <a:r>
              <a:rPr lang="en-GB" dirty="0" err="1"/>
              <a:t>unigolion</a:t>
            </a:r>
            <a:r>
              <a:rPr lang="en-GB" dirty="0"/>
              <a:t> </a:t>
            </a:r>
            <a:r>
              <a:rPr lang="en-GB" dirty="0" err="1"/>
              <a:t>briodoli</a:t>
            </a:r>
            <a:r>
              <a:rPr lang="en-GB" dirty="0"/>
              <a:t> eu </a:t>
            </a:r>
            <a:r>
              <a:rPr lang="en-GB" dirty="0" err="1"/>
              <a:t>llwyddiant</a:t>
            </a:r>
            <a:r>
              <a:rPr lang="en-GB" dirty="0"/>
              <a:t> i </a:t>
            </a:r>
            <a:r>
              <a:rPr lang="en-GB" dirty="0" err="1"/>
              <a:t>lwc</a:t>
            </a:r>
            <a:endParaRPr lang="en-GB" dirty="0"/>
          </a:p>
          <a:p>
            <a:r>
              <a:rPr lang="en-GB" dirty="0"/>
              <a:t>neu </a:t>
            </a:r>
            <a:r>
              <a:rPr lang="en-GB" dirty="0" err="1"/>
              <a:t>dwyll</a:t>
            </a:r>
            <a:r>
              <a:rPr lang="en-GB" dirty="0"/>
              <a:t> yn </a:t>
            </a:r>
            <a:r>
              <a:rPr lang="en-GB" dirty="0" err="1"/>
              <a:t>hytrach</a:t>
            </a:r>
            <a:r>
              <a:rPr lang="en-GB" dirty="0"/>
              <a:t> na'u </a:t>
            </a:r>
            <a:r>
              <a:rPr lang="en-GB" dirty="0" err="1"/>
              <a:t>galluoedd</a:t>
            </a:r>
            <a:r>
              <a:rPr lang="en-GB" dirty="0"/>
              <a:t> eu hunain a</a:t>
            </a:r>
          </a:p>
          <a:p>
            <a:r>
              <a:rPr lang="en-GB" dirty="0" err="1"/>
              <a:t>gwaith</a:t>
            </a:r>
            <a:r>
              <a:rPr lang="en-GB" dirty="0"/>
              <a:t> </a:t>
            </a:r>
            <a:r>
              <a:rPr lang="en-GB" dirty="0" err="1"/>
              <a:t>caled</a:t>
            </a:r>
            <a:r>
              <a:rPr lang="en-GB" dirty="0"/>
              <a:t> (</a:t>
            </a:r>
            <a:r>
              <a:rPr lang="en-GB" dirty="0" err="1"/>
              <a:t>Clance</a:t>
            </a:r>
            <a:r>
              <a:rPr lang="en-GB" dirty="0"/>
              <a:t> &amp; </a:t>
            </a:r>
            <a:r>
              <a:rPr lang="en-GB" dirty="0" err="1"/>
              <a:t>Imes</a:t>
            </a:r>
            <a:r>
              <a:rPr lang="en-GB" dirty="0"/>
              <a:t>, 1978; de Vries, 1990;</a:t>
            </a:r>
          </a:p>
          <a:p>
            <a:r>
              <a:rPr lang="en-GB" dirty="0" err="1"/>
              <a:t>Kolligian</a:t>
            </a:r>
            <a:r>
              <a:rPr lang="en-GB" dirty="0"/>
              <a:t> a Sternberg, 1991). Bernard, Dollinger,</a:t>
            </a:r>
          </a:p>
          <a:p>
            <a:r>
              <a:rPr lang="en-GB" dirty="0"/>
              <a:t>a </a:t>
            </a:r>
            <a:r>
              <a:rPr lang="en-GB" dirty="0" err="1"/>
              <a:t>nododd</a:t>
            </a:r>
            <a:r>
              <a:rPr lang="en-GB" dirty="0"/>
              <a:t> </a:t>
            </a:r>
            <a:r>
              <a:rPr lang="en-GB" dirty="0" err="1"/>
              <a:t>Ramaniah</a:t>
            </a:r>
            <a:r>
              <a:rPr lang="en-GB" dirty="0"/>
              <a:t> (2002, t. 321) yr imposter </a:t>
            </a:r>
            <a:r>
              <a:rPr lang="en-GB" dirty="0" err="1"/>
              <a:t>hwnnw</a:t>
            </a:r>
            <a:endParaRPr lang="en-GB" dirty="0"/>
          </a:p>
          <a:p>
            <a:r>
              <a:rPr lang="en-GB" dirty="0" err="1"/>
              <a:t>ofnau</a:t>
            </a:r>
            <a:r>
              <a:rPr lang="en-GB" dirty="0"/>
              <a:t> yn </a:t>
            </a:r>
            <a:r>
              <a:rPr lang="en-GB" dirty="0" err="1"/>
              <a:t>cynrychioli</a:t>
            </a:r>
            <a:r>
              <a:rPr lang="en-GB" dirty="0"/>
              <a:t> “</a:t>
            </a:r>
            <a:r>
              <a:rPr lang="en-GB" dirty="0" err="1"/>
              <a:t>ffoneiddrwydd</a:t>
            </a:r>
            <a:r>
              <a:rPr lang="en-GB" dirty="0"/>
              <a:t> </a:t>
            </a:r>
            <a:r>
              <a:rPr lang="en-GB" dirty="0" err="1"/>
              <a:t>deallusol</a:t>
            </a:r>
            <a:r>
              <a:rPr lang="en-GB" dirty="0"/>
              <a:t> yn uchel</a:t>
            </a:r>
          </a:p>
          <a:p>
            <a:r>
              <a:rPr lang="en-GB" dirty="0" err="1"/>
              <a:t>cyflawnwyr</a:t>
            </a:r>
            <a:r>
              <a:rPr lang="en-GB" dirty="0"/>
              <a:t> nad ydynt yn gallu </a:t>
            </a:r>
            <a:r>
              <a:rPr lang="en-GB" dirty="0" err="1"/>
              <a:t>mewnoli</a:t>
            </a:r>
            <a:r>
              <a:rPr lang="en-GB" dirty="0"/>
              <a:t> eu </a:t>
            </a:r>
            <a:r>
              <a:rPr lang="en-GB" dirty="0" err="1"/>
              <a:t>profiadau</a:t>
            </a:r>
            <a:r>
              <a:rPr lang="en-GB" dirty="0"/>
              <a:t> </a:t>
            </a:r>
            <a:r>
              <a:rPr lang="en-GB" dirty="0" err="1"/>
              <a:t>llwyddiannus</a:t>
            </a:r>
            <a:r>
              <a:rPr lang="en-GB" dirty="0"/>
              <a:t>.” </a:t>
            </a:r>
            <a:r>
              <a:rPr lang="en-GB" dirty="0" err="1"/>
              <a:t>Unigolion</a:t>
            </a:r>
            <a:r>
              <a:rPr lang="en-GB" dirty="0"/>
              <a:t> sy'n </a:t>
            </a:r>
            <a:r>
              <a:rPr lang="en-GB" dirty="0" err="1"/>
              <a:t>ymddangos</a:t>
            </a:r>
            <a:r>
              <a:rPr lang="en-GB" dirty="0"/>
              <a:t> yn uchel</a:t>
            </a:r>
          </a:p>
          <a:p>
            <a:r>
              <a:rPr lang="en-GB" dirty="0" err="1"/>
              <a:t>llwyddiannus</a:t>
            </a:r>
            <a:r>
              <a:rPr lang="en-GB" dirty="0"/>
              <a:t> ar y tu allan ond yn </a:t>
            </a:r>
            <a:r>
              <a:rPr lang="en-GB" dirty="0" err="1"/>
              <a:t>canfod</a:t>
            </a:r>
            <a:r>
              <a:rPr lang="en-GB" dirty="0"/>
              <a:t> eu hunain</a:t>
            </a:r>
          </a:p>
          <a:p>
            <a:r>
              <a:rPr lang="en-GB" dirty="0"/>
              <a:t>fel y </a:t>
            </a:r>
            <a:r>
              <a:rPr lang="en-GB" dirty="0" err="1"/>
              <a:t>credir</a:t>
            </a:r>
            <a:r>
              <a:rPr lang="en-GB" dirty="0"/>
              <a:t> bod </a:t>
            </a:r>
            <a:r>
              <a:rPr lang="en-GB" dirty="0" err="1"/>
              <a:t>anghymwys</a:t>
            </a:r>
            <a:r>
              <a:rPr lang="en-GB" dirty="0"/>
              <a:t> yn </a:t>
            </a:r>
            <a:r>
              <a:rPr lang="en-GB" dirty="0" err="1"/>
              <a:t>bersonol</a:t>
            </a:r>
            <a:r>
              <a:rPr lang="en-GB" dirty="0"/>
              <a:t> yn </a:t>
            </a:r>
            <a:r>
              <a:rPr lang="en-GB" dirty="0" err="1"/>
              <a:t>dioddef</a:t>
            </a:r>
            <a:endParaRPr lang="en-GB" dirty="0"/>
          </a:p>
          <a:p>
            <a:r>
              <a:rPr lang="en-GB" dirty="0" err="1"/>
              <a:t>rhag</a:t>
            </a:r>
            <a:r>
              <a:rPr lang="en-GB" dirty="0"/>
              <a:t> </a:t>
            </a:r>
            <a:r>
              <a:rPr lang="en-GB" dirty="0" err="1"/>
              <a:t>ofnau</a:t>
            </a:r>
            <a:r>
              <a:rPr lang="en-GB" dirty="0"/>
              <a:t> </a:t>
            </a:r>
            <a:r>
              <a:rPr lang="en-GB" dirty="0" err="1"/>
              <a:t>annoeth</a:t>
            </a:r>
            <a:r>
              <a:rPr lang="en-GB" dirty="0"/>
              <a:t> (Chrisman, Hynes, a Fraser,</a:t>
            </a:r>
          </a:p>
          <a:p>
            <a:r>
              <a:rPr lang="en-GB" dirty="0"/>
              <a:t>1995; </a:t>
            </a:r>
            <a:r>
              <a:rPr lang="en-GB" dirty="0" err="1"/>
              <a:t>Clance</a:t>
            </a:r>
            <a:r>
              <a:rPr lang="en-GB" dirty="0"/>
              <a:t> &amp; </a:t>
            </a:r>
            <a:r>
              <a:rPr lang="en-GB" dirty="0" err="1"/>
              <a:t>Imes</a:t>
            </a:r>
            <a:r>
              <a:rPr lang="en-GB" dirty="0"/>
              <a:t>, 1978). </a:t>
            </a:r>
            <a:r>
              <a:rPr lang="en-GB" dirty="0" err="1"/>
              <a:t>Tra</a:t>
            </a:r>
            <a:r>
              <a:rPr lang="en-GB" dirty="0"/>
              <a:t> bod ymchwil wedi</a:t>
            </a:r>
          </a:p>
          <a:p>
            <a:r>
              <a:rPr lang="en-GB" dirty="0" err="1"/>
              <a:t>archwilio</a:t>
            </a:r>
            <a:r>
              <a:rPr lang="en-GB" dirty="0"/>
              <a:t> sut mae gwahaniaethau ym </a:t>
            </a:r>
            <a:r>
              <a:rPr lang="en-GB" dirty="0" err="1"/>
              <a:t>mhersonoliaeth</a:t>
            </a:r>
            <a:r>
              <a:rPr lang="en-GB" dirty="0"/>
              <a:t> </a:t>
            </a:r>
            <a:r>
              <a:rPr lang="en-GB" dirty="0" err="1"/>
              <a:t>unigolion</a:t>
            </a:r>
            <a:endParaRPr lang="en-GB" dirty="0"/>
          </a:p>
          <a:p>
            <a:r>
              <a:rPr lang="en-GB" dirty="0"/>
              <a:t>ac mae iechyd meddwl yn cyfrannu at </a:t>
            </a:r>
            <a:r>
              <a:rPr lang="en-GB" dirty="0" err="1"/>
              <a:t>ofnau</a:t>
            </a:r>
            <a:r>
              <a:rPr lang="en-GB" dirty="0"/>
              <a:t> </a:t>
            </a:r>
            <a:r>
              <a:rPr lang="en-GB" dirty="0" err="1"/>
              <a:t>ysgeler</a:t>
            </a:r>
            <a:endParaRPr lang="en-GB" dirty="0"/>
          </a:p>
          <a:p>
            <a:r>
              <a:rPr lang="en-GB" dirty="0"/>
              <a:t>(Chrisman et al., 1995; </a:t>
            </a:r>
            <a:r>
              <a:rPr lang="en-GB" dirty="0" err="1"/>
              <a:t>Kolligian</a:t>
            </a:r>
            <a:r>
              <a:rPr lang="en-GB" dirty="0"/>
              <a:t> &amp; Sternberg,</a:t>
            </a:r>
          </a:p>
          <a:p>
            <a:r>
              <a:rPr lang="en-GB" dirty="0"/>
              <a:t>1991; </a:t>
            </a:r>
            <a:r>
              <a:rPr lang="en-GB" dirty="0" err="1"/>
              <a:t>Renn</a:t>
            </a:r>
            <a:r>
              <a:rPr lang="en-GB" dirty="0"/>
              <a:t>, Allen, Fedor, &amp; Davis, 2005), fawr </a:t>
            </a:r>
            <a:r>
              <a:rPr lang="en-GB" dirty="0" err="1"/>
              <a:t>ddim</a:t>
            </a:r>
            <a:r>
              <a:rPr lang="en-GB" dirty="0"/>
              <a:t> i</a:t>
            </a:r>
          </a:p>
          <a:p>
            <a:r>
              <a:rPr lang="en-GB" dirty="0"/>
              <a:t>nid oes </a:t>
            </a:r>
            <a:r>
              <a:rPr lang="en-GB" dirty="0" err="1"/>
              <a:t>unrhyw</a:t>
            </a:r>
            <a:r>
              <a:rPr lang="en-GB" dirty="0"/>
              <a:t> ymchwil wedi </a:t>
            </a:r>
            <a:r>
              <a:rPr lang="en-GB" dirty="0" err="1"/>
              <a:t>cyfeirio</a:t>
            </a:r>
            <a:r>
              <a:rPr lang="en-GB" dirty="0"/>
              <a:t> at allanol </a:t>
            </a:r>
            <a:r>
              <a:rPr lang="en-GB" dirty="0" err="1"/>
              <a:t>cysylltiedig</a:t>
            </a:r>
            <a:endParaRPr lang="en-GB" dirty="0"/>
          </a:p>
          <a:p>
            <a:r>
              <a:rPr lang="en-GB" dirty="0" err="1"/>
              <a:t>ffactorau</a:t>
            </a:r>
            <a:r>
              <a:rPr lang="en-GB" dirty="0"/>
              <a:t>.</a:t>
            </a:r>
          </a:p>
          <a:p>
            <a:r>
              <a:rPr lang="en-GB" dirty="0" err="1"/>
              <a:t>Canfu</a:t>
            </a:r>
            <a:r>
              <a:rPr lang="en-GB" dirty="0"/>
              <a:t> </a:t>
            </a:r>
            <a:r>
              <a:rPr lang="en-GB" dirty="0" err="1"/>
              <a:t>Clance</a:t>
            </a:r>
            <a:r>
              <a:rPr lang="en-GB" dirty="0"/>
              <a:t> ac </a:t>
            </a:r>
            <a:r>
              <a:rPr lang="en-GB" dirty="0" err="1"/>
              <a:t>Imes</a:t>
            </a:r>
            <a:r>
              <a:rPr lang="en-GB" dirty="0"/>
              <a:t> (1978) fod </a:t>
            </a:r>
            <a:r>
              <a:rPr lang="en-GB" dirty="0" err="1"/>
              <a:t>ofnau</a:t>
            </a:r>
            <a:r>
              <a:rPr lang="en-GB" dirty="0"/>
              <a:t> </a:t>
            </a:r>
            <a:r>
              <a:rPr lang="en-GB" dirty="0" err="1"/>
              <a:t>anhraethadwy</a:t>
            </a:r>
            <a:endParaRPr lang="en-GB" dirty="0"/>
          </a:p>
          <a:p>
            <a:r>
              <a:rPr lang="en-GB" dirty="0"/>
              <a:t>yn fwy </a:t>
            </a:r>
            <a:r>
              <a:rPr lang="en-GB" dirty="0" err="1"/>
              <a:t>cyffredin</a:t>
            </a:r>
            <a:r>
              <a:rPr lang="en-GB" dirty="0"/>
              <a:t> ymhlith </a:t>
            </a:r>
            <a:r>
              <a:rPr lang="en-GB" dirty="0" err="1"/>
              <a:t>merched</a:t>
            </a:r>
            <a:r>
              <a:rPr lang="en-GB" dirty="0"/>
              <a:t> </a:t>
            </a:r>
            <a:r>
              <a:rPr lang="en-GB" dirty="0" err="1"/>
              <a:t>hynod</a:t>
            </a:r>
            <a:r>
              <a:rPr lang="en-GB" dirty="0"/>
              <a:t> </a:t>
            </a:r>
            <a:r>
              <a:rPr lang="en-GB" dirty="0" err="1"/>
              <a:t>lwyddiannus</a:t>
            </a:r>
            <a:r>
              <a:rPr lang="en-GB" dirty="0"/>
              <a:t>. </a:t>
            </a:r>
            <a:r>
              <a:rPr lang="en-GB" dirty="0" err="1"/>
              <a:t>Mynegodd</a:t>
            </a:r>
            <a:r>
              <a:rPr lang="en-GB" dirty="0"/>
              <a:t> yr </a:t>
            </a:r>
            <a:r>
              <a:rPr lang="en-GB" dirty="0" err="1"/>
              <a:t>awduron</a:t>
            </a:r>
            <a:r>
              <a:rPr lang="en-GB" dirty="0"/>
              <a:t>, er bod </a:t>
            </a:r>
            <a:r>
              <a:rPr lang="en-GB" dirty="0" err="1"/>
              <a:t>dynion</a:t>
            </a:r>
            <a:r>
              <a:rPr lang="en-GB" dirty="0"/>
              <a:t> yn fwy</a:t>
            </a:r>
          </a:p>
          <a:p>
            <a:r>
              <a:rPr lang="en-GB" dirty="0" err="1"/>
              <a:t>debygol</a:t>
            </a:r>
            <a:r>
              <a:rPr lang="en-GB" dirty="0"/>
              <a:t> o weld eu </a:t>
            </a:r>
            <a:r>
              <a:rPr lang="en-GB" dirty="0" err="1"/>
              <a:t>llwyddiant</a:t>
            </a:r>
            <a:r>
              <a:rPr lang="en-GB" dirty="0"/>
              <a:t> fel rhywbeth </a:t>
            </a:r>
            <a:r>
              <a:rPr lang="en-GB" dirty="0" err="1"/>
              <a:t>cynhenid</a:t>
            </a:r>
            <a:r>
              <a:rPr lang="en-GB" dirty="0"/>
              <a:t>,</a:t>
            </a:r>
          </a:p>
          <a:p>
            <a:r>
              <a:rPr lang="en-GB" dirty="0" err="1"/>
              <a:t>merched</a:t>
            </a:r>
            <a:r>
              <a:rPr lang="en-GB" dirty="0"/>
              <a:t> yn fwy </a:t>
            </a:r>
            <a:r>
              <a:rPr lang="en-GB" dirty="0" err="1"/>
              <a:t>tebygol</a:t>
            </a:r>
            <a:r>
              <a:rPr lang="en-GB" dirty="0"/>
              <a:t> o </a:t>
            </a:r>
            <a:r>
              <a:rPr lang="en-GB" dirty="0" err="1"/>
              <a:t>briodoli</a:t>
            </a:r>
            <a:r>
              <a:rPr lang="en-GB" dirty="0"/>
              <a:t> eu </a:t>
            </a:r>
            <a:r>
              <a:rPr lang="en-GB" dirty="0" err="1"/>
              <a:t>llwyddiant</a:t>
            </a:r>
            <a:r>
              <a:rPr lang="en-GB" dirty="0"/>
              <a:t> i</a:t>
            </a:r>
          </a:p>
          <a:p>
            <a:r>
              <a:rPr lang="en-GB" dirty="0" err="1"/>
              <a:t>rhyw</a:t>
            </a:r>
            <a:r>
              <a:rPr lang="en-GB" dirty="0"/>
              <a:t> </a:t>
            </a:r>
            <a:r>
              <a:rPr lang="en-GB" dirty="0" err="1"/>
              <a:t>resymeg</a:t>
            </a:r>
            <a:r>
              <a:rPr lang="en-GB" dirty="0"/>
              <a:t> allanol (</a:t>
            </a:r>
            <a:r>
              <a:rPr lang="en-GB" dirty="0" err="1"/>
              <a:t>e.e.</a:t>
            </a:r>
            <a:r>
              <a:rPr lang="en-GB" dirty="0"/>
              <a:t>, </a:t>
            </a:r>
            <a:r>
              <a:rPr lang="en-GB" dirty="0" err="1"/>
              <a:t>lwc</a:t>
            </a:r>
            <a:r>
              <a:rPr lang="en-GB" dirty="0"/>
              <a:t>) yn </a:t>
            </a:r>
            <a:r>
              <a:rPr lang="en-GB" dirty="0" err="1"/>
              <a:t>hytrach</a:t>
            </a:r>
            <a:r>
              <a:rPr lang="en-GB" dirty="0"/>
              <a:t> na</a:t>
            </a:r>
          </a:p>
          <a:p>
            <a:r>
              <a:rPr lang="en-GB" dirty="0"/>
              <a:t>gallu </a:t>
            </a:r>
            <a:r>
              <a:rPr lang="en-GB" dirty="0" err="1"/>
              <a:t>cynhenid</a:t>
            </a:r>
            <a:r>
              <a:rPr lang="en-GB" dirty="0"/>
              <a:t>. </a:t>
            </a:r>
            <a:r>
              <a:rPr lang="en-GB" dirty="0" err="1"/>
              <a:t>Astudiaeth</a:t>
            </a:r>
            <a:r>
              <a:rPr lang="en-GB" dirty="0"/>
              <a:t> </a:t>
            </a:r>
            <a:r>
              <a:rPr lang="en-GB" dirty="0" err="1"/>
              <a:t>ddilynol</a:t>
            </a:r>
            <a:r>
              <a:rPr lang="en-GB" dirty="0"/>
              <a:t> gan </a:t>
            </a:r>
            <a:r>
              <a:rPr lang="en-GB" dirty="0" err="1"/>
              <a:t>Imes</a:t>
            </a:r>
            <a:endParaRPr lang="en-GB" dirty="0"/>
          </a:p>
          <a:p>
            <a:r>
              <a:rPr lang="en-GB" dirty="0"/>
              <a:t>(1979) yn cysylltu </a:t>
            </a:r>
            <a:r>
              <a:rPr lang="en-GB" dirty="0" err="1"/>
              <a:t>tueddiadau</a:t>
            </a:r>
            <a:r>
              <a:rPr lang="en-GB" dirty="0"/>
              <a:t> a </a:t>
            </a:r>
            <a:r>
              <a:rPr lang="en-GB" dirty="0" err="1"/>
              <a:t>phynciau</a:t>
            </a:r>
            <a:r>
              <a:rPr lang="en-GB" dirty="0"/>
              <a:t> imposter yn uchel</a:t>
            </a:r>
          </a:p>
          <a:p>
            <a:r>
              <a:rPr lang="en-GB" dirty="0"/>
              <a:t>mewn </a:t>
            </a:r>
            <a:r>
              <a:rPr lang="en-GB" dirty="0" err="1"/>
              <a:t>benyweidd-dra</a:t>
            </a:r>
            <a:r>
              <a:rPr lang="en-GB" dirty="0"/>
              <a:t>. Mae'n </a:t>
            </a:r>
            <a:r>
              <a:rPr lang="en-GB" dirty="0" err="1"/>
              <a:t>ymddangos</a:t>
            </a:r>
            <a:r>
              <a:rPr lang="en-GB" dirty="0"/>
              <a:t> bod </a:t>
            </a:r>
            <a:r>
              <a:rPr lang="en-GB" dirty="0" err="1"/>
              <a:t>merched</a:t>
            </a:r>
            <a:r>
              <a:rPr lang="en-GB" dirty="0"/>
              <a:t> sy'n </a:t>
            </a:r>
            <a:r>
              <a:rPr lang="en-GB" dirty="0" err="1"/>
              <a:t>harbwr</a:t>
            </a:r>
            <a:endParaRPr lang="en-GB" dirty="0"/>
          </a:p>
          <a:p>
            <a:r>
              <a:rPr lang="en-GB" dirty="0"/>
              <a:t>mae </a:t>
            </a:r>
            <a:r>
              <a:rPr lang="en-GB" dirty="0" err="1"/>
              <a:t>credoau</a:t>
            </a:r>
            <a:r>
              <a:rPr lang="en-GB" dirty="0"/>
              <a:t> </a:t>
            </a:r>
            <a:r>
              <a:rPr lang="en-GB" dirty="0" err="1"/>
              <a:t>anhraethadwy</a:t>
            </a:r>
            <a:r>
              <a:rPr lang="en-GB" dirty="0"/>
              <a:t> yn </a:t>
            </a:r>
            <a:r>
              <a:rPr lang="en-GB" dirty="0" err="1"/>
              <a:t>byw</a:t>
            </a:r>
            <a:r>
              <a:rPr lang="en-GB" dirty="0"/>
              <a:t> mewn </a:t>
            </a:r>
            <a:r>
              <a:rPr lang="en-GB" dirty="0" err="1"/>
              <a:t>ofn</a:t>
            </a:r>
            <a:r>
              <a:rPr lang="en-GB" dirty="0"/>
              <a:t> y byddant, </a:t>
            </a:r>
            <a:r>
              <a:rPr lang="en-GB" dirty="0" err="1"/>
              <a:t>ryw</a:t>
            </a:r>
            <a:r>
              <a:rPr lang="en-GB" dirty="0"/>
              <a:t> </a:t>
            </a:r>
            <a:r>
              <a:rPr lang="en-GB" dirty="0" err="1"/>
              <a:t>ddydd</a:t>
            </a:r>
            <a:r>
              <a:rPr lang="en-GB" dirty="0"/>
              <a:t>,</a:t>
            </a:r>
          </a:p>
          <a:p>
            <a:r>
              <a:rPr lang="en-GB" dirty="0"/>
              <a:t>cael eu </a:t>
            </a:r>
            <a:r>
              <a:rPr lang="en-GB" dirty="0" err="1"/>
              <a:t>darganfod</a:t>
            </a:r>
            <a:r>
              <a:rPr lang="en-GB" dirty="0"/>
              <a:t> ar gyfer </a:t>
            </a:r>
            <a:r>
              <a:rPr lang="en-GB" dirty="0" err="1"/>
              <a:t>pwy</a:t>
            </a:r>
            <a:r>
              <a:rPr lang="en-GB" dirty="0"/>
              <a:t> </a:t>
            </a:r>
            <a:r>
              <a:rPr lang="en-GB" dirty="0" err="1"/>
              <a:t>ydyn</a:t>
            </a:r>
            <a:r>
              <a:rPr lang="en-GB" dirty="0"/>
              <a:t> </a:t>
            </a:r>
            <a:r>
              <a:rPr lang="en-GB" dirty="0" err="1"/>
              <a:t>nhw</a:t>
            </a:r>
            <a:r>
              <a:rPr lang="en-GB" dirty="0"/>
              <a:t> mewn </a:t>
            </a:r>
            <a:r>
              <a:rPr lang="en-GB" dirty="0" err="1"/>
              <a:t>gwirionedd</a:t>
            </a:r>
            <a:r>
              <a:rPr lang="en-GB" dirty="0"/>
              <a:t> ac fel imposters mewn </a:t>
            </a:r>
            <a:r>
              <a:rPr lang="en-GB" dirty="0" err="1"/>
              <a:t>rôl</a:t>
            </a:r>
            <a:r>
              <a:rPr lang="en-GB" dirty="0"/>
              <a:t>. </a:t>
            </a:r>
            <a:r>
              <a:rPr lang="en-GB" dirty="0" err="1"/>
              <a:t>Arweiniodd</a:t>
            </a:r>
            <a:r>
              <a:rPr lang="en-GB" dirty="0"/>
              <a:t> </a:t>
            </a:r>
            <a:r>
              <a:rPr lang="en-GB" dirty="0" err="1"/>
              <a:t>canfyddiadau</a:t>
            </a:r>
            <a:r>
              <a:rPr lang="en-GB" dirty="0"/>
              <a:t> o'r </a:t>
            </a:r>
            <a:r>
              <a:rPr lang="en-GB" dirty="0" err="1"/>
              <a:t>fath</a:t>
            </a:r>
            <a:r>
              <a:rPr lang="en-GB" dirty="0"/>
              <a:t> </a:t>
            </a:r>
            <a:r>
              <a:rPr lang="en-GB" dirty="0" err="1"/>
              <a:t>ysgolheigion</a:t>
            </a:r>
            <a:r>
              <a:rPr lang="en-GB" dirty="0"/>
              <a:t> at</a:t>
            </a:r>
          </a:p>
          <a:p>
            <a:r>
              <a:rPr lang="en-GB" dirty="0"/>
              <a:t>nodi </a:t>
            </a:r>
            <a:r>
              <a:rPr lang="en-GB" dirty="0" err="1"/>
              <a:t>gogwydd</a:t>
            </a:r>
            <a:r>
              <a:rPr lang="en-GB" dirty="0"/>
              <a:t> </a:t>
            </a:r>
            <a:r>
              <a:rPr lang="en-GB" dirty="0" err="1"/>
              <a:t>hunanwella</a:t>
            </a:r>
            <a:r>
              <a:rPr lang="en-GB" dirty="0"/>
              <a:t> mewn </a:t>
            </a:r>
            <a:r>
              <a:rPr lang="en-GB" dirty="0" err="1"/>
              <a:t>dynion</a:t>
            </a:r>
            <a:r>
              <a:rPr lang="en-GB" dirty="0"/>
              <a:t> a </a:t>
            </a:r>
            <a:r>
              <a:rPr lang="en-GB" dirty="0" err="1"/>
              <a:t>thuedd</a:t>
            </a:r>
            <a:r>
              <a:rPr lang="en-GB" dirty="0"/>
              <a:t> </a:t>
            </a:r>
            <a:r>
              <a:rPr lang="en-GB" dirty="0" err="1"/>
              <a:t>hunanddirmygus</a:t>
            </a:r>
            <a:r>
              <a:rPr lang="en-GB" dirty="0"/>
              <a:t> mewn </a:t>
            </a:r>
            <a:r>
              <a:rPr lang="en-GB" dirty="0" err="1"/>
              <a:t>menywod</a:t>
            </a:r>
            <a:r>
              <a:rPr lang="en-GB" dirty="0"/>
              <a:t> (Levine, Gillman, a Reis,</a:t>
            </a:r>
          </a:p>
          <a:p>
            <a:r>
              <a:rPr lang="en-GB" dirty="0"/>
              <a:t>1982). Mae </a:t>
            </a:r>
            <a:r>
              <a:rPr lang="en-GB" dirty="0" err="1"/>
              <a:t>menywod</a:t>
            </a:r>
            <a:r>
              <a:rPr lang="en-GB" dirty="0"/>
              <a:t> yn fwy </a:t>
            </a:r>
            <a:r>
              <a:rPr lang="en-GB" dirty="0" err="1"/>
              <a:t>tebygol</a:t>
            </a:r>
            <a:r>
              <a:rPr lang="en-GB" dirty="0"/>
              <a:t> na </a:t>
            </a:r>
            <a:r>
              <a:rPr lang="en-GB" dirty="0" err="1"/>
              <a:t>dynion</a:t>
            </a:r>
            <a:r>
              <a:rPr lang="en-GB" dirty="0"/>
              <a:t> o </a:t>
            </a:r>
            <a:r>
              <a:rPr lang="en-GB" dirty="0" err="1"/>
              <a:t>ofni</a:t>
            </a:r>
            <a:endParaRPr lang="en-GB" dirty="0"/>
          </a:p>
          <a:p>
            <a:r>
              <a:rPr lang="en-GB" dirty="0" err="1"/>
              <a:t>llwyddiant</a:t>
            </a:r>
            <a:r>
              <a:rPr lang="en-GB" dirty="0"/>
              <a:t> (</a:t>
            </a:r>
            <a:r>
              <a:rPr lang="en-GB" dirty="0" err="1"/>
              <a:t>Imes</a:t>
            </a:r>
            <a:r>
              <a:rPr lang="en-GB" dirty="0"/>
              <a:t>, 1979). Mae hyn yn </a:t>
            </a:r>
            <a:r>
              <a:rPr lang="en-GB" dirty="0" err="1"/>
              <a:t>ofn</a:t>
            </a:r>
            <a:r>
              <a:rPr lang="en-GB" dirty="0"/>
              <a:t> o </a:t>
            </a:r>
            <a:r>
              <a:rPr lang="en-GB" dirty="0" err="1"/>
              <a:t>lwyddiant</a:t>
            </a:r>
            <a:r>
              <a:rPr lang="en-GB" dirty="0"/>
              <a:t>, </a:t>
            </a:r>
            <a:r>
              <a:rPr lang="en-GB" dirty="0" err="1"/>
              <a:t>gyda'i</a:t>
            </a:r>
            <a:r>
              <a:rPr lang="en-GB" dirty="0"/>
              <a:t> gilydd</a:t>
            </a:r>
          </a:p>
          <a:p>
            <a:r>
              <a:rPr lang="en-GB" dirty="0"/>
              <a:t>gydag </a:t>
            </a:r>
            <a:r>
              <a:rPr lang="en-GB" dirty="0" err="1"/>
              <a:t>ofnau</a:t>
            </a:r>
            <a:r>
              <a:rPr lang="en-GB" dirty="0"/>
              <a:t> imposter, y potensial i </a:t>
            </a:r>
            <a:r>
              <a:rPr lang="en-GB" dirty="0" err="1"/>
              <a:t>leihau</a:t>
            </a:r>
            <a:endParaRPr lang="en-GB" dirty="0"/>
          </a:p>
          <a:p>
            <a:r>
              <a:rPr lang="en-GB" dirty="0"/>
              <a:t>y berthynas rhwng </a:t>
            </a:r>
            <a:r>
              <a:rPr lang="en-GB" dirty="0" err="1"/>
              <a:t>hunaniaeth</a:t>
            </a:r>
            <a:r>
              <a:rPr lang="en-GB" dirty="0"/>
              <a:t> </a:t>
            </a:r>
            <a:r>
              <a:rPr lang="en-GB" dirty="0" err="1"/>
              <a:t>entrepreneuraidd</a:t>
            </a:r>
            <a:endParaRPr lang="en-GB" dirty="0"/>
          </a:p>
          <a:p>
            <a:r>
              <a:rPr lang="en-GB" dirty="0"/>
              <a:t>ac </a:t>
            </a:r>
            <a:r>
              <a:rPr lang="en-GB" dirty="0" err="1"/>
              <a:t>awydd</a:t>
            </a:r>
            <a:r>
              <a:rPr lang="en-GB" dirty="0"/>
              <a:t> </a:t>
            </a:r>
            <a:r>
              <a:rPr lang="en-GB" dirty="0" err="1"/>
              <a:t>menywod</a:t>
            </a:r>
            <a:r>
              <a:rPr lang="en-GB" dirty="0"/>
              <a:t> am </a:t>
            </a:r>
            <a:r>
              <a:rPr lang="en-GB" dirty="0" err="1"/>
              <a:t>dwf</a:t>
            </a:r>
            <a:r>
              <a:rPr lang="en-GB" dirty="0"/>
              <a:t> </a:t>
            </a:r>
            <a:r>
              <a:rPr lang="en-GB" dirty="0" err="1"/>
              <a:t>busnes</a:t>
            </a:r>
            <a:r>
              <a:rPr lang="en-GB" dirty="0"/>
              <a:t>.. This fear of success, combined with imposter fears, has the potential to diminish the relationship between entrepreneurial identity and women’s desire for business growth.</a:t>
            </a:r>
          </a:p>
        </p:txBody>
      </p:sp>
      <p:sp>
        <p:nvSpPr>
          <p:cNvPr id="4" name="Slide Number Placeholder 3"/>
          <p:cNvSpPr>
            <a:spLocks noGrp="1"/>
          </p:cNvSpPr>
          <p:nvPr>
            <p:ph type="sldNum" sz="quarter" idx="5"/>
          </p:nvPr>
        </p:nvSpPr>
        <p:spPr/>
        <p:txBody>
          <a:bodyPr/>
          <a:lstStyle/>
          <a:p>
            <a:fld id="{DA623A80-8829-4835-8689-07854B573487}" type="slidenum">
              <a:rPr lang="en-GB" smtClean="0"/>
              <a:t>9</a:t>
            </a:fld>
            <a:endParaRPr lang="en-GB"/>
          </a:p>
        </p:txBody>
      </p:sp>
    </p:spTree>
    <p:extLst>
      <p:ext uri="{BB962C8B-B14F-4D97-AF65-F5344CB8AC3E}">
        <p14:creationId xmlns:p14="http://schemas.microsoft.com/office/powerpoint/2010/main" val="8693233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Mae </a:t>
            </a:r>
            <a:r>
              <a:rPr lang="en-GB" b="0" i="0" dirty="0" err="1">
                <a:solidFill>
                  <a:srgbClr val="374151"/>
                </a:solidFill>
                <a:effectLst/>
                <a:latin typeface="Söhne"/>
              </a:rPr>
              <a:t>gwerth</a:t>
            </a:r>
            <a:r>
              <a:rPr lang="en-GB" b="0" i="0" dirty="0">
                <a:solidFill>
                  <a:srgbClr val="374151"/>
                </a:solidFill>
                <a:effectLst/>
                <a:latin typeface="Söhne"/>
              </a:rPr>
              <a:t> cymdeithasol mewn </a:t>
            </a:r>
            <a:r>
              <a:rPr lang="en-GB" b="0" i="0" dirty="0" err="1">
                <a:solidFill>
                  <a:srgbClr val="374151"/>
                </a:solidFill>
                <a:effectLst/>
                <a:latin typeface="Söhne"/>
              </a:rPr>
              <a:t>entrepreneuriaeth</a:t>
            </a:r>
            <a:r>
              <a:rPr lang="en-GB" b="0" i="0" dirty="0">
                <a:solidFill>
                  <a:srgbClr val="374151"/>
                </a:solidFill>
                <a:effectLst/>
                <a:latin typeface="Söhne"/>
              </a:rPr>
              <a:t> yn </a:t>
            </a:r>
            <a:r>
              <a:rPr lang="en-GB" b="0" i="0" dirty="0" err="1">
                <a:solidFill>
                  <a:srgbClr val="374151"/>
                </a:solidFill>
                <a:effectLst/>
                <a:latin typeface="Söhne"/>
              </a:rPr>
              <a:t>cyfeirio</a:t>
            </a:r>
            <a:r>
              <a:rPr lang="en-GB" b="0" i="0" dirty="0">
                <a:solidFill>
                  <a:srgbClr val="374151"/>
                </a:solidFill>
                <a:effectLst/>
                <a:latin typeface="Söhne"/>
              </a:rPr>
              <a:t> at yr </a:t>
            </a:r>
            <a:r>
              <a:rPr lang="en-GB" b="0" i="0" dirty="0" err="1">
                <a:solidFill>
                  <a:srgbClr val="374151"/>
                </a:solidFill>
                <a:effectLst/>
                <a:latin typeface="Söhne"/>
              </a:rPr>
              <a:t>effaith</a:t>
            </a:r>
            <a:r>
              <a:rPr lang="en-GB" b="0" i="0" dirty="0">
                <a:solidFill>
                  <a:srgbClr val="374151"/>
                </a:solidFill>
                <a:effectLst/>
                <a:latin typeface="Söhne"/>
              </a:rPr>
              <a:t> </a:t>
            </a:r>
            <a:r>
              <a:rPr lang="en-GB" b="0" i="0" dirty="0" err="1">
                <a:solidFill>
                  <a:srgbClr val="374151"/>
                </a:solidFill>
                <a:effectLst/>
                <a:latin typeface="Söhne"/>
              </a:rPr>
              <a:t>gadarnhaol</a:t>
            </a:r>
            <a:r>
              <a:rPr lang="en-GB" b="0" i="0" dirty="0">
                <a:solidFill>
                  <a:srgbClr val="374151"/>
                </a:solidFill>
                <a:effectLst/>
                <a:latin typeface="Söhne"/>
              </a:rPr>
              <a:t> y gall </a:t>
            </a:r>
            <a:r>
              <a:rPr lang="en-GB" b="0" i="0" dirty="0" err="1">
                <a:solidFill>
                  <a:srgbClr val="374151"/>
                </a:solidFill>
                <a:effectLst/>
                <a:latin typeface="Söhne"/>
              </a:rPr>
              <a:t>gweithgareddau</a:t>
            </a:r>
            <a:r>
              <a:rPr lang="en-GB" b="0" i="0" dirty="0">
                <a:solidFill>
                  <a:srgbClr val="374151"/>
                </a:solidFill>
                <a:effectLst/>
                <a:latin typeface="Söhne"/>
              </a:rPr>
              <a:t> </a:t>
            </a:r>
            <a:r>
              <a:rPr lang="en-GB" b="0" i="0" dirty="0" err="1">
                <a:solidFill>
                  <a:srgbClr val="374151"/>
                </a:solidFill>
                <a:effectLst/>
                <a:latin typeface="Söhne"/>
              </a:rPr>
              <a:t>entrepreneuraidd</a:t>
            </a:r>
            <a:r>
              <a:rPr lang="en-GB" b="0" i="0" dirty="0">
                <a:solidFill>
                  <a:srgbClr val="374151"/>
                </a:solidFill>
                <a:effectLst/>
                <a:latin typeface="Söhne"/>
              </a:rPr>
              <a:t> ei </a:t>
            </a:r>
            <a:r>
              <a:rPr lang="en-GB" b="0" i="0" dirty="0" err="1">
                <a:solidFill>
                  <a:srgbClr val="374151"/>
                </a:solidFill>
                <a:effectLst/>
                <a:latin typeface="Söhne"/>
              </a:rPr>
              <a:t>chael</a:t>
            </a:r>
            <a:r>
              <a:rPr lang="en-GB" b="0" i="0" dirty="0">
                <a:solidFill>
                  <a:srgbClr val="374151"/>
                </a:solidFill>
                <a:effectLst/>
                <a:latin typeface="Söhne"/>
              </a:rPr>
              <a:t> ar </a:t>
            </a:r>
            <a:r>
              <a:rPr lang="en-GB" b="0" i="0" dirty="0" err="1">
                <a:solidFill>
                  <a:srgbClr val="374151"/>
                </a:solidFill>
                <a:effectLst/>
                <a:latin typeface="Söhne"/>
              </a:rPr>
              <a:t>gymdeithas</a:t>
            </a:r>
            <a:r>
              <a:rPr lang="en-GB" b="0" i="0" dirty="0">
                <a:solidFill>
                  <a:srgbClr val="374151"/>
                </a:solidFill>
                <a:effectLst/>
                <a:latin typeface="Söhne"/>
              </a:rPr>
              <a:t> a </a:t>
            </a:r>
            <a:r>
              <a:rPr lang="en-GB" b="0" i="0" dirty="0" err="1">
                <a:solidFill>
                  <a:srgbClr val="374151"/>
                </a:solidFill>
                <a:effectLst/>
                <a:latin typeface="Söhne"/>
              </a:rPr>
              <a:t>chymunedau</a:t>
            </a:r>
            <a:r>
              <a:rPr lang="en-GB" b="0" i="0" dirty="0">
                <a:solidFill>
                  <a:srgbClr val="374151"/>
                </a:solidFill>
                <a:effectLst/>
                <a:latin typeface="Söhne"/>
              </a:rPr>
              <a:t> y tu hwnt i </a:t>
            </a:r>
            <a:r>
              <a:rPr lang="en-GB" b="0" i="0" dirty="0" err="1">
                <a:solidFill>
                  <a:srgbClr val="374151"/>
                </a:solidFill>
                <a:effectLst/>
                <a:latin typeface="Söhne"/>
              </a:rPr>
              <a:t>greu</a:t>
            </a:r>
            <a:r>
              <a:rPr lang="en-GB" b="0" i="0" dirty="0">
                <a:solidFill>
                  <a:srgbClr val="374151"/>
                </a:solidFill>
                <a:effectLst/>
                <a:latin typeface="Söhne"/>
              </a:rPr>
              <a:t> </a:t>
            </a:r>
            <a:r>
              <a:rPr lang="en-GB" b="0" i="0" dirty="0" err="1">
                <a:solidFill>
                  <a:srgbClr val="374151"/>
                </a:solidFill>
                <a:effectLst/>
                <a:latin typeface="Söhne"/>
              </a:rPr>
              <a:t>gwerth</a:t>
            </a:r>
            <a:r>
              <a:rPr lang="en-GB" b="0" i="0" dirty="0">
                <a:solidFill>
                  <a:srgbClr val="374151"/>
                </a:solidFill>
                <a:effectLst/>
                <a:latin typeface="Söhne"/>
              </a:rPr>
              <a:t> </a:t>
            </a:r>
            <a:r>
              <a:rPr lang="en-GB" b="0" i="0" dirty="0" err="1">
                <a:solidFill>
                  <a:srgbClr val="374151"/>
                </a:solidFill>
                <a:effectLst/>
                <a:latin typeface="Söhne"/>
              </a:rPr>
              <a:t>economaidd</a:t>
            </a:r>
            <a:r>
              <a:rPr lang="en-GB" b="0" i="0" dirty="0">
                <a:solidFill>
                  <a:srgbClr val="374151"/>
                </a:solidFill>
                <a:effectLst/>
                <a:latin typeface="Söhne"/>
              </a:rPr>
              <a:t>. Mae'n cynnwys y </a:t>
            </a:r>
            <a:r>
              <a:rPr lang="en-GB" b="0" i="0" dirty="0" err="1">
                <a:solidFill>
                  <a:srgbClr val="374151"/>
                </a:solidFill>
                <a:effectLst/>
                <a:latin typeface="Söhne"/>
              </a:rPr>
              <a:t>syniad</a:t>
            </a:r>
            <a:r>
              <a:rPr lang="en-GB" b="0" i="0" dirty="0">
                <a:solidFill>
                  <a:srgbClr val="374151"/>
                </a:solidFill>
                <a:effectLst/>
                <a:latin typeface="Söhne"/>
              </a:rPr>
              <a:t> y gall </a:t>
            </a:r>
            <a:r>
              <a:rPr lang="en-GB" b="0" i="0" dirty="0" err="1">
                <a:solidFill>
                  <a:srgbClr val="374151"/>
                </a:solidFill>
                <a:effectLst/>
                <a:latin typeface="Söhne"/>
              </a:rPr>
              <a:t>entrepreneuriaid</a:t>
            </a:r>
            <a:r>
              <a:rPr lang="en-GB" b="0" i="0" dirty="0">
                <a:solidFill>
                  <a:srgbClr val="374151"/>
                </a:solidFill>
                <a:effectLst/>
                <a:latin typeface="Söhne"/>
              </a:rPr>
              <a:t> </a:t>
            </a:r>
            <a:r>
              <a:rPr lang="en-GB" b="0" i="0" dirty="0" err="1">
                <a:solidFill>
                  <a:srgbClr val="374151"/>
                </a:solidFill>
                <a:effectLst/>
                <a:latin typeface="Söhne"/>
              </a:rPr>
              <a:t>gyfrannu</a:t>
            </a:r>
            <a:r>
              <a:rPr lang="en-GB" b="0" i="0" dirty="0">
                <a:solidFill>
                  <a:srgbClr val="374151"/>
                </a:solidFill>
                <a:effectLst/>
                <a:latin typeface="Söhne"/>
              </a:rPr>
              <a:t> at les </a:t>
            </a:r>
            <a:r>
              <a:rPr lang="en-GB" b="0" i="0" dirty="0" err="1">
                <a:solidFill>
                  <a:srgbClr val="374151"/>
                </a:solidFill>
                <a:effectLst/>
                <a:latin typeface="Söhne"/>
              </a:rPr>
              <a:t>unigolion</a:t>
            </a:r>
            <a:r>
              <a:rPr lang="en-GB" b="0" i="0" dirty="0">
                <a:solidFill>
                  <a:srgbClr val="374151"/>
                </a:solidFill>
                <a:effectLst/>
                <a:latin typeface="Söhne"/>
              </a:rPr>
              <a:t>, </a:t>
            </a:r>
            <a:r>
              <a:rPr lang="en-GB" b="0" i="0" dirty="0" err="1">
                <a:solidFill>
                  <a:srgbClr val="374151"/>
                </a:solidFill>
                <a:effectLst/>
                <a:latin typeface="Söhne"/>
              </a:rPr>
              <a:t>cymunedau</a:t>
            </a:r>
            <a:r>
              <a:rPr lang="en-GB" b="0" i="0" dirty="0">
                <a:solidFill>
                  <a:srgbClr val="374151"/>
                </a:solidFill>
                <a:effectLst/>
                <a:latin typeface="Söhne"/>
              </a:rPr>
              <a:t>, a'r amgylchedd wrth </a:t>
            </a:r>
            <a:r>
              <a:rPr lang="en-GB" b="0" i="0" dirty="0" err="1">
                <a:solidFill>
                  <a:srgbClr val="374151"/>
                </a:solidFill>
                <a:effectLst/>
                <a:latin typeface="Söhne"/>
              </a:rPr>
              <a:t>ddilyn</a:t>
            </a:r>
            <a:r>
              <a:rPr lang="en-GB" b="0" i="0" dirty="0">
                <a:solidFill>
                  <a:srgbClr val="374151"/>
                </a:solidFill>
                <a:effectLst/>
                <a:latin typeface="Söhne"/>
              </a:rPr>
              <a:t> eu nodau </a:t>
            </a:r>
            <a:r>
              <a:rPr lang="en-GB" b="0" i="0" dirty="0" err="1">
                <a:solidFill>
                  <a:srgbClr val="374151"/>
                </a:solidFill>
                <a:effectLst/>
                <a:latin typeface="Söhne"/>
              </a:rPr>
              <a:t>busnes</a:t>
            </a:r>
            <a:r>
              <a:rPr lang="en-GB" b="0" i="0" dirty="0">
                <a:solidFill>
                  <a:srgbClr val="374151"/>
                </a:solidFill>
                <a:effectLst/>
                <a:latin typeface="Söhne"/>
              </a:rPr>
              <a:t>. Mae </a:t>
            </a:r>
            <a:r>
              <a:rPr lang="en-GB" b="0" i="0" dirty="0" err="1">
                <a:solidFill>
                  <a:srgbClr val="374151"/>
                </a:solidFill>
                <a:effectLst/>
                <a:latin typeface="Söhne"/>
              </a:rPr>
              <a:t>gwerth</a:t>
            </a:r>
            <a:r>
              <a:rPr lang="en-GB" b="0" i="0" dirty="0">
                <a:solidFill>
                  <a:srgbClr val="374151"/>
                </a:solidFill>
                <a:effectLst/>
                <a:latin typeface="Söhne"/>
              </a:rPr>
              <a:t> cymdeithasol yn </a:t>
            </a:r>
            <a:r>
              <a:rPr lang="en-GB" b="0" i="0" dirty="0" err="1">
                <a:solidFill>
                  <a:srgbClr val="374151"/>
                </a:solidFill>
                <a:effectLst/>
                <a:latin typeface="Söhne"/>
              </a:rPr>
              <a:t>cwmpasu</a:t>
            </a:r>
            <a:r>
              <a:rPr lang="en-GB" b="0" i="0" dirty="0">
                <a:solidFill>
                  <a:srgbClr val="374151"/>
                </a:solidFill>
                <a:effectLst/>
                <a:latin typeface="Söhne"/>
              </a:rPr>
              <a:t> ystod o </a:t>
            </a:r>
            <a:r>
              <a:rPr lang="en-GB" b="0" i="0" dirty="0" err="1">
                <a:solidFill>
                  <a:srgbClr val="374151"/>
                </a:solidFill>
                <a:effectLst/>
                <a:latin typeface="Söhne"/>
              </a:rPr>
              <a:t>ddimensiynau</a:t>
            </a:r>
            <a:r>
              <a:rPr lang="en-GB" b="0" i="0" dirty="0">
                <a:solidFill>
                  <a:srgbClr val="374151"/>
                </a:solidFill>
                <a:effectLst/>
                <a:latin typeface="Söhne"/>
              </a:rPr>
              <a:t>, a gall </a:t>
            </a:r>
            <a:r>
              <a:rPr lang="en-GB" b="0" i="0" dirty="0" err="1">
                <a:solidFill>
                  <a:srgbClr val="374151"/>
                </a:solidFill>
                <a:effectLst/>
                <a:latin typeface="Söhne"/>
              </a:rPr>
              <a:t>entrepreneuriaid</a:t>
            </a:r>
            <a:r>
              <a:rPr lang="en-GB" b="0" i="0" dirty="0">
                <a:solidFill>
                  <a:srgbClr val="374151"/>
                </a:solidFill>
                <a:effectLst/>
                <a:latin typeface="Söhne"/>
              </a:rPr>
              <a:t> </a:t>
            </a:r>
            <a:r>
              <a:rPr lang="en-GB" b="0" i="0" dirty="0" err="1">
                <a:solidFill>
                  <a:srgbClr val="374151"/>
                </a:solidFill>
                <a:effectLst/>
                <a:latin typeface="Söhne"/>
              </a:rPr>
              <a:t>greu</a:t>
            </a:r>
            <a:r>
              <a:rPr lang="en-GB" b="0" i="0" dirty="0">
                <a:solidFill>
                  <a:srgbClr val="374151"/>
                </a:solidFill>
                <a:effectLst/>
                <a:latin typeface="Söhne"/>
              </a:rPr>
              <a:t> </a:t>
            </a:r>
            <a:r>
              <a:rPr lang="en-GB" b="0" i="0" dirty="0" err="1">
                <a:solidFill>
                  <a:srgbClr val="374151"/>
                </a:solidFill>
                <a:effectLst/>
                <a:latin typeface="Söhne"/>
              </a:rPr>
              <a:t>effaith</a:t>
            </a:r>
            <a:r>
              <a:rPr lang="en-GB" b="0" i="0" dirty="0">
                <a:solidFill>
                  <a:srgbClr val="374151"/>
                </a:solidFill>
                <a:effectLst/>
                <a:latin typeface="Söhne"/>
              </a:rPr>
              <a:t> mewn </a:t>
            </a:r>
            <a:r>
              <a:rPr lang="en-GB" b="0" i="0" dirty="0" err="1">
                <a:solidFill>
                  <a:srgbClr val="374151"/>
                </a:solidFill>
                <a:effectLst/>
                <a:latin typeface="Söhne"/>
              </a:rPr>
              <a:t>amrywiol</a:t>
            </a:r>
            <a:r>
              <a:rPr lang="en-GB" b="0" i="0" dirty="0">
                <a:solidFill>
                  <a:srgbClr val="374151"/>
                </a:solidFill>
                <a:effectLst/>
                <a:latin typeface="Söhne"/>
              </a:rPr>
              <a:t> ffyrdd:</a:t>
            </a:r>
          </a:p>
          <a:p>
            <a:endParaRPr lang="en-GB" b="0" i="0" dirty="0">
              <a:solidFill>
                <a:srgbClr val="374151"/>
              </a:solidFill>
              <a:effectLst/>
              <a:latin typeface="Söhne"/>
            </a:endParaRPr>
          </a:p>
          <a:p>
            <a:endParaRPr lang="en-GB" b="0" i="0" dirty="0">
              <a:solidFill>
                <a:srgbClr val="374151"/>
              </a:solidFill>
              <a:effectLst/>
              <a:latin typeface="Söhne"/>
            </a:endParaRPr>
          </a:p>
          <a:p>
            <a:r>
              <a:rPr lang="en-GB" b="0" i="0" dirty="0">
                <a:solidFill>
                  <a:srgbClr val="374151"/>
                </a:solidFill>
                <a:effectLst/>
                <a:latin typeface="Söhne"/>
              </a:rPr>
              <a:t>Social value in entrepreneurship refers to the positive impact that entrepreneurial activities can have on society and communities beyond the creation of economic value. It involves the idea that entrepreneurs can contribute to the well-being of individuals, communities, and the environment while pursuing their business goals. Social value encompasses a range of dimensions, and entrepreneurs can create impact in various ways:</a:t>
            </a:r>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11</a:t>
            </a:fld>
            <a:endParaRPr lang="en-GB"/>
          </a:p>
        </p:txBody>
      </p:sp>
    </p:spTree>
    <p:extLst>
      <p:ext uri="{BB962C8B-B14F-4D97-AF65-F5344CB8AC3E}">
        <p14:creationId xmlns:p14="http://schemas.microsoft.com/office/powerpoint/2010/main" val="949216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pic</a:t>
            </a:r>
          </a:p>
        </p:txBody>
      </p:sp>
      <p:sp>
        <p:nvSpPr>
          <p:cNvPr id="4" name="Slide Number Placeholder 3"/>
          <p:cNvSpPr>
            <a:spLocks noGrp="1"/>
          </p:cNvSpPr>
          <p:nvPr>
            <p:ph type="sldNum" sz="quarter" idx="5"/>
          </p:nvPr>
        </p:nvSpPr>
        <p:spPr/>
        <p:txBody>
          <a:bodyPr/>
          <a:lstStyle/>
          <a:p>
            <a:fld id="{DA623A80-8829-4835-8689-07854B573487}" type="slidenum">
              <a:rPr lang="en-GB" smtClean="0"/>
              <a:t>12</a:t>
            </a:fld>
            <a:endParaRPr lang="en-GB"/>
          </a:p>
        </p:txBody>
      </p:sp>
    </p:spTree>
    <p:extLst>
      <p:ext uri="{BB962C8B-B14F-4D97-AF65-F5344CB8AC3E}">
        <p14:creationId xmlns:p14="http://schemas.microsoft.com/office/powerpoint/2010/main" val="25630261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Avenir Next LT Pro" panose="020B0504020202020204" pitchFamily="34" charset="0"/>
              </a:rPr>
              <a:t>Mae Dads Can Cymru – sy’n rhan o </a:t>
            </a:r>
            <a:r>
              <a:rPr lang="en-GB" b="0" i="0" dirty="0" err="1">
                <a:solidFill>
                  <a:srgbClr val="000000"/>
                </a:solidFill>
                <a:effectLst/>
                <a:latin typeface="Avenir Next LT Pro" panose="020B0504020202020204" pitchFamily="34" charset="0"/>
              </a:rPr>
              <a:t>brosiect</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llwyddiannus</a:t>
            </a:r>
            <a:r>
              <a:rPr lang="en-GB" b="0" i="0" dirty="0">
                <a:solidFill>
                  <a:srgbClr val="000000"/>
                </a:solidFill>
                <a:effectLst/>
                <a:latin typeface="Avenir Next LT Pro" panose="020B0504020202020204" pitchFamily="34" charset="0"/>
              </a:rPr>
              <a:t> Dads Can ac a </a:t>
            </a:r>
            <a:r>
              <a:rPr lang="en-GB" b="0" i="0" dirty="0" err="1">
                <a:solidFill>
                  <a:srgbClr val="000000"/>
                </a:solidFill>
                <a:effectLst/>
                <a:latin typeface="Avenir Next LT Pro" panose="020B0504020202020204" pitchFamily="34" charset="0"/>
              </a:rPr>
              <a:t>ariennir</a:t>
            </a:r>
            <a:r>
              <a:rPr lang="en-GB" b="0" i="0" dirty="0">
                <a:solidFill>
                  <a:srgbClr val="000000"/>
                </a:solidFill>
                <a:effectLst/>
                <a:latin typeface="Avenir Next LT Pro" panose="020B0504020202020204" pitchFamily="34" charset="0"/>
              </a:rPr>
              <a:t> gan y </a:t>
            </a:r>
            <a:r>
              <a:rPr lang="en-GB" b="0" i="0" dirty="0" err="1">
                <a:solidFill>
                  <a:srgbClr val="000000"/>
                </a:solidFill>
                <a:effectLst/>
                <a:latin typeface="Avenir Next LT Pro" panose="020B0504020202020204" pitchFamily="34" charset="0"/>
              </a:rPr>
              <a:t>Loteri</a:t>
            </a:r>
            <a:r>
              <a:rPr lang="en-GB" b="0" i="0" dirty="0">
                <a:solidFill>
                  <a:srgbClr val="000000"/>
                </a:solidFill>
                <a:effectLst/>
                <a:latin typeface="Avenir Next LT Pro" panose="020B0504020202020204" pitchFamily="34" charset="0"/>
              </a:rPr>
              <a:t> – yn helpu </a:t>
            </a:r>
            <a:r>
              <a:rPr lang="en-GB" b="0" i="0" dirty="0" err="1">
                <a:solidFill>
                  <a:srgbClr val="000000"/>
                </a:solidFill>
                <a:effectLst/>
                <a:latin typeface="Avenir Next LT Pro" panose="020B0504020202020204" pitchFamily="34" charset="0"/>
              </a:rPr>
              <a:t>tadau</a:t>
            </a:r>
            <a:r>
              <a:rPr lang="en-GB" b="0" i="0" dirty="0">
                <a:solidFill>
                  <a:srgbClr val="000000"/>
                </a:solidFill>
                <a:effectLst/>
                <a:latin typeface="Avenir Next LT Pro" panose="020B0504020202020204" pitchFamily="34" charset="0"/>
              </a:rPr>
              <a:t> a </a:t>
            </a:r>
            <a:r>
              <a:rPr lang="en-GB" b="0" i="0" dirty="0" err="1">
                <a:solidFill>
                  <a:srgbClr val="000000"/>
                </a:solidFill>
                <a:effectLst/>
                <a:latin typeface="Avenir Next LT Pro" panose="020B0504020202020204" pitchFamily="34" charset="0"/>
              </a:rPr>
              <a:t>ffigurau</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tadau</a:t>
            </a:r>
            <a:r>
              <a:rPr lang="en-GB" b="0" i="0" dirty="0">
                <a:solidFill>
                  <a:srgbClr val="000000"/>
                </a:solidFill>
                <a:effectLst/>
                <a:latin typeface="Avenir Next LT Pro" panose="020B0504020202020204" pitchFamily="34" charset="0"/>
              </a:rPr>
              <a:t> i </a:t>
            </a:r>
            <a:r>
              <a:rPr lang="en-GB" b="0" i="0" dirty="0" err="1">
                <a:solidFill>
                  <a:srgbClr val="000000"/>
                </a:solidFill>
                <a:effectLst/>
                <a:latin typeface="Avenir Next LT Pro" panose="020B0504020202020204" pitchFamily="34" charset="0"/>
              </a:rPr>
              <a:t>oresgyn</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heriau</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megis</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hyder</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isel</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salwch</a:t>
            </a:r>
            <a:r>
              <a:rPr lang="en-GB" b="0" i="0" dirty="0">
                <a:solidFill>
                  <a:srgbClr val="000000"/>
                </a:solidFill>
                <a:effectLst/>
                <a:latin typeface="Avenir Next LT Pro" panose="020B0504020202020204" pitchFamily="34" charset="0"/>
              </a:rPr>
              <a:t> meddwl, tor-</a:t>
            </a:r>
            <a:r>
              <a:rPr lang="en-GB" b="0" i="0" dirty="0" err="1">
                <a:solidFill>
                  <a:srgbClr val="000000"/>
                </a:solidFill>
                <a:effectLst/>
                <a:latin typeface="Avenir Next LT Pro" panose="020B0504020202020204" pitchFamily="34" charset="0"/>
              </a:rPr>
              <a:t>perthynas</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mynediad</a:t>
            </a:r>
            <a:r>
              <a:rPr lang="en-GB" b="0" i="0" dirty="0">
                <a:solidFill>
                  <a:srgbClr val="000000"/>
                </a:solidFill>
                <a:effectLst/>
                <a:latin typeface="Avenir Next LT Pro" panose="020B0504020202020204" pitchFamily="34" charset="0"/>
              </a:rPr>
              <a:t> at blant a </a:t>
            </a:r>
            <a:r>
              <a:rPr lang="en-GB" b="0" i="0" dirty="0" err="1">
                <a:solidFill>
                  <a:srgbClr val="000000"/>
                </a:solidFill>
                <a:effectLst/>
                <a:latin typeface="Avenir Next LT Pro" panose="020B0504020202020204" pitchFamily="34" charset="0"/>
              </a:rPr>
              <a:t>dewisiadau</a:t>
            </a:r>
            <a:r>
              <a:rPr lang="en-GB" b="0" i="0" dirty="0">
                <a:solidFill>
                  <a:srgbClr val="000000"/>
                </a:solidFill>
                <a:effectLst/>
                <a:latin typeface="Avenir Next LT Pro" panose="020B0504020202020204" pitchFamily="34" charset="0"/>
              </a:rPr>
              <a:t> ffordd </a:t>
            </a:r>
            <a:r>
              <a:rPr lang="en-GB" b="0" i="0" dirty="0" err="1">
                <a:solidFill>
                  <a:srgbClr val="000000"/>
                </a:solidFill>
                <a:effectLst/>
                <a:latin typeface="Avenir Next LT Pro" panose="020B0504020202020204" pitchFamily="34" charset="0"/>
              </a:rPr>
              <a:t>negyddol</a:t>
            </a:r>
            <a:r>
              <a:rPr lang="en-GB" b="0" i="0" dirty="0">
                <a:solidFill>
                  <a:srgbClr val="000000"/>
                </a:solidFill>
                <a:effectLst/>
                <a:latin typeface="Avenir Next LT Pro" panose="020B0504020202020204" pitchFamily="34" charset="0"/>
              </a:rPr>
              <a:t> o </a:t>
            </a:r>
            <a:r>
              <a:rPr lang="en-GB" b="0" i="0" dirty="0" err="1">
                <a:solidFill>
                  <a:srgbClr val="000000"/>
                </a:solidFill>
                <a:effectLst/>
                <a:latin typeface="Avenir Next LT Pro" panose="020B0504020202020204" pitchFamily="34" charset="0"/>
              </a:rPr>
              <a:t>fyw</a:t>
            </a:r>
            <a:r>
              <a:rPr lang="en-GB" b="0" i="0" dirty="0">
                <a:solidFill>
                  <a:srgbClr val="000000"/>
                </a:solidFill>
                <a:effectLst/>
                <a:latin typeface="Avenir Next LT Pro" panose="020B0504020202020204" pitchFamily="34" charset="0"/>
              </a:rPr>
              <a:t>.</a:t>
            </a:r>
          </a:p>
          <a:p>
            <a:pPr algn="l"/>
            <a:endParaRPr lang="en-GB" b="0" i="0" dirty="0">
              <a:solidFill>
                <a:srgbClr val="000000"/>
              </a:solidFill>
              <a:effectLst/>
              <a:latin typeface="Avenir Next LT Pro" panose="020B0504020202020204" pitchFamily="34" charset="0"/>
            </a:endParaRPr>
          </a:p>
          <a:p>
            <a:pPr algn="l"/>
            <a:r>
              <a:rPr lang="en-GB" b="0" i="0" dirty="0">
                <a:solidFill>
                  <a:srgbClr val="000000"/>
                </a:solidFill>
                <a:effectLst/>
                <a:latin typeface="Avenir Next LT Pro" panose="020B0504020202020204" pitchFamily="34" charset="0"/>
              </a:rPr>
              <a:t>Mae Dads Can Cymru yn gweithredu ar draws </a:t>
            </a:r>
            <a:r>
              <a:rPr lang="en-GB" b="0" i="0" dirty="0" err="1">
                <a:solidFill>
                  <a:srgbClr val="000000"/>
                </a:solidFill>
                <a:effectLst/>
                <a:latin typeface="Avenir Next LT Pro" panose="020B0504020202020204" pitchFamily="34" charset="0"/>
              </a:rPr>
              <a:t>Casnewydd</a:t>
            </a:r>
            <a:r>
              <a:rPr lang="en-GB" b="0" i="0" dirty="0">
                <a:solidFill>
                  <a:srgbClr val="000000"/>
                </a:solidFill>
                <a:effectLst/>
                <a:latin typeface="Avenir Next LT Pro" panose="020B0504020202020204" pitchFamily="34" charset="0"/>
              </a:rPr>
              <a:t> a Sir </a:t>
            </a:r>
            <a:r>
              <a:rPr lang="en-GB" b="0" i="0" dirty="0" err="1">
                <a:solidFill>
                  <a:srgbClr val="000000"/>
                </a:solidFill>
                <a:effectLst/>
                <a:latin typeface="Avenir Next LT Pro" panose="020B0504020202020204" pitchFamily="34" charset="0"/>
              </a:rPr>
              <a:t>Fynwy</a:t>
            </a:r>
            <a:r>
              <a:rPr lang="en-GB" b="0" i="0" dirty="0">
                <a:solidFill>
                  <a:srgbClr val="000000"/>
                </a:solidFill>
                <a:effectLst/>
                <a:latin typeface="Avenir Next LT Pro" panose="020B0504020202020204" pitchFamily="34" charset="0"/>
              </a:rPr>
              <a:t> gan ddefnyddio dull </a:t>
            </a:r>
            <a:r>
              <a:rPr lang="en-GB" b="0" i="0" dirty="0" err="1">
                <a:solidFill>
                  <a:srgbClr val="000000"/>
                </a:solidFill>
                <a:effectLst/>
                <a:latin typeface="Avenir Next LT Pro" panose="020B0504020202020204" pitchFamily="34" charset="0"/>
              </a:rPr>
              <a:t>hyfforddi</a:t>
            </a:r>
            <a:r>
              <a:rPr lang="en-GB" b="0" i="0" dirty="0">
                <a:solidFill>
                  <a:srgbClr val="000000"/>
                </a:solidFill>
                <a:effectLst/>
                <a:latin typeface="Avenir Next LT Pro" panose="020B0504020202020204" pitchFamily="34" charset="0"/>
              </a:rPr>
              <a:t> a </a:t>
            </a:r>
            <a:r>
              <a:rPr lang="en-GB" b="0" i="0" dirty="0" err="1">
                <a:solidFill>
                  <a:srgbClr val="000000"/>
                </a:solidFill>
                <a:effectLst/>
                <a:latin typeface="Avenir Next LT Pro" panose="020B0504020202020204" pitchFamily="34" charset="0"/>
              </a:rPr>
              <a:t>mentora</a:t>
            </a:r>
            <a:r>
              <a:rPr lang="en-GB" b="0" i="0" dirty="0">
                <a:solidFill>
                  <a:srgbClr val="000000"/>
                </a:solidFill>
                <a:effectLst/>
                <a:latin typeface="Avenir Next LT Pro" panose="020B0504020202020204" pitchFamily="34" charset="0"/>
              </a:rPr>
              <a:t> trwy </a:t>
            </a:r>
            <a:r>
              <a:rPr lang="en-GB" b="0" i="0" dirty="0" err="1">
                <a:solidFill>
                  <a:srgbClr val="000000"/>
                </a:solidFill>
                <a:effectLst/>
                <a:latin typeface="Avenir Next LT Pro" panose="020B0504020202020204" pitchFamily="34" charset="0"/>
              </a:rPr>
              <a:t>sesiynau</a:t>
            </a:r>
            <a:r>
              <a:rPr lang="en-GB" b="0" i="0" dirty="0">
                <a:solidFill>
                  <a:srgbClr val="000000"/>
                </a:solidFill>
                <a:effectLst/>
                <a:latin typeface="Avenir Next LT Pro" panose="020B0504020202020204" pitchFamily="34" charset="0"/>
              </a:rPr>
              <a:t> 1:2:1 a </a:t>
            </a:r>
            <a:r>
              <a:rPr lang="en-GB" b="0" i="0" dirty="0" err="1">
                <a:solidFill>
                  <a:srgbClr val="000000"/>
                </a:solidFill>
                <a:effectLst/>
                <a:latin typeface="Avenir Next LT Pro" panose="020B0504020202020204" pitchFamily="34" charset="0"/>
              </a:rPr>
              <a:t>gwaith</a:t>
            </a:r>
            <a:r>
              <a:rPr lang="en-GB" b="0" i="0" dirty="0">
                <a:solidFill>
                  <a:srgbClr val="000000"/>
                </a:solidFill>
                <a:effectLst/>
                <a:latin typeface="Avenir Next LT Pro" panose="020B0504020202020204" pitchFamily="34" charset="0"/>
              </a:rPr>
              <a:t> grŵp, gan </a:t>
            </a:r>
            <a:r>
              <a:rPr lang="en-GB" b="0" i="0" dirty="0" err="1">
                <a:solidFill>
                  <a:srgbClr val="000000"/>
                </a:solidFill>
                <a:effectLst/>
                <a:latin typeface="Avenir Next LT Pro" panose="020B0504020202020204" pitchFamily="34" charset="0"/>
              </a:rPr>
              <a:t>rymuso</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tadau</a:t>
            </a:r>
            <a:r>
              <a:rPr lang="en-GB" b="0" i="0" dirty="0">
                <a:solidFill>
                  <a:srgbClr val="000000"/>
                </a:solidFill>
                <a:effectLst/>
                <a:latin typeface="Avenir Next LT Pro" panose="020B0504020202020204" pitchFamily="34" charset="0"/>
              </a:rPr>
              <a:t> i nodi a </a:t>
            </a:r>
            <a:r>
              <a:rPr lang="en-GB" b="0" i="0" dirty="0" err="1">
                <a:solidFill>
                  <a:srgbClr val="000000"/>
                </a:solidFill>
                <a:effectLst/>
                <a:latin typeface="Avenir Next LT Pro" panose="020B0504020202020204" pitchFamily="34" charset="0"/>
              </a:rPr>
              <a:t>datrys</a:t>
            </a:r>
            <a:r>
              <a:rPr lang="en-GB" b="0" i="0" dirty="0">
                <a:solidFill>
                  <a:srgbClr val="000000"/>
                </a:solidFill>
                <a:effectLst/>
                <a:latin typeface="Avenir Next LT Pro" panose="020B0504020202020204" pitchFamily="34" charset="0"/>
              </a:rPr>
              <a:t> yr </a:t>
            </a:r>
            <a:r>
              <a:rPr lang="en-GB" b="0" i="0" dirty="0" err="1">
                <a:solidFill>
                  <a:srgbClr val="000000"/>
                </a:solidFill>
                <a:effectLst/>
                <a:latin typeface="Avenir Next LT Pro" panose="020B0504020202020204" pitchFamily="34" charset="0"/>
              </a:rPr>
              <a:t>heriau</a:t>
            </a:r>
            <a:r>
              <a:rPr lang="en-GB" b="0" i="0" dirty="0">
                <a:solidFill>
                  <a:srgbClr val="000000"/>
                </a:solidFill>
                <a:effectLst/>
                <a:latin typeface="Avenir Next LT Pro" panose="020B0504020202020204" pitchFamily="34" charset="0"/>
              </a:rPr>
              <a:t> y </a:t>
            </a:r>
            <a:r>
              <a:rPr lang="en-GB" b="0" i="0" dirty="0" err="1">
                <a:solidFill>
                  <a:srgbClr val="000000"/>
                </a:solidFill>
                <a:effectLst/>
                <a:latin typeface="Avenir Next LT Pro" panose="020B0504020202020204" pitchFamily="34" charset="0"/>
              </a:rPr>
              <a:t>maent</a:t>
            </a:r>
            <a:r>
              <a:rPr lang="en-GB" b="0" i="0" dirty="0">
                <a:solidFill>
                  <a:srgbClr val="000000"/>
                </a:solidFill>
                <a:effectLst/>
                <a:latin typeface="Avenir Next LT Pro" panose="020B0504020202020204" pitchFamily="34" charset="0"/>
              </a:rPr>
              <a:t> yn eu </a:t>
            </a:r>
            <a:r>
              <a:rPr lang="en-GB" b="0" i="0" dirty="0" err="1">
                <a:solidFill>
                  <a:srgbClr val="000000"/>
                </a:solidFill>
                <a:effectLst/>
                <a:latin typeface="Avenir Next LT Pro" panose="020B0504020202020204" pitchFamily="34" charset="0"/>
              </a:rPr>
              <a:t>hwynebu</a:t>
            </a:r>
            <a:r>
              <a:rPr lang="en-GB" b="0" i="0" dirty="0">
                <a:solidFill>
                  <a:srgbClr val="000000"/>
                </a:solidFill>
                <a:effectLst/>
                <a:latin typeface="Avenir Next LT Pro" panose="020B0504020202020204" pitchFamily="34" charset="0"/>
              </a:rPr>
              <a:t>.</a:t>
            </a:r>
          </a:p>
          <a:p>
            <a:pPr algn="l"/>
            <a:r>
              <a:rPr lang="en-GB" b="0" i="0" dirty="0">
                <a:solidFill>
                  <a:srgbClr val="000000"/>
                </a:solidFill>
                <a:effectLst/>
                <a:latin typeface="Avenir Next LT Pro" panose="020B0504020202020204" pitchFamily="34" charset="0"/>
              </a:rPr>
              <a:t>Mae </a:t>
            </a:r>
            <a:r>
              <a:rPr lang="en-GB" b="0" i="0" dirty="0" err="1">
                <a:solidFill>
                  <a:srgbClr val="000000"/>
                </a:solidFill>
                <a:effectLst/>
                <a:latin typeface="Avenir Next LT Pro" panose="020B0504020202020204" pitchFamily="34" charset="0"/>
              </a:rPr>
              <a:t>Dreigiau</a:t>
            </a:r>
            <a:r>
              <a:rPr lang="en-GB" b="0" i="0" dirty="0">
                <a:solidFill>
                  <a:srgbClr val="000000"/>
                </a:solidFill>
                <a:effectLst/>
                <a:latin typeface="Avenir Next LT Pro" panose="020B0504020202020204" pitchFamily="34" charset="0"/>
              </a:rPr>
              <a:t> wedi </a:t>
            </a:r>
            <a:r>
              <a:rPr lang="en-GB" b="0" i="0" dirty="0" err="1">
                <a:solidFill>
                  <a:srgbClr val="000000"/>
                </a:solidFill>
                <a:effectLst/>
                <a:latin typeface="Avenir Next LT Pro" panose="020B0504020202020204" pitchFamily="34" charset="0"/>
              </a:rPr>
              <a:t>ymuno</a:t>
            </a:r>
            <a:r>
              <a:rPr lang="en-GB" b="0" i="0" dirty="0">
                <a:solidFill>
                  <a:srgbClr val="000000"/>
                </a:solidFill>
                <a:effectLst/>
                <a:latin typeface="Avenir Next LT Pro" panose="020B0504020202020204" pitchFamily="34" charset="0"/>
              </a:rPr>
              <a:t> â </a:t>
            </a:r>
            <a:r>
              <a:rPr lang="en-GB" b="0" i="0" dirty="0" err="1">
                <a:solidFill>
                  <a:srgbClr val="000000"/>
                </a:solidFill>
                <a:effectLst/>
                <a:latin typeface="Avenir Next LT Pro" panose="020B0504020202020204" pitchFamily="34" charset="0"/>
              </a:rPr>
              <a:t>gwaith</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arloesol</a:t>
            </a:r>
            <a:r>
              <a:rPr lang="en-GB" b="0" i="0" dirty="0">
                <a:solidFill>
                  <a:srgbClr val="000000"/>
                </a:solidFill>
                <a:effectLst/>
                <a:latin typeface="Avenir Next LT Pro" panose="020B0504020202020204" pitchFamily="34" charset="0"/>
              </a:rPr>
              <a:t> y </a:t>
            </a:r>
            <a:r>
              <a:rPr lang="en-GB" b="0" i="0" dirty="0" err="1">
                <a:solidFill>
                  <a:srgbClr val="000000"/>
                </a:solidFill>
                <a:effectLst/>
                <a:latin typeface="Avenir Next LT Pro" panose="020B0504020202020204" pitchFamily="34" charset="0"/>
              </a:rPr>
              <a:t>prosiect</a:t>
            </a:r>
            <a:r>
              <a:rPr lang="en-GB" b="0" i="0" dirty="0">
                <a:solidFill>
                  <a:srgbClr val="000000"/>
                </a:solidFill>
                <a:effectLst/>
                <a:latin typeface="Avenir Next LT Pro" panose="020B0504020202020204" pitchFamily="34" charset="0"/>
              </a:rPr>
              <a:t> i helpu i adeiladu ar y </a:t>
            </a:r>
            <a:r>
              <a:rPr lang="en-GB" b="0" i="0" dirty="0" err="1">
                <a:solidFill>
                  <a:srgbClr val="000000"/>
                </a:solidFill>
                <a:effectLst/>
                <a:latin typeface="Avenir Next LT Pro" panose="020B0504020202020204" pitchFamily="34" charset="0"/>
              </a:rPr>
              <a:t>rhwydwaith</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cymorth</a:t>
            </a:r>
            <a:r>
              <a:rPr lang="en-GB" b="0" i="0" dirty="0">
                <a:solidFill>
                  <a:srgbClr val="000000"/>
                </a:solidFill>
                <a:effectLst/>
                <a:latin typeface="Avenir Next LT Pro" panose="020B0504020202020204" pitchFamily="34" charset="0"/>
              </a:rPr>
              <a:t> presennol fel y gall </a:t>
            </a:r>
            <a:r>
              <a:rPr lang="en-GB" b="0" i="0" dirty="0" err="1">
                <a:solidFill>
                  <a:srgbClr val="000000"/>
                </a:solidFill>
                <a:effectLst/>
                <a:latin typeface="Avenir Next LT Pro" panose="020B0504020202020204" pitchFamily="34" charset="0"/>
              </a:rPr>
              <a:t>unigolion</a:t>
            </a:r>
            <a:r>
              <a:rPr lang="en-GB" b="0" i="0" dirty="0">
                <a:solidFill>
                  <a:srgbClr val="000000"/>
                </a:solidFill>
                <a:effectLst/>
                <a:latin typeface="Avenir Next LT Pro" panose="020B0504020202020204" pitchFamily="34" charset="0"/>
              </a:rPr>
              <a:t> mewn angen rannu, dysgu, </a:t>
            </a:r>
            <a:r>
              <a:rPr lang="en-GB" b="0" i="0" dirty="0" err="1">
                <a:solidFill>
                  <a:srgbClr val="000000"/>
                </a:solidFill>
                <a:effectLst/>
                <a:latin typeface="Avenir Next LT Pro" panose="020B0504020202020204" pitchFamily="34" charset="0"/>
              </a:rPr>
              <a:t>archwilio</a:t>
            </a:r>
            <a:r>
              <a:rPr lang="en-GB" b="0" i="0" dirty="0">
                <a:solidFill>
                  <a:srgbClr val="000000"/>
                </a:solidFill>
                <a:effectLst/>
                <a:latin typeface="Avenir Next LT Pro" panose="020B0504020202020204" pitchFamily="34" charset="0"/>
              </a:rPr>
              <a:t> a </a:t>
            </a:r>
            <a:r>
              <a:rPr lang="en-GB" b="0" i="0" dirty="0" err="1">
                <a:solidFill>
                  <a:srgbClr val="000000"/>
                </a:solidFill>
                <a:effectLst/>
                <a:latin typeface="Avenir Next LT Pro" panose="020B0504020202020204" pitchFamily="34" charset="0"/>
              </a:rPr>
              <a:t>phrosesu</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materion</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emosiynol</a:t>
            </a:r>
            <a:r>
              <a:rPr lang="en-GB" b="0" i="0" dirty="0">
                <a:solidFill>
                  <a:srgbClr val="000000"/>
                </a:solidFill>
                <a:effectLst/>
                <a:latin typeface="Avenir Next LT Pro" panose="020B0504020202020204" pitchFamily="34" charset="0"/>
              </a:rPr>
              <a:t>.</a:t>
            </a:r>
          </a:p>
          <a:p>
            <a:pPr algn="l"/>
            <a:r>
              <a:rPr lang="en-GB" b="0" i="0" dirty="0" err="1">
                <a:solidFill>
                  <a:srgbClr val="000000"/>
                </a:solidFill>
                <a:effectLst/>
                <a:latin typeface="Avenir Next LT Pro" panose="020B0504020202020204" pitchFamily="34" charset="0"/>
              </a:rPr>
              <a:t>Dywedodd</a:t>
            </a:r>
            <a:r>
              <a:rPr lang="en-GB" b="0" i="0" dirty="0">
                <a:solidFill>
                  <a:srgbClr val="000000"/>
                </a:solidFill>
                <a:effectLst/>
                <a:latin typeface="Avenir Next LT Pro" panose="020B0504020202020204" pitchFamily="34" charset="0"/>
              </a:rPr>
              <a:t> Gareth Sullivan, </a:t>
            </a:r>
            <a:r>
              <a:rPr lang="en-GB" b="0" i="0" dirty="0" err="1">
                <a:solidFill>
                  <a:srgbClr val="000000"/>
                </a:solidFill>
                <a:effectLst/>
                <a:latin typeface="Avenir Next LT Pro" panose="020B0504020202020204" pitchFamily="34" charset="0"/>
              </a:rPr>
              <a:t>Swyddog</a:t>
            </a:r>
            <a:r>
              <a:rPr lang="en-GB" b="0" i="0" dirty="0">
                <a:solidFill>
                  <a:srgbClr val="000000"/>
                </a:solidFill>
                <a:effectLst/>
                <a:latin typeface="Avenir Next LT Pro" panose="020B0504020202020204" pitchFamily="34" charset="0"/>
              </a:rPr>
              <a:t> Cynhwysiant yn Dragons Rugby: “Rydym yn </a:t>
            </a:r>
            <a:r>
              <a:rPr lang="en-GB" b="0" i="0" dirty="0" err="1">
                <a:solidFill>
                  <a:srgbClr val="000000"/>
                </a:solidFill>
                <a:effectLst/>
                <a:latin typeface="Avenir Next LT Pro" panose="020B0504020202020204" pitchFamily="34" charset="0"/>
              </a:rPr>
              <a:t>falch</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iawn</a:t>
            </a:r>
            <a:r>
              <a:rPr lang="en-GB" b="0" i="0" dirty="0">
                <a:solidFill>
                  <a:srgbClr val="000000"/>
                </a:solidFill>
                <a:effectLst/>
                <a:latin typeface="Avenir Next LT Pro" panose="020B0504020202020204" pitchFamily="34" charset="0"/>
              </a:rPr>
              <a:t> o fod wedi </a:t>
            </a:r>
            <a:r>
              <a:rPr lang="en-GB" b="0" i="0" dirty="0" err="1">
                <a:solidFill>
                  <a:srgbClr val="000000"/>
                </a:solidFill>
                <a:effectLst/>
                <a:latin typeface="Avenir Next LT Pro" panose="020B0504020202020204" pitchFamily="34" charset="0"/>
              </a:rPr>
              <a:t>ymuno</a:t>
            </a:r>
            <a:r>
              <a:rPr lang="en-GB" b="0" i="0" dirty="0">
                <a:solidFill>
                  <a:srgbClr val="000000"/>
                </a:solidFill>
                <a:effectLst/>
                <a:latin typeface="Avenir Next LT Pro" panose="020B0504020202020204" pitchFamily="34" charset="0"/>
              </a:rPr>
              <a:t> â Dads Can Cymru i </a:t>
            </a:r>
            <a:r>
              <a:rPr lang="en-GB" b="0" i="0" dirty="0" err="1">
                <a:solidFill>
                  <a:srgbClr val="000000"/>
                </a:solidFill>
                <a:effectLst/>
                <a:latin typeface="Avenir Next LT Pro" panose="020B0504020202020204" pitchFamily="34" charset="0"/>
              </a:rPr>
              <a:t>gefnogi’r</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gwaith</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cymorth</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arloesol</a:t>
            </a:r>
            <a:r>
              <a:rPr lang="en-GB" b="0" i="0" dirty="0">
                <a:solidFill>
                  <a:srgbClr val="000000"/>
                </a:solidFill>
                <a:effectLst/>
                <a:latin typeface="Avenir Next LT Pro" panose="020B0504020202020204" pitchFamily="34" charset="0"/>
              </a:rPr>
              <a:t> a hanfodol y </a:t>
            </a:r>
            <a:r>
              <a:rPr lang="en-GB" b="0" i="0" dirty="0" err="1">
                <a:solidFill>
                  <a:srgbClr val="000000"/>
                </a:solidFill>
                <a:effectLst/>
                <a:latin typeface="Avenir Next LT Pro" panose="020B0504020202020204" pitchFamily="34" charset="0"/>
              </a:rPr>
              <a:t>maent</a:t>
            </a:r>
            <a:r>
              <a:rPr lang="en-GB" b="0" i="0" dirty="0">
                <a:solidFill>
                  <a:srgbClr val="000000"/>
                </a:solidFill>
                <a:effectLst/>
                <a:latin typeface="Avenir Next LT Pro" panose="020B0504020202020204" pitchFamily="34" charset="0"/>
              </a:rPr>
              <a:t> yn ei </a:t>
            </a:r>
            <a:r>
              <a:rPr lang="en-GB" b="0" i="0" dirty="0" err="1">
                <a:solidFill>
                  <a:srgbClr val="000000"/>
                </a:solidFill>
                <a:effectLst/>
                <a:latin typeface="Avenir Next LT Pro" panose="020B0504020202020204" pitchFamily="34" charset="0"/>
              </a:rPr>
              <a:t>gyflawni</a:t>
            </a:r>
            <a:r>
              <a:rPr lang="en-GB" b="0" i="0" dirty="0">
                <a:solidFill>
                  <a:srgbClr val="000000"/>
                </a:solidFill>
                <a:effectLst/>
                <a:latin typeface="Avenir Next LT Pro" panose="020B0504020202020204" pitchFamily="34" charset="0"/>
              </a:rPr>
              <a:t> ar draws ein </a:t>
            </a:r>
            <a:r>
              <a:rPr lang="en-GB" b="0" i="0" dirty="0" err="1">
                <a:solidFill>
                  <a:srgbClr val="000000"/>
                </a:solidFill>
                <a:effectLst/>
                <a:latin typeface="Avenir Next LT Pro" panose="020B0504020202020204" pitchFamily="34" charset="0"/>
              </a:rPr>
              <a:t>rhanbarth</a:t>
            </a:r>
            <a:r>
              <a:rPr lang="en-GB" b="0" i="0" dirty="0">
                <a:solidFill>
                  <a:srgbClr val="000000"/>
                </a:solidFill>
                <a:effectLst/>
                <a:latin typeface="Avenir Next LT Pro" panose="020B0504020202020204" pitchFamily="34" charset="0"/>
              </a:rPr>
              <a:t>.</a:t>
            </a:r>
          </a:p>
          <a:p>
            <a:pPr algn="l"/>
            <a:r>
              <a:rPr lang="en-GB" b="0" i="0" dirty="0">
                <a:solidFill>
                  <a:srgbClr val="000000"/>
                </a:solidFill>
                <a:effectLst/>
                <a:latin typeface="Avenir Next LT Pro" panose="020B0504020202020204" pitchFamily="34" charset="0"/>
              </a:rPr>
              <a:t>“</a:t>
            </a:r>
          </a:p>
          <a:p>
            <a:pPr algn="l"/>
            <a:r>
              <a:rPr lang="en-GB" b="0" i="0" dirty="0">
                <a:solidFill>
                  <a:srgbClr val="000000"/>
                </a:solidFill>
                <a:effectLst/>
                <a:latin typeface="Avenir Next LT Pro" panose="020B0504020202020204" pitchFamily="34" charset="0"/>
              </a:rPr>
              <a:t>Bydd y </a:t>
            </a:r>
            <a:r>
              <a:rPr lang="en-GB" b="0" i="0" dirty="0" err="1">
                <a:solidFill>
                  <a:srgbClr val="000000"/>
                </a:solidFill>
                <a:effectLst/>
                <a:latin typeface="Avenir Next LT Pro" panose="020B0504020202020204" pitchFamily="34" charset="0"/>
              </a:rPr>
              <a:t>bartneriaeth</a:t>
            </a:r>
            <a:r>
              <a:rPr lang="en-GB" b="0" i="0" dirty="0">
                <a:solidFill>
                  <a:srgbClr val="000000"/>
                </a:solidFill>
                <a:effectLst/>
                <a:latin typeface="Avenir Next LT Pro" panose="020B0504020202020204" pitchFamily="34" charset="0"/>
              </a:rPr>
              <a:t> newydd </a:t>
            </a:r>
            <a:r>
              <a:rPr lang="en-GB" b="0" i="0" dirty="0" err="1">
                <a:solidFill>
                  <a:srgbClr val="000000"/>
                </a:solidFill>
                <a:effectLst/>
                <a:latin typeface="Avenir Next LT Pro" panose="020B0504020202020204" pitchFamily="34" charset="0"/>
              </a:rPr>
              <a:t>arloesol</a:t>
            </a:r>
            <a:r>
              <a:rPr lang="en-GB" b="0" i="0" dirty="0">
                <a:solidFill>
                  <a:srgbClr val="000000"/>
                </a:solidFill>
                <a:effectLst/>
                <a:latin typeface="Avenir Next LT Pro" panose="020B0504020202020204" pitchFamily="34" charset="0"/>
              </a:rPr>
              <a:t> rhwng Dragons Community a Dads Can Cymru hefyd yn gweld </a:t>
            </a:r>
            <a:r>
              <a:rPr lang="en-GB" b="0" i="0" dirty="0" err="1">
                <a:solidFill>
                  <a:srgbClr val="000000"/>
                </a:solidFill>
                <a:effectLst/>
                <a:latin typeface="Avenir Next LT Pro" panose="020B0504020202020204" pitchFamily="34" charset="0"/>
              </a:rPr>
              <a:t>technoleg</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ryngweithiol</a:t>
            </a:r>
            <a:r>
              <a:rPr lang="en-GB" b="0" i="0" dirty="0">
                <a:solidFill>
                  <a:srgbClr val="000000"/>
                </a:solidFill>
                <a:effectLst/>
                <a:latin typeface="Avenir Next LT Pro" panose="020B0504020202020204" pitchFamily="34" charset="0"/>
              </a:rPr>
              <a:t> a </a:t>
            </a:r>
            <a:r>
              <a:rPr lang="en-GB" b="0" i="0" dirty="0" err="1">
                <a:solidFill>
                  <a:srgbClr val="000000"/>
                </a:solidFill>
                <a:effectLst/>
                <a:latin typeface="Avenir Next LT Pro" panose="020B0504020202020204" pitchFamily="34" charset="0"/>
              </a:rPr>
              <a:t>chymorth</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rhithwir</a:t>
            </a:r>
            <a:r>
              <a:rPr lang="en-GB" b="0" i="0" dirty="0">
                <a:solidFill>
                  <a:srgbClr val="000000"/>
                </a:solidFill>
                <a:effectLst/>
                <a:latin typeface="Avenir Next LT Pro" panose="020B0504020202020204" pitchFamily="34" charset="0"/>
              </a:rPr>
              <a:t> yn cael eu </a:t>
            </a:r>
            <a:r>
              <a:rPr lang="en-GB" b="0" i="0" dirty="0" err="1">
                <a:solidFill>
                  <a:srgbClr val="000000"/>
                </a:solidFill>
                <a:effectLst/>
                <a:latin typeface="Avenir Next LT Pro" panose="020B0504020202020204" pitchFamily="34" charset="0"/>
              </a:rPr>
              <a:t>defnyddio</a:t>
            </a:r>
            <a:r>
              <a:rPr lang="en-GB" b="0" i="0" dirty="0">
                <a:solidFill>
                  <a:srgbClr val="000000"/>
                </a:solidFill>
                <a:effectLst/>
                <a:latin typeface="Avenir Next LT Pro" panose="020B0504020202020204" pitchFamily="34" charset="0"/>
              </a:rPr>
              <a:t> i </a:t>
            </a:r>
            <a:r>
              <a:rPr lang="en-GB" b="0" i="0" dirty="0" err="1">
                <a:solidFill>
                  <a:srgbClr val="000000"/>
                </a:solidFill>
                <a:effectLst/>
                <a:latin typeface="Avenir Next LT Pro" panose="020B0504020202020204" pitchFamily="34" charset="0"/>
              </a:rPr>
              <a:t>gyflwyno</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gweithdai</a:t>
            </a:r>
            <a:r>
              <a:rPr lang="en-GB" b="0" i="0" dirty="0">
                <a:solidFill>
                  <a:srgbClr val="000000"/>
                </a:solidFill>
                <a:effectLst/>
                <a:latin typeface="Avenir Next LT Pro" panose="020B0504020202020204" pitchFamily="34" charset="0"/>
              </a:rPr>
              <a:t> ochr yn ochr â </a:t>
            </a:r>
            <a:r>
              <a:rPr lang="en-GB" b="0" i="0" dirty="0" err="1">
                <a:solidFill>
                  <a:srgbClr val="000000"/>
                </a:solidFill>
                <a:effectLst/>
                <a:latin typeface="Avenir Next LT Pro" panose="020B0504020202020204" pitchFamily="34" charset="0"/>
              </a:rPr>
              <a:t>sesiynau</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gweithgarwch</a:t>
            </a:r>
            <a:r>
              <a:rPr lang="en-GB" b="0" i="0" dirty="0">
                <a:solidFill>
                  <a:srgbClr val="000000"/>
                </a:solidFill>
                <a:effectLst/>
                <a:latin typeface="Avenir Next LT Pro" panose="020B0504020202020204" pitchFamily="34" charset="0"/>
              </a:rPr>
              <a:t> corfforol.</a:t>
            </a:r>
          </a:p>
          <a:p>
            <a:pPr algn="l"/>
            <a:r>
              <a:rPr lang="en-GB" b="0" i="0" dirty="0" err="1">
                <a:solidFill>
                  <a:srgbClr val="000000"/>
                </a:solidFill>
                <a:effectLst/>
                <a:latin typeface="Avenir Next LT Pro" panose="020B0504020202020204" pitchFamily="34" charset="0"/>
              </a:rPr>
              <a:t>Ychwanegodd</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llefarydd</a:t>
            </a:r>
            <a:r>
              <a:rPr lang="en-GB" b="0" i="0" dirty="0">
                <a:solidFill>
                  <a:srgbClr val="000000"/>
                </a:solidFill>
                <a:effectLst/>
                <a:latin typeface="Avenir Next LT Pro" panose="020B0504020202020204" pitchFamily="34" charset="0"/>
              </a:rPr>
              <a:t> ar ran Dads Can Cymru: “Mae hwn yn </a:t>
            </a:r>
            <a:r>
              <a:rPr lang="en-GB" b="0" i="0" dirty="0" err="1">
                <a:solidFill>
                  <a:srgbClr val="000000"/>
                </a:solidFill>
                <a:effectLst/>
                <a:latin typeface="Avenir Next LT Pro" panose="020B0504020202020204" pitchFamily="34" charset="0"/>
              </a:rPr>
              <a:t>gyfle</a:t>
            </a:r>
            <a:r>
              <a:rPr lang="en-GB" b="0" i="0" dirty="0">
                <a:solidFill>
                  <a:srgbClr val="000000"/>
                </a:solidFill>
                <a:effectLst/>
                <a:latin typeface="Avenir Next LT Pro" panose="020B0504020202020204" pitchFamily="34" charset="0"/>
              </a:rPr>
              <a:t> newydd </a:t>
            </a:r>
            <a:r>
              <a:rPr lang="en-GB" b="0" i="0" dirty="0" err="1">
                <a:solidFill>
                  <a:srgbClr val="000000"/>
                </a:solidFill>
                <a:effectLst/>
                <a:latin typeface="Avenir Next LT Pro" panose="020B0504020202020204" pitchFamily="34" charset="0"/>
              </a:rPr>
              <a:t>gwych</a:t>
            </a:r>
            <a:r>
              <a:rPr lang="en-GB" b="0" i="0" dirty="0">
                <a:solidFill>
                  <a:srgbClr val="000000"/>
                </a:solidFill>
                <a:effectLst/>
                <a:latin typeface="Avenir Next LT Pro" panose="020B0504020202020204" pitchFamily="34" charset="0"/>
              </a:rPr>
              <a:t> ar gyfer ein </a:t>
            </a:r>
            <a:r>
              <a:rPr lang="en-GB" b="0" i="0" dirty="0" err="1">
                <a:solidFill>
                  <a:srgbClr val="000000"/>
                </a:solidFill>
                <a:effectLst/>
                <a:latin typeface="Avenir Next LT Pro" panose="020B0504020202020204" pitchFamily="34" charset="0"/>
              </a:rPr>
              <a:t>prosiect</a:t>
            </a:r>
            <a:r>
              <a:rPr lang="en-GB" b="0" i="0" dirty="0">
                <a:solidFill>
                  <a:srgbClr val="000000"/>
                </a:solidFill>
                <a:effectLst/>
                <a:latin typeface="Avenir Next LT Pro" panose="020B0504020202020204" pitchFamily="34" charset="0"/>
              </a:rPr>
              <a:t> a </a:t>
            </a:r>
            <a:r>
              <a:rPr lang="en-GB" b="0" i="0" dirty="0" err="1">
                <a:solidFill>
                  <a:srgbClr val="000000"/>
                </a:solidFill>
                <a:effectLst/>
                <a:latin typeface="Avenir Next LT Pro" panose="020B0504020202020204" pitchFamily="34" charset="0"/>
              </a:rPr>
              <a:t>gobeithio</a:t>
            </a:r>
            <a:r>
              <a:rPr lang="en-GB" b="0" i="0" dirty="0">
                <a:solidFill>
                  <a:srgbClr val="000000"/>
                </a:solidFill>
                <a:effectLst/>
                <a:latin typeface="Avenir Next LT Pro" panose="020B0504020202020204" pitchFamily="34" charset="0"/>
              </a:rPr>
              <a:t> y bydd yn cael ei ddefnyddio i </a:t>
            </a:r>
            <a:r>
              <a:rPr lang="en-GB" b="0" i="0" dirty="0" err="1">
                <a:solidFill>
                  <a:srgbClr val="000000"/>
                </a:solidFill>
                <a:effectLst/>
                <a:latin typeface="Avenir Next LT Pro" panose="020B0504020202020204" pitchFamily="34" charset="0"/>
              </a:rPr>
              <a:t>greu</a:t>
            </a:r>
            <a:r>
              <a:rPr lang="en-GB" b="0" i="0" dirty="0">
                <a:solidFill>
                  <a:srgbClr val="000000"/>
                </a:solidFill>
                <a:effectLst/>
                <a:latin typeface="Avenir Next LT Pro" panose="020B0504020202020204" pitchFamily="34" charset="0"/>
              </a:rPr>
              <a:t> gwasanaeth newydd a </a:t>
            </a:r>
            <a:r>
              <a:rPr lang="en-GB" b="0" i="0" dirty="0" err="1">
                <a:solidFill>
                  <a:srgbClr val="000000"/>
                </a:solidFill>
                <a:effectLst/>
                <a:latin typeface="Avenir Next LT Pro" panose="020B0504020202020204" pitchFamily="34" charset="0"/>
              </a:rPr>
              <a:t>chyffrous</a:t>
            </a:r>
            <a:r>
              <a:rPr lang="en-GB" b="0" i="0" dirty="0">
                <a:solidFill>
                  <a:srgbClr val="000000"/>
                </a:solidFill>
                <a:effectLst/>
                <a:latin typeface="Avenir Next LT Pro" panose="020B0504020202020204" pitchFamily="34" charset="0"/>
              </a:rPr>
              <a:t> i </a:t>
            </a:r>
            <a:r>
              <a:rPr lang="en-GB" b="0" i="0" dirty="0" err="1">
                <a:solidFill>
                  <a:srgbClr val="000000"/>
                </a:solidFill>
                <a:effectLst/>
                <a:latin typeface="Avenir Next LT Pro" panose="020B0504020202020204" pitchFamily="34" charset="0"/>
              </a:rPr>
              <a:t>ddynion</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ledled</a:t>
            </a:r>
            <a:r>
              <a:rPr lang="en-GB" b="0" i="0" dirty="0">
                <a:solidFill>
                  <a:srgbClr val="000000"/>
                </a:solidFill>
                <a:effectLst/>
                <a:latin typeface="Avenir Next LT Pro" panose="020B0504020202020204" pitchFamily="34" charset="0"/>
              </a:rPr>
              <a:t> Gwent. Trwy ein gwybodaeth </a:t>
            </a:r>
            <a:r>
              <a:rPr lang="en-GB" b="0" i="0" dirty="0" err="1">
                <a:solidFill>
                  <a:srgbClr val="000000"/>
                </a:solidFill>
                <a:effectLst/>
                <a:latin typeface="Avenir Next LT Pro" panose="020B0504020202020204" pitchFamily="34" charset="0"/>
              </a:rPr>
              <a:t>a’n</a:t>
            </a:r>
            <a:r>
              <a:rPr lang="en-GB" b="0" i="0" dirty="0">
                <a:solidFill>
                  <a:srgbClr val="000000"/>
                </a:solidFill>
                <a:effectLst/>
                <a:latin typeface="Avenir Next LT Pro" panose="020B0504020202020204" pitchFamily="34" charset="0"/>
              </a:rPr>
              <a:t> profiad </a:t>
            </a:r>
            <a:r>
              <a:rPr lang="en-GB" b="0" i="0" dirty="0" err="1">
                <a:solidFill>
                  <a:srgbClr val="000000"/>
                </a:solidFill>
                <a:effectLst/>
                <a:latin typeface="Avenir Next LT Pro" panose="020B0504020202020204" pitchFamily="34" charset="0"/>
              </a:rPr>
              <a:t>cyfunol</a:t>
            </a:r>
            <a:r>
              <a:rPr lang="en-GB" b="0" i="0" dirty="0">
                <a:solidFill>
                  <a:srgbClr val="000000"/>
                </a:solidFill>
                <a:effectLst/>
                <a:latin typeface="Avenir Next LT Pro" panose="020B0504020202020204" pitchFamily="34" charset="0"/>
              </a:rPr>
              <a:t> o weithio gyda </a:t>
            </a:r>
            <a:r>
              <a:rPr lang="en-GB" b="0" i="0" dirty="0" err="1">
                <a:solidFill>
                  <a:srgbClr val="000000"/>
                </a:solidFill>
                <a:effectLst/>
                <a:latin typeface="Avenir Next LT Pro" panose="020B0504020202020204" pitchFamily="34" charset="0"/>
              </a:rPr>
              <a:t>dynion</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rwy’n</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wirioneddol</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gredu</a:t>
            </a:r>
            <a:r>
              <a:rPr lang="en-GB" b="0" i="0" dirty="0">
                <a:solidFill>
                  <a:srgbClr val="000000"/>
                </a:solidFill>
                <a:effectLst/>
                <a:latin typeface="Avenir Next LT Pro" panose="020B0504020202020204" pitchFamily="34" charset="0"/>
              </a:rPr>
              <a:t> y gallwn gael </a:t>
            </a:r>
            <a:r>
              <a:rPr lang="en-GB" b="0" i="0" dirty="0" err="1">
                <a:solidFill>
                  <a:srgbClr val="000000"/>
                </a:solidFill>
                <a:effectLst/>
                <a:latin typeface="Avenir Next LT Pro" panose="020B0504020202020204" pitchFamily="34" charset="0"/>
              </a:rPr>
              <a:t>effaith</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enfawr</a:t>
            </a:r>
            <a:r>
              <a:rPr lang="en-GB" b="0" i="0" dirty="0">
                <a:solidFill>
                  <a:srgbClr val="000000"/>
                </a:solidFill>
                <a:effectLst/>
                <a:latin typeface="Avenir Next LT Pro" panose="020B0504020202020204" pitchFamily="34" charset="0"/>
              </a:rPr>
              <a:t> o fewn y sir.”</a:t>
            </a:r>
          </a:p>
          <a:p>
            <a:pPr algn="l"/>
            <a:endParaRPr lang="en-GB" b="0" i="0" dirty="0">
              <a:solidFill>
                <a:srgbClr val="000000"/>
              </a:solidFill>
              <a:effectLst/>
              <a:latin typeface="Avenir Next LT Pro" panose="020B0504020202020204" pitchFamily="34" charset="0"/>
            </a:endParaRPr>
          </a:p>
          <a:p>
            <a:pPr algn="l"/>
            <a:endParaRPr lang="en-GB" b="0" i="0" dirty="0">
              <a:solidFill>
                <a:srgbClr val="000000"/>
              </a:solidFill>
              <a:effectLst/>
              <a:latin typeface="Avenir Next LT Pro" panose="020B0504020202020204" pitchFamily="34" charset="0"/>
            </a:endParaRPr>
          </a:p>
          <a:p>
            <a:pPr algn="l"/>
            <a:endParaRPr lang="en-GB" b="0" i="0" dirty="0">
              <a:solidFill>
                <a:srgbClr val="000000"/>
              </a:solidFill>
              <a:effectLst/>
              <a:latin typeface="Avenir Next LT Pro" panose="020B0504020202020204" pitchFamily="34" charset="0"/>
            </a:endParaRPr>
          </a:p>
          <a:p>
            <a:pPr algn="l"/>
            <a:endParaRPr lang="en-GB" b="0" i="0" dirty="0">
              <a:solidFill>
                <a:srgbClr val="000000"/>
              </a:solidFill>
              <a:effectLst/>
              <a:latin typeface="Avenir Next LT Pro" panose="020B0504020202020204" pitchFamily="34" charset="0"/>
            </a:endParaRPr>
          </a:p>
          <a:p>
            <a:pPr algn="l"/>
            <a:r>
              <a:rPr lang="en-GB" b="0" i="0" dirty="0">
                <a:solidFill>
                  <a:srgbClr val="000000"/>
                </a:solidFill>
                <a:effectLst/>
                <a:latin typeface="Avenir Next LT Pro" panose="020B0504020202020204" pitchFamily="34" charset="0"/>
              </a:rPr>
              <a:t>Dads Can Cymru – part of the successful Dads Can project and funded by the Lottery – helps fathers and father figures overcome challenges such as low confidence, mental ill health, relationship breakdown, access to children and negative lifestyle choices.</a:t>
            </a:r>
          </a:p>
          <a:p>
            <a:pPr algn="l"/>
            <a:endParaRPr lang="en-GB" b="0" i="0" dirty="0">
              <a:solidFill>
                <a:srgbClr val="000000"/>
              </a:solidFill>
              <a:effectLst/>
              <a:latin typeface="Avenir Next LT Pro" panose="020B0504020202020204" pitchFamily="34" charset="0"/>
            </a:endParaRPr>
          </a:p>
          <a:p>
            <a:pPr algn="l"/>
            <a:r>
              <a:rPr lang="en-GB" b="0" i="0" dirty="0">
                <a:solidFill>
                  <a:srgbClr val="000000"/>
                </a:solidFill>
                <a:effectLst/>
                <a:latin typeface="Avenir Next LT Pro" panose="020B0504020202020204" pitchFamily="34" charset="0"/>
              </a:rPr>
              <a:t>Dads Can Cymru operates across Newport and Monmouthshire utilising a coaching and mentoring approach through 1:2:1 and group work sessions, empowering dads to identify and resolve challenges they face.</a:t>
            </a:r>
          </a:p>
          <a:p>
            <a:pPr algn="l"/>
            <a:r>
              <a:rPr lang="en-GB" b="0" i="0" dirty="0">
                <a:solidFill>
                  <a:srgbClr val="000000"/>
                </a:solidFill>
                <a:effectLst/>
                <a:latin typeface="Avenir Next LT Pro" panose="020B0504020202020204" pitchFamily="34" charset="0"/>
              </a:rPr>
              <a:t>Dragons have joined forces with the pioneering work of the project to help build on the existing network of support so individuals in need can share, learn, explore and process emotional issues.</a:t>
            </a:r>
          </a:p>
          <a:p>
            <a:pPr algn="l"/>
            <a:r>
              <a:rPr lang="en-GB" b="0" i="0" dirty="0">
                <a:solidFill>
                  <a:srgbClr val="000000"/>
                </a:solidFill>
                <a:effectLst/>
                <a:latin typeface="Avenir Next LT Pro" panose="020B0504020202020204" pitchFamily="34" charset="0"/>
              </a:rPr>
              <a:t>Gareth Sullivan, Inclusion Officer at Dragons Rugby, said: “We’re delighted to have teamed up with Dads Can Cymru to support the innovative and vital support work they deliver across our region.</a:t>
            </a:r>
          </a:p>
          <a:p>
            <a:pPr algn="l"/>
            <a:r>
              <a:rPr lang="en-GB" b="0" i="0" dirty="0">
                <a:solidFill>
                  <a:srgbClr val="000000"/>
                </a:solidFill>
                <a:effectLst/>
                <a:latin typeface="Avenir Next LT Pro" panose="020B0504020202020204" pitchFamily="34" charset="0"/>
              </a:rPr>
              <a:t>“</a:t>
            </a:r>
          </a:p>
          <a:p>
            <a:pPr algn="l"/>
            <a:r>
              <a:rPr lang="en-GB" b="0" i="0" dirty="0">
                <a:solidFill>
                  <a:srgbClr val="000000"/>
                </a:solidFill>
                <a:effectLst/>
                <a:latin typeface="Avenir Next LT Pro" panose="020B0504020202020204" pitchFamily="34" charset="0"/>
              </a:rPr>
              <a:t>The pioneering new partnership between Dragons Community and Dads Can Cymru will also see interactive technology and virtual support used to deliver workshops alongside physical activity sessions.</a:t>
            </a:r>
          </a:p>
          <a:p>
            <a:pPr algn="l"/>
            <a:r>
              <a:rPr lang="en-GB" b="0" i="0" dirty="0">
                <a:solidFill>
                  <a:srgbClr val="000000"/>
                </a:solidFill>
                <a:effectLst/>
                <a:latin typeface="Avenir Next LT Pro" panose="020B0504020202020204" pitchFamily="34" charset="0"/>
              </a:rPr>
              <a:t>A spokesperson for Dads Can Cymru added: “This is a fantastic new opportunity for our project and will hopefully see use both create a new and exciting service for males across Gwent. Through our combined knowledge and experience working with males I truly believe that we can make a huge impact within the county.”</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14</a:t>
            </a:fld>
            <a:endParaRPr lang="en-GB"/>
          </a:p>
        </p:txBody>
      </p:sp>
    </p:spTree>
    <p:extLst>
      <p:ext uri="{BB962C8B-B14F-4D97-AF65-F5344CB8AC3E}">
        <p14:creationId xmlns:p14="http://schemas.microsoft.com/office/powerpoint/2010/main" val="5458663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333333"/>
                </a:solidFill>
                <a:effectLst/>
                <a:latin typeface="Times New Roman" panose="02020603050405020304" pitchFamily="18" charset="0"/>
              </a:rPr>
              <a:t>while initiatives in which social value is the primary driver are considered as non-profit organizations, the initiatives that are driving economic value are called commercial. While social enterprises are separated as profit-oriented or non-profit enterprises, they are also called as socially responsible businesses that separate some of their profits for social projects. The above-mentioned blended value conceptualized by Emerson appears to be a concept that guides social entrepreneurship.</a:t>
            </a:r>
          </a:p>
          <a:p>
            <a:pPr algn="l"/>
            <a:r>
              <a:rPr lang="en-GB" b="1" i="0" dirty="0">
                <a:solidFill>
                  <a:srgbClr val="333333"/>
                </a:solidFill>
                <a:effectLst/>
                <a:latin typeface="Times New Roman" panose="02020603050405020304" pitchFamily="18" charset="0"/>
              </a:rPr>
              <a:t>If we define the concept of value as the outcome that is revealed by entrepreneurs at the end of entrepreneurship process; it can be said that all entrepreneurs who aim for profits or do not aim for profit are aiming to create economic, social and environmental values. When it comes to social entrepreneurship, what we are aiming for impact investing is the value we produce as a blended value. In summary, contrary to the pressure on the top, the blended value emerges as a reaction to the idea that value is only economic or just social. The blended value is seen as a composition of economic, social and environmental values. This composition refers to a new and stronger structure rather than the aggregation of individual parts (Bugg-Levine &amp; Emerson, 2011).</a:t>
            </a:r>
          </a:p>
          <a:p>
            <a:pPr algn="l"/>
            <a:r>
              <a:rPr lang="en-GB" b="1" i="0" dirty="0">
                <a:solidFill>
                  <a:srgbClr val="333333"/>
                </a:solidFill>
                <a:effectLst/>
                <a:latin typeface="Times New Roman" panose="02020603050405020304" pitchFamily="18" charset="0"/>
              </a:rPr>
              <a:t>After all these explanations on the concepts of value and social value; it is obvious that it is extremely important to explore and identify opportunities to create social value, to determine the ways to reach these opportunities, and to have the potential to realize these opportunities and to reach new resources in creating social value, hence, in social entrepreneurship (Besler, 2010).</a:t>
            </a:r>
          </a:p>
          <a:p>
            <a:pPr algn="l"/>
            <a:r>
              <a:rPr lang="en-GB" b="1" i="0" dirty="0">
                <a:solidFill>
                  <a:srgbClr val="333333"/>
                </a:solidFill>
                <a:effectLst/>
                <a:latin typeface="Times New Roman" panose="02020603050405020304" pitchFamily="18" charset="0"/>
              </a:rPr>
              <a:t>The social entrepreneur who is trying to create social value for the solution of social problems is basically focusing on sustainable and systematic social change and transformation. </a:t>
            </a:r>
          </a:p>
          <a:p>
            <a:pPr algn="l"/>
            <a:endParaRPr lang="en-GB" b="1" i="0" dirty="0">
              <a:solidFill>
                <a:srgbClr val="333333"/>
              </a:solidFill>
              <a:effectLst/>
              <a:latin typeface="Times New Roman" panose="02020603050405020304" pitchFamily="18" charset="0"/>
            </a:endParaRPr>
          </a:p>
          <a:p>
            <a:pPr algn="l"/>
            <a:endParaRPr lang="en-GB" b="0" i="0" dirty="0">
              <a:solidFill>
                <a:srgbClr val="333333"/>
              </a:solidFill>
              <a:effectLst/>
              <a:latin typeface="Times New Roman" panose="02020603050405020304" pitchFamily="18" charset="0"/>
            </a:endParaRPr>
          </a:p>
          <a:p>
            <a:pPr algn="l"/>
            <a:r>
              <a:rPr lang="en-GB" b="0" dirty="0" err="1"/>
              <a:t>tra</a:t>
            </a:r>
            <a:r>
              <a:rPr lang="en-GB" b="0" dirty="0"/>
              <a:t> bod </a:t>
            </a:r>
            <a:r>
              <a:rPr lang="en-GB" b="0" dirty="0" err="1"/>
              <a:t>mentrau</a:t>
            </a:r>
            <a:r>
              <a:rPr lang="en-GB" b="0" dirty="0"/>
              <a:t> lle mae </a:t>
            </a:r>
            <a:r>
              <a:rPr lang="en-GB" b="0" dirty="0" err="1"/>
              <a:t>gwerth</a:t>
            </a:r>
            <a:r>
              <a:rPr lang="en-GB" b="0" dirty="0"/>
              <a:t> cymdeithasol yn </a:t>
            </a:r>
            <a:r>
              <a:rPr lang="en-GB" b="0" dirty="0" err="1"/>
              <a:t>brif</a:t>
            </a:r>
            <a:r>
              <a:rPr lang="en-GB" b="0" dirty="0"/>
              <a:t> </a:t>
            </a:r>
            <a:r>
              <a:rPr lang="en-GB" b="0" dirty="0" err="1"/>
              <a:t>ysgogydd</a:t>
            </a:r>
            <a:r>
              <a:rPr lang="en-GB" b="0" dirty="0"/>
              <a:t> yn cael eu </a:t>
            </a:r>
            <a:r>
              <a:rPr lang="en-GB" b="0" dirty="0" err="1"/>
              <a:t>hystyried</a:t>
            </a:r>
            <a:r>
              <a:rPr lang="en-GB" b="0" dirty="0"/>
              <a:t> fel </a:t>
            </a:r>
            <a:r>
              <a:rPr lang="en-GB" b="0" dirty="0" err="1"/>
              <a:t>sefydliadau</a:t>
            </a:r>
            <a:r>
              <a:rPr lang="en-GB" b="0" dirty="0"/>
              <a:t> </a:t>
            </a:r>
            <a:r>
              <a:rPr lang="en-GB" b="0" dirty="0" err="1"/>
              <a:t>dielw</a:t>
            </a:r>
            <a:r>
              <a:rPr lang="en-GB" b="0" dirty="0"/>
              <a:t>, </a:t>
            </a:r>
            <a:r>
              <a:rPr lang="en-GB" b="0" dirty="0" err="1"/>
              <a:t>gelwir</a:t>
            </a:r>
            <a:r>
              <a:rPr lang="en-GB" b="0" dirty="0"/>
              <a:t> y </a:t>
            </a:r>
            <a:r>
              <a:rPr lang="en-GB" b="0" dirty="0" err="1"/>
              <a:t>mentrau</a:t>
            </a:r>
            <a:r>
              <a:rPr lang="en-GB" b="0" dirty="0"/>
              <a:t> sy'n </a:t>
            </a:r>
            <a:r>
              <a:rPr lang="en-GB" b="0" dirty="0" err="1"/>
              <a:t>gyrru</a:t>
            </a:r>
            <a:r>
              <a:rPr lang="en-GB" b="0" dirty="0"/>
              <a:t> </a:t>
            </a:r>
            <a:r>
              <a:rPr lang="en-GB" b="0" dirty="0" err="1"/>
              <a:t>gwerth</a:t>
            </a:r>
            <a:r>
              <a:rPr lang="en-GB" b="0" dirty="0"/>
              <a:t> </a:t>
            </a:r>
            <a:r>
              <a:rPr lang="en-GB" b="0" dirty="0" err="1"/>
              <a:t>economaidd</a:t>
            </a:r>
            <a:r>
              <a:rPr lang="en-GB" b="0" dirty="0"/>
              <a:t> yn </a:t>
            </a:r>
            <a:r>
              <a:rPr lang="en-GB" b="0" dirty="0" err="1"/>
              <a:t>fasnachol</a:t>
            </a:r>
            <a:r>
              <a:rPr lang="en-GB" b="0" dirty="0"/>
              <a:t>. Er bod </a:t>
            </a:r>
            <a:r>
              <a:rPr lang="en-GB" b="0" dirty="0" err="1"/>
              <a:t>mentrau</a:t>
            </a:r>
            <a:r>
              <a:rPr lang="en-GB" b="0" dirty="0"/>
              <a:t> cymdeithasol yn cael eu </a:t>
            </a:r>
            <a:r>
              <a:rPr lang="en-GB" b="0" dirty="0" err="1"/>
              <a:t>gwahanu</a:t>
            </a:r>
            <a:r>
              <a:rPr lang="en-GB" b="0" dirty="0"/>
              <a:t> fel </a:t>
            </a:r>
            <a:r>
              <a:rPr lang="en-GB" b="0" dirty="0" err="1"/>
              <a:t>mentrau</a:t>
            </a:r>
            <a:r>
              <a:rPr lang="en-GB" b="0" dirty="0"/>
              <a:t> sy'n canolbwyntio ar </a:t>
            </a:r>
            <a:r>
              <a:rPr lang="en-GB" b="0" dirty="0" err="1"/>
              <a:t>elw</a:t>
            </a:r>
            <a:r>
              <a:rPr lang="en-GB" b="0" dirty="0"/>
              <a:t> neu nad ydynt yn gwneud </a:t>
            </a:r>
            <a:r>
              <a:rPr lang="en-GB" b="0" dirty="0" err="1"/>
              <a:t>elw</a:t>
            </a:r>
            <a:r>
              <a:rPr lang="en-GB" b="0" dirty="0"/>
              <a:t>, </a:t>
            </a:r>
            <a:r>
              <a:rPr lang="en-GB" b="0" dirty="0" err="1"/>
              <a:t>fe'u</a:t>
            </a:r>
            <a:r>
              <a:rPr lang="en-GB" b="0" dirty="0"/>
              <a:t> </a:t>
            </a:r>
            <a:r>
              <a:rPr lang="en-GB" b="0" dirty="0" err="1"/>
              <a:t>gelwir</a:t>
            </a:r>
            <a:r>
              <a:rPr lang="en-GB" b="0" dirty="0"/>
              <a:t> hefyd yn </a:t>
            </a:r>
            <a:r>
              <a:rPr lang="en-GB" b="0" dirty="0" err="1"/>
              <a:t>fusnesau</a:t>
            </a:r>
            <a:r>
              <a:rPr lang="en-GB" b="0" dirty="0"/>
              <a:t> cymdeithasol </a:t>
            </a:r>
            <a:r>
              <a:rPr lang="en-GB" b="0" dirty="0" err="1"/>
              <a:t>gyfrifol</a:t>
            </a:r>
            <a:r>
              <a:rPr lang="en-GB" b="0" dirty="0"/>
              <a:t> sy'n </a:t>
            </a:r>
            <a:r>
              <a:rPr lang="en-GB" b="0" dirty="0" err="1"/>
              <a:t>gwahanu</a:t>
            </a:r>
            <a:r>
              <a:rPr lang="en-GB" b="0" dirty="0"/>
              <a:t> rhywfaint </a:t>
            </a:r>
            <a:r>
              <a:rPr lang="en-GB" b="0" dirty="0" err="1"/>
              <a:t>o'u</a:t>
            </a:r>
            <a:r>
              <a:rPr lang="en-GB" b="0" dirty="0"/>
              <a:t> </a:t>
            </a:r>
            <a:r>
              <a:rPr lang="en-GB" b="0" dirty="0" err="1"/>
              <a:t>helw</a:t>
            </a:r>
            <a:r>
              <a:rPr lang="en-GB" b="0" dirty="0"/>
              <a:t> ar gyfer </a:t>
            </a:r>
            <a:r>
              <a:rPr lang="en-GB" b="0" dirty="0" err="1"/>
              <a:t>prosiectau</a:t>
            </a:r>
            <a:r>
              <a:rPr lang="en-GB" b="0" dirty="0"/>
              <a:t> cymdeithasol. Mae'n </a:t>
            </a:r>
            <a:r>
              <a:rPr lang="en-GB" b="0" dirty="0" err="1"/>
              <a:t>ymddangos</a:t>
            </a:r>
            <a:r>
              <a:rPr lang="en-GB" b="0" dirty="0"/>
              <a:t> bod y </a:t>
            </a:r>
            <a:r>
              <a:rPr lang="en-GB" b="0" dirty="0" err="1"/>
              <a:t>gwerth</a:t>
            </a:r>
            <a:r>
              <a:rPr lang="en-GB" b="0" dirty="0"/>
              <a:t> </a:t>
            </a:r>
            <a:r>
              <a:rPr lang="en-GB" b="0" dirty="0" err="1"/>
              <a:t>cyfunol</a:t>
            </a:r>
            <a:r>
              <a:rPr lang="en-GB" b="0" dirty="0"/>
              <a:t> uchod a </a:t>
            </a:r>
            <a:r>
              <a:rPr lang="en-GB" b="0" dirty="0" err="1"/>
              <a:t>luniwyd</a:t>
            </a:r>
            <a:r>
              <a:rPr lang="en-GB" b="0" dirty="0"/>
              <a:t> gan Emerson yn </a:t>
            </a:r>
            <a:r>
              <a:rPr lang="en-GB" b="0" dirty="0" err="1"/>
              <a:t>gysyniad</a:t>
            </a:r>
            <a:r>
              <a:rPr lang="en-GB" b="0" dirty="0"/>
              <a:t> sy'n arwain </a:t>
            </a:r>
            <a:r>
              <a:rPr lang="en-GB" b="0" dirty="0" err="1"/>
              <a:t>entrepreneuriaeth</a:t>
            </a:r>
            <a:r>
              <a:rPr lang="en-GB" b="0" dirty="0"/>
              <a:t> </a:t>
            </a:r>
            <a:r>
              <a:rPr lang="en-GB" b="0" dirty="0" err="1"/>
              <a:t>gymdeithasol</a:t>
            </a:r>
            <a:r>
              <a:rPr lang="en-GB" b="0" dirty="0"/>
              <a:t>.</a:t>
            </a:r>
          </a:p>
          <a:p>
            <a:pPr algn="l"/>
            <a:endParaRPr lang="en-GB" b="0" dirty="0"/>
          </a:p>
          <a:p>
            <a:pPr algn="l"/>
            <a:r>
              <a:rPr lang="en-GB" b="0" dirty="0" err="1"/>
              <a:t>Os</a:t>
            </a:r>
            <a:r>
              <a:rPr lang="en-GB" b="0" dirty="0"/>
              <a:t> </a:t>
            </a:r>
            <a:r>
              <a:rPr lang="en-GB" b="0" dirty="0" err="1"/>
              <a:t>byddwn</a:t>
            </a:r>
            <a:r>
              <a:rPr lang="en-GB" b="0" dirty="0"/>
              <a:t> yn </a:t>
            </a:r>
            <a:r>
              <a:rPr lang="en-GB" b="0" dirty="0" err="1"/>
              <a:t>diffinio’r</a:t>
            </a:r>
            <a:r>
              <a:rPr lang="en-GB" b="0" dirty="0"/>
              <a:t> </a:t>
            </a:r>
            <a:r>
              <a:rPr lang="en-GB" b="0" dirty="0" err="1"/>
              <a:t>cysyniad</a:t>
            </a:r>
            <a:r>
              <a:rPr lang="en-GB" b="0" dirty="0"/>
              <a:t> o </a:t>
            </a:r>
            <a:r>
              <a:rPr lang="en-GB" b="0" dirty="0" err="1"/>
              <a:t>werth</a:t>
            </a:r>
            <a:r>
              <a:rPr lang="en-GB" b="0" dirty="0"/>
              <a:t> fel y </a:t>
            </a:r>
            <a:r>
              <a:rPr lang="en-GB" b="0" dirty="0" err="1"/>
              <a:t>canlyniad</a:t>
            </a:r>
            <a:r>
              <a:rPr lang="en-GB" b="0" dirty="0"/>
              <a:t> a </a:t>
            </a:r>
            <a:r>
              <a:rPr lang="en-GB" b="0" dirty="0" err="1"/>
              <a:t>ddatgelir</a:t>
            </a:r>
            <a:r>
              <a:rPr lang="en-GB" b="0" dirty="0"/>
              <a:t> gan </a:t>
            </a:r>
            <a:r>
              <a:rPr lang="en-GB" b="0" dirty="0" err="1"/>
              <a:t>entrepreneuriaid</a:t>
            </a:r>
            <a:r>
              <a:rPr lang="en-GB" b="0" dirty="0"/>
              <a:t> ar </a:t>
            </a:r>
            <a:r>
              <a:rPr lang="en-GB" b="0" dirty="0" err="1"/>
              <a:t>ddiwedd</a:t>
            </a:r>
            <a:r>
              <a:rPr lang="en-GB" b="0" dirty="0"/>
              <a:t> y broses </a:t>
            </a:r>
            <a:r>
              <a:rPr lang="en-GB" b="0" dirty="0" err="1"/>
              <a:t>entrepreneuriaeth</a:t>
            </a:r>
            <a:r>
              <a:rPr lang="en-GB" b="0" dirty="0"/>
              <a:t>; gellir </a:t>
            </a:r>
            <a:r>
              <a:rPr lang="en-GB" b="0" dirty="0" err="1"/>
              <a:t>dweud</a:t>
            </a:r>
            <a:r>
              <a:rPr lang="en-GB" b="0" dirty="0"/>
              <a:t> bod pob entrepreneur sy'n </a:t>
            </a:r>
            <a:r>
              <a:rPr lang="en-GB" b="0" dirty="0" err="1"/>
              <a:t>anelu</a:t>
            </a:r>
            <a:r>
              <a:rPr lang="en-GB" b="0" dirty="0"/>
              <a:t> at </a:t>
            </a:r>
            <a:r>
              <a:rPr lang="en-GB" b="0" dirty="0" err="1"/>
              <a:t>elw</a:t>
            </a:r>
            <a:r>
              <a:rPr lang="en-GB" b="0" dirty="0"/>
              <a:t> neu nad yw'n </a:t>
            </a:r>
            <a:r>
              <a:rPr lang="en-GB" b="0" dirty="0" err="1"/>
              <a:t>anelu</a:t>
            </a:r>
            <a:r>
              <a:rPr lang="en-GB" b="0" dirty="0"/>
              <a:t> at </a:t>
            </a:r>
            <a:r>
              <a:rPr lang="en-GB" b="0" dirty="0" err="1"/>
              <a:t>elw</a:t>
            </a:r>
            <a:r>
              <a:rPr lang="en-GB" b="0" dirty="0"/>
              <a:t> yn </a:t>
            </a:r>
            <a:r>
              <a:rPr lang="en-GB" b="0" dirty="0" err="1"/>
              <a:t>anelu</a:t>
            </a:r>
            <a:r>
              <a:rPr lang="en-GB" b="0" dirty="0"/>
              <a:t> at </a:t>
            </a:r>
            <a:r>
              <a:rPr lang="en-GB" b="0" dirty="0" err="1"/>
              <a:t>greu</a:t>
            </a:r>
            <a:r>
              <a:rPr lang="en-GB" b="0" dirty="0"/>
              <a:t> gwerthoedd </a:t>
            </a:r>
            <a:r>
              <a:rPr lang="en-GB" b="0" dirty="0" err="1"/>
              <a:t>economaidd</a:t>
            </a:r>
            <a:r>
              <a:rPr lang="en-GB" b="0" dirty="0"/>
              <a:t>, cymdeithasol ac </a:t>
            </a:r>
            <a:r>
              <a:rPr lang="en-GB" b="0" dirty="0" err="1"/>
              <a:t>amgylcheddol</a:t>
            </a:r>
            <a:r>
              <a:rPr lang="en-GB" b="0" dirty="0"/>
              <a:t>. O ran </a:t>
            </a:r>
            <a:r>
              <a:rPr lang="en-GB" b="0" dirty="0" err="1"/>
              <a:t>entrepreneuriaeth</a:t>
            </a:r>
            <a:r>
              <a:rPr lang="en-GB" b="0" dirty="0"/>
              <a:t> </a:t>
            </a:r>
            <a:r>
              <a:rPr lang="en-GB" b="0" dirty="0" err="1"/>
              <a:t>gymdeithasol</a:t>
            </a:r>
            <a:r>
              <a:rPr lang="en-GB" b="0" dirty="0"/>
              <a:t>, yr hyn yr ydym yn </a:t>
            </a:r>
            <a:r>
              <a:rPr lang="en-GB" b="0" dirty="0" err="1"/>
              <a:t>anelu</a:t>
            </a:r>
            <a:r>
              <a:rPr lang="en-GB" b="0" dirty="0"/>
              <a:t> at </a:t>
            </a:r>
            <a:r>
              <a:rPr lang="en-GB" b="0" dirty="0" err="1"/>
              <a:t>fuddsoddi</a:t>
            </a:r>
            <a:r>
              <a:rPr lang="en-GB" b="0" dirty="0"/>
              <a:t> </a:t>
            </a:r>
            <a:r>
              <a:rPr lang="en-GB" b="0" dirty="0" err="1"/>
              <a:t>effaith</a:t>
            </a:r>
            <a:r>
              <a:rPr lang="en-GB" b="0" dirty="0"/>
              <a:t> yw'r </a:t>
            </a:r>
            <a:r>
              <a:rPr lang="en-GB" b="0" dirty="0" err="1"/>
              <a:t>gwerth</a:t>
            </a:r>
            <a:r>
              <a:rPr lang="en-GB" b="0" dirty="0"/>
              <a:t> a </a:t>
            </a:r>
            <a:r>
              <a:rPr lang="en-GB" b="0" dirty="0" err="1"/>
              <a:t>gynhyrchwn</a:t>
            </a:r>
            <a:r>
              <a:rPr lang="en-GB" b="0" dirty="0"/>
              <a:t> fel </a:t>
            </a:r>
            <a:r>
              <a:rPr lang="en-GB" b="0" dirty="0" err="1"/>
              <a:t>gwerth</a:t>
            </a:r>
            <a:r>
              <a:rPr lang="en-GB" b="0" dirty="0"/>
              <a:t> </a:t>
            </a:r>
            <a:r>
              <a:rPr lang="en-GB" b="0" dirty="0" err="1"/>
              <a:t>cyfunol</a:t>
            </a:r>
            <a:r>
              <a:rPr lang="en-GB" b="0" dirty="0"/>
              <a:t>. I </a:t>
            </a:r>
            <a:r>
              <a:rPr lang="en-GB" b="0" dirty="0" err="1"/>
              <a:t>grynhoi</a:t>
            </a:r>
            <a:r>
              <a:rPr lang="en-GB" b="0" dirty="0"/>
              <a:t>, yn </a:t>
            </a:r>
            <a:r>
              <a:rPr lang="en-GB" b="0" dirty="0" err="1"/>
              <a:t>groes</a:t>
            </a:r>
            <a:r>
              <a:rPr lang="en-GB" b="0" dirty="0"/>
              <a:t> i'r </a:t>
            </a:r>
            <a:r>
              <a:rPr lang="en-GB" b="0" dirty="0" err="1"/>
              <a:t>pwysau</a:t>
            </a:r>
            <a:r>
              <a:rPr lang="en-GB" b="0" dirty="0"/>
              <a:t> ar y brig, mae'r </a:t>
            </a:r>
            <a:r>
              <a:rPr lang="en-GB" b="0" dirty="0" err="1"/>
              <a:t>gwerth</a:t>
            </a:r>
            <a:r>
              <a:rPr lang="en-GB" b="0" dirty="0"/>
              <a:t> </a:t>
            </a:r>
            <a:r>
              <a:rPr lang="en-GB" b="0" dirty="0" err="1"/>
              <a:t>cyfunol</a:t>
            </a:r>
            <a:r>
              <a:rPr lang="en-GB" b="0" dirty="0"/>
              <a:t> yn dod i'r amlwg fel </a:t>
            </a:r>
            <a:r>
              <a:rPr lang="en-GB" b="0" dirty="0" err="1"/>
              <a:t>adwaith</a:t>
            </a:r>
            <a:r>
              <a:rPr lang="en-GB" b="0" dirty="0"/>
              <a:t> i'r </a:t>
            </a:r>
            <a:r>
              <a:rPr lang="en-GB" b="0" dirty="0" err="1"/>
              <a:t>syniad</a:t>
            </a:r>
            <a:r>
              <a:rPr lang="en-GB" b="0" dirty="0"/>
              <a:t> </a:t>
            </a:r>
            <a:r>
              <a:rPr lang="en-GB" b="0" dirty="0" err="1"/>
              <a:t>mai</a:t>
            </a:r>
            <a:r>
              <a:rPr lang="en-GB" b="0" dirty="0"/>
              <a:t> dim ond </a:t>
            </a:r>
            <a:r>
              <a:rPr lang="en-GB" b="0" dirty="0" err="1"/>
              <a:t>economaidd</a:t>
            </a:r>
            <a:r>
              <a:rPr lang="en-GB" b="0" dirty="0"/>
              <a:t> neu </a:t>
            </a:r>
            <a:r>
              <a:rPr lang="en-GB" b="0" dirty="0" err="1"/>
              <a:t>gymdeithasol</a:t>
            </a:r>
            <a:r>
              <a:rPr lang="en-GB" b="0" dirty="0"/>
              <a:t> yn unig </a:t>
            </a:r>
            <a:r>
              <a:rPr lang="en-GB" b="0" dirty="0" err="1"/>
              <a:t>yw</a:t>
            </a:r>
            <a:r>
              <a:rPr lang="en-GB" b="0" dirty="0"/>
              <a:t> </a:t>
            </a:r>
            <a:r>
              <a:rPr lang="en-GB" b="0" dirty="0" err="1"/>
              <a:t>gwerth</a:t>
            </a:r>
            <a:r>
              <a:rPr lang="en-GB" b="0" dirty="0"/>
              <a:t>. </a:t>
            </a:r>
            <a:r>
              <a:rPr lang="en-GB" b="0" dirty="0" err="1"/>
              <a:t>Ystyrir</a:t>
            </a:r>
            <a:r>
              <a:rPr lang="en-GB" b="0" dirty="0"/>
              <a:t> y </a:t>
            </a:r>
            <a:r>
              <a:rPr lang="en-GB" b="0" dirty="0" err="1"/>
              <a:t>gwerth</a:t>
            </a:r>
            <a:r>
              <a:rPr lang="en-GB" b="0" dirty="0"/>
              <a:t> </a:t>
            </a:r>
            <a:r>
              <a:rPr lang="en-GB" b="0" dirty="0" err="1"/>
              <a:t>cyfunol</a:t>
            </a:r>
            <a:r>
              <a:rPr lang="en-GB" b="0" dirty="0"/>
              <a:t> fel </a:t>
            </a:r>
            <a:r>
              <a:rPr lang="en-GB" b="0" dirty="0" err="1"/>
              <a:t>cyfansoddiad</a:t>
            </a:r>
            <a:r>
              <a:rPr lang="en-GB" b="0" dirty="0"/>
              <a:t> o werthoedd </a:t>
            </a:r>
            <a:r>
              <a:rPr lang="en-GB" b="0" dirty="0" err="1"/>
              <a:t>economaidd</a:t>
            </a:r>
            <a:r>
              <a:rPr lang="en-GB" b="0" dirty="0"/>
              <a:t>, cymdeithasol ac </a:t>
            </a:r>
            <a:r>
              <a:rPr lang="en-GB" b="0" dirty="0" err="1"/>
              <a:t>amgylcheddol</a:t>
            </a:r>
            <a:r>
              <a:rPr lang="en-GB" b="0" dirty="0"/>
              <a:t>. Mae'r </a:t>
            </a:r>
            <a:r>
              <a:rPr lang="en-GB" b="0" dirty="0" err="1"/>
              <a:t>cyfansoddiad</a:t>
            </a:r>
            <a:r>
              <a:rPr lang="en-GB" b="0" dirty="0"/>
              <a:t> hwn yn </a:t>
            </a:r>
            <a:r>
              <a:rPr lang="en-GB" b="0" dirty="0" err="1"/>
              <a:t>cyfeirio</a:t>
            </a:r>
            <a:r>
              <a:rPr lang="en-GB" b="0" dirty="0"/>
              <a:t> at </a:t>
            </a:r>
            <a:r>
              <a:rPr lang="en-GB" b="0" dirty="0" err="1"/>
              <a:t>strwythur</a:t>
            </a:r>
            <a:r>
              <a:rPr lang="en-GB" b="0" dirty="0"/>
              <a:t> newydd a </a:t>
            </a:r>
            <a:r>
              <a:rPr lang="en-GB" b="0" dirty="0" err="1"/>
              <a:t>chryfach</a:t>
            </a:r>
            <a:r>
              <a:rPr lang="en-GB" b="0" dirty="0"/>
              <a:t> yn </a:t>
            </a:r>
            <a:r>
              <a:rPr lang="en-GB" b="0" dirty="0" err="1"/>
              <a:t>hytrach</a:t>
            </a:r>
            <a:r>
              <a:rPr lang="en-GB" b="0" dirty="0"/>
              <a:t> na </a:t>
            </a:r>
            <a:r>
              <a:rPr lang="en-GB" b="0" dirty="0" err="1"/>
              <a:t>chydgrynhoi</a:t>
            </a:r>
            <a:r>
              <a:rPr lang="en-GB" b="0" dirty="0"/>
              <a:t> </a:t>
            </a:r>
            <a:r>
              <a:rPr lang="en-GB" b="0" dirty="0" err="1"/>
              <a:t>rhannau</a:t>
            </a:r>
            <a:r>
              <a:rPr lang="en-GB" b="0" dirty="0"/>
              <a:t> unigol (Bugg-Levine &amp; Emerson, 2011).</a:t>
            </a:r>
          </a:p>
          <a:p>
            <a:pPr algn="l"/>
            <a:endParaRPr lang="en-GB" b="0" dirty="0"/>
          </a:p>
          <a:p>
            <a:pPr algn="l"/>
            <a:r>
              <a:rPr lang="en-GB" b="0" dirty="0" err="1"/>
              <a:t>Wedi'r</a:t>
            </a:r>
            <a:r>
              <a:rPr lang="en-GB" b="0" dirty="0"/>
              <a:t> cyfan yr </a:t>
            </a:r>
            <a:r>
              <a:rPr lang="en-GB" b="0" dirty="0" err="1"/>
              <a:t>esboniadau</a:t>
            </a:r>
            <a:r>
              <a:rPr lang="en-GB" b="0" dirty="0"/>
              <a:t> hyn ar y </a:t>
            </a:r>
            <a:r>
              <a:rPr lang="en-GB" b="0" dirty="0" err="1"/>
              <a:t>cysyniadau</a:t>
            </a:r>
            <a:r>
              <a:rPr lang="en-GB" b="0" dirty="0"/>
              <a:t> o </a:t>
            </a:r>
            <a:r>
              <a:rPr lang="en-GB" b="0" dirty="0" err="1"/>
              <a:t>werth</a:t>
            </a:r>
            <a:r>
              <a:rPr lang="en-GB" b="0" dirty="0"/>
              <a:t> a </a:t>
            </a:r>
            <a:r>
              <a:rPr lang="en-GB" b="0" dirty="0" err="1"/>
              <a:t>gwerth</a:t>
            </a:r>
            <a:r>
              <a:rPr lang="en-GB" b="0" dirty="0"/>
              <a:t> cymdeithasol; mae’n amlwg ei bod yn </a:t>
            </a:r>
            <a:r>
              <a:rPr lang="en-GB" b="0" dirty="0" err="1"/>
              <a:t>hynod</a:t>
            </a:r>
            <a:r>
              <a:rPr lang="en-GB" b="0" dirty="0"/>
              <a:t> </a:t>
            </a:r>
            <a:r>
              <a:rPr lang="en-GB" b="0" dirty="0" err="1"/>
              <a:t>bwysig</a:t>
            </a:r>
            <a:r>
              <a:rPr lang="en-GB" b="0" dirty="0"/>
              <a:t> </a:t>
            </a:r>
            <a:r>
              <a:rPr lang="en-GB" b="0" dirty="0" err="1"/>
              <a:t>archwilio</a:t>
            </a:r>
            <a:r>
              <a:rPr lang="en-GB" b="0" dirty="0"/>
              <a:t> ac </a:t>
            </a:r>
            <a:r>
              <a:rPr lang="en-GB" b="0" dirty="0" err="1"/>
              <a:t>adnabod</a:t>
            </a:r>
            <a:r>
              <a:rPr lang="en-GB" b="0" dirty="0"/>
              <a:t> </a:t>
            </a:r>
            <a:r>
              <a:rPr lang="en-GB" b="0" dirty="0" err="1"/>
              <a:t>cyfleoedd</a:t>
            </a:r>
            <a:r>
              <a:rPr lang="en-GB" b="0" dirty="0"/>
              <a:t> i </a:t>
            </a:r>
            <a:r>
              <a:rPr lang="en-GB" b="0" dirty="0" err="1"/>
              <a:t>greu</a:t>
            </a:r>
            <a:r>
              <a:rPr lang="en-GB" b="0" dirty="0"/>
              <a:t> </a:t>
            </a:r>
            <a:r>
              <a:rPr lang="en-GB" b="0" dirty="0" err="1"/>
              <a:t>gwerth</a:t>
            </a:r>
            <a:r>
              <a:rPr lang="en-GB" b="0" dirty="0"/>
              <a:t> cymdeithasol, </a:t>
            </a:r>
            <a:r>
              <a:rPr lang="en-GB" b="0" dirty="0" err="1"/>
              <a:t>pennu’r</a:t>
            </a:r>
            <a:r>
              <a:rPr lang="en-GB" b="0" dirty="0"/>
              <a:t> ffyrdd o </a:t>
            </a:r>
            <a:r>
              <a:rPr lang="en-GB" b="0" dirty="0" err="1"/>
              <a:t>gyrraedd</a:t>
            </a:r>
            <a:r>
              <a:rPr lang="en-GB" b="0" dirty="0"/>
              <a:t> y </a:t>
            </a:r>
            <a:r>
              <a:rPr lang="en-GB" b="0" dirty="0" err="1"/>
              <a:t>cyfleoedd</a:t>
            </a:r>
            <a:r>
              <a:rPr lang="en-GB" b="0" dirty="0"/>
              <a:t> hyn, a </a:t>
            </a:r>
            <a:r>
              <a:rPr lang="en-GB" b="0" dirty="0" err="1"/>
              <a:t>chael</a:t>
            </a:r>
            <a:r>
              <a:rPr lang="en-GB" b="0" dirty="0"/>
              <a:t> y potensial i </a:t>
            </a:r>
            <a:r>
              <a:rPr lang="en-GB" b="0" dirty="0" err="1"/>
              <a:t>wireddu’r</a:t>
            </a:r>
            <a:r>
              <a:rPr lang="en-GB" b="0" dirty="0"/>
              <a:t> </a:t>
            </a:r>
            <a:r>
              <a:rPr lang="en-GB" b="0" dirty="0" err="1"/>
              <a:t>cyfleoedd</a:t>
            </a:r>
            <a:r>
              <a:rPr lang="en-GB" b="0" dirty="0"/>
              <a:t> hyn a </a:t>
            </a:r>
            <a:r>
              <a:rPr lang="en-GB" b="0" dirty="0" err="1"/>
              <a:t>chyrraedd</a:t>
            </a:r>
            <a:r>
              <a:rPr lang="en-GB" b="0" dirty="0"/>
              <a:t> adnoddau newydd wrth </a:t>
            </a:r>
            <a:r>
              <a:rPr lang="en-GB" b="0" dirty="0" err="1"/>
              <a:t>greu</a:t>
            </a:r>
            <a:r>
              <a:rPr lang="en-GB" b="0" dirty="0"/>
              <a:t> </a:t>
            </a:r>
            <a:r>
              <a:rPr lang="en-GB" b="0" dirty="0" err="1"/>
              <a:t>gwerth</a:t>
            </a:r>
            <a:r>
              <a:rPr lang="en-GB" b="0" dirty="0"/>
              <a:t> cymdeithasol, felly, mewn </a:t>
            </a:r>
            <a:r>
              <a:rPr lang="en-GB" b="0" dirty="0" err="1"/>
              <a:t>cymdeithas</a:t>
            </a:r>
            <a:r>
              <a:rPr lang="en-GB" b="0" dirty="0"/>
              <a:t>. </a:t>
            </a:r>
            <a:r>
              <a:rPr lang="en-GB" b="0" dirty="0" err="1"/>
              <a:t>entrepreneuriaeth</a:t>
            </a:r>
            <a:r>
              <a:rPr lang="en-GB" b="0" dirty="0"/>
              <a:t> (Besler, 2010).</a:t>
            </a:r>
          </a:p>
          <a:p>
            <a:pPr algn="l"/>
            <a:r>
              <a:rPr lang="en-GB" b="0" dirty="0"/>
              <a:t>Mae'r entrepreneur cymdeithasol sy'n </a:t>
            </a:r>
            <a:r>
              <a:rPr lang="en-GB" b="0" dirty="0" err="1"/>
              <a:t>ceisio</a:t>
            </a:r>
            <a:r>
              <a:rPr lang="en-GB" b="0" dirty="0"/>
              <a:t> creu </a:t>
            </a:r>
            <a:r>
              <a:rPr lang="en-GB" b="0" dirty="0" err="1"/>
              <a:t>gwerth</a:t>
            </a:r>
            <a:r>
              <a:rPr lang="en-GB" b="0" dirty="0"/>
              <a:t> cymdeithasol ar gyfer </a:t>
            </a:r>
            <a:r>
              <a:rPr lang="en-GB" b="0" dirty="0" err="1"/>
              <a:t>datrys</a:t>
            </a:r>
            <a:r>
              <a:rPr lang="en-GB" b="0" dirty="0"/>
              <a:t> </a:t>
            </a:r>
            <a:r>
              <a:rPr lang="en-GB" b="0" dirty="0" err="1"/>
              <a:t>problemau</a:t>
            </a:r>
            <a:r>
              <a:rPr lang="en-GB" b="0" dirty="0"/>
              <a:t> cymdeithasol yn y </a:t>
            </a:r>
            <a:r>
              <a:rPr lang="en-GB" b="0" dirty="0" err="1"/>
              <a:t>bôn</a:t>
            </a:r>
            <a:r>
              <a:rPr lang="en-GB" b="0" dirty="0"/>
              <a:t> yn canolbwyntio ar newid a </a:t>
            </a:r>
            <a:r>
              <a:rPr lang="en-GB" b="0" dirty="0" err="1"/>
              <a:t>thrawsnewid</a:t>
            </a:r>
            <a:r>
              <a:rPr lang="en-GB" b="0" dirty="0"/>
              <a:t> cymdeithasol </a:t>
            </a:r>
            <a:r>
              <a:rPr lang="en-GB" b="0" dirty="0" err="1"/>
              <a:t>cynaliadwy</a:t>
            </a:r>
            <a:r>
              <a:rPr lang="en-GB" b="0" dirty="0"/>
              <a:t> a </a:t>
            </a:r>
            <a:r>
              <a:rPr lang="en-GB" b="0" dirty="0" err="1"/>
              <a:t>systematig</a:t>
            </a:r>
            <a:r>
              <a:rPr lang="en-GB" b="0" dirty="0"/>
              <a:t>.</a:t>
            </a:r>
          </a:p>
        </p:txBody>
      </p:sp>
      <p:sp>
        <p:nvSpPr>
          <p:cNvPr id="4" name="Slide Number Placeholder 3"/>
          <p:cNvSpPr>
            <a:spLocks noGrp="1"/>
          </p:cNvSpPr>
          <p:nvPr>
            <p:ph type="sldNum" sz="quarter" idx="5"/>
          </p:nvPr>
        </p:nvSpPr>
        <p:spPr/>
        <p:txBody>
          <a:bodyPr/>
          <a:lstStyle/>
          <a:p>
            <a:fld id="{DA623A80-8829-4835-8689-07854B573487}" type="slidenum">
              <a:rPr lang="en-GB" smtClean="0"/>
              <a:t>15</a:t>
            </a:fld>
            <a:endParaRPr lang="en-GB"/>
          </a:p>
        </p:txBody>
      </p:sp>
    </p:spTree>
    <p:extLst>
      <p:ext uri="{BB962C8B-B14F-4D97-AF65-F5344CB8AC3E}">
        <p14:creationId xmlns:p14="http://schemas.microsoft.com/office/powerpoint/2010/main" val="24706285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306054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232248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7" Type="http://schemas.openxmlformats.org/officeDocument/2006/relationships/image" Target="../media/image19.png"/><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theme" Target="../theme/theme6.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1/28/2024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youtube.com/watch?v=YzyVgimV6kM" TargetMode="Externa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X3aWQMr0pEI" TargetMode="External"/><Relationship Id="rId2" Type="http://schemas.openxmlformats.org/officeDocument/2006/relationships/notesSlide" Target="../notesSlides/notesSlide8.xml"/><Relationship Id="rId1" Type="http://schemas.openxmlformats.org/officeDocument/2006/relationships/slideLayout" Target="../slideLayouts/slideLayout20.xml"/><Relationship Id="rId4" Type="http://schemas.openxmlformats.org/officeDocument/2006/relationships/image" Target="../media/image34.png"/></Relationships>
</file>

<file path=ppt/slides/_rels/slide12.xml.rels><?xml version="1.0" encoding="UTF-8" standalone="yes"?>
<Relationships xmlns="http://schemas.openxmlformats.org/package/2006/relationships"><Relationship Id="rId3" Type="http://schemas.openxmlformats.org/officeDocument/2006/relationships/hyperlink" Target="https://youtu.be/ADlEgUfb_4o" TargetMode="External"/><Relationship Id="rId2" Type="http://schemas.openxmlformats.org/officeDocument/2006/relationships/notesSlide" Target="../notesSlides/notesSlide9.xml"/><Relationship Id="rId1" Type="http://schemas.openxmlformats.org/officeDocument/2006/relationships/slideLayout" Target="../slideLayouts/slideLayout20.xml"/><Relationship Id="rId4" Type="http://schemas.openxmlformats.org/officeDocument/2006/relationships/image" Target="../media/image35.png"/></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www.walesonline.co.uk/news/wales-news/packed-out-community-caf-run-26903997" TargetMode="Externa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3" Type="http://schemas.openxmlformats.org/officeDocument/2006/relationships/hyperlink" Target="https://www.oscr.org.uk/" TargetMode="External"/><Relationship Id="rId2" Type="http://schemas.openxmlformats.org/officeDocument/2006/relationships/hyperlink" Target="https://www.gov.uk/government/organisations/charity-commission" TargetMode="External"/><Relationship Id="rId1" Type="http://schemas.openxmlformats.org/officeDocument/2006/relationships/slideLayout" Target="../slideLayouts/slideLayout20.xml"/><Relationship Id="rId4" Type="http://schemas.openxmlformats.org/officeDocument/2006/relationships/hyperlink" Target="https://www.gov.uk/government/organisations/companies-house"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Entrepreneurship</a:t>
            </a:r>
            <a:br>
              <a:rPr lang="en-GB" dirty="0"/>
            </a:br>
            <a:r>
              <a:rPr lang="en-GB" dirty="0" err="1">
                <a:solidFill>
                  <a:srgbClr val="0070C0"/>
                </a:solidFill>
              </a:rPr>
              <a:t>Entrepreneriaeth</a:t>
            </a:r>
            <a:r>
              <a:rPr lang="en-GB" dirty="0">
                <a:solidFill>
                  <a:srgbClr val="0070C0"/>
                </a:solidFill>
              </a:rPr>
              <a:t> </a:t>
            </a:r>
          </a:p>
        </p:txBody>
      </p:sp>
      <p:sp>
        <p:nvSpPr>
          <p:cNvPr id="4" name="Content Placeholder 3"/>
          <p:cNvSpPr>
            <a:spLocks noGrp="1"/>
          </p:cNvSpPr>
          <p:nvPr>
            <p:ph sz="half" idx="1"/>
          </p:nvPr>
        </p:nvSpPr>
        <p:spPr>
          <a:xfrm>
            <a:off x="1087748" y="2732715"/>
            <a:ext cx="5384800" cy="3989040"/>
          </a:xfrm>
        </p:spPr>
        <p:txBody>
          <a:bodyPr/>
          <a:lstStyle/>
          <a:p>
            <a:r>
              <a:rPr lang="en-GB" dirty="0"/>
              <a:t>Beth </a:t>
            </a:r>
            <a:r>
              <a:rPr lang="en-GB" dirty="0" err="1"/>
              <a:t>yw</a:t>
            </a:r>
            <a:r>
              <a:rPr lang="en-GB" dirty="0"/>
              <a:t> </a:t>
            </a:r>
            <a:r>
              <a:rPr lang="en-GB" dirty="0" err="1"/>
              <a:t>hwn</a:t>
            </a:r>
            <a:r>
              <a:rPr lang="en-GB" dirty="0"/>
              <a:t>?</a:t>
            </a:r>
          </a:p>
          <a:p>
            <a:r>
              <a:rPr lang="en-GB" dirty="0"/>
              <a:t>Beth </a:t>
            </a:r>
            <a:r>
              <a:rPr lang="en-GB" dirty="0" err="1"/>
              <a:t>mae</a:t>
            </a:r>
            <a:r>
              <a:rPr lang="en-GB" dirty="0"/>
              <a:t> </a:t>
            </a:r>
            <a:r>
              <a:rPr lang="en-GB" dirty="0" err="1"/>
              <a:t>hwn</a:t>
            </a:r>
            <a:r>
              <a:rPr lang="en-GB" dirty="0"/>
              <a:t> </a:t>
            </a:r>
            <a:r>
              <a:rPr lang="en-GB" dirty="0" err="1"/>
              <a:t>yn</a:t>
            </a:r>
            <a:r>
              <a:rPr lang="en-GB" dirty="0"/>
              <a:t> </a:t>
            </a:r>
            <a:r>
              <a:rPr lang="en-GB" dirty="0" err="1"/>
              <a:t>edrych</a:t>
            </a:r>
            <a:r>
              <a:rPr lang="en-GB" dirty="0"/>
              <a:t> </a:t>
            </a:r>
            <a:r>
              <a:rPr lang="en-GB" dirty="0" err="1"/>
              <a:t>fel</a:t>
            </a:r>
            <a:r>
              <a:rPr lang="en-GB" dirty="0"/>
              <a:t> </a:t>
            </a:r>
            <a:r>
              <a:rPr lang="en-GB" dirty="0" err="1"/>
              <a:t>heddiw</a:t>
            </a:r>
            <a:r>
              <a:rPr lang="en-GB" dirty="0"/>
              <a:t>?</a:t>
            </a:r>
          </a:p>
          <a:p>
            <a:r>
              <a:rPr lang="en-GB" dirty="0"/>
              <a:t>Beth </a:t>
            </a:r>
            <a:r>
              <a:rPr lang="en-GB" dirty="0" err="1"/>
              <a:t>yw’r</a:t>
            </a:r>
            <a:r>
              <a:rPr lang="en-GB" dirty="0"/>
              <a:t> </a:t>
            </a:r>
            <a:r>
              <a:rPr lang="en-GB" dirty="0" err="1"/>
              <a:t>sgiliau</a:t>
            </a:r>
            <a:r>
              <a:rPr lang="en-GB" dirty="0"/>
              <a:t> </a:t>
            </a:r>
            <a:r>
              <a:rPr lang="en-GB" dirty="0" err="1"/>
              <a:t>cynnar</a:t>
            </a:r>
            <a:r>
              <a:rPr lang="en-GB" dirty="0"/>
              <a:t> </a:t>
            </a:r>
            <a:r>
              <a:rPr lang="en-GB" dirty="0" err="1"/>
              <a:t>sydd</a:t>
            </a:r>
            <a:r>
              <a:rPr lang="en-GB" dirty="0"/>
              <a:t> </a:t>
            </a:r>
            <a:r>
              <a:rPr lang="en-GB" dirty="0" err="1"/>
              <a:t>angen</a:t>
            </a:r>
            <a:r>
              <a:rPr lang="en-GB" dirty="0"/>
              <a:t>?</a:t>
            </a:r>
          </a:p>
        </p:txBody>
      </p:sp>
      <p:sp>
        <p:nvSpPr>
          <p:cNvPr id="5" name="Content Placeholder 4"/>
          <p:cNvSpPr>
            <a:spLocks noGrp="1"/>
          </p:cNvSpPr>
          <p:nvPr>
            <p:ph sz="half" idx="2"/>
          </p:nvPr>
        </p:nvSpPr>
        <p:spPr>
          <a:xfrm>
            <a:off x="6351570" y="2732715"/>
            <a:ext cx="5384800" cy="3989040"/>
          </a:xfrm>
        </p:spPr>
        <p:txBody>
          <a:bodyPr/>
          <a:lstStyle/>
          <a:p>
            <a:r>
              <a:rPr lang="en-GB" dirty="0">
                <a:solidFill>
                  <a:srgbClr val="0070C0"/>
                </a:solidFill>
              </a:rPr>
              <a:t>What is it?</a:t>
            </a:r>
          </a:p>
          <a:p>
            <a:r>
              <a:rPr lang="en-GB" dirty="0">
                <a:solidFill>
                  <a:srgbClr val="0070C0"/>
                </a:solidFill>
              </a:rPr>
              <a:t>What does it look like today?</a:t>
            </a:r>
          </a:p>
          <a:p>
            <a:r>
              <a:rPr lang="en-GB" dirty="0">
                <a:solidFill>
                  <a:srgbClr val="0070C0"/>
                </a:solidFill>
              </a:rPr>
              <a:t>What are the early skills required?</a:t>
            </a:r>
          </a:p>
          <a:p>
            <a:endParaRPr lang="en-GB" dirty="0"/>
          </a:p>
        </p:txBody>
      </p:sp>
    </p:spTree>
    <p:extLst>
      <p:ext uri="{BB962C8B-B14F-4D97-AF65-F5344CB8AC3E}">
        <p14:creationId xmlns:p14="http://schemas.microsoft.com/office/powerpoint/2010/main" val="28963007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Parhau</a:t>
            </a:r>
            <a:r>
              <a:rPr lang="en-GB" dirty="0"/>
              <a:t> </a:t>
            </a:r>
            <a:r>
              <a:rPr lang="en-GB" dirty="0" err="1"/>
              <a:t>i</a:t>
            </a:r>
            <a:r>
              <a:rPr lang="en-GB" dirty="0"/>
              <a:t> </a:t>
            </a:r>
            <a:r>
              <a:rPr lang="en-GB" dirty="0" err="1"/>
              <a:t>ddiffinio</a:t>
            </a:r>
            <a:r>
              <a:rPr lang="en-GB" dirty="0"/>
              <a:t>…</a:t>
            </a:r>
            <a:br>
              <a:rPr lang="en-GB" dirty="0"/>
            </a:br>
            <a:r>
              <a:rPr lang="en-GB" dirty="0">
                <a:solidFill>
                  <a:srgbClr val="0070C0"/>
                </a:solidFill>
              </a:rPr>
              <a:t>Continuing to define…</a:t>
            </a:r>
          </a:p>
        </p:txBody>
      </p:sp>
      <p:sp>
        <p:nvSpPr>
          <p:cNvPr id="3" name="Content Placeholder 2"/>
          <p:cNvSpPr>
            <a:spLocks noGrp="1"/>
          </p:cNvSpPr>
          <p:nvPr>
            <p:ph idx="1"/>
          </p:nvPr>
        </p:nvSpPr>
        <p:spPr/>
        <p:txBody>
          <a:bodyPr>
            <a:normAutofit/>
          </a:bodyPr>
          <a:lstStyle/>
          <a:p>
            <a:endParaRPr lang="en-GB" dirty="0"/>
          </a:p>
          <a:p>
            <a:r>
              <a:rPr lang="en-GB" dirty="0" err="1"/>
              <a:t>Credir</a:t>
            </a:r>
            <a:r>
              <a:rPr lang="en-GB" dirty="0"/>
              <a:t> bod y term ‘</a:t>
            </a:r>
            <a:r>
              <a:rPr lang="en-GB" dirty="0" err="1"/>
              <a:t>entrepreneuriaeth</a:t>
            </a:r>
            <a:r>
              <a:rPr lang="en-GB" dirty="0"/>
              <a:t>’ yn </a:t>
            </a:r>
            <a:r>
              <a:rPr lang="en-GB" dirty="0" err="1"/>
              <a:t>cyfuno</a:t>
            </a:r>
            <a:r>
              <a:rPr lang="en-GB" dirty="0"/>
              <a:t> </a:t>
            </a:r>
            <a:r>
              <a:rPr lang="en-GB" dirty="0" err="1"/>
              <a:t>dau</a:t>
            </a:r>
            <a:r>
              <a:rPr lang="en-GB" dirty="0"/>
              <a:t> air </a:t>
            </a:r>
            <a:r>
              <a:rPr lang="en-GB" dirty="0" err="1"/>
              <a:t>Lladin</a:t>
            </a:r>
            <a:r>
              <a:rPr lang="en-GB" dirty="0"/>
              <a:t> “</a:t>
            </a:r>
            <a:r>
              <a:rPr lang="en-GB" b="1" dirty="0"/>
              <a:t>entre</a:t>
            </a:r>
            <a:r>
              <a:rPr lang="en-GB" dirty="0"/>
              <a:t>” (sy’n golygu ‘</a:t>
            </a:r>
            <a:r>
              <a:rPr lang="en-GB" dirty="0" err="1"/>
              <a:t>nofio</a:t>
            </a:r>
            <a:r>
              <a:rPr lang="en-GB" dirty="0"/>
              <a:t> allan’) a “</a:t>
            </a:r>
            <a:r>
              <a:rPr lang="en-GB" b="1" dirty="0" err="1"/>
              <a:t>prendes</a:t>
            </a:r>
            <a:r>
              <a:rPr lang="en-GB" dirty="0"/>
              <a:t>” (sy’n golygu ‘</a:t>
            </a:r>
            <a:r>
              <a:rPr lang="en-GB" dirty="0" err="1"/>
              <a:t>amgyffred</a:t>
            </a:r>
            <a:r>
              <a:rPr lang="en-GB" dirty="0"/>
              <a:t>, deall, neu </a:t>
            </a:r>
            <a:r>
              <a:rPr lang="en-GB" dirty="0" err="1"/>
              <a:t>ddal</a:t>
            </a:r>
            <a:r>
              <a:rPr lang="en-GB" dirty="0"/>
              <a:t>’) i </a:t>
            </a:r>
            <a:r>
              <a:rPr lang="en-GB" dirty="0" err="1"/>
              <a:t>greu’r</a:t>
            </a:r>
            <a:r>
              <a:rPr lang="en-GB" dirty="0"/>
              <a:t> term “entrepreneur”.</a:t>
            </a:r>
          </a:p>
          <a:p>
            <a:pPr marL="0" indent="0">
              <a:buNone/>
            </a:pPr>
            <a:endParaRPr lang="en-GB" dirty="0"/>
          </a:p>
          <a:p>
            <a:r>
              <a:rPr lang="en-GB" dirty="0">
                <a:solidFill>
                  <a:srgbClr val="0070C0"/>
                </a:solidFill>
              </a:rPr>
              <a:t>It is believed that the term ‘entrepreneurship’ combined two Latin words </a:t>
            </a:r>
            <a:r>
              <a:rPr lang="en-GB" b="1" dirty="0">
                <a:solidFill>
                  <a:srgbClr val="0070C0"/>
                </a:solidFill>
              </a:rPr>
              <a:t>“</a:t>
            </a:r>
            <a:r>
              <a:rPr lang="en-GB" b="1" i="1" dirty="0">
                <a:solidFill>
                  <a:srgbClr val="0070C0"/>
                </a:solidFill>
              </a:rPr>
              <a:t>entre</a:t>
            </a:r>
            <a:r>
              <a:rPr lang="en-GB" b="1" dirty="0">
                <a:solidFill>
                  <a:srgbClr val="0070C0"/>
                </a:solidFill>
              </a:rPr>
              <a:t>” </a:t>
            </a:r>
            <a:r>
              <a:rPr lang="en-GB" dirty="0">
                <a:solidFill>
                  <a:srgbClr val="0070C0"/>
                </a:solidFill>
              </a:rPr>
              <a:t>(meaning ‘to swim out’) and </a:t>
            </a:r>
            <a:r>
              <a:rPr lang="en-GB" b="1" dirty="0">
                <a:solidFill>
                  <a:srgbClr val="0070C0"/>
                </a:solidFill>
              </a:rPr>
              <a:t>“</a:t>
            </a:r>
            <a:r>
              <a:rPr lang="en-GB" b="1" i="1" dirty="0" err="1">
                <a:solidFill>
                  <a:srgbClr val="0070C0"/>
                </a:solidFill>
              </a:rPr>
              <a:t>prendes</a:t>
            </a:r>
            <a:r>
              <a:rPr lang="en-GB" b="1" dirty="0">
                <a:solidFill>
                  <a:srgbClr val="0070C0"/>
                </a:solidFill>
              </a:rPr>
              <a:t>” </a:t>
            </a:r>
            <a:r>
              <a:rPr lang="en-GB" dirty="0">
                <a:solidFill>
                  <a:srgbClr val="0070C0"/>
                </a:solidFill>
              </a:rPr>
              <a:t>(meaning ‘to grasp, understand, or capture’) to create the term “</a:t>
            </a:r>
            <a:r>
              <a:rPr lang="en-GB" i="1" dirty="0">
                <a:solidFill>
                  <a:srgbClr val="0070C0"/>
                </a:solidFill>
              </a:rPr>
              <a:t>entrepreneur</a:t>
            </a:r>
            <a:r>
              <a:rPr lang="en-GB" dirty="0">
                <a:solidFill>
                  <a:srgbClr val="0070C0"/>
                </a:solidFill>
              </a:rPr>
              <a:t>”.</a:t>
            </a:r>
          </a:p>
          <a:p>
            <a:endParaRPr lang="en-GB" dirty="0"/>
          </a:p>
        </p:txBody>
      </p:sp>
    </p:spTree>
    <p:extLst>
      <p:ext uri="{BB962C8B-B14F-4D97-AF65-F5344CB8AC3E}">
        <p14:creationId xmlns:p14="http://schemas.microsoft.com/office/powerpoint/2010/main" val="9952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Yr </a:t>
            </a:r>
            <a:r>
              <a:rPr lang="en-GB" sz="3200" dirty="0" err="1"/>
              <a:t>Arweinydd</a:t>
            </a:r>
            <a:r>
              <a:rPr lang="en-GB" sz="3200" dirty="0"/>
              <a:t> </a:t>
            </a:r>
            <a:r>
              <a:rPr lang="en-GB" sz="3200" dirty="0" err="1"/>
              <a:t>Entrepreneuraidd</a:t>
            </a:r>
            <a:br>
              <a:rPr lang="en-GB" sz="3200" dirty="0"/>
            </a:br>
            <a:r>
              <a:rPr lang="en-GB" sz="3200" dirty="0">
                <a:solidFill>
                  <a:srgbClr val="0070C0"/>
                </a:solidFill>
              </a:rPr>
              <a:t>The Entrepreneurial Leader</a:t>
            </a:r>
          </a:p>
        </p:txBody>
      </p:sp>
      <p:sp>
        <p:nvSpPr>
          <p:cNvPr id="3" name="Content Placeholder 2"/>
          <p:cNvSpPr>
            <a:spLocks noGrp="1"/>
          </p:cNvSpPr>
          <p:nvPr>
            <p:ph sz="half" idx="1"/>
          </p:nvPr>
        </p:nvSpPr>
        <p:spPr>
          <a:xfrm>
            <a:off x="1247163" y="2503835"/>
            <a:ext cx="5384800" cy="3989040"/>
          </a:xfrm>
        </p:spPr>
        <p:txBody>
          <a:bodyPr>
            <a:normAutofit fontScale="77500" lnSpcReduction="20000"/>
          </a:bodyPr>
          <a:lstStyle/>
          <a:p>
            <a:r>
              <a:rPr lang="en-GB" dirty="0" err="1"/>
              <a:t>Sgiliau</a:t>
            </a:r>
            <a:r>
              <a:rPr lang="en-GB" dirty="0"/>
              <a:t> </a:t>
            </a:r>
            <a:r>
              <a:rPr lang="en-GB" dirty="0" err="1"/>
              <a:t>cyfathrebu</a:t>
            </a:r>
            <a:endParaRPr lang="en-GB" dirty="0"/>
          </a:p>
          <a:p>
            <a:r>
              <a:rPr lang="en-GB" dirty="0" err="1"/>
              <a:t>Gweledigaeth</a:t>
            </a:r>
            <a:endParaRPr lang="en-GB" dirty="0"/>
          </a:p>
          <a:p>
            <a:r>
              <a:rPr lang="en-GB" dirty="0" err="1"/>
              <a:t>Cefnogaeth</a:t>
            </a:r>
            <a:endParaRPr lang="en-GB" dirty="0"/>
          </a:p>
          <a:p>
            <a:r>
              <a:rPr lang="en-GB" dirty="0"/>
              <a:t>Hunan-</a:t>
            </a:r>
            <a:r>
              <a:rPr lang="en-GB" dirty="0" err="1"/>
              <a:t>gred</a:t>
            </a:r>
            <a:endParaRPr lang="en-GB" dirty="0"/>
          </a:p>
          <a:p>
            <a:r>
              <a:rPr lang="en-GB" dirty="0" err="1"/>
              <a:t>Rhannu</a:t>
            </a:r>
            <a:r>
              <a:rPr lang="en-GB" dirty="0"/>
              <a:t> </a:t>
            </a:r>
            <a:r>
              <a:rPr lang="en-GB" dirty="0" err="1"/>
              <a:t>llwyddiant</a:t>
            </a:r>
            <a:endParaRPr lang="en-GB" dirty="0"/>
          </a:p>
          <a:p>
            <a:r>
              <a:rPr lang="en-GB" dirty="0" err="1"/>
              <a:t>Yn</a:t>
            </a:r>
            <a:r>
              <a:rPr lang="en-GB" dirty="0"/>
              <a:t> </a:t>
            </a:r>
            <a:r>
              <a:rPr lang="en-GB" dirty="0" err="1"/>
              <a:t>ymrwymo</a:t>
            </a:r>
            <a:endParaRPr lang="en-GB" dirty="0"/>
          </a:p>
          <a:p>
            <a:r>
              <a:rPr lang="en-GB" dirty="0" err="1"/>
              <a:t>Yn</a:t>
            </a:r>
            <a:r>
              <a:rPr lang="en-GB" dirty="0"/>
              <a:t> </a:t>
            </a:r>
            <a:r>
              <a:rPr lang="en-GB" dirty="0" err="1"/>
              <a:t>creu</a:t>
            </a:r>
            <a:r>
              <a:rPr lang="en-GB" dirty="0"/>
              <a:t> </a:t>
            </a:r>
            <a:r>
              <a:rPr lang="en-GB" dirty="0" err="1"/>
              <a:t>naws</a:t>
            </a:r>
            <a:r>
              <a:rPr lang="en-GB" dirty="0"/>
              <a:t> </a:t>
            </a:r>
            <a:r>
              <a:rPr lang="en-GB" dirty="0" err="1"/>
              <a:t>sydd</a:t>
            </a:r>
            <a:r>
              <a:rPr lang="en-GB" dirty="0"/>
              <a:t> </a:t>
            </a:r>
            <a:r>
              <a:rPr lang="en-GB" dirty="0" err="1"/>
              <a:t>yn</a:t>
            </a:r>
            <a:r>
              <a:rPr lang="en-GB" dirty="0"/>
              <a:t> </a:t>
            </a:r>
            <a:r>
              <a:rPr lang="en-GB" dirty="0" err="1"/>
              <a:t>annog</a:t>
            </a:r>
            <a:r>
              <a:rPr lang="en-GB" dirty="0"/>
              <a:t> </a:t>
            </a:r>
            <a:r>
              <a:rPr lang="en-GB" dirty="0" err="1"/>
              <a:t>tyfiant</a:t>
            </a:r>
            <a:r>
              <a:rPr lang="en-GB" dirty="0"/>
              <a:t>/</a:t>
            </a:r>
            <a:r>
              <a:rPr lang="en-GB" dirty="0" err="1"/>
              <a:t>datblygiad</a:t>
            </a:r>
            <a:endParaRPr lang="en-GB" dirty="0"/>
          </a:p>
          <a:p>
            <a:r>
              <a:rPr lang="en-GB" dirty="0" err="1"/>
              <a:t>Yn</a:t>
            </a:r>
            <a:r>
              <a:rPr lang="en-GB" dirty="0"/>
              <a:t> </a:t>
            </a:r>
            <a:r>
              <a:rPr lang="en-GB" dirty="0" err="1"/>
              <a:t>onest</a:t>
            </a:r>
            <a:endParaRPr lang="en-GB" dirty="0"/>
          </a:p>
          <a:p>
            <a:r>
              <a:rPr lang="en-GB" dirty="0" err="1"/>
              <a:t>Dyfalbarhad</a:t>
            </a:r>
            <a:endParaRPr lang="en-GB" dirty="0"/>
          </a:p>
          <a:p>
            <a:r>
              <a:rPr lang="en-GB" dirty="0" err="1"/>
              <a:t>Dysgu</a:t>
            </a:r>
            <a:r>
              <a:rPr lang="en-GB" dirty="0"/>
              <a:t> </a:t>
            </a:r>
          </a:p>
        </p:txBody>
      </p:sp>
      <p:sp>
        <p:nvSpPr>
          <p:cNvPr id="4" name="Content Placeholder 3"/>
          <p:cNvSpPr>
            <a:spLocks noGrp="1"/>
          </p:cNvSpPr>
          <p:nvPr>
            <p:ph sz="half" idx="2"/>
          </p:nvPr>
        </p:nvSpPr>
        <p:spPr>
          <a:xfrm>
            <a:off x="6256323" y="2363599"/>
            <a:ext cx="5384800" cy="3989040"/>
          </a:xfrm>
        </p:spPr>
        <p:txBody>
          <a:bodyPr>
            <a:normAutofit fontScale="77500" lnSpcReduction="20000"/>
          </a:bodyPr>
          <a:lstStyle/>
          <a:p>
            <a:r>
              <a:rPr lang="en-GB" dirty="0">
                <a:solidFill>
                  <a:srgbClr val="0070C0"/>
                </a:solidFill>
              </a:rPr>
              <a:t>Communication skills</a:t>
            </a:r>
          </a:p>
          <a:p>
            <a:r>
              <a:rPr lang="en-GB" dirty="0">
                <a:solidFill>
                  <a:srgbClr val="0070C0"/>
                </a:solidFill>
              </a:rPr>
              <a:t>Vision</a:t>
            </a:r>
          </a:p>
          <a:p>
            <a:r>
              <a:rPr lang="en-GB" dirty="0">
                <a:solidFill>
                  <a:srgbClr val="0070C0"/>
                </a:solidFill>
              </a:rPr>
              <a:t>Supportive</a:t>
            </a:r>
          </a:p>
          <a:p>
            <a:r>
              <a:rPr lang="en-GB" dirty="0">
                <a:solidFill>
                  <a:srgbClr val="0070C0"/>
                </a:solidFill>
              </a:rPr>
              <a:t>Self-belief</a:t>
            </a:r>
          </a:p>
          <a:p>
            <a:r>
              <a:rPr lang="en-GB" dirty="0">
                <a:solidFill>
                  <a:srgbClr val="0070C0"/>
                </a:solidFill>
              </a:rPr>
              <a:t>Shares success</a:t>
            </a:r>
          </a:p>
          <a:p>
            <a:r>
              <a:rPr lang="en-GB" dirty="0">
                <a:solidFill>
                  <a:srgbClr val="0070C0"/>
                </a:solidFill>
              </a:rPr>
              <a:t>Is involved</a:t>
            </a:r>
          </a:p>
          <a:p>
            <a:r>
              <a:rPr lang="en-GB" dirty="0">
                <a:solidFill>
                  <a:srgbClr val="0070C0"/>
                </a:solidFill>
              </a:rPr>
              <a:t>Creates an atmosphere conducive for growth</a:t>
            </a:r>
          </a:p>
          <a:p>
            <a:r>
              <a:rPr lang="en-GB" dirty="0">
                <a:solidFill>
                  <a:srgbClr val="0070C0"/>
                </a:solidFill>
              </a:rPr>
              <a:t>Honest</a:t>
            </a:r>
          </a:p>
          <a:p>
            <a:r>
              <a:rPr lang="en-GB" dirty="0">
                <a:solidFill>
                  <a:srgbClr val="0070C0"/>
                </a:solidFill>
              </a:rPr>
              <a:t>Perseverance</a:t>
            </a:r>
          </a:p>
          <a:p>
            <a:r>
              <a:rPr lang="en-GB" dirty="0">
                <a:solidFill>
                  <a:srgbClr val="0070C0"/>
                </a:solidFill>
              </a:rPr>
              <a:t>Learning  </a:t>
            </a:r>
          </a:p>
        </p:txBody>
      </p:sp>
    </p:spTree>
    <p:extLst>
      <p:ext uri="{BB962C8B-B14F-4D97-AF65-F5344CB8AC3E}">
        <p14:creationId xmlns:p14="http://schemas.microsoft.com/office/powerpoint/2010/main" val="1124950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DEC4C-8058-78A3-DA07-DE75D82EB823}"/>
              </a:ext>
            </a:extLst>
          </p:cNvPr>
          <p:cNvSpPr>
            <a:spLocks noGrp="1"/>
          </p:cNvSpPr>
          <p:nvPr>
            <p:ph type="title"/>
          </p:nvPr>
        </p:nvSpPr>
        <p:spPr/>
        <p:txBody>
          <a:bodyPr/>
          <a:lstStyle/>
          <a:p>
            <a:r>
              <a:rPr lang="fr-FR" dirty="0"/>
              <a:t>Mae </a:t>
            </a:r>
            <a:r>
              <a:rPr lang="fr-FR" dirty="0" err="1"/>
              <a:t>entrepreneuriaid</a:t>
            </a:r>
            <a:r>
              <a:rPr lang="fr-FR" dirty="0"/>
              <a:t> yn gweithio gyda…</a:t>
            </a:r>
            <a:endParaRPr lang="en-GB" dirty="0"/>
          </a:p>
        </p:txBody>
      </p:sp>
      <p:sp>
        <p:nvSpPr>
          <p:cNvPr id="3" name="Content Placeholder 2">
            <a:extLst>
              <a:ext uri="{FF2B5EF4-FFF2-40B4-BE49-F238E27FC236}">
                <a16:creationId xmlns:a16="http://schemas.microsoft.com/office/drawing/2014/main" id="{93424BE1-2E9C-8BC5-EFF7-C060C2C73508}"/>
              </a:ext>
            </a:extLst>
          </p:cNvPr>
          <p:cNvSpPr>
            <a:spLocks noGrp="1"/>
          </p:cNvSpPr>
          <p:nvPr>
            <p:ph idx="1"/>
          </p:nvPr>
        </p:nvSpPr>
        <p:spPr/>
        <p:txBody>
          <a:bodyPr/>
          <a:lstStyle/>
          <a:p>
            <a:r>
              <a:rPr lang="en-GB" b="1" dirty="0">
                <a:latin typeface="+mj-lt"/>
              </a:rPr>
              <a:t>Cynnyrch</a:t>
            </a:r>
            <a:r>
              <a:rPr lang="en-GB" dirty="0">
                <a:latin typeface="+mj-lt"/>
              </a:rPr>
              <a:t>: rhywbeth sy'n </a:t>
            </a:r>
            <a:r>
              <a:rPr lang="en-GB" dirty="0" err="1">
                <a:latin typeface="+mj-lt"/>
              </a:rPr>
              <a:t>bodoli</a:t>
            </a:r>
            <a:r>
              <a:rPr lang="en-GB" dirty="0">
                <a:latin typeface="+mj-lt"/>
              </a:rPr>
              <a:t> mewn </a:t>
            </a:r>
            <a:r>
              <a:rPr lang="en-GB" dirty="0" err="1">
                <a:latin typeface="+mj-lt"/>
              </a:rPr>
              <a:t>natur</a:t>
            </a:r>
            <a:r>
              <a:rPr lang="en-GB" dirty="0">
                <a:latin typeface="+mj-lt"/>
              </a:rPr>
              <a:t> neu sy'n cael ei wneud gan </a:t>
            </a:r>
            <a:r>
              <a:rPr lang="en-GB" dirty="0" err="1">
                <a:latin typeface="+mj-lt"/>
              </a:rPr>
              <a:t>fodau</a:t>
            </a:r>
            <a:r>
              <a:rPr lang="en-GB" dirty="0">
                <a:latin typeface="+mj-lt"/>
              </a:rPr>
              <a:t> </a:t>
            </a:r>
            <a:r>
              <a:rPr lang="en-GB" dirty="0" err="1">
                <a:latin typeface="+mj-lt"/>
              </a:rPr>
              <a:t>dynol</a:t>
            </a:r>
            <a:r>
              <a:rPr lang="en-GB" dirty="0">
                <a:latin typeface="+mj-lt"/>
              </a:rPr>
              <a:t>. Mae'n </a:t>
            </a:r>
            <a:r>
              <a:rPr lang="en-GB" dirty="0" err="1">
                <a:latin typeface="+mj-lt"/>
              </a:rPr>
              <a:t>ddiriaethol</a:t>
            </a:r>
            <a:r>
              <a:rPr lang="en-GB" dirty="0">
                <a:latin typeface="+mj-lt"/>
              </a:rPr>
              <a:t> , sy'n golygu y gellir ei </a:t>
            </a:r>
            <a:r>
              <a:rPr lang="en-GB" dirty="0" err="1">
                <a:latin typeface="+mj-lt"/>
              </a:rPr>
              <a:t>gyffwrdd</a:t>
            </a:r>
            <a:r>
              <a:rPr lang="en-GB" dirty="0">
                <a:latin typeface="+mj-lt"/>
              </a:rPr>
              <a:t> yn </a:t>
            </a:r>
            <a:r>
              <a:rPr lang="en-GB" dirty="0" err="1">
                <a:latin typeface="+mj-lt"/>
              </a:rPr>
              <a:t>gorfforol</a:t>
            </a:r>
            <a:r>
              <a:rPr lang="en-GB" dirty="0">
                <a:latin typeface="+mj-lt"/>
              </a:rPr>
              <a:t>.</a:t>
            </a:r>
          </a:p>
          <a:p>
            <a:endParaRPr lang="en-GB" dirty="0">
              <a:latin typeface="+mj-lt"/>
            </a:endParaRPr>
          </a:p>
          <a:p>
            <a:r>
              <a:rPr lang="en-GB" dirty="0">
                <a:latin typeface="+mj-lt"/>
              </a:rPr>
              <a:t> </a:t>
            </a:r>
            <a:r>
              <a:rPr lang="en-GB" b="1" dirty="0">
                <a:latin typeface="+mj-lt"/>
              </a:rPr>
              <a:t>Gwasanaeth</a:t>
            </a:r>
            <a:r>
              <a:rPr lang="en-GB" dirty="0">
                <a:latin typeface="+mj-lt"/>
              </a:rPr>
              <a:t>: </a:t>
            </a:r>
            <a:r>
              <a:rPr lang="en-GB" dirty="0" err="1">
                <a:latin typeface="+mj-lt"/>
              </a:rPr>
              <a:t>llafur</a:t>
            </a:r>
            <a:r>
              <a:rPr lang="en-GB" dirty="0">
                <a:latin typeface="+mj-lt"/>
              </a:rPr>
              <a:t> neu </a:t>
            </a:r>
            <a:r>
              <a:rPr lang="en-GB" dirty="0" err="1">
                <a:latin typeface="+mj-lt"/>
              </a:rPr>
              <a:t>arbenigedd</a:t>
            </a:r>
            <a:r>
              <a:rPr lang="en-GB" dirty="0">
                <a:latin typeface="+mj-lt"/>
              </a:rPr>
              <a:t> yn cael ei </a:t>
            </a:r>
            <a:r>
              <a:rPr lang="en-GB" dirty="0" err="1">
                <a:latin typeface="+mj-lt"/>
              </a:rPr>
              <a:t>gyfnewid</a:t>
            </a:r>
            <a:r>
              <a:rPr lang="en-GB" dirty="0">
                <a:latin typeface="+mj-lt"/>
              </a:rPr>
              <a:t> am </a:t>
            </a:r>
            <a:r>
              <a:rPr lang="en-GB" dirty="0" err="1">
                <a:latin typeface="+mj-lt"/>
              </a:rPr>
              <a:t>arian</a:t>
            </a:r>
            <a:r>
              <a:rPr lang="en-GB" dirty="0">
                <a:latin typeface="+mj-lt"/>
              </a:rPr>
              <a:t>. Mae'n </a:t>
            </a:r>
            <a:r>
              <a:rPr lang="en-GB" dirty="0" err="1">
                <a:latin typeface="+mj-lt"/>
              </a:rPr>
              <a:t>anniriaethol</a:t>
            </a:r>
            <a:r>
              <a:rPr lang="en-GB" dirty="0">
                <a:latin typeface="+mj-lt"/>
              </a:rPr>
              <a:t>. Ni all fod yn </a:t>
            </a:r>
            <a:r>
              <a:rPr lang="en-GB" dirty="0" err="1">
                <a:latin typeface="+mj-lt"/>
              </a:rPr>
              <a:t>gorfforol</a:t>
            </a:r>
            <a:endParaRPr lang="en-GB" dirty="0">
              <a:latin typeface="+mj-lt"/>
            </a:endParaRPr>
          </a:p>
          <a:p>
            <a:endParaRPr lang="en-GB" dirty="0">
              <a:latin typeface="+mj-lt"/>
            </a:endParaRPr>
          </a:p>
          <a:p>
            <a:r>
              <a:rPr lang="en-GB" dirty="0">
                <a:latin typeface="+mj-lt"/>
              </a:rPr>
              <a:t>(</a:t>
            </a:r>
            <a:r>
              <a:rPr lang="en-GB" dirty="0" err="1">
                <a:latin typeface="+mj-lt"/>
              </a:rPr>
              <a:t>Mariotti</a:t>
            </a:r>
            <a:r>
              <a:rPr lang="en-GB" dirty="0">
                <a:latin typeface="+mj-lt"/>
              </a:rPr>
              <a:t> a </a:t>
            </a:r>
            <a:r>
              <a:rPr lang="en-GB" dirty="0" err="1">
                <a:latin typeface="+mj-lt"/>
              </a:rPr>
              <a:t>Glackin</a:t>
            </a:r>
            <a:r>
              <a:rPr lang="en-GB" dirty="0">
                <a:latin typeface="+mj-lt"/>
              </a:rPr>
              <a:t>, 2015)</a:t>
            </a:r>
          </a:p>
        </p:txBody>
      </p:sp>
      <p:pic>
        <p:nvPicPr>
          <p:cNvPr id="4" name="Picture 2" descr="GEM 2021/2022 Women's Entrepreneurship Report Highlights Trends around the  World GEM Global Entrepreneurship Monitor">
            <a:extLst>
              <a:ext uri="{FF2B5EF4-FFF2-40B4-BE49-F238E27FC236}">
                <a16:creationId xmlns:a16="http://schemas.microsoft.com/office/drawing/2014/main" id="{D9AF3E11-6167-5B72-E665-4BDEFC6D58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770" y="1562581"/>
            <a:ext cx="2824991" cy="49302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6651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2D8C4-5711-2C49-1D30-677812F7C3B9}"/>
              </a:ext>
            </a:extLst>
          </p:cNvPr>
          <p:cNvSpPr>
            <a:spLocks noGrp="1"/>
          </p:cNvSpPr>
          <p:nvPr>
            <p:ph type="title"/>
          </p:nvPr>
        </p:nvSpPr>
        <p:spPr/>
        <p:txBody>
          <a:bodyPr/>
          <a:lstStyle/>
          <a:p>
            <a:r>
              <a:rPr lang="en-GB" b="1" dirty="0">
                <a:solidFill>
                  <a:srgbClr val="0070C0"/>
                </a:solidFill>
              </a:rPr>
              <a:t>Entrepreneurs work with… </a:t>
            </a:r>
          </a:p>
        </p:txBody>
      </p:sp>
      <p:sp>
        <p:nvSpPr>
          <p:cNvPr id="7" name="Content Placeholder 6">
            <a:extLst>
              <a:ext uri="{FF2B5EF4-FFF2-40B4-BE49-F238E27FC236}">
                <a16:creationId xmlns:a16="http://schemas.microsoft.com/office/drawing/2014/main" id="{A9979D05-3CFC-998B-3804-9E95C592CC54}"/>
              </a:ext>
            </a:extLst>
          </p:cNvPr>
          <p:cNvSpPr>
            <a:spLocks noGrp="1"/>
          </p:cNvSpPr>
          <p:nvPr>
            <p:ph idx="1"/>
          </p:nvPr>
        </p:nvSpPr>
        <p:spPr/>
        <p:txBody>
          <a:bodyPr>
            <a:normAutofit/>
          </a:bodyPr>
          <a:lstStyle/>
          <a:p>
            <a:r>
              <a:rPr lang="en-GB" b="0" i="0" dirty="0">
                <a:solidFill>
                  <a:srgbClr val="555555"/>
                </a:solidFill>
                <a:effectLst/>
                <a:latin typeface="robotoregular"/>
              </a:rPr>
              <a:t>A </a:t>
            </a:r>
            <a:r>
              <a:rPr lang="en-GB" b="1" i="0" dirty="0">
                <a:solidFill>
                  <a:srgbClr val="555555"/>
                </a:solidFill>
                <a:effectLst/>
                <a:latin typeface="robotoregular"/>
              </a:rPr>
              <a:t>product</a:t>
            </a:r>
            <a:r>
              <a:rPr lang="en-GB" dirty="0">
                <a:solidFill>
                  <a:srgbClr val="555555"/>
                </a:solidFill>
                <a:latin typeface="robotoregular"/>
              </a:rPr>
              <a:t>:</a:t>
            </a:r>
            <a:r>
              <a:rPr lang="en-GB" b="0" i="0" dirty="0">
                <a:solidFill>
                  <a:srgbClr val="555555"/>
                </a:solidFill>
                <a:effectLst/>
                <a:latin typeface="robotoregular"/>
              </a:rPr>
              <a:t> something that exists in nature or is made by human beings. It is tangible , meaning that it can be physically touched. </a:t>
            </a:r>
          </a:p>
          <a:p>
            <a:endParaRPr lang="en-GB" b="0" i="0" dirty="0">
              <a:solidFill>
                <a:srgbClr val="555555"/>
              </a:solidFill>
              <a:effectLst/>
              <a:latin typeface="robotoregular"/>
            </a:endParaRPr>
          </a:p>
          <a:p>
            <a:r>
              <a:rPr lang="en-GB" b="0" i="0" dirty="0">
                <a:solidFill>
                  <a:srgbClr val="555555"/>
                </a:solidFill>
                <a:effectLst/>
                <a:latin typeface="robotoregular"/>
              </a:rPr>
              <a:t> A </a:t>
            </a:r>
            <a:r>
              <a:rPr lang="en-GB" b="1" i="0" dirty="0">
                <a:solidFill>
                  <a:srgbClr val="555555"/>
                </a:solidFill>
                <a:effectLst/>
                <a:latin typeface="robotoregular"/>
              </a:rPr>
              <a:t>service</a:t>
            </a:r>
            <a:r>
              <a:rPr lang="en-GB" dirty="0">
                <a:solidFill>
                  <a:srgbClr val="555555"/>
                </a:solidFill>
                <a:latin typeface="robotoregular"/>
              </a:rPr>
              <a:t>: </a:t>
            </a:r>
            <a:r>
              <a:rPr lang="en-GB" b="0" i="0" dirty="0">
                <a:solidFill>
                  <a:srgbClr val="555555"/>
                </a:solidFill>
                <a:effectLst/>
                <a:latin typeface="robotoregular"/>
              </a:rPr>
              <a:t>labour or expertise exchanged for money. It is intangible . It cannot physically be </a:t>
            </a:r>
          </a:p>
          <a:p>
            <a:pPr marL="0" indent="0">
              <a:buNone/>
            </a:pPr>
            <a:endParaRPr lang="en-GB" dirty="0">
              <a:solidFill>
                <a:srgbClr val="555555"/>
              </a:solidFill>
              <a:latin typeface="robotoregular"/>
            </a:endParaRPr>
          </a:p>
          <a:p>
            <a:pPr marL="0" indent="0">
              <a:buNone/>
            </a:pPr>
            <a:r>
              <a:rPr lang="en-GB" dirty="0">
                <a:solidFill>
                  <a:srgbClr val="555555"/>
                </a:solidFill>
                <a:latin typeface="robotoregular"/>
              </a:rPr>
              <a:t>(</a:t>
            </a:r>
            <a:r>
              <a:rPr lang="en-GB" dirty="0" err="1">
                <a:solidFill>
                  <a:srgbClr val="555555"/>
                </a:solidFill>
                <a:latin typeface="robotoregular"/>
              </a:rPr>
              <a:t>M</a:t>
            </a:r>
            <a:r>
              <a:rPr lang="en-GB" b="0" i="0" dirty="0" err="1">
                <a:solidFill>
                  <a:srgbClr val="555555"/>
                </a:solidFill>
                <a:effectLst/>
                <a:latin typeface="robotoregular"/>
              </a:rPr>
              <a:t>ariotti</a:t>
            </a:r>
            <a:r>
              <a:rPr lang="en-GB" b="0" i="0" dirty="0">
                <a:solidFill>
                  <a:srgbClr val="555555"/>
                </a:solidFill>
                <a:effectLst/>
                <a:latin typeface="robotoregular"/>
              </a:rPr>
              <a:t> and </a:t>
            </a:r>
            <a:r>
              <a:rPr lang="en-GB" b="0" i="0" dirty="0" err="1">
                <a:solidFill>
                  <a:srgbClr val="555555"/>
                </a:solidFill>
                <a:effectLst/>
                <a:latin typeface="robotoregular"/>
              </a:rPr>
              <a:t>Glackin</a:t>
            </a:r>
            <a:r>
              <a:rPr lang="en-GB" dirty="0">
                <a:solidFill>
                  <a:srgbClr val="555555"/>
                </a:solidFill>
                <a:latin typeface="robotoregular"/>
              </a:rPr>
              <a:t>, </a:t>
            </a:r>
            <a:r>
              <a:rPr lang="en-GB" b="0" i="0" dirty="0">
                <a:solidFill>
                  <a:srgbClr val="555555"/>
                </a:solidFill>
                <a:effectLst/>
                <a:latin typeface="robotoregular"/>
              </a:rPr>
              <a:t>2015)</a:t>
            </a:r>
            <a:br>
              <a:rPr lang="en-GB" dirty="0"/>
            </a:br>
            <a:endParaRPr lang="en-GB" dirty="0"/>
          </a:p>
        </p:txBody>
      </p:sp>
      <p:pic>
        <p:nvPicPr>
          <p:cNvPr id="1026" name="Picture 2" descr="GEM 2021/2022 Women's Entrepreneurship Report Highlights Trends around the  World GEM Global Entrepreneurship Monitor">
            <a:extLst>
              <a:ext uri="{FF2B5EF4-FFF2-40B4-BE49-F238E27FC236}">
                <a16:creationId xmlns:a16="http://schemas.microsoft.com/office/drawing/2014/main" id="{907B97E4-C195-D727-D610-BCFE908849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770" y="1562581"/>
            <a:ext cx="2824991" cy="49302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5277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CFCA8-BB6F-9CCB-63B3-E2B29D52DB5F}"/>
              </a:ext>
            </a:extLst>
          </p:cNvPr>
          <p:cNvSpPr>
            <a:spLocks noGrp="1"/>
          </p:cNvSpPr>
          <p:nvPr>
            <p:ph type="title"/>
          </p:nvPr>
        </p:nvSpPr>
        <p:spPr>
          <a:xfrm>
            <a:off x="759155" y="2205499"/>
            <a:ext cx="4021189" cy="1325563"/>
          </a:xfrm>
        </p:spPr>
        <p:txBody>
          <a:bodyPr anchor="ctr">
            <a:normAutofit fontScale="90000"/>
          </a:bodyPr>
          <a:lstStyle/>
          <a:p>
            <a:r>
              <a:rPr lang="en-GB" dirty="0" err="1"/>
              <a:t>Cymwyseddau</a:t>
            </a:r>
            <a:r>
              <a:rPr lang="en-GB" dirty="0"/>
              <a:t> </a:t>
            </a:r>
            <a:r>
              <a:rPr lang="en-GB" dirty="0" err="1"/>
              <a:t>Entrecomp</a:t>
            </a:r>
            <a:r>
              <a:rPr lang="en-GB" dirty="0"/>
              <a:t> </a:t>
            </a:r>
            <a:br>
              <a:rPr lang="en-GB" dirty="0"/>
            </a:br>
            <a:br>
              <a:rPr lang="en-GB" dirty="0"/>
            </a:br>
            <a:br>
              <a:rPr lang="en-GB" dirty="0"/>
            </a:br>
            <a:r>
              <a:rPr lang="en-GB" dirty="0" err="1">
                <a:solidFill>
                  <a:srgbClr val="0070C0"/>
                </a:solidFill>
              </a:rPr>
              <a:t>Entrecomp</a:t>
            </a:r>
            <a:r>
              <a:rPr lang="en-GB" dirty="0">
                <a:solidFill>
                  <a:srgbClr val="0070C0"/>
                </a:solidFill>
              </a:rPr>
              <a:t> competencies</a:t>
            </a:r>
          </a:p>
        </p:txBody>
      </p:sp>
      <p:pic>
        <p:nvPicPr>
          <p:cNvPr id="14" name="Picture 13">
            <a:extLst>
              <a:ext uri="{FF2B5EF4-FFF2-40B4-BE49-F238E27FC236}">
                <a16:creationId xmlns:a16="http://schemas.microsoft.com/office/drawing/2014/main" id="{63C9097F-7E4A-E627-CF85-B9297CE38C60}"/>
              </a:ext>
            </a:extLst>
          </p:cNvPr>
          <p:cNvPicPr>
            <a:picLocks noChangeAspect="1"/>
          </p:cNvPicPr>
          <p:nvPr/>
        </p:nvPicPr>
        <p:blipFill>
          <a:blip r:embed="rId3"/>
          <a:stretch>
            <a:fillRect/>
          </a:stretch>
        </p:blipFill>
        <p:spPr>
          <a:xfrm>
            <a:off x="4572663" y="385119"/>
            <a:ext cx="7162071" cy="6087761"/>
          </a:xfrm>
          <a:prstGeom prst="rect">
            <a:avLst/>
          </a:prstGeom>
          <a:noFill/>
        </p:spPr>
      </p:pic>
    </p:spTree>
    <p:extLst>
      <p:ext uri="{BB962C8B-B14F-4D97-AF65-F5344CB8AC3E}">
        <p14:creationId xmlns:p14="http://schemas.microsoft.com/office/powerpoint/2010/main" val="303850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25440B7E-2A45-B66A-F565-D91F75CA4E11}"/>
              </a:ext>
            </a:extLst>
          </p:cNvPr>
          <p:cNvGraphicFramePr>
            <a:graphicFrameLocks noGrp="1"/>
          </p:cNvGraphicFramePr>
          <p:nvPr>
            <p:ph idx="1"/>
            <p:extLst>
              <p:ext uri="{D42A27DB-BD31-4B8C-83A1-F6EECF244321}">
                <p14:modId xmlns:p14="http://schemas.microsoft.com/office/powerpoint/2010/main" val="2628147343"/>
              </p:ext>
            </p:extLst>
          </p:nvPr>
        </p:nvGraphicFramePr>
        <p:xfrm>
          <a:off x="4546566" y="436663"/>
          <a:ext cx="7361140" cy="4667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C391C447-BCB9-5227-6EB6-7E84B2F2C47E}"/>
              </a:ext>
            </a:extLst>
          </p:cNvPr>
          <p:cNvPicPr>
            <a:picLocks noChangeAspect="1"/>
          </p:cNvPicPr>
          <p:nvPr/>
        </p:nvPicPr>
        <p:blipFill>
          <a:blip r:embed="rId8"/>
          <a:stretch>
            <a:fillRect/>
          </a:stretch>
        </p:blipFill>
        <p:spPr>
          <a:xfrm>
            <a:off x="712557" y="2170072"/>
            <a:ext cx="3604800" cy="4184429"/>
          </a:xfrm>
          <a:prstGeom prst="rect">
            <a:avLst/>
          </a:prstGeom>
        </p:spPr>
      </p:pic>
    </p:spTree>
    <p:extLst>
      <p:ext uri="{BB962C8B-B14F-4D97-AF65-F5344CB8AC3E}">
        <p14:creationId xmlns:p14="http://schemas.microsoft.com/office/powerpoint/2010/main" val="1461013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2559-5FD4-FEA1-E526-9B17A2145C11}"/>
              </a:ext>
            </a:extLst>
          </p:cNvPr>
          <p:cNvSpPr>
            <a:spLocks noGrp="1"/>
          </p:cNvSpPr>
          <p:nvPr>
            <p:ph type="title"/>
          </p:nvPr>
        </p:nvSpPr>
        <p:spPr>
          <a:xfrm>
            <a:off x="3780148" y="365125"/>
            <a:ext cx="7956222" cy="1325563"/>
          </a:xfrm>
        </p:spPr>
        <p:txBody>
          <a:bodyPr anchor="ctr">
            <a:normAutofit/>
          </a:bodyPr>
          <a:lstStyle/>
          <a:p>
            <a:r>
              <a:rPr lang="en-GB"/>
              <a:t>Syndrom Imposter</a:t>
            </a:r>
            <a:br>
              <a:rPr lang="en-GB"/>
            </a:br>
            <a:r>
              <a:rPr lang="en-GB" err="1"/>
              <a:t>Imposter</a:t>
            </a:r>
            <a:r>
              <a:rPr lang="en-GB"/>
              <a:t> syndrome</a:t>
            </a:r>
          </a:p>
        </p:txBody>
      </p:sp>
      <p:sp>
        <p:nvSpPr>
          <p:cNvPr id="3" name="Content Placeholder 2">
            <a:extLst>
              <a:ext uri="{FF2B5EF4-FFF2-40B4-BE49-F238E27FC236}">
                <a16:creationId xmlns:a16="http://schemas.microsoft.com/office/drawing/2014/main" id="{009AA4F2-EEDD-D981-15ED-E1AB177B8850}"/>
              </a:ext>
            </a:extLst>
          </p:cNvPr>
          <p:cNvSpPr>
            <a:spLocks noGrp="1"/>
          </p:cNvSpPr>
          <p:nvPr>
            <p:ph sz="half" idx="1"/>
          </p:nvPr>
        </p:nvSpPr>
        <p:spPr>
          <a:xfrm>
            <a:off x="1018572" y="1600200"/>
            <a:ext cx="5129798" cy="4877507"/>
          </a:xfrm>
        </p:spPr>
        <p:txBody>
          <a:bodyPr>
            <a:normAutofit/>
          </a:bodyPr>
          <a:lstStyle/>
          <a:p>
            <a:pPr marL="0" indent="0">
              <a:buNone/>
            </a:pPr>
            <a:endParaRPr lang="en-GB" dirty="0"/>
          </a:p>
          <a:p>
            <a:pPr marL="0" indent="0">
              <a:buNone/>
            </a:pPr>
            <a:r>
              <a:rPr lang="en-GB" dirty="0" err="1"/>
              <a:t>Myfyriwch</a:t>
            </a:r>
            <a:r>
              <a:rPr lang="en-GB" dirty="0"/>
              <a:t> yn </a:t>
            </a:r>
            <a:r>
              <a:rPr lang="en-GB" dirty="0" err="1"/>
              <a:t>ôl</a:t>
            </a:r>
            <a:r>
              <a:rPr lang="en-GB" dirty="0"/>
              <a:t> at eich </a:t>
            </a:r>
            <a:r>
              <a:rPr lang="en-GB" dirty="0" err="1"/>
              <a:t>erthygl</a:t>
            </a:r>
            <a:r>
              <a:rPr lang="en-GB" dirty="0"/>
              <a:t> yn </a:t>
            </a:r>
            <a:r>
              <a:rPr lang="en-GB" dirty="0" err="1"/>
              <a:t>sesiwn</a:t>
            </a:r>
            <a:r>
              <a:rPr lang="en-GB" dirty="0"/>
              <a:t> 1 a </a:t>
            </a:r>
            <a:r>
              <a:rPr lang="en-GB" dirty="0" err="1"/>
              <a:t>thrafodwch</a:t>
            </a:r>
            <a:r>
              <a:rPr lang="en-GB" dirty="0"/>
              <a:t> fel </a:t>
            </a:r>
            <a:r>
              <a:rPr lang="en-GB" dirty="0" err="1"/>
              <a:t>dosbarth</a:t>
            </a:r>
            <a:endParaRPr lang="en-GB" dirty="0"/>
          </a:p>
          <a:p>
            <a:pPr marL="0" indent="0">
              <a:buNone/>
            </a:pPr>
            <a:endParaRPr lang="en-GB" dirty="0"/>
          </a:p>
          <a:p>
            <a:pPr marL="0" indent="0">
              <a:buNone/>
            </a:pPr>
            <a:endParaRPr lang="en-GB" dirty="0"/>
          </a:p>
          <a:p>
            <a:pPr marL="0" indent="0">
              <a:buNone/>
            </a:pPr>
            <a:r>
              <a:rPr lang="en-GB" dirty="0">
                <a:solidFill>
                  <a:srgbClr val="0070C0"/>
                </a:solidFill>
              </a:rPr>
              <a:t>Reflect back to your article in session 1 and discuss as a class</a:t>
            </a:r>
          </a:p>
          <a:p>
            <a:pPr marL="0" indent="0">
              <a:buNone/>
            </a:pPr>
            <a:endParaRPr lang="en-GB" dirty="0"/>
          </a:p>
          <a:p>
            <a:pPr marL="0" indent="0">
              <a:buNone/>
            </a:pPr>
            <a:r>
              <a:rPr lang="en-GB" dirty="0"/>
              <a:t> </a:t>
            </a:r>
          </a:p>
        </p:txBody>
      </p:sp>
      <p:pic>
        <p:nvPicPr>
          <p:cNvPr id="4098" name="Picture 2" descr="Image">
            <a:extLst>
              <a:ext uri="{FF2B5EF4-FFF2-40B4-BE49-F238E27FC236}">
                <a16:creationId xmlns:a16="http://schemas.microsoft.com/office/drawing/2014/main" id="{AC315711-293F-50B0-B9CF-50B9FD51FD8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617033" y="1797543"/>
            <a:ext cx="5261012" cy="439491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93932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1046E-1FA7-0F85-7C90-E611C1C051F4}"/>
              </a:ext>
            </a:extLst>
          </p:cNvPr>
          <p:cNvSpPr>
            <a:spLocks noGrp="1"/>
          </p:cNvSpPr>
          <p:nvPr>
            <p:ph type="title"/>
          </p:nvPr>
        </p:nvSpPr>
        <p:spPr/>
        <p:txBody>
          <a:bodyPr/>
          <a:lstStyle/>
          <a:p>
            <a:r>
              <a:rPr lang="en-GB" dirty="0"/>
              <a:t>Dragon’s Den </a:t>
            </a:r>
          </a:p>
        </p:txBody>
      </p:sp>
      <p:sp>
        <p:nvSpPr>
          <p:cNvPr id="3" name="Content Placeholder 2">
            <a:extLst>
              <a:ext uri="{FF2B5EF4-FFF2-40B4-BE49-F238E27FC236}">
                <a16:creationId xmlns:a16="http://schemas.microsoft.com/office/drawing/2014/main" id="{E918E148-FA63-CF61-025B-AE4B54A4D52D}"/>
              </a:ext>
            </a:extLst>
          </p:cNvPr>
          <p:cNvSpPr>
            <a:spLocks noGrp="1"/>
          </p:cNvSpPr>
          <p:nvPr>
            <p:ph idx="1"/>
          </p:nvPr>
        </p:nvSpPr>
        <p:spPr>
          <a:xfrm>
            <a:off x="7424257" y="1607511"/>
            <a:ext cx="3406102" cy="4667250"/>
          </a:xfrm>
        </p:spPr>
        <p:txBody>
          <a:bodyPr>
            <a:normAutofit/>
          </a:bodyPr>
          <a:lstStyle/>
          <a:p>
            <a:r>
              <a:rPr lang="en-GB" dirty="0">
                <a:hlinkClick r:id="rId2"/>
              </a:rPr>
              <a:t>https://www.youtube.com/watch?v=YzyVgimV6kM</a:t>
            </a:r>
            <a:endParaRPr lang="en-GB" dirty="0"/>
          </a:p>
          <a:p>
            <a:pPr marL="0" indent="0">
              <a:buNone/>
            </a:pPr>
            <a:endParaRPr lang="en-GB" dirty="0"/>
          </a:p>
          <a:p>
            <a:r>
              <a:rPr lang="en-GB" dirty="0"/>
              <a:t>https://www.facebook.com/watch/?v=559958897756599</a:t>
            </a:r>
          </a:p>
          <a:p>
            <a:endParaRPr lang="en-GB" dirty="0"/>
          </a:p>
          <a:p>
            <a:r>
              <a:rPr lang="en-GB" dirty="0" err="1"/>
              <a:t>stori</a:t>
            </a:r>
            <a:r>
              <a:rPr lang="en-GB" dirty="0"/>
              <a:t> </a:t>
            </a:r>
            <a:r>
              <a:rPr lang="en-GB" dirty="0" err="1"/>
              <a:t>drist</a:t>
            </a:r>
            <a:endParaRPr lang="en-GB" dirty="0"/>
          </a:p>
          <a:p>
            <a:r>
              <a:rPr lang="en-GB" dirty="0">
                <a:solidFill>
                  <a:srgbClr val="0070C0"/>
                </a:solidFill>
              </a:rPr>
              <a:t>sad story</a:t>
            </a:r>
          </a:p>
          <a:p>
            <a:pPr marL="0" indent="0">
              <a:buNone/>
            </a:pPr>
            <a:endParaRPr lang="en-GB" dirty="0"/>
          </a:p>
        </p:txBody>
      </p:sp>
      <p:pic>
        <p:nvPicPr>
          <p:cNvPr id="5" name="Picture 4">
            <a:extLst>
              <a:ext uri="{FF2B5EF4-FFF2-40B4-BE49-F238E27FC236}">
                <a16:creationId xmlns:a16="http://schemas.microsoft.com/office/drawing/2014/main" id="{15B5C61A-6C8D-2353-139E-74C3685DB145}"/>
              </a:ext>
            </a:extLst>
          </p:cNvPr>
          <p:cNvPicPr>
            <a:picLocks noChangeAspect="1"/>
          </p:cNvPicPr>
          <p:nvPr/>
        </p:nvPicPr>
        <p:blipFill>
          <a:blip r:embed="rId3"/>
          <a:stretch>
            <a:fillRect/>
          </a:stretch>
        </p:blipFill>
        <p:spPr>
          <a:xfrm>
            <a:off x="1361641" y="1843480"/>
            <a:ext cx="5060311" cy="3429000"/>
          </a:xfrm>
          <a:prstGeom prst="rect">
            <a:avLst/>
          </a:prstGeom>
        </p:spPr>
      </p:pic>
    </p:spTree>
    <p:extLst>
      <p:ext uri="{BB962C8B-B14F-4D97-AF65-F5344CB8AC3E}">
        <p14:creationId xmlns:p14="http://schemas.microsoft.com/office/powerpoint/2010/main" val="3941185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EE640-B2B4-C3E5-2BA6-13F282FA10BE}"/>
              </a:ext>
            </a:extLst>
          </p:cNvPr>
          <p:cNvSpPr>
            <a:spLocks noGrp="1"/>
          </p:cNvSpPr>
          <p:nvPr>
            <p:ph type="title"/>
          </p:nvPr>
        </p:nvSpPr>
        <p:spPr/>
        <p:txBody>
          <a:bodyPr>
            <a:normAutofit/>
          </a:bodyPr>
          <a:lstStyle/>
          <a:p>
            <a:r>
              <a:rPr lang="en-GB" sz="3200" dirty="0"/>
              <a:t>A oes gan eich </a:t>
            </a:r>
            <a:r>
              <a:rPr lang="en-GB" sz="3200" dirty="0" err="1"/>
              <a:t>syniad</a:t>
            </a:r>
            <a:r>
              <a:rPr lang="en-GB" sz="3200" dirty="0"/>
              <a:t> </a:t>
            </a:r>
            <a:r>
              <a:rPr lang="en-GB" sz="3200" dirty="0" err="1"/>
              <a:t>werth</a:t>
            </a:r>
            <a:r>
              <a:rPr lang="en-GB" sz="3200" dirty="0"/>
              <a:t> cymdeithasol?</a:t>
            </a:r>
            <a:br>
              <a:rPr lang="en-GB" sz="3200" dirty="0"/>
            </a:br>
            <a:r>
              <a:rPr lang="en-GB" sz="3200" dirty="0">
                <a:solidFill>
                  <a:srgbClr val="0070C0"/>
                </a:solidFill>
              </a:rPr>
              <a:t>Does your idea have social value?</a:t>
            </a:r>
          </a:p>
        </p:txBody>
      </p:sp>
      <p:pic>
        <p:nvPicPr>
          <p:cNvPr id="5" name="Picture 4">
            <a:hlinkClick r:id="rId3"/>
            <a:extLst>
              <a:ext uri="{FF2B5EF4-FFF2-40B4-BE49-F238E27FC236}">
                <a16:creationId xmlns:a16="http://schemas.microsoft.com/office/drawing/2014/main" id="{CFB3E705-80E0-4F47-637A-2D81FF49A1A3}"/>
              </a:ext>
            </a:extLst>
          </p:cNvPr>
          <p:cNvPicPr>
            <a:picLocks noChangeAspect="1"/>
          </p:cNvPicPr>
          <p:nvPr/>
        </p:nvPicPr>
        <p:blipFill>
          <a:blip r:embed="rId4"/>
          <a:stretch>
            <a:fillRect/>
          </a:stretch>
        </p:blipFill>
        <p:spPr>
          <a:xfrm>
            <a:off x="2663591" y="1690688"/>
            <a:ext cx="7533706" cy="4423515"/>
          </a:xfrm>
          <a:prstGeom prst="rect">
            <a:avLst/>
          </a:prstGeom>
        </p:spPr>
      </p:pic>
    </p:spTree>
    <p:extLst>
      <p:ext uri="{BB962C8B-B14F-4D97-AF65-F5344CB8AC3E}">
        <p14:creationId xmlns:p14="http://schemas.microsoft.com/office/powerpoint/2010/main" val="2900221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1EBF6-7969-9EAF-2156-5E624748E0A7}"/>
              </a:ext>
            </a:extLst>
          </p:cNvPr>
          <p:cNvSpPr>
            <a:spLocks noGrp="1"/>
          </p:cNvSpPr>
          <p:nvPr>
            <p:ph type="title"/>
          </p:nvPr>
        </p:nvSpPr>
        <p:spPr/>
        <p:txBody>
          <a:bodyPr/>
          <a:lstStyle/>
          <a:p>
            <a:r>
              <a:rPr lang="en-GB" dirty="0"/>
              <a:t>Big </a:t>
            </a:r>
            <a:r>
              <a:rPr lang="en-GB" dirty="0" err="1"/>
              <a:t>Bocs</a:t>
            </a:r>
            <a:r>
              <a:rPr lang="en-GB" dirty="0"/>
              <a:t> </a:t>
            </a:r>
            <a:r>
              <a:rPr lang="en-GB" dirty="0" err="1"/>
              <a:t>Bwyd</a:t>
            </a:r>
            <a:endParaRPr lang="en-GB" dirty="0"/>
          </a:p>
        </p:txBody>
      </p:sp>
      <p:sp>
        <p:nvSpPr>
          <p:cNvPr id="3" name="Content Placeholder 2">
            <a:extLst>
              <a:ext uri="{FF2B5EF4-FFF2-40B4-BE49-F238E27FC236}">
                <a16:creationId xmlns:a16="http://schemas.microsoft.com/office/drawing/2014/main" id="{7DFCDE49-EC63-AE7C-1E94-9BC2DEBE21F1}"/>
              </a:ext>
            </a:extLst>
          </p:cNvPr>
          <p:cNvSpPr>
            <a:spLocks noGrp="1"/>
          </p:cNvSpPr>
          <p:nvPr>
            <p:ph idx="1"/>
          </p:nvPr>
        </p:nvSpPr>
        <p:spPr/>
        <p:txBody>
          <a:bodyPr/>
          <a:lstStyle/>
          <a:p>
            <a:endParaRPr lang="en-GB" dirty="0"/>
          </a:p>
          <a:p>
            <a:pPr marL="0" indent="0">
              <a:buNone/>
            </a:pPr>
            <a:endParaRPr lang="en-GB" dirty="0"/>
          </a:p>
        </p:txBody>
      </p:sp>
      <p:pic>
        <p:nvPicPr>
          <p:cNvPr id="5" name="Picture 4">
            <a:hlinkClick r:id="rId3"/>
            <a:extLst>
              <a:ext uri="{FF2B5EF4-FFF2-40B4-BE49-F238E27FC236}">
                <a16:creationId xmlns:a16="http://schemas.microsoft.com/office/drawing/2014/main" id="{63169A6F-47E5-0574-9D3C-199C7EF6C7FF}"/>
              </a:ext>
            </a:extLst>
          </p:cNvPr>
          <p:cNvPicPr>
            <a:picLocks noChangeAspect="1"/>
          </p:cNvPicPr>
          <p:nvPr/>
        </p:nvPicPr>
        <p:blipFill>
          <a:blip r:embed="rId4"/>
          <a:stretch>
            <a:fillRect/>
          </a:stretch>
        </p:blipFill>
        <p:spPr>
          <a:xfrm>
            <a:off x="1562582" y="1513474"/>
            <a:ext cx="9306046" cy="5026075"/>
          </a:xfrm>
          <a:prstGeom prst="rect">
            <a:avLst/>
          </a:prstGeom>
        </p:spPr>
      </p:pic>
    </p:spTree>
    <p:extLst>
      <p:ext uri="{BB962C8B-B14F-4D97-AF65-F5344CB8AC3E}">
        <p14:creationId xmlns:p14="http://schemas.microsoft.com/office/powerpoint/2010/main" val="2847365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A0A8E-2D83-5411-4E8E-883B8EC68C23}"/>
              </a:ext>
            </a:extLst>
          </p:cNvPr>
          <p:cNvSpPr>
            <a:spLocks noGrp="1"/>
          </p:cNvSpPr>
          <p:nvPr>
            <p:ph type="title"/>
          </p:nvPr>
        </p:nvSpPr>
        <p:spPr/>
        <p:txBody>
          <a:bodyPr/>
          <a:lstStyle/>
          <a:p>
            <a:r>
              <a:rPr lang="en-GB" dirty="0" err="1"/>
              <a:t>Caffi</a:t>
            </a:r>
            <a:r>
              <a:rPr lang="en-GB" dirty="0"/>
              <a:t> </a:t>
            </a:r>
            <a:r>
              <a:rPr lang="en-GB" dirty="0" err="1"/>
              <a:t>Cuppalicious</a:t>
            </a:r>
            <a:r>
              <a:rPr lang="en-GB" dirty="0"/>
              <a:t> café </a:t>
            </a:r>
            <a:r>
              <a:rPr lang="en-GB" dirty="0" err="1"/>
              <a:t>Craigfelen</a:t>
            </a:r>
            <a:endParaRPr lang="en-GB" dirty="0"/>
          </a:p>
        </p:txBody>
      </p:sp>
      <p:sp>
        <p:nvSpPr>
          <p:cNvPr id="7" name="Content Placeholder 6">
            <a:extLst>
              <a:ext uri="{FF2B5EF4-FFF2-40B4-BE49-F238E27FC236}">
                <a16:creationId xmlns:a16="http://schemas.microsoft.com/office/drawing/2014/main" id="{1EADD841-61F4-98D1-8E26-25CA8A048AD3}"/>
              </a:ext>
            </a:extLst>
          </p:cNvPr>
          <p:cNvSpPr>
            <a:spLocks noGrp="1"/>
          </p:cNvSpPr>
          <p:nvPr>
            <p:ph idx="1"/>
          </p:nvPr>
        </p:nvSpPr>
        <p:spPr>
          <a:xfrm>
            <a:off x="572669" y="1987671"/>
            <a:ext cx="3021548" cy="4667250"/>
          </a:xfrm>
        </p:spPr>
        <p:txBody>
          <a:bodyPr/>
          <a:lstStyle/>
          <a:p>
            <a:r>
              <a:rPr lang="en-GB" dirty="0">
                <a:hlinkClick r:id="rId2"/>
              </a:rPr>
              <a:t>https://www.walesonline.co.uk/news/wales-news/packed-out-community-caf-run-26903997</a:t>
            </a:r>
            <a:endParaRPr lang="en-GB" dirty="0"/>
          </a:p>
          <a:p>
            <a:endParaRPr lang="en-GB" dirty="0"/>
          </a:p>
        </p:txBody>
      </p:sp>
      <p:pic>
        <p:nvPicPr>
          <p:cNvPr id="9" name="Picture 8">
            <a:extLst>
              <a:ext uri="{FF2B5EF4-FFF2-40B4-BE49-F238E27FC236}">
                <a16:creationId xmlns:a16="http://schemas.microsoft.com/office/drawing/2014/main" id="{6B877976-5F28-5D56-77A9-AD2C5D579272}"/>
              </a:ext>
            </a:extLst>
          </p:cNvPr>
          <p:cNvPicPr>
            <a:picLocks noChangeAspect="1"/>
          </p:cNvPicPr>
          <p:nvPr/>
        </p:nvPicPr>
        <p:blipFill>
          <a:blip r:embed="rId3"/>
          <a:stretch>
            <a:fillRect/>
          </a:stretch>
        </p:blipFill>
        <p:spPr>
          <a:xfrm>
            <a:off x="3866392" y="1673225"/>
            <a:ext cx="7181850" cy="4819650"/>
          </a:xfrm>
          <a:prstGeom prst="rect">
            <a:avLst/>
          </a:prstGeom>
        </p:spPr>
      </p:pic>
    </p:spTree>
    <p:extLst>
      <p:ext uri="{BB962C8B-B14F-4D97-AF65-F5344CB8AC3E}">
        <p14:creationId xmlns:p14="http://schemas.microsoft.com/office/powerpoint/2010/main" val="30154039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BA80655-8011-CA98-21AC-354394977A0E}"/>
              </a:ext>
            </a:extLst>
          </p:cNvPr>
          <p:cNvPicPr>
            <a:picLocks noGrp="1" noChangeAspect="1"/>
          </p:cNvPicPr>
          <p:nvPr>
            <p:ph idx="1"/>
          </p:nvPr>
        </p:nvPicPr>
        <p:blipFill>
          <a:blip r:embed="rId3"/>
          <a:stretch>
            <a:fillRect/>
          </a:stretch>
        </p:blipFill>
        <p:spPr>
          <a:xfrm>
            <a:off x="3276198" y="438753"/>
            <a:ext cx="7754475" cy="6091108"/>
          </a:xfrm>
        </p:spPr>
      </p:pic>
    </p:spTree>
    <p:extLst>
      <p:ext uri="{BB962C8B-B14F-4D97-AF65-F5344CB8AC3E}">
        <p14:creationId xmlns:p14="http://schemas.microsoft.com/office/powerpoint/2010/main" val="17374118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CB1A717-8EAE-BA05-F60B-09C4B3D5AAA5}"/>
              </a:ext>
            </a:extLst>
          </p:cNvPr>
          <p:cNvPicPr>
            <a:picLocks noChangeAspect="1"/>
          </p:cNvPicPr>
          <p:nvPr/>
        </p:nvPicPr>
        <p:blipFill>
          <a:blip r:embed="rId3"/>
          <a:stretch>
            <a:fillRect/>
          </a:stretch>
        </p:blipFill>
        <p:spPr>
          <a:xfrm>
            <a:off x="671332" y="1708679"/>
            <a:ext cx="11520668" cy="3440642"/>
          </a:xfrm>
          <a:prstGeom prst="rect">
            <a:avLst/>
          </a:prstGeom>
        </p:spPr>
      </p:pic>
      <p:sp>
        <p:nvSpPr>
          <p:cNvPr id="11" name="TextBox 10">
            <a:extLst>
              <a:ext uri="{FF2B5EF4-FFF2-40B4-BE49-F238E27FC236}">
                <a16:creationId xmlns:a16="http://schemas.microsoft.com/office/drawing/2014/main" id="{E843AD3A-D536-522E-68D7-7CB268A0BB73}"/>
              </a:ext>
            </a:extLst>
          </p:cNvPr>
          <p:cNvSpPr txBox="1"/>
          <p:nvPr/>
        </p:nvSpPr>
        <p:spPr>
          <a:xfrm>
            <a:off x="8368496" y="5741043"/>
            <a:ext cx="3183038" cy="646331"/>
          </a:xfrm>
          <a:prstGeom prst="rect">
            <a:avLst/>
          </a:prstGeom>
          <a:noFill/>
        </p:spPr>
        <p:txBody>
          <a:bodyPr wrap="square" rtlCol="0">
            <a:spAutoFit/>
          </a:bodyPr>
          <a:lstStyle/>
          <a:p>
            <a:r>
              <a:rPr lang="en-GB" b="0" i="0" dirty="0">
                <a:solidFill>
                  <a:srgbClr val="333333"/>
                </a:solidFill>
                <a:effectLst/>
                <a:latin typeface="Arial" panose="020B0604020202020204" pitchFamily="34" charset="0"/>
              </a:rPr>
              <a:t>In Yilmaz and Yilmaz (2019 p.27)</a:t>
            </a:r>
            <a:endParaRPr lang="en-GB" dirty="0"/>
          </a:p>
        </p:txBody>
      </p:sp>
    </p:spTree>
    <p:extLst>
      <p:ext uri="{BB962C8B-B14F-4D97-AF65-F5344CB8AC3E}">
        <p14:creationId xmlns:p14="http://schemas.microsoft.com/office/powerpoint/2010/main" val="37152093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D06E6-23C5-9BEB-9B8E-47946D990055}"/>
              </a:ext>
            </a:extLst>
          </p:cNvPr>
          <p:cNvSpPr>
            <a:spLocks noGrp="1"/>
          </p:cNvSpPr>
          <p:nvPr>
            <p:ph type="title"/>
          </p:nvPr>
        </p:nvSpPr>
        <p:spPr/>
        <p:txBody>
          <a:bodyPr/>
          <a:lstStyle/>
          <a:p>
            <a:r>
              <a:rPr lang="en-GB" dirty="0" err="1"/>
              <a:t>Menter</a:t>
            </a:r>
            <a:r>
              <a:rPr lang="en-GB" dirty="0"/>
              <a:t> </a:t>
            </a:r>
            <a:r>
              <a:rPr lang="en-GB" dirty="0" err="1"/>
              <a:t>gymdeithasol</a:t>
            </a:r>
            <a:r>
              <a:rPr lang="en-GB" dirty="0"/>
              <a:t> v </a:t>
            </a:r>
            <a:r>
              <a:rPr lang="en-GB" dirty="0" err="1"/>
              <a:t>Elusen</a:t>
            </a:r>
            <a:endParaRPr lang="en-GB" dirty="0"/>
          </a:p>
        </p:txBody>
      </p:sp>
      <p:sp>
        <p:nvSpPr>
          <p:cNvPr id="3" name="Content Placeholder 2">
            <a:extLst>
              <a:ext uri="{FF2B5EF4-FFF2-40B4-BE49-F238E27FC236}">
                <a16:creationId xmlns:a16="http://schemas.microsoft.com/office/drawing/2014/main" id="{129AADD5-679F-8FD4-97B2-F64725ED219F}"/>
              </a:ext>
            </a:extLst>
          </p:cNvPr>
          <p:cNvSpPr>
            <a:spLocks noGrp="1"/>
          </p:cNvSpPr>
          <p:nvPr>
            <p:ph idx="1"/>
          </p:nvPr>
        </p:nvSpPr>
        <p:spPr>
          <a:xfrm>
            <a:off x="1145894" y="1825625"/>
            <a:ext cx="10590476" cy="4667250"/>
          </a:xfrm>
        </p:spPr>
        <p:txBody>
          <a:bodyPr>
            <a:normAutofit/>
          </a:bodyPr>
          <a:lstStyle/>
          <a:p>
            <a:r>
              <a:rPr lang="cy-GB" dirty="0"/>
              <a:t>Gan fod elusennau a mentrau cymdeithasol yn cael eu rhedeg yn wahanol, mae'r canllawiau ar gyfer eu sefydlu yn wahanol. Maent hefyd yn cael eu rheoleiddio a'u trethu'n wahanol.</a:t>
            </a:r>
          </a:p>
          <a:p>
            <a:pPr marL="0" indent="0">
              <a:buNone/>
            </a:pPr>
            <a:endParaRPr lang="cy-GB" dirty="0"/>
          </a:p>
          <a:p>
            <a:r>
              <a:rPr lang="cy-GB" dirty="0"/>
              <a:t>Yn gyfreithiol, mae’n rhaid i bob elusen yng Nghymru a Lloegr gofrestru gyda’r Comisiwn Elusennau os yw eu hincwm blynyddol yn dod i fwy na £5,000 (ar gyfer yr Alban, </a:t>
            </a:r>
            <a:r>
              <a:rPr lang="cy-GB" dirty="0" err="1"/>
              <a:t>OSCR</a:t>
            </a:r>
            <a:r>
              <a:rPr lang="cy-GB" dirty="0"/>
              <a:t> </a:t>
            </a:r>
            <a:r>
              <a:rPr lang="cy-GB" dirty="0" err="1"/>
              <a:t>Rheoleiddiwr</a:t>
            </a:r>
            <a:r>
              <a:rPr lang="cy-GB" dirty="0"/>
              <a:t> Elusennau yr Alban ydyw).</a:t>
            </a:r>
          </a:p>
          <a:p>
            <a:r>
              <a:rPr lang="cy-GB" dirty="0"/>
              <a:t>Mae mentrau cymdeithasol yn cael eu sefydlu fel busnesau ac felly wedi’u cofrestru yn Nhŷ’r Cwmnïau (</a:t>
            </a:r>
            <a:r>
              <a:rPr lang="cy-GB" dirty="0" err="1"/>
              <a:t>Companies</a:t>
            </a:r>
            <a:r>
              <a:rPr lang="cy-GB" dirty="0"/>
              <a:t> </a:t>
            </a:r>
            <a:r>
              <a:rPr lang="cy-GB" dirty="0" err="1"/>
              <a:t>House</a:t>
            </a:r>
            <a:r>
              <a:rPr lang="cy-GB" dirty="0"/>
              <a:t>).</a:t>
            </a:r>
            <a:endParaRPr lang="en-GB" dirty="0"/>
          </a:p>
        </p:txBody>
      </p:sp>
    </p:spTree>
    <p:extLst>
      <p:ext uri="{BB962C8B-B14F-4D97-AF65-F5344CB8AC3E}">
        <p14:creationId xmlns:p14="http://schemas.microsoft.com/office/powerpoint/2010/main" val="21974530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F8FC7-155D-D15D-B6B7-596461AFD389}"/>
              </a:ext>
            </a:extLst>
          </p:cNvPr>
          <p:cNvSpPr>
            <a:spLocks noGrp="1"/>
          </p:cNvSpPr>
          <p:nvPr>
            <p:ph type="title"/>
          </p:nvPr>
        </p:nvSpPr>
        <p:spPr/>
        <p:txBody>
          <a:bodyPr/>
          <a:lstStyle/>
          <a:p>
            <a:r>
              <a:rPr lang="en-GB" dirty="0">
                <a:solidFill>
                  <a:srgbClr val="0070C0"/>
                </a:solidFill>
              </a:rPr>
              <a:t>Social enterprise v charity</a:t>
            </a:r>
          </a:p>
        </p:txBody>
      </p:sp>
      <p:sp>
        <p:nvSpPr>
          <p:cNvPr id="3" name="Content Placeholder 2">
            <a:extLst>
              <a:ext uri="{FF2B5EF4-FFF2-40B4-BE49-F238E27FC236}">
                <a16:creationId xmlns:a16="http://schemas.microsoft.com/office/drawing/2014/main" id="{4E42941C-1AC3-A1F3-381F-832013AD534D}"/>
              </a:ext>
            </a:extLst>
          </p:cNvPr>
          <p:cNvSpPr>
            <a:spLocks noGrp="1"/>
          </p:cNvSpPr>
          <p:nvPr>
            <p:ph idx="1"/>
          </p:nvPr>
        </p:nvSpPr>
        <p:spPr>
          <a:xfrm>
            <a:off x="1261641" y="1825625"/>
            <a:ext cx="10474729" cy="4667250"/>
          </a:xfrm>
        </p:spPr>
        <p:txBody>
          <a:bodyPr>
            <a:normAutofit/>
          </a:bodyPr>
          <a:lstStyle/>
          <a:p>
            <a:pPr algn="l" fontAlgn="base"/>
            <a:r>
              <a:rPr lang="en-GB" b="0" i="0" dirty="0">
                <a:solidFill>
                  <a:srgbClr val="0070C0"/>
                </a:solidFill>
                <a:effectLst/>
                <a:latin typeface="Arial" panose="020B0604020202020204" pitchFamily="34" charset="0"/>
              </a:rPr>
              <a:t>Because charities and social enterprises are run differently, the guidelines for setting them up are different. They’re also differently regulated and taxed.</a:t>
            </a:r>
          </a:p>
          <a:p>
            <a:pPr algn="l" fontAlgn="base"/>
            <a:endParaRPr lang="en-GB" b="0" i="0" dirty="0">
              <a:solidFill>
                <a:srgbClr val="0070C0"/>
              </a:solidFill>
              <a:effectLst/>
              <a:latin typeface="Arial" panose="020B0604020202020204" pitchFamily="34" charset="0"/>
            </a:endParaRPr>
          </a:p>
          <a:p>
            <a:pPr algn="l" fontAlgn="base"/>
            <a:r>
              <a:rPr lang="en-GB" b="1" i="0" dirty="0">
                <a:solidFill>
                  <a:srgbClr val="0070C0"/>
                </a:solidFill>
                <a:effectLst/>
                <a:latin typeface="Arial" panose="020B0604020202020204" pitchFamily="34" charset="0"/>
              </a:rPr>
              <a:t>Registration</a:t>
            </a:r>
            <a:endParaRPr lang="en-GB" b="0" i="0" dirty="0">
              <a:solidFill>
                <a:srgbClr val="0070C0"/>
              </a:solidFill>
              <a:effectLst/>
              <a:latin typeface="Arial" panose="020B0604020202020204" pitchFamily="34" charset="0"/>
            </a:endParaRPr>
          </a:p>
          <a:p>
            <a:pPr algn="l" fontAlgn="base"/>
            <a:r>
              <a:rPr lang="en-GB" b="0" i="0" dirty="0">
                <a:solidFill>
                  <a:srgbClr val="0070C0"/>
                </a:solidFill>
                <a:effectLst/>
                <a:latin typeface="Arial" panose="020B0604020202020204" pitchFamily="34" charset="0"/>
              </a:rPr>
              <a:t>Legally, all charities in England and Wales must be registered with the </a:t>
            </a:r>
            <a:r>
              <a:rPr lang="en-GB" b="0" i="0" u="none" strike="noStrike" dirty="0">
                <a:solidFill>
                  <a:srgbClr val="0070C0"/>
                </a:solidFill>
                <a:effectLst/>
                <a:latin typeface="Arial" panose="020B0604020202020204" pitchFamily="34" charset="0"/>
                <a:hlinkClick r:id="rId2">
                  <a:extLst>
                    <a:ext uri="{A12FA001-AC4F-418D-AE19-62706E023703}">
                      <ahyp:hlinkClr xmlns:ahyp="http://schemas.microsoft.com/office/drawing/2018/hyperlinkcolor" val="tx"/>
                    </a:ext>
                  </a:extLst>
                </a:hlinkClick>
              </a:rPr>
              <a:t>Charity Commission</a:t>
            </a:r>
            <a:r>
              <a:rPr lang="en-GB" b="0" i="0" dirty="0">
                <a:solidFill>
                  <a:srgbClr val="0070C0"/>
                </a:solidFill>
                <a:effectLst/>
                <a:latin typeface="Arial" panose="020B0604020202020204" pitchFamily="34" charset="0"/>
              </a:rPr>
              <a:t> if their annual income tips over £5,000 (for Scotland, it’s the </a:t>
            </a:r>
            <a:r>
              <a:rPr lang="en-GB" b="0" i="0" u="none" strike="noStrike" dirty="0">
                <a:solidFill>
                  <a:srgbClr val="0070C0"/>
                </a:solidFill>
                <a:effectLst/>
                <a:latin typeface="Arial" panose="020B0604020202020204" pitchFamily="34" charset="0"/>
                <a:hlinkClick r:id="rId3">
                  <a:extLst>
                    <a:ext uri="{A12FA001-AC4F-418D-AE19-62706E023703}">
                      <ahyp:hlinkClr xmlns:ahyp="http://schemas.microsoft.com/office/drawing/2018/hyperlinkcolor" val="tx"/>
                    </a:ext>
                  </a:extLst>
                </a:hlinkClick>
              </a:rPr>
              <a:t>Scottish Charity Regulator OSCR</a:t>
            </a:r>
            <a:r>
              <a:rPr lang="en-GB" b="0" i="0" dirty="0">
                <a:solidFill>
                  <a:srgbClr val="0070C0"/>
                </a:solidFill>
                <a:effectLst/>
                <a:latin typeface="Arial" panose="020B0604020202020204" pitchFamily="34" charset="0"/>
              </a:rPr>
              <a:t>).</a:t>
            </a:r>
          </a:p>
          <a:p>
            <a:pPr algn="l" fontAlgn="base"/>
            <a:r>
              <a:rPr lang="en-GB" b="0" i="0" dirty="0">
                <a:solidFill>
                  <a:srgbClr val="0070C0"/>
                </a:solidFill>
                <a:effectLst/>
                <a:latin typeface="Arial" panose="020B0604020202020204" pitchFamily="34" charset="0"/>
              </a:rPr>
              <a:t>Social enterprises are set up as businesses and so are registered at </a:t>
            </a:r>
            <a:r>
              <a:rPr lang="en-GB" b="0" i="0" u="none" strike="noStrike" dirty="0">
                <a:solidFill>
                  <a:srgbClr val="0070C0"/>
                </a:solidFill>
                <a:effectLst/>
                <a:latin typeface="Arial" panose="020B0604020202020204" pitchFamily="34" charset="0"/>
                <a:hlinkClick r:id="rId4">
                  <a:extLst>
                    <a:ext uri="{A12FA001-AC4F-418D-AE19-62706E023703}">
                      <ahyp:hlinkClr xmlns:ahyp="http://schemas.microsoft.com/office/drawing/2018/hyperlinkcolor" val="tx"/>
                    </a:ext>
                  </a:extLst>
                </a:hlinkClick>
              </a:rPr>
              <a:t>Companies House</a:t>
            </a:r>
            <a:r>
              <a:rPr lang="en-GB" b="0" i="0" dirty="0">
                <a:solidFill>
                  <a:srgbClr val="0070C0"/>
                </a:solidFill>
                <a:effectLst/>
                <a:latin typeface="Arial" panose="020B0604020202020204" pitchFamily="34" charset="0"/>
              </a:rPr>
              <a:t>.</a:t>
            </a:r>
          </a:p>
          <a:p>
            <a:endParaRPr lang="en-GB" dirty="0"/>
          </a:p>
        </p:txBody>
      </p:sp>
    </p:spTree>
    <p:extLst>
      <p:ext uri="{BB962C8B-B14F-4D97-AF65-F5344CB8AC3E}">
        <p14:creationId xmlns:p14="http://schemas.microsoft.com/office/powerpoint/2010/main" val="41880647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22458B-27D2-D6B3-BD6E-39298A4A0CDC}"/>
              </a:ext>
            </a:extLst>
          </p:cNvPr>
          <p:cNvSpPr>
            <a:spLocks noGrp="1"/>
          </p:cNvSpPr>
          <p:nvPr>
            <p:ph idx="1"/>
          </p:nvPr>
        </p:nvSpPr>
        <p:spPr>
          <a:xfrm>
            <a:off x="1104060" y="1959849"/>
            <a:ext cx="7956222" cy="4667250"/>
          </a:xfrm>
        </p:spPr>
        <p:txBody>
          <a:bodyPr>
            <a:normAutofit fontScale="92500"/>
          </a:bodyPr>
          <a:lstStyle/>
          <a:p>
            <a:r>
              <a:rPr lang="en-GB" b="0" i="0" dirty="0" err="1">
                <a:solidFill>
                  <a:srgbClr val="555555"/>
                </a:solidFill>
                <a:effectLst/>
                <a:latin typeface="robotoregular"/>
              </a:rPr>
              <a:t>Mariotti</a:t>
            </a:r>
            <a:r>
              <a:rPr lang="en-GB" b="0" i="0" dirty="0">
                <a:solidFill>
                  <a:srgbClr val="555555"/>
                </a:solidFill>
                <a:effectLst/>
                <a:latin typeface="robotoregular"/>
              </a:rPr>
              <a:t>, S., and </a:t>
            </a:r>
            <a:r>
              <a:rPr lang="en-GB" b="0" i="0" dirty="0" err="1">
                <a:solidFill>
                  <a:srgbClr val="555555"/>
                </a:solidFill>
                <a:effectLst/>
                <a:latin typeface="robotoregular"/>
              </a:rPr>
              <a:t>Glackin</a:t>
            </a:r>
            <a:r>
              <a:rPr lang="en-GB" b="0" i="0" dirty="0">
                <a:solidFill>
                  <a:srgbClr val="555555"/>
                </a:solidFill>
                <a:effectLst/>
                <a:latin typeface="robotoregular"/>
              </a:rPr>
              <a:t>, C. (2015) </a:t>
            </a:r>
            <a:r>
              <a:rPr lang="en-GB" b="0" i="1" dirty="0">
                <a:solidFill>
                  <a:srgbClr val="555555"/>
                </a:solidFill>
                <a:effectLst/>
                <a:latin typeface="robotoregular"/>
              </a:rPr>
              <a:t>Entrepreneurship: Starting and Operating a Small Business, Global Edition</a:t>
            </a:r>
            <a:r>
              <a:rPr lang="en-GB" b="0" i="0" dirty="0">
                <a:solidFill>
                  <a:srgbClr val="555555"/>
                </a:solidFill>
                <a:effectLst/>
                <a:latin typeface="robotoregular"/>
              </a:rPr>
              <a:t>, Pearson Education, </a:t>
            </a:r>
            <a:r>
              <a:rPr lang="en-GB" b="0" i="0" dirty="0" err="1">
                <a:solidFill>
                  <a:srgbClr val="555555"/>
                </a:solidFill>
                <a:effectLst/>
                <a:latin typeface="robotoregular"/>
              </a:rPr>
              <a:t>Limited,Online</a:t>
            </a:r>
            <a:r>
              <a:rPr lang="en-GB" b="0" i="0" dirty="0">
                <a:solidFill>
                  <a:srgbClr val="555555"/>
                </a:solidFill>
                <a:effectLst/>
                <a:latin typeface="robotoregular"/>
              </a:rPr>
              <a:t>.</a:t>
            </a:r>
          </a:p>
          <a:p>
            <a:endParaRPr lang="en-GB" dirty="0">
              <a:solidFill>
                <a:srgbClr val="555555"/>
              </a:solidFill>
              <a:latin typeface="robotoregular"/>
            </a:endParaRPr>
          </a:p>
          <a:p>
            <a:r>
              <a:rPr lang="en-GB" b="0" i="0" dirty="0">
                <a:solidFill>
                  <a:srgbClr val="333333"/>
                </a:solidFill>
                <a:effectLst/>
                <a:latin typeface="Arial" panose="020B0604020202020204" pitchFamily="34" charset="0"/>
              </a:rPr>
              <a:t>Yilmaz, A. and Yilmaz, H. U. (2019). Social Value and Sociological Perspective on Social Entrepreneurship. In N. </a:t>
            </a:r>
            <a:r>
              <a:rPr lang="en-GB" b="0" i="0" dirty="0" err="1">
                <a:solidFill>
                  <a:srgbClr val="333333"/>
                </a:solidFill>
                <a:effectLst/>
                <a:latin typeface="Arial" panose="020B0604020202020204" pitchFamily="34" charset="0"/>
              </a:rPr>
              <a:t>Iyigun</a:t>
            </a:r>
            <a:r>
              <a:rPr lang="en-GB" b="0" i="0" dirty="0">
                <a:solidFill>
                  <a:srgbClr val="333333"/>
                </a:solidFill>
                <a:effectLst/>
                <a:latin typeface="Arial" panose="020B0604020202020204" pitchFamily="34" charset="0"/>
              </a:rPr>
              <a:t> (Ed.), </a:t>
            </a:r>
            <a:r>
              <a:rPr lang="en-GB" b="0" i="1" dirty="0">
                <a:solidFill>
                  <a:srgbClr val="333333"/>
                </a:solidFill>
                <a:effectLst/>
                <a:latin typeface="Arial" panose="020B0604020202020204" pitchFamily="34" charset="0"/>
              </a:rPr>
              <a:t>Creating Business Value and Competitive Advantage With Social Entrepreneurship</a:t>
            </a:r>
            <a:r>
              <a:rPr lang="en-GB" b="0" i="0" dirty="0">
                <a:solidFill>
                  <a:srgbClr val="333333"/>
                </a:solidFill>
                <a:effectLst/>
                <a:latin typeface="Arial" panose="020B0604020202020204" pitchFamily="34" charset="0"/>
              </a:rPr>
              <a:t> (pp. 21-47). </a:t>
            </a:r>
            <a:r>
              <a:rPr lang="en-GB" b="0" i="0" dirty="0" err="1">
                <a:solidFill>
                  <a:srgbClr val="333333"/>
                </a:solidFill>
                <a:effectLst/>
                <a:latin typeface="Arial" panose="020B0604020202020204" pitchFamily="34" charset="0"/>
              </a:rPr>
              <a:t>IGI</a:t>
            </a:r>
            <a:r>
              <a:rPr lang="en-GB" b="0" i="0" dirty="0">
                <a:solidFill>
                  <a:srgbClr val="333333"/>
                </a:solidFill>
                <a:effectLst/>
                <a:latin typeface="Arial" panose="020B0604020202020204" pitchFamily="34" charset="0"/>
              </a:rPr>
              <a:t> Global. https://doi-org.ezproxy.uwtsd.ac.uk/10.4018/978-1-5225-5687-9.ch002</a:t>
            </a:r>
            <a:endParaRPr lang="en-GB" dirty="0"/>
          </a:p>
        </p:txBody>
      </p:sp>
    </p:spTree>
    <p:extLst>
      <p:ext uri="{BB962C8B-B14F-4D97-AF65-F5344CB8AC3E}">
        <p14:creationId xmlns:p14="http://schemas.microsoft.com/office/powerpoint/2010/main" val="3044618862"/>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E678F450-47C8-40CF-8B41-293B8E2D006B}"/>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C735E098-1248-4426-9F2F-65BE53762A4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247B417A-D413-4778-BC45-EAFD7A44FFA7}"/>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61DB5F1D-2D6E-403C-928C-1D00115A7471}"/>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88242936-58F1-4238-BBF1-F32E8026874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7E59E3A6-E676-4842-9B22-64BC31617157}"/>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297F3436-95C2-4BE0-A087-88191CF420C7}"/>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2.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 (1)</Template>
  <TotalTime>155</TotalTime>
  <Words>4323</Words>
  <Application>Microsoft Office PowerPoint</Application>
  <PresentationFormat>Widescreen</PresentationFormat>
  <Paragraphs>212</Paragraphs>
  <Slides>18</Slides>
  <Notes>11</Notes>
  <HiddenSlides>0</HiddenSlides>
  <MMClips>0</MMClips>
  <ScaleCrop>false</ScaleCrop>
  <HeadingPairs>
    <vt:vector size="6" baseType="variant">
      <vt:variant>
        <vt:lpstr>Fonts Used</vt:lpstr>
      </vt:variant>
      <vt:variant>
        <vt:i4>8</vt:i4>
      </vt:variant>
      <vt:variant>
        <vt:lpstr>Theme</vt:lpstr>
      </vt:variant>
      <vt:variant>
        <vt:i4>7</vt:i4>
      </vt:variant>
      <vt:variant>
        <vt:lpstr>Slide Titles</vt:lpstr>
      </vt:variant>
      <vt:variant>
        <vt:i4>18</vt:i4>
      </vt:variant>
    </vt:vector>
  </HeadingPairs>
  <TitlesOfParts>
    <vt:vector size="33" baseType="lpstr">
      <vt:lpstr>Outfit</vt:lpstr>
      <vt:lpstr>robotoregular</vt:lpstr>
      <vt:lpstr>Söhne</vt:lpstr>
      <vt:lpstr>Arial</vt:lpstr>
      <vt:lpstr>Avenir Next LT Pro</vt:lpstr>
      <vt:lpstr>Calibri</vt:lpstr>
      <vt:lpstr>Calibri Light</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Entrepreneurship Entrepreneriaeth </vt:lpstr>
      <vt:lpstr>Parhau i ddiffinio… Continuing to define…</vt:lpstr>
      <vt:lpstr>Yr Arweinydd Entrepreneuraidd The Entrepreneurial Leader</vt:lpstr>
      <vt:lpstr>Mae entrepreneuriaid yn gweithio gyda…</vt:lpstr>
      <vt:lpstr>Entrepreneurs work with… </vt:lpstr>
      <vt:lpstr>Cymwyseddau Entrecomp    Entrecomp competencies</vt:lpstr>
      <vt:lpstr>PowerPoint Presentation</vt:lpstr>
      <vt:lpstr>Syndrom Imposter Imposter syndrome</vt:lpstr>
      <vt:lpstr>Dragon’s Den </vt:lpstr>
      <vt:lpstr>A oes gan eich syniad werth cymdeithasol? Does your idea have social value?</vt:lpstr>
      <vt:lpstr>Big Bocs Bwyd</vt:lpstr>
      <vt:lpstr>Caffi Cuppalicious café Craigfelen</vt:lpstr>
      <vt:lpstr>PowerPoint Presentation</vt:lpstr>
      <vt:lpstr>PowerPoint Presentation</vt:lpstr>
      <vt:lpstr>Menter gymdeithasol v Elusen</vt:lpstr>
      <vt:lpstr>Social enterprise v charity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Jessica Pitman</cp:lastModifiedBy>
  <cp:revision>1</cp:revision>
  <dcterms:created xsi:type="dcterms:W3CDTF">2024-01-28T19:23:41Z</dcterms:created>
  <dcterms:modified xsi:type="dcterms:W3CDTF">2024-01-28T21:59:30Z</dcterms:modified>
</cp:coreProperties>
</file>