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10"/>
  </p:normalViewPr>
  <p:slideViewPr>
    <p:cSldViewPr snapToGrid="0" snapToObjects="1">
      <p:cViewPr>
        <p:scale>
          <a:sx n="95" d="100"/>
          <a:sy n="95" d="100"/>
        </p:scale>
        <p:origin x="2106" y="89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653819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Good morning / Good afternoon everyone. My name is Mirela Balabanova-Kehayova and today I will be presenting the results of a full security assessment conducted on the SWANSEA.ACCA network, operated by SOAC Inc. across two sites — Swansea and London.</a:t>
            </a:r>
          </a:p>
          <a:p>
            <a:endParaRPr lang="en-US" dirty="0"/>
          </a:p>
          <a:p>
            <a:r>
              <a:rPr lang="en-US" sz="1400" dirty="0"/>
              <a:t>The assessment followed the NIST Cybersecurity Framework, which is an industry-standard methodology for identifying, assessing, and mitigating cybersecurity risks.</a:t>
            </a:r>
          </a:p>
          <a:p>
            <a:endParaRPr lang="en-US" dirty="0"/>
          </a:p>
          <a:p>
            <a:r>
              <a:rPr lang="en-US" sz="1400" dirty="0"/>
              <a:t>In total, we assessed 4 systems, identified 6 vulnerabilities, 2 of which were classified as HIGH severity, and I am pleased to say that all 6 vulnerabilities were fully remediated by the end of the assessment.</a:t>
            </a:r>
          </a:p>
          <a:p>
            <a:endParaRPr lang="en-US" dirty="0"/>
          </a:p>
          <a:p>
            <a:r>
              <a:rPr lang="en-US" sz="1400" dirty="0"/>
              <a:t>Let me walk you through each stage of the process.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The first step before any testing begins is to set up the assessment platform and confirm that we can reach all target systems.</a:t>
            </a:r>
          </a:p>
          <a:p>
            <a:endParaRPr lang="en-US" dirty="0"/>
          </a:p>
          <a:p>
            <a:r>
              <a:rPr lang="en-US" sz="1400" dirty="0"/>
              <a:t>We deployed Kali Linux 2019 as our dedicated attack platform within the Swansea subnet. It was configured with two network adapters — eth0 connected to the internal Swansea network at 192.168.1.50, and eth1 connected via NAT for internet access to install and update tools.</a:t>
            </a:r>
          </a:p>
          <a:p>
            <a:endParaRPr lang="en-US" dirty="0"/>
          </a:p>
          <a:p>
            <a:r>
              <a:rPr lang="en-US" sz="1400" dirty="0"/>
              <a:t>To reach the London systems, a route was configured through the Swansea domain controller at 192.168.1.1, which acts as the VPN gateway between the two sites.</a:t>
            </a:r>
          </a:p>
          <a:p>
            <a:endParaRPr lang="en-US" dirty="0"/>
          </a:p>
          <a:p>
            <a:r>
              <a:rPr lang="en-US" sz="1400" dirty="0"/>
              <a:t>We confirmed full connectivity to all four in-scope systems — S-DC, ClientS1, L-CD, and ClientL1 — using ICMP ping tests. This is important because it confirms that, from an attacker perspective, lateral movement between sites is possible once a foothold is established.</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With connectivity confirmed, we moved into the information gathering phase. This is where we identify what services are running and what potential attack surface exists.</a:t>
            </a:r>
          </a:p>
          <a:p>
            <a:endParaRPr lang="en-US" dirty="0"/>
          </a:p>
          <a:p>
            <a:r>
              <a:rPr lang="en-US" sz="1400" dirty="0"/>
              <a:t>We used three main tools. Nmap with the --script vuln flag to detect vulnerable services, the -sV flag for version detection, and the -A flag for OS fingerprinting. We also used Nessus Essentials for automated vulnerability scanning, and enum4linux for Active Directory enumeration.</a:t>
            </a:r>
          </a:p>
          <a:p>
            <a:endParaRPr lang="en-US" dirty="0"/>
          </a:p>
          <a:p>
            <a:r>
              <a:rPr lang="en-US" sz="1400" dirty="0"/>
              <a:t>The results were significant. On S-DC at 192.168.1.1 alone we found over 11 open ports including FTP, DNS, HTTP, HTTPS, Kerberos, SMB, LDAP, and two legacy services on ports 13 and 19.</a:t>
            </a:r>
          </a:p>
          <a:p>
            <a:endParaRPr lang="en-US" dirty="0"/>
          </a:p>
          <a:p>
            <a:r>
              <a:rPr lang="en-US" sz="1400" dirty="0"/>
              <a:t>Nmap also flagged MS08-067 as potentially vulnerable on S-DC — which is a critical remote code execution vulnerability associated with the WannaCry ransomware attacks.</a:t>
            </a:r>
          </a:p>
          <a:p>
            <a:endParaRPr lang="en-US" dirty="0"/>
          </a:p>
          <a:p>
            <a:r>
              <a:rPr lang="en-US" sz="1400" dirty="0"/>
              <a:t>Nessus returned 43 findings across all severity levels.</a:t>
            </a:r>
          </a:p>
          <a:p>
            <a:endParaRPr lang="en-US" dirty="0"/>
          </a:p>
          <a:p>
            <a:r>
              <a:rPr lang="en-US" sz="1400" dirty="0"/>
              <a:t>The London server L-CD exposed FTP, SSH, and HTTP, and ClientL1 also exposed SSH and HTTP.</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Based on the information gathering results, we formally identified and classified 6 vulnerabilities using the CVSS v3.0 scoring framework.</a:t>
            </a:r>
          </a:p>
          <a:p>
            <a:endParaRPr lang="en-US" dirty="0"/>
          </a:p>
          <a:p>
            <a:r>
              <a:rPr lang="en-US" sz="1400" dirty="0"/>
              <a:t>Starting with the two HIGH severity findings:</a:t>
            </a:r>
          </a:p>
          <a:p>
            <a:endParaRPr lang="en-US" dirty="0"/>
          </a:p>
          <a:p>
            <a:r>
              <a:rPr lang="en-US" sz="1400" dirty="0"/>
              <a:t>V1 — Anonymous FTP Access on S-DC. The FTP service allowed login without any credentials, meaning anyone on the network could access files freely. We confirmed this by retrieving sensitive files containing keys 900 and 930 without a password.</a:t>
            </a:r>
          </a:p>
          <a:p>
            <a:endParaRPr lang="en-US" dirty="0"/>
          </a:p>
          <a:p>
            <a:r>
              <a:rPr lang="en-US" sz="1400" dirty="0"/>
              <a:t>V2 — SMBv1 and MS08-067 exposure. The domain controller was running SMBv1, a deprecated protocol confirmed as vulnerable to NetAPI remote code execution. This is the same vulnerability exploited by WannaCry ransomware in 2017.</a:t>
            </a:r>
          </a:p>
          <a:p>
            <a:endParaRPr lang="en-US" dirty="0"/>
          </a:p>
          <a:p>
            <a:r>
              <a:rPr lang="en-US" sz="1400" dirty="0"/>
              <a:t>The two MEDIUM severity findings were V3 — unencrypted HTTP traffic on three systems, confirmed via Wireshark showing plaintext credentials — and V4 — weak SSH authentication on L-CD which accepted simple password-based login.</a:t>
            </a:r>
          </a:p>
          <a:p>
            <a:endParaRPr lang="en-US" dirty="0"/>
          </a:p>
          <a:p>
            <a:r>
              <a:rPr lang="en-US" sz="1400" dirty="0"/>
              <a:t>Finally two LOW severity findings: V5 and V6 — legacy Daytime and Chargen services running on S-DC with no operational purpose, unnecessarily expanding the attack surface.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With the vulnerabilities identified, we moved into controlled exploitation to demonstrate real-world impact. This was conducted ethically within the agreed lab scope.</a:t>
            </a:r>
          </a:p>
          <a:p>
            <a:endParaRPr lang="en-US" dirty="0"/>
          </a:p>
          <a:p>
            <a:r>
              <a:rPr lang="en-US" sz="1400" dirty="0"/>
              <a:t>The attack chain followed five steps: reconnaissance, anonymous FTP access, brute force credential discovery, SSH login, and finally privilege escalation to root.</a:t>
            </a:r>
          </a:p>
          <a:p>
            <a:endParaRPr lang="en-US" dirty="0"/>
          </a:p>
          <a:p>
            <a:r>
              <a:rPr lang="en-US" sz="1400" dirty="0"/>
              <a:t>For V1, we connected to the FTP service anonymously using Metasploit's anonymous FTP scanner module. No credentials were required. We retrieved two sensitive files containing key values — demonstrating real data exfiltration risk.</a:t>
            </a:r>
          </a:p>
          <a:p>
            <a:endParaRPr lang="en-US" dirty="0"/>
          </a:p>
          <a:p>
            <a:r>
              <a:rPr lang="en-US" sz="1400" dirty="0"/>
              <a:t>For V4, we used Metasploit's ssh_login module to brute force the SSH service on L-CD. We successfully obtained valid credentials — londonlogin with password NotebooK@123. We then logged in via SSH and used sudo to escalate to root, achieving full system compromise of the London server.</a:t>
            </a:r>
          </a:p>
          <a:p>
            <a:endParaRPr lang="en-US" dirty="0"/>
          </a:p>
          <a:p>
            <a:r>
              <a:rPr lang="en-US" sz="1400" dirty="0"/>
              <a:t>This attack chain shows how individual weaknesses, none of which are catastrophic in isolation, can be chained together to achieve complete control of a system.</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Following successful exploitation, we moved into remediation. All 6 vulnerabilities were addressed and independently verified.</a:t>
            </a:r>
          </a:p>
          <a:p>
            <a:endParaRPr lang="en-US" dirty="0"/>
          </a:p>
          <a:p>
            <a:r>
              <a:rPr lang="en-US" sz="1400" dirty="0"/>
              <a:t>For V1 — Anonymous FTP — we disabled anonymous authentication through IIS FTP Manager. Subsequent login attempts now return a 530 Login Failed error, confirming access is blocked.</a:t>
            </a:r>
          </a:p>
          <a:p>
            <a:endParaRPr lang="en-US" dirty="0"/>
          </a:p>
          <a:p>
            <a:r>
              <a:rPr lang="en-US" sz="1400" dirty="0"/>
              <a:t>For V2 — SMBv1 — we ran a PowerShell command to disable the SMB1 protocol feature. The state was confirmed as Disabled.</a:t>
            </a:r>
          </a:p>
          <a:p>
            <a:endParaRPr lang="en-US" dirty="0"/>
          </a:p>
          <a:p>
            <a:r>
              <a:rPr lang="en-US" sz="1400" dirty="0"/>
              <a:t>For V3 — HTTP on Port 80 — we created a Windows Defender Firewall inbound block rule named BLOCK_HTTP. Nmap confirmed the port is now closed.</a:t>
            </a:r>
          </a:p>
          <a:p>
            <a:endParaRPr lang="en-US" dirty="0"/>
          </a:p>
          <a:p>
            <a:r>
              <a:rPr lang="en-US" sz="1400" dirty="0"/>
              <a:t>For V4 — SSH weak authentication — we applied a Group Policy to enforce password complexity and configure an account lockout after 5 failed attempts with a 30-minute lockout duration.</a:t>
            </a:r>
          </a:p>
          <a:p>
            <a:endParaRPr lang="en-US" dirty="0"/>
          </a:p>
          <a:p>
            <a:r>
              <a:rPr lang="en-US" sz="1400" dirty="0"/>
              <a:t>For V5 and V6 — the legacy Daytime and Chargen services were disabled on S-DC. Nmap rescans confirmed both ports 13 and 19 are now closed.</a:t>
            </a:r>
          </a:p>
          <a:p>
            <a:endParaRPr lang="en-US" dirty="0"/>
          </a:p>
          <a:p>
            <a:r>
              <a:rPr lang="en-US" sz="1400" dirty="0"/>
              <a:t>Wireshark traffic analysis was also used throughout to confirm that FTP and HTTP were transmitting data in plaintext, providing evidence to justify the encryption and port-blocking controls applied.</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These are the references used throughout the assessment, formatted in IEEE style.</a:t>
            </a:r>
          </a:p>
          <a:p>
            <a:endParaRPr lang="en-US" dirty="0"/>
          </a:p>
          <a:p>
            <a:r>
              <a:rPr lang="en-US" sz="1400" dirty="0"/>
              <a:t>Key sources include the NIST Cybersecurity Framework version 1.1, which provided the structural methodology for the assessment. The Metasploit documentation from Rapid7 supported the exploitation phase. CVSS v3.1 from FIRST.Org was used for vulnerability scoring. And the Microsoft Security Bulletin MS08-067 provided technical background on the SMBv1 vulnerability.</a:t>
            </a:r>
          </a:p>
          <a:p>
            <a:endParaRPr lang="en-US" dirty="0"/>
          </a:p>
          <a:p>
            <a:r>
              <a:rPr lang="en-US" sz="1400" dirty="0"/>
              <a:t>All other references relate to specific tools and techniques used during the assessment.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a:t>To summarise:</a:t>
            </a:r>
          </a:p>
          <a:p>
            <a:endParaRPr lang="en-US" dirty="0"/>
          </a:p>
          <a:p>
            <a:r>
              <a:rPr lang="en-US" sz="1400" dirty="0"/>
              <a:t>We assessed 4 systems across the SWANSEA.ACCA network at both the Swansea and London sites.</a:t>
            </a:r>
          </a:p>
          <a:p>
            <a:endParaRPr lang="en-US" dirty="0"/>
          </a:p>
          <a:p>
            <a:r>
              <a:rPr lang="en-US" sz="1400" dirty="0"/>
              <a:t>We identified 6 vulnerabilities — 2 HIGH, 2 MEDIUM, and 2 LOW severity.</a:t>
            </a:r>
          </a:p>
          <a:p>
            <a:endParaRPr lang="en-US" dirty="0"/>
          </a:p>
          <a:p>
            <a:r>
              <a:rPr lang="en-US" sz="1400" dirty="0"/>
              <a:t>We successfully demonstrated 3 attack vectors: anonymous FTP exfiltration, credential brute force, and privilege escalation to root.</a:t>
            </a:r>
          </a:p>
          <a:p>
            <a:endParaRPr lang="en-US" dirty="0"/>
          </a:p>
          <a:p>
            <a:r>
              <a:rPr lang="en-US" sz="1400" dirty="0"/>
              <a:t>All 6 vulnerabilities were remediated and independently verified.</a:t>
            </a:r>
          </a:p>
          <a:p>
            <a:endParaRPr lang="en-US" dirty="0"/>
          </a:p>
          <a:p>
            <a:r>
              <a:rPr lang="en-US" sz="1400" dirty="0"/>
              <a:t>The main lesson from this assessment is that the greatest risk comes not from a single flaw, but from the combination of several weaknesses that together enable a complete attack chain.</a:t>
            </a:r>
          </a:p>
          <a:p>
            <a:endParaRPr lang="en-US" dirty="0"/>
          </a:p>
          <a:p>
            <a:r>
              <a:rPr lang="en-US" sz="1400" dirty="0"/>
              <a:t>Thank you for your time. I am happy to take any questions.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00B4D8"/>
          </a:solidFill>
          <a:ln w="12700">
            <a:solidFill>
              <a:srgbClr val="00B4D8"/>
            </a:solidFill>
            <a:prstDash val="solid"/>
          </a:ln>
        </p:spPr>
      </p:sp>
      <p:sp>
        <p:nvSpPr>
          <p:cNvPr id="3" name="Shape 1"/>
          <p:cNvSpPr/>
          <p:nvPr/>
        </p:nvSpPr>
        <p:spPr>
          <a:xfrm>
            <a:off x="6858000" y="-1097280"/>
            <a:ext cx="4114800" cy="4114800"/>
          </a:xfrm>
          <a:prstGeom prst="ellipse">
            <a:avLst/>
          </a:prstGeom>
          <a:solidFill>
            <a:srgbClr val="0E4D8C">
              <a:alpha val="20000"/>
            </a:srgbClr>
          </a:solidFill>
          <a:ln w="12700">
            <a:solidFill>
              <a:srgbClr val="0E4D8C"/>
            </a:solidFill>
            <a:prstDash val="solid"/>
          </a:ln>
        </p:spPr>
      </p:sp>
      <p:sp>
        <p:nvSpPr>
          <p:cNvPr id="4" name="Shape 2"/>
          <p:cNvSpPr/>
          <p:nvPr/>
        </p:nvSpPr>
        <p:spPr>
          <a:xfrm>
            <a:off x="7498080" y="-457200"/>
            <a:ext cx="2743200" cy="2743200"/>
          </a:xfrm>
          <a:prstGeom prst="ellipse">
            <a:avLst/>
          </a:prstGeom>
          <a:solidFill>
            <a:srgbClr val="00B4D8">
              <a:alpha val="12000"/>
            </a:srgbClr>
          </a:solidFill>
          <a:ln w="12700">
            <a:solidFill>
              <a:srgbClr val="00B4D8"/>
            </a:solidFill>
            <a:prstDash val="solid"/>
          </a:ln>
        </p:spPr>
      </p:sp>
      <p:pic>
        <p:nvPicPr>
          <p:cNvPr id="5" name="Image 0" descr="preencoded.png"/>
          <p:cNvPicPr>
            <a:picLocks noChangeAspect="1"/>
          </p:cNvPicPr>
          <p:nvPr/>
        </p:nvPicPr>
        <p:blipFill>
          <a:blip r:embed="rId3"/>
          <a:stretch>
            <a:fillRect/>
          </a:stretch>
        </p:blipFill>
        <p:spPr>
          <a:xfrm>
            <a:off x="320040" y="594360"/>
            <a:ext cx="914400" cy="914400"/>
          </a:xfrm>
          <a:prstGeom prst="rect">
            <a:avLst/>
          </a:prstGeom>
        </p:spPr>
      </p:pic>
      <p:sp>
        <p:nvSpPr>
          <p:cNvPr id="6" name="Text 3"/>
          <p:cNvSpPr/>
          <p:nvPr/>
        </p:nvSpPr>
        <p:spPr>
          <a:xfrm>
            <a:off x="228600" y="1627632"/>
            <a:ext cx="8686800" cy="777240"/>
          </a:xfrm>
          <a:prstGeom prst="rect">
            <a:avLst/>
          </a:prstGeom>
          <a:noFill/>
          <a:ln/>
        </p:spPr>
        <p:txBody>
          <a:bodyPr wrap="square" rtlCol="0" anchor="ctr"/>
          <a:lstStyle/>
          <a:p>
            <a:pPr marL="0" indent="0">
              <a:buNone/>
            </a:pPr>
            <a:r>
              <a:rPr lang="en-US" sz="3600" b="1" kern="0" spc="150" dirty="0">
                <a:solidFill>
                  <a:srgbClr val="FFFFFF"/>
                </a:solidFill>
                <a:latin typeface="Calibri" pitchFamily="34" charset="0"/>
                <a:ea typeface="Calibri" pitchFamily="34" charset="-122"/>
                <a:cs typeface="Calibri" pitchFamily="34" charset="-120"/>
              </a:rPr>
              <a:t>SWANSEA.ACCA NETWORK</a:t>
            </a:r>
            <a:endParaRPr lang="en-US" sz="3600" dirty="0"/>
          </a:p>
        </p:txBody>
      </p:sp>
      <p:sp>
        <p:nvSpPr>
          <p:cNvPr id="7" name="Text 4"/>
          <p:cNvSpPr/>
          <p:nvPr/>
        </p:nvSpPr>
        <p:spPr>
          <a:xfrm>
            <a:off x="228600" y="2395728"/>
            <a:ext cx="8686800" cy="548640"/>
          </a:xfrm>
          <a:prstGeom prst="rect">
            <a:avLst/>
          </a:prstGeom>
          <a:noFill/>
          <a:ln/>
        </p:spPr>
        <p:txBody>
          <a:bodyPr wrap="square" rtlCol="0" anchor="ctr"/>
          <a:lstStyle/>
          <a:p>
            <a:pPr marL="0" indent="0">
              <a:buNone/>
            </a:pPr>
            <a:r>
              <a:rPr lang="en-US" sz="2400" dirty="0">
                <a:solidFill>
                  <a:srgbClr val="00B4D8"/>
                </a:solidFill>
                <a:latin typeface="Calibri" pitchFamily="34" charset="0"/>
                <a:ea typeface="Calibri" pitchFamily="34" charset="-122"/>
                <a:cs typeface="Calibri" pitchFamily="34" charset="-120"/>
              </a:rPr>
              <a:t>Security Assessment Report</a:t>
            </a:r>
            <a:endParaRPr lang="en-US" sz="2400" dirty="0"/>
          </a:p>
        </p:txBody>
      </p:sp>
      <p:sp>
        <p:nvSpPr>
          <p:cNvPr id="8" name="Shape 5"/>
          <p:cNvSpPr/>
          <p:nvPr/>
        </p:nvSpPr>
        <p:spPr>
          <a:xfrm>
            <a:off x="228600" y="3035808"/>
            <a:ext cx="5029200" cy="36576"/>
          </a:xfrm>
          <a:prstGeom prst="rect">
            <a:avLst/>
          </a:prstGeom>
          <a:solidFill>
            <a:srgbClr val="00B4D8"/>
          </a:solidFill>
          <a:ln w="12700">
            <a:solidFill>
              <a:srgbClr val="00B4D8"/>
            </a:solidFill>
            <a:prstDash val="solid"/>
          </a:ln>
        </p:spPr>
      </p:sp>
      <p:sp>
        <p:nvSpPr>
          <p:cNvPr id="9" name="Text 6"/>
          <p:cNvSpPr/>
          <p:nvPr/>
        </p:nvSpPr>
        <p:spPr>
          <a:xfrm>
            <a:off x="228600" y="3154680"/>
            <a:ext cx="8686800" cy="320040"/>
          </a:xfrm>
          <a:prstGeom prst="rect">
            <a:avLst/>
          </a:prstGeom>
          <a:noFill/>
          <a:ln/>
        </p:spPr>
        <p:txBody>
          <a:bodyPr wrap="square" rtlCol="0" anchor="ctr"/>
          <a:lstStyle/>
          <a:p>
            <a:pPr marL="0" indent="0">
              <a:buNone/>
            </a:pPr>
            <a:r>
              <a:rPr lang="en-US" sz="1200" b="1" dirty="0">
                <a:solidFill>
                  <a:srgbClr val="8B9BB4"/>
                </a:solidFill>
              </a:rPr>
              <a:t>Methodology: </a:t>
            </a:r>
            <a:r>
              <a:rPr lang="en-US" sz="1200" dirty="0">
                <a:solidFill>
                  <a:srgbClr val="FFFFFF"/>
                </a:solidFill>
              </a:rPr>
              <a:t>NIST Cybersecurity Framework  |  </a:t>
            </a:r>
            <a:r>
              <a:rPr lang="en-US" sz="1200" b="1" dirty="0">
                <a:solidFill>
                  <a:srgbClr val="8B9BB4"/>
                </a:solidFill>
              </a:rPr>
              <a:t>Classification: </a:t>
            </a:r>
            <a:r>
              <a:rPr lang="en-US" sz="1200" b="1" dirty="0">
                <a:solidFill>
                  <a:srgbClr val="FF4444"/>
                </a:solidFill>
              </a:rPr>
              <a:t>CONFIDENTIAL</a:t>
            </a:r>
            <a:endParaRPr lang="en-US" sz="1200" dirty="0"/>
          </a:p>
        </p:txBody>
      </p:sp>
      <p:sp>
        <p:nvSpPr>
          <p:cNvPr id="10" name="Text 7"/>
          <p:cNvSpPr/>
          <p:nvPr/>
        </p:nvSpPr>
        <p:spPr>
          <a:xfrm>
            <a:off x="228600" y="3493008"/>
            <a:ext cx="8686800" cy="274320"/>
          </a:xfrm>
          <a:prstGeom prst="rect">
            <a:avLst/>
          </a:prstGeom>
          <a:noFill/>
          <a:ln/>
        </p:spPr>
        <p:txBody>
          <a:bodyPr wrap="square" rtlCol="0" anchor="ctr"/>
          <a:lstStyle/>
          <a:p>
            <a:pPr marL="0" indent="0">
              <a:buNone/>
            </a:pPr>
            <a:r>
              <a:rPr lang="en-US" sz="1200" dirty="0">
                <a:solidFill>
                  <a:srgbClr val="8B9BB4"/>
                </a:solidFill>
                <a:latin typeface="Calibri" pitchFamily="34" charset="0"/>
                <a:ea typeface="Calibri" pitchFamily="34" charset="-122"/>
                <a:cs typeface="Calibri" pitchFamily="34" charset="-120"/>
              </a:rPr>
              <a:t>Organisation: SOAC Inc.  |  Swansea &amp; London Sites  |  April 2026</a:t>
            </a:r>
            <a:endParaRPr lang="en-US" sz="1200" dirty="0"/>
          </a:p>
        </p:txBody>
      </p:sp>
      <p:sp>
        <p:nvSpPr>
          <p:cNvPr id="11" name="Shape 8"/>
          <p:cNvSpPr/>
          <p:nvPr/>
        </p:nvSpPr>
        <p:spPr>
          <a:xfrm>
            <a:off x="0" y="4462272"/>
            <a:ext cx="9144000" cy="681228"/>
          </a:xfrm>
          <a:prstGeom prst="rect">
            <a:avLst/>
          </a:prstGeom>
          <a:solidFill>
            <a:srgbClr val="0D2137"/>
          </a:solidFill>
          <a:ln w="12700">
            <a:solidFill>
              <a:srgbClr val="0D2137"/>
            </a:solidFill>
            <a:prstDash val="solid"/>
          </a:ln>
        </p:spPr>
      </p:sp>
      <p:sp>
        <p:nvSpPr>
          <p:cNvPr id="12" name="Text 9"/>
          <p:cNvSpPr/>
          <p:nvPr/>
        </p:nvSpPr>
        <p:spPr>
          <a:xfrm>
            <a:off x="640080" y="4443984"/>
            <a:ext cx="1828800" cy="402336"/>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4</a:t>
            </a:r>
            <a:endParaRPr lang="en-US" sz="2200" dirty="0"/>
          </a:p>
        </p:txBody>
      </p:sp>
      <p:sp>
        <p:nvSpPr>
          <p:cNvPr id="13" name="Text 10"/>
          <p:cNvSpPr/>
          <p:nvPr/>
        </p:nvSpPr>
        <p:spPr>
          <a:xfrm>
            <a:off x="640080" y="4809744"/>
            <a:ext cx="1828800" cy="228600"/>
          </a:xfrm>
          <a:prstGeom prst="rect">
            <a:avLst/>
          </a:prstGeom>
          <a:noFill/>
          <a:ln/>
        </p:spPr>
        <p:txBody>
          <a:bodyPr wrap="square" rtlCol="0" anchor="ctr"/>
          <a:lstStyle/>
          <a:p>
            <a:pPr marL="0" indent="0" algn="ctr">
              <a:buNone/>
            </a:pPr>
            <a:r>
              <a:rPr lang="en-US" sz="1000" dirty="0">
                <a:solidFill>
                  <a:srgbClr val="8B9BB4"/>
                </a:solidFill>
                <a:latin typeface="Calibri" pitchFamily="34" charset="0"/>
                <a:ea typeface="Calibri" pitchFamily="34" charset="-122"/>
                <a:cs typeface="Calibri" pitchFamily="34" charset="-120"/>
              </a:rPr>
              <a:t>Systems Assessed</a:t>
            </a:r>
            <a:endParaRPr lang="en-US" sz="1000" dirty="0"/>
          </a:p>
        </p:txBody>
      </p:sp>
      <p:sp>
        <p:nvSpPr>
          <p:cNvPr id="14" name="Text 11"/>
          <p:cNvSpPr/>
          <p:nvPr/>
        </p:nvSpPr>
        <p:spPr>
          <a:xfrm>
            <a:off x="2743200" y="4443984"/>
            <a:ext cx="1828800" cy="402336"/>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6</a:t>
            </a:r>
            <a:endParaRPr lang="en-US" sz="2200" dirty="0"/>
          </a:p>
        </p:txBody>
      </p:sp>
      <p:sp>
        <p:nvSpPr>
          <p:cNvPr id="15" name="Text 12"/>
          <p:cNvSpPr/>
          <p:nvPr/>
        </p:nvSpPr>
        <p:spPr>
          <a:xfrm>
            <a:off x="2743200" y="4809744"/>
            <a:ext cx="1828800" cy="228600"/>
          </a:xfrm>
          <a:prstGeom prst="rect">
            <a:avLst/>
          </a:prstGeom>
          <a:noFill/>
          <a:ln/>
        </p:spPr>
        <p:txBody>
          <a:bodyPr wrap="square" rtlCol="0" anchor="ctr"/>
          <a:lstStyle/>
          <a:p>
            <a:pPr marL="0" indent="0" algn="ctr">
              <a:buNone/>
            </a:pPr>
            <a:r>
              <a:rPr lang="en-US" sz="1000" dirty="0">
                <a:solidFill>
                  <a:srgbClr val="8B9BB4"/>
                </a:solidFill>
                <a:latin typeface="Calibri" pitchFamily="34" charset="0"/>
                <a:ea typeface="Calibri" pitchFamily="34" charset="-122"/>
                <a:cs typeface="Calibri" pitchFamily="34" charset="-120"/>
              </a:rPr>
              <a:t>Vulnerabilities</a:t>
            </a:r>
            <a:endParaRPr lang="en-US" sz="1000" dirty="0"/>
          </a:p>
        </p:txBody>
      </p:sp>
      <p:sp>
        <p:nvSpPr>
          <p:cNvPr id="16" name="Text 13"/>
          <p:cNvSpPr/>
          <p:nvPr/>
        </p:nvSpPr>
        <p:spPr>
          <a:xfrm>
            <a:off x="4846320" y="4443984"/>
            <a:ext cx="1828800" cy="402336"/>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2</a:t>
            </a:r>
            <a:endParaRPr lang="en-US" sz="2200" dirty="0"/>
          </a:p>
        </p:txBody>
      </p:sp>
      <p:sp>
        <p:nvSpPr>
          <p:cNvPr id="17" name="Text 14"/>
          <p:cNvSpPr/>
          <p:nvPr/>
        </p:nvSpPr>
        <p:spPr>
          <a:xfrm>
            <a:off x="4846320" y="4809744"/>
            <a:ext cx="1828800" cy="228600"/>
          </a:xfrm>
          <a:prstGeom prst="rect">
            <a:avLst/>
          </a:prstGeom>
          <a:noFill/>
          <a:ln/>
        </p:spPr>
        <p:txBody>
          <a:bodyPr wrap="square" rtlCol="0" anchor="ctr"/>
          <a:lstStyle/>
          <a:p>
            <a:pPr marL="0" indent="0" algn="ctr">
              <a:buNone/>
            </a:pPr>
            <a:r>
              <a:rPr lang="en-US" sz="1000" dirty="0">
                <a:solidFill>
                  <a:srgbClr val="8B9BB4"/>
                </a:solidFill>
                <a:latin typeface="Calibri" pitchFamily="34" charset="0"/>
                <a:ea typeface="Calibri" pitchFamily="34" charset="-122"/>
                <a:cs typeface="Calibri" pitchFamily="34" charset="-120"/>
              </a:rPr>
              <a:t>HIGH Severity</a:t>
            </a:r>
            <a:endParaRPr lang="en-US" sz="1000" dirty="0"/>
          </a:p>
        </p:txBody>
      </p:sp>
      <p:sp>
        <p:nvSpPr>
          <p:cNvPr id="18" name="Text 15"/>
          <p:cNvSpPr/>
          <p:nvPr/>
        </p:nvSpPr>
        <p:spPr>
          <a:xfrm>
            <a:off x="6949440" y="4443984"/>
            <a:ext cx="1828800" cy="402336"/>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100%</a:t>
            </a:r>
            <a:endParaRPr lang="en-US" sz="2200" dirty="0"/>
          </a:p>
        </p:txBody>
      </p:sp>
      <p:sp>
        <p:nvSpPr>
          <p:cNvPr id="19" name="Text 16"/>
          <p:cNvSpPr/>
          <p:nvPr/>
        </p:nvSpPr>
        <p:spPr>
          <a:xfrm>
            <a:off x="6949440" y="4809744"/>
            <a:ext cx="1828800" cy="228600"/>
          </a:xfrm>
          <a:prstGeom prst="rect">
            <a:avLst/>
          </a:prstGeom>
          <a:noFill/>
          <a:ln/>
        </p:spPr>
        <p:txBody>
          <a:bodyPr wrap="square" rtlCol="0" anchor="ctr"/>
          <a:lstStyle/>
          <a:p>
            <a:pPr marL="0" indent="0" algn="ctr">
              <a:buNone/>
            </a:pPr>
            <a:r>
              <a:rPr lang="en-US" sz="1000" dirty="0">
                <a:solidFill>
                  <a:srgbClr val="8B9BB4"/>
                </a:solidFill>
                <a:latin typeface="Calibri" pitchFamily="34" charset="0"/>
                <a:ea typeface="Calibri" pitchFamily="34" charset="-122"/>
                <a:cs typeface="Calibri" pitchFamily="34" charset="-120"/>
              </a:rPr>
              <a:t>Remediated</a:t>
            </a:r>
            <a:endParaRPr lang="en-US" sz="1000" dirty="0"/>
          </a:p>
        </p:txBody>
      </p:sp>
      <p:sp>
        <p:nvSpPr>
          <p:cNvPr id="20" name="TextBox 19">
            <a:extLst>
              <a:ext uri="{FF2B5EF4-FFF2-40B4-BE49-F238E27FC236}">
                <a16:creationId xmlns:a16="http://schemas.microsoft.com/office/drawing/2014/main" id="{5606962B-BE27-9057-844F-E5B759E30CE4}"/>
              </a:ext>
            </a:extLst>
          </p:cNvPr>
          <p:cNvSpPr txBox="1"/>
          <p:nvPr/>
        </p:nvSpPr>
        <p:spPr>
          <a:xfrm>
            <a:off x="2081324" y="66935"/>
            <a:ext cx="4349524" cy="338554"/>
          </a:xfrm>
          <a:prstGeom prst="rect">
            <a:avLst/>
          </a:prstGeom>
          <a:noFill/>
        </p:spPr>
        <p:txBody>
          <a:bodyPr wrap="none" rtlCol="0">
            <a:spAutoFit/>
          </a:bodyPr>
          <a:lstStyle/>
          <a:p>
            <a:r>
              <a:rPr lang="en-GB" sz="1600" dirty="0">
                <a:solidFill>
                  <a:schemeClr val="tx2">
                    <a:lumMod val="60000"/>
                    <a:lumOff val="40000"/>
                  </a:schemeClr>
                </a:solidFill>
              </a:rPr>
              <a:t>Author : Mirela Gerasimova </a:t>
            </a:r>
            <a:r>
              <a:rPr lang="en-GB" sz="1600" dirty="0" err="1">
                <a:solidFill>
                  <a:schemeClr val="tx2">
                    <a:lumMod val="60000"/>
                    <a:lumOff val="40000"/>
                  </a:schemeClr>
                </a:solidFill>
              </a:rPr>
              <a:t>Balabanova-Kehayova</a:t>
            </a:r>
            <a:endParaRPr lang="en-GB" sz="1600" dirty="0">
              <a:solidFill>
                <a:schemeClr val="tx2">
                  <a:lumMod val="60000"/>
                  <a:lumOff val="4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00B4D8"/>
          </a:solidFill>
          <a:ln w="12700">
            <a:solidFill>
              <a:srgbClr val="00B4D8"/>
            </a:solidFill>
            <a:prstDash val="solid"/>
          </a:ln>
        </p:spPr>
      </p:sp>
      <p:sp>
        <p:nvSpPr>
          <p:cNvPr id="3" name="Shape 1"/>
          <p:cNvSpPr/>
          <p:nvPr/>
        </p:nvSpPr>
        <p:spPr>
          <a:xfrm>
            <a:off x="8503920" y="109728"/>
            <a:ext cx="530352" cy="365760"/>
          </a:xfrm>
          <a:prstGeom prst="rect">
            <a:avLst/>
          </a:prstGeom>
          <a:solidFill>
            <a:srgbClr val="00B4D8"/>
          </a:solidFill>
          <a:ln w="12700">
            <a:solidFill>
              <a:srgbClr val="00B4D8"/>
            </a:solidFill>
            <a:prstDash val="solid"/>
          </a:ln>
        </p:spPr>
      </p:sp>
      <p:sp>
        <p:nvSpPr>
          <p:cNvPr id="4" name="Text 2"/>
          <p:cNvSpPr/>
          <p:nvPr/>
        </p:nvSpPr>
        <p:spPr>
          <a:xfrm>
            <a:off x="8503920" y="109728"/>
            <a:ext cx="530352" cy="3657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01</a:t>
            </a:r>
            <a:endParaRPr lang="en-US" sz="1300" dirty="0"/>
          </a:p>
        </p:txBody>
      </p:sp>
      <p:pic>
        <p:nvPicPr>
          <p:cNvPr id="5"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6" name="Text 3"/>
          <p:cNvSpPr/>
          <p:nvPr/>
        </p:nvSpPr>
        <p:spPr>
          <a:xfrm>
            <a:off x="658368" y="109728"/>
            <a:ext cx="7772400" cy="45720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Slide 1 — Security Platform Setup &amp; Network Connectivity</a:t>
            </a:r>
            <a:endParaRPr lang="en-US" sz="1900" dirty="0"/>
          </a:p>
        </p:txBody>
      </p:sp>
      <p:sp>
        <p:nvSpPr>
          <p:cNvPr id="7" name="Shape 4"/>
          <p:cNvSpPr/>
          <p:nvPr/>
        </p:nvSpPr>
        <p:spPr>
          <a:xfrm>
            <a:off x="228600" y="603504"/>
            <a:ext cx="8686800" cy="27432"/>
          </a:xfrm>
          <a:prstGeom prst="rect">
            <a:avLst/>
          </a:prstGeom>
          <a:solidFill>
            <a:srgbClr val="00B4D8"/>
          </a:solidFill>
          <a:ln w="12700">
            <a:solidFill>
              <a:srgbClr val="00B4D8"/>
            </a:solidFill>
            <a:prstDash val="solid"/>
          </a:ln>
        </p:spPr>
      </p:sp>
      <p:sp>
        <p:nvSpPr>
          <p:cNvPr id="8" name="Shape 5"/>
          <p:cNvSpPr/>
          <p:nvPr/>
        </p:nvSpPr>
        <p:spPr>
          <a:xfrm>
            <a:off x="164592" y="749808"/>
            <a:ext cx="3063240" cy="4160520"/>
          </a:xfrm>
          <a:prstGeom prst="rect">
            <a:avLst/>
          </a:prstGeom>
          <a:solidFill>
            <a:srgbClr val="111827"/>
          </a:solidFill>
          <a:ln w="15240">
            <a:solidFill>
              <a:srgbClr val="00B4D8"/>
            </a:solidFill>
            <a:prstDash val="solid"/>
          </a:ln>
          <a:effectLst>
            <a:outerShdw blurRad="101600" dist="38100" dir="8100000" algn="bl" rotWithShape="0">
              <a:srgbClr val="000000">
                <a:alpha val="30000"/>
              </a:srgbClr>
            </a:outerShdw>
          </a:effectLst>
        </p:spPr>
      </p:sp>
      <p:sp>
        <p:nvSpPr>
          <p:cNvPr id="9" name="Shape 6"/>
          <p:cNvSpPr/>
          <p:nvPr/>
        </p:nvSpPr>
        <p:spPr>
          <a:xfrm>
            <a:off x="164592" y="749808"/>
            <a:ext cx="54864" cy="4160520"/>
          </a:xfrm>
          <a:prstGeom prst="rect">
            <a:avLst/>
          </a:prstGeom>
          <a:solidFill>
            <a:srgbClr val="00B4D8"/>
          </a:solidFill>
          <a:ln w="12700">
            <a:solidFill>
              <a:srgbClr val="00B4D8"/>
            </a:solidFill>
            <a:prstDash val="solid"/>
          </a:ln>
        </p:spPr>
      </p:sp>
      <p:sp>
        <p:nvSpPr>
          <p:cNvPr id="10" name="Text 7"/>
          <p:cNvSpPr/>
          <p:nvPr/>
        </p:nvSpPr>
        <p:spPr>
          <a:xfrm>
            <a:off x="274320" y="804672"/>
            <a:ext cx="2834640" cy="256032"/>
          </a:xfrm>
          <a:prstGeom prst="rect">
            <a:avLst/>
          </a:prstGeom>
          <a:noFill/>
          <a:ln/>
        </p:spPr>
        <p:txBody>
          <a:bodyPr wrap="square" rtlCol="0" anchor="ctr"/>
          <a:lstStyle/>
          <a:p>
            <a:pPr marL="0" indent="0">
              <a:buNone/>
            </a:pPr>
            <a:r>
              <a:rPr lang="en-US" sz="1200" b="1" dirty="0">
                <a:solidFill>
                  <a:srgbClr val="00B4D8"/>
                </a:solidFill>
                <a:latin typeface="Calibri" pitchFamily="34" charset="0"/>
                <a:ea typeface="Calibri" pitchFamily="34" charset="-122"/>
                <a:cs typeface="Calibri" pitchFamily="34" charset="-120"/>
              </a:rPr>
              <a:t>Kali Linux 2019</a:t>
            </a:r>
            <a:endParaRPr lang="en-US" sz="1200" dirty="0"/>
          </a:p>
        </p:txBody>
      </p:sp>
      <p:sp>
        <p:nvSpPr>
          <p:cNvPr id="11" name="Text 8"/>
          <p:cNvSpPr/>
          <p:nvPr/>
        </p:nvSpPr>
        <p:spPr>
          <a:xfrm>
            <a:off x="274320" y="1078992"/>
            <a:ext cx="2834640" cy="868680"/>
          </a:xfrm>
          <a:prstGeom prst="rect">
            <a:avLst/>
          </a:prstGeom>
          <a:noFill/>
          <a:ln/>
        </p:spPr>
        <p:txBody>
          <a:bodyPr wrap="square" rtlCol="0" anchor="ctr"/>
          <a:lstStyle/>
          <a:p>
            <a:pPr marL="0" indent="0">
              <a:buNone/>
            </a:pPr>
            <a:r>
              <a:rPr lang="en-US" sz="1000" dirty="0">
                <a:solidFill>
                  <a:srgbClr val="8B9BB4"/>
                </a:solidFill>
                <a:latin typeface="Calibri" pitchFamily="34" charset="0"/>
                <a:ea typeface="Calibri" pitchFamily="34" charset="-122"/>
                <a:cs typeface="Calibri" pitchFamily="34" charset="-120"/>
              </a:rPr>
              <a:t>A security-focused OS (Kali Linux 2019) was deployed within the Swansea subnet as the attack platform. Two network adapters were configured to enable both internal network access and internet connectivity for tool updates.</a:t>
            </a:r>
            <a:r>
              <a:rPr lang="en-US" sz="900" b="1" dirty="0">
                <a:solidFill>
                  <a:srgbClr val="00B4D8"/>
                </a:solidFill>
                <a:latin typeface="Calibri" pitchFamily="34" charset="0"/>
                <a:ea typeface="Calibri" pitchFamily="34" charset="-122"/>
                <a:cs typeface="Calibri" pitchFamily="34" charset="-120"/>
              </a:rPr>
              <a:t> [1]</a:t>
            </a:r>
            <a:endParaRPr lang="en-US" sz="1000" dirty="0"/>
          </a:p>
        </p:txBody>
      </p:sp>
      <p:sp>
        <p:nvSpPr>
          <p:cNvPr id="12" name="Text 9"/>
          <p:cNvSpPr/>
          <p:nvPr/>
        </p:nvSpPr>
        <p:spPr>
          <a:xfrm>
            <a:off x="274320" y="2011680"/>
            <a:ext cx="2834640" cy="228600"/>
          </a:xfrm>
          <a:prstGeom prst="rect">
            <a:avLst/>
          </a:prstGeom>
          <a:noFill/>
          <a:ln/>
        </p:spPr>
        <p:txBody>
          <a:bodyPr wrap="square" rtlCol="0" anchor="ctr"/>
          <a:lstStyle/>
          <a:p>
            <a:pPr marL="0" indent="0">
              <a:buNone/>
            </a:pPr>
            <a:r>
              <a:rPr lang="en-US" sz="1100" b="1" dirty="0">
                <a:solidFill>
                  <a:srgbClr val="00B4D8"/>
                </a:solidFill>
                <a:latin typeface="Calibri" pitchFamily="34" charset="0"/>
                <a:ea typeface="Calibri" pitchFamily="34" charset="-122"/>
                <a:cs typeface="Calibri" pitchFamily="34" charset="-120"/>
              </a:rPr>
              <a:t>Network Configuration</a:t>
            </a:r>
            <a:endParaRPr lang="en-US" sz="1100" dirty="0"/>
          </a:p>
        </p:txBody>
      </p:sp>
      <p:sp>
        <p:nvSpPr>
          <p:cNvPr id="13" name="Text 10"/>
          <p:cNvSpPr/>
          <p:nvPr/>
        </p:nvSpPr>
        <p:spPr>
          <a:xfrm>
            <a:off x="274320" y="2286000"/>
            <a:ext cx="1463040" cy="228600"/>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eth0 (intswansea):</a:t>
            </a:r>
            <a:endParaRPr lang="en-US" sz="1000" dirty="0"/>
          </a:p>
        </p:txBody>
      </p:sp>
      <p:sp>
        <p:nvSpPr>
          <p:cNvPr id="14" name="Text 11"/>
          <p:cNvSpPr/>
          <p:nvPr/>
        </p:nvSpPr>
        <p:spPr>
          <a:xfrm>
            <a:off x="1737360" y="2286000"/>
            <a:ext cx="1371600" cy="228600"/>
          </a:xfrm>
          <a:prstGeom prst="rect">
            <a:avLst/>
          </a:prstGeom>
          <a:noFill/>
          <a:ln/>
        </p:spPr>
        <p:txBody>
          <a:bodyPr wrap="square" rtlCol="0" anchor="ctr"/>
          <a:lstStyle/>
          <a:p>
            <a:pPr marL="0" indent="0">
              <a:buNone/>
            </a:pPr>
            <a:r>
              <a:rPr lang="en-US" sz="1000" dirty="0">
                <a:solidFill>
                  <a:srgbClr val="00FF9F"/>
                </a:solidFill>
                <a:latin typeface="Calibri" pitchFamily="34" charset="0"/>
                <a:ea typeface="Calibri" pitchFamily="34" charset="-122"/>
                <a:cs typeface="Calibri" pitchFamily="34" charset="-120"/>
              </a:rPr>
              <a:t>192.168.1.50/24</a:t>
            </a:r>
            <a:endParaRPr lang="en-US" sz="1000" dirty="0"/>
          </a:p>
        </p:txBody>
      </p:sp>
      <p:sp>
        <p:nvSpPr>
          <p:cNvPr id="15" name="Text 12"/>
          <p:cNvSpPr/>
          <p:nvPr/>
        </p:nvSpPr>
        <p:spPr>
          <a:xfrm>
            <a:off x="274320" y="2578608"/>
            <a:ext cx="1463040" cy="228600"/>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eth1 (NAT):</a:t>
            </a:r>
            <a:endParaRPr lang="en-US" sz="1000" dirty="0"/>
          </a:p>
        </p:txBody>
      </p:sp>
      <p:sp>
        <p:nvSpPr>
          <p:cNvPr id="16" name="Text 13"/>
          <p:cNvSpPr/>
          <p:nvPr/>
        </p:nvSpPr>
        <p:spPr>
          <a:xfrm>
            <a:off x="1737360" y="2578608"/>
            <a:ext cx="1371600" cy="228600"/>
          </a:xfrm>
          <a:prstGeom prst="rect">
            <a:avLst/>
          </a:prstGeom>
          <a:noFill/>
          <a:ln/>
        </p:spPr>
        <p:txBody>
          <a:bodyPr wrap="square" rtlCol="0" anchor="ctr"/>
          <a:lstStyle/>
          <a:p>
            <a:pPr marL="0" indent="0">
              <a:buNone/>
            </a:pPr>
            <a:r>
              <a:rPr lang="en-US" sz="1000" dirty="0">
                <a:solidFill>
                  <a:srgbClr val="00FF9F"/>
                </a:solidFill>
                <a:latin typeface="Calibri" pitchFamily="34" charset="0"/>
                <a:ea typeface="Calibri" pitchFamily="34" charset="-122"/>
                <a:cs typeface="Calibri" pitchFamily="34" charset="-120"/>
              </a:rPr>
              <a:t>10.0.3.15/24</a:t>
            </a:r>
            <a:endParaRPr lang="en-US" sz="1000" dirty="0"/>
          </a:p>
        </p:txBody>
      </p:sp>
      <p:sp>
        <p:nvSpPr>
          <p:cNvPr id="17" name="Text 14"/>
          <p:cNvSpPr/>
          <p:nvPr/>
        </p:nvSpPr>
        <p:spPr>
          <a:xfrm>
            <a:off x="274320" y="2871216"/>
            <a:ext cx="1463040" cy="228600"/>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Route to London:</a:t>
            </a:r>
            <a:endParaRPr lang="en-US" sz="1000" dirty="0"/>
          </a:p>
        </p:txBody>
      </p:sp>
      <p:sp>
        <p:nvSpPr>
          <p:cNvPr id="18" name="Text 15"/>
          <p:cNvSpPr/>
          <p:nvPr/>
        </p:nvSpPr>
        <p:spPr>
          <a:xfrm>
            <a:off x="1737360" y="2871216"/>
            <a:ext cx="1371600" cy="228600"/>
          </a:xfrm>
          <a:prstGeom prst="rect">
            <a:avLst/>
          </a:prstGeom>
          <a:noFill/>
          <a:ln/>
        </p:spPr>
        <p:txBody>
          <a:bodyPr wrap="square" rtlCol="0" anchor="ctr"/>
          <a:lstStyle/>
          <a:p>
            <a:pPr marL="0" indent="0">
              <a:buNone/>
            </a:pPr>
            <a:r>
              <a:rPr lang="en-US" sz="1000" dirty="0">
                <a:solidFill>
                  <a:srgbClr val="00FF9F"/>
                </a:solidFill>
                <a:latin typeface="Calibri" pitchFamily="34" charset="0"/>
                <a:ea typeface="Calibri" pitchFamily="34" charset="-122"/>
                <a:cs typeface="Calibri" pitchFamily="34" charset="-120"/>
              </a:rPr>
              <a:t>via 192.168.1.1</a:t>
            </a:r>
            <a:endParaRPr lang="en-US" sz="1000" dirty="0"/>
          </a:p>
        </p:txBody>
      </p:sp>
      <p:sp>
        <p:nvSpPr>
          <p:cNvPr id="19" name="Text 16"/>
          <p:cNvSpPr/>
          <p:nvPr/>
        </p:nvSpPr>
        <p:spPr>
          <a:xfrm>
            <a:off x="274320" y="3200400"/>
            <a:ext cx="2834640" cy="228600"/>
          </a:xfrm>
          <a:prstGeom prst="rect">
            <a:avLst/>
          </a:prstGeom>
          <a:noFill/>
          <a:ln/>
        </p:spPr>
        <p:txBody>
          <a:bodyPr wrap="square" rtlCol="0" anchor="ctr"/>
          <a:lstStyle/>
          <a:p>
            <a:pPr marL="0" indent="0">
              <a:buNone/>
            </a:pPr>
            <a:r>
              <a:rPr lang="en-US" sz="1100" b="1" dirty="0">
                <a:solidFill>
                  <a:srgbClr val="00B4D8"/>
                </a:solidFill>
                <a:latin typeface="Calibri" pitchFamily="34" charset="0"/>
                <a:ea typeface="Calibri" pitchFamily="34" charset="-122"/>
                <a:cs typeface="Calibri" pitchFamily="34" charset="-120"/>
              </a:rPr>
              <a:t>All Systems Verified</a:t>
            </a:r>
            <a:endParaRPr lang="en-US" sz="1100" dirty="0"/>
          </a:p>
        </p:txBody>
      </p:sp>
      <p:sp>
        <p:nvSpPr>
          <p:cNvPr id="20" name="Shape 17"/>
          <p:cNvSpPr/>
          <p:nvPr/>
        </p:nvSpPr>
        <p:spPr>
          <a:xfrm>
            <a:off x="256032" y="3474720"/>
            <a:ext cx="2834640" cy="237744"/>
          </a:xfrm>
          <a:prstGeom prst="rect">
            <a:avLst/>
          </a:prstGeom>
          <a:solidFill>
            <a:srgbClr val="0D2137"/>
          </a:solidFill>
          <a:ln w="12700">
            <a:solidFill>
              <a:srgbClr val="1E3A5F"/>
            </a:solidFill>
            <a:prstDash val="solid"/>
          </a:ln>
        </p:spPr>
      </p:sp>
      <p:sp>
        <p:nvSpPr>
          <p:cNvPr id="21" name="Text 18"/>
          <p:cNvSpPr/>
          <p:nvPr/>
        </p:nvSpPr>
        <p:spPr>
          <a:xfrm>
            <a:off x="292608" y="3493008"/>
            <a:ext cx="685800" cy="201168"/>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S-DC</a:t>
            </a:r>
            <a:endParaRPr lang="en-US" sz="900" dirty="0"/>
          </a:p>
        </p:txBody>
      </p:sp>
      <p:sp>
        <p:nvSpPr>
          <p:cNvPr id="22" name="Text 19"/>
          <p:cNvSpPr/>
          <p:nvPr/>
        </p:nvSpPr>
        <p:spPr>
          <a:xfrm>
            <a:off x="1005840" y="3493008"/>
            <a:ext cx="1005840" cy="201168"/>
          </a:xfrm>
          <a:prstGeom prst="rect">
            <a:avLst/>
          </a:prstGeom>
          <a:noFill/>
          <a:ln/>
        </p:spPr>
        <p:txBody>
          <a:bodyPr wrap="square" rtlCol="0" anchor="ctr"/>
          <a:lstStyle/>
          <a:p>
            <a:pPr marL="0" indent="0">
              <a:buNone/>
            </a:pPr>
            <a:r>
              <a:rPr lang="en-US" sz="900" dirty="0">
                <a:solidFill>
                  <a:srgbClr val="00B4D8"/>
                </a:solidFill>
                <a:latin typeface="Calibri" pitchFamily="34" charset="0"/>
                <a:ea typeface="Calibri" pitchFamily="34" charset="-122"/>
                <a:cs typeface="Calibri" pitchFamily="34" charset="-120"/>
              </a:rPr>
              <a:t>192.168.1.1</a:t>
            </a:r>
            <a:endParaRPr lang="en-US" sz="900" dirty="0"/>
          </a:p>
        </p:txBody>
      </p:sp>
      <p:sp>
        <p:nvSpPr>
          <p:cNvPr id="23" name="Text 20"/>
          <p:cNvSpPr/>
          <p:nvPr/>
        </p:nvSpPr>
        <p:spPr>
          <a:xfrm>
            <a:off x="2029968" y="3493008"/>
            <a:ext cx="1097280" cy="201168"/>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Win Server 2022</a:t>
            </a:r>
            <a:endParaRPr lang="en-US" sz="900" dirty="0"/>
          </a:p>
        </p:txBody>
      </p:sp>
      <p:sp>
        <p:nvSpPr>
          <p:cNvPr id="24" name="Shape 21"/>
          <p:cNvSpPr/>
          <p:nvPr/>
        </p:nvSpPr>
        <p:spPr>
          <a:xfrm>
            <a:off x="256032" y="3749040"/>
            <a:ext cx="2834640" cy="237744"/>
          </a:xfrm>
          <a:prstGeom prst="rect">
            <a:avLst/>
          </a:prstGeom>
          <a:solidFill>
            <a:srgbClr val="0D1117"/>
          </a:solidFill>
          <a:ln w="12700">
            <a:solidFill>
              <a:srgbClr val="1E3A5F"/>
            </a:solidFill>
            <a:prstDash val="solid"/>
          </a:ln>
        </p:spPr>
      </p:sp>
      <p:sp>
        <p:nvSpPr>
          <p:cNvPr id="25" name="Text 22"/>
          <p:cNvSpPr/>
          <p:nvPr/>
        </p:nvSpPr>
        <p:spPr>
          <a:xfrm>
            <a:off x="292608" y="3767328"/>
            <a:ext cx="685800" cy="201168"/>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ClientS1</a:t>
            </a:r>
            <a:endParaRPr lang="en-US" sz="900" dirty="0"/>
          </a:p>
        </p:txBody>
      </p:sp>
      <p:sp>
        <p:nvSpPr>
          <p:cNvPr id="26" name="Text 23"/>
          <p:cNvSpPr/>
          <p:nvPr/>
        </p:nvSpPr>
        <p:spPr>
          <a:xfrm>
            <a:off x="1005840" y="3767328"/>
            <a:ext cx="1005840" cy="201168"/>
          </a:xfrm>
          <a:prstGeom prst="rect">
            <a:avLst/>
          </a:prstGeom>
          <a:noFill/>
          <a:ln/>
        </p:spPr>
        <p:txBody>
          <a:bodyPr wrap="square" rtlCol="0" anchor="ctr"/>
          <a:lstStyle/>
          <a:p>
            <a:pPr marL="0" indent="0">
              <a:buNone/>
            </a:pPr>
            <a:r>
              <a:rPr lang="en-US" sz="900" dirty="0">
                <a:solidFill>
                  <a:srgbClr val="00B4D8"/>
                </a:solidFill>
                <a:latin typeface="Calibri" pitchFamily="34" charset="0"/>
                <a:ea typeface="Calibri" pitchFamily="34" charset="-122"/>
                <a:cs typeface="Calibri" pitchFamily="34" charset="-120"/>
              </a:rPr>
              <a:t>192.168.1.10</a:t>
            </a:r>
            <a:endParaRPr lang="en-US" sz="900" dirty="0"/>
          </a:p>
        </p:txBody>
      </p:sp>
      <p:sp>
        <p:nvSpPr>
          <p:cNvPr id="27" name="Text 24"/>
          <p:cNvSpPr/>
          <p:nvPr/>
        </p:nvSpPr>
        <p:spPr>
          <a:xfrm>
            <a:off x="2029968" y="3767328"/>
            <a:ext cx="1097280" cy="201168"/>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Windows 10</a:t>
            </a:r>
            <a:endParaRPr lang="en-US" sz="900" dirty="0"/>
          </a:p>
        </p:txBody>
      </p:sp>
      <p:sp>
        <p:nvSpPr>
          <p:cNvPr id="28" name="Shape 25"/>
          <p:cNvSpPr/>
          <p:nvPr/>
        </p:nvSpPr>
        <p:spPr>
          <a:xfrm>
            <a:off x="256032" y="4023360"/>
            <a:ext cx="2834640" cy="237744"/>
          </a:xfrm>
          <a:prstGeom prst="rect">
            <a:avLst/>
          </a:prstGeom>
          <a:solidFill>
            <a:srgbClr val="0D2137"/>
          </a:solidFill>
          <a:ln w="12700">
            <a:solidFill>
              <a:srgbClr val="1E3A5F"/>
            </a:solidFill>
            <a:prstDash val="solid"/>
          </a:ln>
        </p:spPr>
      </p:sp>
      <p:sp>
        <p:nvSpPr>
          <p:cNvPr id="29" name="Text 26"/>
          <p:cNvSpPr/>
          <p:nvPr/>
        </p:nvSpPr>
        <p:spPr>
          <a:xfrm>
            <a:off x="292608" y="4041648"/>
            <a:ext cx="685800" cy="201168"/>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L-CD</a:t>
            </a:r>
            <a:endParaRPr lang="en-US" sz="900" dirty="0"/>
          </a:p>
        </p:txBody>
      </p:sp>
      <p:sp>
        <p:nvSpPr>
          <p:cNvPr id="30" name="Text 27"/>
          <p:cNvSpPr/>
          <p:nvPr/>
        </p:nvSpPr>
        <p:spPr>
          <a:xfrm>
            <a:off x="1005840" y="4041648"/>
            <a:ext cx="1005840" cy="201168"/>
          </a:xfrm>
          <a:prstGeom prst="rect">
            <a:avLst/>
          </a:prstGeom>
          <a:noFill/>
          <a:ln/>
        </p:spPr>
        <p:txBody>
          <a:bodyPr wrap="square" rtlCol="0" anchor="ctr"/>
          <a:lstStyle/>
          <a:p>
            <a:pPr marL="0" indent="0">
              <a:buNone/>
            </a:pPr>
            <a:r>
              <a:rPr lang="en-US" sz="900" dirty="0">
                <a:solidFill>
                  <a:srgbClr val="00B4D8"/>
                </a:solidFill>
                <a:latin typeface="Calibri" pitchFamily="34" charset="0"/>
                <a:ea typeface="Calibri" pitchFamily="34" charset="-122"/>
                <a:cs typeface="Calibri" pitchFamily="34" charset="-120"/>
              </a:rPr>
              <a:t>192.168.2.1</a:t>
            </a:r>
            <a:endParaRPr lang="en-US" sz="900" dirty="0"/>
          </a:p>
        </p:txBody>
      </p:sp>
      <p:sp>
        <p:nvSpPr>
          <p:cNvPr id="31" name="Text 28"/>
          <p:cNvSpPr/>
          <p:nvPr/>
        </p:nvSpPr>
        <p:spPr>
          <a:xfrm>
            <a:off x="2029968" y="4041648"/>
            <a:ext cx="1097280" cy="201168"/>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Debian Server</a:t>
            </a:r>
            <a:endParaRPr lang="en-US" sz="900" dirty="0"/>
          </a:p>
        </p:txBody>
      </p:sp>
      <p:sp>
        <p:nvSpPr>
          <p:cNvPr id="32" name="Shape 29"/>
          <p:cNvSpPr/>
          <p:nvPr/>
        </p:nvSpPr>
        <p:spPr>
          <a:xfrm>
            <a:off x="256032" y="4297680"/>
            <a:ext cx="2834640" cy="237744"/>
          </a:xfrm>
          <a:prstGeom prst="rect">
            <a:avLst/>
          </a:prstGeom>
          <a:solidFill>
            <a:srgbClr val="0D1117"/>
          </a:solidFill>
          <a:ln w="12700">
            <a:solidFill>
              <a:srgbClr val="1E3A5F"/>
            </a:solidFill>
            <a:prstDash val="solid"/>
          </a:ln>
        </p:spPr>
      </p:sp>
      <p:sp>
        <p:nvSpPr>
          <p:cNvPr id="33" name="Text 30"/>
          <p:cNvSpPr/>
          <p:nvPr/>
        </p:nvSpPr>
        <p:spPr>
          <a:xfrm>
            <a:off x="292608" y="4315968"/>
            <a:ext cx="685800" cy="201168"/>
          </a:xfrm>
          <a:prstGeom prst="rect">
            <a:avLst/>
          </a:prstGeom>
          <a:noFill/>
          <a:ln/>
        </p:spPr>
        <p:txBody>
          <a:bodyPr wrap="square"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ClientL1</a:t>
            </a:r>
            <a:endParaRPr lang="en-US" sz="900" dirty="0"/>
          </a:p>
        </p:txBody>
      </p:sp>
      <p:sp>
        <p:nvSpPr>
          <p:cNvPr id="34" name="Text 31"/>
          <p:cNvSpPr/>
          <p:nvPr/>
        </p:nvSpPr>
        <p:spPr>
          <a:xfrm>
            <a:off x="1005840" y="4315968"/>
            <a:ext cx="1005840" cy="201168"/>
          </a:xfrm>
          <a:prstGeom prst="rect">
            <a:avLst/>
          </a:prstGeom>
          <a:noFill/>
          <a:ln/>
        </p:spPr>
        <p:txBody>
          <a:bodyPr wrap="square" rtlCol="0" anchor="ctr"/>
          <a:lstStyle/>
          <a:p>
            <a:pPr marL="0" indent="0">
              <a:buNone/>
            </a:pPr>
            <a:r>
              <a:rPr lang="en-US" sz="900" dirty="0">
                <a:solidFill>
                  <a:srgbClr val="00B4D8"/>
                </a:solidFill>
                <a:latin typeface="Calibri" pitchFamily="34" charset="0"/>
                <a:ea typeface="Calibri" pitchFamily="34" charset="-122"/>
                <a:cs typeface="Calibri" pitchFamily="34" charset="-120"/>
              </a:rPr>
              <a:t>192.168.2.10</a:t>
            </a:r>
            <a:endParaRPr lang="en-US" sz="900" dirty="0"/>
          </a:p>
        </p:txBody>
      </p:sp>
      <p:sp>
        <p:nvSpPr>
          <p:cNvPr id="35" name="Text 32"/>
          <p:cNvSpPr/>
          <p:nvPr/>
        </p:nvSpPr>
        <p:spPr>
          <a:xfrm>
            <a:off x="2029968" y="4315968"/>
            <a:ext cx="1097280" cy="201168"/>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Debian Client</a:t>
            </a:r>
            <a:endParaRPr lang="en-US" sz="900" dirty="0"/>
          </a:p>
        </p:txBody>
      </p:sp>
      <p:pic>
        <p:nvPicPr>
          <p:cNvPr id="36" name="Image 1" descr="preencoded.png"/>
          <p:cNvPicPr>
            <a:picLocks noChangeAspect="1"/>
          </p:cNvPicPr>
          <p:nvPr/>
        </p:nvPicPr>
        <p:blipFill>
          <a:blip r:embed="rId4"/>
          <a:srcRect/>
          <a:stretch/>
        </p:blipFill>
        <p:spPr>
          <a:xfrm>
            <a:off x="3337560" y="713232"/>
            <a:ext cx="2743200" cy="1920240"/>
          </a:xfrm>
          <a:prstGeom prst="rect">
            <a:avLst/>
          </a:prstGeom>
        </p:spPr>
      </p:pic>
      <p:pic>
        <p:nvPicPr>
          <p:cNvPr id="37" name="Image 2" descr="preencoded.png"/>
          <p:cNvPicPr>
            <a:picLocks noChangeAspect="1"/>
          </p:cNvPicPr>
          <p:nvPr/>
        </p:nvPicPr>
        <p:blipFill>
          <a:blip r:embed="rId5"/>
          <a:srcRect/>
          <a:stretch/>
        </p:blipFill>
        <p:spPr>
          <a:xfrm>
            <a:off x="6172200" y="713232"/>
            <a:ext cx="2834640" cy="1920240"/>
          </a:xfrm>
          <a:prstGeom prst="rect">
            <a:avLst/>
          </a:prstGeom>
        </p:spPr>
      </p:pic>
      <p:sp>
        <p:nvSpPr>
          <p:cNvPr id="38" name="Text 33"/>
          <p:cNvSpPr/>
          <p:nvPr/>
        </p:nvSpPr>
        <p:spPr>
          <a:xfrm>
            <a:off x="3337560" y="2633472"/>
            <a:ext cx="2743200" cy="201168"/>
          </a:xfrm>
          <a:prstGeom prst="rect">
            <a:avLst/>
          </a:prstGeom>
          <a:noFill/>
          <a:ln/>
        </p:spPr>
        <p:txBody>
          <a:bodyPr wrap="square" rtlCol="0" anchor="ctr"/>
          <a:lstStyle/>
          <a:p>
            <a:pPr marL="0" indent="0" algn="ctr">
              <a:buNone/>
            </a:pPr>
            <a:r>
              <a:rPr lang="en-US" sz="800" i="1" dirty="0">
                <a:solidFill>
                  <a:srgbClr val="8B9BB4"/>
                </a:solidFill>
                <a:latin typeface="Calibri" pitchFamily="34" charset="0"/>
                <a:ea typeface="Calibri" pitchFamily="34" charset="-122"/>
                <a:cs typeface="Calibri" pitchFamily="34" charset="-120"/>
              </a:rPr>
              <a:t>Fig 1: Kali Linux — ip address show (eth0: 192.168.1.50, eth1: 10.0.3.15)</a:t>
            </a:r>
            <a:endParaRPr lang="en-US" sz="800" dirty="0"/>
          </a:p>
        </p:txBody>
      </p:sp>
      <p:sp>
        <p:nvSpPr>
          <p:cNvPr id="39" name="Text 34"/>
          <p:cNvSpPr/>
          <p:nvPr/>
        </p:nvSpPr>
        <p:spPr>
          <a:xfrm>
            <a:off x="6172200" y="2633472"/>
            <a:ext cx="2834640" cy="201168"/>
          </a:xfrm>
          <a:prstGeom prst="rect">
            <a:avLst/>
          </a:prstGeom>
          <a:noFill/>
          <a:ln/>
        </p:spPr>
        <p:txBody>
          <a:bodyPr wrap="square" rtlCol="0" anchor="ctr"/>
          <a:lstStyle/>
          <a:p>
            <a:pPr marL="0" indent="0" algn="ctr">
              <a:buNone/>
            </a:pPr>
            <a:r>
              <a:rPr lang="en-US" sz="800" i="1" dirty="0">
                <a:solidFill>
                  <a:srgbClr val="8B9BB4"/>
                </a:solidFill>
                <a:latin typeface="Calibri" pitchFamily="34" charset="0"/>
                <a:ea typeface="Calibri" pitchFamily="34" charset="-122"/>
                <a:cs typeface="Calibri" pitchFamily="34" charset="-120"/>
              </a:rPr>
              <a:t>Fig 2: Successful ping to S-DC (192.168.1.1) and ClientS1 (192.168.1.10)</a:t>
            </a:r>
            <a:endParaRPr lang="en-US" sz="800" dirty="0"/>
          </a:p>
        </p:txBody>
      </p:sp>
      <p:pic>
        <p:nvPicPr>
          <p:cNvPr id="40" name="Image 3" descr="preencoded.png"/>
          <p:cNvPicPr>
            <a:picLocks noChangeAspect="1"/>
          </p:cNvPicPr>
          <p:nvPr/>
        </p:nvPicPr>
        <p:blipFill>
          <a:blip r:embed="rId6"/>
          <a:srcRect/>
          <a:stretch/>
        </p:blipFill>
        <p:spPr>
          <a:xfrm>
            <a:off x="3337560" y="2871216"/>
            <a:ext cx="5669280" cy="1965960"/>
          </a:xfrm>
          <a:prstGeom prst="rect">
            <a:avLst/>
          </a:prstGeom>
        </p:spPr>
      </p:pic>
      <p:sp>
        <p:nvSpPr>
          <p:cNvPr id="41" name="Text 35"/>
          <p:cNvSpPr/>
          <p:nvPr/>
        </p:nvSpPr>
        <p:spPr>
          <a:xfrm>
            <a:off x="3337560" y="4828032"/>
            <a:ext cx="5669280" cy="201168"/>
          </a:xfrm>
          <a:prstGeom prst="rect">
            <a:avLst/>
          </a:prstGeom>
          <a:noFill/>
          <a:ln/>
        </p:spPr>
        <p:txBody>
          <a:bodyPr wrap="square" rtlCol="0" anchor="ctr"/>
          <a:lstStyle/>
          <a:p>
            <a:pPr marL="0" indent="0" algn="ctr">
              <a:buNone/>
            </a:pPr>
            <a:r>
              <a:rPr lang="en-US" sz="800" i="1" dirty="0">
                <a:solidFill>
                  <a:srgbClr val="8B9BB4"/>
                </a:solidFill>
                <a:latin typeface="Calibri" pitchFamily="34" charset="0"/>
                <a:ea typeface="Calibri" pitchFamily="34" charset="-122"/>
                <a:cs typeface="Calibri" pitchFamily="34" charset="-120"/>
              </a:rPr>
              <a:t>Fig 3: Successful ping to L-CD (192.168.2.1) and ClientL1 (192.168.2.10) — confirming Site-to-Site VPN routing</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00B4D8"/>
          </a:solidFill>
          <a:ln w="12700">
            <a:solidFill>
              <a:srgbClr val="00B4D8"/>
            </a:solidFill>
            <a:prstDash val="solid"/>
          </a:ln>
        </p:spPr>
      </p:sp>
      <p:sp>
        <p:nvSpPr>
          <p:cNvPr id="3" name="Shape 1"/>
          <p:cNvSpPr/>
          <p:nvPr/>
        </p:nvSpPr>
        <p:spPr>
          <a:xfrm>
            <a:off x="8503920" y="109728"/>
            <a:ext cx="530352" cy="365760"/>
          </a:xfrm>
          <a:prstGeom prst="rect">
            <a:avLst/>
          </a:prstGeom>
          <a:solidFill>
            <a:srgbClr val="00B4D8"/>
          </a:solidFill>
          <a:ln w="12700">
            <a:solidFill>
              <a:srgbClr val="00B4D8"/>
            </a:solidFill>
            <a:prstDash val="solid"/>
          </a:ln>
        </p:spPr>
      </p:sp>
      <p:sp>
        <p:nvSpPr>
          <p:cNvPr id="4" name="Text 2"/>
          <p:cNvSpPr/>
          <p:nvPr/>
        </p:nvSpPr>
        <p:spPr>
          <a:xfrm>
            <a:off x="8503920" y="109728"/>
            <a:ext cx="530352" cy="3657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02</a:t>
            </a:r>
            <a:endParaRPr lang="en-US" sz="1300" dirty="0"/>
          </a:p>
        </p:txBody>
      </p:sp>
      <p:pic>
        <p:nvPicPr>
          <p:cNvPr id="5"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6" name="Text 3"/>
          <p:cNvSpPr/>
          <p:nvPr/>
        </p:nvSpPr>
        <p:spPr>
          <a:xfrm>
            <a:off x="658368" y="109728"/>
            <a:ext cx="7772400" cy="45720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Slide 2 — Information Gathering — SWANSEA.ACCA Network</a:t>
            </a:r>
            <a:endParaRPr lang="en-US" sz="1900" dirty="0"/>
          </a:p>
        </p:txBody>
      </p:sp>
      <p:sp>
        <p:nvSpPr>
          <p:cNvPr id="7" name="Shape 4"/>
          <p:cNvSpPr/>
          <p:nvPr/>
        </p:nvSpPr>
        <p:spPr>
          <a:xfrm>
            <a:off x="228600" y="603504"/>
            <a:ext cx="8686800" cy="27432"/>
          </a:xfrm>
          <a:prstGeom prst="rect">
            <a:avLst/>
          </a:prstGeom>
          <a:solidFill>
            <a:srgbClr val="00B4D8"/>
          </a:solidFill>
          <a:ln w="12700">
            <a:solidFill>
              <a:srgbClr val="00B4D8"/>
            </a:solidFill>
            <a:prstDash val="solid"/>
          </a:ln>
        </p:spPr>
      </p:sp>
      <p:sp>
        <p:nvSpPr>
          <p:cNvPr id="8" name="Shape 5"/>
          <p:cNvSpPr/>
          <p:nvPr/>
        </p:nvSpPr>
        <p:spPr>
          <a:xfrm>
            <a:off x="164592" y="749808"/>
            <a:ext cx="3063240" cy="4160520"/>
          </a:xfrm>
          <a:prstGeom prst="rect">
            <a:avLst/>
          </a:prstGeom>
          <a:solidFill>
            <a:srgbClr val="111827"/>
          </a:solidFill>
          <a:ln w="15240">
            <a:solidFill>
              <a:srgbClr val="00B4D8"/>
            </a:solidFill>
            <a:prstDash val="solid"/>
          </a:ln>
          <a:effectLst>
            <a:outerShdw blurRad="101600" dist="38100" dir="8100000" algn="bl" rotWithShape="0">
              <a:srgbClr val="000000">
                <a:alpha val="30000"/>
              </a:srgbClr>
            </a:outerShdw>
          </a:effectLst>
        </p:spPr>
      </p:sp>
      <p:sp>
        <p:nvSpPr>
          <p:cNvPr id="9" name="Shape 6"/>
          <p:cNvSpPr/>
          <p:nvPr/>
        </p:nvSpPr>
        <p:spPr>
          <a:xfrm>
            <a:off x="164592" y="749808"/>
            <a:ext cx="54864" cy="4160520"/>
          </a:xfrm>
          <a:prstGeom prst="rect">
            <a:avLst/>
          </a:prstGeom>
          <a:solidFill>
            <a:srgbClr val="00B4D8"/>
          </a:solidFill>
          <a:ln w="12700">
            <a:solidFill>
              <a:srgbClr val="00B4D8"/>
            </a:solidFill>
            <a:prstDash val="solid"/>
          </a:ln>
        </p:spPr>
      </p:sp>
      <p:sp>
        <p:nvSpPr>
          <p:cNvPr id="10" name="Text 7"/>
          <p:cNvSpPr/>
          <p:nvPr/>
        </p:nvSpPr>
        <p:spPr>
          <a:xfrm>
            <a:off x="274320" y="804672"/>
            <a:ext cx="2834640" cy="228600"/>
          </a:xfrm>
          <a:prstGeom prst="rect">
            <a:avLst/>
          </a:prstGeom>
          <a:noFill/>
          <a:ln/>
        </p:spPr>
        <p:txBody>
          <a:bodyPr wrap="square" rtlCol="0" anchor="ctr"/>
          <a:lstStyle/>
          <a:p>
            <a:pPr marL="0" indent="0">
              <a:buNone/>
            </a:pPr>
            <a:r>
              <a:rPr lang="en-US" sz="1200" b="1" dirty="0">
                <a:solidFill>
                  <a:srgbClr val="00B4D8"/>
                </a:solidFill>
                <a:latin typeface="Calibri" pitchFamily="34" charset="0"/>
                <a:ea typeface="Calibri" pitchFamily="34" charset="-122"/>
                <a:cs typeface="Calibri" pitchFamily="34" charset="-120"/>
              </a:rPr>
              <a:t>Methodology</a:t>
            </a:r>
            <a:endParaRPr lang="en-US" sz="1200" dirty="0"/>
          </a:p>
        </p:txBody>
      </p:sp>
      <p:sp>
        <p:nvSpPr>
          <p:cNvPr id="11" name="Text 8"/>
          <p:cNvSpPr/>
          <p:nvPr/>
        </p:nvSpPr>
        <p:spPr>
          <a:xfrm>
            <a:off x="274320" y="1060704"/>
            <a:ext cx="2834640" cy="777240"/>
          </a:xfrm>
          <a:prstGeom prst="rect">
            <a:avLst/>
          </a:prstGeom>
          <a:noFill/>
          <a:ln/>
        </p:spPr>
        <p:txBody>
          <a:bodyPr wrap="square" rtlCol="0" anchor="ctr"/>
          <a:lstStyle/>
          <a:p>
            <a:pPr marL="0" indent="0">
              <a:buNone/>
            </a:pPr>
            <a:r>
              <a:rPr lang="en-US" sz="1000" dirty="0">
                <a:solidFill>
                  <a:srgbClr val="8B9BB4"/>
                </a:solidFill>
                <a:latin typeface="Calibri" pitchFamily="34" charset="0"/>
                <a:ea typeface="Calibri" pitchFamily="34" charset="-122"/>
                <a:cs typeface="Calibri" pitchFamily="34" charset="-120"/>
              </a:rPr>
              <a:t>Active reconnaissance was conducted using Nmap for port scanning and service enumeration, followed by automated vulnerability scanning using Nessus Essentials. AD enumeration was performed using enum4linux.</a:t>
            </a:r>
            <a:r>
              <a:rPr lang="en-US" sz="900" b="1" dirty="0">
                <a:solidFill>
                  <a:srgbClr val="00B4D8"/>
                </a:solidFill>
                <a:latin typeface="Calibri" pitchFamily="34" charset="0"/>
                <a:ea typeface="Calibri" pitchFamily="34" charset="-122"/>
                <a:cs typeface="Calibri" pitchFamily="34" charset="-120"/>
              </a:rPr>
              <a:t> [2]</a:t>
            </a:r>
            <a:r>
              <a:rPr lang="en-US" sz="1000" dirty="0">
                <a:solidFill>
                  <a:srgbClr val="000000"/>
                </a:solidFill>
                <a:latin typeface="Calibri" pitchFamily="34" charset="0"/>
                <a:ea typeface="Calibri" pitchFamily="34" charset="-122"/>
                <a:cs typeface="Calibri" pitchFamily="34" charset="-120"/>
              </a:rPr>
              <a:t> </a:t>
            </a:r>
            <a:r>
              <a:rPr lang="en-US" sz="900" b="1" dirty="0">
                <a:solidFill>
                  <a:srgbClr val="00B4D8"/>
                </a:solidFill>
                <a:latin typeface="Calibri" pitchFamily="34" charset="0"/>
                <a:ea typeface="Calibri" pitchFamily="34" charset="-122"/>
                <a:cs typeface="Calibri" pitchFamily="34" charset="-120"/>
              </a:rPr>
              <a:t> [5]</a:t>
            </a:r>
            <a:endParaRPr lang="en-US" sz="1000" dirty="0"/>
          </a:p>
        </p:txBody>
      </p:sp>
      <p:sp>
        <p:nvSpPr>
          <p:cNvPr id="12" name="Text 9"/>
          <p:cNvSpPr/>
          <p:nvPr/>
        </p:nvSpPr>
        <p:spPr>
          <a:xfrm>
            <a:off x="274320" y="1901952"/>
            <a:ext cx="2834640" cy="228600"/>
          </a:xfrm>
          <a:prstGeom prst="rect">
            <a:avLst/>
          </a:prstGeom>
          <a:noFill/>
          <a:ln/>
        </p:spPr>
        <p:txBody>
          <a:bodyPr wrap="square" rtlCol="0" anchor="ctr"/>
          <a:lstStyle/>
          <a:p>
            <a:pPr marL="0" indent="0">
              <a:buNone/>
            </a:pPr>
            <a:r>
              <a:rPr lang="en-US" sz="1100" b="1" dirty="0">
                <a:solidFill>
                  <a:srgbClr val="00B4D8"/>
                </a:solidFill>
                <a:latin typeface="Calibri" pitchFamily="34" charset="0"/>
                <a:ea typeface="Calibri" pitchFamily="34" charset="-122"/>
                <a:cs typeface="Calibri" pitchFamily="34" charset="-120"/>
              </a:rPr>
              <a:t>Tools Used</a:t>
            </a:r>
            <a:endParaRPr lang="en-US" sz="1100" dirty="0"/>
          </a:p>
        </p:txBody>
      </p:sp>
      <p:sp>
        <p:nvSpPr>
          <p:cNvPr id="13" name="Shape 10"/>
          <p:cNvSpPr/>
          <p:nvPr/>
        </p:nvSpPr>
        <p:spPr>
          <a:xfrm>
            <a:off x="274320" y="2176272"/>
            <a:ext cx="54864" cy="164592"/>
          </a:xfrm>
          <a:prstGeom prst="rect">
            <a:avLst/>
          </a:prstGeom>
          <a:solidFill>
            <a:srgbClr val="00B4D8"/>
          </a:solidFill>
          <a:ln w="12700">
            <a:solidFill>
              <a:srgbClr val="00B4D8"/>
            </a:solidFill>
            <a:prstDash val="solid"/>
          </a:ln>
        </p:spPr>
      </p:sp>
      <p:sp>
        <p:nvSpPr>
          <p:cNvPr id="14" name="Text 11"/>
          <p:cNvSpPr/>
          <p:nvPr/>
        </p:nvSpPr>
        <p:spPr>
          <a:xfrm>
            <a:off x="402336" y="2148840"/>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Nmap -sV (Service Detection) [5]</a:t>
            </a:r>
            <a:endParaRPr lang="en-US" sz="1000" dirty="0"/>
          </a:p>
        </p:txBody>
      </p:sp>
      <p:sp>
        <p:nvSpPr>
          <p:cNvPr id="15" name="Shape 12"/>
          <p:cNvSpPr/>
          <p:nvPr/>
        </p:nvSpPr>
        <p:spPr>
          <a:xfrm>
            <a:off x="274320" y="2468880"/>
            <a:ext cx="54864" cy="164592"/>
          </a:xfrm>
          <a:prstGeom prst="rect">
            <a:avLst/>
          </a:prstGeom>
          <a:solidFill>
            <a:srgbClr val="00B4D8"/>
          </a:solidFill>
          <a:ln w="12700">
            <a:solidFill>
              <a:srgbClr val="00B4D8"/>
            </a:solidFill>
            <a:prstDash val="solid"/>
          </a:ln>
        </p:spPr>
      </p:sp>
      <p:sp>
        <p:nvSpPr>
          <p:cNvPr id="16" name="Text 13"/>
          <p:cNvSpPr/>
          <p:nvPr/>
        </p:nvSpPr>
        <p:spPr>
          <a:xfrm>
            <a:off x="402336" y="2441448"/>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Nmap --script vuln (NSE Scripts)</a:t>
            </a:r>
            <a:endParaRPr lang="en-US" sz="1000" dirty="0"/>
          </a:p>
        </p:txBody>
      </p:sp>
      <p:sp>
        <p:nvSpPr>
          <p:cNvPr id="17" name="Shape 14"/>
          <p:cNvSpPr/>
          <p:nvPr/>
        </p:nvSpPr>
        <p:spPr>
          <a:xfrm>
            <a:off x="274320" y="2761488"/>
            <a:ext cx="54864" cy="164592"/>
          </a:xfrm>
          <a:prstGeom prst="rect">
            <a:avLst/>
          </a:prstGeom>
          <a:solidFill>
            <a:srgbClr val="00B4D8"/>
          </a:solidFill>
          <a:ln w="12700">
            <a:solidFill>
              <a:srgbClr val="00B4D8"/>
            </a:solidFill>
            <a:prstDash val="solid"/>
          </a:ln>
        </p:spPr>
      </p:sp>
      <p:sp>
        <p:nvSpPr>
          <p:cNvPr id="18" name="Text 15"/>
          <p:cNvSpPr/>
          <p:nvPr/>
        </p:nvSpPr>
        <p:spPr>
          <a:xfrm>
            <a:off x="402336" y="2734056"/>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Nmap -A (OS + Version Detection)</a:t>
            </a:r>
            <a:endParaRPr lang="en-US" sz="1000" dirty="0"/>
          </a:p>
        </p:txBody>
      </p:sp>
      <p:sp>
        <p:nvSpPr>
          <p:cNvPr id="19" name="Shape 16"/>
          <p:cNvSpPr/>
          <p:nvPr/>
        </p:nvSpPr>
        <p:spPr>
          <a:xfrm>
            <a:off x="274320" y="3054096"/>
            <a:ext cx="54864" cy="164592"/>
          </a:xfrm>
          <a:prstGeom prst="rect">
            <a:avLst/>
          </a:prstGeom>
          <a:solidFill>
            <a:srgbClr val="00B4D8"/>
          </a:solidFill>
          <a:ln w="12700">
            <a:solidFill>
              <a:srgbClr val="00B4D8"/>
            </a:solidFill>
            <a:prstDash val="solid"/>
          </a:ln>
        </p:spPr>
      </p:sp>
      <p:sp>
        <p:nvSpPr>
          <p:cNvPr id="20" name="Text 17"/>
          <p:cNvSpPr/>
          <p:nvPr/>
        </p:nvSpPr>
        <p:spPr>
          <a:xfrm>
            <a:off x="402336" y="3026664"/>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Metasploit Framework [7]</a:t>
            </a:r>
            <a:endParaRPr lang="en-US" sz="1000" dirty="0"/>
          </a:p>
        </p:txBody>
      </p:sp>
      <p:sp>
        <p:nvSpPr>
          <p:cNvPr id="21" name="Shape 18"/>
          <p:cNvSpPr/>
          <p:nvPr/>
        </p:nvSpPr>
        <p:spPr>
          <a:xfrm>
            <a:off x="274320" y="3346704"/>
            <a:ext cx="54864" cy="164592"/>
          </a:xfrm>
          <a:prstGeom prst="rect">
            <a:avLst/>
          </a:prstGeom>
          <a:solidFill>
            <a:srgbClr val="00B4D8"/>
          </a:solidFill>
          <a:ln w="12700">
            <a:solidFill>
              <a:srgbClr val="00B4D8"/>
            </a:solidFill>
            <a:prstDash val="solid"/>
          </a:ln>
        </p:spPr>
      </p:sp>
      <p:sp>
        <p:nvSpPr>
          <p:cNvPr id="22" name="Text 19"/>
          <p:cNvSpPr/>
          <p:nvPr/>
        </p:nvSpPr>
        <p:spPr>
          <a:xfrm>
            <a:off x="402336" y="3319272"/>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enum4linux (AD Enumeration)</a:t>
            </a:r>
            <a:endParaRPr lang="en-US" sz="1000" dirty="0"/>
          </a:p>
        </p:txBody>
      </p:sp>
      <p:sp>
        <p:nvSpPr>
          <p:cNvPr id="23" name="Shape 20"/>
          <p:cNvSpPr/>
          <p:nvPr/>
        </p:nvSpPr>
        <p:spPr>
          <a:xfrm>
            <a:off x="274320" y="3639312"/>
            <a:ext cx="54864" cy="164592"/>
          </a:xfrm>
          <a:prstGeom prst="rect">
            <a:avLst/>
          </a:prstGeom>
          <a:solidFill>
            <a:srgbClr val="00B4D8"/>
          </a:solidFill>
          <a:ln w="12700">
            <a:solidFill>
              <a:srgbClr val="00B4D8"/>
            </a:solidFill>
            <a:prstDash val="solid"/>
          </a:ln>
        </p:spPr>
      </p:sp>
      <p:sp>
        <p:nvSpPr>
          <p:cNvPr id="24" name="Text 21"/>
          <p:cNvSpPr/>
          <p:nvPr/>
        </p:nvSpPr>
        <p:spPr>
          <a:xfrm>
            <a:off x="402336" y="3611880"/>
            <a:ext cx="2743200" cy="228600"/>
          </a:xfrm>
          <a:prstGeom prst="rect">
            <a:avLst/>
          </a:prstGeom>
          <a:noFill/>
          <a:ln/>
        </p:spPr>
        <p:txBody>
          <a:bodyPr wrap="square" rtlCol="0" anchor="ctr"/>
          <a:lstStyle/>
          <a:p>
            <a:pPr marL="0" indent="0">
              <a:buNone/>
            </a:pPr>
            <a:r>
              <a:rPr lang="en-US" sz="1000" dirty="0">
                <a:solidFill>
                  <a:srgbClr val="FFFFFF"/>
                </a:solidFill>
                <a:latin typeface="Calibri" pitchFamily="34" charset="0"/>
                <a:ea typeface="Calibri" pitchFamily="34" charset="-122"/>
                <a:cs typeface="Calibri" pitchFamily="34" charset="-120"/>
              </a:rPr>
              <a:t>Nessus Essentials (Auto Scan) [6]</a:t>
            </a:r>
            <a:endParaRPr lang="en-US" sz="1000" dirty="0"/>
          </a:p>
        </p:txBody>
      </p:sp>
      <p:sp>
        <p:nvSpPr>
          <p:cNvPr id="25" name="Text 22"/>
          <p:cNvSpPr/>
          <p:nvPr/>
        </p:nvSpPr>
        <p:spPr>
          <a:xfrm>
            <a:off x="274320" y="4023360"/>
            <a:ext cx="2834640" cy="228600"/>
          </a:xfrm>
          <a:prstGeom prst="rect">
            <a:avLst/>
          </a:prstGeom>
          <a:noFill/>
          <a:ln/>
        </p:spPr>
        <p:txBody>
          <a:bodyPr wrap="square" rtlCol="0" anchor="ctr"/>
          <a:lstStyle/>
          <a:p>
            <a:pPr marL="0" indent="0">
              <a:buNone/>
            </a:pPr>
            <a:r>
              <a:rPr lang="en-US" sz="1100" b="1" dirty="0">
                <a:solidFill>
                  <a:srgbClr val="00B4D8"/>
                </a:solidFill>
                <a:latin typeface="Calibri" pitchFamily="34" charset="0"/>
                <a:ea typeface="Calibri" pitchFamily="34" charset="-122"/>
                <a:cs typeface="Calibri" pitchFamily="34" charset="-120"/>
              </a:rPr>
              <a:t>AD Enumeration Results</a:t>
            </a:r>
            <a:endParaRPr lang="en-US" sz="1100" dirty="0"/>
          </a:p>
        </p:txBody>
      </p:sp>
      <p:sp>
        <p:nvSpPr>
          <p:cNvPr id="26" name="Text 23"/>
          <p:cNvSpPr/>
          <p:nvPr/>
        </p:nvSpPr>
        <p:spPr>
          <a:xfrm>
            <a:off x="274320" y="4279392"/>
            <a:ext cx="2834640" cy="594360"/>
          </a:xfrm>
          <a:prstGeom prst="rect">
            <a:avLst/>
          </a:prstGeom>
          <a:noFill/>
          <a:ln/>
        </p:spPr>
        <p:txBody>
          <a:bodyPr wrap="square" rtlCol="0" anchor="ctr"/>
          <a:lstStyle/>
          <a:p>
            <a:pPr marL="0" indent="0">
              <a:buNone/>
            </a:pPr>
            <a:r>
              <a:rPr lang="en-US" sz="900" b="1" dirty="0">
                <a:solidFill>
                  <a:srgbClr val="8B9BB4"/>
                </a:solidFill>
                <a:latin typeface="Calibri" pitchFamily="34" charset="0"/>
                <a:ea typeface="Calibri" pitchFamily="34" charset="-122"/>
                <a:cs typeface="Calibri" pitchFamily="34" charset="-120"/>
              </a:rPr>
              <a:t>Domain: </a:t>
            </a:r>
            <a:r>
              <a:rPr lang="en-US" sz="900" dirty="0">
                <a:solidFill>
                  <a:srgbClr val="FFFFFF"/>
                </a:solidFill>
                <a:latin typeface="Calibri" pitchFamily="34" charset="0"/>
                <a:ea typeface="Calibri" pitchFamily="34" charset="-122"/>
                <a:cs typeface="Calibri" pitchFamily="34" charset="-120"/>
              </a:rPr>
              <a:t>SWANSEA
</a:t>
            </a:r>
            <a:r>
              <a:rPr lang="en-US" sz="900" b="1" dirty="0">
                <a:solidFill>
                  <a:srgbClr val="8B9BB4"/>
                </a:solidFill>
                <a:latin typeface="Calibri" pitchFamily="34" charset="0"/>
                <a:ea typeface="Calibri" pitchFamily="34" charset="-122"/>
                <a:cs typeface="Calibri" pitchFamily="34" charset="-120"/>
              </a:rPr>
              <a:t>Users: </a:t>
            </a:r>
            <a:r>
              <a:rPr lang="en-US" sz="900" dirty="0">
                <a:solidFill>
                  <a:srgbClr val="FFFFFF"/>
                </a:solidFill>
                <a:latin typeface="Calibri" pitchFamily="34" charset="0"/>
                <a:ea typeface="Calibri" pitchFamily="34" charset="-122"/>
                <a:cs typeface="Calibri" pitchFamily="34" charset="-120"/>
              </a:rPr>
              <a:t>Administrator, Guest, krbtgt
</a:t>
            </a:r>
            <a:r>
              <a:rPr lang="en-US" sz="900" b="1" dirty="0">
                <a:solidFill>
                  <a:srgbClr val="8B9BB4"/>
                </a:solidFill>
                <a:latin typeface="Calibri" pitchFamily="34" charset="0"/>
                <a:ea typeface="Calibri" pitchFamily="34" charset="-122"/>
                <a:cs typeface="Calibri" pitchFamily="34" charset="-120"/>
              </a:rPr>
              <a:t>SMB: </a:t>
            </a:r>
            <a:r>
              <a:rPr lang="en-US" sz="900" dirty="0">
                <a:solidFill>
                  <a:srgbClr val="FFFFFF"/>
                </a:solidFill>
                <a:latin typeface="Calibri" pitchFamily="34" charset="0"/>
                <a:ea typeface="Calibri" pitchFamily="34" charset="-122"/>
                <a:cs typeface="Calibri" pitchFamily="34" charset="-120"/>
              </a:rPr>
              <a:t>Microsoft-DS Port 445</a:t>
            </a:r>
            <a:endParaRPr lang="en-US" sz="900" dirty="0"/>
          </a:p>
        </p:txBody>
      </p:sp>
      <p:pic>
        <p:nvPicPr>
          <p:cNvPr id="27" name="Image 1" descr="preencoded.png"/>
          <p:cNvPicPr>
            <a:picLocks noChangeAspect="1"/>
          </p:cNvPicPr>
          <p:nvPr/>
        </p:nvPicPr>
        <p:blipFill>
          <a:blip r:embed="rId4"/>
          <a:srcRect/>
          <a:stretch/>
        </p:blipFill>
        <p:spPr>
          <a:xfrm>
            <a:off x="3337560" y="713232"/>
            <a:ext cx="2788920" cy="2286000"/>
          </a:xfrm>
          <a:prstGeom prst="rect">
            <a:avLst/>
          </a:prstGeom>
        </p:spPr>
      </p:pic>
      <p:pic>
        <p:nvPicPr>
          <p:cNvPr id="28" name="Image 2" descr="preencoded.png"/>
          <p:cNvPicPr>
            <a:picLocks noChangeAspect="1"/>
          </p:cNvPicPr>
          <p:nvPr/>
        </p:nvPicPr>
        <p:blipFill>
          <a:blip r:embed="rId5"/>
          <a:srcRect/>
          <a:stretch/>
        </p:blipFill>
        <p:spPr>
          <a:xfrm>
            <a:off x="6217920" y="713232"/>
            <a:ext cx="2788920" cy="2286000"/>
          </a:xfrm>
          <a:prstGeom prst="rect">
            <a:avLst/>
          </a:prstGeom>
        </p:spPr>
      </p:pic>
      <p:sp>
        <p:nvSpPr>
          <p:cNvPr id="29" name="Text 24"/>
          <p:cNvSpPr/>
          <p:nvPr/>
        </p:nvSpPr>
        <p:spPr>
          <a:xfrm>
            <a:off x="3337560" y="3017520"/>
            <a:ext cx="2788920" cy="201168"/>
          </a:xfrm>
          <a:prstGeom prst="rect">
            <a:avLst/>
          </a:prstGeom>
          <a:noFill/>
          <a:ln/>
        </p:spPr>
        <p:txBody>
          <a:bodyPr wrap="square" rtlCol="0" anchor="ctr"/>
          <a:lstStyle/>
          <a:p>
            <a:pPr marL="0" indent="0" algn="ctr">
              <a:buNone/>
            </a:pPr>
            <a:r>
              <a:rPr lang="en-US" sz="800" i="1" dirty="0">
                <a:solidFill>
                  <a:srgbClr val="8B9BB4"/>
                </a:solidFill>
                <a:latin typeface="Calibri" pitchFamily="34" charset="0"/>
                <a:ea typeface="Calibri" pitchFamily="34" charset="-122"/>
                <a:cs typeface="Calibri" pitchFamily="34" charset="-120"/>
              </a:rPr>
              <a:t>Fig 4: Nmap --script vuln — MS08-067 VULNERABLE flagged on S-DC [5]</a:t>
            </a:r>
            <a:endParaRPr lang="en-US" sz="800" dirty="0"/>
          </a:p>
        </p:txBody>
      </p:sp>
      <p:sp>
        <p:nvSpPr>
          <p:cNvPr id="30" name="Text 25"/>
          <p:cNvSpPr/>
          <p:nvPr/>
        </p:nvSpPr>
        <p:spPr>
          <a:xfrm>
            <a:off x="6217920" y="3017520"/>
            <a:ext cx="2788920" cy="201168"/>
          </a:xfrm>
          <a:prstGeom prst="rect">
            <a:avLst/>
          </a:prstGeom>
          <a:noFill/>
          <a:ln/>
        </p:spPr>
        <p:txBody>
          <a:bodyPr wrap="square" rtlCol="0" anchor="ctr"/>
          <a:lstStyle/>
          <a:p>
            <a:pPr marL="0" indent="0" algn="ctr">
              <a:buNone/>
            </a:pPr>
            <a:r>
              <a:rPr lang="en-US" sz="800" i="1" dirty="0">
                <a:solidFill>
                  <a:srgbClr val="8B9BB4"/>
                </a:solidFill>
                <a:latin typeface="Calibri" pitchFamily="34" charset="0"/>
                <a:ea typeface="Calibri" pitchFamily="34" charset="-122"/>
                <a:cs typeface="Calibri" pitchFamily="34" charset="-120"/>
              </a:rPr>
              <a:t>Fig 5: Nessus Essentials — 43 vulnerabilities identified on S-DC [6]</a:t>
            </a:r>
            <a:endParaRPr lang="en-US" sz="800" dirty="0"/>
          </a:p>
        </p:txBody>
      </p:sp>
      <p:sp>
        <p:nvSpPr>
          <p:cNvPr id="31" name="Shape 26"/>
          <p:cNvSpPr/>
          <p:nvPr/>
        </p:nvSpPr>
        <p:spPr>
          <a:xfrm>
            <a:off x="3337560" y="3273552"/>
            <a:ext cx="5669280" cy="1645920"/>
          </a:xfrm>
          <a:prstGeom prst="rect">
            <a:avLst/>
          </a:prstGeom>
          <a:solidFill>
            <a:srgbClr val="111827"/>
          </a:solidFill>
          <a:ln w="12700">
            <a:solidFill>
              <a:srgbClr val="1E3A5F"/>
            </a:solidFill>
            <a:prstDash val="solid"/>
          </a:ln>
          <a:effectLst>
            <a:outerShdw blurRad="101600" dist="38100" dir="8100000" algn="bl" rotWithShape="0">
              <a:srgbClr val="000000">
                <a:alpha val="30000"/>
              </a:srgbClr>
            </a:outerShdw>
          </a:effectLst>
        </p:spPr>
      </p:sp>
      <p:sp>
        <p:nvSpPr>
          <p:cNvPr id="32" name="Text 27"/>
          <p:cNvSpPr/>
          <p:nvPr/>
        </p:nvSpPr>
        <p:spPr>
          <a:xfrm>
            <a:off x="3429000" y="3319272"/>
            <a:ext cx="5486400" cy="256032"/>
          </a:xfrm>
          <a:prstGeom prst="rect">
            <a:avLst/>
          </a:prstGeom>
          <a:noFill/>
          <a:ln/>
        </p:spPr>
        <p:txBody>
          <a:bodyPr wrap="square" rtlCol="0" anchor="ctr"/>
          <a:lstStyle/>
          <a:p>
            <a:pPr marL="0" indent="0">
              <a:buNone/>
            </a:pPr>
            <a:r>
              <a:rPr lang="en-US" sz="1100" b="1" dirty="0">
                <a:solidFill>
                  <a:srgbClr val="00B4D8"/>
                </a:solidFill>
                <a:latin typeface="Calibri" pitchFamily="34" charset="0"/>
                <a:ea typeface="Calibri" pitchFamily="34" charset="-122"/>
                <a:cs typeface="Calibri" pitchFamily="34" charset="-120"/>
              </a:rPr>
              <a:t>Key Open Ports &amp; Services Identified</a:t>
            </a:r>
            <a:endParaRPr lang="en-US" sz="1100" dirty="0"/>
          </a:p>
        </p:txBody>
      </p:sp>
      <p:sp>
        <p:nvSpPr>
          <p:cNvPr id="33" name="Text 28"/>
          <p:cNvSpPr/>
          <p:nvPr/>
        </p:nvSpPr>
        <p:spPr>
          <a:xfrm>
            <a:off x="3429000" y="3630168"/>
            <a:ext cx="2103120" cy="256032"/>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S-DC (192.168.1.1):</a:t>
            </a:r>
            <a:endParaRPr lang="en-US" sz="1000" dirty="0"/>
          </a:p>
        </p:txBody>
      </p:sp>
      <p:sp>
        <p:nvSpPr>
          <p:cNvPr id="34" name="Text 29"/>
          <p:cNvSpPr/>
          <p:nvPr/>
        </p:nvSpPr>
        <p:spPr>
          <a:xfrm>
            <a:off x="5577840" y="3630168"/>
            <a:ext cx="3337560" cy="256032"/>
          </a:xfrm>
          <a:prstGeom prst="rect">
            <a:avLst/>
          </a:prstGeom>
          <a:noFill/>
          <a:ln/>
        </p:spPr>
        <p:txBody>
          <a:bodyPr wrap="square" rtlCol="0" anchor="ctr"/>
          <a:lstStyle/>
          <a:p>
            <a:pPr marL="0" indent="0">
              <a:buNone/>
            </a:pPr>
            <a:r>
              <a:rPr lang="en-US" sz="950" dirty="0">
                <a:solidFill>
                  <a:srgbClr val="00B4D8"/>
                </a:solidFill>
                <a:latin typeface="Calibri" pitchFamily="34" charset="0"/>
                <a:ea typeface="Calibri" pitchFamily="34" charset="-122"/>
                <a:cs typeface="Calibri" pitchFamily="34" charset="-120"/>
              </a:rPr>
              <a:t>21 FTP · 53 DNS · 80/443 HTTP/S · 88 Kerberos · 139/445 SMB · 389 LDAP · 13/19 Legacy</a:t>
            </a:r>
            <a:endParaRPr lang="en-US" sz="950" dirty="0"/>
          </a:p>
        </p:txBody>
      </p:sp>
      <p:sp>
        <p:nvSpPr>
          <p:cNvPr id="35" name="Text 30"/>
          <p:cNvSpPr/>
          <p:nvPr/>
        </p:nvSpPr>
        <p:spPr>
          <a:xfrm>
            <a:off x="3429000" y="3959352"/>
            <a:ext cx="2103120" cy="256032"/>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L-CD (192.168.2.1):</a:t>
            </a:r>
            <a:endParaRPr lang="en-US" sz="1000" dirty="0"/>
          </a:p>
        </p:txBody>
      </p:sp>
      <p:sp>
        <p:nvSpPr>
          <p:cNvPr id="36" name="Text 31"/>
          <p:cNvSpPr/>
          <p:nvPr/>
        </p:nvSpPr>
        <p:spPr>
          <a:xfrm>
            <a:off x="5577840" y="3959352"/>
            <a:ext cx="3337560" cy="256032"/>
          </a:xfrm>
          <a:prstGeom prst="rect">
            <a:avLst/>
          </a:prstGeom>
          <a:noFill/>
          <a:ln/>
        </p:spPr>
        <p:txBody>
          <a:bodyPr wrap="square" rtlCol="0" anchor="ctr"/>
          <a:lstStyle/>
          <a:p>
            <a:pPr marL="0" indent="0">
              <a:buNone/>
            </a:pPr>
            <a:r>
              <a:rPr lang="en-US" sz="950" dirty="0">
                <a:solidFill>
                  <a:srgbClr val="00B4D8"/>
                </a:solidFill>
                <a:latin typeface="Calibri" pitchFamily="34" charset="0"/>
                <a:ea typeface="Calibri" pitchFamily="34" charset="-122"/>
                <a:cs typeface="Calibri" pitchFamily="34" charset="-120"/>
              </a:rPr>
              <a:t>21 FTP · 22 SSH · 80 HTTP</a:t>
            </a:r>
            <a:endParaRPr lang="en-US" sz="950" dirty="0"/>
          </a:p>
        </p:txBody>
      </p:sp>
      <p:sp>
        <p:nvSpPr>
          <p:cNvPr id="37" name="Text 32"/>
          <p:cNvSpPr/>
          <p:nvPr/>
        </p:nvSpPr>
        <p:spPr>
          <a:xfrm>
            <a:off x="3429000" y="4288536"/>
            <a:ext cx="2103120" cy="256032"/>
          </a:xfrm>
          <a:prstGeom prst="rect">
            <a:avLst/>
          </a:prstGeom>
          <a:noFill/>
          <a:ln/>
        </p:spPr>
        <p:txBody>
          <a:bodyPr wrap="square" rtlCol="0" anchor="ctr"/>
          <a:lstStyle/>
          <a:p>
            <a:pPr marL="0" indent="0">
              <a:buNone/>
            </a:pPr>
            <a:r>
              <a:rPr lang="en-US" sz="1000" b="1" dirty="0">
                <a:solidFill>
                  <a:srgbClr val="8B9BB4"/>
                </a:solidFill>
                <a:latin typeface="Calibri" pitchFamily="34" charset="0"/>
                <a:ea typeface="Calibri" pitchFamily="34" charset="-122"/>
                <a:cs typeface="Calibri" pitchFamily="34" charset="-120"/>
              </a:rPr>
              <a:t>ClientL1 (192.168.2.10):</a:t>
            </a:r>
            <a:endParaRPr lang="en-US" sz="1000" dirty="0"/>
          </a:p>
        </p:txBody>
      </p:sp>
      <p:sp>
        <p:nvSpPr>
          <p:cNvPr id="38" name="Text 33"/>
          <p:cNvSpPr/>
          <p:nvPr/>
        </p:nvSpPr>
        <p:spPr>
          <a:xfrm>
            <a:off x="5577840" y="4288536"/>
            <a:ext cx="3337560" cy="256032"/>
          </a:xfrm>
          <a:prstGeom prst="rect">
            <a:avLst/>
          </a:prstGeom>
          <a:noFill/>
          <a:ln/>
        </p:spPr>
        <p:txBody>
          <a:bodyPr wrap="square" rtlCol="0" anchor="ctr"/>
          <a:lstStyle/>
          <a:p>
            <a:pPr marL="0" indent="0">
              <a:buNone/>
            </a:pPr>
            <a:r>
              <a:rPr lang="en-US" sz="950" dirty="0">
                <a:solidFill>
                  <a:srgbClr val="00B4D8"/>
                </a:solidFill>
                <a:latin typeface="Calibri" pitchFamily="34" charset="0"/>
                <a:ea typeface="Calibri" pitchFamily="34" charset="-122"/>
                <a:cs typeface="Calibri" pitchFamily="34" charset="-120"/>
              </a:rPr>
              <a:t>22 SSH · 80 HTTP</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FF8C00"/>
          </a:solidFill>
          <a:ln w="12700">
            <a:solidFill>
              <a:srgbClr val="FF8C00"/>
            </a:solidFill>
            <a:prstDash val="solid"/>
          </a:ln>
        </p:spPr>
      </p:sp>
      <p:sp>
        <p:nvSpPr>
          <p:cNvPr id="3" name="Shape 1"/>
          <p:cNvSpPr/>
          <p:nvPr/>
        </p:nvSpPr>
        <p:spPr>
          <a:xfrm>
            <a:off x="8503920" y="109728"/>
            <a:ext cx="530352" cy="365760"/>
          </a:xfrm>
          <a:prstGeom prst="rect">
            <a:avLst/>
          </a:prstGeom>
          <a:solidFill>
            <a:srgbClr val="FF8C00"/>
          </a:solidFill>
          <a:ln w="12700">
            <a:solidFill>
              <a:srgbClr val="FF8C00"/>
            </a:solidFill>
            <a:prstDash val="solid"/>
          </a:ln>
        </p:spPr>
      </p:sp>
      <p:sp>
        <p:nvSpPr>
          <p:cNvPr id="4" name="Text 2"/>
          <p:cNvSpPr/>
          <p:nvPr/>
        </p:nvSpPr>
        <p:spPr>
          <a:xfrm>
            <a:off x="8503920" y="109728"/>
            <a:ext cx="530352" cy="3657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03</a:t>
            </a:r>
            <a:endParaRPr lang="en-US" sz="1300" dirty="0"/>
          </a:p>
        </p:txBody>
      </p:sp>
      <p:pic>
        <p:nvPicPr>
          <p:cNvPr id="5"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6" name="Text 3"/>
          <p:cNvSpPr/>
          <p:nvPr/>
        </p:nvSpPr>
        <p:spPr>
          <a:xfrm>
            <a:off x="658368" y="109728"/>
            <a:ext cx="7772400" cy="45720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Slide 3 — Vulnerability Assessment — 6 Identified Vulnerabilities</a:t>
            </a:r>
            <a:endParaRPr lang="en-US" sz="1900" dirty="0"/>
          </a:p>
        </p:txBody>
      </p:sp>
      <p:sp>
        <p:nvSpPr>
          <p:cNvPr id="7" name="Shape 4"/>
          <p:cNvSpPr/>
          <p:nvPr/>
        </p:nvSpPr>
        <p:spPr>
          <a:xfrm>
            <a:off x="228600" y="603504"/>
            <a:ext cx="8686800" cy="27432"/>
          </a:xfrm>
          <a:prstGeom prst="rect">
            <a:avLst/>
          </a:prstGeom>
          <a:solidFill>
            <a:srgbClr val="FF8C00"/>
          </a:solidFill>
          <a:ln w="12700">
            <a:solidFill>
              <a:srgbClr val="FF8C00"/>
            </a:solidFill>
            <a:prstDash val="solid"/>
          </a:ln>
        </p:spPr>
      </p:sp>
      <p:sp>
        <p:nvSpPr>
          <p:cNvPr id="8" name="Text 5"/>
          <p:cNvSpPr/>
          <p:nvPr/>
        </p:nvSpPr>
        <p:spPr>
          <a:xfrm>
            <a:off x="228600" y="685800"/>
            <a:ext cx="6858000" cy="411480"/>
          </a:xfrm>
          <a:prstGeom prst="rect">
            <a:avLst/>
          </a:prstGeom>
          <a:noFill/>
          <a:ln/>
        </p:spPr>
        <p:txBody>
          <a:bodyPr wrap="square" rtlCol="0" anchor="ctr"/>
          <a:lstStyle/>
          <a:p>
            <a:pPr marL="0" indent="0">
              <a:buNone/>
            </a:pPr>
            <a:r>
              <a:rPr lang="en-US" sz="1050" dirty="0">
                <a:solidFill>
                  <a:srgbClr val="8B9BB4"/>
                </a:solidFill>
                <a:latin typeface="Calibri" pitchFamily="34" charset="0"/>
                <a:ea typeface="Calibri" pitchFamily="34" charset="-122"/>
                <a:cs typeface="Calibri" pitchFamily="34" charset="-120"/>
              </a:rPr>
              <a:t>Vulnerabilities were identified using a combination of manual testing and automated tools (Nessus, Nmap NSE). Findings are categorised using the CVSS v3.0 scoring system.</a:t>
            </a:r>
            <a:r>
              <a:rPr lang="en-US" sz="900" b="1" dirty="0">
                <a:solidFill>
                  <a:srgbClr val="00B4D8"/>
                </a:solidFill>
                <a:latin typeface="Calibri" pitchFamily="34" charset="0"/>
                <a:ea typeface="Calibri" pitchFamily="34" charset="-122"/>
                <a:cs typeface="Calibri" pitchFamily="34" charset="-120"/>
              </a:rPr>
              <a:t> [6]</a:t>
            </a:r>
            <a:endParaRPr lang="en-US" sz="1050" dirty="0"/>
          </a:p>
        </p:txBody>
      </p:sp>
      <p:sp>
        <p:nvSpPr>
          <p:cNvPr id="9" name="Shape 6"/>
          <p:cNvSpPr/>
          <p:nvPr/>
        </p:nvSpPr>
        <p:spPr>
          <a:xfrm>
            <a:off x="7150608" y="658368"/>
            <a:ext cx="0" cy="0"/>
          </a:xfrm>
          <a:prstGeom prst="rect">
            <a:avLst/>
          </a:prstGeom>
          <a:noFill/>
          <a:ln/>
        </p:spPr>
      </p:sp>
      <p:sp>
        <p:nvSpPr>
          <p:cNvPr id="10" name="Shape 7"/>
          <p:cNvSpPr/>
          <p:nvPr/>
        </p:nvSpPr>
        <p:spPr>
          <a:xfrm>
            <a:off x="7132320" y="658368"/>
            <a:ext cx="0" cy="0"/>
          </a:xfrm>
          <a:prstGeom prst="rect">
            <a:avLst/>
          </a:prstGeom>
          <a:noFill/>
          <a:ln/>
        </p:spPr>
      </p:sp>
      <p:sp>
        <p:nvSpPr>
          <p:cNvPr id="11" name="Shape 8"/>
          <p:cNvSpPr/>
          <p:nvPr/>
        </p:nvSpPr>
        <p:spPr>
          <a:xfrm>
            <a:off x="7114032" y="658368"/>
            <a:ext cx="0" cy="0"/>
          </a:xfrm>
          <a:prstGeom prst="rect">
            <a:avLst/>
          </a:prstGeom>
          <a:noFill/>
          <a:ln/>
        </p:spPr>
      </p:sp>
      <p:sp>
        <p:nvSpPr>
          <p:cNvPr id="12" name="Shape 9"/>
          <p:cNvSpPr/>
          <p:nvPr/>
        </p:nvSpPr>
        <p:spPr>
          <a:xfrm>
            <a:off x="7223760" y="658368"/>
            <a:ext cx="594360" cy="475488"/>
          </a:xfrm>
          <a:prstGeom prst="rect">
            <a:avLst/>
          </a:prstGeom>
          <a:solidFill>
            <a:srgbClr val="FF4444">
              <a:alpha val="75000"/>
            </a:srgbClr>
          </a:solidFill>
          <a:ln w="19050">
            <a:solidFill>
              <a:srgbClr val="FF4444"/>
            </a:solidFill>
            <a:prstDash val="solid"/>
          </a:ln>
          <a:effectLst>
            <a:outerShdw blurRad="101600" dist="38100" dir="8100000" algn="bl" rotWithShape="0">
              <a:srgbClr val="000000">
                <a:alpha val="30000"/>
              </a:srgbClr>
            </a:outerShdw>
          </a:effectLst>
        </p:spPr>
      </p:sp>
      <p:sp>
        <p:nvSpPr>
          <p:cNvPr id="13" name="Text 10"/>
          <p:cNvSpPr/>
          <p:nvPr/>
        </p:nvSpPr>
        <p:spPr>
          <a:xfrm>
            <a:off x="7223760" y="658368"/>
            <a:ext cx="594360" cy="2743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4" name="Text 11"/>
          <p:cNvSpPr/>
          <p:nvPr/>
        </p:nvSpPr>
        <p:spPr>
          <a:xfrm>
            <a:off x="7223760" y="914400"/>
            <a:ext cx="59436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HIGH</a:t>
            </a:r>
            <a:endParaRPr lang="en-US" sz="800" dirty="0"/>
          </a:p>
        </p:txBody>
      </p:sp>
      <p:sp>
        <p:nvSpPr>
          <p:cNvPr id="15" name="Shape 12"/>
          <p:cNvSpPr/>
          <p:nvPr/>
        </p:nvSpPr>
        <p:spPr>
          <a:xfrm>
            <a:off x="7882128" y="658368"/>
            <a:ext cx="594360" cy="475488"/>
          </a:xfrm>
          <a:prstGeom prst="rect">
            <a:avLst/>
          </a:prstGeom>
          <a:solidFill>
            <a:srgbClr val="FF8C00">
              <a:alpha val="75000"/>
            </a:srgbClr>
          </a:solidFill>
          <a:ln w="19050">
            <a:solidFill>
              <a:srgbClr val="FF8C00"/>
            </a:solidFill>
            <a:prstDash val="solid"/>
          </a:ln>
          <a:effectLst>
            <a:outerShdw blurRad="101600" dist="38100" dir="8100000" algn="bl" rotWithShape="0">
              <a:srgbClr val="000000">
                <a:alpha val="30000"/>
              </a:srgbClr>
            </a:outerShdw>
          </a:effectLst>
        </p:spPr>
      </p:sp>
      <p:sp>
        <p:nvSpPr>
          <p:cNvPr id="16" name="Text 13"/>
          <p:cNvSpPr/>
          <p:nvPr/>
        </p:nvSpPr>
        <p:spPr>
          <a:xfrm>
            <a:off x="7882128" y="658368"/>
            <a:ext cx="594360" cy="2743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7" name="Text 14"/>
          <p:cNvSpPr/>
          <p:nvPr/>
        </p:nvSpPr>
        <p:spPr>
          <a:xfrm>
            <a:off x="7882128" y="914400"/>
            <a:ext cx="59436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MED</a:t>
            </a:r>
            <a:endParaRPr lang="en-US" sz="800" dirty="0"/>
          </a:p>
        </p:txBody>
      </p:sp>
      <p:sp>
        <p:nvSpPr>
          <p:cNvPr id="18" name="Shape 15"/>
          <p:cNvSpPr/>
          <p:nvPr/>
        </p:nvSpPr>
        <p:spPr>
          <a:xfrm>
            <a:off x="8540496" y="658368"/>
            <a:ext cx="594360" cy="475488"/>
          </a:xfrm>
          <a:prstGeom prst="rect">
            <a:avLst/>
          </a:prstGeom>
          <a:solidFill>
            <a:srgbClr val="4CAF50">
              <a:alpha val="75000"/>
            </a:srgbClr>
          </a:solidFill>
          <a:ln w="19050">
            <a:solidFill>
              <a:srgbClr val="4CAF50"/>
            </a:solidFill>
            <a:prstDash val="solid"/>
          </a:ln>
          <a:effectLst>
            <a:outerShdw blurRad="101600" dist="38100" dir="8100000" algn="bl" rotWithShape="0">
              <a:srgbClr val="000000">
                <a:alpha val="30000"/>
              </a:srgbClr>
            </a:outerShdw>
          </a:effectLst>
        </p:spPr>
      </p:sp>
      <p:sp>
        <p:nvSpPr>
          <p:cNvPr id="19" name="Text 16"/>
          <p:cNvSpPr/>
          <p:nvPr/>
        </p:nvSpPr>
        <p:spPr>
          <a:xfrm>
            <a:off x="8540496" y="658368"/>
            <a:ext cx="594360" cy="274320"/>
          </a:xfrm>
          <a:prstGeom prst="rect">
            <a:avLst/>
          </a:prstGeom>
          <a:noFill/>
          <a:ln/>
        </p:spPr>
        <p:txBody>
          <a:bodyPr wrap="square"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20" name="Text 17"/>
          <p:cNvSpPr/>
          <p:nvPr/>
        </p:nvSpPr>
        <p:spPr>
          <a:xfrm>
            <a:off x="8540496" y="914400"/>
            <a:ext cx="59436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LOW</a:t>
            </a:r>
            <a:endParaRPr lang="en-US" sz="800" dirty="0"/>
          </a:p>
        </p:txBody>
      </p:sp>
      <p:sp>
        <p:nvSpPr>
          <p:cNvPr id="21" name="Shape 18"/>
          <p:cNvSpPr/>
          <p:nvPr/>
        </p:nvSpPr>
        <p:spPr>
          <a:xfrm>
            <a:off x="164592" y="1261872"/>
            <a:ext cx="2834640" cy="1481328"/>
          </a:xfrm>
          <a:prstGeom prst="rect">
            <a:avLst/>
          </a:prstGeom>
          <a:solidFill>
            <a:srgbClr val="111827"/>
          </a:solidFill>
          <a:ln w="19050">
            <a:solidFill>
              <a:srgbClr val="FF4444"/>
            </a:solidFill>
            <a:prstDash val="solid"/>
          </a:ln>
          <a:effectLst>
            <a:outerShdw blurRad="101600" dist="38100" dir="8100000" algn="bl" rotWithShape="0">
              <a:srgbClr val="000000">
                <a:alpha val="30000"/>
              </a:srgbClr>
            </a:outerShdw>
          </a:effectLst>
        </p:spPr>
      </p:sp>
      <p:sp>
        <p:nvSpPr>
          <p:cNvPr id="22" name="Shape 19"/>
          <p:cNvSpPr/>
          <p:nvPr/>
        </p:nvSpPr>
        <p:spPr>
          <a:xfrm>
            <a:off x="164592" y="1261872"/>
            <a:ext cx="54864" cy="1481328"/>
          </a:xfrm>
          <a:prstGeom prst="rect">
            <a:avLst/>
          </a:prstGeom>
          <a:solidFill>
            <a:srgbClr val="FF4444"/>
          </a:solidFill>
          <a:ln w="12700">
            <a:solidFill>
              <a:srgbClr val="FF4444"/>
            </a:solidFill>
            <a:prstDash val="solid"/>
          </a:ln>
        </p:spPr>
      </p:sp>
      <p:sp>
        <p:nvSpPr>
          <p:cNvPr id="23" name="Shape 20"/>
          <p:cNvSpPr/>
          <p:nvPr/>
        </p:nvSpPr>
        <p:spPr>
          <a:xfrm>
            <a:off x="256032" y="1335024"/>
            <a:ext cx="548640" cy="201168"/>
          </a:xfrm>
          <a:prstGeom prst="rect">
            <a:avLst/>
          </a:prstGeom>
          <a:solidFill>
            <a:srgbClr val="FF4444">
              <a:alpha val="70000"/>
            </a:srgbClr>
          </a:solidFill>
          <a:ln w="12700">
            <a:solidFill>
              <a:srgbClr val="FF4444"/>
            </a:solidFill>
            <a:prstDash val="solid"/>
          </a:ln>
        </p:spPr>
      </p:sp>
      <p:sp>
        <p:nvSpPr>
          <p:cNvPr id="24" name="Text 21"/>
          <p:cNvSpPr/>
          <p:nvPr/>
        </p:nvSpPr>
        <p:spPr>
          <a:xfrm>
            <a:off x="256032" y="1335024"/>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HIGH</a:t>
            </a:r>
            <a:endParaRPr lang="en-US" sz="800" dirty="0"/>
          </a:p>
        </p:txBody>
      </p:sp>
      <p:sp>
        <p:nvSpPr>
          <p:cNvPr id="25" name="Text 22"/>
          <p:cNvSpPr/>
          <p:nvPr/>
        </p:nvSpPr>
        <p:spPr>
          <a:xfrm>
            <a:off x="877824" y="1335024"/>
            <a:ext cx="365760" cy="201168"/>
          </a:xfrm>
          <a:prstGeom prst="rect">
            <a:avLst/>
          </a:prstGeom>
          <a:noFill/>
          <a:ln/>
        </p:spPr>
        <p:txBody>
          <a:bodyPr wrap="square" rtlCol="0" anchor="ctr"/>
          <a:lstStyle/>
          <a:p>
            <a:pPr marL="0" indent="0">
              <a:buNone/>
            </a:pPr>
            <a:r>
              <a:rPr lang="en-US" sz="1000" b="1" dirty="0">
                <a:solidFill>
                  <a:srgbClr val="FF4444"/>
                </a:solidFill>
                <a:latin typeface="Calibri" pitchFamily="34" charset="0"/>
                <a:ea typeface="Calibri" pitchFamily="34" charset="-122"/>
                <a:cs typeface="Calibri" pitchFamily="34" charset="-120"/>
              </a:rPr>
              <a:t>V1</a:t>
            </a:r>
            <a:endParaRPr lang="en-US" sz="1000" dirty="0"/>
          </a:p>
        </p:txBody>
      </p:sp>
      <p:sp>
        <p:nvSpPr>
          <p:cNvPr id="26" name="Text 23"/>
          <p:cNvSpPr/>
          <p:nvPr/>
        </p:nvSpPr>
        <p:spPr>
          <a:xfrm>
            <a:off x="256032" y="1591056"/>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Anonymous FTP Access</a:t>
            </a:r>
            <a:endParaRPr lang="en-US" sz="1100" dirty="0"/>
          </a:p>
        </p:txBody>
      </p:sp>
      <p:sp>
        <p:nvSpPr>
          <p:cNvPr id="27" name="Text 24"/>
          <p:cNvSpPr/>
          <p:nvPr/>
        </p:nvSpPr>
        <p:spPr>
          <a:xfrm>
            <a:off x="256032" y="1865376"/>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FTP on S-DC (Port 21) permits anonymous login. Sensitive files (Key:900, Key:930) retrieved without credentials using Metasploit auxiliary module.</a:t>
            </a:r>
            <a:endParaRPr lang="en-US" sz="900" dirty="0"/>
          </a:p>
        </p:txBody>
      </p:sp>
      <p:sp>
        <p:nvSpPr>
          <p:cNvPr id="28" name="Text 25"/>
          <p:cNvSpPr/>
          <p:nvPr/>
        </p:nvSpPr>
        <p:spPr>
          <a:xfrm>
            <a:off x="256032" y="2578608"/>
            <a:ext cx="2651760" cy="146304"/>
          </a:xfrm>
          <a:prstGeom prst="rect">
            <a:avLst/>
          </a:prstGeom>
          <a:noFill/>
          <a:ln/>
        </p:spPr>
        <p:txBody>
          <a:bodyPr wrap="square" rtlCol="0" anchor="ctr"/>
          <a:lstStyle/>
          <a:p>
            <a:pPr marL="0" indent="0">
              <a:buNone/>
            </a:pPr>
            <a:r>
              <a:rPr lang="en-US" sz="800" i="1" dirty="0">
                <a:solidFill>
                  <a:srgbClr val="FF4444"/>
                </a:solidFill>
                <a:latin typeface="Calibri" pitchFamily="34" charset="0"/>
                <a:ea typeface="Calibri" pitchFamily="34" charset="-122"/>
                <a:cs typeface="Calibri" pitchFamily="34" charset="-120"/>
              </a:rPr>
              <a:t>CWE-287 [7]</a:t>
            </a:r>
            <a:endParaRPr lang="en-US" sz="800" dirty="0"/>
          </a:p>
        </p:txBody>
      </p:sp>
      <p:sp>
        <p:nvSpPr>
          <p:cNvPr id="29" name="Shape 26"/>
          <p:cNvSpPr/>
          <p:nvPr/>
        </p:nvSpPr>
        <p:spPr>
          <a:xfrm>
            <a:off x="3127248" y="1261872"/>
            <a:ext cx="2834640" cy="1481328"/>
          </a:xfrm>
          <a:prstGeom prst="rect">
            <a:avLst/>
          </a:prstGeom>
          <a:solidFill>
            <a:srgbClr val="111827"/>
          </a:solidFill>
          <a:ln w="19050">
            <a:solidFill>
              <a:srgbClr val="FF4444"/>
            </a:solidFill>
            <a:prstDash val="solid"/>
          </a:ln>
          <a:effectLst>
            <a:outerShdw blurRad="101600" dist="38100" dir="8100000" algn="bl" rotWithShape="0">
              <a:srgbClr val="000000">
                <a:alpha val="30000"/>
              </a:srgbClr>
            </a:outerShdw>
          </a:effectLst>
        </p:spPr>
      </p:sp>
      <p:sp>
        <p:nvSpPr>
          <p:cNvPr id="30" name="Shape 27"/>
          <p:cNvSpPr/>
          <p:nvPr/>
        </p:nvSpPr>
        <p:spPr>
          <a:xfrm>
            <a:off x="3127248" y="1261872"/>
            <a:ext cx="54864" cy="1481328"/>
          </a:xfrm>
          <a:prstGeom prst="rect">
            <a:avLst/>
          </a:prstGeom>
          <a:solidFill>
            <a:srgbClr val="FF4444"/>
          </a:solidFill>
          <a:ln w="12700">
            <a:solidFill>
              <a:srgbClr val="FF4444"/>
            </a:solidFill>
            <a:prstDash val="solid"/>
          </a:ln>
        </p:spPr>
      </p:sp>
      <p:sp>
        <p:nvSpPr>
          <p:cNvPr id="31" name="Shape 28"/>
          <p:cNvSpPr/>
          <p:nvPr/>
        </p:nvSpPr>
        <p:spPr>
          <a:xfrm>
            <a:off x="3218688" y="1335024"/>
            <a:ext cx="548640" cy="201168"/>
          </a:xfrm>
          <a:prstGeom prst="rect">
            <a:avLst/>
          </a:prstGeom>
          <a:solidFill>
            <a:srgbClr val="FF4444">
              <a:alpha val="70000"/>
            </a:srgbClr>
          </a:solidFill>
          <a:ln w="12700">
            <a:solidFill>
              <a:srgbClr val="FF4444"/>
            </a:solidFill>
            <a:prstDash val="solid"/>
          </a:ln>
        </p:spPr>
      </p:sp>
      <p:sp>
        <p:nvSpPr>
          <p:cNvPr id="32" name="Text 29"/>
          <p:cNvSpPr/>
          <p:nvPr/>
        </p:nvSpPr>
        <p:spPr>
          <a:xfrm>
            <a:off x="3218688" y="1335024"/>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HIGH</a:t>
            </a:r>
            <a:endParaRPr lang="en-US" sz="800" dirty="0"/>
          </a:p>
        </p:txBody>
      </p:sp>
      <p:sp>
        <p:nvSpPr>
          <p:cNvPr id="33" name="Text 30"/>
          <p:cNvSpPr/>
          <p:nvPr/>
        </p:nvSpPr>
        <p:spPr>
          <a:xfrm>
            <a:off x="3840480" y="1335024"/>
            <a:ext cx="365760" cy="201168"/>
          </a:xfrm>
          <a:prstGeom prst="rect">
            <a:avLst/>
          </a:prstGeom>
          <a:noFill/>
          <a:ln/>
        </p:spPr>
        <p:txBody>
          <a:bodyPr wrap="square" rtlCol="0" anchor="ctr"/>
          <a:lstStyle/>
          <a:p>
            <a:pPr marL="0" indent="0">
              <a:buNone/>
            </a:pPr>
            <a:r>
              <a:rPr lang="en-US" sz="1000" b="1" dirty="0">
                <a:solidFill>
                  <a:srgbClr val="FF4444"/>
                </a:solidFill>
                <a:latin typeface="Calibri" pitchFamily="34" charset="0"/>
                <a:ea typeface="Calibri" pitchFamily="34" charset="-122"/>
                <a:cs typeface="Calibri" pitchFamily="34" charset="-120"/>
              </a:rPr>
              <a:t>V2</a:t>
            </a:r>
            <a:endParaRPr lang="en-US" sz="1000" dirty="0"/>
          </a:p>
        </p:txBody>
      </p:sp>
      <p:sp>
        <p:nvSpPr>
          <p:cNvPr id="34" name="Text 31"/>
          <p:cNvSpPr/>
          <p:nvPr/>
        </p:nvSpPr>
        <p:spPr>
          <a:xfrm>
            <a:off x="3218688" y="1591056"/>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SMB1 / MS08-067 (NetAPI RCE)</a:t>
            </a:r>
            <a:endParaRPr lang="en-US" sz="1100" dirty="0"/>
          </a:p>
        </p:txBody>
      </p:sp>
      <p:sp>
        <p:nvSpPr>
          <p:cNvPr id="35" name="Text 32"/>
          <p:cNvSpPr/>
          <p:nvPr/>
        </p:nvSpPr>
        <p:spPr>
          <a:xfrm>
            <a:off x="3218688" y="1865376"/>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Nmap NSE confirmed MS08-067 vulnerable flag. SMB1 protocol active — known vector for EternalBlue/WannaCry-style attacks.</a:t>
            </a:r>
            <a:endParaRPr lang="en-US" sz="900" dirty="0"/>
          </a:p>
        </p:txBody>
      </p:sp>
      <p:sp>
        <p:nvSpPr>
          <p:cNvPr id="36" name="Text 33"/>
          <p:cNvSpPr/>
          <p:nvPr/>
        </p:nvSpPr>
        <p:spPr>
          <a:xfrm>
            <a:off x="3218688" y="2578608"/>
            <a:ext cx="2651760" cy="146304"/>
          </a:xfrm>
          <a:prstGeom prst="rect">
            <a:avLst/>
          </a:prstGeom>
          <a:noFill/>
          <a:ln/>
        </p:spPr>
        <p:txBody>
          <a:bodyPr wrap="square" rtlCol="0" anchor="ctr"/>
          <a:lstStyle/>
          <a:p>
            <a:pPr marL="0" indent="0">
              <a:buNone/>
            </a:pPr>
            <a:r>
              <a:rPr lang="en-US" sz="800" i="1" dirty="0">
                <a:solidFill>
                  <a:srgbClr val="FF4444"/>
                </a:solidFill>
                <a:latin typeface="Calibri" pitchFamily="34" charset="0"/>
                <a:ea typeface="Calibri" pitchFamily="34" charset="-122"/>
                <a:cs typeface="Calibri" pitchFamily="34" charset="-120"/>
              </a:rPr>
              <a:t>CVE-2008-4250 [8]</a:t>
            </a:r>
            <a:endParaRPr lang="en-US" sz="800" dirty="0"/>
          </a:p>
        </p:txBody>
      </p:sp>
      <p:sp>
        <p:nvSpPr>
          <p:cNvPr id="37" name="Shape 34"/>
          <p:cNvSpPr/>
          <p:nvPr/>
        </p:nvSpPr>
        <p:spPr>
          <a:xfrm>
            <a:off x="6080760" y="1261872"/>
            <a:ext cx="2834640" cy="1481328"/>
          </a:xfrm>
          <a:prstGeom prst="rect">
            <a:avLst/>
          </a:prstGeom>
          <a:solidFill>
            <a:srgbClr val="111827"/>
          </a:solidFill>
          <a:ln w="19050">
            <a:solidFill>
              <a:srgbClr val="FF8C00"/>
            </a:solidFill>
            <a:prstDash val="solid"/>
          </a:ln>
          <a:effectLst>
            <a:outerShdw blurRad="101600" dist="38100" dir="8100000" algn="bl" rotWithShape="0">
              <a:srgbClr val="000000">
                <a:alpha val="30000"/>
              </a:srgbClr>
            </a:outerShdw>
          </a:effectLst>
        </p:spPr>
      </p:sp>
      <p:sp>
        <p:nvSpPr>
          <p:cNvPr id="38" name="Shape 35"/>
          <p:cNvSpPr/>
          <p:nvPr/>
        </p:nvSpPr>
        <p:spPr>
          <a:xfrm>
            <a:off x="6080760" y="1261872"/>
            <a:ext cx="54864" cy="1481328"/>
          </a:xfrm>
          <a:prstGeom prst="rect">
            <a:avLst/>
          </a:prstGeom>
          <a:solidFill>
            <a:srgbClr val="FF8C00"/>
          </a:solidFill>
          <a:ln w="12700">
            <a:solidFill>
              <a:srgbClr val="FF8C00"/>
            </a:solidFill>
            <a:prstDash val="solid"/>
          </a:ln>
        </p:spPr>
      </p:sp>
      <p:sp>
        <p:nvSpPr>
          <p:cNvPr id="39" name="Shape 36"/>
          <p:cNvSpPr/>
          <p:nvPr/>
        </p:nvSpPr>
        <p:spPr>
          <a:xfrm>
            <a:off x="6172200" y="1335024"/>
            <a:ext cx="548640" cy="201168"/>
          </a:xfrm>
          <a:prstGeom prst="rect">
            <a:avLst/>
          </a:prstGeom>
          <a:solidFill>
            <a:srgbClr val="FF8C00">
              <a:alpha val="70000"/>
            </a:srgbClr>
          </a:solidFill>
          <a:ln w="12700">
            <a:solidFill>
              <a:srgbClr val="FF8C00"/>
            </a:solidFill>
            <a:prstDash val="solid"/>
          </a:ln>
        </p:spPr>
      </p:sp>
      <p:sp>
        <p:nvSpPr>
          <p:cNvPr id="40" name="Text 37"/>
          <p:cNvSpPr/>
          <p:nvPr/>
        </p:nvSpPr>
        <p:spPr>
          <a:xfrm>
            <a:off x="6172200" y="1335024"/>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MED</a:t>
            </a:r>
            <a:endParaRPr lang="en-US" sz="800" dirty="0"/>
          </a:p>
        </p:txBody>
      </p:sp>
      <p:sp>
        <p:nvSpPr>
          <p:cNvPr id="41" name="Text 38"/>
          <p:cNvSpPr/>
          <p:nvPr/>
        </p:nvSpPr>
        <p:spPr>
          <a:xfrm>
            <a:off x="6793992" y="1335024"/>
            <a:ext cx="365760" cy="201168"/>
          </a:xfrm>
          <a:prstGeom prst="rect">
            <a:avLst/>
          </a:prstGeom>
          <a:noFill/>
          <a:ln/>
        </p:spPr>
        <p:txBody>
          <a:bodyPr wrap="square" rtlCol="0" anchor="ctr"/>
          <a:lstStyle/>
          <a:p>
            <a:pPr marL="0" indent="0">
              <a:buNone/>
            </a:pPr>
            <a:r>
              <a:rPr lang="en-US" sz="1000" b="1" dirty="0">
                <a:solidFill>
                  <a:srgbClr val="FF8C00"/>
                </a:solidFill>
                <a:latin typeface="Calibri" pitchFamily="34" charset="0"/>
                <a:ea typeface="Calibri" pitchFamily="34" charset="-122"/>
                <a:cs typeface="Calibri" pitchFamily="34" charset="-120"/>
              </a:rPr>
              <a:t>V3</a:t>
            </a:r>
            <a:endParaRPr lang="en-US" sz="1000" dirty="0"/>
          </a:p>
        </p:txBody>
      </p:sp>
      <p:sp>
        <p:nvSpPr>
          <p:cNvPr id="42" name="Text 39"/>
          <p:cNvSpPr/>
          <p:nvPr/>
        </p:nvSpPr>
        <p:spPr>
          <a:xfrm>
            <a:off x="6172200" y="1591056"/>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Unencrypted HTTP Traffic</a:t>
            </a:r>
            <a:endParaRPr lang="en-US" sz="1100" dirty="0"/>
          </a:p>
        </p:txBody>
      </p:sp>
      <p:sp>
        <p:nvSpPr>
          <p:cNvPr id="43" name="Text 40"/>
          <p:cNvSpPr/>
          <p:nvPr/>
        </p:nvSpPr>
        <p:spPr>
          <a:xfrm>
            <a:off x="6172200" y="1865376"/>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Port 80 active on S-DC, L-CD and ClientL1. Wireshark capture confirmed FTP/HTTP credentials transmitted in plaintext — susceptible to MITM.</a:t>
            </a:r>
            <a:endParaRPr lang="en-US" sz="900" dirty="0"/>
          </a:p>
        </p:txBody>
      </p:sp>
      <p:sp>
        <p:nvSpPr>
          <p:cNvPr id="44" name="Text 41"/>
          <p:cNvSpPr/>
          <p:nvPr/>
        </p:nvSpPr>
        <p:spPr>
          <a:xfrm>
            <a:off x="6172200" y="2578608"/>
            <a:ext cx="2651760" cy="146304"/>
          </a:xfrm>
          <a:prstGeom prst="rect">
            <a:avLst/>
          </a:prstGeom>
          <a:noFill/>
          <a:ln/>
        </p:spPr>
        <p:txBody>
          <a:bodyPr wrap="square" rtlCol="0" anchor="ctr"/>
          <a:lstStyle/>
          <a:p>
            <a:pPr marL="0" indent="0">
              <a:buNone/>
            </a:pPr>
            <a:r>
              <a:rPr lang="en-US" sz="800" i="1" dirty="0">
                <a:solidFill>
                  <a:srgbClr val="FF8C00"/>
                </a:solidFill>
                <a:latin typeface="Calibri" pitchFamily="34" charset="0"/>
                <a:ea typeface="Calibri" pitchFamily="34" charset="-122"/>
                <a:cs typeface="Calibri" pitchFamily="34" charset="-120"/>
              </a:rPr>
              <a:t>CWE-319 [10]</a:t>
            </a:r>
            <a:endParaRPr lang="en-US" sz="800" dirty="0"/>
          </a:p>
        </p:txBody>
      </p:sp>
      <p:sp>
        <p:nvSpPr>
          <p:cNvPr id="45" name="Shape 42"/>
          <p:cNvSpPr/>
          <p:nvPr/>
        </p:nvSpPr>
        <p:spPr>
          <a:xfrm>
            <a:off x="164592" y="2834640"/>
            <a:ext cx="2834640" cy="1481328"/>
          </a:xfrm>
          <a:prstGeom prst="rect">
            <a:avLst/>
          </a:prstGeom>
          <a:solidFill>
            <a:srgbClr val="111827"/>
          </a:solidFill>
          <a:ln w="19050">
            <a:solidFill>
              <a:srgbClr val="FF8C00"/>
            </a:solidFill>
            <a:prstDash val="solid"/>
          </a:ln>
          <a:effectLst>
            <a:outerShdw blurRad="101600" dist="38100" dir="8100000" algn="bl" rotWithShape="0">
              <a:srgbClr val="000000">
                <a:alpha val="30000"/>
              </a:srgbClr>
            </a:outerShdw>
          </a:effectLst>
        </p:spPr>
      </p:sp>
      <p:sp>
        <p:nvSpPr>
          <p:cNvPr id="46" name="Shape 43"/>
          <p:cNvSpPr/>
          <p:nvPr/>
        </p:nvSpPr>
        <p:spPr>
          <a:xfrm>
            <a:off x="164592" y="2834640"/>
            <a:ext cx="54864" cy="1481328"/>
          </a:xfrm>
          <a:prstGeom prst="rect">
            <a:avLst/>
          </a:prstGeom>
          <a:solidFill>
            <a:srgbClr val="FF8C00"/>
          </a:solidFill>
          <a:ln w="12700">
            <a:solidFill>
              <a:srgbClr val="FF8C00"/>
            </a:solidFill>
            <a:prstDash val="solid"/>
          </a:ln>
        </p:spPr>
      </p:sp>
      <p:sp>
        <p:nvSpPr>
          <p:cNvPr id="47" name="Shape 44"/>
          <p:cNvSpPr/>
          <p:nvPr/>
        </p:nvSpPr>
        <p:spPr>
          <a:xfrm>
            <a:off x="256032" y="2907792"/>
            <a:ext cx="548640" cy="201168"/>
          </a:xfrm>
          <a:prstGeom prst="rect">
            <a:avLst/>
          </a:prstGeom>
          <a:solidFill>
            <a:srgbClr val="FF8C00">
              <a:alpha val="70000"/>
            </a:srgbClr>
          </a:solidFill>
          <a:ln w="12700">
            <a:solidFill>
              <a:srgbClr val="FF8C00"/>
            </a:solidFill>
            <a:prstDash val="solid"/>
          </a:ln>
        </p:spPr>
      </p:sp>
      <p:sp>
        <p:nvSpPr>
          <p:cNvPr id="48" name="Text 45"/>
          <p:cNvSpPr/>
          <p:nvPr/>
        </p:nvSpPr>
        <p:spPr>
          <a:xfrm>
            <a:off x="256032" y="2907792"/>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MED</a:t>
            </a:r>
            <a:endParaRPr lang="en-US" sz="800" dirty="0"/>
          </a:p>
        </p:txBody>
      </p:sp>
      <p:sp>
        <p:nvSpPr>
          <p:cNvPr id="49" name="Text 46"/>
          <p:cNvSpPr/>
          <p:nvPr/>
        </p:nvSpPr>
        <p:spPr>
          <a:xfrm>
            <a:off x="877824" y="2907792"/>
            <a:ext cx="365760" cy="201168"/>
          </a:xfrm>
          <a:prstGeom prst="rect">
            <a:avLst/>
          </a:prstGeom>
          <a:noFill/>
          <a:ln/>
        </p:spPr>
        <p:txBody>
          <a:bodyPr wrap="square" rtlCol="0" anchor="ctr"/>
          <a:lstStyle/>
          <a:p>
            <a:pPr marL="0" indent="0">
              <a:buNone/>
            </a:pPr>
            <a:r>
              <a:rPr lang="en-US" sz="1000" b="1" dirty="0">
                <a:solidFill>
                  <a:srgbClr val="FF8C00"/>
                </a:solidFill>
                <a:latin typeface="Calibri" pitchFamily="34" charset="0"/>
                <a:ea typeface="Calibri" pitchFamily="34" charset="-122"/>
                <a:cs typeface="Calibri" pitchFamily="34" charset="-120"/>
              </a:rPr>
              <a:t>V4</a:t>
            </a:r>
            <a:endParaRPr lang="en-US" sz="1000" dirty="0"/>
          </a:p>
        </p:txBody>
      </p:sp>
      <p:sp>
        <p:nvSpPr>
          <p:cNvPr id="50" name="Text 47"/>
          <p:cNvSpPr/>
          <p:nvPr/>
        </p:nvSpPr>
        <p:spPr>
          <a:xfrm>
            <a:off x="256032" y="3163824"/>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SSH Weak Authentication</a:t>
            </a:r>
            <a:endParaRPr lang="en-US" sz="1100" dirty="0"/>
          </a:p>
        </p:txBody>
      </p:sp>
      <p:sp>
        <p:nvSpPr>
          <p:cNvPr id="51" name="Text 48"/>
          <p:cNvSpPr/>
          <p:nvPr/>
        </p:nvSpPr>
        <p:spPr>
          <a:xfrm>
            <a:off x="256032" y="3438144"/>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SSH on L-CD accepts password auth. Metasploit ssh_login module successfully obtained shell using londonlogin:NotebooK@123.</a:t>
            </a:r>
            <a:endParaRPr lang="en-US" sz="900" dirty="0"/>
          </a:p>
        </p:txBody>
      </p:sp>
      <p:sp>
        <p:nvSpPr>
          <p:cNvPr id="52" name="Text 49"/>
          <p:cNvSpPr/>
          <p:nvPr/>
        </p:nvSpPr>
        <p:spPr>
          <a:xfrm>
            <a:off x="256032" y="4151376"/>
            <a:ext cx="2651760" cy="146304"/>
          </a:xfrm>
          <a:prstGeom prst="rect">
            <a:avLst/>
          </a:prstGeom>
          <a:noFill/>
          <a:ln/>
        </p:spPr>
        <p:txBody>
          <a:bodyPr wrap="square" rtlCol="0" anchor="ctr"/>
          <a:lstStyle/>
          <a:p>
            <a:pPr marL="0" indent="0">
              <a:buNone/>
            </a:pPr>
            <a:r>
              <a:rPr lang="en-US" sz="800" i="1" dirty="0">
                <a:solidFill>
                  <a:srgbClr val="FF8C00"/>
                </a:solidFill>
                <a:latin typeface="Calibri" pitchFamily="34" charset="0"/>
                <a:ea typeface="Calibri" pitchFamily="34" charset="-122"/>
                <a:cs typeface="Calibri" pitchFamily="34" charset="-120"/>
              </a:rPr>
              <a:t>CWE-521 [11]</a:t>
            </a:r>
            <a:endParaRPr lang="en-US" sz="800" dirty="0"/>
          </a:p>
        </p:txBody>
      </p:sp>
      <p:sp>
        <p:nvSpPr>
          <p:cNvPr id="53" name="Shape 50"/>
          <p:cNvSpPr/>
          <p:nvPr/>
        </p:nvSpPr>
        <p:spPr>
          <a:xfrm>
            <a:off x="3127248" y="2834640"/>
            <a:ext cx="2834640" cy="1481328"/>
          </a:xfrm>
          <a:prstGeom prst="rect">
            <a:avLst/>
          </a:prstGeom>
          <a:solidFill>
            <a:srgbClr val="111827"/>
          </a:solidFill>
          <a:ln w="19050">
            <a:solidFill>
              <a:srgbClr val="4CAF50"/>
            </a:solidFill>
            <a:prstDash val="solid"/>
          </a:ln>
          <a:effectLst>
            <a:outerShdw blurRad="101600" dist="38100" dir="8100000" algn="bl" rotWithShape="0">
              <a:srgbClr val="000000">
                <a:alpha val="30000"/>
              </a:srgbClr>
            </a:outerShdw>
          </a:effectLst>
        </p:spPr>
      </p:sp>
      <p:sp>
        <p:nvSpPr>
          <p:cNvPr id="54" name="Shape 51"/>
          <p:cNvSpPr/>
          <p:nvPr/>
        </p:nvSpPr>
        <p:spPr>
          <a:xfrm>
            <a:off x="3127248" y="2834640"/>
            <a:ext cx="54864" cy="1481328"/>
          </a:xfrm>
          <a:prstGeom prst="rect">
            <a:avLst/>
          </a:prstGeom>
          <a:solidFill>
            <a:srgbClr val="4CAF50"/>
          </a:solidFill>
          <a:ln w="12700">
            <a:solidFill>
              <a:srgbClr val="4CAF50"/>
            </a:solidFill>
            <a:prstDash val="solid"/>
          </a:ln>
        </p:spPr>
      </p:sp>
      <p:sp>
        <p:nvSpPr>
          <p:cNvPr id="55" name="Shape 52"/>
          <p:cNvSpPr/>
          <p:nvPr/>
        </p:nvSpPr>
        <p:spPr>
          <a:xfrm>
            <a:off x="3218688" y="2907792"/>
            <a:ext cx="548640" cy="201168"/>
          </a:xfrm>
          <a:prstGeom prst="rect">
            <a:avLst/>
          </a:prstGeom>
          <a:solidFill>
            <a:srgbClr val="4CAF50">
              <a:alpha val="70000"/>
            </a:srgbClr>
          </a:solidFill>
          <a:ln w="12700">
            <a:solidFill>
              <a:srgbClr val="4CAF50"/>
            </a:solidFill>
            <a:prstDash val="solid"/>
          </a:ln>
        </p:spPr>
      </p:sp>
      <p:sp>
        <p:nvSpPr>
          <p:cNvPr id="56" name="Text 53"/>
          <p:cNvSpPr/>
          <p:nvPr/>
        </p:nvSpPr>
        <p:spPr>
          <a:xfrm>
            <a:off x="3218688" y="2907792"/>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LOW</a:t>
            </a:r>
            <a:endParaRPr lang="en-US" sz="800" dirty="0"/>
          </a:p>
        </p:txBody>
      </p:sp>
      <p:sp>
        <p:nvSpPr>
          <p:cNvPr id="57" name="Text 54"/>
          <p:cNvSpPr/>
          <p:nvPr/>
        </p:nvSpPr>
        <p:spPr>
          <a:xfrm>
            <a:off x="3840480" y="2907792"/>
            <a:ext cx="365760" cy="201168"/>
          </a:xfrm>
          <a:prstGeom prst="rect">
            <a:avLst/>
          </a:prstGeom>
          <a:noFill/>
          <a:ln/>
        </p:spPr>
        <p:txBody>
          <a:bodyPr wrap="square" rtlCol="0" anchor="ctr"/>
          <a:lstStyle/>
          <a:p>
            <a:pPr marL="0" indent="0">
              <a:buNone/>
            </a:pPr>
            <a:r>
              <a:rPr lang="en-US" sz="1000" b="1" dirty="0">
                <a:solidFill>
                  <a:srgbClr val="4CAF50"/>
                </a:solidFill>
                <a:latin typeface="Calibri" pitchFamily="34" charset="0"/>
                <a:ea typeface="Calibri" pitchFamily="34" charset="-122"/>
                <a:cs typeface="Calibri" pitchFamily="34" charset="-120"/>
              </a:rPr>
              <a:t>V5</a:t>
            </a:r>
            <a:endParaRPr lang="en-US" sz="1000" dirty="0"/>
          </a:p>
        </p:txBody>
      </p:sp>
      <p:sp>
        <p:nvSpPr>
          <p:cNvPr id="58" name="Text 55"/>
          <p:cNvSpPr/>
          <p:nvPr/>
        </p:nvSpPr>
        <p:spPr>
          <a:xfrm>
            <a:off x="3218688" y="3163824"/>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Daytime Service (Port 13)</a:t>
            </a:r>
            <a:endParaRPr lang="en-US" sz="1100" dirty="0"/>
          </a:p>
        </p:txBody>
      </p:sp>
      <p:sp>
        <p:nvSpPr>
          <p:cNvPr id="59" name="Text 56"/>
          <p:cNvSpPr/>
          <p:nvPr/>
        </p:nvSpPr>
        <p:spPr>
          <a:xfrm>
            <a:off x="3218688" y="3438144"/>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Legacy TCP Daytime protocol active on S-DC. No operational value — unnecessarily expands attack surface of the domain controller.</a:t>
            </a:r>
            <a:endParaRPr lang="en-US" sz="900" dirty="0"/>
          </a:p>
        </p:txBody>
      </p:sp>
      <p:sp>
        <p:nvSpPr>
          <p:cNvPr id="60" name="Text 57"/>
          <p:cNvSpPr/>
          <p:nvPr/>
        </p:nvSpPr>
        <p:spPr>
          <a:xfrm>
            <a:off x="3218688" y="4151376"/>
            <a:ext cx="2651760" cy="146304"/>
          </a:xfrm>
          <a:prstGeom prst="rect">
            <a:avLst/>
          </a:prstGeom>
          <a:noFill/>
          <a:ln/>
        </p:spPr>
        <p:txBody>
          <a:bodyPr wrap="square" rtlCol="0" anchor="ctr"/>
          <a:lstStyle/>
          <a:p>
            <a:pPr marL="0" indent="0">
              <a:buNone/>
            </a:pPr>
            <a:r>
              <a:rPr lang="en-US" sz="800" i="1" dirty="0">
                <a:solidFill>
                  <a:srgbClr val="4CAF50"/>
                </a:solidFill>
                <a:latin typeface="Calibri" pitchFamily="34" charset="0"/>
                <a:ea typeface="Calibri" pitchFamily="34" charset="-122"/>
                <a:cs typeface="Calibri" pitchFamily="34" charset="-120"/>
              </a:rPr>
              <a:t>CWE-16 [12]</a:t>
            </a:r>
            <a:endParaRPr lang="en-US" sz="800" dirty="0"/>
          </a:p>
        </p:txBody>
      </p:sp>
      <p:sp>
        <p:nvSpPr>
          <p:cNvPr id="61" name="Shape 58"/>
          <p:cNvSpPr/>
          <p:nvPr/>
        </p:nvSpPr>
        <p:spPr>
          <a:xfrm>
            <a:off x="6080760" y="2834640"/>
            <a:ext cx="2834640" cy="1481328"/>
          </a:xfrm>
          <a:prstGeom prst="rect">
            <a:avLst/>
          </a:prstGeom>
          <a:solidFill>
            <a:srgbClr val="111827"/>
          </a:solidFill>
          <a:ln w="19050">
            <a:solidFill>
              <a:srgbClr val="4CAF50"/>
            </a:solidFill>
            <a:prstDash val="solid"/>
          </a:ln>
          <a:effectLst>
            <a:outerShdw blurRad="101600" dist="38100" dir="8100000" algn="bl" rotWithShape="0">
              <a:srgbClr val="000000">
                <a:alpha val="30000"/>
              </a:srgbClr>
            </a:outerShdw>
          </a:effectLst>
        </p:spPr>
      </p:sp>
      <p:sp>
        <p:nvSpPr>
          <p:cNvPr id="62" name="Shape 59"/>
          <p:cNvSpPr/>
          <p:nvPr/>
        </p:nvSpPr>
        <p:spPr>
          <a:xfrm>
            <a:off x="6080760" y="2834640"/>
            <a:ext cx="54864" cy="1481328"/>
          </a:xfrm>
          <a:prstGeom prst="rect">
            <a:avLst/>
          </a:prstGeom>
          <a:solidFill>
            <a:srgbClr val="4CAF50"/>
          </a:solidFill>
          <a:ln w="12700">
            <a:solidFill>
              <a:srgbClr val="4CAF50"/>
            </a:solidFill>
            <a:prstDash val="solid"/>
          </a:ln>
        </p:spPr>
      </p:sp>
      <p:sp>
        <p:nvSpPr>
          <p:cNvPr id="63" name="Shape 60"/>
          <p:cNvSpPr/>
          <p:nvPr/>
        </p:nvSpPr>
        <p:spPr>
          <a:xfrm>
            <a:off x="6172200" y="2907792"/>
            <a:ext cx="548640" cy="201168"/>
          </a:xfrm>
          <a:prstGeom prst="rect">
            <a:avLst/>
          </a:prstGeom>
          <a:solidFill>
            <a:srgbClr val="4CAF50">
              <a:alpha val="70000"/>
            </a:srgbClr>
          </a:solidFill>
          <a:ln w="12700">
            <a:solidFill>
              <a:srgbClr val="4CAF50"/>
            </a:solidFill>
            <a:prstDash val="solid"/>
          </a:ln>
        </p:spPr>
      </p:sp>
      <p:sp>
        <p:nvSpPr>
          <p:cNvPr id="64" name="Text 61"/>
          <p:cNvSpPr/>
          <p:nvPr/>
        </p:nvSpPr>
        <p:spPr>
          <a:xfrm>
            <a:off x="6172200" y="2907792"/>
            <a:ext cx="548640" cy="201168"/>
          </a:xfrm>
          <a:prstGeom prst="rect">
            <a:avLst/>
          </a:prstGeom>
          <a:noFill/>
          <a:ln/>
        </p:spPr>
        <p:txBody>
          <a:bodyPr wrap="square" rtlCol="0" anchor="ctr"/>
          <a:lstStyle/>
          <a:p>
            <a:pPr marL="0" indent="0" algn="ctr">
              <a:buNone/>
            </a:pPr>
            <a:r>
              <a:rPr lang="en-US" sz="800" b="1" dirty="0">
                <a:solidFill>
                  <a:srgbClr val="FFFFFF"/>
                </a:solidFill>
                <a:latin typeface="Calibri" pitchFamily="34" charset="0"/>
                <a:ea typeface="Calibri" pitchFamily="34" charset="-122"/>
                <a:cs typeface="Calibri" pitchFamily="34" charset="-120"/>
              </a:rPr>
              <a:t>LOW</a:t>
            </a:r>
            <a:endParaRPr lang="en-US" sz="800" dirty="0"/>
          </a:p>
        </p:txBody>
      </p:sp>
      <p:sp>
        <p:nvSpPr>
          <p:cNvPr id="65" name="Text 62"/>
          <p:cNvSpPr/>
          <p:nvPr/>
        </p:nvSpPr>
        <p:spPr>
          <a:xfrm>
            <a:off x="6793992" y="2907792"/>
            <a:ext cx="365760" cy="201168"/>
          </a:xfrm>
          <a:prstGeom prst="rect">
            <a:avLst/>
          </a:prstGeom>
          <a:noFill/>
          <a:ln/>
        </p:spPr>
        <p:txBody>
          <a:bodyPr wrap="square" rtlCol="0" anchor="ctr"/>
          <a:lstStyle/>
          <a:p>
            <a:pPr marL="0" indent="0">
              <a:buNone/>
            </a:pPr>
            <a:r>
              <a:rPr lang="en-US" sz="1000" b="1" dirty="0">
                <a:solidFill>
                  <a:srgbClr val="4CAF50"/>
                </a:solidFill>
                <a:latin typeface="Calibri" pitchFamily="34" charset="0"/>
                <a:ea typeface="Calibri" pitchFamily="34" charset="-122"/>
                <a:cs typeface="Calibri" pitchFamily="34" charset="-120"/>
              </a:rPr>
              <a:t>V6</a:t>
            </a:r>
            <a:endParaRPr lang="en-US" sz="1000" dirty="0"/>
          </a:p>
        </p:txBody>
      </p:sp>
      <p:sp>
        <p:nvSpPr>
          <p:cNvPr id="66" name="Text 63"/>
          <p:cNvSpPr/>
          <p:nvPr/>
        </p:nvSpPr>
        <p:spPr>
          <a:xfrm>
            <a:off x="6172200" y="3163824"/>
            <a:ext cx="2651760" cy="256032"/>
          </a:xfrm>
          <a:prstGeom prst="rect">
            <a:avLst/>
          </a:prstGeom>
          <a:noFill/>
          <a:ln/>
        </p:spPr>
        <p:txBody>
          <a:bodyPr wrap="square"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Chargen Service (Port 19)</a:t>
            </a:r>
            <a:endParaRPr lang="en-US" sz="1100" dirty="0"/>
          </a:p>
        </p:txBody>
      </p:sp>
      <p:sp>
        <p:nvSpPr>
          <p:cNvPr id="67" name="Text 64"/>
          <p:cNvSpPr/>
          <p:nvPr/>
        </p:nvSpPr>
        <p:spPr>
          <a:xfrm>
            <a:off x="6172200" y="3438144"/>
            <a:ext cx="2651760" cy="621792"/>
          </a:xfrm>
          <a:prstGeom prst="rect">
            <a:avLst/>
          </a:prstGeom>
          <a:noFill/>
          <a:ln/>
        </p:spPr>
        <p:txBody>
          <a:bodyPr wrap="square" rtlCol="0" anchor="ctr"/>
          <a:lstStyle/>
          <a:p>
            <a:pPr marL="0" indent="0">
              <a:buNone/>
            </a:pPr>
            <a:r>
              <a:rPr lang="en-US" sz="900" dirty="0">
                <a:solidFill>
                  <a:srgbClr val="8B9BB4"/>
                </a:solidFill>
                <a:latin typeface="Calibri" pitchFamily="34" charset="0"/>
                <a:ea typeface="Calibri" pitchFamily="34" charset="-122"/>
                <a:cs typeface="Calibri" pitchFamily="34" charset="-120"/>
              </a:rPr>
              <a:t>Legacy Character Generator service active. Can be weaponised in amplification-based DoS attacks against internal/external targets.</a:t>
            </a:r>
            <a:endParaRPr lang="en-US" sz="900" dirty="0"/>
          </a:p>
        </p:txBody>
      </p:sp>
      <p:sp>
        <p:nvSpPr>
          <p:cNvPr id="68" name="Text 65"/>
          <p:cNvSpPr/>
          <p:nvPr/>
        </p:nvSpPr>
        <p:spPr>
          <a:xfrm>
            <a:off x="6172200" y="4151376"/>
            <a:ext cx="2651760" cy="146304"/>
          </a:xfrm>
          <a:prstGeom prst="rect">
            <a:avLst/>
          </a:prstGeom>
          <a:noFill/>
          <a:ln/>
        </p:spPr>
        <p:txBody>
          <a:bodyPr wrap="square" rtlCol="0" anchor="ctr"/>
          <a:lstStyle/>
          <a:p>
            <a:pPr marL="0" indent="0">
              <a:buNone/>
            </a:pPr>
            <a:r>
              <a:rPr lang="en-US" sz="800" i="1" dirty="0">
                <a:solidFill>
                  <a:srgbClr val="4CAF50"/>
                </a:solidFill>
                <a:latin typeface="Calibri" pitchFamily="34" charset="0"/>
                <a:ea typeface="Calibri" pitchFamily="34" charset="-122"/>
                <a:cs typeface="Calibri" pitchFamily="34" charset="-120"/>
              </a:rPr>
              <a:t>CWE-16 [12]</a:t>
            </a:r>
            <a:endParaRPr lang="en-US" sz="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FF4444"/>
          </a:solidFill>
          <a:ln w="12700">
            <a:solidFill>
              <a:srgbClr val="FF4444"/>
            </a:solidFill>
            <a:prstDash val="solid"/>
          </a:ln>
        </p:spPr>
      </p:sp>
      <p:sp>
        <p:nvSpPr>
          <p:cNvPr id="3" name="Shape 1"/>
          <p:cNvSpPr/>
          <p:nvPr/>
        </p:nvSpPr>
        <p:spPr>
          <a:xfrm>
            <a:off x="8503920" y="109728"/>
            <a:ext cx="530352" cy="365760"/>
          </a:xfrm>
          <a:prstGeom prst="rect">
            <a:avLst/>
          </a:prstGeom>
          <a:solidFill>
            <a:srgbClr val="FF4444"/>
          </a:solidFill>
          <a:ln w="12700">
            <a:solidFill>
              <a:srgbClr val="FF4444"/>
            </a:solidFill>
            <a:prstDash val="solid"/>
          </a:ln>
        </p:spPr>
      </p:sp>
      <p:sp>
        <p:nvSpPr>
          <p:cNvPr id="4" name="Text 2"/>
          <p:cNvSpPr/>
          <p:nvPr/>
        </p:nvSpPr>
        <p:spPr>
          <a:xfrm>
            <a:off x="8503920" y="109728"/>
            <a:ext cx="530352" cy="3657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04</a:t>
            </a:r>
            <a:endParaRPr lang="en-US" sz="1300" dirty="0"/>
          </a:p>
        </p:txBody>
      </p:sp>
      <p:pic>
        <p:nvPicPr>
          <p:cNvPr id="5"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6" name="Text 3"/>
          <p:cNvSpPr/>
          <p:nvPr/>
        </p:nvSpPr>
        <p:spPr>
          <a:xfrm>
            <a:off x="658368" y="109728"/>
            <a:ext cx="7772400" cy="45720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Slide 4 — Exploitation &amp; Post-Exploitation</a:t>
            </a:r>
            <a:endParaRPr lang="en-US" sz="1900" dirty="0"/>
          </a:p>
        </p:txBody>
      </p:sp>
      <p:sp>
        <p:nvSpPr>
          <p:cNvPr id="7" name="Shape 4"/>
          <p:cNvSpPr/>
          <p:nvPr/>
        </p:nvSpPr>
        <p:spPr>
          <a:xfrm>
            <a:off x="228600" y="603504"/>
            <a:ext cx="8686800" cy="27432"/>
          </a:xfrm>
          <a:prstGeom prst="rect">
            <a:avLst/>
          </a:prstGeom>
          <a:solidFill>
            <a:srgbClr val="FF4444"/>
          </a:solidFill>
          <a:ln w="12700">
            <a:solidFill>
              <a:srgbClr val="FF4444"/>
            </a:solidFill>
            <a:prstDash val="solid"/>
          </a:ln>
        </p:spPr>
      </p:sp>
      <p:sp>
        <p:nvSpPr>
          <p:cNvPr id="8" name="Text 5"/>
          <p:cNvSpPr/>
          <p:nvPr/>
        </p:nvSpPr>
        <p:spPr>
          <a:xfrm>
            <a:off x="228600" y="694944"/>
            <a:ext cx="8778240" cy="347472"/>
          </a:xfrm>
          <a:prstGeom prst="rect">
            <a:avLst/>
          </a:prstGeom>
          <a:noFill/>
          <a:ln/>
        </p:spPr>
        <p:txBody>
          <a:bodyPr wrap="square" rtlCol="0" anchor="ctr"/>
          <a:lstStyle/>
          <a:p>
            <a:pPr marL="0" indent="0">
              <a:buNone/>
            </a:pPr>
            <a:r>
              <a:rPr lang="en-US" sz="1050" dirty="0">
                <a:solidFill>
                  <a:srgbClr val="8B9BB4"/>
                </a:solidFill>
                <a:latin typeface="Calibri" pitchFamily="34" charset="0"/>
                <a:ea typeface="Calibri" pitchFamily="34" charset="-122"/>
                <a:cs typeface="Calibri" pitchFamily="34" charset="-120"/>
              </a:rPr>
              <a:t>All exploitation was conducted ethically within the agreed scope. Three attack vectors were successfully demonstrated, progressing from initial access to full root-level compromise of the London server.</a:t>
            </a:r>
            <a:r>
              <a:rPr lang="en-US" sz="900" b="1" dirty="0">
                <a:solidFill>
                  <a:srgbClr val="00B4D8"/>
                </a:solidFill>
                <a:latin typeface="Calibri" pitchFamily="34" charset="0"/>
                <a:ea typeface="Calibri" pitchFamily="34" charset="-122"/>
                <a:cs typeface="Calibri" pitchFamily="34" charset="-120"/>
              </a:rPr>
              <a:t> [2]</a:t>
            </a:r>
            <a:r>
              <a:rPr lang="en-US" sz="1050" dirty="0">
                <a:solidFill>
                  <a:srgbClr val="000000"/>
                </a:solidFill>
                <a:latin typeface="Calibri" pitchFamily="34" charset="0"/>
                <a:ea typeface="Calibri" pitchFamily="34" charset="-122"/>
                <a:cs typeface="Calibri" pitchFamily="34" charset="-120"/>
              </a:rPr>
              <a:t> </a:t>
            </a:r>
            <a:r>
              <a:rPr lang="en-US" sz="900" b="1" dirty="0">
                <a:solidFill>
                  <a:srgbClr val="00B4D8"/>
                </a:solidFill>
                <a:latin typeface="Calibri" pitchFamily="34" charset="0"/>
                <a:ea typeface="Calibri" pitchFamily="34" charset="-122"/>
                <a:cs typeface="Calibri" pitchFamily="34" charset="-120"/>
              </a:rPr>
              <a:t> [3]</a:t>
            </a:r>
            <a:endParaRPr lang="en-US" sz="1050" dirty="0"/>
          </a:p>
        </p:txBody>
      </p:sp>
      <p:sp>
        <p:nvSpPr>
          <p:cNvPr id="9" name="Shape 6"/>
          <p:cNvSpPr/>
          <p:nvPr/>
        </p:nvSpPr>
        <p:spPr>
          <a:xfrm>
            <a:off x="164592" y="1115568"/>
            <a:ext cx="1600200" cy="438912"/>
          </a:xfrm>
          <a:prstGeom prst="rect">
            <a:avLst/>
          </a:prstGeom>
          <a:solidFill>
            <a:srgbClr val="FF4444">
              <a:alpha val="75000"/>
            </a:srgbClr>
          </a:solidFill>
          <a:ln w="12700">
            <a:solidFill>
              <a:srgbClr val="FF4444"/>
            </a:solidFill>
            <a:prstDash val="solid"/>
          </a:ln>
          <a:effectLst>
            <a:outerShdw blurRad="101600" dist="38100" dir="8100000" algn="bl" rotWithShape="0">
              <a:srgbClr val="000000">
                <a:alpha val="30000"/>
              </a:srgbClr>
            </a:outerShdw>
          </a:effectLst>
        </p:spPr>
      </p:sp>
      <p:sp>
        <p:nvSpPr>
          <p:cNvPr id="10" name="Text 7"/>
          <p:cNvSpPr/>
          <p:nvPr/>
        </p:nvSpPr>
        <p:spPr>
          <a:xfrm>
            <a:off x="164592" y="1115568"/>
            <a:ext cx="1600200" cy="43891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1. Recon</a:t>
            </a:r>
            <a:endParaRPr lang="en-US" sz="900" dirty="0"/>
          </a:p>
        </p:txBody>
      </p:sp>
      <p:sp>
        <p:nvSpPr>
          <p:cNvPr id="11" name="Text 8"/>
          <p:cNvSpPr/>
          <p:nvPr/>
        </p:nvSpPr>
        <p:spPr>
          <a:xfrm>
            <a:off x="1773936" y="1170432"/>
            <a:ext cx="137160" cy="320040"/>
          </a:xfrm>
          <a:prstGeom prst="rect">
            <a:avLst/>
          </a:prstGeom>
          <a:noFill/>
          <a:ln/>
        </p:spPr>
        <p:txBody>
          <a:bodyPr wrap="square" rtlCol="0" anchor="ctr"/>
          <a:lstStyle/>
          <a:p>
            <a:pPr marL="0" indent="0" algn="ctr">
              <a:buNone/>
            </a:pPr>
            <a:r>
              <a:rPr lang="en-US" sz="1600" b="1" dirty="0">
                <a:solidFill>
                  <a:srgbClr val="FF4444"/>
                </a:solidFill>
                <a:latin typeface="Calibri" pitchFamily="34" charset="0"/>
                <a:ea typeface="Calibri" pitchFamily="34" charset="-122"/>
                <a:cs typeface="Calibri" pitchFamily="34" charset="-120"/>
              </a:rPr>
              <a:t>→</a:t>
            </a:r>
            <a:endParaRPr lang="en-US" sz="1600" dirty="0"/>
          </a:p>
        </p:txBody>
      </p:sp>
      <p:sp>
        <p:nvSpPr>
          <p:cNvPr id="12" name="Shape 9"/>
          <p:cNvSpPr/>
          <p:nvPr/>
        </p:nvSpPr>
        <p:spPr>
          <a:xfrm>
            <a:off x="1920240" y="1115568"/>
            <a:ext cx="1600200" cy="438912"/>
          </a:xfrm>
          <a:prstGeom prst="rect">
            <a:avLst/>
          </a:prstGeom>
          <a:solidFill>
            <a:srgbClr val="FF4444">
              <a:alpha val="75000"/>
            </a:srgbClr>
          </a:solidFill>
          <a:ln w="12700">
            <a:solidFill>
              <a:srgbClr val="FF4444"/>
            </a:solidFill>
            <a:prstDash val="solid"/>
          </a:ln>
          <a:effectLst>
            <a:outerShdw blurRad="101600" dist="38100" dir="8100000" algn="bl" rotWithShape="0">
              <a:srgbClr val="000000">
                <a:alpha val="30000"/>
              </a:srgbClr>
            </a:outerShdw>
          </a:effectLst>
        </p:spPr>
      </p:sp>
      <p:sp>
        <p:nvSpPr>
          <p:cNvPr id="13" name="Text 10"/>
          <p:cNvSpPr/>
          <p:nvPr/>
        </p:nvSpPr>
        <p:spPr>
          <a:xfrm>
            <a:off x="1920240" y="1115568"/>
            <a:ext cx="1600200" cy="43891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2. Anon FTP</a:t>
            </a:r>
            <a:endParaRPr lang="en-US" sz="900" dirty="0"/>
          </a:p>
        </p:txBody>
      </p:sp>
      <p:sp>
        <p:nvSpPr>
          <p:cNvPr id="14" name="Text 11"/>
          <p:cNvSpPr/>
          <p:nvPr/>
        </p:nvSpPr>
        <p:spPr>
          <a:xfrm>
            <a:off x="3529584" y="1170432"/>
            <a:ext cx="137160" cy="320040"/>
          </a:xfrm>
          <a:prstGeom prst="rect">
            <a:avLst/>
          </a:prstGeom>
          <a:noFill/>
          <a:ln/>
        </p:spPr>
        <p:txBody>
          <a:bodyPr wrap="square" rtlCol="0" anchor="ctr"/>
          <a:lstStyle/>
          <a:p>
            <a:pPr marL="0" indent="0" algn="ctr">
              <a:buNone/>
            </a:pPr>
            <a:r>
              <a:rPr lang="en-US" sz="1600" b="1" dirty="0">
                <a:solidFill>
                  <a:srgbClr val="FF4444"/>
                </a:solidFill>
                <a:latin typeface="Calibri" pitchFamily="34" charset="0"/>
                <a:ea typeface="Calibri" pitchFamily="34" charset="-122"/>
                <a:cs typeface="Calibri" pitchFamily="34" charset="-120"/>
              </a:rPr>
              <a:t>→</a:t>
            </a:r>
            <a:endParaRPr lang="en-US" sz="1600" dirty="0"/>
          </a:p>
        </p:txBody>
      </p:sp>
      <p:sp>
        <p:nvSpPr>
          <p:cNvPr id="15" name="Shape 12"/>
          <p:cNvSpPr/>
          <p:nvPr/>
        </p:nvSpPr>
        <p:spPr>
          <a:xfrm>
            <a:off x="3675888" y="1115568"/>
            <a:ext cx="1600200" cy="438912"/>
          </a:xfrm>
          <a:prstGeom prst="rect">
            <a:avLst/>
          </a:prstGeom>
          <a:solidFill>
            <a:srgbClr val="FF4444">
              <a:alpha val="75000"/>
            </a:srgbClr>
          </a:solidFill>
          <a:ln w="12700">
            <a:solidFill>
              <a:srgbClr val="FF4444"/>
            </a:solidFill>
            <a:prstDash val="solid"/>
          </a:ln>
          <a:effectLst>
            <a:outerShdw blurRad="101600" dist="38100" dir="8100000" algn="bl" rotWithShape="0">
              <a:srgbClr val="000000">
                <a:alpha val="30000"/>
              </a:srgbClr>
            </a:outerShdw>
          </a:effectLst>
        </p:spPr>
      </p:sp>
      <p:sp>
        <p:nvSpPr>
          <p:cNvPr id="16" name="Text 13"/>
          <p:cNvSpPr/>
          <p:nvPr/>
        </p:nvSpPr>
        <p:spPr>
          <a:xfrm>
            <a:off x="3675888" y="1115568"/>
            <a:ext cx="1600200" cy="43891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3. Brute Force</a:t>
            </a:r>
            <a:endParaRPr lang="en-US" sz="900" dirty="0"/>
          </a:p>
        </p:txBody>
      </p:sp>
      <p:sp>
        <p:nvSpPr>
          <p:cNvPr id="17" name="Text 14"/>
          <p:cNvSpPr/>
          <p:nvPr/>
        </p:nvSpPr>
        <p:spPr>
          <a:xfrm>
            <a:off x="5285232" y="1170432"/>
            <a:ext cx="137160" cy="320040"/>
          </a:xfrm>
          <a:prstGeom prst="rect">
            <a:avLst/>
          </a:prstGeom>
          <a:noFill/>
          <a:ln/>
        </p:spPr>
        <p:txBody>
          <a:bodyPr wrap="square" rtlCol="0" anchor="ctr"/>
          <a:lstStyle/>
          <a:p>
            <a:pPr marL="0" indent="0" algn="ctr">
              <a:buNone/>
            </a:pPr>
            <a:r>
              <a:rPr lang="en-US" sz="1600" b="1" dirty="0">
                <a:solidFill>
                  <a:srgbClr val="FF4444"/>
                </a:solidFill>
                <a:latin typeface="Calibri" pitchFamily="34" charset="0"/>
                <a:ea typeface="Calibri" pitchFamily="34" charset="-122"/>
                <a:cs typeface="Calibri" pitchFamily="34" charset="-120"/>
              </a:rPr>
              <a:t>→</a:t>
            </a:r>
            <a:endParaRPr lang="en-US" sz="1600" dirty="0"/>
          </a:p>
        </p:txBody>
      </p:sp>
      <p:sp>
        <p:nvSpPr>
          <p:cNvPr id="18" name="Shape 15"/>
          <p:cNvSpPr/>
          <p:nvPr/>
        </p:nvSpPr>
        <p:spPr>
          <a:xfrm>
            <a:off x="5431536" y="1115568"/>
            <a:ext cx="1600200" cy="438912"/>
          </a:xfrm>
          <a:prstGeom prst="rect">
            <a:avLst/>
          </a:prstGeom>
          <a:solidFill>
            <a:srgbClr val="FF4444">
              <a:alpha val="75000"/>
            </a:srgbClr>
          </a:solidFill>
          <a:ln w="12700">
            <a:solidFill>
              <a:srgbClr val="FF4444"/>
            </a:solidFill>
            <a:prstDash val="solid"/>
          </a:ln>
          <a:effectLst>
            <a:outerShdw blurRad="101600" dist="38100" dir="8100000" algn="bl" rotWithShape="0">
              <a:srgbClr val="000000">
                <a:alpha val="30000"/>
              </a:srgbClr>
            </a:outerShdw>
          </a:effectLst>
        </p:spPr>
      </p:sp>
      <p:sp>
        <p:nvSpPr>
          <p:cNvPr id="19" name="Text 16"/>
          <p:cNvSpPr/>
          <p:nvPr/>
        </p:nvSpPr>
        <p:spPr>
          <a:xfrm>
            <a:off x="5431536" y="1115568"/>
            <a:ext cx="1600200" cy="43891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4. SSH Login</a:t>
            </a:r>
            <a:endParaRPr lang="en-US" sz="900" dirty="0"/>
          </a:p>
        </p:txBody>
      </p:sp>
      <p:sp>
        <p:nvSpPr>
          <p:cNvPr id="20" name="Text 17"/>
          <p:cNvSpPr/>
          <p:nvPr/>
        </p:nvSpPr>
        <p:spPr>
          <a:xfrm>
            <a:off x="7040880" y="1170432"/>
            <a:ext cx="137160" cy="320040"/>
          </a:xfrm>
          <a:prstGeom prst="rect">
            <a:avLst/>
          </a:prstGeom>
          <a:noFill/>
          <a:ln/>
        </p:spPr>
        <p:txBody>
          <a:bodyPr wrap="square" rtlCol="0" anchor="ctr"/>
          <a:lstStyle/>
          <a:p>
            <a:pPr marL="0" indent="0" algn="ctr">
              <a:buNone/>
            </a:pPr>
            <a:r>
              <a:rPr lang="en-US" sz="1600" b="1" dirty="0">
                <a:solidFill>
                  <a:srgbClr val="FF4444"/>
                </a:solidFill>
                <a:latin typeface="Calibri" pitchFamily="34" charset="0"/>
                <a:ea typeface="Calibri" pitchFamily="34" charset="-122"/>
                <a:cs typeface="Calibri" pitchFamily="34" charset="-120"/>
              </a:rPr>
              <a:t>→</a:t>
            </a:r>
            <a:endParaRPr lang="en-US" sz="1600" dirty="0"/>
          </a:p>
        </p:txBody>
      </p:sp>
      <p:sp>
        <p:nvSpPr>
          <p:cNvPr id="21" name="Shape 18"/>
          <p:cNvSpPr/>
          <p:nvPr/>
        </p:nvSpPr>
        <p:spPr>
          <a:xfrm>
            <a:off x="7187184" y="1115568"/>
            <a:ext cx="1600200" cy="438912"/>
          </a:xfrm>
          <a:prstGeom prst="rect">
            <a:avLst/>
          </a:prstGeom>
          <a:solidFill>
            <a:srgbClr val="FF4444"/>
          </a:solidFill>
          <a:ln w="12700">
            <a:solidFill>
              <a:srgbClr val="FF4444"/>
            </a:solidFill>
            <a:prstDash val="solid"/>
          </a:ln>
          <a:effectLst>
            <a:outerShdw blurRad="101600" dist="38100" dir="8100000" algn="bl" rotWithShape="0">
              <a:srgbClr val="000000">
                <a:alpha val="30000"/>
              </a:srgbClr>
            </a:outerShdw>
          </a:effectLst>
        </p:spPr>
      </p:sp>
      <p:sp>
        <p:nvSpPr>
          <p:cNvPr id="22" name="Text 19"/>
          <p:cNvSpPr/>
          <p:nvPr/>
        </p:nvSpPr>
        <p:spPr>
          <a:xfrm>
            <a:off x="7187184" y="1115568"/>
            <a:ext cx="1600200" cy="438912"/>
          </a:xfrm>
          <a:prstGeom prst="rect">
            <a:avLst/>
          </a:prstGeom>
          <a:noFill/>
          <a:ln/>
        </p:spPr>
        <p:txBody>
          <a:bodyPr wrap="square" rtlCol="0" anchor="ctr"/>
          <a:lstStyle/>
          <a:p>
            <a:pPr marL="0" indent="0" algn="ctr">
              <a:buNone/>
            </a:pPr>
            <a:r>
              <a:rPr lang="en-US" sz="900" b="1" dirty="0">
                <a:solidFill>
                  <a:srgbClr val="FFFFFF"/>
                </a:solidFill>
                <a:latin typeface="Calibri" pitchFamily="34" charset="0"/>
                <a:ea typeface="Calibri" pitchFamily="34" charset="-122"/>
                <a:cs typeface="Calibri" pitchFamily="34" charset="-120"/>
              </a:rPr>
              <a:t>5. Root Access</a:t>
            </a:r>
            <a:endParaRPr lang="en-US" sz="900" dirty="0"/>
          </a:p>
        </p:txBody>
      </p:sp>
      <p:sp>
        <p:nvSpPr>
          <p:cNvPr id="23" name="Shape 20"/>
          <p:cNvSpPr/>
          <p:nvPr/>
        </p:nvSpPr>
        <p:spPr>
          <a:xfrm>
            <a:off x="164592" y="1682496"/>
            <a:ext cx="4297680" cy="237744"/>
          </a:xfrm>
          <a:prstGeom prst="rect">
            <a:avLst/>
          </a:prstGeom>
          <a:solidFill>
            <a:srgbClr val="1A0000"/>
          </a:solidFill>
          <a:ln w="12700">
            <a:solidFill>
              <a:srgbClr val="FF4444"/>
            </a:solidFill>
            <a:prstDash val="solid"/>
          </a:ln>
        </p:spPr>
      </p:sp>
      <p:sp>
        <p:nvSpPr>
          <p:cNvPr id="24" name="Text 21"/>
          <p:cNvSpPr/>
          <p:nvPr/>
        </p:nvSpPr>
        <p:spPr>
          <a:xfrm>
            <a:off x="237744" y="1709928"/>
            <a:ext cx="4151376" cy="182880"/>
          </a:xfrm>
          <a:prstGeom prst="rect">
            <a:avLst/>
          </a:prstGeom>
          <a:noFill/>
          <a:ln/>
        </p:spPr>
        <p:txBody>
          <a:bodyPr wrap="square" rtlCol="0" anchor="ctr"/>
          <a:lstStyle/>
          <a:p>
            <a:pPr marL="0" indent="0">
              <a:buNone/>
            </a:pPr>
            <a:r>
              <a:rPr lang="en-US" sz="900" b="1" dirty="0">
                <a:solidFill>
                  <a:srgbClr val="FF4444"/>
                </a:solidFill>
                <a:latin typeface="Calibri" pitchFamily="34" charset="0"/>
                <a:ea typeface="Calibri" pitchFamily="34" charset="-122"/>
                <a:cs typeface="Calibri" pitchFamily="34" charset="-120"/>
              </a:rPr>
              <a:t>V1: Anonymous FTP Exploitation</a:t>
            </a:r>
            <a:endParaRPr lang="en-US" sz="900" dirty="0"/>
          </a:p>
        </p:txBody>
      </p:sp>
      <p:sp>
        <p:nvSpPr>
          <p:cNvPr id="25" name="Shape 22"/>
          <p:cNvSpPr/>
          <p:nvPr/>
        </p:nvSpPr>
        <p:spPr>
          <a:xfrm>
            <a:off x="164592" y="1920240"/>
            <a:ext cx="4297680" cy="1389888"/>
          </a:xfrm>
          <a:prstGeom prst="rect">
            <a:avLst/>
          </a:prstGeom>
          <a:solidFill>
            <a:srgbClr val="000000"/>
          </a:solidFill>
          <a:ln w="12700">
            <a:solidFill>
              <a:srgbClr val="FF4444"/>
            </a:solidFill>
            <a:prstDash val="solid"/>
          </a:ln>
          <a:effectLst>
            <a:outerShdw blurRad="101600" dist="38100" dir="8100000" algn="bl" rotWithShape="0">
              <a:srgbClr val="000000">
                <a:alpha val="30000"/>
              </a:srgbClr>
            </a:outerShdw>
          </a:effectLst>
        </p:spPr>
      </p:sp>
      <p:pic>
        <p:nvPicPr>
          <p:cNvPr id="26" name="Image 1" descr="preencoded.png"/>
          <p:cNvPicPr>
            <a:picLocks noChangeAspect="1"/>
          </p:cNvPicPr>
          <p:nvPr/>
        </p:nvPicPr>
        <p:blipFill>
          <a:blip r:embed="rId4"/>
          <a:srcRect/>
          <a:stretch/>
        </p:blipFill>
        <p:spPr>
          <a:xfrm>
            <a:off x="201168" y="1956816"/>
            <a:ext cx="4224528" cy="1316736"/>
          </a:xfrm>
          <a:prstGeom prst="rect">
            <a:avLst/>
          </a:prstGeom>
        </p:spPr>
      </p:pic>
      <p:sp>
        <p:nvSpPr>
          <p:cNvPr id="27" name="Text 23"/>
          <p:cNvSpPr/>
          <p:nvPr/>
        </p:nvSpPr>
        <p:spPr>
          <a:xfrm>
            <a:off x="164592" y="3328416"/>
            <a:ext cx="4297680" cy="201168"/>
          </a:xfrm>
          <a:prstGeom prst="rect">
            <a:avLst/>
          </a:prstGeom>
          <a:noFill/>
          <a:ln/>
        </p:spPr>
        <p:txBody>
          <a:bodyPr wrap="square" rtlCol="0" anchor="ctr"/>
          <a:lstStyle/>
          <a:p>
            <a:pPr marL="0" indent="0" algn="ctr">
              <a:buNone/>
            </a:pPr>
            <a:r>
              <a:rPr lang="en-US" sz="750" i="1" dirty="0">
                <a:solidFill>
                  <a:srgbClr val="8B9BB4"/>
                </a:solidFill>
                <a:latin typeface="Calibri" pitchFamily="34" charset="0"/>
                <a:ea typeface="Calibri" pitchFamily="34" charset="-122"/>
                <a:cs typeface="Calibri" pitchFamily="34" charset="-120"/>
              </a:rPr>
              <a:t>Fig 6: Anonymous FTP — '220 Welcome to SWANSEA.ACCA' — no credentials required [7]</a:t>
            </a:r>
            <a:endParaRPr lang="en-US" sz="750" dirty="0"/>
          </a:p>
        </p:txBody>
      </p:sp>
      <p:sp>
        <p:nvSpPr>
          <p:cNvPr id="28" name="Shape 24"/>
          <p:cNvSpPr/>
          <p:nvPr/>
        </p:nvSpPr>
        <p:spPr>
          <a:xfrm>
            <a:off x="4645152" y="1682496"/>
            <a:ext cx="4297680" cy="237744"/>
          </a:xfrm>
          <a:prstGeom prst="rect">
            <a:avLst/>
          </a:prstGeom>
          <a:solidFill>
            <a:srgbClr val="1A0000"/>
          </a:solidFill>
          <a:ln w="12700">
            <a:solidFill>
              <a:srgbClr val="FF4444"/>
            </a:solidFill>
            <a:prstDash val="solid"/>
          </a:ln>
        </p:spPr>
      </p:sp>
      <p:sp>
        <p:nvSpPr>
          <p:cNvPr id="29" name="Text 25"/>
          <p:cNvSpPr/>
          <p:nvPr/>
        </p:nvSpPr>
        <p:spPr>
          <a:xfrm>
            <a:off x="4718304" y="1709928"/>
            <a:ext cx="4151376" cy="182880"/>
          </a:xfrm>
          <a:prstGeom prst="rect">
            <a:avLst/>
          </a:prstGeom>
          <a:noFill/>
          <a:ln/>
        </p:spPr>
        <p:txBody>
          <a:bodyPr wrap="square" rtlCol="0" anchor="ctr"/>
          <a:lstStyle/>
          <a:p>
            <a:pPr marL="0" indent="0">
              <a:buNone/>
            </a:pPr>
            <a:r>
              <a:rPr lang="en-US" sz="900" b="1" dirty="0">
                <a:solidFill>
                  <a:srgbClr val="FF4444"/>
                </a:solidFill>
                <a:latin typeface="Calibri" pitchFamily="34" charset="0"/>
                <a:ea typeface="Calibri" pitchFamily="34" charset="-122"/>
                <a:cs typeface="Calibri" pitchFamily="34" charset="-120"/>
              </a:rPr>
              <a:t>Post-Exploit: File Exfiltration</a:t>
            </a:r>
            <a:endParaRPr lang="en-US" sz="900" dirty="0"/>
          </a:p>
        </p:txBody>
      </p:sp>
      <p:sp>
        <p:nvSpPr>
          <p:cNvPr id="30" name="Shape 26"/>
          <p:cNvSpPr/>
          <p:nvPr/>
        </p:nvSpPr>
        <p:spPr>
          <a:xfrm>
            <a:off x="4645152" y="1920240"/>
            <a:ext cx="4297680" cy="1389888"/>
          </a:xfrm>
          <a:prstGeom prst="rect">
            <a:avLst/>
          </a:prstGeom>
          <a:solidFill>
            <a:srgbClr val="000000"/>
          </a:solidFill>
          <a:ln w="12700">
            <a:solidFill>
              <a:srgbClr val="FF4444"/>
            </a:solidFill>
            <a:prstDash val="solid"/>
          </a:ln>
          <a:effectLst>
            <a:outerShdw blurRad="101600" dist="38100" dir="8100000" algn="bl" rotWithShape="0">
              <a:srgbClr val="000000">
                <a:alpha val="30000"/>
              </a:srgbClr>
            </a:outerShdw>
          </a:effectLst>
        </p:spPr>
      </p:sp>
      <p:pic>
        <p:nvPicPr>
          <p:cNvPr id="31" name="Image 2" descr="preencoded.png"/>
          <p:cNvPicPr>
            <a:picLocks noChangeAspect="1"/>
          </p:cNvPicPr>
          <p:nvPr/>
        </p:nvPicPr>
        <p:blipFill>
          <a:blip r:embed="rId5"/>
          <a:srcRect/>
          <a:stretch/>
        </p:blipFill>
        <p:spPr>
          <a:xfrm>
            <a:off x="4681728" y="1956816"/>
            <a:ext cx="4224528" cy="1316736"/>
          </a:xfrm>
          <a:prstGeom prst="rect">
            <a:avLst/>
          </a:prstGeom>
        </p:spPr>
      </p:pic>
      <p:sp>
        <p:nvSpPr>
          <p:cNvPr id="32" name="Text 27"/>
          <p:cNvSpPr/>
          <p:nvPr/>
        </p:nvSpPr>
        <p:spPr>
          <a:xfrm>
            <a:off x="4645152" y="3328416"/>
            <a:ext cx="4297680" cy="201168"/>
          </a:xfrm>
          <a:prstGeom prst="rect">
            <a:avLst/>
          </a:prstGeom>
          <a:noFill/>
          <a:ln/>
        </p:spPr>
        <p:txBody>
          <a:bodyPr wrap="square" rtlCol="0" anchor="ctr"/>
          <a:lstStyle/>
          <a:p>
            <a:pPr marL="0" indent="0" algn="ctr">
              <a:buNone/>
            </a:pPr>
            <a:r>
              <a:rPr lang="en-US" sz="750" i="1" dirty="0">
                <a:solidFill>
                  <a:srgbClr val="8B9BB4"/>
                </a:solidFill>
                <a:latin typeface="Calibri" pitchFamily="34" charset="0"/>
                <a:ea typeface="Calibri" pitchFamily="34" charset="-122"/>
                <a:cs typeface="Calibri" pitchFamily="34" charset="-120"/>
              </a:rPr>
              <a:t>Fig 7: Sensitive files retrieved — key is 900, key is 930 — confirmed data exfiltration</a:t>
            </a:r>
            <a:endParaRPr lang="en-US" sz="750" dirty="0"/>
          </a:p>
        </p:txBody>
      </p:sp>
      <p:sp>
        <p:nvSpPr>
          <p:cNvPr id="33" name="Shape 28"/>
          <p:cNvSpPr/>
          <p:nvPr/>
        </p:nvSpPr>
        <p:spPr>
          <a:xfrm>
            <a:off x="164592" y="3493008"/>
            <a:ext cx="4297680" cy="237744"/>
          </a:xfrm>
          <a:prstGeom prst="rect">
            <a:avLst/>
          </a:prstGeom>
          <a:solidFill>
            <a:srgbClr val="1A0000"/>
          </a:solidFill>
          <a:ln w="12700">
            <a:solidFill>
              <a:srgbClr val="FF4444"/>
            </a:solidFill>
            <a:prstDash val="solid"/>
          </a:ln>
        </p:spPr>
      </p:sp>
      <p:sp>
        <p:nvSpPr>
          <p:cNvPr id="34" name="Text 29"/>
          <p:cNvSpPr/>
          <p:nvPr/>
        </p:nvSpPr>
        <p:spPr>
          <a:xfrm>
            <a:off x="237744" y="3520440"/>
            <a:ext cx="4151376" cy="182880"/>
          </a:xfrm>
          <a:prstGeom prst="rect">
            <a:avLst/>
          </a:prstGeom>
          <a:noFill/>
          <a:ln/>
        </p:spPr>
        <p:txBody>
          <a:bodyPr wrap="square" rtlCol="0" anchor="ctr"/>
          <a:lstStyle/>
          <a:p>
            <a:pPr marL="0" indent="0">
              <a:buNone/>
            </a:pPr>
            <a:r>
              <a:rPr lang="en-US" sz="900" b="1" dirty="0">
                <a:solidFill>
                  <a:srgbClr val="FF4444"/>
                </a:solidFill>
                <a:latin typeface="Calibri" pitchFamily="34" charset="0"/>
                <a:ea typeface="Calibri" pitchFamily="34" charset="-122"/>
                <a:cs typeface="Calibri" pitchFamily="34" charset="-120"/>
              </a:rPr>
              <a:t>V4: FTP/SSH Brute Force</a:t>
            </a:r>
            <a:endParaRPr lang="en-US" sz="900" dirty="0"/>
          </a:p>
        </p:txBody>
      </p:sp>
      <p:sp>
        <p:nvSpPr>
          <p:cNvPr id="35" name="Shape 30"/>
          <p:cNvSpPr/>
          <p:nvPr/>
        </p:nvSpPr>
        <p:spPr>
          <a:xfrm>
            <a:off x="164592" y="3730752"/>
            <a:ext cx="4297680" cy="1389888"/>
          </a:xfrm>
          <a:prstGeom prst="rect">
            <a:avLst/>
          </a:prstGeom>
          <a:solidFill>
            <a:srgbClr val="000000"/>
          </a:solidFill>
          <a:ln w="12700">
            <a:solidFill>
              <a:srgbClr val="FF4444"/>
            </a:solidFill>
            <a:prstDash val="solid"/>
          </a:ln>
          <a:effectLst>
            <a:outerShdw blurRad="101600" dist="38100" dir="8100000" algn="bl" rotWithShape="0">
              <a:srgbClr val="000000">
                <a:alpha val="30000"/>
              </a:srgbClr>
            </a:outerShdw>
          </a:effectLst>
        </p:spPr>
      </p:sp>
      <p:pic>
        <p:nvPicPr>
          <p:cNvPr id="36" name="Image 3" descr="preencoded.png"/>
          <p:cNvPicPr>
            <a:picLocks noChangeAspect="1"/>
          </p:cNvPicPr>
          <p:nvPr/>
        </p:nvPicPr>
        <p:blipFill>
          <a:blip r:embed="rId6"/>
          <a:srcRect/>
          <a:stretch/>
        </p:blipFill>
        <p:spPr>
          <a:xfrm>
            <a:off x="201168" y="3767328"/>
            <a:ext cx="4224528" cy="1316736"/>
          </a:xfrm>
          <a:prstGeom prst="rect">
            <a:avLst/>
          </a:prstGeom>
        </p:spPr>
      </p:pic>
      <p:sp>
        <p:nvSpPr>
          <p:cNvPr id="37" name="Text 31"/>
          <p:cNvSpPr/>
          <p:nvPr/>
        </p:nvSpPr>
        <p:spPr>
          <a:xfrm>
            <a:off x="164592" y="5138928"/>
            <a:ext cx="4297680" cy="201168"/>
          </a:xfrm>
          <a:prstGeom prst="rect">
            <a:avLst/>
          </a:prstGeom>
          <a:noFill/>
          <a:ln/>
        </p:spPr>
        <p:txBody>
          <a:bodyPr wrap="square" rtlCol="0" anchor="ctr"/>
          <a:lstStyle/>
          <a:p>
            <a:pPr marL="0" indent="0" algn="ctr">
              <a:buNone/>
            </a:pPr>
            <a:r>
              <a:rPr lang="en-US" sz="750" i="1" dirty="0">
                <a:solidFill>
                  <a:srgbClr val="8B9BB4"/>
                </a:solidFill>
                <a:latin typeface="Calibri" pitchFamily="34" charset="0"/>
                <a:ea typeface="Calibri" pitchFamily="34" charset="-122"/>
                <a:cs typeface="Calibri" pitchFamily="34" charset="-120"/>
              </a:rPr>
              <a:t>Fig 8: Metasploit ftp_login — Login Successful: londonlogin:NotebooK@123 on L-CD [11]</a:t>
            </a:r>
            <a:endParaRPr lang="en-US" sz="750" dirty="0"/>
          </a:p>
        </p:txBody>
      </p:sp>
      <p:sp>
        <p:nvSpPr>
          <p:cNvPr id="38" name="Shape 32"/>
          <p:cNvSpPr/>
          <p:nvPr/>
        </p:nvSpPr>
        <p:spPr>
          <a:xfrm>
            <a:off x="4645152" y="3493008"/>
            <a:ext cx="4297680" cy="237744"/>
          </a:xfrm>
          <a:prstGeom prst="rect">
            <a:avLst/>
          </a:prstGeom>
          <a:solidFill>
            <a:srgbClr val="1A0000"/>
          </a:solidFill>
          <a:ln w="12700">
            <a:solidFill>
              <a:srgbClr val="FF4444"/>
            </a:solidFill>
            <a:prstDash val="solid"/>
          </a:ln>
        </p:spPr>
      </p:sp>
      <p:sp>
        <p:nvSpPr>
          <p:cNvPr id="39" name="Text 33"/>
          <p:cNvSpPr/>
          <p:nvPr/>
        </p:nvSpPr>
        <p:spPr>
          <a:xfrm>
            <a:off x="4718304" y="3520440"/>
            <a:ext cx="4151376" cy="182880"/>
          </a:xfrm>
          <a:prstGeom prst="rect">
            <a:avLst/>
          </a:prstGeom>
          <a:noFill/>
          <a:ln/>
        </p:spPr>
        <p:txBody>
          <a:bodyPr wrap="square" rtlCol="0" anchor="ctr"/>
          <a:lstStyle/>
          <a:p>
            <a:pPr marL="0" indent="0">
              <a:buNone/>
            </a:pPr>
            <a:r>
              <a:rPr lang="en-US" sz="900" b="1" dirty="0">
                <a:solidFill>
                  <a:srgbClr val="FF4444"/>
                </a:solidFill>
                <a:latin typeface="Calibri" pitchFamily="34" charset="0"/>
                <a:ea typeface="Calibri" pitchFamily="34" charset="-122"/>
                <a:cs typeface="Calibri" pitchFamily="34" charset="-120"/>
              </a:rPr>
              <a:t>Post-Exploit: Privilege Escalation</a:t>
            </a:r>
            <a:endParaRPr lang="en-US" sz="900" dirty="0"/>
          </a:p>
        </p:txBody>
      </p:sp>
      <p:sp>
        <p:nvSpPr>
          <p:cNvPr id="40" name="Shape 34"/>
          <p:cNvSpPr/>
          <p:nvPr/>
        </p:nvSpPr>
        <p:spPr>
          <a:xfrm>
            <a:off x="4645152" y="3730752"/>
            <a:ext cx="4297680" cy="1389888"/>
          </a:xfrm>
          <a:prstGeom prst="rect">
            <a:avLst/>
          </a:prstGeom>
          <a:solidFill>
            <a:srgbClr val="000000"/>
          </a:solidFill>
          <a:ln w="12700">
            <a:solidFill>
              <a:srgbClr val="FF4444"/>
            </a:solidFill>
            <a:prstDash val="solid"/>
          </a:ln>
          <a:effectLst>
            <a:outerShdw blurRad="101600" dist="38100" dir="8100000" algn="bl" rotWithShape="0">
              <a:srgbClr val="000000">
                <a:alpha val="30000"/>
              </a:srgbClr>
            </a:outerShdw>
          </a:effectLst>
        </p:spPr>
      </p:sp>
      <p:pic>
        <p:nvPicPr>
          <p:cNvPr id="41" name="Image 4" descr="preencoded.png"/>
          <p:cNvPicPr>
            <a:picLocks noChangeAspect="1"/>
          </p:cNvPicPr>
          <p:nvPr/>
        </p:nvPicPr>
        <p:blipFill>
          <a:blip r:embed="rId7"/>
          <a:srcRect/>
          <a:stretch/>
        </p:blipFill>
        <p:spPr>
          <a:xfrm>
            <a:off x="4681728" y="3767328"/>
            <a:ext cx="4224528" cy="1316736"/>
          </a:xfrm>
          <a:prstGeom prst="rect">
            <a:avLst/>
          </a:prstGeom>
        </p:spPr>
      </p:pic>
      <p:sp>
        <p:nvSpPr>
          <p:cNvPr id="42" name="Text 35"/>
          <p:cNvSpPr/>
          <p:nvPr/>
        </p:nvSpPr>
        <p:spPr>
          <a:xfrm>
            <a:off x="4645152" y="5138928"/>
            <a:ext cx="4297680" cy="201168"/>
          </a:xfrm>
          <a:prstGeom prst="rect">
            <a:avLst/>
          </a:prstGeom>
          <a:noFill/>
          <a:ln/>
        </p:spPr>
        <p:txBody>
          <a:bodyPr wrap="square" rtlCol="0" anchor="ctr"/>
          <a:lstStyle/>
          <a:p>
            <a:pPr marL="0" indent="0" algn="ctr">
              <a:buNone/>
            </a:pPr>
            <a:r>
              <a:rPr lang="en-US" sz="750" i="1" dirty="0">
                <a:solidFill>
                  <a:srgbClr val="8B9BB4"/>
                </a:solidFill>
                <a:latin typeface="Calibri" pitchFamily="34" charset="0"/>
                <a:ea typeface="Calibri" pitchFamily="34" charset="-122"/>
                <a:cs typeface="Calibri" pitchFamily="34" charset="-120"/>
              </a:rPr>
              <a:t>Fig 9: SSH session opened + sudo root achieved — full L-CD compromise confirmed [11]</a:t>
            </a:r>
            <a:endParaRPr lang="en-US" sz="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00FF9F"/>
          </a:solidFill>
          <a:ln w="12700">
            <a:solidFill>
              <a:srgbClr val="00FF9F"/>
            </a:solidFill>
            <a:prstDash val="solid"/>
          </a:ln>
        </p:spPr>
      </p:sp>
      <p:sp>
        <p:nvSpPr>
          <p:cNvPr id="3" name="Shape 1"/>
          <p:cNvSpPr/>
          <p:nvPr/>
        </p:nvSpPr>
        <p:spPr>
          <a:xfrm>
            <a:off x="8503920" y="109728"/>
            <a:ext cx="530352" cy="365760"/>
          </a:xfrm>
          <a:prstGeom prst="rect">
            <a:avLst/>
          </a:prstGeom>
          <a:solidFill>
            <a:srgbClr val="00FF9F"/>
          </a:solidFill>
          <a:ln w="12700">
            <a:solidFill>
              <a:srgbClr val="00FF9F"/>
            </a:solidFill>
            <a:prstDash val="solid"/>
          </a:ln>
        </p:spPr>
      </p:sp>
      <p:sp>
        <p:nvSpPr>
          <p:cNvPr id="4" name="Text 2"/>
          <p:cNvSpPr/>
          <p:nvPr/>
        </p:nvSpPr>
        <p:spPr>
          <a:xfrm>
            <a:off x="8503920" y="109728"/>
            <a:ext cx="530352" cy="3657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05</a:t>
            </a:r>
            <a:endParaRPr lang="en-US" sz="1300" dirty="0"/>
          </a:p>
        </p:txBody>
      </p:sp>
      <p:pic>
        <p:nvPicPr>
          <p:cNvPr id="5"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6" name="Text 3"/>
          <p:cNvSpPr/>
          <p:nvPr/>
        </p:nvSpPr>
        <p:spPr>
          <a:xfrm>
            <a:off x="658368" y="109728"/>
            <a:ext cx="7772400" cy="457200"/>
          </a:xfrm>
          <a:prstGeom prst="rect">
            <a:avLst/>
          </a:prstGeom>
          <a:noFill/>
          <a:ln/>
        </p:spPr>
        <p:txBody>
          <a:bodyPr wrap="square" rtlCol="0" anchor="ctr"/>
          <a:lstStyle/>
          <a:p>
            <a:pPr marL="0" indent="0">
              <a:buNone/>
            </a:pPr>
            <a:r>
              <a:rPr lang="en-US" sz="1900" b="1" dirty="0">
                <a:solidFill>
                  <a:srgbClr val="FFFFFF"/>
                </a:solidFill>
                <a:latin typeface="Calibri" pitchFamily="34" charset="0"/>
                <a:ea typeface="Calibri" pitchFamily="34" charset="-122"/>
                <a:cs typeface="Calibri" pitchFamily="34" charset="-120"/>
              </a:rPr>
              <a:t>Slide 5 — Security Measures &amp; Remediation</a:t>
            </a:r>
            <a:endParaRPr lang="en-US" sz="1900" dirty="0"/>
          </a:p>
        </p:txBody>
      </p:sp>
      <p:sp>
        <p:nvSpPr>
          <p:cNvPr id="7" name="Shape 4"/>
          <p:cNvSpPr/>
          <p:nvPr/>
        </p:nvSpPr>
        <p:spPr>
          <a:xfrm>
            <a:off x="228600" y="603504"/>
            <a:ext cx="8686800" cy="27432"/>
          </a:xfrm>
          <a:prstGeom prst="rect">
            <a:avLst/>
          </a:prstGeom>
          <a:solidFill>
            <a:srgbClr val="00FF9F"/>
          </a:solidFill>
          <a:ln w="12700">
            <a:solidFill>
              <a:srgbClr val="00FF9F"/>
            </a:solidFill>
            <a:prstDash val="solid"/>
          </a:ln>
        </p:spPr>
      </p:sp>
      <p:sp>
        <p:nvSpPr>
          <p:cNvPr id="8" name="Text 5"/>
          <p:cNvSpPr/>
          <p:nvPr/>
        </p:nvSpPr>
        <p:spPr>
          <a:xfrm>
            <a:off x="228600" y="694944"/>
            <a:ext cx="8778240" cy="347472"/>
          </a:xfrm>
          <a:prstGeom prst="rect">
            <a:avLst/>
          </a:prstGeom>
          <a:noFill/>
          <a:ln/>
        </p:spPr>
        <p:txBody>
          <a:bodyPr wrap="square" rtlCol="0" anchor="ctr"/>
          <a:lstStyle/>
          <a:p>
            <a:pPr marL="0" indent="0">
              <a:buNone/>
            </a:pPr>
            <a:r>
              <a:rPr lang="en-US" sz="1050" dirty="0">
                <a:solidFill>
                  <a:srgbClr val="8B9BB4"/>
                </a:solidFill>
                <a:latin typeface="Calibri" pitchFamily="34" charset="0"/>
                <a:ea typeface="Calibri" pitchFamily="34" charset="-122"/>
                <a:cs typeface="Calibri" pitchFamily="34" charset="-120"/>
              </a:rPr>
              <a:t>All 6 identified vulnerabilities were remediated. Measures include disabling legacy services, enforcing access controls, closing unnecessary ports, and implementing network monitoring.</a:t>
            </a:r>
            <a:r>
              <a:rPr lang="en-US" sz="900" b="1" dirty="0">
                <a:solidFill>
                  <a:srgbClr val="00B4D8"/>
                </a:solidFill>
                <a:latin typeface="Calibri" pitchFamily="34" charset="0"/>
                <a:ea typeface="Calibri" pitchFamily="34" charset="-122"/>
                <a:cs typeface="Calibri" pitchFamily="34" charset="-120"/>
              </a:rPr>
              <a:t> [1]</a:t>
            </a:r>
            <a:r>
              <a:rPr lang="en-US" sz="1050" dirty="0">
                <a:solidFill>
                  <a:srgbClr val="000000"/>
                </a:solidFill>
                <a:latin typeface="Calibri" pitchFamily="34" charset="0"/>
                <a:ea typeface="Calibri" pitchFamily="34" charset="-122"/>
                <a:cs typeface="Calibri" pitchFamily="34" charset="-120"/>
              </a:rPr>
              <a:t> </a:t>
            </a:r>
            <a:r>
              <a:rPr lang="en-US" sz="900" b="1" dirty="0">
                <a:solidFill>
                  <a:srgbClr val="00B4D8"/>
                </a:solidFill>
                <a:latin typeface="Calibri" pitchFamily="34" charset="0"/>
                <a:ea typeface="Calibri" pitchFamily="34" charset="-122"/>
                <a:cs typeface="Calibri" pitchFamily="34" charset="-120"/>
              </a:rPr>
              <a:t> [13]</a:t>
            </a:r>
            <a:endParaRPr lang="en-US" sz="1050" dirty="0"/>
          </a:p>
        </p:txBody>
      </p:sp>
      <p:sp>
        <p:nvSpPr>
          <p:cNvPr id="9" name="Shape 6"/>
          <p:cNvSpPr/>
          <p:nvPr/>
        </p:nvSpPr>
        <p:spPr>
          <a:xfrm>
            <a:off x="164592" y="1170432"/>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10" name="Shape 7"/>
          <p:cNvSpPr/>
          <p:nvPr/>
        </p:nvSpPr>
        <p:spPr>
          <a:xfrm>
            <a:off x="164592" y="1170432"/>
            <a:ext cx="2834640" cy="274320"/>
          </a:xfrm>
          <a:prstGeom prst="rect">
            <a:avLst/>
          </a:prstGeom>
          <a:solidFill>
            <a:srgbClr val="1B5E20">
              <a:alpha val="80000"/>
            </a:srgbClr>
          </a:solidFill>
          <a:ln w="12700">
            <a:solidFill>
              <a:srgbClr val="1B5E20"/>
            </a:solidFill>
            <a:prstDash val="solid"/>
          </a:ln>
        </p:spPr>
      </p:sp>
      <p:sp>
        <p:nvSpPr>
          <p:cNvPr id="11" name="Shape 8"/>
          <p:cNvSpPr/>
          <p:nvPr/>
        </p:nvSpPr>
        <p:spPr>
          <a:xfrm>
            <a:off x="164592" y="1170432"/>
            <a:ext cx="54864" cy="1938528"/>
          </a:xfrm>
          <a:prstGeom prst="rect">
            <a:avLst/>
          </a:prstGeom>
          <a:solidFill>
            <a:srgbClr val="00FF9F"/>
          </a:solidFill>
          <a:ln w="12700">
            <a:solidFill>
              <a:srgbClr val="00FF9F"/>
            </a:solidFill>
            <a:prstDash val="solid"/>
          </a:ln>
        </p:spPr>
      </p:sp>
      <p:sp>
        <p:nvSpPr>
          <p:cNvPr id="12" name="Text 9"/>
          <p:cNvSpPr/>
          <p:nvPr/>
        </p:nvSpPr>
        <p:spPr>
          <a:xfrm>
            <a:off x="256032" y="1207008"/>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V1  Anonymous FTP Disabled</a:t>
            </a:r>
            <a:endParaRPr lang="en-US" sz="1000" dirty="0"/>
          </a:p>
        </p:txBody>
      </p:sp>
      <p:pic>
        <p:nvPicPr>
          <p:cNvPr id="13" name="Image 1" descr="preencoded.png"/>
          <p:cNvPicPr>
            <a:picLocks noChangeAspect="1"/>
          </p:cNvPicPr>
          <p:nvPr/>
        </p:nvPicPr>
        <p:blipFill>
          <a:blip r:embed="rId4"/>
          <a:srcRect/>
          <a:stretch/>
        </p:blipFill>
        <p:spPr>
          <a:xfrm>
            <a:off x="237744" y="1481328"/>
            <a:ext cx="2688336" cy="1188720"/>
          </a:xfrm>
          <a:prstGeom prst="rect">
            <a:avLst/>
          </a:prstGeom>
        </p:spPr>
      </p:pic>
      <p:sp>
        <p:nvSpPr>
          <p:cNvPr id="14" name="Text 10"/>
          <p:cNvSpPr/>
          <p:nvPr/>
        </p:nvSpPr>
        <p:spPr>
          <a:xfrm>
            <a:off x="256032" y="2706624"/>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IIS FTP Manager → Anonymous Authentication set to Disabled. Verified: 530 Login Failed returned on attempt. [7]</a:t>
            </a:r>
            <a:endParaRPr lang="en-US" sz="800" dirty="0"/>
          </a:p>
        </p:txBody>
      </p:sp>
      <p:sp>
        <p:nvSpPr>
          <p:cNvPr id="15" name="Shape 11"/>
          <p:cNvSpPr/>
          <p:nvPr/>
        </p:nvSpPr>
        <p:spPr>
          <a:xfrm>
            <a:off x="3127248" y="1170432"/>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16" name="Shape 12"/>
          <p:cNvSpPr/>
          <p:nvPr/>
        </p:nvSpPr>
        <p:spPr>
          <a:xfrm>
            <a:off x="3127248" y="1170432"/>
            <a:ext cx="2834640" cy="274320"/>
          </a:xfrm>
          <a:prstGeom prst="rect">
            <a:avLst/>
          </a:prstGeom>
          <a:solidFill>
            <a:srgbClr val="1B5E20">
              <a:alpha val="80000"/>
            </a:srgbClr>
          </a:solidFill>
          <a:ln w="12700">
            <a:solidFill>
              <a:srgbClr val="1B5E20"/>
            </a:solidFill>
            <a:prstDash val="solid"/>
          </a:ln>
        </p:spPr>
      </p:sp>
      <p:sp>
        <p:nvSpPr>
          <p:cNvPr id="17" name="Shape 13"/>
          <p:cNvSpPr/>
          <p:nvPr/>
        </p:nvSpPr>
        <p:spPr>
          <a:xfrm>
            <a:off x="3127248" y="1170432"/>
            <a:ext cx="54864" cy="1938528"/>
          </a:xfrm>
          <a:prstGeom prst="rect">
            <a:avLst/>
          </a:prstGeom>
          <a:solidFill>
            <a:srgbClr val="00FF9F"/>
          </a:solidFill>
          <a:ln w="12700">
            <a:solidFill>
              <a:srgbClr val="00FF9F"/>
            </a:solidFill>
            <a:prstDash val="solid"/>
          </a:ln>
        </p:spPr>
      </p:sp>
      <p:sp>
        <p:nvSpPr>
          <p:cNvPr id="18" name="Text 14"/>
          <p:cNvSpPr/>
          <p:nvPr/>
        </p:nvSpPr>
        <p:spPr>
          <a:xfrm>
            <a:off x="3218688" y="1207008"/>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V2  SMB1 Protocol Disabled</a:t>
            </a:r>
            <a:endParaRPr lang="en-US" sz="1000" dirty="0"/>
          </a:p>
        </p:txBody>
      </p:sp>
      <p:pic>
        <p:nvPicPr>
          <p:cNvPr id="19" name="Image 2" descr="preencoded.png"/>
          <p:cNvPicPr>
            <a:picLocks noChangeAspect="1"/>
          </p:cNvPicPr>
          <p:nvPr/>
        </p:nvPicPr>
        <p:blipFill>
          <a:blip r:embed="rId5"/>
          <a:srcRect/>
          <a:stretch/>
        </p:blipFill>
        <p:spPr>
          <a:xfrm>
            <a:off x="3200400" y="1481328"/>
            <a:ext cx="2688336" cy="1188720"/>
          </a:xfrm>
          <a:prstGeom prst="rect">
            <a:avLst/>
          </a:prstGeom>
        </p:spPr>
      </p:pic>
      <p:sp>
        <p:nvSpPr>
          <p:cNvPr id="20" name="Text 15"/>
          <p:cNvSpPr/>
          <p:nvPr/>
        </p:nvSpPr>
        <p:spPr>
          <a:xfrm>
            <a:off x="3218688" y="2706624"/>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PowerShell: Disable-WindowsOptionalFeature -FeatureName SMB1Protocol. State: Disabled confirmed. [9]</a:t>
            </a:r>
            <a:endParaRPr lang="en-US" sz="800" dirty="0"/>
          </a:p>
        </p:txBody>
      </p:sp>
      <p:sp>
        <p:nvSpPr>
          <p:cNvPr id="21" name="Shape 16"/>
          <p:cNvSpPr/>
          <p:nvPr/>
        </p:nvSpPr>
        <p:spPr>
          <a:xfrm>
            <a:off x="6080760" y="1170432"/>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22" name="Shape 17"/>
          <p:cNvSpPr/>
          <p:nvPr/>
        </p:nvSpPr>
        <p:spPr>
          <a:xfrm>
            <a:off x="6080760" y="1170432"/>
            <a:ext cx="2834640" cy="274320"/>
          </a:xfrm>
          <a:prstGeom prst="rect">
            <a:avLst/>
          </a:prstGeom>
          <a:solidFill>
            <a:srgbClr val="1B5E20">
              <a:alpha val="80000"/>
            </a:srgbClr>
          </a:solidFill>
          <a:ln w="12700">
            <a:solidFill>
              <a:srgbClr val="1B5E20"/>
            </a:solidFill>
            <a:prstDash val="solid"/>
          </a:ln>
        </p:spPr>
      </p:sp>
      <p:sp>
        <p:nvSpPr>
          <p:cNvPr id="23" name="Shape 18"/>
          <p:cNvSpPr/>
          <p:nvPr/>
        </p:nvSpPr>
        <p:spPr>
          <a:xfrm>
            <a:off x="6080760" y="1170432"/>
            <a:ext cx="54864" cy="1938528"/>
          </a:xfrm>
          <a:prstGeom prst="rect">
            <a:avLst/>
          </a:prstGeom>
          <a:solidFill>
            <a:srgbClr val="00FF9F"/>
          </a:solidFill>
          <a:ln w="12700">
            <a:solidFill>
              <a:srgbClr val="00FF9F"/>
            </a:solidFill>
            <a:prstDash val="solid"/>
          </a:ln>
        </p:spPr>
      </p:sp>
      <p:sp>
        <p:nvSpPr>
          <p:cNvPr id="24" name="Text 19"/>
          <p:cNvSpPr/>
          <p:nvPr/>
        </p:nvSpPr>
        <p:spPr>
          <a:xfrm>
            <a:off x="6172200" y="1207008"/>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V3  HTTP Port 80 Blocked</a:t>
            </a:r>
            <a:endParaRPr lang="en-US" sz="1000" dirty="0"/>
          </a:p>
        </p:txBody>
      </p:sp>
      <p:pic>
        <p:nvPicPr>
          <p:cNvPr id="25" name="Image 3" descr="preencoded.png"/>
          <p:cNvPicPr>
            <a:picLocks noChangeAspect="1"/>
          </p:cNvPicPr>
          <p:nvPr/>
        </p:nvPicPr>
        <p:blipFill>
          <a:blip r:embed="rId6"/>
          <a:srcRect/>
          <a:stretch/>
        </p:blipFill>
        <p:spPr>
          <a:xfrm>
            <a:off x="6153912" y="1481328"/>
            <a:ext cx="2688336" cy="1188720"/>
          </a:xfrm>
          <a:prstGeom prst="rect">
            <a:avLst/>
          </a:prstGeom>
        </p:spPr>
      </p:pic>
      <p:sp>
        <p:nvSpPr>
          <p:cNvPr id="26" name="Text 20"/>
          <p:cNvSpPr/>
          <p:nvPr/>
        </p:nvSpPr>
        <p:spPr>
          <a:xfrm>
            <a:off x="6172200" y="2706624"/>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Windows Firewall inbound rule BLOCK_HTTP created. TCP Port 80 blocked. Nmap confirmed closed. [10]</a:t>
            </a:r>
            <a:endParaRPr lang="en-US" sz="800" dirty="0"/>
          </a:p>
        </p:txBody>
      </p:sp>
      <p:sp>
        <p:nvSpPr>
          <p:cNvPr id="27" name="Shape 21"/>
          <p:cNvSpPr/>
          <p:nvPr/>
        </p:nvSpPr>
        <p:spPr>
          <a:xfrm>
            <a:off x="164592" y="2944368"/>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28" name="Shape 22"/>
          <p:cNvSpPr/>
          <p:nvPr/>
        </p:nvSpPr>
        <p:spPr>
          <a:xfrm>
            <a:off x="164592" y="2944368"/>
            <a:ext cx="2834640" cy="274320"/>
          </a:xfrm>
          <a:prstGeom prst="rect">
            <a:avLst/>
          </a:prstGeom>
          <a:solidFill>
            <a:srgbClr val="1B5E20">
              <a:alpha val="80000"/>
            </a:srgbClr>
          </a:solidFill>
          <a:ln w="12700">
            <a:solidFill>
              <a:srgbClr val="1B5E20"/>
            </a:solidFill>
            <a:prstDash val="solid"/>
          </a:ln>
        </p:spPr>
      </p:sp>
      <p:sp>
        <p:nvSpPr>
          <p:cNvPr id="29" name="Shape 23"/>
          <p:cNvSpPr/>
          <p:nvPr/>
        </p:nvSpPr>
        <p:spPr>
          <a:xfrm>
            <a:off x="164592" y="2944368"/>
            <a:ext cx="54864" cy="1938528"/>
          </a:xfrm>
          <a:prstGeom prst="rect">
            <a:avLst/>
          </a:prstGeom>
          <a:solidFill>
            <a:srgbClr val="00FF9F"/>
          </a:solidFill>
          <a:ln w="12700">
            <a:solidFill>
              <a:srgbClr val="00FF9F"/>
            </a:solidFill>
            <a:prstDash val="solid"/>
          </a:ln>
        </p:spPr>
      </p:sp>
      <p:sp>
        <p:nvSpPr>
          <p:cNvPr id="30" name="Text 24"/>
          <p:cNvSpPr/>
          <p:nvPr/>
        </p:nvSpPr>
        <p:spPr>
          <a:xfrm>
            <a:off x="256032" y="2980944"/>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V4  Account Lockout + Policy</a:t>
            </a:r>
            <a:endParaRPr lang="en-US" sz="1000" dirty="0"/>
          </a:p>
        </p:txBody>
      </p:sp>
      <p:pic>
        <p:nvPicPr>
          <p:cNvPr id="31" name="Image 4" descr="preencoded.png"/>
          <p:cNvPicPr>
            <a:picLocks noChangeAspect="1"/>
          </p:cNvPicPr>
          <p:nvPr/>
        </p:nvPicPr>
        <p:blipFill>
          <a:blip r:embed="rId7"/>
          <a:srcRect/>
          <a:stretch/>
        </p:blipFill>
        <p:spPr>
          <a:xfrm>
            <a:off x="237744" y="3255264"/>
            <a:ext cx="2688336" cy="1188720"/>
          </a:xfrm>
          <a:prstGeom prst="rect">
            <a:avLst/>
          </a:prstGeom>
        </p:spPr>
      </p:pic>
      <p:sp>
        <p:nvSpPr>
          <p:cNvPr id="32" name="Text 25"/>
          <p:cNvSpPr/>
          <p:nvPr/>
        </p:nvSpPr>
        <p:spPr>
          <a:xfrm>
            <a:off x="256032" y="4480560"/>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GPO: 5 failed attempts → 30min lockout. Password complexity enabled. Wireshark confirms FTP plaintext risk. [13]</a:t>
            </a:r>
            <a:endParaRPr lang="en-US" sz="800" dirty="0"/>
          </a:p>
        </p:txBody>
      </p:sp>
      <p:sp>
        <p:nvSpPr>
          <p:cNvPr id="33" name="Shape 26"/>
          <p:cNvSpPr/>
          <p:nvPr/>
        </p:nvSpPr>
        <p:spPr>
          <a:xfrm>
            <a:off x="3127248" y="2944368"/>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34" name="Shape 27"/>
          <p:cNvSpPr/>
          <p:nvPr/>
        </p:nvSpPr>
        <p:spPr>
          <a:xfrm>
            <a:off x="3127248" y="2944368"/>
            <a:ext cx="2834640" cy="274320"/>
          </a:xfrm>
          <a:prstGeom prst="rect">
            <a:avLst/>
          </a:prstGeom>
          <a:solidFill>
            <a:srgbClr val="1B5E20">
              <a:alpha val="80000"/>
            </a:srgbClr>
          </a:solidFill>
          <a:ln w="12700">
            <a:solidFill>
              <a:srgbClr val="1B5E20"/>
            </a:solidFill>
            <a:prstDash val="solid"/>
          </a:ln>
        </p:spPr>
      </p:sp>
      <p:sp>
        <p:nvSpPr>
          <p:cNvPr id="35" name="Shape 28"/>
          <p:cNvSpPr/>
          <p:nvPr/>
        </p:nvSpPr>
        <p:spPr>
          <a:xfrm>
            <a:off x="3127248" y="2944368"/>
            <a:ext cx="54864" cy="1938528"/>
          </a:xfrm>
          <a:prstGeom prst="rect">
            <a:avLst/>
          </a:prstGeom>
          <a:solidFill>
            <a:srgbClr val="00FF9F"/>
          </a:solidFill>
          <a:ln w="12700">
            <a:solidFill>
              <a:srgbClr val="00FF9F"/>
            </a:solidFill>
            <a:prstDash val="solid"/>
          </a:ln>
        </p:spPr>
      </p:sp>
      <p:sp>
        <p:nvSpPr>
          <p:cNvPr id="36" name="Text 29"/>
          <p:cNvSpPr/>
          <p:nvPr/>
        </p:nvSpPr>
        <p:spPr>
          <a:xfrm>
            <a:off x="3218688" y="2980944"/>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V5/6  Ports 13 &amp; 19 Closed</a:t>
            </a:r>
            <a:endParaRPr lang="en-US" sz="1000" dirty="0"/>
          </a:p>
        </p:txBody>
      </p:sp>
      <p:pic>
        <p:nvPicPr>
          <p:cNvPr id="37" name="Image 5" descr="preencoded.png"/>
          <p:cNvPicPr>
            <a:picLocks noChangeAspect="1"/>
          </p:cNvPicPr>
          <p:nvPr/>
        </p:nvPicPr>
        <p:blipFill>
          <a:blip r:embed="rId8"/>
          <a:srcRect/>
          <a:stretch/>
        </p:blipFill>
        <p:spPr>
          <a:xfrm>
            <a:off x="3200400" y="3255264"/>
            <a:ext cx="2688336" cy="1188720"/>
          </a:xfrm>
          <a:prstGeom prst="rect">
            <a:avLst/>
          </a:prstGeom>
        </p:spPr>
      </p:pic>
      <p:sp>
        <p:nvSpPr>
          <p:cNvPr id="38" name="Text 30"/>
          <p:cNvSpPr/>
          <p:nvPr/>
        </p:nvSpPr>
        <p:spPr>
          <a:xfrm>
            <a:off x="3218688" y="4480560"/>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Daytime &amp; Chargen services disabled on S-DC. Nmap verified both ports changed from open to closed. [12]</a:t>
            </a:r>
            <a:endParaRPr lang="en-US" sz="800" dirty="0"/>
          </a:p>
        </p:txBody>
      </p:sp>
      <p:sp>
        <p:nvSpPr>
          <p:cNvPr id="39" name="Shape 31"/>
          <p:cNvSpPr/>
          <p:nvPr/>
        </p:nvSpPr>
        <p:spPr>
          <a:xfrm>
            <a:off x="6080760" y="2944368"/>
            <a:ext cx="2834640" cy="1938528"/>
          </a:xfrm>
          <a:prstGeom prst="rect">
            <a:avLst/>
          </a:prstGeom>
          <a:solidFill>
            <a:srgbClr val="111827"/>
          </a:solidFill>
          <a:ln w="19050">
            <a:solidFill>
              <a:srgbClr val="1B5E20"/>
            </a:solidFill>
            <a:prstDash val="solid"/>
          </a:ln>
          <a:effectLst>
            <a:outerShdw blurRad="101600" dist="38100" dir="8100000" algn="bl" rotWithShape="0">
              <a:srgbClr val="000000">
                <a:alpha val="30000"/>
              </a:srgbClr>
            </a:outerShdw>
          </a:effectLst>
        </p:spPr>
      </p:sp>
      <p:sp>
        <p:nvSpPr>
          <p:cNvPr id="40" name="Shape 32"/>
          <p:cNvSpPr/>
          <p:nvPr/>
        </p:nvSpPr>
        <p:spPr>
          <a:xfrm>
            <a:off x="6080760" y="2944368"/>
            <a:ext cx="2834640" cy="274320"/>
          </a:xfrm>
          <a:prstGeom prst="rect">
            <a:avLst/>
          </a:prstGeom>
          <a:solidFill>
            <a:srgbClr val="1B5E20">
              <a:alpha val="80000"/>
            </a:srgbClr>
          </a:solidFill>
          <a:ln w="12700">
            <a:solidFill>
              <a:srgbClr val="1B5E20"/>
            </a:solidFill>
            <a:prstDash val="solid"/>
          </a:ln>
        </p:spPr>
      </p:sp>
      <p:sp>
        <p:nvSpPr>
          <p:cNvPr id="41" name="Shape 33"/>
          <p:cNvSpPr/>
          <p:nvPr/>
        </p:nvSpPr>
        <p:spPr>
          <a:xfrm>
            <a:off x="6080760" y="2944368"/>
            <a:ext cx="54864" cy="1938528"/>
          </a:xfrm>
          <a:prstGeom prst="rect">
            <a:avLst/>
          </a:prstGeom>
          <a:solidFill>
            <a:srgbClr val="00FF9F"/>
          </a:solidFill>
          <a:ln w="12700">
            <a:solidFill>
              <a:srgbClr val="00FF9F"/>
            </a:solidFill>
            <a:prstDash val="solid"/>
          </a:ln>
        </p:spPr>
      </p:sp>
      <p:sp>
        <p:nvSpPr>
          <p:cNvPr id="42" name="Text 34"/>
          <p:cNvSpPr/>
          <p:nvPr/>
        </p:nvSpPr>
        <p:spPr>
          <a:xfrm>
            <a:off x="6172200" y="2980944"/>
            <a:ext cx="2651760" cy="219456"/>
          </a:xfrm>
          <a:prstGeom prst="rect">
            <a:avLst/>
          </a:prstGeom>
          <a:noFill/>
          <a:ln/>
        </p:spPr>
        <p:txBody>
          <a:bodyPr wrap="square" rtlCol="0" anchor="ctr"/>
          <a:lstStyle/>
          <a:p>
            <a:pPr marL="0" indent="0">
              <a:buNone/>
            </a:pPr>
            <a:r>
              <a:rPr lang="en-US" sz="1000" b="1" dirty="0">
                <a:solidFill>
                  <a:srgbClr val="00FF9F"/>
                </a:solidFill>
                <a:latin typeface="Calibri" pitchFamily="34" charset="0"/>
                <a:ea typeface="Calibri" pitchFamily="34" charset="-122"/>
                <a:cs typeface="Calibri" pitchFamily="34" charset="-120"/>
              </a:rPr>
              <a:t>MON  Wireshark Traffic Analysis</a:t>
            </a:r>
            <a:endParaRPr lang="en-US" sz="1000" dirty="0"/>
          </a:p>
        </p:txBody>
      </p:sp>
      <p:pic>
        <p:nvPicPr>
          <p:cNvPr id="43" name="Image 6" descr="preencoded.png"/>
          <p:cNvPicPr>
            <a:picLocks noChangeAspect="1"/>
          </p:cNvPicPr>
          <p:nvPr/>
        </p:nvPicPr>
        <p:blipFill>
          <a:blip r:embed="rId9"/>
          <a:srcRect/>
          <a:stretch/>
        </p:blipFill>
        <p:spPr>
          <a:xfrm>
            <a:off x="6153912" y="3255264"/>
            <a:ext cx="2688336" cy="1188720"/>
          </a:xfrm>
          <a:prstGeom prst="rect">
            <a:avLst/>
          </a:prstGeom>
        </p:spPr>
      </p:pic>
      <p:sp>
        <p:nvSpPr>
          <p:cNvPr id="44" name="Text 35"/>
          <p:cNvSpPr/>
          <p:nvPr/>
        </p:nvSpPr>
        <p:spPr>
          <a:xfrm>
            <a:off x="6172200" y="4480560"/>
            <a:ext cx="2651760" cy="365760"/>
          </a:xfrm>
          <a:prstGeom prst="rect">
            <a:avLst/>
          </a:prstGeom>
          <a:noFill/>
          <a:ln/>
        </p:spPr>
        <p:txBody>
          <a:bodyPr wrap="square" rtlCol="0" anchor="ctr"/>
          <a:lstStyle/>
          <a:p>
            <a:pPr marL="0" indent="0">
              <a:buNone/>
            </a:pPr>
            <a:r>
              <a:rPr lang="en-US" sz="800" i="1" dirty="0">
                <a:solidFill>
                  <a:srgbClr val="8B9BB4"/>
                </a:solidFill>
                <a:latin typeface="Calibri" pitchFamily="34" charset="0"/>
                <a:ea typeface="Calibri" pitchFamily="34" charset="-122"/>
                <a:cs typeface="Calibri" pitchFamily="34" charset="-120"/>
              </a:rPr>
              <a:t>Wireshark capture showed FTP credentials (USER anonymous, PASS) transmitted in plaintext — justifying encryption requirement. [10]</a:t>
            </a:r>
            <a:endParaRPr lang="en-US"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0" y="0"/>
            <a:ext cx="64008" cy="5143500"/>
          </a:xfrm>
          <a:prstGeom prst="rect">
            <a:avLst/>
          </a:prstGeom>
          <a:solidFill>
            <a:srgbClr val="00B4D8"/>
          </a:solidFill>
          <a:ln w="12700">
            <a:solidFill>
              <a:srgbClr val="00B4D8"/>
            </a:solidFill>
            <a:prstDash val="solid"/>
          </a:ln>
        </p:spPr>
      </p:sp>
      <p:pic>
        <p:nvPicPr>
          <p:cNvPr id="3" name="Image 0" descr="preencoded.png"/>
          <p:cNvPicPr>
            <a:picLocks noChangeAspect="1"/>
          </p:cNvPicPr>
          <p:nvPr/>
        </p:nvPicPr>
        <p:blipFill>
          <a:blip r:embed="rId3"/>
          <a:stretch>
            <a:fillRect/>
          </a:stretch>
        </p:blipFill>
        <p:spPr>
          <a:xfrm>
            <a:off x="182880" y="137160"/>
            <a:ext cx="384048" cy="384048"/>
          </a:xfrm>
          <a:prstGeom prst="rect">
            <a:avLst/>
          </a:prstGeom>
        </p:spPr>
      </p:pic>
      <p:sp>
        <p:nvSpPr>
          <p:cNvPr id="4" name="Text 1"/>
          <p:cNvSpPr/>
          <p:nvPr/>
        </p:nvSpPr>
        <p:spPr>
          <a:xfrm>
            <a:off x="658368" y="109728"/>
            <a:ext cx="7772400" cy="457200"/>
          </a:xfrm>
          <a:prstGeom prst="rect">
            <a:avLst/>
          </a:prstGeom>
          <a:noFill/>
          <a:ln/>
        </p:spPr>
        <p:txBody>
          <a:bodyPr wrap="square" rtlCol="0" anchor="ctr"/>
          <a:lstStyle/>
          <a:p>
            <a:pPr marL="0" indent="0">
              <a:buNone/>
            </a:pPr>
            <a:r>
              <a:rPr lang="en-US" sz="2000" b="1" dirty="0">
                <a:solidFill>
                  <a:srgbClr val="FFFFFF"/>
                </a:solidFill>
                <a:latin typeface="Calibri" pitchFamily="34" charset="0"/>
                <a:ea typeface="Calibri" pitchFamily="34" charset="-122"/>
                <a:cs typeface="Calibri" pitchFamily="34" charset="-120"/>
              </a:rPr>
              <a:t>References</a:t>
            </a:r>
            <a:endParaRPr lang="en-US" sz="2000" dirty="0"/>
          </a:p>
        </p:txBody>
      </p:sp>
      <p:sp>
        <p:nvSpPr>
          <p:cNvPr id="5" name="Shape 2"/>
          <p:cNvSpPr/>
          <p:nvPr/>
        </p:nvSpPr>
        <p:spPr>
          <a:xfrm>
            <a:off x="228600" y="603504"/>
            <a:ext cx="8686800" cy="27432"/>
          </a:xfrm>
          <a:prstGeom prst="rect">
            <a:avLst/>
          </a:prstGeom>
          <a:solidFill>
            <a:srgbClr val="00B4D8"/>
          </a:solidFill>
          <a:ln w="12700">
            <a:solidFill>
              <a:srgbClr val="00B4D8"/>
            </a:solidFill>
            <a:prstDash val="solid"/>
          </a:ln>
        </p:spPr>
      </p:sp>
      <p:sp>
        <p:nvSpPr>
          <p:cNvPr id="6" name="Text 3"/>
          <p:cNvSpPr/>
          <p:nvPr/>
        </p:nvSpPr>
        <p:spPr>
          <a:xfrm>
            <a:off x="228600" y="713232"/>
            <a:ext cx="4297680" cy="530352"/>
          </a:xfrm>
          <a:prstGeom prst="rect">
            <a:avLst/>
          </a:prstGeom>
          <a:noFill/>
          <a:ln/>
        </p:spPr>
        <p:txBody>
          <a:bodyPr wrap="square" rtlCol="0" anchor="ctr"/>
          <a:lstStyle/>
          <a:p>
            <a:pPr marL="0" indent="0">
              <a:buNone/>
            </a:pPr>
            <a:r>
              <a:rPr lang="en-US" sz="850" dirty="0">
                <a:solidFill>
                  <a:srgbClr val="00B4D8"/>
                </a:solidFill>
                <a:latin typeface="Calibri" pitchFamily="34" charset="0"/>
                <a:ea typeface="Calibri" pitchFamily="34" charset="-122"/>
                <a:cs typeface="Calibri" pitchFamily="34" charset="-120"/>
              </a:rPr>
              <a:t>[1]  NIST, "Framework for Improving Critical Infrastructure Cybersecurity (CSF)," Version 1.1, 2018. [Online]. Available: https://www.nist.gov/cyberframework</a:t>
            </a:r>
            <a:endParaRPr lang="en-US" sz="850" dirty="0"/>
          </a:p>
        </p:txBody>
      </p:sp>
      <p:sp>
        <p:nvSpPr>
          <p:cNvPr id="7" name="Text 4"/>
          <p:cNvSpPr/>
          <p:nvPr/>
        </p:nvSpPr>
        <p:spPr>
          <a:xfrm>
            <a:off x="228600" y="1316736"/>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[2]  H. Moore et al., Metasploit: A Penetration Tester's Guide, No Starch Press, 2011.</a:t>
            </a:r>
            <a:endParaRPr lang="en-US" sz="850" dirty="0"/>
          </a:p>
        </p:txBody>
      </p:sp>
      <p:sp>
        <p:nvSpPr>
          <p:cNvPr id="8" name="Text 5"/>
          <p:cNvSpPr/>
          <p:nvPr/>
        </p:nvSpPr>
        <p:spPr>
          <a:xfrm>
            <a:off x="228600" y="1920240"/>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[3]  OWASP Foundation, "OWASP Testing Guide v4.2," 2021. [Online]. Available: https://owasp.org/www-project-web-security-testing-guide/</a:t>
            </a:r>
            <a:endParaRPr lang="en-US" sz="850" dirty="0"/>
          </a:p>
        </p:txBody>
      </p:sp>
      <p:sp>
        <p:nvSpPr>
          <p:cNvPr id="9" name="Text 6"/>
          <p:cNvSpPr/>
          <p:nvPr/>
        </p:nvSpPr>
        <p:spPr>
          <a:xfrm>
            <a:off x="228600" y="2523744"/>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[4]  Microsoft, "Active Directory Domain Services Overview," Microsoft Docs, 2023. Available: https://learn.microsoft.com/en-us/windows-server/identity/ad-ds/</a:t>
            </a:r>
            <a:endParaRPr lang="en-US" sz="850" dirty="0"/>
          </a:p>
        </p:txBody>
      </p:sp>
      <p:sp>
        <p:nvSpPr>
          <p:cNvPr id="10" name="Text 7"/>
          <p:cNvSpPr/>
          <p:nvPr/>
        </p:nvSpPr>
        <p:spPr>
          <a:xfrm>
            <a:off x="228600" y="3127248"/>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[5]  G. Lyon, Nmap Network Scanning, Insecure.Com LLC, 2009. Available: https://nmap.org/book/</a:t>
            </a:r>
            <a:endParaRPr lang="en-US" sz="850" dirty="0"/>
          </a:p>
        </p:txBody>
      </p:sp>
      <p:sp>
        <p:nvSpPr>
          <p:cNvPr id="11" name="Text 8"/>
          <p:cNvSpPr/>
          <p:nvPr/>
        </p:nvSpPr>
        <p:spPr>
          <a:xfrm>
            <a:off x="228600" y="3730752"/>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[6]  FIRST.Org, "CVSS v3.1 Specification," 2019. Available: https://www.first.org/cvss/specification-document</a:t>
            </a:r>
            <a:endParaRPr lang="en-US" sz="850" dirty="0"/>
          </a:p>
        </p:txBody>
      </p:sp>
      <p:sp>
        <p:nvSpPr>
          <p:cNvPr id="12" name="Text 9"/>
          <p:cNvSpPr/>
          <p:nvPr/>
        </p:nvSpPr>
        <p:spPr>
          <a:xfrm>
            <a:off x="228600" y="4334256"/>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[7]  Rapid7, "auxiliary/scanner/ftp/anonymous," Metasploit Docs, 2024. Available: https://www.rapid7.com/db/modules/auxiliary/scanner/ftp/anonymous/</a:t>
            </a:r>
            <a:endParaRPr lang="en-US" sz="850" dirty="0"/>
          </a:p>
        </p:txBody>
      </p:sp>
      <p:sp>
        <p:nvSpPr>
          <p:cNvPr id="13" name="Text 10"/>
          <p:cNvSpPr/>
          <p:nvPr/>
        </p:nvSpPr>
        <p:spPr>
          <a:xfrm>
            <a:off x="4663440" y="713232"/>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[8]  Microsoft, "MS08-067 — Critical," Security Bulletin, 2008. Available: https://learn.microsoft.com/en-us/security-updates/securitybulletins/2008/ms08-067</a:t>
            </a:r>
            <a:endParaRPr lang="en-US" sz="850" dirty="0"/>
          </a:p>
        </p:txBody>
      </p:sp>
      <p:sp>
        <p:nvSpPr>
          <p:cNvPr id="14" name="Text 11"/>
          <p:cNvSpPr/>
          <p:nvPr/>
        </p:nvSpPr>
        <p:spPr>
          <a:xfrm>
            <a:off x="4663440" y="1316736"/>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[9]  Microsoft, "Stop using SMB1," Tech Community Blog, 2017. Available: https://techcommunity.microsoft.com/t5/storage-at-microsoft/stop-using-smb1/ba-p/425858</a:t>
            </a:r>
            <a:endParaRPr lang="en-US" sz="850" dirty="0"/>
          </a:p>
        </p:txBody>
      </p:sp>
      <p:sp>
        <p:nvSpPr>
          <p:cNvPr id="15" name="Text 12"/>
          <p:cNvSpPr/>
          <p:nvPr/>
        </p:nvSpPr>
        <p:spPr>
          <a:xfrm>
            <a:off x="4663440" y="1920240"/>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[10] OWASP, "Transport Layer Protection Cheat Sheet," 2023. Available: https://cheatsheetseries.owasp.org/cheatsheets/Transport_Layer_Protection_Cheat_Sheet.html</a:t>
            </a:r>
            <a:endParaRPr lang="en-US" sz="850" dirty="0"/>
          </a:p>
        </p:txBody>
      </p:sp>
      <p:sp>
        <p:nvSpPr>
          <p:cNvPr id="16" name="Text 13"/>
          <p:cNvSpPr/>
          <p:nvPr/>
        </p:nvSpPr>
        <p:spPr>
          <a:xfrm>
            <a:off x="4663440" y="2523744"/>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[11] Rapid7, "auxiliary/scanner/ssh/ssh_login," Metasploit Docs, 2024. Available: https://www.rapid7.com/db/modules/auxiliary/scanner/ssh/ssh_login/</a:t>
            </a:r>
            <a:endParaRPr lang="en-US" sz="850" dirty="0"/>
          </a:p>
        </p:txBody>
      </p:sp>
      <p:sp>
        <p:nvSpPr>
          <p:cNvPr id="17" name="Text 14"/>
          <p:cNvSpPr/>
          <p:nvPr/>
        </p:nvSpPr>
        <p:spPr>
          <a:xfrm>
            <a:off x="4663440" y="3127248"/>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[12] SANS Institute, "Hardening Windows Server — Disabling Legacy Services," SANS Reading Room, 2022.</a:t>
            </a:r>
            <a:endParaRPr lang="en-US" sz="850" dirty="0"/>
          </a:p>
        </p:txBody>
      </p:sp>
      <p:sp>
        <p:nvSpPr>
          <p:cNvPr id="18" name="Text 15"/>
          <p:cNvSpPr/>
          <p:nvPr/>
        </p:nvSpPr>
        <p:spPr>
          <a:xfrm>
            <a:off x="4663440" y="3730752"/>
            <a:ext cx="4297680" cy="530352"/>
          </a:xfrm>
          <a:prstGeom prst="rect">
            <a:avLst/>
          </a:prstGeom>
          <a:noFill/>
          <a:ln/>
        </p:spPr>
        <p:txBody>
          <a:bodyPr wrap="square" rtlCol="0" anchor="ctr"/>
          <a:lstStyle/>
          <a:p>
            <a:pPr marL="0" indent="0">
              <a:buNone/>
            </a:pPr>
            <a:r>
              <a:rPr lang="en-US" sz="850" dirty="0">
                <a:solidFill>
                  <a:srgbClr val="8B9BB4"/>
                </a:solidFill>
                <a:latin typeface="Calibri" pitchFamily="34" charset="0"/>
                <a:ea typeface="Calibri" pitchFamily="34" charset="-122"/>
                <a:cs typeface="Calibri" pitchFamily="34" charset="-120"/>
              </a:rPr>
              <a:t>[13] Microsoft, "Account Lockout Policy," Microsoft Docs, 2023. Available: https://learn.microsoft.com/en-us/windows/security/threat-protection/security-policy-settings/account-lockout-policy</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D1117"/>
        </a:solidFill>
        <a:effectLst/>
      </p:bgPr>
    </p:bg>
    <p:spTree>
      <p:nvGrpSpPr>
        <p:cNvPr id="1" name=""/>
        <p:cNvGrpSpPr/>
        <p:nvPr/>
      </p:nvGrpSpPr>
      <p:grpSpPr>
        <a:xfrm>
          <a:off x="0" y="0"/>
          <a:ext cx="0" cy="0"/>
          <a:chOff x="0" y="0"/>
          <a:chExt cx="0" cy="0"/>
        </a:xfrm>
      </p:grpSpPr>
      <p:sp>
        <p:nvSpPr>
          <p:cNvPr id="2" name="Shape 0"/>
          <p:cNvSpPr/>
          <p:nvPr/>
        </p:nvSpPr>
        <p:spPr>
          <a:xfrm>
            <a:off x="-1371600" y="-1371600"/>
            <a:ext cx="6400800" cy="6400800"/>
          </a:xfrm>
          <a:prstGeom prst="ellipse">
            <a:avLst/>
          </a:prstGeom>
          <a:solidFill>
            <a:srgbClr val="0E4D8C">
              <a:alpha val="12000"/>
            </a:srgbClr>
          </a:solidFill>
          <a:ln w="12700">
            <a:solidFill>
              <a:srgbClr val="0E4D8C"/>
            </a:solidFill>
            <a:prstDash val="solid"/>
          </a:ln>
        </p:spPr>
      </p:sp>
      <p:sp>
        <p:nvSpPr>
          <p:cNvPr id="3" name="Shape 1"/>
          <p:cNvSpPr/>
          <p:nvPr/>
        </p:nvSpPr>
        <p:spPr>
          <a:xfrm>
            <a:off x="5943600" y="1371600"/>
            <a:ext cx="5486400" cy="5486400"/>
          </a:xfrm>
          <a:prstGeom prst="ellipse">
            <a:avLst/>
          </a:prstGeom>
          <a:solidFill>
            <a:srgbClr val="00B4D8">
              <a:alpha val="8000"/>
            </a:srgbClr>
          </a:solidFill>
          <a:ln w="12700">
            <a:solidFill>
              <a:srgbClr val="00B4D8"/>
            </a:solidFill>
            <a:prstDash val="solid"/>
          </a:ln>
        </p:spPr>
      </p:sp>
      <p:sp>
        <p:nvSpPr>
          <p:cNvPr id="4" name="Shape 2"/>
          <p:cNvSpPr/>
          <p:nvPr/>
        </p:nvSpPr>
        <p:spPr>
          <a:xfrm>
            <a:off x="0" y="0"/>
            <a:ext cx="64008" cy="5143500"/>
          </a:xfrm>
          <a:prstGeom prst="rect">
            <a:avLst/>
          </a:prstGeom>
          <a:solidFill>
            <a:srgbClr val="00B4D8"/>
          </a:solidFill>
          <a:ln w="12700">
            <a:solidFill>
              <a:srgbClr val="00B4D8"/>
            </a:solidFill>
            <a:prstDash val="solid"/>
          </a:ln>
        </p:spPr>
      </p:sp>
      <p:pic>
        <p:nvPicPr>
          <p:cNvPr id="5" name="Image 0" descr="preencoded.png"/>
          <p:cNvPicPr>
            <a:picLocks noChangeAspect="1"/>
          </p:cNvPicPr>
          <p:nvPr/>
        </p:nvPicPr>
        <p:blipFill>
          <a:blip r:embed="rId3"/>
          <a:stretch>
            <a:fillRect/>
          </a:stretch>
        </p:blipFill>
        <p:spPr>
          <a:xfrm>
            <a:off x="3886200" y="457200"/>
            <a:ext cx="1371600" cy="1371600"/>
          </a:xfrm>
          <a:prstGeom prst="rect">
            <a:avLst/>
          </a:prstGeom>
        </p:spPr>
      </p:pic>
      <p:sp>
        <p:nvSpPr>
          <p:cNvPr id="6" name="Text 3"/>
          <p:cNvSpPr/>
          <p:nvPr/>
        </p:nvSpPr>
        <p:spPr>
          <a:xfrm>
            <a:off x="457200" y="1920240"/>
            <a:ext cx="8229600" cy="685800"/>
          </a:xfrm>
          <a:prstGeom prst="rect">
            <a:avLst/>
          </a:prstGeom>
          <a:noFill/>
          <a:ln/>
        </p:spPr>
        <p:txBody>
          <a:bodyPr wrap="square" rtlCol="0" anchor="ctr"/>
          <a:lstStyle/>
          <a:p>
            <a:pPr marL="0" indent="0" algn="ctr">
              <a:buNone/>
            </a:pPr>
            <a:r>
              <a:rPr lang="en-US" sz="4000" b="1" kern="0" spc="200" dirty="0">
                <a:solidFill>
                  <a:srgbClr val="FFFFFF"/>
                </a:solidFill>
                <a:latin typeface="Calibri" pitchFamily="34" charset="0"/>
                <a:ea typeface="Calibri" pitchFamily="34" charset="-122"/>
                <a:cs typeface="Calibri" pitchFamily="34" charset="-120"/>
              </a:rPr>
              <a:t>Thank You</a:t>
            </a:r>
            <a:endParaRPr lang="en-US" sz="4000" dirty="0"/>
          </a:p>
        </p:txBody>
      </p:sp>
      <p:sp>
        <p:nvSpPr>
          <p:cNvPr id="7" name="Text 4"/>
          <p:cNvSpPr/>
          <p:nvPr/>
        </p:nvSpPr>
        <p:spPr>
          <a:xfrm>
            <a:off x="457200" y="2651760"/>
            <a:ext cx="8229600" cy="384048"/>
          </a:xfrm>
          <a:prstGeom prst="rect">
            <a:avLst/>
          </a:prstGeom>
          <a:noFill/>
          <a:ln/>
        </p:spPr>
        <p:txBody>
          <a:bodyPr wrap="square" rtlCol="0" anchor="ctr"/>
          <a:lstStyle/>
          <a:p>
            <a:pPr marL="0" indent="0" algn="ctr">
              <a:buNone/>
            </a:pPr>
            <a:r>
              <a:rPr lang="en-US" sz="1600" i="1" dirty="0">
                <a:solidFill>
                  <a:srgbClr val="00B4D8"/>
                </a:solidFill>
                <a:latin typeface="Calibri" pitchFamily="34" charset="0"/>
                <a:ea typeface="Calibri" pitchFamily="34" charset="-122"/>
                <a:cs typeface="Calibri" pitchFamily="34" charset="-120"/>
              </a:rPr>
              <a:t>We hope this has been both interesting and informative!</a:t>
            </a:r>
            <a:endParaRPr lang="en-US" sz="1600" dirty="0"/>
          </a:p>
        </p:txBody>
      </p:sp>
      <p:sp>
        <p:nvSpPr>
          <p:cNvPr id="8" name="Shape 5"/>
          <p:cNvSpPr/>
          <p:nvPr/>
        </p:nvSpPr>
        <p:spPr>
          <a:xfrm>
            <a:off x="2286000" y="3127248"/>
            <a:ext cx="4572000" cy="36576"/>
          </a:xfrm>
          <a:prstGeom prst="rect">
            <a:avLst/>
          </a:prstGeom>
          <a:solidFill>
            <a:srgbClr val="00B4D8"/>
          </a:solidFill>
          <a:ln w="12700">
            <a:solidFill>
              <a:srgbClr val="00B4D8"/>
            </a:solidFill>
            <a:prstDash val="solid"/>
          </a:ln>
        </p:spPr>
      </p:sp>
      <p:sp>
        <p:nvSpPr>
          <p:cNvPr id="9" name="Text 6"/>
          <p:cNvSpPr/>
          <p:nvPr/>
        </p:nvSpPr>
        <p:spPr>
          <a:xfrm>
            <a:off x="457200" y="3246120"/>
            <a:ext cx="8229600" cy="320040"/>
          </a:xfrm>
          <a:prstGeom prst="rect">
            <a:avLst/>
          </a:prstGeom>
          <a:noFill/>
          <a:ln/>
        </p:spPr>
        <p:txBody>
          <a:bodyPr wrap="square" rtlCol="0" anchor="ctr"/>
          <a:lstStyle/>
          <a:p>
            <a:pPr marL="0" indent="0" algn="ctr">
              <a:buNone/>
            </a:pPr>
            <a:r>
              <a:rPr lang="en-US" sz="1100" b="1" dirty="0">
                <a:solidFill>
                  <a:srgbClr val="00FF9F"/>
                </a:solidFill>
                <a:latin typeface="Calibri" pitchFamily="34" charset="0"/>
                <a:ea typeface="Calibri" pitchFamily="34" charset="-122"/>
                <a:cs typeface="Calibri" pitchFamily="34" charset="-120"/>
              </a:rPr>
              <a:t>✔  6 Vulnerabilities Identified  |  ✔  3 Attack Vectors Demonstrated  |  ✔  6 Measures Implemented</a:t>
            </a:r>
            <a:endParaRPr lang="en-US" sz="1100" dirty="0"/>
          </a:p>
        </p:txBody>
      </p:sp>
      <p:sp>
        <p:nvSpPr>
          <p:cNvPr id="10" name="Text 7"/>
          <p:cNvSpPr/>
          <p:nvPr/>
        </p:nvSpPr>
        <p:spPr>
          <a:xfrm>
            <a:off x="457200" y="3657600"/>
            <a:ext cx="8229600" cy="256032"/>
          </a:xfrm>
          <a:prstGeom prst="rect">
            <a:avLst/>
          </a:prstGeom>
          <a:noFill/>
          <a:ln/>
        </p:spPr>
        <p:txBody>
          <a:bodyPr wrap="square" rtlCol="0" anchor="ctr"/>
          <a:lstStyle/>
          <a:p>
            <a:pPr marL="0" indent="0" algn="ctr">
              <a:buNone/>
            </a:pPr>
            <a:r>
              <a:rPr lang="en-US" sz="1100" dirty="0">
                <a:solidFill>
                  <a:srgbClr val="8B9BB4"/>
                </a:solidFill>
                <a:latin typeface="Calibri" pitchFamily="34" charset="0"/>
                <a:ea typeface="Calibri" pitchFamily="34" charset="-122"/>
                <a:cs typeface="Calibri" pitchFamily="34" charset="-120"/>
              </a:rPr>
              <a:t>SOAC Inc. — SWANSEA.ACCA Security Assessment 2026  |  Methodology: NIST CSF</a:t>
            </a:r>
            <a:endParaRPr lang="en-US" sz="1100" dirty="0"/>
          </a:p>
        </p:txBody>
      </p:sp>
      <p:sp>
        <p:nvSpPr>
          <p:cNvPr id="11" name="Text 8"/>
          <p:cNvSpPr/>
          <p:nvPr/>
        </p:nvSpPr>
        <p:spPr>
          <a:xfrm>
            <a:off x="457200" y="3931920"/>
            <a:ext cx="8229600" cy="256032"/>
          </a:xfrm>
          <a:prstGeom prst="rect">
            <a:avLst/>
          </a:prstGeom>
          <a:noFill/>
          <a:ln/>
        </p:spPr>
        <p:txBody>
          <a:bodyPr wrap="square" rtlCol="0" anchor="ctr"/>
          <a:lstStyle/>
          <a:p>
            <a:pPr marL="0" indent="0" algn="ctr">
              <a:buNone/>
            </a:pPr>
            <a:r>
              <a:rPr lang="en-US" sz="1100" dirty="0">
                <a:solidFill>
                  <a:srgbClr val="8B9BB4"/>
                </a:solidFill>
                <a:latin typeface="Calibri" pitchFamily="34" charset="0"/>
                <a:ea typeface="Calibri" pitchFamily="34" charset="-122"/>
                <a:cs typeface="Calibri" pitchFamily="34" charset="-120"/>
              </a:rPr>
              <a:t>Tools: Nmap  ·  Nessus Essentials  ·  Metasploit Framework  ·  Wireshark  ·  Kali Linux</a:t>
            </a:r>
            <a:endParaRPr lang="en-US" sz="1100" dirty="0"/>
          </a:p>
        </p:txBody>
      </p:sp>
      <p:sp>
        <p:nvSpPr>
          <p:cNvPr id="12" name="Shape 9"/>
          <p:cNvSpPr/>
          <p:nvPr/>
        </p:nvSpPr>
        <p:spPr>
          <a:xfrm>
            <a:off x="1097280" y="4279392"/>
            <a:ext cx="1554480" cy="685800"/>
          </a:xfrm>
          <a:prstGeom prst="rect">
            <a:avLst/>
          </a:prstGeom>
          <a:solidFill>
            <a:srgbClr val="0D2137"/>
          </a:solidFill>
          <a:ln w="12700">
            <a:solidFill>
              <a:srgbClr val="00B4D8"/>
            </a:solidFill>
            <a:prstDash val="solid"/>
          </a:ln>
          <a:effectLst>
            <a:outerShdw blurRad="101600" dist="38100" dir="8100000" algn="bl" rotWithShape="0">
              <a:srgbClr val="000000">
                <a:alpha val="30000"/>
              </a:srgbClr>
            </a:outerShdw>
          </a:effectLst>
        </p:spPr>
      </p:sp>
      <p:sp>
        <p:nvSpPr>
          <p:cNvPr id="13" name="Text 10"/>
          <p:cNvSpPr/>
          <p:nvPr/>
        </p:nvSpPr>
        <p:spPr>
          <a:xfrm>
            <a:off x="1097280" y="4279392"/>
            <a:ext cx="1554480" cy="384048"/>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4</a:t>
            </a:r>
            <a:endParaRPr lang="en-US" sz="2200" dirty="0"/>
          </a:p>
        </p:txBody>
      </p:sp>
      <p:sp>
        <p:nvSpPr>
          <p:cNvPr id="14" name="Text 11"/>
          <p:cNvSpPr/>
          <p:nvPr/>
        </p:nvSpPr>
        <p:spPr>
          <a:xfrm>
            <a:off x="1097280" y="4626864"/>
            <a:ext cx="1554480" cy="310896"/>
          </a:xfrm>
          <a:prstGeom prst="rect">
            <a:avLst/>
          </a:prstGeom>
          <a:noFill/>
          <a:ln/>
        </p:spPr>
        <p:txBody>
          <a:bodyPr wrap="square" rtlCol="0" anchor="ctr"/>
          <a:lstStyle/>
          <a:p>
            <a:pPr marL="0" indent="0" algn="ctr">
              <a:buNone/>
            </a:pPr>
            <a:r>
              <a:rPr lang="en-US" sz="800" dirty="0">
                <a:solidFill>
                  <a:srgbClr val="8B9BB4"/>
                </a:solidFill>
                <a:latin typeface="Calibri" pitchFamily="34" charset="0"/>
                <a:ea typeface="Calibri" pitchFamily="34" charset="-122"/>
                <a:cs typeface="Calibri" pitchFamily="34" charset="-120"/>
              </a:rPr>
              <a:t>Systems</a:t>
            </a:r>
            <a:endParaRPr lang="en-US" sz="800" dirty="0"/>
          </a:p>
          <a:p>
            <a:pPr marL="0" indent="0" algn="ctr">
              <a:buNone/>
            </a:pPr>
            <a:r>
              <a:rPr lang="en-US" sz="800" dirty="0">
                <a:solidFill>
                  <a:srgbClr val="8B9BB4"/>
                </a:solidFill>
                <a:latin typeface="Calibri" pitchFamily="34" charset="0"/>
                <a:ea typeface="Calibri" pitchFamily="34" charset="-122"/>
                <a:cs typeface="Calibri" pitchFamily="34" charset="-120"/>
              </a:rPr>
              <a:t>Assessed</a:t>
            </a:r>
            <a:endParaRPr lang="en-US" sz="800" dirty="0"/>
          </a:p>
        </p:txBody>
      </p:sp>
      <p:sp>
        <p:nvSpPr>
          <p:cNvPr id="15" name="Shape 12"/>
          <p:cNvSpPr/>
          <p:nvPr/>
        </p:nvSpPr>
        <p:spPr>
          <a:xfrm>
            <a:off x="2880360" y="4279392"/>
            <a:ext cx="1554480" cy="685800"/>
          </a:xfrm>
          <a:prstGeom prst="rect">
            <a:avLst/>
          </a:prstGeom>
          <a:solidFill>
            <a:srgbClr val="0D2137"/>
          </a:solidFill>
          <a:ln w="12700">
            <a:solidFill>
              <a:srgbClr val="00B4D8"/>
            </a:solidFill>
            <a:prstDash val="solid"/>
          </a:ln>
          <a:effectLst>
            <a:outerShdw blurRad="101600" dist="38100" dir="8100000" algn="bl" rotWithShape="0">
              <a:srgbClr val="000000">
                <a:alpha val="30000"/>
              </a:srgbClr>
            </a:outerShdw>
          </a:effectLst>
        </p:spPr>
      </p:sp>
      <p:sp>
        <p:nvSpPr>
          <p:cNvPr id="16" name="Text 13"/>
          <p:cNvSpPr/>
          <p:nvPr/>
        </p:nvSpPr>
        <p:spPr>
          <a:xfrm>
            <a:off x="2880360" y="4279392"/>
            <a:ext cx="1554480" cy="384048"/>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6</a:t>
            </a:r>
            <a:endParaRPr lang="en-US" sz="2200" dirty="0"/>
          </a:p>
        </p:txBody>
      </p:sp>
      <p:sp>
        <p:nvSpPr>
          <p:cNvPr id="17" name="Text 14"/>
          <p:cNvSpPr/>
          <p:nvPr/>
        </p:nvSpPr>
        <p:spPr>
          <a:xfrm>
            <a:off x="2880360" y="4626864"/>
            <a:ext cx="1554480" cy="310896"/>
          </a:xfrm>
          <a:prstGeom prst="rect">
            <a:avLst/>
          </a:prstGeom>
          <a:noFill/>
          <a:ln/>
        </p:spPr>
        <p:txBody>
          <a:bodyPr wrap="square" rtlCol="0" anchor="ctr"/>
          <a:lstStyle/>
          <a:p>
            <a:pPr marL="0" indent="0" algn="ctr">
              <a:buNone/>
            </a:pPr>
            <a:r>
              <a:rPr lang="en-US" sz="800" dirty="0">
                <a:solidFill>
                  <a:srgbClr val="8B9BB4"/>
                </a:solidFill>
                <a:latin typeface="Calibri" pitchFamily="34" charset="0"/>
                <a:ea typeface="Calibri" pitchFamily="34" charset="-122"/>
                <a:cs typeface="Calibri" pitchFamily="34" charset="-120"/>
              </a:rPr>
              <a:t>Vulnerabilities</a:t>
            </a:r>
            <a:endParaRPr lang="en-US" sz="800" dirty="0"/>
          </a:p>
          <a:p>
            <a:pPr marL="0" indent="0" algn="ctr">
              <a:buNone/>
            </a:pPr>
            <a:r>
              <a:rPr lang="en-US" sz="800" dirty="0">
                <a:solidFill>
                  <a:srgbClr val="8B9BB4"/>
                </a:solidFill>
                <a:latin typeface="Calibri" pitchFamily="34" charset="0"/>
                <a:ea typeface="Calibri" pitchFamily="34" charset="-122"/>
                <a:cs typeface="Calibri" pitchFamily="34" charset="-120"/>
              </a:rPr>
              <a:t>Found</a:t>
            </a:r>
            <a:endParaRPr lang="en-US" sz="800" dirty="0"/>
          </a:p>
        </p:txBody>
      </p:sp>
      <p:sp>
        <p:nvSpPr>
          <p:cNvPr id="18" name="Shape 15"/>
          <p:cNvSpPr/>
          <p:nvPr/>
        </p:nvSpPr>
        <p:spPr>
          <a:xfrm>
            <a:off x="4663440" y="4279392"/>
            <a:ext cx="1554480" cy="685800"/>
          </a:xfrm>
          <a:prstGeom prst="rect">
            <a:avLst/>
          </a:prstGeom>
          <a:solidFill>
            <a:srgbClr val="0D2137"/>
          </a:solidFill>
          <a:ln w="12700">
            <a:solidFill>
              <a:srgbClr val="00B4D8"/>
            </a:solidFill>
            <a:prstDash val="solid"/>
          </a:ln>
          <a:effectLst>
            <a:outerShdw blurRad="101600" dist="38100" dir="8100000" algn="bl" rotWithShape="0">
              <a:srgbClr val="000000">
                <a:alpha val="30000"/>
              </a:srgbClr>
            </a:outerShdw>
          </a:effectLst>
        </p:spPr>
      </p:sp>
      <p:sp>
        <p:nvSpPr>
          <p:cNvPr id="19" name="Text 16"/>
          <p:cNvSpPr/>
          <p:nvPr/>
        </p:nvSpPr>
        <p:spPr>
          <a:xfrm>
            <a:off x="4663440" y="4279392"/>
            <a:ext cx="1554480" cy="384048"/>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3</a:t>
            </a:r>
            <a:endParaRPr lang="en-US" sz="2200" dirty="0"/>
          </a:p>
        </p:txBody>
      </p:sp>
      <p:sp>
        <p:nvSpPr>
          <p:cNvPr id="20" name="Text 17"/>
          <p:cNvSpPr/>
          <p:nvPr/>
        </p:nvSpPr>
        <p:spPr>
          <a:xfrm>
            <a:off x="4663440" y="4626864"/>
            <a:ext cx="1554480" cy="310896"/>
          </a:xfrm>
          <a:prstGeom prst="rect">
            <a:avLst/>
          </a:prstGeom>
          <a:noFill/>
          <a:ln/>
        </p:spPr>
        <p:txBody>
          <a:bodyPr wrap="square" rtlCol="0" anchor="ctr"/>
          <a:lstStyle/>
          <a:p>
            <a:pPr marL="0" indent="0" algn="ctr">
              <a:buNone/>
            </a:pPr>
            <a:r>
              <a:rPr lang="en-US" sz="800" dirty="0">
                <a:solidFill>
                  <a:srgbClr val="8B9BB4"/>
                </a:solidFill>
                <a:latin typeface="Calibri" pitchFamily="34" charset="0"/>
                <a:ea typeface="Calibri" pitchFamily="34" charset="-122"/>
                <a:cs typeface="Calibri" pitchFamily="34" charset="-120"/>
              </a:rPr>
              <a:t>Exploitations</a:t>
            </a:r>
            <a:endParaRPr lang="en-US" sz="800" dirty="0"/>
          </a:p>
          <a:p>
            <a:pPr marL="0" indent="0" algn="ctr">
              <a:buNone/>
            </a:pPr>
            <a:r>
              <a:rPr lang="en-US" sz="800" dirty="0">
                <a:solidFill>
                  <a:srgbClr val="8B9BB4"/>
                </a:solidFill>
                <a:latin typeface="Calibri" pitchFamily="34" charset="0"/>
                <a:ea typeface="Calibri" pitchFamily="34" charset="-122"/>
                <a:cs typeface="Calibri" pitchFamily="34" charset="-120"/>
              </a:rPr>
              <a:t>Demonstrated</a:t>
            </a:r>
            <a:endParaRPr lang="en-US" sz="800" dirty="0"/>
          </a:p>
        </p:txBody>
      </p:sp>
      <p:sp>
        <p:nvSpPr>
          <p:cNvPr id="21" name="Shape 18"/>
          <p:cNvSpPr/>
          <p:nvPr/>
        </p:nvSpPr>
        <p:spPr>
          <a:xfrm>
            <a:off x="6446520" y="4279392"/>
            <a:ext cx="1554480" cy="685800"/>
          </a:xfrm>
          <a:prstGeom prst="rect">
            <a:avLst/>
          </a:prstGeom>
          <a:solidFill>
            <a:srgbClr val="0D2137"/>
          </a:solidFill>
          <a:ln w="12700">
            <a:solidFill>
              <a:srgbClr val="00B4D8"/>
            </a:solidFill>
            <a:prstDash val="solid"/>
          </a:ln>
          <a:effectLst>
            <a:outerShdw blurRad="101600" dist="38100" dir="8100000" algn="bl" rotWithShape="0">
              <a:srgbClr val="000000">
                <a:alpha val="30000"/>
              </a:srgbClr>
            </a:outerShdw>
          </a:effectLst>
        </p:spPr>
      </p:sp>
      <p:sp>
        <p:nvSpPr>
          <p:cNvPr id="22" name="Text 19"/>
          <p:cNvSpPr/>
          <p:nvPr/>
        </p:nvSpPr>
        <p:spPr>
          <a:xfrm>
            <a:off x="6446520" y="4279392"/>
            <a:ext cx="1554480" cy="384048"/>
          </a:xfrm>
          <a:prstGeom prst="rect">
            <a:avLst/>
          </a:prstGeom>
          <a:noFill/>
          <a:ln/>
        </p:spPr>
        <p:txBody>
          <a:bodyPr wrap="square" rtlCol="0" anchor="ctr"/>
          <a:lstStyle/>
          <a:p>
            <a:pPr marL="0" indent="0" algn="ctr">
              <a:buNone/>
            </a:pPr>
            <a:r>
              <a:rPr lang="en-US" sz="2200" b="1" dirty="0">
                <a:solidFill>
                  <a:srgbClr val="00B4D8"/>
                </a:solidFill>
                <a:latin typeface="Calibri" pitchFamily="34" charset="0"/>
                <a:ea typeface="Calibri" pitchFamily="34" charset="-122"/>
                <a:cs typeface="Calibri" pitchFamily="34" charset="-120"/>
              </a:rPr>
              <a:t>6</a:t>
            </a:r>
            <a:endParaRPr lang="en-US" sz="2200" dirty="0"/>
          </a:p>
        </p:txBody>
      </p:sp>
      <p:sp>
        <p:nvSpPr>
          <p:cNvPr id="23" name="Text 20"/>
          <p:cNvSpPr/>
          <p:nvPr/>
        </p:nvSpPr>
        <p:spPr>
          <a:xfrm>
            <a:off x="6446520" y="4626864"/>
            <a:ext cx="1554480" cy="310896"/>
          </a:xfrm>
          <a:prstGeom prst="rect">
            <a:avLst/>
          </a:prstGeom>
          <a:noFill/>
          <a:ln/>
        </p:spPr>
        <p:txBody>
          <a:bodyPr wrap="square" rtlCol="0" anchor="ctr"/>
          <a:lstStyle/>
          <a:p>
            <a:pPr marL="0" indent="0" algn="ctr">
              <a:buNone/>
            </a:pPr>
            <a:r>
              <a:rPr lang="en-US" sz="800" dirty="0">
                <a:solidFill>
                  <a:srgbClr val="8B9BB4"/>
                </a:solidFill>
                <a:latin typeface="Calibri" pitchFamily="34" charset="0"/>
                <a:ea typeface="Calibri" pitchFamily="34" charset="-122"/>
                <a:cs typeface="Calibri" pitchFamily="34" charset="-120"/>
              </a:rPr>
              <a:t>Measures</a:t>
            </a:r>
            <a:endParaRPr lang="en-US" sz="800" dirty="0"/>
          </a:p>
          <a:p>
            <a:pPr marL="0" indent="0" algn="ctr">
              <a:buNone/>
            </a:pPr>
            <a:r>
              <a:rPr lang="en-US" sz="800" dirty="0">
                <a:solidFill>
                  <a:srgbClr val="8B9BB4"/>
                </a:solidFill>
                <a:latin typeface="Calibri" pitchFamily="34" charset="0"/>
                <a:ea typeface="Calibri" pitchFamily="34" charset="-122"/>
                <a:cs typeface="Calibri" pitchFamily="34" charset="-120"/>
              </a:rPr>
              <a:t>Implemented</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2661</Words>
  <Application>Microsoft Office PowerPoint</Application>
  <PresentationFormat>On-screen Show (16:9)</PresentationFormat>
  <Paragraphs>243</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SWANSEA.ACCA Network Security Assessment</dc:title>
  <dc:subject>PptxGenJS Presentation</dc:subject>
  <dc:creator>Mirela</dc:creator>
  <cp:lastModifiedBy>Mirela Balabanova</cp:lastModifiedBy>
  <cp:revision>2</cp:revision>
  <dcterms:created xsi:type="dcterms:W3CDTF">2026-04-05T13:46:10Z</dcterms:created>
  <dcterms:modified xsi:type="dcterms:W3CDTF">2026-04-23T08:18:16Z</dcterms:modified>
</cp:coreProperties>
</file>