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6" r:id="rId2"/>
    <p:sldId id="262" r:id="rId3"/>
    <p:sldId id="277" r:id="rId4"/>
    <p:sldId id="279" r:id="rId5"/>
    <p:sldId id="281" r:id="rId6"/>
    <p:sldId id="260" r:id="rId7"/>
    <p:sldId id="264" r:id="rId8"/>
    <p:sldId id="263" r:id="rId9"/>
    <p:sldId id="280" r:id="rId10"/>
    <p:sldId id="28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11/20/19</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98826917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4137549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11/20/19</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79503913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7DE6118-2437-4B30-8E3C-4D2BE6020583}" type="datetimeFigureOut">
              <a:rPr lang="en-US" dirty="0"/>
              <a:t>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221247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7DE6118-2437-4B30-8E3C-4D2BE6020583}" type="datetimeFigureOut">
              <a:rPr lang="en-US" dirty="0"/>
              <a:t>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62066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7DE6118-2437-4B30-8E3C-4D2BE6020583}" type="datetimeFigureOut">
              <a:rPr lang="en-US" dirty="0"/>
              <a:t>11/20/19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03549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291913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11/20/19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20299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11/20/19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9676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018158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667852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11/20/19</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874862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nphilosophers2005.tripod.com/ternan.pdf" TargetMode="External"/><Relationship Id="rId2" Type="http://schemas.openxmlformats.org/officeDocument/2006/relationships/hyperlink" Target="https://www.decsy.org.uk/project/p4c/?gclid=CjwKCAiAws7uBRAkEiwAMlbZjnriD3utTTs-kQWGQmnTiqtMIB2LJLJZXzhbsK6IYhjpP7r72q-jWRoCvuUQAvD_BwE" TargetMode="External"/><Relationship Id="rId1" Type="http://schemas.openxmlformats.org/officeDocument/2006/relationships/slideLayout" Target="../slideLayouts/slideLayout2.xml"/><Relationship Id="rId5" Type="http://schemas.openxmlformats.org/officeDocument/2006/relationships/hyperlink" Target="https://www.forestresearch.gov.uk/documents/1417/ForestSchoolWalesReport.pdf" TargetMode="External"/><Relationship Id="rId4" Type="http://schemas.openxmlformats.org/officeDocument/2006/relationships/hyperlink" Target="https://www.outdoorlearningwales.org/images/uploads/resources/files/Guide_to_Forest_School_Booklet(Eng)FINAL.pdf"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gov.wales/sites/default/files/publications/2018-02/foundation-phase-framework-revised-2015.pdf" TargetMode="External"/><Relationship Id="rId2" Type="http://schemas.openxmlformats.org/officeDocument/2006/relationships/hyperlink" Target="http://ajbasweb.com/old/ajbas/2012/July/321-324.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BDE094-1E58-6A48-A881-6CB415DDBEC1}"/>
              </a:ext>
            </a:extLst>
          </p:cNvPr>
          <p:cNvSpPr>
            <a:spLocks noGrp="1"/>
          </p:cNvSpPr>
          <p:nvPr>
            <p:ph type="title"/>
          </p:nvPr>
        </p:nvSpPr>
        <p:spPr>
          <a:xfrm>
            <a:off x="397895" y="347737"/>
            <a:ext cx="4507730" cy="2552701"/>
          </a:xfrm>
        </p:spPr>
        <p:txBody>
          <a:bodyPr anchor="ctr">
            <a:normAutofit fontScale="90000"/>
          </a:bodyPr>
          <a:lstStyle/>
          <a:p>
            <a:pPr algn="ctr"/>
            <a:r>
              <a:rPr lang="en-GB" sz="4000" dirty="0">
                <a:solidFill>
                  <a:schemeClr val="bg2"/>
                </a:solidFill>
                <a:latin typeface="Calibri" panose="020F0502020204030204" pitchFamily="34" charset="0"/>
              </a:rPr>
              <a:t>Jean-Jacques  Rousseau (1712-1778).</a:t>
            </a:r>
            <a:br>
              <a:rPr lang="en-GB" sz="4000" dirty="0">
                <a:solidFill>
                  <a:schemeClr val="bg2"/>
                </a:solidFill>
                <a:latin typeface="Calibri" panose="020F0502020204030204" pitchFamily="34" charset="0"/>
              </a:rPr>
            </a:br>
            <a:r>
              <a:rPr lang="en-GB" sz="4000" dirty="0">
                <a:solidFill>
                  <a:schemeClr val="bg2"/>
                </a:solidFill>
                <a:latin typeface="Calibri" panose="020F0502020204030204" pitchFamily="34" charset="0"/>
              </a:rPr>
              <a:t>The Education of Nature.</a:t>
            </a:r>
            <a:br>
              <a:rPr lang="en-GB" sz="4000" dirty="0">
                <a:solidFill>
                  <a:schemeClr val="bg2"/>
                </a:solidFill>
                <a:latin typeface="Calibri" panose="020F0502020204030204" pitchFamily="34" charset="0"/>
              </a:rPr>
            </a:br>
            <a:r>
              <a:rPr lang="en-GB" sz="1400" dirty="0">
                <a:solidFill>
                  <a:schemeClr val="bg2"/>
                </a:solidFill>
                <a:latin typeface="Calibri" panose="020F0502020204030204" pitchFamily="34" charset="0"/>
              </a:rPr>
              <a:t>Rhian Williams.</a:t>
            </a:r>
            <a:br>
              <a:rPr lang="en-US" sz="1400" dirty="0">
                <a:solidFill>
                  <a:schemeClr val="bg2"/>
                </a:solidFill>
                <a:latin typeface="Calibri" panose="020F0502020204030204" pitchFamily="34" charset="0"/>
              </a:rPr>
            </a:br>
            <a:endParaRPr lang="en-US" sz="1400" dirty="0">
              <a:solidFill>
                <a:schemeClr val="bg2"/>
              </a:solidFill>
              <a:latin typeface="Calibri" panose="020F0502020204030204" pitchFamily="34" charset="0"/>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F2CEEB7-882F-6E43-AD67-8DCE8B4775FE}"/>
              </a:ext>
            </a:extLst>
          </p:cNvPr>
          <p:cNvSpPr>
            <a:spLocks noGrp="1"/>
          </p:cNvSpPr>
          <p:nvPr>
            <p:ph idx="1"/>
          </p:nvPr>
        </p:nvSpPr>
        <p:spPr>
          <a:xfrm>
            <a:off x="5737173" y="347737"/>
            <a:ext cx="6252953" cy="6183691"/>
          </a:xfrm>
        </p:spPr>
        <p:txBody>
          <a:bodyPr anchor="ctr">
            <a:noAutofit/>
          </a:bodyPr>
          <a:lstStyle/>
          <a:p>
            <a:r>
              <a:rPr lang="en-GB" sz="1900" dirty="0">
                <a:latin typeface="Calibri" panose="020F0502020204030204" pitchFamily="34" charset="0"/>
              </a:rPr>
              <a:t>Renowned for inventing childhood, as it is today (Flanagan, 2006).</a:t>
            </a:r>
          </a:p>
          <a:p>
            <a:r>
              <a:rPr lang="en-GB" sz="1900" dirty="0">
                <a:latin typeface="Calibri" panose="020F0502020204030204" pitchFamily="34" charset="0"/>
              </a:rPr>
              <a:t>Was viewed as both a positive and negative figure regarding education and childrearing.</a:t>
            </a:r>
          </a:p>
          <a:p>
            <a:r>
              <a:rPr lang="en-GB" sz="1900" dirty="0">
                <a:latin typeface="Calibri" panose="020F0502020204030204" pitchFamily="34" charset="0"/>
              </a:rPr>
              <a:t>Was influenced by Puritan and Liberal-Enlightenment traditions, symbolising Romanticism (Novello, 1999).</a:t>
            </a:r>
          </a:p>
          <a:p>
            <a:r>
              <a:rPr lang="en-GB" sz="1900" dirty="0">
                <a:latin typeface="Calibri" panose="020F0502020204030204" pitchFamily="34" charset="0"/>
              </a:rPr>
              <a:t>During the late 19</a:t>
            </a:r>
            <a:r>
              <a:rPr lang="en-GB" sz="1900" baseline="30000" dirty="0">
                <a:latin typeface="Calibri" panose="020F0502020204030204" pitchFamily="34" charset="0"/>
              </a:rPr>
              <a:t>th</a:t>
            </a:r>
            <a:r>
              <a:rPr lang="en-GB" sz="1900" dirty="0">
                <a:latin typeface="Calibri" panose="020F0502020204030204" pitchFamily="34" charset="0"/>
              </a:rPr>
              <a:t> century, education in keeping with nature, became pivotal to the progressive movement (Bailey et al., 2013).</a:t>
            </a:r>
          </a:p>
          <a:p>
            <a:r>
              <a:rPr lang="en-GB" sz="1900" dirty="0">
                <a:latin typeface="Calibri" panose="020F0502020204030204" pitchFamily="34" charset="0"/>
              </a:rPr>
              <a:t>Believed that a balance was required between an individual’s natural freedom and the pressures of society - The Theory of Social Contract (Flanagan, 2006).</a:t>
            </a:r>
          </a:p>
          <a:p>
            <a:r>
              <a:rPr lang="en-GB" sz="1900" dirty="0">
                <a:latin typeface="Calibri" panose="020F0502020204030204" pitchFamily="34" charset="0"/>
              </a:rPr>
              <a:t>Produced Émile; a thesis on education, implicating truth and knowledge (Bailey et al., 2013).</a:t>
            </a:r>
          </a:p>
          <a:p>
            <a:r>
              <a:rPr lang="en-GB" sz="1900" dirty="0">
                <a:latin typeface="Calibri" panose="020F0502020204030204" pitchFamily="34" charset="0"/>
              </a:rPr>
              <a:t>Believed that children learn in unison alongside their evolving mind (Flanagan, 2006).</a:t>
            </a:r>
          </a:p>
          <a:p>
            <a:r>
              <a:rPr lang="en-GB" sz="1900" dirty="0">
                <a:latin typeface="Calibri" panose="020F0502020204030204" pitchFamily="34" charset="0"/>
              </a:rPr>
              <a:t>Rousseau’s ideas later influenced John Dewey, Maria Montessori and many others (Noddings, 2012). </a:t>
            </a:r>
          </a:p>
        </p:txBody>
      </p:sp>
      <p:pic>
        <p:nvPicPr>
          <p:cNvPr id="6" name="Picture 6" descr="A person looking at the camera&#10;&#10;Description generated with very high confidence">
            <a:extLst>
              <a:ext uri="{FF2B5EF4-FFF2-40B4-BE49-F238E27FC236}">
                <a16:creationId xmlns:a16="http://schemas.microsoft.com/office/drawing/2014/main" id="{3C83B585-5893-403F-9751-B97FB4FF91E4}"/>
              </a:ext>
            </a:extLst>
          </p:cNvPr>
          <p:cNvPicPr>
            <a:picLocks noChangeAspect="1"/>
          </p:cNvPicPr>
          <p:nvPr/>
        </p:nvPicPr>
        <p:blipFill>
          <a:blip r:embed="rId2"/>
          <a:stretch>
            <a:fillRect/>
          </a:stretch>
        </p:blipFill>
        <p:spPr>
          <a:xfrm>
            <a:off x="1436182" y="3029138"/>
            <a:ext cx="2505075" cy="2552700"/>
          </a:xfrm>
          <a:prstGeom prst="rect">
            <a:avLst/>
          </a:prstGeom>
        </p:spPr>
      </p:pic>
      <p:sp>
        <p:nvSpPr>
          <p:cNvPr id="4" name="TextBox 3">
            <a:extLst>
              <a:ext uri="{FF2B5EF4-FFF2-40B4-BE49-F238E27FC236}">
                <a16:creationId xmlns:a16="http://schemas.microsoft.com/office/drawing/2014/main" id="{34FA966F-0339-B64A-A91E-5BA76B7ACFA1}"/>
              </a:ext>
            </a:extLst>
          </p:cNvPr>
          <p:cNvSpPr txBox="1"/>
          <p:nvPr/>
        </p:nvSpPr>
        <p:spPr>
          <a:xfrm>
            <a:off x="831548" y="5943224"/>
            <a:ext cx="3673928" cy="307777"/>
          </a:xfrm>
          <a:prstGeom prst="rect">
            <a:avLst/>
          </a:prstGeom>
          <a:noFill/>
        </p:spPr>
        <p:txBody>
          <a:bodyPr wrap="square" rtlCol="0">
            <a:spAutoFit/>
          </a:bodyPr>
          <a:lstStyle/>
          <a:p>
            <a:pPr algn="ctr"/>
            <a:r>
              <a:rPr lang="en-GB" sz="1400" dirty="0">
                <a:solidFill>
                  <a:schemeClr val="bg1"/>
                </a:solidFill>
                <a:latin typeface="Calibri" panose="020F0502020204030204" pitchFamily="34" charset="0"/>
              </a:rPr>
              <a:t>Google images (2019).</a:t>
            </a:r>
            <a:endParaRPr lang="en-US" sz="1400" dirty="0">
              <a:solidFill>
                <a:schemeClr val="bg1"/>
              </a:solidFill>
              <a:latin typeface="Calibri" panose="020F0502020204030204" pitchFamily="34" charset="0"/>
            </a:endParaRPr>
          </a:p>
        </p:txBody>
      </p:sp>
    </p:spTree>
    <p:extLst>
      <p:ext uri="{BB962C8B-B14F-4D97-AF65-F5344CB8AC3E}">
        <p14:creationId xmlns:p14="http://schemas.microsoft.com/office/powerpoint/2010/main" val="37432591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BDE094-1E58-6A48-A881-6CB415DDBEC1}"/>
              </a:ext>
            </a:extLst>
          </p:cNvPr>
          <p:cNvSpPr>
            <a:spLocks noGrp="1"/>
          </p:cNvSpPr>
          <p:nvPr>
            <p:ph type="title"/>
          </p:nvPr>
        </p:nvSpPr>
        <p:spPr>
          <a:xfrm>
            <a:off x="283595" y="347737"/>
            <a:ext cx="4736330" cy="2479525"/>
          </a:xfrm>
        </p:spPr>
        <p:txBody>
          <a:bodyPr anchor="ctr">
            <a:normAutofit/>
          </a:bodyPr>
          <a:lstStyle/>
          <a:p>
            <a:pPr algn="ctr"/>
            <a:r>
              <a:rPr lang="en-GB" sz="4000">
                <a:solidFill>
                  <a:schemeClr val="bg1"/>
                </a:solidFill>
                <a:latin typeface="Calibri" panose="020F0502020204030204" pitchFamily="34" charset="0"/>
              </a:rPr>
              <a:t>Rousseau’s Perspective on Education and Knowledge.</a:t>
            </a:r>
            <a:br>
              <a:rPr lang="en-GB" sz="4000">
                <a:solidFill>
                  <a:schemeClr val="bg1"/>
                </a:solidFill>
                <a:latin typeface="Calibri" panose="020F0502020204030204" pitchFamily="34" charset="0"/>
              </a:rPr>
            </a:br>
            <a:r>
              <a:rPr lang="en-GB" sz="1400">
                <a:solidFill>
                  <a:schemeClr val="bg1"/>
                </a:solidFill>
                <a:latin typeface="Calibri" panose="020F0502020204030204" pitchFamily="34" charset="0"/>
              </a:rPr>
              <a:t>Rhian Williams.</a:t>
            </a:r>
            <a:endParaRPr lang="en-US" sz="4000">
              <a:solidFill>
                <a:schemeClr val="bg1"/>
              </a:solidFill>
              <a:latin typeface="Calibri" panose="020F0502020204030204" pitchFamily="34" charset="0"/>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F2CEEB7-882F-6E43-AD67-8DCE8B4775FE}"/>
              </a:ext>
            </a:extLst>
          </p:cNvPr>
          <p:cNvSpPr>
            <a:spLocks noGrp="1"/>
          </p:cNvSpPr>
          <p:nvPr>
            <p:ph idx="1"/>
          </p:nvPr>
        </p:nvSpPr>
        <p:spPr>
          <a:xfrm>
            <a:off x="5961500" y="669774"/>
            <a:ext cx="5946905" cy="5518452"/>
          </a:xfrm>
        </p:spPr>
        <p:txBody>
          <a:bodyPr anchor="ctr">
            <a:noAutofit/>
          </a:bodyPr>
          <a:lstStyle/>
          <a:p>
            <a:r>
              <a:rPr lang="en-GB" sz="2100" dirty="0">
                <a:latin typeface="Calibri" panose="020F0502020204030204" pitchFamily="34" charset="0"/>
              </a:rPr>
              <a:t>According to Rousseau, there are three sources of education: nature, men and things.</a:t>
            </a:r>
          </a:p>
          <a:p>
            <a:r>
              <a:rPr lang="en-GB" sz="2100" b="1" dirty="0">
                <a:latin typeface="Calibri" panose="020F0502020204030204" pitchFamily="34" charset="0"/>
              </a:rPr>
              <a:t>Nature -</a:t>
            </a:r>
            <a:r>
              <a:rPr lang="en-GB" sz="2100" dirty="0">
                <a:latin typeface="Calibri" panose="020F0502020204030204" pitchFamily="34" charset="0"/>
              </a:rPr>
              <a:t> knowledge is acquired from an individual’s personal physical and mental growth.</a:t>
            </a:r>
          </a:p>
          <a:p>
            <a:r>
              <a:rPr lang="en-GB" sz="2100" b="1" dirty="0">
                <a:latin typeface="Calibri" panose="020F0502020204030204" pitchFamily="34" charset="0"/>
              </a:rPr>
              <a:t>Men - </a:t>
            </a:r>
            <a:r>
              <a:rPr lang="en-GB" sz="2100" dirty="0">
                <a:latin typeface="Calibri" panose="020F0502020204030204" pitchFamily="34" charset="0"/>
              </a:rPr>
              <a:t>the acquisition of knowledge is achieved by incorporating the opinions and beliefs of others.</a:t>
            </a:r>
          </a:p>
          <a:p>
            <a:r>
              <a:rPr lang="en-GB" sz="2100" b="1" dirty="0">
                <a:latin typeface="Calibri" panose="020F0502020204030204" pitchFamily="34" charset="0"/>
              </a:rPr>
              <a:t>Things – </a:t>
            </a:r>
            <a:r>
              <a:rPr lang="en-GB" sz="2100" dirty="0">
                <a:latin typeface="Calibri" panose="020F0502020204030204" pitchFamily="34" charset="0"/>
              </a:rPr>
              <a:t>knowledge is gained through physical interaction with the environment (Flanagan, 2006).</a:t>
            </a:r>
          </a:p>
          <a:p>
            <a:r>
              <a:rPr lang="en-GB" sz="2100" dirty="0">
                <a:latin typeface="Calibri" panose="020F0502020204030204" pitchFamily="34" charset="0"/>
              </a:rPr>
              <a:t>All three elements must be present for education to be well structured.</a:t>
            </a:r>
          </a:p>
          <a:p>
            <a:r>
              <a:rPr lang="en-GB" sz="2100" dirty="0">
                <a:latin typeface="Calibri" panose="020F0502020204030204" pitchFamily="34" charset="0"/>
              </a:rPr>
              <a:t>Aim is to produce a natural man via a natural education, in which the child is exposed to many experiences, avoiding civilisation ( Curren, 2007).</a:t>
            </a:r>
          </a:p>
        </p:txBody>
      </p:sp>
      <p:pic>
        <p:nvPicPr>
          <p:cNvPr id="4" name="Picture 4" descr="A picture containing drawing&#10;&#10;Description generated with very high confidence">
            <a:extLst>
              <a:ext uri="{FF2B5EF4-FFF2-40B4-BE49-F238E27FC236}">
                <a16:creationId xmlns:a16="http://schemas.microsoft.com/office/drawing/2014/main" id="{7E229B03-5C4D-4E42-9C64-5AFB43EA82FB}"/>
              </a:ext>
            </a:extLst>
          </p:cNvPr>
          <p:cNvPicPr>
            <a:picLocks noChangeAspect="1"/>
          </p:cNvPicPr>
          <p:nvPr/>
        </p:nvPicPr>
        <p:blipFill>
          <a:blip r:embed="rId2"/>
          <a:stretch>
            <a:fillRect/>
          </a:stretch>
        </p:blipFill>
        <p:spPr>
          <a:xfrm>
            <a:off x="1489710" y="3174623"/>
            <a:ext cx="2324100" cy="2352675"/>
          </a:xfrm>
          <a:prstGeom prst="rect">
            <a:avLst/>
          </a:prstGeom>
        </p:spPr>
      </p:pic>
      <p:sp>
        <p:nvSpPr>
          <p:cNvPr id="5" name="TextBox 4">
            <a:extLst>
              <a:ext uri="{FF2B5EF4-FFF2-40B4-BE49-F238E27FC236}">
                <a16:creationId xmlns:a16="http://schemas.microsoft.com/office/drawing/2014/main" id="{0DFEC6B3-8D48-BA45-82AB-B45F6CBD8CB7}"/>
              </a:ext>
            </a:extLst>
          </p:cNvPr>
          <p:cNvSpPr txBox="1"/>
          <p:nvPr/>
        </p:nvSpPr>
        <p:spPr>
          <a:xfrm>
            <a:off x="1737360" y="5871635"/>
            <a:ext cx="1828800" cy="307777"/>
          </a:xfrm>
          <a:prstGeom prst="rect">
            <a:avLst/>
          </a:prstGeom>
          <a:noFill/>
        </p:spPr>
        <p:txBody>
          <a:bodyPr wrap="square" rtlCol="0">
            <a:spAutoFit/>
          </a:bodyPr>
          <a:lstStyle/>
          <a:p>
            <a:pPr algn="l"/>
            <a:r>
              <a:rPr lang="en-GB" sz="1400" dirty="0">
                <a:solidFill>
                  <a:schemeClr val="bg1"/>
                </a:solidFill>
                <a:latin typeface="Calibri" panose="020F0502020204030204" pitchFamily="34" charset="0"/>
              </a:rPr>
              <a:t>Google images (2019).</a:t>
            </a:r>
            <a:endParaRPr lang="en-US" sz="1400" dirty="0">
              <a:solidFill>
                <a:schemeClr val="bg1"/>
              </a:solidFill>
              <a:latin typeface="Calibri" panose="020F0502020204030204" pitchFamily="34" charset="0"/>
            </a:endParaRPr>
          </a:p>
        </p:txBody>
      </p:sp>
    </p:spTree>
    <p:extLst>
      <p:ext uri="{BB962C8B-B14F-4D97-AF65-F5344CB8AC3E}">
        <p14:creationId xmlns:p14="http://schemas.microsoft.com/office/powerpoint/2010/main" val="3118970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BDE094-1E58-6A48-A881-6CB415DDBEC1}"/>
              </a:ext>
            </a:extLst>
          </p:cNvPr>
          <p:cNvSpPr>
            <a:spLocks noGrp="1"/>
          </p:cNvSpPr>
          <p:nvPr>
            <p:ph type="title"/>
          </p:nvPr>
        </p:nvSpPr>
        <p:spPr>
          <a:xfrm>
            <a:off x="443993" y="347738"/>
            <a:ext cx="4635501" cy="2146906"/>
          </a:xfrm>
        </p:spPr>
        <p:txBody>
          <a:bodyPr anchor="ctr">
            <a:noAutofit/>
          </a:bodyPr>
          <a:lstStyle/>
          <a:p>
            <a:pPr algn="ctr"/>
            <a:r>
              <a:rPr lang="en-GB" sz="4000">
                <a:solidFill>
                  <a:schemeClr val="bg2"/>
                </a:solidFill>
                <a:latin typeface="Calibri" panose="020F0502020204030204" pitchFamily="34" charset="0"/>
              </a:rPr>
              <a:t>Rousseau’s Aims of Education via Émile.</a:t>
            </a:r>
            <a:br>
              <a:rPr lang="en-GB" sz="4000">
                <a:solidFill>
                  <a:schemeClr val="bg2"/>
                </a:solidFill>
                <a:latin typeface="Calibri" panose="020F0502020204030204" pitchFamily="34" charset="0"/>
              </a:rPr>
            </a:br>
            <a:r>
              <a:rPr lang="en-GB" sz="1400" dirty="0">
                <a:solidFill>
                  <a:schemeClr val="bg2"/>
                </a:solidFill>
                <a:latin typeface="Calibri" panose="020F0502020204030204" pitchFamily="34" charset="0"/>
              </a:rPr>
              <a:t>Rhian Williams.</a:t>
            </a:r>
            <a:endParaRPr lang="en-US" sz="4000" dirty="0">
              <a:solidFill>
                <a:schemeClr val="bg2"/>
              </a:solidFill>
              <a:latin typeface="Calibri" panose="020F0502020204030204" pitchFamily="34" charset="0"/>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F2CEEB7-882F-6E43-AD67-8DCE8B4775FE}"/>
              </a:ext>
            </a:extLst>
          </p:cNvPr>
          <p:cNvSpPr>
            <a:spLocks noGrp="1"/>
          </p:cNvSpPr>
          <p:nvPr>
            <p:ph idx="1"/>
          </p:nvPr>
        </p:nvSpPr>
        <p:spPr>
          <a:xfrm>
            <a:off x="5911549" y="347737"/>
            <a:ext cx="6017380" cy="6183691"/>
          </a:xfrm>
        </p:spPr>
        <p:txBody>
          <a:bodyPr anchor="ctr">
            <a:normAutofit/>
          </a:bodyPr>
          <a:lstStyle/>
          <a:p>
            <a:r>
              <a:rPr lang="en-GB" sz="2100" dirty="0">
                <a:latin typeface="Calibri" panose="020F0502020204030204" pitchFamily="34" charset="0"/>
              </a:rPr>
              <a:t>Emile is a fictional text comprised of five books, focusing on different stages of education. </a:t>
            </a:r>
          </a:p>
          <a:p>
            <a:r>
              <a:rPr lang="en-GB" sz="2100" dirty="0">
                <a:latin typeface="Calibri" panose="020F0502020204030204" pitchFamily="34" charset="0"/>
              </a:rPr>
              <a:t>Children should be removed from their parents and isolated from society. Their only form of contact would be with a tutor, who would unearth a love of nature to the child (Bailey et al.,2013).</a:t>
            </a:r>
          </a:p>
          <a:p>
            <a:r>
              <a:rPr lang="en-GB" sz="2100" dirty="0">
                <a:latin typeface="Calibri" panose="020F0502020204030204" pitchFamily="34" charset="0"/>
              </a:rPr>
              <a:t>Children would learn virtue via experiences.</a:t>
            </a:r>
          </a:p>
          <a:p>
            <a:r>
              <a:rPr lang="en-GB" sz="2100" dirty="0">
                <a:latin typeface="Calibri" panose="020F0502020204030204" pitchFamily="34" charset="0"/>
              </a:rPr>
              <a:t>Empiricist view of derivation of knowledge.</a:t>
            </a:r>
          </a:p>
          <a:p>
            <a:r>
              <a:rPr lang="en-GB" sz="2100" dirty="0">
                <a:latin typeface="Calibri" panose="020F0502020204030204" pitchFamily="34" charset="0"/>
              </a:rPr>
              <a:t>Overall aim of education is happiness. </a:t>
            </a:r>
          </a:p>
          <a:p>
            <a:r>
              <a:rPr lang="en-GB" sz="2100" dirty="0">
                <a:latin typeface="Calibri" panose="020F0502020204030204" pitchFamily="34" charset="0"/>
              </a:rPr>
              <a:t>Reason is a product of education (Flanagan, 2006).</a:t>
            </a:r>
          </a:p>
          <a:p>
            <a:r>
              <a:rPr lang="en-GB" sz="2100" dirty="0">
                <a:latin typeface="Calibri" panose="020F0502020204030204" pitchFamily="34" charset="0"/>
              </a:rPr>
              <a:t>Education of the upper class male society only.  </a:t>
            </a:r>
          </a:p>
          <a:p>
            <a:r>
              <a:rPr lang="en-GB" sz="2100" dirty="0">
                <a:latin typeface="Calibri" panose="020F0502020204030204" pitchFamily="34" charset="0"/>
              </a:rPr>
              <a:t>The education of women should not be permitted (Curren, 2007).</a:t>
            </a:r>
            <a:endParaRPr lang="en-GB" sz="2100" b="1" dirty="0">
              <a:latin typeface="Calibri" panose="020F0502020204030204" pitchFamily="34" charset="0"/>
            </a:endParaRPr>
          </a:p>
        </p:txBody>
      </p:sp>
      <p:pic>
        <p:nvPicPr>
          <p:cNvPr id="4" name="Picture 6" descr="A close up of a person&#10;&#10;Description generated with high confidence">
            <a:extLst>
              <a:ext uri="{FF2B5EF4-FFF2-40B4-BE49-F238E27FC236}">
                <a16:creationId xmlns:a16="http://schemas.microsoft.com/office/drawing/2014/main" id="{784CA73A-93DC-4391-B335-E54775B5CD40}"/>
              </a:ext>
            </a:extLst>
          </p:cNvPr>
          <p:cNvPicPr>
            <a:picLocks noChangeAspect="1"/>
          </p:cNvPicPr>
          <p:nvPr/>
        </p:nvPicPr>
        <p:blipFill>
          <a:blip r:embed="rId2"/>
          <a:stretch>
            <a:fillRect/>
          </a:stretch>
        </p:blipFill>
        <p:spPr>
          <a:xfrm>
            <a:off x="1645309" y="2920401"/>
            <a:ext cx="2000250" cy="2461980"/>
          </a:xfrm>
          <a:prstGeom prst="rect">
            <a:avLst/>
          </a:prstGeom>
        </p:spPr>
      </p:pic>
      <p:sp>
        <p:nvSpPr>
          <p:cNvPr id="5" name="TextBox 4">
            <a:extLst>
              <a:ext uri="{FF2B5EF4-FFF2-40B4-BE49-F238E27FC236}">
                <a16:creationId xmlns:a16="http://schemas.microsoft.com/office/drawing/2014/main" id="{608911A2-387F-1248-9970-106B45426B6E}"/>
              </a:ext>
            </a:extLst>
          </p:cNvPr>
          <p:cNvSpPr txBox="1"/>
          <p:nvPr/>
        </p:nvSpPr>
        <p:spPr>
          <a:xfrm>
            <a:off x="1708809" y="5808138"/>
            <a:ext cx="1828800" cy="307777"/>
          </a:xfrm>
          <a:prstGeom prst="rect">
            <a:avLst/>
          </a:prstGeom>
          <a:noFill/>
        </p:spPr>
        <p:txBody>
          <a:bodyPr wrap="square" rtlCol="0">
            <a:spAutoFit/>
          </a:bodyPr>
          <a:lstStyle/>
          <a:p>
            <a:pPr algn="ctr"/>
            <a:r>
              <a:rPr lang="en-GB" sz="1400" dirty="0">
                <a:solidFill>
                  <a:schemeClr val="bg1"/>
                </a:solidFill>
                <a:latin typeface="Calibri" panose="020F0502020204030204" pitchFamily="34" charset="0"/>
              </a:rPr>
              <a:t>Google images (2019).</a:t>
            </a:r>
            <a:endParaRPr lang="en-US" sz="1400" dirty="0">
              <a:solidFill>
                <a:schemeClr val="bg1"/>
              </a:solidFill>
              <a:latin typeface="Calibri" panose="020F0502020204030204" pitchFamily="34" charset="0"/>
            </a:endParaRPr>
          </a:p>
        </p:txBody>
      </p:sp>
    </p:spTree>
    <p:extLst>
      <p:ext uri="{BB962C8B-B14F-4D97-AF65-F5344CB8AC3E}">
        <p14:creationId xmlns:p14="http://schemas.microsoft.com/office/powerpoint/2010/main" val="2086783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13EAD5A-0060-3149-B144-49609BE86CCA}"/>
              </a:ext>
            </a:extLst>
          </p:cNvPr>
          <p:cNvSpPr>
            <a:spLocks noGrp="1"/>
          </p:cNvSpPr>
          <p:nvPr>
            <p:ph type="title"/>
          </p:nvPr>
        </p:nvSpPr>
        <p:spPr>
          <a:xfrm>
            <a:off x="640081" y="332620"/>
            <a:ext cx="4018839" cy="2237619"/>
          </a:xfrm>
        </p:spPr>
        <p:txBody>
          <a:bodyPr anchor="ctr">
            <a:normAutofit/>
          </a:bodyPr>
          <a:lstStyle/>
          <a:p>
            <a:pPr algn="ctr"/>
            <a:r>
              <a:rPr lang="en-GB" sz="4000">
                <a:solidFill>
                  <a:schemeClr val="bg2"/>
                </a:solidFill>
                <a:latin typeface="Calibri"/>
                <a:cs typeface="Calibri"/>
              </a:rPr>
              <a:t>Rousseau’s Curriculum via Émile.</a:t>
            </a:r>
            <a:br>
              <a:rPr lang="en-GB" sz="4000">
                <a:latin typeface="Calibri" panose="020F0502020204030204" pitchFamily="34" charset="0"/>
              </a:rPr>
            </a:br>
            <a:r>
              <a:rPr lang="en-GB" sz="1400">
                <a:solidFill>
                  <a:schemeClr val="bg2"/>
                </a:solidFill>
                <a:latin typeface="Calibri"/>
                <a:cs typeface="Calibri"/>
              </a:rPr>
              <a:t>Rhian Williams.</a:t>
            </a:r>
            <a:endParaRPr lang="en-US" sz="4600">
              <a:solidFill>
                <a:schemeClr val="bg2"/>
              </a:solidFill>
              <a:latin typeface="Calibri"/>
              <a:cs typeface="Calibri"/>
            </a:endParaRPr>
          </a:p>
        </p:txBody>
      </p:sp>
      <p:sp>
        <p:nvSpPr>
          <p:cNvPr id="26" name="Rectangle 25">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67C8A1F-2DF7-C14D-A8C0-30579550DFEC}"/>
              </a:ext>
            </a:extLst>
          </p:cNvPr>
          <p:cNvSpPr>
            <a:spLocks noGrp="1"/>
          </p:cNvSpPr>
          <p:nvPr>
            <p:ph idx="1"/>
          </p:nvPr>
        </p:nvSpPr>
        <p:spPr>
          <a:xfrm>
            <a:off x="5943601" y="211667"/>
            <a:ext cx="6060923" cy="6440714"/>
          </a:xfrm>
        </p:spPr>
        <p:txBody>
          <a:bodyPr anchor="ctr">
            <a:noAutofit/>
          </a:bodyPr>
          <a:lstStyle/>
          <a:p>
            <a:r>
              <a:rPr lang="en-GB" sz="1800" dirty="0">
                <a:latin typeface="Calibri" panose="020F0502020204030204" pitchFamily="34" charset="0"/>
              </a:rPr>
              <a:t>The curriculum addressed the physical and mental needs of the child, via five stages of education (Bailey et al., 2013).</a:t>
            </a:r>
          </a:p>
          <a:p>
            <a:r>
              <a:rPr lang="en-GB" sz="1800" b="1" dirty="0">
                <a:latin typeface="Calibri" panose="020F0502020204030204" pitchFamily="34" charset="0"/>
              </a:rPr>
              <a:t>0 - 5 years </a:t>
            </a:r>
            <a:r>
              <a:rPr lang="en-GB" sz="1800" dirty="0">
                <a:latin typeface="Calibri" panose="020F0502020204030204" pitchFamily="34" charset="0"/>
              </a:rPr>
              <a:t>- Babies learn from birth, by exploring the natural environment. They should not be wrapped up and kept indoors.</a:t>
            </a:r>
          </a:p>
          <a:p>
            <a:r>
              <a:rPr lang="en-GB" sz="1800" b="1" dirty="0">
                <a:latin typeface="Calibri" panose="020F0502020204030204" pitchFamily="34" charset="0"/>
              </a:rPr>
              <a:t>5 - 12 years </a:t>
            </a:r>
            <a:r>
              <a:rPr lang="en-GB" sz="1800" dirty="0">
                <a:latin typeface="Calibri" panose="020F0502020204030204" pitchFamily="34" charset="0"/>
              </a:rPr>
              <a:t>- The child should be exposed to physical activities, utilising </a:t>
            </a:r>
            <a:r>
              <a:rPr lang="en-GB" sz="1800">
                <a:latin typeface="Calibri" panose="020F0502020204030204" pitchFamily="34" charset="0"/>
              </a:rPr>
              <a:t>their senses to </a:t>
            </a:r>
            <a:r>
              <a:rPr lang="en-GB" sz="1800" dirty="0">
                <a:latin typeface="Calibri" panose="020F0502020204030204" pitchFamily="34" charset="0"/>
              </a:rPr>
              <a:t>improve good health, bodily growth and strength. Utilisation of farming tools for survival techniques. No formal structured education.</a:t>
            </a:r>
          </a:p>
          <a:p>
            <a:r>
              <a:rPr lang="en-GB" sz="1800" b="1" dirty="0">
                <a:latin typeface="Calibri" panose="020F0502020204030204" pitchFamily="34" charset="0"/>
              </a:rPr>
              <a:t>12 - 15 years</a:t>
            </a:r>
            <a:r>
              <a:rPr lang="en-GB" sz="1800" dirty="0">
                <a:latin typeface="Calibri" panose="020F0502020204030204" pitchFamily="34" charset="0"/>
              </a:rPr>
              <a:t> - </a:t>
            </a:r>
            <a:r>
              <a:rPr lang="en-GB" sz="1800" b="1" dirty="0">
                <a:latin typeface="Calibri" panose="020F0502020204030204" pitchFamily="34" charset="0"/>
              </a:rPr>
              <a:t> </a:t>
            </a:r>
            <a:r>
              <a:rPr lang="en-GB" sz="1800" dirty="0">
                <a:latin typeface="Calibri" panose="020F0502020204030204" pitchFamily="34" charset="0"/>
              </a:rPr>
              <a:t>The child becomes curious and possesses a desire to learn. Education through nature begins with geography and astronomy, followed by physical sciences, agriculture, arts and crafts (Monteiro, 2005).</a:t>
            </a:r>
          </a:p>
          <a:p>
            <a:r>
              <a:rPr lang="en-GB" sz="1800" b="1" dirty="0">
                <a:latin typeface="Calibri" panose="020F0502020204030204" pitchFamily="34" charset="0"/>
              </a:rPr>
              <a:t>15 - 20 years </a:t>
            </a:r>
            <a:r>
              <a:rPr lang="en-GB" sz="1800" dirty="0">
                <a:latin typeface="Calibri" panose="020F0502020204030204" pitchFamily="34" charset="0"/>
              </a:rPr>
              <a:t>- The child is ready to explore the world and society whilst developing social, emotional and moral skills. Education continues with religious education and reading via ‘Robinson Crusoe’ (Bailey et al., 2013).</a:t>
            </a:r>
          </a:p>
          <a:p>
            <a:r>
              <a:rPr lang="en-GB" sz="1800" b="1" dirty="0">
                <a:latin typeface="Calibri" panose="020F0502020204030204" pitchFamily="34" charset="0"/>
              </a:rPr>
              <a:t>Adulthood </a:t>
            </a:r>
            <a:r>
              <a:rPr lang="en-GB" sz="1800" dirty="0">
                <a:latin typeface="Calibri" panose="020F0502020204030204" pitchFamily="34" charset="0"/>
              </a:rPr>
              <a:t>– Will participate in the religious act of marriage, but not follow God. Women will serve their husbands wishes, needs and desires, as they are the weaker sex (Curren, 2006).</a:t>
            </a:r>
            <a:endParaRPr lang="en-US" sz="1800" dirty="0"/>
          </a:p>
        </p:txBody>
      </p:sp>
      <p:sp>
        <p:nvSpPr>
          <p:cNvPr id="5" name="TextBox 4">
            <a:extLst>
              <a:ext uri="{FF2B5EF4-FFF2-40B4-BE49-F238E27FC236}">
                <a16:creationId xmlns:a16="http://schemas.microsoft.com/office/drawing/2014/main" id="{0B31AD16-39DA-E942-94BA-406C3F1438A6}"/>
              </a:ext>
            </a:extLst>
          </p:cNvPr>
          <p:cNvSpPr txBox="1"/>
          <p:nvPr/>
        </p:nvSpPr>
        <p:spPr>
          <a:xfrm>
            <a:off x="1737360" y="5511195"/>
            <a:ext cx="1828800" cy="307777"/>
          </a:xfrm>
          <a:prstGeom prst="rect">
            <a:avLst/>
          </a:prstGeom>
          <a:noFill/>
        </p:spPr>
        <p:txBody>
          <a:bodyPr wrap="square" rtlCol="0">
            <a:spAutoFit/>
          </a:bodyPr>
          <a:lstStyle/>
          <a:p>
            <a:pPr algn="l"/>
            <a:r>
              <a:rPr lang="en-GB" sz="1400" dirty="0">
                <a:solidFill>
                  <a:schemeClr val="bg1"/>
                </a:solidFill>
                <a:latin typeface="Calibri" panose="020F0502020204030204" pitchFamily="34" charset="0"/>
              </a:rPr>
              <a:t>Google images (2019).</a:t>
            </a:r>
            <a:endParaRPr lang="en-US" sz="1400" dirty="0">
              <a:solidFill>
                <a:schemeClr val="bg1"/>
              </a:solidFill>
              <a:latin typeface="Calibri" panose="020F0502020204030204" pitchFamily="34" charset="0"/>
            </a:endParaRPr>
          </a:p>
        </p:txBody>
      </p:sp>
      <p:pic>
        <p:nvPicPr>
          <p:cNvPr id="4" name="Picture 5" descr="A picture containing text, water, outdoor, man&#10;&#10;Description generated with very high confidence">
            <a:extLst>
              <a:ext uri="{FF2B5EF4-FFF2-40B4-BE49-F238E27FC236}">
                <a16:creationId xmlns:a16="http://schemas.microsoft.com/office/drawing/2014/main" id="{C1D7A278-EA68-48D8-97CF-959233E23938}"/>
              </a:ext>
            </a:extLst>
          </p:cNvPr>
          <p:cNvPicPr>
            <a:picLocks noChangeAspect="1"/>
          </p:cNvPicPr>
          <p:nvPr/>
        </p:nvPicPr>
        <p:blipFill rotWithShape="1">
          <a:blip r:embed="rId2"/>
          <a:srcRect l="13260" t="7879" r="10682" b="7273"/>
          <a:stretch/>
        </p:blipFill>
        <p:spPr>
          <a:xfrm>
            <a:off x="1608546" y="2963333"/>
            <a:ext cx="2086428" cy="2237619"/>
          </a:xfrm>
          <a:prstGeom prst="rect">
            <a:avLst/>
          </a:prstGeom>
        </p:spPr>
      </p:pic>
    </p:spTree>
    <p:extLst>
      <p:ext uri="{BB962C8B-B14F-4D97-AF65-F5344CB8AC3E}">
        <p14:creationId xmlns:p14="http://schemas.microsoft.com/office/powerpoint/2010/main" val="139661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EDA1589-75E0-C44E-A055-394B26A891F6}"/>
              </a:ext>
            </a:extLst>
          </p:cNvPr>
          <p:cNvSpPr>
            <a:spLocks noGrp="1"/>
          </p:cNvSpPr>
          <p:nvPr>
            <p:ph type="title"/>
          </p:nvPr>
        </p:nvSpPr>
        <p:spPr>
          <a:xfrm>
            <a:off x="640081" y="791570"/>
            <a:ext cx="4018839" cy="5262390"/>
          </a:xfrm>
        </p:spPr>
        <p:txBody>
          <a:bodyPr anchor="ctr">
            <a:normAutofit/>
          </a:bodyPr>
          <a:lstStyle/>
          <a:p>
            <a:pPr algn="ctr"/>
            <a:r>
              <a:rPr lang="en-GB" sz="4000" dirty="0">
                <a:solidFill>
                  <a:schemeClr val="bg2"/>
                </a:solidFill>
                <a:latin typeface="Calibri" panose="020F0502020204030204" pitchFamily="34" charset="0"/>
              </a:rPr>
              <a:t>How Does Rousseau Relate to Modern Day Education?</a:t>
            </a:r>
            <a:endParaRPr lang="en-US" sz="4000" dirty="0">
              <a:solidFill>
                <a:schemeClr val="bg2"/>
              </a:solidFill>
              <a:latin typeface="Calibri" panose="020F0502020204030204" pitchFamily="34" charset="0"/>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4" descr="A picture containing grass, sitting, small, child&#10;&#10;Description generated with very high confidence">
            <a:extLst>
              <a:ext uri="{FF2B5EF4-FFF2-40B4-BE49-F238E27FC236}">
                <a16:creationId xmlns:a16="http://schemas.microsoft.com/office/drawing/2014/main" id="{59C1F7D8-7068-4DAA-AFE9-9851BCE737EF}"/>
              </a:ext>
            </a:extLst>
          </p:cNvPr>
          <p:cNvPicPr>
            <a:picLocks noChangeAspect="1"/>
          </p:cNvPicPr>
          <p:nvPr/>
        </p:nvPicPr>
        <p:blipFill>
          <a:blip r:embed="rId2"/>
          <a:stretch>
            <a:fillRect/>
          </a:stretch>
        </p:blipFill>
        <p:spPr>
          <a:xfrm>
            <a:off x="2071310" y="467830"/>
            <a:ext cx="1496346" cy="1404251"/>
          </a:xfrm>
          <a:prstGeom prst="rect">
            <a:avLst/>
          </a:prstGeom>
        </p:spPr>
      </p:pic>
      <p:pic>
        <p:nvPicPr>
          <p:cNvPr id="6" name="Picture 6" descr="A sign in the middle of a forest&#10;&#10;Description generated with very high confidence">
            <a:extLst>
              <a:ext uri="{FF2B5EF4-FFF2-40B4-BE49-F238E27FC236}">
                <a16:creationId xmlns:a16="http://schemas.microsoft.com/office/drawing/2014/main" id="{71F13C9E-3EC5-41B9-8431-1EFC45C8E537}"/>
              </a:ext>
            </a:extLst>
          </p:cNvPr>
          <p:cNvPicPr>
            <a:picLocks noChangeAspect="1"/>
          </p:cNvPicPr>
          <p:nvPr/>
        </p:nvPicPr>
        <p:blipFill>
          <a:blip r:embed="rId3"/>
          <a:stretch>
            <a:fillRect/>
          </a:stretch>
        </p:blipFill>
        <p:spPr>
          <a:xfrm>
            <a:off x="2071310" y="4958921"/>
            <a:ext cx="1496347" cy="1404250"/>
          </a:xfrm>
          <a:prstGeom prst="rect">
            <a:avLst/>
          </a:prstGeom>
        </p:spPr>
      </p:pic>
      <p:sp>
        <p:nvSpPr>
          <p:cNvPr id="13" name="TextBox 12">
            <a:extLst>
              <a:ext uri="{FF2B5EF4-FFF2-40B4-BE49-F238E27FC236}">
                <a16:creationId xmlns:a16="http://schemas.microsoft.com/office/drawing/2014/main" id="{821D64E3-F375-9D41-9C9F-399D0FFD838D}"/>
              </a:ext>
            </a:extLst>
          </p:cNvPr>
          <p:cNvSpPr txBox="1"/>
          <p:nvPr/>
        </p:nvSpPr>
        <p:spPr>
          <a:xfrm rot="10800000" flipV="1">
            <a:off x="5704960" y="3270016"/>
            <a:ext cx="6199174" cy="3016210"/>
          </a:xfrm>
          <a:prstGeom prst="rect">
            <a:avLst/>
          </a:prstGeom>
          <a:noFill/>
        </p:spPr>
        <p:txBody>
          <a:bodyPr wrap="square" rtlCol="0">
            <a:spAutoFit/>
          </a:bodyPr>
          <a:lstStyle/>
          <a:p>
            <a:r>
              <a:rPr lang="en-GB" sz="1900" b="1" dirty="0">
                <a:latin typeface="Calibri" panose="020F0502020204030204" pitchFamily="34" charset="0"/>
              </a:rPr>
              <a:t>Forest </a:t>
            </a:r>
            <a:r>
              <a:rPr lang="en-GB" sz="1900" b="1">
                <a:latin typeface="Calibri" panose="020F0502020204030204" pitchFamily="34" charset="0"/>
              </a:rPr>
              <a:t>School in Wales </a:t>
            </a:r>
            <a:r>
              <a:rPr lang="en-GB" sz="1900">
                <a:latin typeface="Calibri" panose="020F0502020204030204" pitchFamily="34" charset="0"/>
              </a:rPr>
              <a:t>– </a:t>
            </a:r>
            <a:r>
              <a:rPr lang="en-GB" sz="1900" dirty="0">
                <a:latin typeface="Calibri" panose="020F0502020204030204" pitchFamily="34" charset="0"/>
              </a:rPr>
              <a:t>Rousseau’s work is echoed in many areas of the Forest School’s educational programme, which actively increases children’s and young persons’ understanding and knowledge of the environment (Natural Resources Wales, 2015). All learning, is partaken in a woodland based environment. Research has confirmed the effectiveness of Forest School, with individuals demonstrating an increase in their knowledge and skills following participation. However, further research is required into the context in which it is acquired (nef, 2003).</a:t>
            </a:r>
            <a:endParaRPr lang="en-US" sz="1900" b="1" dirty="0">
              <a:latin typeface="Calibri" panose="020F0502020204030204" pitchFamily="34" charset="0"/>
            </a:endParaRPr>
          </a:p>
        </p:txBody>
      </p:sp>
      <p:sp>
        <p:nvSpPr>
          <p:cNvPr id="14" name="TextBox 13">
            <a:extLst>
              <a:ext uri="{FF2B5EF4-FFF2-40B4-BE49-F238E27FC236}">
                <a16:creationId xmlns:a16="http://schemas.microsoft.com/office/drawing/2014/main" id="{57FE2284-2229-2843-BAF9-1184DFE8CAAB}"/>
              </a:ext>
            </a:extLst>
          </p:cNvPr>
          <p:cNvSpPr txBox="1"/>
          <p:nvPr/>
        </p:nvSpPr>
        <p:spPr>
          <a:xfrm>
            <a:off x="5669280" y="6363171"/>
            <a:ext cx="2743200" cy="369332"/>
          </a:xfrm>
          <a:prstGeom prst="rect">
            <a:avLst/>
          </a:prstGeom>
          <a:noFill/>
        </p:spPr>
        <p:txBody>
          <a:bodyPr wrap="square" rtlCol="0">
            <a:spAutoFit/>
          </a:bodyPr>
          <a:lstStyle/>
          <a:p>
            <a:pPr algn="ctr"/>
            <a:r>
              <a:rPr lang="en-GB" dirty="0">
                <a:latin typeface="Calibri" panose="020F0502020204030204" pitchFamily="34" charset="0"/>
              </a:rPr>
              <a:t>Google images (2019).</a:t>
            </a:r>
            <a:endParaRPr lang="en-US" dirty="0">
              <a:latin typeface="Calibri" panose="020F0502020204030204" pitchFamily="34" charset="0"/>
            </a:endParaRPr>
          </a:p>
        </p:txBody>
      </p:sp>
      <p:sp>
        <p:nvSpPr>
          <p:cNvPr id="3" name="TextBox 2">
            <a:extLst>
              <a:ext uri="{FF2B5EF4-FFF2-40B4-BE49-F238E27FC236}">
                <a16:creationId xmlns:a16="http://schemas.microsoft.com/office/drawing/2014/main" id="{4F2938DF-16A7-C441-AB41-0A7FB406AD53}"/>
              </a:ext>
            </a:extLst>
          </p:cNvPr>
          <p:cNvSpPr txBox="1"/>
          <p:nvPr/>
        </p:nvSpPr>
        <p:spPr>
          <a:xfrm>
            <a:off x="5704960" y="238987"/>
            <a:ext cx="6199174" cy="2723823"/>
          </a:xfrm>
          <a:prstGeom prst="rect">
            <a:avLst/>
          </a:prstGeom>
          <a:noFill/>
        </p:spPr>
        <p:txBody>
          <a:bodyPr wrap="square" rtlCol="0">
            <a:spAutoFit/>
          </a:bodyPr>
          <a:lstStyle/>
          <a:p>
            <a:pPr algn="l"/>
            <a:r>
              <a:rPr lang="en-GB" sz="1900" b="1" dirty="0">
                <a:latin typeface="Calibri" panose="020F0502020204030204" pitchFamily="34" charset="0"/>
              </a:rPr>
              <a:t>The Foundation Phase in Wales</a:t>
            </a:r>
            <a:r>
              <a:rPr lang="en-GB" sz="1900" dirty="0">
                <a:latin typeface="Calibri" panose="020F0502020204030204" pitchFamily="34" charset="0"/>
              </a:rPr>
              <a:t>– Elements of Rousseau’s curriculum are visible in all Areas of Learning, with the exception of the Welsh Language Development. The Foundation Phase actively encourages leaning for children aged 3 – 7, via exploration in the natural environment whilst utilising senses and physical activity (Welsh Government, 2015). The role of the teacher is comparable to Émile’s tutor;  both roles are perceived as facilitators (Welsh Government, 2012).</a:t>
            </a:r>
            <a:endParaRPr lang="en-US" sz="1900" dirty="0">
              <a:latin typeface="Calibri" panose="020F0502020204030204" pitchFamily="34" charset="0"/>
            </a:endParaRPr>
          </a:p>
        </p:txBody>
      </p:sp>
    </p:spTree>
    <p:extLst>
      <p:ext uri="{BB962C8B-B14F-4D97-AF65-F5344CB8AC3E}">
        <p14:creationId xmlns:p14="http://schemas.microsoft.com/office/powerpoint/2010/main" val="358941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6FF2A9E-C3AD-C144-884D-9339656FC36E}"/>
              </a:ext>
            </a:extLst>
          </p:cNvPr>
          <p:cNvSpPr>
            <a:spLocks noGrp="1"/>
          </p:cNvSpPr>
          <p:nvPr>
            <p:ph type="title"/>
          </p:nvPr>
        </p:nvSpPr>
        <p:spPr>
          <a:xfrm>
            <a:off x="287262" y="393095"/>
            <a:ext cx="4732261" cy="5911548"/>
          </a:xfrm>
        </p:spPr>
        <p:txBody>
          <a:bodyPr anchor="ctr">
            <a:normAutofit/>
          </a:bodyPr>
          <a:lstStyle/>
          <a:p>
            <a:pPr algn="ctr"/>
            <a:r>
              <a:rPr lang="en-GB" sz="4000" dirty="0">
                <a:solidFill>
                  <a:schemeClr val="bg2"/>
                </a:solidFill>
                <a:latin typeface="Calibri" panose="020F0502020204030204" pitchFamily="34" charset="0"/>
              </a:rPr>
              <a:t>Rousseau’s Positive Approach to Education.</a:t>
            </a:r>
            <a:br>
              <a:rPr lang="en-GB" sz="4000" dirty="0">
                <a:solidFill>
                  <a:schemeClr val="bg2"/>
                </a:solidFill>
                <a:latin typeface="Calibri" panose="020F0502020204030204" pitchFamily="34" charset="0"/>
              </a:rPr>
            </a:br>
            <a:r>
              <a:rPr lang="en-GB" sz="1400" dirty="0">
                <a:solidFill>
                  <a:schemeClr val="bg2"/>
                </a:solidFill>
                <a:latin typeface="Calibri" panose="020F0502020204030204" pitchFamily="34" charset="0"/>
              </a:rPr>
              <a:t>Rhian Williams.</a:t>
            </a:r>
            <a:br>
              <a:rPr lang="en-US" sz="1400" dirty="0">
                <a:solidFill>
                  <a:schemeClr val="bg2"/>
                </a:solidFill>
                <a:latin typeface="Calibri" panose="020F0502020204030204" pitchFamily="34" charset="0"/>
              </a:rPr>
            </a:br>
            <a:endParaRPr lang="en-US" sz="1400" dirty="0">
              <a:solidFill>
                <a:schemeClr val="bg2"/>
              </a:solidFill>
              <a:latin typeface="Calibri" panose="020F0502020204030204" pitchFamily="34" charset="0"/>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BC10595-717D-754F-9134-46F40DDF323F}"/>
              </a:ext>
            </a:extLst>
          </p:cNvPr>
          <p:cNvSpPr>
            <a:spLocks noGrp="1"/>
          </p:cNvSpPr>
          <p:nvPr>
            <p:ph idx="1"/>
          </p:nvPr>
        </p:nvSpPr>
        <p:spPr>
          <a:xfrm>
            <a:off x="5926667" y="393095"/>
            <a:ext cx="5978071" cy="6138334"/>
          </a:xfrm>
        </p:spPr>
        <p:txBody>
          <a:bodyPr anchor="ctr">
            <a:normAutofit/>
          </a:bodyPr>
          <a:lstStyle/>
          <a:p>
            <a:r>
              <a:rPr lang="en-GB" sz="2100" dirty="0">
                <a:latin typeface="Calibri" panose="020F0502020204030204" pitchFamily="34" charset="0"/>
              </a:rPr>
              <a:t>Children to learn through practical engagement.</a:t>
            </a:r>
          </a:p>
          <a:p>
            <a:r>
              <a:rPr lang="en-GB" sz="2100" dirty="0">
                <a:latin typeface="Calibri" panose="020F0502020204030204" pitchFamily="34" charset="0"/>
              </a:rPr>
              <a:t>Tutor’s role is to facilitate learning.</a:t>
            </a:r>
          </a:p>
          <a:p>
            <a:r>
              <a:rPr lang="en-GB" sz="2100" dirty="0">
                <a:latin typeface="Calibri" panose="020F0502020204030204" pitchFamily="34" charset="0"/>
              </a:rPr>
              <a:t>No strict moral education (Noddings, 2012).</a:t>
            </a:r>
          </a:p>
          <a:p>
            <a:r>
              <a:rPr lang="en-GB" sz="2100" dirty="0">
                <a:latin typeface="Calibri" panose="020F0502020204030204" pitchFamily="34" charset="0"/>
              </a:rPr>
              <a:t>Learn according to their developmental needs (Bailey et al., 2013).</a:t>
            </a:r>
          </a:p>
          <a:p>
            <a:r>
              <a:rPr lang="en-GB" sz="2100" dirty="0">
                <a:latin typeface="Calibri" panose="020F0502020204030204" pitchFamily="34" charset="0"/>
              </a:rPr>
              <a:t>No compulsory schooling.</a:t>
            </a:r>
          </a:p>
          <a:p>
            <a:r>
              <a:rPr lang="en-GB" sz="2100" dirty="0">
                <a:latin typeface="Calibri" panose="020F0502020204030204" pitchFamily="34" charset="0"/>
              </a:rPr>
              <a:t>No formal curriculum.</a:t>
            </a:r>
          </a:p>
          <a:p>
            <a:r>
              <a:rPr lang="en-GB" sz="2100" dirty="0">
                <a:latin typeface="Calibri" panose="020F0502020204030204" pitchFamily="34" charset="0"/>
              </a:rPr>
              <a:t>Similar ideas to Aristotle and Locke, with the presumption that education begins at birth (Stables, 2008).</a:t>
            </a:r>
          </a:p>
          <a:p>
            <a:r>
              <a:rPr lang="en-GB" sz="2100" dirty="0">
                <a:latin typeface="Calibri" panose="020F0502020204030204" pitchFamily="34" charset="0"/>
              </a:rPr>
              <a:t>Believed in the educational influence of the mother (Flanagan, 2006).</a:t>
            </a:r>
          </a:p>
          <a:p>
            <a:r>
              <a:rPr lang="en-GB" sz="2100" dirty="0">
                <a:latin typeface="Calibri" panose="020F0502020204030204" pitchFamily="34" charset="0"/>
              </a:rPr>
              <a:t>Learn heuristically through discovery - similar concepts to Foundation Phase and Forest School (Shahsavari, 2010, p. 324).</a:t>
            </a:r>
          </a:p>
        </p:txBody>
      </p:sp>
    </p:spTree>
    <p:extLst>
      <p:ext uri="{BB962C8B-B14F-4D97-AF65-F5344CB8AC3E}">
        <p14:creationId xmlns:p14="http://schemas.microsoft.com/office/powerpoint/2010/main" val="2135267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8CB54A2-CA80-A940-8FD9-AF02C634E0C4}"/>
              </a:ext>
            </a:extLst>
          </p:cNvPr>
          <p:cNvSpPr>
            <a:spLocks noGrp="1"/>
          </p:cNvSpPr>
          <p:nvPr>
            <p:ph type="title"/>
          </p:nvPr>
        </p:nvSpPr>
        <p:spPr>
          <a:xfrm>
            <a:off x="302381" y="393096"/>
            <a:ext cx="4822976" cy="5987142"/>
          </a:xfrm>
        </p:spPr>
        <p:txBody>
          <a:bodyPr anchor="ctr">
            <a:normAutofit/>
          </a:bodyPr>
          <a:lstStyle/>
          <a:p>
            <a:pPr algn="ctr"/>
            <a:r>
              <a:rPr lang="en-GB" sz="4000" dirty="0">
                <a:solidFill>
                  <a:schemeClr val="bg2"/>
                </a:solidFill>
                <a:latin typeface="Calibri" panose="020F0502020204030204" pitchFamily="34" charset="0"/>
              </a:rPr>
              <a:t>Rousseau’s Negative Approach to Education.</a:t>
            </a:r>
            <a:br>
              <a:rPr lang="en-GB" dirty="0">
                <a:solidFill>
                  <a:schemeClr val="bg2"/>
                </a:solidFill>
                <a:latin typeface="Calibri" panose="020F0502020204030204" pitchFamily="34" charset="0"/>
              </a:rPr>
            </a:br>
            <a:r>
              <a:rPr lang="en-GB" sz="1600" dirty="0">
                <a:solidFill>
                  <a:schemeClr val="bg2"/>
                </a:solidFill>
                <a:latin typeface="Calibri" panose="020F0502020204030204" pitchFamily="34" charset="0"/>
              </a:rPr>
              <a:t>Rhian Williams.</a:t>
            </a:r>
            <a:endParaRPr lang="en-US" sz="4600" dirty="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118C3C5-09E9-B74F-83D4-5FC4976FDB89}"/>
              </a:ext>
            </a:extLst>
          </p:cNvPr>
          <p:cNvSpPr>
            <a:spLocks noGrp="1"/>
          </p:cNvSpPr>
          <p:nvPr>
            <p:ph idx="1"/>
          </p:nvPr>
        </p:nvSpPr>
        <p:spPr>
          <a:xfrm>
            <a:off x="5866191" y="211667"/>
            <a:ext cx="6023428" cy="6365119"/>
          </a:xfrm>
        </p:spPr>
        <p:txBody>
          <a:bodyPr anchor="ctr">
            <a:noAutofit/>
          </a:bodyPr>
          <a:lstStyle/>
          <a:p>
            <a:r>
              <a:rPr lang="en-GB" dirty="0">
                <a:latin typeface="Calibri" panose="020F0502020204030204" pitchFamily="34" charset="0"/>
              </a:rPr>
              <a:t>Viewed the education of males and females very differently.</a:t>
            </a:r>
          </a:p>
          <a:p>
            <a:r>
              <a:rPr lang="en-GB" dirty="0">
                <a:latin typeface="Calibri" panose="020F0502020204030204" pitchFamily="34" charset="0"/>
              </a:rPr>
              <a:t>Males would be educated to develop into strong, independent persons.</a:t>
            </a:r>
          </a:p>
          <a:p>
            <a:r>
              <a:rPr lang="en-GB" dirty="0">
                <a:latin typeface="Calibri" panose="020F0502020204030204" pitchFamily="34" charset="0"/>
              </a:rPr>
              <a:t>Females were viewed as intellectually less inferior and should adopt a role in domesticity in favour of an education</a:t>
            </a:r>
          </a:p>
          <a:p>
            <a:r>
              <a:rPr lang="en-GB" dirty="0">
                <a:latin typeface="Calibri" panose="020F0502020204030204" pitchFamily="34" charset="0"/>
              </a:rPr>
              <a:t>Viewed education solely as a purpose for upper class males (Noddings, 2012).</a:t>
            </a:r>
          </a:p>
          <a:p>
            <a:r>
              <a:rPr lang="en-GB" dirty="0">
                <a:latin typeface="Calibri" panose="020F0502020204030204" pitchFamily="34" charset="0"/>
              </a:rPr>
              <a:t>Suggests in Book 1 of Émile, that his theories were doubtful, and required an element of ‘luck’ to succeed (Stables, 2008).</a:t>
            </a:r>
          </a:p>
          <a:p>
            <a:r>
              <a:rPr lang="en-GB" dirty="0">
                <a:latin typeface="Calibri" panose="020F0502020204030204" pitchFamily="34" charset="0"/>
              </a:rPr>
              <a:t>No books except Robinson Crusoe - a text promoting self-survival skills (Flanagan, 2006).</a:t>
            </a:r>
          </a:p>
          <a:p>
            <a:r>
              <a:rPr lang="en-GB" dirty="0">
                <a:latin typeface="Calibri" panose="020F0502020204030204" pitchFamily="34" charset="0"/>
              </a:rPr>
              <a:t>Nature not clearly defined. One could argue, visiting a brothel be considered as viewing nature.</a:t>
            </a:r>
          </a:p>
          <a:p>
            <a:r>
              <a:rPr lang="en-GB" dirty="0">
                <a:latin typeface="Calibri" panose="020F0502020204030204" pitchFamily="34" charset="0"/>
              </a:rPr>
              <a:t>Viewed formal education as a political instrument for the Government (Curren, 2006).</a:t>
            </a:r>
          </a:p>
        </p:txBody>
      </p:sp>
    </p:spTree>
    <p:extLst>
      <p:ext uri="{BB962C8B-B14F-4D97-AF65-F5344CB8AC3E}">
        <p14:creationId xmlns:p14="http://schemas.microsoft.com/office/powerpoint/2010/main" val="2698965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192107-1E2C-F146-85C1-1197D737DCB9}"/>
              </a:ext>
            </a:extLst>
          </p:cNvPr>
          <p:cNvSpPr>
            <a:spLocks noGrp="1"/>
          </p:cNvSpPr>
          <p:nvPr>
            <p:ph type="title"/>
          </p:nvPr>
        </p:nvSpPr>
        <p:spPr>
          <a:xfrm>
            <a:off x="332620" y="393097"/>
            <a:ext cx="4747380" cy="1827326"/>
          </a:xfrm>
        </p:spPr>
        <p:txBody>
          <a:bodyPr anchor="ctr">
            <a:normAutofit/>
          </a:bodyPr>
          <a:lstStyle/>
          <a:p>
            <a:pPr algn="ctr"/>
            <a:r>
              <a:rPr lang="en-GB" sz="4000">
                <a:solidFill>
                  <a:schemeClr val="bg2"/>
                </a:solidFill>
                <a:latin typeface="Calibri" panose="020F0502020204030204" pitchFamily="34" charset="0"/>
              </a:rPr>
              <a:t>Conclusion.</a:t>
            </a:r>
            <a:br>
              <a:rPr lang="en-GB" sz="4000">
                <a:solidFill>
                  <a:schemeClr val="bg2"/>
                </a:solidFill>
                <a:latin typeface="Calibri" panose="020F0502020204030204" pitchFamily="34" charset="0"/>
              </a:rPr>
            </a:br>
            <a:r>
              <a:rPr lang="en-GB" sz="1400">
                <a:solidFill>
                  <a:schemeClr val="bg2"/>
                </a:solidFill>
                <a:latin typeface="Calibri" panose="020F0502020204030204" pitchFamily="34" charset="0"/>
              </a:rPr>
              <a:t>Rhian Williams.</a:t>
            </a:r>
            <a:endParaRPr lang="en-US" sz="1400">
              <a:solidFill>
                <a:schemeClr val="bg2"/>
              </a:solidFill>
              <a:latin typeface="Calibri" panose="020F0502020204030204" pitchFamily="34" charset="0"/>
            </a:endParaRPr>
          </a:p>
        </p:txBody>
      </p:sp>
      <p:sp>
        <p:nvSpPr>
          <p:cNvPr id="13" name="Rectangle 12">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Content Placeholder 6">
            <a:extLst>
              <a:ext uri="{FF2B5EF4-FFF2-40B4-BE49-F238E27FC236}">
                <a16:creationId xmlns:a16="http://schemas.microsoft.com/office/drawing/2014/main" id="{CA7332F2-97C8-4420-8E52-72794F9268DB}"/>
              </a:ext>
            </a:extLst>
          </p:cNvPr>
          <p:cNvSpPr>
            <a:spLocks noGrp="1"/>
          </p:cNvSpPr>
          <p:nvPr>
            <p:ph idx="1"/>
          </p:nvPr>
        </p:nvSpPr>
        <p:spPr>
          <a:xfrm>
            <a:off x="6096001" y="611566"/>
            <a:ext cx="5763379" cy="5634868"/>
          </a:xfrm>
        </p:spPr>
        <p:txBody>
          <a:bodyPr>
            <a:noAutofit/>
          </a:bodyPr>
          <a:lstStyle/>
          <a:p>
            <a:pPr marL="0" indent="0">
              <a:buNone/>
            </a:pPr>
            <a:r>
              <a:rPr lang="en-GB" sz="1800" dirty="0">
                <a:latin typeface="Calibri" panose="020F0502020204030204" pitchFamily="34" charset="0"/>
              </a:rPr>
              <a:t>Rousseau was a great educational philosopher who is still perceived today, as a positive and negative figure in education. Rousseau believed that man was born good. To maintain this goodness, he concluded that nature and its role in society, were pivotal to philosophy. Rousseau is often referred to as the philosopher of freedom, and yet many of his theories actually restricted moral and social freedom. Regarding education, his theory allowed children to freely learn through experiences, by interacting with their own personal interests in the natural environment. Rousseau viewed timing as a crucial element, in a child’s readiness to learn. This is still considered crucial in modern day education. Rousseau’s views and theories are evident in many of the strategies employed in modern day education, via the Foundation Phase and Forest School. Modern day teachers are actively encouraged to facilitate rather than instruct, to develop philosophical thinking (Philosophy for Children, 2019). Therefore, it can be concluded that Rousseau had a positive perspective on the role of education in children. However, Rousseau was criticised for his misogynistic views, which solely included the education of the upper male class society.</a:t>
            </a:r>
          </a:p>
        </p:txBody>
      </p:sp>
      <p:pic>
        <p:nvPicPr>
          <p:cNvPr id="3" name="Picture 4" descr="A person posing for the camera&#10;&#10;Description generated with very high confidence">
            <a:extLst>
              <a:ext uri="{FF2B5EF4-FFF2-40B4-BE49-F238E27FC236}">
                <a16:creationId xmlns:a16="http://schemas.microsoft.com/office/drawing/2014/main" id="{A28649E4-CCEF-7446-9FB9-09D94060C0BD}"/>
              </a:ext>
            </a:extLst>
          </p:cNvPr>
          <p:cNvPicPr>
            <a:picLocks noChangeAspect="1"/>
          </p:cNvPicPr>
          <p:nvPr/>
        </p:nvPicPr>
        <p:blipFill>
          <a:blip r:embed="rId2"/>
          <a:stretch>
            <a:fillRect/>
          </a:stretch>
        </p:blipFill>
        <p:spPr>
          <a:xfrm>
            <a:off x="876905" y="2613144"/>
            <a:ext cx="3719285" cy="2285427"/>
          </a:xfrm>
          <a:prstGeom prst="rect">
            <a:avLst/>
          </a:prstGeom>
        </p:spPr>
      </p:pic>
      <p:sp>
        <p:nvSpPr>
          <p:cNvPr id="4" name="TextBox 3">
            <a:extLst>
              <a:ext uri="{FF2B5EF4-FFF2-40B4-BE49-F238E27FC236}">
                <a16:creationId xmlns:a16="http://schemas.microsoft.com/office/drawing/2014/main" id="{147A8038-5E3C-CF42-99B3-CD6E5531A422}"/>
              </a:ext>
            </a:extLst>
          </p:cNvPr>
          <p:cNvSpPr txBox="1"/>
          <p:nvPr/>
        </p:nvSpPr>
        <p:spPr>
          <a:xfrm>
            <a:off x="1791910" y="5201575"/>
            <a:ext cx="1828800" cy="307777"/>
          </a:xfrm>
          <a:prstGeom prst="rect">
            <a:avLst/>
          </a:prstGeom>
          <a:noFill/>
        </p:spPr>
        <p:txBody>
          <a:bodyPr wrap="square" rtlCol="0">
            <a:spAutoFit/>
          </a:bodyPr>
          <a:lstStyle/>
          <a:p>
            <a:pPr algn="l"/>
            <a:r>
              <a:rPr lang="en-GB" sz="1400" dirty="0">
                <a:solidFill>
                  <a:schemeClr val="bg1"/>
                </a:solidFill>
                <a:latin typeface="Calibri" panose="020F0502020204030204" pitchFamily="34" charset="0"/>
              </a:rPr>
              <a:t>Google images (2019).</a:t>
            </a:r>
            <a:endParaRPr lang="en-US" sz="1400" dirty="0">
              <a:solidFill>
                <a:schemeClr val="bg1"/>
              </a:solidFill>
              <a:latin typeface="Calibri" panose="020F0502020204030204" pitchFamily="34" charset="0"/>
            </a:endParaRPr>
          </a:p>
        </p:txBody>
      </p:sp>
    </p:spTree>
    <p:extLst>
      <p:ext uri="{BB962C8B-B14F-4D97-AF65-F5344CB8AC3E}">
        <p14:creationId xmlns:p14="http://schemas.microsoft.com/office/powerpoint/2010/main" val="3863417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9E1A4-F100-774F-BDC2-FE833D9A16AF}"/>
              </a:ext>
            </a:extLst>
          </p:cNvPr>
          <p:cNvSpPr>
            <a:spLocks noGrp="1"/>
          </p:cNvSpPr>
          <p:nvPr>
            <p:ph type="title"/>
          </p:nvPr>
        </p:nvSpPr>
        <p:spPr>
          <a:xfrm>
            <a:off x="1371600" y="166310"/>
            <a:ext cx="9601200" cy="831547"/>
          </a:xfrm>
        </p:spPr>
        <p:txBody>
          <a:bodyPr>
            <a:normAutofit/>
          </a:bodyPr>
          <a:lstStyle/>
          <a:p>
            <a:pPr algn="ctr"/>
            <a:r>
              <a:rPr lang="en-GB" sz="4000" dirty="0">
                <a:latin typeface="Calibri" panose="020F0502020204030204" pitchFamily="34" charset="0"/>
              </a:rPr>
              <a:t>References.</a:t>
            </a:r>
            <a:br>
              <a:rPr lang="en-GB" sz="4000" dirty="0">
                <a:latin typeface="Calibri" panose="020F0502020204030204" pitchFamily="34" charset="0"/>
              </a:rPr>
            </a:br>
            <a:r>
              <a:rPr lang="en-GB" sz="1400" dirty="0">
                <a:latin typeface="Calibri" panose="020F0502020204030204" pitchFamily="34" charset="0"/>
              </a:rPr>
              <a:t>Rhian Williams.</a:t>
            </a:r>
            <a:endParaRPr lang="en-US" sz="4000" dirty="0">
              <a:latin typeface="Calibri" panose="020F0502020204030204" pitchFamily="34" charset="0"/>
            </a:endParaRPr>
          </a:p>
        </p:txBody>
      </p:sp>
      <p:sp>
        <p:nvSpPr>
          <p:cNvPr id="3" name="Content Placeholder 2">
            <a:extLst>
              <a:ext uri="{FF2B5EF4-FFF2-40B4-BE49-F238E27FC236}">
                <a16:creationId xmlns:a16="http://schemas.microsoft.com/office/drawing/2014/main" id="{F2107761-793A-8745-B686-2175EEEF93D8}"/>
              </a:ext>
            </a:extLst>
          </p:cNvPr>
          <p:cNvSpPr>
            <a:spLocks noGrp="1"/>
          </p:cNvSpPr>
          <p:nvPr>
            <p:ph idx="1"/>
          </p:nvPr>
        </p:nvSpPr>
        <p:spPr>
          <a:xfrm>
            <a:off x="1043214" y="1118810"/>
            <a:ext cx="10794999" cy="5442857"/>
          </a:xfrm>
        </p:spPr>
        <p:txBody>
          <a:bodyPr>
            <a:normAutofit fontScale="92500" lnSpcReduction="10000"/>
          </a:bodyPr>
          <a:lstStyle/>
          <a:p>
            <a:r>
              <a:rPr lang="en-GB" sz="2000" dirty="0">
                <a:latin typeface="Calibri" panose="020F0502020204030204" pitchFamily="34" charset="0"/>
              </a:rPr>
              <a:t>Bailey, R. et al. (2013) </a:t>
            </a:r>
            <a:r>
              <a:rPr lang="en-GB" sz="2000" i="1" dirty="0">
                <a:latin typeface="Calibri" panose="020F0502020204030204" pitchFamily="34" charset="0"/>
              </a:rPr>
              <a:t>The SAGE Handbook of Philosophy of Education. </a:t>
            </a:r>
            <a:r>
              <a:rPr lang="en-GB" sz="2000" dirty="0">
                <a:latin typeface="Calibri" panose="020F0502020204030204" pitchFamily="34" charset="0"/>
              </a:rPr>
              <a:t>London: SAGE Publications Ltd.</a:t>
            </a:r>
          </a:p>
          <a:p>
            <a:r>
              <a:rPr lang="en-GB" dirty="0">
                <a:latin typeface="Calibri" panose="020F0502020204030204" pitchFamily="34" charset="0"/>
              </a:rPr>
              <a:t>Curren, R. (2006) </a:t>
            </a:r>
            <a:r>
              <a:rPr lang="en-GB" i="1" dirty="0">
                <a:latin typeface="Calibri" panose="020F0502020204030204" pitchFamily="34" charset="0"/>
              </a:rPr>
              <a:t>A COMPANION TO THE PHILOSOPHY OF EDUCATION. </a:t>
            </a:r>
            <a:r>
              <a:rPr lang="en-GB" dirty="0">
                <a:latin typeface="Calibri" panose="020F0502020204030204" pitchFamily="34" charset="0"/>
              </a:rPr>
              <a:t>Oxford: Blackwell Publishing Ltd.</a:t>
            </a:r>
            <a:endParaRPr lang="en-GB" sz="2000" dirty="0">
              <a:latin typeface="Calibri" panose="020F0502020204030204" pitchFamily="34" charset="0"/>
            </a:endParaRPr>
          </a:p>
          <a:p>
            <a:r>
              <a:rPr lang="en-GB" sz="2000" dirty="0">
                <a:latin typeface="Calibri" panose="020F0502020204030204" pitchFamily="34" charset="0"/>
              </a:rPr>
              <a:t>Curren, R. (2007) </a:t>
            </a:r>
            <a:r>
              <a:rPr lang="en-GB" sz="2000" i="1" dirty="0">
                <a:latin typeface="Calibri" panose="020F0502020204030204" pitchFamily="34" charset="0"/>
              </a:rPr>
              <a:t>Philosophy of Education. </a:t>
            </a:r>
            <a:r>
              <a:rPr lang="en-GB" sz="2000" dirty="0">
                <a:latin typeface="Calibri" panose="020F0502020204030204" pitchFamily="34" charset="0"/>
              </a:rPr>
              <a:t>Oxford: Blackwell Publishing Ltd.</a:t>
            </a:r>
          </a:p>
          <a:p>
            <a:r>
              <a:rPr lang="en-GB" sz="2000" dirty="0">
                <a:latin typeface="Calibri" panose="020F0502020204030204" pitchFamily="34" charset="0"/>
              </a:rPr>
              <a:t>DECSY (2019) </a:t>
            </a:r>
            <a:r>
              <a:rPr lang="en-GB" sz="2000" i="1" dirty="0">
                <a:latin typeface="Calibri" panose="020F0502020204030204" pitchFamily="34" charset="0"/>
              </a:rPr>
              <a:t>Philosophy for Children P4C. </a:t>
            </a:r>
            <a:r>
              <a:rPr lang="en-GB" dirty="0">
                <a:latin typeface="Calibri" panose="020F0502020204030204" pitchFamily="34" charset="0"/>
              </a:rPr>
              <a:t>Available at: </a:t>
            </a:r>
            <a:r>
              <a:rPr lang="en-GB" dirty="0">
                <a:latin typeface="Calibri" panose="020F0502020204030204" pitchFamily="34" charset="0"/>
                <a:hlinkClick r:id="rId2"/>
              </a:rPr>
              <a:t>https://</a:t>
            </a:r>
            <a:r>
              <a:rPr lang="en-GB" dirty="0" err="1">
                <a:latin typeface="Calibri" panose="020F0502020204030204" pitchFamily="34" charset="0"/>
                <a:hlinkClick r:id="rId2"/>
              </a:rPr>
              <a:t>www.decsy.org.uk</a:t>
            </a:r>
            <a:r>
              <a:rPr lang="en-GB" dirty="0">
                <a:latin typeface="Calibri" panose="020F0502020204030204" pitchFamily="34" charset="0"/>
                <a:hlinkClick r:id="rId2"/>
              </a:rPr>
              <a:t>/project/p4c/?</a:t>
            </a:r>
            <a:r>
              <a:rPr lang="en-GB" dirty="0" err="1">
                <a:latin typeface="Calibri" panose="020F0502020204030204" pitchFamily="34" charset="0"/>
                <a:hlinkClick r:id="rId2"/>
              </a:rPr>
              <a:t>gclid</a:t>
            </a:r>
            <a:r>
              <a:rPr lang="en-GB" dirty="0">
                <a:latin typeface="Calibri" panose="020F0502020204030204" pitchFamily="34" charset="0"/>
                <a:hlinkClick r:id="rId2"/>
              </a:rPr>
              <a:t>=CjwKCAiAws7uBRAkEiwAMlbZjnriD3utTTs-kQWGQmnTiqtMIB2LJLJZXzhbsK6IYhjpP7r72q-jWRoCvuUQAvD_BwE</a:t>
            </a:r>
            <a:r>
              <a:rPr lang="en-GB" dirty="0">
                <a:latin typeface="Calibri" panose="020F0502020204030204" pitchFamily="34" charset="0"/>
              </a:rPr>
              <a:t> (Accessed: 19</a:t>
            </a:r>
            <a:r>
              <a:rPr lang="en-GB" baseline="30000" dirty="0">
                <a:latin typeface="Calibri" panose="020F0502020204030204" pitchFamily="34" charset="0"/>
              </a:rPr>
              <a:t>th</a:t>
            </a:r>
            <a:r>
              <a:rPr lang="en-GB" dirty="0">
                <a:latin typeface="Calibri" panose="020F0502020204030204" pitchFamily="34" charset="0"/>
              </a:rPr>
              <a:t> November 2019).</a:t>
            </a:r>
            <a:endParaRPr lang="en-GB" sz="2000" dirty="0">
              <a:latin typeface="Calibri" panose="020F0502020204030204" pitchFamily="34" charset="0"/>
            </a:endParaRPr>
          </a:p>
          <a:p>
            <a:r>
              <a:rPr lang="en-GB" sz="2000" dirty="0">
                <a:latin typeface="Calibri" panose="020F0502020204030204" pitchFamily="34" charset="0"/>
              </a:rPr>
              <a:t>Flanagan, F.M. (2006) </a:t>
            </a:r>
            <a:r>
              <a:rPr lang="en-GB" sz="2000" i="1" dirty="0">
                <a:latin typeface="Calibri" panose="020F0502020204030204" pitchFamily="34" charset="0"/>
              </a:rPr>
              <a:t>the Greatest Educators…EVER. </a:t>
            </a:r>
            <a:r>
              <a:rPr lang="en-GB" sz="2000" dirty="0">
                <a:latin typeface="Calibri" panose="020F0502020204030204" pitchFamily="34" charset="0"/>
              </a:rPr>
              <a:t>London: Continuum International Publishing Group.</a:t>
            </a:r>
          </a:p>
          <a:p>
            <a:r>
              <a:rPr lang="en-GB" sz="2000" dirty="0">
                <a:latin typeface="Calibri" panose="020F0502020204030204" pitchFamily="34" charset="0"/>
              </a:rPr>
              <a:t>Monteiro, T. (2005) </a:t>
            </a:r>
            <a:r>
              <a:rPr lang="en-GB" sz="2000" i="1" dirty="0">
                <a:latin typeface="Calibri" panose="020F0502020204030204" pitchFamily="34" charset="0"/>
              </a:rPr>
              <a:t>Rousseau’s Concept of Education. </a:t>
            </a:r>
            <a:r>
              <a:rPr lang="en-GB" sz="2000" dirty="0">
                <a:latin typeface="Calibri" panose="020F0502020204030204" pitchFamily="34" charset="0"/>
              </a:rPr>
              <a:t>Available at: </a:t>
            </a:r>
            <a:r>
              <a:rPr lang="en-GB" sz="2000" i="1" dirty="0">
                <a:latin typeface="Calibri" panose="020F0502020204030204" pitchFamily="34" charset="0"/>
              </a:rPr>
              <a:t> </a:t>
            </a:r>
            <a:r>
              <a:rPr lang="en-GB" sz="2000" i="1" dirty="0">
                <a:latin typeface="Calibri" panose="020F0502020204030204" pitchFamily="34" charset="0"/>
                <a:hlinkClick r:id="rId3"/>
              </a:rPr>
              <a:t>http://snphilosophers2005.tripod.com/</a:t>
            </a:r>
            <a:r>
              <a:rPr lang="en-GB" sz="2000" i="1" dirty="0" err="1">
                <a:latin typeface="Calibri" panose="020F0502020204030204" pitchFamily="34" charset="0"/>
                <a:hlinkClick r:id="rId3"/>
              </a:rPr>
              <a:t>ternan.pdf</a:t>
            </a:r>
            <a:r>
              <a:rPr lang="en-GB" sz="2000" dirty="0">
                <a:latin typeface="Calibri" panose="020F0502020204030204" pitchFamily="34" charset="0"/>
              </a:rPr>
              <a:t> (Accessed: 15</a:t>
            </a:r>
            <a:r>
              <a:rPr lang="en-GB" sz="2000" baseline="30000" dirty="0">
                <a:latin typeface="Calibri" panose="020F0502020204030204" pitchFamily="34" charset="0"/>
              </a:rPr>
              <a:t>th</a:t>
            </a:r>
            <a:r>
              <a:rPr lang="en-GB" sz="2000" dirty="0">
                <a:latin typeface="Calibri" panose="020F0502020204030204" pitchFamily="34" charset="0"/>
              </a:rPr>
              <a:t> November 2019).</a:t>
            </a:r>
          </a:p>
          <a:p>
            <a:r>
              <a:rPr lang="en-GB" dirty="0">
                <a:latin typeface="Calibri" panose="020F0502020204030204" pitchFamily="34" charset="0"/>
              </a:rPr>
              <a:t>Natural Resources Wales (2015) </a:t>
            </a:r>
            <a:r>
              <a:rPr lang="en-GB" i="1" dirty="0">
                <a:latin typeface="Calibri" panose="020F0502020204030204" pitchFamily="34" charset="0"/>
              </a:rPr>
              <a:t>A Guide to Forest School in Wales. </a:t>
            </a:r>
            <a:r>
              <a:rPr lang="en-GB" dirty="0">
                <a:latin typeface="Calibri" panose="020F0502020204030204" pitchFamily="34" charset="0"/>
              </a:rPr>
              <a:t>Available at: </a:t>
            </a:r>
            <a:r>
              <a:rPr lang="en-GB" dirty="0">
                <a:latin typeface="Calibri" panose="020F0502020204030204" pitchFamily="34" charset="0"/>
                <a:hlinkClick r:id="rId4"/>
              </a:rPr>
              <a:t>https://www.outdoorlearningwales.org/images/uploads/resources/files/Guide_to_Forest_School_Booklet(</a:t>
            </a:r>
            <a:r>
              <a:rPr lang="en-GB" dirty="0" err="1">
                <a:latin typeface="Calibri" panose="020F0502020204030204" pitchFamily="34" charset="0"/>
                <a:hlinkClick r:id="rId4"/>
              </a:rPr>
              <a:t>Eng</a:t>
            </a:r>
            <a:r>
              <a:rPr lang="en-GB" dirty="0">
                <a:latin typeface="Calibri" panose="020F0502020204030204" pitchFamily="34" charset="0"/>
                <a:hlinkClick r:id="rId4"/>
              </a:rPr>
              <a:t>)FINAL.pdf</a:t>
            </a:r>
            <a:r>
              <a:rPr lang="en-GB" dirty="0">
                <a:latin typeface="Calibri" panose="020F0502020204030204" pitchFamily="34" charset="0"/>
              </a:rPr>
              <a:t> (Accessed: 19</a:t>
            </a:r>
            <a:r>
              <a:rPr lang="en-GB" baseline="30000" dirty="0">
                <a:latin typeface="Calibri" panose="020F0502020204030204" pitchFamily="34" charset="0"/>
              </a:rPr>
              <a:t>th</a:t>
            </a:r>
            <a:r>
              <a:rPr lang="en-GB" dirty="0">
                <a:latin typeface="Calibri" panose="020F0502020204030204" pitchFamily="34" charset="0"/>
              </a:rPr>
              <a:t> November 2019).</a:t>
            </a:r>
          </a:p>
          <a:p>
            <a:r>
              <a:rPr lang="en-GB" dirty="0">
                <a:latin typeface="Calibri" panose="020F0502020204030204" pitchFamily="34" charset="0"/>
              </a:rPr>
              <a:t>Nef (2013) </a:t>
            </a:r>
            <a:r>
              <a:rPr lang="en-GB" i="1" dirty="0">
                <a:latin typeface="Calibri" panose="020F0502020204030204" pitchFamily="34" charset="0"/>
              </a:rPr>
              <a:t>Forest School Evaluation Project: A Study in Wales: April to November 2003. </a:t>
            </a:r>
            <a:r>
              <a:rPr lang="en-GB" dirty="0">
                <a:latin typeface="Calibri" panose="020F0502020204030204" pitchFamily="34" charset="0"/>
              </a:rPr>
              <a:t>Available at: </a:t>
            </a:r>
            <a:r>
              <a:rPr lang="en-GB" dirty="0">
                <a:latin typeface="Calibri" panose="020F0502020204030204" pitchFamily="34" charset="0"/>
                <a:hlinkClick r:id="rId5"/>
              </a:rPr>
              <a:t>https://www.forestresearch.gov.uk/documents/1417/ForestSchoolWalesReport.pdf</a:t>
            </a:r>
            <a:r>
              <a:rPr lang="en-GB" dirty="0">
                <a:latin typeface="Calibri" panose="020F0502020204030204" pitchFamily="34" charset="0"/>
              </a:rPr>
              <a:t> (Accessed: 19</a:t>
            </a:r>
            <a:r>
              <a:rPr lang="en-GB" baseline="30000" dirty="0">
                <a:latin typeface="Calibri" panose="020F0502020204030204" pitchFamily="34" charset="0"/>
              </a:rPr>
              <a:t>th</a:t>
            </a:r>
            <a:r>
              <a:rPr lang="en-GB" dirty="0">
                <a:latin typeface="Calibri" panose="020F0502020204030204" pitchFamily="34" charset="0"/>
              </a:rPr>
              <a:t> November 2019).</a:t>
            </a:r>
          </a:p>
        </p:txBody>
      </p:sp>
    </p:spTree>
    <p:extLst>
      <p:ext uri="{BB962C8B-B14F-4D97-AF65-F5344CB8AC3E}">
        <p14:creationId xmlns:p14="http://schemas.microsoft.com/office/powerpoint/2010/main" val="3180612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9E1A4-F100-774F-BDC2-FE833D9A16AF}"/>
              </a:ext>
            </a:extLst>
          </p:cNvPr>
          <p:cNvSpPr>
            <a:spLocks noGrp="1"/>
          </p:cNvSpPr>
          <p:nvPr>
            <p:ph type="title"/>
          </p:nvPr>
        </p:nvSpPr>
        <p:spPr>
          <a:xfrm>
            <a:off x="1371600" y="166310"/>
            <a:ext cx="9601200" cy="831547"/>
          </a:xfrm>
        </p:spPr>
        <p:txBody>
          <a:bodyPr>
            <a:normAutofit/>
          </a:bodyPr>
          <a:lstStyle/>
          <a:p>
            <a:pPr algn="ctr"/>
            <a:r>
              <a:rPr lang="en-GB" sz="4000" dirty="0">
                <a:latin typeface="Calibri" panose="020F0502020204030204" pitchFamily="34" charset="0"/>
              </a:rPr>
              <a:t>References.</a:t>
            </a:r>
            <a:br>
              <a:rPr lang="en-GB" sz="4000" dirty="0">
                <a:latin typeface="Calibri" panose="020F0502020204030204" pitchFamily="34" charset="0"/>
              </a:rPr>
            </a:br>
            <a:r>
              <a:rPr lang="en-GB" sz="1400" dirty="0">
                <a:latin typeface="Calibri" panose="020F0502020204030204" pitchFamily="34" charset="0"/>
              </a:rPr>
              <a:t>Rhian Williams.</a:t>
            </a:r>
            <a:endParaRPr lang="en-US" sz="4000" dirty="0">
              <a:latin typeface="Calibri" panose="020F0502020204030204" pitchFamily="34" charset="0"/>
            </a:endParaRPr>
          </a:p>
        </p:txBody>
      </p:sp>
      <p:sp>
        <p:nvSpPr>
          <p:cNvPr id="3" name="Content Placeholder 2">
            <a:extLst>
              <a:ext uri="{FF2B5EF4-FFF2-40B4-BE49-F238E27FC236}">
                <a16:creationId xmlns:a16="http://schemas.microsoft.com/office/drawing/2014/main" id="{F2107761-793A-8745-B686-2175EEEF93D8}"/>
              </a:ext>
            </a:extLst>
          </p:cNvPr>
          <p:cNvSpPr>
            <a:spLocks noGrp="1"/>
          </p:cNvSpPr>
          <p:nvPr>
            <p:ph idx="1"/>
          </p:nvPr>
        </p:nvSpPr>
        <p:spPr>
          <a:xfrm>
            <a:off x="1058333" y="1209524"/>
            <a:ext cx="10794999" cy="5352143"/>
          </a:xfrm>
        </p:spPr>
        <p:txBody>
          <a:bodyPr>
            <a:normAutofit/>
          </a:bodyPr>
          <a:lstStyle/>
          <a:p>
            <a:r>
              <a:rPr lang="en-GB" sz="2000" dirty="0">
                <a:latin typeface="Calibri" panose="020F0502020204030204" pitchFamily="34" charset="0"/>
              </a:rPr>
              <a:t>Noddings, N. (2012) </a:t>
            </a:r>
            <a:r>
              <a:rPr lang="en-GB" sz="2000" i="1" dirty="0">
                <a:latin typeface="Calibri" panose="020F0502020204030204" pitchFamily="34" charset="0"/>
              </a:rPr>
              <a:t>Philosophy of Education. </a:t>
            </a:r>
            <a:r>
              <a:rPr lang="en-GB" sz="2000" dirty="0">
                <a:latin typeface="Calibri" panose="020F0502020204030204" pitchFamily="34" charset="0"/>
              </a:rPr>
              <a:t>3</a:t>
            </a:r>
            <a:r>
              <a:rPr lang="en-GB" sz="2000" baseline="30000" dirty="0">
                <a:latin typeface="Calibri" panose="020F0502020204030204" pitchFamily="34" charset="0"/>
              </a:rPr>
              <a:t>rd</a:t>
            </a:r>
            <a:r>
              <a:rPr lang="en-GB" sz="2000" dirty="0">
                <a:latin typeface="Calibri" panose="020F0502020204030204" pitchFamily="34" charset="0"/>
              </a:rPr>
              <a:t> Ed. Boulder: Westview Press.</a:t>
            </a:r>
            <a:endParaRPr lang="en-GB" dirty="0">
              <a:latin typeface="Calibri" panose="020F0502020204030204" pitchFamily="34" charset="0"/>
            </a:endParaRPr>
          </a:p>
          <a:p>
            <a:r>
              <a:rPr lang="en-GB" dirty="0">
                <a:latin typeface="Calibri" panose="020F0502020204030204" pitchFamily="34" charset="0"/>
              </a:rPr>
              <a:t>Novello, M.K. (1999) </a:t>
            </a:r>
            <a:r>
              <a:rPr lang="en-GB" i="1" dirty="0">
                <a:latin typeface="Calibri" panose="020F0502020204030204" pitchFamily="34" charset="0"/>
              </a:rPr>
              <a:t>Jean-Jacques Rousseau, Father of Government Schools. </a:t>
            </a:r>
            <a:r>
              <a:rPr lang="en-GB" dirty="0">
                <a:latin typeface="Calibri" panose="020F0502020204030204" pitchFamily="34" charset="0"/>
              </a:rPr>
              <a:t>Washington Institute Foundation: University of Sussex.</a:t>
            </a:r>
            <a:endParaRPr lang="en-GB" sz="2000" dirty="0">
              <a:latin typeface="Calibri" panose="020F0502020204030204" pitchFamily="34" charset="0"/>
            </a:endParaRPr>
          </a:p>
          <a:p>
            <a:r>
              <a:rPr lang="en-GB" sz="2000" dirty="0">
                <a:latin typeface="Calibri" panose="020F0502020204030204" pitchFamily="34" charset="0"/>
              </a:rPr>
              <a:t>Shahsavari, M. (2012) ‘Evaluation of Jean-Jacques Rousseau View About the Foundation of Education’, </a:t>
            </a:r>
            <a:r>
              <a:rPr lang="en-GB" sz="2000" i="1" dirty="0">
                <a:latin typeface="Calibri" panose="020F0502020204030204" pitchFamily="34" charset="0"/>
              </a:rPr>
              <a:t>Australian Journal of Basic and Applied Sciences, </a:t>
            </a:r>
            <a:r>
              <a:rPr lang="en-GB" sz="2000" dirty="0">
                <a:latin typeface="Calibri" panose="020F0502020204030204" pitchFamily="34" charset="0"/>
              </a:rPr>
              <a:t>6(7), pp. 321-324.</a:t>
            </a:r>
            <a:r>
              <a:rPr lang="en-GB" dirty="0">
                <a:latin typeface="Calibri" panose="020F0502020204030204" pitchFamily="34" charset="0"/>
              </a:rPr>
              <a:t> Available at:  </a:t>
            </a:r>
            <a:r>
              <a:rPr lang="en-GB" dirty="0">
                <a:latin typeface="Calibri" panose="020F0502020204030204" pitchFamily="34" charset="0"/>
                <a:hlinkClick r:id="rId2"/>
              </a:rPr>
              <a:t>http://ajbasweb.com/old/</a:t>
            </a:r>
            <a:r>
              <a:rPr lang="en-GB" dirty="0" err="1">
                <a:latin typeface="Calibri" panose="020F0502020204030204" pitchFamily="34" charset="0"/>
                <a:hlinkClick r:id="rId2"/>
              </a:rPr>
              <a:t>ajbas</a:t>
            </a:r>
            <a:r>
              <a:rPr lang="en-GB" dirty="0">
                <a:latin typeface="Calibri" panose="020F0502020204030204" pitchFamily="34" charset="0"/>
                <a:hlinkClick r:id="rId2"/>
              </a:rPr>
              <a:t>/2012/July/321-324.pdf</a:t>
            </a:r>
            <a:r>
              <a:rPr lang="en-GB" dirty="0">
                <a:latin typeface="Calibri" panose="020F0502020204030204" pitchFamily="34" charset="0"/>
              </a:rPr>
              <a:t> (Accessed: 19</a:t>
            </a:r>
            <a:r>
              <a:rPr lang="en-GB" baseline="30000" dirty="0">
                <a:latin typeface="Calibri" panose="020F0502020204030204" pitchFamily="34" charset="0"/>
              </a:rPr>
              <a:t>th</a:t>
            </a:r>
            <a:r>
              <a:rPr lang="en-GB" dirty="0">
                <a:latin typeface="Calibri" panose="020F0502020204030204" pitchFamily="34" charset="0"/>
              </a:rPr>
              <a:t> November 2019).</a:t>
            </a:r>
            <a:endParaRPr lang="en-GB" sz="2000" dirty="0">
              <a:latin typeface="Calibri" panose="020F0502020204030204" pitchFamily="34" charset="0"/>
            </a:endParaRPr>
          </a:p>
          <a:p>
            <a:r>
              <a:rPr lang="en-GB" sz="2000" dirty="0">
                <a:latin typeface="Calibri" panose="020F0502020204030204" pitchFamily="34" charset="0"/>
              </a:rPr>
              <a:t>Stables, A. (2008) </a:t>
            </a:r>
            <a:r>
              <a:rPr lang="en-GB" sz="2000" i="1" dirty="0">
                <a:latin typeface="Calibri" panose="020F0502020204030204" pitchFamily="34" charset="0"/>
              </a:rPr>
              <a:t>Childhood and the Philosophy of Education: An Anti-Aristotelian Perspective. </a:t>
            </a:r>
            <a:r>
              <a:rPr lang="en-GB" sz="2000" dirty="0">
                <a:latin typeface="Calibri" panose="020F0502020204030204" pitchFamily="34" charset="0"/>
              </a:rPr>
              <a:t>London: Continuum International Publishing Group.</a:t>
            </a:r>
          </a:p>
          <a:p>
            <a:r>
              <a:rPr lang="en-GB" sz="2000" dirty="0">
                <a:latin typeface="Calibri" panose="020F0502020204030204" pitchFamily="34" charset="0"/>
              </a:rPr>
              <a:t>Welsh Government (2012) </a:t>
            </a:r>
            <a:r>
              <a:rPr lang="en-GB" sz="2000" i="1" dirty="0">
                <a:latin typeface="Calibri" panose="020F0502020204030204" pitchFamily="34" charset="0"/>
              </a:rPr>
              <a:t>Evaluating the Foundation Phase: Policy Logic Model and Programme Theory. </a:t>
            </a:r>
            <a:r>
              <a:rPr lang="en-GB" dirty="0">
                <a:latin typeface="Calibri" panose="020F0502020204030204" pitchFamily="34" charset="0"/>
              </a:rPr>
              <a:t>Available at: </a:t>
            </a:r>
            <a:r>
              <a:rPr lang="en-GB" dirty="0">
                <a:latin typeface="Calibri" panose="020F0502020204030204" pitchFamily="34" charset="0"/>
                <a:hlinkClick r:id="rId3"/>
              </a:rPr>
              <a:t>https://gov.wales/sites/default/files/publications/2018-02/foundation-phase-framework-revised-2015.pdf</a:t>
            </a:r>
            <a:r>
              <a:rPr lang="en-GB" dirty="0">
                <a:latin typeface="Calibri" panose="020F0502020204030204" pitchFamily="34" charset="0"/>
              </a:rPr>
              <a:t> (Accessed: 19</a:t>
            </a:r>
            <a:r>
              <a:rPr lang="en-GB" baseline="30000" dirty="0">
                <a:latin typeface="Calibri" panose="020F0502020204030204" pitchFamily="34" charset="0"/>
              </a:rPr>
              <a:t>th</a:t>
            </a:r>
            <a:r>
              <a:rPr lang="en-GB" dirty="0">
                <a:latin typeface="Calibri" panose="020F0502020204030204" pitchFamily="34" charset="0"/>
              </a:rPr>
              <a:t> November 2019).</a:t>
            </a:r>
            <a:endParaRPr lang="en-GB" sz="2000" dirty="0">
              <a:latin typeface="Calibri" panose="020F0502020204030204" pitchFamily="34" charset="0"/>
            </a:endParaRPr>
          </a:p>
          <a:p>
            <a:r>
              <a:rPr lang="en-GB" sz="2000" dirty="0">
                <a:latin typeface="Calibri" panose="020F0502020204030204" pitchFamily="34" charset="0"/>
              </a:rPr>
              <a:t>Welsh Government (2015) </a:t>
            </a:r>
            <a:r>
              <a:rPr lang="en-GB" i="1" dirty="0">
                <a:latin typeface="Calibri" panose="020F0502020204030204" pitchFamily="34" charset="0"/>
              </a:rPr>
              <a:t>Curriculum for Wales: Foundation Phase Framework. </a:t>
            </a:r>
            <a:r>
              <a:rPr lang="en-GB" dirty="0">
                <a:latin typeface="Calibri" panose="020F0502020204030204" pitchFamily="34" charset="0"/>
              </a:rPr>
              <a:t>Available at: </a:t>
            </a:r>
            <a:r>
              <a:rPr lang="en-GB" dirty="0">
                <a:latin typeface="Calibri" panose="020F0502020204030204" pitchFamily="34" charset="0"/>
                <a:hlinkClick r:id="rId3"/>
              </a:rPr>
              <a:t>https://gov.wales/sites/default/files/publications/2018-02/foundation-phase-framework-revised-2015.pdf</a:t>
            </a:r>
            <a:r>
              <a:rPr lang="en-GB" dirty="0">
                <a:latin typeface="Calibri" panose="020F0502020204030204" pitchFamily="34" charset="0"/>
              </a:rPr>
              <a:t> (Accessed: 19</a:t>
            </a:r>
            <a:r>
              <a:rPr lang="en-GB" baseline="30000" dirty="0">
                <a:latin typeface="Calibri" panose="020F0502020204030204" pitchFamily="34" charset="0"/>
              </a:rPr>
              <a:t>th</a:t>
            </a:r>
            <a:r>
              <a:rPr lang="en-GB" dirty="0">
                <a:latin typeface="Calibri" panose="020F0502020204030204" pitchFamily="34" charset="0"/>
              </a:rPr>
              <a:t> November 2019). </a:t>
            </a:r>
            <a:endParaRPr lang="en-US" sz="2000" dirty="0">
              <a:latin typeface="Calibri" panose="020F0502020204030204" pitchFamily="34" charset="0"/>
            </a:endParaRPr>
          </a:p>
        </p:txBody>
      </p:sp>
    </p:spTree>
    <p:extLst>
      <p:ext uri="{BB962C8B-B14F-4D97-AF65-F5344CB8AC3E}">
        <p14:creationId xmlns:p14="http://schemas.microsoft.com/office/powerpoint/2010/main" val="239541692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Crop</vt:lpstr>
      <vt:lpstr>Jean-Jacques  Rousseau (1712-1778). The Education of Nature. Rhian Williams. </vt:lpstr>
      <vt:lpstr>Rousseau’s Perspective on Education and Knowledge. Rhian Williams.</vt:lpstr>
      <vt:lpstr>Rousseau’s Aims of Education via Émile. Rhian Williams.</vt:lpstr>
      <vt:lpstr>Rousseau’s Curriculum via Émile. Rhian Williams.</vt:lpstr>
      <vt:lpstr>How Does Rousseau Relate to Modern Day Education?</vt:lpstr>
      <vt:lpstr>Rousseau’s Positive Approach to Education. Rhian Williams. </vt:lpstr>
      <vt:lpstr>Rousseau’s Negative Approach to Education. Rhian Williams.</vt:lpstr>
      <vt:lpstr>Conclusion. Rhian Williams.</vt:lpstr>
      <vt:lpstr>References. Rhian Williams.</vt:lpstr>
      <vt:lpstr>References. Rhian Williams.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Williams (1601287)</dc:creator>
  <cp:lastModifiedBy>Rhian Williams (1601287)</cp:lastModifiedBy>
  <cp:revision>30</cp:revision>
  <dcterms:created xsi:type="dcterms:W3CDTF">2019-11-12T12:16:01Z</dcterms:created>
  <dcterms:modified xsi:type="dcterms:W3CDTF">2019-11-20T17:43:31Z</dcterms:modified>
</cp:coreProperties>
</file>