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65" r:id="rId1"/>
  </p:sldMasterIdLst>
  <p:notesMasterIdLst>
    <p:notesMasterId r:id="rId18"/>
  </p:notesMasterIdLst>
  <p:handoutMasterIdLst>
    <p:handoutMasterId r:id="rId19"/>
  </p:handoutMasterIdLst>
  <p:sldIdLst>
    <p:sldId id="304" r:id="rId2"/>
    <p:sldId id="257" r:id="rId3"/>
    <p:sldId id="291" r:id="rId4"/>
    <p:sldId id="296" r:id="rId5"/>
    <p:sldId id="293" r:id="rId6"/>
    <p:sldId id="299" r:id="rId7"/>
    <p:sldId id="290" r:id="rId8"/>
    <p:sldId id="295" r:id="rId9"/>
    <p:sldId id="292" r:id="rId10"/>
    <p:sldId id="298" r:id="rId11"/>
    <p:sldId id="278" r:id="rId12"/>
    <p:sldId id="300" r:id="rId13"/>
    <p:sldId id="303" r:id="rId14"/>
    <p:sldId id="301" r:id="rId15"/>
    <p:sldId id="302" r:id="rId16"/>
    <p:sldId id="272" r:id="rId17"/>
  </p:sldIdLst>
  <p:sldSz cx="9144000" cy="6858000" type="screen4x3"/>
  <p:notesSz cx="6797675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52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31B4C579-D40B-4498-85D8-1DE6DA7F10E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88DEF07D-2D77-4C3F-8B00-81AA9043EFF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6285EEA1-6842-45CF-AC56-86129333ABC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D67E120F-ADD9-421F-A897-23C85BE58375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519B83C6-AD53-41F6-AC1A-85EF89A5483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9979403F-0593-4654-9A92-05B12244C01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D1FA515-4E3B-4384-9891-B4082A38A85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DFA1A236-4491-47B1-B804-2D584F99163D}"/>
              </a:ext>
            </a:extLst>
          </p:cNvPr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3C69DC5D-18DE-4606-A4FA-39F8FCBB9EF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340573C4-A5BC-4FD6-8B50-5C11D760AE7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6F7F3EC5-7393-4452-9E2F-96440A3E0CB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 eaLnBrk="1" hangingPunct="1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CC33201A-8D48-42B4-993A-6D5E1A8AD45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BDB9C705-B78E-46EA-A3FE-1D045CB1506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fld id="{78CFA877-B59B-416E-AF4B-C864E1309DB5}" type="slidenum">
              <a:rPr lang="en-US" altLang="en-US">
                <a:latin typeface="Times New Roman" panose="02020603050405020304" pitchFamily="18" charset="0"/>
              </a:rPr>
              <a:pPr/>
              <a:t>2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CABD04F3-8DBB-44D4-9F6D-8BC83F4B5025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FF91D56D-9E25-420C-8C77-65851F0386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>
            <a:extLst>
              <a:ext uri="{FF2B5EF4-FFF2-40B4-BE49-F238E27FC236}">
                <a16:creationId xmlns:a16="http://schemas.microsoft.com/office/drawing/2014/main" id="{5BB926A0-BAA8-450B-848B-A3B40213A68C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6" y="-8468"/>
            <a:chExt cx="9169804" cy="6874935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A8F9B591-CAE0-4CB3-B552-04231A7F8C95}"/>
                </a:ext>
              </a:extLst>
            </p:cNvPr>
            <p:cNvCxnSpPr/>
            <p:nvPr/>
          </p:nvCxnSpPr>
          <p:spPr>
            <a:xfrm flipV="1">
              <a:off x="5130498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1E18128B-0A3B-401A-B467-4BAD7E797751}"/>
                </a:ext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20">
              <a:extLst>
                <a:ext uri="{FF2B5EF4-FFF2-40B4-BE49-F238E27FC236}">
                  <a16:creationId xmlns:a16="http://schemas.microsoft.com/office/drawing/2014/main" id="{40CCC4E8-FCC6-461F-A69B-01741F330AD6}"/>
                </a:ext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21">
              <a:extLst>
                <a:ext uri="{FF2B5EF4-FFF2-40B4-BE49-F238E27FC236}">
                  <a16:creationId xmlns:a16="http://schemas.microsoft.com/office/drawing/2014/main" id="{3771FFD9-7EB1-4E00-9999-AB4F8BCA83BD}"/>
                </a:ext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22">
              <a:extLst>
                <a:ext uri="{FF2B5EF4-FFF2-40B4-BE49-F238E27FC236}">
                  <a16:creationId xmlns:a16="http://schemas.microsoft.com/office/drawing/2014/main" id="{0F2BABCE-338E-44CD-9D82-994B92E158E6}"/>
                </a:ext>
              </a:extLst>
            </p:cNvPr>
            <p:cNvSpPr/>
            <p:nvPr/>
          </p:nvSpPr>
          <p:spPr>
            <a:xfrm>
              <a:off x="6638689" y="3919613"/>
              <a:ext cx="251312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23">
              <a:extLst>
                <a:ext uri="{FF2B5EF4-FFF2-40B4-BE49-F238E27FC236}">
                  <a16:creationId xmlns:a16="http://schemas.microsoft.com/office/drawing/2014/main" id="{44586856-6973-49FE-8E92-257A5F8723EC}"/>
                </a:ext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24">
              <a:extLst>
                <a:ext uri="{FF2B5EF4-FFF2-40B4-BE49-F238E27FC236}">
                  <a16:creationId xmlns:a16="http://schemas.microsoft.com/office/drawing/2014/main" id="{F4038150-8D6F-4F13-AE42-78B3F7979BA6}"/>
                </a:ext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25">
              <a:extLst>
                <a:ext uri="{FF2B5EF4-FFF2-40B4-BE49-F238E27FC236}">
                  <a16:creationId xmlns:a16="http://schemas.microsoft.com/office/drawing/2014/main" id="{B80AD6C4-21D8-445C-AF47-93C7F909ADBB}"/>
                </a:ext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26">
              <a:extLst>
                <a:ext uri="{FF2B5EF4-FFF2-40B4-BE49-F238E27FC236}">
                  <a16:creationId xmlns:a16="http://schemas.microsoft.com/office/drawing/2014/main" id="{A6A4862F-1512-4679-A43A-A99AEE524113}"/>
                </a:ext>
              </a:extLst>
            </p:cNvPr>
            <p:cNvSpPr/>
            <p:nvPr/>
          </p:nvSpPr>
          <p:spPr>
            <a:xfrm>
              <a:off x="8059565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27">
              <a:extLst>
                <a:ext uri="{FF2B5EF4-FFF2-40B4-BE49-F238E27FC236}">
                  <a16:creationId xmlns:a16="http://schemas.microsoft.com/office/drawing/2014/main" id="{19709456-6882-44DF-9DFA-A699B356BC83}"/>
                </a:ext>
              </a:extLst>
            </p:cNvPr>
            <p:cNvSpPr/>
            <p:nvPr/>
          </p:nvSpPr>
          <p:spPr>
            <a:xfrm>
              <a:off x="-8466" y="-8468"/>
              <a:ext cx="863639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E2538F08-0D9A-482D-B354-8B6B386E1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67F841D0-53A0-4D0D-97E9-64A02E154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00AD5AE7-F5A3-43F8-99F1-084051128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E484C9B-4387-49F9-8379-1793786437E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24246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ABDF1-5091-473B-A560-CC872F726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60B76-8150-4346-A121-3337DAD4169A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009888-951A-47B6-9EF5-07A6E963D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E84BD9-6254-4406-AE4F-3AB0E2790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5EA2F-0FAA-4998-AAE1-F714CFA44F0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8685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3B93-EAA5-4800-9711-11E24AB75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E594C-5CD4-42A2-AF76-441D3B71A626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DCB36C-BABE-4725-8083-C4C424FB9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4BCE2-54CF-4FF2-A611-DE3A843F9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C5A2C5-DF92-494E-A242-8E216BC27F8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4229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0877D0F-3D93-40D7-B347-78747E08F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9EF0D-6B73-40C8-AE27-9AD5BCAAE36E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8562131-ACF0-4C7C-A284-3EC9E2C20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A482D5B-6A05-4447-9265-7F74B7790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3A8D6-EE4E-4A58-BBC1-45655B6FC0E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6267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A770CF9-01BC-456B-BE7C-F5AAD50C2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AAB66-1993-4B91-A72C-A1EEBD3D680C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077FEF3-27FA-40D7-8465-11DC2DEA1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C54E44D-AE45-4327-90C4-B89225EF7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756B2-2958-4755-AC56-8F81C4A8CEB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0486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7A9C4EC-359E-465C-8CFA-9CBD545BB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DA673E-652B-4B79-B6C1-BD5C8F97900A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2FF5DE0-B758-467F-9E02-3CB9BD39D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57EF157-676B-488C-A693-CBA40522B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AFEBA-4C77-4285-A2C1-67B5F98C2D1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99665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BD28393-FDE2-4335-9487-68C308C23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5098D-9F3C-4CBB-977C-F650D756AA98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4C09390-04CA-4793-AA8F-27C63FFED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C6BE735-DC8D-4FCE-AFB9-D064E427C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B0301-0DEA-4E4A-8F0F-DEB3B455C6F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8181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004ED04-FC2A-49F7-A6C6-DFC29DDD7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7F6CC-55A3-4291-9A19-E156E0A4DBAB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3726293-A463-4C8E-9C39-62DA93DD2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85B2C9D-AD3F-40E8-BAEC-A0F39DF59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7E7EB-7B3D-4A75-9B81-B7BFF75413C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16649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F262007-F619-49B4-BF09-896BBB967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D0F84-8366-41B1-9644-578B9339EC14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5E8769B-F8A9-4051-AE6E-5B93980B1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FA7248B-B5C0-487D-989F-62B74E9B2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F19A1-4104-46ED-81AF-35E89E03BCE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644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00370-06F3-4E76-B9DE-D48D5FB76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D279F-01E6-432D-9C47-4EFC9D7DDE1B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F67B9-C8F9-49B4-AACD-93FBBE815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D758B-40A4-495A-95F9-81DE3AADE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B7FD4-6881-44A6-8897-FBE383CD64F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16118124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53BF9C2-C53C-4652-B27D-B0A6A16277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41BEE8-9F48-44D0-9A5D-BC43C50889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9E2B708-23EC-41B8-8FF2-0753D14B53F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61170-FC4E-46A6-BCF0-365446A79356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3619FA2-19FA-4575-8769-F627C3839E4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E992281-31D1-4EE9-8C47-A3383C0AFE7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4BFB641-2068-4C54-B6A0-8767ED50DD7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4078519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489DE-09A2-49D2-BE80-D20DE570B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23E9F-FF0E-4BDA-BE15-568B14636454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6D6C0-8D24-49E9-9EAB-B94D922F9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33AFE-5C79-49C0-9850-EF417E5AD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C4CEF-1397-455A-8FD1-304D9BAFF07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6212739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43F5FE6-B4EB-4E79-9D03-F315C95E74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027472-E6D6-4FD8-BE5C-64F93C3819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94ED00C-8C59-471A-BE15-1D993E5D519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6B1225-F8DC-4CEC-AB2A-7FCA3B93CB29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BFBAA05-4D2C-475C-B749-49CAF56592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C9CF99A-0A90-4FF3-BC5D-DF312019DF7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EF06C0E-D161-4BE7-A2DD-460BCFFA52B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348651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5A77EE1-1DC0-4B27-B592-6C688776A81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3E5C5-5FC3-411A-B44B-89D57DAA6D63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139A069-1250-463E-B746-16F21906364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F51C987-6B5C-48C0-A3B3-876DDB68BC6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291F1-7118-4D75-A9F6-73CB03D5824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2525149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AE5DD-539C-45E3-8DB6-7A3ADC187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838FC-E412-4F6C-87B6-167F6D720077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2FEAD-A93D-442D-8082-ACC4751E4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6A4E0D-6144-44A8-8BB7-6B14F8A08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66DC3-AD9E-4253-ADF7-407F47CB83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354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8EBA3-95DD-4AE2-9520-45D5E6E51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7D476-86A1-4020-B2A1-80412B3DAB3F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0E906-E454-4B08-A07A-DBE30D21C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76C37-C979-46C8-AA4A-5821071B9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54CB8-9421-4B7D-B59C-0258854698A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2544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6">
            <a:extLst>
              <a:ext uri="{FF2B5EF4-FFF2-40B4-BE49-F238E27FC236}">
                <a16:creationId xmlns:a16="http://schemas.microsoft.com/office/drawing/2014/main" id="{3E61AFD5-3300-4C30-9E83-2FEA679C77F2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7" y="-8468"/>
            <a:chExt cx="9169805" cy="6874935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1A44135-F51C-49AF-BC84-349D621CFDBC}"/>
                </a:ext>
              </a:extLst>
            </p:cNvPr>
            <p:cNvSpPr/>
            <p:nvPr/>
          </p:nvSpPr>
          <p:spPr>
            <a:xfrm>
              <a:off x="-8467" y="4013290"/>
              <a:ext cx="457221" cy="285317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3AF61E8-4D55-4809-80EC-9D498FBAE64F}"/>
                </a:ext>
              </a:extLst>
            </p:cNvPr>
            <p:cNvCxnSpPr/>
            <p:nvPr/>
          </p:nvCxnSpPr>
          <p:spPr>
            <a:xfrm flipV="1">
              <a:off x="5130497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C465ED1-6A66-4365-AD87-5F72221E046F}"/>
                </a:ext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470CF099-3FB5-4DC3-B254-E7BBC04AE629}"/>
                </a:ext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4AC6D2E-83D0-4D0B-88BA-4D70A8C180E1}"/>
                </a:ext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F132EE9F-F621-42A2-85DE-38AD88D77034}"/>
                </a:ext>
              </a:extLst>
            </p:cNvPr>
            <p:cNvSpPr/>
            <p:nvPr/>
          </p:nvSpPr>
          <p:spPr>
            <a:xfrm>
              <a:off x="6638689" y="3919613"/>
              <a:ext cx="2513124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43771EDC-8BD0-48B8-81C9-A7B9562BC7D4}"/>
                </a:ext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B151A8C9-62EF-4876-B26A-DFE948F5A9AB}"/>
                </a:ext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311C8C6-5C48-4A1E-8E59-7625A84200DA}"/>
                </a:ext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9D9FABD-79C7-4F38-895A-27F9840AE4DA}"/>
                </a:ext>
              </a:extLst>
            </p:cNvPr>
            <p:cNvSpPr/>
            <p:nvPr/>
          </p:nvSpPr>
          <p:spPr>
            <a:xfrm>
              <a:off x="8059564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630319F7-C313-424A-9239-3284814A55C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609600"/>
            <a:ext cx="6348413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B7CE3C46-8E92-4A27-98DC-B3BC90F2347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2160588"/>
            <a:ext cx="6348413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C4942-6332-42B7-A904-2521BC05B7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05438" y="6042025"/>
            <a:ext cx="6842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A6941D-BF1B-4548-8E10-BB8D779DB939}" type="datetimeFigureOut">
              <a:rPr lang="en-US"/>
              <a:pPr>
                <a:defRPr/>
              </a:pPr>
              <a:t>9/28/2020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30E844-5988-42FC-8879-83557B50A4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9600" y="6042025"/>
            <a:ext cx="462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BF0B3-87E7-4B6B-AB12-4977027CE4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45250" y="6042025"/>
            <a:ext cx="51276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F751A8E-C921-4726-A273-5E36D0BEA9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42" r:id="rId2"/>
    <p:sldLayoutId id="2147483943" r:id="rId3"/>
    <p:sldLayoutId id="2147483944" r:id="rId4"/>
    <p:sldLayoutId id="2147483945" r:id="rId5"/>
    <p:sldLayoutId id="2147483946" r:id="rId6"/>
    <p:sldLayoutId id="2147483947" r:id="rId7"/>
    <p:sldLayoutId id="2147483948" r:id="rId8"/>
    <p:sldLayoutId id="2147483949" r:id="rId9"/>
    <p:sldLayoutId id="2147483950" r:id="rId10"/>
    <p:sldLayoutId id="2147483956" r:id="rId11"/>
    <p:sldLayoutId id="2147483951" r:id="rId12"/>
    <p:sldLayoutId id="2147483957" r:id="rId13"/>
    <p:sldLayoutId id="2147483952" r:id="rId14"/>
    <p:sldLayoutId id="2147483953" r:id="rId15"/>
    <p:sldLayoutId id="2147483954" r:id="rId16"/>
  </p:sldLayoutIdLst>
  <p:hf sldNum="0" hdr="0" dt="0"/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E554535A-E13C-4C2A-A732-5B2259D13E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300" y="2405063"/>
            <a:ext cx="5827713" cy="1646237"/>
          </a:xfrm>
        </p:spPr>
        <p:txBody>
          <a:bodyPr/>
          <a:lstStyle/>
          <a:p>
            <a:pPr algn="ctr"/>
            <a:r>
              <a:rPr lang="en-GB" altLang="en-US"/>
              <a:t>Programming and Software Testing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83268-6F36-49C9-B4A6-E4B6341762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0300" y="4051300"/>
            <a:ext cx="5827713" cy="1096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Session 2 – input/output (IO)</a:t>
            </a:r>
          </a:p>
          <a:p>
            <a:pPr>
              <a:defRPr/>
            </a:pPr>
            <a:r>
              <a:rPr lang="en-GB" dirty="0"/>
              <a:t>Dr Tim Bashford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8D0F14-D96D-4B96-844B-3E6217BDB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B2AF3D95-9C28-4DE1-A47D-B9D16F60E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Session 2 - contents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CECE01E2-B716-46BA-9438-A317AF787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Input/output</a:t>
            </a:r>
          </a:p>
          <a:p>
            <a:pPr eaLnBrk="1" hangingPunct="1"/>
            <a:r>
              <a:rPr lang="en-GB" altLang="en-US"/>
              <a:t>Basic operators</a:t>
            </a:r>
          </a:p>
          <a:p>
            <a:pPr eaLnBrk="1" hangingPunct="1"/>
            <a:r>
              <a:rPr lang="en-GB" altLang="en-US"/>
              <a:t>Structured programming</a:t>
            </a:r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39A56B90-DA43-47C3-9D20-01AF6D416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xfrm>
            <a:off x="0" y="6537325"/>
            <a:ext cx="2895600" cy="3206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57350D5-7B0E-47AD-8AF0-259DEDF6C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213" y="309563"/>
            <a:ext cx="6348412" cy="1320800"/>
          </a:xfrm>
        </p:spPr>
        <p:txBody>
          <a:bodyPr/>
          <a:lstStyle/>
          <a:p>
            <a:pPr eaLnBrk="1" hangingPunct="1"/>
            <a:r>
              <a:rPr lang="en-GB" altLang="en-US"/>
              <a:t>Output Text Pattern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67AD2378-BFD9-420E-A0C6-40B5EB975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103313"/>
            <a:ext cx="6719888" cy="4735512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System.out.printf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(“</a:t>
            </a:r>
            <a:r>
              <a:rPr lang="en-GB" altLang="en-US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lineOfText</a:t>
            </a:r>
            <a:r>
              <a:rPr lang="en-GB" altLang="en-US" i="1" dirty="0">
                <a:solidFill>
                  <a:srgbClr val="FF0000"/>
                </a:solidFill>
              </a:rPr>
              <a:t>\n</a:t>
            </a:r>
            <a:r>
              <a:rPr lang="en-GB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”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r>
              <a:rPr lang="en-GB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;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lineOfText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string literal e.g. “Fred”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variablename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i.e. A variable of type String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System.out.printf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GB" altLang="en-US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formatString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en-GB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values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formatString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“some text </a:t>
            </a:r>
            <a:r>
              <a:rPr lang="en-GB" altLang="en-US" dirty="0">
                <a:solidFill>
                  <a:srgbClr val="FF0000"/>
                </a:solidFill>
              </a:rPr>
              <a:t>%s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”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“one whole number </a:t>
            </a:r>
            <a:r>
              <a:rPr lang="en-GB" altLang="en-US" dirty="0">
                <a:solidFill>
                  <a:srgbClr val="FF0000"/>
                </a:solidFill>
              </a:rPr>
              <a:t>%d 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and a floating point number </a:t>
            </a:r>
            <a:r>
              <a:rPr lang="en-GB" altLang="en-US" dirty="0">
                <a:solidFill>
                  <a:srgbClr val="FF0000"/>
                </a:solidFill>
              </a:rPr>
              <a:t>%f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”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values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one or more comma separated values  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variable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variable1, variable2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0244" name="Straight Arrow Connector 2">
            <a:extLst>
              <a:ext uri="{FF2B5EF4-FFF2-40B4-BE49-F238E27FC236}">
                <a16:creationId xmlns:a16="http://schemas.microsoft.com/office/drawing/2014/main" id="{7C4D9155-16F2-4077-8224-324F19A9E6D7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974975" y="5124450"/>
            <a:ext cx="1243013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245" name="TextBox 3">
            <a:extLst>
              <a:ext uri="{FF2B5EF4-FFF2-40B4-BE49-F238E27FC236}">
                <a16:creationId xmlns:a16="http://schemas.microsoft.com/office/drawing/2014/main" id="{9E240345-CA09-458D-B24C-E3EFBDB458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7988" y="4940300"/>
            <a:ext cx="36083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First and only placeholder value</a:t>
            </a:r>
          </a:p>
        </p:txBody>
      </p:sp>
      <p:cxnSp>
        <p:nvCxnSpPr>
          <p:cNvPr id="10246" name="Straight Arrow Connector 7">
            <a:extLst>
              <a:ext uri="{FF2B5EF4-FFF2-40B4-BE49-F238E27FC236}">
                <a16:creationId xmlns:a16="http://schemas.microsoft.com/office/drawing/2014/main" id="{34A6A1F8-6562-4204-8216-066F4132302F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149475" y="5511800"/>
            <a:ext cx="215900" cy="2571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247" name="TextBox 8">
            <a:extLst>
              <a:ext uri="{FF2B5EF4-FFF2-40B4-BE49-F238E27FC236}">
                <a16:creationId xmlns:a16="http://schemas.microsoft.com/office/drawing/2014/main" id="{FD1EBA10-4895-4D71-8151-D35A7A6396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963" y="5678488"/>
            <a:ext cx="25130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First placeholder value</a:t>
            </a:r>
          </a:p>
        </p:txBody>
      </p:sp>
      <p:cxnSp>
        <p:nvCxnSpPr>
          <p:cNvPr id="10248" name="Straight Arrow Connector 11">
            <a:extLst>
              <a:ext uri="{FF2B5EF4-FFF2-40B4-BE49-F238E27FC236}">
                <a16:creationId xmlns:a16="http://schemas.microsoft.com/office/drawing/2014/main" id="{016B35FD-F569-41C7-A516-5E7EC811C7E7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3578225" y="5511800"/>
            <a:ext cx="209550" cy="2571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249" name="TextBox 12">
            <a:extLst>
              <a:ext uri="{FF2B5EF4-FFF2-40B4-BE49-F238E27FC236}">
                <a16:creationId xmlns:a16="http://schemas.microsoft.com/office/drawing/2014/main" id="{B9BDCBEE-8604-4D70-8641-9C0F195735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8625" y="5678488"/>
            <a:ext cx="28892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Second placeholder value</a:t>
            </a:r>
          </a:p>
        </p:txBody>
      </p:sp>
      <p:sp>
        <p:nvSpPr>
          <p:cNvPr id="10250" name="TextBox 1">
            <a:extLst>
              <a:ext uri="{FF2B5EF4-FFF2-40B4-BE49-F238E27FC236}">
                <a16:creationId xmlns:a16="http://schemas.microsoft.com/office/drawing/2014/main" id="{25433423-15AE-4192-A923-C306D91990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4425" y="2886075"/>
            <a:ext cx="24796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Place holders (%) where values will be inserted</a:t>
            </a:r>
          </a:p>
        </p:txBody>
      </p:sp>
      <p:cxnSp>
        <p:nvCxnSpPr>
          <p:cNvPr id="10251" name="Straight Arrow Connector 3">
            <a:extLst>
              <a:ext uri="{FF2B5EF4-FFF2-40B4-BE49-F238E27FC236}">
                <a16:creationId xmlns:a16="http://schemas.microsoft.com/office/drawing/2014/main" id="{C4F60540-AE12-4823-993A-5CBDE8405220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246438" y="3402013"/>
            <a:ext cx="2857500" cy="3127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252" name="Straight Arrow Connector 5">
            <a:extLst>
              <a:ext uri="{FF2B5EF4-FFF2-40B4-BE49-F238E27FC236}">
                <a16:creationId xmlns:a16="http://schemas.microsoft.com/office/drawing/2014/main" id="{446D3A27-FD20-4FAB-BB8F-3A8C9535BA4E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217988" y="3559175"/>
            <a:ext cx="1885950" cy="4111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253" name="Straight Arrow Connector 7">
            <a:extLst>
              <a:ext uri="{FF2B5EF4-FFF2-40B4-BE49-F238E27FC236}">
                <a16:creationId xmlns:a16="http://schemas.microsoft.com/office/drawing/2014/main" id="{8EFF5C36-BA73-4867-9F94-BCCE85C3D5B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977063" y="3714750"/>
            <a:ext cx="198437" cy="2587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254" name="TextBox 8">
            <a:extLst>
              <a:ext uri="{FF2B5EF4-FFF2-40B4-BE49-F238E27FC236}">
                <a16:creationId xmlns:a16="http://schemas.microsoft.com/office/drawing/2014/main" id="{5BB53632-E9AE-44A7-A79E-B67CAD5E9B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9238" y="841375"/>
            <a:ext cx="32575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For Windows new line is slash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and slash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n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… for Unix just slash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n 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(though /r/n doesn’t matter)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2717782-B4B8-4F7B-BA2A-AFFAC42FF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Conversion-Characters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67733EC-27CD-4A6E-8FB7-D99254360685}"/>
              </a:ext>
            </a:extLst>
          </p:cNvPr>
          <p:cNvGraphicFramePr>
            <a:graphicFrameLocks noGrp="1"/>
          </p:cNvGraphicFramePr>
          <p:nvPr/>
        </p:nvGraphicFramePr>
        <p:xfrm>
          <a:off x="461963" y="1208088"/>
          <a:ext cx="8294687" cy="330055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9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93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964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355">
                <a:tc>
                  <a:txBody>
                    <a:bodyPr/>
                    <a:lstStyle/>
                    <a:p>
                      <a:r>
                        <a:rPr lang="en-GB" sz="1800" dirty="0"/>
                        <a:t>d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decimal integer 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[byte, short, </a:t>
                      </a:r>
                      <a:r>
                        <a:rPr lang="en-GB" sz="1800" dirty="0" err="1"/>
                        <a:t>int</a:t>
                      </a:r>
                      <a:r>
                        <a:rPr lang="en-GB" sz="1800" dirty="0"/>
                        <a:t>, long]</a:t>
                      </a:r>
                    </a:p>
                  </a:txBody>
                  <a:tcPr marL="91431" marR="91431" marT="45661" marB="4566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925">
                <a:tc>
                  <a:txBody>
                    <a:bodyPr/>
                    <a:lstStyle/>
                    <a:p>
                      <a:r>
                        <a:rPr lang="en-GB" sz="1800" dirty="0"/>
                        <a:t>f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floating-point number 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[float, double]</a:t>
                      </a:r>
                    </a:p>
                  </a:txBody>
                  <a:tcPr marL="91431" marR="91431" marT="45661" marB="4566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355">
                <a:tc>
                  <a:txBody>
                    <a:bodyPr/>
                    <a:lstStyle/>
                    <a:p>
                      <a:r>
                        <a:rPr lang="en-GB" sz="1800" dirty="0"/>
                        <a:t>c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character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Capital C will uppercase the letter</a:t>
                      </a:r>
                    </a:p>
                  </a:txBody>
                  <a:tcPr marL="91431" marR="91431" marT="45661" marB="4566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9925">
                <a:tc>
                  <a:txBody>
                    <a:bodyPr/>
                    <a:lstStyle/>
                    <a:p>
                      <a:r>
                        <a:rPr lang="en-GB" sz="1800" dirty="0"/>
                        <a:t>s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string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Capital S will uppercase all the letters in the string</a:t>
                      </a:r>
                    </a:p>
                  </a:txBody>
                  <a:tcPr marL="91431" marR="91431" marT="45661" marB="4566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925">
                <a:tc>
                  <a:txBody>
                    <a:bodyPr/>
                    <a:lstStyle/>
                    <a:p>
                      <a:r>
                        <a:rPr lang="en-GB" sz="1800" dirty="0"/>
                        <a:t>h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 err="1"/>
                        <a:t>hashcode</a:t>
                      </a:r>
                      <a:endParaRPr lang="en-GB" sz="1800" dirty="0"/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 </a:t>
                      </a:r>
                      <a:r>
                        <a:rPr lang="en-GB" sz="1800" dirty="0" err="1"/>
                        <a:t>hashcode</a:t>
                      </a:r>
                      <a:r>
                        <a:rPr lang="en-GB" sz="1800" dirty="0"/>
                        <a:t> is like an address. This is useful for printing a reference</a:t>
                      </a:r>
                    </a:p>
                  </a:txBody>
                  <a:tcPr marL="91431" marR="91431" marT="45661" marB="4566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925">
                <a:tc>
                  <a:txBody>
                    <a:bodyPr/>
                    <a:lstStyle/>
                    <a:p>
                      <a:r>
                        <a:rPr lang="en-GB" sz="1800" dirty="0"/>
                        <a:t>n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newline</a:t>
                      </a:r>
                    </a:p>
                  </a:txBody>
                  <a:tcPr marL="91431" marR="91431" marT="45661" marB="45661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Platform specific newline character- use %n instead of \n for greater compatibility</a:t>
                      </a:r>
                    </a:p>
                  </a:txBody>
                  <a:tcPr marL="91431" marR="91431" marT="45661" marB="4566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02E1F76-305B-4382-B9DC-B5C5B1045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38" y="257175"/>
            <a:ext cx="6348412" cy="1320800"/>
          </a:xfrm>
        </p:spPr>
        <p:txBody>
          <a:bodyPr/>
          <a:lstStyle/>
          <a:p>
            <a:pPr eaLnBrk="1" hangingPunct="1"/>
            <a:r>
              <a:rPr lang="en-GB" altLang="en-US"/>
              <a:t>Examples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F9C5634D-3CB7-4EF7-A386-CE361899D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12825"/>
            <a:ext cx="7816850" cy="4826000"/>
          </a:xfrm>
        </p:spPr>
        <p:txBody>
          <a:bodyPr/>
          <a:lstStyle/>
          <a:p>
            <a:pPr eaLnBrk="1" hangingPunct="1"/>
            <a:r>
              <a:rPr lang="en-GB" altLang="en-US" dirty="0" err="1"/>
              <a:t>System.out.printf</a:t>
            </a:r>
            <a:r>
              <a:rPr lang="en-GB" altLang="en-US" dirty="0"/>
              <a:t>(“Hi there\n”);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err="1"/>
              <a:t>System.out.printf</a:t>
            </a:r>
            <a:r>
              <a:rPr lang="en-GB" altLang="en-US" dirty="0"/>
              <a:t>(“One\n”);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(“Two\n”);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int number = 9;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(“The value = %d\n”, number);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String text = “Hi”;</a:t>
            </a:r>
            <a:br>
              <a:rPr lang="en-GB" altLang="en-US" dirty="0"/>
            </a:br>
            <a:r>
              <a:rPr lang="en-GB" altLang="en-US" dirty="0"/>
              <a:t>double number = 4.5;</a:t>
            </a:r>
            <a:br>
              <a:rPr lang="en-GB" altLang="en-US" dirty="0"/>
            </a:br>
            <a:r>
              <a:rPr lang="en-GB" altLang="en-US" dirty="0" err="1"/>
              <a:t>System.out.printf</a:t>
            </a:r>
            <a:r>
              <a:rPr lang="en-GB" altLang="en-US" dirty="0"/>
              <a:t>(“Test is %s and number is %f\n”, </a:t>
            </a:r>
            <a:br>
              <a:rPr lang="en-GB" altLang="en-US" dirty="0"/>
            </a:br>
            <a:r>
              <a:rPr lang="en-GB" altLang="en-US" dirty="0"/>
              <a:t>			text, </a:t>
            </a:r>
            <a:br>
              <a:rPr lang="en-GB" altLang="en-US" dirty="0"/>
            </a:br>
            <a:r>
              <a:rPr lang="en-GB" altLang="en-US" dirty="0"/>
              <a:t>			number);</a:t>
            </a:r>
          </a:p>
        </p:txBody>
      </p:sp>
      <p:sp>
        <p:nvSpPr>
          <p:cNvPr id="12292" name="TextBox 1">
            <a:extLst>
              <a:ext uri="{FF2B5EF4-FFF2-40B4-BE49-F238E27FC236}">
                <a16:creationId xmlns:a16="http://schemas.microsoft.com/office/drawing/2014/main" id="{A9585612-98CB-4BC1-A8A8-0296372762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175" y="5545138"/>
            <a:ext cx="34925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Whitespace is ignored, so you can put in returns to make code more readable</a:t>
            </a:r>
          </a:p>
        </p:txBody>
      </p:sp>
      <p:sp>
        <p:nvSpPr>
          <p:cNvPr id="12293" name="TextBox 2">
            <a:extLst>
              <a:ext uri="{FF2B5EF4-FFF2-40B4-BE49-F238E27FC236}">
                <a16:creationId xmlns:a16="http://schemas.microsoft.com/office/drawing/2014/main" id="{CC43D0D5-D119-49C1-8020-5A3DEDEBFD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7813" y="4233863"/>
            <a:ext cx="5619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“Hi”</a:t>
            </a:r>
          </a:p>
        </p:txBody>
      </p:sp>
      <p:sp>
        <p:nvSpPr>
          <p:cNvPr id="12294" name="TextBox 6">
            <a:extLst>
              <a:ext uri="{FF2B5EF4-FFF2-40B4-BE49-F238E27FC236}">
                <a16:creationId xmlns:a16="http://schemas.microsoft.com/office/drawing/2014/main" id="{5A8ACA6B-8718-42E1-976D-FDDE37DD9D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232275"/>
            <a:ext cx="5048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4.5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0290C93-7A0D-4C3B-BE07-12206EC18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Question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F0D26A53-6471-4A69-B5B2-DBAF83468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What happens if you leave out the \n at the end of the text being printed?</a:t>
            </a:r>
          </a:p>
          <a:p>
            <a:pPr eaLnBrk="1" hangingPunct="1"/>
            <a:r>
              <a:rPr lang="en-GB" altLang="en-US"/>
              <a:t>What if you put \n in the middle of the text?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C4DDE436-DB5D-4B7C-996D-0E386EF99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Input Text Pattern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612FE0FC-9866-4371-B836-7D05F77A2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9812" y="1270000"/>
            <a:ext cx="7494587" cy="49371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 will make use of a class called Scanner – already in the magic code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“Enter value”: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any text message that prompts the user to enter a value e.g. “Please enter a name”</a:t>
            </a:r>
            <a:endParaRPr lang="en-GB" altLang="en-US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340" name="TextBox 1">
            <a:extLst>
              <a:ext uri="{FF2B5EF4-FFF2-40B4-BE49-F238E27FC236}">
                <a16:creationId xmlns:a16="http://schemas.microsoft.com/office/drawing/2014/main" id="{D30DDCC4-B898-4057-8BB9-6134686B04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9325" y="1543050"/>
            <a:ext cx="6821488" cy="1754188"/>
          </a:xfrm>
          <a:prstGeom prst="rect">
            <a:avLst/>
          </a:prstGeom>
          <a:noFill/>
          <a:ln w="22225">
            <a:solidFill>
              <a:srgbClr val="FF0000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 u="sng">
                <a:solidFill>
                  <a:schemeClr val="tx1"/>
                </a:solidFill>
                <a:latin typeface="Helvetica" panose="020B0604020202020204" pitchFamily="34" charset="0"/>
                <a:sym typeface="Wingdings" panose="05000000000000000000" pitchFamily="2" charset="2"/>
              </a:rPr>
              <a:t>Near top of file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import java.util.*;	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class      </a:t>
            </a: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ProjectName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		</a:t>
            </a:r>
            <a:endParaRPr lang="en-GB" altLang="en-US">
              <a:solidFill>
                <a:schemeClr val="tx1"/>
              </a:solidFill>
              <a:latin typeface="Helvetica" panose="020B0604020202020204" pitchFamily="34" charset="0"/>
              <a:sym typeface="Wingdings" panose="05000000000000000000" pitchFamily="2" charset="2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private  static  Scanner  stdin  =  new   Scanner(System.in);</a:t>
            </a:r>
          </a:p>
        </p:txBody>
      </p:sp>
      <p:sp>
        <p:nvSpPr>
          <p:cNvPr id="14341" name="TextBox 2">
            <a:extLst>
              <a:ext uri="{FF2B5EF4-FFF2-40B4-BE49-F238E27FC236}">
                <a16:creationId xmlns:a16="http://schemas.microsoft.com/office/drawing/2014/main" id="{A7F5B6F5-73B2-4972-8066-43CF8EB53A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3429000"/>
            <a:ext cx="6243638" cy="2338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public static void main(String </a:t>
            </a:r>
            <a:r>
              <a:rPr lang="en-GB" altLang="en-US" dirty="0" err="1">
                <a:solidFill>
                  <a:schemeClr val="tx1"/>
                </a:solidFill>
                <a:latin typeface="Helvetica" panose="020B0604020202020204" pitchFamily="34" charset="0"/>
              </a:rPr>
              <a:t>args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[ ])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     String </a:t>
            </a:r>
            <a:r>
              <a:rPr lang="en-GB" altLang="en-US" i="1" dirty="0" err="1">
                <a:solidFill>
                  <a:schemeClr val="tx1"/>
                </a:solidFill>
                <a:latin typeface="Helvetica" panose="020B0604020202020204" pitchFamily="34" charset="0"/>
              </a:rPr>
              <a:t>variablename</a:t>
            </a:r>
            <a:r>
              <a:rPr lang="en-GB" altLang="en-US" sz="2000" b="1" dirty="0">
                <a:solidFill>
                  <a:schemeClr val="tx1"/>
                </a:solidFill>
                <a:latin typeface="Helvetica" panose="020B0604020202020204" pitchFamily="34" charset="0"/>
              </a:rPr>
              <a:t>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     </a:t>
            </a:r>
            <a:r>
              <a:rPr lang="en-GB" altLang="en-US" dirty="0" err="1">
                <a:solidFill>
                  <a:schemeClr val="tx1"/>
                </a:solidFill>
                <a:latin typeface="Helvetica" panose="020B0604020202020204" pitchFamily="34" charset="0"/>
              </a:rPr>
              <a:t>System.out.println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(“</a:t>
            </a:r>
            <a:r>
              <a:rPr lang="en-GB" altLang="en-US" i="1" dirty="0">
                <a:solidFill>
                  <a:schemeClr val="tx1"/>
                </a:solidFill>
                <a:latin typeface="Helvetica" panose="020B0604020202020204" pitchFamily="34" charset="0"/>
              </a:rPr>
              <a:t>Enter value\r\n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”);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i="1" dirty="0">
                <a:solidFill>
                  <a:schemeClr val="tx1"/>
                </a:solidFill>
                <a:latin typeface="Helvetica" panose="020B0604020202020204" pitchFamily="34" charset="0"/>
              </a:rPr>
              <a:t>     </a:t>
            </a:r>
            <a:r>
              <a:rPr lang="en-GB" altLang="en-US" i="1" dirty="0" err="1">
                <a:solidFill>
                  <a:schemeClr val="tx1"/>
                </a:solidFill>
                <a:latin typeface="Helvetica" panose="020B0604020202020204" pitchFamily="34" charset="0"/>
              </a:rPr>
              <a:t>variablename</a:t>
            </a:r>
            <a:r>
              <a:rPr lang="en-GB" altLang="en-US" i="1" dirty="0">
                <a:solidFill>
                  <a:schemeClr val="tx1"/>
                </a:solidFill>
                <a:latin typeface="Helvetica" panose="020B0604020202020204" pitchFamily="34" charset="0"/>
              </a:rPr>
              <a:t> 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= </a:t>
            </a:r>
            <a:r>
              <a:rPr lang="en-GB" altLang="en-US" b="1" dirty="0" err="1">
                <a:solidFill>
                  <a:schemeClr val="tx1"/>
                </a:solidFill>
                <a:latin typeface="Helvetica" panose="020B0604020202020204" pitchFamily="34" charset="0"/>
              </a:rPr>
              <a:t>stdin.nextLine</a:t>
            </a:r>
            <a:r>
              <a:rPr lang="en-GB" altLang="en-US" b="1" dirty="0">
                <a:solidFill>
                  <a:schemeClr val="tx1"/>
                </a:solidFill>
                <a:latin typeface="Helvetica" panose="020B0604020202020204" pitchFamily="34" charset="0"/>
              </a:rPr>
              <a:t>()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dirty="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1089200-E8B2-4502-8E55-C059A18BD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THINGS THAT YOU KNOW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C2AD3836-CCDC-4433-A7EE-3E436AC65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Variables have a value</a:t>
            </a:r>
          </a:p>
          <a:p>
            <a:pPr eaLnBrk="1" hangingPunct="1"/>
            <a:r>
              <a:rPr lang="en-GB" altLang="en-US"/>
              <a:t>Variables have a type</a:t>
            </a:r>
          </a:p>
          <a:p>
            <a:pPr eaLnBrk="1" hangingPunct="1"/>
            <a:r>
              <a:rPr lang="en-GB" altLang="en-US"/>
              <a:t>Variable declaration</a:t>
            </a:r>
          </a:p>
          <a:p>
            <a:pPr eaLnBrk="1" hangingPunct="1"/>
            <a:r>
              <a:rPr lang="en-GB" altLang="en-US"/>
              <a:t>Variable initialisation</a:t>
            </a:r>
          </a:p>
          <a:p>
            <a:pPr eaLnBrk="1" hangingPunct="1"/>
            <a:r>
              <a:rPr lang="en-GB" altLang="en-US"/>
              <a:t>Output text and numbers</a:t>
            </a:r>
          </a:p>
          <a:p>
            <a:pPr eaLnBrk="1" hangingPunct="1"/>
            <a:r>
              <a:rPr lang="en-GB" altLang="en-US"/>
              <a:t>Input text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B6963146-D4B4-4102-9AD9-537E54B04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Input Number Pattern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66E6BE84-41E2-4362-878D-EC381A49C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2990850"/>
            <a:ext cx="7029450" cy="25622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“Enter value”: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any text message that prompts the user to enter a value e.g. “Please enter a number”</a:t>
            </a:r>
            <a:endParaRPr lang="en-GB" altLang="en-US" i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numbertype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  <a:endParaRPr lang="en-GB" altLang="en-US" i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Integer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Double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parseType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parseInt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parseDouble</a:t>
            </a:r>
          </a:p>
        </p:txBody>
      </p:sp>
      <p:sp>
        <p:nvSpPr>
          <p:cNvPr id="16388" name="TextBox 1">
            <a:extLst>
              <a:ext uri="{FF2B5EF4-FFF2-40B4-BE49-F238E27FC236}">
                <a16:creationId xmlns:a16="http://schemas.microsoft.com/office/drawing/2014/main" id="{117FA5B5-795B-4676-89F4-72188471B5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0188" y="1981200"/>
            <a:ext cx="61833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 err="1">
                <a:solidFill>
                  <a:schemeClr val="tx1"/>
                </a:solidFill>
                <a:latin typeface="Helvetica" panose="020B0604020202020204" pitchFamily="34" charset="0"/>
              </a:rPr>
              <a:t>System.out.printf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(“</a:t>
            </a:r>
            <a:r>
              <a:rPr lang="en-GB" altLang="en-US" i="1" dirty="0">
                <a:solidFill>
                  <a:schemeClr val="tx1"/>
                </a:solidFill>
                <a:latin typeface="Helvetica" panose="020B0604020202020204" pitchFamily="34" charset="0"/>
              </a:rPr>
              <a:t>Enter value/n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”);</a:t>
            </a:r>
            <a:endParaRPr lang="en-GB" altLang="en-US" i="1" dirty="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i="1" dirty="0" err="1">
                <a:solidFill>
                  <a:schemeClr val="tx1"/>
                </a:solidFill>
                <a:latin typeface="Helvetica" panose="020B0604020202020204" pitchFamily="34" charset="0"/>
              </a:rPr>
              <a:t>variablename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 = </a:t>
            </a:r>
            <a:r>
              <a:rPr lang="en-GB" altLang="en-US" dirty="0" err="1">
                <a:solidFill>
                  <a:schemeClr val="tx1"/>
                </a:solidFill>
                <a:latin typeface="Helvetica" panose="020B0604020202020204" pitchFamily="34" charset="0"/>
              </a:rPr>
              <a:t>numbertype</a:t>
            </a:r>
            <a:r>
              <a:rPr lang="en-GB" altLang="en-US" b="1" dirty="0" err="1">
                <a:solidFill>
                  <a:schemeClr val="tx1"/>
                </a:solidFill>
                <a:latin typeface="Helvetica" panose="020B0604020202020204" pitchFamily="34" charset="0"/>
              </a:rPr>
              <a:t>.parse</a:t>
            </a:r>
            <a:r>
              <a:rPr lang="en-GB" altLang="en-US" b="1" i="1" dirty="0" err="1">
                <a:solidFill>
                  <a:schemeClr val="tx1"/>
                </a:solidFill>
                <a:latin typeface="Helvetica" panose="020B0604020202020204" pitchFamily="34" charset="0"/>
              </a:rPr>
              <a:t>Type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( </a:t>
            </a:r>
            <a:r>
              <a:rPr lang="en-GB" altLang="en-US" dirty="0" err="1">
                <a:solidFill>
                  <a:schemeClr val="tx1"/>
                </a:solidFill>
                <a:latin typeface="Helvetica" panose="020B0604020202020204" pitchFamily="34" charset="0"/>
              </a:rPr>
              <a:t>stdin.nextLine</a:t>
            </a:r>
            <a:r>
              <a:rPr lang="en-GB" altLang="en-US" dirty="0">
                <a:solidFill>
                  <a:schemeClr val="tx1"/>
                </a:solidFill>
                <a:latin typeface="Helvetica" panose="020B0604020202020204" pitchFamily="34" charset="0"/>
              </a:rPr>
              <a:t>() );</a:t>
            </a:r>
          </a:p>
        </p:txBody>
      </p:sp>
      <p:sp>
        <p:nvSpPr>
          <p:cNvPr id="16389" name="TextBox 2">
            <a:extLst>
              <a:ext uri="{FF2B5EF4-FFF2-40B4-BE49-F238E27FC236}">
                <a16:creationId xmlns:a16="http://schemas.microsoft.com/office/drawing/2014/main" id="{2A3FC79F-3C7D-4418-A3E6-EDF297B154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22963" y="1590675"/>
            <a:ext cx="1557337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Input text line</a:t>
            </a:r>
          </a:p>
        </p:txBody>
      </p:sp>
      <p:sp>
        <p:nvSpPr>
          <p:cNvPr id="16390" name="Right Brace 3">
            <a:extLst>
              <a:ext uri="{FF2B5EF4-FFF2-40B4-BE49-F238E27FC236}">
                <a16:creationId xmlns:a16="http://schemas.microsoft.com/office/drawing/2014/main" id="{A5B03FC7-A405-4784-983E-3CB368FB6FCA}"/>
              </a:ext>
            </a:extLst>
          </p:cNvPr>
          <p:cNvSpPr>
            <a:spLocks/>
          </p:cNvSpPr>
          <p:nvPr/>
        </p:nvSpPr>
        <p:spPr bwMode="auto">
          <a:xfrm rot="-5400000">
            <a:off x="6433344" y="1413669"/>
            <a:ext cx="231775" cy="1449387"/>
          </a:xfrm>
          <a:prstGeom prst="rightBrace">
            <a:avLst>
              <a:gd name="adj1" fmla="val 8280"/>
              <a:gd name="adj2" fmla="val 49431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1E045BDD-AB00-4A87-96A7-093B3814C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Examples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12383D99-F886-4621-B6C2-0085AD1C5A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System.out.printf(“</a:t>
            </a:r>
            <a:r>
              <a:rPr lang="en-GB" altLang="en-US" i="1"/>
              <a:t>Enter a whole number/r/n</a:t>
            </a:r>
            <a:r>
              <a:rPr lang="en-GB" altLang="en-US"/>
              <a:t>”);</a:t>
            </a:r>
            <a:br>
              <a:rPr lang="en-GB" altLang="en-US" i="1"/>
            </a:br>
            <a:r>
              <a:rPr lang="en-GB" altLang="en-US"/>
              <a:t>int   number = </a:t>
            </a:r>
            <a:r>
              <a:rPr lang="en-GB" altLang="en-US" b="1">
                <a:solidFill>
                  <a:srgbClr val="FF0000"/>
                </a:solidFill>
              </a:rPr>
              <a:t>Integer.parseInt</a:t>
            </a:r>
            <a:r>
              <a:rPr lang="en-GB" altLang="en-US"/>
              <a:t>(stdin.nextLine());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System.out.printf(“</a:t>
            </a:r>
            <a:r>
              <a:rPr lang="en-GB" altLang="en-US" i="1"/>
              <a:t>Enter a floating point number/r/n</a:t>
            </a:r>
            <a:r>
              <a:rPr lang="en-GB" altLang="en-US"/>
              <a:t>”);</a:t>
            </a:r>
            <a:br>
              <a:rPr lang="en-GB" altLang="en-US" i="1"/>
            </a:br>
            <a:r>
              <a:rPr lang="en-GB" altLang="en-US"/>
              <a:t>double number = </a:t>
            </a:r>
            <a:r>
              <a:rPr lang="en-GB" altLang="en-US" b="1">
                <a:solidFill>
                  <a:srgbClr val="FF0000"/>
                </a:solidFill>
              </a:rPr>
              <a:t>Double.parseDouble</a:t>
            </a:r>
            <a:r>
              <a:rPr lang="en-GB" altLang="en-US"/>
              <a:t>(stdin.nextLine());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42F84369-E7A2-4CDA-90AD-94F4A6248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Hint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6C08FE9D-281F-43EF-8265-F024AEDFD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189788" cy="4114800"/>
          </a:xfrm>
        </p:spPr>
        <p:txBody>
          <a:bodyPr/>
          <a:lstStyle/>
          <a:p>
            <a:pPr eaLnBrk="1" hangingPunct="1"/>
            <a:r>
              <a:rPr lang="en-GB" altLang="en-US"/>
              <a:t>You can perform calculations inline, for example in a System.out.printf() without creating extra variables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int number = 3;</a:t>
            </a:r>
          </a:p>
          <a:p>
            <a:pPr eaLnBrk="1" hangingPunct="1"/>
            <a:r>
              <a:rPr lang="en-GB" altLang="en-US"/>
              <a:t>System.out.printf(“Number plus 4 is %d\r\n”, </a:t>
            </a:r>
            <a:r>
              <a:rPr lang="en-GB" altLang="en-US" b="1"/>
              <a:t>number + 4</a:t>
            </a:r>
            <a:r>
              <a:rPr lang="en-GB" altLang="en-US"/>
              <a:t>);</a:t>
            </a:r>
          </a:p>
        </p:txBody>
      </p:sp>
      <p:sp>
        <p:nvSpPr>
          <p:cNvPr id="18436" name="TextBox 1">
            <a:extLst>
              <a:ext uri="{FF2B5EF4-FFF2-40B4-BE49-F238E27FC236}">
                <a16:creationId xmlns:a16="http://schemas.microsoft.com/office/drawing/2014/main" id="{EE3849D3-A42F-4AE1-BED1-0F65B71AAD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9188" y="4392613"/>
            <a:ext cx="22987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Note: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This doesn’t change the value of the variable </a:t>
            </a: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number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E75238F-4D33-4D62-AEBC-AA9A3098F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Operators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806CF08F-556D-406F-8159-F4BBD02B0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379538"/>
            <a:ext cx="7029450" cy="1993900"/>
          </a:xfrm>
        </p:spPr>
        <p:txBody>
          <a:bodyPr/>
          <a:lstStyle/>
          <a:p>
            <a:pPr eaLnBrk="1" hangingPunct="1"/>
            <a:r>
              <a:rPr lang="en-GB" altLang="en-US"/>
              <a:t>You can perform calculations with variables</a:t>
            </a:r>
          </a:p>
          <a:p>
            <a:pPr eaLnBrk="1" hangingPunct="1"/>
            <a:endParaRPr lang="en-GB" alt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E416340-11DD-44E2-B9EE-4543292D3308}"/>
              </a:ext>
            </a:extLst>
          </p:cNvPr>
          <p:cNvGraphicFramePr>
            <a:graphicFrameLocks noGrp="1"/>
          </p:cNvGraphicFramePr>
          <p:nvPr/>
        </p:nvGraphicFramePr>
        <p:xfrm>
          <a:off x="1441450" y="3373438"/>
          <a:ext cx="6096000" cy="25971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96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63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1021">
                <a:tc gridSpan="2">
                  <a:txBody>
                    <a:bodyPr/>
                    <a:lstStyle/>
                    <a:p>
                      <a:r>
                        <a:rPr lang="en-GB" sz="1800" b="1" dirty="0"/>
                        <a:t>Operator</a:t>
                      </a:r>
                    </a:p>
                  </a:txBody>
                  <a:tcPr marT="45742" marB="45742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021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+</a:t>
                      </a:r>
                    </a:p>
                  </a:txBody>
                  <a:tcPr marT="45742" marB="45742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Add</a:t>
                      </a:r>
                    </a:p>
                  </a:txBody>
                  <a:tcPr marT="45742" marB="4574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021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-</a:t>
                      </a:r>
                    </a:p>
                  </a:txBody>
                  <a:tcPr marT="45742" marB="45742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Subtract</a:t>
                      </a:r>
                    </a:p>
                  </a:txBody>
                  <a:tcPr marT="45742" marB="4574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021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*</a:t>
                      </a:r>
                    </a:p>
                  </a:txBody>
                  <a:tcPr marT="45742" marB="45742"/>
                </a:tc>
                <a:tc>
                  <a:txBody>
                    <a:bodyPr/>
                    <a:lstStyle/>
                    <a:p>
                      <a:r>
                        <a:rPr lang="en-GB" sz="1800" dirty="0" err="1"/>
                        <a:t>Mulitply</a:t>
                      </a:r>
                      <a:endParaRPr lang="en-GB" sz="1800" dirty="0"/>
                    </a:p>
                  </a:txBody>
                  <a:tcPr marT="45742" marB="4574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021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/</a:t>
                      </a:r>
                    </a:p>
                  </a:txBody>
                  <a:tcPr marT="45742" marB="45742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Quotient of division</a:t>
                      </a:r>
                      <a:r>
                        <a:rPr lang="en-GB" sz="1800" baseline="0" dirty="0"/>
                        <a:t> 5/2 = 2</a:t>
                      </a:r>
                      <a:endParaRPr lang="en-GB" sz="1800" dirty="0"/>
                    </a:p>
                  </a:txBody>
                  <a:tcPr marT="45742" marB="4574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021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%</a:t>
                      </a:r>
                    </a:p>
                  </a:txBody>
                  <a:tcPr marT="45742" marB="45742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Modulus,</a:t>
                      </a:r>
                      <a:r>
                        <a:rPr lang="en-GB" sz="1800" baseline="0" dirty="0"/>
                        <a:t> the remainder of a division   5/2 = 1</a:t>
                      </a:r>
                      <a:endParaRPr lang="en-GB" sz="1800" dirty="0"/>
                    </a:p>
                  </a:txBody>
                  <a:tcPr marT="45742" marB="4574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021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(   )</a:t>
                      </a:r>
                    </a:p>
                  </a:txBody>
                  <a:tcPr marT="45742" marB="45742"/>
                </a:tc>
                <a:tc>
                  <a:txBody>
                    <a:bodyPr/>
                    <a:lstStyle/>
                    <a:p>
                      <a:r>
                        <a:rPr lang="en-GB" sz="1800" dirty="0" err="1"/>
                        <a:t>Paranthesis</a:t>
                      </a:r>
                      <a:r>
                        <a:rPr lang="en-GB" sz="1800" dirty="0"/>
                        <a:t> to associate</a:t>
                      </a:r>
                      <a:r>
                        <a:rPr lang="en-GB" sz="1800" baseline="0" dirty="0"/>
                        <a:t> calculations together</a:t>
                      </a:r>
                      <a:endParaRPr lang="en-GB" sz="1800" dirty="0"/>
                    </a:p>
                  </a:txBody>
                  <a:tcPr marT="45742" marB="4574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9485" name="TextBox 5">
            <a:extLst>
              <a:ext uri="{FF2B5EF4-FFF2-40B4-BE49-F238E27FC236}">
                <a16:creationId xmlns:a16="http://schemas.microsoft.com/office/drawing/2014/main" id="{33B380FF-599A-4D4B-BFE3-A87D063D03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5663" y="1779588"/>
            <a:ext cx="42560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result  =  literal1 </a:t>
            </a: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operator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literal2;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result  =  variable1   </a:t>
            </a: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operator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variable2;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result  =  literal  </a:t>
            </a: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operator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variable2;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result  =  variable1   </a:t>
            </a: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operator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literal;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5FC3F814-038E-4F83-9DCA-9D2B7C0EC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BODMAS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3E7FEEB8-AC39-42DA-840A-53EACA61C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B</a:t>
            </a:r>
            <a:r>
              <a:rPr lang="en-GB" altLang="en-US"/>
              <a:t>rackets</a:t>
            </a:r>
          </a:p>
          <a:p>
            <a:pPr eaLnBrk="1" hangingPunct="1"/>
            <a:r>
              <a:rPr lang="en-GB" altLang="en-US" b="1"/>
              <a:t>O</a:t>
            </a:r>
            <a:r>
              <a:rPr lang="en-GB" altLang="en-US"/>
              <a:t>rder </a:t>
            </a:r>
          </a:p>
          <a:p>
            <a:pPr eaLnBrk="1" hangingPunct="1"/>
            <a:r>
              <a:rPr lang="en-GB" altLang="en-US" b="1"/>
              <a:t>D</a:t>
            </a:r>
            <a:r>
              <a:rPr lang="en-GB" altLang="en-US"/>
              <a:t>ivision</a:t>
            </a:r>
          </a:p>
          <a:p>
            <a:pPr eaLnBrk="1" hangingPunct="1"/>
            <a:r>
              <a:rPr lang="en-GB" altLang="en-US" b="1"/>
              <a:t>M</a:t>
            </a:r>
            <a:r>
              <a:rPr lang="en-GB" altLang="en-US"/>
              <a:t>ultiplication</a:t>
            </a:r>
          </a:p>
          <a:p>
            <a:pPr eaLnBrk="1" hangingPunct="1"/>
            <a:r>
              <a:rPr lang="en-GB" altLang="en-US" b="1"/>
              <a:t>A</a:t>
            </a:r>
            <a:r>
              <a:rPr lang="en-GB" altLang="en-US"/>
              <a:t>ddition</a:t>
            </a:r>
          </a:p>
          <a:p>
            <a:pPr eaLnBrk="1" hangingPunct="1"/>
            <a:r>
              <a:rPr lang="en-GB" altLang="en-US" b="1"/>
              <a:t>S</a:t>
            </a:r>
            <a:r>
              <a:rPr lang="en-GB" altLang="en-US"/>
              <a:t>ubtraction</a:t>
            </a:r>
          </a:p>
          <a:p>
            <a:pPr eaLnBrk="1" hangingPunct="1"/>
            <a:endParaRPr lang="en-GB" altLang="en-US"/>
          </a:p>
          <a:p>
            <a:pPr lvl="1" eaLnBrk="1" hangingPunct="1"/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5604CC9F-AB45-453E-B057-BC550FCC0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Examples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6C2C1C7B-CACB-4BD2-AC4C-1ED0869B3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595438"/>
            <a:ext cx="7029450" cy="411480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Add two numbers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 result = 2 + 3;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Add two variables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 var1 = 2;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 var2 = 3;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 result = var1 + var2;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Multiply variable by 3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 var = 44;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 result = 3 * var;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Divide var2 by 4 and add to var1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 var1 = 2;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 var2 = 9;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 result = var1 + (var2 / 4);</a:t>
            </a:r>
            <a:b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508" name="TextBox 4">
            <a:extLst>
              <a:ext uri="{FF2B5EF4-FFF2-40B4-BE49-F238E27FC236}">
                <a16:creationId xmlns:a16="http://schemas.microsoft.com/office/drawing/2014/main" id="{B29EF9DC-7D52-4B19-A158-3D1215CDBA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7525" y="717550"/>
            <a:ext cx="207645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Compiler will optimise this out so result will be fixed in executing code i.e.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int result = 5;</a:t>
            </a:r>
          </a:p>
        </p:txBody>
      </p:sp>
      <p:cxnSp>
        <p:nvCxnSpPr>
          <p:cNvPr id="21509" name="Straight Arrow Connector 5">
            <a:extLst>
              <a:ext uri="{FF2B5EF4-FFF2-40B4-BE49-F238E27FC236}">
                <a16:creationId xmlns:a16="http://schemas.microsoft.com/office/drawing/2014/main" id="{3236ABD8-E637-4310-B352-3E4889BE9EAD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430588" y="1795463"/>
            <a:ext cx="3305175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52C0993-A994-4700-B78C-14D094D052D7}"/>
              </a:ext>
            </a:extLst>
          </p:cNvPr>
          <p:cNvSpPr txBox="1">
            <a:spLocks/>
          </p:cNvSpPr>
          <p:nvPr/>
        </p:nvSpPr>
        <p:spPr bwMode="auto">
          <a:xfrm>
            <a:off x="5083175" y="2652713"/>
            <a:ext cx="3698875" cy="35972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kern="0" dirty="0"/>
              <a:t>Add multiple numbers</a:t>
            </a:r>
            <a:br>
              <a:rPr lang="en-GB" kern="0" dirty="0"/>
            </a:br>
            <a:r>
              <a:rPr lang="en-GB" kern="0" dirty="0" err="1"/>
              <a:t>int</a:t>
            </a:r>
            <a:r>
              <a:rPr lang="en-GB" kern="0" dirty="0"/>
              <a:t> result;</a:t>
            </a:r>
            <a:br>
              <a:rPr lang="en-GB" kern="0" dirty="0"/>
            </a:br>
            <a:r>
              <a:rPr lang="en-GB" dirty="0" err="1"/>
              <a:t>int</a:t>
            </a:r>
            <a:r>
              <a:rPr lang="en-GB" dirty="0"/>
              <a:t> var1 = 2;</a:t>
            </a:r>
            <a:br>
              <a:rPr lang="en-GB" dirty="0"/>
            </a:br>
            <a:r>
              <a:rPr lang="en-GB" dirty="0" err="1"/>
              <a:t>int</a:t>
            </a:r>
            <a:r>
              <a:rPr lang="en-GB" dirty="0"/>
              <a:t> var2 = 3;</a:t>
            </a:r>
            <a:br>
              <a:rPr lang="en-GB" dirty="0"/>
            </a:br>
            <a:r>
              <a:rPr lang="en-GB" dirty="0" err="1"/>
              <a:t>int</a:t>
            </a:r>
            <a:r>
              <a:rPr lang="en-GB" dirty="0"/>
              <a:t> var3 = 4;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result = var1 + var2 + var3;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b="1" dirty="0"/>
              <a:t>Add to self</a:t>
            </a:r>
            <a:br>
              <a:rPr lang="en-GB" dirty="0"/>
            </a:br>
            <a:r>
              <a:rPr lang="en-GB" dirty="0" err="1"/>
              <a:t>int</a:t>
            </a:r>
            <a:r>
              <a:rPr lang="en-GB" dirty="0"/>
              <a:t> result = 5;</a:t>
            </a:r>
            <a:br>
              <a:rPr lang="en-GB" dirty="0"/>
            </a:br>
            <a:r>
              <a:rPr lang="en-GB" dirty="0"/>
              <a:t>result = result + 4;</a:t>
            </a:r>
            <a:br>
              <a:rPr lang="en-GB" dirty="0"/>
            </a:br>
            <a:endParaRPr lang="en-GB" kern="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CDA8DB0C-120B-4D4E-9964-A5613C5BC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Append Strings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1C6E8821-4F77-41D1-A999-EB2D2DD8D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You can use the + operator to concatenate strings together</a:t>
            </a:r>
          </a:p>
        </p:txBody>
      </p:sp>
      <p:sp>
        <p:nvSpPr>
          <p:cNvPr id="22532" name="TextBox 4">
            <a:extLst>
              <a:ext uri="{FF2B5EF4-FFF2-40B4-BE49-F238E27FC236}">
                <a16:creationId xmlns:a16="http://schemas.microsoft.com/office/drawing/2014/main" id="{F2A75964-DA4D-4F75-B939-A7B8138D5B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3003550"/>
            <a:ext cx="3513138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String  sentence;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String word1 = “Hello”;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String word2 = “Mike”;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sentence =  word1 + “ “ + word2;</a:t>
            </a:r>
          </a:p>
        </p:txBody>
      </p:sp>
      <p:sp>
        <p:nvSpPr>
          <p:cNvPr id="22533" name="TextBox 5">
            <a:extLst>
              <a:ext uri="{FF2B5EF4-FFF2-40B4-BE49-F238E27FC236}">
                <a16:creationId xmlns:a16="http://schemas.microsoft.com/office/drawing/2014/main" id="{AC1B6BC9-95F3-4EA4-A054-81493964ED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5600" y="4706938"/>
            <a:ext cx="23701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Result is “Hello Mike”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A75CC1F-2B18-4048-8711-29C0E4103643}"/>
              </a:ext>
            </a:extLst>
          </p:cNvPr>
          <p:cNvGraphicFramePr>
            <a:graphicFrameLocks noGrp="1"/>
          </p:cNvGraphicFramePr>
          <p:nvPr/>
        </p:nvGraphicFramePr>
        <p:xfrm>
          <a:off x="873125" y="1189038"/>
          <a:ext cx="6878639" cy="4676776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5711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3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96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964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39470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4540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Name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Type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Initial Value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Multiplicity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Description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540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wages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double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The wages of the employees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811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operationalCosts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double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Total operational costs including supply, water and power costs.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811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supplyCosts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double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The cost of supplies including coffee, milk, sugar, etc.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540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waterCosts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double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The water utility bill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540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powerCosts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double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The power utility bill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540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totalDailySales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double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The total sales for the day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4540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totalDailyProfits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double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The total profits for the day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227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vat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double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The VAT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27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userName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String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“”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The user name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2270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password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String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“”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The password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16107</TotalTime>
  <Words>1059</Words>
  <Application>Microsoft Office PowerPoint</Application>
  <PresentationFormat>On-screen Show (4:3)</PresentationFormat>
  <Paragraphs>213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Trebuchet MS</vt:lpstr>
      <vt:lpstr>Arial</vt:lpstr>
      <vt:lpstr>Wingdings 3</vt:lpstr>
      <vt:lpstr>Times New Roman</vt:lpstr>
      <vt:lpstr>Calibri</vt:lpstr>
      <vt:lpstr>Helvetica</vt:lpstr>
      <vt:lpstr>Monotype Sorts</vt:lpstr>
      <vt:lpstr>Wingdings</vt:lpstr>
      <vt:lpstr>Facet</vt:lpstr>
      <vt:lpstr>Programming and Software Testing</vt:lpstr>
      <vt:lpstr>Session 2 - contents</vt:lpstr>
      <vt:lpstr>Output Text Pattern</vt:lpstr>
      <vt:lpstr>Conversion-Characters</vt:lpstr>
      <vt:lpstr>Examples</vt:lpstr>
      <vt:lpstr>Question</vt:lpstr>
      <vt:lpstr>Input Text Pattern</vt:lpstr>
      <vt:lpstr>THINGS THAT YOU KNOW</vt:lpstr>
      <vt:lpstr>Input Number Pattern</vt:lpstr>
      <vt:lpstr>Examples</vt:lpstr>
      <vt:lpstr>Hint</vt:lpstr>
      <vt:lpstr>Operators</vt:lpstr>
      <vt:lpstr>BODMAS</vt:lpstr>
      <vt:lpstr>Examples</vt:lpstr>
      <vt:lpstr>Append Strings</vt:lpstr>
      <vt:lpstr>PowerPoint Presentation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247</cp:revision>
  <cp:lastPrinted>2015-01-23T17:41:18Z</cp:lastPrinted>
  <dcterms:created xsi:type="dcterms:W3CDTF">1999-06-25T18:38:26Z</dcterms:created>
  <dcterms:modified xsi:type="dcterms:W3CDTF">2020-09-29T09:07:11Z</dcterms:modified>
</cp:coreProperties>
</file>