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4630400" cy="8229600"/>
  <p:notesSz cx="8229600" cy="14630400"/>
  <p:embeddedFontLst>
    <p:embeddedFont>
      <p:font typeface="Brygada 1918" pitchFamily="2" charset="0"/>
      <p:regular r:id="rId11"/>
    </p:embeddedFont>
    <p:embeddedFont>
      <p:font typeface="Brygada 1918 Semi Bold" pitchFamily="2" charset="0"/>
      <p:regular r:id="rId1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10"/>
  </p:normalViewPr>
  <p:slideViewPr>
    <p:cSldViewPr snapToGrid="0" snapToObjects="1">
      <p:cViewPr varScale="1">
        <p:scale>
          <a:sx n="47" d="100"/>
          <a:sy n="47" d="100"/>
        </p:scale>
        <p:origin x="1236" y="27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826540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Green Haven Florists is a floral design company established in 2016 by Liam and Priya Patel and built up a strong reputation with a tailored floral design and environmentally friendly principles. As the case study indicates, the business has seen its in-store sale reduce by 30 per cent in the past 12 months whilst online sales have only been growing marginally and have not met the loss of footfall. This in itself implies that the business is experiencing a structural issue as opposed to a short time problem. This is explained by the retail context. According to the Office for National Statistics, online sales accounted for 28.6 per cent of total retail sales in Great Britain in November 2025. The same source also reported that the online retail values had been 8.3 per cent up than the past year. This implies that the digital purchasing habits continue to have a strong impact on customer behaviour. According to Hennig-Thurau et al. (2010), digital media have transformed the relationship between businesses and customers. It is also demonstrated by Bashar et al. (2024) that social media and digital engagement take now a leading role in the formation of customer behaviour.</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reduction in Green Haven's in-store sales is due to both external and internal factors. On the outside, the business is exposed to a low activity in the immediate shopping place, increased competition over the Internet, increased costs of supplies and inflation. On the internal front, it seems to be grappling with the digital adjustment, particularly regarding the site's ease of use, social media advertising, and delivery capacity. These problems are important since customers have greater opportunities to compare prices, convenience, and speed before making a purchase. The broader economic climate puts the pressure of small firms at a greater level. According to the Bank of England, its inflation target is 2 per cent, and inflation has been higher than this, posing a challenge for both businesses and consumers. </a:t>
            </a:r>
            <a:r>
              <a:rPr lang="en-GB" sz="1200" kern="1200" dirty="0" err="1">
                <a:solidFill>
                  <a:schemeClr val="tx1"/>
                </a:solidFill>
                <a:effectLst/>
                <a:latin typeface="+mn-lt"/>
                <a:ea typeface="+mn-ea"/>
                <a:cs typeface="+mn-cs"/>
              </a:rPr>
              <a:t>Sharabat</a:t>
            </a:r>
            <a:r>
              <a:rPr lang="en-GB" sz="1200" kern="1200" dirty="0">
                <a:solidFill>
                  <a:schemeClr val="tx1"/>
                </a:solidFill>
                <a:effectLst/>
                <a:latin typeface="+mn-lt"/>
                <a:ea typeface="+mn-ea"/>
                <a:cs typeface="+mn-cs"/>
              </a:rPr>
              <a:t> et al. (2024) found that SME performance is positively affected by the use of digital marketing. Fluhrer and </a:t>
            </a:r>
            <a:r>
              <a:rPr lang="en-GB" sz="1200" kern="1200" dirty="0" err="1">
                <a:solidFill>
                  <a:schemeClr val="tx1"/>
                </a:solidFill>
                <a:effectLst/>
                <a:latin typeface="+mn-lt"/>
                <a:ea typeface="+mn-ea"/>
                <a:cs typeface="+mn-cs"/>
              </a:rPr>
              <a:t>Schoggl</a:t>
            </a:r>
            <a:r>
              <a:rPr lang="en-GB" sz="1200" kern="1200" dirty="0">
                <a:solidFill>
                  <a:schemeClr val="tx1"/>
                </a:solidFill>
                <a:effectLst/>
                <a:latin typeface="+mn-lt"/>
                <a:ea typeface="+mn-ea"/>
                <a:cs typeface="+mn-cs"/>
              </a:rPr>
              <a:t> (2025) also elaborate that the small firms are increasingly relying on the digital brand presence to remain competitive. According to this, the issue of Green Haven is not just the declining footfall. It is also poor competitiveness in a market that is increasingly getting digital and price-sensitive.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5W2H model is useful because it helps organise a problem into simple but important questions: who, what, where, when, why, how and how much. Luo, Hong and Zhong (2024) describe 5W2H as a practical management tool that helps turn broad issues into structured decision points. In this case, those affected include the owners, employees and customers. What is happening is a continuing decline in in-store sales. The most visible problem is in the physical shop, although the issue is linked to weak digital performance as well. When the problem became serious is over the last twelve months. Why it is happening includes weaker footfall, growing online competition, rising costs, an outdated website and limited digital marketing. It is happening through reduced convenience, weaker online visibility, and lower perceived value compared with competitors. How much is shown directly by the 30 per cent fall in store sales described in the case. The advantage of this model is that it creates clarity. Its limitation is that it organises the issue well, but it does not fully explain deeper root causes on its own.</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PESTEL is useful because it analyses the external environment that influences a business's performance. According to Whittington et al. (2019), strategy must not focus on internal strengths and weaknesses alone but take into consideration broader external conditions. The political factor in the case of Green Haven involves conditions of trade and supply of imported flowers. The economic factor matters because inflation increases operating costs and makes customers less willing to spend. The social aspect is the change in customers' expectations regarding convenience, subscriptions, and internet accessibility. The technological aspect is particularly noteworthy, as the case states that Green Haven's website is outdated and inconvenient to use. Bashar et al. (2024) demonstrate that social media has gained a significant impact on consumer decision-making. The environmental factor is ambivalent since having a sustainable identity is an advantage of Green Haven, however, sustainable packaging and sourcing locally can also add expenses. The legal aspect entails the consumer protection, data protection and employment obligations particularly as online business continues to grow. The primary strength of PESTEL is that it broadens the analysis. The weakness is that it may get too general unless it is traced back to the particular business problem.</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Fishbone diagram, or the Ishikawa diagram, or the cause-and-effect diagram is practical as it assists in determining the potential root causes of a problem in an organised manner. According to the American Society of Quality, this tool assists in the separation of a general issue into causes categories. It is also defined by Kumah, McSherry and Bettany-</a:t>
            </a:r>
            <a:r>
              <a:rPr lang="en-GB" sz="1200" kern="1200" dirty="0" err="1">
                <a:solidFill>
                  <a:schemeClr val="tx1"/>
                </a:solidFill>
                <a:effectLst/>
                <a:latin typeface="+mn-lt"/>
                <a:ea typeface="+mn-ea"/>
                <a:cs typeface="+mn-cs"/>
              </a:rPr>
              <a:t>Saltikov</a:t>
            </a:r>
            <a:r>
              <a:rPr lang="en-GB" sz="1200" kern="1200" dirty="0">
                <a:solidFill>
                  <a:schemeClr val="tx1"/>
                </a:solidFill>
                <a:effectLst/>
                <a:latin typeface="+mn-lt"/>
                <a:ea typeface="+mn-ea"/>
                <a:cs typeface="+mn-cs"/>
              </a:rPr>
              <a:t> (2024) as an effective tool of root cause identification in quality improvement. Here, the primary issue at the top of the diagram is the drop in in-store sales. Among those is market and competition, comprising of online florists, same-day delivery and cheaper national competitors. The other factor is technology, such as the old-fashioned site and poor use of social media. The third is location and footfall, since physical customer movement has decreased due to nearby closures. The other category is cost and supply that covers inflation, the cost of imported flowers and the cost of costly sustainable materials. Customer expectations, including the demand for flexible delivery and subscription service, are a fifth category. The last type is management capability, since the owners use word-of-mouth and occasional posting more than a regular digital approach. The advantage of the Fishbone diagram lies in its ability to indicate that the problem is multi-causal. It is limited because it does not establish the most influential cause unless additional business data is provided.</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primary conclusion is that Green Haven Florists is not experiencing a single issue. It is encountering a broader issue: the transition amid a shifting retail landscape. The company continues to possess good attributes such as creativity, individualised service and a believable, sustainable profile. Nonetheless, these strengths are no longer sufficient in themselves. The 5W2H model presents the problem clearly. The PESTEL analysis justifies the external forces surrounding inflation, customer behaviour and technology. A fishbone diagram indicates that the fall in sales is caused by a number of interrelated factors and not a single weakness. As Hennig-Thurau et al. (2010) describe, the digital channels disrupted the character of customer relations. </a:t>
            </a:r>
            <a:r>
              <a:rPr lang="en-GB" sz="1200" kern="1200" dirty="0" err="1">
                <a:solidFill>
                  <a:schemeClr val="tx1"/>
                </a:solidFill>
                <a:effectLst/>
                <a:latin typeface="+mn-lt"/>
                <a:ea typeface="+mn-ea"/>
                <a:cs typeface="+mn-cs"/>
              </a:rPr>
              <a:t>Sharabati</a:t>
            </a:r>
            <a:r>
              <a:rPr lang="en-GB" sz="1200" kern="1200" dirty="0">
                <a:solidFill>
                  <a:schemeClr val="tx1"/>
                </a:solidFill>
                <a:effectLst/>
                <a:latin typeface="+mn-lt"/>
                <a:ea typeface="+mn-ea"/>
                <a:cs typeface="+mn-cs"/>
              </a:rPr>
              <a:t> et al. (2024) determined that digital marketing facilitates the performance of SMEs. According to this, Green Haven must not consider the problem as a matter of location. It is also a digital capability problem, a convenience problem and a competitive positioning problem.</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rgbClr val="403011"/>
                </a:solidFill>
                <a:latin typeface="Brygada 1918 Semi Bold" pitchFamily="34" charset="0"/>
                <a:ea typeface="Brygada 1918 Semi Bold" pitchFamily="34" charset="-122"/>
                <a:cs typeface="Brygada 1918 Semi Bold" pitchFamily="34" charset="-120"/>
              </a:rPr>
              <a:t>Reference List</a:t>
            </a:r>
            <a:endParaRPr lang="en-US" sz="1200" b="1" dirty="0"/>
          </a:p>
          <a:p>
            <a:pPr>
              <a:lnSpc>
                <a:spcPct val="150000"/>
              </a:lnSpc>
              <a:spcBef>
                <a:spcPts val="600"/>
              </a:spcBef>
              <a:spcAft>
                <a:spcPts val="600"/>
              </a:spcAft>
              <a:buNone/>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ASQ (no date)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What is a Fishbone Diagram? Ishikawa Cause &amp; Effect Diagram</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ASQ website (Accessed: 10 March 2026).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Bef>
                <a:spcPts val="600"/>
              </a:spcBef>
              <a:spcAft>
                <a:spcPts val="600"/>
              </a:spcAft>
              <a:buNone/>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Bashar, A., Wasiq, M., </a:t>
            </a:r>
            <a:r>
              <a:rPr lang="en-GB" sz="1200" kern="0" dirty="0" err="1">
                <a:effectLst/>
                <a:latin typeface="Times New Roman" panose="02020603050405020304" pitchFamily="18" charset="0"/>
                <a:ea typeface="Times New Roman" panose="02020603050405020304" pitchFamily="18" charset="0"/>
                <a:cs typeface="Times New Roman" panose="02020603050405020304" pitchFamily="18" charset="0"/>
              </a:rPr>
              <a:t>Nyagadza</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B. and </a:t>
            </a:r>
            <a:r>
              <a:rPr lang="en-GB" sz="1200" kern="0" dirty="0" err="1">
                <a:effectLst/>
                <a:latin typeface="Times New Roman" panose="02020603050405020304" pitchFamily="18" charset="0"/>
                <a:ea typeface="Times New Roman" panose="02020603050405020304" pitchFamily="18" charset="0"/>
                <a:cs typeface="Times New Roman" panose="02020603050405020304" pitchFamily="18" charset="0"/>
              </a:rPr>
              <a:t>Maziriri</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E.T. (2024) ‘Emerging trends in social media marketing: a retrospective review using data mining and bibliometric analysis’,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Future Business Journal</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Bef>
                <a:spcPts val="600"/>
              </a:spcBef>
              <a:spcAft>
                <a:spcPts val="600"/>
              </a:spcAft>
              <a:buNone/>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Bank of England (no date)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Inflation and the 2% target</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Bank of England website (Accessed: 17 March 2026).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Bef>
                <a:spcPts val="600"/>
              </a:spcBef>
              <a:spcAft>
                <a:spcPts val="600"/>
              </a:spcAft>
              <a:buNone/>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Fluhrer, P. and </a:t>
            </a:r>
            <a:r>
              <a:rPr lang="en-GB" sz="1200" kern="0" dirty="0" err="1">
                <a:effectLst/>
                <a:latin typeface="Times New Roman" panose="02020603050405020304" pitchFamily="18" charset="0"/>
                <a:ea typeface="Times New Roman" panose="02020603050405020304" pitchFamily="18" charset="0"/>
                <a:cs typeface="Times New Roman" panose="02020603050405020304" pitchFamily="18" charset="0"/>
              </a:rPr>
              <a:t>Schöggl</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J.-P. (2025) ‘How small businesses build their brands in a digital world’,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International Entrepreneurship and Management Journal</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Bef>
                <a:spcPts val="600"/>
              </a:spcBef>
              <a:spcAft>
                <a:spcPts val="600"/>
              </a:spcAft>
              <a:buNone/>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Hennig-Thurau, T., Malthouse, E.C., </a:t>
            </a:r>
            <a:r>
              <a:rPr lang="en-GB" sz="1200" kern="0" dirty="0" err="1">
                <a:effectLst/>
                <a:latin typeface="Times New Roman" panose="02020603050405020304" pitchFamily="18" charset="0"/>
                <a:ea typeface="Times New Roman" panose="02020603050405020304" pitchFamily="18" charset="0"/>
                <a:cs typeface="Times New Roman" panose="02020603050405020304" pitchFamily="18" charset="0"/>
              </a:rPr>
              <a:t>Friege</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C., Gensler, S., </a:t>
            </a:r>
            <a:r>
              <a:rPr lang="en-GB" sz="1200" kern="0" dirty="0" err="1">
                <a:effectLst/>
                <a:latin typeface="Times New Roman" panose="02020603050405020304" pitchFamily="18" charset="0"/>
                <a:ea typeface="Times New Roman" panose="02020603050405020304" pitchFamily="18" charset="0"/>
                <a:cs typeface="Times New Roman" panose="02020603050405020304" pitchFamily="18" charset="0"/>
              </a:rPr>
              <a:t>Lobschat</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L., Rangaswamy, A. and Skiera, B. (2010) ‘The impact of new media on customer relationships’,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Journal of Service Research</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13(3), pp. 311–330.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Bef>
                <a:spcPts val="600"/>
              </a:spcBef>
              <a:spcAft>
                <a:spcPts val="600"/>
              </a:spcAft>
              <a:buNone/>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Kumah, A., McSherry, R. and Bettany-</a:t>
            </a:r>
            <a:r>
              <a:rPr lang="en-GB" sz="1200" kern="0" dirty="0" err="1">
                <a:effectLst/>
                <a:latin typeface="Times New Roman" panose="02020603050405020304" pitchFamily="18" charset="0"/>
                <a:ea typeface="Times New Roman" panose="02020603050405020304" pitchFamily="18" charset="0"/>
                <a:cs typeface="Times New Roman" panose="02020603050405020304" pitchFamily="18" charset="0"/>
              </a:rPr>
              <a:t>Saltikov</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J. (2024) </a:t>
            </a:r>
            <a:r>
              <a:rPr lang="en-GB" sz="1200" kern="0" dirty="0" err="1">
                <a:effectLst/>
                <a:latin typeface="Times New Roman" panose="02020603050405020304" pitchFamily="18" charset="0"/>
                <a:ea typeface="Times New Roman" panose="02020603050405020304" pitchFamily="18" charset="0"/>
                <a:cs typeface="Times New Roman" panose="02020603050405020304" pitchFamily="18" charset="0"/>
              </a:rPr>
              <a:t>‘Cause</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-and-effect (fishbone) diagram: a tool for generating root causes and in developing quality improvement measures’,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SAGE Open Nursing</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10.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Bef>
                <a:spcPts val="600"/>
              </a:spcBef>
              <a:spcAft>
                <a:spcPts val="600"/>
              </a:spcAft>
              <a:buNone/>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Luo, L., Hong, Q. and Zhong, M. (2024) ‘The application of 5W2H management model in the construction of enterprise economic and strategic management system’,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Applied Mathematics and Nonlinear Sciences</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9(1).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Bef>
                <a:spcPts val="600"/>
              </a:spcBef>
              <a:spcAft>
                <a:spcPts val="600"/>
              </a:spcAft>
              <a:buNone/>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ONS (2025)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Retail sales, Great Britain: November 2025</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Office for National Statistics website (Accessed: 17 March 2026).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Bef>
                <a:spcPts val="600"/>
              </a:spcBef>
              <a:spcAft>
                <a:spcPts val="600"/>
              </a:spcAft>
              <a:buNone/>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ONS (2026)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Inflation and price indices</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Office for National Statistics website (Accessed: 17 March 2026).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Bef>
                <a:spcPts val="600"/>
              </a:spcBef>
              <a:spcAft>
                <a:spcPts val="600"/>
              </a:spcAft>
              <a:buNone/>
            </a:pPr>
            <a:r>
              <a:rPr lang="en-GB" sz="1200" kern="0" dirty="0" err="1">
                <a:effectLst/>
                <a:latin typeface="Times New Roman" panose="02020603050405020304" pitchFamily="18" charset="0"/>
                <a:ea typeface="Times New Roman" panose="02020603050405020304" pitchFamily="18" charset="0"/>
                <a:cs typeface="Times New Roman" panose="02020603050405020304" pitchFamily="18" charset="0"/>
              </a:rPr>
              <a:t>Sharabati</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A.A.A., Al-</a:t>
            </a:r>
            <a:r>
              <a:rPr lang="en-GB" sz="1200" kern="0" dirty="0" err="1">
                <a:effectLst/>
                <a:latin typeface="Times New Roman" panose="02020603050405020304" pitchFamily="18" charset="0"/>
                <a:ea typeface="Times New Roman" panose="02020603050405020304" pitchFamily="18" charset="0"/>
                <a:cs typeface="Times New Roman" panose="02020603050405020304" pitchFamily="18" charset="0"/>
              </a:rPr>
              <a:t>Dweeri</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R.M., Abu-Awwad, A.M., Al-</a:t>
            </a:r>
            <a:r>
              <a:rPr lang="en-GB" sz="1200" kern="0" dirty="0" err="1">
                <a:effectLst/>
                <a:latin typeface="Times New Roman" panose="02020603050405020304" pitchFamily="18" charset="0"/>
                <a:ea typeface="Times New Roman" panose="02020603050405020304" pitchFamily="18" charset="0"/>
                <a:cs typeface="Times New Roman" panose="02020603050405020304" pitchFamily="18" charset="0"/>
              </a:rPr>
              <a:t>Bsheish</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M., </a:t>
            </a:r>
            <a:r>
              <a:rPr lang="en-GB" sz="1200" kern="0" dirty="0" err="1">
                <a:effectLst/>
                <a:latin typeface="Times New Roman" panose="02020603050405020304" pitchFamily="18" charset="0"/>
                <a:ea typeface="Times New Roman" panose="02020603050405020304" pitchFamily="18" charset="0"/>
                <a:cs typeface="Times New Roman" panose="02020603050405020304" pitchFamily="18" charset="0"/>
              </a:rPr>
              <a:t>Alshurideh</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M.T. and Al Kurdi, B. (2024) ‘The impact of digital marketing on the performance of SMEs’,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Sustainability</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16(19), 8667.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Bef>
                <a:spcPts val="600"/>
              </a:spcBef>
              <a:spcAft>
                <a:spcPts val="600"/>
              </a:spcAft>
              <a:buNone/>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Whittington, R., Angwin, D., </a:t>
            </a:r>
            <a:r>
              <a:rPr lang="en-GB" sz="1200" kern="0" dirty="0" err="1">
                <a:effectLst/>
                <a:latin typeface="Times New Roman" panose="02020603050405020304" pitchFamily="18" charset="0"/>
                <a:ea typeface="Times New Roman" panose="02020603050405020304" pitchFamily="18" charset="0"/>
                <a:cs typeface="Times New Roman" panose="02020603050405020304" pitchFamily="18" charset="0"/>
              </a:rPr>
              <a:t>Regnér</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P., Johnson, G. and Scholes, K. (2019)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Exploring Strategy: Text and Cases</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12th </a:t>
            </a:r>
            <a:r>
              <a:rPr lang="en-GB" sz="1200" kern="0" dirty="0" err="1">
                <a:effectLst/>
                <a:latin typeface="Times New Roman" panose="02020603050405020304" pitchFamily="18" charset="0"/>
                <a:ea typeface="Times New Roman" panose="02020603050405020304" pitchFamily="18" charset="0"/>
                <a:cs typeface="Times New Roman" panose="02020603050405020304" pitchFamily="18" charset="0"/>
              </a:rPr>
              <a:t>edn</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Harlow: Pearson.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1C064"/>
          </a:solidFill>
          <a:ln/>
        </p:spPr>
        <p:txBody>
          <a:bodyPr/>
          <a:lstStyle/>
          <a:p>
            <a:endParaRPr lang="en-GB"/>
          </a:p>
        </p:txBody>
      </p:sp>
      <p:sp>
        <p:nvSpPr>
          <p:cNvPr id="3" name="Shape 1"/>
          <p:cNvSpPr/>
          <p:nvPr/>
        </p:nvSpPr>
        <p:spPr>
          <a:xfrm>
            <a:off x="0" y="0"/>
            <a:ext cx="14630400" cy="8229600"/>
          </a:xfrm>
          <a:prstGeom prst="rect">
            <a:avLst/>
          </a:prstGeom>
          <a:solidFill>
            <a:srgbClr val="F6EBD4"/>
          </a:solidFill>
          <a:ln/>
        </p:spPr>
        <p:txBody>
          <a:bodyPr/>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1C064"/>
          </a:solidFill>
          <a:ln/>
        </p:spPr>
      </p:sp>
      <p:sp>
        <p:nvSpPr>
          <p:cNvPr id="3" name="Shape 1"/>
          <p:cNvSpPr/>
          <p:nvPr/>
        </p:nvSpPr>
        <p:spPr>
          <a:xfrm>
            <a:off x="0" y="0"/>
            <a:ext cx="14630400" cy="8229600"/>
          </a:xfrm>
          <a:prstGeom prst="rect">
            <a:avLst/>
          </a:prstGeom>
          <a:solidFill>
            <a:srgbClr val="F6EBD4"/>
          </a:solid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1C064"/>
          </a:solidFill>
          <a:ln/>
        </p:spPr>
      </p:sp>
      <p:sp>
        <p:nvSpPr>
          <p:cNvPr id="3" name="Shape 1"/>
          <p:cNvSpPr/>
          <p:nvPr/>
        </p:nvSpPr>
        <p:spPr>
          <a:xfrm>
            <a:off x="0" y="0"/>
            <a:ext cx="14630400" cy="8229600"/>
          </a:xfrm>
          <a:prstGeom prst="rect">
            <a:avLst/>
          </a:prstGeom>
          <a:solidFill>
            <a:srgbClr val="F6EBD4"/>
          </a:solid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1C064"/>
          </a:solidFill>
          <a:ln/>
        </p:spPr>
      </p:sp>
      <p:sp>
        <p:nvSpPr>
          <p:cNvPr id="3" name="Shape 1"/>
          <p:cNvSpPr/>
          <p:nvPr/>
        </p:nvSpPr>
        <p:spPr>
          <a:xfrm>
            <a:off x="0" y="0"/>
            <a:ext cx="14630400" cy="8229600"/>
          </a:xfrm>
          <a:prstGeom prst="rect">
            <a:avLst/>
          </a:prstGeom>
          <a:solidFill>
            <a:srgbClr val="F6EBD4"/>
          </a:solid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1C064"/>
          </a:solidFill>
          <a:ln/>
        </p:spPr>
      </p:sp>
      <p:sp>
        <p:nvSpPr>
          <p:cNvPr id="3" name="Shape 1"/>
          <p:cNvSpPr/>
          <p:nvPr/>
        </p:nvSpPr>
        <p:spPr>
          <a:xfrm>
            <a:off x="0" y="0"/>
            <a:ext cx="14630400" cy="8229600"/>
          </a:xfrm>
          <a:prstGeom prst="rect">
            <a:avLst/>
          </a:prstGeom>
          <a:solidFill>
            <a:srgbClr val="F6EBD4"/>
          </a:solid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1C064"/>
          </a:solidFill>
          <a:ln/>
        </p:spPr>
      </p:sp>
      <p:sp>
        <p:nvSpPr>
          <p:cNvPr id="3" name="Shape 1"/>
          <p:cNvSpPr/>
          <p:nvPr/>
        </p:nvSpPr>
        <p:spPr>
          <a:xfrm>
            <a:off x="0" y="0"/>
            <a:ext cx="14630400" cy="8229600"/>
          </a:xfrm>
          <a:prstGeom prst="rect">
            <a:avLst/>
          </a:prstGeom>
          <a:solidFill>
            <a:srgbClr val="F6EBD4"/>
          </a:solid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1C064"/>
          </a:solidFill>
          <a:ln/>
        </p:spPr>
      </p:sp>
      <p:sp>
        <p:nvSpPr>
          <p:cNvPr id="3" name="Shape 1"/>
          <p:cNvSpPr/>
          <p:nvPr/>
        </p:nvSpPr>
        <p:spPr>
          <a:xfrm>
            <a:off x="0" y="0"/>
            <a:ext cx="14630400" cy="8229600"/>
          </a:xfrm>
          <a:prstGeom prst="rect">
            <a:avLst/>
          </a:prstGeom>
          <a:solidFill>
            <a:srgbClr val="F6EBD4"/>
          </a:solidFill>
          <a:ln/>
        </p:spPr>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1C064"/>
          </a:solidFill>
          <a:ln/>
        </p:spPr>
      </p:sp>
      <p:sp>
        <p:nvSpPr>
          <p:cNvPr id="3" name="Shape 1"/>
          <p:cNvSpPr/>
          <p:nvPr/>
        </p:nvSpPr>
        <p:spPr>
          <a:xfrm>
            <a:off x="0" y="0"/>
            <a:ext cx="14630400" cy="8229600"/>
          </a:xfrm>
          <a:prstGeom prst="rect">
            <a:avLst/>
          </a:prstGeom>
          <a:solidFill>
            <a:srgbClr val="F6EBD4"/>
          </a:solidFill>
          <a:ln/>
        </p:spPr>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8" Type="http://schemas.openxmlformats.org/officeDocument/2006/relationships/image" Target="../media/image7.svg"/><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sv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5.sv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svg"/><Relationship Id="rId4" Type="http://schemas.openxmlformats.org/officeDocument/2006/relationships/image" Target="../media/image3.svg"/><Relationship Id="rId9" Type="http://schemas.openxmlformats.org/officeDocument/2006/relationships/image" Target="../media/image8.png"/><Relationship Id="rId14" Type="http://schemas.openxmlformats.org/officeDocument/2006/relationships/image" Target="../media/image13.sv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6.png"/><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svg"/><Relationship Id="rId2" Type="http://schemas.openxmlformats.org/officeDocument/2006/relationships/notesSlide" Target="../notesSlides/notesSlide7.xml"/><Relationship Id="rId1" Type="http://schemas.openxmlformats.org/officeDocument/2006/relationships/slideLayout" Target="../slideLayouts/slideLayout8.xml"/><Relationship Id="rId6" Type="http://schemas.openxmlformats.org/officeDocument/2006/relationships/image" Target="../media/image20.png"/><Relationship Id="rId5" Type="http://schemas.openxmlformats.org/officeDocument/2006/relationships/image" Target="../media/image19.svg"/><Relationship Id="rId4" Type="http://schemas.openxmlformats.org/officeDocument/2006/relationships/image" Target="../media/image18.png"/><Relationship Id="rId9" Type="http://schemas.openxmlformats.org/officeDocument/2006/relationships/image" Target="../media/image23.sv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760720" cy="8229600"/>
          </a:xfrm>
          <a:prstGeom prst="rect">
            <a:avLst/>
          </a:prstGeom>
        </p:spPr>
      </p:pic>
      <p:sp>
        <p:nvSpPr>
          <p:cNvPr id="3" name="Text 0"/>
          <p:cNvSpPr/>
          <p:nvPr/>
        </p:nvSpPr>
        <p:spPr>
          <a:xfrm>
            <a:off x="6711077" y="479465"/>
            <a:ext cx="6172200" cy="771525"/>
          </a:xfrm>
          <a:prstGeom prst="rect">
            <a:avLst/>
          </a:prstGeom>
          <a:noFill/>
          <a:ln/>
        </p:spPr>
        <p:txBody>
          <a:bodyPr wrap="none" lIns="0" tIns="0" rIns="0" bIns="0" rtlCol="0" anchor="t"/>
          <a:lstStyle/>
          <a:p>
            <a:pPr marL="0" indent="0" algn="ctr">
              <a:lnSpc>
                <a:spcPts val="6050"/>
              </a:lnSpc>
              <a:buNone/>
            </a:pPr>
            <a:r>
              <a:rPr lang="en-US" sz="4850" dirty="0">
                <a:solidFill>
                  <a:srgbClr val="403011"/>
                </a:solidFill>
                <a:latin typeface="Brygada 1918 Semi Bold" pitchFamily="34" charset="0"/>
                <a:ea typeface="Brygada 1918 Semi Bold" pitchFamily="34" charset="-122"/>
                <a:cs typeface="Brygada 1918 Semi Bold" pitchFamily="34" charset="-120"/>
              </a:rPr>
              <a:t>Green Haven Florists</a:t>
            </a:r>
            <a:endParaRPr lang="en-US" sz="4850" dirty="0"/>
          </a:p>
        </p:txBody>
      </p:sp>
      <p:sp>
        <p:nvSpPr>
          <p:cNvPr id="4" name="Text 1"/>
          <p:cNvSpPr/>
          <p:nvPr/>
        </p:nvSpPr>
        <p:spPr>
          <a:xfrm>
            <a:off x="5916454" y="1909494"/>
            <a:ext cx="7761446" cy="2588776"/>
          </a:xfrm>
          <a:prstGeom prst="rect">
            <a:avLst/>
          </a:prstGeom>
          <a:noFill/>
          <a:ln/>
        </p:spPr>
        <p:txBody>
          <a:bodyPr wrap="square" lIns="0" tIns="0" rIns="0" bIns="0" rtlCol="0" anchor="t"/>
          <a:lstStyle/>
          <a:p>
            <a:pPr marL="0" indent="0" algn="ctr">
              <a:lnSpc>
                <a:spcPts val="8350"/>
              </a:lnSpc>
              <a:buNone/>
            </a:pPr>
            <a:r>
              <a:rPr lang="en-US" sz="4400" dirty="0">
                <a:solidFill>
                  <a:srgbClr val="403011"/>
                </a:solidFill>
                <a:latin typeface="Brygada 1918 Semi Bold" pitchFamily="34" charset="0"/>
                <a:ea typeface="Brygada 1918 Semi Bold" pitchFamily="34" charset="-122"/>
                <a:cs typeface="Brygada 1918 Semi Bold" pitchFamily="34" charset="-120"/>
              </a:rPr>
              <a:t>Analysing the Causes of Declining In-Store Sales</a:t>
            </a:r>
            <a:endParaRPr lang="en-US" sz="4400" dirty="0"/>
          </a:p>
        </p:txBody>
      </p:sp>
      <p:sp>
        <p:nvSpPr>
          <p:cNvPr id="5" name="Text 2"/>
          <p:cNvSpPr/>
          <p:nvPr/>
        </p:nvSpPr>
        <p:spPr>
          <a:xfrm>
            <a:off x="6520577" y="5749499"/>
            <a:ext cx="7761446" cy="1141214"/>
          </a:xfrm>
          <a:prstGeom prst="rect">
            <a:avLst/>
          </a:prstGeom>
          <a:noFill/>
          <a:ln/>
        </p:spPr>
        <p:txBody>
          <a:bodyPr wrap="none" lIns="0" tIns="0" rIns="0" bIns="0" rtlCol="0" anchor="t"/>
          <a:lstStyle/>
          <a:p>
            <a:pPr marL="0" indent="0" algn="l">
              <a:lnSpc>
                <a:spcPts val="3100"/>
              </a:lnSpc>
              <a:buNone/>
            </a:pPr>
            <a:r>
              <a:rPr lang="en-US" sz="2000" b="1" dirty="0">
                <a:solidFill>
                  <a:srgbClr val="403011"/>
                </a:solidFill>
                <a:latin typeface="Brygada 1918" pitchFamily="34" charset="0"/>
                <a:ea typeface="Brygada 1918" pitchFamily="34" charset="-122"/>
                <a:cs typeface="Brygada 1918" pitchFamily="34" charset="-120"/>
              </a:rPr>
              <a:t>Student Name</a:t>
            </a:r>
            <a:r>
              <a:rPr lang="en-US" sz="2000" b="1">
                <a:solidFill>
                  <a:srgbClr val="403011"/>
                </a:solidFill>
                <a:latin typeface="Brygada 1918" pitchFamily="34" charset="0"/>
                <a:ea typeface="Brygada 1918" pitchFamily="34" charset="-122"/>
                <a:cs typeface="Brygada 1918" pitchFamily="34" charset="-120"/>
              </a:rPr>
              <a:t>: </a:t>
            </a:r>
            <a:r>
              <a:rPr lang="en-GB" sz="2000" b="1">
                <a:solidFill>
                  <a:srgbClr val="403011"/>
                </a:solidFill>
                <a:latin typeface="Brygada 1918" pitchFamily="34" charset="0"/>
                <a:ea typeface="Brygada 1918" pitchFamily="34" charset="-122"/>
                <a:cs typeface="Brygada 1918" pitchFamily="34" charset="-120"/>
              </a:rPr>
              <a:t> Claudiu Paraschiv</a:t>
            </a:r>
            <a:endParaRPr lang="en-US" sz="2000" b="1" dirty="0">
              <a:solidFill>
                <a:srgbClr val="403011"/>
              </a:solidFill>
              <a:latin typeface="Brygada 1918" pitchFamily="34" charset="0"/>
              <a:ea typeface="Brygada 1918" pitchFamily="34" charset="-122"/>
              <a:cs typeface="Brygada 1918" pitchFamily="34" charset="-120"/>
            </a:endParaRPr>
          </a:p>
          <a:p>
            <a:pPr marL="0" indent="0" algn="l">
              <a:lnSpc>
                <a:spcPts val="3100"/>
              </a:lnSpc>
              <a:buNone/>
            </a:pPr>
            <a:r>
              <a:rPr lang="en-US" sz="2000" b="1" dirty="0">
                <a:solidFill>
                  <a:srgbClr val="403011"/>
                </a:solidFill>
                <a:latin typeface="Brygada 1918" pitchFamily="34" charset="0"/>
                <a:ea typeface="Brygada 1918" pitchFamily="34" charset="-122"/>
                <a:cs typeface="Brygada 1918" pitchFamily="34" charset="-120"/>
              </a:rPr>
              <a:t>    </a:t>
            </a:r>
          </a:p>
          <a:p>
            <a:pPr marL="0" indent="0" algn="l">
              <a:lnSpc>
                <a:spcPts val="3100"/>
              </a:lnSpc>
              <a:buNone/>
            </a:pPr>
            <a:r>
              <a:rPr lang="en-US" sz="2000" b="1" dirty="0">
                <a:solidFill>
                  <a:srgbClr val="403011"/>
                </a:solidFill>
                <a:latin typeface="Brygada 1918" pitchFamily="34" charset="0"/>
                <a:ea typeface="Brygada 1918" pitchFamily="34" charset="-122"/>
                <a:cs typeface="Brygada 1918" pitchFamily="34" charset="-120"/>
              </a:rPr>
              <a:t>Student </a:t>
            </a:r>
            <a:r>
              <a:rPr lang="en-US" sz="2000" b="1">
                <a:solidFill>
                  <a:srgbClr val="403011"/>
                </a:solidFill>
                <a:latin typeface="Brygada 1918" pitchFamily="34" charset="0"/>
                <a:ea typeface="Brygada 1918" pitchFamily="34" charset="-122"/>
                <a:cs typeface="Brygada 1918" pitchFamily="34" charset="-120"/>
              </a:rPr>
              <a:t>ID:</a:t>
            </a:r>
            <a:r>
              <a:rPr lang="en-GB" sz="2000" b="1">
                <a:solidFill>
                  <a:srgbClr val="403011"/>
                </a:solidFill>
                <a:latin typeface="Brygada 1918" pitchFamily="34" charset="0"/>
                <a:ea typeface="Brygada 1918" pitchFamily="34" charset="-122"/>
                <a:cs typeface="Brygada 1918" pitchFamily="34" charset="-120"/>
              </a:rPr>
              <a:t> 2508546</a:t>
            </a:r>
            <a:endParaRPr lang="en-US" sz="20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3" name="Text 0"/>
          <p:cNvSpPr/>
          <p:nvPr/>
        </p:nvSpPr>
        <p:spPr>
          <a:xfrm>
            <a:off x="3762137" y="838082"/>
            <a:ext cx="6755606" cy="626983"/>
          </a:xfrm>
          <a:prstGeom prst="rect">
            <a:avLst/>
          </a:prstGeom>
          <a:noFill/>
          <a:ln/>
        </p:spPr>
        <p:txBody>
          <a:bodyPr wrap="none" lIns="0" tIns="0" rIns="0" bIns="0" rtlCol="0" anchor="t"/>
          <a:lstStyle/>
          <a:p>
            <a:pPr marL="0" indent="0" algn="l">
              <a:lnSpc>
                <a:spcPts val="4900"/>
              </a:lnSpc>
              <a:buNone/>
            </a:pPr>
            <a:r>
              <a:rPr lang="en-US" sz="3900" dirty="0">
                <a:solidFill>
                  <a:srgbClr val="403011"/>
                </a:solidFill>
                <a:latin typeface="Brygada 1918 Semi Bold" pitchFamily="34" charset="0"/>
                <a:ea typeface="Brygada 1918 Semi Bold" pitchFamily="34" charset="-122"/>
                <a:cs typeface="Brygada 1918 Semi Bold" pitchFamily="34" charset="-120"/>
              </a:rPr>
              <a:t>Introduction &amp; Case Context</a:t>
            </a:r>
            <a:endParaRPr lang="en-US" sz="3900" dirty="0"/>
          </a:p>
        </p:txBody>
      </p:sp>
      <p:sp>
        <p:nvSpPr>
          <p:cNvPr id="4" name="Shape 1"/>
          <p:cNvSpPr/>
          <p:nvPr/>
        </p:nvSpPr>
        <p:spPr>
          <a:xfrm>
            <a:off x="666750" y="2336853"/>
            <a:ext cx="5010150" cy="5581650"/>
          </a:xfrm>
          <a:prstGeom prst="roundRect">
            <a:avLst>
              <a:gd name="adj" fmla="val 11876"/>
            </a:avLst>
          </a:prstGeom>
          <a:solidFill>
            <a:srgbClr val="626C3B"/>
          </a:solidFill>
          <a:ln/>
        </p:spPr>
        <p:txBody>
          <a:bodyPr/>
          <a:lstStyle/>
          <a:p>
            <a:endParaRPr lang="en-GB"/>
          </a:p>
        </p:txBody>
      </p:sp>
      <p:sp>
        <p:nvSpPr>
          <p:cNvPr id="5" name="Text 2"/>
          <p:cNvSpPr/>
          <p:nvPr/>
        </p:nvSpPr>
        <p:spPr>
          <a:xfrm>
            <a:off x="1917918" y="2671180"/>
            <a:ext cx="2507813" cy="313373"/>
          </a:xfrm>
          <a:prstGeom prst="rect">
            <a:avLst/>
          </a:prstGeom>
          <a:noFill/>
          <a:ln/>
        </p:spPr>
        <p:txBody>
          <a:bodyPr wrap="none" lIns="0" tIns="0" rIns="0" bIns="0" rtlCol="0" anchor="t"/>
          <a:lstStyle/>
          <a:p>
            <a:pPr marL="0" indent="0" algn="l">
              <a:lnSpc>
                <a:spcPts val="2450"/>
              </a:lnSpc>
              <a:buNone/>
            </a:pPr>
            <a:r>
              <a:rPr lang="en-US" sz="2400" b="1" dirty="0">
                <a:solidFill>
                  <a:srgbClr val="FFFFFF"/>
                </a:solidFill>
                <a:latin typeface="Calibri" panose="020F0502020204030204" pitchFamily="34" charset="0"/>
                <a:ea typeface="Calibri" panose="020F0502020204030204" pitchFamily="34" charset="0"/>
                <a:cs typeface="Calibri" panose="020F0502020204030204" pitchFamily="34" charset="0"/>
              </a:rPr>
              <a:t>About Green Haven</a:t>
            </a:r>
            <a:endParaRPr lang="en-US" sz="2400" b="1" dirty="0">
              <a:latin typeface="Calibri" panose="020F0502020204030204" pitchFamily="34" charset="0"/>
              <a:ea typeface="Calibri" panose="020F0502020204030204" pitchFamily="34" charset="0"/>
              <a:cs typeface="Calibri" panose="020F0502020204030204" pitchFamily="34" charset="0"/>
            </a:endParaRPr>
          </a:p>
        </p:txBody>
      </p:sp>
      <p:sp>
        <p:nvSpPr>
          <p:cNvPr id="6" name="Text 3"/>
          <p:cNvSpPr/>
          <p:nvPr/>
        </p:nvSpPr>
        <p:spPr>
          <a:xfrm>
            <a:off x="906838" y="3274601"/>
            <a:ext cx="4639867" cy="1163479"/>
          </a:xfrm>
          <a:prstGeom prst="rect">
            <a:avLst/>
          </a:prstGeom>
          <a:noFill/>
          <a:ln/>
        </p:spPr>
        <p:txBody>
          <a:bodyPr wrap="square" lIns="0" tIns="0" rIns="0" bIns="0" rtlCol="0" anchor="t"/>
          <a:lstStyle/>
          <a:p>
            <a:pPr marL="0" indent="0" algn="l">
              <a:lnSpc>
                <a:spcPct val="150000"/>
              </a:lnSpc>
              <a:buNone/>
            </a:pPr>
            <a:r>
              <a:rPr lang="en-US" sz="2400" dirty="0">
                <a:solidFill>
                  <a:srgbClr val="FFFFFF"/>
                </a:solidFill>
                <a:latin typeface="Calibri" panose="020F0502020204030204" pitchFamily="34" charset="0"/>
                <a:ea typeface="Calibri" panose="020F0502020204030204" pitchFamily="34" charset="0"/>
                <a:cs typeface="Calibri" panose="020F0502020204030204" pitchFamily="34" charset="0"/>
              </a:rPr>
              <a:t>Founded in 2016 by Liam and Priya Patel. Built on tailored floral design and environmentally friendly principles.</a:t>
            </a:r>
          </a:p>
          <a:p>
            <a:pPr marL="0" indent="0" algn="l">
              <a:lnSpc>
                <a:spcPts val="2250"/>
              </a:lnSpc>
              <a:buNone/>
            </a:pPr>
            <a:endParaRPr lang="en-US" sz="2400" dirty="0">
              <a:solidFill>
                <a:srgbClr val="FFFFFF"/>
              </a:solidFill>
              <a:latin typeface="Brygada 1918" pitchFamily="34" charset="0"/>
              <a:ea typeface="Brygada 1918" pitchFamily="34" charset="-122"/>
              <a:cs typeface="Brygada 1918" pitchFamily="34" charset="-120"/>
            </a:endParaRPr>
          </a:p>
          <a:p>
            <a:pPr marL="0" indent="0" algn="l">
              <a:lnSpc>
                <a:spcPts val="2250"/>
              </a:lnSpc>
              <a:buNone/>
            </a:pPr>
            <a:endParaRPr lang="en-US" sz="2000" dirty="0">
              <a:solidFill>
                <a:srgbClr val="FFFFFF"/>
              </a:solidFill>
              <a:latin typeface="Brygada 1918" pitchFamily="34" charset="0"/>
              <a:ea typeface="Brygada 1918" pitchFamily="34" charset="-122"/>
              <a:cs typeface="Brygada 1918" pitchFamily="34" charset="-120"/>
            </a:endParaRPr>
          </a:p>
          <a:p>
            <a:pPr marL="0" indent="0" algn="l">
              <a:lnSpc>
                <a:spcPts val="2250"/>
              </a:lnSpc>
              <a:buNone/>
            </a:pPr>
            <a:endParaRPr lang="en-US" sz="2000" dirty="0">
              <a:solidFill>
                <a:srgbClr val="FFFFFF"/>
              </a:solidFill>
              <a:latin typeface="Brygada 1918" pitchFamily="34" charset="0"/>
              <a:ea typeface="Brygada 1918" pitchFamily="34" charset="-122"/>
              <a:cs typeface="Brygada 1918" pitchFamily="34" charset="-120"/>
            </a:endParaRPr>
          </a:p>
          <a:p>
            <a:pPr marL="0" indent="0" algn="l">
              <a:lnSpc>
                <a:spcPts val="2250"/>
              </a:lnSpc>
              <a:buNone/>
            </a:pPr>
            <a:endParaRPr lang="en-US" sz="2000" dirty="0">
              <a:solidFill>
                <a:srgbClr val="FFFFFF"/>
              </a:solidFill>
              <a:latin typeface="Brygada 1918" pitchFamily="34" charset="0"/>
              <a:ea typeface="Brygada 1918" pitchFamily="34" charset="-122"/>
              <a:cs typeface="Brygada 1918" pitchFamily="34" charset="-120"/>
            </a:endParaRPr>
          </a:p>
          <a:p>
            <a:pPr marL="0" indent="0" algn="l">
              <a:lnSpc>
                <a:spcPts val="2250"/>
              </a:lnSpc>
              <a:buNone/>
            </a:pPr>
            <a:endParaRPr lang="en-US" sz="2000" dirty="0"/>
          </a:p>
        </p:txBody>
      </p:sp>
      <p:sp>
        <p:nvSpPr>
          <p:cNvPr id="7" name="Text 4"/>
          <p:cNvSpPr/>
          <p:nvPr/>
        </p:nvSpPr>
        <p:spPr>
          <a:xfrm>
            <a:off x="916601" y="5612089"/>
            <a:ext cx="4639867" cy="1163479"/>
          </a:xfrm>
          <a:prstGeom prst="rect">
            <a:avLst/>
          </a:prstGeom>
          <a:noFill/>
          <a:ln/>
        </p:spPr>
        <p:txBody>
          <a:bodyPr wrap="square" lIns="0" tIns="0" rIns="0" bIns="0" rtlCol="0" anchor="t"/>
          <a:lstStyle/>
          <a:p>
            <a:pPr marL="0" indent="0" algn="l">
              <a:lnSpc>
                <a:spcPct val="150000"/>
              </a:lnSpc>
              <a:buNone/>
            </a:pPr>
            <a:r>
              <a:rPr lang="en-US" sz="2400" dirty="0">
                <a:solidFill>
                  <a:srgbClr val="FFFFFF"/>
                </a:solidFill>
                <a:latin typeface="Calibri" panose="020F0502020204030204" pitchFamily="34" charset="0"/>
                <a:ea typeface="Calibri" panose="020F0502020204030204" pitchFamily="34" charset="0"/>
                <a:cs typeface="Calibri" panose="020F0502020204030204" pitchFamily="34" charset="0"/>
              </a:rPr>
              <a:t>In-store sales have fallen by 30% in the past 12 months. Online sales have grown only marginally and have not offset the loss of footfall.</a:t>
            </a:r>
            <a:endParaRPr lang="en-US" sz="2400" dirty="0">
              <a:latin typeface="Calibri" panose="020F0502020204030204" pitchFamily="34" charset="0"/>
              <a:ea typeface="Calibri" panose="020F0502020204030204" pitchFamily="34" charset="0"/>
              <a:cs typeface="Calibri" panose="020F0502020204030204" pitchFamily="34" charset="0"/>
            </a:endParaRPr>
          </a:p>
        </p:txBody>
      </p:sp>
      <p:sp>
        <p:nvSpPr>
          <p:cNvPr id="8" name="Text 5"/>
          <p:cNvSpPr/>
          <p:nvPr/>
        </p:nvSpPr>
        <p:spPr>
          <a:xfrm>
            <a:off x="6061293" y="2984553"/>
            <a:ext cx="2507813" cy="313373"/>
          </a:xfrm>
          <a:prstGeom prst="rect">
            <a:avLst/>
          </a:prstGeom>
          <a:noFill/>
          <a:ln/>
        </p:spPr>
        <p:txBody>
          <a:bodyPr wrap="none" lIns="0" tIns="0" rIns="0" bIns="0" rtlCol="0" anchor="t"/>
          <a:lstStyle/>
          <a:p>
            <a:pPr marL="0" indent="0" algn="l">
              <a:lnSpc>
                <a:spcPts val="2450"/>
              </a:lnSpc>
              <a:buNone/>
            </a:pPr>
            <a:r>
              <a:rPr lang="en-US" sz="2800" b="1" dirty="0">
                <a:solidFill>
                  <a:srgbClr val="403011"/>
                </a:solidFill>
                <a:latin typeface="Calibri" panose="020F0502020204030204" pitchFamily="34" charset="0"/>
                <a:ea typeface="Calibri" panose="020F0502020204030204" pitchFamily="34" charset="0"/>
                <a:cs typeface="Calibri" panose="020F0502020204030204" pitchFamily="34" charset="0"/>
              </a:rPr>
              <a:t>Retail Context</a:t>
            </a:r>
            <a:endParaRPr lang="en-US" sz="2800" b="1" dirty="0">
              <a:latin typeface="Calibri" panose="020F0502020204030204" pitchFamily="34" charset="0"/>
              <a:ea typeface="Calibri" panose="020F0502020204030204" pitchFamily="34" charset="0"/>
              <a:cs typeface="Calibri" panose="020F0502020204030204" pitchFamily="34" charset="0"/>
            </a:endParaRPr>
          </a:p>
        </p:txBody>
      </p:sp>
      <p:sp>
        <p:nvSpPr>
          <p:cNvPr id="9" name="Text 6"/>
          <p:cNvSpPr/>
          <p:nvPr/>
        </p:nvSpPr>
        <p:spPr>
          <a:xfrm>
            <a:off x="6019798" y="3527417"/>
            <a:ext cx="8210551" cy="1690258"/>
          </a:xfrm>
          <a:prstGeom prst="rect">
            <a:avLst/>
          </a:prstGeom>
          <a:noFill/>
          <a:ln/>
        </p:spPr>
        <p:txBody>
          <a:bodyPr wrap="square" lIns="0" tIns="0" rIns="0" bIns="0" rtlCol="0" anchor="t"/>
          <a:lstStyle/>
          <a:p>
            <a:pPr marL="0" indent="0" algn="l">
              <a:lnSpc>
                <a:spcPct val="150000"/>
              </a:lnSpc>
              <a:buNone/>
            </a:pPr>
            <a:r>
              <a:rPr lang="en-US" sz="2400" dirty="0">
                <a:solidFill>
                  <a:srgbClr val="403011"/>
                </a:solidFill>
                <a:latin typeface="Calibri" panose="020F0502020204030204" pitchFamily="34" charset="0"/>
                <a:ea typeface="Calibri" panose="020F0502020204030204" pitchFamily="34" charset="0"/>
                <a:cs typeface="Calibri" panose="020F0502020204030204" pitchFamily="34" charset="0"/>
              </a:rPr>
              <a:t>According to the Office for National Statistics, online sales accounted for 28.6% of total retail sales in Great Britain in November 2025, up 8.3% year-on-year.</a:t>
            </a:r>
            <a:endParaRPr lang="en-US" sz="2400" dirty="0">
              <a:latin typeface="Calibri" panose="020F0502020204030204" pitchFamily="34" charset="0"/>
              <a:ea typeface="Calibri" panose="020F0502020204030204" pitchFamily="34" charset="0"/>
              <a:cs typeface="Calibri" panose="020F0502020204030204" pitchFamily="34" charset="0"/>
            </a:endParaRPr>
          </a:p>
        </p:txBody>
      </p:sp>
      <p:sp>
        <p:nvSpPr>
          <p:cNvPr id="10" name="Text 7"/>
          <p:cNvSpPr/>
          <p:nvPr/>
        </p:nvSpPr>
        <p:spPr>
          <a:xfrm>
            <a:off x="6019799" y="5291376"/>
            <a:ext cx="8210550" cy="2347673"/>
          </a:xfrm>
          <a:prstGeom prst="rect">
            <a:avLst/>
          </a:prstGeom>
          <a:noFill/>
          <a:ln/>
        </p:spPr>
        <p:txBody>
          <a:bodyPr wrap="square" lIns="0" tIns="0" rIns="0" bIns="0" rtlCol="0" anchor="t"/>
          <a:lstStyle/>
          <a:p>
            <a:pPr marL="0" indent="0" algn="l">
              <a:lnSpc>
                <a:spcPct val="150000"/>
              </a:lnSpc>
              <a:buNone/>
            </a:pPr>
            <a:r>
              <a:rPr lang="en-US" sz="2400" dirty="0">
                <a:solidFill>
                  <a:srgbClr val="403011"/>
                </a:solidFill>
                <a:latin typeface="Calibri" panose="020F0502020204030204" pitchFamily="34" charset="0"/>
                <a:ea typeface="Calibri" panose="020F0502020204030204" pitchFamily="34" charset="0"/>
                <a:cs typeface="Calibri" panose="020F0502020204030204" pitchFamily="34" charset="0"/>
              </a:rPr>
              <a:t>Hennig-Thurau et al. (2010) note that digital media have transformed business–customer relationships. Bashar et al. (2024) confirm that social media now plays a leading role in shaping customer behaviour.</a:t>
            </a:r>
            <a:endParaRPr lang="en-US" sz="2400" dirty="0">
              <a:latin typeface="Calibri" panose="020F0502020204030204" pitchFamily="34" charset="0"/>
              <a:ea typeface="Calibri" panose="020F0502020204030204" pitchFamily="34" charset="0"/>
              <a:cs typeface="Calibri" panose="020F050202020403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691277" y="839033"/>
            <a:ext cx="8903494" cy="771525"/>
          </a:xfrm>
          <a:prstGeom prst="rect">
            <a:avLst/>
          </a:prstGeom>
          <a:noFill/>
          <a:ln/>
        </p:spPr>
        <p:txBody>
          <a:bodyPr wrap="none" lIns="0" tIns="0" rIns="0" bIns="0" rtlCol="0" anchor="t"/>
          <a:lstStyle/>
          <a:p>
            <a:pPr marL="0" indent="0" algn="l">
              <a:lnSpc>
                <a:spcPts val="6050"/>
              </a:lnSpc>
              <a:buNone/>
            </a:pPr>
            <a:r>
              <a:rPr lang="en-US" sz="4850" dirty="0">
                <a:solidFill>
                  <a:srgbClr val="403011"/>
                </a:solidFill>
                <a:latin typeface="Brygada 1918 Semi Bold" pitchFamily="34" charset="0"/>
                <a:ea typeface="Brygada 1918 Semi Bold" pitchFamily="34" charset="-122"/>
                <a:cs typeface="Brygada 1918 Semi Bold" pitchFamily="34" charset="-120"/>
              </a:rPr>
              <a:t>Nature &amp; Scope of the Problem</a:t>
            </a:r>
            <a:endParaRPr lang="en-US" sz="4850" dirty="0"/>
          </a:p>
        </p:txBody>
      </p:sp>
      <p:sp>
        <p:nvSpPr>
          <p:cNvPr id="3" name="Text 1"/>
          <p:cNvSpPr/>
          <p:nvPr/>
        </p:nvSpPr>
        <p:spPr>
          <a:xfrm>
            <a:off x="691277" y="2104311"/>
            <a:ext cx="13247846" cy="790099"/>
          </a:xfrm>
          <a:prstGeom prst="rect">
            <a:avLst/>
          </a:prstGeom>
          <a:noFill/>
          <a:ln/>
        </p:spPr>
        <p:txBody>
          <a:bodyPr wrap="square" lIns="0" tIns="0" rIns="0" bIns="0" rtlCol="0" anchor="t"/>
          <a:lstStyle/>
          <a:p>
            <a:pPr marL="0" indent="0" algn="l">
              <a:lnSpc>
                <a:spcPts val="3100"/>
              </a:lnSpc>
              <a:buNone/>
            </a:pPr>
            <a:r>
              <a:rPr lang="en-US" sz="2400" dirty="0">
                <a:solidFill>
                  <a:srgbClr val="403011"/>
                </a:solidFill>
                <a:latin typeface="Brygada 1918" pitchFamily="34" charset="0"/>
                <a:ea typeface="Brygada 1918" pitchFamily="34" charset="-122"/>
                <a:cs typeface="Brygada 1918" pitchFamily="34" charset="-120"/>
              </a:rPr>
              <a:t>The decline in Green Haven's in-store sales stems from both external and internal factors operating simultaneously.</a:t>
            </a:r>
            <a:endParaRPr lang="en-US" sz="2400" dirty="0"/>
          </a:p>
        </p:txBody>
      </p:sp>
      <p:sp>
        <p:nvSpPr>
          <p:cNvPr id="4" name="Shape 2"/>
          <p:cNvSpPr/>
          <p:nvPr/>
        </p:nvSpPr>
        <p:spPr>
          <a:xfrm>
            <a:off x="691277" y="3172063"/>
            <a:ext cx="4251365" cy="4218384"/>
          </a:xfrm>
          <a:prstGeom prst="roundRect">
            <a:avLst>
              <a:gd name="adj" fmla="val 8779"/>
            </a:avLst>
          </a:prstGeom>
          <a:solidFill>
            <a:srgbClr val="626C3B"/>
          </a:solidFill>
          <a:ln w="15240">
            <a:solidFill>
              <a:srgbClr val="7B8554"/>
            </a:solidFill>
            <a:prstDash val="solid"/>
          </a:ln>
        </p:spPr>
        <p:txBody>
          <a:bodyPr/>
          <a:lstStyle/>
          <a:p>
            <a:endParaRPr lang="en-GB"/>
          </a:p>
        </p:txBody>
      </p:sp>
      <p:sp>
        <p:nvSpPr>
          <p:cNvPr id="5" name="Text 3"/>
          <p:cNvSpPr/>
          <p:nvPr/>
        </p:nvSpPr>
        <p:spPr>
          <a:xfrm>
            <a:off x="953333" y="3434120"/>
            <a:ext cx="3086100" cy="385763"/>
          </a:xfrm>
          <a:prstGeom prst="rect">
            <a:avLst/>
          </a:prstGeom>
          <a:noFill/>
          <a:ln/>
        </p:spPr>
        <p:txBody>
          <a:bodyPr wrap="none" lIns="0" tIns="0" rIns="0" bIns="0" rtlCol="0" anchor="t"/>
          <a:lstStyle/>
          <a:p>
            <a:pPr marL="0" indent="0" algn="l">
              <a:lnSpc>
                <a:spcPts val="3000"/>
              </a:lnSpc>
              <a:buNone/>
            </a:pPr>
            <a:r>
              <a:rPr lang="en-US" sz="2400" dirty="0">
                <a:solidFill>
                  <a:srgbClr val="FFFFFF"/>
                </a:solidFill>
                <a:latin typeface="Brygada 1918 Semi Bold" pitchFamily="34" charset="0"/>
                <a:ea typeface="Brygada 1918 Semi Bold" pitchFamily="34" charset="-122"/>
                <a:cs typeface="Brygada 1918 Semi Bold" pitchFamily="34" charset="-120"/>
              </a:rPr>
              <a:t>External Pressures</a:t>
            </a:r>
            <a:endParaRPr lang="en-US" sz="2400" dirty="0"/>
          </a:p>
        </p:txBody>
      </p:sp>
      <p:sp>
        <p:nvSpPr>
          <p:cNvPr id="6" name="Text 4"/>
          <p:cNvSpPr/>
          <p:nvPr/>
        </p:nvSpPr>
        <p:spPr>
          <a:xfrm>
            <a:off x="953333" y="3967996"/>
            <a:ext cx="3727252" cy="2937986"/>
          </a:xfrm>
          <a:prstGeom prst="rect">
            <a:avLst/>
          </a:prstGeom>
          <a:noFill/>
          <a:ln/>
        </p:spPr>
        <p:txBody>
          <a:bodyPr wrap="square" lIns="0" tIns="0" rIns="0" bIns="0" rtlCol="0" anchor="t"/>
          <a:lstStyle/>
          <a:p>
            <a:pPr marL="342900" indent="-342900" algn="l">
              <a:lnSpc>
                <a:spcPts val="3100"/>
              </a:lnSpc>
              <a:buSzPct val="100000"/>
              <a:buChar char="•"/>
            </a:pPr>
            <a:r>
              <a:rPr lang="en-US" sz="1900" dirty="0">
                <a:solidFill>
                  <a:srgbClr val="FFFFFF"/>
                </a:solidFill>
                <a:latin typeface="Brygada 1918" pitchFamily="34" charset="0"/>
                <a:ea typeface="Brygada 1918" pitchFamily="34" charset="-122"/>
                <a:cs typeface="Brygada 1918" pitchFamily="34" charset="-120"/>
              </a:rPr>
              <a:t>Low footfall in the immediate shopping area</a:t>
            </a:r>
            <a:endParaRPr lang="en-US" sz="1900" dirty="0"/>
          </a:p>
          <a:p>
            <a:pPr marL="342900" indent="-342900" algn="l">
              <a:lnSpc>
                <a:spcPts val="3100"/>
              </a:lnSpc>
              <a:buSzPct val="100000"/>
              <a:buChar char="•"/>
            </a:pPr>
            <a:r>
              <a:rPr lang="en-US" sz="1900" dirty="0">
                <a:solidFill>
                  <a:srgbClr val="FFFFFF"/>
                </a:solidFill>
                <a:latin typeface="Brygada 1918" pitchFamily="34" charset="0"/>
                <a:ea typeface="Brygada 1918" pitchFamily="34" charset="-122"/>
                <a:cs typeface="Brygada 1918" pitchFamily="34" charset="-120"/>
              </a:rPr>
              <a:t>Increased online competition</a:t>
            </a:r>
            <a:endParaRPr lang="en-US" sz="1900" dirty="0"/>
          </a:p>
          <a:p>
            <a:pPr marL="342900" indent="-342900" algn="l">
              <a:lnSpc>
                <a:spcPts val="3100"/>
              </a:lnSpc>
              <a:buSzPct val="100000"/>
              <a:buChar char="•"/>
            </a:pPr>
            <a:r>
              <a:rPr lang="en-US" sz="1900" dirty="0">
                <a:solidFill>
                  <a:srgbClr val="FFFFFF"/>
                </a:solidFill>
                <a:latin typeface="Brygada 1918" pitchFamily="34" charset="0"/>
                <a:ea typeface="Brygada 1918" pitchFamily="34" charset="-122"/>
                <a:cs typeface="Brygada 1918" pitchFamily="34" charset="-120"/>
              </a:rPr>
              <a:t>Rising supply costs and inflation above the Bank of England's 2% target</a:t>
            </a:r>
            <a:endParaRPr lang="en-US" sz="1900" dirty="0"/>
          </a:p>
        </p:txBody>
      </p:sp>
      <p:sp>
        <p:nvSpPr>
          <p:cNvPr id="7" name="Shape 5"/>
          <p:cNvSpPr/>
          <p:nvPr/>
        </p:nvSpPr>
        <p:spPr>
          <a:xfrm>
            <a:off x="5189458" y="3172063"/>
            <a:ext cx="4251365" cy="4218384"/>
          </a:xfrm>
          <a:prstGeom prst="roundRect">
            <a:avLst>
              <a:gd name="adj" fmla="val 8779"/>
            </a:avLst>
          </a:prstGeom>
          <a:solidFill>
            <a:srgbClr val="83792E"/>
          </a:solidFill>
          <a:ln w="15240">
            <a:solidFill>
              <a:srgbClr val="9C9247"/>
            </a:solidFill>
            <a:prstDash val="solid"/>
          </a:ln>
        </p:spPr>
        <p:txBody>
          <a:bodyPr/>
          <a:lstStyle/>
          <a:p>
            <a:endParaRPr lang="en-GB"/>
          </a:p>
        </p:txBody>
      </p:sp>
      <p:sp>
        <p:nvSpPr>
          <p:cNvPr id="8" name="Text 6"/>
          <p:cNvSpPr/>
          <p:nvPr/>
        </p:nvSpPr>
        <p:spPr>
          <a:xfrm>
            <a:off x="5451515" y="3434120"/>
            <a:ext cx="3086100" cy="385763"/>
          </a:xfrm>
          <a:prstGeom prst="rect">
            <a:avLst/>
          </a:prstGeom>
          <a:noFill/>
          <a:ln/>
        </p:spPr>
        <p:txBody>
          <a:bodyPr wrap="none" lIns="0" tIns="0" rIns="0" bIns="0" rtlCol="0" anchor="t"/>
          <a:lstStyle/>
          <a:p>
            <a:pPr marL="0" indent="0" algn="l">
              <a:lnSpc>
                <a:spcPts val="3000"/>
              </a:lnSpc>
              <a:buNone/>
            </a:pPr>
            <a:r>
              <a:rPr lang="en-US" sz="2400" dirty="0">
                <a:solidFill>
                  <a:srgbClr val="FFFFFF"/>
                </a:solidFill>
                <a:latin typeface="Brygada 1918 Semi Bold" pitchFamily="34" charset="0"/>
                <a:ea typeface="Brygada 1918 Semi Bold" pitchFamily="34" charset="-122"/>
                <a:cs typeface="Brygada 1918 Semi Bold" pitchFamily="34" charset="-120"/>
              </a:rPr>
              <a:t>Internal Weaknesses</a:t>
            </a:r>
            <a:endParaRPr lang="en-US" sz="2400" dirty="0"/>
          </a:p>
        </p:txBody>
      </p:sp>
      <p:sp>
        <p:nvSpPr>
          <p:cNvPr id="9" name="Text 7"/>
          <p:cNvSpPr/>
          <p:nvPr/>
        </p:nvSpPr>
        <p:spPr>
          <a:xfrm>
            <a:off x="5451515" y="3967996"/>
            <a:ext cx="3727252" cy="2147888"/>
          </a:xfrm>
          <a:prstGeom prst="rect">
            <a:avLst/>
          </a:prstGeom>
          <a:noFill/>
          <a:ln/>
        </p:spPr>
        <p:txBody>
          <a:bodyPr wrap="square" lIns="0" tIns="0" rIns="0" bIns="0" rtlCol="0" anchor="t"/>
          <a:lstStyle/>
          <a:p>
            <a:pPr marL="342900" indent="-342900" algn="l">
              <a:lnSpc>
                <a:spcPts val="3100"/>
              </a:lnSpc>
              <a:buSzPct val="100000"/>
              <a:buChar char="•"/>
            </a:pPr>
            <a:r>
              <a:rPr lang="en-US" sz="1900" dirty="0">
                <a:solidFill>
                  <a:srgbClr val="FFFFFF"/>
                </a:solidFill>
                <a:latin typeface="Brygada 1918" pitchFamily="34" charset="0"/>
                <a:ea typeface="Brygada 1918" pitchFamily="34" charset="-122"/>
                <a:cs typeface="Brygada 1918" pitchFamily="34" charset="-120"/>
              </a:rPr>
              <a:t>Outdated website with poor usability</a:t>
            </a:r>
            <a:endParaRPr lang="en-US" sz="1900" dirty="0"/>
          </a:p>
          <a:p>
            <a:pPr marL="342900" indent="-342900" algn="l">
              <a:lnSpc>
                <a:spcPts val="3100"/>
              </a:lnSpc>
              <a:buSzPct val="100000"/>
              <a:buChar char="•"/>
            </a:pPr>
            <a:r>
              <a:rPr lang="en-US" sz="1900" dirty="0">
                <a:solidFill>
                  <a:srgbClr val="FFFFFF"/>
                </a:solidFill>
                <a:latin typeface="Brygada 1918" pitchFamily="34" charset="0"/>
                <a:ea typeface="Brygada 1918" pitchFamily="34" charset="-122"/>
                <a:cs typeface="Brygada 1918" pitchFamily="34" charset="-120"/>
              </a:rPr>
              <a:t>Limited social media advertising</a:t>
            </a:r>
            <a:endParaRPr lang="en-US" sz="1900" dirty="0"/>
          </a:p>
          <a:p>
            <a:pPr marL="342900" indent="-342900" algn="l">
              <a:lnSpc>
                <a:spcPts val="3100"/>
              </a:lnSpc>
              <a:buSzPct val="100000"/>
              <a:buChar char="•"/>
            </a:pPr>
            <a:r>
              <a:rPr lang="en-US" sz="1900" dirty="0">
                <a:solidFill>
                  <a:srgbClr val="FFFFFF"/>
                </a:solidFill>
                <a:latin typeface="Brygada 1918" pitchFamily="34" charset="0"/>
                <a:ea typeface="Brygada 1918" pitchFamily="34" charset="-122"/>
                <a:cs typeface="Brygada 1918" pitchFamily="34" charset="-120"/>
              </a:rPr>
              <a:t>Insufficient delivery capacity</a:t>
            </a:r>
            <a:endParaRPr lang="en-US" sz="1900" dirty="0"/>
          </a:p>
        </p:txBody>
      </p:sp>
      <p:sp>
        <p:nvSpPr>
          <p:cNvPr id="10" name="Shape 8"/>
          <p:cNvSpPr/>
          <p:nvPr/>
        </p:nvSpPr>
        <p:spPr>
          <a:xfrm>
            <a:off x="9687639" y="3172063"/>
            <a:ext cx="4251365" cy="4218384"/>
          </a:xfrm>
          <a:prstGeom prst="roundRect">
            <a:avLst>
              <a:gd name="adj" fmla="val 8779"/>
            </a:avLst>
          </a:prstGeom>
          <a:solidFill>
            <a:srgbClr val="E8AF3B"/>
          </a:solidFill>
          <a:ln w="15240">
            <a:solidFill>
              <a:srgbClr val="CE9521"/>
            </a:solidFill>
            <a:prstDash val="solid"/>
          </a:ln>
        </p:spPr>
        <p:txBody>
          <a:bodyPr/>
          <a:lstStyle/>
          <a:p>
            <a:endParaRPr lang="en-GB"/>
          </a:p>
        </p:txBody>
      </p:sp>
      <p:sp>
        <p:nvSpPr>
          <p:cNvPr id="11" name="Text 9"/>
          <p:cNvSpPr/>
          <p:nvPr/>
        </p:nvSpPr>
        <p:spPr>
          <a:xfrm>
            <a:off x="9949696" y="3434120"/>
            <a:ext cx="3086100" cy="385763"/>
          </a:xfrm>
          <a:prstGeom prst="rect">
            <a:avLst/>
          </a:prstGeom>
          <a:noFill/>
          <a:ln/>
        </p:spPr>
        <p:txBody>
          <a:bodyPr wrap="none" lIns="0" tIns="0" rIns="0" bIns="0" rtlCol="0" anchor="t"/>
          <a:lstStyle/>
          <a:p>
            <a:pPr marL="0" indent="0" algn="l">
              <a:lnSpc>
                <a:spcPts val="3000"/>
              </a:lnSpc>
              <a:buNone/>
            </a:pPr>
            <a:r>
              <a:rPr lang="en-US" sz="2400" dirty="0">
                <a:solidFill>
                  <a:srgbClr val="000000"/>
                </a:solidFill>
                <a:latin typeface="Brygada 1918 Semi Bold" pitchFamily="34" charset="0"/>
                <a:ea typeface="Brygada 1918 Semi Bold" pitchFamily="34" charset="-122"/>
                <a:cs typeface="Brygada 1918 Semi Bold" pitchFamily="34" charset="-120"/>
              </a:rPr>
              <a:t>Academic Support</a:t>
            </a:r>
            <a:endParaRPr lang="en-US" sz="2400" dirty="0"/>
          </a:p>
        </p:txBody>
      </p:sp>
      <p:sp>
        <p:nvSpPr>
          <p:cNvPr id="12" name="Text 10"/>
          <p:cNvSpPr/>
          <p:nvPr/>
        </p:nvSpPr>
        <p:spPr>
          <a:xfrm>
            <a:off x="9949696" y="3967996"/>
            <a:ext cx="3727252" cy="3160395"/>
          </a:xfrm>
          <a:prstGeom prst="rect">
            <a:avLst/>
          </a:prstGeom>
          <a:noFill/>
          <a:ln/>
        </p:spPr>
        <p:txBody>
          <a:bodyPr wrap="square" lIns="0" tIns="0" rIns="0" bIns="0" rtlCol="0" anchor="t"/>
          <a:lstStyle/>
          <a:p>
            <a:pPr marL="0" indent="0" algn="l">
              <a:lnSpc>
                <a:spcPts val="3100"/>
              </a:lnSpc>
              <a:buNone/>
            </a:pPr>
            <a:r>
              <a:rPr lang="en-US" sz="1900" dirty="0">
                <a:solidFill>
                  <a:srgbClr val="000000"/>
                </a:solidFill>
                <a:latin typeface="Brygada 1918" pitchFamily="34" charset="0"/>
                <a:ea typeface="Brygada 1918" pitchFamily="34" charset="-122"/>
                <a:cs typeface="Brygada 1918" pitchFamily="34" charset="-120"/>
              </a:rPr>
              <a:t>Sharabati et al. (2024) found SME performance is positively affected by digital marketing. Fluhrer and Schöggl (2025) confirm small firms increasingly rely on digital brand presence to remain competitive.</a:t>
            </a:r>
            <a:endParaRPr lang="en-US" sz="1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5777270" y="315099"/>
            <a:ext cx="4286726" cy="535781"/>
          </a:xfrm>
          <a:prstGeom prst="rect">
            <a:avLst/>
          </a:prstGeom>
          <a:noFill/>
          <a:ln/>
        </p:spPr>
        <p:txBody>
          <a:bodyPr wrap="none" lIns="0" tIns="0" rIns="0" bIns="0" rtlCol="0" anchor="t"/>
          <a:lstStyle/>
          <a:p>
            <a:pPr marL="0" indent="0" algn="l">
              <a:lnSpc>
                <a:spcPts val="4200"/>
              </a:lnSpc>
              <a:buNone/>
            </a:pPr>
            <a:r>
              <a:rPr lang="en-US" sz="4000" dirty="0">
                <a:solidFill>
                  <a:srgbClr val="403011"/>
                </a:solidFill>
                <a:latin typeface="Brygada 1918 Semi Bold" pitchFamily="34" charset="0"/>
                <a:ea typeface="Brygada 1918 Semi Bold" pitchFamily="34" charset="-122"/>
                <a:cs typeface="Brygada 1918 Semi Bold" pitchFamily="34" charset="-120"/>
              </a:rPr>
              <a:t>5W2H Analysis</a:t>
            </a:r>
            <a:endParaRPr lang="en-US" sz="4000" dirty="0"/>
          </a:p>
        </p:txBody>
      </p:sp>
      <p:sp>
        <p:nvSpPr>
          <p:cNvPr id="3" name="Text 1"/>
          <p:cNvSpPr/>
          <p:nvPr/>
        </p:nvSpPr>
        <p:spPr>
          <a:xfrm>
            <a:off x="650081" y="1174908"/>
            <a:ext cx="13715999" cy="464820"/>
          </a:xfrm>
          <a:prstGeom prst="rect">
            <a:avLst/>
          </a:prstGeom>
          <a:noFill/>
          <a:ln/>
        </p:spPr>
        <p:txBody>
          <a:bodyPr wrap="square" lIns="0" tIns="0" rIns="0" bIns="0" rtlCol="0" anchor="t"/>
          <a:lstStyle/>
          <a:p>
            <a:pPr marL="0" indent="0" algn="l">
              <a:lnSpc>
                <a:spcPct val="150000"/>
              </a:lnSpc>
              <a:buNone/>
            </a:pPr>
            <a:r>
              <a:rPr lang="en-US" sz="2000" dirty="0">
                <a:solidFill>
                  <a:srgbClr val="403011"/>
                </a:solidFill>
                <a:latin typeface="Brygada 1918" pitchFamily="34" charset="0"/>
                <a:ea typeface="Brygada 1918" pitchFamily="34" charset="-122"/>
                <a:cs typeface="Brygada 1918" pitchFamily="34" charset="-120"/>
              </a:rPr>
              <a:t>Luo, Hong and Zhong (2024) describe the 5W2H model as a practical management tool that turns broad issues into structured decision points.</a:t>
            </a:r>
            <a:endParaRPr lang="en-US" sz="2000" dirty="0"/>
          </a:p>
        </p:txBody>
      </p:sp>
      <p:sp>
        <p:nvSpPr>
          <p:cNvPr id="4" name="Shape 2"/>
          <p:cNvSpPr/>
          <p:nvPr/>
        </p:nvSpPr>
        <p:spPr>
          <a:xfrm>
            <a:off x="2582585" y="2345650"/>
            <a:ext cx="3075623" cy="1394698"/>
          </a:xfrm>
          <a:prstGeom prst="roundRect">
            <a:avLst>
              <a:gd name="adj" fmla="val 18442"/>
            </a:avLst>
          </a:prstGeom>
          <a:solidFill>
            <a:srgbClr val="626C3B"/>
          </a:solidFill>
          <a:ln w="7620">
            <a:solidFill>
              <a:srgbClr val="7B8554"/>
            </a:solidFill>
            <a:prstDash val="solid"/>
          </a:ln>
        </p:spPr>
        <p:txBody>
          <a:bodyPr/>
          <a:lstStyle/>
          <a:p>
            <a:endParaRPr lang="en-GB"/>
          </a:p>
        </p:txBody>
      </p:sp>
      <p:sp>
        <p:nvSpPr>
          <p:cNvPr id="5" name="Text 3"/>
          <p:cNvSpPr/>
          <p:nvPr/>
        </p:nvSpPr>
        <p:spPr>
          <a:xfrm>
            <a:off x="2761655" y="2524720"/>
            <a:ext cx="2143363" cy="267891"/>
          </a:xfrm>
          <a:prstGeom prst="rect">
            <a:avLst/>
          </a:prstGeom>
          <a:noFill/>
          <a:ln/>
        </p:spPr>
        <p:txBody>
          <a:bodyPr wrap="none" lIns="0" tIns="0" rIns="0" bIns="0" rtlCol="0" anchor="t"/>
          <a:lstStyle/>
          <a:p>
            <a:pPr marL="0" indent="0" algn="l">
              <a:lnSpc>
                <a:spcPts val="2100"/>
              </a:lnSpc>
              <a:buNone/>
            </a:pPr>
            <a:r>
              <a:rPr lang="en-US" sz="1650" b="1" dirty="0">
                <a:solidFill>
                  <a:srgbClr val="FFFFFF"/>
                </a:solidFill>
                <a:latin typeface="Brygada 1918 Semi Bold" pitchFamily="34" charset="0"/>
                <a:ea typeface="Brygada 1918 Semi Bold" pitchFamily="34" charset="-122"/>
                <a:cs typeface="Brygada 1918 Semi Bold" pitchFamily="34" charset="-120"/>
              </a:rPr>
              <a:t>Who</a:t>
            </a:r>
            <a:endParaRPr lang="en-US" sz="1650" dirty="0"/>
          </a:p>
        </p:txBody>
      </p:sp>
      <p:sp>
        <p:nvSpPr>
          <p:cNvPr id="6" name="Text 4"/>
          <p:cNvSpPr/>
          <p:nvPr/>
        </p:nvSpPr>
        <p:spPr>
          <a:xfrm>
            <a:off x="2761655" y="2864048"/>
            <a:ext cx="2717483" cy="697230"/>
          </a:xfrm>
          <a:prstGeom prst="rect">
            <a:avLst/>
          </a:prstGeom>
          <a:noFill/>
          <a:ln/>
        </p:spPr>
        <p:txBody>
          <a:bodyPr wrap="square" lIns="0" tIns="0" rIns="0" bIns="0" rtlCol="0" anchor="t"/>
          <a:lstStyle/>
          <a:p>
            <a:pPr marL="0" indent="0" algn="l">
              <a:lnSpc>
                <a:spcPts val="1800"/>
              </a:lnSpc>
              <a:buNone/>
            </a:pPr>
            <a:r>
              <a:rPr lang="en-US" sz="1600" dirty="0">
                <a:solidFill>
                  <a:srgbClr val="FFFFFF"/>
                </a:solidFill>
                <a:latin typeface="Brygada 1918" pitchFamily="34" charset="0"/>
                <a:ea typeface="Brygada 1918" pitchFamily="34" charset="-122"/>
                <a:cs typeface="Brygada 1918" pitchFamily="34" charset="-120"/>
              </a:rPr>
              <a:t>Owners, employees, and customers of Green Haven Florists</a:t>
            </a:r>
            <a:endParaRPr lang="en-US" sz="1600" dirty="0"/>
          </a:p>
        </p:txBody>
      </p:sp>
      <p:sp>
        <p:nvSpPr>
          <p:cNvPr id="7" name="Shape 5"/>
          <p:cNvSpPr/>
          <p:nvPr/>
        </p:nvSpPr>
        <p:spPr>
          <a:xfrm>
            <a:off x="5777270" y="2345650"/>
            <a:ext cx="3075742" cy="1394698"/>
          </a:xfrm>
          <a:prstGeom prst="roundRect">
            <a:avLst>
              <a:gd name="adj" fmla="val 18442"/>
            </a:avLst>
          </a:prstGeom>
          <a:solidFill>
            <a:srgbClr val="83792E"/>
          </a:solidFill>
          <a:ln w="7620">
            <a:solidFill>
              <a:srgbClr val="9C9247"/>
            </a:solidFill>
            <a:prstDash val="solid"/>
          </a:ln>
        </p:spPr>
        <p:txBody>
          <a:bodyPr/>
          <a:lstStyle/>
          <a:p>
            <a:endParaRPr lang="en-GB"/>
          </a:p>
        </p:txBody>
      </p:sp>
      <p:sp>
        <p:nvSpPr>
          <p:cNvPr id="8" name="Text 6"/>
          <p:cNvSpPr/>
          <p:nvPr/>
        </p:nvSpPr>
        <p:spPr>
          <a:xfrm>
            <a:off x="5956340" y="2524720"/>
            <a:ext cx="2143363" cy="267891"/>
          </a:xfrm>
          <a:prstGeom prst="rect">
            <a:avLst/>
          </a:prstGeom>
          <a:noFill/>
          <a:ln/>
        </p:spPr>
        <p:txBody>
          <a:bodyPr wrap="none" lIns="0" tIns="0" rIns="0" bIns="0" rtlCol="0" anchor="t"/>
          <a:lstStyle/>
          <a:p>
            <a:pPr marL="0" indent="0" algn="l">
              <a:lnSpc>
                <a:spcPts val="2100"/>
              </a:lnSpc>
              <a:buNone/>
            </a:pPr>
            <a:r>
              <a:rPr lang="en-US" sz="1650" b="1" dirty="0">
                <a:solidFill>
                  <a:srgbClr val="FFFFFF"/>
                </a:solidFill>
                <a:latin typeface="Brygada 1918 Semi Bold" pitchFamily="34" charset="0"/>
                <a:ea typeface="Brygada 1918 Semi Bold" pitchFamily="34" charset="-122"/>
                <a:cs typeface="Brygada 1918 Semi Bold" pitchFamily="34" charset="-120"/>
              </a:rPr>
              <a:t>What</a:t>
            </a:r>
            <a:endParaRPr lang="en-US" sz="1650" dirty="0"/>
          </a:p>
        </p:txBody>
      </p:sp>
      <p:sp>
        <p:nvSpPr>
          <p:cNvPr id="9" name="Text 7"/>
          <p:cNvSpPr/>
          <p:nvPr/>
        </p:nvSpPr>
        <p:spPr>
          <a:xfrm>
            <a:off x="5956340" y="2864048"/>
            <a:ext cx="2717602" cy="464820"/>
          </a:xfrm>
          <a:prstGeom prst="rect">
            <a:avLst/>
          </a:prstGeom>
          <a:noFill/>
          <a:ln/>
        </p:spPr>
        <p:txBody>
          <a:bodyPr wrap="square" lIns="0" tIns="0" rIns="0" bIns="0" rtlCol="0" anchor="t"/>
          <a:lstStyle/>
          <a:p>
            <a:pPr marL="0" indent="0" algn="l">
              <a:lnSpc>
                <a:spcPts val="1800"/>
              </a:lnSpc>
              <a:buNone/>
            </a:pPr>
            <a:r>
              <a:rPr lang="en-US" sz="1600" dirty="0">
                <a:solidFill>
                  <a:srgbClr val="FFFFFF"/>
                </a:solidFill>
                <a:latin typeface="Brygada 1918" pitchFamily="34" charset="0"/>
                <a:ea typeface="Brygada 1918" pitchFamily="34" charset="-122"/>
                <a:cs typeface="Brygada 1918" pitchFamily="34" charset="-120"/>
              </a:rPr>
              <a:t>A continuing decline in in-store sales</a:t>
            </a:r>
            <a:endParaRPr lang="en-US" sz="1600" dirty="0"/>
          </a:p>
        </p:txBody>
      </p:sp>
      <p:sp>
        <p:nvSpPr>
          <p:cNvPr id="10" name="Shape 8"/>
          <p:cNvSpPr/>
          <p:nvPr/>
        </p:nvSpPr>
        <p:spPr>
          <a:xfrm>
            <a:off x="8972074" y="2345650"/>
            <a:ext cx="3075623" cy="1394698"/>
          </a:xfrm>
          <a:prstGeom prst="roundRect">
            <a:avLst>
              <a:gd name="adj" fmla="val 18442"/>
            </a:avLst>
          </a:prstGeom>
          <a:solidFill>
            <a:srgbClr val="E8AF3B"/>
          </a:solidFill>
          <a:ln w="7620">
            <a:solidFill>
              <a:srgbClr val="CE9521"/>
            </a:solidFill>
            <a:prstDash val="solid"/>
          </a:ln>
        </p:spPr>
        <p:txBody>
          <a:bodyPr/>
          <a:lstStyle/>
          <a:p>
            <a:endParaRPr lang="en-GB"/>
          </a:p>
        </p:txBody>
      </p:sp>
      <p:sp>
        <p:nvSpPr>
          <p:cNvPr id="11" name="Text 9"/>
          <p:cNvSpPr/>
          <p:nvPr/>
        </p:nvSpPr>
        <p:spPr>
          <a:xfrm>
            <a:off x="9151144" y="2524720"/>
            <a:ext cx="2143363" cy="267891"/>
          </a:xfrm>
          <a:prstGeom prst="rect">
            <a:avLst/>
          </a:prstGeom>
          <a:noFill/>
          <a:ln/>
        </p:spPr>
        <p:txBody>
          <a:bodyPr wrap="none" lIns="0" tIns="0" rIns="0" bIns="0" rtlCol="0" anchor="t"/>
          <a:lstStyle/>
          <a:p>
            <a:pPr marL="0" indent="0" algn="l">
              <a:lnSpc>
                <a:spcPts val="2100"/>
              </a:lnSpc>
              <a:buNone/>
            </a:pPr>
            <a:r>
              <a:rPr lang="en-US" sz="1650" b="1" dirty="0">
                <a:solidFill>
                  <a:srgbClr val="000000"/>
                </a:solidFill>
                <a:latin typeface="Brygada 1918 Semi Bold" pitchFamily="34" charset="0"/>
                <a:ea typeface="Brygada 1918 Semi Bold" pitchFamily="34" charset="-122"/>
                <a:cs typeface="Brygada 1918 Semi Bold" pitchFamily="34" charset="-120"/>
              </a:rPr>
              <a:t>Where</a:t>
            </a:r>
            <a:endParaRPr lang="en-US" sz="1650" dirty="0"/>
          </a:p>
        </p:txBody>
      </p:sp>
      <p:sp>
        <p:nvSpPr>
          <p:cNvPr id="12" name="Text 10"/>
          <p:cNvSpPr/>
          <p:nvPr/>
        </p:nvSpPr>
        <p:spPr>
          <a:xfrm>
            <a:off x="9151144" y="2864048"/>
            <a:ext cx="2717483" cy="464820"/>
          </a:xfrm>
          <a:prstGeom prst="rect">
            <a:avLst/>
          </a:prstGeom>
          <a:noFill/>
          <a:ln/>
        </p:spPr>
        <p:txBody>
          <a:bodyPr wrap="square" lIns="0" tIns="0" rIns="0" bIns="0" rtlCol="0" anchor="t"/>
          <a:lstStyle/>
          <a:p>
            <a:pPr marL="0" indent="0" algn="l">
              <a:lnSpc>
                <a:spcPts val="1800"/>
              </a:lnSpc>
              <a:buNone/>
            </a:pPr>
            <a:r>
              <a:rPr lang="en-US" sz="1600" dirty="0">
                <a:solidFill>
                  <a:srgbClr val="000000"/>
                </a:solidFill>
                <a:latin typeface="Brygada 1918" pitchFamily="34" charset="0"/>
                <a:ea typeface="Brygada 1918" pitchFamily="34" charset="-122"/>
                <a:cs typeface="Brygada 1918" pitchFamily="34" charset="-120"/>
              </a:rPr>
              <a:t>The physical shop, linked to weak digital performance</a:t>
            </a:r>
            <a:endParaRPr lang="en-US" sz="1600" dirty="0"/>
          </a:p>
        </p:txBody>
      </p:sp>
      <p:sp>
        <p:nvSpPr>
          <p:cNvPr id="13" name="Shape 11"/>
          <p:cNvSpPr/>
          <p:nvPr/>
        </p:nvSpPr>
        <p:spPr>
          <a:xfrm>
            <a:off x="2582585" y="3859411"/>
            <a:ext cx="3075623" cy="1627108"/>
          </a:xfrm>
          <a:prstGeom prst="roundRect">
            <a:avLst>
              <a:gd name="adj" fmla="val 15808"/>
            </a:avLst>
          </a:prstGeom>
          <a:solidFill>
            <a:srgbClr val="CC914D"/>
          </a:solidFill>
          <a:ln w="7620">
            <a:solidFill>
              <a:srgbClr val="B27733"/>
            </a:solidFill>
            <a:prstDash val="solid"/>
          </a:ln>
        </p:spPr>
        <p:txBody>
          <a:bodyPr/>
          <a:lstStyle/>
          <a:p>
            <a:endParaRPr lang="en-GB"/>
          </a:p>
        </p:txBody>
      </p:sp>
      <p:sp>
        <p:nvSpPr>
          <p:cNvPr id="14" name="Text 12"/>
          <p:cNvSpPr/>
          <p:nvPr/>
        </p:nvSpPr>
        <p:spPr>
          <a:xfrm>
            <a:off x="2761655" y="4038481"/>
            <a:ext cx="2143363" cy="267891"/>
          </a:xfrm>
          <a:prstGeom prst="rect">
            <a:avLst/>
          </a:prstGeom>
          <a:noFill/>
          <a:ln/>
        </p:spPr>
        <p:txBody>
          <a:bodyPr wrap="none" lIns="0" tIns="0" rIns="0" bIns="0" rtlCol="0" anchor="t"/>
          <a:lstStyle/>
          <a:p>
            <a:pPr marL="0" indent="0" algn="l">
              <a:lnSpc>
                <a:spcPts val="2100"/>
              </a:lnSpc>
              <a:buNone/>
            </a:pPr>
            <a:r>
              <a:rPr lang="en-US" sz="1650" b="1" dirty="0">
                <a:solidFill>
                  <a:srgbClr val="000000"/>
                </a:solidFill>
                <a:latin typeface="Brygada 1918 Semi Bold" pitchFamily="34" charset="0"/>
                <a:ea typeface="Brygada 1918 Semi Bold" pitchFamily="34" charset="-122"/>
                <a:cs typeface="Brygada 1918 Semi Bold" pitchFamily="34" charset="-120"/>
              </a:rPr>
              <a:t>When</a:t>
            </a:r>
            <a:endParaRPr lang="en-US" sz="1650" dirty="0"/>
          </a:p>
        </p:txBody>
      </p:sp>
      <p:sp>
        <p:nvSpPr>
          <p:cNvPr id="15" name="Text 13"/>
          <p:cNvSpPr/>
          <p:nvPr/>
        </p:nvSpPr>
        <p:spPr>
          <a:xfrm>
            <a:off x="2761655" y="4377809"/>
            <a:ext cx="2717483" cy="232410"/>
          </a:xfrm>
          <a:prstGeom prst="rect">
            <a:avLst/>
          </a:prstGeom>
          <a:noFill/>
          <a:ln/>
        </p:spPr>
        <p:txBody>
          <a:bodyPr wrap="none" lIns="0" tIns="0" rIns="0" bIns="0" rtlCol="0" anchor="t"/>
          <a:lstStyle/>
          <a:p>
            <a:pPr marL="0" indent="0" algn="l">
              <a:lnSpc>
                <a:spcPts val="1800"/>
              </a:lnSpc>
              <a:buNone/>
            </a:pPr>
            <a:r>
              <a:rPr lang="en-US" sz="1600" dirty="0">
                <a:solidFill>
                  <a:srgbClr val="000000"/>
                </a:solidFill>
                <a:latin typeface="Brygada 1918" pitchFamily="34" charset="0"/>
                <a:ea typeface="Brygada 1918" pitchFamily="34" charset="-122"/>
                <a:cs typeface="Brygada 1918" pitchFamily="34" charset="-120"/>
              </a:rPr>
              <a:t>Over the last twelve months</a:t>
            </a:r>
            <a:endParaRPr lang="en-US" sz="1600" dirty="0"/>
          </a:p>
        </p:txBody>
      </p:sp>
      <p:sp>
        <p:nvSpPr>
          <p:cNvPr id="16" name="Shape 14"/>
          <p:cNvSpPr/>
          <p:nvPr/>
        </p:nvSpPr>
        <p:spPr>
          <a:xfrm>
            <a:off x="5777270" y="3859411"/>
            <a:ext cx="3075742" cy="1627108"/>
          </a:xfrm>
          <a:prstGeom prst="roundRect">
            <a:avLst>
              <a:gd name="adj" fmla="val 15808"/>
            </a:avLst>
          </a:prstGeom>
          <a:solidFill>
            <a:srgbClr val="626C3B"/>
          </a:solidFill>
          <a:ln w="7620">
            <a:solidFill>
              <a:srgbClr val="7B8554"/>
            </a:solidFill>
            <a:prstDash val="solid"/>
          </a:ln>
        </p:spPr>
        <p:txBody>
          <a:bodyPr/>
          <a:lstStyle/>
          <a:p>
            <a:endParaRPr lang="en-GB"/>
          </a:p>
        </p:txBody>
      </p:sp>
      <p:sp>
        <p:nvSpPr>
          <p:cNvPr id="17" name="Text 15"/>
          <p:cNvSpPr/>
          <p:nvPr/>
        </p:nvSpPr>
        <p:spPr>
          <a:xfrm>
            <a:off x="5956340" y="4038481"/>
            <a:ext cx="2143363" cy="267891"/>
          </a:xfrm>
          <a:prstGeom prst="rect">
            <a:avLst/>
          </a:prstGeom>
          <a:noFill/>
          <a:ln/>
        </p:spPr>
        <p:txBody>
          <a:bodyPr wrap="none" lIns="0" tIns="0" rIns="0" bIns="0" rtlCol="0" anchor="t"/>
          <a:lstStyle/>
          <a:p>
            <a:pPr marL="0" indent="0" algn="l">
              <a:lnSpc>
                <a:spcPts val="2100"/>
              </a:lnSpc>
              <a:buNone/>
            </a:pPr>
            <a:r>
              <a:rPr lang="en-US" sz="1650" b="1" dirty="0">
                <a:solidFill>
                  <a:srgbClr val="FFFFFF"/>
                </a:solidFill>
                <a:latin typeface="Brygada 1918 Semi Bold" pitchFamily="34" charset="0"/>
                <a:ea typeface="Brygada 1918 Semi Bold" pitchFamily="34" charset="-122"/>
                <a:cs typeface="Brygada 1918 Semi Bold" pitchFamily="34" charset="-120"/>
              </a:rPr>
              <a:t>Why</a:t>
            </a:r>
            <a:endParaRPr lang="en-US" sz="1650" dirty="0"/>
          </a:p>
        </p:txBody>
      </p:sp>
      <p:sp>
        <p:nvSpPr>
          <p:cNvPr id="18" name="Text 16"/>
          <p:cNvSpPr/>
          <p:nvPr/>
        </p:nvSpPr>
        <p:spPr>
          <a:xfrm>
            <a:off x="5956340" y="4377809"/>
            <a:ext cx="2717602" cy="929640"/>
          </a:xfrm>
          <a:prstGeom prst="rect">
            <a:avLst/>
          </a:prstGeom>
          <a:noFill/>
          <a:ln/>
        </p:spPr>
        <p:txBody>
          <a:bodyPr wrap="square" lIns="0" tIns="0" rIns="0" bIns="0" rtlCol="0" anchor="t"/>
          <a:lstStyle/>
          <a:p>
            <a:pPr marL="0" indent="0" algn="l">
              <a:lnSpc>
                <a:spcPts val="1800"/>
              </a:lnSpc>
              <a:buNone/>
            </a:pPr>
            <a:r>
              <a:rPr lang="en-US" sz="1600" dirty="0">
                <a:solidFill>
                  <a:srgbClr val="FFFFFF"/>
                </a:solidFill>
                <a:latin typeface="Brygada 1918" pitchFamily="34" charset="0"/>
                <a:ea typeface="Brygada 1918" pitchFamily="34" charset="-122"/>
                <a:cs typeface="Brygada 1918" pitchFamily="34" charset="-120"/>
              </a:rPr>
              <a:t>Weaker footfall, online competition, rising costs, outdated website, limited digital marketing</a:t>
            </a:r>
            <a:endParaRPr lang="en-US" sz="1600" dirty="0"/>
          </a:p>
        </p:txBody>
      </p:sp>
      <p:sp>
        <p:nvSpPr>
          <p:cNvPr id="19" name="Shape 17"/>
          <p:cNvSpPr/>
          <p:nvPr/>
        </p:nvSpPr>
        <p:spPr>
          <a:xfrm>
            <a:off x="8972074" y="3859411"/>
            <a:ext cx="3075623" cy="1627108"/>
          </a:xfrm>
          <a:prstGeom prst="roundRect">
            <a:avLst>
              <a:gd name="adj" fmla="val 15808"/>
            </a:avLst>
          </a:prstGeom>
          <a:solidFill>
            <a:srgbClr val="83792E"/>
          </a:solidFill>
          <a:ln w="7620">
            <a:solidFill>
              <a:srgbClr val="9C9247"/>
            </a:solidFill>
            <a:prstDash val="solid"/>
          </a:ln>
        </p:spPr>
        <p:txBody>
          <a:bodyPr/>
          <a:lstStyle/>
          <a:p>
            <a:endParaRPr lang="en-GB"/>
          </a:p>
        </p:txBody>
      </p:sp>
      <p:sp>
        <p:nvSpPr>
          <p:cNvPr id="20" name="Text 18"/>
          <p:cNvSpPr/>
          <p:nvPr/>
        </p:nvSpPr>
        <p:spPr>
          <a:xfrm>
            <a:off x="9151144" y="4038481"/>
            <a:ext cx="2143363" cy="267891"/>
          </a:xfrm>
          <a:prstGeom prst="rect">
            <a:avLst/>
          </a:prstGeom>
          <a:noFill/>
          <a:ln/>
        </p:spPr>
        <p:txBody>
          <a:bodyPr wrap="none" lIns="0" tIns="0" rIns="0" bIns="0" rtlCol="0" anchor="t"/>
          <a:lstStyle/>
          <a:p>
            <a:pPr marL="0" indent="0" algn="l">
              <a:lnSpc>
                <a:spcPts val="2100"/>
              </a:lnSpc>
              <a:buNone/>
            </a:pPr>
            <a:r>
              <a:rPr lang="en-US" sz="1650" b="1" dirty="0">
                <a:solidFill>
                  <a:srgbClr val="FFFFFF"/>
                </a:solidFill>
                <a:latin typeface="Brygada 1918 Semi Bold" pitchFamily="34" charset="0"/>
                <a:ea typeface="Brygada 1918 Semi Bold" pitchFamily="34" charset="-122"/>
                <a:cs typeface="Brygada 1918 Semi Bold" pitchFamily="34" charset="-120"/>
              </a:rPr>
              <a:t>How</a:t>
            </a:r>
            <a:endParaRPr lang="en-US" sz="1650" dirty="0"/>
          </a:p>
        </p:txBody>
      </p:sp>
      <p:sp>
        <p:nvSpPr>
          <p:cNvPr id="21" name="Text 19"/>
          <p:cNvSpPr/>
          <p:nvPr/>
        </p:nvSpPr>
        <p:spPr>
          <a:xfrm>
            <a:off x="9151144" y="4377809"/>
            <a:ext cx="2717483" cy="697230"/>
          </a:xfrm>
          <a:prstGeom prst="rect">
            <a:avLst/>
          </a:prstGeom>
          <a:noFill/>
          <a:ln/>
        </p:spPr>
        <p:txBody>
          <a:bodyPr wrap="square" lIns="0" tIns="0" rIns="0" bIns="0" rtlCol="0" anchor="t"/>
          <a:lstStyle/>
          <a:p>
            <a:pPr marL="0" indent="0" algn="l">
              <a:lnSpc>
                <a:spcPts val="1800"/>
              </a:lnSpc>
              <a:buNone/>
            </a:pPr>
            <a:r>
              <a:rPr lang="en-US" sz="1600" dirty="0">
                <a:solidFill>
                  <a:srgbClr val="FFFFFF"/>
                </a:solidFill>
                <a:latin typeface="Brygada 1918" pitchFamily="34" charset="0"/>
                <a:ea typeface="Brygada 1918" pitchFamily="34" charset="-122"/>
                <a:cs typeface="Brygada 1918" pitchFamily="34" charset="-120"/>
              </a:rPr>
              <a:t>Reduced convenience, weaker online visibility, lower perceived value vs. competitors</a:t>
            </a:r>
            <a:endParaRPr lang="en-US" sz="1600" dirty="0"/>
          </a:p>
        </p:txBody>
      </p:sp>
      <p:sp>
        <p:nvSpPr>
          <p:cNvPr id="22" name="Shape 20"/>
          <p:cNvSpPr/>
          <p:nvPr/>
        </p:nvSpPr>
        <p:spPr>
          <a:xfrm>
            <a:off x="2582585" y="5605582"/>
            <a:ext cx="9465112" cy="929878"/>
          </a:xfrm>
          <a:prstGeom prst="roundRect">
            <a:avLst>
              <a:gd name="adj" fmla="val 27660"/>
            </a:avLst>
          </a:prstGeom>
          <a:solidFill>
            <a:srgbClr val="E8AF3B"/>
          </a:solidFill>
          <a:ln w="7620">
            <a:solidFill>
              <a:srgbClr val="CE9521"/>
            </a:solidFill>
            <a:prstDash val="solid"/>
          </a:ln>
        </p:spPr>
        <p:txBody>
          <a:bodyPr/>
          <a:lstStyle/>
          <a:p>
            <a:endParaRPr lang="en-GB"/>
          </a:p>
        </p:txBody>
      </p:sp>
      <p:sp>
        <p:nvSpPr>
          <p:cNvPr id="23" name="Text 21"/>
          <p:cNvSpPr/>
          <p:nvPr/>
        </p:nvSpPr>
        <p:spPr>
          <a:xfrm>
            <a:off x="2761655" y="5784652"/>
            <a:ext cx="2143363" cy="267891"/>
          </a:xfrm>
          <a:prstGeom prst="rect">
            <a:avLst/>
          </a:prstGeom>
          <a:noFill/>
          <a:ln/>
        </p:spPr>
        <p:txBody>
          <a:bodyPr wrap="none" lIns="0" tIns="0" rIns="0" bIns="0" rtlCol="0" anchor="t"/>
          <a:lstStyle/>
          <a:p>
            <a:pPr marL="0" indent="0" algn="l">
              <a:lnSpc>
                <a:spcPts val="2100"/>
              </a:lnSpc>
              <a:buNone/>
            </a:pPr>
            <a:r>
              <a:rPr lang="en-US" sz="1650" b="1" dirty="0">
                <a:solidFill>
                  <a:srgbClr val="000000"/>
                </a:solidFill>
                <a:latin typeface="Brygada 1918 Semi Bold" pitchFamily="34" charset="0"/>
                <a:ea typeface="Brygada 1918 Semi Bold" pitchFamily="34" charset="-122"/>
                <a:cs typeface="Brygada 1918 Semi Bold" pitchFamily="34" charset="-120"/>
              </a:rPr>
              <a:t>How Much</a:t>
            </a:r>
            <a:endParaRPr lang="en-US" sz="1650" dirty="0"/>
          </a:p>
        </p:txBody>
      </p:sp>
      <p:sp>
        <p:nvSpPr>
          <p:cNvPr id="24" name="Text 22"/>
          <p:cNvSpPr/>
          <p:nvPr/>
        </p:nvSpPr>
        <p:spPr>
          <a:xfrm>
            <a:off x="2761655" y="6123980"/>
            <a:ext cx="9106972" cy="232410"/>
          </a:xfrm>
          <a:prstGeom prst="rect">
            <a:avLst/>
          </a:prstGeom>
          <a:noFill/>
          <a:ln/>
        </p:spPr>
        <p:txBody>
          <a:bodyPr wrap="none" lIns="0" tIns="0" rIns="0" bIns="0" rtlCol="0" anchor="t"/>
          <a:lstStyle/>
          <a:p>
            <a:pPr marL="0" indent="0" algn="l">
              <a:lnSpc>
                <a:spcPts val="1800"/>
              </a:lnSpc>
              <a:buNone/>
            </a:pPr>
            <a:r>
              <a:rPr lang="en-US" sz="1600" dirty="0">
                <a:solidFill>
                  <a:srgbClr val="000000"/>
                </a:solidFill>
                <a:latin typeface="Brygada 1918" pitchFamily="34" charset="0"/>
                <a:ea typeface="Brygada 1918" pitchFamily="34" charset="-122"/>
                <a:cs typeface="Brygada 1918" pitchFamily="34" charset="-120"/>
              </a:rPr>
              <a:t>30% fall in in-store sales as described in the case</a:t>
            </a:r>
            <a:endParaRPr lang="en-US" sz="1600" dirty="0"/>
          </a:p>
        </p:txBody>
      </p:sp>
      <p:sp>
        <p:nvSpPr>
          <p:cNvPr id="25" name="Shape 23"/>
          <p:cNvSpPr/>
          <p:nvPr/>
        </p:nvSpPr>
        <p:spPr>
          <a:xfrm>
            <a:off x="1969947" y="7001114"/>
            <a:ext cx="11269803" cy="587216"/>
          </a:xfrm>
          <a:prstGeom prst="roundRect">
            <a:avLst>
              <a:gd name="adj" fmla="val 43801"/>
            </a:avLst>
          </a:prstGeom>
          <a:solidFill>
            <a:srgbClr val="DFE4CE"/>
          </a:solidFill>
          <a:ln/>
        </p:spPr>
        <p:txBody>
          <a:bodyPr/>
          <a:lstStyle/>
          <a:p>
            <a:endParaRPr lang="en-GB"/>
          </a:p>
        </p:txBody>
      </p:sp>
      <p:sp>
        <p:nvSpPr>
          <p:cNvPr id="27" name="Text 24"/>
          <p:cNvSpPr/>
          <p:nvPr/>
        </p:nvSpPr>
        <p:spPr>
          <a:xfrm>
            <a:off x="2481263" y="7235548"/>
            <a:ext cx="8736568" cy="232410"/>
          </a:xfrm>
          <a:prstGeom prst="rect">
            <a:avLst/>
          </a:prstGeom>
          <a:noFill/>
          <a:ln/>
        </p:spPr>
        <p:txBody>
          <a:bodyPr wrap="none" lIns="0" tIns="0" rIns="0" bIns="0" rtlCol="0" anchor="t"/>
          <a:lstStyle/>
          <a:p>
            <a:pPr marL="0" indent="0" algn="l">
              <a:lnSpc>
                <a:spcPts val="1800"/>
              </a:lnSpc>
              <a:buNone/>
            </a:pPr>
            <a:r>
              <a:rPr lang="en-US" sz="2000" dirty="0">
                <a:solidFill>
                  <a:srgbClr val="000000"/>
                </a:solidFill>
                <a:latin typeface="Brygada 1918" pitchFamily="34" charset="0"/>
                <a:ea typeface="Brygada 1918" pitchFamily="34" charset="-122"/>
                <a:cs typeface="Brygada 1918" pitchFamily="34" charset="-120"/>
              </a:rPr>
              <a:t>Strength: creates clarity. Limitation: does not fully explain deeper root causes on its own.</a:t>
            </a:r>
            <a:endParaRPr lang="en-US" sz="2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1115378" y="780931"/>
            <a:ext cx="5615702" cy="701993"/>
          </a:xfrm>
          <a:prstGeom prst="rect">
            <a:avLst/>
          </a:prstGeom>
          <a:noFill/>
          <a:ln/>
        </p:spPr>
        <p:txBody>
          <a:bodyPr wrap="none" lIns="0" tIns="0" rIns="0" bIns="0" rtlCol="0" anchor="t"/>
          <a:lstStyle/>
          <a:p>
            <a:pPr marL="0" indent="0" algn="l">
              <a:lnSpc>
                <a:spcPts val="5500"/>
              </a:lnSpc>
              <a:buNone/>
            </a:pPr>
            <a:r>
              <a:rPr lang="en-US" sz="4400" dirty="0">
                <a:solidFill>
                  <a:srgbClr val="403011"/>
                </a:solidFill>
                <a:latin typeface="Brygada 1918 Semi Bold" pitchFamily="34" charset="0"/>
                <a:ea typeface="Brygada 1918 Semi Bold" pitchFamily="34" charset="-122"/>
                <a:cs typeface="Brygada 1918 Semi Bold" pitchFamily="34" charset="-120"/>
              </a:rPr>
              <a:t>PESTEL Analysis</a:t>
            </a:r>
            <a:endParaRPr lang="en-US" sz="4400" dirty="0"/>
          </a:p>
        </p:txBody>
      </p:sp>
      <p:sp>
        <p:nvSpPr>
          <p:cNvPr id="3" name="Text 1"/>
          <p:cNvSpPr/>
          <p:nvPr/>
        </p:nvSpPr>
        <p:spPr>
          <a:xfrm>
            <a:off x="1115378" y="1891665"/>
            <a:ext cx="12399645" cy="686514"/>
          </a:xfrm>
          <a:prstGeom prst="rect">
            <a:avLst/>
          </a:prstGeom>
          <a:noFill/>
          <a:ln/>
        </p:spPr>
        <p:txBody>
          <a:bodyPr wrap="square" lIns="0" tIns="0" rIns="0" bIns="0" rtlCol="0" anchor="t"/>
          <a:lstStyle/>
          <a:p>
            <a:pPr marL="0" indent="0" algn="l">
              <a:lnSpc>
                <a:spcPts val="2700"/>
              </a:lnSpc>
              <a:buNone/>
            </a:pPr>
            <a:r>
              <a:rPr lang="en-US" sz="2000" dirty="0">
                <a:solidFill>
                  <a:srgbClr val="403011"/>
                </a:solidFill>
                <a:latin typeface="Brygada 1918" pitchFamily="34" charset="0"/>
                <a:ea typeface="Brygada 1918" pitchFamily="34" charset="-122"/>
                <a:cs typeface="Brygada 1918" pitchFamily="34" charset="-120"/>
              </a:rPr>
              <a:t>Whittington et al. (2019) argue that strategy must consider broader external conditions, not just internal strengths and weaknesses.</a:t>
            </a:r>
            <a:endParaRPr lang="en-US" sz="2000" dirty="0"/>
          </a:p>
        </p:txBody>
      </p:sp>
      <p:pic>
        <p:nvPicPr>
          <p:cNvPr id="4"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115378" y="2808089"/>
            <a:ext cx="561499" cy="561499"/>
          </a:xfrm>
          <a:prstGeom prst="rect">
            <a:avLst/>
          </a:prstGeom>
        </p:spPr>
      </p:pic>
      <p:sp>
        <p:nvSpPr>
          <p:cNvPr id="5" name="Text 2"/>
          <p:cNvSpPr/>
          <p:nvPr/>
        </p:nvSpPr>
        <p:spPr>
          <a:xfrm>
            <a:off x="1932265" y="2808089"/>
            <a:ext cx="2807851" cy="350877"/>
          </a:xfrm>
          <a:prstGeom prst="rect">
            <a:avLst/>
          </a:prstGeom>
          <a:noFill/>
          <a:ln/>
        </p:spPr>
        <p:txBody>
          <a:bodyPr wrap="none" lIns="0" tIns="0" rIns="0" bIns="0" rtlCol="0" anchor="t"/>
          <a:lstStyle/>
          <a:p>
            <a:pPr marL="0" indent="0" algn="l">
              <a:lnSpc>
                <a:spcPts val="2750"/>
              </a:lnSpc>
              <a:buNone/>
            </a:pPr>
            <a:r>
              <a:rPr lang="en-US" sz="2200" dirty="0">
                <a:solidFill>
                  <a:srgbClr val="403011"/>
                </a:solidFill>
                <a:latin typeface="Brygada 1918 Semi Bold" pitchFamily="34" charset="0"/>
                <a:ea typeface="Brygada 1918 Semi Bold" pitchFamily="34" charset="-122"/>
                <a:cs typeface="Brygada 1918 Semi Bold" pitchFamily="34" charset="-120"/>
              </a:rPr>
              <a:t>Political</a:t>
            </a:r>
            <a:endParaRPr lang="en-US" sz="2200" dirty="0"/>
          </a:p>
        </p:txBody>
      </p:sp>
      <p:sp>
        <p:nvSpPr>
          <p:cNvPr id="6" name="Text 3"/>
          <p:cNvSpPr/>
          <p:nvPr/>
        </p:nvSpPr>
        <p:spPr>
          <a:xfrm>
            <a:off x="1932265" y="3281482"/>
            <a:ext cx="5255181" cy="343257"/>
          </a:xfrm>
          <a:prstGeom prst="rect">
            <a:avLst/>
          </a:prstGeom>
          <a:noFill/>
          <a:ln/>
        </p:spPr>
        <p:txBody>
          <a:bodyPr wrap="none" lIns="0" tIns="0" rIns="0" bIns="0" rtlCol="0" anchor="t"/>
          <a:lstStyle/>
          <a:p>
            <a:pPr marL="0" indent="0" algn="l">
              <a:lnSpc>
                <a:spcPts val="2700"/>
              </a:lnSpc>
              <a:buNone/>
            </a:pPr>
            <a:r>
              <a:rPr lang="en-US" sz="1750" dirty="0">
                <a:solidFill>
                  <a:srgbClr val="403011"/>
                </a:solidFill>
                <a:latin typeface="Brygada 1918" pitchFamily="34" charset="0"/>
                <a:ea typeface="Brygada 1918" pitchFamily="34" charset="-122"/>
                <a:cs typeface="Brygada 1918" pitchFamily="34" charset="-120"/>
              </a:rPr>
              <a:t>Trade conditions and supply of imported flowers</a:t>
            </a:r>
            <a:endParaRPr lang="en-US" sz="1750" dirty="0"/>
          </a:p>
        </p:txBody>
      </p:sp>
      <p:pic>
        <p:nvPicPr>
          <p:cNvPr id="7"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442835" y="2808089"/>
            <a:ext cx="561499" cy="561499"/>
          </a:xfrm>
          <a:prstGeom prst="rect">
            <a:avLst/>
          </a:prstGeom>
        </p:spPr>
      </p:pic>
      <p:sp>
        <p:nvSpPr>
          <p:cNvPr id="8" name="Text 4"/>
          <p:cNvSpPr/>
          <p:nvPr/>
        </p:nvSpPr>
        <p:spPr>
          <a:xfrm>
            <a:off x="8259723" y="2808089"/>
            <a:ext cx="2807851" cy="350877"/>
          </a:xfrm>
          <a:prstGeom prst="rect">
            <a:avLst/>
          </a:prstGeom>
          <a:noFill/>
          <a:ln/>
        </p:spPr>
        <p:txBody>
          <a:bodyPr wrap="none" lIns="0" tIns="0" rIns="0" bIns="0" rtlCol="0" anchor="t"/>
          <a:lstStyle/>
          <a:p>
            <a:pPr marL="0" indent="0" algn="l">
              <a:lnSpc>
                <a:spcPts val="2750"/>
              </a:lnSpc>
              <a:buNone/>
            </a:pPr>
            <a:r>
              <a:rPr lang="en-US" sz="2200" dirty="0">
                <a:solidFill>
                  <a:srgbClr val="403011"/>
                </a:solidFill>
                <a:latin typeface="Brygada 1918 Semi Bold" pitchFamily="34" charset="0"/>
                <a:ea typeface="Brygada 1918 Semi Bold" pitchFamily="34" charset="-122"/>
                <a:cs typeface="Brygada 1918 Semi Bold" pitchFamily="34" charset="-120"/>
              </a:rPr>
              <a:t>Economic</a:t>
            </a:r>
            <a:endParaRPr lang="en-US" sz="2200" dirty="0"/>
          </a:p>
        </p:txBody>
      </p:sp>
      <p:sp>
        <p:nvSpPr>
          <p:cNvPr id="9" name="Text 5"/>
          <p:cNvSpPr/>
          <p:nvPr/>
        </p:nvSpPr>
        <p:spPr>
          <a:xfrm>
            <a:off x="8259723" y="3281482"/>
            <a:ext cx="5255300" cy="686514"/>
          </a:xfrm>
          <a:prstGeom prst="rect">
            <a:avLst/>
          </a:prstGeom>
          <a:noFill/>
          <a:ln/>
        </p:spPr>
        <p:txBody>
          <a:bodyPr wrap="square" lIns="0" tIns="0" rIns="0" bIns="0" rtlCol="0" anchor="t"/>
          <a:lstStyle/>
          <a:p>
            <a:pPr marL="0" indent="0" algn="l">
              <a:lnSpc>
                <a:spcPts val="2700"/>
              </a:lnSpc>
              <a:buNone/>
            </a:pPr>
            <a:r>
              <a:rPr lang="en-US" sz="1750" dirty="0">
                <a:solidFill>
                  <a:srgbClr val="403011"/>
                </a:solidFill>
                <a:latin typeface="Brygada 1918" pitchFamily="34" charset="0"/>
                <a:ea typeface="Brygada 1918" pitchFamily="34" charset="-122"/>
                <a:cs typeface="Brygada 1918" pitchFamily="34" charset="-120"/>
              </a:rPr>
              <a:t>Inflation raises operating costs and reduces consumer spending</a:t>
            </a:r>
            <a:endParaRPr lang="en-US" sz="1750" dirty="0"/>
          </a:p>
        </p:txBody>
      </p:sp>
      <p:pic>
        <p:nvPicPr>
          <p:cNvPr id="10"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115378" y="4376738"/>
            <a:ext cx="561499" cy="561499"/>
          </a:xfrm>
          <a:prstGeom prst="rect">
            <a:avLst/>
          </a:prstGeom>
        </p:spPr>
      </p:pic>
      <p:sp>
        <p:nvSpPr>
          <p:cNvPr id="11" name="Text 6"/>
          <p:cNvSpPr/>
          <p:nvPr/>
        </p:nvSpPr>
        <p:spPr>
          <a:xfrm>
            <a:off x="1932265" y="4376738"/>
            <a:ext cx="2807851" cy="350877"/>
          </a:xfrm>
          <a:prstGeom prst="rect">
            <a:avLst/>
          </a:prstGeom>
          <a:noFill/>
          <a:ln/>
        </p:spPr>
        <p:txBody>
          <a:bodyPr wrap="none" lIns="0" tIns="0" rIns="0" bIns="0" rtlCol="0" anchor="t"/>
          <a:lstStyle/>
          <a:p>
            <a:pPr marL="0" indent="0" algn="l">
              <a:lnSpc>
                <a:spcPts val="2750"/>
              </a:lnSpc>
              <a:buNone/>
            </a:pPr>
            <a:r>
              <a:rPr lang="en-US" sz="2200" dirty="0">
                <a:solidFill>
                  <a:srgbClr val="403011"/>
                </a:solidFill>
                <a:latin typeface="Brygada 1918 Semi Bold" pitchFamily="34" charset="0"/>
                <a:ea typeface="Brygada 1918 Semi Bold" pitchFamily="34" charset="-122"/>
                <a:cs typeface="Brygada 1918 Semi Bold" pitchFamily="34" charset="-120"/>
              </a:rPr>
              <a:t>Social</a:t>
            </a:r>
            <a:endParaRPr lang="en-US" sz="2200" dirty="0"/>
          </a:p>
        </p:txBody>
      </p:sp>
      <p:sp>
        <p:nvSpPr>
          <p:cNvPr id="12" name="Text 7"/>
          <p:cNvSpPr/>
          <p:nvPr/>
        </p:nvSpPr>
        <p:spPr>
          <a:xfrm>
            <a:off x="1932265" y="4850130"/>
            <a:ext cx="5255181" cy="686514"/>
          </a:xfrm>
          <a:prstGeom prst="rect">
            <a:avLst/>
          </a:prstGeom>
          <a:noFill/>
          <a:ln/>
        </p:spPr>
        <p:txBody>
          <a:bodyPr wrap="square" lIns="0" tIns="0" rIns="0" bIns="0" rtlCol="0" anchor="t"/>
          <a:lstStyle/>
          <a:p>
            <a:pPr marL="0" indent="0" algn="l">
              <a:lnSpc>
                <a:spcPts val="2700"/>
              </a:lnSpc>
              <a:buNone/>
            </a:pPr>
            <a:r>
              <a:rPr lang="en-US" sz="1750" dirty="0">
                <a:solidFill>
                  <a:srgbClr val="403011"/>
                </a:solidFill>
                <a:latin typeface="Brygada 1918" pitchFamily="34" charset="0"/>
                <a:ea typeface="Brygada 1918" pitchFamily="34" charset="-122"/>
                <a:cs typeface="Brygada 1918" pitchFamily="34" charset="-120"/>
              </a:rPr>
              <a:t>Customers expect convenience, subscriptions, and online accessibility</a:t>
            </a:r>
            <a:endParaRPr lang="en-US" sz="1750" dirty="0"/>
          </a:p>
        </p:txBody>
      </p:sp>
      <p:pic>
        <p:nvPicPr>
          <p:cNvPr id="13"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442835" y="4376738"/>
            <a:ext cx="561499" cy="561499"/>
          </a:xfrm>
          <a:prstGeom prst="rect">
            <a:avLst/>
          </a:prstGeom>
        </p:spPr>
      </p:pic>
      <p:sp>
        <p:nvSpPr>
          <p:cNvPr id="14" name="Text 8"/>
          <p:cNvSpPr/>
          <p:nvPr/>
        </p:nvSpPr>
        <p:spPr>
          <a:xfrm>
            <a:off x="8259723" y="4376738"/>
            <a:ext cx="2807851" cy="350877"/>
          </a:xfrm>
          <a:prstGeom prst="rect">
            <a:avLst/>
          </a:prstGeom>
          <a:noFill/>
          <a:ln/>
        </p:spPr>
        <p:txBody>
          <a:bodyPr wrap="none" lIns="0" tIns="0" rIns="0" bIns="0" rtlCol="0" anchor="t"/>
          <a:lstStyle/>
          <a:p>
            <a:pPr marL="0" indent="0" algn="l">
              <a:lnSpc>
                <a:spcPts val="2750"/>
              </a:lnSpc>
              <a:buNone/>
            </a:pPr>
            <a:r>
              <a:rPr lang="en-US" sz="2200" dirty="0">
                <a:solidFill>
                  <a:srgbClr val="403011"/>
                </a:solidFill>
                <a:latin typeface="Brygada 1918 Semi Bold" pitchFamily="34" charset="0"/>
                <a:ea typeface="Brygada 1918 Semi Bold" pitchFamily="34" charset="-122"/>
                <a:cs typeface="Brygada 1918 Semi Bold" pitchFamily="34" charset="-120"/>
              </a:rPr>
              <a:t>Technological</a:t>
            </a:r>
            <a:endParaRPr lang="en-US" sz="2200" dirty="0"/>
          </a:p>
        </p:txBody>
      </p:sp>
      <p:sp>
        <p:nvSpPr>
          <p:cNvPr id="15" name="Text 9"/>
          <p:cNvSpPr/>
          <p:nvPr/>
        </p:nvSpPr>
        <p:spPr>
          <a:xfrm>
            <a:off x="8259723" y="4850130"/>
            <a:ext cx="5255300" cy="686514"/>
          </a:xfrm>
          <a:prstGeom prst="rect">
            <a:avLst/>
          </a:prstGeom>
          <a:noFill/>
          <a:ln/>
        </p:spPr>
        <p:txBody>
          <a:bodyPr wrap="square" lIns="0" tIns="0" rIns="0" bIns="0" rtlCol="0" anchor="t"/>
          <a:lstStyle/>
          <a:p>
            <a:pPr marL="0" indent="0" algn="l">
              <a:lnSpc>
                <a:spcPts val="2700"/>
              </a:lnSpc>
              <a:buNone/>
            </a:pPr>
            <a:r>
              <a:rPr lang="en-US" sz="1750" dirty="0">
                <a:solidFill>
                  <a:srgbClr val="403011"/>
                </a:solidFill>
                <a:latin typeface="Brygada 1918" pitchFamily="34" charset="0"/>
                <a:ea typeface="Brygada 1918" pitchFamily="34" charset="-122"/>
                <a:cs typeface="Brygada 1918" pitchFamily="34" charset="-120"/>
              </a:rPr>
              <a:t>Outdated website; Bashar et al. (2024) confirm social media's impact on decision-making</a:t>
            </a:r>
            <a:endParaRPr lang="en-US" sz="1750" dirty="0"/>
          </a:p>
        </p:txBody>
      </p:sp>
      <p:pic>
        <p:nvPicPr>
          <p:cNvPr id="16" name="Image 4" descr="preencoded.png"/>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115378" y="5945386"/>
            <a:ext cx="561499" cy="561499"/>
          </a:xfrm>
          <a:prstGeom prst="rect">
            <a:avLst/>
          </a:prstGeom>
        </p:spPr>
      </p:pic>
      <p:sp>
        <p:nvSpPr>
          <p:cNvPr id="17" name="Text 10"/>
          <p:cNvSpPr/>
          <p:nvPr/>
        </p:nvSpPr>
        <p:spPr>
          <a:xfrm>
            <a:off x="1932265" y="5945386"/>
            <a:ext cx="2807851" cy="350877"/>
          </a:xfrm>
          <a:prstGeom prst="rect">
            <a:avLst/>
          </a:prstGeom>
          <a:noFill/>
          <a:ln/>
        </p:spPr>
        <p:txBody>
          <a:bodyPr wrap="none" lIns="0" tIns="0" rIns="0" bIns="0" rtlCol="0" anchor="t"/>
          <a:lstStyle/>
          <a:p>
            <a:pPr marL="0" indent="0" algn="l">
              <a:lnSpc>
                <a:spcPts val="2750"/>
              </a:lnSpc>
              <a:buNone/>
            </a:pPr>
            <a:r>
              <a:rPr lang="en-US" sz="2200" dirty="0">
                <a:solidFill>
                  <a:srgbClr val="403011"/>
                </a:solidFill>
                <a:latin typeface="Brygada 1918 Semi Bold" pitchFamily="34" charset="0"/>
                <a:ea typeface="Brygada 1918 Semi Bold" pitchFamily="34" charset="-122"/>
                <a:cs typeface="Brygada 1918 Semi Bold" pitchFamily="34" charset="-120"/>
              </a:rPr>
              <a:t>Environmental</a:t>
            </a:r>
            <a:endParaRPr lang="en-US" sz="2200" dirty="0"/>
          </a:p>
        </p:txBody>
      </p:sp>
      <p:sp>
        <p:nvSpPr>
          <p:cNvPr id="18" name="Text 11"/>
          <p:cNvSpPr/>
          <p:nvPr/>
        </p:nvSpPr>
        <p:spPr>
          <a:xfrm>
            <a:off x="1932265" y="6418778"/>
            <a:ext cx="5255181" cy="1029772"/>
          </a:xfrm>
          <a:prstGeom prst="rect">
            <a:avLst/>
          </a:prstGeom>
          <a:noFill/>
          <a:ln/>
        </p:spPr>
        <p:txBody>
          <a:bodyPr wrap="square" lIns="0" tIns="0" rIns="0" bIns="0" rtlCol="0" anchor="t"/>
          <a:lstStyle/>
          <a:p>
            <a:pPr marL="0" indent="0" algn="l">
              <a:lnSpc>
                <a:spcPts val="2700"/>
              </a:lnSpc>
              <a:buNone/>
            </a:pPr>
            <a:r>
              <a:rPr lang="en-US" sz="1750" dirty="0">
                <a:solidFill>
                  <a:srgbClr val="403011"/>
                </a:solidFill>
                <a:latin typeface="Brygada 1918" pitchFamily="34" charset="0"/>
                <a:ea typeface="Brygada 1918" pitchFamily="34" charset="-122"/>
                <a:cs typeface="Brygada 1918" pitchFamily="34" charset="-120"/>
              </a:rPr>
              <a:t>Sustainable identity is an advantage, but sustainable packaging and local sourcing add costs</a:t>
            </a:r>
            <a:endParaRPr lang="en-US" sz="1750" dirty="0"/>
          </a:p>
        </p:txBody>
      </p:sp>
      <p:pic>
        <p:nvPicPr>
          <p:cNvPr id="19" name="Image 5" descr="preencoded.png"/>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7442835" y="5945386"/>
            <a:ext cx="561499" cy="561499"/>
          </a:xfrm>
          <a:prstGeom prst="rect">
            <a:avLst/>
          </a:prstGeom>
        </p:spPr>
      </p:pic>
      <p:sp>
        <p:nvSpPr>
          <p:cNvPr id="20" name="Text 12"/>
          <p:cNvSpPr/>
          <p:nvPr/>
        </p:nvSpPr>
        <p:spPr>
          <a:xfrm>
            <a:off x="8259723" y="5945386"/>
            <a:ext cx="2807851" cy="350877"/>
          </a:xfrm>
          <a:prstGeom prst="rect">
            <a:avLst/>
          </a:prstGeom>
          <a:noFill/>
          <a:ln/>
        </p:spPr>
        <p:txBody>
          <a:bodyPr wrap="none" lIns="0" tIns="0" rIns="0" bIns="0" rtlCol="0" anchor="t"/>
          <a:lstStyle/>
          <a:p>
            <a:pPr marL="0" indent="0" algn="l">
              <a:lnSpc>
                <a:spcPts val="2750"/>
              </a:lnSpc>
              <a:buNone/>
            </a:pPr>
            <a:r>
              <a:rPr lang="en-US" sz="2200" dirty="0">
                <a:solidFill>
                  <a:srgbClr val="403011"/>
                </a:solidFill>
                <a:latin typeface="Brygada 1918 Semi Bold" pitchFamily="34" charset="0"/>
                <a:ea typeface="Brygada 1918 Semi Bold" pitchFamily="34" charset="-122"/>
                <a:cs typeface="Brygada 1918 Semi Bold" pitchFamily="34" charset="-120"/>
              </a:rPr>
              <a:t>Legal</a:t>
            </a:r>
            <a:endParaRPr lang="en-US" sz="2200" dirty="0"/>
          </a:p>
        </p:txBody>
      </p:sp>
      <p:sp>
        <p:nvSpPr>
          <p:cNvPr id="21" name="Text 13"/>
          <p:cNvSpPr/>
          <p:nvPr/>
        </p:nvSpPr>
        <p:spPr>
          <a:xfrm>
            <a:off x="8259723" y="6418778"/>
            <a:ext cx="5255300" cy="686514"/>
          </a:xfrm>
          <a:prstGeom prst="rect">
            <a:avLst/>
          </a:prstGeom>
          <a:noFill/>
          <a:ln/>
        </p:spPr>
        <p:txBody>
          <a:bodyPr wrap="square" lIns="0" tIns="0" rIns="0" bIns="0" rtlCol="0" anchor="t"/>
          <a:lstStyle/>
          <a:p>
            <a:pPr marL="0" indent="0" algn="l">
              <a:lnSpc>
                <a:spcPts val="2700"/>
              </a:lnSpc>
              <a:buNone/>
            </a:pPr>
            <a:r>
              <a:rPr lang="en-US" sz="1750" dirty="0">
                <a:solidFill>
                  <a:srgbClr val="403011"/>
                </a:solidFill>
                <a:latin typeface="Brygada 1918" pitchFamily="34" charset="0"/>
                <a:ea typeface="Brygada 1918" pitchFamily="34" charset="-122"/>
                <a:cs typeface="Brygada 1918" pitchFamily="34" charset="-120"/>
              </a:rPr>
              <a:t>Consumer protection, data protection, and employment obligations as online trade grows</a:t>
            </a:r>
            <a:endParaRPr lang="en-US" sz="17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2770346" y="482560"/>
            <a:ext cx="4116705" cy="514588"/>
          </a:xfrm>
          <a:prstGeom prst="rect">
            <a:avLst/>
          </a:prstGeom>
          <a:noFill/>
          <a:ln/>
        </p:spPr>
        <p:txBody>
          <a:bodyPr wrap="none" lIns="0" tIns="0" rIns="0" bIns="0" rtlCol="0" anchor="t"/>
          <a:lstStyle/>
          <a:p>
            <a:pPr marL="0" indent="0" algn="l">
              <a:lnSpc>
                <a:spcPts val="4050"/>
              </a:lnSpc>
              <a:buNone/>
            </a:pPr>
            <a:r>
              <a:rPr lang="en-US" sz="3200" dirty="0">
                <a:solidFill>
                  <a:srgbClr val="403011"/>
                </a:solidFill>
                <a:latin typeface="Brygada 1918 Semi Bold" pitchFamily="34" charset="0"/>
                <a:ea typeface="Brygada 1918 Semi Bold" pitchFamily="34" charset="-122"/>
                <a:cs typeface="Brygada 1918 Semi Bold" pitchFamily="34" charset="-120"/>
              </a:rPr>
              <a:t>Fishbone Diagram</a:t>
            </a:r>
            <a:endParaRPr lang="en-US" sz="3200" dirty="0"/>
          </a:p>
        </p:txBody>
      </p:sp>
      <p:sp>
        <p:nvSpPr>
          <p:cNvPr id="3" name="Text 1"/>
          <p:cNvSpPr/>
          <p:nvPr/>
        </p:nvSpPr>
        <p:spPr>
          <a:xfrm>
            <a:off x="2770346" y="1216700"/>
            <a:ext cx="9089588" cy="439102"/>
          </a:xfrm>
          <a:prstGeom prst="rect">
            <a:avLst/>
          </a:prstGeom>
          <a:noFill/>
          <a:ln/>
        </p:spPr>
        <p:txBody>
          <a:bodyPr wrap="square" lIns="0" tIns="0" rIns="0" bIns="0" rtlCol="0" anchor="t"/>
          <a:lstStyle/>
          <a:p>
            <a:pPr marL="0" indent="0" algn="l">
              <a:lnSpc>
                <a:spcPts val="1700"/>
              </a:lnSpc>
              <a:buNone/>
            </a:pPr>
            <a:r>
              <a:rPr lang="en-US" sz="1250" dirty="0">
                <a:solidFill>
                  <a:srgbClr val="403011"/>
                </a:solidFill>
                <a:latin typeface="Brygada 1918" pitchFamily="34" charset="0"/>
                <a:ea typeface="Brygada 1918" pitchFamily="34" charset="-122"/>
                <a:cs typeface="Brygada 1918" pitchFamily="34" charset="-120"/>
              </a:rPr>
              <a:t>The Fishbone (Ishikawa) diagram identifies potential root causes of a problem in an organised manner. Kumah, McSherry and Bettany-Saltikov (2024) define it as an effective tool for root cause identification in quality improvement.</a:t>
            </a:r>
            <a:endParaRPr lang="en-US" sz="1250" dirty="0"/>
          </a:p>
        </p:txBody>
      </p:sp>
      <p:pic>
        <p:nvPicPr>
          <p:cNvPr id="4" name="Image 0" descr="preencoded.png"/>
          <p:cNvPicPr>
            <a:picLocks noChangeAspect="1"/>
          </p:cNvPicPr>
          <p:nvPr/>
        </p:nvPicPr>
        <p:blipFill>
          <a:blip r:embed="rId3"/>
          <a:stretch>
            <a:fillRect/>
          </a:stretch>
        </p:blipFill>
        <p:spPr>
          <a:xfrm>
            <a:off x="2770346" y="1779270"/>
            <a:ext cx="9089588" cy="5073253"/>
          </a:xfrm>
          <a:prstGeom prst="rect">
            <a:avLst/>
          </a:prstGeom>
        </p:spPr>
      </p:pic>
      <p:pic>
        <p:nvPicPr>
          <p:cNvPr id="5" name="Image 1" descr="preencoded.png"/>
          <p:cNvPicPr>
            <a:picLocks noChangeAspect="1"/>
          </p:cNvPicPr>
          <p:nvPr/>
        </p:nvPicPr>
        <p:blipFill>
          <a:blip r:embed="rId4"/>
          <a:stretch>
            <a:fillRect/>
          </a:stretch>
        </p:blipFill>
        <p:spPr>
          <a:xfrm>
            <a:off x="2770346" y="1779270"/>
            <a:ext cx="9089588" cy="5073253"/>
          </a:xfrm>
          <a:prstGeom prst="rect">
            <a:avLst/>
          </a:prstGeom>
        </p:spPr>
      </p:pic>
      <p:sp>
        <p:nvSpPr>
          <p:cNvPr id="6" name="Shape 2"/>
          <p:cNvSpPr/>
          <p:nvPr/>
        </p:nvSpPr>
        <p:spPr>
          <a:xfrm>
            <a:off x="1219200" y="6975991"/>
            <a:ext cx="12039600" cy="1063109"/>
          </a:xfrm>
          <a:prstGeom prst="roundRect">
            <a:avLst>
              <a:gd name="adj" fmla="val 32035"/>
            </a:avLst>
          </a:prstGeom>
          <a:solidFill>
            <a:srgbClr val="DFE4CE"/>
          </a:solidFill>
          <a:ln/>
        </p:spPr>
        <p:txBody>
          <a:bodyPr/>
          <a:lstStyle/>
          <a:p>
            <a:endParaRPr lang="en-GB"/>
          </a:p>
        </p:txBody>
      </p:sp>
      <p:pic>
        <p:nvPicPr>
          <p:cNvPr id="7" name="Image 2" descr="preencoded.png"/>
          <p:cNvPicPr>
            <a:picLocks noChangeAspect="1"/>
          </p:cNvPicPr>
          <p:nvPr/>
        </p:nvPicPr>
        <p:blipFill>
          <a:blip r:embed="rId5"/>
          <a:stretch>
            <a:fillRect/>
          </a:stretch>
        </p:blipFill>
        <p:spPr>
          <a:xfrm>
            <a:off x="2321600" y="7155178"/>
            <a:ext cx="323850" cy="259192"/>
          </a:xfrm>
          <a:prstGeom prst="rect">
            <a:avLst/>
          </a:prstGeom>
        </p:spPr>
      </p:pic>
      <p:sp>
        <p:nvSpPr>
          <p:cNvPr id="8" name="Text 3"/>
          <p:cNvSpPr/>
          <p:nvPr/>
        </p:nvSpPr>
        <p:spPr>
          <a:xfrm>
            <a:off x="2912150" y="6975991"/>
            <a:ext cx="9756100" cy="1502807"/>
          </a:xfrm>
          <a:prstGeom prst="rect">
            <a:avLst/>
          </a:prstGeom>
          <a:noFill/>
          <a:ln/>
        </p:spPr>
        <p:txBody>
          <a:bodyPr wrap="square" lIns="0" tIns="0" rIns="0" bIns="0" rtlCol="0" anchor="t"/>
          <a:lstStyle/>
          <a:p>
            <a:pPr marL="0" indent="0" algn="l">
              <a:lnSpc>
                <a:spcPct val="150000"/>
              </a:lnSpc>
              <a:buNone/>
            </a:pPr>
            <a:r>
              <a:rPr lang="en-US" sz="2000" dirty="0">
                <a:solidFill>
                  <a:srgbClr val="000000"/>
                </a:solidFill>
                <a:latin typeface="Brygada 1918" pitchFamily="34" charset="0"/>
                <a:ea typeface="Brygada 1918" pitchFamily="34" charset="-122"/>
                <a:cs typeface="Brygada 1918" pitchFamily="34" charset="-120"/>
              </a:rPr>
              <a:t>Strength: Reveals the multi-causal nature of the problem. Limitation: Does not establish the most influential cause without additional business data.</a:t>
            </a:r>
            <a:endParaRPr lang="en-US" sz="2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869680" y="0"/>
            <a:ext cx="5760720" cy="8229600"/>
          </a:xfrm>
          <a:prstGeom prst="rect">
            <a:avLst/>
          </a:prstGeom>
        </p:spPr>
      </p:pic>
      <p:sp>
        <p:nvSpPr>
          <p:cNvPr id="3" name="Text 0"/>
          <p:cNvSpPr/>
          <p:nvPr/>
        </p:nvSpPr>
        <p:spPr>
          <a:xfrm>
            <a:off x="583287" y="404098"/>
            <a:ext cx="4594027" cy="574238"/>
          </a:xfrm>
          <a:prstGeom prst="rect">
            <a:avLst/>
          </a:prstGeom>
          <a:noFill/>
          <a:ln/>
        </p:spPr>
        <p:txBody>
          <a:bodyPr wrap="none" lIns="0" tIns="0" rIns="0" bIns="0" rtlCol="0" anchor="t"/>
          <a:lstStyle/>
          <a:p>
            <a:pPr marL="0" indent="0" algn="l">
              <a:lnSpc>
                <a:spcPts val="4500"/>
              </a:lnSpc>
              <a:buNone/>
            </a:pPr>
            <a:r>
              <a:rPr lang="en-US" sz="3600" dirty="0">
                <a:solidFill>
                  <a:srgbClr val="403011"/>
                </a:solidFill>
                <a:latin typeface="Brygada 1918 Semi Bold" pitchFamily="34" charset="0"/>
                <a:ea typeface="Brygada 1918 Semi Bold" pitchFamily="34" charset="-122"/>
                <a:cs typeface="Brygada 1918 Semi Bold" pitchFamily="34" charset="-120"/>
              </a:rPr>
              <a:t>Key Findings</a:t>
            </a:r>
            <a:endParaRPr lang="en-US" sz="3600" dirty="0"/>
          </a:p>
        </p:txBody>
      </p:sp>
      <p:sp>
        <p:nvSpPr>
          <p:cNvPr id="4" name="Text 1"/>
          <p:cNvSpPr/>
          <p:nvPr/>
        </p:nvSpPr>
        <p:spPr>
          <a:xfrm>
            <a:off x="583287" y="1560313"/>
            <a:ext cx="7839432" cy="512683"/>
          </a:xfrm>
          <a:prstGeom prst="rect">
            <a:avLst/>
          </a:prstGeom>
          <a:noFill/>
          <a:ln/>
        </p:spPr>
        <p:txBody>
          <a:bodyPr wrap="square" lIns="0" tIns="0" rIns="0" bIns="0" rtlCol="0" anchor="t"/>
          <a:lstStyle/>
          <a:p>
            <a:pPr marL="0" indent="0" algn="l">
              <a:lnSpc>
                <a:spcPct val="150000"/>
              </a:lnSpc>
              <a:buNone/>
            </a:pPr>
            <a:r>
              <a:rPr lang="en-US" sz="2000" dirty="0">
                <a:solidFill>
                  <a:srgbClr val="403011"/>
                </a:solidFill>
                <a:latin typeface="Brygada 1918" pitchFamily="34" charset="0"/>
                <a:ea typeface="Brygada 1918" pitchFamily="34" charset="-122"/>
                <a:cs typeface="Brygada 1918" pitchFamily="34" charset="-120"/>
              </a:rPr>
              <a:t>Green Haven is not experiencing a single issue — it is navigating a broader structural transition amid a shifting retail landscape.</a:t>
            </a:r>
            <a:endParaRPr lang="en-US" sz="2000" dirty="0"/>
          </a:p>
        </p:txBody>
      </p:sp>
      <p:pic>
        <p:nvPicPr>
          <p:cNvPr id="6" name="Image 1"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83287" y="3272790"/>
            <a:ext cx="275630" cy="275630"/>
          </a:xfrm>
          <a:prstGeom prst="rect">
            <a:avLst/>
          </a:prstGeom>
        </p:spPr>
      </p:pic>
      <p:sp>
        <p:nvSpPr>
          <p:cNvPr id="7" name="Text 3"/>
          <p:cNvSpPr/>
          <p:nvPr/>
        </p:nvSpPr>
        <p:spPr>
          <a:xfrm>
            <a:off x="1111568" y="3267194"/>
            <a:ext cx="2296954" cy="287060"/>
          </a:xfrm>
          <a:prstGeom prst="rect">
            <a:avLst/>
          </a:prstGeom>
          <a:noFill/>
          <a:ln/>
        </p:spPr>
        <p:txBody>
          <a:bodyPr wrap="none" lIns="0" tIns="0" rIns="0" bIns="0" rtlCol="0" anchor="t"/>
          <a:lstStyle/>
          <a:p>
            <a:pPr marL="0" indent="0" algn="l">
              <a:lnSpc>
                <a:spcPts val="2250"/>
              </a:lnSpc>
              <a:buNone/>
            </a:pPr>
            <a:r>
              <a:rPr lang="en-US" sz="1800" dirty="0">
                <a:solidFill>
                  <a:srgbClr val="403011"/>
                </a:solidFill>
                <a:latin typeface="Brygada 1918 Semi Bold" pitchFamily="34" charset="0"/>
                <a:ea typeface="Brygada 1918 Semi Bold" pitchFamily="34" charset="-122"/>
                <a:cs typeface="Brygada 1918 Semi Bold" pitchFamily="34" charset="-120"/>
              </a:rPr>
              <a:t>Strengths Remain</a:t>
            </a:r>
            <a:endParaRPr lang="en-US" sz="1800" dirty="0"/>
          </a:p>
        </p:txBody>
      </p:sp>
      <p:sp>
        <p:nvSpPr>
          <p:cNvPr id="8" name="Text 4"/>
          <p:cNvSpPr/>
          <p:nvPr/>
        </p:nvSpPr>
        <p:spPr>
          <a:xfrm>
            <a:off x="1111568" y="3636288"/>
            <a:ext cx="7517963" cy="512683"/>
          </a:xfrm>
          <a:prstGeom prst="rect">
            <a:avLst/>
          </a:prstGeom>
          <a:noFill/>
          <a:ln/>
        </p:spPr>
        <p:txBody>
          <a:bodyPr wrap="square" lIns="0" tIns="0" rIns="0" bIns="0" rtlCol="0" anchor="t"/>
          <a:lstStyle/>
          <a:p>
            <a:pPr marL="0" indent="0" algn="l">
              <a:lnSpc>
                <a:spcPts val="2000"/>
              </a:lnSpc>
              <a:buNone/>
            </a:pPr>
            <a:r>
              <a:rPr lang="en-US" sz="1600" dirty="0">
                <a:solidFill>
                  <a:srgbClr val="403011"/>
                </a:solidFill>
                <a:latin typeface="Brygada 1918" pitchFamily="34" charset="0"/>
                <a:ea typeface="Brygada 1918" pitchFamily="34" charset="-122"/>
                <a:cs typeface="Brygada 1918" pitchFamily="34" charset="-120"/>
              </a:rPr>
              <a:t>Creativity, personalised service, and a credible sustainable profile are genuine assets — but no longer sufficient on their own.</a:t>
            </a:r>
            <a:endParaRPr lang="en-US" sz="1600" dirty="0"/>
          </a:p>
        </p:txBody>
      </p:sp>
      <p:pic>
        <p:nvPicPr>
          <p:cNvPr id="9" name="Image 2" descr="preencoded.png"/>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83287" y="4428053"/>
            <a:ext cx="275630" cy="275630"/>
          </a:xfrm>
          <a:prstGeom prst="rect">
            <a:avLst/>
          </a:prstGeom>
        </p:spPr>
      </p:pic>
      <p:sp>
        <p:nvSpPr>
          <p:cNvPr id="10" name="Text 5"/>
          <p:cNvSpPr/>
          <p:nvPr/>
        </p:nvSpPr>
        <p:spPr>
          <a:xfrm>
            <a:off x="1111568" y="4422458"/>
            <a:ext cx="2553295" cy="287060"/>
          </a:xfrm>
          <a:prstGeom prst="rect">
            <a:avLst/>
          </a:prstGeom>
          <a:noFill/>
          <a:ln/>
        </p:spPr>
        <p:txBody>
          <a:bodyPr wrap="none" lIns="0" tIns="0" rIns="0" bIns="0" rtlCol="0" anchor="t"/>
          <a:lstStyle/>
          <a:p>
            <a:pPr marL="0" indent="0" algn="l">
              <a:lnSpc>
                <a:spcPts val="2250"/>
              </a:lnSpc>
              <a:buNone/>
            </a:pPr>
            <a:r>
              <a:rPr lang="en-US" sz="1800" dirty="0">
                <a:solidFill>
                  <a:srgbClr val="403011"/>
                </a:solidFill>
                <a:latin typeface="Brygada 1918 Semi Bold" pitchFamily="34" charset="0"/>
                <a:ea typeface="Brygada 1918 Semi Bold" pitchFamily="34" charset="-122"/>
                <a:cs typeface="Brygada 1918 Semi Bold" pitchFamily="34" charset="-120"/>
              </a:rPr>
              <a:t>Analytical Convergence</a:t>
            </a:r>
            <a:endParaRPr lang="en-US" sz="1800" dirty="0"/>
          </a:p>
        </p:txBody>
      </p:sp>
      <p:sp>
        <p:nvSpPr>
          <p:cNvPr id="11" name="Text 6"/>
          <p:cNvSpPr/>
          <p:nvPr/>
        </p:nvSpPr>
        <p:spPr>
          <a:xfrm>
            <a:off x="1111568" y="4791551"/>
            <a:ext cx="7517963" cy="512683"/>
          </a:xfrm>
          <a:prstGeom prst="rect">
            <a:avLst/>
          </a:prstGeom>
          <a:noFill/>
          <a:ln/>
        </p:spPr>
        <p:txBody>
          <a:bodyPr wrap="square" lIns="0" tIns="0" rIns="0" bIns="0" rtlCol="0" anchor="t"/>
          <a:lstStyle/>
          <a:p>
            <a:pPr marL="0" indent="0" algn="l">
              <a:lnSpc>
                <a:spcPts val="2000"/>
              </a:lnSpc>
              <a:buNone/>
            </a:pPr>
            <a:r>
              <a:rPr lang="en-US" sz="1600" dirty="0">
                <a:solidFill>
                  <a:srgbClr val="403011"/>
                </a:solidFill>
                <a:latin typeface="Brygada 1918" pitchFamily="34" charset="0"/>
                <a:ea typeface="Brygada 1918" pitchFamily="34" charset="-122"/>
                <a:cs typeface="Brygada 1918" pitchFamily="34" charset="-120"/>
              </a:rPr>
              <a:t>5W2H clarifies the problem; PESTEL contextualises external forces (inflation, behaviour, technology); the Fishbone reveals multiple interrelated causes.</a:t>
            </a:r>
            <a:endParaRPr lang="en-US" sz="1600" dirty="0"/>
          </a:p>
        </p:txBody>
      </p:sp>
      <p:pic>
        <p:nvPicPr>
          <p:cNvPr id="12" name="Image 3" descr="preencoded.png"/>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583287" y="5583317"/>
            <a:ext cx="275630" cy="275630"/>
          </a:xfrm>
          <a:prstGeom prst="rect">
            <a:avLst/>
          </a:prstGeom>
        </p:spPr>
      </p:pic>
      <p:sp>
        <p:nvSpPr>
          <p:cNvPr id="13" name="Text 7"/>
          <p:cNvSpPr/>
          <p:nvPr/>
        </p:nvSpPr>
        <p:spPr>
          <a:xfrm>
            <a:off x="1111568" y="5577721"/>
            <a:ext cx="2296954" cy="287060"/>
          </a:xfrm>
          <a:prstGeom prst="rect">
            <a:avLst/>
          </a:prstGeom>
          <a:noFill/>
          <a:ln/>
        </p:spPr>
        <p:txBody>
          <a:bodyPr wrap="none" lIns="0" tIns="0" rIns="0" bIns="0" rtlCol="0" anchor="t"/>
          <a:lstStyle/>
          <a:p>
            <a:pPr marL="0" indent="0" algn="l">
              <a:lnSpc>
                <a:spcPts val="2250"/>
              </a:lnSpc>
              <a:buNone/>
            </a:pPr>
            <a:r>
              <a:rPr lang="en-US" sz="1800" dirty="0">
                <a:solidFill>
                  <a:srgbClr val="403011"/>
                </a:solidFill>
                <a:latin typeface="Brygada 1918 Semi Bold" pitchFamily="34" charset="0"/>
                <a:ea typeface="Brygada 1918 Semi Bold" pitchFamily="34" charset="-122"/>
                <a:cs typeface="Brygada 1918 Semi Bold" pitchFamily="34" charset="-120"/>
              </a:rPr>
              <a:t>Digital Imperative</a:t>
            </a:r>
            <a:endParaRPr lang="en-US" sz="1800" dirty="0"/>
          </a:p>
        </p:txBody>
      </p:sp>
      <p:sp>
        <p:nvSpPr>
          <p:cNvPr id="14" name="Text 8"/>
          <p:cNvSpPr/>
          <p:nvPr/>
        </p:nvSpPr>
        <p:spPr>
          <a:xfrm>
            <a:off x="1111568" y="5946815"/>
            <a:ext cx="7517963" cy="769025"/>
          </a:xfrm>
          <a:prstGeom prst="rect">
            <a:avLst/>
          </a:prstGeom>
          <a:noFill/>
          <a:ln/>
        </p:spPr>
        <p:txBody>
          <a:bodyPr wrap="square" lIns="0" tIns="0" rIns="0" bIns="0" rtlCol="0" anchor="t"/>
          <a:lstStyle/>
          <a:p>
            <a:pPr marL="0" indent="0" algn="l">
              <a:lnSpc>
                <a:spcPts val="2000"/>
              </a:lnSpc>
              <a:buNone/>
            </a:pPr>
            <a:r>
              <a:rPr lang="en-US" sz="1600" dirty="0">
                <a:solidFill>
                  <a:srgbClr val="403011"/>
                </a:solidFill>
                <a:latin typeface="Brygada 1918" pitchFamily="34" charset="0"/>
                <a:ea typeface="Brygada 1918" pitchFamily="34" charset="-122"/>
                <a:cs typeface="Brygada 1918" pitchFamily="34" charset="-120"/>
              </a:rPr>
              <a:t>Hennig-Thurau et al. (2010) and Sharabati et al. (2024) confirm that digital channels and marketing are critical to SME performance. Green Haven faces a digital capability, convenience, and competitive positioning problem — not merely a location problem.</a:t>
            </a:r>
            <a:endParaRPr lang="en-US" sz="16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426720" y="491330"/>
            <a:ext cx="4097060" cy="512088"/>
          </a:xfrm>
          <a:prstGeom prst="rect">
            <a:avLst/>
          </a:prstGeom>
          <a:noFill/>
          <a:ln/>
        </p:spPr>
        <p:txBody>
          <a:bodyPr wrap="none" lIns="0" tIns="0" rIns="0" bIns="0" rtlCol="0" anchor="t"/>
          <a:lstStyle/>
          <a:p>
            <a:pPr marL="0" indent="0" algn="l">
              <a:lnSpc>
                <a:spcPts val="4000"/>
              </a:lnSpc>
              <a:buNone/>
            </a:pPr>
            <a:r>
              <a:rPr lang="en-US" sz="3200" dirty="0">
                <a:solidFill>
                  <a:srgbClr val="403011"/>
                </a:solidFill>
                <a:latin typeface="Brygada 1918 Semi Bold" pitchFamily="34" charset="0"/>
                <a:ea typeface="Brygada 1918 Semi Bold" pitchFamily="34" charset="-122"/>
                <a:cs typeface="Brygada 1918 Semi Bold" pitchFamily="34" charset="-120"/>
              </a:rPr>
              <a:t>Reference List</a:t>
            </a:r>
            <a:endParaRPr lang="en-US" sz="3200" dirty="0"/>
          </a:p>
        </p:txBody>
      </p:sp>
      <p:sp>
        <p:nvSpPr>
          <p:cNvPr id="26" name="TextBox 25">
            <a:extLst>
              <a:ext uri="{FF2B5EF4-FFF2-40B4-BE49-F238E27FC236}">
                <a16:creationId xmlns:a16="http://schemas.microsoft.com/office/drawing/2014/main" id="{3BA6597D-C043-CAE4-5D5D-114B4A082D6F}"/>
              </a:ext>
            </a:extLst>
          </p:cNvPr>
          <p:cNvSpPr txBox="1"/>
          <p:nvPr/>
        </p:nvSpPr>
        <p:spPr>
          <a:xfrm>
            <a:off x="426720" y="1250953"/>
            <a:ext cx="13689330" cy="6769097"/>
          </a:xfrm>
          <a:prstGeom prst="rect">
            <a:avLst/>
          </a:prstGeom>
          <a:noFill/>
        </p:spPr>
        <p:txBody>
          <a:bodyPr wrap="square">
            <a:spAutoFit/>
          </a:bodyPr>
          <a:lstStyle/>
          <a:p>
            <a:pPr>
              <a:lnSpc>
                <a:spcPct val="150000"/>
              </a:lnSpc>
              <a:spcBef>
                <a:spcPts val="600"/>
              </a:spcBef>
              <a:spcAft>
                <a:spcPts val="600"/>
              </a:spcAft>
              <a:buNone/>
            </a:pP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ASQ (no date) </a:t>
            </a:r>
            <a:r>
              <a:rPr lang="en-GB" sz="1400" i="1" kern="0" dirty="0">
                <a:effectLst/>
                <a:latin typeface="Times New Roman" panose="02020603050405020304" pitchFamily="18" charset="0"/>
                <a:ea typeface="Times New Roman" panose="02020603050405020304" pitchFamily="18" charset="0"/>
                <a:cs typeface="Times New Roman" panose="02020603050405020304" pitchFamily="18" charset="0"/>
              </a:rPr>
              <a:t>What is a Fishbone Diagram? Ishikawa Cause &amp; Effect Diagram</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ASQ website (Accessed: 10 March 2026).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Bef>
                <a:spcPts val="600"/>
              </a:spcBef>
              <a:spcAft>
                <a:spcPts val="600"/>
              </a:spcAft>
              <a:buNone/>
            </a:pP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Bashar, A., Wasiq, M., </a:t>
            </a:r>
            <a:r>
              <a:rPr lang="en-GB" sz="1400" kern="0" dirty="0" err="1">
                <a:effectLst/>
                <a:latin typeface="Times New Roman" panose="02020603050405020304" pitchFamily="18" charset="0"/>
                <a:ea typeface="Times New Roman" panose="02020603050405020304" pitchFamily="18" charset="0"/>
                <a:cs typeface="Times New Roman" panose="02020603050405020304" pitchFamily="18" charset="0"/>
              </a:rPr>
              <a:t>Nyagadza</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B. and </a:t>
            </a:r>
            <a:r>
              <a:rPr lang="en-GB" sz="1400" kern="0" dirty="0" err="1">
                <a:effectLst/>
                <a:latin typeface="Times New Roman" panose="02020603050405020304" pitchFamily="18" charset="0"/>
                <a:ea typeface="Times New Roman" panose="02020603050405020304" pitchFamily="18" charset="0"/>
                <a:cs typeface="Times New Roman" panose="02020603050405020304" pitchFamily="18" charset="0"/>
              </a:rPr>
              <a:t>Maziriri</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E.T. (2024) ‘Emerging trends in social media marketing: a retrospective review using data mining and bibliometric analysis’, </a:t>
            </a:r>
            <a:r>
              <a:rPr lang="en-GB" sz="1400" i="1" kern="0" dirty="0">
                <a:effectLst/>
                <a:latin typeface="Times New Roman" panose="02020603050405020304" pitchFamily="18" charset="0"/>
                <a:ea typeface="Times New Roman" panose="02020603050405020304" pitchFamily="18" charset="0"/>
                <a:cs typeface="Times New Roman" panose="02020603050405020304" pitchFamily="18" charset="0"/>
              </a:rPr>
              <a:t>Future Business Journal</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Bef>
                <a:spcPts val="600"/>
              </a:spcBef>
              <a:spcAft>
                <a:spcPts val="600"/>
              </a:spcAft>
              <a:buNone/>
            </a:pP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Bank of England (no date) </a:t>
            </a:r>
            <a:r>
              <a:rPr lang="en-GB" sz="1400" i="1" kern="0" dirty="0">
                <a:effectLst/>
                <a:latin typeface="Times New Roman" panose="02020603050405020304" pitchFamily="18" charset="0"/>
                <a:ea typeface="Times New Roman" panose="02020603050405020304" pitchFamily="18" charset="0"/>
                <a:cs typeface="Times New Roman" panose="02020603050405020304" pitchFamily="18" charset="0"/>
              </a:rPr>
              <a:t>Inflation and the 2% target</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Bank of England website (Accessed: 17 March 2026).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Bef>
                <a:spcPts val="600"/>
              </a:spcBef>
              <a:spcAft>
                <a:spcPts val="600"/>
              </a:spcAft>
              <a:buNone/>
            </a:pP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Fluhrer, P. and </a:t>
            </a:r>
            <a:r>
              <a:rPr lang="en-GB" sz="1400" kern="0" dirty="0" err="1">
                <a:effectLst/>
                <a:latin typeface="Times New Roman" panose="02020603050405020304" pitchFamily="18" charset="0"/>
                <a:ea typeface="Times New Roman" panose="02020603050405020304" pitchFamily="18" charset="0"/>
                <a:cs typeface="Times New Roman" panose="02020603050405020304" pitchFamily="18" charset="0"/>
              </a:rPr>
              <a:t>Schöggl</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J.-P. (2025) ‘How small businesses build their brands in a digital world’, </a:t>
            </a:r>
            <a:r>
              <a:rPr lang="en-GB" sz="1400" i="1" kern="0" dirty="0">
                <a:effectLst/>
                <a:latin typeface="Times New Roman" panose="02020603050405020304" pitchFamily="18" charset="0"/>
                <a:ea typeface="Times New Roman" panose="02020603050405020304" pitchFamily="18" charset="0"/>
                <a:cs typeface="Times New Roman" panose="02020603050405020304" pitchFamily="18" charset="0"/>
              </a:rPr>
              <a:t>International Entrepreneurship and Management Journal</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Bef>
                <a:spcPts val="600"/>
              </a:spcBef>
              <a:spcAft>
                <a:spcPts val="600"/>
              </a:spcAft>
              <a:buNone/>
            </a:pP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Hennig-Thurau, T., Malthouse, E.C., </a:t>
            </a:r>
            <a:r>
              <a:rPr lang="en-GB" sz="1400" kern="0" dirty="0" err="1">
                <a:effectLst/>
                <a:latin typeface="Times New Roman" panose="02020603050405020304" pitchFamily="18" charset="0"/>
                <a:ea typeface="Times New Roman" panose="02020603050405020304" pitchFamily="18" charset="0"/>
                <a:cs typeface="Times New Roman" panose="02020603050405020304" pitchFamily="18" charset="0"/>
              </a:rPr>
              <a:t>Friege</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C., Gensler, S., </a:t>
            </a:r>
            <a:r>
              <a:rPr lang="en-GB" sz="1400" kern="0" dirty="0" err="1">
                <a:effectLst/>
                <a:latin typeface="Times New Roman" panose="02020603050405020304" pitchFamily="18" charset="0"/>
                <a:ea typeface="Times New Roman" panose="02020603050405020304" pitchFamily="18" charset="0"/>
                <a:cs typeface="Times New Roman" panose="02020603050405020304" pitchFamily="18" charset="0"/>
              </a:rPr>
              <a:t>Lobschat</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L., Rangaswamy, A. and Skiera, B. (2010) ‘The impact of new media on customer relationships’, </a:t>
            </a:r>
            <a:r>
              <a:rPr lang="en-GB" sz="1400" i="1" kern="0" dirty="0">
                <a:effectLst/>
                <a:latin typeface="Times New Roman" panose="02020603050405020304" pitchFamily="18" charset="0"/>
                <a:ea typeface="Times New Roman" panose="02020603050405020304" pitchFamily="18" charset="0"/>
                <a:cs typeface="Times New Roman" panose="02020603050405020304" pitchFamily="18" charset="0"/>
              </a:rPr>
              <a:t>Journal of Service Research</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13(3), pp. 311–330.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Bef>
                <a:spcPts val="600"/>
              </a:spcBef>
              <a:spcAft>
                <a:spcPts val="600"/>
              </a:spcAft>
              <a:buNone/>
            </a:pP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Kumah, A., McSherry, R. and Bettany-</a:t>
            </a:r>
            <a:r>
              <a:rPr lang="en-GB" sz="1400" kern="0" dirty="0" err="1">
                <a:effectLst/>
                <a:latin typeface="Times New Roman" panose="02020603050405020304" pitchFamily="18" charset="0"/>
                <a:ea typeface="Times New Roman" panose="02020603050405020304" pitchFamily="18" charset="0"/>
                <a:cs typeface="Times New Roman" panose="02020603050405020304" pitchFamily="18" charset="0"/>
              </a:rPr>
              <a:t>Saltikov</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J. (2024) </a:t>
            </a:r>
            <a:r>
              <a:rPr lang="en-GB" sz="1400" kern="0" dirty="0" err="1">
                <a:effectLst/>
                <a:latin typeface="Times New Roman" panose="02020603050405020304" pitchFamily="18" charset="0"/>
                <a:ea typeface="Times New Roman" panose="02020603050405020304" pitchFamily="18" charset="0"/>
                <a:cs typeface="Times New Roman" panose="02020603050405020304" pitchFamily="18" charset="0"/>
              </a:rPr>
              <a:t>‘Cause</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-and-effect (fishbone) diagram: a tool for generating root causes and in developing quality improvement measures’, </a:t>
            </a:r>
            <a:r>
              <a:rPr lang="en-GB" sz="1400" i="1" kern="0" dirty="0">
                <a:effectLst/>
                <a:latin typeface="Times New Roman" panose="02020603050405020304" pitchFamily="18" charset="0"/>
                <a:ea typeface="Times New Roman" panose="02020603050405020304" pitchFamily="18" charset="0"/>
                <a:cs typeface="Times New Roman" panose="02020603050405020304" pitchFamily="18" charset="0"/>
              </a:rPr>
              <a:t>SAGE Open Nursing</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10.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Bef>
                <a:spcPts val="600"/>
              </a:spcBef>
              <a:spcAft>
                <a:spcPts val="600"/>
              </a:spcAft>
              <a:buNone/>
            </a:pP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Luo, L., Hong, Q. and Zhong, M. (2024) ‘The application of 5W2H management model in the construction of enterprise economic and strategic management system’, </a:t>
            </a:r>
            <a:r>
              <a:rPr lang="en-GB" sz="1400" i="1" kern="0" dirty="0">
                <a:effectLst/>
                <a:latin typeface="Times New Roman" panose="02020603050405020304" pitchFamily="18" charset="0"/>
                <a:ea typeface="Times New Roman" panose="02020603050405020304" pitchFamily="18" charset="0"/>
                <a:cs typeface="Times New Roman" panose="02020603050405020304" pitchFamily="18" charset="0"/>
              </a:rPr>
              <a:t>Applied Mathematics and Nonlinear Sciences</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9(1).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Bef>
                <a:spcPts val="600"/>
              </a:spcBef>
              <a:spcAft>
                <a:spcPts val="600"/>
              </a:spcAft>
              <a:buNone/>
            </a:pP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ONS (2025) </a:t>
            </a:r>
            <a:r>
              <a:rPr lang="en-GB" sz="1400" i="1" kern="0" dirty="0">
                <a:effectLst/>
                <a:latin typeface="Times New Roman" panose="02020603050405020304" pitchFamily="18" charset="0"/>
                <a:ea typeface="Times New Roman" panose="02020603050405020304" pitchFamily="18" charset="0"/>
                <a:cs typeface="Times New Roman" panose="02020603050405020304" pitchFamily="18" charset="0"/>
              </a:rPr>
              <a:t>Retail sales, Great Britain: November 2025</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Office for National Statistics website (Accessed: 17 March 2026).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Bef>
                <a:spcPts val="600"/>
              </a:spcBef>
              <a:spcAft>
                <a:spcPts val="600"/>
              </a:spcAft>
              <a:buNone/>
            </a:pP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ONS (2026) </a:t>
            </a:r>
            <a:r>
              <a:rPr lang="en-GB" sz="1400" i="1" kern="0" dirty="0">
                <a:effectLst/>
                <a:latin typeface="Times New Roman" panose="02020603050405020304" pitchFamily="18" charset="0"/>
                <a:ea typeface="Times New Roman" panose="02020603050405020304" pitchFamily="18" charset="0"/>
                <a:cs typeface="Times New Roman" panose="02020603050405020304" pitchFamily="18" charset="0"/>
              </a:rPr>
              <a:t>Inflation and price indices</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Office for National Statistics website (Accessed: 17 March 2026).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Bef>
                <a:spcPts val="600"/>
              </a:spcBef>
              <a:spcAft>
                <a:spcPts val="600"/>
              </a:spcAft>
              <a:buNone/>
            </a:pPr>
            <a:r>
              <a:rPr lang="en-GB" sz="1400" kern="0" dirty="0" err="1">
                <a:effectLst/>
                <a:latin typeface="Times New Roman" panose="02020603050405020304" pitchFamily="18" charset="0"/>
                <a:ea typeface="Times New Roman" panose="02020603050405020304" pitchFamily="18" charset="0"/>
                <a:cs typeface="Times New Roman" panose="02020603050405020304" pitchFamily="18" charset="0"/>
              </a:rPr>
              <a:t>Sharabati</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A.A.A., Al-</a:t>
            </a:r>
            <a:r>
              <a:rPr lang="en-GB" sz="1400" kern="0" dirty="0" err="1">
                <a:effectLst/>
                <a:latin typeface="Times New Roman" panose="02020603050405020304" pitchFamily="18" charset="0"/>
                <a:ea typeface="Times New Roman" panose="02020603050405020304" pitchFamily="18" charset="0"/>
                <a:cs typeface="Times New Roman" panose="02020603050405020304" pitchFamily="18" charset="0"/>
              </a:rPr>
              <a:t>Dweeri</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R.M., Abu-Awwad, A.M., Al-</a:t>
            </a:r>
            <a:r>
              <a:rPr lang="en-GB" sz="1400" kern="0" dirty="0" err="1">
                <a:effectLst/>
                <a:latin typeface="Times New Roman" panose="02020603050405020304" pitchFamily="18" charset="0"/>
                <a:ea typeface="Times New Roman" panose="02020603050405020304" pitchFamily="18" charset="0"/>
                <a:cs typeface="Times New Roman" panose="02020603050405020304" pitchFamily="18" charset="0"/>
              </a:rPr>
              <a:t>Bsheish</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M., </a:t>
            </a:r>
            <a:r>
              <a:rPr lang="en-GB" sz="1400" kern="0" dirty="0" err="1">
                <a:effectLst/>
                <a:latin typeface="Times New Roman" panose="02020603050405020304" pitchFamily="18" charset="0"/>
                <a:ea typeface="Times New Roman" panose="02020603050405020304" pitchFamily="18" charset="0"/>
                <a:cs typeface="Times New Roman" panose="02020603050405020304" pitchFamily="18" charset="0"/>
              </a:rPr>
              <a:t>Alshurideh</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M.T. and Al Kurdi, B. (2024) ‘The impact of digital marketing on the performance of SMEs’, </a:t>
            </a:r>
            <a:r>
              <a:rPr lang="en-GB" sz="1400" i="1" kern="0" dirty="0">
                <a:effectLst/>
                <a:latin typeface="Times New Roman" panose="02020603050405020304" pitchFamily="18" charset="0"/>
                <a:ea typeface="Times New Roman" panose="02020603050405020304" pitchFamily="18" charset="0"/>
                <a:cs typeface="Times New Roman" panose="02020603050405020304" pitchFamily="18" charset="0"/>
              </a:rPr>
              <a:t>Sustainability</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16(19), 8667.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Bef>
                <a:spcPts val="600"/>
              </a:spcBef>
              <a:spcAft>
                <a:spcPts val="600"/>
              </a:spcAft>
              <a:buNone/>
            </a:pP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Whittington, R., Angwin, D., </a:t>
            </a:r>
            <a:r>
              <a:rPr lang="en-GB" sz="1400" kern="0" dirty="0" err="1">
                <a:effectLst/>
                <a:latin typeface="Times New Roman" panose="02020603050405020304" pitchFamily="18" charset="0"/>
                <a:ea typeface="Times New Roman" panose="02020603050405020304" pitchFamily="18" charset="0"/>
                <a:cs typeface="Times New Roman" panose="02020603050405020304" pitchFamily="18" charset="0"/>
              </a:rPr>
              <a:t>Regnér</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P., Johnson, G. and Scholes, K. (2019) </a:t>
            </a:r>
            <a:r>
              <a:rPr lang="en-GB" sz="1400" i="1" kern="0" dirty="0">
                <a:effectLst/>
                <a:latin typeface="Times New Roman" panose="02020603050405020304" pitchFamily="18" charset="0"/>
                <a:ea typeface="Times New Roman" panose="02020603050405020304" pitchFamily="18" charset="0"/>
                <a:cs typeface="Times New Roman" panose="02020603050405020304" pitchFamily="18" charset="0"/>
              </a:rPr>
              <a:t>Exploring Strategy: Text and Cases</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12th </a:t>
            </a:r>
            <a:r>
              <a:rPr lang="en-GB" sz="1400" kern="0" dirty="0" err="1">
                <a:effectLst/>
                <a:latin typeface="Times New Roman" panose="02020603050405020304" pitchFamily="18" charset="0"/>
                <a:ea typeface="Times New Roman" panose="02020603050405020304" pitchFamily="18" charset="0"/>
                <a:cs typeface="Times New Roman" panose="02020603050405020304" pitchFamily="18" charset="0"/>
              </a:rPr>
              <a:t>edn</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Harlow: Pearson.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34</TotalTime>
  <Words>2805</Words>
  <Application>Microsoft Office PowerPoint</Application>
  <PresentationFormat>Custom</PresentationFormat>
  <Paragraphs>110</Paragraphs>
  <Slides>8</Slides>
  <Notes>8</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lastModifiedBy>Claudiu-Nicusor Paraschiv (2508546)</cp:lastModifiedBy>
  <cp:revision>1</cp:revision>
  <dcterms:created xsi:type="dcterms:W3CDTF">2026-03-17T06:36:08Z</dcterms:created>
  <dcterms:modified xsi:type="dcterms:W3CDTF">2026-03-22T14:20:24Z</dcterms:modified>
</cp:coreProperties>
</file>