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1" r:id="rId6"/>
    <p:sldId id="260" r:id="rId7"/>
    <p:sldId id="262" r:id="rId8"/>
    <p:sldId id="263" r:id="rId9"/>
    <p:sldId id="265" r:id="rId10"/>
    <p:sldId id="266"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98" d="100"/>
          <a:sy n="98" d="100"/>
        </p:scale>
        <p:origin x="8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726835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617145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2735021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68CC00-3B1E-40D1-B6C2-B93D88631ACD}"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1057516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68CC00-3B1E-40D1-B6C2-B93D88631ACD}" type="datetimeFigureOut">
              <a:rPr lang="en-GB" smtClean="0"/>
              <a:t>20/03/2025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2443782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496606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1979087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727284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68CC00-3B1E-40D1-B6C2-B93D88631ACD}"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337133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68CC00-3B1E-40D1-B6C2-B93D88631ACD}"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886482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1787952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69544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16366010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1722622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1017316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102235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68CC00-3B1E-40D1-B6C2-B93D88631ACD}"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A79F8-898F-4DE6-9AE4-76A78A762115}" type="slidenum">
              <a:rPr lang="en-GB" smtClean="0"/>
              <a:t>‹#›</a:t>
            </a:fld>
            <a:endParaRPr lang="en-GB"/>
          </a:p>
        </p:txBody>
      </p:sp>
    </p:spTree>
    <p:extLst>
      <p:ext uri="{BB962C8B-B14F-4D97-AF65-F5344CB8AC3E}">
        <p14:creationId xmlns:p14="http://schemas.microsoft.com/office/powerpoint/2010/main" val="2483066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C68CC00-3B1E-40D1-B6C2-B93D88631ACD}" type="datetimeFigureOut">
              <a:rPr lang="en-GB" smtClean="0"/>
              <a:t>20/03/2025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A4A79F8-898F-4DE6-9AE4-76A78A762115}" type="slidenum">
              <a:rPr lang="en-GB" smtClean="0"/>
              <a:t>‹#›</a:t>
            </a:fld>
            <a:endParaRPr lang="en-GB"/>
          </a:p>
        </p:txBody>
      </p:sp>
    </p:spTree>
    <p:extLst>
      <p:ext uri="{BB962C8B-B14F-4D97-AF65-F5344CB8AC3E}">
        <p14:creationId xmlns:p14="http://schemas.microsoft.com/office/powerpoint/2010/main" val="8769587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assets.publishing.service.gov.uk/media/6492e26c103ca6001303a331/achieving-best-evidence-criminal-proceedings-2023.pdf"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legislation.gov.uk/ukpga/1999/23/section/16"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egislation.gov.uk/ukpga/1999/23/section/17" TargetMode="External"/><Relationship Id="rId2" Type="http://schemas.openxmlformats.org/officeDocument/2006/relationships/hyperlink" Target="https://www.legislation.gov.uk/ukpga/2003/42/contents" TargetMode="External"/><Relationship Id="rId1" Type="http://schemas.openxmlformats.org/officeDocument/2006/relationships/slideLayout" Target="../slideLayouts/slideLayout2.xml"/><Relationship Id="rId4" Type="http://schemas.openxmlformats.org/officeDocument/2006/relationships/hyperlink" Target="https://www.legislation.gov.uk/ukpga/2015/30/contents/enact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ptAtaRZ95v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BC09C-F49F-58F1-0077-56C16440879A}"/>
              </a:ext>
            </a:extLst>
          </p:cNvPr>
          <p:cNvSpPr>
            <a:spLocks noGrp="1"/>
          </p:cNvSpPr>
          <p:nvPr>
            <p:ph type="ctrTitle"/>
          </p:nvPr>
        </p:nvSpPr>
        <p:spPr>
          <a:xfrm>
            <a:off x="1524000" y="1122363"/>
            <a:ext cx="9144000" cy="1353800"/>
          </a:xfrm>
        </p:spPr>
        <p:txBody>
          <a:bodyPr/>
          <a:lstStyle/>
          <a:p>
            <a:r>
              <a:rPr lang="en-GB" dirty="0"/>
              <a:t>Witnesses </a:t>
            </a:r>
          </a:p>
        </p:txBody>
      </p:sp>
      <p:sp>
        <p:nvSpPr>
          <p:cNvPr id="3" name="Subtitle 2">
            <a:extLst>
              <a:ext uri="{FF2B5EF4-FFF2-40B4-BE49-F238E27FC236}">
                <a16:creationId xmlns:a16="http://schemas.microsoft.com/office/drawing/2014/main" id="{1DD9C2E5-2572-8D4A-A5B7-FD561DBD3BD3}"/>
              </a:ext>
            </a:extLst>
          </p:cNvPr>
          <p:cNvSpPr>
            <a:spLocks noGrp="1"/>
          </p:cNvSpPr>
          <p:nvPr>
            <p:ph type="subTitle" idx="1"/>
          </p:nvPr>
        </p:nvSpPr>
        <p:spPr/>
        <p:txBody>
          <a:bodyPr>
            <a:normAutofit fontScale="92500" lnSpcReduction="10000"/>
          </a:bodyPr>
          <a:lstStyle/>
          <a:p>
            <a:r>
              <a:rPr lang="en-GB" sz="6000" dirty="0"/>
              <a:t>Special Measures</a:t>
            </a:r>
          </a:p>
        </p:txBody>
      </p:sp>
      <p:sp>
        <p:nvSpPr>
          <p:cNvPr id="5" name="TextBox 4">
            <a:extLst>
              <a:ext uri="{FF2B5EF4-FFF2-40B4-BE49-F238E27FC236}">
                <a16:creationId xmlns:a16="http://schemas.microsoft.com/office/drawing/2014/main" id="{F8129E4F-40E0-3CAD-3C2E-EF31D279975B}"/>
              </a:ext>
            </a:extLst>
          </p:cNvPr>
          <p:cNvSpPr txBox="1"/>
          <p:nvPr/>
        </p:nvSpPr>
        <p:spPr>
          <a:xfrm flipH="1">
            <a:off x="9146020" y="4816017"/>
            <a:ext cx="2126183" cy="1200329"/>
          </a:xfrm>
          <a:prstGeom prst="rect">
            <a:avLst/>
          </a:prstGeom>
          <a:noFill/>
        </p:spPr>
        <p:txBody>
          <a:bodyPr wrap="square">
            <a:spAutoFit/>
          </a:bodyPr>
          <a:lstStyle/>
          <a:p>
            <a:r>
              <a:rPr lang="en-GB" dirty="0">
                <a:hlinkClick r:id="rId2"/>
              </a:rPr>
              <a:t>Achieving Best Evidence in Criminal Proceedings</a:t>
            </a:r>
            <a:endParaRPr lang="en-GB" dirty="0"/>
          </a:p>
        </p:txBody>
      </p:sp>
    </p:spTree>
    <p:extLst>
      <p:ext uri="{BB962C8B-B14F-4D97-AF65-F5344CB8AC3E}">
        <p14:creationId xmlns:p14="http://schemas.microsoft.com/office/powerpoint/2010/main" val="23981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A71A85-2B11-BB96-C10A-B5248AD65A81}"/>
              </a:ext>
            </a:extLst>
          </p:cNvPr>
          <p:cNvSpPr>
            <a:spLocks noGrp="1"/>
          </p:cNvSpPr>
          <p:nvPr>
            <p:ph idx="1"/>
          </p:nvPr>
        </p:nvSpPr>
        <p:spPr>
          <a:xfrm>
            <a:off x="838200" y="841572"/>
            <a:ext cx="10515600" cy="5335391"/>
          </a:xfrm>
        </p:spPr>
        <p:txBody>
          <a:bodyPr/>
          <a:lstStyle/>
          <a:p>
            <a:pPr marL="0" indent="0">
              <a:buNone/>
            </a:pPr>
            <a:r>
              <a:rPr lang="en-GB" sz="3200" dirty="0"/>
              <a:t>Age – Under 18 at the time of the court hearing are automatically eligible for special measures.</a:t>
            </a:r>
          </a:p>
          <a:p>
            <a:pPr marL="0" indent="0">
              <a:buNone/>
            </a:pPr>
            <a:endParaRPr lang="en-GB" sz="3200" dirty="0"/>
          </a:p>
          <a:p>
            <a:pPr marL="0" indent="0">
              <a:buNone/>
            </a:pPr>
            <a:r>
              <a:rPr lang="en-GB" sz="3200" dirty="0"/>
              <a:t>Please note that if they provide a video interview prior to their 18</a:t>
            </a:r>
            <a:r>
              <a:rPr lang="en-GB" sz="3200" baseline="30000" dirty="0"/>
              <a:t>th</a:t>
            </a:r>
            <a:r>
              <a:rPr lang="en-GB" sz="3200" dirty="0"/>
              <a:t> birthday that that video is still admissible as evidence in chief.</a:t>
            </a:r>
          </a:p>
          <a:p>
            <a:endParaRPr lang="en-GB" dirty="0"/>
          </a:p>
        </p:txBody>
      </p:sp>
    </p:spTree>
    <p:extLst>
      <p:ext uri="{BB962C8B-B14F-4D97-AF65-F5344CB8AC3E}">
        <p14:creationId xmlns:p14="http://schemas.microsoft.com/office/powerpoint/2010/main" val="141608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470FCE-3620-2074-AF7C-FEE373A0DC03}"/>
              </a:ext>
            </a:extLst>
          </p:cNvPr>
          <p:cNvSpPr>
            <a:spLocks noGrp="1"/>
          </p:cNvSpPr>
          <p:nvPr>
            <p:ph idx="1"/>
          </p:nvPr>
        </p:nvSpPr>
        <p:spPr>
          <a:xfrm>
            <a:off x="1103312" y="739302"/>
            <a:ext cx="8946541" cy="5509097"/>
          </a:xfrm>
        </p:spPr>
        <p:txBody>
          <a:bodyPr>
            <a:normAutofit fontScale="55000" lnSpcReduction="20000"/>
          </a:bodyPr>
          <a:lstStyle/>
          <a:p>
            <a:pPr marL="0" indent="0">
              <a:buNone/>
            </a:pPr>
            <a:endParaRPr lang="en-GB" dirty="0"/>
          </a:p>
          <a:p>
            <a:pPr marL="0" indent="0">
              <a:buNone/>
            </a:pPr>
            <a:r>
              <a:rPr lang="en-GB" sz="3800" dirty="0"/>
              <a:t>Witnesses who have a mental disorder as defined by the Mental Health Act 1983 (as amended by the Mental Health Act 2007); </a:t>
            </a:r>
          </a:p>
          <a:p>
            <a:pPr marL="0" indent="0">
              <a:buNone/>
            </a:pPr>
            <a:endParaRPr lang="en-GB" sz="3800" dirty="0"/>
          </a:p>
          <a:p>
            <a:pPr marL="0" indent="0">
              <a:buNone/>
            </a:pPr>
            <a:r>
              <a:rPr lang="en-GB" sz="3800" dirty="0"/>
              <a:t> Witnesses significantly impaired in relation to intelligence and social functioning (witnesses who have a learning disability); and </a:t>
            </a:r>
          </a:p>
          <a:p>
            <a:pPr marL="0" indent="0">
              <a:buNone/>
            </a:pPr>
            <a:endParaRPr lang="en-GB" sz="3800" dirty="0"/>
          </a:p>
          <a:p>
            <a:pPr marL="0" indent="0">
              <a:buNone/>
            </a:pPr>
            <a:r>
              <a:rPr lang="en-GB" sz="3800" dirty="0"/>
              <a:t>Witnesses who have a physical disability.</a:t>
            </a:r>
          </a:p>
          <a:p>
            <a:pPr marL="0" indent="0">
              <a:buNone/>
            </a:pPr>
            <a:endParaRPr lang="en-GB" sz="3800" dirty="0"/>
          </a:p>
          <a:p>
            <a:pPr marL="0" indent="0">
              <a:buNone/>
            </a:pPr>
            <a:r>
              <a:rPr lang="en-GB" sz="3800" dirty="0"/>
              <a:t>Witnesses in this category are only eligible if the quality of the evidence that is to be given by them is likely to be diminished by reason of the disorder or disability.</a:t>
            </a:r>
          </a:p>
          <a:p>
            <a:endParaRPr lang="en-GB" sz="3800" dirty="0"/>
          </a:p>
          <a:p>
            <a:r>
              <a:rPr lang="en-GB" sz="3800" dirty="0">
                <a:hlinkClick r:id="rId2"/>
              </a:rPr>
              <a:t>Youth Justice and Criminal Evidence Act 1999</a:t>
            </a:r>
            <a:endParaRPr lang="en-GB" sz="3800" dirty="0"/>
          </a:p>
        </p:txBody>
      </p:sp>
    </p:spTree>
    <p:extLst>
      <p:ext uri="{BB962C8B-B14F-4D97-AF65-F5344CB8AC3E}">
        <p14:creationId xmlns:p14="http://schemas.microsoft.com/office/powerpoint/2010/main" val="3967111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DBB11-E27D-0851-1CF1-4994C9CDDBA0}"/>
              </a:ext>
            </a:extLst>
          </p:cNvPr>
          <p:cNvSpPr>
            <a:spLocks noGrp="1"/>
          </p:cNvSpPr>
          <p:nvPr>
            <p:ph type="title"/>
          </p:nvPr>
        </p:nvSpPr>
        <p:spPr/>
        <p:txBody>
          <a:bodyPr/>
          <a:lstStyle/>
          <a:p>
            <a:r>
              <a:rPr lang="en-GB" dirty="0"/>
              <a:t>Intimidated witnesses</a:t>
            </a:r>
          </a:p>
        </p:txBody>
      </p:sp>
      <p:sp>
        <p:nvSpPr>
          <p:cNvPr id="3" name="Content Placeholder 2">
            <a:extLst>
              <a:ext uri="{FF2B5EF4-FFF2-40B4-BE49-F238E27FC236}">
                <a16:creationId xmlns:a16="http://schemas.microsoft.com/office/drawing/2014/main" id="{276B0431-7439-13D5-ADE6-1521BF099EC0}"/>
              </a:ext>
            </a:extLst>
          </p:cNvPr>
          <p:cNvSpPr>
            <a:spLocks noGrp="1"/>
          </p:cNvSpPr>
          <p:nvPr>
            <p:ph idx="1"/>
          </p:nvPr>
        </p:nvSpPr>
        <p:spPr>
          <a:xfrm>
            <a:off x="838200" y="1351370"/>
            <a:ext cx="10515600" cy="4825593"/>
          </a:xfrm>
        </p:spPr>
        <p:txBody>
          <a:bodyPr>
            <a:noAutofit/>
          </a:bodyPr>
          <a:lstStyle/>
          <a:p>
            <a:pPr marL="0" indent="0">
              <a:buNone/>
            </a:pPr>
            <a:r>
              <a:rPr lang="en-GB" sz="2400" dirty="0"/>
              <a:t>These are witnesses where the quality of their evidence may be diminished by:</a:t>
            </a:r>
          </a:p>
          <a:p>
            <a:pPr marL="0" indent="0">
              <a:buNone/>
            </a:pPr>
            <a:r>
              <a:rPr lang="en-GB" sz="2400" dirty="0"/>
              <a:t>The nature and alleged circumstances of the offence; </a:t>
            </a:r>
          </a:p>
          <a:p>
            <a:pPr marL="0" indent="0">
              <a:buNone/>
            </a:pPr>
            <a:r>
              <a:rPr lang="en-GB" sz="2400" dirty="0"/>
              <a:t>The age of the witness; </a:t>
            </a:r>
          </a:p>
          <a:p>
            <a:pPr marL="0" indent="0">
              <a:buNone/>
            </a:pPr>
            <a:r>
              <a:rPr lang="en-GB" sz="2400" dirty="0"/>
              <a:t>Where relevant:</a:t>
            </a:r>
          </a:p>
          <a:p>
            <a:pPr marL="0" indent="0">
              <a:buNone/>
            </a:pPr>
            <a:r>
              <a:rPr lang="en-GB" sz="2400" dirty="0"/>
              <a:t>The social and cultural background and ethnic origins of the witness </a:t>
            </a:r>
          </a:p>
          <a:p>
            <a:pPr marL="0" indent="0">
              <a:buNone/>
            </a:pPr>
            <a:r>
              <a:rPr lang="en-GB" sz="2400" dirty="0"/>
              <a:t>The domestic and employment circumstances of the witness </a:t>
            </a:r>
          </a:p>
          <a:p>
            <a:pPr marL="0" indent="0">
              <a:buNone/>
            </a:pPr>
            <a:r>
              <a:rPr lang="en-GB" sz="2400" dirty="0"/>
              <a:t>Any religious beliefs or political opinions of the witness; </a:t>
            </a:r>
          </a:p>
          <a:p>
            <a:pPr marL="0" indent="0">
              <a:buNone/>
            </a:pPr>
            <a:r>
              <a:rPr lang="en-GB" sz="2400" dirty="0"/>
              <a:t>Any behaviour towards the witness by the accused, members of the accused person’s family or associates, or any other person who is likely to be either an accused person or a witness in the proceedings.</a:t>
            </a:r>
          </a:p>
        </p:txBody>
      </p:sp>
    </p:spTree>
    <p:extLst>
      <p:ext uri="{BB962C8B-B14F-4D97-AF65-F5344CB8AC3E}">
        <p14:creationId xmlns:p14="http://schemas.microsoft.com/office/powerpoint/2010/main" val="1938249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A9C71-84FB-742B-6C84-65245048FF7C}"/>
              </a:ext>
            </a:extLst>
          </p:cNvPr>
          <p:cNvSpPr>
            <a:spLocks noGrp="1"/>
          </p:cNvSpPr>
          <p:nvPr>
            <p:ph type="title"/>
          </p:nvPr>
        </p:nvSpPr>
        <p:spPr/>
        <p:txBody>
          <a:bodyPr>
            <a:normAutofit fontScale="90000"/>
          </a:bodyPr>
          <a:lstStyle/>
          <a:p>
            <a:r>
              <a:rPr lang="en-GB" dirty="0"/>
              <a:t>Some victims due to their state and nature of offence may fall into being intimidated witnesses</a:t>
            </a:r>
          </a:p>
        </p:txBody>
      </p:sp>
      <p:sp>
        <p:nvSpPr>
          <p:cNvPr id="3" name="Content Placeholder 2">
            <a:extLst>
              <a:ext uri="{FF2B5EF4-FFF2-40B4-BE49-F238E27FC236}">
                <a16:creationId xmlns:a16="http://schemas.microsoft.com/office/drawing/2014/main" id="{A5686932-1152-C7A7-0B74-09CA625F1B74}"/>
              </a:ext>
            </a:extLst>
          </p:cNvPr>
          <p:cNvSpPr>
            <a:spLocks noGrp="1"/>
          </p:cNvSpPr>
          <p:nvPr>
            <p:ph idx="1"/>
          </p:nvPr>
        </p:nvSpPr>
        <p:spPr>
          <a:xfrm>
            <a:off x="1103312" y="2996119"/>
            <a:ext cx="8946541" cy="3252280"/>
          </a:xfrm>
        </p:spPr>
        <p:txBody>
          <a:bodyPr>
            <a:noAutofit/>
          </a:bodyPr>
          <a:lstStyle/>
          <a:p>
            <a:r>
              <a:rPr lang="en-GB" sz="2800" dirty="0"/>
              <a:t>Victims of racially motivated crime</a:t>
            </a:r>
          </a:p>
          <a:p>
            <a:r>
              <a:rPr lang="en-GB" sz="2800" dirty="0"/>
              <a:t>Religiously motivated crime</a:t>
            </a:r>
          </a:p>
          <a:p>
            <a:r>
              <a:rPr lang="en-GB" sz="2800" dirty="0"/>
              <a:t>Homophobic crime</a:t>
            </a:r>
          </a:p>
          <a:p>
            <a:r>
              <a:rPr lang="en-GB" sz="2800" dirty="0"/>
              <a:t>Gang violence</a:t>
            </a:r>
          </a:p>
          <a:p>
            <a:r>
              <a:rPr lang="en-GB" sz="2800" dirty="0"/>
              <a:t>Repeat victimisation</a:t>
            </a:r>
          </a:p>
          <a:p>
            <a:r>
              <a:rPr lang="en-GB" sz="2800" dirty="0"/>
              <a:t>Elderly or frail victims</a:t>
            </a:r>
          </a:p>
        </p:txBody>
      </p:sp>
    </p:spTree>
    <p:extLst>
      <p:ext uri="{BB962C8B-B14F-4D97-AF65-F5344CB8AC3E}">
        <p14:creationId xmlns:p14="http://schemas.microsoft.com/office/powerpoint/2010/main" val="1546055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802B40-4898-8132-90BD-D068C2263E1A}"/>
              </a:ext>
            </a:extLst>
          </p:cNvPr>
          <p:cNvSpPr>
            <a:spLocks noGrp="1"/>
          </p:cNvSpPr>
          <p:nvPr>
            <p:ph idx="1"/>
          </p:nvPr>
        </p:nvSpPr>
        <p:spPr>
          <a:xfrm>
            <a:off x="1103312" y="1284052"/>
            <a:ext cx="8946541" cy="4964348"/>
          </a:xfrm>
        </p:spPr>
        <p:txBody>
          <a:bodyPr>
            <a:normAutofit/>
          </a:bodyPr>
          <a:lstStyle/>
          <a:p>
            <a:r>
              <a:rPr lang="en-GB" sz="2800" dirty="0"/>
              <a:t>Victims of sexual offences</a:t>
            </a:r>
          </a:p>
          <a:p>
            <a:r>
              <a:rPr lang="en-GB" sz="2800" dirty="0"/>
              <a:t>Domestic Abuse</a:t>
            </a:r>
          </a:p>
          <a:p>
            <a:r>
              <a:rPr lang="en-GB" sz="2800" dirty="0"/>
              <a:t>Slavery</a:t>
            </a:r>
          </a:p>
          <a:p>
            <a:r>
              <a:rPr lang="en-GB" sz="2800" dirty="0"/>
              <a:t>Human Trafficking</a:t>
            </a:r>
          </a:p>
          <a:p>
            <a:r>
              <a:rPr lang="en-GB" sz="2800" dirty="0"/>
              <a:t>Gun crime </a:t>
            </a:r>
          </a:p>
          <a:p>
            <a:r>
              <a:rPr lang="en-GB" sz="2800" dirty="0"/>
              <a:t>Knife Crime</a:t>
            </a:r>
          </a:p>
          <a:p>
            <a:endParaRPr lang="en-GB" dirty="0"/>
          </a:p>
          <a:p>
            <a:r>
              <a:rPr lang="en-GB" sz="1500" dirty="0">
                <a:hlinkClick r:id="rId2"/>
              </a:rPr>
              <a:t>Sexual Offences Act 2003</a:t>
            </a:r>
            <a:endParaRPr lang="en-GB" sz="1500" dirty="0"/>
          </a:p>
          <a:p>
            <a:r>
              <a:rPr lang="en-GB" sz="1500" dirty="0">
                <a:hlinkClick r:id="rId3"/>
              </a:rPr>
              <a:t>Youth Justice and Criminal Evidence Act 1999</a:t>
            </a:r>
            <a:endParaRPr lang="en-GB" sz="1500" dirty="0"/>
          </a:p>
          <a:p>
            <a:r>
              <a:rPr lang="en-GB" sz="1500" dirty="0">
                <a:hlinkClick r:id="rId4"/>
              </a:rPr>
              <a:t>Modern Slavery Act 2015</a:t>
            </a:r>
            <a:endParaRPr lang="en-GB" sz="1500" dirty="0"/>
          </a:p>
          <a:p>
            <a:endParaRPr lang="en-GB" sz="2000" dirty="0"/>
          </a:p>
        </p:txBody>
      </p:sp>
    </p:spTree>
    <p:extLst>
      <p:ext uri="{BB962C8B-B14F-4D97-AF65-F5344CB8AC3E}">
        <p14:creationId xmlns:p14="http://schemas.microsoft.com/office/powerpoint/2010/main" val="74459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449FB-B574-2A9A-44C5-792D8736B7DE}"/>
              </a:ext>
            </a:extLst>
          </p:cNvPr>
          <p:cNvSpPr>
            <a:spLocks noGrp="1"/>
          </p:cNvSpPr>
          <p:nvPr>
            <p:ph type="title"/>
          </p:nvPr>
        </p:nvSpPr>
        <p:spPr/>
        <p:txBody>
          <a:bodyPr/>
          <a:lstStyle/>
          <a:p>
            <a:r>
              <a:rPr lang="en-GB" dirty="0"/>
              <a:t>Special measures:</a:t>
            </a:r>
          </a:p>
        </p:txBody>
      </p:sp>
      <p:sp>
        <p:nvSpPr>
          <p:cNvPr id="3" name="Content Placeholder 2">
            <a:extLst>
              <a:ext uri="{FF2B5EF4-FFF2-40B4-BE49-F238E27FC236}">
                <a16:creationId xmlns:a16="http://schemas.microsoft.com/office/drawing/2014/main" id="{465F3E4C-3F48-CFDB-F94D-EADBCB19E4B9}"/>
              </a:ext>
            </a:extLst>
          </p:cNvPr>
          <p:cNvSpPr>
            <a:spLocks noGrp="1"/>
          </p:cNvSpPr>
          <p:nvPr>
            <p:ph idx="1"/>
          </p:nvPr>
        </p:nvSpPr>
        <p:spPr>
          <a:xfrm>
            <a:off x="1103312" y="1488332"/>
            <a:ext cx="8946541" cy="4760067"/>
          </a:xfrm>
        </p:spPr>
        <p:txBody>
          <a:bodyPr/>
          <a:lstStyle/>
          <a:p>
            <a:r>
              <a:rPr lang="en-GB" sz="2800" b="1" dirty="0"/>
              <a:t>Vulnerable and intimidated witnesses:</a:t>
            </a:r>
          </a:p>
          <a:p>
            <a:endParaRPr lang="en-GB" dirty="0"/>
          </a:p>
          <a:p>
            <a:r>
              <a:rPr lang="en-GB" dirty="0"/>
              <a:t>Screen so the witness does not need to see the defendant (they can see the witness).</a:t>
            </a:r>
          </a:p>
          <a:p>
            <a:r>
              <a:rPr lang="en-GB" dirty="0"/>
              <a:t>Evidence by TV live link.</a:t>
            </a:r>
          </a:p>
          <a:p>
            <a:r>
              <a:rPr lang="en-GB" dirty="0"/>
              <a:t>Giving evidence in private (sexual offences, Slavery and Human Trafficking and Domestic Violence only).</a:t>
            </a:r>
          </a:p>
          <a:p>
            <a:r>
              <a:rPr lang="en-GB" dirty="0"/>
              <a:t>The removal of wigs and gowns</a:t>
            </a:r>
          </a:p>
        </p:txBody>
      </p:sp>
    </p:spTree>
    <p:extLst>
      <p:ext uri="{BB962C8B-B14F-4D97-AF65-F5344CB8AC3E}">
        <p14:creationId xmlns:p14="http://schemas.microsoft.com/office/powerpoint/2010/main" val="1278966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FAEAD7-09A4-0F71-7A3E-8AAB5CCD8BE6}"/>
              </a:ext>
            </a:extLst>
          </p:cNvPr>
          <p:cNvSpPr>
            <a:spLocks noGrp="1"/>
          </p:cNvSpPr>
          <p:nvPr>
            <p:ph idx="1"/>
          </p:nvPr>
        </p:nvSpPr>
        <p:spPr>
          <a:xfrm>
            <a:off x="1103312" y="1070044"/>
            <a:ext cx="8946541" cy="5178356"/>
          </a:xfrm>
        </p:spPr>
        <p:txBody>
          <a:bodyPr>
            <a:normAutofit fontScale="92500" lnSpcReduction="10000"/>
          </a:bodyPr>
          <a:lstStyle/>
          <a:p>
            <a:r>
              <a:rPr lang="en-GB" sz="2400" dirty="0"/>
              <a:t>Use of video evidence as evidence in chief</a:t>
            </a:r>
          </a:p>
          <a:p>
            <a:r>
              <a:rPr lang="en-GB" sz="2400" dirty="0"/>
              <a:t>Video Cross examination</a:t>
            </a:r>
          </a:p>
          <a:p>
            <a:endParaRPr lang="en-GB" sz="2400" dirty="0"/>
          </a:p>
          <a:p>
            <a:r>
              <a:rPr lang="en-GB" sz="2400" dirty="0"/>
              <a:t>Vulnerable witnesses are also entitled to communicate through intermediaries and to the use of special communication aids.</a:t>
            </a:r>
          </a:p>
          <a:p>
            <a:endParaRPr lang="en-GB" sz="2400" dirty="0"/>
          </a:p>
          <a:p>
            <a:r>
              <a:rPr lang="en-GB" sz="2400" dirty="0"/>
              <a:t>Access to special measures is for the court to decide.  They need to be satisfied it falls within S 16 or 17 of the Youth Justice and Criminal Evidence Act 1999 </a:t>
            </a:r>
            <a:r>
              <a:rPr lang="en-GB" sz="2400" b="1" dirty="0"/>
              <a:t>and,</a:t>
            </a:r>
          </a:p>
          <a:p>
            <a:endParaRPr lang="en-GB" sz="2400" b="1" dirty="0"/>
          </a:p>
          <a:p>
            <a:r>
              <a:rPr lang="en-GB" sz="2400" dirty="0"/>
              <a:t>Whether or not it would improve the quality of the evidence of an eligible witness.</a:t>
            </a:r>
          </a:p>
          <a:p>
            <a:pPr marL="0" indent="0">
              <a:buNone/>
            </a:pPr>
            <a:endParaRPr lang="en-GB" dirty="0"/>
          </a:p>
        </p:txBody>
      </p:sp>
    </p:spTree>
    <p:extLst>
      <p:ext uri="{BB962C8B-B14F-4D97-AF65-F5344CB8AC3E}">
        <p14:creationId xmlns:p14="http://schemas.microsoft.com/office/powerpoint/2010/main" val="2330405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5C7EA-86BD-D341-438C-BE2A738EA826}"/>
              </a:ext>
            </a:extLst>
          </p:cNvPr>
          <p:cNvSpPr>
            <a:spLocks noGrp="1"/>
          </p:cNvSpPr>
          <p:nvPr>
            <p:ph type="title"/>
          </p:nvPr>
        </p:nvSpPr>
        <p:spPr/>
        <p:txBody>
          <a:bodyPr/>
          <a:lstStyle/>
          <a:p>
            <a:r>
              <a:rPr lang="en-GB" dirty="0"/>
              <a:t>Significant witnesses</a:t>
            </a:r>
          </a:p>
        </p:txBody>
      </p:sp>
      <p:sp>
        <p:nvSpPr>
          <p:cNvPr id="3" name="Content Placeholder 2">
            <a:extLst>
              <a:ext uri="{FF2B5EF4-FFF2-40B4-BE49-F238E27FC236}">
                <a16:creationId xmlns:a16="http://schemas.microsoft.com/office/drawing/2014/main" id="{9B3FDDC2-DF50-704B-461F-0B3E7B3FEBCB}"/>
              </a:ext>
            </a:extLst>
          </p:cNvPr>
          <p:cNvSpPr>
            <a:spLocks noGrp="1"/>
          </p:cNvSpPr>
          <p:nvPr>
            <p:ph idx="1"/>
          </p:nvPr>
        </p:nvSpPr>
        <p:spPr/>
        <p:txBody>
          <a:bodyPr>
            <a:normAutofit/>
          </a:bodyPr>
          <a:lstStyle/>
          <a:p>
            <a:r>
              <a:rPr lang="en-GB" sz="2400" dirty="0"/>
              <a:t>Whilst currently there is no law to facilitate special measures being used for significant witnesses who may have witnessed significant events such as RTC or serious crimes (and are not intimidated), it is advisable to video interview them and ask the courts permission to allow the video interview as evidence.</a:t>
            </a:r>
          </a:p>
        </p:txBody>
      </p:sp>
    </p:spTree>
    <p:extLst>
      <p:ext uri="{BB962C8B-B14F-4D97-AF65-F5344CB8AC3E}">
        <p14:creationId xmlns:p14="http://schemas.microsoft.com/office/powerpoint/2010/main" val="2431045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8FCDA-7C19-7C6F-0707-F9FB4F7B725A}"/>
              </a:ext>
            </a:extLst>
          </p:cNvPr>
          <p:cNvSpPr>
            <a:spLocks noGrp="1"/>
          </p:cNvSpPr>
          <p:nvPr>
            <p:ph type="title"/>
          </p:nvPr>
        </p:nvSpPr>
        <p:spPr/>
        <p:txBody>
          <a:bodyPr/>
          <a:lstStyle/>
          <a:p>
            <a:r>
              <a:rPr lang="en-GB" dirty="0"/>
              <a:t>MG 2</a:t>
            </a:r>
          </a:p>
        </p:txBody>
      </p:sp>
      <p:sp>
        <p:nvSpPr>
          <p:cNvPr id="3" name="Content Placeholder 2">
            <a:extLst>
              <a:ext uri="{FF2B5EF4-FFF2-40B4-BE49-F238E27FC236}">
                <a16:creationId xmlns:a16="http://schemas.microsoft.com/office/drawing/2014/main" id="{C8760F57-9089-E31D-D752-A32209CCB85A}"/>
              </a:ext>
            </a:extLst>
          </p:cNvPr>
          <p:cNvSpPr>
            <a:spLocks noGrp="1"/>
          </p:cNvSpPr>
          <p:nvPr>
            <p:ph idx="1"/>
          </p:nvPr>
        </p:nvSpPr>
        <p:spPr/>
        <p:txBody>
          <a:bodyPr>
            <a:normAutofit/>
          </a:bodyPr>
          <a:lstStyle/>
          <a:p>
            <a:r>
              <a:rPr lang="en-GB" sz="2400" dirty="0"/>
              <a:t>Remember all requests for special measures must be captured on the MG2 form when the file is submitted as delay in request may affect the ability of the court to accommodate those measures.</a:t>
            </a:r>
          </a:p>
        </p:txBody>
      </p:sp>
    </p:spTree>
    <p:extLst>
      <p:ext uri="{BB962C8B-B14F-4D97-AF65-F5344CB8AC3E}">
        <p14:creationId xmlns:p14="http://schemas.microsoft.com/office/powerpoint/2010/main" val="374473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EF24F-DC25-7222-4A32-515CCE8E16AE}"/>
              </a:ext>
            </a:extLst>
          </p:cNvPr>
          <p:cNvSpPr>
            <a:spLocks noGrp="1"/>
          </p:cNvSpPr>
          <p:nvPr>
            <p:ph type="title"/>
          </p:nvPr>
        </p:nvSpPr>
        <p:spPr/>
        <p:txBody>
          <a:bodyPr/>
          <a:lstStyle/>
          <a:p>
            <a:r>
              <a:rPr lang="en-GB" dirty="0"/>
              <a:t>The following film is available for victims to view in respect of special measures.</a:t>
            </a:r>
          </a:p>
        </p:txBody>
      </p:sp>
      <p:sp>
        <p:nvSpPr>
          <p:cNvPr id="3" name="Content Placeholder 2">
            <a:extLst>
              <a:ext uri="{FF2B5EF4-FFF2-40B4-BE49-F238E27FC236}">
                <a16:creationId xmlns:a16="http://schemas.microsoft.com/office/drawing/2014/main" id="{07CFEB5B-CC0B-4DAA-F0AC-519748B038AA}"/>
              </a:ext>
            </a:extLst>
          </p:cNvPr>
          <p:cNvSpPr>
            <a:spLocks noGrp="1"/>
          </p:cNvSpPr>
          <p:nvPr>
            <p:ph idx="1"/>
          </p:nvPr>
        </p:nvSpPr>
        <p:spPr>
          <a:xfrm>
            <a:off x="1103312" y="3429000"/>
            <a:ext cx="8946541" cy="2819399"/>
          </a:xfrm>
        </p:spPr>
        <p:txBody>
          <a:bodyPr/>
          <a:lstStyle/>
          <a:p>
            <a:r>
              <a:rPr lang="en-GB" dirty="0">
                <a:hlinkClick r:id="rId2"/>
              </a:rPr>
              <a:t>What are Special Measures &amp; how can they help you give your evidence at court? West Yorkshire Police</a:t>
            </a:r>
            <a:endParaRPr lang="en-GB" dirty="0"/>
          </a:p>
        </p:txBody>
      </p:sp>
    </p:spTree>
    <p:extLst>
      <p:ext uri="{BB962C8B-B14F-4D97-AF65-F5344CB8AC3E}">
        <p14:creationId xmlns:p14="http://schemas.microsoft.com/office/powerpoint/2010/main" val="10021501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565</Words>
  <Application>Microsoft Office PowerPoint</Application>
  <PresentationFormat>Widescreen</PresentationFormat>
  <Paragraphs>63</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Century Gothic</vt:lpstr>
      <vt:lpstr>Wingdings 3</vt:lpstr>
      <vt:lpstr>Ion</vt:lpstr>
      <vt:lpstr>Witnesses </vt:lpstr>
      <vt:lpstr>PowerPoint Presentation</vt:lpstr>
      <vt:lpstr>PowerPoint Presentation</vt:lpstr>
      <vt:lpstr>Intimidated witnesses</vt:lpstr>
      <vt:lpstr>Some victims due to their state and nature of offence may fall into being intimidated witnesses</vt:lpstr>
      <vt:lpstr>PowerPoint Presentation</vt:lpstr>
      <vt:lpstr>Special measures:</vt:lpstr>
      <vt:lpstr>PowerPoint Presentation</vt:lpstr>
      <vt:lpstr>Significant witnesses</vt:lpstr>
      <vt:lpstr>MG 2</vt:lpstr>
      <vt:lpstr>The following film is available for victims to view in respect of special measures.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8</cp:revision>
  <dcterms:created xsi:type="dcterms:W3CDTF">2025-03-20T15:48:07Z</dcterms:created>
  <dcterms:modified xsi:type="dcterms:W3CDTF">2025-03-20T16:28:33Z</dcterms:modified>
</cp:coreProperties>
</file>