
<file path=[Content_Types].xml><?xml version="1.0" encoding="utf-8"?>
<Types xmlns="http://schemas.openxmlformats.org/package/2006/content-types">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rts/chart1.xml" ContentType="application/vnd.openxmlformats-officedocument.drawingml.chart+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0"/>
  </p:notesMasterIdLst>
  <p:sldIdLst>
    <p:sldId id="256" r:id="rId2"/>
    <p:sldId id="276" r:id="rId3"/>
    <p:sldId id="277" r:id="rId4"/>
    <p:sldId id="260" r:id="rId5"/>
    <p:sldId id="278" r:id="rId6"/>
    <p:sldId id="279" r:id="rId7"/>
    <p:sldId id="280" r:id="rId8"/>
    <p:sldId id="281" r:id="rId9"/>
    <p:sldId id="268" r:id="rId10"/>
    <p:sldId id="282" r:id="rId11"/>
    <p:sldId id="266" r:id="rId12"/>
    <p:sldId id="267" r:id="rId13"/>
    <p:sldId id="269" r:id="rId14"/>
    <p:sldId id="270" r:id="rId15"/>
    <p:sldId id="271" r:id="rId16"/>
    <p:sldId id="272" r:id="rId17"/>
    <p:sldId id="273" r:id="rId18"/>
    <p:sldId id="274" r:id="rId19"/>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97" autoAdjust="0"/>
    <p:restoredTop sz="94610"/>
  </p:normalViewPr>
  <p:slideViewPr>
    <p:cSldViewPr snapToGrid="0" snapToObjects="1">
      <p:cViewPr varScale="1">
        <p:scale>
          <a:sx n="128" d="100"/>
          <a:sy n="128" d="100"/>
        </p:scale>
        <p:origin x="456" y="1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1"/>
  <c:style val="2"/>
  <c:chart>
    <c:autoTitleDeleted val="1"/>
    <c:plotArea>
      <c:layout/>
      <c:barChart>
        <c:barDir val="col"/>
        <c:grouping val="clustered"/>
        <c:varyColors val="0"/>
        <c:ser>
          <c:idx val="0"/>
          <c:order val="0"/>
          <c:tx>
            <c:strRef>
              <c:f>Sheet1!$B$1</c:f>
              <c:strCache>
                <c:ptCount val="1"/>
                <c:pt idx="0">
                  <c:v>Prevalence %</c:v>
                </c:pt>
              </c:strCache>
            </c:strRef>
          </c:tx>
          <c:spPr>
            <a:solidFill>
              <a:srgbClr val="13A8A8"/>
            </a:solidFill>
            <a:effectLst/>
          </c:spPr>
          <c:invertIfNegative val="0"/>
          <c:dLbls>
            <c:numFmt formatCode="#,##0" sourceLinked="0"/>
            <c:spPr>
              <a:noFill/>
              <a:ln>
                <a:noFill/>
              </a:ln>
              <a:effectLst/>
            </c:spPr>
            <c:txPr>
              <a:bodyPr/>
              <a:lstStyle/>
              <a:p>
                <a:pPr>
                  <a:defRPr sz="1200" b="0" i="0" u="none" strike="noStrike">
                    <a:solidFill>
                      <a:srgbClr val="000000"/>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Sheet1!$A$2:$A$4</c:f>
              <c:strCache>
                <c:ptCount val="3"/>
                <c:pt idx="0">
                  <c:v>World adults
(WHO)</c:v>
                </c:pt>
                <c:pt idx="1">
                  <c:v>England GP register
(QOF)</c:v>
                </c:pt>
                <c:pt idx="2">
                  <c:v>GB moderate/severe
symptoms (ONS)</c:v>
                </c:pt>
              </c:strCache>
            </c:strRef>
          </c:cat>
          <c:val>
            <c:numRef>
              <c:f>Sheet1!$B$2:$B$4</c:f>
              <c:numCache>
                <c:formatCode>General</c:formatCode>
                <c:ptCount val="3"/>
                <c:pt idx="0">
                  <c:v>5.7</c:v>
                </c:pt>
                <c:pt idx="1">
                  <c:v>14.3</c:v>
                </c:pt>
                <c:pt idx="2">
                  <c:v>18</c:v>
                </c:pt>
              </c:numCache>
            </c:numRef>
          </c:val>
          <c:extLst>
            <c:ext xmlns:c16="http://schemas.microsoft.com/office/drawing/2014/chart" uri="{C3380CC4-5D6E-409C-BE32-E72D297353CC}">
              <c16:uniqueId val="{00000000-C645-4ECE-8AF2-0C1E1633B96C}"/>
            </c:ext>
          </c:extLst>
        </c:ser>
        <c:dLbls>
          <c:showLegendKey val="0"/>
          <c:showVal val="1"/>
          <c:showCatName val="0"/>
          <c:showSerName val="0"/>
          <c:showPercent val="0"/>
          <c:showBubbleSize val="0"/>
        </c:dLbls>
        <c:gapWidth val="150"/>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000" b="0" i="0" u="none" strike="noStrike">
                <a:solidFill>
                  <a:srgbClr val="000000"/>
                </a:solidFill>
                <a:latin typeface="Arial"/>
              </a:defRPr>
            </a:pPr>
            <a:endParaRPr lang="en-US"/>
          </a:p>
        </c:txPr>
        <c:crossAx val="2094734552"/>
        <c:crosses val="autoZero"/>
        <c:auto val="1"/>
        <c:lblAlgn val="ctr"/>
        <c:lblOffset val="100"/>
        <c:noMultiLvlLbl val="1"/>
      </c:catAx>
      <c:valAx>
        <c:axId val="2094734552"/>
        <c:scaling>
          <c:orientation val="minMax"/>
          <c:max val="20"/>
        </c:scaling>
        <c:delete val="0"/>
        <c:axPos val="l"/>
        <c:majorGridlines>
          <c:spPr>
            <a:ln w="12700" cap="flat">
              <a:solidFill>
                <a:srgbClr val="888888"/>
              </a:solidFill>
              <a:prstDash val="solid"/>
              <a:round/>
            </a:ln>
          </c:spPr>
        </c:majorGridlines>
        <c:numFmt formatCode="General" sourceLinked="0"/>
        <c:majorTickMark val="out"/>
        <c:minorTickMark val="none"/>
        <c:tickLblPos val="nextTo"/>
        <c:spPr>
          <a:ln w="12700" cap="flat">
            <a:solidFill>
              <a:srgbClr val="888888"/>
            </a:solidFill>
            <a:prstDash val="solid"/>
            <a:round/>
          </a:ln>
        </c:spPr>
        <c:txPr>
          <a:bodyPr/>
          <a:lstStyle/>
          <a:p>
            <a:pPr>
              <a:defRPr sz="900" b="0" i="0" u="none" strike="noStrike">
                <a:solidFill>
                  <a:srgbClr val="000000"/>
                </a:solidFill>
                <a:latin typeface="Arial"/>
              </a:defRPr>
            </a:pPr>
            <a:endParaRPr lang="en-US"/>
          </a:p>
        </c:txPr>
        <c:crossAx val="2094734554"/>
        <c:crosses val="autoZero"/>
        <c:crossBetween val="between"/>
        <c:majorUnit val="5"/>
      </c:valAx>
      <c:spPr>
        <a:noFill/>
        <a:ln>
          <a:noFill/>
        </a:ln>
        <a:effectLst/>
      </c:spPr>
    </c:plotArea>
    <c:plotVisOnly val="1"/>
    <c:dispBlanksAs val="span"/>
    <c:showDLblsOverMax val="1"/>
  </c:chart>
  <c:spPr>
    <a:no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43006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Introduce the topic and state the chosen professional audience in one sentence. Explain that the presentation frames recurrent or persistent depression as a long-term condition because it may involve relapse, chronic symptoms, functional impairment, treatment over time and self-management support.</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Explain that prevalence can appear different because of recorded diagnoses, symptom surveys and clinical diagnostic interviews. In primary care, depression is one of the highest recorded QOF conditions.</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Discuss why these frameworks matter. House of Care and personalised care shift the focus from service-led care to supported self-management.</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links to long-term condition management. Physical illness and depression worsen each other, so depression reviews should not be separate from physical health care.</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Explain prevention at three levels. Also critique self-care narratives that place too much responsibility on individuals while ignoring poverty, trauma or access barriers.</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directly addresses the assessment criterion about skills, values and behaviours. Keep the evaluation balanced: co-production is valuable but not easy or automatic.</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Talk through each of the six components and apply each one to depression. The model image comes from the uploaded personalised care model material.</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Present a practice recommendation slide. Make it realistic for primary care and measurable, because implementation matters.</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Summarise the main argument: depression is not just a mood problem, and management requires safety, treatment, social support and partnership.</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Reference slide one.</a:t>
            </a:r>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Reference slide two.</a:t>
            </a:r>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8" Type="http://schemas.openxmlformats.org/officeDocument/2006/relationships/hyperlink" Target="https://www.internationaljournalcorner.com/index.php/ijird_ojs/article/view/174306" TargetMode="External"/><Relationship Id="rId3" Type="http://schemas.openxmlformats.org/officeDocument/2006/relationships/hyperlink" Target="https://stimpunks.org/glossary/biopsychosocial-model/" TargetMode="External"/><Relationship Id="rId7" Type="http://schemas.openxmlformats.org/officeDocument/2006/relationships/hyperlink" Target="https://www.sciencedirect.com/science/article/pii/S0010440X24000531?via%3Dihub" TargetMode="External"/><Relationship Id="rId12" Type="http://schemas.openxmlformats.org/officeDocument/2006/relationships/hyperlink" Target="https://www.england.nhs.uk/long-read/staying-safe-from-suicide/" TargetMode="External"/><Relationship Id="rId2" Type="http://schemas.openxmlformats.org/officeDocument/2006/relationships/notesSlide" Target="../notesSlides/notesSlide17.xml"/><Relationship Id="rId1" Type="http://schemas.openxmlformats.org/officeDocument/2006/relationships/slideLayout" Target="../slideLayouts/slideLayout1.xml"/><Relationship Id="rId6" Type="http://schemas.openxmlformats.org/officeDocument/2006/relationships/hyperlink" Target="https://www.healthcentral.com/condition/depression" TargetMode="External"/><Relationship Id="rId11" Type="http://schemas.openxmlformats.org/officeDocument/2006/relationships/hyperlink" Target="https://digital.nhs.uk/data-and-information/publications/statistical/adult-psychiatric-morbidity-survey/survey-of-mental-health-and-wellbeing-england-2023-24/common-mental-health-conditions" TargetMode="External"/><Relationship Id="rId5" Type="http://schemas.openxmlformats.org/officeDocument/2006/relationships/hyperlink" Target="https://www.mdpi.com/2227-9032/13/5/539" TargetMode="External"/><Relationship Id="rId10" Type="http://schemas.openxmlformats.org/officeDocument/2006/relationships/hyperlink" Target="https://www.nhs.uk/mental-health/conditions/depression-in-adults/diagnosis/" TargetMode="External"/><Relationship Id="rId4" Type="http://schemas.openxmlformats.org/officeDocument/2006/relationships/hyperlink" Target="https://www.centreformentalhealth.org.uk/publications/the-economic-and-social-costs-of-mental-ill-health/" TargetMode="External"/><Relationship Id="rId9" Type="http://schemas.openxmlformats.org/officeDocument/2006/relationships/hyperlink" Target="https://www.sciencedirect.com/science/article/pii/S2352827321000604?via%3Dihub" TargetMode="External"/></Relationships>
</file>

<file path=ppt/slides/_rels/slide18.xml.rels><?xml version="1.0" encoding="UTF-8" standalone="yes"?>
<Relationships xmlns="http://schemas.openxmlformats.org/package/2006/relationships"><Relationship Id="rId8" Type="http://schemas.openxmlformats.org/officeDocument/2006/relationships/hyperlink" Target="https://theippo.co.uk/rapid-evidence-review-economic-analysis-nhs-staff-wellbeing-and-poor-mental-health/" TargetMode="External"/><Relationship Id="rId3" Type="http://schemas.openxmlformats.org/officeDocument/2006/relationships/hyperlink" Target="https://pharmaceutical-journal.com/article/feature/lost-days-the-unstemmed-rise-in-mental-health-related-absences" TargetMode="External"/><Relationship Id="rId7" Type="http://schemas.openxmlformats.org/officeDocument/2006/relationships/hyperlink" Target="https://www.frontiersin.org/journals/psychiatry/articles/10.3389/fpsyt.2018.00450/full" TargetMode="External"/><Relationship Id="rId2" Type="http://schemas.openxmlformats.org/officeDocument/2006/relationships/notesSlide" Target="../notesSlides/notesSlide18.xml"/><Relationship Id="rId1" Type="http://schemas.openxmlformats.org/officeDocument/2006/relationships/slideLayout" Target="../slideLayouts/slideLayout1.xml"/><Relationship Id="rId6" Type="http://schemas.openxmlformats.org/officeDocument/2006/relationships/hyperlink" Target="https://karger.com/nim/article/32/1/110/924550/Association-of-the-Biopsychosocial-Factors-Adverse" TargetMode="External"/><Relationship Id="rId11" Type="http://schemas.openxmlformats.org/officeDocument/2006/relationships/hyperlink" Target="https://www.nature.com/articles/s41398-023-02604-1" TargetMode="External"/><Relationship Id="rId5" Type="http://schemas.openxmlformats.org/officeDocument/2006/relationships/hyperlink" Target="https://socialinterestgroup.org.uk/staff-absences-in-the-nhs/" TargetMode="External"/><Relationship Id="rId10" Type="http://schemas.openxmlformats.org/officeDocument/2006/relationships/hyperlink" Target="https://icd.who.int/en" TargetMode="External"/><Relationship Id="rId4" Type="http://schemas.openxmlformats.org/officeDocument/2006/relationships/hyperlink" Target="https://www.thelancet.com/journals/lanpsy/article/PIIS2215-0366(20)30099-7/abstract" TargetMode="External"/><Relationship Id="rId9" Type="http://schemas.openxmlformats.org/officeDocument/2006/relationships/hyperlink" Target="https://www.who.int/news-room/fact-sheets/detail/mental-health-at-work"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mnt/data/_ppt_images/title_vertical.png"/>
          <p:cNvPicPr>
            <a:picLocks noChangeAspect="1"/>
          </p:cNvPicPr>
          <p:nvPr/>
        </p:nvPicPr>
        <p:blipFill>
          <a:blip r:embed="rId3"/>
          <a:stretch>
            <a:fillRect/>
          </a:stretch>
        </p:blipFill>
        <p:spPr>
          <a:xfrm>
            <a:off x="6903720" y="0"/>
            <a:ext cx="5285232" cy="6858000"/>
          </a:xfrm>
          <a:prstGeom prst="rect">
            <a:avLst/>
          </a:prstGeom>
        </p:spPr>
      </p:pic>
      <p:sp>
        <p:nvSpPr>
          <p:cNvPr id="3" name="Shape 0"/>
          <p:cNvSpPr/>
          <p:nvPr/>
        </p:nvSpPr>
        <p:spPr>
          <a:xfrm>
            <a:off x="6784848" y="0"/>
            <a:ext cx="36576" cy="6858000"/>
          </a:xfrm>
          <a:prstGeom prst="rect">
            <a:avLst/>
          </a:prstGeom>
          <a:solidFill>
            <a:srgbClr val="13A8A8"/>
          </a:solidFill>
          <a:ln w="12700">
            <a:solidFill>
              <a:srgbClr val="13A8A8">
                <a:alpha val="0"/>
              </a:srgbClr>
            </a:solidFill>
            <a:prstDash val="solid"/>
          </a:ln>
        </p:spPr>
        <p:txBody>
          <a:bodyPr/>
          <a:lstStyle/>
          <a:p>
            <a:endParaRPr lang="en-GB"/>
          </a:p>
        </p:txBody>
      </p:sp>
      <p:sp>
        <p:nvSpPr>
          <p:cNvPr id="4" name="Text 1"/>
          <p:cNvSpPr/>
          <p:nvPr/>
        </p:nvSpPr>
        <p:spPr>
          <a:xfrm>
            <a:off x="594360" y="804672"/>
            <a:ext cx="5943600" cy="804672"/>
          </a:xfrm>
          <a:prstGeom prst="rect">
            <a:avLst/>
          </a:prstGeom>
          <a:noFill/>
          <a:ln/>
        </p:spPr>
        <p:txBody>
          <a:bodyPr wrap="square" lIns="0" tIns="0" rIns="0" bIns="0" rtlCol="0" anchor="ctr">
            <a:normAutofit fontScale="92500" lnSpcReduction="10000"/>
          </a:bodyPr>
          <a:lstStyle/>
          <a:p>
            <a:pPr marL="0" indent="0">
              <a:buNone/>
            </a:pPr>
            <a:r>
              <a:rPr lang="en-US" sz="3100" b="1" dirty="0">
                <a:solidFill>
                  <a:srgbClr val="0F2E4A"/>
                </a:solidFill>
                <a:latin typeface="Arial" pitchFamily="34" charset="0"/>
                <a:ea typeface="Arial" pitchFamily="34" charset="-122"/>
                <a:cs typeface="Arial" pitchFamily="34" charset="-120"/>
              </a:rPr>
              <a:t>Depression as a Long-Term Condition</a:t>
            </a:r>
            <a:endParaRPr lang="en-US" sz="3100" dirty="0"/>
          </a:p>
        </p:txBody>
      </p:sp>
      <p:sp>
        <p:nvSpPr>
          <p:cNvPr id="8" name="Text 5"/>
          <p:cNvSpPr/>
          <p:nvPr/>
        </p:nvSpPr>
        <p:spPr>
          <a:xfrm>
            <a:off x="713232" y="2297928"/>
            <a:ext cx="5413248" cy="2758704"/>
          </a:xfrm>
          <a:prstGeom prst="rect">
            <a:avLst/>
          </a:prstGeom>
          <a:noFill/>
          <a:ln/>
        </p:spPr>
        <p:txBody>
          <a:bodyPr wrap="square" lIns="0" tIns="0" rIns="0" bIns="0" rtlCol="0" anchor="ctr">
            <a:normAutofit/>
          </a:bodyPr>
          <a:lstStyle/>
          <a:p>
            <a:pPr marL="0" indent="0">
              <a:buNone/>
            </a:pPr>
            <a:r>
              <a:rPr lang="en-US" sz="2400" dirty="0">
                <a:solidFill>
                  <a:srgbClr val="1D1D1F"/>
                </a:solidFill>
                <a:latin typeface="Arial" pitchFamily="34" charset="0"/>
                <a:ea typeface="Arial" pitchFamily="34" charset="-122"/>
                <a:cs typeface="Arial" pitchFamily="34" charset="-120"/>
              </a:rPr>
              <a:t>Name: Emilia Milewska</a:t>
            </a:r>
          </a:p>
          <a:p>
            <a:pPr marL="0" indent="0">
              <a:buNone/>
            </a:pPr>
            <a:r>
              <a:rPr lang="en-US" sz="2400" dirty="0">
                <a:solidFill>
                  <a:srgbClr val="1D1D1F"/>
                </a:solidFill>
                <a:latin typeface="Arial" pitchFamily="34" charset="0"/>
                <a:ea typeface="Arial" pitchFamily="34" charset="-122"/>
                <a:cs typeface="Arial" pitchFamily="34" charset="-120"/>
              </a:rPr>
              <a:t>Student number: 2245525</a:t>
            </a:r>
          </a:p>
          <a:p>
            <a:pPr marL="0" indent="0">
              <a:buNone/>
            </a:pPr>
            <a:r>
              <a:rPr lang="en-US" sz="2400" dirty="0">
                <a:solidFill>
                  <a:srgbClr val="1D1D1F"/>
                </a:solidFill>
                <a:latin typeface="Arial" pitchFamily="34" charset="0"/>
                <a:ea typeface="Arial" pitchFamily="34" charset="-122"/>
                <a:cs typeface="Arial" pitchFamily="34" charset="-120"/>
              </a:rPr>
              <a:t>Module: LCHS7003 – Community Care and Management of Longer-term Conditions</a:t>
            </a:r>
          </a:p>
          <a:p>
            <a:pPr marL="0" indent="0">
              <a:buNone/>
            </a:pPr>
            <a:r>
              <a:rPr lang="en-US" sz="2400" dirty="0">
                <a:solidFill>
                  <a:srgbClr val="1D1D1F"/>
                </a:solidFill>
                <a:latin typeface="Arial" pitchFamily="34" charset="0"/>
                <a:ea typeface="Arial" pitchFamily="34" charset="-122"/>
                <a:cs typeface="Arial" pitchFamily="34" charset="-120"/>
              </a:rPr>
              <a:t>Lecturer: Muhammed Khan</a:t>
            </a:r>
          </a:p>
          <a:p>
            <a:pPr marL="0" indent="0">
              <a:buNone/>
            </a:pPr>
            <a:r>
              <a:rPr lang="en-US" sz="2400" dirty="0">
                <a:solidFill>
                  <a:srgbClr val="1D1D1F"/>
                </a:solidFill>
                <a:latin typeface="Arial" pitchFamily="34" charset="0"/>
                <a:ea typeface="Arial" pitchFamily="34" charset="-122"/>
                <a:cs typeface="Arial" pitchFamily="34" charset="-120"/>
              </a:rPr>
              <a:t>Assignment title: Individual Presentation</a:t>
            </a:r>
            <a:endParaRPr lang="en-US" sz="2400" dirty="0"/>
          </a:p>
        </p:txBody>
      </p:sp>
      <p:sp>
        <p:nvSpPr>
          <p:cNvPr id="9" name="Shape 6"/>
          <p:cNvSpPr/>
          <p:nvPr/>
        </p:nvSpPr>
        <p:spPr>
          <a:xfrm>
            <a:off x="411480" y="6473952"/>
            <a:ext cx="11384280" cy="0"/>
          </a:xfrm>
          <a:prstGeom prst="line">
            <a:avLst/>
          </a:prstGeom>
          <a:noFill/>
          <a:ln w="7620">
            <a:solidFill>
              <a:srgbClr val="D5E0E8"/>
            </a:solidFill>
            <a:prstDash val="solid"/>
          </a:ln>
        </p:spPr>
        <p:txBody>
          <a:bodyPr/>
          <a:lstStyle/>
          <a:p>
            <a:endParaRPr lang="en-GB"/>
          </a:p>
        </p:txBody>
      </p:sp>
      <p:sp>
        <p:nvSpPr>
          <p:cNvPr id="11" name="Text 8"/>
          <p:cNvSpPr/>
          <p:nvPr/>
        </p:nvSpPr>
        <p:spPr>
          <a:xfrm>
            <a:off x="11384280" y="6528816"/>
            <a:ext cx="411480" cy="201168"/>
          </a:xfrm>
          <a:prstGeom prst="rect">
            <a:avLst/>
          </a:prstGeom>
          <a:noFill/>
          <a:ln/>
        </p:spPr>
        <p:txBody>
          <a:bodyPr wrap="square" lIns="0" tIns="0" rIns="0" bIns="0" rtlCol="0" anchor="ctr"/>
          <a:lstStyle/>
          <a:p>
            <a:pPr marL="0" indent="0" algn="r">
              <a:buNone/>
            </a:pPr>
            <a:r>
              <a:rPr lang="en-US" sz="800" dirty="0">
                <a:solidFill>
                  <a:srgbClr val="53606A"/>
                </a:solidFill>
                <a:latin typeface="Arial" pitchFamily="34" charset="0"/>
                <a:ea typeface="Arial" pitchFamily="34" charset="-122"/>
                <a:cs typeface="Arial" pitchFamily="34" charset="-120"/>
              </a:rPr>
              <a:t>1</a:t>
            </a:r>
            <a:endParaRPr lang="en-US" sz="8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57200" y="274320"/>
            <a:ext cx="9326880" cy="256032"/>
          </a:xfrm>
          <a:prstGeom prst="rect">
            <a:avLst/>
          </a:prstGeom>
          <a:noFill/>
          <a:ln/>
        </p:spPr>
        <p:txBody>
          <a:bodyPr wrap="square" lIns="0" tIns="0" rIns="0" bIns="0" rtlCol="0" anchor="ctr"/>
          <a:lstStyle/>
          <a:p>
            <a:pPr marL="0" indent="0">
              <a:buNone/>
            </a:pPr>
            <a:endParaRPr lang="en-US" sz="1100" dirty="0"/>
          </a:p>
        </p:txBody>
      </p:sp>
      <p:sp>
        <p:nvSpPr>
          <p:cNvPr id="3" name="Text 1"/>
          <p:cNvSpPr/>
          <p:nvPr/>
        </p:nvSpPr>
        <p:spPr>
          <a:xfrm>
            <a:off x="457200" y="502920"/>
            <a:ext cx="9326880" cy="548640"/>
          </a:xfrm>
          <a:prstGeom prst="rect">
            <a:avLst/>
          </a:prstGeom>
          <a:noFill/>
          <a:ln/>
        </p:spPr>
        <p:txBody>
          <a:bodyPr wrap="square" lIns="0" tIns="0" rIns="0" bIns="0" rtlCol="0" anchor="ctr"/>
          <a:lstStyle/>
          <a:p>
            <a:pPr marL="0" indent="0">
              <a:buNone/>
            </a:pPr>
            <a:r>
              <a:rPr lang="en-US" sz="2700" b="1" dirty="0">
                <a:solidFill>
                  <a:srgbClr val="223338"/>
                </a:solidFill>
                <a:latin typeface="Arial" panose="020B0604020202020204" pitchFamily="34" charset="0"/>
                <a:ea typeface="Cambria" pitchFamily="34" charset="-122"/>
                <a:cs typeface="Arial" panose="020B0604020202020204" pitchFamily="34" charset="0"/>
              </a:rPr>
              <a:t>Overview: Definition, Symptoms and LTC Framing</a:t>
            </a:r>
            <a:endParaRPr lang="en-US" sz="2700" dirty="0">
              <a:latin typeface="Arial" panose="020B0604020202020204" pitchFamily="34" charset="0"/>
              <a:cs typeface="Arial" panose="020B0604020202020204" pitchFamily="34" charset="0"/>
            </a:endParaRPr>
          </a:p>
        </p:txBody>
      </p:sp>
      <p:sp>
        <p:nvSpPr>
          <p:cNvPr id="4" name="Text 2"/>
          <p:cNvSpPr/>
          <p:nvPr/>
        </p:nvSpPr>
        <p:spPr>
          <a:xfrm>
            <a:off x="457200" y="1051560"/>
            <a:ext cx="9326880" cy="274320"/>
          </a:xfrm>
          <a:prstGeom prst="rect">
            <a:avLst/>
          </a:prstGeom>
          <a:noFill/>
          <a:ln/>
        </p:spPr>
        <p:txBody>
          <a:bodyPr wrap="square" lIns="0" tIns="0" rIns="0" bIns="0" rtlCol="0" anchor="ctr"/>
          <a:lstStyle/>
          <a:p>
            <a:pPr marL="0" indent="0">
              <a:buNone/>
            </a:pPr>
            <a:r>
              <a:rPr lang="en-US" sz="1250" dirty="0">
                <a:solidFill>
                  <a:srgbClr val="5B6B6E"/>
                </a:solidFill>
                <a:latin typeface="Arial" panose="020B0604020202020204" pitchFamily="34" charset="0"/>
                <a:ea typeface="Calibri" pitchFamily="34" charset="-122"/>
                <a:cs typeface="Arial" panose="020B0604020202020204" pitchFamily="34" charset="0"/>
              </a:rPr>
              <a:t>Depression can be episodic, recurrent, or persistent.</a:t>
            </a:r>
            <a:endParaRPr lang="en-US" sz="1250" dirty="0">
              <a:latin typeface="Arial" panose="020B0604020202020204" pitchFamily="34" charset="0"/>
              <a:cs typeface="Arial" panose="020B0604020202020204" pitchFamily="34" charset="0"/>
            </a:endParaRPr>
          </a:p>
        </p:txBody>
      </p:sp>
      <p:sp>
        <p:nvSpPr>
          <p:cNvPr id="5" name="Shape 3"/>
          <p:cNvSpPr/>
          <p:nvPr/>
        </p:nvSpPr>
        <p:spPr>
          <a:xfrm>
            <a:off x="10280599" y="283464"/>
            <a:ext cx="1490472" cy="1124712"/>
          </a:xfrm>
          <a:prstGeom prst="roundRect">
            <a:avLst>
              <a:gd name="adj" fmla="val 6504"/>
            </a:avLst>
          </a:prstGeom>
          <a:solidFill>
            <a:srgbClr val="FFFFFF"/>
          </a:solidFill>
          <a:ln/>
          <a:effectLst>
            <a:outerShdw blurRad="76200" dist="25400" dir="5400000" algn="bl" rotWithShape="0">
              <a:srgbClr val="999999">
                <a:alpha val="30000"/>
              </a:srgbClr>
            </a:outerShdw>
          </a:effectLst>
        </p:spPr>
        <p:txBody>
          <a:bodyPr/>
          <a:lstStyle/>
          <a:p>
            <a:endParaRPr lang="en-GB"/>
          </a:p>
        </p:txBody>
      </p:sp>
      <p:pic>
        <p:nvPicPr>
          <p:cNvPr id="6" name="Image 0" descr="photo.png"/>
          <p:cNvPicPr>
            <a:picLocks noChangeAspect="1"/>
          </p:cNvPicPr>
          <p:nvPr/>
        </p:nvPicPr>
        <p:blipFill>
          <a:blip r:embed="rId3"/>
          <a:srcRect/>
          <a:stretch/>
        </p:blipFill>
        <p:spPr>
          <a:xfrm>
            <a:off x="10317175" y="320040"/>
            <a:ext cx="1417320" cy="1051560"/>
          </a:xfrm>
          <a:prstGeom prst="ellipse">
            <a:avLst/>
          </a:prstGeom>
        </p:spPr>
      </p:pic>
      <p:sp>
        <p:nvSpPr>
          <p:cNvPr id="9" name="Text 6"/>
          <p:cNvSpPr/>
          <p:nvPr/>
        </p:nvSpPr>
        <p:spPr>
          <a:xfrm>
            <a:off x="457200" y="1508760"/>
            <a:ext cx="3564026" cy="292608"/>
          </a:xfrm>
          <a:prstGeom prst="rect">
            <a:avLst/>
          </a:prstGeom>
          <a:noFill/>
          <a:ln/>
        </p:spPr>
        <p:txBody>
          <a:bodyPr wrap="square" lIns="0" tIns="0" rIns="0" bIns="0" rtlCol="0" anchor="ctr"/>
          <a:lstStyle/>
          <a:p>
            <a:pPr marL="0" indent="0">
              <a:buNone/>
            </a:pPr>
            <a:r>
              <a:rPr lang="en-US" sz="1500" b="1" dirty="0">
                <a:solidFill>
                  <a:srgbClr val="50808E"/>
                </a:solidFill>
                <a:latin typeface="+mj-lt"/>
                <a:ea typeface="Calibri" pitchFamily="34" charset="-122"/>
                <a:cs typeface="Calibri" pitchFamily="34" charset="-120"/>
              </a:rPr>
              <a:t>What is depression?</a:t>
            </a:r>
            <a:endParaRPr lang="en-US" sz="1500" dirty="0">
              <a:latin typeface="+mj-lt"/>
            </a:endParaRPr>
          </a:p>
        </p:txBody>
      </p:sp>
      <p:sp>
        <p:nvSpPr>
          <p:cNvPr id="10" name="Text 7"/>
          <p:cNvSpPr/>
          <p:nvPr/>
        </p:nvSpPr>
        <p:spPr>
          <a:xfrm>
            <a:off x="438912" y="1975104"/>
            <a:ext cx="3564026" cy="3968496"/>
          </a:xfrm>
          <a:prstGeom prst="rect">
            <a:avLst/>
          </a:prstGeom>
          <a:noFill/>
          <a:ln/>
        </p:spPr>
        <p:txBody>
          <a:bodyPr wrap="square" lIns="0" tIns="0" rIns="0" bIns="0" rtlCol="0" anchor="t"/>
          <a:lstStyle/>
          <a:p>
            <a:pPr marL="171450" indent="-171450">
              <a:lnSpc>
                <a:spcPct val="115000"/>
              </a:lnSpc>
              <a:spcAft>
                <a:spcPts val="200"/>
              </a:spcAft>
              <a:buFont typeface="Arial" panose="020B0604020202020204" pitchFamily="34" charset="0"/>
              <a:buChar char="•"/>
            </a:pPr>
            <a:r>
              <a:rPr lang="en-US" sz="1050" dirty="0">
                <a:solidFill>
                  <a:srgbClr val="3D4E51"/>
                </a:solidFill>
                <a:latin typeface="+mj-lt"/>
                <a:ea typeface="Calibri" pitchFamily="34" charset="-122"/>
                <a:cs typeface="Calibri" pitchFamily="34" charset="-120"/>
              </a:rPr>
              <a:t>Depression is a common mental disorder involving persistent low mood, loss of interest or pleasure, and reduced functioning occurring most of the day, nearly every day, for at least two weeks </a:t>
            </a:r>
            <a:r>
              <a:rPr lang="en-US" sz="1050" dirty="0">
                <a:latin typeface="+mj-lt"/>
                <a:ea typeface="Calibri" pitchFamily="34" charset="-122"/>
                <a:cs typeface="Calibri" pitchFamily="34" charset="-120"/>
              </a:rPr>
              <a:t>(ICD-11 - WHO, 2019).</a:t>
            </a:r>
            <a:r>
              <a:rPr lang="en-US" sz="1050" dirty="0">
                <a:solidFill>
                  <a:srgbClr val="000000"/>
                </a:solidFill>
                <a:latin typeface="+mj-lt"/>
                <a:ea typeface="Calibri" pitchFamily="34" charset="-122"/>
                <a:cs typeface="Calibri" pitchFamily="34" charset="-120"/>
              </a:rPr>
              <a:t>
</a:t>
            </a:r>
            <a:r>
              <a:rPr lang="en-US" sz="1050" dirty="0">
                <a:solidFill>
                  <a:srgbClr val="3D4E51"/>
                </a:solidFill>
                <a:latin typeface="+mj-lt"/>
                <a:ea typeface="Calibri" pitchFamily="34" charset="-122"/>
                <a:cs typeface="Calibri" pitchFamily="34" charset="-120"/>
              </a:rPr>
              <a:t>It is diagnosed clinically by symptoms, duration, impairment and risk, not by a blood test.</a:t>
            </a:r>
            <a:endParaRPr lang="en-US" sz="1050" dirty="0">
              <a:solidFill>
                <a:srgbClr val="000000"/>
              </a:solidFill>
              <a:latin typeface="+mj-lt"/>
              <a:ea typeface="Calibri" pitchFamily="34" charset="-122"/>
              <a:cs typeface="Calibri" pitchFamily="34" charset="-120"/>
            </a:endParaRPr>
          </a:p>
          <a:p>
            <a:pPr>
              <a:lnSpc>
                <a:spcPct val="115000"/>
              </a:lnSpc>
              <a:spcAft>
                <a:spcPts val="200"/>
              </a:spcAft>
            </a:pPr>
            <a:endParaRPr lang="en-US" sz="1050" b="1" dirty="0">
              <a:solidFill>
                <a:srgbClr val="000000"/>
              </a:solidFill>
              <a:latin typeface="Calibri" pitchFamily="34" charset="0"/>
              <a:ea typeface="Calibri" pitchFamily="34" charset="-122"/>
              <a:cs typeface="Calibri" pitchFamily="34" charset="-120"/>
            </a:endParaRPr>
          </a:p>
          <a:p>
            <a:pPr>
              <a:lnSpc>
                <a:spcPct val="115000"/>
              </a:lnSpc>
              <a:spcAft>
                <a:spcPts val="200"/>
              </a:spcAft>
            </a:pPr>
            <a:r>
              <a:rPr lang="en-US" sz="1250" b="1" dirty="0">
                <a:solidFill>
                  <a:srgbClr val="223338"/>
                </a:solidFill>
                <a:latin typeface="+mj-lt"/>
                <a:ea typeface="Calibri" pitchFamily="34" charset="-122"/>
                <a:cs typeface="Calibri" pitchFamily="34" charset="-120"/>
              </a:rPr>
              <a:t>Types of Depression</a:t>
            </a:r>
          </a:p>
          <a:p>
            <a:pPr marL="171450" indent="-171450">
              <a:lnSpc>
                <a:spcPct val="115000"/>
              </a:lnSpc>
              <a:spcAft>
                <a:spcPts val="200"/>
              </a:spcAft>
              <a:buFont typeface="Arial" panose="020B0604020202020204" pitchFamily="34" charset="0"/>
              <a:buChar char="•"/>
            </a:pPr>
            <a:r>
              <a:rPr lang="en-US" sz="1050" b="1" dirty="0">
                <a:solidFill>
                  <a:srgbClr val="223338"/>
                </a:solidFill>
                <a:latin typeface="+mj-lt"/>
                <a:ea typeface="Calibri" pitchFamily="34" charset="-122"/>
                <a:cs typeface="Calibri" pitchFamily="34" charset="-120"/>
              </a:rPr>
              <a:t>Major depression: </a:t>
            </a:r>
            <a:r>
              <a:rPr lang="en-US" sz="1050" dirty="0">
                <a:solidFill>
                  <a:srgbClr val="3D4E51"/>
                </a:solidFill>
                <a:latin typeface="+mj-lt"/>
                <a:ea typeface="Calibri" pitchFamily="34" charset="-122"/>
                <a:cs typeface="Calibri" pitchFamily="34" charset="-120"/>
              </a:rPr>
              <a:t>severe symptoms disrupting daily life, work, sleep, eating, enjoyment; can be a one-off or recurring</a:t>
            </a:r>
            <a:r>
              <a:rPr lang="en-US" sz="1050" dirty="0">
                <a:solidFill>
                  <a:srgbClr val="000000"/>
                </a:solidFill>
                <a:latin typeface="+mj-lt"/>
                <a:ea typeface="Calibri" pitchFamily="34" charset="-122"/>
                <a:cs typeface="Calibri" pitchFamily="34" charset="-120"/>
              </a:rPr>
              <a:t>.
</a:t>
            </a:r>
            <a:r>
              <a:rPr lang="en-US" sz="1050" b="1" dirty="0">
                <a:solidFill>
                  <a:srgbClr val="223338"/>
                </a:solidFill>
                <a:latin typeface="+mj-lt"/>
                <a:ea typeface="Calibri" pitchFamily="34" charset="-122"/>
                <a:cs typeface="Calibri" pitchFamily="34" charset="-120"/>
              </a:rPr>
              <a:t>Persistent depressive disorder: </a:t>
            </a:r>
            <a:r>
              <a:rPr lang="en-US" sz="1050" dirty="0">
                <a:solidFill>
                  <a:srgbClr val="3D4E51"/>
                </a:solidFill>
                <a:latin typeface="+mj-lt"/>
                <a:ea typeface="Calibri" pitchFamily="34" charset="-122"/>
                <a:cs typeface="Calibri" pitchFamily="34" charset="-120"/>
              </a:rPr>
              <a:t>low mood lasting more than 2 years, sometimes with major depressive episodes along the way </a:t>
            </a:r>
            <a:r>
              <a:rPr lang="en-US" sz="1050" dirty="0">
                <a:solidFill>
                  <a:srgbClr val="000000"/>
                </a:solidFill>
                <a:latin typeface="+mj-lt"/>
                <a:ea typeface="Calibri" pitchFamily="34" charset="-122"/>
                <a:cs typeface="Calibri" pitchFamily="34" charset="-120"/>
              </a:rPr>
              <a:t>
</a:t>
            </a:r>
            <a:r>
              <a:rPr lang="en-US" sz="1050" b="1" dirty="0">
                <a:solidFill>
                  <a:srgbClr val="223338"/>
                </a:solidFill>
                <a:latin typeface="+mj-lt"/>
                <a:ea typeface="Calibri" pitchFamily="34" charset="-122"/>
                <a:cs typeface="Calibri" pitchFamily="34" charset="-120"/>
              </a:rPr>
              <a:t>Recurrent depressive disorder: </a:t>
            </a:r>
            <a:r>
              <a:rPr lang="en-US" sz="1050" dirty="0">
                <a:solidFill>
                  <a:srgbClr val="3D4E51"/>
                </a:solidFill>
                <a:latin typeface="+mj-lt"/>
                <a:ea typeface="Calibri" pitchFamily="34" charset="-122"/>
                <a:cs typeface="Calibri" pitchFamily="34" charset="-120"/>
              </a:rPr>
              <a:t>more than 2 depressive episodes, months apart; classified by severity (mild/moderate/severe) and presence of psychosis </a:t>
            </a:r>
            <a:r>
              <a:rPr lang="en-US" sz="1050" dirty="0">
                <a:latin typeface="+mj-lt"/>
                <a:ea typeface="Calibri" pitchFamily="34" charset="-122"/>
                <a:cs typeface="Calibri" pitchFamily="34" charset="-120"/>
              </a:rPr>
              <a:t>(ICD-11 –WHO, 2019; Schramm et al., 2020).</a:t>
            </a:r>
            <a:endParaRPr lang="en-US" sz="1050" dirty="0">
              <a:latin typeface="+mj-lt"/>
            </a:endParaRPr>
          </a:p>
        </p:txBody>
      </p:sp>
      <p:sp>
        <p:nvSpPr>
          <p:cNvPr id="11" name="Text 8"/>
          <p:cNvSpPr/>
          <p:nvPr/>
        </p:nvSpPr>
        <p:spPr>
          <a:xfrm>
            <a:off x="4313834" y="1508760"/>
            <a:ext cx="3564026" cy="292608"/>
          </a:xfrm>
          <a:prstGeom prst="rect">
            <a:avLst/>
          </a:prstGeom>
          <a:noFill/>
          <a:ln/>
        </p:spPr>
        <p:txBody>
          <a:bodyPr wrap="square" lIns="0" tIns="0" rIns="0" bIns="0" rtlCol="0" anchor="ctr"/>
          <a:lstStyle/>
          <a:p>
            <a:pPr marL="0" indent="0">
              <a:buNone/>
            </a:pPr>
            <a:r>
              <a:rPr lang="en-US" sz="1500" b="1" dirty="0">
                <a:solidFill>
                  <a:srgbClr val="50808E"/>
                </a:solidFill>
                <a:latin typeface="+mj-lt"/>
                <a:ea typeface="Calibri" pitchFamily="34" charset="-122"/>
                <a:cs typeface="Calibri" pitchFamily="34" charset="-120"/>
              </a:rPr>
              <a:t>Symptoms</a:t>
            </a:r>
            <a:endParaRPr lang="en-US" sz="1500" dirty="0">
              <a:latin typeface="+mj-lt"/>
            </a:endParaRPr>
          </a:p>
        </p:txBody>
      </p:sp>
      <p:sp>
        <p:nvSpPr>
          <p:cNvPr id="12" name="Text 9"/>
          <p:cNvSpPr/>
          <p:nvPr/>
        </p:nvSpPr>
        <p:spPr>
          <a:xfrm>
            <a:off x="4313834" y="1837944"/>
            <a:ext cx="3564026" cy="3968496"/>
          </a:xfrm>
          <a:prstGeom prst="rect">
            <a:avLst/>
          </a:prstGeom>
          <a:noFill/>
          <a:ln/>
        </p:spPr>
        <p:txBody>
          <a:bodyPr wrap="square" lIns="0" tIns="0" rIns="0" bIns="0" rtlCol="0" anchor="t"/>
          <a:lstStyle/>
          <a:p>
            <a:pPr marL="171450" indent="-171450">
              <a:lnSpc>
                <a:spcPct val="115000"/>
              </a:lnSpc>
              <a:buFont typeface="Arial" panose="020B0604020202020204" pitchFamily="34" charset="0"/>
              <a:buChar char="•"/>
            </a:pPr>
            <a:r>
              <a:rPr lang="en-US" sz="1050" b="1" dirty="0">
                <a:solidFill>
                  <a:srgbClr val="223338"/>
                </a:solidFill>
                <a:latin typeface="Arial" panose="020B0604020202020204" pitchFamily="34" charset="0"/>
                <a:ea typeface="Calibri" pitchFamily="34" charset="-122"/>
                <a:cs typeface="Arial" panose="020B0604020202020204" pitchFamily="34" charset="0"/>
              </a:rPr>
              <a:t>Core symptoms present at all severities: </a:t>
            </a:r>
            <a:r>
              <a:rPr lang="en-US" sz="1050" dirty="0">
                <a:solidFill>
                  <a:srgbClr val="3D4E51"/>
                </a:solidFill>
                <a:latin typeface="Arial" panose="020B0604020202020204" pitchFamily="34" charset="0"/>
                <a:ea typeface="Calibri" pitchFamily="34" charset="-122"/>
                <a:cs typeface="Arial" panose="020B0604020202020204" pitchFamily="34" charset="0"/>
              </a:rPr>
              <a:t>depressed mood, diminished interest, difficulty concentrating, worthlessness/guilt, hopelessness, recurrent thoughts of death or suicide, appetite/sleep changes, psychomotor agitation or retardation, fatigue (Tolentino and Schmidt, 2018).</a:t>
            </a:r>
            <a:endParaRPr lang="en-US" sz="1050" dirty="0">
              <a:solidFill>
                <a:srgbClr val="000000"/>
              </a:solidFill>
              <a:latin typeface="Arial" panose="020B0604020202020204" pitchFamily="34" charset="0"/>
              <a:ea typeface="Calibri" pitchFamily="34" charset="-122"/>
              <a:cs typeface="Arial" panose="020B0604020202020204" pitchFamily="34" charset="0"/>
            </a:endParaRPr>
          </a:p>
          <a:p>
            <a:pPr marL="171450" indent="-171450">
              <a:lnSpc>
                <a:spcPct val="115000"/>
              </a:lnSpc>
              <a:buFont typeface="Arial" panose="020B0604020202020204" pitchFamily="34" charset="0"/>
              <a:buChar char="•"/>
            </a:pPr>
            <a:endParaRPr lang="en-US" sz="1050" dirty="0">
              <a:solidFill>
                <a:srgbClr val="000000"/>
              </a:solidFill>
              <a:latin typeface="Arial" panose="020B0604020202020204" pitchFamily="34" charset="0"/>
              <a:ea typeface="Calibri" pitchFamily="34" charset="-122"/>
              <a:cs typeface="Arial" panose="020B0604020202020204" pitchFamily="34" charset="0"/>
            </a:endParaRPr>
          </a:p>
          <a:p>
            <a:pPr marL="171450" indent="-171450">
              <a:lnSpc>
                <a:spcPct val="115000"/>
              </a:lnSpc>
              <a:buFont typeface="Arial" panose="020B0604020202020204" pitchFamily="34" charset="0"/>
              <a:buChar char="•"/>
            </a:pPr>
            <a:r>
              <a:rPr lang="en-US" sz="1050" b="1" dirty="0">
                <a:solidFill>
                  <a:srgbClr val="84B59F"/>
                </a:solidFill>
                <a:latin typeface="Arial" panose="020B0604020202020204" pitchFamily="34" charset="0"/>
                <a:ea typeface="Calibri" pitchFamily="34" charset="-122"/>
                <a:cs typeface="Arial" panose="020B0604020202020204" pitchFamily="34" charset="0"/>
              </a:rPr>
              <a:t>Mild: </a:t>
            </a:r>
            <a:r>
              <a:rPr lang="en-US" sz="1050" dirty="0">
                <a:solidFill>
                  <a:srgbClr val="3D4E51"/>
                </a:solidFill>
                <a:latin typeface="Arial" panose="020B0604020202020204" pitchFamily="34" charset="0"/>
                <a:ea typeface="Calibri" pitchFamily="34" charset="-122"/>
                <a:cs typeface="Arial" panose="020B0604020202020204" pitchFamily="34" charset="0"/>
              </a:rPr>
              <a:t>some symptoms present; person is distressed and has some difficulty functioning in one or more domains (personal, social, occupational).</a:t>
            </a:r>
            <a:r>
              <a:rPr lang="en-US" sz="1050" dirty="0">
                <a:solidFill>
                  <a:srgbClr val="000000"/>
                </a:solidFill>
                <a:latin typeface="Arial" panose="020B0604020202020204" pitchFamily="34" charset="0"/>
                <a:ea typeface="Calibri" pitchFamily="34" charset="-122"/>
                <a:cs typeface="Arial" panose="020B0604020202020204" pitchFamily="34" charset="0"/>
              </a:rPr>
              <a:t>
</a:t>
            </a:r>
            <a:r>
              <a:rPr lang="en-US" sz="1050" b="1" dirty="0">
                <a:solidFill>
                  <a:srgbClr val="69A297"/>
                </a:solidFill>
                <a:latin typeface="Arial" panose="020B0604020202020204" pitchFamily="34" charset="0"/>
                <a:ea typeface="Calibri" pitchFamily="34" charset="-122"/>
                <a:cs typeface="Arial" panose="020B0604020202020204" pitchFamily="34" charset="0"/>
              </a:rPr>
              <a:t>Moderate: </a:t>
            </a:r>
            <a:r>
              <a:rPr lang="en-US" sz="1050" dirty="0">
                <a:solidFill>
                  <a:srgbClr val="3D4E51"/>
                </a:solidFill>
                <a:latin typeface="Arial" panose="020B0604020202020204" pitchFamily="34" charset="0"/>
                <a:ea typeface="Calibri" pitchFamily="34" charset="-122"/>
                <a:cs typeface="Arial" panose="020B0604020202020204" pitchFamily="34" charset="0"/>
              </a:rPr>
              <a:t>several symptoms present to a marked degree, or many milder symptoms overall; considerable difficulty functioning across multiple domains. May occur with or without psychotic symptoms.</a:t>
            </a:r>
            <a:r>
              <a:rPr lang="en-US" sz="1050" dirty="0">
                <a:solidFill>
                  <a:srgbClr val="000000"/>
                </a:solidFill>
                <a:latin typeface="Arial" panose="020B0604020202020204" pitchFamily="34" charset="0"/>
                <a:ea typeface="Calibri" pitchFamily="34" charset="-122"/>
                <a:cs typeface="Arial" panose="020B0604020202020204" pitchFamily="34" charset="0"/>
              </a:rPr>
              <a:t>
</a:t>
            </a:r>
            <a:r>
              <a:rPr lang="en-US" sz="1050" b="1" dirty="0">
                <a:solidFill>
                  <a:srgbClr val="B85042"/>
                </a:solidFill>
                <a:latin typeface="Arial" panose="020B0604020202020204" pitchFamily="34" charset="0"/>
                <a:ea typeface="Calibri" pitchFamily="34" charset="-122"/>
                <a:cs typeface="Arial" panose="020B0604020202020204" pitchFamily="34" charset="0"/>
              </a:rPr>
              <a:t>Severe: </a:t>
            </a:r>
            <a:r>
              <a:rPr lang="en-US" sz="1050" dirty="0">
                <a:solidFill>
                  <a:srgbClr val="3D4E51"/>
                </a:solidFill>
                <a:latin typeface="Arial" panose="020B0604020202020204" pitchFamily="34" charset="0"/>
                <a:ea typeface="Calibri" pitchFamily="34" charset="-122"/>
                <a:cs typeface="Arial" panose="020B0604020202020204" pitchFamily="34" charset="0"/>
              </a:rPr>
              <a:t>most or all symptoms present to a marked degree, including intensified recurrent thoughts of death or suicide; serious difficulty functioning across most life domains. May occur with or without psychotic symptoms (delusions/hallucinations) (Fiorillo et al., 2024). </a:t>
            </a:r>
            <a:endParaRPr lang="en-US" sz="1050" dirty="0">
              <a:latin typeface="Arial" panose="020B0604020202020204" pitchFamily="34" charset="0"/>
              <a:cs typeface="Arial" panose="020B0604020202020204" pitchFamily="34" charset="0"/>
            </a:endParaRPr>
          </a:p>
        </p:txBody>
      </p:sp>
      <p:sp>
        <p:nvSpPr>
          <p:cNvPr id="13" name="Text 10"/>
          <p:cNvSpPr/>
          <p:nvPr/>
        </p:nvSpPr>
        <p:spPr>
          <a:xfrm>
            <a:off x="8170469" y="1508760"/>
            <a:ext cx="3564026" cy="292608"/>
          </a:xfrm>
          <a:prstGeom prst="rect">
            <a:avLst/>
          </a:prstGeom>
          <a:noFill/>
          <a:ln/>
        </p:spPr>
        <p:txBody>
          <a:bodyPr wrap="square" lIns="0" tIns="0" rIns="0" bIns="0" rtlCol="0" anchor="ctr"/>
          <a:lstStyle/>
          <a:p>
            <a:pPr marL="0" indent="0">
              <a:buNone/>
            </a:pPr>
            <a:r>
              <a:rPr lang="en-US" sz="1500" b="1" dirty="0">
                <a:solidFill>
                  <a:srgbClr val="50808E"/>
                </a:solidFill>
                <a:latin typeface="+mj-lt"/>
                <a:ea typeface="Calibri" pitchFamily="34" charset="-122"/>
                <a:cs typeface="Calibri" pitchFamily="34" charset="-120"/>
              </a:rPr>
              <a:t>Long-term Condition Frame</a:t>
            </a:r>
            <a:endParaRPr lang="en-US" sz="1500" dirty="0">
              <a:latin typeface="+mj-lt"/>
            </a:endParaRPr>
          </a:p>
        </p:txBody>
      </p:sp>
      <p:sp>
        <p:nvSpPr>
          <p:cNvPr id="14" name="Text 11"/>
          <p:cNvSpPr/>
          <p:nvPr/>
        </p:nvSpPr>
        <p:spPr>
          <a:xfrm>
            <a:off x="8170469" y="1837944"/>
            <a:ext cx="3564026" cy="1554480"/>
          </a:xfrm>
          <a:prstGeom prst="rect">
            <a:avLst/>
          </a:prstGeom>
          <a:noFill/>
          <a:ln/>
        </p:spPr>
        <p:txBody>
          <a:bodyPr wrap="square" lIns="0" tIns="0" rIns="0" bIns="0" rtlCol="0" anchor="t"/>
          <a:lstStyle/>
          <a:p>
            <a:pPr marL="171450" indent="-171450">
              <a:lnSpc>
                <a:spcPct val="115000"/>
              </a:lnSpc>
              <a:buFont typeface="Arial" panose="020B0604020202020204" pitchFamily="34" charset="0"/>
              <a:buChar char="•"/>
            </a:pPr>
            <a:r>
              <a:rPr lang="en-US" sz="1050" dirty="0">
                <a:solidFill>
                  <a:srgbClr val="3D4E51"/>
                </a:solidFill>
                <a:latin typeface="Arial" panose="020B0604020202020204" pitchFamily="34" charset="0"/>
                <a:ea typeface="Calibri" pitchFamily="34" charset="-122"/>
                <a:cs typeface="Arial" panose="020B0604020202020204" pitchFamily="34" charset="0"/>
              </a:rPr>
              <a:t>Recurrent or persistent depression can require ongoing treatment, relapse prevention, medication review, social support and self-management,  similar to other long-term conditions (Zhou et al., 2023). </a:t>
            </a:r>
            <a:endParaRPr lang="en-US" sz="1050" dirty="0">
              <a:latin typeface="Arial" panose="020B0604020202020204" pitchFamily="34" charset="0"/>
              <a:cs typeface="Arial" panose="020B0604020202020204" pitchFamily="34" charset="0"/>
            </a:endParaRPr>
          </a:p>
        </p:txBody>
      </p:sp>
      <p:sp>
        <p:nvSpPr>
          <p:cNvPr id="15" name="Shape 12"/>
          <p:cNvSpPr/>
          <p:nvPr/>
        </p:nvSpPr>
        <p:spPr>
          <a:xfrm>
            <a:off x="8170469" y="3474720"/>
            <a:ext cx="3564026" cy="2331720"/>
          </a:xfrm>
          <a:prstGeom prst="roundRect">
            <a:avLst>
              <a:gd name="adj" fmla="val 3137"/>
            </a:avLst>
          </a:prstGeom>
          <a:solidFill>
            <a:srgbClr val="F7FAF9"/>
          </a:solidFill>
          <a:ln/>
        </p:spPr>
        <p:txBody>
          <a:bodyPr/>
          <a:lstStyle/>
          <a:p>
            <a:endParaRPr lang="en-GB"/>
          </a:p>
        </p:txBody>
      </p:sp>
      <p:sp>
        <p:nvSpPr>
          <p:cNvPr id="16" name="Text 13"/>
          <p:cNvSpPr/>
          <p:nvPr/>
        </p:nvSpPr>
        <p:spPr>
          <a:xfrm>
            <a:off x="8335061" y="3621024"/>
            <a:ext cx="3234842" cy="2057400"/>
          </a:xfrm>
          <a:prstGeom prst="rect">
            <a:avLst/>
          </a:prstGeom>
          <a:noFill/>
          <a:ln/>
        </p:spPr>
        <p:txBody>
          <a:bodyPr wrap="square" lIns="0" tIns="0" rIns="0" bIns="0" rtlCol="0" anchor="t"/>
          <a:lstStyle/>
          <a:p>
            <a:pPr>
              <a:lnSpc>
                <a:spcPct val="115000"/>
              </a:lnSpc>
            </a:pPr>
            <a:r>
              <a:rPr lang="en-US" sz="1500" b="1" dirty="0">
                <a:solidFill>
                  <a:srgbClr val="50808E"/>
                </a:solidFill>
                <a:latin typeface="Arial" panose="020B0604020202020204" pitchFamily="34" charset="0"/>
                <a:ea typeface="Calibri" pitchFamily="34" charset="-122"/>
                <a:cs typeface="Arial" panose="020B0604020202020204" pitchFamily="34" charset="0"/>
              </a:rPr>
              <a:t>Why it matters</a:t>
            </a:r>
            <a:endParaRPr lang="en-US" sz="1500" dirty="0">
              <a:latin typeface="Arial" panose="020B0604020202020204" pitchFamily="34" charset="0"/>
              <a:cs typeface="Arial" panose="020B0604020202020204" pitchFamily="34" charset="0"/>
            </a:endParaRPr>
          </a:p>
          <a:p>
            <a:pPr marL="171450" indent="-171450">
              <a:lnSpc>
                <a:spcPct val="115000"/>
              </a:lnSpc>
              <a:buFont typeface="Arial" panose="020B0604020202020204" pitchFamily="34" charset="0"/>
              <a:buChar char="•"/>
            </a:pPr>
            <a:r>
              <a:rPr lang="en-US" sz="1050" dirty="0">
                <a:solidFill>
                  <a:srgbClr val="3D4E51"/>
                </a:solidFill>
                <a:latin typeface="Arial" panose="020B0604020202020204" pitchFamily="34" charset="0"/>
                <a:ea typeface="Calibri" pitchFamily="34" charset="-122"/>
                <a:cs typeface="Arial" panose="020B0604020202020204" pitchFamily="34" charset="0"/>
              </a:rPr>
              <a:t>Framing depression as a long-term condition, rather than a single acute event, shifts the clinical focus toward sustained function and quality of life, not just symptom counts (Costa et al., 2025). </a:t>
            </a:r>
            <a:endParaRPr lang="en-US" sz="1150" dirty="0">
              <a:latin typeface="Arial" panose="020B0604020202020204" pitchFamily="34" charset="0"/>
              <a:cs typeface="Arial" panose="020B0604020202020204" pitchFamily="34" charset="0"/>
            </a:endParaRPr>
          </a:p>
        </p:txBody>
      </p:sp>
      <p:sp>
        <p:nvSpPr>
          <p:cNvPr id="17" name="Shape 14"/>
          <p:cNvSpPr/>
          <p:nvPr/>
        </p:nvSpPr>
        <p:spPr>
          <a:xfrm>
            <a:off x="457200" y="5989320"/>
            <a:ext cx="11277295" cy="457200"/>
          </a:xfrm>
          <a:prstGeom prst="roundRect">
            <a:avLst>
              <a:gd name="adj" fmla="val 12000"/>
            </a:avLst>
          </a:prstGeom>
          <a:solidFill>
            <a:srgbClr val="50808E"/>
          </a:solidFill>
          <a:ln/>
        </p:spPr>
        <p:txBody>
          <a:bodyPr/>
          <a:lstStyle/>
          <a:p>
            <a:endParaRPr lang="en-GB"/>
          </a:p>
        </p:txBody>
      </p:sp>
      <p:sp>
        <p:nvSpPr>
          <p:cNvPr id="18" name="Text 15"/>
          <p:cNvSpPr/>
          <p:nvPr/>
        </p:nvSpPr>
        <p:spPr>
          <a:xfrm>
            <a:off x="457200" y="5989320"/>
            <a:ext cx="11277295" cy="457200"/>
          </a:xfrm>
          <a:prstGeom prst="rect">
            <a:avLst/>
          </a:prstGeom>
          <a:noFill/>
          <a:ln/>
        </p:spPr>
        <p:txBody>
          <a:bodyPr wrap="square" lIns="0" tIns="0" rIns="0" bIns="0"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Primary-care implication: ask about function and recovery goals, not only symptom scores.</a:t>
            </a:r>
            <a:endParaRPr lang="en-US" sz="1300" dirty="0"/>
          </a:p>
        </p:txBody>
      </p:sp>
      <p:sp>
        <p:nvSpPr>
          <p:cNvPr id="19" name="Text 16"/>
          <p:cNvSpPr/>
          <p:nvPr/>
        </p:nvSpPr>
        <p:spPr>
          <a:xfrm>
            <a:off x="457200" y="6537960"/>
            <a:ext cx="8229600" cy="228600"/>
          </a:xfrm>
          <a:prstGeom prst="rect">
            <a:avLst/>
          </a:prstGeom>
          <a:noFill/>
          <a:ln/>
        </p:spPr>
        <p:txBody>
          <a:bodyPr wrap="square" lIns="0" tIns="0" rIns="0" bIns="0" rtlCol="0" anchor="ctr"/>
          <a:lstStyle/>
          <a:p>
            <a:pPr marL="0" indent="0">
              <a:buNone/>
            </a:pPr>
            <a:r>
              <a:rPr lang="en-US" sz="900" dirty="0">
                <a:solidFill>
                  <a:srgbClr val="8A9A9C"/>
                </a:solidFill>
                <a:latin typeface="Calibri" pitchFamily="34" charset="0"/>
                <a:ea typeface="Calibri" pitchFamily="34" charset="-122"/>
                <a:cs typeface="Calibri" pitchFamily="34" charset="-120"/>
              </a:rPr>
              <a:t>Sources: WHO (2025); NICE (2022); American Psychiatric Association (2022).</a:t>
            </a:r>
            <a:endParaRPr lang="en-US" sz="900" dirty="0"/>
          </a:p>
        </p:txBody>
      </p:sp>
      <p:sp>
        <p:nvSpPr>
          <p:cNvPr id="20" name="Text 17"/>
          <p:cNvSpPr/>
          <p:nvPr/>
        </p:nvSpPr>
        <p:spPr>
          <a:xfrm>
            <a:off x="11521440" y="6537960"/>
            <a:ext cx="274320" cy="228600"/>
          </a:xfrm>
          <a:prstGeom prst="rect">
            <a:avLst/>
          </a:prstGeom>
          <a:noFill/>
          <a:ln/>
        </p:spPr>
        <p:txBody>
          <a:bodyPr wrap="square" lIns="0" tIns="0" rIns="0" bIns="0" rtlCol="0" anchor="ctr"/>
          <a:lstStyle/>
          <a:p>
            <a:pPr marL="0" indent="0" algn="r">
              <a:buNone/>
            </a:pPr>
            <a:r>
              <a:rPr lang="en-US" sz="900" dirty="0">
                <a:solidFill>
                  <a:srgbClr val="8A9A9C"/>
                </a:solidFill>
                <a:latin typeface="Calibri" pitchFamily="34" charset="0"/>
                <a:ea typeface="Calibri" pitchFamily="34" charset="-122"/>
                <a:cs typeface="Calibri" pitchFamily="34" charset="-120"/>
              </a:rPr>
              <a:t>3</a:t>
            </a:r>
            <a:endParaRPr lang="en-US" sz="9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1"/>
          <p:cNvSpPr/>
          <p:nvPr/>
        </p:nvSpPr>
        <p:spPr>
          <a:xfrm>
            <a:off x="457200" y="502920"/>
            <a:ext cx="9144000" cy="548640"/>
          </a:xfrm>
          <a:prstGeom prst="rect">
            <a:avLst/>
          </a:prstGeom>
          <a:noFill/>
          <a:ln/>
        </p:spPr>
        <p:txBody>
          <a:bodyPr wrap="square" lIns="0" tIns="0" rIns="0" bIns="0" rtlCol="0" anchor="ctr"/>
          <a:lstStyle/>
          <a:p>
            <a:pPr marL="0" indent="0">
              <a:buNone/>
            </a:pPr>
            <a:r>
              <a:rPr lang="en-US" sz="2700" b="1" dirty="0">
                <a:solidFill>
                  <a:srgbClr val="223338"/>
                </a:solidFill>
                <a:latin typeface="+mj-lt"/>
                <a:ea typeface="Cambria" pitchFamily="34" charset="-122"/>
                <a:cs typeface="Cambria" pitchFamily="34" charset="-120"/>
              </a:rPr>
              <a:t>Aetiology: Depression Is Biopsychosocial</a:t>
            </a:r>
            <a:endParaRPr lang="en-US" sz="2700" dirty="0">
              <a:latin typeface="+mj-lt"/>
            </a:endParaRPr>
          </a:p>
        </p:txBody>
      </p:sp>
      <p:sp>
        <p:nvSpPr>
          <p:cNvPr id="4" name="Text 2"/>
          <p:cNvSpPr/>
          <p:nvPr/>
        </p:nvSpPr>
        <p:spPr>
          <a:xfrm>
            <a:off x="457200" y="1051560"/>
            <a:ext cx="9144000" cy="274320"/>
          </a:xfrm>
          <a:prstGeom prst="rect">
            <a:avLst/>
          </a:prstGeom>
          <a:noFill/>
          <a:ln/>
        </p:spPr>
        <p:txBody>
          <a:bodyPr wrap="square" lIns="0" tIns="0" rIns="0" bIns="0" rtlCol="0" anchor="ctr"/>
          <a:lstStyle/>
          <a:p>
            <a:pPr marL="0" indent="0">
              <a:buNone/>
            </a:pPr>
            <a:r>
              <a:rPr lang="en-US" sz="1250" dirty="0">
                <a:solidFill>
                  <a:srgbClr val="5B6B6E"/>
                </a:solidFill>
                <a:latin typeface="Arial" panose="020B0604020202020204" pitchFamily="34" charset="0"/>
                <a:ea typeface="Calibri" pitchFamily="34" charset="-122"/>
                <a:cs typeface="Arial" panose="020B0604020202020204" pitchFamily="34" charset="0"/>
              </a:rPr>
              <a:t>Causes are usually interacting rather than single-factor.</a:t>
            </a:r>
            <a:endParaRPr lang="en-US" sz="1250" dirty="0">
              <a:latin typeface="Arial" panose="020B0604020202020204" pitchFamily="34" charset="0"/>
              <a:cs typeface="Arial" panose="020B0604020202020204" pitchFamily="34" charset="0"/>
            </a:endParaRPr>
          </a:p>
        </p:txBody>
      </p:sp>
      <p:sp>
        <p:nvSpPr>
          <p:cNvPr id="5" name="Text 3"/>
          <p:cNvSpPr/>
          <p:nvPr/>
        </p:nvSpPr>
        <p:spPr>
          <a:xfrm>
            <a:off x="457200" y="1508760"/>
            <a:ext cx="2255520" cy="274320"/>
          </a:xfrm>
          <a:prstGeom prst="rect">
            <a:avLst/>
          </a:prstGeom>
          <a:noFill/>
          <a:ln/>
        </p:spPr>
        <p:txBody>
          <a:bodyPr wrap="square" lIns="0" tIns="0" rIns="0" bIns="0" rtlCol="0" anchor="ctr"/>
          <a:lstStyle/>
          <a:p>
            <a:pPr marL="0" indent="0">
              <a:buNone/>
            </a:pPr>
            <a:r>
              <a:rPr lang="en-US" sz="1400" b="1" dirty="0">
                <a:solidFill>
                  <a:srgbClr val="50808E"/>
                </a:solidFill>
                <a:latin typeface="+mj-lt"/>
                <a:ea typeface="Calibri" pitchFamily="34" charset="-122"/>
                <a:cs typeface="Calibri" pitchFamily="34" charset="-120"/>
              </a:rPr>
              <a:t>Biological</a:t>
            </a:r>
            <a:endParaRPr lang="en-US" sz="1400" dirty="0">
              <a:latin typeface="+mj-lt"/>
            </a:endParaRPr>
          </a:p>
        </p:txBody>
      </p:sp>
      <p:sp>
        <p:nvSpPr>
          <p:cNvPr id="6" name="Text 4"/>
          <p:cNvSpPr/>
          <p:nvPr/>
        </p:nvSpPr>
        <p:spPr>
          <a:xfrm>
            <a:off x="457200" y="1828800"/>
            <a:ext cx="2255520" cy="1463040"/>
          </a:xfrm>
          <a:prstGeom prst="rect">
            <a:avLst/>
          </a:prstGeom>
          <a:noFill/>
          <a:ln/>
        </p:spPr>
        <p:txBody>
          <a:bodyPr wrap="square" lIns="0" tIns="0" rIns="0" bIns="0" rtlCol="0" anchor="t"/>
          <a:lstStyle/>
          <a:p>
            <a:pPr marL="0" indent="0">
              <a:lnSpc>
                <a:spcPct val="118000"/>
              </a:lnSpc>
              <a:buNone/>
            </a:pPr>
            <a:r>
              <a:rPr lang="en-US" sz="1050" dirty="0">
                <a:solidFill>
                  <a:srgbClr val="3D4E51"/>
                </a:solidFill>
                <a:ea typeface="Calibri" pitchFamily="34" charset="-122"/>
                <a:cs typeface="Calibri" pitchFamily="34" charset="-120"/>
              </a:rPr>
              <a:t>Genetic vulnerability, family history, neurochemical and stress-system changes, long-term pain or inflammatory illness, hormonal/perinatal factors, sleep disturbance, alcohol or drug use (Kumar et al., 2025). </a:t>
            </a:r>
            <a:endParaRPr lang="en-US" sz="1050" dirty="0"/>
          </a:p>
        </p:txBody>
      </p:sp>
      <p:sp>
        <p:nvSpPr>
          <p:cNvPr id="7" name="Text 5"/>
          <p:cNvSpPr/>
          <p:nvPr/>
        </p:nvSpPr>
        <p:spPr>
          <a:xfrm>
            <a:off x="2987040" y="1508760"/>
            <a:ext cx="2255520" cy="274320"/>
          </a:xfrm>
          <a:prstGeom prst="rect">
            <a:avLst/>
          </a:prstGeom>
          <a:noFill/>
          <a:ln/>
        </p:spPr>
        <p:txBody>
          <a:bodyPr wrap="square" lIns="0" tIns="0" rIns="0" bIns="0" rtlCol="0" anchor="ctr"/>
          <a:lstStyle/>
          <a:p>
            <a:pPr marL="0" indent="0">
              <a:buNone/>
            </a:pPr>
            <a:r>
              <a:rPr lang="en-US" sz="1400" b="1" dirty="0">
                <a:solidFill>
                  <a:srgbClr val="50808E"/>
                </a:solidFill>
                <a:latin typeface="+mj-lt"/>
                <a:ea typeface="Calibri" pitchFamily="34" charset="-122"/>
                <a:cs typeface="Calibri" pitchFamily="34" charset="-120"/>
              </a:rPr>
              <a:t>Psychological</a:t>
            </a:r>
            <a:endParaRPr lang="en-US" sz="1400" dirty="0">
              <a:latin typeface="+mj-lt"/>
            </a:endParaRPr>
          </a:p>
        </p:txBody>
      </p:sp>
      <p:sp>
        <p:nvSpPr>
          <p:cNvPr id="8" name="Text 6"/>
          <p:cNvSpPr/>
          <p:nvPr/>
        </p:nvSpPr>
        <p:spPr>
          <a:xfrm>
            <a:off x="2987040" y="1828800"/>
            <a:ext cx="2255520" cy="1463040"/>
          </a:xfrm>
          <a:prstGeom prst="rect">
            <a:avLst/>
          </a:prstGeom>
          <a:noFill/>
          <a:ln/>
        </p:spPr>
        <p:txBody>
          <a:bodyPr wrap="square" lIns="0" tIns="0" rIns="0" bIns="0" rtlCol="0" anchor="t"/>
          <a:lstStyle/>
          <a:p>
            <a:pPr marL="0" indent="0">
              <a:lnSpc>
                <a:spcPct val="118000"/>
              </a:lnSpc>
              <a:buNone/>
            </a:pPr>
            <a:r>
              <a:rPr lang="en-US" sz="1050" dirty="0">
                <a:solidFill>
                  <a:srgbClr val="3D4E51"/>
                </a:solidFill>
                <a:ea typeface="Calibri" pitchFamily="34" charset="-122"/>
                <a:cs typeface="Calibri" pitchFamily="34" charset="-120"/>
              </a:rPr>
              <a:t>Trauma, bereavement, adverse childhood experiences, low self-esteem, perfectionism, rumination, previous episodes, learned helplessness and reduced </a:t>
            </a:r>
            <a:r>
              <a:rPr lang="en-US" sz="1050" dirty="0" err="1">
                <a:solidFill>
                  <a:srgbClr val="3D4E51"/>
                </a:solidFill>
                <a:ea typeface="Calibri" pitchFamily="34" charset="-122"/>
                <a:cs typeface="Calibri" pitchFamily="34" charset="-120"/>
              </a:rPr>
              <a:t>behavioural</a:t>
            </a:r>
            <a:r>
              <a:rPr lang="en-US" sz="1050" dirty="0">
                <a:solidFill>
                  <a:srgbClr val="3D4E51"/>
                </a:solidFill>
                <a:ea typeface="Calibri" pitchFamily="34" charset="-122"/>
                <a:cs typeface="Calibri" pitchFamily="34" charset="-120"/>
              </a:rPr>
              <a:t> activation (Strecker et al., 2025). </a:t>
            </a:r>
            <a:endParaRPr lang="en-US" sz="1050" dirty="0"/>
          </a:p>
        </p:txBody>
      </p:sp>
      <p:sp>
        <p:nvSpPr>
          <p:cNvPr id="9" name="Text 7"/>
          <p:cNvSpPr/>
          <p:nvPr/>
        </p:nvSpPr>
        <p:spPr>
          <a:xfrm>
            <a:off x="5516880" y="1508760"/>
            <a:ext cx="2255520" cy="274320"/>
          </a:xfrm>
          <a:prstGeom prst="rect">
            <a:avLst/>
          </a:prstGeom>
          <a:noFill/>
          <a:ln/>
        </p:spPr>
        <p:txBody>
          <a:bodyPr wrap="square" lIns="0" tIns="0" rIns="0" bIns="0" rtlCol="0" anchor="ctr"/>
          <a:lstStyle/>
          <a:p>
            <a:pPr marL="0" indent="0">
              <a:buNone/>
            </a:pPr>
            <a:r>
              <a:rPr lang="en-US" sz="1400" b="1" dirty="0">
                <a:solidFill>
                  <a:srgbClr val="50808E"/>
                </a:solidFill>
                <a:latin typeface="+mj-lt"/>
                <a:ea typeface="Calibri" pitchFamily="34" charset="-122"/>
                <a:cs typeface="Calibri" pitchFamily="34" charset="-120"/>
              </a:rPr>
              <a:t>Social</a:t>
            </a:r>
            <a:endParaRPr lang="en-US" sz="1400" dirty="0">
              <a:latin typeface="+mj-lt"/>
            </a:endParaRPr>
          </a:p>
        </p:txBody>
      </p:sp>
      <p:sp>
        <p:nvSpPr>
          <p:cNvPr id="10" name="Text 8"/>
          <p:cNvSpPr/>
          <p:nvPr/>
        </p:nvSpPr>
        <p:spPr>
          <a:xfrm>
            <a:off x="5516880" y="1828800"/>
            <a:ext cx="2255520" cy="1463040"/>
          </a:xfrm>
          <a:prstGeom prst="rect">
            <a:avLst/>
          </a:prstGeom>
          <a:noFill/>
          <a:ln/>
        </p:spPr>
        <p:txBody>
          <a:bodyPr wrap="square" lIns="0" tIns="0" rIns="0" bIns="0" rtlCol="0" anchor="t"/>
          <a:lstStyle/>
          <a:p>
            <a:pPr marL="0" indent="0">
              <a:lnSpc>
                <a:spcPct val="118000"/>
              </a:lnSpc>
              <a:buNone/>
            </a:pPr>
            <a:r>
              <a:rPr lang="en-US" sz="1050" dirty="0">
                <a:solidFill>
                  <a:srgbClr val="3D4E51"/>
                </a:solidFill>
                <a:ea typeface="Calibri" pitchFamily="34" charset="-122"/>
                <a:cs typeface="Calibri" pitchFamily="34" charset="-120"/>
              </a:rPr>
              <a:t>Loneliness, poverty, debt, insecure work, discrimination, domestic abuse, caring responsibilities, poor housing and reduced access to meaningful activity or green space (Nemeth et al., 2025). </a:t>
            </a:r>
            <a:endParaRPr lang="en-US" sz="1050" dirty="0"/>
          </a:p>
        </p:txBody>
      </p:sp>
      <p:sp>
        <p:nvSpPr>
          <p:cNvPr id="11" name="Shape 9"/>
          <p:cNvSpPr/>
          <p:nvPr/>
        </p:nvSpPr>
        <p:spPr>
          <a:xfrm>
            <a:off x="8138160" y="1508760"/>
            <a:ext cx="3596335" cy="3017520"/>
          </a:xfrm>
          <a:prstGeom prst="roundRect">
            <a:avLst>
              <a:gd name="adj" fmla="val 2424"/>
            </a:avLst>
          </a:prstGeom>
          <a:solidFill>
            <a:srgbClr val="FFFFFF"/>
          </a:solidFill>
          <a:ln w="12700">
            <a:solidFill>
              <a:srgbClr val="E3E9E8"/>
            </a:solidFill>
            <a:prstDash val="solid"/>
          </a:ln>
          <a:effectLst>
            <a:outerShdw blurRad="76200" dist="25400" dir="5400000" algn="bl" rotWithShape="0">
              <a:srgbClr val="999999">
                <a:alpha val="25000"/>
              </a:srgbClr>
            </a:outerShdw>
          </a:effectLst>
        </p:spPr>
        <p:txBody>
          <a:bodyPr/>
          <a:lstStyle/>
          <a:p>
            <a:endParaRPr lang="en-GB"/>
          </a:p>
        </p:txBody>
      </p:sp>
      <p:pic>
        <p:nvPicPr>
          <p:cNvPr id="12" name="Image 0" descr="venn.png"/>
          <p:cNvPicPr>
            <a:picLocks noChangeAspect="1"/>
          </p:cNvPicPr>
          <p:nvPr/>
        </p:nvPicPr>
        <p:blipFill>
          <a:blip r:embed="rId3"/>
          <a:stretch>
            <a:fillRect/>
          </a:stretch>
        </p:blipFill>
        <p:spPr>
          <a:xfrm>
            <a:off x="8275320" y="1615194"/>
            <a:ext cx="3322015" cy="2804652"/>
          </a:xfrm>
          <a:prstGeom prst="rect">
            <a:avLst/>
          </a:prstGeom>
        </p:spPr>
      </p:pic>
      <p:sp>
        <p:nvSpPr>
          <p:cNvPr id="13" name="Text 10"/>
          <p:cNvSpPr/>
          <p:nvPr/>
        </p:nvSpPr>
        <p:spPr>
          <a:xfrm>
            <a:off x="8138160" y="4581144"/>
            <a:ext cx="3596335" cy="228600"/>
          </a:xfrm>
          <a:prstGeom prst="rect">
            <a:avLst/>
          </a:prstGeom>
          <a:noFill/>
          <a:ln/>
        </p:spPr>
        <p:txBody>
          <a:bodyPr wrap="square" lIns="0" tIns="0" rIns="0" bIns="0" rtlCol="0" anchor="ctr"/>
          <a:lstStyle/>
          <a:p>
            <a:pPr marL="0" indent="0" algn="ctr">
              <a:buNone/>
            </a:pPr>
            <a:r>
              <a:rPr lang="en-US" sz="900" dirty="0">
                <a:solidFill>
                  <a:srgbClr val="8A9A9C"/>
                </a:solidFill>
                <a:latin typeface="Calibri" pitchFamily="34" charset="0"/>
                <a:ea typeface="Calibri" pitchFamily="34" charset="-122"/>
                <a:cs typeface="Calibri" pitchFamily="34" charset="-120"/>
              </a:rPr>
              <a:t>The biopsychosocial model of health (Boren, 2022)</a:t>
            </a:r>
            <a:endParaRPr lang="en-US" sz="900" dirty="0"/>
          </a:p>
        </p:txBody>
      </p:sp>
      <p:sp>
        <p:nvSpPr>
          <p:cNvPr id="14" name="Text 11"/>
          <p:cNvSpPr/>
          <p:nvPr/>
        </p:nvSpPr>
        <p:spPr>
          <a:xfrm>
            <a:off x="457200" y="4846320"/>
            <a:ext cx="11277295" cy="292608"/>
          </a:xfrm>
          <a:prstGeom prst="rect">
            <a:avLst/>
          </a:prstGeom>
          <a:noFill/>
          <a:ln/>
        </p:spPr>
        <p:txBody>
          <a:bodyPr wrap="square" lIns="0" tIns="0" rIns="0" bIns="0" rtlCol="0" anchor="ctr"/>
          <a:lstStyle/>
          <a:p>
            <a:pPr marL="0" indent="0">
              <a:buNone/>
            </a:pPr>
            <a:r>
              <a:rPr lang="en-US" sz="1500" b="1" dirty="0">
                <a:solidFill>
                  <a:srgbClr val="50808E"/>
                </a:solidFill>
                <a:latin typeface="Arial" panose="020B0604020202020204" pitchFamily="34" charset="0"/>
                <a:ea typeface="Calibri" pitchFamily="34" charset="-122"/>
                <a:cs typeface="Arial" panose="020B0604020202020204" pitchFamily="34" charset="0"/>
              </a:rPr>
              <a:t>Clinical caution for nurses</a:t>
            </a:r>
            <a:endParaRPr lang="en-US" sz="1500" dirty="0">
              <a:latin typeface="Arial" panose="020B0604020202020204" pitchFamily="34" charset="0"/>
              <a:cs typeface="Arial" panose="020B0604020202020204" pitchFamily="34" charset="0"/>
            </a:endParaRPr>
          </a:p>
        </p:txBody>
      </p:sp>
      <p:sp>
        <p:nvSpPr>
          <p:cNvPr id="15" name="Shape 12"/>
          <p:cNvSpPr/>
          <p:nvPr/>
        </p:nvSpPr>
        <p:spPr>
          <a:xfrm>
            <a:off x="457200" y="5285232"/>
            <a:ext cx="82296" cy="82296"/>
          </a:xfrm>
          <a:prstGeom prst="ellipse">
            <a:avLst/>
          </a:prstGeom>
          <a:solidFill>
            <a:srgbClr val="84B59F"/>
          </a:solidFill>
          <a:ln/>
        </p:spPr>
        <p:txBody>
          <a:bodyPr/>
          <a:lstStyle/>
          <a:p>
            <a:endParaRPr lang="en-GB"/>
          </a:p>
        </p:txBody>
      </p:sp>
      <p:sp>
        <p:nvSpPr>
          <p:cNvPr id="16" name="Text 13"/>
          <p:cNvSpPr/>
          <p:nvPr/>
        </p:nvSpPr>
        <p:spPr>
          <a:xfrm>
            <a:off x="713232" y="5212080"/>
            <a:ext cx="10881360" cy="320040"/>
          </a:xfrm>
          <a:prstGeom prst="rect">
            <a:avLst/>
          </a:prstGeom>
          <a:noFill/>
          <a:ln/>
        </p:spPr>
        <p:txBody>
          <a:bodyPr wrap="square" lIns="0" tIns="0" rIns="0" bIns="0" rtlCol="0" anchor="t"/>
          <a:lstStyle/>
          <a:p>
            <a:pPr marL="0" indent="0">
              <a:lnSpc>
                <a:spcPct val="115000"/>
              </a:lnSpc>
              <a:buNone/>
            </a:pPr>
            <a:r>
              <a:rPr lang="en-US" sz="1150" dirty="0">
                <a:solidFill>
                  <a:srgbClr val="3D4E51"/>
                </a:solidFill>
                <a:ea typeface="Calibri" pitchFamily="34" charset="-122"/>
                <a:cs typeface="Calibri" pitchFamily="34" charset="-120"/>
              </a:rPr>
              <a:t>Screening scores should never replace a sensitive conversation about context, safety and impairment.</a:t>
            </a:r>
            <a:endParaRPr lang="en-US" sz="1150" dirty="0"/>
          </a:p>
        </p:txBody>
      </p:sp>
      <p:sp>
        <p:nvSpPr>
          <p:cNvPr id="17" name="Shape 14"/>
          <p:cNvSpPr/>
          <p:nvPr/>
        </p:nvSpPr>
        <p:spPr>
          <a:xfrm>
            <a:off x="457200" y="5632704"/>
            <a:ext cx="82296" cy="82296"/>
          </a:xfrm>
          <a:prstGeom prst="ellipse">
            <a:avLst/>
          </a:prstGeom>
          <a:solidFill>
            <a:srgbClr val="84B59F"/>
          </a:solidFill>
          <a:ln/>
        </p:spPr>
        <p:txBody>
          <a:bodyPr/>
          <a:lstStyle/>
          <a:p>
            <a:endParaRPr lang="en-GB"/>
          </a:p>
        </p:txBody>
      </p:sp>
      <p:sp>
        <p:nvSpPr>
          <p:cNvPr id="18" name="Text 15"/>
          <p:cNvSpPr/>
          <p:nvPr/>
        </p:nvSpPr>
        <p:spPr>
          <a:xfrm>
            <a:off x="713232" y="5559552"/>
            <a:ext cx="10881360" cy="320040"/>
          </a:xfrm>
          <a:prstGeom prst="rect">
            <a:avLst/>
          </a:prstGeom>
          <a:noFill/>
          <a:ln/>
        </p:spPr>
        <p:txBody>
          <a:bodyPr wrap="square" lIns="0" tIns="0" rIns="0" bIns="0" rtlCol="0" anchor="t"/>
          <a:lstStyle/>
          <a:p>
            <a:pPr marL="0" indent="0">
              <a:lnSpc>
                <a:spcPct val="115000"/>
              </a:lnSpc>
              <a:buNone/>
            </a:pPr>
            <a:r>
              <a:rPr lang="en-US" sz="1150" dirty="0">
                <a:solidFill>
                  <a:srgbClr val="3D4E51"/>
                </a:solidFill>
                <a:ea typeface="Calibri" pitchFamily="34" charset="-122"/>
                <a:cs typeface="Calibri" pitchFamily="34" charset="-120"/>
              </a:rPr>
              <a:t>Physical causes and medication effects should be considered when symptoms are new, severe or atypical.</a:t>
            </a:r>
            <a:endParaRPr lang="en-US" sz="1150" dirty="0"/>
          </a:p>
        </p:txBody>
      </p:sp>
      <p:sp>
        <p:nvSpPr>
          <p:cNvPr id="19" name="Shape 16"/>
          <p:cNvSpPr/>
          <p:nvPr/>
        </p:nvSpPr>
        <p:spPr>
          <a:xfrm>
            <a:off x="457200" y="5980176"/>
            <a:ext cx="82296" cy="82296"/>
          </a:xfrm>
          <a:prstGeom prst="ellipse">
            <a:avLst/>
          </a:prstGeom>
          <a:solidFill>
            <a:srgbClr val="84B59F"/>
          </a:solidFill>
          <a:ln/>
        </p:spPr>
        <p:txBody>
          <a:bodyPr/>
          <a:lstStyle/>
          <a:p>
            <a:endParaRPr lang="en-GB"/>
          </a:p>
        </p:txBody>
      </p:sp>
      <p:sp>
        <p:nvSpPr>
          <p:cNvPr id="20" name="Text 17"/>
          <p:cNvSpPr/>
          <p:nvPr/>
        </p:nvSpPr>
        <p:spPr>
          <a:xfrm>
            <a:off x="713232" y="5907024"/>
            <a:ext cx="10881360" cy="320040"/>
          </a:xfrm>
          <a:prstGeom prst="rect">
            <a:avLst/>
          </a:prstGeom>
          <a:noFill/>
          <a:ln/>
        </p:spPr>
        <p:txBody>
          <a:bodyPr wrap="square" lIns="0" tIns="0" rIns="0" bIns="0" rtlCol="0" anchor="t"/>
          <a:lstStyle/>
          <a:p>
            <a:pPr marL="0" indent="0">
              <a:lnSpc>
                <a:spcPct val="115000"/>
              </a:lnSpc>
              <a:buNone/>
            </a:pPr>
            <a:r>
              <a:rPr lang="en-US" sz="1150" dirty="0">
                <a:solidFill>
                  <a:srgbClr val="3D4E51"/>
                </a:solidFill>
                <a:ea typeface="Calibri" pitchFamily="34" charset="-122"/>
                <a:cs typeface="Calibri" pitchFamily="34" charset="-120"/>
              </a:rPr>
              <a:t>Ask about bipolar history before antidepressants, because untreated bipolar disorder can worsen with antidepressant monotherapy.</a:t>
            </a:r>
            <a:endParaRPr lang="en-US" sz="1150" dirty="0"/>
          </a:p>
        </p:txBody>
      </p:sp>
      <p:sp>
        <p:nvSpPr>
          <p:cNvPr id="21" name="Text 18"/>
          <p:cNvSpPr/>
          <p:nvPr/>
        </p:nvSpPr>
        <p:spPr>
          <a:xfrm>
            <a:off x="457200" y="6537960"/>
            <a:ext cx="9144000" cy="228600"/>
          </a:xfrm>
          <a:prstGeom prst="rect">
            <a:avLst/>
          </a:prstGeom>
          <a:noFill/>
          <a:ln/>
        </p:spPr>
        <p:txBody>
          <a:bodyPr wrap="square" lIns="0" tIns="0" rIns="0" bIns="0" rtlCol="0" anchor="ctr"/>
          <a:lstStyle/>
          <a:p>
            <a:pPr marL="0" indent="0">
              <a:buNone/>
            </a:pPr>
            <a:r>
              <a:rPr lang="en-US" sz="900" dirty="0">
                <a:solidFill>
                  <a:srgbClr val="8A9A9C"/>
                </a:solidFill>
                <a:latin typeface="Calibri" pitchFamily="34" charset="0"/>
                <a:ea typeface="Calibri" pitchFamily="34" charset="-122"/>
                <a:cs typeface="Calibri" pitchFamily="34" charset="-120"/>
              </a:rPr>
              <a:t>Sources: NICE (2022); NICE (2009); WHO (2025); Mental Health Foundation and LSE (2022).</a:t>
            </a:r>
            <a:endParaRPr lang="en-US" sz="900" dirty="0"/>
          </a:p>
        </p:txBody>
      </p:sp>
      <p:sp>
        <p:nvSpPr>
          <p:cNvPr id="22" name="Text 19"/>
          <p:cNvSpPr/>
          <p:nvPr/>
        </p:nvSpPr>
        <p:spPr>
          <a:xfrm>
            <a:off x="11521440" y="6537960"/>
            <a:ext cx="274320" cy="228600"/>
          </a:xfrm>
          <a:prstGeom prst="rect">
            <a:avLst/>
          </a:prstGeom>
          <a:noFill/>
          <a:ln/>
        </p:spPr>
        <p:txBody>
          <a:bodyPr wrap="square" lIns="0" tIns="0" rIns="0" bIns="0" rtlCol="0" anchor="ctr"/>
          <a:lstStyle/>
          <a:p>
            <a:pPr marL="0" indent="0" algn="r">
              <a:buNone/>
            </a:pPr>
            <a:r>
              <a:rPr lang="en-US" sz="900" dirty="0">
                <a:solidFill>
                  <a:srgbClr val="8A9A9C"/>
                </a:solidFill>
                <a:latin typeface="Calibri" pitchFamily="34" charset="0"/>
                <a:ea typeface="Calibri" pitchFamily="34" charset="-122"/>
                <a:cs typeface="Calibri" pitchFamily="34" charset="-120"/>
              </a:rPr>
              <a:t>4</a:t>
            </a:r>
            <a:endParaRPr lang="en-US" sz="9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p:nvPr/>
        </p:nvSpPr>
        <p:spPr>
          <a:xfrm>
            <a:off x="530352" y="310896"/>
            <a:ext cx="8046720" cy="402336"/>
          </a:xfrm>
          <a:prstGeom prst="rect">
            <a:avLst/>
          </a:prstGeom>
          <a:noFill/>
          <a:ln/>
        </p:spPr>
        <p:txBody>
          <a:bodyPr wrap="square" lIns="0" tIns="0" rIns="0" bIns="0" rtlCol="0" anchor="ctr"/>
          <a:lstStyle/>
          <a:p>
            <a:pPr marL="0" indent="0">
              <a:buNone/>
            </a:pPr>
            <a:r>
              <a:rPr lang="en-US" sz="2400" b="1" dirty="0">
                <a:solidFill>
                  <a:srgbClr val="0F2E4A"/>
                </a:solidFill>
                <a:latin typeface="Arial" pitchFamily="34" charset="0"/>
                <a:ea typeface="Arial" pitchFamily="34" charset="-122"/>
                <a:cs typeface="Arial" pitchFamily="34" charset="-120"/>
              </a:rPr>
              <a:t>Prevalence: UK and worldwide</a:t>
            </a:r>
            <a:endParaRPr lang="en-US" sz="2400" dirty="0"/>
          </a:p>
        </p:txBody>
      </p:sp>
      <p:sp>
        <p:nvSpPr>
          <p:cNvPr id="3" name="Text 1"/>
          <p:cNvSpPr/>
          <p:nvPr/>
        </p:nvSpPr>
        <p:spPr>
          <a:xfrm>
            <a:off x="548640" y="749808"/>
            <a:ext cx="8046720" cy="256032"/>
          </a:xfrm>
          <a:prstGeom prst="rect">
            <a:avLst/>
          </a:prstGeom>
          <a:solidFill>
            <a:schemeClr val="bg1"/>
          </a:solidFill>
          <a:ln/>
        </p:spPr>
        <p:txBody>
          <a:bodyPr wrap="square" lIns="0" tIns="0" rIns="0" bIns="0" rtlCol="0" anchor="ctr"/>
          <a:lstStyle/>
          <a:p>
            <a:pPr marL="0" indent="0">
              <a:buNone/>
            </a:pPr>
            <a:r>
              <a:rPr lang="en-US" sz="1050" dirty="0">
                <a:solidFill>
                  <a:srgbClr val="53606A"/>
                </a:solidFill>
                <a:latin typeface="Arial" pitchFamily="34" charset="0"/>
                <a:ea typeface="Arial" pitchFamily="34" charset="-122"/>
                <a:cs typeface="Arial" pitchFamily="34" charset="-120"/>
              </a:rPr>
              <a:t>Depression is common but prevalence varies by definition and measurement.</a:t>
            </a:r>
            <a:endParaRPr lang="en-US" sz="1050" dirty="0"/>
          </a:p>
        </p:txBody>
      </p:sp>
      <p:graphicFrame>
        <p:nvGraphicFramePr>
          <p:cNvPr id="4" name="Chart 0"/>
          <p:cNvGraphicFramePr/>
          <p:nvPr/>
        </p:nvGraphicFramePr>
        <p:xfrm>
          <a:off x="685800" y="1234440"/>
          <a:ext cx="5806440" cy="3886200"/>
        </p:xfrm>
        <a:graphic>
          <a:graphicData uri="http://schemas.openxmlformats.org/drawingml/2006/chart">
            <c:chart xmlns:c="http://schemas.openxmlformats.org/drawingml/2006/chart" xmlns:r="http://schemas.openxmlformats.org/officeDocument/2006/relationships" r:id="rId3"/>
          </a:graphicData>
        </a:graphic>
      </p:graphicFrame>
      <p:sp>
        <p:nvSpPr>
          <p:cNvPr id="6" name="Text 3"/>
          <p:cNvSpPr/>
          <p:nvPr/>
        </p:nvSpPr>
        <p:spPr>
          <a:xfrm>
            <a:off x="7068312" y="1371600"/>
            <a:ext cx="4105656" cy="256032"/>
          </a:xfrm>
          <a:prstGeom prst="rect">
            <a:avLst/>
          </a:prstGeom>
          <a:noFill/>
          <a:ln/>
        </p:spPr>
        <p:txBody>
          <a:bodyPr wrap="square" lIns="0" tIns="0" rIns="0" bIns="0" rtlCol="0" anchor="ctr"/>
          <a:lstStyle/>
          <a:p>
            <a:pPr marL="0" indent="0">
              <a:buNone/>
            </a:pPr>
            <a:r>
              <a:rPr lang="en-US" sz="1250" b="1" dirty="0">
                <a:solidFill>
                  <a:srgbClr val="0F2E4A"/>
                </a:solidFill>
                <a:latin typeface="Arial" pitchFamily="34" charset="0"/>
                <a:ea typeface="Arial" pitchFamily="34" charset="-122"/>
                <a:cs typeface="Arial" pitchFamily="34" charset="-120"/>
              </a:rPr>
              <a:t>Worldwide</a:t>
            </a:r>
            <a:endParaRPr lang="en-US" sz="1250" dirty="0"/>
          </a:p>
        </p:txBody>
      </p:sp>
      <p:sp>
        <p:nvSpPr>
          <p:cNvPr id="7" name="Text 4"/>
          <p:cNvSpPr/>
          <p:nvPr/>
        </p:nvSpPr>
        <p:spPr>
          <a:xfrm>
            <a:off x="7068312" y="1737360"/>
            <a:ext cx="4105656" cy="411480"/>
          </a:xfrm>
          <a:prstGeom prst="rect">
            <a:avLst/>
          </a:prstGeom>
          <a:noFill/>
          <a:ln/>
        </p:spPr>
        <p:txBody>
          <a:bodyPr wrap="square" lIns="0" tIns="0" rIns="0" bIns="0" rtlCol="0" anchor="t">
            <a:normAutofit/>
          </a:bodyPr>
          <a:lstStyle/>
          <a:p>
            <a:pPr marL="0" indent="0">
              <a:buNone/>
            </a:pPr>
            <a:r>
              <a:rPr lang="en-US" sz="1070" dirty="0">
                <a:solidFill>
                  <a:srgbClr val="1D1D1F"/>
                </a:solidFill>
                <a:latin typeface="Arial" pitchFamily="34" charset="0"/>
                <a:ea typeface="Arial" pitchFamily="34" charset="-122"/>
                <a:cs typeface="Arial" pitchFamily="34" charset="-120"/>
              </a:rPr>
              <a:t>WHO estimates 332 million people worldwide have depression, and about 5.7% of adults are affected (WHO, 2025). </a:t>
            </a:r>
            <a:endParaRPr lang="en-US" sz="1070" dirty="0"/>
          </a:p>
        </p:txBody>
      </p:sp>
      <p:sp>
        <p:nvSpPr>
          <p:cNvPr id="9" name="Text 6"/>
          <p:cNvSpPr/>
          <p:nvPr/>
        </p:nvSpPr>
        <p:spPr>
          <a:xfrm>
            <a:off x="7068312" y="2697480"/>
            <a:ext cx="4105656" cy="256032"/>
          </a:xfrm>
          <a:prstGeom prst="rect">
            <a:avLst/>
          </a:prstGeom>
          <a:noFill/>
          <a:ln/>
        </p:spPr>
        <p:txBody>
          <a:bodyPr wrap="square" lIns="0" tIns="0" rIns="0" bIns="0" rtlCol="0" anchor="ctr"/>
          <a:lstStyle/>
          <a:p>
            <a:pPr marL="0" indent="0">
              <a:buNone/>
            </a:pPr>
            <a:r>
              <a:rPr lang="en-US" sz="1250" b="1" dirty="0">
                <a:solidFill>
                  <a:srgbClr val="0F2E4A"/>
                </a:solidFill>
                <a:latin typeface="Arial" pitchFamily="34" charset="0"/>
                <a:ea typeface="Arial" pitchFamily="34" charset="-122"/>
                <a:cs typeface="Arial" pitchFamily="34" charset="-120"/>
              </a:rPr>
              <a:t>UK/England signal</a:t>
            </a:r>
            <a:endParaRPr lang="en-US" sz="1250" dirty="0"/>
          </a:p>
        </p:txBody>
      </p:sp>
      <p:sp>
        <p:nvSpPr>
          <p:cNvPr id="10" name="Text 7"/>
          <p:cNvSpPr/>
          <p:nvPr/>
        </p:nvSpPr>
        <p:spPr>
          <a:xfrm>
            <a:off x="7068312" y="3063240"/>
            <a:ext cx="4105656" cy="685800"/>
          </a:xfrm>
          <a:prstGeom prst="rect">
            <a:avLst/>
          </a:prstGeom>
          <a:noFill/>
          <a:ln/>
        </p:spPr>
        <p:txBody>
          <a:bodyPr wrap="square" lIns="0" tIns="0" rIns="0" bIns="0" rtlCol="0" anchor="t">
            <a:normAutofit/>
          </a:bodyPr>
          <a:lstStyle/>
          <a:p>
            <a:pPr marL="0" indent="0">
              <a:buNone/>
            </a:pPr>
            <a:r>
              <a:rPr lang="en-US" sz="1050" dirty="0">
                <a:solidFill>
                  <a:srgbClr val="1D1D1F"/>
                </a:solidFill>
                <a:latin typeface="Arial" pitchFamily="34" charset="0"/>
                <a:ea typeface="Arial" pitchFamily="34" charset="-122"/>
                <a:cs typeface="Arial" pitchFamily="34" charset="-120"/>
              </a:rPr>
              <a:t>England QOF recorded depression prevalence reached 14.3% in 2024/25. ONS reported 18% of GB adults had moderate-to-severe depressive symptoms in April 2025 (NHS Digital, 2025)</a:t>
            </a:r>
            <a:endParaRPr lang="en-US" sz="1050" dirty="0"/>
          </a:p>
        </p:txBody>
      </p:sp>
      <p:sp>
        <p:nvSpPr>
          <p:cNvPr id="12" name="Text 9"/>
          <p:cNvSpPr/>
          <p:nvPr/>
        </p:nvSpPr>
        <p:spPr>
          <a:xfrm>
            <a:off x="7068312" y="4297680"/>
            <a:ext cx="4105656" cy="256032"/>
          </a:xfrm>
          <a:prstGeom prst="rect">
            <a:avLst/>
          </a:prstGeom>
          <a:noFill/>
          <a:ln/>
        </p:spPr>
        <p:txBody>
          <a:bodyPr wrap="square" lIns="0" tIns="0" rIns="0" bIns="0" rtlCol="0" anchor="ctr"/>
          <a:lstStyle/>
          <a:p>
            <a:pPr marL="0" indent="0">
              <a:buNone/>
            </a:pPr>
            <a:r>
              <a:rPr lang="en-US" sz="1250" b="1" dirty="0">
                <a:solidFill>
                  <a:srgbClr val="0F2E4A"/>
                </a:solidFill>
                <a:latin typeface="Arial" pitchFamily="34" charset="0"/>
                <a:ea typeface="Arial" pitchFamily="34" charset="-122"/>
                <a:cs typeface="Arial" pitchFamily="34" charset="-120"/>
              </a:rPr>
              <a:t>Critical interpretation</a:t>
            </a:r>
            <a:endParaRPr lang="en-US" sz="1250" dirty="0"/>
          </a:p>
        </p:txBody>
      </p:sp>
      <p:sp>
        <p:nvSpPr>
          <p:cNvPr id="13" name="Text 10"/>
          <p:cNvSpPr/>
          <p:nvPr/>
        </p:nvSpPr>
        <p:spPr>
          <a:xfrm>
            <a:off x="7068312" y="4663440"/>
            <a:ext cx="4105656" cy="502920"/>
          </a:xfrm>
          <a:prstGeom prst="rect">
            <a:avLst/>
          </a:prstGeom>
          <a:noFill/>
          <a:ln/>
        </p:spPr>
        <p:txBody>
          <a:bodyPr wrap="square" lIns="0" tIns="0" rIns="0" bIns="0" rtlCol="0" anchor="t">
            <a:normAutofit fontScale="92500"/>
          </a:bodyPr>
          <a:lstStyle/>
          <a:p>
            <a:pPr marL="0" indent="0">
              <a:buNone/>
            </a:pPr>
            <a:r>
              <a:rPr lang="en-US" sz="1030" dirty="0">
                <a:solidFill>
                  <a:srgbClr val="1D1D1F"/>
                </a:solidFill>
                <a:latin typeface="Arial" pitchFamily="34" charset="0"/>
                <a:ea typeface="Arial" pitchFamily="34" charset="-122"/>
                <a:cs typeface="Arial" pitchFamily="34" charset="-120"/>
              </a:rPr>
              <a:t>GP-register, survey and diagnostic prevalence measure different things. Nurses should avoid assuming every recorded case has current severe symptoms or that low symptom scores mean low risk (ONS, 2025).</a:t>
            </a:r>
            <a:endParaRPr lang="en-US" sz="1030" dirty="0"/>
          </a:p>
        </p:txBody>
      </p:sp>
      <p:sp>
        <p:nvSpPr>
          <p:cNvPr id="14" name="Shape 11"/>
          <p:cNvSpPr/>
          <p:nvPr/>
        </p:nvSpPr>
        <p:spPr>
          <a:xfrm>
            <a:off x="411480" y="6473952"/>
            <a:ext cx="11384280" cy="0"/>
          </a:xfrm>
          <a:prstGeom prst="line">
            <a:avLst/>
          </a:prstGeom>
          <a:noFill/>
          <a:ln w="7620">
            <a:solidFill>
              <a:srgbClr val="D5E0E8"/>
            </a:solidFill>
            <a:prstDash val="solid"/>
          </a:ln>
        </p:spPr>
        <p:txBody>
          <a:bodyPr/>
          <a:lstStyle/>
          <a:p>
            <a:endParaRPr lang="en-GB"/>
          </a:p>
        </p:txBody>
      </p:sp>
      <p:sp>
        <p:nvSpPr>
          <p:cNvPr id="15" name="Text 12"/>
          <p:cNvSpPr/>
          <p:nvPr/>
        </p:nvSpPr>
        <p:spPr>
          <a:xfrm>
            <a:off x="475488" y="6537960"/>
            <a:ext cx="9875520" cy="201168"/>
          </a:xfrm>
          <a:prstGeom prst="rect">
            <a:avLst/>
          </a:prstGeom>
          <a:noFill/>
          <a:ln/>
        </p:spPr>
        <p:txBody>
          <a:bodyPr wrap="square" lIns="0" tIns="0" rIns="0" bIns="0" rtlCol="0" anchor="ctr"/>
          <a:lstStyle/>
          <a:p>
            <a:pPr marL="0" indent="0">
              <a:buNone/>
            </a:pPr>
            <a:r>
              <a:rPr lang="en-US" sz="780" dirty="0">
                <a:latin typeface="Arial" pitchFamily="34" charset="0"/>
                <a:ea typeface="Arial" pitchFamily="34" charset="-122"/>
                <a:cs typeface="Arial" pitchFamily="34" charset="-120"/>
              </a:rPr>
              <a:t>Sources: WHO (2025); NHS Digital (2025); ONS (2025).</a:t>
            </a:r>
            <a:endParaRPr lang="en-US" sz="780" dirty="0"/>
          </a:p>
        </p:txBody>
      </p:sp>
      <p:sp>
        <p:nvSpPr>
          <p:cNvPr id="16" name="Text 13"/>
          <p:cNvSpPr/>
          <p:nvPr/>
        </p:nvSpPr>
        <p:spPr>
          <a:xfrm>
            <a:off x="11384280" y="6528816"/>
            <a:ext cx="411480" cy="201168"/>
          </a:xfrm>
          <a:prstGeom prst="rect">
            <a:avLst/>
          </a:prstGeom>
          <a:noFill/>
          <a:ln/>
        </p:spPr>
        <p:txBody>
          <a:bodyPr wrap="square" lIns="0" tIns="0" rIns="0" bIns="0" rtlCol="0" anchor="ctr"/>
          <a:lstStyle/>
          <a:p>
            <a:pPr marL="0" indent="0" algn="r">
              <a:buNone/>
            </a:pPr>
            <a:r>
              <a:rPr lang="en-US" sz="800" dirty="0">
                <a:solidFill>
                  <a:srgbClr val="53606A"/>
                </a:solidFill>
                <a:latin typeface="Arial" pitchFamily="34" charset="0"/>
                <a:ea typeface="Arial" pitchFamily="34" charset="-122"/>
                <a:cs typeface="Arial" pitchFamily="34" charset="-120"/>
              </a:rPr>
              <a:t>5</a:t>
            </a:r>
            <a:endParaRPr lang="en-US" sz="8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57200" y="274320"/>
            <a:ext cx="9144000" cy="256032"/>
          </a:xfrm>
          <a:prstGeom prst="rect">
            <a:avLst/>
          </a:prstGeom>
          <a:noFill/>
          <a:ln/>
        </p:spPr>
        <p:txBody>
          <a:bodyPr wrap="square" lIns="0" tIns="0" rIns="0" bIns="0" rtlCol="0" anchor="ctr"/>
          <a:lstStyle/>
          <a:p>
            <a:pPr marL="0" indent="0">
              <a:buNone/>
            </a:pPr>
            <a:endParaRPr lang="en-US" sz="1100" dirty="0"/>
          </a:p>
        </p:txBody>
      </p:sp>
      <p:sp>
        <p:nvSpPr>
          <p:cNvPr id="3" name="Text 1"/>
          <p:cNvSpPr/>
          <p:nvPr/>
        </p:nvSpPr>
        <p:spPr>
          <a:xfrm>
            <a:off x="387626" y="274320"/>
            <a:ext cx="11346869" cy="777240"/>
          </a:xfrm>
          <a:prstGeom prst="rect">
            <a:avLst/>
          </a:prstGeom>
          <a:noFill/>
          <a:ln/>
        </p:spPr>
        <p:txBody>
          <a:bodyPr wrap="square" lIns="0" tIns="0" rIns="0" bIns="0" rtlCol="0" anchor="ctr"/>
          <a:lstStyle/>
          <a:p>
            <a:pPr marL="0" indent="0">
              <a:buNone/>
            </a:pPr>
            <a:r>
              <a:rPr lang="en-US" sz="2500" b="1" dirty="0">
                <a:solidFill>
                  <a:srgbClr val="223338"/>
                </a:solidFill>
                <a:latin typeface="Arial" pitchFamily="34" charset="0"/>
                <a:ea typeface="Arial" pitchFamily="34" charset="-122"/>
                <a:cs typeface="Arial" pitchFamily="34" charset="-120"/>
              </a:rPr>
              <a:t>Economic and Social Burden: Depression, the Population and the NHS</a:t>
            </a:r>
            <a:endParaRPr lang="en-US" sz="2500" dirty="0"/>
          </a:p>
        </p:txBody>
      </p:sp>
      <p:sp>
        <p:nvSpPr>
          <p:cNvPr id="4" name="Text 2"/>
          <p:cNvSpPr/>
          <p:nvPr/>
        </p:nvSpPr>
        <p:spPr>
          <a:xfrm>
            <a:off x="457200" y="923544"/>
            <a:ext cx="11277295" cy="402336"/>
          </a:xfrm>
          <a:prstGeom prst="rect">
            <a:avLst/>
          </a:prstGeom>
          <a:noFill/>
          <a:ln/>
        </p:spPr>
        <p:txBody>
          <a:bodyPr wrap="square" lIns="0" tIns="0" rIns="0" bIns="0" rtlCol="0" anchor="ctr"/>
          <a:lstStyle/>
          <a:p>
            <a:pPr marL="0" indent="0">
              <a:buNone/>
            </a:pPr>
            <a:r>
              <a:rPr lang="en-US" sz="1250" dirty="0">
                <a:solidFill>
                  <a:srgbClr val="5B6B6E"/>
                </a:solidFill>
                <a:latin typeface="Arial" pitchFamily="34" charset="0"/>
                <a:ea typeface="Arial" pitchFamily="34" charset="-122"/>
                <a:cs typeface="Arial" pitchFamily="34" charset="-120"/>
              </a:rPr>
              <a:t>Mental ill health carries a high cost for individuals, the economy, and the health service itself.</a:t>
            </a:r>
            <a:endParaRPr lang="en-US" sz="1250" dirty="0"/>
          </a:p>
        </p:txBody>
      </p:sp>
      <p:sp>
        <p:nvSpPr>
          <p:cNvPr id="5" name="Text 3"/>
          <p:cNvSpPr/>
          <p:nvPr/>
        </p:nvSpPr>
        <p:spPr>
          <a:xfrm>
            <a:off x="457200" y="1417320"/>
            <a:ext cx="3360420" cy="411480"/>
          </a:xfrm>
          <a:prstGeom prst="rect">
            <a:avLst/>
          </a:prstGeom>
          <a:noFill/>
          <a:ln/>
        </p:spPr>
        <p:txBody>
          <a:bodyPr wrap="square" lIns="0" tIns="0" rIns="0" bIns="0" rtlCol="0" anchor="t"/>
          <a:lstStyle/>
          <a:p>
            <a:pPr marL="0" indent="0">
              <a:buNone/>
            </a:pPr>
            <a:r>
              <a:rPr lang="en-US" sz="1400" b="1" dirty="0">
                <a:solidFill>
                  <a:srgbClr val="50808E"/>
                </a:solidFill>
                <a:latin typeface="Arial" pitchFamily="34" charset="0"/>
                <a:ea typeface="Arial" pitchFamily="34" charset="-122"/>
                <a:cs typeface="Arial" pitchFamily="34" charset="-120"/>
              </a:rPr>
              <a:t>Population &amp; Economic Burden (UK)</a:t>
            </a:r>
            <a:endParaRPr lang="en-US" sz="1400" dirty="0"/>
          </a:p>
        </p:txBody>
      </p:sp>
      <p:sp>
        <p:nvSpPr>
          <p:cNvPr id="6" name="Text 4"/>
          <p:cNvSpPr/>
          <p:nvPr/>
        </p:nvSpPr>
        <p:spPr>
          <a:xfrm>
            <a:off x="457200" y="1801368"/>
            <a:ext cx="3360420" cy="3108960"/>
          </a:xfrm>
          <a:prstGeom prst="rect">
            <a:avLst/>
          </a:prstGeom>
          <a:noFill/>
          <a:ln/>
        </p:spPr>
        <p:txBody>
          <a:bodyPr wrap="square" lIns="0" tIns="0" rIns="0" bIns="0" rtlCol="0" anchor="t"/>
          <a:lstStyle/>
          <a:p>
            <a:pPr marL="0" indent="0">
              <a:lnSpc>
                <a:spcPct val="115000"/>
              </a:lnSpc>
              <a:buNone/>
            </a:pPr>
            <a:r>
              <a:rPr lang="en-US" sz="1050" dirty="0">
                <a:latin typeface="Arial" pitchFamily="34" charset="0"/>
                <a:ea typeface="Arial" pitchFamily="34" charset="-122"/>
                <a:cs typeface="Arial" pitchFamily="34" charset="-120"/>
              </a:rPr>
              <a:t>Mental health problems cost the UK economy at least £118 billion a year — around 5% of GDP, driven mainly by lost productivity and unpaid informal care (Mental Health Foundation and LSE, 2022).</a:t>
            </a:r>
            <a:r>
              <a:rPr lang="en-US" sz="1050" dirty="0">
                <a:solidFill>
                  <a:srgbClr val="000000"/>
                </a:solidFill>
                <a:latin typeface="Arial" pitchFamily="34" charset="0"/>
                <a:ea typeface="Arial" pitchFamily="34" charset="-122"/>
                <a:cs typeface="Arial" pitchFamily="34" charset="-120"/>
              </a:rPr>
              <a:t>
</a:t>
            </a:r>
            <a:r>
              <a:rPr lang="en-US" sz="1050" dirty="0">
                <a:latin typeface="Arial" pitchFamily="34" charset="0"/>
                <a:ea typeface="Arial" pitchFamily="34" charset="-122"/>
                <a:cs typeface="Arial" pitchFamily="34" charset="-120"/>
              </a:rPr>
              <a:t>
In England alone, the total economic and social cost of mental ill health reached £300 billion in 2022 — roughly double the NHS's entire annual budget (Centre for Mental Health, 2024).</a:t>
            </a:r>
            <a:r>
              <a:rPr lang="en-US" sz="1050" dirty="0">
                <a:solidFill>
                  <a:srgbClr val="000000"/>
                </a:solidFill>
                <a:latin typeface="Arial" pitchFamily="34" charset="0"/>
                <a:ea typeface="Arial" pitchFamily="34" charset="-122"/>
                <a:cs typeface="Arial" pitchFamily="34" charset="-120"/>
              </a:rPr>
              <a:t>
</a:t>
            </a:r>
            <a:r>
              <a:rPr lang="en-US" sz="1050" dirty="0">
                <a:solidFill>
                  <a:srgbClr val="3D4E51"/>
                </a:solidFill>
                <a:latin typeface="Arial" pitchFamily="34" charset="0"/>
                <a:ea typeface="Arial" pitchFamily="34" charset="-122"/>
                <a:cs typeface="Arial" pitchFamily="34" charset="-120"/>
              </a:rPr>
              <a:t>Globally, depression and anxiety are linked to 12 billion lost working days each year </a:t>
            </a:r>
            <a:r>
              <a:rPr lang="en-US" sz="1050" dirty="0">
                <a:latin typeface="Arial" pitchFamily="34" charset="0"/>
                <a:ea typeface="Arial" pitchFamily="34" charset="-122"/>
                <a:cs typeface="Arial" pitchFamily="34" charset="-120"/>
              </a:rPr>
              <a:t>(WHO, 2024).</a:t>
            </a:r>
            <a:endParaRPr lang="en-US" sz="1050" dirty="0"/>
          </a:p>
        </p:txBody>
      </p:sp>
      <p:sp>
        <p:nvSpPr>
          <p:cNvPr id="7" name="Text 5"/>
          <p:cNvSpPr/>
          <p:nvPr/>
        </p:nvSpPr>
        <p:spPr>
          <a:xfrm>
            <a:off x="4137660" y="1417320"/>
            <a:ext cx="3360420" cy="411480"/>
          </a:xfrm>
          <a:prstGeom prst="rect">
            <a:avLst/>
          </a:prstGeom>
          <a:noFill/>
          <a:ln/>
        </p:spPr>
        <p:txBody>
          <a:bodyPr wrap="square" lIns="0" tIns="0" rIns="0" bIns="0" rtlCol="0" anchor="t"/>
          <a:lstStyle/>
          <a:p>
            <a:pPr marL="0" indent="0">
              <a:buNone/>
            </a:pPr>
            <a:r>
              <a:rPr lang="en-US" sz="1400" b="1" dirty="0">
                <a:solidFill>
                  <a:srgbClr val="50808E"/>
                </a:solidFill>
                <a:latin typeface="Arial" pitchFamily="34" charset="0"/>
                <a:ea typeface="Arial" pitchFamily="34" charset="-122"/>
                <a:cs typeface="Arial" pitchFamily="34" charset="-120"/>
              </a:rPr>
              <a:t>NHS Staff Sickness Burden</a:t>
            </a:r>
            <a:endParaRPr lang="en-US" sz="1400" dirty="0"/>
          </a:p>
        </p:txBody>
      </p:sp>
      <p:sp>
        <p:nvSpPr>
          <p:cNvPr id="8" name="Text 6"/>
          <p:cNvSpPr/>
          <p:nvPr/>
        </p:nvSpPr>
        <p:spPr>
          <a:xfrm>
            <a:off x="4137659" y="1801368"/>
            <a:ext cx="3653029" cy="3108960"/>
          </a:xfrm>
          <a:prstGeom prst="rect">
            <a:avLst/>
          </a:prstGeom>
          <a:noFill/>
          <a:ln/>
        </p:spPr>
        <p:txBody>
          <a:bodyPr wrap="square" lIns="0" tIns="0" rIns="0" bIns="0" rtlCol="0" anchor="t"/>
          <a:lstStyle/>
          <a:p>
            <a:pPr marL="0" indent="0">
              <a:lnSpc>
                <a:spcPct val="115000"/>
              </a:lnSpc>
              <a:buNone/>
            </a:pPr>
            <a:r>
              <a:rPr lang="en-US" sz="1050" dirty="0">
                <a:latin typeface="Arial" pitchFamily="34" charset="0"/>
                <a:ea typeface="Arial" pitchFamily="34" charset="-122"/>
                <a:cs typeface="Arial" pitchFamily="34" charset="-120"/>
              </a:rPr>
              <a:t>Anxiety, stress, depression and other psychiatric illnesses are consistently the leading reported reason for NHS staff sickness absence, accounting for roughly a quarter to a third of all sickness days recorded (BPS, 2023; NHS England, 2025; Pharmaceutical Journal, 2025).
NHS staff take mental health-related sick leave at notably higher rates than the wider UK workforce, feeding chronic staffing shortages and reliance on costly bank and agency cover (Social Interest Group, 2024).
Poor staff mental health and wellbeing is estimated to cost the NHS £12.1 billion a year; saving just 10% of that could fund the equivalent of over 34,000 nurses or 17,000 doctors (University of East Anglia, RAND Europe and IPPO, 2022).</a:t>
            </a:r>
            <a:endParaRPr lang="en-US" sz="1050" dirty="0"/>
          </a:p>
        </p:txBody>
      </p:sp>
      <p:sp>
        <p:nvSpPr>
          <p:cNvPr id="9" name="Shape 7"/>
          <p:cNvSpPr/>
          <p:nvPr/>
        </p:nvSpPr>
        <p:spPr>
          <a:xfrm>
            <a:off x="7863840" y="1417320"/>
            <a:ext cx="3870655" cy="2798601"/>
          </a:xfrm>
          <a:prstGeom prst="roundRect">
            <a:avLst>
              <a:gd name="adj" fmla="val 2614"/>
            </a:avLst>
          </a:prstGeom>
          <a:solidFill>
            <a:srgbClr val="FFFFFF"/>
          </a:solidFill>
          <a:ln w="12700">
            <a:solidFill>
              <a:srgbClr val="E3E9E8"/>
            </a:solidFill>
            <a:prstDash val="solid"/>
          </a:ln>
          <a:effectLst>
            <a:outerShdw blurRad="76200" dist="25400" dir="5400000" algn="bl" rotWithShape="0">
              <a:srgbClr val="999999">
                <a:alpha val="25000"/>
              </a:srgbClr>
            </a:outerShdw>
          </a:effectLst>
        </p:spPr>
        <p:txBody>
          <a:bodyPr/>
          <a:lstStyle/>
          <a:p>
            <a:endParaRPr lang="en-GB"/>
          </a:p>
        </p:txBody>
      </p:sp>
      <p:pic>
        <p:nvPicPr>
          <p:cNvPr id="10" name="Image 0" descr="nhs12bn.png"/>
          <p:cNvPicPr>
            <a:picLocks noChangeAspect="1"/>
          </p:cNvPicPr>
          <p:nvPr/>
        </p:nvPicPr>
        <p:blipFill>
          <a:blip r:embed="rId3"/>
          <a:stretch>
            <a:fillRect/>
          </a:stretch>
        </p:blipFill>
        <p:spPr>
          <a:xfrm>
            <a:off x="7973568" y="1527048"/>
            <a:ext cx="3651199" cy="2579145"/>
          </a:xfrm>
          <a:prstGeom prst="rect">
            <a:avLst/>
          </a:prstGeom>
        </p:spPr>
      </p:pic>
      <p:sp>
        <p:nvSpPr>
          <p:cNvPr id="11" name="Text 8"/>
          <p:cNvSpPr/>
          <p:nvPr/>
        </p:nvSpPr>
        <p:spPr>
          <a:xfrm>
            <a:off x="7863840" y="4270785"/>
            <a:ext cx="3870655" cy="320040"/>
          </a:xfrm>
          <a:prstGeom prst="rect">
            <a:avLst/>
          </a:prstGeom>
          <a:noFill/>
          <a:ln/>
        </p:spPr>
        <p:txBody>
          <a:bodyPr wrap="square" lIns="0" tIns="0" rIns="0" bIns="0" rtlCol="0" anchor="ctr"/>
          <a:lstStyle/>
          <a:p>
            <a:pPr marL="0" indent="0" algn="ctr">
              <a:buNone/>
            </a:pPr>
            <a:r>
              <a:rPr lang="en-US" sz="850" dirty="0">
                <a:solidFill>
                  <a:srgbClr val="8A9A9C"/>
                </a:solidFill>
                <a:latin typeface="Arial" pitchFamily="34" charset="0"/>
                <a:ea typeface="Arial" pitchFamily="34" charset="-122"/>
                <a:cs typeface="Arial" pitchFamily="34" charset="-120"/>
              </a:rPr>
              <a:t>How to save the NHS £12 billion (UEA, RAND Europe and IPPO, 2022)</a:t>
            </a:r>
            <a:endParaRPr lang="en-US" sz="850" dirty="0"/>
          </a:p>
        </p:txBody>
      </p:sp>
      <p:sp>
        <p:nvSpPr>
          <p:cNvPr id="12" name="Text 9"/>
          <p:cNvSpPr/>
          <p:nvPr/>
        </p:nvSpPr>
        <p:spPr>
          <a:xfrm>
            <a:off x="457200" y="4434840"/>
            <a:ext cx="11277295" cy="320040"/>
          </a:xfrm>
          <a:prstGeom prst="rect">
            <a:avLst/>
          </a:prstGeom>
          <a:noFill/>
          <a:ln/>
        </p:spPr>
        <p:txBody>
          <a:bodyPr wrap="square" lIns="0" tIns="0" rIns="0" bIns="0" rtlCol="0" anchor="ctr"/>
          <a:lstStyle/>
          <a:p>
            <a:pPr marL="0" indent="0">
              <a:buNone/>
            </a:pPr>
            <a:r>
              <a:rPr lang="en-US" sz="1200" b="1" dirty="0">
                <a:solidFill>
                  <a:srgbClr val="50808E"/>
                </a:solidFill>
                <a:latin typeface="Arial" pitchFamily="34" charset="0"/>
                <a:ea typeface="Arial" pitchFamily="34" charset="-122"/>
                <a:cs typeface="Arial" pitchFamily="34" charset="-120"/>
              </a:rPr>
              <a:t>Social Burden &amp; Inequalities (NHS England, 2025)</a:t>
            </a:r>
            <a:endParaRPr lang="en-US" sz="1200" dirty="0"/>
          </a:p>
        </p:txBody>
      </p:sp>
      <p:sp>
        <p:nvSpPr>
          <p:cNvPr id="13" name="Shape 10"/>
          <p:cNvSpPr/>
          <p:nvPr/>
        </p:nvSpPr>
        <p:spPr>
          <a:xfrm>
            <a:off x="457200" y="4709160"/>
            <a:ext cx="2682164" cy="841248"/>
          </a:xfrm>
          <a:prstGeom prst="roundRect">
            <a:avLst>
              <a:gd name="adj" fmla="val 6522"/>
            </a:avLst>
          </a:prstGeom>
          <a:solidFill>
            <a:srgbClr val="F7FAF9"/>
          </a:solidFill>
          <a:ln/>
        </p:spPr>
        <p:txBody>
          <a:bodyPr/>
          <a:lstStyle/>
          <a:p>
            <a:endParaRPr lang="en-GB"/>
          </a:p>
        </p:txBody>
      </p:sp>
      <p:sp>
        <p:nvSpPr>
          <p:cNvPr id="14" name="Text 11"/>
          <p:cNvSpPr/>
          <p:nvPr/>
        </p:nvSpPr>
        <p:spPr>
          <a:xfrm>
            <a:off x="585216" y="4791456"/>
            <a:ext cx="2426132" cy="676656"/>
          </a:xfrm>
          <a:prstGeom prst="rect">
            <a:avLst/>
          </a:prstGeom>
          <a:noFill/>
          <a:ln/>
        </p:spPr>
        <p:txBody>
          <a:bodyPr wrap="square" lIns="0" tIns="0" rIns="0" bIns="0" rtlCol="0" anchor="t"/>
          <a:lstStyle/>
          <a:p>
            <a:pPr marL="0" indent="0">
              <a:lnSpc>
                <a:spcPct val="105000"/>
              </a:lnSpc>
              <a:buNone/>
            </a:pPr>
            <a:r>
              <a:rPr lang="en-US" sz="1550" b="1" dirty="0">
                <a:solidFill>
                  <a:srgbClr val="50808E"/>
                </a:solidFill>
                <a:latin typeface="Arial" pitchFamily="34" charset="0"/>
                <a:ea typeface="Arial" pitchFamily="34" charset="-122"/>
                <a:cs typeface="Arial" pitchFamily="34" charset="-120"/>
              </a:rPr>
              <a:t>3.8%
</a:t>
            </a:r>
            <a:endParaRPr lang="en-US" sz="1550" dirty="0"/>
          </a:p>
          <a:p>
            <a:pPr marL="0" indent="0">
              <a:lnSpc>
                <a:spcPct val="105000"/>
              </a:lnSpc>
              <a:buNone/>
            </a:pPr>
            <a:r>
              <a:rPr lang="en-US" sz="870" dirty="0">
                <a:solidFill>
                  <a:srgbClr val="3D4E51"/>
                </a:solidFill>
                <a:latin typeface="Arial" pitchFamily="34" charset="0"/>
                <a:ea typeface="Arial" pitchFamily="34" charset="-122"/>
                <a:cs typeface="Arial" pitchFamily="34" charset="-120"/>
              </a:rPr>
              <a:t>of adults in England had depression in the past week — 4.5% of women vs 3.1% of men.</a:t>
            </a:r>
            <a:endParaRPr lang="en-US" sz="1550" dirty="0"/>
          </a:p>
        </p:txBody>
      </p:sp>
      <p:sp>
        <p:nvSpPr>
          <p:cNvPr id="15" name="Shape 12"/>
          <p:cNvSpPr/>
          <p:nvPr/>
        </p:nvSpPr>
        <p:spPr>
          <a:xfrm>
            <a:off x="3322244" y="4709160"/>
            <a:ext cx="2682164" cy="841248"/>
          </a:xfrm>
          <a:prstGeom prst="roundRect">
            <a:avLst>
              <a:gd name="adj" fmla="val 6522"/>
            </a:avLst>
          </a:prstGeom>
          <a:solidFill>
            <a:srgbClr val="F7FAF9"/>
          </a:solidFill>
          <a:ln/>
        </p:spPr>
        <p:txBody>
          <a:bodyPr/>
          <a:lstStyle/>
          <a:p>
            <a:endParaRPr lang="en-GB"/>
          </a:p>
        </p:txBody>
      </p:sp>
      <p:sp>
        <p:nvSpPr>
          <p:cNvPr id="16" name="Text 13"/>
          <p:cNvSpPr/>
          <p:nvPr/>
        </p:nvSpPr>
        <p:spPr>
          <a:xfrm>
            <a:off x="3450260" y="4791456"/>
            <a:ext cx="2426132" cy="676656"/>
          </a:xfrm>
          <a:prstGeom prst="rect">
            <a:avLst/>
          </a:prstGeom>
          <a:noFill/>
          <a:ln/>
        </p:spPr>
        <p:txBody>
          <a:bodyPr wrap="square" lIns="0" tIns="0" rIns="0" bIns="0" rtlCol="0" anchor="t"/>
          <a:lstStyle/>
          <a:p>
            <a:pPr marL="0" indent="0">
              <a:lnSpc>
                <a:spcPct val="105000"/>
              </a:lnSpc>
              <a:buNone/>
            </a:pPr>
            <a:r>
              <a:rPr lang="en-US" sz="1550" b="1" dirty="0">
                <a:solidFill>
                  <a:srgbClr val="50808E"/>
                </a:solidFill>
                <a:latin typeface="Arial" pitchFamily="34" charset="0"/>
                <a:ea typeface="Arial" pitchFamily="34" charset="-122"/>
                <a:cs typeface="Arial" pitchFamily="34" charset="-120"/>
              </a:rPr>
              <a:t>26.2% vs 16.0%
</a:t>
            </a:r>
            <a:endParaRPr lang="en-US" sz="1550" dirty="0"/>
          </a:p>
          <a:p>
            <a:pPr marL="0" indent="0">
              <a:lnSpc>
                <a:spcPct val="105000"/>
              </a:lnSpc>
              <a:buNone/>
            </a:pPr>
            <a:r>
              <a:rPr lang="en-US" sz="870" dirty="0">
                <a:solidFill>
                  <a:srgbClr val="3D4E51"/>
                </a:solidFill>
                <a:latin typeface="Arial" pitchFamily="34" charset="0"/>
                <a:ea typeface="Arial" pitchFamily="34" charset="-122"/>
                <a:cs typeface="Arial" pitchFamily="34" charset="-120"/>
              </a:rPr>
              <a:t>prevalence of common mental health conditions in the most vs least deprived areas.</a:t>
            </a:r>
            <a:endParaRPr lang="en-US" sz="1550" dirty="0"/>
          </a:p>
        </p:txBody>
      </p:sp>
      <p:sp>
        <p:nvSpPr>
          <p:cNvPr id="17" name="Shape 14"/>
          <p:cNvSpPr/>
          <p:nvPr/>
        </p:nvSpPr>
        <p:spPr>
          <a:xfrm>
            <a:off x="6187288" y="4709160"/>
            <a:ext cx="2682164" cy="841248"/>
          </a:xfrm>
          <a:prstGeom prst="roundRect">
            <a:avLst>
              <a:gd name="adj" fmla="val 6522"/>
            </a:avLst>
          </a:prstGeom>
          <a:solidFill>
            <a:srgbClr val="F7FAF9"/>
          </a:solidFill>
          <a:ln/>
        </p:spPr>
        <p:txBody>
          <a:bodyPr/>
          <a:lstStyle/>
          <a:p>
            <a:endParaRPr lang="en-GB"/>
          </a:p>
        </p:txBody>
      </p:sp>
      <p:sp>
        <p:nvSpPr>
          <p:cNvPr id="18" name="Text 15"/>
          <p:cNvSpPr/>
          <p:nvPr/>
        </p:nvSpPr>
        <p:spPr>
          <a:xfrm>
            <a:off x="6315304" y="4791456"/>
            <a:ext cx="2426132" cy="676656"/>
          </a:xfrm>
          <a:prstGeom prst="rect">
            <a:avLst/>
          </a:prstGeom>
          <a:noFill/>
          <a:ln/>
        </p:spPr>
        <p:txBody>
          <a:bodyPr wrap="square" lIns="0" tIns="0" rIns="0" bIns="0" rtlCol="0" anchor="t"/>
          <a:lstStyle/>
          <a:p>
            <a:pPr marL="0" indent="0">
              <a:lnSpc>
                <a:spcPct val="105000"/>
              </a:lnSpc>
              <a:buNone/>
            </a:pPr>
            <a:r>
              <a:rPr lang="en-US" sz="1550" b="1" dirty="0">
                <a:solidFill>
                  <a:srgbClr val="50808E"/>
                </a:solidFill>
                <a:latin typeface="Arial" pitchFamily="34" charset="0"/>
                <a:ea typeface="Arial" pitchFamily="34" charset="-122"/>
                <a:cs typeface="Arial" pitchFamily="34" charset="-120"/>
              </a:rPr>
              <a:t>39.0% vs 18.4%
</a:t>
            </a:r>
            <a:endParaRPr lang="en-US" sz="1550" dirty="0"/>
          </a:p>
          <a:p>
            <a:pPr marL="0" indent="0">
              <a:lnSpc>
                <a:spcPct val="105000"/>
              </a:lnSpc>
              <a:buNone/>
            </a:pPr>
            <a:r>
              <a:rPr lang="en-US" sz="870" dirty="0">
                <a:solidFill>
                  <a:srgbClr val="3D4E51"/>
                </a:solidFill>
                <a:latin typeface="Arial" pitchFamily="34" charset="0"/>
                <a:ea typeface="Arial" pitchFamily="34" charset="-122"/>
                <a:cs typeface="Arial" pitchFamily="34" charset="-120"/>
              </a:rPr>
              <a:t>prevalence among adults with problem debt vs those without.</a:t>
            </a:r>
            <a:endParaRPr lang="en-US" sz="1550" dirty="0"/>
          </a:p>
        </p:txBody>
      </p:sp>
      <p:sp>
        <p:nvSpPr>
          <p:cNvPr id="19" name="Shape 16"/>
          <p:cNvSpPr/>
          <p:nvPr/>
        </p:nvSpPr>
        <p:spPr>
          <a:xfrm>
            <a:off x="9052331" y="4709160"/>
            <a:ext cx="2682164" cy="841248"/>
          </a:xfrm>
          <a:prstGeom prst="roundRect">
            <a:avLst>
              <a:gd name="adj" fmla="val 6522"/>
            </a:avLst>
          </a:prstGeom>
          <a:solidFill>
            <a:srgbClr val="F7FAF9"/>
          </a:solidFill>
          <a:ln/>
        </p:spPr>
        <p:txBody>
          <a:bodyPr/>
          <a:lstStyle/>
          <a:p>
            <a:endParaRPr lang="en-GB"/>
          </a:p>
        </p:txBody>
      </p:sp>
      <p:sp>
        <p:nvSpPr>
          <p:cNvPr id="20" name="Text 17"/>
          <p:cNvSpPr/>
          <p:nvPr/>
        </p:nvSpPr>
        <p:spPr>
          <a:xfrm>
            <a:off x="9180347" y="4791456"/>
            <a:ext cx="2426132" cy="676656"/>
          </a:xfrm>
          <a:prstGeom prst="rect">
            <a:avLst/>
          </a:prstGeom>
          <a:noFill/>
          <a:ln/>
        </p:spPr>
        <p:txBody>
          <a:bodyPr wrap="square" lIns="0" tIns="0" rIns="0" bIns="0" rtlCol="0" anchor="t"/>
          <a:lstStyle/>
          <a:p>
            <a:pPr marL="0" indent="0">
              <a:lnSpc>
                <a:spcPct val="105000"/>
              </a:lnSpc>
              <a:buNone/>
            </a:pPr>
            <a:r>
              <a:rPr lang="en-US" sz="1550" b="1" dirty="0">
                <a:solidFill>
                  <a:srgbClr val="50808E"/>
                </a:solidFill>
                <a:latin typeface="Arial" pitchFamily="34" charset="0"/>
                <a:ea typeface="Arial" pitchFamily="34" charset="-122"/>
                <a:cs typeface="Arial" pitchFamily="34" charset="-120"/>
              </a:rPr>
              <a:t>25.8%
</a:t>
            </a:r>
            <a:endParaRPr lang="en-US" sz="1550" dirty="0"/>
          </a:p>
          <a:p>
            <a:pPr marL="0" indent="0">
              <a:lnSpc>
                <a:spcPct val="105000"/>
              </a:lnSpc>
              <a:buNone/>
            </a:pPr>
            <a:r>
              <a:rPr lang="en-US" sz="870" dirty="0">
                <a:solidFill>
                  <a:srgbClr val="3D4E51"/>
                </a:solidFill>
                <a:latin typeface="Arial" pitchFamily="34" charset="0"/>
                <a:ea typeface="Arial" pitchFamily="34" charset="-122"/>
                <a:cs typeface="Arial" pitchFamily="34" charset="-120"/>
              </a:rPr>
              <a:t>of 16–24-year-olds had a common mental health condition — the highest of any age group.</a:t>
            </a:r>
            <a:endParaRPr lang="en-US" sz="1550" dirty="0"/>
          </a:p>
        </p:txBody>
      </p:sp>
      <p:sp>
        <p:nvSpPr>
          <p:cNvPr id="22" name="Shape 19"/>
          <p:cNvSpPr/>
          <p:nvPr/>
        </p:nvSpPr>
        <p:spPr>
          <a:xfrm>
            <a:off x="457200" y="5788152"/>
            <a:ext cx="11277295" cy="457200"/>
          </a:xfrm>
          <a:prstGeom prst="roundRect">
            <a:avLst>
              <a:gd name="adj" fmla="val 12000"/>
            </a:avLst>
          </a:prstGeom>
          <a:solidFill>
            <a:srgbClr val="50808E"/>
          </a:solidFill>
          <a:ln/>
        </p:spPr>
        <p:txBody>
          <a:bodyPr/>
          <a:lstStyle/>
          <a:p>
            <a:endParaRPr lang="en-GB"/>
          </a:p>
        </p:txBody>
      </p:sp>
      <p:sp>
        <p:nvSpPr>
          <p:cNvPr id="23" name="Text 20"/>
          <p:cNvSpPr/>
          <p:nvPr/>
        </p:nvSpPr>
        <p:spPr>
          <a:xfrm>
            <a:off x="640080" y="5788152"/>
            <a:ext cx="10911535" cy="457200"/>
          </a:xfrm>
          <a:prstGeom prst="rect">
            <a:avLst/>
          </a:prstGeom>
          <a:noFill/>
          <a:ln/>
        </p:spPr>
        <p:txBody>
          <a:bodyPr wrap="square" lIns="0" tIns="0" rIns="0" bIns="0" rtlCol="0" anchor="ctr"/>
          <a:lstStyle/>
          <a:p>
            <a:pPr marL="0" indent="0" algn="ctr">
              <a:lnSpc>
                <a:spcPct val="108000"/>
              </a:lnSpc>
              <a:buNone/>
            </a:pPr>
            <a:r>
              <a:rPr lang="en-US" sz="1150" b="1" dirty="0">
                <a:solidFill>
                  <a:srgbClr val="FFFFFF"/>
                </a:solidFill>
                <a:latin typeface="Arial" pitchFamily="34" charset="0"/>
                <a:ea typeface="Arial" pitchFamily="34" charset="-122"/>
                <a:cs typeface="Arial" pitchFamily="34" charset="-120"/>
              </a:rPr>
              <a:t>For primary-care nurses: deprivation, debt and unemployment all raise depression risk — missed reviews and workplace stress compound the same pattern seen across the NHS workforce.</a:t>
            </a:r>
            <a:endParaRPr lang="en-US" sz="1150" dirty="0"/>
          </a:p>
        </p:txBody>
      </p:sp>
      <p:sp>
        <p:nvSpPr>
          <p:cNvPr id="24" name="Text 21"/>
          <p:cNvSpPr/>
          <p:nvPr/>
        </p:nvSpPr>
        <p:spPr>
          <a:xfrm>
            <a:off x="457200" y="6537960"/>
            <a:ext cx="10972800" cy="228600"/>
          </a:xfrm>
          <a:prstGeom prst="rect">
            <a:avLst/>
          </a:prstGeom>
          <a:noFill/>
          <a:ln/>
        </p:spPr>
        <p:txBody>
          <a:bodyPr wrap="square" lIns="0" tIns="0" rIns="0" bIns="0" rtlCol="0" anchor="ctr"/>
          <a:lstStyle/>
          <a:p>
            <a:pPr marL="0" indent="0">
              <a:buNone/>
            </a:pPr>
            <a:r>
              <a:rPr lang="en-US" sz="800" dirty="0">
                <a:solidFill>
                  <a:srgbClr val="8A9A9C"/>
                </a:solidFill>
                <a:latin typeface="Arial" pitchFamily="34" charset="0"/>
                <a:ea typeface="Arial" pitchFamily="34" charset="-122"/>
                <a:cs typeface="Arial" pitchFamily="34" charset="-120"/>
              </a:rPr>
              <a:t>Sources: McDaid et al, (2022); Centre for Mental Health (2024); WHO (2024); NHS Digital data cited in BPS (2023) and Pharmaceutical Journal (2025); Social Interest Group (2024); University of East Anglia, RAND Europe and IPPO (2022); NHS England (2025) Adult Psychiatric Morbidity Survey 2023/4.</a:t>
            </a:r>
            <a:endParaRPr lang="en-US" sz="800" dirty="0"/>
          </a:p>
        </p:txBody>
      </p:sp>
      <p:sp>
        <p:nvSpPr>
          <p:cNvPr id="25" name="Text 22"/>
          <p:cNvSpPr/>
          <p:nvPr/>
        </p:nvSpPr>
        <p:spPr>
          <a:xfrm>
            <a:off x="11521440" y="6537960"/>
            <a:ext cx="274320" cy="228600"/>
          </a:xfrm>
          <a:prstGeom prst="rect">
            <a:avLst/>
          </a:prstGeom>
          <a:noFill/>
          <a:ln/>
        </p:spPr>
        <p:txBody>
          <a:bodyPr wrap="square" lIns="0" tIns="0" rIns="0" bIns="0" rtlCol="0" anchor="ctr"/>
          <a:lstStyle/>
          <a:p>
            <a:pPr marL="0" indent="0" algn="r">
              <a:buNone/>
            </a:pPr>
            <a:r>
              <a:rPr lang="en-US" sz="900" dirty="0">
                <a:solidFill>
                  <a:srgbClr val="8A9A9C"/>
                </a:solidFill>
                <a:latin typeface="Arial" pitchFamily="34" charset="0"/>
                <a:ea typeface="Arial" pitchFamily="34" charset="-122"/>
                <a:cs typeface="Arial" pitchFamily="34" charset="-120"/>
              </a:rPr>
              <a:t>5</a:t>
            </a:r>
            <a:endParaRPr lang="en-US" sz="9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57200" y="274320"/>
            <a:ext cx="9144000" cy="256032"/>
          </a:xfrm>
          <a:prstGeom prst="rect">
            <a:avLst/>
          </a:prstGeom>
          <a:noFill/>
          <a:ln/>
        </p:spPr>
        <p:txBody>
          <a:bodyPr wrap="square" lIns="0" tIns="0" rIns="0" bIns="0" rtlCol="0" anchor="ctr"/>
          <a:lstStyle/>
          <a:p>
            <a:pPr marL="0" indent="0">
              <a:buNone/>
            </a:pPr>
            <a:endParaRPr lang="en-US" sz="1100" dirty="0"/>
          </a:p>
        </p:txBody>
      </p:sp>
      <p:sp>
        <p:nvSpPr>
          <p:cNvPr id="3" name="Text 1"/>
          <p:cNvSpPr/>
          <p:nvPr/>
        </p:nvSpPr>
        <p:spPr>
          <a:xfrm>
            <a:off x="457200" y="502920"/>
            <a:ext cx="9144000" cy="548640"/>
          </a:xfrm>
          <a:prstGeom prst="rect">
            <a:avLst/>
          </a:prstGeom>
          <a:noFill/>
          <a:ln/>
        </p:spPr>
        <p:txBody>
          <a:bodyPr wrap="square" lIns="0" tIns="0" rIns="0" bIns="0" rtlCol="0" anchor="ctr"/>
          <a:lstStyle/>
          <a:p>
            <a:pPr marL="0" indent="0">
              <a:buNone/>
            </a:pPr>
            <a:r>
              <a:rPr lang="en-US" sz="2700" b="1" dirty="0">
                <a:solidFill>
                  <a:srgbClr val="223338"/>
                </a:solidFill>
                <a:latin typeface="Arial" pitchFamily="34" charset="0"/>
                <a:ea typeface="Arial" pitchFamily="34" charset="-122"/>
                <a:cs typeface="Arial" pitchFamily="34" charset="-120"/>
              </a:rPr>
              <a:t>Diagnosis and Initial Assessment</a:t>
            </a:r>
            <a:endParaRPr lang="en-US" sz="2700" dirty="0"/>
          </a:p>
        </p:txBody>
      </p:sp>
      <p:sp>
        <p:nvSpPr>
          <p:cNvPr id="4" name="Text 2"/>
          <p:cNvSpPr/>
          <p:nvPr/>
        </p:nvSpPr>
        <p:spPr>
          <a:xfrm>
            <a:off x="457200" y="1051560"/>
            <a:ext cx="9144000" cy="274320"/>
          </a:xfrm>
          <a:prstGeom prst="rect">
            <a:avLst/>
          </a:prstGeom>
          <a:noFill/>
          <a:ln/>
        </p:spPr>
        <p:txBody>
          <a:bodyPr wrap="square" lIns="0" tIns="0" rIns="0" bIns="0" rtlCol="0" anchor="ctr"/>
          <a:lstStyle/>
          <a:p>
            <a:pPr marL="0" indent="0">
              <a:buNone/>
            </a:pPr>
            <a:r>
              <a:rPr lang="en-US" sz="1250" dirty="0">
                <a:solidFill>
                  <a:srgbClr val="5B6B6E"/>
                </a:solidFill>
                <a:latin typeface="Arial" pitchFamily="34" charset="0"/>
                <a:ea typeface="Arial" pitchFamily="34" charset="-122"/>
                <a:cs typeface="Arial" pitchFamily="34" charset="-120"/>
              </a:rPr>
              <a:t>Diagnosis is clinical and should include risk, function and context.</a:t>
            </a:r>
            <a:endParaRPr lang="en-US" sz="1250" dirty="0"/>
          </a:p>
        </p:txBody>
      </p:sp>
      <p:sp>
        <p:nvSpPr>
          <p:cNvPr id="5" name="Text 3"/>
          <p:cNvSpPr/>
          <p:nvPr/>
        </p:nvSpPr>
        <p:spPr>
          <a:xfrm>
            <a:off x="457200" y="1508760"/>
            <a:ext cx="3268980" cy="274320"/>
          </a:xfrm>
          <a:prstGeom prst="rect">
            <a:avLst/>
          </a:prstGeom>
          <a:noFill/>
          <a:ln/>
        </p:spPr>
        <p:txBody>
          <a:bodyPr wrap="square" lIns="0" tIns="0" rIns="0" bIns="0" rtlCol="0" anchor="ctr"/>
          <a:lstStyle/>
          <a:p>
            <a:pPr marL="0" indent="0">
              <a:buNone/>
            </a:pPr>
            <a:r>
              <a:rPr lang="en-US" sz="1400" b="1" dirty="0">
                <a:solidFill>
                  <a:srgbClr val="50808E"/>
                </a:solidFill>
                <a:latin typeface="Arial" pitchFamily="34" charset="0"/>
                <a:ea typeface="Arial" pitchFamily="34" charset="-122"/>
                <a:cs typeface="Arial" pitchFamily="34" charset="-120"/>
              </a:rPr>
              <a:t>1. Recognise</a:t>
            </a:r>
            <a:endParaRPr lang="en-US" sz="1400" dirty="0"/>
          </a:p>
        </p:txBody>
      </p:sp>
      <p:sp>
        <p:nvSpPr>
          <p:cNvPr id="6" name="Text 4"/>
          <p:cNvSpPr/>
          <p:nvPr/>
        </p:nvSpPr>
        <p:spPr>
          <a:xfrm>
            <a:off x="457200" y="1837944"/>
            <a:ext cx="3268980" cy="1271016"/>
          </a:xfrm>
          <a:prstGeom prst="rect">
            <a:avLst/>
          </a:prstGeom>
          <a:noFill/>
          <a:ln/>
        </p:spPr>
        <p:txBody>
          <a:bodyPr wrap="square" lIns="0" tIns="0" rIns="0" bIns="0" rtlCol="0" anchor="t"/>
          <a:lstStyle/>
          <a:p>
            <a:pPr marL="0" indent="0">
              <a:lnSpc>
                <a:spcPct val="115000"/>
              </a:lnSpc>
              <a:buNone/>
            </a:pPr>
            <a:r>
              <a:rPr lang="en-US" sz="1050" dirty="0">
                <a:latin typeface="Arial" pitchFamily="34" charset="0"/>
                <a:ea typeface="Arial" pitchFamily="34" charset="-122"/>
                <a:cs typeface="Arial" pitchFamily="34" charset="-120"/>
              </a:rPr>
              <a:t>Ask about persistent low mood and loss of interest, plus sleep, appetite, energy, concentration, guilt, psychomotor change and thoughts of death. Symptoms lasting most of the day, every day, for more than two weeks should prompt a GP assessment (NHS, 2023).</a:t>
            </a:r>
            <a:endParaRPr lang="en-US" sz="1050" dirty="0"/>
          </a:p>
        </p:txBody>
      </p:sp>
      <p:sp>
        <p:nvSpPr>
          <p:cNvPr id="7" name="Text 5"/>
          <p:cNvSpPr/>
          <p:nvPr/>
        </p:nvSpPr>
        <p:spPr>
          <a:xfrm>
            <a:off x="4046220" y="1508760"/>
            <a:ext cx="3268980" cy="274320"/>
          </a:xfrm>
          <a:prstGeom prst="rect">
            <a:avLst/>
          </a:prstGeom>
          <a:noFill/>
          <a:ln/>
        </p:spPr>
        <p:txBody>
          <a:bodyPr wrap="square" lIns="0" tIns="0" rIns="0" bIns="0" rtlCol="0" anchor="ctr"/>
          <a:lstStyle/>
          <a:p>
            <a:pPr marL="0" indent="0">
              <a:buNone/>
            </a:pPr>
            <a:r>
              <a:rPr lang="en-US" sz="1400" b="1" dirty="0">
                <a:solidFill>
                  <a:srgbClr val="50808E"/>
                </a:solidFill>
                <a:latin typeface="Arial" pitchFamily="34" charset="0"/>
                <a:ea typeface="Arial" pitchFamily="34" charset="-122"/>
                <a:cs typeface="Arial" pitchFamily="34" charset="-120"/>
              </a:rPr>
              <a:t>2. Measure</a:t>
            </a:r>
            <a:endParaRPr lang="en-US" sz="1400" dirty="0"/>
          </a:p>
        </p:txBody>
      </p:sp>
      <p:sp>
        <p:nvSpPr>
          <p:cNvPr id="8" name="Text 6"/>
          <p:cNvSpPr/>
          <p:nvPr/>
        </p:nvSpPr>
        <p:spPr>
          <a:xfrm>
            <a:off x="4046220" y="1837944"/>
            <a:ext cx="3268980" cy="1271016"/>
          </a:xfrm>
          <a:prstGeom prst="rect">
            <a:avLst/>
          </a:prstGeom>
          <a:noFill/>
          <a:ln/>
        </p:spPr>
        <p:txBody>
          <a:bodyPr wrap="square" lIns="0" tIns="0" rIns="0" bIns="0" rtlCol="0" anchor="t"/>
          <a:lstStyle/>
          <a:p>
            <a:pPr marL="0" indent="0">
              <a:lnSpc>
                <a:spcPct val="115000"/>
              </a:lnSpc>
              <a:buNone/>
            </a:pPr>
            <a:r>
              <a:rPr lang="en-US" sz="1050" dirty="0">
                <a:latin typeface="Arial" pitchFamily="34" charset="0"/>
                <a:ea typeface="Arial" pitchFamily="34" charset="-122"/>
                <a:cs typeface="Arial" pitchFamily="34" charset="-120"/>
              </a:rPr>
              <a:t>Use PHQ-9 or a validated tool to support assessment, establish baseline severity and monitor change — not as a stand-alone diagnosis. NHS's own online mood self-assessment uses similar validated questions to help signpost people to the right support (NHS, 2023).</a:t>
            </a:r>
            <a:endParaRPr lang="en-US" sz="1050" dirty="0"/>
          </a:p>
        </p:txBody>
      </p:sp>
      <p:sp>
        <p:nvSpPr>
          <p:cNvPr id="9" name="Text 7"/>
          <p:cNvSpPr/>
          <p:nvPr/>
        </p:nvSpPr>
        <p:spPr>
          <a:xfrm>
            <a:off x="457200" y="3383280"/>
            <a:ext cx="3268980" cy="274320"/>
          </a:xfrm>
          <a:prstGeom prst="rect">
            <a:avLst/>
          </a:prstGeom>
          <a:noFill/>
          <a:ln/>
        </p:spPr>
        <p:txBody>
          <a:bodyPr wrap="square" lIns="0" tIns="0" rIns="0" bIns="0" rtlCol="0" anchor="ctr"/>
          <a:lstStyle/>
          <a:p>
            <a:pPr marL="0" indent="0">
              <a:buNone/>
            </a:pPr>
            <a:r>
              <a:rPr lang="en-US" sz="1400" b="1" dirty="0">
                <a:solidFill>
                  <a:srgbClr val="50808E"/>
                </a:solidFill>
                <a:latin typeface="Arial" pitchFamily="34" charset="0"/>
                <a:ea typeface="Arial" pitchFamily="34" charset="-122"/>
                <a:cs typeface="Arial" pitchFamily="34" charset="-120"/>
              </a:rPr>
              <a:t>3. Assess Whole Person</a:t>
            </a:r>
            <a:endParaRPr lang="en-US" sz="1400" dirty="0"/>
          </a:p>
        </p:txBody>
      </p:sp>
      <p:sp>
        <p:nvSpPr>
          <p:cNvPr id="10" name="Text 8"/>
          <p:cNvSpPr/>
          <p:nvPr/>
        </p:nvSpPr>
        <p:spPr>
          <a:xfrm>
            <a:off x="457200" y="3712464"/>
            <a:ext cx="3268980" cy="1271016"/>
          </a:xfrm>
          <a:prstGeom prst="rect">
            <a:avLst/>
          </a:prstGeom>
          <a:noFill/>
          <a:ln/>
        </p:spPr>
        <p:txBody>
          <a:bodyPr wrap="square" lIns="0" tIns="0" rIns="0" bIns="0" rtlCol="0" anchor="t"/>
          <a:lstStyle/>
          <a:p>
            <a:pPr marL="0" indent="0">
              <a:lnSpc>
                <a:spcPct val="115000"/>
              </a:lnSpc>
              <a:buNone/>
            </a:pPr>
            <a:r>
              <a:rPr lang="en-US" sz="1050" dirty="0">
                <a:latin typeface="Arial" pitchFamily="34" charset="0"/>
                <a:ea typeface="Arial" pitchFamily="34" charset="-122"/>
                <a:cs typeface="Arial" pitchFamily="34" charset="-120"/>
              </a:rPr>
              <a:t>Duration, impairment, previous episodes, treatment response, social stressors, alcohol/drug use, physical illness, medicines, safeguarding and support network. GPs are also expected to ask about medical history, home environment, lifestyle and recent stressful triggers (NHS, 2023).</a:t>
            </a:r>
            <a:endParaRPr lang="en-US" sz="1050" dirty="0"/>
          </a:p>
        </p:txBody>
      </p:sp>
      <p:sp>
        <p:nvSpPr>
          <p:cNvPr id="11" name="Text 9"/>
          <p:cNvSpPr/>
          <p:nvPr/>
        </p:nvSpPr>
        <p:spPr>
          <a:xfrm>
            <a:off x="4046220" y="3383280"/>
            <a:ext cx="3268980" cy="274320"/>
          </a:xfrm>
          <a:prstGeom prst="rect">
            <a:avLst/>
          </a:prstGeom>
          <a:noFill/>
          <a:ln/>
        </p:spPr>
        <p:txBody>
          <a:bodyPr wrap="square" lIns="0" tIns="0" rIns="0" bIns="0" rtlCol="0" anchor="ctr"/>
          <a:lstStyle/>
          <a:p>
            <a:pPr marL="0" indent="0">
              <a:buNone/>
            </a:pPr>
            <a:r>
              <a:rPr lang="en-US" sz="1400" b="1" dirty="0">
                <a:solidFill>
                  <a:srgbClr val="50808E"/>
                </a:solidFill>
                <a:latin typeface="Arial" pitchFamily="34" charset="0"/>
                <a:ea typeface="Arial" pitchFamily="34" charset="-122"/>
                <a:cs typeface="Arial" pitchFamily="34" charset="-120"/>
              </a:rPr>
              <a:t>4. Decide Urgency</a:t>
            </a:r>
            <a:endParaRPr lang="en-US" sz="1400" dirty="0"/>
          </a:p>
        </p:txBody>
      </p:sp>
      <p:sp>
        <p:nvSpPr>
          <p:cNvPr id="12" name="Text 10"/>
          <p:cNvSpPr/>
          <p:nvPr/>
        </p:nvSpPr>
        <p:spPr>
          <a:xfrm>
            <a:off x="4046220" y="3712464"/>
            <a:ext cx="3268980" cy="1271016"/>
          </a:xfrm>
          <a:prstGeom prst="rect">
            <a:avLst/>
          </a:prstGeom>
          <a:noFill/>
          <a:ln/>
        </p:spPr>
        <p:txBody>
          <a:bodyPr wrap="square" lIns="0" tIns="0" rIns="0" bIns="0" rtlCol="0" anchor="t"/>
          <a:lstStyle/>
          <a:p>
            <a:pPr marL="0" indent="0">
              <a:lnSpc>
                <a:spcPct val="115000"/>
              </a:lnSpc>
              <a:buNone/>
            </a:pPr>
            <a:r>
              <a:rPr lang="en-US" sz="1050" dirty="0">
                <a:latin typeface="Arial" pitchFamily="34" charset="0"/>
                <a:ea typeface="Arial" pitchFamily="34" charset="-122"/>
                <a:cs typeface="Arial" pitchFamily="34" charset="-120"/>
              </a:rPr>
              <a:t>Assess suicide/self-harm risk, psychosis, severe self-neglect, mania, perinatal risk and domestic abuse. Escalate where same-day safety is needed. Discussions stay confidential unless there is significant risk of harm to the person or others (NHS, 2023).</a:t>
            </a:r>
            <a:endParaRPr lang="en-US" sz="1050" dirty="0"/>
          </a:p>
        </p:txBody>
      </p:sp>
      <p:sp>
        <p:nvSpPr>
          <p:cNvPr id="15" name="Text 12"/>
          <p:cNvSpPr/>
          <p:nvPr/>
        </p:nvSpPr>
        <p:spPr>
          <a:xfrm>
            <a:off x="457200" y="6537960"/>
            <a:ext cx="9144000" cy="228600"/>
          </a:xfrm>
          <a:prstGeom prst="rect">
            <a:avLst/>
          </a:prstGeom>
          <a:noFill/>
          <a:ln/>
        </p:spPr>
        <p:txBody>
          <a:bodyPr wrap="square" lIns="0" tIns="0" rIns="0" bIns="0" rtlCol="0" anchor="ctr"/>
          <a:lstStyle/>
          <a:p>
            <a:pPr marL="0" indent="0">
              <a:buNone/>
            </a:pPr>
            <a:r>
              <a:rPr lang="en-US" sz="900" dirty="0">
                <a:solidFill>
                  <a:srgbClr val="8A9A9C"/>
                </a:solidFill>
                <a:latin typeface="Arial" pitchFamily="34" charset="0"/>
                <a:ea typeface="Arial" pitchFamily="34" charset="-122"/>
                <a:cs typeface="Arial" pitchFamily="34" charset="-120"/>
              </a:rPr>
              <a:t>Sources: NICE (2022); NHS England (2025); NHS (2023); NHS (2024).</a:t>
            </a:r>
            <a:endParaRPr lang="en-US" sz="900" dirty="0"/>
          </a:p>
        </p:txBody>
      </p:sp>
      <p:sp>
        <p:nvSpPr>
          <p:cNvPr id="16" name="Text 13"/>
          <p:cNvSpPr/>
          <p:nvPr/>
        </p:nvSpPr>
        <p:spPr>
          <a:xfrm>
            <a:off x="11521440" y="6537960"/>
            <a:ext cx="274320" cy="228600"/>
          </a:xfrm>
          <a:prstGeom prst="rect">
            <a:avLst/>
          </a:prstGeom>
          <a:noFill/>
          <a:ln/>
        </p:spPr>
        <p:txBody>
          <a:bodyPr wrap="square" lIns="0" tIns="0" rIns="0" bIns="0" rtlCol="0" anchor="ctr"/>
          <a:lstStyle/>
          <a:p>
            <a:pPr marL="0" indent="0" algn="r">
              <a:buNone/>
            </a:pPr>
            <a:r>
              <a:rPr lang="en-US" sz="900" dirty="0">
                <a:solidFill>
                  <a:srgbClr val="8A9A9C"/>
                </a:solidFill>
                <a:latin typeface="Arial" pitchFamily="34" charset="0"/>
                <a:ea typeface="Arial" pitchFamily="34" charset="-122"/>
                <a:cs typeface="Arial" pitchFamily="34" charset="-120"/>
              </a:rPr>
              <a:t>7</a:t>
            </a:r>
            <a:endParaRPr lang="en-US" sz="900" dirty="0"/>
          </a:p>
        </p:txBody>
      </p:sp>
      <p:pic>
        <p:nvPicPr>
          <p:cNvPr id="17" name="Image 0" descr="/mnt/data/_ppt_images/nurse_16x9.png">
            <a:extLst>
              <a:ext uri="{FF2B5EF4-FFF2-40B4-BE49-F238E27FC236}">
                <a16:creationId xmlns:a16="http://schemas.microsoft.com/office/drawing/2014/main" id="{81BCB58F-EF72-E52C-2F79-BC741E53207D}"/>
              </a:ext>
            </a:extLst>
          </p:cNvPr>
          <p:cNvPicPr>
            <a:picLocks noChangeAspect="1"/>
          </p:cNvPicPr>
          <p:nvPr/>
        </p:nvPicPr>
        <p:blipFill>
          <a:blip r:embed="rId3"/>
          <a:stretch>
            <a:fillRect/>
          </a:stretch>
        </p:blipFill>
        <p:spPr>
          <a:xfrm>
            <a:off x="7589520" y="1051560"/>
            <a:ext cx="3657600" cy="4160520"/>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1"/>
          <p:cNvSpPr/>
          <p:nvPr/>
        </p:nvSpPr>
        <p:spPr>
          <a:xfrm>
            <a:off x="457200" y="502920"/>
            <a:ext cx="9144000" cy="548640"/>
          </a:xfrm>
          <a:prstGeom prst="rect">
            <a:avLst/>
          </a:prstGeom>
          <a:noFill/>
          <a:ln/>
        </p:spPr>
        <p:txBody>
          <a:bodyPr wrap="square" lIns="0" tIns="0" rIns="0" bIns="0" rtlCol="0" anchor="ctr"/>
          <a:lstStyle/>
          <a:p>
            <a:pPr marL="0" indent="0">
              <a:buNone/>
            </a:pPr>
            <a:r>
              <a:rPr lang="en-US" sz="2700" b="1" dirty="0">
                <a:solidFill>
                  <a:srgbClr val="223338"/>
                </a:solidFill>
                <a:latin typeface="Arial" pitchFamily="34" charset="0"/>
                <a:ea typeface="Arial" pitchFamily="34" charset="-122"/>
                <a:cs typeface="Arial" pitchFamily="34" charset="-120"/>
              </a:rPr>
              <a:t>Risk, Safety and Safeguarding</a:t>
            </a:r>
            <a:endParaRPr lang="en-US" sz="2700" dirty="0"/>
          </a:p>
        </p:txBody>
      </p:sp>
      <p:sp>
        <p:nvSpPr>
          <p:cNvPr id="4" name="Text 2"/>
          <p:cNvSpPr/>
          <p:nvPr/>
        </p:nvSpPr>
        <p:spPr>
          <a:xfrm>
            <a:off x="457200" y="1051560"/>
            <a:ext cx="9144000" cy="274320"/>
          </a:xfrm>
          <a:prstGeom prst="rect">
            <a:avLst/>
          </a:prstGeom>
          <a:noFill/>
          <a:ln/>
        </p:spPr>
        <p:txBody>
          <a:bodyPr wrap="square" lIns="0" tIns="0" rIns="0" bIns="0" rtlCol="0" anchor="ctr"/>
          <a:lstStyle/>
          <a:p>
            <a:pPr marL="0" indent="0">
              <a:buNone/>
            </a:pPr>
            <a:r>
              <a:rPr lang="en-US" sz="1250" dirty="0">
                <a:solidFill>
                  <a:srgbClr val="5B6B6E"/>
                </a:solidFill>
                <a:latin typeface="Arial" pitchFamily="34" charset="0"/>
                <a:ea typeface="Arial" pitchFamily="34" charset="-122"/>
                <a:cs typeface="Arial" pitchFamily="34" charset="-120"/>
              </a:rPr>
              <a:t>Safe depression care requires direct questions and clear escalation.</a:t>
            </a:r>
            <a:endParaRPr lang="en-US" sz="1250" dirty="0"/>
          </a:p>
        </p:txBody>
      </p:sp>
      <p:sp>
        <p:nvSpPr>
          <p:cNvPr id="5" name="Text 3"/>
          <p:cNvSpPr/>
          <p:nvPr/>
        </p:nvSpPr>
        <p:spPr>
          <a:xfrm>
            <a:off x="457200" y="1417320"/>
            <a:ext cx="3545738" cy="274320"/>
          </a:xfrm>
          <a:prstGeom prst="rect">
            <a:avLst/>
          </a:prstGeom>
          <a:noFill/>
          <a:ln/>
        </p:spPr>
        <p:txBody>
          <a:bodyPr wrap="square" lIns="0" tIns="0" rIns="0" bIns="0" rtlCol="0" anchor="ctr"/>
          <a:lstStyle/>
          <a:p>
            <a:pPr marL="0" indent="0">
              <a:buNone/>
            </a:pPr>
            <a:r>
              <a:rPr lang="en-US" sz="1400" b="1" dirty="0">
                <a:solidFill>
                  <a:srgbClr val="50808E"/>
                </a:solidFill>
                <a:latin typeface="Arial" pitchFamily="34" charset="0"/>
                <a:ea typeface="Arial" pitchFamily="34" charset="-122"/>
                <a:cs typeface="Arial" pitchFamily="34" charset="-120"/>
              </a:rPr>
              <a:t>Ask Directly and Compassionately</a:t>
            </a:r>
            <a:endParaRPr lang="en-US" sz="1400" dirty="0"/>
          </a:p>
        </p:txBody>
      </p:sp>
      <p:sp>
        <p:nvSpPr>
          <p:cNvPr id="6" name="Text 4"/>
          <p:cNvSpPr/>
          <p:nvPr/>
        </p:nvSpPr>
        <p:spPr>
          <a:xfrm>
            <a:off x="457200" y="1746504"/>
            <a:ext cx="3545738" cy="1417320"/>
          </a:xfrm>
          <a:prstGeom prst="rect">
            <a:avLst/>
          </a:prstGeom>
          <a:noFill/>
          <a:ln/>
        </p:spPr>
        <p:txBody>
          <a:bodyPr wrap="square" lIns="0" tIns="0" rIns="0" bIns="0" rtlCol="0" anchor="t"/>
          <a:lstStyle/>
          <a:p>
            <a:pPr marL="0" indent="0">
              <a:lnSpc>
                <a:spcPct val="115000"/>
              </a:lnSpc>
              <a:buNone/>
            </a:pPr>
            <a:r>
              <a:rPr lang="en-US" sz="1050" dirty="0">
                <a:latin typeface="Arial" pitchFamily="34" charset="0"/>
                <a:ea typeface="Arial" pitchFamily="34" charset="-122"/>
                <a:cs typeface="Arial" pitchFamily="34" charset="-120"/>
              </a:rPr>
              <a:t>Practitioners should ask directly and compassionately, for example: "Have you had thoughts that life is not worth living?", "Have you thought about harming yourself?", or "Do you have a plan, means or intent?" (NHS England, 2025).</a:t>
            </a:r>
            <a:endParaRPr lang="en-US" sz="1050" dirty="0"/>
          </a:p>
        </p:txBody>
      </p:sp>
      <p:sp>
        <p:nvSpPr>
          <p:cNvPr id="7" name="Text 5"/>
          <p:cNvSpPr/>
          <p:nvPr/>
        </p:nvSpPr>
        <p:spPr>
          <a:xfrm>
            <a:off x="4322978" y="1417320"/>
            <a:ext cx="3545738" cy="274320"/>
          </a:xfrm>
          <a:prstGeom prst="rect">
            <a:avLst/>
          </a:prstGeom>
          <a:noFill/>
          <a:ln/>
        </p:spPr>
        <p:txBody>
          <a:bodyPr wrap="square" lIns="0" tIns="0" rIns="0" bIns="0" rtlCol="0" anchor="ctr"/>
          <a:lstStyle/>
          <a:p>
            <a:pPr marL="0" indent="0">
              <a:buNone/>
            </a:pPr>
            <a:r>
              <a:rPr lang="en-US" sz="1400" b="1" dirty="0">
                <a:solidFill>
                  <a:srgbClr val="50808E"/>
                </a:solidFill>
                <a:latin typeface="Arial" pitchFamily="34" charset="0"/>
                <a:ea typeface="Arial" pitchFamily="34" charset="-122"/>
                <a:cs typeface="Arial" pitchFamily="34" charset="-120"/>
              </a:rPr>
              <a:t>Formulate Risk</a:t>
            </a:r>
            <a:endParaRPr lang="en-US" sz="1400" dirty="0"/>
          </a:p>
        </p:txBody>
      </p:sp>
      <p:sp>
        <p:nvSpPr>
          <p:cNvPr id="8" name="Text 6"/>
          <p:cNvSpPr/>
          <p:nvPr/>
        </p:nvSpPr>
        <p:spPr>
          <a:xfrm>
            <a:off x="4322978" y="1746504"/>
            <a:ext cx="3545738" cy="1417320"/>
          </a:xfrm>
          <a:prstGeom prst="rect">
            <a:avLst/>
          </a:prstGeom>
          <a:noFill/>
          <a:ln/>
        </p:spPr>
        <p:txBody>
          <a:bodyPr wrap="square" lIns="0" tIns="0" rIns="0" bIns="0" rtlCol="0" anchor="t"/>
          <a:lstStyle/>
          <a:p>
            <a:pPr marL="0" indent="0">
              <a:lnSpc>
                <a:spcPct val="115000"/>
              </a:lnSpc>
              <a:buNone/>
            </a:pPr>
            <a:r>
              <a:rPr lang="en-US" sz="1050" dirty="0">
                <a:latin typeface="Arial" pitchFamily="34" charset="0"/>
                <a:ea typeface="Arial" pitchFamily="34" charset="-122"/>
                <a:cs typeface="Arial" pitchFamily="34" charset="-120"/>
              </a:rPr>
              <a:t>Practitioners should formulate risk by considering static risks, current stressors, protective factors, alcohol or drug use, access to means, previous self-harm, social support, and the person's ability to use a crisis plan (NHS England, 2025).</a:t>
            </a:r>
            <a:endParaRPr lang="en-US" sz="1050" dirty="0"/>
          </a:p>
        </p:txBody>
      </p:sp>
      <p:sp>
        <p:nvSpPr>
          <p:cNvPr id="9" name="Text 7"/>
          <p:cNvSpPr/>
          <p:nvPr/>
        </p:nvSpPr>
        <p:spPr>
          <a:xfrm>
            <a:off x="8188757" y="1417320"/>
            <a:ext cx="3545738" cy="274320"/>
          </a:xfrm>
          <a:prstGeom prst="rect">
            <a:avLst/>
          </a:prstGeom>
          <a:noFill/>
          <a:ln/>
        </p:spPr>
        <p:txBody>
          <a:bodyPr wrap="square" lIns="0" tIns="0" rIns="0" bIns="0" rtlCol="0" anchor="ctr"/>
          <a:lstStyle/>
          <a:p>
            <a:pPr marL="0" indent="0">
              <a:buNone/>
            </a:pPr>
            <a:r>
              <a:rPr lang="en-US" sz="1400" b="1" dirty="0">
                <a:solidFill>
                  <a:srgbClr val="50808E"/>
                </a:solidFill>
                <a:latin typeface="Arial" pitchFamily="34" charset="0"/>
                <a:ea typeface="Arial" pitchFamily="34" charset="-122"/>
                <a:cs typeface="Arial" pitchFamily="34" charset="-120"/>
              </a:rPr>
              <a:t>Escalate</a:t>
            </a:r>
            <a:endParaRPr lang="en-US" sz="1400" dirty="0"/>
          </a:p>
        </p:txBody>
      </p:sp>
      <p:sp>
        <p:nvSpPr>
          <p:cNvPr id="10" name="Text 8"/>
          <p:cNvSpPr/>
          <p:nvPr/>
        </p:nvSpPr>
        <p:spPr>
          <a:xfrm>
            <a:off x="8188757" y="1746504"/>
            <a:ext cx="3545738" cy="1417320"/>
          </a:xfrm>
          <a:prstGeom prst="rect">
            <a:avLst/>
          </a:prstGeom>
          <a:noFill/>
          <a:ln/>
        </p:spPr>
        <p:txBody>
          <a:bodyPr wrap="square" lIns="0" tIns="0" rIns="0" bIns="0" rtlCol="0" anchor="t"/>
          <a:lstStyle/>
          <a:p>
            <a:pPr marL="0" indent="0">
              <a:lnSpc>
                <a:spcPct val="115000"/>
              </a:lnSpc>
              <a:buNone/>
            </a:pPr>
            <a:r>
              <a:rPr lang="en-US" sz="1050" dirty="0">
                <a:latin typeface="Arial" pitchFamily="34" charset="0"/>
                <a:ea typeface="Arial" pitchFamily="34" charset="-122"/>
                <a:cs typeface="Arial" pitchFamily="34" charset="-120"/>
              </a:rPr>
              <a:t>An urgent same-day GP or crisis team review is required for active suicidal intent, psychosis, severe self-neglect or an inability to keep safe, and 999 or A&amp;E should be used where immediate danger exists (NICE, 2022).</a:t>
            </a:r>
            <a:endParaRPr lang="en-US" sz="1050" dirty="0"/>
          </a:p>
        </p:txBody>
      </p:sp>
      <p:sp>
        <p:nvSpPr>
          <p:cNvPr id="11" name="Shape 9"/>
          <p:cNvSpPr/>
          <p:nvPr/>
        </p:nvSpPr>
        <p:spPr>
          <a:xfrm>
            <a:off x="7768612" y="3246120"/>
            <a:ext cx="3965883" cy="3154680"/>
          </a:xfrm>
          <a:prstGeom prst="roundRect">
            <a:avLst>
              <a:gd name="adj" fmla="val 2319"/>
            </a:avLst>
          </a:prstGeom>
          <a:solidFill>
            <a:srgbClr val="FFFFFF"/>
          </a:solidFill>
          <a:ln w="12700">
            <a:solidFill>
              <a:srgbClr val="E3E9E8"/>
            </a:solidFill>
            <a:prstDash val="solid"/>
          </a:ln>
          <a:effectLst>
            <a:outerShdw blurRad="76200" dist="25400" dir="5400000" algn="bl" rotWithShape="0">
              <a:srgbClr val="999999">
                <a:alpha val="25000"/>
              </a:srgbClr>
            </a:outerShdw>
          </a:effectLst>
        </p:spPr>
        <p:txBody>
          <a:bodyPr/>
          <a:lstStyle/>
          <a:p>
            <a:endParaRPr lang="en-GB"/>
          </a:p>
        </p:txBody>
      </p:sp>
      <p:pic>
        <p:nvPicPr>
          <p:cNvPr id="12" name="Image 0" descr="safety_framework.png"/>
          <p:cNvPicPr>
            <a:picLocks noChangeAspect="1"/>
          </p:cNvPicPr>
          <p:nvPr/>
        </p:nvPicPr>
        <p:blipFill>
          <a:blip r:embed="rId3"/>
          <a:stretch>
            <a:fillRect/>
          </a:stretch>
        </p:blipFill>
        <p:spPr>
          <a:xfrm>
            <a:off x="7860052" y="3337560"/>
            <a:ext cx="3783003" cy="2971800"/>
          </a:xfrm>
          <a:prstGeom prst="rect">
            <a:avLst/>
          </a:prstGeom>
        </p:spPr>
      </p:pic>
      <p:sp>
        <p:nvSpPr>
          <p:cNvPr id="13" name="Text 10"/>
          <p:cNvSpPr/>
          <p:nvPr/>
        </p:nvSpPr>
        <p:spPr>
          <a:xfrm>
            <a:off x="7768612" y="6446520"/>
            <a:ext cx="3965883" cy="274320"/>
          </a:xfrm>
          <a:prstGeom prst="rect">
            <a:avLst/>
          </a:prstGeom>
          <a:noFill/>
          <a:ln/>
        </p:spPr>
        <p:txBody>
          <a:bodyPr wrap="square" lIns="0" tIns="0" rIns="0" bIns="0" rtlCol="0" anchor="ctr"/>
          <a:lstStyle/>
          <a:p>
            <a:pPr marL="0" indent="0" algn="ctr">
              <a:buNone/>
            </a:pPr>
            <a:r>
              <a:rPr lang="en-US" sz="850" dirty="0">
                <a:solidFill>
                  <a:srgbClr val="8A9A9C"/>
                </a:solidFill>
                <a:latin typeface="Arial" pitchFamily="34" charset="0"/>
                <a:ea typeface="Arial" pitchFamily="34" charset="-122"/>
                <a:cs typeface="Arial" pitchFamily="34" charset="-120"/>
              </a:rPr>
              <a:t>NHS England's 3-element safety framework (NHS England, 2025)</a:t>
            </a:r>
            <a:endParaRPr lang="en-US" sz="850" dirty="0"/>
          </a:p>
        </p:txBody>
      </p:sp>
      <p:sp>
        <p:nvSpPr>
          <p:cNvPr id="14" name="Text 11"/>
          <p:cNvSpPr/>
          <p:nvPr/>
        </p:nvSpPr>
        <p:spPr>
          <a:xfrm>
            <a:off x="457200" y="3246120"/>
            <a:ext cx="6991372" cy="292608"/>
          </a:xfrm>
          <a:prstGeom prst="rect">
            <a:avLst/>
          </a:prstGeom>
          <a:noFill/>
          <a:ln/>
        </p:spPr>
        <p:txBody>
          <a:bodyPr wrap="square" lIns="0" tIns="0" rIns="0" bIns="0" rtlCol="0" anchor="ctr"/>
          <a:lstStyle/>
          <a:p>
            <a:pPr marL="0" indent="0">
              <a:buNone/>
            </a:pPr>
            <a:r>
              <a:rPr lang="en-US" sz="1400" b="1" dirty="0">
                <a:solidFill>
                  <a:srgbClr val="50808E"/>
                </a:solidFill>
                <a:latin typeface="Arial" pitchFamily="34" charset="0"/>
                <a:ea typeface="Arial" pitchFamily="34" charset="-122"/>
                <a:cs typeface="Arial" pitchFamily="34" charset="-120"/>
              </a:rPr>
              <a:t>Safeguarding Lens</a:t>
            </a:r>
            <a:endParaRPr lang="en-US" sz="1400" dirty="0"/>
          </a:p>
        </p:txBody>
      </p:sp>
      <p:sp>
        <p:nvSpPr>
          <p:cNvPr id="15" name="Shape 12"/>
          <p:cNvSpPr/>
          <p:nvPr/>
        </p:nvSpPr>
        <p:spPr>
          <a:xfrm>
            <a:off x="457200" y="3703320"/>
            <a:ext cx="82296" cy="82296"/>
          </a:xfrm>
          <a:prstGeom prst="ellipse">
            <a:avLst/>
          </a:prstGeom>
          <a:solidFill>
            <a:srgbClr val="84B59F"/>
          </a:solidFill>
          <a:ln/>
        </p:spPr>
        <p:txBody>
          <a:bodyPr/>
          <a:lstStyle/>
          <a:p>
            <a:endParaRPr lang="en-GB"/>
          </a:p>
        </p:txBody>
      </p:sp>
      <p:sp>
        <p:nvSpPr>
          <p:cNvPr id="16" name="Text 13"/>
          <p:cNvSpPr/>
          <p:nvPr/>
        </p:nvSpPr>
        <p:spPr>
          <a:xfrm>
            <a:off x="713232" y="3630168"/>
            <a:ext cx="6735340" cy="685800"/>
          </a:xfrm>
          <a:prstGeom prst="rect">
            <a:avLst/>
          </a:prstGeom>
          <a:noFill/>
          <a:ln/>
        </p:spPr>
        <p:txBody>
          <a:bodyPr wrap="square" lIns="0" tIns="0" rIns="0" bIns="0" rtlCol="0" anchor="t"/>
          <a:lstStyle/>
          <a:p>
            <a:pPr marL="0" indent="0">
              <a:lnSpc>
                <a:spcPct val="115000"/>
              </a:lnSpc>
              <a:buNone/>
            </a:pPr>
            <a:r>
              <a:rPr lang="en-US" sz="1100" dirty="0">
                <a:latin typeface="Arial" pitchFamily="34" charset="0"/>
                <a:ea typeface="Arial" pitchFamily="34" charset="-122"/>
                <a:cs typeface="Arial" pitchFamily="34" charset="-120"/>
              </a:rPr>
              <a:t>Domestic abuse, exploitation, neglect and caring pressures may be hidden behind a person's low mood, so practitioners should look beyond the presenting symptoms. (Royal College of Psychiatrists, 2024)</a:t>
            </a:r>
            <a:endParaRPr lang="en-US" sz="1100" dirty="0"/>
          </a:p>
        </p:txBody>
      </p:sp>
      <p:sp>
        <p:nvSpPr>
          <p:cNvPr id="17" name="Shape 14"/>
          <p:cNvSpPr/>
          <p:nvPr/>
        </p:nvSpPr>
        <p:spPr>
          <a:xfrm>
            <a:off x="457200" y="4361688"/>
            <a:ext cx="82296" cy="82296"/>
          </a:xfrm>
          <a:prstGeom prst="ellipse">
            <a:avLst/>
          </a:prstGeom>
          <a:solidFill>
            <a:srgbClr val="84B59F"/>
          </a:solidFill>
          <a:ln/>
        </p:spPr>
        <p:txBody>
          <a:bodyPr/>
          <a:lstStyle/>
          <a:p>
            <a:endParaRPr lang="en-GB"/>
          </a:p>
        </p:txBody>
      </p:sp>
      <p:sp>
        <p:nvSpPr>
          <p:cNvPr id="18" name="Text 15"/>
          <p:cNvSpPr/>
          <p:nvPr/>
        </p:nvSpPr>
        <p:spPr>
          <a:xfrm>
            <a:off x="713232" y="4288536"/>
            <a:ext cx="6735340" cy="685800"/>
          </a:xfrm>
          <a:prstGeom prst="rect">
            <a:avLst/>
          </a:prstGeom>
          <a:noFill/>
          <a:ln/>
        </p:spPr>
        <p:txBody>
          <a:bodyPr wrap="square" lIns="0" tIns="0" rIns="0" bIns="0" rtlCol="0" anchor="t"/>
          <a:lstStyle/>
          <a:p>
            <a:pPr marL="0" indent="0">
              <a:lnSpc>
                <a:spcPct val="115000"/>
              </a:lnSpc>
              <a:buNone/>
            </a:pPr>
            <a:r>
              <a:rPr lang="en-US" sz="1100" dirty="0">
                <a:latin typeface="Arial" pitchFamily="34" charset="0"/>
                <a:ea typeface="Arial" pitchFamily="34" charset="-122"/>
                <a:cs typeface="Arial" pitchFamily="34" charset="-120"/>
              </a:rPr>
              <a:t>Consent matters, but personal information can be shared without consent where there is a risk of serious harm to the person or to others. (NHS England, 2025)</a:t>
            </a:r>
            <a:endParaRPr lang="en-US" sz="1100" dirty="0"/>
          </a:p>
        </p:txBody>
      </p:sp>
      <p:sp>
        <p:nvSpPr>
          <p:cNvPr id="19" name="Shape 16"/>
          <p:cNvSpPr/>
          <p:nvPr/>
        </p:nvSpPr>
        <p:spPr>
          <a:xfrm>
            <a:off x="457200" y="5020056"/>
            <a:ext cx="82296" cy="82296"/>
          </a:xfrm>
          <a:prstGeom prst="ellipse">
            <a:avLst/>
          </a:prstGeom>
          <a:solidFill>
            <a:srgbClr val="84B59F"/>
          </a:solidFill>
          <a:ln/>
        </p:spPr>
        <p:txBody>
          <a:bodyPr/>
          <a:lstStyle/>
          <a:p>
            <a:endParaRPr lang="en-GB"/>
          </a:p>
        </p:txBody>
      </p:sp>
      <p:sp>
        <p:nvSpPr>
          <p:cNvPr id="20" name="Text 17"/>
          <p:cNvSpPr/>
          <p:nvPr/>
        </p:nvSpPr>
        <p:spPr>
          <a:xfrm>
            <a:off x="713232" y="4946904"/>
            <a:ext cx="6735340" cy="685800"/>
          </a:xfrm>
          <a:prstGeom prst="rect">
            <a:avLst/>
          </a:prstGeom>
          <a:noFill/>
          <a:ln/>
        </p:spPr>
        <p:txBody>
          <a:bodyPr wrap="square" lIns="0" tIns="0" rIns="0" bIns="0" rtlCol="0" anchor="t"/>
          <a:lstStyle/>
          <a:p>
            <a:pPr marL="0" indent="0">
              <a:lnSpc>
                <a:spcPct val="115000"/>
              </a:lnSpc>
              <a:buNone/>
            </a:pPr>
            <a:r>
              <a:rPr lang="en-US" sz="1100" dirty="0">
                <a:latin typeface="Arial" pitchFamily="34" charset="0"/>
                <a:ea typeface="Arial" pitchFamily="34" charset="-122"/>
                <a:cs typeface="Arial" pitchFamily="34" charset="-120"/>
              </a:rPr>
              <a:t>Carers or family should only be included with the person's consent, unless safeguarding law or professional duty requires that action is taken regardless. (NHS England, 2025)</a:t>
            </a:r>
            <a:endParaRPr lang="en-US" sz="1100" dirty="0"/>
          </a:p>
        </p:txBody>
      </p:sp>
      <p:sp>
        <p:nvSpPr>
          <p:cNvPr id="21" name="Text 18"/>
          <p:cNvSpPr/>
          <p:nvPr/>
        </p:nvSpPr>
        <p:spPr>
          <a:xfrm>
            <a:off x="457200" y="6537960"/>
            <a:ext cx="9144000" cy="228600"/>
          </a:xfrm>
          <a:prstGeom prst="rect">
            <a:avLst/>
          </a:prstGeom>
          <a:noFill/>
          <a:ln/>
        </p:spPr>
        <p:txBody>
          <a:bodyPr wrap="square" lIns="0" tIns="0" rIns="0" bIns="0" rtlCol="0" anchor="ctr"/>
          <a:lstStyle/>
          <a:p>
            <a:pPr marL="0" indent="0">
              <a:buNone/>
            </a:pPr>
            <a:r>
              <a:rPr lang="en-US" sz="900" dirty="0">
                <a:solidFill>
                  <a:srgbClr val="8A9A9C"/>
                </a:solidFill>
                <a:latin typeface="Arial" pitchFamily="34" charset="0"/>
                <a:ea typeface="Arial" pitchFamily="34" charset="-122"/>
                <a:cs typeface="Arial" pitchFamily="34" charset="-120"/>
              </a:rPr>
              <a:t>Sources: NICE (2022); NHS England (2025); Royal College of Psychiatrists (2024).</a:t>
            </a:r>
            <a:endParaRPr lang="en-US" sz="900" dirty="0"/>
          </a:p>
        </p:txBody>
      </p:sp>
      <p:sp>
        <p:nvSpPr>
          <p:cNvPr id="22" name="Text 19"/>
          <p:cNvSpPr/>
          <p:nvPr/>
        </p:nvSpPr>
        <p:spPr>
          <a:xfrm>
            <a:off x="11521440" y="6537960"/>
            <a:ext cx="274320" cy="228600"/>
          </a:xfrm>
          <a:prstGeom prst="rect">
            <a:avLst/>
          </a:prstGeom>
          <a:noFill/>
          <a:ln/>
        </p:spPr>
        <p:txBody>
          <a:bodyPr wrap="square" lIns="0" tIns="0" rIns="0" bIns="0" rtlCol="0" anchor="ctr"/>
          <a:lstStyle/>
          <a:p>
            <a:pPr marL="0" indent="0" algn="r">
              <a:buNone/>
            </a:pPr>
            <a:r>
              <a:rPr lang="en-US" sz="900" dirty="0">
                <a:solidFill>
                  <a:srgbClr val="8A9A9C"/>
                </a:solidFill>
                <a:latin typeface="Arial" pitchFamily="34" charset="0"/>
                <a:ea typeface="Arial" pitchFamily="34" charset="-122"/>
                <a:cs typeface="Arial" pitchFamily="34" charset="-120"/>
              </a:rPr>
              <a:t>8</a:t>
            </a:r>
            <a:endParaRPr lang="en-US" sz="9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1"/>
          <p:cNvSpPr/>
          <p:nvPr/>
        </p:nvSpPr>
        <p:spPr>
          <a:xfrm>
            <a:off x="457200" y="502920"/>
            <a:ext cx="11277295" cy="548640"/>
          </a:xfrm>
          <a:prstGeom prst="rect">
            <a:avLst/>
          </a:prstGeom>
          <a:noFill/>
          <a:ln/>
        </p:spPr>
        <p:txBody>
          <a:bodyPr wrap="square" lIns="0" tIns="0" rIns="0" bIns="0" rtlCol="0" anchor="ctr"/>
          <a:lstStyle/>
          <a:p>
            <a:pPr marL="0" indent="0">
              <a:buNone/>
            </a:pPr>
            <a:r>
              <a:rPr lang="en-US" sz="2600" b="1" dirty="0">
                <a:solidFill>
                  <a:srgbClr val="223338"/>
                </a:solidFill>
                <a:latin typeface="Arial" pitchFamily="34" charset="0"/>
                <a:ea typeface="Arial" pitchFamily="34" charset="-122"/>
                <a:cs typeface="Arial" pitchFamily="34" charset="-120"/>
              </a:rPr>
              <a:t>Management Following UK Guidance: NICE NG222</a:t>
            </a:r>
            <a:endParaRPr lang="en-US" sz="2600" dirty="0"/>
          </a:p>
        </p:txBody>
      </p:sp>
      <p:sp>
        <p:nvSpPr>
          <p:cNvPr id="4" name="Text 2"/>
          <p:cNvSpPr/>
          <p:nvPr/>
        </p:nvSpPr>
        <p:spPr>
          <a:xfrm>
            <a:off x="457200" y="1051560"/>
            <a:ext cx="11277295" cy="274320"/>
          </a:xfrm>
          <a:prstGeom prst="rect">
            <a:avLst/>
          </a:prstGeom>
          <a:noFill/>
          <a:ln/>
        </p:spPr>
        <p:txBody>
          <a:bodyPr wrap="square" lIns="0" tIns="0" rIns="0" bIns="0" rtlCol="0" anchor="ctr"/>
          <a:lstStyle/>
          <a:p>
            <a:pPr marL="0" indent="0">
              <a:buNone/>
            </a:pPr>
            <a:r>
              <a:rPr lang="en-US" sz="1250" dirty="0">
                <a:solidFill>
                  <a:srgbClr val="5B6B6E"/>
                </a:solidFill>
                <a:latin typeface="Arial" pitchFamily="34" charset="0"/>
                <a:ea typeface="Arial" pitchFamily="34" charset="-122"/>
                <a:cs typeface="Arial" pitchFamily="34" charset="-120"/>
              </a:rPr>
              <a:t>Use collaborative, severity-informed and choice-based care.</a:t>
            </a:r>
            <a:endParaRPr lang="en-US" sz="1250" dirty="0"/>
          </a:p>
        </p:txBody>
      </p:sp>
      <p:sp>
        <p:nvSpPr>
          <p:cNvPr id="5" name="Text 3"/>
          <p:cNvSpPr/>
          <p:nvPr/>
        </p:nvSpPr>
        <p:spPr>
          <a:xfrm>
            <a:off x="457200" y="1508760"/>
            <a:ext cx="3545738" cy="274320"/>
          </a:xfrm>
          <a:prstGeom prst="rect">
            <a:avLst/>
          </a:prstGeom>
          <a:noFill/>
          <a:ln/>
        </p:spPr>
        <p:txBody>
          <a:bodyPr wrap="square" lIns="0" tIns="0" rIns="0" bIns="0" rtlCol="0" anchor="ctr"/>
          <a:lstStyle/>
          <a:p>
            <a:pPr marL="0" indent="0">
              <a:buNone/>
            </a:pPr>
            <a:r>
              <a:rPr lang="en-US" sz="1400" b="1" dirty="0">
                <a:solidFill>
                  <a:srgbClr val="50808E"/>
                </a:solidFill>
                <a:latin typeface="Arial" pitchFamily="34" charset="0"/>
                <a:ea typeface="Arial" pitchFamily="34" charset="-122"/>
                <a:cs typeface="Arial" pitchFamily="34" charset="-120"/>
              </a:rPr>
              <a:t>Less Severe Depression</a:t>
            </a:r>
            <a:endParaRPr lang="en-US" sz="1400" dirty="0"/>
          </a:p>
        </p:txBody>
      </p:sp>
      <p:sp>
        <p:nvSpPr>
          <p:cNvPr id="6" name="Text 4"/>
          <p:cNvSpPr/>
          <p:nvPr/>
        </p:nvSpPr>
        <p:spPr>
          <a:xfrm>
            <a:off x="457200" y="1837944"/>
            <a:ext cx="3545738" cy="2286000"/>
          </a:xfrm>
          <a:prstGeom prst="rect">
            <a:avLst/>
          </a:prstGeom>
          <a:noFill/>
          <a:ln/>
        </p:spPr>
        <p:txBody>
          <a:bodyPr wrap="square" lIns="0" tIns="0" rIns="0" bIns="0" rtlCol="0" anchor="t"/>
          <a:lstStyle/>
          <a:p>
            <a:pPr marL="0" indent="0">
              <a:lnSpc>
                <a:spcPct val="115000"/>
              </a:lnSpc>
              <a:buNone/>
            </a:pPr>
            <a:r>
              <a:rPr lang="en-US" sz="1050" dirty="0">
                <a:latin typeface="Arial" pitchFamily="34" charset="0"/>
                <a:ea typeface="Arial" pitchFamily="34" charset="-122"/>
                <a:cs typeface="Arial" pitchFamily="34" charset="-120"/>
              </a:rPr>
              <a:t>NICE defines less severe depression as a PHQ-9 score below 16, covering what was previously called subthreshold and mild depression (NICE, 2022). Options include active monitoring for people who do not want treatment yet, guided self-help, group exercise, group or individual CBT or behavioural activation, and counselling, with guided self-help usually offered first as the least intrusive choice (NICE, 2022).</a:t>
            </a:r>
            <a:endParaRPr lang="en-US" sz="1050" dirty="0"/>
          </a:p>
        </p:txBody>
      </p:sp>
      <p:sp>
        <p:nvSpPr>
          <p:cNvPr id="7" name="Text 5"/>
          <p:cNvSpPr/>
          <p:nvPr/>
        </p:nvSpPr>
        <p:spPr>
          <a:xfrm>
            <a:off x="4322978" y="1508760"/>
            <a:ext cx="3545738" cy="274320"/>
          </a:xfrm>
          <a:prstGeom prst="rect">
            <a:avLst/>
          </a:prstGeom>
          <a:noFill/>
          <a:ln/>
        </p:spPr>
        <p:txBody>
          <a:bodyPr wrap="square" lIns="0" tIns="0" rIns="0" bIns="0" rtlCol="0" anchor="ctr"/>
          <a:lstStyle/>
          <a:p>
            <a:pPr marL="0" indent="0">
              <a:buNone/>
            </a:pPr>
            <a:r>
              <a:rPr lang="en-US" sz="1400" b="1" dirty="0">
                <a:solidFill>
                  <a:srgbClr val="50808E"/>
                </a:solidFill>
                <a:latin typeface="Arial" pitchFamily="34" charset="0"/>
                <a:ea typeface="Arial" pitchFamily="34" charset="-122"/>
                <a:cs typeface="Arial" pitchFamily="34" charset="-120"/>
              </a:rPr>
              <a:t>More Severe Depression</a:t>
            </a:r>
            <a:endParaRPr lang="en-US" sz="1400" dirty="0"/>
          </a:p>
        </p:txBody>
      </p:sp>
      <p:sp>
        <p:nvSpPr>
          <p:cNvPr id="8" name="Text 6"/>
          <p:cNvSpPr/>
          <p:nvPr/>
        </p:nvSpPr>
        <p:spPr>
          <a:xfrm>
            <a:off x="4322978" y="1837944"/>
            <a:ext cx="3545738" cy="2286000"/>
          </a:xfrm>
          <a:prstGeom prst="rect">
            <a:avLst/>
          </a:prstGeom>
          <a:noFill/>
          <a:ln/>
        </p:spPr>
        <p:txBody>
          <a:bodyPr wrap="square" lIns="0" tIns="0" rIns="0" bIns="0" rtlCol="0" anchor="t"/>
          <a:lstStyle/>
          <a:p>
            <a:pPr marL="0" indent="0">
              <a:lnSpc>
                <a:spcPct val="115000"/>
              </a:lnSpc>
              <a:buNone/>
            </a:pPr>
            <a:r>
              <a:rPr lang="en-US" sz="1050" dirty="0">
                <a:latin typeface="Arial" pitchFamily="34" charset="0"/>
                <a:ea typeface="Arial" pitchFamily="34" charset="-122"/>
                <a:cs typeface="Arial" pitchFamily="34" charset="-120"/>
              </a:rPr>
              <a:t>NICE defines more severe depression as a PHQ-9 score of 16 or more, covering what was previously called moderate and severe depression (NICE, 2022). All first-line options, including combined CBT and an antidepressant, individual CBT or behavioural activation, or an antidepressant alone, should be discussed together with their benefits, harms, waiting times and the person's own preference (NICE, 2022).</a:t>
            </a:r>
            <a:endParaRPr lang="en-US" sz="1050" dirty="0"/>
          </a:p>
        </p:txBody>
      </p:sp>
      <p:sp>
        <p:nvSpPr>
          <p:cNvPr id="9" name="Text 7"/>
          <p:cNvSpPr/>
          <p:nvPr/>
        </p:nvSpPr>
        <p:spPr>
          <a:xfrm>
            <a:off x="8188757" y="1508760"/>
            <a:ext cx="3545738" cy="274320"/>
          </a:xfrm>
          <a:prstGeom prst="rect">
            <a:avLst/>
          </a:prstGeom>
          <a:noFill/>
          <a:ln/>
        </p:spPr>
        <p:txBody>
          <a:bodyPr wrap="square" lIns="0" tIns="0" rIns="0" bIns="0" rtlCol="0" anchor="ctr"/>
          <a:lstStyle/>
          <a:p>
            <a:pPr marL="0" indent="0">
              <a:buNone/>
            </a:pPr>
            <a:r>
              <a:rPr lang="en-US" sz="1400" b="1" dirty="0">
                <a:solidFill>
                  <a:srgbClr val="50808E"/>
                </a:solidFill>
                <a:latin typeface="Arial" pitchFamily="34" charset="0"/>
                <a:ea typeface="Arial" pitchFamily="34" charset="-122"/>
                <a:cs typeface="Arial" pitchFamily="34" charset="-120"/>
              </a:rPr>
              <a:t>Persistent/Recurrent Depression</a:t>
            </a:r>
            <a:endParaRPr lang="en-US" sz="1400" dirty="0"/>
          </a:p>
        </p:txBody>
      </p:sp>
      <p:sp>
        <p:nvSpPr>
          <p:cNvPr id="10" name="Text 8"/>
          <p:cNvSpPr/>
          <p:nvPr/>
        </p:nvSpPr>
        <p:spPr>
          <a:xfrm>
            <a:off x="8188757" y="1837944"/>
            <a:ext cx="3545738" cy="2286000"/>
          </a:xfrm>
          <a:prstGeom prst="rect">
            <a:avLst/>
          </a:prstGeom>
          <a:noFill/>
          <a:ln/>
        </p:spPr>
        <p:txBody>
          <a:bodyPr wrap="square" lIns="0" tIns="0" rIns="0" bIns="0" rtlCol="0" anchor="t"/>
          <a:lstStyle/>
          <a:p>
            <a:pPr marL="0" indent="0">
              <a:lnSpc>
                <a:spcPct val="115000"/>
              </a:lnSpc>
              <a:buNone/>
            </a:pPr>
            <a:r>
              <a:rPr lang="en-US" sz="1050" dirty="0">
                <a:latin typeface="Arial" pitchFamily="34" charset="0"/>
                <a:ea typeface="Arial" pitchFamily="34" charset="-122"/>
                <a:cs typeface="Arial" pitchFamily="34" charset="-120"/>
              </a:rPr>
              <a:t>For people at higher risk of relapse, NICE recommends continuing antidepressant medication, a course of group CBT or mindfulness-based cognitive therapy, or both, alongside regular monitoring of mood, side effects and social stressors (NICE, 2022). Practitioners should also agree a collaborative relapse-prevention plan and monitor comorbid physical health at every review (NICE, 2022).</a:t>
            </a:r>
            <a:endParaRPr lang="en-US" sz="1050" dirty="0"/>
          </a:p>
        </p:txBody>
      </p:sp>
      <p:sp>
        <p:nvSpPr>
          <p:cNvPr id="11" name="Text 9"/>
          <p:cNvSpPr/>
          <p:nvPr/>
        </p:nvSpPr>
        <p:spPr>
          <a:xfrm>
            <a:off x="457200" y="4251960"/>
            <a:ext cx="11277295" cy="292608"/>
          </a:xfrm>
          <a:prstGeom prst="rect">
            <a:avLst/>
          </a:prstGeom>
          <a:noFill/>
          <a:ln/>
        </p:spPr>
        <p:txBody>
          <a:bodyPr wrap="square" lIns="0" tIns="0" rIns="0" bIns="0" rtlCol="0" anchor="ctr"/>
          <a:lstStyle/>
          <a:p>
            <a:pPr marL="0" indent="0">
              <a:buNone/>
            </a:pPr>
            <a:r>
              <a:rPr lang="en-US" sz="1500" b="1" dirty="0">
                <a:solidFill>
                  <a:srgbClr val="50808E"/>
                </a:solidFill>
                <a:latin typeface="Arial" pitchFamily="34" charset="0"/>
                <a:ea typeface="Arial" pitchFamily="34" charset="-122"/>
                <a:cs typeface="Arial" pitchFamily="34" charset="-120"/>
              </a:rPr>
              <a:t>Nursing Role in Implementation</a:t>
            </a:r>
            <a:endParaRPr lang="en-US" sz="1500" dirty="0"/>
          </a:p>
        </p:txBody>
      </p:sp>
      <p:sp>
        <p:nvSpPr>
          <p:cNvPr id="12" name="Shape 10"/>
          <p:cNvSpPr/>
          <p:nvPr/>
        </p:nvSpPr>
        <p:spPr>
          <a:xfrm>
            <a:off x="457200" y="4681728"/>
            <a:ext cx="82296" cy="82296"/>
          </a:xfrm>
          <a:prstGeom prst="ellipse">
            <a:avLst/>
          </a:prstGeom>
          <a:solidFill>
            <a:srgbClr val="84B59F"/>
          </a:solidFill>
          <a:ln/>
        </p:spPr>
        <p:txBody>
          <a:bodyPr/>
          <a:lstStyle/>
          <a:p>
            <a:endParaRPr lang="en-GB"/>
          </a:p>
        </p:txBody>
      </p:sp>
      <p:sp>
        <p:nvSpPr>
          <p:cNvPr id="13" name="Text 11"/>
          <p:cNvSpPr/>
          <p:nvPr/>
        </p:nvSpPr>
        <p:spPr>
          <a:xfrm>
            <a:off x="713232" y="4617720"/>
            <a:ext cx="10881360" cy="502920"/>
          </a:xfrm>
          <a:prstGeom prst="rect">
            <a:avLst/>
          </a:prstGeom>
          <a:noFill/>
          <a:ln/>
        </p:spPr>
        <p:txBody>
          <a:bodyPr wrap="square" lIns="0" tIns="0" rIns="0" bIns="0" rtlCol="0" anchor="t"/>
          <a:lstStyle/>
          <a:p>
            <a:pPr marL="0" indent="0">
              <a:lnSpc>
                <a:spcPct val="112000"/>
              </a:lnSpc>
              <a:buNone/>
            </a:pPr>
            <a:r>
              <a:rPr lang="en-US" sz="1050" dirty="0">
                <a:solidFill>
                  <a:srgbClr val="3D4E51"/>
                </a:solidFill>
                <a:latin typeface="Arial" pitchFamily="34" charset="0"/>
                <a:ea typeface="Arial" pitchFamily="34" charset="-122"/>
                <a:cs typeface="Arial" pitchFamily="34" charset="-120"/>
              </a:rPr>
              <a:t>Practitioners should explain treatment options in plain language and check what matters most to the person before reaching a shared decision. </a:t>
            </a:r>
            <a:endParaRPr lang="en-US" sz="1050" dirty="0"/>
          </a:p>
        </p:txBody>
      </p:sp>
      <p:sp>
        <p:nvSpPr>
          <p:cNvPr id="14" name="Shape 12"/>
          <p:cNvSpPr/>
          <p:nvPr/>
        </p:nvSpPr>
        <p:spPr>
          <a:xfrm>
            <a:off x="457200" y="5138928"/>
            <a:ext cx="82296" cy="82296"/>
          </a:xfrm>
          <a:prstGeom prst="ellipse">
            <a:avLst/>
          </a:prstGeom>
          <a:solidFill>
            <a:srgbClr val="84B59F"/>
          </a:solidFill>
          <a:ln/>
        </p:spPr>
        <p:txBody>
          <a:bodyPr/>
          <a:lstStyle/>
          <a:p>
            <a:endParaRPr lang="en-GB"/>
          </a:p>
        </p:txBody>
      </p:sp>
      <p:sp>
        <p:nvSpPr>
          <p:cNvPr id="15" name="Text 13"/>
          <p:cNvSpPr/>
          <p:nvPr/>
        </p:nvSpPr>
        <p:spPr>
          <a:xfrm>
            <a:off x="713232" y="5074920"/>
            <a:ext cx="10881360" cy="502920"/>
          </a:xfrm>
          <a:prstGeom prst="rect">
            <a:avLst/>
          </a:prstGeom>
          <a:noFill/>
          <a:ln/>
        </p:spPr>
        <p:txBody>
          <a:bodyPr wrap="square" lIns="0" tIns="0" rIns="0" bIns="0" rtlCol="0" anchor="t"/>
          <a:lstStyle/>
          <a:p>
            <a:pPr marL="0" indent="0">
              <a:lnSpc>
                <a:spcPct val="112000"/>
              </a:lnSpc>
              <a:buNone/>
            </a:pPr>
            <a:r>
              <a:rPr lang="en-US" sz="1050" dirty="0">
                <a:solidFill>
                  <a:srgbClr val="3D4E51"/>
                </a:solidFill>
                <a:latin typeface="Arial" pitchFamily="34" charset="0"/>
                <a:ea typeface="Arial" pitchFamily="34" charset="-122"/>
                <a:cs typeface="Arial" pitchFamily="34" charset="-120"/>
              </a:rPr>
              <a:t>Follow-up should be booked to monitor symptoms, side effects, treatment adherence, risk and social stressors, typically 2 to 4 weeks after treatment starts. </a:t>
            </a:r>
            <a:endParaRPr lang="en-US" sz="1050" dirty="0"/>
          </a:p>
        </p:txBody>
      </p:sp>
      <p:sp>
        <p:nvSpPr>
          <p:cNvPr id="16" name="Shape 14"/>
          <p:cNvSpPr/>
          <p:nvPr/>
        </p:nvSpPr>
        <p:spPr>
          <a:xfrm>
            <a:off x="457200" y="5596128"/>
            <a:ext cx="82296" cy="82296"/>
          </a:xfrm>
          <a:prstGeom prst="ellipse">
            <a:avLst/>
          </a:prstGeom>
          <a:solidFill>
            <a:srgbClr val="84B59F"/>
          </a:solidFill>
          <a:ln/>
        </p:spPr>
        <p:txBody>
          <a:bodyPr/>
          <a:lstStyle/>
          <a:p>
            <a:endParaRPr lang="en-GB"/>
          </a:p>
        </p:txBody>
      </p:sp>
      <p:sp>
        <p:nvSpPr>
          <p:cNvPr id="17" name="Text 15"/>
          <p:cNvSpPr/>
          <p:nvPr/>
        </p:nvSpPr>
        <p:spPr>
          <a:xfrm>
            <a:off x="713232" y="5532120"/>
            <a:ext cx="10881360" cy="502920"/>
          </a:xfrm>
          <a:prstGeom prst="rect">
            <a:avLst/>
          </a:prstGeom>
          <a:noFill/>
          <a:ln/>
        </p:spPr>
        <p:txBody>
          <a:bodyPr wrap="square" lIns="0" tIns="0" rIns="0" bIns="0" rtlCol="0" anchor="t"/>
          <a:lstStyle/>
          <a:p>
            <a:pPr marL="0" indent="0">
              <a:lnSpc>
                <a:spcPct val="112000"/>
              </a:lnSpc>
              <a:buNone/>
            </a:pPr>
            <a:r>
              <a:rPr lang="en-US" sz="1050" dirty="0">
                <a:solidFill>
                  <a:srgbClr val="3D4E51"/>
                </a:solidFill>
                <a:latin typeface="Arial" pitchFamily="34" charset="0"/>
                <a:ea typeface="Arial" pitchFamily="34" charset="-122"/>
                <a:cs typeface="Arial" pitchFamily="34" charset="-120"/>
              </a:rPr>
              <a:t>Nurses should use local referral pathways, including NHS Talking Therapies, the GP, social prescribing, the community mental health team and crisis services, to match care to the person's needs. </a:t>
            </a:r>
            <a:endParaRPr lang="en-US" sz="1050" dirty="0"/>
          </a:p>
        </p:txBody>
      </p:sp>
      <p:sp>
        <p:nvSpPr>
          <p:cNvPr id="18" name="Shape 16"/>
          <p:cNvSpPr/>
          <p:nvPr/>
        </p:nvSpPr>
        <p:spPr>
          <a:xfrm>
            <a:off x="457200" y="6053328"/>
            <a:ext cx="82296" cy="82296"/>
          </a:xfrm>
          <a:prstGeom prst="ellipse">
            <a:avLst/>
          </a:prstGeom>
          <a:solidFill>
            <a:srgbClr val="84B59F"/>
          </a:solidFill>
          <a:ln/>
        </p:spPr>
        <p:txBody>
          <a:bodyPr/>
          <a:lstStyle/>
          <a:p>
            <a:endParaRPr lang="en-GB"/>
          </a:p>
        </p:txBody>
      </p:sp>
      <p:sp>
        <p:nvSpPr>
          <p:cNvPr id="19" name="Text 17"/>
          <p:cNvSpPr/>
          <p:nvPr/>
        </p:nvSpPr>
        <p:spPr>
          <a:xfrm>
            <a:off x="713232" y="5989320"/>
            <a:ext cx="10881360" cy="502920"/>
          </a:xfrm>
          <a:prstGeom prst="rect">
            <a:avLst/>
          </a:prstGeom>
          <a:noFill/>
          <a:ln/>
        </p:spPr>
        <p:txBody>
          <a:bodyPr wrap="square" lIns="0" tIns="0" rIns="0" bIns="0" rtlCol="0" anchor="t"/>
          <a:lstStyle/>
          <a:p>
            <a:pPr marL="0" indent="0">
              <a:lnSpc>
                <a:spcPct val="112000"/>
              </a:lnSpc>
              <a:buNone/>
            </a:pPr>
            <a:r>
              <a:rPr lang="en-US" sz="1050" dirty="0">
                <a:solidFill>
                  <a:srgbClr val="3D4E51"/>
                </a:solidFill>
                <a:latin typeface="Arial" pitchFamily="34" charset="0"/>
                <a:ea typeface="Arial" pitchFamily="34" charset="-122"/>
                <a:cs typeface="Arial" pitchFamily="34" charset="-120"/>
              </a:rPr>
              <a:t>Care should never be “one-size-fits-all”: culture, trauma, disability, neurodiversity and access barriers all shape how a person engages with treatment </a:t>
            </a:r>
            <a:r>
              <a:rPr lang="en-US" sz="1050" dirty="0">
                <a:latin typeface="Arial" pitchFamily="34" charset="0"/>
                <a:ea typeface="Arial" pitchFamily="34" charset="-122"/>
                <a:cs typeface="Arial" pitchFamily="34" charset="-120"/>
              </a:rPr>
              <a:t>(NICE, 2022)</a:t>
            </a:r>
            <a:endParaRPr lang="en-US" sz="1050" dirty="0"/>
          </a:p>
        </p:txBody>
      </p:sp>
      <p:sp>
        <p:nvSpPr>
          <p:cNvPr id="20" name="Text 18"/>
          <p:cNvSpPr/>
          <p:nvPr/>
        </p:nvSpPr>
        <p:spPr>
          <a:xfrm>
            <a:off x="457200" y="6537960"/>
            <a:ext cx="9144000" cy="228600"/>
          </a:xfrm>
          <a:prstGeom prst="rect">
            <a:avLst/>
          </a:prstGeom>
          <a:noFill/>
          <a:ln/>
        </p:spPr>
        <p:txBody>
          <a:bodyPr wrap="square" lIns="0" tIns="0" rIns="0" bIns="0" rtlCol="0" anchor="ctr"/>
          <a:lstStyle/>
          <a:p>
            <a:pPr marL="0" indent="0">
              <a:buNone/>
            </a:pPr>
            <a:r>
              <a:rPr lang="en-US" sz="900" dirty="0">
                <a:solidFill>
                  <a:srgbClr val="8A9A9C"/>
                </a:solidFill>
                <a:latin typeface="Arial" pitchFamily="34" charset="0"/>
                <a:ea typeface="Arial" pitchFamily="34" charset="-122"/>
                <a:cs typeface="Arial" pitchFamily="34" charset="-120"/>
              </a:rPr>
              <a:t>Sources: NICE (2022); NICE (2009); NHS England (2025).</a:t>
            </a:r>
            <a:endParaRPr lang="en-US" sz="900" dirty="0"/>
          </a:p>
        </p:txBody>
      </p:sp>
      <p:sp>
        <p:nvSpPr>
          <p:cNvPr id="21" name="Text 19"/>
          <p:cNvSpPr/>
          <p:nvPr/>
        </p:nvSpPr>
        <p:spPr>
          <a:xfrm>
            <a:off x="11521440" y="6537960"/>
            <a:ext cx="274320" cy="228600"/>
          </a:xfrm>
          <a:prstGeom prst="rect">
            <a:avLst/>
          </a:prstGeom>
          <a:noFill/>
          <a:ln/>
        </p:spPr>
        <p:txBody>
          <a:bodyPr wrap="square" lIns="0" tIns="0" rIns="0" bIns="0" rtlCol="0" anchor="ctr"/>
          <a:lstStyle/>
          <a:p>
            <a:pPr marL="0" indent="0" algn="r">
              <a:buNone/>
            </a:pPr>
            <a:r>
              <a:rPr lang="en-US" sz="900" dirty="0">
                <a:solidFill>
                  <a:srgbClr val="8A9A9C"/>
                </a:solidFill>
                <a:latin typeface="Arial" pitchFamily="34" charset="0"/>
                <a:ea typeface="Arial" pitchFamily="34" charset="-122"/>
                <a:cs typeface="Arial" pitchFamily="34" charset="-120"/>
              </a:rPr>
              <a:t>9</a:t>
            </a:r>
            <a:endParaRPr lang="en-US" sz="9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13">
    <p:spTree>
      <p:nvGrpSpPr>
        <p:cNvPr id="1" name=""/>
        <p:cNvGrpSpPr/>
        <p:nvPr/>
      </p:nvGrpSpPr>
      <p:grpSpPr>
        <a:xfrm>
          <a:off x="0" y="0"/>
          <a:ext cx="0" cy="0"/>
          <a:chOff x="0" y="0"/>
          <a:chExt cx="0" cy="0"/>
        </a:xfrm>
      </p:grpSpPr>
      <p:sp>
        <p:nvSpPr>
          <p:cNvPr id="2" name="Text 0"/>
          <p:cNvSpPr/>
          <p:nvPr/>
        </p:nvSpPr>
        <p:spPr>
          <a:xfrm>
            <a:off x="530352" y="310896"/>
            <a:ext cx="8046720" cy="402336"/>
          </a:xfrm>
          <a:prstGeom prst="rect">
            <a:avLst/>
          </a:prstGeom>
          <a:noFill/>
          <a:ln/>
        </p:spPr>
        <p:txBody>
          <a:bodyPr wrap="square" lIns="0" tIns="0" rIns="0" bIns="0" rtlCol="0" anchor="ctr"/>
          <a:lstStyle/>
          <a:p>
            <a:pPr marL="0" indent="0">
              <a:buNone/>
            </a:pPr>
            <a:r>
              <a:rPr lang="en-US" sz="2400" b="1" dirty="0">
                <a:solidFill>
                  <a:srgbClr val="0F2E4A"/>
                </a:solidFill>
                <a:latin typeface="Arial" pitchFamily="34" charset="0"/>
                <a:ea typeface="Arial" pitchFamily="34" charset="-122"/>
                <a:cs typeface="Arial" pitchFamily="34" charset="-120"/>
              </a:rPr>
              <a:t>Models and frameworks to improve outcomes</a:t>
            </a:r>
            <a:endParaRPr lang="en-US" sz="2400" dirty="0"/>
          </a:p>
        </p:txBody>
      </p:sp>
      <p:sp>
        <p:nvSpPr>
          <p:cNvPr id="3" name="Text 1"/>
          <p:cNvSpPr/>
          <p:nvPr/>
        </p:nvSpPr>
        <p:spPr>
          <a:xfrm>
            <a:off x="548640" y="749808"/>
            <a:ext cx="8046720" cy="256032"/>
          </a:xfrm>
          <a:prstGeom prst="rect">
            <a:avLst/>
          </a:prstGeom>
          <a:noFill/>
          <a:ln/>
        </p:spPr>
        <p:txBody>
          <a:bodyPr wrap="square" lIns="0" tIns="0" rIns="0" bIns="0" rtlCol="0" anchor="ctr"/>
          <a:lstStyle/>
          <a:p>
            <a:pPr marL="0" indent="0">
              <a:buNone/>
            </a:pPr>
            <a:r>
              <a:rPr lang="en-US" sz="1050" dirty="0">
                <a:solidFill>
                  <a:srgbClr val="53606A"/>
                </a:solidFill>
                <a:latin typeface="Arial" pitchFamily="34" charset="0"/>
                <a:ea typeface="Arial" pitchFamily="34" charset="-122"/>
                <a:cs typeface="Arial" pitchFamily="34" charset="-120"/>
              </a:rPr>
              <a:t>Use frameworks to integrate clinical, social and self-management support.</a:t>
            </a:r>
            <a:endParaRPr lang="en-US" sz="1050" dirty="0"/>
          </a:p>
        </p:txBody>
      </p:sp>
      <p:sp>
        <p:nvSpPr>
          <p:cNvPr id="4" name="Shape 2"/>
          <p:cNvSpPr/>
          <p:nvPr/>
        </p:nvSpPr>
        <p:spPr>
          <a:xfrm>
            <a:off x="658368" y="1188720"/>
            <a:ext cx="2743200" cy="1325880"/>
          </a:xfrm>
          <a:prstGeom prst="roundRect">
            <a:avLst>
              <a:gd name="adj" fmla="val 5517"/>
            </a:avLst>
          </a:prstGeom>
          <a:solidFill>
            <a:srgbClr val="FFFFFF"/>
          </a:solidFill>
          <a:ln w="10160">
            <a:solidFill>
              <a:srgbClr val="D8E4EC"/>
            </a:solidFill>
            <a:prstDash val="solid"/>
          </a:ln>
        </p:spPr>
        <p:txBody>
          <a:bodyPr/>
          <a:lstStyle/>
          <a:p>
            <a:endParaRPr lang="en-GB"/>
          </a:p>
        </p:txBody>
      </p:sp>
      <p:sp>
        <p:nvSpPr>
          <p:cNvPr id="5" name="Text 3"/>
          <p:cNvSpPr/>
          <p:nvPr/>
        </p:nvSpPr>
        <p:spPr>
          <a:xfrm>
            <a:off x="822960" y="1325880"/>
            <a:ext cx="2414016" cy="256032"/>
          </a:xfrm>
          <a:prstGeom prst="rect">
            <a:avLst/>
          </a:prstGeom>
          <a:noFill/>
          <a:ln/>
        </p:spPr>
        <p:txBody>
          <a:bodyPr wrap="square" lIns="0" tIns="0" rIns="0" bIns="0" rtlCol="0" anchor="ctr"/>
          <a:lstStyle/>
          <a:p>
            <a:pPr marL="0" indent="0">
              <a:buNone/>
            </a:pPr>
            <a:r>
              <a:rPr lang="en-US" sz="1250" b="1" dirty="0">
                <a:solidFill>
                  <a:srgbClr val="0F2E4A"/>
                </a:solidFill>
                <a:latin typeface="Arial" pitchFamily="34" charset="0"/>
                <a:ea typeface="Arial" pitchFamily="34" charset="-122"/>
                <a:cs typeface="Arial" pitchFamily="34" charset="-120"/>
              </a:rPr>
              <a:t>NICE NG222</a:t>
            </a:r>
            <a:endParaRPr lang="en-US" sz="1250" dirty="0"/>
          </a:p>
        </p:txBody>
      </p:sp>
      <p:sp>
        <p:nvSpPr>
          <p:cNvPr id="6" name="Text 4"/>
          <p:cNvSpPr/>
          <p:nvPr/>
        </p:nvSpPr>
        <p:spPr>
          <a:xfrm>
            <a:off x="822960" y="1691640"/>
            <a:ext cx="2414016" cy="685800"/>
          </a:xfrm>
          <a:prstGeom prst="rect">
            <a:avLst/>
          </a:prstGeom>
          <a:noFill/>
          <a:ln/>
        </p:spPr>
        <p:txBody>
          <a:bodyPr wrap="square" lIns="0" tIns="0" rIns="0" bIns="0" rtlCol="0" anchor="t">
            <a:normAutofit/>
          </a:bodyPr>
          <a:lstStyle/>
          <a:p>
            <a:pPr marL="0" indent="0">
              <a:buNone/>
            </a:pPr>
            <a:r>
              <a:rPr lang="en-US" sz="1030" dirty="0">
                <a:solidFill>
                  <a:srgbClr val="1D1D1F"/>
                </a:solidFill>
                <a:latin typeface="Arial" pitchFamily="34" charset="0"/>
                <a:ea typeface="Arial" pitchFamily="34" charset="-122"/>
                <a:cs typeface="Arial" pitchFamily="34" charset="-120"/>
              </a:rPr>
              <a:t>Evidence-based treatment menus, severity-informed options, relapse prevention and shared decision-making.</a:t>
            </a:r>
            <a:endParaRPr lang="en-US" sz="1030" dirty="0"/>
          </a:p>
        </p:txBody>
      </p:sp>
      <p:sp>
        <p:nvSpPr>
          <p:cNvPr id="7" name="Shape 5"/>
          <p:cNvSpPr/>
          <p:nvPr/>
        </p:nvSpPr>
        <p:spPr>
          <a:xfrm>
            <a:off x="3611880" y="1188720"/>
            <a:ext cx="2743200" cy="1325880"/>
          </a:xfrm>
          <a:prstGeom prst="roundRect">
            <a:avLst>
              <a:gd name="adj" fmla="val 5517"/>
            </a:avLst>
          </a:prstGeom>
          <a:solidFill>
            <a:srgbClr val="FFFFFF"/>
          </a:solidFill>
          <a:ln w="10160">
            <a:solidFill>
              <a:srgbClr val="D8E4EC"/>
            </a:solidFill>
            <a:prstDash val="solid"/>
          </a:ln>
        </p:spPr>
        <p:txBody>
          <a:bodyPr/>
          <a:lstStyle/>
          <a:p>
            <a:endParaRPr lang="en-GB"/>
          </a:p>
        </p:txBody>
      </p:sp>
      <p:sp>
        <p:nvSpPr>
          <p:cNvPr id="8" name="Text 6"/>
          <p:cNvSpPr/>
          <p:nvPr/>
        </p:nvSpPr>
        <p:spPr>
          <a:xfrm>
            <a:off x="3776472" y="1325880"/>
            <a:ext cx="2414016" cy="256032"/>
          </a:xfrm>
          <a:prstGeom prst="rect">
            <a:avLst/>
          </a:prstGeom>
          <a:noFill/>
          <a:ln/>
        </p:spPr>
        <p:txBody>
          <a:bodyPr wrap="square" lIns="0" tIns="0" rIns="0" bIns="0" rtlCol="0" anchor="ctr"/>
          <a:lstStyle/>
          <a:p>
            <a:pPr marL="0" indent="0">
              <a:buNone/>
            </a:pPr>
            <a:r>
              <a:rPr lang="en-US" sz="1250" b="1" dirty="0">
                <a:solidFill>
                  <a:srgbClr val="0F2E4A"/>
                </a:solidFill>
                <a:latin typeface="Arial" pitchFamily="34" charset="0"/>
                <a:ea typeface="Arial" pitchFamily="34" charset="-122"/>
                <a:cs typeface="Arial" pitchFamily="34" charset="-120"/>
              </a:rPr>
              <a:t>House of Care</a:t>
            </a:r>
            <a:endParaRPr lang="en-US" sz="1250" dirty="0"/>
          </a:p>
        </p:txBody>
      </p:sp>
      <p:sp>
        <p:nvSpPr>
          <p:cNvPr id="9" name="Text 7"/>
          <p:cNvSpPr/>
          <p:nvPr/>
        </p:nvSpPr>
        <p:spPr>
          <a:xfrm>
            <a:off x="3776472" y="1691640"/>
            <a:ext cx="2414016" cy="685800"/>
          </a:xfrm>
          <a:prstGeom prst="rect">
            <a:avLst/>
          </a:prstGeom>
          <a:noFill/>
          <a:ln/>
        </p:spPr>
        <p:txBody>
          <a:bodyPr wrap="square" lIns="0" tIns="0" rIns="0" bIns="0" rtlCol="0" anchor="t">
            <a:normAutofit/>
          </a:bodyPr>
          <a:lstStyle/>
          <a:p>
            <a:pPr marL="0" indent="0">
              <a:buNone/>
            </a:pPr>
            <a:r>
              <a:rPr lang="en-US" sz="1010" dirty="0">
                <a:solidFill>
                  <a:srgbClr val="1D1D1F"/>
                </a:solidFill>
                <a:latin typeface="Arial" pitchFamily="34" charset="0"/>
                <a:ea typeface="Arial" pitchFamily="34" charset="-122"/>
                <a:cs typeface="Arial" pitchFamily="34" charset="-120"/>
              </a:rPr>
              <a:t>A care-planning model that brings together engaged patients, prepared professionals, organisational processes and commissioning.</a:t>
            </a:r>
            <a:endParaRPr lang="en-US" sz="1010" dirty="0"/>
          </a:p>
        </p:txBody>
      </p:sp>
      <p:sp>
        <p:nvSpPr>
          <p:cNvPr id="10" name="Shape 8"/>
          <p:cNvSpPr/>
          <p:nvPr/>
        </p:nvSpPr>
        <p:spPr>
          <a:xfrm>
            <a:off x="6565392" y="1188720"/>
            <a:ext cx="2651760" cy="1325880"/>
          </a:xfrm>
          <a:prstGeom prst="roundRect">
            <a:avLst>
              <a:gd name="adj" fmla="val 5517"/>
            </a:avLst>
          </a:prstGeom>
          <a:solidFill>
            <a:srgbClr val="FFFFFF"/>
          </a:solidFill>
          <a:ln w="10160">
            <a:solidFill>
              <a:srgbClr val="D8E4EC"/>
            </a:solidFill>
            <a:prstDash val="solid"/>
          </a:ln>
        </p:spPr>
        <p:txBody>
          <a:bodyPr/>
          <a:lstStyle/>
          <a:p>
            <a:endParaRPr lang="en-GB"/>
          </a:p>
        </p:txBody>
      </p:sp>
      <p:sp>
        <p:nvSpPr>
          <p:cNvPr id="11" name="Text 9"/>
          <p:cNvSpPr/>
          <p:nvPr/>
        </p:nvSpPr>
        <p:spPr>
          <a:xfrm>
            <a:off x="6729984" y="1325880"/>
            <a:ext cx="2322576" cy="256032"/>
          </a:xfrm>
          <a:prstGeom prst="rect">
            <a:avLst/>
          </a:prstGeom>
          <a:noFill/>
          <a:ln/>
        </p:spPr>
        <p:txBody>
          <a:bodyPr wrap="square" lIns="0" tIns="0" rIns="0" bIns="0" rtlCol="0" anchor="ctr"/>
          <a:lstStyle/>
          <a:p>
            <a:pPr marL="0" indent="0">
              <a:buNone/>
            </a:pPr>
            <a:r>
              <a:rPr lang="en-US" sz="1250" b="1" dirty="0">
                <a:solidFill>
                  <a:srgbClr val="0F2E4A"/>
                </a:solidFill>
                <a:latin typeface="Arial" pitchFamily="34" charset="0"/>
                <a:ea typeface="Arial" pitchFamily="34" charset="-122"/>
                <a:cs typeface="Arial" pitchFamily="34" charset="-120"/>
              </a:rPr>
              <a:t>Recovery model</a:t>
            </a:r>
            <a:endParaRPr lang="en-US" sz="1250" dirty="0"/>
          </a:p>
        </p:txBody>
      </p:sp>
      <p:sp>
        <p:nvSpPr>
          <p:cNvPr id="12" name="Text 10"/>
          <p:cNvSpPr/>
          <p:nvPr/>
        </p:nvSpPr>
        <p:spPr>
          <a:xfrm>
            <a:off x="6729984" y="1691640"/>
            <a:ext cx="2322576" cy="685800"/>
          </a:xfrm>
          <a:prstGeom prst="rect">
            <a:avLst/>
          </a:prstGeom>
          <a:noFill/>
          <a:ln/>
        </p:spPr>
        <p:txBody>
          <a:bodyPr wrap="square" lIns="0" tIns="0" rIns="0" bIns="0" rtlCol="0" anchor="t">
            <a:normAutofit/>
          </a:bodyPr>
          <a:lstStyle/>
          <a:p>
            <a:pPr marL="0" indent="0">
              <a:buNone/>
            </a:pPr>
            <a:r>
              <a:rPr lang="en-US" sz="1020" dirty="0">
                <a:solidFill>
                  <a:srgbClr val="1D1D1F"/>
                </a:solidFill>
                <a:latin typeface="Arial" pitchFamily="34" charset="0"/>
                <a:ea typeface="Arial" pitchFamily="34" charset="-122"/>
                <a:cs typeface="Arial" pitchFamily="34" charset="-120"/>
              </a:rPr>
              <a:t>Focuses on hope, identity, meaning, empowerment and living well, even where symptoms may fluctuate.</a:t>
            </a:r>
            <a:endParaRPr lang="en-US" sz="1020" dirty="0"/>
          </a:p>
        </p:txBody>
      </p:sp>
      <p:sp>
        <p:nvSpPr>
          <p:cNvPr id="13" name="Shape 11"/>
          <p:cNvSpPr/>
          <p:nvPr/>
        </p:nvSpPr>
        <p:spPr>
          <a:xfrm>
            <a:off x="9400032" y="1188720"/>
            <a:ext cx="2148840" cy="1325880"/>
          </a:xfrm>
          <a:prstGeom prst="roundRect">
            <a:avLst>
              <a:gd name="adj" fmla="val 5517"/>
            </a:avLst>
          </a:prstGeom>
          <a:solidFill>
            <a:srgbClr val="FFFFFF"/>
          </a:solidFill>
          <a:ln w="10160">
            <a:solidFill>
              <a:srgbClr val="D8E4EC"/>
            </a:solidFill>
            <a:prstDash val="solid"/>
          </a:ln>
        </p:spPr>
        <p:txBody>
          <a:bodyPr/>
          <a:lstStyle/>
          <a:p>
            <a:endParaRPr lang="en-GB"/>
          </a:p>
        </p:txBody>
      </p:sp>
      <p:sp>
        <p:nvSpPr>
          <p:cNvPr id="14" name="Text 12"/>
          <p:cNvSpPr/>
          <p:nvPr/>
        </p:nvSpPr>
        <p:spPr>
          <a:xfrm>
            <a:off x="9564624" y="1325880"/>
            <a:ext cx="1819656" cy="256032"/>
          </a:xfrm>
          <a:prstGeom prst="rect">
            <a:avLst/>
          </a:prstGeom>
          <a:noFill/>
          <a:ln/>
        </p:spPr>
        <p:txBody>
          <a:bodyPr wrap="square" lIns="0" tIns="0" rIns="0" bIns="0" rtlCol="0" anchor="ctr"/>
          <a:lstStyle/>
          <a:p>
            <a:pPr marL="0" indent="0">
              <a:buNone/>
            </a:pPr>
            <a:r>
              <a:rPr lang="en-US" sz="1250" b="1" dirty="0">
                <a:solidFill>
                  <a:srgbClr val="0F2E4A"/>
                </a:solidFill>
                <a:latin typeface="Arial" pitchFamily="34" charset="0"/>
                <a:ea typeface="Arial" pitchFamily="34" charset="-122"/>
                <a:cs typeface="Arial" pitchFamily="34" charset="-120"/>
              </a:rPr>
              <a:t>Collaborative care</a:t>
            </a:r>
            <a:endParaRPr lang="en-US" sz="1250" dirty="0"/>
          </a:p>
        </p:txBody>
      </p:sp>
      <p:sp>
        <p:nvSpPr>
          <p:cNvPr id="15" name="Text 13"/>
          <p:cNvSpPr/>
          <p:nvPr/>
        </p:nvSpPr>
        <p:spPr>
          <a:xfrm>
            <a:off x="9564624" y="1691640"/>
            <a:ext cx="1819656" cy="685800"/>
          </a:xfrm>
          <a:prstGeom prst="rect">
            <a:avLst/>
          </a:prstGeom>
          <a:noFill/>
          <a:ln/>
        </p:spPr>
        <p:txBody>
          <a:bodyPr wrap="square" lIns="0" tIns="0" rIns="0" bIns="0" rtlCol="0" anchor="t">
            <a:normAutofit/>
          </a:bodyPr>
          <a:lstStyle/>
          <a:p>
            <a:pPr marL="0" indent="0">
              <a:buNone/>
            </a:pPr>
            <a:r>
              <a:rPr lang="en-US" sz="920" dirty="0">
                <a:solidFill>
                  <a:srgbClr val="1D1D1F"/>
                </a:solidFill>
                <a:latin typeface="Arial" pitchFamily="34" charset="0"/>
                <a:ea typeface="Arial" pitchFamily="34" charset="-122"/>
                <a:cs typeface="Arial" pitchFamily="34" charset="-120"/>
              </a:rPr>
              <a:t>Particularly relevant where depression coexists with chronic physical illness or poor response to usual care.</a:t>
            </a:r>
            <a:endParaRPr lang="en-US" sz="920" dirty="0"/>
          </a:p>
        </p:txBody>
      </p:sp>
      <p:pic>
        <p:nvPicPr>
          <p:cNvPr id="16" name="Image 0" descr="/mnt/data/_ppt_images/pathway_16x9.png"/>
          <p:cNvPicPr>
            <a:picLocks noChangeAspect="1"/>
          </p:cNvPicPr>
          <p:nvPr/>
        </p:nvPicPr>
        <p:blipFill>
          <a:blip r:embed="rId3"/>
          <a:stretch>
            <a:fillRect/>
          </a:stretch>
        </p:blipFill>
        <p:spPr>
          <a:xfrm>
            <a:off x="658368" y="2880360"/>
            <a:ext cx="5212080" cy="2103120"/>
          </a:xfrm>
          <a:prstGeom prst="rect">
            <a:avLst/>
          </a:prstGeom>
        </p:spPr>
      </p:pic>
      <p:sp>
        <p:nvSpPr>
          <p:cNvPr id="17" name="Shape 14"/>
          <p:cNvSpPr/>
          <p:nvPr/>
        </p:nvSpPr>
        <p:spPr>
          <a:xfrm>
            <a:off x="6172200" y="2880360"/>
            <a:ext cx="5376672" cy="2103120"/>
          </a:xfrm>
          <a:prstGeom prst="roundRect">
            <a:avLst>
              <a:gd name="adj" fmla="val 3478"/>
            </a:avLst>
          </a:prstGeom>
          <a:solidFill>
            <a:srgbClr val="DDF6F3"/>
          </a:solidFill>
          <a:ln w="10160">
            <a:solidFill>
              <a:srgbClr val="DDF6F3"/>
            </a:solidFill>
            <a:prstDash val="solid"/>
          </a:ln>
        </p:spPr>
        <p:txBody>
          <a:bodyPr/>
          <a:lstStyle/>
          <a:p>
            <a:endParaRPr lang="en-GB"/>
          </a:p>
        </p:txBody>
      </p:sp>
      <p:sp>
        <p:nvSpPr>
          <p:cNvPr id="18" name="Text 15"/>
          <p:cNvSpPr/>
          <p:nvPr/>
        </p:nvSpPr>
        <p:spPr>
          <a:xfrm>
            <a:off x="6336792" y="3017520"/>
            <a:ext cx="5047488" cy="256032"/>
          </a:xfrm>
          <a:prstGeom prst="rect">
            <a:avLst/>
          </a:prstGeom>
          <a:noFill/>
          <a:ln/>
        </p:spPr>
        <p:txBody>
          <a:bodyPr wrap="square" lIns="0" tIns="0" rIns="0" bIns="0" rtlCol="0" anchor="ctr"/>
          <a:lstStyle/>
          <a:p>
            <a:pPr marL="0" indent="0">
              <a:buNone/>
            </a:pPr>
            <a:r>
              <a:rPr lang="en-US" sz="1250" b="1" dirty="0">
                <a:solidFill>
                  <a:srgbClr val="0F2E4A"/>
                </a:solidFill>
                <a:latin typeface="Arial" pitchFamily="34" charset="0"/>
                <a:ea typeface="Arial" pitchFamily="34" charset="-122"/>
                <a:cs typeface="Arial" pitchFamily="34" charset="-120"/>
              </a:rPr>
              <a:t>Critical evaluation</a:t>
            </a:r>
            <a:endParaRPr lang="en-US" sz="1250" dirty="0"/>
          </a:p>
        </p:txBody>
      </p:sp>
      <p:sp>
        <p:nvSpPr>
          <p:cNvPr id="19" name="Text 16"/>
          <p:cNvSpPr/>
          <p:nvPr/>
        </p:nvSpPr>
        <p:spPr>
          <a:xfrm>
            <a:off x="6336792" y="3383280"/>
            <a:ext cx="5047488" cy="1463040"/>
          </a:xfrm>
          <a:prstGeom prst="rect">
            <a:avLst/>
          </a:prstGeom>
          <a:noFill/>
          <a:ln/>
        </p:spPr>
        <p:txBody>
          <a:bodyPr wrap="square" lIns="0" tIns="0" rIns="0" bIns="0" rtlCol="0" anchor="t">
            <a:normAutofit/>
          </a:bodyPr>
          <a:lstStyle/>
          <a:p>
            <a:pPr marL="0" indent="0">
              <a:buNone/>
            </a:pPr>
            <a:r>
              <a:rPr lang="en-US" sz="1200" dirty="0">
                <a:solidFill>
                  <a:srgbClr val="1D1D1F"/>
                </a:solidFill>
                <a:latin typeface="Arial" pitchFamily="34" charset="0"/>
                <a:ea typeface="Arial" pitchFamily="34" charset="-122"/>
                <a:cs typeface="Arial" pitchFamily="34" charset="-120"/>
              </a:rPr>
              <a:t>Frameworks help nurses move beyond brief symptom review. However, they require appointment time, workforce capacity, referral access, shared records, follow-up systems and attention to inequalities. Without these, “personalised care” can become rhetoric rather than practice.</a:t>
            </a:r>
            <a:endParaRPr lang="en-US" sz="1200" dirty="0"/>
          </a:p>
        </p:txBody>
      </p:sp>
      <p:sp>
        <p:nvSpPr>
          <p:cNvPr id="20" name="Shape 17"/>
          <p:cNvSpPr/>
          <p:nvPr/>
        </p:nvSpPr>
        <p:spPr>
          <a:xfrm>
            <a:off x="411480" y="6473952"/>
            <a:ext cx="11384280" cy="0"/>
          </a:xfrm>
          <a:prstGeom prst="line">
            <a:avLst/>
          </a:prstGeom>
          <a:noFill/>
          <a:ln w="7620">
            <a:solidFill>
              <a:srgbClr val="D5E0E8"/>
            </a:solidFill>
            <a:prstDash val="solid"/>
          </a:ln>
        </p:spPr>
        <p:txBody>
          <a:bodyPr/>
          <a:lstStyle/>
          <a:p>
            <a:endParaRPr lang="en-GB"/>
          </a:p>
        </p:txBody>
      </p:sp>
      <p:sp>
        <p:nvSpPr>
          <p:cNvPr id="21" name="Text 18"/>
          <p:cNvSpPr/>
          <p:nvPr/>
        </p:nvSpPr>
        <p:spPr>
          <a:xfrm>
            <a:off x="475488" y="6537960"/>
            <a:ext cx="9875520" cy="201168"/>
          </a:xfrm>
          <a:prstGeom prst="rect">
            <a:avLst/>
          </a:prstGeom>
          <a:noFill/>
          <a:ln/>
        </p:spPr>
        <p:txBody>
          <a:bodyPr wrap="square" lIns="0" tIns="0" rIns="0" bIns="0" rtlCol="0" anchor="ctr"/>
          <a:lstStyle/>
          <a:p>
            <a:pPr marL="0" indent="0">
              <a:buNone/>
            </a:pPr>
            <a:r>
              <a:rPr lang="en-US" sz="780" dirty="0">
                <a:solidFill>
                  <a:srgbClr val="53606A"/>
                </a:solidFill>
                <a:latin typeface="Arial" pitchFamily="34" charset="0"/>
                <a:ea typeface="Arial" pitchFamily="34" charset="-122"/>
                <a:cs typeface="Arial" pitchFamily="34" charset="-120"/>
              </a:rPr>
              <a:t>Sources: NICE (2022); NHS England (2019); Coulter et al. (2013); Woltmann et al. (2012).</a:t>
            </a:r>
            <a:endParaRPr lang="en-US" sz="780" dirty="0"/>
          </a:p>
        </p:txBody>
      </p:sp>
      <p:sp>
        <p:nvSpPr>
          <p:cNvPr id="22" name="Text 19"/>
          <p:cNvSpPr/>
          <p:nvPr/>
        </p:nvSpPr>
        <p:spPr>
          <a:xfrm>
            <a:off x="11384280" y="6528816"/>
            <a:ext cx="411480" cy="201168"/>
          </a:xfrm>
          <a:prstGeom prst="rect">
            <a:avLst/>
          </a:prstGeom>
          <a:noFill/>
          <a:ln/>
        </p:spPr>
        <p:txBody>
          <a:bodyPr wrap="square" lIns="0" tIns="0" rIns="0" bIns="0" rtlCol="0" anchor="ctr"/>
          <a:lstStyle/>
          <a:p>
            <a:pPr marL="0" indent="0" algn="r">
              <a:buNone/>
            </a:pPr>
            <a:r>
              <a:rPr lang="en-US" sz="800" dirty="0">
                <a:solidFill>
                  <a:srgbClr val="53606A"/>
                </a:solidFill>
                <a:latin typeface="Arial" pitchFamily="34" charset="0"/>
                <a:ea typeface="Arial" pitchFamily="34" charset="-122"/>
                <a:cs typeface="Arial" pitchFamily="34" charset="-120"/>
              </a:rPr>
              <a:t>13</a:t>
            </a:r>
            <a:endParaRPr lang="en-US" sz="8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1"/>
          <p:cNvSpPr/>
          <p:nvPr/>
        </p:nvSpPr>
        <p:spPr>
          <a:xfrm>
            <a:off x="457200" y="502920"/>
            <a:ext cx="11277295" cy="548640"/>
          </a:xfrm>
          <a:prstGeom prst="rect">
            <a:avLst/>
          </a:prstGeom>
          <a:noFill/>
          <a:ln/>
        </p:spPr>
        <p:txBody>
          <a:bodyPr wrap="square" lIns="0" tIns="0" rIns="0" bIns="0" rtlCol="0" anchor="ctr"/>
          <a:lstStyle/>
          <a:p>
            <a:pPr marL="0" indent="0">
              <a:buNone/>
            </a:pPr>
            <a:r>
              <a:rPr lang="en-US" sz="2700" b="1" dirty="0">
                <a:solidFill>
                  <a:srgbClr val="223338"/>
                </a:solidFill>
                <a:latin typeface="Arial" pitchFamily="34" charset="0"/>
                <a:ea typeface="Arial" pitchFamily="34" charset="-122"/>
                <a:cs typeface="Arial" pitchFamily="34" charset="-120"/>
              </a:rPr>
              <a:t>Treatment Options Available in the UK</a:t>
            </a:r>
            <a:endParaRPr lang="en-US" sz="2700" dirty="0"/>
          </a:p>
        </p:txBody>
      </p:sp>
      <p:sp>
        <p:nvSpPr>
          <p:cNvPr id="4" name="Text 2"/>
          <p:cNvSpPr/>
          <p:nvPr/>
        </p:nvSpPr>
        <p:spPr>
          <a:xfrm>
            <a:off x="457200" y="1051560"/>
            <a:ext cx="11277295" cy="274320"/>
          </a:xfrm>
          <a:prstGeom prst="rect">
            <a:avLst/>
          </a:prstGeom>
          <a:noFill/>
          <a:ln/>
        </p:spPr>
        <p:txBody>
          <a:bodyPr wrap="square" lIns="0" tIns="0" rIns="0" bIns="0" rtlCol="0" anchor="ctr"/>
          <a:lstStyle/>
          <a:p>
            <a:pPr marL="0" indent="0">
              <a:buNone/>
            </a:pPr>
            <a:r>
              <a:rPr lang="en-US" sz="1250" dirty="0">
                <a:solidFill>
                  <a:srgbClr val="5B6B6E"/>
                </a:solidFill>
                <a:latin typeface="Arial" pitchFamily="34" charset="0"/>
                <a:ea typeface="Arial" pitchFamily="34" charset="-122"/>
                <a:cs typeface="Arial" pitchFamily="34" charset="-120"/>
              </a:rPr>
              <a:t>Treatments work best when matched to severity, preference and access.</a:t>
            </a:r>
            <a:endParaRPr lang="en-US" sz="1250" dirty="0"/>
          </a:p>
        </p:txBody>
      </p:sp>
      <p:sp>
        <p:nvSpPr>
          <p:cNvPr id="5" name="Text 3"/>
          <p:cNvSpPr/>
          <p:nvPr/>
        </p:nvSpPr>
        <p:spPr>
          <a:xfrm>
            <a:off x="457200" y="1417320"/>
            <a:ext cx="3545738" cy="274320"/>
          </a:xfrm>
          <a:prstGeom prst="rect">
            <a:avLst/>
          </a:prstGeom>
          <a:noFill/>
          <a:ln/>
        </p:spPr>
        <p:txBody>
          <a:bodyPr wrap="square" lIns="0" tIns="0" rIns="0" bIns="0" rtlCol="0" anchor="ctr"/>
          <a:lstStyle/>
          <a:p>
            <a:pPr marL="0" indent="0">
              <a:buNone/>
            </a:pPr>
            <a:r>
              <a:rPr lang="en-US" sz="1400" b="1" dirty="0">
                <a:solidFill>
                  <a:srgbClr val="50808E"/>
                </a:solidFill>
                <a:latin typeface="Arial" pitchFamily="34" charset="0"/>
                <a:ea typeface="Arial" pitchFamily="34" charset="-122"/>
                <a:cs typeface="Arial" pitchFamily="34" charset="-120"/>
              </a:rPr>
              <a:t>Psychological Therapies</a:t>
            </a:r>
            <a:endParaRPr lang="en-US" sz="1400" dirty="0"/>
          </a:p>
        </p:txBody>
      </p:sp>
      <p:sp>
        <p:nvSpPr>
          <p:cNvPr id="6" name="Text 4"/>
          <p:cNvSpPr/>
          <p:nvPr/>
        </p:nvSpPr>
        <p:spPr>
          <a:xfrm>
            <a:off x="457200" y="1746504"/>
            <a:ext cx="3545738" cy="1783080"/>
          </a:xfrm>
          <a:prstGeom prst="rect">
            <a:avLst/>
          </a:prstGeom>
          <a:noFill/>
          <a:ln/>
        </p:spPr>
        <p:txBody>
          <a:bodyPr wrap="square" lIns="0" tIns="0" rIns="0" bIns="0" rtlCol="0" anchor="t"/>
          <a:lstStyle/>
          <a:p>
            <a:pPr marL="0" indent="0">
              <a:lnSpc>
                <a:spcPct val="115000"/>
              </a:lnSpc>
              <a:buNone/>
            </a:pPr>
            <a:r>
              <a:rPr lang="en-US" sz="1050" dirty="0">
                <a:latin typeface="Arial" pitchFamily="34" charset="0"/>
                <a:ea typeface="Arial" pitchFamily="34" charset="-122"/>
                <a:cs typeface="Arial" pitchFamily="34" charset="-120"/>
              </a:rPr>
              <a:t>NHS Talking Therapies provides NICE-recommended psychological treatments for depression and anxiety, including CBT and guided self-help, and people can refer themselves directly without needing to see a GP first (NHS, 2024; NICE, 2022). These therapies can be delivered face-to-face, remotely, individually or in groups, depending on what best suits the person (NHS, 2024).</a:t>
            </a:r>
            <a:endParaRPr lang="en-US" sz="1050" dirty="0"/>
          </a:p>
        </p:txBody>
      </p:sp>
      <p:sp>
        <p:nvSpPr>
          <p:cNvPr id="7" name="Text 5"/>
          <p:cNvSpPr/>
          <p:nvPr/>
        </p:nvSpPr>
        <p:spPr>
          <a:xfrm>
            <a:off x="4322978" y="1417320"/>
            <a:ext cx="3545738" cy="274320"/>
          </a:xfrm>
          <a:prstGeom prst="rect">
            <a:avLst/>
          </a:prstGeom>
          <a:noFill/>
          <a:ln/>
        </p:spPr>
        <p:txBody>
          <a:bodyPr wrap="square" lIns="0" tIns="0" rIns="0" bIns="0" rtlCol="0" anchor="ctr"/>
          <a:lstStyle/>
          <a:p>
            <a:pPr marL="0" indent="0">
              <a:buNone/>
            </a:pPr>
            <a:r>
              <a:rPr lang="en-US" sz="1400" b="1" dirty="0">
                <a:solidFill>
                  <a:srgbClr val="50808E"/>
                </a:solidFill>
                <a:latin typeface="Arial" pitchFamily="34" charset="0"/>
                <a:ea typeface="Arial" pitchFamily="34" charset="-122"/>
                <a:cs typeface="Arial" pitchFamily="34" charset="-120"/>
              </a:rPr>
              <a:t>Medication</a:t>
            </a:r>
            <a:endParaRPr lang="en-US" sz="1400" dirty="0"/>
          </a:p>
        </p:txBody>
      </p:sp>
      <p:sp>
        <p:nvSpPr>
          <p:cNvPr id="8" name="Text 6"/>
          <p:cNvSpPr/>
          <p:nvPr/>
        </p:nvSpPr>
        <p:spPr>
          <a:xfrm>
            <a:off x="4322978" y="1746504"/>
            <a:ext cx="3545738" cy="1783080"/>
          </a:xfrm>
          <a:prstGeom prst="rect">
            <a:avLst/>
          </a:prstGeom>
          <a:noFill/>
          <a:ln/>
        </p:spPr>
        <p:txBody>
          <a:bodyPr wrap="square" lIns="0" tIns="0" rIns="0" bIns="0" rtlCol="0" anchor="t"/>
          <a:lstStyle/>
          <a:p>
            <a:pPr marL="0" indent="0">
              <a:lnSpc>
                <a:spcPct val="115000"/>
              </a:lnSpc>
              <a:buNone/>
            </a:pPr>
            <a:r>
              <a:rPr lang="en-US" sz="1050" dirty="0">
                <a:latin typeface="Arial" pitchFamily="34" charset="0"/>
                <a:ea typeface="Arial" pitchFamily="34" charset="-122"/>
                <a:cs typeface="Arial" pitchFamily="34" charset="-120"/>
              </a:rPr>
              <a:t>Selective serotonin reuptake inhibitors (SSRIs) are usually the first-choice antidepressant, and combining an antidepressant with CBT tends to work better than either treatment alone for more severe depression (NICE, 2022; NHS, 2024). Practitioners should discuss onset of effect, side effects, withdrawal and interactions, monitor suicide risk during early treatment, and review the person shortly after starting or changing a dose (NICE, 2022).</a:t>
            </a:r>
            <a:endParaRPr lang="en-US" sz="1050" dirty="0"/>
          </a:p>
        </p:txBody>
      </p:sp>
      <p:sp>
        <p:nvSpPr>
          <p:cNvPr id="9" name="Text 7"/>
          <p:cNvSpPr/>
          <p:nvPr/>
        </p:nvSpPr>
        <p:spPr>
          <a:xfrm>
            <a:off x="8188757" y="1417320"/>
            <a:ext cx="3545738" cy="274320"/>
          </a:xfrm>
          <a:prstGeom prst="rect">
            <a:avLst/>
          </a:prstGeom>
          <a:noFill/>
          <a:ln/>
        </p:spPr>
        <p:txBody>
          <a:bodyPr wrap="square" lIns="0" tIns="0" rIns="0" bIns="0" rtlCol="0" anchor="ctr"/>
          <a:lstStyle/>
          <a:p>
            <a:pPr marL="0" indent="0">
              <a:buNone/>
            </a:pPr>
            <a:r>
              <a:rPr lang="en-US" sz="1400" b="1" dirty="0">
                <a:solidFill>
                  <a:srgbClr val="50808E"/>
                </a:solidFill>
                <a:latin typeface="Arial" pitchFamily="34" charset="0"/>
                <a:ea typeface="Arial" pitchFamily="34" charset="-122"/>
                <a:cs typeface="Arial" pitchFamily="34" charset="-120"/>
              </a:rPr>
              <a:t>Combined and Specialist Care</a:t>
            </a:r>
            <a:endParaRPr lang="en-US" sz="1400" dirty="0"/>
          </a:p>
        </p:txBody>
      </p:sp>
      <p:sp>
        <p:nvSpPr>
          <p:cNvPr id="10" name="Text 8"/>
          <p:cNvSpPr/>
          <p:nvPr/>
        </p:nvSpPr>
        <p:spPr>
          <a:xfrm>
            <a:off x="8188757" y="1746504"/>
            <a:ext cx="3545738" cy="1783080"/>
          </a:xfrm>
          <a:prstGeom prst="rect">
            <a:avLst/>
          </a:prstGeom>
          <a:noFill/>
          <a:ln/>
        </p:spPr>
        <p:txBody>
          <a:bodyPr wrap="square" lIns="0" tIns="0" rIns="0" bIns="0" rtlCol="0" anchor="t"/>
          <a:lstStyle/>
          <a:p>
            <a:pPr marL="0" indent="0">
              <a:lnSpc>
                <a:spcPct val="115000"/>
              </a:lnSpc>
              <a:buNone/>
            </a:pPr>
            <a:r>
              <a:rPr lang="en-US" sz="1050" dirty="0">
                <a:latin typeface="Arial" pitchFamily="34" charset="0"/>
                <a:ea typeface="Arial" pitchFamily="34" charset="-122"/>
                <a:cs typeface="Arial" pitchFamily="34" charset="-120"/>
              </a:rPr>
              <a:t>Combination therapy may be appropriate for more severe depression, and people with severe depression may be referred to a specialist mental health team of psychologists, psychiatrists, specialist nurses and occupational therapists (NHS, 2024). Specialist care can also include crisis care, community mental health input, perinatal teams and electroconvulsive therapy (ECT) for severe or life-threatening depression, alongside ongoing relapse prevention (NICE, 2022; NHS England, 2025).</a:t>
            </a:r>
            <a:endParaRPr lang="en-US" sz="1050" dirty="0"/>
          </a:p>
        </p:txBody>
      </p:sp>
      <p:sp>
        <p:nvSpPr>
          <p:cNvPr id="11" name="Shape 9"/>
          <p:cNvSpPr/>
          <p:nvPr/>
        </p:nvSpPr>
        <p:spPr>
          <a:xfrm>
            <a:off x="7020255" y="3520440"/>
            <a:ext cx="4714240" cy="2651760"/>
          </a:xfrm>
          <a:prstGeom prst="roundRect">
            <a:avLst>
              <a:gd name="adj" fmla="val 2759"/>
            </a:avLst>
          </a:prstGeom>
          <a:solidFill>
            <a:srgbClr val="FFFFFF"/>
          </a:solidFill>
          <a:ln w="12700">
            <a:solidFill>
              <a:srgbClr val="E3E9E8"/>
            </a:solidFill>
            <a:prstDash val="solid"/>
          </a:ln>
          <a:effectLst>
            <a:outerShdw blurRad="76200" dist="25400" dir="5400000" algn="bl" rotWithShape="0">
              <a:srgbClr val="999999">
                <a:alpha val="25000"/>
              </a:srgbClr>
            </a:outerShdw>
          </a:effectLst>
        </p:spPr>
        <p:txBody>
          <a:bodyPr/>
          <a:lstStyle/>
          <a:p>
            <a:endParaRPr lang="en-GB"/>
          </a:p>
        </p:txBody>
      </p:sp>
      <p:pic>
        <p:nvPicPr>
          <p:cNvPr id="12" name="Image 0" descr="healthcentral.png"/>
          <p:cNvPicPr>
            <a:picLocks noChangeAspect="1"/>
          </p:cNvPicPr>
          <p:nvPr/>
        </p:nvPicPr>
        <p:blipFill>
          <a:blip r:embed="rId3"/>
          <a:stretch>
            <a:fillRect/>
          </a:stretch>
        </p:blipFill>
        <p:spPr>
          <a:xfrm>
            <a:off x="7075119" y="3575304"/>
            <a:ext cx="4604512" cy="2542032"/>
          </a:xfrm>
          <a:prstGeom prst="rect">
            <a:avLst/>
          </a:prstGeom>
        </p:spPr>
      </p:pic>
      <p:sp>
        <p:nvSpPr>
          <p:cNvPr id="13" name="Text 10"/>
          <p:cNvSpPr/>
          <p:nvPr/>
        </p:nvSpPr>
        <p:spPr>
          <a:xfrm>
            <a:off x="7020255" y="6217920"/>
            <a:ext cx="4714240" cy="274320"/>
          </a:xfrm>
          <a:prstGeom prst="rect">
            <a:avLst/>
          </a:prstGeom>
          <a:noFill/>
          <a:ln/>
        </p:spPr>
        <p:txBody>
          <a:bodyPr wrap="square" lIns="0" tIns="0" rIns="0" bIns="0" rtlCol="0" anchor="ctr"/>
          <a:lstStyle/>
          <a:p>
            <a:pPr marL="0" indent="0" algn="ctr">
              <a:buNone/>
            </a:pPr>
            <a:r>
              <a:rPr lang="en-US" sz="850" dirty="0">
                <a:solidFill>
                  <a:srgbClr val="8A9A9C"/>
                </a:solidFill>
                <a:latin typeface="Arial" pitchFamily="34" charset="0"/>
                <a:ea typeface="Arial" pitchFamily="34" charset="-122"/>
                <a:cs typeface="Arial" pitchFamily="34" charset="-120"/>
              </a:rPr>
              <a:t>Illustrative overview of treatment types (</a:t>
            </a:r>
            <a:r>
              <a:rPr lang="en-US" sz="850" dirty="0" err="1">
                <a:solidFill>
                  <a:srgbClr val="8A9A9C"/>
                </a:solidFill>
                <a:latin typeface="Arial" pitchFamily="34" charset="0"/>
                <a:ea typeface="Arial" pitchFamily="34" charset="-122"/>
                <a:cs typeface="Arial" pitchFamily="34" charset="-120"/>
              </a:rPr>
              <a:t>Devash</a:t>
            </a:r>
            <a:r>
              <a:rPr lang="en-US" sz="850" dirty="0">
                <a:solidFill>
                  <a:srgbClr val="8A9A9C"/>
                </a:solidFill>
                <a:latin typeface="Arial" pitchFamily="34" charset="0"/>
                <a:ea typeface="Arial" pitchFamily="34" charset="-122"/>
                <a:cs typeface="Arial" pitchFamily="34" charset="-120"/>
              </a:rPr>
              <a:t>, 2024</a:t>
            </a:r>
            <a:endParaRPr lang="en-US" sz="850" dirty="0"/>
          </a:p>
        </p:txBody>
      </p:sp>
      <p:sp>
        <p:nvSpPr>
          <p:cNvPr id="14" name="Text 11"/>
          <p:cNvSpPr/>
          <p:nvPr/>
        </p:nvSpPr>
        <p:spPr>
          <a:xfrm>
            <a:off x="457200" y="3520440"/>
            <a:ext cx="6243015" cy="292608"/>
          </a:xfrm>
          <a:prstGeom prst="rect">
            <a:avLst/>
          </a:prstGeom>
          <a:noFill/>
          <a:ln/>
        </p:spPr>
        <p:txBody>
          <a:bodyPr wrap="square" lIns="0" tIns="0" rIns="0" bIns="0" rtlCol="0" anchor="ctr"/>
          <a:lstStyle/>
          <a:p>
            <a:pPr marL="0" indent="0">
              <a:buNone/>
            </a:pPr>
            <a:r>
              <a:rPr lang="en-US" sz="1400" b="1" dirty="0">
                <a:solidFill>
                  <a:srgbClr val="50808E"/>
                </a:solidFill>
                <a:latin typeface="Arial" pitchFamily="34" charset="0"/>
                <a:ea typeface="Arial" pitchFamily="34" charset="-122"/>
                <a:cs typeface="Arial" pitchFamily="34" charset="-120"/>
              </a:rPr>
              <a:t>Equity Check</a:t>
            </a:r>
            <a:endParaRPr lang="en-US" sz="1400" dirty="0"/>
          </a:p>
        </p:txBody>
      </p:sp>
      <p:sp>
        <p:nvSpPr>
          <p:cNvPr id="15" name="Shape 12"/>
          <p:cNvSpPr/>
          <p:nvPr/>
        </p:nvSpPr>
        <p:spPr>
          <a:xfrm>
            <a:off x="457200" y="3977640"/>
            <a:ext cx="82296" cy="82296"/>
          </a:xfrm>
          <a:prstGeom prst="ellipse">
            <a:avLst/>
          </a:prstGeom>
          <a:solidFill>
            <a:srgbClr val="84B59F"/>
          </a:solidFill>
          <a:ln/>
        </p:spPr>
        <p:txBody>
          <a:bodyPr/>
          <a:lstStyle/>
          <a:p>
            <a:endParaRPr lang="en-GB"/>
          </a:p>
        </p:txBody>
      </p:sp>
      <p:sp>
        <p:nvSpPr>
          <p:cNvPr id="16" name="Text 13"/>
          <p:cNvSpPr/>
          <p:nvPr/>
        </p:nvSpPr>
        <p:spPr>
          <a:xfrm>
            <a:off x="713232" y="3904488"/>
            <a:ext cx="5986983" cy="777240"/>
          </a:xfrm>
          <a:prstGeom prst="rect">
            <a:avLst/>
          </a:prstGeom>
          <a:noFill/>
          <a:ln/>
        </p:spPr>
        <p:txBody>
          <a:bodyPr wrap="square" lIns="0" tIns="0" rIns="0" bIns="0" rtlCol="0" anchor="t"/>
          <a:lstStyle/>
          <a:p>
            <a:pPr marL="0" indent="0">
              <a:lnSpc>
                <a:spcPct val="115000"/>
              </a:lnSpc>
              <a:buNone/>
            </a:pPr>
            <a:r>
              <a:rPr lang="en-US" sz="1050" dirty="0">
                <a:latin typeface="Arial" pitchFamily="34" charset="0"/>
                <a:ea typeface="Arial" pitchFamily="34" charset="-122"/>
                <a:cs typeface="Arial" pitchFamily="34" charset="-120"/>
              </a:rPr>
              <a:t>Practitioners should offer people a genuine choice of treatment, but that choice is only meaningful if services are accessible, culturally safe and available within a reasonable time (NHS England, 2025)</a:t>
            </a:r>
            <a:endParaRPr lang="en-US" sz="1050" dirty="0"/>
          </a:p>
        </p:txBody>
      </p:sp>
      <p:sp>
        <p:nvSpPr>
          <p:cNvPr id="17" name="Shape 14"/>
          <p:cNvSpPr/>
          <p:nvPr/>
        </p:nvSpPr>
        <p:spPr>
          <a:xfrm>
            <a:off x="457200" y="4727448"/>
            <a:ext cx="82296" cy="82296"/>
          </a:xfrm>
          <a:prstGeom prst="ellipse">
            <a:avLst/>
          </a:prstGeom>
          <a:solidFill>
            <a:srgbClr val="84B59F"/>
          </a:solidFill>
          <a:ln/>
        </p:spPr>
        <p:txBody>
          <a:bodyPr/>
          <a:lstStyle/>
          <a:p>
            <a:endParaRPr lang="en-GB"/>
          </a:p>
        </p:txBody>
      </p:sp>
      <p:sp>
        <p:nvSpPr>
          <p:cNvPr id="18" name="Text 15"/>
          <p:cNvSpPr/>
          <p:nvPr/>
        </p:nvSpPr>
        <p:spPr>
          <a:xfrm>
            <a:off x="713232" y="4654296"/>
            <a:ext cx="5986983" cy="777240"/>
          </a:xfrm>
          <a:prstGeom prst="rect">
            <a:avLst/>
          </a:prstGeom>
          <a:noFill/>
          <a:ln/>
        </p:spPr>
        <p:txBody>
          <a:bodyPr wrap="square" lIns="0" tIns="0" rIns="0" bIns="0" rtlCol="0" anchor="t"/>
          <a:lstStyle/>
          <a:p>
            <a:pPr marL="0" indent="0">
              <a:lnSpc>
                <a:spcPct val="115000"/>
              </a:lnSpc>
              <a:buNone/>
            </a:pPr>
            <a:r>
              <a:rPr lang="en-US" sz="1050" dirty="0">
                <a:latin typeface="Arial" pitchFamily="34" charset="0"/>
                <a:ea typeface="Arial" pitchFamily="34" charset="-122"/>
                <a:cs typeface="Arial" pitchFamily="34" charset="-120"/>
              </a:rPr>
              <a:t>Digital and remote therapy can widen access to care, but it can also exclude people with low digital confidence, language needs, a disability, privacy concerns or unstable housing (NHS England, 2025)</a:t>
            </a:r>
            <a:endParaRPr lang="en-US" sz="1050" dirty="0"/>
          </a:p>
        </p:txBody>
      </p:sp>
      <p:sp>
        <p:nvSpPr>
          <p:cNvPr id="19" name="Shape 16"/>
          <p:cNvSpPr/>
          <p:nvPr/>
        </p:nvSpPr>
        <p:spPr>
          <a:xfrm>
            <a:off x="457200" y="5477256"/>
            <a:ext cx="82296" cy="82296"/>
          </a:xfrm>
          <a:prstGeom prst="ellipse">
            <a:avLst/>
          </a:prstGeom>
          <a:solidFill>
            <a:srgbClr val="84B59F"/>
          </a:solidFill>
          <a:ln/>
        </p:spPr>
        <p:txBody>
          <a:bodyPr/>
          <a:lstStyle/>
          <a:p>
            <a:endParaRPr lang="en-GB"/>
          </a:p>
        </p:txBody>
      </p:sp>
      <p:sp>
        <p:nvSpPr>
          <p:cNvPr id="20" name="Text 17"/>
          <p:cNvSpPr/>
          <p:nvPr/>
        </p:nvSpPr>
        <p:spPr>
          <a:xfrm>
            <a:off x="713232" y="5404104"/>
            <a:ext cx="5986983" cy="777240"/>
          </a:xfrm>
          <a:prstGeom prst="rect">
            <a:avLst/>
          </a:prstGeom>
          <a:noFill/>
          <a:ln/>
        </p:spPr>
        <p:txBody>
          <a:bodyPr wrap="square" lIns="0" tIns="0" rIns="0" bIns="0" rtlCol="0" anchor="t"/>
          <a:lstStyle/>
          <a:p>
            <a:pPr marL="0" indent="0">
              <a:lnSpc>
                <a:spcPct val="115000"/>
              </a:lnSpc>
              <a:buNone/>
            </a:pPr>
            <a:r>
              <a:rPr lang="en-US" sz="1050" dirty="0">
                <a:latin typeface="Arial" pitchFamily="34" charset="0"/>
                <a:ea typeface="Arial" pitchFamily="34" charset="-122"/>
                <a:cs typeface="Arial" pitchFamily="34" charset="-120"/>
              </a:rPr>
              <a:t>Medication alone may reduce symptoms, but it may not address the loneliness, debt, trauma or poor housing that can maintain a person's distress (NICE, 2022)</a:t>
            </a:r>
            <a:endParaRPr lang="en-US" sz="1050" dirty="0"/>
          </a:p>
        </p:txBody>
      </p:sp>
      <p:sp>
        <p:nvSpPr>
          <p:cNvPr id="21" name="Text 18"/>
          <p:cNvSpPr/>
          <p:nvPr/>
        </p:nvSpPr>
        <p:spPr>
          <a:xfrm>
            <a:off x="457200" y="6537960"/>
            <a:ext cx="9144000" cy="228600"/>
          </a:xfrm>
          <a:prstGeom prst="rect">
            <a:avLst/>
          </a:prstGeom>
          <a:noFill/>
          <a:ln/>
        </p:spPr>
        <p:txBody>
          <a:bodyPr wrap="square" lIns="0" tIns="0" rIns="0" bIns="0" rtlCol="0" anchor="ctr"/>
          <a:lstStyle/>
          <a:p>
            <a:pPr marL="0" indent="0">
              <a:buNone/>
            </a:pPr>
            <a:r>
              <a:rPr lang="en-US" sz="900" dirty="0">
                <a:solidFill>
                  <a:srgbClr val="8A9A9C"/>
                </a:solidFill>
                <a:latin typeface="Arial" pitchFamily="34" charset="0"/>
                <a:ea typeface="Arial" pitchFamily="34" charset="-122"/>
                <a:cs typeface="Arial" pitchFamily="34" charset="-120"/>
              </a:rPr>
              <a:t>Sources: NICE (2022); NHS England (2025); NHS (2024)</a:t>
            </a:r>
            <a:endParaRPr lang="en-US" sz="900" dirty="0"/>
          </a:p>
        </p:txBody>
      </p:sp>
      <p:sp>
        <p:nvSpPr>
          <p:cNvPr id="22" name="Text 19"/>
          <p:cNvSpPr/>
          <p:nvPr/>
        </p:nvSpPr>
        <p:spPr>
          <a:xfrm>
            <a:off x="11475720" y="6537960"/>
            <a:ext cx="320040" cy="228600"/>
          </a:xfrm>
          <a:prstGeom prst="rect">
            <a:avLst/>
          </a:prstGeom>
          <a:noFill/>
          <a:ln/>
        </p:spPr>
        <p:txBody>
          <a:bodyPr wrap="square" lIns="0" tIns="0" rIns="0" bIns="0" rtlCol="0" anchor="ctr"/>
          <a:lstStyle/>
          <a:p>
            <a:pPr marL="0" indent="0" algn="r">
              <a:buNone/>
            </a:pPr>
            <a:r>
              <a:rPr lang="en-US" sz="900" dirty="0">
                <a:solidFill>
                  <a:srgbClr val="8A9A9C"/>
                </a:solidFill>
                <a:latin typeface="Arial" pitchFamily="34" charset="0"/>
                <a:ea typeface="Arial" pitchFamily="34" charset="-122"/>
                <a:cs typeface="Arial" pitchFamily="34" charset="-120"/>
              </a:rPr>
              <a:t>10</a:t>
            </a:r>
            <a:endParaRPr lang="en-US" sz="9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Text 0"/>
          <p:cNvSpPr/>
          <p:nvPr/>
        </p:nvSpPr>
        <p:spPr>
          <a:xfrm>
            <a:off x="530352" y="310896"/>
            <a:ext cx="8046720" cy="402336"/>
          </a:xfrm>
          <a:prstGeom prst="rect">
            <a:avLst/>
          </a:prstGeom>
          <a:noFill/>
          <a:ln/>
        </p:spPr>
        <p:txBody>
          <a:bodyPr wrap="square" lIns="0" tIns="0" rIns="0" bIns="0" rtlCol="0" anchor="ctr"/>
          <a:lstStyle/>
          <a:p>
            <a:pPr marL="0" indent="0">
              <a:buNone/>
            </a:pPr>
            <a:r>
              <a:rPr lang="en-US" sz="2400" b="1" dirty="0">
                <a:solidFill>
                  <a:srgbClr val="0F2E4A"/>
                </a:solidFill>
                <a:latin typeface="Arial" pitchFamily="34" charset="0"/>
                <a:ea typeface="Arial" pitchFamily="34" charset="-122"/>
                <a:cs typeface="Arial" pitchFamily="34" charset="-120"/>
              </a:rPr>
              <a:t>Comorbidity and complexity</a:t>
            </a:r>
            <a:endParaRPr lang="en-US" sz="2400" dirty="0"/>
          </a:p>
        </p:txBody>
      </p:sp>
      <p:sp>
        <p:nvSpPr>
          <p:cNvPr id="3" name="Text 1"/>
          <p:cNvSpPr/>
          <p:nvPr/>
        </p:nvSpPr>
        <p:spPr>
          <a:xfrm>
            <a:off x="548640" y="749808"/>
            <a:ext cx="8046720" cy="256032"/>
          </a:xfrm>
          <a:prstGeom prst="rect">
            <a:avLst/>
          </a:prstGeom>
          <a:noFill/>
          <a:ln/>
        </p:spPr>
        <p:txBody>
          <a:bodyPr wrap="square" lIns="0" tIns="0" rIns="0" bIns="0" rtlCol="0" anchor="ctr"/>
          <a:lstStyle/>
          <a:p>
            <a:pPr marL="0" indent="0">
              <a:buNone/>
            </a:pPr>
            <a:r>
              <a:rPr lang="en-US" sz="1050" dirty="0">
                <a:solidFill>
                  <a:srgbClr val="53606A"/>
                </a:solidFill>
                <a:latin typeface="Arial" pitchFamily="34" charset="0"/>
                <a:ea typeface="Arial" pitchFamily="34" charset="-122"/>
                <a:cs typeface="Arial" pitchFamily="34" charset="-120"/>
              </a:rPr>
              <a:t>Depression rarely sits alone in primary care.</a:t>
            </a:r>
            <a:endParaRPr lang="en-US" sz="1050" dirty="0"/>
          </a:p>
        </p:txBody>
      </p:sp>
      <p:sp>
        <p:nvSpPr>
          <p:cNvPr id="5" name="Text 3"/>
          <p:cNvSpPr/>
          <p:nvPr/>
        </p:nvSpPr>
        <p:spPr>
          <a:xfrm>
            <a:off x="822960" y="1280160"/>
            <a:ext cx="3191256" cy="256032"/>
          </a:xfrm>
          <a:prstGeom prst="rect">
            <a:avLst/>
          </a:prstGeom>
          <a:noFill/>
          <a:ln/>
        </p:spPr>
        <p:txBody>
          <a:bodyPr wrap="square" lIns="0" tIns="0" rIns="0" bIns="0" rtlCol="0" anchor="ctr"/>
          <a:lstStyle/>
          <a:p>
            <a:pPr marL="0" indent="0">
              <a:buNone/>
            </a:pPr>
            <a:r>
              <a:rPr lang="en-US" sz="1250" b="1" dirty="0">
                <a:solidFill>
                  <a:srgbClr val="0F2E4A"/>
                </a:solidFill>
                <a:latin typeface="Arial" pitchFamily="34" charset="0"/>
                <a:ea typeface="Arial" pitchFamily="34" charset="-122"/>
                <a:cs typeface="Arial" pitchFamily="34" charset="-120"/>
              </a:rPr>
              <a:t>Common mental health comorbidity</a:t>
            </a:r>
            <a:endParaRPr lang="en-US" sz="1250" dirty="0"/>
          </a:p>
        </p:txBody>
      </p:sp>
      <p:sp>
        <p:nvSpPr>
          <p:cNvPr id="6" name="Text 4"/>
          <p:cNvSpPr/>
          <p:nvPr/>
        </p:nvSpPr>
        <p:spPr>
          <a:xfrm>
            <a:off x="822960" y="1645920"/>
            <a:ext cx="3191256" cy="868680"/>
          </a:xfrm>
          <a:prstGeom prst="rect">
            <a:avLst/>
          </a:prstGeom>
          <a:noFill/>
          <a:ln/>
        </p:spPr>
        <p:txBody>
          <a:bodyPr wrap="square" lIns="0" tIns="0" rIns="0" bIns="0" rtlCol="0" anchor="t">
            <a:normAutofit/>
          </a:bodyPr>
          <a:lstStyle/>
          <a:p>
            <a:pPr marL="0" indent="0">
              <a:buNone/>
            </a:pPr>
            <a:r>
              <a:rPr lang="en-US" sz="1030" dirty="0">
                <a:solidFill>
                  <a:srgbClr val="1D1D1F"/>
                </a:solidFill>
                <a:latin typeface="Arial" pitchFamily="34" charset="0"/>
                <a:ea typeface="Arial" pitchFamily="34" charset="-122"/>
                <a:cs typeface="Arial" pitchFamily="34" charset="-120"/>
              </a:rPr>
              <a:t>Anxiety disorders, PTSD, substance misuse, eating disorders, personality disorder, self-harm and sleep problems (NICE, 2009)</a:t>
            </a:r>
            <a:endParaRPr lang="en-US" sz="1030" dirty="0"/>
          </a:p>
        </p:txBody>
      </p:sp>
      <p:sp>
        <p:nvSpPr>
          <p:cNvPr id="8" name="Text 6"/>
          <p:cNvSpPr/>
          <p:nvPr/>
        </p:nvSpPr>
        <p:spPr>
          <a:xfrm>
            <a:off x="4507992" y="1280160"/>
            <a:ext cx="3191256" cy="256032"/>
          </a:xfrm>
          <a:prstGeom prst="rect">
            <a:avLst/>
          </a:prstGeom>
          <a:noFill/>
          <a:ln/>
        </p:spPr>
        <p:txBody>
          <a:bodyPr wrap="square" lIns="0" tIns="0" rIns="0" bIns="0" rtlCol="0" anchor="ctr"/>
          <a:lstStyle/>
          <a:p>
            <a:pPr marL="0" indent="0">
              <a:buNone/>
            </a:pPr>
            <a:r>
              <a:rPr lang="en-US" sz="1250" b="1" dirty="0">
                <a:solidFill>
                  <a:srgbClr val="0F2E4A"/>
                </a:solidFill>
                <a:latin typeface="Arial" pitchFamily="34" charset="0"/>
                <a:ea typeface="Arial" pitchFamily="34" charset="-122"/>
                <a:cs typeface="Arial" pitchFamily="34" charset="-120"/>
              </a:rPr>
              <a:t>Physical long-term conditions</a:t>
            </a:r>
            <a:endParaRPr lang="en-US" sz="1250" dirty="0"/>
          </a:p>
        </p:txBody>
      </p:sp>
      <p:sp>
        <p:nvSpPr>
          <p:cNvPr id="9" name="Text 7"/>
          <p:cNvSpPr/>
          <p:nvPr/>
        </p:nvSpPr>
        <p:spPr>
          <a:xfrm>
            <a:off x="4507992" y="1645920"/>
            <a:ext cx="3191256" cy="868680"/>
          </a:xfrm>
          <a:prstGeom prst="rect">
            <a:avLst/>
          </a:prstGeom>
          <a:noFill/>
          <a:ln/>
        </p:spPr>
        <p:txBody>
          <a:bodyPr wrap="square" lIns="0" tIns="0" rIns="0" bIns="0" rtlCol="0" anchor="t">
            <a:normAutofit/>
          </a:bodyPr>
          <a:lstStyle/>
          <a:p>
            <a:pPr marL="0" indent="0">
              <a:buNone/>
            </a:pPr>
            <a:r>
              <a:rPr lang="en-US" sz="1000" dirty="0">
                <a:solidFill>
                  <a:srgbClr val="1D1D1F"/>
                </a:solidFill>
                <a:latin typeface="Arial" pitchFamily="34" charset="0"/>
                <a:ea typeface="Arial" pitchFamily="34" charset="-122"/>
                <a:cs typeface="Arial" pitchFamily="34" charset="-120"/>
              </a:rPr>
              <a:t>Depression is two to three times more common in people with chronic physical health problems. Examples include diabetes, cardiovascular disease, stroke, cancer, COPD and chronic pain (NICE, 2022)</a:t>
            </a:r>
            <a:endParaRPr lang="en-US" sz="1000" dirty="0"/>
          </a:p>
        </p:txBody>
      </p:sp>
      <p:sp>
        <p:nvSpPr>
          <p:cNvPr id="11" name="Text 9"/>
          <p:cNvSpPr/>
          <p:nvPr/>
        </p:nvSpPr>
        <p:spPr>
          <a:xfrm>
            <a:off x="8193024" y="1280160"/>
            <a:ext cx="3191256" cy="256032"/>
          </a:xfrm>
          <a:prstGeom prst="rect">
            <a:avLst/>
          </a:prstGeom>
          <a:noFill/>
          <a:ln/>
        </p:spPr>
        <p:txBody>
          <a:bodyPr wrap="square" lIns="0" tIns="0" rIns="0" bIns="0" rtlCol="0" anchor="ctr"/>
          <a:lstStyle/>
          <a:p>
            <a:pPr marL="0" indent="0">
              <a:buNone/>
            </a:pPr>
            <a:r>
              <a:rPr lang="en-US" sz="1250" b="1" dirty="0">
                <a:solidFill>
                  <a:srgbClr val="0F2E4A"/>
                </a:solidFill>
                <a:latin typeface="Arial" pitchFamily="34" charset="0"/>
                <a:ea typeface="Arial" pitchFamily="34" charset="-122"/>
                <a:cs typeface="Arial" pitchFamily="34" charset="-120"/>
              </a:rPr>
              <a:t>Social comorbidity</a:t>
            </a:r>
            <a:endParaRPr lang="en-US" sz="1250" dirty="0"/>
          </a:p>
        </p:txBody>
      </p:sp>
      <p:sp>
        <p:nvSpPr>
          <p:cNvPr id="12" name="Text 10"/>
          <p:cNvSpPr/>
          <p:nvPr/>
        </p:nvSpPr>
        <p:spPr>
          <a:xfrm>
            <a:off x="8193024" y="1645920"/>
            <a:ext cx="3191256" cy="868680"/>
          </a:xfrm>
          <a:prstGeom prst="rect">
            <a:avLst/>
          </a:prstGeom>
          <a:noFill/>
          <a:ln/>
        </p:spPr>
        <p:txBody>
          <a:bodyPr wrap="square" lIns="0" tIns="0" rIns="0" bIns="0" rtlCol="0" anchor="t">
            <a:normAutofit/>
          </a:bodyPr>
          <a:lstStyle/>
          <a:p>
            <a:pPr marL="0" indent="0">
              <a:buNone/>
            </a:pPr>
            <a:r>
              <a:rPr lang="en-US" sz="1000" dirty="0">
                <a:solidFill>
                  <a:srgbClr val="1D1D1F"/>
                </a:solidFill>
                <a:latin typeface="Arial" pitchFamily="34" charset="0"/>
                <a:ea typeface="Arial" pitchFamily="34" charset="-122"/>
                <a:cs typeface="Arial" pitchFamily="34" charset="-120"/>
              </a:rPr>
              <a:t>Debt, unemployment, homelessness, poor housing, isolation, caring responsibilities, domestic abuse and discrimination can worsen depression and reduce treatment engagement (NHS England, 2019; 2025)</a:t>
            </a:r>
            <a:endParaRPr lang="en-US" sz="1000" dirty="0"/>
          </a:p>
        </p:txBody>
      </p:sp>
      <p:pic>
        <p:nvPicPr>
          <p:cNvPr id="13" name="Image 0" descr="/mnt/data/_ppt_images/meeting_16x9.png"/>
          <p:cNvPicPr>
            <a:picLocks noChangeAspect="1"/>
          </p:cNvPicPr>
          <p:nvPr/>
        </p:nvPicPr>
        <p:blipFill>
          <a:blip r:embed="rId3"/>
          <a:stretch>
            <a:fillRect/>
          </a:stretch>
        </p:blipFill>
        <p:spPr>
          <a:xfrm>
            <a:off x="658368" y="3108960"/>
            <a:ext cx="3337560" cy="1965960"/>
          </a:xfrm>
          <a:prstGeom prst="rect">
            <a:avLst/>
          </a:prstGeom>
        </p:spPr>
      </p:pic>
      <p:sp>
        <p:nvSpPr>
          <p:cNvPr id="14" name="Shape 11"/>
          <p:cNvSpPr/>
          <p:nvPr/>
        </p:nvSpPr>
        <p:spPr>
          <a:xfrm>
            <a:off x="4343400" y="3127248"/>
            <a:ext cx="7223760" cy="1938528"/>
          </a:xfrm>
          <a:prstGeom prst="roundRect">
            <a:avLst>
              <a:gd name="adj" fmla="val 3774"/>
            </a:avLst>
          </a:prstGeom>
          <a:solidFill>
            <a:srgbClr val="DDF6F3"/>
          </a:solidFill>
          <a:ln w="10160">
            <a:solidFill>
              <a:srgbClr val="DDF6F3"/>
            </a:solidFill>
            <a:prstDash val="solid"/>
          </a:ln>
        </p:spPr>
        <p:txBody>
          <a:bodyPr/>
          <a:lstStyle/>
          <a:p>
            <a:endParaRPr lang="en-GB"/>
          </a:p>
        </p:txBody>
      </p:sp>
      <p:sp>
        <p:nvSpPr>
          <p:cNvPr id="15" name="Text 12"/>
          <p:cNvSpPr/>
          <p:nvPr/>
        </p:nvSpPr>
        <p:spPr>
          <a:xfrm>
            <a:off x="4507992" y="3264408"/>
            <a:ext cx="6894576" cy="256032"/>
          </a:xfrm>
          <a:prstGeom prst="rect">
            <a:avLst/>
          </a:prstGeom>
          <a:noFill/>
          <a:ln/>
        </p:spPr>
        <p:txBody>
          <a:bodyPr wrap="square" lIns="0" tIns="0" rIns="0" bIns="0" rtlCol="0" anchor="ctr"/>
          <a:lstStyle/>
          <a:p>
            <a:pPr marL="0" indent="0">
              <a:buNone/>
            </a:pPr>
            <a:r>
              <a:rPr lang="en-US" sz="1250" b="1" dirty="0">
                <a:solidFill>
                  <a:srgbClr val="0F2E4A"/>
                </a:solidFill>
                <a:latin typeface="Arial" pitchFamily="34" charset="0"/>
                <a:ea typeface="Arial" pitchFamily="34" charset="-122"/>
                <a:cs typeface="Arial" pitchFamily="34" charset="-120"/>
              </a:rPr>
              <a:t>Primary-care implication</a:t>
            </a:r>
            <a:endParaRPr lang="en-US" sz="1250" dirty="0"/>
          </a:p>
        </p:txBody>
      </p:sp>
      <p:sp>
        <p:nvSpPr>
          <p:cNvPr id="16" name="Text 13"/>
          <p:cNvSpPr/>
          <p:nvPr/>
        </p:nvSpPr>
        <p:spPr>
          <a:xfrm>
            <a:off x="4507992" y="3630168"/>
            <a:ext cx="6894576" cy="1298448"/>
          </a:xfrm>
          <a:prstGeom prst="rect">
            <a:avLst/>
          </a:prstGeom>
          <a:noFill/>
          <a:ln/>
        </p:spPr>
        <p:txBody>
          <a:bodyPr wrap="square" lIns="0" tIns="0" rIns="0" bIns="0" rtlCol="0" anchor="t">
            <a:normAutofit/>
          </a:bodyPr>
          <a:lstStyle/>
          <a:p>
            <a:pPr marL="0" indent="0">
              <a:buNone/>
            </a:pPr>
            <a:r>
              <a:rPr lang="en-US" sz="1320" dirty="0">
                <a:solidFill>
                  <a:srgbClr val="1D1D1F"/>
                </a:solidFill>
                <a:latin typeface="Arial" pitchFamily="34" charset="0"/>
                <a:ea typeface="Arial" pitchFamily="34" charset="-122"/>
                <a:cs typeface="Arial" pitchFamily="34" charset="-120"/>
              </a:rPr>
              <a:t>The nurse should treat depression as a whole-person condition: coordinate with GP, social prescriber, pharmacy, Talking Therapies, safeguarding, community mental health and physical health reviews.</a:t>
            </a:r>
            <a:endParaRPr lang="en-US" sz="1320" dirty="0"/>
          </a:p>
        </p:txBody>
      </p:sp>
      <p:sp>
        <p:nvSpPr>
          <p:cNvPr id="17" name="Shape 14"/>
          <p:cNvSpPr/>
          <p:nvPr/>
        </p:nvSpPr>
        <p:spPr>
          <a:xfrm>
            <a:off x="411480" y="6473952"/>
            <a:ext cx="11384280" cy="0"/>
          </a:xfrm>
          <a:prstGeom prst="line">
            <a:avLst/>
          </a:prstGeom>
          <a:noFill/>
          <a:ln w="7620">
            <a:solidFill>
              <a:srgbClr val="D5E0E8"/>
            </a:solidFill>
            <a:prstDash val="solid"/>
          </a:ln>
        </p:spPr>
        <p:txBody>
          <a:bodyPr/>
          <a:lstStyle/>
          <a:p>
            <a:endParaRPr lang="en-GB"/>
          </a:p>
        </p:txBody>
      </p:sp>
      <p:sp>
        <p:nvSpPr>
          <p:cNvPr id="18" name="Text 15"/>
          <p:cNvSpPr/>
          <p:nvPr/>
        </p:nvSpPr>
        <p:spPr>
          <a:xfrm>
            <a:off x="475488" y="6537960"/>
            <a:ext cx="9875520" cy="201168"/>
          </a:xfrm>
          <a:prstGeom prst="rect">
            <a:avLst/>
          </a:prstGeom>
          <a:noFill/>
          <a:ln/>
        </p:spPr>
        <p:txBody>
          <a:bodyPr wrap="square" lIns="0" tIns="0" rIns="0" bIns="0" rtlCol="0" anchor="ctr"/>
          <a:lstStyle/>
          <a:p>
            <a:pPr marL="0" indent="0">
              <a:buNone/>
            </a:pPr>
            <a:r>
              <a:rPr lang="en-US" sz="780" dirty="0">
                <a:solidFill>
                  <a:srgbClr val="53606A"/>
                </a:solidFill>
                <a:latin typeface="Arial" pitchFamily="34" charset="0"/>
                <a:ea typeface="Arial" pitchFamily="34" charset="-122"/>
                <a:cs typeface="Arial" pitchFamily="34" charset="-120"/>
              </a:rPr>
              <a:t>Sources: NICE (2009); NICE (2022); NHS England (2019, 2025).</a:t>
            </a:r>
            <a:endParaRPr lang="en-US" sz="780" dirty="0"/>
          </a:p>
        </p:txBody>
      </p:sp>
      <p:sp>
        <p:nvSpPr>
          <p:cNvPr id="19" name="Text 16"/>
          <p:cNvSpPr/>
          <p:nvPr/>
        </p:nvSpPr>
        <p:spPr>
          <a:xfrm>
            <a:off x="11384280" y="6528816"/>
            <a:ext cx="411480" cy="201168"/>
          </a:xfrm>
          <a:prstGeom prst="rect">
            <a:avLst/>
          </a:prstGeom>
          <a:noFill/>
          <a:ln/>
        </p:spPr>
        <p:txBody>
          <a:bodyPr wrap="square" lIns="0" tIns="0" rIns="0" bIns="0" rtlCol="0" anchor="ctr"/>
          <a:lstStyle/>
          <a:p>
            <a:pPr marL="0" indent="0" algn="r">
              <a:buNone/>
            </a:pPr>
            <a:r>
              <a:rPr lang="en-US" sz="800" dirty="0">
                <a:solidFill>
                  <a:srgbClr val="53606A"/>
                </a:solidFill>
                <a:latin typeface="Arial" pitchFamily="34" charset="0"/>
                <a:ea typeface="Arial" pitchFamily="34" charset="-122"/>
                <a:cs typeface="Arial" pitchFamily="34" charset="-120"/>
              </a:rPr>
              <a:t>11</a:t>
            </a:r>
            <a:endParaRPr lang="en-US" sz="8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sp>
        <p:nvSpPr>
          <p:cNvPr id="2" name="Text 0"/>
          <p:cNvSpPr/>
          <p:nvPr/>
        </p:nvSpPr>
        <p:spPr>
          <a:xfrm>
            <a:off x="530352" y="310896"/>
            <a:ext cx="8046720" cy="402336"/>
          </a:xfrm>
          <a:prstGeom prst="rect">
            <a:avLst/>
          </a:prstGeom>
          <a:noFill/>
          <a:ln/>
        </p:spPr>
        <p:txBody>
          <a:bodyPr wrap="square" lIns="0" tIns="0" rIns="0" bIns="0" rtlCol="0" anchor="ctr"/>
          <a:lstStyle/>
          <a:p>
            <a:pPr marL="0" indent="0">
              <a:buNone/>
            </a:pPr>
            <a:r>
              <a:rPr lang="en-US" sz="2400" b="1" dirty="0">
                <a:solidFill>
                  <a:srgbClr val="0F2E4A"/>
                </a:solidFill>
                <a:latin typeface="Arial" pitchFamily="34" charset="0"/>
                <a:ea typeface="Arial" pitchFamily="34" charset="-122"/>
                <a:cs typeface="Arial" pitchFamily="34" charset="-120"/>
              </a:rPr>
              <a:t>Prevention and coping with stress</a:t>
            </a:r>
            <a:endParaRPr lang="en-US" sz="2400" dirty="0"/>
          </a:p>
        </p:txBody>
      </p:sp>
      <p:sp>
        <p:nvSpPr>
          <p:cNvPr id="3" name="Text 1"/>
          <p:cNvSpPr/>
          <p:nvPr/>
        </p:nvSpPr>
        <p:spPr>
          <a:xfrm>
            <a:off x="548640" y="749808"/>
            <a:ext cx="8046720" cy="256032"/>
          </a:xfrm>
          <a:prstGeom prst="rect">
            <a:avLst/>
          </a:prstGeom>
          <a:noFill/>
          <a:ln/>
        </p:spPr>
        <p:txBody>
          <a:bodyPr wrap="square" lIns="0" tIns="0" rIns="0" bIns="0" rtlCol="0" anchor="ctr"/>
          <a:lstStyle/>
          <a:p>
            <a:pPr marL="0" indent="0">
              <a:buNone/>
            </a:pPr>
            <a:r>
              <a:rPr lang="en-US" sz="1050" dirty="0">
                <a:solidFill>
                  <a:srgbClr val="53606A"/>
                </a:solidFill>
                <a:latin typeface="Arial" pitchFamily="34" charset="0"/>
                <a:ea typeface="Arial" pitchFamily="34" charset="-122"/>
                <a:cs typeface="Arial" pitchFamily="34" charset="-120"/>
              </a:rPr>
              <a:t>Prevention includes population action and relapse prevention.</a:t>
            </a:r>
            <a:endParaRPr lang="en-US" sz="1050" dirty="0"/>
          </a:p>
        </p:txBody>
      </p:sp>
      <p:pic>
        <p:nvPicPr>
          <p:cNvPr id="4" name="Image 0" descr="/mnt/data/_ppt_images/outdoor_16x9.png"/>
          <p:cNvPicPr>
            <a:picLocks noChangeAspect="1"/>
          </p:cNvPicPr>
          <p:nvPr/>
        </p:nvPicPr>
        <p:blipFill>
          <a:blip r:embed="rId3"/>
          <a:stretch>
            <a:fillRect/>
          </a:stretch>
        </p:blipFill>
        <p:spPr>
          <a:xfrm>
            <a:off x="7818120" y="1097280"/>
            <a:ext cx="3566160" cy="4389120"/>
          </a:xfrm>
          <a:prstGeom prst="rect">
            <a:avLst/>
          </a:prstGeom>
        </p:spPr>
      </p:pic>
      <p:sp>
        <p:nvSpPr>
          <p:cNvPr id="5" name="Shape 2"/>
          <p:cNvSpPr/>
          <p:nvPr/>
        </p:nvSpPr>
        <p:spPr>
          <a:xfrm>
            <a:off x="713232" y="1133856"/>
            <a:ext cx="3383280" cy="1874520"/>
          </a:xfrm>
          <a:prstGeom prst="roundRect">
            <a:avLst>
              <a:gd name="adj" fmla="val 3902"/>
            </a:avLst>
          </a:prstGeom>
          <a:solidFill>
            <a:srgbClr val="EAF5FF"/>
          </a:solidFill>
          <a:ln w="10160">
            <a:solidFill>
              <a:srgbClr val="D8E4EC"/>
            </a:solidFill>
            <a:prstDash val="solid"/>
          </a:ln>
        </p:spPr>
        <p:txBody>
          <a:bodyPr/>
          <a:lstStyle/>
          <a:p>
            <a:endParaRPr lang="en-GB"/>
          </a:p>
        </p:txBody>
      </p:sp>
      <p:sp>
        <p:nvSpPr>
          <p:cNvPr id="6" name="Text 3"/>
          <p:cNvSpPr/>
          <p:nvPr/>
        </p:nvSpPr>
        <p:spPr>
          <a:xfrm>
            <a:off x="877824" y="1271016"/>
            <a:ext cx="3054096" cy="256032"/>
          </a:xfrm>
          <a:prstGeom prst="rect">
            <a:avLst/>
          </a:prstGeom>
          <a:noFill/>
          <a:ln/>
        </p:spPr>
        <p:txBody>
          <a:bodyPr wrap="square" lIns="0" tIns="0" rIns="0" bIns="0" rtlCol="0" anchor="ctr"/>
          <a:lstStyle/>
          <a:p>
            <a:pPr marL="0" indent="0">
              <a:buNone/>
            </a:pPr>
            <a:r>
              <a:rPr lang="en-US" sz="1250" b="1" dirty="0">
                <a:solidFill>
                  <a:srgbClr val="0F2E4A"/>
                </a:solidFill>
                <a:latin typeface="Arial" pitchFamily="34" charset="0"/>
                <a:ea typeface="Arial" pitchFamily="34" charset="-122"/>
                <a:cs typeface="Arial" pitchFamily="34" charset="-120"/>
              </a:rPr>
              <a:t>Primary prevention</a:t>
            </a:r>
            <a:endParaRPr lang="en-US" sz="1250" dirty="0"/>
          </a:p>
        </p:txBody>
      </p:sp>
      <p:sp>
        <p:nvSpPr>
          <p:cNvPr id="7" name="Text 4"/>
          <p:cNvSpPr/>
          <p:nvPr/>
        </p:nvSpPr>
        <p:spPr>
          <a:xfrm>
            <a:off x="877824" y="1636776"/>
            <a:ext cx="3054096" cy="1234440"/>
          </a:xfrm>
          <a:prstGeom prst="rect">
            <a:avLst/>
          </a:prstGeom>
          <a:noFill/>
          <a:ln/>
        </p:spPr>
        <p:txBody>
          <a:bodyPr wrap="square" lIns="0" tIns="0" rIns="0" bIns="0" rtlCol="0" anchor="t">
            <a:normAutofit/>
          </a:bodyPr>
          <a:lstStyle/>
          <a:p>
            <a:pPr marL="0" indent="0">
              <a:buNone/>
            </a:pPr>
            <a:r>
              <a:rPr lang="en-US" sz="1000" dirty="0">
                <a:solidFill>
                  <a:srgbClr val="1D1D1F"/>
                </a:solidFill>
                <a:latin typeface="Arial" pitchFamily="34" charset="0"/>
                <a:ea typeface="Arial" pitchFamily="34" charset="-122"/>
                <a:cs typeface="Arial" pitchFamily="34" charset="-120"/>
              </a:rPr>
              <a:t>Reduce risk factors: poverty, violence, bullying, social isolation, poor work conditions and lack of green space. Promote protective factors: safe relationships, activity, sleep, meaning and connection.</a:t>
            </a:r>
            <a:endParaRPr lang="en-US" sz="1000" dirty="0"/>
          </a:p>
        </p:txBody>
      </p:sp>
      <p:sp>
        <p:nvSpPr>
          <p:cNvPr id="8" name="Shape 5"/>
          <p:cNvSpPr/>
          <p:nvPr/>
        </p:nvSpPr>
        <p:spPr>
          <a:xfrm>
            <a:off x="4315968" y="1133856"/>
            <a:ext cx="3154680" cy="1874520"/>
          </a:xfrm>
          <a:prstGeom prst="roundRect">
            <a:avLst>
              <a:gd name="adj" fmla="val 3902"/>
            </a:avLst>
          </a:prstGeom>
          <a:solidFill>
            <a:srgbClr val="DDF6F3"/>
          </a:solidFill>
          <a:ln w="10160">
            <a:solidFill>
              <a:srgbClr val="D8E4EC"/>
            </a:solidFill>
            <a:prstDash val="solid"/>
          </a:ln>
        </p:spPr>
        <p:txBody>
          <a:bodyPr/>
          <a:lstStyle/>
          <a:p>
            <a:endParaRPr lang="en-GB"/>
          </a:p>
        </p:txBody>
      </p:sp>
      <p:sp>
        <p:nvSpPr>
          <p:cNvPr id="9" name="Text 6"/>
          <p:cNvSpPr/>
          <p:nvPr/>
        </p:nvSpPr>
        <p:spPr>
          <a:xfrm>
            <a:off x="4480560" y="1271016"/>
            <a:ext cx="2825496" cy="256032"/>
          </a:xfrm>
          <a:prstGeom prst="rect">
            <a:avLst/>
          </a:prstGeom>
          <a:noFill/>
          <a:ln/>
        </p:spPr>
        <p:txBody>
          <a:bodyPr wrap="square" lIns="0" tIns="0" rIns="0" bIns="0" rtlCol="0" anchor="ctr"/>
          <a:lstStyle/>
          <a:p>
            <a:pPr marL="0" indent="0">
              <a:buNone/>
            </a:pPr>
            <a:r>
              <a:rPr lang="en-US" sz="1250" b="1" dirty="0">
                <a:solidFill>
                  <a:srgbClr val="0F2E4A"/>
                </a:solidFill>
                <a:latin typeface="Arial" pitchFamily="34" charset="0"/>
                <a:ea typeface="Arial" pitchFamily="34" charset="-122"/>
                <a:cs typeface="Arial" pitchFamily="34" charset="-120"/>
              </a:rPr>
              <a:t>Secondary/tertiary prevention</a:t>
            </a:r>
            <a:endParaRPr lang="en-US" sz="1250" dirty="0"/>
          </a:p>
        </p:txBody>
      </p:sp>
      <p:sp>
        <p:nvSpPr>
          <p:cNvPr id="10" name="Text 7"/>
          <p:cNvSpPr/>
          <p:nvPr/>
        </p:nvSpPr>
        <p:spPr>
          <a:xfrm>
            <a:off x="4480560" y="1636776"/>
            <a:ext cx="2825496" cy="1234440"/>
          </a:xfrm>
          <a:prstGeom prst="rect">
            <a:avLst/>
          </a:prstGeom>
          <a:noFill/>
          <a:ln/>
        </p:spPr>
        <p:txBody>
          <a:bodyPr wrap="square" lIns="0" tIns="0" rIns="0" bIns="0" rtlCol="0" anchor="t">
            <a:normAutofit/>
          </a:bodyPr>
          <a:lstStyle/>
          <a:p>
            <a:pPr marL="0" indent="0">
              <a:buNone/>
            </a:pPr>
            <a:r>
              <a:rPr lang="en-US" sz="1020" dirty="0">
                <a:solidFill>
                  <a:srgbClr val="1D1D1F"/>
                </a:solidFill>
                <a:latin typeface="Arial" pitchFamily="34" charset="0"/>
                <a:ea typeface="Arial" pitchFamily="34" charset="-122"/>
                <a:cs typeface="Arial" pitchFamily="34" charset="-120"/>
              </a:rPr>
              <a:t>Recognise early warning signs, follow relapse prevention plans, maintain agreed treatment, monitor PHQ-9/function and ensure rapid access when symptoms return.</a:t>
            </a:r>
            <a:endParaRPr lang="en-US" sz="1020" dirty="0"/>
          </a:p>
        </p:txBody>
      </p:sp>
      <p:sp>
        <p:nvSpPr>
          <p:cNvPr id="11" name="Shape 8"/>
          <p:cNvSpPr/>
          <p:nvPr/>
        </p:nvSpPr>
        <p:spPr>
          <a:xfrm>
            <a:off x="713232" y="3493008"/>
            <a:ext cx="6748272" cy="1600200"/>
          </a:xfrm>
          <a:prstGeom prst="roundRect">
            <a:avLst>
              <a:gd name="adj" fmla="val 4571"/>
            </a:avLst>
          </a:prstGeom>
          <a:solidFill>
            <a:srgbClr val="FFF7E8"/>
          </a:solidFill>
          <a:ln w="10160">
            <a:solidFill>
              <a:srgbClr val="F2D7A0"/>
            </a:solidFill>
            <a:prstDash val="solid"/>
          </a:ln>
        </p:spPr>
        <p:txBody>
          <a:bodyPr/>
          <a:lstStyle/>
          <a:p>
            <a:endParaRPr lang="en-GB"/>
          </a:p>
        </p:txBody>
      </p:sp>
      <p:sp>
        <p:nvSpPr>
          <p:cNvPr id="12" name="Text 9"/>
          <p:cNvSpPr/>
          <p:nvPr/>
        </p:nvSpPr>
        <p:spPr>
          <a:xfrm>
            <a:off x="877824" y="3630168"/>
            <a:ext cx="6419088" cy="256032"/>
          </a:xfrm>
          <a:prstGeom prst="rect">
            <a:avLst/>
          </a:prstGeom>
          <a:noFill/>
          <a:ln/>
        </p:spPr>
        <p:txBody>
          <a:bodyPr wrap="square" lIns="0" tIns="0" rIns="0" bIns="0" rtlCol="0" anchor="ctr"/>
          <a:lstStyle/>
          <a:p>
            <a:pPr marL="0" indent="0">
              <a:buNone/>
            </a:pPr>
            <a:r>
              <a:rPr lang="en-US" sz="1250" b="1" dirty="0">
                <a:solidFill>
                  <a:srgbClr val="0F2E4A"/>
                </a:solidFill>
                <a:latin typeface="Arial" pitchFamily="34" charset="0"/>
                <a:ea typeface="Arial" pitchFamily="34" charset="-122"/>
                <a:cs typeface="Arial" pitchFamily="34" charset="-120"/>
              </a:rPr>
              <a:t>Stress coping toolkit</a:t>
            </a:r>
            <a:endParaRPr lang="en-US" sz="1250" dirty="0"/>
          </a:p>
        </p:txBody>
      </p:sp>
      <p:sp>
        <p:nvSpPr>
          <p:cNvPr id="13" name="Text 10"/>
          <p:cNvSpPr/>
          <p:nvPr/>
        </p:nvSpPr>
        <p:spPr>
          <a:xfrm>
            <a:off x="877824" y="3995928"/>
            <a:ext cx="6419088" cy="960120"/>
          </a:xfrm>
          <a:prstGeom prst="rect">
            <a:avLst/>
          </a:prstGeom>
          <a:noFill/>
          <a:ln/>
        </p:spPr>
        <p:txBody>
          <a:bodyPr wrap="square" lIns="0" tIns="0" rIns="0" bIns="0" rtlCol="0" anchor="t">
            <a:normAutofit/>
          </a:bodyPr>
          <a:lstStyle/>
          <a:p>
            <a:pPr marL="0" indent="0">
              <a:buNone/>
            </a:pPr>
            <a:r>
              <a:rPr lang="en-US" sz="1140" dirty="0">
                <a:solidFill>
                  <a:srgbClr val="1D1D1F"/>
                </a:solidFill>
                <a:latin typeface="Arial" pitchFamily="34" charset="0"/>
                <a:ea typeface="Arial" pitchFamily="34" charset="-122"/>
                <a:cs typeface="Arial" pitchFamily="34" charset="-120"/>
              </a:rPr>
              <a:t>Behavioural activation, gentle exercise, breathing/grounding, sleep routine, problem-solving, self-compassion, social connection, limiting alcohol/drugs, and crisis support if suicidal thoughts emerge.</a:t>
            </a:r>
            <a:endParaRPr lang="en-US" sz="1140" dirty="0"/>
          </a:p>
        </p:txBody>
      </p:sp>
      <p:sp>
        <p:nvSpPr>
          <p:cNvPr id="14" name="Text 11"/>
          <p:cNvSpPr/>
          <p:nvPr/>
        </p:nvSpPr>
        <p:spPr>
          <a:xfrm>
            <a:off x="822960" y="5559552"/>
            <a:ext cx="10058400" cy="320040"/>
          </a:xfrm>
          <a:prstGeom prst="rect">
            <a:avLst/>
          </a:prstGeom>
          <a:noFill/>
          <a:ln/>
        </p:spPr>
        <p:txBody>
          <a:bodyPr wrap="square" lIns="0" tIns="0" rIns="0" bIns="0" rtlCol="0" anchor="ctr"/>
          <a:lstStyle/>
          <a:p>
            <a:pPr marL="0" indent="0" algn="ctr">
              <a:buNone/>
            </a:pPr>
            <a:r>
              <a:rPr lang="en-US" sz="1450" b="1" dirty="0">
                <a:solidFill>
                  <a:srgbClr val="0F2E4A"/>
                </a:solidFill>
                <a:latin typeface="Arial" pitchFamily="34" charset="0"/>
                <a:ea typeface="Arial" pitchFamily="34" charset="-122"/>
                <a:cs typeface="Arial" pitchFamily="34" charset="-120"/>
              </a:rPr>
              <a:t>Critical point: self-care should support recovery, not blame people for structural causes of distress.</a:t>
            </a:r>
            <a:endParaRPr lang="en-US" sz="1450" dirty="0"/>
          </a:p>
        </p:txBody>
      </p:sp>
      <p:sp>
        <p:nvSpPr>
          <p:cNvPr id="15" name="Shape 12"/>
          <p:cNvSpPr/>
          <p:nvPr/>
        </p:nvSpPr>
        <p:spPr>
          <a:xfrm>
            <a:off x="411480" y="6473952"/>
            <a:ext cx="11384280" cy="0"/>
          </a:xfrm>
          <a:prstGeom prst="line">
            <a:avLst/>
          </a:prstGeom>
          <a:noFill/>
          <a:ln w="7620">
            <a:solidFill>
              <a:srgbClr val="D5E0E8"/>
            </a:solidFill>
            <a:prstDash val="solid"/>
          </a:ln>
        </p:spPr>
        <p:txBody>
          <a:bodyPr/>
          <a:lstStyle/>
          <a:p>
            <a:endParaRPr lang="en-GB"/>
          </a:p>
        </p:txBody>
      </p:sp>
      <p:sp>
        <p:nvSpPr>
          <p:cNvPr id="16" name="Text 13"/>
          <p:cNvSpPr/>
          <p:nvPr/>
        </p:nvSpPr>
        <p:spPr>
          <a:xfrm>
            <a:off x="475488" y="6537960"/>
            <a:ext cx="9875520" cy="201168"/>
          </a:xfrm>
          <a:prstGeom prst="rect">
            <a:avLst/>
          </a:prstGeom>
          <a:noFill/>
          <a:ln/>
        </p:spPr>
        <p:txBody>
          <a:bodyPr wrap="square" lIns="0" tIns="0" rIns="0" bIns="0" rtlCol="0" anchor="ctr"/>
          <a:lstStyle/>
          <a:p>
            <a:pPr marL="0" indent="0">
              <a:buNone/>
            </a:pPr>
            <a:r>
              <a:rPr lang="en-US" sz="780" dirty="0">
                <a:solidFill>
                  <a:srgbClr val="53606A"/>
                </a:solidFill>
                <a:latin typeface="Arial" pitchFamily="34" charset="0"/>
                <a:ea typeface="Arial" pitchFamily="34" charset="-122"/>
                <a:cs typeface="Arial" pitchFamily="34" charset="-120"/>
              </a:rPr>
              <a:t>Sources: WHO (2025); Mental Health Foundation and LSE (2022); NICE (2022); NHS (2024).</a:t>
            </a:r>
            <a:endParaRPr lang="en-US" sz="780" dirty="0"/>
          </a:p>
        </p:txBody>
      </p:sp>
      <p:sp>
        <p:nvSpPr>
          <p:cNvPr id="17" name="Text 14"/>
          <p:cNvSpPr/>
          <p:nvPr/>
        </p:nvSpPr>
        <p:spPr>
          <a:xfrm>
            <a:off x="11384280" y="6528816"/>
            <a:ext cx="411480" cy="201168"/>
          </a:xfrm>
          <a:prstGeom prst="rect">
            <a:avLst/>
          </a:prstGeom>
          <a:noFill/>
          <a:ln/>
        </p:spPr>
        <p:txBody>
          <a:bodyPr wrap="square" lIns="0" tIns="0" rIns="0" bIns="0" rtlCol="0" anchor="ctr"/>
          <a:lstStyle/>
          <a:p>
            <a:pPr marL="0" indent="0" algn="r">
              <a:buNone/>
            </a:pPr>
            <a:r>
              <a:rPr lang="en-US" sz="800" dirty="0">
                <a:solidFill>
                  <a:srgbClr val="53606A"/>
                </a:solidFill>
                <a:latin typeface="Arial" pitchFamily="34" charset="0"/>
                <a:ea typeface="Arial" pitchFamily="34" charset="-122"/>
                <a:cs typeface="Arial" pitchFamily="34" charset="-120"/>
              </a:rPr>
              <a:t>12</a:t>
            </a:r>
            <a:endParaRPr lang="en-US" sz="8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4">
    <p:spTree>
      <p:nvGrpSpPr>
        <p:cNvPr id="1" name=""/>
        <p:cNvGrpSpPr/>
        <p:nvPr/>
      </p:nvGrpSpPr>
      <p:grpSpPr>
        <a:xfrm>
          <a:off x="0" y="0"/>
          <a:ext cx="0" cy="0"/>
          <a:chOff x="0" y="0"/>
          <a:chExt cx="0" cy="0"/>
        </a:xfrm>
      </p:grpSpPr>
      <p:sp>
        <p:nvSpPr>
          <p:cNvPr id="2" name="Text 0"/>
          <p:cNvSpPr/>
          <p:nvPr/>
        </p:nvSpPr>
        <p:spPr>
          <a:xfrm>
            <a:off x="530352" y="310896"/>
            <a:ext cx="8046720" cy="402336"/>
          </a:xfrm>
          <a:prstGeom prst="rect">
            <a:avLst/>
          </a:prstGeom>
          <a:noFill/>
          <a:ln/>
        </p:spPr>
        <p:txBody>
          <a:bodyPr wrap="square" lIns="0" tIns="0" rIns="0" bIns="0" rtlCol="0" anchor="ctr"/>
          <a:lstStyle/>
          <a:p>
            <a:pPr marL="0" indent="0">
              <a:buNone/>
            </a:pPr>
            <a:r>
              <a:rPr lang="en-US" sz="2400" b="1" dirty="0">
                <a:solidFill>
                  <a:srgbClr val="0F2E4A"/>
                </a:solidFill>
                <a:latin typeface="Arial" pitchFamily="34" charset="0"/>
                <a:ea typeface="Arial" pitchFamily="34" charset="-122"/>
                <a:cs typeface="Arial" pitchFamily="34" charset="-120"/>
              </a:rPr>
              <a:t>Co-productive care: skills, values and behaviours</a:t>
            </a:r>
            <a:endParaRPr lang="en-US" sz="2400" dirty="0"/>
          </a:p>
        </p:txBody>
      </p:sp>
      <p:sp>
        <p:nvSpPr>
          <p:cNvPr id="3" name="Text 1"/>
          <p:cNvSpPr/>
          <p:nvPr/>
        </p:nvSpPr>
        <p:spPr>
          <a:xfrm>
            <a:off x="548640" y="749808"/>
            <a:ext cx="8046720" cy="256032"/>
          </a:xfrm>
          <a:prstGeom prst="rect">
            <a:avLst/>
          </a:prstGeom>
          <a:noFill/>
          <a:ln/>
        </p:spPr>
        <p:txBody>
          <a:bodyPr wrap="square" lIns="0" tIns="0" rIns="0" bIns="0" rtlCol="0" anchor="ctr"/>
          <a:lstStyle/>
          <a:p>
            <a:pPr marL="0" indent="0">
              <a:buNone/>
            </a:pPr>
            <a:r>
              <a:rPr lang="en-US" sz="1050" dirty="0">
                <a:solidFill>
                  <a:srgbClr val="53606A"/>
                </a:solidFill>
                <a:latin typeface="Arial" pitchFamily="34" charset="0"/>
                <a:ea typeface="Arial" pitchFamily="34" charset="-122"/>
                <a:cs typeface="Arial" pitchFamily="34" charset="-120"/>
              </a:rPr>
              <a:t>Co-production means doing care with people, not to them.</a:t>
            </a:r>
            <a:endParaRPr lang="en-US" sz="1050" dirty="0"/>
          </a:p>
        </p:txBody>
      </p:sp>
      <p:sp>
        <p:nvSpPr>
          <p:cNvPr id="4" name="Shape 2"/>
          <p:cNvSpPr/>
          <p:nvPr/>
        </p:nvSpPr>
        <p:spPr>
          <a:xfrm>
            <a:off x="685800" y="1170432"/>
            <a:ext cx="3337560" cy="1828800"/>
          </a:xfrm>
          <a:prstGeom prst="roundRect">
            <a:avLst>
              <a:gd name="adj" fmla="val 4000"/>
            </a:avLst>
          </a:prstGeom>
          <a:solidFill>
            <a:srgbClr val="EAF5FF"/>
          </a:solidFill>
          <a:ln w="10160">
            <a:solidFill>
              <a:srgbClr val="D8E4EC"/>
            </a:solidFill>
            <a:prstDash val="solid"/>
          </a:ln>
        </p:spPr>
        <p:txBody>
          <a:bodyPr/>
          <a:lstStyle/>
          <a:p>
            <a:endParaRPr lang="en-GB"/>
          </a:p>
        </p:txBody>
      </p:sp>
      <p:sp>
        <p:nvSpPr>
          <p:cNvPr id="5" name="Text 3"/>
          <p:cNvSpPr/>
          <p:nvPr/>
        </p:nvSpPr>
        <p:spPr>
          <a:xfrm>
            <a:off x="850392" y="1307592"/>
            <a:ext cx="3008376" cy="256032"/>
          </a:xfrm>
          <a:prstGeom prst="rect">
            <a:avLst/>
          </a:prstGeom>
          <a:noFill/>
          <a:ln/>
        </p:spPr>
        <p:txBody>
          <a:bodyPr wrap="square" lIns="0" tIns="0" rIns="0" bIns="0" rtlCol="0" anchor="ctr"/>
          <a:lstStyle/>
          <a:p>
            <a:pPr marL="0" indent="0">
              <a:buNone/>
            </a:pPr>
            <a:r>
              <a:rPr lang="en-US" sz="1250" b="1" dirty="0">
                <a:solidFill>
                  <a:srgbClr val="0F2E4A"/>
                </a:solidFill>
                <a:latin typeface="Arial" pitchFamily="34" charset="0"/>
                <a:ea typeface="Arial" pitchFamily="34" charset="-122"/>
                <a:cs typeface="Arial" pitchFamily="34" charset="-120"/>
              </a:rPr>
              <a:t>Skills</a:t>
            </a:r>
            <a:endParaRPr lang="en-US" sz="1250" dirty="0"/>
          </a:p>
        </p:txBody>
      </p:sp>
      <p:sp>
        <p:nvSpPr>
          <p:cNvPr id="6" name="Text 4"/>
          <p:cNvSpPr/>
          <p:nvPr/>
        </p:nvSpPr>
        <p:spPr>
          <a:xfrm>
            <a:off x="850392" y="1673352"/>
            <a:ext cx="3008376" cy="1188720"/>
          </a:xfrm>
          <a:prstGeom prst="rect">
            <a:avLst/>
          </a:prstGeom>
          <a:noFill/>
          <a:ln/>
        </p:spPr>
        <p:txBody>
          <a:bodyPr wrap="square" lIns="0" tIns="0" rIns="0" bIns="0" rtlCol="0" anchor="t">
            <a:normAutofit/>
          </a:bodyPr>
          <a:lstStyle/>
          <a:p>
            <a:pPr marL="0" indent="0">
              <a:buNone/>
            </a:pPr>
            <a:r>
              <a:rPr lang="en-US" sz="1000" dirty="0">
                <a:solidFill>
                  <a:srgbClr val="1D1D1F"/>
                </a:solidFill>
                <a:latin typeface="Arial" pitchFamily="34" charset="0"/>
                <a:ea typeface="Arial" pitchFamily="34" charset="-122"/>
                <a:cs typeface="Arial" pitchFamily="34" charset="-120"/>
              </a:rPr>
              <a:t>Active listening, motivational interviewing, risk assessment, trauma-informed conversation, cultural humility, health coaching, medicines discussion, shared care planning and referral navigation (NHS England, 2019, 2025).</a:t>
            </a:r>
            <a:endParaRPr lang="en-US" sz="1000" dirty="0"/>
          </a:p>
        </p:txBody>
      </p:sp>
      <p:sp>
        <p:nvSpPr>
          <p:cNvPr id="7" name="Shape 5"/>
          <p:cNvSpPr/>
          <p:nvPr/>
        </p:nvSpPr>
        <p:spPr>
          <a:xfrm>
            <a:off x="4343400" y="1170432"/>
            <a:ext cx="3291840" cy="1828800"/>
          </a:xfrm>
          <a:prstGeom prst="roundRect">
            <a:avLst>
              <a:gd name="adj" fmla="val 4000"/>
            </a:avLst>
          </a:prstGeom>
          <a:solidFill>
            <a:srgbClr val="DDF6F3"/>
          </a:solidFill>
          <a:ln w="10160">
            <a:solidFill>
              <a:srgbClr val="D8E4EC"/>
            </a:solidFill>
            <a:prstDash val="solid"/>
          </a:ln>
        </p:spPr>
        <p:txBody>
          <a:bodyPr/>
          <a:lstStyle/>
          <a:p>
            <a:endParaRPr lang="en-GB"/>
          </a:p>
        </p:txBody>
      </p:sp>
      <p:sp>
        <p:nvSpPr>
          <p:cNvPr id="8" name="Text 6"/>
          <p:cNvSpPr/>
          <p:nvPr/>
        </p:nvSpPr>
        <p:spPr>
          <a:xfrm>
            <a:off x="4507992" y="1307592"/>
            <a:ext cx="2962656" cy="256032"/>
          </a:xfrm>
          <a:prstGeom prst="rect">
            <a:avLst/>
          </a:prstGeom>
          <a:noFill/>
          <a:ln/>
        </p:spPr>
        <p:txBody>
          <a:bodyPr wrap="square" lIns="0" tIns="0" rIns="0" bIns="0" rtlCol="0" anchor="ctr"/>
          <a:lstStyle/>
          <a:p>
            <a:pPr marL="0" indent="0">
              <a:buNone/>
            </a:pPr>
            <a:r>
              <a:rPr lang="en-US" sz="1250" b="1" dirty="0">
                <a:solidFill>
                  <a:srgbClr val="0F2E4A"/>
                </a:solidFill>
                <a:latin typeface="Arial" pitchFamily="34" charset="0"/>
                <a:ea typeface="Arial" pitchFamily="34" charset="-122"/>
                <a:cs typeface="Arial" pitchFamily="34" charset="-120"/>
              </a:rPr>
              <a:t>Values</a:t>
            </a:r>
            <a:endParaRPr lang="en-US" sz="1250" dirty="0"/>
          </a:p>
        </p:txBody>
      </p:sp>
      <p:sp>
        <p:nvSpPr>
          <p:cNvPr id="9" name="Text 7"/>
          <p:cNvSpPr/>
          <p:nvPr/>
        </p:nvSpPr>
        <p:spPr>
          <a:xfrm>
            <a:off x="4507992" y="1673352"/>
            <a:ext cx="2962656" cy="1188720"/>
          </a:xfrm>
          <a:prstGeom prst="rect">
            <a:avLst/>
          </a:prstGeom>
          <a:noFill/>
          <a:ln/>
        </p:spPr>
        <p:txBody>
          <a:bodyPr wrap="square" lIns="0" tIns="0" rIns="0" bIns="0" rtlCol="0" anchor="t">
            <a:normAutofit/>
          </a:bodyPr>
          <a:lstStyle/>
          <a:p>
            <a:pPr marL="0" indent="0">
              <a:buNone/>
            </a:pPr>
            <a:r>
              <a:rPr lang="en-US" sz="1030" dirty="0">
                <a:solidFill>
                  <a:srgbClr val="1D1D1F"/>
                </a:solidFill>
                <a:latin typeface="Arial" pitchFamily="34" charset="0"/>
                <a:ea typeface="Arial" pitchFamily="34" charset="-122"/>
                <a:cs typeface="Arial" pitchFamily="34" charset="-120"/>
              </a:rPr>
              <a:t>Respect, autonomy, dignity, hope, empathy, equity, confidentiality, transparency, anti-stigma practice and belief in the person’s capacity for recovery (NICE, 2022).</a:t>
            </a:r>
            <a:endParaRPr lang="en-US" sz="1030" dirty="0"/>
          </a:p>
        </p:txBody>
      </p:sp>
      <p:sp>
        <p:nvSpPr>
          <p:cNvPr id="10" name="Shape 8"/>
          <p:cNvSpPr/>
          <p:nvPr/>
        </p:nvSpPr>
        <p:spPr>
          <a:xfrm>
            <a:off x="7955280" y="1170432"/>
            <a:ext cx="3429000" cy="1828800"/>
          </a:xfrm>
          <a:prstGeom prst="roundRect">
            <a:avLst>
              <a:gd name="adj" fmla="val 4000"/>
            </a:avLst>
          </a:prstGeom>
          <a:solidFill>
            <a:srgbClr val="FFF7E8"/>
          </a:solidFill>
          <a:ln w="10160">
            <a:solidFill>
              <a:srgbClr val="D8E4EC"/>
            </a:solidFill>
            <a:prstDash val="solid"/>
          </a:ln>
        </p:spPr>
        <p:txBody>
          <a:bodyPr/>
          <a:lstStyle/>
          <a:p>
            <a:endParaRPr lang="en-GB"/>
          </a:p>
        </p:txBody>
      </p:sp>
      <p:sp>
        <p:nvSpPr>
          <p:cNvPr id="11" name="Text 9"/>
          <p:cNvSpPr/>
          <p:nvPr/>
        </p:nvSpPr>
        <p:spPr>
          <a:xfrm>
            <a:off x="8119872" y="1307592"/>
            <a:ext cx="3099816" cy="256032"/>
          </a:xfrm>
          <a:prstGeom prst="rect">
            <a:avLst/>
          </a:prstGeom>
          <a:noFill/>
          <a:ln/>
        </p:spPr>
        <p:txBody>
          <a:bodyPr wrap="square" lIns="0" tIns="0" rIns="0" bIns="0" rtlCol="0" anchor="ctr"/>
          <a:lstStyle/>
          <a:p>
            <a:pPr marL="0" indent="0">
              <a:buNone/>
            </a:pPr>
            <a:r>
              <a:rPr lang="en-US" sz="1250" b="1" dirty="0">
                <a:solidFill>
                  <a:srgbClr val="0F2E4A"/>
                </a:solidFill>
                <a:latin typeface="Arial" pitchFamily="34" charset="0"/>
                <a:ea typeface="Arial" pitchFamily="34" charset="-122"/>
                <a:cs typeface="Arial" pitchFamily="34" charset="-120"/>
              </a:rPr>
              <a:t>Behaviours</a:t>
            </a:r>
            <a:endParaRPr lang="en-US" sz="1250" dirty="0"/>
          </a:p>
        </p:txBody>
      </p:sp>
      <p:sp>
        <p:nvSpPr>
          <p:cNvPr id="12" name="Text 10"/>
          <p:cNvSpPr/>
          <p:nvPr/>
        </p:nvSpPr>
        <p:spPr>
          <a:xfrm>
            <a:off x="8119872" y="1673352"/>
            <a:ext cx="3099816" cy="1188720"/>
          </a:xfrm>
          <a:prstGeom prst="rect">
            <a:avLst/>
          </a:prstGeom>
          <a:noFill/>
          <a:ln/>
        </p:spPr>
        <p:txBody>
          <a:bodyPr wrap="square" lIns="0" tIns="0" rIns="0" bIns="0" rtlCol="0" anchor="t">
            <a:normAutofit/>
          </a:bodyPr>
          <a:lstStyle/>
          <a:p>
            <a:pPr marL="0" indent="0">
              <a:buNone/>
            </a:pPr>
            <a:r>
              <a:rPr lang="en-US" sz="1030" dirty="0">
                <a:solidFill>
                  <a:srgbClr val="1D1D1F"/>
                </a:solidFill>
                <a:latin typeface="Arial" pitchFamily="34" charset="0"/>
                <a:ea typeface="Arial" pitchFamily="34" charset="-122"/>
                <a:cs typeface="Arial" pitchFamily="34" charset="-120"/>
              </a:rPr>
              <a:t>Ask “what matters to you?”, share information, document agreed goals, offer options, involve carers with consent, safety-net clearly and follow up when people disengage (Coulter et al., 2013).</a:t>
            </a:r>
            <a:endParaRPr lang="en-US" sz="1030" dirty="0"/>
          </a:p>
        </p:txBody>
      </p:sp>
      <p:sp>
        <p:nvSpPr>
          <p:cNvPr id="13" name="Shape 11"/>
          <p:cNvSpPr/>
          <p:nvPr/>
        </p:nvSpPr>
        <p:spPr>
          <a:xfrm>
            <a:off x="777240" y="3611880"/>
            <a:ext cx="73152" cy="347472"/>
          </a:xfrm>
          <a:prstGeom prst="rect">
            <a:avLst/>
          </a:prstGeom>
          <a:solidFill>
            <a:srgbClr val="13A8A8"/>
          </a:solidFill>
          <a:ln w="12700">
            <a:solidFill>
              <a:srgbClr val="13A8A8">
                <a:alpha val="0"/>
              </a:srgbClr>
            </a:solidFill>
            <a:prstDash val="solid"/>
          </a:ln>
        </p:spPr>
        <p:txBody>
          <a:bodyPr/>
          <a:lstStyle/>
          <a:p>
            <a:endParaRPr lang="en-GB"/>
          </a:p>
        </p:txBody>
      </p:sp>
      <p:sp>
        <p:nvSpPr>
          <p:cNvPr id="14" name="Text 12"/>
          <p:cNvSpPr/>
          <p:nvPr/>
        </p:nvSpPr>
        <p:spPr>
          <a:xfrm>
            <a:off x="923544" y="3657600"/>
            <a:ext cx="3657600" cy="219456"/>
          </a:xfrm>
          <a:prstGeom prst="rect">
            <a:avLst/>
          </a:prstGeom>
          <a:noFill/>
          <a:ln/>
        </p:spPr>
        <p:txBody>
          <a:bodyPr wrap="square" lIns="0" tIns="0" rIns="0" bIns="0" rtlCol="0" anchor="ctr"/>
          <a:lstStyle/>
          <a:p>
            <a:pPr marL="0" indent="0">
              <a:buNone/>
            </a:pPr>
            <a:r>
              <a:rPr lang="en-US" sz="1350" b="1" dirty="0">
                <a:solidFill>
                  <a:srgbClr val="0F2E4A"/>
                </a:solidFill>
                <a:latin typeface="Arial" pitchFamily="34" charset="0"/>
                <a:ea typeface="Arial" pitchFamily="34" charset="-122"/>
                <a:cs typeface="Arial" pitchFamily="34" charset="-120"/>
              </a:rPr>
              <a:t>Critical evaluation</a:t>
            </a:r>
            <a:endParaRPr lang="en-US" sz="1350" dirty="0"/>
          </a:p>
        </p:txBody>
      </p:sp>
      <p:sp>
        <p:nvSpPr>
          <p:cNvPr id="15" name="Text 13"/>
          <p:cNvSpPr/>
          <p:nvPr/>
        </p:nvSpPr>
        <p:spPr>
          <a:xfrm>
            <a:off x="960120" y="4050792"/>
            <a:ext cx="10058400" cy="1417320"/>
          </a:xfrm>
          <a:prstGeom prst="rect">
            <a:avLst/>
          </a:prstGeom>
          <a:noFill/>
          <a:ln/>
        </p:spPr>
        <p:txBody>
          <a:bodyPr wrap="square" lIns="254" tIns="254" rIns="254" bIns="254" rtlCol="0" anchor="t">
            <a:normAutofit/>
          </a:bodyPr>
          <a:lstStyle/>
          <a:p>
            <a:pPr marL="177800" indent="-177800">
              <a:buSzPct val="100000"/>
              <a:buChar char="•"/>
            </a:pPr>
            <a:r>
              <a:rPr lang="en-US" sz="1360" dirty="0">
                <a:solidFill>
                  <a:srgbClr val="1D1D1F"/>
                </a:solidFill>
                <a:latin typeface="Arial" pitchFamily="34" charset="0"/>
                <a:ea typeface="Arial" pitchFamily="34" charset="-122"/>
                <a:cs typeface="Arial" pitchFamily="34" charset="-120"/>
              </a:rPr>
              <a:t>Co-production can increase trust, adherence and relevance of care, especially where stigma has reduced help-seeking.</a:t>
            </a:r>
            <a:endParaRPr lang="en-US" sz="1360" dirty="0"/>
          </a:p>
          <a:p>
            <a:pPr marL="177800" indent="-177800">
              <a:buSzPct val="100000"/>
              <a:buChar char="•"/>
            </a:pPr>
            <a:r>
              <a:rPr lang="en-US" sz="1360" dirty="0">
                <a:solidFill>
                  <a:srgbClr val="1D1D1F"/>
                </a:solidFill>
                <a:latin typeface="Arial" pitchFamily="34" charset="0"/>
                <a:ea typeface="Arial" pitchFamily="34" charset="-122"/>
                <a:cs typeface="Arial" pitchFamily="34" charset="-120"/>
              </a:rPr>
              <a:t>Power imbalances remain: professionals control access to medication, referral and records, so transparency and shared language are essential.</a:t>
            </a:r>
            <a:endParaRPr lang="en-US" sz="1360" dirty="0"/>
          </a:p>
          <a:p>
            <a:pPr marL="177800" indent="-177800">
              <a:buSzPct val="100000"/>
              <a:buChar char="•"/>
            </a:pPr>
            <a:r>
              <a:rPr lang="en-US" sz="1360" dirty="0">
                <a:solidFill>
                  <a:srgbClr val="1D1D1F"/>
                </a:solidFill>
                <a:latin typeface="Arial" pitchFamily="34" charset="0"/>
                <a:ea typeface="Arial" pitchFamily="34" charset="-122"/>
                <a:cs typeface="Arial" pitchFamily="34" charset="-120"/>
              </a:rPr>
              <a:t>Severe depression can reduce motivation and decision capacity; nurses may need to provide structured support without taking over the person’s voice.</a:t>
            </a:r>
            <a:endParaRPr lang="en-US" sz="1360" dirty="0"/>
          </a:p>
          <a:p>
            <a:pPr marL="177800" indent="-177800">
              <a:buSzPct val="100000"/>
              <a:buChar char="•"/>
            </a:pPr>
            <a:r>
              <a:rPr lang="en-US" sz="1360" dirty="0">
                <a:solidFill>
                  <a:srgbClr val="1D1D1F"/>
                </a:solidFill>
                <a:latin typeface="Arial" pitchFamily="34" charset="0"/>
                <a:ea typeface="Arial" pitchFamily="34" charset="-122"/>
                <a:cs typeface="Arial" pitchFamily="34" charset="-120"/>
              </a:rPr>
              <a:t>Equity requires adapting communication for culture, language, disability, neurodiversity and digital exclusion.</a:t>
            </a:r>
            <a:endParaRPr lang="en-US" sz="1360" dirty="0"/>
          </a:p>
        </p:txBody>
      </p:sp>
      <p:sp>
        <p:nvSpPr>
          <p:cNvPr id="16" name="Shape 14"/>
          <p:cNvSpPr/>
          <p:nvPr/>
        </p:nvSpPr>
        <p:spPr>
          <a:xfrm>
            <a:off x="411480" y="6473952"/>
            <a:ext cx="11384280" cy="0"/>
          </a:xfrm>
          <a:prstGeom prst="line">
            <a:avLst/>
          </a:prstGeom>
          <a:noFill/>
          <a:ln w="7620">
            <a:solidFill>
              <a:srgbClr val="D5E0E8"/>
            </a:solidFill>
            <a:prstDash val="solid"/>
          </a:ln>
        </p:spPr>
        <p:txBody>
          <a:bodyPr/>
          <a:lstStyle/>
          <a:p>
            <a:endParaRPr lang="en-GB"/>
          </a:p>
        </p:txBody>
      </p:sp>
      <p:sp>
        <p:nvSpPr>
          <p:cNvPr id="17" name="Text 15"/>
          <p:cNvSpPr/>
          <p:nvPr/>
        </p:nvSpPr>
        <p:spPr>
          <a:xfrm>
            <a:off x="475488" y="6537960"/>
            <a:ext cx="9875520" cy="201168"/>
          </a:xfrm>
          <a:prstGeom prst="rect">
            <a:avLst/>
          </a:prstGeom>
          <a:noFill/>
          <a:ln/>
        </p:spPr>
        <p:txBody>
          <a:bodyPr wrap="square" lIns="0" tIns="0" rIns="0" bIns="0" rtlCol="0" anchor="ctr"/>
          <a:lstStyle/>
          <a:p>
            <a:pPr marL="0" indent="0">
              <a:buNone/>
            </a:pPr>
            <a:r>
              <a:rPr lang="en-US" sz="780" dirty="0">
                <a:solidFill>
                  <a:srgbClr val="53606A"/>
                </a:solidFill>
                <a:latin typeface="Arial" pitchFamily="34" charset="0"/>
                <a:ea typeface="Arial" pitchFamily="34" charset="-122"/>
                <a:cs typeface="Arial" pitchFamily="34" charset="-120"/>
              </a:rPr>
              <a:t>Sources: NHS England (2019, 2025); NICE (2022); Coulter et al. (2013).</a:t>
            </a:r>
            <a:endParaRPr lang="en-US" sz="780" dirty="0"/>
          </a:p>
        </p:txBody>
      </p:sp>
      <p:sp>
        <p:nvSpPr>
          <p:cNvPr id="18" name="Text 16"/>
          <p:cNvSpPr/>
          <p:nvPr/>
        </p:nvSpPr>
        <p:spPr>
          <a:xfrm>
            <a:off x="11384280" y="6528816"/>
            <a:ext cx="411480" cy="201168"/>
          </a:xfrm>
          <a:prstGeom prst="rect">
            <a:avLst/>
          </a:prstGeom>
          <a:noFill/>
          <a:ln/>
        </p:spPr>
        <p:txBody>
          <a:bodyPr wrap="square" lIns="0" tIns="0" rIns="0" bIns="0" rtlCol="0" anchor="ctr"/>
          <a:lstStyle/>
          <a:p>
            <a:pPr marL="0" indent="0" algn="r">
              <a:buNone/>
            </a:pPr>
            <a:r>
              <a:rPr lang="en-US" sz="800" dirty="0">
                <a:solidFill>
                  <a:srgbClr val="53606A"/>
                </a:solidFill>
                <a:latin typeface="Arial" pitchFamily="34" charset="0"/>
                <a:ea typeface="Arial" pitchFamily="34" charset="-122"/>
                <a:cs typeface="Arial" pitchFamily="34" charset="-120"/>
              </a:rPr>
              <a:t>14</a:t>
            </a:r>
            <a:endParaRPr lang="en-US" sz="8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5">
    <p:spTree>
      <p:nvGrpSpPr>
        <p:cNvPr id="1" name=""/>
        <p:cNvGrpSpPr/>
        <p:nvPr/>
      </p:nvGrpSpPr>
      <p:grpSpPr>
        <a:xfrm>
          <a:off x="0" y="0"/>
          <a:ext cx="0" cy="0"/>
          <a:chOff x="0" y="0"/>
          <a:chExt cx="0" cy="0"/>
        </a:xfrm>
      </p:grpSpPr>
      <p:sp>
        <p:nvSpPr>
          <p:cNvPr id="2" name="Text 0"/>
          <p:cNvSpPr/>
          <p:nvPr/>
        </p:nvSpPr>
        <p:spPr>
          <a:xfrm>
            <a:off x="530352" y="310896"/>
            <a:ext cx="8046720" cy="402336"/>
          </a:xfrm>
          <a:prstGeom prst="rect">
            <a:avLst/>
          </a:prstGeom>
          <a:noFill/>
          <a:ln/>
        </p:spPr>
        <p:txBody>
          <a:bodyPr wrap="square" lIns="0" tIns="0" rIns="0" bIns="0" rtlCol="0" anchor="ctr"/>
          <a:lstStyle/>
          <a:p>
            <a:pPr marL="0" indent="0">
              <a:buNone/>
            </a:pPr>
            <a:r>
              <a:rPr lang="en-US" sz="2400" b="1" dirty="0">
                <a:solidFill>
                  <a:srgbClr val="0F2E4A"/>
                </a:solidFill>
                <a:latin typeface="Arial" pitchFamily="34" charset="0"/>
                <a:ea typeface="Arial" pitchFamily="34" charset="-122"/>
                <a:cs typeface="Arial" pitchFamily="34" charset="-120"/>
              </a:rPr>
              <a:t>Personalised care model: applying all six components</a:t>
            </a:r>
            <a:endParaRPr lang="en-US" sz="2400" dirty="0"/>
          </a:p>
        </p:txBody>
      </p:sp>
      <p:sp>
        <p:nvSpPr>
          <p:cNvPr id="3" name="Text 1"/>
          <p:cNvSpPr/>
          <p:nvPr/>
        </p:nvSpPr>
        <p:spPr>
          <a:xfrm>
            <a:off x="548640" y="749808"/>
            <a:ext cx="8046720" cy="256032"/>
          </a:xfrm>
          <a:prstGeom prst="rect">
            <a:avLst/>
          </a:prstGeom>
          <a:noFill/>
          <a:ln/>
        </p:spPr>
        <p:txBody>
          <a:bodyPr wrap="square" lIns="0" tIns="0" rIns="0" bIns="0" rtlCol="0" anchor="ctr"/>
          <a:lstStyle/>
          <a:p>
            <a:pPr marL="0" indent="0">
              <a:buNone/>
            </a:pPr>
            <a:r>
              <a:rPr lang="en-US" sz="1050" dirty="0">
                <a:solidFill>
                  <a:srgbClr val="53606A"/>
                </a:solidFill>
                <a:latin typeface="Arial" pitchFamily="34" charset="0"/>
                <a:ea typeface="Arial" pitchFamily="34" charset="-122"/>
                <a:cs typeface="Arial" pitchFamily="34" charset="-120"/>
              </a:rPr>
              <a:t>Recommendation: use the full model for depression, not just one element.</a:t>
            </a:r>
            <a:endParaRPr lang="en-US" sz="1050" dirty="0"/>
          </a:p>
        </p:txBody>
      </p:sp>
      <p:pic>
        <p:nvPicPr>
          <p:cNvPr id="4" name="Image 0" descr="/mnt/data/pic_render/page-1.png"/>
          <p:cNvPicPr>
            <a:picLocks noChangeAspect="1"/>
          </p:cNvPicPr>
          <p:nvPr/>
        </p:nvPicPr>
        <p:blipFill>
          <a:blip r:embed="rId3"/>
          <a:stretch>
            <a:fillRect/>
          </a:stretch>
        </p:blipFill>
        <p:spPr>
          <a:xfrm>
            <a:off x="658368" y="1770840"/>
            <a:ext cx="4069080" cy="2877408"/>
          </a:xfrm>
          <a:prstGeom prst="rect">
            <a:avLst/>
          </a:prstGeom>
        </p:spPr>
      </p:pic>
      <p:sp>
        <p:nvSpPr>
          <p:cNvPr id="5" name="Shape 2"/>
          <p:cNvSpPr/>
          <p:nvPr/>
        </p:nvSpPr>
        <p:spPr>
          <a:xfrm>
            <a:off x="4983480" y="1115568"/>
            <a:ext cx="3017520" cy="960120"/>
          </a:xfrm>
          <a:prstGeom prst="roundRect">
            <a:avLst>
              <a:gd name="adj" fmla="val 7619"/>
            </a:avLst>
          </a:prstGeom>
          <a:solidFill>
            <a:srgbClr val="FFFFFF"/>
          </a:solidFill>
          <a:ln w="10160">
            <a:solidFill>
              <a:srgbClr val="D8E4EC"/>
            </a:solidFill>
            <a:prstDash val="solid"/>
          </a:ln>
        </p:spPr>
        <p:txBody>
          <a:bodyPr/>
          <a:lstStyle/>
          <a:p>
            <a:endParaRPr lang="en-GB"/>
          </a:p>
        </p:txBody>
      </p:sp>
      <p:sp>
        <p:nvSpPr>
          <p:cNvPr id="6" name="Text 3"/>
          <p:cNvSpPr/>
          <p:nvPr/>
        </p:nvSpPr>
        <p:spPr>
          <a:xfrm>
            <a:off x="5148072" y="1252728"/>
            <a:ext cx="2688336" cy="256032"/>
          </a:xfrm>
          <a:prstGeom prst="rect">
            <a:avLst/>
          </a:prstGeom>
          <a:noFill/>
          <a:ln/>
        </p:spPr>
        <p:txBody>
          <a:bodyPr wrap="square" lIns="0" tIns="0" rIns="0" bIns="0" rtlCol="0" anchor="ctr"/>
          <a:lstStyle/>
          <a:p>
            <a:pPr marL="0" indent="0">
              <a:buNone/>
            </a:pPr>
            <a:r>
              <a:rPr lang="en-US" sz="1250" b="1" dirty="0">
                <a:solidFill>
                  <a:srgbClr val="0F2E4A"/>
                </a:solidFill>
                <a:latin typeface="Arial" pitchFamily="34" charset="0"/>
                <a:ea typeface="Arial" pitchFamily="34" charset="-122"/>
                <a:cs typeface="Arial" pitchFamily="34" charset="-120"/>
              </a:rPr>
              <a:t>1. Shared decision making</a:t>
            </a:r>
            <a:endParaRPr lang="en-US" sz="1250" dirty="0"/>
          </a:p>
        </p:txBody>
      </p:sp>
      <p:sp>
        <p:nvSpPr>
          <p:cNvPr id="7" name="Text 4"/>
          <p:cNvSpPr/>
          <p:nvPr/>
        </p:nvSpPr>
        <p:spPr>
          <a:xfrm>
            <a:off x="5148072" y="1618488"/>
            <a:ext cx="2688336" cy="320040"/>
          </a:xfrm>
          <a:prstGeom prst="rect">
            <a:avLst/>
          </a:prstGeom>
          <a:noFill/>
          <a:ln/>
        </p:spPr>
        <p:txBody>
          <a:bodyPr wrap="square" lIns="0" tIns="0" rIns="0" bIns="0" rtlCol="0" anchor="t">
            <a:normAutofit fontScale="92500" lnSpcReduction="20000"/>
          </a:bodyPr>
          <a:lstStyle/>
          <a:p>
            <a:pPr marL="0" indent="0">
              <a:buNone/>
            </a:pPr>
            <a:r>
              <a:rPr lang="en-US" sz="890" dirty="0">
                <a:solidFill>
                  <a:srgbClr val="1D1D1F"/>
                </a:solidFill>
                <a:latin typeface="Arial" pitchFamily="34" charset="0"/>
                <a:ea typeface="Arial" pitchFamily="34" charset="-122"/>
                <a:cs typeface="Arial" pitchFamily="34" charset="-120"/>
              </a:rPr>
              <a:t>Compare therapy, medication, combined care, watchful waiting and support options using benefits, risks, preferences and access.</a:t>
            </a:r>
            <a:endParaRPr lang="en-US" sz="890" dirty="0"/>
          </a:p>
        </p:txBody>
      </p:sp>
      <p:sp>
        <p:nvSpPr>
          <p:cNvPr id="8" name="Shape 5"/>
          <p:cNvSpPr/>
          <p:nvPr/>
        </p:nvSpPr>
        <p:spPr>
          <a:xfrm>
            <a:off x="8275320" y="1115568"/>
            <a:ext cx="3017520" cy="960120"/>
          </a:xfrm>
          <a:prstGeom prst="roundRect">
            <a:avLst>
              <a:gd name="adj" fmla="val 7619"/>
            </a:avLst>
          </a:prstGeom>
          <a:solidFill>
            <a:srgbClr val="FFFFFF"/>
          </a:solidFill>
          <a:ln w="10160">
            <a:solidFill>
              <a:srgbClr val="D8E4EC"/>
            </a:solidFill>
            <a:prstDash val="solid"/>
          </a:ln>
        </p:spPr>
        <p:txBody>
          <a:bodyPr/>
          <a:lstStyle/>
          <a:p>
            <a:endParaRPr lang="en-GB"/>
          </a:p>
        </p:txBody>
      </p:sp>
      <p:sp>
        <p:nvSpPr>
          <p:cNvPr id="9" name="Text 6"/>
          <p:cNvSpPr/>
          <p:nvPr/>
        </p:nvSpPr>
        <p:spPr>
          <a:xfrm>
            <a:off x="8439912" y="1252728"/>
            <a:ext cx="2688336" cy="256032"/>
          </a:xfrm>
          <a:prstGeom prst="rect">
            <a:avLst/>
          </a:prstGeom>
          <a:noFill/>
          <a:ln/>
        </p:spPr>
        <p:txBody>
          <a:bodyPr wrap="square" lIns="0" tIns="0" rIns="0" bIns="0" rtlCol="0" anchor="ctr"/>
          <a:lstStyle/>
          <a:p>
            <a:pPr marL="0" indent="0">
              <a:buNone/>
            </a:pPr>
            <a:r>
              <a:rPr lang="en-US" sz="1250" b="1" dirty="0">
                <a:solidFill>
                  <a:srgbClr val="0F2E4A"/>
                </a:solidFill>
                <a:latin typeface="Arial" pitchFamily="34" charset="0"/>
                <a:ea typeface="Arial" pitchFamily="34" charset="-122"/>
                <a:cs typeface="Arial" pitchFamily="34" charset="-120"/>
              </a:rPr>
              <a:t>2. Care and support planning</a:t>
            </a:r>
            <a:endParaRPr lang="en-US" sz="1250" dirty="0"/>
          </a:p>
        </p:txBody>
      </p:sp>
      <p:sp>
        <p:nvSpPr>
          <p:cNvPr id="10" name="Text 7"/>
          <p:cNvSpPr/>
          <p:nvPr/>
        </p:nvSpPr>
        <p:spPr>
          <a:xfrm>
            <a:off x="8439912" y="1618488"/>
            <a:ext cx="2688336" cy="320040"/>
          </a:xfrm>
          <a:prstGeom prst="rect">
            <a:avLst/>
          </a:prstGeom>
          <a:noFill/>
          <a:ln/>
        </p:spPr>
        <p:txBody>
          <a:bodyPr wrap="square" lIns="0" tIns="0" rIns="0" bIns="0" rtlCol="0" anchor="t">
            <a:normAutofit fontScale="92500"/>
          </a:bodyPr>
          <a:lstStyle/>
          <a:p>
            <a:pPr marL="0" indent="0">
              <a:buNone/>
            </a:pPr>
            <a:r>
              <a:rPr lang="en-US" sz="900" dirty="0">
                <a:solidFill>
                  <a:srgbClr val="1D1D1F"/>
                </a:solidFill>
                <a:latin typeface="Arial" pitchFamily="34" charset="0"/>
                <a:ea typeface="Arial" pitchFamily="34" charset="-122"/>
                <a:cs typeface="Arial" pitchFamily="34" charset="-120"/>
              </a:rPr>
              <a:t>Create a personalised depression plan: goals, triggers, strengths, crisis plan, medication review and follow-up.</a:t>
            </a:r>
            <a:endParaRPr lang="en-US" sz="900" dirty="0"/>
          </a:p>
        </p:txBody>
      </p:sp>
      <p:sp>
        <p:nvSpPr>
          <p:cNvPr id="11" name="Shape 8"/>
          <p:cNvSpPr/>
          <p:nvPr/>
        </p:nvSpPr>
        <p:spPr>
          <a:xfrm>
            <a:off x="4983480" y="2286000"/>
            <a:ext cx="3017520" cy="896112"/>
          </a:xfrm>
          <a:prstGeom prst="roundRect">
            <a:avLst>
              <a:gd name="adj" fmla="val 8163"/>
            </a:avLst>
          </a:prstGeom>
          <a:solidFill>
            <a:srgbClr val="FFFFFF"/>
          </a:solidFill>
          <a:ln w="10160">
            <a:solidFill>
              <a:srgbClr val="D8E4EC"/>
            </a:solidFill>
            <a:prstDash val="solid"/>
          </a:ln>
        </p:spPr>
        <p:txBody>
          <a:bodyPr/>
          <a:lstStyle/>
          <a:p>
            <a:endParaRPr lang="en-GB"/>
          </a:p>
        </p:txBody>
      </p:sp>
      <p:sp>
        <p:nvSpPr>
          <p:cNvPr id="12" name="Text 9"/>
          <p:cNvSpPr/>
          <p:nvPr/>
        </p:nvSpPr>
        <p:spPr>
          <a:xfrm>
            <a:off x="5148072" y="2423160"/>
            <a:ext cx="2688336" cy="256032"/>
          </a:xfrm>
          <a:prstGeom prst="rect">
            <a:avLst/>
          </a:prstGeom>
          <a:noFill/>
          <a:ln/>
        </p:spPr>
        <p:txBody>
          <a:bodyPr wrap="square" lIns="0" tIns="0" rIns="0" bIns="0" rtlCol="0" anchor="ctr"/>
          <a:lstStyle/>
          <a:p>
            <a:pPr marL="0" indent="0">
              <a:buNone/>
            </a:pPr>
            <a:r>
              <a:rPr lang="en-US" sz="1250" b="1" dirty="0">
                <a:solidFill>
                  <a:srgbClr val="0F2E4A"/>
                </a:solidFill>
                <a:latin typeface="Arial" pitchFamily="34" charset="0"/>
                <a:ea typeface="Arial" pitchFamily="34" charset="-122"/>
                <a:cs typeface="Arial" pitchFamily="34" charset="-120"/>
              </a:rPr>
              <a:t>3. Enabling choice</a:t>
            </a:r>
            <a:endParaRPr lang="en-US" sz="1250" dirty="0"/>
          </a:p>
        </p:txBody>
      </p:sp>
      <p:sp>
        <p:nvSpPr>
          <p:cNvPr id="13" name="Text 10"/>
          <p:cNvSpPr/>
          <p:nvPr/>
        </p:nvSpPr>
        <p:spPr>
          <a:xfrm>
            <a:off x="5148072" y="2788920"/>
            <a:ext cx="2688336" cy="256032"/>
          </a:xfrm>
          <a:prstGeom prst="rect">
            <a:avLst/>
          </a:prstGeom>
          <a:noFill/>
          <a:ln/>
        </p:spPr>
        <p:txBody>
          <a:bodyPr wrap="square" lIns="0" tIns="0" rIns="0" bIns="0" rtlCol="0" anchor="t">
            <a:normAutofit lnSpcReduction="10000"/>
          </a:bodyPr>
          <a:lstStyle/>
          <a:p>
            <a:pPr marL="0" indent="0">
              <a:buNone/>
            </a:pPr>
            <a:r>
              <a:rPr lang="en-US" sz="900" dirty="0">
                <a:solidFill>
                  <a:srgbClr val="1D1D1F"/>
                </a:solidFill>
                <a:latin typeface="Arial" pitchFamily="34" charset="0"/>
                <a:ea typeface="Arial" pitchFamily="34" charset="-122"/>
                <a:cs typeface="Arial" pitchFamily="34" charset="-120"/>
              </a:rPr>
              <a:t>Offer choice of provider, format and timing where available, and address barriers to access.</a:t>
            </a:r>
            <a:endParaRPr lang="en-US" sz="900" dirty="0"/>
          </a:p>
        </p:txBody>
      </p:sp>
      <p:sp>
        <p:nvSpPr>
          <p:cNvPr id="14" name="Shape 11"/>
          <p:cNvSpPr/>
          <p:nvPr/>
        </p:nvSpPr>
        <p:spPr>
          <a:xfrm>
            <a:off x="8275320" y="2286000"/>
            <a:ext cx="3017520" cy="896112"/>
          </a:xfrm>
          <a:prstGeom prst="roundRect">
            <a:avLst>
              <a:gd name="adj" fmla="val 8163"/>
            </a:avLst>
          </a:prstGeom>
          <a:solidFill>
            <a:srgbClr val="FFFFFF"/>
          </a:solidFill>
          <a:ln w="10160">
            <a:solidFill>
              <a:srgbClr val="D8E4EC"/>
            </a:solidFill>
            <a:prstDash val="solid"/>
          </a:ln>
        </p:spPr>
        <p:txBody>
          <a:bodyPr/>
          <a:lstStyle/>
          <a:p>
            <a:endParaRPr lang="en-GB"/>
          </a:p>
        </p:txBody>
      </p:sp>
      <p:sp>
        <p:nvSpPr>
          <p:cNvPr id="15" name="Text 12"/>
          <p:cNvSpPr/>
          <p:nvPr/>
        </p:nvSpPr>
        <p:spPr>
          <a:xfrm>
            <a:off x="8439912" y="2423160"/>
            <a:ext cx="2688336" cy="256032"/>
          </a:xfrm>
          <a:prstGeom prst="rect">
            <a:avLst/>
          </a:prstGeom>
          <a:noFill/>
          <a:ln/>
        </p:spPr>
        <p:txBody>
          <a:bodyPr wrap="square" lIns="0" tIns="0" rIns="0" bIns="0" rtlCol="0" anchor="ctr"/>
          <a:lstStyle/>
          <a:p>
            <a:pPr marL="0" indent="0">
              <a:buNone/>
            </a:pPr>
            <a:r>
              <a:rPr lang="en-US" sz="1250" b="1" dirty="0">
                <a:solidFill>
                  <a:srgbClr val="0F2E4A"/>
                </a:solidFill>
                <a:latin typeface="Arial" pitchFamily="34" charset="0"/>
                <a:ea typeface="Arial" pitchFamily="34" charset="-122"/>
                <a:cs typeface="Arial" pitchFamily="34" charset="-120"/>
              </a:rPr>
              <a:t>4. Social prescribing</a:t>
            </a:r>
            <a:endParaRPr lang="en-US" sz="1250" dirty="0"/>
          </a:p>
        </p:txBody>
      </p:sp>
      <p:sp>
        <p:nvSpPr>
          <p:cNvPr id="16" name="Text 13"/>
          <p:cNvSpPr/>
          <p:nvPr/>
        </p:nvSpPr>
        <p:spPr>
          <a:xfrm>
            <a:off x="8439912" y="2788920"/>
            <a:ext cx="2688336" cy="256032"/>
          </a:xfrm>
          <a:prstGeom prst="rect">
            <a:avLst/>
          </a:prstGeom>
          <a:noFill/>
          <a:ln/>
        </p:spPr>
        <p:txBody>
          <a:bodyPr wrap="square" lIns="0" tIns="0" rIns="0" bIns="0" rtlCol="0" anchor="t">
            <a:normAutofit fontScale="77500" lnSpcReduction="20000"/>
          </a:bodyPr>
          <a:lstStyle/>
          <a:p>
            <a:pPr marL="0" indent="0">
              <a:buNone/>
            </a:pPr>
            <a:r>
              <a:rPr lang="en-US" sz="900" dirty="0">
                <a:solidFill>
                  <a:srgbClr val="1D1D1F"/>
                </a:solidFill>
                <a:latin typeface="Arial" pitchFamily="34" charset="0"/>
                <a:ea typeface="Arial" pitchFamily="34" charset="-122"/>
                <a:cs typeface="Arial" pitchFamily="34" charset="-120"/>
              </a:rPr>
              <a:t>Connect to debt advice, housing support, loneliness groups, exercise, green space, volunteering or peer support.</a:t>
            </a:r>
            <a:endParaRPr lang="en-US" sz="900" dirty="0"/>
          </a:p>
        </p:txBody>
      </p:sp>
      <p:sp>
        <p:nvSpPr>
          <p:cNvPr id="17" name="Shape 14"/>
          <p:cNvSpPr/>
          <p:nvPr/>
        </p:nvSpPr>
        <p:spPr>
          <a:xfrm>
            <a:off x="4983480" y="3493008"/>
            <a:ext cx="3017520" cy="896112"/>
          </a:xfrm>
          <a:prstGeom prst="roundRect">
            <a:avLst>
              <a:gd name="adj" fmla="val 8163"/>
            </a:avLst>
          </a:prstGeom>
          <a:solidFill>
            <a:srgbClr val="FFFFFF"/>
          </a:solidFill>
          <a:ln w="10160">
            <a:solidFill>
              <a:srgbClr val="D8E4EC"/>
            </a:solidFill>
            <a:prstDash val="solid"/>
          </a:ln>
        </p:spPr>
        <p:txBody>
          <a:bodyPr/>
          <a:lstStyle/>
          <a:p>
            <a:endParaRPr lang="en-GB"/>
          </a:p>
        </p:txBody>
      </p:sp>
      <p:sp>
        <p:nvSpPr>
          <p:cNvPr id="18" name="Text 15"/>
          <p:cNvSpPr/>
          <p:nvPr/>
        </p:nvSpPr>
        <p:spPr>
          <a:xfrm>
            <a:off x="5148072" y="3630168"/>
            <a:ext cx="2688336" cy="256032"/>
          </a:xfrm>
          <a:prstGeom prst="rect">
            <a:avLst/>
          </a:prstGeom>
          <a:noFill/>
          <a:ln/>
        </p:spPr>
        <p:txBody>
          <a:bodyPr wrap="square" lIns="0" tIns="0" rIns="0" bIns="0" rtlCol="0" anchor="ctr"/>
          <a:lstStyle/>
          <a:p>
            <a:pPr marL="0" indent="0">
              <a:buNone/>
            </a:pPr>
            <a:r>
              <a:rPr lang="en-US" sz="1250" b="1" dirty="0">
                <a:solidFill>
                  <a:srgbClr val="0F2E4A"/>
                </a:solidFill>
                <a:latin typeface="Arial" pitchFamily="34" charset="0"/>
                <a:ea typeface="Arial" pitchFamily="34" charset="-122"/>
                <a:cs typeface="Arial" pitchFamily="34" charset="-120"/>
              </a:rPr>
              <a:t>5. Supported self-management</a:t>
            </a:r>
            <a:endParaRPr lang="en-US" sz="1250" dirty="0"/>
          </a:p>
        </p:txBody>
      </p:sp>
      <p:sp>
        <p:nvSpPr>
          <p:cNvPr id="19" name="Text 16"/>
          <p:cNvSpPr/>
          <p:nvPr/>
        </p:nvSpPr>
        <p:spPr>
          <a:xfrm>
            <a:off x="5148072" y="3995928"/>
            <a:ext cx="2688336" cy="256032"/>
          </a:xfrm>
          <a:prstGeom prst="rect">
            <a:avLst/>
          </a:prstGeom>
          <a:noFill/>
          <a:ln/>
        </p:spPr>
        <p:txBody>
          <a:bodyPr wrap="square" lIns="0" tIns="0" rIns="0" bIns="0" rtlCol="0" anchor="t">
            <a:normAutofit lnSpcReduction="10000"/>
          </a:bodyPr>
          <a:lstStyle/>
          <a:p>
            <a:pPr marL="0" indent="0">
              <a:buNone/>
            </a:pPr>
            <a:r>
              <a:rPr lang="en-US" sz="900" dirty="0">
                <a:solidFill>
                  <a:srgbClr val="1D1D1F"/>
                </a:solidFill>
                <a:latin typeface="Arial" pitchFamily="34" charset="0"/>
                <a:ea typeface="Arial" pitchFamily="34" charset="-122"/>
                <a:cs typeface="Arial" pitchFamily="34" charset="-120"/>
              </a:rPr>
              <a:t>Use health coaching, behavioural activation, sleep routines, mood monitoring and relapse prevention.</a:t>
            </a:r>
            <a:endParaRPr lang="en-US" sz="900" dirty="0"/>
          </a:p>
        </p:txBody>
      </p:sp>
      <p:sp>
        <p:nvSpPr>
          <p:cNvPr id="20" name="Shape 17"/>
          <p:cNvSpPr/>
          <p:nvPr/>
        </p:nvSpPr>
        <p:spPr>
          <a:xfrm>
            <a:off x="8275320" y="3493008"/>
            <a:ext cx="3017520" cy="896112"/>
          </a:xfrm>
          <a:prstGeom prst="roundRect">
            <a:avLst>
              <a:gd name="adj" fmla="val 8163"/>
            </a:avLst>
          </a:prstGeom>
          <a:solidFill>
            <a:srgbClr val="FFFFFF"/>
          </a:solidFill>
          <a:ln w="10160">
            <a:solidFill>
              <a:srgbClr val="D8E4EC"/>
            </a:solidFill>
            <a:prstDash val="solid"/>
          </a:ln>
        </p:spPr>
        <p:txBody>
          <a:bodyPr/>
          <a:lstStyle/>
          <a:p>
            <a:endParaRPr lang="en-GB"/>
          </a:p>
        </p:txBody>
      </p:sp>
      <p:sp>
        <p:nvSpPr>
          <p:cNvPr id="21" name="Text 18"/>
          <p:cNvSpPr/>
          <p:nvPr/>
        </p:nvSpPr>
        <p:spPr>
          <a:xfrm>
            <a:off x="8439912" y="3630168"/>
            <a:ext cx="2688336" cy="256032"/>
          </a:xfrm>
          <a:prstGeom prst="rect">
            <a:avLst/>
          </a:prstGeom>
          <a:noFill/>
          <a:ln/>
        </p:spPr>
        <p:txBody>
          <a:bodyPr wrap="square" lIns="0" tIns="0" rIns="0" bIns="0" rtlCol="0" anchor="ctr"/>
          <a:lstStyle/>
          <a:p>
            <a:pPr marL="0" indent="0">
              <a:buNone/>
            </a:pPr>
            <a:r>
              <a:rPr lang="en-US" sz="1250" b="1" dirty="0">
                <a:solidFill>
                  <a:srgbClr val="0F2E4A"/>
                </a:solidFill>
                <a:latin typeface="Arial" pitchFamily="34" charset="0"/>
                <a:ea typeface="Arial" pitchFamily="34" charset="-122"/>
                <a:cs typeface="Arial" pitchFamily="34" charset="-120"/>
              </a:rPr>
              <a:t>6. Personal health budgets</a:t>
            </a:r>
            <a:endParaRPr lang="en-US" sz="1250" dirty="0"/>
          </a:p>
        </p:txBody>
      </p:sp>
      <p:sp>
        <p:nvSpPr>
          <p:cNvPr id="22" name="Text 19"/>
          <p:cNvSpPr/>
          <p:nvPr/>
        </p:nvSpPr>
        <p:spPr>
          <a:xfrm>
            <a:off x="8439912" y="3995928"/>
            <a:ext cx="2688336" cy="256032"/>
          </a:xfrm>
          <a:prstGeom prst="rect">
            <a:avLst/>
          </a:prstGeom>
          <a:noFill/>
          <a:ln/>
        </p:spPr>
        <p:txBody>
          <a:bodyPr wrap="square" lIns="0" tIns="0" rIns="0" bIns="0" rtlCol="0" anchor="t">
            <a:normAutofit lnSpcReduction="10000"/>
          </a:bodyPr>
          <a:lstStyle/>
          <a:p>
            <a:pPr marL="0" indent="0">
              <a:buNone/>
            </a:pPr>
            <a:r>
              <a:rPr lang="en-US" sz="900" dirty="0">
                <a:solidFill>
                  <a:srgbClr val="1D1D1F"/>
                </a:solidFill>
                <a:latin typeface="Arial" pitchFamily="34" charset="0"/>
                <a:ea typeface="Arial" pitchFamily="34" charset="-122"/>
                <a:cs typeface="Arial" pitchFamily="34" charset="-120"/>
              </a:rPr>
              <a:t>For eligible complex cases, explore personalised support that meets mental, physical and social goals.</a:t>
            </a:r>
            <a:endParaRPr lang="en-US" sz="900" dirty="0"/>
          </a:p>
        </p:txBody>
      </p:sp>
      <p:sp>
        <p:nvSpPr>
          <p:cNvPr id="23" name="Text 20"/>
          <p:cNvSpPr/>
          <p:nvPr/>
        </p:nvSpPr>
        <p:spPr>
          <a:xfrm>
            <a:off x="5074920" y="4983480"/>
            <a:ext cx="5989320" cy="502920"/>
          </a:xfrm>
          <a:prstGeom prst="rect">
            <a:avLst/>
          </a:prstGeom>
          <a:noFill/>
          <a:ln/>
        </p:spPr>
        <p:txBody>
          <a:bodyPr wrap="square" lIns="0" tIns="0" rIns="0" bIns="0" rtlCol="0" anchor="ctr">
            <a:normAutofit/>
          </a:bodyPr>
          <a:lstStyle/>
          <a:p>
            <a:pPr marL="0" indent="0" algn="ctr">
              <a:buNone/>
            </a:pPr>
            <a:r>
              <a:rPr lang="en-US" sz="1380" b="1" dirty="0">
                <a:solidFill>
                  <a:srgbClr val="0F2E4A"/>
                </a:solidFill>
                <a:latin typeface="Arial" pitchFamily="34" charset="0"/>
                <a:ea typeface="Arial" pitchFamily="34" charset="-122"/>
                <a:cs typeface="Arial" pitchFamily="34" charset="-120"/>
              </a:rPr>
              <a:t>Overall aim: people have greater choice and control, build knowledge and confidence, and reduce unplanned service use.</a:t>
            </a:r>
            <a:endParaRPr lang="en-US" sz="1380" dirty="0"/>
          </a:p>
        </p:txBody>
      </p:sp>
      <p:sp>
        <p:nvSpPr>
          <p:cNvPr id="24" name="Shape 21"/>
          <p:cNvSpPr/>
          <p:nvPr/>
        </p:nvSpPr>
        <p:spPr>
          <a:xfrm>
            <a:off x="411480" y="6473952"/>
            <a:ext cx="11384280" cy="0"/>
          </a:xfrm>
          <a:prstGeom prst="line">
            <a:avLst/>
          </a:prstGeom>
          <a:noFill/>
          <a:ln w="7620">
            <a:solidFill>
              <a:srgbClr val="D5E0E8"/>
            </a:solidFill>
            <a:prstDash val="solid"/>
          </a:ln>
        </p:spPr>
        <p:txBody>
          <a:bodyPr/>
          <a:lstStyle/>
          <a:p>
            <a:endParaRPr lang="en-GB"/>
          </a:p>
        </p:txBody>
      </p:sp>
      <p:sp>
        <p:nvSpPr>
          <p:cNvPr id="25" name="Text 22"/>
          <p:cNvSpPr/>
          <p:nvPr/>
        </p:nvSpPr>
        <p:spPr>
          <a:xfrm>
            <a:off x="475488" y="6537960"/>
            <a:ext cx="9875520" cy="201168"/>
          </a:xfrm>
          <a:prstGeom prst="rect">
            <a:avLst/>
          </a:prstGeom>
          <a:noFill/>
          <a:ln/>
        </p:spPr>
        <p:txBody>
          <a:bodyPr wrap="square" lIns="0" tIns="0" rIns="0" bIns="0" rtlCol="0" anchor="ctr"/>
          <a:lstStyle/>
          <a:p>
            <a:pPr marL="0" indent="0">
              <a:buNone/>
            </a:pPr>
            <a:r>
              <a:rPr lang="en-US" sz="780" dirty="0">
                <a:solidFill>
                  <a:srgbClr val="53606A"/>
                </a:solidFill>
                <a:latin typeface="Arial" pitchFamily="34" charset="0"/>
                <a:ea typeface="Arial" pitchFamily="34" charset="-122"/>
                <a:cs typeface="Arial" pitchFamily="34" charset="-120"/>
              </a:rPr>
              <a:t>Sources: NHS England (2019); NHS England (2025); uploaded personalised care model image, 2026.</a:t>
            </a:r>
            <a:endParaRPr lang="en-US" sz="780" dirty="0"/>
          </a:p>
        </p:txBody>
      </p:sp>
      <p:sp>
        <p:nvSpPr>
          <p:cNvPr id="26" name="Text 23"/>
          <p:cNvSpPr/>
          <p:nvPr/>
        </p:nvSpPr>
        <p:spPr>
          <a:xfrm>
            <a:off x="11384280" y="6528816"/>
            <a:ext cx="411480" cy="201168"/>
          </a:xfrm>
          <a:prstGeom prst="rect">
            <a:avLst/>
          </a:prstGeom>
          <a:noFill/>
          <a:ln/>
        </p:spPr>
        <p:txBody>
          <a:bodyPr wrap="square" lIns="0" tIns="0" rIns="0" bIns="0" rtlCol="0" anchor="ctr"/>
          <a:lstStyle/>
          <a:p>
            <a:pPr marL="0" indent="0" algn="r">
              <a:buNone/>
            </a:pPr>
            <a:r>
              <a:rPr lang="en-US" sz="800" dirty="0">
                <a:solidFill>
                  <a:srgbClr val="53606A"/>
                </a:solidFill>
                <a:latin typeface="Arial" pitchFamily="34" charset="0"/>
                <a:ea typeface="Arial" pitchFamily="34" charset="-122"/>
                <a:cs typeface="Arial" pitchFamily="34" charset="-120"/>
              </a:rPr>
              <a:t>15</a:t>
            </a:r>
            <a:endParaRPr lang="en-US" sz="8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6">
    <p:spTree>
      <p:nvGrpSpPr>
        <p:cNvPr id="1" name=""/>
        <p:cNvGrpSpPr/>
        <p:nvPr/>
      </p:nvGrpSpPr>
      <p:grpSpPr>
        <a:xfrm>
          <a:off x="0" y="0"/>
          <a:ext cx="0" cy="0"/>
          <a:chOff x="0" y="0"/>
          <a:chExt cx="0" cy="0"/>
        </a:xfrm>
      </p:grpSpPr>
      <p:sp>
        <p:nvSpPr>
          <p:cNvPr id="2" name="Text 0"/>
          <p:cNvSpPr/>
          <p:nvPr/>
        </p:nvSpPr>
        <p:spPr>
          <a:xfrm>
            <a:off x="530352" y="310896"/>
            <a:ext cx="8046720" cy="402336"/>
          </a:xfrm>
          <a:prstGeom prst="rect">
            <a:avLst/>
          </a:prstGeom>
          <a:noFill/>
          <a:ln/>
        </p:spPr>
        <p:txBody>
          <a:bodyPr wrap="square" lIns="0" tIns="0" rIns="0" bIns="0" rtlCol="0" anchor="ctr"/>
          <a:lstStyle/>
          <a:p>
            <a:pPr marL="0" indent="0">
              <a:buNone/>
            </a:pPr>
            <a:r>
              <a:rPr lang="en-US" sz="2400" b="1" dirty="0">
                <a:solidFill>
                  <a:srgbClr val="0F2E4A"/>
                </a:solidFill>
                <a:latin typeface="Arial" pitchFamily="34" charset="0"/>
                <a:ea typeface="Arial" pitchFamily="34" charset="-122"/>
                <a:cs typeface="Arial" pitchFamily="34" charset="-120"/>
              </a:rPr>
              <a:t>Practice recommendations for primary-care nurses</a:t>
            </a:r>
            <a:endParaRPr lang="en-US" sz="2400" dirty="0"/>
          </a:p>
        </p:txBody>
      </p:sp>
      <p:sp>
        <p:nvSpPr>
          <p:cNvPr id="3" name="Text 1"/>
          <p:cNvSpPr/>
          <p:nvPr/>
        </p:nvSpPr>
        <p:spPr>
          <a:xfrm>
            <a:off x="548640" y="749808"/>
            <a:ext cx="8046720" cy="256032"/>
          </a:xfrm>
          <a:prstGeom prst="rect">
            <a:avLst/>
          </a:prstGeom>
          <a:noFill/>
          <a:ln/>
        </p:spPr>
        <p:txBody>
          <a:bodyPr wrap="square" lIns="0" tIns="0" rIns="0" bIns="0" rtlCol="0" anchor="ctr"/>
          <a:lstStyle/>
          <a:p>
            <a:pPr marL="0" indent="0">
              <a:buNone/>
            </a:pPr>
            <a:r>
              <a:rPr lang="en-US" sz="1050" dirty="0">
                <a:solidFill>
                  <a:srgbClr val="53606A"/>
                </a:solidFill>
                <a:latin typeface="Arial" pitchFamily="34" charset="0"/>
                <a:ea typeface="Arial" pitchFamily="34" charset="-122"/>
                <a:cs typeface="Arial" pitchFamily="34" charset="-120"/>
              </a:rPr>
              <a:t>A practical implementation plan for depression as an LTC.</a:t>
            </a:r>
            <a:endParaRPr lang="en-US" sz="1050" dirty="0"/>
          </a:p>
        </p:txBody>
      </p:sp>
      <p:sp>
        <p:nvSpPr>
          <p:cNvPr id="4" name="Shape 2"/>
          <p:cNvSpPr/>
          <p:nvPr/>
        </p:nvSpPr>
        <p:spPr>
          <a:xfrm>
            <a:off x="713232" y="1161288"/>
            <a:ext cx="347472" cy="347472"/>
          </a:xfrm>
          <a:prstGeom prst="ellipse">
            <a:avLst/>
          </a:prstGeom>
          <a:solidFill>
            <a:srgbClr val="004C8C"/>
          </a:solidFill>
          <a:ln w="12700">
            <a:solidFill>
              <a:srgbClr val="004C8C">
                <a:alpha val="0"/>
              </a:srgbClr>
            </a:solidFill>
            <a:prstDash val="solid"/>
          </a:ln>
        </p:spPr>
        <p:txBody>
          <a:bodyPr/>
          <a:lstStyle/>
          <a:p>
            <a:endParaRPr lang="en-GB"/>
          </a:p>
        </p:txBody>
      </p:sp>
      <p:sp>
        <p:nvSpPr>
          <p:cNvPr id="5" name="Text 3"/>
          <p:cNvSpPr/>
          <p:nvPr/>
        </p:nvSpPr>
        <p:spPr>
          <a:xfrm>
            <a:off x="713232" y="1234440"/>
            <a:ext cx="347472" cy="109728"/>
          </a:xfrm>
          <a:prstGeom prst="rect">
            <a:avLst/>
          </a:prstGeom>
          <a:noFill/>
          <a:ln/>
        </p:spPr>
        <p:txBody>
          <a:bodyPr wrap="square" lIns="0" tIns="0" rIns="0" bIns="0" rtlCol="0" anchor="ctr"/>
          <a:lstStyle/>
          <a:p>
            <a:pPr marL="0" indent="0" algn="ctr">
              <a:buNone/>
            </a:pPr>
            <a:r>
              <a:rPr lang="en-US" sz="1050" b="1" dirty="0">
                <a:solidFill>
                  <a:srgbClr val="FFFFFF"/>
                </a:solidFill>
                <a:latin typeface="Arial" pitchFamily="34" charset="0"/>
                <a:ea typeface="Arial" pitchFamily="34" charset="-122"/>
                <a:cs typeface="Arial" pitchFamily="34" charset="-120"/>
              </a:rPr>
              <a:t>1</a:t>
            </a:r>
            <a:endParaRPr lang="en-US" sz="1050" dirty="0"/>
          </a:p>
        </p:txBody>
      </p:sp>
      <p:sp>
        <p:nvSpPr>
          <p:cNvPr id="6" name="Text 4"/>
          <p:cNvSpPr/>
          <p:nvPr/>
        </p:nvSpPr>
        <p:spPr>
          <a:xfrm>
            <a:off x="1243584" y="1133856"/>
            <a:ext cx="2148840" cy="256032"/>
          </a:xfrm>
          <a:prstGeom prst="rect">
            <a:avLst/>
          </a:prstGeom>
          <a:noFill/>
          <a:ln/>
        </p:spPr>
        <p:txBody>
          <a:bodyPr wrap="square" lIns="0" tIns="0" rIns="0" bIns="0" rtlCol="0" anchor="ctr"/>
          <a:lstStyle/>
          <a:p>
            <a:pPr marL="0" indent="0">
              <a:buNone/>
            </a:pPr>
            <a:r>
              <a:rPr lang="en-US" sz="1350" b="1" dirty="0">
                <a:solidFill>
                  <a:srgbClr val="0F2E4A"/>
                </a:solidFill>
                <a:latin typeface="Arial" pitchFamily="34" charset="0"/>
                <a:ea typeface="Arial" pitchFamily="34" charset="-122"/>
                <a:cs typeface="Arial" pitchFamily="34" charset="-120"/>
              </a:rPr>
              <a:t>Standardised review</a:t>
            </a:r>
            <a:endParaRPr lang="en-US" sz="1350" dirty="0"/>
          </a:p>
        </p:txBody>
      </p:sp>
      <p:sp>
        <p:nvSpPr>
          <p:cNvPr id="7" name="Text 5"/>
          <p:cNvSpPr/>
          <p:nvPr/>
        </p:nvSpPr>
        <p:spPr>
          <a:xfrm>
            <a:off x="3977640" y="1143000"/>
            <a:ext cx="6766560" cy="320040"/>
          </a:xfrm>
          <a:prstGeom prst="rect">
            <a:avLst/>
          </a:prstGeom>
          <a:noFill/>
          <a:ln/>
        </p:spPr>
        <p:txBody>
          <a:bodyPr wrap="square" lIns="0" tIns="0" rIns="0" bIns="0" rtlCol="0" anchor="ctr">
            <a:normAutofit/>
          </a:bodyPr>
          <a:lstStyle/>
          <a:p>
            <a:pPr marL="0" indent="0">
              <a:buNone/>
            </a:pPr>
            <a:r>
              <a:rPr lang="en-US" sz="1220" dirty="0">
                <a:solidFill>
                  <a:srgbClr val="1D1D1F"/>
                </a:solidFill>
                <a:latin typeface="Arial" pitchFamily="34" charset="0"/>
                <a:ea typeface="Arial" pitchFamily="34" charset="-122"/>
                <a:cs typeface="Arial" pitchFamily="34" charset="-120"/>
              </a:rPr>
              <a:t>Use PHQ-9 plus risk, function, comorbidity and patient goals.</a:t>
            </a:r>
            <a:endParaRPr lang="en-US" sz="1220" dirty="0"/>
          </a:p>
        </p:txBody>
      </p:sp>
      <p:sp>
        <p:nvSpPr>
          <p:cNvPr id="8" name="Shape 6"/>
          <p:cNvSpPr/>
          <p:nvPr/>
        </p:nvSpPr>
        <p:spPr>
          <a:xfrm>
            <a:off x="713232" y="1947672"/>
            <a:ext cx="347472" cy="347472"/>
          </a:xfrm>
          <a:prstGeom prst="ellipse">
            <a:avLst/>
          </a:prstGeom>
          <a:solidFill>
            <a:srgbClr val="13A8A8"/>
          </a:solidFill>
          <a:ln w="12700">
            <a:solidFill>
              <a:srgbClr val="13A8A8">
                <a:alpha val="0"/>
              </a:srgbClr>
            </a:solidFill>
            <a:prstDash val="solid"/>
          </a:ln>
        </p:spPr>
        <p:txBody>
          <a:bodyPr/>
          <a:lstStyle/>
          <a:p>
            <a:endParaRPr lang="en-GB"/>
          </a:p>
        </p:txBody>
      </p:sp>
      <p:sp>
        <p:nvSpPr>
          <p:cNvPr id="9" name="Text 7"/>
          <p:cNvSpPr/>
          <p:nvPr/>
        </p:nvSpPr>
        <p:spPr>
          <a:xfrm>
            <a:off x="713232" y="2020824"/>
            <a:ext cx="347472" cy="109728"/>
          </a:xfrm>
          <a:prstGeom prst="rect">
            <a:avLst/>
          </a:prstGeom>
          <a:noFill/>
          <a:ln/>
        </p:spPr>
        <p:txBody>
          <a:bodyPr wrap="square" lIns="0" tIns="0" rIns="0" bIns="0" rtlCol="0" anchor="ctr"/>
          <a:lstStyle/>
          <a:p>
            <a:pPr marL="0" indent="0" algn="ctr">
              <a:buNone/>
            </a:pPr>
            <a:r>
              <a:rPr lang="en-US" sz="1050" b="1" dirty="0">
                <a:solidFill>
                  <a:srgbClr val="FFFFFF"/>
                </a:solidFill>
                <a:latin typeface="Arial" pitchFamily="34" charset="0"/>
                <a:ea typeface="Arial" pitchFamily="34" charset="-122"/>
                <a:cs typeface="Arial" pitchFamily="34" charset="-120"/>
              </a:rPr>
              <a:t>2</a:t>
            </a:r>
            <a:endParaRPr lang="en-US" sz="1050" dirty="0"/>
          </a:p>
        </p:txBody>
      </p:sp>
      <p:sp>
        <p:nvSpPr>
          <p:cNvPr id="10" name="Text 8"/>
          <p:cNvSpPr/>
          <p:nvPr/>
        </p:nvSpPr>
        <p:spPr>
          <a:xfrm>
            <a:off x="1243584" y="1920240"/>
            <a:ext cx="2148840" cy="256032"/>
          </a:xfrm>
          <a:prstGeom prst="rect">
            <a:avLst/>
          </a:prstGeom>
          <a:noFill/>
          <a:ln/>
        </p:spPr>
        <p:txBody>
          <a:bodyPr wrap="square" lIns="0" tIns="0" rIns="0" bIns="0" rtlCol="0" anchor="ctr"/>
          <a:lstStyle/>
          <a:p>
            <a:pPr marL="0" indent="0">
              <a:buNone/>
            </a:pPr>
            <a:r>
              <a:rPr lang="en-US" sz="1350" b="1" dirty="0">
                <a:solidFill>
                  <a:srgbClr val="0F2E4A"/>
                </a:solidFill>
                <a:latin typeface="Arial" pitchFamily="34" charset="0"/>
                <a:ea typeface="Arial" pitchFamily="34" charset="-122"/>
                <a:cs typeface="Arial" pitchFamily="34" charset="-120"/>
              </a:rPr>
              <a:t>Follow-up system</a:t>
            </a:r>
            <a:endParaRPr lang="en-US" sz="1350" dirty="0"/>
          </a:p>
        </p:txBody>
      </p:sp>
      <p:sp>
        <p:nvSpPr>
          <p:cNvPr id="11" name="Text 9"/>
          <p:cNvSpPr/>
          <p:nvPr/>
        </p:nvSpPr>
        <p:spPr>
          <a:xfrm>
            <a:off x="3977640" y="1929384"/>
            <a:ext cx="6766560" cy="320040"/>
          </a:xfrm>
          <a:prstGeom prst="rect">
            <a:avLst/>
          </a:prstGeom>
          <a:noFill/>
          <a:ln/>
        </p:spPr>
        <p:txBody>
          <a:bodyPr wrap="square" lIns="0" tIns="0" rIns="0" bIns="0" rtlCol="0" anchor="ctr">
            <a:normAutofit fontScale="92500"/>
          </a:bodyPr>
          <a:lstStyle/>
          <a:p>
            <a:pPr marL="0" indent="0">
              <a:buNone/>
            </a:pPr>
            <a:r>
              <a:rPr lang="en-US" sz="1220" dirty="0">
                <a:solidFill>
                  <a:srgbClr val="1D1D1F"/>
                </a:solidFill>
                <a:latin typeface="Arial" pitchFamily="34" charset="0"/>
                <a:ea typeface="Arial" pitchFamily="34" charset="-122"/>
                <a:cs typeface="Arial" pitchFamily="34" charset="-120"/>
              </a:rPr>
              <a:t>Book review after diagnosis, treatment changes and non-attendance; do not rely on patients chasing care.</a:t>
            </a:r>
            <a:endParaRPr lang="en-US" sz="1220" dirty="0"/>
          </a:p>
        </p:txBody>
      </p:sp>
      <p:sp>
        <p:nvSpPr>
          <p:cNvPr id="12" name="Shape 10"/>
          <p:cNvSpPr/>
          <p:nvPr/>
        </p:nvSpPr>
        <p:spPr>
          <a:xfrm>
            <a:off x="713232" y="2734056"/>
            <a:ext cx="347472" cy="347472"/>
          </a:xfrm>
          <a:prstGeom prst="ellipse">
            <a:avLst/>
          </a:prstGeom>
          <a:solidFill>
            <a:srgbClr val="004C8C"/>
          </a:solidFill>
          <a:ln w="12700">
            <a:solidFill>
              <a:srgbClr val="004C8C">
                <a:alpha val="0"/>
              </a:srgbClr>
            </a:solidFill>
            <a:prstDash val="solid"/>
          </a:ln>
        </p:spPr>
        <p:txBody>
          <a:bodyPr/>
          <a:lstStyle/>
          <a:p>
            <a:endParaRPr lang="en-GB"/>
          </a:p>
        </p:txBody>
      </p:sp>
      <p:sp>
        <p:nvSpPr>
          <p:cNvPr id="13" name="Text 11"/>
          <p:cNvSpPr/>
          <p:nvPr/>
        </p:nvSpPr>
        <p:spPr>
          <a:xfrm>
            <a:off x="713232" y="2807208"/>
            <a:ext cx="347472" cy="109728"/>
          </a:xfrm>
          <a:prstGeom prst="rect">
            <a:avLst/>
          </a:prstGeom>
          <a:noFill/>
          <a:ln/>
        </p:spPr>
        <p:txBody>
          <a:bodyPr wrap="square" lIns="0" tIns="0" rIns="0" bIns="0" rtlCol="0" anchor="ctr"/>
          <a:lstStyle/>
          <a:p>
            <a:pPr marL="0" indent="0" algn="ctr">
              <a:buNone/>
            </a:pPr>
            <a:r>
              <a:rPr lang="en-US" sz="1050" b="1" dirty="0">
                <a:solidFill>
                  <a:srgbClr val="FFFFFF"/>
                </a:solidFill>
                <a:latin typeface="Arial" pitchFamily="34" charset="0"/>
                <a:ea typeface="Arial" pitchFamily="34" charset="-122"/>
                <a:cs typeface="Arial" pitchFamily="34" charset="-120"/>
              </a:rPr>
              <a:t>3</a:t>
            </a:r>
            <a:endParaRPr lang="en-US" sz="1050" dirty="0"/>
          </a:p>
        </p:txBody>
      </p:sp>
      <p:sp>
        <p:nvSpPr>
          <p:cNvPr id="14" name="Text 12"/>
          <p:cNvSpPr/>
          <p:nvPr/>
        </p:nvSpPr>
        <p:spPr>
          <a:xfrm>
            <a:off x="1243584" y="2706624"/>
            <a:ext cx="2148840" cy="256032"/>
          </a:xfrm>
          <a:prstGeom prst="rect">
            <a:avLst/>
          </a:prstGeom>
          <a:noFill/>
          <a:ln/>
        </p:spPr>
        <p:txBody>
          <a:bodyPr wrap="square" lIns="0" tIns="0" rIns="0" bIns="0" rtlCol="0" anchor="ctr"/>
          <a:lstStyle/>
          <a:p>
            <a:pPr marL="0" indent="0">
              <a:buNone/>
            </a:pPr>
            <a:r>
              <a:rPr lang="en-US" sz="1350" b="1" dirty="0">
                <a:solidFill>
                  <a:srgbClr val="0F2E4A"/>
                </a:solidFill>
                <a:latin typeface="Arial" pitchFamily="34" charset="0"/>
                <a:ea typeface="Arial" pitchFamily="34" charset="-122"/>
                <a:cs typeface="Arial" pitchFamily="34" charset="-120"/>
              </a:rPr>
              <a:t>Integrated referrals</a:t>
            </a:r>
            <a:endParaRPr lang="en-US" sz="1350" dirty="0"/>
          </a:p>
        </p:txBody>
      </p:sp>
      <p:sp>
        <p:nvSpPr>
          <p:cNvPr id="15" name="Text 13"/>
          <p:cNvSpPr/>
          <p:nvPr/>
        </p:nvSpPr>
        <p:spPr>
          <a:xfrm>
            <a:off x="3977640" y="2715768"/>
            <a:ext cx="6766560" cy="320040"/>
          </a:xfrm>
          <a:prstGeom prst="rect">
            <a:avLst/>
          </a:prstGeom>
          <a:noFill/>
          <a:ln/>
        </p:spPr>
        <p:txBody>
          <a:bodyPr wrap="square" lIns="0" tIns="0" rIns="0" bIns="0" rtlCol="0" anchor="ctr">
            <a:normAutofit fontScale="92500"/>
          </a:bodyPr>
          <a:lstStyle/>
          <a:p>
            <a:pPr marL="0" indent="0">
              <a:buNone/>
            </a:pPr>
            <a:r>
              <a:rPr lang="en-US" sz="1220" dirty="0">
                <a:solidFill>
                  <a:srgbClr val="1D1D1F"/>
                </a:solidFill>
                <a:latin typeface="Arial" pitchFamily="34" charset="0"/>
                <a:ea typeface="Arial" pitchFamily="34" charset="-122"/>
                <a:cs typeface="Arial" pitchFamily="34" charset="-120"/>
              </a:rPr>
              <a:t>Connect GP, Talking Therapies, social prescribing, pharmacy, safeguarding and community mental health.</a:t>
            </a:r>
            <a:endParaRPr lang="en-US" sz="1220" dirty="0"/>
          </a:p>
        </p:txBody>
      </p:sp>
      <p:sp>
        <p:nvSpPr>
          <p:cNvPr id="16" name="Shape 14"/>
          <p:cNvSpPr/>
          <p:nvPr/>
        </p:nvSpPr>
        <p:spPr>
          <a:xfrm>
            <a:off x="713232" y="3520440"/>
            <a:ext cx="347472" cy="347472"/>
          </a:xfrm>
          <a:prstGeom prst="ellipse">
            <a:avLst/>
          </a:prstGeom>
          <a:solidFill>
            <a:srgbClr val="13A8A8"/>
          </a:solidFill>
          <a:ln w="12700">
            <a:solidFill>
              <a:srgbClr val="13A8A8">
                <a:alpha val="0"/>
              </a:srgbClr>
            </a:solidFill>
            <a:prstDash val="solid"/>
          </a:ln>
        </p:spPr>
        <p:txBody>
          <a:bodyPr/>
          <a:lstStyle/>
          <a:p>
            <a:endParaRPr lang="en-GB"/>
          </a:p>
        </p:txBody>
      </p:sp>
      <p:sp>
        <p:nvSpPr>
          <p:cNvPr id="17" name="Text 15"/>
          <p:cNvSpPr/>
          <p:nvPr/>
        </p:nvSpPr>
        <p:spPr>
          <a:xfrm>
            <a:off x="713232" y="3593592"/>
            <a:ext cx="347472" cy="109728"/>
          </a:xfrm>
          <a:prstGeom prst="rect">
            <a:avLst/>
          </a:prstGeom>
          <a:noFill/>
          <a:ln/>
        </p:spPr>
        <p:txBody>
          <a:bodyPr wrap="square" lIns="0" tIns="0" rIns="0" bIns="0" rtlCol="0" anchor="ctr"/>
          <a:lstStyle/>
          <a:p>
            <a:pPr marL="0" indent="0" algn="ctr">
              <a:buNone/>
            </a:pPr>
            <a:r>
              <a:rPr lang="en-US" sz="1050" b="1" dirty="0">
                <a:solidFill>
                  <a:srgbClr val="FFFFFF"/>
                </a:solidFill>
                <a:latin typeface="Arial" pitchFamily="34" charset="0"/>
                <a:ea typeface="Arial" pitchFamily="34" charset="-122"/>
                <a:cs typeface="Arial" pitchFamily="34" charset="-120"/>
              </a:rPr>
              <a:t>4</a:t>
            </a:r>
            <a:endParaRPr lang="en-US" sz="1050" dirty="0"/>
          </a:p>
        </p:txBody>
      </p:sp>
      <p:sp>
        <p:nvSpPr>
          <p:cNvPr id="18" name="Text 16"/>
          <p:cNvSpPr/>
          <p:nvPr/>
        </p:nvSpPr>
        <p:spPr>
          <a:xfrm>
            <a:off x="1243584" y="3493008"/>
            <a:ext cx="2148840" cy="256032"/>
          </a:xfrm>
          <a:prstGeom prst="rect">
            <a:avLst/>
          </a:prstGeom>
          <a:noFill/>
          <a:ln/>
        </p:spPr>
        <p:txBody>
          <a:bodyPr wrap="square" lIns="0" tIns="0" rIns="0" bIns="0" rtlCol="0" anchor="ctr"/>
          <a:lstStyle/>
          <a:p>
            <a:pPr marL="0" indent="0">
              <a:buNone/>
            </a:pPr>
            <a:r>
              <a:rPr lang="en-US" sz="1350" b="1" dirty="0">
                <a:solidFill>
                  <a:srgbClr val="0F2E4A"/>
                </a:solidFill>
                <a:latin typeface="Arial" pitchFamily="34" charset="0"/>
                <a:ea typeface="Arial" pitchFamily="34" charset="-122"/>
                <a:cs typeface="Arial" pitchFamily="34" charset="-120"/>
              </a:rPr>
              <a:t>Relapse prevention</a:t>
            </a:r>
            <a:endParaRPr lang="en-US" sz="1350" dirty="0"/>
          </a:p>
        </p:txBody>
      </p:sp>
      <p:sp>
        <p:nvSpPr>
          <p:cNvPr id="19" name="Text 17"/>
          <p:cNvSpPr/>
          <p:nvPr/>
        </p:nvSpPr>
        <p:spPr>
          <a:xfrm>
            <a:off x="3977640" y="3502152"/>
            <a:ext cx="6766560" cy="320040"/>
          </a:xfrm>
          <a:prstGeom prst="rect">
            <a:avLst/>
          </a:prstGeom>
          <a:noFill/>
          <a:ln/>
        </p:spPr>
        <p:txBody>
          <a:bodyPr wrap="square" lIns="0" tIns="0" rIns="0" bIns="0" rtlCol="0" anchor="ctr">
            <a:normAutofit fontScale="92500"/>
          </a:bodyPr>
          <a:lstStyle/>
          <a:p>
            <a:pPr marL="0" indent="0">
              <a:buNone/>
            </a:pPr>
            <a:r>
              <a:rPr lang="en-US" sz="1220" dirty="0">
                <a:solidFill>
                  <a:srgbClr val="1D1D1F"/>
                </a:solidFill>
                <a:latin typeface="Arial" pitchFamily="34" charset="0"/>
                <a:ea typeface="Arial" pitchFamily="34" charset="-122"/>
                <a:cs typeface="Arial" pitchFamily="34" charset="-120"/>
              </a:rPr>
              <a:t>Create a written plan with warning signs, coping strategies, medication/therapy decisions and crisis contacts.</a:t>
            </a:r>
            <a:endParaRPr lang="en-US" sz="1220" dirty="0"/>
          </a:p>
        </p:txBody>
      </p:sp>
      <p:sp>
        <p:nvSpPr>
          <p:cNvPr id="20" name="Shape 18"/>
          <p:cNvSpPr/>
          <p:nvPr/>
        </p:nvSpPr>
        <p:spPr>
          <a:xfrm>
            <a:off x="713232" y="4306824"/>
            <a:ext cx="347472" cy="347472"/>
          </a:xfrm>
          <a:prstGeom prst="ellipse">
            <a:avLst/>
          </a:prstGeom>
          <a:solidFill>
            <a:srgbClr val="004C8C"/>
          </a:solidFill>
          <a:ln w="12700">
            <a:solidFill>
              <a:srgbClr val="004C8C">
                <a:alpha val="0"/>
              </a:srgbClr>
            </a:solidFill>
            <a:prstDash val="solid"/>
          </a:ln>
        </p:spPr>
        <p:txBody>
          <a:bodyPr/>
          <a:lstStyle/>
          <a:p>
            <a:endParaRPr lang="en-GB"/>
          </a:p>
        </p:txBody>
      </p:sp>
      <p:sp>
        <p:nvSpPr>
          <p:cNvPr id="21" name="Text 19"/>
          <p:cNvSpPr/>
          <p:nvPr/>
        </p:nvSpPr>
        <p:spPr>
          <a:xfrm>
            <a:off x="713232" y="4379976"/>
            <a:ext cx="347472" cy="109728"/>
          </a:xfrm>
          <a:prstGeom prst="rect">
            <a:avLst/>
          </a:prstGeom>
          <a:noFill/>
          <a:ln/>
        </p:spPr>
        <p:txBody>
          <a:bodyPr wrap="square" lIns="0" tIns="0" rIns="0" bIns="0" rtlCol="0" anchor="ctr"/>
          <a:lstStyle/>
          <a:p>
            <a:pPr marL="0" indent="0" algn="ctr">
              <a:buNone/>
            </a:pPr>
            <a:r>
              <a:rPr lang="en-US" sz="1050" b="1" dirty="0">
                <a:solidFill>
                  <a:srgbClr val="FFFFFF"/>
                </a:solidFill>
                <a:latin typeface="Arial" pitchFamily="34" charset="0"/>
                <a:ea typeface="Arial" pitchFamily="34" charset="-122"/>
                <a:cs typeface="Arial" pitchFamily="34" charset="-120"/>
              </a:rPr>
              <a:t>5</a:t>
            </a:r>
            <a:endParaRPr lang="en-US" sz="1050" dirty="0"/>
          </a:p>
        </p:txBody>
      </p:sp>
      <p:sp>
        <p:nvSpPr>
          <p:cNvPr id="22" name="Text 20"/>
          <p:cNvSpPr/>
          <p:nvPr/>
        </p:nvSpPr>
        <p:spPr>
          <a:xfrm>
            <a:off x="1243584" y="4279392"/>
            <a:ext cx="2148840" cy="256032"/>
          </a:xfrm>
          <a:prstGeom prst="rect">
            <a:avLst/>
          </a:prstGeom>
          <a:noFill/>
          <a:ln/>
        </p:spPr>
        <p:txBody>
          <a:bodyPr wrap="square" lIns="0" tIns="0" rIns="0" bIns="0" rtlCol="0" anchor="ctr"/>
          <a:lstStyle/>
          <a:p>
            <a:pPr marL="0" indent="0">
              <a:buNone/>
            </a:pPr>
            <a:r>
              <a:rPr lang="en-US" sz="1350" b="1" dirty="0">
                <a:solidFill>
                  <a:srgbClr val="0F2E4A"/>
                </a:solidFill>
                <a:latin typeface="Arial" pitchFamily="34" charset="0"/>
                <a:ea typeface="Arial" pitchFamily="34" charset="-122"/>
                <a:cs typeface="Arial" pitchFamily="34" charset="-120"/>
              </a:rPr>
              <a:t>Equity audit</a:t>
            </a:r>
            <a:endParaRPr lang="en-US" sz="1350" dirty="0"/>
          </a:p>
        </p:txBody>
      </p:sp>
      <p:sp>
        <p:nvSpPr>
          <p:cNvPr id="23" name="Text 21"/>
          <p:cNvSpPr/>
          <p:nvPr/>
        </p:nvSpPr>
        <p:spPr>
          <a:xfrm>
            <a:off x="3977640" y="4288536"/>
            <a:ext cx="6766560" cy="320040"/>
          </a:xfrm>
          <a:prstGeom prst="rect">
            <a:avLst/>
          </a:prstGeom>
          <a:noFill/>
          <a:ln/>
        </p:spPr>
        <p:txBody>
          <a:bodyPr wrap="square" lIns="0" tIns="0" rIns="0" bIns="0" rtlCol="0" anchor="ctr">
            <a:normAutofit fontScale="92500" lnSpcReduction="10000"/>
          </a:bodyPr>
          <a:lstStyle/>
          <a:p>
            <a:pPr marL="0" indent="0">
              <a:buNone/>
            </a:pPr>
            <a:r>
              <a:rPr lang="en-US" sz="1220" dirty="0">
                <a:solidFill>
                  <a:srgbClr val="1D1D1F"/>
                </a:solidFill>
                <a:latin typeface="Arial" pitchFamily="34" charset="0"/>
                <a:ea typeface="Arial" pitchFamily="34" charset="-122"/>
                <a:cs typeface="Arial" pitchFamily="34" charset="-120"/>
              </a:rPr>
              <a:t>Monitor waits, access, outcomes and disengagement by age, gender, ethnicity, disability and deprivation where data allows.</a:t>
            </a:r>
            <a:endParaRPr lang="en-US" sz="1220" dirty="0"/>
          </a:p>
        </p:txBody>
      </p:sp>
      <p:sp>
        <p:nvSpPr>
          <p:cNvPr id="24" name="Shape 22"/>
          <p:cNvSpPr/>
          <p:nvPr/>
        </p:nvSpPr>
        <p:spPr>
          <a:xfrm>
            <a:off x="868680" y="5372100"/>
            <a:ext cx="10515600" cy="685800"/>
          </a:xfrm>
          <a:prstGeom prst="roundRect">
            <a:avLst>
              <a:gd name="adj" fmla="val 10667"/>
            </a:avLst>
          </a:prstGeom>
          <a:solidFill>
            <a:srgbClr val="DDF6F3"/>
          </a:solidFill>
          <a:ln w="10160">
            <a:solidFill>
              <a:srgbClr val="DDF6F3"/>
            </a:solidFill>
            <a:prstDash val="solid"/>
          </a:ln>
        </p:spPr>
        <p:txBody>
          <a:bodyPr/>
          <a:lstStyle/>
          <a:p>
            <a:endParaRPr lang="en-GB" dirty="0"/>
          </a:p>
        </p:txBody>
      </p:sp>
      <p:sp>
        <p:nvSpPr>
          <p:cNvPr id="25" name="Text 23"/>
          <p:cNvSpPr/>
          <p:nvPr/>
        </p:nvSpPr>
        <p:spPr>
          <a:xfrm>
            <a:off x="969264" y="5495544"/>
            <a:ext cx="10186416" cy="256032"/>
          </a:xfrm>
          <a:prstGeom prst="rect">
            <a:avLst/>
          </a:prstGeom>
          <a:noFill/>
          <a:ln/>
        </p:spPr>
        <p:txBody>
          <a:bodyPr wrap="square" lIns="0" tIns="0" rIns="0" bIns="0" rtlCol="0" anchor="ctr"/>
          <a:lstStyle/>
          <a:p>
            <a:pPr marL="0" indent="0">
              <a:buNone/>
            </a:pPr>
            <a:r>
              <a:rPr lang="en-US" sz="1250" b="1" dirty="0">
                <a:solidFill>
                  <a:srgbClr val="0F2E4A"/>
                </a:solidFill>
                <a:latin typeface="Arial" pitchFamily="34" charset="0"/>
                <a:ea typeface="Arial" pitchFamily="34" charset="-122"/>
                <a:cs typeface="Arial" pitchFamily="34" charset="-120"/>
              </a:rPr>
              <a:t>Measurable outcomes</a:t>
            </a:r>
            <a:endParaRPr lang="en-US" sz="1250" dirty="0"/>
          </a:p>
        </p:txBody>
      </p:sp>
      <p:sp>
        <p:nvSpPr>
          <p:cNvPr id="26" name="Text 24"/>
          <p:cNvSpPr/>
          <p:nvPr/>
        </p:nvSpPr>
        <p:spPr>
          <a:xfrm>
            <a:off x="969264" y="5861304"/>
            <a:ext cx="10186416" cy="45720"/>
          </a:xfrm>
          <a:prstGeom prst="rect">
            <a:avLst/>
          </a:prstGeom>
          <a:noFill/>
          <a:ln/>
        </p:spPr>
        <p:txBody>
          <a:bodyPr wrap="square" lIns="0" tIns="0" rIns="0" bIns="0" rtlCol="0" anchor="t">
            <a:noAutofit/>
          </a:bodyPr>
          <a:lstStyle/>
          <a:p>
            <a:pPr marL="0" indent="0">
              <a:buNone/>
            </a:pPr>
            <a:r>
              <a:rPr lang="en-US" sz="1050" dirty="0">
                <a:solidFill>
                  <a:srgbClr val="1D1D1F"/>
                </a:solidFill>
                <a:latin typeface="Arial" pitchFamily="34" charset="0"/>
                <a:ea typeface="Arial" pitchFamily="34" charset="-122"/>
                <a:cs typeface="Arial" pitchFamily="34" charset="-120"/>
              </a:rPr>
              <a:t>Track PHQ-9 improvement, patient-defined goal progress, follow-up completion, referral uptake, medication review, crisis/safety plans and relapse prevention plans.</a:t>
            </a:r>
            <a:endParaRPr lang="en-US" sz="1050" dirty="0"/>
          </a:p>
        </p:txBody>
      </p:sp>
      <p:sp>
        <p:nvSpPr>
          <p:cNvPr id="27" name="Shape 25"/>
          <p:cNvSpPr/>
          <p:nvPr/>
        </p:nvSpPr>
        <p:spPr>
          <a:xfrm>
            <a:off x="411480" y="6473952"/>
            <a:ext cx="11384280" cy="0"/>
          </a:xfrm>
          <a:prstGeom prst="line">
            <a:avLst/>
          </a:prstGeom>
          <a:noFill/>
          <a:ln w="7620">
            <a:solidFill>
              <a:srgbClr val="D5E0E8"/>
            </a:solidFill>
            <a:prstDash val="solid"/>
          </a:ln>
        </p:spPr>
        <p:txBody>
          <a:bodyPr/>
          <a:lstStyle/>
          <a:p>
            <a:endParaRPr lang="en-GB"/>
          </a:p>
        </p:txBody>
      </p:sp>
      <p:sp>
        <p:nvSpPr>
          <p:cNvPr id="28" name="Text 26"/>
          <p:cNvSpPr/>
          <p:nvPr/>
        </p:nvSpPr>
        <p:spPr>
          <a:xfrm>
            <a:off x="475488" y="6537960"/>
            <a:ext cx="9875520" cy="201168"/>
          </a:xfrm>
          <a:prstGeom prst="rect">
            <a:avLst/>
          </a:prstGeom>
          <a:noFill/>
          <a:ln/>
        </p:spPr>
        <p:txBody>
          <a:bodyPr wrap="square" lIns="0" tIns="0" rIns="0" bIns="0" rtlCol="0" anchor="ctr"/>
          <a:lstStyle/>
          <a:p>
            <a:pPr marL="0" indent="0">
              <a:buNone/>
            </a:pPr>
            <a:r>
              <a:rPr lang="en-US" sz="780" dirty="0">
                <a:solidFill>
                  <a:srgbClr val="53606A"/>
                </a:solidFill>
                <a:latin typeface="Arial" pitchFamily="34" charset="0"/>
                <a:ea typeface="Arial" pitchFamily="34" charset="-122"/>
                <a:cs typeface="Arial" pitchFamily="34" charset="-120"/>
              </a:rPr>
              <a:t>Sources: NICE (2022); NHS England (2019, 2025); NHS Digital (2025).</a:t>
            </a:r>
            <a:endParaRPr lang="en-US" sz="780" dirty="0"/>
          </a:p>
        </p:txBody>
      </p:sp>
      <p:sp>
        <p:nvSpPr>
          <p:cNvPr id="29" name="Text 27"/>
          <p:cNvSpPr/>
          <p:nvPr/>
        </p:nvSpPr>
        <p:spPr>
          <a:xfrm>
            <a:off x="11384280" y="6528816"/>
            <a:ext cx="411480" cy="201168"/>
          </a:xfrm>
          <a:prstGeom prst="rect">
            <a:avLst/>
          </a:prstGeom>
          <a:noFill/>
          <a:ln/>
        </p:spPr>
        <p:txBody>
          <a:bodyPr wrap="square" lIns="0" tIns="0" rIns="0" bIns="0" rtlCol="0" anchor="ctr"/>
          <a:lstStyle/>
          <a:p>
            <a:pPr marL="0" indent="0" algn="r">
              <a:buNone/>
            </a:pPr>
            <a:r>
              <a:rPr lang="en-US" sz="800" dirty="0">
                <a:solidFill>
                  <a:srgbClr val="53606A"/>
                </a:solidFill>
                <a:latin typeface="Arial" pitchFamily="34" charset="0"/>
                <a:ea typeface="Arial" pitchFamily="34" charset="-122"/>
                <a:cs typeface="Arial" pitchFamily="34" charset="-120"/>
              </a:rPr>
              <a:t>16</a:t>
            </a:r>
            <a:endParaRPr lang="en-US" sz="8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7">
    <p:spTree>
      <p:nvGrpSpPr>
        <p:cNvPr id="1" name=""/>
        <p:cNvGrpSpPr/>
        <p:nvPr/>
      </p:nvGrpSpPr>
      <p:grpSpPr>
        <a:xfrm>
          <a:off x="0" y="0"/>
          <a:ext cx="0" cy="0"/>
          <a:chOff x="0" y="0"/>
          <a:chExt cx="0" cy="0"/>
        </a:xfrm>
      </p:grpSpPr>
      <p:sp>
        <p:nvSpPr>
          <p:cNvPr id="2" name="Text 0"/>
          <p:cNvSpPr/>
          <p:nvPr/>
        </p:nvSpPr>
        <p:spPr>
          <a:xfrm>
            <a:off x="530352" y="310896"/>
            <a:ext cx="8046720" cy="402336"/>
          </a:xfrm>
          <a:prstGeom prst="rect">
            <a:avLst/>
          </a:prstGeom>
          <a:noFill/>
          <a:ln/>
        </p:spPr>
        <p:txBody>
          <a:bodyPr wrap="square" lIns="0" tIns="0" rIns="0" bIns="0" rtlCol="0" anchor="ctr"/>
          <a:lstStyle/>
          <a:p>
            <a:pPr marL="0" indent="0">
              <a:buNone/>
            </a:pPr>
            <a:r>
              <a:rPr lang="en-US" sz="2400" b="1" dirty="0">
                <a:solidFill>
                  <a:srgbClr val="0F2E4A"/>
                </a:solidFill>
                <a:latin typeface="Arial" pitchFamily="34" charset="0"/>
                <a:ea typeface="Arial" pitchFamily="34" charset="-122"/>
                <a:cs typeface="Arial" pitchFamily="34" charset="-120"/>
              </a:rPr>
              <a:t>Conclusion</a:t>
            </a:r>
            <a:endParaRPr lang="en-US" sz="2400" dirty="0"/>
          </a:p>
        </p:txBody>
      </p:sp>
      <p:sp>
        <p:nvSpPr>
          <p:cNvPr id="3" name="Text 1"/>
          <p:cNvSpPr/>
          <p:nvPr/>
        </p:nvSpPr>
        <p:spPr>
          <a:xfrm>
            <a:off x="548640" y="749808"/>
            <a:ext cx="8046720" cy="256032"/>
          </a:xfrm>
          <a:prstGeom prst="rect">
            <a:avLst/>
          </a:prstGeom>
          <a:noFill/>
          <a:ln/>
        </p:spPr>
        <p:txBody>
          <a:bodyPr wrap="square" lIns="0" tIns="0" rIns="0" bIns="0" rtlCol="0" anchor="ctr"/>
          <a:lstStyle/>
          <a:p>
            <a:pPr marL="0" indent="0">
              <a:buNone/>
            </a:pPr>
            <a:r>
              <a:rPr lang="en-US" sz="1050" dirty="0">
                <a:solidFill>
                  <a:srgbClr val="53606A"/>
                </a:solidFill>
                <a:latin typeface="Arial" pitchFamily="34" charset="0"/>
                <a:ea typeface="Arial" pitchFamily="34" charset="-122"/>
                <a:cs typeface="Arial" pitchFamily="34" charset="-120"/>
              </a:rPr>
              <a:t>Depression care needs clinical skill and personalised partnership.</a:t>
            </a:r>
            <a:endParaRPr lang="en-US" sz="1050" dirty="0"/>
          </a:p>
        </p:txBody>
      </p:sp>
      <p:pic>
        <p:nvPicPr>
          <p:cNvPr id="4" name="Image 0" descr="/mnt/data/_ppt_images/pathway_16x9.png"/>
          <p:cNvPicPr>
            <a:picLocks noChangeAspect="1"/>
          </p:cNvPicPr>
          <p:nvPr/>
        </p:nvPicPr>
        <p:blipFill>
          <a:blip r:embed="rId3"/>
          <a:stretch>
            <a:fillRect/>
          </a:stretch>
        </p:blipFill>
        <p:spPr>
          <a:xfrm>
            <a:off x="658368" y="1097280"/>
            <a:ext cx="10881360" cy="2331720"/>
          </a:xfrm>
          <a:prstGeom prst="rect">
            <a:avLst/>
          </a:prstGeom>
        </p:spPr>
      </p:pic>
      <p:sp>
        <p:nvSpPr>
          <p:cNvPr id="5" name="Shape 2"/>
          <p:cNvSpPr/>
          <p:nvPr/>
        </p:nvSpPr>
        <p:spPr>
          <a:xfrm>
            <a:off x="960120" y="3794760"/>
            <a:ext cx="10241280" cy="914400"/>
          </a:xfrm>
          <a:prstGeom prst="roundRect">
            <a:avLst>
              <a:gd name="adj" fmla="val 8000"/>
            </a:avLst>
          </a:prstGeom>
          <a:solidFill>
            <a:srgbClr val="FFFFFF"/>
          </a:solidFill>
          <a:ln w="10160">
            <a:solidFill>
              <a:srgbClr val="D8E4EC"/>
            </a:solidFill>
            <a:prstDash val="solid"/>
          </a:ln>
        </p:spPr>
        <p:txBody>
          <a:bodyPr/>
          <a:lstStyle/>
          <a:p>
            <a:endParaRPr lang="en-GB"/>
          </a:p>
        </p:txBody>
      </p:sp>
      <p:sp>
        <p:nvSpPr>
          <p:cNvPr id="6" name="Text 3"/>
          <p:cNvSpPr/>
          <p:nvPr/>
        </p:nvSpPr>
        <p:spPr>
          <a:xfrm>
            <a:off x="1124712" y="3931920"/>
            <a:ext cx="9912096" cy="256032"/>
          </a:xfrm>
          <a:prstGeom prst="rect">
            <a:avLst/>
          </a:prstGeom>
          <a:noFill/>
          <a:ln/>
        </p:spPr>
        <p:txBody>
          <a:bodyPr wrap="square" lIns="0" tIns="0" rIns="0" bIns="0" rtlCol="0" anchor="ctr"/>
          <a:lstStyle/>
          <a:p>
            <a:pPr marL="0" indent="0">
              <a:buNone/>
            </a:pPr>
            <a:r>
              <a:rPr lang="en-US" sz="1250" b="1" dirty="0">
                <a:solidFill>
                  <a:srgbClr val="0F2E4A"/>
                </a:solidFill>
                <a:latin typeface="Arial" pitchFamily="34" charset="0"/>
                <a:ea typeface="Arial" pitchFamily="34" charset="-122"/>
                <a:cs typeface="Arial" pitchFamily="34" charset="-120"/>
              </a:rPr>
              <a:t>Key message</a:t>
            </a:r>
            <a:endParaRPr lang="en-US" sz="1250" dirty="0"/>
          </a:p>
        </p:txBody>
      </p:sp>
      <p:sp>
        <p:nvSpPr>
          <p:cNvPr id="7" name="Text 4"/>
          <p:cNvSpPr/>
          <p:nvPr/>
        </p:nvSpPr>
        <p:spPr>
          <a:xfrm>
            <a:off x="1124712" y="4297680"/>
            <a:ext cx="9912096" cy="274320"/>
          </a:xfrm>
          <a:prstGeom prst="rect">
            <a:avLst/>
          </a:prstGeom>
          <a:noFill/>
          <a:ln/>
        </p:spPr>
        <p:txBody>
          <a:bodyPr wrap="square" lIns="0" tIns="0" rIns="0" bIns="0" rtlCol="0" anchor="t">
            <a:normAutofit fontScale="77500" lnSpcReduction="20000"/>
          </a:bodyPr>
          <a:lstStyle/>
          <a:p>
            <a:pPr marL="0" indent="0">
              <a:buNone/>
            </a:pPr>
            <a:r>
              <a:rPr lang="en-US" sz="1420" dirty="0">
                <a:solidFill>
                  <a:srgbClr val="1D1D1F"/>
                </a:solidFill>
                <a:latin typeface="Arial" pitchFamily="34" charset="0"/>
                <a:ea typeface="Arial" pitchFamily="34" charset="-122"/>
                <a:cs typeface="Arial" pitchFamily="34" charset="-120"/>
              </a:rPr>
              <a:t>Depression is common, burdensome and often recurrent. Primary-care nurses can improve outcomes by combining safe assessment, NICE-guided treatment, relapse prevention, social support and co-productive personalised care.</a:t>
            </a:r>
            <a:endParaRPr lang="en-US" sz="1420" dirty="0"/>
          </a:p>
        </p:txBody>
      </p:sp>
      <p:sp>
        <p:nvSpPr>
          <p:cNvPr id="8" name="Text 5"/>
          <p:cNvSpPr/>
          <p:nvPr/>
        </p:nvSpPr>
        <p:spPr>
          <a:xfrm>
            <a:off x="960120" y="5166360"/>
            <a:ext cx="10241280" cy="438912"/>
          </a:xfrm>
          <a:prstGeom prst="rect">
            <a:avLst/>
          </a:prstGeom>
          <a:noFill/>
          <a:ln/>
        </p:spPr>
        <p:txBody>
          <a:bodyPr wrap="square" lIns="0" tIns="0" rIns="0" bIns="0" rtlCol="0" anchor="ctr"/>
          <a:lstStyle/>
          <a:p>
            <a:pPr marL="0" indent="0" algn="ctr">
              <a:buNone/>
            </a:pPr>
            <a:endParaRPr lang="en-US" sz="1600" dirty="0"/>
          </a:p>
        </p:txBody>
      </p:sp>
      <p:sp>
        <p:nvSpPr>
          <p:cNvPr id="9" name="Shape 6"/>
          <p:cNvSpPr/>
          <p:nvPr/>
        </p:nvSpPr>
        <p:spPr>
          <a:xfrm>
            <a:off x="411480" y="6473952"/>
            <a:ext cx="11384280" cy="0"/>
          </a:xfrm>
          <a:prstGeom prst="line">
            <a:avLst/>
          </a:prstGeom>
          <a:noFill/>
          <a:ln w="7620">
            <a:solidFill>
              <a:srgbClr val="D5E0E8"/>
            </a:solidFill>
            <a:prstDash val="solid"/>
          </a:ln>
        </p:spPr>
        <p:txBody>
          <a:bodyPr/>
          <a:lstStyle/>
          <a:p>
            <a:endParaRPr lang="en-GB"/>
          </a:p>
        </p:txBody>
      </p:sp>
      <p:sp>
        <p:nvSpPr>
          <p:cNvPr id="10" name="Text 7"/>
          <p:cNvSpPr/>
          <p:nvPr/>
        </p:nvSpPr>
        <p:spPr>
          <a:xfrm>
            <a:off x="475488" y="6537960"/>
            <a:ext cx="9875520" cy="201168"/>
          </a:xfrm>
          <a:prstGeom prst="rect">
            <a:avLst/>
          </a:prstGeom>
          <a:noFill/>
          <a:ln/>
        </p:spPr>
        <p:txBody>
          <a:bodyPr wrap="square" lIns="0" tIns="0" rIns="0" bIns="0" rtlCol="0" anchor="ctr"/>
          <a:lstStyle/>
          <a:p>
            <a:pPr marL="0" indent="0">
              <a:buNone/>
            </a:pPr>
            <a:r>
              <a:rPr lang="en-US" sz="780" dirty="0">
                <a:solidFill>
                  <a:srgbClr val="53606A"/>
                </a:solidFill>
                <a:latin typeface="Arial" pitchFamily="34" charset="0"/>
                <a:ea typeface="Arial" pitchFamily="34" charset="-122"/>
                <a:cs typeface="Arial" pitchFamily="34" charset="-120"/>
              </a:rPr>
              <a:t>Sources: NICE (2022); NHS England (2019); WHO (2025).</a:t>
            </a:r>
            <a:endParaRPr lang="en-US" sz="780" dirty="0"/>
          </a:p>
        </p:txBody>
      </p:sp>
      <p:sp>
        <p:nvSpPr>
          <p:cNvPr id="11" name="Text 8"/>
          <p:cNvSpPr/>
          <p:nvPr/>
        </p:nvSpPr>
        <p:spPr>
          <a:xfrm>
            <a:off x="11384280" y="6528816"/>
            <a:ext cx="411480" cy="201168"/>
          </a:xfrm>
          <a:prstGeom prst="rect">
            <a:avLst/>
          </a:prstGeom>
          <a:noFill/>
          <a:ln/>
        </p:spPr>
        <p:txBody>
          <a:bodyPr wrap="square" lIns="0" tIns="0" rIns="0" bIns="0" rtlCol="0" anchor="ctr"/>
          <a:lstStyle/>
          <a:p>
            <a:pPr marL="0" indent="0" algn="r">
              <a:buNone/>
            </a:pPr>
            <a:r>
              <a:rPr lang="en-US" sz="800" dirty="0">
                <a:solidFill>
                  <a:srgbClr val="53606A"/>
                </a:solidFill>
                <a:latin typeface="Arial" pitchFamily="34" charset="0"/>
                <a:ea typeface="Arial" pitchFamily="34" charset="-122"/>
                <a:cs typeface="Arial" pitchFamily="34" charset="-120"/>
              </a:rPr>
              <a:t>17</a:t>
            </a:r>
            <a:endParaRPr lang="en-US" sz="8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8">
    <p:spTree>
      <p:nvGrpSpPr>
        <p:cNvPr id="1" name=""/>
        <p:cNvGrpSpPr/>
        <p:nvPr/>
      </p:nvGrpSpPr>
      <p:grpSpPr>
        <a:xfrm>
          <a:off x="0" y="0"/>
          <a:ext cx="0" cy="0"/>
          <a:chOff x="0" y="0"/>
          <a:chExt cx="0" cy="0"/>
        </a:xfrm>
      </p:grpSpPr>
      <p:sp>
        <p:nvSpPr>
          <p:cNvPr id="2" name="Text 0"/>
          <p:cNvSpPr/>
          <p:nvPr/>
        </p:nvSpPr>
        <p:spPr>
          <a:xfrm>
            <a:off x="530352" y="310896"/>
            <a:ext cx="8046720" cy="402336"/>
          </a:xfrm>
          <a:prstGeom prst="rect">
            <a:avLst/>
          </a:prstGeom>
          <a:noFill/>
          <a:ln/>
        </p:spPr>
        <p:txBody>
          <a:bodyPr wrap="square" lIns="0" tIns="0" rIns="0" bIns="0" rtlCol="0" anchor="ctr"/>
          <a:lstStyle/>
          <a:p>
            <a:pPr marL="0" indent="0">
              <a:buNone/>
            </a:pPr>
            <a:r>
              <a:rPr lang="en-US" sz="2400" b="1" dirty="0">
                <a:solidFill>
                  <a:srgbClr val="0F2E4A"/>
                </a:solidFill>
                <a:latin typeface="Arial" pitchFamily="34" charset="0"/>
                <a:ea typeface="Arial" pitchFamily="34" charset="-122"/>
                <a:cs typeface="Arial" pitchFamily="34" charset="-120"/>
              </a:rPr>
              <a:t>Reference list</a:t>
            </a:r>
            <a:endParaRPr lang="en-US" sz="2400" dirty="0"/>
          </a:p>
        </p:txBody>
      </p:sp>
      <p:sp>
        <p:nvSpPr>
          <p:cNvPr id="4" name="Text 2"/>
          <p:cNvSpPr/>
          <p:nvPr/>
        </p:nvSpPr>
        <p:spPr>
          <a:xfrm>
            <a:off x="658368" y="1078992"/>
            <a:ext cx="10927080" cy="5074920"/>
          </a:xfrm>
          <a:prstGeom prst="rect">
            <a:avLst/>
          </a:prstGeom>
          <a:noFill/>
          <a:ln/>
        </p:spPr>
        <p:txBody>
          <a:bodyPr wrap="square" lIns="0" tIns="0" rIns="0" bIns="0" rtlCol="0" anchor="ctr">
            <a:normAutofit fontScale="85000" lnSpcReduction="20000"/>
          </a:bodyPr>
          <a:lstStyle/>
          <a:p>
            <a:pPr marL="0" indent="0">
              <a:buNone/>
            </a:pPr>
            <a:r>
              <a:rPr lang="en-US" sz="1040" dirty="0">
                <a:solidFill>
                  <a:srgbClr val="1D1D1F"/>
                </a:solidFill>
                <a:latin typeface="Arial" pitchFamily="34" charset="0"/>
                <a:ea typeface="Arial" pitchFamily="34" charset="-122"/>
                <a:cs typeface="Arial" pitchFamily="34" charset="-120"/>
              </a:rPr>
              <a:t>American Psychiatric Association (2022) Diagnostic and statistical manual of mental disorders. 5th edn, text revision. Washington, DC: APA.</a:t>
            </a:r>
          </a:p>
          <a:p>
            <a:pPr marL="0" indent="0">
              <a:buNone/>
            </a:pPr>
            <a:endParaRPr lang="en-US" sz="1040" dirty="0">
              <a:solidFill>
                <a:srgbClr val="1D1D1F"/>
              </a:solidFill>
              <a:latin typeface="Arial" pitchFamily="34" charset="0"/>
              <a:cs typeface="Arial" pitchFamily="34" charset="-120"/>
            </a:endParaRPr>
          </a:p>
          <a:p>
            <a:r>
              <a:rPr lang="en-US" sz="1040" dirty="0">
                <a:solidFill>
                  <a:srgbClr val="1D1D1F"/>
                </a:solidFill>
                <a:latin typeface="Arial" pitchFamily="34" charset="0"/>
                <a:cs typeface="Arial" pitchFamily="34" charset="-120"/>
              </a:rPr>
              <a:t>Boren, R. (2022) </a:t>
            </a:r>
            <a:r>
              <a:rPr lang="en-US" sz="1040" i="1" dirty="0">
                <a:solidFill>
                  <a:srgbClr val="1D1D1F"/>
                </a:solidFill>
                <a:latin typeface="Arial" pitchFamily="34" charset="0"/>
                <a:cs typeface="Arial" pitchFamily="34" charset="-120"/>
              </a:rPr>
              <a:t>Biopsychosocial Model. </a:t>
            </a:r>
            <a:r>
              <a:rPr lang="en-US" sz="1040" dirty="0">
                <a:solidFill>
                  <a:srgbClr val="1D1D1F"/>
                </a:solidFill>
                <a:latin typeface="Arial" pitchFamily="34" charset="0"/>
                <a:cs typeface="Arial" pitchFamily="34" charset="-120"/>
              </a:rPr>
              <a:t>Available at: </a:t>
            </a:r>
            <a:r>
              <a:rPr lang="en-US" sz="1040" dirty="0">
                <a:solidFill>
                  <a:srgbClr val="1D1D1F"/>
                </a:solidFill>
                <a:latin typeface="Arial" pitchFamily="34" charset="0"/>
                <a:cs typeface="Arial" pitchFamily="34" charset="-120"/>
                <a:hlinkClick r:id="rId3"/>
              </a:rPr>
              <a:t>https://stimpunks.org/glossary/biopsychosocial-model/</a:t>
            </a:r>
            <a:r>
              <a:rPr lang="en-US" sz="1040" dirty="0">
                <a:solidFill>
                  <a:srgbClr val="1D1D1F"/>
                </a:solidFill>
                <a:latin typeface="Arial" pitchFamily="34" charset="0"/>
                <a:cs typeface="Arial" pitchFamily="34" charset="-120"/>
              </a:rPr>
              <a:t> </a:t>
            </a:r>
            <a:r>
              <a:rPr lang="en-US" sz="1000" dirty="0">
                <a:solidFill>
                  <a:srgbClr val="1D1D1F"/>
                </a:solidFill>
                <a:latin typeface="Arial" pitchFamily="34" charset="0"/>
                <a:ea typeface="Arial" pitchFamily="34" charset="-122"/>
                <a:cs typeface="Arial" pitchFamily="34" charset="-120"/>
              </a:rPr>
              <a:t>(Accessed: 30 July 2026).</a:t>
            </a:r>
          </a:p>
          <a:p>
            <a:endParaRPr lang="en-US" sz="1000" dirty="0">
              <a:solidFill>
                <a:srgbClr val="1D1D1F"/>
              </a:solidFill>
              <a:latin typeface="Arial" pitchFamily="34" charset="0"/>
              <a:cs typeface="Arial" pitchFamily="34" charset="-120"/>
            </a:endParaRPr>
          </a:p>
          <a:p>
            <a:r>
              <a:rPr lang="en-US" sz="1000" dirty="0">
                <a:solidFill>
                  <a:srgbClr val="1D1D1F"/>
                </a:solidFill>
                <a:latin typeface="Arial" pitchFamily="34" charset="0"/>
                <a:cs typeface="Arial" pitchFamily="34" charset="-120"/>
              </a:rPr>
              <a:t>British Psychological Society (2023) </a:t>
            </a:r>
            <a:r>
              <a:rPr lang="en-US" sz="1000" i="1" dirty="0">
                <a:solidFill>
                  <a:srgbClr val="1D1D1F"/>
                </a:solidFill>
                <a:latin typeface="Arial" pitchFamily="34" charset="0"/>
                <a:cs typeface="Arial" pitchFamily="34" charset="-120"/>
              </a:rPr>
              <a:t>Shocking NHS staff sickness statistics highlight urgent need for mental health support hubs. </a:t>
            </a:r>
            <a:r>
              <a:rPr lang="en-US" sz="1000" dirty="0">
                <a:solidFill>
                  <a:srgbClr val="1D1D1F"/>
                </a:solidFill>
                <a:latin typeface="Arial" pitchFamily="34" charset="0"/>
                <a:cs typeface="Arial" pitchFamily="34" charset="-120"/>
              </a:rPr>
              <a:t>Available at: https://</a:t>
            </a:r>
            <a:r>
              <a:rPr lang="en-US" sz="1000" dirty="0" err="1">
                <a:solidFill>
                  <a:srgbClr val="1D1D1F"/>
                </a:solidFill>
                <a:latin typeface="Arial" pitchFamily="34" charset="0"/>
                <a:cs typeface="Arial" pitchFamily="34" charset="-120"/>
              </a:rPr>
              <a:t>www.bps.org.uk</a:t>
            </a:r>
            <a:r>
              <a:rPr lang="en-US" sz="1000" dirty="0">
                <a:solidFill>
                  <a:srgbClr val="1D1D1F"/>
                </a:solidFill>
                <a:latin typeface="Arial" pitchFamily="34" charset="0"/>
                <a:cs typeface="Arial" pitchFamily="34" charset="-120"/>
              </a:rPr>
              <a:t>/news/shocking-nhs-staff-sickness-statistics-highlight-urgent-need-mental-health-support-hubs (Accessed: 6 August 2026).</a:t>
            </a:r>
          </a:p>
          <a:p>
            <a:pPr marL="0" indent="0">
              <a:buNone/>
            </a:pPr>
            <a:endParaRPr lang="en-US" sz="1040" dirty="0"/>
          </a:p>
          <a:p>
            <a:pPr marL="0" indent="0">
              <a:buNone/>
            </a:pPr>
            <a:r>
              <a:rPr lang="en-US" sz="1040" dirty="0">
                <a:solidFill>
                  <a:srgbClr val="1D1D1F"/>
                </a:solidFill>
                <a:latin typeface="Arial" pitchFamily="34" charset="0"/>
                <a:ea typeface="Arial" pitchFamily="34" charset="-122"/>
                <a:cs typeface="Arial" pitchFamily="34" charset="-120"/>
              </a:rPr>
              <a:t>Centre for Mental Health (2024) </a:t>
            </a:r>
            <a:r>
              <a:rPr lang="en-US" sz="1040" i="1" dirty="0">
                <a:solidFill>
                  <a:srgbClr val="1D1D1F"/>
                </a:solidFill>
                <a:latin typeface="Arial" pitchFamily="34" charset="0"/>
                <a:ea typeface="Arial" pitchFamily="34" charset="-122"/>
                <a:cs typeface="Arial" pitchFamily="34" charset="-120"/>
              </a:rPr>
              <a:t>The economic and social costs of mental ill health. London: Centre for Mental Health</a:t>
            </a:r>
            <a:r>
              <a:rPr lang="en-US" sz="1040" dirty="0">
                <a:solidFill>
                  <a:srgbClr val="1D1D1F"/>
                </a:solidFill>
                <a:latin typeface="Arial" pitchFamily="34" charset="0"/>
                <a:ea typeface="Arial" pitchFamily="34" charset="-122"/>
                <a:cs typeface="Arial" pitchFamily="34" charset="-120"/>
              </a:rPr>
              <a:t>. Available at: </a:t>
            </a:r>
            <a:r>
              <a:rPr lang="en-US" sz="1040" dirty="0">
                <a:solidFill>
                  <a:srgbClr val="1D1D1F"/>
                </a:solidFill>
                <a:latin typeface="Arial" pitchFamily="34" charset="0"/>
                <a:ea typeface="Arial" pitchFamily="34" charset="-122"/>
                <a:cs typeface="Arial" pitchFamily="34" charset="-120"/>
                <a:hlinkClick r:id="rId4"/>
              </a:rPr>
              <a:t>https://www.centreformentalhealth.org.uk/publications/the-economic-and-social-costs-of-mental-ill-health/</a:t>
            </a:r>
            <a:r>
              <a:rPr lang="en-US" sz="1040" dirty="0">
                <a:solidFill>
                  <a:srgbClr val="1D1D1F"/>
                </a:solidFill>
                <a:latin typeface="Arial" pitchFamily="34" charset="0"/>
                <a:ea typeface="Arial" pitchFamily="34" charset="-122"/>
                <a:cs typeface="Arial" pitchFamily="34" charset="-120"/>
              </a:rPr>
              <a:t>  (Accessed: 6 August 2026). </a:t>
            </a:r>
          </a:p>
          <a:p>
            <a:pPr marL="0" indent="0">
              <a:buNone/>
            </a:pPr>
            <a:endParaRPr lang="en-US" sz="1040" dirty="0">
              <a:solidFill>
                <a:srgbClr val="1D1D1F"/>
              </a:solidFill>
              <a:latin typeface="Arial" pitchFamily="34" charset="0"/>
              <a:cs typeface="Arial" pitchFamily="34" charset="-120"/>
            </a:endParaRPr>
          </a:p>
          <a:p>
            <a:r>
              <a:rPr lang="en-US" sz="1040" dirty="0"/>
              <a:t>Costa, A. P., Da Silva Brito, I., Mestre, T., Pires, A. M. and Lopes, M. J. (2025) ‘Meshing Anxiety, Depression, Quality of Life, and Functionality in Chronic Disease’, </a:t>
            </a:r>
            <a:r>
              <a:rPr lang="en-US" sz="1040" i="1" dirty="0"/>
              <a:t>Healthcare. </a:t>
            </a:r>
            <a:r>
              <a:rPr lang="en-US" sz="1050" dirty="0">
                <a:solidFill>
                  <a:srgbClr val="1D1D1F"/>
                </a:solidFill>
                <a:latin typeface="Arial" pitchFamily="34" charset="0"/>
                <a:cs typeface="Arial" pitchFamily="34" charset="-120"/>
              </a:rPr>
              <a:t>Available at: </a:t>
            </a:r>
            <a:r>
              <a:rPr lang="en-US" sz="1050" dirty="0">
                <a:solidFill>
                  <a:srgbClr val="1D1D1F"/>
                </a:solidFill>
                <a:latin typeface="Arial" pitchFamily="34" charset="0"/>
                <a:cs typeface="Arial" pitchFamily="34" charset="-120"/>
                <a:hlinkClick r:id="rId5"/>
              </a:rPr>
              <a:t>https://www.mdpi.com/2227-9032/13/5/539</a:t>
            </a:r>
            <a:r>
              <a:rPr lang="en-US" sz="1050" dirty="0">
                <a:solidFill>
                  <a:srgbClr val="1D1D1F"/>
                </a:solidFill>
                <a:latin typeface="Arial" pitchFamily="34" charset="0"/>
                <a:cs typeface="Arial" pitchFamily="34" charset="-120"/>
              </a:rPr>
              <a:t> </a:t>
            </a:r>
            <a:r>
              <a:rPr lang="en-US" sz="1050" dirty="0">
                <a:solidFill>
                  <a:srgbClr val="1D1D1F"/>
                </a:solidFill>
                <a:latin typeface="Arial" pitchFamily="34" charset="0"/>
                <a:ea typeface="Arial" pitchFamily="34" charset="-122"/>
                <a:cs typeface="Arial" pitchFamily="34" charset="-120"/>
              </a:rPr>
              <a:t>(Accessed: 28 July 2026).</a:t>
            </a:r>
            <a:endParaRPr lang="en-US" sz="1050" dirty="0">
              <a:solidFill>
                <a:srgbClr val="1D1D1F"/>
              </a:solidFill>
              <a:latin typeface="Arial" pitchFamily="34" charset="0"/>
              <a:cs typeface="Arial" pitchFamily="34" charset="-120"/>
            </a:endParaRPr>
          </a:p>
          <a:p>
            <a:pPr marL="0" indent="0">
              <a:buNone/>
            </a:pPr>
            <a:endParaRPr lang="en-US" sz="1040" dirty="0"/>
          </a:p>
          <a:p>
            <a:pPr marL="0" indent="0">
              <a:buNone/>
            </a:pPr>
            <a:r>
              <a:rPr lang="en-US" sz="1040" dirty="0">
                <a:solidFill>
                  <a:srgbClr val="1D1D1F"/>
                </a:solidFill>
                <a:latin typeface="Arial" pitchFamily="34" charset="0"/>
                <a:ea typeface="Arial" pitchFamily="34" charset="-122"/>
                <a:cs typeface="Arial" pitchFamily="34" charset="-120"/>
              </a:rPr>
              <a:t>Coulter, A., Roberts, S. and Dixon, A. (2013) Delivering better services for people with long-term conditions: Building the house of care. London: The King’s Fund.</a:t>
            </a:r>
          </a:p>
          <a:p>
            <a:pPr marL="0" indent="0">
              <a:buNone/>
            </a:pPr>
            <a:endParaRPr lang="en-US" sz="1040" dirty="0">
              <a:solidFill>
                <a:srgbClr val="1D1D1F"/>
              </a:solidFill>
              <a:latin typeface="Arial" pitchFamily="34" charset="0"/>
              <a:ea typeface="Arial" pitchFamily="34" charset="-122"/>
              <a:cs typeface="Arial" pitchFamily="34" charset="-120"/>
            </a:endParaRPr>
          </a:p>
          <a:p>
            <a:pPr marL="0" indent="0">
              <a:buNone/>
            </a:pPr>
            <a:r>
              <a:rPr lang="en-US" sz="1040" dirty="0" err="1">
                <a:solidFill>
                  <a:srgbClr val="1D1D1F"/>
                </a:solidFill>
                <a:latin typeface="Arial" pitchFamily="34" charset="0"/>
                <a:ea typeface="Arial" pitchFamily="34" charset="-122"/>
                <a:cs typeface="Arial" pitchFamily="34" charset="-120"/>
              </a:rPr>
              <a:t>Devash</a:t>
            </a:r>
            <a:r>
              <a:rPr lang="en-US" sz="1040" dirty="0">
                <a:solidFill>
                  <a:srgbClr val="1D1D1F"/>
                </a:solidFill>
                <a:latin typeface="Arial" pitchFamily="34" charset="0"/>
                <a:ea typeface="Arial" pitchFamily="34" charset="-122"/>
                <a:cs typeface="Arial" pitchFamily="34" charset="-120"/>
              </a:rPr>
              <a:t>, M. (2024) </a:t>
            </a:r>
            <a:r>
              <a:rPr lang="en-US" sz="1040" i="1" dirty="0">
                <a:solidFill>
                  <a:srgbClr val="1D1D1F"/>
                </a:solidFill>
                <a:latin typeface="Arial" pitchFamily="34" charset="0"/>
                <a:ea typeface="Arial" pitchFamily="34" charset="-122"/>
                <a:cs typeface="Arial" pitchFamily="34" charset="-120"/>
              </a:rPr>
              <a:t>Depression: Everything You Need to Know. </a:t>
            </a:r>
            <a:r>
              <a:rPr lang="en-US" sz="1040" dirty="0">
                <a:solidFill>
                  <a:srgbClr val="1D1D1F"/>
                </a:solidFill>
                <a:latin typeface="Arial" pitchFamily="34" charset="0"/>
                <a:ea typeface="Arial" pitchFamily="34" charset="-122"/>
                <a:cs typeface="Arial" pitchFamily="34" charset="-120"/>
              </a:rPr>
              <a:t>Available at: </a:t>
            </a:r>
            <a:r>
              <a:rPr lang="en-US" sz="1040" dirty="0">
                <a:solidFill>
                  <a:srgbClr val="1D1D1F"/>
                </a:solidFill>
                <a:latin typeface="Arial" pitchFamily="34" charset="0"/>
                <a:ea typeface="Arial" pitchFamily="34" charset="-122"/>
                <a:cs typeface="Arial" pitchFamily="34" charset="-120"/>
                <a:hlinkClick r:id="rId6"/>
              </a:rPr>
              <a:t>https://www.healthcentral.com/condition/depression</a:t>
            </a:r>
            <a:r>
              <a:rPr lang="en-US" sz="1040" dirty="0">
                <a:solidFill>
                  <a:srgbClr val="1D1D1F"/>
                </a:solidFill>
                <a:latin typeface="Arial" pitchFamily="34" charset="0"/>
                <a:ea typeface="Arial" pitchFamily="34" charset="-122"/>
                <a:cs typeface="Arial" pitchFamily="34" charset="-120"/>
              </a:rPr>
              <a:t> (Accessed: 6 August 2026). </a:t>
            </a:r>
          </a:p>
          <a:p>
            <a:pPr marL="0" indent="0">
              <a:buNone/>
            </a:pPr>
            <a:endParaRPr lang="en-US" sz="1040" dirty="0">
              <a:solidFill>
                <a:srgbClr val="1D1D1F"/>
              </a:solidFill>
              <a:latin typeface="Arial" pitchFamily="34" charset="0"/>
              <a:cs typeface="Arial" pitchFamily="34" charset="-120"/>
            </a:endParaRPr>
          </a:p>
          <a:p>
            <a:r>
              <a:rPr lang="en-US" sz="1040" dirty="0"/>
              <a:t>Fiorillo, A., Albert, U., </a:t>
            </a:r>
            <a:r>
              <a:rPr lang="en-US" sz="1040" dirty="0" err="1"/>
              <a:t>Dell’osso</a:t>
            </a:r>
            <a:r>
              <a:rPr lang="en-US" sz="1040" dirty="0"/>
              <a:t>, B., </a:t>
            </a:r>
            <a:r>
              <a:rPr lang="en-US" sz="1040" dirty="0" err="1"/>
              <a:t>Pompili</a:t>
            </a:r>
            <a:r>
              <a:rPr lang="en-US" sz="1040" dirty="0"/>
              <a:t>, M., Sani, G. and </a:t>
            </a:r>
            <a:r>
              <a:rPr lang="en-US" sz="1040" dirty="0" err="1"/>
              <a:t>Sampogna</a:t>
            </a:r>
            <a:r>
              <a:rPr lang="en-US" sz="1040" dirty="0"/>
              <a:t>, G. (2024) ‘ The clinical utility and relevance in clinical practice of DSM-5 specifiers for major depressive disorder: A Delphi expert consensus study’, </a:t>
            </a:r>
            <a:r>
              <a:rPr lang="en-US" sz="1040" i="1" dirty="0"/>
              <a:t>Comprehensive psychiatry,</a:t>
            </a:r>
            <a:r>
              <a:rPr lang="en-US" sz="1040" dirty="0"/>
              <a:t> 133, pp. 152502. </a:t>
            </a:r>
            <a:r>
              <a:rPr lang="en-US" sz="1050" dirty="0">
                <a:solidFill>
                  <a:srgbClr val="1D1D1F"/>
                </a:solidFill>
                <a:latin typeface="Arial" pitchFamily="34" charset="0"/>
                <a:cs typeface="Arial" pitchFamily="34" charset="-120"/>
              </a:rPr>
              <a:t>Available at:</a:t>
            </a:r>
            <a:r>
              <a:rPr lang="en-US" sz="1050" dirty="0"/>
              <a:t> </a:t>
            </a:r>
            <a:r>
              <a:rPr lang="en-US" sz="1050" dirty="0">
                <a:hlinkClick r:id="rId7"/>
              </a:rPr>
              <a:t>https://www.sciencedirect.com/science/article/pii/S0010440X24000531?via%3Dihub</a:t>
            </a:r>
            <a:r>
              <a:rPr lang="en-US" sz="1050" b="1" dirty="0"/>
              <a:t> </a:t>
            </a:r>
            <a:r>
              <a:rPr lang="en-US" sz="1040" dirty="0">
                <a:solidFill>
                  <a:srgbClr val="1D1D1F"/>
                </a:solidFill>
                <a:latin typeface="Arial" pitchFamily="34" charset="0"/>
                <a:ea typeface="Arial" pitchFamily="34" charset="-122"/>
                <a:cs typeface="Arial" pitchFamily="34" charset="-120"/>
              </a:rPr>
              <a:t>(Accessed: 28 July 2026).</a:t>
            </a:r>
            <a:endParaRPr lang="en-US" sz="1040" dirty="0"/>
          </a:p>
          <a:p>
            <a:pPr marL="0" indent="0">
              <a:buNone/>
            </a:pPr>
            <a:endParaRPr lang="en-US" sz="1040" dirty="0"/>
          </a:p>
          <a:p>
            <a:pPr marL="0" indent="0">
              <a:buNone/>
            </a:pPr>
            <a:r>
              <a:rPr lang="en-US" sz="1040" dirty="0">
                <a:solidFill>
                  <a:srgbClr val="1D1D1F"/>
                </a:solidFill>
                <a:latin typeface="Arial" pitchFamily="34" charset="0"/>
                <a:ea typeface="Arial" pitchFamily="34" charset="-122"/>
                <a:cs typeface="Arial" pitchFamily="34" charset="-120"/>
              </a:rPr>
              <a:t>GBD 2019 Mental Disorders Collaborators (2022) “Global, regional, and national burden of 12 mental disorders in 204 countries and territories, 1990-2019”, The Lancet Psychiatry, 9(2), pp. 137-150.</a:t>
            </a:r>
          </a:p>
          <a:p>
            <a:pPr marL="0" indent="0">
              <a:buNone/>
            </a:pPr>
            <a:endParaRPr lang="en-US" sz="1040" dirty="0">
              <a:solidFill>
                <a:srgbClr val="1D1D1F"/>
              </a:solidFill>
              <a:latin typeface="Arial" pitchFamily="34" charset="0"/>
              <a:cs typeface="Arial" pitchFamily="34" charset="-120"/>
            </a:endParaRPr>
          </a:p>
          <a:p>
            <a:r>
              <a:rPr lang="en-US" sz="1040" dirty="0"/>
              <a:t>Kumar, A., Singh, A., Irfan, S. and Rathore, A. (2025) ‘Biopsychosocial Perspectives on Depression within the Spectrum of Mental Health’, </a:t>
            </a:r>
            <a:r>
              <a:rPr lang="en-US" sz="1040" i="1" dirty="0"/>
              <a:t>International Journal of Innovative Research and Development</a:t>
            </a:r>
            <a:r>
              <a:rPr lang="en-US" sz="1040" dirty="0"/>
              <a:t>. </a:t>
            </a:r>
            <a:r>
              <a:rPr lang="en-US" sz="1000" dirty="0">
                <a:solidFill>
                  <a:srgbClr val="1D1D1F"/>
                </a:solidFill>
                <a:latin typeface="Arial" pitchFamily="34" charset="0"/>
                <a:cs typeface="Arial" pitchFamily="34" charset="-120"/>
              </a:rPr>
              <a:t>Available at: </a:t>
            </a:r>
            <a:r>
              <a:rPr lang="en-US" sz="1000" dirty="0">
                <a:solidFill>
                  <a:srgbClr val="1D1D1F"/>
                </a:solidFill>
                <a:latin typeface="Arial" pitchFamily="34" charset="0"/>
                <a:cs typeface="Arial" pitchFamily="34" charset="-120"/>
                <a:hlinkClick r:id="rId8"/>
              </a:rPr>
              <a:t>https://www.internationaljournalcorner.com/index.php/ijird_ojs/article/view/174306</a:t>
            </a:r>
            <a:r>
              <a:rPr lang="en-US" sz="1000" dirty="0">
                <a:solidFill>
                  <a:srgbClr val="1D1D1F"/>
                </a:solidFill>
                <a:latin typeface="Arial" pitchFamily="34" charset="0"/>
                <a:cs typeface="Arial" pitchFamily="34" charset="-120"/>
              </a:rPr>
              <a:t> </a:t>
            </a:r>
            <a:r>
              <a:rPr lang="en-US" sz="1000" dirty="0">
                <a:solidFill>
                  <a:srgbClr val="1D1D1F"/>
                </a:solidFill>
                <a:latin typeface="Arial" pitchFamily="34" charset="0"/>
                <a:ea typeface="Arial" pitchFamily="34" charset="-122"/>
                <a:cs typeface="Arial" pitchFamily="34" charset="-120"/>
              </a:rPr>
              <a:t>(Accessed: 28 July 2026).</a:t>
            </a:r>
          </a:p>
          <a:p>
            <a:endParaRPr lang="en-US" sz="1000" dirty="0">
              <a:solidFill>
                <a:srgbClr val="1D1D1F"/>
              </a:solidFill>
              <a:latin typeface="Arial" pitchFamily="34" charset="0"/>
              <a:cs typeface="Arial" pitchFamily="34" charset="-120"/>
            </a:endParaRPr>
          </a:p>
          <a:p>
            <a:r>
              <a:rPr lang="en-US" sz="1000" dirty="0">
                <a:solidFill>
                  <a:srgbClr val="1D1D1F"/>
                </a:solidFill>
                <a:latin typeface="Arial" pitchFamily="34" charset="0"/>
                <a:cs typeface="Arial" pitchFamily="34" charset="-120"/>
              </a:rPr>
              <a:t>McDaid, D., Park, A.L. and Mental Health Foundation (2022) </a:t>
            </a:r>
            <a:r>
              <a:rPr lang="en-US" sz="1000" i="1" dirty="0">
                <a:solidFill>
                  <a:srgbClr val="1D1D1F"/>
                </a:solidFill>
                <a:latin typeface="Arial" pitchFamily="34" charset="0"/>
                <a:cs typeface="Arial" pitchFamily="34" charset="-120"/>
              </a:rPr>
              <a:t>The economic case for investing in the prevention of mental health conditions in the UK.</a:t>
            </a:r>
            <a:r>
              <a:rPr lang="en-US" sz="1000" dirty="0">
                <a:solidFill>
                  <a:srgbClr val="1D1D1F"/>
                </a:solidFill>
                <a:latin typeface="Arial" pitchFamily="34" charset="0"/>
                <a:cs typeface="Arial" pitchFamily="34" charset="-120"/>
              </a:rPr>
              <a:t> London: Mental Health Foundation. Available at: https://</a:t>
            </a:r>
            <a:r>
              <a:rPr lang="en-US" sz="1000" dirty="0" err="1">
                <a:solidFill>
                  <a:srgbClr val="1D1D1F"/>
                </a:solidFill>
                <a:latin typeface="Arial" pitchFamily="34" charset="0"/>
                <a:cs typeface="Arial" pitchFamily="34" charset="-120"/>
              </a:rPr>
              <a:t>www.mentalhealth.org.uk</a:t>
            </a:r>
            <a:r>
              <a:rPr lang="en-US" sz="1000" dirty="0">
                <a:solidFill>
                  <a:srgbClr val="1D1D1F"/>
                </a:solidFill>
                <a:latin typeface="Arial" pitchFamily="34" charset="0"/>
                <a:cs typeface="Arial" pitchFamily="34" charset="-120"/>
              </a:rPr>
              <a:t>/sites/default/files/2022-06/MHF-Investing-in-Prevention-Full-</a:t>
            </a:r>
            <a:r>
              <a:rPr lang="en-US" sz="1000" dirty="0" err="1">
                <a:solidFill>
                  <a:srgbClr val="1D1D1F"/>
                </a:solidFill>
                <a:latin typeface="Arial" pitchFamily="34" charset="0"/>
                <a:cs typeface="Arial" pitchFamily="34" charset="-120"/>
              </a:rPr>
              <a:t>Report.pdf</a:t>
            </a:r>
            <a:r>
              <a:rPr lang="en-US" sz="1000" dirty="0">
                <a:solidFill>
                  <a:srgbClr val="1D1D1F"/>
                </a:solidFill>
                <a:latin typeface="Arial" pitchFamily="34" charset="0"/>
                <a:cs typeface="Arial" pitchFamily="34" charset="-120"/>
              </a:rPr>
              <a:t> (Accessed: 6 August 2026).</a:t>
            </a:r>
          </a:p>
          <a:p>
            <a:pPr marL="0" indent="0">
              <a:buNone/>
            </a:pPr>
            <a:endParaRPr lang="en-US" sz="1040" dirty="0">
              <a:solidFill>
                <a:srgbClr val="1D1D1F"/>
              </a:solidFill>
              <a:latin typeface="Arial" pitchFamily="34" charset="0"/>
              <a:cs typeface="Arial" pitchFamily="34" charset="-120"/>
            </a:endParaRPr>
          </a:p>
          <a:p>
            <a:r>
              <a:rPr lang="en-US" sz="1040" dirty="0"/>
              <a:t>Nemeth, R., </a:t>
            </a:r>
            <a:r>
              <a:rPr lang="en-US" sz="1040" dirty="0" err="1"/>
              <a:t>Sik</a:t>
            </a:r>
            <a:r>
              <a:rPr lang="en-US" sz="1040" dirty="0"/>
              <a:t>, D. and Katona, E. (2021) ‘The asymmetries of the biopsychosocial model of depression in lay discourses - Topic modelling online depression forums’, </a:t>
            </a:r>
            <a:r>
              <a:rPr lang="en-US" sz="1040" i="1" dirty="0"/>
              <a:t>SSM - Population Health</a:t>
            </a:r>
            <a:r>
              <a:rPr lang="en-US" sz="1040" dirty="0"/>
              <a:t>, 14. </a:t>
            </a:r>
            <a:r>
              <a:rPr lang="en-US" sz="1050" dirty="0">
                <a:solidFill>
                  <a:srgbClr val="1D1D1F"/>
                </a:solidFill>
                <a:latin typeface="Arial" pitchFamily="34" charset="0"/>
                <a:cs typeface="Arial" pitchFamily="34" charset="-120"/>
              </a:rPr>
              <a:t>Available at: </a:t>
            </a:r>
            <a:r>
              <a:rPr lang="en-US" sz="1050" dirty="0">
                <a:solidFill>
                  <a:srgbClr val="1D1D1F"/>
                </a:solidFill>
                <a:latin typeface="Arial" pitchFamily="34" charset="0"/>
                <a:cs typeface="Arial" pitchFamily="34" charset="-120"/>
                <a:hlinkClick r:id="rId9"/>
              </a:rPr>
              <a:t>https://www.sciencedirect.com/science/article/pii/S2352827321000604?via%3Dihub</a:t>
            </a:r>
            <a:r>
              <a:rPr lang="en-US" sz="1050" dirty="0">
                <a:solidFill>
                  <a:srgbClr val="1D1D1F"/>
                </a:solidFill>
                <a:latin typeface="Arial" pitchFamily="34" charset="0"/>
                <a:cs typeface="Arial" pitchFamily="34" charset="-120"/>
              </a:rPr>
              <a:t> </a:t>
            </a:r>
            <a:r>
              <a:rPr lang="en-US" sz="1050" dirty="0">
                <a:solidFill>
                  <a:srgbClr val="1D1D1F"/>
                </a:solidFill>
                <a:latin typeface="Arial" pitchFamily="34" charset="0"/>
                <a:ea typeface="Arial" pitchFamily="34" charset="-122"/>
                <a:cs typeface="Arial" pitchFamily="34" charset="-120"/>
              </a:rPr>
              <a:t>(Accessed: 28 July 2026).</a:t>
            </a:r>
          </a:p>
          <a:p>
            <a:endParaRPr lang="en-US" sz="1050" dirty="0">
              <a:solidFill>
                <a:srgbClr val="1D1D1F"/>
              </a:solidFill>
              <a:latin typeface="Arial" pitchFamily="34" charset="0"/>
              <a:cs typeface="Arial" pitchFamily="34" charset="-120"/>
            </a:endParaRPr>
          </a:p>
          <a:p>
            <a:r>
              <a:rPr lang="en-US" sz="1050" dirty="0">
                <a:solidFill>
                  <a:srgbClr val="1D1D1F"/>
                </a:solidFill>
                <a:latin typeface="Arial" pitchFamily="34" charset="0"/>
                <a:cs typeface="Arial" pitchFamily="34" charset="-120"/>
              </a:rPr>
              <a:t>NHS (2023) </a:t>
            </a:r>
            <a:r>
              <a:rPr lang="en-US" sz="1050" i="1" dirty="0">
                <a:solidFill>
                  <a:srgbClr val="1D1D1F"/>
                </a:solidFill>
                <a:latin typeface="Arial" pitchFamily="34" charset="0"/>
                <a:cs typeface="Arial" pitchFamily="34" charset="-120"/>
              </a:rPr>
              <a:t>Diagnosis - Depression in adults</a:t>
            </a:r>
            <a:r>
              <a:rPr lang="en-US" sz="1050" dirty="0">
                <a:solidFill>
                  <a:srgbClr val="1D1D1F"/>
                </a:solidFill>
                <a:latin typeface="Arial" pitchFamily="34" charset="0"/>
                <a:cs typeface="Arial" pitchFamily="34" charset="-120"/>
              </a:rPr>
              <a:t>. Available at: </a:t>
            </a:r>
            <a:r>
              <a:rPr lang="en-US" sz="1050" dirty="0">
                <a:solidFill>
                  <a:srgbClr val="1D1D1F"/>
                </a:solidFill>
                <a:latin typeface="Arial" pitchFamily="34" charset="0"/>
                <a:cs typeface="Arial" pitchFamily="34" charset="-120"/>
                <a:hlinkClick r:id="rId10"/>
              </a:rPr>
              <a:t>https://www.nhs.uk/mental-health/conditions/depression-in-adults/diagnosis/</a:t>
            </a:r>
            <a:r>
              <a:rPr lang="en-US" sz="1050" dirty="0">
                <a:solidFill>
                  <a:srgbClr val="1D1D1F"/>
                </a:solidFill>
                <a:latin typeface="Arial" pitchFamily="34" charset="0"/>
                <a:cs typeface="Arial" pitchFamily="34" charset="-120"/>
              </a:rPr>
              <a:t>  (Accessed: 6 August 2026).</a:t>
            </a:r>
          </a:p>
          <a:p>
            <a:pPr marL="0" indent="0">
              <a:buNone/>
            </a:pPr>
            <a:endParaRPr lang="en-US" sz="1040" dirty="0"/>
          </a:p>
          <a:p>
            <a:pPr marL="0" indent="0">
              <a:buNone/>
            </a:pPr>
            <a:r>
              <a:rPr lang="en-US" sz="1040" dirty="0">
                <a:solidFill>
                  <a:srgbClr val="1D1D1F"/>
                </a:solidFill>
                <a:latin typeface="Arial" pitchFamily="34" charset="0"/>
                <a:ea typeface="Arial" pitchFamily="34" charset="-122"/>
                <a:cs typeface="Arial" pitchFamily="34" charset="-120"/>
              </a:rPr>
              <a:t>NHS (2024) Find NHS talking therapies for anxiety and depression. Available at: NHS website (Accessed: 28 July 2026).</a:t>
            </a:r>
          </a:p>
          <a:p>
            <a:pPr marL="0" indent="0">
              <a:buNone/>
            </a:pPr>
            <a:endParaRPr lang="en-US" sz="1040" dirty="0">
              <a:solidFill>
                <a:srgbClr val="1D1D1F"/>
              </a:solidFill>
              <a:latin typeface="Arial" pitchFamily="34" charset="0"/>
              <a:ea typeface="Arial" pitchFamily="34" charset="-122"/>
              <a:cs typeface="Arial" pitchFamily="34" charset="-120"/>
            </a:endParaRPr>
          </a:p>
          <a:p>
            <a:pPr marL="0" indent="0">
              <a:buNone/>
            </a:pPr>
            <a:r>
              <a:rPr lang="en-US" sz="1040" dirty="0"/>
              <a:t>NHS England (2025) </a:t>
            </a:r>
            <a:r>
              <a:rPr lang="en-US" sz="1040" i="1" dirty="0"/>
              <a:t>Adult Psychiatric Morbidity Survey: Survey of Mental Health and Wellbeing, England, 2023/4. Chapter 1: Common mental health conditions. </a:t>
            </a:r>
            <a:r>
              <a:rPr lang="en-US" sz="1040" dirty="0"/>
              <a:t>Available at: </a:t>
            </a:r>
            <a:r>
              <a:rPr lang="en-US" sz="1040" dirty="0">
                <a:hlinkClick r:id="rId11"/>
              </a:rPr>
              <a:t>https://digital.nhs.uk/data-and-information/publications/statistical/adult-psychiatric-morbidity-survey/survey-of-mental-health-and-wellbeing-england-2023-24/common-mental-health-conditions</a:t>
            </a:r>
            <a:r>
              <a:rPr lang="en-US" sz="1040" dirty="0"/>
              <a:t>  (Accessed: 6 August 2026). </a:t>
            </a:r>
          </a:p>
          <a:p>
            <a:pPr marL="0" indent="0">
              <a:buNone/>
            </a:pPr>
            <a:endParaRPr lang="en-US" sz="1040" dirty="0"/>
          </a:p>
          <a:p>
            <a:pPr marL="0" indent="0">
              <a:buNone/>
            </a:pPr>
            <a:r>
              <a:rPr lang="en-US" sz="1040" dirty="0"/>
              <a:t>NHS England (2025) Staying safe from suicide: best practice guidance for safety assessment, formulation and management. Available at: </a:t>
            </a:r>
            <a:r>
              <a:rPr lang="en-US" sz="1040" dirty="0">
                <a:hlinkClick r:id="rId12"/>
              </a:rPr>
              <a:t>https://www.england.nhs.uk/long-read/staying-safe-from-suicide/</a:t>
            </a:r>
            <a:r>
              <a:rPr lang="en-US" sz="1040" dirty="0"/>
              <a:t> (Accessed: 6 August 2026). </a:t>
            </a:r>
          </a:p>
          <a:p>
            <a:pPr marL="0" indent="0">
              <a:buNone/>
            </a:pPr>
            <a:endParaRPr lang="en-US" sz="1040" dirty="0"/>
          </a:p>
          <a:p>
            <a:pPr marL="0" indent="0">
              <a:buNone/>
            </a:pPr>
            <a:r>
              <a:rPr lang="en-US" sz="1040" dirty="0">
                <a:solidFill>
                  <a:srgbClr val="1D1D1F"/>
                </a:solidFill>
                <a:latin typeface="Arial" pitchFamily="34" charset="0"/>
                <a:ea typeface="Arial" pitchFamily="34" charset="-122"/>
                <a:cs typeface="Arial" pitchFamily="34" charset="-120"/>
              </a:rPr>
              <a:t>NHS Digital (2025) Quality and Outcomes Framework, 2024-25. Leeds: NHS Digital.</a:t>
            </a:r>
            <a:endParaRPr lang="en-US" sz="1040" dirty="0"/>
          </a:p>
        </p:txBody>
      </p:sp>
      <p:sp>
        <p:nvSpPr>
          <p:cNvPr id="5" name="Shape 3"/>
          <p:cNvSpPr/>
          <p:nvPr/>
        </p:nvSpPr>
        <p:spPr>
          <a:xfrm>
            <a:off x="411480" y="6473952"/>
            <a:ext cx="11384280" cy="0"/>
          </a:xfrm>
          <a:prstGeom prst="line">
            <a:avLst/>
          </a:prstGeom>
          <a:noFill/>
          <a:ln w="7620">
            <a:solidFill>
              <a:srgbClr val="D5E0E8"/>
            </a:solidFill>
            <a:prstDash val="solid"/>
          </a:ln>
        </p:spPr>
        <p:txBody>
          <a:bodyPr/>
          <a:lstStyle/>
          <a:p>
            <a:endParaRPr lang="en-GB"/>
          </a:p>
        </p:txBody>
      </p:sp>
      <p:sp>
        <p:nvSpPr>
          <p:cNvPr id="6" name="Text 4"/>
          <p:cNvSpPr/>
          <p:nvPr/>
        </p:nvSpPr>
        <p:spPr>
          <a:xfrm>
            <a:off x="475488" y="6537960"/>
            <a:ext cx="9875520" cy="201168"/>
          </a:xfrm>
          <a:prstGeom prst="rect">
            <a:avLst/>
          </a:prstGeom>
          <a:noFill/>
          <a:ln/>
        </p:spPr>
        <p:txBody>
          <a:bodyPr wrap="square" lIns="0" tIns="0" rIns="0" bIns="0" rtlCol="0" anchor="ctr"/>
          <a:lstStyle/>
          <a:p>
            <a:pPr marL="0" indent="0">
              <a:buNone/>
            </a:pPr>
            <a:r>
              <a:rPr lang="en-US" sz="780" dirty="0">
                <a:solidFill>
                  <a:srgbClr val="53606A"/>
                </a:solidFill>
                <a:latin typeface="Arial" pitchFamily="34" charset="0"/>
                <a:ea typeface="Arial" pitchFamily="34" charset="-122"/>
                <a:cs typeface="Arial" pitchFamily="34" charset="-120"/>
              </a:rPr>
              <a:t>Reference list continued on next slide.</a:t>
            </a:r>
            <a:endParaRPr lang="en-US" sz="780" dirty="0"/>
          </a:p>
        </p:txBody>
      </p:sp>
      <p:sp>
        <p:nvSpPr>
          <p:cNvPr id="7" name="Text 5"/>
          <p:cNvSpPr/>
          <p:nvPr/>
        </p:nvSpPr>
        <p:spPr>
          <a:xfrm>
            <a:off x="11384280" y="6528816"/>
            <a:ext cx="411480" cy="201168"/>
          </a:xfrm>
          <a:prstGeom prst="rect">
            <a:avLst/>
          </a:prstGeom>
          <a:noFill/>
          <a:ln/>
        </p:spPr>
        <p:txBody>
          <a:bodyPr wrap="square" lIns="0" tIns="0" rIns="0" bIns="0" rtlCol="0" anchor="ctr"/>
          <a:lstStyle/>
          <a:p>
            <a:pPr marL="0" indent="0" algn="r">
              <a:buNone/>
            </a:pPr>
            <a:r>
              <a:rPr lang="en-US" sz="800" dirty="0">
                <a:solidFill>
                  <a:srgbClr val="53606A"/>
                </a:solidFill>
                <a:latin typeface="Arial" pitchFamily="34" charset="0"/>
                <a:ea typeface="Arial" pitchFamily="34" charset="-122"/>
                <a:cs typeface="Arial" pitchFamily="34" charset="-120"/>
              </a:rPr>
              <a:t>18</a:t>
            </a:r>
            <a:endParaRPr lang="en-US" sz="8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9">
    <p:spTree>
      <p:nvGrpSpPr>
        <p:cNvPr id="1" name=""/>
        <p:cNvGrpSpPr/>
        <p:nvPr/>
      </p:nvGrpSpPr>
      <p:grpSpPr>
        <a:xfrm>
          <a:off x="0" y="0"/>
          <a:ext cx="0" cy="0"/>
          <a:chOff x="0" y="0"/>
          <a:chExt cx="0" cy="0"/>
        </a:xfrm>
      </p:grpSpPr>
      <p:sp>
        <p:nvSpPr>
          <p:cNvPr id="2" name="Text 0"/>
          <p:cNvSpPr/>
          <p:nvPr/>
        </p:nvSpPr>
        <p:spPr>
          <a:xfrm>
            <a:off x="530352" y="310896"/>
            <a:ext cx="8046720" cy="402336"/>
          </a:xfrm>
          <a:prstGeom prst="rect">
            <a:avLst/>
          </a:prstGeom>
          <a:noFill/>
          <a:ln/>
        </p:spPr>
        <p:txBody>
          <a:bodyPr wrap="square" lIns="0" tIns="0" rIns="0" bIns="0" rtlCol="0" anchor="ctr"/>
          <a:lstStyle/>
          <a:p>
            <a:pPr marL="0" indent="0">
              <a:buNone/>
            </a:pPr>
            <a:r>
              <a:rPr lang="en-US" sz="2400" b="1" dirty="0">
                <a:solidFill>
                  <a:srgbClr val="0F2E4A"/>
                </a:solidFill>
                <a:latin typeface="Arial" pitchFamily="34" charset="0"/>
                <a:ea typeface="Arial" pitchFamily="34" charset="-122"/>
                <a:cs typeface="Arial" pitchFamily="34" charset="-120"/>
              </a:rPr>
              <a:t>Reference list</a:t>
            </a:r>
            <a:endParaRPr lang="en-US" sz="2400" dirty="0"/>
          </a:p>
        </p:txBody>
      </p:sp>
      <p:sp>
        <p:nvSpPr>
          <p:cNvPr id="3" name="Text 1"/>
          <p:cNvSpPr/>
          <p:nvPr/>
        </p:nvSpPr>
        <p:spPr>
          <a:xfrm>
            <a:off x="548640" y="749808"/>
            <a:ext cx="8046720" cy="256032"/>
          </a:xfrm>
          <a:prstGeom prst="rect">
            <a:avLst/>
          </a:prstGeom>
          <a:noFill/>
          <a:ln/>
        </p:spPr>
        <p:txBody>
          <a:bodyPr wrap="square" lIns="0" tIns="0" rIns="0" bIns="0" rtlCol="0" anchor="ctr"/>
          <a:lstStyle/>
          <a:p>
            <a:pPr marL="0" indent="0">
              <a:buNone/>
            </a:pPr>
            <a:endParaRPr lang="en-US" sz="1050" dirty="0"/>
          </a:p>
        </p:txBody>
      </p:sp>
      <p:sp>
        <p:nvSpPr>
          <p:cNvPr id="4" name="Text 2"/>
          <p:cNvSpPr/>
          <p:nvPr/>
        </p:nvSpPr>
        <p:spPr>
          <a:xfrm>
            <a:off x="530352" y="854773"/>
            <a:ext cx="11055096" cy="5390579"/>
          </a:xfrm>
          <a:prstGeom prst="rect">
            <a:avLst/>
          </a:prstGeom>
          <a:noFill/>
          <a:ln/>
        </p:spPr>
        <p:txBody>
          <a:bodyPr wrap="square" lIns="0" tIns="0" rIns="0" bIns="0" rtlCol="0" anchor="ctr">
            <a:normAutofit fontScale="92500" lnSpcReduction="20000"/>
          </a:bodyPr>
          <a:lstStyle/>
          <a:p>
            <a:pPr marL="0" indent="0">
              <a:buNone/>
            </a:pPr>
            <a:r>
              <a:rPr lang="en-US" sz="1010" dirty="0">
                <a:solidFill>
                  <a:srgbClr val="1D1D1F"/>
                </a:solidFill>
                <a:latin typeface="Arial" pitchFamily="34" charset="0"/>
                <a:ea typeface="Arial" pitchFamily="34" charset="-122"/>
                <a:cs typeface="Arial" pitchFamily="34" charset="-120"/>
              </a:rPr>
              <a:t>NHS England (2019) Universal Personalised Care: Implementing the Comprehensive Model. London: NHS England.</a:t>
            </a:r>
            <a:endParaRPr lang="en-US" sz="1010" dirty="0"/>
          </a:p>
          <a:p>
            <a:pPr marL="0" indent="0">
              <a:buNone/>
            </a:pPr>
            <a:endParaRPr lang="en-US" sz="1010" dirty="0"/>
          </a:p>
          <a:p>
            <a:pPr marL="0" indent="0">
              <a:buNone/>
            </a:pPr>
            <a:r>
              <a:rPr lang="en-US" sz="1010" dirty="0">
                <a:solidFill>
                  <a:srgbClr val="1D1D1F"/>
                </a:solidFill>
                <a:latin typeface="Arial" pitchFamily="34" charset="0"/>
                <a:ea typeface="Arial" pitchFamily="34" charset="-122"/>
                <a:cs typeface="Arial" pitchFamily="34" charset="-120"/>
              </a:rPr>
              <a:t>NHS England (2025) Comprehensive model of personalised care. Available at: NHS England website (Accessed: 28 July 2026).</a:t>
            </a:r>
            <a:endParaRPr lang="en-US" sz="1010" dirty="0"/>
          </a:p>
          <a:p>
            <a:pPr marL="0" indent="0">
              <a:buNone/>
            </a:pPr>
            <a:endParaRPr lang="en-US" sz="1010" dirty="0"/>
          </a:p>
          <a:p>
            <a:pPr marL="0" indent="0">
              <a:buNone/>
            </a:pPr>
            <a:r>
              <a:rPr lang="en-US" sz="1010" dirty="0">
                <a:solidFill>
                  <a:srgbClr val="1D1D1F"/>
                </a:solidFill>
                <a:latin typeface="Arial" pitchFamily="34" charset="0"/>
                <a:ea typeface="Arial" pitchFamily="34" charset="-122"/>
                <a:cs typeface="Arial" pitchFamily="34" charset="-120"/>
              </a:rPr>
              <a:t>NHS England (2025) NHS Talking Therapies for anxiety and depression. Available at: NHS England website (Accessed: 28 July 2026).</a:t>
            </a:r>
            <a:endParaRPr lang="en-US" sz="1010" dirty="0"/>
          </a:p>
          <a:p>
            <a:pPr marL="0" indent="0">
              <a:buNone/>
            </a:pPr>
            <a:endParaRPr lang="en-US" sz="1010" dirty="0"/>
          </a:p>
          <a:p>
            <a:pPr marL="0" indent="0">
              <a:buNone/>
            </a:pPr>
            <a:r>
              <a:rPr lang="en-US" sz="1010" dirty="0">
                <a:solidFill>
                  <a:srgbClr val="1D1D1F"/>
                </a:solidFill>
                <a:latin typeface="Arial" pitchFamily="34" charset="0"/>
                <a:ea typeface="Arial" pitchFamily="34" charset="-122"/>
                <a:cs typeface="Arial" pitchFamily="34" charset="-120"/>
              </a:rPr>
              <a:t>NICE (2009) Depression in adults with a chronic physical health problem: recognition and management. Clinical guideline CG91. London: NICE.</a:t>
            </a:r>
            <a:endParaRPr lang="en-US" sz="1010" dirty="0"/>
          </a:p>
          <a:p>
            <a:pPr marL="0" indent="0">
              <a:buNone/>
            </a:pPr>
            <a:endParaRPr lang="en-US" sz="1010" dirty="0"/>
          </a:p>
          <a:p>
            <a:pPr marL="0" indent="0">
              <a:buNone/>
            </a:pPr>
            <a:r>
              <a:rPr lang="en-US" sz="1010" dirty="0">
                <a:solidFill>
                  <a:srgbClr val="1D1D1F"/>
                </a:solidFill>
                <a:latin typeface="Arial" pitchFamily="34" charset="0"/>
                <a:ea typeface="Arial" pitchFamily="34" charset="-122"/>
                <a:cs typeface="Arial" pitchFamily="34" charset="-120"/>
              </a:rPr>
              <a:t>NICE (2022) Depression in adults: treatment and management. NICE guideline NG222. London: NICE.</a:t>
            </a:r>
            <a:endParaRPr lang="en-US" sz="1010" dirty="0"/>
          </a:p>
          <a:p>
            <a:pPr marL="0" indent="0">
              <a:buNone/>
            </a:pPr>
            <a:endParaRPr lang="en-US" sz="1010" dirty="0"/>
          </a:p>
          <a:p>
            <a:pPr marL="0" indent="0">
              <a:buNone/>
            </a:pPr>
            <a:r>
              <a:rPr lang="en-US" sz="1010" dirty="0">
                <a:solidFill>
                  <a:srgbClr val="1D1D1F"/>
                </a:solidFill>
                <a:latin typeface="Arial" pitchFamily="34" charset="0"/>
                <a:ea typeface="Arial" pitchFamily="34" charset="-122"/>
                <a:cs typeface="Arial" pitchFamily="34" charset="-120"/>
              </a:rPr>
              <a:t>Office for National Statistics (2025) Public opinions and social trends, Great Britain: April 2025. Newport: ONS.</a:t>
            </a:r>
          </a:p>
          <a:p>
            <a:pPr marL="0" indent="0">
              <a:buNone/>
            </a:pPr>
            <a:endParaRPr lang="en-US" sz="1010" dirty="0"/>
          </a:p>
          <a:p>
            <a:pPr marL="0" indent="0">
              <a:buNone/>
            </a:pPr>
            <a:r>
              <a:rPr lang="en-US" sz="1010" dirty="0"/>
              <a:t>Pharmaceutical Journal (2025) 'Lost days: the unstemmed rise in mental health-related absences', </a:t>
            </a:r>
            <a:r>
              <a:rPr lang="en-US" sz="1010" i="1" dirty="0"/>
              <a:t>The Pharmaceutical Journal, </a:t>
            </a:r>
            <a:r>
              <a:rPr lang="en-US" sz="1010" dirty="0"/>
              <a:t>30 April. Available at: </a:t>
            </a:r>
            <a:r>
              <a:rPr lang="en-US" sz="1010" dirty="0">
                <a:hlinkClick r:id="rId3"/>
              </a:rPr>
              <a:t>https://pharmaceutical-journal.com/article/feature/lost-days-the-unstemmed-rise-in-mental-health-related-absences</a:t>
            </a:r>
            <a:r>
              <a:rPr lang="en-US" sz="1010" dirty="0"/>
              <a:t>  (Accessed: 6 August 2026). </a:t>
            </a:r>
          </a:p>
          <a:p>
            <a:pPr marL="0" indent="0">
              <a:buNone/>
            </a:pPr>
            <a:endParaRPr lang="en-US" sz="1010" dirty="0"/>
          </a:p>
          <a:p>
            <a:pPr marL="0" indent="0">
              <a:buNone/>
            </a:pPr>
            <a:r>
              <a:rPr lang="en-US" sz="1010" dirty="0">
                <a:solidFill>
                  <a:srgbClr val="1D1D1F"/>
                </a:solidFill>
                <a:latin typeface="Arial" pitchFamily="34" charset="0"/>
                <a:ea typeface="Arial" pitchFamily="34" charset="-122"/>
                <a:cs typeface="Arial" pitchFamily="34" charset="-120"/>
              </a:rPr>
              <a:t>Royal College of Psychiatrists (2024) Self-harm and suicide in adults: patient and public information. London: </a:t>
            </a:r>
            <a:r>
              <a:rPr lang="en-US" sz="1010" dirty="0" err="1">
                <a:solidFill>
                  <a:srgbClr val="1D1D1F"/>
                </a:solidFill>
                <a:latin typeface="Arial" pitchFamily="34" charset="0"/>
                <a:ea typeface="Arial" pitchFamily="34" charset="-122"/>
                <a:cs typeface="Arial" pitchFamily="34" charset="-120"/>
              </a:rPr>
              <a:t>RCPsych</a:t>
            </a:r>
            <a:r>
              <a:rPr lang="en-US" sz="1010" dirty="0">
                <a:solidFill>
                  <a:srgbClr val="1D1D1F"/>
                </a:solidFill>
                <a:latin typeface="Arial" pitchFamily="34" charset="0"/>
                <a:ea typeface="Arial" pitchFamily="34" charset="-122"/>
                <a:cs typeface="Arial" pitchFamily="34" charset="-120"/>
              </a:rPr>
              <a:t>.</a:t>
            </a:r>
          </a:p>
          <a:p>
            <a:pPr marL="0" indent="0">
              <a:buNone/>
            </a:pPr>
            <a:endParaRPr lang="en-US" sz="1010" dirty="0">
              <a:solidFill>
                <a:srgbClr val="1D1D1F"/>
              </a:solidFill>
              <a:latin typeface="Arial" pitchFamily="34" charset="0"/>
              <a:cs typeface="Arial" pitchFamily="34" charset="-120"/>
            </a:endParaRPr>
          </a:p>
          <a:p>
            <a:r>
              <a:rPr lang="en-US" sz="1010" dirty="0"/>
              <a:t>Schramm, E., Klein, D., Elsaesser, M., Furukawa, T. and </a:t>
            </a:r>
            <a:r>
              <a:rPr lang="en-US" sz="1010" dirty="0" err="1"/>
              <a:t>Domschke</a:t>
            </a:r>
            <a:r>
              <a:rPr lang="en-US" sz="1010" dirty="0"/>
              <a:t>, K. (2020) ‘Review of dysthymia and persistent depressive disorder: history, correlates, and clinical implications’, </a:t>
            </a:r>
            <a:r>
              <a:rPr lang="en-US" sz="1010" i="1" dirty="0"/>
              <a:t>The Lancet. Psychiatry</a:t>
            </a:r>
            <a:r>
              <a:rPr lang="en-US" sz="1010" dirty="0"/>
              <a:t>, 7 9, pp. 801-812 . </a:t>
            </a:r>
            <a:r>
              <a:rPr lang="en-US" sz="1010" dirty="0" err="1"/>
              <a:t>Availbale</a:t>
            </a:r>
            <a:r>
              <a:rPr lang="en-US" sz="1010" dirty="0"/>
              <a:t> at: </a:t>
            </a:r>
            <a:r>
              <a:rPr lang="en-US" sz="1010" dirty="0">
                <a:hlinkClick r:id="rId4"/>
              </a:rPr>
              <a:t>https://www.thelancet.com/journals/lanpsy/article/PIIS2215-0366(20)30099-7/abstract</a:t>
            </a:r>
            <a:r>
              <a:rPr lang="en-US" sz="1010" dirty="0"/>
              <a:t> </a:t>
            </a:r>
            <a:r>
              <a:rPr lang="en-US" sz="1010" dirty="0">
                <a:solidFill>
                  <a:srgbClr val="1D1D1F"/>
                </a:solidFill>
                <a:latin typeface="Arial" pitchFamily="34" charset="0"/>
                <a:cs typeface="Arial" pitchFamily="34" charset="-120"/>
              </a:rPr>
              <a:t>(Accessed: 6 August 2026).</a:t>
            </a:r>
          </a:p>
          <a:p>
            <a:endParaRPr lang="en-US" sz="1010" dirty="0">
              <a:solidFill>
                <a:srgbClr val="1D1D1F"/>
              </a:solidFill>
              <a:latin typeface="Arial" pitchFamily="34" charset="0"/>
              <a:cs typeface="Arial" pitchFamily="34" charset="-120"/>
            </a:endParaRPr>
          </a:p>
          <a:p>
            <a:r>
              <a:rPr lang="en-US" sz="1010" dirty="0">
                <a:solidFill>
                  <a:srgbClr val="1D1D1F"/>
                </a:solidFill>
                <a:latin typeface="Arial" pitchFamily="34" charset="0"/>
                <a:cs typeface="Arial" pitchFamily="34" charset="-120"/>
              </a:rPr>
              <a:t>Social Interest Group (2024) </a:t>
            </a:r>
            <a:r>
              <a:rPr lang="en-US" sz="1010" i="1" dirty="0">
                <a:solidFill>
                  <a:srgbClr val="1D1D1F"/>
                </a:solidFill>
                <a:latin typeface="Arial" pitchFamily="34" charset="0"/>
                <a:cs typeface="Arial" pitchFamily="34" charset="-120"/>
              </a:rPr>
              <a:t>Staff absences in the NHS</a:t>
            </a:r>
            <a:r>
              <a:rPr lang="en-US" sz="1010" dirty="0">
                <a:solidFill>
                  <a:srgbClr val="1D1D1F"/>
                </a:solidFill>
                <a:latin typeface="Arial" pitchFamily="34" charset="0"/>
                <a:cs typeface="Arial" pitchFamily="34" charset="-120"/>
              </a:rPr>
              <a:t>. Available at: </a:t>
            </a:r>
            <a:r>
              <a:rPr lang="en-US" sz="1010" dirty="0">
                <a:solidFill>
                  <a:srgbClr val="1D1D1F"/>
                </a:solidFill>
                <a:latin typeface="Arial" pitchFamily="34" charset="0"/>
                <a:cs typeface="Arial" pitchFamily="34" charset="-120"/>
                <a:hlinkClick r:id="rId5"/>
              </a:rPr>
              <a:t>https://socialinterestgroup.org.uk/staff-absences-in-the-nhs/</a:t>
            </a:r>
            <a:r>
              <a:rPr lang="en-US" sz="1010" dirty="0">
                <a:solidFill>
                  <a:srgbClr val="1D1D1F"/>
                </a:solidFill>
                <a:latin typeface="Arial" pitchFamily="34" charset="0"/>
                <a:cs typeface="Arial" pitchFamily="34" charset="-120"/>
              </a:rPr>
              <a:t>  (Accessed: 6 August 2026). </a:t>
            </a:r>
          </a:p>
          <a:p>
            <a:endParaRPr lang="en-US" sz="1010" dirty="0">
              <a:solidFill>
                <a:srgbClr val="1D1D1F"/>
              </a:solidFill>
              <a:latin typeface="Arial" pitchFamily="34" charset="0"/>
              <a:cs typeface="Arial" pitchFamily="34" charset="-120"/>
            </a:endParaRPr>
          </a:p>
          <a:p>
            <a:r>
              <a:rPr lang="en-US" sz="1010" dirty="0">
                <a:solidFill>
                  <a:srgbClr val="1D1D1F"/>
                </a:solidFill>
                <a:latin typeface="Arial" pitchFamily="34" charset="0"/>
                <a:cs typeface="Arial" pitchFamily="34" charset="-120"/>
              </a:rPr>
              <a:t>Strecker, K., Sim, E.-J., </a:t>
            </a:r>
            <a:r>
              <a:rPr lang="en-US" sz="1010" dirty="0" err="1">
                <a:solidFill>
                  <a:srgbClr val="1D1D1F"/>
                </a:solidFill>
                <a:latin typeface="Arial" pitchFamily="34" charset="0"/>
                <a:cs typeface="Arial" pitchFamily="34" charset="-120"/>
              </a:rPr>
              <a:t>Woike</a:t>
            </a:r>
            <a:r>
              <a:rPr lang="en-US" sz="1010" dirty="0">
                <a:solidFill>
                  <a:srgbClr val="1D1D1F"/>
                </a:solidFill>
                <a:latin typeface="Arial" pitchFamily="34" charset="0"/>
                <a:cs typeface="Arial" pitchFamily="34" charset="-120"/>
              </a:rPr>
              <a:t>, K., </a:t>
            </a:r>
            <a:r>
              <a:rPr lang="en-US" sz="1010" dirty="0" err="1">
                <a:solidFill>
                  <a:srgbClr val="1D1D1F"/>
                </a:solidFill>
                <a:latin typeface="Arial" pitchFamily="34" charset="0"/>
                <a:cs typeface="Arial" pitchFamily="34" charset="-120"/>
              </a:rPr>
              <a:t>Schönfeldt-Lecuona</a:t>
            </a:r>
            <a:r>
              <a:rPr lang="en-US" sz="1010" dirty="0">
                <a:solidFill>
                  <a:srgbClr val="1D1D1F"/>
                </a:solidFill>
                <a:latin typeface="Arial" pitchFamily="34" charset="0"/>
                <a:cs typeface="Arial" pitchFamily="34" charset="-120"/>
              </a:rPr>
              <a:t>, C., </a:t>
            </a:r>
            <a:r>
              <a:rPr lang="en-US" sz="1010" dirty="0" err="1">
                <a:solidFill>
                  <a:srgbClr val="1D1D1F"/>
                </a:solidFill>
                <a:latin typeface="Arial" pitchFamily="34" charset="0"/>
                <a:cs typeface="Arial" pitchFamily="34" charset="-120"/>
              </a:rPr>
              <a:t>Radermacher</a:t>
            </a:r>
            <a:r>
              <a:rPr lang="en-US" sz="1010" dirty="0">
                <a:solidFill>
                  <a:srgbClr val="1D1D1F"/>
                </a:solidFill>
                <a:latin typeface="Arial" pitchFamily="34" charset="0"/>
                <a:cs typeface="Arial" pitchFamily="34" charset="-120"/>
              </a:rPr>
              <a:t>, P., </a:t>
            </a:r>
            <a:r>
              <a:rPr lang="en-US" sz="1010" dirty="0" err="1">
                <a:solidFill>
                  <a:srgbClr val="1D1D1F"/>
                </a:solidFill>
                <a:latin typeface="Arial" pitchFamily="34" charset="0"/>
                <a:cs typeface="Arial" pitchFamily="34" charset="-120"/>
              </a:rPr>
              <a:t>Karabatsiakis</a:t>
            </a:r>
            <a:r>
              <a:rPr lang="en-US" sz="1010" dirty="0">
                <a:solidFill>
                  <a:srgbClr val="1D1D1F"/>
                </a:solidFill>
                <a:latin typeface="Arial" pitchFamily="34" charset="0"/>
                <a:cs typeface="Arial" pitchFamily="34" charset="-120"/>
              </a:rPr>
              <a:t>, A. and Kiefer, M. (2025)’ Association of the Biopsychosocial Factors Adverse Childhood Experiences, Adult Attachment Style, Emotion Regulation, and Mitochondrial Density in Immune Cells with Major Depressive Disorder</a:t>
            </a:r>
            <a:r>
              <a:rPr lang="en-US" sz="1010" i="1" dirty="0">
                <a:solidFill>
                  <a:srgbClr val="1D1D1F"/>
                </a:solidFill>
                <a:latin typeface="Arial" pitchFamily="34" charset="0"/>
                <a:cs typeface="Arial" pitchFamily="34" charset="-120"/>
              </a:rPr>
              <a:t>’, Neuroimmunomodulation</a:t>
            </a:r>
            <a:r>
              <a:rPr lang="en-US" sz="1010" dirty="0">
                <a:solidFill>
                  <a:srgbClr val="1D1D1F"/>
                </a:solidFill>
                <a:latin typeface="Arial" pitchFamily="34" charset="0"/>
                <a:cs typeface="Arial" pitchFamily="34" charset="-120"/>
              </a:rPr>
              <a:t>, 32, pp. 110 - 123. Available at: </a:t>
            </a:r>
          </a:p>
          <a:p>
            <a:r>
              <a:rPr lang="en-US" sz="1010" dirty="0">
                <a:solidFill>
                  <a:srgbClr val="1D1D1F"/>
                </a:solidFill>
                <a:latin typeface="Arial" pitchFamily="34" charset="0"/>
                <a:cs typeface="Arial" pitchFamily="34" charset="-120"/>
                <a:hlinkClick r:id="rId6"/>
              </a:rPr>
              <a:t>https://karger.com/nim/article/32/1/110/924550/Association-of-the-Biopsychosocial-Factors-Adverse</a:t>
            </a:r>
            <a:r>
              <a:rPr lang="en-US" sz="1010" dirty="0">
                <a:solidFill>
                  <a:srgbClr val="1D1D1F"/>
                </a:solidFill>
                <a:latin typeface="Arial" pitchFamily="34" charset="0"/>
                <a:cs typeface="Arial" pitchFamily="34" charset="-120"/>
              </a:rPr>
              <a:t> (Accessed: 6 August 2026).</a:t>
            </a:r>
          </a:p>
          <a:p>
            <a:endParaRPr lang="en-US" sz="1010" dirty="0">
              <a:solidFill>
                <a:srgbClr val="1D1D1F"/>
              </a:solidFill>
              <a:latin typeface="Arial" pitchFamily="34" charset="0"/>
              <a:cs typeface="Arial" pitchFamily="34" charset="-120"/>
            </a:endParaRPr>
          </a:p>
          <a:p>
            <a:endParaRPr lang="en-US" sz="1010" dirty="0">
              <a:solidFill>
                <a:srgbClr val="1D1D1F"/>
              </a:solidFill>
              <a:latin typeface="Arial" pitchFamily="34" charset="0"/>
              <a:cs typeface="Arial" pitchFamily="34" charset="-120"/>
            </a:endParaRPr>
          </a:p>
          <a:p>
            <a:r>
              <a:rPr lang="en-US" sz="1010" dirty="0"/>
              <a:t>Tolentino, J. and Schmidt, S. (2018) ‘DSM-5 Criteria and Depression Severity: Implications for Clinical Practice’, </a:t>
            </a:r>
            <a:r>
              <a:rPr lang="en-US" sz="1010" i="1" dirty="0"/>
              <a:t>Frontiers in Psychiatry,</a:t>
            </a:r>
            <a:r>
              <a:rPr lang="en-US" sz="1010" i="1" dirty="0">
                <a:solidFill>
                  <a:srgbClr val="1D1D1F"/>
                </a:solidFill>
                <a:latin typeface="Arial" pitchFamily="34" charset="0"/>
                <a:cs typeface="Arial" pitchFamily="34" charset="-120"/>
              </a:rPr>
              <a:t> </a:t>
            </a:r>
            <a:r>
              <a:rPr lang="en-US" sz="1010" dirty="0">
                <a:solidFill>
                  <a:srgbClr val="1D1D1F"/>
                </a:solidFill>
                <a:latin typeface="Arial" pitchFamily="34" charset="0"/>
                <a:cs typeface="Arial" pitchFamily="34" charset="-120"/>
              </a:rPr>
              <a:t>Available at:</a:t>
            </a:r>
            <a:r>
              <a:rPr lang="en-US" sz="1010" dirty="0"/>
              <a:t> </a:t>
            </a:r>
            <a:r>
              <a:rPr lang="en-US" sz="1010" dirty="0">
                <a:hlinkClick r:id="rId7"/>
              </a:rPr>
              <a:t>https://www.frontiersin.org/journals/psychiatry/articles/10.3389/fpsyt.2018.00450/full</a:t>
            </a:r>
            <a:r>
              <a:rPr lang="en-US" sz="1010" dirty="0"/>
              <a:t> </a:t>
            </a:r>
            <a:r>
              <a:rPr lang="en-US" sz="1010" dirty="0">
                <a:solidFill>
                  <a:srgbClr val="1D1D1F"/>
                </a:solidFill>
                <a:latin typeface="Arial" pitchFamily="34" charset="0"/>
                <a:cs typeface="Arial" pitchFamily="34" charset="-120"/>
              </a:rPr>
              <a:t>(Accessed: 6 August 2026).</a:t>
            </a:r>
          </a:p>
          <a:p>
            <a:endParaRPr lang="en-US" sz="1010" dirty="0">
              <a:solidFill>
                <a:srgbClr val="1D1D1F"/>
              </a:solidFill>
              <a:latin typeface="Arial" pitchFamily="34" charset="0"/>
              <a:cs typeface="Arial" pitchFamily="34" charset="-120"/>
            </a:endParaRPr>
          </a:p>
          <a:p>
            <a:r>
              <a:rPr lang="en-US" sz="1010" dirty="0">
                <a:solidFill>
                  <a:srgbClr val="1D1D1F"/>
                </a:solidFill>
                <a:latin typeface="Arial" pitchFamily="34" charset="0"/>
                <a:cs typeface="Arial" pitchFamily="34" charset="-120"/>
              </a:rPr>
              <a:t>University of East Anglia, RAND Europe and International Public Policy Observatory (2022) </a:t>
            </a:r>
            <a:r>
              <a:rPr lang="en-US" sz="1010" i="1" dirty="0">
                <a:solidFill>
                  <a:srgbClr val="1D1D1F"/>
                </a:solidFill>
                <a:latin typeface="Arial" pitchFamily="34" charset="0"/>
                <a:cs typeface="Arial" pitchFamily="34" charset="-120"/>
              </a:rPr>
              <a:t>Rapid evidence review and economic analysis: NHS staff wellbeing and mental health</a:t>
            </a:r>
            <a:r>
              <a:rPr lang="en-US" sz="1010" dirty="0">
                <a:solidFill>
                  <a:srgbClr val="1D1D1F"/>
                </a:solidFill>
                <a:latin typeface="Arial" pitchFamily="34" charset="0"/>
                <a:cs typeface="Arial" pitchFamily="34" charset="-120"/>
              </a:rPr>
              <a:t>. Available at: </a:t>
            </a:r>
            <a:r>
              <a:rPr lang="en-US" sz="1010" dirty="0">
                <a:solidFill>
                  <a:srgbClr val="1D1D1F"/>
                </a:solidFill>
                <a:latin typeface="Arial" pitchFamily="34" charset="0"/>
                <a:cs typeface="Arial" pitchFamily="34" charset="-120"/>
                <a:hlinkClick r:id="rId8"/>
              </a:rPr>
              <a:t>https://theippo.co.uk/rapid-evidence-review-economic-analysis-nhs-staff-wellbeing-and-poor-mental-health/</a:t>
            </a:r>
            <a:r>
              <a:rPr lang="en-US" sz="1010" dirty="0">
                <a:solidFill>
                  <a:srgbClr val="1D1D1F"/>
                </a:solidFill>
                <a:latin typeface="Arial" pitchFamily="34" charset="0"/>
                <a:cs typeface="Arial" pitchFamily="34" charset="-120"/>
              </a:rPr>
              <a:t>  (Accessed: 6 August 2026). </a:t>
            </a:r>
          </a:p>
          <a:p>
            <a:endParaRPr lang="en-US" sz="1010" dirty="0"/>
          </a:p>
          <a:p>
            <a:pPr marL="0" indent="0">
              <a:buNone/>
            </a:pPr>
            <a:r>
              <a:rPr lang="en-US" sz="1010" dirty="0">
                <a:solidFill>
                  <a:srgbClr val="1D1D1F"/>
                </a:solidFill>
                <a:latin typeface="Arial" pitchFamily="34" charset="0"/>
                <a:ea typeface="Arial" pitchFamily="34" charset="-122"/>
                <a:cs typeface="Arial" pitchFamily="34" charset="-120"/>
              </a:rPr>
              <a:t>World Health Organization (2024) </a:t>
            </a:r>
            <a:r>
              <a:rPr lang="en-US" sz="1010" i="1" dirty="0">
                <a:solidFill>
                  <a:srgbClr val="1D1D1F"/>
                </a:solidFill>
                <a:latin typeface="Arial" pitchFamily="34" charset="0"/>
                <a:ea typeface="Arial" pitchFamily="34" charset="-122"/>
                <a:cs typeface="Arial" pitchFamily="34" charset="-120"/>
              </a:rPr>
              <a:t>Mental health at work. </a:t>
            </a:r>
            <a:r>
              <a:rPr lang="en-US" sz="1010" dirty="0">
                <a:solidFill>
                  <a:srgbClr val="1D1D1F"/>
                </a:solidFill>
                <a:latin typeface="Arial" pitchFamily="34" charset="0"/>
                <a:ea typeface="Arial" pitchFamily="34" charset="-122"/>
                <a:cs typeface="Arial" pitchFamily="34" charset="-120"/>
              </a:rPr>
              <a:t>Available at: </a:t>
            </a:r>
            <a:r>
              <a:rPr lang="en-US" sz="1010" dirty="0">
                <a:solidFill>
                  <a:srgbClr val="1D1D1F"/>
                </a:solidFill>
                <a:latin typeface="Arial" pitchFamily="34" charset="0"/>
                <a:ea typeface="Arial" pitchFamily="34" charset="-122"/>
                <a:cs typeface="Arial" pitchFamily="34" charset="-120"/>
                <a:hlinkClick r:id="rId9"/>
              </a:rPr>
              <a:t>https://www.who.int/news-room/fact-sheets/detail/mental-health-at-work</a:t>
            </a:r>
            <a:r>
              <a:rPr lang="en-US" sz="1010" dirty="0">
                <a:solidFill>
                  <a:srgbClr val="1D1D1F"/>
                </a:solidFill>
                <a:latin typeface="Arial" pitchFamily="34" charset="0"/>
                <a:ea typeface="Arial" pitchFamily="34" charset="-122"/>
                <a:cs typeface="Arial" pitchFamily="34" charset="-120"/>
              </a:rPr>
              <a:t>  (Accessed: 6 August 2026).</a:t>
            </a:r>
          </a:p>
          <a:p>
            <a:pPr marL="0" indent="0">
              <a:buNone/>
            </a:pPr>
            <a:endParaRPr lang="en-US" sz="1010" dirty="0"/>
          </a:p>
          <a:p>
            <a:pPr marL="0" indent="0">
              <a:buNone/>
            </a:pPr>
            <a:r>
              <a:rPr lang="en-US" sz="1010" dirty="0">
                <a:solidFill>
                  <a:srgbClr val="1D1D1F"/>
                </a:solidFill>
                <a:latin typeface="Arial" pitchFamily="34" charset="0"/>
                <a:ea typeface="Arial" pitchFamily="34" charset="-122"/>
                <a:cs typeface="Arial" pitchFamily="34" charset="-120"/>
              </a:rPr>
              <a:t>WHO (2025) Depressive disorder (depression). Geneva: World Health Organization.</a:t>
            </a:r>
          </a:p>
          <a:p>
            <a:pPr marL="0" indent="0">
              <a:buNone/>
            </a:pPr>
            <a:endParaRPr lang="en-US" sz="1010" dirty="0">
              <a:solidFill>
                <a:srgbClr val="1D1D1F"/>
              </a:solidFill>
              <a:latin typeface="Arial" pitchFamily="34" charset="0"/>
              <a:ea typeface="Arial" pitchFamily="34" charset="-122"/>
              <a:cs typeface="Arial" pitchFamily="34" charset="-120"/>
            </a:endParaRPr>
          </a:p>
          <a:p>
            <a:pPr marL="0" indent="0">
              <a:buNone/>
            </a:pPr>
            <a:r>
              <a:rPr lang="en-US" sz="1010" dirty="0">
                <a:solidFill>
                  <a:srgbClr val="1D1D1F"/>
                </a:solidFill>
                <a:latin typeface="Arial" pitchFamily="34" charset="0"/>
                <a:cs typeface="Arial" pitchFamily="34" charset="-120"/>
              </a:rPr>
              <a:t>WHO, World Health Organization (2019) </a:t>
            </a:r>
            <a:r>
              <a:rPr lang="en-US" sz="1010" i="1" dirty="0">
                <a:solidFill>
                  <a:srgbClr val="1D1D1F"/>
                </a:solidFill>
                <a:latin typeface="Arial" pitchFamily="34" charset="0"/>
                <a:cs typeface="Arial" pitchFamily="34" charset="-120"/>
              </a:rPr>
              <a:t>International Classification of Diseases, 11th Revision (ICD-11)</a:t>
            </a:r>
            <a:r>
              <a:rPr lang="en-US" sz="1010" dirty="0">
                <a:solidFill>
                  <a:srgbClr val="1D1D1F"/>
                </a:solidFill>
                <a:latin typeface="Arial" pitchFamily="34" charset="0"/>
                <a:cs typeface="Arial" pitchFamily="34" charset="-120"/>
              </a:rPr>
              <a:t>. Available at: </a:t>
            </a:r>
            <a:r>
              <a:rPr lang="en-US" sz="1010" dirty="0">
                <a:solidFill>
                  <a:srgbClr val="1D1D1F"/>
                </a:solidFill>
                <a:latin typeface="Arial" pitchFamily="34" charset="0"/>
                <a:cs typeface="Arial" pitchFamily="34" charset="-120"/>
                <a:hlinkClick r:id="rId10"/>
              </a:rPr>
              <a:t>https://icd.who.int/en</a:t>
            </a:r>
            <a:r>
              <a:rPr lang="en-US" sz="1010" dirty="0">
                <a:solidFill>
                  <a:srgbClr val="1D1D1F"/>
                </a:solidFill>
                <a:latin typeface="Arial" pitchFamily="34" charset="0"/>
                <a:cs typeface="Arial" pitchFamily="34" charset="-120"/>
              </a:rPr>
              <a:t> (Accessed: 6 August 2026).</a:t>
            </a:r>
          </a:p>
          <a:p>
            <a:pPr marL="0" indent="0">
              <a:buNone/>
            </a:pPr>
            <a:endParaRPr lang="en-US" sz="1010" dirty="0">
              <a:solidFill>
                <a:srgbClr val="1D1D1F"/>
              </a:solidFill>
              <a:latin typeface="Arial" pitchFamily="34" charset="0"/>
              <a:cs typeface="Arial" pitchFamily="34" charset="-120"/>
            </a:endParaRPr>
          </a:p>
          <a:p>
            <a:pPr marL="0" indent="0">
              <a:buNone/>
            </a:pPr>
            <a:endParaRPr lang="en-US" sz="1010" dirty="0"/>
          </a:p>
          <a:p>
            <a:pPr marL="0" indent="0">
              <a:buNone/>
            </a:pPr>
            <a:r>
              <a:rPr lang="en-US" sz="1010" dirty="0">
                <a:solidFill>
                  <a:srgbClr val="1D1D1F"/>
                </a:solidFill>
                <a:latin typeface="Arial" pitchFamily="34" charset="0"/>
                <a:ea typeface="Arial" pitchFamily="34" charset="-122"/>
                <a:cs typeface="Arial" pitchFamily="34" charset="-120"/>
              </a:rPr>
              <a:t>Woltmann, E. et al. (2012) “Comparative effectiveness of collaborative chronic care models for mental health conditions across primary, specialty, and behavioral health care settings”, American Journal of Psychiatry, 169(8), pp. 790-804.</a:t>
            </a:r>
          </a:p>
          <a:p>
            <a:pPr marL="0" indent="0">
              <a:buNone/>
            </a:pPr>
            <a:endParaRPr lang="en-US" sz="1010" dirty="0">
              <a:solidFill>
                <a:srgbClr val="1D1D1F"/>
              </a:solidFill>
              <a:latin typeface="Arial" pitchFamily="34" charset="0"/>
              <a:cs typeface="Arial" pitchFamily="34" charset="-120"/>
            </a:endParaRPr>
          </a:p>
          <a:p>
            <a:r>
              <a:rPr lang="en-US" sz="1010" dirty="0"/>
              <a:t>Zhou, Y., Zhao, D., Zhu, X., Liu, L., Meng, M., Shao, X., Zhu, X., Xiang, J., He, J., Zhao, Y., Yuan, Y., Gao, R., Jiang, L. and Zhu, G. (2023) ‘Psychological interventions for the prevention of depression relapse: systematic review and network meta-analysis’, </a:t>
            </a:r>
            <a:r>
              <a:rPr lang="en-US" sz="1010" i="1" dirty="0"/>
              <a:t>Translational Psychiatry, </a:t>
            </a:r>
            <a:r>
              <a:rPr lang="en-US" sz="1010" dirty="0"/>
              <a:t>13. </a:t>
            </a:r>
            <a:r>
              <a:rPr lang="en-US" sz="1010" dirty="0">
                <a:solidFill>
                  <a:srgbClr val="1D1D1F"/>
                </a:solidFill>
                <a:latin typeface="Arial" pitchFamily="34" charset="0"/>
                <a:cs typeface="Arial" pitchFamily="34" charset="-120"/>
              </a:rPr>
              <a:t>Available at: </a:t>
            </a:r>
            <a:r>
              <a:rPr lang="en-US" sz="1010" dirty="0">
                <a:hlinkClick r:id="rId11"/>
              </a:rPr>
              <a:t>https://www.nature.com/articles/s41398-023-02604-1</a:t>
            </a:r>
            <a:r>
              <a:rPr lang="en-US" sz="1010" dirty="0"/>
              <a:t> </a:t>
            </a:r>
            <a:r>
              <a:rPr lang="en-US" sz="1010" dirty="0">
                <a:solidFill>
                  <a:srgbClr val="1D1D1F"/>
                </a:solidFill>
                <a:latin typeface="Arial" pitchFamily="34" charset="0"/>
                <a:cs typeface="Arial" pitchFamily="34" charset="-120"/>
              </a:rPr>
              <a:t>(Accessed: 6 August 2026).</a:t>
            </a:r>
          </a:p>
          <a:p>
            <a:pPr marL="0" indent="0">
              <a:buNone/>
            </a:pPr>
            <a:endParaRPr lang="en-US" sz="1010" dirty="0"/>
          </a:p>
        </p:txBody>
      </p:sp>
      <p:sp>
        <p:nvSpPr>
          <p:cNvPr id="5" name="Shape 3"/>
          <p:cNvSpPr/>
          <p:nvPr/>
        </p:nvSpPr>
        <p:spPr>
          <a:xfrm>
            <a:off x="411480" y="6473952"/>
            <a:ext cx="11384280" cy="0"/>
          </a:xfrm>
          <a:prstGeom prst="line">
            <a:avLst/>
          </a:prstGeom>
          <a:noFill/>
          <a:ln w="7620">
            <a:solidFill>
              <a:srgbClr val="D5E0E8"/>
            </a:solidFill>
            <a:prstDash val="solid"/>
          </a:ln>
        </p:spPr>
        <p:txBody>
          <a:bodyPr/>
          <a:lstStyle/>
          <a:p>
            <a:endParaRPr lang="en-GB"/>
          </a:p>
        </p:txBody>
      </p:sp>
      <p:sp>
        <p:nvSpPr>
          <p:cNvPr id="6" name="Text 4"/>
          <p:cNvSpPr/>
          <p:nvPr/>
        </p:nvSpPr>
        <p:spPr>
          <a:xfrm>
            <a:off x="475488" y="6537960"/>
            <a:ext cx="9875520" cy="201168"/>
          </a:xfrm>
          <a:prstGeom prst="rect">
            <a:avLst/>
          </a:prstGeom>
          <a:noFill/>
          <a:ln/>
        </p:spPr>
        <p:txBody>
          <a:bodyPr wrap="square" lIns="0" tIns="0" rIns="0" bIns="0" rtlCol="0" anchor="ctr"/>
          <a:lstStyle/>
          <a:p>
            <a:pPr marL="0" indent="0">
              <a:buNone/>
            </a:pPr>
            <a:r>
              <a:rPr lang="en-US" sz="780" dirty="0">
                <a:solidFill>
                  <a:srgbClr val="53606A"/>
                </a:solidFill>
                <a:latin typeface="Arial" pitchFamily="34" charset="0"/>
                <a:ea typeface="Arial" pitchFamily="34" charset="-122"/>
                <a:cs typeface="Arial" pitchFamily="34" charset="-120"/>
              </a:rPr>
              <a:t>End of presentation.</a:t>
            </a:r>
            <a:endParaRPr lang="en-US" sz="780" dirty="0"/>
          </a:p>
        </p:txBody>
      </p:sp>
      <p:sp>
        <p:nvSpPr>
          <p:cNvPr id="7" name="Text 5"/>
          <p:cNvSpPr/>
          <p:nvPr/>
        </p:nvSpPr>
        <p:spPr>
          <a:xfrm>
            <a:off x="11384280" y="6528816"/>
            <a:ext cx="411480" cy="201168"/>
          </a:xfrm>
          <a:prstGeom prst="rect">
            <a:avLst/>
          </a:prstGeom>
          <a:noFill/>
          <a:ln/>
        </p:spPr>
        <p:txBody>
          <a:bodyPr wrap="square" lIns="0" tIns="0" rIns="0" bIns="0" rtlCol="0" anchor="ctr"/>
          <a:lstStyle/>
          <a:p>
            <a:pPr marL="0" indent="0" algn="r">
              <a:buNone/>
            </a:pPr>
            <a:r>
              <a:rPr lang="en-US" sz="800" dirty="0">
                <a:solidFill>
                  <a:srgbClr val="53606A"/>
                </a:solidFill>
                <a:latin typeface="Arial" pitchFamily="34" charset="0"/>
                <a:ea typeface="Arial" pitchFamily="34" charset="-122"/>
                <a:cs typeface="Arial" pitchFamily="34" charset="-120"/>
              </a:rPr>
              <a:t>19</a:t>
            </a:r>
            <a:endParaRPr lang="en-US" sz="8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rial"/>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10609</TotalTime>
  <Words>5558</Words>
  <Application>Microsoft Macintosh PowerPoint</Application>
  <PresentationFormat>Widescreen</PresentationFormat>
  <Paragraphs>328</Paragraphs>
  <Slides>18</Slides>
  <Notes>18</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18</vt:i4>
      </vt:variant>
    </vt:vector>
  </HeadingPairs>
  <TitlesOfParts>
    <vt:vector size="21" baseType="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UWTSD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Depression as a long-term condition</dc:title>
  <dc:subject>LCHS7003 individual presentation - depression as a long-term condition</dc:subject>
  <dc:creator>OpenAI</dc:creator>
  <cp:lastModifiedBy>Bianca Sanfilippo</cp:lastModifiedBy>
  <cp:revision>6</cp:revision>
  <dcterms:created xsi:type="dcterms:W3CDTF">2026-07-28T15:17:43Z</dcterms:created>
  <dcterms:modified xsi:type="dcterms:W3CDTF">2026-08-06T11:18:36Z</dcterms:modified>
</cp:coreProperties>
</file>