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240" r:id="rId4"/>
    <p:sldMasterId id="2147484244" r:id="rId5"/>
    <p:sldMasterId id="2147484256" r:id="rId6"/>
  </p:sldMasterIdLst>
  <p:notesMasterIdLst>
    <p:notesMasterId r:id="rId57"/>
  </p:notesMasterIdLst>
  <p:handoutMasterIdLst>
    <p:handoutMasterId r:id="rId58"/>
  </p:handoutMasterIdLst>
  <p:sldIdLst>
    <p:sldId id="371" r:id="rId7"/>
    <p:sldId id="343" r:id="rId8"/>
    <p:sldId id="314" r:id="rId9"/>
    <p:sldId id="330" r:id="rId10"/>
    <p:sldId id="336" r:id="rId11"/>
    <p:sldId id="331" r:id="rId12"/>
    <p:sldId id="316" r:id="rId13"/>
    <p:sldId id="372" r:id="rId14"/>
    <p:sldId id="337" r:id="rId15"/>
    <p:sldId id="339" r:id="rId16"/>
    <p:sldId id="318" r:id="rId17"/>
    <p:sldId id="320" r:id="rId18"/>
    <p:sldId id="319" r:id="rId19"/>
    <p:sldId id="345" r:id="rId20"/>
    <p:sldId id="346" r:id="rId21"/>
    <p:sldId id="347" r:id="rId22"/>
    <p:sldId id="348" r:id="rId23"/>
    <p:sldId id="373" r:id="rId24"/>
    <p:sldId id="349" r:id="rId25"/>
    <p:sldId id="350" r:id="rId26"/>
    <p:sldId id="351" r:id="rId27"/>
    <p:sldId id="369" r:id="rId28"/>
    <p:sldId id="334" r:id="rId29"/>
    <p:sldId id="321" r:id="rId30"/>
    <p:sldId id="352" r:id="rId31"/>
    <p:sldId id="353" r:id="rId32"/>
    <p:sldId id="354" r:id="rId33"/>
    <p:sldId id="364" r:id="rId34"/>
    <p:sldId id="333" r:id="rId35"/>
    <p:sldId id="322" r:id="rId36"/>
    <p:sldId id="355" r:id="rId37"/>
    <p:sldId id="356" r:id="rId38"/>
    <p:sldId id="357" r:id="rId39"/>
    <p:sldId id="359" r:id="rId40"/>
    <p:sldId id="332" r:id="rId41"/>
    <p:sldId id="323" r:id="rId42"/>
    <p:sldId id="362" r:id="rId43"/>
    <p:sldId id="363" r:id="rId44"/>
    <p:sldId id="342" r:id="rId45"/>
    <p:sldId id="365" r:id="rId46"/>
    <p:sldId id="378" r:id="rId47"/>
    <p:sldId id="374" r:id="rId48"/>
    <p:sldId id="375" r:id="rId49"/>
    <p:sldId id="376" r:id="rId50"/>
    <p:sldId id="366" r:id="rId51"/>
    <p:sldId id="377" r:id="rId52"/>
    <p:sldId id="367" r:id="rId53"/>
    <p:sldId id="368" r:id="rId54"/>
    <p:sldId id="361" r:id="rId55"/>
    <p:sldId id="344" r:id="rId56"/>
  </p:sldIdLst>
  <p:sldSz cx="9144000" cy="6858000" type="screen4x3"/>
  <p:notesSz cx="6669088" cy="9753600"/>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C7FEA3-4705-632C-D855-27EBD6957214}" v="92" dt="2025-10-23T11:32:56.5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63" Type="http://schemas.microsoft.com/office/2016/11/relationships/changesInfo" Target="changesInfos/changesInfo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handoutMaster" Target="handoutMasters/handoutMaster1.xml"/><Relationship Id="rId5" Type="http://schemas.openxmlformats.org/officeDocument/2006/relationships/slideMaster" Target="slideMasters/slideMaster2.xml"/><Relationship Id="rId61" Type="http://schemas.openxmlformats.org/officeDocument/2006/relationships/theme" Target="theme/theme1.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microsoft.com/office/2015/10/relationships/revisionInfo" Target="revisionInfo.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presProps" Target="presProps.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notesMaster" Target="notesMasters/notesMaster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Young" userId="S::n.young@uwtsd.ac.uk::450ac887-d51d-4f28-b5bb-9aa773a39bcf" providerId="AD" clId="Web-{18C7FEA3-4705-632C-D855-27EBD6957214}"/>
    <pc:docChg chg="addSld modSld">
      <pc:chgData name="Natasha Young" userId="S::n.young@uwtsd.ac.uk::450ac887-d51d-4f28-b5bb-9aa773a39bcf" providerId="AD" clId="Web-{18C7FEA3-4705-632C-D855-27EBD6957214}" dt="2025-10-23T11:33:44.759" v="150"/>
      <pc:docMkLst>
        <pc:docMk/>
      </pc:docMkLst>
      <pc:sldChg chg="modNotes">
        <pc:chgData name="Natasha Young" userId="S::n.young@uwtsd.ac.uk::450ac887-d51d-4f28-b5bb-9aa773a39bcf" providerId="AD" clId="Web-{18C7FEA3-4705-632C-D855-27EBD6957214}" dt="2025-10-23T11:16:00.606" v="28"/>
        <pc:sldMkLst>
          <pc:docMk/>
          <pc:sldMk cId="696297697" sldId="376"/>
        </pc:sldMkLst>
      </pc:sldChg>
      <pc:sldChg chg="modSp new modNotes">
        <pc:chgData name="Natasha Young" userId="S::n.young@uwtsd.ac.uk::450ac887-d51d-4f28-b5bb-9aa773a39bcf" providerId="AD" clId="Web-{18C7FEA3-4705-632C-D855-27EBD6957214}" dt="2025-10-23T11:33:44.759" v="150"/>
        <pc:sldMkLst>
          <pc:docMk/>
          <pc:sldMk cId="1790288802" sldId="378"/>
        </pc:sldMkLst>
        <pc:spChg chg="mod">
          <ac:chgData name="Natasha Young" userId="S::n.young@uwtsd.ac.uk::450ac887-d51d-4f28-b5bb-9aa773a39bcf" providerId="AD" clId="Web-{18C7FEA3-4705-632C-D855-27EBD6957214}" dt="2025-10-23T11:22:36.710" v="85" actId="20577"/>
          <ac:spMkLst>
            <pc:docMk/>
            <pc:sldMk cId="1790288802" sldId="378"/>
            <ac:spMk id="2" creationId="{BE83BA24-AC53-2C6A-3EFA-F3FAF984771D}"/>
          </ac:spMkLst>
        </pc:spChg>
        <pc:spChg chg="mod">
          <ac:chgData name="Natasha Young" userId="S::n.young@uwtsd.ac.uk::450ac887-d51d-4f28-b5bb-9aa773a39bcf" providerId="AD" clId="Web-{18C7FEA3-4705-632C-D855-27EBD6957214}" dt="2025-10-23T11:32:56.524" v="148" actId="14100"/>
          <ac:spMkLst>
            <pc:docMk/>
            <pc:sldMk cId="1790288802" sldId="378"/>
            <ac:spMk id="3" creationId="{0912F886-722A-263B-FA54-45C8AD70EE38}"/>
          </ac:spMkLst>
        </pc:spChg>
        <pc:spChg chg="mod">
          <ac:chgData name="Natasha Young" userId="S::n.young@uwtsd.ac.uk::450ac887-d51d-4f28-b5bb-9aa773a39bcf" providerId="AD" clId="Web-{18C7FEA3-4705-632C-D855-27EBD6957214}" dt="2025-10-23T11:28:51.221" v="135" actId="20577"/>
          <ac:spMkLst>
            <pc:docMk/>
            <pc:sldMk cId="1790288802" sldId="378"/>
            <ac:spMk id="4" creationId="{C9B6EEDF-AB00-C2CA-3873-F3FBB04C52C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A54944F-364F-4E30-9F27-45087AC8210E}"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0E3975A9-EC8B-4866-B3B7-E58EE004CCAA}">
      <dgm:prSet/>
      <dgm:spPr/>
      <dgm:t>
        <a:bodyPr/>
        <a:lstStyle/>
        <a:p>
          <a:r>
            <a:rPr lang="en-GB" err="1"/>
            <a:t>Anafiadau</a:t>
          </a:r>
          <a:r>
            <a:rPr lang="en-GB"/>
            <a:t> </a:t>
          </a:r>
          <a:r>
            <a:rPr lang="en-GB" err="1"/>
            <a:t>lluosgog</a:t>
          </a:r>
          <a:r>
            <a:rPr lang="en-GB"/>
            <a:t> </a:t>
          </a:r>
          <a:r>
            <a:rPr lang="en-GB" err="1"/>
            <a:t>ar</a:t>
          </a:r>
          <a:r>
            <a:rPr lang="en-GB"/>
            <a:t> </a:t>
          </a:r>
          <a:r>
            <a:rPr lang="en-GB" err="1"/>
            <a:t>yr</a:t>
          </a:r>
          <a:r>
            <a:rPr lang="en-GB"/>
            <a:t> un </a:t>
          </a:r>
          <a:r>
            <a:rPr lang="en-GB" err="1"/>
            <a:t>pryd</a:t>
          </a:r>
          <a:endParaRPr lang="en-US"/>
        </a:p>
      </dgm:t>
    </dgm:pt>
    <dgm:pt modelId="{D2C4D1F2-E971-4206-9ACA-7B275916021D}" type="parTrans" cxnId="{862CAD40-4741-4A75-91EF-FE6C70B12346}">
      <dgm:prSet/>
      <dgm:spPr/>
      <dgm:t>
        <a:bodyPr/>
        <a:lstStyle/>
        <a:p>
          <a:endParaRPr lang="en-US"/>
        </a:p>
      </dgm:t>
    </dgm:pt>
    <dgm:pt modelId="{8689EF49-A382-44D4-8166-E8ECE93A1765}" type="sibTrans" cxnId="{862CAD40-4741-4A75-91EF-FE6C70B12346}">
      <dgm:prSet/>
      <dgm:spPr/>
      <dgm:t>
        <a:bodyPr/>
        <a:lstStyle/>
        <a:p>
          <a:endParaRPr lang="en-US"/>
        </a:p>
      </dgm:t>
    </dgm:pt>
    <dgm:pt modelId="{0FDD02FB-E710-44A8-9F59-1511699A1CE8}">
      <dgm:prSet/>
      <dgm:spPr/>
      <dgm:t>
        <a:bodyPr/>
        <a:lstStyle/>
        <a:p>
          <a:r>
            <a:rPr lang="en-GB" err="1"/>
            <a:t>Anaf</a:t>
          </a:r>
          <a:r>
            <a:rPr lang="en-GB"/>
            <a:t> neu </a:t>
          </a:r>
          <a:r>
            <a:rPr lang="en-GB" err="1"/>
            <a:t>drawma</a:t>
          </a:r>
          <a:r>
            <a:rPr lang="en-GB"/>
            <a:t> </a:t>
          </a:r>
          <a:r>
            <a:rPr lang="en-GB" err="1"/>
            <a:t>aml</a:t>
          </a:r>
          <a:endParaRPr lang="en-US"/>
        </a:p>
      </dgm:t>
    </dgm:pt>
    <dgm:pt modelId="{A267E077-D648-418E-A96F-5C63D90FB0E8}" type="parTrans" cxnId="{AA558719-E240-4C20-928F-495B34053260}">
      <dgm:prSet/>
      <dgm:spPr/>
      <dgm:t>
        <a:bodyPr/>
        <a:lstStyle/>
        <a:p>
          <a:endParaRPr lang="en-US"/>
        </a:p>
      </dgm:t>
    </dgm:pt>
    <dgm:pt modelId="{3D3BDDAD-5070-4BC7-BB59-564FEB11766A}" type="sibTrans" cxnId="{AA558719-E240-4C20-928F-495B34053260}">
      <dgm:prSet/>
      <dgm:spPr/>
      <dgm:t>
        <a:bodyPr/>
        <a:lstStyle/>
        <a:p>
          <a:endParaRPr lang="en-US"/>
        </a:p>
      </dgm:t>
    </dgm:pt>
    <dgm:pt modelId="{EACB33BF-FDE1-404B-94C1-A0BFFA87D3B8}">
      <dgm:prSet/>
      <dgm:spPr/>
      <dgm:t>
        <a:bodyPr/>
        <a:lstStyle/>
        <a:p>
          <a:r>
            <a:rPr lang="en-GB" err="1"/>
            <a:t>Anaf</a:t>
          </a:r>
          <a:r>
            <a:rPr lang="en-GB"/>
            <a:t> </a:t>
          </a:r>
          <a:r>
            <a:rPr lang="en-GB" err="1"/>
            <a:t>heb</a:t>
          </a:r>
          <a:r>
            <a:rPr lang="en-GB"/>
            <a:t> </a:t>
          </a:r>
          <a:r>
            <a:rPr lang="en-GB" err="1"/>
            <a:t>esboniad</a:t>
          </a:r>
          <a:endParaRPr lang="en-US"/>
        </a:p>
      </dgm:t>
    </dgm:pt>
    <dgm:pt modelId="{5965DB87-9FF4-43BC-B85C-321394741CE4}" type="parTrans" cxnId="{D9E242BC-8E18-4488-A4C9-D6B00D13950A}">
      <dgm:prSet/>
      <dgm:spPr/>
      <dgm:t>
        <a:bodyPr/>
        <a:lstStyle/>
        <a:p>
          <a:endParaRPr lang="en-US"/>
        </a:p>
      </dgm:t>
    </dgm:pt>
    <dgm:pt modelId="{BCB8A4D2-8145-48EE-95F2-4C9F749A7F10}" type="sibTrans" cxnId="{D9E242BC-8E18-4488-A4C9-D6B00D13950A}">
      <dgm:prSet/>
      <dgm:spPr/>
      <dgm:t>
        <a:bodyPr/>
        <a:lstStyle/>
        <a:p>
          <a:endParaRPr lang="en-US"/>
        </a:p>
      </dgm:t>
    </dgm:pt>
    <dgm:pt modelId="{B5B97EF4-0EED-4A2B-9105-ABB1A4625FF3}">
      <dgm:prSet/>
      <dgm:spPr/>
      <dgm:t>
        <a:bodyPr/>
        <a:lstStyle/>
        <a:p>
          <a:r>
            <a:rPr lang="en-GB" err="1"/>
            <a:t>Nid</a:t>
          </a:r>
          <a:r>
            <a:rPr lang="en-GB"/>
            <a:t> </a:t>
          </a:r>
          <a:r>
            <a:rPr lang="en-GB" err="1"/>
            <a:t>yw’r</a:t>
          </a:r>
          <a:r>
            <a:rPr lang="en-GB"/>
            <a:t> </a:t>
          </a:r>
          <a:r>
            <a:rPr lang="en-GB" err="1"/>
            <a:t>esboniad</a:t>
          </a:r>
          <a:r>
            <a:rPr lang="en-GB"/>
            <a:t> </a:t>
          </a:r>
          <a:r>
            <a:rPr lang="en-GB" err="1"/>
            <a:t>yn</a:t>
          </a:r>
          <a:r>
            <a:rPr lang="en-GB"/>
            <a:t> </a:t>
          </a:r>
          <a:r>
            <a:rPr lang="en-GB" err="1"/>
            <a:t>cyfateb</a:t>
          </a:r>
          <a:r>
            <a:rPr lang="en-GB"/>
            <a:t> </a:t>
          </a:r>
          <a:r>
            <a:rPr lang="en-GB" err="1"/>
            <a:t>i’r</a:t>
          </a:r>
          <a:r>
            <a:rPr lang="en-GB"/>
            <a:t> </a:t>
          </a:r>
          <a:r>
            <a:rPr lang="en-GB" err="1"/>
            <a:t>anaf</a:t>
          </a:r>
          <a:endParaRPr lang="en-US"/>
        </a:p>
      </dgm:t>
    </dgm:pt>
    <dgm:pt modelId="{55E1D2BE-DE9D-4797-BE25-3DB475B5400F}" type="parTrans" cxnId="{00EE3CAC-EE0F-4E4A-BBCC-0C94D7D843DF}">
      <dgm:prSet/>
      <dgm:spPr/>
      <dgm:t>
        <a:bodyPr/>
        <a:lstStyle/>
        <a:p>
          <a:endParaRPr lang="en-US"/>
        </a:p>
      </dgm:t>
    </dgm:pt>
    <dgm:pt modelId="{2DAE4B84-DC60-4AE9-9991-38C48EA1BA0E}" type="sibTrans" cxnId="{00EE3CAC-EE0F-4E4A-BBCC-0C94D7D843DF}">
      <dgm:prSet/>
      <dgm:spPr/>
      <dgm:t>
        <a:bodyPr/>
        <a:lstStyle/>
        <a:p>
          <a:endParaRPr lang="en-US"/>
        </a:p>
      </dgm:t>
    </dgm:pt>
    <dgm:pt modelId="{1F77282C-0D72-4C5C-84D5-5FB02A139DC5}" type="pres">
      <dgm:prSet presAssocID="{4A54944F-364F-4E30-9F27-45087AC8210E}" presName="linear" presStyleCnt="0">
        <dgm:presLayoutVars>
          <dgm:animLvl val="lvl"/>
          <dgm:resizeHandles val="exact"/>
        </dgm:presLayoutVars>
      </dgm:prSet>
      <dgm:spPr/>
    </dgm:pt>
    <dgm:pt modelId="{90A1484D-B1FE-4E28-95D9-BBE691E6237F}" type="pres">
      <dgm:prSet presAssocID="{0E3975A9-EC8B-4866-B3B7-E58EE004CCAA}" presName="parentText" presStyleLbl="node1" presStyleIdx="0" presStyleCnt="4">
        <dgm:presLayoutVars>
          <dgm:chMax val="0"/>
          <dgm:bulletEnabled val="1"/>
        </dgm:presLayoutVars>
      </dgm:prSet>
      <dgm:spPr/>
    </dgm:pt>
    <dgm:pt modelId="{D8053225-D874-4542-A89D-04AE80239201}" type="pres">
      <dgm:prSet presAssocID="{8689EF49-A382-44D4-8166-E8ECE93A1765}" presName="spacer" presStyleCnt="0"/>
      <dgm:spPr/>
    </dgm:pt>
    <dgm:pt modelId="{1159FD73-6B09-4D5D-AE70-E9654235F69A}" type="pres">
      <dgm:prSet presAssocID="{0FDD02FB-E710-44A8-9F59-1511699A1CE8}" presName="parentText" presStyleLbl="node1" presStyleIdx="1" presStyleCnt="4">
        <dgm:presLayoutVars>
          <dgm:chMax val="0"/>
          <dgm:bulletEnabled val="1"/>
        </dgm:presLayoutVars>
      </dgm:prSet>
      <dgm:spPr/>
    </dgm:pt>
    <dgm:pt modelId="{EF70C5C2-877A-48F8-92BC-03D804610DF8}" type="pres">
      <dgm:prSet presAssocID="{3D3BDDAD-5070-4BC7-BB59-564FEB11766A}" presName="spacer" presStyleCnt="0"/>
      <dgm:spPr/>
    </dgm:pt>
    <dgm:pt modelId="{F1A6AB93-8529-4A6F-8FF2-59687A5C83AC}" type="pres">
      <dgm:prSet presAssocID="{EACB33BF-FDE1-404B-94C1-A0BFFA87D3B8}" presName="parentText" presStyleLbl="node1" presStyleIdx="2" presStyleCnt="4">
        <dgm:presLayoutVars>
          <dgm:chMax val="0"/>
          <dgm:bulletEnabled val="1"/>
        </dgm:presLayoutVars>
      </dgm:prSet>
      <dgm:spPr/>
    </dgm:pt>
    <dgm:pt modelId="{FFEEEA70-36C7-4697-9DC5-ABBBC8195922}" type="pres">
      <dgm:prSet presAssocID="{BCB8A4D2-8145-48EE-95F2-4C9F749A7F10}" presName="spacer" presStyleCnt="0"/>
      <dgm:spPr/>
    </dgm:pt>
    <dgm:pt modelId="{E22981DE-2C75-4A29-BFA9-197C530745ED}" type="pres">
      <dgm:prSet presAssocID="{B5B97EF4-0EED-4A2B-9105-ABB1A4625FF3}" presName="parentText" presStyleLbl="node1" presStyleIdx="3" presStyleCnt="4">
        <dgm:presLayoutVars>
          <dgm:chMax val="0"/>
          <dgm:bulletEnabled val="1"/>
        </dgm:presLayoutVars>
      </dgm:prSet>
      <dgm:spPr/>
    </dgm:pt>
  </dgm:ptLst>
  <dgm:cxnLst>
    <dgm:cxn modelId="{AA558719-E240-4C20-928F-495B34053260}" srcId="{4A54944F-364F-4E30-9F27-45087AC8210E}" destId="{0FDD02FB-E710-44A8-9F59-1511699A1CE8}" srcOrd="1" destOrd="0" parTransId="{A267E077-D648-418E-A96F-5C63D90FB0E8}" sibTransId="{3D3BDDAD-5070-4BC7-BB59-564FEB11766A}"/>
    <dgm:cxn modelId="{862CAD40-4741-4A75-91EF-FE6C70B12346}" srcId="{4A54944F-364F-4E30-9F27-45087AC8210E}" destId="{0E3975A9-EC8B-4866-B3B7-E58EE004CCAA}" srcOrd="0" destOrd="0" parTransId="{D2C4D1F2-E971-4206-9ACA-7B275916021D}" sibTransId="{8689EF49-A382-44D4-8166-E8ECE93A1765}"/>
    <dgm:cxn modelId="{313A4346-D23C-4905-A0A2-2A0FC277EE72}" type="presOf" srcId="{0FDD02FB-E710-44A8-9F59-1511699A1CE8}" destId="{1159FD73-6B09-4D5D-AE70-E9654235F69A}" srcOrd="0" destOrd="0" presId="urn:microsoft.com/office/officeart/2005/8/layout/vList2"/>
    <dgm:cxn modelId="{575448A5-D02C-4FC5-811D-0927D1604F6F}" type="presOf" srcId="{B5B97EF4-0EED-4A2B-9105-ABB1A4625FF3}" destId="{E22981DE-2C75-4A29-BFA9-197C530745ED}" srcOrd="0" destOrd="0" presId="urn:microsoft.com/office/officeart/2005/8/layout/vList2"/>
    <dgm:cxn modelId="{00EE3CAC-EE0F-4E4A-BBCC-0C94D7D843DF}" srcId="{4A54944F-364F-4E30-9F27-45087AC8210E}" destId="{B5B97EF4-0EED-4A2B-9105-ABB1A4625FF3}" srcOrd="3" destOrd="0" parTransId="{55E1D2BE-DE9D-4797-BE25-3DB475B5400F}" sibTransId="{2DAE4B84-DC60-4AE9-9991-38C48EA1BA0E}"/>
    <dgm:cxn modelId="{D9E242BC-8E18-4488-A4C9-D6B00D13950A}" srcId="{4A54944F-364F-4E30-9F27-45087AC8210E}" destId="{EACB33BF-FDE1-404B-94C1-A0BFFA87D3B8}" srcOrd="2" destOrd="0" parTransId="{5965DB87-9FF4-43BC-B85C-321394741CE4}" sibTransId="{BCB8A4D2-8145-48EE-95F2-4C9F749A7F10}"/>
    <dgm:cxn modelId="{7C3EE8EA-9312-4FB6-87A4-473E0E5163A7}" type="presOf" srcId="{EACB33BF-FDE1-404B-94C1-A0BFFA87D3B8}" destId="{F1A6AB93-8529-4A6F-8FF2-59687A5C83AC}" srcOrd="0" destOrd="0" presId="urn:microsoft.com/office/officeart/2005/8/layout/vList2"/>
    <dgm:cxn modelId="{8D7A36FA-A7CE-489C-8591-9B84605A31C0}" type="presOf" srcId="{0E3975A9-EC8B-4866-B3B7-E58EE004CCAA}" destId="{90A1484D-B1FE-4E28-95D9-BBE691E6237F}" srcOrd="0" destOrd="0" presId="urn:microsoft.com/office/officeart/2005/8/layout/vList2"/>
    <dgm:cxn modelId="{93C4A6FB-61BD-41A0-B3A5-2AAF71495954}" type="presOf" srcId="{4A54944F-364F-4E30-9F27-45087AC8210E}" destId="{1F77282C-0D72-4C5C-84D5-5FB02A139DC5}" srcOrd="0" destOrd="0" presId="urn:microsoft.com/office/officeart/2005/8/layout/vList2"/>
    <dgm:cxn modelId="{67D265A3-D178-4ACA-A1CA-305ED33FC8D1}" type="presParOf" srcId="{1F77282C-0D72-4C5C-84D5-5FB02A139DC5}" destId="{90A1484D-B1FE-4E28-95D9-BBE691E6237F}" srcOrd="0" destOrd="0" presId="urn:microsoft.com/office/officeart/2005/8/layout/vList2"/>
    <dgm:cxn modelId="{86A596B7-F1B2-442D-82F3-C979CAF322B6}" type="presParOf" srcId="{1F77282C-0D72-4C5C-84D5-5FB02A139DC5}" destId="{D8053225-D874-4542-A89D-04AE80239201}" srcOrd="1" destOrd="0" presId="urn:microsoft.com/office/officeart/2005/8/layout/vList2"/>
    <dgm:cxn modelId="{72160F01-C3A8-4556-9662-3587750F6F51}" type="presParOf" srcId="{1F77282C-0D72-4C5C-84D5-5FB02A139DC5}" destId="{1159FD73-6B09-4D5D-AE70-E9654235F69A}" srcOrd="2" destOrd="0" presId="urn:microsoft.com/office/officeart/2005/8/layout/vList2"/>
    <dgm:cxn modelId="{8BF10EF3-8D05-4E90-97F6-8A4BFB49583B}" type="presParOf" srcId="{1F77282C-0D72-4C5C-84D5-5FB02A139DC5}" destId="{EF70C5C2-877A-48F8-92BC-03D804610DF8}" srcOrd="3" destOrd="0" presId="urn:microsoft.com/office/officeart/2005/8/layout/vList2"/>
    <dgm:cxn modelId="{568B6EE2-7897-4821-B800-73C2648510C0}" type="presParOf" srcId="{1F77282C-0D72-4C5C-84D5-5FB02A139DC5}" destId="{F1A6AB93-8529-4A6F-8FF2-59687A5C83AC}" srcOrd="4" destOrd="0" presId="urn:microsoft.com/office/officeart/2005/8/layout/vList2"/>
    <dgm:cxn modelId="{A6321EFD-8DC1-435D-98F1-3127941552F0}" type="presParOf" srcId="{1F77282C-0D72-4C5C-84D5-5FB02A139DC5}" destId="{FFEEEA70-36C7-4697-9DC5-ABBBC8195922}" srcOrd="5" destOrd="0" presId="urn:microsoft.com/office/officeart/2005/8/layout/vList2"/>
    <dgm:cxn modelId="{D60E8211-A3E6-446B-B6B6-C86B720F6C1D}" type="presParOf" srcId="{1F77282C-0D72-4C5C-84D5-5FB02A139DC5}" destId="{E22981DE-2C75-4A29-BFA9-197C530745E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A54944F-364F-4E30-9F27-45087AC8210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E3975A9-EC8B-4866-B3B7-E58EE004CCAA}">
      <dgm:prSet/>
      <dgm:spPr/>
      <dgm:t>
        <a:bodyPr/>
        <a:lstStyle/>
        <a:p>
          <a:r>
            <a:rPr lang="en-GB"/>
            <a:t>Multiple injuries at one time</a:t>
          </a:r>
          <a:endParaRPr lang="en-US"/>
        </a:p>
      </dgm:t>
    </dgm:pt>
    <dgm:pt modelId="{D2C4D1F2-E971-4206-9ACA-7B275916021D}" type="parTrans" cxnId="{862CAD40-4741-4A75-91EF-FE6C70B12346}">
      <dgm:prSet/>
      <dgm:spPr/>
      <dgm:t>
        <a:bodyPr/>
        <a:lstStyle/>
        <a:p>
          <a:endParaRPr lang="en-US"/>
        </a:p>
      </dgm:t>
    </dgm:pt>
    <dgm:pt modelId="{8689EF49-A382-44D4-8166-E8ECE93A1765}" type="sibTrans" cxnId="{862CAD40-4741-4A75-91EF-FE6C70B12346}">
      <dgm:prSet/>
      <dgm:spPr/>
      <dgm:t>
        <a:bodyPr/>
        <a:lstStyle/>
        <a:p>
          <a:endParaRPr lang="en-US"/>
        </a:p>
      </dgm:t>
    </dgm:pt>
    <dgm:pt modelId="{0FDD02FB-E710-44A8-9F59-1511699A1CE8}">
      <dgm:prSet/>
      <dgm:spPr/>
      <dgm:t>
        <a:bodyPr/>
        <a:lstStyle/>
        <a:p>
          <a:r>
            <a:rPr lang="en-GB"/>
            <a:t>Frequent injury or trauma</a:t>
          </a:r>
          <a:endParaRPr lang="en-US"/>
        </a:p>
      </dgm:t>
    </dgm:pt>
    <dgm:pt modelId="{A267E077-D648-418E-A96F-5C63D90FB0E8}" type="parTrans" cxnId="{AA558719-E240-4C20-928F-495B34053260}">
      <dgm:prSet/>
      <dgm:spPr/>
      <dgm:t>
        <a:bodyPr/>
        <a:lstStyle/>
        <a:p>
          <a:endParaRPr lang="en-US"/>
        </a:p>
      </dgm:t>
    </dgm:pt>
    <dgm:pt modelId="{3D3BDDAD-5070-4BC7-BB59-564FEB11766A}" type="sibTrans" cxnId="{AA558719-E240-4C20-928F-495B34053260}">
      <dgm:prSet/>
      <dgm:spPr/>
      <dgm:t>
        <a:bodyPr/>
        <a:lstStyle/>
        <a:p>
          <a:endParaRPr lang="en-US"/>
        </a:p>
      </dgm:t>
    </dgm:pt>
    <dgm:pt modelId="{EACB33BF-FDE1-404B-94C1-A0BFFA87D3B8}">
      <dgm:prSet/>
      <dgm:spPr/>
      <dgm:t>
        <a:bodyPr/>
        <a:lstStyle/>
        <a:p>
          <a:r>
            <a:rPr lang="en-GB"/>
            <a:t>Unexplained injury</a:t>
          </a:r>
          <a:endParaRPr lang="en-US"/>
        </a:p>
      </dgm:t>
    </dgm:pt>
    <dgm:pt modelId="{5965DB87-9FF4-43BC-B85C-321394741CE4}" type="parTrans" cxnId="{D9E242BC-8E18-4488-A4C9-D6B00D13950A}">
      <dgm:prSet/>
      <dgm:spPr/>
      <dgm:t>
        <a:bodyPr/>
        <a:lstStyle/>
        <a:p>
          <a:endParaRPr lang="en-US"/>
        </a:p>
      </dgm:t>
    </dgm:pt>
    <dgm:pt modelId="{BCB8A4D2-8145-48EE-95F2-4C9F749A7F10}" type="sibTrans" cxnId="{D9E242BC-8E18-4488-A4C9-D6B00D13950A}">
      <dgm:prSet/>
      <dgm:spPr/>
      <dgm:t>
        <a:bodyPr/>
        <a:lstStyle/>
        <a:p>
          <a:endParaRPr lang="en-US"/>
        </a:p>
      </dgm:t>
    </dgm:pt>
    <dgm:pt modelId="{B5B97EF4-0EED-4A2B-9105-ABB1A4625FF3}">
      <dgm:prSet/>
      <dgm:spPr/>
      <dgm:t>
        <a:bodyPr/>
        <a:lstStyle/>
        <a:p>
          <a:r>
            <a:rPr lang="en-GB"/>
            <a:t>Explanation doesn’t match injury</a:t>
          </a:r>
          <a:endParaRPr lang="en-US"/>
        </a:p>
      </dgm:t>
    </dgm:pt>
    <dgm:pt modelId="{55E1D2BE-DE9D-4797-BE25-3DB475B5400F}" type="parTrans" cxnId="{00EE3CAC-EE0F-4E4A-BBCC-0C94D7D843DF}">
      <dgm:prSet/>
      <dgm:spPr/>
      <dgm:t>
        <a:bodyPr/>
        <a:lstStyle/>
        <a:p>
          <a:endParaRPr lang="en-US"/>
        </a:p>
      </dgm:t>
    </dgm:pt>
    <dgm:pt modelId="{2DAE4B84-DC60-4AE9-9991-38C48EA1BA0E}" type="sibTrans" cxnId="{00EE3CAC-EE0F-4E4A-BBCC-0C94D7D843DF}">
      <dgm:prSet/>
      <dgm:spPr/>
      <dgm:t>
        <a:bodyPr/>
        <a:lstStyle/>
        <a:p>
          <a:endParaRPr lang="en-US"/>
        </a:p>
      </dgm:t>
    </dgm:pt>
    <dgm:pt modelId="{1F77282C-0D72-4C5C-84D5-5FB02A139DC5}" type="pres">
      <dgm:prSet presAssocID="{4A54944F-364F-4E30-9F27-45087AC8210E}" presName="linear" presStyleCnt="0">
        <dgm:presLayoutVars>
          <dgm:animLvl val="lvl"/>
          <dgm:resizeHandles val="exact"/>
        </dgm:presLayoutVars>
      </dgm:prSet>
      <dgm:spPr/>
    </dgm:pt>
    <dgm:pt modelId="{90A1484D-B1FE-4E28-95D9-BBE691E6237F}" type="pres">
      <dgm:prSet presAssocID="{0E3975A9-EC8B-4866-B3B7-E58EE004CCAA}" presName="parentText" presStyleLbl="node1" presStyleIdx="0" presStyleCnt="4">
        <dgm:presLayoutVars>
          <dgm:chMax val="0"/>
          <dgm:bulletEnabled val="1"/>
        </dgm:presLayoutVars>
      </dgm:prSet>
      <dgm:spPr/>
    </dgm:pt>
    <dgm:pt modelId="{D8053225-D874-4542-A89D-04AE80239201}" type="pres">
      <dgm:prSet presAssocID="{8689EF49-A382-44D4-8166-E8ECE93A1765}" presName="spacer" presStyleCnt="0"/>
      <dgm:spPr/>
    </dgm:pt>
    <dgm:pt modelId="{1159FD73-6B09-4D5D-AE70-E9654235F69A}" type="pres">
      <dgm:prSet presAssocID="{0FDD02FB-E710-44A8-9F59-1511699A1CE8}" presName="parentText" presStyleLbl="node1" presStyleIdx="1" presStyleCnt="4">
        <dgm:presLayoutVars>
          <dgm:chMax val="0"/>
          <dgm:bulletEnabled val="1"/>
        </dgm:presLayoutVars>
      </dgm:prSet>
      <dgm:spPr/>
    </dgm:pt>
    <dgm:pt modelId="{EF70C5C2-877A-48F8-92BC-03D804610DF8}" type="pres">
      <dgm:prSet presAssocID="{3D3BDDAD-5070-4BC7-BB59-564FEB11766A}" presName="spacer" presStyleCnt="0"/>
      <dgm:spPr/>
    </dgm:pt>
    <dgm:pt modelId="{F1A6AB93-8529-4A6F-8FF2-59687A5C83AC}" type="pres">
      <dgm:prSet presAssocID="{EACB33BF-FDE1-404B-94C1-A0BFFA87D3B8}" presName="parentText" presStyleLbl="node1" presStyleIdx="2" presStyleCnt="4">
        <dgm:presLayoutVars>
          <dgm:chMax val="0"/>
          <dgm:bulletEnabled val="1"/>
        </dgm:presLayoutVars>
      </dgm:prSet>
      <dgm:spPr/>
    </dgm:pt>
    <dgm:pt modelId="{FFEEEA70-36C7-4697-9DC5-ABBBC8195922}" type="pres">
      <dgm:prSet presAssocID="{BCB8A4D2-8145-48EE-95F2-4C9F749A7F10}" presName="spacer" presStyleCnt="0"/>
      <dgm:spPr/>
    </dgm:pt>
    <dgm:pt modelId="{E22981DE-2C75-4A29-BFA9-197C530745ED}" type="pres">
      <dgm:prSet presAssocID="{B5B97EF4-0EED-4A2B-9105-ABB1A4625FF3}" presName="parentText" presStyleLbl="node1" presStyleIdx="3" presStyleCnt="4">
        <dgm:presLayoutVars>
          <dgm:chMax val="0"/>
          <dgm:bulletEnabled val="1"/>
        </dgm:presLayoutVars>
      </dgm:prSet>
      <dgm:spPr/>
    </dgm:pt>
  </dgm:ptLst>
  <dgm:cxnLst>
    <dgm:cxn modelId="{AA558719-E240-4C20-928F-495B34053260}" srcId="{4A54944F-364F-4E30-9F27-45087AC8210E}" destId="{0FDD02FB-E710-44A8-9F59-1511699A1CE8}" srcOrd="1" destOrd="0" parTransId="{A267E077-D648-418E-A96F-5C63D90FB0E8}" sibTransId="{3D3BDDAD-5070-4BC7-BB59-564FEB11766A}"/>
    <dgm:cxn modelId="{862CAD40-4741-4A75-91EF-FE6C70B12346}" srcId="{4A54944F-364F-4E30-9F27-45087AC8210E}" destId="{0E3975A9-EC8B-4866-B3B7-E58EE004CCAA}" srcOrd="0" destOrd="0" parTransId="{D2C4D1F2-E971-4206-9ACA-7B275916021D}" sibTransId="{8689EF49-A382-44D4-8166-E8ECE93A1765}"/>
    <dgm:cxn modelId="{313A4346-D23C-4905-A0A2-2A0FC277EE72}" type="presOf" srcId="{0FDD02FB-E710-44A8-9F59-1511699A1CE8}" destId="{1159FD73-6B09-4D5D-AE70-E9654235F69A}" srcOrd="0" destOrd="0" presId="urn:microsoft.com/office/officeart/2005/8/layout/vList2"/>
    <dgm:cxn modelId="{575448A5-D02C-4FC5-811D-0927D1604F6F}" type="presOf" srcId="{B5B97EF4-0EED-4A2B-9105-ABB1A4625FF3}" destId="{E22981DE-2C75-4A29-BFA9-197C530745ED}" srcOrd="0" destOrd="0" presId="urn:microsoft.com/office/officeart/2005/8/layout/vList2"/>
    <dgm:cxn modelId="{00EE3CAC-EE0F-4E4A-BBCC-0C94D7D843DF}" srcId="{4A54944F-364F-4E30-9F27-45087AC8210E}" destId="{B5B97EF4-0EED-4A2B-9105-ABB1A4625FF3}" srcOrd="3" destOrd="0" parTransId="{55E1D2BE-DE9D-4797-BE25-3DB475B5400F}" sibTransId="{2DAE4B84-DC60-4AE9-9991-38C48EA1BA0E}"/>
    <dgm:cxn modelId="{D9E242BC-8E18-4488-A4C9-D6B00D13950A}" srcId="{4A54944F-364F-4E30-9F27-45087AC8210E}" destId="{EACB33BF-FDE1-404B-94C1-A0BFFA87D3B8}" srcOrd="2" destOrd="0" parTransId="{5965DB87-9FF4-43BC-B85C-321394741CE4}" sibTransId="{BCB8A4D2-8145-48EE-95F2-4C9F749A7F10}"/>
    <dgm:cxn modelId="{7C3EE8EA-9312-4FB6-87A4-473E0E5163A7}" type="presOf" srcId="{EACB33BF-FDE1-404B-94C1-A0BFFA87D3B8}" destId="{F1A6AB93-8529-4A6F-8FF2-59687A5C83AC}" srcOrd="0" destOrd="0" presId="urn:microsoft.com/office/officeart/2005/8/layout/vList2"/>
    <dgm:cxn modelId="{8D7A36FA-A7CE-489C-8591-9B84605A31C0}" type="presOf" srcId="{0E3975A9-EC8B-4866-B3B7-E58EE004CCAA}" destId="{90A1484D-B1FE-4E28-95D9-BBE691E6237F}" srcOrd="0" destOrd="0" presId="urn:microsoft.com/office/officeart/2005/8/layout/vList2"/>
    <dgm:cxn modelId="{93C4A6FB-61BD-41A0-B3A5-2AAF71495954}" type="presOf" srcId="{4A54944F-364F-4E30-9F27-45087AC8210E}" destId="{1F77282C-0D72-4C5C-84D5-5FB02A139DC5}" srcOrd="0" destOrd="0" presId="urn:microsoft.com/office/officeart/2005/8/layout/vList2"/>
    <dgm:cxn modelId="{67D265A3-D178-4ACA-A1CA-305ED33FC8D1}" type="presParOf" srcId="{1F77282C-0D72-4C5C-84D5-5FB02A139DC5}" destId="{90A1484D-B1FE-4E28-95D9-BBE691E6237F}" srcOrd="0" destOrd="0" presId="urn:microsoft.com/office/officeart/2005/8/layout/vList2"/>
    <dgm:cxn modelId="{86A596B7-F1B2-442D-82F3-C979CAF322B6}" type="presParOf" srcId="{1F77282C-0D72-4C5C-84D5-5FB02A139DC5}" destId="{D8053225-D874-4542-A89D-04AE80239201}" srcOrd="1" destOrd="0" presId="urn:microsoft.com/office/officeart/2005/8/layout/vList2"/>
    <dgm:cxn modelId="{72160F01-C3A8-4556-9662-3587750F6F51}" type="presParOf" srcId="{1F77282C-0D72-4C5C-84D5-5FB02A139DC5}" destId="{1159FD73-6B09-4D5D-AE70-E9654235F69A}" srcOrd="2" destOrd="0" presId="urn:microsoft.com/office/officeart/2005/8/layout/vList2"/>
    <dgm:cxn modelId="{8BF10EF3-8D05-4E90-97F6-8A4BFB49583B}" type="presParOf" srcId="{1F77282C-0D72-4C5C-84D5-5FB02A139DC5}" destId="{EF70C5C2-877A-48F8-92BC-03D804610DF8}" srcOrd="3" destOrd="0" presId="urn:microsoft.com/office/officeart/2005/8/layout/vList2"/>
    <dgm:cxn modelId="{568B6EE2-7897-4821-B800-73C2648510C0}" type="presParOf" srcId="{1F77282C-0D72-4C5C-84D5-5FB02A139DC5}" destId="{F1A6AB93-8529-4A6F-8FF2-59687A5C83AC}" srcOrd="4" destOrd="0" presId="urn:microsoft.com/office/officeart/2005/8/layout/vList2"/>
    <dgm:cxn modelId="{A6321EFD-8DC1-435D-98F1-3127941552F0}" type="presParOf" srcId="{1F77282C-0D72-4C5C-84D5-5FB02A139DC5}" destId="{FFEEEA70-36C7-4697-9DC5-ABBBC8195922}" srcOrd="5" destOrd="0" presId="urn:microsoft.com/office/officeart/2005/8/layout/vList2"/>
    <dgm:cxn modelId="{D60E8211-A3E6-446B-B6B6-C86B720F6C1D}" type="presParOf" srcId="{1F77282C-0D72-4C5C-84D5-5FB02A139DC5}" destId="{E22981DE-2C75-4A29-BFA9-197C530745ED}" srcOrd="6"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A1484D-B1FE-4E28-95D9-BBE691E6237F}">
      <dsp:nvSpPr>
        <dsp:cNvPr id="0" name=""/>
        <dsp:cNvSpPr/>
      </dsp:nvSpPr>
      <dsp:spPr>
        <a:xfrm>
          <a:off x="0" y="78669"/>
          <a:ext cx="4022272" cy="9945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err="1"/>
            <a:t>Anafiadau</a:t>
          </a:r>
          <a:r>
            <a:rPr lang="en-GB" sz="2500" kern="1200"/>
            <a:t> </a:t>
          </a:r>
          <a:r>
            <a:rPr lang="en-GB" sz="2500" kern="1200" err="1"/>
            <a:t>lluosgog</a:t>
          </a:r>
          <a:r>
            <a:rPr lang="en-GB" sz="2500" kern="1200"/>
            <a:t> </a:t>
          </a:r>
          <a:r>
            <a:rPr lang="en-GB" sz="2500" kern="1200" err="1"/>
            <a:t>ar</a:t>
          </a:r>
          <a:r>
            <a:rPr lang="en-GB" sz="2500" kern="1200"/>
            <a:t> </a:t>
          </a:r>
          <a:r>
            <a:rPr lang="en-GB" sz="2500" kern="1200" err="1"/>
            <a:t>yr</a:t>
          </a:r>
          <a:r>
            <a:rPr lang="en-GB" sz="2500" kern="1200"/>
            <a:t> un </a:t>
          </a:r>
          <a:r>
            <a:rPr lang="en-GB" sz="2500" kern="1200" err="1"/>
            <a:t>pryd</a:t>
          </a:r>
          <a:endParaRPr lang="en-US" sz="2500" kern="1200"/>
        </a:p>
      </dsp:txBody>
      <dsp:txXfrm>
        <a:off x="48547" y="127216"/>
        <a:ext cx="3925178" cy="897406"/>
      </dsp:txXfrm>
    </dsp:sp>
    <dsp:sp modelId="{1159FD73-6B09-4D5D-AE70-E9654235F69A}">
      <dsp:nvSpPr>
        <dsp:cNvPr id="0" name=""/>
        <dsp:cNvSpPr/>
      </dsp:nvSpPr>
      <dsp:spPr>
        <a:xfrm>
          <a:off x="0" y="1145169"/>
          <a:ext cx="4022272" cy="994500"/>
        </a:xfrm>
        <a:prstGeom prst="round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err="1"/>
            <a:t>Anaf</a:t>
          </a:r>
          <a:r>
            <a:rPr lang="en-GB" sz="2500" kern="1200"/>
            <a:t> neu </a:t>
          </a:r>
          <a:r>
            <a:rPr lang="en-GB" sz="2500" kern="1200" err="1"/>
            <a:t>drawma</a:t>
          </a:r>
          <a:r>
            <a:rPr lang="en-GB" sz="2500" kern="1200"/>
            <a:t> </a:t>
          </a:r>
          <a:r>
            <a:rPr lang="en-GB" sz="2500" kern="1200" err="1"/>
            <a:t>aml</a:t>
          </a:r>
          <a:endParaRPr lang="en-US" sz="2500" kern="1200"/>
        </a:p>
      </dsp:txBody>
      <dsp:txXfrm>
        <a:off x="48547" y="1193716"/>
        <a:ext cx="3925178" cy="897406"/>
      </dsp:txXfrm>
    </dsp:sp>
    <dsp:sp modelId="{F1A6AB93-8529-4A6F-8FF2-59687A5C83AC}">
      <dsp:nvSpPr>
        <dsp:cNvPr id="0" name=""/>
        <dsp:cNvSpPr/>
      </dsp:nvSpPr>
      <dsp:spPr>
        <a:xfrm>
          <a:off x="0" y="2211669"/>
          <a:ext cx="4022272" cy="994500"/>
        </a:xfrm>
        <a:prstGeom prst="round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err="1"/>
            <a:t>Anaf</a:t>
          </a:r>
          <a:r>
            <a:rPr lang="en-GB" sz="2500" kern="1200"/>
            <a:t> </a:t>
          </a:r>
          <a:r>
            <a:rPr lang="en-GB" sz="2500" kern="1200" err="1"/>
            <a:t>heb</a:t>
          </a:r>
          <a:r>
            <a:rPr lang="en-GB" sz="2500" kern="1200"/>
            <a:t> </a:t>
          </a:r>
          <a:r>
            <a:rPr lang="en-GB" sz="2500" kern="1200" err="1"/>
            <a:t>esboniad</a:t>
          </a:r>
          <a:endParaRPr lang="en-US" sz="2500" kern="1200"/>
        </a:p>
      </dsp:txBody>
      <dsp:txXfrm>
        <a:off x="48547" y="2260216"/>
        <a:ext cx="3925178" cy="897406"/>
      </dsp:txXfrm>
    </dsp:sp>
    <dsp:sp modelId="{E22981DE-2C75-4A29-BFA9-197C530745ED}">
      <dsp:nvSpPr>
        <dsp:cNvPr id="0" name=""/>
        <dsp:cNvSpPr/>
      </dsp:nvSpPr>
      <dsp:spPr>
        <a:xfrm>
          <a:off x="0" y="3278169"/>
          <a:ext cx="4022272" cy="99450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err="1"/>
            <a:t>Nid</a:t>
          </a:r>
          <a:r>
            <a:rPr lang="en-GB" sz="2500" kern="1200"/>
            <a:t> </a:t>
          </a:r>
          <a:r>
            <a:rPr lang="en-GB" sz="2500" kern="1200" err="1"/>
            <a:t>yw’r</a:t>
          </a:r>
          <a:r>
            <a:rPr lang="en-GB" sz="2500" kern="1200"/>
            <a:t> </a:t>
          </a:r>
          <a:r>
            <a:rPr lang="en-GB" sz="2500" kern="1200" err="1"/>
            <a:t>esboniad</a:t>
          </a:r>
          <a:r>
            <a:rPr lang="en-GB" sz="2500" kern="1200"/>
            <a:t> </a:t>
          </a:r>
          <a:r>
            <a:rPr lang="en-GB" sz="2500" kern="1200" err="1"/>
            <a:t>yn</a:t>
          </a:r>
          <a:r>
            <a:rPr lang="en-GB" sz="2500" kern="1200"/>
            <a:t> </a:t>
          </a:r>
          <a:r>
            <a:rPr lang="en-GB" sz="2500" kern="1200" err="1"/>
            <a:t>cyfateb</a:t>
          </a:r>
          <a:r>
            <a:rPr lang="en-GB" sz="2500" kern="1200"/>
            <a:t> </a:t>
          </a:r>
          <a:r>
            <a:rPr lang="en-GB" sz="2500" kern="1200" err="1"/>
            <a:t>i’r</a:t>
          </a:r>
          <a:r>
            <a:rPr lang="en-GB" sz="2500" kern="1200"/>
            <a:t> </a:t>
          </a:r>
          <a:r>
            <a:rPr lang="en-GB" sz="2500" kern="1200" err="1"/>
            <a:t>anaf</a:t>
          </a:r>
          <a:endParaRPr lang="en-US" sz="2500" kern="1200"/>
        </a:p>
      </dsp:txBody>
      <dsp:txXfrm>
        <a:off x="48547" y="3326716"/>
        <a:ext cx="3925178" cy="8974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A1484D-B1FE-4E28-95D9-BBE691E6237F}">
      <dsp:nvSpPr>
        <dsp:cNvPr id="0" name=""/>
        <dsp:cNvSpPr/>
      </dsp:nvSpPr>
      <dsp:spPr>
        <a:xfrm>
          <a:off x="0" y="78669"/>
          <a:ext cx="3886200" cy="9945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Multiple injuries at one time</a:t>
          </a:r>
          <a:endParaRPr lang="en-US" sz="2500" kern="1200"/>
        </a:p>
      </dsp:txBody>
      <dsp:txXfrm>
        <a:off x="48547" y="127216"/>
        <a:ext cx="3789106" cy="897406"/>
      </dsp:txXfrm>
    </dsp:sp>
    <dsp:sp modelId="{1159FD73-6B09-4D5D-AE70-E9654235F69A}">
      <dsp:nvSpPr>
        <dsp:cNvPr id="0" name=""/>
        <dsp:cNvSpPr/>
      </dsp:nvSpPr>
      <dsp:spPr>
        <a:xfrm>
          <a:off x="0" y="1145169"/>
          <a:ext cx="3886200" cy="994500"/>
        </a:xfrm>
        <a:prstGeom prst="round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Frequent injury or trauma</a:t>
          </a:r>
          <a:endParaRPr lang="en-US" sz="2500" kern="1200"/>
        </a:p>
      </dsp:txBody>
      <dsp:txXfrm>
        <a:off x="48547" y="1193716"/>
        <a:ext cx="3789106" cy="897406"/>
      </dsp:txXfrm>
    </dsp:sp>
    <dsp:sp modelId="{F1A6AB93-8529-4A6F-8FF2-59687A5C83AC}">
      <dsp:nvSpPr>
        <dsp:cNvPr id="0" name=""/>
        <dsp:cNvSpPr/>
      </dsp:nvSpPr>
      <dsp:spPr>
        <a:xfrm>
          <a:off x="0" y="2211669"/>
          <a:ext cx="3886200" cy="994500"/>
        </a:xfrm>
        <a:prstGeom prst="round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Unexplained injury</a:t>
          </a:r>
          <a:endParaRPr lang="en-US" sz="2500" kern="1200"/>
        </a:p>
      </dsp:txBody>
      <dsp:txXfrm>
        <a:off x="48547" y="2260216"/>
        <a:ext cx="3789106" cy="897406"/>
      </dsp:txXfrm>
    </dsp:sp>
    <dsp:sp modelId="{E22981DE-2C75-4A29-BFA9-197C530745ED}">
      <dsp:nvSpPr>
        <dsp:cNvPr id="0" name=""/>
        <dsp:cNvSpPr/>
      </dsp:nvSpPr>
      <dsp:spPr>
        <a:xfrm>
          <a:off x="0" y="3278169"/>
          <a:ext cx="3886200" cy="99450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Explanation doesn’t match injury</a:t>
          </a:r>
          <a:endParaRPr lang="en-US" sz="2500" kern="1200"/>
        </a:p>
      </dsp:txBody>
      <dsp:txXfrm>
        <a:off x="48547" y="3326716"/>
        <a:ext cx="3789106" cy="89740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D5446930-8C90-4660-A31B-E9FE39E1B7DC}"/>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id="{5B03269E-3442-4DDD-964C-64BC1DD4F3CA}"/>
              </a:ext>
            </a:extLst>
          </p:cNvPr>
          <p:cNvSpPr>
            <a:spLocks noGrp="1" noChangeArrowheads="1"/>
          </p:cNvSpPr>
          <p:nvPr>
            <p:ph type="dt" sz="quarter"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id="{26DD63C6-7463-45E8-A58D-F67F23E41BA9}"/>
              </a:ext>
            </a:extLst>
          </p:cNvPr>
          <p:cNvSpPr>
            <a:spLocks noGrp="1" noChangeArrowheads="1"/>
          </p:cNvSpPr>
          <p:nvPr>
            <p:ph type="ftr" sz="quarter" idx="2"/>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id="{9C8B5E01-6F00-4C1D-A3B8-289869EAFC38}"/>
              </a:ext>
            </a:extLst>
          </p:cNvPr>
          <p:cNvSpPr>
            <a:spLocks noGrp="1" noChangeArrowheads="1"/>
          </p:cNvSpPr>
          <p:nvPr>
            <p:ph type="sldNum" sz="quarter" idx="3"/>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defRPr>
            </a:lvl1pPr>
          </a:lstStyle>
          <a:p>
            <a:pPr>
              <a:defRPr/>
            </a:pPr>
            <a:fld id="{0DA811B0-BDFA-4B12-BFDF-5D394FC9704D}" type="slidenum">
              <a:rPr lang="cy-GB" altLang="en-US"/>
              <a:pPr>
                <a:defRPr/>
              </a:pPr>
              <a:t>‹#›</a:t>
            </a:fld>
            <a:endParaRPr lang="cy-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5BB1D98-A13D-4238-9ADE-707B41714850}"/>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id="{16EEE5CE-B0FF-4260-9334-1E6E7C3CBDC0}"/>
              </a:ext>
            </a:extLst>
          </p:cNvPr>
          <p:cNvSpPr>
            <a:spLocks noGrp="1" noChangeArrowheads="1"/>
          </p:cNvSpPr>
          <p:nvPr>
            <p:ph type="dt"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4340" name="Rectangle 4">
            <a:extLst>
              <a:ext uri="{FF2B5EF4-FFF2-40B4-BE49-F238E27FC236}">
                <a16:creationId xmlns:a16="http://schemas.microsoft.com/office/drawing/2014/main" id="{00E75347-CEAE-4F86-A837-2A6D017768B9}"/>
              </a:ext>
            </a:extLst>
          </p:cNvPr>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8BD05301-241B-481E-AD1F-59C5EBDE48A1}"/>
              </a:ext>
            </a:extLst>
          </p:cNvPr>
          <p:cNvSpPr>
            <a:spLocks noGrp="1" noChangeArrowheads="1"/>
          </p:cNvSpPr>
          <p:nvPr>
            <p:ph type="body" sz="quarter" idx="3"/>
          </p:nvPr>
        </p:nvSpPr>
        <p:spPr bwMode="auto">
          <a:xfrm>
            <a:off x="666750" y="4632325"/>
            <a:ext cx="5335588" cy="4389438"/>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AE8A454D-2924-4B82-A6CF-AFC88FD419F4}"/>
              </a:ext>
            </a:extLst>
          </p:cNvPr>
          <p:cNvSpPr>
            <a:spLocks noGrp="1" noChangeArrowheads="1"/>
          </p:cNvSpPr>
          <p:nvPr>
            <p:ph type="ftr" sz="quarter" idx="4"/>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id="{F56950AB-C0E5-448D-9C5E-A7722044BC84}"/>
              </a:ext>
            </a:extLst>
          </p:cNvPr>
          <p:cNvSpPr>
            <a:spLocks noGrp="1" noChangeArrowheads="1"/>
          </p:cNvSpPr>
          <p:nvPr>
            <p:ph type="sldNum" sz="quarter" idx="5"/>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defRPr>
            </a:lvl1pPr>
          </a:lstStyle>
          <a:p>
            <a:pPr>
              <a:defRPr/>
            </a:pPr>
            <a:fld id="{9D14427E-98B4-4FF5-B915-C50D39F23718}"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bing.com/ck/a?!&amp;&amp;p=866014d9c6f8e639c9e99644294d3c942928935cfccb24c98e7ffec2737ef15fJmltdHM9MTc2MTE3NzYwMA&amp;ptn=3&amp;ver=2&amp;hsh=4&amp;fclid=3abf403d-ea0e-6073-2e3f-55d4ebb561e3&amp;psq=peer+on+peer+abuse&amp;u=a1aHR0cHM6Ly9lZHVjYXRpb25pbnNwZWN0aW9uLmJsb2cuZ292LnVrLzIwMTkvMTAvMDQvd2hhdC1pcy1wZWVyLW9uLXBlZXItYWJ1c2Uv&amp;ntb=1" TargetMode="External"/><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611487F0-D4F3-416B-ABB3-E0C9AC955051}"/>
              </a:ext>
            </a:extLst>
          </p:cNvPr>
          <p:cNvSpPr>
            <a:spLocks noGrp="1" noRot="1" noChangeAspect="1" noChangeArrowheads="1" noTextEdit="1"/>
          </p:cNvSpPr>
          <p:nvPr>
            <p:ph type="sldImg"/>
          </p:nvPr>
        </p:nvSpPr>
        <p:spPr>
          <a:ln/>
        </p:spPr>
      </p:sp>
      <p:sp>
        <p:nvSpPr>
          <p:cNvPr id="17411" name="Notes Placeholder 2">
            <a:extLst>
              <a:ext uri="{FF2B5EF4-FFF2-40B4-BE49-F238E27FC236}">
                <a16:creationId xmlns:a16="http://schemas.microsoft.com/office/drawing/2014/main" id="{61AFCD8E-FD78-49BF-A224-A9D4BE769A1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7412" name="Slide Number Placeholder 3">
            <a:extLst>
              <a:ext uri="{FF2B5EF4-FFF2-40B4-BE49-F238E27FC236}">
                <a16:creationId xmlns:a16="http://schemas.microsoft.com/office/drawing/2014/main" id="{AAC0C054-D41C-45C9-952E-C758289FD18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AF4A099-1F05-4750-AECB-37F74DF6C759}" type="slidenum">
              <a:rPr lang="en-GB" altLang="en-US" sz="1200" smtClean="0">
                <a:solidFill>
                  <a:srgbClr val="000000"/>
                </a:solidFill>
                <a:latin typeface="Arial" panose="020B0604020202020204" pitchFamily="34" charset="0"/>
              </a:rPr>
              <a:pPr/>
              <a:t>2</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27270119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13F1D320-4032-4D9D-B99F-3635A6057A98}"/>
              </a:ext>
            </a:extLst>
          </p:cNvPr>
          <p:cNvSpPr>
            <a:spLocks noGrp="1" noRot="1" noChangeAspect="1" noChangeArrowheads="1" noTextEdit="1"/>
          </p:cNvSpPr>
          <p:nvPr>
            <p:ph type="sldImg"/>
          </p:nvPr>
        </p:nvSpPr>
        <p:spPr>
          <a:ln/>
        </p:spPr>
      </p:sp>
      <p:sp>
        <p:nvSpPr>
          <p:cNvPr id="19459" name="Notes Placeholder 2">
            <a:extLst>
              <a:ext uri="{FF2B5EF4-FFF2-40B4-BE49-F238E27FC236}">
                <a16:creationId xmlns:a16="http://schemas.microsoft.com/office/drawing/2014/main" id="{A5864B58-BE6D-4632-A276-785364BBE0A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9460" name="Slide Number Placeholder 3">
            <a:extLst>
              <a:ext uri="{FF2B5EF4-FFF2-40B4-BE49-F238E27FC236}">
                <a16:creationId xmlns:a16="http://schemas.microsoft.com/office/drawing/2014/main" id="{36C3D728-838A-42C1-A057-034FACEF2C2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869F717-E564-4287-9275-B16BD463B25C}" type="slidenum">
              <a:rPr lang="cy-GB" altLang="en-US" sz="1200" smtClean="0">
                <a:latin typeface="Arial" panose="020B0604020202020204" pitchFamily="34" charset="0"/>
              </a:rPr>
              <a:pPr/>
              <a:t>3</a:t>
            </a:fld>
            <a:endParaRPr lang="cy-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05C93802-3BA9-401E-BF9C-01574FCF15DC}"/>
              </a:ext>
            </a:extLst>
          </p:cNvPr>
          <p:cNvSpPr>
            <a:spLocks noGrp="1" noRot="1" noChangeAspect="1" noChangeArrowheads="1" noTextEdit="1"/>
          </p:cNvSpPr>
          <p:nvPr>
            <p:ph type="sldImg"/>
          </p:nvPr>
        </p:nvSpPr>
        <p:spPr>
          <a:ln/>
        </p:spPr>
      </p:sp>
      <p:sp>
        <p:nvSpPr>
          <p:cNvPr id="21507" name="Notes Placeholder 2">
            <a:extLst>
              <a:ext uri="{FF2B5EF4-FFF2-40B4-BE49-F238E27FC236}">
                <a16:creationId xmlns:a16="http://schemas.microsoft.com/office/drawing/2014/main" id="{C1107A5C-242A-4EB9-98D3-C3DEB906530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1508" name="Slide Number Placeholder 3">
            <a:extLst>
              <a:ext uri="{FF2B5EF4-FFF2-40B4-BE49-F238E27FC236}">
                <a16:creationId xmlns:a16="http://schemas.microsoft.com/office/drawing/2014/main" id="{E0BEA248-B2ED-4051-8D94-0497D892D2D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E3A9DB3-5C66-469B-9788-F98C6BCC5ABE}" type="slidenum">
              <a:rPr lang="en-GB" altLang="en-US" sz="1200" smtClean="0">
                <a:latin typeface="Arial" panose="020B0604020202020204" pitchFamily="34" charset="0"/>
              </a:rPr>
              <a:pPr/>
              <a:t>4</a:t>
            </a:fld>
            <a:endParaRPr lang="en-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A302EE2D-820B-444C-966A-DBB850C50D5A}"/>
              </a:ext>
            </a:extLst>
          </p:cNvPr>
          <p:cNvSpPr>
            <a:spLocks noGrp="1" noRot="1" noChangeAspect="1" noChangeArrowheads="1" noTextEdit="1"/>
          </p:cNvSpPr>
          <p:nvPr>
            <p:ph type="sldImg"/>
          </p:nvPr>
        </p:nvSpPr>
        <p:spPr>
          <a:ln/>
        </p:spPr>
      </p:sp>
      <p:sp>
        <p:nvSpPr>
          <p:cNvPr id="23555" name="Notes Placeholder 2">
            <a:extLst>
              <a:ext uri="{FF2B5EF4-FFF2-40B4-BE49-F238E27FC236}">
                <a16:creationId xmlns:a16="http://schemas.microsoft.com/office/drawing/2014/main" id="{FFEFFA34-E920-47E1-BA32-46370929F33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3556" name="Slide Number Placeholder 3">
            <a:extLst>
              <a:ext uri="{FF2B5EF4-FFF2-40B4-BE49-F238E27FC236}">
                <a16:creationId xmlns:a16="http://schemas.microsoft.com/office/drawing/2014/main" id="{34B90CB2-5E8A-4BB4-A6DF-38833330AE9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6C73C61-D3AD-4905-8C44-FE117132E8AC}" type="slidenum">
              <a:rPr lang="cy-GB" altLang="en-US" sz="1200" smtClean="0">
                <a:latin typeface="Arial" panose="020B0604020202020204" pitchFamily="34" charset="0"/>
              </a:rPr>
              <a:pPr/>
              <a:t>5</a:t>
            </a:fld>
            <a:endParaRPr lang="cy-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B092CBA0-E24F-4CBB-A759-124FB90C1378}"/>
              </a:ext>
            </a:extLst>
          </p:cNvPr>
          <p:cNvSpPr>
            <a:spLocks noGrp="1" noRot="1" noChangeAspect="1" noChangeArrowheads="1" noTextEdit="1"/>
          </p:cNvSpPr>
          <p:nvPr>
            <p:ph type="sldImg"/>
          </p:nvPr>
        </p:nvSpPr>
        <p:spPr>
          <a:ln/>
        </p:spPr>
      </p:sp>
      <p:sp>
        <p:nvSpPr>
          <p:cNvPr id="25603" name="Notes Placeholder 2">
            <a:extLst>
              <a:ext uri="{FF2B5EF4-FFF2-40B4-BE49-F238E27FC236}">
                <a16:creationId xmlns:a16="http://schemas.microsoft.com/office/drawing/2014/main" id="{A734D2E7-3CB7-4563-AC4C-26CD34BBB5E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5604" name="Slide Number Placeholder 3">
            <a:extLst>
              <a:ext uri="{FF2B5EF4-FFF2-40B4-BE49-F238E27FC236}">
                <a16:creationId xmlns:a16="http://schemas.microsoft.com/office/drawing/2014/main" id="{F941D732-28D9-48D0-8652-4051082573A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63D5EC2-3104-4A74-8E3F-C006652DA15C}" type="slidenum">
              <a:rPr lang="en-GB" altLang="en-US" sz="1200" smtClean="0">
                <a:latin typeface="Arial" panose="020B0604020202020204" pitchFamily="34" charset="0"/>
              </a:rPr>
              <a:pPr/>
              <a:t>6</a:t>
            </a:fld>
            <a:endParaRPr lang="en-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41A7539F-0B8A-4E6F-A4B9-FB674F2CC240}"/>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552F014B-E399-4A14-AEBD-ECCB989B1DA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7652" name="Slide Number Placeholder 3">
            <a:extLst>
              <a:ext uri="{FF2B5EF4-FFF2-40B4-BE49-F238E27FC236}">
                <a16:creationId xmlns:a16="http://schemas.microsoft.com/office/drawing/2014/main" id="{42A8373B-655C-4A65-AFBF-48F9A1A0219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F20948A-65D2-497C-8396-8E05E1A657A0}" type="slidenum">
              <a:rPr lang="cy-GB" altLang="en-US" sz="1200" smtClean="0">
                <a:latin typeface="Arial" panose="020B0604020202020204" pitchFamily="34" charset="0"/>
              </a:rPr>
              <a:pPr/>
              <a:t>7</a:t>
            </a:fld>
            <a:endParaRPr lang="cy-GB" altLang="en-US" sz="1200">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A23556-9AB2-5BC1-74B2-EAB651A7368D}"/>
            </a:ext>
          </a:extLst>
        </p:cNvPr>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EB7C6151-9CDB-ACED-C34E-F703D3AAFD63}"/>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599EBFAE-CDFD-CE8B-12B6-38BB517C658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7652" name="Slide Number Placeholder 3">
            <a:extLst>
              <a:ext uri="{FF2B5EF4-FFF2-40B4-BE49-F238E27FC236}">
                <a16:creationId xmlns:a16="http://schemas.microsoft.com/office/drawing/2014/main" id="{1E5AFD12-733B-7D98-22EA-10A3669C0A4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F20948A-65D2-497C-8396-8E05E1A657A0}" type="slidenum">
              <a:rPr lang="cy-GB" altLang="en-US" sz="1200" smtClean="0">
                <a:latin typeface="Arial" panose="020B0604020202020204" pitchFamily="34" charset="0"/>
              </a:rPr>
              <a:pPr/>
              <a:t>8</a:t>
            </a:fld>
            <a:endParaRPr lang="cy-GB" altLang="en-US" sz="1200">
              <a:latin typeface="Arial" panose="020B0604020202020204" pitchFamily="34" charset="0"/>
            </a:endParaRPr>
          </a:p>
        </p:txBody>
      </p:sp>
    </p:spTree>
    <p:extLst>
      <p:ext uri="{BB962C8B-B14F-4D97-AF65-F5344CB8AC3E}">
        <p14:creationId xmlns:p14="http://schemas.microsoft.com/office/powerpoint/2010/main" val="25689938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5059395C-3A2A-4FE8-B96E-52DA9D7F3A7B}"/>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64E4D4E8-D74E-4CBE-B458-387797AF6026}"/>
              </a:ext>
            </a:extLst>
          </p:cNvPr>
          <p:cNvSpPr>
            <a:spLocks noGrp="1"/>
          </p:cNvSpPr>
          <p:nvPr>
            <p:ph type="body" idx="1"/>
          </p:nvPr>
        </p:nvSpPr>
        <p:spPr/>
        <p:txBody>
          <a:bodyPr/>
          <a:lstStyle/>
          <a:p>
            <a:pPr algn="l" rtl="0" fontAlgn="base"/>
            <a:r>
              <a:rPr lang="en-GB" sz="1800" b="1" i="0" u="none" strike="noStrike">
                <a:solidFill>
                  <a:srgbClr val="000000"/>
                </a:solidFill>
                <a:effectLst/>
                <a:latin typeface="Arial" panose="020B0604020202020204" pitchFamily="34" charset="0"/>
              </a:rPr>
              <a:t>Within this section:</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1" i="0" u="none" strike="noStrike">
                <a:solidFill>
                  <a:srgbClr val="7575D1"/>
                </a:solidFill>
                <a:effectLst/>
                <a:latin typeface="Arial" panose="020B0604020202020204" pitchFamily="34" charset="0"/>
              </a:rPr>
              <a:t>6 sections</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Section 1: Safeguarding principles and effective practice</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Section 2: The duty to repost a child at risk of abuse, neglect and/or harm</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Section 3</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divides into:</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Section 3 – Part 1: Responding to a report of a child at risk of harm, abuse and/or neglect</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Section 3 – Part 2: Decision making and initial child protection conferences</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Section 4: Planning and intervention for children on the child protection register</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Section 5: Safeguarding allegations/concerns about practitioners and those in positions of trust</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Section 6: All Wales Practice Guidance</a:t>
            </a:r>
            <a:endParaRPr lang="en-US" b="0" i="0">
              <a:solidFill>
                <a:srgbClr val="444444"/>
              </a:solidFill>
              <a:effectLst/>
              <a:latin typeface="Calibri" panose="020F0502020204030204" pitchFamily="34" charset="0"/>
            </a:endParaRPr>
          </a:p>
          <a:p>
            <a:pPr>
              <a:defRPr/>
            </a:pPr>
            <a:endParaRPr lang="en-GB" b="1">
              <a:cs typeface="Arial"/>
            </a:endParaRPr>
          </a:p>
        </p:txBody>
      </p:sp>
      <p:sp>
        <p:nvSpPr>
          <p:cNvPr id="32772" name="Slide Number Placeholder 3">
            <a:extLst>
              <a:ext uri="{FF2B5EF4-FFF2-40B4-BE49-F238E27FC236}">
                <a16:creationId xmlns:a16="http://schemas.microsoft.com/office/drawing/2014/main" id="{E86A56A3-B5D5-4BD8-BC17-8C975F3DFBD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D7B23FF-80D7-49AA-9C49-9E2BB4881656}" type="slidenum">
              <a:rPr lang="cy-GB" altLang="en-US" sz="1200" smtClean="0">
                <a:latin typeface="Arial" panose="020B0604020202020204" pitchFamily="34" charset="0"/>
              </a:rPr>
              <a:pPr/>
              <a:t>9</a:t>
            </a:fld>
            <a:endParaRPr lang="cy-GB" altLang="en-US" sz="1200">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9695C81B-5C0C-47C7-8677-15AF6FF60CFC}"/>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DDB94FC7-8448-4F7D-A8D0-220A489B73D0}"/>
              </a:ext>
            </a:extLst>
          </p:cNvPr>
          <p:cNvSpPr>
            <a:spLocks noGrp="1"/>
          </p:cNvSpPr>
          <p:nvPr>
            <p:ph type="body" idx="1"/>
          </p:nvPr>
        </p:nvSpPr>
        <p:spPr/>
        <p:txBody>
          <a:bodyPr/>
          <a:lstStyle/>
          <a:p>
            <a:pPr algn="l" rtl="0" fontAlgn="base"/>
            <a:r>
              <a:rPr lang="en-GB">
                <a:latin typeface="Arial"/>
                <a:ea typeface="MS PGothic"/>
                <a:cs typeface="Arial"/>
              </a:rPr>
              <a:t>  </a:t>
            </a:r>
            <a:r>
              <a:rPr lang="en-GB" sz="1800" b="0" i="0" u="none" strike="noStrike">
                <a:solidFill>
                  <a:srgbClr val="000000"/>
                </a:solidFill>
                <a:effectLst/>
                <a:latin typeface="Arial" panose="020B0604020202020204" pitchFamily="34" charset="0"/>
              </a:rPr>
              <a:t>Under the definition of Harm (Glossary)</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Harm means abuse or the impairment of </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buFont typeface="+mj-lt"/>
              <a:buAutoNum type="arabicPeriod"/>
            </a:pPr>
            <a:r>
              <a:rPr lang="en-GB" sz="1800" b="0" i="0" u="none" strike="noStrike">
                <a:solidFill>
                  <a:srgbClr val="000000"/>
                </a:solidFill>
                <a:effectLst/>
                <a:latin typeface="Arial" panose="020B0604020202020204" pitchFamily="34" charset="0"/>
              </a:rPr>
              <a:t>Physical or mental health</a:t>
            </a:r>
            <a:r>
              <a:rPr lang="en-US" sz="1800" b="0" i="0">
                <a:solidFill>
                  <a:srgbClr val="444444"/>
                </a:solidFill>
                <a:effectLst/>
                <a:latin typeface="Arial" panose="020B0604020202020204" pitchFamily="34" charset="0"/>
              </a:rPr>
              <a:t>​</a:t>
            </a:r>
          </a:p>
          <a:p>
            <a:pPr algn="l" rtl="0" fontAlgn="base">
              <a:buFont typeface="+mj-lt"/>
              <a:buAutoNum type="arabicPeriod"/>
            </a:pPr>
            <a:r>
              <a:rPr lang="en-GB" sz="1800" b="0" i="0" u="none" strike="noStrike">
                <a:solidFill>
                  <a:srgbClr val="000000"/>
                </a:solidFill>
                <a:effectLst/>
                <a:latin typeface="Arial" panose="020B0604020202020204" pitchFamily="34" charset="0"/>
              </a:rPr>
              <a:t>Physical, intellectual, emotional, social or behavioural development.</a:t>
            </a:r>
            <a:r>
              <a:rPr lang="en-US" sz="1800" b="0" i="0">
                <a:solidFill>
                  <a:srgbClr val="444444"/>
                </a:solidFill>
                <a:effectLst/>
                <a:latin typeface="Arial" panose="020B0604020202020204" pitchFamily="34" charset="0"/>
              </a:rPr>
              <a:t>​</a:t>
            </a:r>
          </a:p>
          <a:p>
            <a:pPr algn="l" rtl="0" fontAlgn="base"/>
            <a:r>
              <a:rPr lang="en-GB" sz="1800" b="0" i="0" u="none" strike="noStrike">
                <a:solidFill>
                  <a:srgbClr val="000000"/>
                </a:solidFill>
                <a:effectLst/>
                <a:latin typeface="Arial" panose="020B0604020202020204" pitchFamily="34" charset="0"/>
              </a:rPr>
              <a:t>The references to ‘harm’ in relation to Section 47 enquiries, referred to in handling individual cases, means significant harm. </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Therefore practitioners must, where the question of whether harm is significant consider the health of the child and compare this to what is reasonably expected of a similar child.    </a:t>
            </a:r>
            <a:endParaRPr lang="en-GB" b="0" i="0">
              <a:solidFill>
                <a:srgbClr val="444444"/>
              </a:solidFill>
              <a:effectLst/>
              <a:latin typeface="Calibri" panose="020F0502020204030204" pitchFamily="34" charset="0"/>
            </a:endParaRPr>
          </a:p>
          <a:p>
            <a:pPr>
              <a:defRPr/>
            </a:pPr>
            <a:endParaRPr lang="en-US"/>
          </a:p>
        </p:txBody>
      </p:sp>
      <p:sp>
        <p:nvSpPr>
          <p:cNvPr id="34820" name="Slide Number Placeholder 3">
            <a:extLst>
              <a:ext uri="{FF2B5EF4-FFF2-40B4-BE49-F238E27FC236}">
                <a16:creationId xmlns:a16="http://schemas.microsoft.com/office/drawing/2014/main" id="{457F28A7-0F46-4190-BB75-0BC573C2DF2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62318F9-55AE-4CF4-A16B-64D872DB060A}" type="slidenum">
              <a:rPr lang="cy-GB" altLang="en-US" sz="1200" smtClean="0">
                <a:latin typeface="Arial" panose="020B0604020202020204" pitchFamily="34" charset="0"/>
              </a:rPr>
              <a:pPr/>
              <a:t>10</a:t>
            </a:fld>
            <a:endParaRPr lang="cy-GB" altLang="en-US"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3DA829C4-AE9C-451C-8052-D3C2BB6A5742}"/>
              </a:ext>
            </a:extLst>
          </p:cNvPr>
          <p:cNvSpPr>
            <a:spLocks noGrp="1" noRot="1" noChangeAspect="1" noChangeArrowheads="1" noTextEdit="1"/>
          </p:cNvSpPr>
          <p:nvPr>
            <p:ph type="sldImg"/>
          </p:nvPr>
        </p:nvSpPr>
        <p:spPr>
          <a:ln/>
        </p:spPr>
      </p:sp>
      <p:sp>
        <p:nvSpPr>
          <p:cNvPr id="36867" name="Notes Placeholder 2">
            <a:extLst>
              <a:ext uri="{FF2B5EF4-FFF2-40B4-BE49-F238E27FC236}">
                <a16:creationId xmlns:a16="http://schemas.microsoft.com/office/drawing/2014/main" id="{DEA3D3E4-BBF5-40C0-8762-B866E84600A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0" i="0">
                <a:solidFill>
                  <a:srgbClr val="000000"/>
                </a:solidFill>
                <a:effectLst/>
                <a:latin typeface="Arial" panose="020B0604020202020204" pitchFamily="34" charset="0"/>
              </a:rPr>
              <a:t>Activity here – split the students into groups and ask them to note definition, signs and symptoms, effects.</a:t>
            </a:r>
          </a:p>
          <a:p>
            <a:r>
              <a:rPr lang="en-GB" altLang="en-US" b="0" i="0">
                <a:solidFill>
                  <a:srgbClr val="000000"/>
                </a:solidFill>
                <a:effectLst/>
                <a:latin typeface="Arial" panose="020B0604020202020204" pitchFamily="34" charset="0"/>
              </a:rPr>
              <a:t>You may want to just do physical, emotional and sexual </a:t>
            </a:r>
            <a:r>
              <a:rPr lang="en-GB" altLang="en-US" b="0" i="0" err="1">
                <a:solidFill>
                  <a:srgbClr val="000000"/>
                </a:solidFill>
                <a:effectLst/>
                <a:latin typeface="Arial" panose="020B0604020202020204" pitchFamily="34" charset="0"/>
              </a:rPr>
              <a:t>ans</a:t>
            </a:r>
            <a:r>
              <a:rPr lang="en-GB" altLang="en-US" b="0" i="0">
                <a:solidFill>
                  <a:srgbClr val="000000"/>
                </a:solidFill>
                <a:effectLst/>
                <a:latin typeface="Arial" panose="020B0604020202020204" pitchFamily="34" charset="0"/>
              </a:rPr>
              <a:t> then do neglect as a larger group because of the different types of neglect.</a:t>
            </a:r>
            <a:endParaRPr lang="en-GB" altLang="en-US">
              <a:latin typeface="Arial" panose="020B0604020202020204" pitchFamily="34" charset="0"/>
            </a:endParaRPr>
          </a:p>
        </p:txBody>
      </p:sp>
      <p:sp>
        <p:nvSpPr>
          <p:cNvPr id="36868" name="Slide Number Placeholder 3">
            <a:extLst>
              <a:ext uri="{FF2B5EF4-FFF2-40B4-BE49-F238E27FC236}">
                <a16:creationId xmlns:a16="http://schemas.microsoft.com/office/drawing/2014/main" id="{C228D7EE-0B3E-410F-B9B1-F80E185A11F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C8E282D-A22F-4FDE-AF7F-DEB9DC1F07AC}" type="slidenum">
              <a:rPr lang="cy-GB" altLang="en-US" sz="1200" smtClean="0">
                <a:latin typeface="Arial" panose="020B0604020202020204" pitchFamily="34" charset="0"/>
              </a:rPr>
              <a:pPr/>
              <a:t>11</a:t>
            </a:fld>
            <a:endParaRPr lang="cy-GB" altLang="en-US"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5DEC108C-F1C1-497A-85CB-0420A1279176}"/>
              </a:ext>
            </a:extLst>
          </p:cNvPr>
          <p:cNvSpPr>
            <a:spLocks noGrp="1" noRot="1" noChangeAspect="1" noChangeArrowheads="1" noTextEdit="1"/>
          </p:cNvSpPr>
          <p:nvPr>
            <p:ph type="sldImg"/>
          </p:nvPr>
        </p:nvSpPr>
        <p:spPr>
          <a:ln/>
        </p:spPr>
      </p:sp>
      <p:sp>
        <p:nvSpPr>
          <p:cNvPr id="40963" name="Notes Placeholder 2">
            <a:extLst>
              <a:ext uri="{FF2B5EF4-FFF2-40B4-BE49-F238E27FC236}">
                <a16:creationId xmlns:a16="http://schemas.microsoft.com/office/drawing/2014/main" id="{9F113460-DB71-4234-9652-F0A6B20F53B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0964" name="Slide Number Placeholder 3">
            <a:extLst>
              <a:ext uri="{FF2B5EF4-FFF2-40B4-BE49-F238E27FC236}">
                <a16:creationId xmlns:a16="http://schemas.microsoft.com/office/drawing/2014/main" id="{7E2A24CB-14EE-49BD-A403-AFCCCE487F9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2540DF53-D41A-4F2B-A322-20948B10CC24}" type="slidenum">
              <a:rPr lang="cy-GB" altLang="en-US" sz="1200" smtClean="0">
                <a:latin typeface="Arial" panose="020B0604020202020204" pitchFamily="34" charset="0"/>
              </a:rPr>
              <a:pPr/>
              <a:t>12</a:t>
            </a:fld>
            <a:endParaRPr lang="cy-GB" altLang="en-US" sz="1200">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4E202EE0-3284-4E86-BBD2-70B146D6A66D}"/>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F208A42F-9255-4E9B-8573-DEC970E5C21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800" b="0" i="0" u="none" strike="noStrike">
                <a:solidFill>
                  <a:srgbClr val="000000"/>
                </a:solidFill>
                <a:effectLst/>
                <a:latin typeface="Calibri" panose="020F0502020204030204" pitchFamily="34" charset="0"/>
              </a:rPr>
              <a:t>‘Non-accidental acts or behaviours towards an individual causing trauma, physical suffering or actual bodily harm’</a:t>
            </a:r>
            <a:endParaRPr lang="en-GB" altLang="en-US">
              <a:latin typeface="Arial" panose="020B0604020202020204" pitchFamily="34" charset="0"/>
            </a:endParaRPr>
          </a:p>
        </p:txBody>
      </p:sp>
      <p:sp>
        <p:nvSpPr>
          <p:cNvPr id="38916" name="Slide Number Placeholder 3">
            <a:extLst>
              <a:ext uri="{FF2B5EF4-FFF2-40B4-BE49-F238E27FC236}">
                <a16:creationId xmlns:a16="http://schemas.microsoft.com/office/drawing/2014/main" id="{BF98B698-1E26-4C55-B3D9-58C4E1B6D74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9CD07E1-1C30-4517-B885-590206B7DE73}" type="slidenum">
              <a:rPr lang="cy-GB" altLang="en-US" sz="1200" smtClean="0">
                <a:latin typeface="Arial" panose="020B0604020202020204" pitchFamily="34" charset="0"/>
              </a:rPr>
              <a:pPr/>
              <a:t>13</a:t>
            </a:fld>
            <a:endParaRPr lang="cy-GB" altLang="en-US" sz="120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Fabricated or Induced Illness is when a parent or caregiver exaggerates or deliberately causes symptoms of illness in the child. Parent or caregiver will try to convince health services that the child is ill or that symptoms are worse than they are.</a:t>
            </a:r>
          </a:p>
          <a:p>
            <a:r>
              <a:rPr lang="en-GB"/>
              <a:t>This is a very rare type of child abuse. Often the victim has been subjected to physical abuse or medical neglect.</a:t>
            </a:r>
          </a:p>
          <a:p>
            <a:r>
              <a:rPr lang="en-GB"/>
              <a:t>Fabricated or Induced Illness by carers is the term most commonly used in the UK. Factitious disorder imposed on another is the term most commonly used in the USA. </a:t>
            </a:r>
          </a:p>
          <a:p>
            <a:r>
              <a:rPr lang="en-GB"/>
              <a:t>Fabricated or Induced Illness is when a parent or caregiver exaggerates or deliberately causes symptoms of illness in the child. Parent or caregiver will try to convince health services that the child is ill or that symptoms are worse than they are.</a:t>
            </a:r>
          </a:p>
          <a:p>
            <a:endParaRPr lang="en-GB"/>
          </a:p>
          <a:p>
            <a:endParaRPr lang="en-GB"/>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smtClean="0"/>
              <a:pPr>
                <a:defRPr/>
              </a:pPr>
              <a:t>22</a:t>
            </a:fld>
            <a:endParaRPr lang="cy-GB" altLang="en-US"/>
          </a:p>
        </p:txBody>
      </p:sp>
    </p:spTree>
    <p:extLst>
      <p:ext uri="{BB962C8B-B14F-4D97-AF65-F5344CB8AC3E}">
        <p14:creationId xmlns:p14="http://schemas.microsoft.com/office/powerpoint/2010/main" val="26247871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D0EC47B6-142F-4F94-A591-43860B1B2EBB}"/>
              </a:ext>
            </a:extLst>
          </p:cNvPr>
          <p:cNvSpPr>
            <a:spLocks noGrp="1" noRot="1" noChangeAspect="1" noChangeArrowheads="1" noTextEdit="1"/>
          </p:cNvSpPr>
          <p:nvPr>
            <p:ph type="sldImg"/>
          </p:nvPr>
        </p:nvSpPr>
        <p:spPr>
          <a:ln/>
        </p:spPr>
      </p:sp>
      <p:sp>
        <p:nvSpPr>
          <p:cNvPr id="45059" name="Notes Placeholder 2">
            <a:extLst>
              <a:ext uri="{FF2B5EF4-FFF2-40B4-BE49-F238E27FC236}">
                <a16:creationId xmlns:a16="http://schemas.microsoft.com/office/drawing/2014/main" id="{2079AF96-E9A7-4809-A2F7-F9F9BA08C5B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5060" name="Slide Number Placeholder 3">
            <a:extLst>
              <a:ext uri="{FF2B5EF4-FFF2-40B4-BE49-F238E27FC236}">
                <a16:creationId xmlns:a16="http://schemas.microsoft.com/office/drawing/2014/main" id="{F7A025AE-A599-4D6F-86DA-959675B4092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4A278B6-773F-4DA7-A7C6-C5B0D3F11A8F}" type="slidenum">
              <a:rPr lang="cy-GB" altLang="en-US" sz="1200" smtClean="0">
                <a:latin typeface="Arial" panose="020B0604020202020204" pitchFamily="34" charset="0"/>
              </a:rPr>
              <a:pPr/>
              <a:t>23</a:t>
            </a:fld>
            <a:endParaRPr lang="cy-GB" altLang="en-US" sz="120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01BC0B9C-8A80-4649-868F-A8D197DC1E6F}"/>
              </a:ext>
            </a:extLst>
          </p:cNvPr>
          <p:cNvSpPr>
            <a:spLocks noGrp="1" noRot="1" noChangeAspect="1" noChangeArrowheads="1" noTextEdit="1"/>
          </p:cNvSpPr>
          <p:nvPr>
            <p:ph type="sldImg"/>
          </p:nvPr>
        </p:nvSpPr>
        <p:spPr>
          <a:ln/>
        </p:spPr>
      </p:sp>
      <p:sp>
        <p:nvSpPr>
          <p:cNvPr id="43011" name="Notes Placeholder 2">
            <a:extLst>
              <a:ext uri="{FF2B5EF4-FFF2-40B4-BE49-F238E27FC236}">
                <a16:creationId xmlns:a16="http://schemas.microsoft.com/office/drawing/2014/main" id="{5CBBDEDA-2B1B-4F15-838E-A361A0BE8C5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3012" name="Slide Number Placeholder 3">
            <a:extLst>
              <a:ext uri="{FF2B5EF4-FFF2-40B4-BE49-F238E27FC236}">
                <a16:creationId xmlns:a16="http://schemas.microsoft.com/office/drawing/2014/main" id="{A98383B9-6EA2-4724-8FA2-5CB941B768E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7FD09EE-0D5A-4ED4-BC3A-F0CC29E4CC52}" type="slidenum">
              <a:rPr lang="cy-GB" altLang="en-US" sz="1200" smtClean="0">
                <a:latin typeface="Arial" panose="020B0604020202020204" pitchFamily="34" charset="0"/>
              </a:rPr>
              <a:pPr/>
              <a:t>24</a:t>
            </a:fld>
            <a:endParaRPr lang="cy-GB" altLang="en-US" sz="1200">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a:solidFill>
                  <a:srgbClr val="212121"/>
                </a:solidFill>
                <a:effectLst/>
                <a:latin typeface="Merriweather" panose="00000500000000000000" pitchFamily="2" charset="0"/>
              </a:rPr>
              <a:t>Gaslighting is a form of manipulation that often occurs in abusive relationships. The </a:t>
            </a:r>
            <a:r>
              <a:rPr lang="en-GB" b="0" i="0" err="1">
                <a:solidFill>
                  <a:srgbClr val="212121"/>
                </a:solidFill>
                <a:effectLst/>
                <a:latin typeface="Merriweather" panose="00000500000000000000" pitchFamily="2" charset="0"/>
              </a:rPr>
              <a:t>perpetraitor</a:t>
            </a:r>
            <a:r>
              <a:rPr lang="en-GB" b="0" i="0">
                <a:solidFill>
                  <a:srgbClr val="212121"/>
                </a:solidFill>
                <a:effectLst/>
                <a:latin typeface="Merriweather" panose="00000500000000000000" pitchFamily="2" charset="0"/>
              </a:rPr>
              <a:t> misleads the target, creating a false narrative and making them question their judgments and reality</a:t>
            </a:r>
            <a:endParaRPr lang="en-GB" b="0" i="0" u="none" strike="noStrike" baseline="30000">
              <a:solidFill>
                <a:srgbClr val="212121"/>
              </a:solidFill>
              <a:effectLst/>
              <a:latin typeface="Merriweather" panose="00000500000000000000" pitchFamily="2" charset="0"/>
            </a:endParaRPr>
          </a:p>
          <a:p>
            <a:r>
              <a:rPr lang="en-GB" b="0" i="0">
                <a:solidFill>
                  <a:srgbClr val="212121"/>
                </a:solidFill>
                <a:effectLst/>
                <a:latin typeface="Merriweather" panose="00000500000000000000" pitchFamily="2" charset="0"/>
              </a:rPr>
              <a:t> Ultimately, the victim of gaslighting starts to feel unsure about their perceptions of the world and even wonder if they are losing their sanity.</a:t>
            </a:r>
          </a:p>
          <a:p>
            <a:endParaRPr lang="en-GB" b="0" i="0">
              <a:solidFill>
                <a:srgbClr val="212121"/>
              </a:solidFill>
              <a:effectLst/>
              <a:latin typeface="Merriweather" panose="00000500000000000000" pitchFamily="2" charset="0"/>
            </a:endParaRPr>
          </a:p>
          <a:p>
            <a:r>
              <a:rPr lang="en-GB" b="0" i="0">
                <a:solidFill>
                  <a:srgbClr val="212121"/>
                </a:solidFill>
                <a:effectLst/>
                <a:latin typeface="Merriweather" panose="00000500000000000000" pitchFamily="2" charset="0"/>
              </a:rPr>
              <a:t>Not an exhaustive list.</a:t>
            </a:r>
            <a:endParaRPr lang="en-GB"/>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smtClean="0"/>
              <a:pPr>
                <a:defRPr/>
              </a:pPr>
              <a:t>25</a:t>
            </a:fld>
            <a:endParaRPr lang="cy-GB" altLang="en-US"/>
          </a:p>
        </p:txBody>
      </p:sp>
    </p:spTree>
    <p:extLst>
      <p:ext uri="{BB962C8B-B14F-4D97-AF65-F5344CB8AC3E}">
        <p14:creationId xmlns:p14="http://schemas.microsoft.com/office/powerpoint/2010/main" val="22051226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a:solidFill>
                  <a:srgbClr val="212121"/>
                </a:solidFill>
                <a:effectLst/>
                <a:latin typeface="Merriweather" panose="00000500000000000000" pitchFamily="2" charset="0"/>
              </a:rPr>
              <a:t>Gaslighting is a form of manipulation that often occurs in abusive relationships. The </a:t>
            </a:r>
            <a:r>
              <a:rPr lang="en-GB" b="0" i="0" err="1">
                <a:solidFill>
                  <a:srgbClr val="212121"/>
                </a:solidFill>
                <a:effectLst/>
                <a:latin typeface="Merriweather" panose="00000500000000000000" pitchFamily="2" charset="0"/>
              </a:rPr>
              <a:t>perpetraitor</a:t>
            </a:r>
            <a:r>
              <a:rPr lang="en-GB" b="0" i="0">
                <a:solidFill>
                  <a:srgbClr val="212121"/>
                </a:solidFill>
                <a:effectLst/>
                <a:latin typeface="Merriweather" panose="00000500000000000000" pitchFamily="2" charset="0"/>
              </a:rPr>
              <a:t> misleads the target, creating a false narrative and making them question their judgments and reality</a:t>
            </a:r>
            <a:endParaRPr lang="en-GB" b="0" i="0" u="none" strike="noStrike" baseline="30000">
              <a:solidFill>
                <a:srgbClr val="212121"/>
              </a:solidFill>
              <a:effectLst/>
              <a:latin typeface="Merriweather" panose="00000500000000000000" pitchFamily="2" charset="0"/>
            </a:endParaRPr>
          </a:p>
          <a:p>
            <a:r>
              <a:rPr lang="en-GB" b="0" i="0">
                <a:solidFill>
                  <a:srgbClr val="212121"/>
                </a:solidFill>
                <a:effectLst/>
                <a:latin typeface="Merriweather" panose="00000500000000000000" pitchFamily="2" charset="0"/>
              </a:rPr>
              <a:t> Ultimately, the victim of gaslighting starts to feel unsure about their perceptions of the world and even wonder if they are losing their sanity.</a:t>
            </a:r>
            <a:endParaRPr lang="en-GB"/>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smtClean="0"/>
              <a:pPr>
                <a:defRPr/>
              </a:pPr>
              <a:t>26</a:t>
            </a:fld>
            <a:endParaRPr lang="cy-GB" altLang="en-US"/>
          </a:p>
        </p:txBody>
      </p:sp>
    </p:spTree>
    <p:extLst>
      <p:ext uri="{BB962C8B-B14F-4D97-AF65-F5344CB8AC3E}">
        <p14:creationId xmlns:p14="http://schemas.microsoft.com/office/powerpoint/2010/main" val="17249503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04F2F3F6-8881-4B2A-90CF-BC32927BC1C9}"/>
              </a:ext>
            </a:extLst>
          </p:cNvPr>
          <p:cNvSpPr>
            <a:spLocks noGrp="1" noRot="1" noChangeAspect="1" noChangeArrowheads="1" noTextEdit="1"/>
          </p:cNvSpPr>
          <p:nvPr>
            <p:ph type="sldImg"/>
          </p:nvPr>
        </p:nvSpPr>
        <p:spPr>
          <a:ln/>
        </p:spPr>
      </p:sp>
      <p:sp>
        <p:nvSpPr>
          <p:cNvPr id="49155" name="Notes Placeholder 2">
            <a:extLst>
              <a:ext uri="{FF2B5EF4-FFF2-40B4-BE49-F238E27FC236}">
                <a16:creationId xmlns:a16="http://schemas.microsoft.com/office/drawing/2014/main" id="{954D6ED8-37C4-46C4-99F4-5EA1A7A88FC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9156" name="Slide Number Placeholder 3">
            <a:extLst>
              <a:ext uri="{FF2B5EF4-FFF2-40B4-BE49-F238E27FC236}">
                <a16:creationId xmlns:a16="http://schemas.microsoft.com/office/drawing/2014/main" id="{DD931249-B5D8-405C-A93C-A4BAAF209DE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F26F057-F29C-4671-B01B-70FDCD20734D}" type="slidenum">
              <a:rPr lang="cy-GB" altLang="en-US" sz="1200" smtClean="0">
                <a:latin typeface="Arial" panose="020B0604020202020204" pitchFamily="34" charset="0"/>
              </a:rPr>
              <a:pPr/>
              <a:t>29</a:t>
            </a:fld>
            <a:endParaRPr lang="cy-GB" altLang="en-US" sz="1200">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223536AA-F511-4632-85B1-8E5FA29DF988}"/>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0D69D724-4A17-4BEB-AEF9-071138B46DE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7108" name="Slide Number Placeholder 3">
            <a:extLst>
              <a:ext uri="{FF2B5EF4-FFF2-40B4-BE49-F238E27FC236}">
                <a16:creationId xmlns:a16="http://schemas.microsoft.com/office/drawing/2014/main" id="{CD5694EB-8E28-4561-9B43-3647B61E2B6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33CD497-45BE-4D63-8210-086519CE4D3D}" type="slidenum">
              <a:rPr lang="cy-GB" altLang="en-US" sz="1200" smtClean="0">
                <a:latin typeface="Arial" panose="020B0604020202020204" pitchFamily="34" charset="0"/>
              </a:rPr>
              <a:pPr/>
              <a:t>30</a:t>
            </a:fld>
            <a:endParaRPr lang="cy-GB" altLang="en-US" sz="1200">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Penatrative</a:t>
            </a:r>
            <a:r>
              <a:rPr lang="en-GB"/>
              <a:t>, rape or oral sex</a:t>
            </a:r>
          </a:p>
          <a:p>
            <a:r>
              <a:rPr lang="en-GB"/>
              <a:t>Non penetrative – masturbation, rubbing, kissing, touching </a:t>
            </a:r>
          </a:p>
          <a:p>
            <a:r>
              <a:rPr lang="en-GB"/>
              <a:t>Exposure of inappropriate material, watching </a:t>
            </a:r>
          </a:p>
          <a:p>
            <a:r>
              <a:rPr lang="en-GB"/>
              <a:t>Production of inappropriate material either voluntarily or against will</a:t>
            </a:r>
          </a:p>
          <a:p>
            <a:r>
              <a:rPr lang="en-GB"/>
              <a:t>Grooming</a:t>
            </a:r>
          </a:p>
          <a:p>
            <a:r>
              <a:rPr lang="en-GB"/>
              <a:t>Enticing inappropriate sexual behaviour</a:t>
            </a:r>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smtClean="0"/>
              <a:pPr>
                <a:defRPr/>
              </a:pPr>
              <a:t>31</a:t>
            </a:fld>
            <a:endParaRPr lang="cy-GB" altLang="en-US"/>
          </a:p>
        </p:txBody>
      </p:sp>
    </p:spTree>
    <p:extLst>
      <p:ext uri="{BB962C8B-B14F-4D97-AF65-F5344CB8AC3E}">
        <p14:creationId xmlns:p14="http://schemas.microsoft.com/office/powerpoint/2010/main" val="37662442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Detailed sexual knowledge that is inappropriate for age</a:t>
            </a:r>
          </a:p>
          <a:p>
            <a:endParaRPr lang="en-GB"/>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smtClean="0"/>
              <a:pPr>
                <a:defRPr/>
              </a:pPr>
              <a:t>32</a:t>
            </a:fld>
            <a:endParaRPr lang="cy-GB" altLang="en-US"/>
          </a:p>
        </p:txBody>
      </p:sp>
    </p:spTree>
    <p:extLst>
      <p:ext uri="{BB962C8B-B14F-4D97-AF65-F5344CB8AC3E}">
        <p14:creationId xmlns:p14="http://schemas.microsoft.com/office/powerpoint/2010/main" val="276909010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Detailed sexual knowledge that is inappropriate for age</a:t>
            </a:r>
          </a:p>
          <a:p>
            <a:endParaRPr lang="en-GB"/>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smtClean="0"/>
              <a:pPr>
                <a:defRPr/>
              </a:pPr>
              <a:t>33</a:t>
            </a:fld>
            <a:endParaRPr lang="cy-GB" altLang="en-US"/>
          </a:p>
        </p:txBody>
      </p:sp>
    </p:spTree>
    <p:extLst>
      <p:ext uri="{BB962C8B-B14F-4D97-AF65-F5344CB8AC3E}">
        <p14:creationId xmlns:p14="http://schemas.microsoft.com/office/powerpoint/2010/main" val="122475729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Detailed sexual knowledge that is inappropriate for age</a:t>
            </a:r>
          </a:p>
          <a:p>
            <a:endParaRPr lang="en-GB"/>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smtClean="0"/>
              <a:pPr>
                <a:defRPr/>
              </a:pPr>
              <a:t>34</a:t>
            </a:fld>
            <a:endParaRPr lang="cy-GB" altLang="en-US"/>
          </a:p>
        </p:txBody>
      </p:sp>
    </p:spTree>
    <p:extLst>
      <p:ext uri="{BB962C8B-B14F-4D97-AF65-F5344CB8AC3E}">
        <p14:creationId xmlns:p14="http://schemas.microsoft.com/office/powerpoint/2010/main" val="320136488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02E3E790-20BE-46D2-95DB-D48523780B66}"/>
              </a:ext>
            </a:extLst>
          </p:cNvPr>
          <p:cNvSpPr>
            <a:spLocks noGrp="1" noRot="1" noChangeAspect="1" noChangeArrowheads="1" noTextEdit="1"/>
          </p:cNvSpPr>
          <p:nvPr>
            <p:ph type="sldImg"/>
          </p:nvPr>
        </p:nvSpPr>
        <p:spPr>
          <a:ln/>
        </p:spPr>
      </p:sp>
      <p:sp>
        <p:nvSpPr>
          <p:cNvPr id="53251" name="Notes Placeholder 2">
            <a:extLst>
              <a:ext uri="{FF2B5EF4-FFF2-40B4-BE49-F238E27FC236}">
                <a16:creationId xmlns:a16="http://schemas.microsoft.com/office/drawing/2014/main" id="{C2E79C31-2AB6-4780-8A85-C15CE5A2D70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3252" name="Slide Number Placeholder 3">
            <a:extLst>
              <a:ext uri="{FF2B5EF4-FFF2-40B4-BE49-F238E27FC236}">
                <a16:creationId xmlns:a16="http://schemas.microsoft.com/office/drawing/2014/main" id="{33120A44-31CA-44B7-A839-40DAF232615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65BA9C4-266A-41EC-B4C7-8AC6DC1EFEE1}" type="slidenum">
              <a:rPr lang="cy-GB" altLang="en-US" sz="1200" smtClean="0">
                <a:latin typeface="Arial" panose="020B0604020202020204" pitchFamily="34" charset="0"/>
              </a:rPr>
              <a:pPr/>
              <a:t>35</a:t>
            </a:fld>
            <a:endParaRPr lang="cy-GB" altLang="en-US" sz="1200">
              <a:latin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FBC43A57-01E7-4559-9131-CC0E48AD09D9}"/>
              </a:ext>
            </a:extLst>
          </p:cNvPr>
          <p:cNvSpPr>
            <a:spLocks noGrp="1" noRot="1" noChangeAspect="1" noChangeArrowheads="1" noTextEdit="1"/>
          </p:cNvSpPr>
          <p:nvPr>
            <p:ph type="sldImg"/>
          </p:nvPr>
        </p:nvSpPr>
        <p:spPr>
          <a:ln/>
        </p:spPr>
      </p:sp>
      <p:sp>
        <p:nvSpPr>
          <p:cNvPr id="51203" name="Notes Placeholder 2">
            <a:extLst>
              <a:ext uri="{FF2B5EF4-FFF2-40B4-BE49-F238E27FC236}">
                <a16:creationId xmlns:a16="http://schemas.microsoft.com/office/drawing/2014/main" id="{FD70DAF3-685D-4D56-9C14-552F64CD225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Worth pointing out here ‘self </a:t>
            </a:r>
            <a:r>
              <a:rPr lang="en-GB" altLang="en-US" err="1">
                <a:latin typeface="Arial" panose="020B0604020202020204" pitchFamily="34" charset="0"/>
              </a:rPr>
              <a:t>neflect</a:t>
            </a:r>
            <a:r>
              <a:rPr lang="en-GB" altLang="en-US">
                <a:latin typeface="Arial" panose="020B0604020202020204" pitchFamily="34" charset="0"/>
              </a:rPr>
              <a:t>’ – purposeful </a:t>
            </a:r>
          </a:p>
        </p:txBody>
      </p:sp>
      <p:sp>
        <p:nvSpPr>
          <p:cNvPr id="51204" name="Slide Number Placeholder 3">
            <a:extLst>
              <a:ext uri="{FF2B5EF4-FFF2-40B4-BE49-F238E27FC236}">
                <a16:creationId xmlns:a16="http://schemas.microsoft.com/office/drawing/2014/main" id="{0398EDB3-7A5C-4F7F-9A51-FE785541404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47D0499-2A39-4D86-AFA6-CB9077CBA628}" type="slidenum">
              <a:rPr lang="cy-GB" altLang="en-US" sz="1200" smtClean="0">
                <a:latin typeface="Arial" panose="020B0604020202020204" pitchFamily="34" charset="0"/>
              </a:rPr>
              <a:pPr/>
              <a:t>36</a:t>
            </a:fld>
            <a:endParaRPr lang="cy-GB" altLang="en-US" sz="1200">
              <a:latin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atin typeface="Arial"/>
                <a:ea typeface="MS PGothic"/>
                <a:cs typeface="Arial"/>
              </a:rPr>
              <a:t>Physical Neglect – basic needs, food, clothing, shelter, not kept safe/ not sufficiently supervised</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atin typeface="Arial"/>
                <a:ea typeface="MS PGothic"/>
                <a:cs typeface="Arial"/>
              </a:rPr>
              <a:t>Educational  Neglect – insufficient provision of education, not taking child to school, inconsistent attendance</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atin typeface="Arial"/>
                <a:ea typeface="MS PGothic"/>
                <a:cs typeface="Arial"/>
              </a:rPr>
              <a:t>Emotional Neglect – Failure to provide nurture or </a:t>
            </a:r>
            <a:r>
              <a:rPr lang="en-GB" err="1">
                <a:latin typeface="Arial"/>
                <a:ea typeface="MS PGothic"/>
                <a:cs typeface="Arial"/>
              </a:rPr>
              <a:t>stilmulation</a:t>
            </a:r>
            <a:r>
              <a:rPr lang="en-GB">
                <a:latin typeface="Arial"/>
                <a:ea typeface="MS PGothic"/>
                <a:cs typeface="Arial"/>
              </a:rPr>
              <a:t>. Psychologically harmful or hurtful behaviour, ignoring, intimidating, </a:t>
            </a:r>
            <a:r>
              <a:rPr lang="en-GB" err="1">
                <a:latin typeface="Arial"/>
                <a:ea typeface="MS PGothic"/>
                <a:cs typeface="Arial"/>
              </a:rPr>
              <a:t>criticisizing</a:t>
            </a:r>
            <a:r>
              <a:rPr lang="en-GB">
                <a:latin typeface="Arial"/>
                <a:ea typeface="MS PGothic"/>
                <a:cs typeface="Arial"/>
              </a:rPr>
              <a:t>, isolating, humiliating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atin typeface="Arial"/>
                <a:ea typeface="MS PGothic"/>
                <a:cs typeface="Arial"/>
              </a:rPr>
              <a:t>Medical Neglect – Failure to meet medical needs, ignoring medical conditions or concerns, includes dental, vision and hearing.</a:t>
            </a:r>
          </a:p>
          <a:p>
            <a:r>
              <a:rPr lang="en-GB">
                <a:latin typeface="Arial"/>
                <a:ea typeface="MS PGothic"/>
                <a:cs typeface="Arial"/>
              </a:rPr>
              <a:t>Affluent neglect - </a:t>
            </a:r>
            <a:r>
              <a:rPr lang="en-GB" b="1">
                <a:latin typeface="Arial"/>
                <a:ea typeface="MS PGothic"/>
                <a:cs typeface="Arial"/>
              </a:rPr>
              <a:t>Affluent neglect</a:t>
            </a:r>
            <a:r>
              <a:rPr lang="en-GB">
                <a:latin typeface="Arial"/>
                <a:ea typeface="MS PGothic"/>
                <a:cs typeface="Arial"/>
              </a:rPr>
              <a:t> refers to the neglect experienced by children in wealthy families. Unlike traditional neglect, which is often associated with poverty, affluent neglect can be harder to identify because children may appear well cared for in terms of material wealth but lack </a:t>
            </a:r>
            <a:r>
              <a:rPr lang="en-GB" b="1">
                <a:latin typeface="Arial"/>
                <a:ea typeface="MS PGothic"/>
                <a:cs typeface="Arial"/>
              </a:rPr>
              <a:t>emotional support, supervision, or parental engagement</a:t>
            </a:r>
            <a:endParaRPr lang="en-GB">
              <a:cs typeface="Arial"/>
            </a:endParaRPr>
          </a:p>
          <a:p>
            <a:endParaRPr lang="en-GB" b="1">
              <a:cs typeface="Arial"/>
            </a:endParaRPr>
          </a:p>
          <a:p>
            <a:r>
              <a:rPr lang="en-GB" b="1">
                <a:latin typeface="Arial"/>
                <a:ea typeface="MS PGothic"/>
                <a:cs typeface="Arial"/>
              </a:rPr>
              <a:t>Characteristics of Affluent Neglect</a:t>
            </a:r>
            <a:endParaRPr lang="en-GB">
              <a:latin typeface="Arial"/>
              <a:ea typeface="MS PGothic"/>
              <a:cs typeface="Arial"/>
            </a:endParaRPr>
          </a:p>
          <a:p>
            <a:pPr marL="171450" indent="-171450">
              <a:buFont typeface="Arial"/>
              <a:buChar char="•"/>
            </a:pPr>
            <a:r>
              <a:rPr lang="en-GB" b="1">
                <a:latin typeface="Arial"/>
                <a:ea typeface="MS PGothic"/>
                <a:cs typeface="Arial"/>
              </a:rPr>
              <a:t>Emotional neglect</a:t>
            </a:r>
            <a:r>
              <a:rPr lang="en-GB">
                <a:latin typeface="Arial"/>
                <a:ea typeface="MS PGothic"/>
                <a:cs typeface="Arial"/>
              </a:rPr>
              <a:t> – Parents may be absent due to demanding careers, leaving children without emotional connection or guidance.</a:t>
            </a:r>
          </a:p>
          <a:p>
            <a:pPr marL="171450" indent="-171450">
              <a:buFont typeface="Arial"/>
              <a:buChar char="•"/>
            </a:pPr>
            <a:r>
              <a:rPr lang="en-GB" b="1">
                <a:latin typeface="Arial"/>
                <a:ea typeface="MS PGothic"/>
                <a:cs typeface="Arial"/>
              </a:rPr>
              <a:t>Pressure to succeed</a:t>
            </a:r>
            <a:r>
              <a:rPr lang="en-GB">
                <a:latin typeface="Arial"/>
                <a:ea typeface="MS PGothic"/>
                <a:cs typeface="Arial"/>
              </a:rPr>
              <a:t> – High expectations for academic or extracurricular achievements can lead to stress and anxiety.</a:t>
            </a:r>
          </a:p>
          <a:p>
            <a:pPr marL="171450" indent="-171450">
              <a:buFont typeface="Arial"/>
              <a:buChar char="•"/>
            </a:pPr>
            <a:r>
              <a:rPr lang="en-GB" b="1">
                <a:latin typeface="Arial"/>
                <a:ea typeface="MS PGothic"/>
                <a:cs typeface="Arial"/>
              </a:rPr>
              <a:t>Lack of supervision</a:t>
            </a:r>
            <a:r>
              <a:rPr lang="en-GB">
                <a:latin typeface="Arial"/>
                <a:ea typeface="MS PGothic"/>
                <a:cs typeface="Arial"/>
              </a:rPr>
              <a:t> – Children may have financial resources but little parental oversight, increasing risks of substance abuse or risky </a:t>
            </a:r>
            <a:r>
              <a:rPr lang="en-GB" err="1">
                <a:latin typeface="Arial"/>
                <a:ea typeface="MS PGothic"/>
                <a:cs typeface="Arial"/>
              </a:rPr>
              <a:t>behaviors</a:t>
            </a:r>
            <a:r>
              <a:rPr lang="en-GB">
                <a:latin typeface="Arial"/>
                <a:ea typeface="MS PGothic"/>
                <a:cs typeface="Arial"/>
              </a:rPr>
              <a:t>.</a:t>
            </a:r>
          </a:p>
          <a:p>
            <a:pPr marL="171450" indent="-171450">
              <a:buFont typeface="Arial"/>
              <a:buChar char="•"/>
            </a:pPr>
            <a:r>
              <a:rPr lang="en-GB" b="1">
                <a:latin typeface="Arial"/>
                <a:ea typeface="MS PGothic"/>
                <a:cs typeface="Arial"/>
              </a:rPr>
              <a:t>Material indulgence</a:t>
            </a:r>
            <a:r>
              <a:rPr lang="en-GB">
                <a:latin typeface="Arial"/>
                <a:ea typeface="MS PGothic"/>
                <a:cs typeface="Arial"/>
              </a:rPr>
              <a:t> – Providing excessive material goods instead of emotional support can mask deeper neglect.</a:t>
            </a:r>
          </a:p>
          <a:p>
            <a:pPr marL="171450" indent="-171450">
              <a:buFont typeface="Arial"/>
              <a:buChar char="•"/>
            </a:pPr>
            <a:r>
              <a:rPr lang="en-GB" b="1">
                <a:latin typeface="Arial"/>
                <a:ea typeface="MS PGothic"/>
                <a:cs typeface="Arial"/>
              </a:rPr>
              <a:t>Boarding school isolation</a:t>
            </a:r>
            <a:r>
              <a:rPr lang="en-GB">
                <a:latin typeface="Arial"/>
                <a:ea typeface="MS PGothic"/>
                <a:cs typeface="Arial"/>
              </a:rPr>
              <a:t> – Some children experience neglect due to prolonged separation from their families.</a:t>
            </a:r>
          </a:p>
          <a:p>
            <a:r>
              <a:rPr lang="en-GB" b="1">
                <a:latin typeface="Arial"/>
                <a:ea typeface="MS PGothic"/>
                <a:cs typeface="Arial"/>
              </a:rPr>
              <a:t>Challenges in Identifying Affluent Neglect</a:t>
            </a:r>
            <a:endParaRPr lang="en-GB">
              <a:latin typeface="Arial"/>
              <a:ea typeface="MS PGothic"/>
              <a:cs typeface="Arial"/>
            </a:endParaRPr>
          </a:p>
          <a:p>
            <a:pPr marL="171450" indent="-171450">
              <a:buFont typeface="Arial"/>
              <a:buChar char="•"/>
            </a:pPr>
            <a:r>
              <a:rPr lang="en-GB" b="1">
                <a:latin typeface="Arial"/>
                <a:ea typeface="MS PGothic"/>
                <a:cs typeface="Arial"/>
              </a:rPr>
              <a:t>Unconscious bias</a:t>
            </a:r>
            <a:r>
              <a:rPr lang="en-GB">
                <a:latin typeface="Arial"/>
                <a:ea typeface="MS PGothic"/>
                <a:cs typeface="Arial"/>
              </a:rPr>
              <a:t> – Professionals may assume wealth equates to safety, overlooking signs of neglect.</a:t>
            </a:r>
          </a:p>
          <a:p>
            <a:pPr marL="171450" indent="-171450">
              <a:buFont typeface="Arial"/>
              <a:buChar char="•"/>
            </a:pPr>
            <a:r>
              <a:rPr lang="en-GB" b="1">
                <a:latin typeface="Arial"/>
                <a:ea typeface="MS PGothic"/>
                <a:cs typeface="Arial"/>
              </a:rPr>
              <a:t>Parental influence</a:t>
            </a:r>
            <a:r>
              <a:rPr lang="en-GB">
                <a:latin typeface="Arial"/>
                <a:ea typeface="MS PGothic"/>
                <a:cs typeface="Arial"/>
              </a:rPr>
              <a:t> – Affluent parents may use their status to resist intervention or challenge safeguarding concerns.</a:t>
            </a:r>
          </a:p>
          <a:p>
            <a:pPr marL="171450" indent="-171450">
              <a:buFont typeface="Arial"/>
              <a:buChar char="•"/>
            </a:pPr>
            <a:r>
              <a:rPr lang="en-GB" b="1">
                <a:latin typeface="Arial"/>
                <a:ea typeface="MS PGothic"/>
                <a:cs typeface="Arial"/>
              </a:rPr>
              <a:t>Hidden emotional harm</a:t>
            </a:r>
            <a:r>
              <a:rPr lang="en-GB">
                <a:latin typeface="Arial"/>
                <a:ea typeface="MS PGothic"/>
                <a:cs typeface="Arial"/>
              </a:rPr>
              <a:t> – Unlike physical neglect, emotional neglect is harder to evidence, making intervention complex.</a:t>
            </a:r>
          </a:p>
          <a:p>
            <a:r>
              <a:rPr lang="en-GB" b="1">
                <a:latin typeface="Arial"/>
                <a:ea typeface="MS PGothic"/>
                <a:cs typeface="Arial"/>
              </a:rPr>
              <a:t>Responding to Affluent Neglect</a:t>
            </a:r>
            <a:endParaRPr lang="en-GB">
              <a:latin typeface="Arial"/>
              <a:ea typeface="MS PGothic"/>
              <a:cs typeface="Arial"/>
            </a:endParaRPr>
          </a:p>
          <a:p>
            <a:pPr marL="171450" indent="-171450">
              <a:buFont typeface="Arial"/>
              <a:buChar char="•"/>
            </a:pPr>
            <a:r>
              <a:rPr lang="en-GB" b="1">
                <a:latin typeface="Arial"/>
                <a:ea typeface="MS PGothic"/>
                <a:cs typeface="Arial"/>
              </a:rPr>
              <a:t>Professional curiosity</a:t>
            </a:r>
            <a:r>
              <a:rPr lang="en-GB">
                <a:latin typeface="Arial"/>
                <a:ea typeface="MS PGothic"/>
                <a:cs typeface="Arial"/>
              </a:rPr>
              <a:t> – Safeguarding professionals must be trained to recognize signs beyond financial well-being.</a:t>
            </a:r>
          </a:p>
          <a:p>
            <a:pPr marL="171450" indent="-171450">
              <a:buFont typeface="Arial"/>
              <a:buChar char="•"/>
            </a:pPr>
            <a:r>
              <a:rPr lang="en-GB" b="1">
                <a:latin typeface="Arial"/>
                <a:ea typeface="MS PGothic"/>
                <a:cs typeface="Arial"/>
              </a:rPr>
              <a:t>Building trust</a:t>
            </a:r>
            <a:r>
              <a:rPr lang="en-GB">
                <a:latin typeface="Arial"/>
                <a:ea typeface="MS PGothic"/>
                <a:cs typeface="Arial"/>
              </a:rPr>
              <a:t> – Establishing relationships with children and families can help uncover hidden neglect.</a:t>
            </a:r>
          </a:p>
          <a:p>
            <a:pPr marL="171450" indent="-171450">
              <a:buFont typeface="Arial"/>
              <a:buChar char="•"/>
            </a:pPr>
            <a:r>
              <a:rPr lang="en-GB" b="1">
                <a:latin typeface="Arial"/>
                <a:ea typeface="MS PGothic"/>
                <a:cs typeface="Arial"/>
              </a:rPr>
              <a:t>Multi-agency collaboration</a:t>
            </a:r>
            <a:r>
              <a:rPr lang="en-GB">
                <a:latin typeface="Arial"/>
                <a:ea typeface="MS PGothic"/>
                <a:cs typeface="Arial"/>
              </a:rPr>
              <a:t> – Schools, healthcare providers, and social services must work together to address concerns.</a:t>
            </a:r>
          </a:p>
          <a:p>
            <a:r>
              <a:rPr lang="en-GB">
                <a:latin typeface="Arial"/>
                <a:ea typeface="MS PGothic"/>
                <a:cs typeface="Arial"/>
              </a:rPr>
              <a:t>Affluent neglect is often overlooked, but it can have </a:t>
            </a:r>
            <a:r>
              <a:rPr lang="en-GB" b="1">
                <a:latin typeface="Arial"/>
                <a:ea typeface="MS PGothic"/>
                <a:cs typeface="Arial"/>
              </a:rPr>
              <a:t>serious long-term effects</a:t>
            </a:r>
            <a:r>
              <a:rPr lang="en-GB">
                <a:latin typeface="Arial"/>
                <a:ea typeface="MS PGothic"/>
                <a:cs typeface="Arial"/>
              </a:rPr>
              <a:t> on children's mental health and development</a:t>
            </a:r>
          </a:p>
          <a:p>
            <a:endParaRPr lang="en-GB" b="1">
              <a:cs typeface="Arial"/>
            </a:endParaRPr>
          </a:p>
          <a:p>
            <a:endParaRPr lang="en-GB"/>
          </a:p>
          <a:p>
            <a:endParaRPr lang="en-GB"/>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smtClean="0"/>
              <a:pPr>
                <a:defRPr/>
              </a:pPr>
              <a:t>37</a:t>
            </a:fld>
            <a:endParaRPr lang="cy-GB" altLang="en-US"/>
          </a:p>
        </p:txBody>
      </p:sp>
    </p:spTree>
    <p:extLst>
      <p:ext uri="{BB962C8B-B14F-4D97-AF65-F5344CB8AC3E}">
        <p14:creationId xmlns:p14="http://schemas.microsoft.com/office/powerpoint/2010/main" val="349805461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Changes in appearance (physical and psychological)</a:t>
            </a:r>
          </a:p>
          <a:p>
            <a:r>
              <a:rPr lang="en-GB"/>
              <a:t>Inappropriate clothing (don’t fit – too big or small, no coat in the cold weather etc)</a:t>
            </a:r>
          </a:p>
          <a:p>
            <a:r>
              <a:rPr lang="en-GB"/>
              <a:t>Health and Development problems (including physical problems, social, physical, emotional, behavioural, developmental problems</a:t>
            </a:r>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smtClean="0"/>
              <a:pPr>
                <a:defRPr/>
              </a:pPr>
              <a:t>38</a:t>
            </a:fld>
            <a:endParaRPr lang="cy-GB" altLang="en-US"/>
          </a:p>
        </p:txBody>
      </p:sp>
    </p:spTree>
    <p:extLst>
      <p:ext uri="{BB962C8B-B14F-4D97-AF65-F5344CB8AC3E}">
        <p14:creationId xmlns:p14="http://schemas.microsoft.com/office/powerpoint/2010/main" val="121047369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D390FB46-A221-4F05-9E6B-45C565DF1CE5}"/>
              </a:ext>
            </a:extLst>
          </p:cNvPr>
          <p:cNvSpPr>
            <a:spLocks noGrp="1" noRot="1" noChangeAspect="1" noChangeArrowheads="1" noTextEdit="1"/>
          </p:cNvSpPr>
          <p:nvPr>
            <p:ph type="sldImg"/>
          </p:nvPr>
        </p:nvSpPr>
        <p:spPr>
          <a:ln/>
        </p:spPr>
      </p:sp>
      <p:sp>
        <p:nvSpPr>
          <p:cNvPr id="55299" name="Notes Placeholder 2">
            <a:extLst>
              <a:ext uri="{FF2B5EF4-FFF2-40B4-BE49-F238E27FC236}">
                <a16:creationId xmlns:a16="http://schemas.microsoft.com/office/drawing/2014/main" id="{B769BEDB-9872-43EC-81B3-439610C204F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a:ea typeface="MS PGothic"/>
                <a:cs typeface="Arial"/>
              </a:rPr>
              <a:t>Child Sexual Exploitation</a:t>
            </a:r>
          </a:p>
          <a:p>
            <a:r>
              <a:rPr lang="en-GB">
                <a:latin typeface="Arial"/>
                <a:ea typeface="MS PGothic"/>
                <a:cs typeface="Arial"/>
              </a:rPr>
              <a:t>Child sexual exploitation is a form of child sexual abuse. It occurs where an individual or group takes advantage of an imbalance of power to coerce, manipulate or deceive a child or young person under the age of 18 into sexual activity, (a) in exchange for something the victim needs or wants; and/or (b) for the financial advantage or increased status of the perpetrator or facilitator. The victim may have been sexually exploited even if the sexual activity appears consensual. Child sexual exploitation does not always involve physical contact; it can also occur through the use of technology.</a:t>
            </a:r>
          </a:p>
          <a:p>
            <a:endParaRPr lang="en-GB">
              <a:cs typeface="Arial"/>
            </a:endParaRPr>
          </a:p>
          <a:p>
            <a:r>
              <a:rPr lang="en-GB">
                <a:latin typeface="Arial"/>
                <a:ea typeface="MS PGothic"/>
                <a:cs typeface="Arial"/>
              </a:rPr>
              <a:t>Online Abuse</a:t>
            </a:r>
          </a:p>
          <a:p>
            <a:r>
              <a:rPr lang="en-GB"/>
              <a:t>Online abuse is abuse that is facilitated using technology. It may take place through social media, online games, or other channels of digital communication. Children can also be re-victimised if evidence of their abuse is recorded or uploaded online. Technology can facilitate a number of illegal abusive behaviours including, but not limited to: harassment; stalking; threatening behaviour; sharing indecent images of children under 18; inciting a child to sexual activity; sexual exploitation; grooming; sexual communication with a child; and, causing a child to view images or watch videos of a sexual act. Using technology to facilitate any of the above activities is online abuse. Alongside those illegal activities that are perpetrated online, children may also be exposed to inappropriate behaviours or content online. For instance, children may be bullied online by their peers or they might, either accidentally or intentionally, view content which is intended for adults, such as pornography. Both online abuse and exposure to unsuitable content or behaviour can have a long-lasting impact on the wellbeing of children and young people.</a:t>
            </a:r>
          </a:p>
          <a:p>
            <a:endParaRPr lang="en-GB"/>
          </a:p>
          <a:p>
            <a:r>
              <a:rPr lang="en-GB"/>
              <a:t>Bullying</a:t>
            </a:r>
          </a:p>
          <a:p>
            <a:pPr eaLnBrk="1" hangingPunct="1"/>
            <a:r>
              <a:rPr lang="en-GB" altLang="en-US" sz="1200">
                <a:solidFill>
                  <a:schemeClr val="accent6">
                    <a:lumMod val="75000"/>
                  </a:schemeClr>
                </a:solidFill>
                <a:latin typeface="Arial" panose="020B0604020202020204" pitchFamily="34" charset="0"/>
                <a:cs typeface="Arial" panose="020B0604020202020204" pitchFamily="34" charset="0"/>
              </a:rPr>
              <a:t>Very difficult to recognise</a:t>
            </a:r>
          </a:p>
          <a:p>
            <a:pPr eaLnBrk="1" hangingPunct="1"/>
            <a:r>
              <a:rPr lang="en-GB" altLang="en-US" sz="1200">
                <a:solidFill>
                  <a:schemeClr val="accent6">
                    <a:lumMod val="75000"/>
                  </a:schemeClr>
                </a:solidFill>
                <a:latin typeface="Arial" panose="020B0604020202020204" pitchFamily="34" charset="0"/>
                <a:cs typeface="Arial" panose="020B0604020202020204" pitchFamily="34" charset="0"/>
              </a:rPr>
              <a:t>Can take a number of forms</a:t>
            </a:r>
          </a:p>
          <a:p>
            <a:pPr eaLnBrk="1" hangingPunct="1"/>
            <a:r>
              <a:rPr lang="en-GB" altLang="en-US" sz="1200">
                <a:solidFill>
                  <a:schemeClr val="accent6">
                    <a:lumMod val="75000"/>
                  </a:schemeClr>
                </a:solidFill>
                <a:latin typeface="Arial" panose="020B0604020202020204" pitchFamily="34" charset="0"/>
                <a:cs typeface="Arial" panose="020B0604020202020204" pitchFamily="34" charset="0"/>
              </a:rPr>
              <a:t>Home, early years settings, schools, clubs, workplace - everywhere</a:t>
            </a:r>
          </a:p>
          <a:p>
            <a:r>
              <a:rPr lang="en-GB"/>
              <a:t>Many people have/or will experience this to some degree in their life.</a:t>
            </a:r>
          </a:p>
          <a:p>
            <a:endParaRPr lang="en-GB"/>
          </a:p>
          <a:p>
            <a:r>
              <a:rPr lang="en-GB"/>
              <a:t>Grooming</a:t>
            </a:r>
          </a:p>
          <a:p>
            <a:r>
              <a:rPr lang="en-GB" b="0" i="0">
                <a:solidFill>
                  <a:srgbClr val="4D5156"/>
                </a:solidFill>
                <a:effectLst/>
                <a:latin typeface="arial" panose="020B0604020202020204" pitchFamily="34" charset="0"/>
              </a:rPr>
              <a:t>Grooming is </a:t>
            </a:r>
            <a:r>
              <a:rPr lang="en-GB" b="0" i="0">
                <a:solidFill>
                  <a:srgbClr val="5F6368"/>
                </a:solidFill>
                <a:effectLst/>
                <a:latin typeface="arial" panose="020B0604020202020204" pitchFamily="34" charset="0"/>
              </a:rPr>
              <a:t>when someone builds a relationship, trust and emotional connection with a child or young person so they can manipulate, exploit and abuse them</a:t>
            </a:r>
            <a:r>
              <a:rPr lang="en-GB" b="0" i="0">
                <a:solidFill>
                  <a:srgbClr val="4D5156"/>
                </a:solidFill>
                <a:effectLst/>
                <a:latin typeface="arial" panose="020B0604020202020204" pitchFamily="34" charset="0"/>
              </a:rPr>
              <a:t>.</a:t>
            </a:r>
            <a:endParaRPr lang="en-GB" b="0"/>
          </a:p>
          <a:p>
            <a:endParaRPr lang="en-GB"/>
          </a:p>
          <a:p>
            <a:r>
              <a:rPr lang="en-GB"/>
              <a:t>Financial Abuse</a:t>
            </a:r>
          </a:p>
          <a:p>
            <a:pPr algn="l" rtl="0" fontAlgn="base"/>
            <a:r>
              <a:rPr lang="en-GB" sz="1200" b="0" i="0" u="none" strike="noStrike">
                <a:solidFill>
                  <a:srgbClr val="000000"/>
                </a:solidFill>
                <a:effectLst/>
                <a:latin typeface="Arial" panose="020B0604020202020204" pitchFamily="34" charset="0"/>
              </a:rPr>
              <a:t>Wales Safeguarding Procedures added this as a category.</a:t>
            </a:r>
            <a:r>
              <a:rPr lang="en-US" sz="12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200" b="0" i="0" u="none" strike="noStrike">
                <a:solidFill>
                  <a:srgbClr val="000000"/>
                </a:solidFill>
                <a:effectLst/>
                <a:latin typeface="Arial" panose="020B0604020202020204" pitchFamily="34" charset="0"/>
              </a:rPr>
              <a:t>Financial abuse includes theft, fraud, pressure about money, misuse of money. </a:t>
            </a:r>
            <a:r>
              <a:rPr lang="en-US" sz="12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200" b="0" i="0" u="none" strike="noStrike">
                <a:solidFill>
                  <a:srgbClr val="000000"/>
                </a:solidFill>
                <a:effectLst/>
                <a:latin typeface="Arial" panose="020B0604020202020204" pitchFamily="34" charset="0"/>
              </a:rPr>
              <a:t>Using funds that are specific for Children's needs.</a:t>
            </a:r>
            <a:r>
              <a:rPr lang="en-GB" sz="1200" b="0" i="0">
                <a:solidFill>
                  <a:srgbClr val="444444"/>
                </a:solidFill>
                <a:effectLst/>
                <a:latin typeface="Arial" panose="020B0604020202020204" pitchFamily="34" charset="0"/>
              </a:rPr>
              <a:t>​</a:t>
            </a:r>
            <a:endParaRPr lang="en-GB" b="0" i="0">
              <a:solidFill>
                <a:srgbClr val="444444"/>
              </a:solidFill>
              <a:effectLst/>
              <a:latin typeface="Calibri" panose="020F0502020204030204" pitchFamily="34" charset="0"/>
            </a:endParaRPr>
          </a:p>
          <a:p>
            <a:pPr algn="l" rtl="0" fontAlgn="base"/>
            <a:r>
              <a:rPr lang="en-GB" sz="1200" b="0" i="0" u="none" strike="noStrike">
                <a:solidFill>
                  <a:srgbClr val="000000"/>
                </a:solidFill>
                <a:effectLst/>
                <a:latin typeface="Arial" panose="020B0604020202020204" pitchFamily="34" charset="0"/>
              </a:rPr>
              <a:t>Consider children or adults with ALN or a disability who are provided with additional income/funds to support those needs or are provided with special equipment/resources. If these are not available, are spent on other items or are sold on, this falls into that category of financial abuse.</a:t>
            </a:r>
          </a:p>
          <a:p>
            <a:pPr marL="0" indent="0">
              <a:buFont typeface="Arial" panose="020B0604020202020204" pitchFamily="34" charset="0"/>
              <a:buNone/>
              <a:defRPr/>
            </a:pPr>
            <a:r>
              <a:rPr lang="en-GB" altLang="en-US" sz="1200">
                <a:solidFill>
                  <a:schemeClr val="accent6">
                    <a:lumMod val="75000"/>
                  </a:schemeClr>
                </a:solidFill>
                <a:latin typeface="Arial" panose="020B0604020202020204" pitchFamily="34" charset="0"/>
                <a:cs typeface="Arial" panose="020B0604020202020204" pitchFamily="34" charset="0"/>
              </a:rPr>
              <a:t>This category is not as common to a child but signs can include:</a:t>
            </a:r>
          </a:p>
          <a:p>
            <a:pPr>
              <a:defRPr/>
            </a:pPr>
            <a:r>
              <a:rPr lang="en-GB" altLang="en-US" sz="1200">
                <a:solidFill>
                  <a:schemeClr val="accent6">
                    <a:lumMod val="75000"/>
                  </a:schemeClr>
                </a:solidFill>
                <a:latin typeface="Arial" panose="020B0604020202020204" pitchFamily="34" charset="0"/>
                <a:cs typeface="Arial" panose="020B0604020202020204" pitchFamily="34" charset="0"/>
              </a:rPr>
              <a:t>Failing to meet the needs, care and support that is provided through direct payments; or</a:t>
            </a:r>
          </a:p>
          <a:p>
            <a:pPr>
              <a:defRPr/>
            </a:pPr>
            <a:r>
              <a:rPr lang="en-GB" altLang="en-US" sz="1200">
                <a:solidFill>
                  <a:schemeClr val="accent6">
                    <a:lumMod val="75000"/>
                  </a:schemeClr>
                </a:solidFill>
                <a:latin typeface="Arial" panose="020B0604020202020204" pitchFamily="34" charset="0"/>
                <a:cs typeface="Arial" panose="020B0604020202020204" pitchFamily="34" charset="0"/>
              </a:rPr>
              <a:t>Complaints that personal property is lost. </a:t>
            </a:r>
          </a:p>
          <a:p>
            <a:pPr algn="l" rtl="0" fontAlgn="base"/>
            <a:endParaRPr lang="en-GB" sz="1200" b="0" i="0" u="none" strike="noStrike">
              <a:solidFill>
                <a:srgbClr val="000000"/>
              </a:solidFill>
              <a:effectLst/>
              <a:latin typeface="Arial" panose="020B0604020202020204" pitchFamily="34" charset="0"/>
            </a:endParaRPr>
          </a:p>
          <a:p>
            <a:pPr algn="l" rtl="0" fontAlgn="base"/>
            <a:r>
              <a:rPr lang="en-GB" sz="1200" b="0" i="0" u="none" strike="noStrike">
                <a:solidFill>
                  <a:srgbClr val="000000"/>
                </a:solidFill>
                <a:effectLst/>
                <a:latin typeface="Arial" panose="020B0604020202020204" pitchFamily="34" charset="0"/>
              </a:rPr>
              <a:t>Domestic Abuse</a:t>
            </a:r>
          </a:p>
          <a:p>
            <a:pPr algn="l" rtl="0" fontAlgn="base"/>
            <a:r>
              <a:rPr lang="en-GB" b="0" i="0">
                <a:solidFill>
                  <a:srgbClr val="454545"/>
                </a:solidFill>
                <a:effectLst/>
                <a:latin typeface="Roboto" panose="02000000000000000000" pitchFamily="2" charset="0"/>
              </a:rPr>
              <a:t>Domestic abuse, also known as domestic violence or intimate partner violence, can be defined as a pattern of behaviour in any relationship that is used to gain or maintain power and control over an intimate partner. Abuse can physical, sexual, emotional, economic or psychological actions or threats of actions that influence another person. This includes any behaviours that frighten, intimidate, terrorize, manipulate, hurt, humiliate, blame, injure, or wound someone. Domestic abuse can happen to anyone of any race, age, sexual orientation, religion, or gender. It can occur within a range of relationships including couples who are married, living together or dating. Domestic violence affects people of all socioeconomic backgrounds and education levels. </a:t>
            </a:r>
          </a:p>
          <a:p>
            <a:pPr algn="l" rtl="0" fontAlgn="base"/>
            <a:endParaRPr lang="en-GB" b="0" i="0">
              <a:solidFill>
                <a:srgbClr val="454545"/>
              </a:solidFill>
              <a:effectLst/>
              <a:latin typeface="Roboto" panose="02000000000000000000" pitchFamily="2" charset="0"/>
            </a:endParaRPr>
          </a:p>
          <a:p>
            <a:pPr algn="l" rtl="0" fontAlgn="base"/>
            <a:r>
              <a:rPr lang="en-GB" b="0" i="0">
                <a:solidFill>
                  <a:srgbClr val="454545"/>
                </a:solidFill>
                <a:effectLst/>
                <a:latin typeface="Roboto" panose="02000000000000000000" pitchFamily="2" charset="0"/>
              </a:rPr>
              <a:t>Organisational Abuse</a:t>
            </a:r>
          </a:p>
          <a:p>
            <a:pPr algn="l" rtl="0" fontAlgn="base"/>
            <a:r>
              <a:rPr lang="en-GB" b="0" i="0">
                <a:solidFill>
                  <a:srgbClr val="454545"/>
                </a:solidFill>
                <a:effectLst/>
                <a:latin typeface="Roboto" panose="02000000000000000000" pitchFamily="2" charset="0"/>
              </a:rPr>
              <a:t>Neglect or poor standards of care in an organisation, institution or a care setting, such as a care home, hospital, school, social services/ organisations providing care in someone’s home.</a:t>
            </a:r>
          </a:p>
          <a:p>
            <a:pPr algn="l" rtl="0" fontAlgn="base"/>
            <a:endParaRPr lang="en-GB" b="0" i="0">
              <a:solidFill>
                <a:srgbClr val="454545"/>
              </a:solidFill>
              <a:effectLst/>
              <a:latin typeface="Roboto" panose="02000000000000000000" pitchFamily="2" charset="0"/>
            </a:endParaRPr>
          </a:p>
          <a:p>
            <a:pPr algn="l" rtl="0" fontAlgn="base"/>
            <a:r>
              <a:rPr lang="en-GB" b="0" i="0">
                <a:solidFill>
                  <a:srgbClr val="454545"/>
                </a:solidFill>
                <a:effectLst/>
                <a:latin typeface="Roboto" panose="02000000000000000000" pitchFamily="2" charset="0"/>
              </a:rPr>
              <a:t>Discriminatory abuse</a:t>
            </a:r>
          </a:p>
          <a:p>
            <a:pPr algn="l" rtl="0" fontAlgn="base"/>
            <a:r>
              <a:rPr lang="en-GB" b="0" i="0">
                <a:solidFill>
                  <a:srgbClr val="454545"/>
                </a:solidFill>
                <a:effectLst/>
                <a:latin typeface="Roboto" panose="02000000000000000000" pitchFamily="2" charset="0"/>
              </a:rPr>
              <a:t>Abuse because of someone’s race, gender, gender identity, age, disability, sexual orientation or religion</a:t>
            </a:r>
          </a:p>
          <a:p>
            <a:pPr algn="l" rtl="0" fontAlgn="base"/>
            <a:endParaRPr lang="en-GB" b="0" i="0">
              <a:solidFill>
                <a:srgbClr val="454545"/>
              </a:solidFill>
              <a:effectLst/>
              <a:latin typeface="Roboto" panose="02000000000000000000" pitchFamily="2" charset="0"/>
            </a:endParaRPr>
          </a:p>
          <a:p>
            <a:pPr algn="l" rtl="0" fontAlgn="base"/>
            <a:r>
              <a:rPr lang="en-GB" b="0" i="0">
                <a:solidFill>
                  <a:srgbClr val="454545"/>
                </a:solidFill>
                <a:effectLst/>
                <a:latin typeface="Roboto" panose="02000000000000000000" pitchFamily="2" charset="0"/>
              </a:rPr>
              <a:t>Slavery</a:t>
            </a:r>
          </a:p>
          <a:p>
            <a:pPr algn="l" rtl="0" fontAlgn="base"/>
            <a:r>
              <a:rPr lang="en-GB" b="0" i="0">
                <a:solidFill>
                  <a:srgbClr val="454545"/>
                </a:solidFill>
                <a:effectLst/>
                <a:latin typeface="Roboto" panose="02000000000000000000" pitchFamily="2" charset="0"/>
              </a:rPr>
              <a:t>This includes slavery, human trafficking, forced labour,  and domestic servitude.</a:t>
            </a:r>
          </a:p>
          <a:p>
            <a:pPr algn="l" rtl="0" fontAlgn="base"/>
            <a:endParaRPr lang="en-GB" b="0" i="0">
              <a:solidFill>
                <a:srgbClr val="454545"/>
              </a:solidFill>
              <a:effectLst/>
              <a:latin typeface="Roboto" panose="02000000000000000000" pitchFamily="2" charset="0"/>
            </a:endParaRPr>
          </a:p>
          <a:p>
            <a:pPr algn="l" rtl="0" fontAlgn="base"/>
            <a:r>
              <a:rPr lang="en-GB" b="0" i="0">
                <a:solidFill>
                  <a:srgbClr val="454545"/>
                </a:solidFill>
                <a:effectLst/>
                <a:latin typeface="Roboto" panose="02000000000000000000" pitchFamily="2" charset="0"/>
              </a:rPr>
              <a:t>Female Genital mutilation</a:t>
            </a:r>
          </a:p>
          <a:p>
            <a:pPr algn="l" rtl="0" fontAlgn="base"/>
            <a:endParaRPr lang="en-GB" b="0" i="0">
              <a:solidFill>
                <a:srgbClr val="454545"/>
              </a:solidFill>
              <a:effectLst/>
              <a:latin typeface="Roboto" panose="02000000000000000000" pitchFamily="2" charset="0"/>
            </a:endParaRPr>
          </a:p>
          <a:p>
            <a:pPr algn="l" rtl="0" fontAlgn="base"/>
            <a:endParaRPr lang="en-GB" b="0" i="0">
              <a:solidFill>
                <a:srgbClr val="454545"/>
              </a:solidFill>
              <a:effectLst/>
              <a:latin typeface="Roboto" panose="02000000000000000000" pitchFamily="2" charset="0"/>
            </a:endParaRPr>
          </a:p>
          <a:p>
            <a:pPr algn="l" rtl="0" fontAlgn="base"/>
            <a:endParaRPr lang="en-GB" b="0" i="0">
              <a:solidFill>
                <a:srgbClr val="454545"/>
              </a:solidFill>
              <a:effectLst/>
              <a:latin typeface="Roboto" panose="02000000000000000000" pitchFamily="2" charset="0"/>
            </a:endParaRPr>
          </a:p>
          <a:p>
            <a:pPr algn="l" rtl="0" fontAlgn="base"/>
            <a:endParaRPr lang="en-GB" sz="1200" b="0" i="0" u="none" strike="noStrike">
              <a:solidFill>
                <a:srgbClr val="000000"/>
              </a:solidFill>
              <a:effectLst/>
              <a:latin typeface="Arial" panose="020B0604020202020204" pitchFamily="34" charset="0"/>
            </a:endParaRPr>
          </a:p>
          <a:p>
            <a:pPr algn="l" rtl="0" fontAlgn="base"/>
            <a:endParaRPr lang="en-GB" b="0" i="0">
              <a:solidFill>
                <a:srgbClr val="444444"/>
              </a:solidFill>
              <a:effectLst/>
              <a:latin typeface="Calibri" panose="020F0502020204030204" pitchFamily="34" charset="0"/>
            </a:endParaRPr>
          </a:p>
          <a:p>
            <a:endParaRPr lang="en-GB"/>
          </a:p>
        </p:txBody>
      </p:sp>
      <p:sp>
        <p:nvSpPr>
          <p:cNvPr id="55300" name="Slide Number Placeholder 3">
            <a:extLst>
              <a:ext uri="{FF2B5EF4-FFF2-40B4-BE49-F238E27FC236}">
                <a16:creationId xmlns:a16="http://schemas.microsoft.com/office/drawing/2014/main" id="{98B0BCA8-3FC5-4951-8D80-B281CDEC7AD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238D091-52C0-4A42-B9E0-4FE72322AFF5}" type="slidenum">
              <a:rPr lang="cy-GB" altLang="en-US" sz="1200" smtClean="0">
                <a:latin typeface="Arial" panose="020B0604020202020204" pitchFamily="34" charset="0"/>
              </a:rPr>
              <a:pPr/>
              <a:t>39</a:t>
            </a:fld>
            <a:endParaRPr lang="cy-GB" altLang="en-US" sz="1200">
              <a:latin typeface="Arial" panose="020B0604020202020204" pitchFamily="34"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D390FB46-A221-4F05-9E6B-45C565DF1CE5}"/>
              </a:ext>
            </a:extLst>
          </p:cNvPr>
          <p:cNvSpPr>
            <a:spLocks noGrp="1" noRot="1" noChangeAspect="1" noChangeArrowheads="1" noTextEdit="1"/>
          </p:cNvSpPr>
          <p:nvPr>
            <p:ph type="sldImg"/>
          </p:nvPr>
        </p:nvSpPr>
        <p:spPr>
          <a:ln/>
        </p:spPr>
      </p:sp>
      <p:sp>
        <p:nvSpPr>
          <p:cNvPr id="55299" name="Notes Placeholder 2">
            <a:extLst>
              <a:ext uri="{FF2B5EF4-FFF2-40B4-BE49-F238E27FC236}">
                <a16:creationId xmlns:a16="http://schemas.microsoft.com/office/drawing/2014/main" id="{B769BEDB-9872-43EC-81B3-439610C204F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b="0" i="0">
                <a:solidFill>
                  <a:srgbClr val="454545"/>
                </a:solidFill>
                <a:effectLst/>
                <a:latin typeface="Roboto"/>
                <a:ea typeface="MS PGothic"/>
                <a:cs typeface="Roboto"/>
              </a:rPr>
              <a:t>Organisational Abuse</a:t>
            </a:r>
          </a:p>
          <a:p>
            <a:pPr algn="l" rtl="0" fontAlgn="base"/>
            <a:r>
              <a:rPr lang="en-GB" b="0" i="0">
                <a:solidFill>
                  <a:srgbClr val="454545"/>
                </a:solidFill>
                <a:effectLst/>
                <a:latin typeface="Roboto"/>
                <a:ea typeface="MS PGothic"/>
                <a:cs typeface="Roboto"/>
              </a:rPr>
              <a:t>Neglect or poor standards of care in an organisation, institution or a care setting, such as a care home, hospital, school, social services/ organisations providing care in someone’s home.</a:t>
            </a:r>
          </a:p>
          <a:p>
            <a:pPr algn="l" rtl="0" fontAlgn="base"/>
            <a:endParaRPr lang="en-GB" b="0" i="0">
              <a:solidFill>
                <a:srgbClr val="454545"/>
              </a:solidFill>
              <a:effectLst/>
              <a:latin typeface="Roboto" panose="02000000000000000000" pitchFamily="2" charset="0"/>
            </a:endParaRPr>
          </a:p>
          <a:p>
            <a:pPr algn="l" rtl="0" fontAlgn="base"/>
            <a:r>
              <a:rPr lang="en-GB" b="0" i="0">
                <a:solidFill>
                  <a:srgbClr val="454545"/>
                </a:solidFill>
                <a:effectLst/>
                <a:latin typeface="Roboto"/>
                <a:ea typeface="MS PGothic"/>
                <a:cs typeface="Roboto"/>
              </a:rPr>
              <a:t>Discriminatory abuse</a:t>
            </a:r>
          </a:p>
          <a:p>
            <a:pPr algn="l" rtl="0" fontAlgn="base"/>
            <a:r>
              <a:rPr lang="en-GB" b="0" i="0">
                <a:solidFill>
                  <a:srgbClr val="454545"/>
                </a:solidFill>
                <a:effectLst/>
                <a:latin typeface="Roboto"/>
                <a:ea typeface="MS PGothic"/>
                <a:cs typeface="Roboto"/>
              </a:rPr>
              <a:t>Abuse because of someone’s race, gender, gender identity, age, disability, sexual orientation or religion</a:t>
            </a:r>
          </a:p>
          <a:p>
            <a:pPr algn="l" rtl="0" fontAlgn="base"/>
            <a:endParaRPr lang="en-GB" b="0" i="0">
              <a:solidFill>
                <a:srgbClr val="454545"/>
              </a:solidFill>
              <a:effectLst/>
              <a:latin typeface="Roboto" panose="02000000000000000000" pitchFamily="2" charset="0"/>
            </a:endParaRPr>
          </a:p>
          <a:p>
            <a:pPr algn="l" rtl="0" fontAlgn="base"/>
            <a:r>
              <a:rPr lang="en-GB" b="0" i="0">
                <a:solidFill>
                  <a:srgbClr val="454545"/>
                </a:solidFill>
                <a:effectLst/>
                <a:latin typeface="Roboto"/>
                <a:ea typeface="MS PGothic"/>
                <a:cs typeface="Roboto"/>
              </a:rPr>
              <a:t>Slavery</a:t>
            </a:r>
          </a:p>
          <a:p>
            <a:pPr algn="l" rtl="0" fontAlgn="base"/>
            <a:r>
              <a:rPr lang="en-GB" b="0" i="0">
                <a:solidFill>
                  <a:srgbClr val="454545"/>
                </a:solidFill>
                <a:effectLst/>
                <a:latin typeface="Roboto"/>
                <a:ea typeface="MS PGothic"/>
                <a:cs typeface="Roboto"/>
              </a:rPr>
              <a:t>This includes slavery, human trafficking, forced labour,  and domestic servitude.</a:t>
            </a:r>
          </a:p>
          <a:p>
            <a:pPr algn="l" rtl="0" fontAlgn="base"/>
            <a:endParaRPr lang="en-GB" b="0" i="0">
              <a:solidFill>
                <a:srgbClr val="454545"/>
              </a:solidFill>
              <a:effectLst/>
              <a:latin typeface="Roboto" panose="02000000000000000000" pitchFamily="2" charset="0"/>
            </a:endParaRPr>
          </a:p>
          <a:p>
            <a:pPr algn="l" rtl="0" fontAlgn="base"/>
            <a:r>
              <a:rPr lang="en-GB" b="0" i="0">
                <a:solidFill>
                  <a:srgbClr val="454545"/>
                </a:solidFill>
                <a:effectLst/>
                <a:latin typeface="Roboto"/>
                <a:ea typeface="MS PGothic"/>
                <a:cs typeface="Roboto"/>
              </a:rPr>
              <a:t>Female Genital mutilation</a:t>
            </a:r>
          </a:p>
          <a:p>
            <a:r>
              <a:rPr lang="en-GB" b="0" i="0">
                <a:solidFill>
                  <a:srgbClr val="454545"/>
                </a:solidFill>
                <a:effectLst/>
                <a:latin typeface="Roboto"/>
                <a:ea typeface="MS PGothic"/>
                <a:cs typeface="Roboto"/>
              </a:rPr>
              <a:t>Procedure where the female genital organs, are cut, injured or changed, this is illegal in the UK and there is no medical reason for this. Duty to report</a:t>
            </a:r>
            <a:r>
              <a:rPr lang="en-GB">
                <a:solidFill>
                  <a:srgbClr val="454545"/>
                </a:solidFill>
                <a:latin typeface="Roboto"/>
                <a:ea typeface="MS PGothic"/>
                <a:cs typeface="Roboto"/>
              </a:rPr>
              <a:t>, UK LEGISLATION</a:t>
            </a:r>
            <a:endParaRPr lang="en-GB" b="0" i="0">
              <a:solidFill>
                <a:srgbClr val="454545"/>
              </a:solidFill>
              <a:effectLst/>
              <a:latin typeface="Roboto"/>
              <a:ea typeface="MS PGothic"/>
              <a:cs typeface="Roboto"/>
            </a:endParaRPr>
          </a:p>
          <a:p>
            <a:pPr algn="l" rtl="0" fontAlgn="base"/>
            <a:endParaRPr lang="en-GB" b="0" i="0">
              <a:solidFill>
                <a:srgbClr val="454545"/>
              </a:solidFill>
              <a:effectLst/>
              <a:latin typeface="Roboto" panose="02000000000000000000" pitchFamily="2" charset="0"/>
            </a:endParaRPr>
          </a:p>
          <a:p>
            <a:pPr algn="l" rtl="0" fontAlgn="base"/>
            <a:r>
              <a:rPr lang="en-GB" b="0" i="0">
                <a:solidFill>
                  <a:srgbClr val="454545"/>
                </a:solidFill>
                <a:effectLst/>
                <a:latin typeface="Roboto"/>
                <a:ea typeface="MS PGothic"/>
                <a:cs typeface="Roboto"/>
              </a:rPr>
              <a:t>Forced Marriage</a:t>
            </a:r>
          </a:p>
          <a:p>
            <a:pPr algn="l" rtl="0" fontAlgn="base"/>
            <a:r>
              <a:rPr lang="en-GB" b="0" i="0">
                <a:solidFill>
                  <a:srgbClr val="454545"/>
                </a:solidFill>
                <a:effectLst/>
                <a:latin typeface="Roboto"/>
                <a:ea typeface="MS PGothic"/>
                <a:cs typeface="Roboto"/>
              </a:rPr>
              <a:t>When the bride and/or groom do not want to get married but are forced to do so by others. They may have been tricked, forced, threatened or blackmailed into travelling abroad for this purpose.</a:t>
            </a:r>
          </a:p>
          <a:p>
            <a:pPr algn="l" rtl="0" fontAlgn="base"/>
            <a:endParaRPr lang="en-GB" b="0" i="0">
              <a:solidFill>
                <a:srgbClr val="454545"/>
              </a:solidFill>
              <a:effectLst/>
              <a:latin typeface="Roboto" panose="02000000000000000000" pitchFamily="2" charset="0"/>
            </a:endParaRPr>
          </a:p>
          <a:p>
            <a:pPr algn="l" rtl="0" fontAlgn="base"/>
            <a:r>
              <a:rPr lang="en-GB" b="0" i="0">
                <a:solidFill>
                  <a:srgbClr val="454545"/>
                </a:solidFill>
                <a:effectLst/>
                <a:latin typeface="Roboto"/>
                <a:ea typeface="MS PGothic"/>
                <a:cs typeface="Roboto"/>
              </a:rPr>
              <a:t>County Lines </a:t>
            </a:r>
          </a:p>
          <a:p>
            <a:pPr algn="l" rtl="0" fontAlgn="base"/>
            <a:r>
              <a:rPr lang="en-GB" b="0" i="0">
                <a:solidFill>
                  <a:srgbClr val="454545"/>
                </a:solidFill>
                <a:effectLst/>
                <a:latin typeface="Roboto"/>
                <a:ea typeface="MS PGothic"/>
                <a:cs typeface="Roboto"/>
              </a:rPr>
              <a:t>Gangs and organised criminal networks involved in extorting illegal drugs into areas of the UK, often using dedicated mobile phones. Children and vulnerable adults are often targeted to store or move drugs, </a:t>
            </a:r>
            <a:r>
              <a:rPr lang="en-GB" b="0" i="0" err="1">
                <a:solidFill>
                  <a:srgbClr val="454545"/>
                </a:solidFill>
                <a:effectLst/>
                <a:latin typeface="Roboto"/>
                <a:ea typeface="MS PGothic"/>
                <a:cs typeface="Roboto"/>
              </a:rPr>
              <a:t>mone</a:t>
            </a:r>
            <a:r>
              <a:rPr lang="en-GB" b="0" i="0">
                <a:solidFill>
                  <a:srgbClr val="454545"/>
                </a:solidFill>
                <a:effectLst/>
                <a:latin typeface="Roboto"/>
                <a:ea typeface="MS PGothic"/>
                <a:cs typeface="Roboto"/>
              </a:rPr>
              <a:t> etc. Often, coercion, intimidation, violence and weapons are involved. </a:t>
            </a:r>
          </a:p>
          <a:p>
            <a:pPr algn="l" rtl="0" fontAlgn="base"/>
            <a:endParaRPr lang="en-GB" b="0" i="0">
              <a:solidFill>
                <a:srgbClr val="454545"/>
              </a:solidFill>
              <a:effectLst/>
              <a:latin typeface="Roboto" panose="02000000000000000000" pitchFamily="2" charset="0"/>
            </a:endParaRPr>
          </a:p>
          <a:p>
            <a:pPr algn="l" rtl="0" fontAlgn="base"/>
            <a:r>
              <a:rPr lang="en-GB" b="0" i="0">
                <a:solidFill>
                  <a:srgbClr val="454545"/>
                </a:solidFill>
                <a:effectLst/>
                <a:latin typeface="Roboto"/>
                <a:ea typeface="MS PGothic"/>
                <a:cs typeface="Roboto"/>
              </a:rPr>
              <a:t>Hate abuse – discriminatory behaviour motivated by a persons hostility, prejudice or hatred based upon who or what they believe. </a:t>
            </a:r>
          </a:p>
          <a:p>
            <a:pPr algn="l" rtl="0" fontAlgn="base"/>
            <a:r>
              <a:rPr lang="en-GB" b="0" i="0">
                <a:solidFill>
                  <a:srgbClr val="454545"/>
                </a:solidFill>
                <a:effectLst/>
                <a:latin typeface="Roboto"/>
                <a:ea typeface="MS PGothic"/>
                <a:cs typeface="Roboto"/>
              </a:rPr>
              <a:t>Mate abuse – where the perpetrator befriends an individual with the purpose of exploiting them.</a:t>
            </a:r>
          </a:p>
          <a:p>
            <a:pPr algn="l" rtl="0" fontAlgn="base"/>
            <a:endParaRPr lang="en-GB" b="0" i="0">
              <a:solidFill>
                <a:srgbClr val="454545"/>
              </a:solidFill>
              <a:effectLst/>
              <a:latin typeface="Roboto" panose="02000000000000000000" pitchFamily="2" charset="0"/>
            </a:endParaRPr>
          </a:p>
          <a:p>
            <a:pPr algn="l" rtl="0" fontAlgn="base"/>
            <a:r>
              <a:rPr lang="en-GB" b="0" i="0">
                <a:solidFill>
                  <a:srgbClr val="454545"/>
                </a:solidFill>
                <a:effectLst/>
                <a:latin typeface="Roboto"/>
                <a:ea typeface="MS PGothic"/>
                <a:cs typeface="Roboto"/>
              </a:rPr>
              <a:t>Terrorism, extremism and radicalisation – </a:t>
            </a:r>
          </a:p>
          <a:p>
            <a:pPr algn="l" rtl="0" fontAlgn="base"/>
            <a:r>
              <a:rPr lang="en-GB" b="1" i="0">
                <a:solidFill>
                  <a:srgbClr val="454545"/>
                </a:solidFill>
                <a:effectLst/>
                <a:latin typeface="Roboto"/>
                <a:ea typeface="MS PGothic"/>
                <a:cs typeface="Roboto"/>
              </a:rPr>
              <a:t>Terrorism</a:t>
            </a:r>
            <a:r>
              <a:rPr lang="en-GB" b="0" i="0">
                <a:solidFill>
                  <a:srgbClr val="454545"/>
                </a:solidFill>
                <a:effectLst/>
                <a:latin typeface="Roboto"/>
                <a:ea typeface="MS PGothic"/>
                <a:cs typeface="Roboto"/>
              </a:rPr>
              <a:t> - </a:t>
            </a:r>
            <a:r>
              <a:rPr lang="en-GB" b="0" i="0">
                <a:solidFill>
                  <a:srgbClr val="4D5156"/>
                </a:solidFill>
                <a:effectLst/>
                <a:latin typeface="Google Sans"/>
                <a:ea typeface="MS PGothic"/>
              </a:rPr>
              <a:t>The calculated use of unlawful violence or threat of unlawful violence to inculcate fear; intended to coerce or to intimidate governments or societies in the pursuit of goals that are generally political, religious, or ideological.</a:t>
            </a:r>
            <a:endParaRPr lang="en-GB" b="0" i="0">
              <a:solidFill>
                <a:srgbClr val="454545"/>
              </a:solidFill>
              <a:effectLst/>
              <a:latin typeface="Roboto" panose="02000000000000000000" pitchFamily="2" charset="0"/>
              <a:ea typeface="MS PGothic"/>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a:solidFill>
                  <a:schemeClr val="accent6">
                    <a:lumMod val="75000"/>
                  </a:schemeClr>
                </a:solidFill>
                <a:latin typeface="Times"/>
                <a:ea typeface="ＭＳ Ｐゴシック"/>
                <a:cs typeface="Times"/>
              </a:rPr>
              <a:t>Extremism</a:t>
            </a:r>
            <a:r>
              <a:rPr lang="en-GB" sz="1200">
                <a:solidFill>
                  <a:schemeClr val="accent6">
                    <a:lumMod val="75000"/>
                  </a:schemeClr>
                </a:solidFill>
                <a:latin typeface="Times"/>
                <a:ea typeface="ＭＳ Ｐゴシック"/>
                <a:cs typeface="Times"/>
              </a:rPr>
              <a:t> - The holding of extreme political, social or religious views</a:t>
            </a:r>
            <a:endParaRPr lang="en-GB" sz="1200">
              <a:solidFill>
                <a:schemeClr val="accent6">
                  <a:lumMod val="75000"/>
                </a:schemeClr>
              </a:solidFill>
              <a:cs typeface="Time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a:solidFill>
                  <a:schemeClr val="accent6">
                    <a:lumMod val="75000"/>
                  </a:schemeClr>
                </a:solidFill>
                <a:latin typeface="Times"/>
                <a:ea typeface="ＭＳ Ｐゴシック"/>
                <a:cs typeface="Times"/>
              </a:rPr>
              <a:t>Radicalisation</a:t>
            </a:r>
            <a:r>
              <a:rPr lang="en-GB" sz="1200">
                <a:solidFill>
                  <a:schemeClr val="accent6">
                    <a:lumMod val="75000"/>
                  </a:schemeClr>
                </a:solidFill>
                <a:latin typeface="Times"/>
                <a:ea typeface="ＭＳ Ｐゴシック"/>
                <a:cs typeface="Times"/>
              </a:rPr>
              <a:t> - The process by which an individual comes to support terrorism or forms of extremism leading to terrorism</a:t>
            </a:r>
          </a:p>
          <a:p>
            <a:pPr algn="l" rtl="0" fontAlgn="base"/>
            <a:r>
              <a:rPr lang="en-GB" sz="1200" b="1">
                <a:solidFill>
                  <a:schemeClr val="accent6">
                    <a:lumMod val="75000"/>
                  </a:schemeClr>
                </a:solidFill>
                <a:latin typeface="Times"/>
                <a:ea typeface="ＭＳ Ｐゴシック"/>
                <a:cs typeface="Times"/>
              </a:rPr>
              <a:t>Government initiatives </a:t>
            </a:r>
            <a:r>
              <a:rPr lang="en-GB" sz="1200">
                <a:solidFill>
                  <a:schemeClr val="accent6">
                    <a:lumMod val="75000"/>
                  </a:schemeClr>
                </a:solidFill>
                <a:latin typeface="Times"/>
                <a:ea typeface="ＭＳ Ｐゴシック"/>
                <a:cs typeface="Times"/>
              </a:rPr>
              <a:t>– </a:t>
            </a:r>
          </a:p>
          <a:p>
            <a:pPr algn="l" rtl="0" fontAlgn="base"/>
            <a:r>
              <a:rPr lang="en-GB" sz="1200" b="0" i="1" u="none" strike="noStrike">
                <a:solidFill>
                  <a:srgbClr val="000000"/>
                </a:solidFill>
                <a:effectLst/>
                <a:latin typeface="Calibri"/>
                <a:ea typeface="MS PGothic"/>
                <a:cs typeface="Calibri"/>
              </a:rPr>
              <a:t>Prevent</a:t>
            </a:r>
            <a:r>
              <a:rPr lang="en-GB" sz="1200" b="0" i="0" u="none" strike="noStrike">
                <a:solidFill>
                  <a:srgbClr val="000000"/>
                </a:solidFill>
                <a:effectLst/>
                <a:latin typeface="Calibri"/>
                <a:ea typeface="MS PGothic"/>
                <a:cs typeface="Calibri"/>
              </a:rPr>
              <a:t>  Duty is part of the UK Governments counter terrorist strategy/programme. </a:t>
            </a:r>
            <a:r>
              <a:rPr lang="en-GB" sz="1200" b="0" i="0">
                <a:solidFill>
                  <a:srgbClr val="444444"/>
                </a:solidFill>
                <a:effectLst/>
                <a:latin typeface="Calibri"/>
                <a:ea typeface="MS PGothic"/>
                <a:cs typeface="Calibri"/>
              </a:rPr>
              <a:t>​</a:t>
            </a:r>
            <a:endParaRPr lang="en-GB" b="0" i="0">
              <a:solidFill>
                <a:srgbClr val="444444"/>
              </a:solidFill>
              <a:effectLst/>
              <a:latin typeface="Calibri"/>
              <a:ea typeface="MS PGothic"/>
              <a:cs typeface="Calibri"/>
            </a:endParaRPr>
          </a:p>
          <a:p>
            <a:pPr algn="l" rtl="0" fontAlgn="base"/>
            <a:r>
              <a:rPr lang="en-GB" sz="1200" b="0" i="0" u="none" strike="noStrike">
                <a:solidFill>
                  <a:srgbClr val="000000"/>
                </a:solidFill>
                <a:effectLst/>
                <a:latin typeface="Calibri"/>
                <a:ea typeface="MS PGothic"/>
                <a:cs typeface="Calibri"/>
              </a:rPr>
              <a:t>The Counter Terrorism and Security Act (2015) places a Prevent duty on everyone to  </a:t>
            </a:r>
            <a:r>
              <a:rPr lang="en-GB" sz="1200" b="0" i="1" u="none" strike="noStrike">
                <a:solidFill>
                  <a:srgbClr val="000000"/>
                </a:solidFill>
                <a:effectLst/>
                <a:latin typeface="Calibri"/>
                <a:ea typeface="MS PGothic"/>
                <a:cs typeface="Calibri"/>
              </a:rPr>
              <a:t>“to have due regard to the need to prevent people from being drawn into terrorism”</a:t>
            </a:r>
            <a:r>
              <a:rPr lang="en-GB" sz="1200" b="0" i="0" u="none" strike="noStrike">
                <a:solidFill>
                  <a:srgbClr val="000000"/>
                </a:solidFill>
                <a:effectLst/>
                <a:latin typeface="Calibri"/>
                <a:ea typeface="MS PGothic"/>
                <a:cs typeface="Calibri"/>
              </a:rPr>
              <a:t>.</a:t>
            </a:r>
            <a:r>
              <a:rPr lang="en-GB" sz="1200" b="0" i="0">
                <a:solidFill>
                  <a:srgbClr val="444444"/>
                </a:solidFill>
                <a:effectLst/>
                <a:latin typeface="Calibri"/>
                <a:ea typeface="MS PGothic"/>
                <a:cs typeface="Calibri"/>
              </a:rPr>
              <a:t>​</a:t>
            </a:r>
            <a:endParaRPr lang="en-GB" b="0" i="0">
              <a:solidFill>
                <a:srgbClr val="444444"/>
              </a:solidFill>
              <a:effectLst/>
              <a:latin typeface="Calibri"/>
              <a:ea typeface="MS PGothic"/>
              <a:cs typeface="Calibri"/>
            </a:endParaRPr>
          </a:p>
          <a:p>
            <a:pPr algn="l" rtl="0" fontAlgn="base"/>
            <a:r>
              <a:rPr lang="en-GB" sz="1200" b="0" i="0" u="none" strike="noStrike">
                <a:solidFill>
                  <a:srgbClr val="000000"/>
                </a:solidFill>
                <a:effectLst/>
                <a:latin typeface="Calibri"/>
                <a:ea typeface="MS PGothic"/>
                <a:cs typeface="Calibri"/>
              </a:rPr>
              <a:t>So, in short, the Prevent duty, aims to safeguard individuals from being radicalised. Emphasize the importance of just because we work in early years, we must still have an understanding. This could be going on in families and communities and early years children could be witness to activity.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i="1">
                <a:latin typeface="Arial"/>
                <a:ea typeface="MS PGothic"/>
                <a:cs typeface="Arial"/>
              </a:rPr>
              <a:t>Chanel </a:t>
            </a:r>
            <a:r>
              <a:rPr lang="en-GB">
                <a:latin typeface="Arial"/>
                <a:ea typeface="MS PGothic"/>
                <a:cs typeface="Arial"/>
              </a:rPr>
              <a:t>is a key element of the Prevent strategy and is a multi agency approach to protect people at risk from radicalisation. It is about early identification, intervention and prevention to protect and divert people away from the risk before illegality occurs.</a:t>
            </a:r>
          </a:p>
          <a:p>
            <a:pPr algn="l" rtl="0" fontAlgn="base"/>
            <a:endParaRPr lang="en-US" b="0" i="0">
              <a:solidFill>
                <a:srgbClr val="444444"/>
              </a:solidFill>
              <a:effectLst/>
              <a:latin typeface="Calibri" panose="020F050202020403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a:p>
          <a:p>
            <a:endParaRPr lang="en-GB"/>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a:solidFill>
                <a:schemeClr val="accent6">
                  <a:lumMod val="75000"/>
                </a:schemeClr>
              </a:solidFill>
              <a:latin typeface="Times"/>
              <a:ea typeface="ＭＳ Ｐゴシック"/>
              <a:cs typeface="Time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a:solidFill>
                <a:schemeClr val="accent6">
                  <a:lumMod val="75000"/>
                </a:schemeClr>
              </a:solidFill>
              <a:cs typeface="Times"/>
            </a:endParaRPr>
          </a:p>
          <a:p>
            <a:pPr algn="l" rtl="0" fontAlgn="base"/>
            <a:endParaRPr lang="en-GB" b="0" i="0">
              <a:solidFill>
                <a:srgbClr val="454545"/>
              </a:solidFill>
              <a:effectLst/>
              <a:latin typeface="Roboto" panose="02000000000000000000" pitchFamily="2" charset="0"/>
            </a:endParaRPr>
          </a:p>
          <a:p>
            <a:pPr algn="l" rtl="0" fontAlgn="base"/>
            <a:endParaRPr lang="en-GB" b="0" i="0">
              <a:solidFill>
                <a:srgbClr val="454545"/>
              </a:solidFill>
              <a:effectLst/>
              <a:latin typeface="Roboto" panose="02000000000000000000" pitchFamily="2" charset="0"/>
            </a:endParaRPr>
          </a:p>
          <a:p>
            <a:pPr algn="l" rtl="0" fontAlgn="base"/>
            <a:endParaRPr lang="en-GB" b="0" i="0">
              <a:solidFill>
                <a:srgbClr val="454545"/>
              </a:solidFill>
              <a:effectLst/>
              <a:latin typeface="Roboto" panose="02000000000000000000" pitchFamily="2" charset="0"/>
            </a:endParaRPr>
          </a:p>
          <a:p>
            <a:pPr algn="l" rtl="0" fontAlgn="base"/>
            <a:endParaRPr lang="en-GB" b="0" i="0">
              <a:solidFill>
                <a:srgbClr val="454545"/>
              </a:solidFill>
              <a:effectLst/>
              <a:latin typeface="Roboto" panose="02000000000000000000" pitchFamily="2" charset="0"/>
            </a:endParaRPr>
          </a:p>
          <a:p>
            <a:pPr algn="l" rtl="0" fontAlgn="base"/>
            <a:endParaRPr lang="en-GB" sz="1200" b="0" i="0" u="none" strike="noStrike">
              <a:solidFill>
                <a:srgbClr val="000000"/>
              </a:solidFill>
              <a:effectLst/>
              <a:latin typeface="Arial" panose="020B0604020202020204" pitchFamily="34" charset="0"/>
            </a:endParaRPr>
          </a:p>
          <a:p>
            <a:pPr algn="l" rtl="0" fontAlgn="base"/>
            <a:endParaRPr lang="en-GB" b="0" i="0">
              <a:solidFill>
                <a:srgbClr val="444444"/>
              </a:solidFill>
              <a:effectLst/>
              <a:latin typeface="Calibri" panose="020F0502020204030204" pitchFamily="34" charset="0"/>
            </a:endParaRPr>
          </a:p>
          <a:p>
            <a:endParaRPr lang="en-GB"/>
          </a:p>
        </p:txBody>
      </p:sp>
      <p:sp>
        <p:nvSpPr>
          <p:cNvPr id="55300" name="Slide Number Placeholder 3">
            <a:extLst>
              <a:ext uri="{FF2B5EF4-FFF2-40B4-BE49-F238E27FC236}">
                <a16:creationId xmlns:a16="http://schemas.microsoft.com/office/drawing/2014/main" id="{98B0BCA8-3FC5-4951-8D80-B281CDEC7AD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238D091-52C0-4A42-B9E0-4FE72322AFF5}" type="slidenum">
              <a:rPr lang="cy-GB" altLang="en-US" sz="1200" smtClean="0">
                <a:latin typeface="Arial" panose="020B0604020202020204" pitchFamily="34" charset="0"/>
              </a:rPr>
              <a:pPr/>
              <a:t>40</a:t>
            </a:fld>
            <a:endParaRPr lang="cy-GB" altLang="en-US" sz="1200">
              <a:latin typeface="Arial" panose="020B0604020202020204" pitchFamily="34" charset="0"/>
            </a:endParaRPr>
          </a:p>
        </p:txBody>
      </p:sp>
    </p:spTree>
    <p:extLst>
      <p:ext uri="{BB962C8B-B14F-4D97-AF65-F5344CB8AC3E}">
        <p14:creationId xmlns:p14="http://schemas.microsoft.com/office/powerpoint/2010/main" val="85976575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Child on Child - </a:t>
            </a:r>
            <a:r>
              <a:rPr lang="en-US" b="1" dirty="0">
                <a:solidFill>
                  <a:srgbClr val="3C51B4"/>
                </a:solidFill>
                <a:latin typeface="Arial"/>
                <a:ea typeface="MS PGothic"/>
                <a:cs typeface="Arial"/>
              </a:rPr>
              <a:t>Child-on-child abuse refers to harmful behaviors by one child towards another, encompassing physical, emotional, and sexual abuse, and is increasingly recognized as a significant issue in various settings, including schools. </a:t>
            </a:r>
            <a:r>
              <a:rPr lang="en-US" dirty="0">
                <a:solidFill>
                  <a:srgbClr val="1F2937"/>
                </a:solidFill>
                <a:latin typeface="Arial"/>
                <a:ea typeface="MS PGothic"/>
                <a:cs typeface="Arial"/>
              </a:rPr>
              <a:t>Everyone should be aware that children can abuse other children. Child-on-child abuse can happen both inside and outside of a setting, face-to-face and online. </a:t>
            </a:r>
            <a:r>
              <a:rPr lang="en-US" dirty="0" err="1">
                <a:solidFill>
                  <a:srgbClr val="1F2937"/>
                </a:solidFill>
                <a:latin typeface="Arial"/>
                <a:ea typeface="MS PGothic"/>
                <a:cs typeface="Arial"/>
              </a:rPr>
              <a:t>Organisations</a:t>
            </a:r>
            <a:r>
              <a:rPr lang="en-US" dirty="0">
                <a:solidFill>
                  <a:srgbClr val="1F2937"/>
                </a:solidFill>
                <a:latin typeface="Arial"/>
                <a:ea typeface="MS PGothic"/>
                <a:cs typeface="Arial"/>
              </a:rPr>
              <a:t> working with children play an important role in preventing and responding to child-on-child abuse.</a:t>
            </a:r>
            <a:endParaRPr lang="en-US" b="1" dirty="0">
              <a:solidFill>
                <a:srgbClr val="3C51B4"/>
              </a:solidFill>
              <a:latin typeface="Arial"/>
              <a:ea typeface="MS PGothic"/>
              <a:cs typeface="Arial"/>
            </a:endParaRPr>
          </a:p>
          <a:p>
            <a:r>
              <a:rPr lang="en-US">
                <a:solidFill>
                  <a:srgbClr val="3C51B4"/>
                </a:solidFill>
              </a:rPr>
              <a:t>Peer-on-peer abuse refers to situations where children or young people harm or exploit each other. This can include:</a:t>
            </a:r>
            <a:endParaRPr lang="en-US"/>
          </a:p>
          <a:p>
            <a:pPr marL="171450" indent="-171450">
              <a:buFont typeface="Arial"/>
              <a:buChar char="•"/>
            </a:pPr>
            <a:r>
              <a:rPr lang="en-US" b="1">
                <a:solidFill>
                  <a:srgbClr val="3C51B4"/>
                </a:solidFill>
              </a:rPr>
              <a:t>Physical Abuse</a:t>
            </a:r>
            <a:r>
              <a:rPr lang="en-US">
                <a:solidFill>
                  <a:srgbClr val="3C51B4"/>
                </a:solidFill>
              </a:rPr>
              <a:t>: Actions such as hitting, kicking, or any form of physical harm.</a:t>
            </a:r>
            <a:endParaRPr lang="en-US"/>
          </a:p>
          <a:p>
            <a:pPr marL="171450" indent="-171450">
              <a:buFont typeface="Arial"/>
              <a:buChar char="•"/>
            </a:pPr>
            <a:r>
              <a:rPr lang="en-US" b="1">
                <a:solidFill>
                  <a:srgbClr val="3C51B4"/>
                </a:solidFill>
              </a:rPr>
              <a:t>Sexual Abuse</a:t>
            </a:r>
            <a:r>
              <a:rPr lang="en-US">
                <a:solidFill>
                  <a:srgbClr val="3C51B4"/>
                </a:solidFill>
              </a:rPr>
              <a:t>: This includes forced sexual activity, exposure to sexual content, and coercion into sharing sexual material.</a:t>
            </a:r>
            <a:endParaRPr lang="en-US"/>
          </a:p>
          <a:p>
            <a:pPr marL="171450" indent="-171450">
              <a:buFont typeface="Arial"/>
              <a:buChar char="•"/>
            </a:pPr>
            <a:r>
              <a:rPr lang="en-US" b="1">
                <a:solidFill>
                  <a:srgbClr val="3C51B4"/>
                </a:solidFill>
              </a:rPr>
              <a:t>Emotional Abuse</a:t>
            </a:r>
            <a:r>
              <a:rPr lang="en-US">
                <a:solidFill>
                  <a:srgbClr val="3C51B4"/>
                </a:solidFill>
              </a:rPr>
              <a:t>: Behaviors like name-calling, bullying, and manipulation that harm a child's emotional well-being.</a:t>
            </a:r>
            <a:endParaRPr lang="en-US"/>
          </a:p>
          <a:p>
            <a:pPr marL="171450" indent="-171450">
              <a:buFont typeface="Arial"/>
              <a:buChar char="•"/>
            </a:pPr>
            <a:r>
              <a:rPr lang="en-US" b="1">
                <a:solidFill>
                  <a:srgbClr val="3C51B4"/>
                </a:solidFill>
              </a:rPr>
              <a:t>Financial Abuse</a:t>
            </a:r>
            <a:r>
              <a:rPr lang="en-US">
                <a:solidFill>
                  <a:srgbClr val="3C51B4"/>
                </a:solidFill>
              </a:rPr>
              <a:t>: Forcing a child to steal or give money to another child, or controlling their access to money.</a:t>
            </a:r>
            <a:endParaRPr lang="en-US"/>
          </a:p>
          <a:p>
            <a:pPr marL="171450" indent="-171450">
              <a:buFont typeface="Arial"/>
              <a:buChar char="•"/>
            </a:pPr>
            <a:r>
              <a:rPr lang="en-US" b="1" dirty="0">
                <a:solidFill>
                  <a:srgbClr val="3C51B4"/>
                </a:solidFill>
                <a:hlinkClick r:id="rId3"/>
              </a:rPr>
              <a:t>Coercive Control</a:t>
            </a:r>
            <a:r>
              <a:rPr lang="en-US" dirty="0">
                <a:solidFill>
                  <a:srgbClr val="3C51B4"/>
                </a:solidFill>
                <a:hlinkClick r:id="rId3"/>
              </a:rPr>
              <a:t>: Any behavior that makes a child feel uncomfortable or controlled by another child</a:t>
            </a:r>
            <a:endParaRPr lang="en-US"/>
          </a:p>
          <a:p>
            <a:r>
              <a:rPr lang="en-US" b="1" dirty="0">
                <a:solidFill>
                  <a:srgbClr val="3C51B4"/>
                </a:solidFill>
                <a:latin typeface="Arial"/>
                <a:ea typeface="MS PGothic"/>
                <a:cs typeface="Arial"/>
              </a:rPr>
              <a:t> </a:t>
            </a:r>
            <a:endParaRPr lang="en-US"/>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a:pPr>
                <a:defRPr/>
              </a:pPr>
              <a:t>41</a:t>
            </a:fld>
            <a:endParaRPr lang="cy-GB" altLang="en-US"/>
          </a:p>
        </p:txBody>
      </p:sp>
    </p:spTree>
    <p:extLst>
      <p:ext uri="{BB962C8B-B14F-4D97-AF65-F5344CB8AC3E}">
        <p14:creationId xmlns:p14="http://schemas.microsoft.com/office/powerpoint/2010/main" val="396215481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96232A-2062-460A-6FDB-77F5520363AF}"/>
            </a:ext>
          </a:extLst>
        </p:cNvPr>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3C77C7A6-D90F-11C0-6ADB-F35D00B27811}"/>
              </a:ext>
            </a:extLst>
          </p:cNvPr>
          <p:cNvSpPr>
            <a:spLocks noGrp="1" noRot="1" noChangeAspect="1" noChangeArrowheads="1" noTextEdit="1"/>
          </p:cNvSpPr>
          <p:nvPr>
            <p:ph type="sldImg"/>
          </p:nvPr>
        </p:nvSpPr>
        <p:spPr>
          <a:ln/>
        </p:spPr>
      </p:sp>
      <p:sp>
        <p:nvSpPr>
          <p:cNvPr id="55299" name="Notes Placeholder 2">
            <a:extLst>
              <a:ext uri="{FF2B5EF4-FFF2-40B4-BE49-F238E27FC236}">
                <a16:creationId xmlns:a16="http://schemas.microsoft.com/office/drawing/2014/main" id="{6C4A6F09-506D-5418-E63E-71F63E87DF8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b="0" i="0">
                <a:solidFill>
                  <a:srgbClr val="454545"/>
                </a:solidFill>
                <a:effectLst/>
                <a:latin typeface="Roboto"/>
                <a:ea typeface="MS PGothic"/>
                <a:cs typeface="Roboto"/>
              </a:rPr>
              <a:t>Discriminatory abuse</a:t>
            </a:r>
            <a:endParaRPr lang="en-US"/>
          </a:p>
          <a:p>
            <a:pPr algn="l" rtl="0" fontAlgn="base"/>
            <a:r>
              <a:rPr lang="en-GB" b="0" i="0">
                <a:solidFill>
                  <a:srgbClr val="454545"/>
                </a:solidFill>
                <a:effectLst/>
                <a:latin typeface="Roboto"/>
                <a:ea typeface="MS PGothic"/>
                <a:cs typeface="Roboto"/>
              </a:rPr>
              <a:t>Abuse because of someone’s race, gender, gender identity, age, disability, sexual orientation or religion</a:t>
            </a:r>
          </a:p>
          <a:p>
            <a:pPr algn="l" rtl="0" fontAlgn="base"/>
            <a:endParaRPr lang="en-GB" b="0" i="0">
              <a:solidFill>
                <a:srgbClr val="454545"/>
              </a:solidFill>
              <a:effectLst/>
              <a:latin typeface="Roboto" panose="02000000000000000000" pitchFamily="2" charset="0"/>
            </a:endParaRPr>
          </a:p>
          <a:p>
            <a:pPr algn="l" rtl="0" fontAlgn="base"/>
            <a:r>
              <a:rPr lang="en-GB" b="0" i="0">
                <a:solidFill>
                  <a:srgbClr val="454545"/>
                </a:solidFill>
                <a:effectLst/>
                <a:latin typeface="Roboto"/>
                <a:ea typeface="MS PGothic"/>
                <a:cs typeface="Roboto"/>
              </a:rPr>
              <a:t>Slavery</a:t>
            </a:r>
          </a:p>
          <a:p>
            <a:pPr algn="l" rtl="0" fontAlgn="base"/>
            <a:r>
              <a:rPr lang="en-GB" b="0" i="0">
                <a:solidFill>
                  <a:srgbClr val="454545"/>
                </a:solidFill>
                <a:effectLst/>
                <a:latin typeface="Roboto"/>
                <a:ea typeface="MS PGothic"/>
                <a:cs typeface="Roboto"/>
              </a:rPr>
              <a:t>This includes slavery, human trafficking, forced labour,  and domestic servitude.</a:t>
            </a:r>
          </a:p>
          <a:p>
            <a:pPr algn="l" rtl="0" fontAlgn="base"/>
            <a:endParaRPr lang="en-GB" b="0" i="0">
              <a:solidFill>
                <a:srgbClr val="454545"/>
              </a:solidFill>
              <a:effectLst/>
              <a:latin typeface="Roboto" panose="02000000000000000000" pitchFamily="2" charset="0"/>
            </a:endParaRPr>
          </a:p>
          <a:p>
            <a:pPr algn="l" rtl="0" fontAlgn="base"/>
            <a:r>
              <a:rPr lang="en-GB" b="0" i="0">
                <a:solidFill>
                  <a:srgbClr val="454545"/>
                </a:solidFill>
                <a:effectLst/>
                <a:latin typeface="Roboto"/>
                <a:ea typeface="MS PGothic"/>
                <a:cs typeface="Roboto"/>
              </a:rPr>
              <a:t>Female Genital mutilation</a:t>
            </a:r>
          </a:p>
          <a:p>
            <a:r>
              <a:rPr lang="en-GB" b="0" i="0">
                <a:solidFill>
                  <a:srgbClr val="454545"/>
                </a:solidFill>
                <a:effectLst/>
                <a:latin typeface="Roboto"/>
                <a:ea typeface="MS PGothic"/>
                <a:cs typeface="Roboto"/>
              </a:rPr>
              <a:t>Procedure where the female genital organs, are cut, injured or changed, this is illegal in the UK and there is no medical reason for this. Duty to report</a:t>
            </a:r>
            <a:r>
              <a:rPr lang="en-GB">
                <a:solidFill>
                  <a:srgbClr val="454545"/>
                </a:solidFill>
                <a:latin typeface="Roboto"/>
                <a:ea typeface="MS PGothic"/>
                <a:cs typeface="Roboto"/>
              </a:rPr>
              <a:t>, UK LEGISLATION </a:t>
            </a:r>
            <a:r>
              <a:rPr lang="en-GB">
                <a:solidFill>
                  <a:srgbClr val="525455"/>
                </a:solidFill>
                <a:latin typeface="Arial"/>
                <a:ea typeface="MS PGothic"/>
                <a:cs typeface="Arial"/>
              </a:rPr>
              <a:t>FGM is a form of child abuse. It's dangerous and a criminal offence in the UK. We know:</a:t>
            </a:r>
          </a:p>
          <a:p>
            <a:r>
              <a:rPr lang="en-GB">
                <a:solidFill>
                  <a:srgbClr val="525455"/>
                </a:solidFill>
                <a:latin typeface="Arial"/>
                <a:ea typeface="MS PGothic"/>
                <a:cs typeface="Arial"/>
              </a:rPr>
              <a:t>there are no medical reasons to carry out FGM</a:t>
            </a:r>
            <a:endParaRPr lang="en-GB">
              <a:latin typeface="Arial"/>
              <a:ea typeface="MS PGothic"/>
              <a:cs typeface="Arial"/>
            </a:endParaRPr>
          </a:p>
          <a:p>
            <a:r>
              <a:rPr lang="en-GB">
                <a:solidFill>
                  <a:srgbClr val="525455"/>
                </a:solidFill>
                <a:latin typeface="Arial"/>
                <a:ea typeface="MS PGothic"/>
                <a:cs typeface="Arial"/>
              </a:rPr>
              <a:t>it's often performed by someone with no medical training, using instruments such as knives, scalpels, scissors, glass or razor blades</a:t>
            </a:r>
            <a:endParaRPr lang="en-GB">
              <a:latin typeface="Arial"/>
              <a:ea typeface="MS PGothic"/>
              <a:cs typeface="Arial"/>
            </a:endParaRPr>
          </a:p>
          <a:p>
            <a:r>
              <a:rPr lang="en-GB">
                <a:solidFill>
                  <a:srgbClr val="525455"/>
                </a:solidFill>
                <a:latin typeface="Arial"/>
                <a:ea typeface="MS PGothic"/>
                <a:cs typeface="Arial"/>
              </a:rPr>
              <a:t>children are rarely given anaesthetic or antiseptic treatment and are often forcibly restrained</a:t>
            </a:r>
            <a:endParaRPr lang="en-GB">
              <a:latin typeface="Arial"/>
              <a:ea typeface="MS PGothic"/>
              <a:cs typeface="Arial"/>
            </a:endParaRPr>
          </a:p>
          <a:p>
            <a:r>
              <a:rPr lang="en-GB">
                <a:solidFill>
                  <a:srgbClr val="525455"/>
                </a:solidFill>
                <a:latin typeface="Arial"/>
                <a:ea typeface="MS PGothic"/>
                <a:cs typeface="Arial"/>
              </a:rPr>
              <a:t>it's used to control female sexuality and can cause long-lasting damage to physical and emotional health.</a:t>
            </a:r>
            <a:endParaRPr lang="en-GB">
              <a:latin typeface="Arial"/>
              <a:ea typeface="MS PGothic"/>
              <a:cs typeface="Arial"/>
            </a:endParaRPr>
          </a:p>
          <a:p>
            <a:r>
              <a:rPr lang="en-GB">
                <a:solidFill>
                  <a:srgbClr val="525455"/>
                </a:solidFill>
                <a:latin typeface="Arial"/>
                <a:ea typeface="MS PGothic"/>
                <a:cs typeface="Arial"/>
              </a:rPr>
              <a:t>FGM can happen at different times in a girl or woman's life, including:</a:t>
            </a:r>
            <a:endParaRPr lang="en-GB">
              <a:latin typeface="Arial"/>
              <a:ea typeface="MS PGothic"/>
              <a:cs typeface="Arial"/>
            </a:endParaRPr>
          </a:p>
          <a:p>
            <a:r>
              <a:rPr lang="en-GB">
                <a:solidFill>
                  <a:srgbClr val="525455"/>
                </a:solidFill>
                <a:latin typeface="Arial"/>
                <a:ea typeface="MS PGothic"/>
                <a:cs typeface="Arial"/>
              </a:rPr>
              <a:t>when a baby is new-born</a:t>
            </a:r>
            <a:endParaRPr lang="en-GB">
              <a:latin typeface="Arial"/>
              <a:ea typeface="MS PGothic"/>
              <a:cs typeface="Arial"/>
            </a:endParaRPr>
          </a:p>
          <a:p>
            <a:r>
              <a:rPr lang="en-GB">
                <a:solidFill>
                  <a:srgbClr val="525455"/>
                </a:solidFill>
                <a:latin typeface="Arial"/>
                <a:ea typeface="MS PGothic"/>
                <a:cs typeface="Arial"/>
              </a:rPr>
              <a:t>during childhood or as a teenager</a:t>
            </a:r>
            <a:endParaRPr lang="en-GB">
              <a:latin typeface="Arial"/>
              <a:ea typeface="MS PGothic"/>
              <a:cs typeface="Arial"/>
            </a:endParaRPr>
          </a:p>
          <a:p>
            <a:r>
              <a:rPr lang="en-GB">
                <a:solidFill>
                  <a:srgbClr val="525455"/>
                </a:solidFill>
                <a:latin typeface="Arial"/>
                <a:ea typeface="MS PGothic"/>
                <a:cs typeface="Arial"/>
              </a:rPr>
              <a:t>just before marriage</a:t>
            </a:r>
            <a:endParaRPr lang="en-GB">
              <a:latin typeface="Arial"/>
              <a:ea typeface="MS PGothic"/>
              <a:cs typeface="Arial"/>
            </a:endParaRPr>
          </a:p>
          <a:p>
            <a:r>
              <a:rPr lang="en-GB">
                <a:solidFill>
                  <a:srgbClr val="525455"/>
                </a:solidFill>
                <a:latin typeface="Arial"/>
                <a:ea typeface="MS PGothic"/>
                <a:cs typeface="Arial"/>
              </a:rPr>
              <a:t>during pregnancy.</a:t>
            </a:r>
            <a:endParaRPr lang="en-GB">
              <a:latin typeface="Arial"/>
              <a:ea typeface="MS PGothic"/>
              <a:cs typeface="Arial"/>
            </a:endParaRPr>
          </a:p>
          <a:p>
            <a:r>
              <a:rPr lang="en-GB">
                <a:solidFill>
                  <a:srgbClr val="525455"/>
                </a:solidFill>
                <a:latin typeface="Arial"/>
                <a:ea typeface="MS PGothic"/>
                <a:cs typeface="Arial"/>
              </a:rPr>
              <a:t>Girls living in communities that practise FGM are most at risk. It can happen in the UK or abroad.</a:t>
            </a:r>
            <a:br>
              <a:rPr lang="en-GB">
                <a:cs typeface="Arial"/>
              </a:rPr>
            </a:br>
            <a:r>
              <a:rPr lang="en-GB">
                <a:solidFill>
                  <a:srgbClr val="525455"/>
                </a:solidFill>
                <a:latin typeface="Arial"/>
                <a:ea typeface="MS PGothic"/>
                <a:cs typeface="Arial"/>
              </a:rPr>
              <a:t>In the UK, the Home Office has identified girls and women from certain communities as being more at risk:</a:t>
            </a:r>
            <a:endParaRPr lang="en-GB">
              <a:latin typeface="Arial"/>
              <a:ea typeface="MS PGothic"/>
              <a:cs typeface="Arial"/>
            </a:endParaRPr>
          </a:p>
          <a:p>
            <a:pPr lvl="1"/>
            <a:r>
              <a:rPr lang="en-GB">
                <a:solidFill>
                  <a:srgbClr val="525455"/>
                </a:solidFill>
                <a:latin typeface="Arial"/>
                <a:ea typeface="MS PGothic"/>
                <a:cs typeface="Arial"/>
              </a:rPr>
              <a:t>Somali</a:t>
            </a:r>
            <a:endParaRPr lang="en-GB">
              <a:latin typeface="Arial"/>
              <a:ea typeface="MS PGothic"/>
              <a:cs typeface="Arial"/>
            </a:endParaRPr>
          </a:p>
          <a:p>
            <a:pPr lvl="1"/>
            <a:r>
              <a:rPr lang="en-GB">
                <a:solidFill>
                  <a:srgbClr val="525455"/>
                </a:solidFill>
                <a:latin typeface="Arial"/>
                <a:ea typeface="MS PGothic"/>
                <a:cs typeface="Arial"/>
              </a:rPr>
              <a:t>Kenyan</a:t>
            </a:r>
            <a:endParaRPr lang="en-GB">
              <a:latin typeface="Arial"/>
              <a:ea typeface="MS PGothic"/>
              <a:cs typeface="Arial"/>
            </a:endParaRPr>
          </a:p>
          <a:p>
            <a:pPr lvl="1"/>
            <a:r>
              <a:rPr lang="en-GB">
                <a:solidFill>
                  <a:srgbClr val="525455"/>
                </a:solidFill>
                <a:latin typeface="Arial"/>
                <a:ea typeface="MS PGothic"/>
                <a:cs typeface="Arial"/>
              </a:rPr>
              <a:t>Ethiopian</a:t>
            </a:r>
            <a:endParaRPr lang="en-GB">
              <a:latin typeface="Arial"/>
              <a:ea typeface="MS PGothic"/>
              <a:cs typeface="Arial"/>
            </a:endParaRPr>
          </a:p>
          <a:p>
            <a:pPr lvl="1"/>
            <a:r>
              <a:rPr lang="en-GB">
                <a:solidFill>
                  <a:srgbClr val="525455"/>
                </a:solidFill>
                <a:latin typeface="Arial"/>
                <a:ea typeface="MS PGothic"/>
                <a:cs typeface="Arial"/>
              </a:rPr>
              <a:t>Sierra Leonean</a:t>
            </a:r>
            <a:endParaRPr lang="en-GB">
              <a:latin typeface="Arial"/>
              <a:ea typeface="MS PGothic"/>
              <a:cs typeface="Arial"/>
            </a:endParaRPr>
          </a:p>
          <a:p>
            <a:pPr lvl="1"/>
            <a:r>
              <a:rPr lang="en-GB">
                <a:solidFill>
                  <a:srgbClr val="525455"/>
                </a:solidFill>
                <a:latin typeface="Arial"/>
                <a:ea typeface="MS PGothic"/>
                <a:cs typeface="Arial"/>
              </a:rPr>
              <a:t>Sudanese</a:t>
            </a:r>
            <a:endParaRPr lang="en-GB">
              <a:latin typeface="Arial"/>
              <a:ea typeface="MS PGothic"/>
              <a:cs typeface="Arial"/>
            </a:endParaRPr>
          </a:p>
          <a:p>
            <a:pPr lvl="1"/>
            <a:r>
              <a:rPr lang="en-GB">
                <a:solidFill>
                  <a:srgbClr val="525455"/>
                </a:solidFill>
                <a:latin typeface="Arial"/>
                <a:ea typeface="MS PGothic"/>
                <a:cs typeface="Arial"/>
              </a:rPr>
              <a:t>Egyptian</a:t>
            </a:r>
            <a:endParaRPr lang="en-GB">
              <a:latin typeface="Arial"/>
              <a:ea typeface="MS PGothic"/>
              <a:cs typeface="Arial"/>
            </a:endParaRPr>
          </a:p>
          <a:p>
            <a:pPr lvl="1"/>
            <a:r>
              <a:rPr lang="en-GB">
                <a:solidFill>
                  <a:srgbClr val="525455"/>
                </a:solidFill>
                <a:latin typeface="Arial"/>
                <a:ea typeface="MS PGothic"/>
                <a:cs typeface="Arial"/>
              </a:rPr>
              <a:t>Nigerian</a:t>
            </a:r>
            <a:endParaRPr lang="en-GB">
              <a:latin typeface="Arial"/>
              <a:ea typeface="MS PGothic"/>
              <a:cs typeface="Arial"/>
            </a:endParaRPr>
          </a:p>
          <a:p>
            <a:pPr lvl="1"/>
            <a:r>
              <a:rPr lang="en-GB">
                <a:solidFill>
                  <a:srgbClr val="525455"/>
                </a:solidFill>
                <a:latin typeface="Arial"/>
                <a:ea typeface="MS PGothic"/>
                <a:cs typeface="Arial"/>
              </a:rPr>
              <a:t>Eritrean</a:t>
            </a:r>
            <a:endParaRPr lang="en-GB">
              <a:latin typeface="Arial"/>
              <a:ea typeface="MS PGothic"/>
              <a:cs typeface="Arial"/>
            </a:endParaRPr>
          </a:p>
          <a:p>
            <a:pPr lvl="1"/>
            <a:r>
              <a:rPr lang="en-GB">
                <a:solidFill>
                  <a:srgbClr val="525455"/>
                </a:solidFill>
                <a:latin typeface="Arial"/>
                <a:ea typeface="MS PGothic"/>
                <a:cs typeface="Arial"/>
              </a:rPr>
              <a:t>Yemeni</a:t>
            </a:r>
            <a:endParaRPr lang="en-GB">
              <a:latin typeface="Arial"/>
              <a:ea typeface="MS PGothic"/>
              <a:cs typeface="Arial"/>
            </a:endParaRPr>
          </a:p>
          <a:p>
            <a:pPr lvl="1"/>
            <a:r>
              <a:rPr lang="en-GB">
                <a:solidFill>
                  <a:srgbClr val="525455"/>
                </a:solidFill>
                <a:latin typeface="Arial"/>
                <a:ea typeface="MS PGothic"/>
                <a:cs typeface="Arial"/>
              </a:rPr>
              <a:t>Kurdish</a:t>
            </a:r>
            <a:endParaRPr lang="en-GB">
              <a:latin typeface="Arial"/>
              <a:ea typeface="MS PGothic"/>
              <a:cs typeface="Arial"/>
            </a:endParaRPr>
          </a:p>
          <a:p>
            <a:pPr lvl="1"/>
            <a:r>
              <a:rPr lang="en-GB">
                <a:solidFill>
                  <a:srgbClr val="525455"/>
                </a:solidFill>
                <a:latin typeface="Arial"/>
                <a:ea typeface="MS PGothic"/>
                <a:cs typeface="Arial"/>
              </a:rPr>
              <a:t>Indonesian.</a:t>
            </a:r>
            <a:endParaRPr lang="en-GB">
              <a:latin typeface="Arial"/>
              <a:ea typeface="MS PGothic"/>
              <a:cs typeface="Arial"/>
            </a:endParaRPr>
          </a:p>
          <a:p>
            <a:pPr lvl="1"/>
            <a:r>
              <a:rPr lang="en-GB">
                <a:solidFill>
                  <a:srgbClr val="525455"/>
                </a:solidFill>
                <a:latin typeface="Arial"/>
                <a:ea typeface="MS PGothic"/>
                <a:cs typeface="Arial"/>
              </a:rPr>
              <a:t>Children are also at a higher risk of FGM if it's already happened to their mother, sister or another member of their family.</a:t>
            </a:r>
            <a:endParaRPr lang="en-GB">
              <a:latin typeface="Arial"/>
              <a:ea typeface="MS PGothic"/>
              <a:cs typeface="Arial"/>
            </a:endParaRPr>
          </a:p>
          <a:p>
            <a:endParaRPr lang="en-GB" b="0" i="0">
              <a:solidFill>
                <a:srgbClr val="454545"/>
              </a:solidFill>
              <a:effectLst/>
              <a:latin typeface="Roboto"/>
              <a:ea typeface="MS PGothic"/>
              <a:cs typeface="Roboto"/>
            </a:endParaRPr>
          </a:p>
          <a:p>
            <a:pPr algn="l" rtl="0" fontAlgn="base"/>
            <a:endParaRPr lang="en-GB" b="0" i="0">
              <a:solidFill>
                <a:srgbClr val="454545"/>
              </a:solidFill>
              <a:effectLst/>
              <a:latin typeface="Roboto" panose="02000000000000000000" pitchFamily="2" charset="0"/>
            </a:endParaRPr>
          </a:p>
          <a:p>
            <a:pPr algn="l" rtl="0" fontAlgn="base"/>
            <a:r>
              <a:rPr lang="en-GB" b="0" i="0">
                <a:solidFill>
                  <a:srgbClr val="454545"/>
                </a:solidFill>
                <a:effectLst/>
                <a:latin typeface="Roboto"/>
                <a:ea typeface="MS PGothic"/>
                <a:cs typeface="Roboto"/>
              </a:rPr>
              <a:t>Forced Marriage</a:t>
            </a:r>
          </a:p>
          <a:p>
            <a:pPr algn="l" rtl="0" fontAlgn="base"/>
            <a:r>
              <a:rPr lang="en-GB" b="0" i="0">
                <a:solidFill>
                  <a:srgbClr val="454545"/>
                </a:solidFill>
                <a:effectLst/>
                <a:latin typeface="Roboto"/>
                <a:ea typeface="MS PGothic"/>
                <a:cs typeface="Roboto"/>
              </a:rPr>
              <a:t>When the bride and/or groom do not want to get married but are forced to do so by others. They may have been tricked, forced, threatened or blackmailed into travelling abroad for this purpose.</a:t>
            </a:r>
          </a:p>
          <a:p>
            <a:pPr algn="l" rtl="0" fontAlgn="base"/>
            <a:endParaRPr lang="en-GB" b="0" i="0">
              <a:solidFill>
                <a:srgbClr val="454545"/>
              </a:solidFill>
              <a:effectLst/>
              <a:latin typeface="Roboto" panose="02000000000000000000" pitchFamily="2" charset="0"/>
            </a:endParaRPr>
          </a:p>
          <a:p>
            <a:pPr algn="l" rtl="0" fontAlgn="base"/>
            <a:r>
              <a:rPr lang="en-GB" b="0" i="0">
                <a:solidFill>
                  <a:srgbClr val="454545"/>
                </a:solidFill>
                <a:effectLst/>
                <a:latin typeface="Roboto"/>
                <a:ea typeface="MS PGothic"/>
                <a:cs typeface="Roboto"/>
              </a:rPr>
              <a:t>Terrorism, extremism and radicalisation – </a:t>
            </a:r>
          </a:p>
          <a:p>
            <a:pPr algn="l" rtl="0" fontAlgn="base"/>
            <a:r>
              <a:rPr lang="en-GB" b="1" i="0">
                <a:solidFill>
                  <a:srgbClr val="454545"/>
                </a:solidFill>
                <a:effectLst/>
                <a:latin typeface="Roboto"/>
                <a:ea typeface="MS PGothic"/>
                <a:cs typeface="Roboto"/>
              </a:rPr>
              <a:t>Terrorism</a:t>
            </a:r>
            <a:r>
              <a:rPr lang="en-GB" b="0" i="0">
                <a:solidFill>
                  <a:srgbClr val="454545"/>
                </a:solidFill>
                <a:effectLst/>
                <a:latin typeface="Roboto"/>
                <a:ea typeface="MS PGothic"/>
                <a:cs typeface="Roboto"/>
              </a:rPr>
              <a:t> - </a:t>
            </a:r>
            <a:r>
              <a:rPr lang="en-GB" b="0" i="0">
                <a:solidFill>
                  <a:srgbClr val="4D5156"/>
                </a:solidFill>
                <a:effectLst/>
                <a:latin typeface="Google Sans"/>
                <a:ea typeface="MS PGothic"/>
              </a:rPr>
              <a:t>The calculated use of unlawful violence or threat of unlawful violence to inculcate fear; intended to coerce or to intimidate governments or societies in the pursuit of goals that are generally political, religious, or ideological.</a:t>
            </a:r>
            <a:endParaRPr lang="en-GB" b="0" i="0">
              <a:solidFill>
                <a:srgbClr val="454545"/>
              </a:solidFill>
              <a:effectLst/>
              <a:latin typeface="Roboto" panose="02000000000000000000" pitchFamily="2" charset="0"/>
              <a:ea typeface="MS PGothic"/>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a:solidFill>
                  <a:schemeClr val="accent6">
                    <a:lumMod val="75000"/>
                  </a:schemeClr>
                </a:solidFill>
                <a:latin typeface="Times"/>
                <a:ea typeface="ＭＳ Ｐゴシック"/>
                <a:cs typeface="Times"/>
              </a:rPr>
              <a:t>Extremism</a:t>
            </a:r>
            <a:r>
              <a:rPr lang="en-GB" sz="1200">
                <a:solidFill>
                  <a:schemeClr val="accent6">
                    <a:lumMod val="75000"/>
                  </a:schemeClr>
                </a:solidFill>
                <a:latin typeface="Times"/>
                <a:ea typeface="ＭＳ Ｐゴシック"/>
                <a:cs typeface="Times"/>
              </a:rPr>
              <a:t> - The holding of extreme political, social or religious views</a:t>
            </a:r>
            <a:endParaRPr lang="en-GB" sz="1200">
              <a:solidFill>
                <a:schemeClr val="accent6">
                  <a:lumMod val="75000"/>
                </a:schemeClr>
              </a:solidFill>
              <a:cs typeface="Time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a:solidFill>
                  <a:schemeClr val="accent6">
                    <a:lumMod val="75000"/>
                  </a:schemeClr>
                </a:solidFill>
                <a:latin typeface="Times"/>
                <a:ea typeface="ＭＳ Ｐゴシック"/>
                <a:cs typeface="Times"/>
              </a:rPr>
              <a:t>Radicalisation</a:t>
            </a:r>
            <a:r>
              <a:rPr lang="en-GB" sz="1200">
                <a:solidFill>
                  <a:schemeClr val="accent6">
                    <a:lumMod val="75000"/>
                  </a:schemeClr>
                </a:solidFill>
                <a:latin typeface="Times"/>
                <a:ea typeface="ＭＳ Ｐゴシック"/>
                <a:cs typeface="Times"/>
              </a:rPr>
              <a:t> - The process by which an individual comes to support terrorism or forms of extremism leading to terrorism</a:t>
            </a:r>
          </a:p>
          <a:p>
            <a:pPr algn="l" rtl="0" fontAlgn="base"/>
            <a:r>
              <a:rPr lang="en-GB" sz="1200" b="1">
                <a:solidFill>
                  <a:schemeClr val="accent6">
                    <a:lumMod val="75000"/>
                  </a:schemeClr>
                </a:solidFill>
                <a:latin typeface="Times"/>
                <a:ea typeface="ＭＳ Ｐゴシック"/>
                <a:cs typeface="Times"/>
              </a:rPr>
              <a:t>Government initiatives </a:t>
            </a:r>
            <a:r>
              <a:rPr lang="en-GB" sz="1200">
                <a:solidFill>
                  <a:schemeClr val="accent6">
                    <a:lumMod val="75000"/>
                  </a:schemeClr>
                </a:solidFill>
                <a:latin typeface="Times"/>
                <a:ea typeface="ＭＳ Ｐゴシック"/>
                <a:cs typeface="Times"/>
              </a:rPr>
              <a:t>– </a:t>
            </a:r>
          </a:p>
          <a:p>
            <a:pPr algn="l" rtl="0" fontAlgn="base"/>
            <a:r>
              <a:rPr lang="en-GB" sz="1200" b="0" i="1" u="none" strike="noStrike">
                <a:solidFill>
                  <a:srgbClr val="000000"/>
                </a:solidFill>
                <a:effectLst/>
                <a:latin typeface="Calibri"/>
                <a:ea typeface="MS PGothic"/>
                <a:cs typeface="Calibri"/>
              </a:rPr>
              <a:t>Prevent</a:t>
            </a:r>
            <a:r>
              <a:rPr lang="en-GB" sz="1200" b="0" i="0" u="none" strike="noStrike">
                <a:solidFill>
                  <a:srgbClr val="000000"/>
                </a:solidFill>
                <a:effectLst/>
                <a:latin typeface="Calibri"/>
                <a:ea typeface="MS PGothic"/>
                <a:cs typeface="Calibri"/>
              </a:rPr>
              <a:t>  Duty is part of the UK Governments counter terrorist strategy/programme. </a:t>
            </a:r>
            <a:r>
              <a:rPr lang="en-GB" sz="1200" b="0" i="0">
                <a:solidFill>
                  <a:srgbClr val="444444"/>
                </a:solidFill>
                <a:effectLst/>
                <a:latin typeface="Calibri"/>
                <a:ea typeface="MS PGothic"/>
                <a:cs typeface="Calibri"/>
              </a:rPr>
              <a:t>​</a:t>
            </a:r>
            <a:endParaRPr lang="en-GB" b="0" i="0">
              <a:solidFill>
                <a:srgbClr val="444444"/>
              </a:solidFill>
              <a:effectLst/>
              <a:latin typeface="Calibri"/>
              <a:ea typeface="MS PGothic"/>
              <a:cs typeface="Calibri"/>
            </a:endParaRPr>
          </a:p>
          <a:p>
            <a:pPr algn="l" rtl="0" fontAlgn="base"/>
            <a:r>
              <a:rPr lang="en-GB" sz="1200" b="0" i="0" u="none" strike="noStrike">
                <a:solidFill>
                  <a:srgbClr val="000000"/>
                </a:solidFill>
                <a:effectLst/>
                <a:latin typeface="Calibri"/>
                <a:ea typeface="MS PGothic"/>
                <a:cs typeface="Calibri"/>
              </a:rPr>
              <a:t>The Counter Terrorism and Security Act (2015) places a Prevent duty on everyone to  </a:t>
            </a:r>
            <a:r>
              <a:rPr lang="en-GB" sz="1200" b="0" i="1" u="none" strike="noStrike">
                <a:solidFill>
                  <a:srgbClr val="000000"/>
                </a:solidFill>
                <a:effectLst/>
                <a:latin typeface="Calibri"/>
                <a:ea typeface="MS PGothic"/>
                <a:cs typeface="Calibri"/>
              </a:rPr>
              <a:t>“to have due regard to the need to prevent people from being drawn into terrorism”</a:t>
            </a:r>
            <a:r>
              <a:rPr lang="en-GB" sz="1200" b="0" i="0" u="none" strike="noStrike">
                <a:solidFill>
                  <a:srgbClr val="000000"/>
                </a:solidFill>
                <a:effectLst/>
                <a:latin typeface="Calibri"/>
                <a:ea typeface="MS PGothic"/>
                <a:cs typeface="Calibri"/>
              </a:rPr>
              <a:t>.</a:t>
            </a:r>
            <a:r>
              <a:rPr lang="en-GB" sz="1200" b="0" i="0">
                <a:solidFill>
                  <a:srgbClr val="444444"/>
                </a:solidFill>
                <a:effectLst/>
                <a:latin typeface="Calibri"/>
                <a:ea typeface="MS PGothic"/>
                <a:cs typeface="Calibri"/>
              </a:rPr>
              <a:t>​</a:t>
            </a:r>
            <a:endParaRPr lang="en-GB" b="0" i="0">
              <a:solidFill>
                <a:srgbClr val="444444"/>
              </a:solidFill>
              <a:effectLst/>
              <a:latin typeface="Calibri"/>
              <a:ea typeface="MS PGothic"/>
              <a:cs typeface="Calibri"/>
            </a:endParaRPr>
          </a:p>
          <a:p>
            <a:pPr algn="l" rtl="0" fontAlgn="base"/>
            <a:r>
              <a:rPr lang="en-GB" sz="1200" b="0" i="0" u="none" strike="noStrike">
                <a:solidFill>
                  <a:srgbClr val="000000"/>
                </a:solidFill>
                <a:effectLst/>
                <a:latin typeface="Calibri"/>
                <a:ea typeface="MS PGothic"/>
                <a:cs typeface="Calibri"/>
              </a:rPr>
              <a:t>So, in short, the Prevent duty, aims to safeguard individuals from being radicalised. Emphasize the importance of just because we work in early years, we must still have an understanding. This could be going on in families and communities and early years children could be witness to activity.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i="1">
                <a:latin typeface="Arial"/>
                <a:ea typeface="MS PGothic"/>
                <a:cs typeface="Arial"/>
              </a:rPr>
              <a:t>Chanel </a:t>
            </a:r>
            <a:r>
              <a:rPr lang="en-GB">
                <a:latin typeface="Arial"/>
                <a:ea typeface="MS PGothic"/>
                <a:cs typeface="Arial"/>
              </a:rPr>
              <a:t>is a key element of the Prevent strategy and is a multi agency approach to protect people at risk from radicalisation. It is about early identification, intervention and prevention to protect and divert people away from the risk before illegality occurs.</a:t>
            </a:r>
          </a:p>
          <a:p>
            <a:pPr algn="l" rtl="0" fontAlgn="base"/>
            <a:endParaRPr lang="en-US" b="0" i="0">
              <a:solidFill>
                <a:srgbClr val="444444"/>
              </a:solidFill>
              <a:effectLst/>
              <a:latin typeface="Calibri" panose="020F0502020204030204" pitchFamily="34" charset="0"/>
            </a:endParaRPr>
          </a:p>
          <a:p>
            <a:pPr defTabSz="457200">
              <a:defRPr/>
            </a:pPr>
            <a:r>
              <a:rPr lang="en-US">
                <a:solidFill>
                  <a:srgbClr val="444444"/>
                </a:solidFill>
                <a:latin typeface="Calibri"/>
                <a:ea typeface="MS PGothic"/>
                <a:cs typeface="Calibri"/>
              </a:rPr>
              <a:t>Breast Flattening/ Ironing</a:t>
            </a:r>
            <a:endParaRPr lang="en-US">
              <a:solidFill>
                <a:srgbClr val="444444"/>
              </a:solidFill>
              <a:latin typeface="Calibri"/>
              <a:cs typeface="Calibri"/>
            </a:endParaRPr>
          </a:p>
          <a:p>
            <a:r>
              <a:rPr lang="en-US">
                <a:solidFill>
                  <a:srgbClr val="0C3D52"/>
                </a:solidFill>
                <a:latin typeface="Arial"/>
                <a:ea typeface="MS PGothic"/>
                <a:cs typeface="Arial"/>
              </a:rPr>
              <a:t>Breast flattening (sometimes known as breast ironing) is when a girl’s breasts are pressed with a hot object, massaged, pounded or flattened over time to flatten them and delay their development. Breast flattening is often done by a female family member, like a mother, aunty or grandmother, who believe this will help keep the girl safe from unwanted attention from men. Whatever the reason – breast flattening is abuse and it’s wrong. It can be very painful and cause health issues. West Africa. Honour based. </a:t>
            </a: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a:solidFill>
                <a:srgbClr val="000000"/>
              </a:solidFill>
              <a:cs typeface="Time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a:solidFill>
                <a:srgbClr val="000000"/>
              </a:solidFill>
              <a:cs typeface="Times"/>
            </a:endParaRPr>
          </a:p>
          <a:p>
            <a:pPr algn="l" rtl="0" fontAlgn="base"/>
            <a:endParaRPr lang="en-GB" b="0" i="0">
              <a:solidFill>
                <a:srgbClr val="222268"/>
              </a:solidFill>
              <a:effectLst/>
              <a:latin typeface="Times"/>
              <a:ea typeface="ＭＳ Ｐゴシック"/>
              <a:cs typeface="Times"/>
            </a:endParaRPr>
          </a:p>
          <a:p>
            <a:pPr algn="l" rtl="0" fontAlgn="base"/>
            <a:endParaRPr lang="en-GB" b="0" i="0">
              <a:solidFill>
                <a:srgbClr val="222268"/>
              </a:solidFill>
              <a:effectLst/>
              <a:cs typeface="Times"/>
            </a:endParaRPr>
          </a:p>
          <a:p>
            <a:pPr algn="l" rtl="0" fontAlgn="base"/>
            <a:endParaRPr lang="en-GB" b="0" i="0">
              <a:solidFill>
                <a:srgbClr val="454545"/>
              </a:solidFill>
              <a:effectLst/>
              <a:latin typeface="Roboto" panose="02000000000000000000" pitchFamily="2" charset="0"/>
            </a:endParaRPr>
          </a:p>
          <a:p>
            <a:pPr algn="l" rtl="0" fontAlgn="base"/>
            <a:endParaRPr lang="en-GB" b="0" i="0">
              <a:solidFill>
                <a:srgbClr val="454545"/>
              </a:solidFill>
              <a:effectLst/>
              <a:latin typeface="Roboto" panose="02000000000000000000" pitchFamily="2" charset="0"/>
            </a:endParaRPr>
          </a:p>
          <a:p>
            <a:pPr algn="l" rtl="0" fontAlgn="base"/>
            <a:endParaRPr lang="en-GB" sz="1200" b="0" i="0" u="none" strike="noStrike">
              <a:solidFill>
                <a:srgbClr val="454545"/>
              </a:solidFill>
              <a:effectLst/>
              <a:latin typeface="Roboto" panose="02000000000000000000" pitchFamily="2" charset="0"/>
            </a:endParaRPr>
          </a:p>
          <a:p>
            <a:pPr algn="l" rtl="0" fontAlgn="base"/>
            <a:endParaRPr lang="en-GB" b="0" i="0">
              <a:solidFill>
                <a:srgbClr val="454545"/>
              </a:solidFill>
              <a:effectLst/>
              <a:latin typeface="Roboto" panose="02000000000000000000" pitchFamily="2" charset="0"/>
            </a:endParaRPr>
          </a:p>
          <a:p>
            <a:endParaRPr lang="en-GB">
              <a:solidFill>
                <a:srgbClr val="000000"/>
              </a:solidFill>
              <a:latin typeface="Arial" panose="020B0604020202020204" pitchFamily="34" charset="0"/>
            </a:endParaRPr>
          </a:p>
          <a:p>
            <a:endParaRPr lang="en-GB">
              <a:solidFill>
                <a:srgbClr val="444444"/>
              </a:solidFill>
              <a:latin typeface="Calibri" panose="020F0502020204030204" pitchFamily="34" charset="0"/>
            </a:endParaRPr>
          </a:p>
          <a:p>
            <a:endParaRPr lang="en-GB"/>
          </a:p>
        </p:txBody>
      </p:sp>
      <p:sp>
        <p:nvSpPr>
          <p:cNvPr id="55300" name="Slide Number Placeholder 3">
            <a:extLst>
              <a:ext uri="{FF2B5EF4-FFF2-40B4-BE49-F238E27FC236}">
                <a16:creationId xmlns:a16="http://schemas.microsoft.com/office/drawing/2014/main" id="{CF9CA30F-236F-ADBE-511D-D9FB574B02B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238D091-52C0-4A42-B9E0-4FE72322AFF5}" type="slidenum">
              <a:rPr lang="cy-GB" altLang="en-US" sz="1200" smtClean="0">
                <a:latin typeface="Arial" panose="020B0604020202020204" pitchFamily="34" charset="0"/>
              </a:rPr>
              <a:pPr/>
              <a:t>41</a:t>
            </a:fld>
            <a:endParaRPr lang="cy-GB" altLang="en-US" sz="1200">
              <a:latin typeface="Arial" panose="020B0604020202020204" pitchFamily="34" charset="0"/>
            </a:endParaRPr>
          </a:p>
        </p:txBody>
      </p:sp>
    </p:spTree>
    <p:extLst>
      <p:ext uri="{BB962C8B-B14F-4D97-AF65-F5344CB8AC3E}">
        <p14:creationId xmlns:p14="http://schemas.microsoft.com/office/powerpoint/2010/main" val="407940209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Highlight that this is obviously for older children but still important to be aware of</a:t>
            </a:r>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a:pPr>
                <a:defRPr/>
              </a:pPr>
              <a:t>43</a:t>
            </a:fld>
            <a:endParaRPr lang="cy-GB" altLang="en-US"/>
          </a:p>
        </p:txBody>
      </p:sp>
    </p:spTree>
    <p:extLst>
      <p:ext uri="{BB962C8B-B14F-4D97-AF65-F5344CB8AC3E}">
        <p14:creationId xmlns:p14="http://schemas.microsoft.com/office/powerpoint/2010/main" val="253058993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There could be a whole range of reasons why someone may not disclose, this list is not exhaustive</a:t>
            </a:r>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smtClean="0"/>
              <a:pPr>
                <a:defRPr/>
              </a:pPr>
              <a:t>46</a:t>
            </a:fld>
            <a:endParaRPr lang="cy-GB" altLang="en-US"/>
          </a:p>
        </p:txBody>
      </p:sp>
    </p:spTree>
    <p:extLst>
      <p:ext uri="{BB962C8B-B14F-4D97-AF65-F5344CB8AC3E}">
        <p14:creationId xmlns:p14="http://schemas.microsoft.com/office/powerpoint/2010/main" val="413076034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Signpost students to the NSPCC for further research on types of abuse and everything associated with them, this is an excellent resources</a:t>
            </a:r>
          </a:p>
        </p:txBody>
      </p:sp>
      <p:sp>
        <p:nvSpPr>
          <p:cNvPr id="4" name="Slide Number Placeholder 3"/>
          <p:cNvSpPr>
            <a:spLocks noGrp="1"/>
          </p:cNvSpPr>
          <p:nvPr>
            <p:ph type="sldNum" sz="quarter" idx="5"/>
          </p:nvPr>
        </p:nvSpPr>
        <p:spPr/>
        <p:txBody>
          <a:bodyPr/>
          <a:lstStyle/>
          <a:p>
            <a:pPr>
              <a:defRPr/>
            </a:pPr>
            <a:fld id="{9D14427E-98B4-4FF5-B915-C50D39F23718}" type="slidenum">
              <a:rPr lang="cy-GB" altLang="en-US" smtClean="0"/>
              <a:pPr>
                <a:defRPr/>
              </a:pPr>
              <a:t>48</a:t>
            </a:fld>
            <a:endParaRPr lang="cy-GB" altLang="en-US"/>
          </a:p>
        </p:txBody>
      </p:sp>
    </p:spTree>
    <p:extLst>
      <p:ext uri="{BB962C8B-B14F-4D97-AF65-F5344CB8AC3E}">
        <p14:creationId xmlns:p14="http://schemas.microsoft.com/office/powerpoint/2010/main" val="23091496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423220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pPr>
              <a:defRPr/>
            </a:pPr>
            <a:fld id="{C52DCDA4-38EE-4960-BB92-969A8687AC08}" type="datetimeFigureOut">
              <a:rPr lang="en-GB" smtClean="0"/>
              <a:pPr>
                <a:defRPr/>
              </a:pPr>
              <a:t>23/10/2025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pPr>
              <a:defRPr/>
            </a:pPr>
            <a:fld id="{9E2B7B62-EC06-4528-887F-D291B4381F87}" type="slidenum">
              <a:rPr lang="en-GB" altLang="en-US" smtClean="0"/>
              <a:pPr>
                <a:defRPr/>
              </a:pPr>
              <a:t>‹#›</a:t>
            </a:fld>
            <a:endParaRPr lang="en-GB" altLang="en-US"/>
          </a:p>
        </p:txBody>
      </p:sp>
    </p:spTree>
    <p:extLst>
      <p:ext uri="{BB962C8B-B14F-4D97-AF65-F5344CB8AC3E}">
        <p14:creationId xmlns:p14="http://schemas.microsoft.com/office/powerpoint/2010/main" val="15739778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pPr>
              <a:defRPr/>
            </a:pPr>
            <a:fld id="{E5DA7E21-C2EB-4E37-B9DE-06914AB4009F}" type="datetimeFigureOut">
              <a:rPr lang="en-GB" smtClean="0"/>
              <a:pPr>
                <a:defRPr/>
              </a:pPr>
              <a:t>23/10/2025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pPr>
              <a:defRPr/>
            </a:pPr>
            <a:fld id="{8D9ECDCD-3BDF-473A-987B-95B78C31CED9}" type="slidenum">
              <a:rPr lang="en-GB" altLang="en-US" smtClean="0"/>
              <a:pPr>
                <a:defRPr/>
              </a:pPr>
              <a:t>‹#›</a:t>
            </a:fld>
            <a:endParaRPr lang="en-GB" altLang="en-US"/>
          </a:p>
        </p:txBody>
      </p:sp>
    </p:spTree>
    <p:extLst>
      <p:ext uri="{BB962C8B-B14F-4D97-AF65-F5344CB8AC3E}">
        <p14:creationId xmlns:p14="http://schemas.microsoft.com/office/powerpoint/2010/main" val="6770905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pPr>
              <a:defRPr/>
            </a:pPr>
            <a:fld id="{C52DCDA4-38EE-4960-BB92-969A8687AC08}" type="datetimeFigureOut">
              <a:rPr lang="en-GB" smtClean="0"/>
              <a:pPr>
                <a:defRPr/>
              </a:pPr>
              <a:t>23/10/2025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pPr>
              <a:defRPr/>
            </a:pPr>
            <a:fld id="{9E2B7B62-EC06-4528-887F-D291B4381F87}" type="slidenum">
              <a:rPr lang="en-GB" altLang="en-US" smtClean="0"/>
              <a:pPr>
                <a:defRPr/>
              </a:pPr>
              <a:t>‹#›</a:t>
            </a:fld>
            <a:endParaRPr lang="en-GB" altLang="en-US"/>
          </a:p>
        </p:txBody>
      </p:sp>
    </p:spTree>
    <p:extLst>
      <p:ext uri="{BB962C8B-B14F-4D97-AF65-F5344CB8AC3E}">
        <p14:creationId xmlns:p14="http://schemas.microsoft.com/office/powerpoint/2010/main" val="37391961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4619722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2236689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565330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826499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70020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2170399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2783231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8.xml"/><Relationship Id="rId7" Type="http://schemas.openxmlformats.org/officeDocument/2006/relationships/theme" Target="../theme/theme3.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526499406"/>
      </p:ext>
    </p:extLst>
  </p:cSld>
  <p:clrMap bg1="lt1" tx1="dk1" bg2="lt2" tx2="dk2" accent1="accent1" accent2="accent2" accent3="accent3" accent4="accent4" accent5="accent5" accent6="accent6" hlink="hlink" folHlink="folHlink"/>
  <p:sldLayoutIdLst>
    <p:sldLayoutId id="2147484241" r:id="rId1"/>
    <p:sldLayoutId id="2147484299" r:id="rId2"/>
    <p:sldLayoutId id="2147484300" r:id="rId3"/>
    <p:sldLayoutId id="21474843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677595521"/>
      </p:ext>
    </p:extLst>
  </p:cSld>
  <p:clrMap bg1="lt1" tx1="dk1" bg2="lt2" tx2="dk2" accent1="accent1" accent2="accent2" accent3="accent3" accent4="accent4" accent5="accent5" accent6="accent6" hlink="hlink" folHlink="folHlink"/>
  <p:sldLayoutIdLst>
    <p:sldLayoutId id="214748424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10/23/2025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1336774058"/>
      </p:ext>
    </p:extLst>
  </p:cSld>
  <p:clrMap bg1="lt1" tx1="dk1" bg2="lt2" tx2="dk2" accent1="accent1" accent2="accent2" accent3="accent3" accent4="accent4" accent5="accent5" accent6="accent6" hlink="hlink" folHlink="folHlink"/>
  <p:sldLayoutIdLst>
    <p:sldLayoutId id="2147484257" r:id="rId1"/>
    <p:sldLayoutId id="2147484258" r:id="rId2"/>
    <p:sldLayoutId id="2147484259" r:id="rId3"/>
    <p:sldLayoutId id="2147484260" r:id="rId4"/>
    <p:sldLayoutId id="2147484261" r:id="rId5"/>
    <p:sldLayoutId id="2147484262"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diogelu.cymru/cy/chi-i/chi-i-c1/c1-p4/#tooltip"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safeguarding.wales/en/chi-i/chi-i-c1/c1-p4/#tooltip"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8.xml"/></Relationships>
</file>

<file path=ppt/slides/_rels/slide4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7.xml"/><Relationship Id="rId1" Type="http://schemas.openxmlformats.org/officeDocument/2006/relationships/video" Target="https://www.youtube.com/embed/xqghjGBfB54?start=49&amp;feature=oembed" TargetMode="External"/></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7.xml"/><Relationship Id="rId1" Type="http://schemas.openxmlformats.org/officeDocument/2006/relationships/video" Target="https://www.youtube.com/embed/imCmlG3_3tc?feature=oembed" TargetMode="External"/><Relationship Id="rId4" Type="http://schemas.openxmlformats.org/officeDocument/2006/relationships/image" Target="../media/image6.jpe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8.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9.xml.rels><?xml version="1.0" encoding="UTF-8" standalone="yes"?>
<Relationships xmlns="http://schemas.openxmlformats.org/package/2006/relationships"><Relationship Id="rId3" Type="http://schemas.openxmlformats.org/officeDocument/2006/relationships/hyperlink" Target="https://www.nspcc.org.uk/what-is-child-abuse/types-of-abuse/" TargetMode="External"/><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50.xml.rels><?xml version="1.0" encoding="UTF-8" standalone="yes"?>
<Relationships xmlns="http://schemas.openxmlformats.org/package/2006/relationships"><Relationship Id="rId3" Type="http://schemas.openxmlformats.org/officeDocument/2006/relationships/hyperlink" Target="https://www.nucoplus.com/" TargetMode="External"/><Relationship Id="rId2" Type="http://schemas.openxmlformats.org/officeDocument/2006/relationships/hyperlink" Target="https://www.nspcc.org.uk/what-is-child-abuse/types-of-abuse/" TargetMode="External"/><Relationship Id="rId1" Type="http://schemas.openxmlformats.org/officeDocument/2006/relationships/slideLayout" Target="../slideLayouts/slideLayout7.xml"/><Relationship Id="rId4" Type="http://schemas.openxmlformats.org/officeDocument/2006/relationships/hyperlink" Target="https://safeguarding.wales/en/chi-i/chi-i-c1/c1-p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7000935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00A69210-209D-48CC-BB9E-3F211BFBE8B9}"/>
              </a:ext>
            </a:extLst>
          </p:cNvPr>
          <p:cNvSpPr>
            <a:spLocks noGrp="1"/>
          </p:cNvSpPr>
          <p:nvPr>
            <p:ph type="title"/>
          </p:nvPr>
        </p:nvSpPr>
        <p:spPr>
          <a:xfrm>
            <a:off x="628650" y="2326929"/>
            <a:ext cx="7886700" cy="1325563"/>
          </a:xfrm>
        </p:spPr>
        <p:txBody>
          <a:bodyPr rtlCol="0">
            <a:normAutofit fontScale="90000"/>
          </a:bodyPr>
          <a:lstStyle/>
          <a:p>
            <a:pPr algn="ctr" eaLnBrk="1" hangingPunct="1">
              <a:spcBef>
                <a:spcPts val="1000"/>
              </a:spcBef>
              <a:defRPr/>
            </a:pPr>
            <a:br>
              <a:rPr lang="cy-GB" altLang="en-US">
                <a:latin typeface="Lucida Sans" pitchFamily="34" charset="0"/>
              </a:rPr>
            </a:br>
            <a:br>
              <a:rPr lang="cy-GB" altLang="en-US">
                <a:latin typeface="Lucida Sans" pitchFamily="34" charset="0"/>
              </a:rPr>
            </a:br>
            <a:br>
              <a:rPr lang="cy-GB" altLang="en-US">
                <a:latin typeface="Lucida Sans" pitchFamily="34" charset="0"/>
              </a:rPr>
            </a:br>
            <a:br>
              <a:rPr lang="cy-GB" altLang="en-US">
                <a:latin typeface="Lucida Sans" pitchFamily="34" charset="0"/>
              </a:rPr>
            </a:br>
            <a:r>
              <a:rPr lang="cy-GB" altLang="en-US" sz="4800" b="1">
                <a:latin typeface="Arial" panose="020B0604020202020204" pitchFamily="34" charset="0"/>
                <a:cs typeface="Arial" panose="020B0604020202020204" pitchFamily="34" charset="0"/>
              </a:rPr>
              <a:t>ECEY5011/C</a:t>
            </a:r>
            <a:br>
              <a:rPr lang="cy-GB" altLang="en-US" sz="4800" b="1">
                <a:latin typeface="Arial" panose="020B0604020202020204" pitchFamily="34" charset="0"/>
                <a:cs typeface="Arial" panose="020B0604020202020204" pitchFamily="34" charset="0"/>
              </a:rPr>
            </a:br>
            <a:r>
              <a:rPr lang="cy-GB" altLang="en-US" sz="4800" b="1">
                <a:latin typeface="Arial" panose="020B0604020202020204" pitchFamily="34" charset="0"/>
                <a:cs typeface="Arial" panose="020B0604020202020204" pitchFamily="34" charset="0"/>
              </a:rPr>
              <a:t> Diogelu: arfer, </a:t>
            </a:r>
            <a:r>
              <a:rPr lang="cy-GB" altLang="en-US" sz="4800" b="1" err="1">
                <a:latin typeface="Arial" panose="020B0604020202020204" pitchFamily="34" charset="0"/>
                <a:cs typeface="Arial" panose="020B0604020202020204" pitchFamily="34" charset="0"/>
              </a:rPr>
              <a:t>deddfwriarth</a:t>
            </a:r>
            <a:r>
              <a:rPr lang="cy-GB" altLang="en-US" sz="4800" b="1">
                <a:latin typeface="Arial" panose="020B0604020202020204" pitchFamily="34" charset="0"/>
                <a:cs typeface="Arial" panose="020B0604020202020204" pitchFamily="34" charset="0"/>
              </a:rPr>
              <a:t> a’r tîm aml-ddisgyblaeth                               </a:t>
            </a:r>
            <a:r>
              <a:rPr lang="cy-GB" altLang="en-US" sz="4800" b="1" err="1">
                <a:solidFill>
                  <a:schemeClr val="accent1">
                    <a:lumMod val="75000"/>
                  </a:schemeClr>
                </a:solidFill>
                <a:latin typeface="Arial" panose="020B0604020202020204" pitchFamily="34" charset="0"/>
                <a:cs typeface="Arial" panose="020B0604020202020204" pitchFamily="34" charset="0"/>
              </a:rPr>
              <a:t>Safeguarding</a:t>
            </a:r>
            <a:r>
              <a:rPr lang="cy-GB" altLang="en-US" sz="4800" b="1">
                <a:solidFill>
                  <a:schemeClr val="accent1">
                    <a:lumMod val="75000"/>
                  </a:schemeClr>
                </a:solidFill>
                <a:latin typeface="Arial" panose="020B0604020202020204" pitchFamily="34" charset="0"/>
                <a:cs typeface="Arial" panose="020B0604020202020204" pitchFamily="34" charset="0"/>
              </a:rPr>
              <a:t>: </a:t>
            </a:r>
            <a:r>
              <a:rPr lang="cy-GB" altLang="en-US" sz="4800" b="1" err="1">
                <a:solidFill>
                  <a:schemeClr val="accent1">
                    <a:lumMod val="75000"/>
                  </a:schemeClr>
                </a:solidFill>
                <a:latin typeface="Arial" panose="020B0604020202020204" pitchFamily="34" charset="0"/>
                <a:cs typeface="Arial" panose="020B0604020202020204" pitchFamily="34" charset="0"/>
              </a:rPr>
              <a:t>practice</a:t>
            </a:r>
            <a:r>
              <a:rPr lang="cy-GB" altLang="en-US" sz="4800" b="1">
                <a:solidFill>
                  <a:schemeClr val="accent1">
                    <a:lumMod val="75000"/>
                  </a:schemeClr>
                </a:solidFill>
                <a:latin typeface="Arial" panose="020B0604020202020204" pitchFamily="34" charset="0"/>
                <a:cs typeface="Arial" panose="020B0604020202020204" pitchFamily="34" charset="0"/>
              </a:rPr>
              <a:t>, </a:t>
            </a:r>
            <a:r>
              <a:rPr lang="cy-GB" altLang="en-US" sz="4800" b="1" err="1">
                <a:solidFill>
                  <a:schemeClr val="accent1">
                    <a:lumMod val="75000"/>
                  </a:schemeClr>
                </a:solidFill>
                <a:latin typeface="Arial" panose="020B0604020202020204" pitchFamily="34" charset="0"/>
                <a:cs typeface="Arial" panose="020B0604020202020204" pitchFamily="34" charset="0"/>
              </a:rPr>
              <a:t>legislation</a:t>
            </a:r>
            <a:r>
              <a:rPr lang="cy-GB" altLang="en-US" sz="4800" b="1">
                <a:solidFill>
                  <a:schemeClr val="accent1">
                    <a:lumMod val="75000"/>
                  </a:schemeClr>
                </a:solidFill>
                <a:latin typeface="Arial" panose="020B0604020202020204" pitchFamily="34" charset="0"/>
                <a:cs typeface="Arial" panose="020B0604020202020204" pitchFamily="34" charset="0"/>
              </a:rPr>
              <a:t> </a:t>
            </a:r>
            <a:r>
              <a:rPr lang="cy-GB" altLang="en-US" sz="4800" b="1" err="1">
                <a:solidFill>
                  <a:schemeClr val="accent1">
                    <a:lumMod val="75000"/>
                  </a:schemeClr>
                </a:solidFill>
                <a:latin typeface="Arial" panose="020B0604020202020204" pitchFamily="34" charset="0"/>
                <a:cs typeface="Arial" panose="020B0604020202020204" pitchFamily="34" charset="0"/>
              </a:rPr>
              <a:t>and</a:t>
            </a:r>
            <a:r>
              <a:rPr lang="cy-GB" altLang="en-US" sz="4800" b="1">
                <a:solidFill>
                  <a:schemeClr val="accent1">
                    <a:lumMod val="75000"/>
                  </a:schemeClr>
                </a:solidFill>
                <a:latin typeface="Arial" panose="020B0604020202020204" pitchFamily="34" charset="0"/>
                <a:cs typeface="Arial" panose="020B0604020202020204" pitchFamily="34" charset="0"/>
              </a:rPr>
              <a:t> the </a:t>
            </a:r>
            <a:r>
              <a:rPr lang="cy-GB" altLang="en-US" sz="4800" b="1" err="1">
                <a:solidFill>
                  <a:schemeClr val="accent1">
                    <a:lumMod val="75000"/>
                  </a:schemeClr>
                </a:solidFill>
                <a:latin typeface="Arial" panose="020B0604020202020204" pitchFamily="34" charset="0"/>
                <a:cs typeface="Arial" panose="020B0604020202020204" pitchFamily="34" charset="0"/>
              </a:rPr>
              <a:t>multi-disciplinary</a:t>
            </a:r>
            <a:r>
              <a:rPr lang="cy-GB" altLang="en-US" sz="4800" b="1">
                <a:solidFill>
                  <a:schemeClr val="accent1">
                    <a:lumMod val="75000"/>
                  </a:schemeClr>
                </a:solidFill>
                <a:latin typeface="Arial" panose="020B0604020202020204" pitchFamily="34" charset="0"/>
                <a:cs typeface="Arial" panose="020B0604020202020204" pitchFamily="34" charset="0"/>
              </a:rPr>
              <a:t> </a:t>
            </a:r>
            <a:r>
              <a:rPr lang="cy-GB" altLang="en-US" sz="4800" b="1" err="1">
                <a:solidFill>
                  <a:schemeClr val="accent1">
                    <a:lumMod val="75000"/>
                  </a:schemeClr>
                </a:solidFill>
                <a:latin typeface="Arial" panose="020B0604020202020204" pitchFamily="34" charset="0"/>
                <a:cs typeface="Arial" panose="020B0604020202020204" pitchFamily="34" charset="0"/>
              </a:rPr>
              <a:t>team</a:t>
            </a:r>
            <a:r>
              <a:rPr lang="cy-GB" altLang="en-US" sz="4800" b="1">
                <a:solidFill>
                  <a:schemeClr val="accent1">
                    <a:lumMod val="75000"/>
                  </a:schemeClr>
                </a:solidFill>
                <a:latin typeface="Arial" panose="020B0604020202020204" pitchFamily="34" charset="0"/>
                <a:cs typeface="Arial" panose="020B0604020202020204" pitchFamily="34" charset="0"/>
              </a:rPr>
              <a:t> </a:t>
            </a:r>
            <a:br>
              <a:rPr lang="cy-GB" altLang="en-US" sz="4800" b="1">
                <a:latin typeface="Arial" panose="020B0604020202020204" pitchFamily="34" charset="0"/>
                <a:cs typeface="Arial" panose="020B0604020202020204" pitchFamily="34" charset="0"/>
              </a:rPr>
            </a:br>
            <a:r>
              <a:rPr lang="cy-GB" altLang="en-US" sz="4800" b="1">
                <a:latin typeface="+mn-lt"/>
              </a:rPr>
              <a:t>Categorïau</a:t>
            </a:r>
            <a:br>
              <a:rPr lang="cy-GB" altLang="en-US" sz="4800" b="1">
                <a:latin typeface="+mn-lt"/>
              </a:rPr>
            </a:br>
            <a:r>
              <a:rPr lang="cy-GB" altLang="en-US" sz="4800" b="1" err="1">
                <a:solidFill>
                  <a:schemeClr val="accent1">
                    <a:lumMod val="75000"/>
                  </a:schemeClr>
                </a:solidFill>
                <a:latin typeface="+mn-lt"/>
              </a:rPr>
              <a:t>Categories</a:t>
            </a:r>
            <a:br>
              <a:rPr lang="cy-GB" altLang="en-US" sz="4800" b="1">
                <a:latin typeface="Lucida Sans" panose="020B0602030504020204" pitchFamily="34" charset="0"/>
                <a:cs typeface="Lucida Sans Unicode" panose="020B0602030504020204" pitchFamily="34" charset="0"/>
              </a:rPr>
            </a:br>
            <a:r>
              <a:rPr lang="cy-GB" altLang="en-US" sz="4800" b="1">
                <a:latin typeface="Lucida Sans" panose="020B0602030504020204" pitchFamily="34" charset="0"/>
                <a:cs typeface="Lucida Sans Unicode" panose="020B0602030504020204" pitchFamily="34" charset="0"/>
              </a:rPr>
              <a:t>Darlith 5</a:t>
            </a:r>
            <a:br>
              <a:rPr lang="cy-GB" altLang="en-US" sz="4800" b="1">
                <a:latin typeface="Lucida Sans" panose="020B0602030504020204" pitchFamily="34" charset="0"/>
                <a:cs typeface="Lucida Sans Unicode" panose="020B0602030504020204" pitchFamily="34" charset="0"/>
              </a:rPr>
            </a:br>
            <a:r>
              <a:rPr lang="cy-GB" altLang="en-US" sz="4800" b="1" err="1">
                <a:solidFill>
                  <a:schemeClr val="accent1">
                    <a:lumMod val="75000"/>
                  </a:schemeClr>
                </a:solidFill>
                <a:latin typeface="Lucida Sans" panose="020B0602030504020204" pitchFamily="34" charset="0"/>
                <a:cs typeface="Lucida Sans Unicode" panose="020B0602030504020204" pitchFamily="34" charset="0"/>
              </a:rPr>
              <a:t>Lecture</a:t>
            </a:r>
            <a:r>
              <a:rPr lang="cy-GB" altLang="en-US" sz="4800" b="1">
                <a:solidFill>
                  <a:schemeClr val="accent1">
                    <a:lumMod val="75000"/>
                  </a:schemeClr>
                </a:solidFill>
                <a:latin typeface="Lucida Sans" panose="020B0602030504020204" pitchFamily="34" charset="0"/>
                <a:cs typeface="Lucida Sans Unicode" panose="020B0602030504020204" pitchFamily="34" charset="0"/>
              </a:rPr>
              <a:t> 5</a:t>
            </a:r>
            <a:br>
              <a:rPr lang="cy-GB" altLang="en-US" i="1">
                <a:solidFill>
                  <a:srgbClr val="0000FF"/>
                </a:solidFill>
                <a:latin typeface="Lucida Sans" pitchFamily="34" charset="0"/>
              </a:rPr>
            </a:br>
            <a:br>
              <a:rPr lang="en-US" altLang="en-US">
                <a:solidFill>
                  <a:schemeClr val="bg1"/>
                </a:solidFill>
              </a:rPr>
            </a:br>
            <a:br>
              <a:rPr lang="en-US" altLang="en-US">
                <a:solidFill>
                  <a:schemeClr val="bg1"/>
                </a:solidFill>
              </a:rPr>
            </a:br>
            <a:br>
              <a:rPr lang="en-GB" altLang="en-US" sz="3600" b="1">
                <a:solidFill>
                  <a:schemeClr val="bg1"/>
                </a:solidFill>
              </a:rPr>
            </a:br>
            <a:endParaRPr lang="en-US" altLang="en-US">
              <a:solidFill>
                <a:schemeClr val="bg1"/>
              </a:solidFill>
            </a:endParaRPr>
          </a:p>
        </p:txBody>
      </p:sp>
    </p:spTree>
    <p:extLst>
      <p:ext uri="{BB962C8B-B14F-4D97-AF65-F5344CB8AC3E}">
        <p14:creationId xmlns:p14="http://schemas.microsoft.com/office/powerpoint/2010/main" val="845636591"/>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F756DF78-8131-4163-8EFC-5922DD0187EA}"/>
              </a:ext>
            </a:extLst>
          </p:cNvPr>
          <p:cNvSpPr>
            <a:spLocks noGrp="1"/>
          </p:cNvSpPr>
          <p:nvPr>
            <p:ph type="title"/>
          </p:nvPr>
        </p:nvSpPr>
        <p:spPr/>
        <p:txBody>
          <a:bodyPr>
            <a:normAutofit/>
          </a:bodyPr>
          <a:lstStyle/>
          <a:p>
            <a:pPr algn="ctr"/>
            <a:r>
              <a:rPr lang="en-GB" altLang="en-US" sz="4400" b="1" err="1">
                <a:latin typeface="Arial" panose="020B0604020202020204" pitchFamily="34" charset="0"/>
                <a:cs typeface="Arial" panose="020B0604020202020204" pitchFamily="34" charset="0"/>
              </a:rPr>
              <a:t>Cynnwys</a:t>
            </a:r>
            <a:br>
              <a:rPr lang="en-GB" altLang="en-US" sz="4400" b="1">
                <a:latin typeface="Arial" panose="020B0604020202020204" pitchFamily="34" charset="0"/>
                <a:cs typeface="Arial" panose="020B0604020202020204" pitchFamily="34" charset="0"/>
              </a:rPr>
            </a:br>
            <a:r>
              <a:rPr lang="en-GB" altLang="en-US" sz="4400" b="1">
                <a:solidFill>
                  <a:schemeClr val="accent1">
                    <a:lumMod val="75000"/>
                  </a:schemeClr>
                </a:solidFill>
                <a:latin typeface="Arial" panose="020B0604020202020204" pitchFamily="34" charset="0"/>
                <a:cs typeface="Arial" panose="020B0604020202020204" pitchFamily="34" charset="0"/>
              </a:rPr>
              <a:t>Content</a:t>
            </a:r>
          </a:p>
        </p:txBody>
      </p:sp>
      <p:sp>
        <p:nvSpPr>
          <p:cNvPr id="18435" name="Content Placeholder 3">
            <a:extLst>
              <a:ext uri="{FF2B5EF4-FFF2-40B4-BE49-F238E27FC236}">
                <a16:creationId xmlns:a16="http://schemas.microsoft.com/office/drawing/2014/main" id="{16EB1768-F484-42B6-B045-013B0B79B6AE}"/>
              </a:ext>
            </a:extLst>
          </p:cNvPr>
          <p:cNvSpPr>
            <a:spLocks noGrp="1"/>
          </p:cNvSpPr>
          <p:nvPr>
            <p:ph idx="1"/>
          </p:nvPr>
        </p:nvSpPr>
        <p:spPr/>
        <p:txBody>
          <a:bodyPr/>
          <a:lstStyle/>
          <a:p>
            <a:pPr eaLnBrk="1" hangingPunct="1">
              <a:lnSpc>
                <a:spcPct val="90000"/>
              </a:lnSpc>
            </a:pPr>
            <a:r>
              <a:rPr lang="en-GB" altLang="en-US" sz="2800" err="1">
                <a:latin typeface="Arial" panose="020B0604020202020204" pitchFamily="34" charset="0"/>
                <a:cs typeface="Arial" panose="020B0604020202020204" pitchFamily="34" charset="0"/>
              </a:rPr>
              <a:t>Niwed</a:t>
            </a:r>
            <a:endParaRPr lang="en-GB" altLang="en-US" sz="2800">
              <a:latin typeface="Arial" panose="020B0604020202020204" pitchFamily="34" charset="0"/>
              <a:cs typeface="Arial" panose="020B0604020202020204" pitchFamily="34" charset="0"/>
            </a:endParaRPr>
          </a:p>
          <a:p>
            <a:pPr eaLnBrk="1" hangingPunct="1">
              <a:lnSpc>
                <a:spcPct val="90000"/>
              </a:lnSpc>
            </a:pPr>
            <a:r>
              <a:rPr lang="en-GB" altLang="en-US" sz="2800" err="1">
                <a:latin typeface="Arial" panose="020B0604020202020204" pitchFamily="34" charset="0"/>
                <a:cs typeface="Arial" panose="020B0604020202020204" pitchFamily="34" charset="0"/>
              </a:rPr>
              <a:t>Categoriau</a:t>
            </a:r>
            <a:r>
              <a:rPr lang="en-GB" altLang="en-US" sz="2800">
                <a:latin typeface="Arial" panose="020B0604020202020204" pitchFamily="34" charset="0"/>
                <a:cs typeface="Arial" panose="020B0604020202020204" pitchFamily="34" charset="0"/>
              </a:rPr>
              <a:t> o </a:t>
            </a:r>
            <a:r>
              <a:rPr lang="en-GB" altLang="en-US" sz="2800" err="1">
                <a:latin typeface="Arial" panose="020B0604020202020204" pitchFamily="34" charset="0"/>
                <a:cs typeface="Arial" panose="020B0604020202020204" pitchFamily="34" charset="0"/>
              </a:rPr>
              <a:t>gamdriniaeth</a:t>
            </a:r>
            <a:endParaRPr lang="en-GB" altLang="en-US" sz="2800">
              <a:latin typeface="Arial" panose="020B0604020202020204" pitchFamily="34" charset="0"/>
              <a:cs typeface="Arial" panose="020B0604020202020204" pitchFamily="34" charset="0"/>
            </a:endParaRPr>
          </a:p>
          <a:p>
            <a:pPr eaLnBrk="1" hangingPunct="1">
              <a:lnSpc>
                <a:spcPct val="90000"/>
              </a:lnSpc>
            </a:pPr>
            <a:r>
              <a:rPr lang="en-GB" altLang="en-US" sz="2800" err="1">
                <a:latin typeface="Arial" panose="020B0604020202020204" pitchFamily="34" charset="0"/>
                <a:cs typeface="Arial" panose="020B0604020202020204" pitchFamily="34" charset="0"/>
              </a:rPr>
              <a:t>Achosion</a:t>
            </a:r>
            <a:r>
              <a:rPr lang="en-GB" altLang="en-US" sz="2800">
                <a:latin typeface="Arial" panose="020B0604020202020204" pitchFamily="34" charset="0"/>
                <a:cs typeface="Arial" panose="020B0604020202020204" pitchFamily="34" charset="0"/>
              </a:rPr>
              <a:t> Munchausen</a:t>
            </a:r>
          </a:p>
          <a:p>
            <a:pPr eaLnBrk="1" hangingPunct="1">
              <a:lnSpc>
                <a:spcPct val="90000"/>
              </a:lnSpc>
            </a:pPr>
            <a:r>
              <a:rPr lang="en-GB" altLang="en-US" sz="2800" err="1">
                <a:latin typeface="Arial" panose="020B0604020202020204" pitchFamily="34" charset="0"/>
                <a:cs typeface="Arial" panose="020B0604020202020204" pitchFamily="34" charset="0"/>
              </a:rPr>
              <a:t>Modelau</a:t>
            </a:r>
            <a:r>
              <a:rPr lang="en-GB" altLang="en-US" sz="2800">
                <a:latin typeface="Arial" panose="020B0604020202020204" pitchFamily="34" charset="0"/>
                <a:cs typeface="Arial" panose="020B0604020202020204" pitchFamily="34" charset="0"/>
              </a:rPr>
              <a:t> </a:t>
            </a:r>
            <a:r>
              <a:rPr lang="en-GB" altLang="en-US" sz="2800" err="1">
                <a:latin typeface="Arial" panose="020B0604020202020204" pitchFamily="34" charset="0"/>
                <a:cs typeface="Arial" panose="020B0604020202020204" pitchFamily="34" charset="0"/>
              </a:rPr>
              <a:t>Camdriniaeth</a:t>
            </a:r>
            <a:endParaRPr lang="en-GB" altLang="en-US" sz="2800">
              <a:latin typeface="Arial" panose="020B0604020202020204" pitchFamily="34" charset="0"/>
              <a:cs typeface="Arial" panose="020B0604020202020204" pitchFamily="34" charset="0"/>
            </a:endParaRPr>
          </a:p>
          <a:p>
            <a:pPr eaLnBrk="1" hangingPunct="1">
              <a:lnSpc>
                <a:spcPct val="90000"/>
              </a:lnSpc>
            </a:pPr>
            <a:r>
              <a:rPr lang="en-GB" altLang="en-US" sz="2800" err="1">
                <a:latin typeface="Arial" panose="020B0604020202020204" pitchFamily="34" charset="0"/>
                <a:cs typeface="Arial" panose="020B0604020202020204" pitchFamily="34" charset="0"/>
              </a:rPr>
              <a:t>Achosion</a:t>
            </a:r>
            <a:endParaRPr lang="en-GB" altLang="en-US" sz="2800">
              <a:latin typeface="Arial" panose="020B0604020202020204" pitchFamily="34" charset="0"/>
              <a:cs typeface="Arial" panose="020B0604020202020204" pitchFamily="34" charset="0"/>
            </a:endParaRPr>
          </a:p>
          <a:p>
            <a:endParaRPr lang="en-GB" altLang="en-US" sz="2400"/>
          </a:p>
        </p:txBody>
      </p:sp>
      <p:sp>
        <p:nvSpPr>
          <p:cNvPr id="18436" name="Content Placeholder 4">
            <a:extLst>
              <a:ext uri="{FF2B5EF4-FFF2-40B4-BE49-F238E27FC236}">
                <a16:creationId xmlns:a16="http://schemas.microsoft.com/office/drawing/2014/main" id="{5C26D1A8-171E-46DC-B5CB-186DB37BEEF8}"/>
              </a:ext>
            </a:extLst>
          </p:cNvPr>
          <p:cNvSpPr>
            <a:spLocks noGrp="1"/>
          </p:cNvSpPr>
          <p:nvPr>
            <p:ph sz="half" idx="4294967295"/>
          </p:nvPr>
        </p:nvSpPr>
        <p:spPr>
          <a:xfrm>
            <a:off x="5257800" y="1863725"/>
            <a:ext cx="3886200" cy="4351338"/>
          </a:xfrm>
        </p:spPr>
        <p:txBody>
          <a:bodyPr/>
          <a:lstStyle/>
          <a:p>
            <a:pPr eaLnBrk="1" hangingPunct="1"/>
            <a:r>
              <a:rPr lang="en-GB" altLang="en-US" sz="2800">
                <a:solidFill>
                  <a:schemeClr val="accent1">
                    <a:lumMod val="75000"/>
                  </a:schemeClr>
                </a:solidFill>
                <a:latin typeface="Arial" panose="020B0604020202020204" pitchFamily="34" charset="0"/>
                <a:cs typeface="Arial" panose="020B0604020202020204" pitchFamily="34" charset="0"/>
              </a:rPr>
              <a:t>Harm</a:t>
            </a:r>
          </a:p>
          <a:p>
            <a:pPr eaLnBrk="1" hangingPunct="1"/>
            <a:r>
              <a:rPr lang="en-GB" altLang="en-US" sz="2800">
                <a:solidFill>
                  <a:schemeClr val="accent1">
                    <a:lumMod val="75000"/>
                  </a:schemeClr>
                </a:solidFill>
                <a:latin typeface="Arial" panose="020B0604020202020204" pitchFamily="34" charset="0"/>
                <a:cs typeface="Arial" panose="020B0604020202020204" pitchFamily="34" charset="0"/>
              </a:rPr>
              <a:t>Categories of abuse</a:t>
            </a:r>
          </a:p>
          <a:p>
            <a:pPr eaLnBrk="1" hangingPunct="1"/>
            <a:r>
              <a:rPr lang="en-GB" altLang="en-US" sz="2800">
                <a:solidFill>
                  <a:schemeClr val="accent1">
                    <a:lumMod val="75000"/>
                  </a:schemeClr>
                </a:solidFill>
                <a:latin typeface="Arial" panose="020B0604020202020204" pitchFamily="34" charset="0"/>
                <a:cs typeface="Arial" panose="020B0604020202020204" pitchFamily="34" charset="0"/>
              </a:rPr>
              <a:t>Munchausen cases</a:t>
            </a:r>
          </a:p>
          <a:p>
            <a:pPr eaLnBrk="1" hangingPunct="1"/>
            <a:r>
              <a:rPr lang="en-GB" altLang="en-US" sz="2800">
                <a:solidFill>
                  <a:schemeClr val="accent1">
                    <a:lumMod val="75000"/>
                  </a:schemeClr>
                </a:solidFill>
                <a:latin typeface="Arial" panose="020B0604020202020204" pitchFamily="34" charset="0"/>
                <a:cs typeface="Arial" panose="020B0604020202020204" pitchFamily="34" charset="0"/>
              </a:rPr>
              <a:t>Models of abuse</a:t>
            </a:r>
          </a:p>
          <a:p>
            <a:pPr eaLnBrk="1" hangingPunct="1"/>
            <a:r>
              <a:rPr lang="en-GB" altLang="en-US" sz="2800">
                <a:solidFill>
                  <a:schemeClr val="accent1">
                    <a:lumMod val="75000"/>
                  </a:schemeClr>
                </a:solidFill>
                <a:latin typeface="Arial" panose="020B0604020202020204" pitchFamily="34" charset="0"/>
                <a:cs typeface="Arial" panose="020B0604020202020204" pitchFamily="34" charset="0"/>
              </a:rPr>
              <a:t>Reasons for abuse</a:t>
            </a:r>
          </a:p>
          <a:p>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B924C-9CCA-4B9C-8C73-8EC05C77DD8D}"/>
              </a:ext>
            </a:extLst>
          </p:cNvPr>
          <p:cNvSpPr>
            <a:spLocks noGrp="1"/>
          </p:cNvSpPr>
          <p:nvPr>
            <p:ph type="title"/>
          </p:nvPr>
        </p:nvSpPr>
        <p:spPr>
          <a:xfrm>
            <a:off x="628650" y="920296"/>
            <a:ext cx="7886700" cy="1325563"/>
          </a:xfrm>
        </p:spPr>
        <p:txBody>
          <a:bodyPr>
            <a:noAutofit/>
          </a:bodyPr>
          <a:lstStyle/>
          <a:p>
            <a:pPr algn="ctr">
              <a:defRPr/>
            </a:pPr>
            <a:r>
              <a:rPr lang="en-GB" sz="4400" b="1" err="1">
                <a:latin typeface="Arial" panose="020B0604020202020204" pitchFamily="34" charset="0"/>
                <a:cs typeface="Arial" panose="020B0604020202020204" pitchFamily="34" charset="0"/>
              </a:rPr>
              <a:t>Sgiliau</a:t>
            </a:r>
            <a:r>
              <a:rPr lang="en-GB" sz="4400" b="1">
                <a:latin typeface="Arial" panose="020B0604020202020204" pitchFamily="34" charset="0"/>
                <a:cs typeface="Arial" panose="020B0604020202020204" pitchFamily="34" charset="0"/>
              </a:rPr>
              <a:t> </a:t>
            </a:r>
            <a:r>
              <a:rPr lang="en-GB" sz="4400" b="1" err="1">
                <a:latin typeface="Arial" panose="020B0604020202020204" pitchFamily="34" charset="0"/>
                <a:cs typeface="Arial" panose="020B0604020202020204" pitchFamily="34" charset="0"/>
              </a:rPr>
              <a:t>Cyflogadwyedd</a:t>
            </a:r>
            <a:r>
              <a:rPr lang="en-GB" sz="4400" b="1">
                <a:latin typeface="Arial" panose="020B0604020202020204" pitchFamily="34" charset="0"/>
                <a:cs typeface="Arial" panose="020B0604020202020204" pitchFamily="34" charset="0"/>
              </a:rPr>
              <a:t>/</a:t>
            </a:r>
            <a:r>
              <a:rPr lang="en-GB" sz="4400" b="1" err="1">
                <a:latin typeface="Arial" panose="020B0604020202020204" pitchFamily="34" charset="0"/>
                <a:cs typeface="Arial" panose="020B0604020202020204" pitchFamily="34" charset="0"/>
              </a:rPr>
              <a:t>Trosglwyddadwy</a:t>
            </a:r>
            <a:br>
              <a:rPr lang="en-GB" sz="4400" b="1">
                <a:latin typeface="Arial" panose="020B0604020202020204" pitchFamily="34" charset="0"/>
                <a:cs typeface="Arial" panose="020B0604020202020204" pitchFamily="34" charset="0"/>
              </a:rPr>
            </a:br>
            <a:r>
              <a:rPr lang="en-GB" sz="4400" b="1">
                <a:solidFill>
                  <a:schemeClr val="accent1">
                    <a:lumMod val="75000"/>
                  </a:schemeClr>
                </a:solidFill>
                <a:latin typeface="Arial" panose="020B0604020202020204" pitchFamily="34" charset="0"/>
                <a:cs typeface="Arial" panose="020B0604020202020204" pitchFamily="34" charset="0"/>
              </a:rPr>
              <a:t>Employability/Transferable Skills</a:t>
            </a:r>
            <a:endParaRPr lang="en-US" sz="4400" b="1">
              <a:solidFill>
                <a:schemeClr val="accent1">
                  <a:lumMod val="75000"/>
                </a:schemeClr>
              </a:solidFill>
              <a:latin typeface="Arial" panose="020B0604020202020204" pitchFamily="34" charset="0"/>
              <a:cs typeface="Arial" panose="020B0604020202020204" pitchFamily="34" charset="0"/>
            </a:endParaRPr>
          </a:p>
        </p:txBody>
      </p:sp>
      <p:sp>
        <p:nvSpPr>
          <p:cNvPr id="20483" name="Content Placeholder 2">
            <a:extLst>
              <a:ext uri="{FF2B5EF4-FFF2-40B4-BE49-F238E27FC236}">
                <a16:creationId xmlns:a16="http://schemas.microsoft.com/office/drawing/2014/main" id="{020F3D5F-B19C-405D-8F40-A19207B4FB77}"/>
              </a:ext>
            </a:extLst>
          </p:cNvPr>
          <p:cNvSpPr>
            <a:spLocks noGrp="1"/>
          </p:cNvSpPr>
          <p:nvPr>
            <p:ph idx="1"/>
          </p:nvPr>
        </p:nvSpPr>
        <p:spPr>
          <a:xfrm>
            <a:off x="1249136" y="3217103"/>
            <a:ext cx="3154136" cy="3640897"/>
          </a:xfrm>
        </p:spPr>
        <p:txBody>
          <a:bodyPr>
            <a:normAutofit/>
          </a:bodyPr>
          <a:lstStyle/>
          <a:p>
            <a:r>
              <a:rPr lang="en-GB" altLang="en-US" sz="2400" err="1">
                <a:latin typeface="Arial" panose="020B0604020202020204" pitchFamily="34" charset="0"/>
                <a:cs typeface="Arial" panose="020B0604020202020204" pitchFamily="34" charset="0"/>
              </a:rPr>
              <a:t>Proffesiynoldeb</a:t>
            </a:r>
            <a:endParaRPr lang="en-GB" altLang="en-US" sz="2400">
              <a:latin typeface="Arial" panose="020B0604020202020204" pitchFamily="34" charset="0"/>
              <a:cs typeface="Arial" panose="020B0604020202020204" pitchFamily="34" charset="0"/>
            </a:endParaRPr>
          </a:p>
          <a:p>
            <a:r>
              <a:rPr lang="en-GB" altLang="en-US" sz="2400" err="1">
                <a:latin typeface="Arial" panose="020B0604020202020204" pitchFamily="34" charset="0"/>
                <a:cs typeface="Arial" panose="020B0604020202020204" pitchFamily="34" charset="0"/>
              </a:rPr>
              <a:t>Ymwybyddiaeth</a:t>
            </a:r>
            <a:r>
              <a:rPr lang="en-GB" altLang="en-US" sz="2400">
                <a:latin typeface="Arial" panose="020B0604020202020204" pitchFamily="34" charset="0"/>
                <a:cs typeface="Arial" panose="020B0604020202020204" pitchFamily="34" charset="0"/>
              </a:rPr>
              <a:t> </a:t>
            </a:r>
          </a:p>
          <a:p>
            <a:r>
              <a:rPr lang="en-GB" altLang="en-US" sz="2400" err="1">
                <a:latin typeface="Arial" panose="020B0604020202020204" pitchFamily="34" charset="0"/>
                <a:cs typeface="Arial" panose="020B0604020202020204" pitchFamily="34" charset="0"/>
              </a:rPr>
              <a:t>Cyfrifoldeb</a:t>
            </a:r>
            <a:endParaRPr lang="en-GB" altLang="en-US" sz="2400">
              <a:latin typeface="Arial" panose="020B0604020202020204" pitchFamily="34" charset="0"/>
              <a:cs typeface="Arial" panose="020B0604020202020204" pitchFamily="34" charset="0"/>
            </a:endParaRPr>
          </a:p>
          <a:p>
            <a:r>
              <a:rPr lang="en-GB" altLang="en-US" sz="2400" err="1">
                <a:latin typeface="Arial" panose="020B0604020202020204" pitchFamily="34" charset="0"/>
                <a:cs typeface="Arial" panose="020B0604020202020204" pitchFamily="34" charset="0"/>
              </a:rPr>
              <a:t>Atebolrwydd</a:t>
            </a:r>
            <a:endParaRPr lang="en-GB" altLang="en-US" sz="2400">
              <a:latin typeface="Arial" panose="020B0604020202020204" pitchFamily="34" charset="0"/>
              <a:cs typeface="Arial" panose="020B0604020202020204" pitchFamily="34" charset="0"/>
            </a:endParaRPr>
          </a:p>
          <a:p>
            <a:r>
              <a:rPr lang="en-GB" altLang="en-US" sz="2400" err="1">
                <a:latin typeface="Arial" panose="020B0604020202020204" pitchFamily="34" charset="0"/>
                <a:cs typeface="Arial" panose="020B0604020202020204" pitchFamily="34" charset="0"/>
              </a:rPr>
              <a:t>Deallusrwydd</a:t>
            </a:r>
            <a:endParaRPr lang="en-GB" altLang="en-US" sz="2400">
              <a:latin typeface="Arial" panose="020B0604020202020204" pitchFamily="34" charset="0"/>
              <a:cs typeface="Arial" panose="020B0604020202020204" pitchFamily="34" charset="0"/>
            </a:endParaRPr>
          </a:p>
        </p:txBody>
      </p:sp>
      <p:sp>
        <p:nvSpPr>
          <p:cNvPr id="20484" name="Content Placeholder 3">
            <a:extLst>
              <a:ext uri="{FF2B5EF4-FFF2-40B4-BE49-F238E27FC236}">
                <a16:creationId xmlns:a16="http://schemas.microsoft.com/office/drawing/2014/main" id="{F0638EAF-0004-45C3-8BB4-63280BCC05A7}"/>
              </a:ext>
            </a:extLst>
          </p:cNvPr>
          <p:cNvSpPr>
            <a:spLocks noGrp="1"/>
          </p:cNvSpPr>
          <p:nvPr>
            <p:ph sz="half" idx="4294967295"/>
          </p:nvPr>
        </p:nvSpPr>
        <p:spPr>
          <a:xfrm>
            <a:off x="5257800" y="3213100"/>
            <a:ext cx="3886200" cy="4351338"/>
          </a:xfrm>
        </p:spPr>
        <p:txBody>
          <a:bodyPr/>
          <a:lstStyle/>
          <a:p>
            <a:r>
              <a:rPr lang="en-GB" altLang="en-US" sz="2400">
                <a:solidFill>
                  <a:schemeClr val="accent1">
                    <a:lumMod val="75000"/>
                  </a:schemeClr>
                </a:solidFill>
                <a:latin typeface="Arial" panose="020B0604020202020204" pitchFamily="34" charset="0"/>
                <a:cs typeface="Arial" panose="020B0604020202020204" pitchFamily="34" charset="0"/>
              </a:rPr>
              <a:t>Professionalism </a:t>
            </a:r>
          </a:p>
          <a:p>
            <a:r>
              <a:rPr lang="en-GB" altLang="en-US" sz="2400">
                <a:solidFill>
                  <a:schemeClr val="accent1">
                    <a:lumMod val="75000"/>
                  </a:schemeClr>
                </a:solidFill>
                <a:latin typeface="Arial" panose="020B0604020202020204" pitchFamily="34" charset="0"/>
                <a:cs typeface="Arial" panose="020B0604020202020204" pitchFamily="34" charset="0"/>
              </a:rPr>
              <a:t>Awareness</a:t>
            </a:r>
          </a:p>
          <a:p>
            <a:r>
              <a:rPr lang="en-GB" altLang="en-US" sz="2400">
                <a:solidFill>
                  <a:schemeClr val="accent1">
                    <a:lumMod val="75000"/>
                  </a:schemeClr>
                </a:solidFill>
                <a:latin typeface="Arial" panose="020B0604020202020204" pitchFamily="34" charset="0"/>
                <a:cs typeface="Arial" panose="020B0604020202020204" pitchFamily="34" charset="0"/>
              </a:rPr>
              <a:t>Responsibility</a:t>
            </a:r>
          </a:p>
          <a:p>
            <a:r>
              <a:rPr lang="en-GB" altLang="en-US" sz="2400">
                <a:solidFill>
                  <a:schemeClr val="accent1">
                    <a:lumMod val="75000"/>
                  </a:schemeClr>
                </a:solidFill>
                <a:latin typeface="Arial" panose="020B0604020202020204" pitchFamily="34" charset="0"/>
                <a:cs typeface="Arial" panose="020B0604020202020204" pitchFamily="34" charset="0"/>
              </a:rPr>
              <a:t>Accountability</a:t>
            </a:r>
          </a:p>
          <a:p>
            <a:r>
              <a:rPr lang="en-GB" altLang="en-US" sz="2400">
                <a:solidFill>
                  <a:schemeClr val="accent1">
                    <a:lumMod val="75000"/>
                  </a:schemeClr>
                </a:solidFill>
                <a:latin typeface="Arial" panose="020B0604020202020204" pitchFamily="34" charset="0"/>
                <a:cs typeface="Arial" panose="020B0604020202020204" pitchFamily="34" charset="0"/>
              </a:rPr>
              <a:t>Knowledge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8DFEB2C4-F895-49A9-AECA-873CC747A011}"/>
              </a:ext>
            </a:extLst>
          </p:cNvPr>
          <p:cNvSpPr>
            <a:spLocks noGrp="1"/>
          </p:cNvSpPr>
          <p:nvPr>
            <p:ph type="title"/>
          </p:nvPr>
        </p:nvSpPr>
        <p:spPr/>
        <p:txBody>
          <a:bodyPr>
            <a:normAutofit/>
          </a:bodyPr>
          <a:lstStyle/>
          <a:p>
            <a:pPr algn="ctr"/>
            <a:r>
              <a:rPr lang="en-GB" altLang="en-US" sz="4400" b="1" err="1">
                <a:latin typeface="Arial" panose="020B0604020202020204" pitchFamily="34" charset="0"/>
                <a:cs typeface="Arial" panose="020B0604020202020204" pitchFamily="34" charset="0"/>
              </a:rPr>
              <a:t>Adnoddau</a:t>
            </a:r>
            <a:br>
              <a:rPr lang="en-GB" altLang="en-US" sz="4400" b="1">
                <a:latin typeface="Arial" panose="020B0604020202020204" pitchFamily="34" charset="0"/>
                <a:cs typeface="Arial" panose="020B0604020202020204" pitchFamily="34" charset="0"/>
              </a:rPr>
            </a:br>
            <a:r>
              <a:rPr lang="en-GB" altLang="en-US" sz="4400" b="1">
                <a:solidFill>
                  <a:schemeClr val="accent1">
                    <a:lumMod val="75000"/>
                  </a:schemeClr>
                </a:solidFill>
                <a:latin typeface="Arial" panose="020B0604020202020204" pitchFamily="34" charset="0"/>
                <a:cs typeface="Arial" panose="020B0604020202020204" pitchFamily="34" charset="0"/>
              </a:rPr>
              <a:t>Resources</a:t>
            </a:r>
          </a:p>
        </p:txBody>
      </p:sp>
      <p:sp>
        <p:nvSpPr>
          <p:cNvPr id="22531" name="Content Placeholder 2">
            <a:extLst>
              <a:ext uri="{FF2B5EF4-FFF2-40B4-BE49-F238E27FC236}">
                <a16:creationId xmlns:a16="http://schemas.microsoft.com/office/drawing/2014/main" id="{0CF21418-6F7F-4EC5-B540-09F90D49FA0E}"/>
              </a:ext>
            </a:extLst>
          </p:cNvPr>
          <p:cNvSpPr>
            <a:spLocks noGrp="1"/>
          </p:cNvSpPr>
          <p:nvPr>
            <p:ph idx="1"/>
          </p:nvPr>
        </p:nvSpPr>
        <p:spPr/>
        <p:txBody>
          <a:bodyPr>
            <a:normAutofit/>
          </a:bodyPr>
          <a:lstStyle/>
          <a:p>
            <a:r>
              <a:rPr lang="en-GB" altLang="en-US" sz="2400" err="1">
                <a:latin typeface="Arial" panose="020B0604020202020204" pitchFamily="34" charset="0"/>
                <a:cs typeface="Arial" panose="020B0604020202020204" pitchFamily="34" charset="0"/>
              </a:rPr>
              <a:t>Taflenni</a:t>
            </a:r>
            <a:r>
              <a:rPr lang="en-GB" altLang="en-US" sz="2400">
                <a:latin typeface="Arial" panose="020B0604020202020204" pitchFamily="34" charset="0"/>
                <a:cs typeface="Arial" panose="020B0604020202020204" pitchFamily="34" charset="0"/>
              </a:rPr>
              <a:t> NSPCC</a:t>
            </a:r>
          </a:p>
          <a:p>
            <a:r>
              <a:rPr lang="en-GB" altLang="en-US" sz="2400" err="1">
                <a:latin typeface="Arial" panose="020B0604020202020204" pitchFamily="34" charset="0"/>
                <a:cs typeface="Arial" panose="020B0604020202020204" pitchFamily="34" charset="0"/>
              </a:rPr>
              <a:t>Gwefan</a:t>
            </a:r>
            <a:r>
              <a:rPr lang="en-GB" altLang="en-US" sz="2400">
                <a:latin typeface="Arial" panose="020B0604020202020204" pitchFamily="34" charset="0"/>
                <a:cs typeface="Arial" panose="020B0604020202020204" pitchFamily="34" charset="0"/>
              </a:rPr>
              <a:t> NSPCC</a:t>
            </a:r>
          </a:p>
          <a:p>
            <a:r>
              <a:rPr lang="en-GB" altLang="en-US" sz="2400" err="1">
                <a:latin typeface="Arial" panose="020B0604020202020204" pitchFamily="34" charset="0"/>
                <a:cs typeface="Arial" panose="020B0604020202020204" pitchFamily="34" charset="0"/>
              </a:rPr>
              <a:t>Gweithgaredd</a:t>
            </a:r>
            <a:r>
              <a:rPr lang="en-GB" altLang="en-US" sz="2400">
                <a:latin typeface="Arial" panose="020B0604020202020204" pitchFamily="34" charset="0"/>
                <a:cs typeface="Arial" panose="020B0604020202020204" pitchFamily="34" charset="0"/>
              </a:rPr>
              <a:t> a </a:t>
            </a:r>
            <a:r>
              <a:rPr lang="en-GB" altLang="en-US" sz="2400" err="1">
                <a:latin typeface="Arial" panose="020B0604020202020204" pitchFamily="34" charset="0"/>
                <a:cs typeface="Arial" panose="020B0604020202020204" pitchFamily="34" charset="0"/>
              </a:rPr>
              <a:t>thrafodaethau</a:t>
            </a:r>
            <a:endParaRPr lang="en-GB" altLang="en-US" sz="2400">
              <a:latin typeface="Arial" panose="020B0604020202020204" pitchFamily="34" charset="0"/>
              <a:cs typeface="Arial" panose="020B0604020202020204" pitchFamily="34" charset="0"/>
            </a:endParaRPr>
          </a:p>
        </p:txBody>
      </p:sp>
      <p:sp>
        <p:nvSpPr>
          <p:cNvPr id="22532" name="Content Placeholder 3">
            <a:extLst>
              <a:ext uri="{FF2B5EF4-FFF2-40B4-BE49-F238E27FC236}">
                <a16:creationId xmlns:a16="http://schemas.microsoft.com/office/drawing/2014/main" id="{87CEB5BD-D957-45E4-8E4E-6D59BB6F7348}"/>
              </a:ext>
            </a:extLst>
          </p:cNvPr>
          <p:cNvSpPr>
            <a:spLocks noGrp="1"/>
          </p:cNvSpPr>
          <p:nvPr>
            <p:ph sz="half" idx="4294967295"/>
          </p:nvPr>
        </p:nvSpPr>
        <p:spPr>
          <a:xfrm>
            <a:off x="5257800" y="1825625"/>
            <a:ext cx="3886200" cy="4351338"/>
          </a:xfrm>
        </p:spPr>
        <p:txBody>
          <a:bodyPr>
            <a:normAutofit/>
          </a:bodyPr>
          <a:lstStyle/>
          <a:p>
            <a:r>
              <a:rPr lang="en-GB" altLang="en-US" sz="2400">
                <a:solidFill>
                  <a:schemeClr val="accent1">
                    <a:lumMod val="75000"/>
                  </a:schemeClr>
                </a:solidFill>
                <a:latin typeface="Arial" panose="020B0604020202020204" pitchFamily="34" charset="0"/>
                <a:cs typeface="Arial" panose="020B0604020202020204" pitchFamily="34" charset="0"/>
              </a:rPr>
              <a:t>NSPCC Handouts</a:t>
            </a:r>
          </a:p>
          <a:p>
            <a:r>
              <a:rPr lang="en-GB" altLang="en-US" sz="2400">
                <a:solidFill>
                  <a:schemeClr val="accent1">
                    <a:lumMod val="75000"/>
                  </a:schemeClr>
                </a:solidFill>
                <a:latin typeface="Arial" panose="020B0604020202020204" pitchFamily="34" charset="0"/>
                <a:cs typeface="Arial" panose="020B0604020202020204" pitchFamily="34" charset="0"/>
              </a:rPr>
              <a:t>NSPCC website</a:t>
            </a:r>
          </a:p>
          <a:p>
            <a:r>
              <a:rPr lang="en-GB" altLang="en-US" sz="2400">
                <a:solidFill>
                  <a:schemeClr val="accent1">
                    <a:lumMod val="75000"/>
                  </a:schemeClr>
                </a:solidFill>
                <a:latin typeface="Arial" panose="020B0604020202020204" pitchFamily="34" charset="0"/>
                <a:cs typeface="Arial" panose="020B0604020202020204" pitchFamily="34" charset="0"/>
              </a:rPr>
              <a:t>Activity and discussions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D2758-5660-4EB3-B922-A74A97C89EEF}"/>
              </a:ext>
            </a:extLst>
          </p:cNvPr>
          <p:cNvSpPr>
            <a:spLocks noGrp="1"/>
          </p:cNvSpPr>
          <p:nvPr>
            <p:ph type="title"/>
          </p:nvPr>
        </p:nvSpPr>
        <p:spPr>
          <a:xfrm>
            <a:off x="628650" y="746125"/>
            <a:ext cx="7886700" cy="1325563"/>
          </a:xfrm>
        </p:spPr>
        <p:txBody>
          <a:bodyPr>
            <a:noAutofit/>
          </a:bodyPr>
          <a:lstStyle/>
          <a:p>
            <a:pPr algn="ctr">
              <a:defRPr/>
            </a:pPr>
            <a:r>
              <a:rPr lang="en-GB" sz="4400" err="1">
                <a:latin typeface="Arial" panose="020B0604020202020204" pitchFamily="34" charset="0"/>
                <a:cs typeface="Arial" panose="020B0604020202020204" pitchFamily="34" charset="0"/>
              </a:rPr>
              <a:t>Rhaglen</a:t>
            </a:r>
            <a:r>
              <a:rPr lang="en-GB" sz="4400">
                <a:latin typeface="Arial" panose="020B0604020202020204" pitchFamily="34" charset="0"/>
                <a:cs typeface="Arial" panose="020B0604020202020204" pitchFamily="34" charset="0"/>
              </a:rPr>
              <a:t> </a:t>
            </a:r>
            <a:r>
              <a:rPr lang="en-GB" sz="4400" b="1" err="1">
                <a:latin typeface="Arial" panose="020B0604020202020204" pitchFamily="34" charset="0"/>
                <a:cs typeface="Arial" panose="020B0604020202020204" pitchFamily="34" charset="0"/>
              </a:rPr>
              <a:t>Ymarferydd</a:t>
            </a:r>
            <a:r>
              <a:rPr lang="en-GB" sz="4400" b="1">
                <a:latin typeface="Arial" panose="020B0604020202020204" pitchFamily="34" charset="0"/>
                <a:cs typeface="Arial" panose="020B0604020202020204" pitchFamily="34" charset="0"/>
              </a:rPr>
              <a:t> </a:t>
            </a:r>
            <a:r>
              <a:rPr lang="en-GB" sz="4400" b="1" err="1">
                <a:latin typeface="Arial" panose="020B0604020202020204" pitchFamily="34" charset="0"/>
                <a:cs typeface="Arial" panose="020B0604020202020204" pitchFamily="34" charset="0"/>
              </a:rPr>
              <a:t>Blynyddoedd</a:t>
            </a:r>
            <a:r>
              <a:rPr lang="en-GB" sz="4400" b="1">
                <a:latin typeface="Arial" panose="020B0604020202020204" pitchFamily="34" charset="0"/>
                <a:cs typeface="Arial" panose="020B0604020202020204" pitchFamily="34" charset="0"/>
              </a:rPr>
              <a:t> </a:t>
            </a:r>
            <a:r>
              <a:rPr lang="en-GB" sz="4400" b="1" err="1">
                <a:latin typeface="Arial" panose="020B0604020202020204" pitchFamily="34" charset="0"/>
                <a:cs typeface="Arial" panose="020B0604020202020204" pitchFamily="34" charset="0"/>
              </a:rPr>
              <a:t>Cynnar</a:t>
            </a:r>
            <a:br>
              <a:rPr lang="en-GB" sz="4400">
                <a:latin typeface="Arial" panose="020B0604020202020204" pitchFamily="34" charset="0"/>
                <a:cs typeface="Arial" panose="020B0604020202020204" pitchFamily="34" charset="0"/>
              </a:rPr>
            </a:br>
            <a:r>
              <a:rPr lang="en-GB" sz="4400" b="1">
                <a:solidFill>
                  <a:schemeClr val="accent1">
                    <a:lumMod val="75000"/>
                  </a:schemeClr>
                </a:solidFill>
                <a:latin typeface="Arial" panose="020B0604020202020204" pitchFamily="34" charset="0"/>
                <a:cs typeface="Arial" panose="020B0604020202020204" pitchFamily="34" charset="0"/>
              </a:rPr>
              <a:t>Early Years Practitioner </a:t>
            </a:r>
            <a:r>
              <a:rPr lang="en-GB" sz="4400">
                <a:solidFill>
                  <a:schemeClr val="accent1">
                    <a:lumMod val="75000"/>
                  </a:schemeClr>
                </a:solidFill>
                <a:latin typeface="Arial" panose="020B0604020202020204" pitchFamily="34" charset="0"/>
                <a:cs typeface="Arial" panose="020B0604020202020204" pitchFamily="34" charset="0"/>
              </a:rPr>
              <a:t>programme</a:t>
            </a:r>
            <a:endParaRPr lang="en-US" sz="440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0572E9D-FF75-4DE8-8E8F-1BD264743A3F}"/>
              </a:ext>
            </a:extLst>
          </p:cNvPr>
          <p:cNvSpPr>
            <a:spLocks noGrp="1"/>
          </p:cNvSpPr>
          <p:nvPr>
            <p:ph idx="1"/>
          </p:nvPr>
        </p:nvSpPr>
        <p:spPr>
          <a:xfrm>
            <a:off x="628650" y="3217103"/>
            <a:ext cx="4400550" cy="3640897"/>
          </a:xfrm>
        </p:spPr>
        <p:txBody>
          <a:bodyPr/>
          <a:lstStyle/>
          <a:p>
            <a:pPr marL="0" indent="0">
              <a:buNone/>
              <a:defRPr/>
            </a:pPr>
            <a:r>
              <a:rPr lang="en-GB" sz="2400" err="1">
                <a:latin typeface="Arial" panose="020B0604020202020204" pitchFamily="34" charset="0"/>
                <a:cs typeface="Arial" panose="020B0604020202020204" pitchFamily="34" charset="0"/>
              </a:rPr>
              <a:t>Meini</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prawf</a:t>
            </a:r>
            <a:r>
              <a:rPr lang="en-GB" sz="2400">
                <a:latin typeface="Arial" panose="020B0604020202020204" pitchFamily="34" charset="0"/>
                <a:cs typeface="Arial" panose="020B0604020202020204" pitchFamily="34" charset="0"/>
              </a:rPr>
              <a:t> y NOS a </a:t>
            </a:r>
            <a:r>
              <a:rPr lang="en-GB" sz="2400" err="1">
                <a:latin typeface="Arial" panose="020B0604020202020204" pitchFamily="34" charset="0"/>
                <a:cs typeface="Arial" panose="020B0604020202020204" pitchFamily="34" charset="0"/>
              </a:rPr>
              <a:t>gyflawnwyd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yn</a:t>
            </a:r>
            <a:r>
              <a:rPr lang="en-GB" sz="2400">
                <a:latin typeface="Arial" panose="020B0604020202020204" pitchFamily="34" charset="0"/>
                <a:cs typeface="Arial" panose="020B0604020202020204" pitchFamily="34" charset="0"/>
              </a:rPr>
              <a:t> y </a:t>
            </a:r>
            <a:r>
              <a:rPr lang="en-GB" sz="2400" err="1">
                <a:latin typeface="Arial" panose="020B0604020202020204" pitchFamily="34" charset="0"/>
                <a:cs typeface="Arial" panose="020B0604020202020204" pitchFamily="34" charset="0"/>
              </a:rPr>
              <a:t>ddarlith</a:t>
            </a:r>
            <a:r>
              <a:rPr lang="en-GB" sz="2400">
                <a:latin typeface="Arial" panose="020B0604020202020204" pitchFamily="34" charset="0"/>
                <a:cs typeface="Arial" panose="020B0604020202020204" pitchFamily="34" charset="0"/>
              </a:rPr>
              <a:t> hon:</a:t>
            </a:r>
          </a:p>
          <a:p>
            <a:pPr marL="0" indent="0">
              <a:buFont typeface="Arial" panose="020B0604020202020204" pitchFamily="34" charset="0"/>
              <a:buNone/>
              <a:defRPr/>
            </a:pPr>
            <a:r>
              <a:rPr lang="en-GB" altLang="en-US" sz="2400">
                <a:latin typeface="Arial" pitchFamily="34" charset="0"/>
                <a:cs typeface="Arial" pitchFamily="34" charset="0"/>
              </a:rPr>
              <a:t>SCD HSC 0044 – K55, K56, K57</a:t>
            </a:r>
          </a:p>
          <a:p>
            <a:pPr marL="0" indent="0">
              <a:buFont typeface="Arial" panose="020B0604020202020204" pitchFamily="34" charset="0"/>
              <a:buNone/>
              <a:defRPr/>
            </a:pPr>
            <a:endParaRPr lang="en-GB">
              <a:latin typeface="Lucida Sans" panose="020B0602030504020204" pitchFamily="34" charset="0"/>
            </a:endParaRPr>
          </a:p>
        </p:txBody>
      </p:sp>
      <p:sp>
        <p:nvSpPr>
          <p:cNvPr id="24580" name="Content Placeholder 3">
            <a:extLst>
              <a:ext uri="{FF2B5EF4-FFF2-40B4-BE49-F238E27FC236}">
                <a16:creationId xmlns:a16="http://schemas.microsoft.com/office/drawing/2014/main" id="{82228702-4FD4-47C2-B3E9-192256962B8F}"/>
              </a:ext>
            </a:extLst>
          </p:cNvPr>
          <p:cNvSpPr>
            <a:spLocks noGrp="1"/>
          </p:cNvSpPr>
          <p:nvPr>
            <p:ph sz="half" idx="4294967295"/>
          </p:nvPr>
        </p:nvSpPr>
        <p:spPr>
          <a:xfrm>
            <a:off x="5105400" y="3213100"/>
            <a:ext cx="4038600" cy="4105275"/>
          </a:xfrm>
        </p:spPr>
        <p:txBody>
          <a:bodyPr/>
          <a:lstStyle/>
          <a:p>
            <a:pPr marL="0" indent="0">
              <a:buFont typeface="Arial" panose="020B0604020202020204" pitchFamily="34" charset="0"/>
              <a:buNone/>
            </a:pPr>
            <a:r>
              <a:rPr lang="en-GB" altLang="en-US" sz="2400">
                <a:solidFill>
                  <a:schemeClr val="accent1">
                    <a:lumMod val="75000"/>
                  </a:schemeClr>
                </a:solidFill>
                <a:latin typeface="Arial" panose="020B0604020202020204" pitchFamily="34" charset="0"/>
                <a:cs typeface="Arial" panose="020B0604020202020204" pitchFamily="34" charset="0"/>
              </a:rPr>
              <a:t>The NOS criteria met in this lecture:</a:t>
            </a:r>
          </a:p>
          <a:p>
            <a:pPr marL="0" indent="0">
              <a:buFont typeface="Arial" panose="020B0604020202020204" pitchFamily="34" charset="0"/>
              <a:buNone/>
            </a:pPr>
            <a:r>
              <a:rPr lang="en-GB" altLang="en-US" sz="2400">
                <a:solidFill>
                  <a:schemeClr val="accent1">
                    <a:lumMod val="75000"/>
                  </a:schemeClr>
                </a:solidFill>
                <a:latin typeface="Arial" panose="020B0604020202020204" pitchFamily="34" charset="0"/>
                <a:cs typeface="Arial" panose="020B0604020202020204" pitchFamily="34" charset="0"/>
              </a:rPr>
              <a:t>SCD HSC 0044 – K55, K56, K57</a:t>
            </a:r>
          </a:p>
          <a:p>
            <a:pPr marL="0" indent="0">
              <a:buFont typeface="Arial" panose="020B0604020202020204" pitchFamily="34" charset="0"/>
              <a:buNone/>
            </a:pPr>
            <a:endParaRPr lang="en-GB" altLang="en-US">
              <a:solidFill>
                <a:srgbClr val="0000FF"/>
              </a:solidFill>
              <a:latin typeface="Lucida Sans" panose="020B0602030504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4">
            <a:extLst>
              <a:ext uri="{FF2B5EF4-FFF2-40B4-BE49-F238E27FC236}">
                <a16:creationId xmlns:a16="http://schemas.microsoft.com/office/drawing/2014/main" id="{4F5F5FAA-EFB9-43A9-9D63-EA8E57265257}"/>
              </a:ext>
            </a:extLst>
          </p:cNvPr>
          <p:cNvSpPr>
            <a:spLocks noGrp="1"/>
          </p:cNvSpPr>
          <p:nvPr>
            <p:ph type="title"/>
          </p:nvPr>
        </p:nvSpPr>
        <p:spPr>
          <a:xfrm>
            <a:off x="628650" y="601"/>
            <a:ext cx="7886700" cy="1325563"/>
          </a:xfrm>
        </p:spPr>
        <p:txBody>
          <a:bodyPr>
            <a:normAutofit fontScale="90000"/>
          </a:bodyPr>
          <a:lstStyle/>
          <a:p>
            <a:pPr algn="ctr"/>
            <a:br>
              <a:rPr lang="en-GB" altLang="en-US" sz="4400" b="1">
                <a:latin typeface="Arial" panose="020B0604020202020204" pitchFamily="34" charset="0"/>
                <a:cs typeface="Arial" panose="020B0604020202020204" pitchFamily="34" charset="0"/>
              </a:rPr>
            </a:br>
            <a:r>
              <a:rPr lang="en-GB" altLang="en-US" sz="4900" b="1" err="1">
                <a:latin typeface="Arial" panose="020B0604020202020204" pitchFamily="34" charset="0"/>
                <a:cs typeface="Arial" panose="020B0604020202020204" pitchFamily="34" charset="0"/>
              </a:rPr>
              <a:t>Niwed</a:t>
            </a:r>
            <a:br>
              <a:rPr lang="en-GB" altLang="en-US" sz="4900" b="1">
                <a:solidFill>
                  <a:schemeClr val="accent6">
                    <a:lumMod val="75000"/>
                  </a:schemeClr>
                </a:solidFill>
                <a:latin typeface="Arial" panose="020B0604020202020204" pitchFamily="34" charset="0"/>
                <a:cs typeface="Arial" panose="020B0604020202020204" pitchFamily="34" charset="0"/>
              </a:rPr>
            </a:br>
            <a:r>
              <a:rPr lang="en-GB" altLang="en-US" sz="4900" b="1">
                <a:solidFill>
                  <a:schemeClr val="accent1">
                    <a:lumMod val="75000"/>
                  </a:schemeClr>
                </a:solidFill>
                <a:latin typeface="Arial" panose="020B0604020202020204" pitchFamily="34" charset="0"/>
                <a:cs typeface="Arial" panose="020B0604020202020204" pitchFamily="34" charset="0"/>
              </a:rPr>
              <a:t>Harm</a:t>
            </a:r>
            <a:br>
              <a:rPr lang="en-GB" altLang="en-US" sz="4400" b="1">
                <a:latin typeface="Arial" panose="020B0604020202020204" pitchFamily="34" charset="0"/>
                <a:cs typeface="Arial" panose="020B0604020202020204" pitchFamily="34" charset="0"/>
              </a:rPr>
            </a:br>
            <a:endParaRPr lang="en-GB" altLang="en-US" sz="4400" b="1">
              <a:latin typeface="Arial" panose="020B0604020202020204" pitchFamily="34" charset="0"/>
              <a:cs typeface="Arial" panose="020B0604020202020204" pitchFamily="34" charset="0"/>
            </a:endParaRPr>
          </a:p>
        </p:txBody>
      </p:sp>
      <p:sp>
        <p:nvSpPr>
          <p:cNvPr id="26627" name="Content Placeholder 5">
            <a:extLst>
              <a:ext uri="{FF2B5EF4-FFF2-40B4-BE49-F238E27FC236}">
                <a16:creationId xmlns:a16="http://schemas.microsoft.com/office/drawing/2014/main" id="{836BA4D7-988A-4D44-92DF-D80EBDF96EF3}"/>
              </a:ext>
            </a:extLst>
          </p:cNvPr>
          <p:cNvSpPr>
            <a:spLocks noGrp="1"/>
          </p:cNvSpPr>
          <p:nvPr>
            <p:ph idx="1"/>
          </p:nvPr>
        </p:nvSpPr>
        <p:spPr>
          <a:xfrm>
            <a:off x="122023" y="1331355"/>
            <a:ext cx="8899953" cy="3640897"/>
          </a:xfrm>
        </p:spPr>
        <p:txBody>
          <a:bodyPr vert="horz" lIns="91440" tIns="45720" rIns="91440" bIns="45720" rtlCol="0" anchor="t">
            <a:noAutofit/>
          </a:bodyPr>
          <a:lstStyle/>
          <a:p>
            <a:pPr>
              <a:buNone/>
            </a:pPr>
            <a:r>
              <a:rPr lang="en-GB" sz="2400" err="1">
                <a:solidFill>
                  <a:srgbClr val="37394C"/>
                </a:solidFill>
                <a:latin typeface="Arial"/>
                <a:ea typeface="+mn-lt"/>
                <a:cs typeface="+mn-lt"/>
              </a:rPr>
              <a:t>Diffinnir</a:t>
            </a:r>
            <a:r>
              <a:rPr lang="en-GB" sz="2400">
                <a:solidFill>
                  <a:srgbClr val="37394C"/>
                </a:solidFill>
                <a:latin typeface="Arial"/>
                <a:ea typeface="+mn-lt"/>
                <a:cs typeface="+mn-lt"/>
              </a:rPr>
              <a:t> </a:t>
            </a:r>
            <a:r>
              <a:rPr lang="en-GB" sz="2400" err="1">
                <a:solidFill>
                  <a:srgbClr val="37394C"/>
                </a:solidFill>
                <a:latin typeface="Arial"/>
                <a:ea typeface="+mn-lt"/>
                <a:cs typeface="+mn-lt"/>
              </a:rPr>
              <a:t>niwed</a:t>
            </a:r>
            <a:r>
              <a:rPr lang="en-GB" sz="2400">
                <a:solidFill>
                  <a:srgbClr val="37394C"/>
                </a:solidFill>
                <a:latin typeface="Arial"/>
                <a:ea typeface="+mn-lt"/>
                <a:cs typeface="+mn-lt"/>
              </a:rPr>
              <a:t> </a:t>
            </a:r>
            <a:r>
              <a:rPr lang="en-GB" sz="2400" err="1">
                <a:solidFill>
                  <a:srgbClr val="37394C"/>
                </a:solidFill>
                <a:latin typeface="Arial"/>
                <a:ea typeface="+mn-lt"/>
                <a:cs typeface="+mn-lt"/>
              </a:rPr>
              <a:t>fel</a:t>
            </a:r>
            <a:r>
              <a:rPr lang="en-GB" sz="2400">
                <a:solidFill>
                  <a:srgbClr val="37394C"/>
                </a:solidFill>
                <a:latin typeface="Arial"/>
                <a:ea typeface="+mn-lt"/>
                <a:cs typeface="+mn-lt"/>
              </a:rPr>
              <a:t>:</a:t>
            </a:r>
            <a:endParaRPr lang="en-US" sz="2400">
              <a:latin typeface="Arial"/>
              <a:cs typeface="Arial"/>
            </a:endParaRPr>
          </a:p>
          <a:p>
            <a:pPr>
              <a:buFont typeface="Arial"/>
              <a:buChar char="•"/>
            </a:pPr>
            <a:r>
              <a:rPr lang="en-GB" sz="2400" err="1">
                <a:latin typeface="Arial"/>
                <a:ea typeface="+mn-lt"/>
                <a:cs typeface="+mn-lt"/>
              </a:rPr>
              <a:t>camdriniaeth</a:t>
            </a:r>
            <a:r>
              <a:rPr lang="en-GB" sz="2400">
                <a:latin typeface="Arial"/>
                <a:ea typeface="+mn-lt"/>
                <a:cs typeface="+mn-lt"/>
              </a:rPr>
              <a:t> </a:t>
            </a:r>
            <a:r>
              <a:rPr lang="en-GB" sz="2400" err="1">
                <a:latin typeface="Arial"/>
                <a:ea typeface="+mn-lt"/>
                <a:cs typeface="+mn-lt"/>
              </a:rPr>
              <a:t>sydd</a:t>
            </a:r>
            <a:r>
              <a:rPr lang="en-GB" sz="2400">
                <a:latin typeface="Arial"/>
                <a:ea typeface="+mn-lt"/>
                <a:cs typeface="+mn-lt"/>
              </a:rPr>
              <a:t> </a:t>
            </a:r>
            <a:r>
              <a:rPr lang="en-GB" sz="2400" err="1">
                <a:latin typeface="Arial"/>
                <a:ea typeface="+mn-lt"/>
                <a:cs typeface="+mn-lt"/>
              </a:rPr>
              <a:t>yn</a:t>
            </a:r>
            <a:r>
              <a:rPr lang="en-GB" sz="2400">
                <a:latin typeface="Arial"/>
                <a:ea typeface="+mn-lt"/>
                <a:cs typeface="+mn-lt"/>
              </a:rPr>
              <a:t> </a:t>
            </a:r>
            <a:r>
              <a:rPr lang="en-GB" sz="2400" err="1">
                <a:latin typeface="Arial"/>
                <a:ea typeface="+mn-lt"/>
                <a:cs typeface="+mn-lt"/>
              </a:rPr>
              <a:t>cynnwys</a:t>
            </a:r>
            <a:r>
              <a:rPr lang="en-GB" sz="2400">
                <a:latin typeface="Arial"/>
                <a:ea typeface="+mn-lt"/>
                <a:cs typeface="+mn-lt"/>
              </a:rPr>
              <a:t> </a:t>
            </a:r>
            <a:r>
              <a:rPr lang="en-GB" sz="2400">
                <a:latin typeface="Arial"/>
                <a:ea typeface="+mn-lt"/>
                <a:cs typeface="+mn-lt"/>
                <a:hlinkClick r:id="rId3">
                  <a:extLst>
                    <a:ext uri="{A12FA001-AC4F-418D-AE19-62706E023703}">
                      <ahyp:hlinkClr xmlns:ahyp="http://schemas.microsoft.com/office/drawing/2018/hyperlinkcolor" val="tx"/>
                    </a:ext>
                  </a:extLst>
                </a:hlinkClick>
              </a:rPr>
              <a:t>camdriniaeth rhywiol</a:t>
            </a:r>
            <a:r>
              <a:rPr lang="en-GB" sz="2400">
                <a:latin typeface="Arial"/>
                <a:ea typeface="+mn-lt"/>
                <a:cs typeface="+mn-lt"/>
              </a:rPr>
              <a:t>, </a:t>
            </a:r>
            <a:r>
              <a:rPr lang="en-GB" sz="2400" err="1">
                <a:latin typeface="Arial"/>
                <a:ea typeface="+mn-lt"/>
                <a:cs typeface="+mn-lt"/>
              </a:rPr>
              <a:t>esgeulustod</a:t>
            </a:r>
            <a:r>
              <a:rPr lang="en-GB" sz="2400">
                <a:latin typeface="Arial"/>
                <a:ea typeface="+mn-lt"/>
                <a:cs typeface="+mn-lt"/>
              </a:rPr>
              <a:t>, </a:t>
            </a:r>
            <a:r>
              <a:rPr lang="en-GB" sz="2400">
                <a:latin typeface="Arial"/>
                <a:ea typeface="+mn-lt"/>
                <a:cs typeface="+mn-lt"/>
                <a:hlinkClick r:id="rId3">
                  <a:extLst>
                    <a:ext uri="{A12FA001-AC4F-418D-AE19-62706E023703}">
                      <ahyp:hlinkClr xmlns:ahyp="http://schemas.microsoft.com/office/drawing/2018/hyperlinkcolor" val="tx"/>
                    </a:ext>
                  </a:extLst>
                </a:hlinkClick>
              </a:rPr>
              <a:t>camdriniaeth emosiynol</a:t>
            </a:r>
            <a:r>
              <a:rPr lang="en-GB" sz="2400">
                <a:latin typeface="Arial"/>
                <a:ea typeface="+mn-lt"/>
                <a:cs typeface="+mn-lt"/>
              </a:rPr>
              <a:t> a </a:t>
            </a:r>
            <a:r>
              <a:rPr lang="en-GB" sz="2400">
                <a:latin typeface="Arial"/>
                <a:ea typeface="+mn-lt"/>
                <a:cs typeface="+mn-lt"/>
                <a:hlinkClick r:id="rId3">
                  <a:extLst>
                    <a:ext uri="{A12FA001-AC4F-418D-AE19-62706E023703}">
                      <ahyp:hlinkClr xmlns:ahyp="http://schemas.microsoft.com/office/drawing/2018/hyperlinkcolor" val="tx"/>
                    </a:ext>
                  </a:extLst>
                </a:hlinkClick>
              </a:rPr>
              <a:t>chamdriniaeth seicolegol</a:t>
            </a:r>
            <a:r>
              <a:rPr lang="en-GB" sz="2400">
                <a:latin typeface="Arial"/>
                <a:ea typeface="+mn-lt"/>
                <a:cs typeface="+mn-lt"/>
              </a:rPr>
              <a:t>.</a:t>
            </a:r>
            <a:endParaRPr lang="en-GB" sz="2400">
              <a:latin typeface="Arial"/>
              <a:cs typeface="Arial"/>
            </a:endParaRPr>
          </a:p>
          <a:p>
            <a:pPr>
              <a:buFont typeface="Arial"/>
              <a:buChar char="•"/>
            </a:pPr>
            <a:r>
              <a:rPr lang="en-GB" sz="2400" err="1">
                <a:latin typeface="Arial"/>
                <a:ea typeface="+mn-lt"/>
                <a:cs typeface="+mn-lt"/>
              </a:rPr>
              <a:t>amharu</a:t>
            </a:r>
            <a:r>
              <a:rPr lang="en-GB" sz="2400">
                <a:latin typeface="Arial"/>
                <a:ea typeface="+mn-lt"/>
                <a:cs typeface="+mn-lt"/>
              </a:rPr>
              <a:t> </a:t>
            </a:r>
            <a:r>
              <a:rPr lang="en-GB" sz="2400" err="1">
                <a:latin typeface="Arial"/>
                <a:ea typeface="+mn-lt"/>
                <a:cs typeface="+mn-lt"/>
              </a:rPr>
              <a:t>ar</a:t>
            </a:r>
            <a:r>
              <a:rPr lang="en-GB" sz="2400">
                <a:latin typeface="Arial"/>
                <a:ea typeface="+mn-lt"/>
                <a:cs typeface="+mn-lt"/>
              </a:rPr>
              <a:t> iechyd </a:t>
            </a:r>
            <a:r>
              <a:rPr lang="en-GB" sz="2400" err="1">
                <a:latin typeface="Arial"/>
                <a:ea typeface="+mn-lt"/>
                <a:cs typeface="+mn-lt"/>
              </a:rPr>
              <a:t>corfforol</a:t>
            </a:r>
            <a:r>
              <a:rPr lang="en-GB" sz="2400">
                <a:latin typeface="Arial"/>
                <a:ea typeface="+mn-lt"/>
                <a:cs typeface="+mn-lt"/>
              </a:rPr>
              <a:t> neu iechyd (</a:t>
            </a:r>
            <a:r>
              <a:rPr lang="en-GB" sz="2400" err="1">
                <a:latin typeface="Arial"/>
                <a:ea typeface="+mn-lt"/>
                <a:cs typeface="+mn-lt"/>
              </a:rPr>
              <a:t>gan</a:t>
            </a:r>
            <a:r>
              <a:rPr lang="en-GB" sz="2400">
                <a:latin typeface="Arial"/>
                <a:ea typeface="+mn-lt"/>
                <a:cs typeface="+mn-lt"/>
              </a:rPr>
              <a:t> </a:t>
            </a:r>
            <a:r>
              <a:rPr lang="en-GB" sz="2400" err="1">
                <a:latin typeface="Arial"/>
                <a:ea typeface="+mn-lt"/>
                <a:cs typeface="+mn-lt"/>
              </a:rPr>
              <a:t>gynnwys</a:t>
            </a:r>
            <a:r>
              <a:rPr lang="en-GB" sz="2400">
                <a:latin typeface="Arial"/>
                <a:ea typeface="+mn-lt"/>
                <a:cs typeface="+mn-lt"/>
              </a:rPr>
              <a:t> </a:t>
            </a:r>
            <a:r>
              <a:rPr lang="en-GB" sz="2400" err="1">
                <a:latin typeface="Arial"/>
                <a:ea typeface="+mn-lt"/>
                <a:cs typeface="+mn-lt"/>
              </a:rPr>
              <a:t>dioddef</a:t>
            </a:r>
            <a:r>
              <a:rPr lang="en-GB" sz="2400">
                <a:latin typeface="Arial"/>
                <a:ea typeface="+mn-lt"/>
                <a:cs typeface="+mn-lt"/>
              </a:rPr>
              <a:t> o weld neu </a:t>
            </a:r>
            <a:r>
              <a:rPr lang="en-GB" sz="2400" err="1">
                <a:latin typeface="Arial"/>
                <a:ea typeface="+mn-lt"/>
                <a:cs typeface="+mn-lt"/>
              </a:rPr>
              <a:t>glywed</a:t>
            </a:r>
            <a:r>
              <a:rPr lang="en-GB" sz="2400">
                <a:latin typeface="Arial"/>
                <a:ea typeface="+mn-lt"/>
                <a:cs typeface="+mn-lt"/>
              </a:rPr>
              <a:t> </a:t>
            </a:r>
            <a:r>
              <a:rPr lang="en-GB" sz="2400" err="1">
                <a:latin typeface="Arial"/>
                <a:ea typeface="+mn-lt"/>
                <a:cs typeface="+mn-lt"/>
              </a:rPr>
              <a:t>unigolyn</a:t>
            </a:r>
            <a:r>
              <a:rPr lang="en-GB" sz="2400">
                <a:latin typeface="Arial"/>
                <a:ea typeface="+mn-lt"/>
                <a:cs typeface="+mn-lt"/>
              </a:rPr>
              <a:t> </a:t>
            </a:r>
            <a:r>
              <a:rPr lang="en-GB" sz="2400" err="1">
                <a:latin typeface="Arial"/>
                <a:ea typeface="+mn-lt"/>
                <a:cs typeface="+mn-lt"/>
              </a:rPr>
              <a:t>arall</a:t>
            </a:r>
            <a:r>
              <a:rPr lang="en-GB" sz="2400">
                <a:latin typeface="Arial"/>
                <a:ea typeface="+mn-lt"/>
                <a:cs typeface="+mn-lt"/>
              </a:rPr>
              <a:t> </a:t>
            </a:r>
            <a:r>
              <a:rPr lang="en-GB" sz="2400" err="1">
                <a:latin typeface="Arial"/>
                <a:ea typeface="+mn-lt"/>
                <a:cs typeface="+mn-lt"/>
              </a:rPr>
              <a:t>yn</a:t>
            </a:r>
            <a:r>
              <a:rPr lang="en-GB" sz="2400">
                <a:latin typeface="Arial"/>
                <a:ea typeface="+mn-lt"/>
                <a:cs typeface="+mn-lt"/>
              </a:rPr>
              <a:t> </a:t>
            </a:r>
            <a:r>
              <a:rPr lang="en-GB" sz="2400" err="1">
                <a:latin typeface="Arial"/>
                <a:ea typeface="+mn-lt"/>
                <a:cs typeface="+mn-lt"/>
              </a:rPr>
              <a:t>dioddef</a:t>
            </a:r>
            <a:r>
              <a:rPr lang="en-GB" sz="2400">
                <a:latin typeface="Arial"/>
                <a:ea typeface="+mn-lt"/>
                <a:cs typeface="+mn-lt"/>
              </a:rPr>
              <a:t> </a:t>
            </a:r>
            <a:r>
              <a:rPr lang="en-GB" sz="2400" err="1">
                <a:latin typeface="Arial"/>
                <a:ea typeface="+mn-lt"/>
                <a:cs typeface="+mn-lt"/>
              </a:rPr>
              <a:t>camdriniaeth</a:t>
            </a:r>
            <a:r>
              <a:rPr lang="en-GB" sz="2400">
                <a:latin typeface="Arial"/>
                <a:ea typeface="+mn-lt"/>
                <a:cs typeface="+mn-lt"/>
              </a:rPr>
              <a:t>).</a:t>
            </a:r>
            <a:endParaRPr lang="en-GB" sz="2400">
              <a:latin typeface="Arial"/>
              <a:cs typeface="Arial"/>
            </a:endParaRPr>
          </a:p>
          <a:p>
            <a:pPr>
              <a:buFont typeface="Arial"/>
              <a:buChar char="•"/>
            </a:pPr>
            <a:r>
              <a:rPr lang="en-GB" sz="2400" err="1">
                <a:latin typeface="Arial"/>
                <a:ea typeface="+mn-lt"/>
                <a:cs typeface="+mn-lt"/>
              </a:rPr>
              <a:t>amharu</a:t>
            </a:r>
            <a:r>
              <a:rPr lang="en-GB" sz="2400">
                <a:latin typeface="Arial"/>
                <a:ea typeface="+mn-lt"/>
                <a:cs typeface="+mn-lt"/>
              </a:rPr>
              <a:t> </a:t>
            </a:r>
            <a:r>
              <a:rPr lang="en-GB" sz="2400" err="1">
                <a:latin typeface="Arial"/>
                <a:ea typeface="+mn-lt"/>
                <a:cs typeface="+mn-lt"/>
              </a:rPr>
              <a:t>ar</a:t>
            </a:r>
            <a:r>
              <a:rPr lang="en-GB" sz="2400">
                <a:latin typeface="Arial"/>
                <a:ea typeface="+mn-lt"/>
                <a:cs typeface="+mn-lt"/>
              </a:rPr>
              <a:t> </a:t>
            </a:r>
            <a:r>
              <a:rPr lang="en-GB" sz="2400" err="1">
                <a:latin typeface="Arial"/>
                <a:ea typeface="+mn-lt"/>
                <a:cs typeface="+mn-lt"/>
              </a:rPr>
              <a:t>ddatblygiad</a:t>
            </a:r>
            <a:r>
              <a:rPr lang="en-GB" sz="2400">
                <a:latin typeface="Arial"/>
                <a:ea typeface="+mn-lt"/>
                <a:cs typeface="+mn-lt"/>
              </a:rPr>
              <a:t> </a:t>
            </a:r>
            <a:r>
              <a:rPr lang="en-GB" sz="2400" err="1">
                <a:latin typeface="Arial"/>
                <a:ea typeface="+mn-lt"/>
                <a:cs typeface="+mn-lt"/>
              </a:rPr>
              <a:t>corfforol</a:t>
            </a:r>
            <a:r>
              <a:rPr lang="en-GB" sz="2400">
                <a:latin typeface="Arial"/>
                <a:ea typeface="+mn-lt"/>
                <a:cs typeface="+mn-lt"/>
              </a:rPr>
              <a:t>, </a:t>
            </a:r>
            <a:r>
              <a:rPr lang="en-GB" sz="2400" err="1">
                <a:latin typeface="Arial"/>
                <a:ea typeface="+mn-lt"/>
                <a:cs typeface="+mn-lt"/>
              </a:rPr>
              <a:t>deallusol</a:t>
            </a:r>
            <a:r>
              <a:rPr lang="en-GB" sz="2400">
                <a:latin typeface="Arial"/>
                <a:ea typeface="+mn-lt"/>
                <a:cs typeface="+mn-lt"/>
              </a:rPr>
              <a:t>, </a:t>
            </a:r>
            <a:r>
              <a:rPr lang="en-GB" sz="2400" err="1">
                <a:latin typeface="Arial"/>
                <a:ea typeface="+mn-lt"/>
                <a:cs typeface="+mn-lt"/>
              </a:rPr>
              <a:t>emosiynol</a:t>
            </a:r>
            <a:r>
              <a:rPr lang="en-GB" sz="2400">
                <a:latin typeface="Arial"/>
                <a:ea typeface="+mn-lt"/>
                <a:cs typeface="+mn-lt"/>
              </a:rPr>
              <a:t>, </a:t>
            </a:r>
            <a:r>
              <a:rPr lang="en-GB" sz="2400" err="1">
                <a:latin typeface="Arial"/>
                <a:ea typeface="+mn-lt"/>
                <a:cs typeface="+mn-lt"/>
              </a:rPr>
              <a:t>cymdeithasol</a:t>
            </a:r>
            <a:r>
              <a:rPr lang="en-GB" sz="2400">
                <a:latin typeface="Arial"/>
                <a:ea typeface="+mn-lt"/>
                <a:cs typeface="+mn-lt"/>
              </a:rPr>
              <a:t> neu </a:t>
            </a:r>
            <a:r>
              <a:rPr lang="en-GB" sz="2400" err="1">
                <a:latin typeface="Arial"/>
                <a:ea typeface="+mn-lt"/>
                <a:cs typeface="+mn-lt"/>
              </a:rPr>
              <a:t>ymddygiadol</a:t>
            </a:r>
            <a:r>
              <a:rPr lang="en-GB" sz="2400">
                <a:latin typeface="Arial"/>
                <a:ea typeface="+mn-lt"/>
                <a:cs typeface="+mn-lt"/>
              </a:rPr>
              <a:t> (</a:t>
            </a:r>
            <a:r>
              <a:rPr lang="en-GB" sz="2400" err="1">
                <a:latin typeface="Arial"/>
                <a:ea typeface="+mn-lt"/>
                <a:cs typeface="+mn-lt"/>
              </a:rPr>
              <a:t>gan</a:t>
            </a:r>
            <a:r>
              <a:rPr lang="en-GB" sz="2400">
                <a:latin typeface="Arial"/>
                <a:ea typeface="+mn-lt"/>
                <a:cs typeface="+mn-lt"/>
              </a:rPr>
              <a:t> </a:t>
            </a:r>
            <a:r>
              <a:rPr lang="en-GB" sz="2400" err="1">
                <a:latin typeface="Arial"/>
                <a:ea typeface="+mn-lt"/>
                <a:cs typeface="+mn-lt"/>
              </a:rPr>
              <a:t>gynnwys</a:t>
            </a:r>
            <a:r>
              <a:rPr lang="en-GB" sz="2400">
                <a:latin typeface="Arial"/>
                <a:ea typeface="+mn-lt"/>
                <a:cs typeface="+mn-lt"/>
              </a:rPr>
              <a:t> </a:t>
            </a:r>
            <a:r>
              <a:rPr lang="en-GB" sz="2400" err="1">
                <a:latin typeface="Arial"/>
                <a:ea typeface="+mn-lt"/>
                <a:cs typeface="+mn-lt"/>
              </a:rPr>
              <a:t>dioddef</a:t>
            </a:r>
            <a:r>
              <a:rPr lang="en-GB" sz="2400">
                <a:latin typeface="Arial"/>
                <a:ea typeface="+mn-lt"/>
                <a:cs typeface="+mn-lt"/>
              </a:rPr>
              <a:t> o weld neu </a:t>
            </a:r>
            <a:r>
              <a:rPr lang="en-GB" sz="2400" err="1">
                <a:latin typeface="Arial"/>
                <a:ea typeface="+mn-lt"/>
                <a:cs typeface="+mn-lt"/>
              </a:rPr>
              <a:t>glywed</a:t>
            </a:r>
            <a:r>
              <a:rPr lang="en-GB" sz="2400">
                <a:latin typeface="Arial"/>
                <a:ea typeface="+mn-lt"/>
                <a:cs typeface="+mn-lt"/>
              </a:rPr>
              <a:t> </a:t>
            </a:r>
            <a:r>
              <a:rPr lang="en-GB" sz="2400" err="1">
                <a:latin typeface="Arial"/>
                <a:ea typeface="+mn-lt"/>
                <a:cs typeface="+mn-lt"/>
              </a:rPr>
              <a:t>unigolyn</a:t>
            </a:r>
            <a:r>
              <a:rPr lang="en-GB" sz="2400">
                <a:latin typeface="Arial"/>
                <a:ea typeface="+mn-lt"/>
                <a:cs typeface="+mn-lt"/>
              </a:rPr>
              <a:t> </a:t>
            </a:r>
            <a:r>
              <a:rPr lang="en-GB" sz="2400" err="1">
                <a:latin typeface="Arial"/>
                <a:ea typeface="+mn-lt"/>
                <a:cs typeface="+mn-lt"/>
              </a:rPr>
              <a:t>arall</a:t>
            </a:r>
            <a:r>
              <a:rPr lang="en-GB" sz="2400">
                <a:latin typeface="Arial"/>
                <a:ea typeface="+mn-lt"/>
                <a:cs typeface="+mn-lt"/>
              </a:rPr>
              <a:t> </a:t>
            </a:r>
            <a:r>
              <a:rPr lang="en-GB" sz="2400" err="1">
                <a:latin typeface="Arial"/>
                <a:ea typeface="+mn-lt"/>
                <a:cs typeface="+mn-lt"/>
              </a:rPr>
              <a:t>yn</a:t>
            </a:r>
            <a:r>
              <a:rPr lang="en-GB" sz="2400">
                <a:latin typeface="Arial"/>
                <a:ea typeface="+mn-lt"/>
                <a:cs typeface="+mn-lt"/>
              </a:rPr>
              <a:t> </a:t>
            </a:r>
            <a:r>
              <a:rPr lang="en-GB" sz="2400" err="1">
                <a:latin typeface="Arial"/>
                <a:ea typeface="+mn-lt"/>
                <a:cs typeface="+mn-lt"/>
              </a:rPr>
              <a:t>dioddef</a:t>
            </a:r>
            <a:r>
              <a:rPr lang="en-GB" sz="2400">
                <a:latin typeface="Arial"/>
                <a:ea typeface="+mn-lt"/>
                <a:cs typeface="+mn-lt"/>
              </a:rPr>
              <a:t> </a:t>
            </a:r>
            <a:r>
              <a:rPr lang="en-GB" sz="2400" err="1">
                <a:latin typeface="Arial"/>
                <a:ea typeface="+mn-lt"/>
                <a:cs typeface="+mn-lt"/>
              </a:rPr>
              <a:t>camdriniaeth</a:t>
            </a:r>
            <a:r>
              <a:rPr lang="en-GB" sz="2400">
                <a:latin typeface="Arial"/>
                <a:ea typeface="+mn-lt"/>
                <a:cs typeface="+mn-lt"/>
              </a:rPr>
              <a:t>).</a:t>
            </a:r>
            <a:endParaRPr lang="en-GB" sz="2400">
              <a:latin typeface="Arial"/>
            </a:endParaRPr>
          </a:p>
          <a:p>
            <a:pPr marL="0" indent="0">
              <a:buNone/>
            </a:pPr>
            <a:r>
              <a:rPr lang="en-GB" sz="2400">
                <a:solidFill>
                  <a:srgbClr val="37394C"/>
                </a:solidFill>
                <a:latin typeface="Arial"/>
                <a:ea typeface="Calibri"/>
                <a:cs typeface="Calibri"/>
              </a:rPr>
              <a:t>                 Social Care Wales (2025)</a:t>
            </a:r>
          </a:p>
          <a:p>
            <a:pPr>
              <a:buFont typeface="Arial"/>
              <a:buChar char="•"/>
            </a:pPr>
            <a:endParaRPr lang="en-GB" sz="2400">
              <a:solidFill>
                <a:srgbClr val="37394C"/>
              </a:solidFill>
              <a:latin typeface="Arial"/>
              <a:ea typeface="Calibri"/>
              <a:cs typeface="Calibri"/>
            </a:endParaRPr>
          </a:p>
          <a:p>
            <a:pPr>
              <a:buFont typeface="Arial"/>
              <a:buChar char="•"/>
            </a:pPr>
            <a:endParaRPr lang="en-GB" sz="2400">
              <a:solidFill>
                <a:srgbClr val="37394C"/>
              </a:solidFill>
              <a:latin typeface="Arial"/>
              <a:ea typeface="Calibri"/>
              <a:cs typeface="Calibri"/>
            </a:endParaRPr>
          </a:p>
          <a:p>
            <a:pPr>
              <a:buFont typeface="Arial"/>
              <a:buChar char="•"/>
            </a:pPr>
            <a:endParaRPr lang="en-GB">
              <a:solidFill>
                <a:srgbClr val="37394C"/>
              </a:solidFill>
              <a:latin typeface="Arial"/>
              <a:ea typeface="Calibri"/>
              <a:cs typeface="Calibri"/>
            </a:endParaRPr>
          </a:p>
          <a:p>
            <a:pPr marL="0" indent="0">
              <a:buNone/>
            </a:pPr>
            <a:endParaRPr lang="en-GB" altLang="en-US">
              <a:solidFill>
                <a:srgbClr val="000000"/>
              </a:solidFill>
              <a:latin typeface="Arial"/>
              <a:ea typeface="Calibri"/>
              <a:cs typeface="Arial"/>
            </a:endParaRPr>
          </a:p>
          <a:p>
            <a:pPr>
              <a:buNone/>
            </a:pPr>
            <a:endParaRPr lang="en-GB" sz="1500">
              <a:solidFill>
                <a:srgbClr val="37394C"/>
              </a:solidFill>
              <a:latin typeface="Calibri" panose="020F0502020204030204"/>
              <a:ea typeface="Calibri"/>
              <a:cs typeface="Calibri"/>
            </a:endParaRPr>
          </a:p>
          <a:p>
            <a:pPr>
              <a:buNone/>
            </a:pPr>
            <a:endParaRPr lang="en-GB" altLang="en-US">
              <a:solidFill>
                <a:srgbClr val="000000"/>
              </a:solidFill>
              <a:latin typeface="Arial"/>
              <a:cs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AAFE57-D035-1BBF-58D6-BE052EB98FF9}"/>
            </a:ext>
          </a:extLst>
        </p:cNvPr>
        <p:cNvGrpSpPr/>
        <p:nvPr/>
      </p:nvGrpSpPr>
      <p:grpSpPr>
        <a:xfrm>
          <a:off x="0" y="0"/>
          <a:ext cx="0" cy="0"/>
          <a:chOff x="0" y="0"/>
          <a:chExt cx="0" cy="0"/>
        </a:xfrm>
      </p:grpSpPr>
      <p:sp>
        <p:nvSpPr>
          <p:cNvPr id="26626" name="Title 4">
            <a:extLst>
              <a:ext uri="{FF2B5EF4-FFF2-40B4-BE49-F238E27FC236}">
                <a16:creationId xmlns:a16="http://schemas.microsoft.com/office/drawing/2014/main" id="{A7554C0B-8D63-5BE0-16A8-43EE2334AD17}"/>
              </a:ext>
            </a:extLst>
          </p:cNvPr>
          <p:cNvSpPr>
            <a:spLocks noGrp="1"/>
          </p:cNvSpPr>
          <p:nvPr>
            <p:ph type="title"/>
          </p:nvPr>
        </p:nvSpPr>
        <p:spPr/>
        <p:txBody>
          <a:bodyPr>
            <a:normAutofit fontScale="90000"/>
          </a:bodyPr>
          <a:lstStyle/>
          <a:p>
            <a:pPr algn="ctr"/>
            <a:br>
              <a:rPr lang="en-GB" altLang="en-US" sz="4400" b="1">
                <a:latin typeface="Arial" panose="020B0604020202020204" pitchFamily="34" charset="0"/>
                <a:cs typeface="Arial" panose="020B0604020202020204" pitchFamily="34" charset="0"/>
              </a:rPr>
            </a:br>
            <a:r>
              <a:rPr lang="en-GB" altLang="en-US" sz="4900" b="1" err="1">
                <a:latin typeface="Arial" panose="020B0604020202020204" pitchFamily="34" charset="0"/>
                <a:cs typeface="Arial" panose="020B0604020202020204" pitchFamily="34" charset="0"/>
              </a:rPr>
              <a:t>Niwed</a:t>
            </a:r>
            <a:br>
              <a:rPr lang="en-GB" altLang="en-US" sz="4900" b="1">
                <a:solidFill>
                  <a:schemeClr val="accent6">
                    <a:lumMod val="75000"/>
                  </a:schemeClr>
                </a:solidFill>
                <a:latin typeface="Arial" panose="020B0604020202020204" pitchFamily="34" charset="0"/>
                <a:cs typeface="Arial" panose="020B0604020202020204" pitchFamily="34" charset="0"/>
              </a:rPr>
            </a:br>
            <a:r>
              <a:rPr lang="en-GB" altLang="en-US" sz="4900" b="1">
                <a:solidFill>
                  <a:schemeClr val="accent1">
                    <a:lumMod val="75000"/>
                  </a:schemeClr>
                </a:solidFill>
                <a:latin typeface="Arial" panose="020B0604020202020204" pitchFamily="34" charset="0"/>
                <a:cs typeface="Arial" panose="020B0604020202020204" pitchFamily="34" charset="0"/>
              </a:rPr>
              <a:t>Harm</a:t>
            </a:r>
            <a:br>
              <a:rPr lang="en-GB" altLang="en-US" sz="4400" b="1">
                <a:latin typeface="Arial" panose="020B0604020202020204" pitchFamily="34" charset="0"/>
                <a:cs typeface="Arial" panose="020B0604020202020204" pitchFamily="34" charset="0"/>
              </a:rPr>
            </a:br>
            <a:endParaRPr lang="en-GB" altLang="en-US" sz="4400" b="1">
              <a:latin typeface="Arial" panose="020B0604020202020204" pitchFamily="34" charset="0"/>
              <a:cs typeface="Arial" panose="020B0604020202020204" pitchFamily="34" charset="0"/>
            </a:endParaRPr>
          </a:p>
        </p:txBody>
      </p:sp>
      <p:sp>
        <p:nvSpPr>
          <p:cNvPr id="26627" name="Content Placeholder 5">
            <a:extLst>
              <a:ext uri="{FF2B5EF4-FFF2-40B4-BE49-F238E27FC236}">
                <a16:creationId xmlns:a16="http://schemas.microsoft.com/office/drawing/2014/main" id="{133649EA-FE68-6BF5-631D-CCB81693B2E3}"/>
              </a:ext>
            </a:extLst>
          </p:cNvPr>
          <p:cNvSpPr>
            <a:spLocks noGrp="1"/>
          </p:cNvSpPr>
          <p:nvPr>
            <p:ph idx="1"/>
          </p:nvPr>
        </p:nvSpPr>
        <p:spPr/>
        <p:txBody>
          <a:bodyPr vert="horz" lIns="91440" tIns="45720" rIns="91440" bIns="45720" rtlCol="0" anchor="t">
            <a:noAutofit/>
          </a:bodyPr>
          <a:lstStyle/>
          <a:p>
            <a:pPr>
              <a:buNone/>
            </a:pPr>
            <a:r>
              <a:rPr lang="en-GB" sz="2400">
                <a:solidFill>
                  <a:schemeClr val="accent1">
                    <a:lumMod val="76000"/>
                  </a:schemeClr>
                </a:solidFill>
                <a:latin typeface="Arial"/>
                <a:ea typeface="Calibri"/>
                <a:cs typeface="Calibri"/>
              </a:rPr>
              <a:t>Harm</a:t>
            </a:r>
            <a:r>
              <a:rPr lang="en-GB" sz="2400">
                <a:solidFill>
                  <a:schemeClr val="accent1">
                    <a:lumMod val="76000"/>
                  </a:schemeClr>
                </a:solidFill>
                <a:latin typeface="Arial"/>
                <a:ea typeface="+mn-lt"/>
                <a:cs typeface="+mn-lt"/>
              </a:rPr>
              <a:t> is defined as:</a:t>
            </a:r>
            <a:endParaRPr lang="en-GB" sz="2400">
              <a:solidFill>
                <a:schemeClr val="accent1">
                  <a:lumMod val="76000"/>
                </a:schemeClr>
              </a:solidFill>
              <a:latin typeface="Arial"/>
              <a:cs typeface="Arial"/>
            </a:endParaRPr>
          </a:p>
          <a:p>
            <a:pPr>
              <a:buFont typeface="Arial"/>
              <a:buChar char="•"/>
            </a:pPr>
            <a:r>
              <a:rPr lang="en-GB" sz="2400">
                <a:solidFill>
                  <a:schemeClr val="accent1">
                    <a:lumMod val="76000"/>
                  </a:schemeClr>
                </a:solidFill>
                <a:latin typeface="Arial"/>
                <a:ea typeface="+mn-lt"/>
                <a:cs typeface="+mn-lt"/>
              </a:rPr>
              <a:t>ill treatment this includes </a:t>
            </a:r>
            <a:r>
              <a:rPr lang="en-GB" sz="2400">
                <a:solidFill>
                  <a:schemeClr val="accent1">
                    <a:lumMod val="76000"/>
                  </a:schemeClr>
                </a:solidFill>
                <a:latin typeface="Arial"/>
                <a:ea typeface="+mn-lt"/>
                <a:cs typeface="+mn-lt"/>
                <a:hlinkClick r:id="rId3">
                  <a:extLst>
                    <a:ext uri="{A12FA001-AC4F-418D-AE19-62706E023703}">
                      <ahyp:hlinkClr xmlns:ahyp="http://schemas.microsoft.com/office/drawing/2018/hyperlinkcolor" val="tx"/>
                    </a:ext>
                  </a:extLst>
                </a:hlinkClick>
              </a:rPr>
              <a:t>sexual abuse</a:t>
            </a:r>
            <a:r>
              <a:rPr lang="en-GB" sz="2400">
                <a:solidFill>
                  <a:schemeClr val="accent1">
                    <a:lumMod val="76000"/>
                  </a:schemeClr>
                </a:solidFill>
                <a:latin typeface="Arial"/>
                <a:ea typeface="+mn-lt"/>
                <a:cs typeface="+mn-lt"/>
              </a:rPr>
              <a:t>, neglect, </a:t>
            </a:r>
            <a:r>
              <a:rPr lang="en-GB" sz="2400">
                <a:solidFill>
                  <a:schemeClr val="accent1">
                    <a:lumMod val="76000"/>
                  </a:schemeClr>
                </a:solidFill>
                <a:latin typeface="Arial"/>
                <a:ea typeface="+mn-lt"/>
                <a:cs typeface="+mn-lt"/>
                <a:hlinkClick r:id="rId3">
                  <a:extLst>
                    <a:ext uri="{A12FA001-AC4F-418D-AE19-62706E023703}">
                      <ahyp:hlinkClr xmlns:ahyp="http://schemas.microsoft.com/office/drawing/2018/hyperlinkcolor" val="tx"/>
                    </a:ext>
                  </a:extLst>
                </a:hlinkClick>
              </a:rPr>
              <a:t>emotional abuse</a:t>
            </a:r>
            <a:r>
              <a:rPr lang="en-GB" sz="2400">
                <a:solidFill>
                  <a:schemeClr val="accent1">
                    <a:lumMod val="76000"/>
                  </a:schemeClr>
                </a:solidFill>
                <a:latin typeface="Arial"/>
                <a:ea typeface="+mn-lt"/>
                <a:cs typeface="+mn-lt"/>
              </a:rPr>
              <a:t> and </a:t>
            </a:r>
            <a:r>
              <a:rPr lang="en-GB" sz="2400">
                <a:solidFill>
                  <a:schemeClr val="accent1">
                    <a:lumMod val="76000"/>
                  </a:schemeClr>
                </a:solidFill>
                <a:latin typeface="Arial"/>
                <a:ea typeface="+mn-lt"/>
                <a:cs typeface="+mn-lt"/>
                <a:hlinkClick r:id="rId3">
                  <a:extLst>
                    <a:ext uri="{A12FA001-AC4F-418D-AE19-62706E023703}">
                      <ahyp:hlinkClr xmlns:ahyp="http://schemas.microsoft.com/office/drawing/2018/hyperlinkcolor" val="tx"/>
                    </a:ext>
                  </a:extLst>
                </a:hlinkClick>
              </a:rPr>
              <a:t>psychological abuse</a:t>
            </a:r>
            <a:endParaRPr lang="en-GB" sz="2400">
              <a:solidFill>
                <a:schemeClr val="accent1">
                  <a:lumMod val="76000"/>
                </a:schemeClr>
              </a:solidFill>
              <a:latin typeface="Arial"/>
              <a:cs typeface="Arial"/>
              <a:hlinkClick r:id="rId3">
                <a:extLst>
                  <a:ext uri="{A12FA001-AC4F-418D-AE19-62706E023703}">
                    <ahyp:hlinkClr xmlns:ahyp="http://schemas.microsoft.com/office/drawing/2018/hyperlinkcolor" val="tx"/>
                  </a:ext>
                </a:extLst>
              </a:hlinkClick>
            </a:endParaRPr>
          </a:p>
          <a:p>
            <a:pPr>
              <a:buFont typeface="Arial"/>
              <a:buChar char="•"/>
            </a:pPr>
            <a:r>
              <a:rPr lang="en-GB" sz="2400">
                <a:solidFill>
                  <a:schemeClr val="accent1">
                    <a:lumMod val="76000"/>
                  </a:schemeClr>
                </a:solidFill>
                <a:latin typeface="Arial"/>
                <a:ea typeface="+mn-lt"/>
                <a:cs typeface="+mn-lt"/>
              </a:rPr>
              <a:t>the impairment of physical or mental health (including that suffered from seeing or hearing another person suffer ill treatment).</a:t>
            </a:r>
            <a:endParaRPr lang="en-GB" sz="2400">
              <a:solidFill>
                <a:schemeClr val="accent1">
                  <a:lumMod val="76000"/>
                </a:schemeClr>
              </a:solidFill>
              <a:latin typeface="Arial"/>
              <a:cs typeface="Arial"/>
            </a:endParaRPr>
          </a:p>
          <a:p>
            <a:pPr>
              <a:buFont typeface="Arial"/>
              <a:buChar char="•"/>
            </a:pPr>
            <a:r>
              <a:rPr lang="en-GB" sz="2400">
                <a:solidFill>
                  <a:schemeClr val="accent1">
                    <a:lumMod val="76000"/>
                  </a:schemeClr>
                </a:solidFill>
                <a:latin typeface="Arial"/>
                <a:ea typeface="+mn-lt"/>
                <a:cs typeface="+mn-lt"/>
              </a:rPr>
              <a:t>the impairment of physical intellectual, emotional, social or behavioural development (including that suffered from seeing or hearing another person suffer ill treatment)</a:t>
            </a:r>
            <a:r>
              <a:rPr lang="en-GB" sz="2400">
                <a:solidFill>
                  <a:srgbClr val="37394C"/>
                </a:solidFill>
                <a:latin typeface="Arial"/>
                <a:ea typeface="+mn-lt"/>
                <a:cs typeface="+mn-lt"/>
              </a:rPr>
              <a:t>.</a:t>
            </a:r>
            <a:endParaRPr lang="en-GB" sz="2400">
              <a:latin typeface="Arial"/>
            </a:endParaRPr>
          </a:p>
          <a:p>
            <a:pPr marL="0" indent="0">
              <a:buNone/>
            </a:pPr>
            <a:r>
              <a:rPr lang="en-GB" sz="2400">
                <a:solidFill>
                  <a:srgbClr val="37394C"/>
                </a:solidFill>
                <a:latin typeface="Arial"/>
                <a:ea typeface="Calibri"/>
                <a:cs typeface="Calibri"/>
              </a:rPr>
              <a:t>             (Social Care Wales, 2025)</a:t>
            </a:r>
          </a:p>
          <a:p>
            <a:pPr>
              <a:buNone/>
            </a:pPr>
            <a:endParaRPr lang="en-GB" altLang="en-US">
              <a:solidFill>
                <a:srgbClr val="000000"/>
              </a:solidFill>
              <a:latin typeface="Arial"/>
              <a:cs typeface="Arial"/>
            </a:endParaRPr>
          </a:p>
        </p:txBody>
      </p:sp>
    </p:spTree>
    <p:extLst>
      <p:ext uri="{BB962C8B-B14F-4D97-AF65-F5344CB8AC3E}">
        <p14:creationId xmlns:p14="http://schemas.microsoft.com/office/powerpoint/2010/main" val="42641366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A1416626-C2EA-4607-8CDD-AFD21BE6464B}"/>
              </a:ext>
            </a:extLst>
          </p:cNvPr>
          <p:cNvSpPr>
            <a:spLocks noGrp="1"/>
          </p:cNvSpPr>
          <p:nvPr>
            <p:ph type="title"/>
          </p:nvPr>
        </p:nvSpPr>
        <p:spPr/>
        <p:txBody>
          <a:bodyPr>
            <a:normAutofit/>
          </a:bodyPr>
          <a:lstStyle/>
          <a:p>
            <a:pPr algn="ctr"/>
            <a:r>
              <a:rPr lang="en-GB" altLang="en-US" sz="4400" b="1" err="1">
                <a:latin typeface="Arial" panose="020B0604020202020204" pitchFamily="34" charset="0"/>
                <a:cs typeface="Arial" panose="020B0604020202020204" pitchFamily="34" charset="0"/>
              </a:rPr>
              <a:t>Adran</a:t>
            </a:r>
            <a:r>
              <a:rPr lang="en-GB" altLang="en-US" sz="4400" b="1">
                <a:latin typeface="Arial" panose="020B0604020202020204" pitchFamily="34" charset="0"/>
                <a:cs typeface="Arial" panose="020B0604020202020204" pitchFamily="34" charset="0"/>
              </a:rPr>
              <a:t> 2</a:t>
            </a:r>
            <a:br>
              <a:rPr lang="en-GB" altLang="en-US" sz="4400" b="1">
                <a:latin typeface="Arial" panose="020B0604020202020204" pitchFamily="34" charset="0"/>
                <a:cs typeface="Arial" panose="020B0604020202020204" pitchFamily="34" charset="0"/>
              </a:rPr>
            </a:br>
            <a:r>
              <a:rPr lang="en-GB" altLang="en-US" sz="4400" b="1">
                <a:solidFill>
                  <a:schemeClr val="accent1">
                    <a:lumMod val="75000"/>
                  </a:schemeClr>
                </a:solidFill>
                <a:latin typeface="Arial" panose="020B0604020202020204" pitchFamily="34" charset="0"/>
                <a:cs typeface="Arial" panose="020B0604020202020204" pitchFamily="34" charset="0"/>
              </a:rPr>
              <a:t>Section 2</a:t>
            </a:r>
          </a:p>
        </p:txBody>
      </p:sp>
      <p:sp>
        <p:nvSpPr>
          <p:cNvPr id="31747" name="Content Placeholder 2">
            <a:extLst>
              <a:ext uri="{FF2B5EF4-FFF2-40B4-BE49-F238E27FC236}">
                <a16:creationId xmlns:a16="http://schemas.microsoft.com/office/drawing/2014/main" id="{DFB51CCF-376D-4087-B878-51E4898E8D4B}"/>
              </a:ext>
            </a:extLst>
          </p:cNvPr>
          <p:cNvSpPr>
            <a:spLocks noGrp="1"/>
          </p:cNvSpPr>
          <p:nvPr>
            <p:ph idx="1"/>
          </p:nvPr>
        </p:nvSpPr>
        <p:spPr>
          <a:solidFill>
            <a:srgbClr val="009999"/>
          </a:solidFill>
        </p:spPr>
        <p:txBody>
          <a:bodyPr/>
          <a:lstStyle/>
          <a:p>
            <a:pPr marL="0" indent="0" algn="ctr">
              <a:buFont typeface="Arial" panose="020B0604020202020204" pitchFamily="34" charset="0"/>
              <a:buNone/>
            </a:pPr>
            <a:r>
              <a:rPr lang="en-GB" altLang="en-US" sz="4000" b="1">
                <a:solidFill>
                  <a:schemeClr val="bg1"/>
                </a:solidFill>
              </a:rPr>
              <a:t>Plant a </a:t>
            </a:r>
            <a:r>
              <a:rPr lang="en-GB" altLang="en-US" sz="4000" b="1" err="1">
                <a:solidFill>
                  <a:schemeClr val="bg1"/>
                </a:solidFill>
              </a:rPr>
              <a:t>phobl</a:t>
            </a:r>
            <a:r>
              <a:rPr lang="en-GB" altLang="en-US" sz="4000" b="1">
                <a:solidFill>
                  <a:schemeClr val="bg1"/>
                </a:solidFill>
              </a:rPr>
              <a:t> </a:t>
            </a:r>
            <a:r>
              <a:rPr lang="en-GB" altLang="en-US" sz="4000" b="1" err="1">
                <a:solidFill>
                  <a:schemeClr val="bg1"/>
                </a:solidFill>
              </a:rPr>
              <a:t>ifanc</a:t>
            </a:r>
            <a:r>
              <a:rPr lang="en-GB" altLang="en-US" sz="4000" b="1">
                <a:solidFill>
                  <a:schemeClr val="bg1"/>
                </a:solidFill>
              </a:rPr>
              <a:t> </a:t>
            </a:r>
            <a:r>
              <a:rPr lang="en-GB" altLang="en-US" sz="4000" b="1" err="1">
                <a:solidFill>
                  <a:schemeClr val="bg1"/>
                </a:solidFill>
              </a:rPr>
              <a:t>sy’n</a:t>
            </a:r>
            <a:r>
              <a:rPr lang="en-GB" altLang="en-US" sz="4000" b="1">
                <a:solidFill>
                  <a:schemeClr val="bg1"/>
                </a:solidFill>
              </a:rPr>
              <a:t> </a:t>
            </a:r>
            <a:r>
              <a:rPr lang="en-GB" altLang="en-US" sz="4000" b="1" err="1">
                <a:solidFill>
                  <a:schemeClr val="bg1"/>
                </a:solidFill>
              </a:rPr>
              <a:t>wynebu</a:t>
            </a:r>
            <a:r>
              <a:rPr lang="en-GB" altLang="en-US" sz="4000" b="1">
                <a:solidFill>
                  <a:schemeClr val="bg1"/>
                </a:solidFill>
              </a:rPr>
              <a:t> </a:t>
            </a:r>
            <a:r>
              <a:rPr lang="en-GB" altLang="en-US" sz="4000" b="1" err="1">
                <a:solidFill>
                  <a:schemeClr val="bg1"/>
                </a:solidFill>
              </a:rPr>
              <a:t>risg</a:t>
            </a:r>
            <a:r>
              <a:rPr lang="en-GB" altLang="en-US" sz="4000" b="1">
                <a:solidFill>
                  <a:schemeClr val="bg1"/>
                </a:solidFill>
              </a:rPr>
              <a:t> o </a:t>
            </a:r>
            <a:r>
              <a:rPr lang="en-GB" altLang="en-US" sz="4000" b="1" err="1">
                <a:solidFill>
                  <a:schemeClr val="bg1"/>
                </a:solidFill>
              </a:rPr>
              <a:t>gamriniaeth</a:t>
            </a:r>
            <a:endParaRPr lang="en-GB" altLang="en-US" sz="4000" b="1">
              <a:solidFill>
                <a:schemeClr val="bg1"/>
              </a:solidFill>
            </a:endParaRPr>
          </a:p>
          <a:p>
            <a:pPr marL="0" indent="0">
              <a:buFont typeface="Arial" panose="020B0604020202020204" pitchFamily="34" charset="0"/>
              <a:buNone/>
            </a:pPr>
            <a:endParaRPr lang="en-GB" altLang="en-US" sz="3600"/>
          </a:p>
          <a:p>
            <a:pPr marL="0" indent="0">
              <a:buFont typeface="Arial" panose="020B0604020202020204" pitchFamily="34" charset="0"/>
              <a:buNone/>
            </a:pPr>
            <a:endParaRPr lang="en-GB" altLang="en-US" sz="3600"/>
          </a:p>
          <a:p>
            <a:pPr marL="0" indent="0">
              <a:buFont typeface="Arial" panose="020B0604020202020204" pitchFamily="34" charset="0"/>
              <a:buNone/>
            </a:pPr>
            <a:endParaRPr lang="en-GB" altLang="en-US" sz="3600"/>
          </a:p>
        </p:txBody>
      </p:sp>
      <p:sp>
        <p:nvSpPr>
          <p:cNvPr id="4" name="Rectangle 3">
            <a:extLst>
              <a:ext uri="{FF2B5EF4-FFF2-40B4-BE49-F238E27FC236}">
                <a16:creationId xmlns:a16="http://schemas.microsoft.com/office/drawing/2014/main" id="{EFDA3DDB-127A-4D53-A5EC-D460F39C6A00}"/>
              </a:ext>
            </a:extLst>
          </p:cNvPr>
          <p:cNvSpPr/>
          <p:nvPr/>
        </p:nvSpPr>
        <p:spPr>
          <a:xfrm>
            <a:off x="900113" y="4076700"/>
            <a:ext cx="6985000" cy="1368425"/>
          </a:xfrm>
          <a:prstGeom prst="rect">
            <a:avLst/>
          </a:prstGeom>
          <a:solidFill>
            <a:srgbClr val="00999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4000" b="1"/>
              <a:t>Children and young people at risk of harm</a:t>
            </a:r>
          </a:p>
        </p:txBody>
      </p:sp>
      <p:sp>
        <p:nvSpPr>
          <p:cNvPr id="5" name="Rectangle 4">
            <a:extLst>
              <a:ext uri="{FF2B5EF4-FFF2-40B4-BE49-F238E27FC236}">
                <a16:creationId xmlns:a16="http://schemas.microsoft.com/office/drawing/2014/main" id="{18C394F3-2FCB-43DB-AE65-6C063D0ED6C1}"/>
              </a:ext>
            </a:extLst>
          </p:cNvPr>
          <p:cNvSpPr/>
          <p:nvPr/>
        </p:nvSpPr>
        <p:spPr>
          <a:xfrm>
            <a:off x="457200" y="2065338"/>
            <a:ext cx="8435975" cy="9144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E09CB861-0275-4888-8CFA-31F7CEC9EAA2}"/>
              </a:ext>
            </a:extLst>
          </p:cNvPr>
          <p:cNvSpPr>
            <a:spLocks noGrp="1"/>
          </p:cNvSpPr>
          <p:nvPr>
            <p:ph type="title"/>
          </p:nvPr>
        </p:nvSpPr>
        <p:spPr/>
        <p:txBody>
          <a:bodyPr>
            <a:normAutofit/>
          </a:bodyPr>
          <a:lstStyle/>
          <a:p>
            <a:pPr algn="ctr"/>
            <a:r>
              <a:rPr lang="en-GB" altLang="en-US" sz="4400" b="1" err="1">
                <a:latin typeface="Arial" panose="020B0604020202020204" pitchFamily="34" charset="0"/>
                <a:cs typeface="Arial" panose="020B0604020202020204" pitchFamily="34" charset="0"/>
              </a:rPr>
              <a:t>Niwed</a:t>
            </a:r>
            <a:br>
              <a:rPr lang="en-GB" altLang="en-US" sz="4400" b="1">
                <a:latin typeface="Arial" panose="020B0604020202020204" pitchFamily="34" charset="0"/>
                <a:cs typeface="Arial" panose="020B0604020202020204" pitchFamily="34" charset="0"/>
              </a:rPr>
            </a:br>
            <a:r>
              <a:rPr lang="en-GB" altLang="en-US" sz="4400" b="1">
                <a:solidFill>
                  <a:schemeClr val="accent1">
                    <a:lumMod val="75000"/>
                  </a:schemeClr>
                </a:solidFill>
                <a:latin typeface="Arial" panose="020B0604020202020204" pitchFamily="34" charset="0"/>
                <a:cs typeface="Arial" panose="020B0604020202020204" pitchFamily="34" charset="0"/>
              </a:rPr>
              <a:t>Harm</a:t>
            </a:r>
          </a:p>
        </p:txBody>
      </p:sp>
      <p:sp>
        <p:nvSpPr>
          <p:cNvPr id="3" name="Content Placeholder 2">
            <a:extLst>
              <a:ext uri="{FF2B5EF4-FFF2-40B4-BE49-F238E27FC236}">
                <a16:creationId xmlns:a16="http://schemas.microsoft.com/office/drawing/2014/main" id="{6686AF90-B963-4464-BCEA-B249C1169167}"/>
              </a:ext>
            </a:extLst>
          </p:cNvPr>
          <p:cNvSpPr>
            <a:spLocks noGrp="1"/>
          </p:cNvSpPr>
          <p:nvPr>
            <p:ph idx="1"/>
          </p:nvPr>
        </p:nvSpPr>
        <p:spPr>
          <a:xfrm>
            <a:off x="628650" y="1825625"/>
            <a:ext cx="4226379" cy="3640897"/>
          </a:xfrm>
          <a:solidFill>
            <a:srgbClr val="009999"/>
          </a:solidFill>
        </p:spPr>
        <p:txBody>
          <a:bodyPr/>
          <a:lstStyle/>
          <a:p>
            <a:pPr marL="0" indent="0">
              <a:buFont typeface="Arial" panose="020B0604020202020204" pitchFamily="34" charset="0"/>
              <a:buNone/>
              <a:defRPr/>
            </a:pPr>
            <a:r>
              <a:rPr lang="en-GB" sz="2000" b="1" err="1">
                <a:solidFill>
                  <a:schemeClr val="bg1"/>
                </a:solidFill>
              </a:rPr>
              <a:t>Gweithdrefnau</a:t>
            </a:r>
            <a:r>
              <a:rPr lang="en-GB" sz="2000" b="1">
                <a:solidFill>
                  <a:schemeClr val="bg1"/>
                </a:solidFill>
              </a:rPr>
              <a:t> </a:t>
            </a:r>
            <a:r>
              <a:rPr lang="en-GB" sz="2000" b="1" err="1">
                <a:solidFill>
                  <a:schemeClr val="bg1"/>
                </a:solidFill>
              </a:rPr>
              <a:t>Diogelu</a:t>
            </a:r>
            <a:r>
              <a:rPr lang="en-GB" sz="2000" b="1">
                <a:solidFill>
                  <a:schemeClr val="bg1"/>
                </a:solidFill>
              </a:rPr>
              <a:t> Cymru:</a:t>
            </a:r>
          </a:p>
          <a:p>
            <a:pPr marL="0" indent="0">
              <a:buFont typeface="Arial" panose="020B0604020202020204" pitchFamily="34" charset="0"/>
              <a:buNone/>
              <a:defRPr/>
            </a:pPr>
            <a:endParaRPr lang="en-GB" sz="2000" b="1">
              <a:solidFill>
                <a:schemeClr val="bg1"/>
              </a:solidFill>
            </a:endParaRPr>
          </a:p>
          <a:p>
            <a:pPr marL="0" indent="0">
              <a:buFont typeface="Arial" panose="020B0604020202020204" pitchFamily="34" charset="0"/>
              <a:buNone/>
              <a:defRPr/>
            </a:pPr>
            <a:r>
              <a:rPr lang="en-GB" sz="2000" b="1" err="1">
                <a:solidFill>
                  <a:schemeClr val="bg1"/>
                </a:solidFill>
              </a:rPr>
              <a:t>Adran</a:t>
            </a:r>
            <a:r>
              <a:rPr lang="en-GB" sz="2000" b="1">
                <a:solidFill>
                  <a:schemeClr val="bg1"/>
                </a:solidFill>
              </a:rPr>
              <a:t> 2: Plant a </a:t>
            </a:r>
            <a:r>
              <a:rPr lang="en-GB" sz="2000" b="1" err="1">
                <a:solidFill>
                  <a:schemeClr val="bg1"/>
                </a:solidFill>
              </a:rPr>
              <a:t>phobl</a:t>
            </a:r>
            <a:r>
              <a:rPr lang="en-GB" sz="2000" b="1">
                <a:solidFill>
                  <a:schemeClr val="bg1"/>
                </a:solidFill>
              </a:rPr>
              <a:t> </a:t>
            </a:r>
            <a:r>
              <a:rPr lang="en-GB" sz="2000" b="1" err="1">
                <a:solidFill>
                  <a:schemeClr val="bg1"/>
                </a:solidFill>
              </a:rPr>
              <a:t>ifanc</a:t>
            </a:r>
            <a:r>
              <a:rPr lang="en-GB" sz="2000" b="1">
                <a:solidFill>
                  <a:schemeClr val="bg1"/>
                </a:solidFill>
              </a:rPr>
              <a:t> </a:t>
            </a:r>
            <a:r>
              <a:rPr lang="en-GB" sz="2000" b="1" err="1">
                <a:solidFill>
                  <a:schemeClr val="bg1"/>
                </a:solidFill>
              </a:rPr>
              <a:t>sydd</a:t>
            </a:r>
            <a:r>
              <a:rPr lang="en-GB" sz="2000" b="1">
                <a:solidFill>
                  <a:schemeClr val="bg1"/>
                </a:solidFill>
              </a:rPr>
              <a:t> </a:t>
            </a:r>
            <a:r>
              <a:rPr lang="en-GB" sz="2000" b="1" err="1">
                <a:solidFill>
                  <a:schemeClr val="bg1"/>
                </a:solidFill>
              </a:rPr>
              <a:t>mewn</a:t>
            </a:r>
            <a:r>
              <a:rPr lang="en-GB" sz="2000" b="1">
                <a:solidFill>
                  <a:schemeClr val="bg1"/>
                </a:solidFill>
              </a:rPr>
              <a:t> </a:t>
            </a:r>
            <a:r>
              <a:rPr lang="en-GB" sz="2000" b="1" err="1">
                <a:solidFill>
                  <a:schemeClr val="bg1"/>
                </a:solidFill>
              </a:rPr>
              <a:t>perygl</a:t>
            </a:r>
            <a:r>
              <a:rPr lang="en-GB" sz="2000" b="1">
                <a:solidFill>
                  <a:schemeClr val="bg1"/>
                </a:solidFill>
              </a:rPr>
              <a:t> o </a:t>
            </a:r>
            <a:r>
              <a:rPr lang="en-GB" sz="2000" b="1" err="1">
                <a:solidFill>
                  <a:schemeClr val="bg1"/>
                </a:solidFill>
              </a:rPr>
              <a:t>niwed</a:t>
            </a:r>
            <a:endParaRPr lang="en-GB" sz="2000" b="1">
              <a:solidFill>
                <a:schemeClr val="bg1"/>
              </a:solidFill>
            </a:endParaRPr>
          </a:p>
          <a:p>
            <a:pPr marL="0" indent="0">
              <a:buFont typeface="Arial" panose="020B0604020202020204" pitchFamily="34" charset="0"/>
              <a:buNone/>
              <a:defRPr/>
            </a:pPr>
            <a:endParaRPr lang="en-GB" sz="2000" b="1">
              <a:solidFill>
                <a:schemeClr val="bg1"/>
              </a:solidFill>
            </a:endParaRPr>
          </a:p>
          <a:p>
            <a:pPr marL="0" indent="0">
              <a:buFont typeface="Arial" panose="020B0604020202020204" pitchFamily="34" charset="0"/>
              <a:buNone/>
              <a:defRPr/>
            </a:pPr>
            <a:r>
              <a:rPr lang="en-GB" sz="2000" b="1" err="1">
                <a:solidFill>
                  <a:schemeClr val="bg1"/>
                </a:solidFill>
              </a:rPr>
              <a:t>Adran</a:t>
            </a:r>
            <a:r>
              <a:rPr lang="en-GB" sz="2000" b="1">
                <a:solidFill>
                  <a:schemeClr val="bg1"/>
                </a:solidFill>
              </a:rPr>
              <a:t> 1:</a:t>
            </a:r>
          </a:p>
          <a:p>
            <a:pPr>
              <a:buFont typeface="Wingdings" panose="05000000000000000000" pitchFamily="2" charset="2"/>
              <a:buChar char="Ø"/>
              <a:defRPr/>
            </a:pPr>
            <a:r>
              <a:rPr lang="en-GB" sz="2000" b="1" err="1">
                <a:solidFill>
                  <a:schemeClr val="bg1"/>
                </a:solidFill>
              </a:rPr>
              <a:t>Egwyddorion</a:t>
            </a:r>
            <a:r>
              <a:rPr lang="en-GB" sz="2000" b="1">
                <a:solidFill>
                  <a:schemeClr val="bg1"/>
                </a:solidFill>
              </a:rPr>
              <a:t> </a:t>
            </a:r>
            <a:r>
              <a:rPr lang="en-GB" sz="2000" b="1" err="1">
                <a:solidFill>
                  <a:schemeClr val="bg1"/>
                </a:solidFill>
              </a:rPr>
              <a:t>diogelu</a:t>
            </a:r>
            <a:r>
              <a:rPr lang="en-GB" sz="2000" b="1">
                <a:solidFill>
                  <a:schemeClr val="bg1"/>
                </a:solidFill>
              </a:rPr>
              <a:t> ac </a:t>
            </a:r>
            <a:r>
              <a:rPr lang="en-GB" sz="2000" b="1" err="1">
                <a:solidFill>
                  <a:schemeClr val="bg1"/>
                </a:solidFill>
              </a:rPr>
              <a:t>arfer</a:t>
            </a:r>
            <a:r>
              <a:rPr lang="en-GB" sz="2000" b="1">
                <a:solidFill>
                  <a:schemeClr val="bg1"/>
                </a:solidFill>
              </a:rPr>
              <a:t> </a:t>
            </a:r>
            <a:r>
              <a:rPr lang="en-GB" sz="2000" b="1" err="1">
                <a:solidFill>
                  <a:schemeClr val="bg1"/>
                </a:solidFill>
              </a:rPr>
              <a:t>effeithiol</a:t>
            </a:r>
            <a:r>
              <a:rPr lang="en-GB" sz="2000" b="1">
                <a:solidFill>
                  <a:schemeClr val="bg1"/>
                </a:solidFill>
              </a:rPr>
              <a:t>: plant</a:t>
            </a:r>
          </a:p>
          <a:p>
            <a:pPr>
              <a:buFont typeface="Wingdings" panose="05000000000000000000" pitchFamily="2" charset="2"/>
              <a:buChar char="Ø"/>
              <a:defRPr/>
            </a:pPr>
            <a:r>
              <a:rPr lang="en-GB" sz="2000" b="1" err="1">
                <a:solidFill>
                  <a:schemeClr val="bg1"/>
                </a:solidFill>
              </a:rPr>
              <a:t>Diffiniadau</a:t>
            </a:r>
            <a:r>
              <a:rPr lang="en-GB" sz="2000" b="1">
                <a:solidFill>
                  <a:schemeClr val="bg1"/>
                </a:solidFill>
              </a:rPr>
              <a:t> </a:t>
            </a:r>
            <a:r>
              <a:rPr lang="en-GB" sz="2000" b="1" err="1">
                <a:solidFill>
                  <a:schemeClr val="bg1"/>
                </a:solidFill>
              </a:rPr>
              <a:t>allweddol</a:t>
            </a:r>
            <a:r>
              <a:rPr lang="en-GB" sz="2000" b="1">
                <a:solidFill>
                  <a:schemeClr val="bg1"/>
                </a:solidFill>
              </a:rPr>
              <a:t> </a:t>
            </a:r>
            <a:r>
              <a:rPr lang="en-GB" sz="2000" b="1" err="1">
                <a:solidFill>
                  <a:schemeClr val="bg1"/>
                </a:solidFill>
              </a:rPr>
              <a:t>perthnasol</a:t>
            </a:r>
            <a:r>
              <a:rPr lang="en-GB" sz="2000" b="1">
                <a:solidFill>
                  <a:schemeClr val="bg1"/>
                </a:solidFill>
              </a:rPr>
              <a:t> </a:t>
            </a:r>
            <a:r>
              <a:rPr lang="en-GB" sz="2000" b="1" err="1">
                <a:solidFill>
                  <a:schemeClr val="bg1"/>
                </a:solidFill>
              </a:rPr>
              <a:t>i</a:t>
            </a:r>
            <a:r>
              <a:rPr lang="en-GB" sz="2000" b="1">
                <a:solidFill>
                  <a:schemeClr val="bg1"/>
                </a:solidFill>
              </a:rPr>
              <a:t> </a:t>
            </a:r>
            <a:r>
              <a:rPr lang="en-GB" sz="2000" b="1" err="1">
                <a:solidFill>
                  <a:schemeClr val="bg1"/>
                </a:solidFill>
              </a:rPr>
              <a:t>ddiogelu</a:t>
            </a:r>
            <a:r>
              <a:rPr lang="en-GB" sz="2000" b="1">
                <a:solidFill>
                  <a:schemeClr val="bg1"/>
                </a:solidFill>
              </a:rPr>
              <a:t> plant</a:t>
            </a:r>
          </a:p>
        </p:txBody>
      </p:sp>
      <p:sp>
        <p:nvSpPr>
          <p:cNvPr id="4" name="Content Placeholder 3">
            <a:extLst>
              <a:ext uri="{FF2B5EF4-FFF2-40B4-BE49-F238E27FC236}">
                <a16:creationId xmlns:a16="http://schemas.microsoft.com/office/drawing/2014/main" id="{93D76645-9BAF-4C93-89E0-305641461E15}"/>
              </a:ext>
            </a:extLst>
          </p:cNvPr>
          <p:cNvSpPr>
            <a:spLocks noGrp="1"/>
          </p:cNvSpPr>
          <p:nvPr>
            <p:ph sz="half" idx="4294967295"/>
          </p:nvPr>
        </p:nvSpPr>
        <p:spPr>
          <a:xfrm>
            <a:off x="5018314" y="1825624"/>
            <a:ext cx="3886200" cy="3640897"/>
          </a:xfrm>
          <a:solidFill>
            <a:srgbClr val="009999"/>
          </a:solidFill>
        </p:spPr>
        <p:txBody>
          <a:bodyPr>
            <a:normAutofit/>
          </a:bodyPr>
          <a:lstStyle/>
          <a:p>
            <a:pPr marL="0" indent="0">
              <a:buFont typeface="Arial" panose="020B0604020202020204" pitchFamily="34" charset="0"/>
              <a:buNone/>
              <a:defRPr/>
            </a:pPr>
            <a:r>
              <a:rPr lang="en-GB" sz="2000" b="1">
                <a:solidFill>
                  <a:schemeClr val="bg1"/>
                </a:solidFill>
              </a:rPr>
              <a:t>Wales Safeguarding Procedures:</a:t>
            </a:r>
          </a:p>
          <a:p>
            <a:pPr marL="0" indent="0">
              <a:buFont typeface="Arial" panose="020B0604020202020204" pitchFamily="34" charset="0"/>
              <a:buNone/>
              <a:defRPr/>
            </a:pPr>
            <a:endParaRPr lang="en-GB" sz="2000" b="1">
              <a:solidFill>
                <a:schemeClr val="bg1"/>
              </a:solidFill>
            </a:endParaRPr>
          </a:p>
          <a:p>
            <a:pPr marL="0" indent="0">
              <a:buFont typeface="Arial" panose="020B0604020202020204" pitchFamily="34" charset="0"/>
              <a:buNone/>
              <a:defRPr/>
            </a:pPr>
            <a:r>
              <a:rPr lang="en-GB" sz="2000" b="1">
                <a:solidFill>
                  <a:schemeClr val="bg1"/>
                </a:solidFill>
              </a:rPr>
              <a:t>Section2: Children and young people at risk of harm</a:t>
            </a:r>
          </a:p>
          <a:p>
            <a:pPr marL="0" indent="0">
              <a:buFont typeface="Arial" panose="020B0604020202020204" pitchFamily="34" charset="0"/>
              <a:buNone/>
              <a:defRPr/>
            </a:pPr>
            <a:endParaRPr lang="en-GB" sz="2000" b="1">
              <a:solidFill>
                <a:schemeClr val="bg1"/>
              </a:solidFill>
            </a:endParaRPr>
          </a:p>
          <a:p>
            <a:pPr marL="0" indent="0">
              <a:buFont typeface="Arial" panose="020B0604020202020204" pitchFamily="34" charset="0"/>
              <a:buNone/>
              <a:defRPr/>
            </a:pPr>
            <a:r>
              <a:rPr lang="en-GB" sz="2000" b="1">
                <a:solidFill>
                  <a:schemeClr val="bg1"/>
                </a:solidFill>
              </a:rPr>
              <a:t>Section 1:</a:t>
            </a:r>
          </a:p>
          <a:p>
            <a:pPr>
              <a:buFont typeface="Wingdings" panose="05000000000000000000" pitchFamily="2" charset="2"/>
              <a:buChar char="Ø"/>
              <a:defRPr/>
            </a:pPr>
            <a:r>
              <a:rPr lang="en-GB" sz="2000" b="1">
                <a:solidFill>
                  <a:schemeClr val="bg1"/>
                </a:solidFill>
              </a:rPr>
              <a:t>Safeguarding principles and effective practice: children</a:t>
            </a:r>
          </a:p>
          <a:p>
            <a:pPr>
              <a:buFont typeface="Wingdings" panose="05000000000000000000" pitchFamily="2" charset="2"/>
              <a:buChar char="Ø"/>
              <a:defRPr/>
            </a:pPr>
            <a:r>
              <a:rPr lang="en-GB" sz="2000" b="1">
                <a:solidFill>
                  <a:schemeClr val="bg1"/>
                </a:solidFill>
              </a:rPr>
              <a:t>Key definitions relevant to safeguarding children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3">
            <a:extLst>
              <a:ext uri="{FF2B5EF4-FFF2-40B4-BE49-F238E27FC236}">
                <a16:creationId xmlns:a16="http://schemas.microsoft.com/office/drawing/2014/main" id="{925B1909-9604-4E7E-9A1D-B6E967B46F75}"/>
              </a:ext>
            </a:extLst>
          </p:cNvPr>
          <p:cNvSpPr>
            <a:spLocks noGrp="1"/>
          </p:cNvSpPr>
          <p:nvPr>
            <p:ph type="title"/>
          </p:nvPr>
        </p:nvSpPr>
        <p:spPr/>
        <p:txBody>
          <a:bodyPr>
            <a:noAutofit/>
          </a:bodyPr>
          <a:lstStyle/>
          <a:p>
            <a:pPr algn="ctr"/>
            <a:r>
              <a:rPr lang="en-GB" altLang="en-US" sz="4400" b="1">
                <a:latin typeface="Arial" panose="020B0604020202020204" pitchFamily="34" charset="0"/>
                <a:cs typeface="Arial" panose="020B0604020202020204" pitchFamily="34" charset="0"/>
              </a:rPr>
              <a:t>Y </a:t>
            </a:r>
            <a:r>
              <a:rPr lang="en-GB" altLang="en-US" sz="4400" b="1" err="1">
                <a:latin typeface="Arial" panose="020B0604020202020204" pitchFamily="34" charset="0"/>
                <a:cs typeface="Arial" panose="020B0604020202020204" pitchFamily="34" charset="0"/>
              </a:rPr>
              <a:t>pedwar</a:t>
            </a:r>
            <a:r>
              <a:rPr lang="en-GB" altLang="en-US" sz="4400" b="1">
                <a:latin typeface="Arial" panose="020B0604020202020204" pitchFamily="34" charset="0"/>
                <a:cs typeface="Arial" panose="020B0604020202020204" pitchFamily="34" charset="0"/>
              </a:rPr>
              <a:t> category </a:t>
            </a:r>
            <a:r>
              <a:rPr lang="en-GB" altLang="en-US" sz="4400" b="1" err="1">
                <a:latin typeface="Arial" panose="020B0604020202020204" pitchFamily="34" charset="0"/>
                <a:cs typeface="Arial" panose="020B0604020202020204" pitchFamily="34" charset="0"/>
              </a:rPr>
              <a:t>gwreiddiol</a:t>
            </a:r>
            <a:br>
              <a:rPr lang="en-GB" altLang="en-US" sz="4400" b="1">
                <a:latin typeface="Arial" panose="020B0604020202020204" pitchFamily="34" charset="0"/>
                <a:cs typeface="Arial" panose="020B0604020202020204" pitchFamily="34" charset="0"/>
              </a:rPr>
            </a:br>
            <a:r>
              <a:rPr lang="en-GB" altLang="en-US" sz="4400" b="1">
                <a:solidFill>
                  <a:schemeClr val="accent1">
                    <a:lumMod val="75000"/>
                  </a:schemeClr>
                </a:solidFill>
                <a:latin typeface="Arial" panose="020B0604020202020204" pitchFamily="34" charset="0"/>
                <a:cs typeface="Arial" panose="020B0604020202020204" pitchFamily="34" charset="0"/>
              </a:rPr>
              <a:t>The original four categories</a:t>
            </a:r>
          </a:p>
        </p:txBody>
      </p:sp>
      <p:sp>
        <p:nvSpPr>
          <p:cNvPr id="35843" name="Content Placeholder 4">
            <a:extLst>
              <a:ext uri="{FF2B5EF4-FFF2-40B4-BE49-F238E27FC236}">
                <a16:creationId xmlns:a16="http://schemas.microsoft.com/office/drawing/2014/main" id="{782E5A8E-B6C4-4F16-84C8-EEAB8D450CAD}"/>
              </a:ext>
            </a:extLst>
          </p:cNvPr>
          <p:cNvSpPr>
            <a:spLocks noGrp="1"/>
          </p:cNvSpPr>
          <p:nvPr>
            <p:ph idx="1"/>
          </p:nvPr>
        </p:nvSpPr>
        <p:spPr>
          <a:xfrm>
            <a:off x="1145721" y="2708275"/>
            <a:ext cx="3682093" cy="3640897"/>
          </a:xfrm>
        </p:spPr>
        <p:txBody>
          <a:bodyPr/>
          <a:lstStyle/>
          <a:p>
            <a:pPr eaLnBrk="1" hangingPunct="1">
              <a:buFont typeface="Wingdings" panose="05000000000000000000" pitchFamily="2" charset="2"/>
              <a:buNone/>
            </a:pPr>
            <a:r>
              <a:rPr lang="en-GB" altLang="en-US" sz="2400" err="1">
                <a:latin typeface="Arial" panose="020B0604020202020204" pitchFamily="34" charset="0"/>
                <a:cs typeface="Arial" panose="020B0604020202020204" pitchFamily="34" charset="0"/>
              </a:rPr>
              <a:t>Camdrin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Corfforol</a:t>
            </a:r>
            <a:endParaRPr lang="en-GB" altLang="en-US" sz="2400">
              <a:latin typeface="Arial" panose="020B0604020202020204" pitchFamily="34" charset="0"/>
              <a:cs typeface="Arial" panose="020B0604020202020204" pitchFamily="34" charset="0"/>
            </a:endParaRPr>
          </a:p>
          <a:p>
            <a:pPr eaLnBrk="1" hangingPunct="1">
              <a:buFont typeface="Wingdings" panose="05000000000000000000" pitchFamily="2" charset="2"/>
              <a:buNone/>
            </a:pPr>
            <a:r>
              <a:rPr lang="en-GB" altLang="en-US" sz="2400" err="1">
                <a:latin typeface="Arial" panose="020B0604020202020204" pitchFamily="34" charset="0"/>
                <a:cs typeface="Arial" panose="020B0604020202020204" pitchFamily="34" charset="0"/>
              </a:rPr>
              <a:t>Camdrin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Emosiynol</a:t>
            </a:r>
            <a:endParaRPr lang="en-GB" altLang="en-US" sz="2400">
              <a:latin typeface="Arial" panose="020B0604020202020204" pitchFamily="34" charset="0"/>
              <a:cs typeface="Arial" panose="020B0604020202020204" pitchFamily="34" charset="0"/>
            </a:endParaRPr>
          </a:p>
          <a:p>
            <a:pPr eaLnBrk="1" hangingPunct="1">
              <a:buFont typeface="Wingdings" panose="05000000000000000000" pitchFamily="2" charset="2"/>
              <a:buNone/>
            </a:pPr>
            <a:r>
              <a:rPr lang="en-GB" altLang="en-US" sz="2400" err="1">
                <a:latin typeface="Arial" panose="020B0604020202020204" pitchFamily="34" charset="0"/>
                <a:cs typeface="Arial" panose="020B0604020202020204" pitchFamily="34" charset="0"/>
              </a:rPr>
              <a:t>Camdrin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Rhywiol</a:t>
            </a:r>
            <a:endParaRPr lang="en-GB" altLang="en-US" sz="2400">
              <a:latin typeface="Arial" panose="020B0604020202020204" pitchFamily="34" charset="0"/>
              <a:cs typeface="Arial" panose="020B0604020202020204" pitchFamily="34" charset="0"/>
            </a:endParaRPr>
          </a:p>
          <a:p>
            <a:pPr eaLnBrk="1" hangingPunct="1">
              <a:buFont typeface="Wingdings" panose="05000000000000000000" pitchFamily="2" charset="2"/>
              <a:buNone/>
            </a:pPr>
            <a:r>
              <a:rPr lang="en-GB" altLang="en-US" sz="2400" err="1">
                <a:latin typeface="Arial" panose="020B0604020202020204" pitchFamily="34" charset="0"/>
                <a:cs typeface="Arial" panose="020B0604020202020204" pitchFamily="34" charset="0"/>
              </a:rPr>
              <a:t>Esgeulustod</a:t>
            </a:r>
            <a:endParaRPr lang="en-GB" altLang="en-US" sz="2400">
              <a:latin typeface="Arial" panose="020B0604020202020204" pitchFamily="34" charset="0"/>
              <a:cs typeface="Arial" panose="020B0604020202020204" pitchFamily="34" charset="0"/>
            </a:endParaRPr>
          </a:p>
          <a:p>
            <a:endParaRPr lang="en-GB" altLang="en-US"/>
          </a:p>
        </p:txBody>
      </p:sp>
      <p:sp>
        <p:nvSpPr>
          <p:cNvPr id="35844" name="Content Placeholder 5">
            <a:extLst>
              <a:ext uri="{FF2B5EF4-FFF2-40B4-BE49-F238E27FC236}">
                <a16:creationId xmlns:a16="http://schemas.microsoft.com/office/drawing/2014/main" id="{80D96472-4462-4C10-A093-8A79F0884C65}"/>
              </a:ext>
            </a:extLst>
          </p:cNvPr>
          <p:cNvSpPr>
            <a:spLocks noGrp="1"/>
          </p:cNvSpPr>
          <p:nvPr>
            <p:ph sz="half" idx="4294967295"/>
          </p:nvPr>
        </p:nvSpPr>
        <p:spPr>
          <a:xfrm>
            <a:off x="5257800" y="2708275"/>
            <a:ext cx="3886200" cy="4351338"/>
          </a:xfrm>
        </p:spPr>
        <p:txBody>
          <a:bodyPr vert="horz" lIns="91440" tIns="45720" rIns="91440" bIns="45720" rtlCol="0" anchor="t">
            <a:normAutofit/>
          </a:bodyPr>
          <a:lstStyle/>
          <a:p>
            <a:pPr eaLnBrk="1" hangingPunct="1">
              <a:buFont typeface="Wingdings" panose="05000000000000000000" pitchFamily="2" charset="2"/>
              <a:buNone/>
            </a:pPr>
            <a:r>
              <a:rPr lang="en-GB" altLang="en-US" sz="2400">
                <a:solidFill>
                  <a:schemeClr val="accent1">
                    <a:lumMod val="75000"/>
                  </a:schemeClr>
                </a:solidFill>
                <a:latin typeface="Arial"/>
                <a:cs typeface="Arial"/>
              </a:rPr>
              <a:t>Physical Abuse</a:t>
            </a:r>
          </a:p>
          <a:p>
            <a:pPr eaLnBrk="1" hangingPunct="1">
              <a:buFont typeface="Wingdings" panose="05000000000000000000" pitchFamily="2" charset="2"/>
              <a:buNone/>
            </a:pPr>
            <a:r>
              <a:rPr lang="en-GB" altLang="en-US" sz="2400">
                <a:solidFill>
                  <a:schemeClr val="accent1">
                    <a:lumMod val="75000"/>
                  </a:schemeClr>
                </a:solidFill>
                <a:latin typeface="Arial"/>
                <a:cs typeface="Arial"/>
              </a:rPr>
              <a:t>Emotional Abuse</a:t>
            </a:r>
          </a:p>
          <a:p>
            <a:pPr eaLnBrk="1" hangingPunct="1">
              <a:buFont typeface="Wingdings" panose="05000000000000000000" pitchFamily="2" charset="2"/>
              <a:buNone/>
            </a:pPr>
            <a:r>
              <a:rPr lang="en-GB" altLang="en-US" sz="2400">
                <a:solidFill>
                  <a:schemeClr val="accent1">
                    <a:lumMod val="75000"/>
                  </a:schemeClr>
                </a:solidFill>
                <a:latin typeface="Arial"/>
                <a:cs typeface="Arial"/>
              </a:rPr>
              <a:t>Sexual Abuse</a:t>
            </a:r>
          </a:p>
          <a:p>
            <a:pPr eaLnBrk="1" hangingPunct="1">
              <a:buFont typeface="Wingdings" panose="05000000000000000000" pitchFamily="2" charset="2"/>
              <a:buNone/>
            </a:pPr>
            <a:r>
              <a:rPr lang="en-GB" altLang="en-US" sz="2400">
                <a:solidFill>
                  <a:schemeClr val="accent1">
                    <a:lumMod val="75000"/>
                  </a:schemeClr>
                </a:solidFill>
                <a:latin typeface="Arial"/>
                <a:cs typeface="Arial"/>
              </a:rPr>
              <a:t>Neglect</a:t>
            </a:r>
          </a:p>
          <a:p>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3DCDC8D3-0336-450C-AE46-6987F2E94A69}"/>
              </a:ext>
            </a:extLst>
          </p:cNvPr>
          <p:cNvSpPr>
            <a:spLocks noGrp="1"/>
          </p:cNvSpPr>
          <p:nvPr>
            <p:ph type="title"/>
          </p:nvPr>
        </p:nvSpPr>
        <p:spPr/>
        <p:txBody>
          <a:bodyPr>
            <a:normAutofit/>
          </a:bodyPr>
          <a:lstStyle/>
          <a:p>
            <a:pPr algn="ctr"/>
            <a:r>
              <a:rPr lang="en-GB" altLang="en-US" sz="4400" b="1" err="1">
                <a:latin typeface="Arial"/>
                <a:cs typeface="Arial"/>
              </a:rPr>
              <a:t>Camdrin</a:t>
            </a:r>
            <a:r>
              <a:rPr lang="en-GB" altLang="en-US" sz="4400" b="1">
                <a:latin typeface="Arial"/>
                <a:cs typeface="Arial"/>
              </a:rPr>
              <a:t> </a:t>
            </a:r>
            <a:r>
              <a:rPr lang="en-GB" altLang="en-US" sz="4400" b="1" err="1">
                <a:latin typeface="Arial"/>
                <a:cs typeface="Arial"/>
              </a:rPr>
              <a:t>Corfforol</a:t>
            </a:r>
            <a:endParaRPr lang="en-GB" altLang="en-US" sz="4400" b="1">
              <a:latin typeface="Arial"/>
              <a:cs typeface="Arial"/>
            </a:endParaRPr>
          </a:p>
        </p:txBody>
      </p:sp>
      <p:sp>
        <p:nvSpPr>
          <p:cNvPr id="39939" name="Content Placeholder 2">
            <a:extLst>
              <a:ext uri="{FF2B5EF4-FFF2-40B4-BE49-F238E27FC236}">
                <a16:creationId xmlns:a16="http://schemas.microsoft.com/office/drawing/2014/main" id="{3DE1B6A7-1768-40AF-9306-7114692481CE}"/>
              </a:ext>
            </a:extLst>
          </p:cNvPr>
          <p:cNvSpPr>
            <a:spLocks noGrp="1"/>
          </p:cNvSpPr>
          <p:nvPr>
            <p:ph idx="1"/>
          </p:nvPr>
        </p:nvSpPr>
        <p:spPr/>
        <p:txBody>
          <a:bodyPr vert="horz" lIns="91440" tIns="45720" rIns="91440" bIns="45720" rtlCol="0" anchor="t">
            <a:normAutofit/>
          </a:bodyPr>
          <a:lstStyle/>
          <a:p>
            <a:pPr marL="0" indent="0" algn="just">
              <a:buNone/>
            </a:pPr>
            <a:r>
              <a:rPr lang="en-GB" altLang="en-US" sz="2800">
                <a:latin typeface="Arial"/>
                <a:cs typeface="Arial"/>
              </a:rPr>
              <a:t>Gall </a:t>
            </a:r>
            <a:r>
              <a:rPr lang="en-GB" altLang="en-US" sz="2800" err="1">
                <a:latin typeface="Arial"/>
                <a:cs typeface="Arial"/>
              </a:rPr>
              <a:t>camdrin</a:t>
            </a:r>
            <a:r>
              <a:rPr lang="en-GB" altLang="en-US" sz="2800">
                <a:latin typeface="Arial"/>
                <a:cs typeface="Arial"/>
              </a:rPr>
              <a:t> </a:t>
            </a:r>
            <a:r>
              <a:rPr lang="en-GB" altLang="en-US" sz="2800" err="1">
                <a:latin typeface="Arial"/>
                <a:cs typeface="Arial"/>
              </a:rPr>
              <a:t>corfforol</a:t>
            </a:r>
            <a:r>
              <a:rPr lang="en-GB" altLang="en-US" sz="2800">
                <a:latin typeface="Arial"/>
                <a:cs typeface="Arial"/>
              </a:rPr>
              <a:t> </a:t>
            </a:r>
            <a:r>
              <a:rPr lang="en-GB" altLang="en-US" sz="2800" err="1">
                <a:latin typeface="Arial"/>
                <a:cs typeface="Arial"/>
              </a:rPr>
              <a:t>cynnwys</a:t>
            </a:r>
            <a:r>
              <a:rPr lang="en-GB" altLang="en-US" sz="2800">
                <a:latin typeface="Arial"/>
                <a:cs typeface="Arial"/>
              </a:rPr>
              <a:t> taro, </a:t>
            </a:r>
            <a:r>
              <a:rPr lang="en-GB" altLang="en-US" sz="2800" err="1">
                <a:latin typeface="Arial"/>
                <a:cs typeface="Arial"/>
              </a:rPr>
              <a:t>ysgwyd</a:t>
            </a:r>
            <a:r>
              <a:rPr lang="en-GB" altLang="en-US" sz="2800">
                <a:latin typeface="Arial"/>
                <a:cs typeface="Arial"/>
              </a:rPr>
              <a:t>, </a:t>
            </a:r>
            <a:r>
              <a:rPr lang="en-GB" altLang="en-US" sz="2800" err="1">
                <a:latin typeface="Arial"/>
                <a:cs typeface="Arial"/>
              </a:rPr>
              <a:t>taflu</a:t>
            </a:r>
            <a:r>
              <a:rPr lang="en-GB" altLang="en-US" sz="2800">
                <a:latin typeface="Arial"/>
                <a:cs typeface="Arial"/>
              </a:rPr>
              <a:t>, </a:t>
            </a:r>
            <a:r>
              <a:rPr lang="en-GB" altLang="en-US" sz="2800" err="1">
                <a:latin typeface="Arial"/>
                <a:cs typeface="Arial"/>
              </a:rPr>
              <a:t>gwenwyno</a:t>
            </a:r>
            <a:r>
              <a:rPr lang="en-GB" altLang="en-US" sz="2800">
                <a:latin typeface="Arial"/>
                <a:cs typeface="Arial"/>
              </a:rPr>
              <a:t>, </a:t>
            </a:r>
            <a:r>
              <a:rPr lang="en-GB" altLang="en-US" sz="2800" err="1">
                <a:latin typeface="Arial"/>
                <a:cs typeface="Arial"/>
              </a:rPr>
              <a:t>llosgu</a:t>
            </a:r>
            <a:r>
              <a:rPr lang="en-GB" altLang="en-US" sz="2800">
                <a:latin typeface="Arial"/>
                <a:cs typeface="Arial"/>
              </a:rPr>
              <a:t>, </a:t>
            </a:r>
            <a:r>
              <a:rPr lang="en-GB" altLang="en-US" sz="2800" err="1">
                <a:latin typeface="Arial"/>
                <a:cs typeface="Arial"/>
              </a:rPr>
              <a:t>boddi</a:t>
            </a:r>
            <a:r>
              <a:rPr lang="en-GB" altLang="en-US" sz="2800">
                <a:latin typeface="Arial"/>
                <a:cs typeface="Arial"/>
              </a:rPr>
              <a:t>, </a:t>
            </a:r>
            <a:r>
              <a:rPr lang="en-GB" altLang="en-US" sz="2800" err="1">
                <a:latin typeface="Arial"/>
                <a:cs typeface="Arial"/>
              </a:rPr>
              <a:t>mogi</a:t>
            </a:r>
            <a:r>
              <a:rPr lang="en-GB" altLang="en-US" sz="2800">
                <a:latin typeface="Arial"/>
                <a:cs typeface="Arial"/>
              </a:rPr>
              <a:t> neu </a:t>
            </a:r>
            <a:r>
              <a:rPr lang="en-GB" altLang="en-US" sz="2800" err="1">
                <a:latin typeface="Arial"/>
                <a:cs typeface="Arial"/>
              </a:rPr>
              <a:t>achosi</a:t>
            </a:r>
            <a:r>
              <a:rPr lang="en-GB" altLang="en-US" sz="2800">
                <a:latin typeface="Arial"/>
                <a:cs typeface="Arial"/>
              </a:rPr>
              <a:t> </a:t>
            </a:r>
            <a:r>
              <a:rPr lang="en-GB" altLang="en-US" sz="2800" err="1">
                <a:latin typeface="Arial"/>
                <a:cs typeface="Arial"/>
              </a:rPr>
              <a:t>niwed</a:t>
            </a:r>
            <a:r>
              <a:rPr lang="en-GB" altLang="en-US" sz="2800">
                <a:latin typeface="Arial"/>
                <a:cs typeface="Arial"/>
              </a:rPr>
              <a:t> </a:t>
            </a:r>
            <a:r>
              <a:rPr lang="en-GB" altLang="en-US" sz="2800" err="1">
                <a:latin typeface="Arial"/>
                <a:cs typeface="Arial"/>
              </a:rPr>
              <a:t>corfforol</a:t>
            </a:r>
            <a:r>
              <a:rPr lang="en-GB" altLang="en-US" sz="2800">
                <a:latin typeface="Arial"/>
                <a:cs typeface="Arial"/>
              </a:rPr>
              <a:t> </a:t>
            </a:r>
            <a:r>
              <a:rPr lang="en-GB" altLang="en-US" sz="2800" err="1">
                <a:latin typeface="Arial"/>
                <a:cs typeface="Arial"/>
              </a:rPr>
              <a:t>i</a:t>
            </a:r>
            <a:r>
              <a:rPr lang="en-GB" altLang="en-US" sz="2800">
                <a:latin typeface="Arial"/>
                <a:cs typeface="Arial"/>
              </a:rPr>
              <a:t> </a:t>
            </a:r>
            <a:r>
              <a:rPr lang="en-GB" altLang="en-US" sz="2800" err="1">
                <a:latin typeface="Arial"/>
                <a:cs typeface="Arial"/>
              </a:rPr>
              <a:t>blentyn</a:t>
            </a:r>
            <a:r>
              <a:rPr lang="en-GB" altLang="en-US" sz="2800">
                <a:latin typeface="Arial"/>
                <a:cs typeface="Arial"/>
              </a:rPr>
              <a:t>. Gall </a:t>
            </a:r>
            <a:r>
              <a:rPr lang="en-GB" altLang="en-US" sz="2800" err="1">
                <a:latin typeface="Arial"/>
                <a:cs typeface="Arial"/>
              </a:rPr>
              <a:t>niwed</a:t>
            </a:r>
            <a:r>
              <a:rPr lang="en-GB" altLang="en-US" sz="2800">
                <a:latin typeface="Arial"/>
                <a:cs typeface="Arial"/>
              </a:rPr>
              <a:t> </a:t>
            </a:r>
            <a:r>
              <a:rPr lang="en-GB" altLang="en-US" sz="2800" err="1">
                <a:latin typeface="Arial"/>
                <a:cs typeface="Arial"/>
              </a:rPr>
              <a:t>hefyd</a:t>
            </a:r>
            <a:r>
              <a:rPr lang="en-GB" altLang="en-US" sz="2800">
                <a:latin typeface="Arial"/>
                <a:cs typeface="Arial"/>
              </a:rPr>
              <a:t> </a:t>
            </a:r>
            <a:r>
              <a:rPr lang="en-GB" altLang="en-US" sz="2800" err="1">
                <a:latin typeface="Arial"/>
                <a:cs typeface="Arial"/>
              </a:rPr>
              <a:t>gael</a:t>
            </a:r>
            <a:r>
              <a:rPr lang="en-GB" altLang="en-US" sz="2800">
                <a:latin typeface="Arial"/>
                <a:cs typeface="Arial"/>
              </a:rPr>
              <a:t> </a:t>
            </a:r>
            <a:r>
              <a:rPr lang="en-GB" altLang="en-US" sz="2800" err="1">
                <a:latin typeface="Arial"/>
                <a:cs typeface="Arial"/>
              </a:rPr>
              <a:t>ei</a:t>
            </a:r>
            <a:r>
              <a:rPr lang="en-GB" altLang="en-US" sz="2800">
                <a:latin typeface="Arial"/>
                <a:cs typeface="Arial"/>
              </a:rPr>
              <a:t> </a:t>
            </a:r>
            <a:r>
              <a:rPr lang="en-GB" altLang="en-US" sz="2800" err="1">
                <a:latin typeface="Arial"/>
                <a:cs typeface="Arial"/>
              </a:rPr>
              <a:t>achosi</a:t>
            </a:r>
            <a:r>
              <a:rPr lang="en-GB" altLang="en-US" sz="2800">
                <a:latin typeface="Arial"/>
                <a:cs typeface="Arial"/>
              </a:rPr>
              <a:t> pan </a:t>
            </a:r>
            <a:r>
              <a:rPr lang="en-GB" altLang="en-US" sz="2800" err="1">
                <a:latin typeface="Arial"/>
                <a:cs typeface="Arial"/>
              </a:rPr>
              <a:t>fydd</a:t>
            </a:r>
            <a:r>
              <a:rPr lang="en-GB" altLang="en-US" sz="2800">
                <a:latin typeface="Arial"/>
                <a:cs typeface="Arial"/>
              </a:rPr>
              <a:t> </a:t>
            </a:r>
            <a:r>
              <a:rPr lang="en-GB" altLang="en-US" sz="2800" err="1">
                <a:latin typeface="Arial"/>
                <a:cs typeface="Arial"/>
              </a:rPr>
              <a:t>rhiant</a:t>
            </a:r>
            <a:r>
              <a:rPr lang="en-GB" altLang="en-US" sz="2800">
                <a:latin typeface="Arial"/>
                <a:cs typeface="Arial"/>
              </a:rPr>
              <a:t> neu </a:t>
            </a:r>
            <a:r>
              <a:rPr lang="en-GB" altLang="en-US" sz="2800" err="1">
                <a:latin typeface="Arial"/>
                <a:cs typeface="Arial"/>
              </a:rPr>
              <a:t>gwarchodwr</a:t>
            </a:r>
            <a:r>
              <a:rPr lang="en-GB" altLang="en-US" sz="2800">
                <a:latin typeface="Arial"/>
                <a:cs typeface="Arial"/>
              </a:rPr>
              <a:t> </a:t>
            </a:r>
            <a:r>
              <a:rPr lang="en-GB" altLang="en-US" sz="2800" err="1">
                <a:latin typeface="Arial"/>
                <a:cs typeface="Arial"/>
              </a:rPr>
              <a:t>yn</a:t>
            </a:r>
            <a:r>
              <a:rPr lang="en-GB" altLang="en-US" sz="2800">
                <a:latin typeface="Arial"/>
                <a:cs typeface="Arial"/>
              </a:rPr>
              <a:t> </a:t>
            </a:r>
            <a:r>
              <a:rPr lang="en-GB" altLang="en-US" sz="2800" err="1">
                <a:latin typeface="Arial"/>
                <a:cs typeface="Arial"/>
              </a:rPr>
              <a:t>ffygio</a:t>
            </a:r>
            <a:r>
              <a:rPr lang="en-GB" altLang="en-US" sz="2800">
                <a:latin typeface="Arial"/>
                <a:cs typeface="Arial"/>
              </a:rPr>
              <a:t> </a:t>
            </a:r>
            <a:r>
              <a:rPr lang="en-GB" altLang="en-US" sz="2800" err="1">
                <a:latin typeface="Arial"/>
                <a:cs typeface="Arial"/>
              </a:rPr>
              <a:t>symptomau</a:t>
            </a:r>
            <a:r>
              <a:rPr lang="en-GB" altLang="en-US" sz="2800">
                <a:latin typeface="Arial"/>
                <a:cs typeface="Arial"/>
              </a:rPr>
              <a:t>, neu </a:t>
            </a:r>
            <a:r>
              <a:rPr lang="en-GB" altLang="en-US" sz="2800" err="1">
                <a:latin typeface="Arial"/>
                <a:cs typeface="Arial"/>
              </a:rPr>
              <a:t>achosi</a:t>
            </a:r>
            <a:r>
              <a:rPr lang="en-GB" altLang="en-US" sz="2800">
                <a:latin typeface="Arial"/>
                <a:cs typeface="Arial"/>
              </a:rPr>
              <a:t> </a:t>
            </a:r>
            <a:r>
              <a:rPr lang="en-GB" altLang="en-US" sz="2800" err="1">
                <a:latin typeface="Arial"/>
                <a:cs typeface="Arial"/>
              </a:rPr>
              <a:t>afiechyd</a:t>
            </a:r>
            <a:r>
              <a:rPr lang="en-GB" altLang="en-US" sz="2800">
                <a:latin typeface="Arial"/>
                <a:cs typeface="Arial"/>
              </a:rPr>
              <a:t> </a:t>
            </a:r>
            <a:r>
              <a:rPr lang="en-GB" altLang="en-US" sz="2800" err="1">
                <a:latin typeface="Arial"/>
                <a:cs typeface="Arial"/>
              </a:rPr>
              <a:t>yn</a:t>
            </a:r>
            <a:r>
              <a:rPr lang="en-GB" altLang="en-US" sz="2800">
                <a:latin typeface="Arial"/>
                <a:cs typeface="Arial"/>
              </a:rPr>
              <a:t> </a:t>
            </a:r>
            <a:r>
              <a:rPr lang="en-GB" altLang="en-US" sz="2800" err="1">
                <a:latin typeface="Arial"/>
                <a:cs typeface="Arial"/>
              </a:rPr>
              <a:t>fwriadol</a:t>
            </a:r>
            <a:r>
              <a:rPr lang="en-GB" altLang="en-US" sz="2800">
                <a:latin typeface="Arial"/>
                <a:cs typeface="Arial"/>
              </a:rPr>
              <a:t> </a:t>
            </a:r>
            <a:r>
              <a:rPr lang="en-GB" altLang="en-US" sz="2800" err="1">
                <a:latin typeface="Arial"/>
                <a:cs typeface="Arial"/>
              </a:rPr>
              <a:t>i</a:t>
            </a:r>
            <a:r>
              <a:rPr lang="en-GB" altLang="en-US" sz="2800">
                <a:latin typeface="Arial"/>
                <a:cs typeface="Arial"/>
              </a:rPr>
              <a:t> </a:t>
            </a:r>
            <a:r>
              <a:rPr lang="en-GB" altLang="en-US" sz="2800" err="1">
                <a:latin typeface="Arial"/>
                <a:cs typeface="Arial"/>
              </a:rPr>
              <a:t>blentyn</a:t>
            </a:r>
            <a:r>
              <a:rPr lang="en-GB" altLang="en-US" sz="2800">
                <a:latin typeface="Arial"/>
                <a:cs typeface="Arial"/>
              </a:rPr>
              <a:t> </a:t>
            </a:r>
            <a:r>
              <a:rPr lang="en-GB" altLang="en-US" sz="2800" err="1">
                <a:latin typeface="Arial"/>
                <a:cs typeface="Arial"/>
              </a:rPr>
              <a:t>yn</a:t>
            </a:r>
            <a:r>
              <a:rPr lang="en-GB" altLang="en-US" sz="2800">
                <a:latin typeface="Arial"/>
                <a:cs typeface="Arial"/>
              </a:rPr>
              <a:t> </a:t>
            </a:r>
            <a:r>
              <a:rPr lang="en-GB" altLang="en-US" sz="2800" err="1">
                <a:latin typeface="Arial"/>
                <a:cs typeface="Arial"/>
              </a:rPr>
              <a:t>ei</a:t>
            </a:r>
            <a:r>
              <a:rPr lang="en-GB" altLang="en-US" sz="2800">
                <a:latin typeface="Arial"/>
                <a:cs typeface="Arial"/>
              </a:rPr>
              <a:t> </a:t>
            </a:r>
            <a:r>
              <a:rPr lang="en-GB" altLang="en-US" sz="2800" err="1">
                <a:latin typeface="Arial"/>
                <a:cs typeface="Arial"/>
              </a:rPr>
              <a:t>gofal</a:t>
            </a:r>
            <a:r>
              <a:rPr lang="en-GB" altLang="en-US" sz="2800">
                <a:latin typeface="Arial"/>
                <a:cs typeface="Arial"/>
              </a:rPr>
              <a:t>. </a:t>
            </a:r>
            <a:r>
              <a:rPr lang="en-GB" altLang="en-US" sz="2800" err="1">
                <a:latin typeface="Arial"/>
                <a:cs typeface="Arial"/>
              </a:rPr>
              <a:t>Mae’r</a:t>
            </a:r>
            <a:r>
              <a:rPr lang="en-GB" altLang="en-US" sz="2800">
                <a:latin typeface="Arial"/>
                <a:cs typeface="Arial"/>
              </a:rPr>
              <a:t> </a:t>
            </a:r>
            <a:r>
              <a:rPr lang="en-GB" altLang="en-US" sz="2800" err="1">
                <a:latin typeface="Arial"/>
                <a:cs typeface="Arial"/>
              </a:rPr>
              <a:t>sefyllfa</a:t>
            </a:r>
            <a:r>
              <a:rPr lang="en-GB" altLang="en-US" sz="2800">
                <a:latin typeface="Arial"/>
                <a:cs typeface="Arial"/>
              </a:rPr>
              <a:t> </a:t>
            </a:r>
            <a:r>
              <a:rPr lang="en-GB" altLang="en-US" sz="2800" err="1">
                <a:latin typeface="Arial"/>
                <a:cs typeface="Arial"/>
              </a:rPr>
              <a:t>yma</a:t>
            </a:r>
            <a:r>
              <a:rPr lang="en-GB" altLang="en-US" sz="2800">
                <a:latin typeface="Arial"/>
                <a:cs typeface="Arial"/>
              </a:rPr>
              <a:t> </a:t>
            </a:r>
            <a:r>
              <a:rPr lang="en-GB" altLang="en-US" sz="2800" err="1">
                <a:latin typeface="Arial"/>
                <a:cs typeface="Arial"/>
              </a:rPr>
              <a:t>yn</a:t>
            </a:r>
            <a:r>
              <a:rPr lang="en-GB" altLang="en-US" sz="2800">
                <a:latin typeface="Arial"/>
                <a:cs typeface="Arial"/>
              </a:rPr>
              <a:t> </a:t>
            </a:r>
            <a:r>
              <a:rPr lang="en-GB" altLang="en-US" sz="2800" err="1">
                <a:latin typeface="Arial"/>
                <a:cs typeface="Arial"/>
              </a:rPr>
              <a:t>cael</a:t>
            </a:r>
            <a:r>
              <a:rPr lang="en-GB" altLang="en-US" sz="2800">
                <a:latin typeface="Arial"/>
                <a:cs typeface="Arial"/>
              </a:rPr>
              <a:t> </a:t>
            </a:r>
            <a:r>
              <a:rPr lang="en-GB" altLang="en-US" sz="2800" err="1">
                <a:latin typeface="Arial"/>
                <a:cs typeface="Arial"/>
              </a:rPr>
              <a:t>ei</a:t>
            </a:r>
            <a:r>
              <a:rPr lang="en-GB" altLang="en-US" sz="2800">
                <a:latin typeface="Arial"/>
                <a:cs typeface="Arial"/>
              </a:rPr>
              <a:t> </a:t>
            </a:r>
            <a:r>
              <a:rPr lang="en-GB" altLang="en-US" sz="2800" err="1">
                <a:latin typeface="Arial"/>
                <a:cs typeface="Arial"/>
              </a:rPr>
              <a:t>ddisgrifio</a:t>
            </a:r>
            <a:r>
              <a:rPr lang="en-GB" altLang="en-US" sz="2800">
                <a:latin typeface="Arial"/>
                <a:cs typeface="Arial"/>
              </a:rPr>
              <a:t> </a:t>
            </a:r>
            <a:r>
              <a:rPr lang="en-GB" altLang="en-US" sz="2800" err="1">
                <a:latin typeface="Arial"/>
                <a:cs typeface="Arial"/>
              </a:rPr>
              <a:t>yn</a:t>
            </a:r>
            <a:r>
              <a:rPr lang="en-GB" altLang="en-US" sz="2800">
                <a:latin typeface="Arial"/>
                <a:cs typeface="Arial"/>
              </a:rPr>
              <a:t> </a:t>
            </a:r>
            <a:r>
              <a:rPr lang="en-GB" altLang="en-US" sz="2800" err="1">
                <a:latin typeface="Arial"/>
                <a:cs typeface="Arial"/>
              </a:rPr>
              <a:t>defnyddio</a:t>
            </a:r>
            <a:r>
              <a:rPr lang="en-GB" altLang="en-US" sz="2800">
                <a:latin typeface="Arial"/>
                <a:cs typeface="Arial"/>
              </a:rPr>
              <a:t> </a:t>
            </a:r>
            <a:r>
              <a:rPr lang="en-GB" altLang="en-US" sz="2800" err="1">
                <a:latin typeface="Arial"/>
                <a:cs typeface="Arial"/>
              </a:rPr>
              <a:t>termau</a:t>
            </a:r>
            <a:r>
              <a:rPr lang="en-GB" altLang="en-US" sz="2800">
                <a:latin typeface="Arial"/>
                <a:cs typeface="Arial"/>
              </a:rPr>
              <a:t> </a:t>
            </a:r>
            <a:r>
              <a:rPr lang="en-GB" altLang="en-US" sz="2800" err="1">
                <a:latin typeface="Arial"/>
                <a:cs typeface="Arial"/>
              </a:rPr>
              <a:t>fel</a:t>
            </a:r>
            <a:r>
              <a:rPr lang="en-GB" altLang="en-US" sz="2800">
                <a:latin typeface="Arial"/>
                <a:cs typeface="Arial"/>
              </a:rPr>
              <a:t> </a:t>
            </a:r>
            <a:r>
              <a:rPr lang="en-GB" altLang="en-US" sz="2800" err="1">
                <a:latin typeface="Arial"/>
                <a:cs typeface="Arial"/>
              </a:rPr>
              <a:t>afiechyd</a:t>
            </a:r>
            <a:r>
              <a:rPr lang="en-GB" altLang="en-US" sz="2800">
                <a:latin typeface="Arial"/>
                <a:cs typeface="Arial"/>
              </a:rPr>
              <a:t> </a:t>
            </a:r>
            <a:r>
              <a:rPr lang="en-GB" altLang="en-US" sz="2800" err="1">
                <a:latin typeface="Arial"/>
                <a:cs typeface="Arial"/>
              </a:rPr>
              <a:t>dyfeisiedig</a:t>
            </a:r>
            <a:r>
              <a:rPr lang="en-GB" altLang="en-US" sz="2800">
                <a:latin typeface="Arial"/>
                <a:cs typeface="Arial"/>
              </a:rPr>
              <a:t> </a:t>
            </a:r>
            <a:r>
              <a:rPr lang="en-GB" altLang="en-US" sz="2800" err="1">
                <a:latin typeface="Arial"/>
                <a:cs typeface="Arial"/>
              </a:rPr>
              <a:t>gan</a:t>
            </a:r>
            <a:r>
              <a:rPr lang="en-GB" altLang="en-US" sz="2800">
                <a:latin typeface="Arial"/>
                <a:cs typeface="Arial"/>
              </a:rPr>
              <a:t> y </a:t>
            </a:r>
            <a:r>
              <a:rPr lang="en-GB" altLang="en-US" sz="2800" err="1">
                <a:latin typeface="Arial"/>
                <a:cs typeface="Arial"/>
              </a:rPr>
              <a:t>rhiant</a:t>
            </a:r>
            <a:r>
              <a:rPr lang="en-GB" altLang="en-US" sz="2800">
                <a:latin typeface="Arial"/>
                <a:cs typeface="Arial"/>
              </a:rPr>
              <a:t> neu MSBP.</a:t>
            </a:r>
            <a:r>
              <a:rPr lang="en-GB" altLang="en-US">
                <a:latin typeface="Arial"/>
                <a:cs typeface="Arial"/>
              </a:rPr>
              <a:t>                          </a:t>
            </a:r>
            <a:r>
              <a:rPr lang="en-GB" altLang="en-US" sz="2800">
                <a:latin typeface="Arial"/>
                <a:cs typeface="Arial"/>
              </a:rPr>
              <a:t>(CAPCG, 2008: 30)</a:t>
            </a:r>
          </a:p>
          <a:p>
            <a:pPr marL="0" indent="0">
              <a:buFont typeface="Arial" panose="020B0604020202020204" pitchFamily="34" charset="0"/>
              <a:buNone/>
            </a:pPr>
            <a:endParaRPr lang="en-GB" alt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08033B98-AF14-427E-9708-6CA6AA3485FA}"/>
              </a:ext>
            </a:extLst>
          </p:cNvPr>
          <p:cNvSpPr>
            <a:spLocks noGrp="1"/>
          </p:cNvSpPr>
          <p:nvPr>
            <p:ph type="title"/>
          </p:nvPr>
        </p:nvSpPr>
        <p:spPr/>
        <p:txBody>
          <a:bodyPr/>
          <a:lstStyle/>
          <a:p>
            <a:pPr algn="ctr"/>
            <a:br>
              <a:rPr lang="en-GB" altLang="en-US">
                <a:latin typeface="Arial Unicode MS" pitchFamily="34" charset="-128"/>
              </a:rPr>
            </a:br>
            <a:r>
              <a:rPr lang="en-GB" altLang="en-US" sz="4400" b="1">
                <a:solidFill>
                  <a:schemeClr val="accent1">
                    <a:lumMod val="75000"/>
                  </a:schemeClr>
                </a:solidFill>
                <a:latin typeface="Arial"/>
                <a:cs typeface="Arial"/>
              </a:rPr>
              <a:t>Physical Abuse</a:t>
            </a:r>
          </a:p>
        </p:txBody>
      </p:sp>
      <p:sp>
        <p:nvSpPr>
          <p:cNvPr id="37891" name="Content Placeholder 2">
            <a:extLst>
              <a:ext uri="{FF2B5EF4-FFF2-40B4-BE49-F238E27FC236}">
                <a16:creationId xmlns:a16="http://schemas.microsoft.com/office/drawing/2014/main" id="{DEFA931C-1178-4748-954E-92ECEDDCF4FE}"/>
              </a:ext>
            </a:extLst>
          </p:cNvPr>
          <p:cNvSpPr>
            <a:spLocks noGrp="1"/>
          </p:cNvSpPr>
          <p:nvPr>
            <p:ph idx="1"/>
          </p:nvPr>
        </p:nvSpPr>
        <p:spPr/>
        <p:txBody>
          <a:bodyPr vert="horz" lIns="91440" tIns="45720" rIns="91440" bIns="45720" rtlCol="0" anchor="t">
            <a:normAutofit lnSpcReduction="10000"/>
          </a:bodyPr>
          <a:lstStyle/>
          <a:p>
            <a:pPr marL="0" indent="0" algn="just">
              <a:buNone/>
            </a:pPr>
            <a:r>
              <a:rPr lang="en-GB" altLang="en-US" sz="2400">
                <a:solidFill>
                  <a:schemeClr val="accent1">
                    <a:lumMod val="75000"/>
                  </a:schemeClr>
                </a:solidFill>
                <a:latin typeface="Arial"/>
                <a:cs typeface="Arial"/>
              </a:rPr>
              <a:t>Physical abuse may involve hitting, shaking, throwing, poisoning, burning or scalding, drowning, suffocating, or otherwise causing physical harm to a child. Physical harm may also be caused when a parent or carer feigns the symptoms of, or deliberately causes ill-health to a child whom they are looking after. This situation is commonly described using terms such as factitious illness by proxy or Munchausen syndrome by proxy.                          		                                   (Working Together, 1991: 2.4).</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5AE01-3853-FE94-F85B-353DADFED027}"/>
              </a:ext>
            </a:extLst>
          </p:cNvPr>
          <p:cNvSpPr>
            <a:spLocks noGrp="1"/>
          </p:cNvSpPr>
          <p:nvPr>
            <p:ph type="title"/>
          </p:nvPr>
        </p:nvSpPr>
        <p:spPr/>
        <p:txBody>
          <a:bodyPr>
            <a:normAutofit/>
          </a:bodyPr>
          <a:lstStyle/>
          <a:p>
            <a:pPr algn="ctr"/>
            <a:r>
              <a:rPr lang="en-GB" sz="4400" b="1" err="1">
                <a:latin typeface="Arial" panose="020B0604020202020204" pitchFamily="34" charset="0"/>
                <a:cs typeface="Arial" panose="020B0604020202020204" pitchFamily="34" charset="0"/>
              </a:rPr>
              <a:t>Camdriniaeth</a:t>
            </a:r>
            <a:r>
              <a:rPr lang="en-GB" sz="4400" b="1">
                <a:latin typeface="Arial" panose="020B0604020202020204" pitchFamily="34" charset="0"/>
                <a:cs typeface="Arial" panose="020B0604020202020204" pitchFamily="34" charset="0"/>
              </a:rPr>
              <a:t> </a:t>
            </a:r>
            <a:r>
              <a:rPr lang="en-GB" sz="4400" b="1" err="1">
                <a:latin typeface="Arial" panose="020B0604020202020204" pitchFamily="34" charset="0"/>
                <a:cs typeface="Arial" panose="020B0604020202020204" pitchFamily="34" charset="0"/>
              </a:rPr>
              <a:t>Corfforol</a:t>
            </a:r>
            <a:br>
              <a:rPr lang="en-GB" sz="4400" b="1">
                <a:latin typeface="Arial" panose="020B0604020202020204" pitchFamily="34" charset="0"/>
                <a:cs typeface="Arial" panose="020B0604020202020204" pitchFamily="34" charset="0"/>
              </a:rPr>
            </a:br>
            <a:r>
              <a:rPr lang="en-GB" sz="4400" b="1">
                <a:solidFill>
                  <a:schemeClr val="accent1">
                    <a:lumMod val="75000"/>
                  </a:schemeClr>
                </a:solidFill>
                <a:latin typeface="Arial" panose="020B0604020202020204" pitchFamily="34" charset="0"/>
                <a:cs typeface="Arial" panose="020B0604020202020204" pitchFamily="34" charset="0"/>
              </a:rPr>
              <a:t>Physical Abuse</a:t>
            </a:r>
          </a:p>
        </p:txBody>
      </p:sp>
      <p:sp>
        <p:nvSpPr>
          <p:cNvPr id="3" name="Content Placeholder 2">
            <a:extLst>
              <a:ext uri="{FF2B5EF4-FFF2-40B4-BE49-F238E27FC236}">
                <a16:creationId xmlns:a16="http://schemas.microsoft.com/office/drawing/2014/main" id="{51B8C6AD-F6A7-7B75-8514-59075CBE6A02}"/>
              </a:ext>
            </a:extLst>
          </p:cNvPr>
          <p:cNvSpPr>
            <a:spLocks noGrp="1"/>
          </p:cNvSpPr>
          <p:nvPr>
            <p:ph sz="half" idx="1"/>
          </p:nvPr>
        </p:nvSpPr>
        <p:spPr>
          <a:xfrm>
            <a:off x="1733550" y="1808414"/>
            <a:ext cx="3867150" cy="3809862"/>
          </a:xfrm>
        </p:spPr>
        <p:txBody>
          <a:bodyPr vert="horz" lIns="91440" tIns="45720" rIns="91440" bIns="45720" rtlCol="0" anchor="t">
            <a:normAutofit/>
          </a:bodyPr>
          <a:lstStyle/>
          <a:p>
            <a:r>
              <a:rPr lang="en-GB" sz="2400" err="1">
                <a:latin typeface="Arial"/>
                <a:cs typeface="Arial"/>
              </a:rPr>
              <a:t>Bwrw</a:t>
            </a:r>
            <a:endParaRPr lang="en-GB" sz="2400">
              <a:latin typeface="Arial"/>
              <a:cs typeface="Arial"/>
            </a:endParaRPr>
          </a:p>
          <a:p>
            <a:r>
              <a:rPr lang="en-GB" sz="2400" err="1">
                <a:latin typeface="Arial"/>
                <a:cs typeface="Arial"/>
              </a:rPr>
              <a:t>Ysgytwol</a:t>
            </a:r>
            <a:endParaRPr lang="en-GB" sz="2400">
              <a:latin typeface="Arial"/>
              <a:cs typeface="Arial"/>
            </a:endParaRPr>
          </a:p>
          <a:p>
            <a:r>
              <a:rPr lang="en-GB" sz="2400" err="1">
                <a:latin typeface="Arial"/>
                <a:cs typeface="Arial"/>
              </a:rPr>
              <a:t>Pwnsio</a:t>
            </a:r>
            <a:endParaRPr lang="en-GB" sz="2400">
              <a:latin typeface="Arial"/>
              <a:cs typeface="Arial"/>
            </a:endParaRPr>
          </a:p>
          <a:p>
            <a:r>
              <a:rPr lang="en-GB" sz="2400" err="1">
                <a:latin typeface="Arial"/>
                <a:cs typeface="Arial"/>
              </a:rPr>
              <a:t>Pinsio</a:t>
            </a:r>
            <a:endParaRPr lang="en-GB" sz="2400">
              <a:latin typeface="Arial"/>
              <a:cs typeface="Arial"/>
            </a:endParaRPr>
          </a:p>
          <a:p>
            <a:r>
              <a:rPr lang="en-GB" sz="2400">
                <a:latin typeface="Arial"/>
                <a:cs typeface="Arial"/>
              </a:rPr>
              <a:t>Cicio</a:t>
            </a:r>
          </a:p>
          <a:p>
            <a:r>
              <a:rPr lang="en-GB" sz="2400" err="1">
                <a:latin typeface="Arial"/>
                <a:cs typeface="Arial"/>
              </a:rPr>
              <a:t>Slapio</a:t>
            </a:r>
            <a:r>
              <a:rPr lang="en-GB" sz="2400">
                <a:latin typeface="Arial"/>
                <a:cs typeface="Arial"/>
              </a:rPr>
              <a:t> </a:t>
            </a:r>
          </a:p>
        </p:txBody>
      </p:sp>
      <p:sp>
        <p:nvSpPr>
          <p:cNvPr id="4" name="Content Placeholder 3">
            <a:extLst>
              <a:ext uri="{FF2B5EF4-FFF2-40B4-BE49-F238E27FC236}">
                <a16:creationId xmlns:a16="http://schemas.microsoft.com/office/drawing/2014/main" id="{58282AAE-29B8-3CCB-ADAE-A5435CAF33CC}"/>
              </a:ext>
            </a:extLst>
          </p:cNvPr>
          <p:cNvSpPr>
            <a:spLocks noGrp="1"/>
          </p:cNvSpPr>
          <p:nvPr>
            <p:ph sz="half" idx="2"/>
          </p:nvPr>
        </p:nvSpPr>
        <p:spPr>
          <a:xfrm>
            <a:off x="5192486" y="1808414"/>
            <a:ext cx="3867150" cy="3809862"/>
          </a:xfrm>
        </p:spPr>
        <p:txBody>
          <a:bodyPr>
            <a:noAutofit/>
          </a:bodyPr>
          <a:lstStyle/>
          <a:p>
            <a:r>
              <a:rPr lang="en-GB" sz="2400">
                <a:solidFill>
                  <a:schemeClr val="accent1">
                    <a:lumMod val="75000"/>
                  </a:schemeClr>
                </a:solidFill>
                <a:latin typeface="Arial" panose="020B0604020202020204" pitchFamily="34" charset="0"/>
                <a:cs typeface="Arial" panose="020B0604020202020204" pitchFamily="34" charset="0"/>
              </a:rPr>
              <a:t>Hitting</a:t>
            </a:r>
          </a:p>
          <a:p>
            <a:r>
              <a:rPr lang="en-GB" sz="2400">
                <a:solidFill>
                  <a:schemeClr val="accent1">
                    <a:lumMod val="75000"/>
                  </a:schemeClr>
                </a:solidFill>
                <a:latin typeface="Arial" panose="020B0604020202020204" pitchFamily="34" charset="0"/>
                <a:cs typeface="Arial" panose="020B0604020202020204" pitchFamily="34" charset="0"/>
              </a:rPr>
              <a:t>Shaking</a:t>
            </a:r>
          </a:p>
          <a:p>
            <a:r>
              <a:rPr lang="en-GB" sz="2400">
                <a:solidFill>
                  <a:schemeClr val="accent1">
                    <a:lumMod val="75000"/>
                  </a:schemeClr>
                </a:solidFill>
                <a:latin typeface="Arial" panose="020B0604020202020204" pitchFamily="34" charset="0"/>
                <a:cs typeface="Arial" panose="020B0604020202020204" pitchFamily="34" charset="0"/>
              </a:rPr>
              <a:t>Punching</a:t>
            </a:r>
          </a:p>
          <a:p>
            <a:r>
              <a:rPr lang="en-GB" sz="2400">
                <a:solidFill>
                  <a:schemeClr val="accent1">
                    <a:lumMod val="75000"/>
                  </a:schemeClr>
                </a:solidFill>
                <a:latin typeface="Arial" panose="020B0604020202020204" pitchFamily="34" charset="0"/>
                <a:cs typeface="Arial" panose="020B0604020202020204" pitchFamily="34" charset="0"/>
              </a:rPr>
              <a:t>Pinching </a:t>
            </a:r>
          </a:p>
          <a:p>
            <a:r>
              <a:rPr lang="en-GB" sz="2400">
                <a:solidFill>
                  <a:schemeClr val="accent1">
                    <a:lumMod val="75000"/>
                  </a:schemeClr>
                </a:solidFill>
                <a:latin typeface="Arial" panose="020B0604020202020204" pitchFamily="34" charset="0"/>
                <a:cs typeface="Arial" panose="020B0604020202020204" pitchFamily="34" charset="0"/>
              </a:rPr>
              <a:t>Kicking</a:t>
            </a:r>
          </a:p>
          <a:p>
            <a:r>
              <a:rPr lang="en-GB" sz="2400">
                <a:solidFill>
                  <a:schemeClr val="accent1">
                    <a:lumMod val="75000"/>
                  </a:schemeClr>
                </a:solidFill>
                <a:latin typeface="Arial" panose="020B0604020202020204" pitchFamily="34" charset="0"/>
                <a:cs typeface="Arial" panose="020B0604020202020204" pitchFamily="34" charset="0"/>
              </a:rPr>
              <a:t>Slapping</a:t>
            </a:r>
          </a:p>
        </p:txBody>
      </p:sp>
      <p:sp>
        <p:nvSpPr>
          <p:cNvPr id="5" name="TextBox 4">
            <a:extLst>
              <a:ext uri="{FF2B5EF4-FFF2-40B4-BE49-F238E27FC236}">
                <a16:creationId xmlns:a16="http://schemas.microsoft.com/office/drawing/2014/main" id="{CA965DD7-3A3B-9AE7-25D3-0D59E42A661F}"/>
              </a:ext>
            </a:extLst>
          </p:cNvPr>
          <p:cNvSpPr txBox="1"/>
          <p:nvPr/>
        </p:nvSpPr>
        <p:spPr>
          <a:xfrm>
            <a:off x="7164288" y="5279722"/>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22636373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5AE01-3853-FE94-F85B-353DADFED027}"/>
              </a:ext>
            </a:extLst>
          </p:cNvPr>
          <p:cNvSpPr>
            <a:spLocks noGrp="1"/>
          </p:cNvSpPr>
          <p:nvPr>
            <p:ph type="title"/>
          </p:nvPr>
        </p:nvSpPr>
        <p:spPr/>
        <p:txBody>
          <a:bodyPr>
            <a:normAutofit/>
          </a:bodyPr>
          <a:lstStyle/>
          <a:p>
            <a:pPr algn="ctr"/>
            <a:r>
              <a:rPr lang="en-GB" sz="4400" b="1" err="1">
                <a:latin typeface="Arial" panose="020B0604020202020204" pitchFamily="34" charset="0"/>
                <a:cs typeface="Arial" panose="020B0604020202020204" pitchFamily="34" charset="0"/>
              </a:rPr>
              <a:t>Camdriniaeth</a:t>
            </a:r>
            <a:r>
              <a:rPr lang="en-GB" sz="4400" b="1">
                <a:latin typeface="Arial" panose="020B0604020202020204" pitchFamily="34" charset="0"/>
                <a:cs typeface="Arial" panose="020B0604020202020204" pitchFamily="34" charset="0"/>
              </a:rPr>
              <a:t> </a:t>
            </a:r>
            <a:r>
              <a:rPr lang="en-GB" sz="4400" b="1" err="1">
                <a:latin typeface="Arial" panose="020B0604020202020204" pitchFamily="34" charset="0"/>
                <a:cs typeface="Arial" panose="020B0604020202020204" pitchFamily="34" charset="0"/>
              </a:rPr>
              <a:t>Corfforol</a:t>
            </a:r>
            <a:br>
              <a:rPr lang="en-GB" sz="4400" b="1">
                <a:latin typeface="Arial" panose="020B0604020202020204" pitchFamily="34" charset="0"/>
                <a:cs typeface="Arial" panose="020B0604020202020204" pitchFamily="34" charset="0"/>
              </a:rPr>
            </a:br>
            <a:r>
              <a:rPr lang="en-GB" sz="4400" b="1">
                <a:solidFill>
                  <a:schemeClr val="accent1">
                    <a:lumMod val="75000"/>
                  </a:schemeClr>
                </a:solidFill>
                <a:latin typeface="Arial" panose="020B0604020202020204" pitchFamily="34" charset="0"/>
                <a:cs typeface="Arial" panose="020B0604020202020204" pitchFamily="34" charset="0"/>
              </a:rPr>
              <a:t>Physical Abuse</a:t>
            </a:r>
          </a:p>
        </p:txBody>
      </p:sp>
      <p:sp>
        <p:nvSpPr>
          <p:cNvPr id="3" name="Content Placeholder 2">
            <a:extLst>
              <a:ext uri="{FF2B5EF4-FFF2-40B4-BE49-F238E27FC236}">
                <a16:creationId xmlns:a16="http://schemas.microsoft.com/office/drawing/2014/main" id="{51B8C6AD-F6A7-7B75-8514-59075CBE6A02}"/>
              </a:ext>
            </a:extLst>
          </p:cNvPr>
          <p:cNvSpPr>
            <a:spLocks noGrp="1"/>
          </p:cNvSpPr>
          <p:nvPr>
            <p:ph sz="half" idx="1"/>
          </p:nvPr>
        </p:nvSpPr>
        <p:spPr>
          <a:xfrm>
            <a:off x="1613807" y="1863725"/>
            <a:ext cx="3867150" cy="3809862"/>
          </a:xfrm>
        </p:spPr>
        <p:txBody>
          <a:bodyPr>
            <a:normAutofit/>
          </a:bodyPr>
          <a:lstStyle/>
          <a:p>
            <a:r>
              <a:rPr lang="en-GB" sz="2400" err="1">
                <a:latin typeface="Arial" panose="020B0604020202020204" pitchFamily="34" charset="0"/>
                <a:cs typeface="Arial" panose="020B0604020202020204" pitchFamily="34" charset="0"/>
              </a:rPr>
              <a:t>Gwenwyniad</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Boddi</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Llosgi</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Sgaldani</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Mygu</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Brathu</a:t>
            </a:r>
            <a:endParaRPr lang="en-GB" sz="240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58282AAE-29B8-3CCB-ADAE-A5435CAF33CC}"/>
              </a:ext>
            </a:extLst>
          </p:cNvPr>
          <p:cNvSpPr>
            <a:spLocks noGrp="1"/>
          </p:cNvSpPr>
          <p:nvPr>
            <p:ph sz="half" idx="2"/>
          </p:nvPr>
        </p:nvSpPr>
        <p:spPr>
          <a:xfrm>
            <a:off x="5361214" y="1863725"/>
            <a:ext cx="3867150" cy="3809862"/>
          </a:xfrm>
        </p:spPr>
        <p:txBody>
          <a:bodyPr>
            <a:normAutofit/>
          </a:bodyPr>
          <a:lstStyle/>
          <a:p>
            <a:r>
              <a:rPr lang="en-GB" sz="2400">
                <a:solidFill>
                  <a:schemeClr val="accent1">
                    <a:lumMod val="75000"/>
                  </a:schemeClr>
                </a:solidFill>
                <a:latin typeface="Arial" panose="020B0604020202020204" pitchFamily="34" charset="0"/>
                <a:cs typeface="Arial" panose="020B0604020202020204" pitchFamily="34" charset="0"/>
              </a:rPr>
              <a:t>Poisoning</a:t>
            </a:r>
          </a:p>
          <a:p>
            <a:r>
              <a:rPr lang="en-GB" sz="2400">
                <a:solidFill>
                  <a:schemeClr val="accent1">
                    <a:lumMod val="75000"/>
                  </a:schemeClr>
                </a:solidFill>
                <a:latin typeface="Arial" panose="020B0604020202020204" pitchFamily="34" charset="0"/>
                <a:cs typeface="Arial" panose="020B0604020202020204" pitchFamily="34" charset="0"/>
              </a:rPr>
              <a:t>Drowning</a:t>
            </a:r>
          </a:p>
          <a:p>
            <a:r>
              <a:rPr lang="en-GB" sz="2400">
                <a:solidFill>
                  <a:schemeClr val="accent1">
                    <a:lumMod val="75000"/>
                  </a:schemeClr>
                </a:solidFill>
                <a:latin typeface="Arial" panose="020B0604020202020204" pitchFamily="34" charset="0"/>
                <a:cs typeface="Arial" panose="020B0604020202020204" pitchFamily="34" charset="0"/>
              </a:rPr>
              <a:t>Burning </a:t>
            </a:r>
          </a:p>
          <a:p>
            <a:r>
              <a:rPr lang="en-GB" sz="2400">
                <a:solidFill>
                  <a:schemeClr val="accent1">
                    <a:lumMod val="75000"/>
                  </a:schemeClr>
                </a:solidFill>
                <a:latin typeface="Arial" panose="020B0604020202020204" pitchFamily="34" charset="0"/>
                <a:cs typeface="Arial" panose="020B0604020202020204" pitchFamily="34" charset="0"/>
              </a:rPr>
              <a:t>Scalding</a:t>
            </a:r>
          </a:p>
          <a:p>
            <a:r>
              <a:rPr lang="en-GB" sz="2400">
                <a:solidFill>
                  <a:schemeClr val="accent1">
                    <a:lumMod val="75000"/>
                  </a:schemeClr>
                </a:solidFill>
                <a:latin typeface="Arial" panose="020B0604020202020204" pitchFamily="34" charset="0"/>
                <a:cs typeface="Arial" panose="020B0604020202020204" pitchFamily="34" charset="0"/>
              </a:rPr>
              <a:t>Suffocating</a:t>
            </a:r>
          </a:p>
          <a:p>
            <a:r>
              <a:rPr lang="en-GB" sz="2400">
                <a:solidFill>
                  <a:schemeClr val="accent1">
                    <a:lumMod val="75000"/>
                  </a:schemeClr>
                </a:solidFill>
                <a:latin typeface="Arial" panose="020B0604020202020204" pitchFamily="34" charset="0"/>
                <a:cs typeface="Arial" panose="020B0604020202020204" pitchFamily="34" charset="0"/>
              </a:rPr>
              <a:t>Biting</a:t>
            </a:r>
          </a:p>
        </p:txBody>
      </p:sp>
      <p:sp>
        <p:nvSpPr>
          <p:cNvPr id="5" name="TextBox 4">
            <a:extLst>
              <a:ext uri="{FF2B5EF4-FFF2-40B4-BE49-F238E27FC236}">
                <a16:creationId xmlns:a16="http://schemas.microsoft.com/office/drawing/2014/main" id="{4961B30F-E172-10AE-954E-DD51C3E3BBA1}"/>
              </a:ext>
            </a:extLst>
          </p:cNvPr>
          <p:cNvSpPr txBox="1"/>
          <p:nvPr/>
        </p:nvSpPr>
        <p:spPr>
          <a:xfrm>
            <a:off x="7164288" y="5279722"/>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15214357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42C23-8CDF-954C-694F-D81B844879BB}"/>
              </a:ext>
            </a:extLst>
          </p:cNvPr>
          <p:cNvSpPr>
            <a:spLocks noGrp="1"/>
          </p:cNvSpPr>
          <p:nvPr>
            <p:ph type="title"/>
          </p:nvPr>
        </p:nvSpPr>
        <p:spPr>
          <a:xfrm>
            <a:off x="17689" y="71210"/>
            <a:ext cx="9108621" cy="1325563"/>
          </a:xfrm>
        </p:spPr>
        <p:txBody>
          <a:bodyPr>
            <a:noAutofit/>
          </a:bodyPr>
          <a:lstStyle/>
          <a:p>
            <a:pPr algn="ctr"/>
            <a:r>
              <a:rPr lang="en-GB" sz="4000" b="1" err="1">
                <a:latin typeface="Arial" panose="020B0604020202020204" pitchFamily="34" charset="0"/>
                <a:cs typeface="Arial" panose="020B0604020202020204" pitchFamily="34" charset="0"/>
              </a:rPr>
              <a:t>Dangosydd</a:t>
            </a:r>
            <a:r>
              <a:rPr lang="en-GB" sz="4000" b="1">
                <a:latin typeface="Arial" panose="020B0604020202020204" pitchFamily="34" charset="0"/>
                <a:cs typeface="Arial" panose="020B0604020202020204" pitchFamily="34" charset="0"/>
              </a:rPr>
              <a:t> o </a:t>
            </a:r>
            <a:r>
              <a:rPr lang="en-GB" sz="4000" b="1" err="1">
                <a:latin typeface="Arial" panose="020B0604020202020204" pitchFamily="34" charset="0"/>
                <a:cs typeface="Arial" panose="020B0604020202020204" pitchFamily="34" charset="0"/>
              </a:rPr>
              <a:t>camdriniaeth</a:t>
            </a:r>
            <a:r>
              <a:rPr lang="en-GB" sz="4000" b="1">
                <a:latin typeface="Arial" panose="020B0604020202020204" pitchFamily="34" charset="0"/>
                <a:cs typeface="Arial" panose="020B0604020202020204" pitchFamily="34" charset="0"/>
              </a:rPr>
              <a:t> </a:t>
            </a:r>
            <a:r>
              <a:rPr lang="en-GB" sz="4000" b="1" err="1">
                <a:latin typeface="Arial" panose="020B0604020202020204" pitchFamily="34" charset="0"/>
                <a:cs typeface="Arial" panose="020B0604020202020204" pitchFamily="34" charset="0"/>
              </a:rPr>
              <a:t>corfforol</a:t>
            </a:r>
            <a:br>
              <a:rPr lang="en-GB" sz="4000" b="1">
                <a:latin typeface="Arial" panose="020B0604020202020204" pitchFamily="34" charset="0"/>
                <a:cs typeface="Arial" panose="020B0604020202020204" pitchFamily="34" charset="0"/>
              </a:rPr>
            </a:br>
            <a:r>
              <a:rPr lang="en-GB" sz="4000" b="1">
                <a:solidFill>
                  <a:schemeClr val="accent1">
                    <a:lumMod val="75000"/>
                  </a:schemeClr>
                </a:solidFill>
                <a:latin typeface="Arial" panose="020B0604020202020204" pitchFamily="34" charset="0"/>
                <a:cs typeface="Arial" panose="020B0604020202020204" pitchFamily="34" charset="0"/>
              </a:rPr>
              <a:t>Indicators of physical abuse</a:t>
            </a:r>
          </a:p>
        </p:txBody>
      </p:sp>
      <p:sp>
        <p:nvSpPr>
          <p:cNvPr id="3" name="Content Placeholder 2">
            <a:extLst>
              <a:ext uri="{FF2B5EF4-FFF2-40B4-BE49-F238E27FC236}">
                <a16:creationId xmlns:a16="http://schemas.microsoft.com/office/drawing/2014/main" id="{9A2ECC17-A6B1-ABD9-44C7-4E3ED656CD6D}"/>
              </a:ext>
            </a:extLst>
          </p:cNvPr>
          <p:cNvSpPr>
            <a:spLocks noGrp="1"/>
          </p:cNvSpPr>
          <p:nvPr>
            <p:ph sz="half" idx="1"/>
          </p:nvPr>
        </p:nvSpPr>
        <p:spPr>
          <a:xfrm>
            <a:off x="321543" y="1662340"/>
            <a:ext cx="3867150" cy="3809862"/>
          </a:xfrm>
        </p:spPr>
        <p:txBody>
          <a:bodyPr>
            <a:noAutofit/>
          </a:bodyPr>
          <a:lstStyle/>
          <a:p>
            <a:r>
              <a:rPr lang="en-GB" sz="2400" err="1">
                <a:latin typeface="Arial" panose="020B0604020202020204" pitchFamily="34" charset="0"/>
                <a:cs typeface="Arial" panose="020B0604020202020204" pitchFamily="34" charset="0"/>
              </a:rPr>
              <a:t>Anafiadau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mewn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mannau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anarferol</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Anafiadau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sy’n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anghyson</a:t>
            </a:r>
            <a:r>
              <a:rPr lang="en-GB" sz="2400">
                <a:latin typeface="Arial" panose="020B0604020202020204" pitchFamily="34" charset="0"/>
                <a:cs typeface="Arial" panose="020B0604020202020204" pitchFamily="34" charset="0"/>
              </a:rPr>
              <a:t> ag </a:t>
            </a:r>
            <a:r>
              <a:rPr lang="en-GB" sz="2400" err="1">
                <a:latin typeface="Arial" panose="020B0604020202020204" pitchFamily="34" charset="0"/>
                <a:cs typeface="Arial" panose="020B0604020202020204" pitchFamily="34" charset="0"/>
              </a:rPr>
              <a:t>oedran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yr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unigolyn</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Anafiadau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sy’n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anghyson</a:t>
            </a:r>
            <a:r>
              <a:rPr lang="en-GB" sz="2400">
                <a:latin typeface="Arial" panose="020B0604020202020204" pitchFamily="34" charset="0"/>
                <a:cs typeface="Arial" panose="020B0604020202020204" pitchFamily="34" charset="0"/>
              </a:rPr>
              <a:t> a </a:t>
            </a:r>
            <a:r>
              <a:rPr lang="en-GB" sz="2400" err="1">
                <a:latin typeface="Arial" panose="020B0604020202020204" pitchFamily="34" charset="0"/>
                <a:cs typeface="Arial" panose="020B0604020202020204" pitchFamily="34" charset="0"/>
              </a:rPr>
              <a:t>fordd</a:t>
            </a:r>
            <a:r>
              <a:rPr lang="en-GB" sz="2400">
                <a:latin typeface="Arial" panose="020B0604020202020204" pitchFamily="34" charset="0"/>
                <a:cs typeface="Arial" panose="020B0604020202020204" pitchFamily="34" charset="0"/>
              </a:rPr>
              <a:t> o </a:t>
            </a:r>
            <a:r>
              <a:rPr lang="en-GB" sz="2400" err="1">
                <a:latin typeface="Arial" panose="020B0604020202020204" pitchFamily="34" charset="0"/>
                <a:cs typeface="Arial" panose="020B0604020202020204" pitchFamily="34" charset="0"/>
              </a:rPr>
              <a:t>fyw</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unigolyn</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Marciau</a:t>
            </a:r>
            <a:r>
              <a:rPr lang="en-GB" sz="2400">
                <a:latin typeface="Arial" panose="020B0604020202020204" pitchFamily="34" charset="0"/>
                <a:cs typeface="Arial" panose="020B0604020202020204" pitchFamily="34" charset="0"/>
              </a:rPr>
              <a:t> neu </a:t>
            </a:r>
            <a:r>
              <a:rPr lang="en-GB" sz="2400" err="1">
                <a:latin typeface="Arial" panose="020B0604020202020204" pitchFamily="34" charset="0"/>
                <a:cs typeface="Arial" panose="020B0604020202020204" pitchFamily="34" charset="0"/>
              </a:rPr>
              <a:t>gleisiau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penodol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fel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olion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bysedd</a:t>
            </a:r>
            <a:r>
              <a:rPr lang="en-GB" sz="2400">
                <a:latin typeface="Arial" panose="020B0604020202020204" pitchFamily="34" charset="0"/>
                <a:cs typeface="Arial" panose="020B0604020202020204" pitchFamily="34" charset="0"/>
              </a:rPr>
              <a:t> neu </a:t>
            </a:r>
            <a:r>
              <a:rPr lang="en-GB" sz="2400" err="1">
                <a:latin typeface="Arial" panose="020B0604020202020204" pitchFamily="34" charset="0"/>
                <a:cs typeface="Arial" panose="020B0604020202020204" pitchFamily="34" charset="0"/>
              </a:rPr>
              <a:t>farciau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llaw</a:t>
            </a:r>
            <a:r>
              <a:rPr lang="en-GB" sz="2400">
                <a:latin typeface="Arial" panose="020B0604020202020204" pitchFamily="34" charset="0"/>
                <a:cs typeface="Arial" panose="020B0604020202020204" pitchFamily="34" charset="0"/>
              </a:rPr>
              <a:t>)</a:t>
            </a:r>
          </a:p>
          <a:p>
            <a:r>
              <a:rPr lang="en-GB" sz="2400">
                <a:latin typeface="Arial" panose="020B0604020202020204" pitchFamily="34" charset="0"/>
                <a:cs typeface="Arial" panose="020B0604020202020204" pitchFamily="34" charset="0"/>
              </a:rPr>
              <a:t>Ni </a:t>
            </a:r>
            <a:r>
              <a:rPr lang="en-GB" sz="2400" err="1">
                <a:latin typeface="Arial" panose="020B0604020202020204" pitchFamily="34" charset="0"/>
                <a:cs typeface="Arial" panose="020B0604020202020204" pitchFamily="34" charset="0"/>
              </a:rPr>
              <a:t>cheisir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cymorth</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gyfer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problemau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meddygol</a:t>
            </a:r>
            <a:endParaRPr lang="en-GB" sz="240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EE92BC61-17DC-B26F-B869-E65D58F025C9}"/>
              </a:ext>
            </a:extLst>
          </p:cNvPr>
          <p:cNvSpPr>
            <a:spLocks noGrp="1"/>
          </p:cNvSpPr>
          <p:nvPr>
            <p:ph sz="half" idx="2"/>
          </p:nvPr>
        </p:nvSpPr>
        <p:spPr>
          <a:xfrm>
            <a:off x="4680857" y="1732631"/>
            <a:ext cx="3867150" cy="3809862"/>
          </a:xfrm>
        </p:spPr>
        <p:txBody>
          <a:bodyPr vert="horz" lIns="91440" tIns="45720" rIns="91440" bIns="45720" rtlCol="0" anchor="t">
            <a:normAutofit fontScale="92500" lnSpcReduction="20000"/>
          </a:bodyPr>
          <a:lstStyle/>
          <a:p>
            <a:pPr algn="l" rtl="0" fontAlgn="base">
              <a:buFont typeface="Arial" panose="020B0604020202020204" pitchFamily="34" charset="0"/>
              <a:buChar char="•"/>
            </a:pPr>
            <a:r>
              <a:rPr lang="en-GB" sz="2600" b="0" i="0" u="none" strike="noStrike">
                <a:solidFill>
                  <a:schemeClr val="accent1">
                    <a:lumMod val="75000"/>
                  </a:schemeClr>
                </a:solidFill>
                <a:effectLst/>
                <a:latin typeface="Arial"/>
                <a:cs typeface="Arial"/>
              </a:rPr>
              <a:t>Injuries in unusual places</a:t>
            </a:r>
            <a:r>
              <a:rPr lang="en-US" sz="2600" b="0" i="0">
                <a:solidFill>
                  <a:schemeClr val="accent1">
                    <a:lumMod val="75000"/>
                  </a:schemeClr>
                </a:solidFill>
                <a:effectLst/>
                <a:latin typeface="Arial"/>
                <a:cs typeface="Arial"/>
              </a:rPr>
              <a:t>​</a:t>
            </a:r>
          </a:p>
          <a:p>
            <a:pPr algn="l" rtl="0" fontAlgn="base">
              <a:buFont typeface="Arial" panose="020B0604020202020204" pitchFamily="34" charset="0"/>
              <a:buChar char="•"/>
            </a:pPr>
            <a:r>
              <a:rPr lang="en-GB" sz="2600" b="0" i="0" u="none" strike="noStrike">
                <a:solidFill>
                  <a:schemeClr val="accent1">
                    <a:lumMod val="75000"/>
                  </a:schemeClr>
                </a:solidFill>
                <a:effectLst/>
                <a:latin typeface="Arial"/>
                <a:cs typeface="Arial"/>
              </a:rPr>
              <a:t>Injuries that are inconsistent with age of individual</a:t>
            </a:r>
            <a:r>
              <a:rPr lang="en-US" sz="2600" b="0" i="0">
                <a:solidFill>
                  <a:schemeClr val="accent1">
                    <a:lumMod val="75000"/>
                  </a:schemeClr>
                </a:solidFill>
                <a:effectLst/>
                <a:latin typeface="Arial"/>
                <a:cs typeface="Arial"/>
              </a:rPr>
              <a:t>​</a:t>
            </a:r>
          </a:p>
          <a:p>
            <a:pPr algn="l" rtl="0" fontAlgn="base">
              <a:buFont typeface="Arial" panose="020B0604020202020204" pitchFamily="34" charset="0"/>
              <a:buChar char="•"/>
            </a:pPr>
            <a:r>
              <a:rPr lang="en-GB" sz="2600" b="0" i="0" u="none" strike="noStrike">
                <a:solidFill>
                  <a:schemeClr val="accent1">
                    <a:lumMod val="75000"/>
                  </a:schemeClr>
                </a:solidFill>
                <a:effectLst/>
                <a:latin typeface="Arial"/>
                <a:cs typeface="Arial"/>
              </a:rPr>
              <a:t>Injuries that are inconsistent with the lifestyle of an individual</a:t>
            </a:r>
            <a:r>
              <a:rPr lang="en-US" sz="2600" b="0" i="0">
                <a:solidFill>
                  <a:schemeClr val="accent1">
                    <a:lumMod val="75000"/>
                  </a:schemeClr>
                </a:solidFill>
                <a:effectLst/>
                <a:latin typeface="Arial"/>
                <a:cs typeface="Arial"/>
              </a:rPr>
              <a:t>​</a:t>
            </a:r>
          </a:p>
          <a:p>
            <a:pPr algn="l" rtl="0" fontAlgn="base">
              <a:buFont typeface="Arial" panose="020B0604020202020204" pitchFamily="34" charset="0"/>
              <a:buChar char="•"/>
            </a:pPr>
            <a:r>
              <a:rPr lang="en-GB" sz="2600" b="0" i="0" u="none" strike="noStrike">
                <a:solidFill>
                  <a:schemeClr val="accent1">
                    <a:lumMod val="75000"/>
                  </a:schemeClr>
                </a:solidFill>
                <a:effectLst/>
                <a:latin typeface="Arial"/>
                <a:cs typeface="Arial"/>
              </a:rPr>
              <a:t>Specific marks or bruises (such as fingerprint or hand marks)</a:t>
            </a:r>
            <a:r>
              <a:rPr lang="en-US" sz="2600" b="0" i="0">
                <a:solidFill>
                  <a:schemeClr val="accent1">
                    <a:lumMod val="75000"/>
                  </a:schemeClr>
                </a:solidFill>
                <a:effectLst/>
                <a:latin typeface="Arial"/>
                <a:cs typeface="Arial"/>
              </a:rPr>
              <a:t>​</a:t>
            </a:r>
          </a:p>
          <a:p>
            <a:pPr algn="l" rtl="0" fontAlgn="base">
              <a:buFont typeface="Arial" panose="020B0604020202020204" pitchFamily="34" charset="0"/>
              <a:buChar char="•"/>
            </a:pPr>
            <a:r>
              <a:rPr lang="en-GB" sz="2600" b="0" i="0" u="none" strike="noStrike">
                <a:solidFill>
                  <a:schemeClr val="accent1">
                    <a:lumMod val="75000"/>
                  </a:schemeClr>
                </a:solidFill>
                <a:effectLst/>
                <a:latin typeface="Arial"/>
                <a:cs typeface="Arial"/>
              </a:rPr>
              <a:t>Help not sought for medical problems</a:t>
            </a:r>
            <a:r>
              <a:rPr lang="en-US" sz="2600" b="0" i="0">
                <a:solidFill>
                  <a:schemeClr val="accent1">
                    <a:lumMod val="75000"/>
                  </a:schemeClr>
                </a:solidFill>
                <a:effectLst/>
                <a:latin typeface="Arial"/>
                <a:cs typeface="Arial"/>
              </a:rPr>
              <a:t>​</a:t>
            </a:r>
          </a:p>
          <a:p>
            <a:pPr marL="0" indent="0">
              <a:buNone/>
            </a:pPr>
            <a:endParaRPr lang="en-GB"/>
          </a:p>
        </p:txBody>
      </p:sp>
      <p:sp>
        <p:nvSpPr>
          <p:cNvPr id="5" name="TextBox 4">
            <a:extLst>
              <a:ext uri="{FF2B5EF4-FFF2-40B4-BE49-F238E27FC236}">
                <a16:creationId xmlns:a16="http://schemas.microsoft.com/office/drawing/2014/main" id="{0F987728-5E0C-32FF-EBA1-F9D16E45BEE6}"/>
              </a:ext>
            </a:extLst>
          </p:cNvPr>
          <p:cNvSpPr txBox="1"/>
          <p:nvPr/>
        </p:nvSpPr>
        <p:spPr>
          <a:xfrm>
            <a:off x="7596336" y="5373216"/>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37849818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42C23-8CDF-954C-694F-D81B844879BB}"/>
              </a:ext>
            </a:extLst>
          </p:cNvPr>
          <p:cNvSpPr>
            <a:spLocks noGrp="1"/>
          </p:cNvSpPr>
          <p:nvPr>
            <p:ph type="title"/>
          </p:nvPr>
        </p:nvSpPr>
        <p:spPr>
          <a:xfrm>
            <a:off x="27398" y="43996"/>
            <a:ext cx="9135836" cy="1325563"/>
          </a:xfrm>
        </p:spPr>
        <p:txBody>
          <a:bodyPr>
            <a:noAutofit/>
          </a:bodyPr>
          <a:lstStyle/>
          <a:p>
            <a:pPr algn="ctr"/>
            <a:r>
              <a:rPr lang="en-GB" sz="4000" b="1" err="1">
                <a:latin typeface="Arial" panose="020B0604020202020204" pitchFamily="34" charset="0"/>
                <a:cs typeface="Arial" panose="020B0604020202020204" pitchFamily="34" charset="0"/>
              </a:rPr>
              <a:t>Dangosydd</a:t>
            </a:r>
            <a:r>
              <a:rPr lang="en-GB" sz="4000" b="1">
                <a:latin typeface="Arial" panose="020B0604020202020204" pitchFamily="34" charset="0"/>
                <a:cs typeface="Arial" panose="020B0604020202020204" pitchFamily="34" charset="0"/>
              </a:rPr>
              <a:t> o </a:t>
            </a:r>
            <a:r>
              <a:rPr lang="en-GB" sz="4000" b="1" err="1">
                <a:latin typeface="Arial" panose="020B0604020202020204" pitchFamily="34" charset="0"/>
                <a:cs typeface="Arial" panose="020B0604020202020204" pitchFamily="34" charset="0"/>
              </a:rPr>
              <a:t>camdriniaeth</a:t>
            </a:r>
            <a:r>
              <a:rPr lang="en-GB" sz="4000" b="1">
                <a:latin typeface="Arial" panose="020B0604020202020204" pitchFamily="34" charset="0"/>
                <a:cs typeface="Arial" panose="020B0604020202020204" pitchFamily="34" charset="0"/>
              </a:rPr>
              <a:t> </a:t>
            </a:r>
            <a:r>
              <a:rPr lang="en-GB" sz="4000" b="1" err="1">
                <a:latin typeface="Arial" panose="020B0604020202020204" pitchFamily="34" charset="0"/>
                <a:cs typeface="Arial" panose="020B0604020202020204" pitchFamily="34" charset="0"/>
              </a:rPr>
              <a:t>corfforol</a:t>
            </a:r>
            <a:br>
              <a:rPr lang="en-GB" sz="4000" b="1">
                <a:latin typeface="Arial" panose="020B0604020202020204" pitchFamily="34" charset="0"/>
                <a:cs typeface="Arial" panose="020B0604020202020204" pitchFamily="34" charset="0"/>
              </a:rPr>
            </a:br>
            <a:r>
              <a:rPr lang="en-GB" sz="4000" b="1">
                <a:solidFill>
                  <a:schemeClr val="accent1">
                    <a:lumMod val="75000"/>
                  </a:schemeClr>
                </a:solidFill>
                <a:latin typeface="Arial" panose="020B0604020202020204" pitchFamily="34" charset="0"/>
                <a:cs typeface="Arial" panose="020B0604020202020204" pitchFamily="34" charset="0"/>
              </a:rPr>
              <a:t>Indicators of physical abuse</a:t>
            </a:r>
          </a:p>
        </p:txBody>
      </p:sp>
      <p:sp>
        <p:nvSpPr>
          <p:cNvPr id="3" name="Content Placeholder 2">
            <a:extLst>
              <a:ext uri="{FF2B5EF4-FFF2-40B4-BE49-F238E27FC236}">
                <a16:creationId xmlns:a16="http://schemas.microsoft.com/office/drawing/2014/main" id="{9A2ECC17-A6B1-ABD9-44C7-4E3ED656CD6D}"/>
              </a:ext>
            </a:extLst>
          </p:cNvPr>
          <p:cNvSpPr>
            <a:spLocks noGrp="1"/>
          </p:cNvSpPr>
          <p:nvPr>
            <p:ph sz="half" idx="1"/>
          </p:nvPr>
        </p:nvSpPr>
        <p:spPr/>
        <p:txBody>
          <a:bodyPr vert="horz" lIns="91440" tIns="45720" rIns="91440" bIns="45720" rtlCol="0" anchor="t">
            <a:normAutofit fontScale="85000" lnSpcReduction="10000"/>
          </a:bodyPr>
          <a:lstStyle/>
          <a:p>
            <a:r>
              <a:rPr lang="en-GB" sz="2400" err="1">
                <a:latin typeface="Arial"/>
                <a:cs typeface="Arial"/>
              </a:rPr>
              <a:t>Gwibynnu</a:t>
            </a:r>
            <a:r>
              <a:rPr lang="en-GB" sz="2400">
                <a:latin typeface="Arial"/>
                <a:cs typeface="Arial"/>
              </a:rPr>
              <a:t> </a:t>
            </a:r>
            <a:r>
              <a:rPr lang="en-GB" sz="2400" err="1">
                <a:latin typeface="Arial"/>
                <a:cs typeface="Arial"/>
              </a:rPr>
              <a:t>gyda</a:t>
            </a:r>
            <a:r>
              <a:rPr lang="en-GB" sz="2400">
                <a:latin typeface="Arial"/>
                <a:cs typeface="Arial"/>
              </a:rPr>
              <a:t> </a:t>
            </a:r>
            <a:r>
              <a:rPr lang="en-GB" sz="2400" err="1">
                <a:latin typeface="Arial"/>
                <a:cs typeface="Arial"/>
              </a:rPr>
              <a:t>cyswllt</a:t>
            </a:r>
            <a:r>
              <a:rPr lang="en-GB" sz="2400">
                <a:latin typeface="Arial"/>
                <a:cs typeface="Arial"/>
              </a:rPr>
              <a:t> </a:t>
            </a:r>
            <a:r>
              <a:rPr lang="en-GB" sz="2400" err="1">
                <a:latin typeface="Arial"/>
                <a:cs typeface="Arial"/>
              </a:rPr>
              <a:t>corfforol</a:t>
            </a:r>
            <a:endParaRPr lang="en-GB" sz="2400">
              <a:latin typeface="Arial"/>
              <a:cs typeface="Arial"/>
            </a:endParaRPr>
          </a:p>
          <a:p>
            <a:r>
              <a:rPr lang="en-GB" sz="2400">
                <a:latin typeface="Arial"/>
                <a:cs typeface="Arial"/>
              </a:rPr>
              <a:t>Yn </a:t>
            </a:r>
            <a:r>
              <a:rPr lang="en-GB" sz="2400" err="1">
                <a:latin typeface="Arial"/>
                <a:cs typeface="Arial"/>
              </a:rPr>
              <a:t>ofnus</a:t>
            </a:r>
            <a:r>
              <a:rPr lang="en-GB" sz="2400">
                <a:latin typeface="Arial"/>
                <a:cs typeface="Arial"/>
              </a:rPr>
              <a:t> </a:t>
            </a:r>
            <a:r>
              <a:rPr lang="en-GB" sz="2400" err="1">
                <a:latin typeface="Arial"/>
                <a:cs typeface="Arial"/>
              </a:rPr>
              <a:t>neu’n</a:t>
            </a:r>
            <a:r>
              <a:rPr lang="en-GB" sz="2400">
                <a:latin typeface="Arial"/>
                <a:cs typeface="Arial"/>
              </a:rPr>
              <a:t> </a:t>
            </a:r>
            <a:r>
              <a:rPr lang="en-GB" sz="2400" err="1">
                <a:latin typeface="Arial"/>
                <a:cs typeface="Arial"/>
              </a:rPr>
              <a:t>dawel</a:t>
            </a:r>
            <a:r>
              <a:rPr lang="en-GB" sz="2400">
                <a:latin typeface="Arial"/>
                <a:cs typeface="Arial"/>
              </a:rPr>
              <a:t> – </a:t>
            </a:r>
            <a:r>
              <a:rPr lang="en-GB" sz="2400" err="1">
                <a:latin typeface="Arial"/>
                <a:cs typeface="Arial"/>
              </a:rPr>
              <a:t>weithiau</a:t>
            </a:r>
            <a:r>
              <a:rPr lang="en-GB" sz="2400">
                <a:latin typeface="Arial"/>
                <a:cs typeface="Arial"/>
              </a:rPr>
              <a:t> </a:t>
            </a:r>
            <a:r>
              <a:rPr lang="en-GB" sz="2400" err="1">
                <a:latin typeface="Arial"/>
                <a:cs typeface="Arial"/>
              </a:rPr>
              <a:t>ym</a:t>
            </a:r>
            <a:r>
              <a:rPr lang="en-GB" sz="2400">
                <a:latin typeface="Arial"/>
                <a:cs typeface="Arial"/>
              </a:rPr>
              <a:t> </a:t>
            </a:r>
            <a:r>
              <a:rPr lang="en-GB" sz="2400" err="1">
                <a:latin typeface="Arial"/>
                <a:cs typeface="Arial"/>
              </a:rPr>
              <a:t>mhresenoldeb</a:t>
            </a:r>
            <a:r>
              <a:rPr lang="en-GB" sz="2400">
                <a:latin typeface="Arial"/>
                <a:cs typeface="Arial"/>
              </a:rPr>
              <a:t> </a:t>
            </a:r>
            <a:r>
              <a:rPr lang="en-GB" sz="2400" err="1">
                <a:latin typeface="Arial"/>
                <a:cs typeface="Arial"/>
              </a:rPr>
              <a:t>unigolion</a:t>
            </a:r>
            <a:r>
              <a:rPr lang="en-GB" sz="2400">
                <a:latin typeface="Arial"/>
                <a:cs typeface="Arial"/>
              </a:rPr>
              <a:t> </a:t>
            </a:r>
            <a:r>
              <a:rPr lang="en-GB" sz="2400" err="1">
                <a:latin typeface="Arial"/>
                <a:cs typeface="Arial"/>
              </a:rPr>
              <a:t>penodol</a:t>
            </a:r>
            <a:endParaRPr lang="en-GB" sz="2400">
              <a:latin typeface="Arial"/>
              <a:cs typeface="Arial"/>
            </a:endParaRPr>
          </a:p>
          <a:p>
            <a:r>
              <a:rPr lang="en-GB" sz="2400" err="1">
                <a:latin typeface="Arial"/>
                <a:cs typeface="Arial"/>
              </a:rPr>
              <a:t>Ailadrodd</a:t>
            </a:r>
            <a:r>
              <a:rPr lang="en-GB" sz="2400">
                <a:latin typeface="Arial"/>
                <a:cs typeface="Arial"/>
              </a:rPr>
              <a:t> </a:t>
            </a:r>
            <a:r>
              <a:rPr lang="en-GB" sz="2400" err="1">
                <a:latin typeface="Arial"/>
                <a:cs typeface="Arial"/>
              </a:rPr>
              <a:t>iaith</a:t>
            </a:r>
            <a:r>
              <a:rPr lang="en-GB" sz="2400">
                <a:latin typeface="Arial"/>
                <a:cs typeface="Arial"/>
              </a:rPr>
              <a:t> </a:t>
            </a:r>
            <a:r>
              <a:rPr lang="en-GB" sz="2400" err="1">
                <a:latin typeface="Arial"/>
                <a:cs typeface="Arial"/>
              </a:rPr>
              <a:t>sarhaus</a:t>
            </a:r>
            <a:r>
              <a:rPr lang="en-GB" sz="2400">
                <a:latin typeface="Arial"/>
                <a:cs typeface="Arial"/>
              </a:rPr>
              <a:t> </a:t>
            </a:r>
          </a:p>
          <a:p>
            <a:r>
              <a:rPr lang="en-GB" sz="2400" err="1">
                <a:latin typeface="Arial"/>
                <a:cs typeface="Arial"/>
              </a:rPr>
              <a:t>Actio</a:t>
            </a:r>
            <a:r>
              <a:rPr lang="en-GB" sz="2400">
                <a:latin typeface="Arial"/>
                <a:cs typeface="Arial"/>
              </a:rPr>
              <a:t> mas scenario (plant)</a:t>
            </a:r>
          </a:p>
          <a:p>
            <a:r>
              <a:rPr lang="en-GB" sz="2400" err="1">
                <a:latin typeface="Arial"/>
                <a:cs typeface="Arial"/>
              </a:rPr>
              <a:t>Amharodrwydd</a:t>
            </a:r>
            <a:r>
              <a:rPr lang="en-GB" sz="2400">
                <a:latin typeface="Arial"/>
                <a:cs typeface="Arial"/>
              </a:rPr>
              <a:t> </a:t>
            </a:r>
            <a:r>
              <a:rPr lang="en-GB" sz="2400" err="1">
                <a:latin typeface="Arial"/>
                <a:cs typeface="Arial"/>
              </a:rPr>
              <a:t>i</a:t>
            </a:r>
            <a:r>
              <a:rPr lang="en-GB" sz="2400">
                <a:latin typeface="Arial"/>
                <a:cs typeface="Arial"/>
              </a:rPr>
              <a:t> </a:t>
            </a:r>
            <a:r>
              <a:rPr lang="en-GB" sz="2400" err="1">
                <a:latin typeface="Arial"/>
                <a:cs typeface="Arial"/>
              </a:rPr>
              <a:t>ddadwisgo</a:t>
            </a:r>
            <a:endParaRPr lang="en-GB" sz="2400">
              <a:latin typeface="Arial"/>
              <a:cs typeface="Arial"/>
            </a:endParaRPr>
          </a:p>
          <a:p>
            <a:r>
              <a:rPr lang="en-GB" sz="2400" err="1">
                <a:latin typeface="Arial"/>
                <a:cs typeface="Arial"/>
              </a:rPr>
              <a:t>Wisgo</a:t>
            </a:r>
            <a:r>
              <a:rPr lang="en-GB" sz="2400">
                <a:latin typeface="Arial"/>
                <a:cs typeface="Arial"/>
              </a:rPr>
              <a:t> </a:t>
            </a:r>
            <a:r>
              <a:rPr lang="en-GB" sz="2400" err="1">
                <a:latin typeface="Arial"/>
                <a:cs typeface="Arial"/>
              </a:rPr>
              <a:t>dillad</a:t>
            </a:r>
            <a:r>
              <a:rPr lang="en-GB" sz="2400">
                <a:latin typeface="Arial"/>
                <a:cs typeface="Arial"/>
              </a:rPr>
              <a:t> </a:t>
            </a:r>
            <a:r>
              <a:rPr lang="en-GB" sz="2400" err="1">
                <a:latin typeface="Arial"/>
                <a:cs typeface="Arial"/>
              </a:rPr>
              <a:t>sy’n</a:t>
            </a:r>
            <a:r>
              <a:rPr lang="en-GB" sz="2400">
                <a:latin typeface="Arial"/>
                <a:cs typeface="Arial"/>
              </a:rPr>
              <a:t> </a:t>
            </a:r>
            <a:r>
              <a:rPr lang="en-GB" sz="2400" err="1">
                <a:latin typeface="Arial"/>
                <a:cs typeface="Arial"/>
              </a:rPr>
              <a:t>gorchuddio’r</a:t>
            </a:r>
            <a:r>
              <a:rPr lang="en-GB" sz="2400">
                <a:latin typeface="Arial"/>
                <a:cs typeface="Arial"/>
              </a:rPr>
              <a:t> </a:t>
            </a:r>
            <a:r>
              <a:rPr lang="en-GB" sz="2400" err="1">
                <a:latin typeface="Arial"/>
                <a:cs typeface="Arial"/>
              </a:rPr>
              <a:t>corff</a:t>
            </a:r>
            <a:r>
              <a:rPr lang="en-GB" sz="2400">
                <a:latin typeface="Arial"/>
                <a:cs typeface="Arial"/>
              </a:rPr>
              <a:t> </a:t>
            </a:r>
            <a:r>
              <a:rPr lang="en-GB" sz="2400" err="1">
                <a:latin typeface="Arial"/>
                <a:cs typeface="Arial"/>
              </a:rPr>
              <a:t>hyd</a:t>
            </a:r>
            <a:r>
              <a:rPr lang="en-GB" sz="2400">
                <a:latin typeface="Arial"/>
                <a:cs typeface="Arial"/>
              </a:rPr>
              <a:t> </a:t>
            </a:r>
            <a:r>
              <a:rPr lang="en-GB" sz="2400" err="1">
                <a:latin typeface="Arial"/>
                <a:cs typeface="Arial"/>
              </a:rPr>
              <a:t>yn</a:t>
            </a:r>
            <a:r>
              <a:rPr lang="en-GB" sz="2400">
                <a:latin typeface="Arial"/>
                <a:cs typeface="Arial"/>
              </a:rPr>
              <a:t> </a:t>
            </a:r>
            <a:r>
              <a:rPr lang="en-GB" sz="2400" err="1">
                <a:latin typeface="Arial"/>
                <a:cs typeface="Arial"/>
              </a:rPr>
              <a:t>oed</a:t>
            </a:r>
            <a:r>
              <a:rPr lang="en-GB" sz="2400">
                <a:latin typeface="Arial"/>
                <a:cs typeface="Arial"/>
              </a:rPr>
              <a:t> </a:t>
            </a:r>
            <a:r>
              <a:rPr lang="en-GB" sz="2400" err="1">
                <a:latin typeface="Arial"/>
                <a:cs typeface="Arial"/>
              </a:rPr>
              <a:t>mewn</a:t>
            </a:r>
            <a:r>
              <a:rPr lang="en-GB" sz="2400">
                <a:latin typeface="Arial"/>
                <a:cs typeface="Arial"/>
              </a:rPr>
              <a:t> </a:t>
            </a:r>
            <a:r>
              <a:rPr lang="en-GB" sz="2400" err="1">
                <a:latin typeface="Arial"/>
                <a:cs typeface="Arial"/>
              </a:rPr>
              <a:t>tywydd</a:t>
            </a:r>
            <a:r>
              <a:rPr lang="en-GB" sz="2400">
                <a:latin typeface="Arial"/>
                <a:cs typeface="Arial"/>
              </a:rPr>
              <a:t> </a:t>
            </a:r>
            <a:r>
              <a:rPr lang="en-GB" sz="2400" err="1">
                <a:latin typeface="Arial"/>
                <a:cs typeface="Arial"/>
              </a:rPr>
              <a:t>boeth</a:t>
            </a:r>
            <a:endParaRPr lang="en-GB" sz="2400">
              <a:latin typeface="Arial"/>
              <a:cs typeface="Arial"/>
            </a:endParaRPr>
          </a:p>
          <a:p>
            <a:endParaRPr lang="en-GB"/>
          </a:p>
          <a:p>
            <a:pPr marL="0" indent="0">
              <a:buNone/>
            </a:pPr>
            <a:endParaRPr lang="en-GB"/>
          </a:p>
        </p:txBody>
      </p:sp>
      <p:sp>
        <p:nvSpPr>
          <p:cNvPr id="4" name="Content Placeholder 3">
            <a:extLst>
              <a:ext uri="{FF2B5EF4-FFF2-40B4-BE49-F238E27FC236}">
                <a16:creationId xmlns:a16="http://schemas.microsoft.com/office/drawing/2014/main" id="{EE92BC61-17DC-B26F-B869-E65D58F025C9}"/>
              </a:ext>
            </a:extLst>
          </p:cNvPr>
          <p:cNvSpPr>
            <a:spLocks noGrp="1"/>
          </p:cNvSpPr>
          <p:nvPr>
            <p:ph sz="half" idx="2"/>
          </p:nvPr>
        </p:nvSpPr>
        <p:spPr/>
        <p:txBody>
          <a:bodyPr vert="horz" lIns="91440" tIns="45720" rIns="91440" bIns="45720" rtlCol="0" anchor="t">
            <a:normAutofit fontScale="85000" lnSpcReduction="10000"/>
          </a:bodyPr>
          <a:lstStyle/>
          <a:p>
            <a:pPr algn="l" rtl="0" fontAlgn="base">
              <a:buFont typeface="Arial" panose="020B0604020202020204" pitchFamily="34" charset="0"/>
              <a:buChar char="•"/>
            </a:pPr>
            <a:r>
              <a:rPr lang="en-GB" sz="2400" b="0" i="0" u="none" strike="noStrike">
                <a:solidFill>
                  <a:schemeClr val="accent1">
                    <a:lumMod val="75000"/>
                  </a:schemeClr>
                </a:solidFill>
                <a:effectLst/>
                <a:latin typeface="Arial"/>
                <a:cs typeface="Arial"/>
              </a:rPr>
              <a:t>Flinching at physical contact</a:t>
            </a:r>
            <a:r>
              <a:rPr lang="en-US" sz="2400" b="0" i="0">
                <a:solidFill>
                  <a:schemeClr val="accent1">
                    <a:lumMod val="75000"/>
                  </a:schemeClr>
                </a:solidFill>
                <a:effectLst/>
                <a:latin typeface="Arial"/>
                <a:cs typeface="Arial"/>
              </a:rPr>
              <a:t>​</a:t>
            </a:r>
          </a:p>
          <a:p>
            <a:pPr algn="l" rtl="0" fontAlgn="base">
              <a:buFont typeface="Arial" panose="020B0604020202020204" pitchFamily="34" charset="0"/>
              <a:buChar char="•"/>
            </a:pPr>
            <a:r>
              <a:rPr lang="en-GB" sz="2400" b="0" i="0" u="none" strike="noStrike">
                <a:solidFill>
                  <a:schemeClr val="accent1">
                    <a:lumMod val="75000"/>
                  </a:schemeClr>
                </a:solidFill>
                <a:effectLst/>
                <a:latin typeface="Arial"/>
                <a:cs typeface="Arial"/>
              </a:rPr>
              <a:t>Frightened or subdued – sometimes in the presence of certain individuals</a:t>
            </a:r>
            <a:r>
              <a:rPr lang="en-US" sz="2400" b="0" i="0">
                <a:solidFill>
                  <a:schemeClr val="accent1">
                    <a:lumMod val="75000"/>
                  </a:schemeClr>
                </a:solidFill>
                <a:effectLst/>
                <a:latin typeface="Arial"/>
                <a:cs typeface="Arial"/>
              </a:rPr>
              <a:t>​</a:t>
            </a:r>
          </a:p>
          <a:p>
            <a:pPr fontAlgn="base"/>
            <a:r>
              <a:rPr lang="en-GB" sz="2400" b="0" i="0" u="none" strike="noStrike">
                <a:solidFill>
                  <a:schemeClr val="accent1">
                    <a:lumMod val="75000"/>
                  </a:schemeClr>
                </a:solidFill>
                <a:effectLst/>
                <a:latin typeface="Arial"/>
                <a:cs typeface="Arial"/>
              </a:rPr>
              <a:t>Repeating abusive language</a:t>
            </a:r>
            <a:r>
              <a:rPr lang="en-GB" sz="2400">
                <a:solidFill>
                  <a:schemeClr val="accent1">
                    <a:lumMod val="75000"/>
                  </a:schemeClr>
                </a:solidFill>
                <a:latin typeface="Arial"/>
                <a:cs typeface="Arial"/>
              </a:rPr>
              <a:t> </a:t>
            </a:r>
            <a:endParaRPr lang="en-US" sz="2400" b="0" i="0">
              <a:solidFill>
                <a:schemeClr val="accent1">
                  <a:lumMod val="75000"/>
                </a:schemeClr>
              </a:solidFill>
              <a:effectLst/>
              <a:latin typeface="Arial"/>
              <a:cs typeface="Arial"/>
            </a:endParaRPr>
          </a:p>
          <a:p>
            <a:pPr algn="l" rtl="0" fontAlgn="base">
              <a:buFont typeface="Arial" panose="020B0604020202020204" pitchFamily="34" charset="0"/>
              <a:buChar char="•"/>
            </a:pPr>
            <a:r>
              <a:rPr lang="en-GB" sz="2400" b="0" i="0" u="none" strike="noStrike">
                <a:solidFill>
                  <a:schemeClr val="accent1">
                    <a:lumMod val="75000"/>
                  </a:schemeClr>
                </a:solidFill>
                <a:effectLst/>
                <a:latin typeface="Arial"/>
                <a:cs typeface="Arial"/>
              </a:rPr>
              <a:t>Acting out scenarios (children)</a:t>
            </a:r>
            <a:r>
              <a:rPr lang="en-US" sz="2400" b="0" i="0">
                <a:solidFill>
                  <a:schemeClr val="accent1">
                    <a:lumMod val="75000"/>
                  </a:schemeClr>
                </a:solidFill>
                <a:effectLst/>
                <a:latin typeface="Arial"/>
                <a:cs typeface="Arial"/>
              </a:rPr>
              <a:t>​</a:t>
            </a:r>
          </a:p>
          <a:p>
            <a:pPr algn="l" rtl="0" fontAlgn="base">
              <a:buFont typeface="Arial" panose="020B0604020202020204" pitchFamily="34" charset="0"/>
              <a:buChar char="•"/>
            </a:pPr>
            <a:r>
              <a:rPr lang="en-GB" sz="2400" b="0" i="0" u="none" strike="noStrike">
                <a:solidFill>
                  <a:schemeClr val="accent1">
                    <a:lumMod val="75000"/>
                  </a:schemeClr>
                </a:solidFill>
                <a:effectLst/>
                <a:latin typeface="Arial"/>
                <a:cs typeface="Arial"/>
              </a:rPr>
              <a:t>Reluctance to undress/uncover body </a:t>
            </a:r>
            <a:r>
              <a:rPr lang="en-US" sz="2400" b="0" i="0">
                <a:solidFill>
                  <a:schemeClr val="accent1">
                    <a:lumMod val="75000"/>
                  </a:schemeClr>
                </a:solidFill>
                <a:effectLst/>
                <a:latin typeface="Arial"/>
                <a:cs typeface="Arial"/>
              </a:rPr>
              <a:t>​</a:t>
            </a:r>
          </a:p>
          <a:p>
            <a:pPr algn="l" rtl="0" fontAlgn="base">
              <a:buFont typeface="Arial" panose="020B0604020202020204" pitchFamily="34" charset="0"/>
              <a:buChar char="•"/>
            </a:pPr>
            <a:r>
              <a:rPr lang="en-GB" sz="2400" b="0" i="0" u="none" strike="noStrike">
                <a:solidFill>
                  <a:schemeClr val="accent1">
                    <a:lumMod val="75000"/>
                  </a:schemeClr>
                </a:solidFill>
                <a:effectLst/>
                <a:latin typeface="Arial"/>
                <a:cs typeface="Arial"/>
              </a:rPr>
              <a:t>Wearing clothes that cover the body even in hot weather/ sunglasses</a:t>
            </a:r>
            <a:endParaRPr lang="en-US" sz="2400" b="0" i="0">
              <a:solidFill>
                <a:schemeClr val="accent1">
                  <a:lumMod val="75000"/>
                </a:schemeClr>
              </a:solidFill>
              <a:effectLst/>
              <a:latin typeface="Arial"/>
              <a:cs typeface="Arial"/>
            </a:endParaRPr>
          </a:p>
          <a:p>
            <a:pPr marL="0" indent="0">
              <a:buNone/>
            </a:pPr>
            <a:endParaRPr lang="en-GB"/>
          </a:p>
        </p:txBody>
      </p:sp>
      <p:sp>
        <p:nvSpPr>
          <p:cNvPr id="5" name="TextBox 4">
            <a:extLst>
              <a:ext uri="{FF2B5EF4-FFF2-40B4-BE49-F238E27FC236}">
                <a16:creationId xmlns:a16="http://schemas.microsoft.com/office/drawing/2014/main" id="{54F38D75-19D6-5609-443B-7278A075FC04}"/>
              </a:ext>
            </a:extLst>
          </p:cNvPr>
          <p:cNvSpPr txBox="1"/>
          <p:nvPr/>
        </p:nvSpPr>
        <p:spPr>
          <a:xfrm>
            <a:off x="7507050" y="5399973"/>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33519267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57FC5-448F-3754-6703-CD9F324B8FC9}"/>
              </a:ext>
            </a:extLst>
          </p:cNvPr>
          <p:cNvSpPr>
            <a:spLocks noGrp="1"/>
          </p:cNvSpPr>
          <p:nvPr>
            <p:ph type="title"/>
          </p:nvPr>
        </p:nvSpPr>
        <p:spPr>
          <a:xfrm>
            <a:off x="122023" y="365125"/>
            <a:ext cx="8850527" cy="1344097"/>
          </a:xfrm>
        </p:spPr>
        <p:txBody>
          <a:bodyPr>
            <a:normAutofit fontScale="90000"/>
          </a:bodyPr>
          <a:lstStyle/>
          <a:p>
            <a:pPr algn="ctr"/>
            <a:r>
              <a:rPr lang="en-GB" b="1" err="1">
                <a:latin typeface="Arial"/>
                <a:ea typeface="Calibri Light"/>
                <a:cs typeface="Calibri Light"/>
              </a:rPr>
              <a:t>Cofiwch</a:t>
            </a:r>
            <a:r>
              <a:rPr lang="en-GB" b="1">
                <a:latin typeface="Arial"/>
                <a:ea typeface="Calibri Light"/>
                <a:cs typeface="Calibri Light"/>
              </a:rPr>
              <a:t> Wahaniaethau </a:t>
            </a:r>
            <a:r>
              <a:rPr lang="en-GB" b="1" err="1">
                <a:latin typeface="Arial"/>
                <a:ea typeface="Calibri Light"/>
                <a:cs typeface="Calibri Light"/>
              </a:rPr>
              <a:t>Diwylliannol</a:t>
            </a:r>
            <a:br>
              <a:rPr lang="en-GB" b="1">
                <a:latin typeface="Arial"/>
                <a:ea typeface="Calibri Light"/>
                <a:cs typeface="Calibri Light"/>
              </a:rPr>
            </a:br>
            <a:r>
              <a:rPr lang="en-GB" b="1">
                <a:solidFill>
                  <a:schemeClr val="accent1">
                    <a:lumMod val="76000"/>
                  </a:schemeClr>
                </a:solidFill>
                <a:latin typeface="Arial"/>
                <a:ea typeface="Calibri Light"/>
                <a:cs typeface="Calibri Light"/>
              </a:rPr>
              <a:t>Remember Cultural Differences</a:t>
            </a:r>
            <a:endParaRPr lang="en-GB" b="1">
              <a:solidFill>
                <a:schemeClr val="accent1">
                  <a:lumMod val="76000"/>
                </a:schemeClr>
              </a:solidFill>
              <a:latin typeface="Arial"/>
              <a:cs typeface="Arial"/>
            </a:endParaRPr>
          </a:p>
        </p:txBody>
      </p:sp>
      <p:sp>
        <p:nvSpPr>
          <p:cNvPr id="3" name="Content Placeholder 2">
            <a:extLst>
              <a:ext uri="{FF2B5EF4-FFF2-40B4-BE49-F238E27FC236}">
                <a16:creationId xmlns:a16="http://schemas.microsoft.com/office/drawing/2014/main" id="{9ABB913F-60B4-D84C-6D55-7EE445D9902D}"/>
              </a:ext>
            </a:extLst>
          </p:cNvPr>
          <p:cNvSpPr>
            <a:spLocks noGrp="1"/>
          </p:cNvSpPr>
          <p:nvPr>
            <p:ph idx="1"/>
          </p:nvPr>
        </p:nvSpPr>
        <p:spPr>
          <a:xfrm>
            <a:off x="4595168" y="1825625"/>
            <a:ext cx="3920182" cy="3640897"/>
          </a:xfrm>
        </p:spPr>
        <p:txBody>
          <a:bodyPr vert="horz" lIns="91440" tIns="45720" rIns="91440" bIns="45720" rtlCol="0" anchor="t">
            <a:normAutofit/>
          </a:bodyPr>
          <a:lstStyle/>
          <a:p>
            <a:r>
              <a:rPr lang="en-GB">
                <a:solidFill>
                  <a:schemeClr val="accent1">
                    <a:lumMod val="76000"/>
                  </a:schemeClr>
                </a:solidFill>
                <a:latin typeface="Arial"/>
                <a:ea typeface="Calibri" panose="020F0502020204030204"/>
                <a:cs typeface="Calibri" panose="020F0502020204030204"/>
              </a:rPr>
              <a:t>Skin pigmentation</a:t>
            </a:r>
            <a:endParaRPr lang="en-US">
              <a:solidFill>
                <a:schemeClr val="accent1">
                  <a:lumMod val="76000"/>
                </a:schemeClr>
              </a:solidFill>
              <a:ea typeface="Calibri"/>
              <a:cs typeface="Calibri"/>
            </a:endParaRPr>
          </a:p>
          <a:p>
            <a:r>
              <a:rPr lang="en-GB">
                <a:solidFill>
                  <a:schemeClr val="accent1">
                    <a:lumMod val="76000"/>
                  </a:schemeClr>
                </a:solidFill>
                <a:latin typeface="Arial"/>
                <a:ea typeface="Calibri" panose="020F0502020204030204"/>
                <a:cs typeface="Calibri" panose="020F0502020204030204"/>
              </a:rPr>
              <a:t>Different appearance of marks/ bruises/ burns</a:t>
            </a:r>
          </a:p>
          <a:p>
            <a:r>
              <a:rPr lang="en-GB">
                <a:solidFill>
                  <a:schemeClr val="accent1">
                    <a:lumMod val="76000"/>
                  </a:schemeClr>
                </a:solidFill>
                <a:latin typeface="Arial"/>
                <a:ea typeface="Calibri" panose="020F0502020204030204"/>
                <a:cs typeface="Calibri" panose="020F0502020204030204"/>
              </a:rPr>
              <a:t>Cultural/ Home remedies</a:t>
            </a:r>
          </a:p>
        </p:txBody>
      </p:sp>
      <p:sp>
        <p:nvSpPr>
          <p:cNvPr id="5" name="Content Placeholder 2">
            <a:extLst>
              <a:ext uri="{FF2B5EF4-FFF2-40B4-BE49-F238E27FC236}">
                <a16:creationId xmlns:a16="http://schemas.microsoft.com/office/drawing/2014/main" id="{535D18D7-8E43-52CC-F729-A613C2F8FC6B}"/>
              </a:ext>
            </a:extLst>
          </p:cNvPr>
          <p:cNvSpPr txBox="1">
            <a:spLocks/>
          </p:cNvSpPr>
          <p:nvPr/>
        </p:nvSpPr>
        <p:spPr>
          <a:xfrm>
            <a:off x="620411" y="1829744"/>
            <a:ext cx="3920182" cy="3640897"/>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auto">
              <a:spcAft>
                <a:spcPts val="0"/>
              </a:spcAft>
            </a:pPr>
            <a:r>
              <a:rPr lang="en-GB" err="1">
                <a:solidFill>
                  <a:srgbClr val="111111"/>
                </a:solidFill>
                <a:latin typeface="Roboto"/>
                <a:ea typeface="Roboto"/>
                <a:cs typeface="Roboto"/>
              </a:rPr>
              <a:t>Pigmentiad</a:t>
            </a:r>
            <a:r>
              <a:rPr lang="en-GB">
                <a:solidFill>
                  <a:srgbClr val="111111"/>
                </a:solidFill>
                <a:latin typeface="Roboto"/>
                <a:ea typeface="Roboto"/>
                <a:cs typeface="Roboto"/>
              </a:rPr>
              <a:t> </a:t>
            </a:r>
            <a:r>
              <a:rPr lang="en-GB" err="1">
                <a:solidFill>
                  <a:srgbClr val="111111"/>
                </a:solidFill>
                <a:latin typeface="Roboto"/>
                <a:ea typeface="Roboto"/>
                <a:cs typeface="Roboto"/>
              </a:rPr>
              <a:t>croen</a:t>
            </a:r>
            <a:endParaRPr lang="en-GB" err="1">
              <a:solidFill>
                <a:srgbClr val="305699"/>
              </a:solidFill>
              <a:latin typeface="Arial"/>
              <a:ea typeface="Calibri" panose="020F0502020204030204"/>
              <a:cs typeface="Calibri" panose="020F0502020204030204"/>
            </a:endParaRPr>
          </a:p>
          <a:p>
            <a:pPr>
              <a:spcAft>
                <a:spcPts val="0"/>
              </a:spcAft>
            </a:pPr>
            <a:r>
              <a:rPr lang="en-GB" err="1">
                <a:solidFill>
                  <a:srgbClr val="111111"/>
                </a:solidFill>
                <a:latin typeface="Roboto"/>
                <a:ea typeface="Roboto"/>
                <a:cs typeface="Roboto"/>
              </a:rPr>
              <a:t>Gweledigaeth</a:t>
            </a:r>
            <a:r>
              <a:rPr lang="en-GB">
                <a:solidFill>
                  <a:srgbClr val="111111"/>
                </a:solidFill>
                <a:latin typeface="Roboto"/>
                <a:ea typeface="Roboto"/>
                <a:cs typeface="Roboto"/>
              </a:rPr>
              <a:t> </a:t>
            </a:r>
            <a:r>
              <a:rPr lang="en-GB" err="1">
                <a:solidFill>
                  <a:srgbClr val="111111"/>
                </a:solidFill>
                <a:latin typeface="Roboto"/>
                <a:ea typeface="Roboto"/>
                <a:cs typeface="Roboto"/>
              </a:rPr>
              <a:t>wahanol</a:t>
            </a:r>
            <a:r>
              <a:rPr lang="en-GB">
                <a:solidFill>
                  <a:srgbClr val="111111"/>
                </a:solidFill>
                <a:latin typeface="Roboto"/>
                <a:ea typeface="Roboto"/>
                <a:cs typeface="Roboto"/>
              </a:rPr>
              <a:t> o </a:t>
            </a:r>
            <a:r>
              <a:rPr lang="en-GB" err="1">
                <a:solidFill>
                  <a:srgbClr val="111111"/>
                </a:solidFill>
                <a:latin typeface="Roboto"/>
                <a:ea typeface="Roboto"/>
                <a:cs typeface="Roboto"/>
              </a:rPr>
              <a:t>farciau</a:t>
            </a:r>
            <a:r>
              <a:rPr lang="en-GB">
                <a:solidFill>
                  <a:srgbClr val="111111"/>
                </a:solidFill>
                <a:latin typeface="Roboto"/>
                <a:ea typeface="Roboto"/>
                <a:cs typeface="Roboto"/>
              </a:rPr>
              <a:t>/ </a:t>
            </a:r>
            <a:r>
              <a:rPr lang="en-GB" err="1">
                <a:solidFill>
                  <a:srgbClr val="111111"/>
                </a:solidFill>
                <a:latin typeface="Roboto"/>
                <a:ea typeface="Roboto"/>
                <a:cs typeface="Roboto"/>
              </a:rPr>
              <a:t>cleisiau</a:t>
            </a:r>
            <a:r>
              <a:rPr lang="en-GB">
                <a:solidFill>
                  <a:srgbClr val="111111"/>
                </a:solidFill>
                <a:latin typeface="Roboto"/>
                <a:ea typeface="Roboto"/>
                <a:cs typeface="Roboto"/>
              </a:rPr>
              <a:t>/ </a:t>
            </a:r>
            <a:r>
              <a:rPr lang="en-GB" err="1">
                <a:solidFill>
                  <a:srgbClr val="111111"/>
                </a:solidFill>
                <a:latin typeface="Roboto"/>
                <a:ea typeface="Roboto"/>
                <a:cs typeface="Roboto"/>
              </a:rPr>
              <a:t>llosgiau</a:t>
            </a:r>
            <a:endParaRPr lang="en-GB" err="1">
              <a:solidFill>
                <a:srgbClr val="305699"/>
              </a:solidFill>
              <a:latin typeface="Arial"/>
              <a:ea typeface="Calibri" panose="020F0502020204030204"/>
              <a:cs typeface="Calibri" panose="020F0502020204030204"/>
            </a:endParaRPr>
          </a:p>
          <a:p>
            <a:pPr>
              <a:spcAft>
                <a:spcPts val="0"/>
              </a:spcAft>
            </a:pPr>
            <a:r>
              <a:rPr lang="en-GB" err="1">
                <a:solidFill>
                  <a:srgbClr val="111111"/>
                </a:solidFill>
                <a:latin typeface="Roboto"/>
                <a:ea typeface="Roboto"/>
                <a:cs typeface="Roboto"/>
              </a:rPr>
              <a:t>Triniaethau</a:t>
            </a:r>
            <a:r>
              <a:rPr lang="en-GB">
                <a:solidFill>
                  <a:srgbClr val="111111"/>
                </a:solidFill>
                <a:latin typeface="Roboto"/>
                <a:ea typeface="Roboto"/>
                <a:cs typeface="Roboto"/>
              </a:rPr>
              <a:t> </a:t>
            </a:r>
            <a:r>
              <a:rPr lang="en-GB" err="1">
                <a:solidFill>
                  <a:srgbClr val="111111"/>
                </a:solidFill>
                <a:latin typeface="Roboto"/>
                <a:ea typeface="Roboto"/>
                <a:cs typeface="Roboto"/>
              </a:rPr>
              <a:t>diwylliannol</a:t>
            </a:r>
            <a:r>
              <a:rPr lang="en-GB">
                <a:solidFill>
                  <a:srgbClr val="111111"/>
                </a:solidFill>
                <a:latin typeface="Roboto"/>
                <a:ea typeface="Roboto"/>
                <a:cs typeface="Roboto"/>
              </a:rPr>
              <a:t>/ </a:t>
            </a:r>
            <a:r>
              <a:rPr lang="en-GB" err="1">
                <a:solidFill>
                  <a:srgbClr val="111111"/>
                </a:solidFill>
                <a:latin typeface="Roboto"/>
                <a:ea typeface="Roboto"/>
                <a:cs typeface="Roboto"/>
              </a:rPr>
              <a:t>cartref</a:t>
            </a:r>
            <a:endParaRPr lang="en-GB">
              <a:solidFill>
                <a:schemeClr val="accent1">
                  <a:lumMod val="76000"/>
                </a:schemeClr>
              </a:solidFill>
              <a:latin typeface="Arial"/>
              <a:ea typeface="Calibri" panose="020F0502020204030204"/>
              <a:cs typeface="Calibri" panose="020F0502020204030204"/>
            </a:endParaRPr>
          </a:p>
        </p:txBody>
      </p:sp>
    </p:spTree>
    <p:extLst>
      <p:ext uri="{BB962C8B-B14F-4D97-AF65-F5344CB8AC3E}">
        <p14:creationId xmlns:p14="http://schemas.microsoft.com/office/powerpoint/2010/main" val="26938255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50BCEFCD-DAAC-CA5B-DC45-1D98BA4F799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8650" y="332656"/>
            <a:ext cx="7886700" cy="503598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2E9B8B3-1BDB-7A95-0B8D-0055B6E3885C}"/>
              </a:ext>
            </a:extLst>
          </p:cNvPr>
          <p:cNvSpPr txBox="1"/>
          <p:nvPr/>
        </p:nvSpPr>
        <p:spPr>
          <a:xfrm>
            <a:off x="6876256" y="5368643"/>
            <a:ext cx="3600400" cy="338554"/>
          </a:xfrm>
          <a:prstGeom prst="rect">
            <a:avLst/>
          </a:prstGeom>
          <a:noFill/>
        </p:spPr>
        <p:txBody>
          <a:bodyPr wrap="square" rtlCol="0">
            <a:spAutoFit/>
          </a:bodyPr>
          <a:lstStyle/>
          <a:p>
            <a:r>
              <a:rPr lang="en-GB" sz="1600">
                <a:latin typeface="+mn-lt"/>
              </a:rPr>
              <a:t>(Source: </a:t>
            </a:r>
            <a:r>
              <a:rPr lang="en-GB" sz="1600" err="1">
                <a:latin typeface="+mn-lt"/>
              </a:rPr>
              <a:t>Nuco</a:t>
            </a:r>
            <a:r>
              <a:rPr lang="en-GB" sz="1600">
                <a:latin typeface="+mn-lt"/>
              </a:rPr>
              <a:t>, 2022)</a:t>
            </a:r>
          </a:p>
        </p:txBody>
      </p:sp>
    </p:spTree>
    <p:extLst>
      <p:ext uri="{BB962C8B-B14F-4D97-AF65-F5344CB8AC3E}">
        <p14:creationId xmlns:p14="http://schemas.microsoft.com/office/powerpoint/2010/main" val="1742573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F0DE4-BA3D-9C82-95D3-D1F7B6F80DCE}"/>
              </a:ext>
            </a:extLst>
          </p:cNvPr>
          <p:cNvSpPr>
            <a:spLocks noGrp="1"/>
          </p:cNvSpPr>
          <p:nvPr>
            <p:ph type="title"/>
          </p:nvPr>
        </p:nvSpPr>
        <p:spPr>
          <a:xfrm>
            <a:off x="194582" y="320245"/>
            <a:ext cx="8602436" cy="1325563"/>
          </a:xfrm>
        </p:spPr>
        <p:txBody>
          <a:bodyPr>
            <a:noAutofit/>
          </a:bodyPr>
          <a:lstStyle/>
          <a:p>
            <a:pPr algn="ctr"/>
            <a:r>
              <a:rPr lang="en-GB" sz="4800" b="1">
                <a:latin typeface="Arial" panose="020B0604020202020204" pitchFamily="34" charset="0"/>
                <a:cs typeface="Arial" panose="020B0604020202020204" pitchFamily="34" charset="0"/>
              </a:rPr>
              <a:t>Marcia </a:t>
            </a:r>
            <a:r>
              <a:rPr lang="en-GB" sz="4800" b="1" err="1">
                <a:latin typeface="Arial" panose="020B0604020202020204" pitchFamily="34" charset="0"/>
                <a:cs typeface="Arial" panose="020B0604020202020204" pitchFamily="34" charset="0"/>
              </a:rPr>
              <a:t>Patrymog</a:t>
            </a:r>
            <a:r>
              <a:rPr lang="en-GB" sz="4800" b="1">
                <a:latin typeface="Arial" panose="020B0604020202020204" pitchFamily="34" charset="0"/>
                <a:cs typeface="Arial" panose="020B0604020202020204" pitchFamily="34" charset="0"/>
              </a:rPr>
              <a:t> neu </a:t>
            </a:r>
            <a:r>
              <a:rPr lang="en-GB" sz="4800" b="1" err="1">
                <a:latin typeface="Arial" panose="020B0604020202020204" pitchFamily="34" charset="0"/>
                <a:cs typeface="Arial" panose="020B0604020202020204" pitchFamily="34" charset="0"/>
              </a:rPr>
              <a:t>gleisio</a:t>
            </a:r>
            <a:br>
              <a:rPr lang="en-GB" sz="4800">
                <a:latin typeface="Arial" panose="020B0604020202020204" pitchFamily="34" charset="0"/>
                <a:cs typeface="Arial" panose="020B0604020202020204" pitchFamily="34" charset="0"/>
              </a:rPr>
            </a:br>
            <a:r>
              <a:rPr lang="en-GB" sz="4800" b="1">
                <a:solidFill>
                  <a:schemeClr val="accent1">
                    <a:lumMod val="75000"/>
                  </a:schemeClr>
                </a:solidFill>
                <a:latin typeface="Arial" panose="020B0604020202020204" pitchFamily="34" charset="0"/>
                <a:cs typeface="Arial" panose="020B0604020202020204" pitchFamily="34" charset="0"/>
              </a:rPr>
              <a:t>Patterned Marks or bruising</a:t>
            </a:r>
          </a:p>
        </p:txBody>
      </p:sp>
      <p:sp>
        <p:nvSpPr>
          <p:cNvPr id="3" name="Content Placeholder 2">
            <a:extLst>
              <a:ext uri="{FF2B5EF4-FFF2-40B4-BE49-F238E27FC236}">
                <a16:creationId xmlns:a16="http://schemas.microsoft.com/office/drawing/2014/main" id="{13367F4A-80E7-A37C-5424-71AC754630CE}"/>
              </a:ext>
            </a:extLst>
          </p:cNvPr>
          <p:cNvSpPr>
            <a:spLocks noGrp="1"/>
          </p:cNvSpPr>
          <p:nvPr>
            <p:ph sz="half" idx="1"/>
          </p:nvPr>
        </p:nvSpPr>
        <p:spPr>
          <a:xfrm>
            <a:off x="628650" y="2065111"/>
            <a:ext cx="3867150" cy="3809862"/>
          </a:xfrm>
        </p:spPr>
        <p:txBody>
          <a:bodyPr>
            <a:normAutofit fontScale="92500" lnSpcReduction="10000"/>
          </a:bodyPr>
          <a:lstStyle/>
          <a:p>
            <a:r>
              <a:rPr lang="en-GB" sz="2400">
                <a:latin typeface="Arial" panose="020B0604020202020204" pitchFamily="34" charset="0"/>
                <a:cs typeface="Arial" panose="020B0604020202020204" pitchFamily="34" charset="0"/>
              </a:rPr>
              <a:t>Print </a:t>
            </a:r>
            <a:r>
              <a:rPr lang="en-GB" sz="2400" err="1">
                <a:latin typeface="Arial" panose="020B0604020202020204" pitchFamily="34" charset="0"/>
                <a:cs typeface="Arial" panose="020B0604020202020204" pitchFamily="34" charset="0"/>
              </a:rPr>
              <a:t>llaw</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bys</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Marciau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bwcl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gwregys</a:t>
            </a:r>
            <a:r>
              <a:rPr lang="en-GB" sz="2400">
                <a:latin typeface="Arial" panose="020B0604020202020204" pitchFamily="34" charset="0"/>
                <a:cs typeface="Arial" panose="020B0604020202020204" pitchFamily="34" charset="0"/>
              </a:rPr>
              <a:t>/ strap </a:t>
            </a:r>
            <a:r>
              <a:rPr lang="en-GB" sz="2400" err="1">
                <a:latin typeface="Arial" panose="020B0604020202020204" pitchFamily="34" charset="0"/>
                <a:cs typeface="Arial" panose="020B0604020202020204" pitchFamily="34" charset="0"/>
              </a:rPr>
              <a:t>gwregys</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Marciau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gwifreno</a:t>
            </a:r>
            <a:r>
              <a:rPr lang="en-GB" sz="2400">
                <a:latin typeface="Arial" panose="020B0604020202020204" pitchFamily="34" charset="0"/>
                <a:cs typeface="Arial" panose="020B0604020202020204" pitchFamily="34" charset="0"/>
              </a:rPr>
              <a:t> offer</a:t>
            </a:r>
          </a:p>
          <a:p>
            <a:r>
              <a:rPr lang="en-GB" sz="2400" err="1">
                <a:latin typeface="Arial" panose="020B0604020202020204" pitchFamily="34" charset="0"/>
                <a:cs typeface="Arial" panose="020B0604020202020204" pitchFamily="34" charset="0"/>
              </a:rPr>
              <a:t>Llosgiadau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sigaret</a:t>
            </a:r>
            <a:r>
              <a:rPr lang="en-GB" sz="2400">
                <a:latin typeface="Arial" panose="020B0604020202020204" pitchFamily="34" charset="0"/>
                <a:cs typeface="Arial" panose="020B0604020202020204" pitchFamily="34" charset="0"/>
              </a:rPr>
              <a:t>, carped, </a:t>
            </a:r>
            <a:r>
              <a:rPr lang="en-GB" sz="2400" err="1">
                <a:latin typeface="Arial" panose="020B0604020202020204" pitchFamily="34" charset="0"/>
                <a:cs typeface="Arial" panose="020B0604020202020204" pitchFamily="34" charset="0"/>
              </a:rPr>
              <a:t>llosgiad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ffrithian</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Marciau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brathiad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dannedd</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Marciau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esgid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troedio</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sawdl</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Marciau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clymu</a:t>
            </a:r>
            <a:endParaRPr lang="en-GB" sz="240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11FE32D5-DD29-52AD-E042-D3101D9ABFFE}"/>
              </a:ext>
            </a:extLst>
          </p:cNvPr>
          <p:cNvSpPr>
            <a:spLocks noGrp="1"/>
          </p:cNvSpPr>
          <p:nvPr>
            <p:ph sz="half" idx="2"/>
          </p:nvPr>
        </p:nvSpPr>
        <p:spPr>
          <a:xfrm>
            <a:off x="4953322" y="2124982"/>
            <a:ext cx="3867150" cy="3809862"/>
          </a:xfrm>
        </p:spPr>
        <p:txBody>
          <a:bodyPr>
            <a:normAutofit fontScale="92500" lnSpcReduction="10000"/>
          </a:bodyPr>
          <a:lstStyle/>
          <a:p>
            <a:pPr algn="l" rtl="0" fontAlgn="base">
              <a:buFont typeface="Arial" panose="020B0604020202020204" pitchFamily="34" charset="0"/>
              <a:buChar char="•"/>
            </a:pPr>
            <a:r>
              <a:rPr lang="en-GB" sz="2400" b="0" i="0" u="none" strike="noStrike">
                <a:solidFill>
                  <a:schemeClr val="accent1">
                    <a:lumMod val="75000"/>
                  </a:schemeClr>
                </a:solidFill>
                <a:effectLst/>
                <a:latin typeface="Arial" panose="020B0604020202020204" pitchFamily="34" charset="0"/>
                <a:cs typeface="Arial" panose="020B0604020202020204" pitchFamily="34" charset="0"/>
              </a:rPr>
              <a:t>Hand/ finger print</a:t>
            </a:r>
            <a:r>
              <a:rPr lang="en-US" sz="2400" b="0" i="0">
                <a:solidFill>
                  <a:schemeClr val="accent1">
                    <a:lumMod val="75000"/>
                  </a:schemeClr>
                </a:solidFill>
                <a:effectLst/>
                <a:latin typeface="Arial" panose="020B0604020202020204" pitchFamily="34" charset="0"/>
                <a:cs typeface="Arial" panose="020B0604020202020204" pitchFamily="34" charset="0"/>
              </a:rPr>
              <a:t>​</a:t>
            </a:r>
          </a:p>
          <a:p>
            <a:pPr algn="l" rtl="0" fontAlgn="base">
              <a:buFont typeface="Arial" panose="020B0604020202020204" pitchFamily="34" charset="0"/>
              <a:buChar char="•"/>
            </a:pPr>
            <a:r>
              <a:rPr lang="en-GB" sz="2400" b="0" i="0" u="none" strike="noStrike">
                <a:solidFill>
                  <a:schemeClr val="accent1">
                    <a:lumMod val="75000"/>
                  </a:schemeClr>
                </a:solidFill>
                <a:effectLst/>
                <a:latin typeface="Arial" panose="020B0604020202020204" pitchFamily="34" charset="0"/>
                <a:cs typeface="Arial" panose="020B0604020202020204" pitchFamily="34" charset="0"/>
              </a:rPr>
              <a:t>Belt buckle/ belt strap marks</a:t>
            </a:r>
            <a:r>
              <a:rPr lang="en-US" sz="2400" b="0" i="0">
                <a:solidFill>
                  <a:schemeClr val="accent1">
                    <a:lumMod val="75000"/>
                  </a:schemeClr>
                </a:solidFill>
                <a:effectLst/>
                <a:latin typeface="Arial" panose="020B0604020202020204" pitchFamily="34" charset="0"/>
                <a:cs typeface="Arial" panose="020B0604020202020204" pitchFamily="34" charset="0"/>
              </a:rPr>
              <a:t>​</a:t>
            </a:r>
          </a:p>
          <a:p>
            <a:pPr algn="l" rtl="0" fontAlgn="base">
              <a:buFont typeface="Arial" panose="020B0604020202020204" pitchFamily="34" charset="0"/>
              <a:buChar char="•"/>
            </a:pPr>
            <a:r>
              <a:rPr lang="en-GB" sz="2400" b="0" i="0" u="none" strike="noStrike">
                <a:solidFill>
                  <a:schemeClr val="accent1">
                    <a:lumMod val="75000"/>
                  </a:schemeClr>
                </a:solidFill>
                <a:effectLst/>
                <a:latin typeface="Arial" panose="020B0604020202020204" pitchFamily="34" charset="0"/>
                <a:cs typeface="Arial" panose="020B0604020202020204" pitchFamily="34" charset="0"/>
              </a:rPr>
              <a:t>Appliance wire marks</a:t>
            </a:r>
            <a:r>
              <a:rPr lang="en-US" sz="2400" b="0" i="0">
                <a:solidFill>
                  <a:schemeClr val="accent1">
                    <a:lumMod val="75000"/>
                  </a:schemeClr>
                </a:solidFill>
                <a:effectLst/>
                <a:latin typeface="Arial" panose="020B0604020202020204" pitchFamily="34" charset="0"/>
                <a:cs typeface="Arial" panose="020B0604020202020204" pitchFamily="34" charset="0"/>
              </a:rPr>
              <a:t>​</a:t>
            </a:r>
          </a:p>
          <a:p>
            <a:pPr algn="l" rtl="0" fontAlgn="base">
              <a:buFont typeface="Arial" panose="020B0604020202020204" pitchFamily="34" charset="0"/>
              <a:buChar char="•"/>
            </a:pPr>
            <a:r>
              <a:rPr lang="en-GB" sz="2400" b="0" i="0" u="none" strike="noStrike">
                <a:solidFill>
                  <a:schemeClr val="accent1">
                    <a:lumMod val="75000"/>
                  </a:schemeClr>
                </a:solidFill>
                <a:effectLst/>
                <a:latin typeface="Arial" panose="020B0604020202020204" pitchFamily="34" charset="0"/>
                <a:cs typeface="Arial" panose="020B0604020202020204" pitchFamily="34" charset="0"/>
              </a:rPr>
              <a:t>Cigarette/ carpet/ friction burns</a:t>
            </a:r>
            <a:r>
              <a:rPr lang="en-US" sz="2400" b="0" i="0">
                <a:solidFill>
                  <a:schemeClr val="accent1">
                    <a:lumMod val="75000"/>
                  </a:schemeClr>
                </a:solidFill>
                <a:effectLst/>
                <a:latin typeface="Arial" panose="020B0604020202020204" pitchFamily="34" charset="0"/>
                <a:cs typeface="Arial" panose="020B0604020202020204" pitchFamily="34" charset="0"/>
              </a:rPr>
              <a:t>​</a:t>
            </a:r>
          </a:p>
          <a:p>
            <a:pPr algn="l" rtl="0" fontAlgn="base">
              <a:buFont typeface="Arial" panose="020B0604020202020204" pitchFamily="34" charset="0"/>
              <a:buChar char="•"/>
            </a:pPr>
            <a:r>
              <a:rPr lang="en-GB" sz="2400" b="0" i="0" u="none" strike="noStrike">
                <a:solidFill>
                  <a:schemeClr val="accent1">
                    <a:lumMod val="75000"/>
                  </a:schemeClr>
                </a:solidFill>
                <a:effectLst/>
                <a:latin typeface="Arial" panose="020B0604020202020204" pitchFamily="34" charset="0"/>
                <a:cs typeface="Arial" panose="020B0604020202020204" pitchFamily="34" charset="0"/>
              </a:rPr>
              <a:t>Bite/ teeth marks</a:t>
            </a:r>
            <a:r>
              <a:rPr lang="en-US" sz="2400" b="0" i="0">
                <a:solidFill>
                  <a:schemeClr val="accent1">
                    <a:lumMod val="75000"/>
                  </a:schemeClr>
                </a:solidFill>
                <a:effectLst/>
                <a:latin typeface="Arial" panose="020B0604020202020204" pitchFamily="34" charset="0"/>
                <a:cs typeface="Arial" panose="020B0604020202020204" pitchFamily="34" charset="0"/>
              </a:rPr>
              <a:t>​</a:t>
            </a:r>
          </a:p>
          <a:p>
            <a:pPr algn="l" rtl="0" fontAlgn="base">
              <a:buFont typeface="Arial" panose="020B0604020202020204" pitchFamily="34" charset="0"/>
              <a:buChar char="•"/>
            </a:pPr>
            <a:r>
              <a:rPr lang="en-GB" sz="2400" b="0" i="0" u="none" strike="noStrike">
                <a:solidFill>
                  <a:schemeClr val="accent1">
                    <a:lumMod val="75000"/>
                  </a:schemeClr>
                </a:solidFill>
                <a:effectLst/>
                <a:latin typeface="Arial" panose="020B0604020202020204" pitchFamily="34" charset="0"/>
                <a:cs typeface="Arial" panose="020B0604020202020204" pitchFamily="34" charset="0"/>
              </a:rPr>
              <a:t>Shoe, tread/ heel marks</a:t>
            </a:r>
            <a:r>
              <a:rPr lang="en-US" sz="2400" b="0" i="0">
                <a:solidFill>
                  <a:schemeClr val="accent1">
                    <a:lumMod val="75000"/>
                  </a:schemeClr>
                </a:solidFill>
                <a:effectLst/>
                <a:latin typeface="Arial" panose="020B0604020202020204" pitchFamily="34" charset="0"/>
                <a:cs typeface="Arial" panose="020B0604020202020204" pitchFamily="34" charset="0"/>
              </a:rPr>
              <a:t>​</a:t>
            </a:r>
          </a:p>
          <a:p>
            <a:pPr algn="l" rtl="0" fontAlgn="base">
              <a:buFont typeface="Arial" panose="020B0604020202020204" pitchFamily="34" charset="0"/>
              <a:buChar char="•"/>
            </a:pPr>
            <a:r>
              <a:rPr lang="en-GB" sz="2400" b="0" i="0" u="none" strike="noStrike">
                <a:solidFill>
                  <a:schemeClr val="accent1">
                    <a:lumMod val="75000"/>
                  </a:schemeClr>
                </a:solidFill>
                <a:effectLst/>
                <a:latin typeface="Arial" panose="020B0604020202020204" pitchFamily="34" charset="0"/>
                <a:cs typeface="Arial" panose="020B0604020202020204" pitchFamily="34" charset="0"/>
              </a:rPr>
              <a:t>Ligature marks</a:t>
            </a:r>
            <a:endParaRPr lang="en-US" sz="2400" b="0" i="0">
              <a:solidFill>
                <a:schemeClr val="accent1">
                  <a:lumMod val="75000"/>
                </a:schemeClr>
              </a:solidFill>
              <a:effectLst/>
              <a:latin typeface="Arial" panose="020B0604020202020204" pitchFamily="34" charset="0"/>
              <a:cs typeface="Arial" panose="020B0604020202020204" pitchFamily="34" charset="0"/>
            </a:endParaRPr>
          </a:p>
          <a:p>
            <a:pPr marL="0" indent="0">
              <a:buNone/>
            </a:pPr>
            <a:endParaRPr lang="en-GB"/>
          </a:p>
        </p:txBody>
      </p:sp>
      <p:sp>
        <p:nvSpPr>
          <p:cNvPr id="5" name="TextBox 4">
            <a:extLst>
              <a:ext uri="{FF2B5EF4-FFF2-40B4-BE49-F238E27FC236}">
                <a16:creationId xmlns:a16="http://schemas.microsoft.com/office/drawing/2014/main" id="{9DF317CC-1081-1D88-0287-6AED3C4FD1AE}"/>
              </a:ext>
            </a:extLst>
          </p:cNvPr>
          <p:cNvSpPr txBox="1"/>
          <p:nvPr/>
        </p:nvSpPr>
        <p:spPr>
          <a:xfrm>
            <a:off x="7164288" y="5279722"/>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16615776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AB6B1-37F9-AAD0-FDBE-1360E730449C}"/>
              </a:ext>
            </a:extLst>
          </p:cNvPr>
          <p:cNvSpPr>
            <a:spLocks noGrp="1"/>
          </p:cNvSpPr>
          <p:nvPr>
            <p:ph type="title"/>
          </p:nvPr>
        </p:nvSpPr>
        <p:spPr/>
        <p:txBody>
          <a:bodyPr>
            <a:noAutofit/>
          </a:bodyPr>
          <a:lstStyle/>
          <a:p>
            <a:pPr algn="ctr"/>
            <a:r>
              <a:rPr lang="en-GB" sz="4800" b="1" err="1">
                <a:latin typeface="Arial" panose="020B0604020202020204" pitchFamily="34" charset="0"/>
                <a:cs typeface="Arial" panose="020B0604020202020204" pitchFamily="34" charset="0"/>
              </a:rPr>
              <a:t>Achos</a:t>
            </a:r>
            <a:r>
              <a:rPr lang="en-GB" sz="4800" b="1">
                <a:latin typeface="Arial" panose="020B0604020202020204" pitchFamily="34" charset="0"/>
                <a:cs typeface="Arial" panose="020B0604020202020204" pitchFamily="34" charset="0"/>
              </a:rPr>
              <a:t> </a:t>
            </a:r>
            <a:r>
              <a:rPr lang="en-GB" sz="4800" b="1" err="1">
                <a:latin typeface="Arial" panose="020B0604020202020204" pitchFamily="34" charset="0"/>
                <a:cs typeface="Arial" panose="020B0604020202020204" pitchFamily="34" charset="0"/>
              </a:rPr>
              <a:t>Pryder</a:t>
            </a:r>
            <a:br>
              <a:rPr lang="en-GB" sz="4800" b="1">
                <a:latin typeface="Arial" panose="020B0604020202020204" pitchFamily="34" charset="0"/>
                <a:cs typeface="Arial" panose="020B0604020202020204" pitchFamily="34" charset="0"/>
              </a:rPr>
            </a:br>
            <a:r>
              <a:rPr lang="en-GB" sz="4800" b="1">
                <a:solidFill>
                  <a:schemeClr val="accent1">
                    <a:lumMod val="75000"/>
                  </a:schemeClr>
                </a:solidFill>
                <a:latin typeface="Arial" panose="020B0604020202020204" pitchFamily="34" charset="0"/>
                <a:cs typeface="Arial" panose="020B0604020202020204" pitchFamily="34" charset="0"/>
              </a:rPr>
              <a:t>Cause for concern</a:t>
            </a:r>
          </a:p>
        </p:txBody>
      </p:sp>
      <p:graphicFrame>
        <p:nvGraphicFramePr>
          <p:cNvPr id="6" name="Content Placeholder 2">
            <a:extLst>
              <a:ext uri="{FF2B5EF4-FFF2-40B4-BE49-F238E27FC236}">
                <a16:creationId xmlns:a16="http://schemas.microsoft.com/office/drawing/2014/main" id="{460BF56C-1646-1C1E-CF43-8E17AD99060E}"/>
              </a:ext>
            </a:extLst>
          </p:cNvPr>
          <p:cNvGraphicFramePr>
            <a:graphicFrameLocks noGrp="1"/>
          </p:cNvGraphicFramePr>
          <p:nvPr>
            <p:ph idx="1"/>
            <p:extLst>
              <p:ext uri="{D42A27DB-BD31-4B8C-83A1-F6EECF244321}">
                <p14:modId xmlns:p14="http://schemas.microsoft.com/office/powerpoint/2010/main" val="3993622179"/>
              </p:ext>
            </p:extLst>
          </p:nvPr>
        </p:nvGraphicFramePr>
        <p:xfrm>
          <a:off x="408214" y="1656441"/>
          <a:ext cx="4022272" cy="43513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Content Placeholder 2">
            <a:extLst>
              <a:ext uri="{FF2B5EF4-FFF2-40B4-BE49-F238E27FC236}">
                <a16:creationId xmlns:a16="http://schemas.microsoft.com/office/drawing/2014/main" id="{1A90858F-1722-E514-2E05-3EDBAE35F682}"/>
              </a:ext>
            </a:extLst>
          </p:cNvPr>
          <p:cNvGraphicFramePr>
            <a:graphicFrameLocks noGrp="1"/>
          </p:cNvGraphicFramePr>
          <p:nvPr>
            <p:ph sz="half" idx="4294967295"/>
            <p:extLst>
              <p:ext uri="{D42A27DB-BD31-4B8C-83A1-F6EECF244321}">
                <p14:modId xmlns:p14="http://schemas.microsoft.com/office/powerpoint/2010/main" val="580210882"/>
              </p:ext>
            </p:extLst>
          </p:nvPr>
        </p:nvGraphicFramePr>
        <p:xfrm>
          <a:off x="4767943" y="1654172"/>
          <a:ext cx="3886200" cy="435133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1282679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B3A57-D50F-7904-2C3A-F46B10096F9D}"/>
              </a:ext>
            </a:extLst>
          </p:cNvPr>
          <p:cNvSpPr>
            <a:spLocks noGrp="1"/>
          </p:cNvSpPr>
          <p:nvPr>
            <p:ph type="title"/>
          </p:nvPr>
        </p:nvSpPr>
        <p:spPr/>
        <p:txBody>
          <a:bodyPr>
            <a:noAutofit/>
          </a:bodyPr>
          <a:lstStyle/>
          <a:p>
            <a:pPr algn="ctr"/>
            <a:r>
              <a:rPr lang="cy-GB" sz="4000" b="1">
                <a:latin typeface="Arial" panose="020B0604020202020204" pitchFamily="34" charset="0"/>
                <a:cs typeface="Arial" panose="020B0604020202020204" pitchFamily="34" charset="0"/>
              </a:rPr>
              <a:t>Salwch wedi’i ffugio/wedi’i achosi gan eraill </a:t>
            </a:r>
            <a:br>
              <a:rPr lang="cy-GB" sz="4000" b="1">
                <a:latin typeface="Arial" panose="020B0604020202020204" pitchFamily="34" charset="0"/>
                <a:cs typeface="Arial" panose="020B0604020202020204" pitchFamily="34" charset="0"/>
              </a:rPr>
            </a:br>
            <a:r>
              <a:rPr lang="en-GB" sz="4000" b="1">
                <a:solidFill>
                  <a:schemeClr val="accent1">
                    <a:lumMod val="75000"/>
                  </a:schemeClr>
                </a:solidFill>
                <a:latin typeface="Arial" panose="020B0604020202020204" pitchFamily="34" charset="0"/>
                <a:cs typeface="Arial" panose="020B0604020202020204" pitchFamily="34" charset="0"/>
              </a:rPr>
              <a:t>Fabricated or induced  Illness</a:t>
            </a:r>
          </a:p>
        </p:txBody>
      </p:sp>
      <p:sp>
        <p:nvSpPr>
          <p:cNvPr id="3" name="Content Placeholder 2">
            <a:extLst>
              <a:ext uri="{FF2B5EF4-FFF2-40B4-BE49-F238E27FC236}">
                <a16:creationId xmlns:a16="http://schemas.microsoft.com/office/drawing/2014/main" id="{8F6066F3-695E-CB93-F2B6-FF0E3C8BD960}"/>
              </a:ext>
            </a:extLst>
          </p:cNvPr>
          <p:cNvSpPr>
            <a:spLocks noGrp="1"/>
          </p:cNvSpPr>
          <p:nvPr>
            <p:ph sz="half" idx="1"/>
          </p:nvPr>
        </p:nvSpPr>
        <p:spPr>
          <a:xfrm>
            <a:off x="457200" y="1825625"/>
            <a:ext cx="4038600" cy="3809862"/>
          </a:xfrm>
        </p:spPr>
        <p:txBody>
          <a:bodyPr vert="horz" lIns="91440" tIns="45720" rIns="91440" bIns="45720" rtlCol="0" anchor="t">
            <a:normAutofit fontScale="92500"/>
          </a:bodyPr>
          <a:lstStyle/>
          <a:p>
            <a:r>
              <a:rPr lang="en-GB" sz="2400">
                <a:latin typeface="Arial" panose="020B0604020202020204" pitchFamily="34" charset="0"/>
                <a:ea typeface="+mn-lt"/>
                <a:cs typeface="Arial" panose="020B0604020202020204" pitchFamily="34" charset="0"/>
              </a:rPr>
              <a:t>Munchhausen </a:t>
            </a:r>
            <a:r>
              <a:rPr lang="en-GB" sz="2400" err="1">
                <a:latin typeface="Arial" panose="020B0604020202020204" pitchFamily="34" charset="0"/>
                <a:ea typeface="+mn-lt"/>
                <a:cs typeface="Arial" panose="020B0604020202020204" pitchFamily="34" charset="0"/>
              </a:rPr>
              <a:t>drwy</a:t>
            </a:r>
            <a:r>
              <a:rPr lang="en-GB" sz="2400">
                <a:latin typeface="Arial" panose="020B0604020202020204" pitchFamily="34" charset="0"/>
                <a:ea typeface="+mn-lt"/>
                <a:cs typeface="Arial" panose="020B0604020202020204" pitchFamily="34" charset="0"/>
              </a:rPr>
              <a:t> </a:t>
            </a:r>
            <a:r>
              <a:rPr lang="en-GB" sz="2400" err="1">
                <a:latin typeface="Arial" panose="020B0604020202020204" pitchFamily="34" charset="0"/>
                <a:ea typeface="+mn-lt"/>
                <a:cs typeface="Arial" panose="020B0604020202020204" pitchFamily="34" charset="0"/>
              </a:rPr>
              <a:t>ddirprwy</a:t>
            </a:r>
            <a:endParaRPr lang="en-GB">
              <a:latin typeface="Arial" panose="020B0604020202020204" pitchFamily="34" charset="0"/>
              <a:cs typeface="Arial" panose="020B0604020202020204" pitchFamily="34" charset="0"/>
            </a:endParaRPr>
          </a:p>
          <a:p>
            <a:r>
              <a:rPr lang="en-GB" sz="2400" err="1">
                <a:latin typeface="Arial" panose="020B0604020202020204" pitchFamily="34" charset="0"/>
                <a:ea typeface="+mn-lt"/>
                <a:cs typeface="Arial" panose="020B0604020202020204" pitchFamily="34" charset="0"/>
              </a:rPr>
              <a:t>Syndrom</a:t>
            </a:r>
            <a:r>
              <a:rPr lang="en-GB" sz="2400">
                <a:latin typeface="Arial" panose="020B0604020202020204" pitchFamily="34" charset="0"/>
                <a:ea typeface="+mn-lt"/>
                <a:cs typeface="Arial" panose="020B0604020202020204" pitchFamily="34" charset="0"/>
              </a:rPr>
              <a:t> Munchausen </a:t>
            </a:r>
            <a:r>
              <a:rPr lang="en-GB" sz="2400" err="1">
                <a:latin typeface="Arial" panose="020B0604020202020204" pitchFamily="34" charset="0"/>
                <a:ea typeface="+mn-lt"/>
                <a:cs typeface="Arial" panose="020B0604020202020204" pitchFamily="34" charset="0"/>
              </a:rPr>
              <a:t>drwy</a:t>
            </a:r>
            <a:r>
              <a:rPr lang="en-GB" sz="2400">
                <a:latin typeface="Arial" panose="020B0604020202020204" pitchFamily="34" charset="0"/>
                <a:ea typeface="+mn-lt"/>
                <a:cs typeface="Arial" panose="020B0604020202020204" pitchFamily="34" charset="0"/>
              </a:rPr>
              <a:t> </a:t>
            </a:r>
            <a:r>
              <a:rPr lang="en-GB" sz="2400" err="1">
                <a:latin typeface="Arial" panose="020B0604020202020204" pitchFamily="34" charset="0"/>
                <a:ea typeface="+mn-lt"/>
                <a:cs typeface="Arial" panose="020B0604020202020204" pitchFamily="34" charset="0"/>
              </a:rPr>
              <a:t>ddirprwy</a:t>
            </a:r>
            <a:endParaRPr lang="en-GB">
              <a:latin typeface="Arial" panose="020B0604020202020204" pitchFamily="34" charset="0"/>
              <a:cs typeface="Arial" panose="020B0604020202020204" pitchFamily="34" charset="0"/>
            </a:endParaRPr>
          </a:p>
          <a:p>
            <a:r>
              <a:rPr lang="en-GB" sz="2400" err="1">
                <a:latin typeface="Arial" panose="020B0604020202020204" pitchFamily="34" charset="0"/>
                <a:ea typeface="+mn-lt"/>
                <a:cs typeface="Arial" panose="020B0604020202020204" pitchFamily="34" charset="0"/>
              </a:rPr>
              <a:t>Anhwylder</a:t>
            </a:r>
            <a:r>
              <a:rPr lang="en-GB" sz="2400">
                <a:latin typeface="Arial" panose="020B0604020202020204" pitchFamily="34" charset="0"/>
                <a:ea typeface="+mn-lt"/>
                <a:cs typeface="Arial" panose="020B0604020202020204" pitchFamily="34" charset="0"/>
              </a:rPr>
              <a:t> </a:t>
            </a:r>
            <a:r>
              <a:rPr lang="en-GB" sz="2400" err="1">
                <a:latin typeface="Arial" panose="020B0604020202020204" pitchFamily="34" charset="0"/>
                <a:ea typeface="+mn-lt"/>
                <a:cs typeface="Arial" panose="020B0604020202020204" pitchFamily="34" charset="0"/>
              </a:rPr>
              <a:t>ffugiol</a:t>
            </a:r>
            <a:r>
              <a:rPr lang="en-GB" sz="2400">
                <a:latin typeface="Arial" panose="020B0604020202020204" pitchFamily="34" charset="0"/>
                <a:ea typeface="+mn-lt"/>
                <a:cs typeface="Arial" panose="020B0604020202020204" pitchFamily="34" charset="0"/>
              </a:rPr>
              <a:t> </a:t>
            </a:r>
            <a:r>
              <a:rPr lang="en-GB" sz="2400" err="1">
                <a:latin typeface="Arial" panose="020B0604020202020204" pitchFamily="34" charset="0"/>
                <a:ea typeface="+mn-lt"/>
                <a:cs typeface="Arial" panose="020B0604020202020204" pitchFamily="34" charset="0"/>
              </a:rPr>
              <a:t>wedi’i</a:t>
            </a:r>
            <a:r>
              <a:rPr lang="en-GB" sz="2400">
                <a:latin typeface="Arial" panose="020B0604020202020204" pitchFamily="34" charset="0"/>
                <a:ea typeface="+mn-lt"/>
                <a:cs typeface="Arial" panose="020B0604020202020204" pitchFamily="34" charset="0"/>
              </a:rPr>
              <a:t> </a:t>
            </a:r>
            <a:r>
              <a:rPr lang="en-GB" sz="2400" err="1">
                <a:latin typeface="Arial" panose="020B0604020202020204" pitchFamily="34" charset="0"/>
                <a:ea typeface="+mn-lt"/>
                <a:cs typeface="Arial" panose="020B0604020202020204" pitchFamily="34" charset="0"/>
              </a:rPr>
              <a:t>orfodi</a:t>
            </a:r>
            <a:r>
              <a:rPr lang="en-GB" sz="2400">
                <a:latin typeface="Arial" panose="020B0604020202020204" pitchFamily="34" charset="0"/>
                <a:ea typeface="+mn-lt"/>
                <a:cs typeface="Arial" panose="020B0604020202020204" pitchFamily="34" charset="0"/>
              </a:rPr>
              <a:t> </a:t>
            </a:r>
            <a:r>
              <a:rPr lang="en-GB" sz="2400" err="1">
                <a:latin typeface="Arial" panose="020B0604020202020204" pitchFamily="34" charset="0"/>
                <a:ea typeface="+mn-lt"/>
                <a:cs typeface="Arial" panose="020B0604020202020204" pitchFamily="34" charset="0"/>
              </a:rPr>
              <a:t>ar</a:t>
            </a:r>
            <a:r>
              <a:rPr lang="en-GB" sz="2400">
                <a:latin typeface="Arial" panose="020B0604020202020204" pitchFamily="34" charset="0"/>
                <a:ea typeface="+mn-lt"/>
                <a:cs typeface="Arial" panose="020B0604020202020204" pitchFamily="34" charset="0"/>
              </a:rPr>
              <a:t> </a:t>
            </a:r>
            <a:r>
              <a:rPr lang="en-GB" sz="2400" err="1">
                <a:latin typeface="Arial" panose="020B0604020202020204" pitchFamily="34" charset="0"/>
                <a:ea typeface="+mn-lt"/>
                <a:cs typeface="Arial" panose="020B0604020202020204" pitchFamily="34" charset="0"/>
              </a:rPr>
              <a:t>rywun</a:t>
            </a:r>
            <a:r>
              <a:rPr lang="en-GB" sz="2400">
                <a:latin typeface="Arial" panose="020B0604020202020204" pitchFamily="34" charset="0"/>
                <a:ea typeface="+mn-lt"/>
                <a:cs typeface="Arial" panose="020B0604020202020204" pitchFamily="34" charset="0"/>
              </a:rPr>
              <a:t> </a:t>
            </a:r>
            <a:r>
              <a:rPr lang="en-GB" sz="2400" err="1">
                <a:latin typeface="Arial" panose="020B0604020202020204" pitchFamily="34" charset="0"/>
                <a:ea typeface="+mn-lt"/>
                <a:cs typeface="Arial" panose="020B0604020202020204" pitchFamily="34" charset="0"/>
              </a:rPr>
              <a:t>arall</a:t>
            </a:r>
            <a:r>
              <a:rPr lang="en-GB" sz="2400">
                <a:latin typeface="Arial" panose="020B0604020202020204" pitchFamily="34" charset="0"/>
                <a:ea typeface="+mn-lt"/>
                <a:cs typeface="Arial" panose="020B0604020202020204" pitchFamily="34" charset="0"/>
              </a:rPr>
              <a:t> (FDIA)</a:t>
            </a:r>
            <a:endParaRPr lang="en-GB">
              <a:latin typeface="Arial" panose="020B0604020202020204" pitchFamily="34" charset="0"/>
              <a:cs typeface="Arial" panose="020B0604020202020204" pitchFamily="34" charset="0"/>
            </a:endParaRPr>
          </a:p>
          <a:p>
            <a:r>
              <a:rPr lang="en-GB" sz="2400" err="1">
                <a:latin typeface="Arial" panose="020B0604020202020204" pitchFamily="34" charset="0"/>
                <a:ea typeface="+mn-lt"/>
                <a:cs typeface="Arial" panose="020B0604020202020204" pitchFamily="34" charset="0"/>
              </a:rPr>
              <a:t>Salwch</a:t>
            </a:r>
            <a:r>
              <a:rPr lang="en-GB" sz="2400">
                <a:latin typeface="Arial" panose="020B0604020202020204" pitchFamily="34" charset="0"/>
                <a:ea typeface="+mn-lt"/>
                <a:cs typeface="Arial" panose="020B0604020202020204" pitchFamily="34" charset="0"/>
              </a:rPr>
              <a:t> </a:t>
            </a:r>
            <a:r>
              <a:rPr lang="en-GB" sz="2400" err="1">
                <a:latin typeface="Arial" panose="020B0604020202020204" pitchFamily="34" charset="0"/>
                <a:ea typeface="+mn-lt"/>
                <a:cs typeface="Arial" panose="020B0604020202020204" pitchFamily="34" charset="0"/>
              </a:rPr>
              <a:t>wedi’i</a:t>
            </a:r>
            <a:r>
              <a:rPr lang="en-GB" sz="2400">
                <a:latin typeface="Arial" panose="020B0604020202020204" pitchFamily="34" charset="0"/>
                <a:ea typeface="+mn-lt"/>
                <a:cs typeface="Arial" panose="020B0604020202020204" pitchFamily="34" charset="0"/>
              </a:rPr>
              <a:t> </a:t>
            </a:r>
            <a:r>
              <a:rPr lang="en-GB" sz="2400" err="1">
                <a:latin typeface="Arial" panose="020B0604020202020204" pitchFamily="34" charset="0"/>
                <a:ea typeface="+mn-lt"/>
                <a:cs typeface="Arial" panose="020B0604020202020204" pitchFamily="34" charset="0"/>
              </a:rPr>
              <a:t>Ffugio</a:t>
            </a:r>
            <a:r>
              <a:rPr lang="en-GB" sz="2400">
                <a:latin typeface="Arial" panose="020B0604020202020204" pitchFamily="34" charset="0"/>
                <a:ea typeface="+mn-lt"/>
                <a:cs typeface="Arial" panose="020B0604020202020204" pitchFamily="34" charset="0"/>
              </a:rPr>
              <a:t> neu </a:t>
            </a:r>
            <a:r>
              <a:rPr lang="en-GB" sz="2400" err="1">
                <a:latin typeface="Arial" panose="020B0604020202020204" pitchFamily="34" charset="0"/>
                <a:ea typeface="+mn-lt"/>
                <a:cs typeface="Arial" panose="020B0604020202020204" pitchFamily="34" charset="0"/>
              </a:rPr>
              <a:t>wedi’i</a:t>
            </a:r>
            <a:r>
              <a:rPr lang="en-GB" sz="2400">
                <a:latin typeface="Arial" panose="020B0604020202020204" pitchFamily="34" charset="0"/>
                <a:ea typeface="+mn-lt"/>
                <a:cs typeface="Arial" panose="020B0604020202020204" pitchFamily="34" charset="0"/>
              </a:rPr>
              <a:t> </a:t>
            </a:r>
            <a:r>
              <a:rPr lang="en-GB" sz="2400" err="1">
                <a:latin typeface="Arial" panose="020B0604020202020204" pitchFamily="34" charset="0"/>
                <a:ea typeface="+mn-lt"/>
                <a:cs typeface="Arial" panose="020B0604020202020204" pitchFamily="34" charset="0"/>
              </a:rPr>
              <a:t>Achosi</a:t>
            </a:r>
            <a:r>
              <a:rPr lang="en-GB" sz="2400">
                <a:latin typeface="Arial" panose="020B0604020202020204" pitchFamily="34" charset="0"/>
                <a:ea typeface="+mn-lt"/>
                <a:cs typeface="Arial" panose="020B0604020202020204" pitchFamily="34" charset="0"/>
              </a:rPr>
              <a:t> </a:t>
            </a:r>
            <a:r>
              <a:rPr lang="en-GB" sz="2400" err="1">
                <a:latin typeface="Arial" panose="020B0604020202020204" pitchFamily="34" charset="0"/>
                <a:ea typeface="+mn-lt"/>
                <a:cs typeface="Arial" panose="020B0604020202020204" pitchFamily="34" charset="0"/>
              </a:rPr>
              <a:t>gan</a:t>
            </a:r>
            <a:r>
              <a:rPr lang="en-GB" sz="2400">
                <a:latin typeface="Arial" panose="020B0604020202020204" pitchFamily="34" charset="0"/>
                <a:ea typeface="+mn-lt"/>
                <a:cs typeface="Arial" panose="020B0604020202020204" pitchFamily="34" charset="0"/>
              </a:rPr>
              <a:t> </a:t>
            </a:r>
            <a:r>
              <a:rPr lang="en-GB" sz="2400" err="1">
                <a:latin typeface="Arial" panose="020B0604020202020204" pitchFamily="34" charset="0"/>
                <a:ea typeface="+mn-lt"/>
                <a:cs typeface="Arial" panose="020B0604020202020204" pitchFamily="34" charset="0"/>
              </a:rPr>
              <a:t>Ofalwyr</a:t>
            </a:r>
            <a:r>
              <a:rPr lang="en-GB" sz="2400">
                <a:latin typeface="Arial" panose="020B0604020202020204" pitchFamily="34" charset="0"/>
                <a:ea typeface="+mn-lt"/>
                <a:cs typeface="Arial" panose="020B0604020202020204" pitchFamily="34" charset="0"/>
              </a:rPr>
              <a:t> (FIIC)</a:t>
            </a:r>
            <a:endParaRPr lang="en-GB">
              <a:latin typeface="Arial" panose="020B0604020202020204" pitchFamily="34" charset="0"/>
              <a:cs typeface="Arial" panose="020B0604020202020204" pitchFamily="34" charset="0"/>
            </a:endParaRPr>
          </a:p>
          <a:p>
            <a:r>
              <a:rPr lang="en-GB" sz="2400" err="1">
                <a:latin typeface="Arial" panose="020B0604020202020204" pitchFamily="34" charset="0"/>
                <a:ea typeface="+mn-lt"/>
                <a:cs typeface="Arial" panose="020B0604020202020204" pitchFamily="34" charset="0"/>
              </a:rPr>
              <a:t>Anhwylder</a:t>
            </a:r>
            <a:r>
              <a:rPr lang="en-GB" sz="2400">
                <a:latin typeface="Arial" panose="020B0604020202020204" pitchFamily="34" charset="0"/>
                <a:ea typeface="+mn-lt"/>
                <a:cs typeface="Arial" panose="020B0604020202020204" pitchFamily="34" charset="0"/>
              </a:rPr>
              <a:t> </a:t>
            </a:r>
            <a:r>
              <a:rPr lang="en-GB" sz="2400" err="1">
                <a:latin typeface="Arial" panose="020B0604020202020204" pitchFamily="34" charset="0"/>
                <a:ea typeface="+mn-lt"/>
                <a:cs typeface="Arial" panose="020B0604020202020204" pitchFamily="34" charset="0"/>
              </a:rPr>
              <a:t>Ffugiol</a:t>
            </a:r>
            <a:r>
              <a:rPr lang="en-GB" sz="2400">
                <a:latin typeface="Arial" panose="020B0604020202020204" pitchFamily="34" charset="0"/>
                <a:ea typeface="+mn-lt"/>
                <a:cs typeface="Arial" panose="020B0604020202020204" pitchFamily="34" charset="0"/>
              </a:rPr>
              <a:t> </a:t>
            </a:r>
            <a:r>
              <a:rPr lang="en-GB" sz="2400" err="1">
                <a:latin typeface="Arial" panose="020B0604020202020204" pitchFamily="34" charset="0"/>
                <a:ea typeface="+mn-lt"/>
                <a:cs typeface="Arial" panose="020B0604020202020204" pitchFamily="34" charset="0"/>
              </a:rPr>
              <a:t>drwy</a:t>
            </a:r>
            <a:r>
              <a:rPr lang="en-GB" sz="2400">
                <a:latin typeface="Arial" panose="020B0604020202020204" pitchFamily="34" charset="0"/>
                <a:ea typeface="+mn-lt"/>
                <a:cs typeface="Arial" panose="020B0604020202020204" pitchFamily="34" charset="0"/>
              </a:rPr>
              <a:t> </a:t>
            </a:r>
            <a:r>
              <a:rPr lang="en-GB" sz="2400" err="1">
                <a:latin typeface="Arial" panose="020B0604020202020204" pitchFamily="34" charset="0"/>
                <a:ea typeface="+mn-lt"/>
                <a:cs typeface="Arial" panose="020B0604020202020204" pitchFamily="34" charset="0"/>
              </a:rPr>
              <a:t>Ddirprwy</a:t>
            </a:r>
            <a:endParaRPr lang="en-GB">
              <a:latin typeface="Arial" panose="020B0604020202020204" pitchFamily="34" charset="0"/>
              <a:cs typeface="Arial" panose="020B0604020202020204" pitchFamily="34" charset="0"/>
            </a:endParaRPr>
          </a:p>
          <a:p>
            <a:endParaRPr lang="en-GB">
              <a:cs typeface="Arial" panose="020B0604020202020204"/>
            </a:endParaRPr>
          </a:p>
        </p:txBody>
      </p:sp>
      <p:sp>
        <p:nvSpPr>
          <p:cNvPr id="4" name="Content Placeholder 3">
            <a:extLst>
              <a:ext uri="{FF2B5EF4-FFF2-40B4-BE49-F238E27FC236}">
                <a16:creationId xmlns:a16="http://schemas.microsoft.com/office/drawing/2014/main" id="{BACF029F-A481-D46C-1AA7-88CB4D592245}"/>
              </a:ext>
            </a:extLst>
          </p:cNvPr>
          <p:cNvSpPr>
            <a:spLocks noGrp="1"/>
          </p:cNvSpPr>
          <p:nvPr>
            <p:ph sz="half" idx="2"/>
          </p:nvPr>
        </p:nvSpPr>
        <p:spPr/>
        <p:txBody>
          <a:bodyPr vert="horz" lIns="91440" tIns="45720" rIns="91440" bIns="45720" rtlCol="0" anchor="t">
            <a:normAutofit fontScale="92500"/>
          </a:bodyPr>
          <a:lstStyle/>
          <a:p>
            <a:pPr marL="342900" indent="-342900"/>
            <a:r>
              <a:rPr lang="en-GB" sz="2400">
                <a:solidFill>
                  <a:schemeClr val="accent1">
                    <a:lumMod val="75000"/>
                  </a:schemeClr>
                </a:solidFill>
                <a:latin typeface="Arial" panose="020B0604020202020204" pitchFamily="34" charset="0"/>
                <a:cs typeface="Arial" panose="020B0604020202020204" pitchFamily="34" charset="0"/>
              </a:rPr>
              <a:t>Munchhausen's by Proxy</a:t>
            </a:r>
            <a:endParaRPr lang="en-US">
              <a:solidFill>
                <a:schemeClr val="accent1">
                  <a:lumMod val="75000"/>
                </a:schemeClr>
              </a:solidFill>
              <a:latin typeface="Arial" panose="020B0604020202020204" pitchFamily="34" charset="0"/>
              <a:cs typeface="Arial" panose="020B0604020202020204" pitchFamily="34" charset="0"/>
            </a:endParaRPr>
          </a:p>
          <a:p>
            <a:pPr marL="342900" indent="-342900"/>
            <a:r>
              <a:rPr lang="en-GB" sz="2400">
                <a:solidFill>
                  <a:schemeClr val="accent1">
                    <a:lumMod val="75000"/>
                  </a:schemeClr>
                </a:solidFill>
                <a:latin typeface="Arial" panose="020B0604020202020204" pitchFamily="34" charset="0"/>
                <a:cs typeface="Arial" panose="020B0604020202020204" pitchFamily="34" charset="0"/>
              </a:rPr>
              <a:t>Munchhausen's Syndrome by Proxy</a:t>
            </a:r>
          </a:p>
          <a:p>
            <a:pPr marL="342900" indent="-342900"/>
            <a:r>
              <a:rPr lang="en-GB" sz="2400">
                <a:solidFill>
                  <a:schemeClr val="accent1">
                    <a:lumMod val="75000"/>
                  </a:schemeClr>
                </a:solidFill>
                <a:latin typeface="Arial" panose="020B0604020202020204" pitchFamily="34" charset="0"/>
                <a:cs typeface="Arial" panose="020B0604020202020204" pitchFamily="34" charset="0"/>
              </a:rPr>
              <a:t>Factitious disorder imposed on another (FDIA)</a:t>
            </a:r>
          </a:p>
          <a:p>
            <a:pPr marL="342900" indent="-342900"/>
            <a:r>
              <a:rPr lang="en-GB" sz="2400">
                <a:solidFill>
                  <a:schemeClr val="accent1">
                    <a:lumMod val="75000"/>
                  </a:schemeClr>
                </a:solidFill>
                <a:latin typeface="Arial" panose="020B0604020202020204" pitchFamily="34" charset="0"/>
                <a:cs typeface="Arial" panose="020B0604020202020204" pitchFamily="34" charset="0"/>
              </a:rPr>
              <a:t>Fabricated or Induced Illness by Carers (FIIC)</a:t>
            </a:r>
          </a:p>
          <a:p>
            <a:pPr marL="342900" indent="-342900"/>
            <a:r>
              <a:rPr lang="en-GB" sz="2400">
                <a:solidFill>
                  <a:schemeClr val="accent1">
                    <a:lumMod val="75000"/>
                  </a:schemeClr>
                </a:solidFill>
                <a:latin typeface="Arial" panose="020B0604020202020204" pitchFamily="34" charset="0"/>
                <a:cs typeface="Arial" panose="020B0604020202020204" pitchFamily="34" charset="0"/>
              </a:rPr>
              <a:t>Factitious Disorder by Proxy</a:t>
            </a:r>
            <a:endParaRPr lang="en-GB">
              <a:solidFill>
                <a:schemeClr val="accent1">
                  <a:lumMod val="75000"/>
                </a:schemeClr>
              </a:solidFill>
              <a:latin typeface="Arial" panose="020B0604020202020204" pitchFamily="34" charset="0"/>
              <a:cs typeface="Arial" panose="020B0604020202020204" pitchFamily="34" charset="0"/>
            </a:endParaRPr>
          </a:p>
          <a:p>
            <a:pPr marL="0" indent="0">
              <a:buNone/>
            </a:pPr>
            <a:endParaRPr lang="en-GB" sz="2400">
              <a:solidFill>
                <a:srgbClr val="4E75A3"/>
              </a:solidFill>
              <a:cs typeface="Arial"/>
            </a:endParaRPr>
          </a:p>
          <a:p>
            <a:pPr marL="0" indent="0">
              <a:buNone/>
            </a:pPr>
            <a:endParaRPr lang="en-GB" sz="2400">
              <a:solidFill>
                <a:srgbClr val="4E75A3"/>
              </a:solidFill>
              <a:cs typeface="Arial"/>
            </a:endParaRPr>
          </a:p>
          <a:p>
            <a:pPr marL="0" indent="0">
              <a:buNone/>
            </a:pPr>
            <a:endParaRPr lang="en-GB">
              <a:cs typeface="Arial"/>
            </a:endParaRPr>
          </a:p>
        </p:txBody>
      </p:sp>
    </p:spTree>
    <p:extLst>
      <p:ext uri="{BB962C8B-B14F-4D97-AF65-F5344CB8AC3E}">
        <p14:creationId xmlns:p14="http://schemas.microsoft.com/office/powerpoint/2010/main" val="36411043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4A739049-2FA8-44A2-8982-5E3BF8281A91}"/>
              </a:ext>
            </a:extLst>
          </p:cNvPr>
          <p:cNvSpPr>
            <a:spLocks noGrp="1"/>
          </p:cNvSpPr>
          <p:nvPr>
            <p:ph type="title"/>
          </p:nvPr>
        </p:nvSpPr>
        <p:spPr/>
        <p:txBody>
          <a:bodyPr>
            <a:noAutofit/>
          </a:bodyPr>
          <a:lstStyle/>
          <a:p>
            <a:pPr algn="ctr"/>
            <a:r>
              <a:rPr lang="en-GB" altLang="en-US" sz="4400" b="1" err="1">
                <a:latin typeface="Arial" panose="020B0604020202020204" pitchFamily="34" charset="0"/>
                <a:cs typeface="Arial" panose="020B0604020202020204" pitchFamily="34" charset="0"/>
              </a:rPr>
              <a:t>Camdriniaeth</a:t>
            </a:r>
            <a:r>
              <a:rPr lang="en-GB" altLang="en-US" sz="4400" b="1">
                <a:latin typeface="Arial" panose="020B0604020202020204" pitchFamily="34" charset="0"/>
                <a:cs typeface="Arial" panose="020B0604020202020204" pitchFamily="34" charset="0"/>
              </a:rPr>
              <a:t> </a:t>
            </a:r>
            <a:r>
              <a:rPr lang="en-GB" altLang="en-US" sz="4400" b="1" err="1">
                <a:latin typeface="Arial" panose="020B0604020202020204" pitchFamily="34" charset="0"/>
                <a:cs typeface="Arial" panose="020B0604020202020204" pitchFamily="34" charset="0"/>
              </a:rPr>
              <a:t>Emosiynol</a:t>
            </a:r>
            <a:endParaRPr lang="en-GB" altLang="en-US" sz="4400" b="1">
              <a:latin typeface="Arial" panose="020B0604020202020204" pitchFamily="34" charset="0"/>
              <a:cs typeface="Arial" panose="020B0604020202020204" pitchFamily="34" charset="0"/>
            </a:endParaRPr>
          </a:p>
        </p:txBody>
      </p:sp>
      <p:sp>
        <p:nvSpPr>
          <p:cNvPr id="44035" name="Content Placeholder 2">
            <a:extLst>
              <a:ext uri="{FF2B5EF4-FFF2-40B4-BE49-F238E27FC236}">
                <a16:creationId xmlns:a16="http://schemas.microsoft.com/office/drawing/2014/main" id="{E9E47E3E-E5B8-4ADD-BC35-465C2DDDF26A}"/>
              </a:ext>
            </a:extLst>
          </p:cNvPr>
          <p:cNvSpPr>
            <a:spLocks noGrp="1"/>
          </p:cNvSpPr>
          <p:nvPr>
            <p:ph idx="1"/>
          </p:nvPr>
        </p:nvSpPr>
        <p:spPr/>
        <p:txBody>
          <a:bodyPr>
            <a:normAutofit fontScale="92500" lnSpcReduction="10000"/>
          </a:bodyPr>
          <a:lstStyle/>
          <a:p>
            <a:pPr marL="0" indent="0" algn="just">
              <a:buFont typeface="Arial" panose="020B0604020202020204" pitchFamily="34" charset="0"/>
              <a:buNone/>
            </a:pPr>
            <a:r>
              <a:rPr lang="en-GB" altLang="en-US" sz="2400">
                <a:latin typeface="Arial" panose="020B0604020202020204" pitchFamily="34" charset="0"/>
                <a:cs typeface="Arial" panose="020B0604020202020204" pitchFamily="34" charset="0"/>
              </a:rPr>
              <a:t>Cam-</a:t>
            </a:r>
            <a:r>
              <a:rPr lang="en-GB" altLang="en-US" sz="2400" err="1">
                <a:latin typeface="Arial" panose="020B0604020202020204" pitchFamily="34" charset="0"/>
                <a:cs typeface="Arial" panose="020B0604020202020204" pitchFamily="34" charset="0"/>
              </a:rPr>
              <a:t>drin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emosiynol</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yw</a:t>
            </a:r>
            <a:r>
              <a:rPr lang="en-GB" altLang="en-US" sz="2400">
                <a:latin typeface="Arial" panose="020B0604020202020204" pitchFamily="34" charset="0"/>
                <a:cs typeface="Arial" panose="020B0604020202020204" pitchFamily="34" charset="0"/>
              </a:rPr>
              <a:t> cam-</a:t>
            </a:r>
            <a:r>
              <a:rPr lang="en-GB" altLang="en-US" sz="2400" err="1">
                <a:latin typeface="Arial" panose="020B0604020202020204" pitchFamily="34" charset="0"/>
                <a:cs typeface="Arial" panose="020B0604020202020204" pitchFamily="34" charset="0"/>
              </a:rPr>
              <a:t>drin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plentyn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yn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emosiynol</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dros</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amser</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i’r</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graddau</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lle</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achosir</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effeithiau</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niweidiol</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difrifol</a:t>
            </a:r>
            <a:r>
              <a:rPr lang="en-GB" altLang="en-US" sz="2400">
                <a:latin typeface="Arial" panose="020B0604020202020204" pitchFamily="34" charset="0"/>
                <a:cs typeface="Arial" panose="020B0604020202020204" pitchFamily="34" charset="0"/>
              </a:rPr>
              <a:t> a </a:t>
            </a:r>
            <a:r>
              <a:rPr lang="en-GB" altLang="en-US" sz="2400" err="1">
                <a:latin typeface="Arial" panose="020B0604020202020204" pitchFamily="34" charset="0"/>
                <a:cs typeface="Arial" panose="020B0604020202020204" pitchFamily="34" charset="0"/>
              </a:rPr>
              <a:t>chyson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i</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ddatblygiad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emosiynol</a:t>
            </a:r>
            <a:r>
              <a:rPr lang="en-GB" altLang="en-US" sz="2400">
                <a:latin typeface="Arial" panose="020B0604020202020204" pitchFamily="34" charset="0"/>
                <a:cs typeface="Arial" panose="020B0604020202020204" pitchFamily="34" charset="0"/>
              </a:rPr>
              <a:t> y </a:t>
            </a:r>
            <a:r>
              <a:rPr lang="en-GB" altLang="en-US" sz="2400" err="1">
                <a:latin typeface="Arial" panose="020B0604020202020204" pitchFamily="34" charset="0"/>
                <a:cs typeface="Arial" panose="020B0604020202020204" pitchFamily="34" charset="0"/>
              </a:rPr>
              <a:t>plentyn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Gallai</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olygu</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cyfleu’r</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syniad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i’r</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plentyn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ei</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fod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yn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ddiwerth</a:t>
            </a:r>
            <a:r>
              <a:rPr lang="en-GB" altLang="en-US" sz="2400">
                <a:latin typeface="Arial" panose="020B0604020202020204" pitchFamily="34" charset="0"/>
                <a:cs typeface="Arial" panose="020B0604020202020204" pitchFamily="34" charset="0"/>
              </a:rPr>
              <a:t> neu </a:t>
            </a:r>
            <a:r>
              <a:rPr lang="en-GB" altLang="en-US" sz="2400" err="1">
                <a:latin typeface="Arial" panose="020B0604020202020204" pitchFamily="34" charset="0"/>
                <a:cs typeface="Arial" panose="020B0604020202020204" pitchFamily="34" charset="0"/>
              </a:rPr>
              <a:t>fod</a:t>
            </a:r>
            <a:r>
              <a:rPr lang="en-GB" altLang="en-US" sz="2400">
                <a:latin typeface="Arial" panose="020B0604020202020204" pitchFamily="34" charset="0"/>
                <a:cs typeface="Arial" panose="020B0604020202020204" pitchFamily="34" charset="0"/>
              </a:rPr>
              <a:t> neb </a:t>
            </a:r>
            <a:r>
              <a:rPr lang="en-GB" altLang="en-US" sz="2400" err="1">
                <a:latin typeface="Arial" panose="020B0604020202020204" pitchFamily="34" charset="0"/>
                <a:cs typeface="Arial" panose="020B0604020202020204" pitchFamily="34" charset="0"/>
              </a:rPr>
              <a:t>yn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ei</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garu</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ei</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fod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yn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annigonol</a:t>
            </a:r>
            <a:r>
              <a:rPr lang="en-GB" altLang="en-US" sz="2400">
                <a:latin typeface="Arial" panose="020B0604020202020204" pitchFamily="34" charset="0"/>
                <a:cs typeface="Arial" panose="020B0604020202020204" pitchFamily="34" charset="0"/>
              </a:rPr>
              <a:t> neu â </a:t>
            </a:r>
            <a:r>
              <a:rPr lang="en-GB" altLang="en-US" sz="2400" err="1">
                <a:latin typeface="Arial" panose="020B0604020202020204" pitchFamily="34" charset="0"/>
                <a:cs typeface="Arial" panose="020B0604020202020204" pitchFamily="34" charset="0"/>
              </a:rPr>
              <a:t>gwerth</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ond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i’r</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graddau</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ei</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fod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yn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bodloni</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anghenion</a:t>
            </a:r>
            <a:r>
              <a:rPr lang="en-GB" altLang="en-US" sz="2400">
                <a:latin typeface="Arial" panose="020B0604020202020204" pitchFamily="34" charset="0"/>
                <a:cs typeface="Arial" panose="020B0604020202020204" pitchFamily="34" charset="0"/>
              </a:rPr>
              <a:t> person </a:t>
            </a:r>
            <a:r>
              <a:rPr lang="en-GB" altLang="en-US" sz="2400" err="1">
                <a:latin typeface="Arial" panose="020B0604020202020204" pitchFamily="34" charset="0"/>
                <a:cs typeface="Arial" panose="020B0604020202020204" pitchFamily="34" charset="0"/>
              </a:rPr>
              <a:t>arall</a:t>
            </a:r>
            <a:r>
              <a:rPr lang="en-GB" altLang="en-US" sz="2400">
                <a:latin typeface="Arial" panose="020B0604020202020204" pitchFamily="34" charset="0"/>
                <a:cs typeface="Arial" panose="020B0604020202020204" pitchFamily="34" charset="0"/>
              </a:rPr>
              <a:t>. Gall </a:t>
            </a:r>
            <a:r>
              <a:rPr lang="en-GB" altLang="en-US" sz="2400" err="1">
                <a:latin typeface="Arial" panose="020B0604020202020204" pitchFamily="34" charset="0"/>
                <a:cs typeface="Arial" panose="020B0604020202020204" pitchFamily="34" charset="0"/>
              </a:rPr>
              <a:t>gynnwys</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beichio</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plentyn</a:t>
            </a:r>
            <a:r>
              <a:rPr lang="en-GB" altLang="en-US" sz="2400">
                <a:latin typeface="Arial" panose="020B0604020202020204" pitchFamily="34" charset="0"/>
                <a:cs typeface="Arial" panose="020B0604020202020204" pitchFamily="34" charset="0"/>
              </a:rPr>
              <a:t> â </a:t>
            </a:r>
            <a:r>
              <a:rPr lang="en-GB" altLang="en-US" sz="2400" err="1">
                <a:latin typeface="Arial" panose="020B0604020202020204" pitchFamily="34" charset="0"/>
                <a:cs typeface="Arial" panose="020B0604020202020204" pitchFamily="34" charset="0"/>
              </a:rPr>
              <a:t>disgwyliadau</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anaddas</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i’w</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oed</a:t>
            </a:r>
            <a:r>
              <a:rPr lang="en-GB" altLang="en-US" sz="2400">
                <a:latin typeface="Arial" panose="020B0604020202020204" pitchFamily="34" charset="0"/>
                <a:cs typeface="Arial" panose="020B0604020202020204" pitchFamily="34" charset="0"/>
              </a:rPr>
              <a:t> neu </a:t>
            </a:r>
            <a:r>
              <a:rPr lang="en-GB" altLang="en-US" sz="2400" err="1">
                <a:latin typeface="Arial" panose="020B0604020202020204" pitchFamily="34" charset="0"/>
                <a:cs typeface="Arial" panose="020B0604020202020204" pitchFamily="34" charset="0"/>
              </a:rPr>
              <a:t>ddatblygiad</a:t>
            </a:r>
            <a:r>
              <a:rPr lang="en-GB" altLang="en-US" sz="2400">
                <a:latin typeface="Arial" panose="020B0604020202020204" pitchFamily="34" charset="0"/>
                <a:cs typeface="Arial" panose="020B0604020202020204" pitchFamily="34" charset="0"/>
              </a:rPr>
              <a:t>. Gall </a:t>
            </a:r>
            <a:r>
              <a:rPr lang="en-GB" altLang="en-US" sz="2400" err="1">
                <a:latin typeface="Arial" panose="020B0604020202020204" pitchFamily="34" charset="0"/>
                <a:cs typeface="Arial" panose="020B0604020202020204" pitchFamily="34" charset="0"/>
              </a:rPr>
              <a:t>gynnwys</a:t>
            </a:r>
            <a:r>
              <a:rPr lang="en-GB" altLang="en-US" sz="2400">
                <a:latin typeface="Arial" panose="020B0604020202020204" pitchFamily="34" charset="0"/>
                <a:cs typeface="Arial" panose="020B0604020202020204" pitchFamily="34" charset="0"/>
              </a:rPr>
              <a:t> peri </a:t>
            </a:r>
            <a:r>
              <a:rPr lang="en-GB" altLang="en-US" sz="2400" err="1">
                <a:latin typeface="Arial" panose="020B0604020202020204" pitchFamily="34" charset="0"/>
                <a:cs typeface="Arial" panose="020B0604020202020204" pitchFamily="34" charset="0"/>
              </a:rPr>
              <a:t>i</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blentyn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deimlo’n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ofnus</a:t>
            </a:r>
            <a:r>
              <a:rPr lang="en-GB" altLang="en-US" sz="2400">
                <a:latin typeface="Arial" panose="020B0604020202020204" pitchFamily="34" charset="0"/>
                <a:cs typeface="Arial" panose="020B0604020202020204" pitchFamily="34" charset="0"/>
              </a:rPr>
              <a:t> neu </a:t>
            </a:r>
            <a:r>
              <a:rPr lang="en-GB" altLang="en-US" sz="2400" err="1">
                <a:latin typeface="Arial" panose="020B0604020202020204" pitchFamily="34" charset="0"/>
                <a:cs typeface="Arial" panose="020B0604020202020204" pitchFamily="34" charset="0"/>
              </a:rPr>
              <a:t>mewn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perygl</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yn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aml</a:t>
            </a:r>
            <a:r>
              <a:rPr lang="en-GB" altLang="en-US" sz="2400">
                <a:latin typeface="Arial" panose="020B0604020202020204" pitchFamily="34" charset="0"/>
                <a:cs typeface="Arial" panose="020B0604020202020204" pitchFamily="34" charset="0"/>
              </a:rPr>
              <a:t>, er </a:t>
            </a:r>
            <a:r>
              <a:rPr lang="en-GB" altLang="en-US" sz="2400" err="1">
                <a:latin typeface="Arial" panose="020B0604020202020204" pitchFamily="34" charset="0"/>
                <a:cs typeface="Arial" panose="020B0604020202020204" pitchFamily="34" charset="0"/>
              </a:rPr>
              <a:t>enghraifft</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trwy</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orfod</a:t>
            </a:r>
            <a:r>
              <a:rPr lang="en-GB" altLang="en-US" sz="2400">
                <a:latin typeface="Arial" panose="020B0604020202020204" pitchFamily="34" charset="0"/>
                <a:cs typeface="Arial" panose="020B0604020202020204" pitchFamily="34" charset="0"/>
              </a:rPr>
              <a:t> bod </a:t>
            </a:r>
            <a:r>
              <a:rPr lang="en-GB" altLang="en-US" sz="2400" err="1">
                <a:latin typeface="Arial" panose="020B0604020202020204" pitchFamily="34" charset="0"/>
                <a:cs typeface="Arial" panose="020B0604020202020204" pitchFamily="34" charset="0"/>
              </a:rPr>
              <a:t>yn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dyst</a:t>
            </a:r>
            <a:r>
              <a:rPr lang="en-GB" altLang="en-US" sz="2400">
                <a:latin typeface="Arial" panose="020B0604020202020204" pitchFamily="34" charset="0"/>
                <a:cs typeface="Arial" panose="020B0604020202020204" pitchFamily="34" charset="0"/>
              </a:rPr>
              <a:t> o </a:t>
            </a:r>
            <a:r>
              <a:rPr lang="en-GB" altLang="en-US" sz="2400" err="1">
                <a:latin typeface="Arial" panose="020B0604020202020204" pitchFamily="34" charset="0"/>
                <a:cs typeface="Arial" panose="020B0604020202020204" pitchFamily="34" charset="0"/>
              </a:rPr>
              <a:t>fewn</a:t>
            </a:r>
            <a:r>
              <a:rPr lang="en-GB" altLang="en-US" sz="2400">
                <a:latin typeface="Arial" panose="020B0604020202020204" pitchFamily="34" charset="0"/>
                <a:cs typeface="Arial" panose="020B0604020202020204" pitchFamily="34" charset="0"/>
              </a:rPr>
              <a:t> y </a:t>
            </a:r>
            <a:r>
              <a:rPr lang="en-GB" altLang="en-US" sz="2400" err="1">
                <a:latin typeface="Arial" panose="020B0604020202020204" pitchFamily="34" charset="0"/>
                <a:cs typeface="Arial" panose="020B0604020202020204" pitchFamily="34" charset="0"/>
              </a:rPr>
              <a:t>cartref</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i</a:t>
            </a:r>
            <a:r>
              <a:rPr lang="en-GB" altLang="en-US" sz="2400">
                <a:latin typeface="Arial" panose="020B0604020202020204" pitchFamily="34" charset="0"/>
                <a:cs typeface="Arial" panose="020B0604020202020204" pitchFamily="34" charset="0"/>
              </a:rPr>
              <a:t> gam-</a:t>
            </a:r>
            <a:r>
              <a:rPr lang="en-GB" altLang="en-US" sz="2400" err="1">
                <a:latin typeface="Arial" panose="020B0604020202020204" pitchFamily="34" charset="0"/>
                <a:cs typeface="Arial" panose="020B0604020202020204" pitchFamily="34" charset="0"/>
              </a:rPr>
              <a:t>drin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domestig</a:t>
            </a:r>
            <a:r>
              <a:rPr lang="en-GB" altLang="en-US" sz="2400">
                <a:latin typeface="Arial" panose="020B0604020202020204" pitchFamily="34" charset="0"/>
                <a:cs typeface="Arial" panose="020B0604020202020204" pitchFamily="34" charset="0"/>
              </a:rPr>
              <a:t> neu </a:t>
            </a:r>
            <a:r>
              <a:rPr lang="en-GB" altLang="en-US" sz="2400" err="1">
                <a:latin typeface="Arial" panose="020B0604020202020204" pitchFamily="34" charset="0"/>
                <a:cs typeface="Arial" panose="020B0604020202020204" pitchFamily="34" charset="0"/>
              </a:rPr>
              <a:t>trwy</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gael</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ei</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fwlio</a:t>
            </a:r>
            <a:r>
              <a:rPr lang="en-GB" altLang="en-US" sz="2400">
                <a:latin typeface="Arial" panose="020B0604020202020204" pitchFamily="34" charset="0"/>
                <a:cs typeface="Arial" panose="020B0604020202020204" pitchFamily="34" charset="0"/>
              </a:rPr>
              <a:t>. Gall </a:t>
            </a:r>
            <a:r>
              <a:rPr lang="en-GB" altLang="en-US" sz="2400" err="1">
                <a:latin typeface="Arial" panose="020B0604020202020204" pitchFamily="34" charset="0"/>
                <a:cs typeface="Arial" panose="020B0604020202020204" pitchFamily="34" charset="0"/>
              </a:rPr>
              <a:t>hefyd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olygu</a:t>
            </a:r>
            <a:r>
              <a:rPr lang="en-GB" altLang="en-US" sz="2400">
                <a:latin typeface="Arial" panose="020B0604020202020204" pitchFamily="34" charset="0"/>
                <a:cs typeface="Arial" panose="020B0604020202020204" pitchFamily="34" charset="0"/>
              </a:rPr>
              <a:t> cam-</a:t>
            </a:r>
            <a:r>
              <a:rPr lang="en-GB" altLang="en-US" sz="2400" err="1">
                <a:latin typeface="Arial" panose="020B0604020202020204" pitchFamily="34" charset="0"/>
                <a:cs typeface="Arial" panose="020B0604020202020204" pitchFamily="34" charset="0"/>
              </a:rPr>
              <a:t>fanteisio</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ar</a:t>
            </a:r>
            <a:r>
              <a:rPr lang="en-GB" altLang="en-US" sz="2400">
                <a:latin typeface="Arial" panose="020B0604020202020204" pitchFamily="34" charset="0"/>
                <a:cs typeface="Arial" panose="020B0604020202020204" pitchFamily="34" charset="0"/>
              </a:rPr>
              <a:t> neu </a:t>
            </a:r>
            <a:r>
              <a:rPr lang="en-GB" altLang="en-US" sz="2400" err="1">
                <a:latin typeface="Arial" panose="020B0604020202020204" pitchFamily="34" charset="0"/>
                <a:cs typeface="Arial" panose="020B0604020202020204" pitchFamily="34" charset="0"/>
              </a:rPr>
              <a:t>lygru</a:t>
            </a:r>
            <a:r>
              <a:rPr lang="en-GB" altLang="en-US" sz="2400">
                <a:latin typeface="Arial" panose="020B0604020202020204" pitchFamily="34" charset="0"/>
                <a:cs typeface="Arial" panose="020B0604020202020204" pitchFamily="34" charset="0"/>
              </a:rPr>
              <a:t> plant. Mae </a:t>
            </a:r>
            <a:r>
              <a:rPr lang="en-GB" altLang="en-US" sz="2400" err="1">
                <a:latin typeface="Arial" panose="020B0604020202020204" pitchFamily="34" charset="0"/>
                <a:cs typeface="Arial" panose="020B0604020202020204" pitchFamily="34" charset="0"/>
              </a:rPr>
              <a:t>elfen</a:t>
            </a:r>
            <a:r>
              <a:rPr lang="en-GB" altLang="en-US" sz="2400">
                <a:latin typeface="Arial" panose="020B0604020202020204" pitchFamily="34" charset="0"/>
                <a:cs typeface="Arial" panose="020B0604020202020204" pitchFamily="34" charset="0"/>
              </a:rPr>
              <a:t> o gam-</a:t>
            </a:r>
            <a:r>
              <a:rPr lang="en-GB" altLang="en-US" sz="2400" err="1">
                <a:latin typeface="Arial" panose="020B0604020202020204" pitchFamily="34" charset="0"/>
                <a:cs typeface="Arial" panose="020B0604020202020204" pitchFamily="34" charset="0"/>
              </a:rPr>
              <a:t>drin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emosiynol</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yn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perthyn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i</a:t>
            </a:r>
            <a:r>
              <a:rPr lang="en-GB" altLang="en-US" sz="2400">
                <a:latin typeface="Arial" panose="020B0604020202020204" pitchFamily="34" charset="0"/>
                <a:cs typeface="Arial" panose="020B0604020202020204" pitchFamily="34" charset="0"/>
              </a:rPr>
              <a:t> bob math o </a:t>
            </a:r>
            <a:r>
              <a:rPr lang="en-GB" altLang="en-US" sz="2400" err="1">
                <a:latin typeface="Arial" panose="020B0604020202020204" pitchFamily="34" charset="0"/>
                <a:cs typeface="Arial" panose="020B0604020202020204" pitchFamily="34" charset="0"/>
              </a:rPr>
              <a:t>gamdriniaeth</a:t>
            </a:r>
            <a:r>
              <a:rPr lang="en-GB" altLang="en-US" sz="2400">
                <a:latin typeface="Arial" panose="020B0604020202020204" pitchFamily="34" charset="0"/>
                <a:cs typeface="Arial" panose="020B0604020202020204" pitchFamily="34" charset="0"/>
              </a:rPr>
              <a:t>, er y gall </a:t>
            </a:r>
            <a:r>
              <a:rPr lang="en-GB" altLang="en-US" sz="2400" err="1">
                <a:latin typeface="Arial" panose="020B0604020202020204" pitchFamily="34" charset="0"/>
                <a:cs typeface="Arial" panose="020B0604020202020204" pitchFamily="34" charset="0"/>
              </a:rPr>
              <a:t>fodoli</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ar</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ei</a:t>
            </a:r>
            <a:r>
              <a:rPr lang="en-GB" altLang="en-US" sz="2400">
                <a:latin typeface="Arial" panose="020B0604020202020204" pitchFamily="34" charset="0"/>
                <a:cs typeface="Arial" panose="020B0604020202020204" pitchFamily="34" charset="0"/>
              </a:rPr>
              <a:t> ben </a:t>
            </a:r>
            <a:r>
              <a:rPr lang="en-GB" altLang="en-US" sz="2400" err="1">
                <a:latin typeface="Arial" panose="020B0604020202020204" pitchFamily="34" charset="0"/>
                <a:cs typeface="Arial" panose="020B0604020202020204" pitchFamily="34" charset="0"/>
              </a:rPr>
              <a:t>ei</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hun</a:t>
            </a:r>
            <a:r>
              <a:rPr lang="en-GB" altLang="en-US" sz="2400">
                <a:latin typeface="Arial" panose="020B0604020202020204" pitchFamily="34" charset="0"/>
                <a:cs typeface="Arial" panose="020B0604020202020204" pitchFamily="34" charset="0"/>
              </a:rPr>
              <a:t>.                               (CAPCG, 2008: 30)</a:t>
            </a:r>
          </a:p>
          <a:p>
            <a:pPr marL="0" indent="0">
              <a:buFont typeface="Arial" panose="020B0604020202020204" pitchFamily="34" charset="0"/>
              <a:buNone/>
            </a:pPr>
            <a:endParaRPr lang="en-GB" altLang="en-US" sz="200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917329D9-5324-4C86-A53E-B08F4E30EA7D}"/>
              </a:ext>
            </a:extLst>
          </p:cNvPr>
          <p:cNvSpPr>
            <a:spLocks noGrp="1"/>
          </p:cNvSpPr>
          <p:nvPr>
            <p:ph type="title"/>
          </p:nvPr>
        </p:nvSpPr>
        <p:spPr/>
        <p:txBody>
          <a:bodyPr/>
          <a:lstStyle/>
          <a:p>
            <a:pPr algn="ctr"/>
            <a:br>
              <a:rPr lang="en-GB" altLang="en-US">
                <a:latin typeface="Arial Unicode MS" pitchFamily="34" charset="-128"/>
              </a:rPr>
            </a:br>
            <a:r>
              <a:rPr lang="en-GB" altLang="en-US" sz="4400" b="1">
                <a:solidFill>
                  <a:schemeClr val="accent1">
                    <a:lumMod val="75000"/>
                  </a:schemeClr>
                </a:solidFill>
                <a:latin typeface="Arial"/>
                <a:cs typeface="Arial"/>
              </a:rPr>
              <a:t>Emotional Abuse</a:t>
            </a:r>
          </a:p>
        </p:txBody>
      </p:sp>
      <p:sp>
        <p:nvSpPr>
          <p:cNvPr id="41987" name="Content Placeholder 2">
            <a:extLst>
              <a:ext uri="{FF2B5EF4-FFF2-40B4-BE49-F238E27FC236}">
                <a16:creationId xmlns:a16="http://schemas.microsoft.com/office/drawing/2014/main" id="{735A5A31-42AF-4EBA-A26B-7527605CD101}"/>
              </a:ext>
            </a:extLst>
          </p:cNvPr>
          <p:cNvSpPr>
            <a:spLocks noGrp="1"/>
          </p:cNvSpPr>
          <p:nvPr>
            <p:ph idx="1"/>
          </p:nvPr>
        </p:nvSpPr>
        <p:spPr>
          <a:xfrm>
            <a:off x="562302" y="1825625"/>
            <a:ext cx="7953048" cy="3640897"/>
          </a:xfrm>
        </p:spPr>
        <p:txBody>
          <a:bodyPr vert="horz" lIns="91440" tIns="45720" rIns="91440" bIns="45720" rtlCol="0" anchor="t">
            <a:normAutofit fontScale="92500" lnSpcReduction="10000"/>
          </a:bodyPr>
          <a:lstStyle/>
          <a:p>
            <a:pPr lvl="1" algn="just">
              <a:lnSpc>
                <a:spcPct val="80000"/>
              </a:lnSpc>
              <a:buNone/>
            </a:pPr>
            <a:r>
              <a:rPr lang="en-GB" altLang="en-US" sz="2400">
                <a:solidFill>
                  <a:schemeClr val="accent1">
                    <a:lumMod val="75000"/>
                  </a:schemeClr>
                </a:solidFill>
                <a:latin typeface="Arial"/>
                <a:cs typeface="Arial"/>
              </a:rPr>
              <a:t>Emotional abuse is the persistent emotional ill-treatment of a child such as to cause severe and persistent adverse effects on the child’s emotional development. It may involve conveying to children that they are worthless or unloved, inadequate or values only insofar as they meet the needs of another person. It may involve causing children frequently to feel frightened or in danger, or the exploitation or corruption of children. Some level of emotional abuse is involved in all types of ill-treatment of a child, though it may occur alone.</a:t>
            </a:r>
            <a:r>
              <a:rPr lang="en-GB" altLang="en-US">
                <a:solidFill>
                  <a:schemeClr val="accent1">
                    <a:lumMod val="75000"/>
                  </a:schemeClr>
                </a:solidFill>
                <a:latin typeface="Arial"/>
                <a:cs typeface="Arial"/>
              </a:rPr>
              <a:t> </a:t>
            </a:r>
            <a:endParaRPr lang="en-GB" altLang="en-US" sz="2400">
              <a:solidFill>
                <a:schemeClr val="accent1">
                  <a:lumMod val="75000"/>
                </a:schemeClr>
              </a:solidFill>
              <a:latin typeface="Arial"/>
              <a:cs typeface="Arial"/>
            </a:endParaRPr>
          </a:p>
          <a:p>
            <a:pPr lvl="1" algn="just">
              <a:lnSpc>
                <a:spcPct val="80000"/>
              </a:lnSpc>
              <a:buNone/>
            </a:pPr>
            <a:r>
              <a:rPr lang="en-GB" altLang="en-US" sz="2400">
                <a:solidFill>
                  <a:schemeClr val="accent1">
                    <a:lumMod val="75000"/>
                  </a:schemeClr>
                </a:solidFill>
                <a:latin typeface="Arial"/>
                <a:cs typeface="Arial"/>
              </a:rPr>
              <a:t>			</a:t>
            </a:r>
            <a:r>
              <a:rPr lang="en-GB" altLang="en-US">
                <a:solidFill>
                  <a:schemeClr val="accent1">
                    <a:lumMod val="75000"/>
                  </a:schemeClr>
                </a:solidFill>
                <a:latin typeface="Arial"/>
                <a:cs typeface="Arial"/>
              </a:rPr>
              <a:t>                    </a:t>
            </a:r>
            <a:endParaRPr lang="en-GB" altLang="en-US" sz="2400">
              <a:solidFill>
                <a:schemeClr val="accent1">
                  <a:lumMod val="75000"/>
                </a:schemeClr>
              </a:solidFill>
              <a:latin typeface="Arial"/>
              <a:cs typeface="Arial"/>
            </a:endParaRPr>
          </a:p>
          <a:p>
            <a:pPr lvl="1" algn="just">
              <a:lnSpc>
                <a:spcPct val="80000"/>
              </a:lnSpc>
              <a:buNone/>
            </a:pPr>
            <a:r>
              <a:rPr lang="en-GB" altLang="en-US">
                <a:solidFill>
                  <a:schemeClr val="accent1">
                    <a:lumMod val="75000"/>
                  </a:schemeClr>
                </a:solidFill>
                <a:latin typeface="Arial"/>
                <a:cs typeface="Arial"/>
              </a:rPr>
              <a:t>                                      </a:t>
            </a:r>
            <a:r>
              <a:rPr lang="en-GB" altLang="en-US" sz="2400">
                <a:solidFill>
                  <a:schemeClr val="accent1">
                    <a:lumMod val="75000"/>
                  </a:schemeClr>
                </a:solidFill>
                <a:latin typeface="Arial"/>
                <a:cs typeface="Arial"/>
              </a:rPr>
              <a:t>(Working Together, 1991: 2.5).</a:t>
            </a:r>
            <a:r>
              <a:rPr lang="en-GB" altLang="en-US">
                <a:solidFill>
                  <a:schemeClr val="accent1">
                    <a:lumMod val="75000"/>
                  </a:schemeClr>
                </a:solidFill>
                <a:latin typeface="Arial"/>
                <a:cs typeface="Arial"/>
              </a:rPr>
              <a:t> </a:t>
            </a:r>
            <a:r>
              <a:rPr lang="en-GB" altLang="en-US">
                <a:solidFill>
                  <a:schemeClr val="accent1">
                    <a:lumMod val="75000"/>
                  </a:schemeClr>
                </a:solidFill>
                <a:latin typeface="Arial Unicode MS"/>
                <a:ea typeface="Arial Unicode MS"/>
                <a:cs typeface="Arial Unicode MS"/>
              </a:rPr>
              <a:t>                                                                </a:t>
            </a:r>
            <a:endParaRPr lang="en-GB" altLang="en-US" sz="2400">
              <a:solidFill>
                <a:schemeClr val="accent1">
                  <a:lumMod val="75000"/>
                </a:schemeClr>
              </a:solidFill>
              <a:latin typeface="Arial Unicode MS" pitchFamily="34" charset="-128"/>
              <a:ea typeface="Arial Unicode MS"/>
              <a:cs typeface="Arial Unicode MS"/>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9F246-6755-5E68-BAC4-68FBA140BFA5}"/>
              </a:ext>
            </a:extLst>
          </p:cNvPr>
          <p:cNvSpPr>
            <a:spLocks noGrp="1"/>
          </p:cNvSpPr>
          <p:nvPr>
            <p:ph type="title"/>
          </p:nvPr>
        </p:nvSpPr>
        <p:spPr/>
        <p:txBody>
          <a:bodyPr>
            <a:noAutofit/>
          </a:bodyPr>
          <a:lstStyle/>
          <a:p>
            <a:pPr algn="ctr"/>
            <a:r>
              <a:rPr lang="en-GB" sz="4800" b="1" err="1">
                <a:latin typeface="Arial" panose="020B0604020202020204" pitchFamily="34" charset="0"/>
                <a:cs typeface="Arial" panose="020B0604020202020204" pitchFamily="34" charset="0"/>
              </a:rPr>
              <a:t>Camdriniaeth</a:t>
            </a:r>
            <a:r>
              <a:rPr lang="en-GB" sz="4800" b="1">
                <a:latin typeface="Arial" panose="020B0604020202020204" pitchFamily="34" charset="0"/>
                <a:cs typeface="Arial" panose="020B0604020202020204" pitchFamily="34" charset="0"/>
              </a:rPr>
              <a:t> </a:t>
            </a:r>
            <a:r>
              <a:rPr lang="en-GB" sz="4800" b="1" err="1">
                <a:latin typeface="Arial" panose="020B0604020202020204" pitchFamily="34" charset="0"/>
                <a:cs typeface="Arial" panose="020B0604020202020204" pitchFamily="34" charset="0"/>
              </a:rPr>
              <a:t>emosiynol</a:t>
            </a:r>
            <a:br>
              <a:rPr lang="en-GB" sz="4800" b="1">
                <a:latin typeface="Arial" panose="020B0604020202020204" pitchFamily="34" charset="0"/>
                <a:cs typeface="Arial" panose="020B0604020202020204" pitchFamily="34" charset="0"/>
              </a:rPr>
            </a:br>
            <a:r>
              <a:rPr lang="en-GB" sz="4800" b="1">
                <a:solidFill>
                  <a:schemeClr val="accent1">
                    <a:lumMod val="75000"/>
                  </a:schemeClr>
                </a:solidFill>
                <a:latin typeface="Arial" panose="020B0604020202020204" pitchFamily="34" charset="0"/>
                <a:cs typeface="Arial" panose="020B0604020202020204" pitchFamily="34" charset="0"/>
              </a:rPr>
              <a:t>Emotional Abuse</a:t>
            </a:r>
          </a:p>
        </p:txBody>
      </p:sp>
      <p:sp>
        <p:nvSpPr>
          <p:cNvPr id="3" name="Content Placeholder 2">
            <a:extLst>
              <a:ext uri="{FF2B5EF4-FFF2-40B4-BE49-F238E27FC236}">
                <a16:creationId xmlns:a16="http://schemas.microsoft.com/office/drawing/2014/main" id="{4FB36CCA-3B18-8CB9-92E8-4B2FA0C828FB}"/>
              </a:ext>
            </a:extLst>
          </p:cNvPr>
          <p:cNvSpPr>
            <a:spLocks noGrp="1"/>
          </p:cNvSpPr>
          <p:nvPr>
            <p:ph sz="half" idx="1"/>
          </p:nvPr>
        </p:nvSpPr>
        <p:spPr>
          <a:xfrm>
            <a:off x="1640699" y="1808414"/>
            <a:ext cx="2702379" cy="3809862"/>
          </a:xfrm>
        </p:spPr>
        <p:txBody>
          <a:bodyPr>
            <a:normAutofit/>
          </a:bodyPr>
          <a:lstStyle/>
          <a:p>
            <a:r>
              <a:rPr lang="en-GB" sz="2400" err="1">
                <a:latin typeface="Arial" panose="020B0604020202020204" pitchFamily="34" charset="0"/>
                <a:cs typeface="Arial" panose="020B0604020202020204" pitchFamily="34" charset="0"/>
              </a:rPr>
              <a:t>Cyhuddiadau</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Rheoli</a:t>
            </a:r>
            <a:endParaRPr lang="en-GB" sz="2400">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Yn </a:t>
            </a:r>
            <a:r>
              <a:rPr lang="en-GB" sz="2400" err="1">
                <a:latin typeface="Arial" panose="020B0604020202020204" pitchFamily="34" charset="0"/>
                <a:cs typeface="Arial" panose="020B0604020202020204" pitchFamily="34" charset="0"/>
              </a:rPr>
              <a:t>dadlau</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Beirniadu</a:t>
            </a:r>
            <a:endParaRPr lang="en-GB" sz="2400">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‘Gaslighting’</a:t>
            </a:r>
          </a:p>
          <a:p>
            <a:r>
              <a:rPr lang="en-GB" sz="2400" err="1">
                <a:latin typeface="Arial" panose="020B0604020202020204" pitchFamily="34" charset="0"/>
                <a:cs typeface="Arial" panose="020B0604020202020204" pitchFamily="34" charset="0"/>
              </a:rPr>
              <a:t>Ynysu</a:t>
            </a:r>
            <a:endParaRPr lang="en-GB" sz="2400">
              <a:latin typeface="Arial" panose="020B0604020202020204" pitchFamily="34" charset="0"/>
              <a:cs typeface="Arial" panose="020B0604020202020204" pitchFamily="34" charset="0"/>
            </a:endParaRPr>
          </a:p>
          <a:p>
            <a:endParaRPr lang="en-GB"/>
          </a:p>
        </p:txBody>
      </p:sp>
      <p:sp>
        <p:nvSpPr>
          <p:cNvPr id="4" name="Content Placeholder 3">
            <a:extLst>
              <a:ext uri="{FF2B5EF4-FFF2-40B4-BE49-F238E27FC236}">
                <a16:creationId xmlns:a16="http://schemas.microsoft.com/office/drawing/2014/main" id="{26A80207-B770-8278-7CCF-35924B0CEEE8}"/>
              </a:ext>
            </a:extLst>
          </p:cNvPr>
          <p:cNvSpPr>
            <a:spLocks noGrp="1"/>
          </p:cNvSpPr>
          <p:nvPr>
            <p:ph sz="half" idx="2"/>
          </p:nvPr>
        </p:nvSpPr>
        <p:spPr>
          <a:xfrm>
            <a:off x="5034643" y="1808414"/>
            <a:ext cx="3867150" cy="3809862"/>
          </a:xfrm>
        </p:spPr>
        <p:txBody>
          <a:bodyPr>
            <a:normAutofit/>
          </a:bodyPr>
          <a:lstStyle/>
          <a:p>
            <a:r>
              <a:rPr lang="en-GB" sz="2400">
                <a:solidFill>
                  <a:schemeClr val="accent1">
                    <a:lumMod val="75000"/>
                  </a:schemeClr>
                </a:solidFill>
                <a:latin typeface="Arial" panose="020B0604020202020204" pitchFamily="34" charset="0"/>
                <a:cs typeface="Arial" panose="020B0604020202020204" pitchFamily="34" charset="0"/>
              </a:rPr>
              <a:t>Accusations</a:t>
            </a:r>
          </a:p>
          <a:p>
            <a:r>
              <a:rPr lang="en-GB" sz="2400">
                <a:solidFill>
                  <a:schemeClr val="accent1">
                    <a:lumMod val="75000"/>
                  </a:schemeClr>
                </a:solidFill>
                <a:latin typeface="Arial" panose="020B0604020202020204" pitchFamily="34" charset="0"/>
                <a:cs typeface="Arial" panose="020B0604020202020204" pitchFamily="34" charset="0"/>
              </a:rPr>
              <a:t>Controlling</a:t>
            </a:r>
          </a:p>
          <a:p>
            <a:r>
              <a:rPr lang="en-GB" sz="2400">
                <a:solidFill>
                  <a:schemeClr val="accent1">
                    <a:lumMod val="75000"/>
                  </a:schemeClr>
                </a:solidFill>
                <a:latin typeface="Arial" panose="020B0604020202020204" pitchFamily="34" charset="0"/>
                <a:cs typeface="Arial" panose="020B0604020202020204" pitchFamily="34" charset="0"/>
              </a:rPr>
              <a:t>Arguing</a:t>
            </a:r>
          </a:p>
          <a:p>
            <a:r>
              <a:rPr lang="en-GB" sz="2400">
                <a:solidFill>
                  <a:schemeClr val="accent1">
                    <a:lumMod val="75000"/>
                  </a:schemeClr>
                </a:solidFill>
                <a:latin typeface="Arial" panose="020B0604020202020204" pitchFamily="34" charset="0"/>
                <a:cs typeface="Arial" panose="020B0604020202020204" pitchFamily="34" charset="0"/>
              </a:rPr>
              <a:t>Criticising</a:t>
            </a:r>
          </a:p>
          <a:p>
            <a:r>
              <a:rPr lang="en-GB" sz="2400">
                <a:solidFill>
                  <a:schemeClr val="accent1">
                    <a:lumMod val="75000"/>
                  </a:schemeClr>
                </a:solidFill>
                <a:latin typeface="Arial" panose="020B0604020202020204" pitchFamily="34" charset="0"/>
                <a:cs typeface="Arial" panose="020B0604020202020204" pitchFamily="34" charset="0"/>
              </a:rPr>
              <a:t>Gaslighting</a:t>
            </a:r>
          </a:p>
          <a:p>
            <a:r>
              <a:rPr lang="en-GB" sz="2400">
                <a:solidFill>
                  <a:schemeClr val="accent1">
                    <a:lumMod val="75000"/>
                  </a:schemeClr>
                </a:solidFill>
                <a:latin typeface="Arial" panose="020B0604020202020204" pitchFamily="34" charset="0"/>
                <a:cs typeface="Arial" panose="020B0604020202020204" pitchFamily="34" charset="0"/>
              </a:rPr>
              <a:t>Isolating</a:t>
            </a:r>
          </a:p>
          <a:p>
            <a:endParaRPr lang="en-GB"/>
          </a:p>
        </p:txBody>
      </p:sp>
      <p:sp>
        <p:nvSpPr>
          <p:cNvPr id="5" name="TextBox 4">
            <a:extLst>
              <a:ext uri="{FF2B5EF4-FFF2-40B4-BE49-F238E27FC236}">
                <a16:creationId xmlns:a16="http://schemas.microsoft.com/office/drawing/2014/main" id="{D39927C8-1838-C1A7-5131-2A6D287DA697}"/>
              </a:ext>
            </a:extLst>
          </p:cNvPr>
          <p:cNvSpPr txBox="1"/>
          <p:nvPr/>
        </p:nvSpPr>
        <p:spPr>
          <a:xfrm>
            <a:off x="7164288" y="5279722"/>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17314127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9F246-6755-5E68-BAC4-68FBA140BFA5}"/>
              </a:ext>
            </a:extLst>
          </p:cNvPr>
          <p:cNvSpPr>
            <a:spLocks noGrp="1"/>
          </p:cNvSpPr>
          <p:nvPr>
            <p:ph type="title"/>
          </p:nvPr>
        </p:nvSpPr>
        <p:spPr/>
        <p:txBody>
          <a:bodyPr>
            <a:noAutofit/>
          </a:bodyPr>
          <a:lstStyle/>
          <a:p>
            <a:pPr algn="ctr"/>
            <a:r>
              <a:rPr lang="en-GB" sz="4800" b="1" err="1">
                <a:latin typeface="Arial" panose="020B0604020202020204" pitchFamily="34" charset="0"/>
                <a:cs typeface="Arial" panose="020B0604020202020204" pitchFamily="34" charset="0"/>
              </a:rPr>
              <a:t>Camdriniaeth</a:t>
            </a:r>
            <a:r>
              <a:rPr lang="en-GB" sz="4800" b="1">
                <a:latin typeface="Arial" panose="020B0604020202020204" pitchFamily="34" charset="0"/>
                <a:cs typeface="Arial" panose="020B0604020202020204" pitchFamily="34" charset="0"/>
              </a:rPr>
              <a:t> </a:t>
            </a:r>
            <a:r>
              <a:rPr lang="en-GB" sz="4800" b="1" err="1">
                <a:latin typeface="Arial" panose="020B0604020202020204" pitchFamily="34" charset="0"/>
                <a:cs typeface="Arial" panose="020B0604020202020204" pitchFamily="34" charset="0"/>
              </a:rPr>
              <a:t>emosiynol</a:t>
            </a:r>
            <a:br>
              <a:rPr lang="en-GB" sz="4800" b="1">
                <a:latin typeface="Arial" panose="020B0604020202020204" pitchFamily="34" charset="0"/>
                <a:cs typeface="Arial" panose="020B0604020202020204" pitchFamily="34" charset="0"/>
              </a:rPr>
            </a:br>
            <a:r>
              <a:rPr lang="en-GB" sz="4800" b="1">
                <a:solidFill>
                  <a:schemeClr val="accent1">
                    <a:lumMod val="75000"/>
                  </a:schemeClr>
                </a:solidFill>
                <a:latin typeface="Arial" panose="020B0604020202020204" pitchFamily="34" charset="0"/>
                <a:cs typeface="Arial" panose="020B0604020202020204" pitchFamily="34" charset="0"/>
              </a:rPr>
              <a:t>Emotional Abuse</a:t>
            </a:r>
          </a:p>
        </p:txBody>
      </p:sp>
      <p:sp>
        <p:nvSpPr>
          <p:cNvPr id="3" name="Content Placeholder 2">
            <a:extLst>
              <a:ext uri="{FF2B5EF4-FFF2-40B4-BE49-F238E27FC236}">
                <a16:creationId xmlns:a16="http://schemas.microsoft.com/office/drawing/2014/main" id="{4FB36CCA-3B18-8CB9-92E8-4B2FA0C828FB}"/>
              </a:ext>
            </a:extLst>
          </p:cNvPr>
          <p:cNvSpPr>
            <a:spLocks noGrp="1"/>
          </p:cNvSpPr>
          <p:nvPr>
            <p:ph sz="half" idx="1"/>
          </p:nvPr>
        </p:nvSpPr>
        <p:spPr/>
        <p:txBody>
          <a:bodyPr>
            <a:normAutofit lnSpcReduction="10000"/>
          </a:bodyPr>
          <a:lstStyle/>
          <a:p>
            <a:r>
              <a:rPr lang="en-GB" sz="2400" err="1">
                <a:latin typeface="Arial" panose="020B0604020202020204" pitchFamily="34" charset="0"/>
                <a:cs typeface="Arial" panose="020B0604020202020204" pitchFamily="34" charset="0"/>
              </a:rPr>
              <a:t>Galw</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enwau</a:t>
            </a:r>
            <a:r>
              <a:rPr lang="en-GB" sz="2400">
                <a:latin typeface="Arial" panose="020B0604020202020204" pitchFamily="34" charset="0"/>
                <a:cs typeface="Arial" panose="020B0604020202020204" pitchFamily="34" charset="0"/>
              </a:rPr>
              <a:t>/ cam-</a:t>
            </a:r>
            <a:r>
              <a:rPr lang="en-GB" sz="2400" err="1">
                <a:latin typeface="Arial" panose="020B0604020202020204" pitchFamily="34" charset="0"/>
                <a:cs typeface="Arial" panose="020B0604020202020204" pitchFamily="34" charset="0"/>
              </a:rPr>
              <a:t>drin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geiriol</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Cywilyddio</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Anwybyddu</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Dibwysedd</a:t>
            </a:r>
            <a:endParaRPr lang="en-GB" sz="2400">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Atal </a:t>
            </a:r>
            <a:r>
              <a:rPr lang="en-GB" sz="2400" err="1">
                <a:latin typeface="Arial" panose="020B0604020202020204" pitchFamily="34" charset="0"/>
                <a:cs typeface="Arial" panose="020B0604020202020204" pitchFamily="34" charset="0"/>
              </a:rPr>
              <a:t>cariadac</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anwyldeb</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Disgwyliadau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afrealistig</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Annilysu</a:t>
            </a:r>
            <a:endParaRPr lang="en-GB" sz="240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26A80207-B770-8278-7CCF-35924B0CEEE8}"/>
              </a:ext>
            </a:extLst>
          </p:cNvPr>
          <p:cNvSpPr>
            <a:spLocks noGrp="1"/>
          </p:cNvSpPr>
          <p:nvPr>
            <p:ph sz="half" idx="2"/>
          </p:nvPr>
        </p:nvSpPr>
        <p:spPr/>
        <p:txBody>
          <a:bodyPr>
            <a:normAutofit lnSpcReduction="10000"/>
          </a:bodyPr>
          <a:lstStyle/>
          <a:p>
            <a:r>
              <a:rPr lang="en-GB" sz="2400">
                <a:solidFill>
                  <a:schemeClr val="accent1">
                    <a:lumMod val="75000"/>
                  </a:schemeClr>
                </a:solidFill>
                <a:latin typeface="Arial" panose="020B0604020202020204" pitchFamily="34" charset="0"/>
                <a:cs typeface="Arial" panose="020B0604020202020204" pitchFamily="34" charset="0"/>
              </a:rPr>
              <a:t>Name calling/ verbal abuse</a:t>
            </a:r>
          </a:p>
          <a:p>
            <a:r>
              <a:rPr lang="en-GB" sz="2400">
                <a:solidFill>
                  <a:schemeClr val="accent1">
                    <a:lumMod val="75000"/>
                  </a:schemeClr>
                </a:solidFill>
                <a:latin typeface="Arial" panose="020B0604020202020204" pitchFamily="34" charset="0"/>
                <a:cs typeface="Arial" panose="020B0604020202020204" pitchFamily="34" charset="0"/>
              </a:rPr>
              <a:t>Shaming</a:t>
            </a:r>
          </a:p>
          <a:p>
            <a:r>
              <a:rPr lang="en-GB" sz="2400">
                <a:solidFill>
                  <a:schemeClr val="accent1">
                    <a:lumMod val="75000"/>
                  </a:schemeClr>
                </a:solidFill>
                <a:latin typeface="Arial" panose="020B0604020202020204" pitchFamily="34" charset="0"/>
                <a:cs typeface="Arial" panose="020B0604020202020204" pitchFamily="34" charset="0"/>
              </a:rPr>
              <a:t>Ignoring</a:t>
            </a:r>
          </a:p>
          <a:p>
            <a:r>
              <a:rPr lang="en-GB" sz="2400">
                <a:solidFill>
                  <a:schemeClr val="accent1">
                    <a:lumMod val="75000"/>
                  </a:schemeClr>
                </a:solidFill>
                <a:latin typeface="Arial" panose="020B0604020202020204" pitchFamily="34" charset="0"/>
                <a:cs typeface="Arial" panose="020B0604020202020204" pitchFamily="34" charset="0"/>
              </a:rPr>
              <a:t>Trivializing</a:t>
            </a:r>
          </a:p>
          <a:p>
            <a:r>
              <a:rPr lang="en-GB" sz="2400">
                <a:solidFill>
                  <a:schemeClr val="accent1">
                    <a:lumMod val="75000"/>
                  </a:schemeClr>
                </a:solidFill>
                <a:latin typeface="Arial" panose="020B0604020202020204" pitchFamily="34" charset="0"/>
                <a:cs typeface="Arial" panose="020B0604020202020204" pitchFamily="34" charset="0"/>
              </a:rPr>
              <a:t>Withholding love and affection</a:t>
            </a:r>
          </a:p>
          <a:p>
            <a:r>
              <a:rPr lang="en-GB" sz="2400">
                <a:solidFill>
                  <a:schemeClr val="accent1">
                    <a:lumMod val="75000"/>
                  </a:schemeClr>
                </a:solidFill>
                <a:latin typeface="Arial" panose="020B0604020202020204" pitchFamily="34" charset="0"/>
                <a:cs typeface="Arial" panose="020B0604020202020204" pitchFamily="34" charset="0"/>
              </a:rPr>
              <a:t>Unrealistic expectations</a:t>
            </a:r>
          </a:p>
          <a:p>
            <a:r>
              <a:rPr lang="en-GB" sz="2400">
                <a:solidFill>
                  <a:schemeClr val="accent1">
                    <a:lumMod val="75000"/>
                  </a:schemeClr>
                </a:solidFill>
                <a:latin typeface="Arial" panose="020B0604020202020204" pitchFamily="34" charset="0"/>
                <a:cs typeface="Arial" panose="020B0604020202020204" pitchFamily="34" charset="0"/>
              </a:rPr>
              <a:t>Invalidation </a:t>
            </a:r>
          </a:p>
          <a:p>
            <a:endParaRPr lang="en-GB"/>
          </a:p>
        </p:txBody>
      </p:sp>
      <p:sp>
        <p:nvSpPr>
          <p:cNvPr id="5" name="TextBox 4">
            <a:extLst>
              <a:ext uri="{FF2B5EF4-FFF2-40B4-BE49-F238E27FC236}">
                <a16:creationId xmlns:a16="http://schemas.microsoft.com/office/drawing/2014/main" id="{F20E3FE7-BF8B-F4A2-6088-61B9531125DB}"/>
              </a:ext>
            </a:extLst>
          </p:cNvPr>
          <p:cNvSpPr txBox="1"/>
          <p:nvPr/>
        </p:nvSpPr>
        <p:spPr>
          <a:xfrm>
            <a:off x="7164288" y="5279722"/>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30301865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71F80-97B3-41A1-8844-43DB828C3BB5}"/>
              </a:ext>
            </a:extLst>
          </p:cNvPr>
          <p:cNvSpPr>
            <a:spLocks noGrp="1"/>
          </p:cNvSpPr>
          <p:nvPr>
            <p:ph type="title"/>
          </p:nvPr>
        </p:nvSpPr>
        <p:spPr>
          <a:xfrm>
            <a:off x="85725" y="169182"/>
            <a:ext cx="8972550" cy="1325563"/>
          </a:xfrm>
        </p:spPr>
        <p:txBody>
          <a:bodyPr>
            <a:noAutofit/>
          </a:bodyPr>
          <a:lstStyle/>
          <a:p>
            <a:pPr algn="ctr"/>
            <a:r>
              <a:rPr lang="en-GB" sz="4000" b="1" err="1">
                <a:latin typeface="Arial" panose="020B0604020202020204" pitchFamily="34" charset="0"/>
                <a:cs typeface="Arial" panose="020B0604020202020204" pitchFamily="34" charset="0"/>
              </a:rPr>
              <a:t>Dangosydd</a:t>
            </a:r>
            <a:r>
              <a:rPr lang="en-GB" sz="4000" b="1">
                <a:latin typeface="Arial" panose="020B0604020202020204" pitchFamily="34" charset="0"/>
                <a:cs typeface="Arial" panose="020B0604020202020204" pitchFamily="34" charset="0"/>
              </a:rPr>
              <a:t> o </a:t>
            </a:r>
            <a:r>
              <a:rPr lang="en-GB" sz="4000" b="1" err="1">
                <a:latin typeface="Arial" panose="020B0604020202020204" pitchFamily="34" charset="0"/>
                <a:cs typeface="Arial" panose="020B0604020202020204" pitchFamily="34" charset="0"/>
              </a:rPr>
              <a:t>camdriniaeth</a:t>
            </a:r>
            <a:r>
              <a:rPr lang="en-GB" sz="4000" b="1">
                <a:latin typeface="Arial" panose="020B0604020202020204" pitchFamily="34" charset="0"/>
                <a:cs typeface="Arial" panose="020B0604020202020204" pitchFamily="34" charset="0"/>
              </a:rPr>
              <a:t> </a:t>
            </a:r>
            <a:r>
              <a:rPr lang="en-GB" sz="4000" b="1" err="1">
                <a:latin typeface="Arial" panose="020B0604020202020204" pitchFamily="34" charset="0"/>
                <a:cs typeface="Arial" panose="020B0604020202020204" pitchFamily="34" charset="0"/>
              </a:rPr>
              <a:t>emosiynol</a:t>
            </a:r>
            <a:br>
              <a:rPr lang="en-GB" sz="4000" b="1">
                <a:latin typeface="Arial" panose="020B0604020202020204" pitchFamily="34" charset="0"/>
                <a:cs typeface="Arial" panose="020B0604020202020204" pitchFamily="34" charset="0"/>
              </a:rPr>
            </a:br>
            <a:r>
              <a:rPr lang="en-GB" sz="4000" b="1">
                <a:solidFill>
                  <a:schemeClr val="accent1">
                    <a:lumMod val="75000"/>
                  </a:schemeClr>
                </a:solidFill>
                <a:latin typeface="Arial" panose="020B0604020202020204" pitchFamily="34" charset="0"/>
                <a:cs typeface="Arial" panose="020B0604020202020204" pitchFamily="34" charset="0"/>
              </a:rPr>
              <a:t>Indicators of Emotional Abuse</a:t>
            </a:r>
          </a:p>
        </p:txBody>
      </p:sp>
      <p:sp>
        <p:nvSpPr>
          <p:cNvPr id="3" name="Content Placeholder 2">
            <a:extLst>
              <a:ext uri="{FF2B5EF4-FFF2-40B4-BE49-F238E27FC236}">
                <a16:creationId xmlns:a16="http://schemas.microsoft.com/office/drawing/2014/main" id="{61CF2EE7-A506-3971-C202-DFC3451D12CD}"/>
              </a:ext>
            </a:extLst>
          </p:cNvPr>
          <p:cNvSpPr>
            <a:spLocks noGrp="1"/>
          </p:cNvSpPr>
          <p:nvPr>
            <p:ph sz="half" idx="1"/>
          </p:nvPr>
        </p:nvSpPr>
        <p:spPr/>
        <p:txBody>
          <a:bodyPr vert="horz" lIns="91440" tIns="45720" rIns="91440" bIns="45720" rtlCol="0" anchor="t">
            <a:normAutofit lnSpcReduction="10000"/>
          </a:bodyPr>
          <a:lstStyle/>
          <a:p>
            <a:r>
              <a:rPr lang="en-GB" sz="2400" err="1">
                <a:latin typeface="Arial" panose="020B0604020202020204" pitchFamily="34" charset="0"/>
                <a:cs typeface="Arial" panose="020B0604020202020204" pitchFamily="34" charset="0"/>
              </a:rPr>
              <a:t>Teimladau</a:t>
            </a:r>
            <a:r>
              <a:rPr lang="en-GB" sz="2400">
                <a:latin typeface="Arial" panose="020B0604020202020204" pitchFamily="34" charset="0"/>
                <a:cs typeface="Arial" panose="020B0604020202020204" pitchFamily="34" charset="0"/>
              </a:rPr>
              <a:t> o </a:t>
            </a:r>
            <a:r>
              <a:rPr lang="en-GB" sz="2400" err="1">
                <a:latin typeface="Arial" panose="020B0604020202020204" pitchFamily="34" charset="0"/>
                <a:cs typeface="Arial" panose="020B0604020202020204" pitchFamily="34" charset="0"/>
              </a:rPr>
              <a:t>ddiwerth</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Pryderus</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Poeni</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Rhwystredigaeth</a:t>
            </a:r>
            <a:r>
              <a:rPr lang="en-GB" sz="2400">
                <a:latin typeface="Arial" panose="020B0604020202020204" pitchFamily="34" charset="0"/>
                <a:cs typeface="Arial" panose="020B0604020202020204" pitchFamily="34" charset="0"/>
              </a:rPr>
              <a:t> </a:t>
            </a:r>
          </a:p>
          <a:p>
            <a:r>
              <a:rPr lang="en-GB" sz="2400" err="1">
                <a:latin typeface="Arial" panose="020B0604020202020204" pitchFamily="34" charset="0"/>
                <a:cs typeface="Arial" panose="020B0604020202020204" pitchFamily="34" charset="0"/>
              </a:rPr>
              <a:t>Dryswch</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Teimladau</a:t>
            </a:r>
            <a:r>
              <a:rPr lang="en-GB" sz="2400">
                <a:latin typeface="Arial" panose="020B0604020202020204" pitchFamily="34" charset="0"/>
                <a:cs typeface="Arial" panose="020B0604020202020204" pitchFamily="34" charset="0"/>
              </a:rPr>
              <a:t> o </a:t>
            </a:r>
            <a:r>
              <a:rPr lang="en-GB" sz="2400" err="1">
                <a:latin typeface="Arial" panose="020B0604020202020204" pitchFamily="34" charset="0"/>
                <a:cs typeface="Arial" panose="020B0604020202020204" pitchFamily="34" charset="0"/>
              </a:rPr>
              <a:t>cael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ei</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camddeall</a:t>
            </a:r>
            <a:endParaRPr lang="en-GB" sz="240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1CA8B564-7D41-622B-AF30-1EA928CF564A}"/>
              </a:ext>
            </a:extLst>
          </p:cNvPr>
          <p:cNvSpPr>
            <a:spLocks noGrp="1"/>
          </p:cNvSpPr>
          <p:nvPr>
            <p:ph sz="half" idx="2"/>
          </p:nvPr>
        </p:nvSpPr>
        <p:spPr>
          <a:xfrm>
            <a:off x="5169346" y="1825625"/>
            <a:ext cx="3867150" cy="3809862"/>
          </a:xfrm>
        </p:spPr>
        <p:txBody>
          <a:bodyPr>
            <a:normAutofit lnSpcReduction="10000"/>
          </a:bodyPr>
          <a:lstStyle/>
          <a:p>
            <a:r>
              <a:rPr lang="en-GB" sz="2400">
                <a:solidFill>
                  <a:schemeClr val="accent1">
                    <a:lumMod val="75000"/>
                  </a:schemeClr>
                </a:solidFill>
                <a:latin typeface="Arial" panose="020B0604020202020204" pitchFamily="34" charset="0"/>
                <a:cs typeface="Arial" panose="020B0604020202020204" pitchFamily="34" charset="0"/>
              </a:rPr>
              <a:t>Feelings of worthlessness</a:t>
            </a:r>
          </a:p>
          <a:p>
            <a:r>
              <a:rPr lang="en-GB" sz="2400">
                <a:solidFill>
                  <a:schemeClr val="accent1">
                    <a:lumMod val="75000"/>
                  </a:schemeClr>
                </a:solidFill>
                <a:latin typeface="Arial" panose="020B0604020202020204" pitchFamily="34" charset="0"/>
                <a:cs typeface="Arial" panose="020B0604020202020204" pitchFamily="34" charset="0"/>
              </a:rPr>
              <a:t>Anxious</a:t>
            </a:r>
          </a:p>
          <a:p>
            <a:r>
              <a:rPr lang="en-GB" sz="2400">
                <a:solidFill>
                  <a:schemeClr val="accent1">
                    <a:lumMod val="75000"/>
                  </a:schemeClr>
                </a:solidFill>
                <a:latin typeface="Arial" panose="020B0604020202020204" pitchFamily="34" charset="0"/>
                <a:cs typeface="Arial" panose="020B0604020202020204" pitchFamily="34" charset="0"/>
              </a:rPr>
              <a:t>Worried</a:t>
            </a:r>
          </a:p>
          <a:p>
            <a:r>
              <a:rPr lang="en-GB" sz="2400">
                <a:solidFill>
                  <a:schemeClr val="accent1">
                    <a:lumMod val="75000"/>
                  </a:schemeClr>
                </a:solidFill>
                <a:latin typeface="Arial" panose="020B0604020202020204" pitchFamily="34" charset="0"/>
                <a:cs typeface="Arial" panose="020B0604020202020204" pitchFamily="34" charset="0"/>
              </a:rPr>
              <a:t>Frustration</a:t>
            </a:r>
          </a:p>
          <a:p>
            <a:r>
              <a:rPr lang="en-GB" sz="2400">
                <a:solidFill>
                  <a:schemeClr val="accent1">
                    <a:lumMod val="75000"/>
                  </a:schemeClr>
                </a:solidFill>
                <a:latin typeface="Arial" panose="020B0604020202020204" pitchFamily="34" charset="0"/>
                <a:cs typeface="Arial" panose="020B0604020202020204" pitchFamily="34" charset="0"/>
              </a:rPr>
              <a:t>Confusion</a:t>
            </a:r>
          </a:p>
          <a:p>
            <a:r>
              <a:rPr lang="en-GB" sz="2400">
                <a:solidFill>
                  <a:schemeClr val="accent1">
                    <a:lumMod val="75000"/>
                  </a:schemeClr>
                </a:solidFill>
                <a:latin typeface="Arial" panose="020B0604020202020204" pitchFamily="34" charset="0"/>
                <a:cs typeface="Arial" panose="020B0604020202020204" pitchFamily="34" charset="0"/>
              </a:rPr>
              <a:t>Feelings of being misunderstood</a:t>
            </a:r>
          </a:p>
          <a:p>
            <a:pPr marL="0" indent="0">
              <a:buNone/>
            </a:pPr>
            <a:r>
              <a:rPr lang="en-GB"/>
              <a:t> </a:t>
            </a:r>
          </a:p>
        </p:txBody>
      </p:sp>
      <p:sp>
        <p:nvSpPr>
          <p:cNvPr id="5" name="TextBox 4">
            <a:extLst>
              <a:ext uri="{FF2B5EF4-FFF2-40B4-BE49-F238E27FC236}">
                <a16:creationId xmlns:a16="http://schemas.microsoft.com/office/drawing/2014/main" id="{932597CB-FCE4-5868-A03F-BF1D9C7CD704}"/>
              </a:ext>
            </a:extLst>
          </p:cNvPr>
          <p:cNvSpPr txBox="1"/>
          <p:nvPr/>
        </p:nvSpPr>
        <p:spPr>
          <a:xfrm>
            <a:off x="7380312" y="5373216"/>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21221787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71F80-97B3-41A1-8844-43DB828C3BB5}"/>
              </a:ext>
            </a:extLst>
          </p:cNvPr>
          <p:cNvSpPr>
            <a:spLocks noGrp="1"/>
          </p:cNvSpPr>
          <p:nvPr>
            <p:ph type="title"/>
          </p:nvPr>
        </p:nvSpPr>
        <p:spPr>
          <a:xfrm>
            <a:off x="-168729" y="65768"/>
            <a:ext cx="9481457" cy="1325563"/>
          </a:xfrm>
        </p:spPr>
        <p:txBody>
          <a:bodyPr>
            <a:noAutofit/>
          </a:bodyPr>
          <a:lstStyle/>
          <a:p>
            <a:pPr algn="ctr"/>
            <a:r>
              <a:rPr lang="en-GB" sz="4000" b="1" err="1">
                <a:latin typeface="Arial" panose="020B0604020202020204" pitchFamily="34" charset="0"/>
                <a:cs typeface="Arial" panose="020B0604020202020204" pitchFamily="34" charset="0"/>
              </a:rPr>
              <a:t>Dangosydd</a:t>
            </a:r>
            <a:r>
              <a:rPr lang="en-GB" sz="4000" b="1">
                <a:latin typeface="Arial" panose="020B0604020202020204" pitchFamily="34" charset="0"/>
                <a:cs typeface="Arial" panose="020B0604020202020204" pitchFamily="34" charset="0"/>
              </a:rPr>
              <a:t> o </a:t>
            </a:r>
            <a:r>
              <a:rPr lang="en-GB" sz="4000" b="1" err="1">
                <a:latin typeface="Arial" panose="020B0604020202020204" pitchFamily="34" charset="0"/>
                <a:cs typeface="Arial" panose="020B0604020202020204" pitchFamily="34" charset="0"/>
              </a:rPr>
              <a:t>camdriniaeth</a:t>
            </a:r>
            <a:r>
              <a:rPr lang="en-GB" sz="4000" b="1">
                <a:latin typeface="Arial" panose="020B0604020202020204" pitchFamily="34" charset="0"/>
                <a:cs typeface="Arial" panose="020B0604020202020204" pitchFamily="34" charset="0"/>
              </a:rPr>
              <a:t> </a:t>
            </a:r>
            <a:r>
              <a:rPr lang="en-GB" sz="4000" b="1" err="1">
                <a:latin typeface="Arial" panose="020B0604020202020204" pitchFamily="34" charset="0"/>
                <a:cs typeface="Arial" panose="020B0604020202020204" pitchFamily="34" charset="0"/>
              </a:rPr>
              <a:t>emosiynol</a:t>
            </a:r>
            <a:br>
              <a:rPr lang="en-GB" sz="4000" b="1">
                <a:latin typeface="Arial" panose="020B0604020202020204" pitchFamily="34" charset="0"/>
                <a:cs typeface="Arial" panose="020B0604020202020204" pitchFamily="34" charset="0"/>
              </a:rPr>
            </a:br>
            <a:r>
              <a:rPr lang="en-GB" sz="4000" b="1">
                <a:solidFill>
                  <a:schemeClr val="accent1">
                    <a:lumMod val="75000"/>
                  </a:schemeClr>
                </a:solidFill>
                <a:latin typeface="Arial" panose="020B0604020202020204" pitchFamily="34" charset="0"/>
                <a:cs typeface="Arial" panose="020B0604020202020204" pitchFamily="34" charset="0"/>
              </a:rPr>
              <a:t>Indicators of Emotional Abuse</a:t>
            </a:r>
          </a:p>
        </p:txBody>
      </p:sp>
      <p:sp>
        <p:nvSpPr>
          <p:cNvPr id="3" name="Content Placeholder 2">
            <a:extLst>
              <a:ext uri="{FF2B5EF4-FFF2-40B4-BE49-F238E27FC236}">
                <a16:creationId xmlns:a16="http://schemas.microsoft.com/office/drawing/2014/main" id="{61CF2EE7-A506-3971-C202-DFC3451D12CD}"/>
              </a:ext>
            </a:extLst>
          </p:cNvPr>
          <p:cNvSpPr>
            <a:spLocks noGrp="1"/>
          </p:cNvSpPr>
          <p:nvPr>
            <p:ph sz="half" idx="1"/>
          </p:nvPr>
        </p:nvSpPr>
        <p:spPr/>
        <p:txBody>
          <a:bodyPr>
            <a:normAutofit/>
          </a:bodyPr>
          <a:lstStyle/>
          <a:p>
            <a:r>
              <a:rPr lang="en-GB" sz="2400" err="1">
                <a:latin typeface="Arial" panose="020B0604020202020204" pitchFamily="34" charset="0"/>
                <a:cs typeface="Arial" panose="020B0604020202020204" pitchFamily="34" charset="0"/>
              </a:rPr>
              <a:t>Iselder</a:t>
            </a:r>
            <a:r>
              <a:rPr lang="en-GB" sz="2400">
                <a:latin typeface="Arial" panose="020B0604020202020204" pitchFamily="34" charset="0"/>
                <a:cs typeface="Arial" panose="020B0604020202020204" pitchFamily="34" charset="0"/>
              </a:rPr>
              <a:t> </a:t>
            </a:r>
          </a:p>
          <a:p>
            <a:r>
              <a:rPr lang="en-GB" sz="2400" err="1">
                <a:latin typeface="Arial" panose="020B0604020202020204" pitchFamily="34" charset="0"/>
                <a:cs typeface="Arial" panose="020B0604020202020204" pitchFamily="34" charset="0"/>
              </a:rPr>
              <a:t>Diffyg</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empathi</a:t>
            </a:r>
            <a:r>
              <a:rPr lang="en-GB" sz="2400">
                <a:latin typeface="Arial" panose="020B0604020202020204" pitchFamily="34" charset="0"/>
                <a:cs typeface="Arial" panose="020B0604020202020204" pitchFamily="34" charset="0"/>
              </a:rPr>
              <a:t> at </a:t>
            </a:r>
            <a:r>
              <a:rPr lang="en-GB" sz="2400" err="1">
                <a:latin typeface="Arial" panose="020B0604020202020204" pitchFamily="34" charset="0"/>
                <a:cs typeface="Arial" panose="020B0604020202020204" pitchFamily="34" charset="0"/>
              </a:rPr>
              <a:t>eraill</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Negyddol</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Newidiadau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mewn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archwaeth</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Gwrthod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mawl</a:t>
            </a:r>
            <a:r>
              <a:rPr lang="en-GB" sz="2400">
                <a:latin typeface="Arial" panose="020B0604020202020204" pitchFamily="34" charset="0"/>
                <a:cs typeface="Arial" panose="020B0604020202020204" pitchFamily="34" charset="0"/>
              </a:rPr>
              <a:t> neu </a:t>
            </a:r>
            <a:r>
              <a:rPr lang="en-GB" sz="2400" err="1">
                <a:latin typeface="Arial" panose="020B0604020202020204" pitchFamily="34" charset="0"/>
                <a:cs typeface="Arial" panose="020B0604020202020204" pitchFamily="34" charset="0"/>
              </a:rPr>
              <a:t>serch</a:t>
            </a:r>
            <a:endParaRPr lang="en-GB" sz="240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1CA8B564-7D41-622B-AF30-1EA928CF564A}"/>
              </a:ext>
            </a:extLst>
          </p:cNvPr>
          <p:cNvSpPr>
            <a:spLocks noGrp="1"/>
          </p:cNvSpPr>
          <p:nvPr>
            <p:ph sz="half" idx="2"/>
          </p:nvPr>
        </p:nvSpPr>
        <p:spPr/>
        <p:txBody>
          <a:bodyPr>
            <a:normAutofit/>
          </a:bodyPr>
          <a:lstStyle/>
          <a:p>
            <a:r>
              <a:rPr lang="en-GB" sz="2400">
                <a:solidFill>
                  <a:schemeClr val="accent1">
                    <a:lumMod val="75000"/>
                  </a:schemeClr>
                </a:solidFill>
                <a:latin typeface="Arial" panose="020B0604020202020204" pitchFamily="34" charset="0"/>
                <a:cs typeface="Arial" panose="020B0604020202020204" pitchFamily="34" charset="0"/>
              </a:rPr>
              <a:t>Depression</a:t>
            </a:r>
          </a:p>
          <a:p>
            <a:r>
              <a:rPr lang="en-GB" sz="2400">
                <a:solidFill>
                  <a:schemeClr val="accent1">
                    <a:lumMod val="75000"/>
                  </a:schemeClr>
                </a:solidFill>
                <a:latin typeface="Arial" panose="020B0604020202020204" pitchFamily="34" charset="0"/>
                <a:cs typeface="Arial" panose="020B0604020202020204" pitchFamily="34" charset="0"/>
              </a:rPr>
              <a:t>Lack of empathy for others</a:t>
            </a:r>
          </a:p>
          <a:p>
            <a:r>
              <a:rPr lang="en-GB" sz="2400">
                <a:solidFill>
                  <a:schemeClr val="accent1">
                    <a:lumMod val="75000"/>
                  </a:schemeClr>
                </a:solidFill>
                <a:latin typeface="Arial" panose="020B0604020202020204" pitchFamily="34" charset="0"/>
                <a:cs typeface="Arial" panose="020B0604020202020204" pitchFamily="34" charset="0"/>
              </a:rPr>
              <a:t>Negativity</a:t>
            </a:r>
          </a:p>
          <a:p>
            <a:r>
              <a:rPr lang="en-GB" sz="2400">
                <a:solidFill>
                  <a:schemeClr val="accent1">
                    <a:lumMod val="75000"/>
                  </a:schemeClr>
                </a:solidFill>
                <a:latin typeface="Arial" panose="020B0604020202020204" pitchFamily="34" charset="0"/>
                <a:cs typeface="Arial" panose="020B0604020202020204" pitchFamily="34" charset="0"/>
              </a:rPr>
              <a:t>Changes in appetite</a:t>
            </a:r>
          </a:p>
          <a:p>
            <a:r>
              <a:rPr lang="en-GB" sz="2400">
                <a:solidFill>
                  <a:schemeClr val="accent1">
                    <a:lumMod val="75000"/>
                  </a:schemeClr>
                </a:solidFill>
                <a:latin typeface="Arial" panose="020B0604020202020204" pitchFamily="34" charset="0"/>
                <a:cs typeface="Arial" panose="020B0604020202020204" pitchFamily="34" charset="0"/>
              </a:rPr>
              <a:t>Rejection of praise or affection</a:t>
            </a:r>
          </a:p>
          <a:p>
            <a:pPr marL="0" indent="0">
              <a:buNone/>
            </a:pPr>
            <a:r>
              <a:rPr lang="en-GB">
                <a:latin typeface="Arial" panose="020B0604020202020204" pitchFamily="34" charset="0"/>
                <a:cs typeface="Arial" panose="020B0604020202020204" pitchFamily="34" charset="0"/>
              </a:rPr>
              <a:t> </a:t>
            </a:r>
          </a:p>
        </p:txBody>
      </p:sp>
      <p:sp>
        <p:nvSpPr>
          <p:cNvPr id="5" name="TextBox 4">
            <a:extLst>
              <a:ext uri="{FF2B5EF4-FFF2-40B4-BE49-F238E27FC236}">
                <a16:creationId xmlns:a16="http://schemas.microsoft.com/office/drawing/2014/main" id="{932597CB-FCE4-5868-A03F-BF1D9C7CD704}"/>
              </a:ext>
            </a:extLst>
          </p:cNvPr>
          <p:cNvSpPr txBox="1"/>
          <p:nvPr/>
        </p:nvSpPr>
        <p:spPr>
          <a:xfrm>
            <a:off x="7380312" y="5373216"/>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27732099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F483AB86-E874-48DE-B3C0-1BC21BC0FAFE}"/>
              </a:ext>
            </a:extLst>
          </p:cNvPr>
          <p:cNvSpPr>
            <a:spLocks noGrp="1"/>
          </p:cNvSpPr>
          <p:nvPr>
            <p:ph type="title"/>
          </p:nvPr>
        </p:nvSpPr>
        <p:spPr/>
        <p:txBody>
          <a:bodyPr>
            <a:normAutofit/>
          </a:bodyPr>
          <a:lstStyle/>
          <a:p>
            <a:pPr algn="ctr"/>
            <a:r>
              <a:rPr lang="en-GB" altLang="en-US" sz="4400" b="1" err="1">
                <a:latin typeface="Arial"/>
                <a:cs typeface="Arial"/>
              </a:rPr>
              <a:t>Camdriniaeth</a:t>
            </a:r>
            <a:r>
              <a:rPr lang="en-GB" altLang="en-US" sz="4400" b="1">
                <a:latin typeface="Arial"/>
                <a:cs typeface="Arial"/>
              </a:rPr>
              <a:t> </a:t>
            </a:r>
            <a:r>
              <a:rPr lang="en-GB" altLang="en-US" sz="4400" b="1" err="1">
                <a:latin typeface="Arial"/>
                <a:cs typeface="Arial"/>
              </a:rPr>
              <a:t>Rhywiol</a:t>
            </a:r>
            <a:endParaRPr lang="en-GB" altLang="en-US" sz="4400">
              <a:latin typeface="Arial"/>
              <a:cs typeface="Arial"/>
            </a:endParaRPr>
          </a:p>
        </p:txBody>
      </p:sp>
      <p:sp>
        <p:nvSpPr>
          <p:cNvPr id="48131" name="Content Placeholder 2">
            <a:extLst>
              <a:ext uri="{FF2B5EF4-FFF2-40B4-BE49-F238E27FC236}">
                <a16:creationId xmlns:a16="http://schemas.microsoft.com/office/drawing/2014/main" id="{90A37D6C-2B25-4AFD-B4A3-20788F168608}"/>
              </a:ext>
            </a:extLst>
          </p:cNvPr>
          <p:cNvSpPr>
            <a:spLocks noGrp="1"/>
          </p:cNvSpPr>
          <p:nvPr>
            <p:ph idx="1"/>
          </p:nvPr>
        </p:nvSpPr>
        <p:spPr/>
        <p:txBody>
          <a:bodyPr vert="horz" lIns="91440" tIns="45720" rIns="91440" bIns="45720" rtlCol="0" anchor="t">
            <a:normAutofit lnSpcReduction="10000"/>
          </a:bodyPr>
          <a:lstStyle/>
          <a:p>
            <a:pPr marL="0" indent="0" algn="just">
              <a:buNone/>
            </a:pPr>
            <a:r>
              <a:rPr lang="en-GB" altLang="en-US" sz="2400">
                <a:latin typeface="Arial"/>
                <a:cs typeface="Arial"/>
              </a:rPr>
              <a:t>Mae cam-</a:t>
            </a:r>
            <a:r>
              <a:rPr lang="en-GB" altLang="en-US" sz="2400" err="1">
                <a:latin typeface="Arial"/>
                <a:cs typeface="Arial"/>
              </a:rPr>
              <a:t>drin</a:t>
            </a:r>
            <a:r>
              <a:rPr lang="en-GB" altLang="en-US" sz="2400">
                <a:latin typeface="Arial"/>
                <a:cs typeface="Arial"/>
              </a:rPr>
              <a:t> </a:t>
            </a:r>
            <a:r>
              <a:rPr lang="en-GB" altLang="en-US" sz="2400" err="1">
                <a:latin typeface="Arial"/>
                <a:cs typeface="Arial"/>
              </a:rPr>
              <a:t>rhywiol</a:t>
            </a:r>
            <a:r>
              <a:rPr lang="en-GB" altLang="en-US" sz="2400">
                <a:latin typeface="Arial"/>
                <a:cs typeface="Arial"/>
              </a:rPr>
              <a:t> </a:t>
            </a:r>
            <a:r>
              <a:rPr lang="en-GB" altLang="en-US" sz="2400" err="1">
                <a:latin typeface="Arial"/>
                <a:cs typeface="Arial"/>
              </a:rPr>
              <a:t>yn</a:t>
            </a:r>
            <a:r>
              <a:rPr lang="en-GB" altLang="en-US" sz="2400">
                <a:latin typeface="Arial"/>
                <a:cs typeface="Arial"/>
              </a:rPr>
              <a:t> </a:t>
            </a:r>
            <a:r>
              <a:rPr lang="en-GB" altLang="en-US" sz="2400" err="1">
                <a:latin typeface="Arial"/>
                <a:cs typeface="Arial"/>
              </a:rPr>
              <a:t>golygu</a:t>
            </a:r>
            <a:r>
              <a:rPr lang="en-GB" altLang="en-US" sz="2400">
                <a:latin typeface="Arial"/>
                <a:cs typeface="Arial"/>
              </a:rPr>
              <a:t> </a:t>
            </a:r>
            <a:r>
              <a:rPr lang="en-GB" altLang="en-US" sz="2400" err="1">
                <a:latin typeface="Arial"/>
                <a:cs typeface="Arial"/>
              </a:rPr>
              <a:t>gorfodi</a:t>
            </a:r>
            <a:r>
              <a:rPr lang="en-GB" altLang="en-US" sz="2400">
                <a:latin typeface="Arial"/>
                <a:cs typeface="Arial"/>
              </a:rPr>
              <a:t> neu </a:t>
            </a:r>
            <a:r>
              <a:rPr lang="en-GB" altLang="en-US" sz="2400" err="1">
                <a:latin typeface="Arial"/>
                <a:cs typeface="Arial"/>
              </a:rPr>
              <a:t>hudo</a:t>
            </a:r>
            <a:r>
              <a:rPr lang="en-GB" altLang="en-US" sz="2400">
                <a:latin typeface="Arial"/>
                <a:cs typeface="Arial"/>
              </a:rPr>
              <a:t> </a:t>
            </a:r>
            <a:r>
              <a:rPr lang="en-GB" altLang="en-US" sz="2400" err="1">
                <a:latin typeface="Arial"/>
                <a:cs typeface="Arial"/>
              </a:rPr>
              <a:t>plentyn</a:t>
            </a:r>
            <a:r>
              <a:rPr lang="en-GB" altLang="en-US" sz="2400">
                <a:latin typeface="Arial"/>
                <a:cs typeface="Arial"/>
              </a:rPr>
              <a:t> neu </a:t>
            </a:r>
            <a:r>
              <a:rPr lang="en-GB" altLang="en-US" sz="2400" err="1">
                <a:latin typeface="Arial"/>
                <a:cs typeface="Arial"/>
              </a:rPr>
              <a:t>berson</a:t>
            </a:r>
            <a:r>
              <a:rPr lang="en-GB" altLang="en-US" sz="2400">
                <a:latin typeface="Arial"/>
                <a:cs typeface="Arial"/>
              </a:rPr>
              <a:t> </a:t>
            </a:r>
            <a:r>
              <a:rPr lang="en-GB" altLang="en-US" sz="2400" err="1">
                <a:latin typeface="Arial"/>
                <a:cs typeface="Arial"/>
              </a:rPr>
              <a:t>ifanc</a:t>
            </a:r>
            <a:r>
              <a:rPr lang="en-GB" altLang="en-US" sz="2400">
                <a:latin typeface="Arial"/>
                <a:cs typeface="Arial"/>
              </a:rPr>
              <a:t> </a:t>
            </a:r>
            <a:r>
              <a:rPr lang="en-GB" altLang="en-US" sz="2400" err="1">
                <a:latin typeface="Arial"/>
                <a:cs typeface="Arial"/>
              </a:rPr>
              <a:t>i</a:t>
            </a:r>
            <a:r>
              <a:rPr lang="en-GB" altLang="en-US" sz="2400">
                <a:latin typeface="Arial"/>
                <a:cs typeface="Arial"/>
              </a:rPr>
              <a:t> </a:t>
            </a:r>
            <a:r>
              <a:rPr lang="en-GB" altLang="en-US" sz="2400" err="1">
                <a:latin typeface="Arial"/>
                <a:cs typeface="Arial"/>
              </a:rPr>
              <a:t>gymryd</a:t>
            </a:r>
            <a:r>
              <a:rPr lang="en-GB" altLang="en-US" sz="2400">
                <a:latin typeface="Arial"/>
                <a:cs typeface="Arial"/>
              </a:rPr>
              <a:t> </a:t>
            </a:r>
            <a:r>
              <a:rPr lang="en-GB" altLang="en-US" sz="2400" err="1">
                <a:latin typeface="Arial"/>
                <a:cs typeface="Arial"/>
              </a:rPr>
              <a:t>rhan</a:t>
            </a:r>
            <a:r>
              <a:rPr lang="en-GB" altLang="en-US" sz="2400">
                <a:latin typeface="Arial"/>
                <a:cs typeface="Arial"/>
              </a:rPr>
              <a:t> </a:t>
            </a:r>
            <a:r>
              <a:rPr lang="en-GB" altLang="en-US" sz="2400" err="1">
                <a:latin typeface="Arial"/>
                <a:cs typeface="Arial"/>
              </a:rPr>
              <a:t>mewn</a:t>
            </a:r>
            <a:r>
              <a:rPr lang="en-GB" altLang="en-US" sz="2400">
                <a:latin typeface="Arial"/>
                <a:cs typeface="Arial"/>
              </a:rPr>
              <a:t> </a:t>
            </a:r>
            <a:r>
              <a:rPr lang="en-GB" altLang="en-US" sz="2400" err="1">
                <a:latin typeface="Arial"/>
                <a:cs typeface="Arial"/>
              </a:rPr>
              <a:t>gweithredoedd</a:t>
            </a:r>
            <a:r>
              <a:rPr lang="en-GB" altLang="en-US" sz="2400">
                <a:latin typeface="Arial"/>
                <a:cs typeface="Arial"/>
              </a:rPr>
              <a:t> </a:t>
            </a:r>
            <a:r>
              <a:rPr lang="en-GB" altLang="en-US" sz="2400" err="1">
                <a:latin typeface="Arial"/>
                <a:cs typeface="Arial"/>
              </a:rPr>
              <a:t>rhywiol</a:t>
            </a:r>
            <a:r>
              <a:rPr lang="en-GB" altLang="en-US" sz="2400">
                <a:latin typeface="Arial"/>
                <a:cs typeface="Arial"/>
              </a:rPr>
              <a:t>, </a:t>
            </a:r>
            <a:r>
              <a:rPr lang="en-GB" altLang="en-US" sz="2400" err="1">
                <a:latin typeface="Arial"/>
                <a:cs typeface="Arial"/>
              </a:rPr>
              <a:t>p’un</a:t>
            </a:r>
            <a:r>
              <a:rPr lang="en-GB" altLang="en-US" sz="2400">
                <a:latin typeface="Arial"/>
                <a:cs typeface="Arial"/>
              </a:rPr>
              <a:t> a </a:t>
            </a:r>
            <a:r>
              <a:rPr lang="en-GB" altLang="en-US" sz="2400" err="1">
                <a:latin typeface="Arial"/>
                <a:cs typeface="Arial"/>
              </a:rPr>
              <a:t>yw’r</a:t>
            </a:r>
            <a:r>
              <a:rPr lang="en-GB" altLang="en-US" sz="2400">
                <a:latin typeface="Arial"/>
                <a:cs typeface="Arial"/>
              </a:rPr>
              <a:t> </a:t>
            </a:r>
            <a:r>
              <a:rPr lang="en-GB" altLang="en-US" sz="2400" err="1">
                <a:latin typeface="Arial"/>
                <a:cs typeface="Arial"/>
              </a:rPr>
              <a:t>plentyn</a:t>
            </a:r>
            <a:r>
              <a:rPr lang="en-GB" altLang="en-US" sz="2400">
                <a:latin typeface="Arial"/>
                <a:cs typeface="Arial"/>
              </a:rPr>
              <a:t> </a:t>
            </a:r>
            <a:r>
              <a:rPr lang="en-GB" altLang="en-US" sz="2400" err="1">
                <a:latin typeface="Arial"/>
                <a:cs typeface="Arial"/>
              </a:rPr>
              <a:t>yn</a:t>
            </a:r>
            <a:r>
              <a:rPr lang="en-GB" altLang="en-US" sz="2400">
                <a:latin typeface="Arial"/>
                <a:cs typeface="Arial"/>
              </a:rPr>
              <a:t> </a:t>
            </a:r>
            <a:r>
              <a:rPr lang="en-GB" altLang="en-US" sz="2400" err="1">
                <a:latin typeface="Arial"/>
                <a:cs typeface="Arial"/>
              </a:rPr>
              <a:t>ymwybodol</a:t>
            </a:r>
            <a:r>
              <a:rPr lang="en-GB" altLang="en-US" sz="2400">
                <a:latin typeface="Arial"/>
                <a:cs typeface="Arial"/>
              </a:rPr>
              <a:t> </a:t>
            </a:r>
            <a:r>
              <a:rPr lang="en-GB" altLang="en-US" sz="2400" err="1">
                <a:latin typeface="Arial"/>
                <a:cs typeface="Arial"/>
              </a:rPr>
              <a:t>o’r</a:t>
            </a:r>
            <a:r>
              <a:rPr lang="en-GB" altLang="en-US" sz="2400">
                <a:latin typeface="Arial"/>
                <a:cs typeface="Arial"/>
              </a:rPr>
              <a:t> </a:t>
            </a:r>
            <a:r>
              <a:rPr lang="en-GB" altLang="en-US" sz="2400" err="1">
                <a:latin typeface="Arial"/>
                <a:cs typeface="Arial"/>
              </a:rPr>
              <a:t>hyn</a:t>
            </a:r>
            <a:r>
              <a:rPr lang="en-GB" altLang="en-US" sz="2400">
                <a:latin typeface="Arial"/>
                <a:cs typeface="Arial"/>
              </a:rPr>
              <a:t> </a:t>
            </a:r>
            <a:r>
              <a:rPr lang="en-GB" altLang="en-US" sz="2400" err="1">
                <a:latin typeface="Arial"/>
                <a:cs typeface="Arial"/>
              </a:rPr>
              <a:t>sy’n</a:t>
            </a:r>
            <a:r>
              <a:rPr lang="en-GB" altLang="en-US" sz="2400">
                <a:latin typeface="Arial"/>
                <a:cs typeface="Arial"/>
              </a:rPr>
              <a:t> </a:t>
            </a:r>
            <a:r>
              <a:rPr lang="en-GB" altLang="en-US" sz="2400" err="1">
                <a:latin typeface="Arial"/>
                <a:cs typeface="Arial"/>
              </a:rPr>
              <a:t>digwydd</a:t>
            </a:r>
            <a:r>
              <a:rPr lang="en-GB" altLang="en-US" sz="2400">
                <a:latin typeface="Arial"/>
                <a:cs typeface="Arial"/>
              </a:rPr>
              <a:t> ai </a:t>
            </a:r>
            <a:r>
              <a:rPr lang="en-GB" altLang="en-US" sz="2400" err="1">
                <a:latin typeface="Arial"/>
                <a:cs typeface="Arial"/>
              </a:rPr>
              <a:t>peidio</a:t>
            </a:r>
            <a:r>
              <a:rPr lang="en-GB" altLang="en-US" sz="2400">
                <a:latin typeface="Arial"/>
                <a:cs typeface="Arial"/>
              </a:rPr>
              <a:t>. Gall y </a:t>
            </a:r>
            <a:r>
              <a:rPr lang="en-GB" altLang="en-US" sz="2400" err="1">
                <a:latin typeface="Arial"/>
                <a:cs typeface="Arial"/>
              </a:rPr>
              <a:t>gweithredoedd</a:t>
            </a:r>
            <a:r>
              <a:rPr lang="en-GB" altLang="en-US" sz="2400">
                <a:latin typeface="Arial"/>
                <a:cs typeface="Arial"/>
              </a:rPr>
              <a:t> </a:t>
            </a:r>
            <a:r>
              <a:rPr lang="en-GB" altLang="en-US" sz="2400" err="1">
                <a:latin typeface="Arial"/>
                <a:cs typeface="Arial"/>
              </a:rPr>
              <a:t>olygu</a:t>
            </a:r>
            <a:r>
              <a:rPr lang="en-GB" altLang="en-US" sz="2400">
                <a:latin typeface="Arial"/>
                <a:cs typeface="Arial"/>
              </a:rPr>
              <a:t> </a:t>
            </a:r>
            <a:r>
              <a:rPr lang="en-GB" altLang="en-US" sz="2400" err="1">
                <a:latin typeface="Arial"/>
                <a:cs typeface="Arial"/>
              </a:rPr>
              <a:t>cyffwrdd</a:t>
            </a:r>
            <a:r>
              <a:rPr lang="en-GB" altLang="en-US" sz="2400">
                <a:latin typeface="Arial"/>
                <a:cs typeface="Arial"/>
              </a:rPr>
              <a:t> </a:t>
            </a:r>
            <a:r>
              <a:rPr lang="en-GB" altLang="en-US" sz="2400" err="1">
                <a:latin typeface="Arial"/>
                <a:cs typeface="Arial"/>
              </a:rPr>
              <a:t>corfforol</a:t>
            </a:r>
            <a:r>
              <a:rPr lang="en-GB" altLang="en-US" sz="2400">
                <a:latin typeface="Arial"/>
                <a:cs typeface="Arial"/>
              </a:rPr>
              <a:t>, </a:t>
            </a:r>
            <a:r>
              <a:rPr lang="en-GB" altLang="en-US" sz="2400" err="1">
                <a:latin typeface="Arial"/>
                <a:cs typeface="Arial"/>
              </a:rPr>
              <a:t>gan</a:t>
            </a:r>
            <a:r>
              <a:rPr lang="en-GB" altLang="en-US" sz="2400">
                <a:latin typeface="Arial"/>
                <a:cs typeface="Arial"/>
              </a:rPr>
              <a:t> </a:t>
            </a:r>
            <a:r>
              <a:rPr lang="en-GB" altLang="en-US" sz="2400" err="1">
                <a:latin typeface="Arial"/>
                <a:cs typeface="Arial"/>
              </a:rPr>
              <a:t>gynnwys</a:t>
            </a:r>
            <a:r>
              <a:rPr lang="en-GB" altLang="en-US" sz="2400">
                <a:latin typeface="Arial"/>
                <a:cs typeface="Arial"/>
              </a:rPr>
              <a:t> </a:t>
            </a:r>
            <a:r>
              <a:rPr lang="en-GB" altLang="en-US" sz="2400" err="1">
                <a:latin typeface="Arial"/>
                <a:cs typeface="Arial"/>
              </a:rPr>
              <a:t>gweithredoedd</a:t>
            </a:r>
            <a:r>
              <a:rPr lang="en-GB" altLang="en-US" sz="2400">
                <a:latin typeface="Arial"/>
                <a:cs typeface="Arial"/>
              </a:rPr>
              <a:t> </a:t>
            </a:r>
            <a:r>
              <a:rPr lang="en-GB" altLang="en-US" sz="2400" err="1">
                <a:latin typeface="Arial"/>
                <a:cs typeface="Arial"/>
              </a:rPr>
              <a:t>treiddio</a:t>
            </a:r>
            <a:r>
              <a:rPr lang="en-GB" altLang="en-US" sz="2400">
                <a:latin typeface="Arial"/>
                <a:cs typeface="Arial"/>
              </a:rPr>
              <a:t> </a:t>
            </a:r>
            <a:r>
              <a:rPr lang="en-GB" altLang="en-US" sz="2400" err="1">
                <a:latin typeface="Arial"/>
                <a:cs typeface="Arial"/>
              </a:rPr>
              <a:t>i</a:t>
            </a:r>
            <a:r>
              <a:rPr lang="en-GB" altLang="en-US" sz="2400">
                <a:latin typeface="Arial"/>
                <a:cs typeface="Arial"/>
              </a:rPr>
              <a:t> </a:t>
            </a:r>
            <a:r>
              <a:rPr lang="en-GB" altLang="en-US" sz="2400" err="1">
                <a:latin typeface="Arial"/>
                <a:cs typeface="Arial"/>
              </a:rPr>
              <a:t>gorff</a:t>
            </a:r>
            <a:r>
              <a:rPr lang="en-GB" altLang="en-US" sz="2400">
                <a:latin typeface="Arial"/>
                <a:cs typeface="Arial"/>
              </a:rPr>
              <a:t> y </a:t>
            </a:r>
            <a:r>
              <a:rPr lang="en-GB" altLang="en-US" sz="2400" err="1">
                <a:latin typeface="Arial"/>
                <a:cs typeface="Arial"/>
              </a:rPr>
              <a:t>plentyn</a:t>
            </a:r>
            <a:r>
              <a:rPr lang="en-GB" altLang="en-US" sz="2400">
                <a:latin typeface="Arial"/>
                <a:cs typeface="Arial"/>
              </a:rPr>
              <a:t> neu </a:t>
            </a:r>
            <a:r>
              <a:rPr lang="en-GB" altLang="en-US" sz="2400" err="1">
                <a:latin typeface="Arial"/>
                <a:cs typeface="Arial"/>
              </a:rPr>
              <a:t>beidio</a:t>
            </a:r>
            <a:r>
              <a:rPr lang="en-GB" altLang="en-US" sz="2400">
                <a:latin typeface="Arial"/>
                <a:cs typeface="Arial"/>
              </a:rPr>
              <a:t>. Gallan </a:t>
            </a:r>
            <a:r>
              <a:rPr lang="en-GB" altLang="en-US" sz="2400" err="1">
                <a:latin typeface="Arial"/>
                <a:cs typeface="Arial"/>
              </a:rPr>
              <a:t>nhw</a:t>
            </a:r>
            <a:r>
              <a:rPr lang="en-GB" altLang="en-US" sz="2400">
                <a:latin typeface="Arial"/>
                <a:cs typeface="Arial"/>
              </a:rPr>
              <a:t> </a:t>
            </a:r>
            <a:r>
              <a:rPr lang="en-GB" altLang="en-US" sz="2400" err="1">
                <a:latin typeface="Arial"/>
                <a:cs typeface="Arial"/>
              </a:rPr>
              <a:t>fod</a:t>
            </a:r>
            <a:r>
              <a:rPr lang="en-GB" altLang="en-US" sz="2400">
                <a:latin typeface="Arial"/>
                <a:cs typeface="Arial"/>
              </a:rPr>
              <a:t> </a:t>
            </a:r>
            <a:r>
              <a:rPr lang="en-GB" altLang="en-US" sz="2400" err="1">
                <a:latin typeface="Arial"/>
                <a:cs typeface="Arial"/>
              </a:rPr>
              <a:t>yn</a:t>
            </a:r>
            <a:r>
              <a:rPr lang="en-GB" altLang="en-US" sz="2400">
                <a:latin typeface="Arial"/>
                <a:cs typeface="Arial"/>
              </a:rPr>
              <a:t> </a:t>
            </a:r>
            <a:r>
              <a:rPr lang="en-GB" altLang="en-US" sz="2400" err="1">
                <a:latin typeface="Arial"/>
                <a:cs typeface="Arial"/>
              </a:rPr>
              <a:t>weithredoedd</a:t>
            </a:r>
            <a:r>
              <a:rPr lang="en-GB" altLang="en-US" sz="2400">
                <a:latin typeface="Arial"/>
                <a:cs typeface="Arial"/>
              </a:rPr>
              <a:t> </a:t>
            </a:r>
            <a:r>
              <a:rPr lang="en-GB" altLang="en-US" sz="2400" err="1">
                <a:latin typeface="Arial"/>
                <a:cs typeface="Arial"/>
              </a:rPr>
              <a:t>sydd</a:t>
            </a:r>
            <a:r>
              <a:rPr lang="en-GB" altLang="en-US" sz="2400">
                <a:latin typeface="Arial"/>
                <a:cs typeface="Arial"/>
              </a:rPr>
              <a:t> </a:t>
            </a:r>
            <a:r>
              <a:rPr lang="en-GB" altLang="en-US" sz="2400" err="1">
                <a:latin typeface="Arial"/>
                <a:cs typeface="Arial"/>
              </a:rPr>
              <a:t>ddim</a:t>
            </a:r>
            <a:r>
              <a:rPr lang="en-GB" altLang="en-US" sz="2400">
                <a:latin typeface="Arial"/>
                <a:cs typeface="Arial"/>
              </a:rPr>
              <a:t> </a:t>
            </a:r>
            <a:r>
              <a:rPr lang="en-GB" altLang="en-US" sz="2400" err="1">
                <a:latin typeface="Arial"/>
                <a:cs typeface="Arial"/>
              </a:rPr>
              <a:t>yn</a:t>
            </a:r>
            <a:r>
              <a:rPr lang="en-GB" altLang="en-US" sz="2400">
                <a:latin typeface="Arial"/>
                <a:cs typeface="Arial"/>
              </a:rPr>
              <a:t> </a:t>
            </a:r>
            <a:r>
              <a:rPr lang="en-GB" altLang="en-US" sz="2400" err="1">
                <a:latin typeface="Arial"/>
                <a:cs typeface="Arial"/>
              </a:rPr>
              <a:t>cynnwys</a:t>
            </a:r>
            <a:r>
              <a:rPr lang="en-GB" altLang="en-US" sz="2400">
                <a:latin typeface="Arial"/>
                <a:cs typeface="Arial"/>
              </a:rPr>
              <a:t> </a:t>
            </a:r>
            <a:r>
              <a:rPr lang="en-GB" altLang="en-US" sz="2400" err="1">
                <a:latin typeface="Arial"/>
                <a:cs typeface="Arial"/>
              </a:rPr>
              <a:t>cyffwrdd</a:t>
            </a:r>
            <a:r>
              <a:rPr lang="en-GB" altLang="en-US" sz="2400">
                <a:latin typeface="Arial"/>
                <a:cs typeface="Arial"/>
              </a:rPr>
              <a:t>, </a:t>
            </a:r>
            <a:r>
              <a:rPr lang="en-GB" altLang="en-US" sz="2400" err="1">
                <a:latin typeface="Arial"/>
                <a:cs typeface="Arial"/>
              </a:rPr>
              <a:t>fel</a:t>
            </a:r>
            <a:r>
              <a:rPr lang="en-GB" altLang="en-US" sz="2400">
                <a:latin typeface="Arial"/>
                <a:cs typeface="Arial"/>
              </a:rPr>
              <a:t> </a:t>
            </a:r>
            <a:r>
              <a:rPr lang="en-GB" altLang="en-US" sz="2400" err="1">
                <a:latin typeface="Arial"/>
                <a:cs typeface="Arial"/>
              </a:rPr>
              <a:t>cynnwys</a:t>
            </a:r>
            <a:r>
              <a:rPr lang="en-GB" altLang="en-US" sz="2400">
                <a:latin typeface="Arial"/>
                <a:cs typeface="Arial"/>
              </a:rPr>
              <a:t> plant </a:t>
            </a:r>
            <a:r>
              <a:rPr lang="en-GB" altLang="en-US" sz="2400" err="1">
                <a:latin typeface="Arial"/>
                <a:cs typeface="Arial"/>
              </a:rPr>
              <a:t>yn</a:t>
            </a:r>
            <a:r>
              <a:rPr lang="en-GB" altLang="en-US" sz="2400">
                <a:latin typeface="Arial"/>
                <a:cs typeface="Arial"/>
              </a:rPr>
              <a:t> y broses o </a:t>
            </a:r>
            <a:r>
              <a:rPr lang="en-GB" altLang="en-US" sz="2400" err="1">
                <a:latin typeface="Arial"/>
                <a:cs typeface="Arial"/>
              </a:rPr>
              <a:t>edrych</a:t>
            </a:r>
            <a:r>
              <a:rPr lang="en-GB" altLang="en-US" sz="2400">
                <a:latin typeface="Arial"/>
                <a:cs typeface="Arial"/>
              </a:rPr>
              <a:t> </a:t>
            </a:r>
            <a:r>
              <a:rPr lang="en-GB" altLang="en-US" sz="2400" err="1">
                <a:latin typeface="Arial"/>
                <a:cs typeface="Arial"/>
              </a:rPr>
              <a:t>ar</a:t>
            </a:r>
            <a:r>
              <a:rPr lang="en-GB" altLang="en-US" sz="2400">
                <a:latin typeface="Arial"/>
                <a:cs typeface="Arial"/>
              </a:rPr>
              <a:t> neu </a:t>
            </a:r>
            <a:r>
              <a:rPr lang="en-GB" altLang="en-US" sz="2400" err="1">
                <a:latin typeface="Arial"/>
                <a:cs typeface="Arial"/>
              </a:rPr>
              <a:t>gynhyrchu</a:t>
            </a:r>
            <a:r>
              <a:rPr lang="en-GB" altLang="en-US" sz="2400">
                <a:latin typeface="Arial"/>
                <a:cs typeface="Arial"/>
              </a:rPr>
              <a:t> </a:t>
            </a:r>
            <a:r>
              <a:rPr lang="en-GB" altLang="en-US" sz="2400" err="1">
                <a:latin typeface="Arial"/>
                <a:cs typeface="Arial"/>
              </a:rPr>
              <a:t>deunyddiau</a:t>
            </a:r>
            <a:r>
              <a:rPr lang="en-GB" altLang="en-US" sz="2400">
                <a:latin typeface="Arial"/>
                <a:cs typeface="Arial"/>
              </a:rPr>
              <a:t> </a:t>
            </a:r>
            <a:r>
              <a:rPr lang="en-GB" altLang="en-US" sz="2400" err="1">
                <a:latin typeface="Arial"/>
                <a:cs typeface="Arial"/>
              </a:rPr>
              <a:t>pornograffig</a:t>
            </a:r>
            <a:r>
              <a:rPr lang="en-GB" altLang="en-US" sz="2400">
                <a:latin typeface="Arial"/>
                <a:cs typeface="Arial"/>
              </a:rPr>
              <a:t>, o </a:t>
            </a:r>
            <a:r>
              <a:rPr lang="en-GB" altLang="en-US" sz="2400" err="1">
                <a:latin typeface="Arial"/>
                <a:cs typeface="Arial"/>
              </a:rPr>
              <a:t>wylio</a:t>
            </a:r>
            <a:r>
              <a:rPr lang="en-GB" altLang="en-US" sz="2400">
                <a:latin typeface="Arial"/>
                <a:cs typeface="Arial"/>
              </a:rPr>
              <a:t> </a:t>
            </a:r>
            <a:r>
              <a:rPr lang="en-GB" altLang="en-US" sz="2400" err="1">
                <a:latin typeface="Arial"/>
                <a:cs typeface="Arial"/>
              </a:rPr>
              <a:t>gweithredoedd</a:t>
            </a:r>
            <a:r>
              <a:rPr lang="en-GB" altLang="en-US" sz="2400">
                <a:latin typeface="Arial"/>
                <a:cs typeface="Arial"/>
              </a:rPr>
              <a:t> </a:t>
            </a:r>
            <a:r>
              <a:rPr lang="en-GB" altLang="en-US" sz="2400" err="1">
                <a:latin typeface="Arial"/>
                <a:cs typeface="Arial"/>
              </a:rPr>
              <a:t>rhywiol</a:t>
            </a:r>
            <a:r>
              <a:rPr lang="en-GB" altLang="en-US" sz="2400">
                <a:latin typeface="Arial"/>
                <a:cs typeface="Arial"/>
              </a:rPr>
              <a:t> neu o </a:t>
            </a:r>
            <a:r>
              <a:rPr lang="en-GB" altLang="en-US" sz="2400" err="1">
                <a:latin typeface="Arial"/>
                <a:cs typeface="Arial"/>
              </a:rPr>
              <a:t>annog</a:t>
            </a:r>
            <a:r>
              <a:rPr lang="en-GB" altLang="en-US" sz="2400">
                <a:latin typeface="Arial"/>
                <a:cs typeface="Arial"/>
              </a:rPr>
              <a:t> plant </a:t>
            </a:r>
            <a:r>
              <a:rPr lang="en-GB" altLang="en-US" sz="2400" err="1">
                <a:latin typeface="Arial"/>
                <a:cs typeface="Arial"/>
              </a:rPr>
              <a:t>i</a:t>
            </a:r>
            <a:r>
              <a:rPr lang="en-GB" altLang="en-US" sz="2400">
                <a:latin typeface="Arial"/>
                <a:cs typeface="Arial"/>
              </a:rPr>
              <a:t> </a:t>
            </a:r>
            <a:r>
              <a:rPr lang="en-GB" altLang="en-US" sz="2400" err="1">
                <a:latin typeface="Arial"/>
                <a:cs typeface="Arial"/>
              </a:rPr>
              <a:t>ymddwyn</a:t>
            </a:r>
            <a:r>
              <a:rPr lang="en-GB" altLang="en-US" sz="2400">
                <a:latin typeface="Arial"/>
                <a:cs typeface="Arial"/>
              </a:rPr>
              <a:t> </a:t>
            </a:r>
            <a:r>
              <a:rPr lang="en-GB" altLang="en-US" sz="2400" err="1">
                <a:latin typeface="Arial"/>
                <a:cs typeface="Arial"/>
              </a:rPr>
              <a:t>mewn</a:t>
            </a:r>
            <a:r>
              <a:rPr lang="en-GB" altLang="en-US" sz="2400">
                <a:latin typeface="Arial"/>
                <a:cs typeface="Arial"/>
              </a:rPr>
              <a:t> </a:t>
            </a:r>
            <a:r>
              <a:rPr lang="en-GB" altLang="en-US" sz="2400" err="1">
                <a:latin typeface="Arial"/>
                <a:cs typeface="Arial"/>
              </a:rPr>
              <a:t>ffyrdd</a:t>
            </a:r>
            <a:r>
              <a:rPr lang="en-GB" altLang="en-US" sz="2400">
                <a:latin typeface="Arial"/>
                <a:cs typeface="Arial"/>
              </a:rPr>
              <a:t> </a:t>
            </a:r>
            <a:r>
              <a:rPr lang="en-GB" altLang="en-US" sz="2400" err="1">
                <a:latin typeface="Arial"/>
                <a:cs typeface="Arial"/>
              </a:rPr>
              <a:t>anaddas</a:t>
            </a:r>
            <a:r>
              <a:rPr lang="en-GB" altLang="en-US" sz="2400">
                <a:latin typeface="Arial"/>
                <a:cs typeface="Arial"/>
              </a:rPr>
              <a:t> </a:t>
            </a:r>
            <a:r>
              <a:rPr lang="en-GB" altLang="en-US" sz="2400" err="1">
                <a:latin typeface="Arial"/>
                <a:cs typeface="Arial"/>
              </a:rPr>
              <a:t>yn</a:t>
            </a:r>
            <a:r>
              <a:rPr lang="en-GB" altLang="en-US" sz="2400">
                <a:latin typeface="Arial"/>
                <a:cs typeface="Arial"/>
              </a:rPr>
              <a:t> </a:t>
            </a:r>
            <a:r>
              <a:rPr lang="en-GB" altLang="en-US" sz="2400" err="1">
                <a:latin typeface="Arial"/>
                <a:cs typeface="Arial"/>
              </a:rPr>
              <a:t>rhywiol</a:t>
            </a:r>
            <a:r>
              <a:rPr lang="en-GB" altLang="en-US" sz="2400">
                <a:latin typeface="Arial"/>
                <a:cs typeface="Arial"/>
              </a:rPr>
              <a:t>.         (CAPCG, 2008: 30)</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9CFA28EB-4B4B-4E8E-9205-9A8089068E51}"/>
              </a:ext>
            </a:extLst>
          </p:cNvPr>
          <p:cNvSpPr>
            <a:spLocks noGrp="1"/>
          </p:cNvSpPr>
          <p:nvPr>
            <p:ph type="title"/>
          </p:nvPr>
        </p:nvSpPr>
        <p:spPr/>
        <p:txBody>
          <a:bodyPr/>
          <a:lstStyle/>
          <a:p>
            <a:pPr algn="ctr"/>
            <a:br>
              <a:rPr lang="en-GB" altLang="en-US">
                <a:latin typeface="Arial Unicode MS" pitchFamily="34" charset="-128"/>
              </a:rPr>
            </a:br>
            <a:r>
              <a:rPr lang="en-GB" altLang="en-US" b="1">
                <a:latin typeface="Arial"/>
                <a:cs typeface="Arial"/>
              </a:rPr>
              <a:t> </a:t>
            </a:r>
            <a:r>
              <a:rPr lang="en-GB" altLang="en-US" sz="4400" b="1">
                <a:solidFill>
                  <a:schemeClr val="accent1">
                    <a:lumMod val="75000"/>
                  </a:schemeClr>
                </a:solidFill>
                <a:latin typeface="Arial"/>
                <a:cs typeface="Arial"/>
              </a:rPr>
              <a:t>Sexual Abuse</a:t>
            </a:r>
          </a:p>
        </p:txBody>
      </p:sp>
      <p:sp>
        <p:nvSpPr>
          <p:cNvPr id="46083" name="Content Placeholder 2">
            <a:extLst>
              <a:ext uri="{FF2B5EF4-FFF2-40B4-BE49-F238E27FC236}">
                <a16:creationId xmlns:a16="http://schemas.microsoft.com/office/drawing/2014/main" id="{73B6AEB0-FFB8-494D-868B-A02A55769718}"/>
              </a:ext>
            </a:extLst>
          </p:cNvPr>
          <p:cNvSpPr>
            <a:spLocks noGrp="1"/>
          </p:cNvSpPr>
          <p:nvPr>
            <p:ph idx="1"/>
          </p:nvPr>
        </p:nvSpPr>
        <p:spPr/>
        <p:txBody>
          <a:bodyPr vert="horz" lIns="91440" tIns="45720" rIns="91440" bIns="45720" rtlCol="0" anchor="t">
            <a:normAutofit lnSpcReduction="10000"/>
          </a:bodyPr>
          <a:lstStyle/>
          <a:p>
            <a:pPr lvl="1" algn="just">
              <a:buNone/>
            </a:pPr>
            <a:r>
              <a:rPr lang="en-GB" altLang="en-US">
                <a:solidFill>
                  <a:srgbClr val="0000FF"/>
                </a:solidFill>
                <a:latin typeface="Arial"/>
                <a:cs typeface="Arial"/>
              </a:rPr>
              <a:t> </a:t>
            </a:r>
            <a:r>
              <a:rPr lang="en-GB" altLang="en-US" sz="2400">
                <a:solidFill>
                  <a:srgbClr val="0000FF"/>
                </a:solidFill>
                <a:latin typeface="Arial"/>
                <a:cs typeface="Arial"/>
              </a:rPr>
              <a:t> </a:t>
            </a:r>
            <a:r>
              <a:rPr lang="en-GB" altLang="en-US" sz="2400">
                <a:solidFill>
                  <a:schemeClr val="accent1">
                    <a:lumMod val="75000"/>
                  </a:schemeClr>
                </a:solidFill>
                <a:latin typeface="Arial"/>
                <a:cs typeface="Arial"/>
              </a:rPr>
              <a:t>Sexual abuse involves forcing or enticing a child or young person to take part in sexual activities, whether or not the child is aware of what is happening. The activities may include non-contact activities such as involving children in looking at, or in the production of, pornographic material or watching sexual activities, or encouraging children to behave in sexually inappropriate ways.</a:t>
            </a:r>
          </a:p>
          <a:p>
            <a:pPr lvl="1">
              <a:buNone/>
            </a:pPr>
            <a:r>
              <a:rPr lang="en-GB" altLang="en-US">
                <a:solidFill>
                  <a:schemeClr val="accent1">
                    <a:lumMod val="75000"/>
                  </a:schemeClr>
                </a:solidFill>
                <a:latin typeface="Arial"/>
                <a:cs typeface="Arial"/>
              </a:rPr>
              <a:t>                                      </a:t>
            </a:r>
            <a:endParaRPr lang="en-GB" altLang="en-US" sz="2400">
              <a:solidFill>
                <a:schemeClr val="accent1">
                  <a:lumMod val="75000"/>
                </a:schemeClr>
              </a:solidFill>
              <a:latin typeface="Arial"/>
              <a:cs typeface="Arial"/>
            </a:endParaRPr>
          </a:p>
          <a:p>
            <a:pPr lvl="1">
              <a:buNone/>
            </a:pPr>
            <a:r>
              <a:rPr lang="en-GB" altLang="en-US">
                <a:solidFill>
                  <a:schemeClr val="accent1">
                    <a:lumMod val="75000"/>
                  </a:schemeClr>
                </a:solidFill>
                <a:latin typeface="Arial"/>
                <a:cs typeface="Arial"/>
              </a:rPr>
              <a:t>                                   </a:t>
            </a:r>
            <a:r>
              <a:rPr lang="en-GB" altLang="en-US" sz="2400">
                <a:solidFill>
                  <a:schemeClr val="accent1">
                    <a:lumMod val="75000"/>
                  </a:schemeClr>
                </a:solidFill>
                <a:latin typeface="Arial"/>
                <a:cs typeface="Arial"/>
              </a:rPr>
              <a:t> (Working Together, 1991: 2.6).</a:t>
            </a:r>
            <a:r>
              <a:rPr lang="en-GB" altLang="en-US">
                <a:solidFill>
                  <a:schemeClr val="accent1">
                    <a:lumMod val="75000"/>
                  </a:schemeClr>
                </a:solidFill>
                <a:latin typeface="Arial"/>
                <a:cs typeface="Arial"/>
              </a:rPr>
              <a:t>  </a:t>
            </a:r>
            <a:endParaRPr lang="en-GB" altLang="en-US" sz="2400">
              <a:solidFill>
                <a:schemeClr val="accent1">
                  <a:lumMod val="75000"/>
                </a:schemeClr>
              </a:solidFill>
              <a:latin typeface="Arial"/>
              <a:cs typeface="Aria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03A52-C550-217D-830B-F933FB0E2C7B}"/>
              </a:ext>
            </a:extLst>
          </p:cNvPr>
          <p:cNvSpPr>
            <a:spLocks noGrp="1"/>
          </p:cNvSpPr>
          <p:nvPr>
            <p:ph type="title"/>
          </p:nvPr>
        </p:nvSpPr>
        <p:spPr/>
        <p:txBody>
          <a:bodyPr>
            <a:noAutofit/>
          </a:bodyPr>
          <a:lstStyle/>
          <a:p>
            <a:pPr algn="ctr"/>
            <a:r>
              <a:rPr lang="en-GB" sz="4800" b="1" err="1">
                <a:latin typeface="Arial" panose="020B0604020202020204" pitchFamily="34" charset="0"/>
                <a:cs typeface="Arial" panose="020B0604020202020204" pitchFamily="34" charset="0"/>
              </a:rPr>
              <a:t>Camdriniaeth</a:t>
            </a:r>
            <a:r>
              <a:rPr lang="en-GB" sz="4800" b="1">
                <a:latin typeface="Arial" panose="020B0604020202020204" pitchFamily="34" charset="0"/>
                <a:cs typeface="Arial" panose="020B0604020202020204" pitchFamily="34" charset="0"/>
              </a:rPr>
              <a:t> </a:t>
            </a:r>
            <a:r>
              <a:rPr lang="en-GB" sz="4800" b="1" err="1">
                <a:latin typeface="Arial" panose="020B0604020202020204" pitchFamily="34" charset="0"/>
                <a:cs typeface="Arial" panose="020B0604020202020204" pitchFamily="34" charset="0"/>
              </a:rPr>
              <a:t>Rhywiol</a:t>
            </a:r>
            <a:br>
              <a:rPr lang="en-GB" sz="4800" b="1">
                <a:latin typeface="Arial" panose="020B0604020202020204" pitchFamily="34" charset="0"/>
                <a:cs typeface="Arial" panose="020B0604020202020204" pitchFamily="34" charset="0"/>
              </a:rPr>
            </a:br>
            <a:r>
              <a:rPr lang="en-GB" sz="4800" b="1">
                <a:solidFill>
                  <a:schemeClr val="accent1">
                    <a:lumMod val="75000"/>
                  </a:schemeClr>
                </a:solidFill>
                <a:latin typeface="Arial" panose="020B0604020202020204" pitchFamily="34" charset="0"/>
                <a:cs typeface="Arial" panose="020B0604020202020204" pitchFamily="34" charset="0"/>
              </a:rPr>
              <a:t>Sexual Abuse</a:t>
            </a:r>
          </a:p>
        </p:txBody>
      </p:sp>
      <p:sp>
        <p:nvSpPr>
          <p:cNvPr id="3" name="Content Placeholder 2">
            <a:extLst>
              <a:ext uri="{FF2B5EF4-FFF2-40B4-BE49-F238E27FC236}">
                <a16:creationId xmlns:a16="http://schemas.microsoft.com/office/drawing/2014/main" id="{276D9FD8-47FF-A9FF-9191-9490417632F1}"/>
              </a:ext>
            </a:extLst>
          </p:cNvPr>
          <p:cNvSpPr>
            <a:spLocks noGrp="1"/>
          </p:cNvSpPr>
          <p:nvPr>
            <p:ph idx="1"/>
          </p:nvPr>
        </p:nvSpPr>
        <p:spPr>
          <a:xfrm>
            <a:off x="628650" y="1825625"/>
            <a:ext cx="4177393" cy="3640897"/>
          </a:xfrm>
        </p:spPr>
        <p:txBody>
          <a:bodyPr>
            <a:normAutofit fontScale="92500" lnSpcReduction="10000"/>
          </a:bodyPr>
          <a:lstStyle/>
          <a:p>
            <a:pPr marL="0" indent="0">
              <a:buNone/>
            </a:pPr>
            <a:r>
              <a:rPr lang="en-GB" sz="2400" err="1">
                <a:latin typeface="Arial" panose="020B0604020202020204" pitchFamily="34" charset="0"/>
                <a:cs typeface="Arial" panose="020B0604020202020204" pitchFamily="34" charset="0"/>
              </a:rPr>
              <a:t>Ymosod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wrth</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Actiau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treiddio</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Actiau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ni</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treiddio</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Amlygiad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i</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ddeunydd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amhriodol</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Cynhyrchu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deunydd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amhriodol</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Paratoi</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Denu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ymddygiad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rhywiol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amhriodol</a:t>
            </a:r>
            <a:endParaRPr lang="en-GB" sz="2400">
              <a:latin typeface="Arial" panose="020B0604020202020204" pitchFamily="34" charset="0"/>
              <a:cs typeface="Arial" panose="020B0604020202020204" pitchFamily="34" charset="0"/>
            </a:endParaRPr>
          </a:p>
          <a:p>
            <a:endParaRPr lang="en-GB"/>
          </a:p>
          <a:p>
            <a:endParaRPr lang="en-GB"/>
          </a:p>
        </p:txBody>
      </p:sp>
      <p:sp>
        <p:nvSpPr>
          <p:cNvPr id="4" name="Content Placeholder 3">
            <a:extLst>
              <a:ext uri="{FF2B5EF4-FFF2-40B4-BE49-F238E27FC236}">
                <a16:creationId xmlns:a16="http://schemas.microsoft.com/office/drawing/2014/main" id="{A3BDBF07-722D-3436-EA8C-4CA117FCAE50}"/>
              </a:ext>
            </a:extLst>
          </p:cNvPr>
          <p:cNvSpPr>
            <a:spLocks noGrp="1"/>
          </p:cNvSpPr>
          <p:nvPr>
            <p:ph sz="half" idx="4294967295"/>
          </p:nvPr>
        </p:nvSpPr>
        <p:spPr>
          <a:xfrm>
            <a:off x="5200650" y="1720850"/>
            <a:ext cx="3943350" cy="4351338"/>
          </a:xfrm>
        </p:spPr>
        <p:txBody>
          <a:bodyPr/>
          <a:lstStyle/>
          <a:p>
            <a:pPr marL="0" indent="0">
              <a:buNone/>
            </a:pPr>
            <a:r>
              <a:rPr lang="en-GB" sz="2200">
                <a:solidFill>
                  <a:schemeClr val="accent1">
                    <a:lumMod val="75000"/>
                  </a:schemeClr>
                </a:solidFill>
                <a:latin typeface="Arial" panose="020B0604020202020204" pitchFamily="34" charset="0"/>
                <a:cs typeface="Arial" panose="020B0604020202020204" pitchFamily="34" charset="0"/>
              </a:rPr>
              <a:t>Assault by:</a:t>
            </a:r>
          </a:p>
          <a:p>
            <a:r>
              <a:rPr lang="en-GB" sz="2200">
                <a:solidFill>
                  <a:schemeClr val="accent1">
                    <a:lumMod val="75000"/>
                  </a:schemeClr>
                </a:solidFill>
                <a:latin typeface="Arial" panose="020B0604020202020204" pitchFamily="34" charset="0"/>
                <a:cs typeface="Arial" panose="020B0604020202020204" pitchFamily="34" charset="0"/>
              </a:rPr>
              <a:t>Penetrative acts</a:t>
            </a:r>
          </a:p>
          <a:p>
            <a:r>
              <a:rPr lang="en-GB" sz="2200">
                <a:solidFill>
                  <a:schemeClr val="accent1">
                    <a:lumMod val="75000"/>
                  </a:schemeClr>
                </a:solidFill>
                <a:latin typeface="Arial" panose="020B0604020202020204" pitchFamily="34" charset="0"/>
                <a:cs typeface="Arial" panose="020B0604020202020204" pitchFamily="34" charset="0"/>
              </a:rPr>
              <a:t>Non penetrative</a:t>
            </a:r>
          </a:p>
          <a:p>
            <a:r>
              <a:rPr lang="en-GB" sz="2200">
                <a:solidFill>
                  <a:schemeClr val="accent1">
                    <a:lumMod val="75000"/>
                  </a:schemeClr>
                </a:solidFill>
                <a:latin typeface="Arial" panose="020B0604020202020204" pitchFamily="34" charset="0"/>
                <a:cs typeface="Arial" panose="020B0604020202020204" pitchFamily="34" charset="0"/>
              </a:rPr>
              <a:t>Exposure to inappropriate material</a:t>
            </a:r>
          </a:p>
          <a:p>
            <a:r>
              <a:rPr lang="en-GB" sz="2200">
                <a:solidFill>
                  <a:schemeClr val="accent1">
                    <a:lumMod val="75000"/>
                  </a:schemeClr>
                </a:solidFill>
                <a:latin typeface="Arial" panose="020B0604020202020204" pitchFamily="34" charset="0"/>
                <a:cs typeface="Arial" panose="020B0604020202020204" pitchFamily="34" charset="0"/>
              </a:rPr>
              <a:t>Production of inappropriate material</a:t>
            </a:r>
          </a:p>
          <a:p>
            <a:r>
              <a:rPr lang="en-GB" sz="2200">
                <a:solidFill>
                  <a:schemeClr val="accent1">
                    <a:lumMod val="75000"/>
                  </a:schemeClr>
                </a:solidFill>
                <a:latin typeface="Arial" panose="020B0604020202020204" pitchFamily="34" charset="0"/>
                <a:cs typeface="Arial" panose="020B0604020202020204" pitchFamily="34" charset="0"/>
              </a:rPr>
              <a:t>Grooming</a:t>
            </a:r>
          </a:p>
          <a:p>
            <a:r>
              <a:rPr lang="en-GB" sz="2200">
                <a:solidFill>
                  <a:schemeClr val="accent1">
                    <a:lumMod val="75000"/>
                  </a:schemeClr>
                </a:solidFill>
                <a:latin typeface="Arial" panose="020B0604020202020204" pitchFamily="34" charset="0"/>
                <a:cs typeface="Arial" panose="020B0604020202020204" pitchFamily="34" charset="0"/>
              </a:rPr>
              <a:t>Enticing inappropriate sexual behaviour</a:t>
            </a:r>
          </a:p>
          <a:p>
            <a:pPr marL="0" indent="0">
              <a:buNone/>
            </a:pPr>
            <a:endParaRPr lang="en-GB"/>
          </a:p>
          <a:p>
            <a:pPr marL="0" indent="0">
              <a:buNone/>
            </a:pPr>
            <a:endParaRPr lang="en-GB"/>
          </a:p>
        </p:txBody>
      </p:sp>
      <p:sp>
        <p:nvSpPr>
          <p:cNvPr id="5" name="TextBox 4">
            <a:extLst>
              <a:ext uri="{FF2B5EF4-FFF2-40B4-BE49-F238E27FC236}">
                <a16:creationId xmlns:a16="http://schemas.microsoft.com/office/drawing/2014/main" id="{C2FB18D4-1662-4FDF-2775-00D8958DCB8B}"/>
              </a:ext>
            </a:extLst>
          </p:cNvPr>
          <p:cNvSpPr txBox="1"/>
          <p:nvPr/>
        </p:nvSpPr>
        <p:spPr>
          <a:xfrm>
            <a:off x="7487816" y="5619396"/>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30316134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B7722-4613-C4FF-B910-594AC3B5F7D9}"/>
              </a:ext>
            </a:extLst>
          </p:cNvPr>
          <p:cNvSpPr>
            <a:spLocks noGrp="1"/>
          </p:cNvSpPr>
          <p:nvPr>
            <p:ph type="title"/>
          </p:nvPr>
        </p:nvSpPr>
        <p:spPr>
          <a:xfrm>
            <a:off x="104775" y="65767"/>
            <a:ext cx="8934450" cy="1325563"/>
          </a:xfrm>
        </p:spPr>
        <p:txBody>
          <a:bodyPr>
            <a:noAutofit/>
          </a:bodyPr>
          <a:lstStyle/>
          <a:p>
            <a:pPr algn="ctr"/>
            <a:r>
              <a:rPr lang="en-GB" sz="4000" b="1" err="1">
                <a:latin typeface="Arial" panose="020B0604020202020204" pitchFamily="34" charset="0"/>
                <a:cs typeface="Arial" panose="020B0604020202020204" pitchFamily="34" charset="0"/>
              </a:rPr>
              <a:t>Dangosydd</a:t>
            </a:r>
            <a:r>
              <a:rPr lang="en-GB" sz="4000" b="1">
                <a:latin typeface="Arial" panose="020B0604020202020204" pitchFamily="34" charset="0"/>
                <a:cs typeface="Arial" panose="020B0604020202020204" pitchFamily="34" charset="0"/>
              </a:rPr>
              <a:t> o </a:t>
            </a:r>
            <a:r>
              <a:rPr lang="en-GB" sz="4000" b="1" err="1">
                <a:latin typeface="Arial" panose="020B0604020202020204" pitchFamily="34" charset="0"/>
                <a:cs typeface="Arial" panose="020B0604020202020204" pitchFamily="34" charset="0"/>
              </a:rPr>
              <a:t>Camdriniaeth</a:t>
            </a:r>
            <a:r>
              <a:rPr lang="en-GB" sz="4000" b="1">
                <a:latin typeface="Arial" panose="020B0604020202020204" pitchFamily="34" charset="0"/>
                <a:cs typeface="Arial" panose="020B0604020202020204" pitchFamily="34" charset="0"/>
              </a:rPr>
              <a:t> </a:t>
            </a:r>
            <a:r>
              <a:rPr lang="en-GB" sz="4000" b="1" err="1">
                <a:latin typeface="Arial" panose="020B0604020202020204" pitchFamily="34" charset="0"/>
                <a:cs typeface="Arial" panose="020B0604020202020204" pitchFamily="34" charset="0"/>
              </a:rPr>
              <a:t>Rhywiol</a:t>
            </a:r>
            <a:br>
              <a:rPr lang="en-GB" sz="4000" b="1">
                <a:latin typeface="Arial" panose="020B0604020202020204" pitchFamily="34" charset="0"/>
                <a:cs typeface="Arial" panose="020B0604020202020204" pitchFamily="34" charset="0"/>
              </a:rPr>
            </a:br>
            <a:r>
              <a:rPr lang="en-GB" sz="4000" b="1">
                <a:solidFill>
                  <a:schemeClr val="accent1">
                    <a:lumMod val="75000"/>
                  </a:schemeClr>
                </a:solidFill>
                <a:latin typeface="Arial" panose="020B0604020202020204" pitchFamily="34" charset="0"/>
                <a:cs typeface="Arial" panose="020B0604020202020204" pitchFamily="34" charset="0"/>
              </a:rPr>
              <a:t>Indicators of Sexual Abuse</a:t>
            </a:r>
          </a:p>
        </p:txBody>
      </p:sp>
      <p:sp>
        <p:nvSpPr>
          <p:cNvPr id="3" name="Content Placeholder 2">
            <a:extLst>
              <a:ext uri="{FF2B5EF4-FFF2-40B4-BE49-F238E27FC236}">
                <a16:creationId xmlns:a16="http://schemas.microsoft.com/office/drawing/2014/main" id="{84E9A257-174D-F9F7-3C2A-DD07A771C037}"/>
              </a:ext>
            </a:extLst>
          </p:cNvPr>
          <p:cNvSpPr>
            <a:spLocks noGrp="1"/>
          </p:cNvSpPr>
          <p:nvPr>
            <p:ph idx="1"/>
          </p:nvPr>
        </p:nvSpPr>
        <p:spPr>
          <a:xfrm>
            <a:off x="386444" y="1690688"/>
            <a:ext cx="4027714" cy="3640897"/>
          </a:xfrm>
        </p:spPr>
        <p:txBody>
          <a:bodyPr>
            <a:noAutofit/>
          </a:bodyPr>
          <a:lstStyle/>
          <a:p>
            <a:r>
              <a:rPr lang="en-GB" sz="2400" err="1">
                <a:latin typeface="Arial" panose="020B0604020202020204" pitchFamily="34" charset="0"/>
                <a:cs typeface="Arial" panose="020B0604020202020204" pitchFamily="34" charset="0"/>
              </a:rPr>
              <a:t>Gwybodaeth</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rhywiol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fanwl</a:t>
            </a:r>
            <a:endParaRPr lang="en-GB" sz="2400">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Iaith ac </a:t>
            </a:r>
            <a:r>
              <a:rPr lang="en-GB" sz="2400" err="1">
                <a:latin typeface="Arial" panose="020B0604020202020204" pitchFamily="34" charset="0"/>
                <a:cs typeface="Arial" panose="020B0604020202020204" pitchFamily="34" charset="0"/>
              </a:rPr>
              <a:t>ymddygiad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rhywiol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eglur</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Ymweliadau</a:t>
            </a:r>
            <a:r>
              <a:rPr lang="en-GB" sz="2400">
                <a:latin typeface="Arial" panose="020B0604020202020204" pitchFamily="34" charset="0"/>
                <a:cs typeface="Arial" panose="020B0604020202020204" pitchFamily="34" charset="0"/>
              </a:rPr>
              <a:t> toiled </a:t>
            </a:r>
            <a:r>
              <a:rPr lang="en-GB" sz="2400" err="1">
                <a:latin typeface="Arial" panose="020B0604020202020204" pitchFamily="34" charset="0"/>
                <a:cs typeface="Arial" panose="020B0604020202020204" pitchFamily="34" charset="0"/>
              </a:rPr>
              <a:t>yn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amlach</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Gwlychu’r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gwelu</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Anwyldeb</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gormodol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amhriodol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tuag</a:t>
            </a:r>
            <a:r>
              <a:rPr lang="en-GB" sz="2400">
                <a:latin typeface="Arial" panose="020B0604020202020204" pitchFamily="34" charset="0"/>
                <a:cs typeface="Arial" panose="020B0604020202020204" pitchFamily="34" charset="0"/>
              </a:rPr>
              <a:t> at </a:t>
            </a:r>
            <a:r>
              <a:rPr lang="en-GB" sz="2400" err="1">
                <a:latin typeface="Arial" panose="020B0604020202020204" pitchFamily="34" charset="0"/>
                <a:cs typeface="Arial" panose="020B0604020202020204" pitchFamily="34" charset="0"/>
              </a:rPr>
              <a:t>eraill</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Cyfrinachgar</a:t>
            </a:r>
            <a:endParaRPr lang="en-GB" sz="2400">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Pell</a:t>
            </a:r>
          </a:p>
        </p:txBody>
      </p:sp>
      <p:sp>
        <p:nvSpPr>
          <p:cNvPr id="4" name="Content Placeholder 3">
            <a:extLst>
              <a:ext uri="{FF2B5EF4-FFF2-40B4-BE49-F238E27FC236}">
                <a16:creationId xmlns:a16="http://schemas.microsoft.com/office/drawing/2014/main" id="{C961FD2B-5FBE-4CBF-913F-87E09F692476}"/>
              </a:ext>
            </a:extLst>
          </p:cNvPr>
          <p:cNvSpPr>
            <a:spLocks noGrp="1"/>
          </p:cNvSpPr>
          <p:nvPr>
            <p:ph sz="half" idx="4294967295"/>
          </p:nvPr>
        </p:nvSpPr>
        <p:spPr>
          <a:xfrm>
            <a:off x="4934272" y="1690688"/>
            <a:ext cx="3886200" cy="4351338"/>
          </a:xfrm>
        </p:spPr>
        <p:txBody>
          <a:bodyPr>
            <a:normAutofit lnSpcReduction="10000"/>
          </a:bodyPr>
          <a:lstStyle/>
          <a:p>
            <a:r>
              <a:rPr lang="en-GB" sz="2400">
                <a:solidFill>
                  <a:schemeClr val="accent1">
                    <a:lumMod val="75000"/>
                  </a:schemeClr>
                </a:solidFill>
                <a:latin typeface="Arial" panose="020B0604020202020204" pitchFamily="34" charset="0"/>
                <a:cs typeface="Arial" panose="020B0604020202020204" pitchFamily="34" charset="0"/>
              </a:rPr>
              <a:t>Detailed sexual knowledge</a:t>
            </a:r>
          </a:p>
          <a:p>
            <a:r>
              <a:rPr lang="en-GB" sz="2400">
                <a:solidFill>
                  <a:schemeClr val="accent1">
                    <a:lumMod val="75000"/>
                  </a:schemeClr>
                </a:solidFill>
                <a:latin typeface="Arial" panose="020B0604020202020204" pitchFamily="34" charset="0"/>
                <a:cs typeface="Arial" panose="020B0604020202020204" pitchFamily="34" charset="0"/>
              </a:rPr>
              <a:t>Sexually explicit language and behaviour</a:t>
            </a:r>
          </a:p>
          <a:p>
            <a:r>
              <a:rPr lang="en-GB" sz="2400">
                <a:solidFill>
                  <a:schemeClr val="accent1">
                    <a:lumMod val="75000"/>
                  </a:schemeClr>
                </a:solidFill>
                <a:latin typeface="Arial" panose="020B0604020202020204" pitchFamily="34" charset="0"/>
                <a:cs typeface="Arial" panose="020B0604020202020204" pitchFamily="34" charset="0"/>
              </a:rPr>
              <a:t>Increased frequency of toilet visits</a:t>
            </a:r>
          </a:p>
          <a:p>
            <a:r>
              <a:rPr lang="en-GB" sz="2400">
                <a:solidFill>
                  <a:schemeClr val="accent1">
                    <a:lumMod val="75000"/>
                  </a:schemeClr>
                </a:solidFill>
                <a:latin typeface="Arial" panose="020B0604020202020204" pitchFamily="34" charset="0"/>
                <a:cs typeface="Arial" panose="020B0604020202020204" pitchFamily="34" charset="0"/>
              </a:rPr>
              <a:t>Bedwetting</a:t>
            </a:r>
          </a:p>
          <a:p>
            <a:r>
              <a:rPr lang="en-GB" sz="2400">
                <a:solidFill>
                  <a:schemeClr val="accent1">
                    <a:lumMod val="75000"/>
                  </a:schemeClr>
                </a:solidFill>
                <a:latin typeface="Arial" panose="020B0604020202020204" pitchFamily="34" charset="0"/>
                <a:cs typeface="Arial" panose="020B0604020202020204" pitchFamily="34" charset="0"/>
              </a:rPr>
              <a:t>Excessive/ inappropriate  affection towards others</a:t>
            </a:r>
          </a:p>
          <a:p>
            <a:r>
              <a:rPr lang="en-GB" sz="2400">
                <a:solidFill>
                  <a:schemeClr val="accent1">
                    <a:lumMod val="75000"/>
                  </a:schemeClr>
                </a:solidFill>
                <a:latin typeface="Arial" panose="020B0604020202020204" pitchFamily="34" charset="0"/>
                <a:cs typeface="Arial" panose="020B0604020202020204" pitchFamily="34" charset="0"/>
              </a:rPr>
              <a:t>Secretive</a:t>
            </a:r>
          </a:p>
          <a:p>
            <a:r>
              <a:rPr lang="en-GB" sz="2400">
                <a:solidFill>
                  <a:schemeClr val="accent1">
                    <a:lumMod val="75000"/>
                  </a:schemeClr>
                </a:solidFill>
                <a:latin typeface="Arial" panose="020B0604020202020204" pitchFamily="34" charset="0"/>
                <a:cs typeface="Arial" panose="020B0604020202020204" pitchFamily="34" charset="0"/>
              </a:rPr>
              <a:t>Distant </a:t>
            </a:r>
          </a:p>
          <a:p>
            <a:pPr marL="0" indent="0">
              <a:buNone/>
            </a:pPr>
            <a:endParaRPr lang="en-GB"/>
          </a:p>
        </p:txBody>
      </p:sp>
      <p:sp>
        <p:nvSpPr>
          <p:cNvPr id="5" name="TextBox 4">
            <a:extLst>
              <a:ext uri="{FF2B5EF4-FFF2-40B4-BE49-F238E27FC236}">
                <a16:creationId xmlns:a16="http://schemas.microsoft.com/office/drawing/2014/main" id="{5E58CCFF-B781-EA67-5847-EA39A19C9E36}"/>
              </a:ext>
            </a:extLst>
          </p:cNvPr>
          <p:cNvSpPr txBox="1"/>
          <p:nvPr/>
        </p:nvSpPr>
        <p:spPr>
          <a:xfrm>
            <a:off x="7164288" y="5279722"/>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354485042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B7722-4613-C4FF-B910-594AC3B5F7D9}"/>
              </a:ext>
            </a:extLst>
          </p:cNvPr>
          <p:cNvSpPr>
            <a:spLocks noGrp="1"/>
          </p:cNvSpPr>
          <p:nvPr>
            <p:ph type="title"/>
          </p:nvPr>
        </p:nvSpPr>
        <p:spPr>
          <a:xfrm>
            <a:off x="81643" y="65915"/>
            <a:ext cx="8890907" cy="1325563"/>
          </a:xfrm>
        </p:spPr>
        <p:txBody>
          <a:bodyPr>
            <a:noAutofit/>
          </a:bodyPr>
          <a:lstStyle/>
          <a:p>
            <a:pPr algn="ctr"/>
            <a:r>
              <a:rPr lang="en-GB" sz="4000" b="1" err="1">
                <a:latin typeface="Arial" panose="020B0604020202020204" pitchFamily="34" charset="0"/>
                <a:cs typeface="Arial" panose="020B0604020202020204" pitchFamily="34" charset="0"/>
              </a:rPr>
              <a:t>Dangosydd</a:t>
            </a:r>
            <a:r>
              <a:rPr lang="en-GB" sz="4000" b="1">
                <a:latin typeface="Arial" panose="020B0604020202020204" pitchFamily="34" charset="0"/>
                <a:cs typeface="Arial" panose="020B0604020202020204" pitchFamily="34" charset="0"/>
              </a:rPr>
              <a:t> o </a:t>
            </a:r>
            <a:r>
              <a:rPr lang="en-GB" sz="4000" b="1" err="1">
                <a:latin typeface="Arial" panose="020B0604020202020204" pitchFamily="34" charset="0"/>
                <a:cs typeface="Arial" panose="020B0604020202020204" pitchFamily="34" charset="0"/>
              </a:rPr>
              <a:t>Camdriniaeth</a:t>
            </a:r>
            <a:r>
              <a:rPr lang="en-GB" sz="4000" b="1">
                <a:latin typeface="Arial" panose="020B0604020202020204" pitchFamily="34" charset="0"/>
                <a:cs typeface="Arial" panose="020B0604020202020204" pitchFamily="34" charset="0"/>
              </a:rPr>
              <a:t> </a:t>
            </a:r>
            <a:r>
              <a:rPr lang="en-GB" sz="4000" b="1" err="1">
                <a:latin typeface="Arial" panose="020B0604020202020204" pitchFamily="34" charset="0"/>
                <a:cs typeface="Arial" panose="020B0604020202020204" pitchFamily="34" charset="0"/>
              </a:rPr>
              <a:t>Rhywiol</a:t>
            </a:r>
            <a:br>
              <a:rPr lang="en-GB" sz="4000" b="1">
                <a:latin typeface="Arial" panose="020B0604020202020204" pitchFamily="34" charset="0"/>
                <a:cs typeface="Arial" panose="020B0604020202020204" pitchFamily="34" charset="0"/>
              </a:rPr>
            </a:br>
            <a:r>
              <a:rPr lang="en-GB" sz="4000" b="1">
                <a:solidFill>
                  <a:schemeClr val="accent1">
                    <a:lumMod val="75000"/>
                  </a:schemeClr>
                </a:solidFill>
                <a:latin typeface="Arial" panose="020B0604020202020204" pitchFamily="34" charset="0"/>
                <a:cs typeface="Arial" panose="020B0604020202020204" pitchFamily="34" charset="0"/>
              </a:rPr>
              <a:t>Indicators of Sexual Abuse</a:t>
            </a:r>
          </a:p>
        </p:txBody>
      </p:sp>
      <p:sp>
        <p:nvSpPr>
          <p:cNvPr id="3" name="Content Placeholder 2">
            <a:extLst>
              <a:ext uri="{FF2B5EF4-FFF2-40B4-BE49-F238E27FC236}">
                <a16:creationId xmlns:a16="http://schemas.microsoft.com/office/drawing/2014/main" id="{84E9A257-174D-F9F7-3C2A-DD07A771C037}"/>
              </a:ext>
            </a:extLst>
          </p:cNvPr>
          <p:cNvSpPr>
            <a:spLocks noGrp="1"/>
          </p:cNvSpPr>
          <p:nvPr>
            <p:ph idx="1"/>
          </p:nvPr>
        </p:nvSpPr>
        <p:spPr>
          <a:xfrm>
            <a:off x="421821" y="1608551"/>
            <a:ext cx="4226379" cy="3640897"/>
          </a:xfrm>
        </p:spPr>
        <p:txBody>
          <a:bodyPr>
            <a:normAutofit/>
          </a:bodyPr>
          <a:lstStyle/>
          <a:p>
            <a:r>
              <a:rPr lang="en-GB" sz="2400" err="1">
                <a:latin typeface="Arial" panose="020B0604020202020204" pitchFamily="34" charset="0"/>
                <a:cs typeface="Arial" panose="020B0604020202020204" pitchFamily="34" charset="0"/>
              </a:rPr>
              <a:t>Clefydau</a:t>
            </a:r>
            <a:r>
              <a:rPr lang="en-GB" sz="2400">
                <a:latin typeface="Arial" panose="020B0604020202020204" pitchFamily="34" charset="0"/>
                <a:cs typeface="Arial" panose="020B0604020202020204" pitchFamily="34" charset="0"/>
              </a:rPr>
              <a:t> a </a:t>
            </a:r>
            <a:r>
              <a:rPr lang="en-GB" sz="2400" err="1">
                <a:latin typeface="Arial" panose="020B0604020202020204" pitchFamily="34" charset="0"/>
                <a:cs typeface="Arial" panose="020B0604020202020204" pitchFamily="34" charset="0"/>
              </a:rPr>
              <a:t>drosglwyddir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rhywiol</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Ofn</a:t>
            </a:r>
            <a:r>
              <a:rPr lang="en-GB" sz="2400">
                <a:latin typeface="Arial" panose="020B0604020202020204" pitchFamily="34" charset="0"/>
                <a:cs typeface="Arial" panose="020B0604020202020204" pitchFamily="34" charset="0"/>
              </a:rPr>
              <a:t> o bod </a:t>
            </a:r>
            <a:r>
              <a:rPr lang="en-GB" sz="2400" err="1">
                <a:latin typeface="Arial" panose="020B0604020202020204" pitchFamily="34" charset="0"/>
                <a:cs typeface="Arial" panose="020B0604020202020204" pitchFamily="34" charset="0"/>
              </a:rPr>
              <a:t>ar</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eich</a:t>
            </a:r>
            <a:r>
              <a:rPr lang="en-GB" sz="2400">
                <a:latin typeface="Arial" panose="020B0604020202020204" pitchFamily="34" charset="0"/>
                <a:cs typeface="Arial" panose="020B0604020202020204" pitchFamily="34" charset="0"/>
              </a:rPr>
              <a:t> pen </a:t>
            </a:r>
            <a:r>
              <a:rPr lang="en-GB" sz="2400" err="1">
                <a:latin typeface="Arial" panose="020B0604020202020204" pitchFamily="34" charset="0"/>
                <a:cs typeface="Arial" panose="020B0604020202020204" pitchFamily="34" charset="0"/>
              </a:rPr>
              <a:t>eich</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hyn</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Ofn</a:t>
            </a:r>
            <a:r>
              <a:rPr lang="en-GB" sz="2400">
                <a:latin typeface="Arial" panose="020B0604020202020204" pitchFamily="34" charset="0"/>
                <a:cs typeface="Arial" panose="020B0604020202020204" pitchFamily="34" charset="0"/>
              </a:rPr>
              <a:t> o </a:t>
            </a:r>
            <a:r>
              <a:rPr lang="en-GB" sz="2400" err="1">
                <a:latin typeface="Arial" panose="020B0604020202020204" pitchFamily="34" charset="0"/>
                <a:cs typeface="Arial" panose="020B0604020202020204" pitchFamily="34" charset="0"/>
              </a:rPr>
              <a:t>gweithdrefnau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meddygol</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Rhedeg</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i</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ffwrdd</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Ynfydrwydd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gydag</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unigolyn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eraill</a:t>
            </a:r>
            <a:endParaRPr lang="en-GB" sz="2400">
              <a:latin typeface="Arial" panose="020B0604020202020204" pitchFamily="34" charset="0"/>
              <a:cs typeface="Arial" panose="020B0604020202020204" pitchFamily="34" charset="0"/>
            </a:endParaRPr>
          </a:p>
          <a:p>
            <a:endParaRPr lang="en-GB"/>
          </a:p>
        </p:txBody>
      </p:sp>
      <p:sp>
        <p:nvSpPr>
          <p:cNvPr id="4" name="Content Placeholder 3">
            <a:extLst>
              <a:ext uri="{FF2B5EF4-FFF2-40B4-BE49-F238E27FC236}">
                <a16:creationId xmlns:a16="http://schemas.microsoft.com/office/drawing/2014/main" id="{C961FD2B-5FBE-4CBF-913F-87E09F692476}"/>
              </a:ext>
            </a:extLst>
          </p:cNvPr>
          <p:cNvSpPr>
            <a:spLocks noGrp="1"/>
          </p:cNvSpPr>
          <p:nvPr>
            <p:ph sz="half" idx="4294967295"/>
          </p:nvPr>
        </p:nvSpPr>
        <p:spPr>
          <a:xfrm>
            <a:off x="5148943" y="1533299"/>
            <a:ext cx="3886200" cy="4351337"/>
          </a:xfrm>
        </p:spPr>
        <p:txBody>
          <a:bodyPr>
            <a:normAutofit/>
          </a:bodyPr>
          <a:lstStyle/>
          <a:p>
            <a:r>
              <a:rPr lang="en-GB" sz="2400">
                <a:solidFill>
                  <a:schemeClr val="accent1">
                    <a:lumMod val="75000"/>
                  </a:schemeClr>
                </a:solidFill>
                <a:latin typeface="Arial" panose="020B0604020202020204" pitchFamily="34" charset="0"/>
                <a:cs typeface="Arial" panose="020B0604020202020204" pitchFamily="34" charset="0"/>
              </a:rPr>
              <a:t>Sexually Transmitted Diseases/ Pregnancy</a:t>
            </a:r>
          </a:p>
          <a:p>
            <a:r>
              <a:rPr lang="en-GB" sz="2400">
                <a:solidFill>
                  <a:schemeClr val="accent1">
                    <a:lumMod val="75000"/>
                  </a:schemeClr>
                </a:solidFill>
                <a:latin typeface="Arial" panose="020B0604020202020204" pitchFamily="34" charset="0"/>
                <a:cs typeface="Arial" panose="020B0604020202020204" pitchFamily="34" charset="0"/>
              </a:rPr>
              <a:t>Fear of being alone</a:t>
            </a:r>
          </a:p>
          <a:p>
            <a:r>
              <a:rPr lang="en-GB" sz="2400">
                <a:solidFill>
                  <a:schemeClr val="accent1">
                    <a:lumMod val="75000"/>
                  </a:schemeClr>
                </a:solidFill>
                <a:latin typeface="Arial" panose="020B0604020202020204" pitchFamily="34" charset="0"/>
                <a:cs typeface="Arial" panose="020B0604020202020204" pitchFamily="34" charset="0"/>
              </a:rPr>
              <a:t>Fear of medical procedures</a:t>
            </a:r>
          </a:p>
          <a:p>
            <a:r>
              <a:rPr lang="en-GB" sz="2400">
                <a:solidFill>
                  <a:schemeClr val="accent1">
                    <a:lumMod val="75000"/>
                  </a:schemeClr>
                </a:solidFill>
                <a:latin typeface="Arial" panose="020B0604020202020204" pitchFamily="34" charset="0"/>
                <a:cs typeface="Arial" panose="020B0604020202020204" pitchFamily="34" charset="0"/>
              </a:rPr>
              <a:t>Running away</a:t>
            </a:r>
          </a:p>
          <a:p>
            <a:r>
              <a:rPr lang="en-GB" sz="2400">
                <a:solidFill>
                  <a:schemeClr val="accent1">
                    <a:lumMod val="75000"/>
                  </a:schemeClr>
                </a:solidFill>
                <a:latin typeface="Arial" panose="020B0604020202020204" pitchFamily="34" charset="0"/>
                <a:cs typeface="Arial" panose="020B0604020202020204" pitchFamily="34" charset="0"/>
              </a:rPr>
              <a:t>Infatuation with another individual </a:t>
            </a:r>
          </a:p>
          <a:p>
            <a:endParaRPr lang="en-GB"/>
          </a:p>
        </p:txBody>
      </p:sp>
      <p:sp>
        <p:nvSpPr>
          <p:cNvPr id="5" name="TextBox 4">
            <a:extLst>
              <a:ext uri="{FF2B5EF4-FFF2-40B4-BE49-F238E27FC236}">
                <a16:creationId xmlns:a16="http://schemas.microsoft.com/office/drawing/2014/main" id="{88C61F79-AB11-60FA-EF69-2D08C60DAFEF}"/>
              </a:ext>
            </a:extLst>
          </p:cNvPr>
          <p:cNvSpPr txBox="1"/>
          <p:nvPr/>
        </p:nvSpPr>
        <p:spPr>
          <a:xfrm>
            <a:off x="7164288" y="5279722"/>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10148548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B7722-4613-C4FF-B910-594AC3B5F7D9}"/>
              </a:ext>
            </a:extLst>
          </p:cNvPr>
          <p:cNvSpPr>
            <a:spLocks noGrp="1"/>
          </p:cNvSpPr>
          <p:nvPr>
            <p:ph type="title"/>
          </p:nvPr>
        </p:nvSpPr>
        <p:spPr/>
        <p:txBody>
          <a:bodyPr>
            <a:noAutofit/>
          </a:bodyPr>
          <a:lstStyle/>
          <a:p>
            <a:pPr algn="ctr"/>
            <a:r>
              <a:rPr lang="en-GB" sz="4000" b="1" err="1">
                <a:latin typeface="Arial" panose="020B0604020202020204" pitchFamily="34" charset="0"/>
                <a:cs typeface="Arial" panose="020B0604020202020204" pitchFamily="34" charset="0"/>
              </a:rPr>
              <a:t>Dangosydd</a:t>
            </a:r>
            <a:r>
              <a:rPr lang="en-GB" sz="4000" b="1">
                <a:latin typeface="Arial" panose="020B0604020202020204" pitchFamily="34" charset="0"/>
                <a:cs typeface="Arial" panose="020B0604020202020204" pitchFamily="34" charset="0"/>
              </a:rPr>
              <a:t> o </a:t>
            </a:r>
            <a:r>
              <a:rPr lang="en-GB" sz="4000" b="1" err="1">
                <a:latin typeface="Arial" panose="020B0604020202020204" pitchFamily="34" charset="0"/>
                <a:cs typeface="Arial" panose="020B0604020202020204" pitchFamily="34" charset="0"/>
              </a:rPr>
              <a:t>Camdriniaeth</a:t>
            </a:r>
            <a:r>
              <a:rPr lang="en-GB" sz="4000" b="1">
                <a:latin typeface="Arial" panose="020B0604020202020204" pitchFamily="34" charset="0"/>
                <a:cs typeface="Arial" panose="020B0604020202020204" pitchFamily="34" charset="0"/>
              </a:rPr>
              <a:t> </a:t>
            </a:r>
            <a:r>
              <a:rPr lang="en-GB" sz="4000" b="1" err="1">
                <a:latin typeface="Arial" panose="020B0604020202020204" pitchFamily="34" charset="0"/>
                <a:cs typeface="Arial" panose="020B0604020202020204" pitchFamily="34" charset="0"/>
              </a:rPr>
              <a:t>Rhywiol</a:t>
            </a:r>
            <a:br>
              <a:rPr lang="en-GB" sz="4000" b="1">
                <a:latin typeface="Arial" panose="020B0604020202020204" pitchFamily="34" charset="0"/>
                <a:cs typeface="Arial" panose="020B0604020202020204" pitchFamily="34" charset="0"/>
              </a:rPr>
            </a:br>
            <a:r>
              <a:rPr lang="en-GB" sz="4000" b="1">
                <a:solidFill>
                  <a:schemeClr val="accent1">
                    <a:lumMod val="75000"/>
                  </a:schemeClr>
                </a:solidFill>
                <a:latin typeface="Arial" panose="020B0604020202020204" pitchFamily="34" charset="0"/>
                <a:cs typeface="Arial" panose="020B0604020202020204" pitchFamily="34" charset="0"/>
              </a:rPr>
              <a:t>Indicators of Sexual Abuse</a:t>
            </a:r>
          </a:p>
        </p:txBody>
      </p:sp>
      <p:sp>
        <p:nvSpPr>
          <p:cNvPr id="3" name="Content Placeholder 2">
            <a:extLst>
              <a:ext uri="{FF2B5EF4-FFF2-40B4-BE49-F238E27FC236}">
                <a16:creationId xmlns:a16="http://schemas.microsoft.com/office/drawing/2014/main" id="{84E9A257-174D-F9F7-3C2A-DD07A771C037}"/>
              </a:ext>
            </a:extLst>
          </p:cNvPr>
          <p:cNvSpPr>
            <a:spLocks noGrp="1"/>
          </p:cNvSpPr>
          <p:nvPr>
            <p:ph idx="1"/>
          </p:nvPr>
        </p:nvSpPr>
        <p:spPr>
          <a:xfrm>
            <a:off x="525236" y="2467882"/>
            <a:ext cx="4117521" cy="3640897"/>
          </a:xfrm>
        </p:spPr>
        <p:txBody>
          <a:bodyPr>
            <a:normAutofit/>
          </a:bodyPr>
          <a:lstStyle/>
          <a:p>
            <a:r>
              <a:rPr lang="en-GB" sz="2400" err="1">
                <a:latin typeface="Arial" panose="020B0604020202020204" pitchFamily="34" charset="0"/>
                <a:cs typeface="Arial" panose="020B0604020202020204" pitchFamily="34" charset="0"/>
              </a:rPr>
              <a:t>Chwarae</a:t>
            </a:r>
            <a:r>
              <a:rPr lang="en-GB" sz="2400">
                <a:latin typeface="Arial" panose="020B0604020202020204" pitchFamily="34" charset="0"/>
                <a:cs typeface="Arial" panose="020B0604020202020204" pitchFamily="34" charset="0"/>
              </a:rPr>
              <a:t> mas </a:t>
            </a:r>
            <a:r>
              <a:rPr lang="en-GB" sz="2400" err="1">
                <a:latin typeface="Arial" panose="020B0604020202020204" pitchFamily="34" charset="0"/>
                <a:cs typeface="Arial" panose="020B0604020202020204" pitchFamily="34" charset="0"/>
              </a:rPr>
              <a:t>senarios</a:t>
            </a:r>
            <a:endParaRPr lang="en-GB" sz="2400">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Hunan-</a:t>
            </a:r>
            <a:r>
              <a:rPr lang="en-GB" sz="2400" err="1">
                <a:latin typeface="Arial" panose="020B0604020202020204" pitchFamily="34" charset="0"/>
                <a:cs typeface="Arial" panose="020B0604020202020204" pitchFamily="34" charset="0"/>
              </a:rPr>
              <a:t>niweidio</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Hunanladdiad</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Teimlad</a:t>
            </a:r>
            <a:r>
              <a:rPr lang="en-GB" sz="2400">
                <a:latin typeface="Arial" panose="020B0604020202020204" pitchFamily="34" charset="0"/>
                <a:cs typeface="Arial" panose="020B0604020202020204" pitchFamily="34" charset="0"/>
              </a:rPr>
              <a:t> o </a:t>
            </a:r>
            <a:r>
              <a:rPr lang="en-GB" sz="2400" err="1">
                <a:latin typeface="Arial" panose="020B0604020202020204" pitchFamily="34" charset="0"/>
                <a:cs typeface="Arial" panose="020B0604020202020204" pitchFamily="34" charset="0"/>
              </a:rPr>
              <a:t>gywilydd</a:t>
            </a:r>
            <a:r>
              <a:rPr lang="en-GB" sz="2400">
                <a:latin typeface="Arial" panose="020B0604020202020204" pitchFamily="34" charset="0"/>
                <a:cs typeface="Arial" panose="020B0604020202020204" pitchFamily="34" charset="0"/>
              </a:rPr>
              <a:t>, bai neu </a:t>
            </a:r>
            <a:r>
              <a:rPr lang="en-GB" sz="2400" err="1">
                <a:latin typeface="Arial" panose="020B0604020202020204" pitchFamily="34" charset="0"/>
                <a:cs typeface="Arial" panose="020B0604020202020204" pitchFamily="34" charset="0"/>
              </a:rPr>
              <a:t>euogrwydd</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Problemau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Perthynas</a:t>
            </a:r>
            <a:endParaRPr lang="en-GB" sz="240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C961FD2B-5FBE-4CBF-913F-87E09F692476}"/>
              </a:ext>
            </a:extLst>
          </p:cNvPr>
          <p:cNvSpPr>
            <a:spLocks noGrp="1"/>
          </p:cNvSpPr>
          <p:nvPr>
            <p:ph sz="half" idx="4294967295"/>
          </p:nvPr>
        </p:nvSpPr>
        <p:spPr>
          <a:xfrm>
            <a:off x="4572000" y="2467882"/>
            <a:ext cx="3886200" cy="4351338"/>
          </a:xfrm>
        </p:spPr>
        <p:txBody>
          <a:bodyPr>
            <a:normAutofit/>
          </a:bodyPr>
          <a:lstStyle/>
          <a:p>
            <a:r>
              <a:rPr lang="en-GB" sz="2400">
                <a:solidFill>
                  <a:schemeClr val="accent1">
                    <a:lumMod val="75000"/>
                  </a:schemeClr>
                </a:solidFill>
                <a:latin typeface="Arial" panose="020B0604020202020204" pitchFamily="34" charset="0"/>
                <a:cs typeface="Arial" panose="020B0604020202020204" pitchFamily="34" charset="0"/>
              </a:rPr>
              <a:t>Role playing scenarios</a:t>
            </a:r>
          </a:p>
          <a:p>
            <a:r>
              <a:rPr lang="en-GB" sz="2400">
                <a:solidFill>
                  <a:schemeClr val="accent1">
                    <a:lumMod val="75000"/>
                  </a:schemeClr>
                </a:solidFill>
                <a:latin typeface="Arial" panose="020B0604020202020204" pitchFamily="34" charset="0"/>
                <a:cs typeface="Arial" panose="020B0604020202020204" pitchFamily="34" charset="0"/>
              </a:rPr>
              <a:t>Self harm</a:t>
            </a:r>
          </a:p>
          <a:p>
            <a:r>
              <a:rPr lang="en-GB" sz="2400">
                <a:solidFill>
                  <a:schemeClr val="accent1">
                    <a:lumMod val="75000"/>
                  </a:schemeClr>
                </a:solidFill>
                <a:latin typeface="Arial" panose="020B0604020202020204" pitchFamily="34" charset="0"/>
                <a:cs typeface="Arial" panose="020B0604020202020204" pitchFamily="34" charset="0"/>
              </a:rPr>
              <a:t>Suicide</a:t>
            </a:r>
          </a:p>
          <a:p>
            <a:r>
              <a:rPr lang="en-GB" sz="2400">
                <a:solidFill>
                  <a:schemeClr val="accent1">
                    <a:lumMod val="75000"/>
                  </a:schemeClr>
                </a:solidFill>
                <a:latin typeface="Arial" panose="020B0604020202020204" pitchFamily="34" charset="0"/>
                <a:cs typeface="Arial" panose="020B0604020202020204" pitchFamily="34" charset="0"/>
              </a:rPr>
              <a:t>Feeling of shame, blame or guilt</a:t>
            </a:r>
          </a:p>
          <a:p>
            <a:r>
              <a:rPr lang="en-GB" sz="2400">
                <a:solidFill>
                  <a:schemeClr val="accent1">
                    <a:lumMod val="75000"/>
                  </a:schemeClr>
                </a:solidFill>
                <a:latin typeface="Arial" panose="020B0604020202020204" pitchFamily="34" charset="0"/>
                <a:cs typeface="Arial" panose="020B0604020202020204" pitchFamily="34" charset="0"/>
              </a:rPr>
              <a:t>Relationship problems </a:t>
            </a:r>
          </a:p>
          <a:p>
            <a:endParaRPr lang="en-GB"/>
          </a:p>
        </p:txBody>
      </p:sp>
      <p:sp>
        <p:nvSpPr>
          <p:cNvPr id="5" name="TextBox 4">
            <a:extLst>
              <a:ext uri="{FF2B5EF4-FFF2-40B4-BE49-F238E27FC236}">
                <a16:creationId xmlns:a16="http://schemas.microsoft.com/office/drawing/2014/main" id="{61CC0466-FA91-8316-1E2E-40AED7DF4ED8}"/>
              </a:ext>
            </a:extLst>
          </p:cNvPr>
          <p:cNvSpPr txBox="1"/>
          <p:nvPr/>
        </p:nvSpPr>
        <p:spPr>
          <a:xfrm>
            <a:off x="7164288" y="5279722"/>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76552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50FCD4B5-A4E6-4EAC-AD18-2F6A406C8125}"/>
              </a:ext>
            </a:extLst>
          </p:cNvPr>
          <p:cNvSpPr>
            <a:spLocks noGrp="1"/>
          </p:cNvSpPr>
          <p:nvPr>
            <p:ph type="title"/>
          </p:nvPr>
        </p:nvSpPr>
        <p:spPr/>
        <p:txBody>
          <a:bodyPr>
            <a:normAutofit/>
          </a:bodyPr>
          <a:lstStyle/>
          <a:p>
            <a:pPr algn="ctr"/>
            <a:r>
              <a:rPr lang="en-GB" altLang="en-US" sz="4400" b="1" err="1">
                <a:latin typeface="Arial" panose="020B0604020202020204" pitchFamily="34" charset="0"/>
                <a:cs typeface="Arial" panose="020B0604020202020204" pitchFamily="34" charset="0"/>
              </a:rPr>
              <a:t>Esgeulustod</a:t>
            </a:r>
            <a:r>
              <a:rPr lang="en-GB" altLang="en-US" sz="4400" b="1">
                <a:latin typeface="Arial" panose="020B0604020202020204" pitchFamily="34" charset="0"/>
                <a:cs typeface="Arial" panose="020B0604020202020204" pitchFamily="34" charset="0"/>
              </a:rPr>
              <a:t> </a:t>
            </a:r>
          </a:p>
        </p:txBody>
      </p:sp>
      <p:sp>
        <p:nvSpPr>
          <p:cNvPr id="52227" name="Content Placeholder 2">
            <a:extLst>
              <a:ext uri="{FF2B5EF4-FFF2-40B4-BE49-F238E27FC236}">
                <a16:creationId xmlns:a16="http://schemas.microsoft.com/office/drawing/2014/main" id="{A4FE769D-AE88-479F-8BC0-411BFAF9461B}"/>
              </a:ext>
            </a:extLst>
          </p:cNvPr>
          <p:cNvSpPr>
            <a:spLocks noGrp="1"/>
          </p:cNvSpPr>
          <p:nvPr>
            <p:ph idx="1"/>
          </p:nvPr>
        </p:nvSpPr>
        <p:spPr/>
        <p:txBody>
          <a:bodyPr>
            <a:normAutofit fontScale="92500" lnSpcReduction="10000"/>
          </a:bodyPr>
          <a:lstStyle/>
          <a:p>
            <a:pPr marL="0" indent="0" algn="just">
              <a:buFont typeface="Arial" panose="020B0604020202020204" pitchFamily="34" charset="0"/>
              <a:buNone/>
            </a:pPr>
            <a:r>
              <a:rPr lang="en-GB" altLang="en-US" sz="2400" err="1">
                <a:latin typeface="Arial" panose="020B0604020202020204" pitchFamily="34" charset="0"/>
                <a:cs typeface="Arial" panose="020B0604020202020204" pitchFamily="34" charset="0"/>
              </a:rPr>
              <a:t>Esgeulustod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yw</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methiant</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cyson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i</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fodloni</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anghenion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corfforol</a:t>
            </a:r>
            <a:r>
              <a:rPr lang="en-GB" altLang="en-US" sz="2400">
                <a:latin typeface="Arial" panose="020B0604020202020204" pitchFamily="34" charset="0"/>
                <a:cs typeface="Arial" panose="020B0604020202020204" pitchFamily="34" charset="0"/>
              </a:rPr>
              <a:t> a/neu </a:t>
            </a:r>
            <a:r>
              <a:rPr lang="en-GB" altLang="en-US" sz="2400" err="1">
                <a:latin typeface="Arial" panose="020B0604020202020204" pitchFamily="34" charset="0"/>
                <a:cs typeface="Arial" panose="020B0604020202020204" pitchFamily="34" charset="0"/>
              </a:rPr>
              <a:t>seicolegol</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sylfaenol</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plentyn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sy’n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debygol</a:t>
            </a:r>
            <a:r>
              <a:rPr lang="en-GB" altLang="en-US" sz="2400">
                <a:latin typeface="Arial" panose="020B0604020202020204" pitchFamily="34" charset="0"/>
                <a:cs typeface="Arial" panose="020B0604020202020204" pitchFamily="34" charset="0"/>
              </a:rPr>
              <a:t> o </a:t>
            </a:r>
            <a:r>
              <a:rPr lang="en-GB" altLang="en-US" sz="2400" err="1">
                <a:latin typeface="Arial" panose="020B0604020202020204" pitchFamily="34" charset="0"/>
                <a:cs typeface="Arial" panose="020B0604020202020204" pitchFamily="34" charset="0"/>
              </a:rPr>
              <a:t>arwain</a:t>
            </a:r>
            <a:r>
              <a:rPr lang="en-GB" altLang="en-US" sz="2400">
                <a:latin typeface="Arial" panose="020B0604020202020204" pitchFamily="34" charset="0"/>
                <a:cs typeface="Arial" panose="020B0604020202020204" pitchFamily="34" charset="0"/>
              </a:rPr>
              <a:t> at </a:t>
            </a:r>
            <a:r>
              <a:rPr lang="en-GB" altLang="en-US" sz="2400" err="1">
                <a:latin typeface="Arial" panose="020B0604020202020204" pitchFamily="34" charset="0"/>
                <a:cs typeface="Arial" panose="020B0604020202020204" pitchFamily="34" charset="0"/>
              </a:rPr>
              <a:t>nam</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difrifol</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i</a:t>
            </a:r>
            <a:r>
              <a:rPr lang="en-GB" altLang="en-US" sz="2400">
                <a:latin typeface="Arial" panose="020B0604020202020204" pitchFamily="34" charset="0"/>
                <a:cs typeface="Arial" panose="020B0604020202020204" pitchFamily="34" charset="0"/>
              </a:rPr>
              <a:t> iechyd neu </a:t>
            </a:r>
            <a:r>
              <a:rPr lang="en-GB" altLang="en-US" sz="2400" err="1">
                <a:latin typeface="Arial" panose="020B0604020202020204" pitchFamily="34" charset="0"/>
                <a:cs typeface="Arial" panose="020B0604020202020204" pitchFamily="34" charset="0"/>
              </a:rPr>
              <a:t>ddatblygiad</a:t>
            </a:r>
            <a:r>
              <a:rPr lang="en-GB" altLang="en-US" sz="2400">
                <a:latin typeface="Arial" panose="020B0604020202020204" pitchFamily="34" charset="0"/>
                <a:cs typeface="Arial" panose="020B0604020202020204" pitchFamily="34" charset="0"/>
              </a:rPr>
              <a:t> y </a:t>
            </a:r>
            <a:r>
              <a:rPr lang="en-GB" altLang="en-US" sz="2400" err="1">
                <a:latin typeface="Arial" panose="020B0604020202020204" pitchFamily="34" charset="0"/>
                <a:cs typeface="Arial" panose="020B0604020202020204" pitchFamily="34" charset="0"/>
              </a:rPr>
              <a:t>plentyn</a:t>
            </a:r>
            <a:r>
              <a:rPr lang="en-GB" altLang="en-US" sz="2400">
                <a:latin typeface="Arial" panose="020B0604020202020204" pitchFamily="34" charset="0"/>
                <a:cs typeface="Arial" panose="020B0604020202020204" pitchFamily="34" charset="0"/>
              </a:rPr>
              <a:t>. Gall </a:t>
            </a:r>
            <a:r>
              <a:rPr lang="en-GB" altLang="en-US" sz="2400" err="1">
                <a:latin typeface="Arial" panose="020B0604020202020204" pitchFamily="34" charset="0"/>
                <a:cs typeface="Arial" panose="020B0604020202020204" pitchFamily="34" charset="0"/>
              </a:rPr>
              <a:t>olygu</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methiant</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rhiant</a:t>
            </a:r>
            <a:r>
              <a:rPr lang="en-GB" altLang="en-US" sz="2400">
                <a:latin typeface="Arial" panose="020B0604020202020204" pitchFamily="34" charset="0"/>
                <a:cs typeface="Arial" panose="020B0604020202020204" pitchFamily="34" charset="0"/>
              </a:rPr>
              <a:t> neu </a:t>
            </a:r>
            <a:r>
              <a:rPr lang="en-GB" altLang="en-US" sz="2400" err="1">
                <a:latin typeface="Arial" panose="020B0604020202020204" pitchFamily="34" charset="0"/>
                <a:cs typeface="Arial" panose="020B0604020202020204" pitchFamily="34" charset="0"/>
              </a:rPr>
              <a:t>ofalwr</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i</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ddarparu</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digon</a:t>
            </a:r>
            <a:r>
              <a:rPr lang="en-GB" altLang="en-US" sz="2400">
                <a:latin typeface="Arial" panose="020B0604020202020204" pitchFamily="34" charset="0"/>
                <a:cs typeface="Arial" panose="020B0604020202020204" pitchFamily="34" charset="0"/>
              </a:rPr>
              <a:t> o </a:t>
            </a:r>
            <a:r>
              <a:rPr lang="en-GB" altLang="en-US" sz="2400" err="1">
                <a:latin typeface="Arial" panose="020B0604020202020204" pitchFamily="34" charset="0"/>
                <a:cs typeface="Arial" panose="020B0604020202020204" pitchFamily="34" charset="0"/>
              </a:rPr>
              <a:t>fwyd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cysgod</a:t>
            </a:r>
            <a:r>
              <a:rPr lang="en-GB" altLang="en-US" sz="2400">
                <a:latin typeface="Arial" panose="020B0604020202020204" pitchFamily="34" charset="0"/>
                <a:cs typeface="Arial" panose="020B0604020202020204" pitchFamily="34" charset="0"/>
              </a:rPr>
              <a:t> neu </a:t>
            </a:r>
            <a:r>
              <a:rPr lang="en-GB" altLang="en-US" sz="2400" err="1">
                <a:latin typeface="Arial" panose="020B0604020202020204" pitchFamily="34" charset="0"/>
                <a:cs typeface="Arial" panose="020B0604020202020204" pitchFamily="34" charset="0"/>
              </a:rPr>
              <a:t>ddillad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methiant</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i</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amddiffyn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plentyn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rhag</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niwed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corfforol</a:t>
            </a:r>
            <a:r>
              <a:rPr lang="en-GB" altLang="en-US" sz="2400">
                <a:latin typeface="Arial" panose="020B0604020202020204" pitchFamily="34" charset="0"/>
                <a:cs typeface="Arial" panose="020B0604020202020204" pitchFamily="34" charset="0"/>
              </a:rPr>
              <a:t> neu </a:t>
            </a:r>
            <a:r>
              <a:rPr lang="en-GB" altLang="en-US" sz="2400" err="1">
                <a:latin typeface="Arial" panose="020B0604020202020204" pitchFamily="34" charset="0"/>
                <a:cs typeface="Arial" panose="020B0604020202020204" pitchFamily="34" charset="0"/>
              </a:rPr>
              <a:t>berygl</a:t>
            </a:r>
            <a:r>
              <a:rPr lang="en-GB" altLang="en-US" sz="2400">
                <a:latin typeface="Arial" panose="020B0604020202020204" pitchFamily="34" charset="0"/>
                <a:cs typeface="Arial" panose="020B0604020202020204" pitchFamily="34" charset="0"/>
              </a:rPr>
              <a:t>, neu </a:t>
            </a:r>
            <a:r>
              <a:rPr lang="en-GB" altLang="en-US" sz="2400" err="1">
                <a:latin typeface="Arial" panose="020B0604020202020204" pitchFamily="34" charset="0"/>
                <a:cs typeface="Arial" panose="020B0604020202020204" pitchFamily="34" charset="0"/>
              </a:rPr>
              <a:t>fethiant</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i</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sicrhau</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mynediad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i</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ofal</a:t>
            </a:r>
            <a:r>
              <a:rPr lang="en-GB" altLang="en-US" sz="2400">
                <a:latin typeface="Arial" panose="020B0604020202020204" pitchFamily="34" charset="0"/>
                <a:cs typeface="Arial" panose="020B0604020202020204" pitchFamily="34" charset="0"/>
              </a:rPr>
              <a:t> neu </a:t>
            </a:r>
            <a:r>
              <a:rPr lang="en-GB" altLang="en-US" sz="2400" err="1">
                <a:latin typeface="Arial" panose="020B0604020202020204" pitchFamily="34" charset="0"/>
                <a:cs typeface="Arial" panose="020B0604020202020204" pitchFamily="34" charset="0"/>
              </a:rPr>
              <a:t>driniaeth</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feddygol</a:t>
            </a:r>
            <a:r>
              <a:rPr lang="en-GB" altLang="en-US" sz="2400">
                <a:latin typeface="Arial" panose="020B0604020202020204" pitchFamily="34" charset="0"/>
                <a:cs typeface="Arial" panose="020B0604020202020204" pitchFamily="34" charset="0"/>
              </a:rPr>
              <a:t> addas. Gall </a:t>
            </a:r>
            <a:r>
              <a:rPr lang="en-GB" altLang="en-US" sz="2400" err="1">
                <a:latin typeface="Arial" panose="020B0604020202020204" pitchFamily="34" charset="0"/>
                <a:cs typeface="Arial" panose="020B0604020202020204" pitchFamily="34" charset="0"/>
              </a:rPr>
              <a:t>hefyd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gynnwys</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esgeuluso</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anghenion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emosiynol</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sylfaenol</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plentyn</a:t>
            </a:r>
            <a:r>
              <a:rPr lang="en-GB" altLang="en-US" sz="2400">
                <a:latin typeface="Arial" panose="020B0604020202020204" pitchFamily="34" charset="0"/>
                <a:cs typeface="Arial" panose="020B0604020202020204" pitchFamily="34" charset="0"/>
              </a:rPr>
              <a:t>, neu </a:t>
            </a:r>
            <a:r>
              <a:rPr lang="en-GB" altLang="en-US" sz="2400" err="1">
                <a:latin typeface="Arial" panose="020B0604020202020204" pitchFamily="34" charset="0"/>
                <a:cs typeface="Arial" panose="020B0604020202020204" pitchFamily="34" charset="0"/>
              </a:rPr>
              <a:t>fethu</a:t>
            </a:r>
            <a:r>
              <a:rPr lang="en-GB" altLang="en-US" sz="2400">
                <a:latin typeface="Arial" panose="020B0604020202020204" pitchFamily="34" charset="0"/>
                <a:cs typeface="Arial" panose="020B0604020202020204" pitchFamily="34" charset="0"/>
              </a:rPr>
              <a:t> ag </a:t>
            </a:r>
            <a:r>
              <a:rPr lang="en-GB" altLang="en-US" sz="2400" err="1">
                <a:latin typeface="Arial" panose="020B0604020202020204" pitchFamily="34" charset="0"/>
                <a:cs typeface="Arial" panose="020B0604020202020204" pitchFamily="34" charset="0"/>
              </a:rPr>
              <a:t>ymateb</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iddyn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nhw</a:t>
            </a:r>
            <a:r>
              <a:rPr lang="en-GB" altLang="en-US" sz="2400">
                <a:latin typeface="Arial" panose="020B0604020202020204" pitchFamily="34" charset="0"/>
                <a:cs typeface="Arial" panose="020B0604020202020204" pitchFamily="34" charset="0"/>
              </a:rPr>
              <a:t>. </a:t>
            </a:r>
          </a:p>
          <a:p>
            <a:pPr marL="0" indent="0" algn="just">
              <a:buFont typeface="Arial" panose="020B0604020202020204" pitchFamily="34" charset="0"/>
              <a:buNone/>
            </a:pPr>
            <a:r>
              <a:rPr lang="en-GB" altLang="en-US" sz="2400">
                <a:latin typeface="Arial" panose="020B0604020202020204" pitchFamily="34" charset="0"/>
                <a:cs typeface="Arial" panose="020B0604020202020204" pitchFamily="34" charset="0"/>
              </a:rPr>
              <a:t>Gall </a:t>
            </a:r>
            <a:r>
              <a:rPr lang="en-GB" altLang="en-US" sz="2400" err="1">
                <a:latin typeface="Arial" panose="020B0604020202020204" pitchFamily="34" charset="0"/>
                <a:cs typeface="Arial" panose="020B0604020202020204" pitchFamily="34" charset="0"/>
              </a:rPr>
              <a:t>esgeuluso</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ddigwydd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hefyd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yn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ystod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beichiogrwydd</a:t>
            </a:r>
            <a:r>
              <a:rPr lang="en-GB" altLang="en-US" sz="2400">
                <a:latin typeface="Arial" panose="020B0604020202020204" pitchFamily="34" charset="0"/>
                <a:cs typeface="Arial" panose="020B0604020202020204" pitchFamily="34" charset="0"/>
              </a:rPr>
              <a:t> pan </a:t>
            </a:r>
            <a:r>
              <a:rPr lang="en-GB" altLang="en-US" sz="2400" err="1">
                <a:latin typeface="Arial" panose="020B0604020202020204" pitchFamily="34" charset="0"/>
                <a:cs typeface="Arial" panose="020B0604020202020204" pitchFamily="34" charset="0"/>
              </a:rPr>
              <a:t>mae</a:t>
            </a:r>
            <a:r>
              <a:rPr lang="en-GB" altLang="en-US" sz="2400">
                <a:latin typeface="Arial" panose="020B0604020202020204" pitchFamily="34" charset="0"/>
                <a:cs typeface="Arial" panose="020B0604020202020204" pitchFamily="34" charset="0"/>
              </a:rPr>
              <a:t> mam </a:t>
            </a:r>
            <a:r>
              <a:rPr lang="en-GB" altLang="en-US" sz="2400" err="1">
                <a:latin typeface="Arial" panose="020B0604020202020204" pitchFamily="34" charset="0"/>
                <a:cs typeface="Arial" panose="020B0604020202020204" pitchFamily="34" charset="0"/>
              </a:rPr>
              <a:t>yn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camddefnyddio</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sylweddau</a:t>
            </a:r>
            <a:r>
              <a:rPr lang="en-GB" altLang="en-US" sz="2400">
                <a:latin typeface="Arial" panose="020B0604020202020204" pitchFamily="34" charset="0"/>
                <a:cs typeface="Arial" panose="020B0604020202020204" pitchFamily="34" charset="0"/>
              </a:rPr>
              <a:t>. </a:t>
            </a:r>
          </a:p>
          <a:p>
            <a:pPr marL="0" indent="0" algn="just">
              <a:buFont typeface="Arial" panose="020B0604020202020204" pitchFamily="34" charset="0"/>
              <a:buNone/>
            </a:pPr>
            <a:r>
              <a:rPr lang="en-GB" altLang="en-US" sz="2400">
                <a:latin typeface="Arial" panose="020B0604020202020204" pitchFamily="34" charset="0"/>
                <a:cs typeface="Arial" panose="020B0604020202020204" pitchFamily="34" charset="0"/>
              </a:rPr>
              <a:t> (CAPCG, 2008: 30)</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1189DD31-AD37-487B-B912-D9B23B6670B3}"/>
              </a:ext>
            </a:extLst>
          </p:cNvPr>
          <p:cNvSpPr>
            <a:spLocks noGrp="1"/>
          </p:cNvSpPr>
          <p:nvPr>
            <p:ph type="title"/>
          </p:nvPr>
        </p:nvSpPr>
        <p:spPr/>
        <p:txBody>
          <a:bodyPr/>
          <a:lstStyle/>
          <a:p>
            <a:pPr algn="ctr"/>
            <a:br>
              <a:rPr lang="en-GB" altLang="en-US">
                <a:latin typeface="Arial Unicode MS" pitchFamily="34" charset="-128"/>
              </a:rPr>
            </a:br>
            <a:r>
              <a:rPr lang="en-GB" altLang="en-US" sz="4400" b="1">
                <a:solidFill>
                  <a:schemeClr val="accent1">
                    <a:lumMod val="75000"/>
                  </a:schemeClr>
                </a:solidFill>
                <a:latin typeface="Arial"/>
                <a:cs typeface="Arial"/>
              </a:rPr>
              <a:t>Neglect</a:t>
            </a:r>
          </a:p>
        </p:txBody>
      </p:sp>
      <p:sp>
        <p:nvSpPr>
          <p:cNvPr id="24579" name="Content Placeholder 2">
            <a:extLst>
              <a:ext uri="{FF2B5EF4-FFF2-40B4-BE49-F238E27FC236}">
                <a16:creationId xmlns:a16="http://schemas.microsoft.com/office/drawing/2014/main" id="{AE6AFE88-7123-4190-B79B-971B8EB66139}"/>
              </a:ext>
            </a:extLst>
          </p:cNvPr>
          <p:cNvSpPr>
            <a:spLocks noGrp="1"/>
          </p:cNvSpPr>
          <p:nvPr>
            <p:ph idx="1"/>
          </p:nvPr>
        </p:nvSpPr>
        <p:spPr/>
        <p:txBody>
          <a:bodyPr vert="horz" lIns="91440" tIns="45720" rIns="91440" bIns="45720" rtlCol="0" anchor="t">
            <a:normAutofit/>
          </a:bodyPr>
          <a:lstStyle/>
          <a:p>
            <a:pPr marL="0" indent="0" algn="just">
              <a:buNone/>
              <a:defRPr/>
            </a:pPr>
            <a:r>
              <a:rPr lang="en-GB" altLang="en-US" sz="2400">
                <a:solidFill>
                  <a:schemeClr val="accent1">
                    <a:lumMod val="75000"/>
                  </a:schemeClr>
                </a:solidFill>
                <a:latin typeface="Arial"/>
                <a:cs typeface="Arial"/>
              </a:rPr>
              <a:t>Neglect is the persistent failure to meet a child’s basic and/or psychological needs, likely to result in the serious impairment of the child’s health or development. It may involve a parent or carer failing to provide adequate food, shelter and clothing, failing to protect a child from physical harm or danger, or the failure to ensure access to appropriate medical care or treatment. It may also include neglect of, or unresponsiveness to, a child’s basic emotional needs.                               	                       (Working Together, 1991: 2.7).</a:t>
            </a:r>
          </a:p>
          <a:p>
            <a:pPr>
              <a:defRPr/>
            </a:pPr>
            <a:endParaRPr lang="en-GB" altLang="en-US" sz="240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7883D-3E87-4D68-1B62-1D79A73DCEAE}"/>
              </a:ext>
            </a:extLst>
          </p:cNvPr>
          <p:cNvSpPr>
            <a:spLocks noGrp="1"/>
          </p:cNvSpPr>
          <p:nvPr>
            <p:ph type="title"/>
          </p:nvPr>
        </p:nvSpPr>
        <p:spPr/>
        <p:txBody>
          <a:bodyPr>
            <a:normAutofit/>
          </a:bodyPr>
          <a:lstStyle/>
          <a:p>
            <a:pPr algn="ctr"/>
            <a:r>
              <a:rPr lang="en-GB" sz="4000" b="1" err="1">
                <a:latin typeface="Arial" panose="020B0604020202020204" pitchFamily="34" charset="0"/>
                <a:cs typeface="Arial" panose="020B0604020202020204" pitchFamily="34" charset="0"/>
              </a:rPr>
              <a:t>Mathau</a:t>
            </a:r>
            <a:r>
              <a:rPr lang="en-GB" sz="4000" b="1">
                <a:latin typeface="Arial" panose="020B0604020202020204" pitchFamily="34" charset="0"/>
                <a:cs typeface="Arial" panose="020B0604020202020204" pitchFamily="34" charset="0"/>
              </a:rPr>
              <a:t> o </a:t>
            </a:r>
            <a:r>
              <a:rPr lang="en-GB" sz="4000" b="1" err="1">
                <a:latin typeface="Arial" panose="020B0604020202020204" pitchFamily="34" charset="0"/>
                <a:cs typeface="Arial" panose="020B0604020202020204" pitchFamily="34" charset="0"/>
              </a:rPr>
              <a:t>Esgeulustod</a:t>
            </a:r>
            <a:br>
              <a:rPr lang="en-GB" sz="4000" b="1">
                <a:latin typeface="Arial" panose="020B0604020202020204" pitchFamily="34" charset="0"/>
                <a:cs typeface="Arial" panose="020B0604020202020204" pitchFamily="34" charset="0"/>
              </a:rPr>
            </a:br>
            <a:r>
              <a:rPr lang="en-GB" sz="4000" b="1">
                <a:solidFill>
                  <a:schemeClr val="accent1">
                    <a:lumMod val="75000"/>
                  </a:schemeClr>
                </a:solidFill>
                <a:latin typeface="Arial" panose="020B0604020202020204" pitchFamily="34" charset="0"/>
                <a:cs typeface="Arial" panose="020B0604020202020204" pitchFamily="34" charset="0"/>
              </a:rPr>
              <a:t>Types of Neglect</a:t>
            </a:r>
          </a:p>
        </p:txBody>
      </p:sp>
      <p:sp>
        <p:nvSpPr>
          <p:cNvPr id="3" name="Content Placeholder 2">
            <a:extLst>
              <a:ext uri="{FF2B5EF4-FFF2-40B4-BE49-F238E27FC236}">
                <a16:creationId xmlns:a16="http://schemas.microsoft.com/office/drawing/2014/main" id="{6F810B81-CB67-B1D5-2162-6CAADACC1BD6}"/>
              </a:ext>
            </a:extLst>
          </p:cNvPr>
          <p:cNvSpPr>
            <a:spLocks noGrp="1"/>
          </p:cNvSpPr>
          <p:nvPr>
            <p:ph sz="half" idx="1"/>
          </p:nvPr>
        </p:nvSpPr>
        <p:spPr/>
        <p:txBody>
          <a:bodyPr vert="horz" lIns="91440" tIns="45720" rIns="91440" bIns="45720" rtlCol="0" anchor="t">
            <a:normAutofit/>
          </a:bodyPr>
          <a:lstStyle/>
          <a:p>
            <a:r>
              <a:rPr lang="en-GB" sz="2400" err="1">
                <a:latin typeface="Arial" panose="020B0604020202020204" pitchFamily="34" charset="0"/>
                <a:cs typeface="Arial" panose="020B0604020202020204" pitchFamily="34" charset="0"/>
              </a:rPr>
              <a:t>Esgeulustod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Corfforol</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Esgeulustod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Addysgol</a:t>
            </a:r>
            <a:r>
              <a:rPr lang="en-GB" sz="2400">
                <a:latin typeface="Arial" panose="020B0604020202020204" pitchFamily="34" charset="0"/>
                <a:cs typeface="Arial" panose="020B0604020202020204" pitchFamily="34" charset="0"/>
              </a:rPr>
              <a:t> </a:t>
            </a:r>
          </a:p>
          <a:p>
            <a:r>
              <a:rPr lang="en-GB" sz="2400" err="1">
                <a:latin typeface="Arial" panose="020B0604020202020204" pitchFamily="34" charset="0"/>
                <a:cs typeface="Arial" panose="020B0604020202020204" pitchFamily="34" charset="0"/>
              </a:rPr>
              <a:t>Esgeulustod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Emosiynol</a:t>
            </a:r>
            <a:endParaRPr lang="en-GB" sz="2400">
              <a:latin typeface="Arial" panose="020B0604020202020204" pitchFamily="34" charset="0"/>
              <a:cs typeface="Arial" panose="020B0604020202020204" pitchFamily="34" charset="0"/>
            </a:endParaRPr>
          </a:p>
          <a:p>
            <a:r>
              <a:rPr lang="en-GB" sz="2400" err="1">
                <a:latin typeface="Arial"/>
                <a:cs typeface="Arial"/>
              </a:rPr>
              <a:t>Esgeulustod</a:t>
            </a:r>
            <a:r>
              <a:rPr lang="en-GB" sz="2400">
                <a:latin typeface="Arial"/>
                <a:cs typeface="Arial"/>
              </a:rPr>
              <a:t> </a:t>
            </a:r>
            <a:r>
              <a:rPr lang="en-GB" sz="2400" err="1">
                <a:latin typeface="Arial"/>
                <a:cs typeface="Arial"/>
              </a:rPr>
              <a:t>Meddygol</a:t>
            </a:r>
            <a:endParaRPr lang="en-GB" sz="2400">
              <a:latin typeface="Arial" panose="020B0604020202020204" pitchFamily="34" charset="0"/>
              <a:cs typeface="Arial" panose="020B0604020202020204" pitchFamily="34" charset="0"/>
            </a:endParaRPr>
          </a:p>
          <a:p>
            <a:r>
              <a:rPr lang="en-GB" sz="2400" err="1">
                <a:latin typeface="Arial"/>
                <a:cs typeface="Arial"/>
              </a:rPr>
              <a:t>Esgeulustod</a:t>
            </a:r>
            <a:r>
              <a:rPr lang="en-GB" sz="2400">
                <a:latin typeface="Arial"/>
                <a:cs typeface="Arial"/>
              </a:rPr>
              <a:t> Cefno</a:t>
            </a:r>
          </a:p>
        </p:txBody>
      </p:sp>
      <p:sp>
        <p:nvSpPr>
          <p:cNvPr id="4" name="Content Placeholder 3">
            <a:extLst>
              <a:ext uri="{FF2B5EF4-FFF2-40B4-BE49-F238E27FC236}">
                <a16:creationId xmlns:a16="http://schemas.microsoft.com/office/drawing/2014/main" id="{61CBC10B-EEB2-2E65-C703-21CCA1045F04}"/>
              </a:ext>
            </a:extLst>
          </p:cNvPr>
          <p:cNvSpPr>
            <a:spLocks noGrp="1"/>
          </p:cNvSpPr>
          <p:nvPr>
            <p:ph sz="half" idx="2"/>
          </p:nvPr>
        </p:nvSpPr>
        <p:spPr/>
        <p:txBody>
          <a:bodyPr vert="horz" lIns="91440" tIns="45720" rIns="91440" bIns="45720" rtlCol="0" anchor="t">
            <a:normAutofit/>
          </a:bodyPr>
          <a:lstStyle/>
          <a:p>
            <a:r>
              <a:rPr lang="en-GB" sz="2400">
                <a:solidFill>
                  <a:schemeClr val="accent1">
                    <a:lumMod val="75000"/>
                  </a:schemeClr>
                </a:solidFill>
                <a:latin typeface="Arial" panose="020B0604020202020204" pitchFamily="34" charset="0"/>
                <a:cs typeface="Arial" panose="020B0604020202020204" pitchFamily="34" charset="0"/>
              </a:rPr>
              <a:t>Physical Neglect</a:t>
            </a:r>
          </a:p>
          <a:p>
            <a:r>
              <a:rPr lang="en-GB" sz="2400">
                <a:solidFill>
                  <a:schemeClr val="accent1">
                    <a:lumMod val="75000"/>
                  </a:schemeClr>
                </a:solidFill>
                <a:latin typeface="Arial" panose="020B0604020202020204" pitchFamily="34" charset="0"/>
                <a:cs typeface="Arial" panose="020B0604020202020204" pitchFamily="34" charset="0"/>
              </a:rPr>
              <a:t>Educational Neglect</a:t>
            </a:r>
          </a:p>
          <a:p>
            <a:r>
              <a:rPr lang="en-GB" sz="2400">
                <a:solidFill>
                  <a:schemeClr val="accent1">
                    <a:lumMod val="75000"/>
                  </a:schemeClr>
                </a:solidFill>
                <a:latin typeface="Arial" panose="020B0604020202020204" pitchFamily="34" charset="0"/>
                <a:cs typeface="Arial" panose="020B0604020202020204" pitchFamily="34" charset="0"/>
              </a:rPr>
              <a:t>Emotional Neglect</a:t>
            </a:r>
          </a:p>
          <a:p>
            <a:r>
              <a:rPr lang="en-GB" sz="2400">
                <a:solidFill>
                  <a:schemeClr val="accent1">
                    <a:lumMod val="75000"/>
                  </a:schemeClr>
                </a:solidFill>
                <a:latin typeface="Arial" panose="020B0604020202020204" pitchFamily="34" charset="0"/>
                <a:cs typeface="Arial" panose="020B0604020202020204" pitchFamily="34" charset="0"/>
              </a:rPr>
              <a:t>Medical Neglect </a:t>
            </a:r>
          </a:p>
          <a:p>
            <a:r>
              <a:rPr lang="en-GB" sz="2400">
                <a:solidFill>
                  <a:schemeClr val="accent1">
                    <a:lumMod val="75000"/>
                  </a:schemeClr>
                </a:solidFill>
                <a:latin typeface="Arial"/>
                <a:cs typeface="Arial"/>
              </a:rPr>
              <a:t>Affluent Neglect</a:t>
            </a:r>
            <a:endParaRPr lang="en-GB" sz="2400">
              <a:solidFill>
                <a:schemeClr val="accent1">
                  <a:lumMod val="75000"/>
                </a:schemeClr>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300690F1-BA58-8DDF-139A-E06C2D13CA24}"/>
              </a:ext>
            </a:extLst>
          </p:cNvPr>
          <p:cNvSpPr txBox="1"/>
          <p:nvPr/>
        </p:nvSpPr>
        <p:spPr>
          <a:xfrm>
            <a:off x="7164288" y="5279722"/>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422628965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22F61-14A0-7824-7852-77BDF8BD7607}"/>
              </a:ext>
            </a:extLst>
          </p:cNvPr>
          <p:cNvSpPr>
            <a:spLocks noGrp="1"/>
          </p:cNvSpPr>
          <p:nvPr>
            <p:ph type="title"/>
          </p:nvPr>
        </p:nvSpPr>
        <p:spPr/>
        <p:txBody>
          <a:bodyPr>
            <a:normAutofit/>
          </a:bodyPr>
          <a:lstStyle/>
          <a:p>
            <a:pPr algn="ctr"/>
            <a:r>
              <a:rPr lang="en-GB" sz="4400" b="1" err="1">
                <a:latin typeface="Arial" panose="020B0604020202020204" pitchFamily="34" charset="0"/>
                <a:cs typeface="Arial" panose="020B0604020202020204" pitchFamily="34" charset="0"/>
              </a:rPr>
              <a:t>Dangosydd</a:t>
            </a:r>
            <a:r>
              <a:rPr lang="en-GB" sz="4400" b="1">
                <a:latin typeface="Arial" panose="020B0604020202020204" pitchFamily="34" charset="0"/>
                <a:cs typeface="Arial" panose="020B0604020202020204" pitchFamily="34" charset="0"/>
              </a:rPr>
              <a:t> o </a:t>
            </a:r>
            <a:r>
              <a:rPr lang="en-GB" sz="4400" b="1" err="1">
                <a:latin typeface="Arial" panose="020B0604020202020204" pitchFamily="34" charset="0"/>
                <a:cs typeface="Arial" panose="020B0604020202020204" pitchFamily="34" charset="0"/>
              </a:rPr>
              <a:t>esgeulustod</a:t>
            </a:r>
            <a:br>
              <a:rPr lang="en-GB" sz="4400" b="1">
                <a:latin typeface="Arial" panose="020B0604020202020204" pitchFamily="34" charset="0"/>
                <a:cs typeface="Arial" panose="020B0604020202020204" pitchFamily="34" charset="0"/>
              </a:rPr>
            </a:br>
            <a:r>
              <a:rPr lang="en-GB" sz="4400" b="1">
                <a:solidFill>
                  <a:schemeClr val="accent1">
                    <a:lumMod val="75000"/>
                  </a:schemeClr>
                </a:solidFill>
                <a:latin typeface="Arial" panose="020B0604020202020204" pitchFamily="34" charset="0"/>
                <a:cs typeface="Arial" panose="020B0604020202020204" pitchFamily="34" charset="0"/>
              </a:rPr>
              <a:t>Indicators of Neglect</a:t>
            </a:r>
          </a:p>
        </p:txBody>
      </p:sp>
      <p:sp>
        <p:nvSpPr>
          <p:cNvPr id="3" name="Content Placeholder 2">
            <a:extLst>
              <a:ext uri="{FF2B5EF4-FFF2-40B4-BE49-F238E27FC236}">
                <a16:creationId xmlns:a16="http://schemas.microsoft.com/office/drawing/2014/main" id="{616F8EBB-EE65-932F-D51D-E8835DDC225D}"/>
              </a:ext>
            </a:extLst>
          </p:cNvPr>
          <p:cNvSpPr>
            <a:spLocks noGrp="1"/>
          </p:cNvSpPr>
          <p:nvPr>
            <p:ph sz="half" idx="1"/>
          </p:nvPr>
        </p:nvSpPr>
        <p:spPr/>
        <p:txBody>
          <a:bodyPr/>
          <a:lstStyle/>
          <a:p>
            <a:r>
              <a:rPr lang="en-GB" sz="2400" err="1">
                <a:latin typeface="Arial" panose="020B0604020202020204" pitchFamily="34" charset="0"/>
                <a:cs typeface="Arial" panose="020B0604020202020204" pitchFamily="34" charset="0"/>
              </a:rPr>
              <a:t>Gwael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dirywiad</a:t>
            </a:r>
            <a:r>
              <a:rPr lang="en-GB" sz="2400">
                <a:latin typeface="Arial" panose="020B0604020202020204" pitchFamily="34" charset="0"/>
                <a:cs typeface="Arial" panose="020B0604020202020204" pitchFamily="34" charset="0"/>
              </a:rPr>
              <a:t> neu </a:t>
            </a:r>
            <a:r>
              <a:rPr lang="en-GB" sz="2400" err="1">
                <a:latin typeface="Arial" panose="020B0604020202020204" pitchFamily="34" charset="0"/>
                <a:cs typeface="Arial" panose="020B0604020202020204" pitchFamily="34" charset="0"/>
              </a:rPr>
              <a:t>newidiadau</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i</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olwg</a:t>
            </a:r>
            <a:r>
              <a:rPr lang="en-GB" sz="2400">
                <a:latin typeface="Arial" panose="020B0604020202020204" pitchFamily="34" charset="0"/>
                <a:cs typeface="Arial" panose="020B0604020202020204" pitchFamily="34" charset="0"/>
              </a:rPr>
              <a:t> a/neu </a:t>
            </a:r>
            <a:r>
              <a:rPr lang="en-GB" sz="2400" err="1">
                <a:latin typeface="Arial" panose="020B0604020202020204" pitchFamily="34" charset="0"/>
                <a:cs typeface="Arial" panose="020B0604020202020204" pitchFamily="34" charset="0"/>
              </a:rPr>
              <a:t>ymddygiad</a:t>
            </a:r>
            <a:r>
              <a:rPr lang="en-GB" sz="2400">
                <a:latin typeface="Arial" panose="020B0604020202020204" pitchFamily="34" charset="0"/>
                <a:cs typeface="Arial" panose="020B0604020202020204" pitchFamily="34" charset="0"/>
              </a:rPr>
              <a:t> </a:t>
            </a:r>
          </a:p>
          <a:p>
            <a:r>
              <a:rPr lang="en-GB" sz="2400" err="1">
                <a:latin typeface="Arial" panose="020B0604020202020204" pitchFamily="34" charset="0"/>
                <a:cs typeface="Arial" panose="020B0604020202020204" pitchFamily="34" charset="0"/>
              </a:rPr>
              <a:t>Dillad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Bwyd</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amhriodol</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Problemau</a:t>
            </a:r>
            <a:r>
              <a:rPr lang="en-GB" sz="2400">
                <a:latin typeface="Arial" panose="020B0604020202020204" pitchFamily="34" charset="0"/>
                <a:cs typeface="Arial" panose="020B0604020202020204" pitchFamily="34" charset="0"/>
              </a:rPr>
              <a:t> iechyd a </a:t>
            </a:r>
            <a:r>
              <a:rPr lang="en-GB" sz="2400" err="1">
                <a:latin typeface="Arial" panose="020B0604020202020204" pitchFamily="34" charset="0"/>
                <a:cs typeface="Arial" panose="020B0604020202020204" pitchFamily="34" charset="0"/>
              </a:rPr>
              <a:t>datblygiad</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Pryderon</a:t>
            </a:r>
            <a:r>
              <a:rPr lang="en-GB" sz="2400">
                <a:latin typeface="Arial" panose="020B0604020202020204" pitchFamily="34" charset="0"/>
                <a:cs typeface="Arial" panose="020B0604020202020204" pitchFamily="34" charset="0"/>
              </a:rPr>
              <a:t> tai neu </a:t>
            </a:r>
            <a:r>
              <a:rPr lang="en-GB" sz="2400" err="1">
                <a:latin typeface="Arial" panose="020B0604020202020204" pitchFamily="34" charset="0"/>
                <a:cs typeface="Arial" panose="020B0604020202020204" pitchFamily="34" charset="0"/>
              </a:rPr>
              <a:t>teuluol</a:t>
            </a:r>
            <a:endParaRPr lang="en-GB" sz="2400">
              <a:latin typeface="Arial" panose="020B0604020202020204" pitchFamily="34" charset="0"/>
              <a:cs typeface="Arial" panose="020B0604020202020204" pitchFamily="34" charset="0"/>
            </a:endParaRPr>
          </a:p>
          <a:p>
            <a:endParaRPr lang="en-GB"/>
          </a:p>
        </p:txBody>
      </p:sp>
      <p:sp>
        <p:nvSpPr>
          <p:cNvPr id="4" name="Content Placeholder 3">
            <a:extLst>
              <a:ext uri="{FF2B5EF4-FFF2-40B4-BE49-F238E27FC236}">
                <a16:creationId xmlns:a16="http://schemas.microsoft.com/office/drawing/2014/main" id="{493B49FC-9912-2502-2626-45860DCB3F43}"/>
              </a:ext>
            </a:extLst>
          </p:cNvPr>
          <p:cNvSpPr>
            <a:spLocks noGrp="1"/>
          </p:cNvSpPr>
          <p:nvPr>
            <p:ph sz="half" idx="2"/>
          </p:nvPr>
        </p:nvSpPr>
        <p:spPr/>
        <p:txBody>
          <a:bodyPr/>
          <a:lstStyle/>
          <a:p>
            <a:r>
              <a:rPr lang="en-GB" sz="2400">
                <a:solidFill>
                  <a:schemeClr val="accent1">
                    <a:lumMod val="75000"/>
                  </a:schemeClr>
                </a:solidFill>
                <a:latin typeface="Arial" panose="020B0604020202020204" pitchFamily="34" charset="0"/>
                <a:cs typeface="Arial" panose="020B0604020202020204" pitchFamily="34" charset="0"/>
              </a:rPr>
              <a:t>Poor, deterioration or changes to appearance and/or behaviour</a:t>
            </a:r>
          </a:p>
          <a:p>
            <a:r>
              <a:rPr lang="en-GB" sz="2400">
                <a:solidFill>
                  <a:schemeClr val="accent1">
                    <a:lumMod val="75000"/>
                  </a:schemeClr>
                </a:solidFill>
                <a:latin typeface="Arial" panose="020B0604020202020204" pitchFamily="34" charset="0"/>
                <a:cs typeface="Arial" panose="020B0604020202020204" pitchFamily="34" charset="0"/>
              </a:rPr>
              <a:t>Inappropriate clothing, food etc</a:t>
            </a:r>
          </a:p>
          <a:p>
            <a:r>
              <a:rPr lang="en-GB" sz="2400">
                <a:solidFill>
                  <a:schemeClr val="accent1">
                    <a:lumMod val="75000"/>
                  </a:schemeClr>
                </a:solidFill>
                <a:latin typeface="Arial" panose="020B0604020202020204" pitchFamily="34" charset="0"/>
                <a:cs typeface="Arial" panose="020B0604020202020204" pitchFamily="34" charset="0"/>
              </a:rPr>
              <a:t>Health and Development problems</a:t>
            </a:r>
          </a:p>
          <a:p>
            <a:r>
              <a:rPr lang="en-GB" sz="2400">
                <a:solidFill>
                  <a:schemeClr val="accent1">
                    <a:lumMod val="75000"/>
                  </a:schemeClr>
                </a:solidFill>
                <a:latin typeface="Arial" panose="020B0604020202020204" pitchFamily="34" charset="0"/>
                <a:cs typeface="Arial" panose="020B0604020202020204" pitchFamily="34" charset="0"/>
              </a:rPr>
              <a:t>Housing or family concerns </a:t>
            </a:r>
          </a:p>
          <a:p>
            <a:endParaRPr lang="en-GB"/>
          </a:p>
        </p:txBody>
      </p:sp>
      <p:sp>
        <p:nvSpPr>
          <p:cNvPr id="5" name="TextBox 4">
            <a:extLst>
              <a:ext uri="{FF2B5EF4-FFF2-40B4-BE49-F238E27FC236}">
                <a16:creationId xmlns:a16="http://schemas.microsoft.com/office/drawing/2014/main" id="{147432BB-403D-18EB-32F4-0F8E5332C359}"/>
              </a:ext>
            </a:extLst>
          </p:cNvPr>
          <p:cNvSpPr txBox="1"/>
          <p:nvPr/>
        </p:nvSpPr>
        <p:spPr>
          <a:xfrm>
            <a:off x="7164288" y="5279722"/>
            <a:ext cx="1656184"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NSPCC (2022)</a:t>
            </a:r>
          </a:p>
        </p:txBody>
      </p:sp>
    </p:spTree>
    <p:extLst>
      <p:ext uri="{BB962C8B-B14F-4D97-AF65-F5344CB8AC3E}">
        <p14:creationId xmlns:p14="http://schemas.microsoft.com/office/powerpoint/2010/main" val="379717539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E28714E4-6746-4BF2-B55A-3CC3F01D4B06}"/>
              </a:ext>
            </a:extLst>
          </p:cNvPr>
          <p:cNvSpPr>
            <a:spLocks noGrp="1"/>
          </p:cNvSpPr>
          <p:nvPr>
            <p:ph type="title"/>
          </p:nvPr>
        </p:nvSpPr>
        <p:spPr/>
        <p:txBody>
          <a:bodyPr>
            <a:normAutofit/>
          </a:bodyPr>
          <a:lstStyle/>
          <a:p>
            <a:pPr algn="ctr"/>
            <a:r>
              <a:rPr lang="en-GB" altLang="en-US" sz="4400" b="1" err="1">
                <a:latin typeface="Arial" panose="020B0604020202020204" pitchFamily="34" charset="0"/>
                <a:cs typeface="Arial" panose="020B0604020202020204" pitchFamily="34" charset="0"/>
              </a:rPr>
              <a:t>Categori</a:t>
            </a:r>
            <a:r>
              <a:rPr lang="en-GB" altLang="en-US" sz="4400" b="1">
                <a:latin typeface="Arial" panose="020B0604020202020204" pitchFamily="34" charset="0"/>
                <a:cs typeface="Arial" panose="020B0604020202020204" pitchFamily="34" charset="0"/>
              </a:rPr>
              <a:t> </a:t>
            </a:r>
            <a:r>
              <a:rPr lang="en-GB" altLang="en-US" sz="4400" b="1" err="1">
                <a:latin typeface="Arial" panose="020B0604020202020204" pitchFamily="34" charset="0"/>
                <a:cs typeface="Arial" panose="020B0604020202020204" pitchFamily="34" charset="0"/>
              </a:rPr>
              <a:t>ychwanegol</a:t>
            </a:r>
            <a:br>
              <a:rPr lang="en-GB" altLang="en-US" sz="4400" b="1">
                <a:latin typeface="Arial" panose="020B0604020202020204" pitchFamily="34" charset="0"/>
                <a:cs typeface="Arial" panose="020B0604020202020204" pitchFamily="34" charset="0"/>
              </a:rPr>
            </a:br>
            <a:r>
              <a:rPr lang="en-GB" altLang="en-US" sz="4400" b="1">
                <a:solidFill>
                  <a:schemeClr val="accent1">
                    <a:lumMod val="75000"/>
                  </a:schemeClr>
                </a:solidFill>
                <a:latin typeface="Arial" panose="020B0604020202020204" pitchFamily="34" charset="0"/>
                <a:cs typeface="Arial" panose="020B0604020202020204" pitchFamily="34" charset="0"/>
              </a:rPr>
              <a:t>Additional categories</a:t>
            </a:r>
          </a:p>
        </p:txBody>
      </p:sp>
      <p:sp>
        <p:nvSpPr>
          <p:cNvPr id="54275" name="Content Placeholder 3">
            <a:extLst>
              <a:ext uri="{FF2B5EF4-FFF2-40B4-BE49-F238E27FC236}">
                <a16:creationId xmlns:a16="http://schemas.microsoft.com/office/drawing/2014/main" id="{C10FDEAF-015D-4B91-BBBE-3AACB90213C3}"/>
              </a:ext>
            </a:extLst>
          </p:cNvPr>
          <p:cNvSpPr>
            <a:spLocks noGrp="1"/>
          </p:cNvSpPr>
          <p:nvPr>
            <p:ph sz="half" idx="1"/>
          </p:nvPr>
        </p:nvSpPr>
        <p:spPr/>
        <p:txBody>
          <a:bodyPr vert="horz" lIns="91440" tIns="45720" rIns="91440" bIns="45720" rtlCol="0" anchor="t">
            <a:normAutofit/>
          </a:bodyPr>
          <a:lstStyle/>
          <a:p>
            <a:pPr marL="0" indent="0">
              <a:buFont typeface="Arial" panose="020B0604020202020204" pitchFamily="34" charset="0"/>
              <a:buNone/>
            </a:pPr>
            <a:endParaRPr lang="en-GB" altLang="en-US">
              <a:solidFill>
                <a:srgbClr val="0000FF"/>
              </a:solidFill>
              <a:ea typeface="Calibri"/>
              <a:cs typeface="Calibri"/>
            </a:endParaRPr>
          </a:p>
          <a:p>
            <a:pPr marL="0" indent="0">
              <a:buFont typeface="Arial" panose="020B0604020202020204" pitchFamily="34" charset="0"/>
              <a:buNone/>
            </a:pPr>
            <a:endParaRPr lang="en-GB" altLang="en-US" sz="1400">
              <a:solidFill>
                <a:srgbClr val="0000FF"/>
              </a:solidFill>
            </a:endParaRPr>
          </a:p>
        </p:txBody>
      </p:sp>
      <p:sp>
        <p:nvSpPr>
          <p:cNvPr id="54276" name="Content Placeholder 4">
            <a:extLst>
              <a:ext uri="{FF2B5EF4-FFF2-40B4-BE49-F238E27FC236}">
                <a16:creationId xmlns:a16="http://schemas.microsoft.com/office/drawing/2014/main" id="{E7643722-CFA9-4BA8-B5FB-6930ADDCEE16}"/>
              </a:ext>
            </a:extLst>
          </p:cNvPr>
          <p:cNvSpPr>
            <a:spLocks noGrp="1"/>
          </p:cNvSpPr>
          <p:nvPr>
            <p:ph sz="half" idx="2"/>
          </p:nvPr>
        </p:nvSpPr>
        <p:spPr>
          <a:xfrm>
            <a:off x="4572000" y="1992535"/>
            <a:ext cx="3867150" cy="3809862"/>
          </a:xfrm>
        </p:spPr>
        <p:txBody>
          <a:bodyPr vert="horz" lIns="91440" tIns="45720" rIns="91440" bIns="45720" rtlCol="0" anchor="t">
            <a:normAutofit/>
          </a:bodyPr>
          <a:lstStyle/>
          <a:p>
            <a:pPr algn="just"/>
            <a:r>
              <a:rPr lang="en-GB" sz="2400">
                <a:solidFill>
                  <a:schemeClr val="accent1">
                    <a:lumMod val="75000"/>
                  </a:schemeClr>
                </a:solidFill>
                <a:latin typeface="Arial" panose="020B0604020202020204" pitchFamily="34" charset="0"/>
                <a:ea typeface="+mn-lt"/>
                <a:cs typeface="Arial" panose="020B0604020202020204" pitchFamily="34" charset="0"/>
              </a:rPr>
              <a:t>Child Sexual Exploitation</a:t>
            </a:r>
            <a:endParaRPr lang="en-GB" sz="2400">
              <a:solidFill>
                <a:schemeClr val="accent1">
                  <a:lumMod val="75000"/>
                </a:schemeClr>
              </a:solidFill>
              <a:latin typeface="Arial" panose="020B0604020202020204" pitchFamily="34" charset="0"/>
              <a:ea typeface="Calibri" panose="020F0502020204030204"/>
              <a:cs typeface="Arial" panose="020B0604020202020204" pitchFamily="34" charset="0"/>
            </a:endParaRPr>
          </a:p>
          <a:p>
            <a:pPr algn="just"/>
            <a:r>
              <a:rPr lang="en-GB" altLang="en-US" sz="2400">
                <a:solidFill>
                  <a:schemeClr val="accent1">
                    <a:lumMod val="75000"/>
                  </a:schemeClr>
                </a:solidFill>
                <a:latin typeface="Arial" panose="020B0604020202020204" pitchFamily="34" charset="0"/>
                <a:cs typeface="Arial" panose="020B0604020202020204" pitchFamily="34" charset="0"/>
              </a:rPr>
              <a:t>Online Abuse  </a:t>
            </a:r>
          </a:p>
          <a:p>
            <a:pPr algn="just"/>
            <a:r>
              <a:rPr lang="en-GB" altLang="en-US" sz="2400">
                <a:solidFill>
                  <a:schemeClr val="accent1">
                    <a:lumMod val="75000"/>
                  </a:schemeClr>
                </a:solidFill>
                <a:latin typeface="Arial" panose="020B0604020202020204" pitchFamily="34" charset="0"/>
                <a:ea typeface="Calibri"/>
                <a:cs typeface="Arial" panose="020B0604020202020204" pitchFamily="34" charset="0"/>
              </a:rPr>
              <a:t>Bullying</a:t>
            </a:r>
          </a:p>
          <a:p>
            <a:pPr algn="just"/>
            <a:r>
              <a:rPr lang="en-GB" altLang="en-US" sz="2400">
                <a:solidFill>
                  <a:schemeClr val="accent1">
                    <a:lumMod val="75000"/>
                  </a:schemeClr>
                </a:solidFill>
                <a:latin typeface="Arial" panose="020B0604020202020204" pitchFamily="34" charset="0"/>
                <a:ea typeface="Calibri"/>
                <a:cs typeface="Arial" panose="020B0604020202020204" pitchFamily="34" charset="0"/>
              </a:rPr>
              <a:t>Grooming</a:t>
            </a:r>
          </a:p>
          <a:p>
            <a:pPr algn="just"/>
            <a:r>
              <a:rPr lang="en-GB" altLang="en-US" sz="2400">
                <a:solidFill>
                  <a:schemeClr val="accent1">
                    <a:lumMod val="75000"/>
                  </a:schemeClr>
                </a:solidFill>
                <a:latin typeface="Arial" panose="020B0604020202020204" pitchFamily="34" charset="0"/>
                <a:ea typeface="Calibri"/>
                <a:cs typeface="Arial" panose="020B0604020202020204" pitchFamily="34" charset="0"/>
              </a:rPr>
              <a:t>Financial/ Material Abuse</a:t>
            </a:r>
          </a:p>
          <a:p>
            <a:pPr algn="just"/>
            <a:r>
              <a:rPr lang="en-GB" altLang="en-US" sz="2400">
                <a:solidFill>
                  <a:schemeClr val="accent1">
                    <a:lumMod val="75000"/>
                  </a:schemeClr>
                </a:solidFill>
                <a:latin typeface="Arial" panose="020B0604020202020204" pitchFamily="34" charset="0"/>
                <a:ea typeface="Calibri"/>
                <a:cs typeface="Arial" panose="020B0604020202020204" pitchFamily="34" charset="0"/>
              </a:rPr>
              <a:t>Domestic abuse</a:t>
            </a:r>
          </a:p>
          <a:p>
            <a:pPr algn="just"/>
            <a:endParaRPr lang="en-GB" altLang="en-US" sz="2400">
              <a:solidFill>
                <a:schemeClr val="accent6">
                  <a:lumMod val="75000"/>
                </a:schemeClr>
              </a:solidFill>
              <a:ea typeface="Calibri"/>
              <a:cs typeface="Calibri"/>
            </a:endParaRPr>
          </a:p>
        </p:txBody>
      </p:sp>
      <p:sp>
        <p:nvSpPr>
          <p:cNvPr id="2" name="Content Placeholder 4">
            <a:extLst>
              <a:ext uri="{FF2B5EF4-FFF2-40B4-BE49-F238E27FC236}">
                <a16:creationId xmlns:a16="http://schemas.microsoft.com/office/drawing/2014/main" id="{5702B127-DDEC-2482-D6D4-EF6A6581D7C4}"/>
              </a:ext>
            </a:extLst>
          </p:cNvPr>
          <p:cNvSpPr txBox="1">
            <a:spLocks/>
          </p:cNvSpPr>
          <p:nvPr/>
        </p:nvSpPr>
        <p:spPr>
          <a:xfrm>
            <a:off x="449617" y="1992535"/>
            <a:ext cx="4122383" cy="4105275"/>
          </a:xfrm>
          <a:prstGeom prst="rect">
            <a:avLst/>
          </a:prstGeom>
        </p:spPr>
        <p:txBody>
          <a:bodyPr vert="horz" lIns="91440" tIns="45720" rIns="91440" bIns="45720" rtlCol="0" anchor="t">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gn="just" fontAlgn="auto">
              <a:spcAft>
                <a:spcPts val="0"/>
              </a:spcAft>
            </a:pPr>
            <a:r>
              <a:rPr lang="en-GB" sz="2400" err="1">
                <a:latin typeface="Arial" panose="020B0604020202020204" pitchFamily="34" charset="0"/>
                <a:ea typeface="+mn-lt"/>
                <a:cs typeface="Arial" panose="020B0604020202020204" pitchFamily="34" charset="0"/>
              </a:rPr>
              <a:t>Camfanteisio</a:t>
            </a:r>
            <a:r>
              <a:rPr lang="en-GB" sz="2400">
                <a:latin typeface="Arial" panose="020B0604020202020204" pitchFamily="34" charset="0"/>
                <a:ea typeface="+mn-lt"/>
                <a:cs typeface="Arial" panose="020B0604020202020204" pitchFamily="34" charset="0"/>
              </a:rPr>
              <a:t> </a:t>
            </a:r>
            <a:r>
              <a:rPr lang="en-GB" sz="2400" err="1">
                <a:latin typeface="Arial" panose="020B0604020202020204" pitchFamily="34" charset="0"/>
                <a:ea typeface="+mn-lt"/>
                <a:cs typeface="Arial" panose="020B0604020202020204" pitchFamily="34" charset="0"/>
              </a:rPr>
              <a:t>Rhywiol</a:t>
            </a:r>
            <a:r>
              <a:rPr lang="en-GB" sz="2400">
                <a:latin typeface="Arial" panose="020B0604020202020204" pitchFamily="34" charset="0"/>
                <a:ea typeface="+mn-lt"/>
                <a:cs typeface="Arial" panose="020B0604020202020204" pitchFamily="34" charset="0"/>
              </a:rPr>
              <a:t> Plant</a:t>
            </a:r>
            <a:endParaRPr lang="en-GB" sz="2400">
              <a:latin typeface="Arial" panose="020B0604020202020204" pitchFamily="34" charset="0"/>
              <a:ea typeface="Calibri" panose="020F0502020204030204"/>
              <a:cs typeface="Arial" panose="020B0604020202020204" pitchFamily="34" charset="0"/>
            </a:endParaRPr>
          </a:p>
          <a:p>
            <a:pPr algn="just" fontAlgn="auto">
              <a:spcAft>
                <a:spcPts val="0"/>
              </a:spcAft>
            </a:pPr>
            <a:r>
              <a:rPr lang="en-GB" altLang="en-US" sz="2400" err="1">
                <a:latin typeface="Arial" panose="020B0604020202020204" pitchFamily="34" charset="0"/>
                <a:cs typeface="Arial" panose="020B0604020202020204" pitchFamily="34" charset="0"/>
              </a:rPr>
              <a:t>Camdriniaeth</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ar</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lein</a:t>
            </a:r>
            <a:r>
              <a:rPr lang="en-GB" altLang="en-US" sz="2400">
                <a:solidFill>
                  <a:srgbClr val="0000FF"/>
                </a:solidFill>
                <a:latin typeface="Arial" panose="020B0604020202020204" pitchFamily="34" charset="0"/>
                <a:cs typeface="Arial" panose="020B0604020202020204" pitchFamily="34" charset="0"/>
              </a:rPr>
              <a:t>  </a:t>
            </a:r>
          </a:p>
          <a:p>
            <a:pPr algn="just" fontAlgn="auto">
              <a:spcAft>
                <a:spcPts val="0"/>
              </a:spcAft>
            </a:pPr>
            <a:r>
              <a:rPr lang="en-GB" altLang="en-US" sz="2400" err="1">
                <a:latin typeface="Arial" panose="020B0604020202020204" pitchFamily="34" charset="0"/>
                <a:ea typeface="Calibri"/>
                <a:cs typeface="Arial" panose="020B0604020202020204" pitchFamily="34" charset="0"/>
              </a:rPr>
              <a:t>Bwlio</a:t>
            </a:r>
            <a:endParaRPr lang="en-GB" altLang="en-US" sz="2400">
              <a:latin typeface="Arial" panose="020B0604020202020204" pitchFamily="34" charset="0"/>
              <a:ea typeface="Calibri"/>
              <a:cs typeface="Arial" panose="020B0604020202020204" pitchFamily="34" charset="0"/>
            </a:endParaRPr>
          </a:p>
          <a:p>
            <a:pPr algn="just" fontAlgn="auto">
              <a:spcAft>
                <a:spcPts val="0"/>
              </a:spcAft>
            </a:pPr>
            <a:r>
              <a:rPr lang="en-GB" altLang="en-US" sz="2400" err="1">
                <a:latin typeface="Arial" panose="020B0604020202020204" pitchFamily="34" charset="0"/>
                <a:ea typeface="Calibri"/>
                <a:cs typeface="Arial" panose="020B0604020202020204" pitchFamily="34" charset="0"/>
              </a:rPr>
              <a:t>Paratoi</a:t>
            </a:r>
            <a:endParaRPr lang="en-GB" altLang="en-US" sz="2400">
              <a:latin typeface="Arial" panose="020B0604020202020204" pitchFamily="34" charset="0"/>
              <a:ea typeface="Calibri"/>
              <a:cs typeface="Arial" panose="020B0604020202020204" pitchFamily="34" charset="0"/>
            </a:endParaRPr>
          </a:p>
          <a:p>
            <a:pPr algn="just" fontAlgn="auto">
              <a:spcAft>
                <a:spcPts val="0"/>
              </a:spcAft>
            </a:pPr>
            <a:r>
              <a:rPr lang="en-GB" altLang="en-US" sz="2400" err="1">
                <a:latin typeface="Arial" panose="020B0604020202020204" pitchFamily="34" charset="0"/>
                <a:ea typeface="Calibri"/>
                <a:cs typeface="Arial" panose="020B0604020202020204" pitchFamily="34" charset="0"/>
              </a:rPr>
              <a:t>Camdriniaeth</a:t>
            </a:r>
            <a:r>
              <a:rPr lang="en-GB" altLang="en-US" sz="2400">
                <a:latin typeface="Arial" panose="020B0604020202020204" pitchFamily="34" charset="0"/>
                <a:ea typeface="Calibri"/>
                <a:cs typeface="Arial" panose="020B0604020202020204" pitchFamily="34" charset="0"/>
              </a:rPr>
              <a:t> </a:t>
            </a:r>
            <a:r>
              <a:rPr lang="en-GB" altLang="en-US" sz="2400" err="1">
                <a:latin typeface="Arial" panose="020B0604020202020204" pitchFamily="34" charset="0"/>
                <a:ea typeface="Calibri"/>
                <a:cs typeface="Arial" panose="020B0604020202020204" pitchFamily="34" charset="0"/>
              </a:rPr>
              <a:t>Ariannol</a:t>
            </a:r>
            <a:r>
              <a:rPr lang="en-GB" altLang="en-US" sz="2400">
                <a:latin typeface="Arial" panose="020B0604020202020204" pitchFamily="34" charset="0"/>
                <a:ea typeface="Calibri"/>
                <a:cs typeface="Arial" panose="020B0604020202020204" pitchFamily="34" charset="0"/>
              </a:rPr>
              <a:t>/</a:t>
            </a:r>
            <a:r>
              <a:rPr lang="en-GB" altLang="en-US" sz="2400" err="1">
                <a:latin typeface="Arial" panose="020B0604020202020204" pitchFamily="34" charset="0"/>
                <a:ea typeface="Calibri"/>
                <a:cs typeface="Arial" panose="020B0604020202020204" pitchFamily="34" charset="0"/>
              </a:rPr>
              <a:t>defnydd</a:t>
            </a:r>
            <a:endParaRPr lang="en-GB" altLang="en-US" sz="2400">
              <a:latin typeface="Arial" panose="020B0604020202020204" pitchFamily="34" charset="0"/>
              <a:ea typeface="Calibri"/>
              <a:cs typeface="Arial" panose="020B0604020202020204" pitchFamily="34" charset="0"/>
            </a:endParaRPr>
          </a:p>
          <a:p>
            <a:pPr algn="just" fontAlgn="auto">
              <a:spcAft>
                <a:spcPts val="0"/>
              </a:spcAft>
            </a:pPr>
            <a:r>
              <a:rPr lang="en-GB" altLang="en-US" sz="2400" err="1">
                <a:latin typeface="Arial" panose="020B0604020202020204" pitchFamily="34" charset="0"/>
                <a:ea typeface="Calibri"/>
                <a:cs typeface="Arial" panose="020B0604020202020204" pitchFamily="34" charset="0"/>
              </a:rPr>
              <a:t>Camdrin</a:t>
            </a:r>
            <a:r>
              <a:rPr lang="en-GB" altLang="en-US" sz="2400">
                <a:latin typeface="Arial" panose="020B0604020202020204" pitchFamily="34" charset="0"/>
                <a:ea typeface="Calibri"/>
                <a:cs typeface="Arial" panose="020B0604020202020204" pitchFamily="34" charset="0"/>
              </a:rPr>
              <a:t> </a:t>
            </a:r>
            <a:r>
              <a:rPr lang="en-GB" altLang="en-US" sz="2400" err="1">
                <a:latin typeface="Arial" panose="020B0604020202020204" pitchFamily="34" charset="0"/>
                <a:ea typeface="Calibri"/>
                <a:cs typeface="Arial" panose="020B0604020202020204" pitchFamily="34" charset="0"/>
              </a:rPr>
              <a:t>domestig</a:t>
            </a:r>
            <a:endParaRPr lang="en-GB" altLang="en-US" sz="2400">
              <a:latin typeface="Arial" panose="020B0604020202020204" pitchFamily="34" charset="0"/>
              <a:ea typeface="Calibri"/>
              <a:cs typeface="Arial" panose="020B0604020202020204" pitchFamily="34" charset="0"/>
            </a:endParaRPr>
          </a:p>
          <a:p>
            <a:pPr algn="just" fontAlgn="auto">
              <a:spcAft>
                <a:spcPts val="0"/>
              </a:spcAft>
            </a:pPr>
            <a:endParaRPr lang="en-GB" altLang="en-US" sz="2400">
              <a:ea typeface="Calibri"/>
              <a:cs typeface="Calibri"/>
            </a:endParaRPr>
          </a:p>
          <a:p>
            <a:pPr algn="just" fontAlgn="auto">
              <a:spcAft>
                <a:spcPts val="0"/>
              </a:spcAft>
            </a:pPr>
            <a:endParaRPr lang="en-GB" altLang="en-US" sz="2400">
              <a:ea typeface="Calibri"/>
              <a:cs typeface="Calibri"/>
            </a:endParaRPr>
          </a:p>
        </p:txBody>
      </p:sp>
    </p:spTree>
    <p:extLst>
      <p:ext uri="{BB962C8B-B14F-4D97-AF65-F5344CB8AC3E}">
        <p14:creationId xmlns:p14="http://schemas.microsoft.com/office/powerpoint/2010/main" val="29240646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E28714E4-6746-4BF2-B55A-3CC3F01D4B06}"/>
              </a:ext>
            </a:extLst>
          </p:cNvPr>
          <p:cNvSpPr>
            <a:spLocks noGrp="1"/>
          </p:cNvSpPr>
          <p:nvPr>
            <p:ph type="title"/>
          </p:nvPr>
        </p:nvSpPr>
        <p:spPr/>
        <p:txBody>
          <a:bodyPr>
            <a:normAutofit/>
          </a:bodyPr>
          <a:lstStyle/>
          <a:p>
            <a:pPr algn="ctr"/>
            <a:r>
              <a:rPr lang="en-GB" altLang="en-US" sz="4400" b="1" err="1">
                <a:latin typeface="Arial" panose="020B0604020202020204" pitchFamily="34" charset="0"/>
                <a:cs typeface="Arial" panose="020B0604020202020204" pitchFamily="34" charset="0"/>
              </a:rPr>
              <a:t>Categori</a:t>
            </a:r>
            <a:r>
              <a:rPr lang="en-GB" altLang="en-US" sz="4400" b="1">
                <a:latin typeface="Arial" panose="020B0604020202020204" pitchFamily="34" charset="0"/>
                <a:cs typeface="Arial" panose="020B0604020202020204" pitchFamily="34" charset="0"/>
              </a:rPr>
              <a:t> </a:t>
            </a:r>
            <a:r>
              <a:rPr lang="en-GB" altLang="en-US" sz="4400" b="1" err="1">
                <a:latin typeface="Arial" panose="020B0604020202020204" pitchFamily="34" charset="0"/>
                <a:cs typeface="Arial" panose="020B0604020202020204" pitchFamily="34" charset="0"/>
              </a:rPr>
              <a:t>ychwanegol</a:t>
            </a:r>
            <a:br>
              <a:rPr lang="en-GB" altLang="en-US" sz="4400" b="1">
                <a:latin typeface="Arial" panose="020B0604020202020204" pitchFamily="34" charset="0"/>
                <a:cs typeface="Arial" panose="020B0604020202020204" pitchFamily="34" charset="0"/>
              </a:rPr>
            </a:br>
            <a:r>
              <a:rPr lang="en-GB" altLang="en-US" sz="4400" b="1">
                <a:solidFill>
                  <a:schemeClr val="accent1">
                    <a:lumMod val="75000"/>
                  </a:schemeClr>
                </a:solidFill>
                <a:latin typeface="Arial" panose="020B0604020202020204" pitchFamily="34" charset="0"/>
                <a:cs typeface="Arial" panose="020B0604020202020204" pitchFamily="34" charset="0"/>
              </a:rPr>
              <a:t>Additional categories</a:t>
            </a:r>
          </a:p>
        </p:txBody>
      </p:sp>
      <p:sp>
        <p:nvSpPr>
          <p:cNvPr id="54275" name="Content Placeholder 3">
            <a:extLst>
              <a:ext uri="{FF2B5EF4-FFF2-40B4-BE49-F238E27FC236}">
                <a16:creationId xmlns:a16="http://schemas.microsoft.com/office/drawing/2014/main" id="{C10FDEAF-015D-4B91-BBBE-3AACB90213C3}"/>
              </a:ext>
            </a:extLst>
          </p:cNvPr>
          <p:cNvSpPr>
            <a:spLocks noGrp="1"/>
          </p:cNvSpPr>
          <p:nvPr>
            <p:ph sz="half" idx="1"/>
          </p:nvPr>
        </p:nvSpPr>
        <p:spPr/>
        <p:txBody>
          <a:bodyPr vert="horz" lIns="91440" tIns="45720" rIns="91440" bIns="45720" rtlCol="0" anchor="t">
            <a:normAutofit/>
          </a:bodyPr>
          <a:lstStyle/>
          <a:p>
            <a:pPr marL="0" indent="0">
              <a:buFont typeface="Arial" panose="020B0604020202020204" pitchFamily="34" charset="0"/>
              <a:buNone/>
            </a:pPr>
            <a:endParaRPr lang="en-GB" altLang="en-US">
              <a:solidFill>
                <a:srgbClr val="0000FF"/>
              </a:solidFill>
              <a:ea typeface="Calibri"/>
              <a:cs typeface="Calibri"/>
            </a:endParaRPr>
          </a:p>
          <a:p>
            <a:pPr marL="0" indent="0">
              <a:buFont typeface="Arial" panose="020B0604020202020204" pitchFamily="34" charset="0"/>
              <a:buNone/>
            </a:pPr>
            <a:endParaRPr lang="en-GB" altLang="en-US" sz="1400">
              <a:solidFill>
                <a:srgbClr val="0000FF"/>
              </a:solidFill>
            </a:endParaRPr>
          </a:p>
        </p:txBody>
      </p:sp>
      <p:sp>
        <p:nvSpPr>
          <p:cNvPr id="54276" name="Content Placeholder 4">
            <a:extLst>
              <a:ext uri="{FF2B5EF4-FFF2-40B4-BE49-F238E27FC236}">
                <a16:creationId xmlns:a16="http://schemas.microsoft.com/office/drawing/2014/main" id="{E7643722-CFA9-4BA8-B5FB-6930ADDCEE16}"/>
              </a:ext>
            </a:extLst>
          </p:cNvPr>
          <p:cNvSpPr>
            <a:spLocks noGrp="1"/>
          </p:cNvSpPr>
          <p:nvPr>
            <p:ph sz="half" idx="2"/>
          </p:nvPr>
        </p:nvSpPr>
        <p:spPr>
          <a:xfrm>
            <a:off x="4849249" y="2056459"/>
            <a:ext cx="3867150" cy="3809862"/>
          </a:xfrm>
        </p:spPr>
        <p:txBody>
          <a:bodyPr vert="horz" lIns="91440" tIns="45720" rIns="91440" bIns="45720" rtlCol="0" anchor="t">
            <a:normAutofit/>
          </a:bodyPr>
          <a:lstStyle/>
          <a:p>
            <a:pPr algn="just"/>
            <a:r>
              <a:rPr lang="en-GB" altLang="en-US" sz="2600">
                <a:solidFill>
                  <a:schemeClr val="accent1">
                    <a:lumMod val="75000"/>
                  </a:schemeClr>
                </a:solidFill>
                <a:latin typeface="Arial" panose="020B0604020202020204" pitchFamily="34" charset="0"/>
                <a:ea typeface="Calibri"/>
                <a:cs typeface="Arial" panose="020B0604020202020204" pitchFamily="34" charset="0"/>
              </a:rPr>
              <a:t>Organisational Abuse</a:t>
            </a:r>
          </a:p>
          <a:p>
            <a:pPr algn="just"/>
            <a:r>
              <a:rPr lang="en-GB" altLang="en-US" sz="2600">
                <a:solidFill>
                  <a:schemeClr val="accent1">
                    <a:lumMod val="75000"/>
                  </a:schemeClr>
                </a:solidFill>
                <a:latin typeface="Arial" panose="020B0604020202020204" pitchFamily="34" charset="0"/>
                <a:ea typeface="Calibri"/>
                <a:cs typeface="Arial" panose="020B0604020202020204" pitchFamily="34" charset="0"/>
              </a:rPr>
              <a:t>Discriminatory Abuse</a:t>
            </a:r>
          </a:p>
          <a:p>
            <a:pPr algn="just"/>
            <a:r>
              <a:rPr lang="en-GB" altLang="en-US" sz="2600">
                <a:solidFill>
                  <a:schemeClr val="accent1">
                    <a:lumMod val="75000"/>
                  </a:schemeClr>
                </a:solidFill>
                <a:latin typeface="Arial"/>
                <a:ea typeface="Calibri"/>
                <a:cs typeface="Arial"/>
              </a:rPr>
              <a:t>Slavery</a:t>
            </a:r>
          </a:p>
          <a:p>
            <a:pPr algn="just"/>
            <a:r>
              <a:rPr lang="en-GB" altLang="en-US" sz="2600">
                <a:solidFill>
                  <a:schemeClr val="accent1">
                    <a:lumMod val="75000"/>
                  </a:schemeClr>
                </a:solidFill>
                <a:latin typeface="Arial" panose="020B0604020202020204" pitchFamily="34" charset="0"/>
                <a:ea typeface="Calibri"/>
                <a:cs typeface="Arial" panose="020B0604020202020204" pitchFamily="34" charset="0"/>
              </a:rPr>
              <a:t>County Lines</a:t>
            </a:r>
          </a:p>
          <a:p>
            <a:pPr algn="just"/>
            <a:r>
              <a:rPr lang="en-GB" altLang="en-US" sz="2600">
                <a:solidFill>
                  <a:schemeClr val="accent1">
                    <a:lumMod val="75000"/>
                  </a:schemeClr>
                </a:solidFill>
                <a:latin typeface="Arial" panose="020B0604020202020204" pitchFamily="34" charset="0"/>
                <a:ea typeface="Calibri"/>
                <a:cs typeface="Arial" panose="020B0604020202020204" pitchFamily="34" charset="0"/>
              </a:rPr>
              <a:t>Hate and mate crime </a:t>
            </a:r>
          </a:p>
          <a:p>
            <a:pPr algn="just"/>
            <a:r>
              <a:rPr lang="en-GB" altLang="en-US" sz="2600">
                <a:solidFill>
                  <a:schemeClr val="accent1">
                    <a:lumMod val="75000"/>
                  </a:schemeClr>
                </a:solidFill>
                <a:latin typeface="Arial" panose="020B0604020202020204" pitchFamily="34" charset="0"/>
                <a:ea typeface="Calibri"/>
                <a:cs typeface="Arial" panose="020B0604020202020204" pitchFamily="34" charset="0"/>
              </a:rPr>
              <a:t>Terrorism, extremism and radicalisation</a:t>
            </a:r>
          </a:p>
          <a:p>
            <a:pPr algn="just"/>
            <a:endParaRPr lang="en-GB" altLang="en-US" sz="2400">
              <a:solidFill>
                <a:schemeClr val="accent6">
                  <a:lumMod val="75000"/>
                </a:schemeClr>
              </a:solidFill>
              <a:ea typeface="Calibri"/>
              <a:cs typeface="Calibri"/>
            </a:endParaRPr>
          </a:p>
          <a:p>
            <a:pPr algn="just"/>
            <a:endParaRPr lang="en-GB" altLang="en-US" sz="2400">
              <a:solidFill>
                <a:schemeClr val="accent6">
                  <a:lumMod val="75000"/>
                </a:schemeClr>
              </a:solidFill>
              <a:ea typeface="Calibri"/>
              <a:cs typeface="Calibri"/>
            </a:endParaRPr>
          </a:p>
        </p:txBody>
      </p:sp>
      <p:sp>
        <p:nvSpPr>
          <p:cNvPr id="2" name="Content Placeholder 4">
            <a:extLst>
              <a:ext uri="{FF2B5EF4-FFF2-40B4-BE49-F238E27FC236}">
                <a16:creationId xmlns:a16="http://schemas.microsoft.com/office/drawing/2014/main" id="{5702B127-DDEC-2482-D6D4-EF6A6581D7C4}"/>
              </a:ext>
            </a:extLst>
          </p:cNvPr>
          <p:cNvSpPr txBox="1">
            <a:spLocks/>
          </p:cNvSpPr>
          <p:nvPr/>
        </p:nvSpPr>
        <p:spPr>
          <a:xfrm>
            <a:off x="289168" y="2057176"/>
            <a:ext cx="4559952" cy="4105275"/>
          </a:xfrm>
          <a:prstGeom prst="rect">
            <a:avLst/>
          </a:prstGeom>
        </p:spPr>
        <p:txBody>
          <a:bodyPr vert="horz" lIns="91440" tIns="45720" rIns="91440" bIns="45720" rtlCol="0" anchor="t">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gn="just" fontAlgn="auto">
              <a:spcAft>
                <a:spcPts val="0"/>
              </a:spcAft>
            </a:pPr>
            <a:r>
              <a:rPr lang="en-GB" altLang="en-US" sz="2400" err="1">
                <a:latin typeface="Arial" panose="020B0604020202020204" pitchFamily="34" charset="0"/>
                <a:ea typeface="Calibri"/>
                <a:cs typeface="Arial" panose="020B0604020202020204" pitchFamily="34" charset="0"/>
              </a:rPr>
              <a:t>Camdrin</a:t>
            </a:r>
            <a:r>
              <a:rPr lang="en-GB" altLang="en-US" sz="2400">
                <a:latin typeface="Arial" panose="020B0604020202020204" pitchFamily="34" charset="0"/>
                <a:ea typeface="Calibri"/>
                <a:cs typeface="Arial" panose="020B0604020202020204" pitchFamily="34" charset="0"/>
              </a:rPr>
              <a:t> </a:t>
            </a:r>
            <a:r>
              <a:rPr lang="en-GB" altLang="en-US" sz="2400" err="1">
                <a:latin typeface="Arial" panose="020B0604020202020204" pitchFamily="34" charset="0"/>
                <a:ea typeface="Calibri"/>
                <a:cs typeface="Arial" panose="020B0604020202020204" pitchFamily="34" charset="0"/>
              </a:rPr>
              <a:t>trefniadol</a:t>
            </a:r>
            <a:endParaRPr lang="en-GB" altLang="en-US" sz="2400">
              <a:latin typeface="Arial" panose="020B0604020202020204" pitchFamily="34" charset="0"/>
              <a:ea typeface="Calibri"/>
              <a:cs typeface="Arial" panose="020B0604020202020204" pitchFamily="34" charset="0"/>
            </a:endParaRPr>
          </a:p>
          <a:p>
            <a:pPr algn="just" fontAlgn="auto">
              <a:spcAft>
                <a:spcPts val="0"/>
              </a:spcAft>
            </a:pPr>
            <a:r>
              <a:rPr lang="en-GB" altLang="en-US" sz="2400" err="1">
                <a:latin typeface="Arial" panose="020B0604020202020204" pitchFamily="34" charset="0"/>
                <a:ea typeface="Calibri"/>
                <a:cs typeface="Arial" panose="020B0604020202020204" pitchFamily="34" charset="0"/>
              </a:rPr>
              <a:t>Camdrin</a:t>
            </a:r>
            <a:r>
              <a:rPr lang="en-GB" altLang="en-US" sz="2400">
                <a:latin typeface="Arial" panose="020B0604020202020204" pitchFamily="34" charset="0"/>
                <a:ea typeface="Calibri"/>
                <a:cs typeface="Arial" panose="020B0604020202020204" pitchFamily="34" charset="0"/>
              </a:rPr>
              <a:t> </a:t>
            </a:r>
            <a:r>
              <a:rPr lang="en-GB" altLang="en-US" sz="2400" err="1">
                <a:latin typeface="Arial" panose="020B0604020202020204" pitchFamily="34" charset="0"/>
                <a:ea typeface="Calibri"/>
                <a:cs typeface="Arial" panose="020B0604020202020204" pitchFamily="34" charset="0"/>
              </a:rPr>
              <a:t>gwahaniaethol</a:t>
            </a:r>
            <a:endParaRPr lang="en-GB" altLang="en-US" sz="2400">
              <a:latin typeface="Arial" panose="020B0604020202020204" pitchFamily="34" charset="0"/>
              <a:ea typeface="Calibri"/>
              <a:cs typeface="Arial" panose="020B0604020202020204" pitchFamily="34" charset="0"/>
            </a:endParaRPr>
          </a:p>
          <a:p>
            <a:pPr algn="just" fontAlgn="auto">
              <a:spcAft>
                <a:spcPts val="0"/>
              </a:spcAft>
            </a:pPr>
            <a:r>
              <a:rPr lang="en-GB" altLang="en-US" sz="2400" err="1">
                <a:latin typeface="Arial"/>
                <a:ea typeface="Calibri"/>
                <a:cs typeface="Arial"/>
              </a:rPr>
              <a:t>Caethwasiaeth</a:t>
            </a:r>
            <a:endParaRPr lang="en-GB" altLang="en-US" sz="2400" err="1">
              <a:latin typeface="Arial" panose="020B0604020202020204" pitchFamily="34" charset="0"/>
              <a:ea typeface="Calibri"/>
              <a:cs typeface="Arial" panose="020B0604020202020204" pitchFamily="34" charset="0"/>
            </a:endParaRPr>
          </a:p>
          <a:p>
            <a:pPr algn="just" fontAlgn="auto">
              <a:spcAft>
                <a:spcPts val="0"/>
              </a:spcAft>
            </a:pPr>
            <a:r>
              <a:rPr lang="en-GB" altLang="en-US" sz="2400" err="1">
                <a:latin typeface="Arial" panose="020B0604020202020204" pitchFamily="34" charset="0"/>
                <a:ea typeface="Calibri"/>
                <a:cs typeface="Arial" panose="020B0604020202020204" pitchFamily="34" charset="0"/>
              </a:rPr>
              <a:t>Llunellau</a:t>
            </a:r>
            <a:r>
              <a:rPr lang="en-GB" altLang="en-US" sz="2400">
                <a:latin typeface="Arial" panose="020B0604020202020204" pitchFamily="34" charset="0"/>
                <a:ea typeface="Calibri"/>
                <a:cs typeface="Arial" panose="020B0604020202020204" pitchFamily="34" charset="0"/>
              </a:rPr>
              <a:t> </a:t>
            </a:r>
            <a:r>
              <a:rPr lang="en-GB" altLang="en-US" sz="2400" err="1">
                <a:latin typeface="Arial" panose="020B0604020202020204" pitchFamily="34" charset="0"/>
                <a:ea typeface="Calibri"/>
                <a:cs typeface="Arial" panose="020B0604020202020204" pitchFamily="34" charset="0"/>
              </a:rPr>
              <a:t>cyffuriau</a:t>
            </a:r>
            <a:endParaRPr lang="en-GB" altLang="en-US" sz="2400">
              <a:latin typeface="Arial" panose="020B0604020202020204" pitchFamily="34" charset="0"/>
              <a:ea typeface="Calibri"/>
              <a:cs typeface="Arial" panose="020B0604020202020204" pitchFamily="34" charset="0"/>
            </a:endParaRPr>
          </a:p>
          <a:p>
            <a:pPr algn="just" fontAlgn="auto">
              <a:spcAft>
                <a:spcPts val="0"/>
              </a:spcAft>
            </a:pPr>
            <a:r>
              <a:rPr lang="en-GB" altLang="en-US" sz="2400" err="1">
                <a:latin typeface="Arial" panose="020B0604020202020204" pitchFamily="34" charset="0"/>
                <a:ea typeface="Calibri"/>
                <a:cs typeface="Arial" panose="020B0604020202020204" pitchFamily="34" charset="0"/>
              </a:rPr>
              <a:t>Trosedd</a:t>
            </a:r>
            <a:r>
              <a:rPr lang="en-GB" altLang="en-US" sz="2400">
                <a:latin typeface="Arial" panose="020B0604020202020204" pitchFamily="34" charset="0"/>
                <a:ea typeface="Calibri"/>
                <a:cs typeface="Arial" panose="020B0604020202020204" pitchFamily="34" charset="0"/>
              </a:rPr>
              <a:t> ‘hate and mate’</a:t>
            </a:r>
          </a:p>
          <a:p>
            <a:pPr algn="just" fontAlgn="auto">
              <a:spcAft>
                <a:spcPts val="0"/>
              </a:spcAft>
            </a:pPr>
            <a:r>
              <a:rPr lang="en-GB" altLang="en-US" sz="2400" err="1">
                <a:latin typeface="Arial"/>
                <a:ea typeface="Calibri"/>
                <a:cs typeface="Arial"/>
              </a:rPr>
              <a:t>Terfysgaeth,eithafiaeth</a:t>
            </a:r>
            <a:r>
              <a:rPr lang="en-GB" altLang="en-US" sz="2400">
                <a:latin typeface="Arial"/>
                <a:ea typeface="Calibri"/>
                <a:cs typeface="Arial"/>
              </a:rPr>
              <a:t>, </a:t>
            </a:r>
            <a:r>
              <a:rPr lang="en-GB" altLang="en-US" sz="2400" err="1">
                <a:latin typeface="Arial"/>
                <a:ea typeface="Calibri"/>
                <a:cs typeface="Arial"/>
              </a:rPr>
              <a:t>radicaliaeth</a:t>
            </a:r>
            <a:r>
              <a:rPr lang="en-GB" altLang="en-US" sz="2400">
                <a:latin typeface="Arial"/>
                <a:ea typeface="Calibri"/>
                <a:cs typeface="Arial"/>
              </a:rPr>
              <a:t> </a:t>
            </a:r>
          </a:p>
          <a:p>
            <a:pPr algn="just" fontAlgn="auto">
              <a:spcAft>
                <a:spcPts val="0"/>
              </a:spcAft>
            </a:pPr>
            <a:endParaRPr lang="en-GB" altLang="en-US" sz="2400">
              <a:ea typeface="Calibri"/>
              <a:cs typeface="Calibri"/>
            </a:endParaRPr>
          </a:p>
          <a:p>
            <a:pPr algn="just" fontAlgn="auto">
              <a:spcAft>
                <a:spcPts val="0"/>
              </a:spcAft>
            </a:pPr>
            <a:endParaRPr lang="en-GB" altLang="en-US" sz="2400">
              <a:ea typeface="Calibri"/>
              <a:cs typeface="Calibri"/>
            </a:endParaRPr>
          </a:p>
          <a:p>
            <a:pPr algn="just" fontAlgn="auto">
              <a:spcAft>
                <a:spcPts val="0"/>
              </a:spcAft>
            </a:pPr>
            <a:endParaRPr lang="en-GB" altLang="en-US" sz="2400">
              <a:ea typeface="Calibri"/>
              <a:cs typeface="Calibri"/>
            </a:endParaRPr>
          </a:p>
        </p:txBody>
      </p:sp>
    </p:spTree>
    <p:extLst>
      <p:ext uri="{BB962C8B-B14F-4D97-AF65-F5344CB8AC3E}">
        <p14:creationId xmlns:p14="http://schemas.microsoft.com/office/powerpoint/2010/main" val="308400002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3BA24-AC53-2C6A-3EFA-F3FAF984771D}"/>
              </a:ext>
            </a:extLst>
          </p:cNvPr>
          <p:cNvSpPr>
            <a:spLocks noGrp="1"/>
          </p:cNvSpPr>
          <p:nvPr>
            <p:ph type="title"/>
          </p:nvPr>
        </p:nvSpPr>
        <p:spPr>
          <a:xfrm>
            <a:off x="628650" y="402115"/>
            <a:ext cx="7886700" cy="718923"/>
          </a:xfrm>
        </p:spPr>
        <p:txBody>
          <a:bodyPr vert="horz" lIns="91440" tIns="45720" rIns="91440" bIns="45720" rtlCol="0" anchor="ctr">
            <a:noAutofit/>
          </a:bodyPr>
          <a:lstStyle/>
          <a:p>
            <a:endParaRPr lang="en-US"/>
          </a:p>
          <a:p>
            <a:endParaRPr lang="en-US"/>
          </a:p>
          <a:p>
            <a:pPr algn="ctr"/>
            <a:r>
              <a:rPr lang="en-GB" sz="4800" b="1" err="1">
                <a:latin typeface="Arial"/>
                <a:ea typeface="+mj-lt"/>
                <a:cs typeface="+mj-lt"/>
              </a:rPr>
              <a:t>Eraill</a:t>
            </a:r>
            <a:br>
              <a:rPr lang="en-GB" sz="4800" b="1" dirty="0">
                <a:latin typeface="Arial"/>
                <a:ea typeface="+mj-lt"/>
                <a:cs typeface="+mj-lt"/>
              </a:rPr>
            </a:br>
            <a:r>
              <a:rPr lang="en-GB" sz="4800" b="1" dirty="0">
                <a:solidFill>
                  <a:schemeClr val="accent1">
                    <a:lumMod val="76000"/>
                  </a:schemeClr>
                </a:solidFill>
                <a:latin typeface="Arial"/>
                <a:ea typeface="+mj-lt"/>
                <a:cs typeface="+mj-lt"/>
              </a:rPr>
              <a:t>Other</a:t>
            </a:r>
            <a:br>
              <a:rPr lang="en-GB" sz="4800" b="1" dirty="0">
                <a:solidFill>
                  <a:schemeClr val="accent1">
                    <a:lumMod val="76000"/>
                  </a:schemeClr>
                </a:solidFill>
                <a:latin typeface="Arial"/>
                <a:ea typeface="+mj-lt"/>
                <a:cs typeface="+mj-lt"/>
              </a:rPr>
            </a:br>
            <a:endParaRPr lang="en-GB" sz="4800" b="1" dirty="0">
              <a:latin typeface="Arial"/>
              <a:ea typeface="Calibri Light"/>
              <a:cs typeface="Calibri Light"/>
            </a:endParaRPr>
          </a:p>
          <a:p>
            <a:pPr algn="ctr"/>
            <a:endParaRPr lang="en-GB" sz="4800" b="1" dirty="0">
              <a:solidFill>
                <a:schemeClr val="accent1">
                  <a:lumMod val="76000"/>
                </a:schemeClr>
              </a:solidFill>
              <a:latin typeface="Arial"/>
              <a:ea typeface="Calibri Light"/>
              <a:cs typeface="Calibri Light"/>
            </a:endParaRPr>
          </a:p>
        </p:txBody>
      </p:sp>
      <p:sp>
        <p:nvSpPr>
          <p:cNvPr id="3" name="Content Placeholder 2">
            <a:extLst>
              <a:ext uri="{FF2B5EF4-FFF2-40B4-BE49-F238E27FC236}">
                <a16:creationId xmlns:a16="http://schemas.microsoft.com/office/drawing/2014/main" id="{0912F886-722A-263B-FA54-45C8AD70EE38}"/>
              </a:ext>
            </a:extLst>
          </p:cNvPr>
          <p:cNvSpPr>
            <a:spLocks noGrp="1"/>
          </p:cNvSpPr>
          <p:nvPr>
            <p:ph sz="half" idx="1"/>
          </p:nvPr>
        </p:nvSpPr>
        <p:spPr>
          <a:xfrm>
            <a:off x="184767" y="1825625"/>
            <a:ext cx="4348023" cy="3809862"/>
          </a:xfrm>
        </p:spPr>
        <p:txBody>
          <a:bodyPr vert="horz" lIns="91440" tIns="45720" rIns="91440" bIns="45720" rtlCol="0" anchor="t">
            <a:normAutofit/>
          </a:bodyPr>
          <a:lstStyle/>
          <a:p>
            <a:r>
              <a:rPr lang="en-US" dirty="0" err="1">
                <a:latin typeface="Arial"/>
                <a:ea typeface="+mn-lt"/>
                <a:cs typeface="+mn-lt"/>
              </a:rPr>
              <a:t>Camdriniaeth</a:t>
            </a:r>
            <a:r>
              <a:rPr lang="en-US" dirty="0">
                <a:latin typeface="Arial"/>
                <a:ea typeface="+mn-lt"/>
                <a:cs typeface="+mn-lt"/>
              </a:rPr>
              <a:t> </a:t>
            </a:r>
            <a:r>
              <a:rPr lang="en-US" dirty="0" err="1">
                <a:latin typeface="Arial"/>
                <a:ea typeface="+mn-lt"/>
                <a:cs typeface="+mn-lt"/>
              </a:rPr>
              <a:t>plentyn</a:t>
            </a:r>
            <a:r>
              <a:rPr lang="en-US" dirty="0">
                <a:latin typeface="Arial"/>
                <a:ea typeface="+mn-lt"/>
                <a:cs typeface="+mn-lt"/>
              </a:rPr>
              <a:t> </a:t>
            </a:r>
            <a:r>
              <a:rPr lang="en-US" dirty="0" err="1">
                <a:latin typeface="Arial"/>
                <a:ea typeface="+mn-lt"/>
                <a:cs typeface="+mn-lt"/>
              </a:rPr>
              <a:t>ar</a:t>
            </a:r>
            <a:r>
              <a:rPr lang="en-US" dirty="0">
                <a:latin typeface="Arial"/>
                <a:ea typeface="+mn-lt"/>
                <a:cs typeface="+mn-lt"/>
              </a:rPr>
              <a:t> </a:t>
            </a:r>
            <a:r>
              <a:rPr lang="en-US" dirty="0" err="1">
                <a:latin typeface="Arial"/>
                <a:ea typeface="+mn-lt"/>
                <a:cs typeface="+mn-lt"/>
              </a:rPr>
              <a:t>blentyn</a:t>
            </a:r>
            <a:r>
              <a:rPr lang="en-US" dirty="0">
                <a:latin typeface="Arial"/>
                <a:ea typeface="+mn-lt"/>
                <a:cs typeface="+mn-lt"/>
              </a:rPr>
              <a:t>/ </a:t>
            </a:r>
            <a:r>
              <a:rPr lang="en-GB" dirty="0" err="1">
                <a:latin typeface="Arial"/>
                <a:ea typeface="+mn-lt"/>
                <a:cs typeface="+mn-lt"/>
              </a:rPr>
              <a:t>Camdriniaeth</a:t>
            </a:r>
            <a:r>
              <a:rPr lang="en-GB" dirty="0">
                <a:latin typeface="Arial"/>
                <a:ea typeface="+mn-lt"/>
                <a:cs typeface="+mn-lt"/>
              </a:rPr>
              <a:t> </a:t>
            </a:r>
            <a:r>
              <a:rPr lang="en-GB" dirty="0" err="1">
                <a:latin typeface="Arial"/>
                <a:ea typeface="+mn-lt"/>
                <a:cs typeface="+mn-lt"/>
              </a:rPr>
              <a:t>cyfoedion</a:t>
            </a:r>
            <a:r>
              <a:rPr lang="en-GB" dirty="0">
                <a:latin typeface="Arial"/>
                <a:ea typeface="+mn-lt"/>
                <a:cs typeface="+mn-lt"/>
              </a:rPr>
              <a:t> </a:t>
            </a:r>
            <a:r>
              <a:rPr lang="en-GB" dirty="0" err="1">
                <a:latin typeface="Arial"/>
                <a:ea typeface="+mn-lt"/>
                <a:cs typeface="+mn-lt"/>
              </a:rPr>
              <a:t>ar</a:t>
            </a:r>
            <a:r>
              <a:rPr lang="en-GB" dirty="0">
                <a:latin typeface="Arial"/>
                <a:ea typeface="+mn-lt"/>
                <a:cs typeface="+mn-lt"/>
              </a:rPr>
              <a:t> </a:t>
            </a:r>
            <a:r>
              <a:rPr lang="en-GB" dirty="0" err="1">
                <a:latin typeface="Arial"/>
                <a:ea typeface="+mn-lt"/>
                <a:cs typeface="+mn-lt"/>
              </a:rPr>
              <a:t>gyfoedion</a:t>
            </a:r>
            <a:endParaRPr lang="en-GB" dirty="0" err="1">
              <a:latin typeface="Arial"/>
              <a:ea typeface="Calibri"/>
              <a:cs typeface="Calibri"/>
            </a:endParaRPr>
          </a:p>
          <a:p>
            <a:pPr marL="0" indent="0">
              <a:buNone/>
            </a:pPr>
            <a:endParaRPr lang="en-GB" dirty="0">
              <a:ea typeface="Calibri" panose="020F0502020204030204"/>
              <a:cs typeface="Calibri" panose="020F0502020204030204"/>
            </a:endParaRPr>
          </a:p>
        </p:txBody>
      </p:sp>
      <p:sp>
        <p:nvSpPr>
          <p:cNvPr id="4" name="Content Placeholder 3">
            <a:extLst>
              <a:ext uri="{FF2B5EF4-FFF2-40B4-BE49-F238E27FC236}">
                <a16:creationId xmlns:a16="http://schemas.microsoft.com/office/drawing/2014/main" id="{C9B6EEDF-AB00-C2CA-3873-F3FBB04C52CC}"/>
              </a:ext>
            </a:extLst>
          </p:cNvPr>
          <p:cNvSpPr>
            <a:spLocks noGrp="1"/>
          </p:cNvSpPr>
          <p:nvPr>
            <p:ph sz="half" idx="2"/>
          </p:nvPr>
        </p:nvSpPr>
        <p:spPr/>
        <p:txBody>
          <a:bodyPr vert="horz" lIns="91440" tIns="45720" rIns="91440" bIns="45720" rtlCol="0" anchor="t">
            <a:normAutofit/>
          </a:bodyPr>
          <a:lstStyle/>
          <a:p>
            <a:r>
              <a:rPr lang="en-GB" dirty="0">
                <a:solidFill>
                  <a:schemeClr val="accent1">
                    <a:lumMod val="76000"/>
                  </a:schemeClr>
                </a:solidFill>
                <a:latin typeface="Arial"/>
                <a:ea typeface="Calibri"/>
                <a:cs typeface="Calibri"/>
              </a:rPr>
              <a:t>Child on Child/Peer on Peer</a:t>
            </a:r>
          </a:p>
        </p:txBody>
      </p:sp>
    </p:spTree>
    <p:extLst>
      <p:ext uri="{BB962C8B-B14F-4D97-AF65-F5344CB8AC3E}">
        <p14:creationId xmlns:p14="http://schemas.microsoft.com/office/powerpoint/2010/main" val="179028880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672F37-3D22-C526-0D76-5E3E80376E72}"/>
            </a:ext>
          </a:extLst>
        </p:cNvPr>
        <p:cNvGrpSpPr/>
        <p:nvPr/>
      </p:nvGrpSpPr>
      <p:grpSpPr>
        <a:xfrm>
          <a:off x="0" y="0"/>
          <a:ext cx="0" cy="0"/>
          <a:chOff x="0" y="0"/>
          <a:chExt cx="0" cy="0"/>
        </a:xfrm>
      </p:grpSpPr>
      <p:sp>
        <p:nvSpPr>
          <p:cNvPr id="54274" name="Title 1">
            <a:extLst>
              <a:ext uri="{FF2B5EF4-FFF2-40B4-BE49-F238E27FC236}">
                <a16:creationId xmlns:a16="http://schemas.microsoft.com/office/drawing/2014/main" id="{E461CAEA-BB35-06BE-22FE-428914A8CAAA}"/>
              </a:ext>
            </a:extLst>
          </p:cNvPr>
          <p:cNvSpPr>
            <a:spLocks noGrp="1"/>
          </p:cNvSpPr>
          <p:nvPr>
            <p:ph type="title"/>
          </p:nvPr>
        </p:nvSpPr>
        <p:spPr/>
        <p:txBody>
          <a:bodyPr>
            <a:normAutofit/>
          </a:bodyPr>
          <a:lstStyle/>
          <a:p>
            <a:pPr algn="ctr"/>
            <a:r>
              <a:rPr lang="en-GB" altLang="en-US" b="1" err="1">
                <a:latin typeface="Arial"/>
                <a:cs typeface="Arial"/>
              </a:rPr>
              <a:t>Camdriniaeth</a:t>
            </a:r>
            <a:r>
              <a:rPr lang="en-GB" altLang="en-US" b="1">
                <a:latin typeface="Arial"/>
                <a:cs typeface="Arial"/>
              </a:rPr>
              <a:t> </a:t>
            </a:r>
            <a:r>
              <a:rPr lang="en-GB" altLang="en-US" b="1" err="1">
                <a:latin typeface="Arial"/>
                <a:cs typeface="Arial"/>
              </a:rPr>
              <a:t>Diwyllainnol</a:t>
            </a:r>
            <a:br>
              <a:rPr lang="en-GB" altLang="en-US" sz="4400" b="1">
                <a:latin typeface="Arial" panose="020B0604020202020204" pitchFamily="34" charset="0"/>
                <a:cs typeface="Arial" panose="020B0604020202020204" pitchFamily="34" charset="0"/>
              </a:rPr>
            </a:br>
            <a:r>
              <a:rPr lang="en-GB" altLang="en-US" b="1">
                <a:solidFill>
                  <a:schemeClr val="accent1">
                    <a:lumMod val="75000"/>
                  </a:schemeClr>
                </a:solidFill>
                <a:latin typeface="Arial"/>
                <a:cs typeface="Arial"/>
              </a:rPr>
              <a:t>Cultural abuse</a:t>
            </a:r>
            <a:endParaRPr lang="en-GB" altLang="en-US" sz="4400" b="1">
              <a:solidFill>
                <a:schemeClr val="accent1">
                  <a:lumMod val="75000"/>
                </a:schemeClr>
              </a:solidFill>
              <a:latin typeface="Arial"/>
              <a:cs typeface="Arial"/>
            </a:endParaRPr>
          </a:p>
        </p:txBody>
      </p:sp>
      <p:sp>
        <p:nvSpPr>
          <p:cNvPr id="54275" name="Content Placeholder 3">
            <a:extLst>
              <a:ext uri="{FF2B5EF4-FFF2-40B4-BE49-F238E27FC236}">
                <a16:creationId xmlns:a16="http://schemas.microsoft.com/office/drawing/2014/main" id="{17A23861-5925-CD2B-31EB-E83B5EC151D0}"/>
              </a:ext>
            </a:extLst>
          </p:cNvPr>
          <p:cNvSpPr>
            <a:spLocks noGrp="1"/>
          </p:cNvSpPr>
          <p:nvPr>
            <p:ph sz="half" idx="1"/>
          </p:nvPr>
        </p:nvSpPr>
        <p:spPr/>
        <p:txBody>
          <a:bodyPr vert="horz" lIns="91440" tIns="45720" rIns="91440" bIns="45720" rtlCol="0" anchor="t">
            <a:normAutofit lnSpcReduction="10000"/>
          </a:bodyPr>
          <a:lstStyle/>
          <a:p>
            <a:pPr marL="0" indent="0">
              <a:buFont typeface="Arial" panose="020B0604020202020204" pitchFamily="34" charset="0"/>
              <a:buNone/>
            </a:pPr>
            <a:endParaRPr lang="en-GB" altLang="en-US">
              <a:solidFill>
                <a:srgbClr val="0000FF"/>
              </a:solidFill>
              <a:ea typeface="Calibri"/>
              <a:cs typeface="Calibri"/>
            </a:endParaRPr>
          </a:p>
          <a:p>
            <a:pPr marL="0" indent="0">
              <a:buFont typeface="Arial" panose="020B0604020202020204" pitchFamily="34" charset="0"/>
              <a:buNone/>
            </a:pPr>
            <a:endParaRPr lang="en-GB" altLang="en-US" sz="1400">
              <a:solidFill>
                <a:srgbClr val="0000FF"/>
              </a:solidFill>
            </a:endParaRPr>
          </a:p>
        </p:txBody>
      </p:sp>
      <p:sp>
        <p:nvSpPr>
          <p:cNvPr id="54276" name="Content Placeholder 4">
            <a:extLst>
              <a:ext uri="{FF2B5EF4-FFF2-40B4-BE49-F238E27FC236}">
                <a16:creationId xmlns:a16="http://schemas.microsoft.com/office/drawing/2014/main" id="{D7E73B2A-11D5-C460-8D11-F830F30160E7}"/>
              </a:ext>
            </a:extLst>
          </p:cNvPr>
          <p:cNvSpPr>
            <a:spLocks noGrp="1"/>
          </p:cNvSpPr>
          <p:nvPr>
            <p:ph sz="half" idx="2"/>
          </p:nvPr>
        </p:nvSpPr>
        <p:spPr>
          <a:xfrm>
            <a:off x="4960943" y="1825625"/>
            <a:ext cx="3867150" cy="3809862"/>
          </a:xfrm>
        </p:spPr>
        <p:txBody>
          <a:bodyPr vert="horz" lIns="91440" tIns="45720" rIns="91440" bIns="45720" rtlCol="0" anchor="t">
            <a:normAutofit lnSpcReduction="10000"/>
          </a:bodyPr>
          <a:lstStyle/>
          <a:p>
            <a:pPr algn="just"/>
            <a:r>
              <a:rPr lang="en-GB" altLang="en-US" sz="2600">
                <a:solidFill>
                  <a:schemeClr val="accent1">
                    <a:lumMod val="75000"/>
                  </a:schemeClr>
                </a:solidFill>
                <a:latin typeface="Arial"/>
                <a:ea typeface="Calibri"/>
                <a:cs typeface="Arial"/>
              </a:rPr>
              <a:t>Discriminatory Abuse</a:t>
            </a:r>
            <a:endParaRPr lang="en-US">
              <a:solidFill>
                <a:schemeClr val="accent1">
                  <a:lumMod val="75000"/>
                </a:schemeClr>
              </a:solidFill>
              <a:latin typeface="Arial"/>
              <a:cs typeface="Arial"/>
            </a:endParaRPr>
          </a:p>
          <a:p>
            <a:pPr algn="just"/>
            <a:r>
              <a:rPr lang="en-GB" altLang="en-US" sz="2600">
                <a:solidFill>
                  <a:schemeClr val="accent1">
                    <a:lumMod val="75000"/>
                  </a:schemeClr>
                </a:solidFill>
                <a:latin typeface="Arial"/>
                <a:ea typeface="Calibri"/>
                <a:cs typeface="Arial"/>
              </a:rPr>
              <a:t>Slavery</a:t>
            </a:r>
          </a:p>
          <a:p>
            <a:pPr algn="just"/>
            <a:r>
              <a:rPr lang="en-GB" altLang="en-US" sz="2600">
                <a:solidFill>
                  <a:schemeClr val="accent1">
                    <a:lumMod val="75000"/>
                  </a:schemeClr>
                </a:solidFill>
                <a:latin typeface="Arial"/>
                <a:ea typeface="Calibri"/>
                <a:cs typeface="Arial"/>
              </a:rPr>
              <a:t>Female Genital Mutilation</a:t>
            </a:r>
          </a:p>
          <a:p>
            <a:pPr algn="just"/>
            <a:r>
              <a:rPr lang="en-GB" altLang="en-US" sz="2600">
                <a:solidFill>
                  <a:schemeClr val="accent1">
                    <a:lumMod val="75000"/>
                  </a:schemeClr>
                </a:solidFill>
                <a:latin typeface="Arial"/>
                <a:ea typeface="Calibri"/>
                <a:cs typeface="Arial"/>
              </a:rPr>
              <a:t>Forced Marriage</a:t>
            </a:r>
          </a:p>
          <a:p>
            <a:pPr algn="just"/>
            <a:r>
              <a:rPr lang="en-GB" sz="2600">
                <a:solidFill>
                  <a:schemeClr val="accent1">
                    <a:lumMod val="75000"/>
                  </a:schemeClr>
                </a:solidFill>
                <a:latin typeface="Arial"/>
                <a:ea typeface="Calibri"/>
                <a:cs typeface="Arial"/>
              </a:rPr>
              <a:t>Terrorism, extremism and radicalisation</a:t>
            </a:r>
            <a:endParaRPr lang="en-GB" altLang="en-US" sz="2600">
              <a:solidFill>
                <a:schemeClr val="accent1">
                  <a:lumMod val="75000"/>
                </a:schemeClr>
              </a:solidFill>
              <a:latin typeface="Arial"/>
              <a:ea typeface="Calibri"/>
              <a:cs typeface="Arial"/>
            </a:endParaRPr>
          </a:p>
          <a:p>
            <a:pPr algn="just"/>
            <a:r>
              <a:rPr lang="en-GB" sz="2600">
                <a:solidFill>
                  <a:schemeClr val="accent1">
                    <a:lumMod val="75000"/>
                  </a:schemeClr>
                </a:solidFill>
                <a:latin typeface="Arial"/>
                <a:ea typeface="Calibri"/>
                <a:cs typeface="Arial"/>
              </a:rPr>
              <a:t>Breast Ironing/ Flattening</a:t>
            </a:r>
          </a:p>
          <a:p>
            <a:pPr algn="just"/>
            <a:endParaRPr lang="en-GB" altLang="en-US" sz="2400">
              <a:solidFill>
                <a:schemeClr val="accent6">
                  <a:lumMod val="75000"/>
                </a:schemeClr>
              </a:solidFill>
              <a:ea typeface="Calibri"/>
              <a:cs typeface="Calibri"/>
            </a:endParaRPr>
          </a:p>
        </p:txBody>
      </p:sp>
      <p:sp>
        <p:nvSpPr>
          <p:cNvPr id="2" name="Content Placeholder 4">
            <a:extLst>
              <a:ext uri="{FF2B5EF4-FFF2-40B4-BE49-F238E27FC236}">
                <a16:creationId xmlns:a16="http://schemas.microsoft.com/office/drawing/2014/main" id="{31A21883-0DD5-A514-6876-8EB3DC4F6755}"/>
              </a:ext>
            </a:extLst>
          </p:cNvPr>
          <p:cNvSpPr txBox="1">
            <a:spLocks/>
          </p:cNvSpPr>
          <p:nvPr/>
        </p:nvSpPr>
        <p:spPr>
          <a:xfrm>
            <a:off x="289168" y="1826342"/>
            <a:ext cx="4559952" cy="4105275"/>
          </a:xfrm>
          <a:prstGeom prst="rect">
            <a:avLst/>
          </a:prstGeom>
        </p:spPr>
        <p:txBody>
          <a:bodyPr vert="horz" lIns="91440" tIns="45720" rIns="91440" bIns="45720" rtlCol="0" anchor="t">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algn="just" fontAlgn="auto">
              <a:spcAft>
                <a:spcPts val="0"/>
              </a:spcAft>
            </a:pPr>
            <a:r>
              <a:rPr lang="en-GB" altLang="en-US" sz="2400" dirty="0" err="1">
                <a:latin typeface="Arial"/>
                <a:ea typeface="Calibri"/>
                <a:cs typeface="Arial"/>
              </a:rPr>
              <a:t>Camdrin</a:t>
            </a:r>
            <a:r>
              <a:rPr lang="en-GB" altLang="en-US" sz="2400" dirty="0">
                <a:latin typeface="Arial"/>
                <a:ea typeface="Calibri"/>
                <a:cs typeface="Arial"/>
              </a:rPr>
              <a:t> </a:t>
            </a:r>
            <a:r>
              <a:rPr lang="en-GB" altLang="en-US" sz="2400" dirty="0" err="1">
                <a:latin typeface="Arial"/>
                <a:ea typeface="Calibri"/>
                <a:cs typeface="Arial"/>
              </a:rPr>
              <a:t>gwahaniaethol</a:t>
            </a:r>
            <a:endParaRPr lang="en-GB" altLang="en-US" sz="2400" dirty="0">
              <a:latin typeface="Arial"/>
              <a:ea typeface="Calibri"/>
              <a:cs typeface="Arial"/>
            </a:endParaRPr>
          </a:p>
          <a:p>
            <a:pPr algn="just" fontAlgn="auto">
              <a:spcAft>
                <a:spcPts val="0"/>
              </a:spcAft>
            </a:pPr>
            <a:r>
              <a:rPr lang="en-GB" altLang="en-US" sz="2400" err="1">
                <a:latin typeface="Arial" panose="020B0604020202020204" pitchFamily="34" charset="0"/>
                <a:ea typeface="Calibri"/>
                <a:cs typeface="Arial" panose="020B0604020202020204" pitchFamily="34" charset="0"/>
              </a:rPr>
              <a:t>Caethwasiaeth</a:t>
            </a:r>
            <a:endParaRPr lang="en-GB" altLang="en-US" sz="2400">
              <a:latin typeface="Arial" panose="020B0604020202020204" pitchFamily="34" charset="0"/>
              <a:ea typeface="Calibri"/>
              <a:cs typeface="Arial" panose="020B0604020202020204" pitchFamily="34" charset="0"/>
            </a:endParaRPr>
          </a:p>
          <a:p>
            <a:pPr algn="just" fontAlgn="auto">
              <a:spcAft>
                <a:spcPts val="0"/>
              </a:spcAft>
            </a:pPr>
            <a:r>
              <a:rPr lang="en-GB" altLang="en-US" sz="2400" dirty="0" err="1">
                <a:latin typeface="Arial"/>
                <a:ea typeface="Calibri"/>
                <a:cs typeface="Arial"/>
              </a:rPr>
              <a:t>Anffurfio</a:t>
            </a:r>
            <a:r>
              <a:rPr lang="en-GB" altLang="en-US" sz="2400" dirty="0">
                <a:latin typeface="Arial"/>
                <a:ea typeface="Calibri"/>
                <a:cs typeface="Arial"/>
              </a:rPr>
              <a:t> </a:t>
            </a:r>
            <a:r>
              <a:rPr lang="en-GB" altLang="en-US" sz="2400" dirty="0" err="1">
                <a:latin typeface="Arial"/>
                <a:ea typeface="Calibri"/>
                <a:cs typeface="Arial"/>
              </a:rPr>
              <a:t>Organau</a:t>
            </a:r>
            <a:r>
              <a:rPr lang="en-GB" altLang="en-US" sz="2400" dirty="0">
                <a:latin typeface="Arial"/>
                <a:ea typeface="Calibri"/>
                <a:cs typeface="Arial"/>
              </a:rPr>
              <a:t> </a:t>
            </a:r>
            <a:r>
              <a:rPr lang="en-GB" altLang="en-US" sz="2400" dirty="0" err="1">
                <a:latin typeface="Arial"/>
                <a:ea typeface="Calibri"/>
                <a:cs typeface="Arial"/>
              </a:rPr>
              <a:t>Cenhedlu</a:t>
            </a:r>
            <a:r>
              <a:rPr lang="en-GB" altLang="en-US" sz="2400" dirty="0">
                <a:latin typeface="Arial"/>
                <a:ea typeface="Calibri"/>
                <a:cs typeface="Arial"/>
              </a:rPr>
              <a:t> </a:t>
            </a:r>
            <a:r>
              <a:rPr lang="en-GB" altLang="en-US" sz="2400" dirty="0" err="1">
                <a:latin typeface="Arial"/>
                <a:ea typeface="Calibri"/>
                <a:cs typeface="Arial"/>
              </a:rPr>
              <a:t>Benywod</a:t>
            </a:r>
            <a:endParaRPr lang="en-GB" altLang="en-US" sz="2400" dirty="0">
              <a:latin typeface="Arial"/>
              <a:ea typeface="Calibri"/>
              <a:cs typeface="Arial"/>
            </a:endParaRPr>
          </a:p>
          <a:p>
            <a:pPr algn="just" fontAlgn="auto">
              <a:spcAft>
                <a:spcPts val="0"/>
              </a:spcAft>
            </a:pPr>
            <a:r>
              <a:rPr lang="en-GB" altLang="en-US" sz="2400" dirty="0" err="1">
                <a:latin typeface="Arial"/>
                <a:ea typeface="Calibri"/>
                <a:cs typeface="Arial"/>
              </a:rPr>
              <a:t>Priodas</a:t>
            </a:r>
            <a:r>
              <a:rPr lang="en-GB" altLang="en-US" sz="2400" dirty="0">
                <a:latin typeface="Arial"/>
                <a:ea typeface="Calibri"/>
                <a:cs typeface="Arial"/>
              </a:rPr>
              <a:t> dan </a:t>
            </a:r>
            <a:r>
              <a:rPr lang="en-GB" altLang="en-US" sz="2400" dirty="0" err="1">
                <a:latin typeface="Arial"/>
                <a:ea typeface="Calibri"/>
                <a:cs typeface="Arial"/>
              </a:rPr>
              <a:t>orfod</a:t>
            </a:r>
            <a:endParaRPr lang="en-GB" altLang="en-US" sz="2400" dirty="0">
              <a:latin typeface="Arial"/>
              <a:ea typeface="Calibri"/>
              <a:cs typeface="Arial"/>
            </a:endParaRPr>
          </a:p>
          <a:p>
            <a:pPr algn="just" fontAlgn="auto">
              <a:spcAft>
                <a:spcPts val="0"/>
              </a:spcAft>
            </a:pPr>
            <a:r>
              <a:rPr lang="en-GB" altLang="en-US" sz="2400" dirty="0" err="1">
                <a:latin typeface="Arial"/>
                <a:ea typeface="Calibri"/>
                <a:cs typeface="Arial"/>
              </a:rPr>
              <a:t>Llunellau</a:t>
            </a:r>
            <a:r>
              <a:rPr lang="en-GB" altLang="en-US" sz="2400" dirty="0">
                <a:latin typeface="Arial"/>
                <a:ea typeface="Calibri"/>
                <a:cs typeface="Arial"/>
              </a:rPr>
              <a:t> </a:t>
            </a:r>
            <a:r>
              <a:rPr lang="en-GB" altLang="en-US" sz="2400" dirty="0" err="1">
                <a:latin typeface="Arial"/>
                <a:ea typeface="Calibri"/>
                <a:cs typeface="Arial"/>
              </a:rPr>
              <a:t>cyffuriau</a:t>
            </a:r>
            <a:endParaRPr lang="en-GB" altLang="en-US" sz="2400" dirty="0" err="1">
              <a:latin typeface="Arial" panose="020B0604020202020204" pitchFamily="34" charset="0"/>
              <a:ea typeface="Calibri"/>
              <a:cs typeface="Arial" panose="020B0604020202020204" pitchFamily="34" charset="0"/>
            </a:endParaRPr>
          </a:p>
          <a:p>
            <a:pPr algn="just" fontAlgn="auto">
              <a:spcAft>
                <a:spcPts val="0"/>
              </a:spcAft>
            </a:pPr>
            <a:r>
              <a:rPr lang="en-GB" altLang="en-US" sz="2400" err="1">
                <a:latin typeface="Arial"/>
                <a:ea typeface="Calibri"/>
                <a:cs typeface="Arial"/>
              </a:rPr>
              <a:t>Terfysgaeth</a:t>
            </a:r>
            <a:r>
              <a:rPr lang="en-GB" altLang="en-US" sz="2400" dirty="0">
                <a:latin typeface="Arial"/>
                <a:ea typeface="Calibri"/>
                <a:cs typeface="Arial"/>
              </a:rPr>
              <a:t>, </a:t>
            </a:r>
            <a:r>
              <a:rPr lang="en-GB" altLang="en-US" sz="2400" err="1">
                <a:latin typeface="Arial"/>
                <a:ea typeface="Calibri"/>
                <a:cs typeface="Arial"/>
              </a:rPr>
              <a:t>eithafiaeth</a:t>
            </a:r>
            <a:r>
              <a:rPr lang="en-GB" altLang="en-US" sz="2400" dirty="0">
                <a:latin typeface="Arial"/>
                <a:ea typeface="Calibri"/>
                <a:cs typeface="Arial"/>
              </a:rPr>
              <a:t>, </a:t>
            </a:r>
            <a:r>
              <a:rPr lang="en-GB" altLang="en-US" sz="2400" err="1">
                <a:latin typeface="Arial"/>
                <a:ea typeface="Calibri"/>
                <a:cs typeface="Arial"/>
              </a:rPr>
              <a:t>radicaliaeth</a:t>
            </a:r>
            <a:r>
              <a:rPr lang="en-GB" altLang="en-US" sz="2400" dirty="0">
                <a:latin typeface="Arial"/>
                <a:ea typeface="Calibri"/>
                <a:cs typeface="Arial"/>
              </a:rPr>
              <a:t> </a:t>
            </a:r>
          </a:p>
          <a:p>
            <a:pPr algn="just">
              <a:spcAft>
                <a:spcPts val="0"/>
              </a:spcAft>
            </a:pPr>
            <a:r>
              <a:rPr lang="en-GB" sz="2600" dirty="0">
                <a:latin typeface="Arial"/>
                <a:ea typeface="Calibri"/>
                <a:cs typeface="Arial"/>
              </a:rPr>
              <a:t>Breast Ironing/ Flattening</a:t>
            </a:r>
            <a:endParaRPr lang="en-GB" altLang="en-US" sz="2400" dirty="0">
              <a:latin typeface="Arial"/>
              <a:ea typeface="Calibri"/>
              <a:cs typeface="Arial"/>
            </a:endParaRPr>
          </a:p>
          <a:p>
            <a:pPr marL="0" indent="0" algn="just">
              <a:spcAft>
                <a:spcPts val="0"/>
              </a:spcAft>
              <a:buNone/>
            </a:pPr>
            <a:endParaRPr lang="en-GB" sz="1400" dirty="0">
              <a:solidFill>
                <a:srgbClr val="111111"/>
              </a:solidFill>
              <a:latin typeface="Roboto"/>
              <a:ea typeface="Roboto"/>
              <a:cs typeface="Roboto"/>
            </a:endParaRPr>
          </a:p>
          <a:p>
            <a:pPr algn="just" fontAlgn="auto">
              <a:spcAft>
                <a:spcPts val="0"/>
              </a:spcAft>
            </a:pPr>
            <a:endParaRPr lang="en-GB" altLang="en-US" sz="2400">
              <a:ea typeface="Calibri"/>
              <a:cs typeface="Calibri"/>
            </a:endParaRPr>
          </a:p>
          <a:p>
            <a:pPr algn="just" fontAlgn="auto">
              <a:spcAft>
                <a:spcPts val="0"/>
              </a:spcAft>
            </a:pPr>
            <a:endParaRPr lang="en-GB" altLang="en-US" sz="2400">
              <a:ea typeface="Calibri"/>
              <a:cs typeface="Calibri"/>
            </a:endParaRPr>
          </a:p>
          <a:p>
            <a:pPr algn="just" fontAlgn="auto">
              <a:spcAft>
                <a:spcPts val="0"/>
              </a:spcAft>
            </a:pPr>
            <a:endParaRPr lang="en-GB" altLang="en-US" sz="2400">
              <a:ea typeface="Calibri"/>
              <a:cs typeface="Calibri"/>
            </a:endParaRPr>
          </a:p>
        </p:txBody>
      </p:sp>
    </p:spTree>
    <p:extLst>
      <p:ext uri="{BB962C8B-B14F-4D97-AF65-F5344CB8AC3E}">
        <p14:creationId xmlns:p14="http://schemas.microsoft.com/office/powerpoint/2010/main" val="90420338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825AA-B683-D376-C356-0E2856D13396}"/>
              </a:ext>
            </a:extLst>
          </p:cNvPr>
          <p:cNvSpPr>
            <a:spLocks noGrp="1"/>
          </p:cNvSpPr>
          <p:nvPr>
            <p:ph type="title"/>
          </p:nvPr>
        </p:nvSpPr>
        <p:spPr/>
        <p:txBody>
          <a:bodyPr/>
          <a:lstStyle/>
          <a:p>
            <a:pPr algn="ctr"/>
            <a:r>
              <a:rPr lang="en-GB" b="1" dirty="0" err="1">
                <a:latin typeface="Arial"/>
                <a:ea typeface="Calibri Light"/>
                <a:cs typeface="Calibri Light"/>
              </a:rPr>
              <a:t>Ymwybyddiaeth</a:t>
            </a:r>
            <a:r>
              <a:rPr lang="en-GB" b="1" dirty="0">
                <a:latin typeface="Arial"/>
                <a:ea typeface="Calibri Light"/>
                <a:cs typeface="Calibri Light"/>
              </a:rPr>
              <a:t> FGM</a:t>
            </a:r>
            <a:br>
              <a:rPr lang="en-GB" b="1" dirty="0">
                <a:latin typeface="Arial"/>
                <a:ea typeface="Calibri Light"/>
                <a:cs typeface="Calibri Light"/>
              </a:rPr>
            </a:br>
            <a:r>
              <a:rPr lang="en-GB" b="1" dirty="0">
                <a:solidFill>
                  <a:schemeClr val="accent1">
                    <a:lumMod val="76000"/>
                  </a:schemeClr>
                </a:solidFill>
                <a:latin typeface="Arial"/>
                <a:ea typeface="Calibri Light"/>
                <a:cs typeface="Calibri Light"/>
              </a:rPr>
              <a:t>FGM Awareness</a:t>
            </a:r>
            <a:endParaRPr lang="en-US" b="1" dirty="0">
              <a:solidFill>
                <a:schemeClr val="accent1">
                  <a:lumMod val="76000"/>
                </a:schemeClr>
              </a:solidFill>
            </a:endParaRPr>
          </a:p>
        </p:txBody>
      </p:sp>
      <p:pic>
        <p:nvPicPr>
          <p:cNvPr id="4" name="Online Media 3" title="Voices Over Silence: A Youth Call to Action on FGM">
            <a:hlinkClick r:id="" action="ppaction://media"/>
            <a:extLst>
              <a:ext uri="{FF2B5EF4-FFF2-40B4-BE49-F238E27FC236}">
                <a16:creationId xmlns:a16="http://schemas.microsoft.com/office/drawing/2014/main" id="{2E4C6702-AB9B-7FE6-BCF2-49AED9DF4F85}"/>
              </a:ext>
            </a:extLst>
          </p:cNvPr>
          <p:cNvPicPr>
            <a:picLocks noGrp="1" noRot="1" noChangeAspect="1"/>
          </p:cNvPicPr>
          <p:nvPr>
            <p:ph idx="1"/>
            <a:videoFile r:link="rId1"/>
          </p:nvPr>
        </p:nvPicPr>
        <p:blipFill>
          <a:blip r:embed="rId3"/>
          <a:stretch>
            <a:fillRect/>
          </a:stretch>
        </p:blipFill>
        <p:spPr>
          <a:xfrm>
            <a:off x="1350963" y="1825625"/>
            <a:ext cx="6442075" cy="3640138"/>
          </a:xfrm>
        </p:spPr>
      </p:pic>
    </p:spTree>
    <p:extLst>
      <p:ext uri="{BB962C8B-B14F-4D97-AF65-F5344CB8AC3E}">
        <p14:creationId xmlns:p14="http://schemas.microsoft.com/office/powerpoint/2010/main" val="57210704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D2205-FA06-0DF2-FDBE-D12469237E94}"/>
              </a:ext>
            </a:extLst>
          </p:cNvPr>
          <p:cNvSpPr>
            <a:spLocks noGrp="1"/>
          </p:cNvSpPr>
          <p:nvPr>
            <p:ph type="title"/>
          </p:nvPr>
        </p:nvSpPr>
        <p:spPr>
          <a:xfrm>
            <a:off x="181876" y="171522"/>
            <a:ext cx="8780249" cy="1347901"/>
          </a:xfrm>
        </p:spPr>
        <p:txBody>
          <a:bodyPr>
            <a:normAutofit fontScale="90000"/>
          </a:bodyPr>
          <a:lstStyle/>
          <a:p>
            <a:pPr algn="ctr"/>
            <a:r>
              <a:rPr lang="en-GB" b="1" err="1">
                <a:latin typeface="Arial"/>
                <a:ea typeface="Calibri Light"/>
                <a:cs typeface="Calibri Light"/>
              </a:rPr>
              <a:t>Ymwybyddiaeth</a:t>
            </a:r>
            <a:r>
              <a:rPr lang="en-GB" b="1" dirty="0">
                <a:latin typeface="Arial"/>
                <a:ea typeface="Calibri Light"/>
                <a:cs typeface="Calibri Light"/>
              </a:rPr>
              <a:t> </a:t>
            </a:r>
            <a:r>
              <a:rPr lang="en-GB" b="1" err="1">
                <a:latin typeface="Arial"/>
                <a:ea typeface="Calibri Light"/>
                <a:cs typeface="Calibri Light"/>
              </a:rPr>
              <a:t>Smwddio</a:t>
            </a:r>
            <a:r>
              <a:rPr lang="en-GB" b="1" dirty="0">
                <a:latin typeface="Arial"/>
                <a:ea typeface="Calibri Light"/>
                <a:cs typeface="Calibri Light"/>
              </a:rPr>
              <a:t> </a:t>
            </a:r>
            <a:r>
              <a:rPr lang="en-GB" b="1" err="1">
                <a:latin typeface="Arial"/>
                <a:ea typeface="Calibri Light"/>
                <a:cs typeface="Calibri Light"/>
              </a:rPr>
              <a:t>Bronnau</a:t>
            </a:r>
            <a:br>
              <a:rPr lang="en-GB" b="1" dirty="0">
                <a:latin typeface="Arial"/>
                <a:ea typeface="Calibri Light"/>
                <a:cs typeface="Calibri Light"/>
              </a:rPr>
            </a:br>
            <a:r>
              <a:rPr lang="en-GB" b="1" dirty="0">
                <a:solidFill>
                  <a:schemeClr val="accent1">
                    <a:lumMod val="76000"/>
                  </a:schemeClr>
                </a:solidFill>
                <a:latin typeface="Arial"/>
                <a:ea typeface="Calibri Light"/>
                <a:cs typeface="Calibri Light"/>
              </a:rPr>
              <a:t>Breast Ironing Awareness</a:t>
            </a:r>
            <a:r>
              <a:rPr lang="en-GB" dirty="0">
                <a:ea typeface="Calibri Light"/>
                <a:cs typeface="Calibri Light"/>
              </a:rPr>
              <a:t>  </a:t>
            </a:r>
          </a:p>
        </p:txBody>
      </p:sp>
      <p:pic>
        <p:nvPicPr>
          <p:cNvPr id="4" name="Online Media 3" title="What is Breast Ironing?   Animation">
            <a:hlinkClick r:id="" action="ppaction://media"/>
            <a:extLst>
              <a:ext uri="{FF2B5EF4-FFF2-40B4-BE49-F238E27FC236}">
                <a16:creationId xmlns:a16="http://schemas.microsoft.com/office/drawing/2014/main" id="{C2F4EBF3-3B3A-E02A-8817-595C874F1E04}"/>
              </a:ext>
            </a:extLst>
          </p:cNvPr>
          <p:cNvPicPr>
            <a:picLocks noGrp="1" noRot="1" noChangeAspect="1"/>
          </p:cNvPicPr>
          <p:nvPr>
            <p:ph idx="1"/>
            <a:videoFile r:link="rId1"/>
          </p:nvPr>
        </p:nvPicPr>
        <p:blipFill>
          <a:blip r:embed="rId4"/>
          <a:stretch>
            <a:fillRect/>
          </a:stretch>
        </p:blipFill>
        <p:spPr>
          <a:xfrm>
            <a:off x="1350963" y="1825625"/>
            <a:ext cx="6442075" cy="3640138"/>
          </a:xfrm>
        </p:spPr>
      </p:pic>
    </p:spTree>
    <p:extLst>
      <p:ext uri="{BB962C8B-B14F-4D97-AF65-F5344CB8AC3E}">
        <p14:creationId xmlns:p14="http://schemas.microsoft.com/office/powerpoint/2010/main" val="69629769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A6A57-52C7-B9DA-24D1-530B82E75320}"/>
              </a:ext>
            </a:extLst>
          </p:cNvPr>
          <p:cNvSpPr>
            <a:spLocks noGrp="1"/>
          </p:cNvSpPr>
          <p:nvPr>
            <p:ph type="title"/>
          </p:nvPr>
        </p:nvSpPr>
        <p:spPr>
          <a:xfrm>
            <a:off x="-54429" y="365125"/>
            <a:ext cx="9198429" cy="1325563"/>
          </a:xfrm>
        </p:spPr>
        <p:txBody>
          <a:bodyPr>
            <a:normAutofit fontScale="90000"/>
          </a:bodyPr>
          <a:lstStyle/>
          <a:p>
            <a:pPr algn="ctr"/>
            <a:r>
              <a:rPr lang="en-GB" b="1" err="1">
                <a:latin typeface="Arial" panose="020B0604020202020204" pitchFamily="34" charset="0"/>
                <a:cs typeface="Arial" panose="020B0604020202020204" pitchFamily="34" charset="0"/>
              </a:rPr>
              <a:t>Ffactorau</a:t>
            </a:r>
            <a:r>
              <a:rPr lang="en-GB" b="1">
                <a:latin typeface="Arial" panose="020B0604020202020204" pitchFamily="34" charset="0"/>
                <a:cs typeface="Arial" panose="020B0604020202020204" pitchFamily="34" charset="0"/>
              </a:rPr>
              <a:t> </a:t>
            </a:r>
            <a:r>
              <a:rPr lang="en-GB" b="1" err="1">
                <a:latin typeface="Arial" panose="020B0604020202020204" pitchFamily="34" charset="0"/>
                <a:cs typeface="Arial" panose="020B0604020202020204" pitchFamily="34" charset="0"/>
              </a:rPr>
              <a:t>allai</a:t>
            </a:r>
            <a:r>
              <a:rPr lang="en-GB" b="1">
                <a:latin typeface="Arial" panose="020B0604020202020204" pitchFamily="34" charset="0"/>
                <a:cs typeface="Arial" panose="020B0604020202020204" pitchFamily="34" charset="0"/>
              </a:rPr>
              <a:t> </a:t>
            </a:r>
            <a:r>
              <a:rPr lang="en-GB" b="1" err="1">
                <a:latin typeface="Arial" panose="020B0604020202020204" pitchFamily="34" charset="0"/>
                <a:cs typeface="Arial" panose="020B0604020202020204" pitchFamily="34" charset="0"/>
              </a:rPr>
              <a:t>categoreiddio</a:t>
            </a:r>
            <a:r>
              <a:rPr lang="en-GB" b="1">
                <a:latin typeface="Arial" panose="020B0604020202020204" pitchFamily="34" charset="0"/>
                <a:cs typeface="Arial" panose="020B0604020202020204" pitchFamily="34" charset="0"/>
              </a:rPr>
              <a:t> </a:t>
            </a:r>
            <a:r>
              <a:rPr lang="en-GB" b="1" err="1">
                <a:latin typeface="Arial" panose="020B0604020202020204" pitchFamily="34" charset="0"/>
                <a:cs typeface="Arial" panose="020B0604020202020204" pitchFamily="34" charset="0"/>
              </a:rPr>
              <a:t>unigolyn</a:t>
            </a:r>
            <a:r>
              <a:rPr lang="en-GB" b="1">
                <a:latin typeface="Arial" panose="020B0604020202020204" pitchFamily="34" charset="0"/>
                <a:cs typeface="Arial" panose="020B0604020202020204" pitchFamily="34" charset="0"/>
              </a:rPr>
              <a:t> </a:t>
            </a:r>
            <a:r>
              <a:rPr lang="en-GB" b="1" err="1">
                <a:latin typeface="Arial" panose="020B0604020202020204" pitchFamily="34" charset="0"/>
                <a:cs typeface="Arial" panose="020B0604020202020204" pitchFamily="34" charset="0"/>
              </a:rPr>
              <a:t>fel</a:t>
            </a:r>
            <a:r>
              <a:rPr lang="en-GB" b="1">
                <a:latin typeface="Arial" panose="020B0604020202020204" pitchFamily="34" charset="0"/>
                <a:cs typeface="Arial" panose="020B0604020202020204" pitchFamily="34" charset="0"/>
              </a:rPr>
              <a:t> ‘</a:t>
            </a:r>
            <a:r>
              <a:rPr lang="en-GB" b="1" err="1">
                <a:latin typeface="Arial" panose="020B0604020202020204" pitchFamily="34" charset="0"/>
                <a:cs typeface="Arial" panose="020B0604020202020204" pitchFamily="34" charset="0"/>
              </a:rPr>
              <a:t>mewn</a:t>
            </a:r>
            <a:r>
              <a:rPr lang="en-GB" b="1">
                <a:latin typeface="Arial" panose="020B0604020202020204" pitchFamily="34" charset="0"/>
                <a:cs typeface="Arial" panose="020B0604020202020204" pitchFamily="34" charset="0"/>
              </a:rPr>
              <a:t> </a:t>
            </a:r>
            <a:r>
              <a:rPr lang="en-GB" b="1" err="1">
                <a:latin typeface="Arial" panose="020B0604020202020204" pitchFamily="34" charset="0"/>
                <a:cs typeface="Arial" panose="020B0604020202020204" pitchFamily="34" charset="0"/>
              </a:rPr>
              <a:t>perygl</a:t>
            </a:r>
            <a:r>
              <a:rPr lang="en-GB" b="1">
                <a:latin typeface="Arial" panose="020B0604020202020204" pitchFamily="34" charset="0"/>
                <a:cs typeface="Arial" panose="020B0604020202020204" pitchFamily="34" charset="0"/>
              </a:rPr>
              <a:t>’</a:t>
            </a:r>
            <a:br>
              <a:rPr lang="en-GB" b="1">
                <a:latin typeface="Arial" panose="020B0604020202020204" pitchFamily="34" charset="0"/>
                <a:cs typeface="Arial" panose="020B0604020202020204" pitchFamily="34" charset="0"/>
              </a:rPr>
            </a:br>
            <a:r>
              <a:rPr lang="en-GB" b="1">
                <a:solidFill>
                  <a:schemeClr val="accent1">
                    <a:lumMod val="75000"/>
                  </a:schemeClr>
                </a:solidFill>
                <a:latin typeface="Arial" panose="020B0604020202020204" pitchFamily="34" charset="0"/>
                <a:cs typeface="Arial" panose="020B0604020202020204" pitchFamily="34" charset="0"/>
              </a:rPr>
              <a:t>Factors that might categorise an individual as ‘at risk’</a:t>
            </a:r>
          </a:p>
        </p:txBody>
      </p:sp>
      <p:sp>
        <p:nvSpPr>
          <p:cNvPr id="3" name="Content Placeholder 2">
            <a:extLst>
              <a:ext uri="{FF2B5EF4-FFF2-40B4-BE49-F238E27FC236}">
                <a16:creationId xmlns:a16="http://schemas.microsoft.com/office/drawing/2014/main" id="{5079B606-383A-90B5-DF8C-25BDAE3C6A14}"/>
              </a:ext>
            </a:extLst>
          </p:cNvPr>
          <p:cNvSpPr>
            <a:spLocks noGrp="1"/>
          </p:cNvSpPr>
          <p:nvPr>
            <p:ph sz="half" idx="1"/>
          </p:nvPr>
        </p:nvSpPr>
        <p:spPr>
          <a:xfrm>
            <a:off x="225879" y="2261054"/>
            <a:ext cx="3867150" cy="3809862"/>
          </a:xfrm>
        </p:spPr>
        <p:txBody>
          <a:bodyPr vert="horz" lIns="91440" tIns="45720" rIns="91440" bIns="45720" rtlCol="0" anchor="t">
            <a:normAutofit/>
          </a:bodyPr>
          <a:lstStyle/>
          <a:p>
            <a:r>
              <a:rPr lang="en-GB" dirty="0">
                <a:latin typeface="Arial"/>
                <a:cs typeface="Arial"/>
              </a:rPr>
              <a:t>Babies a plant/</a:t>
            </a:r>
            <a:r>
              <a:rPr lang="en-GB" dirty="0" err="1">
                <a:latin typeface="Arial"/>
                <a:cs typeface="Arial"/>
              </a:rPr>
              <a:t>pobl</a:t>
            </a:r>
            <a:r>
              <a:rPr lang="en-GB" dirty="0">
                <a:latin typeface="Arial"/>
                <a:cs typeface="Arial"/>
              </a:rPr>
              <a:t>, </a:t>
            </a:r>
            <a:r>
              <a:rPr lang="en-GB" dirty="0" err="1">
                <a:latin typeface="Arial"/>
                <a:cs typeface="Arial"/>
              </a:rPr>
              <a:t>oedolion</a:t>
            </a:r>
            <a:r>
              <a:rPr lang="en-GB" dirty="0">
                <a:latin typeface="Arial"/>
                <a:cs typeface="Arial"/>
              </a:rPr>
              <a:t> </a:t>
            </a:r>
            <a:r>
              <a:rPr lang="en-GB" dirty="0" err="1">
                <a:latin typeface="Arial"/>
                <a:cs typeface="Arial"/>
              </a:rPr>
              <a:t>ifanc</a:t>
            </a:r>
            <a:endParaRPr lang="en-GB" dirty="0">
              <a:latin typeface="Arial"/>
              <a:cs typeface="Arial"/>
            </a:endParaRPr>
          </a:p>
          <a:p>
            <a:r>
              <a:rPr lang="en-GB" dirty="0" err="1">
                <a:latin typeface="Arial"/>
                <a:cs typeface="Arial"/>
              </a:rPr>
              <a:t>Pobl</a:t>
            </a:r>
            <a:r>
              <a:rPr lang="en-GB" dirty="0">
                <a:latin typeface="Arial"/>
                <a:cs typeface="Arial"/>
              </a:rPr>
              <a:t> </a:t>
            </a:r>
            <a:r>
              <a:rPr lang="en-GB" dirty="0" err="1">
                <a:latin typeface="Arial"/>
                <a:cs typeface="Arial"/>
              </a:rPr>
              <a:t>hyn</a:t>
            </a:r>
            <a:r>
              <a:rPr lang="en-GB" dirty="0">
                <a:latin typeface="Arial"/>
                <a:cs typeface="Arial"/>
              </a:rPr>
              <a:t> </a:t>
            </a:r>
            <a:r>
              <a:rPr lang="en-GB" dirty="0" err="1">
                <a:latin typeface="Arial"/>
                <a:cs typeface="Arial"/>
              </a:rPr>
              <a:t>sy’n</a:t>
            </a:r>
            <a:r>
              <a:rPr lang="en-GB" dirty="0">
                <a:latin typeface="Arial"/>
                <a:cs typeface="Arial"/>
              </a:rPr>
              <a:t> </a:t>
            </a:r>
            <a:r>
              <a:rPr lang="en-GB" dirty="0" err="1">
                <a:latin typeface="Arial"/>
                <a:cs typeface="Arial"/>
              </a:rPr>
              <a:t>byw</a:t>
            </a:r>
            <a:r>
              <a:rPr lang="en-GB" dirty="0">
                <a:latin typeface="Arial"/>
                <a:cs typeface="Arial"/>
              </a:rPr>
              <a:t> </a:t>
            </a:r>
            <a:r>
              <a:rPr lang="en-GB" dirty="0" err="1">
                <a:latin typeface="Arial"/>
                <a:cs typeface="Arial"/>
              </a:rPr>
              <a:t>ar</a:t>
            </a:r>
            <a:r>
              <a:rPr lang="en-GB" dirty="0">
                <a:latin typeface="Arial"/>
                <a:cs typeface="Arial"/>
              </a:rPr>
              <a:t> ben </a:t>
            </a:r>
            <a:r>
              <a:rPr lang="en-GB" dirty="0" err="1">
                <a:latin typeface="Arial"/>
                <a:cs typeface="Arial"/>
              </a:rPr>
              <a:t>ei</a:t>
            </a:r>
            <a:r>
              <a:rPr lang="en-GB" dirty="0">
                <a:latin typeface="Arial"/>
                <a:cs typeface="Arial"/>
              </a:rPr>
              <a:t> </a:t>
            </a:r>
            <a:r>
              <a:rPr lang="en-GB" dirty="0" err="1">
                <a:latin typeface="Arial"/>
                <a:cs typeface="Arial"/>
              </a:rPr>
              <a:t>hyn</a:t>
            </a:r>
            <a:r>
              <a:rPr lang="en-GB" dirty="0">
                <a:latin typeface="Arial"/>
                <a:cs typeface="Arial"/>
              </a:rPr>
              <a:t> </a:t>
            </a:r>
            <a:r>
              <a:rPr lang="en-GB" dirty="0" err="1">
                <a:latin typeface="Arial"/>
                <a:cs typeface="Arial"/>
              </a:rPr>
              <a:t>yn</a:t>
            </a:r>
            <a:r>
              <a:rPr lang="en-GB" dirty="0">
                <a:latin typeface="Arial"/>
                <a:cs typeface="Arial"/>
              </a:rPr>
              <a:t> y </a:t>
            </a:r>
            <a:r>
              <a:rPr lang="en-GB" dirty="0" err="1">
                <a:latin typeface="Arial"/>
                <a:cs typeface="Arial"/>
              </a:rPr>
              <a:t>cymuned</a:t>
            </a:r>
            <a:endParaRPr lang="en-GB" dirty="0">
              <a:latin typeface="Arial"/>
              <a:cs typeface="Arial"/>
            </a:endParaRPr>
          </a:p>
          <a:p>
            <a:r>
              <a:rPr lang="en-GB" dirty="0">
                <a:latin typeface="Arial"/>
                <a:cs typeface="Arial"/>
              </a:rPr>
              <a:t>Di-</a:t>
            </a:r>
            <a:r>
              <a:rPr lang="en-GB" dirty="0" err="1">
                <a:latin typeface="Arial"/>
                <a:cs typeface="Arial"/>
              </a:rPr>
              <a:t>gartref</a:t>
            </a:r>
            <a:endParaRPr lang="en-GB" dirty="0">
              <a:latin typeface="Arial"/>
              <a:cs typeface="Arial"/>
            </a:endParaRPr>
          </a:p>
          <a:p>
            <a:r>
              <a:rPr lang="en-GB" dirty="0" err="1">
                <a:latin typeface="Arial"/>
                <a:cs typeface="Arial"/>
              </a:rPr>
              <a:t>Oedolion</a:t>
            </a:r>
            <a:r>
              <a:rPr lang="en-GB" dirty="0">
                <a:latin typeface="Arial"/>
                <a:cs typeface="Arial"/>
              </a:rPr>
              <a:t> </a:t>
            </a:r>
            <a:r>
              <a:rPr lang="en-GB" dirty="0" err="1">
                <a:latin typeface="Arial"/>
                <a:cs typeface="Arial"/>
              </a:rPr>
              <a:t>gyda</a:t>
            </a:r>
            <a:r>
              <a:rPr lang="en-GB" dirty="0">
                <a:latin typeface="Arial"/>
                <a:cs typeface="Arial"/>
              </a:rPr>
              <a:t> </a:t>
            </a:r>
            <a:r>
              <a:rPr lang="en-GB" dirty="0" err="1">
                <a:latin typeface="Arial"/>
                <a:cs typeface="Arial"/>
              </a:rPr>
              <a:t>nam</a:t>
            </a:r>
            <a:r>
              <a:rPr lang="en-GB" dirty="0">
                <a:latin typeface="Arial"/>
                <a:cs typeface="Arial"/>
              </a:rPr>
              <a:t> </a:t>
            </a:r>
            <a:r>
              <a:rPr lang="en-GB" dirty="0" err="1">
                <a:latin typeface="Arial"/>
                <a:cs typeface="Arial"/>
              </a:rPr>
              <a:t>gwybyddol</a:t>
            </a:r>
            <a:endParaRPr lang="en-GB" dirty="0">
              <a:latin typeface="Arial"/>
              <a:cs typeface="Arial"/>
            </a:endParaRPr>
          </a:p>
          <a:p>
            <a:endParaRPr lang="en-GB">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AF45107E-B5A2-FB42-232D-C5E7F6F6EE53}"/>
              </a:ext>
            </a:extLst>
          </p:cNvPr>
          <p:cNvSpPr>
            <a:spLocks noGrp="1"/>
          </p:cNvSpPr>
          <p:nvPr>
            <p:ph sz="half" idx="2"/>
          </p:nvPr>
        </p:nvSpPr>
        <p:spPr>
          <a:xfrm>
            <a:off x="4762766" y="2261054"/>
            <a:ext cx="3867150" cy="3809862"/>
          </a:xfrm>
        </p:spPr>
        <p:txBody>
          <a:bodyPr vert="horz" lIns="91440" tIns="45720" rIns="91440" bIns="45720" rtlCol="0" anchor="t">
            <a:normAutofit/>
          </a:bodyPr>
          <a:lstStyle/>
          <a:p>
            <a:r>
              <a:rPr lang="en-GB" dirty="0">
                <a:solidFill>
                  <a:schemeClr val="accent1">
                    <a:lumMod val="75000"/>
                  </a:schemeClr>
                </a:solidFill>
                <a:latin typeface="Arial"/>
                <a:cs typeface="Arial"/>
              </a:rPr>
              <a:t>Babies and young children/adults</a:t>
            </a:r>
          </a:p>
          <a:p>
            <a:r>
              <a:rPr lang="en-GB" dirty="0">
                <a:solidFill>
                  <a:schemeClr val="accent1">
                    <a:lumMod val="75000"/>
                  </a:schemeClr>
                </a:solidFill>
                <a:latin typeface="Arial"/>
                <a:cs typeface="Arial"/>
              </a:rPr>
              <a:t>Older people living alone in the community</a:t>
            </a:r>
          </a:p>
          <a:p>
            <a:r>
              <a:rPr lang="en-GB" dirty="0">
                <a:solidFill>
                  <a:schemeClr val="accent1">
                    <a:lumMod val="75000"/>
                  </a:schemeClr>
                </a:solidFill>
                <a:latin typeface="Arial"/>
                <a:cs typeface="Arial"/>
              </a:rPr>
              <a:t>Homeless</a:t>
            </a:r>
          </a:p>
          <a:p>
            <a:r>
              <a:rPr lang="en-GB" dirty="0">
                <a:solidFill>
                  <a:schemeClr val="accent1">
                    <a:lumMod val="75000"/>
                  </a:schemeClr>
                </a:solidFill>
                <a:latin typeface="Arial"/>
                <a:cs typeface="Arial"/>
              </a:rPr>
              <a:t>Adults with cognitive impairment</a:t>
            </a:r>
          </a:p>
          <a:p>
            <a:endParaRPr lang="en-GB"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4035551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D551B6-A32C-849F-700A-8C42E32DA27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E46CEE-FDAB-1793-8BE8-46F5A1649B77}"/>
              </a:ext>
            </a:extLst>
          </p:cNvPr>
          <p:cNvSpPr>
            <a:spLocks noGrp="1"/>
          </p:cNvSpPr>
          <p:nvPr>
            <p:ph type="title"/>
          </p:nvPr>
        </p:nvSpPr>
        <p:spPr>
          <a:xfrm>
            <a:off x="-54429" y="365125"/>
            <a:ext cx="9198429" cy="1325563"/>
          </a:xfrm>
        </p:spPr>
        <p:txBody>
          <a:bodyPr>
            <a:normAutofit fontScale="90000"/>
          </a:bodyPr>
          <a:lstStyle/>
          <a:p>
            <a:pPr algn="ctr"/>
            <a:r>
              <a:rPr lang="en-GB" b="1" err="1">
                <a:latin typeface="Arial" panose="020B0604020202020204" pitchFamily="34" charset="0"/>
                <a:cs typeface="Arial" panose="020B0604020202020204" pitchFamily="34" charset="0"/>
              </a:rPr>
              <a:t>Ffactorau</a:t>
            </a:r>
            <a:r>
              <a:rPr lang="en-GB" b="1">
                <a:latin typeface="Arial" panose="020B0604020202020204" pitchFamily="34" charset="0"/>
                <a:cs typeface="Arial" panose="020B0604020202020204" pitchFamily="34" charset="0"/>
              </a:rPr>
              <a:t> </a:t>
            </a:r>
            <a:r>
              <a:rPr lang="en-GB" b="1" err="1">
                <a:latin typeface="Arial" panose="020B0604020202020204" pitchFamily="34" charset="0"/>
                <a:cs typeface="Arial" panose="020B0604020202020204" pitchFamily="34" charset="0"/>
              </a:rPr>
              <a:t>allai</a:t>
            </a:r>
            <a:r>
              <a:rPr lang="en-GB" b="1">
                <a:latin typeface="Arial" panose="020B0604020202020204" pitchFamily="34" charset="0"/>
                <a:cs typeface="Arial" panose="020B0604020202020204" pitchFamily="34" charset="0"/>
              </a:rPr>
              <a:t> </a:t>
            </a:r>
            <a:r>
              <a:rPr lang="en-GB" b="1" err="1">
                <a:latin typeface="Arial" panose="020B0604020202020204" pitchFamily="34" charset="0"/>
                <a:cs typeface="Arial" panose="020B0604020202020204" pitchFamily="34" charset="0"/>
              </a:rPr>
              <a:t>categoreiddio</a:t>
            </a:r>
            <a:r>
              <a:rPr lang="en-GB" b="1">
                <a:latin typeface="Arial" panose="020B0604020202020204" pitchFamily="34" charset="0"/>
                <a:cs typeface="Arial" panose="020B0604020202020204" pitchFamily="34" charset="0"/>
              </a:rPr>
              <a:t> </a:t>
            </a:r>
            <a:r>
              <a:rPr lang="en-GB" b="1" err="1">
                <a:latin typeface="Arial" panose="020B0604020202020204" pitchFamily="34" charset="0"/>
                <a:cs typeface="Arial" panose="020B0604020202020204" pitchFamily="34" charset="0"/>
              </a:rPr>
              <a:t>unigolyn</a:t>
            </a:r>
            <a:r>
              <a:rPr lang="en-GB" b="1">
                <a:latin typeface="Arial" panose="020B0604020202020204" pitchFamily="34" charset="0"/>
                <a:cs typeface="Arial" panose="020B0604020202020204" pitchFamily="34" charset="0"/>
              </a:rPr>
              <a:t> </a:t>
            </a:r>
            <a:r>
              <a:rPr lang="en-GB" b="1" err="1">
                <a:latin typeface="Arial" panose="020B0604020202020204" pitchFamily="34" charset="0"/>
                <a:cs typeface="Arial" panose="020B0604020202020204" pitchFamily="34" charset="0"/>
              </a:rPr>
              <a:t>fel</a:t>
            </a:r>
            <a:r>
              <a:rPr lang="en-GB" b="1">
                <a:latin typeface="Arial" panose="020B0604020202020204" pitchFamily="34" charset="0"/>
                <a:cs typeface="Arial" panose="020B0604020202020204" pitchFamily="34" charset="0"/>
              </a:rPr>
              <a:t> ‘</a:t>
            </a:r>
            <a:r>
              <a:rPr lang="en-GB" b="1" err="1">
                <a:latin typeface="Arial" panose="020B0604020202020204" pitchFamily="34" charset="0"/>
                <a:cs typeface="Arial" panose="020B0604020202020204" pitchFamily="34" charset="0"/>
              </a:rPr>
              <a:t>mewn</a:t>
            </a:r>
            <a:r>
              <a:rPr lang="en-GB" b="1">
                <a:latin typeface="Arial" panose="020B0604020202020204" pitchFamily="34" charset="0"/>
                <a:cs typeface="Arial" panose="020B0604020202020204" pitchFamily="34" charset="0"/>
              </a:rPr>
              <a:t> </a:t>
            </a:r>
            <a:r>
              <a:rPr lang="en-GB" b="1" err="1">
                <a:latin typeface="Arial" panose="020B0604020202020204" pitchFamily="34" charset="0"/>
                <a:cs typeface="Arial" panose="020B0604020202020204" pitchFamily="34" charset="0"/>
              </a:rPr>
              <a:t>perygl</a:t>
            </a:r>
            <a:r>
              <a:rPr lang="en-GB" b="1">
                <a:latin typeface="Arial" panose="020B0604020202020204" pitchFamily="34" charset="0"/>
                <a:cs typeface="Arial" panose="020B0604020202020204" pitchFamily="34" charset="0"/>
              </a:rPr>
              <a:t>’</a:t>
            </a:r>
            <a:br>
              <a:rPr lang="en-GB" b="1">
                <a:latin typeface="Arial" panose="020B0604020202020204" pitchFamily="34" charset="0"/>
                <a:cs typeface="Arial" panose="020B0604020202020204" pitchFamily="34" charset="0"/>
              </a:rPr>
            </a:br>
            <a:r>
              <a:rPr lang="en-GB" b="1">
                <a:solidFill>
                  <a:schemeClr val="accent1">
                    <a:lumMod val="75000"/>
                  </a:schemeClr>
                </a:solidFill>
                <a:latin typeface="Arial" panose="020B0604020202020204" pitchFamily="34" charset="0"/>
                <a:cs typeface="Arial" panose="020B0604020202020204" pitchFamily="34" charset="0"/>
              </a:rPr>
              <a:t>Factors that might categorise an individual as ‘at risk’</a:t>
            </a:r>
          </a:p>
        </p:txBody>
      </p:sp>
      <p:sp>
        <p:nvSpPr>
          <p:cNvPr id="3" name="Content Placeholder 2">
            <a:extLst>
              <a:ext uri="{FF2B5EF4-FFF2-40B4-BE49-F238E27FC236}">
                <a16:creationId xmlns:a16="http://schemas.microsoft.com/office/drawing/2014/main" id="{60F787C8-1309-BC43-A32F-44B03F55AC17}"/>
              </a:ext>
            </a:extLst>
          </p:cNvPr>
          <p:cNvSpPr>
            <a:spLocks noGrp="1"/>
          </p:cNvSpPr>
          <p:nvPr>
            <p:ph sz="half" idx="1"/>
          </p:nvPr>
        </p:nvSpPr>
        <p:spPr>
          <a:xfrm>
            <a:off x="225879" y="2261054"/>
            <a:ext cx="4016075" cy="3809862"/>
          </a:xfrm>
        </p:spPr>
        <p:txBody>
          <a:bodyPr vert="horz" lIns="91440" tIns="45720" rIns="91440" bIns="45720" rtlCol="0" anchor="t">
            <a:normAutofit/>
          </a:bodyPr>
          <a:lstStyle/>
          <a:p>
            <a:r>
              <a:rPr lang="en-GB" err="1">
                <a:latin typeface="Arial"/>
                <a:cs typeface="Arial"/>
              </a:rPr>
              <a:t>Anabledd</a:t>
            </a:r>
            <a:r>
              <a:rPr lang="en-GB" dirty="0">
                <a:latin typeface="Arial"/>
                <a:cs typeface="Arial"/>
              </a:rPr>
              <a:t> a/neu </a:t>
            </a:r>
            <a:r>
              <a:rPr lang="en-GB" err="1">
                <a:latin typeface="Arial"/>
                <a:cs typeface="Arial"/>
              </a:rPr>
              <a:t>salwch</a:t>
            </a:r>
            <a:r>
              <a:rPr lang="en-GB" dirty="0">
                <a:latin typeface="Arial"/>
                <a:cs typeface="Arial"/>
              </a:rPr>
              <a:t> </a:t>
            </a:r>
            <a:r>
              <a:rPr lang="en-GB" err="1">
                <a:latin typeface="Arial"/>
                <a:cs typeface="Arial"/>
              </a:rPr>
              <a:t>cronig</a:t>
            </a:r>
            <a:r>
              <a:rPr lang="en-GB" dirty="0">
                <a:latin typeface="Arial"/>
                <a:cs typeface="Arial"/>
              </a:rPr>
              <a:t> neu </a:t>
            </a:r>
            <a:r>
              <a:rPr lang="en-GB" err="1">
                <a:latin typeface="Arial"/>
                <a:cs typeface="Arial"/>
              </a:rPr>
              <a:t>caethiwed</a:t>
            </a:r>
            <a:endParaRPr lang="en-GB" dirty="0" err="1">
              <a:latin typeface="Arial"/>
              <a:cs typeface="Arial"/>
            </a:endParaRPr>
          </a:p>
          <a:p>
            <a:r>
              <a:rPr lang="en-GB" err="1">
                <a:latin typeface="Arial"/>
                <a:cs typeface="Arial"/>
              </a:rPr>
              <a:t>Unigolion</a:t>
            </a:r>
            <a:r>
              <a:rPr lang="en-GB" dirty="0">
                <a:latin typeface="Arial"/>
                <a:cs typeface="Arial"/>
              </a:rPr>
              <a:t> </a:t>
            </a:r>
            <a:r>
              <a:rPr lang="en-GB" err="1">
                <a:latin typeface="Arial"/>
                <a:cs typeface="Arial"/>
              </a:rPr>
              <a:t>nad</a:t>
            </a:r>
            <a:r>
              <a:rPr lang="en-GB" dirty="0">
                <a:latin typeface="Arial"/>
                <a:cs typeface="Arial"/>
              </a:rPr>
              <a:t> </a:t>
            </a:r>
            <a:r>
              <a:rPr lang="en-GB" err="1">
                <a:latin typeface="Arial"/>
                <a:cs typeface="Arial"/>
              </a:rPr>
              <a:t>yw</a:t>
            </a:r>
            <a:r>
              <a:rPr lang="en-GB" dirty="0">
                <a:latin typeface="Arial"/>
                <a:cs typeface="Arial"/>
              </a:rPr>
              <a:t> </a:t>
            </a:r>
            <a:r>
              <a:rPr lang="en-GB" err="1">
                <a:latin typeface="Arial"/>
                <a:cs typeface="Arial"/>
              </a:rPr>
              <a:t>ei</a:t>
            </a:r>
            <a:r>
              <a:rPr lang="en-GB" dirty="0">
                <a:latin typeface="Arial"/>
                <a:cs typeface="Arial"/>
              </a:rPr>
              <a:t> </a:t>
            </a:r>
            <a:r>
              <a:rPr lang="en-GB" err="1">
                <a:latin typeface="Arial"/>
                <a:cs typeface="Arial"/>
              </a:rPr>
              <a:t>anghenion</a:t>
            </a:r>
            <a:r>
              <a:rPr lang="en-GB" dirty="0">
                <a:latin typeface="Arial"/>
                <a:cs typeface="Arial"/>
              </a:rPr>
              <a:t> </a:t>
            </a:r>
            <a:r>
              <a:rPr lang="en-GB" err="1">
                <a:latin typeface="Arial"/>
                <a:cs typeface="Arial"/>
              </a:rPr>
              <a:t>gofal</a:t>
            </a:r>
            <a:r>
              <a:rPr lang="en-GB" dirty="0">
                <a:latin typeface="Arial"/>
                <a:cs typeface="Arial"/>
              </a:rPr>
              <a:t> </a:t>
            </a:r>
            <a:r>
              <a:rPr lang="en-GB" err="1">
                <a:latin typeface="Arial"/>
                <a:cs typeface="Arial"/>
              </a:rPr>
              <a:t>yn</a:t>
            </a:r>
            <a:r>
              <a:rPr lang="en-GB" dirty="0">
                <a:latin typeface="Arial"/>
                <a:cs typeface="Arial"/>
              </a:rPr>
              <a:t> </a:t>
            </a:r>
            <a:r>
              <a:rPr lang="en-GB" err="1">
                <a:latin typeface="Arial"/>
                <a:cs typeface="Arial"/>
              </a:rPr>
              <a:t>cael</a:t>
            </a:r>
            <a:r>
              <a:rPr lang="en-GB" dirty="0">
                <a:latin typeface="Arial"/>
                <a:cs typeface="Arial"/>
              </a:rPr>
              <a:t> </a:t>
            </a:r>
            <a:r>
              <a:rPr lang="en-GB" err="1">
                <a:latin typeface="Arial"/>
                <a:cs typeface="Arial"/>
              </a:rPr>
              <a:t>eu</a:t>
            </a:r>
            <a:r>
              <a:rPr lang="en-GB" dirty="0">
                <a:latin typeface="Arial"/>
                <a:cs typeface="Arial"/>
              </a:rPr>
              <a:t> </a:t>
            </a:r>
            <a:r>
              <a:rPr lang="en-GB" err="1">
                <a:latin typeface="Arial"/>
                <a:cs typeface="Arial"/>
              </a:rPr>
              <a:t>cwrdd</a:t>
            </a:r>
            <a:endParaRPr lang="en-GB">
              <a:latin typeface="Arial"/>
              <a:cs typeface="Arial"/>
            </a:endParaRPr>
          </a:p>
          <a:p>
            <a:r>
              <a:rPr lang="en-GB" dirty="0" err="1">
                <a:latin typeface="Arial"/>
                <a:cs typeface="Arial"/>
              </a:rPr>
              <a:t>Diwylliant</a:t>
            </a:r>
            <a:r>
              <a:rPr lang="en-GB" dirty="0">
                <a:latin typeface="Arial"/>
                <a:cs typeface="Arial"/>
              </a:rPr>
              <a:t>/ </a:t>
            </a:r>
            <a:r>
              <a:rPr lang="en-GB" dirty="0" err="1">
                <a:latin typeface="Arial"/>
                <a:cs typeface="Arial"/>
              </a:rPr>
              <a:t>Ethnigrwydd</a:t>
            </a:r>
            <a:r>
              <a:rPr lang="en-GB" dirty="0">
                <a:latin typeface="Arial"/>
                <a:cs typeface="Arial"/>
              </a:rPr>
              <a:t>/ Hil</a:t>
            </a:r>
          </a:p>
        </p:txBody>
      </p:sp>
      <p:sp>
        <p:nvSpPr>
          <p:cNvPr id="4" name="Content Placeholder 3">
            <a:extLst>
              <a:ext uri="{FF2B5EF4-FFF2-40B4-BE49-F238E27FC236}">
                <a16:creationId xmlns:a16="http://schemas.microsoft.com/office/drawing/2014/main" id="{4AEABE61-FAF2-F27A-6858-0F04E34F7455}"/>
              </a:ext>
            </a:extLst>
          </p:cNvPr>
          <p:cNvSpPr>
            <a:spLocks noGrp="1"/>
          </p:cNvSpPr>
          <p:nvPr>
            <p:ph sz="half" idx="2"/>
          </p:nvPr>
        </p:nvSpPr>
        <p:spPr>
          <a:xfrm>
            <a:off x="4680857" y="2261054"/>
            <a:ext cx="3867150" cy="3809862"/>
          </a:xfrm>
        </p:spPr>
        <p:txBody>
          <a:bodyPr vert="horz" lIns="91440" tIns="45720" rIns="91440" bIns="45720" rtlCol="0" anchor="t">
            <a:normAutofit/>
          </a:bodyPr>
          <a:lstStyle/>
          <a:p>
            <a:r>
              <a:rPr lang="en-GB" dirty="0">
                <a:solidFill>
                  <a:schemeClr val="accent1">
                    <a:lumMod val="75000"/>
                  </a:schemeClr>
                </a:solidFill>
                <a:latin typeface="Arial"/>
                <a:cs typeface="Arial"/>
              </a:rPr>
              <a:t>Disability and/ or chronic illness or addiction</a:t>
            </a:r>
            <a:endParaRPr lang="en-US" dirty="0">
              <a:solidFill>
                <a:schemeClr val="accent1">
                  <a:lumMod val="75000"/>
                </a:schemeClr>
              </a:solidFill>
              <a:latin typeface="Arial"/>
              <a:cs typeface="Arial"/>
            </a:endParaRPr>
          </a:p>
          <a:p>
            <a:r>
              <a:rPr lang="en-GB" dirty="0">
                <a:solidFill>
                  <a:schemeClr val="accent1">
                    <a:lumMod val="75000"/>
                  </a:schemeClr>
                </a:solidFill>
                <a:latin typeface="Arial"/>
                <a:cs typeface="Arial"/>
              </a:rPr>
              <a:t>Individuals whose care needs are not being met</a:t>
            </a:r>
          </a:p>
          <a:p>
            <a:r>
              <a:rPr lang="en-GB" dirty="0">
                <a:solidFill>
                  <a:schemeClr val="accent1">
                    <a:lumMod val="75000"/>
                  </a:schemeClr>
                </a:solidFill>
                <a:latin typeface="Arial"/>
                <a:cs typeface="Arial"/>
              </a:rPr>
              <a:t>Culture, Ethnicity/ Race</a:t>
            </a:r>
            <a:endParaRPr lang="en-GB"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9459532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751BE-4ABC-1DAE-B30D-F40B36C20A17}"/>
              </a:ext>
            </a:extLst>
          </p:cNvPr>
          <p:cNvSpPr>
            <a:spLocks noGrp="1"/>
          </p:cNvSpPr>
          <p:nvPr>
            <p:ph type="title"/>
          </p:nvPr>
        </p:nvSpPr>
        <p:spPr>
          <a:xfrm>
            <a:off x="367846" y="636209"/>
            <a:ext cx="8515350" cy="1325563"/>
          </a:xfrm>
        </p:spPr>
        <p:txBody>
          <a:bodyPr>
            <a:normAutofit fontScale="90000"/>
          </a:bodyPr>
          <a:lstStyle/>
          <a:p>
            <a:pPr algn="ctr"/>
            <a:r>
              <a:rPr lang="en-GB" b="1" err="1">
                <a:latin typeface="Arial" panose="020B0604020202020204" pitchFamily="34" charset="0"/>
                <a:cs typeface="Arial" panose="020B0604020202020204" pitchFamily="34" charset="0"/>
              </a:rPr>
              <a:t>Ffactorau</a:t>
            </a:r>
            <a:r>
              <a:rPr lang="en-GB" b="1">
                <a:latin typeface="Arial" panose="020B0604020202020204" pitchFamily="34" charset="0"/>
                <a:cs typeface="Arial" panose="020B0604020202020204" pitchFamily="34" charset="0"/>
              </a:rPr>
              <a:t> a </a:t>
            </a:r>
            <a:r>
              <a:rPr lang="en-GB" b="1" err="1">
                <a:latin typeface="Arial" panose="020B0604020202020204" pitchFamily="34" charset="0"/>
                <a:cs typeface="Arial" panose="020B0604020202020204" pitchFamily="34" charset="0"/>
              </a:rPr>
              <a:t>allai</a:t>
            </a:r>
            <a:r>
              <a:rPr lang="en-GB" b="1">
                <a:latin typeface="Arial" panose="020B0604020202020204" pitchFamily="34" charset="0"/>
                <a:cs typeface="Arial" panose="020B0604020202020204" pitchFamily="34" charset="0"/>
              </a:rPr>
              <a:t> </a:t>
            </a:r>
            <a:r>
              <a:rPr lang="en-GB" b="1" err="1">
                <a:latin typeface="Arial" panose="020B0604020202020204" pitchFamily="34" charset="0"/>
                <a:cs typeface="Arial" panose="020B0604020202020204" pitchFamily="34" charset="0"/>
              </a:rPr>
              <a:t>atal</a:t>
            </a:r>
            <a:r>
              <a:rPr lang="en-GB" b="1">
                <a:latin typeface="Arial" panose="020B0604020202020204" pitchFamily="34" charset="0"/>
                <a:cs typeface="Arial" panose="020B0604020202020204" pitchFamily="34" charset="0"/>
              </a:rPr>
              <a:t> </a:t>
            </a:r>
            <a:r>
              <a:rPr lang="en-GB" b="1" err="1">
                <a:latin typeface="Arial" panose="020B0604020202020204" pitchFamily="34" charset="0"/>
                <a:cs typeface="Arial" panose="020B0604020202020204" pitchFamily="34" charset="0"/>
              </a:rPr>
              <a:t>plentyn</a:t>
            </a:r>
            <a:r>
              <a:rPr lang="en-GB" b="1">
                <a:latin typeface="Arial" panose="020B0604020202020204" pitchFamily="34" charset="0"/>
                <a:cs typeface="Arial" panose="020B0604020202020204" pitchFamily="34" charset="0"/>
              </a:rPr>
              <a:t>/</a:t>
            </a:r>
            <a:r>
              <a:rPr lang="en-GB" b="1" err="1">
                <a:latin typeface="Arial" panose="020B0604020202020204" pitchFamily="34" charset="0"/>
                <a:cs typeface="Arial" panose="020B0604020202020204" pitchFamily="34" charset="0"/>
              </a:rPr>
              <a:t>oedolyn</a:t>
            </a:r>
            <a:r>
              <a:rPr lang="en-GB" b="1">
                <a:latin typeface="Arial" panose="020B0604020202020204" pitchFamily="34" charset="0"/>
                <a:cs typeface="Arial" panose="020B0604020202020204" pitchFamily="34" charset="0"/>
              </a:rPr>
              <a:t> </a:t>
            </a:r>
            <a:r>
              <a:rPr lang="en-GB" b="1" err="1">
                <a:latin typeface="Arial" panose="020B0604020202020204" pitchFamily="34" charset="0"/>
                <a:cs typeface="Arial" panose="020B0604020202020204" pitchFamily="34" charset="0"/>
              </a:rPr>
              <a:t>archolladwy</a:t>
            </a:r>
            <a:r>
              <a:rPr lang="en-GB" b="1">
                <a:latin typeface="Arial" panose="020B0604020202020204" pitchFamily="34" charset="0"/>
                <a:cs typeface="Arial" panose="020B0604020202020204" pitchFamily="34" charset="0"/>
              </a:rPr>
              <a:t> </a:t>
            </a:r>
            <a:r>
              <a:rPr lang="en-GB" b="1" err="1">
                <a:latin typeface="Arial" panose="020B0604020202020204" pitchFamily="34" charset="0"/>
                <a:cs typeface="Arial" panose="020B0604020202020204" pitchFamily="34" charset="0"/>
              </a:rPr>
              <a:t>rhag</a:t>
            </a:r>
            <a:r>
              <a:rPr lang="en-GB" b="1">
                <a:latin typeface="Arial" panose="020B0604020202020204" pitchFamily="34" charset="0"/>
                <a:cs typeface="Arial" panose="020B0604020202020204" pitchFamily="34" charset="0"/>
              </a:rPr>
              <a:t> </a:t>
            </a:r>
            <a:r>
              <a:rPr lang="en-GB" b="1" err="1">
                <a:latin typeface="Arial" panose="020B0604020202020204" pitchFamily="34" charset="0"/>
                <a:cs typeface="Arial" panose="020B0604020202020204" pitchFamily="34" charset="0"/>
              </a:rPr>
              <a:t>datgelu</a:t>
            </a:r>
            <a:br>
              <a:rPr lang="en-GB">
                <a:latin typeface="Arial" panose="020B0604020202020204" pitchFamily="34" charset="0"/>
                <a:cs typeface="Arial" panose="020B0604020202020204" pitchFamily="34" charset="0"/>
              </a:rPr>
            </a:br>
            <a:r>
              <a:rPr lang="en-GB" b="1">
                <a:solidFill>
                  <a:schemeClr val="accent1">
                    <a:lumMod val="75000"/>
                  </a:schemeClr>
                </a:solidFill>
                <a:latin typeface="Arial" panose="020B0604020202020204" pitchFamily="34" charset="0"/>
                <a:cs typeface="Arial" panose="020B0604020202020204" pitchFamily="34" charset="0"/>
              </a:rPr>
              <a:t>Factors that might prevent a child/ vulnerable adult from disclosing </a:t>
            </a:r>
          </a:p>
        </p:txBody>
      </p:sp>
      <p:sp>
        <p:nvSpPr>
          <p:cNvPr id="3" name="Content Placeholder 2">
            <a:extLst>
              <a:ext uri="{FF2B5EF4-FFF2-40B4-BE49-F238E27FC236}">
                <a16:creationId xmlns:a16="http://schemas.microsoft.com/office/drawing/2014/main" id="{CCCC9549-AB5A-416B-BC00-40ED5A1A9629}"/>
              </a:ext>
            </a:extLst>
          </p:cNvPr>
          <p:cNvSpPr>
            <a:spLocks noGrp="1"/>
          </p:cNvSpPr>
          <p:nvPr>
            <p:ph sz="half" idx="1"/>
          </p:nvPr>
        </p:nvSpPr>
        <p:spPr>
          <a:xfrm>
            <a:off x="156179" y="2643264"/>
            <a:ext cx="3867150" cy="3809862"/>
          </a:xfrm>
        </p:spPr>
        <p:txBody>
          <a:bodyPr>
            <a:normAutofit lnSpcReduction="10000"/>
          </a:bodyPr>
          <a:lstStyle/>
          <a:p>
            <a:r>
              <a:rPr lang="en-GB" sz="2400" err="1">
                <a:latin typeface="Arial" panose="020B0604020202020204" pitchFamily="34" charset="0"/>
                <a:cs typeface="Arial" panose="020B0604020202020204" pitchFamily="34" charset="0"/>
              </a:rPr>
              <a:t>Ofn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bydd</a:t>
            </a:r>
            <a:r>
              <a:rPr lang="en-GB" sz="2400">
                <a:latin typeface="Arial" panose="020B0604020202020204" pitchFamily="34" charset="0"/>
                <a:cs typeface="Arial" panose="020B0604020202020204" pitchFamily="34" charset="0"/>
              </a:rPr>
              <a:t> neb </a:t>
            </a:r>
            <a:r>
              <a:rPr lang="en-GB" sz="2400" err="1">
                <a:latin typeface="Arial" panose="020B0604020202020204" pitchFamily="34" charset="0"/>
                <a:cs typeface="Arial" panose="020B0604020202020204" pitchFamily="34" charset="0"/>
              </a:rPr>
              <a:t>yn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ei</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credu</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Efallai</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na</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fyddant</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yn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gwybod</a:t>
            </a:r>
            <a:r>
              <a:rPr lang="en-GB" sz="2400">
                <a:latin typeface="Arial" panose="020B0604020202020204" pitchFamily="34" charset="0"/>
                <a:cs typeface="Arial" panose="020B0604020202020204" pitchFamily="34" charset="0"/>
              </a:rPr>
              <a:t> bod y </a:t>
            </a:r>
            <a:r>
              <a:rPr lang="en-GB" sz="2400" err="1">
                <a:latin typeface="Arial" panose="020B0604020202020204" pitchFamily="34" charset="0"/>
                <a:cs typeface="Arial" panose="020B0604020202020204" pitchFamily="34" charset="0"/>
              </a:rPr>
              <a:t>camdrinaieth</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yn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anghywir</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Efaillai</a:t>
            </a:r>
            <a:r>
              <a:rPr lang="en-GB" sz="2400">
                <a:latin typeface="Arial" panose="020B0604020202020204" pitchFamily="34" charset="0"/>
                <a:cs typeface="Arial" panose="020B0604020202020204" pitchFamily="34" charset="0"/>
              </a:rPr>
              <a:t> y </a:t>
            </a:r>
            <a:r>
              <a:rPr lang="en-GB" sz="2400" err="1">
                <a:latin typeface="Arial" panose="020B0604020202020204" pitchFamily="34" charset="0"/>
                <a:cs typeface="Arial" panose="020B0604020202020204" pitchFamily="34" charset="0"/>
              </a:rPr>
              <a:t>byddant</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yn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meddwl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mai</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dyna’r</a:t>
            </a:r>
            <a:r>
              <a:rPr lang="en-GB" sz="2400">
                <a:latin typeface="Arial" panose="020B0604020202020204" pitchFamily="34" charset="0"/>
                <a:cs typeface="Arial" panose="020B0604020202020204" pitchFamily="34" charset="0"/>
              </a:rPr>
              <a:t> norm</a:t>
            </a:r>
          </a:p>
          <a:p>
            <a:r>
              <a:rPr lang="en-GB" sz="2400" err="1">
                <a:latin typeface="Arial" panose="020B0604020202020204" pitchFamily="34" charset="0"/>
                <a:cs typeface="Arial" panose="020B0604020202020204" pitchFamily="34" charset="0"/>
              </a:rPr>
              <a:t>Embaras</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Heb</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cael</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rhywun</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i</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troi</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ato</a:t>
            </a:r>
            <a:endParaRPr lang="en-GB" sz="2400">
              <a:latin typeface="Arial" panose="020B0604020202020204" pitchFamily="34" charset="0"/>
              <a:cs typeface="Arial" panose="020B0604020202020204" pitchFamily="34" charset="0"/>
            </a:endParaRPr>
          </a:p>
          <a:p>
            <a:r>
              <a:rPr lang="en-GB" sz="2400" err="1">
                <a:latin typeface="Arial" panose="020B0604020202020204" pitchFamily="34" charset="0"/>
                <a:cs typeface="Arial" panose="020B0604020202020204" pitchFamily="34" charset="0"/>
              </a:rPr>
              <a:t>Ofn</a:t>
            </a:r>
            <a:r>
              <a:rPr lang="en-GB" sz="2400">
                <a:latin typeface="Arial" panose="020B0604020202020204" pitchFamily="34" charset="0"/>
                <a:cs typeface="Arial" panose="020B0604020202020204" pitchFamily="34" charset="0"/>
              </a:rPr>
              <a:t> o </a:t>
            </a:r>
            <a:r>
              <a:rPr lang="en-GB" sz="2400" err="1">
                <a:latin typeface="Arial" panose="020B0604020202020204" pitchFamily="34" charset="0"/>
                <a:cs typeface="Arial" panose="020B0604020202020204" pitchFamily="34" charset="0"/>
              </a:rPr>
              <a:t>canlyniadau</a:t>
            </a:r>
            <a:endParaRPr lang="en-GB" sz="2400">
              <a:latin typeface="Arial" panose="020B0604020202020204" pitchFamily="34" charset="0"/>
              <a:cs typeface="Arial" panose="020B0604020202020204" pitchFamily="34" charset="0"/>
            </a:endParaRPr>
          </a:p>
          <a:p>
            <a:endParaRPr lang="en-GB"/>
          </a:p>
        </p:txBody>
      </p:sp>
      <p:sp>
        <p:nvSpPr>
          <p:cNvPr id="4" name="Content Placeholder 3">
            <a:extLst>
              <a:ext uri="{FF2B5EF4-FFF2-40B4-BE49-F238E27FC236}">
                <a16:creationId xmlns:a16="http://schemas.microsoft.com/office/drawing/2014/main" id="{127CDF53-A22E-5EA8-43AB-D65ED010984E}"/>
              </a:ext>
            </a:extLst>
          </p:cNvPr>
          <p:cNvSpPr>
            <a:spLocks noGrp="1"/>
          </p:cNvSpPr>
          <p:nvPr>
            <p:ph sz="half" idx="2"/>
          </p:nvPr>
        </p:nvSpPr>
        <p:spPr>
          <a:xfrm>
            <a:off x="4940755" y="2643264"/>
            <a:ext cx="4031191" cy="3809862"/>
          </a:xfrm>
        </p:spPr>
        <p:txBody>
          <a:bodyPr>
            <a:normAutofit lnSpcReduction="10000"/>
          </a:bodyPr>
          <a:lstStyle/>
          <a:p>
            <a:r>
              <a:rPr lang="en-GB" sz="2400">
                <a:solidFill>
                  <a:schemeClr val="accent1">
                    <a:lumMod val="75000"/>
                  </a:schemeClr>
                </a:solidFill>
                <a:latin typeface="Arial" panose="020B0604020202020204" pitchFamily="34" charset="0"/>
                <a:cs typeface="Arial" panose="020B0604020202020204" pitchFamily="34" charset="0"/>
              </a:rPr>
              <a:t>Fear of not being believed</a:t>
            </a:r>
          </a:p>
          <a:p>
            <a:r>
              <a:rPr lang="en-GB" sz="2400">
                <a:solidFill>
                  <a:schemeClr val="accent1">
                    <a:lumMod val="75000"/>
                  </a:schemeClr>
                </a:solidFill>
                <a:latin typeface="Arial" panose="020B0604020202020204" pitchFamily="34" charset="0"/>
                <a:cs typeface="Arial" panose="020B0604020202020204" pitchFamily="34" charset="0"/>
              </a:rPr>
              <a:t>They may not know abuse is wrong</a:t>
            </a:r>
          </a:p>
          <a:p>
            <a:r>
              <a:rPr lang="en-GB" sz="2400">
                <a:solidFill>
                  <a:schemeClr val="accent1">
                    <a:lumMod val="75000"/>
                  </a:schemeClr>
                </a:solidFill>
                <a:latin typeface="Arial" panose="020B0604020202020204" pitchFamily="34" charset="0"/>
                <a:cs typeface="Arial" panose="020B0604020202020204" pitchFamily="34" charset="0"/>
              </a:rPr>
              <a:t>They may think it is the norm</a:t>
            </a:r>
          </a:p>
          <a:p>
            <a:r>
              <a:rPr lang="en-GB" sz="2400">
                <a:solidFill>
                  <a:schemeClr val="accent1">
                    <a:lumMod val="75000"/>
                  </a:schemeClr>
                </a:solidFill>
                <a:latin typeface="Arial" panose="020B0604020202020204" pitchFamily="34" charset="0"/>
                <a:cs typeface="Arial" panose="020B0604020202020204" pitchFamily="34" charset="0"/>
              </a:rPr>
              <a:t>Embarrassment</a:t>
            </a:r>
          </a:p>
          <a:p>
            <a:r>
              <a:rPr lang="en-GB" sz="2400">
                <a:solidFill>
                  <a:schemeClr val="accent1">
                    <a:lumMod val="75000"/>
                  </a:schemeClr>
                </a:solidFill>
                <a:latin typeface="Arial" panose="020B0604020202020204" pitchFamily="34" charset="0"/>
                <a:cs typeface="Arial" panose="020B0604020202020204" pitchFamily="34" charset="0"/>
              </a:rPr>
              <a:t>Not having someone to turn to</a:t>
            </a:r>
          </a:p>
          <a:p>
            <a:r>
              <a:rPr lang="en-GB" sz="2400">
                <a:solidFill>
                  <a:schemeClr val="accent1">
                    <a:lumMod val="75000"/>
                  </a:schemeClr>
                </a:solidFill>
                <a:latin typeface="Arial" panose="020B0604020202020204" pitchFamily="34" charset="0"/>
                <a:cs typeface="Arial" panose="020B0604020202020204" pitchFamily="34" charset="0"/>
              </a:rPr>
              <a:t>Fear of consequences</a:t>
            </a:r>
          </a:p>
          <a:p>
            <a:pPr marL="0" indent="0">
              <a:buNone/>
            </a:pPr>
            <a:endParaRPr lang="en-GB"/>
          </a:p>
          <a:p>
            <a:endParaRPr lang="en-GB"/>
          </a:p>
        </p:txBody>
      </p:sp>
    </p:spTree>
    <p:extLst>
      <p:ext uri="{BB962C8B-B14F-4D97-AF65-F5344CB8AC3E}">
        <p14:creationId xmlns:p14="http://schemas.microsoft.com/office/powerpoint/2010/main" val="98233897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751BE-4ABC-1DAE-B30D-F40B36C20A17}"/>
              </a:ext>
            </a:extLst>
          </p:cNvPr>
          <p:cNvSpPr>
            <a:spLocks noGrp="1"/>
          </p:cNvSpPr>
          <p:nvPr>
            <p:ph type="title"/>
          </p:nvPr>
        </p:nvSpPr>
        <p:spPr>
          <a:xfrm>
            <a:off x="326571" y="653597"/>
            <a:ext cx="8716736" cy="1325563"/>
          </a:xfrm>
        </p:spPr>
        <p:txBody>
          <a:bodyPr>
            <a:normAutofit fontScale="90000"/>
          </a:bodyPr>
          <a:lstStyle/>
          <a:p>
            <a:pPr algn="ctr"/>
            <a:r>
              <a:rPr lang="en-GB" b="1" err="1">
                <a:latin typeface="Arial" panose="020B0604020202020204" pitchFamily="34" charset="0"/>
                <a:cs typeface="Arial" panose="020B0604020202020204" pitchFamily="34" charset="0"/>
              </a:rPr>
              <a:t>Ffactorau</a:t>
            </a:r>
            <a:r>
              <a:rPr lang="en-GB" b="1">
                <a:latin typeface="Arial" panose="020B0604020202020204" pitchFamily="34" charset="0"/>
                <a:cs typeface="Arial" panose="020B0604020202020204" pitchFamily="34" charset="0"/>
              </a:rPr>
              <a:t> a </a:t>
            </a:r>
            <a:r>
              <a:rPr lang="en-GB" b="1" err="1">
                <a:latin typeface="Arial" panose="020B0604020202020204" pitchFamily="34" charset="0"/>
                <a:cs typeface="Arial" panose="020B0604020202020204" pitchFamily="34" charset="0"/>
              </a:rPr>
              <a:t>allai</a:t>
            </a:r>
            <a:r>
              <a:rPr lang="en-GB" b="1">
                <a:latin typeface="Arial" panose="020B0604020202020204" pitchFamily="34" charset="0"/>
                <a:cs typeface="Arial" panose="020B0604020202020204" pitchFamily="34" charset="0"/>
              </a:rPr>
              <a:t> </a:t>
            </a:r>
            <a:r>
              <a:rPr lang="en-GB" b="1" err="1">
                <a:latin typeface="Arial" panose="020B0604020202020204" pitchFamily="34" charset="0"/>
                <a:cs typeface="Arial" panose="020B0604020202020204" pitchFamily="34" charset="0"/>
              </a:rPr>
              <a:t>atal</a:t>
            </a:r>
            <a:r>
              <a:rPr lang="en-GB" b="1">
                <a:latin typeface="Arial" panose="020B0604020202020204" pitchFamily="34" charset="0"/>
                <a:cs typeface="Arial" panose="020B0604020202020204" pitchFamily="34" charset="0"/>
              </a:rPr>
              <a:t> </a:t>
            </a:r>
            <a:r>
              <a:rPr lang="en-GB" b="1" err="1">
                <a:latin typeface="Arial" panose="020B0604020202020204" pitchFamily="34" charset="0"/>
                <a:cs typeface="Arial" panose="020B0604020202020204" pitchFamily="34" charset="0"/>
              </a:rPr>
              <a:t>plentyn</a:t>
            </a:r>
            <a:r>
              <a:rPr lang="en-GB" b="1">
                <a:latin typeface="Arial" panose="020B0604020202020204" pitchFamily="34" charset="0"/>
                <a:cs typeface="Arial" panose="020B0604020202020204" pitchFamily="34" charset="0"/>
              </a:rPr>
              <a:t> </a:t>
            </a:r>
            <a:r>
              <a:rPr lang="en-GB" b="1" err="1">
                <a:latin typeface="Arial" panose="020B0604020202020204" pitchFamily="34" charset="0"/>
                <a:cs typeface="Arial" panose="020B0604020202020204" pitchFamily="34" charset="0"/>
              </a:rPr>
              <a:t>rhag</a:t>
            </a:r>
            <a:r>
              <a:rPr lang="en-GB" b="1">
                <a:latin typeface="Arial" panose="020B0604020202020204" pitchFamily="34" charset="0"/>
                <a:cs typeface="Arial" panose="020B0604020202020204" pitchFamily="34" charset="0"/>
              </a:rPr>
              <a:t> </a:t>
            </a:r>
            <a:r>
              <a:rPr lang="en-GB" b="1" err="1">
                <a:latin typeface="Arial" panose="020B0604020202020204" pitchFamily="34" charset="0"/>
                <a:cs typeface="Arial" panose="020B0604020202020204" pitchFamily="34" charset="0"/>
              </a:rPr>
              <a:t>datgelu</a:t>
            </a:r>
            <a:br>
              <a:rPr lang="en-GB" b="1">
                <a:latin typeface="Arial" panose="020B0604020202020204" pitchFamily="34" charset="0"/>
                <a:cs typeface="Arial" panose="020B0604020202020204" pitchFamily="34" charset="0"/>
              </a:rPr>
            </a:br>
            <a:r>
              <a:rPr lang="en-GB" b="1">
                <a:solidFill>
                  <a:schemeClr val="accent1">
                    <a:lumMod val="75000"/>
                  </a:schemeClr>
                </a:solidFill>
                <a:latin typeface="Arial" panose="020B0604020202020204" pitchFamily="34" charset="0"/>
                <a:cs typeface="Arial" panose="020B0604020202020204" pitchFamily="34" charset="0"/>
              </a:rPr>
              <a:t>Factors that might prevent a child from disclosing </a:t>
            </a:r>
          </a:p>
        </p:txBody>
      </p:sp>
      <p:sp>
        <p:nvSpPr>
          <p:cNvPr id="3" name="Content Placeholder 2">
            <a:extLst>
              <a:ext uri="{FF2B5EF4-FFF2-40B4-BE49-F238E27FC236}">
                <a16:creationId xmlns:a16="http://schemas.microsoft.com/office/drawing/2014/main" id="{CCCC9549-AB5A-416B-BC00-40ED5A1A9629}"/>
              </a:ext>
            </a:extLst>
          </p:cNvPr>
          <p:cNvSpPr>
            <a:spLocks noGrp="1"/>
          </p:cNvSpPr>
          <p:nvPr>
            <p:ph sz="half" idx="1"/>
          </p:nvPr>
        </p:nvSpPr>
        <p:spPr>
          <a:xfrm>
            <a:off x="326571" y="2817395"/>
            <a:ext cx="4207329" cy="3809862"/>
          </a:xfrm>
        </p:spPr>
        <p:txBody>
          <a:bodyPr vert="horz" lIns="91440" tIns="45720" rIns="91440" bIns="45720" rtlCol="0" anchor="t">
            <a:normAutofit/>
          </a:bodyPr>
          <a:lstStyle/>
          <a:p>
            <a:r>
              <a:rPr lang="en-GB" sz="2400" dirty="0" err="1">
                <a:latin typeface="Arial"/>
                <a:cs typeface="Arial"/>
              </a:rPr>
              <a:t>Efallai</a:t>
            </a:r>
            <a:r>
              <a:rPr lang="en-GB" sz="2400" dirty="0">
                <a:latin typeface="Arial"/>
                <a:cs typeface="Arial"/>
              </a:rPr>
              <a:t> </a:t>
            </a:r>
            <a:r>
              <a:rPr lang="en-GB" sz="2400" dirty="0" err="1">
                <a:latin typeface="Arial"/>
                <a:cs typeface="Arial"/>
              </a:rPr>
              <a:t>nad</a:t>
            </a:r>
            <a:r>
              <a:rPr lang="en-GB" sz="2400" dirty="0">
                <a:latin typeface="Arial"/>
                <a:cs typeface="Arial"/>
              </a:rPr>
              <a:t> </a:t>
            </a:r>
            <a:r>
              <a:rPr lang="en-GB" sz="2400" dirty="0" err="1">
                <a:latin typeface="Arial"/>
                <a:cs typeface="Arial"/>
              </a:rPr>
              <a:t>oes</a:t>
            </a:r>
            <a:r>
              <a:rPr lang="en-GB" sz="2400" dirty="0">
                <a:latin typeface="Arial"/>
                <a:cs typeface="Arial"/>
              </a:rPr>
              <a:t> y </a:t>
            </a:r>
            <a:r>
              <a:rPr lang="en-GB" sz="2400" dirty="0" err="1">
                <a:latin typeface="Arial"/>
                <a:cs typeface="Arial"/>
              </a:rPr>
              <a:t>geiriau</a:t>
            </a:r>
            <a:r>
              <a:rPr lang="en-GB" sz="2400" dirty="0">
                <a:latin typeface="Arial"/>
                <a:cs typeface="Arial"/>
              </a:rPr>
              <a:t> (</a:t>
            </a:r>
            <a:r>
              <a:rPr lang="en-GB" sz="2400" dirty="0" err="1">
                <a:latin typeface="Arial"/>
                <a:cs typeface="Arial"/>
              </a:rPr>
              <a:t>rhy</a:t>
            </a:r>
            <a:r>
              <a:rPr lang="en-GB" sz="2400" dirty="0">
                <a:latin typeface="Arial"/>
                <a:cs typeface="Arial"/>
              </a:rPr>
              <a:t> </a:t>
            </a:r>
            <a:r>
              <a:rPr lang="en-GB" sz="2400" dirty="0" err="1">
                <a:latin typeface="Arial"/>
                <a:cs typeface="Arial"/>
              </a:rPr>
              <a:t>ifanc</a:t>
            </a:r>
            <a:r>
              <a:rPr lang="en-GB" sz="2400" dirty="0">
                <a:latin typeface="Arial"/>
                <a:cs typeface="Arial"/>
              </a:rPr>
              <a:t>, </a:t>
            </a:r>
            <a:r>
              <a:rPr lang="en-GB" sz="2400" dirty="0" err="1">
                <a:latin typeface="Arial"/>
                <a:cs typeface="Arial"/>
              </a:rPr>
              <a:t>nam</a:t>
            </a:r>
            <a:r>
              <a:rPr lang="en-GB" sz="2400" dirty="0">
                <a:latin typeface="Arial"/>
                <a:cs typeface="Arial"/>
              </a:rPr>
              <a:t> </a:t>
            </a:r>
            <a:r>
              <a:rPr lang="en-GB" sz="2400" dirty="0" err="1">
                <a:latin typeface="Arial"/>
                <a:cs typeface="Arial"/>
              </a:rPr>
              <a:t>gwybyddol</a:t>
            </a:r>
            <a:r>
              <a:rPr lang="en-GB" sz="2400" dirty="0">
                <a:latin typeface="Arial"/>
                <a:cs typeface="Arial"/>
              </a:rPr>
              <a:t>)</a:t>
            </a:r>
          </a:p>
          <a:p>
            <a:r>
              <a:rPr lang="en-GB" sz="2400" dirty="0" err="1">
                <a:latin typeface="Arial"/>
                <a:cs typeface="Arial"/>
              </a:rPr>
              <a:t>Beio</a:t>
            </a:r>
            <a:r>
              <a:rPr lang="en-GB" sz="2400" dirty="0">
                <a:latin typeface="Arial"/>
                <a:cs typeface="Arial"/>
              </a:rPr>
              <a:t> </a:t>
            </a:r>
            <a:r>
              <a:rPr lang="en-GB" sz="2400" dirty="0" err="1">
                <a:latin typeface="Arial"/>
                <a:cs typeface="Arial"/>
              </a:rPr>
              <a:t>ei</a:t>
            </a:r>
            <a:r>
              <a:rPr lang="en-GB" sz="2400" dirty="0">
                <a:latin typeface="Arial"/>
                <a:cs typeface="Arial"/>
              </a:rPr>
              <a:t> </a:t>
            </a:r>
            <a:r>
              <a:rPr lang="en-GB" sz="2400" dirty="0" err="1">
                <a:latin typeface="Arial"/>
                <a:cs typeface="Arial"/>
              </a:rPr>
              <a:t>hunan</a:t>
            </a:r>
            <a:endParaRPr lang="en-GB" sz="2400" dirty="0">
              <a:latin typeface="Arial"/>
              <a:cs typeface="Arial"/>
            </a:endParaRPr>
          </a:p>
          <a:p>
            <a:r>
              <a:rPr lang="en-GB" sz="2400" dirty="0">
                <a:latin typeface="Arial"/>
                <a:cs typeface="Arial"/>
              </a:rPr>
              <a:t>Ni </a:t>
            </a:r>
            <a:r>
              <a:rPr lang="en-GB" sz="2400" dirty="0" err="1">
                <a:latin typeface="Arial"/>
                <a:cs typeface="Arial"/>
              </a:rPr>
              <a:t>ofynnwyd</a:t>
            </a:r>
            <a:r>
              <a:rPr lang="en-GB" sz="2400" dirty="0">
                <a:latin typeface="Arial"/>
                <a:cs typeface="Arial"/>
              </a:rPr>
              <a:t> </a:t>
            </a:r>
            <a:r>
              <a:rPr lang="en-GB" sz="2400" dirty="0" err="1">
                <a:latin typeface="Arial"/>
                <a:cs typeface="Arial"/>
              </a:rPr>
              <a:t>erioed</a:t>
            </a:r>
            <a:r>
              <a:rPr lang="en-GB" sz="2400" dirty="0">
                <a:latin typeface="Arial"/>
                <a:cs typeface="Arial"/>
              </a:rPr>
              <a:t> </a:t>
            </a:r>
          </a:p>
          <a:p>
            <a:r>
              <a:rPr lang="en-GB" sz="2400" err="1">
                <a:latin typeface="Arial"/>
                <a:cs typeface="Arial"/>
              </a:rPr>
              <a:t>Efaillai</a:t>
            </a:r>
            <a:r>
              <a:rPr lang="en-GB" sz="2400" dirty="0">
                <a:latin typeface="Arial"/>
                <a:cs typeface="Arial"/>
              </a:rPr>
              <a:t> y </a:t>
            </a:r>
            <a:r>
              <a:rPr lang="en-GB" sz="2400" err="1">
                <a:latin typeface="Arial"/>
                <a:cs typeface="Arial"/>
              </a:rPr>
              <a:t>bydd</a:t>
            </a:r>
            <a:r>
              <a:rPr lang="en-GB" sz="2400" dirty="0">
                <a:latin typeface="Arial"/>
                <a:cs typeface="Arial"/>
              </a:rPr>
              <a:t> </a:t>
            </a:r>
            <a:r>
              <a:rPr lang="en-GB" sz="2400" err="1">
                <a:latin typeface="Arial"/>
                <a:cs typeface="Arial"/>
              </a:rPr>
              <a:t>yn</a:t>
            </a:r>
            <a:r>
              <a:rPr lang="en-GB" sz="2400" dirty="0">
                <a:latin typeface="Arial"/>
                <a:cs typeface="Arial"/>
              </a:rPr>
              <a:t> </a:t>
            </a:r>
            <a:r>
              <a:rPr lang="en-GB" sz="2400" err="1">
                <a:latin typeface="Arial"/>
                <a:cs typeface="Arial"/>
              </a:rPr>
              <a:t>gobeithio</a:t>
            </a:r>
            <a:r>
              <a:rPr lang="en-GB" sz="2400" dirty="0">
                <a:latin typeface="Arial"/>
                <a:cs typeface="Arial"/>
              </a:rPr>
              <a:t> y </a:t>
            </a:r>
            <a:r>
              <a:rPr lang="en-GB" sz="2400" err="1">
                <a:latin typeface="Arial"/>
                <a:cs typeface="Arial"/>
              </a:rPr>
              <a:t>bydd</a:t>
            </a:r>
            <a:r>
              <a:rPr lang="en-GB" sz="2400" dirty="0">
                <a:latin typeface="Arial"/>
                <a:cs typeface="Arial"/>
              </a:rPr>
              <a:t> y </a:t>
            </a:r>
            <a:r>
              <a:rPr lang="en-GB" sz="2400" err="1">
                <a:latin typeface="Arial"/>
                <a:cs typeface="Arial"/>
              </a:rPr>
              <a:t>camdriniaeth</a:t>
            </a:r>
            <a:r>
              <a:rPr lang="en-GB" sz="2400" dirty="0">
                <a:latin typeface="Arial"/>
                <a:cs typeface="Arial"/>
              </a:rPr>
              <a:t> </a:t>
            </a:r>
            <a:r>
              <a:rPr lang="en-GB" sz="2400" err="1">
                <a:latin typeface="Arial"/>
                <a:cs typeface="Arial"/>
              </a:rPr>
              <a:t>yn</a:t>
            </a:r>
            <a:r>
              <a:rPr lang="en-GB" sz="2400" dirty="0">
                <a:latin typeface="Arial"/>
                <a:cs typeface="Arial"/>
              </a:rPr>
              <a:t> </a:t>
            </a:r>
            <a:r>
              <a:rPr lang="en-GB" sz="2400" err="1">
                <a:latin typeface="Arial"/>
                <a:cs typeface="Arial"/>
              </a:rPr>
              <a:t>dod</a:t>
            </a:r>
            <a:r>
              <a:rPr lang="en-GB" sz="2400" dirty="0">
                <a:latin typeface="Arial"/>
                <a:cs typeface="Arial"/>
              </a:rPr>
              <a:t> </a:t>
            </a:r>
            <a:r>
              <a:rPr lang="en-GB" sz="2400" err="1">
                <a:latin typeface="Arial"/>
                <a:cs typeface="Arial"/>
              </a:rPr>
              <a:t>i</a:t>
            </a:r>
            <a:r>
              <a:rPr lang="en-GB" sz="2400" dirty="0">
                <a:latin typeface="Arial"/>
                <a:cs typeface="Arial"/>
              </a:rPr>
              <a:t> ben </a:t>
            </a:r>
            <a:r>
              <a:rPr lang="en-GB" sz="2400" err="1">
                <a:latin typeface="Arial"/>
                <a:cs typeface="Arial"/>
              </a:rPr>
              <a:t>ar</a:t>
            </a:r>
            <a:r>
              <a:rPr lang="en-GB" sz="2400" dirty="0">
                <a:latin typeface="Arial"/>
                <a:cs typeface="Arial"/>
              </a:rPr>
              <a:t> </a:t>
            </a:r>
            <a:r>
              <a:rPr lang="en-GB" sz="2400" err="1">
                <a:latin typeface="Arial"/>
                <a:cs typeface="Arial"/>
              </a:rPr>
              <a:t>ei</a:t>
            </a:r>
            <a:r>
              <a:rPr lang="en-GB" sz="2400" dirty="0">
                <a:latin typeface="Arial"/>
                <a:cs typeface="Arial"/>
              </a:rPr>
              <a:t> ben </a:t>
            </a:r>
            <a:r>
              <a:rPr lang="en-GB" sz="2400" err="1">
                <a:latin typeface="Arial"/>
                <a:cs typeface="Arial"/>
              </a:rPr>
              <a:t>ei</a:t>
            </a:r>
            <a:r>
              <a:rPr lang="en-GB" sz="2400" dirty="0">
                <a:latin typeface="Arial"/>
                <a:cs typeface="Arial"/>
              </a:rPr>
              <a:t> </a:t>
            </a:r>
            <a:r>
              <a:rPr lang="en-GB" sz="2400" err="1">
                <a:latin typeface="Arial"/>
                <a:cs typeface="Arial"/>
              </a:rPr>
              <a:t>hun</a:t>
            </a:r>
            <a:endParaRPr lang="en-GB" sz="2400">
              <a:latin typeface="Arial"/>
              <a:cs typeface="Arial"/>
            </a:endParaRPr>
          </a:p>
          <a:p>
            <a:r>
              <a:rPr lang="en-GB" sz="2400" dirty="0" err="1">
                <a:latin typeface="Arial"/>
                <a:cs typeface="Arial"/>
              </a:rPr>
              <a:t>Diwylliant</a:t>
            </a:r>
            <a:endParaRPr lang="en-GB" sz="2400" dirty="0" err="1">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127CDF53-A22E-5EA8-43AB-D65ED010984E}"/>
              </a:ext>
            </a:extLst>
          </p:cNvPr>
          <p:cNvSpPr>
            <a:spLocks noGrp="1"/>
          </p:cNvSpPr>
          <p:nvPr>
            <p:ph sz="half" idx="2"/>
          </p:nvPr>
        </p:nvSpPr>
        <p:spPr>
          <a:xfrm>
            <a:off x="4781550" y="2817395"/>
            <a:ext cx="3867150" cy="3809862"/>
          </a:xfrm>
        </p:spPr>
        <p:txBody>
          <a:bodyPr vert="horz" lIns="91440" tIns="45720" rIns="91440" bIns="45720" rtlCol="0" anchor="t">
            <a:normAutofit/>
          </a:bodyPr>
          <a:lstStyle/>
          <a:p>
            <a:r>
              <a:rPr lang="en-GB" sz="2400" dirty="0">
                <a:solidFill>
                  <a:schemeClr val="accent1">
                    <a:lumMod val="75000"/>
                  </a:schemeClr>
                </a:solidFill>
                <a:latin typeface="Arial"/>
                <a:cs typeface="Arial"/>
              </a:rPr>
              <a:t>May not have the words (too young, cognitive impairment)</a:t>
            </a:r>
          </a:p>
          <a:p>
            <a:r>
              <a:rPr lang="en-GB" sz="2400" dirty="0">
                <a:solidFill>
                  <a:schemeClr val="accent1">
                    <a:lumMod val="75000"/>
                  </a:schemeClr>
                </a:solidFill>
                <a:latin typeface="Arial"/>
                <a:cs typeface="Arial"/>
              </a:rPr>
              <a:t>Blame themselves</a:t>
            </a:r>
          </a:p>
          <a:p>
            <a:r>
              <a:rPr lang="en-GB" sz="2400" dirty="0">
                <a:solidFill>
                  <a:schemeClr val="accent1">
                    <a:lumMod val="75000"/>
                  </a:schemeClr>
                </a:solidFill>
                <a:latin typeface="Arial"/>
                <a:cs typeface="Arial"/>
              </a:rPr>
              <a:t>Never been asked</a:t>
            </a:r>
          </a:p>
          <a:p>
            <a:r>
              <a:rPr lang="en-GB" sz="2400" dirty="0">
                <a:solidFill>
                  <a:schemeClr val="accent1">
                    <a:lumMod val="75000"/>
                  </a:schemeClr>
                </a:solidFill>
                <a:latin typeface="Arial"/>
                <a:cs typeface="Arial"/>
              </a:rPr>
              <a:t>May hope the abuse will stop on its own</a:t>
            </a:r>
          </a:p>
          <a:p>
            <a:r>
              <a:rPr lang="en-GB" sz="2400" dirty="0">
                <a:solidFill>
                  <a:schemeClr val="accent1">
                    <a:lumMod val="75000"/>
                  </a:schemeClr>
                </a:solidFill>
                <a:latin typeface="Arial"/>
                <a:cs typeface="Arial"/>
              </a:rPr>
              <a:t>Culture</a:t>
            </a:r>
          </a:p>
          <a:p>
            <a:pPr marL="0" indent="0">
              <a:buNone/>
            </a:pPr>
            <a:endParaRPr lang="en-GB">
              <a:ea typeface="Calibri" panose="020F0502020204030204"/>
              <a:cs typeface="Calibri" panose="020F0502020204030204"/>
            </a:endParaRPr>
          </a:p>
          <a:p>
            <a:endParaRPr lang="en-GB">
              <a:ea typeface="Calibri" panose="020F0502020204030204"/>
              <a:cs typeface="Calibri" panose="020F0502020204030204"/>
            </a:endParaRPr>
          </a:p>
        </p:txBody>
      </p:sp>
    </p:spTree>
    <p:extLst>
      <p:ext uri="{BB962C8B-B14F-4D97-AF65-F5344CB8AC3E}">
        <p14:creationId xmlns:p14="http://schemas.microsoft.com/office/powerpoint/2010/main" val="104744856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9FE7F-2E0C-168A-B71F-63F7EBA1ADD1}"/>
              </a:ext>
            </a:extLst>
          </p:cNvPr>
          <p:cNvSpPr>
            <a:spLocks noGrp="1"/>
          </p:cNvSpPr>
          <p:nvPr>
            <p:ph type="title"/>
          </p:nvPr>
        </p:nvSpPr>
        <p:spPr/>
        <p:txBody>
          <a:bodyPr>
            <a:noAutofit/>
          </a:bodyPr>
          <a:lstStyle/>
          <a:p>
            <a:pPr algn="ctr"/>
            <a:r>
              <a:rPr lang="en-GB" sz="4400" b="1" err="1">
                <a:latin typeface="Arial" panose="020B0604020202020204" pitchFamily="34" charset="0"/>
                <a:cs typeface="Arial" panose="020B0604020202020204" pitchFamily="34" charset="0"/>
              </a:rPr>
              <a:t>Ymchwil</a:t>
            </a:r>
            <a:r>
              <a:rPr lang="en-GB" sz="4400" b="1">
                <a:latin typeface="Arial" panose="020B0604020202020204" pitchFamily="34" charset="0"/>
                <a:cs typeface="Arial" panose="020B0604020202020204" pitchFamily="34" charset="0"/>
              </a:rPr>
              <a:t> </a:t>
            </a:r>
            <a:r>
              <a:rPr lang="en-GB" sz="4400" b="1" err="1">
                <a:latin typeface="Arial" panose="020B0604020202020204" pitchFamily="34" charset="0"/>
                <a:cs typeface="Arial" panose="020B0604020202020204" pitchFamily="34" charset="0"/>
              </a:rPr>
              <a:t>bellach</a:t>
            </a:r>
            <a:br>
              <a:rPr lang="en-GB" b="1">
                <a:latin typeface="Arial" panose="020B0604020202020204" pitchFamily="34" charset="0"/>
                <a:cs typeface="Arial" panose="020B0604020202020204" pitchFamily="34" charset="0"/>
              </a:rPr>
            </a:br>
            <a:r>
              <a:rPr lang="en-GB" sz="4400" b="1">
                <a:solidFill>
                  <a:schemeClr val="accent1">
                    <a:lumMod val="75000"/>
                  </a:schemeClr>
                </a:solidFill>
                <a:latin typeface="Arial" panose="020B0604020202020204" pitchFamily="34" charset="0"/>
                <a:cs typeface="Arial" panose="020B0604020202020204" pitchFamily="34" charset="0"/>
              </a:rPr>
              <a:t>Further Research</a:t>
            </a:r>
          </a:p>
        </p:txBody>
      </p:sp>
      <p:sp>
        <p:nvSpPr>
          <p:cNvPr id="3" name="Content Placeholder 2">
            <a:extLst>
              <a:ext uri="{FF2B5EF4-FFF2-40B4-BE49-F238E27FC236}">
                <a16:creationId xmlns:a16="http://schemas.microsoft.com/office/drawing/2014/main" id="{6CA8ECB4-F111-9F8B-B7DE-67AC2CC6E130}"/>
              </a:ext>
            </a:extLst>
          </p:cNvPr>
          <p:cNvSpPr>
            <a:spLocks noGrp="1"/>
          </p:cNvSpPr>
          <p:nvPr>
            <p:ph idx="1"/>
          </p:nvPr>
        </p:nvSpPr>
        <p:spPr>
          <a:xfrm>
            <a:off x="628650" y="1825625"/>
            <a:ext cx="4144736" cy="3640897"/>
          </a:xfrm>
        </p:spPr>
        <p:txBody>
          <a:bodyPr>
            <a:normAutofit/>
          </a:bodyPr>
          <a:lstStyle/>
          <a:p>
            <a:pPr marL="0" indent="0">
              <a:buNone/>
            </a:pPr>
            <a:r>
              <a:rPr lang="en-GB" sz="2400">
                <a:latin typeface="Arial" panose="020B0604020202020204" pitchFamily="34" charset="0"/>
                <a:cs typeface="Arial" panose="020B0604020202020204" pitchFamily="34" charset="0"/>
              </a:rPr>
              <a:t>Beth </a:t>
            </a:r>
            <a:r>
              <a:rPr lang="en-GB" sz="2400" err="1">
                <a:latin typeface="Arial" panose="020B0604020202020204" pitchFamily="34" charset="0"/>
                <a:cs typeface="Arial" panose="020B0604020202020204" pitchFamily="34" charset="0"/>
              </a:rPr>
              <a:t>yw</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camdriniaeth</a:t>
            </a:r>
            <a:r>
              <a:rPr lang="en-GB" sz="2400">
                <a:latin typeface="Arial" panose="020B0604020202020204" pitchFamily="34" charset="0"/>
                <a:cs typeface="Arial" panose="020B0604020202020204" pitchFamily="34" charset="0"/>
              </a:rPr>
              <a:t> plant?</a:t>
            </a:r>
          </a:p>
          <a:p>
            <a:pPr marL="0" indent="0">
              <a:buNone/>
            </a:pPr>
            <a:r>
              <a:rPr lang="en-GB">
                <a:latin typeface="Arial" panose="020B0604020202020204" pitchFamily="34" charset="0"/>
                <a:cs typeface="Arial" panose="020B0604020202020204" pitchFamily="34" charset="0"/>
                <a:hlinkClick r:id="rId3"/>
              </a:rPr>
              <a:t>https://www.nspcc.org.uk/what-is-child-abuse/types-of-abuse/</a:t>
            </a:r>
            <a:r>
              <a:rPr lang="en-GB">
                <a:latin typeface="Arial" panose="020B0604020202020204" pitchFamily="34" charset="0"/>
                <a:cs typeface="Arial" panose="020B0604020202020204" pitchFamily="34" charset="0"/>
              </a:rPr>
              <a:t> </a:t>
            </a:r>
          </a:p>
          <a:p>
            <a:pPr marL="0" indent="0">
              <a:buNone/>
            </a:pPr>
            <a:endParaRPr lang="en-GB"/>
          </a:p>
        </p:txBody>
      </p:sp>
      <p:sp>
        <p:nvSpPr>
          <p:cNvPr id="4" name="Content Placeholder 3">
            <a:extLst>
              <a:ext uri="{FF2B5EF4-FFF2-40B4-BE49-F238E27FC236}">
                <a16:creationId xmlns:a16="http://schemas.microsoft.com/office/drawing/2014/main" id="{0F7DA7A1-B6A4-0013-1970-AD02016C51F5}"/>
              </a:ext>
            </a:extLst>
          </p:cNvPr>
          <p:cNvSpPr>
            <a:spLocks noGrp="1"/>
          </p:cNvSpPr>
          <p:nvPr>
            <p:ph sz="half" idx="4294967295"/>
          </p:nvPr>
        </p:nvSpPr>
        <p:spPr>
          <a:xfrm>
            <a:off x="4985657" y="1850798"/>
            <a:ext cx="3886200" cy="1695904"/>
          </a:xfrm>
        </p:spPr>
        <p:txBody>
          <a:bodyPr>
            <a:noAutofit/>
          </a:bodyPr>
          <a:lstStyle/>
          <a:p>
            <a:pPr marL="0" indent="0">
              <a:buNone/>
            </a:pPr>
            <a:r>
              <a:rPr lang="en-GB" sz="2400">
                <a:solidFill>
                  <a:schemeClr val="accent1">
                    <a:lumMod val="75000"/>
                  </a:schemeClr>
                </a:solidFill>
                <a:latin typeface="Arial" panose="020B0604020202020204" pitchFamily="34" charset="0"/>
                <a:cs typeface="Arial" panose="020B0604020202020204" pitchFamily="34" charset="0"/>
              </a:rPr>
              <a:t>What is child abuse?</a:t>
            </a:r>
          </a:p>
          <a:p>
            <a:pPr marL="0" indent="0">
              <a:buNone/>
            </a:pPr>
            <a:r>
              <a:rPr lang="en-GB">
                <a:latin typeface="Arial" panose="020B0604020202020204" pitchFamily="34" charset="0"/>
                <a:cs typeface="Arial" panose="020B0604020202020204" pitchFamily="34" charset="0"/>
                <a:hlinkClick r:id="rId3"/>
              </a:rPr>
              <a:t>https://www.nspcc.org.uk/what-is-child-abuse/types-of-abuse/</a:t>
            </a:r>
            <a:r>
              <a:rPr lang="en-GB">
                <a:latin typeface="Arial" panose="020B0604020202020204" pitchFamily="34" charset="0"/>
                <a:cs typeface="Arial" panose="020B0604020202020204" pitchFamily="34" charset="0"/>
              </a:rPr>
              <a:t> </a:t>
            </a:r>
          </a:p>
        </p:txBody>
      </p:sp>
      <p:pic>
        <p:nvPicPr>
          <p:cNvPr id="2052" name="Picture 4">
            <a:extLst>
              <a:ext uri="{FF2B5EF4-FFF2-40B4-BE49-F238E27FC236}">
                <a16:creationId xmlns:a16="http://schemas.microsoft.com/office/drawing/2014/main" id="{43822B1D-F0CD-97C7-9ABB-83E4E8BD014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8954" y="3706813"/>
            <a:ext cx="7271792" cy="1749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523519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BB6CC-FCF1-21E6-B852-535508B7711F}"/>
              </a:ext>
            </a:extLst>
          </p:cNvPr>
          <p:cNvSpPr>
            <a:spLocks noGrp="1"/>
          </p:cNvSpPr>
          <p:nvPr>
            <p:ph type="title"/>
          </p:nvPr>
        </p:nvSpPr>
        <p:spPr/>
        <p:txBody>
          <a:bodyPr>
            <a:normAutofit/>
          </a:bodyPr>
          <a:lstStyle/>
          <a:p>
            <a:pPr algn="ctr"/>
            <a:r>
              <a:rPr lang="en-GB" sz="4400" b="1" err="1">
                <a:latin typeface="Arial" panose="020B0604020202020204" pitchFamily="34" charset="0"/>
                <a:cs typeface="Arial" panose="020B0604020202020204" pitchFamily="34" charset="0"/>
              </a:rPr>
              <a:t>Cyfeirnodau</a:t>
            </a:r>
            <a:r>
              <a:rPr lang="en-GB" sz="4400" b="1">
                <a:latin typeface="Arial" panose="020B0604020202020204" pitchFamily="34" charset="0"/>
                <a:cs typeface="Arial" panose="020B0604020202020204" pitchFamily="34" charset="0"/>
              </a:rPr>
              <a:t>/ </a:t>
            </a:r>
            <a:r>
              <a:rPr lang="en-GB" sz="4400" b="1">
                <a:solidFill>
                  <a:schemeClr val="accent1">
                    <a:lumMod val="75000"/>
                  </a:schemeClr>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2C30F307-4585-D4CB-3A30-4263440DF475}"/>
              </a:ext>
            </a:extLst>
          </p:cNvPr>
          <p:cNvSpPr>
            <a:spLocks noGrp="1"/>
          </p:cNvSpPr>
          <p:nvPr>
            <p:ph idx="1"/>
          </p:nvPr>
        </p:nvSpPr>
        <p:spPr/>
        <p:txBody>
          <a:bodyPr vert="horz" lIns="91440" tIns="45720" rIns="91440" bIns="45720" rtlCol="0" anchor="t">
            <a:normAutofit lnSpcReduction="10000"/>
          </a:bodyPr>
          <a:lstStyle/>
          <a:p>
            <a:r>
              <a:rPr lang="en-GB"/>
              <a:t>NSPCC (2022) </a:t>
            </a:r>
            <a:r>
              <a:rPr lang="en-GB" i="1"/>
              <a:t>Types of Abuse</a:t>
            </a:r>
            <a:r>
              <a:rPr lang="en-GB"/>
              <a:t>. Available at: </a:t>
            </a:r>
            <a:r>
              <a:rPr lang="en-GB">
                <a:hlinkClick r:id="rId2"/>
              </a:rPr>
              <a:t>https://www.nspcc.org.uk/what-is-child-abuse/types-of-abuse/</a:t>
            </a:r>
            <a:r>
              <a:rPr lang="en-GB"/>
              <a:t> (Accessed: 07 June 2023)</a:t>
            </a:r>
          </a:p>
          <a:p>
            <a:r>
              <a:rPr lang="en-GB" err="1"/>
              <a:t>Nuco</a:t>
            </a:r>
            <a:r>
              <a:rPr lang="en-GB"/>
              <a:t> (2022) </a:t>
            </a:r>
            <a:r>
              <a:rPr lang="en-GB" i="1" err="1"/>
              <a:t>Nuco</a:t>
            </a:r>
            <a:r>
              <a:rPr lang="en-GB" i="1"/>
              <a:t> Plus</a:t>
            </a:r>
            <a:r>
              <a:rPr lang="en-GB"/>
              <a:t>. Available at: </a:t>
            </a:r>
            <a:r>
              <a:rPr lang="en-GB">
                <a:hlinkClick r:id="rId3"/>
              </a:rPr>
              <a:t>https://www.nucoplus.com/</a:t>
            </a:r>
            <a:r>
              <a:rPr lang="en-GB"/>
              <a:t> (Accessed: 07 August 2023)</a:t>
            </a:r>
            <a:endParaRPr lang="en-GB">
              <a:ea typeface="Calibri"/>
              <a:cs typeface="Calibri"/>
            </a:endParaRPr>
          </a:p>
          <a:p>
            <a:r>
              <a:rPr lang="en-GB">
                <a:ea typeface="Calibri"/>
                <a:cs typeface="Calibri"/>
              </a:rPr>
              <a:t>Social Care Wales (2025) </a:t>
            </a:r>
            <a:r>
              <a:rPr lang="en-GB" i="1">
                <a:solidFill>
                  <a:srgbClr val="37394C"/>
                </a:solidFill>
                <a:latin typeface="Arial"/>
                <a:cs typeface="Arial"/>
              </a:rPr>
              <a:t>Key definitions relevant to safeguarding children. </a:t>
            </a:r>
            <a:r>
              <a:rPr lang="en-GB">
                <a:solidFill>
                  <a:srgbClr val="37394C"/>
                </a:solidFill>
                <a:latin typeface="Arial"/>
                <a:cs typeface="Arial"/>
              </a:rPr>
              <a:t>Available at:</a:t>
            </a:r>
            <a:r>
              <a:rPr lang="en-GB" i="1">
                <a:solidFill>
                  <a:srgbClr val="37394C"/>
                </a:solidFill>
                <a:latin typeface="Arial"/>
                <a:cs typeface="Arial"/>
              </a:rPr>
              <a:t> </a:t>
            </a:r>
            <a:r>
              <a:rPr lang="en-GB">
                <a:solidFill>
                  <a:srgbClr val="37394C"/>
                </a:solidFill>
                <a:ea typeface="+mn-lt"/>
                <a:cs typeface="+mn-lt"/>
                <a:hlinkClick r:id="rId4"/>
              </a:rPr>
              <a:t>Safeguarding Wales</a:t>
            </a:r>
            <a:r>
              <a:rPr lang="en-GB">
                <a:solidFill>
                  <a:srgbClr val="37394C"/>
                </a:solidFill>
                <a:ea typeface="+mn-lt"/>
                <a:cs typeface="+mn-lt"/>
              </a:rPr>
              <a:t> (Accessed: 10 July 2025)</a:t>
            </a:r>
            <a:endParaRPr lang="en-GB">
              <a:solidFill>
                <a:srgbClr val="37394C"/>
              </a:solidFill>
              <a:ea typeface="Calibri"/>
              <a:cs typeface="Calibri"/>
            </a:endParaRPr>
          </a:p>
          <a:p>
            <a:endParaRPr lang="en-GB">
              <a:solidFill>
                <a:srgbClr val="000000"/>
              </a:solidFill>
              <a:latin typeface="Calibri" panose="020F0502020204030204"/>
              <a:ea typeface="Calibri" panose="020F0502020204030204"/>
              <a:cs typeface="Calibri" panose="020F0502020204030204"/>
            </a:endParaRPr>
          </a:p>
        </p:txBody>
      </p:sp>
    </p:spTree>
    <p:extLst>
      <p:ext uri="{BB962C8B-B14F-4D97-AF65-F5344CB8AC3E}">
        <p14:creationId xmlns:p14="http://schemas.microsoft.com/office/powerpoint/2010/main" val="2995945753"/>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3.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4.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6" ma:contentTypeDescription="Create a new document." ma:contentTypeScope="" ma:versionID="a4dcb34dc5fdf258bf392aab553054d2">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b534d4374fdab73f758f5458f38e133c"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SharedWithUsers xmlns="16bfc89a-06a0-41d6-ae50-6ff65b36cb8b">
      <UserInfo>
        <DisplayName/>
        <AccountId xsi:nil="true"/>
        <AccountType/>
      </UserInfo>
    </SharedWithUsers>
  </documentManagement>
</p:properties>
</file>

<file path=customXml/itemProps1.xml><?xml version="1.0" encoding="utf-8"?>
<ds:datastoreItem xmlns:ds="http://schemas.openxmlformats.org/officeDocument/2006/customXml" ds:itemID="{8074DF2A-E1AB-4757-8046-4D344CCC21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4AEE984-18C4-4EE7-890B-24783A679DD4}">
  <ds:schemaRefs>
    <ds:schemaRef ds:uri="http://schemas.microsoft.com/sharepoint/v3/contenttype/forms"/>
  </ds:schemaRefs>
</ds:datastoreItem>
</file>

<file path=customXml/itemProps3.xml><?xml version="1.0" encoding="utf-8"?>
<ds:datastoreItem xmlns:ds="http://schemas.openxmlformats.org/officeDocument/2006/customXml" ds:itemID="{5F93461A-342F-494E-984A-407AAED66E23}">
  <ds:schemaRefs>
    <ds:schemaRef ds:uri="16bfc89a-06a0-41d6-ae50-6ff65b36cb8b"/>
    <ds:schemaRef ds:uri="e4a72011-89be-41d7-bd49-565121a9e247"/>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Blank Powerpoint</Template>
  <Application>Microsoft Office PowerPoint</Application>
  <PresentationFormat>On-screen Show (4:3)</PresentationFormat>
  <Slides>50</Slides>
  <Notes>34</Notes>
  <HiddenSlides>0</HiddenSlides>
  <ScaleCrop>false</ScaleCrop>
  <HeadingPairs>
    <vt:vector size="4" baseType="variant">
      <vt:variant>
        <vt:lpstr>Theme</vt:lpstr>
      </vt:variant>
      <vt:variant>
        <vt:i4>3</vt:i4>
      </vt:variant>
      <vt:variant>
        <vt:lpstr>Slide Titles</vt:lpstr>
      </vt:variant>
      <vt:variant>
        <vt:i4>50</vt:i4>
      </vt:variant>
    </vt:vector>
  </HeadingPairs>
  <TitlesOfParts>
    <vt:vector size="53" baseType="lpstr">
      <vt:lpstr>Holding PAge</vt:lpstr>
      <vt:lpstr>Title Slide 2</vt:lpstr>
      <vt:lpstr>Accessible 2</vt:lpstr>
      <vt:lpstr>PowerPoint Presentation</vt:lpstr>
      <vt:lpstr>    ECEY5011/C  Diogelu: arfer, deddfwriarth a’r tîm aml-ddisgyblaeth                               Safeguarding: practice, legislation and the multi-disciplinary team  Categorïau Categories Darlith 5 Lecture 5    </vt:lpstr>
      <vt:lpstr>Cynnwys Content</vt:lpstr>
      <vt:lpstr>Sgiliau Cyflogadwyedd/Trosglwyddadwy Employability/Transferable Skills</vt:lpstr>
      <vt:lpstr>Adnoddau Resources</vt:lpstr>
      <vt:lpstr>Rhaglen Ymarferydd Blynyddoedd Cynnar Early Years Practitioner programme</vt:lpstr>
      <vt:lpstr> Niwed Harm </vt:lpstr>
      <vt:lpstr> Niwed Harm </vt:lpstr>
      <vt:lpstr>Adran 2 Section 2</vt:lpstr>
      <vt:lpstr>Niwed Harm</vt:lpstr>
      <vt:lpstr>Y pedwar category gwreiddiol The original four categories</vt:lpstr>
      <vt:lpstr>Camdrin Corfforol</vt:lpstr>
      <vt:lpstr> Physical Abuse</vt:lpstr>
      <vt:lpstr>Camdriniaeth Corfforol Physical Abuse</vt:lpstr>
      <vt:lpstr>Camdriniaeth Corfforol Physical Abuse</vt:lpstr>
      <vt:lpstr>Dangosydd o camdriniaeth corfforol Indicators of physical abuse</vt:lpstr>
      <vt:lpstr>Dangosydd o camdriniaeth corfforol Indicators of physical abuse</vt:lpstr>
      <vt:lpstr>Cofiwch Wahaniaethau Diwylliannol Remember Cultural Differences</vt:lpstr>
      <vt:lpstr>PowerPoint Presentation</vt:lpstr>
      <vt:lpstr>Marcia Patrymog neu gleisio Patterned Marks or bruising</vt:lpstr>
      <vt:lpstr>Achos Pryder Cause for concern</vt:lpstr>
      <vt:lpstr>Salwch wedi’i ffugio/wedi’i achosi gan eraill  Fabricated or induced  Illness</vt:lpstr>
      <vt:lpstr>Camdriniaeth Emosiynol</vt:lpstr>
      <vt:lpstr> Emotional Abuse</vt:lpstr>
      <vt:lpstr>Camdriniaeth emosiynol Emotional Abuse</vt:lpstr>
      <vt:lpstr>Camdriniaeth emosiynol Emotional Abuse</vt:lpstr>
      <vt:lpstr>Dangosydd o camdriniaeth emosiynol Indicators of Emotional Abuse</vt:lpstr>
      <vt:lpstr>Dangosydd o camdriniaeth emosiynol Indicators of Emotional Abuse</vt:lpstr>
      <vt:lpstr>Camdriniaeth Rhywiol</vt:lpstr>
      <vt:lpstr>  Sexual Abuse</vt:lpstr>
      <vt:lpstr>Camdriniaeth Rhywiol Sexual Abuse</vt:lpstr>
      <vt:lpstr>Dangosydd o Camdriniaeth Rhywiol Indicators of Sexual Abuse</vt:lpstr>
      <vt:lpstr>Dangosydd o Camdriniaeth Rhywiol Indicators of Sexual Abuse</vt:lpstr>
      <vt:lpstr>Dangosydd o Camdriniaeth Rhywiol Indicators of Sexual Abuse</vt:lpstr>
      <vt:lpstr>Esgeulustod </vt:lpstr>
      <vt:lpstr> Neglect</vt:lpstr>
      <vt:lpstr>Mathau o Esgeulustod Types of Neglect</vt:lpstr>
      <vt:lpstr>Dangosydd o esgeulustod Indicators of Neglect</vt:lpstr>
      <vt:lpstr>Categori ychwanegol Additional categories</vt:lpstr>
      <vt:lpstr>Categori ychwanegol Additional categories</vt:lpstr>
      <vt:lpstr>  Eraill Other  </vt:lpstr>
      <vt:lpstr>Camdriniaeth Diwyllainnol Cultural abuse</vt:lpstr>
      <vt:lpstr>Ymwybyddiaeth FGM FGM Awareness</vt:lpstr>
      <vt:lpstr>Ymwybyddiaeth Smwddio Bronnau Breast Ironing Awareness  </vt:lpstr>
      <vt:lpstr>Ffactorau allai categoreiddio unigolyn fel ‘mewn perygl’ Factors that might categorise an individual as ‘at risk’</vt:lpstr>
      <vt:lpstr>Ffactorau allai categoreiddio unigolyn fel ‘mewn perygl’ Factors that might categorise an individual as ‘at risk’</vt:lpstr>
      <vt:lpstr>Ffactorau a allai atal plentyn/oedolyn archolladwy rhag datgelu Factors that might prevent a child/ vulnerable adult from disclosing </vt:lpstr>
      <vt:lpstr>Ffactorau a allai atal plentyn rhag datgelu Factors that might prevent a child from disclosing </vt:lpstr>
      <vt:lpstr>Ymchwil bellach Further Research</vt:lpstr>
      <vt:lpstr>Cyfeirnodau/ References</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 carpenter</dc:creator>
  <cp:keywords>templed, dempled, thempled, powerpoint, bwrdd, fwrdd, iaith, cymraeg, gymraeg, chymraeg, cyflwyniadau, gyflwyniadau, chyflwyniadau, delwedd, ddelwedd,</cp:keywords>
  <cp:revision>101</cp:revision>
  <dcterms:created xsi:type="dcterms:W3CDTF">2004-04-06T15:50:52Z</dcterms:created>
  <dcterms:modified xsi:type="dcterms:W3CDTF">2025-10-23T11:33:55Z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r8>204300</vt:r8>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Keywords0">
    <vt:lpwstr>templed, dempled, thempled, powerpoint, bwrdd, fwrdd, iaith, cymraeg, gymraeg, chymraeg, cyflwyniadau, gyflwyniadau, chyflwyniadau, delwedd, ddelwedd, </vt:lpwstr>
  </property>
  <property fmtid="{D5CDD505-2E9C-101B-9397-08002B2CF9AE}" pid="17" name="Language">
    <vt:lpwstr>Welsh</vt:lpwstr>
  </property>
  <property fmtid="{D5CDD505-2E9C-101B-9397-08002B2CF9AE}" pid="18" name="display_urn:schemas-microsoft-com:office:office#Editor">
    <vt:lpwstr>NTDD2413\Operator</vt:lpwstr>
  </property>
  <property fmtid="{D5CDD505-2E9C-101B-9397-08002B2CF9AE}" pid="19" name="display_urn:schemas-microsoft-com:office:office#Author">
    <vt:lpwstr>Jeremy Evas</vt:lpwstr>
  </property>
  <property fmtid="{D5CDD505-2E9C-101B-9397-08002B2CF9AE}" pid="20" name="ContentTypeId">
    <vt:lpwstr>0x010100B144F219396AFE458016C97602F34B7A</vt:lpwstr>
  </property>
  <property fmtid="{D5CDD505-2E9C-101B-9397-08002B2CF9AE}" pid="21" name="_SourceUrl">
    <vt:lpwstr/>
  </property>
  <property fmtid="{D5CDD505-2E9C-101B-9397-08002B2CF9AE}" pid="22" name="_SharedFileIndex">
    <vt:lpwstr/>
  </property>
  <property fmtid="{D5CDD505-2E9C-101B-9397-08002B2CF9AE}" pid="23" name="ComplianceAssetId">
    <vt:lpwstr/>
  </property>
  <property fmtid="{D5CDD505-2E9C-101B-9397-08002B2CF9AE}" pid="24" name="_ExtendedDescription">
    <vt:lpwstr/>
  </property>
  <property fmtid="{D5CDD505-2E9C-101B-9397-08002B2CF9AE}" pid="25" name="TriggerFlowInfo">
    <vt:lpwstr/>
  </property>
  <property fmtid="{D5CDD505-2E9C-101B-9397-08002B2CF9AE}" pid="26" name="MediaServiceImageTags">
    <vt:lpwstr/>
  </property>
</Properties>
</file>