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4572000" cy="3429000"/>
  <p:notesSz cx="4572000" cy="3429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95" d="100"/>
          <a:sy n="195" d="100"/>
        </p:scale>
        <p:origin x="94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42900" y="1062990"/>
            <a:ext cx="3886200" cy="720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685800" y="1920240"/>
            <a:ext cx="3200400" cy="857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2860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35458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4572000" cy="7863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8234" y="825753"/>
            <a:ext cx="2812415" cy="208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35534" y="1016634"/>
            <a:ext cx="2075180" cy="2376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54480" y="3188970"/>
            <a:ext cx="146304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2860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29184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hyperlink" Target="mailto:admin@society-of-sports-therapists.org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778" y="0"/>
            <a:ext cx="4577080" cy="3369310"/>
            <a:chOff x="-1778" y="0"/>
            <a:chExt cx="4577080" cy="336931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572000" cy="105537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62" y="762"/>
              <a:ext cx="4572000" cy="10195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2" y="762"/>
              <a:ext cx="4572000" cy="1019810"/>
            </a:xfrm>
            <a:custGeom>
              <a:avLst/>
              <a:gdLst/>
              <a:ahLst/>
              <a:cxnLst/>
              <a:rect l="l" t="t" r="r" b="b"/>
              <a:pathLst>
                <a:path w="4572000" h="1019810">
                  <a:moveTo>
                    <a:pt x="0" y="1019555"/>
                  </a:moveTo>
                  <a:lnTo>
                    <a:pt x="4572000" y="1019555"/>
                  </a:lnTo>
                  <a:lnTo>
                    <a:pt x="4572000" y="0"/>
                  </a:lnTo>
                  <a:lnTo>
                    <a:pt x="0" y="0"/>
                  </a:lnTo>
                  <a:lnTo>
                    <a:pt x="0" y="1019555"/>
                  </a:lnTo>
                  <a:close/>
                </a:path>
              </a:pathLst>
            </a:custGeom>
            <a:ln w="4572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004" y="327660"/>
              <a:ext cx="4505706" cy="303961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868" y="376428"/>
              <a:ext cx="4398645" cy="2944495"/>
            </a:xfrm>
            <a:custGeom>
              <a:avLst/>
              <a:gdLst/>
              <a:ahLst/>
              <a:cxnLst/>
              <a:rect l="l" t="t" r="r" b="b"/>
              <a:pathLst>
                <a:path w="4398645" h="2944495">
                  <a:moveTo>
                    <a:pt x="4390771" y="0"/>
                  </a:moveTo>
                  <a:lnTo>
                    <a:pt x="7505" y="0"/>
                  </a:lnTo>
                  <a:lnTo>
                    <a:pt x="0" y="7493"/>
                  </a:lnTo>
                  <a:lnTo>
                    <a:pt x="0" y="2936875"/>
                  </a:lnTo>
                  <a:lnTo>
                    <a:pt x="7505" y="2944368"/>
                  </a:lnTo>
                  <a:lnTo>
                    <a:pt x="4390771" y="2944368"/>
                  </a:lnTo>
                  <a:lnTo>
                    <a:pt x="4398264" y="2936875"/>
                  </a:lnTo>
                  <a:lnTo>
                    <a:pt x="4398264" y="749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3735" y="2139696"/>
              <a:ext cx="4248150" cy="105079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8599" y="2177796"/>
              <a:ext cx="4140835" cy="977265"/>
            </a:xfrm>
            <a:custGeom>
              <a:avLst/>
              <a:gdLst/>
              <a:ahLst/>
              <a:cxnLst/>
              <a:rect l="l" t="t" r="r" b="b"/>
              <a:pathLst>
                <a:path w="4140835" h="977264">
                  <a:moveTo>
                    <a:pt x="4138167" y="0"/>
                  </a:moveTo>
                  <a:lnTo>
                    <a:pt x="2540" y="0"/>
                  </a:lnTo>
                  <a:lnTo>
                    <a:pt x="0" y="2539"/>
                  </a:lnTo>
                  <a:lnTo>
                    <a:pt x="0" y="974344"/>
                  </a:lnTo>
                  <a:lnTo>
                    <a:pt x="2540" y="976884"/>
                  </a:lnTo>
                  <a:lnTo>
                    <a:pt x="4138167" y="976884"/>
                  </a:lnTo>
                  <a:lnTo>
                    <a:pt x="4140708" y="974344"/>
                  </a:lnTo>
                  <a:lnTo>
                    <a:pt x="4140708" y="25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39927" y="2115719"/>
            <a:ext cx="3691254" cy="103759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651510">
              <a:lnSpc>
                <a:spcPct val="100000"/>
              </a:lnSpc>
              <a:spcBef>
                <a:spcPts val="220"/>
              </a:spcBef>
            </a:pPr>
            <a:r>
              <a:rPr sz="1600" b="1" spc="-5" dirty="0">
                <a:latin typeface="Carlito"/>
                <a:cs typeface="Carlito"/>
              </a:rPr>
              <a:t>Sports </a:t>
            </a:r>
            <a:r>
              <a:rPr sz="1600" b="1" spc="-25" dirty="0">
                <a:latin typeface="Carlito"/>
                <a:cs typeface="Carlito"/>
              </a:rPr>
              <a:t>Trauma</a:t>
            </a:r>
            <a:r>
              <a:rPr sz="1600" b="1" spc="5" dirty="0">
                <a:latin typeface="Carlito"/>
                <a:cs typeface="Carlito"/>
              </a:rPr>
              <a:t> </a:t>
            </a:r>
            <a:r>
              <a:rPr sz="1600" b="1" spc="-10" dirty="0">
                <a:latin typeface="Carlito"/>
                <a:cs typeface="Carlito"/>
              </a:rPr>
              <a:t>Management</a:t>
            </a:r>
            <a:endParaRPr sz="1600">
              <a:latin typeface="Carlito"/>
              <a:cs typeface="Carlito"/>
            </a:endParaRPr>
          </a:p>
          <a:p>
            <a:pPr marL="215265" indent="-203200">
              <a:lnSpc>
                <a:spcPct val="100000"/>
              </a:lnSpc>
              <a:spcBef>
                <a:spcPts val="120"/>
              </a:spcBef>
              <a:buAutoNum type="arabicPeriod" startAt="9"/>
              <a:tabLst>
                <a:tab pos="215900" algn="l"/>
              </a:tabLst>
            </a:pPr>
            <a:r>
              <a:rPr sz="1600" b="1" spc="-10" dirty="0">
                <a:latin typeface="Carlito"/>
                <a:cs typeface="Carlito"/>
              </a:rPr>
              <a:t>Exposure, </a:t>
            </a:r>
            <a:r>
              <a:rPr sz="1600" b="1" spc="-15" dirty="0">
                <a:latin typeface="Carlito"/>
                <a:cs typeface="Carlito"/>
              </a:rPr>
              <a:t>Environment </a:t>
            </a:r>
            <a:r>
              <a:rPr sz="1600" b="1" spc="-5" dirty="0">
                <a:latin typeface="Carlito"/>
                <a:cs typeface="Carlito"/>
              </a:rPr>
              <a:t>&amp; </a:t>
            </a:r>
            <a:r>
              <a:rPr sz="1600" b="1" spc="-10" dirty="0">
                <a:latin typeface="Carlito"/>
                <a:cs typeface="Carlito"/>
              </a:rPr>
              <a:t>Everything</a:t>
            </a:r>
            <a:r>
              <a:rPr sz="1600" b="1" spc="95" dirty="0">
                <a:latin typeface="Carlito"/>
                <a:cs typeface="Carlito"/>
              </a:rPr>
              <a:t> </a:t>
            </a:r>
            <a:r>
              <a:rPr sz="1600" b="1" spc="-5" dirty="0">
                <a:latin typeface="Carlito"/>
                <a:cs typeface="Carlito"/>
              </a:rPr>
              <a:t>Else</a:t>
            </a:r>
            <a:endParaRPr sz="1600">
              <a:latin typeface="Carlito"/>
              <a:cs typeface="Carlito"/>
            </a:endParaRPr>
          </a:p>
          <a:p>
            <a:pPr marL="864869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latin typeface="Carlito"/>
                <a:cs typeface="Carlito"/>
              </a:rPr>
              <a:t>c. Medical </a:t>
            </a:r>
            <a:r>
              <a:rPr sz="1600" b="1" spc="-10" dirty="0">
                <a:latin typeface="Carlito"/>
                <a:cs typeface="Carlito"/>
              </a:rPr>
              <a:t>Emergencies</a:t>
            </a:r>
            <a:endParaRPr sz="1600">
              <a:latin typeface="Carlito"/>
              <a:cs typeface="Carlito"/>
            </a:endParaRPr>
          </a:p>
          <a:p>
            <a:pPr marL="1626235" lvl="1" indent="-131445">
              <a:lnSpc>
                <a:spcPct val="100000"/>
              </a:lnSpc>
              <a:spcBef>
                <a:spcPts val="180"/>
              </a:spcBef>
              <a:buAutoNum type="romanLcPeriod"/>
              <a:tabLst>
                <a:tab pos="1626870" algn="l"/>
              </a:tabLst>
            </a:pPr>
            <a:r>
              <a:rPr sz="1400" b="1" dirty="0">
                <a:latin typeface="Carlito"/>
                <a:cs typeface="Carlito"/>
              </a:rPr>
              <a:t>Asthma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2222" y="3320923"/>
            <a:ext cx="4069079" cy="102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00" spc="-5" dirty="0">
                <a:latin typeface="Carlito"/>
                <a:cs typeface="Carlito"/>
              </a:rPr>
              <a:t>16 Royal </a:t>
            </a:r>
            <a:r>
              <a:rPr sz="500" dirty="0">
                <a:latin typeface="Carlito"/>
                <a:cs typeface="Carlito"/>
              </a:rPr>
              <a:t>Terrace, Glasgow, G3 </a:t>
            </a:r>
            <a:r>
              <a:rPr sz="500" spc="-5" dirty="0">
                <a:latin typeface="Carlito"/>
                <a:cs typeface="Carlito"/>
              </a:rPr>
              <a:t>7NY, T: 0845 600 2613, F: 0141 332 5335, W:www.society-of-sports-therapists.org, </a:t>
            </a:r>
            <a:r>
              <a:rPr sz="500" dirty="0">
                <a:latin typeface="Carlito"/>
                <a:cs typeface="Carlito"/>
              </a:rPr>
              <a:t>E:</a:t>
            </a:r>
            <a:r>
              <a:rPr sz="500" spc="110" dirty="0">
                <a:latin typeface="Carlito"/>
                <a:cs typeface="Carlito"/>
              </a:rPr>
              <a:t> </a:t>
            </a:r>
            <a:r>
              <a:rPr sz="500" spc="-5" dirty="0">
                <a:latin typeface="Carlito"/>
                <a:cs typeface="Carlito"/>
                <a:hlinkClick r:id="rId6"/>
              </a:rPr>
              <a:t>admin@society-of-sports-therapists.org</a:t>
            </a:r>
            <a:endParaRPr sz="500">
              <a:latin typeface="Carlito"/>
              <a:cs typeface="Carlito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28600" y="141707"/>
            <a:ext cx="4140835" cy="1976755"/>
            <a:chOff x="228600" y="141707"/>
            <a:chExt cx="4140835" cy="1976755"/>
          </a:xfrm>
        </p:grpSpPr>
        <p:sp>
          <p:nvSpPr>
            <p:cNvPr id="13" name="object 13"/>
            <p:cNvSpPr/>
            <p:nvPr/>
          </p:nvSpPr>
          <p:spPr>
            <a:xfrm>
              <a:off x="228600" y="406908"/>
              <a:ext cx="4140708" cy="17114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72411" y="1019775"/>
              <a:ext cx="1034075" cy="101477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6239" y="141707"/>
              <a:ext cx="3757422" cy="16995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7599" y="890396"/>
            <a:ext cx="155448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0" spc="-5" dirty="0">
                <a:latin typeface="Carlito"/>
                <a:cs typeface="Carlito"/>
              </a:rPr>
              <a:t>Medical</a:t>
            </a:r>
            <a:r>
              <a:rPr sz="1400" b="0" spc="-65" dirty="0">
                <a:latin typeface="Carlito"/>
                <a:cs typeface="Carlito"/>
              </a:rPr>
              <a:t> </a:t>
            </a:r>
            <a:r>
              <a:rPr sz="1400" b="0" spc="-5" dirty="0">
                <a:latin typeface="Carlito"/>
                <a:cs typeface="Carlito"/>
              </a:rPr>
              <a:t>Emergencies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7599" y="1129311"/>
            <a:ext cx="3715385" cy="97980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5" dirty="0">
                <a:latin typeface="Carlito"/>
                <a:cs typeface="Carlito"/>
              </a:rPr>
              <a:t>Asthma</a:t>
            </a:r>
            <a:endParaRPr sz="1400">
              <a:latin typeface="Carlito"/>
              <a:cs typeface="Carlito"/>
            </a:endParaRPr>
          </a:p>
          <a:p>
            <a:pPr marL="355600" marR="111760" lvl="1" indent="-114300">
              <a:lnSpc>
                <a:spcPts val="1300"/>
              </a:lnSpc>
              <a:spcBef>
                <a:spcPts val="280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Episodic, </a:t>
            </a:r>
            <a:r>
              <a:rPr sz="1200" spc="-10" dirty="0">
                <a:latin typeface="Carlito"/>
                <a:cs typeface="Carlito"/>
              </a:rPr>
              <a:t>reversible, </a:t>
            </a:r>
            <a:r>
              <a:rPr sz="1200" dirty="0">
                <a:latin typeface="Carlito"/>
                <a:cs typeface="Carlito"/>
              </a:rPr>
              <a:t>wheezing, </a:t>
            </a:r>
            <a:r>
              <a:rPr sz="1200" spc="-5" dirty="0">
                <a:latin typeface="Carlito"/>
                <a:cs typeface="Carlito"/>
              </a:rPr>
              <a:t>breathlessness, chest  tightness </a:t>
            </a:r>
            <a:r>
              <a:rPr sz="1200" dirty="0">
                <a:latin typeface="Carlito"/>
                <a:cs typeface="Carlito"/>
              </a:rPr>
              <a:t>with</a:t>
            </a:r>
            <a:r>
              <a:rPr sz="1200" spc="-40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cough.</a:t>
            </a:r>
            <a:endParaRPr sz="1200">
              <a:latin typeface="Carlito"/>
              <a:cs typeface="Carlito"/>
            </a:endParaRPr>
          </a:p>
          <a:p>
            <a:pPr marL="355600" marR="5080" lvl="1" indent="-114300">
              <a:lnSpc>
                <a:spcPts val="1300"/>
              </a:lnSpc>
              <a:spcBef>
                <a:spcPts val="24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10" dirty="0">
                <a:latin typeface="Carlito"/>
                <a:cs typeface="Carlito"/>
              </a:rPr>
              <a:t>Reversible airway </a:t>
            </a:r>
            <a:r>
              <a:rPr sz="1200" spc="-5" dirty="0">
                <a:latin typeface="Carlito"/>
                <a:cs typeface="Carlito"/>
              </a:rPr>
              <a:t>narrowing (bronchospasm) </a:t>
            </a:r>
            <a:r>
              <a:rPr sz="1200" dirty="0">
                <a:latin typeface="Carlito"/>
                <a:cs typeface="Carlito"/>
              </a:rPr>
              <a:t>&amp; </a:t>
            </a:r>
            <a:r>
              <a:rPr sz="1200" spc="-10" dirty="0">
                <a:latin typeface="Carlito"/>
                <a:cs typeface="Carlito"/>
              </a:rPr>
              <a:t>excess  </a:t>
            </a:r>
            <a:r>
              <a:rPr sz="1200" dirty="0">
                <a:latin typeface="Carlito"/>
                <a:cs typeface="Carlito"/>
              </a:rPr>
              <a:t>mucus</a:t>
            </a:r>
            <a:r>
              <a:rPr sz="1200" spc="-1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secretion</a:t>
            </a:r>
            <a:endParaRPr sz="12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7599" y="889762"/>
            <a:ext cx="5778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0" dirty="0">
                <a:latin typeface="Carlito"/>
                <a:cs typeface="Carlito"/>
              </a:rPr>
              <a:t>A</a:t>
            </a:r>
            <a:r>
              <a:rPr sz="1400" b="0" spc="-10" dirty="0">
                <a:latin typeface="Carlito"/>
                <a:cs typeface="Carlito"/>
              </a:rPr>
              <a:t>s</a:t>
            </a:r>
            <a:r>
              <a:rPr sz="1400" b="0" dirty="0">
                <a:latin typeface="Carlito"/>
                <a:cs typeface="Carlito"/>
              </a:rPr>
              <a:t>t</a:t>
            </a:r>
            <a:r>
              <a:rPr sz="1400" b="0" spc="-10" dirty="0">
                <a:latin typeface="Carlito"/>
                <a:cs typeface="Carlito"/>
              </a:rPr>
              <a:t>hm</a:t>
            </a:r>
            <a:r>
              <a:rPr sz="1400" b="0" dirty="0">
                <a:latin typeface="Carlito"/>
                <a:cs typeface="Carlito"/>
              </a:rPr>
              <a:t>a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7599" y="1128676"/>
            <a:ext cx="1871345" cy="208153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10" dirty="0">
                <a:latin typeface="Carlito"/>
                <a:cs typeface="Carlito"/>
              </a:rPr>
              <a:t>Moderate</a:t>
            </a:r>
            <a:endParaRPr sz="14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Normal</a:t>
            </a:r>
            <a:r>
              <a:rPr sz="1200" spc="-2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speech</a:t>
            </a:r>
            <a:endParaRPr sz="1200">
              <a:latin typeface="Carlito"/>
              <a:cs typeface="Carlito"/>
            </a:endParaRPr>
          </a:p>
          <a:p>
            <a:pPr marL="355600" marR="5080" lvl="1" indent="-114300">
              <a:lnSpc>
                <a:spcPts val="1300"/>
              </a:lnSpc>
              <a:spcBef>
                <a:spcPts val="265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PEFR </a:t>
            </a:r>
            <a:r>
              <a:rPr sz="1200" spc="-5" dirty="0">
                <a:latin typeface="Carlito"/>
                <a:cs typeface="Carlito"/>
              </a:rPr>
              <a:t>&gt;50% of predicted  best</a:t>
            </a:r>
            <a:endParaRPr sz="1200">
              <a:latin typeface="Carlito"/>
              <a:cs typeface="Carlito"/>
            </a:endParaRPr>
          </a:p>
          <a:p>
            <a:pPr marL="127000" indent="-114300">
              <a:lnSpc>
                <a:spcPct val="100000"/>
              </a:lnSpc>
              <a:spcBef>
                <a:spcPts val="29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5" dirty="0">
                <a:latin typeface="Carlito"/>
                <a:cs typeface="Carlito"/>
              </a:rPr>
              <a:t>Acute </a:t>
            </a:r>
            <a:r>
              <a:rPr sz="1400" spc="-10" dirty="0">
                <a:latin typeface="Carlito"/>
                <a:cs typeface="Carlito"/>
              </a:rPr>
              <a:t>Severe</a:t>
            </a:r>
            <a:endParaRPr sz="14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14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10" dirty="0">
                <a:latin typeface="Carlito"/>
                <a:cs typeface="Carlito"/>
              </a:rPr>
              <a:t>Any </a:t>
            </a:r>
            <a:r>
              <a:rPr sz="1200" dirty="0">
                <a:latin typeface="Carlito"/>
                <a:cs typeface="Carlito"/>
              </a:rPr>
              <a:t>1 </a:t>
            </a:r>
            <a:r>
              <a:rPr sz="1200" spc="-5" dirty="0">
                <a:latin typeface="Carlito"/>
                <a:cs typeface="Carlito"/>
              </a:rPr>
              <a:t>of </a:t>
            </a:r>
            <a:r>
              <a:rPr sz="1200" dirty="0">
                <a:latin typeface="Carlito"/>
                <a:cs typeface="Carlito"/>
              </a:rPr>
              <a:t>the</a:t>
            </a:r>
            <a:r>
              <a:rPr sz="1200" spc="-5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following</a:t>
            </a:r>
            <a:endParaRPr sz="1200">
              <a:latin typeface="Carlito"/>
              <a:cs typeface="Carlito"/>
            </a:endParaRPr>
          </a:p>
          <a:p>
            <a:pPr marL="584200" lvl="2" indent="-114935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584835" algn="l"/>
              </a:tabLst>
            </a:pPr>
            <a:r>
              <a:rPr sz="1000" spc="-25" dirty="0">
                <a:latin typeface="Carlito"/>
                <a:cs typeface="Carlito"/>
              </a:rPr>
              <a:t>Talk </a:t>
            </a:r>
            <a:r>
              <a:rPr sz="1000" spc="-5" dirty="0">
                <a:latin typeface="Carlito"/>
                <a:cs typeface="Carlito"/>
              </a:rPr>
              <a:t>in </a:t>
            </a:r>
            <a:r>
              <a:rPr sz="1000" spc="-15" dirty="0">
                <a:latin typeface="Carlito"/>
                <a:cs typeface="Carlito"/>
              </a:rPr>
              <a:t>broken</a:t>
            </a:r>
            <a:r>
              <a:rPr sz="1000" spc="2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sentences</a:t>
            </a:r>
            <a:endParaRPr sz="1000">
              <a:latin typeface="Carlito"/>
              <a:cs typeface="Carlito"/>
            </a:endParaRPr>
          </a:p>
          <a:p>
            <a:pPr marL="584200" lvl="2" indent="-114935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584835" algn="l"/>
              </a:tabLst>
            </a:pPr>
            <a:r>
              <a:rPr sz="1000" spc="-5" dirty="0">
                <a:latin typeface="Carlito"/>
                <a:cs typeface="Carlito"/>
              </a:rPr>
              <a:t>PEFR</a:t>
            </a:r>
            <a:r>
              <a:rPr sz="1000" spc="-10" dirty="0">
                <a:latin typeface="Carlito"/>
                <a:cs typeface="Carlito"/>
              </a:rPr>
              <a:t> 33-50%</a:t>
            </a:r>
            <a:endParaRPr sz="1000">
              <a:latin typeface="Carlito"/>
              <a:cs typeface="Carlito"/>
            </a:endParaRPr>
          </a:p>
          <a:p>
            <a:pPr marL="584200" lvl="2" indent="-114935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584835" algn="l"/>
              </a:tabLst>
            </a:pPr>
            <a:r>
              <a:rPr sz="1000" spc="-5" dirty="0">
                <a:latin typeface="Carlito"/>
                <a:cs typeface="Carlito"/>
              </a:rPr>
              <a:t>Pulse</a:t>
            </a:r>
            <a:r>
              <a:rPr sz="100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&gt;110bpm</a:t>
            </a:r>
            <a:endParaRPr sz="1000">
              <a:latin typeface="Carlito"/>
              <a:cs typeface="Carlito"/>
            </a:endParaRPr>
          </a:p>
          <a:p>
            <a:pPr marL="584200" marR="19685" lvl="2" indent="-114300">
              <a:lnSpc>
                <a:spcPts val="1080"/>
              </a:lnSpc>
              <a:spcBef>
                <a:spcPts val="270"/>
              </a:spcBef>
              <a:buFont typeface="Arial"/>
              <a:buChar char="•"/>
              <a:tabLst>
                <a:tab pos="584835" algn="l"/>
              </a:tabLst>
            </a:pPr>
            <a:r>
              <a:rPr sz="1000" spc="-10" dirty="0">
                <a:latin typeface="Carlito"/>
                <a:cs typeface="Carlito"/>
              </a:rPr>
              <a:t>Respiration: </a:t>
            </a:r>
            <a:r>
              <a:rPr sz="1000" spc="-5" dirty="0">
                <a:latin typeface="Carlito"/>
                <a:cs typeface="Carlito"/>
              </a:rPr>
              <a:t>&gt;25 </a:t>
            </a:r>
            <a:r>
              <a:rPr sz="1000" spc="-10" dirty="0">
                <a:latin typeface="Carlito"/>
                <a:cs typeface="Carlito"/>
              </a:rPr>
              <a:t>Breaths  </a:t>
            </a:r>
            <a:r>
              <a:rPr sz="1000" spc="-5" dirty="0">
                <a:latin typeface="Carlito"/>
                <a:cs typeface="Carlito"/>
              </a:rPr>
              <a:t>per minute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22829" y="872644"/>
            <a:ext cx="1784985" cy="177673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35"/>
              </a:spcBef>
            </a:pPr>
            <a:r>
              <a:rPr sz="1400" spc="-10" dirty="0">
                <a:latin typeface="Carlito"/>
                <a:cs typeface="Carlito"/>
              </a:rPr>
              <a:t>Life</a:t>
            </a:r>
            <a:r>
              <a:rPr sz="1400" spc="-30" dirty="0">
                <a:latin typeface="Carlito"/>
                <a:cs typeface="Carlito"/>
              </a:rPr>
              <a:t> </a:t>
            </a:r>
            <a:r>
              <a:rPr sz="1400" spc="-5" dirty="0">
                <a:latin typeface="Carlito"/>
                <a:cs typeface="Carlito"/>
              </a:rPr>
              <a:t>Threatening</a:t>
            </a:r>
            <a:endParaRPr sz="1400">
              <a:latin typeface="Carlito"/>
              <a:cs typeface="Carlito"/>
            </a:endParaRPr>
          </a:p>
          <a:p>
            <a:pPr marL="381000" indent="-11430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381000" algn="l"/>
              </a:tabLst>
            </a:pPr>
            <a:r>
              <a:rPr sz="1200" spc="-10" dirty="0">
                <a:latin typeface="Carlito"/>
                <a:cs typeface="Carlito"/>
              </a:rPr>
              <a:t>Any </a:t>
            </a:r>
            <a:r>
              <a:rPr sz="1200" dirty="0">
                <a:latin typeface="Carlito"/>
                <a:cs typeface="Carlito"/>
              </a:rPr>
              <a:t>1 </a:t>
            </a:r>
            <a:r>
              <a:rPr sz="1200" spc="-5" dirty="0">
                <a:latin typeface="Carlito"/>
                <a:cs typeface="Carlito"/>
              </a:rPr>
              <a:t>of </a:t>
            </a:r>
            <a:r>
              <a:rPr sz="1200" dirty="0">
                <a:latin typeface="Carlito"/>
                <a:cs typeface="Carlito"/>
              </a:rPr>
              <a:t>the</a:t>
            </a:r>
            <a:r>
              <a:rPr sz="1200" spc="-7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following</a:t>
            </a:r>
            <a:endParaRPr sz="1200">
              <a:latin typeface="Carlito"/>
              <a:cs typeface="Carlito"/>
            </a:endParaRPr>
          </a:p>
          <a:p>
            <a:pPr marL="609600" marR="111125" lvl="1" indent="-114300">
              <a:lnSpc>
                <a:spcPts val="1080"/>
              </a:lnSpc>
              <a:spcBef>
                <a:spcPts val="285"/>
              </a:spcBef>
              <a:buFont typeface="Arial"/>
              <a:buChar char="•"/>
              <a:tabLst>
                <a:tab pos="609600" algn="l"/>
              </a:tabLst>
            </a:pPr>
            <a:r>
              <a:rPr sz="1000" spc="-10" dirty="0">
                <a:latin typeface="Carlito"/>
                <a:cs typeface="Carlito"/>
              </a:rPr>
              <a:t>Silent chest </a:t>
            </a:r>
            <a:r>
              <a:rPr sz="1000" spc="-5" dirty="0">
                <a:latin typeface="Carlito"/>
                <a:cs typeface="Carlito"/>
              </a:rPr>
              <a:t>&amp; </a:t>
            </a:r>
            <a:r>
              <a:rPr sz="1000" spc="-10" dirty="0">
                <a:latin typeface="Carlito"/>
                <a:cs typeface="Carlito"/>
              </a:rPr>
              <a:t>feeble  respiratory</a:t>
            </a:r>
            <a:r>
              <a:rPr sz="1000" spc="10" dirty="0">
                <a:latin typeface="Carlito"/>
                <a:cs typeface="Carlito"/>
              </a:rPr>
              <a:t> </a:t>
            </a:r>
            <a:r>
              <a:rPr sz="1000" spc="-15" dirty="0">
                <a:latin typeface="Carlito"/>
                <a:cs typeface="Carlito"/>
              </a:rPr>
              <a:t>effort</a:t>
            </a:r>
            <a:endParaRPr sz="1000">
              <a:latin typeface="Carlito"/>
              <a:cs typeface="Carlito"/>
            </a:endParaRPr>
          </a:p>
          <a:p>
            <a:pPr marL="609600" lvl="1" indent="-114300">
              <a:lnSpc>
                <a:spcPct val="100000"/>
              </a:lnSpc>
              <a:spcBef>
                <a:spcPts val="114"/>
              </a:spcBef>
              <a:buFont typeface="Arial"/>
              <a:buChar char="•"/>
              <a:tabLst>
                <a:tab pos="609600" algn="l"/>
              </a:tabLst>
            </a:pPr>
            <a:r>
              <a:rPr sz="1000" spc="-5" dirty="0">
                <a:latin typeface="Carlito"/>
                <a:cs typeface="Carlito"/>
              </a:rPr>
              <a:t>Cyanosis</a:t>
            </a:r>
            <a:endParaRPr sz="1000">
              <a:latin typeface="Carlito"/>
              <a:cs typeface="Carlito"/>
            </a:endParaRPr>
          </a:p>
          <a:p>
            <a:pPr marL="609600" lvl="1" indent="-11430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609600" algn="l"/>
              </a:tabLst>
            </a:pPr>
            <a:r>
              <a:rPr sz="1000" dirty="0">
                <a:latin typeface="Carlito"/>
                <a:cs typeface="Carlito"/>
              </a:rPr>
              <a:t>O</a:t>
            </a:r>
            <a:r>
              <a:rPr sz="975" baseline="-21367" dirty="0">
                <a:latin typeface="Carlito"/>
                <a:cs typeface="Carlito"/>
              </a:rPr>
              <a:t>2 </a:t>
            </a:r>
            <a:r>
              <a:rPr sz="1000" spc="-10" dirty="0">
                <a:latin typeface="Carlito"/>
                <a:cs typeface="Carlito"/>
              </a:rPr>
              <a:t>sat</a:t>
            </a:r>
            <a:r>
              <a:rPr sz="1000" spc="-65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&lt;92%</a:t>
            </a:r>
            <a:endParaRPr sz="1000">
              <a:latin typeface="Carlito"/>
              <a:cs typeface="Carlito"/>
            </a:endParaRPr>
          </a:p>
          <a:p>
            <a:pPr marL="609600" lvl="1" indent="-11430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609600" algn="l"/>
              </a:tabLst>
            </a:pPr>
            <a:r>
              <a:rPr sz="1000" spc="-5" dirty="0">
                <a:latin typeface="Carlito"/>
                <a:cs typeface="Carlito"/>
              </a:rPr>
              <a:t>PEFR</a:t>
            </a:r>
            <a:r>
              <a:rPr sz="1000" spc="-9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&lt;33%</a:t>
            </a:r>
            <a:endParaRPr sz="1000">
              <a:latin typeface="Carlito"/>
              <a:cs typeface="Carlito"/>
            </a:endParaRPr>
          </a:p>
          <a:p>
            <a:pPr marL="609600" lvl="1" indent="-114300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609600" algn="l"/>
              </a:tabLst>
            </a:pPr>
            <a:r>
              <a:rPr sz="1000" spc="-5" dirty="0">
                <a:latin typeface="Carlito"/>
                <a:cs typeface="Carlito"/>
              </a:rPr>
              <a:t>Exhaustion</a:t>
            </a:r>
            <a:endParaRPr sz="1000">
              <a:latin typeface="Carlito"/>
              <a:cs typeface="Carlito"/>
            </a:endParaRPr>
          </a:p>
          <a:p>
            <a:pPr marL="609600" lvl="1" indent="-11430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609600" algn="l"/>
              </a:tabLst>
            </a:pPr>
            <a:r>
              <a:rPr sz="1000" spc="-5" dirty="0">
                <a:latin typeface="Carlito"/>
                <a:cs typeface="Carlito"/>
              </a:rPr>
              <a:t>Confusion</a:t>
            </a:r>
            <a:endParaRPr sz="1000">
              <a:latin typeface="Carlito"/>
              <a:cs typeface="Carlito"/>
            </a:endParaRPr>
          </a:p>
          <a:p>
            <a:pPr marL="609600" lvl="1" indent="-114300">
              <a:lnSpc>
                <a:spcPct val="100000"/>
              </a:lnSpc>
              <a:spcBef>
                <a:spcPts val="135"/>
              </a:spcBef>
              <a:buFont typeface="Arial"/>
              <a:buChar char="•"/>
              <a:tabLst>
                <a:tab pos="609600" algn="l"/>
              </a:tabLst>
            </a:pPr>
            <a:r>
              <a:rPr sz="1000" spc="-10" dirty="0">
                <a:latin typeface="Carlito"/>
                <a:cs typeface="Carlito"/>
              </a:rPr>
              <a:t>Altered</a:t>
            </a:r>
            <a:r>
              <a:rPr sz="1000" spc="15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consciousness</a:t>
            </a:r>
            <a:endParaRPr sz="10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Management </a:t>
            </a:r>
            <a:r>
              <a:rPr dirty="0"/>
              <a:t>of </a:t>
            </a:r>
            <a:r>
              <a:rPr spc="-5" dirty="0"/>
              <a:t>Acute Asthma</a:t>
            </a:r>
            <a:r>
              <a:rPr spc="-30" dirty="0"/>
              <a:t> </a:t>
            </a:r>
            <a:r>
              <a:rPr spc="-5" dirty="0"/>
              <a:t>Exacerbation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39700" indent="-1143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SAFE?</a:t>
            </a:r>
          </a:p>
          <a:p>
            <a:pPr marL="139700" indent="-114300">
              <a:lnSpc>
                <a:spcPct val="100000"/>
              </a:lnSpc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Airway</a:t>
            </a:r>
          </a:p>
          <a:p>
            <a:pPr marL="368300" lvl="1" indent="-114935">
              <a:lnSpc>
                <a:spcPts val="1430"/>
              </a:lnSpc>
              <a:spcBef>
                <a:spcPts val="15"/>
              </a:spcBef>
              <a:buFont typeface="Arial"/>
              <a:buChar char="•"/>
              <a:tabLst>
                <a:tab pos="368300" algn="l"/>
              </a:tabLst>
            </a:pPr>
            <a:r>
              <a:rPr sz="1200" spc="-5" dirty="0">
                <a:latin typeface="Carlito"/>
                <a:cs typeface="Carlito"/>
              </a:rPr>
              <a:t>Consider</a:t>
            </a:r>
            <a:r>
              <a:rPr sz="1200" spc="-25" dirty="0">
                <a:latin typeface="Carlito"/>
                <a:cs typeface="Carlito"/>
              </a:rPr>
              <a:t> </a:t>
            </a:r>
            <a:r>
              <a:rPr sz="1200" dirty="0">
                <a:latin typeface="Carlito"/>
                <a:cs typeface="Carlito"/>
              </a:rPr>
              <a:t>0</a:t>
            </a:r>
            <a:r>
              <a:rPr sz="1200" baseline="-20833" dirty="0">
                <a:latin typeface="Carlito"/>
                <a:cs typeface="Carlito"/>
              </a:rPr>
              <a:t>2</a:t>
            </a:r>
            <a:endParaRPr sz="1200" baseline="-20833">
              <a:latin typeface="Carlito"/>
              <a:cs typeface="Carlito"/>
            </a:endParaRPr>
          </a:p>
          <a:p>
            <a:pPr marL="139700" indent="-114300">
              <a:lnSpc>
                <a:spcPts val="1670"/>
              </a:lnSpc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Breathing</a:t>
            </a:r>
          </a:p>
          <a:p>
            <a:pPr marL="368300" lvl="1" indent="-114935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368300" algn="l"/>
              </a:tabLst>
            </a:pPr>
            <a:r>
              <a:rPr sz="1200" spc="-5" dirty="0">
                <a:latin typeface="Carlito"/>
                <a:cs typeface="Carlito"/>
              </a:rPr>
              <a:t>Check </a:t>
            </a:r>
            <a:r>
              <a:rPr sz="1200" spc="-10" dirty="0">
                <a:latin typeface="Carlito"/>
                <a:cs typeface="Carlito"/>
              </a:rPr>
              <a:t>Resp</a:t>
            </a:r>
            <a:r>
              <a:rPr sz="1200" spc="-5" dirty="0">
                <a:latin typeface="Carlito"/>
                <a:cs typeface="Carlito"/>
              </a:rPr>
              <a:t> </a:t>
            </a:r>
            <a:r>
              <a:rPr sz="1200" spc="-10" dirty="0">
                <a:latin typeface="Carlito"/>
                <a:cs typeface="Carlito"/>
              </a:rPr>
              <a:t>Rate</a:t>
            </a:r>
            <a:endParaRPr sz="1200">
              <a:latin typeface="Carlito"/>
              <a:cs typeface="Carlito"/>
            </a:endParaRPr>
          </a:p>
          <a:p>
            <a:pPr marL="368300" lvl="1" indent="-114935">
              <a:lnSpc>
                <a:spcPct val="100000"/>
              </a:lnSpc>
              <a:buFont typeface="Arial"/>
              <a:buChar char="•"/>
              <a:tabLst>
                <a:tab pos="368300" algn="l"/>
              </a:tabLst>
            </a:pPr>
            <a:r>
              <a:rPr sz="1200" spc="-5" dirty="0">
                <a:latin typeface="Carlito"/>
                <a:cs typeface="Carlito"/>
              </a:rPr>
              <a:t>Auscultation</a:t>
            </a:r>
            <a:endParaRPr sz="1200">
              <a:latin typeface="Carlito"/>
              <a:cs typeface="Carlito"/>
            </a:endParaRPr>
          </a:p>
          <a:p>
            <a:pPr marL="596900" lvl="2" indent="-114935">
              <a:lnSpc>
                <a:spcPts val="1185"/>
              </a:lnSpc>
              <a:spcBef>
                <a:spcPts val="10"/>
              </a:spcBef>
              <a:buFont typeface="Arial"/>
              <a:buChar char="•"/>
              <a:tabLst>
                <a:tab pos="597535" algn="l"/>
              </a:tabLst>
            </a:pPr>
            <a:r>
              <a:rPr sz="1000" spc="-10" dirty="0">
                <a:latin typeface="Carlito"/>
                <a:cs typeface="Carlito"/>
              </a:rPr>
              <a:t>Wheeze </a:t>
            </a:r>
            <a:r>
              <a:rPr sz="1000" spc="-5" dirty="0">
                <a:latin typeface="Carlito"/>
                <a:cs typeface="Carlito"/>
              </a:rPr>
              <a:t>with equal air</a:t>
            </a:r>
            <a:r>
              <a:rPr sz="1000" spc="-1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entry</a:t>
            </a:r>
            <a:endParaRPr sz="1000">
              <a:latin typeface="Carlito"/>
              <a:cs typeface="Carlito"/>
            </a:endParaRPr>
          </a:p>
          <a:p>
            <a:pPr marL="139700" indent="-114300">
              <a:lnSpc>
                <a:spcPts val="1664"/>
              </a:lnSpc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Circulation</a:t>
            </a:r>
          </a:p>
          <a:p>
            <a:pPr marL="139700" indent="-114300">
              <a:lnSpc>
                <a:spcPct val="100000"/>
              </a:lnSpc>
              <a:buFont typeface="Arial"/>
              <a:buChar char="•"/>
              <a:tabLst>
                <a:tab pos="139700" algn="l"/>
              </a:tabLst>
            </a:pPr>
            <a:r>
              <a:rPr spc="-5" dirty="0"/>
              <a:t>Disability</a:t>
            </a:r>
          </a:p>
          <a:p>
            <a:pPr marL="368300" lvl="1" indent="-114935">
              <a:lnSpc>
                <a:spcPts val="1430"/>
              </a:lnSpc>
              <a:spcBef>
                <a:spcPts val="20"/>
              </a:spcBef>
              <a:buFont typeface="Arial"/>
              <a:buChar char="•"/>
              <a:tabLst>
                <a:tab pos="368300" algn="l"/>
              </a:tabLst>
            </a:pPr>
            <a:r>
              <a:rPr sz="1200" spc="-15" dirty="0">
                <a:latin typeface="Carlito"/>
                <a:cs typeface="Carlito"/>
              </a:rPr>
              <a:t>AVPU</a:t>
            </a:r>
            <a:endParaRPr sz="1200">
              <a:latin typeface="Carlito"/>
              <a:cs typeface="Carlito"/>
            </a:endParaRPr>
          </a:p>
          <a:p>
            <a:pPr marL="139700" indent="-114300">
              <a:lnSpc>
                <a:spcPts val="1670"/>
              </a:lnSpc>
              <a:buFont typeface="Arial"/>
              <a:buChar char="•"/>
              <a:tabLst>
                <a:tab pos="139700" algn="l"/>
              </a:tabLst>
            </a:pPr>
            <a:r>
              <a:rPr spc="-10" dirty="0"/>
              <a:t>Environment</a:t>
            </a:r>
          </a:p>
          <a:p>
            <a:pPr marL="368300" lvl="1" indent="-114935">
              <a:lnSpc>
                <a:spcPct val="100000"/>
              </a:lnSpc>
              <a:spcBef>
                <a:spcPts val="20"/>
              </a:spcBef>
              <a:buFont typeface="Arial"/>
              <a:buChar char="•"/>
              <a:tabLst>
                <a:tab pos="368300" algn="l"/>
              </a:tabLst>
            </a:pPr>
            <a:r>
              <a:rPr sz="1200" dirty="0">
                <a:latin typeface="Carlito"/>
                <a:cs typeface="Carlito"/>
              </a:rPr>
              <a:t>Inhaler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681984" y="926591"/>
            <a:ext cx="736091" cy="9768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38267" y="2235707"/>
            <a:ext cx="527590" cy="10408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2199" y="786740"/>
            <a:ext cx="1663700" cy="233426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52400" indent="-114300">
              <a:lnSpc>
                <a:spcPct val="100000"/>
              </a:lnSpc>
              <a:spcBef>
                <a:spcPts val="434"/>
              </a:spcBef>
              <a:buFont typeface="Arial"/>
              <a:buChar char="•"/>
              <a:tabLst>
                <a:tab pos="152400" algn="l"/>
              </a:tabLst>
            </a:pPr>
            <a:r>
              <a:rPr sz="1400" dirty="0">
                <a:latin typeface="Carlito"/>
                <a:cs typeface="Carlito"/>
              </a:rPr>
              <a:t>Call </a:t>
            </a:r>
            <a:r>
              <a:rPr sz="1400" spc="-10" dirty="0">
                <a:latin typeface="Carlito"/>
                <a:cs typeface="Carlito"/>
              </a:rPr>
              <a:t>for </a:t>
            </a:r>
            <a:r>
              <a:rPr sz="1400" spc="-5" dirty="0">
                <a:latin typeface="Carlito"/>
                <a:cs typeface="Carlito"/>
              </a:rPr>
              <a:t>Help</a:t>
            </a:r>
            <a:r>
              <a:rPr sz="1400" spc="-60" dirty="0">
                <a:latin typeface="Carlito"/>
                <a:cs typeface="Carlito"/>
              </a:rPr>
              <a:t> </a:t>
            </a:r>
            <a:r>
              <a:rPr sz="1400" spc="-5" dirty="0">
                <a:latin typeface="Carlito"/>
                <a:cs typeface="Carlito"/>
              </a:rPr>
              <a:t>(ED)</a:t>
            </a:r>
            <a:endParaRPr sz="1400">
              <a:latin typeface="Carlito"/>
              <a:cs typeface="Carlito"/>
            </a:endParaRPr>
          </a:p>
          <a:p>
            <a:pPr marL="152400" indent="-114300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152400" algn="l"/>
              </a:tabLst>
            </a:pPr>
            <a:r>
              <a:rPr sz="1400" spc="-5" dirty="0">
                <a:latin typeface="Carlito"/>
                <a:cs typeface="Carlito"/>
              </a:rPr>
              <a:t>Sit </a:t>
            </a:r>
            <a:r>
              <a:rPr sz="1400" spc="-15" dirty="0">
                <a:latin typeface="Carlito"/>
                <a:cs typeface="Carlito"/>
              </a:rPr>
              <a:t>Patient </a:t>
            </a:r>
            <a:r>
              <a:rPr sz="1400" dirty="0">
                <a:latin typeface="Carlito"/>
                <a:cs typeface="Carlito"/>
              </a:rPr>
              <a:t>Up</a:t>
            </a:r>
            <a:endParaRPr sz="1400">
              <a:latin typeface="Carlito"/>
              <a:cs typeface="Carlito"/>
            </a:endParaRPr>
          </a:p>
          <a:p>
            <a:pPr marL="152400" marR="213360" indent="-114300">
              <a:lnSpc>
                <a:spcPts val="1510"/>
              </a:lnSpc>
              <a:spcBef>
                <a:spcPts val="530"/>
              </a:spcBef>
              <a:buFont typeface="Arial"/>
              <a:buChar char="•"/>
              <a:tabLst>
                <a:tab pos="152400" algn="l"/>
              </a:tabLst>
            </a:pPr>
            <a:r>
              <a:rPr sz="1400" spc="5" dirty="0">
                <a:latin typeface="Carlito"/>
                <a:cs typeface="Carlito"/>
              </a:rPr>
              <a:t>O</a:t>
            </a:r>
            <a:r>
              <a:rPr sz="1350" spc="7" baseline="-21604" dirty="0">
                <a:latin typeface="Carlito"/>
                <a:cs typeface="Carlito"/>
              </a:rPr>
              <a:t>2 </a:t>
            </a:r>
            <a:r>
              <a:rPr sz="1400" spc="-5" dirty="0">
                <a:latin typeface="Carlito"/>
                <a:cs typeface="Carlito"/>
              </a:rPr>
              <a:t>10-15L/min </a:t>
            </a:r>
            <a:r>
              <a:rPr sz="1400" dirty="0">
                <a:latin typeface="Carlito"/>
                <a:cs typeface="Carlito"/>
              </a:rPr>
              <a:t>via  </a:t>
            </a:r>
            <a:r>
              <a:rPr sz="1400" spc="5" dirty="0">
                <a:latin typeface="Carlito"/>
                <a:cs typeface="Carlito"/>
              </a:rPr>
              <a:t>NRBM</a:t>
            </a:r>
            <a:endParaRPr sz="1400">
              <a:latin typeface="Carlito"/>
              <a:cs typeface="Carlito"/>
            </a:endParaRPr>
          </a:p>
          <a:p>
            <a:pPr marL="38100">
              <a:lnSpc>
                <a:spcPct val="100000"/>
              </a:lnSpc>
              <a:spcBef>
                <a:spcPts val="300"/>
              </a:spcBef>
            </a:pPr>
            <a:r>
              <a:rPr sz="1400" b="1" spc="-5" dirty="0">
                <a:solidFill>
                  <a:srgbClr val="FF0000"/>
                </a:solidFill>
                <a:latin typeface="Carlito"/>
                <a:cs typeface="Carlito"/>
              </a:rPr>
              <a:t>NEBULISE</a:t>
            </a:r>
            <a:endParaRPr sz="1400">
              <a:latin typeface="Carlito"/>
              <a:cs typeface="Carlito"/>
            </a:endParaRPr>
          </a:p>
          <a:p>
            <a:pPr marL="381000" lvl="1" indent="-11430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381000" algn="l"/>
              </a:tabLst>
            </a:pPr>
            <a:r>
              <a:rPr sz="1200" spc="-5" dirty="0">
                <a:latin typeface="Carlito"/>
                <a:cs typeface="Carlito"/>
              </a:rPr>
              <a:t>Salbutamol</a:t>
            </a:r>
            <a:endParaRPr sz="1200">
              <a:latin typeface="Carlito"/>
              <a:cs typeface="Carlito"/>
            </a:endParaRPr>
          </a:p>
          <a:p>
            <a:pPr marL="609600" lvl="2" indent="-114935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610235" algn="l"/>
              </a:tabLst>
            </a:pPr>
            <a:r>
              <a:rPr sz="1000" spc="-5" dirty="0">
                <a:latin typeface="Carlito"/>
                <a:cs typeface="Carlito"/>
              </a:rPr>
              <a:t>5mg</a:t>
            </a:r>
            <a:r>
              <a:rPr sz="1000" spc="5" dirty="0">
                <a:latin typeface="Carlito"/>
                <a:cs typeface="Carlito"/>
              </a:rPr>
              <a:t> </a:t>
            </a:r>
            <a:r>
              <a:rPr sz="1000" spc="-15" dirty="0">
                <a:latin typeface="Carlito"/>
                <a:cs typeface="Carlito"/>
              </a:rPr>
              <a:t>Ventolin</a:t>
            </a:r>
            <a:endParaRPr sz="1000">
              <a:latin typeface="Carlito"/>
              <a:cs typeface="Carlito"/>
            </a:endParaRPr>
          </a:p>
          <a:p>
            <a:pPr marL="381000" lvl="1" indent="-114300">
              <a:lnSpc>
                <a:spcPct val="100000"/>
              </a:lnSpc>
              <a:spcBef>
                <a:spcPts val="85"/>
              </a:spcBef>
              <a:buFont typeface="Arial"/>
              <a:buChar char="•"/>
              <a:tabLst>
                <a:tab pos="381000" algn="l"/>
              </a:tabLst>
            </a:pPr>
            <a:r>
              <a:rPr sz="1200" dirty="0">
                <a:latin typeface="Carlito"/>
                <a:cs typeface="Carlito"/>
              </a:rPr>
              <a:t>&amp;</a:t>
            </a:r>
            <a:r>
              <a:rPr sz="1200" spc="-5" dirty="0">
                <a:latin typeface="Carlito"/>
                <a:cs typeface="Carlito"/>
              </a:rPr>
              <a:t> </a:t>
            </a:r>
            <a:r>
              <a:rPr sz="1200" spc="-10" dirty="0">
                <a:latin typeface="Carlito"/>
                <a:cs typeface="Carlito"/>
              </a:rPr>
              <a:t>Ipratropium</a:t>
            </a:r>
            <a:endParaRPr sz="1200">
              <a:latin typeface="Carlito"/>
              <a:cs typeface="Carlito"/>
            </a:endParaRPr>
          </a:p>
          <a:p>
            <a:pPr marL="609600" lvl="2" indent="-114935">
              <a:lnSpc>
                <a:spcPct val="100000"/>
              </a:lnSpc>
              <a:spcBef>
                <a:spcPts val="140"/>
              </a:spcBef>
              <a:buFont typeface="Arial"/>
              <a:buChar char="•"/>
              <a:tabLst>
                <a:tab pos="610235" algn="l"/>
              </a:tabLst>
            </a:pPr>
            <a:r>
              <a:rPr sz="1000" spc="-5" dirty="0">
                <a:latin typeface="Carlito"/>
                <a:cs typeface="Carlito"/>
              </a:rPr>
              <a:t>500mg</a:t>
            </a:r>
            <a:r>
              <a:rPr sz="1000" dirty="0">
                <a:latin typeface="Carlito"/>
                <a:cs typeface="Carlito"/>
              </a:rPr>
              <a:t> </a:t>
            </a:r>
            <a:r>
              <a:rPr sz="1000" spc="-15" dirty="0">
                <a:latin typeface="Carlito"/>
                <a:cs typeface="Carlito"/>
              </a:rPr>
              <a:t>Atrovent</a:t>
            </a:r>
            <a:endParaRPr sz="1000">
              <a:latin typeface="Carlito"/>
              <a:cs typeface="Carlito"/>
            </a:endParaRPr>
          </a:p>
          <a:p>
            <a:pPr marL="381000" marR="30480" lvl="1" indent="-114300">
              <a:lnSpc>
                <a:spcPts val="1300"/>
              </a:lnSpc>
              <a:spcBef>
                <a:spcPts val="260"/>
              </a:spcBef>
              <a:buFont typeface="Arial"/>
              <a:buChar char="•"/>
              <a:tabLst>
                <a:tab pos="381000" algn="l"/>
              </a:tabLst>
            </a:pPr>
            <a:r>
              <a:rPr sz="1200" spc="-10" dirty="0">
                <a:latin typeface="Carlito"/>
                <a:cs typeface="Carlito"/>
              </a:rPr>
              <a:t>Repeat </a:t>
            </a:r>
            <a:r>
              <a:rPr sz="1200" spc="-5" dirty="0">
                <a:latin typeface="Carlito"/>
                <a:cs typeface="Carlito"/>
              </a:rPr>
              <a:t>Back to</a:t>
            </a:r>
            <a:r>
              <a:rPr sz="1200" spc="-60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Back  </a:t>
            </a:r>
            <a:r>
              <a:rPr sz="1200" dirty="0">
                <a:latin typeface="Carlito"/>
                <a:cs typeface="Carlito"/>
              </a:rPr>
              <a:t>with</a:t>
            </a:r>
            <a:r>
              <a:rPr sz="1200" spc="-10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O2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48229" y="803884"/>
            <a:ext cx="1776095" cy="146748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400" b="1" spc="-10" dirty="0">
                <a:solidFill>
                  <a:srgbClr val="FF0000"/>
                </a:solidFill>
                <a:latin typeface="Carlito"/>
                <a:cs typeface="Carlito"/>
              </a:rPr>
              <a:t>STEROIDS</a:t>
            </a:r>
            <a:endParaRPr sz="1400">
              <a:latin typeface="Carlito"/>
              <a:cs typeface="Carlito"/>
            </a:endParaRPr>
          </a:p>
          <a:p>
            <a:pPr marL="127000" indent="-114300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10" dirty="0">
                <a:latin typeface="Carlito"/>
                <a:cs typeface="Carlito"/>
              </a:rPr>
              <a:t>Delayed </a:t>
            </a:r>
            <a:r>
              <a:rPr sz="1400" spc="-15" dirty="0">
                <a:latin typeface="Carlito"/>
                <a:cs typeface="Carlito"/>
              </a:rPr>
              <a:t>effect</a:t>
            </a:r>
            <a:r>
              <a:rPr sz="1400" spc="-45" dirty="0">
                <a:latin typeface="Carlito"/>
                <a:cs typeface="Carlito"/>
              </a:rPr>
              <a:t> </a:t>
            </a:r>
            <a:r>
              <a:rPr sz="1400" spc="-10" dirty="0">
                <a:latin typeface="Carlito"/>
                <a:cs typeface="Carlito"/>
              </a:rPr>
              <a:t>(4-6hrs)</a:t>
            </a:r>
            <a:endParaRPr sz="14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14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Prednisolone</a:t>
            </a:r>
            <a:endParaRPr sz="1200">
              <a:latin typeface="Carlito"/>
              <a:cs typeface="Carlito"/>
            </a:endParaRPr>
          </a:p>
          <a:p>
            <a:pPr marL="584200" lvl="2" indent="-114300">
              <a:lnSpc>
                <a:spcPct val="100000"/>
              </a:lnSpc>
              <a:spcBef>
                <a:spcPts val="140"/>
              </a:spcBef>
              <a:buFont typeface="Arial"/>
              <a:buChar char="•"/>
              <a:tabLst>
                <a:tab pos="584200" algn="l"/>
              </a:tabLst>
            </a:pPr>
            <a:r>
              <a:rPr sz="1000" spc="-10" dirty="0">
                <a:latin typeface="Carlito"/>
                <a:cs typeface="Carlito"/>
              </a:rPr>
              <a:t>40-50mg</a:t>
            </a:r>
            <a:r>
              <a:rPr sz="1000" spc="-30" dirty="0">
                <a:latin typeface="Carlito"/>
                <a:cs typeface="Carlito"/>
              </a:rPr>
              <a:t> </a:t>
            </a:r>
            <a:r>
              <a:rPr sz="1000" spc="-10" dirty="0">
                <a:latin typeface="Carlito"/>
                <a:cs typeface="Carlito"/>
              </a:rPr>
              <a:t>Orally</a:t>
            </a:r>
            <a:endParaRPr sz="10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OR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Hydrocortisone</a:t>
            </a:r>
            <a:endParaRPr sz="1200">
              <a:latin typeface="Carlito"/>
              <a:cs typeface="Carlito"/>
            </a:endParaRPr>
          </a:p>
          <a:p>
            <a:pPr marL="584200" lvl="2" indent="-114300">
              <a:lnSpc>
                <a:spcPct val="100000"/>
              </a:lnSpc>
              <a:spcBef>
                <a:spcPts val="140"/>
              </a:spcBef>
              <a:buFont typeface="Arial"/>
              <a:buChar char="•"/>
              <a:tabLst>
                <a:tab pos="584200" algn="l"/>
              </a:tabLst>
            </a:pPr>
            <a:r>
              <a:rPr sz="1000" spc="-5" dirty="0">
                <a:latin typeface="Carlito"/>
                <a:cs typeface="Carlito"/>
              </a:rPr>
              <a:t>100mg</a:t>
            </a:r>
            <a:r>
              <a:rPr sz="1000" spc="-80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IV</a:t>
            </a:r>
            <a:endParaRPr sz="1000">
              <a:latin typeface="Carlito"/>
              <a:cs typeface="Carli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56157" y="2276856"/>
            <a:ext cx="1042690" cy="11521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205</Words>
  <Application>Microsoft Office PowerPoint</Application>
  <PresentationFormat>Custom</PresentationFormat>
  <Paragraphs>57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Carlito</vt:lpstr>
      <vt:lpstr>Arial</vt:lpstr>
      <vt:lpstr>Calibri</vt:lpstr>
      <vt:lpstr>Office Theme</vt:lpstr>
      <vt:lpstr>PowerPoint Presentation</vt:lpstr>
      <vt:lpstr>Medical Emergencies</vt:lpstr>
      <vt:lpstr>Asthma</vt:lpstr>
      <vt:lpstr>Management of Acute Asthma Exacerbation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L Williams</dc:creator>
  <cp:lastModifiedBy>Kerry Nicholas</cp:lastModifiedBy>
  <cp:revision>1</cp:revision>
  <dcterms:created xsi:type="dcterms:W3CDTF">2023-09-14T13:36:18Z</dcterms:created>
  <dcterms:modified xsi:type="dcterms:W3CDTF">2023-09-14T13:36:55Z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2020-11-13T00:00:00Z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2023-09-14T00:00:00Z</vt:filetime>
  </property>
</Properties>
</file>