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69" autoAdjust="0"/>
    <p:restoredTop sz="94660"/>
  </p:normalViewPr>
  <p:slideViewPr>
    <p:cSldViewPr snapToGrid="0">
      <p:cViewPr varScale="1">
        <p:scale>
          <a:sx n="85" d="100"/>
          <a:sy n="85" d="100"/>
        </p:scale>
        <p:origin x="32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E3AABA4F-8B58-4DC6-8210-80813C229A83}"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3BFCA7-0C11-42A6-A0BD-B0014E2FE9EF}" type="slidenum">
              <a:rPr lang="en-GB" smtClean="0"/>
              <a:t>‹#›</a:t>
            </a:fld>
            <a:endParaRPr lang="en-GB"/>
          </a:p>
        </p:txBody>
      </p:sp>
    </p:spTree>
    <p:extLst>
      <p:ext uri="{BB962C8B-B14F-4D97-AF65-F5344CB8AC3E}">
        <p14:creationId xmlns:p14="http://schemas.microsoft.com/office/powerpoint/2010/main" val="28428378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E3AABA4F-8B58-4DC6-8210-80813C229A83}"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3BFCA7-0C11-42A6-A0BD-B0014E2FE9EF}" type="slidenum">
              <a:rPr lang="en-GB" smtClean="0"/>
              <a:t>‹#›</a:t>
            </a:fld>
            <a:endParaRPr lang="en-GB"/>
          </a:p>
        </p:txBody>
      </p:sp>
    </p:spTree>
    <p:extLst>
      <p:ext uri="{BB962C8B-B14F-4D97-AF65-F5344CB8AC3E}">
        <p14:creationId xmlns:p14="http://schemas.microsoft.com/office/powerpoint/2010/main" val="19909023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3AABA4F-8B58-4DC6-8210-80813C229A83}"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3BFCA7-0C11-42A6-A0BD-B0014E2FE9EF}" type="slidenum">
              <a:rPr lang="en-GB" smtClean="0"/>
              <a:t>‹#›</a:t>
            </a:fld>
            <a:endParaRPr lang="en-GB"/>
          </a:p>
        </p:txBody>
      </p:sp>
    </p:spTree>
    <p:extLst>
      <p:ext uri="{BB962C8B-B14F-4D97-AF65-F5344CB8AC3E}">
        <p14:creationId xmlns:p14="http://schemas.microsoft.com/office/powerpoint/2010/main" val="9822921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3AABA4F-8B58-4DC6-8210-80813C229A83}" type="datetimeFigureOut">
              <a:rPr lang="en-GB" smtClean="0"/>
              <a:t>13/11/2018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83BFCA7-0C11-42A6-A0BD-B0014E2FE9EF}" type="slidenum">
              <a:rPr lang="en-GB" smtClean="0"/>
              <a:t>‹#›</a:t>
            </a:fld>
            <a:endParaRPr lang="en-GB"/>
          </a:p>
        </p:txBody>
      </p:sp>
    </p:spTree>
    <p:extLst>
      <p:ext uri="{BB962C8B-B14F-4D97-AF65-F5344CB8AC3E}">
        <p14:creationId xmlns:p14="http://schemas.microsoft.com/office/powerpoint/2010/main" val="4066834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3AABA4F-8B58-4DC6-8210-80813C229A83}" type="datetimeFigureOut">
              <a:rPr lang="en-GB" smtClean="0"/>
              <a:t>13/11/2018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83BFCA7-0C11-42A6-A0BD-B0014E2FE9EF}" type="slidenum">
              <a:rPr lang="en-GB" smtClean="0"/>
              <a:t>‹#›</a:t>
            </a:fld>
            <a:endParaRPr lang="en-GB"/>
          </a:p>
        </p:txBody>
      </p:sp>
    </p:spTree>
    <p:extLst>
      <p:ext uri="{BB962C8B-B14F-4D97-AF65-F5344CB8AC3E}">
        <p14:creationId xmlns:p14="http://schemas.microsoft.com/office/powerpoint/2010/main" val="1830521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E3AABA4F-8B58-4DC6-8210-80813C229A83}" type="datetimeFigureOut">
              <a:rPr lang="en-GB" smtClean="0"/>
              <a:t>13/11/2018</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483BFCA7-0C11-42A6-A0BD-B0014E2FE9EF}" type="slidenum">
              <a:rPr lang="en-GB" smtClean="0"/>
              <a:t>‹#›</a:t>
            </a:fld>
            <a:endParaRPr lang="en-GB"/>
          </a:p>
        </p:txBody>
      </p:sp>
    </p:spTree>
    <p:extLst>
      <p:ext uri="{BB962C8B-B14F-4D97-AF65-F5344CB8AC3E}">
        <p14:creationId xmlns:p14="http://schemas.microsoft.com/office/powerpoint/2010/main" val="29591538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E3AABA4F-8B58-4DC6-8210-80813C229A83}" type="datetimeFigureOut">
              <a:rPr lang="en-GB" smtClean="0"/>
              <a:t>13/11/2018</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483BFCA7-0C11-42A6-A0BD-B0014E2FE9EF}" type="slidenum">
              <a:rPr lang="en-GB" smtClean="0"/>
              <a:t>‹#›</a:t>
            </a:fld>
            <a:endParaRPr lang="en-GB"/>
          </a:p>
        </p:txBody>
      </p:sp>
    </p:spTree>
    <p:extLst>
      <p:ext uri="{BB962C8B-B14F-4D97-AF65-F5344CB8AC3E}">
        <p14:creationId xmlns:p14="http://schemas.microsoft.com/office/powerpoint/2010/main" val="33984641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E3AABA4F-8B58-4DC6-8210-80813C229A83}" type="datetimeFigureOut">
              <a:rPr lang="en-GB" smtClean="0"/>
              <a:t>13/11/2018</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483BFCA7-0C11-42A6-A0BD-B0014E2FE9EF}" type="slidenum">
              <a:rPr lang="en-GB" smtClean="0"/>
              <a:t>‹#›</a:t>
            </a:fld>
            <a:endParaRPr lang="en-GB"/>
          </a:p>
        </p:txBody>
      </p:sp>
    </p:spTree>
    <p:extLst>
      <p:ext uri="{BB962C8B-B14F-4D97-AF65-F5344CB8AC3E}">
        <p14:creationId xmlns:p14="http://schemas.microsoft.com/office/powerpoint/2010/main" val="25468746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E3AABA4F-8B58-4DC6-8210-80813C229A83}" type="datetimeFigureOut">
              <a:rPr lang="en-GB" smtClean="0"/>
              <a:t>13/11/2018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83BFCA7-0C11-42A6-A0BD-B0014E2FE9EF}" type="slidenum">
              <a:rPr lang="en-GB" smtClean="0"/>
              <a:t>‹#›</a:t>
            </a:fld>
            <a:endParaRPr lang="en-GB"/>
          </a:p>
        </p:txBody>
      </p:sp>
    </p:spTree>
    <p:extLst>
      <p:ext uri="{BB962C8B-B14F-4D97-AF65-F5344CB8AC3E}">
        <p14:creationId xmlns:p14="http://schemas.microsoft.com/office/powerpoint/2010/main" val="8555664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E3AABA4F-8B58-4DC6-8210-80813C229A83}" type="datetimeFigureOut">
              <a:rPr lang="en-GB" smtClean="0"/>
              <a:t>13/11/2018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83BFCA7-0C11-42A6-A0BD-B0014E2FE9EF}" type="slidenum">
              <a:rPr lang="en-GB" smtClean="0"/>
              <a:t>‹#›</a:t>
            </a:fld>
            <a:endParaRPr lang="en-GB"/>
          </a:p>
        </p:txBody>
      </p:sp>
    </p:spTree>
    <p:extLst>
      <p:ext uri="{BB962C8B-B14F-4D97-AF65-F5344CB8AC3E}">
        <p14:creationId xmlns:p14="http://schemas.microsoft.com/office/powerpoint/2010/main" val="25448093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E3AABA4F-8B58-4DC6-8210-80813C229A83}"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3BFCA7-0C11-42A6-A0BD-B0014E2FE9EF}" type="slidenum">
              <a:rPr lang="en-GB" smtClean="0"/>
              <a:t>‹#›</a:t>
            </a:fld>
            <a:endParaRPr lang="en-GB"/>
          </a:p>
        </p:txBody>
      </p:sp>
    </p:spTree>
    <p:extLst>
      <p:ext uri="{BB962C8B-B14F-4D97-AF65-F5344CB8AC3E}">
        <p14:creationId xmlns:p14="http://schemas.microsoft.com/office/powerpoint/2010/main" val="31285203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E3AABA4F-8B58-4DC6-8210-80813C229A83}"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3BFCA7-0C11-42A6-A0BD-B0014E2FE9EF}"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4574758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3AABA4F-8B58-4DC6-8210-80813C229A83}"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3BFCA7-0C11-42A6-A0BD-B0014E2FE9EF}" type="slidenum">
              <a:rPr lang="en-GB" smtClean="0"/>
              <a:t>‹#›</a:t>
            </a:fld>
            <a:endParaRPr lang="en-GB"/>
          </a:p>
        </p:txBody>
      </p:sp>
    </p:spTree>
    <p:extLst>
      <p:ext uri="{BB962C8B-B14F-4D97-AF65-F5344CB8AC3E}">
        <p14:creationId xmlns:p14="http://schemas.microsoft.com/office/powerpoint/2010/main" val="14155483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E3AABA4F-8B58-4DC6-8210-80813C229A83}" type="datetimeFigureOut">
              <a:rPr lang="en-GB" smtClean="0"/>
              <a:t>13/11/2018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3BFCA7-0C11-42A6-A0BD-B0014E2FE9EF}" type="slidenum">
              <a:rPr lang="en-GB" smtClean="0"/>
              <a:t>‹#›</a:t>
            </a:fld>
            <a:endParaRPr lang="en-GB"/>
          </a:p>
        </p:txBody>
      </p:sp>
    </p:spTree>
    <p:extLst>
      <p:ext uri="{BB962C8B-B14F-4D97-AF65-F5344CB8AC3E}">
        <p14:creationId xmlns:p14="http://schemas.microsoft.com/office/powerpoint/2010/main" val="37781320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E3AABA4F-8B58-4DC6-8210-80813C229A83}" type="datetimeFigureOut">
              <a:rPr lang="en-GB" smtClean="0"/>
              <a:t>13/11/2018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3BFCA7-0C11-42A6-A0BD-B0014E2FE9EF}" type="slidenum">
              <a:rPr lang="en-GB" smtClean="0"/>
              <a:t>‹#›</a:t>
            </a:fld>
            <a:endParaRPr lang="en-GB"/>
          </a:p>
        </p:txBody>
      </p:sp>
    </p:spTree>
    <p:extLst>
      <p:ext uri="{BB962C8B-B14F-4D97-AF65-F5344CB8AC3E}">
        <p14:creationId xmlns:p14="http://schemas.microsoft.com/office/powerpoint/2010/main" val="6759932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3AABA4F-8B58-4DC6-8210-80813C229A83}"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3BFCA7-0C11-42A6-A0BD-B0014E2FE9EF}" type="slidenum">
              <a:rPr lang="en-GB" smtClean="0"/>
              <a:t>‹#›</a:t>
            </a:fld>
            <a:endParaRPr lang="en-GB"/>
          </a:p>
        </p:txBody>
      </p:sp>
    </p:spTree>
    <p:extLst>
      <p:ext uri="{BB962C8B-B14F-4D97-AF65-F5344CB8AC3E}">
        <p14:creationId xmlns:p14="http://schemas.microsoft.com/office/powerpoint/2010/main" val="29671821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3AABA4F-8B58-4DC6-8210-80813C229A83}"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3BFCA7-0C11-42A6-A0BD-B0014E2FE9EF}" type="slidenum">
              <a:rPr lang="en-GB" smtClean="0"/>
              <a:t>‹#›</a:t>
            </a:fld>
            <a:endParaRPr lang="en-GB"/>
          </a:p>
        </p:txBody>
      </p:sp>
    </p:spTree>
    <p:extLst>
      <p:ext uri="{BB962C8B-B14F-4D97-AF65-F5344CB8AC3E}">
        <p14:creationId xmlns:p14="http://schemas.microsoft.com/office/powerpoint/2010/main" val="33040342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E3AABA4F-8B58-4DC6-8210-80813C229A83}" type="datetimeFigureOut">
              <a:rPr lang="en-GB" smtClean="0"/>
              <a:t>13/11/2018</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483BFCA7-0C11-42A6-A0BD-B0014E2FE9EF}" type="slidenum">
              <a:rPr lang="en-GB" smtClean="0"/>
              <a:t>‹#›</a:t>
            </a:fld>
            <a:endParaRPr lang="en-GB"/>
          </a:p>
        </p:txBody>
      </p:sp>
    </p:spTree>
    <p:extLst>
      <p:ext uri="{BB962C8B-B14F-4D97-AF65-F5344CB8AC3E}">
        <p14:creationId xmlns:p14="http://schemas.microsoft.com/office/powerpoint/2010/main" val="220153883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jpe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7.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image" Target="../media/image16.jpeg"/></Relationships>
</file>

<file path=ppt/slides/_rels/slide1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Introduction to Greek drama</a:t>
            </a:r>
            <a:br>
              <a:rPr lang="en-GB" dirty="0" smtClean="0"/>
            </a:br>
            <a:endParaRPr lang="en-GB" dirty="0"/>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4702635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Development of drama</a:t>
            </a:r>
            <a:endParaRPr lang="en-GB" dirty="0"/>
          </a:p>
        </p:txBody>
      </p:sp>
      <p:sp>
        <p:nvSpPr>
          <p:cNvPr id="2" name="Content Placeholder 1"/>
          <p:cNvSpPr>
            <a:spLocks noGrp="1"/>
          </p:cNvSpPr>
          <p:nvPr>
            <p:ph idx="1"/>
          </p:nvPr>
        </p:nvSpPr>
        <p:spPr>
          <a:xfrm>
            <a:off x="1152109" y="1628800"/>
            <a:ext cx="8712967" cy="4032448"/>
          </a:xfrm>
        </p:spPr>
        <p:txBody>
          <a:bodyPr>
            <a:normAutofit lnSpcReduction="10000"/>
          </a:bodyPr>
          <a:lstStyle/>
          <a:p>
            <a:r>
              <a:rPr lang="en-GB" dirty="0" smtClean="0"/>
              <a:t>Near-parallel in time with the development of Greek non-epic poetry</a:t>
            </a:r>
          </a:p>
          <a:p>
            <a:r>
              <a:rPr lang="en-GB" dirty="0" smtClean="0"/>
              <a:t>Similarly tied to changes in society both in terms of the move from dominance by aristocratic groups to tyranny to democracy (or similar forms of rule)</a:t>
            </a:r>
          </a:p>
          <a:p>
            <a:r>
              <a:rPr lang="en-GB" dirty="0" smtClean="0"/>
              <a:t>Several tyrants are known to have played a part in the institution (or reconfiguration) of religious cult of Dionysus celebrated (among other things) through theatrical performance</a:t>
            </a:r>
          </a:p>
          <a:p>
            <a:pPr lvl="1"/>
            <a:r>
              <a:rPr lang="en-GB" dirty="0" smtClean="0"/>
              <a:t>e.g. the links of Athenian tyrant Peisistratus to the Great </a:t>
            </a:r>
            <a:r>
              <a:rPr lang="en-GB" dirty="0" err="1" smtClean="0"/>
              <a:t>Dionysia</a:t>
            </a:r>
            <a:r>
              <a:rPr lang="en-GB" dirty="0" smtClean="0"/>
              <a:t> in Athens (contested, but the existence of the tradition is significant!) in the mid-6</a:t>
            </a:r>
            <a:r>
              <a:rPr lang="en-GB" baseline="30000" dirty="0" smtClean="0"/>
              <a:t>th</a:t>
            </a:r>
            <a:r>
              <a:rPr lang="en-GB" dirty="0" smtClean="0"/>
              <a:t> century BC</a:t>
            </a:r>
          </a:p>
          <a:p>
            <a:pPr lvl="1"/>
            <a:r>
              <a:rPr lang="en-GB" dirty="0" smtClean="0"/>
              <a:t>In Athens, such festivals later become closely connected to the democratic rule (more on this later!)</a:t>
            </a:r>
          </a:p>
          <a:p>
            <a:pPr lvl="1"/>
            <a:endParaRPr lang="en-GB" dirty="0" smtClean="0"/>
          </a:p>
          <a:p>
            <a:pPr lvl="1"/>
            <a:endParaRPr lang="en-GB" dirty="0"/>
          </a:p>
        </p:txBody>
      </p:sp>
    </p:spTree>
    <p:extLst>
      <p:ext uri="{BB962C8B-B14F-4D97-AF65-F5344CB8AC3E}">
        <p14:creationId xmlns:p14="http://schemas.microsoft.com/office/powerpoint/2010/main" val="7204583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Drama: Why Dionysus?</a:t>
            </a:r>
            <a:endParaRPr lang="en-GB" dirty="0"/>
          </a:p>
        </p:txBody>
      </p:sp>
      <p:sp>
        <p:nvSpPr>
          <p:cNvPr id="4" name="Content Placeholder 3"/>
          <p:cNvSpPr>
            <a:spLocks noGrp="1"/>
          </p:cNvSpPr>
          <p:nvPr>
            <p:ph sz="half" idx="1"/>
          </p:nvPr>
        </p:nvSpPr>
        <p:spPr>
          <a:xfrm>
            <a:off x="1775522" y="2204864"/>
            <a:ext cx="4247327" cy="3921616"/>
          </a:xfrm>
          <a:prstGeom prst="rect">
            <a:avLst/>
          </a:prstGeom>
        </p:spPr>
        <p:txBody>
          <a:bodyPr>
            <a:normAutofit/>
          </a:bodyPr>
          <a:lstStyle/>
          <a:p>
            <a:r>
              <a:rPr lang="en-GB" dirty="0" smtClean="0"/>
              <a:t>The god of wine: Cult practices included drinking and celebrating – good crowd appeal</a:t>
            </a:r>
          </a:p>
          <a:p>
            <a:r>
              <a:rPr lang="en-GB" dirty="0" smtClean="0"/>
              <a:t>Forms of Dionysus worship overrode social divisions, available to all</a:t>
            </a:r>
          </a:p>
          <a:p>
            <a:r>
              <a:rPr lang="en-GB" dirty="0" smtClean="0"/>
              <a:t>Therefore such festivals helped display and create the identity of a (new? </a:t>
            </a:r>
            <a:r>
              <a:rPr lang="en-GB" dirty="0"/>
              <a:t>c</a:t>
            </a:r>
            <a:r>
              <a:rPr lang="en-GB" dirty="0" smtClean="0"/>
              <a:t>hanged?) city state available to everyone</a:t>
            </a:r>
            <a:endParaRPr lang="en-GB" dirty="0"/>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023992" y="2060848"/>
            <a:ext cx="4644008" cy="4678666"/>
          </a:xfrm>
          <a:prstGeom prst="rect">
            <a:avLst/>
          </a:prstGeom>
        </p:spPr>
      </p:pic>
    </p:spTree>
    <p:extLst>
      <p:ext uri="{BB962C8B-B14F-4D97-AF65-F5344CB8AC3E}">
        <p14:creationId xmlns:p14="http://schemas.microsoft.com/office/powerpoint/2010/main" val="2367964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087888" y="338328"/>
            <a:ext cx="5122912" cy="1252728"/>
          </a:xfrm>
        </p:spPr>
        <p:txBody>
          <a:bodyPr>
            <a:normAutofit fontScale="90000"/>
          </a:bodyPr>
          <a:lstStyle/>
          <a:p>
            <a:r>
              <a:rPr lang="en-GB" dirty="0" smtClean="0"/>
              <a:t>Early beginnings of drama?</a:t>
            </a:r>
            <a:endParaRPr lang="en-GB" dirty="0"/>
          </a:p>
        </p:txBody>
      </p:sp>
      <p:sp>
        <p:nvSpPr>
          <p:cNvPr id="2" name="Content Placeholder 1"/>
          <p:cNvSpPr>
            <a:spLocks noGrp="1"/>
          </p:cNvSpPr>
          <p:nvPr>
            <p:ph sz="half" idx="1"/>
          </p:nvPr>
        </p:nvSpPr>
        <p:spPr>
          <a:xfrm>
            <a:off x="1055440" y="338328"/>
            <a:ext cx="3384376" cy="6336704"/>
          </a:xfrm>
          <a:prstGeom prst="rect">
            <a:avLst/>
          </a:prstGeom>
          <a:solidFill>
            <a:schemeClr val="tx1">
              <a:lumMod val="20000"/>
              <a:lumOff val="80000"/>
            </a:schemeClr>
          </a:solidFill>
        </p:spPr>
        <p:txBody>
          <a:bodyPr>
            <a:normAutofit/>
          </a:bodyPr>
          <a:lstStyle/>
          <a:p>
            <a:r>
              <a:rPr lang="en-GB" dirty="0" smtClean="0">
                <a:solidFill>
                  <a:schemeClr val="bg1"/>
                </a:solidFill>
              </a:rPr>
              <a:t>Song</a:t>
            </a:r>
            <a:r>
              <a:rPr lang="en-GB" dirty="0" smtClean="0">
                <a:solidFill>
                  <a:schemeClr val="bg1"/>
                </a:solidFill>
              </a:rPr>
              <a:t>, dance, potential element of acting, procession…</a:t>
            </a:r>
          </a:p>
          <a:p>
            <a:r>
              <a:rPr lang="en-GB" i="1" dirty="0" smtClean="0">
                <a:solidFill>
                  <a:schemeClr val="bg1"/>
                </a:solidFill>
              </a:rPr>
              <a:t>For I know how to lead off the beautiful dithyramb song of the lord Dionysus, my mind blasted by wine </a:t>
            </a:r>
            <a:r>
              <a:rPr lang="en-GB" dirty="0" smtClean="0">
                <a:solidFill>
                  <a:schemeClr val="bg1"/>
                </a:solidFill>
              </a:rPr>
              <a:t>(</a:t>
            </a:r>
            <a:r>
              <a:rPr lang="en-GB" dirty="0" err="1" smtClean="0">
                <a:solidFill>
                  <a:schemeClr val="bg1"/>
                </a:solidFill>
              </a:rPr>
              <a:t>Archilochus</a:t>
            </a:r>
            <a:r>
              <a:rPr lang="en-GB" dirty="0" smtClean="0">
                <a:solidFill>
                  <a:schemeClr val="bg1"/>
                </a:solidFill>
              </a:rPr>
              <a:t>, Fr. 120W)</a:t>
            </a:r>
          </a:p>
          <a:p>
            <a:r>
              <a:rPr lang="en-GB" dirty="0" smtClean="0">
                <a:solidFill>
                  <a:schemeClr val="bg1"/>
                </a:solidFill>
              </a:rPr>
              <a:t>Archaeological evidence (vase paintings) show us trains of singing and dancing characters from 630 BC</a:t>
            </a:r>
          </a:p>
          <a:p>
            <a:pPr lvl="1"/>
            <a:r>
              <a:rPr lang="en-GB" dirty="0" smtClean="0">
                <a:solidFill>
                  <a:schemeClr val="bg1"/>
                </a:solidFill>
              </a:rPr>
              <a:t>First texts of drama from the 480s BC</a:t>
            </a:r>
          </a:p>
          <a:p>
            <a:r>
              <a:rPr lang="en-GB" dirty="0" smtClean="0">
                <a:solidFill>
                  <a:schemeClr val="bg1"/>
                </a:solidFill>
              </a:rPr>
              <a:t>Lack of texts means speculation – is there a link… …or not?</a:t>
            </a:r>
            <a:endParaRPr lang="en-GB" dirty="0">
              <a:solidFill>
                <a:schemeClr val="bg1"/>
              </a:solidFill>
            </a:endParaRPr>
          </a:p>
        </p:txBody>
      </p:sp>
      <p:sp>
        <p:nvSpPr>
          <p:cNvPr id="4" name="Content Placeholder 3"/>
          <p:cNvSpPr>
            <a:spLocks noGrp="1"/>
          </p:cNvSpPr>
          <p:nvPr>
            <p:ph sz="half" idx="2"/>
          </p:nvPr>
        </p:nvSpPr>
        <p:spPr>
          <a:xfrm>
            <a:off x="5087889" y="5357242"/>
            <a:ext cx="5283487" cy="769238"/>
          </a:xfrm>
          <a:prstGeom prst="rect">
            <a:avLst/>
          </a:prstGeom>
        </p:spPr>
        <p:txBody>
          <a:bodyPr>
            <a:normAutofit/>
          </a:bodyPr>
          <a:lstStyle/>
          <a:p>
            <a:pPr marL="0" indent="0">
              <a:buNone/>
            </a:pPr>
            <a:r>
              <a:rPr lang="en-GB" dirty="0" smtClean="0"/>
              <a:t>Athenian  </a:t>
            </a:r>
            <a:r>
              <a:rPr lang="en-GB" dirty="0" err="1" smtClean="0"/>
              <a:t>skyphos</a:t>
            </a:r>
            <a:r>
              <a:rPr lang="en-GB" dirty="0" smtClean="0"/>
              <a:t> (drinking cup) from 600-550 BC  linking drinking and music</a:t>
            </a:r>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87890" y="1916832"/>
            <a:ext cx="5283487" cy="3440410"/>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380094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Theatre in context: Athens</a:t>
            </a:r>
            <a:endParaRPr lang="en-GB" dirty="0"/>
          </a:p>
        </p:txBody>
      </p:sp>
      <p:sp>
        <p:nvSpPr>
          <p:cNvPr id="3" name="Content Placeholder 2"/>
          <p:cNvSpPr>
            <a:spLocks noGrp="1"/>
          </p:cNvSpPr>
          <p:nvPr>
            <p:ph sz="half" idx="1"/>
          </p:nvPr>
        </p:nvSpPr>
        <p:spPr>
          <a:xfrm>
            <a:off x="6169152" y="2679192"/>
            <a:ext cx="3822192" cy="3447288"/>
          </a:xfrm>
          <a:prstGeom prst="rect">
            <a:avLst/>
          </a:prstGeom>
        </p:spPr>
        <p:txBody>
          <a:bodyPr>
            <a:normAutofit fontScale="92500" lnSpcReduction="10000"/>
          </a:bodyPr>
          <a:lstStyle/>
          <a:p>
            <a:endParaRPr lang="en-GB" dirty="0"/>
          </a:p>
        </p:txBody>
      </p:sp>
      <p:sp>
        <p:nvSpPr>
          <p:cNvPr id="5" name="Content Placeholder 4"/>
          <p:cNvSpPr>
            <a:spLocks noGrp="1"/>
          </p:cNvSpPr>
          <p:nvPr>
            <p:ph sz="half" idx="2"/>
          </p:nvPr>
        </p:nvSpPr>
        <p:spPr>
          <a:xfrm>
            <a:off x="902874" y="1628800"/>
            <a:ext cx="4761079" cy="4824536"/>
          </a:xfrm>
          <a:prstGeom prst="rect">
            <a:avLst/>
          </a:prstGeom>
        </p:spPr>
        <p:txBody>
          <a:bodyPr>
            <a:normAutofit fontScale="92500" lnSpcReduction="10000"/>
          </a:bodyPr>
          <a:lstStyle/>
          <a:p>
            <a:pPr>
              <a:lnSpc>
                <a:spcPct val="120000"/>
              </a:lnSpc>
              <a:spcBef>
                <a:spcPts val="0"/>
              </a:spcBef>
            </a:pPr>
            <a:r>
              <a:rPr lang="en-GB" dirty="0" smtClean="0"/>
              <a:t>The City/Great </a:t>
            </a:r>
            <a:r>
              <a:rPr lang="en-GB" dirty="0" err="1" smtClean="0"/>
              <a:t>Dionysia</a:t>
            </a:r>
            <a:r>
              <a:rPr lang="en-GB" dirty="0" smtClean="0"/>
              <a:t> took place (roughly) in March</a:t>
            </a:r>
          </a:p>
          <a:p>
            <a:pPr lvl="1">
              <a:lnSpc>
                <a:spcPct val="120000"/>
              </a:lnSpc>
              <a:spcBef>
                <a:spcPts val="0"/>
              </a:spcBef>
            </a:pPr>
            <a:r>
              <a:rPr lang="en-GB" dirty="0" smtClean="0"/>
              <a:t>Weather reasons?</a:t>
            </a:r>
          </a:p>
          <a:p>
            <a:pPr>
              <a:lnSpc>
                <a:spcPct val="120000"/>
              </a:lnSpc>
              <a:spcBef>
                <a:spcPts val="0"/>
              </a:spcBef>
            </a:pPr>
            <a:r>
              <a:rPr lang="en-GB" dirty="0" smtClean="0"/>
              <a:t>[Day before start] Procession with an image of Dionysus into Attica</a:t>
            </a:r>
          </a:p>
          <a:p>
            <a:pPr>
              <a:lnSpc>
                <a:spcPct val="120000"/>
              </a:lnSpc>
              <a:spcBef>
                <a:spcPts val="0"/>
              </a:spcBef>
            </a:pPr>
            <a:r>
              <a:rPr lang="en-GB" dirty="0" smtClean="0"/>
              <a:t>[1]  Procession  through city centre involving most strata of Athenian society (including </a:t>
            </a:r>
            <a:r>
              <a:rPr lang="en-GB" dirty="0" err="1" smtClean="0"/>
              <a:t>metics</a:t>
            </a:r>
            <a:r>
              <a:rPr lang="en-GB" dirty="0" smtClean="0"/>
              <a:t>!) in different functions, sacrifice, contest of dithyrambs</a:t>
            </a:r>
          </a:p>
          <a:p>
            <a:pPr lvl="1">
              <a:lnSpc>
                <a:spcPct val="120000"/>
              </a:lnSpc>
              <a:spcBef>
                <a:spcPts val="0"/>
              </a:spcBef>
            </a:pPr>
            <a:r>
              <a:rPr lang="en-GB" dirty="0" smtClean="0"/>
              <a:t>Sacrifices performed by civic heads of state</a:t>
            </a:r>
          </a:p>
          <a:p>
            <a:pPr>
              <a:lnSpc>
                <a:spcPct val="120000"/>
              </a:lnSpc>
              <a:spcBef>
                <a:spcPts val="0"/>
              </a:spcBef>
            </a:pPr>
            <a:r>
              <a:rPr lang="en-GB" i="1" dirty="0" smtClean="0">
                <a:solidFill>
                  <a:srgbClr val="FF0000"/>
                </a:solidFill>
              </a:rPr>
              <a:t>[2] Day of comedies</a:t>
            </a:r>
          </a:p>
          <a:p>
            <a:pPr>
              <a:lnSpc>
                <a:spcPct val="120000"/>
              </a:lnSpc>
              <a:spcBef>
                <a:spcPts val="0"/>
              </a:spcBef>
            </a:pPr>
            <a:r>
              <a:rPr lang="en-GB" i="1" dirty="0" smtClean="0">
                <a:solidFill>
                  <a:srgbClr val="FF0000"/>
                </a:solidFill>
              </a:rPr>
              <a:t>[3] Day of first tragedian showing 3 tragedies and 1 satyr play</a:t>
            </a:r>
          </a:p>
          <a:p>
            <a:pPr>
              <a:lnSpc>
                <a:spcPct val="120000"/>
              </a:lnSpc>
              <a:spcBef>
                <a:spcPts val="0"/>
              </a:spcBef>
            </a:pPr>
            <a:r>
              <a:rPr lang="en-GB" i="1" dirty="0" smtClean="0">
                <a:solidFill>
                  <a:srgbClr val="FF0000"/>
                </a:solidFill>
              </a:rPr>
              <a:t>[4] Day of 2</a:t>
            </a:r>
            <a:r>
              <a:rPr lang="en-GB" i="1" baseline="30000" dirty="0" smtClean="0">
                <a:solidFill>
                  <a:srgbClr val="FF0000"/>
                </a:solidFill>
              </a:rPr>
              <a:t>nd</a:t>
            </a:r>
            <a:r>
              <a:rPr lang="en-GB" i="1" dirty="0" smtClean="0">
                <a:solidFill>
                  <a:srgbClr val="FF0000"/>
                </a:solidFill>
              </a:rPr>
              <a:t> tragedian</a:t>
            </a:r>
          </a:p>
          <a:p>
            <a:pPr>
              <a:lnSpc>
                <a:spcPct val="120000"/>
              </a:lnSpc>
              <a:spcBef>
                <a:spcPts val="0"/>
              </a:spcBef>
            </a:pPr>
            <a:r>
              <a:rPr lang="en-GB" i="1" dirty="0" smtClean="0">
                <a:solidFill>
                  <a:srgbClr val="FF0000"/>
                </a:solidFill>
              </a:rPr>
              <a:t>[5] Day of 3</a:t>
            </a:r>
            <a:r>
              <a:rPr lang="en-GB" i="1" baseline="30000" dirty="0" smtClean="0">
                <a:solidFill>
                  <a:srgbClr val="FF0000"/>
                </a:solidFill>
              </a:rPr>
              <a:t>rd</a:t>
            </a:r>
            <a:r>
              <a:rPr lang="en-GB" i="1" dirty="0" smtClean="0">
                <a:solidFill>
                  <a:srgbClr val="FF0000"/>
                </a:solidFill>
              </a:rPr>
              <a:t> tragedian</a:t>
            </a:r>
            <a:endParaRPr lang="en-GB" i="1" dirty="0">
              <a:solidFill>
                <a:srgbClr val="FF0000"/>
              </a:solidFill>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63953" y="1556792"/>
            <a:ext cx="6210267" cy="4657700"/>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
        <p:nvSpPr>
          <p:cNvPr id="4" name="Oval 3"/>
          <p:cNvSpPr/>
          <p:nvPr/>
        </p:nvSpPr>
        <p:spPr>
          <a:xfrm>
            <a:off x="6240016" y="2996952"/>
            <a:ext cx="504056" cy="36004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a:off x="7824192" y="4941168"/>
            <a:ext cx="504056" cy="216024"/>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350976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09384" y="0"/>
            <a:ext cx="2858616" cy="1905744"/>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84103" y="4404172"/>
            <a:ext cx="2909178" cy="2453828"/>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1030" name="Picture 6"/>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524000" y="116632"/>
            <a:ext cx="3816424" cy="2527762"/>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1031" name="Picture 7" descr="E:\P3310021.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223792" y="952872"/>
            <a:ext cx="3759882" cy="5013176"/>
          </a:xfrm>
          <a:prstGeom prst="rect">
            <a:avLst/>
          </a:prstGeom>
          <a:noFill/>
          <a:extLst>
            <a:ext uri="{909E8E84-426E-40dd-AFC4-6F175D3DCCD1}">
              <a14:hiddenFill xmlns="" xmlns:a14="http://schemas.microsoft.com/office/drawing/2010/main">
                <a:solidFill>
                  <a:srgbClr val="FFFFFF"/>
                </a:solidFill>
              </a14:hiddenFill>
            </a:ext>
          </a:extLst>
        </p:spPr>
      </p:pic>
      <p:pic>
        <p:nvPicPr>
          <p:cNvPr id="1027" name="Picture 3"/>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t="19564"/>
          <a:stretch/>
        </p:blipFill>
        <p:spPr bwMode="auto">
          <a:xfrm>
            <a:off x="1705844" y="4404172"/>
            <a:ext cx="3707904" cy="2236862"/>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
        <p:nvSpPr>
          <p:cNvPr id="5" name="TextBox 4"/>
          <p:cNvSpPr txBox="1"/>
          <p:nvPr/>
        </p:nvSpPr>
        <p:spPr>
          <a:xfrm>
            <a:off x="5015880" y="952873"/>
            <a:ext cx="1296144" cy="369332"/>
          </a:xfrm>
          <a:prstGeom prst="rect">
            <a:avLst/>
          </a:prstGeom>
          <a:noFill/>
        </p:spPr>
        <p:txBody>
          <a:bodyPr wrap="square" rtlCol="0">
            <a:spAutoFit/>
          </a:bodyPr>
          <a:lstStyle/>
          <a:p>
            <a:r>
              <a:rPr lang="en-GB" b="1" dirty="0">
                <a:solidFill>
                  <a:srgbClr val="FF0000"/>
                </a:solidFill>
              </a:rPr>
              <a:t>Acropolis</a:t>
            </a:r>
          </a:p>
        </p:txBody>
      </p:sp>
      <p:cxnSp>
        <p:nvCxnSpPr>
          <p:cNvPr id="7" name="Straight Arrow Connector 6"/>
          <p:cNvCxnSpPr/>
          <p:nvPr/>
        </p:nvCxnSpPr>
        <p:spPr>
          <a:xfrm flipH="1">
            <a:off x="5231904" y="1322204"/>
            <a:ext cx="288032" cy="162580"/>
          </a:xfrm>
          <a:prstGeom prst="straightConnector1">
            <a:avLst/>
          </a:prstGeom>
          <a:ln>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rot="10800000">
            <a:off x="4367810" y="2348880"/>
            <a:ext cx="1735925" cy="3282206"/>
          </a:xfrm>
          <a:prstGeom prst="straightConnector1">
            <a:avLst/>
          </a:prstGeom>
          <a:ln w="28575">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894936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State business</a:t>
            </a:r>
            <a:endParaRPr lang="en-GB" dirty="0"/>
          </a:p>
        </p:txBody>
      </p:sp>
      <p:sp>
        <p:nvSpPr>
          <p:cNvPr id="2" name="Content Placeholder 1"/>
          <p:cNvSpPr>
            <a:spLocks noGrp="1"/>
          </p:cNvSpPr>
          <p:nvPr>
            <p:ph sz="half" idx="1"/>
          </p:nvPr>
        </p:nvSpPr>
        <p:spPr>
          <a:xfrm>
            <a:off x="1118897" y="1628800"/>
            <a:ext cx="8568952" cy="4320480"/>
          </a:xfrm>
          <a:prstGeom prst="rect">
            <a:avLst/>
          </a:prstGeom>
        </p:spPr>
        <p:txBody>
          <a:bodyPr>
            <a:normAutofit/>
          </a:bodyPr>
          <a:lstStyle/>
          <a:p>
            <a:r>
              <a:rPr lang="en-GB" dirty="0" smtClean="0"/>
              <a:t>The drama competition itself opened with a number of ceremonies, many of which were civic rather than religious:</a:t>
            </a:r>
          </a:p>
          <a:p>
            <a:pPr lvl="1"/>
            <a:r>
              <a:rPr lang="en-GB" dirty="0" smtClean="0"/>
              <a:t>No other public business during these days (e.g. no assembly, no legal proceedings)</a:t>
            </a:r>
          </a:p>
          <a:p>
            <a:pPr lvl="1"/>
            <a:r>
              <a:rPr lang="en-GB" dirty="0" smtClean="0"/>
              <a:t>Allies were required to send tribute to Athens at this time – it was displayed to the theatre audience</a:t>
            </a:r>
          </a:p>
          <a:p>
            <a:pPr lvl="2"/>
            <a:r>
              <a:rPr lang="en-GB" dirty="0" smtClean="0"/>
              <a:t>This changes in</a:t>
            </a:r>
            <a:r>
              <a:rPr lang="en-US" dirty="0" smtClean="0"/>
              <a:t> </a:t>
            </a:r>
            <a:r>
              <a:rPr lang="en-GB" dirty="0" smtClean="0"/>
              <a:t>the move into the 4</a:t>
            </a:r>
            <a:r>
              <a:rPr lang="en-GB" baseline="30000" dirty="0" smtClean="0"/>
              <a:t>th</a:t>
            </a:r>
            <a:r>
              <a:rPr lang="en-GB" dirty="0" smtClean="0"/>
              <a:t> century</a:t>
            </a:r>
          </a:p>
          <a:p>
            <a:r>
              <a:rPr lang="en-GB" dirty="0" smtClean="0"/>
              <a:t>Following the announcement of the winner, he and the </a:t>
            </a:r>
            <a:r>
              <a:rPr lang="en-GB" dirty="0" err="1" smtClean="0"/>
              <a:t>choregoi</a:t>
            </a:r>
            <a:r>
              <a:rPr lang="en-GB" dirty="0" smtClean="0"/>
              <a:t> were followed home in a victory procession </a:t>
            </a:r>
          </a:p>
          <a:p>
            <a:pPr lvl="1"/>
            <a:r>
              <a:rPr lang="en-GB" dirty="0" smtClean="0"/>
              <a:t>Similar treatment of the winners in the dithyramb contest</a:t>
            </a:r>
          </a:p>
        </p:txBody>
      </p:sp>
    </p:spTree>
    <p:extLst>
      <p:ext uri="{BB962C8B-B14F-4D97-AF65-F5344CB8AC3E}">
        <p14:creationId xmlns:p14="http://schemas.microsoft.com/office/powerpoint/2010/main" val="772940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Organisation</a:t>
            </a:r>
            <a:endParaRPr lang="en-GB" dirty="0"/>
          </a:p>
        </p:txBody>
      </p:sp>
      <p:sp>
        <p:nvSpPr>
          <p:cNvPr id="5" name="Content Placeholder 4"/>
          <p:cNvSpPr>
            <a:spLocks noGrp="1"/>
          </p:cNvSpPr>
          <p:nvPr>
            <p:ph idx="1"/>
          </p:nvPr>
        </p:nvSpPr>
        <p:spPr>
          <a:xfrm>
            <a:off x="1118897" y="1628800"/>
            <a:ext cx="8640960" cy="3888432"/>
          </a:xfrm>
        </p:spPr>
        <p:txBody>
          <a:bodyPr>
            <a:normAutofit fontScale="92500" lnSpcReduction="20000"/>
          </a:bodyPr>
          <a:lstStyle/>
          <a:p>
            <a:r>
              <a:rPr lang="en-GB" dirty="0" smtClean="0"/>
              <a:t>Citizens picked by the archon as </a:t>
            </a:r>
            <a:r>
              <a:rPr lang="en-GB" i="1" dirty="0" err="1" smtClean="0"/>
              <a:t>choregoi</a:t>
            </a:r>
            <a:r>
              <a:rPr lang="en-GB" dirty="0" smtClean="0"/>
              <a:t> were responsible for the organisation of the Great </a:t>
            </a:r>
            <a:r>
              <a:rPr lang="en-GB" dirty="0" err="1" smtClean="0"/>
              <a:t>Dionysia</a:t>
            </a:r>
            <a:r>
              <a:rPr lang="en-GB" dirty="0" smtClean="0"/>
              <a:t> </a:t>
            </a:r>
          </a:p>
          <a:p>
            <a:pPr lvl="1"/>
            <a:r>
              <a:rPr lang="en-GB" dirty="0" smtClean="0"/>
              <a:t>“The </a:t>
            </a:r>
            <a:r>
              <a:rPr lang="en-GB" dirty="0" err="1" smtClean="0"/>
              <a:t>choregos</a:t>
            </a:r>
            <a:r>
              <a:rPr lang="en-GB" dirty="0" smtClean="0"/>
              <a:t>’ principal responsibility was to foot the bill for equipping and training a tragic, comic, and dithyrambic chorus…” (</a:t>
            </a:r>
            <a:r>
              <a:rPr lang="en-GB" dirty="0" err="1" smtClean="0"/>
              <a:t>Csapo</a:t>
            </a:r>
            <a:r>
              <a:rPr lang="en-GB" dirty="0" smtClean="0"/>
              <a:t>/Slater, 1995, 139)</a:t>
            </a:r>
          </a:p>
          <a:p>
            <a:r>
              <a:rPr lang="en-GB" dirty="0" smtClean="0"/>
              <a:t>Chorus paid and trained, chorus and actors fed and housed, costumes and props… </a:t>
            </a:r>
          </a:p>
          <a:p>
            <a:r>
              <a:rPr lang="en-GB" dirty="0" smtClean="0"/>
              <a:t>Generally, this job therefore fell to the rich:</a:t>
            </a:r>
          </a:p>
          <a:p>
            <a:pPr lvl="1"/>
            <a:r>
              <a:rPr lang="en-GB" dirty="0" smtClean="0"/>
              <a:t>Part of a system of ‘liturgies’, ‘taxes’ for designated purposes ranging from theatre to equipment/upkeep of warships</a:t>
            </a:r>
          </a:p>
          <a:p>
            <a:pPr lvl="2"/>
            <a:r>
              <a:rPr lang="en-GB" dirty="0" err="1" smtClean="0"/>
              <a:t>SiSome</a:t>
            </a:r>
            <a:r>
              <a:rPr lang="en-GB" dirty="0" smtClean="0"/>
              <a:t> age restrictions in place (&gt;40 years in the 4</a:t>
            </a:r>
            <a:r>
              <a:rPr lang="en-GB" baseline="30000" dirty="0" smtClean="0"/>
              <a:t>th</a:t>
            </a:r>
            <a:r>
              <a:rPr lang="en-GB" dirty="0" smtClean="0"/>
              <a:t> century BC)</a:t>
            </a:r>
          </a:p>
          <a:p>
            <a:r>
              <a:rPr lang="en-GB" dirty="0" smtClean="0"/>
              <a:t>The expenditure was very large and could be a point of pride</a:t>
            </a:r>
          </a:p>
          <a:p>
            <a:pPr lvl="1"/>
            <a:r>
              <a:rPr lang="en-GB" dirty="0" smtClean="0"/>
              <a:t>cf. Plutarch </a:t>
            </a:r>
            <a:r>
              <a:rPr lang="en-GB" i="1" dirty="0"/>
              <a:t>O</a:t>
            </a:r>
            <a:r>
              <a:rPr lang="en-GB" i="1" dirty="0" smtClean="0"/>
              <a:t>n the Glory of Athens</a:t>
            </a:r>
            <a:r>
              <a:rPr lang="en-GB" dirty="0" smtClean="0"/>
              <a:t> 348d-349b</a:t>
            </a:r>
            <a:endParaRPr lang="en-GB" dirty="0"/>
          </a:p>
          <a:p>
            <a:pPr lvl="1"/>
            <a:endParaRPr lang="en-GB" dirty="0" smtClean="0"/>
          </a:p>
          <a:p>
            <a:pPr lvl="1"/>
            <a:endParaRPr lang="en-GB" dirty="0" smtClean="0"/>
          </a:p>
          <a:p>
            <a:endParaRPr lang="en-GB" dirty="0"/>
          </a:p>
        </p:txBody>
      </p:sp>
    </p:spTree>
    <p:extLst>
      <p:ext uri="{BB962C8B-B14F-4D97-AF65-F5344CB8AC3E}">
        <p14:creationId xmlns:p14="http://schemas.microsoft.com/office/powerpoint/2010/main" val="27831754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775520" y="6240205"/>
            <a:ext cx="8424936" cy="369332"/>
          </a:xfrm>
          <a:prstGeom prst="rect">
            <a:avLst/>
          </a:prstGeom>
          <a:noFill/>
        </p:spPr>
        <p:txBody>
          <a:bodyPr wrap="square" rtlCol="0">
            <a:spAutoFit/>
          </a:bodyPr>
          <a:lstStyle/>
          <a:p>
            <a:pPr algn="ctr"/>
            <a:r>
              <a:rPr lang="en-GB" dirty="0" err="1"/>
              <a:t>Choregic</a:t>
            </a:r>
            <a:r>
              <a:rPr lang="en-GB" dirty="0"/>
              <a:t> monument of </a:t>
            </a:r>
            <a:r>
              <a:rPr lang="en-GB" dirty="0" err="1"/>
              <a:t>Lysicrates</a:t>
            </a:r>
            <a:r>
              <a:rPr lang="en-GB" dirty="0"/>
              <a:t>, winning </a:t>
            </a:r>
            <a:r>
              <a:rPr lang="en-GB" dirty="0" err="1"/>
              <a:t>choregos</a:t>
            </a:r>
            <a:r>
              <a:rPr lang="en-GB" dirty="0"/>
              <a:t> in 335/334 (</a:t>
            </a:r>
            <a:r>
              <a:rPr lang="en-GB" dirty="0" err="1"/>
              <a:t>Plaka</a:t>
            </a:r>
            <a:r>
              <a:rPr lang="en-GB" dirty="0"/>
              <a:t>, Athens)</a:t>
            </a:r>
          </a:p>
        </p:txBody>
      </p:sp>
      <p:pic>
        <p:nvPicPr>
          <p:cNvPr id="2" name="Picture 2" descr="E:\P331000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744200" y="-16992600"/>
            <a:ext cx="3091500" cy="4122000"/>
          </a:xfrm>
          <a:prstGeom prst="rect">
            <a:avLst/>
          </a:prstGeom>
          <a:noFill/>
          <a:extLst>
            <a:ext uri="{909E8E84-426E-40dd-AFC4-6F175D3DCCD1}">
              <a14:hiddenFill xmlns="" xmlns:a14="http://schemas.microsoft.com/office/drawing/2010/main">
                <a:solidFill>
                  <a:srgbClr val="FFFFFF"/>
                </a:solidFill>
              </a14:hiddenFill>
            </a:ext>
          </a:extLst>
        </p:spPr>
      </p:pic>
      <p:pic>
        <p:nvPicPr>
          <p:cNvPr id="2051" name="Picture 3" descr="E:\P331000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744200" y="-16992600"/>
            <a:ext cx="2970000" cy="3960000"/>
          </a:xfrm>
          <a:prstGeom prst="rect">
            <a:avLst/>
          </a:prstGeom>
          <a:noFill/>
          <a:extLst>
            <a:ext uri="{909E8E84-426E-40dd-AFC4-6F175D3DCCD1}">
              <a14:hiddenFill xmlns="" xmlns:a14="http://schemas.microsoft.com/office/drawing/2010/main">
                <a:solidFill>
                  <a:srgbClr val="FFFFFF"/>
                </a:solidFill>
              </a14:hiddenFill>
            </a:ext>
          </a:extLst>
        </p:spPr>
      </p:pic>
      <p:pic>
        <p:nvPicPr>
          <p:cNvPr id="2052" name="Picture 4" descr="E:\P3310003.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744200" y="-16992600"/>
            <a:ext cx="3631500" cy="4842000"/>
          </a:xfrm>
          <a:prstGeom prst="rect">
            <a:avLst/>
          </a:prstGeom>
          <a:noFill/>
          <a:extLst>
            <a:ext uri="{909E8E84-426E-40dd-AFC4-6F175D3DCCD1}">
              <a14:hiddenFill xmlns="" xmlns:a14="http://schemas.microsoft.com/office/drawing/2010/main">
                <a:solidFill>
                  <a:srgbClr val="FFFFFF"/>
                </a:solidFill>
              </a14:hiddenFill>
            </a:ext>
          </a:extLst>
        </p:spPr>
      </p:pic>
      <p:pic>
        <p:nvPicPr>
          <p:cNvPr id="2054" name="Picture 6" descr="E:\P3310005.JPG"/>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b="52650"/>
          <a:stretch/>
        </p:blipFill>
        <p:spPr bwMode="auto">
          <a:xfrm>
            <a:off x="5375920" y="1989956"/>
            <a:ext cx="5143500" cy="3247292"/>
          </a:xfrm>
          <a:prstGeom prst="rect">
            <a:avLst/>
          </a:prstGeom>
          <a:noFill/>
          <a:extLst>
            <a:ext uri="{909E8E84-426E-40dd-AFC4-6F175D3DCCD1}">
              <a14:hiddenFill xmlns="" xmlns:a14="http://schemas.microsoft.com/office/drawing/2010/main">
                <a:solidFill>
                  <a:srgbClr val="FFFFFF"/>
                </a:solidFill>
              </a14:hiddenFill>
            </a:ext>
          </a:extLst>
        </p:spPr>
      </p:pic>
      <p:pic>
        <p:nvPicPr>
          <p:cNvPr id="2053" name="Picture 5" descr="E:\P3310003.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135560" y="987003"/>
            <a:ext cx="3939902" cy="5253203"/>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37523700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Audience</a:t>
            </a:r>
            <a:endParaRPr lang="en-GB" dirty="0"/>
          </a:p>
        </p:txBody>
      </p:sp>
      <p:sp>
        <p:nvSpPr>
          <p:cNvPr id="2" name="Content Placeholder 1"/>
          <p:cNvSpPr>
            <a:spLocks noGrp="1"/>
          </p:cNvSpPr>
          <p:nvPr>
            <p:ph sz="half" idx="1"/>
          </p:nvPr>
        </p:nvSpPr>
        <p:spPr>
          <a:xfrm>
            <a:off x="1118898" y="1700808"/>
            <a:ext cx="4045029" cy="4320480"/>
          </a:xfrm>
          <a:prstGeom prst="rect">
            <a:avLst/>
          </a:prstGeom>
        </p:spPr>
        <p:txBody>
          <a:bodyPr>
            <a:normAutofit/>
          </a:bodyPr>
          <a:lstStyle/>
          <a:p>
            <a:r>
              <a:rPr lang="en-GB" dirty="0" smtClean="0"/>
              <a:t>The audience make-up was mixed:  Athenians, likely </a:t>
            </a:r>
            <a:r>
              <a:rPr lang="en-GB" dirty="0" err="1" smtClean="0"/>
              <a:t>metics</a:t>
            </a:r>
            <a:r>
              <a:rPr lang="en-GB" dirty="0" smtClean="0"/>
              <a:t> and foreign visitors</a:t>
            </a:r>
          </a:p>
          <a:p>
            <a:pPr lvl="1"/>
            <a:r>
              <a:rPr lang="en-GB" dirty="0" smtClean="0"/>
              <a:t>Cf. the composition of the initial procession into Athens</a:t>
            </a:r>
          </a:p>
          <a:p>
            <a:r>
              <a:rPr lang="en-GB" dirty="0" smtClean="0"/>
              <a:t>The presence of women in the audience is contested</a:t>
            </a:r>
          </a:p>
          <a:p>
            <a:pPr lvl="1"/>
            <a:r>
              <a:rPr lang="en-GB" dirty="0" smtClean="0"/>
              <a:t>Cf. the role of women in other religious ceremonies</a:t>
            </a:r>
          </a:p>
          <a:p>
            <a:pPr lvl="1"/>
            <a:r>
              <a:rPr lang="en-GB" dirty="0" smtClean="0"/>
              <a:t>Depends partly on whether the Great </a:t>
            </a:r>
            <a:r>
              <a:rPr lang="en-GB" dirty="0" err="1" smtClean="0"/>
              <a:t>Dionysia</a:t>
            </a:r>
            <a:r>
              <a:rPr lang="en-GB" dirty="0" smtClean="0"/>
              <a:t> (especially) is seen as a mainly political or mainly religious occasion</a:t>
            </a: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91945" y="1700808"/>
            <a:ext cx="5915657" cy="2520280"/>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
        <p:nvSpPr>
          <p:cNvPr id="5" name="TextBox 4"/>
          <p:cNvSpPr txBox="1"/>
          <p:nvPr/>
        </p:nvSpPr>
        <p:spPr>
          <a:xfrm>
            <a:off x="6888088" y="4448696"/>
            <a:ext cx="3528392" cy="923330"/>
          </a:xfrm>
          <a:prstGeom prst="rect">
            <a:avLst/>
          </a:prstGeom>
          <a:noFill/>
        </p:spPr>
        <p:txBody>
          <a:bodyPr wrap="square" rtlCol="0">
            <a:spAutoFit/>
          </a:bodyPr>
          <a:lstStyle/>
          <a:p>
            <a:pPr algn="ctr"/>
            <a:r>
              <a:rPr lang="en-GB" dirty="0"/>
              <a:t>Parthenon frieze: women bringing the new </a:t>
            </a:r>
            <a:r>
              <a:rPr lang="en-GB" dirty="0" err="1"/>
              <a:t>peplos</a:t>
            </a:r>
            <a:r>
              <a:rPr lang="en-GB" dirty="0"/>
              <a:t> for the cult statue of Athena</a:t>
            </a:r>
          </a:p>
        </p:txBody>
      </p:sp>
    </p:spTree>
    <p:extLst>
      <p:ext uri="{BB962C8B-B14F-4D97-AF65-F5344CB8AC3E}">
        <p14:creationId xmlns:p14="http://schemas.microsoft.com/office/powerpoint/2010/main" val="1560831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Women and the Great </a:t>
            </a:r>
            <a:r>
              <a:rPr lang="en-GB" dirty="0" err="1" smtClean="0"/>
              <a:t>Dionysia</a:t>
            </a:r>
            <a:endParaRPr lang="en-GB" dirty="0"/>
          </a:p>
        </p:txBody>
      </p:sp>
      <p:sp>
        <p:nvSpPr>
          <p:cNvPr id="5" name="Content Placeholder 4"/>
          <p:cNvSpPr>
            <a:spLocks noGrp="1"/>
          </p:cNvSpPr>
          <p:nvPr>
            <p:ph idx="1"/>
          </p:nvPr>
        </p:nvSpPr>
        <p:spPr>
          <a:xfrm>
            <a:off x="1118897" y="1628800"/>
            <a:ext cx="9369591" cy="4968552"/>
          </a:xfrm>
        </p:spPr>
        <p:txBody>
          <a:bodyPr>
            <a:normAutofit lnSpcReduction="10000"/>
          </a:bodyPr>
          <a:lstStyle/>
          <a:p>
            <a:r>
              <a:rPr lang="en-GB" dirty="0"/>
              <a:t>So now we have found a kind of rhetoric addressed to such a public as is compounded of </a:t>
            </a:r>
            <a:r>
              <a:rPr lang="en-GB" b="1" dirty="0"/>
              <a:t>children and women and men, and slaves as well as free</a:t>
            </a:r>
            <a:r>
              <a:rPr lang="en-GB" dirty="0"/>
              <a:t>; an art that we do not quite approve of, since we call it a flattering one</a:t>
            </a:r>
            <a:r>
              <a:rPr lang="en-GB" i="1" dirty="0" smtClean="0"/>
              <a:t>. </a:t>
            </a:r>
            <a:r>
              <a:rPr lang="en-GB" dirty="0" smtClean="0"/>
              <a:t>(Socrates on tragedy in Plato, </a:t>
            </a:r>
            <a:r>
              <a:rPr lang="en-GB" i="1" dirty="0" err="1" smtClean="0"/>
              <a:t>Gorgias</a:t>
            </a:r>
            <a:r>
              <a:rPr lang="en-GB" dirty="0" smtClean="0"/>
              <a:t> 502d)</a:t>
            </a:r>
            <a:endParaRPr lang="en-GB" dirty="0"/>
          </a:p>
          <a:p>
            <a:r>
              <a:rPr lang="en-GB" dirty="0" smtClean="0"/>
              <a:t>Do not imagine, then, that we will ever thus lightly allow you to set up your stage beside us in the marketplace, and give permission to those imported actors of yours, with their dulcet tones and their voices louder than ours, to harangue </a:t>
            </a:r>
            <a:r>
              <a:rPr lang="en-GB" b="1" dirty="0" smtClean="0"/>
              <a:t>women and children and the whole populace</a:t>
            </a:r>
            <a:r>
              <a:rPr lang="en-GB" dirty="0" smtClean="0"/>
              <a:t>, and to say not the same things as we say about the same institutions, but, on the contrary, things that are, for the most part, just the opposite</a:t>
            </a:r>
            <a:r>
              <a:rPr lang="en-GB" i="1" dirty="0" smtClean="0"/>
              <a:t>. </a:t>
            </a:r>
            <a:r>
              <a:rPr lang="en-GB" dirty="0" smtClean="0"/>
              <a:t>(Plato, </a:t>
            </a:r>
            <a:r>
              <a:rPr lang="en-GB" i="1" dirty="0" smtClean="0"/>
              <a:t>Laws</a:t>
            </a:r>
            <a:r>
              <a:rPr lang="en-GB" dirty="0" smtClean="0"/>
              <a:t> 817c)</a:t>
            </a:r>
          </a:p>
          <a:p>
            <a:r>
              <a:rPr lang="en-GB" dirty="0" smtClean="0"/>
              <a:t>Anecdotes preserved in the </a:t>
            </a:r>
            <a:r>
              <a:rPr lang="en-GB" i="1" dirty="0" smtClean="0"/>
              <a:t>Life of Aeschylus </a:t>
            </a:r>
            <a:r>
              <a:rPr lang="en-GB" dirty="0" smtClean="0"/>
              <a:t>and the grammarian </a:t>
            </a:r>
            <a:r>
              <a:rPr lang="en-GB" dirty="0" err="1" smtClean="0"/>
              <a:t>Pollux</a:t>
            </a:r>
            <a:r>
              <a:rPr lang="en-GB" dirty="0" smtClean="0"/>
              <a:t> that women in the audience of the </a:t>
            </a:r>
            <a:r>
              <a:rPr lang="en-GB" dirty="0" err="1" smtClean="0"/>
              <a:t>Eumenides</a:t>
            </a:r>
            <a:r>
              <a:rPr lang="en-GB" dirty="0" smtClean="0"/>
              <a:t> were terrified by the appearance of the furies</a:t>
            </a:r>
          </a:p>
          <a:p>
            <a:pPr lvl="1"/>
            <a:r>
              <a:rPr lang="en-GB" dirty="0" smtClean="0"/>
              <a:t>Primary sources here only from 5</a:t>
            </a:r>
            <a:r>
              <a:rPr lang="en-GB" baseline="30000" dirty="0" smtClean="0"/>
              <a:t>th</a:t>
            </a:r>
            <a:r>
              <a:rPr lang="en-GB" dirty="0" smtClean="0"/>
              <a:t> C CE – may aim to denigrate theatre due to new cultural climate</a:t>
            </a:r>
          </a:p>
          <a:p>
            <a:endParaRPr lang="en-GB" dirty="0" smtClean="0"/>
          </a:p>
          <a:p>
            <a:endParaRPr lang="en-GB" dirty="0"/>
          </a:p>
        </p:txBody>
      </p:sp>
    </p:spTree>
    <p:extLst>
      <p:ext uri="{BB962C8B-B14F-4D97-AF65-F5344CB8AC3E}">
        <p14:creationId xmlns:p14="http://schemas.microsoft.com/office/powerpoint/2010/main" val="5423527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Audience and space</a:t>
            </a:r>
            <a:endParaRPr lang="en-GB" dirty="0"/>
          </a:p>
        </p:txBody>
      </p:sp>
      <p:sp>
        <p:nvSpPr>
          <p:cNvPr id="2" name="Content Placeholder 1"/>
          <p:cNvSpPr>
            <a:spLocks noGrp="1"/>
          </p:cNvSpPr>
          <p:nvPr>
            <p:ph sz="half" idx="1"/>
          </p:nvPr>
        </p:nvSpPr>
        <p:spPr>
          <a:xfrm>
            <a:off x="1132590" y="1695340"/>
            <a:ext cx="2448271" cy="4680520"/>
          </a:xfrm>
          <a:prstGeom prst="rect">
            <a:avLst/>
          </a:prstGeom>
        </p:spPr>
        <p:txBody>
          <a:bodyPr>
            <a:normAutofit/>
          </a:bodyPr>
          <a:lstStyle/>
          <a:p>
            <a:pPr marL="0" indent="0">
              <a:buNone/>
            </a:pPr>
            <a:r>
              <a:rPr lang="en-GB" dirty="0"/>
              <a:t>“The essential point is that the audience was more like a moderate-sized football crowd than a modern indoor theatre-full.” (Green, R. and E. Handley, 1995, 35</a:t>
            </a:r>
            <a:r>
              <a:rPr lang="en-GB" dirty="0" smtClean="0"/>
              <a:t>)</a:t>
            </a:r>
          </a:p>
          <a:p>
            <a:pPr marL="0" indent="0">
              <a:buNone/>
            </a:pPr>
            <a:endParaRPr lang="en-GB" dirty="0" smtClean="0"/>
          </a:p>
          <a:p>
            <a:pPr marL="0" indent="0">
              <a:buNone/>
            </a:pPr>
            <a:r>
              <a:rPr lang="en-GB" dirty="0" smtClean="0"/>
              <a:t>Right: Theatre of Dionysus, Athens </a:t>
            </a:r>
            <a:r>
              <a:rPr lang="en-GB" sz="1700" dirty="0"/>
              <a:t>(from the top of Acropolis) </a:t>
            </a:r>
            <a:endParaRPr lang="en-GB" dirty="0"/>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279090" y="1695341"/>
            <a:ext cx="6137390" cy="4603043"/>
          </a:xfrm>
          <a:prstGeom prst="rect">
            <a:avLst/>
          </a:prstGeom>
        </p:spPr>
      </p:pic>
      <p:sp>
        <p:nvSpPr>
          <p:cNvPr id="6" name="TextBox 5"/>
          <p:cNvSpPr txBox="1"/>
          <p:nvPr/>
        </p:nvSpPr>
        <p:spPr>
          <a:xfrm>
            <a:off x="8832304" y="1988840"/>
            <a:ext cx="2088232" cy="369332"/>
          </a:xfrm>
          <a:prstGeom prst="rect">
            <a:avLst/>
          </a:prstGeom>
          <a:noFill/>
        </p:spPr>
        <p:txBody>
          <a:bodyPr wrap="square" rtlCol="0">
            <a:spAutoFit/>
          </a:bodyPr>
          <a:lstStyle/>
          <a:p>
            <a:r>
              <a:rPr lang="en-GB" dirty="0">
                <a:solidFill>
                  <a:srgbClr val="FF0000"/>
                </a:solidFill>
              </a:rPr>
              <a:t>Acropolis museum</a:t>
            </a:r>
          </a:p>
        </p:txBody>
      </p:sp>
    </p:spTree>
    <p:extLst>
      <p:ext uri="{BB962C8B-B14F-4D97-AF65-F5344CB8AC3E}">
        <p14:creationId xmlns:p14="http://schemas.microsoft.com/office/powerpoint/2010/main" val="1491453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27928" y="260648"/>
            <a:ext cx="4618856" cy="1252728"/>
          </a:xfrm>
        </p:spPr>
        <p:txBody>
          <a:bodyPr/>
          <a:lstStyle/>
          <a:p>
            <a:r>
              <a:rPr lang="en-GB" dirty="0" smtClean="0"/>
              <a:t>Cast</a:t>
            </a:r>
            <a:endParaRPr lang="en-GB" dirty="0"/>
          </a:p>
        </p:txBody>
      </p:sp>
      <p:sp>
        <p:nvSpPr>
          <p:cNvPr id="5" name="Content Placeholder 4"/>
          <p:cNvSpPr>
            <a:spLocks noGrp="1"/>
          </p:cNvSpPr>
          <p:nvPr>
            <p:ph sz="half" idx="1"/>
          </p:nvPr>
        </p:nvSpPr>
        <p:spPr>
          <a:xfrm>
            <a:off x="1227928" y="1616427"/>
            <a:ext cx="5084096" cy="5083789"/>
          </a:xfrm>
          <a:prstGeom prst="rect">
            <a:avLst/>
          </a:prstGeom>
        </p:spPr>
        <p:txBody>
          <a:bodyPr>
            <a:normAutofit/>
          </a:bodyPr>
          <a:lstStyle/>
          <a:p>
            <a:r>
              <a:rPr lang="en-GB" dirty="0" smtClean="0"/>
              <a:t>Chorus:</a:t>
            </a:r>
          </a:p>
          <a:p>
            <a:pPr lvl="1"/>
            <a:r>
              <a:rPr lang="en-GB" dirty="0" smtClean="0"/>
              <a:t>Initially 12, then 15 dancers and singers</a:t>
            </a:r>
          </a:p>
          <a:p>
            <a:pPr lvl="1"/>
            <a:r>
              <a:rPr lang="en-GB" dirty="0" smtClean="0"/>
              <a:t>Choral passages accompanied by the flute (</a:t>
            </a:r>
            <a:r>
              <a:rPr lang="en-GB" dirty="0" err="1" smtClean="0"/>
              <a:t>aulos</a:t>
            </a:r>
            <a:r>
              <a:rPr lang="en-GB" dirty="0" smtClean="0"/>
              <a:t>) – cf. choral lyric</a:t>
            </a:r>
          </a:p>
          <a:p>
            <a:pPr lvl="1"/>
            <a:r>
              <a:rPr lang="en-GB" dirty="0" smtClean="0"/>
              <a:t>The involvement of the chorus increases gradually</a:t>
            </a:r>
          </a:p>
          <a:p>
            <a:r>
              <a:rPr lang="en-GB" dirty="0" smtClean="0"/>
              <a:t>Actors:</a:t>
            </a:r>
          </a:p>
          <a:p>
            <a:pPr lvl="1"/>
            <a:r>
              <a:rPr lang="en-GB" dirty="0" smtClean="0"/>
              <a:t>At the height of attic tragedy still only three actors: the same actor would play multiple characters</a:t>
            </a:r>
          </a:p>
          <a:p>
            <a:pPr lvl="2"/>
            <a:r>
              <a:rPr lang="en-GB" dirty="0" smtClean="0"/>
              <a:t>How might this limit/prompt development of plots?</a:t>
            </a:r>
          </a:p>
          <a:p>
            <a:pPr lvl="1"/>
            <a:r>
              <a:rPr lang="en-GB" dirty="0"/>
              <a:t>N</a:t>
            </a:r>
            <a:r>
              <a:rPr lang="en-GB" dirty="0" smtClean="0"/>
              <a:t>ote the need for masks and costumes</a:t>
            </a:r>
          </a:p>
          <a:p>
            <a:pPr lvl="1"/>
            <a:endParaRPr lang="en-GB" dirty="0"/>
          </a:p>
        </p:txBody>
      </p:sp>
      <p:pic>
        <p:nvPicPr>
          <p:cNvPr id="4" name="Content Placeholder 3"/>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rot="5400000">
            <a:off x="5580833" y="1613050"/>
            <a:ext cx="6511574" cy="3662759"/>
          </a:xfrm>
          <a:prstGeom prst="rect">
            <a:avLst/>
          </a:prstGeom>
        </p:spPr>
      </p:pic>
      <p:sp>
        <p:nvSpPr>
          <p:cNvPr id="6" name="TextBox 5"/>
          <p:cNvSpPr txBox="1"/>
          <p:nvPr/>
        </p:nvSpPr>
        <p:spPr>
          <a:xfrm>
            <a:off x="7093288" y="5661250"/>
            <a:ext cx="3600400" cy="646331"/>
          </a:xfrm>
          <a:prstGeom prst="rect">
            <a:avLst/>
          </a:prstGeom>
          <a:solidFill>
            <a:schemeClr val="bg1"/>
          </a:solidFill>
        </p:spPr>
        <p:txBody>
          <a:bodyPr wrap="square" rtlCol="0">
            <a:spAutoFit/>
          </a:bodyPr>
          <a:lstStyle/>
          <a:p>
            <a:r>
              <a:rPr lang="en-GB"/>
              <a:t>Plaster cast of statue of an actor in satyr costume</a:t>
            </a:r>
          </a:p>
        </p:txBody>
      </p:sp>
    </p:spTree>
    <p:extLst>
      <p:ext uri="{BB962C8B-B14F-4D97-AF65-F5344CB8AC3E}">
        <p14:creationId xmlns:p14="http://schemas.microsoft.com/office/powerpoint/2010/main" val="14568120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Theatre space</a:t>
            </a:r>
            <a:endParaRPr lang="en-GB" dirty="0"/>
          </a:p>
        </p:txBody>
      </p:sp>
      <p:sp>
        <p:nvSpPr>
          <p:cNvPr id="3" name="Content Placeholder 2"/>
          <p:cNvSpPr>
            <a:spLocks noGrp="1"/>
          </p:cNvSpPr>
          <p:nvPr>
            <p:ph sz="half" idx="1"/>
          </p:nvPr>
        </p:nvSpPr>
        <p:spPr>
          <a:xfrm>
            <a:off x="1199456" y="1550863"/>
            <a:ext cx="4752528" cy="5046489"/>
          </a:xfrm>
          <a:prstGeom prst="rect">
            <a:avLst/>
          </a:prstGeom>
        </p:spPr>
        <p:txBody>
          <a:bodyPr>
            <a:normAutofit/>
          </a:bodyPr>
          <a:lstStyle/>
          <a:p>
            <a:r>
              <a:rPr lang="en-GB" dirty="0" smtClean="0"/>
              <a:t>Parts of the theatre:</a:t>
            </a:r>
          </a:p>
          <a:p>
            <a:pPr lvl="1"/>
            <a:r>
              <a:rPr lang="en-GB" dirty="0" smtClean="0"/>
              <a:t>Orchestra</a:t>
            </a:r>
          </a:p>
          <a:p>
            <a:pPr lvl="1"/>
            <a:r>
              <a:rPr lang="en-GB" dirty="0" err="1" smtClean="0"/>
              <a:t>Logeion</a:t>
            </a:r>
            <a:endParaRPr lang="en-GB" dirty="0" smtClean="0"/>
          </a:p>
          <a:p>
            <a:pPr lvl="1"/>
            <a:r>
              <a:rPr lang="en-GB" dirty="0" err="1" smtClean="0"/>
              <a:t>Skene</a:t>
            </a:r>
            <a:endParaRPr lang="en-GB" dirty="0" smtClean="0"/>
          </a:p>
          <a:p>
            <a:pPr lvl="2"/>
            <a:r>
              <a:rPr lang="en-GB" dirty="0" smtClean="0"/>
              <a:t>Stage front showing houses, with time increasingly complex</a:t>
            </a:r>
          </a:p>
          <a:p>
            <a:pPr lvl="2"/>
            <a:r>
              <a:rPr lang="en-GB" dirty="0" smtClean="0"/>
              <a:t>Top of: </a:t>
            </a:r>
            <a:r>
              <a:rPr lang="en-GB" dirty="0" err="1" smtClean="0"/>
              <a:t>theologeion</a:t>
            </a:r>
            <a:endParaRPr lang="en-GB" dirty="0" smtClean="0"/>
          </a:p>
          <a:p>
            <a:pPr lvl="1"/>
            <a:r>
              <a:rPr lang="en-GB" dirty="0" err="1" smtClean="0"/>
              <a:t>Theatron</a:t>
            </a:r>
            <a:endParaRPr lang="en-GB" dirty="0" smtClean="0"/>
          </a:p>
          <a:p>
            <a:pPr lvl="1"/>
            <a:r>
              <a:rPr lang="en-GB" dirty="0" err="1" smtClean="0"/>
              <a:t>Parodoi</a:t>
            </a:r>
            <a:endParaRPr lang="en-GB" dirty="0" smtClean="0"/>
          </a:p>
          <a:p>
            <a:r>
              <a:rPr lang="en-GB" dirty="0" smtClean="0"/>
              <a:t>Theatre props:</a:t>
            </a:r>
          </a:p>
          <a:p>
            <a:pPr lvl="1"/>
            <a:r>
              <a:rPr lang="en-GB" dirty="0" smtClean="0"/>
              <a:t>Stage machinery</a:t>
            </a:r>
          </a:p>
          <a:p>
            <a:pPr lvl="2"/>
            <a:r>
              <a:rPr lang="en-GB" dirty="0" smtClean="0"/>
              <a:t>Cranes</a:t>
            </a:r>
          </a:p>
          <a:p>
            <a:pPr lvl="2"/>
            <a:r>
              <a:rPr lang="en-GB" dirty="0" err="1" smtClean="0"/>
              <a:t>Ekkylema</a:t>
            </a:r>
            <a:r>
              <a:rPr lang="en-GB" dirty="0" smtClean="0"/>
              <a:t> (platform on wheels for showing interior scenes)</a:t>
            </a:r>
          </a:p>
          <a:p>
            <a:pPr lvl="1"/>
            <a:endParaRPr lang="en-GB" dirty="0" smtClean="0"/>
          </a:p>
          <a:p>
            <a:pPr lvl="1"/>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919400" y="1550863"/>
            <a:ext cx="4392488" cy="4542111"/>
          </a:xfrm>
          <a:prstGeom prst="rect">
            <a:avLst/>
          </a:prstGeom>
        </p:spPr>
      </p:pic>
    </p:spTree>
    <p:extLst>
      <p:ext uri="{BB962C8B-B14F-4D97-AF65-F5344CB8AC3E}">
        <p14:creationId xmlns:p14="http://schemas.microsoft.com/office/powerpoint/2010/main" val="36315932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 name="Picture 4"/>
          <p:cNvPicPr>
            <a:picLocks noChangeAspect="1"/>
          </p:cNvPicPr>
          <p:nvPr/>
        </p:nvPicPr>
        <p:blipFill>
          <a:blip r:embed="rId2"/>
          <a:stretch>
            <a:fillRect/>
          </a:stretch>
        </p:blipFill>
        <p:spPr>
          <a:xfrm>
            <a:off x="1991544" y="1700808"/>
            <a:ext cx="8229600" cy="4711700"/>
          </a:xfrm>
          <a:prstGeom prst="rect">
            <a:avLst/>
          </a:prstGeom>
        </p:spPr>
      </p:pic>
    </p:spTree>
    <p:extLst>
      <p:ext uri="{BB962C8B-B14F-4D97-AF65-F5344CB8AC3E}">
        <p14:creationId xmlns:p14="http://schemas.microsoft.com/office/powerpoint/2010/main" val="7030785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6" name="Picture 5"/>
          <p:cNvPicPr>
            <a:picLocks noChangeAspect="1"/>
          </p:cNvPicPr>
          <p:nvPr/>
        </p:nvPicPr>
        <p:blipFill>
          <a:blip r:embed="rId2"/>
          <a:stretch>
            <a:fillRect/>
          </a:stretch>
        </p:blipFill>
        <p:spPr>
          <a:xfrm>
            <a:off x="2063552" y="1412776"/>
            <a:ext cx="7992888" cy="5273414"/>
          </a:xfrm>
          <a:prstGeom prst="rect">
            <a:avLst/>
          </a:prstGeom>
        </p:spPr>
      </p:pic>
    </p:spTree>
    <p:extLst>
      <p:ext uri="{BB962C8B-B14F-4D97-AF65-F5344CB8AC3E}">
        <p14:creationId xmlns:p14="http://schemas.microsoft.com/office/powerpoint/2010/main" val="9411925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4294967295"/>
          </p:nvPr>
        </p:nvPicPr>
        <p:blipFill>
          <a:blip r:embed="rId2">
            <a:extLst>
              <a:ext uri="{28A0092B-C50C-407E-A947-70E740481C1C}">
                <a14:useLocalDpi xmlns:a14="http://schemas.microsoft.com/office/drawing/2010/main" val="0"/>
              </a:ext>
            </a:extLst>
          </a:blip>
          <a:stretch>
            <a:fillRect/>
          </a:stretch>
        </p:blipFill>
        <p:spPr>
          <a:xfrm>
            <a:off x="0" y="-7938"/>
            <a:ext cx="9145588" cy="6858001"/>
          </a:xfrm>
        </p:spPr>
      </p:pic>
      <p:sp>
        <p:nvSpPr>
          <p:cNvPr id="11" name="Freeform 10"/>
          <p:cNvSpPr/>
          <p:nvPr/>
        </p:nvSpPr>
        <p:spPr>
          <a:xfrm>
            <a:off x="1562042" y="2801566"/>
            <a:ext cx="6010658" cy="2040376"/>
          </a:xfrm>
          <a:custGeom>
            <a:avLst/>
            <a:gdLst>
              <a:gd name="connsiteX0" fmla="*/ 4378315 w 6010658"/>
              <a:gd name="connsiteY0" fmla="*/ 97277 h 2040376"/>
              <a:gd name="connsiteX1" fmla="*/ 20324 w 6010658"/>
              <a:gd name="connsiteY1" fmla="*/ 1828800 h 2040376"/>
              <a:gd name="connsiteX2" fmla="*/ 2880256 w 6010658"/>
              <a:gd name="connsiteY2" fmla="*/ 1867711 h 2040376"/>
              <a:gd name="connsiteX3" fmla="*/ 5993107 w 6010658"/>
              <a:gd name="connsiteY3" fmla="*/ 525294 h 2040376"/>
              <a:gd name="connsiteX4" fmla="*/ 4144852 w 6010658"/>
              <a:gd name="connsiteY4" fmla="*/ 58366 h 2040376"/>
              <a:gd name="connsiteX5" fmla="*/ 4144852 w 6010658"/>
              <a:gd name="connsiteY5" fmla="*/ 38911 h 2040376"/>
              <a:gd name="connsiteX6" fmla="*/ 4067030 w 6010658"/>
              <a:gd name="connsiteY6" fmla="*/ 0 h 2040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10658" h="2040376">
                <a:moveTo>
                  <a:pt x="4378315" y="97277"/>
                </a:moveTo>
                <a:cubicBezTo>
                  <a:pt x="2324157" y="815502"/>
                  <a:pt x="270000" y="1533728"/>
                  <a:pt x="20324" y="1828800"/>
                </a:cubicBezTo>
                <a:cubicBezTo>
                  <a:pt x="-229352" y="2123872"/>
                  <a:pt x="1884792" y="2084962"/>
                  <a:pt x="2880256" y="1867711"/>
                </a:cubicBezTo>
                <a:cubicBezTo>
                  <a:pt x="3875720" y="1650460"/>
                  <a:pt x="5782341" y="826851"/>
                  <a:pt x="5993107" y="525294"/>
                </a:cubicBezTo>
                <a:cubicBezTo>
                  <a:pt x="6203873" y="223737"/>
                  <a:pt x="4452895" y="139430"/>
                  <a:pt x="4144852" y="58366"/>
                </a:cubicBezTo>
                <a:cubicBezTo>
                  <a:pt x="3836809" y="-22698"/>
                  <a:pt x="4157822" y="48639"/>
                  <a:pt x="4144852" y="38911"/>
                </a:cubicBezTo>
                <a:cubicBezTo>
                  <a:pt x="4131882" y="29183"/>
                  <a:pt x="4086485" y="16213"/>
                  <a:pt x="4067030" y="0"/>
                </a:cubicBezTo>
              </a:path>
            </a:pathLst>
          </a:custGeom>
          <a:noFill/>
          <a:ln w="60325" cmpd="sng">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5087888" y="5373218"/>
            <a:ext cx="4968552" cy="1200329"/>
          </a:xfrm>
          <a:prstGeom prst="rect">
            <a:avLst/>
          </a:prstGeom>
          <a:noFill/>
        </p:spPr>
        <p:txBody>
          <a:bodyPr wrap="square" rtlCol="0">
            <a:spAutoFit/>
          </a:bodyPr>
          <a:lstStyle/>
          <a:p>
            <a:pPr algn="r"/>
            <a:r>
              <a:rPr lang="en-GB" sz="3600" b="1" dirty="0">
                <a:solidFill>
                  <a:srgbClr val="FFFF00"/>
                </a:solidFill>
              </a:rPr>
              <a:t>Theatre at </a:t>
            </a:r>
            <a:r>
              <a:rPr lang="en-GB" sz="3600" b="1" dirty="0" err="1">
                <a:solidFill>
                  <a:srgbClr val="FFFF00"/>
                </a:solidFill>
              </a:rPr>
              <a:t>Thorikos</a:t>
            </a:r>
            <a:r>
              <a:rPr lang="en-GB" sz="3600" b="1" dirty="0">
                <a:solidFill>
                  <a:srgbClr val="FFFF00"/>
                </a:solidFill>
              </a:rPr>
              <a:t>, Attica</a:t>
            </a:r>
          </a:p>
        </p:txBody>
      </p:sp>
      <p:sp>
        <p:nvSpPr>
          <p:cNvPr id="14" name="Oval 13"/>
          <p:cNvSpPr/>
          <p:nvPr/>
        </p:nvSpPr>
        <p:spPr>
          <a:xfrm>
            <a:off x="5663952" y="1367086"/>
            <a:ext cx="2484276" cy="720080"/>
          </a:xfrm>
          <a:prstGeom prst="ellipse">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700568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89353" y="0"/>
            <a:ext cx="9287167" cy="6858000"/>
          </a:xfrm>
          <a:prstGeom prst="rect">
            <a:avLst/>
          </a:prstGeom>
        </p:spPr>
      </p:pic>
      <p:sp>
        <p:nvSpPr>
          <p:cNvPr id="4" name="TextBox 3"/>
          <p:cNvSpPr txBox="1"/>
          <p:nvPr/>
        </p:nvSpPr>
        <p:spPr>
          <a:xfrm>
            <a:off x="6182349" y="5152838"/>
            <a:ext cx="4320480" cy="954107"/>
          </a:xfrm>
          <a:prstGeom prst="rect">
            <a:avLst/>
          </a:prstGeom>
          <a:noFill/>
        </p:spPr>
        <p:txBody>
          <a:bodyPr wrap="square" rtlCol="0">
            <a:spAutoFit/>
          </a:bodyPr>
          <a:lstStyle/>
          <a:p>
            <a:pPr algn="r"/>
            <a:r>
              <a:rPr lang="en-GB" sz="2800" b="1" dirty="0">
                <a:solidFill>
                  <a:schemeClr val="bg1"/>
                </a:solidFill>
              </a:rPr>
              <a:t>Theatre at the sanctuary of </a:t>
            </a:r>
            <a:r>
              <a:rPr lang="en-GB" sz="2800" b="1" dirty="0" err="1">
                <a:solidFill>
                  <a:schemeClr val="bg1"/>
                </a:solidFill>
              </a:rPr>
              <a:t>Amphiaros</a:t>
            </a:r>
            <a:r>
              <a:rPr lang="en-GB" sz="2800" b="1" dirty="0">
                <a:solidFill>
                  <a:schemeClr val="bg1"/>
                </a:solidFill>
              </a:rPr>
              <a:t>, </a:t>
            </a:r>
            <a:r>
              <a:rPr lang="en-GB" sz="2800" b="1" dirty="0" err="1">
                <a:solidFill>
                  <a:schemeClr val="bg1"/>
                </a:solidFill>
              </a:rPr>
              <a:t>Boetia</a:t>
            </a:r>
            <a:endParaRPr lang="en-GB" sz="2800" b="1" dirty="0">
              <a:solidFill>
                <a:schemeClr val="bg1"/>
              </a:solidFill>
            </a:endParaRPr>
          </a:p>
        </p:txBody>
      </p:sp>
      <p:sp>
        <p:nvSpPr>
          <p:cNvPr id="7" name="Oval 6"/>
          <p:cNvSpPr/>
          <p:nvPr/>
        </p:nvSpPr>
        <p:spPr>
          <a:xfrm>
            <a:off x="4223792" y="2708921"/>
            <a:ext cx="3456384" cy="2443917"/>
          </a:xfrm>
          <a:prstGeom prst="ellipse">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704631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24000" y="0"/>
            <a:ext cx="9144000" cy="6858000"/>
          </a:xfrm>
          <a:prstGeom prst="rect">
            <a:avLst/>
          </a:prstGeom>
        </p:spPr>
      </p:pic>
      <p:sp>
        <p:nvSpPr>
          <p:cNvPr id="4" name="TextBox 3"/>
          <p:cNvSpPr txBox="1"/>
          <p:nvPr/>
        </p:nvSpPr>
        <p:spPr>
          <a:xfrm>
            <a:off x="6888088" y="5517232"/>
            <a:ext cx="3384376" cy="523220"/>
          </a:xfrm>
          <a:prstGeom prst="rect">
            <a:avLst/>
          </a:prstGeom>
          <a:noFill/>
        </p:spPr>
        <p:txBody>
          <a:bodyPr wrap="square" rtlCol="0">
            <a:spAutoFit/>
          </a:bodyPr>
          <a:lstStyle/>
          <a:p>
            <a:pPr algn="ctr"/>
            <a:r>
              <a:rPr lang="en-GB" sz="2800" b="1" dirty="0" err="1">
                <a:solidFill>
                  <a:srgbClr val="FF0000"/>
                </a:solidFill>
              </a:rPr>
              <a:t>Epidauros</a:t>
            </a:r>
            <a:endParaRPr lang="en-GB" sz="2800" b="1" dirty="0">
              <a:solidFill>
                <a:srgbClr val="FF0000"/>
              </a:solidFill>
            </a:endParaRPr>
          </a:p>
        </p:txBody>
      </p:sp>
      <p:cxnSp>
        <p:nvCxnSpPr>
          <p:cNvPr id="6" name="Straight Arrow Connector 5"/>
          <p:cNvCxnSpPr/>
          <p:nvPr/>
        </p:nvCxnSpPr>
        <p:spPr>
          <a:xfrm>
            <a:off x="7896200" y="3789040"/>
            <a:ext cx="2448272" cy="0"/>
          </a:xfrm>
          <a:prstGeom prst="straightConnector1">
            <a:avLst/>
          </a:prstGeom>
          <a:ln w="3175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flipH="1" flipV="1">
            <a:off x="6312024" y="1844824"/>
            <a:ext cx="576064" cy="1584176"/>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83059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Issues to consider</a:t>
            </a:r>
            <a:endParaRPr lang="en-GB" dirty="0"/>
          </a:p>
        </p:txBody>
      </p:sp>
      <p:sp>
        <p:nvSpPr>
          <p:cNvPr id="3" name="Content Placeholder 2"/>
          <p:cNvSpPr>
            <a:spLocks noGrp="1"/>
          </p:cNvSpPr>
          <p:nvPr>
            <p:ph idx="1"/>
          </p:nvPr>
        </p:nvSpPr>
        <p:spPr>
          <a:xfrm>
            <a:off x="1118898" y="1700808"/>
            <a:ext cx="9729631" cy="4752528"/>
          </a:xfrm>
        </p:spPr>
        <p:txBody>
          <a:bodyPr>
            <a:normAutofit/>
          </a:bodyPr>
          <a:lstStyle/>
          <a:p>
            <a:r>
              <a:rPr lang="en-GB" dirty="0" smtClean="0"/>
              <a:t>What were the other Athenian festivals featuring theatre performances?</a:t>
            </a:r>
          </a:p>
          <a:p>
            <a:pPr lvl="2"/>
            <a:r>
              <a:rPr lang="en-GB" dirty="0" smtClean="0"/>
              <a:t>The rural </a:t>
            </a:r>
            <a:r>
              <a:rPr lang="en-GB" dirty="0" err="1" smtClean="0"/>
              <a:t>Dionysia</a:t>
            </a:r>
            <a:endParaRPr lang="en-GB" dirty="0" smtClean="0"/>
          </a:p>
          <a:p>
            <a:pPr lvl="2"/>
            <a:r>
              <a:rPr lang="en-GB" dirty="0" smtClean="0"/>
              <a:t>The </a:t>
            </a:r>
            <a:r>
              <a:rPr lang="en-GB" dirty="0" err="1" smtClean="0"/>
              <a:t>Lenaea</a:t>
            </a:r>
            <a:endParaRPr lang="en-GB" dirty="0" smtClean="0"/>
          </a:p>
          <a:p>
            <a:pPr lvl="2"/>
            <a:r>
              <a:rPr lang="en-GB" dirty="0" smtClean="0"/>
              <a:t>The </a:t>
            </a:r>
            <a:r>
              <a:rPr lang="en-GB" dirty="0" err="1" smtClean="0"/>
              <a:t>Athisteria</a:t>
            </a:r>
            <a:endParaRPr lang="en-GB" dirty="0" smtClean="0"/>
          </a:p>
          <a:p>
            <a:pPr lvl="1"/>
            <a:r>
              <a:rPr lang="en-GB" dirty="0" smtClean="0"/>
              <a:t>The source book by </a:t>
            </a:r>
            <a:r>
              <a:rPr lang="en-GB" dirty="0" err="1" smtClean="0"/>
              <a:t>Csapo</a:t>
            </a:r>
            <a:r>
              <a:rPr lang="en-GB" dirty="0" smtClean="0"/>
              <a:t> and Slater is helpful here, as is Allan and Storey’s </a:t>
            </a:r>
            <a:r>
              <a:rPr lang="en-GB" i="1" dirty="0" smtClean="0"/>
              <a:t>Guide to Ancient Greek Drama</a:t>
            </a:r>
            <a:r>
              <a:rPr lang="en-GB" dirty="0"/>
              <a:t> </a:t>
            </a:r>
            <a:r>
              <a:rPr lang="en-GB" dirty="0" smtClean="0"/>
              <a:t>– both hard-copy in the  library.</a:t>
            </a:r>
          </a:p>
          <a:p>
            <a:r>
              <a:rPr lang="en-GB" dirty="0" smtClean="0"/>
              <a:t>Where was theatre performed outside Athens, and when? </a:t>
            </a:r>
          </a:p>
          <a:p>
            <a:r>
              <a:rPr lang="en-GB" dirty="0" smtClean="0"/>
              <a:t>For what other gatherings were the theatres used, outside of the theatre season?</a:t>
            </a:r>
          </a:p>
          <a:p>
            <a:r>
              <a:rPr lang="en-GB" dirty="0" smtClean="0"/>
              <a:t>How did ancient performances differ from modern theatre performances? Think pragmatically!</a:t>
            </a:r>
          </a:p>
          <a:p>
            <a:endParaRPr lang="en-GB" dirty="0" smtClean="0"/>
          </a:p>
          <a:p>
            <a:endParaRPr lang="en-GB" dirty="0" smtClean="0"/>
          </a:p>
          <a:p>
            <a:pPr lvl="1"/>
            <a:endParaRPr lang="en-GB" dirty="0"/>
          </a:p>
        </p:txBody>
      </p:sp>
    </p:spTree>
    <p:extLst>
      <p:ext uri="{BB962C8B-B14F-4D97-AF65-F5344CB8AC3E}">
        <p14:creationId xmlns:p14="http://schemas.microsoft.com/office/powerpoint/2010/main" val="41348692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TotalTime>
  <Words>1166</Words>
  <Application>Microsoft Office PowerPoint</Application>
  <PresentationFormat>Widescreen</PresentationFormat>
  <Paragraphs>100</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Century Gothic</vt:lpstr>
      <vt:lpstr>Wingdings 3</vt:lpstr>
      <vt:lpstr>Ion</vt:lpstr>
      <vt:lpstr>Introduction to Greek drama </vt:lpstr>
      <vt:lpstr>Development of drama</vt:lpstr>
      <vt:lpstr>Drama: Why Dionysus?</vt:lpstr>
      <vt:lpstr>Early beginnings of drama?</vt:lpstr>
      <vt:lpstr>Theatre in context: Athens</vt:lpstr>
      <vt:lpstr>PowerPoint Presentation</vt:lpstr>
      <vt:lpstr>State business</vt:lpstr>
      <vt:lpstr>Organisation</vt:lpstr>
      <vt:lpstr>PowerPoint Presentation</vt:lpstr>
      <vt:lpstr>Audience</vt:lpstr>
      <vt:lpstr>Women and the Great Dionysia</vt:lpstr>
      <vt:lpstr>Audience and space</vt:lpstr>
      <vt:lpstr>Cast</vt:lpstr>
      <vt:lpstr>Theatre space</vt:lpstr>
      <vt:lpstr>PowerPoint Presentation</vt:lpstr>
      <vt:lpstr>PowerPoint Presentation</vt:lpstr>
      <vt:lpstr>PowerPoint Presentation</vt:lpstr>
      <vt:lpstr>PowerPoint Presentation</vt:lpstr>
      <vt:lpstr>PowerPoint Presentation</vt:lpstr>
      <vt:lpstr>Issues to consider</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Greek drama </dc:title>
  <dc:creator>Errietta Bissa</dc:creator>
  <cp:lastModifiedBy>Errietta Bissa</cp:lastModifiedBy>
  <cp:revision>1</cp:revision>
  <dcterms:created xsi:type="dcterms:W3CDTF">2018-11-13T09:42:17Z</dcterms:created>
  <dcterms:modified xsi:type="dcterms:W3CDTF">2018-11-13T09:43:17Z</dcterms:modified>
</cp:coreProperties>
</file>