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08520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3910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029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20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710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007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579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538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243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041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813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30/09/2017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479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Life in the Eastern Desert of Egypt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CLAH7014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31640" y="3429000"/>
            <a:ext cx="6400800" cy="13925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dirty="0" smtClean="0">
                <a:solidFill>
                  <a:prstClr val="black"/>
                </a:solidFill>
              </a:rPr>
              <a:t>Unit 1 – </a:t>
            </a:r>
            <a:r>
              <a:rPr lang="en-GB" sz="2800" dirty="0">
                <a:solidFill>
                  <a:prstClr val="black"/>
                </a:solidFill>
              </a:rPr>
              <a:t>Introduction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551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9873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Welcome to the Module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0" y="1143000"/>
            <a:ext cx="9144000" cy="5715000"/>
          </a:xfrm>
        </p:spPr>
        <p:txBody>
          <a:bodyPr>
            <a:normAutofit fontScale="92500" lnSpcReduction="10000"/>
          </a:bodyPr>
          <a:lstStyle/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1: </a:t>
            </a:r>
            <a:r>
              <a:rPr lang="en-GB" dirty="0">
                <a:solidFill>
                  <a:schemeClr val="bg1"/>
                </a:solidFill>
              </a:rPr>
              <a:t>The Eastern Desert environment: geography, topography and ethnography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2: </a:t>
            </a:r>
            <a:r>
              <a:rPr lang="en-GB" dirty="0">
                <a:solidFill>
                  <a:schemeClr val="bg1"/>
                </a:solidFill>
              </a:rPr>
              <a:t>Mighty beasts of war: The Ptolemies and the hunt for elephants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3: </a:t>
            </a:r>
            <a:r>
              <a:rPr lang="en-GB" dirty="0">
                <a:solidFill>
                  <a:schemeClr val="bg1"/>
                </a:solidFill>
              </a:rPr>
              <a:t>Ceaseless toil and endless suffering: Gold mining in the Eastern Desert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4: </a:t>
            </a:r>
            <a:r>
              <a:rPr lang="en-GB" dirty="0">
                <a:solidFill>
                  <a:schemeClr val="bg1"/>
                </a:solidFill>
              </a:rPr>
              <a:t>The Erythra Thalassa: The Eastern Desert and Red Sea as the conduits for the Indo-Mediterranean trade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5: </a:t>
            </a:r>
            <a:r>
              <a:rPr lang="en-GB" dirty="0">
                <a:solidFill>
                  <a:schemeClr val="bg1"/>
                </a:solidFill>
              </a:rPr>
              <a:t>Life in the praesidia of the Eastern Desert and ports on the Red Sea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6: </a:t>
            </a:r>
            <a:r>
              <a:rPr lang="en-GB" dirty="0">
                <a:solidFill>
                  <a:schemeClr val="bg1"/>
                </a:solidFill>
              </a:rPr>
              <a:t>Hard Stone and Hard Labour: The major imperial quarries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7: </a:t>
            </a:r>
            <a:r>
              <a:rPr lang="en-GB" dirty="0">
                <a:solidFill>
                  <a:schemeClr val="bg1"/>
                </a:solidFill>
              </a:rPr>
              <a:t>The Wild East: The Roman Military and the Indigenous Populations of the Eastern Desert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8: </a:t>
            </a:r>
            <a:r>
              <a:rPr lang="en-GB" dirty="0">
                <a:solidFill>
                  <a:schemeClr val="bg1"/>
                </a:solidFill>
              </a:rPr>
              <a:t>Seeking sanctuary: Gods in the desert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9: </a:t>
            </a:r>
            <a:r>
              <a:rPr lang="en-GB" dirty="0">
                <a:solidFill>
                  <a:schemeClr val="bg1"/>
                </a:solidFill>
              </a:rPr>
              <a:t>Hermits and monks: Christian communities of the Eastern Desert</a:t>
            </a: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Unit </a:t>
            </a:r>
            <a:r>
              <a:rPr lang="en-GB" b="1" dirty="0">
                <a:solidFill>
                  <a:schemeClr val="bg1"/>
                </a:solidFill>
              </a:rPr>
              <a:t>10: </a:t>
            </a:r>
            <a:r>
              <a:rPr lang="en-GB" dirty="0">
                <a:solidFill>
                  <a:schemeClr val="bg1"/>
                </a:solidFill>
              </a:rPr>
              <a:t>Living in the desert today: Modern Bedouin communities</a:t>
            </a:r>
          </a:p>
          <a:p>
            <a:pPr marL="13716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975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Assessments and the Forum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7818" y="1600200"/>
            <a:ext cx="8666018" cy="525780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b="1" dirty="0">
                <a:solidFill>
                  <a:schemeClr val="bg1"/>
                </a:solidFill>
              </a:rPr>
              <a:t>Everybody:</a:t>
            </a:r>
          </a:p>
          <a:p>
            <a:r>
              <a:rPr lang="en-GB" dirty="0">
                <a:solidFill>
                  <a:schemeClr val="bg1"/>
                </a:solidFill>
              </a:rPr>
              <a:t>5,000 word essay on a topic of your choice, relating to the module. You must get approval for question with me before proceeding. 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Deadline is the ….</a:t>
            </a:r>
            <a:endParaRPr lang="en-GB" dirty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sz="6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sz="1200" b="1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b="1" dirty="0" smtClean="0">
                <a:solidFill>
                  <a:schemeClr val="bg1"/>
                </a:solidFill>
              </a:rPr>
              <a:t>Distance </a:t>
            </a:r>
            <a:r>
              <a:rPr lang="en-GB" b="1" dirty="0">
                <a:solidFill>
                  <a:schemeClr val="bg1"/>
                </a:solidFill>
              </a:rPr>
              <a:t>Students:</a:t>
            </a:r>
          </a:p>
          <a:p>
            <a:r>
              <a:rPr lang="en-GB" dirty="0">
                <a:solidFill>
                  <a:schemeClr val="bg1"/>
                </a:solidFill>
              </a:rPr>
              <a:t>Two short (500-800 words) pieces – Not formally assessed – on any of the focus question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As and when you have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412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Approaching the Module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599" y="1527464"/>
            <a:ext cx="8676409" cy="5330536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Units have links to articles in the library catalogue / on JSTOR; in some cases also links to the Academia pages of relevant scholars.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Students should try to do some at least of the reading for each of the units.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10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There is </a:t>
            </a:r>
            <a:r>
              <a:rPr lang="en-GB" dirty="0">
                <a:solidFill>
                  <a:schemeClr val="bg1"/>
                </a:solidFill>
              </a:rPr>
              <a:t>a discussion forum where you can share ideas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 will try to provide short 5 to 15 minute overviews of the themes and material covered in a unit.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131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Geography, Climate and History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127" y="1554956"/>
            <a:ext cx="5174673" cy="53030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Hyper-arid, limited </a:t>
            </a:r>
            <a:r>
              <a:rPr lang="en-GB" dirty="0">
                <a:solidFill>
                  <a:schemeClr val="bg1"/>
                </a:solidFill>
              </a:rPr>
              <a:t>and irregular </a:t>
            </a:r>
            <a:r>
              <a:rPr lang="en-GB" dirty="0" smtClean="0">
                <a:solidFill>
                  <a:schemeClr val="bg1"/>
                </a:solidFill>
              </a:rPr>
              <a:t>rainfall, </a:t>
            </a:r>
            <a:r>
              <a:rPr lang="en-GB" dirty="0">
                <a:solidFill>
                  <a:schemeClr val="bg1"/>
                </a:solidFill>
              </a:rPr>
              <a:t>and occasional </a:t>
            </a:r>
            <a:r>
              <a:rPr lang="en-GB" dirty="0" smtClean="0">
                <a:solidFill>
                  <a:schemeClr val="bg1"/>
                </a:solidFill>
              </a:rPr>
              <a:t>flash-floods. </a:t>
            </a:r>
          </a:p>
          <a:p>
            <a:endParaRPr lang="en-GB" sz="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Movement through and habitation in </a:t>
            </a:r>
            <a:r>
              <a:rPr lang="en-GB" dirty="0">
                <a:solidFill>
                  <a:schemeClr val="bg1"/>
                </a:solidFill>
              </a:rPr>
              <a:t>the region from Palaeolithic </a:t>
            </a:r>
            <a:r>
              <a:rPr lang="en-GB" dirty="0" smtClean="0">
                <a:solidFill>
                  <a:schemeClr val="bg1"/>
                </a:solidFill>
              </a:rPr>
              <a:t>times.</a:t>
            </a:r>
          </a:p>
          <a:p>
            <a:endParaRPr lang="en-GB" sz="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Exploitation of mineral resources since </a:t>
            </a:r>
            <a:r>
              <a:rPr lang="en-GB" dirty="0" smtClean="0">
                <a:solidFill>
                  <a:schemeClr val="bg1"/>
                </a:solidFill>
              </a:rPr>
              <a:t>at least pre-dynastic period.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Pharaonic era expeditions to </a:t>
            </a:r>
            <a:r>
              <a:rPr lang="en-GB" dirty="0">
                <a:solidFill>
                  <a:schemeClr val="bg1"/>
                </a:solidFill>
              </a:rPr>
              <a:t>Punt since </a:t>
            </a:r>
            <a:r>
              <a:rPr lang="en-GB" dirty="0" smtClean="0">
                <a:solidFill>
                  <a:schemeClr val="bg1"/>
                </a:solidFill>
              </a:rPr>
              <a:t>at least the reign of </a:t>
            </a:r>
            <a:r>
              <a:rPr lang="en-GB" dirty="0" err="1" smtClean="0">
                <a:solidFill>
                  <a:schemeClr val="bg1"/>
                </a:solidFill>
              </a:rPr>
              <a:t>Sahura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(2458-2446 BC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endParaRPr lang="en-GB" sz="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More continuous and systematic exploitation from the Late Period / Ptolemaic period.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73806" y="1554956"/>
            <a:ext cx="3593548" cy="5165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790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Ethnography and Natural History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856017" cy="5242936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Accounts of Ptolemaic travellers and explorers – recounted by Agatharchides.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Some appellations based on broad characterisations of lifestyle.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Some weird and wonderful elements incorporated into ethnographies (see Pliny </a:t>
            </a:r>
            <a:r>
              <a:rPr lang="en-GB" i="1" dirty="0">
                <a:solidFill>
                  <a:schemeClr val="bg1"/>
                </a:solidFill>
              </a:rPr>
              <a:t>NH</a:t>
            </a:r>
            <a:r>
              <a:rPr lang="en-GB" dirty="0">
                <a:solidFill>
                  <a:schemeClr val="bg1"/>
                </a:solidFill>
              </a:rPr>
              <a:t> 6.35.187</a:t>
            </a:r>
            <a:r>
              <a:rPr lang="en-GB" dirty="0" smtClean="0">
                <a:solidFill>
                  <a:schemeClr val="bg1"/>
                </a:solidFill>
              </a:rPr>
              <a:t>). Similarly interesting descriptions of fauna.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Medjay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= Blemmyes = Beja?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6018" y="2145867"/>
            <a:ext cx="4038600" cy="3803650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4731327" y="6062952"/>
            <a:ext cx="4287982" cy="780184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mtClean="0">
                <a:solidFill>
                  <a:schemeClr val="bg1"/>
                </a:solidFill>
              </a:rPr>
              <a:t>Representation of a Blemmy from the Nuremberg Chronicle (1493).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631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Archaeology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8845" y="4445071"/>
            <a:ext cx="2493820" cy="1870365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6198177" y="6359237"/>
            <a:ext cx="2795155" cy="426027"/>
          </a:xfrm>
          <a:prstGeom prst="rect">
            <a:avLst/>
          </a:prstGeom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Eastern Desert Ware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48610"/>
          <a:stretch/>
        </p:blipFill>
        <p:spPr>
          <a:xfrm>
            <a:off x="6348845" y="1548777"/>
            <a:ext cx="2493820" cy="2080636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6452754" y="3649238"/>
            <a:ext cx="2286000" cy="426027"/>
          </a:xfrm>
          <a:prstGeom prst="rect">
            <a:avLst/>
          </a:prstGeom>
        </p:spPr>
        <p:txBody>
          <a:bodyPr vert="horz">
            <a:no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None/>
            </a:pPr>
            <a:r>
              <a:rPr lang="en-GB" sz="2000" dirty="0" err="1" smtClean="0">
                <a:solidFill>
                  <a:schemeClr val="bg1"/>
                </a:solidFill>
              </a:rPr>
              <a:t>Pangrave</a:t>
            </a:r>
            <a:r>
              <a:rPr lang="en-GB" sz="2000" dirty="0" smtClean="0">
                <a:solidFill>
                  <a:schemeClr val="bg1"/>
                </a:solidFill>
              </a:rPr>
              <a:t> burial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83128" y="1534175"/>
            <a:ext cx="6026727" cy="5251089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chemeClr val="bg1"/>
                </a:solidFill>
              </a:rPr>
              <a:t>Many previous surveys have tended to focus on non-indigenous sites and material (e.g. settlements, forts, ports, mines etc.) 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Difficulties of tying the material culture to specific groups.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Pangrave</a:t>
            </a:r>
            <a:r>
              <a:rPr lang="en-GB" dirty="0" smtClean="0">
                <a:solidFill>
                  <a:schemeClr val="bg1"/>
                </a:solidFill>
              </a:rPr>
              <a:t> peoples = </a:t>
            </a:r>
            <a:r>
              <a:rPr lang="en-GB" dirty="0" err="1" smtClean="0">
                <a:solidFill>
                  <a:schemeClr val="bg1"/>
                </a:solidFill>
              </a:rPr>
              <a:t>Medjay</a:t>
            </a:r>
            <a:r>
              <a:rPr lang="en-GB" dirty="0" smtClean="0">
                <a:solidFill>
                  <a:schemeClr val="bg1"/>
                </a:solidFill>
              </a:rPr>
              <a:t>?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Eastern Desert Wares produced by Blemmyes?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Complex multifaceted nature of relationships between and within different indigenous groups and sub-groups.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1589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115</TotalTime>
  <Words>499</Words>
  <Application>Microsoft Office PowerPoint</Application>
  <PresentationFormat>On-screen Show (4:3)</PresentationFormat>
  <Paragraphs>63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Book Antiqua</vt:lpstr>
      <vt:lpstr>Lucida Sans</vt:lpstr>
      <vt:lpstr>Wingdings</vt:lpstr>
      <vt:lpstr>Wingdings 2</vt:lpstr>
      <vt:lpstr>Wingdings 3</vt:lpstr>
      <vt:lpstr>Apex</vt:lpstr>
      <vt:lpstr>Life in the Eastern Desert of Egypt</vt:lpstr>
      <vt:lpstr>Welcome to the Module</vt:lpstr>
      <vt:lpstr>Assessments and the Forum</vt:lpstr>
      <vt:lpstr>Approaching the Module</vt:lpstr>
      <vt:lpstr>Geography, Climate and History</vt:lpstr>
      <vt:lpstr>Ethnography and Natural History</vt:lpstr>
      <vt:lpstr>Archaeology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 the Eastern Desert of Egypt</dc:title>
  <dc:creator>Matt</dc:creator>
  <cp:lastModifiedBy>Matt</cp:lastModifiedBy>
  <cp:revision>31</cp:revision>
  <dcterms:created xsi:type="dcterms:W3CDTF">2017-09-29T19:19:31Z</dcterms:created>
  <dcterms:modified xsi:type="dcterms:W3CDTF">2017-09-30T13:39:16Z</dcterms:modified>
</cp:coreProperties>
</file>