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Montserrat Classic" panose="020B0604020202020204" charset="0"/>
      <p:regular r:id="rId13"/>
    </p:embeddedFont>
    <p:embeddedFont>
      <p:font typeface="Montserrat Ultra-Bold" panose="020B0604020202020204" charset="0"/>
      <p:regular r:id="rId14"/>
      <p:bold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24" autoAdjust="0"/>
    <p:restoredTop sz="94626" autoAdjust="0"/>
  </p:normalViewPr>
  <p:slideViewPr>
    <p:cSldViewPr>
      <p:cViewPr varScale="1">
        <p:scale>
          <a:sx n="49" d="100"/>
          <a:sy n="49" d="100"/>
        </p:scale>
        <p:origin x="29" y="1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167C72-B6A6-D145-9A2A-471DC429129D}" type="datetimeFigureOut">
              <a:rPr lang="x-none" smtClean="0"/>
              <a:t>2/18/2024</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C3C2A1-4C0E-6B4E-B323-FF13A12F9356}" type="slidenum">
              <a:rPr lang="x-none" smtClean="0"/>
              <a:t>‹#›</a:t>
            </a:fld>
            <a:endParaRPr lang="x-none"/>
          </a:p>
        </p:txBody>
      </p:sp>
    </p:spTree>
    <p:extLst>
      <p:ext uri="{BB962C8B-B14F-4D97-AF65-F5344CB8AC3E}">
        <p14:creationId xmlns:p14="http://schemas.microsoft.com/office/powerpoint/2010/main" val="1446773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 would like to take this opportunity to welcome everyone to the health and safety training session that we are doing for the cleaning staff at the Delta Hotel by Marriott Bristol City Centre.</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Workplace health and safety training is an initiative that teaches workers the fundamentals of health and safety on the job (Jensen, 2019). Their present positions will benefit from this as well. Everyone working at the hotels, not just new hires, needs health and safety training.</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Our Health and Safety Guide for Room Cleaning has a number of fundamental principles that we will examine today in order to guarantee that everyone will be able to operate in a safe atmosphere.</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Delta Hotel places a high premium on ensuring the health and happiness of its cleaning crew. Through the implementation of health and safety procedures, it not only ensure the protection of the team members, but we also keep the commitment to providing our visitors with an atmosphere that is clean and friendly.</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3</a:t>
            </a:fld>
            <a:endParaRPr lang="x-none"/>
          </a:p>
        </p:txBody>
      </p:sp>
    </p:spTree>
    <p:extLst>
      <p:ext uri="{BB962C8B-B14F-4D97-AF65-F5344CB8AC3E}">
        <p14:creationId xmlns:p14="http://schemas.microsoft.com/office/powerpoint/2010/main" val="4217243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Begin by having a conversation on the significance of personal protective equipment, sometimes known as PPE. Whenever they are working with chemicals, all members of the housekeeping crew are required to wear protective gear, including gloves, footwear that does not slide, and eye protection (Cottrell, 2019).</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When it comes to preventing accidents and injuries, it is necessary to handle and store cleaning products in the appropriate manner. Only use products that have been authorised, be sure to follow the directions provided by the manufacturer, and never combine various cleaning agents in order to prevent potentially harmful reactions (Bridger, 2018).</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4</a:t>
            </a:fld>
            <a:endParaRPr lang="x-none"/>
          </a:p>
        </p:txBody>
      </p:sp>
    </p:spTree>
    <p:extLst>
      <p:ext uri="{BB962C8B-B14F-4D97-AF65-F5344CB8AC3E}">
        <p14:creationId xmlns:p14="http://schemas.microsoft.com/office/powerpoint/2010/main" val="4109032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Taking precautions to protect our cleaning equipment is of the utmost importance. When doing maintenance or cleaning duties, it is important to always disconnect devices, inspect all instruments before using them, and exercise care when working with electrical equipment (</a:t>
            </a:r>
            <a:r>
              <a:rPr lang="en-GB"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O’fallon</a:t>
            </a: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Rutherford, 2019). Essential Cleaning Tools like a Vacuum cleaner with a HEPA filter, microfiber cloths, a mop and bucket, and spray bottles for cleaning solutions need to be kept near hand.</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5</a:t>
            </a:fld>
            <a:endParaRPr lang="x-none"/>
          </a:p>
        </p:txBody>
      </p:sp>
    </p:spTree>
    <p:extLst>
      <p:ext uri="{BB962C8B-B14F-4D97-AF65-F5344CB8AC3E}">
        <p14:creationId xmlns:p14="http://schemas.microsoft.com/office/powerpoint/2010/main" val="1733000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Knocking on the door and announcing "housekeeping" is a necessary step to do before entering guest rooms in order to inform the occupants (Uslu and </a:t>
            </a:r>
            <a:r>
              <a:rPr lang="en-GB" sz="1800" kern="1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Tosun</a:t>
            </a: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2023). Put warning signs outside the room to alert both the staff and the guests to the continuing cleaning efforts, and open the windows to allow for air (Colella et al., 2022).</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6</a:t>
            </a:fld>
            <a:endParaRPr lang="x-none"/>
          </a:p>
        </p:txBody>
      </p:sp>
    </p:spTree>
    <p:extLst>
      <p:ext uri="{BB962C8B-B14F-4D97-AF65-F5344CB8AC3E}">
        <p14:creationId xmlns:p14="http://schemas.microsoft.com/office/powerpoint/2010/main" val="3603433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cleaning procedure starts from the highest point and works its way down, beginning with dusting the highest surfaces and continuing on to the lower places (Yuan et al., 2021). For the purpose of preventing cross-contamination and disposing of spent materials in a timely manner, we utilise cloths that are colour-coded for the various surfaces.</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In order to reduce the likelihood of pollutants spreading, it is important to use gloves while working with used bedding and linens and to deposit dirty linens straight into designated washing containers (Raghubalan and Raghubalan, 2016).</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7</a:t>
            </a:fld>
            <a:endParaRPr lang="x-none"/>
          </a:p>
        </p:txBody>
      </p:sp>
    </p:spTree>
    <p:extLst>
      <p:ext uri="{BB962C8B-B14F-4D97-AF65-F5344CB8AC3E}">
        <p14:creationId xmlns:p14="http://schemas.microsoft.com/office/powerpoint/2010/main" val="2253752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It is important to secure cords and cables, utilise warning signs, and ensure that work spaces are well-lit in order to reduce the risk of slipping, tripping, and falling (Quick, 2020). By utilising goods in places with adequate ventilation and getting quick medical assistance in the event of exposure, you may further reduce the amount of chemical exposure you experience (Tan et al., 2023).</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8</a:t>
            </a:fld>
            <a:endParaRPr lang="x-none"/>
          </a:p>
        </p:txBody>
      </p:sp>
    </p:spTree>
    <p:extLst>
      <p:ext uri="{BB962C8B-B14F-4D97-AF65-F5344CB8AC3E}">
        <p14:creationId xmlns:p14="http://schemas.microsoft.com/office/powerpoint/2010/main" val="416815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At the Delta Hotel by Marriott Bristol City Centre, we are able to guarantee that our housekeeping staff is working in a safe and secure workplace by following to these health and safety measures. Additionally, we are able to maintain the highest levels of cleanliness and hygiene.</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dirty="0"/>
          </a:p>
        </p:txBody>
      </p:sp>
      <p:sp>
        <p:nvSpPr>
          <p:cNvPr id="4" name="Slide Number Placeholder 3"/>
          <p:cNvSpPr>
            <a:spLocks noGrp="1"/>
          </p:cNvSpPr>
          <p:nvPr>
            <p:ph type="sldNum" sz="quarter" idx="5"/>
          </p:nvPr>
        </p:nvSpPr>
        <p:spPr/>
        <p:txBody>
          <a:bodyPr/>
          <a:lstStyle/>
          <a:p>
            <a:fld id="{16C3C2A1-4C0E-6B4E-B323-FF13A12F9356}" type="slidenum">
              <a:rPr lang="x-none" smtClean="0"/>
              <a:t>9</a:t>
            </a:fld>
            <a:endParaRPr lang="x-none"/>
          </a:p>
        </p:txBody>
      </p:sp>
    </p:spTree>
    <p:extLst>
      <p:ext uri="{BB962C8B-B14F-4D97-AF65-F5344CB8AC3E}">
        <p14:creationId xmlns:p14="http://schemas.microsoft.com/office/powerpoint/2010/main" val="482449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Bridger, E. (2018).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engagement : A practical introduction</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2nd ed. London: Koganpage.</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Colella, Y., Valente, A.S., Rossano, L., Trunfio, T.A., Fiorillo, A. and Improta, G. (2022). A Fuzzy Inference System for the Assessment of Indoor Air Quality in an Operating Room to Prevent Surgical Site Infection.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Environmental Research and Public Health</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19(6), p.3533. doi:https://doi.org/10.3390/ijerph19063533.</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Cottrell, S. (2019).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Study Skills Handbook</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5th ed. London: Red Globe Press.</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Jensen, R.C. (2019).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Risk-Reduction Methods for Occupational Safety and Health</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John Wiley &amp; Sons.</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O’fallon, M.J. and Rutherford, D.G. (2019).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 management and operations</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Hoboken, N.J.: Wiley.</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Quick, L. (2020).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Managing events : real challenges, real outcomes</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London: Sage.</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Raghubalan, G. and Raghubalan, S. (2016).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 Housekeeping : Operations and Management</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3rd ed. New Delhi, India: Oxford University Press.</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Tan, H., Wong, K.Y., Mohd, Kek, H.Y., Nyakuma, B.B., Wai Shin Ho, Hashim, H., Wahab, R.A., Daniel, D., Wahab, A. and Ardiyansyah Saad Yatim (2023). Why do ventilation strategies matter in controlling infectious airborne particles? A comprehensive numerical analysis in isolation ward.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Building and Environment</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231(75), pp.110048–110048. doi:https://doi.org/10.1016/j.buildenv.2023.110048.</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Uslu, A. and Tosun, P. (2023). Tourist personality, value co‐creation, and emotional well‐being.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Consumer Studies</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48(1). doi:https://doi.org/10.1111/ijcs.12995.</a:t>
            </a:r>
            <a:endParaRPr lang="x-none" sz="1800" kern="1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l">
              <a:lnSpc>
                <a:spcPts val="1800"/>
              </a:lnSpc>
              <a:spcAft>
                <a:spcPts val="1200"/>
              </a:spcAft>
            </a:pP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Yuan, W., Liao, Z., He, K., Liu, Q. and Huang, S.-M. (2021). An experimental investigation on condensation-induced self-cleaning of dust on superhydrophobic surface. </a:t>
            </a:r>
            <a:r>
              <a:rPr lang="x-none"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Applied Surface Science</a:t>
            </a:r>
            <a:r>
              <a:rPr lang="x-none"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566(67), p.150702. </a:t>
            </a:r>
            <a:r>
              <a:rPr lang="x-none" sz="1800" kern="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doi:https://doi.org/10.1016/j.apsusc.2021.150702.</a:t>
            </a:r>
            <a:endParaRPr lang="x-none" sz="1800" kern="10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x-none"/>
          </a:p>
        </p:txBody>
      </p:sp>
      <p:sp>
        <p:nvSpPr>
          <p:cNvPr id="4" name="Slide Number Placeholder 3"/>
          <p:cNvSpPr>
            <a:spLocks noGrp="1"/>
          </p:cNvSpPr>
          <p:nvPr>
            <p:ph type="sldNum" sz="quarter" idx="5"/>
          </p:nvPr>
        </p:nvSpPr>
        <p:spPr/>
        <p:txBody>
          <a:bodyPr/>
          <a:lstStyle/>
          <a:p>
            <a:fld id="{16C3C2A1-4C0E-6B4E-B323-FF13A12F9356}" type="slidenum">
              <a:rPr lang="x-none" smtClean="0"/>
              <a:t>10</a:t>
            </a:fld>
            <a:endParaRPr lang="x-none"/>
          </a:p>
        </p:txBody>
      </p:sp>
    </p:spTree>
    <p:extLst>
      <p:ext uri="{BB962C8B-B14F-4D97-AF65-F5344CB8AC3E}">
        <p14:creationId xmlns:p14="http://schemas.microsoft.com/office/powerpoint/2010/main" val="2535603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2/18/2024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7746523" y="2275548"/>
            <a:ext cx="10541477" cy="5735904"/>
            <a:chOff x="0" y="0"/>
            <a:chExt cx="2776356" cy="1510691"/>
          </a:xfrm>
        </p:grpSpPr>
        <p:sp>
          <p:nvSpPr>
            <p:cNvPr id="4" name="Freeform 4"/>
            <p:cNvSpPr/>
            <p:nvPr/>
          </p:nvSpPr>
          <p:spPr>
            <a:xfrm>
              <a:off x="0" y="0"/>
              <a:ext cx="2776356" cy="1510691"/>
            </a:xfrm>
            <a:custGeom>
              <a:avLst/>
              <a:gdLst/>
              <a:ahLst/>
              <a:cxnLst/>
              <a:rect l="l" t="t" r="r" b="b"/>
              <a:pathLst>
                <a:path w="2776356" h="1510691">
                  <a:moveTo>
                    <a:pt x="0" y="0"/>
                  </a:moveTo>
                  <a:lnTo>
                    <a:pt x="2776356" y="0"/>
                  </a:lnTo>
                  <a:lnTo>
                    <a:pt x="2776356" y="1510691"/>
                  </a:lnTo>
                  <a:lnTo>
                    <a:pt x="0" y="1510691"/>
                  </a:lnTo>
                  <a:close/>
                </a:path>
              </a:pathLst>
            </a:custGeom>
            <a:solidFill>
              <a:srgbClr val="7B0000"/>
            </a:solidFill>
          </p:spPr>
          <p:txBody>
            <a:bodyPr/>
            <a:lstStyle/>
            <a:p>
              <a:endParaRPr lang="en-GB"/>
            </a:p>
          </p:txBody>
        </p:sp>
        <p:sp>
          <p:nvSpPr>
            <p:cNvPr id="5" name="TextBox 5"/>
            <p:cNvSpPr txBox="1"/>
            <p:nvPr/>
          </p:nvSpPr>
          <p:spPr>
            <a:xfrm>
              <a:off x="0" y="-38100"/>
              <a:ext cx="2776356" cy="154879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8241731" y="8189295"/>
            <a:ext cx="10237771" cy="96309"/>
            <a:chOff x="0" y="0"/>
            <a:chExt cx="2696368" cy="25365"/>
          </a:xfrm>
        </p:grpSpPr>
        <p:sp>
          <p:nvSpPr>
            <p:cNvPr id="7" name="Freeform 7"/>
            <p:cNvSpPr/>
            <p:nvPr/>
          </p:nvSpPr>
          <p:spPr>
            <a:xfrm>
              <a:off x="0" y="0"/>
              <a:ext cx="2696368" cy="25365"/>
            </a:xfrm>
            <a:custGeom>
              <a:avLst/>
              <a:gdLst/>
              <a:ahLst/>
              <a:cxnLst/>
              <a:rect l="l" t="t" r="r" b="b"/>
              <a:pathLst>
                <a:path w="2696368" h="25365">
                  <a:moveTo>
                    <a:pt x="0" y="0"/>
                  </a:moveTo>
                  <a:lnTo>
                    <a:pt x="2696368" y="0"/>
                  </a:lnTo>
                  <a:lnTo>
                    <a:pt x="2696368" y="25365"/>
                  </a:lnTo>
                  <a:lnTo>
                    <a:pt x="0" y="25365"/>
                  </a:lnTo>
                  <a:close/>
                </a:path>
              </a:pathLst>
            </a:custGeom>
            <a:solidFill>
              <a:srgbClr val="9F0202"/>
            </a:solidFill>
          </p:spPr>
          <p:txBody>
            <a:bodyPr/>
            <a:lstStyle/>
            <a:p>
              <a:endParaRPr lang="en-GB"/>
            </a:p>
          </p:txBody>
        </p:sp>
        <p:sp>
          <p:nvSpPr>
            <p:cNvPr id="8" name="TextBox 8"/>
            <p:cNvSpPr txBox="1"/>
            <p:nvPr/>
          </p:nvSpPr>
          <p:spPr>
            <a:xfrm>
              <a:off x="0" y="-38100"/>
              <a:ext cx="2696368" cy="63465"/>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0800000">
            <a:off x="7197130" y="8011452"/>
            <a:ext cx="2089201" cy="548303"/>
            <a:chOff x="0" y="0"/>
            <a:chExt cx="1472174" cy="386366"/>
          </a:xfrm>
        </p:grpSpPr>
        <p:sp>
          <p:nvSpPr>
            <p:cNvPr id="10" name="Freeform 10"/>
            <p:cNvSpPr/>
            <p:nvPr/>
          </p:nvSpPr>
          <p:spPr>
            <a:xfrm>
              <a:off x="0" y="0"/>
              <a:ext cx="1472174" cy="386366"/>
            </a:xfrm>
            <a:custGeom>
              <a:avLst/>
              <a:gdLst/>
              <a:ahLst/>
              <a:cxnLst/>
              <a:rect l="l" t="t" r="r" b="b"/>
              <a:pathLst>
                <a:path w="1472174" h="386366">
                  <a:moveTo>
                    <a:pt x="736087" y="0"/>
                  </a:moveTo>
                  <a:lnTo>
                    <a:pt x="1472174" y="386366"/>
                  </a:lnTo>
                  <a:lnTo>
                    <a:pt x="0" y="386366"/>
                  </a:lnTo>
                  <a:lnTo>
                    <a:pt x="736087" y="0"/>
                  </a:lnTo>
                  <a:close/>
                </a:path>
              </a:pathLst>
            </a:custGeom>
            <a:solidFill>
              <a:srgbClr val="9F0202"/>
            </a:solidFill>
          </p:spPr>
          <p:txBody>
            <a:bodyPr/>
            <a:lstStyle/>
            <a:p>
              <a:endParaRPr lang="en-GB"/>
            </a:p>
          </p:txBody>
        </p:sp>
        <p:sp>
          <p:nvSpPr>
            <p:cNvPr id="11" name="TextBox 11"/>
            <p:cNvSpPr txBox="1"/>
            <p:nvPr/>
          </p:nvSpPr>
          <p:spPr>
            <a:xfrm>
              <a:off x="230027" y="141284"/>
              <a:ext cx="1012119" cy="21748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8032069" y="1998264"/>
            <a:ext cx="10255931" cy="96309"/>
            <a:chOff x="0" y="0"/>
            <a:chExt cx="2701150" cy="25365"/>
          </a:xfrm>
        </p:grpSpPr>
        <p:sp>
          <p:nvSpPr>
            <p:cNvPr id="13" name="Freeform 13"/>
            <p:cNvSpPr/>
            <p:nvPr/>
          </p:nvSpPr>
          <p:spPr>
            <a:xfrm>
              <a:off x="0" y="0"/>
              <a:ext cx="2701150" cy="25365"/>
            </a:xfrm>
            <a:custGeom>
              <a:avLst/>
              <a:gdLst/>
              <a:ahLst/>
              <a:cxnLst/>
              <a:rect l="l" t="t" r="r" b="b"/>
              <a:pathLst>
                <a:path w="2701150" h="25365">
                  <a:moveTo>
                    <a:pt x="0" y="0"/>
                  </a:moveTo>
                  <a:lnTo>
                    <a:pt x="2701150" y="0"/>
                  </a:lnTo>
                  <a:lnTo>
                    <a:pt x="2701150" y="25365"/>
                  </a:lnTo>
                  <a:lnTo>
                    <a:pt x="0" y="25365"/>
                  </a:lnTo>
                  <a:close/>
                </a:path>
              </a:pathLst>
            </a:custGeom>
            <a:solidFill>
              <a:srgbClr val="9F0202"/>
            </a:solidFill>
          </p:spPr>
          <p:txBody>
            <a:bodyPr/>
            <a:lstStyle/>
            <a:p>
              <a:endParaRPr lang="en-GB"/>
            </a:p>
          </p:txBody>
        </p:sp>
        <p:sp>
          <p:nvSpPr>
            <p:cNvPr id="14" name="TextBox 14"/>
            <p:cNvSpPr txBox="1"/>
            <p:nvPr/>
          </p:nvSpPr>
          <p:spPr>
            <a:xfrm>
              <a:off x="0" y="-38100"/>
              <a:ext cx="2701150" cy="6346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7092407" y="8874080"/>
            <a:ext cx="11468231" cy="973607"/>
            <a:chOff x="0" y="0"/>
            <a:chExt cx="3020439" cy="256423"/>
          </a:xfrm>
        </p:grpSpPr>
        <p:sp>
          <p:nvSpPr>
            <p:cNvPr id="16" name="Freeform 16"/>
            <p:cNvSpPr/>
            <p:nvPr/>
          </p:nvSpPr>
          <p:spPr>
            <a:xfrm>
              <a:off x="0" y="0"/>
              <a:ext cx="3020439" cy="256423"/>
            </a:xfrm>
            <a:custGeom>
              <a:avLst/>
              <a:gdLst/>
              <a:ahLst/>
              <a:cxnLst/>
              <a:rect l="l" t="t" r="r" b="b"/>
              <a:pathLst>
                <a:path w="3020439" h="256423">
                  <a:moveTo>
                    <a:pt x="0" y="0"/>
                  </a:moveTo>
                  <a:lnTo>
                    <a:pt x="3020439" y="0"/>
                  </a:lnTo>
                  <a:lnTo>
                    <a:pt x="3020439" y="256423"/>
                  </a:lnTo>
                  <a:lnTo>
                    <a:pt x="0" y="256423"/>
                  </a:lnTo>
                  <a:close/>
                </a:path>
              </a:pathLst>
            </a:custGeom>
            <a:solidFill>
              <a:srgbClr val="202020"/>
            </a:solidFill>
          </p:spPr>
          <p:txBody>
            <a:bodyPr/>
            <a:lstStyle/>
            <a:p>
              <a:endParaRPr lang="en-GB" dirty="0"/>
            </a:p>
          </p:txBody>
        </p:sp>
        <p:sp>
          <p:nvSpPr>
            <p:cNvPr id="17" name="TextBox 17"/>
            <p:cNvSpPr txBox="1"/>
            <p:nvPr/>
          </p:nvSpPr>
          <p:spPr>
            <a:xfrm>
              <a:off x="0" y="-38100"/>
              <a:ext cx="3020439" cy="294523"/>
            </a:xfrm>
            <a:prstGeom prst="rect">
              <a:avLst/>
            </a:prstGeom>
          </p:spPr>
          <p:txBody>
            <a:bodyPr lIns="50800" tIns="50800" rIns="50800" bIns="50800" rtlCol="0" anchor="ctr"/>
            <a:lstStyle/>
            <a:p>
              <a:pPr algn="ctr">
                <a:lnSpc>
                  <a:spcPts val="2659"/>
                </a:lnSpc>
              </a:pPr>
              <a:endParaRPr/>
            </a:p>
          </p:txBody>
        </p:sp>
      </p:grpSp>
      <p:grpSp>
        <p:nvGrpSpPr>
          <p:cNvPr id="18" name="Group 18"/>
          <p:cNvGrpSpPr>
            <a:grpSpLocks noChangeAspect="1"/>
          </p:cNvGrpSpPr>
          <p:nvPr/>
        </p:nvGrpSpPr>
        <p:grpSpPr>
          <a:xfrm>
            <a:off x="-4306466" y="-410698"/>
            <a:ext cx="12827916" cy="11108397"/>
            <a:chOff x="0" y="0"/>
            <a:chExt cx="4282440" cy="3708400"/>
          </a:xfrm>
        </p:grpSpPr>
        <p:sp>
          <p:nvSpPr>
            <p:cNvPr id="19" name="Freeform 19"/>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3"/>
              <a:stretch>
                <a:fillRect r="-12064"/>
              </a:stretch>
            </a:blipFill>
          </p:spPr>
          <p:txBody>
            <a:bodyPr/>
            <a:lstStyle/>
            <a:p>
              <a:endParaRPr lang="en-GB"/>
            </a:p>
          </p:txBody>
        </p:sp>
      </p:grpSp>
      <p:grpSp>
        <p:nvGrpSpPr>
          <p:cNvPr id="20" name="Group 20"/>
          <p:cNvGrpSpPr/>
          <p:nvPr/>
        </p:nvGrpSpPr>
        <p:grpSpPr>
          <a:xfrm>
            <a:off x="7154494" y="1724113"/>
            <a:ext cx="2174472" cy="548303"/>
            <a:chOff x="0" y="0"/>
            <a:chExt cx="1532260" cy="386366"/>
          </a:xfrm>
        </p:grpSpPr>
        <p:sp>
          <p:nvSpPr>
            <p:cNvPr id="21" name="Freeform 21"/>
            <p:cNvSpPr/>
            <p:nvPr/>
          </p:nvSpPr>
          <p:spPr>
            <a:xfrm>
              <a:off x="0" y="0"/>
              <a:ext cx="1532261" cy="386366"/>
            </a:xfrm>
            <a:custGeom>
              <a:avLst/>
              <a:gdLst/>
              <a:ahLst/>
              <a:cxnLst/>
              <a:rect l="l" t="t" r="r" b="b"/>
              <a:pathLst>
                <a:path w="1532261" h="386366">
                  <a:moveTo>
                    <a:pt x="766130" y="0"/>
                  </a:moveTo>
                  <a:lnTo>
                    <a:pt x="1532261" y="386366"/>
                  </a:lnTo>
                  <a:lnTo>
                    <a:pt x="0" y="386366"/>
                  </a:lnTo>
                  <a:lnTo>
                    <a:pt x="766130" y="0"/>
                  </a:lnTo>
                  <a:close/>
                </a:path>
              </a:pathLst>
            </a:custGeom>
            <a:solidFill>
              <a:srgbClr val="9F0202"/>
            </a:solidFill>
          </p:spPr>
          <p:txBody>
            <a:bodyPr/>
            <a:lstStyle/>
            <a:p>
              <a:endParaRPr lang="en-GB"/>
            </a:p>
          </p:txBody>
        </p:sp>
        <p:sp>
          <p:nvSpPr>
            <p:cNvPr id="22" name="TextBox 22"/>
            <p:cNvSpPr txBox="1"/>
            <p:nvPr/>
          </p:nvSpPr>
          <p:spPr>
            <a:xfrm>
              <a:off x="239416" y="141284"/>
              <a:ext cx="1053429" cy="217484"/>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rot="5400000">
            <a:off x="4776111" y="4267579"/>
            <a:ext cx="6449830" cy="2007510"/>
          </a:xfrm>
          <a:custGeom>
            <a:avLst/>
            <a:gdLst/>
            <a:ahLst/>
            <a:cxnLst/>
            <a:rect l="l" t="t" r="r" b="b"/>
            <a:pathLst>
              <a:path w="6449830" h="2007510">
                <a:moveTo>
                  <a:pt x="0" y="0"/>
                </a:moveTo>
                <a:lnTo>
                  <a:pt x="6449830" y="0"/>
                </a:lnTo>
                <a:lnTo>
                  <a:pt x="6449830" y="2007509"/>
                </a:lnTo>
                <a:lnTo>
                  <a:pt x="0" y="2007509"/>
                </a:lnTo>
                <a:lnTo>
                  <a:pt x="0" y="0"/>
                </a:lnTo>
                <a:close/>
              </a:path>
            </a:pathLst>
          </a:custGeom>
          <a:blipFill>
            <a:blip r:embed="rId4"/>
            <a:stretch>
              <a:fillRect/>
            </a:stretch>
          </a:blipFill>
        </p:spPr>
        <p:txBody>
          <a:bodyPr/>
          <a:lstStyle/>
          <a:p>
            <a:endParaRPr lang="en-GB"/>
          </a:p>
        </p:txBody>
      </p:sp>
      <p:grpSp>
        <p:nvGrpSpPr>
          <p:cNvPr id="24" name="Group 24"/>
          <p:cNvGrpSpPr/>
          <p:nvPr/>
        </p:nvGrpSpPr>
        <p:grpSpPr>
          <a:xfrm>
            <a:off x="5437445" y="-169835"/>
            <a:ext cx="3472199" cy="3079091"/>
            <a:chOff x="0" y="0"/>
            <a:chExt cx="406400" cy="360389"/>
          </a:xfrm>
        </p:grpSpPr>
        <p:sp>
          <p:nvSpPr>
            <p:cNvPr id="25" name="Freeform 25"/>
            <p:cNvSpPr/>
            <p:nvPr/>
          </p:nvSpPr>
          <p:spPr>
            <a:xfrm>
              <a:off x="0" y="0"/>
              <a:ext cx="406400" cy="360389"/>
            </a:xfrm>
            <a:custGeom>
              <a:avLst/>
              <a:gdLst/>
              <a:ahLst/>
              <a:cxnLst/>
              <a:rect l="l" t="t" r="r" b="b"/>
              <a:pathLst>
                <a:path w="406400" h="360389">
                  <a:moveTo>
                    <a:pt x="203200" y="0"/>
                  </a:moveTo>
                  <a:lnTo>
                    <a:pt x="0" y="0"/>
                  </a:lnTo>
                  <a:lnTo>
                    <a:pt x="203200" y="360389"/>
                  </a:lnTo>
                  <a:lnTo>
                    <a:pt x="406400" y="360389"/>
                  </a:lnTo>
                  <a:lnTo>
                    <a:pt x="203200" y="0"/>
                  </a:lnTo>
                  <a:close/>
                </a:path>
              </a:pathLst>
            </a:custGeom>
            <a:solidFill>
              <a:srgbClr val="9F0202"/>
            </a:solidFill>
          </p:spPr>
          <p:txBody>
            <a:bodyPr/>
            <a:lstStyle/>
            <a:p>
              <a:endParaRPr lang="en-GB"/>
            </a:p>
          </p:txBody>
        </p:sp>
        <p:sp>
          <p:nvSpPr>
            <p:cNvPr id="26" name="TextBox 26"/>
            <p:cNvSpPr txBox="1"/>
            <p:nvPr/>
          </p:nvSpPr>
          <p:spPr>
            <a:xfrm>
              <a:off x="101600" y="0"/>
              <a:ext cx="203200" cy="360389"/>
            </a:xfrm>
            <a:prstGeom prst="rect">
              <a:avLst/>
            </a:prstGeom>
          </p:spPr>
          <p:txBody>
            <a:bodyPr lIns="50800" tIns="50800" rIns="50800" bIns="50800" rtlCol="0" anchor="ctr"/>
            <a:lstStyle/>
            <a:p>
              <a:pPr algn="ctr">
                <a:lnSpc>
                  <a:spcPts val="139"/>
                </a:lnSpc>
                <a:spcBef>
                  <a:spcPct val="0"/>
                </a:spcBef>
              </a:pPr>
              <a:endParaRPr/>
            </a:p>
          </p:txBody>
        </p:sp>
      </p:grpSp>
      <p:grpSp>
        <p:nvGrpSpPr>
          <p:cNvPr id="27" name="Group 27"/>
          <p:cNvGrpSpPr/>
          <p:nvPr/>
        </p:nvGrpSpPr>
        <p:grpSpPr>
          <a:xfrm>
            <a:off x="5437445" y="7465451"/>
            <a:ext cx="3472199" cy="2821549"/>
            <a:chOff x="0" y="0"/>
            <a:chExt cx="421129" cy="342214"/>
          </a:xfrm>
        </p:grpSpPr>
        <p:sp>
          <p:nvSpPr>
            <p:cNvPr id="28" name="Freeform 28"/>
            <p:cNvSpPr/>
            <p:nvPr/>
          </p:nvSpPr>
          <p:spPr>
            <a:xfrm>
              <a:off x="0" y="0"/>
              <a:ext cx="421129" cy="342214"/>
            </a:xfrm>
            <a:custGeom>
              <a:avLst/>
              <a:gdLst/>
              <a:ahLst/>
              <a:cxnLst/>
              <a:rect l="l" t="t" r="r" b="b"/>
              <a:pathLst>
                <a:path w="421129" h="342214">
                  <a:moveTo>
                    <a:pt x="203200" y="0"/>
                  </a:moveTo>
                  <a:lnTo>
                    <a:pt x="421129" y="0"/>
                  </a:lnTo>
                  <a:lnTo>
                    <a:pt x="217929" y="342214"/>
                  </a:lnTo>
                  <a:lnTo>
                    <a:pt x="0" y="342214"/>
                  </a:lnTo>
                  <a:lnTo>
                    <a:pt x="203200" y="0"/>
                  </a:lnTo>
                  <a:close/>
                </a:path>
              </a:pathLst>
            </a:custGeom>
            <a:solidFill>
              <a:srgbClr val="9F0202"/>
            </a:solidFill>
          </p:spPr>
          <p:txBody>
            <a:bodyPr/>
            <a:lstStyle/>
            <a:p>
              <a:endParaRPr lang="en-GB"/>
            </a:p>
          </p:txBody>
        </p:sp>
        <p:sp>
          <p:nvSpPr>
            <p:cNvPr id="29" name="TextBox 29"/>
            <p:cNvSpPr txBox="1"/>
            <p:nvPr/>
          </p:nvSpPr>
          <p:spPr>
            <a:xfrm>
              <a:off x="101600" y="0"/>
              <a:ext cx="217929" cy="342214"/>
            </a:xfrm>
            <a:prstGeom prst="rect">
              <a:avLst/>
            </a:prstGeom>
          </p:spPr>
          <p:txBody>
            <a:bodyPr lIns="50800" tIns="50800" rIns="50800" bIns="50800" rtlCol="0" anchor="ctr"/>
            <a:lstStyle/>
            <a:p>
              <a:pPr algn="ctr">
                <a:lnSpc>
                  <a:spcPts val="139"/>
                </a:lnSpc>
                <a:spcBef>
                  <a:spcPct val="0"/>
                </a:spcBef>
              </a:pPr>
              <a:endParaRPr/>
            </a:p>
          </p:txBody>
        </p:sp>
      </p:grpSp>
      <p:grpSp>
        <p:nvGrpSpPr>
          <p:cNvPr id="30" name="Group 30"/>
          <p:cNvGrpSpPr/>
          <p:nvPr/>
        </p:nvGrpSpPr>
        <p:grpSpPr>
          <a:xfrm rot="9416118">
            <a:off x="7634817" y="2637330"/>
            <a:ext cx="794504" cy="2614174"/>
            <a:chOff x="0" y="0"/>
            <a:chExt cx="245409" cy="807476"/>
          </a:xfrm>
        </p:grpSpPr>
        <p:sp>
          <p:nvSpPr>
            <p:cNvPr id="31" name="Freeform 31"/>
            <p:cNvSpPr/>
            <p:nvPr/>
          </p:nvSpPr>
          <p:spPr>
            <a:xfrm>
              <a:off x="0" y="0"/>
              <a:ext cx="245409" cy="807476"/>
            </a:xfrm>
            <a:custGeom>
              <a:avLst/>
              <a:gdLst/>
              <a:ahLst/>
              <a:cxnLst/>
              <a:rect l="l" t="t" r="r" b="b"/>
              <a:pathLst>
                <a:path w="245409" h="807476">
                  <a:moveTo>
                    <a:pt x="122705" y="0"/>
                  </a:moveTo>
                  <a:lnTo>
                    <a:pt x="245409" y="807476"/>
                  </a:lnTo>
                  <a:lnTo>
                    <a:pt x="0" y="807476"/>
                  </a:lnTo>
                  <a:lnTo>
                    <a:pt x="122705" y="0"/>
                  </a:lnTo>
                  <a:close/>
                </a:path>
              </a:pathLst>
            </a:custGeom>
            <a:solidFill>
              <a:srgbClr val="9F0202"/>
            </a:solidFill>
          </p:spPr>
          <p:txBody>
            <a:bodyPr/>
            <a:lstStyle/>
            <a:p>
              <a:endParaRPr lang="en-GB"/>
            </a:p>
          </p:txBody>
        </p:sp>
        <p:sp>
          <p:nvSpPr>
            <p:cNvPr id="32" name="TextBox 32"/>
            <p:cNvSpPr txBox="1"/>
            <p:nvPr/>
          </p:nvSpPr>
          <p:spPr>
            <a:xfrm>
              <a:off x="38345" y="336799"/>
              <a:ext cx="168719" cy="412999"/>
            </a:xfrm>
            <a:prstGeom prst="rect">
              <a:avLst/>
            </a:prstGeom>
          </p:spPr>
          <p:txBody>
            <a:bodyPr lIns="50800" tIns="50800" rIns="50800" bIns="50800" rtlCol="0" anchor="ctr"/>
            <a:lstStyle/>
            <a:p>
              <a:pPr algn="ctr">
                <a:lnSpc>
                  <a:spcPts val="2659"/>
                </a:lnSpc>
                <a:spcBef>
                  <a:spcPct val="0"/>
                </a:spcBef>
              </a:pPr>
              <a:endParaRPr/>
            </a:p>
          </p:txBody>
        </p:sp>
      </p:grpSp>
      <p:grpSp>
        <p:nvGrpSpPr>
          <p:cNvPr id="33" name="Group 33"/>
          <p:cNvGrpSpPr/>
          <p:nvPr/>
        </p:nvGrpSpPr>
        <p:grpSpPr>
          <a:xfrm rot="1323386">
            <a:off x="7585254" y="4952217"/>
            <a:ext cx="831543" cy="2786939"/>
            <a:chOff x="0" y="0"/>
            <a:chExt cx="245409" cy="822496"/>
          </a:xfrm>
        </p:grpSpPr>
        <p:sp>
          <p:nvSpPr>
            <p:cNvPr id="34" name="Freeform 34"/>
            <p:cNvSpPr/>
            <p:nvPr/>
          </p:nvSpPr>
          <p:spPr>
            <a:xfrm>
              <a:off x="0" y="0"/>
              <a:ext cx="245409" cy="822496"/>
            </a:xfrm>
            <a:custGeom>
              <a:avLst/>
              <a:gdLst/>
              <a:ahLst/>
              <a:cxnLst/>
              <a:rect l="l" t="t" r="r" b="b"/>
              <a:pathLst>
                <a:path w="245409" h="822496">
                  <a:moveTo>
                    <a:pt x="122705" y="0"/>
                  </a:moveTo>
                  <a:lnTo>
                    <a:pt x="245409" y="822496"/>
                  </a:lnTo>
                  <a:lnTo>
                    <a:pt x="0" y="822496"/>
                  </a:lnTo>
                  <a:lnTo>
                    <a:pt x="122705" y="0"/>
                  </a:lnTo>
                  <a:close/>
                </a:path>
              </a:pathLst>
            </a:custGeom>
            <a:solidFill>
              <a:srgbClr val="9F0202"/>
            </a:solidFill>
          </p:spPr>
          <p:txBody>
            <a:bodyPr/>
            <a:lstStyle/>
            <a:p>
              <a:endParaRPr lang="en-GB"/>
            </a:p>
          </p:txBody>
        </p:sp>
        <p:sp>
          <p:nvSpPr>
            <p:cNvPr id="35" name="TextBox 35"/>
            <p:cNvSpPr txBox="1"/>
            <p:nvPr/>
          </p:nvSpPr>
          <p:spPr>
            <a:xfrm>
              <a:off x="38345" y="343773"/>
              <a:ext cx="168719" cy="419973"/>
            </a:xfrm>
            <a:prstGeom prst="rect">
              <a:avLst/>
            </a:prstGeom>
          </p:spPr>
          <p:txBody>
            <a:bodyPr lIns="50800" tIns="50800" rIns="50800" bIns="50800" rtlCol="0" anchor="ctr"/>
            <a:lstStyle/>
            <a:p>
              <a:pPr algn="ctr">
                <a:lnSpc>
                  <a:spcPts val="2659"/>
                </a:lnSpc>
                <a:spcBef>
                  <a:spcPct val="0"/>
                </a:spcBef>
              </a:pPr>
              <a:endParaRPr/>
            </a:p>
          </p:txBody>
        </p:sp>
      </p:grpSp>
      <p:grpSp>
        <p:nvGrpSpPr>
          <p:cNvPr id="36" name="Group 36"/>
          <p:cNvGrpSpPr/>
          <p:nvPr/>
        </p:nvGrpSpPr>
        <p:grpSpPr>
          <a:xfrm>
            <a:off x="7260544" y="3644304"/>
            <a:ext cx="1543050" cy="3086100"/>
            <a:chOff x="0" y="0"/>
            <a:chExt cx="406400" cy="812800"/>
          </a:xfrm>
        </p:grpSpPr>
        <p:sp>
          <p:nvSpPr>
            <p:cNvPr id="37" name="Freeform 37"/>
            <p:cNvSpPr/>
            <p:nvPr/>
          </p:nvSpPr>
          <p:spPr>
            <a:xfrm>
              <a:off x="0" y="0"/>
              <a:ext cx="406400" cy="812800"/>
            </a:xfrm>
            <a:custGeom>
              <a:avLst/>
              <a:gdLst/>
              <a:ahLst/>
              <a:cxnLst/>
              <a:rect l="l" t="t" r="r" b="b"/>
              <a:pathLst>
                <a:path w="406400" h="812800">
                  <a:moveTo>
                    <a:pt x="203200" y="0"/>
                  </a:moveTo>
                  <a:lnTo>
                    <a:pt x="406400" y="406400"/>
                  </a:lnTo>
                  <a:lnTo>
                    <a:pt x="203200" y="812800"/>
                  </a:lnTo>
                  <a:lnTo>
                    <a:pt x="0" y="406400"/>
                  </a:lnTo>
                  <a:lnTo>
                    <a:pt x="203200" y="0"/>
                  </a:lnTo>
                  <a:close/>
                </a:path>
              </a:pathLst>
            </a:custGeom>
            <a:solidFill>
              <a:srgbClr val="9F0202"/>
            </a:solidFill>
          </p:spPr>
          <p:txBody>
            <a:bodyPr/>
            <a:lstStyle/>
            <a:p>
              <a:endParaRPr lang="en-GB"/>
            </a:p>
          </p:txBody>
        </p:sp>
        <p:sp>
          <p:nvSpPr>
            <p:cNvPr id="38" name="TextBox 38"/>
            <p:cNvSpPr txBox="1"/>
            <p:nvPr/>
          </p:nvSpPr>
          <p:spPr>
            <a:xfrm>
              <a:off x="69850" y="101600"/>
              <a:ext cx="266700" cy="571500"/>
            </a:xfrm>
            <a:prstGeom prst="rect">
              <a:avLst/>
            </a:prstGeom>
          </p:spPr>
          <p:txBody>
            <a:bodyPr lIns="50800" tIns="50800" rIns="50800" bIns="50800" rtlCol="0" anchor="ctr"/>
            <a:lstStyle/>
            <a:p>
              <a:pPr algn="ctr">
                <a:lnSpc>
                  <a:spcPts val="2659"/>
                </a:lnSpc>
              </a:pPr>
              <a:endParaRPr/>
            </a:p>
          </p:txBody>
        </p:sp>
      </p:grpSp>
      <p:grpSp>
        <p:nvGrpSpPr>
          <p:cNvPr id="39" name="Group 39"/>
          <p:cNvGrpSpPr/>
          <p:nvPr/>
        </p:nvGrpSpPr>
        <p:grpSpPr>
          <a:xfrm>
            <a:off x="11792578" y="5524500"/>
            <a:ext cx="7112831" cy="741987"/>
            <a:chOff x="0" y="0"/>
            <a:chExt cx="3259919" cy="340064"/>
          </a:xfrm>
        </p:grpSpPr>
        <p:sp>
          <p:nvSpPr>
            <p:cNvPr id="40" name="Freeform 40"/>
            <p:cNvSpPr/>
            <p:nvPr/>
          </p:nvSpPr>
          <p:spPr>
            <a:xfrm>
              <a:off x="0" y="0"/>
              <a:ext cx="3259919" cy="340064"/>
            </a:xfrm>
            <a:custGeom>
              <a:avLst/>
              <a:gdLst/>
              <a:ahLst/>
              <a:cxnLst/>
              <a:rect l="l" t="t" r="r" b="b"/>
              <a:pathLst>
                <a:path w="3259919" h="340064">
                  <a:moveTo>
                    <a:pt x="203200" y="0"/>
                  </a:moveTo>
                  <a:lnTo>
                    <a:pt x="3259919" y="0"/>
                  </a:lnTo>
                  <a:lnTo>
                    <a:pt x="3056719" y="340064"/>
                  </a:lnTo>
                  <a:lnTo>
                    <a:pt x="0" y="340064"/>
                  </a:lnTo>
                  <a:lnTo>
                    <a:pt x="203200" y="0"/>
                  </a:lnTo>
                  <a:close/>
                </a:path>
              </a:pathLst>
            </a:custGeom>
            <a:solidFill>
              <a:srgbClr val="202020"/>
            </a:solidFill>
          </p:spPr>
          <p:txBody>
            <a:bodyPr/>
            <a:lstStyle/>
            <a:p>
              <a:endParaRPr lang="en-GB"/>
            </a:p>
          </p:txBody>
        </p:sp>
        <p:sp>
          <p:nvSpPr>
            <p:cNvPr id="41" name="TextBox 41"/>
            <p:cNvSpPr txBox="1"/>
            <p:nvPr/>
          </p:nvSpPr>
          <p:spPr>
            <a:xfrm>
              <a:off x="101600" y="-38100"/>
              <a:ext cx="3056719" cy="378164"/>
            </a:xfrm>
            <a:prstGeom prst="rect">
              <a:avLst/>
            </a:prstGeom>
          </p:spPr>
          <p:txBody>
            <a:bodyPr lIns="50800" tIns="50800" rIns="50800" bIns="50800" rtlCol="0" anchor="ctr"/>
            <a:lstStyle/>
            <a:p>
              <a:pPr algn="ctr">
                <a:lnSpc>
                  <a:spcPts val="2659"/>
                </a:lnSpc>
              </a:pPr>
              <a:endParaRPr/>
            </a:p>
          </p:txBody>
        </p:sp>
      </p:grpSp>
      <p:sp>
        <p:nvSpPr>
          <p:cNvPr id="42" name="Freeform 42"/>
          <p:cNvSpPr/>
          <p:nvPr/>
        </p:nvSpPr>
        <p:spPr>
          <a:xfrm>
            <a:off x="16585534" y="335297"/>
            <a:ext cx="1117150" cy="1386807"/>
          </a:xfrm>
          <a:custGeom>
            <a:avLst/>
            <a:gdLst/>
            <a:ahLst/>
            <a:cxnLst/>
            <a:rect l="l" t="t" r="r" b="b"/>
            <a:pathLst>
              <a:path w="1117150" h="1386807">
                <a:moveTo>
                  <a:pt x="0" y="0"/>
                </a:moveTo>
                <a:lnTo>
                  <a:pt x="1117150" y="0"/>
                </a:lnTo>
                <a:lnTo>
                  <a:pt x="1117150" y="1386806"/>
                </a:lnTo>
                <a:lnTo>
                  <a:pt x="0" y="1386806"/>
                </a:lnTo>
                <a:lnTo>
                  <a:pt x="0" y="0"/>
                </a:lnTo>
                <a:close/>
              </a:path>
            </a:pathLst>
          </a:custGeom>
          <a:blipFill>
            <a:blip r:embed="rId5"/>
            <a:stretch>
              <a:fillRect/>
            </a:stretch>
          </a:blipFill>
        </p:spPr>
        <p:txBody>
          <a:bodyPr/>
          <a:lstStyle/>
          <a:p>
            <a:endParaRPr lang="en-GB"/>
          </a:p>
        </p:txBody>
      </p:sp>
      <p:sp>
        <p:nvSpPr>
          <p:cNvPr id="43" name="TextBox 43"/>
          <p:cNvSpPr txBox="1"/>
          <p:nvPr/>
        </p:nvSpPr>
        <p:spPr>
          <a:xfrm>
            <a:off x="8803594" y="2956881"/>
            <a:ext cx="8899089" cy="2491022"/>
          </a:xfrm>
          <a:prstGeom prst="rect">
            <a:avLst/>
          </a:prstGeom>
        </p:spPr>
        <p:txBody>
          <a:bodyPr lIns="0" tIns="0" rIns="0" bIns="0" rtlCol="0" anchor="t">
            <a:spAutoFit/>
          </a:bodyPr>
          <a:lstStyle/>
          <a:p>
            <a:pPr algn="r">
              <a:lnSpc>
                <a:spcPts val="6495"/>
              </a:lnSpc>
            </a:pPr>
            <a:r>
              <a:rPr lang="en-US" sz="5852">
                <a:solidFill>
                  <a:srgbClr val="FFFFFF"/>
                </a:solidFill>
                <a:latin typeface="Montserrat Ultra-Bold"/>
              </a:rPr>
              <a:t>HEALTH AND SAFETY TRAINING FOR HOUSEKEEPING TEAM</a:t>
            </a:r>
          </a:p>
        </p:txBody>
      </p:sp>
      <p:sp>
        <p:nvSpPr>
          <p:cNvPr id="44" name="TextBox 44"/>
          <p:cNvSpPr txBox="1"/>
          <p:nvPr/>
        </p:nvSpPr>
        <p:spPr>
          <a:xfrm>
            <a:off x="12322378" y="5535672"/>
            <a:ext cx="5380306" cy="631189"/>
          </a:xfrm>
          <a:prstGeom prst="rect">
            <a:avLst/>
          </a:prstGeom>
        </p:spPr>
        <p:txBody>
          <a:bodyPr lIns="0" tIns="0" rIns="0" bIns="0" rtlCol="0" anchor="t">
            <a:spAutoFit/>
          </a:bodyPr>
          <a:lstStyle/>
          <a:p>
            <a:pPr algn="r">
              <a:lnSpc>
                <a:spcPts val="5103"/>
              </a:lnSpc>
              <a:spcBef>
                <a:spcPct val="0"/>
              </a:spcBef>
            </a:pPr>
            <a:r>
              <a:rPr lang="en-US" sz="3645" spc="1082">
                <a:solidFill>
                  <a:srgbClr val="FFFFFF"/>
                </a:solidFill>
                <a:latin typeface="Montserrat Classic"/>
              </a:rPr>
              <a:t>PRESENTATION</a:t>
            </a:r>
          </a:p>
        </p:txBody>
      </p:sp>
      <p:sp>
        <p:nvSpPr>
          <p:cNvPr id="45" name="TextBox 45"/>
          <p:cNvSpPr txBox="1"/>
          <p:nvPr/>
        </p:nvSpPr>
        <p:spPr>
          <a:xfrm>
            <a:off x="9277265" y="6624937"/>
            <a:ext cx="8386647" cy="656590"/>
          </a:xfrm>
          <a:prstGeom prst="rect">
            <a:avLst/>
          </a:prstGeom>
        </p:spPr>
        <p:txBody>
          <a:bodyPr lIns="0" tIns="0" rIns="0" bIns="0" rtlCol="0" anchor="t">
            <a:spAutoFit/>
          </a:bodyPr>
          <a:lstStyle/>
          <a:p>
            <a:pPr algn="r">
              <a:lnSpc>
                <a:spcPts val="2659"/>
              </a:lnSpc>
              <a:spcBef>
                <a:spcPct val="0"/>
              </a:spcBef>
            </a:pPr>
            <a:r>
              <a:rPr lang="en-US" sz="1899">
                <a:solidFill>
                  <a:srgbClr val="FFFFFF"/>
                </a:solidFill>
                <a:latin typeface="Montserrat Classic"/>
              </a:rPr>
              <a:t>Ensuring a Safe Working Environment at Delta Hotel by Marriott Bristol City Centre</a:t>
            </a:r>
          </a:p>
        </p:txBody>
      </p:sp>
      <p:sp>
        <p:nvSpPr>
          <p:cNvPr id="46" name="TextBox 46"/>
          <p:cNvSpPr txBox="1"/>
          <p:nvPr/>
        </p:nvSpPr>
        <p:spPr>
          <a:xfrm>
            <a:off x="8241731" y="9077642"/>
            <a:ext cx="3173640" cy="352854"/>
          </a:xfrm>
          <a:prstGeom prst="rect">
            <a:avLst/>
          </a:prstGeom>
        </p:spPr>
        <p:txBody>
          <a:bodyPr lIns="0" tIns="0" rIns="0" bIns="0" rtlCol="0" anchor="t">
            <a:spAutoFit/>
          </a:bodyPr>
          <a:lstStyle/>
          <a:p>
            <a:pPr>
              <a:lnSpc>
                <a:spcPts val="3079"/>
              </a:lnSpc>
              <a:spcBef>
                <a:spcPct val="0"/>
              </a:spcBef>
            </a:pPr>
            <a:r>
              <a:rPr lang="en-US" sz="2199" dirty="0">
                <a:solidFill>
                  <a:srgbClr val="FFFFFF"/>
                </a:solidFill>
                <a:latin typeface="Montserrat Classic"/>
              </a:rPr>
              <a:t>Name: Mihai Mihalcea</a:t>
            </a:r>
          </a:p>
        </p:txBody>
      </p:sp>
      <p:sp>
        <p:nvSpPr>
          <p:cNvPr id="47" name="TextBox 47"/>
          <p:cNvSpPr txBox="1"/>
          <p:nvPr/>
        </p:nvSpPr>
        <p:spPr>
          <a:xfrm>
            <a:off x="14157065" y="9077642"/>
            <a:ext cx="3545619" cy="352854"/>
          </a:xfrm>
          <a:prstGeom prst="rect">
            <a:avLst/>
          </a:prstGeom>
        </p:spPr>
        <p:txBody>
          <a:bodyPr lIns="0" tIns="0" rIns="0" bIns="0" rtlCol="0" anchor="t">
            <a:spAutoFit/>
          </a:bodyPr>
          <a:lstStyle/>
          <a:p>
            <a:pPr>
              <a:lnSpc>
                <a:spcPts val="3079"/>
              </a:lnSpc>
              <a:spcBef>
                <a:spcPct val="0"/>
              </a:spcBef>
            </a:pPr>
            <a:r>
              <a:rPr lang="en-US" sz="2199" dirty="0">
                <a:solidFill>
                  <a:srgbClr val="FFFFFF"/>
                </a:solidFill>
                <a:latin typeface="Montserrat Classic"/>
              </a:rPr>
              <a:t>ID : 2244870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sp>
        <p:nvSpPr>
          <p:cNvPr id="3" name="TextBox 3"/>
          <p:cNvSpPr txBox="1"/>
          <p:nvPr/>
        </p:nvSpPr>
        <p:spPr>
          <a:xfrm>
            <a:off x="1028700" y="2934339"/>
            <a:ext cx="9817583" cy="3723059"/>
          </a:xfrm>
          <a:prstGeom prst="rect">
            <a:avLst/>
          </a:prstGeom>
        </p:spPr>
        <p:txBody>
          <a:bodyPr lIns="0" tIns="0" rIns="0" bIns="0" rtlCol="0" anchor="t">
            <a:spAutoFit/>
          </a:bodyPr>
          <a:lstStyle/>
          <a:p>
            <a:pPr marL="577072" lvl="1" indent="-288536">
              <a:lnSpc>
                <a:spcPts val="3742"/>
              </a:lnSpc>
              <a:buFont typeface="Arial"/>
              <a:buChar char="•"/>
            </a:pPr>
            <a:r>
              <a:rPr lang="en-US" sz="2672">
                <a:solidFill>
                  <a:srgbClr val="000000"/>
                </a:solidFill>
                <a:latin typeface="Montserrat Classic"/>
              </a:rPr>
              <a:t>Summary</a:t>
            </a:r>
          </a:p>
          <a:p>
            <a:pPr marL="577072" lvl="1" indent="-288536">
              <a:lnSpc>
                <a:spcPts val="3742"/>
              </a:lnSpc>
              <a:buFont typeface="Arial"/>
              <a:buChar char="•"/>
            </a:pPr>
            <a:r>
              <a:rPr lang="en-US" sz="2672">
                <a:solidFill>
                  <a:srgbClr val="000000"/>
                </a:solidFill>
                <a:latin typeface="Montserrat Classic"/>
              </a:rPr>
              <a:t>PPE/ Chemical Handling and Storage</a:t>
            </a:r>
          </a:p>
          <a:p>
            <a:pPr marL="577072" lvl="1" indent="-288536">
              <a:lnSpc>
                <a:spcPts val="3742"/>
              </a:lnSpc>
              <a:buFont typeface="Arial"/>
              <a:buChar char="•"/>
            </a:pPr>
            <a:r>
              <a:rPr lang="en-US" sz="2672">
                <a:solidFill>
                  <a:srgbClr val="000000"/>
                </a:solidFill>
                <a:latin typeface="Montserrat Classic"/>
              </a:rPr>
              <a:t>Safety Equipment </a:t>
            </a:r>
          </a:p>
          <a:p>
            <a:pPr marL="577072" lvl="1" indent="-288536">
              <a:lnSpc>
                <a:spcPts val="3742"/>
              </a:lnSpc>
              <a:buFont typeface="Arial"/>
              <a:buChar char="•"/>
            </a:pPr>
            <a:r>
              <a:rPr lang="en-US" sz="2672">
                <a:solidFill>
                  <a:srgbClr val="000000"/>
                </a:solidFill>
                <a:latin typeface="Montserrat Classic"/>
              </a:rPr>
              <a:t>Room Preparation Procedures</a:t>
            </a:r>
          </a:p>
          <a:p>
            <a:pPr marL="577072" lvl="1" indent="-288536">
              <a:lnSpc>
                <a:spcPts val="3742"/>
              </a:lnSpc>
              <a:buFont typeface="Arial"/>
              <a:buChar char="•"/>
            </a:pPr>
            <a:r>
              <a:rPr lang="en-US" sz="2672">
                <a:solidFill>
                  <a:srgbClr val="000000"/>
                </a:solidFill>
                <a:latin typeface="Montserrat Classic"/>
              </a:rPr>
              <a:t>Cleaning Process and Bedding and Linen Handling</a:t>
            </a:r>
          </a:p>
          <a:p>
            <a:pPr marL="577072" lvl="1" indent="-288536">
              <a:lnSpc>
                <a:spcPts val="3742"/>
              </a:lnSpc>
              <a:buFont typeface="Arial"/>
              <a:buChar char="•"/>
            </a:pPr>
            <a:r>
              <a:rPr lang="en-US" sz="2672">
                <a:solidFill>
                  <a:srgbClr val="000000"/>
                </a:solidFill>
                <a:latin typeface="Montserrat Classic"/>
              </a:rPr>
              <a:t>Hazard Mitigation</a:t>
            </a:r>
          </a:p>
          <a:p>
            <a:pPr marL="577072" lvl="1" indent="-288536">
              <a:lnSpc>
                <a:spcPts val="3742"/>
              </a:lnSpc>
              <a:buFont typeface="Arial"/>
              <a:buChar char="•"/>
            </a:pPr>
            <a:r>
              <a:rPr lang="en-US" sz="2672">
                <a:solidFill>
                  <a:srgbClr val="000000"/>
                </a:solidFill>
                <a:latin typeface="Montserrat Classic"/>
              </a:rPr>
              <a:t>Conclusion</a:t>
            </a:r>
          </a:p>
          <a:p>
            <a:pPr marL="577072" lvl="1" indent="-288536">
              <a:lnSpc>
                <a:spcPts val="3742"/>
              </a:lnSpc>
              <a:buFont typeface="Arial"/>
              <a:buChar char="•"/>
            </a:pPr>
            <a:r>
              <a:rPr lang="en-US" sz="2672">
                <a:solidFill>
                  <a:srgbClr val="000000"/>
                </a:solidFill>
                <a:latin typeface="Montserrat Classic"/>
              </a:rPr>
              <a:t>References</a:t>
            </a:r>
          </a:p>
        </p:txBody>
      </p:sp>
      <p:grpSp>
        <p:nvGrpSpPr>
          <p:cNvPr id="4" name="Group 4"/>
          <p:cNvGrpSpPr/>
          <p:nvPr/>
        </p:nvGrpSpPr>
        <p:grpSpPr>
          <a:xfrm>
            <a:off x="12680293" y="802291"/>
            <a:ext cx="6865621" cy="2342656"/>
            <a:chOff x="0" y="0"/>
            <a:chExt cx="1115543" cy="380641"/>
          </a:xfrm>
        </p:grpSpPr>
        <p:sp>
          <p:nvSpPr>
            <p:cNvPr id="5" name="Freeform 5"/>
            <p:cNvSpPr/>
            <p:nvPr/>
          </p:nvSpPr>
          <p:spPr>
            <a:xfrm>
              <a:off x="0" y="0"/>
              <a:ext cx="1115543" cy="380641"/>
            </a:xfrm>
            <a:custGeom>
              <a:avLst/>
              <a:gdLst/>
              <a:ahLst/>
              <a:cxnLst/>
              <a:rect l="l" t="t" r="r" b="b"/>
              <a:pathLst>
                <a:path w="1115543" h="380641">
                  <a:moveTo>
                    <a:pt x="203200" y="0"/>
                  </a:moveTo>
                  <a:lnTo>
                    <a:pt x="1115543" y="0"/>
                  </a:lnTo>
                  <a:lnTo>
                    <a:pt x="912343" y="380641"/>
                  </a:lnTo>
                  <a:lnTo>
                    <a:pt x="0" y="380641"/>
                  </a:lnTo>
                  <a:lnTo>
                    <a:pt x="203200" y="0"/>
                  </a:lnTo>
                  <a:close/>
                </a:path>
              </a:pathLst>
            </a:custGeom>
            <a:solidFill>
              <a:srgbClr val="9F0202"/>
            </a:solidFill>
          </p:spPr>
          <p:txBody>
            <a:bodyPr/>
            <a:lstStyle/>
            <a:p>
              <a:endParaRPr lang="en-GB"/>
            </a:p>
          </p:txBody>
        </p:sp>
        <p:sp>
          <p:nvSpPr>
            <p:cNvPr id="6" name="TextBox 6"/>
            <p:cNvSpPr txBox="1"/>
            <p:nvPr/>
          </p:nvSpPr>
          <p:spPr>
            <a:xfrm>
              <a:off x="101600" y="-38100"/>
              <a:ext cx="912343" cy="418741"/>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2912748" y="7610516"/>
            <a:ext cx="7141971" cy="2204537"/>
            <a:chOff x="0" y="0"/>
            <a:chExt cx="1379033" cy="425671"/>
          </a:xfrm>
        </p:grpSpPr>
        <p:sp>
          <p:nvSpPr>
            <p:cNvPr id="8" name="Freeform 8"/>
            <p:cNvSpPr/>
            <p:nvPr/>
          </p:nvSpPr>
          <p:spPr>
            <a:xfrm>
              <a:off x="0" y="0"/>
              <a:ext cx="1379033" cy="425671"/>
            </a:xfrm>
            <a:custGeom>
              <a:avLst/>
              <a:gdLst/>
              <a:ahLst/>
              <a:cxnLst/>
              <a:rect l="l" t="t" r="r" b="b"/>
              <a:pathLst>
                <a:path w="1379033" h="425671">
                  <a:moveTo>
                    <a:pt x="1175833" y="0"/>
                  </a:moveTo>
                  <a:lnTo>
                    <a:pt x="0" y="0"/>
                  </a:lnTo>
                  <a:lnTo>
                    <a:pt x="203200" y="425671"/>
                  </a:lnTo>
                  <a:lnTo>
                    <a:pt x="1379033" y="425671"/>
                  </a:lnTo>
                  <a:lnTo>
                    <a:pt x="1175833" y="0"/>
                  </a:lnTo>
                  <a:close/>
                </a:path>
              </a:pathLst>
            </a:custGeom>
            <a:solidFill>
              <a:srgbClr val="9F0202"/>
            </a:solidFill>
          </p:spPr>
          <p:txBody>
            <a:bodyPr/>
            <a:lstStyle/>
            <a:p>
              <a:endParaRPr lang="en-GB"/>
            </a:p>
          </p:txBody>
        </p:sp>
        <p:sp>
          <p:nvSpPr>
            <p:cNvPr id="9" name="TextBox 9"/>
            <p:cNvSpPr txBox="1"/>
            <p:nvPr/>
          </p:nvSpPr>
          <p:spPr>
            <a:xfrm>
              <a:off x="101600" y="-38100"/>
              <a:ext cx="1175833" cy="463771"/>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28700" y="1536453"/>
            <a:ext cx="7866036" cy="1193800"/>
          </a:xfrm>
          <a:prstGeom prst="rect">
            <a:avLst/>
          </a:prstGeom>
        </p:spPr>
        <p:txBody>
          <a:bodyPr lIns="0" tIns="0" rIns="0" bIns="0" rtlCol="0" anchor="t">
            <a:spAutoFit/>
          </a:bodyPr>
          <a:lstStyle/>
          <a:p>
            <a:pPr>
              <a:lnSpc>
                <a:spcPts val="9799"/>
              </a:lnSpc>
              <a:spcBef>
                <a:spcPct val="0"/>
              </a:spcBef>
            </a:pPr>
            <a:r>
              <a:rPr lang="en-US" sz="6999">
                <a:solidFill>
                  <a:srgbClr val="9F0202"/>
                </a:solidFill>
                <a:latin typeface="Montserrat Ultra-Bold"/>
              </a:rPr>
              <a:t>CONTENTS</a:t>
            </a:r>
          </a:p>
        </p:txBody>
      </p:sp>
      <p:pic>
        <p:nvPicPr>
          <p:cNvPr id="14" name="Picture 13" descr="A group of metal baskets with white pillows&#10;&#10;Description automatically generated">
            <a:extLst>
              <a:ext uri="{FF2B5EF4-FFF2-40B4-BE49-F238E27FC236}">
                <a16:creationId xmlns:a16="http://schemas.microsoft.com/office/drawing/2014/main" id="{E22BBC78-231F-2A3B-C6EE-FFEAA95230A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43413" y="1790247"/>
            <a:ext cx="9537366" cy="7153025"/>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5" name="Group 5"/>
          <p:cNvGrpSpPr/>
          <p:nvPr/>
        </p:nvGrpSpPr>
        <p:grpSpPr>
          <a:xfrm>
            <a:off x="10567536" y="0"/>
            <a:ext cx="7720464" cy="991633"/>
            <a:chOff x="0" y="0"/>
            <a:chExt cx="2033373" cy="261171"/>
          </a:xfrm>
        </p:grpSpPr>
        <p:sp>
          <p:nvSpPr>
            <p:cNvPr id="6" name="Freeform 6"/>
            <p:cNvSpPr/>
            <p:nvPr/>
          </p:nvSpPr>
          <p:spPr>
            <a:xfrm>
              <a:off x="0" y="0"/>
              <a:ext cx="2033373" cy="261171"/>
            </a:xfrm>
            <a:custGeom>
              <a:avLst/>
              <a:gdLst/>
              <a:ahLst/>
              <a:cxnLst/>
              <a:rect l="l" t="t" r="r" b="b"/>
              <a:pathLst>
                <a:path w="2033373" h="261171">
                  <a:moveTo>
                    <a:pt x="0" y="0"/>
                  </a:moveTo>
                  <a:lnTo>
                    <a:pt x="2033373" y="0"/>
                  </a:lnTo>
                  <a:lnTo>
                    <a:pt x="2033373" y="261171"/>
                  </a:lnTo>
                  <a:lnTo>
                    <a:pt x="0" y="261171"/>
                  </a:lnTo>
                  <a:close/>
                </a:path>
              </a:pathLst>
            </a:custGeom>
            <a:solidFill>
              <a:srgbClr val="9F0202"/>
            </a:solidFill>
          </p:spPr>
          <p:txBody>
            <a:bodyPr/>
            <a:lstStyle/>
            <a:p>
              <a:endParaRPr lang="en-GB"/>
            </a:p>
          </p:txBody>
        </p:sp>
        <p:sp>
          <p:nvSpPr>
            <p:cNvPr id="7" name="TextBox 7"/>
            <p:cNvSpPr txBox="1"/>
            <p:nvPr/>
          </p:nvSpPr>
          <p:spPr>
            <a:xfrm>
              <a:off x="0" y="-38100"/>
              <a:ext cx="2033373" cy="299271"/>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567536" y="1041528"/>
            <a:ext cx="7720464" cy="333375"/>
            <a:chOff x="0" y="0"/>
            <a:chExt cx="2033373" cy="87802"/>
          </a:xfrm>
        </p:grpSpPr>
        <p:sp>
          <p:nvSpPr>
            <p:cNvPr id="9" name="Freeform 9"/>
            <p:cNvSpPr/>
            <p:nvPr/>
          </p:nvSpPr>
          <p:spPr>
            <a:xfrm>
              <a:off x="0" y="0"/>
              <a:ext cx="2033373" cy="87802"/>
            </a:xfrm>
            <a:custGeom>
              <a:avLst/>
              <a:gdLst/>
              <a:ahLst/>
              <a:cxnLst/>
              <a:rect l="l" t="t" r="r" b="b"/>
              <a:pathLst>
                <a:path w="2033373" h="87802">
                  <a:moveTo>
                    <a:pt x="0" y="0"/>
                  </a:moveTo>
                  <a:lnTo>
                    <a:pt x="2033373" y="0"/>
                  </a:lnTo>
                  <a:lnTo>
                    <a:pt x="2033373" y="87802"/>
                  </a:lnTo>
                  <a:lnTo>
                    <a:pt x="0" y="87802"/>
                  </a:lnTo>
                  <a:close/>
                </a:path>
              </a:pathLst>
            </a:custGeom>
            <a:solidFill>
              <a:srgbClr val="202020"/>
            </a:solidFill>
          </p:spPr>
          <p:txBody>
            <a:bodyPr/>
            <a:lstStyle/>
            <a:p>
              <a:endParaRPr lang="en-GB"/>
            </a:p>
          </p:txBody>
        </p:sp>
        <p:sp>
          <p:nvSpPr>
            <p:cNvPr id="10" name="TextBox 10"/>
            <p:cNvSpPr txBox="1"/>
            <p:nvPr/>
          </p:nvSpPr>
          <p:spPr>
            <a:xfrm>
              <a:off x="0" y="-38100"/>
              <a:ext cx="2033373" cy="125902"/>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028700" y="2786670"/>
            <a:ext cx="8270534" cy="4656509"/>
          </a:xfrm>
          <a:prstGeom prst="rect">
            <a:avLst/>
          </a:prstGeom>
        </p:spPr>
        <p:txBody>
          <a:bodyPr lIns="0" tIns="0" rIns="0" bIns="0" rtlCol="0" anchor="t">
            <a:spAutoFit/>
          </a:bodyPr>
          <a:lstStyle/>
          <a:p>
            <a:pPr algn="just">
              <a:lnSpc>
                <a:spcPts val="3742"/>
              </a:lnSpc>
            </a:pPr>
            <a:r>
              <a:rPr lang="en-US" sz="2672" dirty="0">
                <a:solidFill>
                  <a:srgbClr val="000000"/>
                </a:solidFill>
                <a:latin typeface="Montserrat Classic"/>
              </a:rPr>
              <a:t>Workplace health and safety training is an initiative that teaches workers the fundamentals of health and safety on the job (Jensen, 2019). Their present positions will benefit from this as well. Everyone working at the hotels, not just new hires, needs health and safety training.</a:t>
            </a:r>
          </a:p>
          <a:p>
            <a:pPr algn="just">
              <a:lnSpc>
                <a:spcPts val="3742"/>
              </a:lnSpc>
              <a:spcBef>
                <a:spcPct val="0"/>
              </a:spcBef>
            </a:pPr>
            <a:r>
              <a:rPr lang="en-US" sz="2672" dirty="0">
                <a:solidFill>
                  <a:srgbClr val="000000"/>
                </a:solidFill>
                <a:latin typeface="Montserrat Classic"/>
              </a:rPr>
              <a:t>The Health and Safety Guide for Room Cleaning has several fundamental principles that it will examine today to guarantee that everyone will be able to operate in a safe atmosphere.</a:t>
            </a:r>
          </a:p>
        </p:txBody>
      </p:sp>
      <p:sp>
        <p:nvSpPr>
          <p:cNvPr id="12" name="TextBox 12"/>
          <p:cNvSpPr txBox="1"/>
          <p:nvPr/>
        </p:nvSpPr>
        <p:spPr>
          <a:xfrm>
            <a:off x="1028700" y="798306"/>
            <a:ext cx="9004914" cy="1029406"/>
          </a:xfrm>
          <a:prstGeom prst="rect">
            <a:avLst/>
          </a:prstGeom>
        </p:spPr>
        <p:txBody>
          <a:bodyPr lIns="0" tIns="0" rIns="0" bIns="0" rtlCol="0" anchor="t">
            <a:spAutoFit/>
          </a:bodyPr>
          <a:lstStyle/>
          <a:p>
            <a:pPr>
              <a:lnSpc>
                <a:spcPts val="8361"/>
              </a:lnSpc>
              <a:spcBef>
                <a:spcPct val="0"/>
              </a:spcBef>
            </a:pPr>
            <a:r>
              <a:rPr lang="en-US" sz="5972">
                <a:solidFill>
                  <a:srgbClr val="9F0202"/>
                </a:solidFill>
                <a:latin typeface="Montserrat Ultra-Bold"/>
              </a:rPr>
              <a:t>SUMMARY</a:t>
            </a:r>
          </a:p>
        </p:txBody>
      </p:sp>
      <p:pic>
        <p:nvPicPr>
          <p:cNvPr id="14" name="Picture 13" descr="A lobby with stairs and a chandelier&#10;&#10;Description automatically generated">
            <a:extLst>
              <a:ext uri="{FF2B5EF4-FFF2-40B4-BE49-F238E27FC236}">
                <a16:creationId xmlns:a16="http://schemas.microsoft.com/office/drawing/2014/main" id="{C594E5B5-0420-E42C-7B8C-F350C4669F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10723427" y="1208215"/>
            <a:ext cx="7408681" cy="8792644"/>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0799974" y="-423780"/>
            <a:ext cx="1372445" cy="11134561"/>
            <a:chOff x="0" y="0"/>
            <a:chExt cx="361467" cy="2932559"/>
          </a:xfrm>
        </p:grpSpPr>
        <p:sp>
          <p:nvSpPr>
            <p:cNvPr id="4" name="Freeform 4"/>
            <p:cNvSpPr/>
            <p:nvPr/>
          </p:nvSpPr>
          <p:spPr>
            <a:xfrm>
              <a:off x="0" y="0"/>
              <a:ext cx="361467" cy="2932559"/>
            </a:xfrm>
            <a:custGeom>
              <a:avLst/>
              <a:gdLst/>
              <a:ahLst/>
              <a:cxnLst/>
              <a:rect l="l" t="t" r="r" b="b"/>
              <a:pathLst>
                <a:path w="361467" h="2932559">
                  <a:moveTo>
                    <a:pt x="0" y="0"/>
                  </a:moveTo>
                  <a:lnTo>
                    <a:pt x="361467" y="0"/>
                  </a:lnTo>
                  <a:lnTo>
                    <a:pt x="361467" y="2932559"/>
                  </a:lnTo>
                  <a:lnTo>
                    <a:pt x="0" y="2932559"/>
                  </a:lnTo>
                  <a:close/>
                </a:path>
              </a:pathLst>
            </a:custGeom>
            <a:solidFill>
              <a:srgbClr val="9F0202"/>
            </a:solidFill>
          </p:spPr>
          <p:txBody>
            <a:bodyPr/>
            <a:lstStyle/>
            <a:p>
              <a:endParaRPr lang="en-GB"/>
            </a:p>
          </p:txBody>
        </p:sp>
        <p:sp>
          <p:nvSpPr>
            <p:cNvPr id="5" name="TextBox 5"/>
            <p:cNvSpPr txBox="1"/>
            <p:nvPr/>
          </p:nvSpPr>
          <p:spPr>
            <a:xfrm>
              <a:off x="0" y="-38100"/>
              <a:ext cx="361467" cy="2970659"/>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199884" y="-333211"/>
            <a:ext cx="7802139" cy="10620211"/>
            <a:chOff x="0" y="0"/>
            <a:chExt cx="10402852" cy="14160281"/>
          </a:xfrm>
        </p:grpSpPr>
        <p:pic>
          <p:nvPicPr>
            <p:cNvPr id="7" name="Picture 7"/>
            <p:cNvPicPr>
              <a:picLocks noChangeAspect="1"/>
            </p:cNvPicPr>
            <p:nvPr/>
          </p:nvPicPr>
          <p:blipFill>
            <a:blip r:embed="rId4"/>
            <a:srcRect l="29873" r="21180"/>
            <a:stretch>
              <a:fillRect/>
            </a:stretch>
          </p:blipFill>
          <p:spPr>
            <a:xfrm>
              <a:off x="0" y="0"/>
              <a:ext cx="10402852" cy="14160281"/>
            </a:xfrm>
            <a:prstGeom prst="rect">
              <a:avLst/>
            </a:prstGeom>
          </p:spPr>
        </p:pic>
      </p:grpSp>
      <p:sp>
        <p:nvSpPr>
          <p:cNvPr id="8" name="TextBox 8"/>
          <p:cNvSpPr txBox="1"/>
          <p:nvPr/>
        </p:nvSpPr>
        <p:spPr>
          <a:xfrm>
            <a:off x="790692" y="1174067"/>
            <a:ext cx="10171184" cy="2274570"/>
          </a:xfrm>
          <a:prstGeom prst="rect">
            <a:avLst/>
          </a:prstGeom>
        </p:spPr>
        <p:txBody>
          <a:bodyPr lIns="0" tIns="0" rIns="0" bIns="0" rtlCol="0" anchor="t">
            <a:spAutoFit/>
          </a:bodyPr>
          <a:lstStyle/>
          <a:p>
            <a:pPr>
              <a:lnSpc>
                <a:spcPts val="6000"/>
              </a:lnSpc>
            </a:pPr>
            <a:r>
              <a:rPr lang="en-US" sz="4800">
                <a:solidFill>
                  <a:srgbClr val="9F0202"/>
                </a:solidFill>
                <a:latin typeface="Montserrat Ultra-Bold"/>
              </a:rPr>
              <a:t>Personal Protective Equipment (PPE)/ Chemical Handling and Storage</a:t>
            </a:r>
          </a:p>
        </p:txBody>
      </p:sp>
      <p:sp>
        <p:nvSpPr>
          <p:cNvPr id="9" name="TextBox 9"/>
          <p:cNvSpPr txBox="1"/>
          <p:nvPr/>
        </p:nvSpPr>
        <p:spPr>
          <a:xfrm>
            <a:off x="790692" y="4297772"/>
            <a:ext cx="9626256" cy="3647858"/>
          </a:xfrm>
          <a:prstGeom prst="rect">
            <a:avLst/>
          </a:prstGeom>
        </p:spPr>
        <p:txBody>
          <a:bodyPr lIns="0" tIns="0" rIns="0" bIns="0" rtlCol="0" anchor="t">
            <a:spAutoFit/>
          </a:bodyPr>
          <a:lstStyle/>
          <a:p>
            <a:pPr algn="just">
              <a:lnSpc>
                <a:spcPts val="3215"/>
              </a:lnSpc>
            </a:pPr>
            <a:r>
              <a:rPr lang="en-US" sz="2296" dirty="0">
                <a:solidFill>
                  <a:srgbClr val="000000"/>
                </a:solidFill>
                <a:latin typeface="Montserrat Classic"/>
              </a:rPr>
              <a:t>Begin by having a conversation on the significance of personal protective equipment, sometimes known as PPE. Whenever they are working with chemicals, all members of the housekeeping crew are required to wear protective gear, including gloves, footwear that does not slide, and eye protection (Cottrell, 2019).</a:t>
            </a:r>
          </a:p>
          <a:p>
            <a:pPr algn="just">
              <a:lnSpc>
                <a:spcPts val="3215"/>
              </a:lnSpc>
              <a:spcBef>
                <a:spcPct val="0"/>
              </a:spcBef>
            </a:pPr>
            <a:r>
              <a:rPr lang="en-US" sz="2296" dirty="0">
                <a:solidFill>
                  <a:srgbClr val="000000"/>
                </a:solidFill>
                <a:latin typeface="Montserrat Classic"/>
              </a:rPr>
              <a:t>Only use products that have been </a:t>
            </a:r>
            <a:r>
              <a:rPr lang="en-US" sz="2296" dirty="0" err="1">
                <a:solidFill>
                  <a:srgbClr val="000000"/>
                </a:solidFill>
                <a:latin typeface="Montserrat Classic"/>
              </a:rPr>
              <a:t>authorised</a:t>
            </a:r>
            <a:r>
              <a:rPr lang="en-US" sz="2296" dirty="0">
                <a:solidFill>
                  <a:srgbClr val="000000"/>
                </a:solidFill>
                <a:latin typeface="Montserrat Classic"/>
              </a:rPr>
              <a:t>, be sure to follow the directions provided by the manufacturer, and never combine various cleaning agents to prevent potentially harmful reactions (Bridger, 2018).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a:grpSpLocks noChangeAspect="1"/>
          </p:cNvGrpSpPr>
          <p:nvPr/>
        </p:nvGrpSpPr>
        <p:grpSpPr>
          <a:xfrm>
            <a:off x="9144000" y="-501631"/>
            <a:ext cx="15785323" cy="10788631"/>
            <a:chOff x="0" y="0"/>
            <a:chExt cx="5508856" cy="3765081"/>
          </a:xfrm>
        </p:grpSpPr>
        <p:sp>
          <p:nvSpPr>
            <p:cNvPr id="4" name="Freeform 4"/>
            <p:cNvSpPr/>
            <p:nvPr/>
          </p:nvSpPr>
          <p:spPr>
            <a:xfrm>
              <a:off x="0" y="0"/>
              <a:ext cx="5508856" cy="3765081"/>
            </a:xfrm>
            <a:custGeom>
              <a:avLst/>
              <a:gdLst/>
              <a:ahLst/>
              <a:cxnLst/>
              <a:rect l="l" t="t" r="r" b="b"/>
              <a:pathLst>
                <a:path w="5508856" h="3765081">
                  <a:moveTo>
                    <a:pt x="0" y="0"/>
                  </a:moveTo>
                  <a:lnTo>
                    <a:pt x="3335085" y="0"/>
                  </a:lnTo>
                  <a:lnTo>
                    <a:pt x="5508856" y="3765081"/>
                  </a:lnTo>
                  <a:lnTo>
                    <a:pt x="2173770" y="3765081"/>
                  </a:lnTo>
                  <a:lnTo>
                    <a:pt x="0" y="0"/>
                  </a:lnTo>
                  <a:close/>
                </a:path>
              </a:pathLst>
            </a:custGeom>
            <a:solidFill>
              <a:srgbClr val="F1945B"/>
            </a:solidFill>
          </p:spPr>
          <p:txBody>
            <a:bodyPr/>
            <a:lstStyle/>
            <a:p>
              <a:endParaRPr lang="en-GB"/>
            </a:p>
          </p:txBody>
        </p:sp>
        <p:sp>
          <p:nvSpPr>
            <p:cNvPr id="5" name="Freeform 5"/>
            <p:cNvSpPr/>
            <p:nvPr/>
          </p:nvSpPr>
          <p:spPr>
            <a:xfrm>
              <a:off x="0" y="0"/>
              <a:ext cx="5508856" cy="3765081"/>
            </a:xfrm>
            <a:custGeom>
              <a:avLst/>
              <a:gdLst/>
              <a:ahLst/>
              <a:cxnLst/>
              <a:rect l="l" t="t" r="r" b="b"/>
              <a:pathLst>
                <a:path w="5508856" h="3765081">
                  <a:moveTo>
                    <a:pt x="0" y="0"/>
                  </a:moveTo>
                  <a:lnTo>
                    <a:pt x="3335085" y="0"/>
                  </a:lnTo>
                  <a:lnTo>
                    <a:pt x="5508856" y="3765081"/>
                  </a:lnTo>
                  <a:lnTo>
                    <a:pt x="2173770" y="3765081"/>
                  </a:lnTo>
                  <a:lnTo>
                    <a:pt x="0" y="0"/>
                  </a:lnTo>
                  <a:close/>
                </a:path>
              </a:pathLst>
            </a:custGeom>
            <a:blipFill>
              <a:blip r:embed="rId4"/>
              <a:stretch>
                <a:fillRect t="-5034" b="-2140"/>
              </a:stretch>
            </a:blipFill>
          </p:spPr>
          <p:txBody>
            <a:bodyPr/>
            <a:lstStyle/>
            <a:p>
              <a:endParaRPr lang="en-GB"/>
            </a:p>
          </p:txBody>
        </p:sp>
      </p:grpSp>
      <p:grpSp>
        <p:nvGrpSpPr>
          <p:cNvPr id="6" name="Group 6"/>
          <p:cNvGrpSpPr/>
          <p:nvPr/>
        </p:nvGrpSpPr>
        <p:grpSpPr>
          <a:xfrm rot="-1786566">
            <a:off x="12651025" y="1457986"/>
            <a:ext cx="675081" cy="10114620"/>
            <a:chOff x="0" y="0"/>
            <a:chExt cx="177799" cy="2663933"/>
          </a:xfrm>
        </p:grpSpPr>
        <p:sp>
          <p:nvSpPr>
            <p:cNvPr id="7" name="Freeform 7"/>
            <p:cNvSpPr/>
            <p:nvPr/>
          </p:nvSpPr>
          <p:spPr>
            <a:xfrm>
              <a:off x="0" y="0"/>
              <a:ext cx="177799" cy="2663933"/>
            </a:xfrm>
            <a:custGeom>
              <a:avLst/>
              <a:gdLst/>
              <a:ahLst/>
              <a:cxnLst/>
              <a:rect l="l" t="t" r="r" b="b"/>
              <a:pathLst>
                <a:path w="177799" h="2663933">
                  <a:moveTo>
                    <a:pt x="0" y="0"/>
                  </a:moveTo>
                  <a:lnTo>
                    <a:pt x="177799" y="0"/>
                  </a:lnTo>
                  <a:lnTo>
                    <a:pt x="177799" y="2663933"/>
                  </a:lnTo>
                  <a:lnTo>
                    <a:pt x="0" y="2663933"/>
                  </a:lnTo>
                  <a:close/>
                </a:path>
              </a:pathLst>
            </a:custGeom>
            <a:solidFill>
              <a:srgbClr val="7B0000"/>
            </a:solidFill>
          </p:spPr>
          <p:txBody>
            <a:bodyPr/>
            <a:lstStyle/>
            <a:p>
              <a:endParaRPr lang="en-GB"/>
            </a:p>
          </p:txBody>
        </p:sp>
        <p:sp>
          <p:nvSpPr>
            <p:cNvPr id="8" name="TextBox 8"/>
            <p:cNvSpPr txBox="1"/>
            <p:nvPr/>
          </p:nvSpPr>
          <p:spPr>
            <a:xfrm>
              <a:off x="0" y="-38100"/>
              <a:ext cx="177799" cy="270203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786566">
            <a:off x="9447333" y="-464537"/>
            <a:ext cx="675081" cy="2724374"/>
            <a:chOff x="0" y="0"/>
            <a:chExt cx="177799" cy="717531"/>
          </a:xfrm>
        </p:grpSpPr>
        <p:sp>
          <p:nvSpPr>
            <p:cNvPr id="10" name="Freeform 10"/>
            <p:cNvSpPr/>
            <p:nvPr/>
          </p:nvSpPr>
          <p:spPr>
            <a:xfrm>
              <a:off x="0" y="0"/>
              <a:ext cx="177799" cy="717531"/>
            </a:xfrm>
            <a:custGeom>
              <a:avLst/>
              <a:gdLst/>
              <a:ahLst/>
              <a:cxnLst/>
              <a:rect l="l" t="t" r="r" b="b"/>
              <a:pathLst>
                <a:path w="177799" h="717531">
                  <a:moveTo>
                    <a:pt x="0" y="0"/>
                  </a:moveTo>
                  <a:lnTo>
                    <a:pt x="177799" y="0"/>
                  </a:lnTo>
                  <a:lnTo>
                    <a:pt x="177799" y="717531"/>
                  </a:lnTo>
                  <a:lnTo>
                    <a:pt x="0" y="717531"/>
                  </a:lnTo>
                  <a:close/>
                </a:path>
              </a:pathLst>
            </a:custGeom>
            <a:solidFill>
              <a:srgbClr val="2C2726"/>
            </a:solidFill>
          </p:spPr>
          <p:txBody>
            <a:bodyPr/>
            <a:lstStyle/>
            <a:p>
              <a:endParaRPr lang="en-GB"/>
            </a:p>
          </p:txBody>
        </p:sp>
        <p:sp>
          <p:nvSpPr>
            <p:cNvPr id="11" name="TextBox 11"/>
            <p:cNvSpPr txBox="1"/>
            <p:nvPr/>
          </p:nvSpPr>
          <p:spPr>
            <a:xfrm>
              <a:off x="0" y="-38100"/>
              <a:ext cx="177799" cy="755631"/>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0" y="9937987"/>
            <a:ext cx="3086100" cy="349013"/>
            <a:chOff x="0" y="0"/>
            <a:chExt cx="812800" cy="91921"/>
          </a:xfrm>
        </p:grpSpPr>
        <p:sp>
          <p:nvSpPr>
            <p:cNvPr id="13" name="Freeform 13"/>
            <p:cNvSpPr/>
            <p:nvPr/>
          </p:nvSpPr>
          <p:spPr>
            <a:xfrm>
              <a:off x="0" y="0"/>
              <a:ext cx="812800" cy="91921"/>
            </a:xfrm>
            <a:custGeom>
              <a:avLst/>
              <a:gdLst/>
              <a:ahLst/>
              <a:cxnLst/>
              <a:rect l="l" t="t" r="r" b="b"/>
              <a:pathLst>
                <a:path w="812800" h="91921">
                  <a:moveTo>
                    <a:pt x="0" y="0"/>
                  </a:moveTo>
                  <a:lnTo>
                    <a:pt x="812800" y="0"/>
                  </a:lnTo>
                  <a:lnTo>
                    <a:pt x="812800" y="91921"/>
                  </a:lnTo>
                  <a:lnTo>
                    <a:pt x="0" y="91921"/>
                  </a:lnTo>
                  <a:close/>
                </a:path>
              </a:pathLst>
            </a:custGeom>
            <a:solidFill>
              <a:srgbClr val="7B0000"/>
            </a:solidFill>
          </p:spPr>
          <p:txBody>
            <a:bodyPr/>
            <a:lstStyle/>
            <a:p>
              <a:endParaRPr lang="en-GB"/>
            </a:p>
          </p:txBody>
        </p:sp>
        <p:sp>
          <p:nvSpPr>
            <p:cNvPr id="14" name="TextBox 14"/>
            <p:cNvSpPr txBox="1"/>
            <p:nvPr/>
          </p:nvSpPr>
          <p:spPr>
            <a:xfrm>
              <a:off x="0" y="-38100"/>
              <a:ext cx="812800" cy="130021"/>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028700" y="990600"/>
            <a:ext cx="5579782" cy="2203450"/>
          </a:xfrm>
          <a:prstGeom prst="rect">
            <a:avLst/>
          </a:prstGeom>
        </p:spPr>
        <p:txBody>
          <a:bodyPr lIns="0" tIns="0" rIns="0" bIns="0" rtlCol="0" anchor="t">
            <a:spAutoFit/>
          </a:bodyPr>
          <a:lstStyle/>
          <a:p>
            <a:pPr>
              <a:lnSpc>
                <a:spcPts val="8749"/>
              </a:lnSpc>
            </a:pPr>
            <a:r>
              <a:rPr lang="en-US" sz="6999">
                <a:solidFill>
                  <a:srgbClr val="9F0202"/>
                </a:solidFill>
                <a:latin typeface="Montserrat Ultra-Bold"/>
              </a:rPr>
              <a:t>Safety Equipment </a:t>
            </a:r>
          </a:p>
        </p:txBody>
      </p:sp>
      <p:sp>
        <p:nvSpPr>
          <p:cNvPr id="16" name="TextBox 16"/>
          <p:cNvSpPr txBox="1"/>
          <p:nvPr/>
        </p:nvSpPr>
        <p:spPr>
          <a:xfrm>
            <a:off x="1028700" y="4301705"/>
            <a:ext cx="7786719" cy="2213590"/>
          </a:xfrm>
          <a:prstGeom prst="rect">
            <a:avLst/>
          </a:prstGeom>
        </p:spPr>
        <p:txBody>
          <a:bodyPr lIns="0" tIns="0" rIns="0" bIns="0" rtlCol="0" anchor="t">
            <a:spAutoFit/>
          </a:bodyPr>
          <a:lstStyle/>
          <a:p>
            <a:pPr algn="just">
              <a:lnSpc>
                <a:spcPts val="2941"/>
              </a:lnSpc>
              <a:spcBef>
                <a:spcPct val="0"/>
              </a:spcBef>
            </a:pPr>
            <a:r>
              <a:rPr lang="en-US" sz="2100">
                <a:solidFill>
                  <a:srgbClr val="000000"/>
                </a:solidFill>
                <a:latin typeface="Montserrat Classic"/>
              </a:rPr>
              <a:t>Taking precautions to protect the cleaning equipment is of the utmost importance. When doing maintenance or cleaning duties, it is important to always disconnect devices, inspect all instruments before using them, and exercise care when working with electrical equipment (O’fallon and Rutherford, 2019).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rot="473434">
            <a:off x="10213208" y="8269753"/>
            <a:ext cx="7022619" cy="349013"/>
            <a:chOff x="0" y="0"/>
            <a:chExt cx="1849579" cy="91921"/>
          </a:xfrm>
        </p:grpSpPr>
        <p:sp>
          <p:nvSpPr>
            <p:cNvPr id="4" name="Freeform 4"/>
            <p:cNvSpPr/>
            <p:nvPr/>
          </p:nvSpPr>
          <p:spPr>
            <a:xfrm>
              <a:off x="0" y="0"/>
              <a:ext cx="1849579" cy="91921"/>
            </a:xfrm>
            <a:custGeom>
              <a:avLst/>
              <a:gdLst/>
              <a:ahLst/>
              <a:cxnLst/>
              <a:rect l="l" t="t" r="r" b="b"/>
              <a:pathLst>
                <a:path w="1849579" h="91921">
                  <a:moveTo>
                    <a:pt x="0" y="0"/>
                  </a:moveTo>
                  <a:lnTo>
                    <a:pt x="1849579" y="0"/>
                  </a:lnTo>
                  <a:lnTo>
                    <a:pt x="1849579" y="91921"/>
                  </a:lnTo>
                  <a:lnTo>
                    <a:pt x="0" y="91921"/>
                  </a:lnTo>
                  <a:close/>
                </a:path>
              </a:pathLst>
            </a:custGeom>
            <a:solidFill>
              <a:srgbClr val="7B0000"/>
            </a:solidFill>
          </p:spPr>
          <p:txBody>
            <a:bodyPr/>
            <a:lstStyle/>
            <a:p>
              <a:endParaRPr lang="en-GB"/>
            </a:p>
          </p:txBody>
        </p:sp>
        <p:sp>
          <p:nvSpPr>
            <p:cNvPr id="5" name="TextBox 5"/>
            <p:cNvSpPr txBox="1"/>
            <p:nvPr/>
          </p:nvSpPr>
          <p:spPr>
            <a:xfrm>
              <a:off x="0" y="-38100"/>
              <a:ext cx="1849579" cy="13002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515600" y="-586325"/>
            <a:ext cx="7012416" cy="9142178"/>
            <a:chOff x="0" y="0"/>
            <a:chExt cx="4870704" cy="6350000"/>
          </a:xfrm>
        </p:grpSpPr>
        <p:sp>
          <p:nvSpPr>
            <p:cNvPr id="7" name="Freeform 7"/>
            <p:cNvSpPr/>
            <p:nvPr/>
          </p:nvSpPr>
          <p:spPr>
            <a:xfrm>
              <a:off x="0" y="0"/>
              <a:ext cx="4870704" cy="6350000"/>
            </a:xfrm>
            <a:custGeom>
              <a:avLst/>
              <a:gdLst/>
              <a:ahLst/>
              <a:cxnLst/>
              <a:rect l="l" t="t" r="r" b="b"/>
              <a:pathLst>
                <a:path w="4870704" h="6350000">
                  <a:moveTo>
                    <a:pt x="4870704" y="36068"/>
                  </a:moveTo>
                  <a:lnTo>
                    <a:pt x="4870704" y="6350000"/>
                  </a:lnTo>
                  <a:lnTo>
                    <a:pt x="0" y="5682488"/>
                  </a:lnTo>
                  <a:lnTo>
                    <a:pt x="0" y="0"/>
                  </a:lnTo>
                  <a:lnTo>
                    <a:pt x="4870704" y="36068"/>
                  </a:lnTo>
                  <a:close/>
                </a:path>
              </a:pathLst>
            </a:custGeom>
            <a:blipFill>
              <a:blip r:embed="rId4"/>
              <a:stretch>
                <a:fillRect l="-47839" r="-47839"/>
              </a:stretch>
            </a:blipFill>
          </p:spPr>
          <p:txBody>
            <a:bodyPr/>
            <a:lstStyle/>
            <a:p>
              <a:endParaRPr lang="en-GB"/>
            </a:p>
          </p:txBody>
        </p:sp>
      </p:grpSp>
      <p:sp>
        <p:nvSpPr>
          <p:cNvPr id="8" name="TextBox 8"/>
          <p:cNvSpPr txBox="1"/>
          <p:nvPr/>
        </p:nvSpPr>
        <p:spPr>
          <a:xfrm>
            <a:off x="1028700" y="990600"/>
            <a:ext cx="7301499" cy="3308350"/>
          </a:xfrm>
          <a:prstGeom prst="rect">
            <a:avLst/>
          </a:prstGeom>
        </p:spPr>
        <p:txBody>
          <a:bodyPr lIns="0" tIns="0" rIns="0" bIns="0" rtlCol="0" anchor="t">
            <a:spAutoFit/>
          </a:bodyPr>
          <a:lstStyle/>
          <a:p>
            <a:pPr>
              <a:lnSpc>
                <a:spcPts val="8749"/>
              </a:lnSpc>
            </a:pPr>
            <a:r>
              <a:rPr lang="en-US" sz="6999">
                <a:solidFill>
                  <a:srgbClr val="9F0202"/>
                </a:solidFill>
                <a:latin typeface="Montserrat Ultra-Bold"/>
              </a:rPr>
              <a:t>Room Preparation Procedures</a:t>
            </a:r>
          </a:p>
        </p:txBody>
      </p:sp>
      <p:sp>
        <p:nvSpPr>
          <p:cNvPr id="9" name="TextBox 9"/>
          <p:cNvSpPr txBox="1"/>
          <p:nvPr/>
        </p:nvSpPr>
        <p:spPr>
          <a:xfrm>
            <a:off x="1028700" y="4883458"/>
            <a:ext cx="7786719" cy="2213590"/>
          </a:xfrm>
          <a:prstGeom prst="rect">
            <a:avLst/>
          </a:prstGeom>
        </p:spPr>
        <p:txBody>
          <a:bodyPr lIns="0" tIns="0" rIns="0" bIns="0" rtlCol="0" anchor="t">
            <a:spAutoFit/>
          </a:bodyPr>
          <a:lstStyle/>
          <a:p>
            <a:pPr algn="just">
              <a:lnSpc>
                <a:spcPts val="2941"/>
              </a:lnSpc>
              <a:spcBef>
                <a:spcPct val="0"/>
              </a:spcBef>
            </a:pPr>
            <a:r>
              <a:rPr lang="en-US" sz="2100">
                <a:solidFill>
                  <a:srgbClr val="000000"/>
                </a:solidFill>
                <a:latin typeface="Montserrat Classic"/>
              </a:rPr>
              <a:t>Knocking on the door and announcing "housekeeping" is a necessary step to do before entering guest rooms in order to inform the occupants (Uslu and Tosun, 2023). Put warning signs outside the room to alert both the staff and the guests to the continuing cleaning efforts, and open the windows to allow for air (Colella et al., 2022).</a:t>
            </a:r>
          </a:p>
        </p:txBody>
      </p:sp>
      <p:grpSp>
        <p:nvGrpSpPr>
          <p:cNvPr id="10" name="Group 10"/>
          <p:cNvGrpSpPr/>
          <p:nvPr/>
        </p:nvGrpSpPr>
        <p:grpSpPr>
          <a:xfrm>
            <a:off x="1019175" y="9701456"/>
            <a:ext cx="3086100" cy="230009"/>
            <a:chOff x="0" y="0"/>
            <a:chExt cx="812800" cy="60579"/>
          </a:xfrm>
        </p:grpSpPr>
        <p:sp>
          <p:nvSpPr>
            <p:cNvPr id="11" name="Freeform 11"/>
            <p:cNvSpPr/>
            <p:nvPr/>
          </p:nvSpPr>
          <p:spPr>
            <a:xfrm>
              <a:off x="0" y="0"/>
              <a:ext cx="812800" cy="60579"/>
            </a:xfrm>
            <a:custGeom>
              <a:avLst/>
              <a:gdLst/>
              <a:ahLst/>
              <a:cxnLst/>
              <a:rect l="l" t="t" r="r" b="b"/>
              <a:pathLst>
                <a:path w="812800" h="60579">
                  <a:moveTo>
                    <a:pt x="0" y="0"/>
                  </a:moveTo>
                  <a:lnTo>
                    <a:pt x="812800" y="0"/>
                  </a:lnTo>
                  <a:lnTo>
                    <a:pt x="812800" y="60579"/>
                  </a:lnTo>
                  <a:lnTo>
                    <a:pt x="0" y="60579"/>
                  </a:lnTo>
                  <a:close/>
                </a:path>
              </a:pathLst>
            </a:custGeom>
            <a:solidFill>
              <a:srgbClr val="000000"/>
            </a:solidFill>
          </p:spPr>
          <p:txBody>
            <a:bodyPr/>
            <a:lstStyle/>
            <a:p>
              <a:endParaRPr lang="en-GB"/>
            </a:p>
          </p:txBody>
        </p:sp>
        <p:sp>
          <p:nvSpPr>
            <p:cNvPr id="12" name="TextBox 12"/>
            <p:cNvSpPr txBox="1"/>
            <p:nvPr/>
          </p:nvSpPr>
          <p:spPr>
            <a:xfrm>
              <a:off x="0" y="-38100"/>
              <a:ext cx="812800" cy="98679"/>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9966092" y="-930795"/>
            <a:ext cx="14586417" cy="12631179"/>
            <a:chOff x="0" y="0"/>
            <a:chExt cx="4282440" cy="3708400"/>
          </a:xfrm>
        </p:grpSpPr>
        <p:sp>
          <p:nvSpPr>
            <p:cNvPr id="4" name="Freeform 4"/>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4"/>
              <a:stretch>
                <a:fillRect l="-15653"/>
              </a:stretch>
            </a:blipFill>
          </p:spPr>
          <p:txBody>
            <a:bodyPr/>
            <a:lstStyle/>
            <a:p>
              <a:endParaRPr lang="en-GB"/>
            </a:p>
          </p:txBody>
        </p:sp>
      </p:grpSp>
      <p:grpSp>
        <p:nvGrpSpPr>
          <p:cNvPr id="5" name="Group 5"/>
          <p:cNvGrpSpPr/>
          <p:nvPr/>
        </p:nvGrpSpPr>
        <p:grpSpPr>
          <a:xfrm rot="-1786566">
            <a:off x="11837044" y="4740050"/>
            <a:ext cx="675081" cy="7675978"/>
            <a:chOff x="0" y="0"/>
            <a:chExt cx="177799" cy="2021657"/>
          </a:xfrm>
        </p:grpSpPr>
        <p:sp>
          <p:nvSpPr>
            <p:cNvPr id="6" name="Freeform 6"/>
            <p:cNvSpPr/>
            <p:nvPr/>
          </p:nvSpPr>
          <p:spPr>
            <a:xfrm>
              <a:off x="0" y="0"/>
              <a:ext cx="177799" cy="2021657"/>
            </a:xfrm>
            <a:custGeom>
              <a:avLst/>
              <a:gdLst/>
              <a:ahLst/>
              <a:cxnLst/>
              <a:rect l="l" t="t" r="r" b="b"/>
              <a:pathLst>
                <a:path w="177799" h="2021657">
                  <a:moveTo>
                    <a:pt x="0" y="0"/>
                  </a:moveTo>
                  <a:lnTo>
                    <a:pt x="177799" y="0"/>
                  </a:lnTo>
                  <a:lnTo>
                    <a:pt x="177799" y="2021657"/>
                  </a:lnTo>
                  <a:lnTo>
                    <a:pt x="0" y="2021657"/>
                  </a:lnTo>
                  <a:close/>
                </a:path>
              </a:pathLst>
            </a:custGeom>
            <a:solidFill>
              <a:srgbClr val="7B0000"/>
            </a:solidFill>
          </p:spPr>
          <p:txBody>
            <a:bodyPr/>
            <a:lstStyle/>
            <a:p>
              <a:endParaRPr lang="en-GB"/>
            </a:p>
          </p:txBody>
        </p:sp>
        <p:sp>
          <p:nvSpPr>
            <p:cNvPr id="7" name="TextBox 7"/>
            <p:cNvSpPr txBox="1"/>
            <p:nvPr/>
          </p:nvSpPr>
          <p:spPr>
            <a:xfrm>
              <a:off x="0" y="-38100"/>
              <a:ext cx="177799" cy="2059757"/>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rot="1793830">
            <a:off x="11743299" y="-1249035"/>
            <a:ext cx="675081" cy="7311247"/>
            <a:chOff x="0" y="0"/>
            <a:chExt cx="177799" cy="1925596"/>
          </a:xfrm>
        </p:grpSpPr>
        <p:sp>
          <p:nvSpPr>
            <p:cNvPr id="9" name="Freeform 9"/>
            <p:cNvSpPr/>
            <p:nvPr/>
          </p:nvSpPr>
          <p:spPr>
            <a:xfrm>
              <a:off x="0" y="0"/>
              <a:ext cx="177799" cy="1925596"/>
            </a:xfrm>
            <a:custGeom>
              <a:avLst/>
              <a:gdLst/>
              <a:ahLst/>
              <a:cxnLst/>
              <a:rect l="l" t="t" r="r" b="b"/>
              <a:pathLst>
                <a:path w="177799" h="1925596">
                  <a:moveTo>
                    <a:pt x="0" y="0"/>
                  </a:moveTo>
                  <a:lnTo>
                    <a:pt x="177799" y="0"/>
                  </a:lnTo>
                  <a:lnTo>
                    <a:pt x="177799" y="1925596"/>
                  </a:lnTo>
                  <a:lnTo>
                    <a:pt x="0" y="1925596"/>
                  </a:lnTo>
                  <a:close/>
                </a:path>
              </a:pathLst>
            </a:custGeom>
            <a:solidFill>
              <a:srgbClr val="7B0000"/>
            </a:solidFill>
          </p:spPr>
          <p:txBody>
            <a:bodyPr/>
            <a:lstStyle/>
            <a:p>
              <a:endParaRPr lang="en-GB"/>
            </a:p>
          </p:txBody>
        </p:sp>
        <p:sp>
          <p:nvSpPr>
            <p:cNvPr id="10" name="TextBox 10"/>
            <p:cNvSpPr txBox="1"/>
            <p:nvPr/>
          </p:nvSpPr>
          <p:spPr>
            <a:xfrm>
              <a:off x="0" y="-38100"/>
              <a:ext cx="177799" cy="1963696"/>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019175" y="9701456"/>
            <a:ext cx="3086100" cy="230009"/>
            <a:chOff x="0" y="0"/>
            <a:chExt cx="812800" cy="60579"/>
          </a:xfrm>
        </p:grpSpPr>
        <p:sp>
          <p:nvSpPr>
            <p:cNvPr id="12" name="Freeform 12"/>
            <p:cNvSpPr/>
            <p:nvPr/>
          </p:nvSpPr>
          <p:spPr>
            <a:xfrm>
              <a:off x="0" y="0"/>
              <a:ext cx="812800" cy="60579"/>
            </a:xfrm>
            <a:custGeom>
              <a:avLst/>
              <a:gdLst/>
              <a:ahLst/>
              <a:cxnLst/>
              <a:rect l="l" t="t" r="r" b="b"/>
              <a:pathLst>
                <a:path w="812800" h="60579">
                  <a:moveTo>
                    <a:pt x="0" y="0"/>
                  </a:moveTo>
                  <a:lnTo>
                    <a:pt x="812800" y="0"/>
                  </a:lnTo>
                  <a:lnTo>
                    <a:pt x="812800" y="60579"/>
                  </a:lnTo>
                  <a:lnTo>
                    <a:pt x="0" y="60579"/>
                  </a:lnTo>
                  <a:close/>
                </a:path>
              </a:pathLst>
            </a:custGeom>
            <a:solidFill>
              <a:srgbClr val="000000"/>
            </a:solidFill>
          </p:spPr>
          <p:txBody>
            <a:bodyPr/>
            <a:lstStyle/>
            <a:p>
              <a:endParaRPr lang="en-GB"/>
            </a:p>
          </p:txBody>
        </p:sp>
        <p:sp>
          <p:nvSpPr>
            <p:cNvPr id="13" name="TextBox 13"/>
            <p:cNvSpPr txBox="1"/>
            <p:nvPr/>
          </p:nvSpPr>
          <p:spPr>
            <a:xfrm>
              <a:off x="0" y="-38100"/>
              <a:ext cx="812800" cy="98679"/>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028700" y="990600"/>
            <a:ext cx="8750262" cy="3308350"/>
          </a:xfrm>
          <a:prstGeom prst="rect">
            <a:avLst/>
          </a:prstGeom>
        </p:spPr>
        <p:txBody>
          <a:bodyPr lIns="0" tIns="0" rIns="0" bIns="0" rtlCol="0" anchor="t">
            <a:spAutoFit/>
          </a:bodyPr>
          <a:lstStyle/>
          <a:p>
            <a:pPr>
              <a:lnSpc>
                <a:spcPts val="8749"/>
              </a:lnSpc>
            </a:pPr>
            <a:r>
              <a:rPr lang="en-US" sz="6999">
                <a:solidFill>
                  <a:srgbClr val="9F0202"/>
                </a:solidFill>
                <a:latin typeface="Montserrat Ultra-Bold"/>
              </a:rPr>
              <a:t>Cleaning Process and Bedding and Linen Handling</a:t>
            </a:r>
          </a:p>
        </p:txBody>
      </p:sp>
      <p:sp>
        <p:nvSpPr>
          <p:cNvPr id="15" name="TextBox 15"/>
          <p:cNvSpPr txBox="1"/>
          <p:nvPr/>
        </p:nvSpPr>
        <p:spPr>
          <a:xfrm>
            <a:off x="1019175" y="5705872"/>
            <a:ext cx="8946917" cy="2585065"/>
          </a:xfrm>
          <a:prstGeom prst="rect">
            <a:avLst/>
          </a:prstGeom>
        </p:spPr>
        <p:txBody>
          <a:bodyPr lIns="0" tIns="0" rIns="0" bIns="0" rtlCol="0" anchor="t">
            <a:spAutoFit/>
          </a:bodyPr>
          <a:lstStyle/>
          <a:p>
            <a:pPr algn="just">
              <a:lnSpc>
                <a:spcPts val="2941"/>
              </a:lnSpc>
            </a:pPr>
            <a:r>
              <a:rPr lang="en-US" sz="2100" dirty="0">
                <a:solidFill>
                  <a:srgbClr val="000000"/>
                </a:solidFill>
                <a:latin typeface="Montserrat Classic"/>
              </a:rPr>
              <a:t>The cleaning procedure starts from the highest point and works its way down, beginning with dusting the highest surfaces and continuing to the lower places (Yuan et al., 2021). </a:t>
            </a:r>
          </a:p>
          <a:p>
            <a:pPr algn="just">
              <a:lnSpc>
                <a:spcPts val="2941"/>
              </a:lnSpc>
              <a:spcBef>
                <a:spcPct val="0"/>
              </a:spcBef>
            </a:pPr>
            <a:r>
              <a:rPr lang="en-US" sz="2100" dirty="0">
                <a:solidFill>
                  <a:srgbClr val="000000"/>
                </a:solidFill>
                <a:latin typeface="Montserrat Classic"/>
              </a:rPr>
              <a:t>To reduce the likelihood of pollutants spreading, it is important to use gloves while working with used bedding and linens and to deposit dirty linens straight into designated washing containers (Raghubalan and Raghubalan, 2016).</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a:grpSpLocks noChangeAspect="1"/>
          </p:cNvGrpSpPr>
          <p:nvPr/>
        </p:nvGrpSpPr>
        <p:grpSpPr>
          <a:xfrm>
            <a:off x="-6641323" y="0"/>
            <a:ext cx="15785323" cy="10788631"/>
            <a:chOff x="0" y="0"/>
            <a:chExt cx="5508856" cy="3765081"/>
          </a:xfrm>
        </p:grpSpPr>
        <p:sp>
          <p:nvSpPr>
            <p:cNvPr id="4" name="Freeform 4"/>
            <p:cNvSpPr/>
            <p:nvPr/>
          </p:nvSpPr>
          <p:spPr>
            <a:xfrm>
              <a:off x="0" y="0"/>
              <a:ext cx="5508856" cy="3765081"/>
            </a:xfrm>
            <a:custGeom>
              <a:avLst/>
              <a:gdLst/>
              <a:ahLst/>
              <a:cxnLst/>
              <a:rect l="l" t="t" r="r" b="b"/>
              <a:pathLst>
                <a:path w="5508856" h="3765081">
                  <a:moveTo>
                    <a:pt x="0" y="0"/>
                  </a:moveTo>
                  <a:lnTo>
                    <a:pt x="3335085" y="0"/>
                  </a:lnTo>
                  <a:lnTo>
                    <a:pt x="5508856" y="3765081"/>
                  </a:lnTo>
                  <a:lnTo>
                    <a:pt x="2173770" y="3765081"/>
                  </a:lnTo>
                  <a:lnTo>
                    <a:pt x="0" y="0"/>
                  </a:lnTo>
                  <a:close/>
                </a:path>
              </a:pathLst>
            </a:custGeom>
            <a:solidFill>
              <a:srgbClr val="F1945B"/>
            </a:solidFill>
          </p:spPr>
          <p:txBody>
            <a:bodyPr/>
            <a:lstStyle/>
            <a:p>
              <a:endParaRPr lang="en-GB"/>
            </a:p>
          </p:txBody>
        </p:sp>
        <p:sp>
          <p:nvSpPr>
            <p:cNvPr id="5" name="Freeform 5"/>
            <p:cNvSpPr/>
            <p:nvPr/>
          </p:nvSpPr>
          <p:spPr>
            <a:xfrm>
              <a:off x="0" y="0"/>
              <a:ext cx="5508856" cy="3765081"/>
            </a:xfrm>
            <a:custGeom>
              <a:avLst/>
              <a:gdLst/>
              <a:ahLst/>
              <a:cxnLst/>
              <a:rect l="l" t="t" r="r" b="b"/>
              <a:pathLst>
                <a:path w="5508856" h="3765081">
                  <a:moveTo>
                    <a:pt x="0" y="0"/>
                  </a:moveTo>
                  <a:lnTo>
                    <a:pt x="3335085" y="0"/>
                  </a:lnTo>
                  <a:lnTo>
                    <a:pt x="5508856" y="3765081"/>
                  </a:lnTo>
                  <a:lnTo>
                    <a:pt x="2173770" y="3765081"/>
                  </a:lnTo>
                  <a:lnTo>
                    <a:pt x="0" y="0"/>
                  </a:lnTo>
                  <a:close/>
                </a:path>
              </a:pathLst>
            </a:custGeom>
            <a:blipFill>
              <a:blip r:embed="rId4"/>
              <a:stretch>
                <a:fillRect l="-2518"/>
              </a:stretch>
            </a:blipFill>
          </p:spPr>
          <p:txBody>
            <a:bodyPr/>
            <a:lstStyle/>
            <a:p>
              <a:endParaRPr lang="en-GB"/>
            </a:p>
          </p:txBody>
        </p:sp>
      </p:grpSp>
      <p:grpSp>
        <p:nvGrpSpPr>
          <p:cNvPr id="6" name="Group 6"/>
          <p:cNvGrpSpPr/>
          <p:nvPr/>
        </p:nvGrpSpPr>
        <p:grpSpPr>
          <a:xfrm rot="-1786566">
            <a:off x="6724636" y="1589036"/>
            <a:ext cx="675081" cy="10114620"/>
            <a:chOff x="0" y="0"/>
            <a:chExt cx="177799" cy="2663933"/>
          </a:xfrm>
        </p:grpSpPr>
        <p:sp>
          <p:nvSpPr>
            <p:cNvPr id="7" name="Freeform 7"/>
            <p:cNvSpPr/>
            <p:nvPr/>
          </p:nvSpPr>
          <p:spPr>
            <a:xfrm>
              <a:off x="0" y="0"/>
              <a:ext cx="177799" cy="2663933"/>
            </a:xfrm>
            <a:custGeom>
              <a:avLst/>
              <a:gdLst/>
              <a:ahLst/>
              <a:cxnLst/>
              <a:rect l="l" t="t" r="r" b="b"/>
              <a:pathLst>
                <a:path w="177799" h="2663933">
                  <a:moveTo>
                    <a:pt x="0" y="0"/>
                  </a:moveTo>
                  <a:lnTo>
                    <a:pt x="177799" y="0"/>
                  </a:lnTo>
                  <a:lnTo>
                    <a:pt x="177799" y="2663933"/>
                  </a:lnTo>
                  <a:lnTo>
                    <a:pt x="0" y="2663933"/>
                  </a:lnTo>
                  <a:close/>
                </a:path>
              </a:pathLst>
            </a:custGeom>
            <a:solidFill>
              <a:srgbClr val="7B0000"/>
            </a:solidFill>
          </p:spPr>
          <p:txBody>
            <a:bodyPr/>
            <a:lstStyle/>
            <a:p>
              <a:endParaRPr lang="en-GB"/>
            </a:p>
          </p:txBody>
        </p:sp>
        <p:sp>
          <p:nvSpPr>
            <p:cNvPr id="8" name="TextBox 8"/>
            <p:cNvSpPr txBox="1"/>
            <p:nvPr/>
          </p:nvSpPr>
          <p:spPr>
            <a:xfrm>
              <a:off x="0" y="-38100"/>
              <a:ext cx="177799" cy="2702033"/>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rot="-1786566">
            <a:off x="3520944" y="-333487"/>
            <a:ext cx="675081" cy="2724374"/>
            <a:chOff x="0" y="0"/>
            <a:chExt cx="177799" cy="717531"/>
          </a:xfrm>
        </p:grpSpPr>
        <p:sp>
          <p:nvSpPr>
            <p:cNvPr id="10" name="Freeform 10"/>
            <p:cNvSpPr/>
            <p:nvPr/>
          </p:nvSpPr>
          <p:spPr>
            <a:xfrm>
              <a:off x="0" y="0"/>
              <a:ext cx="177799" cy="717531"/>
            </a:xfrm>
            <a:custGeom>
              <a:avLst/>
              <a:gdLst/>
              <a:ahLst/>
              <a:cxnLst/>
              <a:rect l="l" t="t" r="r" b="b"/>
              <a:pathLst>
                <a:path w="177799" h="717531">
                  <a:moveTo>
                    <a:pt x="0" y="0"/>
                  </a:moveTo>
                  <a:lnTo>
                    <a:pt x="177799" y="0"/>
                  </a:lnTo>
                  <a:lnTo>
                    <a:pt x="177799" y="717531"/>
                  </a:lnTo>
                  <a:lnTo>
                    <a:pt x="0" y="717531"/>
                  </a:lnTo>
                  <a:close/>
                </a:path>
              </a:pathLst>
            </a:custGeom>
            <a:solidFill>
              <a:srgbClr val="2C2726"/>
            </a:solidFill>
          </p:spPr>
          <p:txBody>
            <a:bodyPr/>
            <a:lstStyle/>
            <a:p>
              <a:endParaRPr lang="en-GB"/>
            </a:p>
          </p:txBody>
        </p:sp>
        <p:sp>
          <p:nvSpPr>
            <p:cNvPr id="11" name="TextBox 11"/>
            <p:cNvSpPr txBox="1"/>
            <p:nvPr/>
          </p:nvSpPr>
          <p:spPr>
            <a:xfrm>
              <a:off x="0" y="-38100"/>
              <a:ext cx="177799" cy="755631"/>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4435005" y="7496067"/>
            <a:ext cx="2824295" cy="129323"/>
            <a:chOff x="0" y="0"/>
            <a:chExt cx="743847" cy="34060"/>
          </a:xfrm>
        </p:grpSpPr>
        <p:sp>
          <p:nvSpPr>
            <p:cNvPr id="13" name="Freeform 13"/>
            <p:cNvSpPr/>
            <p:nvPr/>
          </p:nvSpPr>
          <p:spPr>
            <a:xfrm>
              <a:off x="0" y="0"/>
              <a:ext cx="743847" cy="34060"/>
            </a:xfrm>
            <a:custGeom>
              <a:avLst/>
              <a:gdLst/>
              <a:ahLst/>
              <a:cxnLst/>
              <a:rect l="l" t="t" r="r" b="b"/>
              <a:pathLst>
                <a:path w="743847" h="34060">
                  <a:moveTo>
                    <a:pt x="0" y="0"/>
                  </a:moveTo>
                  <a:lnTo>
                    <a:pt x="743847" y="0"/>
                  </a:lnTo>
                  <a:lnTo>
                    <a:pt x="743847" y="34060"/>
                  </a:lnTo>
                  <a:lnTo>
                    <a:pt x="0" y="34060"/>
                  </a:lnTo>
                  <a:close/>
                </a:path>
              </a:pathLst>
            </a:custGeom>
            <a:solidFill>
              <a:srgbClr val="7B0000"/>
            </a:solidFill>
          </p:spPr>
          <p:txBody>
            <a:bodyPr/>
            <a:lstStyle/>
            <a:p>
              <a:endParaRPr lang="en-GB"/>
            </a:p>
          </p:txBody>
        </p:sp>
        <p:sp>
          <p:nvSpPr>
            <p:cNvPr id="14" name="TextBox 14"/>
            <p:cNvSpPr txBox="1"/>
            <p:nvPr/>
          </p:nvSpPr>
          <p:spPr>
            <a:xfrm>
              <a:off x="0" y="-38100"/>
              <a:ext cx="743847" cy="72160"/>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8545928" y="1280155"/>
            <a:ext cx="9293766" cy="1098550"/>
          </a:xfrm>
          <a:prstGeom prst="rect">
            <a:avLst/>
          </a:prstGeom>
        </p:spPr>
        <p:txBody>
          <a:bodyPr lIns="0" tIns="0" rIns="0" bIns="0" rtlCol="0" anchor="t">
            <a:spAutoFit/>
          </a:bodyPr>
          <a:lstStyle/>
          <a:p>
            <a:pPr>
              <a:lnSpc>
                <a:spcPts val="8749"/>
              </a:lnSpc>
            </a:pPr>
            <a:r>
              <a:rPr lang="en-US" sz="6999">
                <a:solidFill>
                  <a:srgbClr val="9F0202"/>
                </a:solidFill>
                <a:latin typeface="Montserrat Ultra-Bold"/>
              </a:rPr>
              <a:t>Hazard Mitigation</a:t>
            </a:r>
          </a:p>
        </p:txBody>
      </p:sp>
      <p:sp>
        <p:nvSpPr>
          <p:cNvPr id="16" name="TextBox 16"/>
          <p:cNvSpPr txBox="1"/>
          <p:nvPr/>
        </p:nvSpPr>
        <p:spPr>
          <a:xfrm>
            <a:off x="8746066" y="3148001"/>
            <a:ext cx="8513234" cy="2827121"/>
          </a:xfrm>
          <a:prstGeom prst="rect">
            <a:avLst/>
          </a:prstGeom>
        </p:spPr>
        <p:txBody>
          <a:bodyPr lIns="0" tIns="0" rIns="0" bIns="0" rtlCol="0" anchor="t">
            <a:spAutoFit/>
          </a:bodyPr>
          <a:lstStyle/>
          <a:p>
            <a:pPr algn="just">
              <a:lnSpc>
                <a:spcPts val="3215"/>
              </a:lnSpc>
              <a:spcBef>
                <a:spcPct val="0"/>
              </a:spcBef>
            </a:pPr>
            <a:r>
              <a:rPr lang="en-US" sz="2296" dirty="0">
                <a:solidFill>
                  <a:srgbClr val="000000"/>
                </a:solidFill>
                <a:latin typeface="Montserrat Classic"/>
              </a:rPr>
              <a:t>It is important to secure cords and cables, </a:t>
            </a:r>
            <a:r>
              <a:rPr lang="en-US" sz="2296" dirty="0" err="1">
                <a:solidFill>
                  <a:srgbClr val="000000"/>
                </a:solidFill>
                <a:latin typeface="Montserrat Classic"/>
              </a:rPr>
              <a:t>utilise</a:t>
            </a:r>
            <a:r>
              <a:rPr lang="en-US" sz="2296" dirty="0">
                <a:solidFill>
                  <a:srgbClr val="000000"/>
                </a:solidFill>
                <a:latin typeface="Montserrat Classic"/>
              </a:rPr>
              <a:t> warning signs, and ensure that workspaces are well-lit in order to reduce the risk of slipping, tripping, and falling (Quick, 2020). By </a:t>
            </a:r>
            <a:r>
              <a:rPr lang="en-US" sz="2296" dirty="0" err="1">
                <a:solidFill>
                  <a:srgbClr val="000000"/>
                </a:solidFill>
                <a:latin typeface="Montserrat Classic"/>
              </a:rPr>
              <a:t>utilising</a:t>
            </a:r>
            <a:r>
              <a:rPr lang="en-US" sz="2296" dirty="0">
                <a:solidFill>
                  <a:srgbClr val="000000"/>
                </a:solidFill>
                <a:latin typeface="Montserrat Classic"/>
              </a:rPr>
              <a:t> goods in places with adequate ventilation and getting quick medical assistance in the event of exposure, you may further reduce the amount of chemical exposure you experience (Tan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4347351" y="0"/>
            <a:ext cx="8694703" cy="10117472"/>
            <a:chOff x="0" y="0"/>
            <a:chExt cx="698500" cy="812800"/>
          </a:xfrm>
        </p:grpSpPr>
        <p:sp>
          <p:nvSpPr>
            <p:cNvPr id="4" name="Freeform 4"/>
            <p:cNvSpPr/>
            <p:nvPr/>
          </p:nvSpPr>
          <p:spPr>
            <a:xfrm>
              <a:off x="0" y="0"/>
              <a:ext cx="698500" cy="812800"/>
            </a:xfrm>
            <a:custGeom>
              <a:avLst/>
              <a:gdLst/>
              <a:ahLst/>
              <a:cxnLst/>
              <a:rect l="l" t="t" r="r" b="b"/>
              <a:pathLst>
                <a:path w="698500" h="812800">
                  <a:moveTo>
                    <a:pt x="349250" y="0"/>
                  </a:moveTo>
                  <a:lnTo>
                    <a:pt x="698500" y="203200"/>
                  </a:lnTo>
                  <a:lnTo>
                    <a:pt x="698500" y="609600"/>
                  </a:lnTo>
                  <a:lnTo>
                    <a:pt x="349250" y="812800"/>
                  </a:lnTo>
                  <a:lnTo>
                    <a:pt x="0" y="609600"/>
                  </a:lnTo>
                  <a:lnTo>
                    <a:pt x="0" y="203200"/>
                  </a:lnTo>
                  <a:lnTo>
                    <a:pt x="349250" y="0"/>
                  </a:lnTo>
                  <a:close/>
                </a:path>
              </a:pathLst>
            </a:custGeom>
            <a:solidFill>
              <a:srgbClr val="7B0000"/>
            </a:solidFill>
          </p:spPr>
          <p:txBody>
            <a:bodyPr/>
            <a:lstStyle/>
            <a:p>
              <a:endParaRPr lang="en-GB"/>
            </a:p>
          </p:txBody>
        </p:sp>
        <p:sp>
          <p:nvSpPr>
            <p:cNvPr id="5" name="TextBox 5"/>
            <p:cNvSpPr txBox="1"/>
            <p:nvPr/>
          </p:nvSpPr>
          <p:spPr>
            <a:xfrm>
              <a:off x="0" y="101600"/>
              <a:ext cx="698500" cy="571500"/>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28700" y="2520315"/>
            <a:ext cx="4543356" cy="5246370"/>
            <a:chOff x="0" y="0"/>
            <a:chExt cx="5499100" cy="6350000"/>
          </a:xfrm>
        </p:grpSpPr>
        <p:sp>
          <p:nvSpPr>
            <p:cNvPr id="7" name="Freeform 7"/>
            <p:cNvSpPr/>
            <p:nvPr/>
          </p:nvSpPr>
          <p:spPr>
            <a:xfrm>
              <a:off x="0" y="0"/>
              <a:ext cx="5499100" cy="6350000"/>
            </a:xfrm>
            <a:custGeom>
              <a:avLst/>
              <a:gdLst/>
              <a:ahLst/>
              <a:cxnLst/>
              <a:rect l="l" t="t" r="r" b="b"/>
              <a:pathLst>
                <a:path w="5499100" h="6350000">
                  <a:moveTo>
                    <a:pt x="2749550" y="6350000"/>
                  </a:moveTo>
                  <a:lnTo>
                    <a:pt x="0" y="4762500"/>
                  </a:lnTo>
                  <a:lnTo>
                    <a:pt x="0" y="1587500"/>
                  </a:lnTo>
                  <a:lnTo>
                    <a:pt x="2749550" y="0"/>
                  </a:lnTo>
                  <a:lnTo>
                    <a:pt x="5499100" y="1587500"/>
                  </a:lnTo>
                  <a:lnTo>
                    <a:pt x="5499100" y="4762500"/>
                  </a:lnTo>
                  <a:lnTo>
                    <a:pt x="2749550" y="6350000"/>
                  </a:lnTo>
                  <a:close/>
                </a:path>
              </a:pathLst>
            </a:custGeom>
            <a:blipFill>
              <a:blip r:embed="rId4"/>
              <a:stretch>
                <a:fillRect l="-26905" r="-48164"/>
              </a:stretch>
            </a:blipFill>
          </p:spPr>
          <p:txBody>
            <a:bodyPr/>
            <a:lstStyle/>
            <a:p>
              <a:endParaRPr lang="en-GB"/>
            </a:p>
          </p:txBody>
        </p:sp>
      </p:grpSp>
      <p:grpSp>
        <p:nvGrpSpPr>
          <p:cNvPr id="8" name="Group 8"/>
          <p:cNvGrpSpPr/>
          <p:nvPr/>
        </p:nvGrpSpPr>
        <p:grpSpPr>
          <a:xfrm>
            <a:off x="14173200" y="9937987"/>
            <a:ext cx="4642808" cy="349013"/>
            <a:chOff x="0" y="0"/>
            <a:chExt cx="1222797" cy="91921"/>
          </a:xfrm>
        </p:grpSpPr>
        <p:sp>
          <p:nvSpPr>
            <p:cNvPr id="9" name="Freeform 9"/>
            <p:cNvSpPr/>
            <p:nvPr/>
          </p:nvSpPr>
          <p:spPr>
            <a:xfrm>
              <a:off x="0" y="0"/>
              <a:ext cx="1222797" cy="91921"/>
            </a:xfrm>
            <a:custGeom>
              <a:avLst/>
              <a:gdLst/>
              <a:ahLst/>
              <a:cxnLst/>
              <a:rect l="l" t="t" r="r" b="b"/>
              <a:pathLst>
                <a:path w="1222797" h="91921">
                  <a:moveTo>
                    <a:pt x="0" y="0"/>
                  </a:moveTo>
                  <a:lnTo>
                    <a:pt x="1222797" y="0"/>
                  </a:lnTo>
                  <a:lnTo>
                    <a:pt x="1222797" y="91921"/>
                  </a:lnTo>
                  <a:lnTo>
                    <a:pt x="0" y="91921"/>
                  </a:lnTo>
                  <a:close/>
                </a:path>
              </a:pathLst>
            </a:custGeom>
            <a:solidFill>
              <a:srgbClr val="7B0000"/>
            </a:solidFill>
          </p:spPr>
          <p:txBody>
            <a:bodyPr/>
            <a:lstStyle/>
            <a:p>
              <a:endParaRPr lang="en-GB"/>
            </a:p>
          </p:txBody>
        </p:sp>
        <p:sp>
          <p:nvSpPr>
            <p:cNvPr id="10" name="TextBox 10"/>
            <p:cNvSpPr txBox="1"/>
            <p:nvPr/>
          </p:nvSpPr>
          <p:spPr>
            <a:xfrm>
              <a:off x="0" y="-38100"/>
              <a:ext cx="1222797" cy="130021"/>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1679518" y="681355"/>
            <a:ext cx="5579782" cy="1098550"/>
          </a:xfrm>
          <a:prstGeom prst="rect">
            <a:avLst/>
          </a:prstGeom>
        </p:spPr>
        <p:txBody>
          <a:bodyPr lIns="0" tIns="0" rIns="0" bIns="0" rtlCol="0" anchor="t">
            <a:spAutoFit/>
          </a:bodyPr>
          <a:lstStyle/>
          <a:p>
            <a:pPr algn="r">
              <a:lnSpc>
                <a:spcPts val="8749"/>
              </a:lnSpc>
            </a:pPr>
            <a:r>
              <a:rPr lang="en-US" sz="6999">
                <a:solidFill>
                  <a:srgbClr val="9F0202"/>
                </a:solidFill>
                <a:latin typeface="Montserrat Ultra-Bold"/>
              </a:rPr>
              <a:t>Conclusion</a:t>
            </a:r>
          </a:p>
        </p:txBody>
      </p:sp>
      <p:sp>
        <p:nvSpPr>
          <p:cNvPr id="12" name="TextBox 12"/>
          <p:cNvSpPr txBox="1"/>
          <p:nvPr/>
        </p:nvSpPr>
        <p:spPr>
          <a:xfrm>
            <a:off x="8312383" y="3649612"/>
            <a:ext cx="8946917" cy="1842115"/>
          </a:xfrm>
          <a:prstGeom prst="rect">
            <a:avLst/>
          </a:prstGeom>
        </p:spPr>
        <p:txBody>
          <a:bodyPr lIns="0" tIns="0" rIns="0" bIns="0" rtlCol="0" anchor="t">
            <a:spAutoFit/>
          </a:bodyPr>
          <a:lstStyle/>
          <a:p>
            <a:pPr algn="just">
              <a:lnSpc>
                <a:spcPts val="2941"/>
              </a:lnSpc>
              <a:spcBef>
                <a:spcPct val="0"/>
              </a:spcBef>
            </a:pPr>
            <a:r>
              <a:rPr lang="en-US" sz="2100">
                <a:solidFill>
                  <a:srgbClr val="000000"/>
                </a:solidFill>
                <a:latin typeface="Montserrat Classic"/>
              </a:rPr>
              <a:t>The Delta Hotel by Marriott Bristol City Centre, can guarantee that the housekeeping staff is working in a safe and secure workplace by following these health and safety measures. Additionally, it would be able to maintain the highest levels of cleanliness and hygiene.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38888" b="-38888"/>
            </a:stretch>
          </a:blipFill>
        </p:spPr>
        <p:txBody>
          <a:bodyPr/>
          <a:lstStyle/>
          <a:p>
            <a:endParaRPr lang="en-GB"/>
          </a:p>
        </p:txBody>
      </p:sp>
      <p:grpSp>
        <p:nvGrpSpPr>
          <p:cNvPr id="3" name="Group 3"/>
          <p:cNvGrpSpPr/>
          <p:nvPr/>
        </p:nvGrpSpPr>
        <p:grpSpPr>
          <a:xfrm>
            <a:off x="-172128" y="9601795"/>
            <a:ext cx="18758626" cy="685205"/>
            <a:chOff x="0" y="0"/>
            <a:chExt cx="4940543" cy="180466"/>
          </a:xfrm>
        </p:grpSpPr>
        <p:sp>
          <p:nvSpPr>
            <p:cNvPr id="4" name="Freeform 4"/>
            <p:cNvSpPr/>
            <p:nvPr/>
          </p:nvSpPr>
          <p:spPr>
            <a:xfrm>
              <a:off x="0" y="0"/>
              <a:ext cx="4940543" cy="180466"/>
            </a:xfrm>
            <a:custGeom>
              <a:avLst/>
              <a:gdLst/>
              <a:ahLst/>
              <a:cxnLst/>
              <a:rect l="l" t="t" r="r" b="b"/>
              <a:pathLst>
                <a:path w="4940543" h="180466">
                  <a:moveTo>
                    <a:pt x="0" y="0"/>
                  </a:moveTo>
                  <a:lnTo>
                    <a:pt x="4940543" y="0"/>
                  </a:lnTo>
                  <a:lnTo>
                    <a:pt x="4940543" y="180466"/>
                  </a:lnTo>
                  <a:lnTo>
                    <a:pt x="0" y="180466"/>
                  </a:lnTo>
                  <a:close/>
                </a:path>
              </a:pathLst>
            </a:custGeom>
            <a:solidFill>
              <a:srgbClr val="7B0000"/>
            </a:solidFill>
          </p:spPr>
          <p:txBody>
            <a:bodyPr/>
            <a:lstStyle/>
            <a:p>
              <a:endParaRPr lang="en-GB"/>
            </a:p>
          </p:txBody>
        </p:sp>
        <p:sp>
          <p:nvSpPr>
            <p:cNvPr id="5" name="TextBox 5"/>
            <p:cNvSpPr txBox="1"/>
            <p:nvPr/>
          </p:nvSpPr>
          <p:spPr>
            <a:xfrm>
              <a:off x="0" y="-38100"/>
              <a:ext cx="4940543" cy="218566"/>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5495787" y="460375"/>
            <a:ext cx="7296426" cy="1098550"/>
          </a:xfrm>
          <a:prstGeom prst="rect">
            <a:avLst/>
          </a:prstGeom>
        </p:spPr>
        <p:txBody>
          <a:bodyPr lIns="0" tIns="0" rIns="0" bIns="0" rtlCol="0" anchor="t">
            <a:spAutoFit/>
          </a:bodyPr>
          <a:lstStyle/>
          <a:p>
            <a:pPr algn="ctr">
              <a:lnSpc>
                <a:spcPts val="8749"/>
              </a:lnSpc>
            </a:pPr>
            <a:r>
              <a:rPr lang="en-US" sz="6999">
                <a:solidFill>
                  <a:srgbClr val="9F0202"/>
                </a:solidFill>
                <a:latin typeface="Montserrat Ultra-Bold"/>
              </a:rPr>
              <a:t>References</a:t>
            </a:r>
          </a:p>
        </p:txBody>
      </p:sp>
      <p:sp>
        <p:nvSpPr>
          <p:cNvPr id="7" name="TextBox 7"/>
          <p:cNvSpPr txBox="1"/>
          <p:nvPr/>
        </p:nvSpPr>
        <p:spPr>
          <a:xfrm>
            <a:off x="1091885" y="1941000"/>
            <a:ext cx="16230600" cy="7231096"/>
          </a:xfrm>
          <a:prstGeom prst="rect">
            <a:avLst/>
          </a:prstGeom>
        </p:spPr>
        <p:txBody>
          <a:bodyPr lIns="0" tIns="0" rIns="0" bIns="0" rtlCol="0" anchor="t">
            <a:spAutoFit/>
          </a:bodyPr>
          <a:lstStyle/>
          <a:p>
            <a:pPr algn="just">
              <a:lnSpc>
                <a:spcPts val="3060"/>
              </a:lnSpc>
            </a:pPr>
            <a:r>
              <a:rPr lang="en-US" sz="2186">
                <a:solidFill>
                  <a:srgbClr val="000000"/>
                </a:solidFill>
                <a:latin typeface="Montserrat Classic"/>
              </a:rPr>
              <a:t>Bridger, E. (2018). Employee engagement : A practical introduction. 2nd ed. London: Koganpage.</a:t>
            </a:r>
          </a:p>
          <a:p>
            <a:pPr algn="just">
              <a:lnSpc>
                <a:spcPts val="3060"/>
              </a:lnSpc>
            </a:pPr>
            <a:r>
              <a:rPr lang="en-US" sz="2186">
                <a:solidFill>
                  <a:srgbClr val="000000"/>
                </a:solidFill>
                <a:latin typeface="Montserrat Classic"/>
              </a:rPr>
              <a:t>Colella, Y., Valente, A.S., Rossano, L., Trunfio, T.A., Fiorillo, A. and Improta, G. (2022). A Fuzzy Inference System for the Assessment of Indoor Air Quality in an Operating Room to Prevent Surgical Site Infection. International Journal of Environmental Research and Public Health, [online] 19(6), p.3533. doi:https://doi.org/10.3390/ijerph19063533.</a:t>
            </a:r>
          </a:p>
          <a:p>
            <a:pPr algn="just">
              <a:lnSpc>
                <a:spcPts val="3060"/>
              </a:lnSpc>
            </a:pPr>
            <a:r>
              <a:rPr lang="en-US" sz="2186">
                <a:solidFill>
                  <a:srgbClr val="000000"/>
                </a:solidFill>
                <a:latin typeface="Montserrat Classic"/>
              </a:rPr>
              <a:t>Cottrell, S. (2019). The Study Skills Handbook. 5th ed. London: Red Globe Press.</a:t>
            </a:r>
          </a:p>
          <a:p>
            <a:pPr algn="just">
              <a:lnSpc>
                <a:spcPts val="3060"/>
              </a:lnSpc>
            </a:pPr>
            <a:r>
              <a:rPr lang="en-US" sz="2186">
                <a:solidFill>
                  <a:srgbClr val="000000"/>
                </a:solidFill>
                <a:latin typeface="Montserrat Classic"/>
              </a:rPr>
              <a:t>Jensen, R.C. (2019). Risk-Reduction Methods for Occupational Safety and Health. John Wiley &amp; Sons.</a:t>
            </a:r>
          </a:p>
          <a:p>
            <a:pPr algn="just">
              <a:lnSpc>
                <a:spcPts val="3060"/>
              </a:lnSpc>
            </a:pPr>
            <a:r>
              <a:rPr lang="en-US" sz="2186">
                <a:solidFill>
                  <a:srgbClr val="000000"/>
                </a:solidFill>
                <a:latin typeface="Montserrat Classic"/>
              </a:rPr>
              <a:t>O’fallon, M.J. and Rutherford, D.G. (2019). Hotel management and operations. Hoboken, N.J.: Wiley.</a:t>
            </a:r>
          </a:p>
          <a:p>
            <a:pPr algn="just">
              <a:lnSpc>
                <a:spcPts val="3060"/>
              </a:lnSpc>
            </a:pPr>
            <a:r>
              <a:rPr lang="en-US" sz="2186">
                <a:solidFill>
                  <a:srgbClr val="000000"/>
                </a:solidFill>
                <a:latin typeface="Montserrat Classic"/>
              </a:rPr>
              <a:t>Quick, L. (2020). Managing events : real challenges, real outcomes. London: Sage.</a:t>
            </a:r>
          </a:p>
          <a:p>
            <a:pPr algn="just">
              <a:lnSpc>
                <a:spcPts val="3060"/>
              </a:lnSpc>
            </a:pPr>
            <a:r>
              <a:rPr lang="en-US" sz="2186">
                <a:solidFill>
                  <a:srgbClr val="000000"/>
                </a:solidFill>
                <a:latin typeface="Montserrat Classic"/>
              </a:rPr>
              <a:t>Raghubalan, G. and Raghubalan, S. (2016). Hotel Housekeeping : Operations and Management. 3rd ed. New Delhi, India: Oxford University Press.</a:t>
            </a:r>
          </a:p>
          <a:p>
            <a:pPr algn="just">
              <a:lnSpc>
                <a:spcPts val="3060"/>
              </a:lnSpc>
            </a:pPr>
            <a:r>
              <a:rPr lang="en-US" sz="2186">
                <a:solidFill>
                  <a:srgbClr val="000000"/>
                </a:solidFill>
                <a:latin typeface="Montserrat Classic"/>
              </a:rPr>
              <a:t>Tan, H., Wong, K.Y., Mohd, Kek, H.Y., Nyakuma, B.B., Wai Shin Ho, Hashim, H., Wahab, R.A., Daniel, D., Wahab, A. and Ardiyansyah Saad Yatim (2023). Why do ventilation strategies matter in controlling infectious airborne particles? A comprehensive numerical analysis in isolation ward. Building and Environment, 231(75), pp.110048–110048. doi:https://doi.org/10.1016/j.buildenv.2023.110048.</a:t>
            </a:r>
          </a:p>
          <a:p>
            <a:pPr algn="just">
              <a:lnSpc>
                <a:spcPts val="3060"/>
              </a:lnSpc>
            </a:pPr>
            <a:r>
              <a:rPr lang="en-US" sz="2186">
                <a:solidFill>
                  <a:srgbClr val="000000"/>
                </a:solidFill>
                <a:latin typeface="Montserrat Classic"/>
              </a:rPr>
              <a:t>Uslu, A. and Tosun, P. (2023). Tourist personality, value co‐creation, and emotional well‐being. International Journal of Consumer Studies, 48(1). doi:https://doi.org/10.1111/ijcs.12995.</a:t>
            </a:r>
          </a:p>
          <a:p>
            <a:pPr algn="just">
              <a:lnSpc>
                <a:spcPts val="3060"/>
              </a:lnSpc>
              <a:spcBef>
                <a:spcPct val="0"/>
              </a:spcBef>
            </a:pPr>
            <a:r>
              <a:rPr lang="en-US" sz="2186">
                <a:solidFill>
                  <a:srgbClr val="000000"/>
                </a:solidFill>
                <a:latin typeface="Montserrat Classic"/>
              </a:rPr>
              <a:t>Yuan, W., Liao, Z., He, K., Liu, Q. and Huang, S.-M. (2021). An experimental investigation on condensation-induced self-cleaning of dust on superhydrophobic surface. Applied Surface Science, 566(67), p.150702. doi:https://doi.org/10.1016/j.apsusc.2021.150702.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2114</Words>
  <Application>Microsoft Office PowerPoint</Application>
  <PresentationFormat>Custom</PresentationFormat>
  <Paragraphs>72</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Montserrat Ultra-Bold</vt:lpstr>
      <vt:lpstr>Arial</vt:lpstr>
      <vt:lpstr>Montserrat Classic</vt:lpstr>
      <vt:lpstr>Times New Roman</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Facilities Presentation Mihai</dc:title>
  <dc:creator>Mihai Daniel Mihalcea (2244870)</dc:creator>
  <cp:lastModifiedBy>Mihai Daniel Mihalcea (2244870)</cp:lastModifiedBy>
  <cp:revision>5</cp:revision>
  <dcterms:created xsi:type="dcterms:W3CDTF">2006-08-16T00:00:00Z</dcterms:created>
  <dcterms:modified xsi:type="dcterms:W3CDTF">2024-02-18T16:44:14Z</dcterms:modified>
  <dc:identifier>DAF7uUwua6o</dc:identifier>
</cp:coreProperties>
</file>