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57"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0" autoAdjust="0"/>
    <p:restoredTop sz="94660"/>
  </p:normalViewPr>
  <p:slideViewPr>
    <p:cSldViewPr snapToGrid="0">
      <p:cViewPr varScale="1">
        <p:scale>
          <a:sx n="73" d="100"/>
          <a:sy n="73" d="100"/>
        </p:scale>
        <p:origin x="5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3716C4A-46D3-4686-9103-33D6C4D1343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3320734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716C4A-46D3-4686-9103-33D6C4D1343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2833092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3716C4A-46D3-4686-9103-33D6C4D1343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4125580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3716C4A-46D3-4686-9103-33D6C4D13435}"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3286977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3716C4A-46D3-4686-9103-33D6C4D13435}" type="datetimeFigureOut">
              <a:rPr lang="en-GB" smtClean="0"/>
              <a:t>19/10/2020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2097702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3716C4A-46D3-4686-9103-33D6C4D13435}" type="datetimeFigureOut">
              <a:rPr lang="en-GB" smtClean="0"/>
              <a:t>19/10/2020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1721448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716C4A-46D3-4686-9103-33D6C4D13435}" type="datetimeFigureOut">
              <a:rPr lang="en-GB" smtClean="0"/>
              <a:t>19/10/2020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885913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3716C4A-46D3-4686-9103-33D6C4D13435}"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47484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3716C4A-46D3-4686-9103-33D6C4D13435}"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1806418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716C4A-46D3-4686-9103-33D6C4D1343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389708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716C4A-46D3-4686-9103-33D6C4D1343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25615-9C0E-4304-A35F-FB03816A4B11}" type="slidenum">
              <a:rPr lang="en-GB" smtClean="0"/>
              <a:t>‹#›</a:t>
            </a:fld>
            <a:endParaRPr lang="en-GB"/>
          </a:p>
        </p:txBody>
      </p:sp>
    </p:spTree>
    <p:extLst>
      <p:ext uri="{BB962C8B-B14F-4D97-AF65-F5344CB8AC3E}">
        <p14:creationId xmlns:p14="http://schemas.microsoft.com/office/powerpoint/2010/main" val="2716244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716C4A-46D3-4686-9103-33D6C4D13435}" type="datetimeFigureOut">
              <a:rPr lang="en-GB" smtClean="0"/>
              <a:t>19/10/2020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425615-9C0E-4304-A35F-FB03816A4B11}" type="slidenum">
              <a:rPr lang="en-GB" smtClean="0"/>
              <a:t>‹#›</a:t>
            </a:fld>
            <a:endParaRPr lang="en-GB"/>
          </a:p>
        </p:txBody>
      </p:sp>
    </p:spTree>
    <p:extLst>
      <p:ext uri="{BB962C8B-B14F-4D97-AF65-F5344CB8AC3E}">
        <p14:creationId xmlns:p14="http://schemas.microsoft.com/office/powerpoint/2010/main" val="14472562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ECYW7001</a:t>
            </a:r>
            <a:endParaRPr lang="en-GB" dirty="0"/>
          </a:p>
        </p:txBody>
      </p:sp>
      <p:sp>
        <p:nvSpPr>
          <p:cNvPr id="3" name="Subtitle 2"/>
          <p:cNvSpPr>
            <a:spLocks noGrp="1"/>
          </p:cNvSpPr>
          <p:nvPr>
            <p:ph type="subTitle" idx="1"/>
          </p:nvPr>
        </p:nvSpPr>
        <p:spPr/>
        <p:txBody>
          <a:bodyPr/>
          <a:lstStyle/>
          <a:p>
            <a:r>
              <a:rPr lang="en-GB" dirty="0" smtClean="0"/>
              <a:t>Module Detail</a:t>
            </a:r>
            <a:endParaRPr lang="en-GB" dirty="0"/>
          </a:p>
        </p:txBody>
      </p:sp>
    </p:spTree>
    <p:extLst>
      <p:ext uri="{BB962C8B-B14F-4D97-AF65-F5344CB8AC3E}">
        <p14:creationId xmlns:p14="http://schemas.microsoft.com/office/powerpoint/2010/main" val="4014556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Aims</a:t>
            </a:r>
            <a:endParaRPr lang="en-GB" dirty="0"/>
          </a:p>
        </p:txBody>
      </p:sp>
      <p:sp>
        <p:nvSpPr>
          <p:cNvPr id="3" name="Content Placeholder 2"/>
          <p:cNvSpPr>
            <a:spLocks noGrp="1"/>
          </p:cNvSpPr>
          <p:nvPr>
            <p:ph idx="1"/>
          </p:nvPr>
        </p:nvSpPr>
        <p:spPr/>
        <p:txBody>
          <a:bodyPr/>
          <a:lstStyle/>
          <a:p>
            <a:pPr lvl="0"/>
            <a:r>
              <a:rPr lang="en-GB" dirty="0"/>
              <a:t>To provide students with an in-depth understanding of the key approaches and practices linking the theory, policy and practice of Youth Work and social education.</a:t>
            </a:r>
          </a:p>
          <a:p>
            <a:endParaRPr lang="en-GB" dirty="0"/>
          </a:p>
          <a:p>
            <a:pPr lvl="0"/>
            <a:r>
              <a:rPr lang="en-US" dirty="0"/>
              <a:t>To provide students with an opportunity to extensively develop their youth work skills, knowledge and understanding within an appropriate 200 hour placement.</a:t>
            </a:r>
            <a:endParaRPr lang="en-GB" dirty="0"/>
          </a:p>
          <a:p>
            <a:endParaRPr lang="en-GB" dirty="0"/>
          </a:p>
        </p:txBody>
      </p:sp>
    </p:spTree>
    <p:extLst>
      <p:ext uri="{BB962C8B-B14F-4D97-AF65-F5344CB8AC3E}">
        <p14:creationId xmlns:p14="http://schemas.microsoft.com/office/powerpoint/2010/main" val="11878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ECYW7001 LEARNING OUTCOMES</a:t>
            </a:r>
            <a:r>
              <a:rPr lang="en-GB" dirty="0" smtClean="0"/>
              <a:t/>
            </a:r>
            <a:br>
              <a:rPr lang="en-GB" dirty="0" smtClean="0"/>
            </a:br>
            <a:endParaRPr lang="en-GB" dirty="0"/>
          </a:p>
        </p:txBody>
      </p:sp>
      <p:sp>
        <p:nvSpPr>
          <p:cNvPr id="3" name="Content Placeholder 2"/>
          <p:cNvSpPr>
            <a:spLocks noGrp="1"/>
          </p:cNvSpPr>
          <p:nvPr>
            <p:ph idx="1"/>
          </p:nvPr>
        </p:nvSpPr>
        <p:spPr>
          <a:xfrm>
            <a:off x="838200" y="1280160"/>
            <a:ext cx="10515600" cy="5316583"/>
          </a:xfrm>
        </p:spPr>
        <p:txBody>
          <a:bodyPr>
            <a:normAutofit fontScale="55000" lnSpcReduction="20000"/>
          </a:bodyPr>
          <a:lstStyle/>
          <a:p>
            <a:endParaRPr lang="en-GB" dirty="0"/>
          </a:p>
          <a:p>
            <a:pPr lvl="0"/>
            <a:r>
              <a:rPr lang="en-GB" dirty="0"/>
              <a:t>C</a:t>
            </a:r>
            <a:r>
              <a:rPr lang="en-GB" dirty="0" smtClean="0"/>
              <a:t>omplete </a:t>
            </a:r>
            <a:r>
              <a:rPr lang="en-GB" dirty="0"/>
              <a:t>a 200 hour supervised professional practice placement, in accordance with the principles and values of youth work, 50% of which to be face to face with young people</a:t>
            </a:r>
            <a:r>
              <a:rPr lang="en-GB" dirty="0" smtClean="0"/>
              <a:t>.</a:t>
            </a:r>
          </a:p>
          <a:p>
            <a:pPr marL="0" lvl="0" indent="0">
              <a:buNone/>
            </a:pPr>
            <a:endParaRPr lang="en-GB" dirty="0"/>
          </a:p>
          <a:p>
            <a:pPr lvl="0"/>
            <a:r>
              <a:rPr lang="en-US" dirty="0"/>
              <a:t>Critically engage in reflection and supervised practice, and critically reflect upon their own professional development needs</a:t>
            </a:r>
            <a:r>
              <a:rPr lang="en-US" dirty="0" smtClean="0"/>
              <a:t>.</a:t>
            </a:r>
          </a:p>
          <a:p>
            <a:pPr lvl="0"/>
            <a:endParaRPr lang="en-GB" dirty="0"/>
          </a:p>
          <a:p>
            <a:pPr lvl="0"/>
            <a:r>
              <a:rPr lang="en-GB" dirty="0"/>
              <a:t>Be aware of the nature and scope of Youth Work in different sectors and critically analyse, interpret and evaluate relevant information, concepts and ideas. </a:t>
            </a:r>
            <a:endParaRPr lang="en-GB" dirty="0" smtClean="0"/>
          </a:p>
          <a:p>
            <a:pPr marL="0" lvl="0" indent="0">
              <a:buNone/>
            </a:pPr>
            <a:endParaRPr lang="en-GB" dirty="0"/>
          </a:p>
          <a:p>
            <a:pPr lvl="0"/>
            <a:r>
              <a:rPr lang="en-GB" dirty="0"/>
              <a:t>Identify the development needs of young people and communities, and through youth work practice provide responses to these needs</a:t>
            </a:r>
            <a:r>
              <a:rPr lang="en-GB" dirty="0" smtClean="0"/>
              <a:t>.</a:t>
            </a:r>
          </a:p>
          <a:p>
            <a:pPr marL="0" lvl="0" indent="0">
              <a:buNone/>
            </a:pPr>
            <a:endParaRPr lang="en-GB" dirty="0"/>
          </a:p>
          <a:p>
            <a:pPr lvl="0"/>
            <a:r>
              <a:rPr lang="en-GB" dirty="0"/>
              <a:t>Use relevant research or developments in Youth Work to analyse and inform actions</a:t>
            </a:r>
            <a:r>
              <a:rPr lang="en-GB" dirty="0" smtClean="0"/>
              <a:t>.</a:t>
            </a:r>
          </a:p>
          <a:p>
            <a:pPr marL="0" lvl="0" indent="0">
              <a:buNone/>
            </a:pPr>
            <a:endParaRPr lang="en-GB" dirty="0"/>
          </a:p>
          <a:p>
            <a:pPr lvl="0"/>
            <a:r>
              <a:rPr lang="en-GB" dirty="0"/>
              <a:t>Take responsibility for planning and developing programmes of work with young people</a:t>
            </a:r>
            <a:r>
              <a:rPr lang="en-GB" dirty="0" smtClean="0"/>
              <a:t>.</a:t>
            </a:r>
          </a:p>
          <a:p>
            <a:pPr marL="0" lvl="0" indent="0">
              <a:buNone/>
            </a:pPr>
            <a:endParaRPr lang="en-GB" dirty="0"/>
          </a:p>
          <a:p>
            <a:pPr lvl="0"/>
            <a:r>
              <a:rPr lang="en-GB" dirty="0"/>
              <a:t>Organise their knowledge and learning through use of a range of information resources, and present their work appropriately.</a:t>
            </a:r>
          </a:p>
          <a:p>
            <a:pPr marL="0" indent="0">
              <a:buNone/>
            </a:pPr>
            <a:endParaRPr lang="en-GB" dirty="0"/>
          </a:p>
        </p:txBody>
      </p:sp>
    </p:spTree>
    <p:extLst>
      <p:ext uri="{BB962C8B-B14F-4D97-AF65-F5344CB8AC3E}">
        <p14:creationId xmlns:p14="http://schemas.microsoft.com/office/powerpoint/2010/main" val="3910021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Journal will include the following:</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An </a:t>
            </a:r>
            <a:r>
              <a:rPr lang="en-GB" dirty="0"/>
              <a:t>information sheet of the work placement identifying the aims, objectives, vision and background of the organisation;</a:t>
            </a:r>
          </a:p>
          <a:p>
            <a:r>
              <a:rPr lang="en-GB" dirty="0" smtClean="0"/>
              <a:t>A </a:t>
            </a:r>
            <a:r>
              <a:rPr lang="en-GB" dirty="0"/>
              <a:t>critical examination of the roles and responsibilities of the trainee youth worker whilst on placement. This section should also demonstrate the student’s role in leading and managing an area of youth work practice;</a:t>
            </a:r>
          </a:p>
          <a:p>
            <a:r>
              <a:rPr lang="en-GB" dirty="0" smtClean="0"/>
              <a:t>A </a:t>
            </a:r>
            <a:r>
              <a:rPr lang="en-GB" dirty="0"/>
              <a:t>community profile;</a:t>
            </a:r>
          </a:p>
          <a:p>
            <a:r>
              <a:rPr lang="en-GB" dirty="0" smtClean="0"/>
              <a:t>An </a:t>
            </a:r>
            <a:r>
              <a:rPr lang="en-GB" dirty="0"/>
              <a:t>in-depth SWOT analysis of the organisation;</a:t>
            </a:r>
          </a:p>
          <a:p>
            <a:r>
              <a:rPr lang="en-GB" dirty="0" smtClean="0"/>
              <a:t>A </a:t>
            </a:r>
            <a:r>
              <a:rPr lang="en-GB" dirty="0"/>
              <a:t>summary of your own learning and development, linked to your professional development plan </a:t>
            </a:r>
            <a:r>
              <a:rPr lang="en-GB" dirty="0" smtClean="0"/>
              <a:t>(see </a:t>
            </a:r>
            <a:r>
              <a:rPr lang="en-GB" smtClean="0"/>
              <a:t>fieldwork guidelines) and </a:t>
            </a:r>
            <a:r>
              <a:rPr lang="en-GB" dirty="0"/>
              <a:t>underpinned with reference to examples from your practice and appropriate literature such as National Occupational Standards for Youth Work.</a:t>
            </a:r>
          </a:p>
          <a:p>
            <a:r>
              <a:rPr lang="en-GB" dirty="0" smtClean="0"/>
              <a:t>Detailed </a:t>
            </a:r>
            <a:r>
              <a:rPr lang="en-GB" dirty="0"/>
              <a:t>appendices to include 10 reflective journals, an original risk assessment of the work setting, and all relevant supporting evidence, for example minutes of meetings, session plans, posters created by students.</a:t>
            </a:r>
          </a:p>
          <a:p>
            <a:endParaRPr lang="en-GB" dirty="0"/>
          </a:p>
        </p:txBody>
      </p:sp>
    </p:spTree>
    <p:extLst>
      <p:ext uri="{BB962C8B-B14F-4D97-AF65-F5344CB8AC3E}">
        <p14:creationId xmlns:p14="http://schemas.microsoft.com/office/powerpoint/2010/main" val="22808468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1205</TotalTime>
  <Words>359</Words>
  <Application>Microsoft Office PowerPoint</Application>
  <PresentationFormat>Widescreen</PresentationFormat>
  <Paragraphs>28</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ECYW7001</vt:lpstr>
      <vt:lpstr>Module Aims</vt:lpstr>
      <vt:lpstr>ECYW7001 LEARNING OUTCOMES </vt:lpstr>
      <vt:lpstr>The Journal will include the following: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ECYW7001</dc:title>
  <dc:creator>Darrel Williams</dc:creator>
  <cp:lastModifiedBy>Darrel Williams</cp:lastModifiedBy>
  <cp:revision>3</cp:revision>
  <dcterms:created xsi:type="dcterms:W3CDTF">2020-09-28T13:25:20Z</dcterms:created>
  <dcterms:modified xsi:type="dcterms:W3CDTF">2020-10-19T16:11:32Z</dcterms:modified>
</cp:coreProperties>
</file>