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8" r:id="rId1"/>
  </p:sldMasterIdLst>
  <p:sldIdLst>
    <p:sldId id="256" r:id="rId2"/>
    <p:sldId id="263" r:id="rId3"/>
    <p:sldId id="260" r:id="rId4"/>
    <p:sldId id="258" r:id="rId5"/>
    <p:sldId id="259" r:id="rId6"/>
    <p:sldId id="262"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7/18/2026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60632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99105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F0BCE0-945C-4FDF-95A1-2149B1FF5B83}" type="datetimeFigureOut">
              <a:rPr lang="en-US" smtClean="0"/>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82282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CF0BCE0-945C-4FDF-95A1-2149B1FF5B83}"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01367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CF0BCE0-945C-4FDF-95A1-2149B1FF5B83}" type="datetimeFigureOut">
              <a:rPr lang="en-US" smtClean="0"/>
              <a:t>7/18/2026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59050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CF0BCE0-945C-4FDF-95A1-2149B1FF5B83}" type="datetimeFigureOut">
              <a:rPr lang="en-US" smtClean="0"/>
              <a:t>7/18/2026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90130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0BCE0-945C-4FDF-95A1-2149B1FF5B83}" type="datetimeFigureOut">
              <a:rPr lang="en-US" smtClean="0"/>
              <a:t>7/18/2026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61277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95708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56004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7CF0BCE0-945C-4FDF-95A1-2149B1FF5B83}" type="datetimeFigureOut">
              <a:rPr lang="en-US" smtClean="0"/>
              <a:pPr algn="r"/>
              <a:t>7/18/2026</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059081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7/18/2026</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410621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7/18/2026</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935355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7/18/2026</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5103949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7/18/2026</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7731004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7/18/2026</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206348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81011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15902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lgn="r"/>
            <a:fld id="{7CF0BCE0-945C-4FDF-95A1-2149B1FF5B83}" type="datetimeFigureOut">
              <a:rPr lang="en-US" smtClean="0"/>
              <a:pPr algn="r"/>
              <a:t>7/18/2026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sz="1000"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980158005"/>
      </p:ext>
    </p:extLst>
  </p:cSld>
  <p:clrMap bg1="lt1" tx1="dk1" bg2="lt2" tx2="dk2" accent1="accent1" accent2="accent2" accent3="accent3" accent4="accent4" accent5="accent5" accent6="accent6" hlink="hlink" folHlink="folHlink"/>
  <p:sldLayoutIdLst>
    <p:sldLayoutId id="2147483999" r:id="rId1"/>
    <p:sldLayoutId id="2147484000" r:id="rId2"/>
    <p:sldLayoutId id="2147484001" r:id="rId3"/>
    <p:sldLayoutId id="2147484002" r:id="rId4"/>
    <p:sldLayoutId id="2147484003" r:id="rId5"/>
    <p:sldLayoutId id="2147484004" r:id="rId6"/>
    <p:sldLayoutId id="2147484005" r:id="rId7"/>
    <p:sldLayoutId id="2147484006" r:id="rId8"/>
    <p:sldLayoutId id="2147484007" r:id="rId9"/>
    <p:sldLayoutId id="2147484008" r:id="rId10"/>
    <p:sldLayoutId id="2147484009" r:id="rId11"/>
    <p:sldLayoutId id="2147484010" r:id="rId12"/>
    <p:sldLayoutId id="2147484011" r:id="rId13"/>
    <p:sldLayoutId id="2147484012" r:id="rId14"/>
    <p:sldLayoutId id="2147484013" r:id="rId15"/>
    <p:sldLayoutId id="2147484014" r:id="rId16"/>
    <p:sldLayoutId id="214748401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skryfblok.blogspot.com/201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3" descr="101010 data lines to infinity">
            <a:extLst>
              <a:ext uri="{FF2B5EF4-FFF2-40B4-BE49-F238E27FC236}">
                <a16:creationId xmlns:a16="http://schemas.microsoft.com/office/drawing/2014/main" id="{C91CA348-4599-A91B-B028-CC86AADD75F8}"/>
              </a:ext>
            </a:extLst>
          </p:cNvPr>
          <p:cNvPicPr>
            <a:picLocks noChangeAspect="1"/>
          </p:cNvPicPr>
          <p:nvPr/>
        </p:nvPicPr>
        <p:blipFill>
          <a:blip r:embed="rId3"/>
          <a:srcRect l="24984" r="24986"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19DD0086-643D-3BAB-A9B2-A3E836E651C7}"/>
              </a:ext>
            </a:extLst>
          </p:cNvPr>
          <p:cNvSpPr>
            <a:spLocks noGrp="1"/>
          </p:cNvSpPr>
          <p:nvPr>
            <p:ph type="ctrTitle"/>
          </p:nvPr>
        </p:nvSpPr>
        <p:spPr>
          <a:xfrm>
            <a:off x="1809225" y="860811"/>
            <a:ext cx="5260680" cy="1752599"/>
          </a:xfrm>
        </p:spPr>
        <p:txBody>
          <a:bodyPr vert="horz" lIns="91440" tIns="45720" rIns="91440" bIns="45720" rtlCol="0" anchor="ctr">
            <a:noAutofit/>
          </a:bodyPr>
          <a:lstStyle/>
          <a:p>
            <a:pPr algn="l"/>
            <a:r>
              <a:rPr lang="en-US" b="1" dirty="0"/>
              <a:t>Digital portfolio and Reflection</a:t>
            </a:r>
          </a:p>
        </p:txBody>
      </p:sp>
      <p:sp>
        <p:nvSpPr>
          <p:cNvPr id="3" name="Subtitle 2">
            <a:extLst>
              <a:ext uri="{FF2B5EF4-FFF2-40B4-BE49-F238E27FC236}">
                <a16:creationId xmlns:a16="http://schemas.microsoft.com/office/drawing/2014/main" id="{9952447E-F919-AF92-1051-CC4D90488BC8}"/>
              </a:ext>
            </a:extLst>
          </p:cNvPr>
          <p:cNvSpPr>
            <a:spLocks noGrp="1"/>
          </p:cNvSpPr>
          <p:nvPr>
            <p:ph type="subTitle" idx="1"/>
          </p:nvPr>
        </p:nvSpPr>
        <p:spPr>
          <a:xfrm>
            <a:off x="181244" y="5034116"/>
            <a:ext cx="2591453" cy="2334675"/>
          </a:xfrm>
        </p:spPr>
        <p:txBody>
          <a:bodyPr vert="horz" lIns="91440" tIns="45720" rIns="91440" bIns="45720" rtlCol="0" anchor="ctr">
            <a:normAutofit/>
          </a:bodyPr>
          <a:lstStyle/>
          <a:p>
            <a:pPr algn="l">
              <a:buFont typeface="Arial"/>
              <a:buChar char="•"/>
            </a:pPr>
            <a:r>
              <a:rPr lang="en-US" sz="1800" dirty="0"/>
              <a:t>Digital Skills G3</a:t>
            </a:r>
          </a:p>
          <a:p>
            <a:pPr algn="l">
              <a:buFont typeface="Arial"/>
              <a:buChar char="•"/>
            </a:pPr>
            <a:r>
              <a:rPr lang="en-US" sz="1800" dirty="0"/>
              <a:t>Lecture: Paul Clayton </a:t>
            </a:r>
          </a:p>
          <a:p>
            <a:pPr algn="l">
              <a:buFont typeface="Arial"/>
              <a:buChar char="•"/>
            </a:pPr>
            <a:r>
              <a:rPr lang="en-US" sz="1800" dirty="0"/>
              <a:t>Jacqueline Garcia</a:t>
            </a:r>
          </a:p>
          <a:p>
            <a:pPr algn="l"/>
            <a:r>
              <a:rPr lang="en-US" sz="1800" dirty="0"/>
              <a:t>    2536018</a:t>
            </a:r>
          </a:p>
          <a:p>
            <a:pPr algn="l">
              <a:buFont typeface="Arial"/>
              <a:buChar char="•"/>
            </a:pPr>
            <a:endParaRPr lang="en-US" sz="2000" dirty="0"/>
          </a:p>
        </p:txBody>
      </p:sp>
    </p:spTree>
    <p:extLst>
      <p:ext uri="{BB962C8B-B14F-4D97-AF65-F5344CB8AC3E}">
        <p14:creationId xmlns:p14="http://schemas.microsoft.com/office/powerpoint/2010/main" val="3373193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par>
                                <p:cTn id="16" presetID="10" presetClass="entr" presetSubtype="0" fill="hold" grpId="0" nodeType="withEffect">
                                  <p:stCondLst>
                                    <p:cond delay="2000"/>
                                  </p:stCondLst>
                                  <p:iterate type="lt">
                                    <p:tmPct val="10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400"/>
                                        <p:tgtEl>
                                          <p:spTgt spid="3">
                                            <p:txEl>
                                              <p:pRg st="2" end="2"/>
                                            </p:txEl>
                                          </p:spTgt>
                                        </p:tgtEl>
                                      </p:cBhvr>
                                    </p:animEffect>
                                  </p:childTnLst>
                                </p:cTn>
                              </p:par>
                              <p:par>
                                <p:cTn id="19" presetID="10" presetClass="entr" presetSubtype="0" fill="hold" grpId="0" nodeType="withEffect">
                                  <p:stCondLst>
                                    <p:cond delay="2000"/>
                                  </p:stCondLst>
                                  <p:iterate type="lt">
                                    <p:tmPct val="10000"/>
                                  </p:iterate>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3D0C-F540-F494-7499-249DC40004F7}"/>
              </a:ext>
            </a:extLst>
          </p:cNvPr>
          <p:cNvSpPr>
            <a:spLocks noGrp="1"/>
          </p:cNvSpPr>
          <p:nvPr>
            <p:ph type="title"/>
          </p:nvPr>
        </p:nvSpPr>
        <p:spPr>
          <a:xfrm>
            <a:off x="1484311" y="410622"/>
            <a:ext cx="5464934" cy="1092758"/>
          </a:xfrm>
        </p:spPr>
        <p:txBody>
          <a:bodyPr>
            <a:normAutofit/>
          </a:bodyPr>
          <a:lstStyle/>
          <a:p>
            <a:pPr algn="l"/>
            <a:r>
              <a:rPr lang="en-GB" sz="6000" b="1" dirty="0"/>
              <a:t>Daily Tool</a:t>
            </a:r>
          </a:p>
        </p:txBody>
      </p:sp>
      <p:sp>
        <p:nvSpPr>
          <p:cNvPr id="51" name="Content Placeholder 50">
            <a:extLst>
              <a:ext uri="{FF2B5EF4-FFF2-40B4-BE49-F238E27FC236}">
                <a16:creationId xmlns:a16="http://schemas.microsoft.com/office/drawing/2014/main" id="{C8D609B6-36DB-3289-936B-23D83A420596}"/>
              </a:ext>
            </a:extLst>
          </p:cNvPr>
          <p:cNvSpPr>
            <a:spLocks noGrp="1"/>
          </p:cNvSpPr>
          <p:nvPr>
            <p:ph idx="1"/>
          </p:nvPr>
        </p:nvSpPr>
        <p:spPr>
          <a:xfrm>
            <a:off x="1326995" y="2189866"/>
            <a:ext cx="5516257" cy="1797119"/>
          </a:xfrm>
          <a:prstGeom prst="homePlate">
            <a:avLst/>
          </a:prstGeo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pPr marL="0" indent="0">
              <a:buNone/>
            </a:pPr>
            <a:r>
              <a:rPr lang="en-US" b="1" dirty="0"/>
              <a:t>What the work is:</a:t>
            </a:r>
          </a:p>
          <a:p>
            <a:pPr marL="0" indent="0" algn="just">
              <a:buNone/>
            </a:pPr>
            <a:r>
              <a:rPr lang="en-GB" dirty="0"/>
              <a:t>Everyday apps make our lives easier while allowing us to learn new digital skills—skills that are definitely useful in various scenarios, whether in our current lives as students or in our future professional careers.</a:t>
            </a:r>
            <a:endParaRPr lang="en-US" dirty="0"/>
          </a:p>
        </p:txBody>
      </p:sp>
      <p:pic>
        <p:nvPicPr>
          <p:cNvPr id="14" name="Content Placeholder 13">
            <a:extLst>
              <a:ext uri="{FF2B5EF4-FFF2-40B4-BE49-F238E27FC236}">
                <a16:creationId xmlns:a16="http://schemas.microsoft.com/office/drawing/2014/main" id="{38DFFC44-BF6A-931B-A279-F68C1CC62A59}"/>
              </a:ext>
            </a:extLst>
          </p:cNvPr>
          <p:cNvPicPr>
            <a:picLocks noChangeAspect="1"/>
          </p:cNvPicPr>
          <p:nvPr/>
        </p:nvPicPr>
        <p:blipFill>
          <a:blip r:embed="rId3">
            <a:extLst>
              <a:ext uri="{28A0092B-C50C-407E-A947-70E740481C1C}">
                <a14:useLocalDpi xmlns:a14="http://schemas.microsoft.com/office/drawing/2010/main" val="0"/>
              </a:ext>
            </a:extLst>
          </a:blip>
          <a:srcRect l="43752" t="25000" r="7050" b="16962"/>
          <a:stretch>
            <a:fillRect/>
          </a:stretch>
        </p:blipFill>
        <p:spPr>
          <a:xfrm>
            <a:off x="7406584" y="870565"/>
            <a:ext cx="4274139" cy="2836196"/>
          </a:xfrm>
          <a:prstGeom prst="round2DiagRect">
            <a:avLst>
              <a:gd name="adj1" fmla="val 16667"/>
              <a:gd name="adj2" fmla="val 0"/>
            </a:avLst>
          </a:prstGeom>
          <a:ln w="88900" cap="sq">
            <a:solidFill>
              <a:schemeClr val="accent1">
                <a:lumMod val="7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BF736BDE-A2DF-2CB7-2143-3AA3AEE93825}"/>
              </a:ext>
            </a:extLst>
          </p:cNvPr>
          <p:cNvSpPr txBox="1"/>
          <p:nvPr/>
        </p:nvSpPr>
        <p:spPr>
          <a:xfrm>
            <a:off x="1326994" y="4267200"/>
            <a:ext cx="5516257" cy="2185214"/>
          </a:xfrm>
          <a:prstGeom prst="homePlate">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000" b="1" dirty="0"/>
              <a:t>What skill it shows:</a:t>
            </a:r>
          </a:p>
          <a:p>
            <a:pPr marL="342900" indent="-342900">
              <a:buFont typeface="Wingdings" panose="05000000000000000000" pitchFamily="2" charset="2"/>
              <a:buChar char="Ø"/>
            </a:pPr>
            <a:r>
              <a:rPr lang="en-US" sz="2000" dirty="0"/>
              <a:t>Writhing skills</a:t>
            </a:r>
          </a:p>
          <a:p>
            <a:pPr marL="342900" indent="-342900">
              <a:buFont typeface="Wingdings" panose="05000000000000000000" pitchFamily="2" charset="2"/>
              <a:buChar char="Ø"/>
            </a:pPr>
            <a:r>
              <a:rPr lang="en-US" sz="2000" dirty="0" err="1"/>
              <a:t>keypat</a:t>
            </a:r>
            <a:r>
              <a:rPr lang="en-US" sz="2000" dirty="0"/>
              <a:t> writing</a:t>
            </a:r>
          </a:p>
          <a:p>
            <a:pPr marL="342900" indent="-342900">
              <a:buFont typeface="Wingdings" panose="05000000000000000000" pitchFamily="2" charset="2"/>
              <a:buChar char="Ø"/>
            </a:pPr>
            <a:r>
              <a:rPr lang="en-US" sz="2000" dirty="0"/>
              <a:t>Communication skill</a:t>
            </a:r>
          </a:p>
          <a:p>
            <a:pPr marL="342900" indent="-342900">
              <a:buFont typeface="Wingdings" panose="05000000000000000000" pitchFamily="2" charset="2"/>
              <a:buChar char="Ø"/>
            </a:pPr>
            <a:r>
              <a:rPr lang="en-US" sz="2000" dirty="0"/>
              <a:t>Creating and editing media content. </a:t>
            </a:r>
          </a:p>
          <a:p>
            <a:endParaRPr lang="en-US" dirty="0"/>
          </a:p>
          <a:p>
            <a:endParaRPr lang="en-GB" dirty="0"/>
          </a:p>
        </p:txBody>
      </p:sp>
      <p:sp>
        <p:nvSpPr>
          <p:cNvPr id="17" name="TextBox 16">
            <a:extLst>
              <a:ext uri="{FF2B5EF4-FFF2-40B4-BE49-F238E27FC236}">
                <a16:creationId xmlns:a16="http://schemas.microsoft.com/office/drawing/2014/main" id="{78616037-FF7C-C2F4-C834-BD005AA5F943}"/>
              </a:ext>
            </a:extLst>
          </p:cNvPr>
          <p:cNvSpPr txBox="1"/>
          <p:nvPr/>
        </p:nvSpPr>
        <p:spPr>
          <a:xfrm>
            <a:off x="7406584" y="4267200"/>
            <a:ext cx="4274139" cy="203132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b="1" dirty="0"/>
              <a:t>What I Learned:</a:t>
            </a:r>
          </a:p>
          <a:p>
            <a:pPr algn="just"/>
            <a:r>
              <a:rPr lang="en-GB" dirty="0"/>
              <a:t>Through my daily apps, I have learned to improve my written English and typing skills, as well as how to manage and optimize my time. These are skills that also help me in my life as a student and in my future professional life.</a:t>
            </a:r>
          </a:p>
        </p:txBody>
      </p:sp>
    </p:spTree>
    <p:extLst>
      <p:ext uri="{BB962C8B-B14F-4D97-AF65-F5344CB8AC3E}">
        <p14:creationId xmlns:p14="http://schemas.microsoft.com/office/powerpoint/2010/main" val="17010118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98A9C-BABF-3014-D8BE-A818520E87D6}"/>
              </a:ext>
            </a:extLst>
          </p:cNvPr>
          <p:cNvSpPr>
            <a:spLocks noGrp="1"/>
          </p:cNvSpPr>
          <p:nvPr>
            <p:ph type="title"/>
          </p:nvPr>
        </p:nvSpPr>
        <p:spPr>
          <a:xfrm>
            <a:off x="1151421" y="206477"/>
            <a:ext cx="3333495" cy="1504335"/>
          </a:xfrm>
        </p:spPr>
        <p:txBody>
          <a:bodyPr>
            <a:normAutofit/>
          </a:bodyPr>
          <a:lstStyle/>
          <a:p>
            <a:r>
              <a:rPr lang="en-GB" sz="6000" b="1" dirty="0"/>
              <a:t>Work</a:t>
            </a:r>
            <a:endParaRPr lang="en-GB" sz="6000" dirty="0"/>
          </a:p>
        </p:txBody>
      </p:sp>
      <p:sp>
        <p:nvSpPr>
          <p:cNvPr id="50" name="Content Placeholder 49">
            <a:extLst>
              <a:ext uri="{FF2B5EF4-FFF2-40B4-BE49-F238E27FC236}">
                <a16:creationId xmlns:a16="http://schemas.microsoft.com/office/drawing/2014/main" id="{1C9041F6-971D-D4CC-9502-740EA82A0DE9}"/>
              </a:ext>
            </a:extLst>
          </p:cNvPr>
          <p:cNvSpPr>
            <a:spLocks noGrp="1"/>
          </p:cNvSpPr>
          <p:nvPr>
            <p:ph idx="1"/>
          </p:nvPr>
        </p:nvSpPr>
        <p:spPr>
          <a:xfrm>
            <a:off x="6823587" y="3903406"/>
            <a:ext cx="4835437" cy="2438400"/>
          </a:xfrm>
        </p:spPr>
        <p:style>
          <a:lnRef idx="2">
            <a:schemeClr val="accent1"/>
          </a:lnRef>
          <a:fillRef idx="1">
            <a:schemeClr val="lt1"/>
          </a:fillRef>
          <a:effectRef idx="0">
            <a:schemeClr val="accent1"/>
          </a:effectRef>
          <a:fontRef idx="minor">
            <a:schemeClr val="dk1"/>
          </a:fontRef>
        </p:style>
        <p:txBody>
          <a:bodyPr anchor="t">
            <a:normAutofit lnSpcReduction="10000"/>
          </a:bodyPr>
          <a:lstStyle/>
          <a:p>
            <a:pPr marL="0" indent="0">
              <a:buNone/>
            </a:pPr>
            <a:r>
              <a:rPr lang="en-US" sz="1600" b="1" dirty="0"/>
              <a:t>What I Learned:</a:t>
            </a:r>
            <a:endParaRPr lang="en-GB" sz="1600" dirty="0"/>
          </a:p>
          <a:p>
            <a:pPr marL="0" indent="0" algn="just">
              <a:buNone/>
            </a:pPr>
            <a:r>
              <a:rPr lang="en-GB" sz="1800" dirty="0"/>
              <a:t>Working with Word during Week 1 was a challenge, as technological advancements have introduced new—and sometimes confusing—tools, such as dictation and the various options for inserting supporting elements into a document. Now, I can add images from the web or create charts directly within the program much more easily</a:t>
            </a:r>
            <a:r>
              <a:rPr lang="en-GB" sz="1600" dirty="0"/>
              <a:t>. </a:t>
            </a:r>
            <a:endParaRPr lang="en-US" sz="1600" dirty="0"/>
          </a:p>
        </p:txBody>
      </p:sp>
      <p:pic>
        <p:nvPicPr>
          <p:cNvPr id="9" name="Content Placeholder 8">
            <a:extLst>
              <a:ext uri="{FF2B5EF4-FFF2-40B4-BE49-F238E27FC236}">
                <a16:creationId xmlns:a16="http://schemas.microsoft.com/office/drawing/2014/main" id="{E1EC7B29-4EC6-DBC5-53A6-DFAE783C3C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3587" y="958644"/>
            <a:ext cx="4778553" cy="2687936"/>
          </a:xfrm>
          <a:prstGeom prst="round2DiagRect">
            <a:avLst>
              <a:gd name="adj1" fmla="val 16667"/>
              <a:gd name="adj2" fmla="val 0"/>
            </a:avLst>
          </a:prstGeom>
          <a:ln w="88900" cap="sq">
            <a:solidFill>
              <a:schemeClr val="accent1">
                <a:lumMod val="75000"/>
              </a:schemeClr>
            </a:solidFill>
            <a:miter lim="800000"/>
          </a:ln>
          <a:effectLst>
            <a:outerShdw blurRad="254000" algn="tl" rotWithShape="0">
              <a:srgbClr val="000000">
                <a:alpha val="43000"/>
              </a:srgbClr>
            </a:outerShdw>
          </a:effectLst>
        </p:spPr>
      </p:pic>
      <p:sp>
        <p:nvSpPr>
          <p:cNvPr id="28" name="Content Placeholder 50">
            <a:extLst>
              <a:ext uri="{FF2B5EF4-FFF2-40B4-BE49-F238E27FC236}">
                <a16:creationId xmlns:a16="http://schemas.microsoft.com/office/drawing/2014/main" id="{4FA5AAC8-CA83-02FD-2500-9F85A340E714}"/>
              </a:ext>
            </a:extLst>
          </p:cNvPr>
          <p:cNvSpPr txBox="1">
            <a:spLocks/>
          </p:cNvSpPr>
          <p:nvPr/>
        </p:nvSpPr>
        <p:spPr>
          <a:xfrm>
            <a:off x="1326995" y="2189866"/>
            <a:ext cx="5516257" cy="1797119"/>
          </a:xfrm>
          <a:prstGeom prst="homePlate">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dk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dk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dk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dk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9pPr>
          </a:lstStyle>
          <a:p>
            <a:pPr marL="0" indent="0">
              <a:buFont typeface="Arial"/>
              <a:buNone/>
            </a:pPr>
            <a:r>
              <a:rPr lang="en-US" b="1" dirty="0"/>
              <a:t>What the work is:</a:t>
            </a:r>
          </a:p>
          <a:p>
            <a:pPr marL="0" indent="0" algn="just">
              <a:buNone/>
            </a:pPr>
            <a:r>
              <a:rPr lang="en-GB" dirty="0"/>
              <a:t>This is a worksheet showing the work I did in class using Word, which involved editing and organizing the content.</a:t>
            </a:r>
            <a:endParaRPr lang="en-US" dirty="0"/>
          </a:p>
        </p:txBody>
      </p:sp>
      <p:sp>
        <p:nvSpPr>
          <p:cNvPr id="29" name="TextBox 28">
            <a:extLst>
              <a:ext uri="{FF2B5EF4-FFF2-40B4-BE49-F238E27FC236}">
                <a16:creationId xmlns:a16="http://schemas.microsoft.com/office/drawing/2014/main" id="{487345DD-7E62-B26B-073F-CB01F4F699C2}"/>
              </a:ext>
            </a:extLst>
          </p:cNvPr>
          <p:cNvSpPr txBox="1"/>
          <p:nvPr/>
        </p:nvSpPr>
        <p:spPr>
          <a:xfrm>
            <a:off x="1326994" y="4267200"/>
            <a:ext cx="5516257" cy="2246769"/>
          </a:xfrm>
          <a:prstGeom prst="homePlate">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000" b="1" dirty="0"/>
              <a:t>What skill it shows:</a:t>
            </a:r>
          </a:p>
          <a:p>
            <a:pPr marL="342900" indent="-342900">
              <a:buFont typeface="Wingdings" panose="05000000000000000000" pitchFamily="2" charset="2"/>
              <a:buChar char="Ø"/>
            </a:pPr>
            <a:r>
              <a:rPr lang="en-GB" sz="2000" dirty="0"/>
              <a:t>Create a new blank document or one based on a template.</a:t>
            </a:r>
          </a:p>
          <a:p>
            <a:pPr marL="342900" indent="-342900">
              <a:buFont typeface="Wingdings" panose="05000000000000000000" pitchFamily="2" charset="2"/>
              <a:buChar char="Ø"/>
            </a:pPr>
            <a:r>
              <a:rPr lang="en-GB" sz="2000" dirty="0"/>
              <a:t>Edit text.</a:t>
            </a:r>
          </a:p>
          <a:p>
            <a:pPr marL="342900" indent="-342900">
              <a:buFont typeface="Wingdings" panose="05000000000000000000" pitchFamily="2" charset="2"/>
              <a:buChar char="Ø"/>
            </a:pPr>
            <a:r>
              <a:rPr lang="en-GB" sz="2000" dirty="0"/>
              <a:t>Insert various visual elements.</a:t>
            </a:r>
          </a:p>
          <a:p>
            <a:pPr marL="342900" indent="-342900">
              <a:buFont typeface="Wingdings" panose="05000000000000000000" pitchFamily="2" charset="2"/>
              <a:buChar char="Ø"/>
            </a:pPr>
            <a:r>
              <a:rPr lang="en-GB" sz="2000" dirty="0"/>
              <a:t>Create tables and charts.</a:t>
            </a:r>
          </a:p>
          <a:p>
            <a:pPr marL="342900" indent="-342900">
              <a:buFont typeface="Wingdings" panose="05000000000000000000" pitchFamily="2" charset="2"/>
              <a:buChar char="Ø"/>
            </a:pPr>
            <a:r>
              <a:rPr lang="en-GB" sz="2000" dirty="0"/>
              <a:t>Use dictation.</a:t>
            </a:r>
            <a:endParaRPr lang="en-GB" dirty="0"/>
          </a:p>
        </p:txBody>
      </p:sp>
    </p:spTree>
    <p:extLst>
      <p:ext uri="{BB962C8B-B14F-4D97-AF65-F5344CB8AC3E}">
        <p14:creationId xmlns:p14="http://schemas.microsoft.com/office/powerpoint/2010/main" val="3903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C8C5-9EA8-3D46-74A7-8A415D52ED23}"/>
              </a:ext>
            </a:extLst>
          </p:cNvPr>
          <p:cNvSpPr>
            <a:spLocks noGrp="1"/>
          </p:cNvSpPr>
          <p:nvPr>
            <p:ph type="title"/>
          </p:nvPr>
        </p:nvSpPr>
        <p:spPr>
          <a:xfrm>
            <a:off x="1402631" y="137003"/>
            <a:ext cx="3333495" cy="1504335"/>
          </a:xfrm>
        </p:spPr>
        <p:txBody>
          <a:bodyPr>
            <a:normAutofit/>
          </a:bodyPr>
          <a:lstStyle/>
          <a:p>
            <a:r>
              <a:rPr lang="en-GB" sz="6000" b="1" dirty="0"/>
              <a:t>Excel</a:t>
            </a:r>
          </a:p>
        </p:txBody>
      </p:sp>
      <p:sp>
        <p:nvSpPr>
          <p:cNvPr id="9" name="Content Placeholder 8">
            <a:extLst>
              <a:ext uri="{FF2B5EF4-FFF2-40B4-BE49-F238E27FC236}">
                <a16:creationId xmlns:a16="http://schemas.microsoft.com/office/drawing/2014/main" id="{1B53C0E5-AFA5-A045-9B2F-4A849E472308}"/>
              </a:ext>
            </a:extLst>
          </p:cNvPr>
          <p:cNvSpPr>
            <a:spLocks noGrp="1"/>
          </p:cNvSpPr>
          <p:nvPr>
            <p:ph idx="1"/>
          </p:nvPr>
        </p:nvSpPr>
        <p:spPr>
          <a:xfrm>
            <a:off x="6996909" y="4129548"/>
            <a:ext cx="4919788" cy="2200589"/>
          </a:xfrm>
        </p:spPr>
        <p:style>
          <a:lnRef idx="2">
            <a:schemeClr val="accent1"/>
          </a:lnRef>
          <a:fillRef idx="1">
            <a:schemeClr val="lt1"/>
          </a:fillRef>
          <a:effectRef idx="0">
            <a:schemeClr val="accent1"/>
          </a:effectRef>
          <a:fontRef idx="minor">
            <a:schemeClr val="dk1"/>
          </a:fontRef>
        </p:style>
        <p:txBody>
          <a:bodyPr anchor="t">
            <a:normAutofit lnSpcReduction="10000"/>
          </a:bodyPr>
          <a:lstStyle/>
          <a:p>
            <a:pPr marL="0" indent="0">
              <a:buNone/>
            </a:pPr>
            <a:r>
              <a:rPr lang="en-US" sz="1600" b="1" dirty="0"/>
              <a:t>What I Learned:</a:t>
            </a:r>
            <a:endParaRPr lang="en-GB" sz="1600" dirty="0"/>
          </a:p>
          <a:p>
            <a:pPr marL="0" indent="0" algn="just">
              <a:buNone/>
            </a:pPr>
            <a:r>
              <a:rPr lang="en-GB" sz="1800" dirty="0"/>
              <a:t>I used to think Excel was only for creating numerical tables—and while it certainly makes that easier, I now know it is capable of so much more. I can now easily create charts and PivotTables to better interpret data, and it is also possible to generate reports directly within the program.</a:t>
            </a:r>
            <a:endParaRPr lang="en-US" sz="1800" dirty="0"/>
          </a:p>
        </p:txBody>
      </p:sp>
      <p:pic>
        <p:nvPicPr>
          <p:cNvPr id="5" name="Content Placeholder 4">
            <a:extLst>
              <a:ext uri="{FF2B5EF4-FFF2-40B4-BE49-F238E27FC236}">
                <a16:creationId xmlns:a16="http://schemas.microsoft.com/office/drawing/2014/main" id="{49050159-C10D-DE1F-BE09-C3B62721B0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6909" y="889170"/>
            <a:ext cx="4747274" cy="2670342"/>
          </a:xfrm>
          <a:prstGeom prst="round2DiagRect">
            <a:avLst>
              <a:gd name="adj1" fmla="val 16667"/>
              <a:gd name="adj2" fmla="val 0"/>
            </a:avLst>
          </a:prstGeom>
          <a:ln w="88900" cap="sq">
            <a:solidFill>
              <a:schemeClr val="accent1">
                <a:lumMod val="75000"/>
              </a:schemeClr>
            </a:solidFill>
            <a:miter lim="800000"/>
          </a:ln>
          <a:effectLst>
            <a:outerShdw blurRad="254000" algn="tl" rotWithShape="0">
              <a:srgbClr val="000000">
                <a:alpha val="43000"/>
              </a:srgbClr>
            </a:outerShdw>
          </a:effectLst>
        </p:spPr>
      </p:pic>
      <p:sp>
        <p:nvSpPr>
          <p:cNvPr id="6" name="Content Placeholder 50">
            <a:extLst>
              <a:ext uri="{FF2B5EF4-FFF2-40B4-BE49-F238E27FC236}">
                <a16:creationId xmlns:a16="http://schemas.microsoft.com/office/drawing/2014/main" id="{59BC8B6E-1BEF-3211-823B-CB9D575894D0}"/>
              </a:ext>
            </a:extLst>
          </p:cNvPr>
          <p:cNvSpPr txBox="1">
            <a:spLocks/>
          </p:cNvSpPr>
          <p:nvPr/>
        </p:nvSpPr>
        <p:spPr>
          <a:xfrm>
            <a:off x="1326994" y="2055709"/>
            <a:ext cx="5516257" cy="1797119"/>
          </a:xfrm>
          <a:prstGeom prst="homePlate">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2500" lnSpcReduction="1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dk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dk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dk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dk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9pPr>
          </a:lstStyle>
          <a:p>
            <a:pPr marL="0" indent="0">
              <a:buNone/>
            </a:pPr>
            <a:r>
              <a:rPr lang="en-US" b="1" dirty="0"/>
              <a:t>What the work is: </a:t>
            </a:r>
          </a:p>
          <a:p>
            <a:pPr marL="0" indent="0">
              <a:buNone/>
            </a:pPr>
            <a:r>
              <a:rPr lang="en-GB" dirty="0"/>
              <a:t>Here I am showcasing my work in Excel, where we created tables and charts to make reading information more efficient and professional.</a:t>
            </a:r>
            <a:endParaRPr lang="en-US" dirty="0"/>
          </a:p>
        </p:txBody>
      </p:sp>
      <p:sp>
        <p:nvSpPr>
          <p:cNvPr id="7" name="TextBox 6">
            <a:extLst>
              <a:ext uri="{FF2B5EF4-FFF2-40B4-BE49-F238E27FC236}">
                <a16:creationId xmlns:a16="http://schemas.microsoft.com/office/drawing/2014/main" id="{CAB16BDA-6111-BCDD-56DB-E053DA5966A5}"/>
              </a:ext>
            </a:extLst>
          </p:cNvPr>
          <p:cNvSpPr txBox="1"/>
          <p:nvPr/>
        </p:nvSpPr>
        <p:spPr>
          <a:xfrm>
            <a:off x="1326994" y="4267200"/>
            <a:ext cx="5516257" cy="1631216"/>
          </a:xfrm>
          <a:prstGeom prst="homePlate">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000" b="1" dirty="0"/>
              <a:t>What skill it shows:</a:t>
            </a:r>
          </a:p>
          <a:p>
            <a:pPr marL="342900" indent="-342900">
              <a:buFont typeface="Wingdings" panose="05000000000000000000" pitchFamily="2" charset="2"/>
              <a:buChar char="Ø"/>
            </a:pPr>
            <a:r>
              <a:rPr lang="en-US" sz="2000" dirty="0"/>
              <a:t>Create tables, charts.</a:t>
            </a:r>
          </a:p>
          <a:p>
            <a:pPr marL="342900" indent="-342900">
              <a:buFont typeface="Wingdings" panose="05000000000000000000" pitchFamily="2" charset="2"/>
              <a:buChar char="Ø"/>
            </a:pPr>
            <a:r>
              <a:rPr lang="en-US" sz="2000" dirty="0"/>
              <a:t>Edit tables/</a:t>
            </a:r>
            <a:r>
              <a:rPr lang="en-US" sz="2000" dirty="0" err="1"/>
              <a:t>celds</a:t>
            </a:r>
            <a:endParaRPr lang="en-US" sz="2000" dirty="0"/>
          </a:p>
          <a:p>
            <a:pPr marL="342900" indent="-342900">
              <a:buFont typeface="Wingdings" panose="05000000000000000000" pitchFamily="2" charset="2"/>
              <a:buChar char="Ø"/>
            </a:pPr>
            <a:r>
              <a:rPr lang="en-US" sz="2000" dirty="0" err="1"/>
              <a:t>Creat</a:t>
            </a:r>
            <a:r>
              <a:rPr lang="en-US" sz="2000" dirty="0"/>
              <a:t> pivot</a:t>
            </a:r>
          </a:p>
          <a:p>
            <a:pPr marL="342900" indent="-342900">
              <a:buFont typeface="Wingdings" panose="05000000000000000000" pitchFamily="2" charset="2"/>
              <a:buChar char="Ø"/>
            </a:pPr>
            <a:r>
              <a:rPr lang="en-US" sz="2000" dirty="0"/>
              <a:t>Optimize information in Sheets</a:t>
            </a:r>
          </a:p>
        </p:txBody>
      </p:sp>
    </p:spTree>
    <p:extLst>
      <p:ext uri="{BB962C8B-B14F-4D97-AF65-F5344CB8AC3E}">
        <p14:creationId xmlns:p14="http://schemas.microsoft.com/office/powerpoint/2010/main" val="13809285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CB53-0E86-5E3F-E904-FCC849E78423}"/>
              </a:ext>
            </a:extLst>
          </p:cNvPr>
          <p:cNvSpPr>
            <a:spLocks noGrp="1"/>
          </p:cNvSpPr>
          <p:nvPr>
            <p:ph type="title"/>
          </p:nvPr>
        </p:nvSpPr>
        <p:spPr>
          <a:xfrm>
            <a:off x="1484311" y="314632"/>
            <a:ext cx="4415044" cy="1504335"/>
          </a:xfrm>
        </p:spPr>
        <p:txBody>
          <a:bodyPr>
            <a:noAutofit/>
          </a:bodyPr>
          <a:lstStyle/>
          <a:p>
            <a:r>
              <a:rPr lang="en-GB" sz="6000" b="1" dirty="0"/>
              <a:t>PowerPoint</a:t>
            </a:r>
          </a:p>
        </p:txBody>
      </p:sp>
      <p:sp>
        <p:nvSpPr>
          <p:cNvPr id="16" name="Content Placeholder 15">
            <a:extLst>
              <a:ext uri="{FF2B5EF4-FFF2-40B4-BE49-F238E27FC236}">
                <a16:creationId xmlns:a16="http://schemas.microsoft.com/office/drawing/2014/main" id="{42151C0D-6F2F-B1C3-5B76-668420AA272F}"/>
              </a:ext>
            </a:extLst>
          </p:cNvPr>
          <p:cNvSpPr>
            <a:spLocks noGrp="1"/>
          </p:cNvSpPr>
          <p:nvPr>
            <p:ph idx="1"/>
          </p:nvPr>
        </p:nvSpPr>
        <p:spPr>
          <a:xfrm>
            <a:off x="6929946" y="3861620"/>
            <a:ext cx="4721280" cy="2495929"/>
          </a:xfrm>
        </p:spPr>
        <p:style>
          <a:lnRef idx="2">
            <a:schemeClr val="accent1"/>
          </a:lnRef>
          <a:fillRef idx="1">
            <a:schemeClr val="lt1"/>
          </a:fillRef>
          <a:effectRef idx="0">
            <a:schemeClr val="accent1"/>
          </a:effectRef>
          <a:fontRef idx="minor">
            <a:schemeClr val="dk1"/>
          </a:fontRef>
        </p:style>
        <p:txBody>
          <a:bodyPr anchor="t">
            <a:normAutofit lnSpcReduction="10000"/>
          </a:bodyPr>
          <a:lstStyle/>
          <a:p>
            <a:pPr marL="0" indent="0">
              <a:buNone/>
            </a:pPr>
            <a:r>
              <a:rPr lang="en-US" sz="1600" b="1" dirty="0"/>
              <a:t>What I Learned:</a:t>
            </a:r>
            <a:endParaRPr lang="en-GB" sz="1600" dirty="0"/>
          </a:p>
          <a:p>
            <a:pPr marL="0" indent="0" algn="just">
              <a:buNone/>
            </a:pPr>
            <a:r>
              <a:rPr lang="en-GB" sz="1800" dirty="0"/>
              <a:t>PowerPoint used to be intimidating for me, as it wasn't always very user-friendly when it came to creating designs and visual elements. With technological advancements, it took me a little while to get the hang of the features, but now I find it really fun to experiment with different options to make a presentation visually clearer and more engaging.</a:t>
            </a:r>
            <a:endParaRPr lang="en-US" sz="1800" dirty="0"/>
          </a:p>
        </p:txBody>
      </p:sp>
      <p:pic>
        <p:nvPicPr>
          <p:cNvPr id="7" name="Content Placeholder 6">
            <a:extLst>
              <a:ext uri="{FF2B5EF4-FFF2-40B4-BE49-F238E27FC236}">
                <a16:creationId xmlns:a16="http://schemas.microsoft.com/office/drawing/2014/main" id="{674EF3BB-3486-0C76-3C21-896E7CF1D6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9945" y="817542"/>
            <a:ext cx="4650657" cy="2615995"/>
          </a:xfrm>
          <a:prstGeom prst="round2DiagRect">
            <a:avLst>
              <a:gd name="adj1" fmla="val 16667"/>
              <a:gd name="adj2" fmla="val 0"/>
            </a:avLst>
          </a:prstGeom>
          <a:ln w="88900" cap="sq">
            <a:solidFill>
              <a:schemeClr val="accent1">
                <a:lumMod val="75000"/>
              </a:schemeClr>
            </a:solidFill>
            <a:miter lim="800000"/>
          </a:ln>
          <a:effectLst>
            <a:outerShdw blurRad="254000" algn="tl" rotWithShape="0">
              <a:srgbClr val="000000">
                <a:alpha val="43000"/>
              </a:srgbClr>
            </a:outerShdw>
          </a:effectLst>
        </p:spPr>
      </p:pic>
      <p:sp>
        <p:nvSpPr>
          <p:cNvPr id="8" name="Content Placeholder 50">
            <a:extLst>
              <a:ext uri="{FF2B5EF4-FFF2-40B4-BE49-F238E27FC236}">
                <a16:creationId xmlns:a16="http://schemas.microsoft.com/office/drawing/2014/main" id="{C978BF24-4495-FE6D-A7E3-2FB86D92E3F9}"/>
              </a:ext>
            </a:extLst>
          </p:cNvPr>
          <p:cNvSpPr txBox="1">
            <a:spLocks/>
          </p:cNvSpPr>
          <p:nvPr/>
        </p:nvSpPr>
        <p:spPr>
          <a:xfrm>
            <a:off x="1326995" y="2189866"/>
            <a:ext cx="5516257" cy="1797119"/>
          </a:xfrm>
          <a:prstGeom prst="homePlate">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2500" lnSpcReduction="1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dk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dk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dk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dk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9pPr>
          </a:lstStyle>
          <a:p>
            <a:pPr marL="0" indent="0">
              <a:buNone/>
            </a:pPr>
            <a:r>
              <a:rPr lang="en-US" b="1" dirty="0"/>
              <a:t>What the work is: </a:t>
            </a:r>
          </a:p>
          <a:p>
            <a:pPr marL="0" indent="0">
              <a:buNone/>
            </a:pPr>
            <a:r>
              <a:rPr lang="en-GB" dirty="0"/>
              <a:t>This is a PowerPoint project in which we were tasked with creating visual content to present information more clearly and make it easier to interpret.</a:t>
            </a:r>
            <a:endParaRPr lang="en-US" dirty="0"/>
          </a:p>
        </p:txBody>
      </p:sp>
      <p:sp>
        <p:nvSpPr>
          <p:cNvPr id="10" name="TextBox 9">
            <a:extLst>
              <a:ext uri="{FF2B5EF4-FFF2-40B4-BE49-F238E27FC236}">
                <a16:creationId xmlns:a16="http://schemas.microsoft.com/office/drawing/2014/main" id="{3BE5D269-794C-4D32-6EAA-E1A2AFF538C5}"/>
              </a:ext>
            </a:extLst>
          </p:cNvPr>
          <p:cNvSpPr txBox="1"/>
          <p:nvPr/>
        </p:nvSpPr>
        <p:spPr>
          <a:xfrm>
            <a:off x="1326994" y="4267200"/>
            <a:ext cx="5516257" cy="2062103"/>
          </a:xfrm>
          <a:prstGeom prst="homePlate">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000" b="1" dirty="0"/>
              <a:t>What skill it shows:</a:t>
            </a:r>
          </a:p>
          <a:p>
            <a:r>
              <a:rPr lang="en-GB" dirty="0"/>
              <a:t>Presentation design (managing and editing new themes).</a:t>
            </a:r>
          </a:p>
          <a:p>
            <a:r>
              <a:rPr lang="en-GB" dirty="0"/>
              <a:t>Inserting visual and audio material from various sources.</a:t>
            </a:r>
          </a:p>
          <a:p>
            <a:r>
              <a:rPr lang="en-GB" dirty="0"/>
              <a:t>Creating animations and transitions.</a:t>
            </a:r>
            <a:endParaRPr lang="en-US" dirty="0"/>
          </a:p>
          <a:p>
            <a:endParaRPr lang="en-GB" dirty="0"/>
          </a:p>
        </p:txBody>
      </p:sp>
    </p:spTree>
    <p:extLst>
      <p:ext uri="{BB962C8B-B14F-4D97-AF65-F5344CB8AC3E}">
        <p14:creationId xmlns:p14="http://schemas.microsoft.com/office/powerpoint/2010/main" val="1061777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A4E86-9FCC-9455-8F37-541F64E5F632}"/>
              </a:ext>
            </a:extLst>
          </p:cNvPr>
          <p:cNvSpPr>
            <a:spLocks noGrp="1"/>
          </p:cNvSpPr>
          <p:nvPr>
            <p:ph type="title"/>
          </p:nvPr>
        </p:nvSpPr>
        <p:spPr>
          <a:xfrm>
            <a:off x="1002531" y="0"/>
            <a:ext cx="6725624" cy="1504335"/>
          </a:xfrm>
        </p:spPr>
        <p:txBody>
          <a:bodyPr>
            <a:normAutofit/>
          </a:bodyPr>
          <a:lstStyle/>
          <a:p>
            <a:r>
              <a:rPr lang="en-GB" sz="6000" b="1" dirty="0"/>
              <a:t>Organised Folder.</a:t>
            </a:r>
          </a:p>
        </p:txBody>
      </p:sp>
      <p:sp>
        <p:nvSpPr>
          <p:cNvPr id="18" name="Content Placeholder 17">
            <a:extLst>
              <a:ext uri="{FF2B5EF4-FFF2-40B4-BE49-F238E27FC236}">
                <a16:creationId xmlns:a16="http://schemas.microsoft.com/office/drawing/2014/main" id="{AE01F100-60C0-A369-90FC-07C569CE8FB6}"/>
              </a:ext>
            </a:extLst>
          </p:cNvPr>
          <p:cNvSpPr>
            <a:spLocks noGrp="1"/>
          </p:cNvSpPr>
          <p:nvPr>
            <p:ph idx="1"/>
          </p:nvPr>
        </p:nvSpPr>
        <p:spPr>
          <a:xfrm>
            <a:off x="7114609" y="4316361"/>
            <a:ext cx="4644053" cy="2236840"/>
          </a:xfrm>
        </p:spPr>
        <p:style>
          <a:lnRef idx="2">
            <a:schemeClr val="accent1"/>
          </a:lnRef>
          <a:fillRef idx="1">
            <a:schemeClr val="lt1"/>
          </a:fillRef>
          <a:effectRef idx="0">
            <a:schemeClr val="accent1"/>
          </a:effectRef>
          <a:fontRef idx="minor">
            <a:schemeClr val="dk1"/>
          </a:fontRef>
        </p:style>
        <p:txBody>
          <a:bodyPr anchor="t">
            <a:normAutofit/>
          </a:bodyPr>
          <a:lstStyle/>
          <a:p>
            <a:pPr marL="0" indent="0">
              <a:buNone/>
            </a:pPr>
            <a:r>
              <a:rPr lang="en-US" sz="1600" b="1" dirty="0"/>
              <a:t>What I Learned:</a:t>
            </a:r>
            <a:endParaRPr lang="en-GB" sz="1600" dirty="0"/>
          </a:p>
          <a:p>
            <a:pPr marL="0" indent="0" algn="just">
              <a:buNone/>
            </a:pPr>
            <a:r>
              <a:rPr lang="en-GB" sz="1800" dirty="0"/>
              <a:t>Staying organized is already difficult, and it becomes a bit more challenging when you have to organize digital files. I have learned patience and discipline in filing everything correctly and naming files so that they are easy to understand.</a:t>
            </a:r>
            <a:endParaRPr lang="en-US" sz="1800" dirty="0"/>
          </a:p>
        </p:txBody>
      </p:sp>
      <p:pic>
        <p:nvPicPr>
          <p:cNvPr id="5" name="Content Placeholder 4">
            <a:extLst>
              <a:ext uri="{FF2B5EF4-FFF2-40B4-BE49-F238E27FC236}">
                <a16:creationId xmlns:a16="http://schemas.microsoft.com/office/drawing/2014/main" id="{953D2EAD-F8D1-BDFF-AB10-24E3EDBABB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8219" y="894149"/>
            <a:ext cx="4790444" cy="2694625"/>
          </a:xfrm>
          <a:prstGeom prst="round2DiagRect">
            <a:avLst>
              <a:gd name="adj1" fmla="val 16667"/>
              <a:gd name="adj2" fmla="val 0"/>
            </a:avLst>
          </a:prstGeom>
          <a:ln w="88900" cap="sq">
            <a:solidFill>
              <a:schemeClr val="accent1">
                <a:lumMod val="75000"/>
              </a:schemeClr>
            </a:solidFill>
            <a:miter lim="800000"/>
          </a:ln>
          <a:effectLst>
            <a:outerShdw blurRad="254000" algn="tl" rotWithShape="0">
              <a:srgbClr val="000000">
                <a:alpha val="43000"/>
              </a:srgbClr>
            </a:outerShdw>
          </a:effectLst>
        </p:spPr>
      </p:pic>
      <p:sp>
        <p:nvSpPr>
          <p:cNvPr id="6" name="Content Placeholder 50">
            <a:extLst>
              <a:ext uri="{FF2B5EF4-FFF2-40B4-BE49-F238E27FC236}">
                <a16:creationId xmlns:a16="http://schemas.microsoft.com/office/drawing/2014/main" id="{5921980E-5595-409C-8D6E-73EA27380BC1}"/>
              </a:ext>
            </a:extLst>
          </p:cNvPr>
          <p:cNvSpPr txBox="1">
            <a:spLocks/>
          </p:cNvSpPr>
          <p:nvPr/>
        </p:nvSpPr>
        <p:spPr>
          <a:xfrm>
            <a:off x="1326995" y="2189866"/>
            <a:ext cx="5516257" cy="1797119"/>
          </a:xfrm>
          <a:prstGeom prst="homePlate">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85000" lnSpcReduction="1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dk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dk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dk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dk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9pPr>
          </a:lstStyle>
          <a:p>
            <a:pPr marL="0" indent="0">
              <a:buNone/>
            </a:pPr>
            <a:r>
              <a:rPr lang="en-US" b="1" dirty="0"/>
              <a:t>What the work is: </a:t>
            </a:r>
          </a:p>
          <a:p>
            <a:pPr marL="0" indent="0" algn="just">
              <a:buNone/>
            </a:pPr>
            <a:r>
              <a:rPr lang="en-GB" dirty="0"/>
              <a:t>A very interesting session focused on organizing digital files and the importance of naming them in a clear, easily searchable way. In this image, I show my main "DS G3" folder.</a:t>
            </a:r>
            <a:endParaRPr lang="en-US" dirty="0"/>
          </a:p>
        </p:txBody>
      </p:sp>
      <p:sp>
        <p:nvSpPr>
          <p:cNvPr id="7" name="TextBox 6">
            <a:extLst>
              <a:ext uri="{FF2B5EF4-FFF2-40B4-BE49-F238E27FC236}">
                <a16:creationId xmlns:a16="http://schemas.microsoft.com/office/drawing/2014/main" id="{D9DB2CDD-2CC5-F01B-E8FE-E98A06776FCD}"/>
              </a:ext>
            </a:extLst>
          </p:cNvPr>
          <p:cNvSpPr txBox="1"/>
          <p:nvPr/>
        </p:nvSpPr>
        <p:spPr>
          <a:xfrm>
            <a:off x="1326994" y="4267200"/>
            <a:ext cx="5516257" cy="1785104"/>
          </a:xfrm>
          <a:prstGeom prst="homePlate">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000" b="1" dirty="0"/>
              <a:t>What skill it shows:</a:t>
            </a:r>
          </a:p>
          <a:p>
            <a:r>
              <a:rPr lang="en-GB" dirty="0"/>
              <a:t>Rename files.</a:t>
            </a:r>
          </a:p>
          <a:p>
            <a:r>
              <a:rPr lang="en-GB" dirty="0"/>
              <a:t>Create folders.</a:t>
            </a:r>
          </a:p>
          <a:p>
            <a:r>
              <a:rPr lang="en-GB" dirty="0"/>
              <a:t>Edit icons.</a:t>
            </a:r>
          </a:p>
          <a:p>
            <a:r>
              <a:rPr lang="en-GB" dirty="0"/>
              <a:t>Search for files.</a:t>
            </a:r>
          </a:p>
          <a:p>
            <a:r>
              <a:rPr lang="en-GB" dirty="0"/>
              <a:t>Change views.</a:t>
            </a:r>
            <a:endParaRPr lang="en-US" dirty="0"/>
          </a:p>
        </p:txBody>
      </p:sp>
    </p:spTree>
    <p:extLst>
      <p:ext uri="{BB962C8B-B14F-4D97-AF65-F5344CB8AC3E}">
        <p14:creationId xmlns:p14="http://schemas.microsoft.com/office/powerpoint/2010/main" val="20047466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3"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34"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35"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36"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3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38"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4" name="Rectangle 3">
            <a:extLst>
              <a:ext uri="{FF2B5EF4-FFF2-40B4-BE49-F238E27FC236}">
                <a16:creationId xmlns:a16="http://schemas.microsoft.com/office/drawing/2014/main" id="{0E80FF9D-81D5-D5D3-8FF6-FE4172E02AA5}"/>
              </a:ext>
            </a:extLst>
          </p:cNvPr>
          <p:cNvSpPr/>
          <p:nvPr/>
        </p:nvSpPr>
        <p:spPr>
          <a:xfrm>
            <a:off x="2253785" y="1380068"/>
            <a:ext cx="4978303" cy="2616199"/>
          </a:xfrm>
          <a:prstGeom prst="rect">
            <a:avLst/>
          </a:prstGeom>
        </p:spPr>
        <p:txBody>
          <a:bodyPr vert="horz" lIns="91440" tIns="45720" rIns="91440" bIns="45720" rtlCol="0" anchor="b">
            <a:normAutofit/>
            <a:scene3d>
              <a:camera prst="perspectiveFront"/>
              <a:lightRig rig="threePt" dir="t"/>
            </a:scene3d>
          </a:bodyPr>
          <a:lstStyle/>
          <a:p>
            <a:pPr algn="r">
              <a:lnSpc>
                <a:spcPct val="90000"/>
              </a:lnSpc>
              <a:spcBef>
                <a:spcPct val="0"/>
              </a:spcBef>
              <a:spcAft>
                <a:spcPts val="600"/>
              </a:spcAft>
            </a:pPr>
            <a:r>
              <a:rPr lang="en-US" sz="5100" b="1" dirty="0">
                <a:ln w="3175" cmpd="sng">
                  <a:noFill/>
                </a:ln>
                <a:latin typeface="+mj-lt"/>
                <a:ea typeface="+mj-ea"/>
                <a:cs typeface="+mj-cs"/>
              </a:rPr>
              <a:t>Thank you!</a:t>
            </a:r>
            <a:br>
              <a:rPr lang="en-US" sz="5100" b="1" dirty="0">
                <a:ln w="3175" cmpd="sng">
                  <a:noFill/>
                </a:ln>
                <a:latin typeface="+mj-lt"/>
                <a:ea typeface="+mj-ea"/>
                <a:cs typeface="+mj-cs"/>
              </a:rPr>
            </a:br>
            <a:br>
              <a:rPr lang="en-US" sz="5100" b="1" dirty="0">
                <a:ln w="3175" cmpd="sng">
                  <a:noFill/>
                </a:ln>
                <a:latin typeface="+mj-lt"/>
                <a:ea typeface="+mj-ea"/>
                <a:cs typeface="+mj-cs"/>
              </a:rPr>
            </a:br>
            <a:r>
              <a:rPr lang="en-US" sz="5100" b="1" dirty="0">
                <a:ln w="3175" cmpd="sng">
                  <a:noFill/>
                </a:ln>
                <a:latin typeface="+mj-lt"/>
                <a:ea typeface="+mj-ea"/>
                <a:cs typeface="+mj-cs"/>
              </a:rPr>
              <a:t>Have a nice day</a:t>
            </a:r>
            <a:r>
              <a:rPr lang="en-US" sz="5100" b="1" spc="0" dirty="0">
                <a:ln w="3175" cmpd="sng">
                  <a:noFill/>
                </a:ln>
                <a:latin typeface="+mj-lt"/>
                <a:ea typeface="+mj-ea"/>
                <a:cs typeface="+mj-cs"/>
              </a:rPr>
              <a:t>.</a:t>
            </a:r>
          </a:p>
        </p:txBody>
      </p:sp>
      <p:sp>
        <p:nvSpPr>
          <p:cNvPr id="39"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7DF63FAF-47D7-A958-5DBA-1ECF168CED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73801" y="1779969"/>
            <a:ext cx="3341190" cy="3010299"/>
          </a:xfrm>
          <a:prstGeom prst="rect">
            <a:avLst/>
          </a:prstGeom>
        </p:spPr>
      </p:pic>
      <p:sp>
        <p:nvSpPr>
          <p:cNvPr id="9" name="TextBox 8">
            <a:extLst>
              <a:ext uri="{FF2B5EF4-FFF2-40B4-BE49-F238E27FC236}">
                <a16:creationId xmlns:a16="http://schemas.microsoft.com/office/drawing/2014/main" id="{89977014-26BC-6DA9-017E-C7766031724E}"/>
              </a:ext>
            </a:extLst>
          </p:cNvPr>
          <p:cNvSpPr txBox="1"/>
          <p:nvPr/>
        </p:nvSpPr>
        <p:spPr>
          <a:xfrm>
            <a:off x="8847035" y="4590213"/>
            <a:ext cx="236795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skryfblok.blogspot.com/2010/1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60956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8"/>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2488</TotalTime>
  <Words>623</Words>
  <Application>Microsoft Office PowerPoint</Application>
  <PresentationFormat>Widescreen</PresentationFormat>
  <Paragraphs>58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Corbel</vt:lpstr>
      <vt:lpstr>Wingdings</vt:lpstr>
      <vt:lpstr>Parallax</vt:lpstr>
      <vt:lpstr>Digital portfolio and Reflection</vt:lpstr>
      <vt:lpstr>Daily Tool</vt:lpstr>
      <vt:lpstr>Work</vt:lpstr>
      <vt:lpstr>Excel</vt:lpstr>
      <vt:lpstr>PowerPoint</vt:lpstr>
      <vt:lpstr>Organised Folder.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Jacqueline Garcia</dc:creator>
  <cp:lastModifiedBy>Jacqueline Garcia</cp:lastModifiedBy>
  <cp:revision>31</cp:revision>
  <dcterms:created xsi:type="dcterms:W3CDTF">2026-07-12T18:07:15Z</dcterms:created>
  <dcterms:modified xsi:type="dcterms:W3CDTF">2026-07-18T13:00:50Z</dcterms:modified>
</cp:coreProperties>
</file>