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6" r:id="rId5"/>
    <p:sldId id="267" r:id="rId6"/>
    <p:sldId id="271" r:id="rId7"/>
    <p:sldId id="260" r:id="rId8"/>
    <p:sldId id="270" r:id="rId9"/>
    <p:sldId id="261" r:id="rId10"/>
    <p:sldId id="262" r:id="rId11"/>
    <p:sldId id="273" r:id="rId12"/>
    <p:sldId id="263" r:id="rId13"/>
    <p:sldId id="264" r:id="rId14"/>
    <p:sldId id="265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E65571-84AE-41E5-9932-3BE95E33F7F7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DBE5380-28FF-448D-A52F-EFB188339DF8}">
      <dgm:prSet/>
      <dgm:spPr/>
      <dgm:t>
        <a:bodyPr/>
        <a:lstStyle/>
        <a:p>
          <a:r>
            <a:rPr lang="en-US"/>
            <a:t>Importance of integrating health, wellbeing, and sustainable development (SD) in modern health &amp; social care.</a:t>
          </a:r>
        </a:p>
      </dgm:t>
    </dgm:pt>
    <dgm:pt modelId="{781D4F12-3EB9-41DD-89B6-B6EA1195F93C}" type="parTrans" cxnId="{AB3225E4-C0F6-4E22-9AFB-7E7A8D400862}">
      <dgm:prSet/>
      <dgm:spPr/>
      <dgm:t>
        <a:bodyPr/>
        <a:lstStyle/>
        <a:p>
          <a:endParaRPr lang="en-US"/>
        </a:p>
      </dgm:t>
    </dgm:pt>
    <dgm:pt modelId="{152795E0-6DD0-4545-91B3-D178B134E97A}" type="sibTrans" cxnId="{AB3225E4-C0F6-4E22-9AFB-7E7A8D400862}">
      <dgm:prSet/>
      <dgm:spPr/>
      <dgm:t>
        <a:bodyPr/>
        <a:lstStyle/>
        <a:p>
          <a:endParaRPr lang="en-US"/>
        </a:p>
      </dgm:t>
    </dgm:pt>
    <dgm:pt modelId="{6EBB9988-5908-4218-BC20-4FA454D00EB2}">
      <dgm:prSet/>
      <dgm:spPr/>
      <dgm:t>
        <a:bodyPr/>
        <a:lstStyle/>
        <a:p>
          <a:r>
            <a:rPr lang="en-US"/>
            <a:t>Rising long‑term conditions, inequalities, and environmental pressures in the UK.</a:t>
          </a:r>
        </a:p>
      </dgm:t>
    </dgm:pt>
    <dgm:pt modelId="{0A2E91EA-CF37-4A60-B6B2-8E0CED6E7021}" type="parTrans" cxnId="{3142F6B7-E8B1-4AF9-91B7-87C5DB2F43A3}">
      <dgm:prSet/>
      <dgm:spPr/>
      <dgm:t>
        <a:bodyPr/>
        <a:lstStyle/>
        <a:p>
          <a:endParaRPr lang="en-US"/>
        </a:p>
      </dgm:t>
    </dgm:pt>
    <dgm:pt modelId="{2F7245D7-39CD-442D-B071-6B1EFF02A1CD}" type="sibTrans" cxnId="{3142F6B7-E8B1-4AF9-91B7-87C5DB2F43A3}">
      <dgm:prSet/>
      <dgm:spPr/>
      <dgm:t>
        <a:bodyPr/>
        <a:lstStyle/>
        <a:p>
          <a:endParaRPr lang="en-US"/>
        </a:p>
      </dgm:t>
    </dgm:pt>
    <dgm:pt modelId="{773D1236-6B35-4F83-9AB9-C3F540E243F7}">
      <dgm:prSet/>
      <dgm:spPr/>
      <dgm:t>
        <a:bodyPr/>
        <a:lstStyle/>
        <a:p>
          <a:r>
            <a:rPr lang="en-US"/>
            <a:t>Aim: Explore definitions, theories, policies, SDGs, case studies, and inequalities.</a:t>
          </a:r>
        </a:p>
      </dgm:t>
    </dgm:pt>
    <dgm:pt modelId="{1FBFAC4B-F7A7-4D87-B653-E275268043B9}" type="parTrans" cxnId="{B19F4C06-88EA-42E5-AE5B-D9BC76F87F5E}">
      <dgm:prSet/>
      <dgm:spPr/>
      <dgm:t>
        <a:bodyPr/>
        <a:lstStyle/>
        <a:p>
          <a:endParaRPr lang="en-US"/>
        </a:p>
      </dgm:t>
    </dgm:pt>
    <dgm:pt modelId="{81B6A16A-6907-4470-B312-5BA76E72315A}" type="sibTrans" cxnId="{B19F4C06-88EA-42E5-AE5B-D9BC76F87F5E}">
      <dgm:prSet/>
      <dgm:spPr/>
      <dgm:t>
        <a:bodyPr/>
        <a:lstStyle/>
        <a:p>
          <a:endParaRPr lang="en-US"/>
        </a:p>
      </dgm:t>
    </dgm:pt>
    <dgm:pt modelId="{B1A61397-BD53-42D7-BFB0-0E465B09E5BF}">
      <dgm:prSet/>
      <dgm:spPr/>
      <dgm:t>
        <a:bodyPr/>
        <a:lstStyle/>
        <a:p>
          <a:r>
            <a:rPr lang="en-US"/>
            <a:t>Relevance: Supports prevention, equity, and long‑term system sustainability.</a:t>
          </a:r>
        </a:p>
      </dgm:t>
    </dgm:pt>
    <dgm:pt modelId="{80AF8975-0FA0-4390-95CF-9385F83D062D}" type="parTrans" cxnId="{D92762AD-CB83-4FBF-A7A3-B02EEDA564BD}">
      <dgm:prSet/>
      <dgm:spPr/>
      <dgm:t>
        <a:bodyPr/>
        <a:lstStyle/>
        <a:p>
          <a:endParaRPr lang="en-US"/>
        </a:p>
      </dgm:t>
    </dgm:pt>
    <dgm:pt modelId="{6D6762C7-3DEF-4DF5-A8CE-F3E2E228B247}" type="sibTrans" cxnId="{D92762AD-CB83-4FBF-A7A3-B02EEDA564BD}">
      <dgm:prSet/>
      <dgm:spPr/>
      <dgm:t>
        <a:bodyPr/>
        <a:lstStyle/>
        <a:p>
          <a:endParaRPr lang="en-US"/>
        </a:p>
      </dgm:t>
    </dgm:pt>
    <dgm:pt modelId="{97240028-A7D6-4244-88EA-9701ED713D2D}" type="pres">
      <dgm:prSet presAssocID="{ECE65571-84AE-41E5-9932-3BE95E33F7F7}" presName="outerComposite" presStyleCnt="0">
        <dgm:presLayoutVars>
          <dgm:chMax val="5"/>
          <dgm:dir/>
          <dgm:resizeHandles val="exact"/>
        </dgm:presLayoutVars>
      </dgm:prSet>
      <dgm:spPr/>
    </dgm:pt>
    <dgm:pt modelId="{D0A4ED18-F32D-44B3-AE49-530B4E4949AE}" type="pres">
      <dgm:prSet presAssocID="{ECE65571-84AE-41E5-9932-3BE95E33F7F7}" presName="dummyMaxCanvas" presStyleCnt="0">
        <dgm:presLayoutVars/>
      </dgm:prSet>
      <dgm:spPr/>
    </dgm:pt>
    <dgm:pt modelId="{BA6D6374-7D69-4A4E-B7B6-46B0149A74C7}" type="pres">
      <dgm:prSet presAssocID="{ECE65571-84AE-41E5-9932-3BE95E33F7F7}" presName="FourNodes_1" presStyleLbl="node1" presStyleIdx="0" presStyleCnt="4">
        <dgm:presLayoutVars>
          <dgm:bulletEnabled val="1"/>
        </dgm:presLayoutVars>
      </dgm:prSet>
      <dgm:spPr/>
    </dgm:pt>
    <dgm:pt modelId="{61C50145-EFEE-46FE-9C60-C406078924B7}" type="pres">
      <dgm:prSet presAssocID="{ECE65571-84AE-41E5-9932-3BE95E33F7F7}" presName="FourNodes_2" presStyleLbl="node1" presStyleIdx="1" presStyleCnt="4">
        <dgm:presLayoutVars>
          <dgm:bulletEnabled val="1"/>
        </dgm:presLayoutVars>
      </dgm:prSet>
      <dgm:spPr/>
    </dgm:pt>
    <dgm:pt modelId="{999F528F-F939-4173-BFED-2CDF3CB6843A}" type="pres">
      <dgm:prSet presAssocID="{ECE65571-84AE-41E5-9932-3BE95E33F7F7}" presName="FourNodes_3" presStyleLbl="node1" presStyleIdx="2" presStyleCnt="4">
        <dgm:presLayoutVars>
          <dgm:bulletEnabled val="1"/>
        </dgm:presLayoutVars>
      </dgm:prSet>
      <dgm:spPr/>
    </dgm:pt>
    <dgm:pt modelId="{85E02D15-273E-4874-BD8A-E06579B35A1B}" type="pres">
      <dgm:prSet presAssocID="{ECE65571-84AE-41E5-9932-3BE95E33F7F7}" presName="FourNodes_4" presStyleLbl="node1" presStyleIdx="3" presStyleCnt="4">
        <dgm:presLayoutVars>
          <dgm:bulletEnabled val="1"/>
        </dgm:presLayoutVars>
      </dgm:prSet>
      <dgm:spPr/>
    </dgm:pt>
    <dgm:pt modelId="{CBD5DF53-3F2A-4405-8453-03CD517B6FFB}" type="pres">
      <dgm:prSet presAssocID="{ECE65571-84AE-41E5-9932-3BE95E33F7F7}" presName="FourConn_1-2" presStyleLbl="fgAccFollowNode1" presStyleIdx="0" presStyleCnt="3">
        <dgm:presLayoutVars>
          <dgm:bulletEnabled val="1"/>
        </dgm:presLayoutVars>
      </dgm:prSet>
      <dgm:spPr/>
    </dgm:pt>
    <dgm:pt modelId="{DC1DFEEB-3CD8-4EC5-A850-0C67186DE11B}" type="pres">
      <dgm:prSet presAssocID="{ECE65571-84AE-41E5-9932-3BE95E33F7F7}" presName="FourConn_2-3" presStyleLbl="fgAccFollowNode1" presStyleIdx="1" presStyleCnt="3">
        <dgm:presLayoutVars>
          <dgm:bulletEnabled val="1"/>
        </dgm:presLayoutVars>
      </dgm:prSet>
      <dgm:spPr/>
    </dgm:pt>
    <dgm:pt modelId="{1BEB0783-F212-448E-8AF8-B2D03C435945}" type="pres">
      <dgm:prSet presAssocID="{ECE65571-84AE-41E5-9932-3BE95E33F7F7}" presName="FourConn_3-4" presStyleLbl="fgAccFollowNode1" presStyleIdx="2" presStyleCnt="3">
        <dgm:presLayoutVars>
          <dgm:bulletEnabled val="1"/>
        </dgm:presLayoutVars>
      </dgm:prSet>
      <dgm:spPr/>
    </dgm:pt>
    <dgm:pt modelId="{8024B9AD-2310-4641-A958-F22DE74A1C5C}" type="pres">
      <dgm:prSet presAssocID="{ECE65571-84AE-41E5-9932-3BE95E33F7F7}" presName="FourNodes_1_text" presStyleLbl="node1" presStyleIdx="3" presStyleCnt="4">
        <dgm:presLayoutVars>
          <dgm:bulletEnabled val="1"/>
        </dgm:presLayoutVars>
      </dgm:prSet>
      <dgm:spPr/>
    </dgm:pt>
    <dgm:pt modelId="{B22E3433-9ED5-41D9-A2BB-D07A08575129}" type="pres">
      <dgm:prSet presAssocID="{ECE65571-84AE-41E5-9932-3BE95E33F7F7}" presName="FourNodes_2_text" presStyleLbl="node1" presStyleIdx="3" presStyleCnt="4">
        <dgm:presLayoutVars>
          <dgm:bulletEnabled val="1"/>
        </dgm:presLayoutVars>
      </dgm:prSet>
      <dgm:spPr/>
    </dgm:pt>
    <dgm:pt modelId="{563F0DD0-7EE9-488E-8A44-0EE291C58D28}" type="pres">
      <dgm:prSet presAssocID="{ECE65571-84AE-41E5-9932-3BE95E33F7F7}" presName="FourNodes_3_text" presStyleLbl="node1" presStyleIdx="3" presStyleCnt="4">
        <dgm:presLayoutVars>
          <dgm:bulletEnabled val="1"/>
        </dgm:presLayoutVars>
      </dgm:prSet>
      <dgm:spPr/>
    </dgm:pt>
    <dgm:pt modelId="{8CF23EFD-E2C9-4B41-90F3-D847116785AB}" type="pres">
      <dgm:prSet presAssocID="{ECE65571-84AE-41E5-9932-3BE95E33F7F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8029603-D560-40BC-A56A-C4ACB303BD17}" type="presOf" srcId="{773D1236-6B35-4F83-9AB9-C3F540E243F7}" destId="{563F0DD0-7EE9-488E-8A44-0EE291C58D28}" srcOrd="1" destOrd="0" presId="urn:microsoft.com/office/officeart/2005/8/layout/vProcess5"/>
    <dgm:cxn modelId="{B19F4C06-88EA-42E5-AE5B-D9BC76F87F5E}" srcId="{ECE65571-84AE-41E5-9932-3BE95E33F7F7}" destId="{773D1236-6B35-4F83-9AB9-C3F540E243F7}" srcOrd="2" destOrd="0" parTransId="{1FBFAC4B-F7A7-4D87-B653-E275268043B9}" sibTransId="{81B6A16A-6907-4470-B312-5BA76E72315A}"/>
    <dgm:cxn modelId="{E22F7B19-60C3-4BF7-9F97-168A61DB4D70}" type="presOf" srcId="{2F7245D7-39CD-442D-B071-6B1EFF02A1CD}" destId="{DC1DFEEB-3CD8-4EC5-A850-0C67186DE11B}" srcOrd="0" destOrd="0" presId="urn:microsoft.com/office/officeart/2005/8/layout/vProcess5"/>
    <dgm:cxn modelId="{EC621761-4AAB-46D4-8533-5BED834F24B9}" type="presOf" srcId="{81B6A16A-6907-4470-B312-5BA76E72315A}" destId="{1BEB0783-F212-448E-8AF8-B2D03C435945}" srcOrd="0" destOrd="0" presId="urn:microsoft.com/office/officeart/2005/8/layout/vProcess5"/>
    <dgm:cxn modelId="{48070266-8883-4AF4-AE92-7051C1B3182C}" type="presOf" srcId="{ADBE5380-28FF-448D-A52F-EFB188339DF8}" destId="{8024B9AD-2310-4641-A958-F22DE74A1C5C}" srcOrd="1" destOrd="0" presId="urn:microsoft.com/office/officeart/2005/8/layout/vProcess5"/>
    <dgm:cxn modelId="{653D3E71-7008-4930-89A4-790D801E2FF8}" type="presOf" srcId="{6EBB9988-5908-4218-BC20-4FA454D00EB2}" destId="{61C50145-EFEE-46FE-9C60-C406078924B7}" srcOrd="0" destOrd="0" presId="urn:microsoft.com/office/officeart/2005/8/layout/vProcess5"/>
    <dgm:cxn modelId="{8CFE3274-E83E-4DB2-8D25-CE9225138367}" type="presOf" srcId="{B1A61397-BD53-42D7-BFB0-0E465B09E5BF}" destId="{8CF23EFD-E2C9-4B41-90F3-D847116785AB}" srcOrd="1" destOrd="0" presId="urn:microsoft.com/office/officeart/2005/8/layout/vProcess5"/>
    <dgm:cxn modelId="{EE1BBC58-C67C-4DA4-A579-B4F79E4CE7E0}" type="presOf" srcId="{ADBE5380-28FF-448D-A52F-EFB188339DF8}" destId="{BA6D6374-7D69-4A4E-B7B6-46B0149A74C7}" srcOrd="0" destOrd="0" presId="urn:microsoft.com/office/officeart/2005/8/layout/vProcess5"/>
    <dgm:cxn modelId="{3439A27B-A4A7-43EF-BB4D-2D45F513FCA1}" type="presOf" srcId="{773D1236-6B35-4F83-9AB9-C3F540E243F7}" destId="{999F528F-F939-4173-BFED-2CDF3CB6843A}" srcOrd="0" destOrd="0" presId="urn:microsoft.com/office/officeart/2005/8/layout/vProcess5"/>
    <dgm:cxn modelId="{E4BF3588-FF99-4F88-9F84-4366D8FD74A9}" type="presOf" srcId="{ECE65571-84AE-41E5-9932-3BE95E33F7F7}" destId="{97240028-A7D6-4244-88EA-9701ED713D2D}" srcOrd="0" destOrd="0" presId="urn:microsoft.com/office/officeart/2005/8/layout/vProcess5"/>
    <dgm:cxn modelId="{D92762AD-CB83-4FBF-A7A3-B02EEDA564BD}" srcId="{ECE65571-84AE-41E5-9932-3BE95E33F7F7}" destId="{B1A61397-BD53-42D7-BFB0-0E465B09E5BF}" srcOrd="3" destOrd="0" parTransId="{80AF8975-0FA0-4390-95CF-9385F83D062D}" sibTransId="{6D6762C7-3DEF-4DF5-A8CE-F3E2E228B247}"/>
    <dgm:cxn modelId="{200D4EAD-1577-4218-8FB1-81D1978A9D63}" type="presOf" srcId="{B1A61397-BD53-42D7-BFB0-0E465B09E5BF}" destId="{85E02D15-273E-4874-BD8A-E06579B35A1B}" srcOrd="0" destOrd="0" presId="urn:microsoft.com/office/officeart/2005/8/layout/vProcess5"/>
    <dgm:cxn modelId="{3142F6B7-E8B1-4AF9-91B7-87C5DB2F43A3}" srcId="{ECE65571-84AE-41E5-9932-3BE95E33F7F7}" destId="{6EBB9988-5908-4218-BC20-4FA454D00EB2}" srcOrd="1" destOrd="0" parTransId="{0A2E91EA-CF37-4A60-B6B2-8E0CED6E7021}" sibTransId="{2F7245D7-39CD-442D-B071-6B1EFF02A1CD}"/>
    <dgm:cxn modelId="{7613A0C6-D9AA-435A-A488-44F5356E4DDC}" type="presOf" srcId="{6EBB9988-5908-4218-BC20-4FA454D00EB2}" destId="{B22E3433-9ED5-41D9-A2BB-D07A08575129}" srcOrd="1" destOrd="0" presId="urn:microsoft.com/office/officeart/2005/8/layout/vProcess5"/>
    <dgm:cxn modelId="{AB3225E4-C0F6-4E22-9AFB-7E7A8D400862}" srcId="{ECE65571-84AE-41E5-9932-3BE95E33F7F7}" destId="{ADBE5380-28FF-448D-A52F-EFB188339DF8}" srcOrd="0" destOrd="0" parTransId="{781D4F12-3EB9-41DD-89B6-B6EA1195F93C}" sibTransId="{152795E0-6DD0-4545-91B3-D178B134E97A}"/>
    <dgm:cxn modelId="{008CA3E7-B724-4BFA-910D-E4B503141B9F}" type="presOf" srcId="{152795E0-6DD0-4545-91B3-D178B134E97A}" destId="{CBD5DF53-3F2A-4405-8453-03CD517B6FFB}" srcOrd="0" destOrd="0" presId="urn:microsoft.com/office/officeart/2005/8/layout/vProcess5"/>
    <dgm:cxn modelId="{AA547D9E-A3C0-40F7-BC7F-493794CCC24B}" type="presParOf" srcId="{97240028-A7D6-4244-88EA-9701ED713D2D}" destId="{D0A4ED18-F32D-44B3-AE49-530B4E4949AE}" srcOrd="0" destOrd="0" presId="urn:microsoft.com/office/officeart/2005/8/layout/vProcess5"/>
    <dgm:cxn modelId="{569DC35F-2DEF-4947-A323-98B1A7BD98A7}" type="presParOf" srcId="{97240028-A7D6-4244-88EA-9701ED713D2D}" destId="{BA6D6374-7D69-4A4E-B7B6-46B0149A74C7}" srcOrd="1" destOrd="0" presId="urn:microsoft.com/office/officeart/2005/8/layout/vProcess5"/>
    <dgm:cxn modelId="{F3BC9A04-E91D-410E-A3BF-C74BA4B29963}" type="presParOf" srcId="{97240028-A7D6-4244-88EA-9701ED713D2D}" destId="{61C50145-EFEE-46FE-9C60-C406078924B7}" srcOrd="2" destOrd="0" presId="urn:microsoft.com/office/officeart/2005/8/layout/vProcess5"/>
    <dgm:cxn modelId="{13AEC4D8-7358-4CF1-A2FB-D3BE5B6FDD56}" type="presParOf" srcId="{97240028-A7D6-4244-88EA-9701ED713D2D}" destId="{999F528F-F939-4173-BFED-2CDF3CB6843A}" srcOrd="3" destOrd="0" presId="urn:microsoft.com/office/officeart/2005/8/layout/vProcess5"/>
    <dgm:cxn modelId="{8E5AF58B-8E4F-4AA2-BC24-771AE257C78B}" type="presParOf" srcId="{97240028-A7D6-4244-88EA-9701ED713D2D}" destId="{85E02D15-273E-4874-BD8A-E06579B35A1B}" srcOrd="4" destOrd="0" presId="urn:microsoft.com/office/officeart/2005/8/layout/vProcess5"/>
    <dgm:cxn modelId="{A861AEEC-F12F-4667-B0EB-4199A3669D28}" type="presParOf" srcId="{97240028-A7D6-4244-88EA-9701ED713D2D}" destId="{CBD5DF53-3F2A-4405-8453-03CD517B6FFB}" srcOrd="5" destOrd="0" presId="urn:microsoft.com/office/officeart/2005/8/layout/vProcess5"/>
    <dgm:cxn modelId="{60A50FC8-55BA-42EA-96C9-A3A1B1D93296}" type="presParOf" srcId="{97240028-A7D6-4244-88EA-9701ED713D2D}" destId="{DC1DFEEB-3CD8-4EC5-A850-0C67186DE11B}" srcOrd="6" destOrd="0" presId="urn:microsoft.com/office/officeart/2005/8/layout/vProcess5"/>
    <dgm:cxn modelId="{76E4FB0B-E789-4AD5-A14A-1C5CEC23BE91}" type="presParOf" srcId="{97240028-A7D6-4244-88EA-9701ED713D2D}" destId="{1BEB0783-F212-448E-8AF8-B2D03C435945}" srcOrd="7" destOrd="0" presId="urn:microsoft.com/office/officeart/2005/8/layout/vProcess5"/>
    <dgm:cxn modelId="{0F4A9738-4043-41D9-A668-34FB88937757}" type="presParOf" srcId="{97240028-A7D6-4244-88EA-9701ED713D2D}" destId="{8024B9AD-2310-4641-A958-F22DE74A1C5C}" srcOrd="8" destOrd="0" presId="urn:microsoft.com/office/officeart/2005/8/layout/vProcess5"/>
    <dgm:cxn modelId="{2ED0969B-B44C-47DB-8452-AAF4FE9032F5}" type="presParOf" srcId="{97240028-A7D6-4244-88EA-9701ED713D2D}" destId="{B22E3433-9ED5-41D9-A2BB-D07A08575129}" srcOrd="9" destOrd="0" presId="urn:microsoft.com/office/officeart/2005/8/layout/vProcess5"/>
    <dgm:cxn modelId="{DA1B700E-F668-4FFF-82DD-D38020729F3F}" type="presParOf" srcId="{97240028-A7D6-4244-88EA-9701ED713D2D}" destId="{563F0DD0-7EE9-488E-8A44-0EE291C58D28}" srcOrd="10" destOrd="0" presId="urn:microsoft.com/office/officeart/2005/8/layout/vProcess5"/>
    <dgm:cxn modelId="{EC0C0A61-AF8F-4E67-A882-00FD00CE2A0B}" type="presParOf" srcId="{97240028-A7D6-4244-88EA-9701ED713D2D}" destId="{8CF23EFD-E2C9-4B41-90F3-D847116785A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D6374-7D69-4A4E-B7B6-46B0149A74C7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Importance of integrating health, wellbeing, and sustainable development (SD) in modern health &amp; social care.</a:t>
          </a:r>
        </a:p>
      </dsp:txBody>
      <dsp:txXfrm>
        <a:off x="28038" y="28038"/>
        <a:ext cx="7298593" cy="901218"/>
      </dsp:txXfrm>
    </dsp:sp>
    <dsp:sp modelId="{61C50145-EFEE-46FE-9C60-C406078924B7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Rising long‑term conditions, inequalities, and environmental pressures in the UK.</a:t>
          </a:r>
        </a:p>
      </dsp:txBody>
      <dsp:txXfrm>
        <a:off x="732583" y="1159385"/>
        <a:ext cx="7029617" cy="901218"/>
      </dsp:txXfrm>
    </dsp:sp>
    <dsp:sp modelId="{999F528F-F939-4173-BFED-2CDF3CB6843A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Aim: Explore definitions, theories, policies, SDGs, case studies, and inequalities.</a:t>
          </a:r>
        </a:p>
      </dsp:txBody>
      <dsp:txXfrm>
        <a:off x="1426612" y="2290733"/>
        <a:ext cx="7040133" cy="901218"/>
      </dsp:txXfrm>
    </dsp:sp>
    <dsp:sp modelId="{85E02D15-273E-4874-BD8A-E06579B35A1B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Relevance: Supports prevention, equity, and long‑term system sustainability.</a:t>
          </a:r>
        </a:p>
      </dsp:txBody>
      <dsp:txXfrm>
        <a:off x="2131157" y="3422081"/>
        <a:ext cx="7029617" cy="901218"/>
      </dsp:txXfrm>
    </dsp:sp>
    <dsp:sp modelId="{CBD5DF53-3F2A-4405-8453-03CD517B6FFB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DC1DFEEB-3CD8-4EC5-A850-0C67186DE11B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1BEB0783-F212-448E-8AF8-B2D03C435945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CAB8CB-6C53-4D26-96AE-58A7F375344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AA5197-FD17-4BED-ABA6-F3EAC33D7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89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AA5197-FD17-4BED-ABA6-F3EAC33D746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416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AA5197-FD17-4BED-ABA6-F3EAC33D746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803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AA5197-FD17-4BED-ABA6-F3EAC33D746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5552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• </a:t>
            </a:r>
            <a:r>
              <a:rPr lang="en-US" b="1" dirty="0"/>
              <a:t>Health in All Policies (HiAP) links health to wider social determinants (WHO, 2026a)</a:t>
            </a:r>
          </a:p>
          <a:p>
            <a:r>
              <a:rPr lang="en-US" dirty="0"/>
              <a:t>HiAP shows how international governance (WHO) encourages governments to embed health considerations into all policies — housing, transport, education — supporting a whole‑system approach to improving population health.</a:t>
            </a:r>
          </a:p>
          <a:p>
            <a:endParaRPr lang="en-US" dirty="0"/>
          </a:p>
          <a:p>
            <a:r>
              <a:rPr lang="en-US" b="1" dirty="0"/>
              <a:t>• The NHS Long Term Plan promotes integration and prevention</a:t>
            </a:r>
          </a:p>
          <a:p>
            <a:r>
              <a:rPr lang="en-US" dirty="0"/>
              <a:t>This reflects national governance priorities by directing the NHS to work collaboratively across sectors, reduce fragmentation, and shift resources toward prevention and early intervention.</a:t>
            </a:r>
          </a:p>
          <a:p>
            <a:endParaRPr lang="en-US" b="1" dirty="0"/>
          </a:p>
          <a:p>
            <a:r>
              <a:rPr lang="en-US" b="1" dirty="0"/>
              <a:t>• Market‑driven ideologies risk increasing inequities</a:t>
            </a:r>
          </a:p>
          <a:p>
            <a:r>
              <a:rPr lang="en-US" dirty="0"/>
              <a:t>Policies influenced by competition and </a:t>
            </a:r>
            <a:r>
              <a:rPr lang="en-US" dirty="0" err="1"/>
              <a:t>privatisation</a:t>
            </a:r>
            <a:r>
              <a:rPr lang="en-US" dirty="0"/>
              <a:t> can widen access gaps, challenging both national equality duties and international commitments to reducing health inequalities.</a:t>
            </a:r>
          </a:p>
          <a:p>
            <a:endParaRPr lang="en-US" dirty="0"/>
          </a:p>
          <a:p>
            <a:r>
              <a:rPr lang="en-US" dirty="0"/>
              <a:t>• </a:t>
            </a:r>
            <a:r>
              <a:rPr lang="en-US" b="1" dirty="0"/>
              <a:t>The Health and Social Care Act 2012 increased complexity despite the integration agenda</a:t>
            </a:r>
          </a:p>
          <a:p>
            <a:r>
              <a:rPr lang="en-US" dirty="0"/>
              <a:t>Although intended to improve efficiency, the 2012 reforms created fragmented commissioning structures, showing how governance changes can conflict with integration goals and complicate system coordination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AA5197-FD17-4BED-ABA6-F3EAC33D746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024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AA5197-FD17-4BED-ABA6-F3EAC33D746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8359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B3E87-1358-BC4A-DAFC-F5908CB65B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A7C571-6454-01EA-767D-68954B7DE7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3E55A2-672E-6D87-71CA-8F5999ED0D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Legislation.gov.uk (2026) Health and Social Care Act 2012. Available at: https://www.legislation.gov.uk/ukpga/2012/7/notes (Accessed: 12 February 2026).</a:t>
            </a:r>
          </a:p>
          <a:p>
            <a:r>
              <a:rPr lang="en-US" dirty="0" err="1"/>
              <a:t>Ludowyk</a:t>
            </a:r>
            <a:r>
              <a:rPr lang="en-US" dirty="0"/>
              <a:t>, N., Trail, K. and </a:t>
            </a:r>
            <a:r>
              <a:rPr lang="en-US" dirty="0" err="1"/>
              <a:t>Morecroft</a:t>
            </a:r>
            <a:r>
              <a:rPr lang="en-US" dirty="0"/>
              <a:t>, R. (2023) ‘A community-led suicide prevention initiative for young people in regional and rural Australia: the Live4Life model’, Australian psychologist, 58(2), pp.51-56. https://www.tandfonline.com/doi/pdf/10.1080/00050067.2022.2158063 </a:t>
            </a:r>
          </a:p>
          <a:p>
            <a:r>
              <a:rPr lang="en-US" dirty="0"/>
              <a:t>NHS (2018) The Perinatal Mental Health Care Pathways. Available at: https://www.england.nhs.uk/wp-content/uploads/2018/05/perinatal-mental-health-care-pathway.pdf (Accessed: 12 February 2026).</a:t>
            </a:r>
          </a:p>
          <a:p>
            <a:r>
              <a:rPr lang="en-US" dirty="0"/>
              <a:t>NHS (2019) Universal </a:t>
            </a:r>
            <a:r>
              <a:rPr lang="en-US" dirty="0" err="1"/>
              <a:t>Personalised</a:t>
            </a:r>
            <a:r>
              <a:rPr lang="en-US" dirty="0"/>
              <a:t> Care Implementing the Comprehensive Model. Available at: https://www.england.nhs.uk/wp-content/uploads/2019/01/universal-personalised-care.pdf (Accessed: 12 February 2026).</a:t>
            </a:r>
          </a:p>
          <a:p>
            <a:r>
              <a:rPr lang="en-US" dirty="0"/>
              <a:t>NHS (2025) Greener NHS. Available at: https://www.england.nhs.uk/greenernhs/ (Accessed: 12 February 2026).</a:t>
            </a:r>
          </a:p>
          <a:p>
            <a:r>
              <a:rPr lang="en-US" dirty="0"/>
              <a:t>NHS (2026) Social prescribing. Available at: https://www.england.nhs.uk/personalisedcare/social-prescribing/ (Accessed: 12 February 2026).</a:t>
            </a:r>
          </a:p>
          <a:p>
            <a:r>
              <a:rPr lang="en-US" dirty="0"/>
              <a:t>NHS (2026a) Improving Access to Psychological Therapies. Available at: https://www.england.nhs.uk/south/our-work/mental-health/improving-access-to-psychological-therapies/ (Accessed: 12 February 2026).</a:t>
            </a:r>
          </a:p>
          <a:p>
            <a:r>
              <a:rPr lang="en-US" dirty="0"/>
              <a:t>NHS (2026b) Person-</a:t>
            </a:r>
            <a:r>
              <a:rPr lang="en-US" dirty="0" err="1"/>
              <a:t>centred</a:t>
            </a:r>
            <a:r>
              <a:rPr lang="en-US" dirty="0"/>
              <a:t> care. Available at: https://www.hee.nhs.uk/our-work/person-centred-care (Accessed: 12 February 2026).</a:t>
            </a:r>
          </a:p>
          <a:p>
            <a:r>
              <a:rPr lang="en-US" dirty="0"/>
              <a:t>NHS (2026c) Community mental health services. Available at: https://www.england.nhs.uk/mental-health/adults/cmhs/ (Accessed: 12 February 2026).</a:t>
            </a:r>
          </a:p>
          <a:p>
            <a:r>
              <a:rPr lang="en-US" dirty="0"/>
              <a:t>NHS (2026d) Healthy living. Available at: https://www.nhs.uk/live-well/ (Accessed: 12 February 2026).</a:t>
            </a:r>
          </a:p>
          <a:p>
            <a:r>
              <a:rPr lang="en-US" dirty="0"/>
              <a:t>NHS (2026e) What is an NHS Health Check? Available at: https://www.nhs.uk/tests-and-treatments/nhs-health-check/ (Accessed: 12 February 2026).</a:t>
            </a:r>
          </a:p>
          <a:p>
            <a:r>
              <a:rPr lang="en-US" dirty="0"/>
              <a:t>OECD (2025) OECD Guidelines on Measuring Subjective Well-being (2025 Update). Available at: https://www.oecd.org/en/publications/oecd-guidelines-on-measuring-subjective-well-being-2025-update_9203632a-en.html (Accessed: 12 February 2026).</a:t>
            </a:r>
          </a:p>
          <a:p>
            <a:r>
              <a:rPr lang="en-US" dirty="0"/>
              <a:t>Parchment, A., Lawrence, W., Perry, R., Rahman, E., Townsend, N., Wainwright, E. and Wainwright, D. (2023) ‘Making every contact count and healthy conversation skills as very brief or brief </a:t>
            </a:r>
            <a:r>
              <a:rPr lang="en-US" dirty="0" err="1"/>
              <a:t>behaviour</a:t>
            </a:r>
            <a:r>
              <a:rPr lang="en-US" dirty="0"/>
              <a:t> change interventions: a scoping review’, Journal of Public Health, 31(7), pp.1017-1034. https://link.springer.com/content/pdf/10.1007/s10389-021-01653-4.pdf </a:t>
            </a:r>
          </a:p>
          <a:p>
            <a:r>
              <a:rPr lang="en-US" dirty="0"/>
              <a:t>Parliament.uk (2019) Tailored prevention messaging for diabetes. Available at: https://commonslibrary.parliament.uk/research-briefings/cdp-2019-0224/ (Accessed: 12 February 2026).</a:t>
            </a:r>
          </a:p>
          <a:p>
            <a:r>
              <a:rPr lang="en-US" dirty="0"/>
              <a:t>Roberts, A. (2023). The biopsychosocial model: Its use and abuse. Medicine, Health Care and Philosophy, 26(3), pp.367-384. https://link.springer.com/article/10.1007/s11019-023-10150-2</a:t>
            </a:r>
          </a:p>
          <a:p>
            <a:r>
              <a:rPr lang="en-US" dirty="0"/>
              <a:t>Rodgers, M., South, E., Harden, M., Whitehead, M. and Sowden, A. (2025) Contextual factors in systematic reviews: understanding public health interventions in low socioeconomic status and disadvantaged populations. Archives of Public Health, 83(1), p.153. https://link.springer.com/article/10.1186/s13690-025-01644-x</a:t>
            </a:r>
          </a:p>
          <a:p>
            <a:r>
              <a:rPr lang="en-US" dirty="0" err="1"/>
              <a:t>Schramme</a:t>
            </a:r>
            <a:r>
              <a:rPr lang="en-US" dirty="0"/>
              <a:t>, T. (2023) ‘Health as complete well-being: The WHO definition and beyond’, Public Health Ethics, 16(3), pp.210-218. https://academic.oup.com/phe/article-pdf/16/3/210/56614342/phad017.pdf </a:t>
            </a:r>
          </a:p>
          <a:p>
            <a:r>
              <a:rPr lang="en-US" dirty="0" err="1"/>
              <a:t>Schuwirth</a:t>
            </a:r>
            <a:r>
              <a:rPr lang="en-US" dirty="0"/>
              <a:t>, N., Borgwardt, F., </a:t>
            </a:r>
            <a:r>
              <a:rPr lang="en-US" dirty="0" err="1"/>
              <a:t>Domisch</a:t>
            </a:r>
            <a:r>
              <a:rPr lang="en-US" dirty="0"/>
              <a:t>, S., Friedrichs, M., </a:t>
            </a:r>
            <a:r>
              <a:rPr lang="en-US" dirty="0" err="1"/>
              <a:t>Kattwinkel</a:t>
            </a:r>
            <a:r>
              <a:rPr lang="en-US" dirty="0"/>
              <a:t>, M., Kneis, D., </a:t>
            </a:r>
            <a:r>
              <a:rPr lang="en-US" dirty="0" err="1"/>
              <a:t>Kuemmerlen</a:t>
            </a:r>
            <a:r>
              <a:rPr lang="en-US" dirty="0"/>
              <a:t>, M., Langhans, S.D., Martínez-López, J. and Vermeiren, P. (2019) How to make ecological models useful for environmental management. Ecological Modelling, 411, p.108784. https://www.sciencedirect.com/science/article/pii/S0304380019302923</a:t>
            </a:r>
          </a:p>
          <a:p>
            <a:r>
              <a:rPr lang="en-US" dirty="0"/>
              <a:t>Stucki, G., </a:t>
            </a:r>
            <a:r>
              <a:rPr lang="en-US" dirty="0" err="1"/>
              <a:t>Rubinelli</a:t>
            </a:r>
            <a:r>
              <a:rPr lang="en-US" dirty="0"/>
              <a:t>, S. and </a:t>
            </a:r>
            <a:r>
              <a:rPr lang="en-US" dirty="0" err="1"/>
              <a:t>Bickenbach</a:t>
            </a:r>
            <a:r>
              <a:rPr lang="en-US" dirty="0"/>
              <a:t>, J. (2020) We need an </a:t>
            </a:r>
            <a:r>
              <a:rPr lang="en-US" dirty="0" err="1"/>
              <a:t>operationalisation</a:t>
            </a:r>
            <a:r>
              <a:rPr lang="en-US" dirty="0"/>
              <a:t>, not a definition of health. Disability and rehabilitation, 42(3), pp.442-444. https://www.tandfonline.com/doi/abs/10.1080/09638288.2018.1503730</a:t>
            </a:r>
          </a:p>
          <a:p>
            <a:r>
              <a:rPr lang="en-US" dirty="0"/>
              <a:t>TFF (2023) Healthy Start needs urgent improvement to tackle food insecurity in the early years. Available at: https://foodfoundation.org.uk/publication/healthy-start-needs-urgent-improvement-tackle-food-insecurity-early-years (Accessed: 12 February 2026).</a:t>
            </a:r>
          </a:p>
          <a:p>
            <a:r>
              <a:rPr lang="en-US" dirty="0"/>
              <a:t>UN (2026) The Sustainable Development Goals. Available at: https://www.un.org/sustainabledevelopment/development-goals/ (Accessed: 12 February 2026).</a:t>
            </a:r>
          </a:p>
          <a:p>
            <a:r>
              <a:rPr lang="en-US" dirty="0"/>
              <a:t>UN (2026a) Ensure healthy lives and promote well-being for all at all ages. Available at: https://sdgs.un.org/goals/goal3 (Accessed: 12 February 2026).</a:t>
            </a:r>
          </a:p>
          <a:p>
            <a:r>
              <a:rPr lang="en-US" dirty="0"/>
              <a:t>WHO (2026) Health and Well-Being. Available at: https://www.who.int/data/gho/data/major-themes/health-and-well-being (Accessed: 12 February 2026).</a:t>
            </a:r>
          </a:p>
          <a:p>
            <a:r>
              <a:rPr lang="en-US" dirty="0"/>
              <a:t>WHO (2026a) Promoting Health in All Policies and intersectoral action capacities. Available at: https://www.who.int/activities/promoting-health-in-all-policies-and-intersectoral-action-capacities (Accessed: 12 February 2026).</a:t>
            </a:r>
          </a:p>
          <a:p>
            <a:r>
              <a:rPr lang="en-US" dirty="0"/>
              <a:t>World Health Organization (2024) Achieving well-being: a global framework for integrating well-being into public health utilizing a health promotion approach. World Health Organization. https://books.google.com/books?hl=en&amp;lr=&amp;id=y6QOEQAAQBAJ&amp;oi=fnd&amp;pg=PR4&amp;dq=&amp;ots=zAV7OlZsnu&amp;sig=atApWbeMzROMa1kvE0fLPGWIlhQ</a:t>
            </a:r>
          </a:p>
          <a:p>
            <a:r>
              <a:rPr lang="en-US" dirty="0"/>
              <a:t>Yiu, H.H.E., Deng, K., Fung, L.W., Ye, X., Blais, J.E., Tse, H.F., Wong, M.C.S., Yan, B.P., Wong, W.C.W., Li, X. and Wong, C.K.H. (2024) ‘Lipid-lowering agent preferences among patients with hypercholesterolemia: a focus group study’, Journal of Pharmaceutical Policy and Practice, 17(1), pp.1-20. https://www.tandfonline.com/doi/pdf/10.1080/20523211.2024.2421261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645EF5-1DFB-CCE6-B100-8E3F391FB5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AA5197-FD17-4BED-ABA6-F3EAC33D746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405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A0BAD-7B2C-A8F0-C46D-06C360AC2C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FBA143-23AA-91BB-8ECD-0837A5340E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69564-4D61-2BF6-F0DF-FC6DB2405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14EDFF-7F72-368B-E69E-82C417880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8065E6-5583-2776-47BB-4F94E2A38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120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24065-20C2-B0D4-F498-8F00DF072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4F8B0-F072-D60F-AAAF-0081876BD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FDE03-EA55-4BB5-21F8-8736B07CF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96DE8D-FFF2-226A-E8CD-3D05AAA4A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360CA-E5F7-C485-4952-BF9D03EA0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00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BE2B0-F244-D8FC-123B-5C29A5B4B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9FEC03-51E3-DCA0-4928-CF438D3057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845C8-86CE-1F19-69DA-6686258EF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F6131-E4BF-030B-CA18-B78B64C1C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53DB5-6E55-49A5-5558-7CA76B9A2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731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C171B-04EB-3ACB-D864-5D6C914F4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E9660-FE4F-2FCD-E7A3-797B360191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6C8D55-98EE-22EE-C0AE-26871FA492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7AFDAB-6AA9-C460-413B-79F3043671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9F979E-AEB5-5F38-48D1-F0FB8D77E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6663C4-FC64-82D4-92A5-AB0C90B2C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000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8EF83-5EDB-12E0-69F1-C906B955C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6941E0-30EC-C8C1-A91A-25F9BD3919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AA07F0-86A9-7F16-0B79-01BE999BD9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413894-6006-BD78-C280-211FC2B0DB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37686F-26D6-8115-DB47-00A80660EA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2DD4FA-6FA0-50B8-0B9D-92CFA8C61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77F789-78F8-CF98-37A4-270DD99D8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776B34-2C8B-72C7-2850-3C9201F56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422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57E53-2D2D-059F-2E39-D1F07F753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3C7E5D-DA04-0DE4-662A-E6FCBF6A7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1B2D92-F0A2-2F32-76A0-205C25ED4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E391C3-5BEC-60A6-F6F8-78EB731BF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292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8DF3A2-E67B-6B90-8BCA-13DA45578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4DABA6-BAF9-5808-5F3C-7887037DA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CE333C-4442-6757-ED5A-5B71D875C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471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62939-9BBB-D737-BC53-09924004F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C85DB-7BB6-E364-29B6-22D7C1048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8F4AFE-ACFF-C9DE-DE04-2EF9DED370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63E586-2645-C7F9-1324-6EA4C1A365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3F6EEE-FCBC-1D29-F290-3628EF46C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33FBA1-81A4-9EBE-B05B-7EB8CA57C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13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7931A-1F47-4739-AF7F-EC7439131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EE1FD6-92F7-B6BA-2360-A3566E7154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F1ED3-5322-7A49-422A-127C13D12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515271-D965-35B5-4BE2-6385803A7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BABC9-FA69-58B4-EA0D-AA6A00A6B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469ED4-B6A4-EECE-4BD0-7536409E1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115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30F7C-131B-29E1-7457-928B4C48D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BD5AC0-2AF9-3F86-7453-588A42CE80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4F4F1-F609-AFE2-5D8D-61170D232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B0572-5674-8BCC-1B93-5A2F226DF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EA225-4D31-D626-000A-40CA925E7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717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7E1C05-3D65-9522-294F-ADC104C951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C021F3-5C65-E298-BC2D-6FF9B1886F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B959D6-B770-505B-79AD-86A3F9AE1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EA2E5-98E4-0110-1570-308DF1119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FC0BB-3718-AD92-507C-B85B94B7F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866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58378D-97B3-2AEB-36C1-E7C4BBD2A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9D643F-94B7-5522-90E9-9CDAC66F96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108B1-1252-860E-4140-3BB62D0F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495FE9-1DCB-4961-AB9A-97657A7F955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292CE-8EED-282F-9B5A-1AB4499E72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7DA697-7793-4F01-55F9-4C7D84B7F9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5FD5CA-D5E8-4EF5-87B9-98D55999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722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4201E71-094D-1570-02AD-EA3740C1C2DC}"/>
              </a:ext>
            </a:extLst>
          </p:cNvPr>
          <p:cNvSpPr txBox="1"/>
          <p:nvPr/>
        </p:nvSpPr>
        <p:spPr>
          <a:xfrm>
            <a:off x="1752600" y="1382486"/>
            <a:ext cx="8686800" cy="2545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dirty="0"/>
              <a:t>Assignment Title: Component 1: Presentation </a:t>
            </a:r>
          </a:p>
          <a:p>
            <a:pPr algn="ctr">
              <a:lnSpc>
                <a:spcPct val="150000"/>
              </a:lnSpc>
            </a:pPr>
            <a:r>
              <a:rPr lang="en-GB" dirty="0"/>
              <a:t>Student Name: Nurkas Kaneez</a:t>
            </a:r>
          </a:p>
          <a:p>
            <a:pPr algn="ctr">
              <a:lnSpc>
                <a:spcPct val="150000"/>
              </a:lnSpc>
            </a:pPr>
            <a:r>
              <a:rPr lang="en-GB" dirty="0"/>
              <a:t>Student Number: 2225340</a:t>
            </a:r>
          </a:p>
          <a:p>
            <a:pPr algn="ctr">
              <a:lnSpc>
                <a:spcPct val="150000"/>
              </a:lnSpc>
            </a:pPr>
            <a:r>
              <a:rPr lang="en-GB" dirty="0"/>
              <a:t>Module Title: </a:t>
            </a:r>
            <a:r>
              <a:rPr lang="en-US" dirty="0"/>
              <a:t>Health, Wellbeing and Sustainable Development</a:t>
            </a:r>
            <a:endParaRPr lang="en-GB" dirty="0"/>
          </a:p>
          <a:p>
            <a:pPr algn="ctr">
              <a:lnSpc>
                <a:spcPct val="150000"/>
              </a:lnSpc>
            </a:pPr>
            <a:r>
              <a:rPr lang="en-GB" dirty="0"/>
              <a:t>Module Code: BMHP6030</a:t>
            </a:r>
          </a:p>
          <a:p>
            <a:pPr algn="ctr">
              <a:lnSpc>
                <a:spcPct val="150000"/>
              </a:lnSpc>
            </a:pPr>
            <a:r>
              <a:rPr lang="en-GB" dirty="0"/>
              <a:t>Lecturer’s Name: Zakiyyah Ahmed</a:t>
            </a:r>
          </a:p>
        </p:txBody>
      </p:sp>
    </p:spTree>
    <p:extLst>
      <p:ext uri="{BB962C8B-B14F-4D97-AF65-F5344CB8AC3E}">
        <p14:creationId xmlns:p14="http://schemas.microsoft.com/office/powerpoint/2010/main" val="3175254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B55A21C-171C-9452-6286-521BCACF8B4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188" b="54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27726-3DDF-E50D-7F41-396980BE2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Introduction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547E31A5-9E2C-1E88-730C-8DFF89BEBC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712518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140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96152A-B81B-A54D-8806-AE33DE4AA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Definitions and key concepts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738254E-CBD4-04D1-F778-EE6EF17558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84" y="1122585"/>
            <a:ext cx="5458968" cy="4612829"/>
          </a:xfrm>
          <a:prstGeom prst="rect">
            <a:avLst/>
          </a:prstGeom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217397-A1F6-5159-29F7-3A356A64451A}"/>
              </a:ext>
            </a:extLst>
          </p:cNvPr>
          <p:cNvSpPr txBox="1"/>
          <p:nvPr/>
        </p:nvSpPr>
        <p:spPr>
          <a:xfrm>
            <a:off x="6739128" y="2691450"/>
            <a:ext cx="4818888" cy="355078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solidFill>
                  <a:srgbClr val="FF0000"/>
                </a:solidFill>
              </a:rPr>
              <a:t>Defining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WHO: “A state of complete physical, mental and social well-being” (WHO,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Health is multidimensional, not just absence of disease.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Example: </a:t>
            </a:r>
            <a:r>
              <a:rPr lang="en-US" sz="2200" dirty="0"/>
              <a:t>NHS Health Checks focus on prevention and lifestyle change.</a:t>
            </a:r>
          </a:p>
        </p:txBody>
      </p:sp>
    </p:spTree>
    <p:extLst>
      <p:ext uri="{BB962C8B-B14F-4D97-AF65-F5344CB8AC3E}">
        <p14:creationId xmlns:p14="http://schemas.microsoft.com/office/powerpoint/2010/main" val="1903207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06E1F-85E6-3441-67ED-9BAF49D9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7" y="239586"/>
            <a:ext cx="4491821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dirty="0"/>
              <a:t>Defining Wellbeing (Subjective &amp; Objective)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283054-EDE6-D9C8-2401-8824763A89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16" r="3795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DBB44CE-F5C3-7F17-AA72-1B86C7697FAF}"/>
              </a:ext>
            </a:extLst>
          </p:cNvPr>
          <p:cNvSpPr txBox="1"/>
          <p:nvPr/>
        </p:nvSpPr>
        <p:spPr>
          <a:xfrm>
            <a:off x="5653668" y="2133601"/>
            <a:ext cx="6219257" cy="375424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Subjective wellbeing: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Life satisfaction, happiness, purpose (Dodge et al., 2012).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Measured through self‑reported surveys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Example: </a:t>
            </a:r>
            <a:r>
              <a:rPr lang="en-US" dirty="0"/>
              <a:t>ONS wellbeing indicators.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Objective wellbeing: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Income, employment, housing, education, physical health.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</a:t>
            </a:r>
            <a:r>
              <a:rPr lang="en-US" b="1" dirty="0"/>
              <a:t>Example: </a:t>
            </a:r>
            <a:r>
              <a:rPr lang="en-US" dirty="0"/>
              <a:t>ONS “Wellbeing Dashboard” tracks both subjective and objective indicators.</a:t>
            </a:r>
          </a:p>
        </p:txBody>
      </p:sp>
    </p:spTree>
    <p:extLst>
      <p:ext uri="{BB962C8B-B14F-4D97-AF65-F5344CB8AC3E}">
        <p14:creationId xmlns:p14="http://schemas.microsoft.com/office/powerpoint/2010/main" val="1371964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09710F-5A7E-1FF3-6E8B-60436C674F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43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96595F-168A-1076-C32F-4C661716F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400" b="1" dirty="0"/>
              <a:t>Defining Sustainable Development</a:t>
            </a:r>
            <a:br>
              <a:rPr lang="en-US" sz="3400" dirty="0"/>
            </a:br>
            <a:endParaRPr lang="en-US" sz="3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BA0B41-DEBE-7B50-E38B-29CB57B6448E}"/>
              </a:ext>
            </a:extLst>
          </p:cNvPr>
          <p:cNvSpPr txBox="1"/>
          <p:nvPr/>
        </p:nvSpPr>
        <p:spPr>
          <a:xfrm>
            <a:off x="292042" y="18754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 “Meeting present needs without compromising future generations”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(UN, 2026).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 In health: long‑term planning, environmental responsibility, equity.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Sustainable development meets present needs without harming future generations (UN, 2026).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/>
              <a:t>• Example: </a:t>
            </a:r>
            <a:r>
              <a:rPr lang="en-US" sz="1700" dirty="0"/>
              <a:t>NHS Net Zero Strategy aims for carbon neutrality by 2040.</a:t>
            </a:r>
          </a:p>
        </p:txBody>
      </p:sp>
    </p:spTree>
    <p:extLst>
      <p:ext uri="{BB962C8B-B14F-4D97-AF65-F5344CB8AC3E}">
        <p14:creationId xmlns:p14="http://schemas.microsoft.com/office/powerpoint/2010/main" val="1473441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2A9004-7C46-6A6B-E602-4F781206DA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5746"/>
          <a:stretch>
            <a:fillRect/>
          </a:stretch>
        </p:blipFill>
        <p:spPr>
          <a:xfrm>
            <a:off x="239486" y="162637"/>
            <a:ext cx="11207959" cy="52744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3EAFFE-2ED2-BDD0-E072-466E464FAF37}"/>
              </a:ext>
            </a:extLst>
          </p:cNvPr>
          <p:cNvSpPr txBox="1"/>
          <p:nvPr/>
        </p:nvSpPr>
        <p:spPr>
          <a:xfrm>
            <a:off x="744555" y="4744591"/>
            <a:ext cx="32439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• Health shaped by biological, psychological, and social factors (Engel, 1977).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• Supports holistic assessment and multidisciplinary care.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Example: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Chronic pain services combining physiotherapy + CBT + social support.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FE9BF2-7245-25C0-9BDF-C57179CB6DDD}"/>
              </a:ext>
            </a:extLst>
          </p:cNvPr>
          <p:cNvSpPr txBox="1"/>
          <p:nvPr/>
        </p:nvSpPr>
        <p:spPr>
          <a:xfrm>
            <a:off x="4641641" y="4722562"/>
            <a:ext cx="32439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• Health influenced by individual, interpersonal, community, and societal factors (Bronfenbrenner, 1979).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• Useful for designing public health interventions.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Obesity prevention requires individual behavior + school policies + food environment changes.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337756-54F5-679A-841C-F8EDE5900675}"/>
              </a:ext>
            </a:extLst>
          </p:cNvPr>
          <p:cNvSpPr txBox="1"/>
          <p:nvPr/>
        </p:nvSpPr>
        <p:spPr>
          <a:xfrm>
            <a:off x="8362463" y="4746411"/>
            <a:ext cx="32439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• Treats the person as a whole — mind, body, and environment.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• Aligns with wellbeing and SD principles.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Example: Social prescribing links patients to community groups, exercise, and financial advice (NHS England, 2022).</a:t>
            </a:r>
          </a:p>
        </p:txBody>
      </p:sp>
    </p:spTree>
    <p:extLst>
      <p:ext uri="{BB962C8B-B14F-4D97-AF65-F5344CB8AC3E}">
        <p14:creationId xmlns:p14="http://schemas.microsoft.com/office/powerpoint/2010/main" val="3983821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587ECF-85E9-4393-9D87-8EB6F3F6C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35B28C-DF76-E98E-D47F-B18B4F030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37883"/>
            <a:ext cx="4783697" cy="194281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Sustainable Development Goals: Understanding SDGs and SDG3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62924A-A45E-074D-4F63-BAF5805E4530}"/>
              </a:ext>
            </a:extLst>
          </p:cNvPr>
          <p:cNvSpPr txBox="1"/>
          <p:nvPr/>
        </p:nvSpPr>
        <p:spPr>
          <a:xfrm>
            <a:off x="838199" y="2686323"/>
            <a:ext cx="4783697" cy="34335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SDG 3: “Ensure healthy lives and promote well-being for all” (United Nations, 2015).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SDGs emphasis prevention, equity, environment, and long‑term planning.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Example: </a:t>
            </a:r>
            <a:r>
              <a:rPr lang="en-US" sz="1400" dirty="0"/>
              <a:t>UK Diabetes Prevention Program supports SDG 3 by reducing NCDs.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Community programs target lifestyle risks and prevent NCD (Parliament.uk, 2019)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UK progress slowed by inequalities, waits, and workforce shortages.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04953B-3226-1DB6-46E3-828CBA733D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8424" y="646206"/>
            <a:ext cx="5365375" cy="536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8978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587ECF-85E9-4393-9D87-8EB6F3F6C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70F8E-6313-AFB3-3F5D-DEACF63A4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519" y="389377"/>
            <a:ext cx="7500258" cy="10111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SDGs in UK Health &amp; Social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8F0496-7F92-4249-C19E-58408036E11A}"/>
              </a:ext>
            </a:extLst>
          </p:cNvPr>
          <p:cNvSpPr txBox="1"/>
          <p:nvPr/>
        </p:nvSpPr>
        <p:spPr>
          <a:xfrm>
            <a:off x="195943" y="1757434"/>
            <a:ext cx="6738257" cy="4677357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NHS Long Term Plan aligns with SDGs through prevention, digital health, and reducing inequalities (NHS, 2019).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Local authorities integrate SDGs into public health strategies.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Active travel schemes support SDG 11 (Sustainable Cities) and SDG 3.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Health and Care Act 2022 advances prevention and equality through integrated Care system 9ICSs), promoting more sustainable and collaborative health service delivery. (Henderson and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Loreau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Social Prescribing enhances well-being while decreasing clinical demands (Howarth et al, 2020).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NHS Green Plan sets towards low-carbon, sustainable healthcare delivery (NHS,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7F4001B9-04E4-5C64-22FC-231CAEC38F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70106" y="746312"/>
            <a:ext cx="5365375" cy="536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230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B2253-BA6C-2B60-D42C-BB00E3B74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Policy and Governance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E03C72-5795-B9E7-36F9-F810D7131162}"/>
              </a:ext>
            </a:extLst>
          </p:cNvPr>
          <p:cNvSpPr txBox="1"/>
          <p:nvPr/>
        </p:nvSpPr>
        <p:spPr>
          <a:xfrm>
            <a:off x="383381" y="1539420"/>
            <a:ext cx="9605963" cy="5038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Health in All Policies (HiAP) links health to wider social determinants (WHO, 2026a)</a:t>
            </a:r>
          </a:p>
          <a:p>
            <a:pPr>
              <a:lnSpc>
                <a:spcPct val="150000"/>
              </a:lnSpc>
            </a:pPr>
            <a:r>
              <a:rPr lang="en-US" dirty="0"/>
              <a:t>Shows how international governance (WHO) encourages governments to consider health impacts across all policy areas.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The NHS Long Term Plan promotes integration and prevention</a:t>
            </a:r>
          </a:p>
          <a:p>
            <a:pPr>
              <a:lnSpc>
                <a:spcPct val="150000"/>
              </a:lnSpc>
            </a:pPr>
            <a:r>
              <a:rPr lang="en-US" dirty="0"/>
              <a:t>Demonstrates national policy direction towards joined‑up services and reducing long‑term demand through prevention.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 Market‑driven ideologies risk increasing inequities</a:t>
            </a:r>
          </a:p>
          <a:p>
            <a:pPr>
              <a:lnSpc>
                <a:spcPct val="150000"/>
              </a:lnSpc>
            </a:pPr>
            <a:r>
              <a:rPr lang="en-US" dirty="0"/>
              <a:t>Highlights how competitive or privatized models can widen access gaps, conflicting with equity goals in national and global policy.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 The Health and Social Care Act 2012 increased complexity despite the integration agenda</a:t>
            </a:r>
          </a:p>
          <a:p>
            <a:pPr>
              <a:lnSpc>
                <a:spcPct val="150000"/>
              </a:lnSpc>
            </a:pPr>
            <a:r>
              <a:rPr lang="en-US" dirty="0"/>
              <a:t>Illustrates how governance reforms can unintentionally fragment services, making coordination harder.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DFEEBC-A4EF-E718-5436-F5B7319070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2437" y="365125"/>
            <a:ext cx="2276181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061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A5EF4-3BCF-12E0-96AB-2876DA443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Examples and case studies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617823-ECD9-3F3A-A1E3-8835A07BC0C6}"/>
              </a:ext>
            </a:extLst>
          </p:cNvPr>
          <p:cNvSpPr txBox="1"/>
          <p:nvPr/>
        </p:nvSpPr>
        <p:spPr>
          <a:xfrm>
            <a:off x="481053" y="1712341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NHS Diabetes Prevention </a:t>
            </a:r>
            <a:r>
              <a:rPr lang="en-US" sz="1600" b="1" dirty="0" err="1"/>
              <a:t>Programme</a:t>
            </a:r>
            <a:r>
              <a:rPr lang="en-US" sz="1600" b="1" dirty="0"/>
              <a:t> (NDPP) – Critical Evaluation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Preventive focus:</a:t>
            </a:r>
            <a:r>
              <a:rPr lang="en-US" sz="1600" dirty="0"/>
              <a:t> Targets high-risk individuals through structured lifestyle intervention, aligning with SDG 3 and sustainable healthcare principles (NHS England, 2022).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Theory-informed design:</a:t>
            </a:r>
            <a:r>
              <a:rPr lang="en-US" sz="1600" dirty="0"/>
              <a:t> Reflects Health Belief Model constructs including perceived susceptibility, severity and self-efficacy, supporting behavior change (Rosenstock, 1974; Glanz et al., 2015).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Measured impact:</a:t>
            </a:r>
            <a:r>
              <a:rPr lang="en-US" sz="1600" dirty="0"/>
              <a:t> Over 1.3 million referrals since launch; average weight loss of 3.3 kg per participant; evidence of reduced progression to Type 2 diabetes among completers (NHS England, 2022).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Equity concerns:</a:t>
            </a:r>
            <a:r>
              <a:rPr lang="en-US" sz="1600" dirty="0"/>
              <a:t> Lower engagement and completion rates among socioeconomically deprived groups raise health inequality concerns (Public Health England, 2019).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Structural limitations:</a:t>
            </a:r>
            <a:r>
              <a:rPr lang="en-US" sz="1600" dirty="0"/>
              <a:t> Focus on individual </a:t>
            </a:r>
            <a:r>
              <a:rPr lang="en-US" sz="1600" dirty="0" err="1"/>
              <a:t>behaviour</a:t>
            </a:r>
            <a:r>
              <a:rPr lang="en-US" sz="1600" dirty="0"/>
              <a:t> change may insufficiently address wider social determinants of health (Marmot, 2010).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F620FA-C500-989E-F43C-E81DC267B3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32" r="2371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474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F0F56-E145-D0FB-4BD3-0BEA2794E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Change for Life Initiative</a:t>
            </a:r>
            <a:b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3CEAD0-9070-B550-86FE-8DE987E5D91F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Policies established by the National Health Service include integrated care systems and social prescribing, which focus on addressing inequalities and social determinants.</a:t>
            </a:r>
          </a:p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Mental health outreach and change4life, and examples of community-based initiatives that target risk in the lifestyles of individuals across the deprived areas (Ludowyk et al., 2023). </a:t>
            </a:r>
          </a:p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Expanding multilingual facilities and culturally competent care services can improve patient satisfaction, engagement and equity among different populations.</a:t>
            </a:r>
          </a:p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The future facilities must combine cross-sector coordination, sustainable funding and digital inclusion for delivering long-term and equitable care facilities.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3E8952-3B53-08E9-A766-9C2470350B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870109"/>
            <a:ext cx="5458968" cy="5117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2743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01D55-6325-B325-D2EB-4EBEB3B82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Equity and Access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BC33AA-CAD9-6E73-9C41-296AAD8180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679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54D5BA-A5C1-7965-33AA-46B21EA7F4F9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Ethnic minorities encounter poor psychological health and the burden of chronic diseases because of socioeconomic disadvantage and structural discrimination.</a:t>
            </a:r>
          </a:p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Deprivation imposes a strong impact on the health outcomes across the lower-income communities that encounter limited access to preventive care facilities and lower life expectancy (Khan, 2024).</a:t>
            </a:r>
          </a:p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Digital exclusion established barriers to obtaining telehealth, which disproportionately influence low-income populations, marginalised communities and older adults.</a:t>
            </a:r>
          </a:p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5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Cultural and linguistic barriers minimise trust, engagement and quality of care facilities among the refugee and migrant communities in the healthcare system.</a:t>
            </a:r>
          </a:p>
        </p:txBody>
      </p:sp>
    </p:spTree>
    <p:extLst>
      <p:ext uri="{BB962C8B-B14F-4D97-AF65-F5344CB8AC3E}">
        <p14:creationId xmlns:p14="http://schemas.microsoft.com/office/powerpoint/2010/main" val="4278620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ABBD9-686A-B604-47A0-961FD141E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CB5680-440E-2B41-17EC-CBA83A3CFA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06" r="11653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8F81C-3FCF-F4BE-35EF-7D0D51B5D696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Sustainable, preventive and integrated social and health care systems reflect social determinants which shape the health outcomes in the United Kingdom.</a:t>
            </a:r>
          </a:p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The Sustainable Development Goal 3 reinforces holistic well-being, early prevention and equitable access across the environmental, social, psychological and physical dimensions.</a:t>
            </a:r>
          </a:p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The frameworks of social prescribing and the long-term plan of the National Health Service align with the Sustainable Development Goals.</a:t>
            </a:r>
          </a:p>
          <a:p>
            <a:pPr marL="91440" marR="0" lvl="0" indent="-228600" fontAlgn="auto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Cross-sector coordination, digital inclusion and culturally competent care facilities are essential for accomplishing the Sustainable Development Goals.</a:t>
            </a:r>
          </a:p>
        </p:txBody>
      </p:sp>
    </p:spTree>
    <p:extLst>
      <p:ext uri="{BB962C8B-B14F-4D97-AF65-F5344CB8AC3E}">
        <p14:creationId xmlns:p14="http://schemas.microsoft.com/office/powerpoint/2010/main" val="17667108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EF135-AFD2-3C90-30D7-0448EEEBE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20" y="0"/>
            <a:ext cx="10515600" cy="1325563"/>
          </a:xfrm>
        </p:spPr>
        <p:txBody>
          <a:bodyPr/>
          <a:lstStyle/>
          <a:p>
            <a:r>
              <a:rPr lang="en-GB" b="1" dirty="0"/>
              <a:t>Reference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65F5A4-CD31-0372-B39E-2DB8B3600ED7}"/>
              </a:ext>
            </a:extLst>
          </p:cNvPr>
          <p:cNvSpPr txBox="1"/>
          <p:nvPr/>
        </p:nvSpPr>
        <p:spPr>
          <a:xfrm>
            <a:off x="431800" y="948690"/>
            <a:ext cx="1035231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Amdemariam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L.K.,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Watumo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Sibamo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E.L.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Agide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F.D. (2022) ‘Perception towards cardiovascular diseases preventive practices among bank workers in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Castillo, E.G.,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Ijadi-Maghsoodi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Shadravan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 Moore, E., Mensah III, M.O., Docherty, M., Aguilera Nunez, M.G., Barcelo, N., Goodsmith, N., Halpin, L.E. and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Cormack, B., Stilwell, P.,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Coninx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and Gibson, J. (2023) The biopsychosocial model is lost in translation: from misrepresentation to an enactive modernization. Physiotherapy theory and practice, 39(11), pp.2273-2288. https://www.tandfonline.com/doi/abs/10.1080/09593985.2022.2080130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Fabi, A., Rossi,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Mocini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E., Cardinali, L.,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Bonavolontà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V., Cenci, C., Magno, S., Barberi, V., Moretti, A., Besharat, Z.M.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Iolascon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G. (2024) ‘An integrated care approach to improve well-being in breast cancer patients’, Current Oncology Reports, 26(4), pp.346-358. https://link.springer.com/content/pdf/10.1007/s11912-024-01500-1.pdf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(2017) New Change4Life campaign encourages parents to ‘Be Food Smart’. Available at: https://www.gov.uk/government/news/new-change4life-campaign-encourages-parents-to-be-food-smart (Accessed: 12 February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Hales, R.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Birdthistle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 (2023) ‘The sustainable development goal–SDG# 3 good health and well-being’, In Attaining the 2030 sustainable development goal of good health and well-being (pp. 1-12). Emerald Publishing Limited.  https://library.oapen.org/bitstream/handle/20.500.12657/86162/9781804552094.pdf?sequence=1#page=20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Henderson, K.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Loreau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 (2023) A model of Sustainable Development Goals: Challenges and opportunities in promoting human well-being and environmental sustainability. Ecological modelling, 475, p.110164. https://www.sciencedirect.com/science/article/pii/S0304380022002654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Holland, S. (2022) Public health ethics. John Wiley &amp; Sons.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Hossana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town using the health belief model’, 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one, 17(2), pp.1-14. https://journals.plos.org/plosone/article/file?id=10.1371/journal.pone.0264112&amp;type=printable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Burakgazi, S.G. (2025). The ecological model of human development. In Exploring Adult Education Through Learning Theory (pp. 325-342). IGI Global.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Howarth, M., Griffiths, A., Da Silva, A. and Green, R. (2020) Social prescribing: a ‘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natural’community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-based solution. British journal of community nursing, 25(6), pp.294-298. https://www.magonlinelibrary.com/doi/abs/10.12968/bjcn.2020.25.6.294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1607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41EC0D-C2CD-48CD-FD39-8AF1E50F39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CF21D-1598-90D0-E28A-D9EC7495E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20" y="0"/>
            <a:ext cx="10515600" cy="1325563"/>
          </a:xfrm>
        </p:spPr>
        <p:txBody>
          <a:bodyPr/>
          <a:lstStyle/>
          <a:p>
            <a:r>
              <a:rPr lang="en-GB" b="1" dirty="0"/>
              <a:t>Reference continued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28B4BD-759A-7EBD-B78D-1B146246AFD7}"/>
              </a:ext>
            </a:extLst>
          </p:cNvPr>
          <p:cNvSpPr txBox="1"/>
          <p:nvPr/>
        </p:nvSpPr>
        <p:spPr>
          <a:xfrm>
            <a:off x="243840" y="1076959"/>
            <a:ext cx="1170432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200" dirty="0"/>
          </a:p>
          <a:p>
            <a:r>
              <a:rPr lang="en-GB" sz="1200" dirty="0"/>
              <a:t>Hughes, G., Shaw, S.E. and Greenhalgh, T. (2020) Rethinking integrated care: a systematic hermeneutic review of the literature on integrated care strategies and concepts. The Milbank Quarterly, 98(2), pp.446-492. https://onlinelibrary.wiley.com/doi/pdfdirect/10.1111/1468-0009.12459</a:t>
            </a:r>
          </a:p>
          <a:p>
            <a:endParaRPr lang="en-GB" sz="1200" dirty="0"/>
          </a:p>
          <a:p>
            <a:r>
              <a:rPr lang="en-GB" sz="1200" dirty="0" err="1"/>
              <a:t>Jiwattanasuk</a:t>
            </a:r>
            <a:r>
              <a:rPr lang="en-GB" sz="1200" dirty="0"/>
              <a:t>, N., </a:t>
            </a:r>
            <a:r>
              <a:rPr lang="en-GB" sz="1200" dirty="0" err="1"/>
              <a:t>Pannavoravat</a:t>
            </a:r>
            <a:r>
              <a:rPr lang="en-GB" sz="1200" dirty="0"/>
              <a:t>, P. and </a:t>
            </a:r>
            <a:r>
              <a:rPr lang="en-GB" sz="1200" dirty="0" err="1"/>
              <a:t>Sirikanchana</a:t>
            </a:r>
            <a:r>
              <a:rPr lang="en-GB" sz="1200" dirty="0"/>
              <a:t>, P. (2022) The holistic well-being concepts in relation to quality of life. ABAC ODI Journal Vision. Action. Outcome, 10(1), p.28. https://doi.nrct.go.th/admin/doc/doc_628815.pdf</a:t>
            </a:r>
          </a:p>
          <a:p>
            <a:endParaRPr lang="en-GB" sz="1200" dirty="0"/>
          </a:p>
          <a:p>
            <a:r>
              <a:rPr lang="en-GB" sz="1200" dirty="0"/>
              <a:t>Khan, S.U. (2024) ‘Zip code health disparities: Mapping cardiovascular inequities at the </a:t>
            </a:r>
            <a:r>
              <a:rPr lang="en-GB" sz="1200" dirty="0" err="1"/>
              <a:t>neighborhood</a:t>
            </a:r>
            <a:r>
              <a:rPr lang="en-GB" sz="1200" dirty="0"/>
              <a:t> level’, Methodist DeBakey Cardiovascular Journal, 20(5), pp.6-14. https://pmc.ncbi.nlm.nih.gov/articles/PMC11546200/ </a:t>
            </a:r>
          </a:p>
          <a:p>
            <a:endParaRPr lang="en-GB" sz="1200" dirty="0"/>
          </a:p>
          <a:p>
            <a:r>
              <a:rPr lang="en-GB" sz="1200" dirty="0"/>
              <a:t>King, S., </a:t>
            </a:r>
            <a:r>
              <a:rPr lang="en-GB" sz="1200" dirty="0" err="1"/>
              <a:t>Thaliph</a:t>
            </a:r>
            <a:r>
              <a:rPr lang="en-GB" sz="1200" dirty="0"/>
              <a:t>, A., Laranjo, L., Smith, B.J. and Eberhard, J. (2023) ‘Oral health literacy, knowledge and perceptions in a socially and culturally diverse population: a mixed methods study’, BMC public health, 23(1), pp.1-10. https://link.springer.com/content/pdf/10.1186/s12889-023-16381-5.pdf </a:t>
            </a:r>
          </a:p>
          <a:p>
            <a:endParaRPr lang="en-GB" sz="1200" dirty="0"/>
          </a:p>
          <a:p>
            <a:r>
              <a:rPr lang="en-GB" sz="1200" dirty="0"/>
              <a:t>Knill, C., Kruck, A., </a:t>
            </a:r>
            <a:r>
              <a:rPr lang="en-GB" sz="1200" dirty="0" err="1"/>
              <a:t>Rittberger</a:t>
            </a:r>
            <a:r>
              <a:rPr lang="en-GB" sz="1200" dirty="0"/>
              <a:t>, B., </a:t>
            </a:r>
            <a:r>
              <a:rPr lang="en-GB" sz="1200" dirty="0" err="1"/>
              <a:t>Seelkopf</a:t>
            </a:r>
            <a:r>
              <a:rPr lang="en-GB" sz="1200" dirty="0"/>
              <a:t>, L. and Zangl, B. (2026) Failing through success? How stable liberal orders become self-destabilising. Journal of European Public Policy, pp.1-27. https://www.tandfonline.com/doi/abs/10.1080/13501763.2025.2580519</a:t>
            </a:r>
          </a:p>
          <a:p>
            <a:endParaRPr lang="en-GB" sz="1200" dirty="0"/>
          </a:p>
          <a:p>
            <a:r>
              <a:rPr lang="en-GB" sz="1200" dirty="0"/>
              <a:t>low socioeconomic status and disadvantaged populations. Archives of Public Health, 83(1), p.153. https://link.springer.com/article/10.1186/s13690-025-01644-x</a:t>
            </a:r>
          </a:p>
          <a:p>
            <a:r>
              <a:rPr lang="en-GB" sz="1200" dirty="0" err="1"/>
              <a:t>Schramme</a:t>
            </a:r>
            <a:r>
              <a:rPr lang="en-GB" sz="1200" dirty="0"/>
              <a:t>, T. (2023) ‘Health as complete well-being: The WHO definition and beyond’, Public Health Ethics, 16(3), pp.210-218. https://academic.oup.com/phe/article-pdf/16/3/210/56614342/phad017.pdf </a:t>
            </a:r>
          </a:p>
          <a:p>
            <a:r>
              <a:rPr lang="en-GB" sz="1200" dirty="0"/>
              <a:t>Morton, I. (2019) Community interventions to promote mental health and social equity. Current psychiatry reports, 21(5), p.35. https://link.springer.com/article/10.1007/s11920-019-1017-0</a:t>
            </a:r>
          </a:p>
          <a:p>
            <a:endParaRPr lang="en-GB" sz="1200" dirty="0"/>
          </a:p>
          <a:p>
            <a:r>
              <a:rPr lang="en-GB" sz="1200" dirty="0" err="1"/>
              <a:t>Schuwirth</a:t>
            </a:r>
            <a:r>
              <a:rPr lang="en-GB" sz="1200" dirty="0"/>
              <a:t>, N., Borgwardt, F., </a:t>
            </a:r>
            <a:r>
              <a:rPr lang="en-GB" sz="1200" dirty="0" err="1"/>
              <a:t>Domisch</a:t>
            </a:r>
            <a:r>
              <a:rPr lang="en-GB" sz="1200" dirty="0"/>
              <a:t>, S., Friedrichs, M., </a:t>
            </a:r>
            <a:r>
              <a:rPr lang="en-GB" sz="1200" dirty="0" err="1"/>
              <a:t>Kattwinkel</a:t>
            </a:r>
            <a:r>
              <a:rPr lang="en-GB" sz="1200" dirty="0"/>
              <a:t>, M., Kneis, D., </a:t>
            </a:r>
            <a:r>
              <a:rPr lang="en-GB" sz="1200" dirty="0" err="1"/>
              <a:t>Kuemmerlen</a:t>
            </a:r>
            <a:r>
              <a:rPr lang="en-GB" sz="1200" dirty="0"/>
              <a:t>, M., Langhans, S.D., Martínez-López, J. and Vermeiren, P. (2019) How to make ecological models useful for environmental management. Ecological Modelling, 411, p.108784. https://www.sciencedirect.com/science/article/pii/S0304380019302923</a:t>
            </a:r>
          </a:p>
        </p:txBody>
      </p:sp>
    </p:spTree>
    <p:extLst>
      <p:ext uri="{BB962C8B-B14F-4D97-AF65-F5344CB8AC3E}">
        <p14:creationId xmlns:p14="http://schemas.microsoft.com/office/powerpoint/2010/main" val="1732956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4951</TotalTime>
  <Words>3572</Words>
  <Application>Microsoft Office PowerPoint</Application>
  <PresentationFormat>Widescreen</PresentationFormat>
  <Paragraphs>182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Introduction</vt:lpstr>
      <vt:lpstr>Definitions and key concepts</vt:lpstr>
      <vt:lpstr>Defining Wellbeing (Subjective &amp; Objective)</vt:lpstr>
      <vt:lpstr>Defining Sustainable Development </vt:lpstr>
      <vt:lpstr>PowerPoint Presentation</vt:lpstr>
      <vt:lpstr>Sustainable Development Goals: Understanding SDGs and SDG3</vt:lpstr>
      <vt:lpstr>SDGs in UK Health &amp; Social Care</vt:lpstr>
      <vt:lpstr>Policy and Governance</vt:lpstr>
      <vt:lpstr>Examples and case studies</vt:lpstr>
      <vt:lpstr>Change for Life Initiative </vt:lpstr>
      <vt:lpstr>Equity and Access</vt:lpstr>
      <vt:lpstr>Conclusion</vt:lpstr>
      <vt:lpstr>Reference</vt:lpstr>
      <vt:lpstr>Reference continued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Nurkas Kaneez (2225340)</dc:creator>
  <cp:lastModifiedBy>Nurkas Kaneez (2225340)</cp:lastModifiedBy>
  <cp:revision>3</cp:revision>
  <dcterms:created xsi:type="dcterms:W3CDTF">2026-02-08T09:16:08Z</dcterms:created>
  <dcterms:modified xsi:type="dcterms:W3CDTF">2026-02-15T12:05:05Z</dcterms:modified>
</cp:coreProperties>
</file>