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41"/>
  </p:notesMasterIdLst>
  <p:handoutMasterIdLst>
    <p:handoutMasterId r:id="rId42"/>
  </p:handoutMasterIdLst>
  <p:sldIdLst>
    <p:sldId id="256" r:id="rId2"/>
    <p:sldId id="257" r:id="rId3"/>
    <p:sldId id="259" r:id="rId4"/>
    <p:sldId id="258" r:id="rId5"/>
    <p:sldId id="322" r:id="rId6"/>
    <p:sldId id="309" r:id="rId7"/>
    <p:sldId id="323" r:id="rId8"/>
    <p:sldId id="312" r:id="rId9"/>
    <p:sldId id="313" r:id="rId10"/>
    <p:sldId id="314" r:id="rId11"/>
    <p:sldId id="315" r:id="rId12"/>
    <p:sldId id="316" r:id="rId13"/>
    <p:sldId id="311" r:id="rId14"/>
    <p:sldId id="317" r:id="rId15"/>
    <p:sldId id="318" r:id="rId16"/>
    <p:sldId id="271" r:id="rId17"/>
    <p:sldId id="272" r:id="rId18"/>
    <p:sldId id="273" r:id="rId19"/>
    <p:sldId id="274" r:id="rId20"/>
    <p:sldId id="275" r:id="rId21"/>
    <p:sldId id="276" r:id="rId22"/>
    <p:sldId id="277" r:id="rId23"/>
    <p:sldId id="278" r:id="rId24"/>
    <p:sldId id="280" r:id="rId25"/>
    <p:sldId id="281" r:id="rId26"/>
    <p:sldId id="282" r:id="rId27"/>
    <p:sldId id="284" r:id="rId28"/>
    <p:sldId id="285" r:id="rId29"/>
    <p:sldId id="286" r:id="rId30"/>
    <p:sldId id="291" r:id="rId31"/>
    <p:sldId id="295" r:id="rId32"/>
    <p:sldId id="302" r:id="rId33"/>
    <p:sldId id="303" r:id="rId34"/>
    <p:sldId id="304" r:id="rId35"/>
    <p:sldId id="306" r:id="rId36"/>
    <p:sldId id="308" r:id="rId37"/>
    <p:sldId id="298" r:id="rId38"/>
    <p:sldId id="300" r:id="rId39"/>
    <p:sldId id="301" r:id="rId4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0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EACB4F2-1477-4D23-B86C-627157361C02}" type="datetimeFigureOut">
              <a:rPr lang="en-GB" smtClean="0"/>
              <a:t>25/09/2018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7E093076-5439-411C-8339-6D1CD358C15E}" type="slidenum">
              <a:rPr lang="en-GB" smtClean="0"/>
              <a:t>‹#›</a:t>
            </a:fld>
            <a:endParaRPr lang="en-GB"/>
          </a:p>
        </p:txBody>
      </p:sp>
    </p:spTree>
    <p:extLst>
      <p:ext uri="{BB962C8B-B14F-4D97-AF65-F5344CB8AC3E}">
        <p14:creationId xmlns:p14="http://schemas.microsoft.com/office/powerpoint/2010/main" val="1906173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8461028C-8880-4E10-9E22-C97CA824DFAE}" type="datetimeFigureOut">
              <a:rPr lang="en-GB" smtClean="0"/>
              <a:t>25/09/2018</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15D9AC5F-4502-4FB9-9FCA-C1111AECB72C}" type="slidenum">
              <a:rPr lang="en-GB" smtClean="0"/>
              <a:t>‹#›</a:t>
            </a:fld>
            <a:endParaRPr lang="en-GB"/>
          </a:p>
        </p:txBody>
      </p:sp>
    </p:spTree>
    <p:extLst>
      <p:ext uri="{BB962C8B-B14F-4D97-AF65-F5344CB8AC3E}">
        <p14:creationId xmlns:p14="http://schemas.microsoft.com/office/powerpoint/2010/main" val="1751957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D9AC5F-4502-4FB9-9FCA-C1111AECB72C}" type="slidenum">
              <a:rPr lang="en-GB" smtClean="0"/>
              <a:t>2</a:t>
            </a:fld>
            <a:endParaRPr lang="en-GB"/>
          </a:p>
        </p:txBody>
      </p:sp>
    </p:spTree>
    <p:extLst>
      <p:ext uri="{BB962C8B-B14F-4D97-AF65-F5344CB8AC3E}">
        <p14:creationId xmlns:p14="http://schemas.microsoft.com/office/powerpoint/2010/main" val="2263044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91951CB-5AF2-4D5B-A145-50F07ED544F2}" type="datetimeFigureOut">
              <a:rPr lang="pl-PL" smtClean="0"/>
              <a:pPr>
                <a:defRPr/>
              </a:pPr>
              <a:t>2018-09-25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E5AA8731-463E-4CD0-8F79-D2F083322C7A}" type="slidenum">
              <a:rPr lang="pl-PL" smtClean="0"/>
              <a:pPr>
                <a:defRPr/>
              </a:pPr>
              <a:t>‹#›</a:t>
            </a:fld>
            <a:endParaRPr lang="pl-PL"/>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39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776737F-3274-4A5A-8A72-586F901F34A5}" type="datetimeFigureOut">
              <a:rPr lang="pl-PL" smtClean="0"/>
              <a:pPr>
                <a:defRPr/>
              </a:pPr>
              <a:t>2018-09-25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157B9B6-A9DC-4A4D-8FF1-5700B9070F1C}" type="slidenum">
              <a:rPr lang="pl-PL" smtClean="0"/>
              <a:pPr>
                <a:defRPr/>
              </a:pPr>
              <a:t>‹#›</a:t>
            </a:fld>
            <a:endParaRPr lang="pl-PL"/>
          </a:p>
        </p:txBody>
      </p:sp>
    </p:spTree>
    <p:extLst>
      <p:ext uri="{BB962C8B-B14F-4D97-AF65-F5344CB8AC3E}">
        <p14:creationId xmlns:p14="http://schemas.microsoft.com/office/powerpoint/2010/main" val="3787506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422DB6A-56A0-4995-889F-DD37C49CFF58}" type="datetimeFigureOut">
              <a:rPr lang="pl-PL" smtClean="0"/>
              <a:pPr>
                <a:defRPr/>
              </a:pPr>
              <a:t>2018-09-25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BD01CBE-D72F-49C0-A1D2-E15D8794F6C9}" type="slidenum">
              <a:rPr lang="pl-PL" smtClean="0"/>
              <a:pPr>
                <a:defRPr/>
              </a:pPr>
              <a:t>‹#›</a:t>
            </a:fld>
            <a:endParaRPr lang="pl-PL"/>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5944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86BB0371-9826-42F6-977D-8955238713D2}" type="datetimeFigureOut">
              <a:rPr lang="pl-PL" smtClean="0"/>
              <a:pPr>
                <a:defRPr/>
              </a:pPr>
              <a:t>2018-09-25</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EFF4FFD2-CCA0-40F7-8932-69334411DAF9}" type="slidenum">
              <a:rPr lang="pl-PL" smtClean="0"/>
              <a:pPr>
                <a:defRPr/>
              </a:pPr>
              <a:t>‹#›</a:t>
            </a:fld>
            <a:endParaRPr lang="pl-PL"/>
          </a:p>
        </p:txBody>
      </p:sp>
    </p:spTree>
    <p:extLst>
      <p:ext uri="{BB962C8B-B14F-4D97-AF65-F5344CB8AC3E}">
        <p14:creationId xmlns:p14="http://schemas.microsoft.com/office/powerpoint/2010/main" val="85426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7FD7C67D-0C75-4100-927C-15A85F7006CB}" type="datetimeFigureOut">
              <a:rPr lang="pl-PL" smtClean="0"/>
              <a:pPr>
                <a:defRPr/>
              </a:pPr>
              <a:t>2018-09-25</a:t>
            </a:fld>
            <a:endParaRPr lang="pl-PL"/>
          </a:p>
        </p:txBody>
      </p:sp>
      <p:sp>
        <p:nvSpPr>
          <p:cNvPr id="8" name="Footer Placeholder 7"/>
          <p:cNvSpPr>
            <a:spLocks noGrp="1"/>
          </p:cNvSpPr>
          <p:nvPr>
            <p:ph type="ftr" sz="quarter" idx="11"/>
          </p:nvPr>
        </p:nvSpPr>
        <p:spPr/>
        <p:txBody>
          <a:bodyPr/>
          <a:lstStyle/>
          <a:p>
            <a:pPr>
              <a:defRPr/>
            </a:pPr>
            <a:endParaRPr lang="pl-PL"/>
          </a:p>
        </p:txBody>
      </p:sp>
      <p:sp>
        <p:nvSpPr>
          <p:cNvPr id="9" name="Slide Number Placeholder 8"/>
          <p:cNvSpPr>
            <a:spLocks noGrp="1"/>
          </p:cNvSpPr>
          <p:nvPr>
            <p:ph type="sldNum" sz="quarter" idx="12"/>
          </p:nvPr>
        </p:nvSpPr>
        <p:spPr/>
        <p:txBody>
          <a:bodyPr/>
          <a:lstStyle/>
          <a:p>
            <a:pPr>
              <a:defRPr/>
            </a:pPr>
            <a:fld id="{267EC8DC-4445-4291-B33C-19CF3273EB90}" type="slidenum">
              <a:rPr lang="pl-PL" smtClean="0"/>
              <a:pPr>
                <a:defRPr/>
              </a:pPr>
              <a:t>‹#›</a:t>
            </a:fld>
            <a:endParaRPr lang="pl-PL"/>
          </a:p>
        </p:txBody>
      </p:sp>
    </p:spTree>
    <p:extLst>
      <p:ext uri="{BB962C8B-B14F-4D97-AF65-F5344CB8AC3E}">
        <p14:creationId xmlns:p14="http://schemas.microsoft.com/office/powerpoint/2010/main" val="2275245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B0B0C89D-BD0D-49D4-BEFC-1A650364BEFB}" type="datetimeFigureOut">
              <a:rPr lang="pl-PL" smtClean="0"/>
              <a:pPr>
                <a:defRPr/>
              </a:pPr>
              <a:t>2018-09-25</a:t>
            </a:fld>
            <a:endParaRPr lang="pl-PL"/>
          </a:p>
        </p:txBody>
      </p:sp>
      <p:sp>
        <p:nvSpPr>
          <p:cNvPr id="4" name="Footer Placeholder 3"/>
          <p:cNvSpPr>
            <a:spLocks noGrp="1"/>
          </p:cNvSpPr>
          <p:nvPr>
            <p:ph type="ftr" sz="quarter" idx="11"/>
          </p:nvPr>
        </p:nvSpPr>
        <p:spPr/>
        <p:txBody>
          <a:bodyPr/>
          <a:lstStyle/>
          <a:p>
            <a:pPr>
              <a:defRPr/>
            </a:pPr>
            <a:endParaRPr lang="pl-PL"/>
          </a:p>
        </p:txBody>
      </p:sp>
      <p:sp>
        <p:nvSpPr>
          <p:cNvPr id="5" name="Slide Number Placeholder 4"/>
          <p:cNvSpPr>
            <a:spLocks noGrp="1"/>
          </p:cNvSpPr>
          <p:nvPr>
            <p:ph type="sldNum" sz="quarter" idx="12"/>
          </p:nvPr>
        </p:nvSpPr>
        <p:spPr/>
        <p:txBody>
          <a:bodyPr/>
          <a:lstStyle/>
          <a:p>
            <a:pPr>
              <a:defRPr/>
            </a:pPr>
            <a:fld id="{AD3FFA34-CEF2-4282-BFB3-F5843D07D4DD}" type="slidenum">
              <a:rPr lang="pl-PL" smtClean="0"/>
              <a:pPr>
                <a:defRPr/>
              </a:pPr>
              <a:t>‹#›</a:t>
            </a:fld>
            <a:endParaRPr lang="pl-PL"/>
          </a:p>
        </p:txBody>
      </p:sp>
    </p:spTree>
    <p:extLst>
      <p:ext uri="{BB962C8B-B14F-4D97-AF65-F5344CB8AC3E}">
        <p14:creationId xmlns:p14="http://schemas.microsoft.com/office/powerpoint/2010/main" val="1255282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2018-09-25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3635141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E471F109-13B8-4EE2-87AA-4119CC64511A}" type="datetimeFigureOut">
              <a:rPr lang="pl-PL" smtClean="0"/>
              <a:pPr>
                <a:defRPr/>
              </a:pPr>
              <a:t>2018-09-25</a:t>
            </a:fld>
            <a:endParaRPr lang="pl-PL"/>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pl-PL"/>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46D30F73-53E2-4421-AD4F-23ECC6A675B2}" type="slidenum">
              <a:rPr lang="pl-PL" smtClean="0"/>
              <a:pPr>
                <a:defRPr/>
              </a:pPr>
              <a:t>‹#›</a:t>
            </a:fld>
            <a:endParaRPr lang="pl-PL"/>
          </a:p>
        </p:txBody>
      </p:sp>
    </p:spTree>
    <p:extLst>
      <p:ext uri="{BB962C8B-B14F-4D97-AF65-F5344CB8AC3E}">
        <p14:creationId xmlns:p14="http://schemas.microsoft.com/office/powerpoint/2010/main" val="1740266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CB4F535B-AECA-4E56-85F6-2DB2360838DB}" type="datetimeFigureOut">
              <a:rPr lang="pl-PL" smtClean="0"/>
              <a:pPr>
                <a:defRPr/>
              </a:pPr>
              <a:t>2018-09-25</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98B9FCB3-E883-46A4-9D3D-7EFDF39A1A5A}" type="slidenum">
              <a:rPr lang="pl-PL" smtClean="0"/>
              <a:pPr>
                <a:defRPr/>
              </a:pPr>
              <a:t>‹#›</a:t>
            </a:fld>
            <a:endParaRPr lang="pl-PL"/>
          </a:p>
        </p:txBody>
      </p:sp>
    </p:spTree>
    <p:extLst>
      <p:ext uri="{BB962C8B-B14F-4D97-AF65-F5344CB8AC3E}">
        <p14:creationId xmlns:p14="http://schemas.microsoft.com/office/powerpoint/2010/main" val="2444267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176DA98-F675-4558-AA1E-A3AB566B383F}" type="datetimeFigureOut">
              <a:rPr lang="pl-PL" smtClean="0"/>
              <a:pPr>
                <a:defRPr/>
              </a:pPr>
              <a:t>2018-09-25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AE75CC7F-36F0-4166-ABCB-132E9838FDCD}" type="slidenum">
              <a:rPr lang="pl-PL" smtClean="0"/>
              <a:pPr>
                <a:defRPr/>
              </a:pPr>
              <a:t>‹#›</a:t>
            </a:fld>
            <a:endParaRPr lang="pl-PL"/>
          </a:p>
        </p:txBody>
      </p:sp>
    </p:spTree>
    <p:extLst>
      <p:ext uri="{BB962C8B-B14F-4D97-AF65-F5344CB8AC3E}">
        <p14:creationId xmlns:p14="http://schemas.microsoft.com/office/powerpoint/2010/main" val="64428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C86A86E-CEF8-4CFA-A6DA-5AE31DCF4C90}" type="datetimeFigureOut">
              <a:rPr lang="pl-PL" smtClean="0"/>
              <a:pPr>
                <a:defRPr/>
              </a:pPr>
              <a:t>2018-09-25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B79B022B-AA36-41FD-BF08-92C2CE10B4CC}" type="slidenum">
              <a:rPr lang="pl-PL" smtClean="0"/>
              <a:pPr>
                <a:defRPr/>
              </a:pPr>
              <a:t>‹#›</a:t>
            </a:fld>
            <a:endParaRPr lang="pl-PL"/>
          </a:p>
        </p:txBody>
      </p:sp>
    </p:spTree>
    <p:extLst>
      <p:ext uri="{BB962C8B-B14F-4D97-AF65-F5344CB8AC3E}">
        <p14:creationId xmlns:p14="http://schemas.microsoft.com/office/powerpoint/2010/main" val="904253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E471F109-13B8-4EE2-87AA-4119CC64511A}" type="datetimeFigureOut">
              <a:rPr lang="pl-PL" smtClean="0"/>
              <a:pPr>
                <a:defRPr/>
              </a:pPr>
              <a:t>2018-09-25</a:t>
            </a:fld>
            <a:endParaRPr lang="pl-PL"/>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pl-PL"/>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46D30F73-53E2-4421-AD4F-23ECC6A675B2}" type="slidenum">
              <a:rPr lang="pl-PL" smtClean="0"/>
              <a:pPr>
                <a:defRPr/>
              </a:pPr>
              <a:t>‹#›</a:t>
            </a:fld>
            <a:endParaRPr lang="pl-PL"/>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685523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hyperlink" Target="http://www.education.gov.uk/"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thinkuknow.co.uk/14_plus/help/Contact-social-sites/"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p:txBody>
          <a:bodyPr>
            <a:normAutofit/>
          </a:bodyPr>
          <a:lstStyle/>
          <a:p>
            <a:pPr eaLnBrk="1" hangingPunct="1"/>
            <a:r>
              <a:rPr lang="pl-PL" sz="4000" dirty="0" smtClean="0"/>
              <a:t>Social Transitions in Adolescence</a:t>
            </a:r>
            <a:r>
              <a:rPr lang="en-GB" sz="4000" dirty="0" smtClean="0"/>
              <a:t/>
            </a:r>
            <a:br>
              <a:rPr lang="en-GB" sz="4000" dirty="0" smtClean="0"/>
            </a:br>
            <a:endParaRPr lang="pl-PL" sz="3600" dirty="0" smtClean="0"/>
          </a:p>
        </p:txBody>
      </p:sp>
      <p:sp>
        <p:nvSpPr>
          <p:cNvPr id="3075" name="Subtitle 2"/>
          <p:cNvSpPr>
            <a:spLocks noGrp="1"/>
          </p:cNvSpPr>
          <p:nvPr>
            <p:ph type="subTitle" idx="1"/>
          </p:nvPr>
        </p:nvSpPr>
        <p:spPr/>
        <p:txBody>
          <a:bodyPr>
            <a:normAutofit/>
          </a:bodyPr>
          <a:lstStyle/>
          <a:p>
            <a:pPr eaLnBrk="1" hangingPunct="1"/>
            <a:r>
              <a:rPr lang="en-GB" i="1" dirty="0" smtClean="0">
                <a:solidFill>
                  <a:schemeClr val="tx1"/>
                </a:solidFill>
              </a:rPr>
              <a:t>Monkton Programme</a:t>
            </a:r>
            <a:endParaRPr lang="pl-PL" i="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a:bodyPr>
          <a:lstStyle/>
          <a:p>
            <a:pPr eaLnBrk="1" hangingPunct="1"/>
            <a:r>
              <a:rPr lang="pl-PL" sz="3600" b="1" dirty="0" smtClean="0"/>
              <a:t>Aim of the Lecture</a:t>
            </a:r>
            <a:r>
              <a:rPr lang="en-GB" sz="3600" b="1" dirty="0" smtClean="0"/>
              <a:t> </a:t>
            </a:r>
            <a:endParaRPr lang="cy-GB" sz="3600" b="1" dirty="0" smtClean="0"/>
          </a:p>
        </p:txBody>
      </p:sp>
      <p:sp>
        <p:nvSpPr>
          <p:cNvPr id="4099" name="Content Placeholder 2"/>
          <p:cNvSpPr>
            <a:spLocks noGrp="1"/>
          </p:cNvSpPr>
          <p:nvPr>
            <p:ph idx="1"/>
          </p:nvPr>
        </p:nvSpPr>
        <p:spPr/>
        <p:txBody>
          <a:bodyPr>
            <a:noAutofit/>
          </a:bodyPr>
          <a:lstStyle/>
          <a:p>
            <a:pPr eaLnBrk="1" hangingPunct="1"/>
            <a:r>
              <a:rPr lang="pl-PL" sz="3200" dirty="0" smtClean="0"/>
              <a:t>Discuss some of the </a:t>
            </a:r>
            <a:r>
              <a:rPr lang="en-GB" sz="3200" dirty="0" smtClean="0"/>
              <a:t>s</a:t>
            </a:r>
            <a:r>
              <a:rPr lang="pl-PL" sz="3200" dirty="0" smtClean="0"/>
              <a:t>ocial </a:t>
            </a:r>
            <a:r>
              <a:rPr lang="en-GB" sz="3200" dirty="0" smtClean="0"/>
              <a:t>t</a:t>
            </a:r>
            <a:r>
              <a:rPr lang="pl-PL" sz="3200" dirty="0" smtClean="0"/>
              <a:t>ransitions that occur during </a:t>
            </a:r>
            <a:r>
              <a:rPr lang="en-GB" sz="3200" dirty="0" smtClean="0"/>
              <a:t>a</a:t>
            </a:r>
            <a:r>
              <a:rPr lang="pl-PL" sz="3200" dirty="0" smtClean="0"/>
              <a:t>dolescence. </a:t>
            </a:r>
          </a:p>
          <a:p>
            <a:pPr eaLnBrk="1" hangingPunct="1"/>
            <a:r>
              <a:rPr lang="pl-PL" sz="3200" dirty="0" smtClean="0"/>
              <a:t>Discuss </a:t>
            </a:r>
            <a:r>
              <a:rPr lang="en-GB" sz="3200" dirty="0"/>
              <a:t>t</a:t>
            </a:r>
            <a:r>
              <a:rPr lang="en-GB" sz="3200" dirty="0" smtClean="0"/>
              <a:t>heories relevant to the social transitions.</a:t>
            </a:r>
            <a:endParaRPr lang="pl-PL" sz="3200" dirty="0" smtClean="0"/>
          </a:p>
          <a:p>
            <a:pPr eaLnBrk="1" hangingPunct="1"/>
            <a:r>
              <a:rPr lang="pl-PL" sz="3200" dirty="0" smtClean="0"/>
              <a:t>Discuss </a:t>
            </a:r>
            <a:r>
              <a:rPr lang="en-GB" sz="3200" dirty="0" smtClean="0"/>
              <a:t>c</a:t>
            </a:r>
            <a:r>
              <a:rPr lang="pl-PL" sz="3200" dirty="0" smtClean="0"/>
              <a:t>ultural/</a:t>
            </a:r>
            <a:r>
              <a:rPr lang="en-GB" sz="3200" dirty="0" smtClean="0"/>
              <a:t>h</a:t>
            </a:r>
            <a:r>
              <a:rPr lang="pl-PL" sz="3200" dirty="0" smtClean="0"/>
              <a:t>istorical differences in </a:t>
            </a:r>
            <a:r>
              <a:rPr lang="en-GB" sz="3200" dirty="0" smtClean="0"/>
              <a:t>s</a:t>
            </a:r>
            <a:r>
              <a:rPr lang="pl-PL" sz="3200" dirty="0" smtClean="0"/>
              <a:t>ocial </a:t>
            </a:r>
            <a:r>
              <a:rPr lang="en-GB" sz="3200" dirty="0" smtClean="0"/>
              <a:t>t</a:t>
            </a:r>
            <a:r>
              <a:rPr lang="pl-PL" sz="3200" dirty="0" smtClean="0"/>
              <a:t>rans</a:t>
            </a:r>
            <a:r>
              <a:rPr lang="en-GB" sz="3200" dirty="0" err="1" smtClean="0"/>
              <a:t>i</a:t>
            </a:r>
            <a:r>
              <a:rPr lang="pl-PL" sz="3200" dirty="0" smtClean="0"/>
              <a:t>tions</a:t>
            </a:r>
            <a:r>
              <a:rPr lang="en-GB" sz="3200" dirty="0" smtClean="0"/>
              <a:t>.</a:t>
            </a:r>
          </a:p>
          <a:p>
            <a:pPr eaLnBrk="1" hangingPunct="1"/>
            <a:r>
              <a:rPr lang="en-GB" sz="3200" dirty="0" smtClean="0"/>
              <a:t>Explore elements of social transition such as financial freedom and access to technology</a:t>
            </a:r>
            <a:endParaRPr lang="pl-PL" sz="32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pl-PL" sz="4000" dirty="0" smtClean="0"/>
              <a:t>Historical View of Adolescence</a:t>
            </a:r>
            <a:r>
              <a:rPr lang="en-GB" sz="4000" dirty="0" smtClean="0"/>
              <a:t/>
            </a:r>
            <a:br>
              <a:rPr lang="en-GB" sz="4000" dirty="0" smtClean="0"/>
            </a:br>
            <a:endParaRPr lang="cy-GB" sz="4000" dirty="0" smtClean="0"/>
          </a:p>
        </p:txBody>
      </p:sp>
      <p:sp>
        <p:nvSpPr>
          <p:cNvPr id="2" name="Content Placeholder 1"/>
          <p:cNvSpPr>
            <a:spLocks noGrp="1"/>
          </p:cNvSpPr>
          <p:nvPr>
            <p:ph idx="1"/>
          </p:nvPr>
        </p:nvSpPr>
        <p:spPr>
          <a:xfrm flipH="1">
            <a:off x="467543" y="430953"/>
            <a:ext cx="355415" cy="45719"/>
          </a:xfrm>
        </p:spPr>
        <p:txBody>
          <a:bodyPr>
            <a:normAutofit fontScale="25000" lnSpcReduction="20000"/>
          </a:bodyPr>
          <a:lstStyle/>
          <a:p>
            <a:pPr marL="0" indent="0">
              <a:buNone/>
            </a:pPr>
            <a:endParaRPr lang="en-GB" dirty="0"/>
          </a:p>
        </p:txBody>
      </p:sp>
      <p:sp>
        <p:nvSpPr>
          <p:cNvPr id="5" name="Rectangle 4"/>
          <p:cNvSpPr/>
          <p:nvPr/>
        </p:nvSpPr>
        <p:spPr>
          <a:xfrm>
            <a:off x="467544" y="1700808"/>
            <a:ext cx="7899216" cy="4237442"/>
          </a:xfrm>
          <a:prstGeom prst="rect">
            <a:avLst/>
          </a:prstGeom>
        </p:spPr>
        <p:txBody>
          <a:bodyPr wrap="square">
            <a:spAutoFit/>
          </a:bodyPr>
          <a:lstStyle/>
          <a:p>
            <a:pPr eaLnBrk="1" hangingPunct="1">
              <a:lnSpc>
                <a:spcPct val="80000"/>
              </a:lnSpc>
            </a:pPr>
            <a:r>
              <a:rPr lang="pl-PL" sz="2800" dirty="0" smtClean="0">
                <a:latin typeface="+mj-lt"/>
              </a:rPr>
              <a:t>Aristotle claimed that there were specific time periods of human development – infancy, the first seven years of life; boyhood (note, gender specific) age seven to puberty and young manhood, puberty to age 21 years.</a:t>
            </a:r>
            <a:endParaRPr lang="en-GB" sz="2800" dirty="0" smtClean="0">
              <a:latin typeface="+mj-lt"/>
            </a:endParaRPr>
          </a:p>
          <a:p>
            <a:pPr eaLnBrk="1" hangingPunct="1">
              <a:lnSpc>
                <a:spcPct val="80000"/>
              </a:lnSpc>
            </a:pPr>
            <a:endParaRPr lang="en-GB" sz="2800" dirty="0">
              <a:latin typeface="+mj-lt"/>
            </a:endParaRPr>
          </a:p>
          <a:p>
            <a:pPr eaLnBrk="1" hangingPunct="1">
              <a:lnSpc>
                <a:spcPct val="80000"/>
              </a:lnSpc>
            </a:pPr>
            <a:endParaRPr lang="pl-PL" sz="2800" dirty="0" smtClean="0">
              <a:latin typeface="+mj-lt"/>
            </a:endParaRPr>
          </a:p>
          <a:p>
            <a:pPr eaLnBrk="1" hangingPunct="1">
              <a:lnSpc>
                <a:spcPct val="80000"/>
              </a:lnSpc>
            </a:pPr>
            <a:r>
              <a:rPr lang="pl-PL" sz="2800" dirty="0" smtClean="0">
                <a:latin typeface="+mj-lt"/>
              </a:rPr>
              <a:t>Aristotle described this final period as a time when youth – whom he regarded as unstable, impatient and lacking in self control, need to replace these negative characteristics with more positive ‘adult’ ones of self control, self determination</a:t>
            </a:r>
            <a:r>
              <a:rPr lang="pl-PL" sz="2400" dirty="0" smtClean="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123" name="Content Placeholder 2"/>
          <p:cNvSpPr>
            <a:spLocks noGrp="1"/>
          </p:cNvSpPr>
          <p:nvPr>
            <p:ph idx="1"/>
          </p:nvPr>
        </p:nvSpPr>
        <p:spPr/>
        <p:txBody>
          <a:bodyPr>
            <a:normAutofit/>
          </a:bodyPr>
          <a:lstStyle/>
          <a:p>
            <a:pPr marL="114300" indent="0" eaLnBrk="1" hangingPunct="1">
              <a:buNone/>
            </a:pPr>
            <a:r>
              <a:rPr lang="pl-PL" sz="3200" dirty="0" smtClean="0"/>
              <a:t>Along with the biological and cognitive changes of puberty, changes in social roles and status constitute yet another universal feature of development during adolescence.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a:t>
            </a:r>
            <a:endParaRPr lang="en-GB" dirty="0"/>
          </a:p>
        </p:txBody>
      </p:sp>
      <p:sp>
        <p:nvSpPr>
          <p:cNvPr id="3" name="Content Placeholder 2"/>
          <p:cNvSpPr>
            <a:spLocks noGrp="1"/>
          </p:cNvSpPr>
          <p:nvPr>
            <p:ph idx="1"/>
          </p:nvPr>
        </p:nvSpPr>
        <p:spPr/>
        <p:txBody>
          <a:bodyPr/>
          <a:lstStyle/>
          <a:p>
            <a:r>
              <a:rPr lang="en-GB" sz="3200" dirty="0" smtClean="0"/>
              <a:t>Make a list of some of the social relationships a young person may encounter.</a:t>
            </a:r>
          </a:p>
          <a:p>
            <a:pPr marL="114300" indent="0">
              <a:buNone/>
            </a:pPr>
            <a:endParaRPr lang="en-GB" dirty="0"/>
          </a:p>
        </p:txBody>
      </p:sp>
    </p:spTree>
    <p:extLst>
      <p:ext uri="{BB962C8B-B14F-4D97-AF65-F5344CB8AC3E}">
        <p14:creationId xmlns:p14="http://schemas.microsoft.com/office/powerpoint/2010/main" val="28431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sz="2800" b="1" dirty="0" smtClean="0"/>
              <a:t>Social relationships</a:t>
            </a:r>
            <a:endParaRPr lang="en-GB" sz="2800" b="1" dirty="0"/>
          </a:p>
        </p:txBody>
      </p:sp>
      <p:sp>
        <p:nvSpPr>
          <p:cNvPr id="3" name="Content Placeholder 2"/>
          <p:cNvSpPr>
            <a:spLocks noGrp="1"/>
          </p:cNvSpPr>
          <p:nvPr>
            <p:ph idx="1"/>
          </p:nvPr>
        </p:nvSpPr>
        <p:spPr/>
        <p:txBody>
          <a:bodyPr>
            <a:normAutofit fontScale="77500" lnSpcReduction="20000"/>
          </a:bodyPr>
          <a:lstStyle/>
          <a:p>
            <a:pPr marL="114300" indent="0">
              <a:buNone/>
            </a:pPr>
            <a:r>
              <a:rPr lang="en-GB" sz="4000" b="1" dirty="0" smtClean="0"/>
              <a:t>Best friends</a:t>
            </a:r>
          </a:p>
          <a:p>
            <a:pPr marL="114300" indent="0">
              <a:buNone/>
            </a:pPr>
            <a:r>
              <a:rPr lang="en-GB" sz="4000" b="1" dirty="0" smtClean="0"/>
              <a:t>Close friends			</a:t>
            </a:r>
          </a:p>
          <a:p>
            <a:pPr marL="114300" indent="0">
              <a:buNone/>
            </a:pPr>
            <a:r>
              <a:rPr lang="en-GB" sz="4000" b="1" dirty="0" smtClean="0"/>
              <a:t>Acquaintances</a:t>
            </a:r>
          </a:p>
          <a:p>
            <a:pPr marL="114300" indent="0">
              <a:buNone/>
            </a:pPr>
            <a:r>
              <a:rPr lang="en-GB" sz="4000" b="1" dirty="0" smtClean="0"/>
              <a:t>Peer groups</a:t>
            </a:r>
          </a:p>
          <a:p>
            <a:pPr marL="114300" indent="0">
              <a:buNone/>
            </a:pPr>
            <a:r>
              <a:rPr lang="en-GB" sz="4000" b="1" dirty="0" smtClean="0"/>
              <a:t>Crowds</a:t>
            </a:r>
          </a:p>
          <a:p>
            <a:pPr marL="114300" indent="0">
              <a:buNone/>
            </a:pPr>
            <a:r>
              <a:rPr lang="en-GB" sz="4000" b="1" dirty="0" smtClean="0"/>
              <a:t>Intimate relationships</a:t>
            </a:r>
          </a:p>
          <a:p>
            <a:pPr marL="114300" indent="0">
              <a:buNone/>
            </a:pPr>
            <a:r>
              <a:rPr lang="en-GB" sz="4000" b="1" dirty="0" smtClean="0"/>
              <a:t>Siblings</a:t>
            </a:r>
          </a:p>
          <a:p>
            <a:pPr marL="114300" indent="0">
              <a:buNone/>
            </a:pPr>
            <a:r>
              <a:rPr lang="en-GB" sz="4000" b="1" dirty="0" smtClean="0"/>
              <a:t>Parents/step-parents etc.</a:t>
            </a:r>
          </a:p>
          <a:p>
            <a:pPr marL="114300" indent="0">
              <a:buNone/>
            </a:pPr>
            <a:endParaRPr lang="en-GB" sz="2400" dirty="0" smtClean="0"/>
          </a:p>
          <a:p>
            <a:pPr marL="114300" indent="0">
              <a:buNone/>
            </a:pPr>
            <a:endParaRPr lang="en-GB" dirty="0"/>
          </a:p>
        </p:txBody>
      </p:sp>
    </p:spTree>
    <p:extLst>
      <p:ext uri="{BB962C8B-B14F-4D97-AF65-F5344CB8AC3E}">
        <p14:creationId xmlns:p14="http://schemas.microsoft.com/office/powerpoint/2010/main" val="436671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Relationships</a:t>
            </a:r>
            <a:endParaRPr lang="en-GB" dirty="0"/>
          </a:p>
        </p:txBody>
      </p:sp>
      <p:sp>
        <p:nvSpPr>
          <p:cNvPr id="3" name="Content Placeholder 2"/>
          <p:cNvSpPr>
            <a:spLocks noGrp="1"/>
          </p:cNvSpPr>
          <p:nvPr>
            <p:ph idx="1"/>
          </p:nvPr>
        </p:nvSpPr>
        <p:spPr/>
        <p:txBody>
          <a:bodyPr>
            <a:normAutofit fontScale="92500" lnSpcReduction="10000"/>
          </a:bodyPr>
          <a:lstStyle/>
          <a:p>
            <a:pPr marL="114300" indent="0">
              <a:buNone/>
            </a:pPr>
            <a:r>
              <a:rPr lang="en-GB" sz="2400" b="1" dirty="0"/>
              <a:t>Extended family – cousins, grandparents, aunts/uncles</a:t>
            </a:r>
          </a:p>
          <a:p>
            <a:pPr marL="114300" indent="0">
              <a:buNone/>
            </a:pPr>
            <a:r>
              <a:rPr lang="en-GB" sz="2400" b="1" dirty="0"/>
              <a:t>Youth workers</a:t>
            </a:r>
          </a:p>
          <a:p>
            <a:pPr marL="114300" indent="0">
              <a:buNone/>
            </a:pPr>
            <a:r>
              <a:rPr lang="en-GB" sz="2400" b="1" dirty="0"/>
              <a:t>Teachers</a:t>
            </a:r>
          </a:p>
          <a:p>
            <a:pPr marL="114300" indent="0">
              <a:buNone/>
            </a:pPr>
            <a:r>
              <a:rPr lang="en-GB" sz="2400" b="1" dirty="0"/>
              <a:t>Religious leaders</a:t>
            </a:r>
          </a:p>
          <a:p>
            <a:pPr marL="114300" indent="0">
              <a:buNone/>
            </a:pPr>
            <a:r>
              <a:rPr lang="en-GB" sz="2400" b="1" dirty="0"/>
              <a:t>Neighbours</a:t>
            </a:r>
          </a:p>
          <a:p>
            <a:pPr marL="114300" indent="0">
              <a:buNone/>
            </a:pPr>
            <a:r>
              <a:rPr lang="en-GB" sz="2400" b="1" dirty="0"/>
              <a:t>Health-workers – doctors, dentists, psychologists etc.</a:t>
            </a:r>
          </a:p>
          <a:p>
            <a:pPr marL="114300" indent="0">
              <a:buNone/>
            </a:pPr>
            <a:r>
              <a:rPr lang="en-GB" sz="2400" b="1" dirty="0"/>
              <a:t>Sports coaches/music teachers etc.</a:t>
            </a:r>
          </a:p>
          <a:p>
            <a:pPr marL="114300" indent="0">
              <a:buNone/>
            </a:pPr>
            <a:r>
              <a:rPr lang="en-GB" sz="2400" b="1" dirty="0"/>
              <a:t>Employers and work colleagues</a:t>
            </a:r>
          </a:p>
          <a:p>
            <a:pPr marL="114300" indent="0">
              <a:buNone/>
            </a:pPr>
            <a:r>
              <a:rPr lang="en-GB" sz="2400" b="1" dirty="0"/>
              <a:t>Shop-keepers</a:t>
            </a:r>
          </a:p>
          <a:p>
            <a:endParaRPr lang="en-GB" dirty="0"/>
          </a:p>
        </p:txBody>
      </p:sp>
    </p:spTree>
    <p:extLst>
      <p:ext uri="{BB962C8B-B14F-4D97-AF65-F5344CB8AC3E}">
        <p14:creationId xmlns:p14="http://schemas.microsoft.com/office/powerpoint/2010/main" val="2271778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82156"/>
          </a:xfrm>
        </p:spPr>
        <p:txBody>
          <a:bodyPr>
            <a:normAutofit/>
          </a:bodyPr>
          <a:lstStyle/>
          <a:p>
            <a:r>
              <a:rPr lang="en-GB" sz="3600" b="1" dirty="0" smtClean="0"/>
              <a:t>The transition to social independence</a:t>
            </a:r>
            <a:endParaRPr lang="en-GB" sz="3600" b="1" dirty="0"/>
          </a:p>
        </p:txBody>
      </p:sp>
      <p:sp>
        <p:nvSpPr>
          <p:cNvPr id="3" name="Content Placeholder 2"/>
          <p:cNvSpPr>
            <a:spLocks noGrp="1"/>
          </p:cNvSpPr>
          <p:nvPr>
            <p:ph sz="half" idx="1"/>
          </p:nvPr>
        </p:nvSpPr>
        <p:spPr/>
        <p:txBody>
          <a:bodyPr>
            <a:normAutofit fontScale="77500" lnSpcReduction="20000"/>
          </a:bodyPr>
          <a:lstStyle/>
          <a:p>
            <a:pPr marL="114300" indent="0">
              <a:buNone/>
            </a:pPr>
            <a:r>
              <a:rPr lang="en-GB" sz="2600" dirty="0" smtClean="0"/>
              <a:t>In </a:t>
            </a:r>
            <a:r>
              <a:rPr lang="en-GB" sz="2600" dirty="0"/>
              <a:t>adolescence, there is a need to begin to develop skills of getting to know strangers and people in a wider social network</a:t>
            </a:r>
            <a:r>
              <a:rPr lang="en-GB" sz="2600" dirty="0" smtClean="0"/>
              <a:t>.</a:t>
            </a:r>
          </a:p>
          <a:p>
            <a:pPr marL="114300" indent="0">
              <a:buNone/>
            </a:pPr>
            <a:endParaRPr lang="en-GB" sz="2600" dirty="0"/>
          </a:p>
          <a:p>
            <a:pPr marL="114300" indent="0">
              <a:buNone/>
            </a:pPr>
            <a:r>
              <a:rPr lang="en-GB" sz="2600" dirty="0" smtClean="0"/>
              <a:t>There are a number of challenges in doing this which include:</a:t>
            </a:r>
          </a:p>
          <a:p>
            <a:r>
              <a:rPr lang="en-GB" sz="2600" dirty="0" smtClean="0"/>
              <a:t>Transport to places where other people are</a:t>
            </a:r>
          </a:p>
          <a:p>
            <a:r>
              <a:rPr lang="en-GB" sz="2600" dirty="0" smtClean="0"/>
              <a:t>Trusting new people</a:t>
            </a:r>
          </a:p>
          <a:p>
            <a:r>
              <a:rPr lang="en-GB" sz="2600" dirty="0" smtClean="0"/>
              <a:t>Trusting your own judgement instead of relying on adults to tell you who is OK</a:t>
            </a:r>
          </a:p>
          <a:p>
            <a:endParaRPr lang="en-GB" dirty="0"/>
          </a:p>
          <a:p>
            <a:endParaRPr lang="en-GB" dirty="0"/>
          </a:p>
        </p:txBody>
      </p:sp>
      <p:sp>
        <p:nvSpPr>
          <p:cNvPr id="6" name="Content Placeholder 5"/>
          <p:cNvSpPr>
            <a:spLocks noGrp="1"/>
          </p:cNvSpPr>
          <p:nvPr>
            <p:ph sz="half" idx="2"/>
          </p:nvPr>
        </p:nvSpPr>
        <p:spPr/>
        <p:txBody>
          <a:bodyPr>
            <a:noAutofit/>
          </a:bodyPr>
          <a:lstStyle/>
          <a:p>
            <a:r>
              <a:rPr lang="en-GB" sz="1800" dirty="0"/>
              <a:t>Facing up to being new or uncertain about the rules and  norms of a new group</a:t>
            </a:r>
          </a:p>
          <a:p>
            <a:r>
              <a:rPr lang="en-GB" sz="1800" dirty="0"/>
              <a:t>Being willing to learn new things and to change</a:t>
            </a:r>
          </a:p>
          <a:p>
            <a:r>
              <a:rPr lang="en-GB" sz="1800" dirty="0"/>
              <a:t>Learning how to be sensitive and responsive to different people – developing social skills and empathy</a:t>
            </a:r>
          </a:p>
          <a:p>
            <a:r>
              <a:rPr lang="en-GB" sz="1800" dirty="0"/>
              <a:t>Deciding on your own values and assessing the value of social influence</a:t>
            </a:r>
          </a:p>
          <a:p>
            <a:r>
              <a:rPr lang="en-GB" sz="1800" dirty="0"/>
              <a:t>Sharing personal issues and coping with rejection or betrayal, risking making mistakes, coping with a feeling of exposure</a:t>
            </a:r>
          </a:p>
          <a:p>
            <a:endParaRPr lang="en-GB" sz="1800" dirty="0"/>
          </a:p>
        </p:txBody>
      </p:sp>
    </p:spTree>
    <p:extLst>
      <p:ext uri="{BB962C8B-B14F-4D97-AF65-F5344CB8AC3E}">
        <p14:creationId xmlns:p14="http://schemas.microsoft.com/office/powerpoint/2010/main" val="1932460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634082"/>
          </a:xfrm>
        </p:spPr>
        <p:txBody>
          <a:bodyPr/>
          <a:lstStyle/>
          <a:p>
            <a:r>
              <a:rPr lang="en-GB" sz="2800" b="1" dirty="0" smtClean="0"/>
              <a:t>Friendship</a:t>
            </a:r>
            <a:endParaRPr lang="en-GB" sz="2800" b="1" dirty="0"/>
          </a:p>
        </p:txBody>
      </p:sp>
      <p:sp>
        <p:nvSpPr>
          <p:cNvPr id="3" name="Content Placeholder 2"/>
          <p:cNvSpPr>
            <a:spLocks noGrp="1"/>
          </p:cNvSpPr>
          <p:nvPr>
            <p:ph idx="1"/>
          </p:nvPr>
        </p:nvSpPr>
        <p:spPr>
          <a:xfrm>
            <a:off x="457200" y="908720"/>
            <a:ext cx="7620000" cy="5492080"/>
          </a:xfrm>
        </p:spPr>
        <p:txBody>
          <a:bodyPr>
            <a:normAutofit/>
          </a:bodyPr>
          <a:lstStyle/>
          <a:p>
            <a:endParaRPr lang="en-GB" dirty="0" smtClean="0"/>
          </a:p>
          <a:p>
            <a:pPr marL="114300" indent="0">
              <a:buNone/>
            </a:pPr>
            <a:r>
              <a:rPr lang="en-GB" sz="2400" dirty="0" smtClean="0"/>
              <a:t>Functions of friendship</a:t>
            </a:r>
            <a:endParaRPr lang="en-GB" sz="2400" dirty="0"/>
          </a:p>
          <a:p>
            <a:endParaRPr lang="en-GB" sz="2400" dirty="0" smtClean="0"/>
          </a:p>
          <a:p>
            <a:r>
              <a:rPr lang="en-GB" sz="2400" dirty="0" smtClean="0"/>
              <a:t>Companionship</a:t>
            </a:r>
          </a:p>
          <a:p>
            <a:r>
              <a:rPr lang="en-GB" sz="2400" dirty="0" smtClean="0"/>
              <a:t>A reliable alliance</a:t>
            </a:r>
          </a:p>
          <a:p>
            <a:r>
              <a:rPr lang="en-GB" sz="2400" dirty="0" smtClean="0"/>
              <a:t>Help</a:t>
            </a:r>
          </a:p>
          <a:p>
            <a:r>
              <a:rPr lang="en-GB" sz="2400" dirty="0" smtClean="0"/>
              <a:t>Intimacy</a:t>
            </a:r>
          </a:p>
          <a:p>
            <a:r>
              <a:rPr lang="en-GB" sz="2400" dirty="0" smtClean="0"/>
              <a:t>Self-validation</a:t>
            </a:r>
          </a:p>
          <a:p>
            <a:r>
              <a:rPr lang="en-GB" sz="2400" dirty="0" smtClean="0"/>
              <a:t>Emotional security</a:t>
            </a:r>
          </a:p>
          <a:p>
            <a:pPr marL="114300" indent="0">
              <a:buNone/>
            </a:pPr>
            <a:r>
              <a:rPr lang="en-GB" dirty="0" smtClean="0"/>
              <a:t>Mendelson and Aboud (1999)</a:t>
            </a:r>
          </a:p>
          <a:p>
            <a:pPr marL="114300" indent="0">
              <a:buNone/>
            </a:pP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2636912"/>
            <a:ext cx="2400300" cy="1905000"/>
          </a:xfrm>
          <a:prstGeom prst="rect">
            <a:avLst/>
          </a:prstGeom>
        </p:spPr>
      </p:pic>
    </p:spTree>
    <p:extLst>
      <p:ext uri="{BB962C8B-B14F-4D97-AF65-F5344CB8AC3E}">
        <p14:creationId xmlns:p14="http://schemas.microsoft.com/office/powerpoint/2010/main" val="726960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Popularity and friendship</a:t>
            </a:r>
            <a:endParaRPr lang="en-GB" sz="2800" b="1" dirty="0"/>
          </a:p>
        </p:txBody>
      </p:sp>
      <p:sp>
        <p:nvSpPr>
          <p:cNvPr id="3" name="Content Placeholder 2"/>
          <p:cNvSpPr>
            <a:spLocks noGrp="1"/>
          </p:cNvSpPr>
          <p:nvPr>
            <p:ph sz="half" idx="1"/>
          </p:nvPr>
        </p:nvSpPr>
        <p:spPr/>
        <p:txBody>
          <a:bodyPr>
            <a:normAutofit fontScale="92500" lnSpcReduction="20000"/>
          </a:bodyPr>
          <a:lstStyle/>
          <a:p>
            <a:pPr marL="114300" indent="0">
              <a:buNone/>
            </a:pPr>
            <a:r>
              <a:rPr lang="en-GB" dirty="0" smtClean="0"/>
              <a:t>Many different routes to popularity, fitting in and </a:t>
            </a:r>
            <a:r>
              <a:rPr lang="en-GB" dirty="0"/>
              <a:t>being </a:t>
            </a:r>
            <a:r>
              <a:rPr lang="en-GB" dirty="0" smtClean="0"/>
              <a:t>accepted – can include:</a:t>
            </a:r>
            <a:endParaRPr lang="en-GB" dirty="0"/>
          </a:p>
          <a:p>
            <a:r>
              <a:rPr lang="en-GB" dirty="0"/>
              <a:t>Similar grades, similar interests</a:t>
            </a:r>
          </a:p>
          <a:p>
            <a:r>
              <a:rPr lang="en-GB" dirty="0"/>
              <a:t>Having </a:t>
            </a:r>
            <a:r>
              <a:rPr lang="en-GB" dirty="0" smtClean="0"/>
              <a:t>social skills and empathy towards others, confidence without being conceited</a:t>
            </a:r>
          </a:p>
          <a:p>
            <a:r>
              <a:rPr lang="en-GB" dirty="0" smtClean="0"/>
              <a:t>Anti-social behaviour can be bonding</a:t>
            </a:r>
          </a:p>
          <a:p>
            <a:r>
              <a:rPr lang="en-GB" dirty="0" smtClean="0"/>
              <a:t>Shared attitudes towards school or education</a:t>
            </a:r>
            <a:endParaRPr lang="en-GB" dirty="0"/>
          </a:p>
          <a:p>
            <a:r>
              <a:rPr lang="en-GB" dirty="0" smtClean="0"/>
              <a:t>For boys, athletic </a:t>
            </a:r>
            <a:r>
              <a:rPr lang="en-GB" dirty="0"/>
              <a:t>prowess </a:t>
            </a:r>
            <a:r>
              <a:rPr lang="en-GB" dirty="0" smtClean="0"/>
              <a:t>and competence, or being physically strong and </a:t>
            </a:r>
            <a:r>
              <a:rPr lang="en-GB" dirty="0" smtClean="0"/>
              <a:t>aggressive</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Attractiveness for girls</a:t>
            </a:r>
          </a:p>
          <a:p>
            <a:r>
              <a:rPr lang="en-GB" dirty="0"/>
              <a:t>Sharing behaviours such as smoking or alcohol use, being similar on mental health issues (</a:t>
            </a:r>
            <a:r>
              <a:rPr lang="en-GB" dirty="0" err="1"/>
              <a:t>eg</a:t>
            </a:r>
            <a:r>
              <a:rPr lang="en-GB" dirty="0"/>
              <a:t>. equally depressed)</a:t>
            </a:r>
          </a:p>
          <a:p>
            <a:r>
              <a:rPr lang="en-GB" dirty="0"/>
              <a:t>We are more subject to peer group influence in early adolescence and move towards more independence of thought as we get older</a:t>
            </a:r>
          </a:p>
          <a:p>
            <a:pPr marL="114300" indent="0">
              <a:buNone/>
            </a:pPr>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98957" y="4273699"/>
            <a:ext cx="1700189" cy="122413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3937" y="5347937"/>
            <a:ext cx="1510063" cy="1510063"/>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72974" y="4233144"/>
            <a:ext cx="1811181" cy="1259074"/>
          </a:xfrm>
          <a:prstGeom prst="rect">
            <a:avLst/>
          </a:prstGeom>
        </p:spPr>
      </p:pic>
    </p:spTree>
    <p:extLst>
      <p:ext uri="{BB962C8B-B14F-4D97-AF65-F5344CB8AC3E}">
        <p14:creationId xmlns:p14="http://schemas.microsoft.com/office/powerpoint/2010/main" val="1147689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Young people’s relationship with parents</a:t>
            </a:r>
            <a:endParaRPr lang="en-GB" sz="2800" b="1" dirty="0"/>
          </a:p>
        </p:txBody>
      </p:sp>
      <p:sp>
        <p:nvSpPr>
          <p:cNvPr id="3" name="Content Placeholder 2"/>
          <p:cNvSpPr>
            <a:spLocks noGrp="1"/>
          </p:cNvSpPr>
          <p:nvPr>
            <p:ph sz="half" idx="1"/>
          </p:nvPr>
        </p:nvSpPr>
        <p:spPr/>
        <p:txBody>
          <a:bodyPr>
            <a:normAutofit/>
          </a:bodyPr>
          <a:lstStyle/>
          <a:p>
            <a:pPr marL="114300" indent="0">
              <a:buNone/>
            </a:pPr>
            <a:r>
              <a:rPr lang="en-GB" dirty="0" smtClean="0"/>
              <a:t>May be influenced by whether or not parents have had time for them as they were growing up, affecting whether they turn towards others in adolescence</a:t>
            </a:r>
          </a:p>
          <a:p>
            <a:pPr marL="114300" indent="0">
              <a:buNone/>
            </a:pPr>
            <a:r>
              <a:rPr lang="en-GB" dirty="0" smtClean="0"/>
              <a:t>Parents important re: career and educational choices; friends re: fashion, leisure and social dilemmas (Hendry et al, 1993)</a:t>
            </a:r>
          </a:p>
          <a:p>
            <a:pPr marL="114300" indent="0">
              <a:buNone/>
            </a:pPr>
            <a:r>
              <a:rPr lang="en-GB" dirty="0" smtClean="0"/>
              <a:t>Parents may be more influential on core values (Cotterell, 2007)</a:t>
            </a:r>
          </a:p>
          <a:p>
            <a:pPr marL="114300" indent="0">
              <a:buNone/>
            </a:pPr>
            <a:r>
              <a:rPr lang="en-GB" dirty="0" smtClean="0"/>
              <a:t>.</a:t>
            </a:r>
            <a:endParaRPr lang="en-GB" dirty="0" smtClean="0"/>
          </a:p>
          <a:p>
            <a:pPr marL="114300" indent="0">
              <a:buNone/>
            </a:pPr>
            <a:endParaRPr lang="en-GB" dirty="0"/>
          </a:p>
        </p:txBody>
      </p:sp>
      <p:sp>
        <p:nvSpPr>
          <p:cNvPr id="5" name="Content Placeholder 4"/>
          <p:cNvSpPr>
            <a:spLocks noGrp="1"/>
          </p:cNvSpPr>
          <p:nvPr>
            <p:ph sz="half" idx="2"/>
          </p:nvPr>
        </p:nvSpPr>
        <p:spPr/>
        <p:txBody>
          <a:bodyPr>
            <a:normAutofit/>
          </a:bodyPr>
          <a:lstStyle/>
          <a:p>
            <a:pPr marL="114300" indent="0">
              <a:buNone/>
            </a:pPr>
            <a:r>
              <a:rPr lang="en-GB" dirty="0"/>
              <a:t>The stability and continuity that parents can offer well into the twenties makes a huge difference to young people’s journey into adulthood. (Graber and brooks-Gunn, 1996).</a:t>
            </a:r>
          </a:p>
          <a:p>
            <a:pPr marL="114300" indent="0">
              <a:buNone/>
            </a:pPr>
            <a:r>
              <a:rPr lang="en-GB" dirty="0"/>
              <a:t>If parental support is low, peer influence will be stronger, and there are likely to be more problem behaviours, anxiety and depression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8548" y="286604"/>
            <a:ext cx="2655452" cy="1342196"/>
          </a:xfrm>
          <a:prstGeom prst="rect">
            <a:avLst/>
          </a:prstGeom>
        </p:spPr>
      </p:pic>
    </p:spTree>
    <p:extLst>
      <p:ext uri="{BB962C8B-B14F-4D97-AF65-F5344CB8AC3E}">
        <p14:creationId xmlns:p14="http://schemas.microsoft.com/office/powerpoint/2010/main" val="3040877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694124"/>
          </a:xfrm>
        </p:spPr>
        <p:txBody>
          <a:bodyPr>
            <a:normAutofit/>
          </a:bodyPr>
          <a:lstStyle/>
          <a:p>
            <a:r>
              <a:rPr lang="en-GB" sz="3600" b="1" dirty="0" smtClean="0"/>
              <a:t>Being alone</a:t>
            </a:r>
            <a:endParaRPr lang="en-GB" sz="3600" b="1" dirty="0"/>
          </a:p>
        </p:txBody>
      </p:sp>
      <p:sp>
        <p:nvSpPr>
          <p:cNvPr id="3" name="Content Placeholder 2"/>
          <p:cNvSpPr>
            <a:spLocks noGrp="1"/>
          </p:cNvSpPr>
          <p:nvPr>
            <p:ph idx="1"/>
          </p:nvPr>
        </p:nvSpPr>
        <p:spPr>
          <a:xfrm>
            <a:off x="395537" y="1700808"/>
            <a:ext cx="7971224" cy="4168286"/>
          </a:xfrm>
        </p:spPr>
        <p:txBody>
          <a:bodyPr>
            <a:noAutofit/>
          </a:bodyPr>
          <a:lstStyle/>
          <a:p>
            <a:pPr marL="114300" indent="0">
              <a:buNone/>
            </a:pPr>
            <a:r>
              <a:rPr lang="en-GB" sz="1600" dirty="0" smtClean="0"/>
              <a:t>Young people who are on their own will be so for a variety of reasons:</a:t>
            </a:r>
          </a:p>
          <a:p>
            <a:r>
              <a:rPr lang="en-GB" sz="1600" dirty="0" smtClean="0"/>
              <a:t>Some who cope well – young people get better at handling loneliness as they get older</a:t>
            </a:r>
          </a:p>
          <a:p>
            <a:r>
              <a:rPr lang="en-GB" sz="1600" dirty="0" smtClean="0"/>
              <a:t>Some who have moved location and come into new school or neighbourhood</a:t>
            </a:r>
          </a:p>
          <a:p>
            <a:r>
              <a:rPr lang="en-GB" sz="1600" dirty="0" smtClean="0"/>
              <a:t>Some who become more sociable as they mature</a:t>
            </a:r>
          </a:p>
          <a:p>
            <a:r>
              <a:rPr lang="en-GB" sz="1600" dirty="0" smtClean="0"/>
              <a:t>Some who have few social skills and become withdrawn</a:t>
            </a:r>
          </a:p>
          <a:p>
            <a:r>
              <a:rPr lang="en-GB" sz="1600" dirty="0" smtClean="0"/>
              <a:t>Some who are aggressive eg, boys with ‘hostile attributional bias’ or as girls, with ‘relational aggression’ (manipulative, verbally bullying etc) (Crick and Dodge, 1994,1996)</a:t>
            </a:r>
          </a:p>
          <a:p>
            <a:r>
              <a:rPr lang="en-GB" sz="1600" dirty="0" smtClean="0"/>
              <a:t>Some who become targets of bullies in a cycle of victimisation (Graham and Juvonen, 1998)</a:t>
            </a:r>
          </a:p>
          <a:p>
            <a:r>
              <a:rPr lang="en-GB" sz="1600" dirty="0" smtClean="0"/>
              <a:t>Some who have unusual behaviours, mental health problems, disabilities or deformities</a:t>
            </a:r>
          </a:p>
          <a:p>
            <a:pPr marL="114300" indent="0">
              <a:buNone/>
            </a:pPr>
            <a:r>
              <a:rPr lang="en-GB" sz="1600" dirty="0" smtClean="0"/>
              <a:t>Rejection is likely to be associated with depression, anxiety, low self-esteem and poor academic performance.</a:t>
            </a:r>
            <a:endParaRPr lang="en-GB" sz="1600" dirty="0"/>
          </a:p>
          <a:p>
            <a:pPr marL="114300" indent="0">
              <a:buNone/>
            </a:pPr>
            <a:r>
              <a:rPr lang="en-GB" sz="1600" b="1" i="1" dirty="0" smtClean="0"/>
              <a:t>Teaching social skills and how to read non-verbal behaviour cues, and bringing young people together to learn to understand each other can be helpful.</a:t>
            </a:r>
            <a:endParaRPr lang="en-GB" sz="1600" b="1" i="1" dirty="0"/>
          </a:p>
        </p:txBody>
      </p:sp>
      <p:pic>
        <p:nvPicPr>
          <p:cNvPr id="4" name="Picture 3" descr="young person alone crisi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286604"/>
            <a:ext cx="2459527" cy="1684776"/>
          </a:xfrm>
          <a:prstGeom prst="rect">
            <a:avLst/>
          </a:prstGeom>
        </p:spPr>
      </p:pic>
    </p:spTree>
    <p:extLst>
      <p:ext uri="{BB962C8B-B14F-4D97-AF65-F5344CB8AC3E}">
        <p14:creationId xmlns:p14="http://schemas.microsoft.com/office/powerpoint/2010/main" val="51201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706090"/>
          </a:xfrm>
        </p:spPr>
        <p:txBody>
          <a:bodyPr>
            <a:normAutofit/>
          </a:bodyPr>
          <a:lstStyle/>
          <a:p>
            <a:r>
              <a:rPr lang="en-GB" sz="3600" b="1" dirty="0" smtClean="0"/>
              <a:t>Social identity theory</a:t>
            </a:r>
            <a:endParaRPr lang="en-GB" sz="3600" b="1" dirty="0"/>
          </a:p>
        </p:txBody>
      </p:sp>
      <p:sp>
        <p:nvSpPr>
          <p:cNvPr id="3" name="Content Placeholder 2"/>
          <p:cNvSpPr>
            <a:spLocks noGrp="1"/>
          </p:cNvSpPr>
          <p:nvPr>
            <p:ph idx="1"/>
          </p:nvPr>
        </p:nvSpPr>
        <p:spPr>
          <a:xfrm>
            <a:off x="457200" y="2204864"/>
            <a:ext cx="3538736" cy="4195936"/>
          </a:xfrm>
        </p:spPr>
        <p:txBody>
          <a:bodyPr/>
          <a:lstStyle/>
          <a:p>
            <a:pPr marL="114300" indent="0">
              <a:buNone/>
            </a:pPr>
            <a:r>
              <a:rPr lang="en-GB" dirty="0" smtClean="0"/>
              <a:t>Tajfel’s (1978) research into prejudice and stereotyping suggested that when people feel under threat (such as when young people are undergoing a transition and feel vulnerable) they are keen to belong to a high-status group and may denigrate others in the ‘out-group’.</a:t>
            </a:r>
            <a:endParaRPr lang="en-GB" dirty="0"/>
          </a:p>
        </p:txBody>
      </p:sp>
      <p:pic>
        <p:nvPicPr>
          <p:cNvPr id="4" name="Picture 3" descr="people.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79912" y="3789040"/>
            <a:ext cx="4283968" cy="2728358"/>
          </a:xfrm>
          <a:prstGeom prst="rect">
            <a:avLst/>
          </a:prstGeom>
        </p:spPr>
      </p:pic>
    </p:spTree>
    <p:extLst>
      <p:ext uri="{BB962C8B-B14F-4D97-AF65-F5344CB8AC3E}">
        <p14:creationId xmlns:p14="http://schemas.microsoft.com/office/powerpoint/2010/main" val="1826457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Gender, culture and social support</a:t>
            </a:r>
            <a:endParaRPr lang="en-GB" sz="3600" b="1" dirty="0"/>
          </a:p>
        </p:txBody>
      </p:sp>
      <p:sp>
        <p:nvSpPr>
          <p:cNvPr id="3" name="Content Placeholder 2"/>
          <p:cNvSpPr>
            <a:spLocks noGrp="1"/>
          </p:cNvSpPr>
          <p:nvPr>
            <p:ph idx="1"/>
          </p:nvPr>
        </p:nvSpPr>
        <p:spPr/>
        <p:txBody>
          <a:bodyPr>
            <a:normAutofit/>
          </a:bodyPr>
          <a:lstStyle/>
          <a:p>
            <a:r>
              <a:rPr lang="en-GB" dirty="0" smtClean="0"/>
              <a:t>Girls more likely to seek help for problems and stress, more likely to be dependent on close friends and parents for help even when these relationships are part of the difficulty</a:t>
            </a:r>
          </a:p>
          <a:p>
            <a:endParaRPr lang="en-GB" dirty="0" smtClean="0"/>
          </a:p>
          <a:p>
            <a:r>
              <a:rPr lang="en-GB" dirty="0" smtClean="0"/>
              <a:t>Boys and young men likely to be at risk because they don’t seek help and bottle things up</a:t>
            </a:r>
          </a:p>
          <a:p>
            <a:pPr marL="114300" indent="0">
              <a:buNone/>
            </a:pPr>
            <a:r>
              <a:rPr lang="en-GB" dirty="0" smtClean="0"/>
              <a:t>    (Coleman, 2011)</a:t>
            </a:r>
          </a:p>
          <a:p>
            <a:pPr marL="114300" indent="0">
              <a:buNone/>
            </a:pPr>
            <a:endParaRPr lang="en-GB" dirty="0"/>
          </a:p>
        </p:txBody>
      </p:sp>
    </p:spTree>
    <p:extLst>
      <p:ext uri="{BB962C8B-B14F-4D97-AF65-F5344CB8AC3E}">
        <p14:creationId xmlns:p14="http://schemas.microsoft.com/office/powerpoint/2010/main" val="271524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Social identities</a:t>
            </a:r>
            <a:endParaRPr lang="en-GB" sz="3600" b="1" dirty="0"/>
          </a:p>
        </p:txBody>
      </p:sp>
      <p:sp>
        <p:nvSpPr>
          <p:cNvPr id="3" name="Content Placeholder 2"/>
          <p:cNvSpPr>
            <a:spLocks noGrp="1"/>
          </p:cNvSpPr>
          <p:nvPr>
            <p:ph idx="1"/>
          </p:nvPr>
        </p:nvSpPr>
        <p:spPr/>
        <p:txBody>
          <a:bodyPr/>
          <a:lstStyle/>
          <a:p>
            <a:pPr marL="114300" indent="0">
              <a:buNone/>
            </a:pPr>
            <a:r>
              <a:rPr lang="en-GB" dirty="0" smtClean="0"/>
              <a:t>Transitions to adult social identities will vary in how difficult they are</a:t>
            </a:r>
          </a:p>
          <a:p>
            <a:pPr marL="114300" indent="0">
              <a:buNone/>
            </a:pPr>
            <a:endParaRPr lang="en-GB" dirty="0"/>
          </a:p>
          <a:p>
            <a:pPr marL="114300" indent="0">
              <a:buNone/>
            </a:pPr>
            <a:r>
              <a:rPr lang="en-GB" dirty="0" smtClean="0"/>
              <a:t>Sexual  and gender identity which goes against family expectations – such as coming out as gay or becoming a parent at a young age can be challenging, depending on the nature of the family, peer and neighbourhood support, including housing and finance</a:t>
            </a:r>
            <a:endParaRPr lang="en-GB" dirty="0"/>
          </a:p>
        </p:txBody>
      </p:sp>
    </p:spTree>
    <p:extLst>
      <p:ext uri="{BB962C8B-B14F-4D97-AF65-F5344CB8AC3E}">
        <p14:creationId xmlns:p14="http://schemas.microsoft.com/office/powerpoint/2010/main" val="1983031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92696"/>
            <a:ext cx="7620000" cy="1656184"/>
          </a:xfrm>
        </p:spPr>
        <p:txBody>
          <a:bodyPr>
            <a:normAutofit fontScale="90000"/>
          </a:bodyPr>
          <a:lstStyle/>
          <a:p>
            <a:pPr eaLnBrk="1" hangingPunct="1"/>
            <a:r>
              <a:rPr lang="en-GB" sz="3100" b="1" dirty="0" smtClean="0"/>
              <a:t/>
            </a:r>
            <a:br>
              <a:rPr lang="en-GB" sz="3100" b="1" dirty="0" smtClean="0"/>
            </a:br>
            <a:r>
              <a:rPr lang="pl-PL" sz="3100" b="1" dirty="0" smtClean="0"/>
              <a:t>Social Transitions</a:t>
            </a:r>
            <a:r>
              <a:rPr lang="en-GB" sz="3100" b="1" dirty="0" smtClean="0"/>
              <a:t/>
            </a:r>
            <a:br>
              <a:rPr lang="en-GB" sz="3100" b="1" dirty="0" smtClean="0"/>
            </a:br>
            <a:r>
              <a:rPr lang="pl-PL" sz="4000" dirty="0" smtClean="0"/>
              <a:t/>
            </a:r>
            <a:br>
              <a:rPr lang="pl-PL" sz="4000" dirty="0" smtClean="0"/>
            </a:br>
            <a:endParaRPr lang="pl-PL" sz="4000" dirty="0" smtClean="0"/>
          </a:p>
        </p:txBody>
      </p:sp>
      <p:sp>
        <p:nvSpPr>
          <p:cNvPr id="16387" name="Content Placeholder 2"/>
          <p:cNvSpPr>
            <a:spLocks noGrp="1"/>
          </p:cNvSpPr>
          <p:nvPr>
            <p:ph idx="1"/>
          </p:nvPr>
        </p:nvSpPr>
        <p:spPr>
          <a:xfrm>
            <a:off x="457200" y="1844824"/>
            <a:ext cx="4038600" cy="4281339"/>
          </a:xfrm>
        </p:spPr>
        <p:txBody>
          <a:bodyPr/>
          <a:lstStyle/>
          <a:p>
            <a:pPr eaLnBrk="1" hangingPunct="1">
              <a:lnSpc>
                <a:spcPct val="90000"/>
              </a:lnSpc>
            </a:pPr>
            <a:r>
              <a:rPr lang="pl-PL" sz="2800" dirty="0" smtClean="0"/>
              <a:t>Relationships with Parents</a:t>
            </a:r>
          </a:p>
          <a:p>
            <a:pPr eaLnBrk="1" hangingPunct="1">
              <a:lnSpc>
                <a:spcPct val="90000"/>
              </a:lnSpc>
            </a:pPr>
            <a:endParaRPr lang="pl-PL" sz="2800" dirty="0" smtClean="0"/>
          </a:p>
          <a:p>
            <a:pPr eaLnBrk="1" hangingPunct="1">
              <a:lnSpc>
                <a:spcPct val="90000"/>
              </a:lnSpc>
            </a:pPr>
            <a:r>
              <a:rPr lang="pl-PL" sz="2800" dirty="0" smtClean="0"/>
              <a:t>Rise in conflicts between parents and </a:t>
            </a:r>
            <a:r>
              <a:rPr lang="en-GB" sz="2800" dirty="0" smtClean="0"/>
              <a:t>adolescents</a:t>
            </a:r>
          </a:p>
          <a:p>
            <a:pPr eaLnBrk="1" hangingPunct="1">
              <a:lnSpc>
                <a:spcPct val="90000"/>
              </a:lnSpc>
            </a:pPr>
            <a:endParaRPr lang="pl-PL" sz="2800" dirty="0" smtClean="0"/>
          </a:p>
          <a:p>
            <a:pPr eaLnBrk="1" hangingPunct="1">
              <a:lnSpc>
                <a:spcPct val="90000"/>
              </a:lnSpc>
            </a:pPr>
            <a:r>
              <a:rPr lang="pl-PL" sz="2800" dirty="0" smtClean="0"/>
              <a:t>Usually over ‘everyday’ issues such as Chores.</a:t>
            </a:r>
          </a:p>
          <a:p>
            <a:pPr lvl="1" eaLnBrk="1" hangingPunct="1">
              <a:lnSpc>
                <a:spcPct val="90000"/>
              </a:lnSpc>
            </a:pPr>
            <a:r>
              <a:rPr lang="pl-PL" sz="2400" dirty="0" smtClean="0"/>
              <a:t>Why?</a:t>
            </a:r>
          </a:p>
        </p:txBody>
      </p:sp>
      <p:sp>
        <p:nvSpPr>
          <p:cNvPr id="16390" name="Rectangle 6"/>
          <p:cNvSpPr>
            <a:spLocks noGrp="1"/>
          </p:cNvSpPr>
          <p:nvPr>
            <p:ph type="body" sz="half" idx="4294967295"/>
          </p:nvPr>
        </p:nvSpPr>
        <p:spPr>
          <a:xfrm flipH="1">
            <a:off x="9143999" y="5949280"/>
            <a:ext cx="45719" cy="134020"/>
          </a:xfrm>
        </p:spPr>
        <p:txBody>
          <a:bodyPr>
            <a:normAutofit fontScale="25000" lnSpcReduction="20000"/>
          </a:bodyPr>
          <a:lstStyle/>
          <a:p>
            <a:pPr>
              <a:lnSpc>
                <a:spcPct val="90000"/>
              </a:lnSpc>
            </a:pPr>
            <a:endParaRPr lang="en-GB" sz="2800"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173" y="2132856"/>
            <a:ext cx="2655452" cy="3528391"/>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543800" cy="2062276"/>
          </a:xfrm>
        </p:spPr>
        <p:txBody>
          <a:bodyPr>
            <a:normAutofit/>
          </a:bodyPr>
          <a:lstStyle/>
          <a:p>
            <a:pPr eaLnBrk="1" hangingPunct="1"/>
            <a:r>
              <a:rPr lang="en-GB" sz="3100" b="1" dirty="0" smtClean="0"/>
              <a:t/>
            </a:r>
            <a:br>
              <a:rPr lang="en-GB" sz="3100" b="1" dirty="0" smtClean="0"/>
            </a:br>
            <a:r>
              <a:rPr lang="pl-PL" sz="3200" b="1" dirty="0" smtClean="0"/>
              <a:t>Social Transitions</a:t>
            </a:r>
            <a:r>
              <a:rPr lang="en-GB" sz="3100" b="1" dirty="0" smtClean="0"/>
              <a:t/>
            </a:r>
            <a:br>
              <a:rPr lang="en-GB" sz="3100" b="1" dirty="0" smtClean="0"/>
            </a:br>
            <a:r>
              <a:rPr lang="pl-PL" sz="4000" dirty="0" smtClean="0"/>
              <a:t/>
            </a:r>
            <a:br>
              <a:rPr lang="pl-PL" sz="4000" dirty="0" smtClean="0"/>
            </a:br>
            <a:endParaRPr lang="pl-PL" sz="4000" dirty="0" smtClean="0"/>
          </a:p>
        </p:txBody>
      </p:sp>
      <p:sp>
        <p:nvSpPr>
          <p:cNvPr id="17411" name="Content Placeholder 2"/>
          <p:cNvSpPr>
            <a:spLocks noGrp="1"/>
          </p:cNvSpPr>
          <p:nvPr>
            <p:ph idx="1"/>
          </p:nvPr>
        </p:nvSpPr>
        <p:spPr/>
        <p:txBody>
          <a:bodyPr>
            <a:normAutofit/>
          </a:bodyPr>
          <a:lstStyle/>
          <a:p>
            <a:pPr eaLnBrk="1" hangingPunct="1"/>
            <a:r>
              <a:rPr lang="pl-PL" sz="2800" dirty="0" smtClean="0"/>
              <a:t>Steinberg (1990) – on</a:t>
            </a:r>
            <a:r>
              <a:rPr lang="en-GB" sz="2800" dirty="0" err="1" smtClean="0"/>
              <a:t>ly</a:t>
            </a:r>
            <a:r>
              <a:rPr lang="pl-PL" sz="2800" dirty="0" smtClean="0"/>
              <a:t> 5-10% of families experience a substantial deterioration in parent/child relationship at this stage.</a:t>
            </a:r>
          </a:p>
          <a:p>
            <a:pPr eaLnBrk="1" hangingPunct="1"/>
            <a:endParaRPr lang="pl-PL" sz="2800" dirty="0" smtClean="0"/>
          </a:p>
          <a:p>
            <a:pPr eaLnBrk="1" hangingPunct="1"/>
            <a:r>
              <a:rPr lang="pl-PL" sz="2800" dirty="0" smtClean="0"/>
              <a:t>More distress to the parent than the teenager (Dekovic, 1999)</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hangingPunct="1"/>
            <a:r>
              <a:rPr lang="en-GB" sz="2800" b="1" dirty="0" smtClean="0"/>
              <a:t/>
            </a:r>
            <a:br>
              <a:rPr lang="en-GB" sz="2800" b="1" dirty="0" smtClean="0"/>
            </a:br>
            <a:r>
              <a:rPr lang="pl-PL" sz="2800" b="1" dirty="0" smtClean="0"/>
              <a:t>Social Transitions</a:t>
            </a:r>
            <a:r>
              <a:rPr lang="en-GB" sz="2800" b="1" dirty="0" smtClean="0"/>
              <a:t/>
            </a:r>
            <a:br>
              <a:rPr lang="en-GB" sz="2800" b="1" dirty="0" smtClean="0"/>
            </a:br>
            <a:r>
              <a:rPr lang="pl-PL" sz="2800" b="1" dirty="0" smtClean="0"/>
              <a:t/>
            </a:r>
            <a:br>
              <a:rPr lang="pl-PL" sz="2800" b="1" dirty="0" smtClean="0"/>
            </a:br>
            <a:endParaRPr lang="pl-PL" sz="2800" b="1" dirty="0" smtClean="0"/>
          </a:p>
        </p:txBody>
      </p:sp>
      <p:sp>
        <p:nvSpPr>
          <p:cNvPr id="18435" name="Content Placeholder 2"/>
          <p:cNvSpPr>
            <a:spLocks noGrp="1"/>
          </p:cNvSpPr>
          <p:nvPr>
            <p:ph idx="1"/>
          </p:nvPr>
        </p:nvSpPr>
        <p:spPr/>
        <p:txBody>
          <a:bodyPr/>
          <a:lstStyle/>
          <a:p>
            <a:pPr marL="114300" indent="0" eaLnBrk="1" hangingPunct="1">
              <a:buNone/>
            </a:pPr>
            <a:endParaRPr lang="en-GB" sz="2800" dirty="0" smtClean="0"/>
          </a:p>
          <a:p>
            <a:pPr marL="114300" indent="0" eaLnBrk="1" hangingPunct="1">
              <a:buNone/>
            </a:pPr>
            <a:r>
              <a:rPr lang="pl-PL" sz="2800" dirty="0" smtClean="0"/>
              <a:t>One </a:t>
            </a:r>
            <a:r>
              <a:rPr lang="pl-PL" sz="2800" dirty="0" smtClean="0"/>
              <a:t>plausible explanation for this conflict is the change in social role both anticipated by the parent and perceived by the adolescent.</a:t>
            </a:r>
          </a:p>
          <a:p>
            <a:pPr eaLnBrk="1" hangingPunct="1"/>
            <a:endParaRPr lang="pl-PL" sz="28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pl-PL" sz="2800" b="1" dirty="0" smtClean="0"/>
              <a:t>Changes in Social </a:t>
            </a:r>
            <a:r>
              <a:rPr lang="pl-PL" sz="2800" b="1" dirty="0" smtClean="0"/>
              <a:t>Status</a:t>
            </a:r>
            <a:endParaRPr lang="pl-PL" sz="2800" b="1" dirty="0" smtClean="0"/>
          </a:p>
        </p:txBody>
      </p:sp>
      <p:sp>
        <p:nvSpPr>
          <p:cNvPr id="3" name="Content Placeholder 2"/>
          <p:cNvSpPr>
            <a:spLocks noGrp="1"/>
          </p:cNvSpPr>
          <p:nvPr>
            <p:ph idx="1"/>
          </p:nvPr>
        </p:nvSpPr>
        <p:spPr/>
        <p:txBody>
          <a:bodyPr>
            <a:normAutofit/>
          </a:bodyPr>
          <a:lstStyle/>
          <a:p>
            <a:pPr eaLnBrk="1" hangingPunct="1">
              <a:lnSpc>
                <a:spcPct val="90000"/>
              </a:lnSpc>
            </a:pPr>
            <a:r>
              <a:rPr lang="pl-PL" sz="2400" dirty="0" smtClean="0"/>
              <a:t>Steinberg (1993) two-sided alteration in status.</a:t>
            </a:r>
          </a:p>
          <a:p>
            <a:pPr eaLnBrk="1" hangingPunct="1">
              <a:lnSpc>
                <a:spcPct val="90000"/>
              </a:lnSpc>
            </a:pPr>
            <a:r>
              <a:rPr lang="pl-PL" sz="2400" dirty="0" smtClean="0"/>
              <a:t>Adolescent is given certain privileges and rights normally reserved for adult members of society</a:t>
            </a:r>
          </a:p>
          <a:p>
            <a:pPr eaLnBrk="1" hangingPunct="1">
              <a:lnSpc>
                <a:spcPct val="90000"/>
              </a:lnSpc>
            </a:pPr>
            <a:r>
              <a:rPr lang="pl-PL" sz="2400" dirty="0" smtClean="0"/>
              <a:t>However these increased powers and freedom are generally accompanied by increased expectations for self-management, personal responsibility and social participation.</a:t>
            </a:r>
          </a:p>
          <a:p>
            <a:pPr eaLnBrk="1" hangingPunct="1">
              <a:lnSpc>
                <a:spcPct val="90000"/>
              </a:lnSpc>
            </a:pPr>
            <a:r>
              <a:rPr lang="pl-PL" sz="2400" dirty="0" smtClean="0"/>
              <a:t>This double shift is found in all societies across a variety of interpersonal, political, economic and legal arenas.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pl-PL" sz="2800" b="1" dirty="0" smtClean="0"/>
              <a:t>Changes in Interpersonal </a:t>
            </a:r>
            <a:r>
              <a:rPr lang="pl-PL" sz="2800" b="1" dirty="0" smtClean="0"/>
              <a:t>Status</a:t>
            </a:r>
            <a:endParaRPr lang="pl-PL" sz="2800" b="1" dirty="0" smtClean="0"/>
          </a:p>
        </p:txBody>
      </p:sp>
      <p:sp>
        <p:nvSpPr>
          <p:cNvPr id="3" name="Content Placeholder 2"/>
          <p:cNvSpPr>
            <a:spLocks noGrp="1"/>
          </p:cNvSpPr>
          <p:nvPr>
            <p:ph idx="1"/>
          </p:nvPr>
        </p:nvSpPr>
        <p:spPr/>
        <p:txBody>
          <a:bodyPr>
            <a:normAutofit/>
          </a:bodyPr>
          <a:lstStyle/>
          <a:p>
            <a:pPr eaLnBrk="1" hangingPunct="1">
              <a:lnSpc>
                <a:spcPct val="80000"/>
              </a:lnSpc>
            </a:pPr>
            <a:r>
              <a:rPr lang="pl-PL" sz="2800" i="1" dirty="0" smtClean="0"/>
              <a:t>Changes in interpersonal status</a:t>
            </a:r>
          </a:p>
          <a:p>
            <a:pPr eaLnBrk="1" hangingPunct="1">
              <a:lnSpc>
                <a:spcPct val="80000"/>
              </a:lnSpc>
            </a:pPr>
            <a:r>
              <a:rPr lang="pl-PL" sz="2800" dirty="0" smtClean="0"/>
              <a:t>Seen as they are entering the last stage of an </a:t>
            </a:r>
            <a:r>
              <a:rPr lang="en-GB" sz="2800" dirty="0" smtClean="0"/>
              <a:t>a</a:t>
            </a:r>
            <a:r>
              <a:rPr lang="pl-PL" sz="2800" dirty="0" smtClean="0"/>
              <a:t>pprenticeship into </a:t>
            </a:r>
            <a:r>
              <a:rPr lang="en-GB" sz="2800" dirty="0" smtClean="0"/>
              <a:t>a</a:t>
            </a:r>
            <a:r>
              <a:rPr lang="pl-PL" sz="2800" dirty="0" smtClean="0"/>
              <a:t>dulthood, so responsibilities altered. </a:t>
            </a:r>
          </a:p>
          <a:p>
            <a:pPr lvl="1" eaLnBrk="1" hangingPunct="1">
              <a:lnSpc>
                <a:spcPct val="80000"/>
              </a:lnSpc>
            </a:pPr>
            <a:r>
              <a:rPr lang="pl-PL" sz="2800" dirty="0" smtClean="0"/>
              <a:t>More chores (especially for males) – preparation for their role as </a:t>
            </a:r>
            <a:r>
              <a:rPr lang="en-GB" sz="2800" dirty="0" smtClean="0"/>
              <a:t>b</a:t>
            </a:r>
            <a:r>
              <a:rPr lang="pl-PL" sz="2800" dirty="0" smtClean="0"/>
              <a:t>read</a:t>
            </a:r>
            <a:r>
              <a:rPr lang="en-GB" sz="2800" dirty="0" smtClean="0"/>
              <a:t>w</a:t>
            </a:r>
            <a:r>
              <a:rPr lang="pl-PL" sz="2800" dirty="0" smtClean="0"/>
              <a:t>inner</a:t>
            </a:r>
          </a:p>
          <a:p>
            <a:pPr lvl="1" eaLnBrk="1" hangingPunct="1">
              <a:lnSpc>
                <a:spcPct val="80000"/>
              </a:lnSpc>
            </a:pPr>
            <a:r>
              <a:rPr lang="pl-PL" sz="2800" dirty="0" smtClean="0"/>
              <a:t>University</a:t>
            </a:r>
          </a:p>
          <a:p>
            <a:pPr lvl="1" eaLnBrk="1" hangingPunct="1">
              <a:lnSpc>
                <a:spcPct val="80000"/>
              </a:lnSpc>
            </a:pPr>
            <a:r>
              <a:rPr lang="pl-PL" sz="2800" dirty="0" smtClean="0"/>
              <a:t>Expectations of course,  the spiral</a:t>
            </a:r>
            <a:r>
              <a:rPr lang="en-GB" sz="2800" dirty="0" smtClean="0"/>
              <a:t>l</a:t>
            </a:r>
            <a:r>
              <a:rPr lang="pl-PL" sz="2800" dirty="0" smtClean="0"/>
              <a:t>ing cost of setting up home may mediate against total independence.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z="2800" b="1" dirty="0" smtClean="0"/>
              <a:t/>
            </a:r>
            <a:br>
              <a:rPr lang="en-GB" sz="2800" b="1" dirty="0" smtClean="0"/>
            </a:br>
            <a:endParaRPr lang="cy-GB" sz="2800" b="1" dirty="0" smtClean="0"/>
          </a:p>
        </p:txBody>
      </p:sp>
      <p:sp>
        <p:nvSpPr>
          <p:cNvPr id="21507" name="Content Placeholder 2"/>
          <p:cNvSpPr>
            <a:spLocks noGrp="1"/>
          </p:cNvSpPr>
          <p:nvPr>
            <p:ph idx="1"/>
          </p:nvPr>
        </p:nvSpPr>
        <p:spPr/>
        <p:txBody>
          <a:bodyPr>
            <a:normAutofit/>
          </a:bodyPr>
          <a:lstStyle/>
          <a:p>
            <a:pPr eaLnBrk="1" hangingPunct="1">
              <a:lnSpc>
                <a:spcPct val="90000"/>
              </a:lnSpc>
            </a:pPr>
            <a:r>
              <a:rPr lang="pl-PL" sz="2800" dirty="0" smtClean="0"/>
              <a:t>Several </a:t>
            </a:r>
            <a:r>
              <a:rPr lang="en-GB" sz="2800" dirty="0" smtClean="0"/>
              <a:t>s</a:t>
            </a:r>
            <a:r>
              <a:rPr lang="pl-PL" sz="2800" dirty="0" smtClean="0"/>
              <a:t>tudies have shown </a:t>
            </a:r>
            <a:r>
              <a:rPr lang="en-GB" sz="2800" dirty="0" smtClean="0"/>
              <a:t>a</a:t>
            </a:r>
            <a:r>
              <a:rPr lang="pl-PL" sz="2800" dirty="0" smtClean="0"/>
              <a:t>dolescence to be beginning earlier – </a:t>
            </a:r>
            <a:r>
              <a:rPr lang="en-GB" sz="2800" dirty="0" smtClean="0"/>
              <a:t>p</a:t>
            </a:r>
            <a:r>
              <a:rPr lang="pl-PL" sz="2800" dirty="0" smtClean="0"/>
              <a:t>hysically and </a:t>
            </a:r>
            <a:r>
              <a:rPr lang="en-GB" sz="2800" dirty="0" smtClean="0"/>
              <a:t>s</a:t>
            </a:r>
            <a:r>
              <a:rPr lang="pl-PL" sz="2800" dirty="0" smtClean="0"/>
              <a:t>ocially</a:t>
            </a:r>
          </a:p>
          <a:p>
            <a:pPr eaLnBrk="1" hangingPunct="1">
              <a:lnSpc>
                <a:spcPct val="90000"/>
              </a:lnSpc>
            </a:pPr>
            <a:r>
              <a:rPr lang="pl-PL" sz="2800" dirty="0" smtClean="0"/>
              <a:t>However in </a:t>
            </a:r>
            <a:r>
              <a:rPr lang="en-GB" sz="2800" dirty="0" smtClean="0"/>
              <a:t>t</a:t>
            </a:r>
            <a:r>
              <a:rPr lang="pl-PL" sz="2800" dirty="0" smtClean="0"/>
              <a:t>erms of </a:t>
            </a:r>
            <a:r>
              <a:rPr lang="en-GB" sz="2800" dirty="0" smtClean="0"/>
              <a:t>s</a:t>
            </a:r>
            <a:r>
              <a:rPr lang="pl-PL" sz="2800" dirty="0" smtClean="0"/>
              <a:t>ocial </a:t>
            </a:r>
            <a:r>
              <a:rPr lang="en-GB" sz="2800" dirty="0" smtClean="0"/>
              <a:t>t</a:t>
            </a:r>
            <a:r>
              <a:rPr lang="pl-PL" sz="2800" dirty="0" smtClean="0"/>
              <a:t>ransitions in contemporary society</a:t>
            </a:r>
            <a:r>
              <a:rPr lang="en-GB" sz="2800" dirty="0" smtClean="0"/>
              <a:t>,</a:t>
            </a:r>
            <a:r>
              <a:rPr lang="pl-PL" sz="2800" dirty="0" smtClean="0"/>
              <a:t> these are taking place significantly later.</a:t>
            </a:r>
          </a:p>
          <a:p>
            <a:pPr lvl="1" eaLnBrk="1" hangingPunct="1">
              <a:lnSpc>
                <a:spcPct val="90000"/>
              </a:lnSpc>
            </a:pPr>
            <a:r>
              <a:rPr lang="en-GB" sz="2400" dirty="0" smtClean="0"/>
              <a:t>e</a:t>
            </a:r>
            <a:r>
              <a:rPr lang="pl-PL" sz="2400" dirty="0" smtClean="0"/>
              <a:t>.g. Work – </a:t>
            </a:r>
            <a:r>
              <a:rPr lang="en-GB" sz="2400" dirty="0" smtClean="0"/>
              <a:t>c</a:t>
            </a:r>
            <a:r>
              <a:rPr lang="pl-PL" sz="2400" dirty="0" smtClean="0"/>
              <a:t>ould leave school at 15 in the 1960’s</a:t>
            </a:r>
          </a:p>
          <a:p>
            <a:pPr eaLnBrk="1" hangingPunct="1">
              <a:lnSpc>
                <a:spcPct val="90000"/>
              </a:lnSpc>
            </a:pPr>
            <a:r>
              <a:rPr lang="pl-PL" sz="2800" dirty="0" smtClean="0"/>
              <a:t>Does this mean social transitions have </a:t>
            </a:r>
            <a:r>
              <a:rPr lang="en-GB" sz="2800" dirty="0" smtClean="0"/>
              <a:t>a</a:t>
            </a:r>
            <a:r>
              <a:rPr lang="pl-PL" sz="2800" dirty="0" smtClean="0"/>
              <a:t>n impact on the timing of </a:t>
            </a:r>
            <a:r>
              <a:rPr lang="en-GB" sz="2800" dirty="0" smtClean="0"/>
              <a:t>a</a:t>
            </a:r>
            <a:r>
              <a:rPr lang="pl-PL" sz="2800" dirty="0" smtClean="0"/>
              <a:t>dolescence?</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r>
              <a:rPr lang="en-GB" sz="2800" b="1" dirty="0" smtClean="0"/>
              <a:t/>
            </a:r>
            <a:br>
              <a:rPr lang="en-GB" sz="2800" b="1" dirty="0" smtClean="0"/>
            </a:br>
            <a:r>
              <a:rPr lang="en-GB" sz="2800" b="1" dirty="0"/>
              <a:t/>
            </a:r>
            <a:br>
              <a:rPr lang="en-GB" sz="2800" b="1" dirty="0"/>
            </a:br>
            <a:r>
              <a:rPr lang="pl-PL" sz="4000" b="1" dirty="0" smtClean="0"/>
              <a:t>Changes </a:t>
            </a:r>
            <a:r>
              <a:rPr lang="pl-PL" sz="4000" b="1" dirty="0" smtClean="0"/>
              <a:t>in Political Status</a:t>
            </a:r>
            <a:r>
              <a:rPr lang="en-GB" sz="4000" b="1" dirty="0" smtClean="0"/>
              <a:t/>
            </a:r>
            <a:br>
              <a:rPr lang="en-GB" sz="4000" b="1" dirty="0" smtClean="0"/>
            </a:br>
            <a:endParaRPr lang="pl-PL" sz="4000" b="1" dirty="0" smtClean="0"/>
          </a:p>
        </p:txBody>
      </p:sp>
      <p:sp>
        <p:nvSpPr>
          <p:cNvPr id="22531" name="Content Placeholder 2"/>
          <p:cNvSpPr>
            <a:spLocks noGrp="1"/>
          </p:cNvSpPr>
          <p:nvPr>
            <p:ph idx="1"/>
          </p:nvPr>
        </p:nvSpPr>
        <p:spPr/>
        <p:txBody>
          <a:bodyPr/>
          <a:lstStyle/>
          <a:p>
            <a:pPr eaLnBrk="1" hangingPunct="1">
              <a:lnSpc>
                <a:spcPct val="90000"/>
              </a:lnSpc>
            </a:pPr>
            <a:r>
              <a:rPr lang="pl-PL" sz="2800" dirty="0" smtClean="0"/>
              <a:t>In one sen</a:t>
            </a:r>
            <a:r>
              <a:rPr lang="en-GB" sz="2800" dirty="0" smtClean="0"/>
              <a:t>s</a:t>
            </a:r>
            <a:r>
              <a:rPr lang="pl-PL" sz="2800" dirty="0" smtClean="0"/>
              <a:t>e ‘coming  of age’ meant attaining the right to vote – now in the UK</a:t>
            </a:r>
            <a:r>
              <a:rPr lang="en-GB" sz="2800" dirty="0" smtClean="0"/>
              <a:t> and in the USA</a:t>
            </a:r>
            <a:r>
              <a:rPr lang="pl-PL" sz="2800" dirty="0" smtClean="0"/>
              <a:t> it is 18, but was 21 years. </a:t>
            </a:r>
          </a:p>
          <a:p>
            <a:pPr eaLnBrk="1" hangingPunct="1">
              <a:lnSpc>
                <a:spcPct val="90000"/>
              </a:lnSpc>
            </a:pPr>
            <a:r>
              <a:rPr lang="pl-PL" sz="2800" dirty="0" smtClean="0"/>
              <a:t>Was viewed as an important symbol of adulthood – now???</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pl-PL" sz="2800" b="1" dirty="0" smtClean="0"/>
              <a:t>Legal Status</a:t>
            </a:r>
            <a:r>
              <a:rPr lang="en-GB" sz="2800" b="1" dirty="0" smtClean="0"/>
              <a:t/>
            </a:r>
            <a:br>
              <a:rPr lang="en-GB" sz="2800" b="1" dirty="0" smtClean="0"/>
            </a:br>
            <a:endParaRPr lang="pl-PL" sz="2800" b="1" dirty="0" smtClean="0"/>
          </a:p>
        </p:txBody>
      </p:sp>
      <p:sp>
        <p:nvSpPr>
          <p:cNvPr id="23555" name="Content Placeholder 2"/>
          <p:cNvSpPr>
            <a:spLocks noGrp="1"/>
          </p:cNvSpPr>
          <p:nvPr>
            <p:ph idx="1"/>
          </p:nvPr>
        </p:nvSpPr>
        <p:spPr/>
        <p:txBody>
          <a:bodyPr>
            <a:normAutofit/>
          </a:bodyPr>
          <a:lstStyle/>
          <a:p>
            <a:pPr eaLnBrk="1" hangingPunct="1"/>
            <a:r>
              <a:rPr lang="pl-PL" sz="2800" dirty="0" smtClean="0"/>
              <a:t>Age of criminal responsibility</a:t>
            </a:r>
          </a:p>
          <a:p>
            <a:pPr eaLnBrk="1" hangingPunct="1"/>
            <a:r>
              <a:rPr lang="pl-PL" sz="2800" dirty="0" smtClean="0"/>
              <a:t>Freedom to sign legal documents</a:t>
            </a:r>
          </a:p>
          <a:p>
            <a:pPr eaLnBrk="1" hangingPunct="1"/>
            <a:r>
              <a:rPr lang="pl-PL" sz="2800" dirty="0" smtClean="0"/>
              <a:t>Driving licen</a:t>
            </a:r>
            <a:r>
              <a:rPr lang="en-GB" sz="2800" dirty="0" smtClean="0"/>
              <a:t>c</a:t>
            </a:r>
            <a:r>
              <a:rPr lang="pl-PL" sz="2800" dirty="0" smtClean="0"/>
              <a:t>e</a:t>
            </a:r>
          </a:p>
          <a:p>
            <a:pPr eaLnBrk="1" hangingPunct="1"/>
            <a:r>
              <a:rPr lang="pl-PL" sz="2800" dirty="0" smtClean="0"/>
              <a:t>Marriage</a:t>
            </a:r>
            <a:r>
              <a:rPr lang="en-GB" sz="2800" dirty="0" smtClean="0"/>
              <a:t> –  same or opposite sex</a:t>
            </a:r>
            <a:endParaRPr lang="pl-PL" sz="2800" dirty="0" smtClean="0"/>
          </a:p>
          <a:p>
            <a:pPr eaLnBrk="1" hangingPunct="1"/>
            <a:r>
              <a:rPr lang="pl-PL" sz="2800" dirty="0" smtClean="0"/>
              <a:t>Sex</a:t>
            </a:r>
            <a:r>
              <a:rPr lang="en-GB" sz="2800" dirty="0" err="1" smtClean="0"/>
              <a:t>ual</a:t>
            </a:r>
            <a:r>
              <a:rPr lang="en-GB" sz="2800" dirty="0" smtClean="0"/>
              <a:t> consent</a:t>
            </a:r>
            <a:endParaRPr lang="pl-PL" sz="2800" dirty="0" smtClean="0"/>
          </a:p>
          <a:p>
            <a:pPr eaLnBrk="1" hangingPunct="1"/>
            <a:r>
              <a:rPr lang="pl-PL" sz="2800" dirty="0" err="1" smtClean="0"/>
              <a:t>Alcohol</a:t>
            </a:r>
            <a:endParaRPr lang="pl-PL" sz="2800"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pl-PL" sz="2800" b="1" dirty="0" smtClean="0"/>
              <a:t>Rites of passage to adulthood</a:t>
            </a:r>
            <a:r>
              <a:rPr lang="en-GB" sz="2800" b="1" dirty="0" smtClean="0"/>
              <a:t/>
            </a:r>
            <a:br>
              <a:rPr lang="en-GB" sz="2800" b="1" dirty="0" smtClean="0"/>
            </a:br>
            <a:endParaRPr lang="pl-PL" sz="2800" b="1" dirty="0" smtClean="0"/>
          </a:p>
        </p:txBody>
      </p:sp>
      <p:sp>
        <p:nvSpPr>
          <p:cNvPr id="3" name="Content Placeholder 2"/>
          <p:cNvSpPr>
            <a:spLocks noGrp="1"/>
          </p:cNvSpPr>
          <p:nvPr>
            <p:ph idx="1"/>
          </p:nvPr>
        </p:nvSpPr>
        <p:spPr/>
        <p:txBody>
          <a:bodyPr>
            <a:normAutofit/>
          </a:bodyPr>
          <a:lstStyle/>
          <a:p>
            <a:pPr eaLnBrk="1" hangingPunct="1">
              <a:lnSpc>
                <a:spcPct val="90000"/>
              </a:lnSpc>
            </a:pPr>
            <a:r>
              <a:rPr lang="pl-PL" sz="2100" dirty="0" smtClean="0"/>
              <a:t>Apart from legal and political status, Western cultures do not ‘celebrate’ this transition period.</a:t>
            </a:r>
          </a:p>
          <a:p>
            <a:pPr eaLnBrk="1" hangingPunct="1">
              <a:lnSpc>
                <a:spcPct val="90000"/>
              </a:lnSpc>
            </a:pPr>
            <a:r>
              <a:rPr lang="pl-PL" sz="2100" dirty="0" smtClean="0"/>
              <a:t>In some cultures religious ceremonies/rituals take place to mark the transition to young adulthood, sexual maturation</a:t>
            </a:r>
          </a:p>
          <a:p>
            <a:pPr lvl="1" eaLnBrk="1" hangingPunct="1">
              <a:lnSpc>
                <a:spcPct val="90000"/>
              </a:lnSpc>
            </a:pPr>
            <a:r>
              <a:rPr lang="pl-PL" sz="2000" dirty="0" smtClean="0"/>
              <a:t>Bar Mitzvah</a:t>
            </a:r>
            <a:endParaRPr lang="en-GB" sz="2000" dirty="0" smtClean="0"/>
          </a:p>
          <a:p>
            <a:pPr lvl="1" eaLnBrk="1" hangingPunct="1">
              <a:lnSpc>
                <a:spcPct val="90000"/>
              </a:lnSpc>
            </a:pPr>
            <a:r>
              <a:rPr lang="en-GB" sz="2000" dirty="0" smtClean="0"/>
              <a:t>Bart Mitzvah</a:t>
            </a:r>
            <a:endParaRPr lang="pl-PL" sz="2000" dirty="0" smtClean="0"/>
          </a:p>
          <a:p>
            <a:pPr lvl="1" eaLnBrk="1" hangingPunct="1">
              <a:lnSpc>
                <a:spcPct val="90000"/>
              </a:lnSpc>
            </a:pPr>
            <a:r>
              <a:rPr lang="pl-PL" sz="2000" dirty="0" smtClean="0"/>
              <a:t>Head shaving</a:t>
            </a:r>
          </a:p>
          <a:p>
            <a:pPr lvl="1" eaLnBrk="1" hangingPunct="1">
              <a:lnSpc>
                <a:spcPct val="90000"/>
              </a:lnSpc>
            </a:pPr>
            <a:r>
              <a:rPr lang="en-GB" sz="2000" dirty="0" smtClean="0"/>
              <a:t>Circumcision </a:t>
            </a:r>
            <a:r>
              <a:rPr lang="pl-PL" sz="2000" dirty="0" smtClean="0"/>
              <a:t>(males and females)</a:t>
            </a:r>
          </a:p>
          <a:p>
            <a:pPr lvl="1" eaLnBrk="1" hangingPunct="1">
              <a:lnSpc>
                <a:spcPct val="90000"/>
              </a:lnSpc>
            </a:pPr>
            <a:r>
              <a:rPr lang="pl-PL" sz="2000" dirty="0" smtClean="0"/>
              <a:t>Separation </a:t>
            </a:r>
            <a:r>
              <a:rPr lang="en-GB" sz="2000" dirty="0" smtClean="0"/>
              <a:t>c</a:t>
            </a:r>
            <a:r>
              <a:rPr lang="pl-PL" sz="2000" dirty="0" smtClean="0"/>
              <a:t>eremonies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pl-PL" sz="2800" b="1" dirty="0" smtClean="0"/>
              <a:t>Other markers – School</a:t>
            </a:r>
            <a:r>
              <a:rPr lang="en-GB" sz="2800" b="1" dirty="0" smtClean="0"/>
              <a:t/>
            </a:r>
            <a:br>
              <a:rPr lang="en-GB" sz="2800" b="1" dirty="0" smtClean="0"/>
            </a:br>
            <a:endParaRPr lang="pl-PL" sz="2800" b="1" dirty="0" smtClean="0"/>
          </a:p>
        </p:txBody>
      </p:sp>
      <p:sp>
        <p:nvSpPr>
          <p:cNvPr id="3" name="Content Placeholder 2"/>
          <p:cNvSpPr>
            <a:spLocks noGrp="1"/>
          </p:cNvSpPr>
          <p:nvPr>
            <p:ph idx="1"/>
          </p:nvPr>
        </p:nvSpPr>
        <p:spPr/>
        <p:txBody>
          <a:bodyPr>
            <a:noAutofit/>
          </a:bodyPr>
          <a:lstStyle/>
          <a:p>
            <a:r>
              <a:rPr lang="pl-PL" sz="2800" dirty="0" smtClean="0"/>
              <a:t>Move from </a:t>
            </a:r>
            <a:r>
              <a:rPr lang="en-GB" sz="2800" dirty="0" smtClean="0"/>
              <a:t>p</a:t>
            </a:r>
            <a:r>
              <a:rPr lang="pl-PL" sz="2800" dirty="0" smtClean="0"/>
              <a:t>rimary to </a:t>
            </a:r>
            <a:r>
              <a:rPr lang="en-GB" sz="2800" dirty="0" smtClean="0"/>
              <a:t>s</a:t>
            </a:r>
            <a:r>
              <a:rPr lang="pl-PL" sz="2800" dirty="0" smtClean="0"/>
              <a:t>econdary </a:t>
            </a:r>
            <a:r>
              <a:rPr lang="en-GB" sz="2800" dirty="0" smtClean="0"/>
              <a:t>s</a:t>
            </a:r>
            <a:r>
              <a:rPr lang="pl-PL" sz="2800" dirty="0" smtClean="0"/>
              <a:t>chool </a:t>
            </a:r>
          </a:p>
          <a:p>
            <a:r>
              <a:rPr lang="pl-PL" sz="2800" dirty="0" smtClean="0"/>
              <a:t>Can be seen as both </a:t>
            </a:r>
            <a:r>
              <a:rPr lang="en-GB" sz="2800" dirty="0" smtClean="0"/>
              <a:t>p</a:t>
            </a:r>
            <a:r>
              <a:rPr lang="pl-PL" sz="2800" dirty="0" smtClean="0"/>
              <a:t>ositive and </a:t>
            </a:r>
            <a:r>
              <a:rPr lang="en-GB" sz="2800" dirty="0" smtClean="0"/>
              <a:t>n</a:t>
            </a:r>
            <a:r>
              <a:rPr lang="pl-PL" sz="2800" dirty="0" smtClean="0"/>
              <a:t>egative (Dowling, 1980)</a:t>
            </a:r>
          </a:p>
          <a:p>
            <a:r>
              <a:rPr lang="pl-PL" sz="2800" dirty="0" smtClean="0"/>
              <a:t>Moreover, a move from being ‘a senior’ from </a:t>
            </a:r>
            <a:r>
              <a:rPr lang="en-GB" sz="2800" dirty="0" smtClean="0"/>
              <a:t>p</a:t>
            </a:r>
            <a:r>
              <a:rPr lang="pl-PL" sz="2800" dirty="0" smtClean="0"/>
              <a:t>rimary </a:t>
            </a:r>
            <a:r>
              <a:rPr lang="en-GB" sz="2800" dirty="0" smtClean="0"/>
              <a:t>s</a:t>
            </a:r>
            <a:r>
              <a:rPr lang="pl-PL" sz="2800" dirty="0" smtClean="0"/>
              <a:t>chool to a new school surround</a:t>
            </a:r>
            <a:r>
              <a:rPr lang="en-GB" sz="2800" dirty="0" smtClean="0"/>
              <a:t>ed</a:t>
            </a:r>
            <a:r>
              <a:rPr lang="pl-PL" sz="2800" dirty="0" smtClean="0"/>
              <a:t> by what appears to be teenagers who appear to be a lot older and crucially more confident may </a:t>
            </a:r>
            <a:r>
              <a:rPr lang="en-GB" sz="2800" dirty="0" smtClean="0"/>
              <a:t>lead </a:t>
            </a:r>
            <a:r>
              <a:rPr lang="pl-PL" sz="2800" dirty="0" smtClean="0"/>
              <a:t>to strain and a loss of esteem (Wall, 1977) and according to Rice (1999) give rise </a:t>
            </a:r>
            <a:r>
              <a:rPr lang="en-GB" sz="2800" dirty="0" smtClean="0"/>
              <a:t>to</a:t>
            </a:r>
            <a:r>
              <a:rPr lang="pl-PL" sz="2800" dirty="0" smtClean="0"/>
              <a:t> truancy and behavioural challenges in a school envir</a:t>
            </a:r>
            <a:r>
              <a:rPr lang="en-GB" sz="2800" dirty="0" smtClean="0"/>
              <a:t>on</a:t>
            </a:r>
            <a:r>
              <a:rPr lang="pl-PL" sz="2800" dirty="0" smtClean="0"/>
              <a:t>ment.</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pl-PL" sz="2800" b="1" dirty="0" smtClean="0"/>
              <a:t>Other markers – Entering work</a:t>
            </a:r>
            <a:r>
              <a:rPr lang="en-GB" sz="2800" b="1" dirty="0" smtClean="0"/>
              <a:t/>
            </a:r>
            <a:br>
              <a:rPr lang="en-GB" sz="2800" b="1" dirty="0" smtClean="0"/>
            </a:br>
            <a:r>
              <a:rPr lang="en-GB" sz="2800" b="1" dirty="0" smtClean="0"/>
              <a:t> </a:t>
            </a:r>
            <a:endParaRPr lang="pl-PL" sz="2800" b="1" dirty="0" smtClean="0"/>
          </a:p>
        </p:txBody>
      </p:sp>
      <p:sp>
        <p:nvSpPr>
          <p:cNvPr id="26627" name="Content Placeholder 2"/>
          <p:cNvSpPr>
            <a:spLocks noGrp="1"/>
          </p:cNvSpPr>
          <p:nvPr>
            <p:ph idx="1"/>
          </p:nvPr>
        </p:nvSpPr>
        <p:spPr/>
        <p:txBody>
          <a:bodyPr/>
          <a:lstStyle/>
          <a:p>
            <a:pPr eaLnBrk="1" hangingPunct="1">
              <a:lnSpc>
                <a:spcPct val="90000"/>
              </a:lnSpc>
            </a:pPr>
            <a:r>
              <a:rPr lang="pl-PL" sz="2800" dirty="0" smtClean="0"/>
              <a:t>Obtaining work has a massive impact on a young person</a:t>
            </a:r>
            <a:r>
              <a:rPr lang="en-GB" sz="2800" dirty="0" smtClean="0"/>
              <a:t>’</a:t>
            </a:r>
            <a:r>
              <a:rPr lang="pl-PL" sz="2800" dirty="0" smtClean="0"/>
              <a:t>s self-esteem and independence (Prause and Dooley, 1997).</a:t>
            </a:r>
          </a:p>
          <a:p>
            <a:pPr marL="114300" indent="0" eaLnBrk="1" hangingPunct="1">
              <a:lnSpc>
                <a:spcPct val="90000"/>
              </a:lnSpc>
              <a:buNone/>
            </a:pPr>
            <a:endParaRPr lang="pl-PL" sz="2800"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28675" name="Content Placeholder 2"/>
          <p:cNvSpPr>
            <a:spLocks noGrp="1"/>
          </p:cNvSpPr>
          <p:nvPr>
            <p:ph idx="1"/>
          </p:nvPr>
        </p:nvSpPr>
        <p:spPr/>
        <p:txBody>
          <a:bodyPr>
            <a:normAutofit/>
          </a:bodyPr>
          <a:lstStyle/>
          <a:p>
            <a:pPr marL="114300" indent="0" eaLnBrk="1" hangingPunct="1">
              <a:buNone/>
            </a:pPr>
            <a:r>
              <a:rPr lang="pl-PL" sz="3200" dirty="0" smtClean="0"/>
              <a:t>Annett (2009) ‘Whatever work younger people may have contributed as children, adolescence is a time when work expectations grow more serious, as the adolescent  prepare</a:t>
            </a:r>
            <a:r>
              <a:rPr lang="en-GB" sz="3200" dirty="0" smtClean="0"/>
              <a:t>s</a:t>
            </a:r>
            <a:r>
              <a:rPr lang="pl-PL" sz="3200" dirty="0" smtClean="0"/>
              <a:t> to take their place as full members – which always means, </a:t>
            </a:r>
            <a:r>
              <a:rPr lang="pl-PL" sz="3200" i="1" dirty="0" smtClean="0"/>
              <a:t>working</a:t>
            </a:r>
            <a:r>
              <a:rPr lang="pl-PL" sz="3200" dirty="0" smtClean="0"/>
              <a:t> members, of the</a:t>
            </a:r>
            <a:r>
              <a:rPr lang="en-GB" sz="3200" dirty="0" err="1" smtClean="0"/>
              <a:t>i</a:t>
            </a:r>
            <a:r>
              <a:rPr lang="pl-PL" sz="3200" dirty="0" smtClean="0"/>
              <a:t>r culture.’</a:t>
            </a:r>
          </a:p>
        </p:txBody>
      </p:sp>
      <p:sp>
        <p:nvSpPr>
          <p:cNvPr id="28679" name="Rectangle 7"/>
          <p:cNvSpPr>
            <a:spLocks noGrp="1"/>
          </p:cNvSpPr>
          <p:nvPr>
            <p:ph type="body" sz="half" idx="4294967295"/>
          </p:nvPr>
        </p:nvSpPr>
        <p:spPr>
          <a:xfrm flipH="1">
            <a:off x="9097963" y="908050"/>
            <a:ext cx="46037" cy="360363"/>
          </a:xfrm>
        </p:spPr>
        <p:txBody>
          <a:bodyPr>
            <a:normAutofit fontScale="47500" lnSpcReduction="20000"/>
          </a:bodyPr>
          <a:lstStyle/>
          <a:p>
            <a:pPr marL="114300" indent="0">
              <a:buNone/>
            </a:pPr>
            <a:r>
              <a:rPr lang="cy-GB" sz="2400" dirty="0" smtClean="0"/>
              <a:t>.’</a:t>
            </a:r>
            <a:endParaRPr lang="cy-GB" sz="2400"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pl-PL" sz="2800" dirty="0" smtClean="0"/>
              <a:t>Jones (1995) &amp; Coles (1995)</a:t>
            </a:r>
            <a:br>
              <a:rPr lang="pl-PL" sz="2800" dirty="0" smtClean="0"/>
            </a:br>
            <a:endParaRPr lang="pl-PL" sz="2800" dirty="0" smtClean="0"/>
          </a:p>
        </p:txBody>
      </p:sp>
      <p:sp>
        <p:nvSpPr>
          <p:cNvPr id="29699" name="Content Placeholder 2"/>
          <p:cNvSpPr>
            <a:spLocks noGrp="1"/>
          </p:cNvSpPr>
          <p:nvPr>
            <p:ph idx="1"/>
          </p:nvPr>
        </p:nvSpPr>
        <p:spPr/>
        <p:txBody>
          <a:bodyPr/>
          <a:lstStyle/>
          <a:p>
            <a:pPr eaLnBrk="1" hangingPunct="1">
              <a:lnSpc>
                <a:spcPct val="90000"/>
              </a:lnSpc>
            </a:pPr>
            <a:r>
              <a:rPr lang="pl-PL" sz="3200" dirty="0" smtClean="0"/>
              <a:t>The </a:t>
            </a:r>
            <a:r>
              <a:rPr lang="pl-PL" sz="3200" b="1" dirty="0" smtClean="0"/>
              <a:t>school to work transition</a:t>
            </a:r>
            <a:r>
              <a:rPr lang="pl-PL" sz="3200" dirty="0" smtClean="0"/>
              <a:t>, where an individual leaves full-time education and enters the labour market.</a:t>
            </a:r>
          </a:p>
          <a:p>
            <a:pPr eaLnBrk="1" hangingPunct="1">
              <a:lnSpc>
                <a:spcPct val="90000"/>
              </a:lnSpc>
            </a:pPr>
            <a:r>
              <a:rPr lang="pl-PL" sz="3200" dirty="0" smtClean="0"/>
              <a:t>The </a:t>
            </a:r>
            <a:r>
              <a:rPr lang="pl-PL" sz="3200" b="1" dirty="0" smtClean="0"/>
              <a:t>domestic transition </a:t>
            </a:r>
            <a:r>
              <a:rPr lang="pl-PL" sz="3200" dirty="0" smtClean="0"/>
              <a:t>in which young person attains (relative) independence from their family of origin.</a:t>
            </a:r>
          </a:p>
          <a:p>
            <a:pPr eaLnBrk="1" hangingPunct="1">
              <a:lnSpc>
                <a:spcPct val="90000"/>
              </a:lnSpc>
            </a:pPr>
            <a:r>
              <a:rPr lang="pl-PL" sz="3200" dirty="0" smtClean="0"/>
              <a:t>The </a:t>
            </a:r>
            <a:r>
              <a:rPr lang="pl-PL" sz="3200" b="1" dirty="0" smtClean="0"/>
              <a:t>housing transition</a:t>
            </a:r>
            <a:r>
              <a:rPr lang="pl-PL" sz="3200" dirty="0" smtClean="0"/>
              <a:t>, involving a permanent move away from parental home.</a:t>
            </a:r>
          </a:p>
          <a:p>
            <a:pPr eaLnBrk="1" hangingPunct="1">
              <a:lnSpc>
                <a:spcPct val="90000"/>
              </a:lnSpc>
              <a:buFont typeface="Arial" charset="0"/>
              <a:buNone/>
            </a:pPr>
            <a:endParaRPr lang="pl-PL" sz="2400" dirty="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0723" name="Content Placeholder 2"/>
          <p:cNvSpPr>
            <a:spLocks noGrp="1"/>
          </p:cNvSpPr>
          <p:nvPr>
            <p:ph idx="1"/>
          </p:nvPr>
        </p:nvSpPr>
        <p:spPr/>
        <p:txBody>
          <a:bodyPr>
            <a:normAutofit/>
          </a:bodyPr>
          <a:lstStyle/>
          <a:p>
            <a:pPr marL="114300" indent="0" eaLnBrk="1" hangingPunct="1">
              <a:buNone/>
            </a:pPr>
            <a:r>
              <a:rPr lang="pl-PL" sz="3600" dirty="0" smtClean="0"/>
              <a:t>All very well, but what about those who for whatever reason are unable to move out of home.</a:t>
            </a:r>
          </a:p>
          <a:p>
            <a:pPr lvl="1" eaLnBrk="1" hangingPunct="1"/>
            <a:r>
              <a:rPr lang="en-GB" sz="3200" dirty="0" smtClean="0"/>
              <a:t>e</a:t>
            </a:r>
            <a:r>
              <a:rPr lang="pl-PL" sz="3200" dirty="0" smtClean="0"/>
              <a:t>.g. </a:t>
            </a:r>
            <a:r>
              <a:rPr lang="en-GB" sz="3200" dirty="0" smtClean="0"/>
              <a:t>r</a:t>
            </a:r>
            <a:r>
              <a:rPr lang="pl-PL" sz="3200" dirty="0" smtClean="0"/>
              <a:t>equire care</a:t>
            </a:r>
            <a:r>
              <a:rPr lang="en-GB" sz="3200" dirty="0" smtClean="0"/>
              <a:t> for illness or disability, don’t have the necessary finances etc</a:t>
            </a:r>
          </a:p>
          <a:p>
            <a:pPr marL="411480" lvl="1" indent="0">
              <a:buNone/>
            </a:pPr>
            <a:r>
              <a:rPr lang="en-GB" sz="3200" dirty="0" smtClean="0"/>
              <a:t>  </a:t>
            </a:r>
            <a:r>
              <a:rPr lang="pl-PL" sz="2000" dirty="0"/>
              <a:t>Coleman </a:t>
            </a:r>
            <a:r>
              <a:rPr lang="en-GB" sz="2000" dirty="0"/>
              <a:t>&amp;</a:t>
            </a:r>
            <a:r>
              <a:rPr lang="pl-PL" sz="2000" dirty="0"/>
              <a:t> Hendry (1999).</a:t>
            </a:r>
            <a:endParaRPr lang="pl-PL" sz="2000"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pl-PL" sz="2800" b="1" dirty="0" smtClean="0"/>
              <a:t>Transitional Markers</a:t>
            </a:r>
            <a:r>
              <a:rPr lang="cy-GB" sz="2800" b="1" dirty="0" smtClean="0"/>
              <a:t> </a:t>
            </a:r>
            <a:r>
              <a:rPr lang="cy-GB" sz="2800" b="1" dirty="0" smtClean="0"/>
              <a:t> </a:t>
            </a:r>
            <a:r>
              <a:rPr lang="cy-GB" sz="2800" b="1" dirty="0" smtClean="0"/>
              <a:t/>
            </a:r>
            <a:br>
              <a:rPr lang="cy-GB" sz="2800" b="1" dirty="0" smtClean="0"/>
            </a:br>
            <a:endParaRPr lang="pl-PL" sz="2800" b="1" dirty="0" smtClean="0"/>
          </a:p>
        </p:txBody>
      </p:sp>
      <p:sp>
        <p:nvSpPr>
          <p:cNvPr id="3" name="Content Placeholder 2"/>
          <p:cNvSpPr>
            <a:spLocks noGrp="1"/>
          </p:cNvSpPr>
          <p:nvPr>
            <p:ph sz="half" idx="1"/>
          </p:nvPr>
        </p:nvSpPr>
        <p:spPr/>
        <p:txBody>
          <a:bodyPr>
            <a:normAutofit/>
          </a:bodyPr>
          <a:lstStyle/>
          <a:p>
            <a:pPr eaLnBrk="1" hangingPunct="1">
              <a:lnSpc>
                <a:spcPct val="90000"/>
              </a:lnSpc>
            </a:pPr>
            <a:r>
              <a:rPr lang="pl-PL" sz="3200" dirty="0" smtClean="0"/>
              <a:t>Transfer to secondary school</a:t>
            </a:r>
            <a:r>
              <a:rPr lang="en-GB" sz="3200" dirty="0" smtClean="0"/>
              <a:t> </a:t>
            </a:r>
            <a:endParaRPr lang="en-GB" sz="3200" dirty="0"/>
          </a:p>
          <a:p>
            <a:pPr eaLnBrk="1" hangingPunct="1">
              <a:lnSpc>
                <a:spcPct val="90000"/>
              </a:lnSpc>
            </a:pPr>
            <a:r>
              <a:rPr lang="pl-PL" sz="3200" dirty="0" smtClean="0"/>
              <a:t>Changes </a:t>
            </a:r>
            <a:r>
              <a:rPr lang="pl-PL" sz="3200" dirty="0" smtClean="0"/>
              <a:t>in family relationships</a:t>
            </a:r>
            <a:r>
              <a:rPr lang="en-GB" sz="3200" dirty="0" smtClean="0"/>
              <a:t> </a:t>
            </a:r>
            <a:endParaRPr lang="pl-PL" sz="3200" dirty="0" smtClean="0"/>
          </a:p>
          <a:p>
            <a:pPr eaLnBrk="1" hangingPunct="1">
              <a:lnSpc>
                <a:spcPct val="90000"/>
              </a:lnSpc>
            </a:pPr>
            <a:r>
              <a:rPr lang="pl-PL" sz="3200" dirty="0" smtClean="0"/>
              <a:t>Identity </a:t>
            </a:r>
            <a:r>
              <a:rPr lang="pl-PL" sz="3200" dirty="0" smtClean="0"/>
              <a:t>formation</a:t>
            </a:r>
            <a:endParaRPr lang="pl-PL" sz="3200" dirty="0" smtClean="0"/>
          </a:p>
          <a:p>
            <a:pPr eaLnBrk="1" hangingPunct="1">
              <a:lnSpc>
                <a:spcPct val="90000"/>
              </a:lnSpc>
            </a:pPr>
            <a:r>
              <a:rPr lang="pl-PL" sz="3200" dirty="0" smtClean="0"/>
              <a:t>Employment</a:t>
            </a:r>
            <a:r>
              <a:rPr lang="en-GB" sz="3200" dirty="0" smtClean="0"/>
              <a:t> </a:t>
            </a:r>
            <a:endParaRPr lang="pl-PL" sz="3200" dirty="0" smtClean="0"/>
          </a:p>
        </p:txBody>
      </p:sp>
      <p:pic>
        <p:nvPicPr>
          <p:cNvPr id="31750" name="Picture 6" descr="schoolDM0209_468x306"/>
          <p:cNvPicPr>
            <a:picLocks noChangeAspect="1" noChangeArrowheads="1"/>
          </p:cNvPicPr>
          <p:nvPr/>
        </p:nvPicPr>
        <p:blipFill>
          <a:blip r:embed="rId2" cstate="print"/>
          <a:srcRect/>
          <a:stretch>
            <a:fillRect/>
          </a:stretch>
        </p:blipFill>
        <p:spPr bwMode="auto">
          <a:xfrm>
            <a:off x="5004048" y="286604"/>
            <a:ext cx="3665538" cy="2397125"/>
          </a:xfrm>
          <a:prstGeom prst="rect">
            <a:avLst/>
          </a:prstGeom>
          <a:noFill/>
        </p:spPr>
      </p:pic>
      <p:pic>
        <p:nvPicPr>
          <p:cNvPr id="31752" name="Picture 8" descr="bullying"/>
          <p:cNvPicPr>
            <a:picLocks noChangeAspect="1" noChangeArrowheads="1"/>
          </p:cNvPicPr>
          <p:nvPr/>
        </p:nvPicPr>
        <p:blipFill>
          <a:blip r:embed="rId3" cstate="print"/>
          <a:srcRect/>
          <a:stretch>
            <a:fillRect/>
          </a:stretch>
        </p:blipFill>
        <p:spPr bwMode="auto">
          <a:xfrm>
            <a:off x="5397680" y="3183044"/>
            <a:ext cx="3674034" cy="268605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idx="4294967295"/>
          </p:nvPr>
        </p:nvSpPr>
        <p:spPr>
          <a:xfrm>
            <a:off x="0" y="274638"/>
            <a:ext cx="3960813" cy="1143000"/>
          </a:xfrm>
        </p:spPr>
        <p:txBody>
          <a:bodyPr/>
          <a:lstStyle/>
          <a:p>
            <a:pPr eaLnBrk="1" hangingPunct="1"/>
            <a:r>
              <a:rPr lang="pl-PL" sz="2800" b="1" dirty="0" smtClean="0"/>
              <a:t>Transitional Markers</a:t>
            </a:r>
            <a:r>
              <a:rPr lang="cy-GB" sz="2800" b="1" dirty="0" smtClean="0"/>
              <a:t> </a:t>
            </a:r>
            <a:r>
              <a:rPr lang="cy-GB" sz="2800" b="1" dirty="0" smtClean="0"/>
              <a:t> </a:t>
            </a:r>
            <a:r>
              <a:rPr lang="cy-GB" sz="2800" b="1" dirty="0" smtClean="0"/>
              <a:t/>
            </a:r>
            <a:br>
              <a:rPr lang="cy-GB" sz="2800" b="1" dirty="0" smtClean="0"/>
            </a:br>
            <a:endParaRPr lang="pl-PL" sz="2800" b="1" dirty="0" smtClean="0"/>
          </a:p>
        </p:txBody>
      </p:sp>
      <p:sp>
        <p:nvSpPr>
          <p:cNvPr id="3" name="Content Placeholder 2"/>
          <p:cNvSpPr>
            <a:spLocks noGrp="1"/>
          </p:cNvSpPr>
          <p:nvPr>
            <p:ph sz="half" idx="4294967295"/>
          </p:nvPr>
        </p:nvSpPr>
        <p:spPr>
          <a:xfrm>
            <a:off x="683568" y="1600200"/>
            <a:ext cx="3355032" cy="4525963"/>
          </a:xfrm>
        </p:spPr>
        <p:txBody>
          <a:bodyPr>
            <a:normAutofit/>
          </a:bodyPr>
          <a:lstStyle/>
          <a:p>
            <a:pPr eaLnBrk="1" hangingPunct="1"/>
            <a:endParaRPr lang="cy-GB" sz="2600" dirty="0" smtClean="0"/>
          </a:p>
          <a:p>
            <a:pPr marL="514350" indent="-514350">
              <a:buFont typeface="+mj-lt"/>
              <a:buAutoNum type="arabicPeriod"/>
            </a:pPr>
            <a:r>
              <a:rPr lang="pl-PL" sz="2800" dirty="0" smtClean="0"/>
              <a:t>Cognitive </a:t>
            </a:r>
            <a:r>
              <a:rPr lang="pl-PL" sz="2800" dirty="0" smtClean="0"/>
              <a:t>development</a:t>
            </a:r>
            <a:endParaRPr lang="cy-GB" sz="2800" dirty="0" smtClean="0"/>
          </a:p>
          <a:p>
            <a:pPr marL="514350" indent="-514350" eaLnBrk="1" hangingPunct="1">
              <a:lnSpc>
                <a:spcPct val="90000"/>
              </a:lnSpc>
              <a:buFont typeface="+mj-lt"/>
              <a:buAutoNum type="arabicPeriod"/>
            </a:pPr>
            <a:r>
              <a:rPr lang="pl-PL" sz="2800" dirty="0" smtClean="0"/>
              <a:t>Greater personal freedom – social lifestyle</a:t>
            </a:r>
            <a:r>
              <a:rPr lang="en-GB" sz="2800" dirty="0" smtClean="0"/>
              <a:t> </a:t>
            </a:r>
            <a:endParaRPr lang="cy-GB" sz="2800" dirty="0" smtClean="0"/>
          </a:p>
          <a:p>
            <a:pPr marL="514350" indent="-514350" eaLnBrk="1" hangingPunct="1">
              <a:lnSpc>
                <a:spcPct val="90000"/>
              </a:lnSpc>
              <a:buFont typeface="+mj-lt"/>
              <a:buAutoNum type="arabicPeriod"/>
            </a:pPr>
            <a:r>
              <a:rPr lang="pl-PL" sz="2800" dirty="0" smtClean="0"/>
              <a:t>Greater leisure </a:t>
            </a:r>
            <a:r>
              <a:rPr lang="pl-PL" sz="2800" dirty="0" smtClean="0"/>
              <a:t>time</a:t>
            </a:r>
            <a:endParaRPr lang="pl-PL" sz="2800" dirty="0" smtClean="0"/>
          </a:p>
        </p:txBody>
      </p:sp>
      <p:pic>
        <p:nvPicPr>
          <p:cNvPr id="73733" name="Picture 5" descr="schoolDM0209_468x306"/>
          <p:cNvPicPr>
            <a:picLocks noChangeAspect="1" noChangeArrowheads="1"/>
          </p:cNvPicPr>
          <p:nvPr/>
        </p:nvPicPr>
        <p:blipFill>
          <a:blip r:embed="rId2" cstate="print"/>
          <a:srcRect/>
          <a:stretch>
            <a:fillRect/>
          </a:stretch>
        </p:blipFill>
        <p:spPr bwMode="auto">
          <a:xfrm>
            <a:off x="5466452" y="1052736"/>
            <a:ext cx="3665538" cy="2397125"/>
          </a:xfrm>
          <a:prstGeom prst="rect">
            <a:avLst/>
          </a:prstGeom>
          <a:noFill/>
        </p:spPr>
      </p:pic>
      <p:pic>
        <p:nvPicPr>
          <p:cNvPr id="73734" name="Picture 6" descr="bullying"/>
          <p:cNvPicPr>
            <a:picLocks noChangeAspect="1" noChangeArrowheads="1"/>
          </p:cNvPicPr>
          <p:nvPr/>
        </p:nvPicPr>
        <p:blipFill>
          <a:blip r:embed="rId3" cstate="print"/>
          <a:srcRect/>
          <a:stretch>
            <a:fillRect/>
          </a:stretch>
        </p:blipFill>
        <p:spPr bwMode="auto">
          <a:xfrm>
            <a:off x="5544239" y="3449861"/>
            <a:ext cx="3665538" cy="2686050"/>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childwise.co.uk/img/mobilesm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465" y="1002662"/>
            <a:ext cx="6876000" cy="4584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139952" y="1030116"/>
            <a:ext cx="3096344" cy="1200329"/>
          </a:xfrm>
          <a:prstGeom prst="rect">
            <a:avLst/>
          </a:prstGeom>
          <a:noFill/>
        </p:spPr>
        <p:txBody>
          <a:bodyPr wrap="square" rtlCol="0">
            <a:spAutoFit/>
          </a:bodyPr>
          <a:lstStyle/>
          <a:p>
            <a:pPr algn="r"/>
            <a:r>
              <a:rPr lang="en-GB" b="1" dirty="0" smtClean="0">
                <a:solidFill>
                  <a:schemeClr val="bg1"/>
                </a:solidFill>
              </a:rPr>
              <a:t>92% of 11-12 year olds and 95% of 15-16 year olds own a mobile phone</a:t>
            </a:r>
          </a:p>
          <a:p>
            <a:pPr algn="r"/>
            <a:r>
              <a:rPr lang="en-GB" b="1" dirty="0">
                <a:solidFill>
                  <a:schemeClr val="bg1"/>
                </a:solidFill>
              </a:rPr>
              <a:t> </a:t>
            </a:r>
            <a:r>
              <a:rPr lang="en-GB" sz="1100" b="1" dirty="0" smtClean="0">
                <a:solidFill>
                  <a:schemeClr val="bg1"/>
                </a:solidFill>
              </a:rPr>
              <a:t>Childwise Monitor, 2010-11</a:t>
            </a:r>
            <a:endParaRPr lang="en-GB" sz="1100" b="1" dirty="0">
              <a:solidFill>
                <a:schemeClr val="bg1"/>
              </a:solidFill>
            </a:endParaRPr>
          </a:p>
        </p:txBody>
      </p:sp>
    </p:spTree>
    <p:extLst>
      <p:ext uri="{BB962C8B-B14F-4D97-AF65-F5344CB8AC3E}">
        <p14:creationId xmlns:p14="http://schemas.microsoft.com/office/powerpoint/2010/main" val="453786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82156"/>
          </a:xfrm>
        </p:spPr>
        <p:txBody>
          <a:bodyPr/>
          <a:lstStyle/>
          <a:p>
            <a:r>
              <a:rPr lang="en-GB" sz="2800" dirty="0" smtClean="0"/>
              <a:t>Safety and young people</a:t>
            </a:r>
            <a:endParaRPr lang="en-GB" sz="2800" dirty="0"/>
          </a:p>
        </p:txBody>
      </p:sp>
      <p:sp>
        <p:nvSpPr>
          <p:cNvPr id="3" name="Content Placeholder 2"/>
          <p:cNvSpPr>
            <a:spLocks noGrp="1"/>
          </p:cNvSpPr>
          <p:nvPr>
            <p:ph idx="1"/>
          </p:nvPr>
        </p:nvSpPr>
        <p:spPr>
          <a:xfrm>
            <a:off x="822959" y="1340768"/>
            <a:ext cx="7543801" cy="4528326"/>
          </a:xfrm>
        </p:spPr>
        <p:txBody>
          <a:bodyPr>
            <a:noAutofit/>
          </a:bodyPr>
          <a:lstStyle/>
          <a:p>
            <a:pPr marL="114300" indent="0">
              <a:buNone/>
            </a:pPr>
            <a:r>
              <a:rPr lang="en-GB" sz="2400" dirty="0" smtClean="0"/>
              <a:t>Work </a:t>
            </a:r>
          </a:p>
          <a:p>
            <a:r>
              <a:rPr lang="en-GB" sz="2400" dirty="0" smtClean="0"/>
              <a:t>Risk of being exploited through long hours or not being given appropriate breaks</a:t>
            </a:r>
          </a:p>
          <a:p>
            <a:r>
              <a:rPr lang="en-GB" sz="2400" dirty="0" smtClean="0"/>
              <a:t>Risks travelling to and from workplaces eg. of missing buses or trains, being delayed leaving work etc.</a:t>
            </a:r>
          </a:p>
          <a:p>
            <a:r>
              <a:rPr lang="en-GB" sz="2400" dirty="0" smtClean="0"/>
              <a:t>Dangers of using equipment or substances without safety guards or appropriate training or supervision</a:t>
            </a:r>
          </a:p>
          <a:p>
            <a:r>
              <a:rPr lang="en-GB" sz="2400" dirty="0" smtClean="0"/>
              <a:t>Risks of making mistakes through lack of instruction, misperception, pressure of work, or lack of supervision</a:t>
            </a:r>
          </a:p>
          <a:p>
            <a:r>
              <a:rPr lang="en-GB" sz="2400" dirty="0" smtClean="0"/>
              <a:t>Risk of being bullied or abused (eg. by older people)</a:t>
            </a:r>
          </a:p>
          <a:p>
            <a:r>
              <a:rPr lang="en-GB" sz="2400" dirty="0" smtClean="0"/>
              <a:t>Risk of immaturity and naivety, not anticipating dangers</a:t>
            </a:r>
          </a:p>
          <a:p>
            <a:endParaRPr lang="en-GB" sz="2400" dirty="0"/>
          </a:p>
        </p:txBody>
      </p:sp>
    </p:spTree>
    <p:extLst>
      <p:ext uri="{BB962C8B-B14F-4D97-AF65-F5344CB8AC3E}">
        <p14:creationId xmlns:p14="http://schemas.microsoft.com/office/powerpoint/2010/main" val="23987571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Long-term unemployment</a:t>
            </a:r>
            <a:endParaRPr lang="en-GB" sz="2800" b="1" dirty="0"/>
          </a:p>
        </p:txBody>
      </p:sp>
      <p:sp>
        <p:nvSpPr>
          <p:cNvPr id="3" name="Content Placeholder 2"/>
          <p:cNvSpPr>
            <a:spLocks noGrp="1"/>
          </p:cNvSpPr>
          <p:nvPr>
            <p:ph idx="1"/>
          </p:nvPr>
        </p:nvSpPr>
        <p:spPr/>
        <p:txBody>
          <a:bodyPr>
            <a:normAutofit/>
          </a:bodyPr>
          <a:lstStyle/>
          <a:p>
            <a:r>
              <a:rPr lang="en-GB" sz="2800" dirty="0" smtClean="0"/>
              <a:t>One in three long-term unemployed young people have contemplated suicide</a:t>
            </a:r>
          </a:p>
          <a:p>
            <a:r>
              <a:rPr lang="en-GB" sz="2800" dirty="0"/>
              <a:t>Long-term unemployed young people are also more than twice as likely as their peers to believe they have nothing to live for</a:t>
            </a:r>
            <a:r>
              <a:rPr lang="en-GB" sz="2800" dirty="0" smtClean="0"/>
              <a:t>.</a:t>
            </a:r>
          </a:p>
          <a:p>
            <a:r>
              <a:rPr lang="en-GB" sz="2800" dirty="0" smtClean="0"/>
              <a:t>Devastating symptoms of mental illness</a:t>
            </a:r>
          </a:p>
          <a:p>
            <a:endParaRPr lang="en-GB" sz="2800" dirty="0" smtClean="0"/>
          </a:p>
          <a:p>
            <a:pPr marL="114300" indent="0">
              <a:buNone/>
            </a:pPr>
            <a:r>
              <a:rPr lang="en-GB" sz="1600" u="sng" dirty="0"/>
              <a:t>http://</a:t>
            </a:r>
            <a:r>
              <a:rPr lang="en-GB" sz="1600" u="sng" dirty="0" smtClean="0"/>
              <a:t>www.princes-trust.org.uk/</a:t>
            </a:r>
          </a:p>
        </p:txBody>
      </p:sp>
    </p:spTree>
    <p:extLst>
      <p:ext uri="{BB962C8B-B14F-4D97-AF65-F5344CB8AC3E}">
        <p14:creationId xmlns:p14="http://schemas.microsoft.com/office/powerpoint/2010/main" val="37924898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188640"/>
            <a:ext cx="6912767" cy="4062651"/>
          </a:xfrm>
          <a:prstGeom prst="rect">
            <a:avLst/>
          </a:prstGeom>
          <a:noFill/>
        </p:spPr>
        <p:txBody>
          <a:bodyPr wrap="square" rtlCol="0">
            <a:spAutoFit/>
          </a:bodyPr>
          <a:lstStyle/>
          <a:p>
            <a:r>
              <a:rPr lang="en-GB" dirty="0" smtClean="0"/>
              <a:t>Young people have to pay for travel, accommodation, college tuition fees, and daily living and are finding this difficult, whilst a significant proportion of older people have final-salary pensions and their houses paid-for.</a:t>
            </a:r>
          </a:p>
          <a:p>
            <a:endParaRPr lang="en-GB" dirty="0"/>
          </a:p>
          <a:p>
            <a:r>
              <a:rPr lang="en-GB" dirty="0" smtClean="0"/>
              <a:t>Older people tend to spend more on food and eating out, theatre, overseas travel and private transport than younger people.</a:t>
            </a:r>
            <a:endParaRPr lang="en-GB" dirty="0"/>
          </a:p>
          <a:p>
            <a:endParaRPr lang="en-GB" dirty="0"/>
          </a:p>
          <a:p>
            <a:r>
              <a:rPr lang="en-GB" dirty="0" smtClean="0"/>
              <a:t>The under-30 age group has suffered most </a:t>
            </a:r>
            <a:r>
              <a:rPr lang="en-GB" dirty="0"/>
              <a:t>with a decline in disposable </a:t>
            </a:r>
            <a:r>
              <a:rPr lang="en-GB" dirty="0" smtClean="0"/>
              <a:t>income under austerity policies, and in the last decade as a whole, compared to modest increases in spending by older people.</a:t>
            </a:r>
          </a:p>
          <a:p>
            <a:r>
              <a:rPr lang="en-GB" dirty="0" smtClean="0"/>
              <a:t>   </a:t>
            </a:r>
          </a:p>
          <a:p>
            <a:r>
              <a:rPr lang="en-GB" sz="1200" dirty="0" smtClean="0"/>
              <a:t>David Kingman (2012)</a:t>
            </a:r>
          </a:p>
          <a:p>
            <a:r>
              <a:rPr lang="en-GB" sz="1200" dirty="0" smtClean="0"/>
              <a:t>Intergenerational Foundation </a:t>
            </a:r>
            <a:r>
              <a:rPr lang="en-GB" sz="1200" u="sng" dirty="0" smtClean="0"/>
              <a:t>www.if.org.uk</a:t>
            </a:r>
          </a:p>
          <a:p>
            <a:endParaRPr lang="en-GB" dirty="0"/>
          </a:p>
        </p:txBody>
      </p:sp>
    </p:spTree>
    <p:extLst>
      <p:ext uri="{BB962C8B-B14F-4D97-AF65-F5344CB8AC3E}">
        <p14:creationId xmlns:p14="http://schemas.microsoft.com/office/powerpoint/2010/main" val="9989169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543800" cy="1246355"/>
          </a:xfrm>
        </p:spPr>
        <p:txBody>
          <a:bodyPr/>
          <a:lstStyle/>
          <a:p>
            <a:r>
              <a:rPr lang="en-GB" sz="2800" b="1" dirty="0" smtClean="0"/>
              <a:t>Benefits of technology</a:t>
            </a:r>
            <a:endParaRPr lang="en-GB" sz="2800" b="1" dirty="0"/>
          </a:p>
        </p:txBody>
      </p:sp>
      <p:sp>
        <p:nvSpPr>
          <p:cNvPr id="4" name="Text Placeholder 3"/>
          <p:cNvSpPr>
            <a:spLocks noGrp="1"/>
          </p:cNvSpPr>
          <p:nvPr>
            <p:ph type="body" idx="1"/>
          </p:nvPr>
        </p:nvSpPr>
        <p:spPr>
          <a:xfrm>
            <a:off x="822960" y="1846052"/>
            <a:ext cx="3703320" cy="45719"/>
          </a:xfrm>
        </p:spPr>
        <p:txBody>
          <a:bodyPr>
            <a:normAutofit fontScale="25000" lnSpcReduction="20000"/>
          </a:bodyPr>
          <a:lstStyle/>
          <a:p>
            <a:endParaRPr lang="en-GB" dirty="0"/>
          </a:p>
        </p:txBody>
      </p:sp>
      <p:sp>
        <p:nvSpPr>
          <p:cNvPr id="3" name="Content Placeholder 2"/>
          <p:cNvSpPr>
            <a:spLocks noGrp="1"/>
          </p:cNvSpPr>
          <p:nvPr>
            <p:ph sz="half" idx="2"/>
          </p:nvPr>
        </p:nvSpPr>
        <p:spPr>
          <a:xfrm>
            <a:off x="822960" y="1891771"/>
            <a:ext cx="3703320" cy="4345541"/>
          </a:xfrm>
        </p:spPr>
        <p:txBody>
          <a:bodyPr>
            <a:normAutofit fontScale="85000" lnSpcReduction="20000"/>
          </a:bodyPr>
          <a:lstStyle/>
          <a:p>
            <a:pPr marL="114300" indent="0">
              <a:buNone/>
            </a:pPr>
            <a:r>
              <a:rPr lang="en-GB" dirty="0" smtClean="0"/>
              <a:t>Access to global network and information</a:t>
            </a:r>
          </a:p>
          <a:p>
            <a:pPr marL="114300" indent="0">
              <a:buNone/>
            </a:pPr>
            <a:r>
              <a:rPr lang="en-GB" dirty="0" smtClean="0"/>
              <a:t>Research and educational resources</a:t>
            </a:r>
          </a:p>
          <a:p>
            <a:pPr marL="114300" indent="0">
              <a:buNone/>
            </a:pPr>
            <a:r>
              <a:rPr lang="en-GB" dirty="0" smtClean="0"/>
              <a:t>Online study</a:t>
            </a:r>
          </a:p>
          <a:p>
            <a:pPr marL="114300" indent="0">
              <a:buNone/>
            </a:pPr>
            <a:r>
              <a:rPr lang="en-GB" dirty="0" smtClean="0"/>
              <a:t>Social networks for people who have less access to outside world – young people without money, transport, who are ill or have disabilities etc.</a:t>
            </a:r>
          </a:p>
          <a:p>
            <a:pPr marL="114300" indent="0">
              <a:buNone/>
            </a:pPr>
            <a:r>
              <a:rPr lang="en-GB" dirty="0" smtClean="0"/>
              <a:t>Opportunity to build links with others who share specific interests or experiences (eg. of discrimination, unusual hobbies, gay contacts etc).</a:t>
            </a:r>
          </a:p>
          <a:p>
            <a:pPr marL="114300" indent="0">
              <a:buNone/>
            </a:pPr>
            <a:r>
              <a:rPr lang="en-GB" dirty="0" smtClean="0"/>
              <a:t>Privacy for finding out about health concerns and information about sex and substance abuse</a:t>
            </a:r>
          </a:p>
          <a:p>
            <a:pPr marL="114300" indent="0">
              <a:buNone/>
            </a:pPr>
            <a:r>
              <a:rPr lang="en-GB" dirty="0" smtClean="0"/>
              <a:t>Possibilities for career information and </a:t>
            </a:r>
            <a:r>
              <a:rPr lang="en-GB" dirty="0" smtClean="0"/>
              <a:t>job-seeking</a:t>
            </a:r>
            <a:endParaRPr lang="en-GB" dirty="0" smtClean="0"/>
          </a:p>
        </p:txBody>
      </p:sp>
      <p:sp>
        <p:nvSpPr>
          <p:cNvPr id="5" name="Text Placeholder 4"/>
          <p:cNvSpPr>
            <a:spLocks noGrp="1"/>
          </p:cNvSpPr>
          <p:nvPr>
            <p:ph type="body" sz="quarter" idx="3"/>
          </p:nvPr>
        </p:nvSpPr>
        <p:spPr>
          <a:xfrm>
            <a:off x="4663440" y="1846052"/>
            <a:ext cx="3703320" cy="45719"/>
          </a:xfrm>
        </p:spPr>
        <p:txBody>
          <a:bodyPr>
            <a:normAutofit fontScale="25000" lnSpcReduction="20000"/>
          </a:bodyPr>
          <a:lstStyle/>
          <a:p>
            <a:endParaRPr lang="en-GB" dirty="0"/>
          </a:p>
        </p:txBody>
      </p:sp>
      <p:sp>
        <p:nvSpPr>
          <p:cNvPr id="6" name="Content Placeholder 5"/>
          <p:cNvSpPr>
            <a:spLocks noGrp="1"/>
          </p:cNvSpPr>
          <p:nvPr>
            <p:ph sz="quarter" idx="4"/>
          </p:nvPr>
        </p:nvSpPr>
        <p:spPr>
          <a:xfrm>
            <a:off x="4663440" y="2060848"/>
            <a:ext cx="3703320" cy="4176464"/>
          </a:xfrm>
        </p:spPr>
        <p:txBody>
          <a:bodyPr>
            <a:normAutofit lnSpcReduction="10000"/>
          </a:bodyPr>
          <a:lstStyle/>
          <a:p>
            <a:pPr marL="114300" indent="0">
              <a:buNone/>
            </a:pPr>
            <a:r>
              <a:rPr lang="en-GB" dirty="0"/>
              <a:t>Making friends</a:t>
            </a:r>
          </a:p>
          <a:p>
            <a:pPr marL="114300" indent="0">
              <a:buNone/>
            </a:pPr>
            <a:r>
              <a:rPr lang="en-GB" dirty="0"/>
              <a:t>Games and fun</a:t>
            </a:r>
          </a:p>
          <a:p>
            <a:pPr marL="114300" indent="0">
              <a:buNone/>
            </a:pPr>
            <a:r>
              <a:rPr lang="en-GB" dirty="0"/>
              <a:t>Creating digital content, (</a:t>
            </a:r>
            <a:r>
              <a:rPr lang="en-GB" dirty="0" err="1"/>
              <a:t>eg</a:t>
            </a:r>
            <a:r>
              <a:rPr lang="en-GB" dirty="0"/>
              <a:t>. You-tube)</a:t>
            </a:r>
          </a:p>
          <a:p>
            <a:pPr marL="114300" indent="0">
              <a:buNone/>
            </a:pPr>
            <a:r>
              <a:rPr lang="en-GB" dirty="0" smtClean="0"/>
              <a:t>Encyclopaedic </a:t>
            </a:r>
            <a:r>
              <a:rPr lang="en-GB" dirty="0"/>
              <a:t>and reference source for general information</a:t>
            </a:r>
          </a:p>
          <a:p>
            <a:pPr marL="114300" indent="0">
              <a:buNone/>
            </a:pPr>
            <a:r>
              <a:rPr lang="en-GB" dirty="0"/>
              <a:t>Help with presentation of work, </a:t>
            </a:r>
            <a:r>
              <a:rPr lang="en-GB" dirty="0" err="1"/>
              <a:t>eg</a:t>
            </a:r>
            <a:r>
              <a:rPr lang="en-GB" dirty="0"/>
              <a:t>, spell check, online referencing and power-point etc.</a:t>
            </a:r>
          </a:p>
          <a:p>
            <a:pPr marL="114300" indent="0">
              <a:buNone/>
            </a:pPr>
            <a:r>
              <a:rPr lang="en-GB" dirty="0"/>
              <a:t>Access to maps, travel info, weather, routes and tickets to plan journeys and make travelling safer</a:t>
            </a:r>
          </a:p>
          <a:p>
            <a:endParaRPr lang="en-GB" dirty="0"/>
          </a:p>
        </p:txBody>
      </p:sp>
    </p:spTree>
    <p:extLst>
      <p:ext uri="{BB962C8B-B14F-4D97-AF65-F5344CB8AC3E}">
        <p14:creationId xmlns:p14="http://schemas.microsoft.com/office/powerpoint/2010/main" val="3938973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Risks of technology</a:t>
            </a:r>
            <a:endParaRPr lang="en-GB" sz="2800" dirty="0"/>
          </a:p>
        </p:txBody>
      </p:sp>
      <p:sp>
        <p:nvSpPr>
          <p:cNvPr id="4" name="Text Placeholder 3"/>
          <p:cNvSpPr>
            <a:spLocks noGrp="1"/>
          </p:cNvSpPr>
          <p:nvPr>
            <p:ph type="body" idx="1"/>
          </p:nvPr>
        </p:nvSpPr>
        <p:spPr>
          <a:xfrm>
            <a:off x="822960" y="1846052"/>
            <a:ext cx="3703320" cy="45719"/>
          </a:xfrm>
        </p:spPr>
        <p:txBody>
          <a:bodyPr>
            <a:normAutofit fontScale="25000" lnSpcReduction="20000"/>
          </a:bodyPr>
          <a:lstStyle/>
          <a:p>
            <a:endParaRPr lang="en-GB" dirty="0"/>
          </a:p>
        </p:txBody>
      </p:sp>
      <p:sp>
        <p:nvSpPr>
          <p:cNvPr id="3" name="Content Placeholder 2"/>
          <p:cNvSpPr>
            <a:spLocks noGrp="1"/>
          </p:cNvSpPr>
          <p:nvPr>
            <p:ph sz="half" idx="2"/>
          </p:nvPr>
        </p:nvSpPr>
        <p:spPr>
          <a:xfrm>
            <a:off x="822960" y="2000462"/>
            <a:ext cx="3703320" cy="4308858"/>
          </a:xfrm>
        </p:spPr>
        <p:txBody>
          <a:bodyPr>
            <a:noAutofit/>
          </a:bodyPr>
          <a:lstStyle/>
          <a:p>
            <a:r>
              <a:rPr lang="en-GB" sz="1800" dirty="0" smtClean="0"/>
              <a:t>Possible access to unsuitable sites if parents (and other adults) are not supervising including self-harm, suicide and anorexia sites, violence and sex, racist, sexist and hate material, use of alcohol and drugs</a:t>
            </a:r>
          </a:p>
          <a:p>
            <a:r>
              <a:rPr lang="en-GB" sz="1800" dirty="0" smtClean="0"/>
              <a:t>Addiction to porn at young ages and negative effect on later sexual relationships</a:t>
            </a:r>
          </a:p>
          <a:p>
            <a:r>
              <a:rPr lang="en-GB" sz="1800" dirty="0" smtClean="0"/>
              <a:t>Grooming and abuse of young people for risky activities</a:t>
            </a:r>
          </a:p>
          <a:p>
            <a:r>
              <a:rPr lang="en-GB" sz="1800" dirty="0" smtClean="0"/>
              <a:t>Damage to brain</a:t>
            </a:r>
          </a:p>
          <a:p>
            <a:r>
              <a:rPr lang="en-GB" sz="1800" dirty="0" smtClean="0"/>
              <a:t>Isolation and social withdrawal, reduction in social </a:t>
            </a:r>
            <a:r>
              <a:rPr lang="en-GB" sz="1800" dirty="0" smtClean="0"/>
              <a:t>skills</a:t>
            </a:r>
            <a:endParaRPr lang="en-GB" sz="1800" dirty="0" smtClean="0"/>
          </a:p>
        </p:txBody>
      </p:sp>
      <p:sp>
        <p:nvSpPr>
          <p:cNvPr id="5" name="Text Placeholder 4"/>
          <p:cNvSpPr>
            <a:spLocks noGrp="1"/>
          </p:cNvSpPr>
          <p:nvPr>
            <p:ph type="body" sz="quarter" idx="3"/>
          </p:nvPr>
        </p:nvSpPr>
        <p:spPr>
          <a:xfrm>
            <a:off x="4663440" y="1846052"/>
            <a:ext cx="3703320" cy="45719"/>
          </a:xfrm>
        </p:spPr>
        <p:txBody>
          <a:bodyPr>
            <a:normAutofit fontScale="25000" lnSpcReduction="20000"/>
          </a:bodyPr>
          <a:lstStyle/>
          <a:p>
            <a:endParaRPr lang="en-GB" dirty="0"/>
          </a:p>
        </p:txBody>
      </p:sp>
      <p:sp>
        <p:nvSpPr>
          <p:cNvPr id="6" name="Content Placeholder 5"/>
          <p:cNvSpPr>
            <a:spLocks noGrp="1"/>
          </p:cNvSpPr>
          <p:nvPr>
            <p:ph sz="quarter" idx="4"/>
          </p:nvPr>
        </p:nvSpPr>
        <p:spPr>
          <a:xfrm>
            <a:off x="4663440" y="2000462"/>
            <a:ext cx="3703320" cy="4524882"/>
          </a:xfrm>
        </p:spPr>
        <p:txBody>
          <a:bodyPr>
            <a:normAutofit fontScale="62500" lnSpcReduction="20000"/>
          </a:bodyPr>
          <a:lstStyle/>
          <a:p>
            <a:r>
              <a:rPr lang="en-GB" sz="2600" dirty="0"/>
              <a:t>Cyberbullying</a:t>
            </a:r>
          </a:p>
          <a:p>
            <a:r>
              <a:rPr lang="en-GB" sz="2600" dirty="0"/>
              <a:t>Sexting</a:t>
            </a:r>
          </a:p>
          <a:p>
            <a:r>
              <a:rPr lang="en-GB" sz="2600" dirty="0"/>
              <a:t>Identity theft</a:t>
            </a:r>
          </a:p>
          <a:p>
            <a:r>
              <a:rPr lang="en-GB" sz="2600" dirty="0"/>
              <a:t>Creating habits of easy online purchases and risk of debt</a:t>
            </a:r>
          </a:p>
          <a:p>
            <a:r>
              <a:rPr lang="en-GB" sz="2600" dirty="0"/>
              <a:t>Gambling and gaming becoming obsessions</a:t>
            </a:r>
          </a:p>
          <a:p>
            <a:r>
              <a:rPr lang="en-GB" sz="2600" dirty="0"/>
              <a:t>Illegal downloading</a:t>
            </a:r>
          </a:p>
          <a:p>
            <a:r>
              <a:rPr lang="en-GB" sz="2600" dirty="0"/>
              <a:t>Financial scams</a:t>
            </a:r>
          </a:p>
          <a:p>
            <a:r>
              <a:rPr lang="en-GB" sz="2600" dirty="0"/>
              <a:t>Damage to longer-term reputation through encouragement to put up material not properly thought through</a:t>
            </a:r>
          </a:p>
          <a:p>
            <a:r>
              <a:rPr lang="en-GB" sz="2600" dirty="0"/>
              <a:t>Breach of privacy and personal safety</a:t>
            </a:r>
          </a:p>
          <a:p>
            <a:r>
              <a:rPr lang="en-GB" sz="2600" dirty="0"/>
              <a:t>Poor sleep, tiredness, depression for heavy users of internet</a:t>
            </a:r>
          </a:p>
          <a:p>
            <a:endParaRPr lang="en-GB" dirty="0"/>
          </a:p>
        </p:txBody>
      </p:sp>
    </p:spTree>
    <p:extLst>
      <p:ext uri="{BB962C8B-B14F-4D97-AF65-F5344CB8AC3E}">
        <p14:creationId xmlns:p14="http://schemas.microsoft.com/office/powerpoint/2010/main" val="17455836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Dangers online</a:t>
            </a:r>
            <a:endParaRPr lang="en-GB" sz="2800" b="1" dirty="0"/>
          </a:p>
        </p:txBody>
      </p:sp>
      <p:sp>
        <p:nvSpPr>
          <p:cNvPr id="3" name="Content Placeholder 2"/>
          <p:cNvSpPr>
            <a:spLocks noGrp="1"/>
          </p:cNvSpPr>
          <p:nvPr>
            <p:ph idx="1"/>
          </p:nvPr>
        </p:nvSpPr>
        <p:spPr/>
        <p:txBody>
          <a:bodyPr>
            <a:normAutofit/>
          </a:bodyPr>
          <a:lstStyle/>
          <a:p>
            <a:r>
              <a:rPr lang="en-GB" i="1" smtClean="0"/>
              <a:t>One </a:t>
            </a:r>
            <a:r>
              <a:rPr lang="en-GB" i="1" dirty="0"/>
              <a:t>in three 11-18 year olds in the UK have been the victim of a cyberbullying, with teenage girls up to four times more likely to be victims than boys."</a:t>
            </a:r>
            <a:br>
              <a:rPr lang="en-GB" i="1" dirty="0"/>
            </a:br>
            <a:r>
              <a:rPr lang="en-GB" i="1" dirty="0">
                <a:hlinkClick r:id="rId2"/>
              </a:rPr>
              <a:t>Beatbullying</a:t>
            </a:r>
            <a:r>
              <a:rPr lang="en-GB" i="1" dirty="0"/>
              <a:t>, </a:t>
            </a:r>
            <a:r>
              <a:rPr lang="en-GB" i="1" dirty="0" smtClean="0"/>
              <a:t>2009</a:t>
            </a:r>
          </a:p>
          <a:p>
            <a:pPr marL="114300" indent="0">
              <a:buNone/>
            </a:pPr>
            <a:r>
              <a:rPr lang="en-GB" dirty="0" smtClean="0"/>
              <a:t> </a:t>
            </a:r>
          </a:p>
          <a:p>
            <a:r>
              <a:rPr lang="en-GB" i="1" dirty="0"/>
              <a:t>“Only 50% of children encountering harmful or inappropriate content say they did something about it.”</a:t>
            </a:r>
            <a:br>
              <a:rPr lang="en-GB" i="1" dirty="0"/>
            </a:br>
            <a:r>
              <a:rPr lang="en-GB" i="1" dirty="0">
                <a:hlinkClick r:id="rId3"/>
              </a:rPr>
              <a:t>DCFS</a:t>
            </a:r>
            <a:r>
              <a:rPr lang="en-GB" dirty="0"/>
              <a:t> </a:t>
            </a:r>
            <a:r>
              <a:rPr lang="en-GB" i="1" dirty="0"/>
              <a:t>Staying Safe Survey, 2009</a:t>
            </a:r>
            <a:br>
              <a:rPr lang="en-GB" i="1" dirty="0"/>
            </a:br>
            <a:endParaRPr lang="en-GB" i="1" dirty="0" smtClean="0"/>
          </a:p>
          <a:p>
            <a:r>
              <a:rPr lang="en-GB" sz="1500" i="1" u="sng" dirty="0" smtClean="0"/>
              <a:t>http</a:t>
            </a:r>
            <a:r>
              <a:rPr lang="en-GB" sz="1500" i="1" u="sng" dirty="0"/>
              <a:t>://www.safenetwork.org.uk/help_and_advice/Pages/safer_internet_use.aspx</a:t>
            </a:r>
            <a:endParaRPr lang="en-GB" sz="1500" u="sng" dirty="0"/>
          </a:p>
        </p:txBody>
      </p:sp>
    </p:spTree>
    <p:extLst>
      <p:ext uri="{BB962C8B-B14F-4D97-AF65-F5344CB8AC3E}">
        <p14:creationId xmlns:p14="http://schemas.microsoft.com/office/powerpoint/2010/main" val="42329788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sz="2800" dirty="0" smtClean="0"/>
              <a:t>Sexting</a:t>
            </a:r>
            <a:endParaRPr lang="en-GB" sz="2800" dirty="0"/>
          </a:p>
        </p:txBody>
      </p:sp>
      <p:sp>
        <p:nvSpPr>
          <p:cNvPr id="3" name="Content Placeholder 2"/>
          <p:cNvSpPr>
            <a:spLocks noGrp="1"/>
          </p:cNvSpPr>
          <p:nvPr>
            <p:ph idx="1"/>
          </p:nvPr>
        </p:nvSpPr>
        <p:spPr>
          <a:xfrm>
            <a:off x="822959" y="1845734"/>
            <a:ext cx="7543801" cy="4535594"/>
          </a:xfrm>
        </p:spPr>
        <p:txBody>
          <a:bodyPr>
            <a:normAutofit fontScale="85000" lnSpcReduction="20000"/>
          </a:bodyPr>
          <a:lstStyle/>
          <a:p>
            <a:pPr marL="114300" indent="0">
              <a:buNone/>
            </a:pPr>
            <a:r>
              <a:rPr lang="en-GB" sz="2100" dirty="0" smtClean="0"/>
              <a:t>Sending naked pictures online or texting them can be illegal, particularly if they of someone (even of self) who is under 18, when they can be considered pornography involving someone underage.</a:t>
            </a:r>
          </a:p>
          <a:p>
            <a:pPr marL="114300" indent="0">
              <a:buNone/>
            </a:pPr>
            <a:endParaRPr lang="en-GB" sz="2100" dirty="0"/>
          </a:p>
          <a:p>
            <a:pPr marL="114300" indent="0">
              <a:buNone/>
            </a:pPr>
            <a:r>
              <a:rPr lang="en-GB" sz="2100" dirty="0" smtClean="0"/>
              <a:t>Also person can be subject to threats by others (eg. I will circulate pix, or I will report you if you don’t…etc.).</a:t>
            </a:r>
          </a:p>
          <a:p>
            <a:pPr marL="114300" indent="0">
              <a:buNone/>
            </a:pPr>
            <a:endParaRPr lang="en-GB" sz="2100" dirty="0" smtClean="0"/>
          </a:p>
          <a:p>
            <a:pPr marL="114300" indent="0">
              <a:buNone/>
            </a:pPr>
            <a:r>
              <a:rPr lang="en-GB" sz="2100" dirty="0" smtClean="0"/>
              <a:t>Youth organisations should have acceptable practice guidelines and be able to give advice on resources to help young people who’ve got into trouble on the internet.</a:t>
            </a:r>
          </a:p>
          <a:p>
            <a:pPr marL="114300" indent="0">
              <a:buNone/>
            </a:pPr>
            <a:endParaRPr lang="en-GB" sz="2100" dirty="0"/>
          </a:p>
          <a:p>
            <a:pPr marL="114300" indent="0">
              <a:buNone/>
            </a:pPr>
            <a:r>
              <a:rPr lang="en-GB" sz="2100" dirty="0" smtClean="0">
                <a:hlinkClick r:id="rId2"/>
              </a:rPr>
              <a:t>www.beatbullying.org</a:t>
            </a:r>
            <a:endParaRPr lang="en-GB" sz="2100" dirty="0" smtClean="0"/>
          </a:p>
          <a:p>
            <a:pPr marL="114300" indent="0">
              <a:buNone/>
            </a:pPr>
            <a:r>
              <a:rPr lang="en-GB" sz="2100" dirty="0" smtClean="0"/>
              <a:t>Childline  0800 1111 (won’t show up on phone-bills)</a:t>
            </a:r>
          </a:p>
          <a:p>
            <a:pPr marL="114300" indent="0">
              <a:buNone/>
            </a:pPr>
            <a:r>
              <a:rPr lang="en-GB" sz="2100" dirty="0" smtClean="0">
                <a:hlinkClick r:id="rId3"/>
              </a:rPr>
              <a:t>http</a:t>
            </a:r>
            <a:r>
              <a:rPr lang="en-GB" sz="2100" dirty="0">
                <a:hlinkClick r:id="rId3"/>
              </a:rPr>
              <a:t>://www.thinkuknow.co.uk/14_plus/help/Contact-social-sites</a:t>
            </a:r>
            <a:r>
              <a:rPr lang="en-GB" sz="2100" dirty="0" smtClean="0">
                <a:hlinkClick r:id="rId3"/>
              </a:rPr>
              <a:t>/</a:t>
            </a:r>
            <a:endParaRPr lang="en-GB" sz="2100" dirty="0" smtClean="0"/>
          </a:p>
          <a:p>
            <a:pPr marL="114300" indent="0">
              <a:buNone/>
            </a:pPr>
            <a:endParaRPr lang="en-GB" dirty="0" smtClean="0"/>
          </a:p>
          <a:p>
            <a:pPr marL="114300" indent="0">
              <a:buNone/>
            </a:pPr>
            <a:endParaRPr lang="en-GB" dirty="0" smtClean="0"/>
          </a:p>
          <a:p>
            <a:pPr marL="114300" indent="0">
              <a:buNone/>
            </a:pPr>
            <a:endParaRPr lang="en-GB" dirty="0" smtClean="0"/>
          </a:p>
          <a:p>
            <a:pPr marL="114300" indent="0">
              <a:buNone/>
            </a:pPr>
            <a:endParaRPr lang="en-GB" dirty="0"/>
          </a:p>
        </p:txBody>
      </p:sp>
    </p:spTree>
    <p:extLst>
      <p:ext uri="{BB962C8B-B14F-4D97-AF65-F5344CB8AC3E}">
        <p14:creationId xmlns:p14="http://schemas.microsoft.com/office/powerpoint/2010/main" val="5688235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1596</TotalTime>
  <Words>2364</Words>
  <Application>Microsoft Office PowerPoint</Application>
  <PresentationFormat>On-screen Show (4:3)</PresentationFormat>
  <Paragraphs>241</Paragraphs>
  <Slides>39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Retrospect</vt:lpstr>
      <vt:lpstr>Social Transitions in Adolescence </vt:lpstr>
      <vt:lpstr>Aim of the Lecture </vt:lpstr>
      <vt:lpstr>Historical View of Adolescence </vt:lpstr>
      <vt:lpstr>PowerPoint Presentation</vt:lpstr>
      <vt:lpstr>In Pairs</vt:lpstr>
      <vt:lpstr>Social relationships</vt:lpstr>
      <vt:lpstr>Social Relationships</vt:lpstr>
      <vt:lpstr>The transition to social independence</vt:lpstr>
      <vt:lpstr>Friendship</vt:lpstr>
      <vt:lpstr>Popularity and friendship</vt:lpstr>
      <vt:lpstr>Young people’s relationship with parents</vt:lpstr>
      <vt:lpstr>Being alone</vt:lpstr>
      <vt:lpstr>Social identity theory</vt:lpstr>
      <vt:lpstr>Gender, culture and social support</vt:lpstr>
      <vt:lpstr>Social identities</vt:lpstr>
      <vt:lpstr> Social Transitions  </vt:lpstr>
      <vt:lpstr> Social Transitions  </vt:lpstr>
      <vt:lpstr> Social Transitions  </vt:lpstr>
      <vt:lpstr>Changes in Social Status</vt:lpstr>
      <vt:lpstr>Changes in Interpersonal Status</vt:lpstr>
      <vt:lpstr> </vt:lpstr>
      <vt:lpstr>  Changes in Political Status </vt:lpstr>
      <vt:lpstr>Legal Status </vt:lpstr>
      <vt:lpstr>Rites of passage to adulthood </vt:lpstr>
      <vt:lpstr>Other markers – School </vt:lpstr>
      <vt:lpstr>Other markers – Entering work  </vt:lpstr>
      <vt:lpstr>PowerPoint Presentation</vt:lpstr>
      <vt:lpstr>Jones (1995) &amp; Coles (1995) </vt:lpstr>
      <vt:lpstr>PowerPoint Presentation</vt:lpstr>
      <vt:lpstr>Transitional Markers   </vt:lpstr>
      <vt:lpstr>Transitional Markers   </vt:lpstr>
      <vt:lpstr>PowerPoint Presentation</vt:lpstr>
      <vt:lpstr>Safety and young people</vt:lpstr>
      <vt:lpstr>Long-term unemployment</vt:lpstr>
      <vt:lpstr>PowerPoint Presentation</vt:lpstr>
      <vt:lpstr>Benefits of technology</vt:lpstr>
      <vt:lpstr>Risks of technology</vt:lpstr>
      <vt:lpstr>Dangers online</vt:lpstr>
      <vt:lpstr>Sexting</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Transitions in Adolescence.</dc:title>
  <dc:creator>Magda</dc:creator>
  <cp:lastModifiedBy>Alana Enoch</cp:lastModifiedBy>
  <cp:revision>115</cp:revision>
  <cp:lastPrinted>2014-11-25T15:14:08Z</cp:lastPrinted>
  <dcterms:created xsi:type="dcterms:W3CDTF">2010-10-31T13:01:07Z</dcterms:created>
  <dcterms:modified xsi:type="dcterms:W3CDTF">2018-09-25T15:17:33Z</dcterms:modified>
</cp:coreProperties>
</file>