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mp3" ContentType="audio/mp3"/>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
  </p:notesMasterIdLst>
  <p:sldIdLst>
    <p:sldId id="329" r:id="rId3"/>
    <p:sldId id="376" r:id="rId4"/>
    <p:sldId id="377" r:id="rId5"/>
    <p:sldId id="352" r:id="rId6"/>
    <p:sldId id="381" r:id="rId8"/>
    <p:sldId id="330" r:id="rId9"/>
    <p:sldId id="374" r:id="rId10"/>
    <p:sldId id="371" r:id="rId11"/>
    <p:sldId id="297" r:id="rId12"/>
    <p:sldId id="364" r:id="rId13"/>
  </p:sldIdLst>
  <p:sldSz cx="12192000" cy="6858000"/>
  <p:notesSz cx="6858000" cy="9144000"/>
  <p:custDataLst>
    <p:tags r:id="rId1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15" userDrawn="1">
          <p15:clr>
            <a:srgbClr val="A4A3A4"/>
          </p15:clr>
        </p15:guide>
        <p15:guide id="2" pos="7256" userDrawn="1">
          <p15:clr>
            <a:srgbClr val="A4A3A4"/>
          </p15:clr>
        </p15:guide>
        <p15:guide id="3" orient="horz" pos="648" userDrawn="1">
          <p15:clr>
            <a:srgbClr val="A4A3A4"/>
          </p15:clr>
        </p15:guide>
        <p15:guide id="4" orient="horz" pos="663" userDrawn="1">
          <p15:clr>
            <a:srgbClr val="A4A3A4"/>
          </p15:clr>
        </p15:guide>
        <p15:guide id="5" orient="horz" pos="3929" userDrawn="1">
          <p15:clr>
            <a:srgbClr val="A4A3A4"/>
          </p15:clr>
        </p15:guide>
        <p15:guide id="6" orient="horz"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D587C"/>
    <a:srgbClr val="4F4D50"/>
    <a:srgbClr val="9B9A9B"/>
    <a:srgbClr val="D8B892"/>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4" autoAdjust="0"/>
    <p:restoredTop sz="96391" autoAdjust="0"/>
  </p:normalViewPr>
  <p:slideViewPr>
    <p:cSldViewPr snapToGrid="0" showGuides="1">
      <p:cViewPr varScale="1">
        <p:scale>
          <a:sx n="78" d="100"/>
          <a:sy n="78" d="100"/>
        </p:scale>
        <p:origin x="76" y="392"/>
      </p:cViewPr>
      <p:guideLst>
        <p:guide pos="415"/>
        <p:guide pos="7256"/>
        <p:guide orient="horz" pos="648"/>
        <p:guide orient="horz" pos="663"/>
        <p:guide orient="horz" pos="3929"/>
        <p:guide orient="horz" pos="3864"/>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notesMaster" Target="notesMasters/notesMaster1.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gs" Target="tags/tag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62DCDB-B2D4-4D8F-8AAC-CDCA5954F4B2}"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051B5-468E-4E31-BF0F-BBE86D9FCDC1}"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E5C85DC-5A6E-4E1C-8983-F0A5DA8EB4CA}"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grpSp>
        <p:nvGrpSpPr>
          <p:cNvPr id="5" name="组合 4"/>
          <p:cNvGrpSpPr/>
          <p:nvPr userDrawn="1"/>
        </p:nvGrpSpPr>
        <p:grpSpPr>
          <a:xfrm>
            <a:off x="401052" y="260778"/>
            <a:ext cx="914400" cy="779266"/>
            <a:chOff x="160421" y="402082"/>
            <a:chExt cx="914400" cy="779266"/>
          </a:xfrm>
        </p:grpSpPr>
        <p:sp>
          <p:nvSpPr>
            <p:cNvPr id="6" name="椭圆 5"/>
            <p:cNvSpPr/>
            <p:nvPr/>
          </p:nvSpPr>
          <p:spPr>
            <a:xfrm>
              <a:off x="160421" y="402082"/>
              <a:ext cx="779266" cy="779266"/>
            </a:xfrm>
            <a:prstGeom prst="ellipse">
              <a:avLst/>
            </a:prstGeom>
            <a:solidFill>
              <a:srgbClr val="D8B8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椭圆 6"/>
            <p:cNvSpPr/>
            <p:nvPr/>
          </p:nvSpPr>
          <p:spPr>
            <a:xfrm>
              <a:off x="654245" y="581427"/>
              <a:ext cx="420576" cy="420576"/>
            </a:xfrm>
            <a:prstGeom prst="ellipse">
              <a:avLst/>
            </a:prstGeom>
            <a:solidFill>
              <a:srgbClr val="4D58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8" name="组合 7"/>
          <p:cNvGrpSpPr/>
          <p:nvPr userDrawn="1"/>
        </p:nvGrpSpPr>
        <p:grpSpPr>
          <a:xfrm>
            <a:off x="-11151" y="6808572"/>
            <a:ext cx="12203151" cy="0"/>
            <a:chOff x="-11151" y="11151"/>
            <a:chExt cx="12203151" cy="0"/>
          </a:xfrm>
        </p:grpSpPr>
        <p:cxnSp>
          <p:nvCxnSpPr>
            <p:cNvPr id="9" name="直接连接符 8"/>
            <p:cNvCxnSpPr/>
            <p:nvPr/>
          </p:nvCxnSpPr>
          <p:spPr>
            <a:xfrm flipV="1">
              <a:off x="-11151" y="11151"/>
              <a:ext cx="954768" cy="0"/>
            </a:xfrm>
            <a:prstGeom prst="line">
              <a:avLst/>
            </a:prstGeom>
            <a:ln w="101600">
              <a:solidFill>
                <a:srgbClr val="4D587C"/>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flipV="1">
              <a:off x="939687" y="11151"/>
              <a:ext cx="954768" cy="0"/>
            </a:xfrm>
            <a:prstGeom prst="line">
              <a:avLst/>
            </a:prstGeom>
            <a:ln w="101600">
              <a:solidFill>
                <a:srgbClr val="F2F2F2"/>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V="1">
              <a:off x="1894455" y="11151"/>
              <a:ext cx="954768" cy="0"/>
            </a:xfrm>
            <a:prstGeom prst="line">
              <a:avLst/>
            </a:prstGeom>
            <a:ln w="101600">
              <a:solidFill>
                <a:srgbClr val="D8B892"/>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V="1">
              <a:off x="2829957" y="11151"/>
              <a:ext cx="954768" cy="0"/>
            </a:xfrm>
            <a:prstGeom prst="line">
              <a:avLst/>
            </a:prstGeom>
            <a:ln w="101600">
              <a:solidFill>
                <a:srgbClr val="F2F2F2"/>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flipV="1">
              <a:off x="3765459" y="11151"/>
              <a:ext cx="954768" cy="0"/>
            </a:xfrm>
            <a:prstGeom prst="line">
              <a:avLst/>
            </a:prstGeom>
            <a:ln w="101600">
              <a:solidFill>
                <a:srgbClr val="4D587C"/>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flipV="1">
              <a:off x="4700961" y="11151"/>
              <a:ext cx="954768" cy="0"/>
            </a:xfrm>
            <a:prstGeom prst="line">
              <a:avLst/>
            </a:prstGeom>
            <a:ln w="101600">
              <a:solidFill>
                <a:srgbClr val="F2F2F2"/>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flipV="1">
              <a:off x="5636463" y="11151"/>
              <a:ext cx="954768" cy="0"/>
            </a:xfrm>
            <a:prstGeom prst="line">
              <a:avLst/>
            </a:prstGeom>
            <a:ln w="101600">
              <a:solidFill>
                <a:srgbClr val="D8B892"/>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flipV="1">
              <a:off x="6571965" y="11151"/>
              <a:ext cx="954768" cy="0"/>
            </a:xfrm>
            <a:prstGeom prst="line">
              <a:avLst/>
            </a:prstGeom>
            <a:ln w="101600">
              <a:solidFill>
                <a:srgbClr val="F2F2F2"/>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flipV="1">
              <a:off x="7507467" y="11151"/>
              <a:ext cx="954768" cy="0"/>
            </a:xfrm>
            <a:prstGeom prst="line">
              <a:avLst/>
            </a:prstGeom>
            <a:ln w="101600">
              <a:solidFill>
                <a:srgbClr val="4D587C"/>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flipV="1">
              <a:off x="8442969" y="11151"/>
              <a:ext cx="954768" cy="0"/>
            </a:xfrm>
            <a:prstGeom prst="line">
              <a:avLst/>
            </a:prstGeom>
            <a:ln w="101600">
              <a:solidFill>
                <a:srgbClr val="F2F2F2"/>
              </a:soli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V="1">
              <a:off x="9378471" y="11151"/>
              <a:ext cx="954768" cy="0"/>
            </a:xfrm>
            <a:prstGeom prst="line">
              <a:avLst/>
            </a:prstGeom>
            <a:ln w="101600">
              <a:solidFill>
                <a:srgbClr val="D8B892"/>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flipV="1">
              <a:off x="10313973" y="11151"/>
              <a:ext cx="954768" cy="0"/>
            </a:xfrm>
            <a:prstGeom prst="line">
              <a:avLst/>
            </a:prstGeom>
            <a:ln w="101600">
              <a:solidFill>
                <a:srgbClr val="F2F2F2"/>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flipV="1">
              <a:off x="11237232" y="11151"/>
              <a:ext cx="954768" cy="0"/>
            </a:xfrm>
            <a:prstGeom prst="line">
              <a:avLst/>
            </a:prstGeom>
            <a:ln w="101600">
              <a:solidFill>
                <a:srgbClr val="4D587C"/>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2_标题幻灯片">
    <p:spTree>
      <p:nvGrpSpPr>
        <p:cNvPr id="1" name=""/>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8_标题幻灯片">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5.xml"/><Relationship Id="rId3" Type="http://schemas.openxmlformats.org/officeDocument/2006/relationships/image" Target="../media/image1.png"/><Relationship Id="rId2" Type="http://schemas.microsoft.com/office/2007/relationships/media" Target="../media/media1.mp3"/><Relationship Id="rId1" Type="http://schemas.openxmlformats.org/officeDocument/2006/relationships/audio" Target="../media/media1.mp3"/></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hdphoto" Target="../media/image3.wdp"/><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任意多边形 45"/>
          <p:cNvSpPr/>
          <p:nvPr/>
        </p:nvSpPr>
        <p:spPr>
          <a:xfrm rot="3030775">
            <a:off x="2087744" y="6505326"/>
            <a:ext cx="705348" cy="705348"/>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solidFill>
            <a:srgbClr val="4D58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Light" panose="020B0502040204020203" pitchFamily="34" charset="-122"/>
              <a:ea typeface="微软雅黑 Light" panose="020B0502040204020203" pitchFamily="34" charset="-122"/>
            </a:endParaRPr>
          </a:p>
        </p:txBody>
      </p:sp>
      <p:grpSp>
        <p:nvGrpSpPr>
          <p:cNvPr id="37" name="组合 36"/>
          <p:cNvGrpSpPr/>
          <p:nvPr/>
        </p:nvGrpSpPr>
        <p:grpSpPr>
          <a:xfrm>
            <a:off x="-1623260" y="4066874"/>
            <a:ext cx="4117078" cy="3978920"/>
            <a:chOff x="-1897694" y="3801649"/>
            <a:chExt cx="4665946" cy="4509370"/>
          </a:xfrm>
        </p:grpSpPr>
        <p:sp>
          <p:nvSpPr>
            <p:cNvPr id="5" name="椭圆 4"/>
            <p:cNvSpPr/>
            <p:nvPr/>
          </p:nvSpPr>
          <p:spPr>
            <a:xfrm>
              <a:off x="-1897694" y="4114800"/>
              <a:ext cx="4196219" cy="4196219"/>
            </a:xfrm>
            <a:prstGeom prst="ellipse">
              <a:avLst/>
            </a:prstGeom>
            <a:solidFill>
              <a:srgbClr val="4D587C"/>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Light" panose="020B0502040204020203" pitchFamily="34" charset="-122"/>
                <a:ea typeface="微软雅黑 Light" panose="020B0502040204020203" pitchFamily="34" charset="-122"/>
              </a:endParaRPr>
            </a:p>
          </p:txBody>
        </p:sp>
        <p:sp>
          <p:nvSpPr>
            <p:cNvPr id="6" name="椭圆 5"/>
            <p:cNvSpPr/>
            <p:nvPr/>
          </p:nvSpPr>
          <p:spPr>
            <a:xfrm>
              <a:off x="901874" y="3933173"/>
              <a:ext cx="1866378" cy="1866378"/>
            </a:xfrm>
            <a:prstGeom prst="ellipse">
              <a:avLst/>
            </a:prstGeom>
            <a:solidFill>
              <a:srgbClr val="D8B892"/>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Light" panose="020B0502040204020203" pitchFamily="34" charset="-122"/>
                <a:ea typeface="微软雅黑 Light" panose="020B0502040204020203" pitchFamily="34" charset="-122"/>
              </a:endParaRPr>
            </a:p>
          </p:txBody>
        </p:sp>
        <p:sp>
          <p:nvSpPr>
            <p:cNvPr id="7" name="椭圆 6"/>
            <p:cNvSpPr/>
            <p:nvPr/>
          </p:nvSpPr>
          <p:spPr>
            <a:xfrm>
              <a:off x="455634" y="3801649"/>
              <a:ext cx="892480" cy="892480"/>
            </a:xfrm>
            <a:prstGeom prst="ellipse">
              <a:avLst/>
            </a:prstGeom>
            <a:solidFill>
              <a:schemeClr val="bg1">
                <a:lumMod val="95000"/>
                <a:alpha val="80000"/>
              </a:schemeClr>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Light" panose="020B0502040204020203" pitchFamily="34" charset="-122"/>
                <a:ea typeface="微软雅黑 Light" panose="020B0502040204020203" pitchFamily="34" charset="-122"/>
              </a:endParaRPr>
            </a:p>
          </p:txBody>
        </p:sp>
      </p:grpSp>
      <p:grpSp>
        <p:nvGrpSpPr>
          <p:cNvPr id="38" name="组合 37"/>
          <p:cNvGrpSpPr/>
          <p:nvPr/>
        </p:nvGrpSpPr>
        <p:grpSpPr>
          <a:xfrm>
            <a:off x="9253728" y="-826875"/>
            <a:ext cx="3809142" cy="4724632"/>
            <a:chOff x="8643273" y="-1057191"/>
            <a:chExt cx="4564784" cy="5661886"/>
          </a:xfrm>
          <a:solidFill>
            <a:srgbClr val="A4D2AB"/>
          </a:solidFill>
        </p:grpSpPr>
        <p:sp>
          <p:nvSpPr>
            <p:cNvPr id="11" name="椭圆 10"/>
            <p:cNvSpPr/>
            <p:nvPr/>
          </p:nvSpPr>
          <p:spPr>
            <a:xfrm>
              <a:off x="8832727" y="-1057191"/>
              <a:ext cx="4375330" cy="4375330"/>
            </a:xfrm>
            <a:prstGeom prst="ellipse">
              <a:avLst/>
            </a:prstGeom>
            <a:solidFill>
              <a:srgbClr val="4D587C"/>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Light" panose="020B0502040204020203" pitchFamily="34" charset="-122"/>
                <a:ea typeface="微软雅黑 Light" panose="020B0502040204020203" pitchFamily="34" charset="-122"/>
              </a:endParaRPr>
            </a:p>
          </p:txBody>
        </p:sp>
        <p:sp>
          <p:nvSpPr>
            <p:cNvPr id="13" name="椭圆 12"/>
            <p:cNvSpPr/>
            <p:nvPr/>
          </p:nvSpPr>
          <p:spPr>
            <a:xfrm>
              <a:off x="11358861" y="3624905"/>
              <a:ext cx="979789" cy="979790"/>
            </a:xfrm>
            <a:prstGeom prst="ellipse">
              <a:avLst/>
            </a:prstGeom>
            <a:solidFill>
              <a:srgbClr val="F2F2F2"/>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Light" panose="020B0502040204020203" pitchFamily="34" charset="-122"/>
                <a:ea typeface="微软雅黑 Light" panose="020B0502040204020203" pitchFamily="34" charset="-122"/>
              </a:endParaRPr>
            </a:p>
          </p:txBody>
        </p:sp>
        <p:sp>
          <p:nvSpPr>
            <p:cNvPr id="17" name="椭圆 16"/>
            <p:cNvSpPr/>
            <p:nvPr/>
          </p:nvSpPr>
          <p:spPr>
            <a:xfrm>
              <a:off x="11976770" y="3024049"/>
              <a:ext cx="766816" cy="766814"/>
            </a:xfrm>
            <a:prstGeom prst="ellipse">
              <a:avLst/>
            </a:prstGeom>
            <a:solidFill>
              <a:srgbClr val="D8B8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Light" panose="020B0502040204020203" pitchFamily="34" charset="-122"/>
                <a:ea typeface="微软雅黑 Light" panose="020B0502040204020203" pitchFamily="34" charset="-122"/>
              </a:endParaRPr>
            </a:p>
          </p:txBody>
        </p:sp>
        <p:sp>
          <p:nvSpPr>
            <p:cNvPr id="19" name="椭圆 18"/>
            <p:cNvSpPr/>
            <p:nvPr/>
          </p:nvSpPr>
          <p:spPr>
            <a:xfrm>
              <a:off x="8643273" y="-313842"/>
              <a:ext cx="770892" cy="770892"/>
            </a:xfrm>
            <a:prstGeom prst="ellipse">
              <a:avLst/>
            </a:prstGeom>
            <a:solidFill>
              <a:srgbClr val="F2F2F2">
                <a:alpha val="80000"/>
              </a:srgbClr>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Light" panose="020B0502040204020203" pitchFamily="34" charset="-122"/>
                <a:ea typeface="微软雅黑 Light" panose="020B0502040204020203" pitchFamily="34" charset="-122"/>
              </a:endParaRPr>
            </a:p>
          </p:txBody>
        </p:sp>
      </p:grpSp>
      <p:sp>
        <p:nvSpPr>
          <p:cNvPr id="21" name="文本框 20"/>
          <p:cNvSpPr txBox="1"/>
          <p:nvPr/>
        </p:nvSpPr>
        <p:spPr>
          <a:xfrm>
            <a:off x="3000607" y="2489680"/>
            <a:ext cx="6178086" cy="2185214"/>
          </a:xfrm>
          <a:prstGeom prst="rect">
            <a:avLst/>
          </a:prstGeom>
          <a:noFill/>
        </p:spPr>
        <p:txBody>
          <a:bodyPr wrap="square" rtlCol="0">
            <a:spAutoFit/>
          </a:bodyPr>
          <a:lstStyle/>
          <a:p>
            <a:pPr algn="ctr"/>
            <a:r>
              <a:rPr lang="en-US" altLang="zh-CN" sz="6800" spc="300" dirty="0">
                <a:solidFill>
                  <a:schemeClr val="tx1">
                    <a:lumMod val="85000"/>
                    <a:lumOff val="15000"/>
                  </a:schemeClr>
                </a:solidFill>
                <a:effectLst>
                  <a:outerShdw blurRad="12700" dist="25400" dir="2700000" algn="tl">
                    <a:srgbClr val="000000">
                      <a:alpha val="25000"/>
                    </a:srgbClr>
                  </a:outerShdw>
                </a:effectLst>
                <a:latin typeface="微软雅黑 Light" panose="020B0502040204020203" pitchFamily="34" charset="-122"/>
                <a:ea typeface="微软雅黑 Light" panose="020B0502040204020203" pitchFamily="34" charset="-122"/>
              </a:rPr>
              <a:t>Volkswagen Group </a:t>
            </a:r>
            <a:endParaRPr lang="zh-CN" altLang="en-US" sz="6800" spc="300" dirty="0">
              <a:solidFill>
                <a:schemeClr val="tx1">
                  <a:lumMod val="85000"/>
                  <a:lumOff val="15000"/>
                </a:schemeClr>
              </a:solidFill>
              <a:effectLst>
                <a:outerShdw blurRad="12700" dist="25400" dir="2700000" algn="tl">
                  <a:srgbClr val="000000">
                    <a:alpha val="25000"/>
                  </a:srgbClr>
                </a:outerShdw>
              </a:effectLst>
              <a:latin typeface="微软雅黑 Light" panose="020B0502040204020203" pitchFamily="34" charset="-122"/>
              <a:ea typeface="微软雅黑 Light" panose="020B0502040204020203" pitchFamily="34" charset="-122"/>
            </a:endParaRPr>
          </a:p>
        </p:txBody>
      </p:sp>
      <p:sp>
        <p:nvSpPr>
          <p:cNvPr id="28" name="文本框 27"/>
          <p:cNvSpPr txBox="1"/>
          <p:nvPr/>
        </p:nvSpPr>
        <p:spPr>
          <a:xfrm>
            <a:off x="4549593" y="4760669"/>
            <a:ext cx="3279041" cy="337185"/>
          </a:xfrm>
          <a:prstGeom prst="rect">
            <a:avLst/>
          </a:prstGeom>
          <a:noFill/>
        </p:spPr>
        <p:txBody>
          <a:bodyPr wrap="square" rtlCol="0">
            <a:spAutoFit/>
          </a:bodyPr>
          <a:lstStyle/>
          <a:p>
            <a:pPr algn="ctr">
              <a:defRPr/>
            </a:pPr>
            <a:r>
              <a:rPr lang="en-US" altLang="zh-CN" sz="1600" dirty="0">
                <a:solidFill>
                  <a:schemeClr val="tx1">
                    <a:lumMod val="95000"/>
                    <a:lumOff val="5000"/>
                  </a:schemeClr>
                </a:solidFill>
                <a:latin typeface="微软雅黑 Light" panose="020B0502040204020203" pitchFamily="34" charset="-122"/>
                <a:ea typeface="微软雅黑 Light" panose="020B0502040204020203" pitchFamily="34" charset="-122"/>
              </a:rPr>
              <a:t>2218753</a:t>
            </a:r>
            <a:r>
              <a:rPr lang="zh-CN" altLang="en-US" sz="1600" dirty="0">
                <a:solidFill>
                  <a:schemeClr val="tx1">
                    <a:lumMod val="95000"/>
                    <a:lumOff val="5000"/>
                  </a:schemeClr>
                </a:solidFill>
                <a:latin typeface="微软雅黑 Light" panose="020B0502040204020203" pitchFamily="34" charset="-122"/>
                <a:ea typeface="微软雅黑 Light" panose="020B0502040204020203" pitchFamily="34" charset="-122"/>
              </a:rPr>
              <a:t>  </a:t>
            </a:r>
            <a:r>
              <a:rPr lang="en-US" altLang="zh-CN" sz="1600" dirty="0">
                <a:solidFill>
                  <a:schemeClr val="tx1">
                    <a:lumMod val="95000"/>
                    <a:lumOff val="5000"/>
                  </a:schemeClr>
                </a:solidFill>
                <a:latin typeface="微软雅黑 Light" panose="020B0502040204020203" pitchFamily="34" charset="-122"/>
                <a:ea typeface="微软雅黑 Light" panose="020B0502040204020203" pitchFamily="34" charset="-122"/>
              </a:rPr>
              <a:t>|  Zehong Wu</a:t>
            </a:r>
            <a:endParaRPr lang="zh-CN" altLang="zh-CN" sz="1600" dirty="0">
              <a:solidFill>
                <a:schemeClr val="tx1">
                  <a:lumMod val="95000"/>
                  <a:lumOff val="5000"/>
                </a:schemeClr>
              </a:solidFill>
              <a:latin typeface="微软雅黑 Light" panose="020B0502040204020203" pitchFamily="34" charset="-122"/>
              <a:ea typeface="微软雅黑 Light" panose="020B0502040204020203" pitchFamily="34" charset="-122"/>
            </a:endParaRPr>
          </a:p>
        </p:txBody>
      </p:sp>
      <p:sp>
        <p:nvSpPr>
          <p:cNvPr id="32" name="文本框 31"/>
          <p:cNvSpPr txBox="1"/>
          <p:nvPr/>
        </p:nvSpPr>
        <p:spPr>
          <a:xfrm>
            <a:off x="3328336" y="1495962"/>
            <a:ext cx="5535328" cy="1200329"/>
          </a:xfrm>
          <a:prstGeom prst="rect">
            <a:avLst/>
          </a:prstGeom>
          <a:noFill/>
        </p:spPr>
        <p:txBody>
          <a:bodyPr wrap="square" rtlCol="0">
            <a:spAutoFit/>
          </a:bodyPr>
          <a:lstStyle/>
          <a:p>
            <a:pPr algn="ctr"/>
            <a:r>
              <a:rPr lang="en-US" altLang="zh-CN" sz="7200" dirty="0">
                <a:solidFill>
                  <a:srgbClr val="4D587C"/>
                </a:solidFill>
                <a:effectLst>
                  <a:outerShdw blurRad="12700" dist="25400" dir="2700000" algn="tl">
                    <a:srgbClr val="000000">
                      <a:alpha val="25000"/>
                    </a:srgbClr>
                  </a:outerShdw>
                </a:effectLst>
                <a:latin typeface="微软雅黑 Light" panose="020B0502040204020203" pitchFamily="34" charset="-122"/>
                <a:ea typeface="微软雅黑 Light" panose="020B0502040204020203" pitchFamily="34" charset="-122"/>
              </a:rPr>
              <a:t>20</a:t>
            </a:r>
            <a:r>
              <a:rPr lang="en-US" altLang="zh-CN" sz="7200" dirty="0">
                <a:solidFill>
                  <a:srgbClr val="D8B892"/>
                </a:solidFill>
                <a:effectLst>
                  <a:outerShdw blurRad="12700" dist="25400" dir="2700000" algn="tl">
                    <a:srgbClr val="000000">
                      <a:alpha val="25000"/>
                    </a:srgbClr>
                  </a:outerShdw>
                </a:effectLst>
                <a:latin typeface="微软雅黑 Light" panose="020B0502040204020203" pitchFamily="34" charset="-122"/>
                <a:ea typeface="微软雅黑 Light" panose="020B0502040204020203" pitchFamily="34" charset="-122"/>
              </a:rPr>
              <a:t>23</a:t>
            </a:r>
            <a:endParaRPr lang="zh-CN" altLang="en-US" sz="7200" dirty="0">
              <a:solidFill>
                <a:srgbClr val="D8B892"/>
              </a:solidFill>
              <a:effectLst>
                <a:outerShdw blurRad="12700" dist="25400" dir="2700000" algn="tl">
                  <a:srgbClr val="000000">
                    <a:alpha val="25000"/>
                  </a:srgbClr>
                </a:outerShdw>
              </a:effectLst>
              <a:latin typeface="微软雅黑 Light" panose="020B0502040204020203" pitchFamily="34" charset="-122"/>
              <a:ea typeface="微软雅黑 Light" panose="020B0502040204020203" pitchFamily="34" charset="-122"/>
            </a:endParaRPr>
          </a:p>
        </p:txBody>
      </p:sp>
      <p:cxnSp>
        <p:nvCxnSpPr>
          <p:cNvPr id="34" name="直接连接符 33"/>
          <p:cNvCxnSpPr/>
          <p:nvPr/>
        </p:nvCxnSpPr>
        <p:spPr>
          <a:xfrm>
            <a:off x="7455029" y="4932219"/>
            <a:ext cx="1073427" cy="0"/>
          </a:xfrm>
          <a:prstGeom prst="line">
            <a:avLst/>
          </a:prstGeom>
          <a:ln w="12700">
            <a:solidFill>
              <a:schemeClr val="tx1">
                <a:lumMod val="75000"/>
                <a:lumOff val="25000"/>
              </a:schemeClr>
            </a:solidFill>
            <a:headEnd type="oval"/>
          </a:ln>
        </p:spPr>
        <p:style>
          <a:lnRef idx="1">
            <a:schemeClr val="accent1"/>
          </a:lnRef>
          <a:fillRef idx="0">
            <a:schemeClr val="accent1"/>
          </a:fillRef>
          <a:effectRef idx="0">
            <a:schemeClr val="accent1"/>
          </a:effectRef>
          <a:fontRef idx="minor">
            <a:schemeClr val="tx1"/>
          </a:fontRef>
        </p:style>
      </p:cxnSp>
      <p:sp>
        <p:nvSpPr>
          <p:cNvPr id="43" name="任意多边形 42"/>
          <p:cNvSpPr/>
          <p:nvPr/>
        </p:nvSpPr>
        <p:spPr>
          <a:xfrm rot="3030775">
            <a:off x="9835460" y="1806733"/>
            <a:ext cx="1491802" cy="1491802"/>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solidFill>
            <a:srgbClr val="D8B8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Light" panose="020B0502040204020203" pitchFamily="34" charset="-122"/>
              <a:ea typeface="微软雅黑 Light" panose="020B0502040204020203" pitchFamily="34" charset="-122"/>
            </a:endParaRPr>
          </a:p>
        </p:txBody>
      </p:sp>
      <p:cxnSp>
        <p:nvCxnSpPr>
          <p:cNvPr id="30" name="直接连接符 29"/>
          <p:cNvCxnSpPr/>
          <p:nvPr/>
        </p:nvCxnSpPr>
        <p:spPr>
          <a:xfrm flipH="1">
            <a:off x="3764398" y="4932219"/>
            <a:ext cx="1073427" cy="0"/>
          </a:xfrm>
          <a:prstGeom prst="line">
            <a:avLst/>
          </a:prstGeom>
          <a:ln w="12700">
            <a:solidFill>
              <a:schemeClr val="tx1">
                <a:lumMod val="75000"/>
                <a:lumOff val="25000"/>
              </a:schemeClr>
            </a:solidFill>
            <a:headEnd type="oval"/>
          </a:ln>
        </p:spPr>
        <p:style>
          <a:lnRef idx="1">
            <a:schemeClr val="accent1"/>
          </a:lnRef>
          <a:fillRef idx="0">
            <a:schemeClr val="accent1"/>
          </a:fillRef>
          <a:effectRef idx="0">
            <a:schemeClr val="accent1"/>
          </a:effectRef>
          <a:fontRef idx="minor">
            <a:schemeClr val="tx1"/>
          </a:fontRef>
        </p:style>
      </p:cxnSp>
      <p:pic>
        <p:nvPicPr>
          <p:cNvPr id="24" name="鼓舞人心">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4002392" y="-1656061"/>
            <a:ext cx="411019" cy="41101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0"/>
    </mc:Choice>
    <mc:Fallback>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24"/>
                                        </p:tgtEl>
                                      </p:cBhvr>
                                    </p:cmd>
                                  </p:childTnLst>
                                </p:cTn>
                              </p:par>
                              <p:par>
                                <p:cTn id="7" presetID="53" presetClass="entr" presetSubtype="16" fill="hold" nodeType="withEffect">
                                  <p:stCondLst>
                                    <p:cond delay="0"/>
                                  </p:stCondLst>
                                  <p:childTnLst>
                                    <p:set>
                                      <p:cBhvr>
                                        <p:cTn id="8" dur="1" fill="hold">
                                          <p:stCondLst>
                                            <p:cond delay="0"/>
                                          </p:stCondLst>
                                        </p:cTn>
                                        <p:tgtEl>
                                          <p:spTgt spid="37"/>
                                        </p:tgtEl>
                                        <p:attrNameLst>
                                          <p:attrName>style.visibility</p:attrName>
                                        </p:attrNameLst>
                                      </p:cBhvr>
                                      <p:to>
                                        <p:strVal val="visible"/>
                                      </p:to>
                                    </p:set>
                                    <p:anim calcmode="lin" valueType="num">
                                      <p:cBhvr>
                                        <p:cTn id="9" dur="500" fill="hold"/>
                                        <p:tgtEl>
                                          <p:spTgt spid="37"/>
                                        </p:tgtEl>
                                        <p:attrNameLst>
                                          <p:attrName>ppt_w</p:attrName>
                                        </p:attrNameLst>
                                      </p:cBhvr>
                                      <p:tavLst>
                                        <p:tav tm="0">
                                          <p:val>
                                            <p:fltVal val="0"/>
                                          </p:val>
                                        </p:tav>
                                        <p:tav tm="100000">
                                          <p:val>
                                            <p:strVal val="#ppt_w"/>
                                          </p:val>
                                        </p:tav>
                                      </p:tavLst>
                                    </p:anim>
                                    <p:anim calcmode="lin" valueType="num">
                                      <p:cBhvr>
                                        <p:cTn id="10" dur="500" fill="hold"/>
                                        <p:tgtEl>
                                          <p:spTgt spid="37"/>
                                        </p:tgtEl>
                                        <p:attrNameLst>
                                          <p:attrName>ppt_h</p:attrName>
                                        </p:attrNameLst>
                                      </p:cBhvr>
                                      <p:tavLst>
                                        <p:tav tm="0">
                                          <p:val>
                                            <p:fltVal val="0"/>
                                          </p:val>
                                        </p:tav>
                                        <p:tav tm="100000">
                                          <p:val>
                                            <p:strVal val="#ppt_h"/>
                                          </p:val>
                                        </p:tav>
                                      </p:tavLst>
                                    </p:anim>
                                    <p:animEffect transition="in" filter="fade">
                                      <p:cBhvr>
                                        <p:cTn id="11" dur="500"/>
                                        <p:tgtEl>
                                          <p:spTgt spid="37"/>
                                        </p:tgtEl>
                                      </p:cBhvr>
                                    </p:animEffect>
                                  </p:childTnLst>
                                </p:cTn>
                              </p:par>
                              <p:par>
                                <p:cTn id="12" presetID="53" presetClass="entr" presetSubtype="16" fill="hold" nodeType="withEffect">
                                  <p:stCondLst>
                                    <p:cond delay="0"/>
                                  </p:stCondLst>
                                  <p:childTnLst>
                                    <p:set>
                                      <p:cBhvr>
                                        <p:cTn id="13" dur="1" fill="hold">
                                          <p:stCondLst>
                                            <p:cond delay="0"/>
                                          </p:stCondLst>
                                        </p:cTn>
                                        <p:tgtEl>
                                          <p:spTgt spid="38"/>
                                        </p:tgtEl>
                                        <p:attrNameLst>
                                          <p:attrName>style.visibility</p:attrName>
                                        </p:attrNameLst>
                                      </p:cBhvr>
                                      <p:to>
                                        <p:strVal val="visible"/>
                                      </p:to>
                                    </p:set>
                                    <p:anim calcmode="lin" valueType="num">
                                      <p:cBhvr>
                                        <p:cTn id="14" dur="500" fill="hold"/>
                                        <p:tgtEl>
                                          <p:spTgt spid="38"/>
                                        </p:tgtEl>
                                        <p:attrNameLst>
                                          <p:attrName>ppt_w</p:attrName>
                                        </p:attrNameLst>
                                      </p:cBhvr>
                                      <p:tavLst>
                                        <p:tav tm="0">
                                          <p:val>
                                            <p:fltVal val="0"/>
                                          </p:val>
                                        </p:tav>
                                        <p:tav tm="100000">
                                          <p:val>
                                            <p:strVal val="#ppt_w"/>
                                          </p:val>
                                        </p:tav>
                                      </p:tavLst>
                                    </p:anim>
                                    <p:anim calcmode="lin" valueType="num">
                                      <p:cBhvr>
                                        <p:cTn id="15" dur="500" fill="hold"/>
                                        <p:tgtEl>
                                          <p:spTgt spid="38"/>
                                        </p:tgtEl>
                                        <p:attrNameLst>
                                          <p:attrName>ppt_h</p:attrName>
                                        </p:attrNameLst>
                                      </p:cBhvr>
                                      <p:tavLst>
                                        <p:tav tm="0">
                                          <p:val>
                                            <p:fltVal val="0"/>
                                          </p:val>
                                        </p:tav>
                                        <p:tav tm="100000">
                                          <p:val>
                                            <p:strVal val="#ppt_h"/>
                                          </p:val>
                                        </p:tav>
                                      </p:tavLst>
                                    </p:anim>
                                    <p:animEffect transition="in" filter="fade">
                                      <p:cBhvr>
                                        <p:cTn id="16" dur="500"/>
                                        <p:tgtEl>
                                          <p:spTgt spid="38"/>
                                        </p:tgtEl>
                                      </p:cBhvr>
                                    </p:animEffect>
                                  </p:childTnLst>
                                </p:cTn>
                              </p:par>
                            </p:childTnLst>
                          </p:cTn>
                        </p:par>
                        <p:par>
                          <p:cTn id="17" fill="hold">
                            <p:stCondLst>
                              <p:cond delay="0"/>
                            </p:stCondLst>
                            <p:childTnLst>
                              <p:par>
                                <p:cTn id="18" presetID="41" presetClass="entr" presetSubtype="0" fill="hold" grpId="0" nodeType="afterEffect">
                                  <p:stCondLst>
                                    <p:cond delay="0"/>
                                  </p:stCondLst>
                                  <p:iterate type="lt">
                                    <p:tmPct val="10000"/>
                                  </p:iterate>
                                  <p:childTnLst>
                                    <p:set>
                                      <p:cBhvr>
                                        <p:cTn id="19" dur="1" fill="hold">
                                          <p:stCondLst>
                                            <p:cond delay="0"/>
                                          </p:stCondLst>
                                        </p:cTn>
                                        <p:tgtEl>
                                          <p:spTgt spid="21"/>
                                        </p:tgtEl>
                                        <p:attrNameLst>
                                          <p:attrName>style.visibility</p:attrName>
                                        </p:attrNameLst>
                                      </p:cBhvr>
                                      <p:to>
                                        <p:strVal val="visible"/>
                                      </p:to>
                                    </p:set>
                                    <p:anim calcmode="lin" valueType="num">
                                      <p:cBhvr>
                                        <p:cTn id="20" dur="500" fill="hold"/>
                                        <p:tgtEl>
                                          <p:spTgt spid="21"/>
                                        </p:tgtEl>
                                        <p:attrNameLst>
                                          <p:attrName>ppt_x</p:attrName>
                                        </p:attrNameLst>
                                      </p:cBhvr>
                                      <p:tavLst>
                                        <p:tav tm="0">
                                          <p:val>
                                            <p:strVal val="#ppt_x"/>
                                          </p:val>
                                        </p:tav>
                                        <p:tav tm="50000">
                                          <p:val>
                                            <p:strVal val="#ppt_x+.1"/>
                                          </p:val>
                                        </p:tav>
                                        <p:tav tm="100000">
                                          <p:val>
                                            <p:strVal val="#ppt_x"/>
                                          </p:val>
                                        </p:tav>
                                      </p:tavLst>
                                    </p:anim>
                                    <p:anim calcmode="lin" valueType="num">
                                      <p:cBhvr>
                                        <p:cTn id="21" dur="500" fill="hold"/>
                                        <p:tgtEl>
                                          <p:spTgt spid="21"/>
                                        </p:tgtEl>
                                        <p:attrNameLst>
                                          <p:attrName>ppt_y</p:attrName>
                                        </p:attrNameLst>
                                      </p:cBhvr>
                                      <p:tavLst>
                                        <p:tav tm="0">
                                          <p:val>
                                            <p:strVal val="#ppt_y"/>
                                          </p:val>
                                        </p:tav>
                                        <p:tav tm="100000">
                                          <p:val>
                                            <p:strVal val="#ppt_y"/>
                                          </p:val>
                                        </p:tav>
                                      </p:tavLst>
                                    </p:anim>
                                    <p:anim calcmode="lin" valueType="num">
                                      <p:cBhvr>
                                        <p:cTn id="22" dur="500" fill="hold"/>
                                        <p:tgtEl>
                                          <p:spTgt spid="21"/>
                                        </p:tgtEl>
                                        <p:attrNameLst>
                                          <p:attrName>ppt_h</p:attrName>
                                        </p:attrNameLst>
                                      </p:cBhvr>
                                      <p:tavLst>
                                        <p:tav tm="0">
                                          <p:val>
                                            <p:strVal val="#ppt_h/10"/>
                                          </p:val>
                                        </p:tav>
                                        <p:tav tm="50000">
                                          <p:val>
                                            <p:strVal val="#ppt_h+.01"/>
                                          </p:val>
                                        </p:tav>
                                        <p:tav tm="100000">
                                          <p:val>
                                            <p:strVal val="#ppt_h"/>
                                          </p:val>
                                        </p:tav>
                                      </p:tavLst>
                                    </p:anim>
                                    <p:anim calcmode="lin" valueType="num">
                                      <p:cBhvr>
                                        <p:cTn id="23" dur="500" fill="hold"/>
                                        <p:tgtEl>
                                          <p:spTgt spid="21"/>
                                        </p:tgtEl>
                                        <p:attrNameLst>
                                          <p:attrName>ppt_w</p:attrName>
                                        </p:attrNameLst>
                                      </p:cBhvr>
                                      <p:tavLst>
                                        <p:tav tm="0">
                                          <p:val>
                                            <p:strVal val="#ppt_w/10"/>
                                          </p:val>
                                        </p:tav>
                                        <p:tav tm="50000">
                                          <p:val>
                                            <p:strVal val="#ppt_w+.01"/>
                                          </p:val>
                                        </p:tav>
                                        <p:tav tm="100000">
                                          <p:val>
                                            <p:strVal val="#ppt_w"/>
                                          </p:val>
                                        </p:tav>
                                      </p:tavLst>
                                    </p:anim>
                                    <p:animEffect transition="in" filter="fade">
                                      <p:cBhvr>
                                        <p:cTn id="24" dur="500" tmFilter="0,0; .5, 1; 1, 1"/>
                                        <p:tgtEl>
                                          <p:spTgt spid="21"/>
                                        </p:tgtEl>
                                      </p:cBhvr>
                                    </p:animEffect>
                                  </p:childTnLst>
                                </p:cTn>
                              </p:par>
                              <p:par>
                                <p:cTn id="25" presetID="41" presetClass="entr" presetSubtype="0" fill="hold" grpId="0" nodeType="withEffect">
                                  <p:stCondLst>
                                    <p:cond delay="250"/>
                                  </p:stCondLst>
                                  <p:iterate type="lt">
                                    <p:tmPct val="10000"/>
                                  </p:iterate>
                                  <p:childTnLst>
                                    <p:set>
                                      <p:cBhvr>
                                        <p:cTn id="26" dur="1" fill="hold">
                                          <p:stCondLst>
                                            <p:cond delay="0"/>
                                          </p:stCondLst>
                                        </p:cTn>
                                        <p:tgtEl>
                                          <p:spTgt spid="32"/>
                                        </p:tgtEl>
                                        <p:attrNameLst>
                                          <p:attrName>style.visibility</p:attrName>
                                        </p:attrNameLst>
                                      </p:cBhvr>
                                      <p:to>
                                        <p:strVal val="visible"/>
                                      </p:to>
                                    </p:set>
                                    <p:anim calcmode="lin" valueType="num">
                                      <p:cBhvr>
                                        <p:cTn id="27" dur="500" fill="hold"/>
                                        <p:tgtEl>
                                          <p:spTgt spid="32"/>
                                        </p:tgtEl>
                                        <p:attrNameLst>
                                          <p:attrName>ppt_x</p:attrName>
                                        </p:attrNameLst>
                                      </p:cBhvr>
                                      <p:tavLst>
                                        <p:tav tm="0">
                                          <p:val>
                                            <p:strVal val="#ppt_x"/>
                                          </p:val>
                                        </p:tav>
                                        <p:tav tm="50000">
                                          <p:val>
                                            <p:strVal val="#ppt_x+.1"/>
                                          </p:val>
                                        </p:tav>
                                        <p:tav tm="100000">
                                          <p:val>
                                            <p:strVal val="#ppt_x"/>
                                          </p:val>
                                        </p:tav>
                                      </p:tavLst>
                                    </p:anim>
                                    <p:anim calcmode="lin" valueType="num">
                                      <p:cBhvr>
                                        <p:cTn id="28" dur="500" fill="hold"/>
                                        <p:tgtEl>
                                          <p:spTgt spid="32"/>
                                        </p:tgtEl>
                                        <p:attrNameLst>
                                          <p:attrName>ppt_y</p:attrName>
                                        </p:attrNameLst>
                                      </p:cBhvr>
                                      <p:tavLst>
                                        <p:tav tm="0">
                                          <p:val>
                                            <p:strVal val="#ppt_y"/>
                                          </p:val>
                                        </p:tav>
                                        <p:tav tm="100000">
                                          <p:val>
                                            <p:strVal val="#ppt_y"/>
                                          </p:val>
                                        </p:tav>
                                      </p:tavLst>
                                    </p:anim>
                                    <p:anim calcmode="lin" valueType="num">
                                      <p:cBhvr>
                                        <p:cTn id="29" dur="500" fill="hold"/>
                                        <p:tgtEl>
                                          <p:spTgt spid="32"/>
                                        </p:tgtEl>
                                        <p:attrNameLst>
                                          <p:attrName>ppt_h</p:attrName>
                                        </p:attrNameLst>
                                      </p:cBhvr>
                                      <p:tavLst>
                                        <p:tav tm="0">
                                          <p:val>
                                            <p:strVal val="#ppt_h/10"/>
                                          </p:val>
                                        </p:tav>
                                        <p:tav tm="50000">
                                          <p:val>
                                            <p:strVal val="#ppt_h+.01"/>
                                          </p:val>
                                        </p:tav>
                                        <p:tav tm="100000">
                                          <p:val>
                                            <p:strVal val="#ppt_h"/>
                                          </p:val>
                                        </p:tav>
                                      </p:tavLst>
                                    </p:anim>
                                    <p:anim calcmode="lin" valueType="num">
                                      <p:cBhvr>
                                        <p:cTn id="30" dur="500" fill="hold"/>
                                        <p:tgtEl>
                                          <p:spTgt spid="32"/>
                                        </p:tgtEl>
                                        <p:attrNameLst>
                                          <p:attrName>ppt_w</p:attrName>
                                        </p:attrNameLst>
                                      </p:cBhvr>
                                      <p:tavLst>
                                        <p:tav tm="0">
                                          <p:val>
                                            <p:strVal val="#ppt_w/10"/>
                                          </p:val>
                                        </p:tav>
                                        <p:tav tm="50000">
                                          <p:val>
                                            <p:strVal val="#ppt_w+.01"/>
                                          </p:val>
                                        </p:tav>
                                        <p:tav tm="100000">
                                          <p:val>
                                            <p:strVal val="#ppt_w"/>
                                          </p:val>
                                        </p:tav>
                                      </p:tavLst>
                                    </p:anim>
                                    <p:animEffect transition="in" filter="fade">
                                      <p:cBhvr>
                                        <p:cTn id="31" dur="500" tmFilter="0,0; .5, 1; 1, 1"/>
                                        <p:tgtEl>
                                          <p:spTgt spid="32"/>
                                        </p:tgtEl>
                                      </p:cBhvr>
                                    </p:animEffect>
                                  </p:childTnLst>
                                </p:cTn>
                              </p:par>
                              <p:par>
                                <p:cTn id="32" presetID="2" presetClass="entr" presetSubtype="4" fill="hold" grpId="0" nodeType="withEffect">
                                  <p:stCondLst>
                                    <p:cond delay="25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1+#ppt_h/2"/>
                                          </p:val>
                                        </p:tav>
                                        <p:tav tm="100000">
                                          <p:val>
                                            <p:strVal val="#ppt_y"/>
                                          </p:val>
                                        </p:tav>
                                      </p:tavLst>
                                    </p:anim>
                                  </p:childTnLst>
                                </p:cTn>
                              </p:par>
                              <p:par>
                                <p:cTn id="36" presetID="2" presetClass="entr" presetSubtype="2" fill="hold" nodeType="withEffect">
                                  <p:stCondLst>
                                    <p:cond delay="250"/>
                                  </p:stCondLst>
                                  <p:childTnLst>
                                    <p:set>
                                      <p:cBhvr>
                                        <p:cTn id="37" dur="1" fill="hold">
                                          <p:stCondLst>
                                            <p:cond delay="0"/>
                                          </p:stCondLst>
                                        </p:cTn>
                                        <p:tgtEl>
                                          <p:spTgt spid="34"/>
                                        </p:tgtEl>
                                        <p:attrNameLst>
                                          <p:attrName>style.visibility</p:attrName>
                                        </p:attrNameLst>
                                      </p:cBhvr>
                                      <p:to>
                                        <p:strVal val="visible"/>
                                      </p:to>
                                    </p:set>
                                    <p:anim calcmode="lin" valueType="num">
                                      <p:cBhvr additive="base">
                                        <p:cTn id="38" dur="500" fill="hold"/>
                                        <p:tgtEl>
                                          <p:spTgt spid="34"/>
                                        </p:tgtEl>
                                        <p:attrNameLst>
                                          <p:attrName>ppt_x</p:attrName>
                                        </p:attrNameLst>
                                      </p:cBhvr>
                                      <p:tavLst>
                                        <p:tav tm="0">
                                          <p:val>
                                            <p:strVal val="1+#ppt_w/2"/>
                                          </p:val>
                                        </p:tav>
                                        <p:tav tm="100000">
                                          <p:val>
                                            <p:strVal val="#ppt_x"/>
                                          </p:val>
                                        </p:tav>
                                      </p:tavLst>
                                    </p:anim>
                                    <p:anim calcmode="lin" valueType="num">
                                      <p:cBhvr additive="base">
                                        <p:cTn id="39" dur="500" fill="hold"/>
                                        <p:tgtEl>
                                          <p:spTgt spid="34"/>
                                        </p:tgtEl>
                                        <p:attrNameLst>
                                          <p:attrName>ppt_y</p:attrName>
                                        </p:attrNameLst>
                                      </p:cBhvr>
                                      <p:tavLst>
                                        <p:tav tm="0">
                                          <p:val>
                                            <p:strVal val="#ppt_y"/>
                                          </p:val>
                                        </p:tav>
                                        <p:tav tm="100000">
                                          <p:val>
                                            <p:strVal val="#ppt_y"/>
                                          </p:val>
                                        </p:tav>
                                      </p:tavLst>
                                    </p:anim>
                                  </p:childTnLst>
                                </p:cTn>
                              </p:par>
                              <p:par>
                                <p:cTn id="40" presetID="53" presetClass="entr" presetSubtype="16" fill="hold" grpId="0" nodeType="withEffect">
                                  <p:stCondLst>
                                    <p:cond delay="0"/>
                                  </p:stCondLst>
                                  <p:childTnLst>
                                    <p:set>
                                      <p:cBhvr>
                                        <p:cTn id="41" dur="1" fill="hold">
                                          <p:stCondLst>
                                            <p:cond delay="0"/>
                                          </p:stCondLst>
                                        </p:cTn>
                                        <p:tgtEl>
                                          <p:spTgt spid="43"/>
                                        </p:tgtEl>
                                        <p:attrNameLst>
                                          <p:attrName>style.visibility</p:attrName>
                                        </p:attrNameLst>
                                      </p:cBhvr>
                                      <p:to>
                                        <p:strVal val="visible"/>
                                      </p:to>
                                    </p:set>
                                    <p:anim calcmode="lin" valueType="num">
                                      <p:cBhvr>
                                        <p:cTn id="42" dur="500" fill="hold"/>
                                        <p:tgtEl>
                                          <p:spTgt spid="43"/>
                                        </p:tgtEl>
                                        <p:attrNameLst>
                                          <p:attrName>ppt_w</p:attrName>
                                        </p:attrNameLst>
                                      </p:cBhvr>
                                      <p:tavLst>
                                        <p:tav tm="0">
                                          <p:val>
                                            <p:fltVal val="0"/>
                                          </p:val>
                                        </p:tav>
                                        <p:tav tm="100000">
                                          <p:val>
                                            <p:strVal val="#ppt_w"/>
                                          </p:val>
                                        </p:tav>
                                      </p:tavLst>
                                    </p:anim>
                                    <p:anim calcmode="lin" valueType="num">
                                      <p:cBhvr>
                                        <p:cTn id="43" dur="500" fill="hold"/>
                                        <p:tgtEl>
                                          <p:spTgt spid="43"/>
                                        </p:tgtEl>
                                        <p:attrNameLst>
                                          <p:attrName>ppt_h</p:attrName>
                                        </p:attrNameLst>
                                      </p:cBhvr>
                                      <p:tavLst>
                                        <p:tav tm="0">
                                          <p:val>
                                            <p:fltVal val="0"/>
                                          </p:val>
                                        </p:tav>
                                        <p:tav tm="100000">
                                          <p:val>
                                            <p:strVal val="#ppt_h"/>
                                          </p:val>
                                        </p:tav>
                                      </p:tavLst>
                                    </p:anim>
                                    <p:animEffect transition="in" filter="fade">
                                      <p:cBhvr>
                                        <p:cTn id="44" dur="500"/>
                                        <p:tgtEl>
                                          <p:spTgt spid="43"/>
                                        </p:tgtEl>
                                      </p:cBhvr>
                                    </p:animEffect>
                                  </p:childTnLst>
                                </p:cTn>
                              </p:par>
                              <p:par>
                                <p:cTn id="45" presetID="53" presetClass="entr" presetSubtype="16" fill="hold" grpId="0" nodeType="withEffect">
                                  <p:stCondLst>
                                    <p:cond delay="0"/>
                                  </p:stCondLst>
                                  <p:childTnLst>
                                    <p:set>
                                      <p:cBhvr>
                                        <p:cTn id="46" dur="1" fill="hold">
                                          <p:stCondLst>
                                            <p:cond delay="0"/>
                                          </p:stCondLst>
                                        </p:cTn>
                                        <p:tgtEl>
                                          <p:spTgt spid="46"/>
                                        </p:tgtEl>
                                        <p:attrNameLst>
                                          <p:attrName>style.visibility</p:attrName>
                                        </p:attrNameLst>
                                      </p:cBhvr>
                                      <p:to>
                                        <p:strVal val="visible"/>
                                      </p:to>
                                    </p:set>
                                    <p:anim calcmode="lin" valueType="num">
                                      <p:cBhvr>
                                        <p:cTn id="47" dur="500" fill="hold"/>
                                        <p:tgtEl>
                                          <p:spTgt spid="46"/>
                                        </p:tgtEl>
                                        <p:attrNameLst>
                                          <p:attrName>ppt_w</p:attrName>
                                        </p:attrNameLst>
                                      </p:cBhvr>
                                      <p:tavLst>
                                        <p:tav tm="0">
                                          <p:val>
                                            <p:fltVal val="0"/>
                                          </p:val>
                                        </p:tav>
                                        <p:tav tm="100000">
                                          <p:val>
                                            <p:strVal val="#ppt_w"/>
                                          </p:val>
                                        </p:tav>
                                      </p:tavLst>
                                    </p:anim>
                                    <p:anim calcmode="lin" valueType="num">
                                      <p:cBhvr>
                                        <p:cTn id="48" dur="500" fill="hold"/>
                                        <p:tgtEl>
                                          <p:spTgt spid="46"/>
                                        </p:tgtEl>
                                        <p:attrNameLst>
                                          <p:attrName>ppt_h</p:attrName>
                                        </p:attrNameLst>
                                      </p:cBhvr>
                                      <p:tavLst>
                                        <p:tav tm="0">
                                          <p:val>
                                            <p:fltVal val="0"/>
                                          </p:val>
                                        </p:tav>
                                        <p:tav tm="100000">
                                          <p:val>
                                            <p:strVal val="#ppt_h"/>
                                          </p:val>
                                        </p:tav>
                                      </p:tavLst>
                                    </p:anim>
                                    <p:animEffect transition="in" filter="fade">
                                      <p:cBhvr>
                                        <p:cTn id="49" dur="500"/>
                                        <p:tgtEl>
                                          <p:spTgt spid="46"/>
                                        </p:tgtEl>
                                      </p:cBhvr>
                                    </p:animEffect>
                                  </p:childTnLst>
                                </p:cTn>
                              </p:par>
                              <p:par>
                                <p:cTn id="50" presetID="2" presetClass="entr" presetSubtype="2" fill="hold" nodeType="withEffect">
                                  <p:stCondLst>
                                    <p:cond delay="250"/>
                                  </p:stCondLst>
                                  <p:childTnLst>
                                    <p:set>
                                      <p:cBhvr>
                                        <p:cTn id="51" dur="1" fill="hold">
                                          <p:stCondLst>
                                            <p:cond delay="0"/>
                                          </p:stCondLst>
                                        </p:cTn>
                                        <p:tgtEl>
                                          <p:spTgt spid="30"/>
                                        </p:tgtEl>
                                        <p:attrNameLst>
                                          <p:attrName>style.visibility</p:attrName>
                                        </p:attrNameLst>
                                      </p:cBhvr>
                                      <p:to>
                                        <p:strVal val="visible"/>
                                      </p:to>
                                    </p:set>
                                    <p:anim calcmode="lin" valueType="num">
                                      <p:cBhvr additive="base">
                                        <p:cTn id="52" dur="500" fill="hold"/>
                                        <p:tgtEl>
                                          <p:spTgt spid="30"/>
                                        </p:tgtEl>
                                        <p:attrNameLst>
                                          <p:attrName>ppt_x</p:attrName>
                                        </p:attrNameLst>
                                      </p:cBhvr>
                                      <p:tavLst>
                                        <p:tav tm="0">
                                          <p:val>
                                            <p:strVal val="1+#ppt_w/2"/>
                                          </p:val>
                                        </p:tav>
                                        <p:tav tm="100000">
                                          <p:val>
                                            <p:strVal val="#ppt_x"/>
                                          </p:val>
                                        </p:tav>
                                      </p:tavLst>
                                    </p:anim>
                                    <p:anim calcmode="lin" valueType="num">
                                      <p:cBhvr additive="base">
                                        <p:cTn id="53" dur="500" fill="hold"/>
                                        <p:tgtEl>
                                          <p:spTgt spid="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54" repeatCount="indefinite" fill="remove" display="0">
                  <p:stCondLst>
                    <p:cond delay="indefinite"/>
                  </p:stCondLst>
                  <p:endCondLst>
                    <p:cond evt="onStopAudio" delay="0">
                      <p:tgtEl>
                        <p:sldTgt/>
                      </p:tgtEl>
                    </p:cond>
                  </p:endCondLst>
                </p:cTn>
                <p:tgtEl>
                  <p:spTgt spid="24"/>
                </p:tgtEl>
              </p:cMediaNode>
            </p:audio>
          </p:childTnLst>
        </p:cTn>
      </p:par>
    </p:tnLst>
    <p:bldLst>
      <p:bldP spid="46" grpId="0" animBg="1"/>
      <p:bldP spid="21" grpId="0"/>
      <p:bldP spid="28" grpId="0"/>
      <p:bldP spid="32" grpId="0"/>
      <p:bldP spid="4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圆角矩形 9"/>
          <p:cNvSpPr/>
          <p:nvPr/>
        </p:nvSpPr>
        <p:spPr>
          <a:xfrm>
            <a:off x="829052" y="1244600"/>
            <a:ext cx="10521197" cy="852475"/>
          </a:xfrm>
          <a:prstGeom prst="roundRect">
            <a:avLst>
              <a:gd name="adj" fmla="val 8334"/>
            </a:avLst>
          </a:prstGeom>
          <a:noFill/>
          <a:ln>
            <a:solidFill>
              <a:schemeClr val="bg1">
                <a:lumMod val="85000"/>
              </a:schemeClr>
            </a:solid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latin typeface="微软雅黑" panose="020B0503020204020204" pitchFamily="34" charset="-122"/>
              <a:ea typeface="微软雅黑" panose="020B0503020204020204" pitchFamily="34" charset="-122"/>
              <a:cs typeface="+mn-ea"/>
              <a:sym typeface="+mn-lt"/>
            </a:endParaRPr>
          </a:p>
        </p:txBody>
      </p:sp>
      <p:sp>
        <p:nvSpPr>
          <p:cNvPr id="11" name="椭圆 10"/>
          <p:cNvSpPr/>
          <p:nvPr/>
        </p:nvSpPr>
        <p:spPr>
          <a:xfrm>
            <a:off x="1062585" y="1412937"/>
            <a:ext cx="643364" cy="643364"/>
          </a:xfrm>
          <a:prstGeom prst="ellipse">
            <a:avLst/>
          </a:prstGeom>
          <a:solidFill>
            <a:srgbClr val="4D587C"/>
          </a:solidFill>
          <a:ln w="25400">
            <a:noFill/>
          </a:ln>
          <a:effectLst>
            <a:outerShdw blurRad="177800" dist="38100" dir="5400000" sx="90000" sy="-19000" rotWithShape="0">
              <a:schemeClr val="tx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noAutofit/>
          </a:bodyPr>
          <a:lstStyle/>
          <a:p>
            <a:pPr algn="ctr">
              <a:lnSpc>
                <a:spcPct val="130000"/>
              </a:lnSpc>
            </a:pPr>
            <a:endParaRPr lang="zh-CN" altLang="en-US" sz="3300" dirty="0">
              <a:solidFill>
                <a:srgbClr val="FEFABC"/>
              </a:solidFill>
              <a:latin typeface="微软雅黑" panose="020B0503020204020204" pitchFamily="34" charset="-122"/>
              <a:ea typeface="微软雅黑" panose="020B0503020204020204" pitchFamily="34" charset="-122"/>
              <a:cs typeface="+mn-ea"/>
              <a:sym typeface="+mn-lt"/>
            </a:endParaRPr>
          </a:p>
        </p:txBody>
      </p:sp>
      <p:sp>
        <p:nvSpPr>
          <p:cNvPr id="12" name="Freeform 207"/>
          <p:cNvSpPr>
            <a:spLocks noEditPoints="1"/>
          </p:cNvSpPr>
          <p:nvPr/>
        </p:nvSpPr>
        <p:spPr bwMode="auto">
          <a:xfrm>
            <a:off x="1234434" y="1605465"/>
            <a:ext cx="295350" cy="258308"/>
          </a:xfrm>
          <a:custGeom>
            <a:avLst/>
            <a:gdLst>
              <a:gd name="T0" fmla="*/ 112 w 128"/>
              <a:gd name="T1" fmla="*/ 60 h 112"/>
              <a:gd name="T2" fmla="*/ 104 w 128"/>
              <a:gd name="T3" fmla="*/ 60 h 112"/>
              <a:gd name="T4" fmla="*/ 104 w 128"/>
              <a:gd name="T5" fmla="*/ 16 h 112"/>
              <a:gd name="T6" fmla="*/ 88 w 128"/>
              <a:gd name="T7" fmla="*/ 0 h 112"/>
              <a:gd name="T8" fmla="*/ 40 w 128"/>
              <a:gd name="T9" fmla="*/ 0 h 112"/>
              <a:gd name="T10" fmla="*/ 24 w 128"/>
              <a:gd name="T11" fmla="*/ 16 h 112"/>
              <a:gd name="T12" fmla="*/ 24 w 128"/>
              <a:gd name="T13" fmla="*/ 52 h 112"/>
              <a:gd name="T14" fmla="*/ 24 w 128"/>
              <a:gd name="T15" fmla="*/ 56 h 112"/>
              <a:gd name="T16" fmla="*/ 24 w 128"/>
              <a:gd name="T17" fmla="*/ 56 h 112"/>
              <a:gd name="T18" fmla="*/ 24 w 128"/>
              <a:gd name="T19" fmla="*/ 60 h 112"/>
              <a:gd name="T20" fmla="*/ 16 w 128"/>
              <a:gd name="T21" fmla="*/ 60 h 112"/>
              <a:gd name="T22" fmla="*/ 0 w 128"/>
              <a:gd name="T23" fmla="*/ 76 h 112"/>
              <a:gd name="T24" fmla="*/ 0 w 128"/>
              <a:gd name="T25" fmla="*/ 84 h 112"/>
              <a:gd name="T26" fmla="*/ 16 w 128"/>
              <a:gd name="T27" fmla="*/ 100 h 112"/>
              <a:gd name="T28" fmla="*/ 25 w 128"/>
              <a:gd name="T29" fmla="*/ 100 h 112"/>
              <a:gd name="T30" fmla="*/ 40 w 128"/>
              <a:gd name="T31" fmla="*/ 112 h 112"/>
              <a:gd name="T32" fmla="*/ 88 w 128"/>
              <a:gd name="T33" fmla="*/ 112 h 112"/>
              <a:gd name="T34" fmla="*/ 103 w 128"/>
              <a:gd name="T35" fmla="*/ 100 h 112"/>
              <a:gd name="T36" fmla="*/ 112 w 128"/>
              <a:gd name="T37" fmla="*/ 100 h 112"/>
              <a:gd name="T38" fmla="*/ 128 w 128"/>
              <a:gd name="T39" fmla="*/ 84 h 112"/>
              <a:gd name="T40" fmla="*/ 128 w 128"/>
              <a:gd name="T41" fmla="*/ 76 h 112"/>
              <a:gd name="T42" fmla="*/ 112 w 128"/>
              <a:gd name="T43" fmla="*/ 60 h 112"/>
              <a:gd name="T44" fmla="*/ 32 w 128"/>
              <a:gd name="T45" fmla="*/ 16 h 112"/>
              <a:gd name="T46" fmla="*/ 40 w 128"/>
              <a:gd name="T47" fmla="*/ 8 h 112"/>
              <a:gd name="T48" fmla="*/ 88 w 128"/>
              <a:gd name="T49" fmla="*/ 8 h 112"/>
              <a:gd name="T50" fmla="*/ 96 w 128"/>
              <a:gd name="T51" fmla="*/ 16 h 112"/>
              <a:gd name="T52" fmla="*/ 96 w 128"/>
              <a:gd name="T53" fmla="*/ 60 h 112"/>
              <a:gd name="T54" fmla="*/ 32 w 128"/>
              <a:gd name="T55" fmla="*/ 60 h 112"/>
              <a:gd name="T56" fmla="*/ 32 w 128"/>
              <a:gd name="T57" fmla="*/ 16 h 112"/>
              <a:gd name="T58" fmla="*/ 88 w 128"/>
              <a:gd name="T59" fmla="*/ 104 h 112"/>
              <a:gd name="T60" fmla="*/ 40 w 128"/>
              <a:gd name="T61" fmla="*/ 104 h 112"/>
              <a:gd name="T62" fmla="*/ 32 w 128"/>
              <a:gd name="T63" fmla="*/ 96 h 112"/>
              <a:gd name="T64" fmla="*/ 40 w 128"/>
              <a:gd name="T65" fmla="*/ 88 h 112"/>
              <a:gd name="T66" fmla="*/ 88 w 128"/>
              <a:gd name="T67" fmla="*/ 88 h 112"/>
              <a:gd name="T68" fmla="*/ 96 w 128"/>
              <a:gd name="T69" fmla="*/ 96 h 112"/>
              <a:gd name="T70" fmla="*/ 88 w 128"/>
              <a:gd name="T71" fmla="*/ 104 h 112"/>
              <a:gd name="T72" fmla="*/ 120 w 128"/>
              <a:gd name="T73" fmla="*/ 84 h 112"/>
              <a:gd name="T74" fmla="*/ 112 w 128"/>
              <a:gd name="T75" fmla="*/ 92 h 112"/>
              <a:gd name="T76" fmla="*/ 103 w 128"/>
              <a:gd name="T77" fmla="*/ 92 h 112"/>
              <a:gd name="T78" fmla="*/ 88 w 128"/>
              <a:gd name="T79" fmla="*/ 80 h 112"/>
              <a:gd name="T80" fmla="*/ 40 w 128"/>
              <a:gd name="T81" fmla="*/ 80 h 112"/>
              <a:gd name="T82" fmla="*/ 25 w 128"/>
              <a:gd name="T83" fmla="*/ 92 h 112"/>
              <a:gd name="T84" fmla="*/ 16 w 128"/>
              <a:gd name="T85" fmla="*/ 92 h 112"/>
              <a:gd name="T86" fmla="*/ 8 w 128"/>
              <a:gd name="T87" fmla="*/ 84 h 112"/>
              <a:gd name="T88" fmla="*/ 8 w 128"/>
              <a:gd name="T89" fmla="*/ 76 h 112"/>
              <a:gd name="T90" fmla="*/ 16 w 128"/>
              <a:gd name="T91" fmla="*/ 68 h 112"/>
              <a:gd name="T92" fmla="*/ 112 w 128"/>
              <a:gd name="T93" fmla="*/ 68 h 112"/>
              <a:gd name="T94" fmla="*/ 120 w 128"/>
              <a:gd name="T95" fmla="*/ 76 h 112"/>
              <a:gd name="T96" fmla="*/ 120 w 128"/>
              <a:gd name="T97" fmla="*/ 84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28" h="112">
                <a:moveTo>
                  <a:pt x="112" y="60"/>
                </a:moveTo>
                <a:cubicBezTo>
                  <a:pt x="104" y="60"/>
                  <a:pt x="104" y="60"/>
                  <a:pt x="104" y="60"/>
                </a:cubicBezTo>
                <a:cubicBezTo>
                  <a:pt x="104" y="16"/>
                  <a:pt x="104" y="16"/>
                  <a:pt x="104" y="16"/>
                </a:cubicBezTo>
                <a:cubicBezTo>
                  <a:pt x="104" y="7"/>
                  <a:pt x="97" y="0"/>
                  <a:pt x="88" y="0"/>
                </a:cubicBezTo>
                <a:cubicBezTo>
                  <a:pt x="40" y="0"/>
                  <a:pt x="40" y="0"/>
                  <a:pt x="40" y="0"/>
                </a:cubicBezTo>
                <a:cubicBezTo>
                  <a:pt x="31" y="0"/>
                  <a:pt x="24" y="7"/>
                  <a:pt x="24" y="16"/>
                </a:cubicBezTo>
                <a:cubicBezTo>
                  <a:pt x="24" y="52"/>
                  <a:pt x="24" y="52"/>
                  <a:pt x="24" y="52"/>
                </a:cubicBezTo>
                <a:cubicBezTo>
                  <a:pt x="24" y="55"/>
                  <a:pt x="24" y="56"/>
                  <a:pt x="24" y="56"/>
                </a:cubicBezTo>
                <a:cubicBezTo>
                  <a:pt x="24" y="56"/>
                  <a:pt x="24" y="56"/>
                  <a:pt x="24" y="56"/>
                </a:cubicBezTo>
                <a:cubicBezTo>
                  <a:pt x="24" y="56"/>
                  <a:pt x="24" y="57"/>
                  <a:pt x="24" y="60"/>
                </a:cubicBezTo>
                <a:cubicBezTo>
                  <a:pt x="16" y="60"/>
                  <a:pt x="16" y="60"/>
                  <a:pt x="16" y="60"/>
                </a:cubicBezTo>
                <a:cubicBezTo>
                  <a:pt x="7" y="60"/>
                  <a:pt x="0" y="67"/>
                  <a:pt x="0" y="76"/>
                </a:cubicBezTo>
                <a:cubicBezTo>
                  <a:pt x="0" y="84"/>
                  <a:pt x="0" y="84"/>
                  <a:pt x="0" y="84"/>
                </a:cubicBezTo>
                <a:cubicBezTo>
                  <a:pt x="0" y="93"/>
                  <a:pt x="7" y="100"/>
                  <a:pt x="16" y="100"/>
                </a:cubicBezTo>
                <a:cubicBezTo>
                  <a:pt x="25" y="100"/>
                  <a:pt x="25" y="100"/>
                  <a:pt x="25" y="100"/>
                </a:cubicBezTo>
                <a:cubicBezTo>
                  <a:pt x="26" y="107"/>
                  <a:pt x="33" y="112"/>
                  <a:pt x="40" y="112"/>
                </a:cubicBezTo>
                <a:cubicBezTo>
                  <a:pt x="88" y="112"/>
                  <a:pt x="88" y="112"/>
                  <a:pt x="88" y="112"/>
                </a:cubicBezTo>
                <a:cubicBezTo>
                  <a:pt x="95" y="112"/>
                  <a:pt x="102" y="107"/>
                  <a:pt x="103" y="100"/>
                </a:cubicBezTo>
                <a:cubicBezTo>
                  <a:pt x="112" y="100"/>
                  <a:pt x="112" y="100"/>
                  <a:pt x="112" y="100"/>
                </a:cubicBezTo>
                <a:cubicBezTo>
                  <a:pt x="121" y="100"/>
                  <a:pt x="128" y="93"/>
                  <a:pt x="128" y="84"/>
                </a:cubicBezTo>
                <a:cubicBezTo>
                  <a:pt x="128" y="76"/>
                  <a:pt x="128" y="76"/>
                  <a:pt x="128" y="76"/>
                </a:cubicBezTo>
                <a:cubicBezTo>
                  <a:pt x="128" y="67"/>
                  <a:pt x="121" y="60"/>
                  <a:pt x="112" y="60"/>
                </a:cubicBezTo>
                <a:close/>
                <a:moveTo>
                  <a:pt x="32" y="16"/>
                </a:moveTo>
                <a:cubicBezTo>
                  <a:pt x="32" y="12"/>
                  <a:pt x="36" y="8"/>
                  <a:pt x="40" y="8"/>
                </a:cubicBezTo>
                <a:cubicBezTo>
                  <a:pt x="88" y="8"/>
                  <a:pt x="88" y="8"/>
                  <a:pt x="88" y="8"/>
                </a:cubicBezTo>
                <a:cubicBezTo>
                  <a:pt x="92" y="8"/>
                  <a:pt x="96" y="12"/>
                  <a:pt x="96" y="16"/>
                </a:cubicBezTo>
                <a:cubicBezTo>
                  <a:pt x="96" y="60"/>
                  <a:pt x="96" y="60"/>
                  <a:pt x="96" y="60"/>
                </a:cubicBezTo>
                <a:cubicBezTo>
                  <a:pt x="32" y="60"/>
                  <a:pt x="32" y="60"/>
                  <a:pt x="32" y="60"/>
                </a:cubicBezTo>
                <a:lnTo>
                  <a:pt x="32" y="16"/>
                </a:lnTo>
                <a:close/>
                <a:moveTo>
                  <a:pt x="88" y="104"/>
                </a:moveTo>
                <a:cubicBezTo>
                  <a:pt x="40" y="104"/>
                  <a:pt x="40" y="104"/>
                  <a:pt x="40" y="104"/>
                </a:cubicBezTo>
                <a:cubicBezTo>
                  <a:pt x="36" y="104"/>
                  <a:pt x="32" y="100"/>
                  <a:pt x="32" y="96"/>
                </a:cubicBezTo>
                <a:cubicBezTo>
                  <a:pt x="32" y="92"/>
                  <a:pt x="36" y="88"/>
                  <a:pt x="40" y="88"/>
                </a:cubicBezTo>
                <a:cubicBezTo>
                  <a:pt x="88" y="88"/>
                  <a:pt x="88" y="88"/>
                  <a:pt x="88" y="88"/>
                </a:cubicBezTo>
                <a:cubicBezTo>
                  <a:pt x="92" y="88"/>
                  <a:pt x="96" y="92"/>
                  <a:pt x="96" y="96"/>
                </a:cubicBezTo>
                <a:cubicBezTo>
                  <a:pt x="96" y="100"/>
                  <a:pt x="92" y="104"/>
                  <a:pt x="88" y="104"/>
                </a:cubicBezTo>
                <a:close/>
                <a:moveTo>
                  <a:pt x="120" y="84"/>
                </a:moveTo>
                <a:cubicBezTo>
                  <a:pt x="120" y="88"/>
                  <a:pt x="116" y="92"/>
                  <a:pt x="112" y="92"/>
                </a:cubicBezTo>
                <a:cubicBezTo>
                  <a:pt x="103" y="92"/>
                  <a:pt x="103" y="92"/>
                  <a:pt x="103" y="92"/>
                </a:cubicBezTo>
                <a:cubicBezTo>
                  <a:pt x="102" y="85"/>
                  <a:pt x="95" y="80"/>
                  <a:pt x="88" y="80"/>
                </a:cubicBezTo>
                <a:cubicBezTo>
                  <a:pt x="40" y="80"/>
                  <a:pt x="40" y="80"/>
                  <a:pt x="40" y="80"/>
                </a:cubicBezTo>
                <a:cubicBezTo>
                  <a:pt x="33" y="80"/>
                  <a:pt x="26" y="85"/>
                  <a:pt x="25" y="92"/>
                </a:cubicBezTo>
                <a:cubicBezTo>
                  <a:pt x="16" y="92"/>
                  <a:pt x="16" y="92"/>
                  <a:pt x="16" y="92"/>
                </a:cubicBezTo>
                <a:cubicBezTo>
                  <a:pt x="12" y="92"/>
                  <a:pt x="8" y="88"/>
                  <a:pt x="8" y="84"/>
                </a:cubicBezTo>
                <a:cubicBezTo>
                  <a:pt x="8" y="76"/>
                  <a:pt x="8" y="76"/>
                  <a:pt x="8" y="76"/>
                </a:cubicBezTo>
                <a:cubicBezTo>
                  <a:pt x="8" y="72"/>
                  <a:pt x="12" y="68"/>
                  <a:pt x="16" y="68"/>
                </a:cubicBezTo>
                <a:cubicBezTo>
                  <a:pt x="112" y="68"/>
                  <a:pt x="112" y="68"/>
                  <a:pt x="112" y="68"/>
                </a:cubicBezTo>
                <a:cubicBezTo>
                  <a:pt x="116" y="68"/>
                  <a:pt x="120" y="72"/>
                  <a:pt x="120" y="76"/>
                </a:cubicBezTo>
                <a:lnTo>
                  <a:pt x="120" y="84"/>
                </a:lnTo>
                <a:close/>
              </a:path>
            </a:pathLst>
          </a:custGeom>
          <a:solidFill>
            <a:srgbClr val="F6F6F6"/>
          </a:solidFill>
          <a:ln>
            <a:noFill/>
          </a:ln>
        </p:spPr>
        <p:txBody>
          <a:bodyPr vert="horz" wrap="square" lIns="68580" tIns="34290" rIns="68580" bIns="34290" numCol="1" anchor="t" anchorCtr="0" compatLnSpc="1"/>
          <a:lstStyle/>
          <a:p>
            <a:pPr>
              <a:lnSpc>
                <a:spcPct val="130000"/>
              </a:lnSpc>
            </a:pPr>
            <a:endParaRPr lang="zh-CN" altLang="en-US" dirty="0">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3" name="TextBox 7"/>
          <p:cNvSpPr txBox="1"/>
          <p:nvPr/>
        </p:nvSpPr>
        <p:spPr>
          <a:xfrm>
            <a:off x="1939482" y="1393030"/>
            <a:ext cx="9410767" cy="625171"/>
          </a:xfrm>
          <a:prstGeom prst="rect">
            <a:avLst/>
          </a:prstGeom>
          <a:noFill/>
        </p:spPr>
        <p:txBody>
          <a:bodyPr wrap="square" rtlCol="0">
            <a:spAutoFit/>
          </a:bodyPr>
          <a:lstStyle/>
          <a:p>
            <a:pPr>
              <a:lnSpc>
                <a:spcPct val="130000"/>
              </a:lnSpc>
            </a:pPr>
            <a:r>
              <a:rPr lang="en-US" altLang="zh-CN" sz="1400" b="1" dirty="0">
                <a:solidFill>
                  <a:srgbClr val="4F4D50"/>
                </a:solidFill>
                <a:latin typeface="微软雅黑" panose="020B0503020204020204" pitchFamily="34" charset="-122"/>
                <a:ea typeface="微软雅黑" panose="020B0503020204020204" pitchFamily="34" charset="-122"/>
                <a:cs typeface="+mn-ea"/>
                <a:sym typeface="+mn-lt"/>
              </a:rPr>
              <a:t>Hello everyone, today I will rework some of the elements that I made in our group's presentation about the Volkswagen Group and I also add parts of PESTEL Analysis.</a:t>
            </a:r>
            <a:endParaRPr lang="en-US" altLang="zh-CN" sz="1400" b="1" dirty="0">
              <a:solidFill>
                <a:srgbClr val="4F4D50"/>
              </a:solidFill>
              <a:latin typeface="微软雅黑" panose="020B0503020204020204" pitchFamily="34" charset="-122"/>
              <a:ea typeface="微软雅黑" panose="020B0503020204020204" pitchFamily="34" charset="-122"/>
              <a:cs typeface="+mn-ea"/>
              <a:sym typeface="+mn-lt"/>
            </a:endParaRPr>
          </a:p>
        </p:txBody>
      </p:sp>
      <p:sp>
        <p:nvSpPr>
          <p:cNvPr id="16" name="圆角矩形 15"/>
          <p:cNvSpPr/>
          <p:nvPr/>
        </p:nvSpPr>
        <p:spPr>
          <a:xfrm>
            <a:off x="829051" y="2313685"/>
            <a:ext cx="10521197" cy="3725734"/>
          </a:xfrm>
          <a:prstGeom prst="roundRect">
            <a:avLst>
              <a:gd name="adj" fmla="val 8334"/>
            </a:avLst>
          </a:prstGeom>
          <a:noFill/>
          <a:ln>
            <a:solidFill>
              <a:schemeClr val="bg1">
                <a:lumMod val="85000"/>
              </a:schemeClr>
            </a:solid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1207916" y="2392559"/>
            <a:ext cx="9763468" cy="3609065"/>
          </a:xfrm>
          <a:prstGeom prst="rect">
            <a:avLst/>
          </a:prstGeom>
          <a:noFill/>
        </p:spPr>
        <p:txBody>
          <a:bodyPr wrap="square">
            <a:spAutoFit/>
          </a:bodyPr>
          <a:lstStyle/>
          <a:p>
            <a:pPr algn="just">
              <a:lnSpc>
                <a:spcPct val="150000"/>
              </a:lnSpc>
              <a:tabLst>
                <a:tab pos="2120900" algn="l"/>
              </a:tabLst>
            </a:pPr>
            <a:r>
              <a:rPr lang="en-US" altLang="zh-CN" sz="1400" b="1" kern="100" dirty="0">
                <a:solidFill>
                  <a:srgbClr val="4F4D50"/>
                </a:solidFill>
                <a:effectLst/>
                <a:latin typeface="微软雅黑" panose="020B0503020204020204" pitchFamily="34" charset="-122"/>
                <a:ea typeface="微软雅黑" panose="020B0503020204020204" pitchFamily="34" charset="-122"/>
                <a:cs typeface="Times New Roman" panose="02020603050405020304" pitchFamily="18" charset="0"/>
              </a:rPr>
              <a:t>The Background of Volkswagen Group</a:t>
            </a:r>
            <a:r>
              <a:rPr lang="en-US" altLang="zh-CN" sz="1400" kern="100" dirty="0">
                <a:solidFill>
                  <a:srgbClr val="4F4D50"/>
                </a:solidFill>
                <a:effectLst/>
                <a:latin typeface="微软雅黑" panose="020B0503020204020204" pitchFamily="34" charset="-122"/>
                <a:ea typeface="微软雅黑" panose="020B0503020204020204" pitchFamily="34" charset="-122"/>
                <a:cs typeface="Times New Roman" panose="02020603050405020304" pitchFamily="18" charset="0"/>
              </a:rPr>
              <a:t>	</a:t>
            </a:r>
            <a:endParaRPr lang="zh-CN" altLang="zh-CN" sz="1400" kern="100" dirty="0">
              <a:solidFill>
                <a:srgbClr val="4F4D50"/>
              </a:solidFill>
              <a:effectLst/>
              <a:latin typeface="微软雅黑" panose="020B0503020204020204" pitchFamily="34" charset="-122"/>
              <a:ea typeface="微软雅黑" panose="020B0503020204020204" pitchFamily="34" charset="-122"/>
              <a:cs typeface="Times New Roman" panose="02020603050405020304" pitchFamily="18" charset="0"/>
            </a:endParaRPr>
          </a:p>
          <a:p>
            <a:pPr algn="just">
              <a:lnSpc>
                <a:spcPct val="150000"/>
              </a:lnSpc>
            </a:pPr>
            <a:r>
              <a:rPr lang="en-US" altLang="zh-CN" sz="1400" kern="100" dirty="0">
                <a:solidFill>
                  <a:srgbClr val="4F4D50"/>
                </a:solidFill>
                <a:effectLst/>
                <a:latin typeface="微软雅黑" panose="020B0503020204020204" pitchFamily="34" charset="-122"/>
                <a:ea typeface="微软雅黑" panose="020B0503020204020204" pitchFamily="34" charset="-122"/>
                <a:cs typeface="Times New Roman" panose="02020603050405020304" pitchFamily="18" charset="0"/>
              </a:rPr>
              <a:t>Now, I will begin my part. The background of Volkswagen Group.</a:t>
            </a:r>
            <a:endParaRPr lang="zh-CN" altLang="zh-CN" sz="1400" kern="100" dirty="0">
              <a:solidFill>
                <a:srgbClr val="4F4D50"/>
              </a:solidFill>
              <a:effectLst/>
              <a:latin typeface="微软雅黑" panose="020B0503020204020204" pitchFamily="34" charset="-122"/>
              <a:ea typeface="微软雅黑" panose="020B0503020204020204" pitchFamily="34" charset="-122"/>
              <a:cs typeface="Times New Roman" panose="02020603050405020304" pitchFamily="18" charset="0"/>
            </a:endParaRPr>
          </a:p>
          <a:p>
            <a:pPr algn="just">
              <a:lnSpc>
                <a:spcPct val="150000"/>
              </a:lnSpc>
            </a:pPr>
            <a:r>
              <a:rPr lang="en-US" altLang="zh-CN" sz="1400" kern="100" dirty="0">
                <a:solidFill>
                  <a:srgbClr val="4F4D50"/>
                </a:solidFill>
                <a:effectLst/>
                <a:latin typeface="微软雅黑" panose="020B0503020204020204" pitchFamily="34" charset="-122"/>
                <a:ea typeface="微软雅黑" panose="020B0503020204020204" pitchFamily="34" charset="-122"/>
                <a:cs typeface="Times New Roman" panose="02020603050405020304" pitchFamily="18" charset="0"/>
              </a:rPr>
              <a:t>Volkswagen Group was founded in 1938 and headquartered in Wolfsburg, Germany. Volkswagen Group is a global leader in the automobile manufacturing sector and has a presence in countries worldwide. The company has a wide range of products and offers a variety of automobiles, including convertibles and hatchbacks, sports cars, coupes, sedans, and SUVs. In 2004, Volkswagen Group sold 5 million cars to consumers worldwide. With operations in over 150 nations, Its competitive pricing strategy results in high daily sales of its vehicles and a wide range of showrooms in various locations. The company promotes itself through various digital channels and has a robust online presence. it integrates automobile sales, after-sales service, accessories, and information services. (Volkswagen, 2022). Although the business has a long history of success, it has recently suffered several difficulties. </a:t>
            </a:r>
            <a:endParaRPr lang="zh-CN" altLang="zh-CN" sz="1400" kern="100" dirty="0">
              <a:solidFill>
                <a:srgbClr val="4F4D50"/>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4" name="TextBox 55"/>
          <p:cNvSpPr txBox="1"/>
          <p:nvPr/>
        </p:nvSpPr>
        <p:spPr>
          <a:xfrm>
            <a:off x="1584226" y="504542"/>
            <a:ext cx="6823173" cy="438572"/>
          </a:xfrm>
          <a:prstGeom prst="rect">
            <a:avLst/>
          </a:prstGeom>
          <a:noFill/>
        </p:spPr>
        <p:txBody>
          <a:bodyPr wrap="square" lIns="68571" tIns="34285" rIns="68571" bIns="34285" rtlCol="0">
            <a:spAutoFit/>
          </a:bodyPr>
          <a:lstStyle/>
          <a:p>
            <a:r>
              <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rPr>
              <a:t>The Background of Volkswagen Group	</a:t>
            </a:r>
            <a:endPar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endParaRPr>
          </a:p>
        </p:txBody>
      </p:sp>
    </p:spTree>
  </p:cSld>
  <p:clrMapOvr>
    <a:masterClrMapping/>
  </p:clrMapOvr>
  <p:transition spd="slow" advTm="0">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reeform 207"/>
          <p:cNvSpPr>
            <a:spLocks noEditPoints="1"/>
          </p:cNvSpPr>
          <p:nvPr/>
        </p:nvSpPr>
        <p:spPr bwMode="auto">
          <a:xfrm>
            <a:off x="1234434" y="1605465"/>
            <a:ext cx="295350" cy="258308"/>
          </a:xfrm>
          <a:custGeom>
            <a:avLst/>
            <a:gdLst>
              <a:gd name="T0" fmla="*/ 112 w 128"/>
              <a:gd name="T1" fmla="*/ 60 h 112"/>
              <a:gd name="T2" fmla="*/ 104 w 128"/>
              <a:gd name="T3" fmla="*/ 60 h 112"/>
              <a:gd name="T4" fmla="*/ 104 w 128"/>
              <a:gd name="T5" fmla="*/ 16 h 112"/>
              <a:gd name="T6" fmla="*/ 88 w 128"/>
              <a:gd name="T7" fmla="*/ 0 h 112"/>
              <a:gd name="T8" fmla="*/ 40 w 128"/>
              <a:gd name="T9" fmla="*/ 0 h 112"/>
              <a:gd name="T10" fmla="*/ 24 w 128"/>
              <a:gd name="T11" fmla="*/ 16 h 112"/>
              <a:gd name="T12" fmla="*/ 24 w 128"/>
              <a:gd name="T13" fmla="*/ 52 h 112"/>
              <a:gd name="T14" fmla="*/ 24 w 128"/>
              <a:gd name="T15" fmla="*/ 56 h 112"/>
              <a:gd name="T16" fmla="*/ 24 w 128"/>
              <a:gd name="T17" fmla="*/ 56 h 112"/>
              <a:gd name="T18" fmla="*/ 24 w 128"/>
              <a:gd name="T19" fmla="*/ 60 h 112"/>
              <a:gd name="T20" fmla="*/ 16 w 128"/>
              <a:gd name="T21" fmla="*/ 60 h 112"/>
              <a:gd name="T22" fmla="*/ 0 w 128"/>
              <a:gd name="T23" fmla="*/ 76 h 112"/>
              <a:gd name="T24" fmla="*/ 0 w 128"/>
              <a:gd name="T25" fmla="*/ 84 h 112"/>
              <a:gd name="T26" fmla="*/ 16 w 128"/>
              <a:gd name="T27" fmla="*/ 100 h 112"/>
              <a:gd name="T28" fmla="*/ 25 w 128"/>
              <a:gd name="T29" fmla="*/ 100 h 112"/>
              <a:gd name="T30" fmla="*/ 40 w 128"/>
              <a:gd name="T31" fmla="*/ 112 h 112"/>
              <a:gd name="T32" fmla="*/ 88 w 128"/>
              <a:gd name="T33" fmla="*/ 112 h 112"/>
              <a:gd name="T34" fmla="*/ 103 w 128"/>
              <a:gd name="T35" fmla="*/ 100 h 112"/>
              <a:gd name="T36" fmla="*/ 112 w 128"/>
              <a:gd name="T37" fmla="*/ 100 h 112"/>
              <a:gd name="T38" fmla="*/ 128 w 128"/>
              <a:gd name="T39" fmla="*/ 84 h 112"/>
              <a:gd name="T40" fmla="*/ 128 w 128"/>
              <a:gd name="T41" fmla="*/ 76 h 112"/>
              <a:gd name="T42" fmla="*/ 112 w 128"/>
              <a:gd name="T43" fmla="*/ 60 h 112"/>
              <a:gd name="T44" fmla="*/ 32 w 128"/>
              <a:gd name="T45" fmla="*/ 16 h 112"/>
              <a:gd name="T46" fmla="*/ 40 w 128"/>
              <a:gd name="T47" fmla="*/ 8 h 112"/>
              <a:gd name="T48" fmla="*/ 88 w 128"/>
              <a:gd name="T49" fmla="*/ 8 h 112"/>
              <a:gd name="T50" fmla="*/ 96 w 128"/>
              <a:gd name="T51" fmla="*/ 16 h 112"/>
              <a:gd name="T52" fmla="*/ 96 w 128"/>
              <a:gd name="T53" fmla="*/ 60 h 112"/>
              <a:gd name="T54" fmla="*/ 32 w 128"/>
              <a:gd name="T55" fmla="*/ 60 h 112"/>
              <a:gd name="T56" fmla="*/ 32 w 128"/>
              <a:gd name="T57" fmla="*/ 16 h 112"/>
              <a:gd name="T58" fmla="*/ 88 w 128"/>
              <a:gd name="T59" fmla="*/ 104 h 112"/>
              <a:gd name="T60" fmla="*/ 40 w 128"/>
              <a:gd name="T61" fmla="*/ 104 h 112"/>
              <a:gd name="T62" fmla="*/ 32 w 128"/>
              <a:gd name="T63" fmla="*/ 96 h 112"/>
              <a:gd name="T64" fmla="*/ 40 w 128"/>
              <a:gd name="T65" fmla="*/ 88 h 112"/>
              <a:gd name="T66" fmla="*/ 88 w 128"/>
              <a:gd name="T67" fmla="*/ 88 h 112"/>
              <a:gd name="T68" fmla="*/ 96 w 128"/>
              <a:gd name="T69" fmla="*/ 96 h 112"/>
              <a:gd name="T70" fmla="*/ 88 w 128"/>
              <a:gd name="T71" fmla="*/ 104 h 112"/>
              <a:gd name="T72" fmla="*/ 120 w 128"/>
              <a:gd name="T73" fmla="*/ 84 h 112"/>
              <a:gd name="T74" fmla="*/ 112 w 128"/>
              <a:gd name="T75" fmla="*/ 92 h 112"/>
              <a:gd name="T76" fmla="*/ 103 w 128"/>
              <a:gd name="T77" fmla="*/ 92 h 112"/>
              <a:gd name="T78" fmla="*/ 88 w 128"/>
              <a:gd name="T79" fmla="*/ 80 h 112"/>
              <a:gd name="T80" fmla="*/ 40 w 128"/>
              <a:gd name="T81" fmla="*/ 80 h 112"/>
              <a:gd name="T82" fmla="*/ 25 w 128"/>
              <a:gd name="T83" fmla="*/ 92 h 112"/>
              <a:gd name="T84" fmla="*/ 16 w 128"/>
              <a:gd name="T85" fmla="*/ 92 h 112"/>
              <a:gd name="T86" fmla="*/ 8 w 128"/>
              <a:gd name="T87" fmla="*/ 84 h 112"/>
              <a:gd name="T88" fmla="*/ 8 w 128"/>
              <a:gd name="T89" fmla="*/ 76 h 112"/>
              <a:gd name="T90" fmla="*/ 16 w 128"/>
              <a:gd name="T91" fmla="*/ 68 h 112"/>
              <a:gd name="T92" fmla="*/ 112 w 128"/>
              <a:gd name="T93" fmla="*/ 68 h 112"/>
              <a:gd name="T94" fmla="*/ 120 w 128"/>
              <a:gd name="T95" fmla="*/ 76 h 112"/>
              <a:gd name="T96" fmla="*/ 120 w 128"/>
              <a:gd name="T97" fmla="*/ 84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28" h="112">
                <a:moveTo>
                  <a:pt x="112" y="60"/>
                </a:moveTo>
                <a:cubicBezTo>
                  <a:pt x="104" y="60"/>
                  <a:pt x="104" y="60"/>
                  <a:pt x="104" y="60"/>
                </a:cubicBezTo>
                <a:cubicBezTo>
                  <a:pt x="104" y="16"/>
                  <a:pt x="104" y="16"/>
                  <a:pt x="104" y="16"/>
                </a:cubicBezTo>
                <a:cubicBezTo>
                  <a:pt x="104" y="7"/>
                  <a:pt x="97" y="0"/>
                  <a:pt x="88" y="0"/>
                </a:cubicBezTo>
                <a:cubicBezTo>
                  <a:pt x="40" y="0"/>
                  <a:pt x="40" y="0"/>
                  <a:pt x="40" y="0"/>
                </a:cubicBezTo>
                <a:cubicBezTo>
                  <a:pt x="31" y="0"/>
                  <a:pt x="24" y="7"/>
                  <a:pt x="24" y="16"/>
                </a:cubicBezTo>
                <a:cubicBezTo>
                  <a:pt x="24" y="52"/>
                  <a:pt x="24" y="52"/>
                  <a:pt x="24" y="52"/>
                </a:cubicBezTo>
                <a:cubicBezTo>
                  <a:pt x="24" y="55"/>
                  <a:pt x="24" y="56"/>
                  <a:pt x="24" y="56"/>
                </a:cubicBezTo>
                <a:cubicBezTo>
                  <a:pt x="24" y="56"/>
                  <a:pt x="24" y="56"/>
                  <a:pt x="24" y="56"/>
                </a:cubicBezTo>
                <a:cubicBezTo>
                  <a:pt x="24" y="56"/>
                  <a:pt x="24" y="57"/>
                  <a:pt x="24" y="60"/>
                </a:cubicBezTo>
                <a:cubicBezTo>
                  <a:pt x="16" y="60"/>
                  <a:pt x="16" y="60"/>
                  <a:pt x="16" y="60"/>
                </a:cubicBezTo>
                <a:cubicBezTo>
                  <a:pt x="7" y="60"/>
                  <a:pt x="0" y="67"/>
                  <a:pt x="0" y="76"/>
                </a:cubicBezTo>
                <a:cubicBezTo>
                  <a:pt x="0" y="84"/>
                  <a:pt x="0" y="84"/>
                  <a:pt x="0" y="84"/>
                </a:cubicBezTo>
                <a:cubicBezTo>
                  <a:pt x="0" y="93"/>
                  <a:pt x="7" y="100"/>
                  <a:pt x="16" y="100"/>
                </a:cubicBezTo>
                <a:cubicBezTo>
                  <a:pt x="25" y="100"/>
                  <a:pt x="25" y="100"/>
                  <a:pt x="25" y="100"/>
                </a:cubicBezTo>
                <a:cubicBezTo>
                  <a:pt x="26" y="107"/>
                  <a:pt x="33" y="112"/>
                  <a:pt x="40" y="112"/>
                </a:cubicBezTo>
                <a:cubicBezTo>
                  <a:pt x="88" y="112"/>
                  <a:pt x="88" y="112"/>
                  <a:pt x="88" y="112"/>
                </a:cubicBezTo>
                <a:cubicBezTo>
                  <a:pt x="95" y="112"/>
                  <a:pt x="102" y="107"/>
                  <a:pt x="103" y="100"/>
                </a:cubicBezTo>
                <a:cubicBezTo>
                  <a:pt x="112" y="100"/>
                  <a:pt x="112" y="100"/>
                  <a:pt x="112" y="100"/>
                </a:cubicBezTo>
                <a:cubicBezTo>
                  <a:pt x="121" y="100"/>
                  <a:pt x="128" y="93"/>
                  <a:pt x="128" y="84"/>
                </a:cubicBezTo>
                <a:cubicBezTo>
                  <a:pt x="128" y="76"/>
                  <a:pt x="128" y="76"/>
                  <a:pt x="128" y="76"/>
                </a:cubicBezTo>
                <a:cubicBezTo>
                  <a:pt x="128" y="67"/>
                  <a:pt x="121" y="60"/>
                  <a:pt x="112" y="60"/>
                </a:cubicBezTo>
                <a:close/>
                <a:moveTo>
                  <a:pt x="32" y="16"/>
                </a:moveTo>
                <a:cubicBezTo>
                  <a:pt x="32" y="12"/>
                  <a:pt x="36" y="8"/>
                  <a:pt x="40" y="8"/>
                </a:cubicBezTo>
                <a:cubicBezTo>
                  <a:pt x="88" y="8"/>
                  <a:pt x="88" y="8"/>
                  <a:pt x="88" y="8"/>
                </a:cubicBezTo>
                <a:cubicBezTo>
                  <a:pt x="92" y="8"/>
                  <a:pt x="96" y="12"/>
                  <a:pt x="96" y="16"/>
                </a:cubicBezTo>
                <a:cubicBezTo>
                  <a:pt x="96" y="60"/>
                  <a:pt x="96" y="60"/>
                  <a:pt x="96" y="60"/>
                </a:cubicBezTo>
                <a:cubicBezTo>
                  <a:pt x="32" y="60"/>
                  <a:pt x="32" y="60"/>
                  <a:pt x="32" y="60"/>
                </a:cubicBezTo>
                <a:lnTo>
                  <a:pt x="32" y="16"/>
                </a:lnTo>
                <a:close/>
                <a:moveTo>
                  <a:pt x="88" y="104"/>
                </a:moveTo>
                <a:cubicBezTo>
                  <a:pt x="40" y="104"/>
                  <a:pt x="40" y="104"/>
                  <a:pt x="40" y="104"/>
                </a:cubicBezTo>
                <a:cubicBezTo>
                  <a:pt x="36" y="104"/>
                  <a:pt x="32" y="100"/>
                  <a:pt x="32" y="96"/>
                </a:cubicBezTo>
                <a:cubicBezTo>
                  <a:pt x="32" y="92"/>
                  <a:pt x="36" y="88"/>
                  <a:pt x="40" y="88"/>
                </a:cubicBezTo>
                <a:cubicBezTo>
                  <a:pt x="88" y="88"/>
                  <a:pt x="88" y="88"/>
                  <a:pt x="88" y="88"/>
                </a:cubicBezTo>
                <a:cubicBezTo>
                  <a:pt x="92" y="88"/>
                  <a:pt x="96" y="92"/>
                  <a:pt x="96" y="96"/>
                </a:cubicBezTo>
                <a:cubicBezTo>
                  <a:pt x="96" y="100"/>
                  <a:pt x="92" y="104"/>
                  <a:pt x="88" y="104"/>
                </a:cubicBezTo>
                <a:close/>
                <a:moveTo>
                  <a:pt x="120" y="84"/>
                </a:moveTo>
                <a:cubicBezTo>
                  <a:pt x="120" y="88"/>
                  <a:pt x="116" y="92"/>
                  <a:pt x="112" y="92"/>
                </a:cubicBezTo>
                <a:cubicBezTo>
                  <a:pt x="103" y="92"/>
                  <a:pt x="103" y="92"/>
                  <a:pt x="103" y="92"/>
                </a:cubicBezTo>
                <a:cubicBezTo>
                  <a:pt x="102" y="85"/>
                  <a:pt x="95" y="80"/>
                  <a:pt x="88" y="80"/>
                </a:cubicBezTo>
                <a:cubicBezTo>
                  <a:pt x="40" y="80"/>
                  <a:pt x="40" y="80"/>
                  <a:pt x="40" y="80"/>
                </a:cubicBezTo>
                <a:cubicBezTo>
                  <a:pt x="33" y="80"/>
                  <a:pt x="26" y="85"/>
                  <a:pt x="25" y="92"/>
                </a:cubicBezTo>
                <a:cubicBezTo>
                  <a:pt x="16" y="92"/>
                  <a:pt x="16" y="92"/>
                  <a:pt x="16" y="92"/>
                </a:cubicBezTo>
                <a:cubicBezTo>
                  <a:pt x="12" y="92"/>
                  <a:pt x="8" y="88"/>
                  <a:pt x="8" y="84"/>
                </a:cubicBezTo>
                <a:cubicBezTo>
                  <a:pt x="8" y="76"/>
                  <a:pt x="8" y="76"/>
                  <a:pt x="8" y="76"/>
                </a:cubicBezTo>
                <a:cubicBezTo>
                  <a:pt x="8" y="72"/>
                  <a:pt x="12" y="68"/>
                  <a:pt x="16" y="68"/>
                </a:cubicBezTo>
                <a:cubicBezTo>
                  <a:pt x="112" y="68"/>
                  <a:pt x="112" y="68"/>
                  <a:pt x="112" y="68"/>
                </a:cubicBezTo>
                <a:cubicBezTo>
                  <a:pt x="116" y="68"/>
                  <a:pt x="120" y="72"/>
                  <a:pt x="120" y="76"/>
                </a:cubicBezTo>
                <a:lnTo>
                  <a:pt x="120" y="84"/>
                </a:lnTo>
                <a:close/>
              </a:path>
            </a:pathLst>
          </a:custGeom>
          <a:solidFill>
            <a:srgbClr val="F6F6F6"/>
          </a:solidFill>
          <a:ln>
            <a:noFill/>
          </a:ln>
        </p:spPr>
        <p:txBody>
          <a:bodyPr vert="horz" wrap="square" lIns="68580" tIns="34290" rIns="68580" bIns="34290" numCol="1" anchor="t" anchorCtr="0" compatLnSpc="1"/>
          <a:lstStyle/>
          <a:p>
            <a:pPr>
              <a:lnSpc>
                <a:spcPct val="130000"/>
              </a:lnSpc>
            </a:pPr>
            <a:endParaRPr lang="zh-CN" altLang="en-US" dirty="0">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6" name="圆角矩形 15"/>
          <p:cNvSpPr/>
          <p:nvPr/>
        </p:nvSpPr>
        <p:spPr>
          <a:xfrm>
            <a:off x="660401" y="1800621"/>
            <a:ext cx="10858500" cy="3725734"/>
          </a:xfrm>
          <a:prstGeom prst="roundRect">
            <a:avLst>
              <a:gd name="adj" fmla="val 8334"/>
            </a:avLst>
          </a:prstGeom>
          <a:noFill/>
          <a:ln>
            <a:solidFill>
              <a:schemeClr val="bg1">
                <a:lumMod val="85000"/>
              </a:schemeClr>
            </a:solid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latin typeface="微软雅黑" panose="020B0503020204020204" pitchFamily="34" charset="-122"/>
              <a:ea typeface="微软雅黑" panose="020B0503020204020204" pitchFamily="34" charset="-122"/>
              <a:cs typeface="+mn-ea"/>
              <a:sym typeface="+mn-lt"/>
            </a:endParaRPr>
          </a:p>
        </p:txBody>
      </p:sp>
      <p:sp>
        <p:nvSpPr>
          <p:cNvPr id="6" name="TextBox 55"/>
          <p:cNvSpPr txBox="1"/>
          <p:nvPr/>
        </p:nvSpPr>
        <p:spPr>
          <a:xfrm>
            <a:off x="1584226" y="504542"/>
            <a:ext cx="6823173" cy="438572"/>
          </a:xfrm>
          <a:prstGeom prst="rect">
            <a:avLst/>
          </a:prstGeom>
          <a:noFill/>
        </p:spPr>
        <p:txBody>
          <a:bodyPr wrap="square" lIns="68571" tIns="34285" rIns="68571" bIns="34285" rtlCol="0">
            <a:spAutoFit/>
          </a:bodyPr>
          <a:lstStyle/>
          <a:p>
            <a:r>
              <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rPr>
              <a:t>SWOT Analysis</a:t>
            </a:r>
            <a:endPar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endParaRPr>
          </a:p>
        </p:txBody>
      </p:sp>
      <p:sp>
        <p:nvSpPr>
          <p:cNvPr id="7" name="椭圆 6"/>
          <p:cNvSpPr/>
          <p:nvPr/>
        </p:nvSpPr>
        <p:spPr>
          <a:xfrm>
            <a:off x="1481055" y="2206315"/>
            <a:ext cx="3046220" cy="3046220"/>
          </a:xfrm>
          <a:prstGeom prst="ellipse">
            <a:avLst/>
          </a:prstGeom>
          <a:solidFill>
            <a:schemeClr val="bg1">
              <a:lumMod val="95000"/>
            </a:schemeClr>
          </a:solidFill>
          <a:ln>
            <a:noFill/>
          </a:ln>
          <a:effectLst>
            <a:innerShdw blurRad="63500" dist="50800" dir="18900000">
              <a:prstClr val="black">
                <a:alpha val="13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pitchFamily="34" charset="-122"/>
              <a:ea typeface="微软雅黑" panose="020B0503020204020204" pitchFamily="34" charset="-122"/>
            </a:endParaRPr>
          </a:p>
        </p:txBody>
      </p:sp>
      <p:cxnSp>
        <p:nvCxnSpPr>
          <p:cNvPr id="8" name="u6"/>
          <p:cNvCxnSpPr>
            <a:stCxn id="9" idx="0"/>
            <a:endCxn id="17" idx="4"/>
          </p:cNvCxnSpPr>
          <p:nvPr/>
        </p:nvCxnSpPr>
        <p:spPr>
          <a:xfrm>
            <a:off x="5904278" y="1904117"/>
            <a:ext cx="0" cy="3518743"/>
          </a:xfrm>
          <a:prstGeom prst="line">
            <a:avLst/>
          </a:prstGeom>
          <a:ln w="25400">
            <a:solidFill>
              <a:schemeClr val="bg1">
                <a:lumMod val="85000"/>
              </a:schemeClr>
            </a:solidFill>
            <a:prstDash val="sysDot"/>
          </a:ln>
        </p:spPr>
        <p:style>
          <a:lnRef idx="1">
            <a:schemeClr val="accent1"/>
          </a:lnRef>
          <a:fillRef idx="0">
            <a:schemeClr val="accent1"/>
          </a:fillRef>
          <a:effectRef idx="0">
            <a:schemeClr val="accent1"/>
          </a:effectRef>
          <a:fontRef idx="minor">
            <a:schemeClr val="tx1"/>
          </a:fontRef>
        </p:style>
      </p:cxnSp>
      <p:sp>
        <p:nvSpPr>
          <p:cNvPr id="9" name="6"/>
          <p:cNvSpPr/>
          <p:nvPr/>
        </p:nvSpPr>
        <p:spPr>
          <a:xfrm>
            <a:off x="5814940" y="1904116"/>
            <a:ext cx="178676" cy="178676"/>
          </a:xfrm>
          <a:prstGeom prst="ellipse">
            <a:avLst/>
          </a:prstGeom>
          <a:solidFill>
            <a:srgbClr val="4D587C"/>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微软雅黑" panose="020B0503020204020204" pitchFamily="34" charset="-122"/>
              <a:ea typeface="微软雅黑" panose="020B0503020204020204" pitchFamily="34" charset="-122"/>
            </a:endParaRPr>
          </a:p>
        </p:txBody>
      </p:sp>
      <p:sp>
        <p:nvSpPr>
          <p:cNvPr id="14" name="5"/>
          <p:cNvSpPr/>
          <p:nvPr/>
        </p:nvSpPr>
        <p:spPr>
          <a:xfrm>
            <a:off x="5814940" y="3017472"/>
            <a:ext cx="178676" cy="178676"/>
          </a:xfrm>
          <a:prstGeom prst="ellipse">
            <a:avLst/>
          </a:prstGeom>
          <a:solidFill>
            <a:srgbClr val="D8B892"/>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微软雅黑" panose="020B0503020204020204" pitchFamily="34" charset="-122"/>
              <a:ea typeface="微软雅黑" panose="020B0503020204020204" pitchFamily="34" charset="-122"/>
            </a:endParaRPr>
          </a:p>
        </p:txBody>
      </p:sp>
      <p:sp>
        <p:nvSpPr>
          <p:cNvPr id="15" name="5"/>
          <p:cNvSpPr/>
          <p:nvPr/>
        </p:nvSpPr>
        <p:spPr>
          <a:xfrm>
            <a:off x="5814940" y="4130827"/>
            <a:ext cx="178676" cy="178676"/>
          </a:xfrm>
          <a:prstGeom prst="ellipse">
            <a:avLst/>
          </a:prstGeom>
          <a:solidFill>
            <a:srgbClr val="4D587C"/>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微软雅黑" panose="020B0503020204020204" pitchFamily="34" charset="-122"/>
              <a:ea typeface="微软雅黑" panose="020B0503020204020204" pitchFamily="34" charset="-122"/>
            </a:endParaRPr>
          </a:p>
        </p:txBody>
      </p:sp>
      <p:sp>
        <p:nvSpPr>
          <p:cNvPr id="17" name="4"/>
          <p:cNvSpPr/>
          <p:nvPr/>
        </p:nvSpPr>
        <p:spPr>
          <a:xfrm>
            <a:off x="5814940" y="5244183"/>
            <a:ext cx="178676" cy="178676"/>
          </a:xfrm>
          <a:prstGeom prst="ellipse">
            <a:avLst/>
          </a:prstGeom>
          <a:solidFill>
            <a:srgbClr val="D8B892"/>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latin typeface="微软雅黑" panose="020B0503020204020204" pitchFamily="34" charset="-122"/>
              <a:ea typeface="微软雅黑" panose="020B0503020204020204" pitchFamily="34" charset="-122"/>
            </a:endParaRPr>
          </a:p>
        </p:txBody>
      </p:sp>
      <p:sp>
        <p:nvSpPr>
          <p:cNvPr id="19" name="4"/>
          <p:cNvSpPr txBox="1"/>
          <p:nvPr/>
        </p:nvSpPr>
        <p:spPr>
          <a:xfrm>
            <a:off x="6287723" y="2513578"/>
            <a:ext cx="5007489" cy="2480294"/>
          </a:xfrm>
          <a:prstGeom prst="rect">
            <a:avLst/>
          </a:prstGeom>
          <a:noFill/>
        </p:spPr>
        <p:txBody>
          <a:bodyPr vert="horz" wrap="square" rtlCol="0">
            <a:spAutoFit/>
          </a:bodyPr>
          <a:lstStyle/>
          <a:p>
            <a:pPr>
              <a:lnSpc>
                <a:spcPct val="200000"/>
              </a:lnSpc>
            </a:pPr>
            <a:r>
              <a:rPr lang="en-US" altLang="zh-CN" sz="1600" b="1" dirty="0">
                <a:solidFill>
                  <a:srgbClr val="D8B892"/>
                </a:solidFill>
                <a:latin typeface="微软雅黑" panose="020B0503020204020204" pitchFamily="34" charset="-122"/>
                <a:ea typeface="微软雅黑" panose="020B0503020204020204" pitchFamily="34" charset="-122"/>
              </a:rPr>
              <a:t>The SWOT analysis of the Volkswagen Group reveals the following strengths, weaknesses, opportunities, and threats. The main part I completed is the SWOT analysis on strengths and weaknesses.</a:t>
            </a:r>
            <a:endParaRPr lang="en-US" altLang="zh-CN" sz="1600" b="1" dirty="0">
              <a:solidFill>
                <a:srgbClr val="D8B892"/>
              </a:solidFill>
              <a:latin typeface="微软雅黑" panose="020B0503020204020204" pitchFamily="34" charset="-122"/>
              <a:ea typeface="微软雅黑" panose="020B0503020204020204" pitchFamily="34" charset="-122"/>
            </a:endParaRPr>
          </a:p>
        </p:txBody>
      </p:sp>
      <p:pic>
        <p:nvPicPr>
          <p:cNvPr id="1026" name="Picture 2" descr="【大众标志素材】免费下载_大众标志图片大全_千库网png"/>
          <p:cNvPicPr>
            <a:picLocks noChangeAspect="1" noChangeArrowheads="1"/>
          </p:cNvPicPr>
          <p:nvPr/>
        </p:nvPicPr>
        <p:blipFill rotWithShape="1">
          <a:blip r:embed="rId1">
            <a:extLst>
              <a:ext uri="{BEBA8EAE-BF5A-486C-A8C5-ECC9F3942E4B}">
                <a14:imgProps xmlns:a14="http://schemas.microsoft.com/office/drawing/2010/main">
                  <a14:imgLayer r:embed="rId2">
                    <a14:imgEffect>
                      <a14:backgroundRemoval t="2952" b="89668" l="10000" r="90000">
                        <a14:foregroundMark x1="43462" y1="23985" x2="55000" y2="15867"/>
                        <a14:foregroundMark x1="36538" y1="7011" x2="60385" y2="5166"/>
                        <a14:foregroundMark x1="60385" y1="5166" x2="62692" y2="6273"/>
                        <a14:foregroundMark x1="27692" y1="7749" x2="54615" y2="5535"/>
                        <a14:foregroundMark x1="54615" y1="5535" x2="68462" y2="11439"/>
                        <a14:foregroundMark x1="42692" y1="4059" x2="70385" y2="11070"/>
                        <a14:foregroundMark x1="43846" y1="4428" x2="63462" y2="4797"/>
                        <a14:foregroundMark x1="63462" y1="4797" x2="66538" y2="7749"/>
                        <a14:foregroundMark x1="30769" y1="7749" x2="50000" y2="4428"/>
                        <a14:foregroundMark x1="50000" y1="4428" x2="61923" y2="7749"/>
                        <a14:foregroundMark x1="31538" y1="6273" x2="65769" y2="7380"/>
                        <a14:foregroundMark x1="30769" y1="7380" x2="54615" y2="2952"/>
                        <a14:foregroundMark x1="54615" y1="2952" x2="67308" y2="9225"/>
                      </a14:backgroundRemoval>
                    </a14:imgEffect>
                  </a14:imgLayer>
                </a14:imgProps>
              </a:ext>
              <a:ext uri="{28A0092B-C50C-407E-A947-70E740481C1C}">
                <a14:useLocalDpi xmlns:a14="http://schemas.microsoft.com/office/drawing/2010/main" val="0"/>
              </a:ext>
            </a:extLst>
          </a:blip>
          <a:srcRect l="9231" r="10989" b="26820"/>
          <a:stretch>
            <a:fillRect/>
          </a:stretch>
        </p:blipFill>
        <p:spPr bwMode="auto">
          <a:xfrm>
            <a:off x="2016286" y="2784941"/>
            <a:ext cx="1975757" cy="18889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500" fill="hold"/>
                                        <p:tgtEl>
                                          <p:spTgt spid="9"/>
                                        </p:tgtEl>
                                        <p:attrNameLst>
                                          <p:attrName>ppt_x</p:attrName>
                                        </p:attrNameLst>
                                      </p:cBhvr>
                                      <p:tavLst>
                                        <p:tav tm="0">
                                          <p:val>
                                            <p:strVal val="#ppt_x"/>
                                          </p:val>
                                        </p:tav>
                                        <p:tav tm="100000">
                                          <p:val>
                                            <p:strVal val="#ppt_x"/>
                                          </p:val>
                                        </p:tav>
                                      </p:tavLst>
                                    </p:anim>
                                    <p:anim calcmode="lin" valueType="num">
                                      <p:cBhvr additive="base">
                                        <p:cTn id="19" dur="500" fill="hold"/>
                                        <p:tgtEl>
                                          <p:spTgt spid="9"/>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4"/>
                                        </p:tgtEl>
                                        <p:attrNameLst>
                                          <p:attrName>style.visibility</p:attrName>
                                        </p:attrNameLst>
                                      </p:cBhvr>
                                      <p:to>
                                        <p:strVal val="visible"/>
                                      </p:to>
                                    </p:set>
                                    <p:anim calcmode="lin" valueType="num">
                                      <p:cBhvr additive="base">
                                        <p:cTn id="22" dur="500" fill="hold"/>
                                        <p:tgtEl>
                                          <p:spTgt spid="14"/>
                                        </p:tgtEl>
                                        <p:attrNameLst>
                                          <p:attrName>ppt_x</p:attrName>
                                        </p:attrNameLst>
                                      </p:cBhvr>
                                      <p:tavLst>
                                        <p:tav tm="0">
                                          <p:val>
                                            <p:strVal val="#ppt_x"/>
                                          </p:val>
                                        </p:tav>
                                        <p:tav tm="100000">
                                          <p:val>
                                            <p:strVal val="#ppt_x"/>
                                          </p:val>
                                        </p:tav>
                                      </p:tavLst>
                                    </p:anim>
                                    <p:anim calcmode="lin" valueType="num">
                                      <p:cBhvr additive="base">
                                        <p:cTn id="23" dur="500" fill="hold"/>
                                        <p:tgtEl>
                                          <p:spTgt spid="14"/>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additive="base">
                                        <p:cTn id="26" dur="500" fill="hold"/>
                                        <p:tgtEl>
                                          <p:spTgt spid="15"/>
                                        </p:tgtEl>
                                        <p:attrNameLst>
                                          <p:attrName>ppt_x</p:attrName>
                                        </p:attrNameLst>
                                      </p:cBhvr>
                                      <p:tavLst>
                                        <p:tav tm="0">
                                          <p:val>
                                            <p:strVal val="#ppt_x"/>
                                          </p:val>
                                        </p:tav>
                                        <p:tav tm="100000">
                                          <p:val>
                                            <p:strVal val="#ppt_x"/>
                                          </p:val>
                                        </p:tav>
                                      </p:tavLst>
                                    </p:anim>
                                    <p:anim calcmode="lin" valueType="num">
                                      <p:cBhvr additive="base">
                                        <p:cTn id="27" dur="500" fill="hold"/>
                                        <p:tgtEl>
                                          <p:spTgt spid="15"/>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17"/>
                                        </p:tgtEl>
                                        <p:attrNameLst>
                                          <p:attrName>style.visibility</p:attrName>
                                        </p:attrNameLst>
                                      </p:cBhvr>
                                      <p:to>
                                        <p:strVal val="visible"/>
                                      </p:to>
                                    </p:set>
                                    <p:anim calcmode="lin" valueType="num">
                                      <p:cBhvr additive="base">
                                        <p:cTn id="30" dur="500" fill="hold"/>
                                        <p:tgtEl>
                                          <p:spTgt spid="17"/>
                                        </p:tgtEl>
                                        <p:attrNameLst>
                                          <p:attrName>ppt_x</p:attrName>
                                        </p:attrNameLst>
                                      </p:cBhvr>
                                      <p:tavLst>
                                        <p:tav tm="0">
                                          <p:val>
                                            <p:strVal val="#ppt_x"/>
                                          </p:val>
                                        </p:tav>
                                        <p:tav tm="100000">
                                          <p:val>
                                            <p:strVal val="#ppt_x"/>
                                          </p:val>
                                        </p:tav>
                                      </p:tavLst>
                                    </p:anim>
                                    <p:anim calcmode="lin" valueType="num">
                                      <p:cBhvr additive="base">
                                        <p:cTn id="31" dur="500" fill="hold"/>
                                        <p:tgtEl>
                                          <p:spTgt spid="17"/>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 calcmode="lin" valueType="num">
                                      <p:cBhvr additive="base">
                                        <p:cTn id="34" dur="500" fill="hold"/>
                                        <p:tgtEl>
                                          <p:spTgt spid="19"/>
                                        </p:tgtEl>
                                        <p:attrNameLst>
                                          <p:attrName>ppt_x</p:attrName>
                                        </p:attrNameLst>
                                      </p:cBhvr>
                                      <p:tavLst>
                                        <p:tav tm="0">
                                          <p:val>
                                            <p:strVal val="#ppt_x"/>
                                          </p:val>
                                        </p:tav>
                                        <p:tav tm="100000">
                                          <p:val>
                                            <p:strVal val="#ppt_x"/>
                                          </p:val>
                                        </p:tav>
                                      </p:tavLst>
                                    </p:anim>
                                    <p:anim calcmode="lin" valueType="num">
                                      <p:cBhvr additive="base">
                                        <p:cTn id="3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4" grpId="0" animBg="1"/>
      <p:bldP spid="15" grpId="0" animBg="1"/>
      <p:bldP spid="17" grpId="0" animBg="1"/>
      <p:bldP spid="1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919724" y="1148145"/>
            <a:ext cx="3040344" cy="418191"/>
          </a:xfrm>
          <a:prstGeom prst="rect">
            <a:avLst/>
          </a:prstGeom>
        </p:spPr>
        <p:txBody>
          <a:bodyPr wrap="square">
            <a:spAutoFit/>
          </a:bodyPr>
          <a:lstStyle/>
          <a:p>
            <a:pPr lvl="0">
              <a:lnSpc>
                <a:spcPct val="150000"/>
              </a:lnSpc>
            </a:pPr>
            <a:r>
              <a:rPr lang="en-US" altLang="zh-CN" sz="1600" b="1"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Global Structuring:</a:t>
            </a:r>
            <a:endParaRPr lang="en-US" altLang="zh-CN" sz="1600" b="1"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endParaRPr>
          </a:p>
        </p:txBody>
      </p:sp>
      <p:sp>
        <p:nvSpPr>
          <p:cNvPr id="2" name="TextBox 55"/>
          <p:cNvSpPr txBox="1"/>
          <p:nvPr/>
        </p:nvSpPr>
        <p:spPr>
          <a:xfrm>
            <a:off x="1584226" y="504542"/>
            <a:ext cx="6823173" cy="438572"/>
          </a:xfrm>
          <a:prstGeom prst="rect">
            <a:avLst/>
          </a:prstGeom>
          <a:noFill/>
        </p:spPr>
        <p:txBody>
          <a:bodyPr wrap="square" lIns="68571" tIns="34285" rIns="68571" bIns="34285" rtlCol="0">
            <a:spAutoFit/>
          </a:bodyPr>
          <a:lstStyle/>
          <a:p>
            <a:r>
              <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rPr>
              <a:t>Strengths</a:t>
            </a:r>
            <a:endPar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endParaRPr>
          </a:p>
        </p:txBody>
      </p:sp>
      <p:sp>
        <p:nvSpPr>
          <p:cNvPr id="5" name="文本框 4"/>
          <p:cNvSpPr txBox="1"/>
          <p:nvPr/>
        </p:nvSpPr>
        <p:spPr>
          <a:xfrm>
            <a:off x="703535" y="1614584"/>
            <a:ext cx="3472721" cy="2308324"/>
          </a:xfrm>
          <a:prstGeom prst="rect">
            <a:avLst/>
          </a:prstGeom>
          <a:noFill/>
        </p:spPr>
        <p:txBody>
          <a:bodyPr wrap="square">
            <a:spAutoFit/>
          </a:bodyPr>
          <a:lstStyle/>
          <a:p>
            <a:pPr algn="just">
              <a:spcAft>
                <a:spcPts val="600"/>
              </a:spcAft>
            </a:pPr>
            <a:r>
              <a:rPr lang="en-US" altLang="zh-CN" sz="1200" kern="100" dirty="0">
                <a:solidFill>
                  <a:schemeClr val="tx1">
                    <a:lumMod val="65000"/>
                    <a:lumOff val="35000"/>
                  </a:schemeClr>
                </a:solidFill>
                <a:effectLst/>
                <a:latin typeface="微软雅黑" panose="020B0503020204020204" pitchFamily="34" charset="-122"/>
                <a:ea typeface="微软雅黑" panose="020B0503020204020204" pitchFamily="34" charset="-122"/>
                <a:cs typeface="Times New Roman" panose="02020603050405020304" pitchFamily="18" charset="0"/>
              </a:rPr>
              <a:t>Volkswagen's global presence is a positive since it allows for streamlined operations and maximizes synergy. In addition to automobiles, it offers various other items, and its processes are consistently efficient (Elson et al., 2019). The company invests much in research and development and tries to reach out to consumers worldwide. Similarly,  the company makes sure Volkswagen is well-established in its own country by providing enough local jobs to keep the entire city busy.</a:t>
            </a:r>
            <a:endParaRPr lang="zh-CN" altLang="zh-CN" sz="1200" kern="100" dirty="0">
              <a:solidFill>
                <a:schemeClr val="tx1">
                  <a:lumMod val="65000"/>
                  <a:lumOff val="35000"/>
                </a:schemeClr>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7" name="图片 6" descr="3a34e17ca10b694545ab4945c74d254"/>
          <p:cNvPicPr>
            <a:picLocks noChangeAspect="1"/>
          </p:cNvPicPr>
          <p:nvPr/>
        </p:nvPicPr>
        <p:blipFill rotWithShape="1">
          <a:blip r:embed="rId1"/>
          <a:srcRect l="17685" r="17685"/>
          <a:stretch>
            <a:fillRect/>
          </a:stretch>
        </p:blipFill>
        <p:spPr>
          <a:xfrm>
            <a:off x="4397012" y="1611604"/>
            <a:ext cx="3372578" cy="3253453"/>
          </a:xfrm>
          <a:prstGeom prst="rect">
            <a:avLst/>
          </a:prstGeom>
        </p:spPr>
      </p:pic>
      <p:sp>
        <p:nvSpPr>
          <p:cNvPr id="10" name="矩形 9"/>
          <p:cNvSpPr/>
          <p:nvPr/>
        </p:nvSpPr>
        <p:spPr>
          <a:xfrm>
            <a:off x="7670800" y="1148145"/>
            <a:ext cx="3766323" cy="418191"/>
          </a:xfrm>
          <a:prstGeom prst="rect">
            <a:avLst/>
          </a:prstGeom>
        </p:spPr>
        <p:txBody>
          <a:bodyPr wrap="square">
            <a:spAutoFit/>
          </a:bodyPr>
          <a:lstStyle/>
          <a:p>
            <a:pPr lvl="0" algn="r">
              <a:lnSpc>
                <a:spcPct val="150000"/>
              </a:lnSpc>
            </a:pPr>
            <a:r>
              <a:rPr lang="en-US" altLang="zh-CN" sz="1600" b="1"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Sustainable Development:</a:t>
            </a:r>
            <a:endParaRPr lang="en-US" altLang="zh-CN" sz="1600" b="1"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endParaRPr>
          </a:p>
        </p:txBody>
      </p:sp>
      <p:sp>
        <p:nvSpPr>
          <p:cNvPr id="11" name="文本框 10"/>
          <p:cNvSpPr txBox="1"/>
          <p:nvPr/>
        </p:nvSpPr>
        <p:spPr>
          <a:xfrm>
            <a:off x="7881081" y="1614584"/>
            <a:ext cx="3766323" cy="2862322"/>
          </a:xfrm>
          <a:prstGeom prst="rect">
            <a:avLst/>
          </a:prstGeom>
          <a:noFill/>
        </p:spPr>
        <p:txBody>
          <a:bodyPr wrap="square">
            <a:spAutoFit/>
          </a:bodyPr>
          <a:lstStyle/>
          <a:p>
            <a:pPr algn="just">
              <a:spcAft>
                <a:spcPts val="600"/>
              </a:spcAft>
            </a:pPr>
            <a:r>
              <a:rPr lang="en-US" altLang="zh-CN" sz="1200" kern="100" dirty="0">
                <a:solidFill>
                  <a:schemeClr val="tx1">
                    <a:lumMod val="65000"/>
                    <a:lumOff val="35000"/>
                  </a:schemeClr>
                </a:solidFill>
                <a:effectLst/>
                <a:latin typeface="微软雅黑" panose="020B0503020204020204" pitchFamily="34" charset="-122"/>
                <a:ea typeface="微软雅黑" panose="020B0503020204020204" pitchFamily="34" charset="-122"/>
                <a:cs typeface="Times New Roman" panose="02020603050405020304" pitchFamily="18" charset="0"/>
              </a:rPr>
              <a:t>With the aggravation of environmental issues, more and more car manufacturers are paying attention to sustainable development, and Volkswagen Group is no exception. Volkswagen Group is reducing its impact on the environment by promoting the research and development and production of electric vehicles and renewable energy. For example, Volkswagen Group has launched multiple electric vehicles and plans to achieve a 50% proportion of electric vehicles in its total sales by 2030. (Lopez, J. and White, E. 2019) In addition, Volkswagen Group is continuously improving the fuel efficiency and reducing emissions of its gasoline-powered vehicles to reduce environmental pollution.</a:t>
            </a:r>
            <a:endParaRPr lang="en-US" altLang="zh-CN" sz="1200" kern="100" dirty="0">
              <a:solidFill>
                <a:schemeClr val="tx1">
                  <a:lumMod val="65000"/>
                  <a:lumOff val="35000"/>
                </a:schemeClr>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7" name="矩形 26"/>
          <p:cNvSpPr/>
          <p:nvPr/>
        </p:nvSpPr>
        <p:spPr>
          <a:xfrm>
            <a:off x="919724" y="4615245"/>
            <a:ext cx="3040344" cy="418191"/>
          </a:xfrm>
          <a:prstGeom prst="rect">
            <a:avLst/>
          </a:prstGeom>
        </p:spPr>
        <p:txBody>
          <a:bodyPr wrap="square">
            <a:spAutoFit/>
          </a:bodyPr>
          <a:lstStyle/>
          <a:p>
            <a:pPr lvl="0">
              <a:lnSpc>
                <a:spcPct val="150000"/>
              </a:lnSpc>
            </a:pPr>
            <a:r>
              <a:rPr lang="en-US" altLang="zh-CN" sz="1600" b="1"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rPr>
              <a:t>Global Layout:</a:t>
            </a:r>
            <a:endParaRPr lang="en-US" altLang="zh-CN" sz="1600" b="1" dirty="0">
              <a:solidFill>
                <a:schemeClr val="tx1">
                  <a:lumMod val="65000"/>
                  <a:lumOff val="35000"/>
                </a:schemeClr>
              </a:solidFill>
              <a:latin typeface="微软雅黑" panose="020B0503020204020204" pitchFamily="34" charset="-122"/>
              <a:ea typeface="微软雅黑" panose="020B0503020204020204" pitchFamily="34" charset="-122"/>
              <a:cs typeface="+mn-ea"/>
              <a:sym typeface="+mn-lt"/>
            </a:endParaRPr>
          </a:p>
        </p:txBody>
      </p:sp>
      <p:sp>
        <p:nvSpPr>
          <p:cNvPr id="30" name="文本框 29"/>
          <p:cNvSpPr txBox="1"/>
          <p:nvPr/>
        </p:nvSpPr>
        <p:spPr>
          <a:xfrm>
            <a:off x="703535" y="5151903"/>
            <a:ext cx="10815366" cy="1015663"/>
          </a:xfrm>
          <a:prstGeom prst="rect">
            <a:avLst/>
          </a:prstGeom>
          <a:noFill/>
        </p:spPr>
        <p:txBody>
          <a:bodyPr wrap="square">
            <a:spAutoFit/>
          </a:bodyPr>
          <a:lstStyle/>
          <a:p>
            <a:pPr algn="just">
              <a:spcAft>
                <a:spcPts val="600"/>
              </a:spcAft>
            </a:pPr>
            <a:r>
              <a:rPr lang="en-US" altLang="zh-CN" sz="1200" kern="100" dirty="0">
                <a:solidFill>
                  <a:schemeClr val="tx1">
                    <a:lumMod val="65000"/>
                    <a:lumOff val="35000"/>
                  </a:schemeClr>
                </a:solidFill>
                <a:effectLst/>
                <a:latin typeface="微软雅黑" panose="020B0503020204020204" pitchFamily="34" charset="-122"/>
                <a:ea typeface="微软雅黑" panose="020B0503020204020204" pitchFamily="34" charset="-122"/>
                <a:cs typeface="Times New Roman" panose="02020603050405020304" pitchFamily="18" charset="0"/>
              </a:rPr>
              <a:t>Volkswagen Group has an extensive sales network and production bases worldwide, which allows it to respond quickly to the demands and changes of different markets. Volkswagen Group has production factories and sales outlets in China, the United States, Europe, and other regions, which enables it to flexibly adjust its products and sales strategies according to different market demands and regulatory requirements, thereby better meeting the needs of local consumers (Allen, F. et al. 2021). At the same time, global layout can help Volkswagen Group to diversify risks and reduce the impact of trade and political instability.</a:t>
            </a:r>
            <a:endParaRPr lang="en-US" altLang="zh-CN" sz="1200" kern="100" dirty="0">
              <a:solidFill>
                <a:schemeClr val="tx1">
                  <a:lumMod val="65000"/>
                  <a:lumOff val="35000"/>
                </a:schemeClr>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Tree>
  </p:cSld>
  <p:clrMapOvr>
    <a:masterClrMapping/>
  </p:clrMapOvr>
  <p:transition spd="slow"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1+#ppt_w/2"/>
                                          </p:val>
                                        </p:tav>
                                        <p:tav tm="100000">
                                          <p:val>
                                            <p:strVal val="#ppt_x"/>
                                          </p:val>
                                        </p:tav>
                                      </p:tavLst>
                                    </p:anim>
                                    <p:anim calcmode="lin" valueType="num">
                                      <p:cBhvr additive="base">
                                        <p:cTn id="8" dur="500" fill="hold"/>
                                        <p:tgtEl>
                                          <p:spTgt spid="18"/>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1+#ppt_w/2"/>
                                          </p:val>
                                        </p:tav>
                                        <p:tav tm="100000">
                                          <p:val>
                                            <p:strVal val="#ppt_x"/>
                                          </p:val>
                                        </p:tav>
                                      </p:tavLst>
                                    </p:anim>
                                    <p:anim calcmode="lin" valueType="num">
                                      <p:cBhvr additive="base">
                                        <p:cTn id="12" dur="50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27"/>
                                        </p:tgtEl>
                                        <p:attrNameLst>
                                          <p:attrName>style.visibility</p:attrName>
                                        </p:attrNameLst>
                                      </p:cBhvr>
                                      <p:to>
                                        <p:strVal val="visible"/>
                                      </p:to>
                                    </p:set>
                                    <p:anim calcmode="lin" valueType="num">
                                      <p:cBhvr additive="base">
                                        <p:cTn id="15" dur="500" fill="hold"/>
                                        <p:tgtEl>
                                          <p:spTgt spid="27"/>
                                        </p:tgtEl>
                                        <p:attrNameLst>
                                          <p:attrName>ppt_x</p:attrName>
                                        </p:attrNameLst>
                                      </p:cBhvr>
                                      <p:tavLst>
                                        <p:tav tm="0">
                                          <p:val>
                                            <p:strVal val="1+#ppt_w/2"/>
                                          </p:val>
                                        </p:tav>
                                        <p:tav tm="100000">
                                          <p:val>
                                            <p:strVal val="#ppt_x"/>
                                          </p:val>
                                        </p:tav>
                                      </p:tavLst>
                                    </p:anim>
                                    <p:anim calcmode="lin" valueType="num">
                                      <p:cBhvr additive="base">
                                        <p:cTn id="16" dur="500" fill="hold"/>
                                        <p:tgtEl>
                                          <p:spTgt spid="2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0" grpId="0"/>
      <p:bldP spid="2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22"/>
          <p:cNvSpPr txBox="1"/>
          <p:nvPr/>
        </p:nvSpPr>
        <p:spPr>
          <a:xfrm>
            <a:off x="562858" y="1789194"/>
            <a:ext cx="5095875" cy="4150047"/>
          </a:xfrm>
          <a:prstGeom prst="rect">
            <a:avLst/>
          </a:prstGeom>
          <a:noFill/>
        </p:spPr>
        <p:txBody>
          <a:bodyPr wrap="square" rtlCol="0">
            <a:spAutoFit/>
          </a:bodyPr>
          <a:lstStyle/>
          <a:p>
            <a:pPr marL="285750" indent="-285750">
              <a:lnSpc>
                <a:spcPct val="130000"/>
              </a:lnSpc>
              <a:buFont typeface="Wingdings" panose="05000000000000000000" pitchFamily="2" charset="2"/>
              <a:buChar char="Ø"/>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According to Economist (2022), twenty people comprise the Volkswagen Group's Supervisory Board. Among them are representatives from the Porsche Piehi family, the government of Lower Saxony, and a labor organization. Labor union representatives are included in this group, and they now hold two seats inside the Lower Saxony government and half of the board of supervisors seats. Although the Porsche Piehi family is on board with CEO Diess's transformation, the family is not supposed to take a public stance against the trade unions. Volkswagen's senior management finally settled their differences with the labor union. By the terms of the agreement, Volkswagen would eliminate 30,000 positions to minimize redundant work. In 2020, it was anticipated that the deal would save 3.7 billion euros, equivalent to around 4 billion dollars, in annual expenses and assist Volkswagen in reducing costs. Despite this, the agreement has not been put into effect as of the present day.</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9" name="TextBox 24"/>
          <p:cNvSpPr txBox="1"/>
          <p:nvPr/>
        </p:nvSpPr>
        <p:spPr>
          <a:xfrm>
            <a:off x="5818176" y="4090713"/>
            <a:ext cx="5951763" cy="2229521"/>
          </a:xfrm>
          <a:prstGeom prst="rect">
            <a:avLst/>
          </a:prstGeom>
          <a:noFill/>
        </p:spPr>
        <p:txBody>
          <a:bodyPr wrap="square" rtlCol="0">
            <a:spAutoFit/>
          </a:bodyPr>
          <a:lstStyle/>
          <a:p>
            <a:pPr marL="285750" indent="-285750">
              <a:lnSpc>
                <a:spcPct val="130000"/>
              </a:lnSpc>
              <a:buFont typeface="Wingdings" panose="05000000000000000000" pitchFamily="2" charset="2"/>
              <a:buChar char="Ø"/>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According to Toppan (2019), Because of the wrong choice of market strategy, Volkswagen's pursuit of luxury automobiles leads to a sales drop of economic models. With the arrival of other brands of automobiles into the Chinese market, the Volkswagen brand share dropped and posed negative growth. The magnificent period of Volkswagen in China is passed. Ignoring the brand effect, the two brands in the Volkswagen Group are vying for each other(Anqing, Z., Yuming, L. and Quanlong, G. 2020). Moreover, the brands of Volkswagen in China are divided into Shanghai Volkswagen and FAW Volkswagen.</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grpSp>
        <p:nvGrpSpPr>
          <p:cNvPr id="4" name="组合 3"/>
          <p:cNvGrpSpPr/>
          <p:nvPr/>
        </p:nvGrpSpPr>
        <p:grpSpPr>
          <a:xfrm>
            <a:off x="678062" y="1117506"/>
            <a:ext cx="4310317" cy="587522"/>
            <a:chOff x="678064" y="1367181"/>
            <a:chExt cx="2869145" cy="587522"/>
          </a:xfrm>
        </p:grpSpPr>
        <p:sp>
          <p:nvSpPr>
            <p:cNvPr id="13" name="矩形: 圆角 42"/>
            <p:cNvSpPr/>
            <p:nvPr/>
          </p:nvSpPr>
          <p:spPr>
            <a:xfrm>
              <a:off x="678064" y="1367181"/>
              <a:ext cx="2869145" cy="587522"/>
            </a:xfrm>
            <a:prstGeom prst="roundRect">
              <a:avLst>
                <a:gd name="adj" fmla="val 50000"/>
              </a:avLst>
            </a:prstGeom>
            <a:solidFill>
              <a:srgbClr val="4D587C"/>
            </a:solidFill>
            <a:ln>
              <a:noFill/>
            </a:ln>
            <a:effectLst>
              <a:outerShdw blurRad="101600" dist="381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14" name="矩形 13"/>
            <p:cNvSpPr/>
            <p:nvPr/>
          </p:nvSpPr>
          <p:spPr>
            <a:xfrm>
              <a:off x="790712" y="1367961"/>
              <a:ext cx="2560854" cy="584775"/>
            </a:xfrm>
            <a:prstGeom prst="rect">
              <a:avLst/>
            </a:prstGeom>
          </p:spPr>
          <p:txBody>
            <a:bodyPr wrap="square">
              <a:spAutoFit/>
            </a:bodyPr>
            <a:lstStyle/>
            <a:p>
              <a:r>
                <a:rPr lang="en-US" altLang="zh-CN" sz="1600" b="1" dirty="0">
                  <a:solidFill>
                    <a:schemeClr val="bg1"/>
                  </a:solidFill>
                  <a:latin typeface="微软雅黑" panose="020B0503020204020204" pitchFamily="34" charset="-122"/>
                  <a:ea typeface="微软雅黑" panose="020B0503020204020204" pitchFamily="34" charset="-122"/>
                </a:rPr>
                <a:t>Redundant personnel and outdated </a:t>
              </a:r>
              <a:endParaRPr lang="en-US" altLang="zh-CN" sz="1600" b="1" dirty="0">
                <a:solidFill>
                  <a:schemeClr val="bg1"/>
                </a:solidFill>
                <a:latin typeface="微软雅黑" panose="020B0503020204020204" pitchFamily="34" charset="-122"/>
                <a:ea typeface="微软雅黑" panose="020B0503020204020204" pitchFamily="34" charset="-122"/>
              </a:endParaRPr>
            </a:p>
            <a:p>
              <a:r>
                <a:rPr lang="en-US" altLang="zh-CN" sz="1600" b="1" dirty="0">
                  <a:solidFill>
                    <a:schemeClr val="bg1"/>
                  </a:solidFill>
                  <a:latin typeface="微软雅黑" panose="020B0503020204020204" pitchFamily="34" charset="-122"/>
                  <a:ea typeface="微软雅黑" panose="020B0503020204020204" pitchFamily="34" charset="-122"/>
                </a:rPr>
                <a:t>organizational structure</a:t>
              </a:r>
              <a:endParaRPr lang="en-US" altLang="zh-CN" sz="1600" b="1" dirty="0">
                <a:solidFill>
                  <a:schemeClr val="bg1"/>
                </a:solidFill>
                <a:latin typeface="微软雅黑" panose="020B0503020204020204" pitchFamily="34" charset="-122"/>
                <a:ea typeface="微软雅黑" panose="020B0503020204020204" pitchFamily="34" charset="-122"/>
              </a:endParaRPr>
            </a:p>
          </p:txBody>
        </p:sp>
      </p:grpSp>
      <p:grpSp>
        <p:nvGrpSpPr>
          <p:cNvPr id="3" name="组合 2"/>
          <p:cNvGrpSpPr/>
          <p:nvPr/>
        </p:nvGrpSpPr>
        <p:grpSpPr>
          <a:xfrm>
            <a:off x="6096000" y="3817662"/>
            <a:ext cx="4224473" cy="474969"/>
            <a:chOff x="8188784" y="2569889"/>
            <a:chExt cx="4224473" cy="474969"/>
          </a:xfrm>
        </p:grpSpPr>
        <p:sp>
          <p:nvSpPr>
            <p:cNvPr id="16" name="矩形: 圆角 45"/>
            <p:cNvSpPr/>
            <p:nvPr/>
          </p:nvSpPr>
          <p:spPr>
            <a:xfrm>
              <a:off x="8188784" y="2569890"/>
              <a:ext cx="4173334" cy="343191"/>
            </a:xfrm>
            <a:prstGeom prst="roundRect">
              <a:avLst>
                <a:gd name="adj" fmla="val 50000"/>
              </a:avLst>
            </a:prstGeom>
            <a:solidFill>
              <a:srgbClr val="D8B892"/>
            </a:solidFill>
            <a:ln>
              <a:noFill/>
            </a:ln>
            <a:effectLst>
              <a:outerShdw blurRad="101600" dist="381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panose="020B0500000000000000" pitchFamily="34" charset="-122"/>
                <a:ea typeface="思源黑体" panose="020B0500000000000000" pitchFamily="34" charset="-122"/>
              </a:endParaRPr>
            </a:p>
          </p:txBody>
        </p:sp>
        <p:sp>
          <p:nvSpPr>
            <p:cNvPr id="17" name="矩形 16"/>
            <p:cNvSpPr/>
            <p:nvPr/>
          </p:nvSpPr>
          <p:spPr>
            <a:xfrm>
              <a:off x="8239923" y="2569889"/>
              <a:ext cx="4173334" cy="474969"/>
            </a:xfrm>
            <a:prstGeom prst="rect">
              <a:avLst/>
            </a:prstGeom>
          </p:spPr>
          <p:txBody>
            <a:bodyPr wrap="none">
              <a:spAutoFit/>
            </a:bodyPr>
            <a:lstStyle/>
            <a:p>
              <a:pPr algn="ctr"/>
              <a:r>
                <a:rPr lang="en-US" altLang="zh-CN" b="1" dirty="0">
                  <a:solidFill>
                    <a:schemeClr val="bg1"/>
                  </a:solidFill>
                  <a:latin typeface="思源黑体" panose="020B0500000000000000" pitchFamily="34" charset="-122"/>
                  <a:ea typeface="思源黑体" panose="020B0500000000000000" pitchFamily="34" charset="-122"/>
                </a:rPr>
                <a:t>Inconsistent management strategy </a:t>
              </a:r>
              <a:endParaRPr lang="en-US" altLang="zh-CN" b="1" dirty="0">
                <a:solidFill>
                  <a:schemeClr val="bg1"/>
                </a:solidFill>
                <a:latin typeface="思源黑体" panose="020B0500000000000000" pitchFamily="34" charset="-122"/>
                <a:ea typeface="思源黑体" panose="020B0500000000000000" pitchFamily="34" charset="-122"/>
              </a:endParaRPr>
            </a:p>
          </p:txBody>
        </p:sp>
      </p:grpSp>
      <p:sp>
        <p:nvSpPr>
          <p:cNvPr id="2" name="TextBox 55"/>
          <p:cNvSpPr txBox="1"/>
          <p:nvPr/>
        </p:nvSpPr>
        <p:spPr>
          <a:xfrm>
            <a:off x="1584226" y="504542"/>
            <a:ext cx="6823173" cy="438572"/>
          </a:xfrm>
          <a:prstGeom prst="rect">
            <a:avLst/>
          </a:prstGeom>
          <a:noFill/>
        </p:spPr>
        <p:txBody>
          <a:bodyPr wrap="square" lIns="68571" tIns="34285" rIns="68571" bIns="34285" rtlCol="0">
            <a:spAutoFit/>
          </a:bodyPr>
          <a:lstStyle/>
          <a:p>
            <a:r>
              <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rPr>
              <a:t>Weaknesses</a:t>
            </a:r>
            <a:endPar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endParaRPr>
          </a:p>
        </p:txBody>
      </p:sp>
      <p:pic>
        <p:nvPicPr>
          <p:cNvPr id="10" name="图片 9" descr="936dca2ab8c62c62ae06ec518b7ce26"/>
          <p:cNvPicPr>
            <a:picLocks noChangeAspect="1"/>
          </p:cNvPicPr>
          <p:nvPr/>
        </p:nvPicPr>
        <p:blipFill>
          <a:blip r:embed="rId1"/>
          <a:srcRect l="1303" t="1789" r="1894" b="9912"/>
          <a:stretch>
            <a:fillRect/>
          </a:stretch>
        </p:blipFill>
        <p:spPr>
          <a:xfrm>
            <a:off x="6147139" y="1130300"/>
            <a:ext cx="5095875" cy="2644548"/>
          </a:xfrm>
          <a:prstGeom prst="rect">
            <a:avLst/>
          </a:prstGeom>
        </p:spPr>
      </p:pic>
    </p:spTree>
  </p:cSld>
  <p:clrMapOvr>
    <a:masterClrMapping/>
  </p:clrMapOvr>
  <p:transition spd="slow"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椭圆 41"/>
          <p:cNvSpPr/>
          <p:nvPr/>
        </p:nvSpPr>
        <p:spPr>
          <a:xfrm>
            <a:off x="1146950" y="1885666"/>
            <a:ext cx="2328886" cy="232888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43" name="椭圆 42"/>
          <p:cNvSpPr/>
          <p:nvPr/>
        </p:nvSpPr>
        <p:spPr>
          <a:xfrm>
            <a:off x="3403237" y="4601050"/>
            <a:ext cx="985928" cy="985927"/>
          </a:xfrm>
          <a:prstGeom prst="ellipse">
            <a:avLst/>
          </a:prstGeom>
          <a:solidFill>
            <a:srgbClr val="4D58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44" name="椭圆 43"/>
          <p:cNvSpPr/>
          <p:nvPr/>
        </p:nvSpPr>
        <p:spPr>
          <a:xfrm>
            <a:off x="680060" y="2624218"/>
            <a:ext cx="1441696" cy="1441696"/>
          </a:xfrm>
          <a:prstGeom prst="ellipse">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45" name="任意多边形 44"/>
          <p:cNvSpPr/>
          <p:nvPr/>
        </p:nvSpPr>
        <p:spPr>
          <a:xfrm rot="3030775">
            <a:off x="1143481" y="1882966"/>
            <a:ext cx="2335826" cy="2335826"/>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solidFill>
            <a:srgbClr val="D8B8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46" name="任意多边形 45"/>
          <p:cNvSpPr/>
          <p:nvPr/>
        </p:nvSpPr>
        <p:spPr>
          <a:xfrm rot="2123787">
            <a:off x="1308633" y="4357913"/>
            <a:ext cx="344929" cy="344929"/>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solidFill>
            <a:srgbClr val="D8B8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48" name="任意多边形 47"/>
          <p:cNvSpPr/>
          <p:nvPr/>
        </p:nvSpPr>
        <p:spPr>
          <a:xfrm rot="7200000">
            <a:off x="460625" y="5106250"/>
            <a:ext cx="354082" cy="354082"/>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solidFill>
            <a:srgbClr val="D8B8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50" name="椭圆 49"/>
          <p:cNvSpPr/>
          <p:nvPr/>
        </p:nvSpPr>
        <p:spPr>
          <a:xfrm>
            <a:off x="1486382" y="4792373"/>
            <a:ext cx="321461" cy="321461"/>
          </a:xfrm>
          <a:prstGeom prst="ellipse">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51" name="椭圆 50"/>
          <p:cNvSpPr/>
          <p:nvPr/>
        </p:nvSpPr>
        <p:spPr>
          <a:xfrm>
            <a:off x="450698" y="1707346"/>
            <a:ext cx="321461" cy="321461"/>
          </a:xfrm>
          <a:prstGeom prst="ellipse">
            <a:avLst/>
          </a:prstGeom>
          <a:solidFill>
            <a:srgbClr val="4D587C">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nvGrpSpPr>
          <p:cNvPr id="52" name="组合 51"/>
          <p:cNvGrpSpPr/>
          <p:nvPr/>
        </p:nvGrpSpPr>
        <p:grpSpPr>
          <a:xfrm>
            <a:off x="2958141" y="3506757"/>
            <a:ext cx="1371849" cy="1371849"/>
            <a:chOff x="10767524" y="3528228"/>
            <a:chExt cx="1747910" cy="1747910"/>
          </a:xfrm>
          <a:solidFill>
            <a:srgbClr val="D8B892"/>
          </a:solidFill>
        </p:grpSpPr>
        <p:sp>
          <p:nvSpPr>
            <p:cNvPr id="53" name="椭圆 52"/>
            <p:cNvSpPr/>
            <p:nvPr/>
          </p:nvSpPr>
          <p:spPr>
            <a:xfrm>
              <a:off x="10767524" y="3528228"/>
              <a:ext cx="1747910" cy="174791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54" name="任意多边形 53"/>
            <p:cNvSpPr/>
            <p:nvPr/>
          </p:nvSpPr>
          <p:spPr>
            <a:xfrm rot="4143152">
              <a:off x="10770011" y="3530715"/>
              <a:ext cx="1742936" cy="1742936"/>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56" name="任意多边形 55"/>
          <p:cNvSpPr/>
          <p:nvPr/>
        </p:nvSpPr>
        <p:spPr>
          <a:xfrm rot="2978829">
            <a:off x="4046742" y="4223207"/>
            <a:ext cx="1229642" cy="1229642"/>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nvGrpSpPr>
          <p:cNvPr id="57" name="组合 56"/>
          <p:cNvGrpSpPr/>
          <p:nvPr/>
        </p:nvGrpSpPr>
        <p:grpSpPr>
          <a:xfrm>
            <a:off x="1988668" y="4111785"/>
            <a:ext cx="827443" cy="827443"/>
            <a:chOff x="7406258" y="4568384"/>
            <a:chExt cx="1054268" cy="1054268"/>
          </a:xfrm>
          <a:solidFill>
            <a:srgbClr val="4D587C"/>
          </a:solidFill>
        </p:grpSpPr>
        <p:sp>
          <p:nvSpPr>
            <p:cNvPr id="58" name="椭圆 57"/>
            <p:cNvSpPr/>
            <p:nvPr/>
          </p:nvSpPr>
          <p:spPr>
            <a:xfrm>
              <a:off x="7406258" y="4568384"/>
              <a:ext cx="1054268" cy="105426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61" name="任意多边形 60"/>
            <p:cNvSpPr/>
            <p:nvPr/>
          </p:nvSpPr>
          <p:spPr>
            <a:xfrm rot="5400000">
              <a:off x="7409430" y="4571556"/>
              <a:ext cx="1047925" cy="1047925"/>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62" name="椭圆 61"/>
          <p:cNvSpPr/>
          <p:nvPr/>
        </p:nvSpPr>
        <p:spPr>
          <a:xfrm>
            <a:off x="2399009" y="1045029"/>
            <a:ext cx="2922042" cy="2922040"/>
          </a:xfrm>
          <a:prstGeom prst="ellipse">
            <a:avLst/>
          </a:prstGeom>
          <a:solidFill>
            <a:srgbClr val="4D587C"/>
          </a:solidFill>
          <a:ln>
            <a:noFill/>
          </a:ln>
          <a:effectLst>
            <a:outerShdw blurRad="1905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85" name="椭圆 84"/>
          <p:cNvSpPr/>
          <p:nvPr/>
        </p:nvSpPr>
        <p:spPr>
          <a:xfrm>
            <a:off x="11191148" y="6020963"/>
            <a:ext cx="1275474" cy="1275474"/>
          </a:xfrm>
          <a:prstGeom prst="ellipse">
            <a:avLst/>
          </a:prstGeom>
          <a:solidFill>
            <a:srgbClr val="4D587C">
              <a:alpha val="7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87" name="任意多边形 86"/>
          <p:cNvSpPr/>
          <p:nvPr/>
        </p:nvSpPr>
        <p:spPr>
          <a:xfrm rot="3030775">
            <a:off x="11317006" y="5212202"/>
            <a:ext cx="2066514" cy="2066514"/>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solidFill>
            <a:srgbClr val="D8B892">
              <a:alpha val="6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思源黑体" panose="020B0500000000000000" pitchFamily="34" charset="-122"/>
            </a:endParaRPr>
          </a:p>
        </p:txBody>
      </p:sp>
      <p:cxnSp>
        <p:nvCxnSpPr>
          <p:cNvPr id="114" name="直接连接符 113"/>
          <p:cNvCxnSpPr/>
          <p:nvPr/>
        </p:nvCxnSpPr>
        <p:spPr>
          <a:xfrm>
            <a:off x="6737922" y="5631328"/>
            <a:ext cx="3771900" cy="0"/>
          </a:xfrm>
          <a:prstGeom prst="line">
            <a:avLst/>
          </a:prstGeom>
          <a:ln>
            <a:gradFill>
              <a:gsLst>
                <a:gs pos="0">
                  <a:srgbClr val="BCC8C0">
                    <a:alpha val="0"/>
                  </a:srgbClr>
                </a:gs>
                <a:gs pos="52400">
                  <a:srgbClr val="BCC8C0"/>
                </a:gs>
                <a:gs pos="100000">
                  <a:srgbClr val="BCC8C0">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5984420" y="2296574"/>
            <a:ext cx="5206728" cy="2264851"/>
          </a:xfrm>
          <a:prstGeom prst="rect">
            <a:avLst/>
          </a:prstGeom>
          <a:noFill/>
        </p:spPr>
        <p:txBody>
          <a:bodyPr wrap="square">
            <a:spAutoFit/>
          </a:bodyPr>
          <a:lstStyle/>
          <a:p>
            <a:pPr algn="just">
              <a:lnSpc>
                <a:spcPct val="150000"/>
              </a:lnSpc>
            </a:pPr>
            <a:r>
              <a:rPr lang="en-US" altLang="zh-CN" sz="1600" kern="100" dirty="0">
                <a:solidFill>
                  <a:schemeClr val="tx1">
                    <a:lumMod val="65000"/>
                    <a:lumOff val="35000"/>
                  </a:schemeClr>
                </a:solidFill>
                <a:effectLst/>
                <a:latin typeface="微软雅黑" panose="020B0503020204020204" pitchFamily="34" charset="-122"/>
                <a:ea typeface="微软雅黑" panose="020B0503020204020204" pitchFamily="34" charset="-122"/>
                <a:cs typeface="Times New Roman" panose="02020603050405020304" pitchFamily="18" charset="0"/>
              </a:rPr>
              <a:t>The PESTEL analysis of the Volkswagen Group reveals the following political, economic, social, technological, environmental, and legal factors. The main part I completed is a study of social and Technological factors and the final recommendations given.</a:t>
            </a:r>
            <a:endParaRPr lang="zh-CN" altLang="zh-CN" sz="1600" kern="100" dirty="0">
              <a:solidFill>
                <a:schemeClr val="tx1">
                  <a:lumMod val="65000"/>
                  <a:lumOff val="35000"/>
                </a:schemeClr>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4" name="文本框 3"/>
          <p:cNvSpPr txBox="1"/>
          <p:nvPr/>
        </p:nvSpPr>
        <p:spPr>
          <a:xfrm>
            <a:off x="664972" y="274818"/>
            <a:ext cx="6694714" cy="581057"/>
          </a:xfrm>
          <a:prstGeom prst="rect">
            <a:avLst/>
          </a:prstGeom>
          <a:noFill/>
        </p:spPr>
        <p:txBody>
          <a:bodyPr wrap="square">
            <a:spAutoFit/>
          </a:bodyPr>
          <a:lstStyle/>
          <a:p>
            <a:pPr algn="just">
              <a:lnSpc>
                <a:spcPct val="150000"/>
              </a:lnSpc>
            </a:pPr>
            <a:r>
              <a:rPr lang="en-US" altLang="zh-CN" sz="2400" b="1" kern="100"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Times New Roman" panose="02020603050405020304" pitchFamily="18" charset="0"/>
              </a:rPr>
              <a:t>PESTEL Analysis</a:t>
            </a:r>
            <a:endParaRPr lang="zh-CN" altLang="zh-CN" sz="2400" kern="100" dirty="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cs typeface="Times New Roman" panose="02020603050405020304" pitchFamily="18" charset="0"/>
            </a:endParaRPr>
          </a:p>
        </p:txBody>
      </p:sp>
      <p:pic>
        <p:nvPicPr>
          <p:cNvPr id="1026" name="Picture 2" descr="大众汽车推出全新LOGO-全力设计"/>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2322068" y="1485527"/>
            <a:ext cx="3075924" cy="205061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圆角矩形 15"/>
          <p:cNvSpPr/>
          <p:nvPr/>
        </p:nvSpPr>
        <p:spPr>
          <a:xfrm>
            <a:off x="660401" y="1085422"/>
            <a:ext cx="10858500" cy="5048678"/>
          </a:xfrm>
          <a:prstGeom prst="roundRect">
            <a:avLst>
              <a:gd name="adj" fmla="val 8334"/>
            </a:avLst>
          </a:prstGeom>
          <a:noFill/>
          <a:ln>
            <a:solidFill>
              <a:schemeClr val="bg1">
                <a:lumMod val="85000"/>
              </a:schemeClr>
            </a:solid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30000"/>
              </a:lnSpc>
            </a:pPr>
            <a:endParaRPr lang="zh-CN" altLang="en-US" dirty="0">
              <a:latin typeface="微软雅黑" panose="020B0503020204020204" pitchFamily="34" charset="-122"/>
              <a:ea typeface="微软雅黑" panose="020B0503020204020204" pitchFamily="34" charset="-122"/>
              <a:cs typeface="+mn-ea"/>
              <a:sym typeface="+mn-lt"/>
            </a:endParaRPr>
          </a:p>
        </p:txBody>
      </p:sp>
      <p:sp>
        <p:nvSpPr>
          <p:cNvPr id="3" name="Rectangle: Rounded Corners 53"/>
          <p:cNvSpPr/>
          <p:nvPr/>
        </p:nvSpPr>
        <p:spPr>
          <a:xfrm>
            <a:off x="5892676" y="1485527"/>
            <a:ext cx="5298471" cy="4010775"/>
          </a:xfrm>
          <a:prstGeom prst="roundRect">
            <a:avLst/>
          </a:prstGeom>
          <a:noFill/>
          <a:ln w="19050">
            <a:solidFill>
              <a:srgbClr val="4D58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Tm="0">
        <p15:prstTrans prst="airplane"/>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85"/>
                                        </p:tgtEl>
                                        <p:attrNameLst>
                                          <p:attrName>style.visibility</p:attrName>
                                        </p:attrNameLst>
                                      </p:cBhvr>
                                      <p:to>
                                        <p:strVal val="visible"/>
                                      </p:to>
                                    </p:set>
                                    <p:anim calcmode="lin" valueType="num">
                                      <p:cBhvr>
                                        <p:cTn id="7" dur="500" fill="hold"/>
                                        <p:tgtEl>
                                          <p:spTgt spid="85"/>
                                        </p:tgtEl>
                                        <p:attrNameLst>
                                          <p:attrName>ppt_w</p:attrName>
                                        </p:attrNameLst>
                                      </p:cBhvr>
                                      <p:tavLst>
                                        <p:tav tm="0">
                                          <p:val>
                                            <p:fltVal val="0"/>
                                          </p:val>
                                        </p:tav>
                                        <p:tav tm="100000">
                                          <p:val>
                                            <p:strVal val="#ppt_w"/>
                                          </p:val>
                                        </p:tav>
                                      </p:tavLst>
                                    </p:anim>
                                    <p:anim calcmode="lin" valueType="num">
                                      <p:cBhvr>
                                        <p:cTn id="8" dur="500" fill="hold"/>
                                        <p:tgtEl>
                                          <p:spTgt spid="85"/>
                                        </p:tgtEl>
                                        <p:attrNameLst>
                                          <p:attrName>ppt_h</p:attrName>
                                        </p:attrNameLst>
                                      </p:cBhvr>
                                      <p:tavLst>
                                        <p:tav tm="0">
                                          <p:val>
                                            <p:fltVal val="0"/>
                                          </p:val>
                                        </p:tav>
                                        <p:tav tm="100000">
                                          <p:val>
                                            <p:strVal val="#ppt_h"/>
                                          </p:val>
                                        </p:tav>
                                      </p:tavLst>
                                    </p:anim>
                                    <p:animEffect transition="in" filter="fade">
                                      <p:cBhvr>
                                        <p:cTn id="9" dur="500"/>
                                        <p:tgtEl>
                                          <p:spTgt spid="85"/>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87"/>
                                        </p:tgtEl>
                                        <p:attrNameLst>
                                          <p:attrName>style.visibility</p:attrName>
                                        </p:attrNameLst>
                                      </p:cBhvr>
                                      <p:to>
                                        <p:strVal val="visible"/>
                                      </p:to>
                                    </p:set>
                                    <p:anim calcmode="lin" valueType="num">
                                      <p:cBhvr>
                                        <p:cTn id="12" dur="500" fill="hold"/>
                                        <p:tgtEl>
                                          <p:spTgt spid="87"/>
                                        </p:tgtEl>
                                        <p:attrNameLst>
                                          <p:attrName>ppt_w</p:attrName>
                                        </p:attrNameLst>
                                      </p:cBhvr>
                                      <p:tavLst>
                                        <p:tav tm="0">
                                          <p:val>
                                            <p:fltVal val="0"/>
                                          </p:val>
                                        </p:tav>
                                        <p:tav tm="100000">
                                          <p:val>
                                            <p:strVal val="#ppt_w"/>
                                          </p:val>
                                        </p:tav>
                                      </p:tavLst>
                                    </p:anim>
                                    <p:anim calcmode="lin" valueType="num">
                                      <p:cBhvr>
                                        <p:cTn id="13" dur="500" fill="hold"/>
                                        <p:tgtEl>
                                          <p:spTgt spid="87"/>
                                        </p:tgtEl>
                                        <p:attrNameLst>
                                          <p:attrName>ppt_h</p:attrName>
                                        </p:attrNameLst>
                                      </p:cBhvr>
                                      <p:tavLst>
                                        <p:tav tm="0">
                                          <p:val>
                                            <p:fltVal val="0"/>
                                          </p:val>
                                        </p:tav>
                                        <p:tav tm="100000">
                                          <p:val>
                                            <p:strVal val="#ppt_h"/>
                                          </p:val>
                                        </p:tav>
                                      </p:tavLst>
                                    </p:anim>
                                    <p:animEffect transition="in" filter="fade">
                                      <p:cBhvr>
                                        <p:cTn id="14" dur="500"/>
                                        <p:tgtEl>
                                          <p:spTgt spid="87"/>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42"/>
                                        </p:tgtEl>
                                        <p:attrNameLst>
                                          <p:attrName>style.visibility</p:attrName>
                                        </p:attrNameLst>
                                      </p:cBhvr>
                                      <p:to>
                                        <p:strVal val="visible"/>
                                      </p:to>
                                    </p:set>
                                    <p:anim calcmode="lin" valueType="num">
                                      <p:cBhvr>
                                        <p:cTn id="17" dur="500" fill="hold"/>
                                        <p:tgtEl>
                                          <p:spTgt spid="42"/>
                                        </p:tgtEl>
                                        <p:attrNameLst>
                                          <p:attrName>ppt_w</p:attrName>
                                        </p:attrNameLst>
                                      </p:cBhvr>
                                      <p:tavLst>
                                        <p:tav tm="0">
                                          <p:val>
                                            <p:fltVal val="0"/>
                                          </p:val>
                                        </p:tav>
                                        <p:tav tm="100000">
                                          <p:val>
                                            <p:strVal val="#ppt_w"/>
                                          </p:val>
                                        </p:tav>
                                      </p:tavLst>
                                    </p:anim>
                                    <p:anim calcmode="lin" valueType="num">
                                      <p:cBhvr>
                                        <p:cTn id="18" dur="500" fill="hold"/>
                                        <p:tgtEl>
                                          <p:spTgt spid="42"/>
                                        </p:tgtEl>
                                        <p:attrNameLst>
                                          <p:attrName>ppt_h</p:attrName>
                                        </p:attrNameLst>
                                      </p:cBhvr>
                                      <p:tavLst>
                                        <p:tav tm="0">
                                          <p:val>
                                            <p:fltVal val="0"/>
                                          </p:val>
                                        </p:tav>
                                        <p:tav tm="100000">
                                          <p:val>
                                            <p:strVal val="#ppt_h"/>
                                          </p:val>
                                        </p:tav>
                                      </p:tavLst>
                                    </p:anim>
                                    <p:animEffect transition="in" filter="fade">
                                      <p:cBhvr>
                                        <p:cTn id="19" dur="500"/>
                                        <p:tgtEl>
                                          <p:spTgt spid="42"/>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43"/>
                                        </p:tgtEl>
                                        <p:attrNameLst>
                                          <p:attrName>style.visibility</p:attrName>
                                        </p:attrNameLst>
                                      </p:cBhvr>
                                      <p:to>
                                        <p:strVal val="visible"/>
                                      </p:to>
                                    </p:set>
                                    <p:anim calcmode="lin" valueType="num">
                                      <p:cBhvr>
                                        <p:cTn id="22" dur="500" fill="hold"/>
                                        <p:tgtEl>
                                          <p:spTgt spid="43"/>
                                        </p:tgtEl>
                                        <p:attrNameLst>
                                          <p:attrName>ppt_w</p:attrName>
                                        </p:attrNameLst>
                                      </p:cBhvr>
                                      <p:tavLst>
                                        <p:tav tm="0">
                                          <p:val>
                                            <p:fltVal val="0"/>
                                          </p:val>
                                        </p:tav>
                                        <p:tav tm="100000">
                                          <p:val>
                                            <p:strVal val="#ppt_w"/>
                                          </p:val>
                                        </p:tav>
                                      </p:tavLst>
                                    </p:anim>
                                    <p:anim calcmode="lin" valueType="num">
                                      <p:cBhvr>
                                        <p:cTn id="23" dur="500" fill="hold"/>
                                        <p:tgtEl>
                                          <p:spTgt spid="43"/>
                                        </p:tgtEl>
                                        <p:attrNameLst>
                                          <p:attrName>ppt_h</p:attrName>
                                        </p:attrNameLst>
                                      </p:cBhvr>
                                      <p:tavLst>
                                        <p:tav tm="0">
                                          <p:val>
                                            <p:fltVal val="0"/>
                                          </p:val>
                                        </p:tav>
                                        <p:tav tm="100000">
                                          <p:val>
                                            <p:strVal val="#ppt_h"/>
                                          </p:val>
                                        </p:tav>
                                      </p:tavLst>
                                    </p:anim>
                                    <p:animEffect transition="in" filter="fade">
                                      <p:cBhvr>
                                        <p:cTn id="24" dur="500"/>
                                        <p:tgtEl>
                                          <p:spTgt spid="43"/>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44"/>
                                        </p:tgtEl>
                                        <p:attrNameLst>
                                          <p:attrName>style.visibility</p:attrName>
                                        </p:attrNameLst>
                                      </p:cBhvr>
                                      <p:to>
                                        <p:strVal val="visible"/>
                                      </p:to>
                                    </p:set>
                                    <p:anim calcmode="lin" valueType="num">
                                      <p:cBhvr>
                                        <p:cTn id="27" dur="500" fill="hold"/>
                                        <p:tgtEl>
                                          <p:spTgt spid="44"/>
                                        </p:tgtEl>
                                        <p:attrNameLst>
                                          <p:attrName>ppt_w</p:attrName>
                                        </p:attrNameLst>
                                      </p:cBhvr>
                                      <p:tavLst>
                                        <p:tav tm="0">
                                          <p:val>
                                            <p:fltVal val="0"/>
                                          </p:val>
                                        </p:tav>
                                        <p:tav tm="100000">
                                          <p:val>
                                            <p:strVal val="#ppt_w"/>
                                          </p:val>
                                        </p:tav>
                                      </p:tavLst>
                                    </p:anim>
                                    <p:anim calcmode="lin" valueType="num">
                                      <p:cBhvr>
                                        <p:cTn id="28" dur="500" fill="hold"/>
                                        <p:tgtEl>
                                          <p:spTgt spid="44"/>
                                        </p:tgtEl>
                                        <p:attrNameLst>
                                          <p:attrName>ppt_h</p:attrName>
                                        </p:attrNameLst>
                                      </p:cBhvr>
                                      <p:tavLst>
                                        <p:tav tm="0">
                                          <p:val>
                                            <p:fltVal val="0"/>
                                          </p:val>
                                        </p:tav>
                                        <p:tav tm="100000">
                                          <p:val>
                                            <p:strVal val="#ppt_h"/>
                                          </p:val>
                                        </p:tav>
                                      </p:tavLst>
                                    </p:anim>
                                    <p:animEffect transition="in" filter="fade">
                                      <p:cBhvr>
                                        <p:cTn id="29" dur="500"/>
                                        <p:tgtEl>
                                          <p:spTgt spid="44"/>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45"/>
                                        </p:tgtEl>
                                        <p:attrNameLst>
                                          <p:attrName>style.visibility</p:attrName>
                                        </p:attrNameLst>
                                      </p:cBhvr>
                                      <p:to>
                                        <p:strVal val="visible"/>
                                      </p:to>
                                    </p:set>
                                    <p:anim calcmode="lin" valueType="num">
                                      <p:cBhvr>
                                        <p:cTn id="32" dur="500" fill="hold"/>
                                        <p:tgtEl>
                                          <p:spTgt spid="45"/>
                                        </p:tgtEl>
                                        <p:attrNameLst>
                                          <p:attrName>ppt_w</p:attrName>
                                        </p:attrNameLst>
                                      </p:cBhvr>
                                      <p:tavLst>
                                        <p:tav tm="0">
                                          <p:val>
                                            <p:fltVal val="0"/>
                                          </p:val>
                                        </p:tav>
                                        <p:tav tm="100000">
                                          <p:val>
                                            <p:strVal val="#ppt_w"/>
                                          </p:val>
                                        </p:tav>
                                      </p:tavLst>
                                    </p:anim>
                                    <p:anim calcmode="lin" valueType="num">
                                      <p:cBhvr>
                                        <p:cTn id="33" dur="500" fill="hold"/>
                                        <p:tgtEl>
                                          <p:spTgt spid="45"/>
                                        </p:tgtEl>
                                        <p:attrNameLst>
                                          <p:attrName>ppt_h</p:attrName>
                                        </p:attrNameLst>
                                      </p:cBhvr>
                                      <p:tavLst>
                                        <p:tav tm="0">
                                          <p:val>
                                            <p:fltVal val="0"/>
                                          </p:val>
                                        </p:tav>
                                        <p:tav tm="100000">
                                          <p:val>
                                            <p:strVal val="#ppt_h"/>
                                          </p:val>
                                        </p:tav>
                                      </p:tavLst>
                                    </p:anim>
                                    <p:animEffect transition="in" filter="fade">
                                      <p:cBhvr>
                                        <p:cTn id="34" dur="500"/>
                                        <p:tgtEl>
                                          <p:spTgt spid="45"/>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46"/>
                                        </p:tgtEl>
                                        <p:attrNameLst>
                                          <p:attrName>style.visibility</p:attrName>
                                        </p:attrNameLst>
                                      </p:cBhvr>
                                      <p:to>
                                        <p:strVal val="visible"/>
                                      </p:to>
                                    </p:set>
                                    <p:anim calcmode="lin" valueType="num">
                                      <p:cBhvr>
                                        <p:cTn id="37" dur="500" fill="hold"/>
                                        <p:tgtEl>
                                          <p:spTgt spid="46"/>
                                        </p:tgtEl>
                                        <p:attrNameLst>
                                          <p:attrName>ppt_w</p:attrName>
                                        </p:attrNameLst>
                                      </p:cBhvr>
                                      <p:tavLst>
                                        <p:tav tm="0">
                                          <p:val>
                                            <p:fltVal val="0"/>
                                          </p:val>
                                        </p:tav>
                                        <p:tav tm="100000">
                                          <p:val>
                                            <p:strVal val="#ppt_w"/>
                                          </p:val>
                                        </p:tav>
                                      </p:tavLst>
                                    </p:anim>
                                    <p:anim calcmode="lin" valueType="num">
                                      <p:cBhvr>
                                        <p:cTn id="38" dur="500" fill="hold"/>
                                        <p:tgtEl>
                                          <p:spTgt spid="46"/>
                                        </p:tgtEl>
                                        <p:attrNameLst>
                                          <p:attrName>ppt_h</p:attrName>
                                        </p:attrNameLst>
                                      </p:cBhvr>
                                      <p:tavLst>
                                        <p:tav tm="0">
                                          <p:val>
                                            <p:fltVal val="0"/>
                                          </p:val>
                                        </p:tav>
                                        <p:tav tm="100000">
                                          <p:val>
                                            <p:strVal val="#ppt_h"/>
                                          </p:val>
                                        </p:tav>
                                      </p:tavLst>
                                    </p:anim>
                                    <p:animEffect transition="in" filter="fade">
                                      <p:cBhvr>
                                        <p:cTn id="39" dur="500"/>
                                        <p:tgtEl>
                                          <p:spTgt spid="46"/>
                                        </p:tgtEl>
                                      </p:cBhvr>
                                    </p:animEffect>
                                  </p:childTnLst>
                                </p:cTn>
                              </p:par>
                              <p:par>
                                <p:cTn id="40" presetID="53" presetClass="entr" presetSubtype="16" fill="hold" grpId="0" nodeType="withEffect">
                                  <p:stCondLst>
                                    <p:cond delay="0"/>
                                  </p:stCondLst>
                                  <p:childTnLst>
                                    <p:set>
                                      <p:cBhvr>
                                        <p:cTn id="41" dur="1" fill="hold">
                                          <p:stCondLst>
                                            <p:cond delay="0"/>
                                          </p:stCondLst>
                                        </p:cTn>
                                        <p:tgtEl>
                                          <p:spTgt spid="48"/>
                                        </p:tgtEl>
                                        <p:attrNameLst>
                                          <p:attrName>style.visibility</p:attrName>
                                        </p:attrNameLst>
                                      </p:cBhvr>
                                      <p:to>
                                        <p:strVal val="visible"/>
                                      </p:to>
                                    </p:set>
                                    <p:anim calcmode="lin" valueType="num">
                                      <p:cBhvr>
                                        <p:cTn id="42" dur="500" fill="hold"/>
                                        <p:tgtEl>
                                          <p:spTgt spid="48"/>
                                        </p:tgtEl>
                                        <p:attrNameLst>
                                          <p:attrName>ppt_w</p:attrName>
                                        </p:attrNameLst>
                                      </p:cBhvr>
                                      <p:tavLst>
                                        <p:tav tm="0">
                                          <p:val>
                                            <p:fltVal val="0"/>
                                          </p:val>
                                        </p:tav>
                                        <p:tav tm="100000">
                                          <p:val>
                                            <p:strVal val="#ppt_w"/>
                                          </p:val>
                                        </p:tav>
                                      </p:tavLst>
                                    </p:anim>
                                    <p:anim calcmode="lin" valueType="num">
                                      <p:cBhvr>
                                        <p:cTn id="43" dur="500" fill="hold"/>
                                        <p:tgtEl>
                                          <p:spTgt spid="48"/>
                                        </p:tgtEl>
                                        <p:attrNameLst>
                                          <p:attrName>ppt_h</p:attrName>
                                        </p:attrNameLst>
                                      </p:cBhvr>
                                      <p:tavLst>
                                        <p:tav tm="0">
                                          <p:val>
                                            <p:fltVal val="0"/>
                                          </p:val>
                                        </p:tav>
                                        <p:tav tm="100000">
                                          <p:val>
                                            <p:strVal val="#ppt_h"/>
                                          </p:val>
                                        </p:tav>
                                      </p:tavLst>
                                    </p:anim>
                                    <p:animEffect transition="in" filter="fade">
                                      <p:cBhvr>
                                        <p:cTn id="44" dur="500"/>
                                        <p:tgtEl>
                                          <p:spTgt spid="48"/>
                                        </p:tgtEl>
                                      </p:cBhvr>
                                    </p:animEffect>
                                  </p:childTnLst>
                                </p:cTn>
                              </p:par>
                              <p:par>
                                <p:cTn id="45" presetID="53" presetClass="entr" presetSubtype="16" fill="hold" grpId="0" nodeType="withEffect">
                                  <p:stCondLst>
                                    <p:cond delay="0"/>
                                  </p:stCondLst>
                                  <p:childTnLst>
                                    <p:set>
                                      <p:cBhvr>
                                        <p:cTn id="46" dur="1" fill="hold">
                                          <p:stCondLst>
                                            <p:cond delay="0"/>
                                          </p:stCondLst>
                                        </p:cTn>
                                        <p:tgtEl>
                                          <p:spTgt spid="50"/>
                                        </p:tgtEl>
                                        <p:attrNameLst>
                                          <p:attrName>style.visibility</p:attrName>
                                        </p:attrNameLst>
                                      </p:cBhvr>
                                      <p:to>
                                        <p:strVal val="visible"/>
                                      </p:to>
                                    </p:set>
                                    <p:anim calcmode="lin" valueType="num">
                                      <p:cBhvr>
                                        <p:cTn id="47" dur="500" fill="hold"/>
                                        <p:tgtEl>
                                          <p:spTgt spid="50"/>
                                        </p:tgtEl>
                                        <p:attrNameLst>
                                          <p:attrName>ppt_w</p:attrName>
                                        </p:attrNameLst>
                                      </p:cBhvr>
                                      <p:tavLst>
                                        <p:tav tm="0">
                                          <p:val>
                                            <p:fltVal val="0"/>
                                          </p:val>
                                        </p:tav>
                                        <p:tav tm="100000">
                                          <p:val>
                                            <p:strVal val="#ppt_w"/>
                                          </p:val>
                                        </p:tav>
                                      </p:tavLst>
                                    </p:anim>
                                    <p:anim calcmode="lin" valueType="num">
                                      <p:cBhvr>
                                        <p:cTn id="48" dur="500" fill="hold"/>
                                        <p:tgtEl>
                                          <p:spTgt spid="50"/>
                                        </p:tgtEl>
                                        <p:attrNameLst>
                                          <p:attrName>ppt_h</p:attrName>
                                        </p:attrNameLst>
                                      </p:cBhvr>
                                      <p:tavLst>
                                        <p:tav tm="0">
                                          <p:val>
                                            <p:fltVal val="0"/>
                                          </p:val>
                                        </p:tav>
                                        <p:tav tm="100000">
                                          <p:val>
                                            <p:strVal val="#ppt_h"/>
                                          </p:val>
                                        </p:tav>
                                      </p:tavLst>
                                    </p:anim>
                                    <p:animEffect transition="in" filter="fade">
                                      <p:cBhvr>
                                        <p:cTn id="49" dur="500"/>
                                        <p:tgtEl>
                                          <p:spTgt spid="50"/>
                                        </p:tgtEl>
                                      </p:cBhvr>
                                    </p:animEffect>
                                  </p:childTnLst>
                                </p:cTn>
                              </p:par>
                              <p:par>
                                <p:cTn id="50" presetID="53" presetClass="entr" presetSubtype="16" fill="hold" grpId="0" nodeType="withEffect">
                                  <p:stCondLst>
                                    <p:cond delay="0"/>
                                  </p:stCondLst>
                                  <p:childTnLst>
                                    <p:set>
                                      <p:cBhvr>
                                        <p:cTn id="51" dur="1" fill="hold">
                                          <p:stCondLst>
                                            <p:cond delay="0"/>
                                          </p:stCondLst>
                                        </p:cTn>
                                        <p:tgtEl>
                                          <p:spTgt spid="51"/>
                                        </p:tgtEl>
                                        <p:attrNameLst>
                                          <p:attrName>style.visibility</p:attrName>
                                        </p:attrNameLst>
                                      </p:cBhvr>
                                      <p:to>
                                        <p:strVal val="visible"/>
                                      </p:to>
                                    </p:set>
                                    <p:anim calcmode="lin" valueType="num">
                                      <p:cBhvr>
                                        <p:cTn id="52" dur="500" fill="hold"/>
                                        <p:tgtEl>
                                          <p:spTgt spid="51"/>
                                        </p:tgtEl>
                                        <p:attrNameLst>
                                          <p:attrName>ppt_w</p:attrName>
                                        </p:attrNameLst>
                                      </p:cBhvr>
                                      <p:tavLst>
                                        <p:tav tm="0">
                                          <p:val>
                                            <p:fltVal val="0"/>
                                          </p:val>
                                        </p:tav>
                                        <p:tav tm="100000">
                                          <p:val>
                                            <p:strVal val="#ppt_w"/>
                                          </p:val>
                                        </p:tav>
                                      </p:tavLst>
                                    </p:anim>
                                    <p:anim calcmode="lin" valueType="num">
                                      <p:cBhvr>
                                        <p:cTn id="53" dur="500" fill="hold"/>
                                        <p:tgtEl>
                                          <p:spTgt spid="51"/>
                                        </p:tgtEl>
                                        <p:attrNameLst>
                                          <p:attrName>ppt_h</p:attrName>
                                        </p:attrNameLst>
                                      </p:cBhvr>
                                      <p:tavLst>
                                        <p:tav tm="0">
                                          <p:val>
                                            <p:fltVal val="0"/>
                                          </p:val>
                                        </p:tav>
                                        <p:tav tm="100000">
                                          <p:val>
                                            <p:strVal val="#ppt_h"/>
                                          </p:val>
                                        </p:tav>
                                      </p:tavLst>
                                    </p:anim>
                                    <p:animEffect transition="in" filter="fade">
                                      <p:cBhvr>
                                        <p:cTn id="54" dur="500"/>
                                        <p:tgtEl>
                                          <p:spTgt spid="51"/>
                                        </p:tgtEl>
                                      </p:cBhvr>
                                    </p:animEffect>
                                  </p:childTnLst>
                                </p:cTn>
                              </p:par>
                              <p:par>
                                <p:cTn id="55" presetID="53" presetClass="entr" presetSubtype="16" fill="hold" nodeType="withEffect">
                                  <p:stCondLst>
                                    <p:cond delay="0"/>
                                  </p:stCondLst>
                                  <p:childTnLst>
                                    <p:set>
                                      <p:cBhvr>
                                        <p:cTn id="56" dur="1" fill="hold">
                                          <p:stCondLst>
                                            <p:cond delay="0"/>
                                          </p:stCondLst>
                                        </p:cTn>
                                        <p:tgtEl>
                                          <p:spTgt spid="52"/>
                                        </p:tgtEl>
                                        <p:attrNameLst>
                                          <p:attrName>style.visibility</p:attrName>
                                        </p:attrNameLst>
                                      </p:cBhvr>
                                      <p:to>
                                        <p:strVal val="visible"/>
                                      </p:to>
                                    </p:set>
                                    <p:anim calcmode="lin" valueType="num">
                                      <p:cBhvr>
                                        <p:cTn id="57" dur="500" fill="hold"/>
                                        <p:tgtEl>
                                          <p:spTgt spid="52"/>
                                        </p:tgtEl>
                                        <p:attrNameLst>
                                          <p:attrName>ppt_w</p:attrName>
                                        </p:attrNameLst>
                                      </p:cBhvr>
                                      <p:tavLst>
                                        <p:tav tm="0">
                                          <p:val>
                                            <p:fltVal val="0"/>
                                          </p:val>
                                        </p:tav>
                                        <p:tav tm="100000">
                                          <p:val>
                                            <p:strVal val="#ppt_w"/>
                                          </p:val>
                                        </p:tav>
                                      </p:tavLst>
                                    </p:anim>
                                    <p:anim calcmode="lin" valueType="num">
                                      <p:cBhvr>
                                        <p:cTn id="58" dur="500" fill="hold"/>
                                        <p:tgtEl>
                                          <p:spTgt spid="52"/>
                                        </p:tgtEl>
                                        <p:attrNameLst>
                                          <p:attrName>ppt_h</p:attrName>
                                        </p:attrNameLst>
                                      </p:cBhvr>
                                      <p:tavLst>
                                        <p:tav tm="0">
                                          <p:val>
                                            <p:fltVal val="0"/>
                                          </p:val>
                                        </p:tav>
                                        <p:tav tm="100000">
                                          <p:val>
                                            <p:strVal val="#ppt_h"/>
                                          </p:val>
                                        </p:tav>
                                      </p:tavLst>
                                    </p:anim>
                                    <p:animEffect transition="in" filter="fade">
                                      <p:cBhvr>
                                        <p:cTn id="59" dur="500"/>
                                        <p:tgtEl>
                                          <p:spTgt spid="52"/>
                                        </p:tgtEl>
                                      </p:cBhvr>
                                    </p:animEffect>
                                  </p:childTnLst>
                                </p:cTn>
                              </p:par>
                              <p:par>
                                <p:cTn id="60" presetID="53" presetClass="entr" presetSubtype="16" fill="hold" grpId="0" nodeType="withEffect">
                                  <p:stCondLst>
                                    <p:cond delay="0"/>
                                  </p:stCondLst>
                                  <p:childTnLst>
                                    <p:set>
                                      <p:cBhvr>
                                        <p:cTn id="61" dur="1" fill="hold">
                                          <p:stCondLst>
                                            <p:cond delay="0"/>
                                          </p:stCondLst>
                                        </p:cTn>
                                        <p:tgtEl>
                                          <p:spTgt spid="56"/>
                                        </p:tgtEl>
                                        <p:attrNameLst>
                                          <p:attrName>style.visibility</p:attrName>
                                        </p:attrNameLst>
                                      </p:cBhvr>
                                      <p:to>
                                        <p:strVal val="visible"/>
                                      </p:to>
                                    </p:set>
                                    <p:anim calcmode="lin" valueType="num">
                                      <p:cBhvr>
                                        <p:cTn id="62" dur="500" fill="hold"/>
                                        <p:tgtEl>
                                          <p:spTgt spid="56"/>
                                        </p:tgtEl>
                                        <p:attrNameLst>
                                          <p:attrName>ppt_w</p:attrName>
                                        </p:attrNameLst>
                                      </p:cBhvr>
                                      <p:tavLst>
                                        <p:tav tm="0">
                                          <p:val>
                                            <p:fltVal val="0"/>
                                          </p:val>
                                        </p:tav>
                                        <p:tav tm="100000">
                                          <p:val>
                                            <p:strVal val="#ppt_w"/>
                                          </p:val>
                                        </p:tav>
                                      </p:tavLst>
                                    </p:anim>
                                    <p:anim calcmode="lin" valueType="num">
                                      <p:cBhvr>
                                        <p:cTn id="63" dur="500" fill="hold"/>
                                        <p:tgtEl>
                                          <p:spTgt spid="56"/>
                                        </p:tgtEl>
                                        <p:attrNameLst>
                                          <p:attrName>ppt_h</p:attrName>
                                        </p:attrNameLst>
                                      </p:cBhvr>
                                      <p:tavLst>
                                        <p:tav tm="0">
                                          <p:val>
                                            <p:fltVal val="0"/>
                                          </p:val>
                                        </p:tav>
                                        <p:tav tm="100000">
                                          <p:val>
                                            <p:strVal val="#ppt_h"/>
                                          </p:val>
                                        </p:tav>
                                      </p:tavLst>
                                    </p:anim>
                                    <p:animEffect transition="in" filter="fade">
                                      <p:cBhvr>
                                        <p:cTn id="64" dur="500"/>
                                        <p:tgtEl>
                                          <p:spTgt spid="56"/>
                                        </p:tgtEl>
                                      </p:cBhvr>
                                    </p:animEffect>
                                  </p:childTnLst>
                                </p:cTn>
                              </p:par>
                              <p:par>
                                <p:cTn id="65" presetID="53" presetClass="entr" presetSubtype="16" fill="hold" nodeType="withEffect">
                                  <p:stCondLst>
                                    <p:cond delay="0"/>
                                  </p:stCondLst>
                                  <p:childTnLst>
                                    <p:set>
                                      <p:cBhvr>
                                        <p:cTn id="66" dur="1" fill="hold">
                                          <p:stCondLst>
                                            <p:cond delay="0"/>
                                          </p:stCondLst>
                                        </p:cTn>
                                        <p:tgtEl>
                                          <p:spTgt spid="57"/>
                                        </p:tgtEl>
                                        <p:attrNameLst>
                                          <p:attrName>style.visibility</p:attrName>
                                        </p:attrNameLst>
                                      </p:cBhvr>
                                      <p:to>
                                        <p:strVal val="visible"/>
                                      </p:to>
                                    </p:set>
                                    <p:anim calcmode="lin" valueType="num">
                                      <p:cBhvr>
                                        <p:cTn id="67" dur="500" fill="hold"/>
                                        <p:tgtEl>
                                          <p:spTgt spid="57"/>
                                        </p:tgtEl>
                                        <p:attrNameLst>
                                          <p:attrName>ppt_w</p:attrName>
                                        </p:attrNameLst>
                                      </p:cBhvr>
                                      <p:tavLst>
                                        <p:tav tm="0">
                                          <p:val>
                                            <p:fltVal val="0"/>
                                          </p:val>
                                        </p:tav>
                                        <p:tav tm="100000">
                                          <p:val>
                                            <p:strVal val="#ppt_w"/>
                                          </p:val>
                                        </p:tav>
                                      </p:tavLst>
                                    </p:anim>
                                    <p:anim calcmode="lin" valueType="num">
                                      <p:cBhvr>
                                        <p:cTn id="68" dur="500" fill="hold"/>
                                        <p:tgtEl>
                                          <p:spTgt spid="57"/>
                                        </p:tgtEl>
                                        <p:attrNameLst>
                                          <p:attrName>ppt_h</p:attrName>
                                        </p:attrNameLst>
                                      </p:cBhvr>
                                      <p:tavLst>
                                        <p:tav tm="0">
                                          <p:val>
                                            <p:fltVal val="0"/>
                                          </p:val>
                                        </p:tav>
                                        <p:tav tm="100000">
                                          <p:val>
                                            <p:strVal val="#ppt_h"/>
                                          </p:val>
                                        </p:tav>
                                      </p:tavLst>
                                    </p:anim>
                                    <p:animEffect transition="in" filter="fade">
                                      <p:cBhvr>
                                        <p:cTn id="69" dur="500"/>
                                        <p:tgtEl>
                                          <p:spTgt spid="57"/>
                                        </p:tgtEl>
                                      </p:cBhvr>
                                    </p:animEffect>
                                  </p:childTnLst>
                                </p:cTn>
                              </p:par>
                              <p:par>
                                <p:cTn id="70" presetID="53" presetClass="entr" presetSubtype="16" fill="hold" grpId="0" nodeType="withEffect">
                                  <p:stCondLst>
                                    <p:cond delay="0"/>
                                  </p:stCondLst>
                                  <p:childTnLst>
                                    <p:set>
                                      <p:cBhvr>
                                        <p:cTn id="71" dur="1" fill="hold">
                                          <p:stCondLst>
                                            <p:cond delay="0"/>
                                          </p:stCondLst>
                                        </p:cTn>
                                        <p:tgtEl>
                                          <p:spTgt spid="62"/>
                                        </p:tgtEl>
                                        <p:attrNameLst>
                                          <p:attrName>style.visibility</p:attrName>
                                        </p:attrNameLst>
                                      </p:cBhvr>
                                      <p:to>
                                        <p:strVal val="visible"/>
                                      </p:to>
                                    </p:set>
                                    <p:anim calcmode="lin" valueType="num">
                                      <p:cBhvr>
                                        <p:cTn id="72" dur="500" fill="hold"/>
                                        <p:tgtEl>
                                          <p:spTgt spid="62"/>
                                        </p:tgtEl>
                                        <p:attrNameLst>
                                          <p:attrName>ppt_w</p:attrName>
                                        </p:attrNameLst>
                                      </p:cBhvr>
                                      <p:tavLst>
                                        <p:tav tm="0">
                                          <p:val>
                                            <p:fltVal val="0"/>
                                          </p:val>
                                        </p:tav>
                                        <p:tav tm="100000">
                                          <p:val>
                                            <p:strVal val="#ppt_w"/>
                                          </p:val>
                                        </p:tav>
                                      </p:tavLst>
                                    </p:anim>
                                    <p:anim calcmode="lin" valueType="num">
                                      <p:cBhvr>
                                        <p:cTn id="73" dur="500" fill="hold"/>
                                        <p:tgtEl>
                                          <p:spTgt spid="62"/>
                                        </p:tgtEl>
                                        <p:attrNameLst>
                                          <p:attrName>ppt_h</p:attrName>
                                        </p:attrNameLst>
                                      </p:cBhvr>
                                      <p:tavLst>
                                        <p:tav tm="0">
                                          <p:val>
                                            <p:fltVal val="0"/>
                                          </p:val>
                                        </p:tav>
                                        <p:tav tm="100000">
                                          <p:val>
                                            <p:strVal val="#ppt_h"/>
                                          </p:val>
                                        </p:tav>
                                      </p:tavLst>
                                    </p:anim>
                                    <p:animEffect transition="in" filter="fade">
                                      <p:cBhvr>
                                        <p:cTn id="74" dur="500"/>
                                        <p:tgtEl>
                                          <p:spTgt spid="62"/>
                                        </p:tgtEl>
                                      </p:cBhvr>
                                    </p:animEffect>
                                  </p:childTnLst>
                                </p:cTn>
                              </p:par>
                              <p:par>
                                <p:cTn id="75" presetID="16" presetClass="entr" presetSubtype="21" fill="hold" nodeType="withEffect">
                                  <p:stCondLst>
                                    <p:cond delay="500"/>
                                  </p:stCondLst>
                                  <p:childTnLst>
                                    <p:set>
                                      <p:cBhvr>
                                        <p:cTn id="76" dur="1" fill="hold">
                                          <p:stCondLst>
                                            <p:cond delay="0"/>
                                          </p:stCondLst>
                                        </p:cTn>
                                        <p:tgtEl>
                                          <p:spTgt spid="114"/>
                                        </p:tgtEl>
                                        <p:attrNameLst>
                                          <p:attrName>style.visibility</p:attrName>
                                        </p:attrNameLst>
                                      </p:cBhvr>
                                      <p:to>
                                        <p:strVal val="visible"/>
                                      </p:to>
                                    </p:set>
                                    <p:animEffect transition="in" filter="barn(inVertical)">
                                      <p:cBhvr>
                                        <p:cTn id="77" dur="500"/>
                                        <p:tgtEl>
                                          <p:spTgt spid="114"/>
                                        </p:tgtEl>
                                      </p:cBhvr>
                                    </p:animEffect>
                                  </p:childTnLst>
                                </p:cTn>
                              </p:par>
                              <p:par>
                                <p:cTn id="78" presetID="2" presetClass="entr" presetSubtype="4" fill="hold" grpId="0" nodeType="withEffect">
                                  <p:stCondLst>
                                    <p:cond delay="0"/>
                                  </p:stCondLst>
                                  <p:childTnLst>
                                    <p:set>
                                      <p:cBhvr>
                                        <p:cTn id="79" dur="1" fill="hold">
                                          <p:stCondLst>
                                            <p:cond delay="0"/>
                                          </p:stCondLst>
                                        </p:cTn>
                                        <p:tgtEl>
                                          <p:spTgt spid="3"/>
                                        </p:tgtEl>
                                        <p:attrNameLst>
                                          <p:attrName>style.visibility</p:attrName>
                                        </p:attrNameLst>
                                      </p:cBhvr>
                                      <p:to>
                                        <p:strVal val="visible"/>
                                      </p:to>
                                    </p:set>
                                    <p:anim calcmode="lin" valueType="num">
                                      <p:cBhvr additive="base">
                                        <p:cTn id="80" dur="500" fill="hold"/>
                                        <p:tgtEl>
                                          <p:spTgt spid="3"/>
                                        </p:tgtEl>
                                        <p:attrNameLst>
                                          <p:attrName>ppt_x</p:attrName>
                                        </p:attrNameLst>
                                      </p:cBhvr>
                                      <p:tavLst>
                                        <p:tav tm="0">
                                          <p:val>
                                            <p:strVal val="#ppt_x"/>
                                          </p:val>
                                        </p:tav>
                                        <p:tav tm="100000">
                                          <p:val>
                                            <p:strVal val="#ppt_x"/>
                                          </p:val>
                                        </p:tav>
                                      </p:tavLst>
                                    </p:anim>
                                    <p:anim calcmode="lin" valueType="num">
                                      <p:cBhvr additive="base">
                                        <p:cTn id="81"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43" grpId="0" animBg="1"/>
      <p:bldP spid="44" grpId="0" animBg="1"/>
      <p:bldP spid="45" grpId="0" animBg="1"/>
      <p:bldP spid="46" grpId="0" animBg="1"/>
      <p:bldP spid="48" grpId="0" animBg="1"/>
      <p:bldP spid="50" grpId="0" animBg="1"/>
      <p:bldP spid="51" grpId="0" animBg="1"/>
      <p:bldP spid="56" grpId="0" animBg="1"/>
      <p:bldP spid="62" grpId="0" animBg="1"/>
      <p:bldP spid="85" grpId="0" animBg="1"/>
      <p:bldP spid="87"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22"/>
          <p:cNvSpPr txBox="1"/>
          <p:nvPr/>
        </p:nvSpPr>
        <p:spPr>
          <a:xfrm>
            <a:off x="818551" y="2400437"/>
            <a:ext cx="5058710" cy="3609065"/>
          </a:xfrm>
          <a:prstGeom prst="rect">
            <a:avLst/>
          </a:prstGeom>
          <a:noFill/>
        </p:spPr>
        <p:txBody>
          <a:bodyPr wrap="square" rtlCol="0">
            <a:spAutoFit/>
          </a:bodyPr>
          <a:lstStyle>
            <a:defPPr>
              <a:defRPr lang="zh-CN"/>
            </a:defPPr>
            <a:lvl1pPr>
              <a:defRPr sz="2000">
                <a:latin typeface="+mn-ea"/>
                <a:ea typeface="+mn-ea"/>
              </a:defRPr>
            </a:lvl1pPr>
          </a:lstStyle>
          <a:p>
            <a:pPr marL="285750" indent="-285750">
              <a:lnSpc>
                <a:spcPct val="150000"/>
              </a:lnSpc>
              <a:buFont typeface="Arial" panose="020B0604020202020204" pitchFamily="34" charset="0"/>
              <a:buChar char="•"/>
            </a:pPr>
            <a:r>
              <a:rPr lang="en-US" altLang="zh-CN" sz="1400" dirty="0">
                <a:solidFill>
                  <a:schemeClr val="bg1">
                    <a:lumMod val="50000"/>
                  </a:schemeClr>
                </a:solidFill>
                <a:latin typeface="微软雅黑" panose="020B0503020204020204" pitchFamily="34" charset="-122"/>
                <a:ea typeface="微软雅黑" panose="020B0503020204020204" pitchFamily="34" charset="-122"/>
              </a:rPr>
              <a:t>Mixed brand perception: The several labels within the Volkswagen Group umbrella are generally favorably received. Audi,  Lamborghini, Buggati, Porsche,  and even Volkswagen are among the company's most prestigious brands. However, certain of Volkswagen's brands, like Seat and Skoda, are less desirable to buyers (Financial Times, 2015) . Volkswagen's brands (which include high-end and budget options) aren't as well-known as more pricey, forward-thinking rivals like BMW and Tesla. This is true, especially for a younger demographic.</a:t>
            </a:r>
            <a:endParaRPr lang="zh-CN" altLang="en-US" sz="1400" dirty="0">
              <a:solidFill>
                <a:schemeClr val="bg1">
                  <a:lumMod val="50000"/>
                </a:schemeClr>
              </a:solidFill>
              <a:latin typeface="微软雅黑" panose="020B0503020204020204" pitchFamily="34" charset="-122"/>
              <a:ea typeface="微软雅黑" panose="020B0503020204020204" pitchFamily="34" charset="-122"/>
            </a:endParaRPr>
          </a:p>
        </p:txBody>
      </p:sp>
      <p:grpSp>
        <p:nvGrpSpPr>
          <p:cNvPr id="38" name="组合 37"/>
          <p:cNvGrpSpPr/>
          <p:nvPr/>
        </p:nvGrpSpPr>
        <p:grpSpPr>
          <a:xfrm>
            <a:off x="1234739" y="1202805"/>
            <a:ext cx="2509746" cy="990143"/>
            <a:chOff x="1269085" y="707048"/>
            <a:chExt cx="3615561" cy="1426408"/>
          </a:xfrm>
        </p:grpSpPr>
        <p:sp>
          <p:nvSpPr>
            <p:cNvPr id="2" name="矩形: 圆角 10"/>
            <p:cNvSpPr/>
            <p:nvPr/>
          </p:nvSpPr>
          <p:spPr>
            <a:xfrm>
              <a:off x="2141446" y="1050628"/>
              <a:ext cx="2743200" cy="787400"/>
            </a:xfrm>
            <a:prstGeom prst="roundRect">
              <a:avLst>
                <a:gd name="adj" fmla="val 10014"/>
              </a:avLst>
            </a:prstGeom>
            <a:gradFill>
              <a:gsLst>
                <a:gs pos="0">
                  <a:schemeClr val="bg1">
                    <a:lumMod val="95000"/>
                    <a:alpha val="46000"/>
                  </a:schemeClr>
                </a:gs>
                <a:gs pos="100000">
                  <a:schemeClr val="bg1">
                    <a:lumMod val="85000"/>
                    <a:alpha val="54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pitchFamily="34" charset="-122"/>
                <a:ea typeface="微软雅黑" panose="020B0503020204020204" pitchFamily="34" charset="-122"/>
              </a:endParaRPr>
            </a:p>
          </p:txBody>
        </p:sp>
        <p:sp>
          <p:nvSpPr>
            <p:cNvPr id="4" name="Freeform: Shape 31"/>
            <p:cNvSpPr/>
            <p:nvPr/>
          </p:nvSpPr>
          <p:spPr>
            <a:xfrm>
              <a:off x="1269085" y="707048"/>
              <a:ext cx="1269888" cy="1426408"/>
            </a:xfrm>
            <a:custGeom>
              <a:avLst/>
              <a:gdLst>
                <a:gd name="connsiteX0" fmla="*/ 4267200 w 8534400"/>
                <a:gd name="connsiteY0" fmla="*/ 0 h 9586304"/>
                <a:gd name="connsiteX1" fmla="*/ 4717706 w 8534400"/>
                <a:gd name="connsiteY1" fmla="*/ 105392 h 9586304"/>
                <a:gd name="connsiteX2" fmla="*/ 7975773 w 8534400"/>
                <a:gd name="connsiteY2" fmla="*/ 1734038 h 9586304"/>
                <a:gd name="connsiteX3" fmla="*/ 8534400 w 8534400"/>
                <a:gd name="connsiteY3" fmla="*/ 2638439 h 9586304"/>
                <a:gd name="connsiteX4" fmla="*/ 8534400 w 8534400"/>
                <a:gd name="connsiteY4" fmla="*/ 6947864 h 9586304"/>
                <a:gd name="connsiteX5" fmla="*/ 7975773 w 8534400"/>
                <a:gd name="connsiteY5" fmla="*/ 7852265 h 9586304"/>
                <a:gd name="connsiteX6" fmla="*/ 4717706 w 8534400"/>
                <a:gd name="connsiteY6" fmla="*/ 9480911 h 9586304"/>
                <a:gd name="connsiteX7" fmla="*/ 3816693 w 8534400"/>
                <a:gd name="connsiteY7" fmla="*/ 9480911 h 9586304"/>
                <a:gd name="connsiteX8" fmla="*/ 558630 w 8534400"/>
                <a:gd name="connsiteY8" fmla="*/ 7852265 h 9586304"/>
                <a:gd name="connsiteX9" fmla="*/ 0 w 8534400"/>
                <a:gd name="connsiteY9" fmla="*/ 6947864 h 9586304"/>
                <a:gd name="connsiteX10" fmla="*/ 0 w 8534400"/>
                <a:gd name="connsiteY10" fmla="*/ 2638439 h 9586304"/>
                <a:gd name="connsiteX11" fmla="*/ 558630 w 8534400"/>
                <a:gd name="connsiteY11" fmla="*/ 1734038 h 9586304"/>
                <a:gd name="connsiteX12" fmla="*/ 3816693 w 8534400"/>
                <a:gd name="connsiteY12" fmla="*/ 105392 h 9586304"/>
                <a:gd name="connsiteX13" fmla="*/ 4267200 w 8534400"/>
                <a:gd name="connsiteY13" fmla="*/ 0 h 9586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534400" h="9586304">
                  <a:moveTo>
                    <a:pt x="4267200" y="0"/>
                  </a:moveTo>
                  <a:cubicBezTo>
                    <a:pt x="4421274" y="0"/>
                    <a:pt x="4575349" y="35130"/>
                    <a:pt x="4717706" y="105392"/>
                  </a:cubicBezTo>
                  <a:cubicBezTo>
                    <a:pt x="4717706" y="105392"/>
                    <a:pt x="4717706" y="105392"/>
                    <a:pt x="7975773" y="1734038"/>
                  </a:cubicBezTo>
                  <a:cubicBezTo>
                    <a:pt x="8318156" y="1906992"/>
                    <a:pt x="8534400" y="2256502"/>
                    <a:pt x="8534400" y="2638439"/>
                  </a:cubicBezTo>
                  <a:cubicBezTo>
                    <a:pt x="8534400" y="2638439"/>
                    <a:pt x="8534400" y="2638439"/>
                    <a:pt x="8534400" y="6947864"/>
                  </a:cubicBezTo>
                  <a:cubicBezTo>
                    <a:pt x="8534400" y="7329801"/>
                    <a:pt x="8318156" y="7679313"/>
                    <a:pt x="7975773" y="7852265"/>
                  </a:cubicBezTo>
                  <a:cubicBezTo>
                    <a:pt x="7975773" y="7852265"/>
                    <a:pt x="7975773" y="7852265"/>
                    <a:pt x="4717706" y="9480911"/>
                  </a:cubicBezTo>
                  <a:cubicBezTo>
                    <a:pt x="4432988" y="9621435"/>
                    <a:pt x="4101412" y="9621435"/>
                    <a:pt x="3816693" y="9480911"/>
                  </a:cubicBezTo>
                  <a:cubicBezTo>
                    <a:pt x="3816693" y="9480911"/>
                    <a:pt x="3816693" y="9480911"/>
                    <a:pt x="558630" y="7852265"/>
                  </a:cubicBezTo>
                  <a:cubicBezTo>
                    <a:pt x="216244" y="7679313"/>
                    <a:pt x="0" y="7329801"/>
                    <a:pt x="0" y="6947864"/>
                  </a:cubicBezTo>
                  <a:cubicBezTo>
                    <a:pt x="0" y="6947864"/>
                    <a:pt x="0" y="6947864"/>
                    <a:pt x="0" y="2638439"/>
                  </a:cubicBezTo>
                  <a:cubicBezTo>
                    <a:pt x="0" y="2256502"/>
                    <a:pt x="216244" y="1906992"/>
                    <a:pt x="558630" y="1734038"/>
                  </a:cubicBezTo>
                  <a:cubicBezTo>
                    <a:pt x="558630" y="1734038"/>
                    <a:pt x="558630" y="1734038"/>
                    <a:pt x="3816693" y="105392"/>
                  </a:cubicBezTo>
                  <a:cubicBezTo>
                    <a:pt x="3959054" y="35130"/>
                    <a:pt x="4113129" y="0"/>
                    <a:pt x="4267200" y="0"/>
                  </a:cubicBezTo>
                  <a:close/>
                </a:path>
              </a:pathLst>
            </a:custGeom>
            <a:solidFill>
              <a:srgbClr val="4D587C"/>
            </a:solidFill>
            <a:ln>
              <a:noFill/>
            </a:ln>
            <a:effectLst>
              <a:outerShdw blurRad="1016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600" b="1" dirty="0">
                <a:solidFill>
                  <a:schemeClr val="bg1"/>
                </a:solidFill>
                <a:latin typeface="微软雅黑" panose="020B0503020204020204" pitchFamily="34" charset="-122"/>
                <a:ea typeface="微软雅黑" panose="020B0503020204020204" pitchFamily="34" charset="-122"/>
              </a:endParaRPr>
            </a:p>
          </p:txBody>
        </p:sp>
        <p:sp>
          <p:nvSpPr>
            <p:cNvPr id="5" name="TextBox 12"/>
            <p:cNvSpPr txBox="1"/>
            <p:nvPr/>
          </p:nvSpPr>
          <p:spPr>
            <a:xfrm>
              <a:off x="2681208" y="1220040"/>
              <a:ext cx="1971460" cy="665078"/>
            </a:xfrm>
            <a:prstGeom prst="rect">
              <a:avLst/>
            </a:prstGeom>
            <a:noFill/>
          </p:spPr>
          <p:txBody>
            <a:bodyPr wrap="square" rtlCol="0">
              <a:spAutoFit/>
            </a:bodyPr>
            <a:lstStyle/>
            <a:p>
              <a:pPr algn="ctr"/>
              <a:r>
                <a:rPr lang="en-US" altLang="zh-CN" sz="2400" b="1" dirty="0">
                  <a:solidFill>
                    <a:srgbClr val="4D587C"/>
                  </a:solidFill>
                  <a:latin typeface="微软雅黑" panose="020B0503020204020204" pitchFamily="34" charset="-122"/>
                  <a:ea typeface="微软雅黑" panose="020B0503020204020204" pitchFamily="34" charset="-122"/>
                </a:rPr>
                <a:t>Social</a:t>
              </a:r>
              <a:endParaRPr lang="zh-CN" altLang="en-US" sz="2400" b="1" dirty="0">
                <a:solidFill>
                  <a:srgbClr val="4D587C"/>
                </a:solidFill>
                <a:latin typeface="微软雅黑" panose="020B0503020204020204" pitchFamily="34" charset="-122"/>
                <a:ea typeface="微软雅黑" panose="020B0503020204020204" pitchFamily="34" charset="-122"/>
              </a:endParaRPr>
            </a:p>
          </p:txBody>
        </p:sp>
        <p:grpSp>
          <p:nvGrpSpPr>
            <p:cNvPr id="9" name="组合 8"/>
            <p:cNvGrpSpPr/>
            <p:nvPr/>
          </p:nvGrpSpPr>
          <p:grpSpPr>
            <a:xfrm>
              <a:off x="1636358" y="1083543"/>
              <a:ext cx="535342" cy="673418"/>
              <a:chOff x="6605588" y="4670425"/>
              <a:chExt cx="350838" cy="441326"/>
            </a:xfrm>
          </p:grpSpPr>
          <p:sp>
            <p:nvSpPr>
              <p:cNvPr id="10" name="Freeform 500"/>
              <p:cNvSpPr/>
              <p:nvPr/>
            </p:nvSpPr>
            <p:spPr bwMode="auto">
              <a:xfrm>
                <a:off x="6618288" y="4719638"/>
                <a:ext cx="288925" cy="288925"/>
              </a:xfrm>
              <a:custGeom>
                <a:avLst/>
                <a:gdLst>
                  <a:gd name="T0" fmla="*/ 282 w 283"/>
                  <a:gd name="T1" fmla="*/ 41 h 283"/>
                  <a:gd name="T2" fmla="*/ 262 w 283"/>
                  <a:gd name="T3" fmla="*/ 100 h 283"/>
                  <a:gd name="T4" fmla="*/ 269 w 283"/>
                  <a:gd name="T5" fmla="*/ 190 h 283"/>
                  <a:gd name="T6" fmla="*/ 0 w 283"/>
                  <a:gd name="T7" fmla="*/ 283 h 283"/>
                  <a:gd name="T8" fmla="*/ 92 w 283"/>
                  <a:gd name="T9" fmla="*/ 16 h 283"/>
                  <a:gd name="T10" fmla="*/ 244 w 283"/>
                  <a:gd name="T11" fmla="*/ 0 h 283"/>
                </a:gdLst>
                <a:ahLst/>
                <a:cxnLst>
                  <a:cxn ang="0">
                    <a:pos x="T0" y="T1"/>
                  </a:cxn>
                  <a:cxn ang="0">
                    <a:pos x="T2" y="T3"/>
                  </a:cxn>
                  <a:cxn ang="0">
                    <a:pos x="T4" y="T5"/>
                  </a:cxn>
                  <a:cxn ang="0">
                    <a:pos x="T6" y="T7"/>
                  </a:cxn>
                  <a:cxn ang="0">
                    <a:pos x="T8" y="T9"/>
                  </a:cxn>
                  <a:cxn ang="0">
                    <a:pos x="T10" y="T11"/>
                  </a:cxn>
                </a:cxnLst>
                <a:rect l="0" t="0" r="r" b="b"/>
                <a:pathLst>
                  <a:path w="283" h="283">
                    <a:moveTo>
                      <a:pt x="282" y="41"/>
                    </a:moveTo>
                    <a:cubicBezTo>
                      <a:pt x="283" y="40"/>
                      <a:pt x="266" y="63"/>
                      <a:pt x="262" y="100"/>
                    </a:cubicBezTo>
                    <a:cubicBezTo>
                      <a:pt x="259" y="138"/>
                      <a:pt x="269" y="190"/>
                      <a:pt x="269" y="190"/>
                    </a:cubicBezTo>
                    <a:cubicBezTo>
                      <a:pt x="0" y="283"/>
                      <a:pt x="0" y="283"/>
                      <a:pt x="0" y="283"/>
                    </a:cubicBezTo>
                    <a:cubicBezTo>
                      <a:pt x="92" y="16"/>
                      <a:pt x="92" y="16"/>
                      <a:pt x="92" y="16"/>
                    </a:cubicBezTo>
                    <a:cubicBezTo>
                      <a:pt x="184" y="40"/>
                      <a:pt x="244" y="0"/>
                      <a:pt x="244"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1" name="Freeform 501"/>
              <p:cNvSpPr/>
              <p:nvPr/>
            </p:nvSpPr>
            <p:spPr bwMode="auto">
              <a:xfrm>
                <a:off x="6618288" y="4738688"/>
                <a:ext cx="288925" cy="269875"/>
              </a:xfrm>
              <a:custGeom>
                <a:avLst/>
                <a:gdLst>
                  <a:gd name="T0" fmla="*/ 282 w 283"/>
                  <a:gd name="T1" fmla="*/ 22 h 264"/>
                  <a:gd name="T2" fmla="*/ 262 w 283"/>
                  <a:gd name="T3" fmla="*/ 81 h 264"/>
                  <a:gd name="T4" fmla="*/ 269 w 283"/>
                  <a:gd name="T5" fmla="*/ 171 h 264"/>
                  <a:gd name="T6" fmla="*/ 0 w 283"/>
                  <a:gd name="T7" fmla="*/ 264 h 264"/>
                  <a:gd name="T8" fmla="*/ 264 w 283"/>
                  <a:gd name="T9" fmla="*/ 1 h 264"/>
                </a:gdLst>
                <a:ahLst/>
                <a:cxnLst>
                  <a:cxn ang="0">
                    <a:pos x="T0" y="T1"/>
                  </a:cxn>
                  <a:cxn ang="0">
                    <a:pos x="T2" y="T3"/>
                  </a:cxn>
                  <a:cxn ang="0">
                    <a:pos x="T4" y="T5"/>
                  </a:cxn>
                  <a:cxn ang="0">
                    <a:pos x="T6" y="T7"/>
                  </a:cxn>
                  <a:cxn ang="0">
                    <a:pos x="T8" y="T9"/>
                  </a:cxn>
                </a:cxnLst>
                <a:rect l="0" t="0" r="r" b="b"/>
                <a:pathLst>
                  <a:path w="283" h="264">
                    <a:moveTo>
                      <a:pt x="282" y="22"/>
                    </a:moveTo>
                    <a:cubicBezTo>
                      <a:pt x="283" y="21"/>
                      <a:pt x="266" y="44"/>
                      <a:pt x="262" y="81"/>
                    </a:cubicBezTo>
                    <a:cubicBezTo>
                      <a:pt x="259" y="119"/>
                      <a:pt x="269" y="171"/>
                      <a:pt x="269" y="171"/>
                    </a:cubicBezTo>
                    <a:cubicBezTo>
                      <a:pt x="0" y="264"/>
                      <a:pt x="0" y="264"/>
                      <a:pt x="0" y="264"/>
                    </a:cubicBezTo>
                    <a:cubicBezTo>
                      <a:pt x="0" y="264"/>
                      <a:pt x="265" y="0"/>
                      <a:pt x="264" y="1"/>
                    </a:cubicBezTo>
                  </a:path>
                </a:pathLst>
              </a:custGeom>
              <a:solidFill>
                <a:schemeClr val="bg1">
                  <a:lumMod val="9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2" name="Freeform 502"/>
              <p:cNvSpPr/>
              <p:nvPr/>
            </p:nvSpPr>
            <p:spPr bwMode="auto">
              <a:xfrm>
                <a:off x="6605588" y="4670425"/>
                <a:ext cx="350838" cy="349250"/>
              </a:xfrm>
              <a:custGeom>
                <a:avLst/>
                <a:gdLst>
                  <a:gd name="T0" fmla="*/ 226 w 344"/>
                  <a:gd name="T1" fmla="*/ 5 h 344"/>
                  <a:gd name="T2" fmla="*/ 209 w 344"/>
                  <a:gd name="T3" fmla="*/ 22 h 344"/>
                  <a:gd name="T4" fmla="*/ 222 w 344"/>
                  <a:gd name="T5" fmla="*/ 52 h 344"/>
                  <a:gd name="T6" fmla="*/ 113 w 344"/>
                  <a:gd name="T7" fmla="*/ 53 h 344"/>
                  <a:gd name="T8" fmla="*/ 94 w 344"/>
                  <a:gd name="T9" fmla="*/ 60 h 344"/>
                  <a:gd name="T10" fmla="*/ 42 w 344"/>
                  <a:gd name="T11" fmla="*/ 247 h 344"/>
                  <a:gd name="T12" fmla="*/ 57 w 344"/>
                  <a:gd name="T13" fmla="*/ 240 h 344"/>
                  <a:gd name="T14" fmla="*/ 190 w 344"/>
                  <a:gd name="T15" fmla="*/ 83 h 344"/>
                  <a:gd name="T16" fmla="*/ 279 w 344"/>
                  <a:gd name="T17" fmla="*/ 92 h 344"/>
                  <a:gd name="T18" fmla="*/ 267 w 344"/>
                  <a:gd name="T19" fmla="*/ 231 h 344"/>
                  <a:gd name="T20" fmla="*/ 173 w 344"/>
                  <a:gd name="T21" fmla="*/ 188 h 344"/>
                  <a:gd name="T22" fmla="*/ 156 w 344"/>
                  <a:gd name="T23" fmla="*/ 172 h 344"/>
                  <a:gd name="T24" fmla="*/ 3 w 344"/>
                  <a:gd name="T25" fmla="*/ 325 h 344"/>
                  <a:gd name="T26" fmla="*/ 2 w 344"/>
                  <a:gd name="T27" fmla="*/ 327 h 344"/>
                  <a:gd name="T28" fmla="*/ 1 w 344"/>
                  <a:gd name="T29" fmla="*/ 329 h 344"/>
                  <a:gd name="T30" fmla="*/ 0 w 344"/>
                  <a:gd name="T31" fmla="*/ 331 h 344"/>
                  <a:gd name="T32" fmla="*/ 0 w 344"/>
                  <a:gd name="T33" fmla="*/ 333 h 344"/>
                  <a:gd name="T34" fmla="*/ 0 w 344"/>
                  <a:gd name="T35" fmla="*/ 336 h 344"/>
                  <a:gd name="T36" fmla="*/ 1 w 344"/>
                  <a:gd name="T37" fmla="*/ 337 h 344"/>
                  <a:gd name="T38" fmla="*/ 2 w 344"/>
                  <a:gd name="T39" fmla="*/ 339 h 344"/>
                  <a:gd name="T40" fmla="*/ 3 w 344"/>
                  <a:gd name="T41" fmla="*/ 341 h 344"/>
                  <a:gd name="T42" fmla="*/ 4 w 344"/>
                  <a:gd name="T43" fmla="*/ 341 h 344"/>
                  <a:gd name="T44" fmla="*/ 6 w 344"/>
                  <a:gd name="T45" fmla="*/ 343 h 344"/>
                  <a:gd name="T46" fmla="*/ 8 w 344"/>
                  <a:gd name="T47" fmla="*/ 344 h 344"/>
                  <a:gd name="T48" fmla="*/ 10 w 344"/>
                  <a:gd name="T49" fmla="*/ 344 h 344"/>
                  <a:gd name="T50" fmla="*/ 14 w 344"/>
                  <a:gd name="T51" fmla="*/ 344 h 344"/>
                  <a:gd name="T52" fmla="*/ 16 w 344"/>
                  <a:gd name="T53" fmla="*/ 344 h 344"/>
                  <a:gd name="T54" fmla="*/ 289 w 344"/>
                  <a:gd name="T55" fmla="*/ 248 h 344"/>
                  <a:gd name="T56" fmla="*/ 286 w 344"/>
                  <a:gd name="T57" fmla="*/ 150 h 344"/>
                  <a:gd name="T58" fmla="*/ 305 w 344"/>
                  <a:gd name="T59" fmla="*/ 118 h 344"/>
                  <a:gd name="T60" fmla="*/ 331 w 344"/>
                  <a:gd name="T61" fmla="*/ 139 h 344"/>
                  <a:gd name="T62" fmla="*/ 339 w 344"/>
                  <a:gd name="T63" fmla="*/ 118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44" h="344">
                    <a:moveTo>
                      <a:pt x="339" y="118"/>
                    </a:moveTo>
                    <a:cubicBezTo>
                      <a:pt x="226" y="5"/>
                      <a:pt x="226" y="5"/>
                      <a:pt x="226" y="5"/>
                    </a:cubicBezTo>
                    <a:cubicBezTo>
                      <a:pt x="222" y="1"/>
                      <a:pt x="216" y="0"/>
                      <a:pt x="211" y="4"/>
                    </a:cubicBezTo>
                    <a:cubicBezTo>
                      <a:pt x="205" y="8"/>
                      <a:pt x="204" y="17"/>
                      <a:pt x="209" y="22"/>
                    </a:cubicBezTo>
                    <a:cubicBezTo>
                      <a:pt x="225" y="38"/>
                      <a:pt x="225" y="38"/>
                      <a:pt x="225" y="38"/>
                    </a:cubicBezTo>
                    <a:cubicBezTo>
                      <a:pt x="230" y="43"/>
                      <a:pt x="228" y="50"/>
                      <a:pt x="222" y="52"/>
                    </a:cubicBezTo>
                    <a:cubicBezTo>
                      <a:pt x="213" y="55"/>
                      <a:pt x="201" y="58"/>
                      <a:pt x="188" y="59"/>
                    </a:cubicBezTo>
                    <a:cubicBezTo>
                      <a:pt x="161" y="61"/>
                      <a:pt x="126" y="55"/>
                      <a:pt x="113" y="53"/>
                    </a:cubicBezTo>
                    <a:cubicBezTo>
                      <a:pt x="106" y="52"/>
                      <a:pt x="101" y="51"/>
                      <a:pt x="97" y="55"/>
                    </a:cubicBezTo>
                    <a:cubicBezTo>
                      <a:pt x="96" y="56"/>
                      <a:pt x="95" y="58"/>
                      <a:pt x="94" y="60"/>
                    </a:cubicBezTo>
                    <a:cubicBezTo>
                      <a:pt x="35" y="232"/>
                      <a:pt x="35" y="232"/>
                      <a:pt x="35" y="232"/>
                    </a:cubicBezTo>
                    <a:cubicBezTo>
                      <a:pt x="32" y="238"/>
                      <a:pt x="36" y="245"/>
                      <a:pt x="42" y="247"/>
                    </a:cubicBezTo>
                    <a:cubicBezTo>
                      <a:pt x="43" y="248"/>
                      <a:pt x="45" y="248"/>
                      <a:pt x="46" y="248"/>
                    </a:cubicBezTo>
                    <a:cubicBezTo>
                      <a:pt x="51" y="248"/>
                      <a:pt x="56" y="245"/>
                      <a:pt x="57" y="240"/>
                    </a:cubicBezTo>
                    <a:cubicBezTo>
                      <a:pt x="113" y="77"/>
                      <a:pt x="113" y="77"/>
                      <a:pt x="113" y="77"/>
                    </a:cubicBezTo>
                    <a:cubicBezTo>
                      <a:pt x="130" y="80"/>
                      <a:pt x="163" y="85"/>
                      <a:pt x="190" y="83"/>
                    </a:cubicBezTo>
                    <a:cubicBezTo>
                      <a:pt x="211" y="81"/>
                      <a:pt x="232" y="75"/>
                      <a:pt x="252" y="65"/>
                    </a:cubicBezTo>
                    <a:cubicBezTo>
                      <a:pt x="279" y="92"/>
                      <a:pt x="279" y="92"/>
                      <a:pt x="279" y="92"/>
                    </a:cubicBezTo>
                    <a:cubicBezTo>
                      <a:pt x="270" y="109"/>
                      <a:pt x="264" y="128"/>
                      <a:pt x="262" y="148"/>
                    </a:cubicBezTo>
                    <a:cubicBezTo>
                      <a:pt x="260" y="177"/>
                      <a:pt x="265" y="214"/>
                      <a:pt x="267" y="231"/>
                    </a:cubicBezTo>
                    <a:cubicBezTo>
                      <a:pt x="57" y="304"/>
                      <a:pt x="57" y="304"/>
                      <a:pt x="57" y="304"/>
                    </a:cubicBezTo>
                    <a:cubicBezTo>
                      <a:pt x="173" y="188"/>
                      <a:pt x="173" y="188"/>
                      <a:pt x="173" y="188"/>
                    </a:cubicBezTo>
                    <a:cubicBezTo>
                      <a:pt x="178" y="183"/>
                      <a:pt x="178" y="174"/>
                      <a:pt x="171" y="170"/>
                    </a:cubicBezTo>
                    <a:cubicBezTo>
                      <a:pt x="167" y="166"/>
                      <a:pt x="160" y="167"/>
                      <a:pt x="156" y="172"/>
                    </a:cubicBezTo>
                    <a:cubicBezTo>
                      <a:pt x="4" y="324"/>
                      <a:pt x="4" y="324"/>
                      <a:pt x="4" y="324"/>
                    </a:cubicBezTo>
                    <a:cubicBezTo>
                      <a:pt x="3" y="325"/>
                      <a:pt x="3" y="325"/>
                      <a:pt x="3" y="325"/>
                    </a:cubicBezTo>
                    <a:cubicBezTo>
                      <a:pt x="3" y="325"/>
                      <a:pt x="2" y="325"/>
                      <a:pt x="2" y="326"/>
                    </a:cubicBezTo>
                    <a:cubicBezTo>
                      <a:pt x="2" y="327"/>
                      <a:pt x="2" y="327"/>
                      <a:pt x="2" y="327"/>
                    </a:cubicBezTo>
                    <a:cubicBezTo>
                      <a:pt x="1" y="327"/>
                      <a:pt x="1" y="327"/>
                      <a:pt x="1" y="328"/>
                    </a:cubicBezTo>
                    <a:cubicBezTo>
                      <a:pt x="1" y="328"/>
                      <a:pt x="1" y="328"/>
                      <a:pt x="1" y="329"/>
                    </a:cubicBezTo>
                    <a:cubicBezTo>
                      <a:pt x="1" y="329"/>
                      <a:pt x="0" y="329"/>
                      <a:pt x="0" y="330"/>
                    </a:cubicBezTo>
                    <a:cubicBezTo>
                      <a:pt x="0" y="330"/>
                      <a:pt x="0" y="330"/>
                      <a:pt x="0" y="331"/>
                    </a:cubicBezTo>
                    <a:cubicBezTo>
                      <a:pt x="0" y="331"/>
                      <a:pt x="0" y="332"/>
                      <a:pt x="0" y="332"/>
                    </a:cubicBezTo>
                    <a:cubicBezTo>
                      <a:pt x="0" y="332"/>
                      <a:pt x="0" y="333"/>
                      <a:pt x="0" y="333"/>
                    </a:cubicBezTo>
                    <a:cubicBezTo>
                      <a:pt x="0" y="334"/>
                      <a:pt x="0" y="334"/>
                      <a:pt x="0" y="334"/>
                    </a:cubicBezTo>
                    <a:cubicBezTo>
                      <a:pt x="0" y="335"/>
                      <a:pt x="0" y="335"/>
                      <a:pt x="0" y="336"/>
                    </a:cubicBezTo>
                    <a:cubicBezTo>
                      <a:pt x="1" y="336"/>
                      <a:pt x="1" y="336"/>
                      <a:pt x="1" y="336"/>
                    </a:cubicBezTo>
                    <a:cubicBezTo>
                      <a:pt x="1" y="337"/>
                      <a:pt x="1" y="337"/>
                      <a:pt x="1" y="337"/>
                    </a:cubicBezTo>
                    <a:cubicBezTo>
                      <a:pt x="1" y="337"/>
                      <a:pt x="1" y="337"/>
                      <a:pt x="1" y="337"/>
                    </a:cubicBezTo>
                    <a:cubicBezTo>
                      <a:pt x="1" y="338"/>
                      <a:pt x="2" y="338"/>
                      <a:pt x="2" y="339"/>
                    </a:cubicBezTo>
                    <a:cubicBezTo>
                      <a:pt x="2" y="339"/>
                      <a:pt x="2" y="339"/>
                      <a:pt x="2" y="339"/>
                    </a:cubicBezTo>
                    <a:cubicBezTo>
                      <a:pt x="3" y="340"/>
                      <a:pt x="3" y="340"/>
                      <a:pt x="3" y="341"/>
                    </a:cubicBezTo>
                    <a:cubicBezTo>
                      <a:pt x="4" y="341"/>
                      <a:pt x="4" y="341"/>
                      <a:pt x="4" y="341"/>
                    </a:cubicBezTo>
                    <a:cubicBezTo>
                      <a:pt x="4" y="341"/>
                      <a:pt x="4" y="341"/>
                      <a:pt x="4" y="341"/>
                    </a:cubicBezTo>
                    <a:cubicBezTo>
                      <a:pt x="4" y="341"/>
                      <a:pt x="5" y="342"/>
                      <a:pt x="5" y="342"/>
                    </a:cubicBezTo>
                    <a:cubicBezTo>
                      <a:pt x="6" y="343"/>
                      <a:pt x="6" y="343"/>
                      <a:pt x="6" y="343"/>
                    </a:cubicBezTo>
                    <a:cubicBezTo>
                      <a:pt x="6" y="343"/>
                      <a:pt x="7" y="343"/>
                      <a:pt x="7" y="343"/>
                    </a:cubicBezTo>
                    <a:cubicBezTo>
                      <a:pt x="8" y="344"/>
                      <a:pt x="8" y="344"/>
                      <a:pt x="8" y="344"/>
                    </a:cubicBezTo>
                    <a:cubicBezTo>
                      <a:pt x="8" y="344"/>
                      <a:pt x="9" y="344"/>
                      <a:pt x="9" y="344"/>
                    </a:cubicBezTo>
                    <a:cubicBezTo>
                      <a:pt x="10" y="344"/>
                      <a:pt x="10" y="344"/>
                      <a:pt x="10" y="344"/>
                    </a:cubicBezTo>
                    <a:cubicBezTo>
                      <a:pt x="11" y="344"/>
                      <a:pt x="11" y="344"/>
                      <a:pt x="12" y="344"/>
                    </a:cubicBezTo>
                    <a:cubicBezTo>
                      <a:pt x="13" y="344"/>
                      <a:pt x="13" y="344"/>
                      <a:pt x="14" y="344"/>
                    </a:cubicBezTo>
                    <a:cubicBezTo>
                      <a:pt x="15" y="344"/>
                      <a:pt x="15" y="344"/>
                      <a:pt x="15" y="344"/>
                    </a:cubicBezTo>
                    <a:cubicBezTo>
                      <a:pt x="16" y="344"/>
                      <a:pt x="16" y="344"/>
                      <a:pt x="16" y="344"/>
                    </a:cubicBezTo>
                    <a:cubicBezTo>
                      <a:pt x="285" y="250"/>
                      <a:pt x="285" y="250"/>
                      <a:pt x="285" y="250"/>
                    </a:cubicBezTo>
                    <a:cubicBezTo>
                      <a:pt x="286" y="250"/>
                      <a:pt x="288" y="249"/>
                      <a:pt x="289" y="248"/>
                    </a:cubicBezTo>
                    <a:cubicBezTo>
                      <a:pt x="294" y="243"/>
                      <a:pt x="293" y="239"/>
                      <a:pt x="292" y="231"/>
                    </a:cubicBezTo>
                    <a:cubicBezTo>
                      <a:pt x="290" y="217"/>
                      <a:pt x="284" y="179"/>
                      <a:pt x="286" y="150"/>
                    </a:cubicBezTo>
                    <a:cubicBezTo>
                      <a:pt x="287" y="140"/>
                      <a:pt x="289" y="131"/>
                      <a:pt x="292" y="122"/>
                    </a:cubicBezTo>
                    <a:cubicBezTo>
                      <a:pt x="294" y="116"/>
                      <a:pt x="301" y="114"/>
                      <a:pt x="305" y="118"/>
                    </a:cubicBezTo>
                    <a:cubicBezTo>
                      <a:pt x="322" y="135"/>
                      <a:pt x="322" y="135"/>
                      <a:pt x="322" y="135"/>
                    </a:cubicBezTo>
                    <a:cubicBezTo>
                      <a:pt x="325" y="138"/>
                      <a:pt x="328" y="139"/>
                      <a:pt x="331" y="139"/>
                    </a:cubicBezTo>
                    <a:cubicBezTo>
                      <a:pt x="334" y="139"/>
                      <a:pt x="337" y="138"/>
                      <a:pt x="339" y="135"/>
                    </a:cubicBezTo>
                    <a:cubicBezTo>
                      <a:pt x="344" y="131"/>
                      <a:pt x="344" y="123"/>
                      <a:pt x="339" y="118"/>
                    </a:cubicBezTo>
                    <a:close/>
                  </a:path>
                </a:pathLst>
              </a:custGeom>
              <a:solidFill>
                <a:schemeClr val="bg1">
                  <a:lumMod val="8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3" name="Freeform 503"/>
              <p:cNvSpPr/>
              <p:nvPr/>
            </p:nvSpPr>
            <p:spPr bwMode="auto">
              <a:xfrm>
                <a:off x="6734176" y="5037138"/>
                <a:ext cx="188913" cy="74613"/>
              </a:xfrm>
              <a:custGeom>
                <a:avLst/>
                <a:gdLst>
                  <a:gd name="T0" fmla="*/ 13 w 185"/>
                  <a:gd name="T1" fmla="*/ 73 h 74"/>
                  <a:gd name="T2" fmla="*/ 6 w 185"/>
                  <a:gd name="T3" fmla="*/ 70 h 74"/>
                  <a:gd name="T4" fmla="*/ 4 w 185"/>
                  <a:gd name="T5" fmla="*/ 53 h 74"/>
                  <a:gd name="T6" fmla="*/ 16 w 185"/>
                  <a:gd name="T7" fmla="*/ 40 h 74"/>
                  <a:gd name="T8" fmla="*/ 39 w 185"/>
                  <a:gd name="T9" fmla="*/ 27 h 74"/>
                  <a:gd name="T10" fmla="*/ 60 w 185"/>
                  <a:gd name="T11" fmla="*/ 41 h 74"/>
                  <a:gd name="T12" fmla="*/ 64 w 185"/>
                  <a:gd name="T13" fmla="*/ 48 h 74"/>
                  <a:gd name="T14" fmla="*/ 65 w 185"/>
                  <a:gd name="T15" fmla="*/ 49 h 74"/>
                  <a:gd name="T16" fmla="*/ 66 w 185"/>
                  <a:gd name="T17" fmla="*/ 48 h 74"/>
                  <a:gd name="T18" fmla="*/ 75 w 185"/>
                  <a:gd name="T19" fmla="*/ 21 h 74"/>
                  <a:gd name="T20" fmla="*/ 99 w 185"/>
                  <a:gd name="T21" fmla="*/ 1 h 74"/>
                  <a:gd name="T22" fmla="*/ 128 w 185"/>
                  <a:gd name="T23" fmla="*/ 16 h 74"/>
                  <a:gd name="T24" fmla="*/ 140 w 185"/>
                  <a:gd name="T25" fmla="*/ 39 h 74"/>
                  <a:gd name="T26" fmla="*/ 151 w 185"/>
                  <a:gd name="T27" fmla="*/ 47 h 74"/>
                  <a:gd name="T28" fmla="*/ 164 w 185"/>
                  <a:gd name="T29" fmla="*/ 43 h 74"/>
                  <a:gd name="T30" fmla="*/ 181 w 185"/>
                  <a:gd name="T31" fmla="*/ 43 h 74"/>
                  <a:gd name="T32" fmla="*/ 181 w 185"/>
                  <a:gd name="T33" fmla="*/ 60 h 74"/>
                  <a:gd name="T34" fmla="*/ 147 w 185"/>
                  <a:gd name="T35" fmla="*/ 71 h 74"/>
                  <a:gd name="T36" fmla="*/ 118 w 185"/>
                  <a:gd name="T37" fmla="*/ 50 h 74"/>
                  <a:gd name="T38" fmla="*/ 106 w 185"/>
                  <a:gd name="T39" fmla="*/ 28 h 74"/>
                  <a:gd name="T40" fmla="*/ 102 w 185"/>
                  <a:gd name="T41" fmla="*/ 25 h 74"/>
                  <a:gd name="T42" fmla="*/ 97 w 185"/>
                  <a:gd name="T43" fmla="*/ 28 h 74"/>
                  <a:gd name="T44" fmla="*/ 89 w 185"/>
                  <a:gd name="T45" fmla="*/ 55 h 74"/>
                  <a:gd name="T46" fmla="*/ 67 w 185"/>
                  <a:gd name="T47" fmla="*/ 73 h 74"/>
                  <a:gd name="T48" fmla="*/ 42 w 185"/>
                  <a:gd name="T49" fmla="*/ 59 h 74"/>
                  <a:gd name="T50" fmla="*/ 39 w 185"/>
                  <a:gd name="T51" fmla="*/ 52 h 74"/>
                  <a:gd name="T52" fmla="*/ 38 w 185"/>
                  <a:gd name="T53" fmla="*/ 51 h 74"/>
                  <a:gd name="T54" fmla="*/ 38 w 185"/>
                  <a:gd name="T55" fmla="*/ 51 h 74"/>
                  <a:gd name="T56" fmla="*/ 36 w 185"/>
                  <a:gd name="T57" fmla="*/ 53 h 74"/>
                  <a:gd name="T58" fmla="*/ 35 w 185"/>
                  <a:gd name="T59" fmla="*/ 55 h 74"/>
                  <a:gd name="T60" fmla="*/ 23 w 185"/>
                  <a:gd name="T61" fmla="*/ 69 h 74"/>
                  <a:gd name="T62" fmla="*/ 13 w 185"/>
                  <a:gd name="T63" fmla="*/ 7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85" h="74">
                    <a:moveTo>
                      <a:pt x="13" y="73"/>
                    </a:moveTo>
                    <a:cubicBezTo>
                      <a:pt x="11" y="73"/>
                      <a:pt x="8" y="72"/>
                      <a:pt x="6" y="70"/>
                    </a:cubicBezTo>
                    <a:cubicBezTo>
                      <a:pt x="1" y="66"/>
                      <a:pt x="0" y="58"/>
                      <a:pt x="4" y="53"/>
                    </a:cubicBezTo>
                    <a:cubicBezTo>
                      <a:pt x="16" y="40"/>
                      <a:pt x="16" y="40"/>
                      <a:pt x="16" y="40"/>
                    </a:cubicBezTo>
                    <a:cubicBezTo>
                      <a:pt x="21" y="32"/>
                      <a:pt x="30" y="27"/>
                      <a:pt x="39" y="27"/>
                    </a:cubicBezTo>
                    <a:cubicBezTo>
                      <a:pt x="48" y="28"/>
                      <a:pt x="56" y="33"/>
                      <a:pt x="60" y="41"/>
                    </a:cubicBezTo>
                    <a:cubicBezTo>
                      <a:pt x="64" y="48"/>
                      <a:pt x="64" y="48"/>
                      <a:pt x="64" y="48"/>
                    </a:cubicBezTo>
                    <a:cubicBezTo>
                      <a:pt x="64" y="49"/>
                      <a:pt x="64" y="49"/>
                      <a:pt x="65" y="49"/>
                    </a:cubicBezTo>
                    <a:cubicBezTo>
                      <a:pt x="66" y="49"/>
                      <a:pt x="66" y="48"/>
                      <a:pt x="66" y="48"/>
                    </a:cubicBezTo>
                    <a:cubicBezTo>
                      <a:pt x="75" y="21"/>
                      <a:pt x="75" y="21"/>
                      <a:pt x="75" y="21"/>
                    </a:cubicBezTo>
                    <a:cubicBezTo>
                      <a:pt x="78" y="10"/>
                      <a:pt x="88" y="2"/>
                      <a:pt x="99" y="1"/>
                    </a:cubicBezTo>
                    <a:cubicBezTo>
                      <a:pt x="111" y="0"/>
                      <a:pt x="122" y="6"/>
                      <a:pt x="128" y="16"/>
                    </a:cubicBezTo>
                    <a:cubicBezTo>
                      <a:pt x="140" y="39"/>
                      <a:pt x="140" y="39"/>
                      <a:pt x="140" y="39"/>
                    </a:cubicBezTo>
                    <a:cubicBezTo>
                      <a:pt x="142" y="43"/>
                      <a:pt x="146" y="46"/>
                      <a:pt x="151" y="47"/>
                    </a:cubicBezTo>
                    <a:cubicBezTo>
                      <a:pt x="156" y="48"/>
                      <a:pt x="160" y="46"/>
                      <a:pt x="164" y="43"/>
                    </a:cubicBezTo>
                    <a:cubicBezTo>
                      <a:pt x="169" y="38"/>
                      <a:pt x="176" y="38"/>
                      <a:pt x="181" y="43"/>
                    </a:cubicBezTo>
                    <a:cubicBezTo>
                      <a:pt x="185" y="47"/>
                      <a:pt x="185" y="55"/>
                      <a:pt x="181" y="60"/>
                    </a:cubicBezTo>
                    <a:cubicBezTo>
                      <a:pt x="172" y="68"/>
                      <a:pt x="160" y="72"/>
                      <a:pt x="147" y="71"/>
                    </a:cubicBezTo>
                    <a:cubicBezTo>
                      <a:pt x="135" y="69"/>
                      <a:pt x="124" y="61"/>
                      <a:pt x="118" y="50"/>
                    </a:cubicBezTo>
                    <a:cubicBezTo>
                      <a:pt x="106" y="28"/>
                      <a:pt x="106" y="28"/>
                      <a:pt x="106" y="28"/>
                    </a:cubicBezTo>
                    <a:cubicBezTo>
                      <a:pt x="105" y="25"/>
                      <a:pt x="103" y="25"/>
                      <a:pt x="102" y="25"/>
                    </a:cubicBezTo>
                    <a:cubicBezTo>
                      <a:pt x="100" y="25"/>
                      <a:pt x="98" y="26"/>
                      <a:pt x="97" y="28"/>
                    </a:cubicBezTo>
                    <a:cubicBezTo>
                      <a:pt x="89" y="55"/>
                      <a:pt x="89" y="55"/>
                      <a:pt x="89" y="55"/>
                    </a:cubicBezTo>
                    <a:cubicBezTo>
                      <a:pt x="86" y="65"/>
                      <a:pt x="77" y="72"/>
                      <a:pt x="67" y="73"/>
                    </a:cubicBezTo>
                    <a:cubicBezTo>
                      <a:pt x="57" y="74"/>
                      <a:pt x="47" y="68"/>
                      <a:pt x="42" y="59"/>
                    </a:cubicBezTo>
                    <a:cubicBezTo>
                      <a:pt x="39" y="52"/>
                      <a:pt x="39" y="52"/>
                      <a:pt x="39" y="52"/>
                    </a:cubicBezTo>
                    <a:cubicBezTo>
                      <a:pt x="39" y="51"/>
                      <a:pt x="38" y="51"/>
                      <a:pt x="38" y="51"/>
                    </a:cubicBezTo>
                    <a:cubicBezTo>
                      <a:pt x="38" y="51"/>
                      <a:pt x="38" y="51"/>
                      <a:pt x="38" y="51"/>
                    </a:cubicBezTo>
                    <a:cubicBezTo>
                      <a:pt x="37" y="51"/>
                      <a:pt x="37" y="52"/>
                      <a:pt x="36" y="53"/>
                    </a:cubicBezTo>
                    <a:cubicBezTo>
                      <a:pt x="35" y="54"/>
                      <a:pt x="35" y="54"/>
                      <a:pt x="35" y="55"/>
                    </a:cubicBezTo>
                    <a:cubicBezTo>
                      <a:pt x="23" y="69"/>
                      <a:pt x="23" y="69"/>
                      <a:pt x="23" y="69"/>
                    </a:cubicBezTo>
                    <a:cubicBezTo>
                      <a:pt x="20" y="72"/>
                      <a:pt x="17" y="73"/>
                      <a:pt x="13" y="73"/>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4" name="Oval 504"/>
              <p:cNvSpPr>
                <a:spLocks noChangeArrowheads="1"/>
              </p:cNvSpPr>
              <p:nvPr/>
            </p:nvSpPr>
            <p:spPr bwMode="auto">
              <a:xfrm>
                <a:off x="6794501" y="4808538"/>
                <a:ext cx="23813" cy="25400"/>
              </a:xfrm>
              <a:prstGeom prst="ellipse">
                <a:avLst/>
              </a:prstGeom>
              <a:solidFill>
                <a:srgbClr val="4D587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5" name="Oval 505"/>
              <p:cNvSpPr>
                <a:spLocks noChangeArrowheads="1"/>
              </p:cNvSpPr>
              <p:nvPr/>
            </p:nvSpPr>
            <p:spPr bwMode="auto">
              <a:xfrm>
                <a:off x="6675438" y="5086350"/>
                <a:ext cx="25400" cy="23813"/>
              </a:xfrm>
              <a:prstGeom prst="ellipse">
                <a:avLst/>
              </a:pr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grpSp>
      </p:grpSp>
      <p:grpSp>
        <p:nvGrpSpPr>
          <p:cNvPr id="39" name="组合 38"/>
          <p:cNvGrpSpPr/>
          <p:nvPr/>
        </p:nvGrpSpPr>
        <p:grpSpPr>
          <a:xfrm>
            <a:off x="6876342" y="1202805"/>
            <a:ext cx="3309576" cy="990143"/>
            <a:chOff x="7072985" y="2180248"/>
            <a:chExt cx="4869943" cy="1426408"/>
          </a:xfrm>
        </p:grpSpPr>
        <p:sp>
          <p:nvSpPr>
            <p:cNvPr id="3" name="矩形: 圆角 17"/>
            <p:cNvSpPr/>
            <p:nvPr/>
          </p:nvSpPr>
          <p:spPr>
            <a:xfrm>
              <a:off x="7945345" y="2523829"/>
              <a:ext cx="3997583" cy="787400"/>
            </a:xfrm>
            <a:prstGeom prst="roundRect">
              <a:avLst>
                <a:gd name="adj" fmla="val 10014"/>
              </a:avLst>
            </a:prstGeom>
            <a:gradFill>
              <a:gsLst>
                <a:gs pos="0">
                  <a:schemeClr val="bg1">
                    <a:lumMod val="95000"/>
                    <a:alpha val="46000"/>
                  </a:schemeClr>
                </a:gs>
                <a:gs pos="100000">
                  <a:schemeClr val="bg1">
                    <a:lumMod val="85000"/>
                    <a:alpha val="54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pitchFamily="34" charset="-122"/>
                <a:ea typeface="微软雅黑" panose="020B0503020204020204" pitchFamily="34" charset="-122"/>
              </a:endParaRPr>
            </a:p>
          </p:txBody>
        </p:sp>
        <p:sp>
          <p:nvSpPr>
            <p:cNvPr id="6" name="TextBox 13"/>
            <p:cNvSpPr txBox="1"/>
            <p:nvPr/>
          </p:nvSpPr>
          <p:spPr>
            <a:xfrm>
              <a:off x="8284160" y="2606620"/>
              <a:ext cx="3658768" cy="665078"/>
            </a:xfrm>
            <a:prstGeom prst="rect">
              <a:avLst/>
            </a:prstGeom>
            <a:noFill/>
          </p:spPr>
          <p:txBody>
            <a:bodyPr wrap="square" rtlCol="0">
              <a:spAutoFit/>
            </a:bodyPr>
            <a:lstStyle/>
            <a:p>
              <a:pPr algn="ctr"/>
              <a:r>
                <a:rPr lang="en-US" altLang="zh-CN" sz="2400" b="1" dirty="0">
                  <a:solidFill>
                    <a:srgbClr val="D8B892"/>
                  </a:solidFill>
                  <a:latin typeface="微软雅黑" panose="020B0503020204020204" pitchFamily="34" charset="-122"/>
                  <a:ea typeface="微软雅黑" panose="020B0503020204020204" pitchFamily="34" charset="-122"/>
                </a:rPr>
                <a:t>Technological</a:t>
              </a:r>
              <a:endParaRPr lang="en-US" altLang="zh-CN" sz="2400" b="1" dirty="0">
                <a:solidFill>
                  <a:srgbClr val="D8B892"/>
                </a:solidFill>
                <a:latin typeface="微软雅黑" panose="020B0503020204020204" pitchFamily="34" charset="-122"/>
                <a:ea typeface="微软雅黑" panose="020B0503020204020204" pitchFamily="34" charset="-122"/>
              </a:endParaRPr>
            </a:p>
          </p:txBody>
        </p:sp>
        <p:sp>
          <p:nvSpPr>
            <p:cNvPr id="7" name="Freeform: Shape 31"/>
            <p:cNvSpPr/>
            <p:nvPr/>
          </p:nvSpPr>
          <p:spPr>
            <a:xfrm>
              <a:off x="7072985" y="2180248"/>
              <a:ext cx="1269888" cy="1426408"/>
            </a:xfrm>
            <a:custGeom>
              <a:avLst/>
              <a:gdLst>
                <a:gd name="connsiteX0" fmla="*/ 4267200 w 8534400"/>
                <a:gd name="connsiteY0" fmla="*/ 0 h 9586304"/>
                <a:gd name="connsiteX1" fmla="*/ 4717706 w 8534400"/>
                <a:gd name="connsiteY1" fmla="*/ 105392 h 9586304"/>
                <a:gd name="connsiteX2" fmla="*/ 7975773 w 8534400"/>
                <a:gd name="connsiteY2" fmla="*/ 1734038 h 9586304"/>
                <a:gd name="connsiteX3" fmla="*/ 8534400 w 8534400"/>
                <a:gd name="connsiteY3" fmla="*/ 2638439 h 9586304"/>
                <a:gd name="connsiteX4" fmla="*/ 8534400 w 8534400"/>
                <a:gd name="connsiteY4" fmla="*/ 6947864 h 9586304"/>
                <a:gd name="connsiteX5" fmla="*/ 7975773 w 8534400"/>
                <a:gd name="connsiteY5" fmla="*/ 7852265 h 9586304"/>
                <a:gd name="connsiteX6" fmla="*/ 4717706 w 8534400"/>
                <a:gd name="connsiteY6" fmla="*/ 9480911 h 9586304"/>
                <a:gd name="connsiteX7" fmla="*/ 3816693 w 8534400"/>
                <a:gd name="connsiteY7" fmla="*/ 9480911 h 9586304"/>
                <a:gd name="connsiteX8" fmla="*/ 558630 w 8534400"/>
                <a:gd name="connsiteY8" fmla="*/ 7852265 h 9586304"/>
                <a:gd name="connsiteX9" fmla="*/ 0 w 8534400"/>
                <a:gd name="connsiteY9" fmla="*/ 6947864 h 9586304"/>
                <a:gd name="connsiteX10" fmla="*/ 0 w 8534400"/>
                <a:gd name="connsiteY10" fmla="*/ 2638439 h 9586304"/>
                <a:gd name="connsiteX11" fmla="*/ 558630 w 8534400"/>
                <a:gd name="connsiteY11" fmla="*/ 1734038 h 9586304"/>
                <a:gd name="connsiteX12" fmla="*/ 3816693 w 8534400"/>
                <a:gd name="connsiteY12" fmla="*/ 105392 h 9586304"/>
                <a:gd name="connsiteX13" fmla="*/ 4267200 w 8534400"/>
                <a:gd name="connsiteY13" fmla="*/ 0 h 9586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534400" h="9586304">
                  <a:moveTo>
                    <a:pt x="4267200" y="0"/>
                  </a:moveTo>
                  <a:cubicBezTo>
                    <a:pt x="4421274" y="0"/>
                    <a:pt x="4575349" y="35130"/>
                    <a:pt x="4717706" y="105392"/>
                  </a:cubicBezTo>
                  <a:cubicBezTo>
                    <a:pt x="4717706" y="105392"/>
                    <a:pt x="4717706" y="105392"/>
                    <a:pt x="7975773" y="1734038"/>
                  </a:cubicBezTo>
                  <a:cubicBezTo>
                    <a:pt x="8318156" y="1906992"/>
                    <a:pt x="8534400" y="2256502"/>
                    <a:pt x="8534400" y="2638439"/>
                  </a:cubicBezTo>
                  <a:cubicBezTo>
                    <a:pt x="8534400" y="2638439"/>
                    <a:pt x="8534400" y="2638439"/>
                    <a:pt x="8534400" y="6947864"/>
                  </a:cubicBezTo>
                  <a:cubicBezTo>
                    <a:pt x="8534400" y="7329801"/>
                    <a:pt x="8318156" y="7679313"/>
                    <a:pt x="7975773" y="7852265"/>
                  </a:cubicBezTo>
                  <a:cubicBezTo>
                    <a:pt x="7975773" y="7852265"/>
                    <a:pt x="7975773" y="7852265"/>
                    <a:pt x="4717706" y="9480911"/>
                  </a:cubicBezTo>
                  <a:cubicBezTo>
                    <a:pt x="4432988" y="9621435"/>
                    <a:pt x="4101412" y="9621435"/>
                    <a:pt x="3816693" y="9480911"/>
                  </a:cubicBezTo>
                  <a:cubicBezTo>
                    <a:pt x="3816693" y="9480911"/>
                    <a:pt x="3816693" y="9480911"/>
                    <a:pt x="558630" y="7852265"/>
                  </a:cubicBezTo>
                  <a:cubicBezTo>
                    <a:pt x="216244" y="7679313"/>
                    <a:pt x="0" y="7329801"/>
                    <a:pt x="0" y="6947864"/>
                  </a:cubicBezTo>
                  <a:cubicBezTo>
                    <a:pt x="0" y="6947864"/>
                    <a:pt x="0" y="6947864"/>
                    <a:pt x="0" y="2638439"/>
                  </a:cubicBezTo>
                  <a:cubicBezTo>
                    <a:pt x="0" y="2256502"/>
                    <a:pt x="216244" y="1906992"/>
                    <a:pt x="558630" y="1734038"/>
                  </a:cubicBezTo>
                  <a:cubicBezTo>
                    <a:pt x="558630" y="1734038"/>
                    <a:pt x="558630" y="1734038"/>
                    <a:pt x="3816693" y="105392"/>
                  </a:cubicBezTo>
                  <a:cubicBezTo>
                    <a:pt x="3959054" y="35130"/>
                    <a:pt x="4113129" y="0"/>
                    <a:pt x="4267200" y="0"/>
                  </a:cubicBezTo>
                  <a:close/>
                </a:path>
              </a:pathLst>
            </a:custGeom>
            <a:solidFill>
              <a:srgbClr val="D8B892"/>
            </a:solidFill>
            <a:ln>
              <a:noFill/>
            </a:ln>
            <a:effectLst>
              <a:outerShdw blurRad="1016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1600" b="1" dirty="0">
                <a:solidFill>
                  <a:schemeClr val="bg1"/>
                </a:solidFill>
                <a:latin typeface="微软雅黑" panose="020B0503020204020204" pitchFamily="34" charset="-122"/>
                <a:ea typeface="微软雅黑" panose="020B0503020204020204" pitchFamily="34" charset="-122"/>
              </a:endParaRPr>
            </a:p>
          </p:txBody>
        </p:sp>
        <p:grpSp>
          <p:nvGrpSpPr>
            <p:cNvPr id="16" name="组合 15"/>
            <p:cNvGrpSpPr/>
            <p:nvPr/>
          </p:nvGrpSpPr>
          <p:grpSpPr>
            <a:xfrm>
              <a:off x="7367233" y="2555873"/>
              <a:ext cx="681392" cy="675158"/>
              <a:chOff x="6529388" y="3146425"/>
              <a:chExt cx="520701" cy="515938"/>
            </a:xfrm>
          </p:grpSpPr>
          <p:sp>
            <p:nvSpPr>
              <p:cNvPr id="17" name="Freeform 423"/>
              <p:cNvSpPr/>
              <p:nvPr/>
            </p:nvSpPr>
            <p:spPr bwMode="auto">
              <a:xfrm>
                <a:off x="6718301" y="3281363"/>
                <a:ext cx="142875" cy="52388"/>
              </a:xfrm>
              <a:custGeom>
                <a:avLst/>
                <a:gdLst>
                  <a:gd name="T0" fmla="*/ 140 w 140"/>
                  <a:gd name="T1" fmla="*/ 41 h 52"/>
                  <a:gd name="T2" fmla="*/ 70 w 140"/>
                  <a:gd name="T3" fmla="*/ 0 h 52"/>
                  <a:gd name="T4" fmla="*/ 0 w 140"/>
                  <a:gd name="T5" fmla="*/ 41 h 52"/>
                  <a:gd name="T6" fmla="*/ 2 w 140"/>
                  <a:gd name="T7" fmla="*/ 52 h 52"/>
                  <a:gd name="T8" fmla="*/ 138 w 140"/>
                  <a:gd name="T9" fmla="*/ 52 h 52"/>
                  <a:gd name="T10" fmla="*/ 140 w 140"/>
                  <a:gd name="T11" fmla="*/ 41 h 52"/>
                </a:gdLst>
                <a:ahLst/>
                <a:cxnLst>
                  <a:cxn ang="0">
                    <a:pos x="T0" y="T1"/>
                  </a:cxn>
                  <a:cxn ang="0">
                    <a:pos x="T2" y="T3"/>
                  </a:cxn>
                  <a:cxn ang="0">
                    <a:pos x="T4" y="T5"/>
                  </a:cxn>
                  <a:cxn ang="0">
                    <a:pos x="T6" y="T7"/>
                  </a:cxn>
                  <a:cxn ang="0">
                    <a:pos x="T8" y="T9"/>
                  </a:cxn>
                  <a:cxn ang="0">
                    <a:pos x="T10" y="T11"/>
                  </a:cxn>
                </a:cxnLst>
                <a:rect l="0" t="0" r="r" b="b"/>
                <a:pathLst>
                  <a:path w="140" h="52">
                    <a:moveTo>
                      <a:pt x="140" y="41"/>
                    </a:moveTo>
                    <a:cubicBezTo>
                      <a:pt x="126" y="16"/>
                      <a:pt x="100" y="0"/>
                      <a:pt x="70" y="0"/>
                    </a:cubicBezTo>
                    <a:cubicBezTo>
                      <a:pt x="40" y="0"/>
                      <a:pt x="14" y="16"/>
                      <a:pt x="0" y="41"/>
                    </a:cubicBezTo>
                    <a:cubicBezTo>
                      <a:pt x="2" y="52"/>
                      <a:pt x="2" y="52"/>
                      <a:pt x="2" y="52"/>
                    </a:cubicBezTo>
                    <a:cubicBezTo>
                      <a:pt x="138" y="52"/>
                      <a:pt x="138" y="52"/>
                      <a:pt x="138" y="52"/>
                    </a:cubicBezTo>
                    <a:lnTo>
                      <a:pt x="140" y="4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8" name="Oval 424"/>
              <p:cNvSpPr>
                <a:spLocks noChangeArrowheads="1"/>
              </p:cNvSpPr>
              <p:nvPr/>
            </p:nvSpPr>
            <p:spPr bwMode="auto">
              <a:xfrm>
                <a:off x="6748463" y="3159125"/>
                <a:ext cx="82550" cy="80963"/>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19" name="Freeform 425"/>
              <p:cNvSpPr>
                <a:spLocks noEditPoints="1"/>
              </p:cNvSpPr>
              <p:nvPr/>
            </p:nvSpPr>
            <p:spPr bwMode="auto">
              <a:xfrm>
                <a:off x="6737351" y="3146425"/>
                <a:ext cx="104775" cy="106363"/>
              </a:xfrm>
              <a:custGeom>
                <a:avLst/>
                <a:gdLst>
                  <a:gd name="T0" fmla="*/ 52 w 104"/>
                  <a:gd name="T1" fmla="*/ 104 h 104"/>
                  <a:gd name="T2" fmla="*/ 0 w 104"/>
                  <a:gd name="T3" fmla="*/ 52 h 104"/>
                  <a:gd name="T4" fmla="*/ 52 w 104"/>
                  <a:gd name="T5" fmla="*/ 0 h 104"/>
                  <a:gd name="T6" fmla="*/ 104 w 104"/>
                  <a:gd name="T7" fmla="*/ 52 h 104"/>
                  <a:gd name="T8" fmla="*/ 52 w 104"/>
                  <a:gd name="T9" fmla="*/ 104 h 104"/>
                  <a:gd name="T10" fmla="*/ 52 w 104"/>
                  <a:gd name="T11" fmla="*/ 24 h 104"/>
                  <a:gd name="T12" fmla="*/ 24 w 104"/>
                  <a:gd name="T13" fmla="*/ 52 h 104"/>
                  <a:gd name="T14" fmla="*/ 52 w 104"/>
                  <a:gd name="T15" fmla="*/ 80 h 104"/>
                  <a:gd name="T16" fmla="*/ 80 w 104"/>
                  <a:gd name="T17" fmla="*/ 52 h 104"/>
                  <a:gd name="T18" fmla="*/ 52 w 104"/>
                  <a:gd name="T19" fmla="*/ 2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4" h="104">
                    <a:moveTo>
                      <a:pt x="52" y="104"/>
                    </a:moveTo>
                    <a:cubicBezTo>
                      <a:pt x="23" y="104"/>
                      <a:pt x="0" y="81"/>
                      <a:pt x="0" y="52"/>
                    </a:cubicBezTo>
                    <a:cubicBezTo>
                      <a:pt x="0" y="23"/>
                      <a:pt x="23" y="0"/>
                      <a:pt x="52" y="0"/>
                    </a:cubicBezTo>
                    <a:cubicBezTo>
                      <a:pt x="81" y="0"/>
                      <a:pt x="104" y="23"/>
                      <a:pt x="104" y="52"/>
                    </a:cubicBezTo>
                    <a:cubicBezTo>
                      <a:pt x="104" y="81"/>
                      <a:pt x="81" y="104"/>
                      <a:pt x="52" y="104"/>
                    </a:cubicBezTo>
                    <a:close/>
                    <a:moveTo>
                      <a:pt x="52" y="24"/>
                    </a:moveTo>
                    <a:cubicBezTo>
                      <a:pt x="37" y="24"/>
                      <a:pt x="24" y="37"/>
                      <a:pt x="24" y="52"/>
                    </a:cubicBezTo>
                    <a:cubicBezTo>
                      <a:pt x="24" y="67"/>
                      <a:pt x="37" y="80"/>
                      <a:pt x="52" y="80"/>
                    </a:cubicBezTo>
                    <a:cubicBezTo>
                      <a:pt x="67" y="80"/>
                      <a:pt x="80" y="67"/>
                      <a:pt x="80" y="52"/>
                    </a:cubicBezTo>
                    <a:cubicBezTo>
                      <a:pt x="80" y="37"/>
                      <a:pt x="67" y="24"/>
                      <a:pt x="52" y="24"/>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0" name="Freeform 426"/>
              <p:cNvSpPr/>
              <p:nvPr/>
            </p:nvSpPr>
            <p:spPr bwMode="auto">
              <a:xfrm>
                <a:off x="6705601" y="3268663"/>
                <a:ext cx="168275" cy="68263"/>
              </a:xfrm>
              <a:custGeom>
                <a:avLst/>
                <a:gdLst>
                  <a:gd name="T0" fmla="*/ 153 w 166"/>
                  <a:gd name="T1" fmla="*/ 65 h 66"/>
                  <a:gd name="T2" fmla="*/ 142 w 166"/>
                  <a:gd name="T3" fmla="*/ 58 h 66"/>
                  <a:gd name="T4" fmla="*/ 83 w 166"/>
                  <a:gd name="T5" fmla="*/ 24 h 66"/>
                  <a:gd name="T6" fmla="*/ 24 w 166"/>
                  <a:gd name="T7" fmla="*/ 58 h 66"/>
                  <a:gd name="T8" fmla="*/ 7 w 166"/>
                  <a:gd name="T9" fmla="*/ 63 h 66"/>
                  <a:gd name="T10" fmla="*/ 3 w 166"/>
                  <a:gd name="T11" fmla="*/ 47 h 66"/>
                  <a:gd name="T12" fmla="*/ 83 w 166"/>
                  <a:gd name="T13" fmla="*/ 0 h 66"/>
                  <a:gd name="T14" fmla="*/ 163 w 166"/>
                  <a:gd name="T15" fmla="*/ 47 h 66"/>
                  <a:gd name="T16" fmla="*/ 159 w 166"/>
                  <a:gd name="T17" fmla="*/ 63 h 66"/>
                  <a:gd name="T18" fmla="*/ 153 w 166"/>
                  <a:gd name="T19" fmla="*/ 65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6" h="66">
                    <a:moveTo>
                      <a:pt x="153" y="65"/>
                    </a:moveTo>
                    <a:cubicBezTo>
                      <a:pt x="148" y="65"/>
                      <a:pt x="144" y="62"/>
                      <a:pt x="142" y="58"/>
                    </a:cubicBezTo>
                    <a:cubicBezTo>
                      <a:pt x="130" y="37"/>
                      <a:pt x="107" y="24"/>
                      <a:pt x="83" y="24"/>
                    </a:cubicBezTo>
                    <a:cubicBezTo>
                      <a:pt x="59" y="24"/>
                      <a:pt x="36" y="37"/>
                      <a:pt x="24" y="58"/>
                    </a:cubicBezTo>
                    <a:cubicBezTo>
                      <a:pt x="21" y="64"/>
                      <a:pt x="13" y="66"/>
                      <a:pt x="7" y="63"/>
                    </a:cubicBezTo>
                    <a:cubicBezTo>
                      <a:pt x="2" y="60"/>
                      <a:pt x="0" y="52"/>
                      <a:pt x="3" y="47"/>
                    </a:cubicBezTo>
                    <a:cubicBezTo>
                      <a:pt x="19" y="18"/>
                      <a:pt x="50" y="0"/>
                      <a:pt x="83" y="0"/>
                    </a:cubicBezTo>
                    <a:cubicBezTo>
                      <a:pt x="116" y="0"/>
                      <a:pt x="147" y="18"/>
                      <a:pt x="163" y="47"/>
                    </a:cubicBezTo>
                    <a:cubicBezTo>
                      <a:pt x="166" y="52"/>
                      <a:pt x="164" y="60"/>
                      <a:pt x="159" y="63"/>
                    </a:cubicBezTo>
                    <a:cubicBezTo>
                      <a:pt x="157" y="64"/>
                      <a:pt x="155" y="65"/>
                      <a:pt x="153" y="6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1" name="Freeform 427"/>
              <p:cNvSpPr/>
              <p:nvPr/>
            </p:nvSpPr>
            <p:spPr bwMode="auto">
              <a:xfrm>
                <a:off x="6718301" y="3606800"/>
                <a:ext cx="142875" cy="53975"/>
              </a:xfrm>
              <a:custGeom>
                <a:avLst/>
                <a:gdLst>
                  <a:gd name="T0" fmla="*/ 140 w 140"/>
                  <a:gd name="T1" fmla="*/ 41 h 52"/>
                  <a:gd name="T2" fmla="*/ 70 w 140"/>
                  <a:gd name="T3" fmla="*/ 0 h 52"/>
                  <a:gd name="T4" fmla="*/ 0 w 140"/>
                  <a:gd name="T5" fmla="*/ 41 h 52"/>
                  <a:gd name="T6" fmla="*/ 2 w 140"/>
                  <a:gd name="T7" fmla="*/ 52 h 52"/>
                  <a:gd name="T8" fmla="*/ 138 w 140"/>
                  <a:gd name="T9" fmla="*/ 52 h 52"/>
                  <a:gd name="T10" fmla="*/ 140 w 140"/>
                  <a:gd name="T11" fmla="*/ 41 h 52"/>
                </a:gdLst>
                <a:ahLst/>
                <a:cxnLst>
                  <a:cxn ang="0">
                    <a:pos x="T0" y="T1"/>
                  </a:cxn>
                  <a:cxn ang="0">
                    <a:pos x="T2" y="T3"/>
                  </a:cxn>
                  <a:cxn ang="0">
                    <a:pos x="T4" y="T5"/>
                  </a:cxn>
                  <a:cxn ang="0">
                    <a:pos x="T6" y="T7"/>
                  </a:cxn>
                  <a:cxn ang="0">
                    <a:pos x="T8" y="T9"/>
                  </a:cxn>
                  <a:cxn ang="0">
                    <a:pos x="T10" y="T11"/>
                  </a:cxn>
                </a:cxnLst>
                <a:rect l="0" t="0" r="r" b="b"/>
                <a:pathLst>
                  <a:path w="140" h="52">
                    <a:moveTo>
                      <a:pt x="140" y="41"/>
                    </a:moveTo>
                    <a:cubicBezTo>
                      <a:pt x="126" y="16"/>
                      <a:pt x="100" y="0"/>
                      <a:pt x="70" y="0"/>
                    </a:cubicBezTo>
                    <a:cubicBezTo>
                      <a:pt x="40" y="0"/>
                      <a:pt x="14" y="16"/>
                      <a:pt x="0" y="41"/>
                    </a:cubicBezTo>
                    <a:cubicBezTo>
                      <a:pt x="2" y="52"/>
                      <a:pt x="2" y="52"/>
                      <a:pt x="2" y="52"/>
                    </a:cubicBezTo>
                    <a:cubicBezTo>
                      <a:pt x="138" y="52"/>
                      <a:pt x="138" y="52"/>
                      <a:pt x="138" y="52"/>
                    </a:cubicBezTo>
                    <a:lnTo>
                      <a:pt x="140" y="4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2" name="Oval 428"/>
              <p:cNvSpPr>
                <a:spLocks noChangeArrowheads="1"/>
              </p:cNvSpPr>
              <p:nvPr/>
            </p:nvSpPr>
            <p:spPr bwMode="auto">
              <a:xfrm>
                <a:off x="6748463" y="3484563"/>
                <a:ext cx="82550" cy="82550"/>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3" name="Freeform 429"/>
              <p:cNvSpPr>
                <a:spLocks noEditPoints="1"/>
              </p:cNvSpPr>
              <p:nvPr/>
            </p:nvSpPr>
            <p:spPr bwMode="auto">
              <a:xfrm>
                <a:off x="6737351" y="3473450"/>
                <a:ext cx="104775" cy="104775"/>
              </a:xfrm>
              <a:custGeom>
                <a:avLst/>
                <a:gdLst>
                  <a:gd name="T0" fmla="*/ 52 w 104"/>
                  <a:gd name="T1" fmla="*/ 104 h 104"/>
                  <a:gd name="T2" fmla="*/ 0 w 104"/>
                  <a:gd name="T3" fmla="*/ 52 h 104"/>
                  <a:gd name="T4" fmla="*/ 52 w 104"/>
                  <a:gd name="T5" fmla="*/ 0 h 104"/>
                  <a:gd name="T6" fmla="*/ 104 w 104"/>
                  <a:gd name="T7" fmla="*/ 52 h 104"/>
                  <a:gd name="T8" fmla="*/ 52 w 104"/>
                  <a:gd name="T9" fmla="*/ 104 h 104"/>
                  <a:gd name="T10" fmla="*/ 52 w 104"/>
                  <a:gd name="T11" fmla="*/ 24 h 104"/>
                  <a:gd name="T12" fmla="*/ 24 w 104"/>
                  <a:gd name="T13" fmla="*/ 52 h 104"/>
                  <a:gd name="T14" fmla="*/ 52 w 104"/>
                  <a:gd name="T15" fmla="*/ 80 h 104"/>
                  <a:gd name="T16" fmla="*/ 80 w 104"/>
                  <a:gd name="T17" fmla="*/ 52 h 104"/>
                  <a:gd name="T18" fmla="*/ 52 w 104"/>
                  <a:gd name="T19" fmla="*/ 2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4" h="104">
                    <a:moveTo>
                      <a:pt x="52" y="104"/>
                    </a:moveTo>
                    <a:cubicBezTo>
                      <a:pt x="23" y="104"/>
                      <a:pt x="0" y="81"/>
                      <a:pt x="0" y="52"/>
                    </a:cubicBezTo>
                    <a:cubicBezTo>
                      <a:pt x="0" y="23"/>
                      <a:pt x="23" y="0"/>
                      <a:pt x="52" y="0"/>
                    </a:cubicBezTo>
                    <a:cubicBezTo>
                      <a:pt x="81" y="0"/>
                      <a:pt x="104" y="23"/>
                      <a:pt x="104" y="52"/>
                    </a:cubicBezTo>
                    <a:cubicBezTo>
                      <a:pt x="104" y="81"/>
                      <a:pt x="81" y="104"/>
                      <a:pt x="52" y="104"/>
                    </a:cubicBezTo>
                    <a:close/>
                    <a:moveTo>
                      <a:pt x="52" y="24"/>
                    </a:moveTo>
                    <a:cubicBezTo>
                      <a:pt x="37" y="24"/>
                      <a:pt x="24" y="37"/>
                      <a:pt x="24" y="52"/>
                    </a:cubicBezTo>
                    <a:cubicBezTo>
                      <a:pt x="24" y="67"/>
                      <a:pt x="37" y="80"/>
                      <a:pt x="52" y="80"/>
                    </a:cubicBezTo>
                    <a:cubicBezTo>
                      <a:pt x="67" y="80"/>
                      <a:pt x="80" y="67"/>
                      <a:pt x="80" y="52"/>
                    </a:cubicBezTo>
                    <a:cubicBezTo>
                      <a:pt x="80" y="37"/>
                      <a:pt x="67" y="24"/>
                      <a:pt x="52" y="24"/>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4" name="Freeform 430"/>
              <p:cNvSpPr/>
              <p:nvPr/>
            </p:nvSpPr>
            <p:spPr bwMode="auto">
              <a:xfrm>
                <a:off x="6705601" y="3595688"/>
                <a:ext cx="168275" cy="66675"/>
              </a:xfrm>
              <a:custGeom>
                <a:avLst/>
                <a:gdLst>
                  <a:gd name="T0" fmla="*/ 153 w 166"/>
                  <a:gd name="T1" fmla="*/ 65 h 66"/>
                  <a:gd name="T2" fmla="*/ 142 w 166"/>
                  <a:gd name="T3" fmla="*/ 58 h 66"/>
                  <a:gd name="T4" fmla="*/ 83 w 166"/>
                  <a:gd name="T5" fmla="*/ 24 h 66"/>
                  <a:gd name="T6" fmla="*/ 24 w 166"/>
                  <a:gd name="T7" fmla="*/ 58 h 66"/>
                  <a:gd name="T8" fmla="*/ 7 w 166"/>
                  <a:gd name="T9" fmla="*/ 63 h 66"/>
                  <a:gd name="T10" fmla="*/ 3 w 166"/>
                  <a:gd name="T11" fmla="*/ 47 h 66"/>
                  <a:gd name="T12" fmla="*/ 83 w 166"/>
                  <a:gd name="T13" fmla="*/ 0 h 66"/>
                  <a:gd name="T14" fmla="*/ 163 w 166"/>
                  <a:gd name="T15" fmla="*/ 47 h 66"/>
                  <a:gd name="T16" fmla="*/ 159 w 166"/>
                  <a:gd name="T17" fmla="*/ 63 h 66"/>
                  <a:gd name="T18" fmla="*/ 153 w 166"/>
                  <a:gd name="T19" fmla="*/ 65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6" h="66">
                    <a:moveTo>
                      <a:pt x="153" y="65"/>
                    </a:moveTo>
                    <a:cubicBezTo>
                      <a:pt x="148" y="65"/>
                      <a:pt x="144" y="62"/>
                      <a:pt x="142" y="58"/>
                    </a:cubicBezTo>
                    <a:cubicBezTo>
                      <a:pt x="130" y="37"/>
                      <a:pt x="107" y="24"/>
                      <a:pt x="83" y="24"/>
                    </a:cubicBezTo>
                    <a:cubicBezTo>
                      <a:pt x="59" y="24"/>
                      <a:pt x="36" y="37"/>
                      <a:pt x="24" y="58"/>
                    </a:cubicBezTo>
                    <a:cubicBezTo>
                      <a:pt x="21" y="64"/>
                      <a:pt x="13" y="66"/>
                      <a:pt x="7" y="63"/>
                    </a:cubicBezTo>
                    <a:cubicBezTo>
                      <a:pt x="2" y="60"/>
                      <a:pt x="0" y="52"/>
                      <a:pt x="3" y="47"/>
                    </a:cubicBezTo>
                    <a:cubicBezTo>
                      <a:pt x="19" y="18"/>
                      <a:pt x="50" y="0"/>
                      <a:pt x="83" y="0"/>
                    </a:cubicBezTo>
                    <a:cubicBezTo>
                      <a:pt x="116" y="0"/>
                      <a:pt x="147" y="18"/>
                      <a:pt x="163" y="47"/>
                    </a:cubicBezTo>
                    <a:cubicBezTo>
                      <a:pt x="166" y="52"/>
                      <a:pt x="164" y="60"/>
                      <a:pt x="159" y="63"/>
                    </a:cubicBezTo>
                    <a:cubicBezTo>
                      <a:pt x="157" y="64"/>
                      <a:pt x="155" y="65"/>
                      <a:pt x="153" y="6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5" name="Freeform 431"/>
              <p:cNvSpPr/>
              <p:nvPr/>
            </p:nvSpPr>
            <p:spPr bwMode="auto">
              <a:xfrm>
                <a:off x="6543676" y="3606800"/>
                <a:ext cx="142875" cy="53975"/>
              </a:xfrm>
              <a:custGeom>
                <a:avLst/>
                <a:gdLst>
                  <a:gd name="T0" fmla="*/ 140 w 140"/>
                  <a:gd name="T1" fmla="*/ 41 h 52"/>
                  <a:gd name="T2" fmla="*/ 70 w 140"/>
                  <a:gd name="T3" fmla="*/ 0 h 52"/>
                  <a:gd name="T4" fmla="*/ 0 w 140"/>
                  <a:gd name="T5" fmla="*/ 41 h 52"/>
                  <a:gd name="T6" fmla="*/ 2 w 140"/>
                  <a:gd name="T7" fmla="*/ 52 h 52"/>
                  <a:gd name="T8" fmla="*/ 138 w 140"/>
                  <a:gd name="T9" fmla="*/ 52 h 52"/>
                  <a:gd name="T10" fmla="*/ 140 w 140"/>
                  <a:gd name="T11" fmla="*/ 41 h 52"/>
                </a:gdLst>
                <a:ahLst/>
                <a:cxnLst>
                  <a:cxn ang="0">
                    <a:pos x="T0" y="T1"/>
                  </a:cxn>
                  <a:cxn ang="0">
                    <a:pos x="T2" y="T3"/>
                  </a:cxn>
                  <a:cxn ang="0">
                    <a:pos x="T4" y="T5"/>
                  </a:cxn>
                  <a:cxn ang="0">
                    <a:pos x="T6" y="T7"/>
                  </a:cxn>
                  <a:cxn ang="0">
                    <a:pos x="T8" y="T9"/>
                  </a:cxn>
                  <a:cxn ang="0">
                    <a:pos x="T10" y="T11"/>
                  </a:cxn>
                </a:cxnLst>
                <a:rect l="0" t="0" r="r" b="b"/>
                <a:pathLst>
                  <a:path w="140" h="52">
                    <a:moveTo>
                      <a:pt x="140" y="41"/>
                    </a:moveTo>
                    <a:cubicBezTo>
                      <a:pt x="126" y="16"/>
                      <a:pt x="100" y="0"/>
                      <a:pt x="70" y="0"/>
                    </a:cubicBezTo>
                    <a:cubicBezTo>
                      <a:pt x="40" y="0"/>
                      <a:pt x="14" y="16"/>
                      <a:pt x="0" y="41"/>
                    </a:cubicBezTo>
                    <a:cubicBezTo>
                      <a:pt x="2" y="52"/>
                      <a:pt x="2" y="52"/>
                      <a:pt x="2" y="52"/>
                    </a:cubicBezTo>
                    <a:cubicBezTo>
                      <a:pt x="138" y="52"/>
                      <a:pt x="138" y="52"/>
                      <a:pt x="138" y="52"/>
                    </a:cubicBezTo>
                    <a:lnTo>
                      <a:pt x="140" y="4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6" name="Oval 432"/>
              <p:cNvSpPr>
                <a:spLocks noChangeArrowheads="1"/>
              </p:cNvSpPr>
              <p:nvPr/>
            </p:nvSpPr>
            <p:spPr bwMode="auto">
              <a:xfrm>
                <a:off x="6573838" y="3484563"/>
                <a:ext cx="80963" cy="82550"/>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7" name="Freeform 433"/>
              <p:cNvSpPr>
                <a:spLocks noEditPoints="1"/>
              </p:cNvSpPr>
              <p:nvPr/>
            </p:nvSpPr>
            <p:spPr bwMode="auto">
              <a:xfrm>
                <a:off x="6561138" y="3473450"/>
                <a:ext cx="106363" cy="104775"/>
              </a:xfrm>
              <a:custGeom>
                <a:avLst/>
                <a:gdLst>
                  <a:gd name="T0" fmla="*/ 52 w 104"/>
                  <a:gd name="T1" fmla="*/ 104 h 104"/>
                  <a:gd name="T2" fmla="*/ 0 w 104"/>
                  <a:gd name="T3" fmla="*/ 52 h 104"/>
                  <a:gd name="T4" fmla="*/ 52 w 104"/>
                  <a:gd name="T5" fmla="*/ 0 h 104"/>
                  <a:gd name="T6" fmla="*/ 104 w 104"/>
                  <a:gd name="T7" fmla="*/ 52 h 104"/>
                  <a:gd name="T8" fmla="*/ 52 w 104"/>
                  <a:gd name="T9" fmla="*/ 104 h 104"/>
                  <a:gd name="T10" fmla="*/ 52 w 104"/>
                  <a:gd name="T11" fmla="*/ 24 h 104"/>
                  <a:gd name="T12" fmla="*/ 24 w 104"/>
                  <a:gd name="T13" fmla="*/ 52 h 104"/>
                  <a:gd name="T14" fmla="*/ 52 w 104"/>
                  <a:gd name="T15" fmla="*/ 80 h 104"/>
                  <a:gd name="T16" fmla="*/ 80 w 104"/>
                  <a:gd name="T17" fmla="*/ 52 h 104"/>
                  <a:gd name="T18" fmla="*/ 52 w 104"/>
                  <a:gd name="T19" fmla="*/ 2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4" h="104">
                    <a:moveTo>
                      <a:pt x="52" y="104"/>
                    </a:moveTo>
                    <a:cubicBezTo>
                      <a:pt x="23" y="104"/>
                      <a:pt x="0" y="81"/>
                      <a:pt x="0" y="52"/>
                    </a:cubicBezTo>
                    <a:cubicBezTo>
                      <a:pt x="0" y="23"/>
                      <a:pt x="23" y="0"/>
                      <a:pt x="52" y="0"/>
                    </a:cubicBezTo>
                    <a:cubicBezTo>
                      <a:pt x="81" y="0"/>
                      <a:pt x="104" y="23"/>
                      <a:pt x="104" y="52"/>
                    </a:cubicBezTo>
                    <a:cubicBezTo>
                      <a:pt x="104" y="81"/>
                      <a:pt x="81" y="104"/>
                      <a:pt x="52" y="104"/>
                    </a:cubicBezTo>
                    <a:close/>
                    <a:moveTo>
                      <a:pt x="52" y="24"/>
                    </a:moveTo>
                    <a:cubicBezTo>
                      <a:pt x="37" y="24"/>
                      <a:pt x="24" y="37"/>
                      <a:pt x="24" y="52"/>
                    </a:cubicBezTo>
                    <a:cubicBezTo>
                      <a:pt x="24" y="67"/>
                      <a:pt x="37" y="80"/>
                      <a:pt x="52" y="80"/>
                    </a:cubicBezTo>
                    <a:cubicBezTo>
                      <a:pt x="67" y="80"/>
                      <a:pt x="80" y="67"/>
                      <a:pt x="80" y="52"/>
                    </a:cubicBezTo>
                    <a:cubicBezTo>
                      <a:pt x="80" y="37"/>
                      <a:pt x="67" y="24"/>
                      <a:pt x="52" y="24"/>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8" name="Freeform 434"/>
              <p:cNvSpPr/>
              <p:nvPr/>
            </p:nvSpPr>
            <p:spPr bwMode="auto">
              <a:xfrm>
                <a:off x="6529388" y="3595688"/>
                <a:ext cx="153988" cy="65088"/>
              </a:xfrm>
              <a:custGeom>
                <a:avLst/>
                <a:gdLst>
                  <a:gd name="T0" fmla="*/ 13 w 150"/>
                  <a:gd name="T1" fmla="*/ 65 h 65"/>
                  <a:gd name="T2" fmla="*/ 7 w 150"/>
                  <a:gd name="T3" fmla="*/ 63 h 65"/>
                  <a:gd name="T4" fmla="*/ 3 w 150"/>
                  <a:gd name="T5" fmla="*/ 47 h 65"/>
                  <a:gd name="T6" fmla="*/ 83 w 150"/>
                  <a:gd name="T7" fmla="*/ 0 h 65"/>
                  <a:gd name="T8" fmla="*/ 145 w 150"/>
                  <a:gd name="T9" fmla="*/ 24 h 65"/>
                  <a:gd name="T10" fmla="*/ 146 w 150"/>
                  <a:gd name="T11" fmla="*/ 41 h 65"/>
                  <a:gd name="T12" fmla="*/ 129 w 150"/>
                  <a:gd name="T13" fmla="*/ 42 h 65"/>
                  <a:gd name="T14" fmla="*/ 83 w 150"/>
                  <a:gd name="T15" fmla="*/ 24 h 65"/>
                  <a:gd name="T16" fmla="*/ 24 w 150"/>
                  <a:gd name="T17" fmla="*/ 58 h 65"/>
                  <a:gd name="T18" fmla="*/ 13 w 150"/>
                  <a:gd name="T19" fmla="*/ 6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50" h="65">
                    <a:moveTo>
                      <a:pt x="13" y="65"/>
                    </a:moveTo>
                    <a:cubicBezTo>
                      <a:pt x="11" y="65"/>
                      <a:pt x="9" y="64"/>
                      <a:pt x="7" y="63"/>
                    </a:cubicBezTo>
                    <a:cubicBezTo>
                      <a:pt x="2" y="60"/>
                      <a:pt x="0" y="52"/>
                      <a:pt x="3" y="47"/>
                    </a:cubicBezTo>
                    <a:cubicBezTo>
                      <a:pt x="19" y="18"/>
                      <a:pt x="50" y="0"/>
                      <a:pt x="83" y="0"/>
                    </a:cubicBezTo>
                    <a:cubicBezTo>
                      <a:pt x="106" y="0"/>
                      <a:pt x="128" y="9"/>
                      <a:pt x="145" y="24"/>
                    </a:cubicBezTo>
                    <a:cubicBezTo>
                      <a:pt x="150" y="29"/>
                      <a:pt x="150" y="36"/>
                      <a:pt x="146" y="41"/>
                    </a:cubicBezTo>
                    <a:cubicBezTo>
                      <a:pt x="141" y="46"/>
                      <a:pt x="134" y="46"/>
                      <a:pt x="129" y="42"/>
                    </a:cubicBezTo>
                    <a:cubicBezTo>
                      <a:pt x="116" y="30"/>
                      <a:pt x="100" y="24"/>
                      <a:pt x="83" y="24"/>
                    </a:cubicBezTo>
                    <a:cubicBezTo>
                      <a:pt x="59" y="24"/>
                      <a:pt x="36" y="37"/>
                      <a:pt x="24" y="58"/>
                    </a:cubicBezTo>
                    <a:cubicBezTo>
                      <a:pt x="22" y="62"/>
                      <a:pt x="18" y="65"/>
                      <a:pt x="13" y="6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29" name="Freeform 435"/>
              <p:cNvSpPr/>
              <p:nvPr/>
            </p:nvSpPr>
            <p:spPr bwMode="auto">
              <a:xfrm>
                <a:off x="6894513" y="3606800"/>
                <a:ext cx="141288" cy="53975"/>
              </a:xfrm>
              <a:custGeom>
                <a:avLst/>
                <a:gdLst>
                  <a:gd name="T0" fmla="*/ 140 w 140"/>
                  <a:gd name="T1" fmla="*/ 41 h 52"/>
                  <a:gd name="T2" fmla="*/ 70 w 140"/>
                  <a:gd name="T3" fmla="*/ 0 h 52"/>
                  <a:gd name="T4" fmla="*/ 0 w 140"/>
                  <a:gd name="T5" fmla="*/ 41 h 52"/>
                  <a:gd name="T6" fmla="*/ 2 w 140"/>
                  <a:gd name="T7" fmla="*/ 52 h 52"/>
                  <a:gd name="T8" fmla="*/ 138 w 140"/>
                  <a:gd name="T9" fmla="*/ 52 h 52"/>
                  <a:gd name="T10" fmla="*/ 140 w 140"/>
                  <a:gd name="T11" fmla="*/ 41 h 52"/>
                </a:gdLst>
                <a:ahLst/>
                <a:cxnLst>
                  <a:cxn ang="0">
                    <a:pos x="T0" y="T1"/>
                  </a:cxn>
                  <a:cxn ang="0">
                    <a:pos x="T2" y="T3"/>
                  </a:cxn>
                  <a:cxn ang="0">
                    <a:pos x="T4" y="T5"/>
                  </a:cxn>
                  <a:cxn ang="0">
                    <a:pos x="T6" y="T7"/>
                  </a:cxn>
                  <a:cxn ang="0">
                    <a:pos x="T8" y="T9"/>
                  </a:cxn>
                  <a:cxn ang="0">
                    <a:pos x="T10" y="T11"/>
                  </a:cxn>
                </a:cxnLst>
                <a:rect l="0" t="0" r="r" b="b"/>
                <a:pathLst>
                  <a:path w="140" h="52">
                    <a:moveTo>
                      <a:pt x="140" y="41"/>
                    </a:moveTo>
                    <a:cubicBezTo>
                      <a:pt x="126" y="16"/>
                      <a:pt x="100" y="0"/>
                      <a:pt x="70" y="0"/>
                    </a:cubicBezTo>
                    <a:cubicBezTo>
                      <a:pt x="40" y="0"/>
                      <a:pt x="14" y="16"/>
                      <a:pt x="0" y="41"/>
                    </a:cubicBezTo>
                    <a:cubicBezTo>
                      <a:pt x="2" y="52"/>
                      <a:pt x="2" y="52"/>
                      <a:pt x="2" y="52"/>
                    </a:cubicBezTo>
                    <a:cubicBezTo>
                      <a:pt x="138" y="52"/>
                      <a:pt x="138" y="52"/>
                      <a:pt x="138" y="52"/>
                    </a:cubicBezTo>
                    <a:lnTo>
                      <a:pt x="140" y="4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30" name="Oval 436"/>
              <p:cNvSpPr>
                <a:spLocks noChangeArrowheads="1"/>
              </p:cNvSpPr>
              <p:nvPr/>
            </p:nvSpPr>
            <p:spPr bwMode="auto">
              <a:xfrm>
                <a:off x="6924676" y="3484563"/>
                <a:ext cx="80963" cy="82550"/>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31" name="Freeform 437"/>
              <p:cNvSpPr>
                <a:spLocks noEditPoints="1"/>
              </p:cNvSpPr>
              <p:nvPr/>
            </p:nvSpPr>
            <p:spPr bwMode="auto">
              <a:xfrm>
                <a:off x="6911976" y="3473450"/>
                <a:ext cx="106363" cy="104775"/>
              </a:xfrm>
              <a:custGeom>
                <a:avLst/>
                <a:gdLst>
                  <a:gd name="T0" fmla="*/ 52 w 104"/>
                  <a:gd name="T1" fmla="*/ 104 h 104"/>
                  <a:gd name="T2" fmla="*/ 0 w 104"/>
                  <a:gd name="T3" fmla="*/ 52 h 104"/>
                  <a:gd name="T4" fmla="*/ 52 w 104"/>
                  <a:gd name="T5" fmla="*/ 0 h 104"/>
                  <a:gd name="T6" fmla="*/ 104 w 104"/>
                  <a:gd name="T7" fmla="*/ 52 h 104"/>
                  <a:gd name="T8" fmla="*/ 52 w 104"/>
                  <a:gd name="T9" fmla="*/ 104 h 104"/>
                  <a:gd name="T10" fmla="*/ 52 w 104"/>
                  <a:gd name="T11" fmla="*/ 24 h 104"/>
                  <a:gd name="T12" fmla="*/ 24 w 104"/>
                  <a:gd name="T13" fmla="*/ 52 h 104"/>
                  <a:gd name="T14" fmla="*/ 52 w 104"/>
                  <a:gd name="T15" fmla="*/ 80 h 104"/>
                  <a:gd name="T16" fmla="*/ 80 w 104"/>
                  <a:gd name="T17" fmla="*/ 52 h 104"/>
                  <a:gd name="T18" fmla="*/ 52 w 104"/>
                  <a:gd name="T19" fmla="*/ 2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4" h="104">
                    <a:moveTo>
                      <a:pt x="52" y="104"/>
                    </a:moveTo>
                    <a:cubicBezTo>
                      <a:pt x="23" y="104"/>
                      <a:pt x="0" y="81"/>
                      <a:pt x="0" y="52"/>
                    </a:cubicBezTo>
                    <a:cubicBezTo>
                      <a:pt x="0" y="23"/>
                      <a:pt x="23" y="0"/>
                      <a:pt x="52" y="0"/>
                    </a:cubicBezTo>
                    <a:cubicBezTo>
                      <a:pt x="81" y="0"/>
                      <a:pt x="104" y="23"/>
                      <a:pt x="104" y="52"/>
                    </a:cubicBezTo>
                    <a:cubicBezTo>
                      <a:pt x="104" y="81"/>
                      <a:pt x="81" y="104"/>
                      <a:pt x="52" y="104"/>
                    </a:cubicBezTo>
                    <a:close/>
                    <a:moveTo>
                      <a:pt x="52" y="24"/>
                    </a:moveTo>
                    <a:cubicBezTo>
                      <a:pt x="37" y="24"/>
                      <a:pt x="24" y="37"/>
                      <a:pt x="24" y="52"/>
                    </a:cubicBezTo>
                    <a:cubicBezTo>
                      <a:pt x="24" y="67"/>
                      <a:pt x="37" y="80"/>
                      <a:pt x="52" y="80"/>
                    </a:cubicBezTo>
                    <a:cubicBezTo>
                      <a:pt x="67" y="80"/>
                      <a:pt x="80" y="67"/>
                      <a:pt x="80" y="52"/>
                    </a:cubicBezTo>
                    <a:cubicBezTo>
                      <a:pt x="80" y="37"/>
                      <a:pt x="67" y="24"/>
                      <a:pt x="52" y="24"/>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32" name="Freeform 438"/>
              <p:cNvSpPr/>
              <p:nvPr/>
            </p:nvSpPr>
            <p:spPr bwMode="auto">
              <a:xfrm>
                <a:off x="6896101" y="3595688"/>
                <a:ext cx="153988" cy="65088"/>
              </a:xfrm>
              <a:custGeom>
                <a:avLst/>
                <a:gdLst>
                  <a:gd name="T0" fmla="*/ 138 w 151"/>
                  <a:gd name="T1" fmla="*/ 65 h 65"/>
                  <a:gd name="T2" fmla="*/ 127 w 151"/>
                  <a:gd name="T3" fmla="*/ 58 h 65"/>
                  <a:gd name="T4" fmla="*/ 68 w 151"/>
                  <a:gd name="T5" fmla="*/ 24 h 65"/>
                  <a:gd name="T6" fmla="*/ 22 w 151"/>
                  <a:gd name="T7" fmla="*/ 42 h 65"/>
                  <a:gd name="T8" fmla="*/ 5 w 151"/>
                  <a:gd name="T9" fmla="*/ 41 h 65"/>
                  <a:gd name="T10" fmla="*/ 6 w 151"/>
                  <a:gd name="T11" fmla="*/ 24 h 65"/>
                  <a:gd name="T12" fmla="*/ 68 w 151"/>
                  <a:gd name="T13" fmla="*/ 0 h 65"/>
                  <a:gd name="T14" fmla="*/ 148 w 151"/>
                  <a:gd name="T15" fmla="*/ 47 h 65"/>
                  <a:gd name="T16" fmla="*/ 144 w 151"/>
                  <a:gd name="T17" fmla="*/ 63 h 65"/>
                  <a:gd name="T18" fmla="*/ 138 w 151"/>
                  <a:gd name="T19" fmla="*/ 6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51" h="65">
                    <a:moveTo>
                      <a:pt x="138" y="65"/>
                    </a:moveTo>
                    <a:cubicBezTo>
                      <a:pt x="133" y="65"/>
                      <a:pt x="129" y="62"/>
                      <a:pt x="127" y="58"/>
                    </a:cubicBezTo>
                    <a:cubicBezTo>
                      <a:pt x="115" y="37"/>
                      <a:pt x="92" y="24"/>
                      <a:pt x="68" y="24"/>
                    </a:cubicBezTo>
                    <a:cubicBezTo>
                      <a:pt x="51" y="24"/>
                      <a:pt x="35" y="30"/>
                      <a:pt x="22" y="42"/>
                    </a:cubicBezTo>
                    <a:cubicBezTo>
                      <a:pt x="17" y="46"/>
                      <a:pt x="9" y="46"/>
                      <a:pt x="5" y="41"/>
                    </a:cubicBezTo>
                    <a:cubicBezTo>
                      <a:pt x="0" y="36"/>
                      <a:pt x="1" y="29"/>
                      <a:pt x="6" y="24"/>
                    </a:cubicBezTo>
                    <a:cubicBezTo>
                      <a:pt x="23" y="9"/>
                      <a:pt x="45" y="0"/>
                      <a:pt x="68" y="0"/>
                    </a:cubicBezTo>
                    <a:cubicBezTo>
                      <a:pt x="101" y="0"/>
                      <a:pt x="132" y="18"/>
                      <a:pt x="148" y="47"/>
                    </a:cubicBezTo>
                    <a:cubicBezTo>
                      <a:pt x="151" y="52"/>
                      <a:pt x="149" y="60"/>
                      <a:pt x="144" y="63"/>
                    </a:cubicBezTo>
                    <a:cubicBezTo>
                      <a:pt x="142" y="64"/>
                      <a:pt x="140" y="65"/>
                      <a:pt x="138" y="65"/>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sp>
            <p:nvSpPr>
              <p:cNvPr id="33" name="Freeform 439"/>
              <p:cNvSpPr/>
              <p:nvPr/>
            </p:nvSpPr>
            <p:spPr bwMode="auto">
              <a:xfrm>
                <a:off x="6597651" y="3390900"/>
                <a:ext cx="384175" cy="25400"/>
              </a:xfrm>
              <a:custGeom>
                <a:avLst/>
                <a:gdLst>
                  <a:gd name="T0" fmla="*/ 364 w 376"/>
                  <a:gd name="T1" fmla="*/ 24 h 24"/>
                  <a:gd name="T2" fmla="*/ 12 w 376"/>
                  <a:gd name="T3" fmla="*/ 24 h 24"/>
                  <a:gd name="T4" fmla="*/ 0 w 376"/>
                  <a:gd name="T5" fmla="*/ 12 h 24"/>
                  <a:gd name="T6" fmla="*/ 12 w 376"/>
                  <a:gd name="T7" fmla="*/ 0 h 24"/>
                  <a:gd name="T8" fmla="*/ 364 w 376"/>
                  <a:gd name="T9" fmla="*/ 0 h 24"/>
                  <a:gd name="T10" fmla="*/ 376 w 376"/>
                  <a:gd name="T11" fmla="*/ 12 h 24"/>
                  <a:gd name="T12" fmla="*/ 364 w 376"/>
                  <a:gd name="T13" fmla="*/ 24 h 24"/>
                </a:gdLst>
                <a:ahLst/>
                <a:cxnLst>
                  <a:cxn ang="0">
                    <a:pos x="T0" y="T1"/>
                  </a:cxn>
                  <a:cxn ang="0">
                    <a:pos x="T2" y="T3"/>
                  </a:cxn>
                  <a:cxn ang="0">
                    <a:pos x="T4" y="T5"/>
                  </a:cxn>
                  <a:cxn ang="0">
                    <a:pos x="T6" y="T7"/>
                  </a:cxn>
                  <a:cxn ang="0">
                    <a:pos x="T8" y="T9"/>
                  </a:cxn>
                  <a:cxn ang="0">
                    <a:pos x="T10" y="T11"/>
                  </a:cxn>
                  <a:cxn ang="0">
                    <a:pos x="T12" y="T13"/>
                  </a:cxn>
                </a:cxnLst>
                <a:rect l="0" t="0" r="r" b="b"/>
                <a:pathLst>
                  <a:path w="376" h="24">
                    <a:moveTo>
                      <a:pt x="364" y="24"/>
                    </a:moveTo>
                    <a:cubicBezTo>
                      <a:pt x="12" y="24"/>
                      <a:pt x="12" y="24"/>
                      <a:pt x="12" y="24"/>
                    </a:cubicBezTo>
                    <a:cubicBezTo>
                      <a:pt x="5" y="24"/>
                      <a:pt x="0" y="19"/>
                      <a:pt x="0" y="12"/>
                    </a:cubicBezTo>
                    <a:cubicBezTo>
                      <a:pt x="0" y="5"/>
                      <a:pt x="5" y="0"/>
                      <a:pt x="12" y="0"/>
                    </a:cubicBezTo>
                    <a:cubicBezTo>
                      <a:pt x="364" y="0"/>
                      <a:pt x="364" y="0"/>
                      <a:pt x="364" y="0"/>
                    </a:cubicBezTo>
                    <a:cubicBezTo>
                      <a:pt x="371" y="0"/>
                      <a:pt x="376" y="5"/>
                      <a:pt x="376" y="12"/>
                    </a:cubicBezTo>
                    <a:cubicBezTo>
                      <a:pt x="376" y="19"/>
                      <a:pt x="371" y="24"/>
                      <a:pt x="364" y="24"/>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微软雅黑" panose="020B0503020204020204" pitchFamily="34" charset="-122"/>
                  <a:ea typeface="微软雅黑" panose="020B0503020204020204" pitchFamily="34" charset="-122"/>
                </a:endParaRPr>
              </a:p>
            </p:txBody>
          </p:sp>
        </p:grpSp>
      </p:grpSp>
      <p:sp>
        <p:nvSpPr>
          <p:cNvPr id="34" name="TextBox 22"/>
          <p:cNvSpPr txBox="1"/>
          <p:nvPr/>
        </p:nvSpPr>
        <p:spPr>
          <a:xfrm>
            <a:off x="6390939" y="2400437"/>
            <a:ext cx="4969810" cy="3932230"/>
          </a:xfrm>
          <a:prstGeom prst="rect">
            <a:avLst/>
          </a:prstGeom>
          <a:noFill/>
        </p:spPr>
        <p:txBody>
          <a:bodyPr wrap="square" rtlCol="0">
            <a:spAutoFit/>
          </a:bodyPr>
          <a:lstStyle>
            <a:defPPr>
              <a:defRPr lang="zh-CN"/>
            </a:defPPr>
            <a:lvl1pPr>
              <a:defRPr sz="2000">
                <a:latin typeface="+mn-ea"/>
                <a:ea typeface="+mn-ea"/>
              </a:defRPr>
            </a:lvl1pPr>
          </a:lstStyle>
          <a:p>
            <a:pPr marL="285750" indent="-285750">
              <a:lnSpc>
                <a:spcPct val="150000"/>
              </a:lnSpc>
              <a:buFont typeface="Arial" panose="020B0604020202020204" pitchFamily="34" charset="0"/>
              <a:buChar char="•"/>
            </a:pPr>
            <a:r>
              <a:rPr lang="en-US" altLang="zh-CN" sz="1400" dirty="0">
                <a:solidFill>
                  <a:schemeClr val="bg1">
                    <a:lumMod val="50000"/>
                  </a:schemeClr>
                </a:solidFill>
                <a:latin typeface="微软雅黑" panose="020B0503020204020204" pitchFamily="34" charset="-122"/>
                <a:ea typeface="微软雅黑" panose="020B0503020204020204" pitchFamily="34" charset="-122"/>
              </a:rPr>
              <a:t>Green Technologies: Constructing more fuel-efficient and ecologically friendly automobiles presents the automotive industry's primary technological problems. Right now, promising green solutions for the car sector include batteries, electric motors, and hydrogen fuel cells (Volkswagen Group 2021). Audi and Porsche's models have demonstrated Volkswagen Group's capacity to manufacture battery-powered electric vehicles. Like Tesla, Audi has demonstrated serious enthusiasm for expanding the usage of hydrogen fuel cells in EVs.</a:t>
            </a:r>
            <a:endParaRPr lang="en-US" altLang="zh-CN" sz="1400" dirty="0">
              <a:solidFill>
                <a:schemeClr val="bg1">
                  <a:lumMod val="50000"/>
                </a:schemeClr>
              </a:solidFill>
              <a:latin typeface="微软雅黑" panose="020B0503020204020204" pitchFamily="34" charset="-122"/>
              <a:ea typeface="微软雅黑" panose="020B0503020204020204" pitchFamily="34" charset="-122"/>
            </a:endParaRPr>
          </a:p>
          <a:p>
            <a:pPr marL="285750" indent="-285750">
              <a:lnSpc>
                <a:spcPct val="150000"/>
              </a:lnSpc>
              <a:buFont typeface="Arial" panose="020B0604020202020204" pitchFamily="34" charset="0"/>
              <a:buChar char="•"/>
            </a:pPr>
            <a:endParaRPr lang="zh-CN" altLang="en-US" sz="14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35" name="Rectangle: Rounded Corners 53"/>
          <p:cNvSpPr/>
          <p:nvPr/>
        </p:nvSpPr>
        <p:spPr>
          <a:xfrm>
            <a:off x="818551" y="2245075"/>
            <a:ext cx="5058710" cy="4010775"/>
          </a:xfrm>
          <a:prstGeom prst="roundRect">
            <a:avLst/>
          </a:prstGeom>
          <a:noFill/>
          <a:ln w="19050">
            <a:solidFill>
              <a:srgbClr val="D8B8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latin typeface="微软雅黑" panose="020B0503020204020204" pitchFamily="34" charset="-122"/>
              <a:ea typeface="微软雅黑" panose="020B0503020204020204" pitchFamily="34" charset="-122"/>
            </a:endParaRPr>
          </a:p>
        </p:txBody>
      </p:sp>
      <p:sp>
        <p:nvSpPr>
          <p:cNvPr id="36" name="Rectangle: Rounded Corners 53"/>
          <p:cNvSpPr/>
          <p:nvPr/>
        </p:nvSpPr>
        <p:spPr>
          <a:xfrm>
            <a:off x="6298199" y="2245075"/>
            <a:ext cx="5058710" cy="4010775"/>
          </a:xfrm>
          <a:prstGeom prst="roundRect">
            <a:avLst/>
          </a:prstGeom>
          <a:noFill/>
          <a:ln w="19050">
            <a:solidFill>
              <a:srgbClr val="4D58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latin typeface="微软雅黑" panose="020B0503020204020204" pitchFamily="34" charset="-122"/>
              <a:ea typeface="微软雅黑" panose="020B0503020204020204" pitchFamily="34" charset="-122"/>
            </a:endParaRPr>
          </a:p>
        </p:txBody>
      </p:sp>
    </p:spTree>
  </p:cSld>
  <p:clrMapOvr>
    <a:masterClrMapping/>
  </p:clrMapOvr>
  <p:transition spd="slow"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1+#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4"/>
                                        </p:tgtEl>
                                        <p:attrNameLst>
                                          <p:attrName>style.visibility</p:attrName>
                                        </p:attrNameLst>
                                      </p:cBhvr>
                                      <p:to>
                                        <p:strVal val="visible"/>
                                      </p:to>
                                    </p:set>
                                    <p:anim calcmode="lin" valueType="num">
                                      <p:cBhvr additive="base">
                                        <p:cTn id="11" dur="500" fill="hold"/>
                                        <p:tgtEl>
                                          <p:spTgt spid="34"/>
                                        </p:tgtEl>
                                        <p:attrNameLst>
                                          <p:attrName>ppt_x</p:attrName>
                                        </p:attrNameLst>
                                      </p:cBhvr>
                                      <p:tavLst>
                                        <p:tav tm="0">
                                          <p:val>
                                            <p:strVal val="1+#ppt_w/2"/>
                                          </p:val>
                                        </p:tav>
                                        <p:tav tm="100000">
                                          <p:val>
                                            <p:strVal val="#ppt_x"/>
                                          </p:val>
                                        </p:tav>
                                      </p:tavLst>
                                    </p:anim>
                                    <p:anim calcmode="lin" valueType="num">
                                      <p:cBhvr additive="base">
                                        <p:cTn id="12" dur="500" fill="hold"/>
                                        <p:tgtEl>
                                          <p:spTgt spid="34"/>
                                        </p:tgtEl>
                                        <p:attrNameLst>
                                          <p:attrName>ppt_y</p:attrName>
                                        </p:attrNameLst>
                                      </p:cBhvr>
                                      <p:tavLst>
                                        <p:tav tm="0">
                                          <p:val>
                                            <p:strVal val="#ppt_y"/>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5"/>
                                        </p:tgtEl>
                                        <p:attrNameLst>
                                          <p:attrName>style.visibility</p:attrName>
                                        </p:attrNameLst>
                                      </p:cBhvr>
                                      <p:to>
                                        <p:strVal val="visible"/>
                                      </p:to>
                                    </p:set>
                                    <p:anim calcmode="lin" valueType="num">
                                      <p:cBhvr additive="base">
                                        <p:cTn id="15" dur="500" fill="hold"/>
                                        <p:tgtEl>
                                          <p:spTgt spid="35"/>
                                        </p:tgtEl>
                                        <p:attrNameLst>
                                          <p:attrName>ppt_x</p:attrName>
                                        </p:attrNameLst>
                                      </p:cBhvr>
                                      <p:tavLst>
                                        <p:tav tm="0">
                                          <p:val>
                                            <p:strVal val="#ppt_x"/>
                                          </p:val>
                                        </p:tav>
                                        <p:tav tm="100000">
                                          <p:val>
                                            <p:strVal val="#ppt_x"/>
                                          </p:val>
                                        </p:tav>
                                      </p:tavLst>
                                    </p:anim>
                                    <p:anim calcmode="lin" valueType="num">
                                      <p:cBhvr additive="base">
                                        <p:cTn id="16" dur="500" fill="hold"/>
                                        <p:tgtEl>
                                          <p:spTgt spid="35"/>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6"/>
                                        </p:tgtEl>
                                        <p:attrNameLst>
                                          <p:attrName>style.visibility</p:attrName>
                                        </p:attrNameLst>
                                      </p:cBhvr>
                                      <p:to>
                                        <p:strVal val="visible"/>
                                      </p:to>
                                    </p:set>
                                    <p:anim calcmode="lin" valueType="num">
                                      <p:cBhvr additive="base">
                                        <p:cTn id="19" dur="500" fill="hold"/>
                                        <p:tgtEl>
                                          <p:spTgt spid="36"/>
                                        </p:tgtEl>
                                        <p:attrNameLst>
                                          <p:attrName>ppt_x</p:attrName>
                                        </p:attrNameLst>
                                      </p:cBhvr>
                                      <p:tavLst>
                                        <p:tav tm="0">
                                          <p:val>
                                            <p:strVal val="#ppt_x"/>
                                          </p:val>
                                        </p:tav>
                                        <p:tav tm="100000">
                                          <p:val>
                                            <p:strVal val="#ppt_x"/>
                                          </p:val>
                                        </p:tav>
                                      </p:tavLst>
                                    </p:anim>
                                    <p:anim calcmode="lin" valueType="num">
                                      <p:cBhvr additive="base">
                                        <p:cTn id="20"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4" grpId="0"/>
      <p:bldP spid="35" grpId="0" animBg="1"/>
      <p:bldP spid="3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直接连接符 12"/>
          <p:cNvCxnSpPr/>
          <p:nvPr/>
        </p:nvCxnSpPr>
        <p:spPr>
          <a:xfrm>
            <a:off x="1159942" y="1497879"/>
            <a:ext cx="0" cy="4636221"/>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7" name="Freeform: Shape 31"/>
          <p:cNvSpPr/>
          <p:nvPr/>
        </p:nvSpPr>
        <p:spPr>
          <a:xfrm flipH="1">
            <a:off x="738931" y="2844010"/>
            <a:ext cx="842021" cy="945804"/>
          </a:xfrm>
          <a:custGeom>
            <a:avLst/>
            <a:gdLst>
              <a:gd name="connsiteX0" fmla="*/ 4267200 w 8534400"/>
              <a:gd name="connsiteY0" fmla="*/ 0 h 9586304"/>
              <a:gd name="connsiteX1" fmla="*/ 4717706 w 8534400"/>
              <a:gd name="connsiteY1" fmla="*/ 105392 h 9586304"/>
              <a:gd name="connsiteX2" fmla="*/ 7975773 w 8534400"/>
              <a:gd name="connsiteY2" fmla="*/ 1734038 h 9586304"/>
              <a:gd name="connsiteX3" fmla="*/ 8534400 w 8534400"/>
              <a:gd name="connsiteY3" fmla="*/ 2638439 h 9586304"/>
              <a:gd name="connsiteX4" fmla="*/ 8534400 w 8534400"/>
              <a:gd name="connsiteY4" fmla="*/ 6947864 h 9586304"/>
              <a:gd name="connsiteX5" fmla="*/ 7975773 w 8534400"/>
              <a:gd name="connsiteY5" fmla="*/ 7852265 h 9586304"/>
              <a:gd name="connsiteX6" fmla="*/ 4717706 w 8534400"/>
              <a:gd name="connsiteY6" fmla="*/ 9480911 h 9586304"/>
              <a:gd name="connsiteX7" fmla="*/ 3816693 w 8534400"/>
              <a:gd name="connsiteY7" fmla="*/ 9480911 h 9586304"/>
              <a:gd name="connsiteX8" fmla="*/ 558630 w 8534400"/>
              <a:gd name="connsiteY8" fmla="*/ 7852265 h 9586304"/>
              <a:gd name="connsiteX9" fmla="*/ 0 w 8534400"/>
              <a:gd name="connsiteY9" fmla="*/ 6947864 h 9586304"/>
              <a:gd name="connsiteX10" fmla="*/ 0 w 8534400"/>
              <a:gd name="connsiteY10" fmla="*/ 2638439 h 9586304"/>
              <a:gd name="connsiteX11" fmla="*/ 558630 w 8534400"/>
              <a:gd name="connsiteY11" fmla="*/ 1734038 h 9586304"/>
              <a:gd name="connsiteX12" fmla="*/ 3816693 w 8534400"/>
              <a:gd name="connsiteY12" fmla="*/ 105392 h 9586304"/>
              <a:gd name="connsiteX13" fmla="*/ 4267200 w 8534400"/>
              <a:gd name="connsiteY13" fmla="*/ 0 h 9586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534400" h="9586304">
                <a:moveTo>
                  <a:pt x="4267200" y="0"/>
                </a:moveTo>
                <a:cubicBezTo>
                  <a:pt x="4421274" y="0"/>
                  <a:pt x="4575349" y="35130"/>
                  <a:pt x="4717706" y="105392"/>
                </a:cubicBezTo>
                <a:cubicBezTo>
                  <a:pt x="4717706" y="105392"/>
                  <a:pt x="4717706" y="105392"/>
                  <a:pt x="7975773" y="1734038"/>
                </a:cubicBezTo>
                <a:cubicBezTo>
                  <a:pt x="8318156" y="1906992"/>
                  <a:pt x="8534400" y="2256502"/>
                  <a:pt x="8534400" y="2638439"/>
                </a:cubicBezTo>
                <a:cubicBezTo>
                  <a:pt x="8534400" y="2638439"/>
                  <a:pt x="8534400" y="2638439"/>
                  <a:pt x="8534400" y="6947864"/>
                </a:cubicBezTo>
                <a:cubicBezTo>
                  <a:pt x="8534400" y="7329801"/>
                  <a:pt x="8318156" y="7679313"/>
                  <a:pt x="7975773" y="7852265"/>
                </a:cubicBezTo>
                <a:cubicBezTo>
                  <a:pt x="7975773" y="7852265"/>
                  <a:pt x="7975773" y="7852265"/>
                  <a:pt x="4717706" y="9480911"/>
                </a:cubicBezTo>
                <a:cubicBezTo>
                  <a:pt x="4432988" y="9621435"/>
                  <a:pt x="4101412" y="9621435"/>
                  <a:pt x="3816693" y="9480911"/>
                </a:cubicBezTo>
                <a:cubicBezTo>
                  <a:pt x="3816693" y="9480911"/>
                  <a:pt x="3816693" y="9480911"/>
                  <a:pt x="558630" y="7852265"/>
                </a:cubicBezTo>
                <a:cubicBezTo>
                  <a:pt x="216244" y="7679313"/>
                  <a:pt x="0" y="7329801"/>
                  <a:pt x="0" y="6947864"/>
                </a:cubicBezTo>
                <a:cubicBezTo>
                  <a:pt x="0" y="6947864"/>
                  <a:pt x="0" y="6947864"/>
                  <a:pt x="0" y="2638439"/>
                </a:cubicBezTo>
                <a:cubicBezTo>
                  <a:pt x="0" y="2256502"/>
                  <a:pt x="216244" y="1906992"/>
                  <a:pt x="558630" y="1734038"/>
                </a:cubicBezTo>
                <a:cubicBezTo>
                  <a:pt x="558630" y="1734038"/>
                  <a:pt x="558630" y="1734038"/>
                  <a:pt x="3816693" y="105392"/>
                </a:cubicBezTo>
                <a:cubicBezTo>
                  <a:pt x="3959054" y="35130"/>
                  <a:pt x="4113129" y="0"/>
                  <a:pt x="4267200" y="0"/>
                </a:cubicBezTo>
                <a:close/>
              </a:path>
            </a:pathLst>
          </a:custGeom>
          <a:solidFill>
            <a:srgbClr val="D8B892"/>
          </a:solidFill>
          <a:ln>
            <a:noFill/>
          </a:ln>
          <a:effectLst>
            <a:outerShdw blurRad="1016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3600" b="1" dirty="0">
              <a:solidFill>
                <a:schemeClr val="bg1"/>
              </a:solidFill>
              <a:latin typeface="微软雅黑" panose="020B0503020204020204" pitchFamily="34" charset="-122"/>
              <a:ea typeface="微软雅黑" panose="020B0503020204020204" pitchFamily="34" charset="-122"/>
            </a:endParaRPr>
          </a:p>
        </p:txBody>
      </p:sp>
      <p:sp>
        <p:nvSpPr>
          <p:cNvPr id="5" name="TextBox 55"/>
          <p:cNvSpPr txBox="1"/>
          <p:nvPr/>
        </p:nvSpPr>
        <p:spPr>
          <a:xfrm>
            <a:off x="1584226" y="504542"/>
            <a:ext cx="6823173" cy="438572"/>
          </a:xfrm>
          <a:prstGeom prst="rect">
            <a:avLst/>
          </a:prstGeom>
          <a:noFill/>
        </p:spPr>
        <p:txBody>
          <a:bodyPr wrap="square" lIns="68571" tIns="34285" rIns="68571" bIns="34285" rtlCol="0">
            <a:spAutoFit/>
          </a:bodyPr>
          <a:lstStyle/>
          <a:p>
            <a:r>
              <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rPr>
              <a:t>Concludion </a:t>
            </a:r>
            <a:endPar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endParaRPr>
          </a:p>
        </p:txBody>
      </p:sp>
      <p:sp>
        <p:nvSpPr>
          <p:cNvPr id="6" name="TextBox 22"/>
          <p:cNvSpPr txBox="1"/>
          <p:nvPr/>
        </p:nvSpPr>
        <p:spPr>
          <a:xfrm>
            <a:off x="1584226" y="1374191"/>
            <a:ext cx="9878832" cy="1444691"/>
          </a:xfrm>
          <a:prstGeom prst="rect">
            <a:avLst/>
          </a:prstGeom>
          <a:noFill/>
        </p:spPr>
        <p:txBody>
          <a:bodyPr wrap="square" rtlCol="0">
            <a:spAutoFit/>
          </a:bodyPr>
          <a:lstStyle>
            <a:defPPr>
              <a:defRPr lang="zh-CN"/>
            </a:defPPr>
            <a:lvl1pPr>
              <a:defRPr sz="2000">
                <a:latin typeface="+mn-ea"/>
                <a:ea typeface="+mn-ea"/>
              </a:defRPr>
            </a:lvl1pPr>
          </a:lstStyle>
          <a:p>
            <a:pPr marL="285750" indent="-285750">
              <a:lnSpc>
                <a:spcPct val="150000"/>
              </a:lnSpc>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Next, I will summarize my speech; my content is mainly an overall analysis of Volkswagen company; through the SWOT and PESTEL analysis method, you can more intuitively understand the advantages, disadvantages, opportunities, and threats of Volkswagen. Pestle's analysis in 2015 also pointed out that the SWOT analysis approach can help us to have a clearer understanding of the corporate structure and the challenges we face. This can help us better find the enterprise's future strategy and development direction.</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8" name="TextBox 22"/>
          <p:cNvSpPr txBox="1"/>
          <p:nvPr/>
        </p:nvSpPr>
        <p:spPr>
          <a:xfrm>
            <a:off x="1584225" y="2853536"/>
            <a:ext cx="9878833" cy="2829685"/>
          </a:xfrm>
          <a:prstGeom prst="rect">
            <a:avLst/>
          </a:prstGeom>
          <a:noFill/>
        </p:spPr>
        <p:txBody>
          <a:bodyPr wrap="square" rtlCol="0">
            <a:spAutoFit/>
          </a:bodyPr>
          <a:lstStyle>
            <a:defPPr>
              <a:defRPr lang="zh-CN"/>
            </a:defPPr>
            <a:lvl1pPr>
              <a:defRPr sz="2000">
                <a:latin typeface="+mn-ea"/>
                <a:ea typeface="+mn-ea"/>
              </a:defRPr>
            </a:lvl1pPr>
          </a:lstStyle>
          <a:p>
            <a:pPr marL="285750" indent="-285750">
              <a:lnSpc>
                <a:spcPct val="150000"/>
              </a:lnSpc>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Volkswagen, which is a rather major global vehicle corporation spanning a number of business categories, was created in 1938. After that, Volkswagen presented their SWOT analysis. Volkswagen has a significant head start in creating the new electric vehicle modular platform technology because to its superior brand design, cost management, technical innovation, and brand positioning. Volkswagen's progress has been hampered, however, by the company's conservative management structure and an excess of employees. Rapid shifts in the supply chain, market demand, inadequate follow-up financial reserves for revolutionary technologies, and a few scandals are also threats to the corporation (Mike, 2022). The Volkswagen Group confronts threats in the areas of politics, economics, society, technology, the environment, and the law, as shown by the PESTEL Analysis. Volkswagen, however, continues to look for ways to attract target consumers by altering the consumer travel experience. This might help the company better adapt to the general trend of world autos, putting it in a position of industry dominance. The Volkswagen Group has to prioritize innovation, data analytics, the consumer experience, and sustainability if it is to meet these challenges.</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12" name="TextBox 22"/>
          <p:cNvSpPr txBox="1"/>
          <p:nvPr/>
        </p:nvSpPr>
        <p:spPr>
          <a:xfrm>
            <a:off x="1580952" y="5717875"/>
            <a:ext cx="9878833" cy="336695"/>
          </a:xfrm>
          <a:prstGeom prst="rect">
            <a:avLst/>
          </a:prstGeom>
          <a:noFill/>
        </p:spPr>
        <p:txBody>
          <a:bodyPr wrap="square" rtlCol="0">
            <a:spAutoFit/>
          </a:bodyPr>
          <a:lstStyle>
            <a:defPPr>
              <a:defRPr lang="zh-CN"/>
            </a:defPPr>
            <a:lvl1pPr>
              <a:defRPr sz="2000">
                <a:latin typeface="+mn-ea"/>
                <a:ea typeface="+mn-ea"/>
              </a:defRPr>
            </a:lvl1pPr>
          </a:lstStyle>
          <a:p>
            <a:pPr marL="285750" indent="-285750">
              <a:lnSpc>
                <a:spcPct val="150000"/>
              </a:lnSpc>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The foregoing is an overview of our presentation; .</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3" name="Rectangle: Rounded Corners 53"/>
          <p:cNvSpPr/>
          <p:nvPr/>
        </p:nvSpPr>
        <p:spPr>
          <a:xfrm flipH="1">
            <a:off x="1159941" y="1274802"/>
            <a:ext cx="10293126" cy="5046518"/>
          </a:xfrm>
          <a:prstGeom prst="roundRect">
            <a:avLst/>
          </a:prstGeom>
          <a:noFill/>
          <a:ln w="19050">
            <a:solidFill>
              <a:srgbClr val="D8B8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latin typeface="微软雅黑" panose="020B0503020204020204" pitchFamily="34" charset="-122"/>
              <a:ea typeface="微软雅黑" panose="020B0503020204020204" pitchFamily="34" charset="-122"/>
            </a:endParaRPr>
          </a:p>
        </p:txBody>
      </p:sp>
      <p:sp>
        <p:nvSpPr>
          <p:cNvPr id="11" name="Freeform: Shape 31"/>
          <p:cNvSpPr/>
          <p:nvPr/>
        </p:nvSpPr>
        <p:spPr>
          <a:xfrm flipH="1">
            <a:off x="738931" y="1178509"/>
            <a:ext cx="842021" cy="945804"/>
          </a:xfrm>
          <a:custGeom>
            <a:avLst/>
            <a:gdLst>
              <a:gd name="connsiteX0" fmla="*/ 4267200 w 8534400"/>
              <a:gd name="connsiteY0" fmla="*/ 0 h 9586304"/>
              <a:gd name="connsiteX1" fmla="*/ 4717706 w 8534400"/>
              <a:gd name="connsiteY1" fmla="*/ 105392 h 9586304"/>
              <a:gd name="connsiteX2" fmla="*/ 7975773 w 8534400"/>
              <a:gd name="connsiteY2" fmla="*/ 1734038 h 9586304"/>
              <a:gd name="connsiteX3" fmla="*/ 8534400 w 8534400"/>
              <a:gd name="connsiteY3" fmla="*/ 2638439 h 9586304"/>
              <a:gd name="connsiteX4" fmla="*/ 8534400 w 8534400"/>
              <a:gd name="connsiteY4" fmla="*/ 6947864 h 9586304"/>
              <a:gd name="connsiteX5" fmla="*/ 7975773 w 8534400"/>
              <a:gd name="connsiteY5" fmla="*/ 7852265 h 9586304"/>
              <a:gd name="connsiteX6" fmla="*/ 4717706 w 8534400"/>
              <a:gd name="connsiteY6" fmla="*/ 9480911 h 9586304"/>
              <a:gd name="connsiteX7" fmla="*/ 3816693 w 8534400"/>
              <a:gd name="connsiteY7" fmla="*/ 9480911 h 9586304"/>
              <a:gd name="connsiteX8" fmla="*/ 558630 w 8534400"/>
              <a:gd name="connsiteY8" fmla="*/ 7852265 h 9586304"/>
              <a:gd name="connsiteX9" fmla="*/ 0 w 8534400"/>
              <a:gd name="connsiteY9" fmla="*/ 6947864 h 9586304"/>
              <a:gd name="connsiteX10" fmla="*/ 0 w 8534400"/>
              <a:gd name="connsiteY10" fmla="*/ 2638439 h 9586304"/>
              <a:gd name="connsiteX11" fmla="*/ 558630 w 8534400"/>
              <a:gd name="connsiteY11" fmla="*/ 1734038 h 9586304"/>
              <a:gd name="connsiteX12" fmla="*/ 3816693 w 8534400"/>
              <a:gd name="connsiteY12" fmla="*/ 105392 h 9586304"/>
              <a:gd name="connsiteX13" fmla="*/ 4267200 w 8534400"/>
              <a:gd name="connsiteY13" fmla="*/ 0 h 9586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534400" h="9586304">
                <a:moveTo>
                  <a:pt x="4267200" y="0"/>
                </a:moveTo>
                <a:cubicBezTo>
                  <a:pt x="4421274" y="0"/>
                  <a:pt x="4575349" y="35130"/>
                  <a:pt x="4717706" y="105392"/>
                </a:cubicBezTo>
                <a:cubicBezTo>
                  <a:pt x="4717706" y="105392"/>
                  <a:pt x="4717706" y="105392"/>
                  <a:pt x="7975773" y="1734038"/>
                </a:cubicBezTo>
                <a:cubicBezTo>
                  <a:pt x="8318156" y="1906992"/>
                  <a:pt x="8534400" y="2256502"/>
                  <a:pt x="8534400" y="2638439"/>
                </a:cubicBezTo>
                <a:cubicBezTo>
                  <a:pt x="8534400" y="2638439"/>
                  <a:pt x="8534400" y="2638439"/>
                  <a:pt x="8534400" y="6947864"/>
                </a:cubicBezTo>
                <a:cubicBezTo>
                  <a:pt x="8534400" y="7329801"/>
                  <a:pt x="8318156" y="7679313"/>
                  <a:pt x="7975773" y="7852265"/>
                </a:cubicBezTo>
                <a:cubicBezTo>
                  <a:pt x="7975773" y="7852265"/>
                  <a:pt x="7975773" y="7852265"/>
                  <a:pt x="4717706" y="9480911"/>
                </a:cubicBezTo>
                <a:cubicBezTo>
                  <a:pt x="4432988" y="9621435"/>
                  <a:pt x="4101412" y="9621435"/>
                  <a:pt x="3816693" y="9480911"/>
                </a:cubicBezTo>
                <a:cubicBezTo>
                  <a:pt x="3816693" y="9480911"/>
                  <a:pt x="3816693" y="9480911"/>
                  <a:pt x="558630" y="7852265"/>
                </a:cubicBezTo>
                <a:cubicBezTo>
                  <a:pt x="216244" y="7679313"/>
                  <a:pt x="0" y="7329801"/>
                  <a:pt x="0" y="6947864"/>
                </a:cubicBezTo>
                <a:cubicBezTo>
                  <a:pt x="0" y="6947864"/>
                  <a:pt x="0" y="6947864"/>
                  <a:pt x="0" y="2638439"/>
                </a:cubicBezTo>
                <a:cubicBezTo>
                  <a:pt x="0" y="2256502"/>
                  <a:pt x="216244" y="1906992"/>
                  <a:pt x="558630" y="1734038"/>
                </a:cubicBezTo>
                <a:cubicBezTo>
                  <a:pt x="558630" y="1734038"/>
                  <a:pt x="558630" y="1734038"/>
                  <a:pt x="3816693" y="105392"/>
                </a:cubicBezTo>
                <a:cubicBezTo>
                  <a:pt x="3959054" y="35130"/>
                  <a:pt x="4113129" y="0"/>
                  <a:pt x="4267200" y="0"/>
                </a:cubicBezTo>
                <a:close/>
              </a:path>
            </a:pathLst>
          </a:custGeom>
          <a:solidFill>
            <a:srgbClr val="4D587C"/>
          </a:solidFill>
          <a:ln>
            <a:noFill/>
          </a:ln>
          <a:effectLst>
            <a:outerShdw blurRad="1016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3600" b="1" dirty="0">
              <a:solidFill>
                <a:schemeClr val="bg1"/>
              </a:solidFill>
              <a:latin typeface="微软雅黑" panose="020B0503020204020204" pitchFamily="34" charset="-122"/>
              <a:ea typeface="微软雅黑" panose="020B0503020204020204" pitchFamily="34" charset="-122"/>
            </a:endParaRPr>
          </a:p>
        </p:txBody>
      </p:sp>
      <p:sp>
        <p:nvSpPr>
          <p:cNvPr id="2" name="Freeform: Shape 31"/>
          <p:cNvSpPr/>
          <p:nvPr/>
        </p:nvSpPr>
        <p:spPr>
          <a:xfrm flipH="1">
            <a:off x="738931" y="5471808"/>
            <a:ext cx="842021" cy="945804"/>
          </a:xfrm>
          <a:custGeom>
            <a:avLst/>
            <a:gdLst>
              <a:gd name="connsiteX0" fmla="*/ 4267200 w 8534400"/>
              <a:gd name="connsiteY0" fmla="*/ 0 h 9586304"/>
              <a:gd name="connsiteX1" fmla="*/ 4717706 w 8534400"/>
              <a:gd name="connsiteY1" fmla="*/ 105392 h 9586304"/>
              <a:gd name="connsiteX2" fmla="*/ 7975773 w 8534400"/>
              <a:gd name="connsiteY2" fmla="*/ 1734038 h 9586304"/>
              <a:gd name="connsiteX3" fmla="*/ 8534400 w 8534400"/>
              <a:gd name="connsiteY3" fmla="*/ 2638439 h 9586304"/>
              <a:gd name="connsiteX4" fmla="*/ 8534400 w 8534400"/>
              <a:gd name="connsiteY4" fmla="*/ 6947864 h 9586304"/>
              <a:gd name="connsiteX5" fmla="*/ 7975773 w 8534400"/>
              <a:gd name="connsiteY5" fmla="*/ 7852265 h 9586304"/>
              <a:gd name="connsiteX6" fmla="*/ 4717706 w 8534400"/>
              <a:gd name="connsiteY6" fmla="*/ 9480911 h 9586304"/>
              <a:gd name="connsiteX7" fmla="*/ 3816693 w 8534400"/>
              <a:gd name="connsiteY7" fmla="*/ 9480911 h 9586304"/>
              <a:gd name="connsiteX8" fmla="*/ 558630 w 8534400"/>
              <a:gd name="connsiteY8" fmla="*/ 7852265 h 9586304"/>
              <a:gd name="connsiteX9" fmla="*/ 0 w 8534400"/>
              <a:gd name="connsiteY9" fmla="*/ 6947864 h 9586304"/>
              <a:gd name="connsiteX10" fmla="*/ 0 w 8534400"/>
              <a:gd name="connsiteY10" fmla="*/ 2638439 h 9586304"/>
              <a:gd name="connsiteX11" fmla="*/ 558630 w 8534400"/>
              <a:gd name="connsiteY11" fmla="*/ 1734038 h 9586304"/>
              <a:gd name="connsiteX12" fmla="*/ 3816693 w 8534400"/>
              <a:gd name="connsiteY12" fmla="*/ 105392 h 9586304"/>
              <a:gd name="connsiteX13" fmla="*/ 4267200 w 8534400"/>
              <a:gd name="connsiteY13" fmla="*/ 0 h 9586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534400" h="9586304">
                <a:moveTo>
                  <a:pt x="4267200" y="0"/>
                </a:moveTo>
                <a:cubicBezTo>
                  <a:pt x="4421274" y="0"/>
                  <a:pt x="4575349" y="35130"/>
                  <a:pt x="4717706" y="105392"/>
                </a:cubicBezTo>
                <a:cubicBezTo>
                  <a:pt x="4717706" y="105392"/>
                  <a:pt x="4717706" y="105392"/>
                  <a:pt x="7975773" y="1734038"/>
                </a:cubicBezTo>
                <a:cubicBezTo>
                  <a:pt x="8318156" y="1906992"/>
                  <a:pt x="8534400" y="2256502"/>
                  <a:pt x="8534400" y="2638439"/>
                </a:cubicBezTo>
                <a:cubicBezTo>
                  <a:pt x="8534400" y="2638439"/>
                  <a:pt x="8534400" y="2638439"/>
                  <a:pt x="8534400" y="6947864"/>
                </a:cubicBezTo>
                <a:cubicBezTo>
                  <a:pt x="8534400" y="7329801"/>
                  <a:pt x="8318156" y="7679313"/>
                  <a:pt x="7975773" y="7852265"/>
                </a:cubicBezTo>
                <a:cubicBezTo>
                  <a:pt x="7975773" y="7852265"/>
                  <a:pt x="7975773" y="7852265"/>
                  <a:pt x="4717706" y="9480911"/>
                </a:cubicBezTo>
                <a:cubicBezTo>
                  <a:pt x="4432988" y="9621435"/>
                  <a:pt x="4101412" y="9621435"/>
                  <a:pt x="3816693" y="9480911"/>
                </a:cubicBezTo>
                <a:cubicBezTo>
                  <a:pt x="3816693" y="9480911"/>
                  <a:pt x="3816693" y="9480911"/>
                  <a:pt x="558630" y="7852265"/>
                </a:cubicBezTo>
                <a:cubicBezTo>
                  <a:pt x="216244" y="7679313"/>
                  <a:pt x="0" y="7329801"/>
                  <a:pt x="0" y="6947864"/>
                </a:cubicBezTo>
                <a:cubicBezTo>
                  <a:pt x="0" y="6947864"/>
                  <a:pt x="0" y="6947864"/>
                  <a:pt x="0" y="2638439"/>
                </a:cubicBezTo>
                <a:cubicBezTo>
                  <a:pt x="0" y="2256502"/>
                  <a:pt x="216244" y="1906992"/>
                  <a:pt x="558630" y="1734038"/>
                </a:cubicBezTo>
                <a:cubicBezTo>
                  <a:pt x="558630" y="1734038"/>
                  <a:pt x="558630" y="1734038"/>
                  <a:pt x="3816693" y="105392"/>
                </a:cubicBezTo>
                <a:cubicBezTo>
                  <a:pt x="3959054" y="35130"/>
                  <a:pt x="4113129" y="0"/>
                  <a:pt x="4267200" y="0"/>
                </a:cubicBezTo>
                <a:close/>
              </a:path>
            </a:pathLst>
          </a:custGeom>
          <a:solidFill>
            <a:srgbClr val="4D587C"/>
          </a:solidFill>
          <a:ln>
            <a:noFill/>
          </a:ln>
          <a:effectLst>
            <a:outerShdw blurRad="1016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3600" b="1" dirty="0">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slow"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1+#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1+#ppt_w/2"/>
                                          </p:val>
                                        </p:tav>
                                        <p:tav tm="100000">
                                          <p:val>
                                            <p:strVal val="#ppt_x"/>
                                          </p:val>
                                        </p:tav>
                                      </p:tavLst>
                                    </p:anim>
                                    <p:anim calcmode="lin" valueType="num">
                                      <p:cBhvr additive="base">
                                        <p:cTn id="12" dur="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 calcmode="lin" valueType="num">
                                      <p:cBhvr additive="base">
                                        <p:cTn id="15" dur="500" fill="hold"/>
                                        <p:tgtEl>
                                          <p:spTgt spid="12"/>
                                        </p:tgtEl>
                                        <p:attrNameLst>
                                          <p:attrName>ppt_x</p:attrName>
                                        </p:attrNameLst>
                                      </p:cBhvr>
                                      <p:tavLst>
                                        <p:tav tm="0">
                                          <p:val>
                                            <p:strVal val="1+#ppt_w/2"/>
                                          </p:val>
                                        </p:tav>
                                        <p:tav tm="100000">
                                          <p:val>
                                            <p:strVal val="#ppt_x"/>
                                          </p:val>
                                        </p:tav>
                                      </p:tavLst>
                                    </p:anim>
                                    <p:anim calcmode="lin" valueType="num">
                                      <p:cBhvr additive="base">
                                        <p:cTn id="16" dur="500" fill="hold"/>
                                        <p:tgtEl>
                                          <p:spTgt spid="12"/>
                                        </p:tgtEl>
                                        <p:attrNameLst>
                                          <p:attrName>ppt_y</p:attrName>
                                        </p:attrNameLst>
                                      </p:cBhvr>
                                      <p:tavLst>
                                        <p:tav tm="0">
                                          <p:val>
                                            <p:strVal val="#ppt_y"/>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2" grpId="0"/>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椭圆 13"/>
          <p:cNvSpPr/>
          <p:nvPr/>
        </p:nvSpPr>
        <p:spPr>
          <a:xfrm>
            <a:off x="969579" y="1130300"/>
            <a:ext cx="249621" cy="249621"/>
          </a:xfrm>
          <a:prstGeom prst="ellipse">
            <a:avLst/>
          </a:prstGeom>
          <a:noFill/>
          <a:ln w="63500">
            <a:solidFill>
              <a:srgbClr val="D8B8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15" name="椭圆 14"/>
          <p:cNvSpPr/>
          <p:nvPr/>
        </p:nvSpPr>
        <p:spPr>
          <a:xfrm>
            <a:off x="969578" y="1718180"/>
            <a:ext cx="249621" cy="249621"/>
          </a:xfrm>
          <a:prstGeom prst="ellipse">
            <a:avLst/>
          </a:prstGeom>
          <a:noFill/>
          <a:ln w="63500">
            <a:solidFill>
              <a:srgbClr val="4D58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
        <p:nvSpPr>
          <p:cNvPr id="31" name="TextBox 55"/>
          <p:cNvSpPr txBox="1"/>
          <p:nvPr/>
        </p:nvSpPr>
        <p:spPr>
          <a:xfrm>
            <a:off x="1584226" y="504542"/>
            <a:ext cx="6823173" cy="438572"/>
          </a:xfrm>
          <a:prstGeom prst="rect">
            <a:avLst/>
          </a:prstGeom>
          <a:noFill/>
        </p:spPr>
        <p:txBody>
          <a:bodyPr wrap="square" lIns="68571" tIns="34285" rIns="68571" bIns="34285" rtlCol="0">
            <a:spAutoFit/>
          </a:bodyPr>
          <a:lstStyle/>
          <a:p>
            <a:r>
              <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rPr>
              <a:t>Reference List:</a:t>
            </a:r>
            <a:endParaRPr lang="en-US" altLang="zh-CN" sz="2400" b="1" dirty="0">
              <a:solidFill>
                <a:srgbClr val="313036"/>
              </a:solidFill>
              <a:effectLst>
                <a:outerShdw blurRad="25400" dist="25400" dir="2700000" algn="tl">
                  <a:srgbClr val="000000">
                    <a:alpha val="25000"/>
                  </a:srgbClr>
                </a:outerShdw>
              </a:effectLst>
              <a:latin typeface="微软雅黑" panose="020B0503020204020204" pitchFamily="34" charset="-122"/>
              <a:ea typeface="微软雅黑" panose="020B0503020204020204" pitchFamily="34" charset="-122"/>
              <a:cs typeface="Aparajita" panose="020B0604020202020204" pitchFamily="34" charset="0"/>
            </a:endParaRPr>
          </a:p>
        </p:txBody>
      </p:sp>
      <p:sp>
        <p:nvSpPr>
          <p:cNvPr id="32" name="TextBox 22"/>
          <p:cNvSpPr txBox="1"/>
          <p:nvPr/>
        </p:nvSpPr>
        <p:spPr>
          <a:xfrm>
            <a:off x="1343589" y="1104626"/>
            <a:ext cx="10175310" cy="461665"/>
          </a:xfrm>
          <a:prstGeom prst="rect">
            <a:avLst/>
          </a:prstGeom>
          <a:noFill/>
        </p:spPr>
        <p:txBody>
          <a:bodyPr wrap="square" rtlCol="0">
            <a:spAutoFit/>
          </a:bodyPr>
          <a:lstStyle>
            <a:defPPr>
              <a:defRPr lang="zh-CN"/>
            </a:defPPr>
            <a:lvl1pPr>
              <a:defRPr sz="2000">
                <a:latin typeface="+mn-ea"/>
                <a:ea typeface="+mn-ea"/>
              </a:defRPr>
            </a:lvl1pPr>
          </a:lstStyle>
          <a:p>
            <a:pPr marL="285750" indent="-285750">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Allen, F. et al. (2021) "Market efficiency and limits to arbitrage: Evidence from the Volkswagen short squeeze," Journal of Financial Economics, 142(1), pp. 166–194. Available at: https://doi.org/10.1016/j.jfineco.2021.05.015. </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33" name="TextBox 22"/>
          <p:cNvSpPr txBox="1"/>
          <p:nvPr/>
        </p:nvSpPr>
        <p:spPr>
          <a:xfrm>
            <a:off x="1343589" y="1644636"/>
            <a:ext cx="10175310" cy="646331"/>
          </a:xfrm>
          <a:prstGeom prst="rect">
            <a:avLst/>
          </a:prstGeom>
          <a:noFill/>
        </p:spPr>
        <p:txBody>
          <a:bodyPr wrap="square" rtlCol="0">
            <a:spAutoFit/>
          </a:bodyPr>
          <a:lstStyle>
            <a:defPPr>
              <a:defRPr lang="zh-CN"/>
            </a:defPPr>
            <a:lvl1pPr>
              <a:defRPr sz="2000">
                <a:latin typeface="+mn-ea"/>
                <a:ea typeface="+mn-ea"/>
              </a:defRPr>
            </a:lvl1pPr>
          </a:lstStyle>
          <a:p>
            <a:pPr marL="285750" indent="-285750">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Anqing, Z., Yuming, L. and Quanlong, G. (2020) "Research on the china unicorn's management model of marketing channel and the construction of Service Marketing Management System for Social Channel," 2010 2nd IEEE International Conference on Information Management and Engineering [Preprint]. Available at: https://doi.org/10.1109/icime.2010.5478111. </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34" name="TextBox 22"/>
          <p:cNvSpPr txBox="1"/>
          <p:nvPr/>
        </p:nvSpPr>
        <p:spPr>
          <a:xfrm>
            <a:off x="1343589" y="2369312"/>
            <a:ext cx="10175310" cy="461665"/>
          </a:xfrm>
          <a:prstGeom prst="rect">
            <a:avLst/>
          </a:prstGeom>
          <a:noFill/>
        </p:spPr>
        <p:txBody>
          <a:bodyPr wrap="square" rtlCol="0">
            <a:spAutoFit/>
          </a:bodyPr>
          <a:lstStyle>
            <a:defPPr>
              <a:defRPr lang="zh-CN"/>
            </a:defPPr>
            <a:lvl1pPr>
              <a:defRPr sz="2000">
                <a:latin typeface="+mn-ea"/>
                <a:ea typeface="+mn-ea"/>
              </a:defRPr>
            </a:lvl1pPr>
          </a:lstStyle>
          <a:p>
            <a:pPr marL="285750" indent="-285750">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Economist (2022) "Volkswagen conquers the world," Strategic Direction, 29(1). Available at: https://doi.org/10.1108/sd.2013.05629aaa.008. </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35" name="TextBox 22"/>
          <p:cNvSpPr txBox="1"/>
          <p:nvPr/>
        </p:nvSpPr>
        <p:spPr>
          <a:xfrm>
            <a:off x="1343588" y="2909322"/>
            <a:ext cx="10175311" cy="461665"/>
          </a:xfrm>
          <a:prstGeom prst="rect">
            <a:avLst/>
          </a:prstGeom>
          <a:noFill/>
        </p:spPr>
        <p:txBody>
          <a:bodyPr wrap="square" rtlCol="0">
            <a:spAutoFit/>
          </a:bodyPr>
          <a:lstStyle>
            <a:defPPr>
              <a:defRPr lang="zh-CN"/>
            </a:defPPr>
            <a:lvl1pPr>
              <a:defRPr sz="2000">
                <a:latin typeface="+mn-ea"/>
                <a:ea typeface="+mn-ea"/>
              </a:defRPr>
            </a:lvl1pPr>
          </a:lstStyle>
          <a:p>
            <a:pPr marL="285750" indent="-285750">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Financial Times (2015) Volkswagen brand choked by cost and complexity, Subscribe to read | Financial Times. Financial Times. Available at: https://www.ft.com/content/e2afceba-8ec8-11e5-94a4-639039952d45 (Accessed: April 2, 2023). </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36" name="TextBox 22"/>
          <p:cNvSpPr txBox="1"/>
          <p:nvPr/>
        </p:nvSpPr>
        <p:spPr>
          <a:xfrm>
            <a:off x="1343588" y="3449332"/>
            <a:ext cx="10175311" cy="646331"/>
          </a:xfrm>
          <a:prstGeom prst="rect">
            <a:avLst/>
          </a:prstGeom>
          <a:noFill/>
        </p:spPr>
        <p:txBody>
          <a:bodyPr wrap="square" rtlCol="0">
            <a:spAutoFit/>
          </a:bodyPr>
          <a:lstStyle>
            <a:defPPr>
              <a:defRPr lang="zh-CN"/>
            </a:defPPr>
            <a:lvl1pPr>
              <a:defRPr sz="2000">
                <a:latin typeface="+mn-ea"/>
                <a:ea typeface="+mn-ea"/>
              </a:defRPr>
            </a:lvl1pPr>
          </a:lstStyle>
          <a:p>
            <a:pPr marL="285750" indent="-285750">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Lopez, J. and White, E. (2019) Volkswagen's most innovative brand, plus car of the year awards, Miles Continental. Jewel Lopez https://www.milescontinental.co.nz/wp-content/uploads/2021/06/miles-continental-175px.jpg. Available at: https://www.milescontinental.co.nz/news/volkswagen/volkswagen-most-innovative-brand/ (Accessed: April 2, 2023). </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37" name="TextBox 22"/>
          <p:cNvSpPr txBox="1"/>
          <p:nvPr/>
        </p:nvSpPr>
        <p:spPr>
          <a:xfrm>
            <a:off x="1343589" y="4174008"/>
            <a:ext cx="10175310" cy="830997"/>
          </a:xfrm>
          <a:prstGeom prst="rect">
            <a:avLst/>
          </a:prstGeom>
          <a:noFill/>
        </p:spPr>
        <p:txBody>
          <a:bodyPr wrap="square" rtlCol="0">
            <a:spAutoFit/>
          </a:bodyPr>
          <a:lstStyle>
            <a:defPPr>
              <a:defRPr lang="zh-CN"/>
            </a:defPPr>
            <a:lvl1pPr>
              <a:defRPr sz="2000">
                <a:latin typeface="+mn-ea"/>
                <a:ea typeface="+mn-ea"/>
              </a:defRPr>
            </a:lvl1pPr>
          </a:lstStyle>
          <a:p>
            <a:pPr marL="285750" indent="-285750">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Mike (2022) S&amp;P: Bulletin: Carmaker Volkswagen AG's potential listing of Porsche is credit negative: Market screener, MarketScreener.com | stock exchange quotes| Company News. Available at: https://www.marketscreener.com/quote/stock/S-P-GLOBAL-INC-27377749/news/S-P-Bulletin-Carmaker-Volkswagen-AG-s-Potential-Listing-Of-Porsche-Is-Credit-Negative-39656110/ (Accessed: April 2, 2023). </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38" name="TextBox 22"/>
          <p:cNvSpPr txBox="1"/>
          <p:nvPr/>
        </p:nvSpPr>
        <p:spPr>
          <a:xfrm>
            <a:off x="1343588" y="5083351"/>
            <a:ext cx="10175311" cy="461665"/>
          </a:xfrm>
          <a:prstGeom prst="rect">
            <a:avLst/>
          </a:prstGeom>
          <a:noFill/>
        </p:spPr>
        <p:txBody>
          <a:bodyPr wrap="square" rtlCol="0">
            <a:spAutoFit/>
          </a:bodyPr>
          <a:lstStyle>
            <a:defPPr>
              <a:defRPr lang="zh-CN"/>
            </a:defPPr>
            <a:lvl1pPr>
              <a:defRPr sz="2000">
                <a:latin typeface="+mn-ea"/>
                <a:ea typeface="+mn-ea"/>
              </a:defRPr>
            </a:lvl1pPr>
          </a:lstStyle>
          <a:p>
            <a:pPr marL="285750" indent="-285750">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Volkswagen Group (2021) Driving into 2025: The future of Electric Vehicles, J.P. Morgan. Available at: https://www.jpmorgan.com/insights/research/electric-vehicles (Accessed: April 2, 2023). </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39" name="TextBox 22"/>
          <p:cNvSpPr txBox="1"/>
          <p:nvPr/>
        </p:nvSpPr>
        <p:spPr>
          <a:xfrm>
            <a:off x="1343588" y="5623361"/>
            <a:ext cx="10175312" cy="646331"/>
          </a:xfrm>
          <a:prstGeom prst="rect">
            <a:avLst/>
          </a:prstGeom>
          <a:noFill/>
        </p:spPr>
        <p:txBody>
          <a:bodyPr wrap="square" rtlCol="0">
            <a:spAutoFit/>
          </a:bodyPr>
          <a:lstStyle>
            <a:defPPr>
              <a:defRPr lang="zh-CN"/>
            </a:defPPr>
            <a:lvl1pPr>
              <a:defRPr sz="2000">
                <a:latin typeface="+mn-ea"/>
                <a:ea typeface="+mn-ea"/>
              </a:defRPr>
            </a:lvl1pPr>
          </a:lstStyle>
          <a:p>
            <a:pPr marL="285750" indent="-285750">
              <a:buFont typeface="Arial" panose="020B0604020202020204" pitchFamily="34" charset="0"/>
              <a:buChar char="•"/>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rPr>
              <a:t>Volkswagen Group News (2022) Volkswagen Group expands its competence in Artificial Intelligence, Volkswagen Newsroom. Available at: https://www.volkswagen-newsroom.com/en/press-releases/volkswagen-group-expands-its-competence-in-artificial-intelligence-1595 (Accessed: April 2, 2023). </a:t>
            </a:r>
            <a:endPar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40" name="椭圆 39"/>
          <p:cNvSpPr/>
          <p:nvPr/>
        </p:nvSpPr>
        <p:spPr>
          <a:xfrm>
            <a:off x="969579" y="2475333"/>
            <a:ext cx="249621" cy="249621"/>
          </a:xfrm>
          <a:prstGeom prst="ellipse">
            <a:avLst/>
          </a:prstGeom>
          <a:noFill/>
          <a:ln w="63500">
            <a:solidFill>
              <a:srgbClr val="D8B8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41" name="椭圆 40"/>
          <p:cNvSpPr/>
          <p:nvPr/>
        </p:nvSpPr>
        <p:spPr>
          <a:xfrm>
            <a:off x="969578" y="3062514"/>
            <a:ext cx="249621" cy="249621"/>
          </a:xfrm>
          <a:prstGeom prst="ellipse">
            <a:avLst/>
          </a:prstGeom>
          <a:noFill/>
          <a:ln w="63500">
            <a:solidFill>
              <a:srgbClr val="4D58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
        <p:nvSpPr>
          <p:cNvPr id="42" name="椭圆 41"/>
          <p:cNvSpPr/>
          <p:nvPr/>
        </p:nvSpPr>
        <p:spPr>
          <a:xfrm>
            <a:off x="969579" y="3649695"/>
            <a:ext cx="249621" cy="249621"/>
          </a:xfrm>
          <a:prstGeom prst="ellipse">
            <a:avLst/>
          </a:prstGeom>
          <a:noFill/>
          <a:ln w="63500">
            <a:solidFill>
              <a:srgbClr val="D8B8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43" name="椭圆 42"/>
          <p:cNvSpPr/>
          <p:nvPr/>
        </p:nvSpPr>
        <p:spPr>
          <a:xfrm>
            <a:off x="969578" y="4236876"/>
            <a:ext cx="249621" cy="249621"/>
          </a:xfrm>
          <a:prstGeom prst="ellipse">
            <a:avLst/>
          </a:prstGeom>
          <a:noFill/>
          <a:ln w="63500">
            <a:solidFill>
              <a:srgbClr val="4D58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
        <p:nvSpPr>
          <p:cNvPr id="44" name="椭圆 43"/>
          <p:cNvSpPr/>
          <p:nvPr/>
        </p:nvSpPr>
        <p:spPr>
          <a:xfrm>
            <a:off x="969579" y="5161617"/>
            <a:ext cx="249621" cy="249621"/>
          </a:xfrm>
          <a:prstGeom prst="ellipse">
            <a:avLst/>
          </a:prstGeom>
          <a:noFill/>
          <a:ln w="63500">
            <a:solidFill>
              <a:srgbClr val="D8B89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solidFill>
                <a:schemeClr val="bg1">
                  <a:lumMod val="50000"/>
                </a:schemeClr>
              </a:solidFill>
              <a:latin typeface="微软雅黑" panose="020B0503020204020204" pitchFamily="34" charset="-122"/>
              <a:ea typeface="微软雅黑" panose="020B0503020204020204" pitchFamily="34" charset="-122"/>
            </a:endParaRPr>
          </a:p>
        </p:txBody>
      </p:sp>
      <p:sp>
        <p:nvSpPr>
          <p:cNvPr id="45" name="椭圆 44"/>
          <p:cNvSpPr/>
          <p:nvPr/>
        </p:nvSpPr>
        <p:spPr>
          <a:xfrm>
            <a:off x="969578" y="5748798"/>
            <a:ext cx="249621" cy="249621"/>
          </a:xfrm>
          <a:prstGeom prst="ellipse">
            <a:avLst/>
          </a:prstGeom>
          <a:noFill/>
          <a:ln w="63500">
            <a:solidFill>
              <a:srgbClr val="4D58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latin typeface="微软雅黑" panose="020B0503020204020204" pitchFamily="34" charset="-122"/>
              <a:ea typeface="微软雅黑" panose="020B0503020204020204" pitchFamily="34" charset="-122"/>
            </a:endParaRPr>
          </a:p>
        </p:txBody>
      </p:sp>
    </p:spTree>
  </p:cSld>
  <p:clrMapOvr>
    <a:masterClrMapping/>
  </p:clrMapOvr>
  <p:transition spd="slow" advTm="0">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0-#ppt_w/2"/>
                                          </p:val>
                                        </p:tav>
                                        <p:tav tm="100000">
                                          <p:val>
                                            <p:strVal val="#ppt_x"/>
                                          </p:val>
                                        </p:tav>
                                      </p:tavLst>
                                    </p:anim>
                                    <p:anim calcmode="lin" valueType="num">
                                      <p:cBhvr additive="base">
                                        <p:cTn id="12" dur="500" fill="hold"/>
                                        <p:tgtEl>
                                          <p:spTgt spid="15"/>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2"/>
                                        </p:tgtEl>
                                        <p:attrNameLst>
                                          <p:attrName>style.visibility</p:attrName>
                                        </p:attrNameLst>
                                      </p:cBhvr>
                                      <p:to>
                                        <p:strVal val="visible"/>
                                      </p:to>
                                    </p:set>
                                    <p:anim calcmode="lin" valueType="num">
                                      <p:cBhvr additive="base">
                                        <p:cTn id="15" dur="500" fill="hold"/>
                                        <p:tgtEl>
                                          <p:spTgt spid="32"/>
                                        </p:tgtEl>
                                        <p:attrNameLst>
                                          <p:attrName>ppt_x</p:attrName>
                                        </p:attrNameLst>
                                      </p:cBhvr>
                                      <p:tavLst>
                                        <p:tav tm="0">
                                          <p:val>
                                            <p:strVal val="1+#ppt_w/2"/>
                                          </p:val>
                                        </p:tav>
                                        <p:tav tm="100000">
                                          <p:val>
                                            <p:strVal val="#ppt_x"/>
                                          </p:val>
                                        </p:tav>
                                      </p:tavLst>
                                    </p:anim>
                                    <p:anim calcmode="lin" valueType="num">
                                      <p:cBhvr additive="base">
                                        <p:cTn id="16" dur="500" fill="hold"/>
                                        <p:tgtEl>
                                          <p:spTgt spid="32"/>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3"/>
                                        </p:tgtEl>
                                        <p:attrNameLst>
                                          <p:attrName>style.visibility</p:attrName>
                                        </p:attrNameLst>
                                      </p:cBhvr>
                                      <p:to>
                                        <p:strVal val="visible"/>
                                      </p:to>
                                    </p:set>
                                    <p:anim calcmode="lin" valueType="num">
                                      <p:cBhvr additive="base">
                                        <p:cTn id="19" dur="500" fill="hold"/>
                                        <p:tgtEl>
                                          <p:spTgt spid="33"/>
                                        </p:tgtEl>
                                        <p:attrNameLst>
                                          <p:attrName>ppt_x</p:attrName>
                                        </p:attrNameLst>
                                      </p:cBhvr>
                                      <p:tavLst>
                                        <p:tav tm="0">
                                          <p:val>
                                            <p:strVal val="1+#ppt_w/2"/>
                                          </p:val>
                                        </p:tav>
                                        <p:tav tm="100000">
                                          <p:val>
                                            <p:strVal val="#ppt_x"/>
                                          </p:val>
                                        </p:tav>
                                      </p:tavLst>
                                    </p:anim>
                                    <p:anim calcmode="lin" valueType="num">
                                      <p:cBhvr additive="base">
                                        <p:cTn id="20" dur="500" fill="hold"/>
                                        <p:tgtEl>
                                          <p:spTgt spid="33"/>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34"/>
                                        </p:tgtEl>
                                        <p:attrNameLst>
                                          <p:attrName>style.visibility</p:attrName>
                                        </p:attrNameLst>
                                      </p:cBhvr>
                                      <p:to>
                                        <p:strVal val="visible"/>
                                      </p:to>
                                    </p:set>
                                    <p:anim calcmode="lin" valueType="num">
                                      <p:cBhvr additive="base">
                                        <p:cTn id="23" dur="500" fill="hold"/>
                                        <p:tgtEl>
                                          <p:spTgt spid="34"/>
                                        </p:tgtEl>
                                        <p:attrNameLst>
                                          <p:attrName>ppt_x</p:attrName>
                                        </p:attrNameLst>
                                      </p:cBhvr>
                                      <p:tavLst>
                                        <p:tav tm="0">
                                          <p:val>
                                            <p:strVal val="1+#ppt_w/2"/>
                                          </p:val>
                                        </p:tav>
                                        <p:tav tm="100000">
                                          <p:val>
                                            <p:strVal val="#ppt_x"/>
                                          </p:val>
                                        </p:tav>
                                      </p:tavLst>
                                    </p:anim>
                                    <p:anim calcmode="lin" valueType="num">
                                      <p:cBhvr additive="base">
                                        <p:cTn id="24" dur="500" fill="hold"/>
                                        <p:tgtEl>
                                          <p:spTgt spid="34"/>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35"/>
                                        </p:tgtEl>
                                        <p:attrNameLst>
                                          <p:attrName>style.visibility</p:attrName>
                                        </p:attrNameLst>
                                      </p:cBhvr>
                                      <p:to>
                                        <p:strVal val="visible"/>
                                      </p:to>
                                    </p:set>
                                    <p:anim calcmode="lin" valueType="num">
                                      <p:cBhvr additive="base">
                                        <p:cTn id="27" dur="500" fill="hold"/>
                                        <p:tgtEl>
                                          <p:spTgt spid="35"/>
                                        </p:tgtEl>
                                        <p:attrNameLst>
                                          <p:attrName>ppt_x</p:attrName>
                                        </p:attrNameLst>
                                      </p:cBhvr>
                                      <p:tavLst>
                                        <p:tav tm="0">
                                          <p:val>
                                            <p:strVal val="1+#ppt_w/2"/>
                                          </p:val>
                                        </p:tav>
                                        <p:tav tm="100000">
                                          <p:val>
                                            <p:strVal val="#ppt_x"/>
                                          </p:val>
                                        </p:tav>
                                      </p:tavLst>
                                    </p:anim>
                                    <p:anim calcmode="lin" valueType="num">
                                      <p:cBhvr additive="base">
                                        <p:cTn id="28" dur="500" fill="hold"/>
                                        <p:tgtEl>
                                          <p:spTgt spid="35"/>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36"/>
                                        </p:tgtEl>
                                        <p:attrNameLst>
                                          <p:attrName>style.visibility</p:attrName>
                                        </p:attrNameLst>
                                      </p:cBhvr>
                                      <p:to>
                                        <p:strVal val="visible"/>
                                      </p:to>
                                    </p:set>
                                    <p:anim calcmode="lin" valueType="num">
                                      <p:cBhvr additive="base">
                                        <p:cTn id="31" dur="500" fill="hold"/>
                                        <p:tgtEl>
                                          <p:spTgt spid="36"/>
                                        </p:tgtEl>
                                        <p:attrNameLst>
                                          <p:attrName>ppt_x</p:attrName>
                                        </p:attrNameLst>
                                      </p:cBhvr>
                                      <p:tavLst>
                                        <p:tav tm="0">
                                          <p:val>
                                            <p:strVal val="1+#ppt_w/2"/>
                                          </p:val>
                                        </p:tav>
                                        <p:tav tm="100000">
                                          <p:val>
                                            <p:strVal val="#ppt_x"/>
                                          </p:val>
                                        </p:tav>
                                      </p:tavLst>
                                    </p:anim>
                                    <p:anim calcmode="lin" valueType="num">
                                      <p:cBhvr additive="base">
                                        <p:cTn id="32" dur="500" fill="hold"/>
                                        <p:tgtEl>
                                          <p:spTgt spid="36"/>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anim calcmode="lin" valueType="num">
                                      <p:cBhvr additive="base">
                                        <p:cTn id="35" dur="500" fill="hold"/>
                                        <p:tgtEl>
                                          <p:spTgt spid="37"/>
                                        </p:tgtEl>
                                        <p:attrNameLst>
                                          <p:attrName>ppt_x</p:attrName>
                                        </p:attrNameLst>
                                      </p:cBhvr>
                                      <p:tavLst>
                                        <p:tav tm="0">
                                          <p:val>
                                            <p:strVal val="1+#ppt_w/2"/>
                                          </p:val>
                                        </p:tav>
                                        <p:tav tm="100000">
                                          <p:val>
                                            <p:strVal val="#ppt_x"/>
                                          </p:val>
                                        </p:tav>
                                      </p:tavLst>
                                    </p:anim>
                                    <p:anim calcmode="lin" valueType="num">
                                      <p:cBhvr additive="base">
                                        <p:cTn id="36" dur="500" fill="hold"/>
                                        <p:tgtEl>
                                          <p:spTgt spid="37"/>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38"/>
                                        </p:tgtEl>
                                        <p:attrNameLst>
                                          <p:attrName>style.visibility</p:attrName>
                                        </p:attrNameLst>
                                      </p:cBhvr>
                                      <p:to>
                                        <p:strVal val="visible"/>
                                      </p:to>
                                    </p:set>
                                    <p:anim calcmode="lin" valueType="num">
                                      <p:cBhvr additive="base">
                                        <p:cTn id="39" dur="500" fill="hold"/>
                                        <p:tgtEl>
                                          <p:spTgt spid="38"/>
                                        </p:tgtEl>
                                        <p:attrNameLst>
                                          <p:attrName>ppt_x</p:attrName>
                                        </p:attrNameLst>
                                      </p:cBhvr>
                                      <p:tavLst>
                                        <p:tav tm="0">
                                          <p:val>
                                            <p:strVal val="1+#ppt_w/2"/>
                                          </p:val>
                                        </p:tav>
                                        <p:tav tm="100000">
                                          <p:val>
                                            <p:strVal val="#ppt_x"/>
                                          </p:val>
                                        </p:tav>
                                      </p:tavLst>
                                    </p:anim>
                                    <p:anim calcmode="lin" valueType="num">
                                      <p:cBhvr additive="base">
                                        <p:cTn id="40" dur="500" fill="hold"/>
                                        <p:tgtEl>
                                          <p:spTgt spid="38"/>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39"/>
                                        </p:tgtEl>
                                        <p:attrNameLst>
                                          <p:attrName>style.visibility</p:attrName>
                                        </p:attrNameLst>
                                      </p:cBhvr>
                                      <p:to>
                                        <p:strVal val="visible"/>
                                      </p:to>
                                    </p:set>
                                    <p:anim calcmode="lin" valueType="num">
                                      <p:cBhvr additive="base">
                                        <p:cTn id="43" dur="500" fill="hold"/>
                                        <p:tgtEl>
                                          <p:spTgt spid="39"/>
                                        </p:tgtEl>
                                        <p:attrNameLst>
                                          <p:attrName>ppt_x</p:attrName>
                                        </p:attrNameLst>
                                      </p:cBhvr>
                                      <p:tavLst>
                                        <p:tav tm="0">
                                          <p:val>
                                            <p:strVal val="1+#ppt_w/2"/>
                                          </p:val>
                                        </p:tav>
                                        <p:tav tm="100000">
                                          <p:val>
                                            <p:strVal val="#ppt_x"/>
                                          </p:val>
                                        </p:tav>
                                      </p:tavLst>
                                    </p:anim>
                                    <p:anim calcmode="lin" valueType="num">
                                      <p:cBhvr additive="base">
                                        <p:cTn id="44" dur="500" fill="hold"/>
                                        <p:tgtEl>
                                          <p:spTgt spid="39"/>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0"/>
                                        </p:tgtEl>
                                        <p:attrNameLst>
                                          <p:attrName>style.visibility</p:attrName>
                                        </p:attrNameLst>
                                      </p:cBhvr>
                                      <p:to>
                                        <p:strVal val="visible"/>
                                      </p:to>
                                    </p:set>
                                    <p:anim calcmode="lin" valueType="num">
                                      <p:cBhvr additive="base">
                                        <p:cTn id="49" dur="500" fill="hold"/>
                                        <p:tgtEl>
                                          <p:spTgt spid="40"/>
                                        </p:tgtEl>
                                        <p:attrNameLst>
                                          <p:attrName>ppt_x</p:attrName>
                                        </p:attrNameLst>
                                      </p:cBhvr>
                                      <p:tavLst>
                                        <p:tav tm="0">
                                          <p:val>
                                            <p:strVal val="0-#ppt_w/2"/>
                                          </p:val>
                                        </p:tav>
                                        <p:tav tm="100000">
                                          <p:val>
                                            <p:strVal val="#ppt_x"/>
                                          </p:val>
                                        </p:tav>
                                      </p:tavLst>
                                    </p:anim>
                                    <p:anim calcmode="lin" valueType="num">
                                      <p:cBhvr additive="base">
                                        <p:cTn id="50" dur="500" fill="hold"/>
                                        <p:tgtEl>
                                          <p:spTgt spid="40"/>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stCondLst>
                                    <p:cond delay="0"/>
                                  </p:stCondLst>
                                  <p:childTnLst>
                                    <p:set>
                                      <p:cBhvr>
                                        <p:cTn id="52" dur="1" fill="hold">
                                          <p:stCondLst>
                                            <p:cond delay="0"/>
                                          </p:stCondLst>
                                        </p:cTn>
                                        <p:tgtEl>
                                          <p:spTgt spid="41"/>
                                        </p:tgtEl>
                                        <p:attrNameLst>
                                          <p:attrName>style.visibility</p:attrName>
                                        </p:attrNameLst>
                                      </p:cBhvr>
                                      <p:to>
                                        <p:strVal val="visible"/>
                                      </p:to>
                                    </p:set>
                                    <p:anim calcmode="lin" valueType="num">
                                      <p:cBhvr additive="base">
                                        <p:cTn id="53" dur="500" fill="hold"/>
                                        <p:tgtEl>
                                          <p:spTgt spid="41"/>
                                        </p:tgtEl>
                                        <p:attrNameLst>
                                          <p:attrName>ppt_x</p:attrName>
                                        </p:attrNameLst>
                                      </p:cBhvr>
                                      <p:tavLst>
                                        <p:tav tm="0">
                                          <p:val>
                                            <p:strVal val="0-#ppt_w/2"/>
                                          </p:val>
                                        </p:tav>
                                        <p:tav tm="100000">
                                          <p:val>
                                            <p:strVal val="#ppt_x"/>
                                          </p:val>
                                        </p:tav>
                                      </p:tavLst>
                                    </p:anim>
                                    <p:anim calcmode="lin" valueType="num">
                                      <p:cBhvr additive="base">
                                        <p:cTn id="54" dur="500" fill="hold"/>
                                        <p:tgtEl>
                                          <p:spTgt spid="41"/>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8" fill="hold" grpId="0" nodeType="clickEffect">
                                  <p:stCondLst>
                                    <p:cond delay="0"/>
                                  </p:stCondLst>
                                  <p:childTnLst>
                                    <p:set>
                                      <p:cBhvr>
                                        <p:cTn id="58" dur="1" fill="hold">
                                          <p:stCondLst>
                                            <p:cond delay="0"/>
                                          </p:stCondLst>
                                        </p:cTn>
                                        <p:tgtEl>
                                          <p:spTgt spid="42"/>
                                        </p:tgtEl>
                                        <p:attrNameLst>
                                          <p:attrName>style.visibility</p:attrName>
                                        </p:attrNameLst>
                                      </p:cBhvr>
                                      <p:to>
                                        <p:strVal val="visible"/>
                                      </p:to>
                                    </p:set>
                                    <p:anim calcmode="lin" valueType="num">
                                      <p:cBhvr additive="base">
                                        <p:cTn id="59" dur="500" fill="hold"/>
                                        <p:tgtEl>
                                          <p:spTgt spid="42"/>
                                        </p:tgtEl>
                                        <p:attrNameLst>
                                          <p:attrName>ppt_x</p:attrName>
                                        </p:attrNameLst>
                                      </p:cBhvr>
                                      <p:tavLst>
                                        <p:tav tm="0">
                                          <p:val>
                                            <p:strVal val="0-#ppt_w/2"/>
                                          </p:val>
                                        </p:tav>
                                        <p:tav tm="100000">
                                          <p:val>
                                            <p:strVal val="#ppt_x"/>
                                          </p:val>
                                        </p:tav>
                                      </p:tavLst>
                                    </p:anim>
                                    <p:anim calcmode="lin" valueType="num">
                                      <p:cBhvr additive="base">
                                        <p:cTn id="60" dur="500" fill="hold"/>
                                        <p:tgtEl>
                                          <p:spTgt spid="42"/>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43"/>
                                        </p:tgtEl>
                                        <p:attrNameLst>
                                          <p:attrName>style.visibility</p:attrName>
                                        </p:attrNameLst>
                                      </p:cBhvr>
                                      <p:to>
                                        <p:strVal val="visible"/>
                                      </p:to>
                                    </p:set>
                                    <p:anim calcmode="lin" valueType="num">
                                      <p:cBhvr additive="base">
                                        <p:cTn id="63" dur="500" fill="hold"/>
                                        <p:tgtEl>
                                          <p:spTgt spid="43"/>
                                        </p:tgtEl>
                                        <p:attrNameLst>
                                          <p:attrName>ppt_x</p:attrName>
                                        </p:attrNameLst>
                                      </p:cBhvr>
                                      <p:tavLst>
                                        <p:tav tm="0">
                                          <p:val>
                                            <p:strVal val="0-#ppt_w/2"/>
                                          </p:val>
                                        </p:tav>
                                        <p:tav tm="100000">
                                          <p:val>
                                            <p:strVal val="#ppt_x"/>
                                          </p:val>
                                        </p:tav>
                                      </p:tavLst>
                                    </p:anim>
                                    <p:anim calcmode="lin" valueType="num">
                                      <p:cBhvr additive="base">
                                        <p:cTn id="64" dur="500" fill="hold"/>
                                        <p:tgtEl>
                                          <p:spTgt spid="43"/>
                                        </p:tgtEl>
                                        <p:attrNameLst>
                                          <p:attrName>ppt_y</p:attrName>
                                        </p:attrNameLst>
                                      </p:cBhvr>
                                      <p:tavLst>
                                        <p:tav tm="0">
                                          <p:val>
                                            <p:strVal val="#ppt_y"/>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8" fill="hold" grpId="0" nodeType="clickEffect">
                                  <p:stCondLst>
                                    <p:cond delay="0"/>
                                  </p:stCondLst>
                                  <p:childTnLst>
                                    <p:set>
                                      <p:cBhvr>
                                        <p:cTn id="68" dur="1" fill="hold">
                                          <p:stCondLst>
                                            <p:cond delay="0"/>
                                          </p:stCondLst>
                                        </p:cTn>
                                        <p:tgtEl>
                                          <p:spTgt spid="44"/>
                                        </p:tgtEl>
                                        <p:attrNameLst>
                                          <p:attrName>style.visibility</p:attrName>
                                        </p:attrNameLst>
                                      </p:cBhvr>
                                      <p:to>
                                        <p:strVal val="visible"/>
                                      </p:to>
                                    </p:set>
                                    <p:anim calcmode="lin" valueType="num">
                                      <p:cBhvr additive="base">
                                        <p:cTn id="69" dur="500" fill="hold"/>
                                        <p:tgtEl>
                                          <p:spTgt spid="44"/>
                                        </p:tgtEl>
                                        <p:attrNameLst>
                                          <p:attrName>ppt_x</p:attrName>
                                        </p:attrNameLst>
                                      </p:cBhvr>
                                      <p:tavLst>
                                        <p:tav tm="0">
                                          <p:val>
                                            <p:strVal val="0-#ppt_w/2"/>
                                          </p:val>
                                        </p:tav>
                                        <p:tav tm="100000">
                                          <p:val>
                                            <p:strVal val="#ppt_x"/>
                                          </p:val>
                                        </p:tav>
                                      </p:tavLst>
                                    </p:anim>
                                    <p:anim calcmode="lin" valueType="num">
                                      <p:cBhvr additive="base">
                                        <p:cTn id="70" dur="500" fill="hold"/>
                                        <p:tgtEl>
                                          <p:spTgt spid="44"/>
                                        </p:tgtEl>
                                        <p:attrNameLst>
                                          <p:attrName>ppt_y</p:attrName>
                                        </p:attrNameLst>
                                      </p:cBhvr>
                                      <p:tavLst>
                                        <p:tav tm="0">
                                          <p:val>
                                            <p:strVal val="#ppt_y"/>
                                          </p:val>
                                        </p:tav>
                                        <p:tav tm="100000">
                                          <p:val>
                                            <p:strVal val="#ppt_y"/>
                                          </p:val>
                                        </p:tav>
                                      </p:tavLst>
                                    </p:anim>
                                  </p:childTnLst>
                                </p:cTn>
                              </p:par>
                              <p:par>
                                <p:cTn id="71" presetID="2" presetClass="entr" presetSubtype="8" fill="hold" grpId="0" nodeType="withEffect">
                                  <p:stCondLst>
                                    <p:cond delay="0"/>
                                  </p:stCondLst>
                                  <p:childTnLst>
                                    <p:set>
                                      <p:cBhvr>
                                        <p:cTn id="72" dur="1" fill="hold">
                                          <p:stCondLst>
                                            <p:cond delay="0"/>
                                          </p:stCondLst>
                                        </p:cTn>
                                        <p:tgtEl>
                                          <p:spTgt spid="45"/>
                                        </p:tgtEl>
                                        <p:attrNameLst>
                                          <p:attrName>style.visibility</p:attrName>
                                        </p:attrNameLst>
                                      </p:cBhvr>
                                      <p:to>
                                        <p:strVal val="visible"/>
                                      </p:to>
                                    </p:set>
                                    <p:anim calcmode="lin" valueType="num">
                                      <p:cBhvr additive="base">
                                        <p:cTn id="73" dur="500" fill="hold"/>
                                        <p:tgtEl>
                                          <p:spTgt spid="45"/>
                                        </p:tgtEl>
                                        <p:attrNameLst>
                                          <p:attrName>ppt_x</p:attrName>
                                        </p:attrNameLst>
                                      </p:cBhvr>
                                      <p:tavLst>
                                        <p:tav tm="0">
                                          <p:val>
                                            <p:strVal val="0-#ppt_w/2"/>
                                          </p:val>
                                        </p:tav>
                                        <p:tav tm="100000">
                                          <p:val>
                                            <p:strVal val="#ppt_x"/>
                                          </p:val>
                                        </p:tav>
                                      </p:tavLst>
                                    </p:anim>
                                    <p:anim calcmode="lin" valueType="num">
                                      <p:cBhvr additive="base">
                                        <p:cTn id="74" dur="500" fill="hold"/>
                                        <p:tgtEl>
                                          <p:spTgt spid="4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32" grpId="0"/>
      <p:bldP spid="33" grpId="0"/>
      <p:bldP spid="34" grpId="0"/>
      <p:bldP spid="35" grpId="0"/>
      <p:bldP spid="36" grpId="0"/>
      <p:bldP spid="37" grpId="0"/>
      <p:bldP spid="38" grpId="0"/>
      <p:bldP spid="39" grpId="0"/>
      <p:bldP spid="40" grpId="0" animBg="1"/>
      <p:bldP spid="41" grpId="0" animBg="1"/>
      <p:bldP spid="42" grpId="0" animBg="1"/>
      <p:bldP spid="43" grpId="0" animBg="1"/>
      <p:bldP spid="44" grpId="0" animBg="1"/>
      <p:bldP spid="4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文本框 31"/>
          <p:cNvSpPr txBox="1"/>
          <p:nvPr/>
        </p:nvSpPr>
        <p:spPr>
          <a:xfrm>
            <a:off x="2640898" y="3032035"/>
            <a:ext cx="6897504" cy="1200329"/>
          </a:xfrm>
          <a:prstGeom prst="rect">
            <a:avLst/>
          </a:prstGeom>
          <a:noFill/>
        </p:spPr>
        <p:txBody>
          <a:bodyPr wrap="square" rtlCol="0">
            <a:spAutoFit/>
          </a:bodyPr>
          <a:lstStyle/>
          <a:p>
            <a:pPr algn="ctr"/>
            <a:r>
              <a:rPr lang="en-US" altLang="zh-CN" sz="7200" dirty="0">
                <a:solidFill>
                  <a:srgbClr val="4D587C"/>
                </a:solidFill>
                <a:effectLst>
                  <a:outerShdw blurRad="12700" dist="25400" dir="2700000" algn="tl">
                    <a:srgbClr val="000000">
                      <a:alpha val="25000"/>
                    </a:srgbClr>
                  </a:outerShdw>
                </a:effectLst>
                <a:latin typeface="微软雅黑" panose="020B0503020204020204" pitchFamily="34" charset="-122"/>
                <a:ea typeface="微软雅黑" panose="020B0503020204020204" pitchFamily="34" charset="-122"/>
              </a:rPr>
              <a:t>THANK</a:t>
            </a:r>
            <a:r>
              <a:rPr lang="en-US" altLang="zh-CN" sz="7200" dirty="0">
                <a:solidFill>
                  <a:srgbClr val="007C3D"/>
                </a:solidFill>
                <a:effectLst>
                  <a:outerShdw blurRad="12700" dist="25400" dir="2700000" algn="tl">
                    <a:srgbClr val="000000">
                      <a:alpha val="25000"/>
                    </a:srgbClr>
                  </a:outerShdw>
                </a:effectLst>
                <a:latin typeface="微软雅黑" panose="020B0503020204020204" pitchFamily="34" charset="-122"/>
                <a:ea typeface="微软雅黑" panose="020B0503020204020204" pitchFamily="34" charset="-122"/>
              </a:rPr>
              <a:t> </a:t>
            </a:r>
            <a:r>
              <a:rPr lang="en-US" altLang="zh-CN" sz="7200" dirty="0">
                <a:solidFill>
                  <a:srgbClr val="D8B892"/>
                </a:solidFill>
                <a:effectLst>
                  <a:outerShdw blurRad="12700" dist="25400" dir="2700000" algn="tl">
                    <a:srgbClr val="000000">
                      <a:alpha val="25000"/>
                    </a:srgbClr>
                  </a:outerShdw>
                </a:effectLst>
                <a:latin typeface="微软雅黑" panose="020B0503020204020204" pitchFamily="34" charset="-122"/>
                <a:ea typeface="微软雅黑" panose="020B0503020204020204" pitchFamily="34" charset="-122"/>
              </a:rPr>
              <a:t>YOU</a:t>
            </a:r>
            <a:endParaRPr lang="zh-CN" altLang="en-US" sz="7200" dirty="0">
              <a:solidFill>
                <a:srgbClr val="D8B892"/>
              </a:solidFill>
              <a:effectLst>
                <a:outerShdw blurRad="12700" dist="25400" dir="2700000" algn="tl">
                  <a:srgbClr val="000000">
                    <a:alpha val="25000"/>
                  </a:srgbClr>
                </a:outerShdw>
              </a:effectLst>
              <a:latin typeface="微软雅黑" panose="020B0503020204020204" pitchFamily="34" charset="-122"/>
              <a:ea typeface="微软雅黑" panose="020B0503020204020204" pitchFamily="34" charset="-122"/>
            </a:endParaRPr>
          </a:p>
        </p:txBody>
      </p:sp>
      <p:sp>
        <p:nvSpPr>
          <p:cNvPr id="22" name="任意多边形 21"/>
          <p:cNvSpPr/>
          <p:nvPr/>
        </p:nvSpPr>
        <p:spPr>
          <a:xfrm rot="3030775">
            <a:off x="2087744" y="6505326"/>
            <a:ext cx="705348" cy="705348"/>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solidFill>
            <a:srgbClr val="4D58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nvGrpSpPr>
          <p:cNvPr id="23" name="组合 22"/>
          <p:cNvGrpSpPr/>
          <p:nvPr/>
        </p:nvGrpSpPr>
        <p:grpSpPr>
          <a:xfrm>
            <a:off x="-1623260" y="4066874"/>
            <a:ext cx="4117078" cy="3978920"/>
            <a:chOff x="-1897694" y="3801649"/>
            <a:chExt cx="4665946" cy="4509370"/>
          </a:xfrm>
        </p:grpSpPr>
        <p:sp>
          <p:nvSpPr>
            <p:cNvPr id="24" name="椭圆 23"/>
            <p:cNvSpPr/>
            <p:nvPr/>
          </p:nvSpPr>
          <p:spPr>
            <a:xfrm>
              <a:off x="-1897694" y="4114800"/>
              <a:ext cx="4196219" cy="4196219"/>
            </a:xfrm>
            <a:prstGeom prst="ellipse">
              <a:avLst/>
            </a:prstGeom>
            <a:solidFill>
              <a:srgbClr val="4D587C"/>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panose="020B0500000000000000" pitchFamily="34" charset="-122"/>
                <a:ea typeface="思源黑体" panose="020B0500000000000000" pitchFamily="34" charset="-122"/>
              </a:endParaRPr>
            </a:p>
          </p:txBody>
        </p:sp>
        <p:sp>
          <p:nvSpPr>
            <p:cNvPr id="25" name="椭圆 24"/>
            <p:cNvSpPr/>
            <p:nvPr/>
          </p:nvSpPr>
          <p:spPr>
            <a:xfrm>
              <a:off x="901874" y="3933173"/>
              <a:ext cx="1866378" cy="1866378"/>
            </a:xfrm>
            <a:prstGeom prst="ellipse">
              <a:avLst/>
            </a:prstGeom>
            <a:solidFill>
              <a:srgbClr val="D8B892"/>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panose="020B0500000000000000" pitchFamily="34" charset="-122"/>
                <a:ea typeface="思源黑体" panose="020B0500000000000000" pitchFamily="34" charset="-122"/>
              </a:endParaRPr>
            </a:p>
          </p:txBody>
        </p:sp>
        <p:sp>
          <p:nvSpPr>
            <p:cNvPr id="26" name="椭圆 25"/>
            <p:cNvSpPr/>
            <p:nvPr/>
          </p:nvSpPr>
          <p:spPr>
            <a:xfrm>
              <a:off x="455634" y="3801649"/>
              <a:ext cx="892480" cy="892480"/>
            </a:xfrm>
            <a:prstGeom prst="ellipse">
              <a:avLst/>
            </a:prstGeom>
            <a:solidFill>
              <a:schemeClr val="bg1">
                <a:lumMod val="95000"/>
                <a:alpha val="80000"/>
              </a:schemeClr>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panose="020B0500000000000000" pitchFamily="34" charset="-122"/>
                <a:ea typeface="思源黑体" panose="020B0500000000000000" pitchFamily="34" charset="-122"/>
              </a:endParaRPr>
            </a:p>
          </p:txBody>
        </p:sp>
      </p:grpSp>
      <p:grpSp>
        <p:nvGrpSpPr>
          <p:cNvPr id="27" name="组合 26"/>
          <p:cNvGrpSpPr/>
          <p:nvPr/>
        </p:nvGrpSpPr>
        <p:grpSpPr>
          <a:xfrm>
            <a:off x="9253728" y="-826875"/>
            <a:ext cx="3809142" cy="4724632"/>
            <a:chOff x="8643273" y="-1057191"/>
            <a:chExt cx="4564784" cy="5661886"/>
          </a:xfrm>
          <a:solidFill>
            <a:srgbClr val="A4D2AB"/>
          </a:solidFill>
        </p:grpSpPr>
        <p:sp>
          <p:nvSpPr>
            <p:cNvPr id="28" name="椭圆 27"/>
            <p:cNvSpPr/>
            <p:nvPr/>
          </p:nvSpPr>
          <p:spPr>
            <a:xfrm>
              <a:off x="8832727" y="-1057191"/>
              <a:ext cx="4375330" cy="4375330"/>
            </a:xfrm>
            <a:prstGeom prst="ellipse">
              <a:avLst/>
            </a:prstGeom>
            <a:solidFill>
              <a:srgbClr val="4D587C"/>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36" name="椭圆 35"/>
            <p:cNvSpPr/>
            <p:nvPr/>
          </p:nvSpPr>
          <p:spPr>
            <a:xfrm>
              <a:off x="11358861" y="3624905"/>
              <a:ext cx="979789" cy="979790"/>
            </a:xfrm>
            <a:prstGeom prst="ellipse">
              <a:avLst/>
            </a:prstGeom>
            <a:solidFill>
              <a:srgbClr val="F2F2F2"/>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37" name="椭圆 36"/>
            <p:cNvSpPr/>
            <p:nvPr/>
          </p:nvSpPr>
          <p:spPr>
            <a:xfrm>
              <a:off x="11976770" y="3024049"/>
              <a:ext cx="766816" cy="766814"/>
            </a:xfrm>
            <a:prstGeom prst="ellipse">
              <a:avLst/>
            </a:prstGeom>
            <a:solidFill>
              <a:srgbClr val="D8B8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
          <p:nvSpPr>
            <p:cNvPr id="38" name="椭圆 37"/>
            <p:cNvSpPr/>
            <p:nvPr/>
          </p:nvSpPr>
          <p:spPr>
            <a:xfrm>
              <a:off x="8643273" y="-313842"/>
              <a:ext cx="770892" cy="770892"/>
            </a:xfrm>
            <a:prstGeom prst="ellipse">
              <a:avLst/>
            </a:prstGeom>
            <a:solidFill>
              <a:srgbClr val="F2F2F2">
                <a:alpha val="80000"/>
              </a:srgbClr>
            </a:solidFill>
            <a:ln>
              <a:noFill/>
            </a:ln>
            <a:effectLst>
              <a:outerShdw blurRad="190500" dist="38100" dir="2700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grpSp>
      <p:sp>
        <p:nvSpPr>
          <p:cNvPr id="45" name="任意多边形 44"/>
          <p:cNvSpPr/>
          <p:nvPr/>
        </p:nvSpPr>
        <p:spPr>
          <a:xfrm rot="3030775">
            <a:off x="9835460" y="1806733"/>
            <a:ext cx="1491802" cy="1491802"/>
          </a:xfrm>
          <a:custGeom>
            <a:avLst/>
            <a:gdLst>
              <a:gd name="connsiteX0" fmla="*/ 2945837 w 3037540"/>
              <a:gd name="connsiteY0" fmla="*/ 1003140 h 3037540"/>
              <a:gd name="connsiteX1" fmla="*/ 2969259 w 3037540"/>
              <a:gd name="connsiteY1" fmla="*/ 1067134 h 3037540"/>
              <a:gd name="connsiteX2" fmla="*/ 3037540 w 3037540"/>
              <a:gd name="connsiteY2" fmla="*/ 1518770 h 3037540"/>
              <a:gd name="connsiteX3" fmla="*/ 2969259 w 3037540"/>
              <a:gd name="connsiteY3" fmla="*/ 1970406 h 3037540"/>
              <a:gd name="connsiteX4" fmla="*/ 2945837 w 3037540"/>
              <a:gd name="connsiteY4" fmla="*/ 2034400 h 3037540"/>
              <a:gd name="connsiteX5" fmla="*/ 92385 w 3037540"/>
              <a:gd name="connsiteY5" fmla="*/ 1001277 h 3037540"/>
              <a:gd name="connsiteX6" fmla="*/ 92385 w 3037540"/>
              <a:gd name="connsiteY6" fmla="*/ 2036264 h 3037540"/>
              <a:gd name="connsiteX7" fmla="*/ 68281 w 3037540"/>
              <a:gd name="connsiteY7" fmla="*/ 1970406 h 3037540"/>
              <a:gd name="connsiteX8" fmla="*/ 0 w 3037540"/>
              <a:gd name="connsiteY8" fmla="*/ 1518770 h 3037540"/>
              <a:gd name="connsiteX9" fmla="*/ 68281 w 3037540"/>
              <a:gd name="connsiteY9" fmla="*/ 1067134 h 3037540"/>
              <a:gd name="connsiteX10" fmla="*/ 2760902 w 3037540"/>
              <a:gd name="connsiteY10" fmla="*/ 646535 h 3037540"/>
              <a:gd name="connsiteX11" fmla="*/ 2778158 w 3037540"/>
              <a:gd name="connsiteY11" fmla="*/ 669611 h 3037540"/>
              <a:gd name="connsiteX12" fmla="*/ 2854233 w 3037540"/>
              <a:gd name="connsiteY12" fmla="*/ 794834 h 3037540"/>
              <a:gd name="connsiteX13" fmla="*/ 2866410 w 3037540"/>
              <a:gd name="connsiteY13" fmla="*/ 820112 h 3037540"/>
              <a:gd name="connsiteX14" fmla="*/ 2866410 w 3037540"/>
              <a:gd name="connsiteY14" fmla="*/ 2217428 h 3037540"/>
              <a:gd name="connsiteX15" fmla="*/ 2854233 w 3037540"/>
              <a:gd name="connsiteY15" fmla="*/ 2242706 h 3037540"/>
              <a:gd name="connsiteX16" fmla="*/ 2778158 w 3037540"/>
              <a:gd name="connsiteY16" fmla="*/ 2367929 h 3037540"/>
              <a:gd name="connsiteX17" fmla="*/ 2760902 w 3037540"/>
              <a:gd name="connsiteY17" fmla="*/ 2391005 h 3037540"/>
              <a:gd name="connsiteX18" fmla="*/ 277320 w 3037540"/>
              <a:gd name="connsiteY18" fmla="*/ 645623 h 3037540"/>
              <a:gd name="connsiteX19" fmla="*/ 277320 w 3037540"/>
              <a:gd name="connsiteY19" fmla="*/ 2391917 h 3037540"/>
              <a:gd name="connsiteX20" fmla="*/ 259382 w 3037540"/>
              <a:gd name="connsiteY20" fmla="*/ 2367929 h 3037540"/>
              <a:gd name="connsiteX21" fmla="*/ 183307 w 3037540"/>
              <a:gd name="connsiteY21" fmla="*/ 2242706 h 3037540"/>
              <a:gd name="connsiteX22" fmla="*/ 171812 w 3037540"/>
              <a:gd name="connsiteY22" fmla="*/ 2218844 h 3037540"/>
              <a:gd name="connsiteX23" fmla="*/ 171812 w 3037540"/>
              <a:gd name="connsiteY23" fmla="*/ 818697 h 3037540"/>
              <a:gd name="connsiteX24" fmla="*/ 183307 w 3037540"/>
              <a:gd name="connsiteY24" fmla="*/ 794834 h 3037540"/>
              <a:gd name="connsiteX25" fmla="*/ 259382 w 3037540"/>
              <a:gd name="connsiteY25" fmla="*/ 669611 h 3037540"/>
              <a:gd name="connsiteX26" fmla="*/ 2575967 w 3037540"/>
              <a:gd name="connsiteY26" fmla="*/ 429627 h 3037540"/>
              <a:gd name="connsiteX27" fmla="*/ 2592703 w 3037540"/>
              <a:gd name="connsiteY27" fmla="*/ 444837 h 3037540"/>
              <a:gd name="connsiteX28" fmla="*/ 2681475 w 3037540"/>
              <a:gd name="connsiteY28" fmla="*/ 542512 h 3037540"/>
              <a:gd name="connsiteX29" fmla="*/ 2681475 w 3037540"/>
              <a:gd name="connsiteY29" fmla="*/ 2495029 h 3037540"/>
              <a:gd name="connsiteX30" fmla="*/ 2592703 w 3037540"/>
              <a:gd name="connsiteY30" fmla="*/ 2592703 h 3037540"/>
              <a:gd name="connsiteX31" fmla="*/ 2575967 w 3037540"/>
              <a:gd name="connsiteY31" fmla="*/ 2607913 h 3037540"/>
              <a:gd name="connsiteX32" fmla="*/ 462255 w 3037540"/>
              <a:gd name="connsiteY32" fmla="*/ 429007 h 3037540"/>
              <a:gd name="connsiteX33" fmla="*/ 462255 w 3037540"/>
              <a:gd name="connsiteY33" fmla="*/ 2608533 h 3037540"/>
              <a:gd name="connsiteX34" fmla="*/ 444837 w 3037540"/>
              <a:gd name="connsiteY34" fmla="*/ 2592703 h 3037540"/>
              <a:gd name="connsiteX35" fmla="*/ 356747 w 3037540"/>
              <a:gd name="connsiteY35" fmla="*/ 2495779 h 3037540"/>
              <a:gd name="connsiteX36" fmla="*/ 356747 w 3037540"/>
              <a:gd name="connsiteY36" fmla="*/ 541761 h 3037540"/>
              <a:gd name="connsiteX37" fmla="*/ 444837 w 3037540"/>
              <a:gd name="connsiteY37" fmla="*/ 444837 h 3037540"/>
              <a:gd name="connsiteX38" fmla="*/ 2391032 w 3037540"/>
              <a:gd name="connsiteY38" fmla="*/ 276658 h 3037540"/>
              <a:gd name="connsiteX39" fmla="*/ 2484849 w 3037540"/>
              <a:gd name="connsiteY39" fmla="*/ 346813 h 3037540"/>
              <a:gd name="connsiteX40" fmla="*/ 2496540 w 3037540"/>
              <a:gd name="connsiteY40" fmla="*/ 357439 h 3037540"/>
              <a:gd name="connsiteX41" fmla="*/ 2496540 w 3037540"/>
              <a:gd name="connsiteY41" fmla="*/ 2680102 h 3037540"/>
              <a:gd name="connsiteX42" fmla="*/ 2484849 w 3037540"/>
              <a:gd name="connsiteY42" fmla="*/ 2690727 h 3037540"/>
              <a:gd name="connsiteX43" fmla="*/ 2391032 w 3037540"/>
              <a:gd name="connsiteY43" fmla="*/ 2760882 h 3037540"/>
              <a:gd name="connsiteX44" fmla="*/ 647190 w 3037540"/>
              <a:gd name="connsiteY44" fmla="*/ 276148 h 3037540"/>
              <a:gd name="connsiteX45" fmla="*/ 647190 w 3037540"/>
              <a:gd name="connsiteY45" fmla="*/ 2761392 h 3037540"/>
              <a:gd name="connsiteX46" fmla="*/ 552691 w 3037540"/>
              <a:gd name="connsiteY46" fmla="*/ 2690727 h 3037540"/>
              <a:gd name="connsiteX47" fmla="*/ 541682 w 3037540"/>
              <a:gd name="connsiteY47" fmla="*/ 2680722 h 3037540"/>
              <a:gd name="connsiteX48" fmla="*/ 541682 w 3037540"/>
              <a:gd name="connsiteY48" fmla="*/ 356819 h 3037540"/>
              <a:gd name="connsiteX49" fmla="*/ 552691 w 3037540"/>
              <a:gd name="connsiteY49" fmla="*/ 346813 h 3037540"/>
              <a:gd name="connsiteX50" fmla="*/ 2206097 w 3037540"/>
              <a:gd name="connsiteY50" fmla="*/ 165672 h 3037540"/>
              <a:gd name="connsiteX51" fmla="*/ 2242706 w 3037540"/>
              <a:gd name="connsiteY51" fmla="*/ 183307 h 3037540"/>
              <a:gd name="connsiteX52" fmla="*/ 2311605 w 3037540"/>
              <a:gd name="connsiteY52" fmla="*/ 225164 h 3037540"/>
              <a:gd name="connsiteX53" fmla="*/ 2311605 w 3037540"/>
              <a:gd name="connsiteY53" fmla="*/ 2812376 h 3037540"/>
              <a:gd name="connsiteX54" fmla="*/ 2242706 w 3037540"/>
              <a:gd name="connsiteY54" fmla="*/ 2854233 h 3037540"/>
              <a:gd name="connsiteX55" fmla="*/ 2206097 w 3037540"/>
              <a:gd name="connsiteY55" fmla="*/ 2871869 h 3037540"/>
              <a:gd name="connsiteX56" fmla="*/ 832125 w 3037540"/>
              <a:gd name="connsiteY56" fmla="*/ 165343 h 3037540"/>
              <a:gd name="connsiteX57" fmla="*/ 832125 w 3037540"/>
              <a:gd name="connsiteY57" fmla="*/ 2872197 h 3037540"/>
              <a:gd name="connsiteX58" fmla="*/ 794834 w 3037540"/>
              <a:gd name="connsiteY58" fmla="*/ 2854233 h 3037540"/>
              <a:gd name="connsiteX59" fmla="*/ 726617 w 3037540"/>
              <a:gd name="connsiteY59" fmla="*/ 2812790 h 3037540"/>
              <a:gd name="connsiteX60" fmla="*/ 726617 w 3037540"/>
              <a:gd name="connsiteY60" fmla="*/ 224750 h 3037540"/>
              <a:gd name="connsiteX61" fmla="*/ 794834 w 3037540"/>
              <a:gd name="connsiteY61" fmla="*/ 183307 h 3037540"/>
              <a:gd name="connsiteX62" fmla="*/ 2021162 w 3037540"/>
              <a:gd name="connsiteY62" fmla="*/ 86858 h 3037540"/>
              <a:gd name="connsiteX63" fmla="*/ 2109944 w 3037540"/>
              <a:gd name="connsiteY63" fmla="*/ 119353 h 3037540"/>
              <a:gd name="connsiteX64" fmla="*/ 2126670 w 3037540"/>
              <a:gd name="connsiteY64" fmla="*/ 127410 h 3037540"/>
              <a:gd name="connsiteX65" fmla="*/ 2126670 w 3037540"/>
              <a:gd name="connsiteY65" fmla="*/ 2910131 h 3037540"/>
              <a:gd name="connsiteX66" fmla="*/ 2109944 w 3037540"/>
              <a:gd name="connsiteY66" fmla="*/ 2918188 h 3037540"/>
              <a:gd name="connsiteX67" fmla="*/ 2021162 w 3037540"/>
              <a:gd name="connsiteY67" fmla="*/ 2950682 h 3037540"/>
              <a:gd name="connsiteX68" fmla="*/ 1017060 w 3037540"/>
              <a:gd name="connsiteY68" fmla="*/ 86608 h 3037540"/>
              <a:gd name="connsiteX69" fmla="*/ 1017060 w 3037540"/>
              <a:gd name="connsiteY69" fmla="*/ 2950932 h 3037540"/>
              <a:gd name="connsiteX70" fmla="*/ 927596 w 3037540"/>
              <a:gd name="connsiteY70" fmla="*/ 2918188 h 3037540"/>
              <a:gd name="connsiteX71" fmla="*/ 911552 w 3037540"/>
              <a:gd name="connsiteY71" fmla="*/ 2910459 h 3037540"/>
              <a:gd name="connsiteX72" fmla="*/ 911552 w 3037540"/>
              <a:gd name="connsiteY72" fmla="*/ 127081 h 3037540"/>
              <a:gd name="connsiteX73" fmla="*/ 927596 w 3037540"/>
              <a:gd name="connsiteY73" fmla="*/ 119353 h 3037540"/>
              <a:gd name="connsiteX74" fmla="*/ 1836227 w 3037540"/>
              <a:gd name="connsiteY74" fmla="*/ 33780 h 3037540"/>
              <a:gd name="connsiteX75" fmla="*/ 1941735 w 3037540"/>
              <a:gd name="connsiteY75" fmla="*/ 60909 h 3037540"/>
              <a:gd name="connsiteX76" fmla="*/ 1941735 w 3037540"/>
              <a:gd name="connsiteY76" fmla="*/ 2976631 h 3037540"/>
              <a:gd name="connsiteX77" fmla="*/ 1836227 w 3037540"/>
              <a:gd name="connsiteY77" fmla="*/ 3003760 h 3037540"/>
              <a:gd name="connsiteX78" fmla="*/ 1201995 w 3037540"/>
              <a:gd name="connsiteY78" fmla="*/ 33605 h 3037540"/>
              <a:gd name="connsiteX79" fmla="*/ 1201995 w 3037540"/>
              <a:gd name="connsiteY79" fmla="*/ 3003936 h 3037540"/>
              <a:gd name="connsiteX80" fmla="*/ 1096487 w 3037540"/>
              <a:gd name="connsiteY80" fmla="*/ 2976807 h 3037540"/>
              <a:gd name="connsiteX81" fmla="*/ 1096487 w 3037540"/>
              <a:gd name="connsiteY81" fmla="*/ 60734 h 3037540"/>
              <a:gd name="connsiteX82" fmla="*/ 1651292 w 3037540"/>
              <a:gd name="connsiteY82" fmla="*/ 6692 h 3037540"/>
              <a:gd name="connsiteX83" fmla="*/ 1674055 w 3037540"/>
              <a:gd name="connsiteY83" fmla="*/ 7841 h 3037540"/>
              <a:gd name="connsiteX84" fmla="*/ 1756800 w 3037540"/>
              <a:gd name="connsiteY84" fmla="*/ 20470 h 3037540"/>
              <a:gd name="connsiteX85" fmla="*/ 1756800 w 3037540"/>
              <a:gd name="connsiteY85" fmla="*/ 3017071 h 3037540"/>
              <a:gd name="connsiteX86" fmla="*/ 1674055 w 3037540"/>
              <a:gd name="connsiteY86" fmla="*/ 3029699 h 3037540"/>
              <a:gd name="connsiteX87" fmla="*/ 1651292 w 3037540"/>
              <a:gd name="connsiteY87" fmla="*/ 3030848 h 3037540"/>
              <a:gd name="connsiteX88" fmla="*/ 1386930 w 3037540"/>
              <a:gd name="connsiteY88" fmla="*/ 6657 h 3037540"/>
              <a:gd name="connsiteX89" fmla="*/ 1386930 w 3037540"/>
              <a:gd name="connsiteY89" fmla="*/ 3030883 h 3037540"/>
              <a:gd name="connsiteX90" fmla="*/ 1363485 w 3037540"/>
              <a:gd name="connsiteY90" fmla="*/ 3029699 h 3037540"/>
              <a:gd name="connsiteX91" fmla="*/ 1281422 w 3037540"/>
              <a:gd name="connsiteY91" fmla="*/ 3017175 h 3037540"/>
              <a:gd name="connsiteX92" fmla="*/ 1281422 w 3037540"/>
              <a:gd name="connsiteY92" fmla="*/ 20366 h 3037540"/>
              <a:gd name="connsiteX93" fmla="*/ 1363485 w 3037540"/>
              <a:gd name="connsiteY93" fmla="*/ 7841 h 3037540"/>
              <a:gd name="connsiteX94" fmla="*/ 1518770 w 3037540"/>
              <a:gd name="connsiteY94" fmla="*/ 0 h 3037540"/>
              <a:gd name="connsiteX95" fmla="*/ 1571865 w 3037540"/>
              <a:gd name="connsiteY95" fmla="*/ 2681 h 3037540"/>
              <a:gd name="connsiteX96" fmla="*/ 1571865 w 3037540"/>
              <a:gd name="connsiteY96" fmla="*/ 3034859 h 3037540"/>
              <a:gd name="connsiteX97" fmla="*/ 1518770 w 3037540"/>
              <a:gd name="connsiteY97" fmla="*/ 3037540 h 3037540"/>
              <a:gd name="connsiteX98" fmla="*/ 1466357 w 3037540"/>
              <a:gd name="connsiteY98" fmla="*/ 3034894 h 3037540"/>
              <a:gd name="connsiteX99" fmla="*/ 1466357 w 3037540"/>
              <a:gd name="connsiteY99" fmla="*/ 2647 h 303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037540" h="3037540">
                <a:moveTo>
                  <a:pt x="2945837" y="1003140"/>
                </a:moveTo>
                <a:lnTo>
                  <a:pt x="2969259" y="1067134"/>
                </a:lnTo>
                <a:cubicBezTo>
                  <a:pt x="3013635" y="1209806"/>
                  <a:pt x="3037540" y="1361496"/>
                  <a:pt x="3037540" y="1518770"/>
                </a:cubicBezTo>
                <a:cubicBezTo>
                  <a:pt x="3037540" y="1676044"/>
                  <a:pt x="3013635" y="1827734"/>
                  <a:pt x="2969259" y="1970406"/>
                </a:cubicBezTo>
                <a:lnTo>
                  <a:pt x="2945837" y="2034400"/>
                </a:lnTo>
                <a:close/>
                <a:moveTo>
                  <a:pt x="92385" y="1001277"/>
                </a:moveTo>
                <a:lnTo>
                  <a:pt x="92385" y="2036264"/>
                </a:lnTo>
                <a:lnTo>
                  <a:pt x="68281" y="1970406"/>
                </a:lnTo>
                <a:cubicBezTo>
                  <a:pt x="23905" y="1827734"/>
                  <a:pt x="0" y="1676044"/>
                  <a:pt x="0" y="1518770"/>
                </a:cubicBezTo>
                <a:cubicBezTo>
                  <a:pt x="0" y="1361496"/>
                  <a:pt x="23905" y="1209806"/>
                  <a:pt x="68281" y="1067134"/>
                </a:cubicBezTo>
                <a:close/>
                <a:moveTo>
                  <a:pt x="2760902" y="646535"/>
                </a:moveTo>
                <a:lnTo>
                  <a:pt x="2778158" y="669611"/>
                </a:lnTo>
                <a:cubicBezTo>
                  <a:pt x="2805451" y="710011"/>
                  <a:pt x="2830852" y="751794"/>
                  <a:pt x="2854233" y="794834"/>
                </a:cubicBezTo>
                <a:lnTo>
                  <a:pt x="2866410" y="820112"/>
                </a:lnTo>
                <a:lnTo>
                  <a:pt x="2866410" y="2217428"/>
                </a:lnTo>
                <a:lnTo>
                  <a:pt x="2854233" y="2242706"/>
                </a:lnTo>
                <a:cubicBezTo>
                  <a:pt x="2830852" y="2285746"/>
                  <a:pt x="2805451" y="2327530"/>
                  <a:pt x="2778158" y="2367929"/>
                </a:cubicBezTo>
                <a:lnTo>
                  <a:pt x="2760902" y="2391005"/>
                </a:lnTo>
                <a:close/>
                <a:moveTo>
                  <a:pt x="277320" y="645623"/>
                </a:moveTo>
                <a:lnTo>
                  <a:pt x="277320" y="2391917"/>
                </a:lnTo>
                <a:lnTo>
                  <a:pt x="259382" y="2367929"/>
                </a:lnTo>
                <a:cubicBezTo>
                  <a:pt x="232089" y="2327530"/>
                  <a:pt x="206688" y="2285746"/>
                  <a:pt x="183307" y="2242706"/>
                </a:cubicBezTo>
                <a:lnTo>
                  <a:pt x="171812" y="2218844"/>
                </a:lnTo>
                <a:lnTo>
                  <a:pt x="171812" y="818697"/>
                </a:lnTo>
                <a:lnTo>
                  <a:pt x="183307" y="794834"/>
                </a:lnTo>
                <a:cubicBezTo>
                  <a:pt x="206688" y="751794"/>
                  <a:pt x="232089" y="710011"/>
                  <a:pt x="259382" y="669611"/>
                </a:cubicBezTo>
                <a:close/>
                <a:moveTo>
                  <a:pt x="2575967" y="429627"/>
                </a:moveTo>
                <a:lnTo>
                  <a:pt x="2592703" y="444837"/>
                </a:lnTo>
                <a:lnTo>
                  <a:pt x="2681475" y="542512"/>
                </a:lnTo>
                <a:lnTo>
                  <a:pt x="2681475" y="2495029"/>
                </a:lnTo>
                <a:lnTo>
                  <a:pt x="2592703" y="2592703"/>
                </a:lnTo>
                <a:lnTo>
                  <a:pt x="2575967" y="2607913"/>
                </a:lnTo>
                <a:close/>
                <a:moveTo>
                  <a:pt x="462255" y="429007"/>
                </a:moveTo>
                <a:lnTo>
                  <a:pt x="462255" y="2608533"/>
                </a:lnTo>
                <a:lnTo>
                  <a:pt x="444837" y="2592703"/>
                </a:lnTo>
                <a:lnTo>
                  <a:pt x="356747" y="2495779"/>
                </a:lnTo>
                <a:lnTo>
                  <a:pt x="356747" y="541761"/>
                </a:lnTo>
                <a:lnTo>
                  <a:pt x="444837" y="444837"/>
                </a:lnTo>
                <a:close/>
                <a:moveTo>
                  <a:pt x="2391032" y="276658"/>
                </a:moveTo>
                <a:lnTo>
                  <a:pt x="2484849" y="346813"/>
                </a:lnTo>
                <a:lnTo>
                  <a:pt x="2496540" y="357439"/>
                </a:lnTo>
                <a:lnTo>
                  <a:pt x="2496540" y="2680102"/>
                </a:lnTo>
                <a:lnTo>
                  <a:pt x="2484849" y="2690727"/>
                </a:lnTo>
                <a:lnTo>
                  <a:pt x="2391032" y="2760882"/>
                </a:lnTo>
                <a:close/>
                <a:moveTo>
                  <a:pt x="647190" y="276148"/>
                </a:moveTo>
                <a:lnTo>
                  <a:pt x="647190" y="2761392"/>
                </a:lnTo>
                <a:lnTo>
                  <a:pt x="552691" y="2690727"/>
                </a:lnTo>
                <a:lnTo>
                  <a:pt x="541682" y="2680722"/>
                </a:lnTo>
                <a:lnTo>
                  <a:pt x="541682" y="356819"/>
                </a:lnTo>
                <a:lnTo>
                  <a:pt x="552691" y="346813"/>
                </a:lnTo>
                <a:close/>
                <a:moveTo>
                  <a:pt x="2206097" y="165672"/>
                </a:moveTo>
                <a:lnTo>
                  <a:pt x="2242706" y="183307"/>
                </a:lnTo>
                <a:lnTo>
                  <a:pt x="2311605" y="225164"/>
                </a:lnTo>
                <a:lnTo>
                  <a:pt x="2311605" y="2812376"/>
                </a:lnTo>
                <a:lnTo>
                  <a:pt x="2242706" y="2854233"/>
                </a:lnTo>
                <a:lnTo>
                  <a:pt x="2206097" y="2871869"/>
                </a:lnTo>
                <a:close/>
                <a:moveTo>
                  <a:pt x="832125" y="165343"/>
                </a:moveTo>
                <a:lnTo>
                  <a:pt x="832125" y="2872197"/>
                </a:lnTo>
                <a:lnTo>
                  <a:pt x="794834" y="2854233"/>
                </a:lnTo>
                <a:lnTo>
                  <a:pt x="726617" y="2812790"/>
                </a:lnTo>
                <a:lnTo>
                  <a:pt x="726617" y="224750"/>
                </a:lnTo>
                <a:lnTo>
                  <a:pt x="794834" y="183307"/>
                </a:lnTo>
                <a:close/>
                <a:moveTo>
                  <a:pt x="2021162" y="86858"/>
                </a:moveTo>
                <a:lnTo>
                  <a:pt x="2109944" y="119353"/>
                </a:lnTo>
                <a:lnTo>
                  <a:pt x="2126670" y="127410"/>
                </a:lnTo>
                <a:lnTo>
                  <a:pt x="2126670" y="2910131"/>
                </a:lnTo>
                <a:lnTo>
                  <a:pt x="2109944" y="2918188"/>
                </a:lnTo>
                <a:lnTo>
                  <a:pt x="2021162" y="2950682"/>
                </a:lnTo>
                <a:close/>
                <a:moveTo>
                  <a:pt x="1017060" y="86608"/>
                </a:moveTo>
                <a:lnTo>
                  <a:pt x="1017060" y="2950932"/>
                </a:lnTo>
                <a:lnTo>
                  <a:pt x="927596" y="2918188"/>
                </a:lnTo>
                <a:lnTo>
                  <a:pt x="911552" y="2910459"/>
                </a:lnTo>
                <a:lnTo>
                  <a:pt x="911552" y="127081"/>
                </a:lnTo>
                <a:lnTo>
                  <a:pt x="927596" y="119353"/>
                </a:lnTo>
                <a:close/>
                <a:moveTo>
                  <a:pt x="1836227" y="33780"/>
                </a:moveTo>
                <a:lnTo>
                  <a:pt x="1941735" y="60909"/>
                </a:lnTo>
                <a:lnTo>
                  <a:pt x="1941735" y="2976631"/>
                </a:lnTo>
                <a:lnTo>
                  <a:pt x="1836227" y="3003760"/>
                </a:lnTo>
                <a:close/>
                <a:moveTo>
                  <a:pt x="1201995" y="33605"/>
                </a:moveTo>
                <a:lnTo>
                  <a:pt x="1201995" y="3003936"/>
                </a:lnTo>
                <a:lnTo>
                  <a:pt x="1096487" y="2976807"/>
                </a:lnTo>
                <a:lnTo>
                  <a:pt x="1096487" y="60734"/>
                </a:lnTo>
                <a:close/>
                <a:moveTo>
                  <a:pt x="1651292" y="6692"/>
                </a:moveTo>
                <a:lnTo>
                  <a:pt x="1674055" y="7841"/>
                </a:lnTo>
                <a:lnTo>
                  <a:pt x="1756800" y="20470"/>
                </a:lnTo>
                <a:lnTo>
                  <a:pt x="1756800" y="3017071"/>
                </a:lnTo>
                <a:lnTo>
                  <a:pt x="1674055" y="3029699"/>
                </a:lnTo>
                <a:lnTo>
                  <a:pt x="1651292" y="3030848"/>
                </a:lnTo>
                <a:close/>
                <a:moveTo>
                  <a:pt x="1386930" y="6657"/>
                </a:moveTo>
                <a:lnTo>
                  <a:pt x="1386930" y="3030883"/>
                </a:lnTo>
                <a:lnTo>
                  <a:pt x="1363485" y="3029699"/>
                </a:lnTo>
                <a:lnTo>
                  <a:pt x="1281422" y="3017175"/>
                </a:lnTo>
                <a:lnTo>
                  <a:pt x="1281422" y="20366"/>
                </a:lnTo>
                <a:lnTo>
                  <a:pt x="1363485" y="7841"/>
                </a:lnTo>
                <a:close/>
                <a:moveTo>
                  <a:pt x="1518770" y="0"/>
                </a:moveTo>
                <a:lnTo>
                  <a:pt x="1571865" y="2681"/>
                </a:lnTo>
                <a:lnTo>
                  <a:pt x="1571865" y="3034859"/>
                </a:lnTo>
                <a:lnTo>
                  <a:pt x="1518770" y="3037540"/>
                </a:lnTo>
                <a:lnTo>
                  <a:pt x="1466357" y="3034894"/>
                </a:lnTo>
                <a:lnTo>
                  <a:pt x="1466357" y="2647"/>
                </a:lnTo>
                <a:close/>
              </a:path>
            </a:pathLst>
          </a:custGeom>
          <a:solidFill>
            <a:srgbClr val="D8B8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slow" p14:dur="3000" advTm="0">
        <p14:shred/>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250"/>
                                  </p:stCondLst>
                                  <p:iterate type="lt">
                                    <p:tmPct val="10000"/>
                                  </p:iterate>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2"/>
                                        </p:tgtEl>
                                        <p:attrNameLst>
                                          <p:attrName>ppt_y</p:attrName>
                                        </p:attrNameLst>
                                      </p:cBhvr>
                                      <p:tavLst>
                                        <p:tav tm="0">
                                          <p:val>
                                            <p:strVal val="#ppt_y"/>
                                          </p:val>
                                        </p:tav>
                                        <p:tav tm="100000">
                                          <p:val>
                                            <p:strVal val="#ppt_y"/>
                                          </p:val>
                                        </p:tav>
                                      </p:tavLst>
                                    </p:anim>
                                    <p:anim calcmode="lin" valueType="num">
                                      <p:cBhvr>
                                        <p:cTn id="9" dur="500" fill="hold"/>
                                        <p:tgtEl>
                                          <p:spTgt spid="3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2"/>
                                        </p:tgtEl>
                                      </p:cBhvr>
                                    </p:animEffect>
                                  </p:childTnLst>
                                </p:cTn>
                              </p:par>
                              <p:par>
                                <p:cTn id="12" presetID="53" presetClass="entr" presetSubtype="16" fill="hold" nodeType="withEffect">
                                  <p:stCondLst>
                                    <p:cond delay="0"/>
                                  </p:stCondLst>
                                  <p:childTnLst>
                                    <p:set>
                                      <p:cBhvr>
                                        <p:cTn id="13" dur="1" fill="hold">
                                          <p:stCondLst>
                                            <p:cond delay="0"/>
                                          </p:stCondLst>
                                        </p:cTn>
                                        <p:tgtEl>
                                          <p:spTgt spid="23"/>
                                        </p:tgtEl>
                                        <p:attrNameLst>
                                          <p:attrName>style.visibility</p:attrName>
                                        </p:attrNameLst>
                                      </p:cBhvr>
                                      <p:to>
                                        <p:strVal val="visible"/>
                                      </p:to>
                                    </p:set>
                                    <p:anim calcmode="lin" valueType="num">
                                      <p:cBhvr>
                                        <p:cTn id="14" dur="500" fill="hold"/>
                                        <p:tgtEl>
                                          <p:spTgt spid="23"/>
                                        </p:tgtEl>
                                        <p:attrNameLst>
                                          <p:attrName>ppt_w</p:attrName>
                                        </p:attrNameLst>
                                      </p:cBhvr>
                                      <p:tavLst>
                                        <p:tav tm="0">
                                          <p:val>
                                            <p:fltVal val="0"/>
                                          </p:val>
                                        </p:tav>
                                        <p:tav tm="100000">
                                          <p:val>
                                            <p:strVal val="#ppt_w"/>
                                          </p:val>
                                        </p:tav>
                                      </p:tavLst>
                                    </p:anim>
                                    <p:anim calcmode="lin" valueType="num">
                                      <p:cBhvr>
                                        <p:cTn id="15" dur="500" fill="hold"/>
                                        <p:tgtEl>
                                          <p:spTgt spid="23"/>
                                        </p:tgtEl>
                                        <p:attrNameLst>
                                          <p:attrName>ppt_h</p:attrName>
                                        </p:attrNameLst>
                                      </p:cBhvr>
                                      <p:tavLst>
                                        <p:tav tm="0">
                                          <p:val>
                                            <p:fltVal val="0"/>
                                          </p:val>
                                        </p:tav>
                                        <p:tav tm="100000">
                                          <p:val>
                                            <p:strVal val="#ppt_h"/>
                                          </p:val>
                                        </p:tav>
                                      </p:tavLst>
                                    </p:anim>
                                    <p:animEffect transition="in" filter="fade">
                                      <p:cBhvr>
                                        <p:cTn id="16" dur="500"/>
                                        <p:tgtEl>
                                          <p:spTgt spid="23"/>
                                        </p:tgtEl>
                                      </p:cBhvr>
                                    </p:animEffect>
                                  </p:childTnLst>
                                </p:cTn>
                              </p:par>
                              <p:par>
                                <p:cTn id="17" presetID="53" presetClass="entr" presetSubtype="16" fill="hold" nodeType="withEffect">
                                  <p:stCondLst>
                                    <p:cond delay="0"/>
                                  </p:stCondLst>
                                  <p:childTnLst>
                                    <p:set>
                                      <p:cBhvr>
                                        <p:cTn id="18" dur="1" fill="hold">
                                          <p:stCondLst>
                                            <p:cond delay="0"/>
                                          </p:stCondLst>
                                        </p:cTn>
                                        <p:tgtEl>
                                          <p:spTgt spid="27"/>
                                        </p:tgtEl>
                                        <p:attrNameLst>
                                          <p:attrName>style.visibility</p:attrName>
                                        </p:attrNameLst>
                                      </p:cBhvr>
                                      <p:to>
                                        <p:strVal val="visible"/>
                                      </p:to>
                                    </p:set>
                                    <p:anim calcmode="lin" valueType="num">
                                      <p:cBhvr>
                                        <p:cTn id="19" dur="500" fill="hold"/>
                                        <p:tgtEl>
                                          <p:spTgt spid="27"/>
                                        </p:tgtEl>
                                        <p:attrNameLst>
                                          <p:attrName>ppt_w</p:attrName>
                                        </p:attrNameLst>
                                      </p:cBhvr>
                                      <p:tavLst>
                                        <p:tav tm="0">
                                          <p:val>
                                            <p:fltVal val="0"/>
                                          </p:val>
                                        </p:tav>
                                        <p:tav tm="100000">
                                          <p:val>
                                            <p:strVal val="#ppt_w"/>
                                          </p:val>
                                        </p:tav>
                                      </p:tavLst>
                                    </p:anim>
                                    <p:anim calcmode="lin" valueType="num">
                                      <p:cBhvr>
                                        <p:cTn id="20" dur="500" fill="hold"/>
                                        <p:tgtEl>
                                          <p:spTgt spid="27"/>
                                        </p:tgtEl>
                                        <p:attrNameLst>
                                          <p:attrName>ppt_h</p:attrName>
                                        </p:attrNameLst>
                                      </p:cBhvr>
                                      <p:tavLst>
                                        <p:tav tm="0">
                                          <p:val>
                                            <p:fltVal val="0"/>
                                          </p:val>
                                        </p:tav>
                                        <p:tav tm="100000">
                                          <p:val>
                                            <p:strVal val="#ppt_h"/>
                                          </p:val>
                                        </p:tav>
                                      </p:tavLst>
                                    </p:anim>
                                    <p:animEffect transition="in" filter="fade">
                                      <p:cBhvr>
                                        <p:cTn id="21" dur="500"/>
                                        <p:tgtEl>
                                          <p:spTgt spid="27"/>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45"/>
                                        </p:tgtEl>
                                        <p:attrNameLst>
                                          <p:attrName>style.visibility</p:attrName>
                                        </p:attrNameLst>
                                      </p:cBhvr>
                                      <p:to>
                                        <p:strVal val="visible"/>
                                      </p:to>
                                    </p:set>
                                    <p:anim calcmode="lin" valueType="num">
                                      <p:cBhvr>
                                        <p:cTn id="24" dur="500" fill="hold"/>
                                        <p:tgtEl>
                                          <p:spTgt spid="45"/>
                                        </p:tgtEl>
                                        <p:attrNameLst>
                                          <p:attrName>ppt_w</p:attrName>
                                        </p:attrNameLst>
                                      </p:cBhvr>
                                      <p:tavLst>
                                        <p:tav tm="0">
                                          <p:val>
                                            <p:fltVal val="0"/>
                                          </p:val>
                                        </p:tav>
                                        <p:tav tm="100000">
                                          <p:val>
                                            <p:strVal val="#ppt_w"/>
                                          </p:val>
                                        </p:tav>
                                      </p:tavLst>
                                    </p:anim>
                                    <p:anim calcmode="lin" valueType="num">
                                      <p:cBhvr>
                                        <p:cTn id="25" dur="500" fill="hold"/>
                                        <p:tgtEl>
                                          <p:spTgt spid="45"/>
                                        </p:tgtEl>
                                        <p:attrNameLst>
                                          <p:attrName>ppt_h</p:attrName>
                                        </p:attrNameLst>
                                      </p:cBhvr>
                                      <p:tavLst>
                                        <p:tav tm="0">
                                          <p:val>
                                            <p:fltVal val="0"/>
                                          </p:val>
                                        </p:tav>
                                        <p:tav tm="100000">
                                          <p:val>
                                            <p:strVal val="#ppt_h"/>
                                          </p:val>
                                        </p:tav>
                                      </p:tavLst>
                                    </p:anim>
                                    <p:animEffect transition="in" filter="fade">
                                      <p:cBhvr>
                                        <p:cTn id="26" dur="500"/>
                                        <p:tgtEl>
                                          <p:spTgt spid="45"/>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 calcmode="lin" valueType="num">
                                      <p:cBhvr>
                                        <p:cTn id="29" dur="500" fill="hold"/>
                                        <p:tgtEl>
                                          <p:spTgt spid="22"/>
                                        </p:tgtEl>
                                        <p:attrNameLst>
                                          <p:attrName>ppt_w</p:attrName>
                                        </p:attrNameLst>
                                      </p:cBhvr>
                                      <p:tavLst>
                                        <p:tav tm="0">
                                          <p:val>
                                            <p:fltVal val="0"/>
                                          </p:val>
                                        </p:tav>
                                        <p:tav tm="100000">
                                          <p:val>
                                            <p:strVal val="#ppt_w"/>
                                          </p:val>
                                        </p:tav>
                                      </p:tavLst>
                                    </p:anim>
                                    <p:anim calcmode="lin" valueType="num">
                                      <p:cBhvr>
                                        <p:cTn id="30" dur="500" fill="hold"/>
                                        <p:tgtEl>
                                          <p:spTgt spid="22"/>
                                        </p:tgtEl>
                                        <p:attrNameLst>
                                          <p:attrName>ppt_h</p:attrName>
                                        </p:attrNameLst>
                                      </p:cBhvr>
                                      <p:tavLst>
                                        <p:tav tm="0">
                                          <p:val>
                                            <p:fltVal val="0"/>
                                          </p:val>
                                        </p:tav>
                                        <p:tav tm="100000">
                                          <p:val>
                                            <p:strVal val="#ppt_h"/>
                                          </p:val>
                                        </p:tav>
                                      </p:tavLst>
                                    </p:anim>
                                    <p:animEffect transition="in" filter="fade">
                                      <p:cBhvr>
                                        <p:cTn id="3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22" grpId="0" animBg="1"/>
      <p:bldP spid="45" grpId="0" animBg="1"/>
    </p:bldLst>
  </p:timing>
</p:sld>
</file>

<file path=ppt/tags/tag1.xml><?xml version="1.0" encoding="utf-8"?>
<p:tagLst xmlns:p="http://schemas.openxmlformats.org/presentationml/2006/main">
  <p:tag name="COMMONDATA" val="eyJoZGlkIjoiYWJjZjhjMGYwMWJlZmMwYTZmMjI1MzQwNTU1YTNlNmYifQ=="/>
  <p:tag name="KSO_WPP_MARK_KEY" val="4bfc89b3-99b5-4aea-9997-202388f58202"/>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knuomzd4">
      <a:majorFont>
        <a:latin typeface=""/>
        <a:ea typeface="微软雅黑"/>
        <a:cs typeface=""/>
      </a:majorFont>
      <a:minorFont>
        <a:latin typeface=""/>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10310</Words>
  <Application>WPS 演示</Application>
  <PresentationFormat>宽屏</PresentationFormat>
  <Paragraphs>84</Paragraphs>
  <Slides>10</Slides>
  <Notes>1</Notes>
  <HiddenSlides>0</HiddenSlides>
  <MMClips>1</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10</vt:i4>
      </vt:variant>
    </vt:vector>
  </HeadingPairs>
  <TitlesOfParts>
    <vt:vector size="22" baseType="lpstr">
      <vt:lpstr>Arial</vt:lpstr>
      <vt:lpstr>宋体</vt:lpstr>
      <vt:lpstr>Wingdings</vt:lpstr>
      <vt:lpstr>微软雅黑 Light</vt:lpstr>
      <vt:lpstr>黑体</vt:lpstr>
      <vt:lpstr>微软雅黑</vt:lpstr>
      <vt:lpstr>Times New Roman</vt:lpstr>
      <vt:lpstr>Aparajita</vt:lpstr>
      <vt:lpstr>思源黑体</vt:lpstr>
      <vt:lpstr>Arial Unicode MS</vt:lpstr>
      <vt:lpstr>等线</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51miz</dc:creator>
  <cp:lastModifiedBy>kittij徐</cp:lastModifiedBy>
  <cp:revision>151</cp:revision>
  <dcterms:created xsi:type="dcterms:W3CDTF">2022-03-15T03:38:00Z</dcterms:created>
  <dcterms:modified xsi:type="dcterms:W3CDTF">2023-04-24T09:01:58Z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733B28C5909346D9985B74C06C7AE610_12</vt:lpwstr>
  </property>
  <property fmtid="{D5CDD505-2E9C-101B-9397-08002B2CF9AE}" pid="3" name="KSOProductBuildVer">
    <vt:lpwstr>2052-11.1.0.14036</vt:lpwstr>
  </property>
</Properties>
</file>