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Lst>
  <p:notesMasterIdLst>
    <p:notesMasterId r:id="rId14"/>
  </p:notesMasterIdLst>
  <p:handoutMasterIdLst>
    <p:handoutMasterId r:id="rId15"/>
  </p:handoutMasterIdLst>
  <p:sldIdLst>
    <p:sldId id="297" r:id="rId3"/>
    <p:sldId id="268" r:id="rId4"/>
    <p:sldId id="296" r:id="rId5"/>
    <p:sldId id="286" r:id="rId6"/>
    <p:sldId id="288" r:id="rId7"/>
    <p:sldId id="289" r:id="rId8"/>
    <p:sldId id="294" r:id="rId9"/>
    <p:sldId id="291" r:id="rId10"/>
    <p:sldId id="292" r:id="rId11"/>
    <p:sldId id="293" r:id="rId12"/>
    <p:sldId id="295"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modifyVerifier cryptProviderType="rsaAES" cryptAlgorithmClass="hash" cryptAlgorithmType="typeAny" cryptAlgorithmSid="14" spinCount="100000" saltData="k98c06/vmzB4HpALotSd2A==" hashData="PD3R71FTr8Kkf98mYfbo3g2vwDgnHqEPwa0r/mtOsts6f62Aspp55rU3zRhf/IsAaUBxxUgaJaFIFhrc1uQ5Bw=="/>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FF"/>
    <a:srgbClr val="CD1141"/>
    <a:srgbClr val="42516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2" autoAdjust="0"/>
    <p:restoredTop sz="56022" autoAdjust="0"/>
  </p:normalViewPr>
  <p:slideViewPr>
    <p:cSldViewPr snapToGrid="0">
      <p:cViewPr varScale="1">
        <p:scale>
          <a:sx n="32" d="100"/>
          <a:sy n="32" d="100"/>
        </p:scale>
        <p:origin x="1976" y="24"/>
      </p:cViewPr>
      <p:guideLst/>
    </p:cSldViewPr>
  </p:slideViewPr>
  <p:notesTextViewPr>
    <p:cViewPr>
      <p:scale>
        <a:sx n="1" d="1"/>
        <a:sy n="1" d="1"/>
      </p:scale>
      <p:origin x="0" y="0"/>
    </p:cViewPr>
  </p:notesTextViewPr>
  <p:sorterViewPr>
    <p:cViewPr varScale="1">
      <p:scale>
        <a:sx n="1" d="1"/>
        <a:sy n="1" d="1"/>
      </p:scale>
      <p:origin x="0" y="-2720"/>
    </p:cViewPr>
  </p:sorterViewPr>
  <p:notesViewPr>
    <p:cSldViewPr snapToGrid="0">
      <p:cViewPr varScale="1">
        <p:scale>
          <a:sx n="88" d="100"/>
          <a:sy n="88" d="100"/>
        </p:scale>
        <p:origin x="3822" y="60"/>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theme" Target="theme/theme1.xml"/><Relationship Id="rId3" Type="http://schemas.openxmlformats.org/officeDocument/2006/relationships/slide" Target="slides/slide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viewProps" Target="viewProps.xml"/><Relationship Id="rId2" Type="http://schemas.openxmlformats.org/officeDocument/2006/relationships/slideMaster" Target="slideMasters/slideMaster2.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5" Type="http://schemas.openxmlformats.org/officeDocument/2006/relationships/slide" Target="slides/slide3.xml"/><Relationship Id="rId15" Type="http://schemas.openxmlformats.org/officeDocument/2006/relationships/handoutMaster" Target="handoutMasters/handoutMaster1.xml"/><Relationship Id="rId10" Type="http://schemas.openxmlformats.org/officeDocument/2006/relationships/slide" Target="slides/slide8.xml"/><Relationship Id="rId19" Type="http://schemas.openxmlformats.org/officeDocument/2006/relationships/tableStyles" Target="tableStyle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notesMaster" Target="notesMasters/notes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1A62DB9A-5B63-4CFE-92A7-7F54C9D82B98}" type="datetimeFigureOut">
              <a:rPr lang="en-GB" smtClean="0"/>
              <a:t>04/07/2022</a:t>
            </a:fld>
            <a:endParaRPr lang="en-GB"/>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4429E3C3-FC54-409C-BE13-23C7F6CB9CE4}" type="slidenum">
              <a:rPr lang="en-GB" smtClean="0"/>
              <a:t>‹#›</a:t>
            </a:fld>
            <a:endParaRPr lang="en-GB"/>
          </a:p>
        </p:txBody>
      </p:sp>
    </p:spTree>
    <p:extLst>
      <p:ext uri="{BB962C8B-B14F-4D97-AF65-F5344CB8AC3E}">
        <p14:creationId xmlns:p14="http://schemas.microsoft.com/office/powerpoint/2010/main" val="21300700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B6C8754-5A55-4C64-8D25-5FBC3AA3A3D0}" type="datetimeFigureOut">
              <a:rPr lang="en-GB" smtClean="0"/>
              <a:t>04/07/2022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399293F-F3C1-4DBE-9ABE-39D87F4D905F}" type="slidenum">
              <a:rPr lang="en-GB" smtClean="0"/>
              <a:t>‹#›</a:t>
            </a:fld>
            <a:endParaRPr lang="en-GB"/>
          </a:p>
        </p:txBody>
      </p:sp>
    </p:spTree>
    <p:extLst>
      <p:ext uri="{BB962C8B-B14F-4D97-AF65-F5344CB8AC3E}">
        <p14:creationId xmlns:p14="http://schemas.microsoft.com/office/powerpoint/2010/main" val="18578563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s://docmanager.pnld.co.uk/content/D2911.htm" TargetMode="External"/><Relationship Id="rId7" Type="http://schemas.openxmlformats.org/officeDocument/2006/relationships/hyperlink" Target="https://docmanager.pnld.co.uk/content/D7026.htm" TargetMode="External"/><Relationship Id="rId2" Type="http://schemas.openxmlformats.org/officeDocument/2006/relationships/slide" Target="../slides/slide9.xml"/><Relationship Id="rId1" Type="http://schemas.openxmlformats.org/officeDocument/2006/relationships/notesMaster" Target="../notesMasters/notesMaster1.xml"/><Relationship Id="rId6" Type="http://schemas.openxmlformats.org/officeDocument/2006/relationships/hyperlink" Target="https://docmanager.pnld.co.uk/content/D7025.htm" TargetMode="External"/><Relationship Id="rId5" Type="http://schemas.openxmlformats.org/officeDocument/2006/relationships/hyperlink" Target="https://docmanager.pnld.co.uk/content/D2903.htm" TargetMode="External"/><Relationship Id="rId4" Type="http://schemas.openxmlformats.org/officeDocument/2006/relationships/hyperlink" Target="https://docmanager.pnld.co.uk/content/D2902.htm" TargetMode="Externa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By the end of this lesson you will be able to:</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Identify the offence of ‘driving without due care and attention’ and ‘without reasonable consideration’ contrary to Section 3 Road Traffic Act 1988. </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State the definition of the terms ‘driving’, ‘mechanically propelled vehicle’, ‘road’, and ‘public place’ in relation to the Road Traffic Act 1988.</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Describe the terms ‘without due care and attention’, ‘without reasonable consideration’ including any defences.</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Describe the offence of ‘wanton and furious driving’ contrary to Section 35 Offences Against the Person Act 1861.</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Recognise the offence of ‘Causing death by careless driving whilst under the influence of drink/drugs contrary to Section 3A Road Traffic Act 1988.</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a:t>
            </a:fld>
            <a:endParaRPr lang="en-GB"/>
          </a:p>
        </p:txBody>
      </p:sp>
    </p:spTree>
    <p:extLst>
      <p:ext uri="{BB962C8B-B14F-4D97-AF65-F5344CB8AC3E}">
        <p14:creationId xmlns:p14="http://schemas.microsoft.com/office/powerpoint/2010/main" val="316952373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a:t>
            </a:fld>
            <a:endParaRPr lang="en-GB"/>
          </a:p>
        </p:txBody>
      </p:sp>
    </p:spTree>
    <p:extLst>
      <p:ext uri="{BB962C8B-B14F-4D97-AF65-F5344CB8AC3E}">
        <p14:creationId xmlns:p14="http://schemas.microsoft.com/office/powerpoint/2010/main" val="339330058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543050" y="217488"/>
            <a:ext cx="3771900" cy="2122487"/>
          </a:xfrm>
        </p:spPr>
      </p:sp>
      <p:sp>
        <p:nvSpPr>
          <p:cNvPr id="3" name="Notes Placeholder 2"/>
          <p:cNvSpPr>
            <a:spLocks noGrp="1"/>
          </p:cNvSpPr>
          <p:nvPr>
            <p:ph type="body" idx="1"/>
          </p:nvPr>
        </p:nvSpPr>
        <p:spPr>
          <a:xfrm>
            <a:off x="685799" y="2484664"/>
            <a:ext cx="5486400" cy="4580166"/>
          </a:xfrm>
        </p:spPr>
        <p:txBody>
          <a:bodyPr/>
          <a:lstStyle/>
          <a:p>
            <a:r>
              <a:rPr lang="en-GB" sz="1100" dirty="0">
                <a:latin typeface="Arial" panose="020B0604020202020204" pitchFamily="34" charset="0"/>
                <a:cs typeface="Arial" panose="020B0604020202020204" pitchFamily="34" charset="0"/>
              </a:rPr>
              <a:t>Definitions of the above terms are the same as identified in previous road traffic related sessions.</a:t>
            </a:r>
            <a:endParaRPr lang="en-GB" sz="1100" b="1" dirty="0">
              <a:solidFill>
                <a:srgbClr val="0000FF"/>
              </a:solidFill>
              <a:latin typeface="Arial" panose="020B0604020202020204" pitchFamily="34" charset="0"/>
              <a:cs typeface="Arial" panose="020B0604020202020204" pitchFamily="34" charset="0"/>
            </a:endParaRPr>
          </a:p>
          <a:p>
            <a:endParaRPr lang="en-GB" sz="1100" b="1" dirty="0">
              <a:solidFill>
                <a:srgbClr val="0000FF"/>
              </a:solidFill>
              <a:latin typeface="Arial" panose="020B0604020202020204" pitchFamily="34" charset="0"/>
              <a:cs typeface="Arial" panose="020B0604020202020204" pitchFamily="34" charset="0"/>
            </a:endParaRPr>
          </a:p>
          <a:p>
            <a:r>
              <a:rPr lang="en-GB" sz="1100" b="1" dirty="0">
                <a:solidFill>
                  <a:srgbClr val="0000FF"/>
                </a:solidFill>
                <a:latin typeface="Arial" panose="020B0604020202020204" pitchFamily="34" charset="0"/>
                <a:cs typeface="Arial" panose="020B0604020202020204" pitchFamily="34" charset="0"/>
              </a:rPr>
              <a:t>Drives </a:t>
            </a:r>
            <a:r>
              <a:rPr lang="en-GB" sz="1100" dirty="0">
                <a:latin typeface="Arial" panose="020B0604020202020204" pitchFamily="34" charset="0"/>
                <a:cs typeface="Arial" panose="020B0604020202020204" pitchFamily="34" charset="0"/>
              </a:rPr>
              <a:t>– not defined under the RTA 1988 – generally accepted as ‘having control of the propulsion, steering and brakes’ </a:t>
            </a:r>
          </a:p>
          <a:p>
            <a:endParaRPr lang="en-GB" sz="1100" dirty="0">
              <a:latin typeface="Arial" panose="020B0604020202020204" pitchFamily="34" charset="0"/>
              <a:cs typeface="Arial" panose="020B0604020202020204" pitchFamily="34" charset="0"/>
            </a:endParaRPr>
          </a:p>
          <a:p>
            <a:r>
              <a:rPr lang="en-GB" sz="1100" dirty="0">
                <a:solidFill>
                  <a:srgbClr val="0000FF"/>
                </a:solidFill>
                <a:latin typeface="Arial" panose="020B0604020202020204" pitchFamily="34" charset="0"/>
                <a:cs typeface="Arial" panose="020B0604020202020204" pitchFamily="34" charset="0"/>
              </a:rPr>
              <a:t>Mechanically Propelled Vehicle – </a:t>
            </a:r>
            <a:r>
              <a:rPr lang="en-GB" sz="1100" dirty="0">
                <a:latin typeface="Arial" panose="020B0604020202020204" pitchFamily="34" charset="0"/>
                <a:cs typeface="Arial" panose="020B0604020202020204" pitchFamily="34" charset="0"/>
              </a:rPr>
              <a:t>any vehicle that is propelled mechanically</a:t>
            </a:r>
          </a:p>
          <a:p>
            <a:endParaRPr lang="en-GB" sz="1100" dirty="0">
              <a:solidFill>
                <a:srgbClr val="0000FF"/>
              </a:solidFill>
              <a:latin typeface="Arial" panose="020B0604020202020204" pitchFamily="34" charset="0"/>
              <a:cs typeface="Arial" panose="020B0604020202020204" pitchFamily="34" charset="0"/>
            </a:endParaRPr>
          </a:p>
          <a:p>
            <a:r>
              <a:rPr lang="en-GB" sz="1100" b="1" dirty="0">
                <a:solidFill>
                  <a:srgbClr val="0000FF"/>
                </a:solidFill>
                <a:latin typeface="Arial" panose="020B0604020202020204" pitchFamily="34" charset="0"/>
                <a:cs typeface="Arial" panose="020B0604020202020204" pitchFamily="34" charset="0"/>
              </a:rPr>
              <a:t>Road – </a:t>
            </a:r>
            <a:r>
              <a:rPr lang="en-GB" sz="1100" dirty="0">
                <a:latin typeface="Arial" panose="020B0604020202020204" pitchFamily="34" charset="0"/>
                <a:cs typeface="Arial" panose="020B0604020202020204" pitchFamily="34" charset="0"/>
              </a:rPr>
              <a:t>any highway or any other road to which the public has access and includes any bridges over which a road passes.</a:t>
            </a:r>
          </a:p>
          <a:p>
            <a:endParaRPr lang="en-GB" sz="1100" b="1" dirty="0">
              <a:solidFill>
                <a:srgbClr val="0000FF"/>
              </a:solidFill>
              <a:latin typeface="Arial" panose="020B0604020202020204" pitchFamily="34" charset="0"/>
              <a:cs typeface="Arial" panose="020B0604020202020204" pitchFamily="34" charset="0"/>
            </a:endParaRPr>
          </a:p>
          <a:p>
            <a:r>
              <a:rPr lang="en-GB" sz="1100" b="1" dirty="0">
                <a:solidFill>
                  <a:srgbClr val="0000FF"/>
                </a:solidFill>
                <a:latin typeface="Arial" panose="020B0604020202020204" pitchFamily="34" charset="0"/>
                <a:cs typeface="Arial" panose="020B0604020202020204" pitchFamily="34" charset="0"/>
              </a:rPr>
              <a:t>Public place – </a:t>
            </a:r>
            <a:r>
              <a:rPr lang="en-GB" sz="1100" dirty="0">
                <a:latin typeface="Arial" panose="020B0604020202020204" pitchFamily="34" charset="0"/>
                <a:cs typeface="Arial" panose="020B0604020202020204" pitchFamily="34" charset="0"/>
              </a:rPr>
              <a:t>for the purposes of the Road Traffic Act 1988, the term ‘public place’ has been defined as ‘any place to which the public have open access is a public place, even if payment must be made to gain entry’</a:t>
            </a:r>
            <a:endParaRPr lang="en-GB" sz="1100" b="1" dirty="0">
              <a:solidFill>
                <a:srgbClr val="0000FF"/>
              </a:solidFill>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99293F-F3C1-4DBE-9ABE-39D87F4D905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52190478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413000" y="152400"/>
            <a:ext cx="2032000" cy="1143000"/>
          </a:xfrm>
        </p:spPr>
      </p:sp>
      <p:sp>
        <p:nvSpPr>
          <p:cNvPr id="3" name="Notes Placeholder 2"/>
          <p:cNvSpPr>
            <a:spLocks noGrp="1"/>
          </p:cNvSpPr>
          <p:nvPr>
            <p:ph type="body" idx="1"/>
          </p:nvPr>
        </p:nvSpPr>
        <p:spPr>
          <a:xfrm>
            <a:off x="685800" y="1406978"/>
            <a:ext cx="5486400" cy="6189663"/>
          </a:xfrm>
        </p:spPr>
        <p:txBody>
          <a:bodyPr/>
          <a:lstStyle/>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A person is regarded as driving without due care and attention if (and only if) the way he/she drives falls below what would be expected of a competent and careful driver.</a:t>
            </a:r>
          </a:p>
          <a:p>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The standard of care and attention is an objective one and in no way related to the degree of proficiency or experience attained by the individual driver.</a:t>
            </a:r>
          </a:p>
          <a:p>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The standard is the same in the case of a driver who is a learner holding a provisional licence as it is in the case of the holder of a full driving licence.</a:t>
            </a:r>
          </a:p>
          <a:p>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r>
              <a:rPr lang="en-GB" sz="1100" dirty="0">
                <a:latin typeface="Arial" panose="020B0604020202020204" pitchFamily="34" charset="0"/>
                <a:cs typeface="Arial" panose="020B0604020202020204" pitchFamily="34" charset="0"/>
              </a:rPr>
              <a:t>The application of this standard enables the offence to cover cases ranging from momentary lapses in concentration or minor errors of judgment to deliberately bad or dangerous driving which falls short of a Section 2 offence.</a:t>
            </a:r>
          </a:p>
          <a:p>
            <a:endParaRPr lang="en-GB" sz="1100" dirty="0">
              <a:latin typeface="Arial" panose="020B0604020202020204" pitchFamily="34" charset="0"/>
              <a:cs typeface="Arial" panose="020B0604020202020204" pitchFamily="34" charset="0"/>
            </a:endParaRP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The element that distinguishes dangerous driving from careless driving is that the dangerous driver falls </a:t>
            </a:r>
            <a:r>
              <a:rPr lang="en-GB" altLang="en-US" sz="1100" u="sng" dirty="0">
                <a:latin typeface="Arial" panose="020B0604020202020204" pitchFamily="34" charset="0"/>
                <a:ea typeface="ＭＳ Ｐゴシック" panose="020B0600070205080204" pitchFamily="34" charset="-128"/>
                <a:cs typeface="Arial" panose="020B0604020202020204" pitchFamily="34" charset="0"/>
              </a:rPr>
              <a:t>far below </a:t>
            </a:r>
            <a:r>
              <a:rPr lang="en-GB" altLang="en-US" sz="1100" dirty="0">
                <a:latin typeface="Arial" panose="020B0604020202020204" pitchFamily="34" charset="0"/>
                <a:ea typeface="ＭＳ Ｐゴシック" panose="020B0600070205080204" pitchFamily="34" charset="-128"/>
                <a:cs typeface="Arial" panose="020B0604020202020204" pitchFamily="34" charset="0"/>
              </a:rPr>
              <a:t>the required standard while the careless driver merely falls </a:t>
            </a:r>
            <a:r>
              <a:rPr lang="en-GB" altLang="en-US" sz="1100" u="sng" dirty="0">
                <a:latin typeface="Arial" panose="020B0604020202020204" pitchFamily="34" charset="0"/>
                <a:ea typeface="ＭＳ Ｐゴシック" panose="020B0600070205080204" pitchFamily="34" charset="-128"/>
                <a:cs typeface="Arial" panose="020B0604020202020204" pitchFamily="34" charset="0"/>
              </a:rPr>
              <a:t>below</a:t>
            </a:r>
            <a:r>
              <a:rPr lang="en-GB" altLang="en-US" sz="1100" dirty="0">
                <a:latin typeface="Arial" panose="020B0604020202020204" pitchFamily="34" charset="0"/>
                <a:ea typeface="ＭＳ Ｐゴシック" panose="020B0600070205080204" pitchFamily="34" charset="-128"/>
                <a:cs typeface="Arial" panose="020B0604020202020204" pitchFamily="34" charset="0"/>
              </a:rPr>
              <a:t> the required standard.</a:t>
            </a:r>
          </a:p>
          <a:p>
            <a:endParaRPr lang="en-GB" altLang="en-US" dirty="0">
              <a:ea typeface="ＭＳ Ｐゴシック" panose="020B0600070205080204" pitchFamily="34" charset="-128"/>
            </a:endParaRPr>
          </a:p>
        </p:txBody>
      </p:sp>
      <p:sp>
        <p:nvSpPr>
          <p:cNvPr id="4" name="Slide Number Placeholder 3"/>
          <p:cNvSpPr>
            <a:spLocks noGrp="1"/>
          </p:cNvSpPr>
          <p:nvPr>
            <p:ph type="sldNum" sz="quarter" idx="10"/>
          </p:nvPr>
        </p:nvSpPr>
        <p:spPr/>
        <p:txBody>
          <a:bodyPr/>
          <a:lstStyle/>
          <a:p>
            <a:fld id="{9399293F-F3C1-4DBE-9ABE-39D87F4D905F}" type="slidenum">
              <a:rPr lang="en-GB" smtClean="0"/>
              <a:t>4</a:t>
            </a:fld>
            <a:endParaRPr lang="en-GB"/>
          </a:p>
        </p:txBody>
      </p:sp>
    </p:spTree>
    <p:extLst>
      <p:ext uri="{BB962C8B-B14F-4D97-AF65-F5344CB8AC3E}">
        <p14:creationId xmlns:p14="http://schemas.microsoft.com/office/powerpoint/2010/main" val="73982560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413000" y="152400"/>
            <a:ext cx="2032000" cy="1143000"/>
          </a:xfrm>
        </p:spPr>
      </p:sp>
      <p:sp>
        <p:nvSpPr>
          <p:cNvPr id="3" name="Notes Placeholder 2"/>
          <p:cNvSpPr>
            <a:spLocks noGrp="1"/>
          </p:cNvSpPr>
          <p:nvPr>
            <p:ph type="body" idx="1"/>
          </p:nvPr>
        </p:nvSpPr>
        <p:spPr>
          <a:xfrm>
            <a:off x="685800" y="1406978"/>
            <a:ext cx="5486400" cy="7486651"/>
          </a:xfrm>
        </p:spPr>
        <p:txBody>
          <a:bodyPr/>
          <a:lstStyle/>
          <a:p>
            <a:r>
              <a:rPr lang="en-GB" sz="1100" dirty="0">
                <a:latin typeface="Arial" panose="020B0604020202020204" pitchFamily="34" charset="0"/>
                <a:cs typeface="Arial" panose="020B0604020202020204" pitchFamily="34" charset="0"/>
              </a:rPr>
              <a:t>The full phrase referred to in this part of section 3 of the Road Traffic Act 1988 is 'without reasonable consideration for other persons using the road'. </a:t>
            </a:r>
            <a:br>
              <a:rPr lang="en-GB" sz="1100" dirty="0">
                <a:latin typeface="Arial" panose="020B0604020202020204" pitchFamily="34" charset="0"/>
                <a:cs typeface="Arial" panose="020B0604020202020204" pitchFamily="34" charset="0"/>
              </a:rPr>
            </a:b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It is a subjective test that has to be decided by the court on the evidence before it. </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The other persons can include other drivers, passengers in the vehicle, or pedestrians and cyclists.</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 It can include leaving a turn indicator on too long to give a misleading signal, or a bus driver taking a corner too fast so that passengers are thrown out of their seats and injured.</a:t>
            </a:r>
            <a:br>
              <a:rPr lang="en-GB" sz="1100" dirty="0">
                <a:latin typeface="Arial" panose="020B0604020202020204" pitchFamily="34" charset="0"/>
                <a:cs typeface="Arial" panose="020B0604020202020204" pitchFamily="34" charset="0"/>
              </a:rPr>
            </a:b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On a procedural note it is good evidence to ask the driver if he knows what action the Highway Code recommends in the situation.</a:t>
            </a:r>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p:txBody>
      </p:sp>
      <p:sp>
        <p:nvSpPr>
          <p:cNvPr id="4" name="Slide Number Placeholder 3"/>
          <p:cNvSpPr>
            <a:spLocks noGrp="1"/>
          </p:cNvSpPr>
          <p:nvPr>
            <p:ph type="sldNum" sz="quarter" idx="10"/>
          </p:nvPr>
        </p:nvSpPr>
        <p:spPr/>
        <p:txBody>
          <a:bodyPr/>
          <a:lstStyle/>
          <a:p>
            <a:fld id="{9399293F-F3C1-4DBE-9ABE-39D87F4D905F}" type="slidenum">
              <a:rPr lang="en-GB" smtClean="0"/>
              <a:t>5</a:t>
            </a:fld>
            <a:endParaRPr lang="en-GB"/>
          </a:p>
        </p:txBody>
      </p:sp>
    </p:spTree>
    <p:extLst>
      <p:ext uri="{BB962C8B-B14F-4D97-AF65-F5344CB8AC3E}">
        <p14:creationId xmlns:p14="http://schemas.microsoft.com/office/powerpoint/2010/main" val="221170547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574925" y="119063"/>
            <a:ext cx="1897063" cy="1066800"/>
          </a:xfrm>
        </p:spPr>
      </p:sp>
      <p:sp>
        <p:nvSpPr>
          <p:cNvPr id="3" name="Notes Placeholder 2"/>
          <p:cNvSpPr>
            <a:spLocks noGrp="1"/>
          </p:cNvSpPr>
          <p:nvPr>
            <p:ph type="body" idx="1"/>
          </p:nvPr>
        </p:nvSpPr>
        <p:spPr>
          <a:xfrm>
            <a:off x="696685" y="1273629"/>
            <a:ext cx="5486400" cy="7783285"/>
          </a:xfrm>
        </p:spPr>
        <p:txBody>
          <a:bodyPr/>
          <a:lstStyle/>
          <a:p>
            <a:r>
              <a:rPr lang="en-GB" sz="1100" dirty="0">
                <a:latin typeface="Arial" panose="020B0604020202020204" pitchFamily="34" charset="0"/>
                <a:cs typeface="Arial" panose="020B0604020202020204" pitchFamily="34" charset="0"/>
              </a:rPr>
              <a:t>The Road Traffic Act 1988 provides certain defences to the offences of dangerous driving under Section 2.</a:t>
            </a:r>
            <a:br>
              <a:rPr lang="en-GB" sz="1100" dirty="0">
                <a:latin typeface="Arial" panose="020B0604020202020204" pitchFamily="34" charset="0"/>
                <a:cs typeface="Arial" panose="020B0604020202020204" pitchFamily="34" charset="0"/>
              </a:rPr>
            </a:b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The defences are: </a:t>
            </a:r>
          </a:p>
          <a:p>
            <a:endParaRPr lang="en-GB" sz="1100" b="1" dirty="0">
              <a:latin typeface="Arial" panose="020B0604020202020204" pitchFamily="34" charset="0"/>
              <a:cs typeface="Arial" panose="020B0604020202020204" pitchFamily="34" charset="0"/>
            </a:endParaRPr>
          </a:p>
          <a:p>
            <a:r>
              <a:rPr lang="en-GB" sz="1100" b="1" dirty="0">
                <a:latin typeface="Arial" panose="020B0604020202020204" pitchFamily="34" charset="0"/>
                <a:cs typeface="Arial" panose="020B0604020202020204" pitchFamily="34" charset="0"/>
              </a:rPr>
              <a:t>1 Automatism –</a:t>
            </a:r>
            <a:r>
              <a:rPr lang="en-GB" sz="1100" dirty="0">
                <a:latin typeface="Arial" panose="020B0604020202020204" pitchFamily="34" charset="0"/>
                <a:cs typeface="Arial" panose="020B0604020202020204" pitchFamily="34" charset="0"/>
              </a:rPr>
              <a:t> an involuntary action that affects an individuals driving</a:t>
            </a:r>
            <a:r>
              <a:rPr lang="en-GB" sz="1100" b="1" dirty="0">
                <a:latin typeface="Arial" panose="020B0604020202020204" pitchFamily="34" charset="0"/>
                <a:cs typeface="Arial" panose="020B0604020202020204" pitchFamily="34" charset="0"/>
              </a:rPr>
              <a:t>  e.g. sneezing</a:t>
            </a:r>
            <a:br>
              <a:rPr lang="en-GB" sz="1100" dirty="0">
                <a:latin typeface="Arial" panose="020B0604020202020204" pitchFamily="34" charset="0"/>
                <a:cs typeface="Arial" panose="020B0604020202020204" pitchFamily="34" charset="0"/>
              </a:rPr>
            </a:br>
            <a:br>
              <a:rPr lang="en-GB" sz="1100" dirty="0">
                <a:latin typeface="Arial" panose="020B0604020202020204" pitchFamily="34" charset="0"/>
                <a:cs typeface="Arial" panose="020B0604020202020204" pitchFamily="34" charset="0"/>
              </a:rPr>
            </a:br>
            <a:r>
              <a:rPr lang="en-GB" sz="1100" b="1" dirty="0">
                <a:latin typeface="Arial" panose="020B0604020202020204" pitchFamily="34" charset="0"/>
                <a:cs typeface="Arial" panose="020B0604020202020204" pitchFamily="34" charset="0"/>
              </a:rPr>
              <a:t>2 Unconsciousness / Sudden illness</a:t>
            </a:r>
            <a:br>
              <a:rPr lang="en-GB" sz="1100" dirty="0">
                <a:latin typeface="Arial" panose="020B0604020202020204" pitchFamily="34" charset="0"/>
                <a:cs typeface="Arial" panose="020B0604020202020204" pitchFamily="34" charset="0"/>
              </a:rPr>
            </a:b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For which the driver was in no way to blame; being rendered unconscious or otherwise prevented from controlling the vehicle. This could be due to a blow on the head from a stone which renders the driver unconscious, and could extend to a sudden epileptic fit or similar loss of consciousness</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3. Duress – This defence can be simply stated as ‘do or else’ and can be split into two parts</a:t>
            </a:r>
            <a:r>
              <a:rPr lang="en-GB" sz="1100" dirty="0">
                <a:solidFill>
                  <a:srgbClr val="0000FF"/>
                </a:solidFill>
                <a:latin typeface="Arial" panose="020B0604020202020204" pitchFamily="34" charset="0"/>
                <a:cs typeface="Arial" panose="020B0604020202020204" pitchFamily="34" charset="0"/>
              </a:rPr>
              <a:t>, threats </a:t>
            </a:r>
            <a:r>
              <a:rPr lang="en-GB" sz="1100" dirty="0">
                <a:latin typeface="Arial" panose="020B0604020202020204" pitchFamily="34" charset="0"/>
                <a:cs typeface="Arial" panose="020B0604020202020204" pitchFamily="34" charset="0"/>
              </a:rPr>
              <a:t>(made towards the accused) and </a:t>
            </a:r>
            <a:r>
              <a:rPr lang="en-GB" sz="1100" dirty="0">
                <a:solidFill>
                  <a:srgbClr val="0000FF"/>
                </a:solidFill>
                <a:latin typeface="Arial" panose="020B0604020202020204" pitchFamily="34" charset="0"/>
                <a:cs typeface="Arial" panose="020B0604020202020204" pitchFamily="34" charset="0"/>
              </a:rPr>
              <a:t>circumstances (</a:t>
            </a:r>
            <a:r>
              <a:rPr lang="en-GB" sz="1100" dirty="0">
                <a:latin typeface="Arial" panose="020B0604020202020204" pitchFamily="34" charset="0"/>
                <a:cs typeface="Arial" panose="020B0604020202020204" pitchFamily="34" charset="0"/>
              </a:rPr>
              <a:t>dangers threatening the accused)</a:t>
            </a:r>
          </a:p>
          <a:p>
            <a:endParaRPr lang="en-GB" sz="1100" dirty="0">
              <a:latin typeface="Arial" panose="020B0604020202020204" pitchFamily="34" charset="0"/>
              <a:cs typeface="Arial" panose="020B0604020202020204" pitchFamily="34" charset="0"/>
            </a:endParaRPr>
          </a:p>
          <a:p>
            <a:r>
              <a:rPr lang="en-GB" sz="1100" b="1" dirty="0">
                <a:solidFill>
                  <a:srgbClr val="0000FF"/>
                </a:solidFill>
                <a:latin typeface="Arial" panose="020B0604020202020204" pitchFamily="34" charset="0"/>
                <a:cs typeface="Arial" panose="020B0604020202020204" pitchFamily="34" charset="0"/>
              </a:rPr>
              <a:t>Duress by threats</a:t>
            </a:r>
            <a:r>
              <a:rPr lang="en-GB" sz="1100" dirty="0">
                <a:latin typeface="Arial" panose="020B0604020202020204" pitchFamily="34" charset="0"/>
                <a:cs typeface="Arial" panose="020B0604020202020204" pitchFamily="34" charset="0"/>
              </a:rPr>
              <a:t> - For the defence to succeed the defendant must prove that the threats related to physical harm. The threat to property or animals would not be sufficient. The threat does not need to be aimed at just the defendant but could be towards the safety of another person whom he has responsibility, such as a spouse or child. </a:t>
            </a:r>
          </a:p>
          <a:p>
            <a:r>
              <a:rPr lang="en-GB" sz="1100" dirty="0">
                <a:latin typeface="Arial" panose="020B0604020202020204" pitchFamily="34" charset="0"/>
                <a:cs typeface="Arial" panose="020B0604020202020204" pitchFamily="34" charset="0"/>
              </a:rPr>
              <a:t>The threat must be of such gravity that a sober person of reasonable firmness, sharing the characteristics of the defendant, and placed in the same situation as the defendant, would have reacted in the same way and responded to the threats by committing a crime.</a:t>
            </a:r>
          </a:p>
          <a:p>
            <a:r>
              <a:rPr lang="en-GB" sz="1100" dirty="0">
                <a:latin typeface="Arial" panose="020B0604020202020204" pitchFamily="34" charset="0"/>
                <a:cs typeface="Arial" panose="020B0604020202020204" pitchFamily="34" charset="0"/>
              </a:rPr>
              <a:t>The threat must be operating at the time the crime is committed -</a:t>
            </a:r>
          </a:p>
          <a:p>
            <a:r>
              <a:rPr lang="en-GB" sz="1100" dirty="0">
                <a:latin typeface="Arial" panose="020B0604020202020204" pitchFamily="34" charset="0"/>
                <a:cs typeface="Arial" panose="020B0604020202020204" pitchFamily="34" charset="0"/>
              </a:rPr>
              <a:t>(</a:t>
            </a:r>
            <a:r>
              <a:rPr lang="en-GB" sz="1100" dirty="0" err="1">
                <a:latin typeface="Arial" panose="020B0604020202020204" pitchFamily="34" charset="0"/>
                <a:cs typeface="Arial" panose="020B0604020202020204" pitchFamily="34" charset="0"/>
              </a:rPr>
              <a:t>i</a:t>
            </a:r>
            <a:r>
              <a:rPr lang="en-GB" sz="1100" dirty="0">
                <a:latin typeface="Arial" panose="020B0604020202020204" pitchFamily="34" charset="0"/>
                <a:cs typeface="Arial" panose="020B0604020202020204" pitchFamily="34" charset="0"/>
              </a:rPr>
              <a:t>) A person must not voluntarily put himself in a position where he is likely to be subjected to such threats; and </a:t>
            </a: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(ii) if a person can avoid the effects of duress by escaping from the threats without damage to himself (or anyone, such as his family, for whom he has a responsibility), he must do so (R v Sharp (1987) 85 </a:t>
            </a:r>
            <a:r>
              <a:rPr lang="en-GB" sz="1100" dirty="0" err="1">
                <a:latin typeface="Arial" panose="020B0604020202020204" pitchFamily="34" charset="0"/>
                <a:cs typeface="Arial" panose="020B0604020202020204" pitchFamily="34" charset="0"/>
              </a:rPr>
              <a:t>Cr.App.R</a:t>
            </a:r>
            <a:r>
              <a:rPr lang="en-GB" sz="1100" dirty="0">
                <a:latin typeface="Arial" panose="020B0604020202020204" pitchFamily="34" charset="0"/>
                <a:cs typeface="Arial" panose="020B0604020202020204" pitchFamily="34" charset="0"/>
              </a:rPr>
              <a:t>. 207).</a:t>
            </a:r>
          </a:p>
          <a:p>
            <a:r>
              <a:rPr lang="en-GB" sz="1100" dirty="0">
                <a:latin typeface="Arial" panose="020B0604020202020204" pitchFamily="34" charset="0"/>
                <a:cs typeface="Arial" panose="020B0604020202020204" pitchFamily="34" charset="0"/>
              </a:rPr>
              <a:t>The above prevents those who voluntarily join criminal gangs or associate with other persons engaged in criminal activity from later attempting to raise duress as a defence.</a:t>
            </a:r>
          </a:p>
          <a:p>
            <a:r>
              <a:rPr lang="en-GB" sz="1100" dirty="0">
                <a:latin typeface="Arial" panose="020B0604020202020204" pitchFamily="34" charset="0"/>
                <a:cs typeface="Arial" panose="020B0604020202020204" pitchFamily="34" charset="0"/>
              </a:rPr>
              <a:t>Where threats made do not indicate immediate injury to the defendant or to someone he has responsibility for, this will not be fatal to his defence. However, It is less likely that the defendant will be able to convince a jury that he was not able to take evasive action by contacting the police or simply by not committing the crime.</a:t>
            </a:r>
          </a:p>
          <a:p>
            <a:r>
              <a:rPr lang="en-GB" sz="1100" dirty="0">
                <a:latin typeface="Arial" panose="020B0604020202020204" pitchFamily="34" charset="0"/>
                <a:cs typeface="Arial" panose="020B0604020202020204" pitchFamily="34" charset="0"/>
              </a:rPr>
              <a:t>A defendant may raise duress as a defence at his trial by introducing as evidence a </a:t>
            </a:r>
            <a:r>
              <a:rPr lang="en-GB" sz="1100" b="1" dirty="0">
                <a:latin typeface="Arial" panose="020B0604020202020204" pitchFamily="34" charset="0"/>
                <a:cs typeface="Arial" panose="020B0604020202020204" pitchFamily="34" charset="0"/>
              </a:rPr>
              <a:t>relevant</a:t>
            </a:r>
            <a:r>
              <a:rPr lang="en-GB" sz="1100" dirty="0">
                <a:latin typeface="Arial" panose="020B0604020202020204" pitchFamily="34" charset="0"/>
                <a:cs typeface="Arial" panose="020B0604020202020204" pitchFamily="34" charset="0"/>
              </a:rPr>
              <a:t> incident, even if it occurred after the original offence he committed, to show he was genuinely under duress. e.g. G (who N alleged had put him under duress when he committed a credit card fraud), stabbed N three months after the original offence. The attack could be used as part of N's defence of duress where the defence of duress had never been mentioned at interview (R v Nethercott [2001] EWCA Crim. 2535).</a:t>
            </a:r>
          </a:p>
          <a:p>
            <a:r>
              <a:rPr lang="en-GB" sz="1100" b="1" dirty="0">
                <a:latin typeface="Arial" panose="020B0604020202020204" pitchFamily="34" charset="0"/>
                <a:cs typeface="Arial" panose="020B0604020202020204" pitchFamily="34" charset="0"/>
              </a:rPr>
              <a:t>‘relevant’</a:t>
            </a: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means in these circumstances, any two facts so related to each other that according to the common course of events one either taken by itself or in connection with other facts proves or renders probable the past, present or future existence or non-existence, of the other.</a:t>
            </a:r>
          </a:p>
          <a:p>
            <a:endParaRPr lang="en-GB" sz="1100"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99293F-F3C1-4DBE-9ABE-39D87F4D905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20851525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24025" y="238125"/>
            <a:ext cx="3409950" cy="1917700"/>
          </a:xfrm>
        </p:spPr>
      </p:sp>
      <p:sp>
        <p:nvSpPr>
          <p:cNvPr id="3" name="Notes Placeholder 2"/>
          <p:cNvSpPr>
            <a:spLocks noGrp="1"/>
          </p:cNvSpPr>
          <p:nvPr>
            <p:ph type="body" idx="1"/>
          </p:nvPr>
        </p:nvSpPr>
        <p:spPr>
          <a:xfrm>
            <a:off x="772886" y="2452006"/>
            <a:ext cx="5486400" cy="6082393"/>
          </a:xfrm>
        </p:spPr>
        <p:txBody>
          <a:bodyPr/>
          <a:lstStyle/>
          <a:p>
            <a:pPr>
              <a:defRPr/>
            </a:pPr>
            <a:r>
              <a:rPr lang="en-GB" altLang="en-US" sz="1100" b="1" kern="0" dirty="0">
                <a:solidFill>
                  <a:srgbClr val="0000FF"/>
                </a:solidFill>
                <a:latin typeface="Arial" panose="020B0604020202020204" pitchFamily="34" charset="0"/>
                <a:cs typeface="Arial" panose="020B0604020202020204" pitchFamily="34" charset="0"/>
              </a:rPr>
              <a:t>Indictment </a:t>
            </a:r>
            <a:r>
              <a:rPr lang="en-GB" altLang="en-US" sz="1100" kern="0" dirty="0">
                <a:latin typeface="Arial" panose="020B0604020202020204" pitchFamily="34" charset="0"/>
                <a:cs typeface="Arial" panose="020B0604020202020204" pitchFamily="34" charset="0"/>
              </a:rPr>
              <a:t>– Maximum 2 years imprisonment</a:t>
            </a:r>
          </a:p>
          <a:p>
            <a:pPr>
              <a:defRPr/>
            </a:pPr>
            <a:endParaRPr lang="en-GB" altLang="en-US" sz="1100" kern="0" dirty="0">
              <a:latin typeface="Arial" panose="020B0604020202020204" pitchFamily="34" charset="0"/>
              <a:cs typeface="Arial" panose="020B0604020202020204" pitchFamily="34" charset="0"/>
            </a:endParaRPr>
          </a:p>
          <a:p>
            <a:pPr>
              <a:defRPr/>
            </a:pPr>
            <a:r>
              <a:rPr lang="en-GB" altLang="en-US" sz="1100" kern="0" dirty="0">
                <a:latin typeface="Arial" panose="020B0604020202020204" pitchFamily="34" charset="0"/>
                <a:cs typeface="Arial" panose="020B0604020202020204" pitchFamily="34" charset="0"/>
              </a:rPr>
              <a:t>Note that this offences uses the term ‘vehicle’.  This can be taken in its widest context and will include such things as cycles and horse drawn carriages.</a:t>
            </a:r>
          </a:p>
          <a:p>
            <a:pPr>
              <a:defRPr/>
            </a:pPr>
            <a:endParaRPr lang="en-GB" altLang="en-US" sz="1100" kern="0" dirty="0">
              <a:latin typeface="Arial" panose="020B0604020202020204" pitchFamily="34" charset="0"/>
              <a:cs typeface="Arial" panose="020B0604020202020204" pitchFamily="34" charset="0"/>
            </a:endParaRPr>
          </a:p>
          <a:p>
            <a:pPr>
              <a:defRPr/>
            </a:pPr>
            <a:r>
              <a:rPr lang="en-GB" altLang="en-US" sz="1100" kern="0" dirty="0">
                <a:latin typeface="Arial" panose="020B0604020202020204" pitchFamily="34" charset="0"/>
                <a:cs typeface="Arial" panose="020B0604020202020204" pitchFamily="34" charset="0"/>
              </a:rPr>
              <a:t>In most instances normal assault or driving charges should be considered rather than this offence, however, it does have an advantage in that it can be committed anywhere by any vehicle or carriage.</a:t>
            </a:r>
          </a:p>
          <a:p>
            <a:pPr>
              <a:defRPr/>
            </a:pPr>
            <a:endParaRPr lang="en-GB" altLang="en-US" sz="1100" kern="0" dirty="0">
              <a:latin typeface="Arial" panose="020B0604020202020204" pitchFamily="34" charset="0"/>
              <a:cs typeface="Arial" panose="020B0604020202020204" pitchFamily="34" charset="0"/>
            </a:endParaRPr>
          </a:p>
          <a:p>
            <a:pPr>
              <a:defRPr/>
            </a:pPr>
            <a:r>
              <a:rPr lang="en-GB" altLang="en-US" sz="1100" kern="0" dirty="0">
                <a:latin typeface="Arial" panose="020B0604020202020204" pitchFamily="34" charset="0"/>
                <a:cs typeface="Arial" panose="020B0604020202020204" pitchFamily="34" charset="0"/>
              </a:rPr>
              <a:t>This offence does not carry endorsement or disqualification, therefore it should normally only be used on occasions when it is not possible to prosecute for an offence under the road traffic legislation, for example: </a:t>
            </a:r>
          </a:p>
          <a:p>
            <a:pPr>
              <a:defRPr/>
            </a:pPr>
            <a:r>
              <a:rPr lang="en-GB" altLang="en-US" sz="1100" kern="0" dirty="0">
                <a:latin typeface="Arial" panose="020B0604020202020204" pitchFamily="34" charset="0"/>
                <a:cs typeface="Arial" panose="020B0604020202020204" pitchFamily="34" charset="0"/>
              </a:rPr>
              <a:t>incidents on private premises or incidents not on highways at all (such as dirt tracks or country trails). </a:t>
            </a:r>
          </a:p>
          <a:p>
            <a:endParaRPr lang="en-GB" sz="1100" dirty="0">
              <a:latin typeface="Arial" panose="020B0604020202020204" pitchFamily="34" charset="0"/>
              <a:cs typeface="Arial" panose="020B0604020202020204" pitchFamily="34" charset="0"/>
            </a:endParaRPr>
          </a:p>
          <a:p>
            <a:r>
              <a:rPr lang="en-GB" altLang="en-US" sz="1100" dirty="0">
                <a:solidFill>
                  <a:srgbClr val="0000FF"/>
                </a:solidFill>
                <a:latin typeface="Arial" panose="020B0604020202020204" pitchFamily="34" charset="0"/>
                <a:ea typeface="ＭＳ Ｐゴシック" panose="020B0600070205080204" pitchFamily="34" charset="-128"/>
                <a:cs typeface="Arial" panose="020B0604020202020204" pitchFamily="34" charset="0"/>
              </a:rPr>
              <a:t>‘</a:t>
            </a:r>
            <a:r>
              <a:rPr lang="en-GB" altLang="en-US" sz="1100" b="1" dirty="0">
                <a:solidFill>
                  <a:srgbClr val="0000FF"/>
                </a:solidFill>
                <a:latin typeface="Arial" panose="020B0604020202020204" pitchFamily="34" charset="0"/>
                <a:ea typeface="ＭＳ Ｐゴシック" panose="020B0600070205080204" pitchFamily="34" charset="-128"/>
                <a:cs typeface="Arial" panose="020B0604020202020204" pitchFamily="34" charset="0"/>
              </a:rPr>
              <a:t>Vehicle’ </a:t>
            </a:r>
            <a:r>
              <a:rPr lang="en-GB" altLang="en-US" sz="1100" dirty="0">
                <a:latin typeface="Arial" panose="020B0604020202020204" pitchFamily="34" charset="0"/>
                <a:ea typeface="ＭＳ Ｐゴシック" panose="020B0600070205080204" pitchFamily="34" charset="-128"/>
                <a:cs typeface="Arial" panose="020B0604020202020204" pitchFamily="34" charset="0"/>
              </a:rPr>
              <a:t>should be given its everyday ordinary meaning and includes motor vehicles.</a:t>
            </a:r>
          </a:p>
          <a:p>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a:solidFill>
                  <a:srgbClr val="0000FF"/>
                </a:solidFill>
                <a:latin typeface="Arial" panose="020B0604020202020204" pitchFamily="34" charset="0"/>
                <a:ea typeface="ＭＳ Ｐゴシック" panose="020B0600070205080204" pitchFamily="34" charset="-128"/>
                <a:cs typeface="Arial" panose="020B0604020202020204" pitchFamily="34" charset="0"/>
              </a:rPr>
              <a:t>‘</a:t>
            </a:r>
            <a:r>
              <a:rPr lang="en-GB" altLang="en-US" sz="1100" b="1" dirty="0">
                <a:solidFill>
                  <a:srgbClr val="0000FF"/>
                </a:solidFill>
                <a:latin typeface="Arial" panose="020B0604020202020204" pitchFamily="34" charset="0"/>
                <a:ea typeface="ＭＳ Ｐゴシック" panose="020B0600070205080204" pitchFamily="34" charset="-128"/>
                <a:cs typeface="Arial" panose="020B0604020202020204" pitchFamily="34" charset="0"/>
              </a:rPr>
              <a:t>Bodily harm</a:t>
            </a:r>
            <a:r>
              <a:rPr lang="en-GB" altLang="en-US" sz="1100" dirty="0">
                <a:solidFill>
                  <a:srgbClr val="0000FF"/>
                </a:solidFill>
                <a:latin typeface="Arial" panose="020B0604020202020204" pitchFamily="34" charset="0"/>
                <a:ea typeface="ＭＳ Ｐゴシック" panose="020B0600070205080204" pitchFamily="34" charset="-128"/>
                <a:cs typeface="Arial" panose="020B0604020202020204" pitchFamily="34" charset="0"/>
              </a:rPr>
              <a:t>’ </a:t>
            </a:r>
            <a:r>
              <a:rPr lang="en-GB" altLang="en-US" sz="1100" dirty="0">
                <a:latin typeface="Arial" panose="020B0604020202020204" pitchFamily="34" charset="0"/>
                <a:ea typeface="ＭＳ Ｐゴシック" panose="020B0600070205080204" pitchFamily="34" charset="-128"/>
                <a:cs typeface="Arial" panose="020B0604020202020204" pitchFamily="34" charset="0"/>
              </a:rPr>
              <a:t>in this section has its ordinary meaning and includes any hurt or injury calculated to interfere with the health or comfort of the victim.</a:t>
            </a:r>
            <a:br>
              <a:rPr lang="en-GB" altLang="en-US" sz="1100" dirty="0">
                <a:latin typeface="Arial" panose="020B0604020202020204" pitchFamily="34" charset="0"/>
                <a:ea typeface="ＭＳ Ｐゴシック" panose="020B0600070205080204" pitchFamily="34" charset="-128"/>
                <a:cs typeface="Arial" panose="020B0604020202020204" pitchFamily="34" charset="0"/>
              </a:rPr>
            </a:br>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b="1" dirty="0">
                <a:solidFill>
                  <a:srgbClr val="0000FF"/>
                </a:solidFill>
                <a:latin typeface="Arial" panose="020B0604020202020204" pitchFamily="34" charset="0"/>
                <a:ea typeface="ＭＳ Ｐゴシック" panose="020B0600070205080204" pitchFamily="34" charset="-128"/>
                <a:cs typeface="Arial" panose="020B0604020202020204" pitchFamily="34" charset="0"/>
              </a:rPr>
              <a:t>‘Wanton’ </a:t>
            </a:r>
            <a:r>
              <a:rPr lang="en-GB" altLang="en-US" sz="1100" dirty="0">
                <a:latin typeface="Arial" panose="020B0604020202020204" pitchFamily="34" charset="0"/>
                <a:ea typeface="ＭＳ Ｐゴシック" panose="020B0600070205080204" pitchFamily="34" charset="-128"/>
                <a:cs typeface="Arial" panose="020B0604020202020204" pitchFamily="34" charset="0"/>
              </a:rPr>
              <a:t>may be described as:</a:t>
            </a:r>
            <a:br>
              <a:rPr lang="en-GB" altLang="en-US" sz="1100" dirty="0">
                <a:latin typeface="Arial" panose="020B0604020202020204" pitchFamily="34" charset="0"/>
                <a:ea typeface="ＭＳ Ｐゴシック" panose="020B0600070205080204" pitchFamily="34" charset="-128"/>
                <a:cs typeface="Arial" panose="020B0604020202020204" pitchFamily="34" charset="0"/>
              </a:rPr>
            </a:br>
            <a:r>
              <a:rPr lang="en-GB" altLang="en-US" sz="1100" dirty="0">
                <a:latin typeface="Arial" panose="020B0604020202020204" pitchFamily="34" charset="0"/>
                <a:ea typeface="ＭＳ Ｐゴシック" panose="020B0600070205080204" pitchFamily="34" charset="-128"/>
                <a:cs typeface="Arial" panose="020B0604020202020204" pitchFamily="34" charset="0"/>
              </a:rPr>
              <a:t>"without any lawful motive and being thoughtless as to the possible consequences".</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7</a:t>
            </a:fld>
            <a:endParaRPr lang="en-GB"/>
          </a:p>
        </p:txBody>
      </p:sp>
    </p:spTree>
    <p:extLst>
      <p:ext uri="{BB962C8B-B14F-4D97-AF65-F5344CB8AC3E}">
        <p14:creationId xmlns:p14="http://schemas.microsoft.com/office/powerpoint/2010/main" val="13922744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938338" y="261938"/>
            <a:ext cx="2981325" cy="1676400"/>
          </a:xfrm>
        </p:spPr>
      </p:sp>
      <p:sp>
        <p:nvSpPr>
          <p:cNvPr id="3" name="Notes Placeholder 2"/>
          <p:cNvSpPr>
            <a:spLocks noGrp="1"/>
          </p:cNvSpPr>
          <p:nvPr>
            <p:ph type="body" idx="1"/>
          </p:nvPr>
        </p:nvSpPr>
        <p:spPr>
          <a:xfrm>
            <a:off x="685800" y="2190749"/>
            <a:ext cx="5486400" cy="5603421"/>
          </a:xfrm>
        </p:spPr>
        <p:txBody>
          <a:bodyPr/>
          <a:lstStyle/>
          <a:p>
            <a:r>
              <a:rPr lang="en-GB" sz="1100" b="1" i="0" dirty="0">
                <a:solidFill>
                  <a:srgbClr val="0000FF"/>
                </a:solidFill>
                <a:latin typeface="Arial" panose="020B0604020202020204" pitchFamily="34" charset="0"/>
                <a:cs typeface="Arial" panose="020B0604020202020204" pitchFamily="34" charset="0"/>
              </a:rPr>
              <a:t>Indictment</a:t>
            </a:r>
            <a:r>
              <a:rPr lang="en-GB" sz="1100" i="0" dirty="0">
                <a:latin typeface="Arial" panose="020B0604020202020204" pitchFamily="34" charset="0"/>
                <a:cs typeface="Arial" panose="020B0604020202020204" pitchFamily="34" charset="0"/>
              </a:rPr>
              <a:t>: maximum 14 years imprisonment and/or fine</a:t>
            </a:r>
            <a:br>
              <a:rPr lang="en-GB" sz="1100" i="0" dirty="0">
                <a:latin typeface="Arial" panose="020B0604020202020204" pitchFamily="34" charset="0"/>
                <a:cs typeface="Arial" panose="020B0604020202020204" pitchFamily="34" charset="0"/>
              </a:rPr>
            </a:br>
            <a:r>
              <a:rPr lang="en-GB" sz="1100" i="0" dirty="0">
                <a:latin typeface="Arial" panose="020B0604020202020204" pitchFamily="34" charset="0"/>
                <a:cs typeface="Arial" panose="020B0604020202020204" pitchFamily="34" charset="0"/>
              </a:rPr>
              <a:t>Obligatory disqualification</a:t>
            </a:r>
            <a:br>
              <a:rPr lang="en-GB" sz="1100" i="0" dirty="0">
                <a:latin typeface="Arial" panose="020B0604020202020204" pitchFamily="34" charset="0"/>
                <a:cs typeface="Arial" panose="020B0604020202020204" pitchFamily="34" charset="0"/>
              </a:rPr>
            </a:br>
            <a:r>
              <a:rPr lang="en-GB" sz="1100" i="0" dirty="0">
                <a:latin typeface="Arial" panose="020B0604020202020204" pitchFamily="34" charset="0"/>
                <a:cs typeface="Arial" panose="020B0604020202020204" pitchFamily="34" charset="0"/>
              </a:rPr>
              <a:t>Obligatory endorsement - licence endorsed three to eleven penalty points</a:t>
            </a:r>
          </a:p>
          <a:p>
            <a:endParaRPr lang="en-GB" sz="1100" i="0" dirty="0">
              <a:latin typeface="Arial" panose="020B0604020202020204" pitchFamily="34" charset="0"/>
              <a:cs typeface="Arial" panose="020B0604020202020204" pitchFamily="34" charset="0"/>
            </a:endParaRPr>
          </a:p>
          <a:p>
            <a:endParaRPr lang="en-GB" sz="1100" i="0" dirty="0">
              <a:latin typeface="Arial" panose="020B0604020202020204" pitchFamily="34" charset="0"/>
              <a:cs typeface="Arial" panose="020B0604020202020204" pitchFamily="34" charset="0"/>
            </a:endParaRPr>
          </a:p>
          <a:p>
            <a:r>
              <a:rPr lang="en-GB" sz="1100" i="0" dirty="0">
                <a:latin typeface="Arial" panose="020B0604020202020204" pitchFamily="34" charset="0"/>
                <a:cs typeface="Arial" panose="020B0604020202020204" pitchFamily="34" charset="0"/>
              </a:rPr>
              <a:t>The term ‘causes the death’ is the same as that specified in the Sec 1 offence of causing death by dangerous driving.</a:t>
            </a:r>
          </a:p>
          <a:p>
            <a:endParaRPr lang="en-GB" sz="1100" i="0" dirty="0">
              <a:latin typeface="Arial" panose="020B0604020202020204" pitchFamily="34" charset="0"/>
              <a:cs typeface="Arial" panose="020B0604020202020204" pitchFamily="34" charset="0"/>
            </a:endParaRPr>
          </a:p>
          <a:p>
            <a:r>
              <a:rPr lang="en-GB" sz="1100" b="1" i="0" dirty="0">
                <a:latin typeface="Arial" panose="020B0604020202020204" pitchFamily="34" charset="0"/>
                <a:cs typeface="Arial" panose="020B0604020202020204" pitchFamily="34" charset="0"/>
              </a:rPr>
              <a:t>Notes</a:t>
            </a:r>
            <a:br>
              <a:rPr lang="en-GB" sz="1100" i="0" dirty="0">
                <a:latin typeface="Arial" panose="020B0604020202020204" pitchFamily="34" charset="0"/>
                <a:cs typeface="Arial" panose="020B0604020202020204" pitchFamily="34" charset="0"/>
              </a:rPr>
            </a:br>
            <a:r>
              <a:rPr lang="en-GB" sz="1100" i="0" dirty="0">
                <a:latin typeface="Arial" panose="020B0604020202020204" pitchFamily="34" charset="0"/>
                <a:cs typeface="Arial" panose="020B0604020202020204" pitchFamily="34" charset="0"/>
              </a:rPr>
              <a:t>(</a:t>
            </a:r>
            <a:r>
              <a:rPr lang="en-GB" sz="1100" i="0" dirty="0" err="1">
                <a:latin typeface="Arial" panose="020B0604020202020204" pitchFamily="34" charset="0"/>
                <a:cs typeface="Arial" panose="020B0604020202020204" pitchFamily="34" charset="0"/>
              </a:rPr>
              <a:t>i</a:t>
            </a:r>
            <a:r>
              <a:rPr lang="en-GB" sz="1100" i="0" dirty="0">
                <a:latin typeface="Arial" panose="020B0604020202020204" pitchFamily="34" charset="0"/>
                <a:cs typeface="Arial" panose="020B0604020202020204" pitchFamily="34" charset="0"/>
              </a:rPr>
              <a:t>) It is </a:t>
            </a:r>
            <a:r>
              <a:rPr lang="en-GB" sz="1100" b="1" i="0" dirty="0">
                <a:latin typeface="Arial" panose="020B0604020202020204" pitchFamily="34" charset="0"/>
                <a:cs typeface="Arial" panose="020B0604020202020204" pitchFamily="34" charset="0"/>
              </a:rPr>
              <a:t>important</a:t>
            </a:r>
            <a:r>
              <a:rPr lang="en-GB" sz="1100" i="0" dirty="0">
                <a:latin typeface="Arial" panose="020B0604020202020204" pitchFamily="34" charset="0"/>
                <a:cs typeface="Arial" panose="020B0604020202020204" pitchFamily="34" charset="0"/>
              </a:rPr>
              <a:t> to make clear to officers that subsection 3A(3) above means that as 'mechanically propelled vehicle' and 'motor vehicle' have different meanings, the offences provided in subsections 3A(1)(b), (</a:t>
            </a:r>
            <a:r>
              <a:rPr lang="en-GB" sz="1100" i="0" dirty="0" err="1">
                <a:latin typeface="Arial" panose="020B0604020202020204" pitchFamily="34" charset="0"/>
                <a:cs typeface="Arial" panose="020B0604020202020204" pitchFamily="34" charset="0"/>
              </a:rPr>
              <a:t>ba</a:t>
            </a:r>
            <a:r>
              <a:rPr lang="en-GB" sz="1100" i="0" dirty="0">
                <a:latin typeface="Arial" panose="020B0604020202020204" pitchFamily="34" charset="0"/>
                <a:cs typeface="Arial" panose="020B0604020202020204" pitchFamily="34" charset="0"/>
              </a:rPr>
              <a:t>), (c) and (d) require that it must be proved that the vehicle involved was a motor vehicle not merely a mechanically propelled vehicle.</a:t>
            </a:r>
            <a:br>
              <a:rPr lang="en-GB" sz="1100" i="0" dirty="0">
                <a:latin typeface="Arial" panose="020B0604020202020204" pitchFamily="34" charset="0"/>
                <a:cs typeface="Arial" panose="020B0604020202020204" pitchFamily="34" charset="0"/>
              </a:rPr>
            </a:br>
            <a:r>
              <a:rPr lang="en-GB" sz="1100" i="0" dirty="0">
                <a:latin typeface="Arial" panose="020B0604020202020204" pitchFamily="34" charset="0"/>
                <a:cs typeface="Arial" panose="020B0604020202020204" pitchFamily="34" charset="0"/>
              </a:rPr>
              <a:t>If, for example, a dumper truck (a mechanically propelled vehicle as opposed to a motor vehicle) is involved, you cannot require a specimen of breath, as it is not generally intended to be used on a road.</a:t>
            </a:r>
            <a:br>
              <a:rPr lang="en-GB" sz="1100" i="0" dirty="0">
                <a:latin typeface="Arial" panose="020B0604020202020204" pitchFamily="34" charset="0"/>
                <a:cs typeface="Arial" panose="020B0604020202020204" pitchFamily="34" charset="0"/>
              </a:rPr>
            </a:br>
            <a:r>
              <a:rPr lang="en-GB" sz="1100" i="0" dirty="0">
                <a:latin typeface="Arial" panose="020B0604020202020204" pitchFamily="34" charset="0"/>
                <a:cs typeface="Arial" panose="020B0604020202020204" pitchFamily="34" charset="0"/>
              </a:rPr>
              <a:t>(ii) This offence has a number of different ingredients. A defendant must have 'driven' a mechanically propelled vehicle on a road or other public place. The defendant's driving must have been either 'without due care and attention' or 'without reasonable consideration for other persons using the road or place' or both.</a:t>
            </a:r>
            <a:br>
              <a:rPr lang="en-GB" sz="1100" i="0" dirty="0">
                <a:latin typeface="Arial" panose="020B0604020202020204" pitchFamily="34" charset="0"/>
                <a:cs typeface="Arial" panose="020B0604020202020204" pitchFamily="34" charset="0"/>
              </a:rPr>
            </a:br>
            <a:r>
              <a:rPr lang="en-GB" sz="1100" i="0" dirty="0">
                <a:latin typeface="Arial" panose="020B0604020202020204" pitchFamily="34" charset="0"/>
                <a:cs typeface="Arial" panose="020B0604020202020204" pitchFamily="34" charset="0"/>
              </a:rPr>
              <a:t>(iii) The careless or inconsiderate driving must cause the death of another person. There must be a causation link between the two but there is nothing which requires the manner of the driving to be a substantial cause, or a major cause of the accident:</a:t>
            </a:r>
            <a:r>
              <a:rPr lang="en-GB" sz="1100" i="0" baseline="0" dirty="0">
                <a:latin typeface="Arial" panose="020B0604020202020204" pitchFamily="34" charset="0"/>
                <a:cs typeface="Arial" panose="020B0604020202020204" pitchFamily="34" charset="0"/>
              </a:rPr>
              <a:t> </a:t>
            </a:r>
            <a:r>
              <a:rPr lang="en-GB" sz="1100" i="0" dirty="0">
                <a:latin typeface="Arial" panose="020B0604020202020204" pitchFamily="34" charset="0"/>
                <a:cs typeface="Arial" panose="020B0604020202020204" pitchFamily="34" charset="0"/>
              </a:rPr>
              <a:t>R v </a:t>
            </a:r>
            <a:r>
              <a:rPr lang="en-GB" sz="1100" i="0" dirty="0" err="1">
                <a:latin typeface="Arial" panose="020B0604020202020204" pitchFamily="34" charset="0"/>
                <a:cs typeface="Arial" panose="020B0604020202020204" pitchFamily="34" charset="0"/>
              </a:rPr>
              <a:t>Hennigan</a:t>
            </a:r>
            <a:r>
              <a:rPr lang="en-GB" sz="1100" i="0" dirty="0">
                <a:latin typeface="Arial" panose="020B0604020202020204" pitchFamily="34" charset="0"/>
                <a:cs typeface="Arial" panose="020B0604020202020204" pitchFamily="34" charset="0"/>
              </a:rPr>
              <a:t> [1971] RTR 305</a:t>
            </a:r>
            <a:r>
              <a:rPr lang="en-GB" sz="1100" i="0" baseline="0" dirty="0">
                <a:latin typeface="Arial" panose="020B0604020202020204" pitchFamily="34" charset="0"/>
                <a:cs typeface="Arial" panose="020B0604020202020204" pitchFamily="34" charset="0"/>
              </a:rPr>
              <a:t> </a:t>
            </a:r>
            <a:r>
              <a:rPr lang="en-GB" sz="1100" i="0" dirty="0">
                <a:latin typeface="Arial" panose="020B0604020202020204" pitchFamily="34" charset="0"/>
                <a:cs typeface="Arial" panose="020B0604020202020204" pitchFamily="34" charset="0"/>
              </a:rPr>
              <a:t>One effect of this is that two separate drivers can each be the cause of a victim's death. </a:t>
            </a:r>
            <a:br>
              <a:rPr lang="en-GB" i="1" dirty="0"/>
            </a:br>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8</a:t>
            </a:fld>
            <a:endParaRPr lang="en-GB"/>
          </a:p>
        </p:txBody>
      </p:sp>
    </p:spTree>
    <p:extLst>
      <p:ext uri="{BB962C8B-B14F-4D97-AF65-F5344CB8AC3E}">
        <p14:creationId xmlns:p14="http://schemas.microsoft.com/office/powerpoint/2010/main" val="42975447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95388" y="261938"/>
            <a:ext cx="4159250" cy="2339975"/>
          </a:xfrm>
        </p:spPr>
      </p:sp>
      <p:sp>
        <p:nvSpPr>
          <p:cNvPr id="3" name="Notes Placeholder 2"/>
          <p:cNvSpPr>
            <a:spLocks noGrp="1"/>
          </p:cNvSpPr>
          <p:nvPr>
            <p:ph type="body" idx="1"/>
          </p:nvPr>
        </p:nvSpPr>
        <p:spPr>
          <a:xfrm>
            <a:off x="674915" y="2876551"/>
            <a:ext cx="5486400" cy="5808662"/>
          </a:xfrm>
        </p:spPr>
        <p:txBody>
          <a:bodyPr/>
          <a:lstStyle/>
          <a:p>
            <a:r>
              <a:rPr lang="en-GB" sz="1100" i="0" dirty="0">
                <a:latin typeface="Arial" panose="020B0604020202020204" pitchFamily="34" charset="0"/>
                <a:cs typeface="Arial" panose="020B0604020202020204" pitchFamily="34" charset="0"/>
              </a:rPr>
              <a:t>(iv) There are a number of </a:t>
            </a:r>
            <a:r>
              <a:rPr lang="en-GB" sz="1100" i="0" dirty="0">
                <a:latin typeface="Arial" panose="020B0604020202020204" pitchFamily="34" charset="0"/>
                <a:cs typeface="Arial" panose="020B0604020202020204" pitchFamily="34" charset="0"/>
                <a:hlinkClick r:id="rId3"/>
              </a:rPr>
              <a:t>defences</a:t>
            </a:r>
            <a:r>
              <a:rPr lang="en-GB" sz="1100" i="0" dirty="0">
                <a:latin typeface="Arial" panose="020B0604020202020204" pitchFamily="34" charset="0"/>
                <a:cs typeface="Arial" panose="020B0604020202020204" pitchFamily="34" charset="0"/>
              </a:rPr>
              <a:t> to this offence.</a:t>
            </a:r>
            <a:br>
              <a:rPr lang="en-GB" sz="1100" i="0" dirty="0">
                <a:latin typeface="Arial" panose="020B0604020202020204" pitchFamily="34" charset="0"/>
                <a:cs typeface="Arial" panose="020B0604020202020204" pitchFamily="34" charset="0"/>
              </a:rPr>
            </a:br>
            <a:r>
              <a:rPr lang="en-GB" sz="1100" i="0" dirty="0">
                <a:latin typeface="Arial" panose="020B0604020202020204" pitchFamily="34" charset="0"/>
                <a:cs typeface="Arial" panose="020B0604020202020204" pitchFamily="34" charset="0"/>
              </a:rPr>
              <a:t>(v) "Another person" means any person other than the defendant. The words have been held to include a passenger in the defendant's vehicle and a foetus in utero at the time of the driving who is subsequently born alive but who dies of his or her injuries.</a:t>
            </a:r>
            <a:br>
              <a:rPr lang="en-GB" sz="1100" i="0" dirty="0">
                <a:latin typeface="Arial" panose="020B0604020202020204" pitchFamily="34" charset="0"/>
                <a:cs typeface="Arial" panose="020B0604020202020204" pitchFamily="34" charset="0"/>
              </a:rPr>
            </a:br>
            <a:r>
              <a:rPr lang="en-GB" sz="1100" i="0" dirty="0">
                <a:latin typeface="Arial" panose="020B0604020202020204" pitchFamily="34" charset="0"/>
                <a:cs typeface="Arial" panose="020B0604020202020204" pitchFamily="34" charset="0"/>
              </a:rPr>
              <a:t>(vi) In addition to causing the death of another person by careless or inconsiderate driving, to be guilty of this offence the driver must have been under the influence of drink or drugs.</a:t>
            </a:r>
            <a:br>
              <a:rPr lang="en-GB" sz="1100" i="0" dirty="0">
                <a:latin typeface="Arial" panose="020B0604020202020204" pitchFamily="34" charset="0"/>
                <a:cs typeface="Arial" panose="020B0604020202020204" pitchFamily="34" charset="0"/>
              </a:rPr>
            </a:br>
            <a:r>
              <a:rPr lang="en-GB" sz="1100" i="0" dirty="0">
                <a:latin typeface="Arial" panose="020B0604020202020204" pitchFamily="34" charset="0"/>
                <a:cs typeface="Arial" panose="020B0604020202020204" pitchFamily="34" charset="0"/>
              </a:rPr>
              <a:t>(vii) The words 'unfit to drive through drink or drugs' bear the same meaning as for offences under </a:t>
            </a:r>
            <a:r>
              <a:rPr lang="en-GB" sz="1100" i="0" dirty="0">
                <a:latin typeface="Arial" panose="020B0604020202020204" pitchFamily="34" charset="0"/>
                <a:cs typeface="Arial" panose="020B0604020202020204" pitchFamily="34" charset="0"/>
                <a:hlinkClick r:id="rId4"/>
              </a:rPr>
              <a:t>section 4(1)</a:t>
            </a:r>
            <a:r>
              <a:rPr lang="en-GB" sz="1100" i="0" dirty="0">
                <a:latin typeface="Arial" panose="020B0604020202020204" pitchFamily="34" charset="0"/>
                <a:cs typeface="Arial" panose="020B0604020202020204" pitchFamily="34" charset="0"/>
              </a:rPr>
              <a:t>. Similarly, the words 'consumed so much alcohol that the proportion of it in his breath, blood or urine exceeds the prescribed limit' are of precisely the same effect as they are for the purposes of </a:t>
            </a:r>
            <a:r>
              <a:rPr lang="en-GB" sz="1100" i="0" dirty="0">
                <a:latin typeface="Arial" panose="020B0604020202020204" pitchFamily="34" charset="0"/>
                <a:cs typeface="Arial" panose="020B0604020202020204" pitchFamily="34" charset="0"/>
                <a:hlinkClick r:id="rId5"/>
              </a:rPr>
              <a:t>section 5(1)(a)</a:t>
            </a:r>
            <a:r>
              <a:rPr lang="en-GB" sz="1100" i="0" dirty="0">
                <a:latin typeface="Arial" panose="020B0604020202020204" pitchFamily="34" charset="0"/>
                <a:cs typeface="Arial" panose="020B0604020202020204" pitchFamily="34" charset="0"/>
              </a:rPr>
              <a:t>. </a:t>
            </a:r>
            <a:br>
              <a:rPr lang="en-GB" sz="1100" i="0" dirty="0">
                <a:latin typeface="Arial" panose="020B0604020202020204" pitchFamily="34" charset="0"/>
                <a:cs typeface="Arial" panose="020B0604020202020204" pitchFamily="34" charset="0"/>
              </a:rPr>
            </a:br>
            <a:r>
              <a:rPr lang="en-GB" sz="1100" i="0" dirty="0">
                <a:latin typeface="Arial" panose="020B0604020202020204" pitchFamily="34" charset="0"/>
                <a:cs typeface="Arial" panose="020B0604020202020204" pitchFamily="34" charset="0"/>
              </a:rPr>
              <a:t>(viii) An alternative is failing to provide a specimen for analysis. It is noteworthy that the defendant must be required to provide a specimen in pursuance of section 7 (power to require specimens from driver) and the requirement must be made within 18 hours after the time he drove carelessly or inconsiderately. The defendant must fail to provide the specimen without reasonable excuse.</a:t>
            </a:r>
            <a:br>
              <a:rPr lang="en-GB" sz="1100" i="0" dirty="0">
                <a:latin typeface="Arial" panose="020B0604020202020204" pitchFamily="34" charset="0"/>
                <a:cs typeface="Arial" panose="020B0604020202020204" pitchFamily="34" charset="0"/>
              </a:rPr>
            </a:br>
            <a:r>
              <a:rPr lang="en-GB" sz="1100" i="0" dirty="0">
                <a:latin typeface="Arial" panose="020B0604020202020204" pitchFamily="34" charset="0"/>
                <a:cs typeface="Arial" panose="020B0604020202020204" pitchFamily="34" charset="0"/>
              </a:rPr>
              <a:t>(ix) It is not necessary for the intoxication to be the direct cause of the careless/inconsiderate driving. A jury is allowed to look at the level of intoxication as a factor of the careless driving; R v Millington [1996] RTR 80. The court is entitled to consider evidence that a driver is adversely affected by drink or that the amount of drink taken was such as would adversely affect a driver; whether the particular driving in question was influenced by the excess of alcohol in the body, is a question of degree and of fact for the jury to decide.</a:t>
            </a:r>
            <a:br>
              <a:rPr lang="en-GB" sz="1100" i="0" dirty="0">
                <a:latin typeface="Arial" panose="020B0604020202020204" pitchFamily="34" charset="0"/>
                <a:cs typeface="Arial" panose="020B0604020202020204" pitchFamily="34" charset="0"/>
              </a:rPr>
            </a:br>
            <a:r>
              <a:rPr lang="en-GB" sz="1100" i="0" dirty="0">
                <a:latin typeface="Arial" panose="020B0604020202020204" pitchFamily="34" charset="0"/>
                <a:cs typeface="Arial" panose="020B0604020202020204" pitchFamily="34" charset="0"/>
              </a:rPr>
              <a:t>(x) See also </a:t>
            </a:r>
            <a:r>
              <a:rPr lang="en-GB" sz="1100" i="0" dirty="0">
                <a:latin typeface="Arial" panose="020B0604020202020204" pitchFamily="34" charset="0"/>
                <a:cs typeface="Arial" panose="020B0604020202020204" pitchFamily="34" charset="0"/>
                <a:hlinkClick r:id="rId6"/>
              </a:rPr>
              <a:t>use of </a:t>
            </a:r>
            <a:r>
              <a:rPr lang="en-GB" sz="1100" i="0" dirty="0" err="1">
                <a:latin typeface="Arial" panose="020B0604020202020204" pitchFamily="34" charset="0"/>
                <a:cs typeface="Arial" panose="020B0604020202020204" pitchFamily="34" charset="0"/>
                <a:hlinkClick r:id="rId6"/>
              </a:rPr>
              <a:t>specimens</a:t>
            </a:r>
            <a:r>
              <a:rPr lang="en-GB" sz="1100" i="0" dirty="0" err="1">
                <a:latin typeface="Arial" panose="020B0604020202020204" pitchFamily="34" charset="0"/>
                <a:cs typeface="Arial" panose="020B0604020202020204" pitchFamily="34" charset="0"/>
              </a:rPr>
              <a:t>for</a:t>
            </a:r>
            <a:r>
              <a:rPr lang="en-GB" sz="1100" i="0" dirty="0">
                <a:latin typeface="Arial" panose="020B0604020202020204" pitchFamily="34" charset="0"/>
                <a:cs typeface="Arial" panose="020B0604020202020204" pitchFamily="34" charset="0"/>
              </a:rPr>
              <a:t> this offence and the </a:t>
            </a:r>
            <a:r>
              <a:rPr lang="en-GB" sz="1100" i="0" dirty="0">
                <a:latin typeface="Arial" panose="020B0604020202020204" pitchFamily="34" charset="0"/>
                <a:cs typeface="Arial" panose="020B0604020202020204" pitchFamily="34" charset="0"/>
                <a:hlinkClick r:id="rId7"/>
              </a:rPr>
              <a:t>documentary </a:t>
            </a:r>
            <a:r>
              <a:rPr lang="en-GB" sz="1100" i="0" dirty="0" err="1">
                <a:latin typeface="Arial" panose="020B0604020202020204" pitchFamily="34" charset="0"/>
                <a:cs typeface="Arial" panose="020B0604020202020204" pitchFamily="34" charset="0"/>
                <a:hlinkClick r:id="rId7"/>
              </a:rPr>
              <a:t>evidence</a:t>
            </a:r>
            <a:r>
              <a:rPr lang="en-GB" sz="1100" i="0" dirty="0" err="1">
                <a:latin typeface="Arial" panose="020B0604020202020204" pitchFamily="34" charset="0"/>
                <a:cs typeface="Arial" panose="020B0604020202020204" pitchFamily="34" charset="0"/>
              </a:rPr>
              <a:t>required</a:t>
            </a:r>
            <a:r>
              <a:rPr lang="en-GB" sz="1100" i="0" dirty="0">
                <a:latin typeface="Arial" panose="020B0604020202020204" pitchFamily="34" charset="0"/>
                <a:cs typeface="Arial" panose="020B0604020202020204" pitchFamily="34" charset="0"/>
              </a:rPr>
              <a:t>.</a:t>
            </a:r>
            <a:br>
              <a:rPr lang="en-GB" sz="1100" i="0" dirty="0">
                <a:latin typeface="Arial" panose="020B0604020202020204" pitchFamily="34" charset="0"/>
                <a:cs typeface="Arial" panose="020B0604020202020204" pitchFamily="34" charset="0"/>
              </a:rPr>
            </a:br>
            <a:r>
              <a:rPr lang="en-GB" sz="1100" i="0" dirty="0">
                <a:latin typeface="Arial" panose="020B0604020202020204" pitchFamily="34" charset="0"/>
                <a:cs typeface="Arial" panose="020B0604020202020204" pitchFamily="34" charset="0"/>
              </a:rPr>
              <a:t>(xi) A person commits an offence if they fail to give permission for blood taken from them to be subjected to a laboratory test. Conviction of the offence under section 7A(6) can be an alternative verdict where a prosecution for the offence under section 3A has been unsuccessful.</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9</a:t>
            </a:fld>
            <a:endParaRPr lang="en-GB"/>
          </a:p>
        </p:txBody>
      </p:sp>
    </p:spTree>
    <p:extLst>
      <p:ext uri="{BB962C8B-B14F-4D97-AF65-F5344CB8AC3E}">
        <p14:creationId xmlns:p14="http://schemas.microsoft.com/office/powerpoint/2010/main" val="329197432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50875" y="423863"/>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10</a:t>
            </a:fld>
            <a:endParaRPr lang="en-GB"/>
          </a:p>
        </p:txBody>
      </p:sp>
    </p:spTree>
    <p:extLst>
      <p:ext uri="{BB962C8B-B14F-4D97-AF65-F5344CB8AC3E}">
        <p14:creationId xmlns:p14="http://schemas.microsoft.com/office/powerpoint/2010/main" val="197203529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24025" y="238125"/>
            <a:ext cx="3409950" cy="1917700"/>
          </a:xfrm>
        </p:spPr>
      </p:sp>
      <p:sp>
        <p:nvSpPr>
          <p:cNvPr id="3" name="Notes Placeholder 2"/>
          <p:cNvSpPr>
            <a:spLocks noGrp="1"/>
          </p:cNvSpPr>
          <p:nvPr>
            <p:ph type="body" idx="1"/>
          </p:nvPr>
        </p:nvSpPr>
        <p:spPr>
          <a:xfrm>
            <a:off x="772886" y="2452006"/>
            <a:ext cx="5486400" cy="6082393"/>
          </a:xfrm>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11</a:t>
            </a:fld>
            <a:endParaRPr lang="en-GB"/>
          </a:p>
        </p:txBody>
      </p:sp>
    </p:spTree>
    <p:extLst>
      <p:ext uri="{BB962C8B-B14F-4D97-AF65-F5344CB8AC3E}">
        <p14:creationId xmlns:p14="http://schemas.microsoft.com/office/powerpoint/2010/main" val="323822032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04/07/2022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7560572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04/07/2022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40826582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8B2DD80-2896-40E9-A8FD-0602C065F1AE}" type="datetimeFigureOut">
              <a:rPr lang="en-GB" smtClean="0"/>
              <a:t>04/07/2022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758508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A8B2DD80-2896-40E9-A8FD-0602C065F1AE}" type="datetimeFigureOut">
              <a:rPr lang="en-GB" smtClean="0"/>
              <a:t>04/07/2022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41714626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A8B2DD80-2896-40E9-A8FD-0602C065F1AE}" type="datetimeFigureOut">
              <a:rPr lang="en-GB" smtClean="0"/>
              <a:t>04/07/2022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3992477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A8B2DD80-2896-40E9-A8FD-0602C065F1AE}" type="datetimeFigureOut">
              <a:rPr lang="en-GB" smtClean="0"/>
              <a:t>04/07/2022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785049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B2DD80-2896-40E9-A8FD-0602C065F1AE}" type="datetimeFigureOut">
              <a:rPr lang="en-GB" smtClean="0"/>
              <a:t>04/07/2022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23889755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04/07/2022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4006947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04/07/2022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3688781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04/07/2022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843978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04/07/2022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66572532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04/07/2022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744490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04/07/2022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58307005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8B2DD80-2896-40E9-A8FD-0602C065F1AE}" type="datetimeFigureOut">
              <a:rPr lang="en-GB" smtClean="0"/>
              <a:t>04/07/2022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21796722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A8B2DD80-2896-40E9-A8FD-0602C065F1AE}" type="datetimeFigureOut">
              <a:rPr lang="en-GB" smtClean="0"/>
              <a:t>04/07/2022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72968759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A8B2DD80-2896-40E9-A8FD-0602C065F1AE}" type="datetimeFigureOut">
              <a:rPr lang="en-GB" smtClean="0"/>
              <a:t>04/07/2022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11596136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A8B2DD80-2896-40E9-A8FD-0602C065F1AE}" type="datetimeFigureOut">
              <a:rPr lang="en-GB" smtClean="0"/>
              <a:t>04/07/2022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44656719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B2DD80-2896-40E9-A8FD-0602C065F1AE}" type="datetimeFigureOut">
              <a:rPr lang="en-GB" smtClean="0"/>
              <a:t>04/07/2022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55405100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04/07/2022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94625635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04/07/2022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1587937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04/07/2022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20717554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04/07/2022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412263103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2.pn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8B2DD80-2896-40E9-A8FD-0602C065F1AE}" type="datetimeFigureOut">
              <a:rPr lang="en-GB" smtClean="0"/>
              <a:t>04/07/2022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CD8273B-68E9-4CF8-A930-4D4BAB7B953D}" type="slidenum">
              <a:rPr lang="en-GB" smtClean="0"/>
              <a:t>‹#›</a:t>
            </a:fld>
            <a:endParaRPr lang="en-GB"/>
          </a:p>
        </p:txBody>
      </p:sp>
      <p:sp>
        <p:nvSpPr>
          <p:cNvPr id="7" name="hl" descr=" "/>
          <p:cNvSpPr txBox="1"/>
          <p:nvPr userDrawn="1"/>
        </p:nvSpPr>
        <p:spPr>
          <a:xfrm>
            <a:off x="0" y="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
        <p:nvSpPr>
          <p:cNvPr id="8" name="fl" descr=" "/>
          <p:cNvSpPr txBox="1"/>
          <p:nvPr userDrawn="1"/>
        </p:nvSpPr>
        <p:spPr>
          <a:xfrm>
            <a:off x="0" y="653796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Tree>
    <p:extLst>
      <p:ext uri="{BB962C8B-B14F-4D97-AF65-F5344CB8AC3E}">
        <p14:creationId xmlns:p14="http://schemas.microsoft.com/office/powerpoint/2010/main" val="68080894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8B2DD80-2896-40E9-A8FD-0602C065F1AE}" type="datetimeFigureOut">
              <a:rPr lang="en-GB" smtClean="0"/>
              <a:t>04/07/2022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CD8273B-68E9-4CF8-A930-4D4BAB7B953D}" type="slidenum">
              <a:rPr lang="en-GB" smtClean="0"/>
              <a:t>‹#›</a:t>
            </a:fld>
            <a:endParaRPr lang="en-GB"/>
          </a:p>
        </p:txBody>
      </p:sp>
      <p:sp>
        <p:nvSpPr>
          <p:cNvPr id="7" name="hl" descr=" "/>
          <p:cNvSpPr txBox="1"/>
          <p:nvPr userDrawn="1"/>
        </p:nvSpPr>
        <p:spPr>
          <a:xfrm>
            <a:off x="0" y="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
        <p:nvSpPr>
          <p:cNvPr id="8" name="fl" descr=" "/>
          <p:cNvSpPr txBox="1"/>
          <p:nvPr userDrawn="1"/>
        </p:nvSpPr>
        <p:spPr>
          <a:xfrm>
            <a:off x="0" y="653796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Tree>
    <p:extLst>
      <p:ext uri="{BB962C8B-B14F-4D97-AF65-F5344CB8AC3E}">
        <p14:creationId xmlns:p14="http://schemas.microsoft.com/office/powerpoint/2010/main" val="35291305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18.xml"/><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picture containing text, sky, outdoor, silhouette&#10;&#10;Description automatically generated">
            <a:extLst>
              <a:ext uri="{FF2B5EF4-FFF2-40B4-BE49-F238E27FC236}">
                <a16:creationId xmlns:a16="http://schemas.microsoft.com/office/drawing/2014/main" id="{27C766DE-5A6F-47BB-A75B-0A869F5FF5B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263471"/>
            <a:ext cx="12192000" cy="6857999"/>
          </a:xfrm>
          <a:prstGeom prst="rect">
            <a:avLst/>
          </a:prstGeom>
        </p:spPr>
      </p:pic>
      <p:pic>
        <p:nvPicPr>
          <p:cNvPr id="3" name="Picture 2">
            <a:extLst>
              <a:ext uri="{FF2B5EF4-FFF2-40B4-BE49-F238E27FC236}">
                <a16:creationId xmlns:a16="http://schemas.microsoft.com/office/drawing/2014/main" id="{2C699B1C-38D3-437B-ACD1-4D50A7AD5B2E}"/>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2" y="0"/>
            <a:ext cx="12191996" cy="2161031"/>
          </a:xfrm>
          <a:prstGeom prst="rect">
            <a:avLst/>
          </a:prstGeom>
        </p:spPr>
      </p:pic>
      <p:sp>
        <p:nvSpPr>
          <p:cNvPr id="10" name="TextBox 9">
            <a:extLst>
              <a:ext uri="{FF2B5EF4-FFF2-40B4-BE49-F238E27FC236}">
                <a16:creationId xmlns:a16="http://schemas.microsoft.com/office/drawing/2014/main" id="{D11BBBE3-89BD-4392-B5CB-F459ACD19BC8}"/>
              </a:ext>
            </a:extLst>
          </p:cNvPr>
          <p:cNvSpPr txBox="1"/>
          <p:nvPr/>
        </p:nvSpPr>
        <p:spPr>
          <a:xfrm>
            <a:off x="7461743" y="4611297"/>
            <a:ext cx="4271221" cy="1477328"/>
          </a:xfrm>
          <a:prstGeom prst="rect">
            <a:avLst/>
          </a:prstGeom>
          <a:solidFill>
            <a:schemeClr val="bg1"/>
          </a:solid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3500" b="1" dirty="0">
                <a:solidFill>
                  <a:srgbClr val="002A68"/>
                </a:solidFill>
                <a:latin typeface="Arial Nova Cond" panose="020B0604020202020204" pitchFamily="34" charset="0"/>
                <a:ea typeface="Tahoma" panose="020B0604030504040204" pitchFamily="34" charset="0"/>
                <a:cs typeface="Tahoma" panose="020B0604030504040204" pitchFamily="34" charset="0"/>
              </a:rPr>
              <a:t>Section 3 of the Road Traffic Act 1988</a:t>
            </a:r>
            <a:endParaRPr kumimoji="0" lang="en-GB" sz="1600" b="0" i="0" u="none" strike="noStrike" kern="1200" cap="none" spc="0" normalizeH="0" baseline="0" noProof="0" dirty="0">
              <a:ln>
                <a:noFill/>
              </a:ln>
              <a:solidFill>
                <a:prstClr val="black"/>
              </a:solidFill>
              <a:effectLst/>
              <a:uLnTx/>
              <a:uFillTx/>
              <a:latin typeface="Arial Nova" panose="020B0504020202020204" pitchFamily="34" charset="0"/>
              <a:ea typeface="Tahoma" panose="020B0604030504040204" pitchFamily="34" charset="0"/>
              <a:cs typeface="Tahoma" panose="020B060403050404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000" b="0" i="0" u="none" strike="noStrike" kern="1200" cap="none" spc="0" normalizeH="0" baseline="0" noProof="0" dirty="0">
              <a:ln>
                <a:noFill/>
              </a:ln>
              <a:solidFill>
                <a:srgbClr val="42516F"/>
              </a:solidFill>
              <a:effectLst/>
              <a:uLnTx/>
              <a:uFillTx/>
              <a:latin typeface="Tahoma" panose="020B0604030504040204" pitchFamily="34" charset="0"/>
              <a:ea typeface="Tahoma" panose="020B0604030504040204" pitchFamily="34" charset="0"/>
              <a:cs typeface="Tahoma" panose="020B0604030504040204" pitchFamily="34" charset="0"/>
            </a:endParaRPr>
          </a:p>
        </p:txBody>
      </p:sp>
    </p:spTree>
    <p:extLst>
      <p:ext uri="{BB962C8B-B14F-4D97-AF65-F5344CB8AC3E}">
        <p14:creationId xmlns:p14="http://schemas.microsoft.com/office/powerpoint/2010/main" val="321893722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850840" y="1566822"/>
            <a:ext cx="10316095" cy="3539430"/>
          </a:xfrm>
          <a:prstGeom prst="rect">
            <a:avLst/>
          </a:prstGeom>
        </p:spPr>
        <p:txBody>
          <a:bodyPr wrap="square">
            <a:spAutoFit/>
          </a:bodyPr>
          <a:lstStyle/>
          <a:p>
            <a:pPr algn="ctr"/>
            <a:r>
              <a:rPr lang="en-GB" sz="2800" dirty="0">
                <a:solidFill>
                  <a:srgbClr val="002060"/>
                </a:solidFill>
              </a:rPr>
              <a:t>If a person </a:t>
            </a:r>
            <a:r>
              <a:rPr lang="en-GB" sz="2800" b="1" dirty="0">
                <a:solidFill>
                  <a:srgbClr val="FF0000"/>
                </a:solidFill>
              </a:rPr>
              <a:t>drives</a:t>
            </a:r>
            <a:r>
              <a:rPr lang="en-GB" sz="2800" dirty="0">
                <a:solidFill>
                  <a:srgbClr val="002060"/>
                </a:solidFill>
              </a:rPr>
              <a:t> a </a:t>
            </a:r>
            <a:r>
              <a:rPr lang="en-GB" sz="2800" b="1" dirty="0">
                <a:solidFill>
                  <a:srgbClr val="FF0000"/>
                </a:solidFill>
              </a:rPr>
              <a:t>mechanically propelled vehicle </a:t>
            </a:r>
            <a:r>
              <a:rPr lang="en-GB" sz="2800" dirty="0">
                <a:solidFill>
                  <a:srgbClr val="002060"/>
                </a:solidFill>
              </a:rPr>
              <a:t>on a </a:t>
            </a:r>
            <a:r>
              <a:rPr lang="en-GB" sz="2800" b="1" dirty="0">
                <a:solidFill>
                  <a:srgbClr val="FF0000"/>
                </a:solidFill>
              </a:rPr>
              <a:t>road</a:t>
            </a:r>
            <a:r>
              <a:rPr lang="en-GB" sz="2800" dirty="0">
                <a:solidFill>
                  <a:srgbClr val="FF0000"/>
                </a:solidFill>
              </a:rPr>
              <a:t> </a:t>
            </a:r>
            <a:r>
              <a:rPr lang="en-GB" sz="2800" dirty="0">
                <a:solidFill>
                  <a:srgbClr val="002060"/>
                </a:solidFill>
              </a:rPr>
              <a:t>or other</a:t>
            </a:r>
            <a:r>
              <a:rPr lang="en-GB" sz="2800" u="sng" dirty="0">
                <a:solidFill>
                  <a:srgbClr val="002060"/>
                </a:solidFill>
              </a:rPr>
              <a:t> </a:t>
            </a:r>
            <a:r>
              <a:rPr lang="en-GB" sz="2800" b="1" dirty="0">
                <a:solidFill>
                  <a:srgbClr val="FF0000"/>
                </a:solidFill>
              </a:rPr>
              <a:t>public place </a:t>
            </a:r>
          </a:p>
          <a:p>
            <a:pPr algn="ctr"/>
            <a:endParaRPr lang="en-GB" sz="2800" dirty="0"/>
          </a:p>
          <a:p>
            <a:pPr algn="ctr"/>
            <a:r>
              <a:rPr lang="en-GB" sz="2800" dirty="0">
                <a:solidFill>
                  <a:srgbClr val="002060"/>
                </a:solidFill>
              </a:rPr>
              <a:t>without</a:t>
            </a:r>
            <a:r>
              <a:rPr lang="en-GB" sz="2800" dirty="0"/>
              <a:t> </a:t>
            </a:r>
            <a:r>
              <a:rPr lang="en-GB" sz="2800" b="1" dirty="0">
                <a:solidFill>
                  <a:srgbClr val="FF0000"/>
                </a:solidFill>
              </a:rPr>
              <a:t>due care and attention </a:t>
            </a:r>
            <a:r>
              <a:rPr lang="en-GB" sz="2800" dirty="0">
                <a:solidFill>
                  <a:srgbClr val="002060"/>
                </a:solidFill>
              </a:rPr>
              <a:t>or without </a:t>
            </a:r>
            <a:r>
              <a:rPr lang="en-GB" sz="2800" b="1" dirty="0">
                <a:solidFill>
                  <a:srgbClr val="FF0000"/>
                </a:solidFill>
              </a:rPr>
              <a:t>reasonable consideration</a:t>
            </a:r>
          </a:p>
          <a:p>
            <a:pPr algn="ctr"/>
            <a:endParaRPr lang="en-GB" sz="2800" dirty="0">
              <a:solidFill>
                <a:srgbClr val="002060"/>
              </a:solidFill>
            </a:endParaRPr>
          </a:p>
          <a:p>
            <a:pPr algn="ctr"/>
            <a:r>
              <a:rPr lang="en-GB" sz="2800" dirty="0">
                <a:solidFill>
                  <a:srgbClr val="002060"/>
                </a:solidFill>
              </a:rPr>
              <a:t>for other persons using the road or place </a:t>
            </a:r>
          </a:p>
          <a:p>
            <a:pPr algn="ctr"/>
            <a:endParaRPr lang="en-GB" sz="2800" dirty="0">
              <a:solidFill>
                <a:srgbClr val="002060"/>
              </a:solidFill>
            </a:endParaRPr>
          </a:p>
          <a:p>
            <a:pPr algn="ctr"/>
            <a:r>
              <a:rPr lang="en-GB" sz="2800" dirty="0">
                <a:solidFill>
                  <a:srgbClr val="002060"/>
                </a:solidFill>
              </a:rPr>
              <a:t>he is guilty of an offence </a:t>
            </a:r>
          </a:p>
        </p:txBody>
      </p:sp>
      <p:sp>
        <p:nvSpPr>
          <p:cNvPr id="5" name="TextBox 4"/>
          <p:cNvSpPr txBox="1"/>
          <p:nvPr/>
        </p:nvSpPr>
        <p:spPr>
          <a:xfrm>
            <a:off x="3040034" y="5450124"/>
            <a:ext cx="5937709" cy="461665"/>
          </a:xfrm>
          <a:prstGeom prst="rect">
            <a:avLst/>
          </a:prstGeom>
          <a:solidFill>
            <a:schemeClr val="accent1">
              <a:lumMod val="20000"/>
              <a:lumOff val="80000"/>
            </a:schemeClr>
          </a:solidFill>
        </p:spPr>
        <p:txBody>
          <a:bodyPr wrap="square" rtlCol="0">
            <a:spAutoFit/>
          </a:bodyPr>
          <a:lstStyle/>
          <a:p>
            <a:pPr algn="ctr"/>
            <a:r>
              <a:rPr lang="en-GB" sz="2400" b="1" dirty="0">
                <a:solidFill>
                  <a:srgbClr val="002060"/>
                </a:solidFill>
                <a:ea typeface="Tahoma" panose="020B0604030504040204" pitchFamily="34" charset="0"/>
                <a:cs typeface="Tahoma" panose="020B0604030504040204" pitchFamily="34" charset="0"/>
              </a:rPr>
              <a:t>Section 3 Road Traffic Act 1988</a:t>
            </a:r>
          </a:p>
        </p:txBody>
      </p:sp>
      <p:sp>
        <p:nvSpPr>
          <p:cNvPr id="7" name="TextBox 6"/>
          <p:cNvSpPr txBox="1"/>
          <p:nvPr/>
        </p:nvSpPr>
        <p:spPr>
          <a:xfrm>
            <a:off x="720435" y="145732"/>
            <a:ext cx="10832227" cy="1077218"/>
          </a:xfrm>
          <a:prstGeom prst="rect">
            <a:avLst/>
          </a:prstGeom>
          <a:solidFill>
            <a:srgbClr val="002060"/>
          </a:solidFill>
        </p:spPr>
        <p:txBody>
          <a:bodyPr wrap="square" rtlCol="0">
            <a:spAutoFit/>
          </a:bodyPr>
          <a:lstStyle/>
          <a:p>
            <a:pPr algn="ctr"/>
            <a:r>
              <a:rPr lang="en-GB" sz="3200" b="1" dirty="0">
                <a:solidFill>
                  <a:schemeClr val="bg1"/>
                </a:solidFill>
              </a:rPr>
              <a:t>Driving without due care &amp; attention or                        reasonable consideration</a:t>
            </a:r>
          </a:p>
        </p:txBody>
      </p:sp>
    </p:spTree>
    <p:extLst>
      <p:ext uri="{BB962C8B-B14F-4D97-AF65-F5344CB8AC3E}">
        <p14:creationId xmlns:p14="http://schemas.microsoft.com/office/powerpoint/2010/main" val="10474836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2" end="2"/>
                                            </p:txEl>
                                          </p:spTgt>
                                        </p:tgtEl>
                                        <p:attrNameLst>
                                          <p:attrName>style.visibility</p:attrName>
                                        </p:attrNameLst>
                                      </p:cBhvr>
                                      <p:to>
                                        <p:strVal val="visible"/>
                                      </p:to>
                                    </p:set>
                                    <p:animEffect transition="in" filter="fade">
                                      <p:cBhvr>
                                        <p:cTn id="12" dur="500"/>
                                        <p:tgtEl>
                                          <p:spTgt spid="4">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
                                            <p:txEl>
                                              <p:pRg st="4" end="4"/>
                                            </p:txEl>
                                          </p:spTgt>
                                        </p:tgtEl>
                                        <p:attrNameLst>
                                          <p:attrName>style.visibility</p:attrName>
                                        </p:attrNameLst>
                                      </p:cBhvr>
                                      <p:to>
                                        <p:strVal val="visible"/>
                                      </p:to>
                                    </p:set>
                                    <p:animEffect transition="in" filter="fade">
                                      <p:cBhvr>
                                        <p:cTn id="17" dur="500"/>
                                        <p:tgtEl>
                                          <p:spTgt spid="4">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4">
                                            <p:txEl>
                                              <p:pRg st="6" end="6"/>
                                            </p:txEl>
                                          </p:spTgt>
                                        </p:tgtEl>
                                        <p:attrNameLst>
                                          <p:attrName>style.visibility</p:attrName>
                                        </p:attrNameLst>
                                      </p:cBhvr>
                                      <p:to>
                                        <p:strVal val="visible"/>
                                      </p:to>
                                    </p:set>
                                    <p:animEffect transition="in" filter="fade">
                                      <p:cBhvr>
                                        <p:cTn id="22" dur="500"/>
                                        <p:tgtEl>
                                          <p:spTgt spid="4">
                                            <p:txEl>
                                              <p:pRg st="6" end="6"/>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5"/>
                                        </p:tgtEl>
                                        <p:attrNameLst>
                                          <p:attrName>style.visibility</p:attrName>
                                        </p:attrNameLst>
                                      </p:cBhvr>
                                      <p:to>
                                        <p:strVal val="visible"/>
                                      </p:to>
                                    </p:set>
                                    <p:animEffect transition="in" filter="fade">
                                      <p:cBhvr>
                                        <p:cTn id="2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8"/>
          <p:cNvPicPr>
            <a:picLocks noChangeAspect="1" noChangeArrowheads="1"/>
          </p:cNvPicPr>
          <p:nvPr/>
        </p:nvPicPr>
        <p:blipFill>
          <a:blip r:embed="rId3">
            <a:lum bright="70000" contrast="-70000"/>
            <a:extLst>
              <a:ext uri="{28A0092B-C50C-407E-A947-70E740481C1C}">
                <a14:useLocalDpi xmlns:a14="http://schemas.microsoft.com/office/drawing/2010/main" val="0"/>
              </a:ext>
            </a:extLst>
          </a:blip>
          <a:srcRect/>
          <a:stretch>
            <a:fillRect/>
          </a:stretch>
        </p:blipFill>
        <p:spPr bwMode="auto">
          <a:xfrm>
            <a:off x="770965" y="729673"/>
            <a:ext cx="10512638" cy="469207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TextBox 4"/>
          <p:cNvSpPr txBox="1"/>
          <p:nvPr/>
        </p:nvSpPr>
        <p:spPr>
          <a:xfrm>
            <a:off x="486756" y="846051"/>
            <a:ext cx="10104582" cy="52322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2800" b="1" i="0" u="none" strike="noStrike" kern="1200" cap="none" spc="0" normalizeH="0" baseline="0" noProof="0" dirty="0">
              <a:ln>
                <a:noFill/>
              </a:ln>
              <a:solidFill>
                <a:srgbClr val="0000FF"/>
              </a:solidFill>
              <a:effectLst/>
              <a:uLnTx/>
              <a:uFillTx/>
              <a:latin typeface="Calibri" panose="020F0502020204030204"/>
              <a:ea typeface="+mn-ea"/>
              <a:cs typeface="+mn-cs"/>
            </a:endParaRPr>
          </a:p>
        </p:txBody>
      </p:sp>
      <p:sp>
        <p:nvSpPr>
          <p:cNvPr id="6" name="TextBox 5"/>
          <p:cNvSpPr txBox="1"/>
          <p:nvPr/>
        </p:nvSpPr>
        <p:spPr>
          <a:xfrm>
            <a:off x="1117137" y="1211811"/>
            <a:ext cx="10166465" cy="3970318"/>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600" b="1" i="0" u="none" strike="noStrike" kern="1200" cap="none" spc="0" normalizeH="0" baseline="0" noProof="0" dirty="0">
                <a:ln>
                  <a:noFill/>
                </a:ln>
                <a:solidFill>
                  <a:srgbClr val="002060"/>
                </a:solidFill>
                <a:effectLst/>
                <a:uLnTx/>
                <a:uFillTx/>
                <a:latin typeface="Calibri" panose="020F0502020204030204"/>
                <a:ea typeface="+mn-ea"/>
                <a:cs typeface="+mn-cs"/>
              </a:rPr>
              <a:t>Drives</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3600" b="1" i="0" u="none" strike="noStrike" kern="1200" cap="none" spc="0" normalizeH="0" baseline="0" noProof="0" dirty="0">
              <a:ln>
                <a:noFill/>
              </a:ln>
              <a:solidFill>
                <a:srgbClr val="002060"/>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600" b="1" i="0" u="none" strike="noStrike" kern="1200" cap="none" spc="0" normalizeH="0" baseline="0" noProof="0" dirty="0">
                <a:ln>
                  <a:noFill/>
                </a:ln>
                <a:solidFill>
                  <a:srgbClr val="002060"/>
                </a:solidFill>
                <a:effectLst/>
                <a:uLnTx/>
                <a:uFillTx/>
                <a:latin typeface="Calibri" panose="020F0502020204030204"/>
                <a:ea typeface="+mn-ea"/>
                <a:cs typeface="+mn-cs"/>
              </a:rPr>
              <a:t>Mechanically propelled vehicle</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3600" b="1" i="0" u="none" strike="noStrike" kern="1200" cap="none" spc="0" normalizeH="0" baseline="0" noProof="0" dirty="0">
              <a:ln>
                <a:noFill/>
              </a:ln>
              <a:solidFill>
                <a:srgbClr val="002060"/>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600" b="1" i="0" u="none" strike="noStrike" kern="1200" cap="none" spc="0" normalizeH="0" baseline="0" noProof="0" dirty="0">
                <a:ln>
                  <a:noFill/>
                </a:ln>
                <a:solidFill>
                  <a:srgbClr val="002060"/>
                </a:solidFill>
                <a:effectLst/>
                <a:uLnTx/>
                <a:uFillTx/>
                <a:latin typeface="Calibri" panose="020F0502020204030204"/>
                <a:ea typeface="+mn-ea"/>
                <a:cs typeface="+mn-cs"/>
              </a:rPr>
              <a:t>Road</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3600" b="1" i="0" u="none" strike="noStrike" kern="1200" cap="none" spc="0" normalizeH="0" baseline="0" noProof="0" dirty="0">
              <a:ln>
                <a:noFill/>
              </a:ln>
              <a:solidFill>
                <a:srgbClr val="002060"/>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600" b="1" i="0" u="none" strike="noStrike" kern="1200" cap="none" spc="0" normalizeH="0" baseline="0" noProof="0" dirty="0">
                <a:ln>
                  <a:noFill/>
                </a:ln>
                <a:solidFill>
                  <a:srgbClr val="002060"/>
                </a:solidFill>
                <a:effectLst/>
                <a:uLnTx/>
                <a:uFillTx/>
                <a:latin typeface="Calibri" panose="020F0502020204030204"/>
                <a:ea typeface="+mn-ea"/>
                <a:cs typeface="+mn-cs"/>
              </a:rPr>
              <a:t>Public place</a:t>
            </a:r>
          </a:p>
        </p:txBody>
      </p:sp>
    </p:spTree>
    <p:extLst>
      <p:ext uri="{BB962C8B-B14F-4D97-AF65-F5344CB8AC3E}">
        <p14:creationId xmlns:p14="http://schemas.microsoft.com/office/powerpoint/2010/main" val="162067743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469944" y="2071034"/>
            <a:ext cx="4855906" cy="2677656"/>
          </a:xfrm>
          <a:prstGeom prst="rect">
            <a:avLst/>
          </a:prstGeom>
        </p:spPr>
        <p:txBody>
          <a:bodyPr wrap="square">
            <a:spAutoFit/>
          </a:bodyPr>
          <a:lstStyle/>
          <a:p>
            <a:pPr algn="ctr"/>
            <a:r>
              <a:rPr lang="en-GB" sz="2800" dirty="0">
                <a:solidFill>
                  <a:srgbClr val="002060"/>
                </a:solidFill>
              </a:rPr>
              <a:t>This is when the driving has departed from the standard of care and skill that would in the circumstances of the case have been exercised by a reasonable, prudent and competent driver.</a:t>
            </a:r>
          </a:p>
        </p:txBody>
      </p:sp>
      <p:pic>
        <p:nvPicPr>
          <p:cNvPr id="5" name="Picture 5"/>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933107" y="1755630"/>
            <a:ext cx="4305993" cy="330846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TextBox 5"/>
          <p:cNvSpPr txBox="1"/>
          <p:nvPr/>
        </p:nvSpPr>
        <p:spPr>
          <a:xfrm>
            <a:off x="720435" y="610427"/>
            <a:ext cx="10832227" cy="584775"/>
          </a:xfrm>
          <a:prstGeom prst="rect">
            <a:avLst/>
          </a:prstGeom>
          <a:solidFill>
            <a:srgbClr val="002060"/>
          </a:solidFill>
        </p:spPr>
        <p:txBody>
          <a:bodyPr wrap="square" rtlCol="0">
            <a:spAutoFit/>
          </a:bodyPr>
          <a:lstStyle/>
          <a:p>
            <a:pPr algn="ctr"/>
            <a:r>
              <a:rPr lang="en-GB" sz="3200" b="1" dirty="0">
                <a:solidFill>
                  <a:schemeClr val="bg1"/>
                </a:solidFill>
              </a:rPr>
              <a:t>‘without due care &amp; attention’</a:t>
            </a:r>
          </a:p>
        </p:txBody>
      </p:sp>
    </p:spTree>
    <p:extLst>
      <p:ext uri="{BB962C8B-B14F-4D97-AF65-F5344CB8AC3E}">
        <p14:creationId xmlns:p14="http://schemas.microsoft.com/office/powerpoint/2010/main" val="116615409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783829" y="2167953"/>
            <a:ext cx="3888023" cy="2677656"/>
          </a:xfrm>
          <a:prstGeom prst="rect">
            <a:avLst/>
          </a:prstGeom>
        </p:spPr>
        <p:txBody>
          <a:bodyPr wrap="square">
            <a:spAutoFit/>
          </a:bodyPr>
          <a:lstStyle/>
          <a:p>
            <a:pPr algn="ctr"/>
            <a:r>
              <a:rPr lang="en-GB" sz="2800" dirty="0">
                <a:solidFill>
                  <a:srgbClr val="002060"/>
                </a:solidFill>
              </a:rPr>
              <a:t>In order to drive ‘without reasonable consideration’ it is necessary to cause some actual inconvenience to another road user</a:t>
            </a:r>
          </a:p>
        </p:txBody>
      </p:sp>
      <p:sp>
        <p:nvSpPr>
          <p:cNvPr id="5" name="TextBox 4"/>
          <p:cNvSpPr txBox="1"/>
          <p:nvPr/>
        </p:nvSpPr>
        <p:spPr>
          <a:xfrm>
            <a:off x="795386" y="565456"/>
            <a:ext cx="10832227" cy="584775"/>
          </a:xfrm>
          <a:prstGeom prst="rect">
            <a:avLst/>
          </a:prstGeom>
          <a:solidFill>
            <a:srgbClr val="002060"/>
          </a:solidFill>
        </p:spPr>
        <p:txBody>
          <a:bodyPr wrap="square" rtlCol="0">
            <a:spAutoFit/>
          </a:bodyPr>
          <a:lstStyle/>
          <a:p>
            <a:pPr algn="ctr"/>
            <a:r>
              <a:rPr lang="en-GB" sz="3200" b="1" dirty="0">
                <a:solidFill>
                  <a:schemeClr val="bg1"/>
                </a:solidFill>
              </a:rPr>
              <a:t>‘without reasonable consideration’</a:t>
            </a:r>
          </a:p>
        </p:txBody>
      </p:sp>
      <p:pic>
        <p:nvPicPr>
          <p:cNvPr id="6" name="Picture 5"/>
          <p:cNvPicPr>
            <a:picLocks noChangeAspect="1"/>
          </p:cNvPicPr>
          <p:nvPr/>
        </p:nvPicPr>
        <p:blipFill>
          <a:blip r:embed="rId3"/>
          <a:stretch>
            <a:fillRect/>
          </a:stretch>
        </p:blipFill>
        <p:spPr>
          <a:xfrm>
            <a:off x="6580683" y="1832262"/>
            <a:ext cx="4157514" cy="3349038"/>
          </a:xfrm>
          <a:prstGeom prst="rect">
            <a:avLst/>
          </a:prstGeom>
        </p:spPr>
      </p:pic>
    </p:spTree>
    <p:extLst>
      <p:ext uri="{BB962C8B-B14F-4D97-AF65-F5344CB8AC3E}">
        <p14:creationId xmlns:p14="http://schemas.microsoft.com/office/powerpoint/2010/main" val="59474326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8"/>
          <p:cNvPicPr>
            <a:picLocks noChangeAspect="1" noChangeArrowheads="1"/>
          </p:cNvPicPr>
          <p:nvPr/>
        </p:nvPicPr>
        <p:blipFill>
          <a:blip r:embed="rId3">
            <a:lum bright="70000" contrast="-70000"/>
            <a:extLst>
              <a:ext uri="{28A0092B-C50C-407E-A947-70E740481C1C}">
                <a14:useLocalDpi xmlns:a14="http://schemas.microsoft.com/office/drawing/2010/main" val="0"/>
              </a:ext>
            </a:extLst>
          </a:blip>
          <a:srcRect/>
          <a:stretch>
            <a:fillRect/>
          </a:stretch>
        </p:blipFill>
        <p:spPr bwMode="auto">
          <a:xfrm>
            <a:off x="1055077" y="1020539"/>
            <a:ext cx="9888073" cy="484099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7" name="TextBox 6"/>
          <p:cNvSpPr txBox="1"/>
          <p:nvPr/>
        </p:nvSpPr>
        <p:spPr>
          <a:xfrm>
            <a:off x="1055077" y="1020540"/>
            <a:ext cx="9888073" cy="4708981"/>
          </a:xfrm>
          <a:prstGeom prst="rect">
            <a:avLst/>
          </a:prstGeom>
          <a:noFill/>
        </p:spPr>
        <p:txBody>
          <a:bodyPr wrap="square" rtlCol="0">
            <a:spAutoFit/>
          </a:bodyPr>
          <a:lstStyle/>
          <a:p>
            <a:pPr marL="0" marR="0" lvl="0" indent="0" defTabSz="914400" rtl="0" eaLnBrk="1" fontAlgn="auto" latinLnBrk="0" hangingPunct="1">
              <a:lnSpc>
                <a:spcPct val="100000"/>
              </a:lnSpc>
              <a:spcBef>
                <a:spcPts val="0"/>
              </a:spcBef>
              <a:spcAft>
                <a:spcPts val="0"/>
              </a:spcAft>
              <a:buClrTx/>
              <a:buSzTx/>
              <a:buFontTx/>
              <a:buNone/>
              <a:tabLst/>
              <a:defRPr/>
            </a:pPr>
            <a:r>
              <a:rPr kumimoji="0" lang="en-GB" sz="3000" i="0" u="none" strike="noStrike" kern="1200" cap="none" spc="0" normalizeH="0" baseline="0" noProof="0" dirty="0">
                <a:ln>
                  <a:noFill/>
                </a:ln>
                <a:effectLst/>
                <a:uLnTx/>
                <a:uFillTx/>
                <a:latin typeface="Calibri" panose="020F0502020204030204"/>
                <a:ea typeface="+mn-ea"/>
                <a:cs typeface="+mn-cs"/>
              </a:rPr>
              <a:t>The Road Traffic Act 1988 </a:t>
            </a:r>
            <a:r>
              <a:rPr kumimoji="0" lang="en-GB" sz="3000" i="0" u="none" strike="noStrike" kern="1200" cap="none" spc="0" normalizeH="0" baseline="0" noProof="0" dirty="0">
                <a:ln>
                  <a:noFill/>
                </a:ln>
                <a:solidFill>
                  <a:prstClr val="black"/>
                </a:solidFill>
                <a:effectLst/>
                <a:uLnTx/>
                <a:uFillTx/>
                <a:latin typeface="Calibri" panose="020F0502020204030204"/>
                <a:ea typeface="+mn-ea"/>
                <a:cs typeface="+mn-cs"/>
              </a:rPr>
              <a:t>provides certain defences to the offences of driving without due care/reasonable consideration under </a:t>
            </a:r>
            <a:r>
              <a:rPr kumimoji="0" lang="en-GB" sz="3000" i="0" u="none" strike="noStrike" kern="1200" cap="none" spc="0" normalizeH="0" baseline="0" noProof="0" dirty="0">
                <a:ln>
                  <a:noFill/>
                </a:ln>
                <a:solidFill>
                  <a:srgbClr val="0000FF"/>
                </a:solidFill>
                <a:effectLst/>
                <a:uLnTx/>
                <a:uFillTx/>
                <a:latin typeface="Calibri" panose="020F0502020204030204"/>
                <a:ea typeface="+mn-ea"/>
                <a:cs typeface="+mn-cs"/>
              </a:rPr>
              <a:t>Section 3:</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300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457200" marR="0" lvl="0" indent="-457200"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3000" i="0" u="none" strike="noStrike" kern="1200" cap="none" spc="0" normalizeH="0" baseline="0" noProof="0" dirty="0">
                <a:ln>
                  <a:noFill/>
                </a:ln>
                <a:solidFill>
                  <a:prstClr val="black"/>
                </a:solidFill>
                <a:effectLst/>
                <a:uLnTx/>
                <a:uFillTx/>
                <a:latin typeface="Calibri" panose="020F0502020204030204"/>
                <a:ea typeface="+mn-ea"/>
                <a:cs typeface="+mn-cs"/>
              </a:rPr>
              <a:t>Automatism</a:t>
            </a:r>
          </a:p>
          <a:p>
            <a:pPr marL="457200" marR="0" lvl="0" indent="-457200"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3000" i="0" u="none" strike="noStrike" kern="1200" cap="none" spc="0" normalizeH="0" baseline="0" noProof="0" dirty="0">
                <a:ln>
                  <a:noFill/>
                </a:ln>
                <a:solidFill>
                  <a:prstClr val="black"/>
                </a:solidFill>
                <a:effectLst/>
                <a:uLnTx/>
                <a:uFillTx/>
                <a:latin typeface="Calibri" panose="020F0502020204030204"/>
                <a:ea typeface="+mn-ea"/>
                <a:cs typeface="+mn-cs"/>
              </a:rPr>
              <a:t>Unconsciousness/Sudden Illness</a:t>
            </a:r>
          </a:p>
          <a:p>
            <a:pPr marL="457200" marR="0" lvl="0" indent="-457200"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3000" i="0" u="none" strike="noStrike" kern="1200" cap="none" spc="0" normalizeH="0" baseline="0" noProof="0" dirty="0">
                <a:ln>
                  <a:noFill/>
                </a:ln>
                <a:solidFill>
                  <a:prstClr val="black"/>
                </a:solidFill>
                <a:effectLst/>
                <a:uLnTx/>
                <a:uFillTx/>
                <a:latin typeface="Calibri" panose="020F0502020204030204"/>
                <a:ea typeface="+mn-ea"/>
                <a:cs typeface="+mn-cs"/>
              </a:rPr>
              <a:t>Duress</a:t>
            </a:r>
          </a:p>
          <a:p>
            <a:pPr marL="457200" marR="0" lvl="0" indent="-457200"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3000" i="0" u="none" strike="noStrike" kern="1200" cap="none" spc="0" normalizeH="0" baseline="0" noProof="0" dirty="0">
                <a:ln>
                  <a:noFill/>
                </a:ln>
                <a:solidFill>
                  <a:prstClr val="black"/>
                </a:solidFill>
                <a:effectLst/>
                <a:uLnTx/>
                <a:uFillTx/>
                <a:latin typeface="Calibri" panose="020F0502020204030204"/>
                <a:ea typeface="+mn-ea"/>
                <a:cs typeface="+mn-cs"/>
              </a:rPr>
              <a:t>Sudden mechanical defect</a:t>
            </a:r>
          </a:p>
          <a:p>
            <a:pPr marL="457200" marR="0" lvl="0" indent="-457200"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3000" i="0" u="none" strike="noStrike" kern="1200" cap="none" spc="0" normalizeH="0" baseline="0" noProof="0" dirty="0">
                <a:ln>
                  <a:noFill/>
                </a:ln>
                <a:solidFill>
                  <a:prstClr val="black"/>
                </a:solidFill>
                <a:effectLst/>
                <a:uLnTx/>
                <a:uFillTx/>
                <a:latin typeface="Calibri" panose="020F0502020204030204"/>
                <a:ea typeface="+mn-ea"/>
                <a:cs typeface="+mn-cs"/>
              </a:rPr>
              <a:t>Assisting in the arrest of offenders</a:t>
            </a:r>
          </a:p>
          <a:p>
            <a:pPr marL="457200" marR="0" lvl="0" indent="-457200"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3000" i="0" u="none" strike="noStrike" kern="1200" cap="none" spc="0" normalizeH="0" baseline="0" noProof="0" dirty="0">
                <a:ln>
                  <a:noFill/>
                </a:ln>
                <a:solidFill>
                  <a:prstClr val="black"/>
                </a:solidFill>
                <a:effectLst/>
                <a:uLnTx/>
                <a:uFillTx/>
                <a:latin typeface="Calibri" panose="020F0502020204030204"/>
                <a:ea typeface="+mn-ea"/>
                <a:cs typeface="+mn-cs"/>
              </a:rPr>
              <a:t>Authorised motoring event</a:t>
            </a:r>
          </a:p>
        </p:txBody>
      </p:sp>
      <p:sp>
        <p:nvSpPr>
          <p:cNvPr id="5" name="TextBox 4"/>
          <p:cNvSpPr txBox="1"/>
          <p:nvPr/>
        </p:nvSpPr>
        <p:spPr>
          <a:xfrm>
            <a:off x="720435" y="145732"/>
            <a:ext cx="10832227" cy="584775"/>
          </a:xfrm>
          <a:prstGeom prst="rect">
            <a:avLst/>
          </a:prstGeom>
          <a:solidFill>
            <a:srgbClr val="002060"/>
          </a:solidFill>
        </p:spPr>
        <p:txBody>
          <a:bodyPr wrap="square" rtlCol="0">
            <a:spAutoFit/>
          </a:bodyPr>
          <a:lstStyle/>
          <a:p>
            <a:pPr algn="ctr"/>
            <a:r>
              <a:rPr lang="en-GB" sz="3200" b="1" dirty="0">
                <a:solidFill>
                  <a:schemeClr val="bg1"/>
                </a:solidFill>
              </a:rPr>
              <a:t>Due care / reasonable consideration: Defences</a:t>
            </a:r>
          </a:p>
        </p:txBody>
      </p:sp>
    </p:spTree>
    <p:extLst>
      <p:ext uri="{BB962C8B-B14F-4D97-AF65-F5344CB8AC3E}">
        <p14:creationId xmlns:p14="http://schemas.microsoft.com/office/powerpoint/2010/main" val="158291157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720435" y="1009556"/>
            <a:ext cx="10981112" cy="3970318"/>
          </a:xfrm>
          <a:prstGeom prst="rect">
            <a:avLst/>
          </a:prstGeom>
        </p:spPr>
        <p:txBody>
          <a:bodyPr wrap="square">
            <a:spAutoFit/>
          </a:bodyPr>
          <a:lstStyle/>
          <a:p>
            <a:pPr algn="ctr"/>
            <a:r>
              <a:rPr lang="en-GB" sz="2800" dirty="0">
                <a:solidFill>
                  <a:srgbClr val="002060"/>
                </a:solidFill>
              </a:rPr>
              <a:t>Whosoever having the charge of any </a:t>
            </a:r>
            <a:r>
              <a:rPr lang="en-GB" sz="2800" b="1" dirty="0">
                <a:solidFill>
                  <a:srgbClr val="FF0000"/>
                </a:solidFill>
              </a:rPr>
              <a:t>carriage</a:t>
            </a:r>
            <a:r>
              <a:rPr lang="en-GB" sz="2800" u="sng" dirty="0"/>
              <a:t> </a:t>
            </a:r>
            <a:r>
              <a:rPr lang="en-GB" sz="2800" dirty="0"/>
              <a:t>o</a:t>
            </a:r>
            <a:r>
              <a:rPr lang="en-GB" sz="2800" dirty="0">
                <a:solidFill>
                  <a:srgbClr val="002060"/>
                </a:solidFill>
              </a:rPr>
              <a:t>r</a:t>
            </a:r>
            <a:r>
              <a:rPr lang="en-GB" sz="2800" dirty="0"/>
              <a:t> </a:t>
            </a:r>
            <a:r>
              <a:rPr lang="en-GB" sz="2800" b="1" dirty="0">
                <a:solidFill>
                  <a:srgbClr val="FF0000"/>
                </a:solidFill>
              </a:rPr>
              <a:t>vehicle</a:t>
            </a:r>
            <a:r>
              <a:rPr lang="en-GB" sz="2800" dirty="0"/>
              <a:t> </a:t>
            </a:r>
            <a:r>
              <a:rPr lang="en-GB" sz="2800" dirty="0">
                <a:solidFill>
                  <a:srgbClr val="002060"/>
                </a:solidFill>
              </a:rPr>
              <a:t>shall</a:t>
            </a:r>
          </a:p>
          <a:p>
            <a:pPr algn="ctr"/>
            <a:endParaRPr lang="en-GB" sz="2800" dirty="0">
              <a:solidFill>
                <a:srgbClr val="002060"/>
              </a:solidFill>
            </a:endParaRPr>
          </a:p>
          <a:p>
            <a:pPr algn="ctr"/>
            <a:r>
              <a:rPr lang="en-GB" sz="2800" dirty="0">
                <a:solidFill>
                  <a:srgbClr val="002060"/>
                </a:solidFill>
              </a:rPr>
              <a:t>by wanton or furious </a:t>
            </a:r>
            <a:r>
              <a:rPr lang="en-GB" sz="2800" b="1" dirty="0">
                <a:solidFill>
                  <a:srgbClr val="FF0000"/>
                </a:solidFill>
              </a:rPr>
              <a:t>driving</a:t>
            </a:r>
            <a:r>
              <a:rPr lang="en-GB" sz="2800" dirty="0">
                <a:solidFill>
                  <a:srgbClr val="FF0000"/>
                </a:solidFill>
              </a:rPr>
              <a:t> </a:t>
            </a:r>
            <a:r>
              <a:rPr lang="en-GB" sz="2800" dirty="0">
                <a:solidFill>
                  <a:srgbClr val="002060"/>
                </a:solidFill>
              </a:rPr>
              <a:t>or racing</a:t>
            </a:r>
          </a:p>
          <a:p>
            <a:pPr algn="ctr"/>
            <a:endParaRPr lang="en-GB" sz="2800" dirty="0">
              <a:solidFill>
                <a:srgbClr val="002060"/>
              </a:solidFill>
            </a:endParaRPr>
          </a:p>
          <a:p>
            <a:pPr algn="ctr"/>
            <a:r>
              <a:rPr lang="en-GB" sz="2800" dirty="0">
                <a:solidFill>
                  <a:srgbClr val="002060"/>
                </a:solidFill>
              </a:rPr>
              <a:t>or other wilful misconduct or wilful neglect</a:t>
            </a:r>
          </a:p>
          <a:p>
            <a:pPr algn="ctr"/>
            <a:endParaRPr lang="en-GB" sz="2800" dirty="0">
              <a:solidFill>
                <a:srgbClr val="002060"/>
              </a:solidFill>
            </a:endParaRPr>
          </a:p>
          <a:p>
            <a:pPr algn="ctr"/>
            <a:r>
              <a:rPr lang="en-GB" sz="2800" dirty="0">
                <a:solidFill>
                  <a:srgbClr val="002060"/>
                </a:solidFill>
              </a:rPr>
              <a:t>do or cause any bodily harm to any person whatsoever</a:t>
            </a:r>
          </a:p>
          <a:p>
            <a:pPr algn="ctr"/>
            <a:endParaRPr lang="en-GB" sz="2800" dirty="0">
              <a:solidFill>
                <a:srgbClr val="002060"/>
              </a:solidFill>
            </a:endParaRPr>
          </a:p>
          <a:p>
            <a:pPr algn="ctr"/>
            <a:r>
              <a:rPr lang="en-GB" sz="2800" dirty="0">
                <a:solidFill>
                  <a:srgbClr val="002060"/>
                </a:solidFill>
              </a:rPr>
              <a:t>shall be guilty of an offence</a:t>
            </a:r>
          </a:p>
        </p:txBody>
      </p:sp>
      <p:sp>
        <p:nvSpPr>
          <p:cNvPr id="5" name="TextBox 4"/>
          <p:cNvSpPr txBox="1"/>
          <p:nvPr/>
        </p:nvSpPr>
        <p:spPr>
          <a:xfrm>
            <a:off x="2402206" y="5197367"/>
            <a:ext cx="7468684" cy="461665"/>
          </a:xfrm>
          <a:prstGeom prst="rect">
            <a:avLst/>
          </a:prstGeom>
          <a:solidFill>
            <a:schemeClr val="accent1">
              <a:lumMod val="20000"/>
              <a:lumOff val="80000"/>
            </a:schemeClr>
          </a:solid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400" b="1" i="0" u="none" strike="noStrike" kern="1200" cap="none" spc="0" normalizeH="0" baseline="0" noProof="0" dirty="0">
                <a:ln>
                  <a:noFill/>
                </a:ln>
                <a:solidFill>
                  <a:srgbClr val="002060"/>
                </a:solidFill>
                <a:effectLst/>
                <a:uLnTx/>
                <a:uFillTx/>
                <a:ea typeface="Tahoma" panose="020B0604030504040204" pitchFamily="34" charset="0"/>
                <a:cs typeface="Tahoma" panose="020B0604030504040204" pitchFamily="34" charset="0"/>
              </a:rPr>
              <a:t>Section 35 Offences Against the</a:t>
            </a:r>
            <a:r>
              <a:rPr kumimoji="0" lang="en-GB" sz="2400" b="1" i="0" u="none" strike="noStrike" kern="1200" cap="none" spc="0" normalizeH="0" noProof="0" dirty="0">
                <a:ln>
                  <a:noFill/>
                </a:ln>
                <a:solidFill>
                  <a:srgbClr val="002060"/>
                </a:solidFill>
                <a:effectLst/>
                <a:uLnTx/>
                <a:uFillTx/>
                <a:ea typeface="Tahoma" panose="020B0604030504040204" pitchFamily="34" charset="0"/>
                <a:cs typeface="Tahoma" panose="020B0604030504040204" pitchFamily="34" charset="0"/>
              </a:rPr>
              <a:t> Person</a:t>
            </a:r>
            <a:r>
              <a:rPr kumimoji="0" lang="en-GB" sz="2400" b="1" i="0" u="none" strike="noStrike" kern="1200" cap="none" spc="0" normalizeH="0" baseline="0" noProof="0" dirty="0">
                <a:ln>
                  <a:noFill/>
                </a:ln>
                <a:solidFill>
                  <a:srgbClr val="002060"/>
                </a:solidFill>
                <a:effectLst/>
                <a:uLnTx/>
                <a:uFillTx/>
                <a:ea typeface="Tahoma" panose="020B0604030504040204" pitchFamily="34" charset="0"/>
                <a:cs typeface="Tahoma" panose="020B0604030504040204" pitchFamily="34" charset="0"/>
              </a:rPr>
              <a:t> Act 1861</a:t>
            </a:r>
          </a:p>
        </p:txBody>
      </p:sp>
      <p:sp>
        <p:nvSpPr>
          <p:cNvPr id="7" name="TextBox 6"/>
          <p:cNvSpPr txBox="1"/>
          <p:nvPr/>
        </p:nvSpPr>
        <p:spPr>
          <a:xfrm>
            <a:off x="720435" y="145732"/>
            <a:ext cx="10832227" cy="584775"/>
          </a:xfrm>
          <a:prstGeom prst="rect">
            <a:avLst/>
          </a:prstGeom>
          <a:solidFill>
            <a:srgbClr val="002060"/>
          </a:solidFill>
        </p:spPr>
        <p:txBody>
          <a:bodyPr wrap="square" rtlCol="0">
            <a:spAutoFit/>
          </a:bodyPr>
          <a:lstStyle/>
          <a:p>
            <a:pPr algn="ctr"/>
            <a:r>
              <a:rPr lang="en-GB" sz="3200" b="1" dirty="0">
                <a:solidFill>
                  <a:schemeClr val="bg1"/>
                </a:solidFill>
              </a:rPr>
              <a:t>‘wanton and furious driving’</a:t>
            </a:r>
          </a:p>
        </p:txBody>
      </p:sp>
    </p:spTree>
    <p:extLst>
      <p:ext uri="{BB962C8B-B14F-4D97-AF65-F5344CB8AC3E}">
        <p14:creationId xmlns:p14="http://schemas.microsoft.com/office/powerpoint/2010/main" val="38416971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500"/>
                                        <p:tgtEl>
                                          <p:spTgt spid="3">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6" end="6"/>
                                            </p:txEl>
                                          </p:spTgt>
                                        </p:tgtEl>
                                        <p:attrNameLst>
                                          <p:attrName>style.visibility</p:attrName>
                                        </p:attrNameLst>
                                      </p:cBhvr>
                                      <p:to>
                                        <p:strVal val="visible"/>
                                      </p:to>
                                    </p:set>
                                    <p:animEffect transition="in" filter="fade">
                                      <p:cBhvr>
                                        <p:cTn id="22" dur="500"/>
                                        <p:tgtEl>
                                          <p:spTgt spid="3">
                                            <p:txEl>
                                              <p:pRg st="6" end="6"/>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8" end="8"/>
                                            </p:txEl>
                                          </p:spTgt>
                                        </p:tgtEl>
                                        <p:attrNameLst>
                                          <p:attrName>style.visibility</p:attrName>
                                        </p:attrNameLst>
                                      </p:cBhvr>
                                      <p:to>
                                        <p:strVal val="visible"/>
                                      </p:to>
                                    </p:set>
                                    <p:animEffect transition="in" filter="fade">
                                      <p:cBhvr>
                                        <p:cTn id="27" dur="500"/>
                                        <p:tgtEl>
                                          <p:spTgt spid="3">
                                            <p:txEl>
                                              <p:pRg st="8" end="8"/>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5"/>
                                        </p:tgtEl>
                                        <p:attrNameLst>
                                          <p:attrName>style.visibility</p:attrName>
                                        </p:attrNameLst>
                                      </p:cBhvr>
                                      <p:to>
                                        <p:strVal val="visible"/>
                                      </p:to>
                                    </p:set>
                                    <p:animEffect transition="in" filter="fade">
                                      <p:cBhvr>
                                        <p:cTn id="32"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000851" y="1809188"/>
            <a:ext cx="10316095" cy="3970318"/>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srgbClr val="002060"/>
                </a:solidFill>
                <a:effectLst/>
                <a:uLnTx/>
                <a:uFillTx/>
                <a:latin typeface="Calibri" panose="020F0502020204030204"/>
                <a:ea typeface="+mn-ea"/>
                <a:cs typeface="+mn-cs"/>
              </a:rPr>
              <a:t>If a person </a:t>
            </a:r>
            <a:r>
              <a:rPr kumimoji="0" lang="en-GB" sz="2800" b="1" i="0" strike="noStrike" kern="1200" cap="none" spc="0" normalizeH="0" baseline="0" noProof="0" dirty="0">
                <a:ln>
                  <a:noFill/>
                </a:ln>
                <a:solidFill>
                  <a:srgbClr val="FF0000"/>
                </a:solidFill>
                <a:effectLst/>
                <a:uLnTx/>
                <a:uFillTx/>
                <a:latin typeface="Calibri" panose="020F0502020204030204"/>
                <a:ea typeface="+mn-ea"/>
                <a:cs typeface="+mn-cs"/>
              </a:rPr>
              <a:t>causes the death </a:t>
            </a:r>
            <a:r>
              <a:rPr kumimoji="0" lang="en-GB" sz="2800" b="0" i="0" u="none" strike="noStrike" kern="1200" cap="none" spc="0" normalizeH="0" baseline="0" noProof="0" dirty="0">
                <a:ln>
                  <a:noFill/>
                </a:ln>
                <a:solidFill>
                  <a:srgbClr val="002060"/>
                </a:solidFill>
                <a:effectLst/>
                <a:uLnTx/>
                <a:uFillTx/>
                <a:latin typeface="Calibri" panose="020F0502020204030204"/>
                <a:ea typeface="+mn-ea"/>
                <a:cs typeface="+mn-cs"/>
              </a:rPr>
              <a:t>of another person by driving  a</a:t>
            </a:r>
          </a:p>
          <a:p>
            <a:pPr marL="0" marR="0" lvl="0" indent="0" algn="ctr" defTabSz="914400" rtl="0" eaLnBrk="1" fontAlgn="auto" latinLnBrk="0" hangingPunct="1">
              <a:lnSpc>
                <a:spcPct val="100000"/>
              </a:lnSpc>
              <a:spcBef>
                <a:spcPts val="0"/>
              </a:spcBef>
              <a:spcAft>
                <a:spcPts val="0"/>
              </a:spcAft>
              <a:buClrTx/>
              <a:buSzTx/>
              <a:buFontTx/>
              <a:buNone/>
              <a:tabLst/>
              <a:defRPr/>
            </a:pPr>
            <a:endParaRPr lang="en-GB" sz="2800" dirty="0">
              <a:solidFill>
                <a:srgbClr val="002060"/>
              </a:solidFill>
              <a:latin typeface="Calibri" panose="020F0502020204030204"/>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1" i="0" strike="noStrike" kern="1200" cap="none" spc="0" normalizeH="0" baseline="0" noProof="0" dirty="0">
                <a:ln>
                  <a:noFill/>
                </a:ln>
                <a:solidFill>
                  <a:srgbClr val="FF0000"/>
                </a:solidFill>
                <a:effectLst/>
                <a:uLnTx/>
                <a:uFillTx/>
                <a:latin typeface="Calibri" panose="020F0502020204030204"/>
                <a:ea typeface="+mn-ea"/>
                <a:cs typeface="+mn-cs"/>
              </a:rPr>
              <a:t>mechanically propelled vehicle </a:t>
            </a:r>
            <a:r>
              <a:rPr kumimoji="0" lang="en-GB" sz="2800" b="0" i="0" u="none" strike="noStrike" kern="1200" cap="none" spc="0" normalizeH="0" baseline="0" noProof="0" dirty="0">
                <a:ln>
                  <a:noFill/>
                </a:ln>
                <a:solidFill>
                  <a:srgbClr val="002060"/>
                </a:solidFill>
                <a:effectLst/>
                <a:uLnTx/>
                <a:uFillTx/>
                <a:latin typeface="Calibri" panose="020F0502020204030204"/>
                <a:ea typeface="+mn-ea"/>
                <a:cs typeface="+mn-cs"/>
              </a:rPr>
              <a:t>on a</a:t>
            </a: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GB" sz="2800" b="1" i="0" strike="noStrike" kern="1200" cap="none" spc="0" normalizeH="0" baseline="0" noProof="0" dirty="0">
                <a:ln>
                  <a:noFill/>
                </a:ln>
                <a:solidFill>
                  <a:srgbClr val="FF0000"/>
                </a:solidFill>
                <a:effectLst/>
                <a:uLnTx/>
                <a:uFillTx/>
                <a:latin typeface="Calibri" panose="020F0502020204030204"/>
                <a:ea typeface="+mn-ea"/>
                <a:cs typeface="+mn-cs"/>
              </a:rPr>
              <a:t>road</a:t>
            </a:r>
            <a:r>
              <a:rPr kumimoji="0" lang="en-GB" sz="2800" b="0" i="0" u="none" strike="noStrike" kern="1200" cap="none" spc="0" normalizeH="0" baseline="0" noProof="0" dirty="0">
                <a:ln>
                  <a:noFill/>
                </a:ln>
                <a:solidFill>
                  <a:srgbClr val="FF0000"/>
                </a:solidFill>
                <a:effectLst/>
                <a:uLnTx/>
                <a:uFillTx/>
                <a:latin typeface="Calibri" panose="020F0502020204030204"/>
                <a:ea typeface="+mn-ea"/>
                <a:cs typeface="+mn-cs"/>
              </a:rPr>
              <a:t> </a:t>
            </a:r>
            <a:r>
              <a:rPr kumimoji="0" lang="en-GB" sz="2800" b="0" i="0" u="none" strike="noStrike" kern="1200" cap="none" spc="0" normalizeH="0" baseline="0" noProof="0" dirty="0">
                <a:ln>
                  <a:noFill/>
                </a:ln>
                <a:solidFill>
                  <a:srgbClr val="002060"/>
                </a:solidFill>
                <a:effectLst/>
                <a:uLnTx/>
                <a:uFillTx/>
                <a:latin typeface="Calibri" panose="020F0502020204030204"/>
                <a:ea typeface="+mn-ea"/>
                <a:cs typeface="+mn-cs"/>
              </a:rPr>
              <a:t>or other</a:t>
            </a:r>
            <a:r>
              <a:rPr kumimoji="0" lang="en-GB" sz="2800" b="0" i="0" u="sng" strike="noStrike" kern="1200" cap="none" spc="0" normalizeH="0" baseline="0" noProof="0" dirty="0">
                <a:ln>
                  <a:noFill/>
                </a:ln>
                <a:solidFill>
                  <a:srgbClr val="002060"/>
                </a:solidFill>
                <a:effectLst/>
                <a:uLnTx/>
                <a:uFillTx/>
                <a:latin typeface="Calibri" panose="020F0502020204030204"/>
                <a:ea typeface="+mn-ea"/>
                <a:cs typeface="+mn-cs"/>
              </a:rPr>
              <a:t> </a:t>
            </a:r>
            <a:r>
              <a:rPr kumimoji="0" lang="en-GB" sz="2800" b="1" i="0" strike="noStrike" kern="1200" cap="none" spc="0" normalizeH="0" baseline="0" noProof="0" dirty="0">
                <a:ln>
                  <a:noFill/>
                </a:ln>
                <a:solidFill>
                  <a:srgbClr val="FF0000"/>
                </a:solidFill>
                <a:effectLst/>
                <a:uLnTx/>
                <a:uFillTx/>
                <a:latin typeface="Calibri" panose="020F0502020204030204"/>
                <a:ea typeface="+mn-ea"/>
                <a:cs typeface="+mn-cs"/>
              </a:rPr>
              <a:t>public place </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srgbClr val="002060"/>
                </a:solidFill>
                <a:effectLst/>
                <a:uLnTx/>
                <a:uFillTx/>
                <a:latin typeface="Calibri" panose="020F0502020204030204"/>
                <a:ea typeface="+mn-ea"/>
                <a:cs typeface="+mn-cs"/>
              </a:rPr>
              <a:t>without</a:t>
            </a: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GB" sz="2800" b="1" i="0" strike="noStrike" kern="1200" cap="none" spc="0" normalizeH="0" baseline="0" noProof="0" dirty="0">
                <a:ln>
                  <a:noFill/>
                </a:ln>
                <a:solidFill>
                  <a:srgbClr val="FF0000"/>
                </a:solidFill>
                <a:effectLst/>
                <a:uLnTx/>
                <a:uFillTx/>
                <a:latin typeface="Calibri" panose="020F0502020204030204"/>
                <a:ea typeface="+mn-ea"/>
                <a:cs typeface="+mn-cs"/>
              </a:rPr>
              <a:t>due care and attention </a:t>
            </a:r>
            <a:r>
              <a:rPr kumimoji="0" lang="en-GB" sz="2800" b="0" i="0" u="none" strike="noStrike" kern="1200" cap="none" spc="0" normalizeH="0" baseline="0" noProof="0" dirty="0">
                <a:ln>
                  <a:noFill/>
                </a:ln>
                <a:solidFill>
                  <a:srgbClr val="002060"/>
                </a:solidFill>
                <a:effectLst/>
                <a:uLnTx/>
                <a:uFillTx/>
                <a:latin typeface="Calibri" panose="020F0502020204030204"/>
                <a:ea typeface="+mn-ea"/>
                <a:cs typeface="+mn-cs"/>
              </a:rPr>
              <a:t>or without </a:t>
            </a:r>
            <a:r>
              <a:rPr kumimoji="0" lang="en-GB" sz="2800" b="1" i="0" strike="noStrike" kern="1200" cap="none" spc="0" normalizeH="0" baseline="0" noProof="0" dirty="0">
                <a:ln>
                  <a:noFill/>
                </a:ln>
                <a:solidFill>
                  <a:srgbClr val="FF0000"/>
                </a:solidFill>
                <a:effectLst/>
                <a:uLnTx/>
                <a:uFillTx/>
                <a:latin typeface="Calibri" panose="020F0502020204030204"/>
                <a:ea typeface="+mn-ea"/>
                <a:cs typeface="+mn-cs"/>
              </a:rPr>
              <a:t>reasonable consideration</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srgbClr val="002060"/>
                </a:solidFill>
                <a:effectLst/>
                <a:uLnTx/>
                <a:uFillTx/>
                <a:latin typeface="Calibri" panose="020F0502020204030204"/>
                <a:ea typeface="+mn-ea"/>
                <a:cs typeface="+mn-cs"/>
              </a:rPr>
              <a:t>for other persons using the road or place </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1" i="0" u="none" strike="noStrike" kern="1200" cap="none" spc="0" normalizeH="0" baseline="0" noProof="0" dirty="0">
                <a:ln>
                  <a:noFill/>
                </a:ln>
                <a:solidFill>
                  <a:srgbClr val="FF0000"/>
                </a:solidFill>
                <a:effectLst/>
                <a:uLnTx/>
                <a:uFillTx/>
                <a:latin typeface="Calibri" panose="020F0502020204030204"/>
                <a:ea typeface="+mn-ea"/>
                <a:cs typeface="+mn-cs"/>
              </a:rPr>
              <a:t>AND </a:t>
            </a:r>
          </a:p>
        </p:txBody>
      </p:sp>
      <p:sp>
        <p:nvSpPr>
          <p:cNvPr id="5" name="TextBox 4"/>
          <p:cNvSpPr txBox="1"/>
          <p:nvPr/>
        </p:nvSpPr>
        <p:spPr>
          <a:xfrm>
            <a:off x="720435" y="145732"/>
            <a:ext cx="10832227" cy="1077218"/>
          </a:xfrm>
          <a:prstGeom prst="rect">
            <a:avLst/>
          </a:prstGeom>
          <a:solidFill>
            <a:srgbClr val="002060"/>
          </a:solidFill>
        </p:spPr>
        <p:txBody>
          <a:bodyPr wrap="square" rtlCol="0">
            <a:spAutoFit/>
          </a:bodyPr>
          <a:lstStyle/>
          <a:p>
            <a:pPr algn="ctr"/>
            <a:r>
              <a:rPr lang="en-GB" sz="3200" b="1" dirty="0">
                <a:solidFill>
                  <a:schemeClr val="bg1"/>
                </a:solidFill>
              </a:rPr>
              <a:t>Causing death by careless driving whilst under the influence of drink / drugs</a:t>
            </a:r>
          </a:p>
        </p:txBody>
      </p:sp>
    </p:spTree>
    <p:extLst>
      <p:ext uri="{BB962C8B-B14F-4D97-AF65-F5344CB8AC3E}">
        <p14:creationId xmlns:p14="http://schemas.microsoft.com/office/powerpoint/2010/main" val="25830099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2" end="2"/>
                                            </p:txEl>
                                          </p:spTgt>
                                        </p:tgtEl>
                                        <p:attrNameLst>
                                          <p:attrName>style.visibility</p:attrName>
                                        </p:attrNameLst>
                                      </p:cBhvr>
                                      <p:to>
                                        <p:strVal val="visible"/>
                                      </p:to>
                                    </p:set>
                                    <p:animEffect transition="in" filter="fade">
                                      <p:cBhvr>
                                        <p:cTn id="12" dur="500"/>
                                        <p:tgtEl>
                                          <p:spTgt spid="4">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
                                            <p:txEl>
                                              <p:pRg st="4" end="4"/>
                                            </p:txEl>
                                          </p:spTgt>
                                        </p:tgtEl>
                                        <p:attrNameLst>
                                          <p:attrName>style.visibility</p:attrName>
                                        </p:attrNameLst>
                                      </p:cBhvr>
                                      <p:to>
                                        <p:strVal val="visible"/>
                                      </p:to>
                                    </p:set>
                                    <p:animEffect transition="in" filter="fade">
                                      <p:cBhvr>
                                        <p:cTn id="17" dur="500"/>
                                        <p:tgtEl>
                                          <p:spTgt spid="4">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4">
                                            <p:txEl>
                                              <p:pRg st="6" end="6"/>
                                            </p:txEl>
                                          </p:spTgt>
                                        </p:tgtEl>
                                        <p:attrNameLst>
                                          <p:attrName>style.visibility</p:attrName>
                                        </p:attrNameLst>
                                      </p:cBhvr>
                                      <p:to>
                                        <p:strVal val="visible"/>
                                      </p:to>
                                    </p:set>
                                    <p:animEffect transition="in" filter="fade">
                                      <p:cBhvr>
                                        <p:cTn id="22" dur="500"/>
                                        <p:tgtEl>
                                          <p:spTgt spid="4">
                                            <p:txEl>
                                              <p:pRg st="6" end="6"/>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4">
                                            <p:txEl>
                                              <p:pRg st="8" end="8"/>
                                            </p:txEl>
                                          </p:spTgt>
                                        </p:tgtEl>
                                        <p:attrNameLst>
                                          <p:attrName>style.visibility</p:attrName>
                                        </p:attrNameLst>
                                      </p:cBhvr>
                                      <p:to>
                                        <p:strVal val="visible"/>
                                      </p:to>
                                    </p:set>
                                    <p:animEffect transition="in" filter="fade">
                                      <p:cBhvr>
                                        <p:cTn id="27" dur="500"/>
                                        <p:tgtEl>
                                          <p:spTgt spid="4">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445477" y="1517767"/>
            <a:ext cx="11300406" cy="4862870"/>
          </a:xfrm>
          <a:prstGeom prst="rect">
            <a:avLst/>
          </a:prstGeom>
        </p:spPr>
        <p:txBody>
          <a:bodyPr wrap="square">
            <a:spAutoFit/>
          </a:bodyPr>
          <a:lstStyle/>
          <a:p>
            <a:pPr algn="ctr"/>
            <a:r>
              <a:rPr lang="en-GB" sz="2600" dirty="0">
                <a:solidFill>
                  <a:srgbClr val="002060"/>
                </a:solidFill>
              </a:rPr>
              <a:t>He is, at the time when they are driving, unfit to drive through drink or drugs, </a:t>
            </a:r>
          </a:p>
          <a:p>
            <a:pPr algn="ctr"/>
            <a:r>
              <a:rPr lang="en-GB" sz="2600" dirty="0">
                <a:solidFill>
                  <a:srgbClr val="002060"/>
                </a:solidFill>
              </a:rPr>
              <a:t>or</a:t>
            </a:r>
          </a:p>
          <a:p>
            <a:pPr algn="ctr"/>
            <a:r>
              <a:rPr lang="en-GB" sz="2600" dirty="0">
                <a:solidFill>
                  <a:srgbClr val="002060"/>
                </a:solidFill>
              </a:rPr>
              <a:t>He has consumed so much alcohol that the proportion of it in their breath, blood or urine exceeds the prescribed limit (MPV must be a Motor Vehicle) </a:t>
            </a:r>
          </a:p>
          <a:p>
            <a:pPr algn="ctr"/>
            <a:r>
              <a:rPr lang="en-GB" sz="2600" dirty="0">
                <a:solidFill>
                  <a:srgbClr val="002060"/>
                </a:solidFill>
              </a:rPr>
              <a:t>or </a:t>
            </a:r>
          </a:p>
          <a:p>
            <a:pPr algn="ctr"/>
            <a:r>
              <a:rPr lang="en-GB" sz="2600" dirty="0">
                <a:solidFill>
                  <a:srgbClr val="002060"/>
                </a:solidFill>
              </a:rPr>
              <a:t>He has in his body a specified controlled drug and the proportion of it in his blood/urine exceeds the prescribed limit for that drug</a:t>
            </a:r>
          </a:p>
          <a:p>
            <a:pPr algn="ctr"/>
            <a:r>
              <a:rPr lang="en-GB" sz="2600" dirty="0">
                <a:solidFill>
                  <a:srgbClr val="002060"/>
                </a:solidFill>
              </a:rPr>
              <a:t>or</a:t>
            </a:r>
          </a:p>
          <a:p>
            <a:pPr algn="ctr"/>
            <a:r>
              <a:rPr lang="en-GB" altLang="en-US" sz="2600" kern="0" dirty="0">
                <a:solidFill>
                  <a:srgbClr val="002060"/>
                </a:solidFill>
              </a:rPr>
              <a:t>He is, within 18 hours after that time, required to provide a specimen in pursuance of S.7 of the this Act (RTA 1988), but without reasonable excuse fails to provide it</a:t>
            </a:r>
          </a:p>
          <a:p>
            <a:pPr algn="ctr"/>
            <a:r>
              <a:rPr lang="en-GB" sz="2600" kern="0" dirty="0">
                <a:solidFill>
                  <a:srgbClr val="002060"/>
                </a:solidFill>
              </a:rPr>
              <a:t>or</a:t>
            </a:r>
          </a:p>
          <a:p>
            <a:pPr algn="ctr"/>
            <a:endParaRPr lang="en-GB" sz="2400" dirty="0"/>
          </a:p>
        </p:txBody>
      </p:sp>
      <p:sp>
        <p:nvSpPr>
          <p:cNvPr id="4" name="TextBox 3"/>
          <p:cNvSpPr txBox="1"/>
          <p:nvPr/>
        </p:nvSpPr>
        <p:spPr>
          <a:xfrm>
            <a:off x="720435" y="145732"/>
            <a:ext cx="10832227" cy="1077218"/>
          </a:xfrm>
          <a:prstGeom prst="rect">
            <a:avLst/>
          </a:prstGeom>
          <a:solidFill>
            <a:srgbClr val="002060"/>
          </a:solidFill>
        </p:spPr>
        <p:txBody>
          <a:bodyPr wrap="square" rtlCol="0">
            <a:spAutoFit/>
          </a:bodyPr>
          <a:lstStyle/>
          <a:p>
            <a:pPr algn="ctr"/>
            <a:r>
              <a:rPr lang="en-GB" sz="3200" b="1" dirty="0">
                <a:solidFill>
                  <a:schemeClr val="bg1"/>
                </a:solidFill>
              </a:rPr>
              <a:t>Causing death by careless driving whilst under the influence of drink / drugs</a:t>
            </a:r>
          </a:p>
        </p:txBody>
      </p:sp>
    </p:spTree>
    <p:extLst>
      <p:ext uri="{BB962C8B-B14F-4D97-AF65-F5344CB8AC3E}">
        <p14:creationId xmlns:p14="http://schemas.microsoft.com/office/powerpoint/2010/main" val="5530747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500"/>
                                        <p:tgtEl>
                                          <p:spTgt spid="3">
                                            <p:txEl>
                                              <p:pRg st="1" end="1"/>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500"/>
                                        <p:tgtEl>
                                          <p:spTgt spid="3">
                                            <p:txEl>
                                              <p:pRg st="2" end="2"/>
                                            </p:txEl>
                                          </p:spTgt>
                                        </p:tgtEl>
                                      </p:cBhvr>
                                    </p:animEffect>
                                  </p:childTnLst>
                                </p:cTn>
                              </p:par>
                              <p:par>
                                <p:cTn id="16" presetID="10" presetClass="entr" presetSubtype="0" fill="hold" nodeType="withEffect">
                                  <p:stCondLst>
                                    <p:cond delay="0"/>
                                  </p:stCondLst>
                                  <p:childTnLst>
                                    <p:set>
                                      <p:cBhvr>
                                        <p:cTn id="17" dur="1" fill="hold">
                                          <p:stCondLst>
                                            <p:cond delay="0"/>
                                          </p:stCondLst>
                                        </p:cTn>
                                        <p:tgtEl>
                                          <p:spTgt spid="3">
                                            <p:txEl>
                                              <p:pRg st="3" end="3"/>
                                            </p:txEl>
                                          </p:spTgt>
                                        </p:tgtEl>
                                        <p:attrNameLst>
                                          <p:attrName>style.visibility</p:attrName>
                                        </p:attrNameLst>
                                      </p:cBhvr>
                                      <p:to>
                                        <p:strVal val="visible"/>
                                      </p:to>
                                    </p:set>
                                    <p:animEffect transition="in" filter="fade">
                                      <p:cBhvr>
                                        <p:cTn id="18" dur="500"/>
                                        <p:tgtEl>
                                          <p:spTgt spid="3">
                                            <p:txEl>
                                              <p:pRg st="3" end="3"/>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Effect transition="in" filter="fade">
                                      <p:cBhvr>
                                        <p:cTn id="23" dur="500"/>
                                        <p:tgtEl>
                                          <p:spTgt spid="3">
                                            <p:txEl>
                                              <p:pRg st="4" end="4"/>
                                            </p:txEl>
                                          </p:spTgt>
                                        </p:tgtEl>
                                      </p:cBhvr>
                                    </p:animEffect>
                                  </p:childTnLst>
                                </p:cTn>
                              </p:par>
                              <p:par>
                                <p:cTn id="24" presetID="10" presetClass="entr" presetSubtype="0" fill="hold" nodeType="withEffect">
                                  <p:stCondLst>
                                    <p:cond delay="0"/>
                                  </p:stCondLst>
                                  <p:childTnLst>
                                    <p:set>
                                      <p:cBhvr>
                                        <p:cTn id="25" dur="1" fill="hold">
                                          <p:stCondLst>
                                            <p:cond delay="0"/>
                                          </p:stCondLst>
                                        </p:cTn>
                                        <p:tgtEl>
                                          <p:spTgt spid="3">
                                            <p:txEl>
                                              <p:pRg st="5" end="5"/>
                                            </p:txEl>
                                          </p:spTgt>
                                        </p:tgtEl>
                                        <p:attrNameLst>
                                          <p:attrName>style.visibility</p:attrName>
                                        </p:attrNameLst>
                                      </p:cBhvr>
                                      <p:to>
                                        <p:strVal val="visible"/>
                                      </p:to>
                                    </p:set>
                                    <p:animEffect transition="in" filter="fade">
                                      <p:cBhvr>
                                        <p:cTn id="26" dur="500"/>
                                        <p:tgtEl>
                                          <p:spTgt spid="3">
                                            <p:txEl>
                                              <p:pRg st="5" end="5"/>
                                            </p:txEl>
                                          </p:spTgt>
                                        </p:tgtEl>
                                      </p:cBhvr>
                                    </p:animEffect>
                                  </p:childTnLst>
                                </p:cTn>
                              </p:par>
                              <p:par>
                                <p:cTn id="27" presetID="10" presetClass="entr" presetSubtype="0" fill="hold" nodeType="withEffect">
                                  <p:stCondLst>
                                    <p:cond delay="0"/>
                                  </p:stCondLst>
                                  <p:childTnLst>
                                    <p:set>
                                      <p:cBhvr>
                                        <p:cTn id="28" dur="1" fill="hold">
                                          <p:stCondLst>
                                            <p:cond delay="0"/>
                                          </p:stCondLst>
                                        </p:cTn>
                                        <p:tgtEl>
                                          <p:spTgt spid="3">
                                            <p:txEl>
                                              <p:pRg st="6" end="6"/>
                                            </p:txEl>
                                          </p:spTgt>
                                        </p:tgtEl>
                                        <p:attrNameLst>
                                          <p:attrName>style.visibility</p:attrName>
                                        </p:attrNameLst>
                                      </p:cBhvr>
                                      <p:to>
                                        <p:strVal val="visible"/>
                                      </p:to>
                                    </p:set>
                                    <p:animEffect transition="in" filter="fade">
                                      <p:cBhvr>
                                        <p:cTn id="29" dur="500"/>
                                        <p:tgtEl>
                                          <p:spTgt spid="3">
                                            <p:txEl>
                                              <p:pRg st="6" end="6"/>
                                            </p:txEl>
                                          </p:spTgt>
                                        </p:tgtEl>
                                      </p:cBhvr>
                                    </p:animEffect>
                                  </p:childTnLst>
                                </p:cTn>
                              </p:par>
                              <p:par>
                                <p:cTn id="30" presetID="10" presetClass="entr" presetSubtype="0" fill="hold" nodeType="withEffect">
                                  <p:stCondLst>
                                    <p:cond delay="0"/>
                                  </p:stCondLst>
                                  <p:childTnLst>
                                    <p:set>
                                      <p:cBhvr>
                                        <p:cTn id="31" dur="1" fill="hold">
                                          <p:stCondLst>
                                            <p:cond delay="0"/>
                                          </p:stCondLst>
                                        </p:cTn>
                                        <p:tgtEl>
                                          <p:spTgt spid="3">
                                            <p:txEl>
                                              <p:pRg st="7" end="7"/>
                                            </p:txEl>
                                          </p:spTgt>
                                        </p:tgtEl>
                                        <p:attrNameLst>
                                          <p:attrName>style.visibility</p:attrName>
                                        </p:attrNameLst>
                                      </p:cBhvr>
                                      <p:to>
                                        <p:strVal val="visible"/>
                                      </p:to>
                                    </p:set>
                                    <p:animEffect transition="in" filter="fade">
                                      <p:cBhvr>
                                        <p:cTn id="32"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720435" y="1566497"/>
            <a:ext cx="10981112" cy="4062651"/>
          </a:xfrm>
          <a:prstGeom prst="rect">
            <a:avLst/>
          </a:prstGeom>
        </p:spPr>
        <p:txBody>
          <a:bodyPr wrap="square">
            <a:spAutoFit/>
          </a:bodyPr>
          <a:lstStyle/>
          <a:p>
            <a:pPr algn="ctr"/>
            <a:r>
              <a:rPr lang="en-GB" altLang="en-US" sz="2600" kern="0" dirty="0">
                <a:solidFill>
                  <a:srgbClr val="002060"/>
                </a:solidFill>
              </a:rPr>
              <a:t>He is, within 18 hours after that time, required to provide a specimen in pursuance of S.7 of the this Act (RTA 1988), but without reasonable excuse fails to provide it</a:t>
            </a:r>
          </a:p>
          <a:p>
            <a:pPr algn="ctr"/>
            <a:r>
              <a:rPr lang="en-GB" sz="2600" kern="0" dirty="0">
                <a:solidFill>
                  <a:srgbClr val="002060"/>
                </a:solidFill>
              </a:rPr>
              <a:t>or</a:t>
            </a:r>
          </a:p>
          <a:p>
            <a:pPr algn="ctr"/>
            <a:r>
              <a:rPr lang="en-GB" sz="2600" kern="0" dirty="0">
                <a:solidFill>
                  <a:srgbClr val="002060"/>
                </a:solidFill>
              </a:rPr>
              <a:t>He is required by a constable to give his permission for a laboratory test of a specimen of blood taken  from him under Section 7A of this Act (RTA 1988), but without reasonable excuse fails to do so</a:t>
            </a:r>
          </a:p>
          <a:p>
            <a:pPr algn="ctr"/>
            <a:endParaRPr lang="en-GB" sz="2600" kern="0" dirty="0">
              <a:solidFill>
                <a:srgbClr val="002060"/>
              </a:solidFill>
            </a:endParaRPr>
          </a:p>
          <a:p>
            <a:pPr algn="ctr"/>
            <a:r>
              <a:rPr lang="en-GB" sz="2600" kern="0" dirty="0">
                <a:solidFill>
                  <a:srgbClr val="002060"/>
                </a:solidFill>
              </a:rPr>
              <a:t>He is guilty of an offence</a:t>
            </a:r>
          </a:p>
          <a:p>
            <a:pPr algn="ctr"/>
            <a:endParaRPr lang="en-GB" sz="2400" dirty="0"/>
          </a:p>
        </p:txBody>
      </p:sp>
      <p:sp>
        <p:nvSpPr>
          <p:cNvPr id="5" name="TextBox 4"/>
          <p:cNvSpPr txBox="1"/>
          <p:nvPr/>
        </p:nvSpPr>
        <p:spPr>
          <a:xfrm>
            <a:off x="2992409" y="5367538"/>
            <a:ext cx="6288278" cy="461665"/>
          </a:xfrm>
          <a:prstGeom prst="rect">
            <a:avLst/>
          </a:prstGeom>
          <a:solidFill>
            <a:schemeClr val="accent1">
              <a:lumMod val="20000"/>
              <a:lumOff val="80000"/>
            </a:schemeClr>
          </a:solid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400" b="1" i="0" u="none" strike="noStrike" kern="1200" cap="none" spc="0" normalizeH="0" baseline="0" noProof="0" dirty="0">
                <a:ln>
                  <a:noFill/>
                </a:ln>
                <a:solidFill>
                  <a:srgbClr val="002060"/>
                </a:solidFill>
                <a:effectLst/>
                <a:uLnTx/>
                <a:uFillTx/>
                <a:ea typeface="Tahoma" panose="020B0604030504040204" pitchFamily="34" charset="0"/>
                <a:cs typeface="Tahoma" panose="020B0604030504040204" pitchFamily="34" charset="0"/>
              </a:rPr>
              <a:t>Section 3A Road Traffic Act 1988</a:t>
            </a:r>
          </a:p>
        </p:txBody>
      </p:sp>
      <p:sp>
        <p:nvSpPr>
          <p:cNvPr id="7" name="TextBox 6"/>
          <p:cNvSpPr txBox="1"/>
          <p:nvPr/>
        </p:nvSpPr>
        <p:spPr>
          <a:xfrm>
            <a:off x="720435" y="145732"/>
            <a:ext cx="10832227" cy="1077218"/>
          </a:xfrm>
          <a:prstGeom prst="rect">
            <a:avLst/>
          </a:prstGeom>
          <a:solidFill>
            <a:srgbClr val="002060"/>
          </a:solidFill>
        </p:spPr>
        <p:txBody>
          <a:bodyPr wrap="square" rtlCol="0">
            <a:spAutoFit/>
          </a:bodyPr>
          <a:lstStyle/>
          <a:p>
            <a:pPr algn="ctr"/>
            <a:r>
              <a:rPr lang="en-GB" sz="3200" b="1" dirty="0">
                <a:solidFill>
                  <a:schemeClr val="bg1"/>
                </a:solidFill>
              </a:rPr>
              <a:t>Causing death by careless driving whilst under the influence of drink / drugs</a:t>
            </a:r>
          </a:p>
        </p:txBody>
      </p:sp>
    </p:spTree>
    <p:extLst>
      <p:ext uri="{BB962C8B-B14F-4D97-AF65-F5344CB8AC3E}">
        <p14:creationId xmlns:p14="http://schemas.microsoft.com/office/powerpoint/2010/main" val="42199294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500"/>
                                        <p:tgtEl>
                                          <p:spTgt spid="3">
                                            <p:txEl>
                                              <p:pRg st="1" end="1"/>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500"/>
                                        <p:tgtEl>
                                          <p:spTgt spid="3">
                                            <p:txEl>
                                              <p:pRg st="2" end="2"/>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nodeType="clickEffect">
                                  <p:stCondLst>
                                    <p:cond delay="0"/>
                                  </p:stCondLst>
                                  <p:childTnLst>
                                    <p:set>
                                      <p:cBhvr>
                                        <p:cTn id="19" dur="1" fill="hold">
                                          <p:stCondLst>
                                            <p:cond delay="0"/>
                                          </p:stCondLst>
                                        </p:cTn>
                                        <p:tgtEl>
                                          <p:spTgt spid="3">
                                            <p:txEl>
                                              <p:pRg st="4" end="4"/>
                                            </p:txEl>
                                          </p:spTgt>
                                        </p:tgtEl>
                                        <p:attrNameLst>
                                          <p:attrName>style.visibility</p:attrName>
                                        </p:attrNameLst>
                                      </p:cBhvr>
                                      <p:to>
                                        <p:strVal val="visible"/>
                                      </p:to>
                                    </p:set>
                                    <p:animEffect transition="in" filter="fade">
                                      <p:cBhvr>
                                        <p:cTn id="20" dur="500"/>
                                        <p:tgtEl>
                                          <p:spTgt spid="3">
                                            <p:txEl>
                                              <p:pRg st="4" end="4"/>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5"/>
                                        </p:tgtEl>
                                        <p:attrNameLst>
                                          <p:attrName>style.visibility</p:attrName>
                                        </p:attrNameLst>
                                      </p:cBhvr>
                                      <p:to>
                                        <p:strVal val="visible"/>
                                      </p:to>
                                    </p:set>
                                    <p:animEffect transition="in" filter="fade">
                                      <p:cBhvr>
                                        <p:cTn id="25"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3"/>
          <a:stretch>
            <a:fillRect/>
          </a:stretch>
        </p:blipFill>
        <p:spPr>
          <a:xfrm>
            <a:off x="3582649" y="1345315"/>
            <a:ext cx="5358321" cy="3908225"/>
          </a:xfrm>
          <a:prstGeom prst="rect">
            <a:avLst/>
          </a:prstGeom>
        </p:spPr>
      </p:pic>
    </p:spTree>
    <p:extLst>
      <p:ext uri="{BB962C8B-B14F-4D97-AF65-F5344CB8AC3E}">
        <p14:creationId xmlns:p14="http://schemas.microsoft.com/office/powerpoint/2010/main" val="116871536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501</TotalTime>
  <Words>2629</Words>
  <Application>Microsoft Office PowerPoint</Application>
  <PresentationFormat>Widescreen</PresentationFormat>
  <Paragraphs>142</Paragraphs>
  <Slides>11</Slides>
  <Notes>11</Notes>
  <HiddenSlides>0</HiddenSlides>
  <MMClips>0</MMClips>
  <ScaleCrop>false</ScaleCrop>
  <HeadingPairs>
    <vt:vector size="6" baseType="variant">
      <vt:variant>
        <vt:lpstr>Fonts Used</vt:lpstr>
      </vt:variant>
      <vt:variant>
        <vt:i4>7</vt:i4>
      </vt:variant>
      <vt:variant>
        <vt:lpstr>Theme</vt:lpstr>
      </vt:variant>
      <vt:variant>
        <vt:i4>2</vt:i4>
      </vt:variant>
      <vt:variant>
        <vt:lpstr>Slide Titles</vt:lpstr>
      </vt:variant>
      <vt:variant>
        <vt:i4>11</vt:i4>
      </vt:variant>
    </vt:vector>
  </HeadingPairs>
  <TitlesOfParts>
    <vt:vector size="20" baseType="lpstr">
      <vt:lpstr>Arial</vt:lpstr>
      <vt:lpstr>Arial Nova</vt:lpstr>
      <vt:lpstr>Arial Nova Cond</vt:lpstr>
      <vt:lpstr>Calibri</vt:lpstr>
      <vt:lpstr>Calibri Light</vt:lpstr>
      <vt:lpstr>Microsoft Sans Serif</vt:lpstr>
      <vt:lpstr>Tahoma</vt:lpstr>
      <vt:lpstr>Office Theme</vt:lpstr>
      <vt:lpstr>1_Office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South Wales Police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Jones,Sarah swp5354</dc:creator>
  <cp:lastModifiedBy>Neil,Sharon swp3514</cp:lastModifiedBy>
  <cp:revision>62</cp:revision>
  <dcterms:created xsi:type="dcterms:W3CDTF">2018-01-30T11:09:50Z</dcterms:created>
  <dcterms:modified xsi:type="dcterms:W3CDTF">2022-07-04T06:17:36Z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TitusGUID">
    <vt:lpwstr>0e5233a2-02bd-475e-ab65-006b631733b6</vt:lpwstr>
  </property>
  <property fmtid="{D5CDD505-2E9C-101B-9397-08002B2CF9AE}" pid="3" name="MSIP_Label_66cf8fe5-b7b7-4df7-b38d-1c61ac2f6639_Enabled">
    <vt:lpwstr>true</vt:lpwstr>
  </property>
  <property fmtid="{D5CDD505-2E9C-101B-9397-08002B2CF9AE}" pid="4" name="MSIP_Label_66cf8fe5-b7b7-4df7-b38d-1c61ac2f6639_SetDate">
    <vt:lpwstr>2022-06-23T09:22:25Z</vt:lpwstr>
  </property>
  <property fmtid="{D5CDD505-2E9C-101B-9397-08002B2CF9AE}" pid="5" name="MSIP_Label_66cf8fe5-b7b7-4df7-b38d-1c61ac2f6639_Method">
    <vt:lpwstr>Standard</vt:lpwstr>
  </property>
  <property fmtid="{D5CDD505-2E9C-101B-9397-08002B2CF9AE}" pid="6" name="MSIP_Label_66cf8fe5-b7b7-4df7-b38d-1c61ac2f6639_Name">
    <vt:lpwstr>66cf8fe5-b7b7-4df7-b38d-1c61ac2f6639</vt:lpwstr>
  </property>
  <property fmtid="{D5CDD505-2E9C-101B-9397-08002B2CF9AE}" pid="7" name="MSIP_Label_66cf8fe5-b7b7-4df7-b38d-1c61ac2f6639_SiteId">
    <vt:lpwstr>270c2f4d-fd0c-4f08-92a9-e5bdd8a87e09</vt:lpwstr>
  </property>
  <property fmtid="{D5CDD505-2E9C-101B-9397-08002B2CF9AE}" pid="8" name="MSIP_Label_66cf8fe5-b7b7-4df7-b38d-1c61ac2f6639_ActionId">
    <vt:lpwstr>7993cc62-a357-4e52-9a43-98b52aa0fab1</vt:lpwstr>
  </property>
  <property fmtid="{D5CDD505-2E9C-101B-9397-08002B2CF9AE}" pid="9" name="MSIP_Label_66cf8fe5-b7b7-4df7-b38d-1c61ac2f6639_ContentBits">
    <vt:lpwstr>0</vt:lpwstr>
  </property>
  <property fmtid="{D5CDD505-2E9C-101B-9397-08002B2CF9AE}" pid="10" name="Classification">
    <vt:lpwstr>OFFICIAL</vt:lpwstr>
  </property>
  <property fmtid="{D5CDD505-2E9C-101B-9397-08002B2CF9AE}" pid="11" name="Visibility">
    <vt:lpwstr>NOT VISIBLE</vt:lpwstr>
  </property>
</Properties>
</file>