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0"/>
  </p:notesMasterIdLst>
  <p:handoutMasterIdLst>
    <p:handoutMasterId r:id="rId21"/>
  </p:handoutMasterIdLst>
  <p:sldIdLst>
    <p:sldId id="271" r:id="rId5"/>
    <p:sldId id="308" r:id="rId6"/>
    <p:sldId id="298" r:id="rId7"/>
    <p:sldId id="299" r:id="rId8"/>
    <p:sldId id="286" r:id="rId9"/>
    <p:sldId id="291" r:id="rId10"/>
    <p:sldId id="292" r:id="rId11"/>
    <p:sldId id="293" r:id="rId12"/>
    <p:sldId id="294" r:id="rId13"/>
    <p:sldId id="295" r:id="rId14"/>
    <p:sldId id="297" r:id="rId15"/>
    <p:sldId id="306" r:id="rId16"/>
    <p:sldId id="307" r:id="rId17"/>
    <p:sldId id="296" r:id="rId18"/>
    <p:sldId id="290" r:id="rId19"/>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4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6207" autoAdjust="0"/>
  </p:normalViewPr>
  <p:slideViewPr>
    <p:cSldViewPr>
      <p:cViewPr varScale="1">
        <p:scale>
          <a:sx n="61" d="100"/>
          <a:sy n="61" d="100"/>
        </p:scale>
        <p:origin x="1440" y="60"/>
      </p:cViewPr>
      <p:guideLst>
        <p:guide orient="horz" pos="2160"/>
        <p:guide pos="2880"/>
      </p:guideLst>
    </p:cSldViewPr>
  </p:slideViewPr>
  <p:notesTextViewPr>
    <p:cViewPr>
      <p:scale>
        <a:sx n="1" d="1"/>
        <a:sy n="1" d="1"/>
      </p:scale>
      <p:origin x="0" y="0"/>
    </p:cViewPr>
  </p:notesTextViewPr>
  <p:sorterViewPr>
    <p:cViewPr>
      <p:scale>
        <a:sx n="100" d="100"/>
        <a:sy n="100" d="100"/>
      </p:scale>
      <p:origin x="0" y="-3948"/>
    </p:cViewPr>
  </p:sorterViewPr>
  <p:notesViewPr>
    <p:cSldViewPr>
      <p:cViewPr varScale="1">
        <p:scale>
          <a:sx n="83" d="100"/>
          <a:sy n="83" d="100"/>
        </p:scale>
        <p:origin x="-2166" y="-78"/>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B1CD62D-426A-4D79-A1F0-B960786B72DF}" type="doc">
      <dgm:prSet loTypeId="urn:microsoft.com/office/officeart/2005/8/layout/process1" loCatId="process" qsTypeId="urn:microsoft.com/office/officeart/2005/8/quickstyle/simple1" qsCatId="simple" csTypeId="urn:microsoft.com/office/officeart/2005/8/colors/colorful3" csCatId="colorful" phldr="1"/>
      <dgm:spPr/>
    </dgm:pt>
    <dgm:pt modelId="{6A0B13F5-F8CE-4A04-8475-94D27AF9755A}">
      <dgm:prSet phldrT="[Text]"/>
      <dgm:spPr/>
      <dgm:t>
        <a:bodyPr/>
        <a:lstStyle/>
        <a:p>
          <a:r>
            <a:rPr lang="en-GB" dirty="0" smtClean="0"/>
            <a:t>Find Them</a:t>
          </a:r>
          <a:endParaRPr lang="en-GB" dirty="0"/>
        </a:p>
      </dgm:t>
    </dgm:pt>
    <dgm:pt modelId="{5652030B-D822-4FBB-9225-B76797228799}" type="parTrans" cxnId="{2A17F6BB-1F4D-446B-B8F5-9A35E6129591}">
      <dgm:prSet/>
      <dgm:spPr/>
      <dgm:t>
        <a:bodyPr/>
        <a:lstStyle/>
        <a:p>
          <a:endParaRPr lang="en-GB"/>
        </a:p>
      </dgm:t>
    </dgm:pt>
    <dgm:pt modelId="{5980F5AD-E6E7-452E-905C-BCAAFD968037}" type="sibTrans" cxnId="{2A17F6BB-1F4D-446B-B8F5-9A35E6129591}">
      <dgm:prSet/>
      <dgm:spPr/>
      <dgm:t>
        <a:bodyPr/>
        <a:lstStyle/>
        <a:p>
          <a:endParaRPr lang="en-GB"/>
        </a:p>
      </dgm:t>
    </dgm:pt>
    <dgm:pt modelId="{97348534-523A-41FC-B387-457E825ED8FF}">
      <dgm:prSet phldrT="[Text]"/>
      <dgm:spPr/>
      <dgm:t>
        <a:bodyPr/>
        <a:lstStyle/>
        <a:p>
          <a:r>
            <a:rPr lang="en-GB" dirty="0" smtClean="0"/>
            <a:t>Get Them</a:t>
          </a:r>
          <a:endParaRPr lang="en-GB" dirty="0"/>
        </a:p>
      </dgm:t>
    </dgm:pt>
    <dgm:pt modelId="{996D18C1-B7C7-40BF-892D-BA5875BC2462}" type="parTrans" cxnId="{B4C50C6A-C02B-4406-A5E2-8BBFC007BF7E}">
      <dgm:prSet/>
      <dgm:spPr/>
      <dgm:t>
        <a:bodyPr/>
        <a:lstStyle/>
        <a:p>
          <a:endParaRPr lang="en-GB"/>
        </a:p>
      </dgm:t>
    </dgm:pt>
    <dgm:pt modelId="{73222687-D242-45BF-8ACF-F135F8025221}" type="sibTrans" cxnId="{B4C50C6A-C02B-4406-A5E2-8BBFC007BF7E}">
      <dgm:prSet/>
      <dgm:spPr/>
      <dgm:t>
        <a:bodyPr/>
        <a:lstStyle/>
        <a:p>
          <a:endParaRPr lang="en-GB"/>
        </a:p>
      </dgm:t>
    </dgm:pt>
    <dgm:pt modelId="{5B201F59-33E2-49BA-B220-677765BA5C38}">
      <dgm:prSet phldrT="[Text]"/>
      <dgm:spPr/>
      <dgm:t>
        <a:bodyPr/>
        <a:lstStyle/>
        <a:p>
          <a:r>
            <a:rPr lang="en-GB" dirty="0" smtClean="0"/>
            <a:t>Grow Them</a:t>
          </a:r>
          <a:endParaRPr lang="en-GB" dirty="0"/>
        </a:p>
      </dgm:t>
    </dgm:pt>
    <dgm:pt modelId="{716CA7F7-A186-4D39-ADE4-87C5E085D233}" type="parTrans" cxnId="{8AF424E0-4FE8-4AC5-A335-B0AD3F85844B}">
      <dgm:prSet/>
      <dgm:spPr/>
      <dgm:t>
        <a:bodyPr/>
        <a:lstStyle/>
        <a:p>
          <a:endParaRPr lang="en-GB"/>
        </a:p>
      </dgm:t>
    </dgm:pt>
    <dgm:pt modelId="{E44B30A2-DFF9-4CD8-B6B2-2563C0A8F69F}" type="sibTrans" cxnId="{8AF424E0-4FE8-4AC5-A335-B0AD3F85844B}">
      <dgm:prSet/>
      <dgm:spPr/>
      <dgm:t>
        <a:bodyPr/>
        <a:lstStyle/>
        <a:p>
          <a:endParaRPr lang="en-GB"/>
        </a:p>
      </dgm:t>
    </dgm:pt>
    <dgm:pt modelId="{A37B08CC-8730-4FD0-A001-1621C91D18C0}">
      <dgm:prSet/>
      <dgm:spPr/>
      <dgm:t>
        <a:bodyPr/>
        <a:lstStyle/>
        <a:p>
          <a:r>
            <a:rPr lang="en-GB" dirty="0" smtClean="0"/>
            <a:t>Keep Them</a:t>
          </a:r>
          <a:endParaRPr lang="en-GB" dirty="0"/>
        </a:p>
      </dgm:t>
    </dgm:pt>
    <dgm:pt modelId="{6100FFDA-1E73-475C-BE36-486C175FCCC3}" type="parTrans" cxnId="{40FE0545-8E36-4475-B999-C5C981B7BB0A}">
      <dgm:prSet/>
      <dgm:spPr/>
      <dgm:t>
        <a:bodyPr/>
        <a:lstStyle/>
        <a:p>
          <a:endParaRPr lang="en-GB"/>
        </a:p>
      </dgm:t>
    </dgm:pt>
    <dgm:pt modelId="{4DF66C7A-84C2-4ACE-9E11-EAB656629460}" type="sibTrans" cxnId="{40FE0545-8E36-4475-B999-C5C981B7BB0A}">
      <dgm:prSet/>
      <dgm:spPr/>
      <dgm:t>
        <a:bodyPr/>
        <a:lstStyle/>
        <a:p>
          <a:endParaRPr lang="en-GB"/>
        </a:p>
      </dgm:t>
    </dgm:pt>
    <dgm:pt modelId="{88A7C8D5-E0B2-461A-8AE6-772222BCBCA6}">
      <dgm:prSet/>
      <dgm:spPr/>
      <dgm:t>
        <a:bodyPr/>
        <a:lstStyle/>
        <a:p>
          <a:r>
            <a:rPr lang="en-GB" dirty="0" smtClean="0"/>
            <a:t>Lose Them</a:t>
          </a:r>
          <a:endParaRPr lang="en-GB" dirty="0"/>
        </a:p>
      </dgm:t>
    </dgm:pt>
    <dgm:pt modelId="{6F9A7E98-4206-4B38-9B54-8DF3390A5700}" type="parTrans" cxnId="{824181B9-6EAB-464A-B132-386EE250659F}">
      <dgm:prSet/>
      <dgm:spPr/>
      <dgm:t>
        <a:bodyPr/>
        <a:lstStyle/>
        <a:p>
          <a:endParaRPr lang="en-GB"/>
        </a:p>
      </dgm:t>
    </dgm:pt>
    <dgm:pt modelId="{D8FCA697-1886-4ABA-BBA5-D60BBD51EBFF}" type="sibTrans" cxnId="{824181B9-6EAB-464A-B132-386EE250659F}">
      <dgm:prSet/>
      <dgm:spPr/>
      <dgm:t>
        <a:bodyPr/>
        <a:lstStyle/>
        <a:p>
          <a:endParaRPr lang="en-GB"/>
        </a:p>
      </dgm:t>
    </dgm:pt>
    <dgm:pt modelId="{26B1A324-7A2B-4108-8FD0-CC19474AFF33}" type="pres">
      <dgm:prSet presAssocID="{AB1CD62D-426A-4D79-A1F0-B960786B72DF}" presName="Name0" presStyleCnt="0">
        <dgm:presLayoutVars>
          <dgm:dir/>
          <dgm:resizeHandles val="exact"/>
        </dgm:presLayoutVars>
      </dgm:prSet>
      <dgm:spPr/>
    </dgm:pt>
    <dgm:pt modelId="{03A9A5B8-7F66-4844-974F-DFD60B2E225F}" type="pres">
      <dgm:prSet presAssocID="{6A0B13F5-F8CE-4A04-8475-94D27AF9755A}" presName="node" presStyleLbl="node1" presStyleIdx="0" presStyleCnt="5" custScaleY="250729">
        <dgm:presLayoutVars>
          <dgm:bulletEnabled val="1"/>
        </dgm:presLayoutVars>
      </dgm:prSet>
      <dgm:spPr/>
      <dgm:t>
        <a:bodyPr/>
        <a:lstStyle/>
        <a:p>
          <a:endParaRPr lang="en-GB"/>
        </a:p>
      </dgm:t>
    </dgm:pt>
    <dgm:pt modelId="{1B46237F-4151-4A67-AE3C-6267B9D1C3FF}" type="pres">
      <dgm:prSet presAssocID="{5980F5AD-E6E7-452E-905C-BCAAFD968037}" presName="sibTrans" presStyleLbl="sibTrans2D1" presStyleIdx="0" presStyleCnt="4"/>
      <dgm:spPr/>
      <dgm:t>
        <a:bodyPr/>
        <a:lstStyle/>
        <a:p>
          <a:endParaRPr lang="en-GB"/>
        </a:p>
      </dgm:t>
    </dgm:pt>
    <dgm:pt modelId="{CA89F88A-7FC5-4EE3-A7FE-0DA921BAE288}" type="pres">
      <dgm:prSet presAssocID="{5980F5AD-E6E7-452E-905C-BCAAFD968037}" presName="connectorText" presStyleLbl="sibTrans2D1" presStyleIdx="0" presStyleCnt="4"/>
      <dgm:spPr/>
      <dgm:t>
        <a:bodyPr/>
        <a:lstStyle/>
        <a:p>
          <a:endParaRPr lang="en-GB"/>
        </a:p>
      </dgm:t>
    </dgm:pt>
    <dgm:pt modelId="{AE57BD1E-CCD3-4710-A16A-13E098DC674D}" type="pres">
      <dgm:prSet presAssocID="{97348534-523A-41FC-B387-457E825ED8FF}" presName="node" presStyleLbl="node1" presStyleIdx="1" presStyleCnt="5" custScaleY="250729">
        <dgm:presLayoutVars>
          <dgm:bulletEnabled val="1"/>
        </dgm:presLayoutVars>
      </dgm:prSet>
      <dgm:spPr/>
      <dgm:t>
        <a:bodyPr/>
        <a:lstStyle/>
        <a:p>
          <a:endParaRPr lang="en-GB"/>
        </a:p>
      </dgm:t>
    </dgm:pt>
    <dgm:pt modelId="{94AC2B33-D93E-4333-987E-F21AB5C0B771}" type="pres">
      <dgm:prSet presAssocID="{73222687-D242-45BF-8ACF-F135F8025221}" presName="sibTrans" presStyleLbl="sibTrans2D1" presStyleIdx="1" presStyleCnt="4"/>
      <dgm:spPr/>
      <dgm:t>
        <a:bodyPr/>
        <a:lstStyle/>
        <a:p>
          <a:endParaRPr lang="en-GB"/>
        </a:p>
      </dgm:t>
    </dgm:pt>
    <dgm:pt modelId="{4A1905AB-A5EF-4BDB-B99D-5E074B9E90AE}" type="pres">
      <dgm:prSet presAssocID="{73222687-D242-45BF-8ACF-F135F8025221}" presName="connectorText" presStyleLbl="sibTrans2D1" presStyleIdx="1" presStyleCnt="4"/>
      <dgm:spPr/>
      <dgm:t>
        <a:bodyPr/>
        <a:lstStyle/>
        <a:p>
          <a:endParaRPr lang="en-GB"/>
        </a:p>
      </dgm:t>
    </dgm:pt>
    <dgm:pt modelId="{23ECA956-12F9-4780-B707-78409BF2AC7F}" type="pres">
      <dgm:prSet presAssocID="{5B201F59-33E2-49BA-B220-677765BA5C38}" presName="node" presStyleLbl="node1" presStyleIdx="2" presStyleCnt="5" custScaleY="250729">
        <dgm:presLayoutVars>
          <dgm:bulletEnabled val="1"/>
        </dgm:presLayoutVars>
      </dgm:prSet>
      <dgm:spPr/>
      <dgm:t>
        <a:bodyPr/>
        <a:lstStyle/>
        <a:p>
          <a:endParaRPr lang="en-GB"/>
        </a:p>
      </dgm:t>
    </dgm:pt>
    <dgm:pt modelId="{D4524E4E-76DA-47D2-90A0-FA008F63BD47}" type="pres">
      <dgm:prSet presAssocID="{E44B30A2-DFF9-4CD8-B6B2-2563C0A8F69F}" presName="sibTrans" presStyleLbl="sibTrans2D1" presStyleIdx="2" presStyleCnt="4"/>
      <dgm:spPr/>
      <dgm:t>
        <a:bodyPr/>
        <a:lstStyle/>
        <a:p>
          <a:endParaRPr lang="en-GB"/>
        </a:p>
      </dgm:t>
    </dgm:pt>
    <dgm:pt modelId="{DCFD55C3-70EC-4537-B2F3-F3A35798E196}" type="pres">
      <dgm:prSet presAssocID="{E44B30A2-DFF9-4CD8-B6B2-2563C0A8F69F}" presName="connectorText" presStyleLbl="sibTrans2D1" presStyleIdx="2" presStyleCnt="4"/>
      <dgm:spPr/>
      <dgm:t>
        <a:bodyPr/>
        <a:lstStyle/>
        <a:p>
          <a:endParaRPr lang="en-GB"/>
        </a:p>
      </dgm:t>
    </dgm:pt>
    <dgm:pt modelId="{878CAA28-46BE-4796-988F-93A7A630E48C}" type="pres">
      <dgm:prSet presAssocID="{A37B08CC-8730-4FD0-A001-1621C91D18C0}" presName="node" presStyleLbl="node1" presStyleIdx="3" presStyleCnt="5" custScaleY="250729">
        <dgm:presLayoutVars>
          <dgm:bulletEnabled val="1"/>
        </dgm:presLayoutVars>
      </dgm:prSet>
      <dgm:spPr/>
      <dgm:t>
        <a:bodyPr/>
        <a:lstStyle/>
        <a:p>
          <a:endParaRPr lang="en-GB"/>
        </a:p>
      </dgm:t>
    </dgm:pt>
    <dgm:pt modelId="{B6A970D9-BFCC-489F-B002-9311B543526D}" type="pres">
      <dgm:prSet presAssocID="{4DF66C7A-84C2-4ACE-9E11-EAB656629460}" presName="sibTrans" presStyleLbl="sibTrans2D1" presStyleIdx="3" presStyleCnt="4"/>
      <dgm:spPr/>
      <dgm:t>
        <a:bodyPr/>
        <a:lstStyle/>
        <a:p>
          <a:endParaRPr lang="en-GB"/>
        </a:p>
      </dgm:t>
    </dgm:pt>
    <dgm:pt modelId="{A1227E15-93B5-43AD-B72E-9A6BA978B63A}" type="pres">
      <dgm:prSet presAssocID="{4DF66C7A-84C2-4ACE-9E11-EAB656629460}" presName="connectorText" presStyleLbl="sibTrans2D1" presStyleIdx="3" presStyleCnt="4"/>
      <dgm:spPr/>
      <dgm:t>
        <a:bodyPr/>
        <a:lstStyle/>
        <a:p>
          <a:endParaRPr lang="en-GB"/>
        </a:p>
      </dgm:t>
    </dgm:pt>
    <dgm:pt modelId="{ADFC8FE7-432C-44A0-B7AA-52A41ACA3B65}" type="pres">
      <dgm:prSet presAssocID="{88A7C8D5-E0B2-461A-8AE6-772222BCBCA6}" presName="node" presStyleLbl="node1" presStyleIdx="4" presStyleCnt="5" custScaleY="250729">
        <dgm:presLayoutVars>
          <dgm:bulletEnabled val="1"/>
        </dgm:presLayoutVars>
      </dgm:prSet>
      <dgm:spPr/>
      <dgm:t>
        <a:bodyPr/>
        <a:lstStyle/>
        <a:p>
          <a:endParaRPr lang="en-GB"/>
        </a:p>
      </dgm:t>
    </dgm:pt>
  </dgm:ptLst>
  <dgm:cxnLst>
    <dgm:cxn modelId="{A2555B42-D03C-4FF2-8ECF-94444062CBF9}" type="presOf" srcId="{5B201F59-33E2-49BA-B220-677765BA5C38}" destId="{23ECA956-12F9-4780-B707-78409BF2AC7F}" srcOrd="0" destOrd="0" presId="urn:microsoft.com/office/officeart/2005/8/layout/process1"/>
    <dgm:cxn modelId="{83107818-6659-4DB2-ABEE-D5734BBC7F49}" type="presOf" srcId="{73222687-D242-45BF-8ACF-F135F8025221}" destId="{94AC2B33-D93E-4333-987E-F21AB5C0B771}" srcOrd="0" destOrd="0" presId="urn:microsoft.com/office/officeart/2005/8/layout/process1"/>
    <dgm:cxn modelId="{40FE0545-8E36-4475-B999-C5C981B7BB0A}" srcId="{AB1CD62D-426A-4D79-A1F0-B960786B72DF}" destId="{A37B08CC-8730-4FD0-A001-1621C91D18C0}" srcOrd="3" destOrd="0" parTransId="{6100FFDA-1E73-475C-BE36-486C175FCCC3}" sibTransId="{4DF66C7A-84C2-4ACE-9E11-EAB656629460}"/>
    <dgm:cxn modelId="{824181B9-6EAB-464A-B132-386EE250659F}" srcId="{AB1CD62D-426A-4D79-A1F0-B960786B72DF}" destId="{88A7C8D5-E0B2-461A-8AE6-772222BCBCA6}" srcOrd="4" destOrd="0" parTransId="{6F9A7E98-4206-4B38-9B54-8DF3390A5700}" sibTransId="{D8FCA697-1886-4ABA-BBA5-D60BBD51EBFF}"/>
    <dgm:cxn modelId="{9A1E92A7-C508-482D-A0D6-7CFE3060CBDB}" type="presOf" srcId="{97348534-523A-41FC-B387-457E825ED8FF}" destId="{AE57BD1E-CCD3-4710-A16A-13E098DC674D}" srcOrd="0" destOrd="0" presId="urn:microsoft.com/office/officeart/2005/8/layout/process1"/>
    <dgm:cxn modelId="{2A17F6BB-1F4D-446B-B8F5-9A35E6129591}" srcId="{AB1CD62D-426A-4D79-A1F0-B960786B72DF}" destId="{6A0B13F5-F8CE-4A04-8475-94D27AF9755A}" srcOrd="0" destOrd="0" parTransId="{5652030B-D822-4FBB-9225-B76797228799}" sibTransId="{5980F5AD-E6E7-452E-905C-BCAAFD968037}"/>
    <dgm:cxn modelId="{A80BAF48-4EBC-4651-AC68-EE18C7DA7D04}" type="presOf" srcId="{5980F5AD-E6E7-452E-905C-BCAAFD968037}" destId="{CA89F88A-7FC5-4EE3-A7FE-0DA921BAE288}" srcOrd="1" destOrd="0" presId="urn:microsoft.com/office/officeart/2005/8/layout/process1"/>
    <dgm:cxn modelId="{6CAEE27C-1E81-415F-9890-C2D0A2CA1B36}" type="presOf" srcId="{AB1CD62D-426A-4D79-A1F0-B960786B72DF}" destId="{26B1A324-7A2B-4108-8FD0-CC19474AFF33}" srcOrd="0" destOrd="0" presId="urn:microsoft.com/office/officeart/2005/8/layout/process1"/>
    <dgm:cxn modelId="{93FE23A5-C0F0-4ADB-B705-F979A698607D}" type="presOf" srcId="{88A7C8D5-E0B2-461A-8AE6-772222BCBCA6}" destId="{ADFC8FE7-432C-44A0-B7AA-52A41ACA3B65}" srcOrd="0" destOrd="0" presId="urn:microsoft.com/office/officeart/2005/8/layout/process1"/>
    <dgm:cxn modelId="{10141ACF-DB01-47B0-A6D1-54BC2F924A56}" type="presOf" srcId="{A37B08CC-8730-4FD0-A001-1621C91D18C0}" destId="{878CAA28-46BE-4796-988F-93A7A630E48C}" srcOrd="0" destOrd="0" presId="urn:microsoft.com/office/officeart/2005/8/layout/process1"/>
    <dgm:cxn modelId="{8AF424E0-4FE8-4AC5-A335-B0AD3F85844B}" srcId="{AB1CD62D-426A-4D79-A1F0-B960786B72DF}" destId="{5B201F59-33E2-49BA-B220-677765BA5C38}" srcOrd="2" destOrd="0" parTransId="{716CA7F7-A186-4D39-ADE4-87C5E085D233}" sibTransId="{E44B30A2-DFF9-4CD8-B6B2-2563C0A8F69F}"/>
    <dgm:cxn modelId="{F23304B0-5CFC-48CD-8D49-CF22D91D9D21}" type="presOf" srcId="{5980F5AD-E6E7-452E-905C-BCAAFD968037}" destId="{1B46237F-4151-4A67-AE3C-6267B9D1C3FF}" srcOrd="0" destOrd="0" presId="urn:microsoft.com/office/officeart/2005/8/layout/process1"/>
    <dgm:cxn modelId="{625E26D3-F4B3-4E9A-A334-2EC1D93909A7}" type="presOf" srcId="{73222687-D242-45BF-8ACF-F135F8025221}" destId="{4A1905AB-A5EF-4BDB-B99D-5E074B9E90AE}" srcOrd="1" destOrd="0" presId="urn:microsoft.com/office/officeart/2005/8/layout/process1"/>
    <dgm:cxn modelId="{2BB82FA1-2FA4-4BF8-BB60-2751C10DB3BE}" type="presOf" srcId="{E44B30A2-DFF9-4CD8-B6B2-2563C0A8F69F}" destId="{D4524E4E-76DA-47D2-90A0-FA008F63BD47}" srcOrd="0" destOrd="0" presId="urn:microsoft.com/office/officeart/2005/8/layout/process1"/>
    <dgm:cxn modelId="{92766B25-14C5-4A15-9131-3BB70BCC94DA}" type="presOf" srcId="{6A0B13F5-F8CE-4A04-8475-94D27AF9755A}" destId="{03A9A5B8-7F66-4844-974F-DFD60B2E225F}" srcOrd="0" destOrd="0" presId="urn:microsoft.com/office/officeart/2005/8/layout/process1"/>
    <dgm:cxn modelId="{7C7C7116-E7FD-477D-A501-9064EEC7DCBC}" type="presOf" srcId="{4DF66C7A-84C2-4ACE-9E11-EAB656629460}" destId="{B6A970D9-BFCC-489F-B002-9311B543526D}" srcOrd="0" destOrd="0" presId="urn:microsoft.com/office/officeart/2005/8/layout/process1"/>
    <dgm:cxn modelId="{B4C50C6A-C02B-4406-A5E2-8BBFC007BF7E}" srcId="{AB1CD62D-426A-4D79-A1F0-B960786B72DF}" destId="{97348534-523A-41FC-B387-457E825ED8FF}" srcOrd="1" destOrd="0" parTransId="{996D18C1-B7C7-40BF-892D-BA5875BC2462}" sibTransId="{73222687-D242-45BF-8ACF-F135F8025221}"/>
    <dgm:cxn modelId="{0D975ABD-58CB-4205-87C0-72B1A621C938}" type="presOf" srcId="{E44B30A2-DFF9-4CD8-B6B2-2563C0A8F69F}" destId="{DCFD55C3-70EC-4537-B2F3-F3A35798E196}" srcOrd="1" destOrd="0" presId="urn:microsoft.com/office/officeart/2005/8/layout/process1"/>
    <dgm:cxn modelId="{7913D848-35DB-4276-B2A9-CFD90B7105EF}" type="presOf" srcId="{4DF66C7A-84C2-4ACE-9E11-EAB656629460}" destId="{A1227E15-93B5-43AD-B72E-9A6BA978B63A}" srcOrd="1" destOrd="0" presId="urn:microsoft.com/office/officeart/2005/8/layout/process1"/>
    <dgm:cxn modelId="{0B448F64-BA80-402B-AD1B-CE8507CAFB06}" type="presParOf" srcId="{26B1A324-7A2B-4108-8FD0-CC19474AFF33}" destId="{03A9A5B8-7F66-4844-974F-DFD60B2E225F}" srcOrd="0" destOrd="0" presId="urn:microsoft.com/office/officeart/2005/8/layout/process1"/>
    <dgm:cxn modelId="{3A7229C6-242C-4399-94ED-66C4EAA03CE9}" type="presParOf" srcId="{26B1A324-7A2B-4108-8FD0-CC19474AFF33}" destId="{1B46237F-4151-4A67-AE3C-6267B9D1C3FF}" srcOrd="1" destOrd="0" presId="urn:microsoft.com/office/officeart/2005/8/layout/process1"/>
    <dgm:cxn modelId="{92EFAD6D-39A5-48B2-A026-D52500350AF0}" type="presParOf" srcId="{1B46237F-4151-4A67-AE3C-6267B9D1C3FF}" destId="{CA89F88A-7FC5-4EE3-A7FE-0DA921BAE288}" srcOrd="0" destOrd="0" presId="urn:microsoft.com/office/officeart/2005/8/layout/process1"/>
    <dgm:cxn modelId="{0371D2FA-8C1D-4AEB-B23D-BAB71A514FBE}" type="presParOf" srcId="{26B1A324-7A2B-4108-8FD0-CC19474AFF33}" destId="{AE57BD1E-CCD3-4710-A16A-13E098DC674D}" srcOrd="2" destOrd="0" presId="urn:microsoft.com/office/officeart/2005/8/layout/process1"/>
    <dgm:cxn modelId="{DA319C9C-9AA6-4D58-802F-2353062305FD}" type="presParOf" srcId="{26B1A324-7A2B-4108-8FD0-CC19474AFF33}" destId="{94AC2B33-D93E-4333-987E-F21AB5C0B771}" srcOrd="3" destOrd="0" presId="urn:microsoft.com/office/officeart/2005/8/layout/process1"/>
    <dgm:cxn modelId="{3495BBDA-F0D0-4DDC-A94A-382E16282AD2}" type="presParOf" srcId="{94AC2B33-D93E-4333-987E-F21AB5C0B771}" destId="{4A1905AB-A5EF-4BDB-B99D-5E074B9E90AE}" srcOrd="0" destOrd="0" presId="urn:microsoft.com/office/officeart/2005/8/layout/process1"/>
    <dgm:cxn modelId="{4F1BA415-3A86-47DE-A7F1-183D98E92199}" type="presParOf" srcId="{26B1A324-7A2B-4108-8FD0-CC19474AFF33}" destId="{23ECA956-12F9-4780-B707-78409BF2AC7F}" srcOrd="4" destOrd="0" presId="urn:microsoft.com/office/officeart/2005/8/layout/process1"/>
    <dgm:cxn modelId="{634EDD62-FB76-408C-A156-69B89658BBE7}" type="presParOf" srcId="{26B1A324-7A2B-4108-8FD0-CC19474AFF33}" destId="{D4524E4E-76DA-47D2-90A0-FA008F63BD47}" srcOrd="5" destOrd="0" presId="urn:microsoft.com/office/officeart/2005/8/layout/process1"/>
    <dgm:cxn modelId="{6B7A2F43-A427-42D6-AAC5-D71D129569AE}" type="presParOf" srcId="{D4524E4E-76DA-47D2-90A0-FA008F63BD47}" destId="{DCFD55C3-70EC-4537-B2F3-F3A35798E196}" srcOrd="0" destOrd="0" presId="urn:microsoft.com/office/officeart/2005/8/layout/process1"/>
    <dgm:cxn modelId="{E11F7604-FCA8-4416-AF95-50A785D5F31D}" type="presParOf" srcId="{26B1A324-7A2B-4108-8FD0-CC19474AFF33}" destId="{878CAA28-46BE-4796-988F-93A7A630E48C}" srcOrd="6" destOrd="0" presId="urn:microsoft.com/office/officeart/2005/8/layout/process1"/>
    <dgm:cxn modelId="{A8DD1C62-4DA6-42E7-88AD-589C6A5683EE}" type="presParOf" srcId="{26B1A324-7A2B-4108-8FD0-CC19474AFF33}" destId="{B6A970D9-BFCC-489F-B002-9311B543526D}" srcOrd="7" destOrd="0" presId="urn:microsoft.com/office/officeart/2005/8/layout/process1"/>
    <dgm:cxn modelId="{97CC50DC-2BD8-4C32-A0FA-54C8E76250A6}" type="presParOf" srcId="{B6A970D9-BFCC-489F-B002-9311B543526D}" destId="{A1227E15-93B5-43AD-B72E-9A6BA978B63A}" srcOrd="0" destOrd="0" presId="urn:microsoft.com/office/officeart/2005/8/layout/process1"/>
    <dgm:cxn modelId="{36AAFD40-7BC3-48A9-A864-60D123A4C0D3}" type="presParOf" srcId="{26B1A324-7A2B-4108-8FD0-CC19474AFF33}" destId="{ADFC8FE7-432C-44A0-B7AA-52A41ACA3B65}" srcOrd="8"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r>
              <a:rPr lang="en-GB" smtClean="0"/>
              <a:t>insert header</a:t>
            </a:r>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96D292DE-8B7A-4254-AA83-74C1F4DD4AF0}" type="datetimeFigureOut">
              <a:rPr lang="en-GB" smtClean="0"/>
              <a:t>06/03/2018</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f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r>
              <a:rPr lang="en-GB" smtClean="0"/>
              <a:t>insert header</a:t>
            </a:r>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1E9EAB9E-E8D5-476C-93BA-6CDCDF16D67A}" type="datetimeFigureOut">
              <a:rPr lang="en-GB" smtClean="0"/>
              <a:t>06/03/2018</a:t>
            </a:fld>
            <a:endParaRPr lang="en-GB"/>
          </a:p>
        </p:txBody>
      </p:sp>
      <p:sp>
        <p:nvSpPr>
          <p:cNvPr id="4" name="Slide Image Placeholder 3"/>
          <p:cNvSpPr>
            <a:spLocks noGrp="1" noRot="1" noChangeAspect="1"/>
          </p:cNvSpPr>
          <p:nvPr>
            <p:ph type="sldImg" idx="2"/>
          </p:nvPr>
        </p:nvSpPr>
        <p:spPr>
          <a:xfrm>
            <a:off x="1166813" y="1241425"/>
            <a:ext cx="4464050"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831A1511-BA99-4995-9603-94CCAF14FA3D}" type="slidenum">
              <a:rPr lang="en-GB" smtClean="0"/>
              <a:t>‹#›</a:t>
            </a:fld>
            <a:endParaRPr lang="en-GB"/>
          </a:p>
        </p:txBody>
      </p:sp>
    </p:spTree>
    <p:extLst>
      <p:ext uri="{BB962C8B-B14F-4D97-AF65-F5344CB8AC3E}">
        <p14:creationId xmlns:p14="http://schemas.microsoft.com/office/powerpoint/2010/main" val="1319045786"/>
      </p:ext>
    </p:extLst>
  </p:cSld>
  <p:clrMap bg1="lt1" tx1="dk1" bg2="lt2" tx2="dk2" accent1="accent1" accent2="accent2" accent3="accent3" accent4="accent4" accent5="accent5" accent6="accent6" hlink="hlink" folHlink="folHlink"/>
  <p:hf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04C4C0BB-712E-40BA-BBFB-325B89170209}" type="slidenum">
              <a:rPr lang="en-GB" smtClean="0"/>
              <a:pPr/>
              <a:t>1</a:t>
            </a:fld>
            <a:endParaRPr lang="en-GB" dirty="0"/>
          </a:p>
        </p:txBody>
      </p:sp>
    </p:spTree>
    <p:extLst>
      <p:ext uri="{BB962C8B-B14F-4D97-AF65-F5344CB8AC3E}">
        <p14:creationId xmlns:p14="http://schemas.microsoft.com/office/powerpoint/2010/main" val="37215607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smtClean="0"/>
          </a:p>
        </p:txBody>
      </p:sp>
      <p:sp>
        <p:nvSpPr>
          <p:cNvPr id="583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718910D-D3B9-42B9-A0FC-A071AB1BA6C9}" type="slidenum">
              <a:rPr lang="en-US" altLang="en-US" smtClean="0">
                <a:solidFill>
                  <a:srgbClr val="000000"/>
                </a:solidFill>
                <a:latin typeface="Calibri" panose="020F0502020204030204" pitchFamily="34" charset="0"/>
              </a:rPr>
              <a:pPr/>
              <a:t>2</a:t>
            </a:fld>
            <a:endParaRPr lang="en-US" altLang="en-US" dirty="0" smtClean="0">
              <a:solidFill>
                <a:srgbClr val="000000"/>
              </a:solidFill>
              <a:latin typeface="Calibri" panose="020F0502020204030204" pitchFamily="34" charset="0"/>
            </a:endParaRPr>
          </a:p>
        </p:txBody>
      </p:sp>
    </p:spTree>
    <p:extLst>
      <p:ext uri="{BB962C8B-B14F-4D97-AF65-F5344CB8AC3E}">
        <p14:creationId xmlns:p14="http://schemas.microsoft.com/office/powerpoint/2010/main" val="24542717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If you were</a:t>
            </a:r>
            <a:r>
              <a:rPr lang="en-GB" baseline="0" dirty="0" smtClean="0"/>
              <a:t> asked to describe what Human Resource Management is to an 88 year old man what would you say?</a:t>
            </a:r>
            <a:endParaRPr lang="en-GB" dirty="0"/>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3</a:t>
            </a:fld>
            <a:endParaRPr lang="en-GB"/>
          </a:p>
        </p:txBody>
      </p:sp>
    </p:spTree>
    <p:extLst>
      <p:ext uri="{BB962C8B-B14F-4D97-AF65-F5344CB8AC3E}">
        <p14:creationId xmlns:p14="http://schemas.microsoft.com/office/powerpoint/2010/main" val="22749884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Rather than looking at departments or accounting cost types, Porter's Value Chain focuses on systems, and how inputs are changed into the outputs purchased by consumers. Using this viewpoint, Porter described a chain of activities common to all businesses, and he divided them into primary and support activities, as shown.</a:t>
            </a:r>
            <a:r>
              <a:rPr lang="en-GB" sz="1200" kern="1200" baseline="0" dirty="0" smtClean="0">
                <a:solidFill>
                  <a:schemeClr val="tx1"/>
                </a:solidFill>
                <a:effectLst/>
                <a:latin typeface="+mn-lt"/>
                <a:ea typeface="+mn-ea"/>
                <a:cs typeface="+mn-cs"/>
              </a:rPr>
              <a:t> </a:t>
            </a:r>
          </a:p>
          <a:p>
            <a:r>
              <a:rPr lang="en-GB" sz="1200" b="1" kern="1200" dirty="0" smtClean="0">
                <a:solidFill>
                  <a:schemeClr val="tx1"/>
                </a:solidFill>
                <a:effectLst/>
                <a:latin typeface="+mn-lt"/>
                <a:ea typeface="+mn-ea"/>
                <a:cs typeface="+mn-cs"/>
              </a:rPr>
              <a:t>Primary Activities</a:t>
            </a:r>
          </a:p>
          <a:p>
            <a:r>
              <a:rPr lang="en-GB" sz="1200" kern="1200" dirty="0" smtClean="0">
                <a:solidFill>
                  <a:schemeClr val="tx1"/>
                </a:solidFill>
                <a:effectLst/>
                <a:latin typeface="+mn-lt"/>
                <a:ea typeface="+mn-ea"/>
                <a:cs typeface="+mn-cs"/>
              </a:rPr>
              <a:t>Primary activities relate directly to the physical creation, sale, maintenance and support of a product or service. They consist of the following:</a:t>
            </a:r>
          </a:p>
          <a:p>
            <a:r>
              <a:rPr lang="en-GB" sz="1200" b="1" kern="1200" dirty="0" smtClean="0">
                <a:solidFill>
                  <a:schemeClr val="tx1"/>
                </a:solidFill>
                <a:effectLst/>
                <a:latin typeface="+mn-lt"/>
                <a:ea typeface="+mn-ea"/>
                <a:cs typeface="+mn-cs"/>
              </a:rPr>
              <a:t>Inbound logistics</a:t>
            </a:r>
            <a:r>
              <a:rPr lang="en-GB" sz="1200" kern="1200" dirty="0" smtClean="0">
                <a:solidFill>
                  <a:schemeClr val="tx1"/>
                </a:solidFill>
                <a:effectLst/>
                <a:latin typeface="+mn-lt"/>
                <a:ea typeface="+mn-ea"/>
                <a:cs typeface="+mn-cs"/>
              </a:rPr>
              <a:t> – These are all the processes related to receiving, storing, and distributing inputs internally. Your supplier relationships are a key factor in creating value here.</a:t>
            </a:r>
          </a:p>
          <a:p>
            <a:r>
              <a:rPr lang="en-GB" sz="1200" b="1" kern="1200" dirty="0" smtClean="0">
                <a:solidFill>
                  <a:schemeClr val="tx1"/>
                </a:solidFill>
                <a:effectLst/>
                <a:latin typeface="+mn-lt"/>
                <a:ea typeface="+mn-ea"/>
                <a:cs typeface="+mn-cs"/>
              </a:rPr>
              <a:t>Operations</a:t>
            </a:r>
            <a:r>
              <a:rPr lang="en-GB" sz="1200" kern="1200" dirty="0" smtClean="0">
                <a:solidFill>
                  <a:schemeClr val="tx1"/>
                </a:solidFill>
                <a:effectLst/>
                <a:latin typeface="+mn-lt"/>
                <a:ea typeface="+mn-ea"/>
                <a:cs typeface="+mn-cs"/>
              </a:rPr>
              <a:t> – These are the transformation activities that change inputs into outputs that are sold to customers. Here, your operational systems create value.</a:t>
            </a:r>
          </a:p>
          <a:p>
            <a:r>
              <a:rPr lang="en-GB" sz="1200" b="1" kern="1200" dirty="0" smtClean="0">
                <a:solidFill>
                  <a:schemeClr val="tx1"/>
                </a:solidFill>
                <a:effectLst/>
                <a:latin typeface="+mn-lt"/>
                <a:ea typeface="+mn-ea"/>
                <a:cs typeface="+mn-cs"/>
              </a:rPr>
              <a:t>Outbound logistics</a:t>
            </a:r>
            <a:r>
              <a:rPr lang="en-GB" sz="1200" kern="1200" dirty="0" smtClean="0">
                <a:solidFill>
                  <a:schemeClr val="tx1"/>
                </a:solidFill>
                <a:effectLst/>
                <a:latin typeface="+mn-lt"/>
                <a:ea typeface="+mn-ea"/>
                <a:cs typeface="+mn-cs"/>
              </a:rPr>
              <a:t> – These activities deliver your product or service to your customer. These are things like collection, storage, and distribution systems, and they may be internal or external to your organization.</a:t>
            </a:r>
          </a:p>
          <a:p>
            <a:r>
              <a:rPr lang="en-GB" sz="1200" b="1" kern="1200" dirty="0" smtClean="0">
                <a:solidFill>
                  <a:schemeClr val="tx1"/>
                </a:solidFill>
                <a:effectLst/>
                <a:latin typeface="+mn-lt"/>
                <a:ea typeface="+mn-ea"/>
                <a:cs typeface="+mn-cs"/>
              </a:rPr>
              <a:t>Marketing and sales</a:t>
            </a:r>
            <a:r>
              <a:rPr lang="en-GB" sz="1200" kern="1200" dirty="0" smtClean="0">
                <a:solidFill>
                  <a:schemeClr val="tx1"/>
                </a:solidFill>
                <a:effectLst/>
                <a:latin typeface="+mn-lt"/>
                <a:ea typeface="+mn-ea"/>
                <a:cs typeface="+mn-cs"/>
              </a:rPr>
              <a:t> – These are the processes you use to persuade clients to purchase from you instead of your competitors. The benefits you offer, and how well you communicate them, are sources of value here.</a:t>
            </a:r>
          </a:p>
          <a:p>
            <a:r>
              <a:rPr lang="en-GB" sz="1200" b="1" kern="1200" dirty="0" smtClean="0">
                <a:solidFill>
                  <a:schemeClr val="tx1"/>
                </a:solidFill>
                <a:effectLst/>
                <a:latin typeface="+mn-lt"/>
                <a:ea typeface="+mn-ea"/>
                <a:cs typeface="+mn-cs"/>
              </a:rPr>
              <a:t>Service</a:t>
            </a:r>
            <a:r>
              <a:rPr lang="en-GB" sz="1200" kern="1200" dirty="0" smtClean="0">
                <a:solidFill>
                  <a:schemeClr val="tx1"/>
                </a:solidFill>
                <a:effectLst/>
                <a:latin typeface="+mn-lt"/>
                <a:ea typeface="+mn-ea"/>
                <a:cs typeface="+mn-cs"/>
              </a:rPr>
              <a:t> – These are the activities related to maintaining the value of your product or service to your customers, once it's been purchased.</a:t>
            </a:r>
          </a:p>
          <a:p>
            <a:r>
              <a:rPr lang="en-GB" sz="1200" b="1" kern="1200" dirty="0" smtClean="0">
                <a:solidFill>
                  <a:schemeClr val="tx1"/>
                </a:solidFill>
                <a:effectLst/>
                <a:latin typeface="+mn-lt"/>
                <a:ea typeface="+mn-ea"/>
                <a:cs typeface="+mn-cs"/>
              </a:rPr>
              <a:t>Support Activities</a:t>
            </a:r>
          </a:p>
          <a:p>
            <a:r>
              <a:rPr lang="en-GB" sz="1200" kern="1200" dirty="0" smtClean="0">
                <a:solidFill>
                  <a:schemeClr val="tx1"/>
                </a:solidFill>
                <a:effectLst/>
                <a:latin typeface="+mn-lt"/>
                <a:ea typeface="+mn-ea"/>
                <a:cs typeface="+mn-cs"/>
              </a:rPr>
              <a:t>These activities support the primary functions above. Each support, or secondary, activity can play a role in each primary activity. For example, procurement supports operations with certain activities, but it also supports marketing and sales with other activities.</a:t>
            </a:r>
          </a:p>
          <a:p>
            <a:r>
              <a:rPr lang="en-GB" sz="1200" b="1" kern="1200" dirty="0" smtClean="0">
                <a:solidFill>
                  <a:schemeClr val="tx1"/>
                </a:solidFill>
                <a:effectLst/>
                <a:latin typeface="+mn-lt"/>
                <a:ea typeface="+mn-ea"/>
                <a:cs typeface="+mn-cs"/>
              </a:rPr>
              <a:t>Procurement (purchasing)</a:t>
            </a:r>
            <a:r>
              <a:rPr lang="en-GB" sz="1200" kern="1200" dirty="0" smtClean="0">
                <a:solidFill>
                  <a:schemeClr val="tx1"/>
                </a:solidFill>
                <a:effectLst/>
                <a:latin typeface="+mn-lt"/>
                <a:ea typeface="+mn-ea"/>
                <a:cs typeface="+mn-cs"/>
              </a:rPr>
              <a:t> – This is what the organization does to get the resources it needs to operate. This includes finding vendors and negotiating best prices.</a:t>
            </a:r>
          </a:p>
          <a:p>
            <a:r>
              <a:rPr lang="en-GB" sz="1200" b="1" kern="1200" dirty="0" smtClean="0">
                <a:solidFill>
                  <a:schemeClr val="tx1"/>
                </a:solidFill>
                <a:effectLst/>
                <a:latin typeface="+mn-lt"/>
                <a:ea typeface="+mn-ea"/>
                <a:cs typeface="+mn-cs"/>
              </a:rPr>
              <a:t>Human resource management</a:t>
            </a:r>
            <a:r>
              <a:rPr lang="en-GB" sz="1200" kern="1200" dirty="0" smtClean="0">
                <a:solidFill>
                  <a:schemeClr val="tx1"/>
                </a:solidFill>
                <a:effectLst/>
                <a:latin typeface="+mn-lt"/>
                <a:ea typeface="+mn-ea"/>
                <a:cs typeface="+mn-cs"/>
              </a:rPr>
              <a:t> – This is how well a company recruits, hires, trains, motivates, rewards, and retains its workers. People are a significant source of value, so businesses can create a clear advantage with good HR practices.</a:t>
            </a:r>
          </a:p>
          <a:p>
            <a:r>
              <a:rPr lang="en-GB" sz="1200" b="1" kern="1200" dirty="0" smtClean="0">
                <a:solidFill>
                  <a:schemeClr val="tx1"/>
                </a:solidFill>
                <a:effectLst/>
                <a:latin typeface="+mn-lt"/>
                <a:ea typeface="+mn-ea"/>
                <a:cs typeface="+mn-cs"/>
              </a:rPr>
              <a:t>Technological development</a:t>
            </a:r>
            <a:r>
              <a:rPr lang="en-GB" sz="1200" kern="1200" dirty="0" smtClean="0">
                <a:solidFill>
                  <a:schemeClr val="tx1"/>
                </a:solidFill>
                <a:effectLst/>
                <a:latin typeface="+mn-lt"/>
                <a:ea typeface="+mn-ea"/>
                <a:cs typeface="+mn-cs"/>
              </a:rPr>
              <a:t> – These activities relate to managing and processing information, as well as protecting a company's knowledge base. Minimizing information technology costs, staying current with technological advances, and maintaining technical excellence are sources of value creation.</a:t>
            </a:r>
          </a:p>
          <a:p>
            <a:r>
              <a:rPr lang="en-GB" sz="1200" b="1" kern="1200" dirty="0" smtClean="0">
                <a:solidFill>
                  <a:schemeClr val="tx1"/>
                </a:solidFill>
                <a:effectLst/>
                <a:latin typeface="+mn-lt"/>
                <a:ea typeface="+mn-ea"/>
                <a:cs typeface="+mn-cs"/>
              </a:rPr>
              <a:t>Infrastructure</a:t>
            </a:r>
            <a:r>
              <a:rPr lang="en-GB" sz="1200" kern="1200" dirty="0" smtClean="0">
                <a:solidFill>
                  <a:schemeClr val="tx1"/>
                </a:solidFill>
                <a:effectLst/>
                <a:latin typeface="+mn-lt"/>
                <a:ea typeface="+mn-ea"/>
                <a:cs typeface="+mn-cs"/>
              </a:rPr>
              <a:t> – These are a company's support systems, and the functions that allow it to maintain daily operations. Accounting, legal, administrative, and general management are examples of necessary infrastructure that businesses can use to their advantage.</a:t>
            </a:r>
          </a:p>
          <a:p>
            <a:r>
              <a:rPr lang="en-GB" sz="1200" kern="1200" dirty="0" smtClean="0">
                <a:solidFill>
                  <a:schemeClr val="tx1"/>
                </a:solidFill>
                <a:effectLst/>
                <a:latin typeface="+mn-lt"/>
                <a:ea typeface="+mn-ea"/>
                <a:cs typeface="+mn-cs"/>
              </a:rPr>
              <a:t>Companies use these primary and support activities as "building blocks" to create a valuable product or service.</a:t>
            </a:r>
          </a:p>
          <a:p>
            <a:endParaRPr lang="en-GB" dirty="0"/>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11</a:t>
            </a:fld>
            <a:endParaRPr lang="en-GB"/>
          </a:p>
        </p:txBody>
      </p:sp>
    </p:spTree>
    <p:extLst>
      <p:ext uri="{BB962C8B-B14F-4D97-AF65-F5344CB8AC3E}">
        <p14:creationId xmlns:p14="http://schemas.microsoft.com/office/powerpoint/2010/main" val="22724600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smtClean="0"/>
          </a:p>
        </p:txBody>
      </p:sp>
      <p:sp>
        <p:nvSpPr>
          <p:cNvPr id="583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718910D-D3B9-42B9-A0FC-A071AB1BA6C9}" type="slidenum">
              <a:rPr lang="en-US" altLang="en-US" smtClean="0">
                <a:solidFill>
                  <a:srgbClr val="000000"/>
                </a:solidFill>
                <a:latin typeface="Calibri" panose="020F0502020204030204" pitchFamily="34" charset="0"/>
              </a:rPr>
              <a:pPr/>
              <a:t>15</a:t>
            </a:fld>
            <a:endParaRPr lang="en-US" altLang="en-US" dirty="0" smtClean="0">
              <a:solidFill>
                <a:srgbClr val="000000"/>
              </a:solidFill>
              <a:latin typeface="Calibri" panose="020F0502020204030204" pitchFamily="34" charset="0"/>
            </a:endParaRPr>
          </a:p>
        </p:txBody>
      </p:sp>
    </p:spTree>
    <p:extLst>
      <p:ext uri="{BB962C8B-B14F-4D97-AF65-F5344CB8AC3E}">
        <p14:creationId xmlns:p14="http://schemas.microsoft.com/office/powerpoint/2010/main" val="81437432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06/03/2018</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06/03/2018</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06/03/2018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06/03/2018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06/03/2018</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06/03/2018</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06/03/2018</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06/03/2018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06/03/2018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06/03/2018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06/03/2018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olored bar - 100% text">
    <p:spTree>
      <p:nvGrpSpPr>
        <p:cNvPr id="1" name=""/>
        <p:cNvGrpSpPr/>
        <p:nvPr/>
      </p:nvGrpSpPr>
      <p:grpSpPr>
        <a:xfrm>
          <a:off x="0" y="0"/>
          <a:ext cx="0" cy="0"/>
          <a:chOff x="0" y="0"/>
          <a:chExt cx="0" cy="0"/>
        </a:xfrm>
      </p:grpSpPr>
      <p:sp>
        <p:nvSpPr>
          <p:cNvPr id="5" name="Tekstvak 6"/>
          <p:cNvSpPr txBox="1"/>
          <p:nvPr userDrawn="1"/>
        </p:nvSpPr>
        <p:spPr>
          <a:xfrm>
            <a:off x="-85725" y="-261938"/>
            <a:ext cx="2497138"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dirty="0" smtClean="0">
                <a:solidFill>
                  <a:srgbClr val="3D7EDB"/>
                </a:solidFill>
                <a:latin typeface="Arial"/>
              </a:rPr>
              <a:t>Colored bar - 100% text</a:t>
            </a:r>
            <a:endParaRPr lang="en-GB" dirty="0">
              <a:solidFill>
                <a:srgbClr val="3D7EDB"/>
              </a:solidFill>
              <a:latin typeface="Arial"/>
            </a:endParaRPr>
          </a:p>
        </p:txBody>
      </p:sp>
      <p:sp>
        <p:nvSpPr>
          <p:cNvPr id="2" name="Titel 1"/>
          <p:cNvSpPr>
            <a:spLocks noGrp="1"/>
          </p:cNvSpPr>
          <p:nvPr>
            <p:ph type="title"/>
          </p:nvPr>
        </p:nvSpPr>
        <p:spPr>
          <a:xfrm>
            <a:off x="405584" y="263001"/>
            <a:ext cx="8229600" cy="1143000"/>
          </a:xfrm>
        </p:spPr>
        <p:txBody>
          <a:bodyPr>
            <a:normAutofit/>
          </a:bodyPr>
          <a:lstStyle>
            <a:lvl1pPr algn="l">
              <a:defRPr sz="3200">
                <a:solidFill>
                  <a:schemeClr val="tx2"/>
                </a:solidFill>
              </a:defRPr>
            </a:lvl1pPr>
          </a:lstStyle>
          <a:p>
            <a:r>
              <a:rPr lang="en-US" dirty="0" smtClean="0"/>
              <a:t>Click to edit Master title style</a:t>
            </a:r>
            <a:endParaRPr lang="en-US" dirty="0"/>
          </a:p>
        </p:txBody>
      </p:sp>
      <p:sp>
        <p:nvSpPr>
          <p:cNvPr id="3" name="Tijdelijke aanduiding voor verticale tekst 2"/>
          <p:cNvSpPr>
            <a:spLocks noGrp="1"/>
          </p:cNvSpPr>
          <p:nvPr>
            <p:ph type="body" orient="vert" idx="1"/>
          </p:nvPr>
        </p:nvSpPr>
        <p:spPr>
          <a:xfrm>
            <a:off x="405584" y="1586673"/>
            <a:ext cx="8318832" cy="3930559"/>
          </a:xfrm>
        </p:spPr>
        <p:txBody>
          <a:bodyPr tIns="108000" rIns="72000" bIns="72000"/>
          <a:lstStyle>
            <a:lvl2pPr>
              <a:defRPr/>
            </a:lvl2pPr>
            <a:lvl3pPr>
              <a:defRPr baseline="0"/>
            </a:lvl3pPr>
            <a:lvl4pPr>
              <a:defRPr baseline="0"/>
            </a:lvl4pPr>
          </a:lstStyle>
          <a:p>
            <a:pPr lvl="0"/>
            <a:r>
              <a:rPr lang="en-US" smtClean="0"/>
              <a:t>Click to edit Master text styles</a:t>
            </a:r>
          </a:p>
          <a:p>
            <a:pPr lvl="1"/>
            <a:r>
              <a:rPr lang="en-US" smtClean="0"/>
              <a:t>Second level</a:t>
            </a:r>
          </a:p>
          <a:p>
            <a:pPr lvl="2"/>
            <a:r>
              <a:rPr lang="en-US" smtClean="0"/>
              <a:t>Third level</a:t>
            </a:r>
          </a:p>
        </p:txBody>
      </p:sp>
      <p:sp>
        <p:nvSpPr>
          <p:cNvPr id="51" name="Tijdelijke aanduiding voor verticale tekst 2"/>
          <p:cNvSpPr>
            <a:spLocks noGrp="1"/>
          </p:cNvSpPr>
          <p:nvPr>
            <p:ph type="body" orient="vert" idx="13"/>
          </p:nvPr>
        </p:nvSpPr>
        <p:spPr>
          <a:xfrm>
            <a:off x="406146" y="1210043"/>
            <a:ext cx="831723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dirty="0" smtClean="0"/>
              <a:t>Click to 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pPr>
              <a:defRPr/>
            </a:pPr>
            <a:fld id="{DFAEC5DD-68FC-4E9C-9587-DBB16356B9F7}" type="slidenum">
              <a:rPr lang="en-US"/>
              <a:pPr>
                <a:defRPr/>
              </a:pPr>
              <a:t>‹#›</a:t>
            </a:fld>
            <a:endParaRPr lang="en-US"/>
          </a:p>
        </p:txBody>
      </p:sp>
    </p:spTree>
    <p:extLst>
      <p:ext uri="{BB962C8B-B14F-4D97-AF65-F5344CB8AC3E}">
        <p14:creationId xmlns:p14="http://schemas.microsoft.com/office/powerpoint/2010/main" val="215025657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Index slide">
    <p:spTree>
      <p:nvGrpSpPr>
        <p:cNvPr id="1" name=""/>
        <p:cNvGrpSpPr/>
        <p:nvPr/>
      </p:nvGrpSpPr>
      <p:grpSpPr>
        <a:xfrm>
          <a:off x="0" y="0"/>
          <a:ext cx="0" cy="0"/>
          <a:chOff x="0" y="0"/>
          <a:chExt cx="0" cy="0"/>
        </a:xfrm>
      </p:grpSpPr>
      <p:sp>
        <p:nvSpPr>
          <p:cNvPr id="4" name="Tekstvak 14"/>
          <p:cNvSpPr txBox="1"/>
          <p:nvPr userDrawn="1"/>
        </p:nvSpPr>
        <p:spPr>
          <a:xfrm>
            <a:off x="-85725" y="-261938"/>
            <a:ext cx="1566863" cy="246063"/>
          </a:xfrm>
          <a:prstGeom prst="rect">
            <a:avLst/>
          </a:prstGeom>
          <a:noFill/>
        </p:spPr>
        <p:txBody>
          <a:bodyPr>
            <a:spAutoFit/>
          </a:bodyPr>
          <a:lstStyle>
            <a:defPPr>
              <a:defRPr lang="nl-NL"/>
            </a:defPPr>
            <a:lvl1pPr lvl="0">
              <a:defRPr sz="1000" b="1">
                <a:solidFill>
                  <a:schemeClr val="accent3"/>
                </a:solidFill>
              </a:defRPr>
            </a:lvl1pPr>
          </a:lstStyle>
          <a:p>
            <a:pPr eaLnBrk="1" fontAlgn="auto" hangingPunct="1">
              <a:spcBef>
                <a:spcPts val="0"/>
              </a:spcBef>
              <a:spcAft>
                <a:spcPts val="0"/>
              </a:spcAft>
              <a:defRPr/>
            </a:pPr>
            <a:r>
              <a:rPr lang="en-GB" dirty="0" smtClean="0">
                <a:solidFill>
                  <a:srgbClr val="3D7EDB"/>
                </a:solidFill>
                <a:latin typeface="Arial"/>
              </a:rPr>
              <a:t>Index slide</a:t>
            </a:r>
            <a:endParaRPr lang="en-GB" dirty="0">
              <a:solidFill>
                <a:srgbClr val="3D7EDB"/>
              </a:solidFill>
              <a:latin typeface="Arial"/>
            </a:endParaRPr>
          </a:p>
        </p:txBody>
      </p:sp>
      <p:grpSp>
        <p:nvGrpSpPr>
          <p:cNvPr id="5" name="Groep 56" hidden="1"/>
          <p:cNvGrpSpPr>
            <a:grpSpLocks/>
          </p:cNvGrpSpPr>
          <p:nvPr userDrawn="1"/>
        </p:nvGrpSpPr>
        <p:grpSpPr bwMode="auto">
          <a:xfrm>
            <a:off x="9369425" y="106363"/>
            <a:ext cx="2979738" cy="5918200"/>
            <a:chOff x="9234062" y="-92622"/>
            <a:chExt cx="2979308" cy="5917970"/>
          </a:xfrm>
        </p:grpSpPr>
        <p:sp>
          <p:nvSpPr>
            <p:cNvPr id="6" name="Tekstvak 33"/>
            <p:cNvSpPr txBox="1">
              <a:spLocks noChangeArrowheads="1"/>
            </p:cNvSpPr>
            <p:nvPr userDrawn="1"/>
          </p:nvSpPr>
          <p:spPr bwMode="auto">
            <a:xfrm>
              <a:off x="9438820" y="896352"/>
              <a:ext cx="2068213" cy="647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nl-NL" altLang="en-US" sz="1400" smtClean="0">
                  <a:solidFill>
                    <a:srgbClr val="000000"/>
                  </a:solidFill>
                  <a:ea typeface="Tahoma" panose="020B0604030504040204" pitchFamily="34" charset="0"/>
                  <a:cs typeface="Arial" panose="020B0604020202020204" pitchFamily="34" charset="0"/>
                </a:rPr>
                <a:t>Delete existing picture and click on the icon to insert a new picture</a:t>
              </a:r>
              <a:endParaRPr lang="en-US" altLang="en-US" sz="1400" smtClean="0">
                <a:solidFill>
                  <a:srgbClr val="000000"/>
                </a:solidFill>
                <a:ea typeface="Tahoma" panose="020B0604030504040204" pitchFamily="34" charset="0"/>
                <a:cs typeface="Arial" panose="020B0604020202020204" pitchFamily="34" charset="0"/>
              </a:endParaRPr>
            </a:p>
          </p:txBody>
        </p:sp>
        <p:sp>
          <p:nvSpPr>
            <p:cNvPr id="7" name="Tekstvak 33"/>
            <p:cNvSpPr txBox="1">
              <a:spLocks noChangeArrowheads="1"/>
            </p:cNvSpPr>
            <p:nvPr userDrawn="1"/>
          </p:nvSpPr>
          <p:spPr bwMode="auto">
            <a:xfrm>
              <a:off x="9438820" y="3036218"/>
              <a:ext cx="2141228" cy="646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smtClean="0">
                  <a:solidFill>
                    <a:srgbClr val="000000"/>
                  </a:solidFill>
                  <a:ea typeface="Tahoma" panose="020B0604030504040204" pitchFamily="34" charset="0"/>
                  <a:cs typeface="Arial" panose="020B0604020202020204" pitchFamily="34" charset="0"/>
                </a:rPr>
                <a:t>Search and selected the picture you want.</a:t>
              </a:r>
              <a:br>
                <a:rPr lang="en-US" altLang="en-US" sz="1400" smtClean="0">
                  <a:solidFill>
                    <a:srgbClr val="000000"/>
                  </a:solidFill>
                  <a:ea typeface="Tahoma" panose="020B0604030504040204" pitchFamily="34" charset="0"/>
                  <a:cs typeface="Arial" panose="020B0604020202020204" pitchFamily="34" charset="0"/>
                </a:rPr>
              </a:br>
              <a:r>
                <a:rPr lang="en-US" altLang="en-US" sz="1400" smtClean="0">
                  <a:solidFill>
                    <a:srgbClr val="000000"/>
                  </a:solidFill>
                  <a:ea typeface="Tahoma" panose="020B0604030504040204" pitchFamily="34" charset="0"/>
                  <a:cs typeface="Arial" panose="020B0604020202020204" pitchFamily="34" charset="0"/>
                </a:rPr>
                <a:t>Click</a:t>
              </a:r>
              <a:r>
                <a:rPr lang="en-US" altLang="en-US" sz="1400" smtClean="0">
                  <a:solidFill>
                    <a:srgbClr val="FFA100"/>
                  </a:solidFill>
                  <a:ea typeface="Tahoma" panose="020B0604030504040204" pitchFamily="34" charset="0"/>
                  <a:cs typeface="Arial" panose="020B0604020202020204" pitchFamily="34" charset="0"/>
                </a:rPr>
                <a:t> </a:t>
              </a:r>
              <a:r>
                <a:rPr lang="en-US" altLang="en-US" sz="1400" b="1" smtClean="0">
                  <a:solidFill>
                    <a:srgbClr val="3D7EDB"/>
                  </a:solidFill>
                  <a:ea typeface="Tahoma" panose="020B0604030504040204" pitchFamily="34" charset="0"/>
                  <a:cs typeface="Arial" panose="020B0604020202020204" pitchFamily="34" charset="0"/>
                </a:rPr>
                <a:t>´Insert´</a:t>
              </a:r>
              <a:endParaRPr lang="nl-NL" altLang="en-US" sz="1400" b="1" smtClean="0">
                <a:solidFill>
                  <a:srgbClr val="3D7EDB"/>
                </a:solidFill>
                <a:ea typeface="Tahoma" panose="020B0604030504040204" pitchFamily="34" charset="0"/>
                <a:cs typeface="Arial" panose="020B0604020202020204" pitchFamily="34" charset="0"/>
              </a:endParaRPr>
            </a:p>
          </p:txBody>
        </p:sp>
        <p:sp>
          <p:nvSpPr>
            <p:cNvPr id="9" name="Ovaal 59"/>
            <p:cNvSpPr>
              <a:spLocks noChangeArrowheads="1"/>
            </p:cNvSpPr>
            <p:nvPr userDrawn="1"/>
          </p:nvSpPr>
          <p:spPr bwMode="auto">
            <a:xfrm>
              <a:off x="9395964" y="412183"/>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smtClean="0">
                  <a:solidFill>
                    <a:srgbClr val="FFFFFF"/>
                  </a:solidFill>
                </a:rPr>
                <a:t>1</a:t>
              </a:r>
            </a:p>
          </p:txBody>
        </p:sp>
        <p:sp>
          <p:nvSpPr>
            <p:cNvPr id="10" name="Ovaal 60"/>
            <p:cNvSpPr>
              <a:spLocks noChangeArrowheads="1"/>
            </p:cNvSpPr>
            <p:nvPr userDrawn="1"/>
          </p:nvSpPr>
          <p:spPr bwMode="auto">
            <a:xfrm>
              <a:off x="9395964" y="2552050"/>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smtClean="0">
                  <a:solidFill>
                    <a:srgbClr val="FFFFFF"/>
                  </a:solidFill>
                </a:rPr>
                <a:t>2</a:t>
              </a:r>
            </a:p>
          </p:txBody>
        </p:sp>
        <p:pic>
          <p:nvPicPr>
            <p:cNvPr id="11" name="Picture 3"/>
            <p:cNvPicPr>
              <a:picLocks noChangeAspect="1" noChangeArrowheads="1"/>
            </p:cNvPicPr>
            <p:nvPr userDrawn="1"/>
          </p:nvPicPr>
          <p:blipFill rotWithShape="1">
            <a:blip r:embed="rId2" cstate="print">
              <a:extLst>
                <a:ext uri="{28A0092B-C50C-407E-A947-70E740481C1C}">
                  <a14:useLocalDpi xmlns:a14="http://schemas.microsoft.com/office/drawing/2010/main" val="0"/>
                </a:ext>
              </a:extLst>
            </a:blip>
            <a:srcRect l="4630" t="13535" r="3470" b="13927"/>
            <a:stretch/>
          </p:blipFill>
          <p:spPr bwMode="auto">
            <a:xfrm>
              <a:off x="9435801" y="3805970"/>
              <a:ext cx="1107757" cy="297656"/>
            </a:xfrm>
            <a:prstGeom prst="roundRect">
              <a:avLst>
                <a:gd name="adj" fmla="val 14496"/>
              </a:avLst>
            </a:prstGeom>
            <a:noFill/>
            <a:ln w="6350">
              <a:solidFill>
                <a:srgbClr val="E2AC00">
                  <a:lumMod val="50000"/>
                </a:srgbClr>
              </a:solidFill>
              <a:miter lim="800000"/>
              <a:headEnd/>
              <a:tailEnd/>
            </a:ln>
            <a:extLst>
              <a:ext uri="{909E8E84-426E-40DD-AFC4-6F175D3DCCD1}">
                <a14:hiddenFill xmlns:a14="http://schemas.microsoft.com/office/drawing/2010/main">
                  <a:solidFill>
                    <a:schemeClr val="accent1"/>
                  </a:solidFill>
                </a14:hiddenFill>
              </a:ext>
            </a:extLst>
          </p:spPr>
        </p:pic>
        <p:pic>
          <p:nvPicPr>
            <p:cNvPr id="12" name="Picture 3"/>
            <p:cNvPicPr>
              <a:picLocks noChangeAspect="1" noChangeArrowheads="1"/>
            </p:cNvPicPr>
            <p:nvPr userDrawn="1"/>
          </p:nvPicPr>
          <p:blipFill rotWithShape="1">
            <a:blip r:embed="rId2" cstate="print">
              <a:extLst>
                <a:ext uri="{28A0092B-C50C-407E-A947-70E740481C1C}">
                  <a14:useLocalDpi xmlns:a14="http://schemas.microsoft.com/office/drawing/2010/main" val="0"/>
                </a:ext>
              </a:extLst>
            </a:blip>
            <a:srcRect l="10004" t="23401" r="80712" b="21471"/>
            <a:stretch/>
          </p:blipFill>
          <p:spPr bwMode="auto">
            <a:xfrm>
              <a:off x="9505259" y="3832640"/>
              <a:ext cx="792088" cy="226219"/>
            </a:xfrm>
            <a:prstGeom prst="roundRect">
              <a:avLst>
                <a:gd name="adj" fmla="val 14496"/>
              </a:avLst>
            </a:prstGeom>
            <a:noFill/>
            <a:ln w="9525">
              <a:noFill/>
              <a:miter lim="800000"/>
              <a:headEnd/>
              <a:tailEnd/>
            </a:ln>
            <a:extLst>
              <a:ext uri="{909E8E84-426E-40DD-AFC4-6F175D3DCCD1}">
                <a14:hiddenFill xmlns:a14="http://schemas.microsoft.com/office/drawing/2010/main">
                  <a:solidFill>
                    <a:schemeClr val="accent1"/>
                  </a:solidFill>
                </a14:hiddenFill>
              </a:ext>
            </a:extLst>
          </p:spPr>
        </p:pic>
        <p:sp>
          <p:nvSpPr>
            <p:cNvPr id="13" name="Tekstvak 63"/>
            <p:cNvSpPr txBox="1"/>
            <p:nvPr userDrawn="1"/>
          </p:nvSpPr>
          <p:spPr>
            <a:xfrm>
              <a:off x="9518184" y="3833112"/>
              <a:ext cx="779350" cy="261928"/>
            </a:xfrm>
            <a:prstGeom prst="rect">
              <a:avLst/>
            </a:prstGeom>
            <a:noFill/>
          </p:spPr>
          <p:txBody>
            <a:bodyPr anchor="ctr">
              <a:spAutoFit/>
            </a:bodyPr>
            <a:lstStyle/>
            <a:p>
              <a:pPr algn="ctr" eaLnBrk="1" fontAlgn="auto" hangingPunct="1">
                <a:spcBef>
                  <a:spcPts val="0"/>
                </a:spcBef>
                <a:spcAft>
                  <a:spcPts val="0"/>
                </a:spcAft>
                <a:defRPr/>
              </a:pPr>
              <a:r>
                <a:rPr lang="en-GB" sz="1100" b="1" kern="0" dirty="0">
                  <a:solidFill>
                    <a:srgbClr val="005634">
                      <a:lumMod val="25000"/>
                    </a:srgbClr>
                  </a:solidFill>
                  <a:effectLst>
                    <a:outerShdw blurRad="25400" algn="ctr" rotWithShape="0">
                      <a:prstClr val="white"/>
                    </a:outerShdw>
                  </a:effectLst>
                  <a:latin typeface="Arial"/>
                </a:rPr>
                <a:t>Insert</a:t>
              </a:r>
            </a:p>
          </p:txBody>
        </p:sp>
        <p:sp>
          <p:nvSpPr>
            <p:cNvPr id="14" name="Rechthoek 64"/>
            <p:cNvSpPr>
              <a:spLocks noChangeArrowheads="1"/>
            </p:cNvSpPr>
            <p:nvPr userDrawn="1"/>
          </p:nvSpPr>
          <p:spPr bwMode="auto">
            <a:xfrm>
              <a:off x="9234062" y="-92622"/>
              <a:ext cx="2772963" cy="3873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lgn="ctr">
                  <a:solidFill>
                    <a:srgbClr val="000000"/>
                  </a:solidFill>
                  <a:miter lim="800000"/>
                  <a:headEnd/>
                  <a:tailEnd/>
                </a14:hiddenLine>
              </a:ext>
            </a:extLst>
          </p:spPr>
          <p:txBody>
            <a:bodyPr lIns="180000" rIns="180000"/>
            <a:lstStyle>
              <a:lvl1pPr>
                <a:tabLst>
                  <a:tab pos="630238" algn="l"/>
                </a:tabLst>
                <a:defRPr>
                  <a:solidFill>
                    <a:schemeClr val="tx1"/>
                  </a:solidFill>
                  <a:latin typeface="Arial" panose="020B0604020202020204" pitchFamily="34" charset="0"/>
                </a:defRPr>
              </a:lvl1pPr>
              <a:lvl2pPr marL="742950" indent="-285750">
                <a:tabLst>
                  <a:tab pos="630238" algn="l"/>
                </a:tabLst>
                <a:defRPr>
                  <a:solidFill>
                    <a:schemeClr val="tx1"/>
                  </a:solidFill>
                  <a:latin typeface="Arial" panose="020B0604020202020204" pitchFamily="34" charset="0"/>
                </a:defRPr>
              </a:lvl2pPr>
              <a:lvl3pPr marL="1143000" indent="-228600">
                <a:tabLst>
                  <a:tab pos="630238" algn="l"/>
                </a:tabLst>
                <a:defRPr>
                  <a:solidFill>
                    <a:schemeClr val="tx1"/>
                  </a:solidFill>
                  <a:latin typeface="Arial" panose="020B0604020202020204" pitchFamily="34" charset="0"/>
                </a:defRPr>
              </a:lvl3pPr>
              <a:lvl4pPr marL="1600200" indent="-228600">
                <a:tabLst>
                  <a:tab pos="630238" algn="l"/>
                </a:tabLst>
                <a:defRPr>
                  <a:solidFill>
                    <a:schemeClr val="tx1"/>
                  </a:solidFill>
                  <a:latin typeface="Arial" panose="020B0604020202020204" pitchFamily="34" charset="0"/>
                </a:defRPr>
              </a:lvl4pPr>
              <a:lvl5pPr marL="2057400" indent="-228600">
                <a:tabLst>
                  <a:tab pos="630238" algn="l"/>
                </a:tabLst>
                <a:defRPr>
                  <a:solidFill>
                    <a:schemeClr val="tx1"/>
                  </a:solidFill>
                  <a:latin typeface="Arial" panose="020B0604020202020204" pitchFamily="34" charset="0"/>
                </a:defRPr>
              </a:lvl5pPr>
              <a:lvl6pPr marL="2514600" indent="-228600" eaLnBrk="0" fontAlgn="base" hangingPunct="0">
                <a:spcBef>
                  <a:spcPct val="0"/>
                </a:spcBef>
                <a:spcAft>
                  <a:spcPct val="0"/>
                </a:spcAft>
                <a:tabLst>
                  <a:tab pos="630238" algn="l"/>
                </a:tabLst>
                <a:defRPr>
                  <a:solidFill>
                    <a:schemeClr val="tx1"/>
                  </a:solidFill>
                  <a:latin typeface="Arial" panose="020B0604020202020204" pitchFamily="34" charset="0"/>
                </a:defRPr>
              </a:lvl6pPr>
              <a:lvl7pPr marL="2971800" indent="-228600" eaLnBrk="0" fontAlgn="base" hangingPunct="0">
                <a:spcBef>
                  <a:spcPct val="0"/>
                </a:spcBef>
                <a:spcAft>
                  <a:spcPct val="0"/>
                </a:spcAft>
                <a:tabLst>
                  <a:tab pos="630238" algn="l"/>
                </a:tabLst>
                <a:defRPr>
                  <a:solidFill>
                    <a:schemeClr val="tx1"/>
                  </a:solidFill>
                  <a:latin typeface="Arial" panose="020B0604020202020204" pitchFamily="34" charset="0"/>
                </a:defRPr>
              </a:lvl7pPr>
              <a:lvl8pPr marL="3429000" indent="-228600" eaLnBrk="0" fontAlgn="base" hangingPunct="0">
                <a:spcBef>
                  <a:spcPct val="0"/>
                </a:spcBef>
                <a:spcAft>
                  <a:spcPct val="0"/>
                </a:spcAft>
                <a:tabLst>
                  <a:tab pos="630238" algn="l"/>
                </a:tabLst>
                <a:defRPr>
                  <a:solidFill>
                    <a:schemeClr val="tx1"/>
                  </a:solidFill>
                  <a:latin typeface="Arial" panose="020B0604020202020204" pitchFamily="34" charset="0"/>
                </a:defRPr>
              </a:lvl8pPr>
              <a:lvl9pPr marL="3886200" indent="-228600" eaLnBrk="0" fontAlgn="base" hangingPunct="0">
                <a:spcBef>
                  <a:spcPct val="0"/>
                </a:spcBef>
                <a:spcAft>
                  <a:spcPct val="0"/>
                </a:spcAft>
                <a:tabLst>
                  <a:tab pos="630238" algn="l"/>
                </a:tabLst>
                <a:defRPr>
                  <a:solidFill>
                    <a:schemeClr val="tx1"/>
                  </a:solidFill>
                  <a:latin typeface="Arial" panose="020B0604020202020204" pitchFamily="34" charset="0"/>
                </a:defRPr>
              </a:lvl9pPr>
            </a:lstStyle>
            <a:p>
              <a:pPr eaLnBrk="1" hangingPunct="1">
                <a:defRPr/>
              </a:pPr>
              <a:r>
                <a:rPr lang="nl-NL" altLang="en-US" sz="1600" b="1" smtClean="0">
                  <a:solidFill>
                    <a:srgbClr val="3D7EDB"/>
                  </a:solidFill>
                </a:rPr>
                <a:t>INSERT PICTURE</a:t>
              </a:r>
            </a:p>
          </p:txBody>
        </p:sp>
        <p:cxnSp>
          <p:nvCxnSpPr>
            <p:cNvPr id="15" name="Rechte verbindingslijn 65"/>
            <p:cNvCxnSpPr>
              <a:cxnSpLocks noChangeShapeType="1"/>
            </p:cNvCxnSpPr>
            <p:nvPr userDrawn="1"/>
          </p:nvCxnSpPr>
          <p:spPr bwMode="auto">
            <a:xfrm>
              <a:off x="9407882" y="292364"/>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6" name="Rechte verbindingslijn 66"/>
            <p:cNvCxnSpPr>
              <a:cxnSpLocks noChangeShapeType="1"/>
            </p:cNvCxnSpPr>
            <p:nvPr userDrawn="1"/>
          </p:nvCxnSpPr>
          <p:spPr bwMode="auto">
            <a:xfrm>
              <a:off x="9407882" y="2365810"/>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7" name="Rechte verbindingslijn 67"/>
            <p:cNvCxnSpPr>
              <a:cxnSpLocks noChangeShapeType="1"/>
            </p:cNvCxnSpPr>
            <p:nvPr userDrawn="1"/>
          </p:nvCxnSpPr>
          <p:spPr bwMode="auto">
            <a:xfrm>
              <a:off x="9408221" y="4238018"/>
              <a:ext cx="2805149"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sp>
          <p:nvSpPr>
            <p:cNvPr id="18" name="Tekstvak 33"/>
            <p:cNvSpPr txBox="1">
              <a:spLocks noChangeArrowheads="1"/>
            </p:cNvSpPr>
            <p:nvPr userDrawn="1"/>
          </p:nvSpPr>
          <p:spPr bwMode="auto">
            <a:xfrm>
              <a:off x="9438820" y="4914158"/>
              <a:ext cx="2141228" cy="431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smtClean="0">
                  <a:solidFill>
                    <a:srgbClr val="000000"/>
                  </a:solidFill>
                  <a:ea typeface="Tahoma" panose="020B0604030504040204" pitchFamily="34" charset="0"/>
                  <a:cs typeface="Arial" panose="020B0604020202020204" pitchFamily="34" charset="0"/>
                </a:rPr>
                <a:t>Select the picture and select</a:t>
              </a:r>
              <a:r>
                <a:rPr lang="en-US" altLang="en-US" sz="1400" smtClean="0">
                  <a:solidFill>
                    <a:srgbClr val="3D7EDB"/>
                  </a:solidFill>
                  <a:ea typeface="Tahoma" panose="020B0604030504040204" pitchFamily="34" charset="0"/>
                  <a:cs typeface="Arial" panose="020B0604020202020204" pitchFamily="34" charset="0"/>
                </a:rPr>
                <a:t> </a:t>
              </a:r>
              <a:r>
                <a:rPr lang="en-US" altLang="en-US" sz="1400" b="1" smtClean="0">
                  <a:solidFill>
                    <a:srgbClr val="3D7EDB"/>
                  </a:solidFill>
                  <a:ea typeface="Tahoma" panose="020B0604030504040204" pitchFamily="34" charset="0"/>
                  <a:cs typeface="Arial" panose="020B0604020202020204" pitchFamily="34" charset="0"/>
                </a:rPr>
                <a:t>‘Send to back’</a:t>
              </a:r>
            </a:p>
          </p:txBody>
        </p:sp>
        <p:sp>
          <p:nvSpPr>
            <p:cNvPr id="19" name="Ovaal 69"/>
            <p:cNvSpPr>
              <a:spLocks noChangeArrowheads="1"/>
            </p:cNvSpPr>
            <p:nvPr userDrawn="1"/>
          </p:nvSpPr>
          <p:spPr bwMode="auto">
            <a:xfrm>
              <a:off x="9395964" y="4426814"/>
              <a:ext cx="401580" cy="401622"/>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smtClean="0">
                  <a:solidFill>
                    <a:srgbClr val="FFFFFF"/>
                  </a:solidFill>
                </a:rPr>
                <a:t>3</a:t>
              </a:r>
            </a:p>
          </p:txBody>
        </p:sp>
        <p:pic>
          <p:nvPicPr>
            <p:cNvPr id="20" name="Picture 2"/>
            <p:cNvPicPr>
              <a:picLocks noChangeAspect="1" noChangeArrowheads="1"/>
            </p:cNvPicPr>
            <p:nvPr userDrawn="1"/>
          </p:nvPicPr>
          <p:blipFill rotWithShape="1">
            <a:blip r:embed="rId3" cstate="print">
              <a:extLst>
                <a:ext uri="{28A0092B-C50C-407E-A947-70E740481C1C}">
                  <a14:useLocalDpi xmlns:a14="http://schemas.microsoft.com/office/drawing/2010/main" val="0"/>
                </a:ext>
              </a:extLst>
            </a:blip>
            <a:srcRect r="912" b="9320"/>
            <a:stretch/>
          </p:blipFill>
          <p:spPr bwMode="auto">
            <a:xfrm>
              <a:off x="9435801" y="5462154"/>
              <a:ext cx="2287853" cy="363194"/>
            </a:xfrm>
            <a:prstGeom prst="roundRect">
              <a:avLst>
                <a:gd name="adj" fmla="val 8018"/>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1" name="Afbeelding 71"/>
            <p:cNvPicPr>
              <a:picLocks noChangeAspect="1"/>
            </p:cNvPicPr>
            <p:nvPr userDrawn="1"/>
          </p:nvPicPr>
          <p:blipFill>
            <a:blip r:embed="rId4">
              <a:extLst>
                <a:ext uri="{28A0092B-C50C-407E-A947-70E740481C1C}">
                  <a14:useLocalDpi xmlns:a14="http://schemas.microsoft.com/office/drawing/2010/main" val="0"/>
                </a:ext>
              </a:extLst>
            </a:blip>
            <a:srcRect/>
            <a:stretch>
              <a:fillRect/>
            </a:stretch>
          </p:blipFill>
          <p:spPr bwMode="auto">
            <a:xfrm>
              <a:off x="9435801" y="1653232"/>
              <a:ext cx="610090" cy="6100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 name="Titel 1"/>
          <p:cNvSpPr>
            <a:spLocks noGrp="1"/>
          </p:cNvSpPr>
          <p:nvPr>
            <p:ph type="title"/>
          </p:nvPr>
        </p:nvSpPr>
        <p:spPr>
          <a:xfrm>
            <a:off x="395824" y="820313"/>
            <a:ext cx="8327552" cy="219074"/>
          </a:xfrm>
        </p:spPr>
        <p:txBody>
          <a:bodyPr>
            <a:noAutofit/>
          </a:bodyPr>
          <a:lstStyle>
            <a:lvl1pPr>
              <a:defRPr sz="4000">
                <a:solidFill>
                  <a:schemeClr val="tx2"/>
                </a:solidFill>
              </a:defRPr>
            </a:lvl1pPr>
          </a:lstStyle>
          <a:p>
            <a:r>
              <a:rPr lang="en-US" smtClean="0"/>
              <a:t>Click to edit Master title style</a:t>
            </a:r>
            <a:endParaRPr lang="en-US" dirty="0"/>
          </a:p>
        </p:txBody>
      </p:sp>
      <p:sp>
        <p:nvSpPr>
          <p:cNvPr id="8" name="Tijdelijke aanduiding voor tabel 7"/>
          <p:cNvSpPr>
            <a:spLocks noGrp="1"/>
          </p:cNvSpPr>
          <p:nvPr>
            <p:ph type="tbl" sz="quarter" idx="16"/>
          </p:nvPr>
        </p:nvSpPr>
        <p:spPr>
          <a:xfrm>
            <a:off x="405584" y="1210970"/>
            <a:ext cx="8316592" cy="4234254"/>
          </a:xfrm>
        </p:spPr>
        <p:txBody>
          <a:bodyPr anchor="ctr"/>
          <a:lstStyle>
            <a:lvl1pPr algn="ctr">
              <a:lnSpc>
                <a:spcPct val="150000"/>
              </a:lnSpc>
              <a:defRPr>
                <a:solidFill>
                  <a:schemeClr val="tx2"/>
                </a:solidFill>
              </a:defRPr>
            </a:lvl1pPr>
          </a:lstStyle>
          <a:p>
            <a:pPr lvl="0"/>
            <a:r>
              <a:rPr lang="en-US" noProof="0" smtClean="0"/>
              <a:t>Click icon to add table</a:t>
            </a:r>
            <a:endParaRPr lang="en-US" noProof="0" dirty="0"/>
          </a:p>
        </p:txBody>
      </p:sp>
      <p:sp>
        <p:nvSpPr>
          <p:cNvPr id="23" name="Tijdelijke aanduiding voor dianummer 5"/>
          <p:cNvSpPr>
            <a:spLocks noGrp="1"/>
          </p:cNvSpPr>
          <p:nvPr>
            <p:ph type="sldNum" sz="quarter" idx="18"/>
          </p:nvPr>
        </p:nvSpPr>
        <p:spPr/>
        <p:txBody>
          <a:bodyPr/>
          <a:lstStyle>
            <a:lvl1pPr eaLnBrk="0" fontAlgn="base" hangingPunct="0">
              <a:spcBef>
                <a:spcPct val="0"/>
              </a:spcBef>
              <a:spcAft>
                <a:spcPct val="0"/>
              </a:spcAft>
              <a:defRPr/>
            </a:lvl1pPr>
          </a:lstStyle>
          <a:p>
            <a:pPr>
              <a:defRPr/>
            </a:pPr>
            <a:fld id="{5452D9B6-0537-491A-B569-76F487D3EFE8}" type="slidenum">
              <a:rPr lang="en-US"/>
              <a:pPr>
                <a:defRPr/>
              </a:pPr>
              <a:t>‹#›</a:t>
            </a:fld>
            <a:endParaRPr lang="en-US"/>
          </a:p>
        </p:txBody>
      </p:sp>
    </p:spTree>
    <p:extLst>
      <p:ext uri="{BB962C8B-B14F-4D97-AF65-F5344CB8AC3E}">
        <p14:creationId xmlns:p14="http://schemas.microsoft.com/office/powerpoint/2010/main" val="9177236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06/03/2018</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1" r:id="rId12"/>
    <p:sldLayoutId id="2147483662"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noChangeArrowheads="1"/>
          </p:cNvSpPr>
          <p:nvPr>
            <p:ph type="ctrTitle"/>
          </p:nvPr>
        </p:nvSpPr>
        <p:spPr>
          <a:xfrm>
            <a:off x="755576" y="2564904"/>
            <a:ext cx="7772400" cy="2123658"/>
          </a:xfrm>
        </p:spPr>
        <p:txBody>
          <a:bodyPr>
            <a:normAutofit/>
          </a:bodyPr>
          <a:lstStyle/>
          <a:p>
            <a:r>
              <a:rPr lang="en-GB" dirty="0" smtClean="0">
                <a:solidFill>
                  <a:schemeClr val="accent4"/>
                </a:solidFill>
              </a:rPr>
              <a:t>LMDP: </a:t>
            </a:r>
            <a:br>
              <a:rPr lang="en-GB" dirty="0" smtClean="0">
                <a:solidFill>
                  <a:schemeClr val="accent4"/>
                </a:solidFill>
              </a:rPr>
            </a:br>
            <a:r>
              <a:rPr lang="en-GB" dirty="0" smtClean="0">
                <a:solidFill>
                  <a:schemeClr val="bg1"/>
                </a:solidFill>
              </a:rPr>
              <a:t>The Value of H</a:t>
            </a:r>
            <a:r>
              <a:rPr lang="en-GB" dirty="0" smtClean="0">
                <a:solidFill>
                  <a:schemeClr val="bg1"/>
                </a:solidFill>
              </a:rPr>
              <a:t>RM </a:t>
            </a:r>
            <a:r>
              <a:rPr lang="en-GB" dirty="0" smtClean="0">
                <a:solidFill>
                  <a:schemeClr val="bg1"/>
                </a:solidFill>
              </a:rPr>
              <a:t>&amp; </a:t>
            </a:r>
            <a:r>
              <a:rPr lang="en-GB" dirty="0" smtClean="0">
                <a:solidFill>
                  <a:schemeClr val="bg1"/>
                </a:solidFill>
              </a:rPr>
              <a:t>HRD</a:t>
            </a:r>
            <a:endParaRPr lang="en-GB" sz="4400" dirty="0">
              <a:solidFill>
                <a:schemeClr val="bg1"/>
              </a:solidFill>
            </a:endParaRPr>
          </a:p>
        </p:txBody>
      </p:sp>
      <p:sp>
        <p:nvSpPr>
          <p:cNvPr id="2" name="TextBox 1"/>
          <p:cNvSpPr txBox="1"/>
          <p:nvPr/>
        </p:nvSpPr>
        <p:spPr>
          <a:xfrm>
            <a:off x="5148064" y="4725144"/>
            <a:ext cx="3312368" cy="369332"/>
          </a:xfrm>
          <a:prstGeom prst="rect">
            <a:avLst/>
          </a:prstGeom>
          <a:noFill/>
        </p:spPr>
        <p:txBody>
          <a:bodyPr wrap="square" rtlCol="0">
            <a:spAutoFit/>
          </a:bodyPr>
          <a:lstStyle/>
          <a:p>
            <a:pPr algn="r"/>
            <a:r>
              <a:rPr lang="en-GB" dirty="0" smtClean="0">
                <a:solidFill>
                  <a:schemeClr val="bg1"/>
                </a:solidFill>
              </a:rPr>
              <a:t>Julie Potter: </a:t>
            </a:r>
            <a:r>
              <a:rPr lang="en-GB" dirty="0" smtClean="0">
                <a:solidFill>
                  <a:schemeClr val="bg1"/>
                </a:solidFill>
              </a:rPr>
              <a:t>February 2018</a:t>
            </a:r>
            <a:endParaRPr lang="en-GB" dirty="0">
              <a:solidFill>
                <a:schemeClr val="bg1"/>
              </a:solidFill>
            </a:endParaRPr>
          </a:p>
        </p:txBody>
      </p:sp>
    </p:spTree>
    <p:extLst>
      <p:ext uri="{BB962C8B-B14F-4D97-AF65-F5344CB8AC3E}">
        <p14:creationId xmlns:p14="http://schemas.microsoft.com/office/powerpoint/2010/main" val="1667229515"/>
      </p:ext>
    </p:extLst>
  </p:cSld>
  <p:clrMapOvr>
    <a:masterClrMapping/>
  </p:clrMapOvr>
  <p:transition>
    <p:dissolve/>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el 1"/>
          <p:cNvSpPr>
            <a:spLocks noGrp="1"/>
          </p:cNvSpPr>
          <p:nvPr>
            <p:ph type="title"/>
          </p:nvPr>
        </p:nvSpPr>
        <p:spPr>
          <a:xfrm>
            <a:off x="395693" y="548680"/>
            <a:ext cx="8328025" cy="219075"/>
          </a:xfrm>
        </p:spPr>
        <p:txBody>
          <a:bodyPr>
            <a:noAutofit/>
          </a:bodyPr>
          <a:lstStyle/>
          <a:p>
            <a:pPr algn="l" eaLnBrk="1" hangingPunct="1"/>
            <a:r>
              <a:rPr lang="en-US" altLang="en-US" sz="3200" dirty="0" smtClean="0"/>
              <a:t>Session Overview:</a:t>
            </a:r>
          </a:p>
        </p:txBody>
      </p:sp>
      <p:graphicFrame>
        <p:nvGraphicFramePr>
          <p:cNvPr id="7" name="Tijdelijke aanduiding voor tabel 6"/>
          <p:cNvGraphicFramePr>
            <a:graphicFrameLocks noGrp="1"/>
          </p:cNvGraphicFramePr>
          <p:nvPr>
            <p:ph type="tbl" sz="quarter" idx="16"/>
            <p:extLst/>
          </p:nvPr>
        </p:nvGraphicFramePr>
        <p:xfrm>
          <a:off x="385887" y="2924944"/>
          <a:ext cx="8310562" cy="1743076"/>
        </p:xfrm>
        <a:graphic>
          <a:graphicData uri="http://schemas.openxmlformats.org/drawingml/2006/table">
            <a:tbl>
              <a:tblPr firstRow="1" bandRow="1">
                <a:tableStyleId>{2D5ABB26-0587-4C30-8999-92F81FD0307C}</a:tableStyleId>
              </a:tblPr>
              <a:tblGrid>
                <a:gridCol w="907131"/>
                <a:gridCol w="7403431"/>
              </a:tblGrid>
              <a:tr h="871538">
                <a:tc>
                  <a:txBody>
                    <a:bodyPr/>
                    <a:lstStyle/>
                    <a:p>
                      <a:pPr algn="ctr"/>
                      <a:r>
                        <a:rPr lang="en-US" sz="2000" b="1" dirty="0" smtClean="0">
                          <a:solidFill>
                            <a:schemeClr val="bg1"/>
                          </a:solidFill>
                        </a:rPr>
                        <a:t>1</a:t>
                      </a:r>
                      <a:endParaRPr lang="en-US" sz="2000" b="1" dirty="0">
                        <a:solidFill>
                          <a:schemeClr val="bg1"/>
                        </a:solidFill>
                      </a:endParaRPr>
                    </a:p>
                  </a:txBody>
                  <a:tcPr marL="91445" marR="91445" marT="45724" marB="45724" anchor="ctr">
                    <a:lnL w="12700" cap="flat" cmpd="sng" algn="ctr">
                      <a:solidFill>
                        <a:schemeClr val="bg1"/>
                      </a:solidFill>
                      <a:prstDash val="solid"/>
                      <a:round/>
                      <a:headEnd type="none" w="med" len="med"/>
                      <a:tailEnd type="none" w="med" len="med"/>
                    </a:lnL>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accent2"/>
                    </a:solidFill>
                  </a:tcPr>
                </a:tc>
                <a:tc>
                  <a:txBody>
                    <a:bodyPr/>
                    <a:lstStyle/>
                    <a:p>
                      <a:r>
                        <a:rPr lang="en-US" sz="1700" b="0" dirty="0" smtClean="0">
                          <a:solidFill>
                            <a:schemeClr val="tx1"/>
                          </a:solidFill>
                        </a:rPr>
                        <a:t>Define of HRM and HRD and the roles</a:t>
                      </a:r>
                      <a:r>
                        <a:rPr lang="en-US" sz="1700" b="0" baseline="0" dirty="0" smtClean="0">
                          <a:solidFill>
                            <a:schemeClr val="tx1"/>
                          </a:solidFill>
                        </a:rPr>
                        <a:t> they play in organisations.</a:t>
                      </a:r>
                      <a:endParaRPr lang="en-US" sz="1700" b="0" dirty="0" smtClean="0">
                        <a:solidFill>
                          <a:schemeClr val="tx1"/>
                        </a:solidFill>
                      </a:endParaRPr>
                    </a:p>
                  </a:txBody>
                  <a:tcPr marL="180010" marR="180010" marT="36003" marB="36003" anchor="ctr">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bg1">
                        <a:lumMod val="85000"/>
                      </a:schemeClr>
                    </a:solidFill>
                  </a:tcPr>
                </a:tc>
              </a:tr>
              <a:tr h="871538">
                <a:tc>
                  <a:txBody>
                    <a:bodyPr/>
                    <a:lstStyle/>
                    <a:p>
                      <a:pPr algn="ctr"/>
                      <a:r>
                        <a:rPr lang="en-US" sz="2000" b="1" dirty="0" smtClean="0">
                          <a:solidFill>
                            <a:schemeClr val="bg1"/>
                          </a:solidFill>
                        </a:rPr>
                        <a:t>2</a:t>
                      </a:r>
                      <a:endParaRPr lang="en-US" sz="2000" b="1" dirty="0">
                        <a:solidFill>
                          <a:schemeClr val="bg1"/>
                        </a:solidFill>
                      </a:endParaRPr>
                    </a:p>
                  </a:txBody>
                  <a:tcPr marL="91445" marR="91445" marT="45724" marB="45724" anchor="ctr">
                    <a:lnL w="12700" cap="flat" cmpd="sng" algn="ctr">
                      <a:solidFill>
                        <a:schemeClr val="bg1"/>
                      </a:solidFill>
                      <a:prstDash val="solid"/>
                      <a:round/>
                      <a:headEnd type="none" w="med" len="med"/>
                      <a:tailEnd type="none" w="med" len="med"/>
                    </a:lnL>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accent3"/>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700" b="0" dirty="0" smtClean="0">
                          <a:solidFill>
                            <a:schemeClr val="tx1"/>
                          </a:solidFill>
                        </a:rPr>
                        <a:t>Describe how HRM and HRD can add value to an </a:t>
                      </a:r>
                      <a:r>
                        <a:rPr lang="en-US" sz="1700" b="0" dirty="0" err="1" smtClean="0">
                          <a:solidFill>
                            <a:schemeClr val="tx1"/>
                          </a:solidFill>
                        </a:rPr>
                        <a:t>organisation</a:t>
                      </a:r>
                      <a:r>
                        <a:rPr lang="en-US" sz="1700" b="0" dirty="0" smtClean="0">
                          <a:solidFill>
                            <a:schemeClr val="tx1"/>
                          </a:solidFill>
                        </a:rPr>
                        <a:t>.</a:t>
                      </a:r>
                    </a:p>
                  </a:txBody>
                  <a:tcPr marL="180010" marR="180010" marT="36003" marB="36003" anchor="ctr">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rgbClr val="DADBDC"/>
                    </a:solidFill>
                  </a:tcPr>
                </a:tc>
              </a:tr>
            </a:tbl>
          </a:graphicData>
        </a:graphic>
      </p:graphicFrame>
      <p:sp>
        <p:nvSpPr>
          <p:cNvPr id="2" name="Slide Number Placeholder 1"/>
          <p:cNvSpPr>
            <a:spLocks noGrp="1"/>
          </p:cNvSpPr>
          <p:nvPr>
            <p:ph type="sldNum" sz="quarter" idx="18"/>
          </p:nvPr>
        </p:nvSpPr>
        <p:spPr/>
        <p:txBody>
          <a:bodyPr/>
          <a:lstStyle/>
          <a:p>
            <a:pPr>
              <a:defRPr/>
            </a:pPr>
            <a:fld id="{0D8B08AE-D2AE-4567-A358-20276AEF5343}" type="slidenum">
              <a:rPr lang="en-US" smtClean="0"/>
              <a:pPr>
                <a:defRPr/>
              </a:pPr>
              <a:t>2</a:t>
            </a:fld>
            <a:endParaRPr lang="en-US" dirty="0"/>
          </a:p>
        </p:txBody>
      </p:sp>
      <p:sp>
        <p:nvSpPr>
          <p:cNvPr id="3" name="TextBox 2"/>
          <p:cNvSpPr txBox="1"/>
          <p:nvPr/>
        </p:nvSpPr>
        <p:spPr>
          <a:xfrm>
            <a:off x="467544" y="939356"/>
            <a:ext cx="8147248" cy="2031325"/>
          </a:xfrm>
          <a:prstGeom prst="rect">
            <a:avLst/>
          </a:prstGeom>
          <a:noFill/>
        </p:spPr>
        <p:txBody>
          <a:bodyPr wrap="square" rtlCol="0">
            <a:spAutoFit/>
          </a:bodyPr>
          <a:lstStyle/>
          <a:p>
            <a:r>
              <a:rPr lang="en-GB" b="1" dirty="0" smtClean="0"/>
              <a:t>Aims</a:t>
            </a:r>
          </a:p>
          <a:p>
            <a:r>
              <a:rPr lang="en-GB" dirty="0" smtClean="0"/>
              <a:t>To critically </a:t>
            </a:r>
            <a:r>
              <a:rPr lang="en-GB" dirty="0"/>
              <a:t>discuss the aims and objectives of the HRM and HRD function in organisations and how these are met in practice. </a:t>
            </a:r>
          </a:p>
          <a:p>
            <a:r>
              <a:rPr lang="en-GB" dirty="0" smtClean="0"/>
              <a:t>To assess </a:t>
            </a:r>
            <a:r>
              <a:rPr lang="en-GB" dirty="0"/>
              <a:t>the contribution made by HRM and HRD specialists in different types of organisation</a:t>
            </a:r>
            <a:r>
              <a:rPr lang="en-GB" dirty="0" smtClean="0"/>
              <a:t>.</a:t>
            </a:r>
          </a:p>
          <a:p>
            <a:endParaRPr lang="en-GB" dirty="0" smtClean="0"/>
          </a:p>
          <a:p>
            <a:r>
              <a:rPr lang="en-GB" dirty="0" smtClean="0"/>
              <a:t>You should now be able to:</a:t>
            </a:r>
            <a:endParaRPr lang="en-GB" dirty="0"/>
          </a:p>
        </p:txBody>
      </p:sp>
    </p:spTree>
    <p:extLst>
      <p:ext uri="{BB962C8B-B14F-4D97-AF65-F5344CB8AC3E}">
        <p14:creationId xmlns:p14="http://schemas.microsoft.com/office/powerpoint/2010/main" val="3871273954"/>
      </p:ext>
    </p:extLst>
  </p:cSld>
  <p:clrMapOvr>
    <a:masterClrMapping/>
  </p:clrMapOvr>
  <p:transition spd="med">
    <p:fade/>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Human Resource Management?</a:t>
            </a:r>
            <a:endParaRPr lang="en-GB" dirty="0"/>
          </a:p>
        </p:txBody>
      </p:sp>
      <p:pic>
        <p:nvPicPr>
          <p:cNvPr id="4" name="Table Placeholder 3"/>
          <p:cNvPicPr>
            <a:picLocks noGrp="1" noChangeAspect="1"/>
          </p:cNvPicPr>
          <p:nvPr>
            <p:ph type="tbl" sz="quarter" idx="16"/>
          </p:nvPr>
        </p:nvPicPr>
        <p:blipFill>
          <a:blip r:embed="rId3"/>
          <a:stretch>
            <a:fillRect/>
          </a:stretch>
        </p:blipFill>
        <p:spPr>
          <a:xfrm>
            <a:off x="867391" y="1772816"/>
            <a:ext cx="7384417" cy="4794948"/>
          </a:xfrm>
          <a:prstGeom prst="rect">
            <a:avLst/>
          </a:prstGeom>
        </p:spPr>
      </p:pic>
    </p:spTree>
    <p:extLst>
      <p:ext uri="{BB962C8B-B14F-4D97-AF65-F5344CB8AC3E}">
        <p14:creationId xmlns:p14="http://schemas.microsoft.com/office/powerpoint/2010/main" val="109406455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Is it as simple as this?</a:t>
            </a:r>
            <a:endParaRPr lang="en-GB" dirty="0"/>
          </a:p>
        </p:txBody>
      </p:sp>
      <p:graphicFrame>
        <p:nvGraphicFramePr>
          <p:cNvPr id="4" name="Diagram 3"/>
          <p:cNvGraphicFramePr/>
          <p:nvPr>
            <p:extLst>
              <p:ext uri="{D42A27DB-BD31-4B8C-83A1-F6EECF244321}">
                <p14:modId xmlns:p14="http://schemas.microsoft.com/office/powerpoint/2010/main" val="821751435"/>
              </p:ext>
            </p:extLst>
          </p:nvPr>
        </p:nvGraphicFramePr>
        <p:xfrm>
          <a:off x="179512" y="1412776"/>
          <a:ext cx="8784976" cy="40482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675971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Defining HRM &amp; HRD</a:t>
            </a:r>
            <a:endParaRPr lang="en-GB" dirty="0"/>
          </a:p>
        </p:txBody>
      </p:sp>
      <p:sp>
        <p:nvSpPr>
          <p:cNvPr id="5" name="Vertical Text Placeholder 4"/>
          <p:cNvSpPr>
            <a:spLocks noGrp="1"/>
          </p:cNvSpPr>
          <p:nvPr>
            <p:ph type="body" orient="vert" idx="1"/>
          </p:nvPr>
        </p:nvSpPr>
        <p:spPr/>
        <p:txBody>
          <a:bodyPr>
            <a:normAutofit fontScale="77500" lnSpcReduction="20000"/>
          </a:bodyPr>
          <a:lstStyle/>
          <a:p>
            <a:r>
              <a:rPr lang="en-GB" dirty="0" smtClean="0"/>
              <a:t>‘a distinctive approach to employment management which seeks to achieve competitive advantage through the strategic development of a highly committed and capable workforce, using an integrated array of cultural, structural and personal </a:t>
            </a:r>
            <a:r>
              <a:rPr lang="en-GB" dirty="0"/>
              <a:t>techniques’ </a:t>
            </a:r>
            <a:r>
              <a:rPr lang="en-GB" dirty="0" smtClean="0"/>
              <a:t>(Storey,1995</a:t>
            </a:r>
            <a:r>
              <a:rPr lang="en-GB" dirty="0"/>
              <a:t>, p5) </a:t>
            </a:r>
            <a:endParaRPr lang="en-GB" dirty="0" smtClean="0"/>
          </a:p>
          <a:p>
            <a:r>
              <a:rPr lang="en-GB" dirty="0" smtClean="0"/>
              <a:t>‘HRM includes anything and everything associated with the management of the employment relationship within the firm.  We do not associate HRM solely with a high commitment model of labour management or with any particular style or ideology of management’ (Boxall &amp; Purcell, 2000, p184).</a:t>
            </a:r>
            <a:endParaRPr lang="en-GB" dirty="0"/>
          </a:p>
        </p:txBody>
      </p:sp>
      <p:sp>
        <p:nvSpPr>
          <p:cNvPr id="6" name="Vertical Text Placeholder 5"/>
          <p:cNvSpPr>
            <a:spLocks noGrp="1"/>
          </p:cNvSpPr>
          <p:nvPr>
            <p:ph type="body" orient="vert" idx="13"/>
          </p:nvPr>
        </p:nvSpPr>
        <p:spPr/>
        <p:txBody>
          <a:bodyPr/>
          <a:lstStyle/>
          <a:p>
            <a:pPr marL="0" indent="0">
              <a:buNone/>
            </a:pPr>
            <a:r>
              <a:rPr lang="en-GB" sz="2400" dirty="0" smtClean="0"/>
              <a:t>Human Resource Management</a:t>
            </a:r>
            <a:endParaRPr lang="en-GB" sz="2400" dirty="0"/>
          </a:p>
        </p:txBody>
      </p:sp>
    </p:spTree>
    <p:extLst>
      <p:ext uri="{BB962C8B-B14F-4D97-AF65-F5344CB8AC3E}">
        <p14:creationId xmlns:p14="http://schemas.microsoft.com/office/powerpoint/2010/main" val="9362021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Defining HRM &amp; HRD</a:t>
            </a:r>
            <a:endParaRPr lang="en-GB" dirty="0"/>
          </a:p>
        </p:txBody>
      </p:sp>
      <p:sp>
        <p:nvSpPr>
          <p:cNvPr id="5" name="Vertical Text Placeholder 4"/>
          <p:cNvSpPr>
            <a:spLocks noGrp="1"/>
          </p:cNvSpPr>
          <p:nvPr>
            <p:ph type="body" orient="vert" idx="1"/>
          </p:nvPr>
        </p:nvSpPr>
        <p:spPr/>
        <p:txBody>
          <a:bodyPr>
            <a:normAutofit fontScale="85000" lnSpcReduction="20000"/>
          </a:bodyPr>
          <a:lstStyle/>
          <a:p>
            <a:r>
              <a:rPr lang="en-GB" dirty="0" smtClean="0"/>
              <a:t>‘Human resource development encompasses activities and processes which are intended to have impact on organisational and individual learning. The term assumes that organisations can be constructively conceived of as learning entities, and that the learning process of both organisations and individuals are capable of influence and direction through deliberate and planned interventions. Thus, HRD is constituted by planned interventions  in organisational and individual processes’ (Stewart &amp; </a:t>
            </a:r>
            <a:r>
              <a:rPr lang="en-GB" dirty="0" err="1" smtClean="0"/>
              <a:t>McGoldrick</a:t>
            </a:r>
            <a:r>
              <a:rPr lang="en-GB" dirty="0" smtClean="0"/>
              <a:t>, 1996, p1).</a:t>
            </a:r>
          </a:p>
        </p:txBody>
      </p:sp>
      <p:sp>
        <p:nvSpPr>
          <p:cNvPr id="6" name="Vertical Text Placeholder 5"/>
          <p:cNvSpPr>
            <a:spLocks noGrp="1"/>
          </p:cNvSpPr>
          <p:nvPr>
            <p:ph type="body" orient="vert" idx="13"/>
          </p:nvPr>
        </p:nvSpPr>
        <p:spPr/>
        <p:txBody>
          <a:bodyPr/>
          <a:lstStyle/>
          <a:p>
            <a:pPr marL="0" indent="0">
              <a:buNone/>
            </a:pPr>
            <a:r>
              <a:rPr lang="en-GB" sz="2400" dirty="0" smtClean="0"/>
              <a:t>Human Resource Development</a:t>
            </a:r>
            <a:endParaRPr lang="en-GB" sz="2400" dirty="0"/>
          </a:p>
        </p:txBody>
      </p:sp>
    </p:spTree>
    <p:extLst>
      <p:ext uri="{BB962C8B-B14F-4D97-AF65-F5344CB8AC3E}">
        <p14:creationId xmlns:p14="http://schemas.microsoft.com/office/powerpoint/2010/main" val="184998105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Defining HRM &amp; HRD</a:t>
            </a:r>
            <a:endParaRPr lang="en-GB" dirty="0"/>
          </a:p>
        </p:txBody>
      </p:sp>
      <p:pic>
        <p:nvPicPr>
          <p:cNvPr id="2" name="Picture 1"/>
          <p:cNvPicPr>
            <a:picLocks noChangeAspect="1"/>
          </p:cNvPicPr>
          <p:nvPr/>
        </p:nvPicPr>
        <p:blipFill rotWithShape="1">
          <a:blip r:embed="rId2"/>
          <a:srcRect l="15576" t="13846" r="16925"/>
          <a:stretch/>
        </p:blipFill>
        <p:spPr>
          <a:xfrm>
            <a:off x="1915510" y="1612881"/>
            <a:ext cx="5312980" cy="5086011"/>
          </a:xfrm>
          <a:prstGeom prst="rect">
            <a:avLst/>
          </a:prstGeom>
        </p:spPr>
      </p:pic>
      <p:sp>
        <p:nvSpPr>
          <p:cNvPr id="6" name="Vertical Text Placeholder 5"/>
          <p:cNvSpPr>
            <a:spLocks noGrp="1"/>
          </p:cNvSpPr>
          <p:nvPr>
            <p:ph type="body" orient="vert" idx="13"/>
          </p:nvPr>
        </p:nvSpPr>
        <p:spPr/>
        <p:txBody>
          <a:bodyPr/>
          <a:lstStyle/>
          <a:p>
            <a:pPr marL="0" indent="0">
              <a:buNone/>
            </a:pPr>
            <a:r>
              <a:rPr lang="en-GB" sz="2400" dirty="0" smtClean="0"/>
              <a:t>McLagan’s Wheel</a:t>
            </a:r>
            <a:endParaRPr lang="en-GB" sz="2400" dirty="0"/>
          </a:p>
        </p:txBody>
      </p:sp>
    </p:spTree>
    <p:extLst>
      <p:ext uri="{BB962C8B-B14F-4D97-AF65-F5344CB8AC3E}">
        <p14:creationId xmlns:p14="http://schemas.microsoft.com/office/powerpoint/2010/main" val="364206795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Defining HRM &amp; HRD</a:t>
            </a:r>
            <a:endParaRPr lang="en-GB" dirty="0"/>
          </a:p>
        </p:txBody>
      </p:sp>
      <p:sp>
        <p:nvSpPr>
          <p:cNvPr id="5" name="Vertical Text Placeholder 4"/>
          <p:cNvSpPr>
            <a:spLocks noGrp="1"/>
          </p:cNvSpPr>
          <p:nvPr>
            <p:ph type="body" orient="vert" idx="1"/>
          </p:nvPr>
        </p:nvSpPr>
        <p:spPr/>
        <p:txBody>
          <a:bodyPr/>
          <a:lstStyle/>
          <a:p>
            <a:r>
              <a:rPr lang="en-GB" dirty="0" smtClean="0"/>
              <a:t>Cost effectiveness</a:t>
            </a:r>
          </a:p>
          <a:p>
            <a:r>
              <a:rPr lang="en-GB" dirty="0" smtClean="0"/>
              <a:t>Legitimacy</a:t>
            </a:r>
          </a:p>
          <a:p>
            <a:r>
              <a:rPr lang="en-GB" dirty="0" smtClean="0"/>
              <a:t>Flexibility</a:t>
            </a:r>
          </a:p>
          <a:p>
            <a:r>
              <a:rPr lang="en-GB" dirty="0" smtClean="0"/>
              <a:t>Autonomy</a:t>
            </a:r>
          </a:p>
          <a:p>
            <a:pPr marL="0" indent="0">
              <a:buNone/>
            </a:pPr>
            <a:endParaRPr lang="en-GB" dirty="0"/>
          </a:p>
          <a:p>
            <a:pPr marL="0" indent="0">
              <a:buNone/>
            </a:pPr>
            <a:r>
              <a:rPr lang="en-GB" dirty="0" smtClean="0"/>
              <a:t>(Boxall &amp; Purcell, 2008, p20)</a:t>
            </a:r>
          </a:p>
          <a:p>
            <a:pPr marL="0" indent="0">
              <a:buNone/>
            </a:pPr>
            <a:endParaRPr lang="en-GB" dirty="0"/>
          </a:p>
        </p:txBody>
      </p:sp>
      <p:sp>
        <p:nvSpPr>
          <p:cNvPr id="6" name="Vertical Text Placeholder 5"/>
          <p:cNvSpPr>
            <a:spLocks noGrp="1"/>
          </p:cNvSpPr>
          <p:nvPr>
            <p:ph type="body" orient="vert" idx="13"/>
          </p:nvPr>
        </p:nvSpPr>
        <p:spPr/>
        <p:txBody>
          <a:bodyPr/>
          <a:lstStyle/>
          <a:p>
            <a:pPr marL="0" indent="0">
              <a:buNone/>
            </a:pPr>
            <a:r>
              <a:rPr lang="en-GB" sz="2400" dirty="0" smtClean="0"/>
              <a:t>What are the Goals of HRM?</a:t>
            </a:r>
            <a:endParaRPr lang="en-GB" sz="2400" dirty="0"/>
          </a:p>
        </p:txBody>
      </p:sp>
    </p:spTree>
    <p:extLst>
      <p:ext uri="{BB962C8B-B14F-4D97-AF65-F5344CB8AC3E}">
        <p14:creationId xmlns:p14="http://schemas.microsoft.com/office/powerpoint/2010/main" val="60948192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Defining HRM &amp; HRD</a:t>
            </a:r>
            <a:endParaRPr lang="en-GB" dirty="0"/>
          </a:p>
        </p:txBody>
      </p:sp>
      <p:sp>
        <p:nvSpPr>
          <p:cNvPr id="5" name="Vertical Text Placeholder 4"/>
          <p:cNvSpPr>
            <a:spLocks noGrp="1"/>
          </p:cNvSpPr>
          <p:nvPr>
            <p:ph type="body" orient="vert" idx="1"/>
          </p:nvPr>
        </p:nvSpPr>
        <p:spPr/>
        <p:txBody>
          <a:bodyPr/>
          <a:lstStyle/>
          <a:p>
            <a:r>
              <a:rPr lang="en-GB" dirty="0" smtClean="0"/>
              <a:t>Developing and improving the performance of individuals, teams and organisations.</a:t>
            </a:r>
          </a:p>
          <a:p>
            <a:pPr marL="0" indent="0">
              <a:buNone/>
            </a:pPr>
            <a:endParaRPr lang="en-GB" dirty="0" smtClean="0"/>
          </a:p>
          <a:p>
            <a:pPr marL="0" indent="0">
              <a:buNone/>
            </a:pPr>
            <a:r>
              <a:rPr lang="en-GB" dirty="0" smtClean="0"/>
              <a:t>(Rees and French, 2016)</a:t>
            </a:r>
          </a:p>
        </p:txBody>
      </p:sp>
      <p:sp>
        <p:nvSpPr>
          <p:cNvPr id="6" name="Vertical Text Placeholder 5"/>
          <p:cNvSpPr>
            <a:spLocks noGrp="1"/>
          </p:cNvSpPr>
          <p:nvPr>
            <p:ph type="body" orient="vert" idx="13"/>
          </p:nvPr>
        </p:nvSpPr>
        <p:spPr/>
        <p:txBody>
          <a:bodyPr/>
          <a:lstStyle/>
          <a:p>
            <a:pPr marL="0" indent="0">
              <a:buNone/>
            </a:pPr>
            <a:r>
              <a:rPr lang="en-GB" sz="2400" dirty="0" smtClean="0"/>
              <a:t>What are the goals of HRD?</a:t>
            </a:r>
            <a:endParaRPr lang="en-GB" sz="2400" dirty="0"/>
          </a:p>
        </p:txBody>
      </p:sp>
    </p:spTree>
    <p:extLst>
      <p:ext uri="{BB962C8B-B14F-4D97-AF65-F5344CB8AC3E}">
        <p14:creationId xmlns:p14="http://schemas.microsoft.com/office/powerpoint/2010/main" val="92544285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Defining HRM &amp; HRD</a:t>
            </a:r>
            <a:endParaRPr lang="en-GB" dirty="0"/>
          </a:p>
        </p:txBody>
      </p:sp>
      <p:sp>
        <p:nvSpPr>
          <p:cNvPr id="6" name="Vertical Text Placeholder 5"/>
          <p:cNvSpPr>
            <a:spLocks noGrp="1"/>
          </p:cNvSpPr>
          <p:nvPr>
            <p:ph type="body" orient="vert" idx="1"/>
          </p:nvPr>
        </p:nvSpPr>
        <p:spPr/>
        <p:txBody>
          <a:bodyPr>
            <a:normAutofit fontScale="92500" lnSpcReduction="10000"/>
          </a:bodyPr>
          <a:lstStyle/>
          <a:p>
            <a:pPr marL="0" indent="0">
              <a:buNone/>
            </a:pPr>
            <a:r>
              <a:rPr lang="en-GB" sz="2400" dirty="0" smtClean="0"/>
              <a:t>How is HRM and HRD delivered in your organisation?</a:t>
            </a:r>
          </a:p>
          <a:p>
            <a:pPr marL="0" indent="0">
              <a:buNone/>
            </a:pPr>
            <a:r>
              <a:rPr lang="en-GB" sz="2400" dirty="0" smtClean="0"/>
              <a:t>Is your HR Function:</a:t>
            </a:r>
          </a:p>
          <a:p>
            <a:r>
              <a:rPr lang="en-GB" sz="2400" dirty="0" smtClean="0"/>
              <a:t>Stand-alone</a:t>
            </a:r>
          </a:p>
          <a:p>
            <a:r>
              <a:rPr lang="en-GB" sz="2400" dirty="0" smtClean="0"/>
              <a:t>HRM only</a:t>
            </a:r>
          </a:p>
          <a:p>
            <a:r>
              <a:rPr lang="en-GB" sz="2400" dirty="0" smtClean="0"/>
              <a:t>HRM with HRD incorporated</a:t>
            </a:r>
          </a:p>
          <a:p>
            <a:r>
              <a:rPr lang="en-GB" sz="2400" dirty="0" smtClean="0"/>
              <a:t>Distinct HRM and HRD functions</a:t>
            </a:r>
          </a:p>
          <a:p>
            <a:pPr marL="0" indent="0">
              <a:buNone/>
            </a:pPr>
            <a:r>
              <a:rPr lang="en-GB" sz="2400" dirty="0" smtClean="0"/>
              <a:t>Form groups based on your category.</a:t>
            </a:r>
          </a:p>
          <a:p>
            <a:pPr marL="0" indent="0">
              <a:buNone/>
            </a:pPr>
            <a:r>
              <a:rPr lang="en-GB" sz="2400" dirty="0" smtClean="0"/>
              <a:t>Discuss in your group how the function operates, including strengths and weaknesses and the philosophy  of your approach.</a:t>
            </a:r>
          </a:p>
          <a:p>
            <a:pPr marL="0" indent="0">
              <a:buNone/>
            </a:pPr>
            <a:r>
              <a:rPr lang="en-GB" sz="2400" dirty="0"/>
              <a:t>(</a:t>
            </a:r>
            <a:r>
              <a:rPr lang="en-GB" sz="2400" dirty="0" smtClean="0"/>
              <a:t>Refer to 2.7 in Rees and French)</a:t>
            </a:r>
          </a:p>
          <a:p>
            <a:endParaRPr lang="en-GB" sz="2400" dirty="0" smtClean="0"/>
          </a:p>
          <a:p>
            <a:pPr marL="0" indent="0">
              <a:buNone/>
            </a:pPr>
            <a:endParaRPr lang="en-GB" sz="2400" dirty="0" smtClean="0"/>
          </a:p>
          <a:p>
            <a:endParaRPr lang="en-GB" sz="2400" dirty="0"/>
          </a:p>
        </p:txBody>
      </p:sp>
      <p:sp>
        <p:nvSpPr>
          <p:cNvPr id="3" name="Vertical Text Placeholder 2"/>
          <p:cNvSpPr>
            <a:spLocks noGrp="1"/>
          </p:cNvSpPr>
          <p:nvPr>
            <p:ph type="body" orient="vert" idx="13"/>
          </p:nvPr>
        </p:nvSpPr>
        <p:spPr/>
        <p:txBody>
          <a:bodyPr/>
          <a:lstStyle/>
          <a:p>
            <a:pPr marL="0" indent="0">
              <a:buNone/>
            </a:pPr>
            <a:r>
              <a:rPr lang="en-GB" sz="2400" dirty="0" smtClean="0"/>
              <a:t>Operating in different contexts</a:t>
            </a:r>
            <a:endParaRPr lang="en-GB" sz="2400" dirty="0"/>
          </a:p>
        </p:txBody>
      </p:sp>
    </p:spTree>
    <p:extLst>
      <p:ext uri="{BB962C8B-B14F-4D97-AF65-F5344CB8AC3E}">
        <p14:creationId xmlns:p14="http://schemas.microsoft.com/office/powerpoint/2010/main" val="292072828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Adding Value</a:t>
            </a:r>
            <a:endParaRPr lang="en-GB" dirty="0"/>
          </a:p>
        </p:txBody>
      </p:sp>
      <p:sp>
        <p:nvSpPr>
          <p:cNvPr id="6" name="Vertical Text Placeholder 5"/>
          <p:cNvSpPr>
            <a:spLocks noGrp="1"/>
          </p:cNvSpPr>
          <p:nvPr>
            <p:ph type="body" orient="vert" idx="13"/>
          </p:nvPr>
        </p:nvSpPr>
        <p:spPr/>
        <p:txBody>
          <a:bodyPr/>
          <a:lstStyle/>
          <a:p>
            <a:pPr marL="0" indent="0">
              <a:buNone/>
            </a:pPr>
            <a:r>
              <a:rPr lang="en-GB" sz="2400" dirty="0" smtClean="0"/>
              <a:t>Porter’s Value Chain</a:t>
            </a:r>
            <a:endParaRPr lang="en-GB" sz="2400" dirty="0"/>
          </a:p>
        </p:txBody>
      </p:sp>
      <p:pic>
        <p:nvPicPr>
          <p:cNvPr id="1028" name="Picture 4" descr="Image result for porters value chai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9592" y="1844824"/>
            <a:ext cx="7295795" cy="4608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6951410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Adding Value</a:t>
            </a:r>
            <a:endParaRPr lang="en-GB" dirty="0"/>
          </a:p>
        </p:txBody>
      </p:sp>
      <p:sp>
        <p:nvSpPr>
          <p:cNvPr id="3" name="Vertical Text Placeholder 2"/>
          <p:cNvSpPr>
            <a:spLocks noGrp="1"/>
          </p:cNvSpPr>
          <p:nvPr>
            <p:ph type="body" orient="vert" idx="1"/>
          </p:nvPr>
        </p:nvSpPr>
        <p:spPr>
          <a:xfrm>
            <a:off x="405584" y="1586673"/>
            <a:ext cx="8318832" cy="4146583"/>
          </a:xfrm>
        </p:spPr>
        <p:txBody>
          <a:bodyPr>
            <a:noAutofit/>
          </a:bodyPr>
          <a:lstStyle/>
          <a:p>
            <a:pPr marL="0" indent="0">
              <a:buNone/>
            </a:pPr>
            <a:r>
              <a:rPr lang="en-GB" sz="2000" dirty="0"/>
              <a:t>For each primary activity, determine which specific </a:t>
            </a:r>
            <a:r>
              <a:rPr lang="en-GB" sz="2000" dirty="0" err="1"/>
              <a:t>subactivities</a:t>
            </a:r>
            <a:r>
              <a:rPr lang="en-GB" sz="2000" dirty="0"/>
              <a:t> create value. There are three different types of </a:t>
            </a:r>
            <a:r>
              <a:rPr lang="en-GB" sz="2000" dirty="0" err="1"/>
              <a:t>subactivities</a:t>
            </a:r>
            <a:r>
              <a:rPr lang="en-GB" sz="2000" dirty="0"/>
              <a:t>:</a:t>
            </a:r>
          </a:p>
          <a:p>
            <a:r>
              <a:rPr lang="en-GB" sz="2000" b="1" dirty="0"/>
              <a:t>Direct activities</a:t>
            </a:r>
            <a:r>
              <a:rPr lang="en-GB" sz="2000" dirty="0"/>
              <a:t> create value by themselves. For example, in a book publisher's marketing and sales activity, direct </a:t>
            </a:r>
            <a:r>
              <a:rPr lang="en-GB" sz="2000" dirty="0" err="1"/>
              <a:t>subactivities</a:t>
            </a:r>
            <a:r>
              <a:rPr lang="en-GB" sz="2000" dirty="0"/>
              <a:t> include making sales calls to bookstores, advertising, and selling online.</a:t>
            </a:r>
          </a:p>
          <a:p>
            <a:r>
              <a:rPr lang="en-GB" sz="2000" b="1" dirty="0"/>
              <a:t>Indirect activities</a:t>
            </a:r>
            <a:r>
              <a:rPr lang="en-GB" sz="2000" dirty="0"/>
              <a:t> allow direct activities to run smoothly. For the book publisher's sales and marketing activity, indirect </a:t>
            </a:r>
            <a:r>
              <a:rPr lang="en-GB" sz="2000" dirty="0" err="1"/>
              <a:t>subactivities</a:t>
            </a:r>
            <a:r>
              <a:rPr lang="en-GB" sz="2000" dirty="0"/>
              <a:t> include managing the sales force and keeping customer records.</a:t>
            </a:r>
          </a:p>
          <a:p>
            <a:r>
              <a:rPr lang="en-GB" sz="2000" b="1" dirty="0"/>
              <a:t>Quality assurance</a:t>
            </a:r>
            <a:r>
              <a:rPr lang="en-GB" sz="2000" dirty="0"/>
              <a:t> activities ensure that direct and indirect activities meet the necessary standards. For the book publisher's sales and marketing activity, this might include proofreading and editing advertisements</a:t>
            </a:r>
            <a:r>
              <a:rPr lang="en-GB" sz="2000" dirty="0" smtClean="0"/>
              <a:t>.</a:t>
            </a:r>
            <a:endParaRPr lang="en-GB" sz="2000" dirty="0"/>
          </a:p>
        </p:txBody>
      </p:sp>
      <p:sp>
        <p:nvSpPr>
          <p:cNvPr id="4" name="Vertical Text Placeholder 3"/>
          <p:cNvSpPr>
            <a:spLocks noGrp="1"/>
          </p:cNvSpPr>
          <p:nvPr>
            <p:ph type="body" orient="vert" idx="13"/>
          </p:nvPr>
        </p:nvSpPr>
        <p:spPr/>
        <p:txBody>
          <a:bodyPr/>
          <a:lstStyle/>
          <a:p>
            <a:pPr marL="0" indent="0">
              <a:buNone/>
            </a:pPr>
            <a:r>
              <a:rPr lang="en-GB" sz="2400" dirty="0" smtClean="0"/>
              <a:t>Porter’s Value Chain</a:t>
            </a:r>
            <a:endParaRPr lang="en-GB" sz="2400" dirty="0"/>
          </a:p>
        </p:txBody>
      </p:sp>
    </p:spTree>
    <p:extLst>
      <p:ext uri="{BB962C8B-B14F-4D97-AF65-F5344CB8AC3E}">
        <p14:creationId xmlns:p14="http://schemas.microsoft.com/office/powerpoint/2010/main" val="181023368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Adding Value</a:t>
            </a:r>
            <a:endParaRPr lang="en-GB" dirty="0"/>
          </a:p>
        </p:txBody>
      </p:sp>
      <p:sp>
        <p:nvSpPr>
          <p:cNvPr id="3" name="Vertical Text Placeholder 2"/>
          <p:cNvSpPr>
            <a:spLocks noGrp="1"/>
          </p:cNvSpPr>
          <p:nvPr>
            <p:ph type="body" orient="vert" idx="1"/>
          </p:nvPr>
        </p:nvSpPr>
        <p:spPr>
          <a:xfrm>
            <a:off x="405584" y="1586673"/>
            <a:ext cx="8318832" cy="4146583"/>
          </a:xfrm>
        </p:spPr>
        <p:txBody>
          <a:bodyPr>
            <a:noAutofit/>
          </a:bodyPr>
          <a:lstStyle/>
          <a:p>
            <a:pPr marL="0" indent="0">
              <a:buNone/>
            </a:pPr>
            <a:r>
              <a:rPr lang="en-GB" sz="2400" dirty="0" smtClean="0"/>
              <a:t>In your groups discuss the following:</a:t>
            </a:r>
          </a:p>
          <a:p>
            <a:pPr marL="0" indent="0">
              <a:buNone/>
            </a:pPr>
            <a:endParaRPr lang="en-GB" sz="2400" dirty="0" smtClean="0"/>
          </a:p>
          <a:p>
            <a:r>
              <a:rPr lang="en-GB" sz="2400" dirty="0" smtClean="0"/>
              <a:t>What </a:t>
            </a:r>
            <a:r>
              <a:rPr lang="en-GB" sz="2400" dirty="0" smtClean="0"/>
              <a:t>direct, indirect and quality assurance activities do you deliver to add value? </a:t>
            </a:r>
          </a:p>
          <a:p>
            <a:r>
              <a:rPr lang="en-GB" sz="2400" dirty="0" smtClean="0"/>
              <a:t>What evidence is there of the value you add?</a:t>
            </a:r>
          </a:p>
        </p:txBody>
      </p:sp>
      <p:sp>
        <p:nvSpPr>
          <p:cNvPr id="4" name="Vertical Text Placeholder 3"/>
          <p:cNvSpPr>
            <a:spLocks noGrp="1"/>
          </p:cNvSpPr>
          <p:nvPr>
            <p:ph type="body" orient="vert" idx="13"/>
          </p:nvPr>
        </p:nvSpPr>
        <p:spPr/>
        <p:txBody>
          <a:bodyPr/>
          <a:lstStyle/>
          <a:p>
            <a:pPr marL="0" indent="0">
              <a:buNone/>
            </a:pPr>
            <a:r>
              <a:rPr lang="en-GB" sz="2400" dirty="0" smtClean="0"/>
              <a:t>How do you add value?</a:t>
            </a:r>
            <a:endParaRPr lang="en-GB" sz="2400" dirty="0"/>
          </a:p>
        </p:txBody>
      </p:sp>
    </p:spTree>
    <p:extLst>
      <p:ext uri="{BB962C8B-B14F-4D97-AF65-F5344CB8AC3E}">
        <p14:creationId xmlns:p14="http://schemas.microsoft.com/office/powerpoint/2010/main" val="273337290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Adding Value</a:t>
            </a:r>
            <a:endParaRPr lang="en-GB" dirty="0"/>
          </a:p>
        </p:txBody>
      </p:sp>
      <p:sp>
        <p:nvSpPr>
          <p:cNvPr id="5" name="Vertical Text Placeholder 4"/>
          <p:cNvSpPr>
            <a:spLocks noGrp="1"/>
          </p:cNvSpPr>
          <p:nvPr>
            <p:ph type="body" orient="vert" idx="1"/>
          </p:nvPr>
        </p:nvSpPr>
        <p:spPr/>
        <p:txBody>
          <a:bodyPr/>
          <a:lstStyle/>
          <a:p>
            <a:r>
              <a:rPr lang="en-GB" dirty="0" smtClean="0"/>
              <a:t>Do you use Business Partnering in your organisation?</a:t>
            </a:r>
          </a:p>
          <a:p>
            <a:r>
              <a:rPr lang="en-GB" dirty="0" smtClean="0"/>
              <a:t>If you are a stand-alone HRP, do you consider yourself to be a Business Partner? Why/Why not?</a:t>
            </a:r>
          </a:p>
          <a:p>
            <a:r>
              <a:rPr lang="en-GB" dirty="0" smtClean="0"/>
              <a:t>Do you think the partnering model adds value to organisations?</a:t>
            </a:r>
          </a:p>
          <a:p>
            <a:endParaRPr lang="en-GB" dirty="0"/>
          </a:p>
        </p:txBody>
      </p:sp>
      <p:sp>
        <p:nvSpPr>
          <p:cNvPr id="6" name="Vertical Text Placeholder 5"/>
          <p:cNvSpPr>
            <a:spLocks noGrp="1"/>
          </p:cNvSpPr>
          <p:nvPr>
            <p:ph type="body" orient="vert" idx="13"/>
          </p:nvPr>
        </p:nvSpPr>
        <p:spPr/>
        <p:txBody>
          <a:bodyPr/>
          <a:lstStyle/>
          <a:p>
            <a:pPr marL="0" indent="0">
              <a:buNone/>
            </a:pPr>
            <a:r>
              <a:rPr lang="en-GB" sz="2400" dirty="0" smtClean="0"/>
              <a:t>Business Partnering</a:t>
            </a:r>
            <a:endParaRPr lang="en-GB" sz="2400" dirty="0"/>
          </a:p>
        </p:txBody>
      </p:sp>
    </p:spTree>
    <p:extLst>
      <p:ext uri="{BB962C8B-B14F-4D97-AF65-F5344CB8AC3E}">
        <p14:creationId xmlns:p14="http://schemas.microsoft.com/office/powerpoint/2010/main" val="799478774"/>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el 1"/>
          <p:cNvSpPr>
            <a:spLocks noGrp="1"/>
          </p:cNvSpPr>
          <p:nvPr>
            <p:ph type="title"/>
          </p:nvPr>
        </p:nvSpPr>
        <p:spPr>
          <a:xfrm>
            <a:off x="395693" y="548680"/>
            <a:ext cx="8328025" cy="219075"/>
          </a:xfrm>
        </p:spPr>
        <p:txBody>
          <a:bodyPr>
            <a:noAutofit/>
          </a:bodyPr>
          <a:lstStyle/>
          <a:p>
            <a:pPr algn="l" eaLnBrk="1" hangingPunct="1"/>
            <a:r>
              <a:rPr lang="en-US" altLang="en-US" sz="3200" dirty="0" smtClean="0"/>
              <a:t>Session Overview:</a:t>
            </a:r>
          </a:p>
        </p:txBody>
      </p:sp>
      <p:graphicFrame>
        <p:nvGraphicFramePr>
          <p:cNvPr id="7" name="Tijdelijke aanduiding voor tabel 6"/>
          <p:cNvGraphicFramePr>
            <a:graphicFrameLocks noGrp="1"/>
          </p:cNvGraphicFramePr>
          <p:nvPr>
            <p:ph type="tbl" sz="quarter" idx="16"/>
            <p:extLst>
              <p:ext uri="{D42A27DB-BD31-4B8C-83A1-F6EECF244321}">
                <p14:modId xmlns:p14="http://schemas.microsoft.com/office/powerpoint/2010/main" val="1019697854"/>
              </p:ext>
            </p:extLst>
          </p:nvPr>
        </p:nvGraphicFramePr>
        <p:xfrm>
          <a:off x="385887" y="2924944"/>
          <a:ext cx="8310562" cy="1743076"/>
        </p:xfrm>
        <a:graphic>
          <a:graphicData uri="http://schemas.openxmlformats.org/drawingml/2006/table">
            <a:tbl>
              <a:tblPr firstRow="1" bandRow="1">
                <a:tableStyleId>{2D5ABB26-0587-4C30-8999-92F81FD0307C}</a:tableStyleId>
              </a:tblPr>
              <a:tblGrid>
                <a:gridCol w="907131"/>
                <a:gridCol w="7403431"/>
              </a:tblGrid>
              <a:tr h="871538">
                <a:tc>
                  <a:txBody>
                    <a:bodyPr/>
                    <a:lstStyle/>
                    <a:p>
                      <a:pPr algn="ctr"/>
                      <a:r>
                        <a:rPr lang="en-US" sz="2000" b="1" dirty="0" smtClean="0">
                          <a:solidFill>
                            <a:schemeClr val="bg1"/>
                          </a:solidFill>
                        </a:rPr>
                        <a:t>1</a:t>
                      </a:r>
                      <a:endParaRPr lang="en-US" sz="2000" b="1" dirty="0">
                        <a:solidFill>
                          <a:schemeClr val="bg1"/>
                        </a:solidFill>
                      </a:endParaRPr>
                    </a:p>
                  </a:txBody>
                  <a:tcPr marL="91445" marR="91445" marT="45724" marB="45724" anchor="ctr">
                    <a:lnL w="12700" cap="flat" cmpd="sng" algn="ctr">
                      <a:solidFill>
                        <a:schemeClr val="bg1"/>
                      </a:solidFill>
                      <a:prstDash val="solid"/>
                      <a:round/>
                      <a:headEnd type="none" w="med" len="med"/>
                      <a:tailEnd type="none" w="med" len="med"/>
                    </a:lnL>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accent2"/>
                    </a:solidFill>
                  </a:tcPr>
                </a:tc>
                <a:tc>
                  <a:txBody>
                    <a:bodyPr/>
                    <a:lstStyle/>
                    <a:p>
                      <a:r>
                        <a:rPr lang="en-US" sz="1700" b="0" dirty="0" smtClean="0">
                          <a:solidFill>
                            <a:schemeClr val="tx1"/>
                          </a:solidFill>
                        </a:rPr>
                        <a:t>Define of HRM and HRD and the roles</a:t>
                      </a:r>
                      <a:r>
                        <a:rPr lang="en-US" sz="1700" b="0" baseline="0" dirty="0" smtClean="0">
                          <a:solidFill>
                            <a:schemeClr val="tx1"/>
                          </a:solidFill>
                        </a:rPr>
                        <a:t> they play in organisations.</a:t>
                      </a:r>
                      <a:endParaRPr lang="en-US" sz="1700" b="0" dirty="0" smtClean="0">
                        <a:solidFill>
                          <a:schemeClr val="tx1"/>
                        </a:solidFill>
                      </a:endParaRPr>
                    </a:p>
                  </a:txBody>
                  <a:tcPr marL="180010" marR="180010" marT="36003" marB="36003" anchor="ctr">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bg1">
                        <a:lumMod val="85000"/>
                      </a:schemeClr>
                    </a:solidFill>
                  </a:tcPr>
                </a:tc>
              </a:tr>
              <a:tr h="871538">
                <a:tc>
                  <a:txBody>
                    <a:bodyPr/>
                    <a:lstStyle/>
                    <a:p>
                      <a:pPr algn="ctr"/>
                      <a:r>
                        <a:rPr lang="en-US" sz="2000" b="1" dirty="0" smtClean="0">
                          <a:solidFill>
                            <a:schemeClr val="bg1"/>
                          </a:solidFill>
                        </a:rPr>
                        <a:t>2</a:t>
                      </a:r>
                      <a:endParaRPr lang="en-US" sz="2000" b="1" dirty="0">
                        <a:solidFill>
                          <a:schemeClr val="bg1"/>
                        </a:solidFill>
                      </a:endParaRPr>
                    </a:p>
                  </a:txBody>
                  <a:tcPr marL="91445" marR="91445" marT="45724" marB="45724" anchor="ctr">
                    <a:lnL w="12700" cap="flat" cmpd="sng" algn="ctr">
                      <a:solidFill>
                        <a:schemeClr val="bg1"/>
                      </a:solidFill>
                      <a:prstDash val="solid"/>
                      <a:round/>
                      <a:headEnd type="none" w="med" len="med"/>
                      <a:tailEnd type="none" w="med" len="med"/>
                    </a:lnL>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accent3"/>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700" b="0" dirty="0" smtClean="0">
                          <a:solidFill>
                            <a:schemeClr val="tx1"/>
                          </a:solidFill>
                        </a:rPr>
                        <a:t>Describe how HRM and HRD can add value to an </a:t>
                      </a:r>
                      <a:r>
                        <a:rPr lang="en-US" sz="1700" b="0" dirty="0" err="1" smtClean="0">
                          <a:solidFill>
                            <a:schemeClr val="tx1"/>
                          </a:solidFill>
                        </a:rPr>
                        <a:t>organisation</a:t>
                      </a:r>
                      <a:r>
                        <a:rPr lang="en-US" sz="1700" b="0" dirty="0" smtClean="0">
                          <a:solidFill>
                            <a:schemeClr val="tx1"/>
                          </a:solidFill>
                        </a:rPr>
                        <a:t>.</a:t>
                      </a:r>
                    </a:p>
                  </a:txBody>
                  <a:tcPr marL="180010" marR="180010" marT="36003" marB="36003" anchor="ctr">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rgbClr val="DADBDC"/>
                    </a:solidFill>
                  </a:tcPr>
                </a:tc>
              </a:tr>
            </a:tbl>
          </a:graphicData>
        </a:graphic>
      </p:graphicFrame>
      <p:sp>
        <p:nvSpPr>
          <p:cNvPr id="2" name="Slide Number Placeholder 1"/>
          <p:cNvSpPr>
            <a:spLocks noGrp="1"/>
          </p:cNvSpPr>
          <p:nvPr>
            <p:ph type="sldNum" sz="quarter" idx="18"/>
          </p:nvPr>
        </p:nvSpPr>
        <p:spPr/>
        <p:txBody>
          <a:bodyPr/>
          <a:lstStyle/>
          <a:p>
            <a:pPr>
              <a:defRPr/>
            </a:pPr>
            <a:fld id="{0D8B08AE-D2AE-4567-A358-20276AEF5343}" type="slidenum">
              <a:rPr lang="en-US" smtClean="0"/>
              <a:pPr>
                <a:defRPr/>
              </a:pPr>
              <a:t>15</a:t>
            </a:fld>
            <a:endParaRPr lang="en-US" dirty="0"/>
          </a:p>
        </p:txBody>
      </p:sp>
      <p:sp>
        <p:nvSpPr>
          <p:cNvPr id="3" name="TextBox 2"/>
          <p:cNvSpPr txBox="1"/>
          <p:nvPr/>
        </p:nvSpPr>
        <p:spPr>
          <a:xfrm>
            <a:off x="467544" y="939356"/>
            <a:ext cx="8147248" cy="2031325"/>
          </a:xfrm>
          <a:prstGeom prst="rect">
            <a:avLst/>
          </a:prstGeom>
          <a:noFill/>
        </p:spPr>
        <p:txBody>
          <a:bodyPr wrap="square" rtlCol="0">
            <a:spAutoFit/>
          </a:bodyPr>
          <a:lstStyle/>
          <a:p>
            <a:r>
              <a:rPr lang="en-GB" b="1" dirty="0" smtClean="0"/>
              <a:t>Aims</a:t>
            </a:r>
          </a:p>
          <a:p>
            <a:r>
              <a:rPr lang="en-GB" dirty="0" smtClean="0"/>
              <a:t>To critically </a:t>
            </a:r>
            <a:r>
              <a:rPr lang="en-GB" dirty="0"/>
              <a:t>discuss the aims and objectives of the HRM and HRD function in organisations and how these are met in practice. </a:t>
            </a:r>
          </a:p>
          <a:p>
            <a:r>
              <a:rPr lang="en-GB" dirty="0" smtClean="0"/>
              <a:t>To assess </a:t>
            </a:r>
            <a:r>
              <a:rPr lang="en-GB" dirty="0"/>
              <a:t>the contribution made by HRM and HRD specialists in different types of organisation</a:t>
            </a:r>
            <a:r>
              <a:rPr lang="en-GB" dirty="0" smtClean="0"/>
              <a:t>.</a:t>
            </a:r>
          </a:p>
          <a:p>
            <a:endParaRPr lang="en-GB" dirty="0" smtClean="0"/>
          </a:p>
          <a:p>
            <a:r>
              <a:rPr lang="en-GB" dirty="0" smtClean="0"/>
              <a:t>You should now be able to:</a:t>
            </a:r>
            <a:endParaRPr lang="en-GB" dirty="0"/>
          </a:p>
        </p:txBody>
      </p:sp>
    </p:spTree>
    <p:extLst>
      <p:ext uri="{BB962C8B-B14F-4D97-AF65-F5344CB8AC3E}">
        <p14:creationId xmlns:p14="http://schemas.microsoft.com/office/powerpoint/2010/main" val="2944743073"/>
      </p:ext>
    </p:extLst>
  </p:cSld>
  <p:clrMapOvr>
    <a:masterClrMapping/>
  </p:clrMapOvr>
  <p:transition spd="med">
    <p:fade/>
  </p:transition>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purl.org/dc/terms/"/>
    <ds:schemaRef ds:uri="http://purl.org/dc/elements/1.1/"/>
    <ds:schemaRef ds:uri="http://www.w3.org/XML/1998/namespace"/>
    <ds:schemaRef ds:uri="303dbf9b-b85b-46a0-94f1-894078c07ecd"/>
    <ds:schemaRef ds:uri="http://schemas.microsoft.com/office/2006/metadata/properties"/>
    <ds:schemaRef ds:uri="http://purl.org/dc/dcmitype/"/>
    <ds:schemaRef ds:uri="http://schemas.openxmlformats.org/package/2006/metadata/core-properties"/>
    <ds:schemaRef ds:uri="http://schemas.microsoft.com/office/2006/documentManagement/types"/>
    <ds:schemaRef ds:uri="http://schemas.microsoft.com/office/infopath/2007/PartnerControls"/>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615</TotalTime>
  <Words>1213</Words>
  <Application>Microsoft Office PowerPoint</Application>
  <PresentationFormat>On-screen Show (4:3)</PresentationFormat>
  <Paragraphs>107</Paragraphs>
  <Slides>15</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Myriad Pro</vt:lpstr>
      <vt:lpstr>Tahoma</vt:lpstr>
      <vt:lpstr>20140311PresentationUWTSDTemplate</vt:lpstr>
      <vt:lpstr>LMDP:  The Value of HRM &amp; HRD</vt:lpstr>
      <vt:lpstr>Session Overview:</vt:lpstr>
      <vt:lpstr>What is Human Resource Management?</vt:lpstr>
      <vt:lpstr>Is it as simple as this?</vt:lpstr>
      <vt:lpstr>Defining HRM &amp; HRD</vt:lpstr>
      <vt:lpstr>Defining HRM &amp; HRD</vt:lpstr>
      <vt:lpstr>Defining HRM &amp; HRD</vt:lpstr>
      <vt:lpstr>Defining HRM &amp; HRD</vt:lpstr>
      <vt:lpstr>Defining HRM &amp; HRD</vt:lpstr>
      <vt:lpstr>Defining HRM &amp; HRD</vt:lpstr>
      <vt:lpstr>Adding Value</vt:lpstr>
      <vt:lpstr>Adding Value</vt:lpstr>
      <vt:lpstr>Adding Value</vt:lpstr>
      <vt:lpstr>Adding Value</vt:lpstr>
      <vt:lpstr>Session Overview:</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Julie Potter</cp:lastModifiedBy>
  <cp:revision>26</cp:revision>
  <cp:lastPrinted>2016-11-03T10:04:23Z</cp:lastPrinted>
  <dcterms:created xsi:type="dcterms:W3CDTF">2015-04-14T15:21:28Z</dcterms:created>
  <dcterms:modified xsi:type="dcterms:W3CDTF">2018-03-06T12:36:51Z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