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_rels/slideMaster1.xml.rels" ContentType="application/vnd.openxmlformats-package.relationships+xml"/>
  <Override PartName="/ppt/notesMasters/notesMaster1.xml" ContentType="application/vnd.openxmlformats-officedocument.presentationml.notesMaster+xml"/>
  <Override PartName="/ppt/notesMasters/_rels/notesMaster1.xml.rels" ContentType="application/vnd.openxmlformats-package.relationships+xml"/>
  <Override PartName="/ppt/theme/theme1.xml" ContentType="application/vnd.openxmlformats-officedocument.them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_rels/notesSlide1.xml.rels" ContentType="application/vnd.openxmlformats-package.relationships+xml"/>
  <Override PartName="/ppt/notesSlides/_rels/notesSlide2.xml.rels" ContentType="application/vnd.openxmlformats-package.relationships+xml"/>
  <Override PartName="/ppt/notesSlides/_rels/notesSlide3.xml.rels" ContentType="application/vnd.openxmlformats-package.relationships+xml"/>
  <Override PartName="/ppt/notesSlides/_rels/notesSlide4.xml.rels" ContentType="application/vnd.openxmlformats-package.relationship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media/image1.png" ContentType="image/png"/>
  <Override PartName="/ppt/media/image2.png" ContentType="image/png"/>
  <Override PartName="/ppt/media/image4.jpeg" ContentType="image/jpeg"/>
  <Override PartName="/ppt/media/image3.jpeg" ContentType="image/jpeg"/>
  <Override PartName="/ppt/media/image5.jpeg" ContentType="image/jpeg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_rels/slideLayout1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2.xml.rels" ContentType="application/vnd.openxmlformats-package.relationship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_rels/slide1.xml.rels" ContentType="application/vnd.openxmlformats-package.relationships+xml"/>
  <Override PartName="/ppt/slides/_rels/slide2.xml.rels" ContentType="application/vnd.openxmlformats-package.relationships+xml"/>
  <Override PartName="/ppt/slides/_rels/slide3.xml.rels" ContentType="application/vnd.openxmlformats-package.relationships+xml"/>
  <Override PartName="/ppt/slides/_rels/slide4.xml.rels" ContentType="application/vnd.openxmlformats-package.relationships+xml"/>
  <Override PartName="/ppt/slides/_rels/slide5.xml.rels" ContentType="application/vnd.openxmlformats-package.relationships+xml"/>
  <Override PartName="/ppt/slides/_rels/slide6.xml.rels" ContentType="application/vnd.openxmlformats-package.relationships+xml"/>
  <Override PartName="/ppt/slides/_rels/slide7.xml.rels" ContentType="application/vnd.openxmlformats-package.relationships+xml"/>
  <Override PartName="/ppt/slides/_rels/slide8.xml.rels" ContentType="application/vnd.openxmlformats-package.relationships+xml"/>
  <Override PartName="/ppt/_rels/presentation.xml.rels" ContentType="application/vnd.openxmlformats-package.relationships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</p:sldMasterIdLst>
  <p:notesMasterIdLst>
    <p:notesMasterId r:id="rId3"/>
  </p:notes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10080625" cy="5670550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<Relationship Id="rId10" Type="http://schemas.openxmlformats.org/officeDocument/2006/relationships/slide" Target="slides/slide7.xml"/><Relationship Id="rId11" Type="http://schemas.openxmlformats.org/officeDocument/2006/relationships/slide" Target="slides/slide8.xml"/>
</Relationships>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
</Relationships>
</file>

<file path=ppt/notesMasters/notesMaster1.xml><?xml version="1.0" encoding="utf-8"?>
<p:notes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"/>
          <p:cNvSpPr/>
          <p:nvPr/>
        </p:nvSpPr>
        <p:spPr>
          <a:xfrm>
            <a:off x="0" y="0"/>
            <a:ext cx="7560000" cy="10692000"/>
          </a:xfrm>
          <a:prstGeom prst="rect">
            <a:avLst/>
          </a:prstGeom>
          <a:solidFill>
            <a:srgbClr val="ffffff"/>
          </a:solidFill>
          <a:ln w="9360">
            <a:noFill/>
          </a:ln>
        </p:spPr>
      </p:sp>
      <p:sp>
        <p:nvSpPr>
          <p:cNvPr id="43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4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5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6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7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8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9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0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1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2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3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4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5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6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7" name="PlaceHolder 1"/>
          <p:cNvSpPr>
            <a:spLocks noGrp="1"/>
          </p:cNvSpPr>
          <p:nvPr>
            <p:ph type="sldImg"/>
          </p:nvPr>
        </p:nvSpPr>
        <p:spPr>
          <a:xfrm>
            <a:off x="720360" y="900000"/>
            <a:ext cx="6095880" cy="34178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0" lang="en-GB" sz="3300" spc="-1" strike="noStrike">
                <a:solidFill>
                  <a:srgbClr val="000000"/>
                </a:solidFill>
                <a:latin typeface="Times New Roman"/>
              </a:rPr>
              <a:t>Click to move the slide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720360" y="4679640"/>
            <a:ext cx="6095880" cy="501660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Click to edit the notes format</a:t>
            </a:r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9" name="PlaceHolder 3"/>
          <p:cNvSpPr>
            <a:spLocks noGrp="1"/>
          </p:cNvSpPr>
          <p:nvPr>
            <p:ph type="hdr"/>
          </p:nvPr>
        </p:nvSpPr>
        <p:spPr>
          <a:xfrm>
            <a:off x="-360" y="0"/>
            <a:ext cx="3257640" cy="51120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pPr>
              <a:lnSpc>
                <a:spcPct val="95000"/>
              </a:lnSpc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&lt;header&gt;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" name="PlaceHolder 4"/>
          <p:cNvSpPr>
            <a:spLocks noGrp="1"/>
          </p:cNvSpPr>
          <p:nvPr>
            <p:ph type="dt"/>
          </p:nvPr>
        </p:nvSpPr>
        <p:spPr>
          <a:xfrm>
            <a:off x="4277880" y="0"/>
            <a:ext cx="3257640" cy="51120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pPr algn="r">
              <a:lnSpc>
                <a:spcPct val="95000"/>
              </a:lnSpc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&lt;date/time&gt;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" name="PlaceHolder 5"/>
          <p:cNvSpPr>
            <a:spLocks noGrp="1"/>
          </p:cNvSpPr>
          <p:nvPr>
            <p:ph type="ftr"/>
          </p:nvPr>
        </p:nvSpPr>
        <p:spPr>
          <a:xfrm>
            <a:off x="-360" y="10156680"/>
            <a:ext cx="3257640" cy="511200"/>
          </a:xfrm>
          <a:prstGeom prst="rect">
            <a:avLst/>
          </a:prstGeom>
        </p:spPr>
        <p:txBody>
          <a:bodyPr lIns="0" rIns="0" tIns="0" bIns="0" anchor="b">
            <a:noAutofit/>
          </a:bodyPr>
          <a:p>
            <a:pPr>
              <a:lnSpc>
                <a:spcPct val="95000"/>
              </a:lnSpc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&lt;footer&gt;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" name="PlaceHolder 6"/>
          <p:cNvSpPr>
            <a:spLocks noGrp="1"/>
          </p:cNvSpPr>
          <p:nvPr>
            <p:ph type="sldNum"/>
          </p:nvPr>
        </p:nvSpPr>
        <p:spPr>
          <a:xfrm>
            <a:off x="4277880" y="10156680"/>
            <a:ext cx="3257640" cy="511200"/>
          </a:xfrm>
          <a:prstGeom prst="rect">
            <a:avLst/>
          </a:prstGeom>
        </p:spPr>
        <p:txBody>
          <a:bodyPr lIns="0" rIns="0" tIns="0" bIns="0" anchor="b">
            <a:noAutofit/>
          </a:bodyPr>
          <a:p>
            <a:pPr algn="r">
              <a:lnSpc>
                <a:spcPct val="95000"/>
              </a:lnSpc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fld id="{5CF6CF1F-7F2C-407F-BA55-98736C6A99D0}" type="slidenum">
              <a:rPr b="0" lang="de-DE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&lt;number&gt;</a:t>
            </a:fld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</p:notesMaster>
</file>

<file path=ppt/notesSlides/_rels/notesSlide1.xml.rels><?xml version="1.0" encoding="UTF-8"?>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
</Relationships>
</file>

<file path=ppt/notesSlides/_rels/notesSlide2.xml.rels><?xml version="1.0" encoding="UTF-8"?>
<Relationships xmlns="http://schemas.openxmlformats.org/package/2006/relationships"><Relationship Id="rId1" Type="http://schemas.openxmlformats.org/officeDocument/2006/relationships/slide" Target="../slides/slide2.xml"/><Relationship Id="rId2" Type="http://schemas.openxmlformats.org/officeDocument/2006/relationships/notesMaster" Target="../notesMasters/notesMaster1.xml"/>
</Relationships>
</file>

<file path=ppt/notesSlides/_rels/notesSlide3.xml.rels><?xml version="1.0" encoding="UTF-8"?>
<Relationships xmlns="http://schemas.openxmlformats.org/package/2006/relationships"><Relationship Id="rId1" Type="http://schemas.openxmlformats.org/officeDocument/2006/relationships/slide" Target="../slides/slide3.xml"/><Relationship Id="rId2" Type="http://schemas.openxmlformats.org/officeDocument/2006/relationships/notesMaster" Target="../notesMasters/notesMaster1.xml"/>
</Relationships>
</file>

<file path=ppt/notesSlides/_rels/notesSlide4.xml.rels><?xml version="1.0" encoding="UTF-8"?>
<Relationships xmlns="http://schemas.openxmlformats.org/package/2006/relationships"><Relationship Id="rId1" Type="http://schemas.openxmlformats.org/officeDocument/2006/relationships/slide" Target="../slides/slide4.xml"/><Relationship Id="rId2" Type="http://schemas.openxmlformats.org/officeDocument/2006/relationships/notesMaster" Target="../notesMasters/notesMaster1.xml"/>
</Relationships>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19640" cy="3441960"/>
          </a:xfrm>
          <a:prstGeom prst="rect">
            <a:avLst/>
          </a:prstGeom>
        </p:spPr>
      </p:sp>
      <p:sp>
        <p:nvSpPr>
          <p:cNvPr id="84" name=""/>
          <p:cNvSpPr/>
          <p:nvPr/>
        </p:nvSpPr>
        <p:spPr>
          <a:xfrm>
            <a:off x="720720" y="4680000"/>
            <a:ext cx="6119640" cy="50403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19640" cy="3441960"/>
          </a:xfrm>
          <a:prstGeom prst="rect">
            <a:avLst/>
          </a:prstGeom>
        </p:spPr>
      </p:sp>
      <p:sp>
        <p:nvSpPr>
          <p:cNvPr id="86" name=""/>
          <p:cNvSpPr/>
          <p:nvPr/>
        </p:nvSpPr>
        <p:spPr>
          <a:xfrm>
            <a:off x="720720" y="4680000"/>
            <a:ext cx="6119640" cy="50403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19640" cy="3441960"/>
          </a:xfrm>
          <a:prstGeom prst="rect">
            <a:avLst/>
          </a:prstGeom>
        </p:spPr>
      </p:sp>
      <p:sp>
        <p:nvSpPr>
          <p:cNvPr id="88" name=""/>
          <p:cNvSpPr/>
          <p:nvPr/>
        </p:nvSpPr>
        <p:spPr>
          <a:xfrm>
            <a:off x="720720" y="4680000"/>
            <a:ext cx="6119640" cy="50403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19640" cy="3441960"/>
          </a:xfrm>
          <a:prstGeom prst="rect">
            <a:avLst/>
          </a:prstGeom>
        </p:spPr>
      </p:sp>
      <p:sp>
        <p:nvSpPr>
          <p:cNvPr id="90" name=""/>
          <p:cNvSpPr/>
          <p:nvPr/>
        </p:nvSpPr>
        <p:spPr>
          <a:xfrm>
            <a:off x="720720" y="4680000"/>
            <a:ext cx="6119640" cy="50403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503280" y="215640"/>
            <a:ext cx="8075520" cy="8046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subTitle"/>
          </p:nvPr>
        </p:nvSpPr>
        <p:spPr>
          <a:xfrm>
            <a:off x="502920" y="1368000"/>
            <a:ext cx="9048600" cy="3264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marL="342720" indent="-342720"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laceHolder 1"/>
          <p:cNvSpPr>
            <a:spLocks noGrp="1"/>
          </p:cNvSpPr>
          <p:nvPr>
            <p:ph type="title"/>
          </p:nvPr>
        </p:nvSpPr>
        <p:spPr>
          <a:xfrm>
            <a:off x="503280" y="215640"/>
            <a:ext cx="8075520" cy="8046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9" name="PlaceHolder 2"/>
          <p:cNvSpPr>
            <a:spLocks noGrp="1"/>
          </p:cNvSpPr>
          <p:nvPr>
            <p:ph type="body"/>
          </p:nvPr>
        </p:nvSpPr>
        <p:spPr>
          <a:xfrm>
            <a:off x="502920" y="1368000"/>
            <a:ext cx="9048600" cy="326412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title"/>
          </p:nvPr>
        </p:nvSpPr>
        <p:spPr>
          <a:xfrm>
            <a:off x="503280" y="215640"/>
            <a:ext cx="8075520" cy="8046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1" name="PlaceHolder 2"/>
          <p:cNvSpPr>
            <a:spLocks noGrp="1"/>
          </p:cNvSpPr>
          <p:nvPr>
            <p:ph type="body"/>
          </p:nvPr>
        </p:nvSpPr>
        <p:spPr>
          <a:xfrm>
            <a:off x="502920" y="1368000"/>
            <a:ext cx="4415400" cy="326412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2" name="PlaceHolder 3"/>
          <p:cNvSpPr>
            <a:spLocks noGrp="1"/>
          </p:cNvSpPr>
          <p:nvPr>
            <p:ph type="body"/>
          </p:nvPr>
        </p:nvSpPr>
        <p:spPr>
          <a:xfrm>
            <a:off x="5139360" y="1368000"/>
            <a:ext cx="4415400" cy="326412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title"/>
          </p:nvPr>
        </p:nvSpPr>
        <p:spPr>
          <a:xfrm>
            <a:off x="503280" y="215640"/>
            <a:ext cx="8075520" cy="8046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subTitle"/>
          </p:nvPr>
        </p:nvSpPr>
        <p:spPr>
          <a:xfrm>
            <a:off x="503280" y="215640"/>
            <a:ext cx="8075520" cy="37310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marL="342720" indent="-342720"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503280" y="215640"/>
            <a:ext cx="8075520" cy="8046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 type="body"/>
          </p:nvPr>
        </p:nvSpPr>
        <p:spPr>
          <a:xfrm>
            <a:off x="502920" y="1368000"/>
            <a:ext cx="4415400" cy="155664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7" name="PlaceHolder 3"/>
          <p:cNvSpPr>
            <a:spLocks noGrp="1"/>
          </p:cNvSpPr>
          <p:nvPr>
            <p:ph type="body"/>
          </p:nvPr>
        </p:nvSpPr>
        <p:spPr>
          <a:xfrm>
            <a:off x="5139360" y="1368000"/>
            <a:ext cx="4415400" cy="326412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8" name="PlaceHolder 4"/>
          <p:cNvSpPr>
            <a:spLocks noGrp="1"/>
          </p:cNvSpPr>
          <p:nvPr>
            <p:ph type="body"/>
          </p:nvPr>
        </p:nvSpPr>
        <p:spPr>
          <a:xfrm>
            <a:off x="502920" y="3072960"/>
            <a:ext cx="4415400" cy="155664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503280" y="215640"/>
            <a:ext cx="8075520" cy="8046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502920" y="1368000"/>
            <a:ext cx="4415400" cy="326412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 type="body"/>
          </p:nvPr>
        </p:nvSpPr>
        <p:spPr>
          <a:xfrm>
            <a:off x="5139360" y="1368000"/>
            <a:ext cx="4415400" cy="155664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2" name="PlaceHolder 4"/>
          <p:cNvSpPr>
            <a:spLocks noGrp="1"/>
          </p:cNvSpPr>
          <p:nvPr>
            <p:ph type="body"/>
          </p:nvPr>
        </p:nvSpPr>
        <p:spPr>
          <a:xfrm>
            <a:off x="5139360" y="3072960"/>
            <a:ext cx="4415400" cy="155664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503280" y="215640"/>
            <a:ext cx="8075520" cy="8046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502920" y="1368000"/>
            <a:ext cx="4415400" cy="155664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5139360" y="1368000"/>
            <a:ext cx="4415400" cy="155664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6" name="PlaceHolder 4"/>
          <p:cNvSpPr>
            <a:spLocks noGrp="1"/>
          </p:cNvSpPr>
          <p:nvPr>
            <p:ph type="body"/>
          </p:nvPr>
        </p:nvSpPr>
        <p:spPr>
          <a:xfrm>
            <a:off x="502920" y="3072960"/>
            <a:ext cx="9048600" cy="155664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PlaceHolder 1"/>
          <p:cNvSpPr>
            <a:spLocks noGrp="1"/>
          </p:cNvSpPr>
          <p:nvPr>
            <p:ph type="title"/>
          </p:nvPr>
        </p:nvSpPr>
        <p:spPr>
          <a:xfrm>
            <a:off x="503280" y="215640"/>
            <a:ext cx="8075520" cy="8046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8" name="PlaceHolder 2"/>
          <p:cNvSpPr>
            <a:spLocks noGrp="1"/>
          </p:cNvSpPr>
          <p:nvPr>
            <p:ph type="body"/>
          </p:nvPr>
        </p:nvSpPr>
        <p:spPr>
          <a:xfrm>
            <a:off x="502920" y="1368000"/>
            <a:ext cx="9048600" cy="155664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9" name="PlaceHolder 3"/>
          <p:cNvSpPr>
            <a:spLocks noGrp="1"/>
          </p:cNvSpPr>
          <p:nvPr>
            <p:ph type="body"/>
          </p:nvPr>
        </p:nvSpPr>
        <p:spPr>
          <a:xfrm>
            <a:off x="502920" y="3072960"/>
            <a:ext cx="9048600" cy="155664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PlaceHolder 1"/>
          <p:cNvSpPr>
            <a:spLocks noGrp="1"/>
          </p:cNvSpPr>
          <p:nvPr>
            <p:ph type="title"/>
          </p:nvPr>
        </p:nvSpPr>
        <p:spPr>
          <a:xfrm>
            <a:off x="503280" y="215640"/>
            <a:ext cx="8075520" cy="8046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1" name="PlaceHolder 2"/>
          <p:cNvSpPr>
            <a:spLocks noGrp="1"/>
          </p:cNvSpPr>
          <p:nvPr>
            <p:ph type="body"/>
          </p:nvPr>
        </p:nvSpPr>
        <p:spPr>
          <a:xfrm>
            <a:off x="502920" y="1368000"/>
            <a:ext cx="4415400" cy="155664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2" name="PlaceHolder 3"/>
          <p:cNvSpPr>
            <a:spLocks noGrp="1"/>
          </p:cNvSpPr>
          <p:nvPr>
            <p:ph type="body"/>
          </p:nvPr>
        </p:nvSpPr>
        <p:spPr>
          <a:xfrm>
            <a:off x="5139360" y="1368000"/>
            <a:ext cx="4415400" cy="155664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3" name="PlaceHolder 4"/>
          <p:cNvSpPr>
            <a:spLocks noGrp="1"/>
          </p:cNvSpPr>
          <p:nvPr>
            <p:ph type="body"/>
          </p:nvPr>
        </p:nvSpPr>
        <p:spPr>
          <a:xfrm>
            <a:off x="502920" y="3072960"/>
            <a:ext cx="4415400" cy="155664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4" name="PlaceHolder 5"/>
          <p:cNvSpPr>
            <a:spLocks noGrp="1"/>
          </p:cNvSpPr>
          <p:nvPr>
            <p:ph type="body"/>
          </p:nvPr>
        </p:nvSpPr>
        <p:spPr>
          <a:xfrm>
            <a:off x="5139360" y="3072960"/>
            <a:ext cx="4415400" cy="155664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PlaceHolder 1"/>
          <p:cNvSpPr>
            <a:spLocks noGrp="1"/>
          </p:cNvSpPr>
          <p:nvPr>
            <p:ph type="title"/>
          </p:nvPr>
        </p:nvSpPr>
        <p:spPr>
          <a:xfrm>
            <a:off x="503280" y="215640"/>
            <a:ext cx="8075520" cy="8046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6" name="PlaceHolder 2"/>
          <p:cNvSpPr>
            <a:spLocks noGrp="1"/>
          </p:cNvSpPr>
          <p:nvPr>
            <p:ph type="body"/>
          </p:nvPr>
        </p:nvSpPr>
        <p:spPr>
          <a:xfrm>
            <a:off x="502920" y="1368000"/>
            <a:ext cx="2913480" cy="155664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7" name="PlaceHolder 3"/>
          <p:cNvSpPr>
            <a:spLocks noGrp="1"/>
          </p:cNvSpPr>
          <p:nvPr>
            <p:ph type="body"/>
          </p:nvPr>
        </p:nvSpPr>
        <p:spPr>
          <a:xfrm>
            <a:off x="3562560" y="1368000"/>
            <a:ext cx="2913480" cy="155664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8" name="PlaceHolder 4"/>
          <p:cNvSpPr>
            <a:spLocks noGrp="1"/>
          </p:cNvSpPr>
          <p:nvPr>
            <p:ph type="body"/>
          </p:nvPr>
        </p:nvSpPr>
        <p:spPr>
          <a:xfrm>
            <a:off x="6621840" y="1368000"/>
            <a:ext cx="2913480" cy="155664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9" name="PlaceHolder 5"/>
          <p:cNvSpPr>
            <a:spLocks noGrp="1"/>
          </p:cNvSpPr>
          <p:nvPr>
            <p:ph type="body"/>
          </p:nvPr>
        </p:nvSpPr>
        <p:spPr>
          <a:xfrm>
            <a:off x="502920" y="3072960"/>
            <a:ext cx="2913480" cy="155664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0" name="PlaceHolder 6"/>
          <p:cNvSpPr>
            <a:spLocks noGrp="1"/>
          </p:cNvSpPr>
          <p:nvPr>
            <p:ph type="body"/>
          </p:nvPr>
        </p:nvSpPr>
        <p:spPr>
          <a:xfrm>
            <a:off x="3562560" y="3072960"/>
            <a:ext cx="2913480" cy="155664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1" name="PlaceHolder 7"/>
          <p:cNvSpPr>
            <a:spLocks noGrp="1"/>
          </p:cNvSpPr>
          <p:nvPr>
            <p:ph type="body"/>
          </p:nvPr>
        </p:nvSpPr>
        <p:spPr>
          <a:xfrm>
            <a:off x="6621840" y="3072960"/>
            <a:ext cx="2913480" cy="155664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png"/><Relationship Id="rId3" Type="http://schemas.openxmlformats.org/officeDocument/2006/relationships/slideLayout" Target="../slideLayouts/slideLayout1.xml"/><Relationship Id="rId4" Type="http://schemas.openxmlformats.org/officeDocument/2006/relationships/slideLayout" Target="../slideLayouts/slideLayout2.xml"/><Relationship Id="rId5" Type="http://schemas.openxmlformats.org/officeDocument/2006/relationships/slideLayout" Target="../slideLayouts/slideLayout3.xml"/><Relationship Id="rId6" Type="http://schemas.openxmlformats.org/officeDocument/2006/relationships/slideLayout" Target="../slideLayouts/slideLayout4.xml"/><Relationship Id="rId7" Type="http://schemas.openxmlformats.org/officeDocument/2006/relationships/slideLayout" Target="../slideLayouts/slideLayout5.xml"/><Relationship Id="rId8" Type="http://schemas.openxmlformats.org/officeDocument/2006/relationships/slideLayout" Target="../slideLayouts/slideLayout6.xml"/><Relationship Id="rId9" Type="http://schemas.openxmlformats.org/officeDocument/2006/relationships/slideLayout" Target="../slideLayouts/slideLayout7.xml"/><Relationship Id="rId10" Type="http://schemas.openxmlformats.org/officeDocument/2006/relationships/slideLayout" Target="../slideLayouts/slideLayout8.xml"/><Relationship Id="rId11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2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0" name="" descr=""/>
          <p:cNvPicPr/>
          <p:nvPr/>
        </p:nvPicPr>
        <p:blipFill>
          <a:blip r:embed="rId2"/>
          <a:stretch/>
        </p:blipFill>
        <p:spPr>
          <a:xfrm>
            <a:off x="0" y="0"/>
            <a:ext cx="10078920" cy="5667480"/>
          </a:xfrm>
          <a:prstGeom prst="rect">
            <a:avLst/>
          </a:prstGeom>
          <a:ln w="0">
            <a:noFill/>
          </a:ln>
        </p:spPr>
      </p:pic>
      <p:sp>
        <p:nvSpPr>
          <p:cNvPr id="1" name="PlaceHolder 1"/>
          <p:cNvSpPr>
            <a:spLocks noGrp="1"/>
          </p:cNvSpPr>
          <p:nvPr>
            <p:ph type="title"/>
          </p:nvPr>
        </p:nvSpPr>
        <p:spPr>
          <a:xfrm>
            <a:off x="503280" y="215640"/>
            <a:ext cx="8075520" cy="8046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0" lang="en-GB" sz="3300" spc="-1" strike="noStrike">
                <a:solidFill>
                  <a:srgbClr val="000000"/>
                </a:solidFill>
                <a:latin typeface="Times New Roman"/>
              </a:rPr>
              <a:t>Click to edit the title text format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2"/>
          <p:cNvSpPr>
            <a:spLocks noGrp="1"/>
          </p:cNvSpPr>
          <p:nvPr>
            <p:ph type="body"/>
          </p:nvPr>
        </p:nvSpPr>
        <p:spPr>
          <a:xfrm>
            <a:off x="502920" y="1368000"/>
            <a:ext cx="9048600" cy="326412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pPr marL="342720" indent="-342720">
              <a:spcAft>
                <a:spcPts val="1060"/>
              </a:spcAft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1" lang="en-GB" sz="2400" spc="-1" strike="noStrike">
                <a:solidFill>
                  <a:srgbClr val="000000"/>
                </a:solidFill>
                <a:latin typeface="Times New Roman"/>
              </a:rPr>
              <a:t>Click to edit the outline text format</a:t>
            </a:r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  <a:p>
            <a:pPr lvl="1" marL="342720" indent="-342720">
              <a:spcAft>
                <a:spcPts val="1060"/>
              </a:spcAft>
              <a:buClr>
                <a:srgbClr val="000000"/>
              </a:buClr>
              <a:buFont typeface="Times New Roman"/>
              <a:buChar char="–"/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1" lang="en-GB" sz="2400" spc="-1" strike="noStrike">
                <a:solidFill>
                  <a:srgbClr val="000000"/>
                </a:solidFill>
                <a:latin typeface="Times New Roman"/>
              </a:rPr>
              <a:t>Second Outline Level</a:t>
            </a:r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  <a:p>
            <a:pPr lvl="2" marL="342720" indent="-342720">
              <a:spcAft>
                <a:spcPts val="1060"/>
              </a:spcAft>
              <a:buClr>
                <a:srgbClr val="000000"/>
              </a:buClr>
              <a:buFont typeface="Times New Roman"/>
              <a:buChar char="•"/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1" lang="en-GB" sz="2400" spc="-1" strike="noStrike">
                <a:solidFill>
                  <a:srgbClr val="000000"/>
                </a:solidFill>
                <a:latin typeface="Times New Roman"/>
              </a:rPr>
              <a:t>Third Outline Level</a:t>
            </a:r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  <a:p>
            <a:pPr lvl="3" marL="342720" indent="-342720">
              <a:spcAft>
                <a:spcPts val="1060"/>
              </a:spcAft>
              <a:buClr>
                <a:srgbClr val="000000"/>
              </a:buClr>
              <a:buFont typeface="Times New Roman"/>
              <a:buChar char="–"/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1" lang="en-GB" sz="2400" spc="-1" strike="noStrike">
                <a:solidFill>
                  <a:srgbClr val="000000"/>
                </a:solidFill>
                <a:latin typeface="Times New Roman"/>
              </a:rPr>
              <a:t>Fourth Outline Level</a:t>
            </a:r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  <a:p>
            <a:pPr lvl="4" marL="342720" indent="-342720">
              <a:spcAft>
                <a:spcPts val="1060"/>
              </a:spcAft>
              <a:buClr>
                <a:srgbClr val="000000"/>
              </a:buClr>
              <a:buFont typeface="Times New Roman"/>
              <a:buChar char="»"/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1" lang="en-GB" sz="2400" spc="-1" strike="noStrike">
                <a:solidFill>
                  <a:srgbClr val="000000"/>
                </a:solidFill>
                <a:latin typeface="Times New Roman"/>
              </a:rPr>
              <a:t>Fifth Outline Level</a:t>
            </a:r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  <a:p>
            <a:pPr lvl="5" marL="342720" indent="-342720">
              <a:spcAft>
                <a:spcPts val="1060"/>
              </a:spcAft>
              <a:buClr>
                <a:srgbClr val="000000"/>
              </a:buClr>
              <a:buFont typeface="Times New Roman"/>
              <a:buChar char="»"/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1" lang="en-GB" sz="2400" spc="-1" strike="noStrike">
                <a:solidFill>
                  <a:srgbClr val="000000"/>
                </a:solidFill>
                <a:latin typeface="Times New Roman"/>
              </a:rPr>
              <a:t>Sixth Outline Level</a:t>
            </a:r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  <a:p>
            <a:pPr lvl="6" marL="342720" indent="-342720">
              <a:spcAft>
                <a:spcPts val="1060"/>
              </a:spcAft>
              <a:buClr>
                <a:srgbClr val="000000"/>
              </a:buClr>
              <a:buFont typeface="Times New Roman"/>
              <a:buChar char="»"/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1" lang="en-GB" sz="2400" spc="-1" strike="noStrike">
                <a:solidFill>
                  <a:srgbClr val="000000"/>
                </a:solidFill>
                <a:latin typeface="Times New Roman"/>
              </a:rPr>
              <a:t>Seventh Outline Level</a:t>
            </a:r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3"/>
          <p:cNvSpPr>
            <a:spLocks noGrp="1"/>
          </p:cNvSpPr>
          <p:nvPr>
            <p:ph type="dt"/>
          </p:nvPr>
        </p:nvSpPr>
        <p:spPr>
          <a:xfrm>
            <a:off x="503280" y="5165280"/>
            <a:ext cx="2324160" cy="36684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pPr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Arial"/>
              </a:rPr>
              <a:t>&lt;date/time&gt;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4"/>
          <p:cNvSpPr>
            <a:spLocks noGrp="1"/>
          </p:cNvSpPr>
          <p:nvPr>
            <p:ph type="ftr"/>
          </p:nvPr>
        </p:nvSpPr>
        <p:spPr>
          <a:xfrm>
            <a:off x="3447720" y="5165280"/>
            <a:ext cx="3171960" cy="36684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pPr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Arial"/>
              </a:rPr>
              <a:t>&lt;footer&gt;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5"/>
          <p:cNvSpPr>
            <a:spLocks noGrp="1"/>
          </p:cNvSpPr>
          <p:nvPr>
            <p:ph type="sldNum"/>
          </p:nvPr>
        </p:nvSpPr>
        <p:spPr>
          <a:xfrm>
            <a:off x="7227720" y="5165280"/>
            <a:ext cx="2324160" cy="36684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pPr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fld id="{DEE35874-F835-4023-B227-8F59A1FF257D}" type="slidenum">
              <a:rPr b="0" lang="de-DE" sz="1800" spc="-1" strike="noStrike">
                <a:solidFill>
                  <a:srgbClr val="000000"/>
                </a:solidFill>
                <a:latin typeface="Arial"/>
              </a:rPr>
              <a:t>&lt;number&gt;</a:t>
            </a:fld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3" Type="http://schemas.openxmlformats.org/officeDocument/2006/relationships/notesSlide" Target="../notesSlides/notesSlide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image" Target="../media/image3.jpeg"/><Relationship Id="rId2" Type="http://schemas.openxmlformats.org/officeDocument/2006/relationships/slideLayout" Target="../slideLayouts/slideLayout3.xml"/><Relationship Id="rId3" Type="http://schemas.openxmlformats.org/officeDocument/2006/relationships/notesSlide" Target="../notesSlides/notesSlide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image" Target="../media/image4.jpeg"/><Relationship Id="rId2" Type="http://schemas.openxmlformats.org/officeDocument/2006/relationships/slideLayout" Target="../slideLayouts/slideLayout3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5.jpeg"/><Relationship Id="rId2" Type="http://schemas.openxmlformats.org/officeDocument/2006/relationships/slideLayout" Target="../slideLayouts/slideLayout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"/>
          <p:cNvSpPr txBox="1"/>
          <p:nvPr/>
        </p:nvSpPr>
        <p:spPr>
          <a:xfrm>
            <a:off x="503280" y="216000"/>
            <a:ext cx="8099280" cy="828720"/>
          </a:xfrm>
          <a:prstGeom prst="rect">
            <a:avLst/>
          </a:prstGeom>
          <a:noFill/>
          <a:ln w="0">
            <a:noFill/>
          </a:ln>
        </p:spPr>
        <p:txBody>
          <a:bodyPr lIns="0" rIns="0" tIns="20880" bIns="0" anchor="ctr">
            <a:noAutofit/>
          </a:bodyPr>
          <a:p>
            <a:pPr algn="ctr">
              <a:lnSpc>
                <a:spcPct val="95000"/>
              </a:lnSpc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3300" spc="-1" strike="noStrike">
                <a:solidFill>
                  <a:srgbClr val="000000"/>
                </a:solidFill>
                <a:latin typeface="Times New Roman"/>
              </a:rPr>
              <a:t>Lesser known myths about Achilles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4" name=""/>
          <p:cNvSpPr txBox="1"/>
          <p:nvPr/>
        </p:nvSpPr>
        <p:spPr>
          <a:xfrm>
            <a:off x="720720" y="1260000"/>
            <a:ext cx="9072720" cy="328788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 algn="ctr">
              <a:lnSpc>
                <a:spcPct val="95000"/>
              </a:lnSpc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Myths in (Greek epic)</a:t>
            </a:r>
            <a:r>
              <a:rPr b="0" i="1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 Odyssey 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by Homer: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marL="342720" indent="-33480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i="1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▪</a:t>
            </a:r>
            <a:r>
              <a:rPr b="0" i="1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 </a:t>
            </a:r>
            <a:r>
              <a:rPr b="0" i="1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Od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. 8.74ff: Demodocus’ song on quarrel between Achilles and Odysseus (presumably over how to take Troy, by force or by trick: nb horse)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marL="342720" indent="-33480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i="1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▪ 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Not known elsewhere. One one level reworks hostility between Achilles and Agamemnon.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marL="342720" indent="-33480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65" name="" descr=""/>
          <p:cNvPicPr/>
          <p:nvPr/>
        </p:nvPicPr>
        <p:blipFill>
          <a:blip r:embed="rId1"/>
          <a:stretch/>
        </p:blipFill>
        <p:spPr>
          <a:xfrm>
            <a:off x="7020000" y="2519280"/>
            <a:ext cx="1979640" cy="2441520"/>
          </a:xfrm>
          <a:prstGeom prst="rect">
            <a:avLst/>
          </a:prstGeom>
          <a:ln w="0">
            <a:noFill/>
          </a:ln>
        </p:spPr>
      </p:pic>
    </p:spTree>
  </p:cSld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"/>
          <p:cNvSpPr txBox="1"/>
          <p:nvPr/>
        </p:nvSpPr>
        <p:spPr>
          <a:xfrm>
            <a:off x="503280" y="216000"/>
            <a:ext cx="8099280" cy="828720"/>
          </a:xfrm>
          <a:prstGeom prst="rect">
            <a:avLst/>
          </a:prstGeom>
          <a:noFill/>
          <a:ln w="0">
            <a:noFill/>
          </a:ln>
        </p:spPr>
        <p:txBody>
          <a:bodyPr lIns="0" rIns="0" tIns="20880" bIns="0" anchor="ctr">
            <a:noAutofit/>
          </a:bodyPr>
          <a:p>
            <a:pPr algn="ctr">
              <a:lnSpc>
                <a:spcPct val="95000"/>
              </a:lnSpc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3300" spc="-1" strike="noStrike">
                <a:solidFill>
                  <a:srgbClr val="000000"/>
                </a:solidFill>
                <a:latin typeface="Times New Roman"/>
              </a:rPr>
              <a:t>Myths in the</a:t>
            </a:r>
            <a:r>
              <a:rPr b="0" i="1" lang="de-DE" sz="3300" spc="-1" strike="noStrike">
                <a:solidFill>
                  <a:srgbClr val="000000"/>
                </a:solidFill>
                <a:latin typeface="Times New Roman"/>
              </a:rPr>
              <a:t> Odyssey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7" name=""/>
          <p:cNvSpPr txBox="1"/>
          <p:nvPr/>
        </p:nvSpPr>
        <p:spPr>
          <a:xfrm>
            <a:off x="502920" y="1368000"/>
            <a:ext cx="9072360" cy="328788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 marL="342720" indent="-33480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33624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Heubeck, West and Hainsworth (in their 1998 commentary) note that the </a:t>
            </a:r>
            <a:r>
              <a:rPr b="0" i="1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Cypria 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[part of the epic cycle], according to Proclus’ summary, included a quarrel of Agamemnon and Achilles at Tenedos on way to Troy in which Sophocles appears to have made Odysseus a participant. Schol. refers to a symposium after the death of Hector in which Achilles recommended </a:t>
            </a:r>
            <a:r>
              <a:rPr b="1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valour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 and Odysseus </a:t>
            </a:r>
            <a:r>
              <a:rPr b="1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intelligence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 as means of taking Troy. 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marL="342720" indent="-33480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33624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They suggest that the allusion seems invented to meet needs of the moment (NB characterisation of Odysseus in the </a:t>
            </a:r>
            <a:r>
              <a:rPr b="0" i="1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Odyssey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)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"/>
          <p:cNvSpPr txBox="1"/>
          <p:nvPr/>
        </p:nvSpPr>
        <p:spPr>
          <a:xfrm>
            <a:off x="503280" y="216000"/>
            <a:ext cx="8099280" cy="828720"/>
          </a:xfrm>
          <a:prstGeom prst="rect">
            <a:avLst/>
          </a:prstGeom>
          <a:noFill/>
          <a:ln w="0">
            <a:noFill/>
          </a:ln>
        </p:spPr>
        <p:txBody>
          <a:bodyPr lIns="0" rIns="0" tIns="20880" bIns="0" anchor="ctr">
            <a:noAutofit/>
          </a:bodyPr>
          <a:p>
            <a:pPr algn="ctr">
              <a:lnSpc>
                <a:spcPct val="95000"/>
              </a:lnSpc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3300" spc="-1" strike="noStrike">
                <a:solidFill>
                  <a:srgbClr val="000000"/>
                </a:solidFill>
                <a:latin typeface="Times New Roman"/>
              </a:rPr>
              <a:t>Myths in the</a:t>
            </a:r>
            <a:r>
              <a:rPr b="0" i="1" lang="de-DE" sz="3300" spc="-1" strike="noStrike">
                <a:solidFill>
                  <a:srgbClr val="000000"/>
                </a:solidFill>
                <a:latin typeface="Times New Roman"/>
              </a:rPr>
              <a:t> Odyssey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"/>
          <p:cNvSpPr txBox="1"/>
          <p:nvPr/>
        </p:nvSpPr>
        <p:spPr>
          <a:xfrm>
            <a:off x="502920" y="1368000"/>
            <a:ext cx="9072360" cy="328788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 marL="342720" indent="-33480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33624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“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Yet the exaltation of Odysseus into an opponent of Achilles (he has no such stature in the </a:t>
            </a:r>
            <a:r>
              <a:rPr b="0" i="1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Iliad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) is not without significance. Achilles was the last and greatest of those heroes who solved their problems by excess of violence: Odysseus represents a newer idea (though we might see a germ of it in Odysseus’ rational admonition of the impatient Achilles in </a:t>
            </a:r>
            <a:r>
              <a:rPr b="0" i="1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Il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. 19.153-83), probably congenial to many in the Homeric audience, the cool opportunist, valiant but prudent, and not ashamed to stoop to conquer.” (Heubeck, West, and Hainsworth, 1988. </a:t>
            </a:r>
            <a:r>
              <a:rPr b="0" i="1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A Commentary on Homer's Odyssey: Introduction, Books 1-8 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on </a:t>
            </a:r>
            <a:r>
              <a:rPr b="0" i="1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Od.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 8.75)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70" name="" descr=""/>
          <p:cNvPicPr/>
          <p:nvPr/>
        </p:nvPicPr>
        <p:blipFill>
          <a:blip r:embed="rId1"/>
          <a:stretch/>
        </p:blipFill>
        <p:spPr>
          <a:xfrm>
            <a:off x="5759280" y="3240000"/>
            <a:ext cx="3600720" cy="1613160"/>
          </a:xfrm>
          <a:prstGeom prst="rect">
            <a:avLst/>
          </a:prstGeom>
          <a:ln w="0">
            <a:noFill/>
          </a:ln>
        </p:spPr>
      </p:pic>
    </p:spTree>
  </p:cSld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"/>
          <p:cNvSpPr txBox="1"/>
          <p:nvPr/>
        </p:nvSpPr>
        <p:spPr>
          <a:xfrm>
            <a:off x="503280" y="216000"/>
            <a:ext cx="8099280" cy="828720"/>
          </a:xfrm>
          <a:prstGeom prst="rect">
            <a:avLst/>
          </a:prstGeom>
          <a:noFill/>
          <a:ln w="0">
            <a:noFill/>
          </a:ln>
        </p:spPr>
        <p:txBody>
          <a:bodyPr lIns="0" rIns="0" tIns="20880" bIns="0" anchor="ctr">
            <a:noAutofit/>
          </a:bodyPr>
          <a:p>
            <a:pPr algn="ctr">
              <a:lnSpc>
                <a:spcPct val="95000"/>
              </a:lnSpc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3300" spc="-1" strike="noStrike">
                <a:solidFill>
                  <a:srgbClr val="000000"/>
                </a:solidFill>
                <a:latin typeface="Times New Roman"/>
              </a:rPr>
              <a:t>Myths of Achilles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2" name=""/>
          <p:cNvSpPr txBox="1"/>
          <p:nvPr/>
        </p:nvSpPr>
        <p:spPr>
          <a:xfrm>
            <a:off x="502920" y="1368000"/>
            <a:ext cx="9072360" cy="328788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 marL="342720" indent="-33480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33624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i="1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▪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 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Homer’s</a:t>
            </a:r>
            <a:r>
              <a:rPr b="0" i="1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 Odyssey: 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critique of Achilles: 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marL="342720" indent="-33480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33624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nb Odysseus meets Achilles in the underworld in </a:t>
            </a:r>
            <a:r>
              <a:rPr b="0" i="1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Od.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 11 (where we find a revisionist portrayal of Achilles from the </a:t>
            </a:r>
            <a:r>
              <a:rPr b="0" i="1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Iliad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)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marL="342720" indent="-33480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33624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&gt; Odysseus more fortunate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marL="342720" indent="-33480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33624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i="1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▪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non-Homeric episodes (from epic cycle) (often led to material for nearly 75 tragedies on Achilles in 5</a:t>
            </a:r>
            <a:r>
              <a:rPr b="0" lang="en-GB" sz="1800" spc="-1" strike="noStrike" baseline="12000">
                <a:solidFill>
                  <a:srgbClr val="000000"/>
                </a:solidFill>
                <a:latin typeface="Times New Roman"/>
                <a:ea typeface="Arial"/>
              </a:rPr>
              <a:t>th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/4</a:t>
            </a:r>
            <a:r>
              <a:rPr b="0" lang="en-GB" sz="1800" spc="-1" strike="noStrike" baseline="12000">
                <a:solidFill>
                  <a:srgbClr val="000000"/>
                </a:solidFill>
                <a:latin typeface="Times New Roman"/>
                <a:ea typeface="Arial"/>
              </a:rPr>
              <a:t>th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 century BCE):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marL="342720" indent="-33480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33624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e.g. fight with Trojan warrior Cycnus (cf. Ovid </a:t>
            </a:r>
            <a:r>
              <a:rPr b="0" i="1" lang="en-GB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Metamorphoses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 11 episode on moodle)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marL="342720" indent="-33480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33624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"/>
          <p:cNvSpPr txBox="1"/>
          <p:nvPr/>
        </p:nvSpPr>
        <p:spPr>
          <a:xfrm>
            <a:off x="503280" y="216000"/>
            <a:ext cx="8083440" cy="812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en-GB" sz="3300" spc="-1" strike="noStrike">
                <a:solidFill>
                  <a:srgbClr val="000000"/>
                </a:solidFill>
                <a:latin typeface="Times New Roman"/>
              </a:rPr>
              <a:t>Epic cycle myths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4" name=""/>
          <p:cNvSpPr txBox="1"/>
          <p:nvPr/>
        </p:nvSpPr>
        <p:spPr>
          <a:xfrm>
            <a:off x="539640" y="1407600"/>
            <a:ext cx="9056880" cy="327204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 marL="342720" indent="-33480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33624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i="1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▪ 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Achilles’</a:t>
            </a:r>
            <a:r>
              <a:rPr b="0" i="1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fight with Ethiopian king Memnon (cf. Ovid </a:t>
            </a:r>
            <a:r>
              <a:rPr b="0" i="1" lang="en-GB" sz="1800" spc="-1" strike="noStrike">
                <a:solidFill>
                  <a:srgbClr val="000000"/>
                </a:solidFill>
                <a:latin typeface="Times New Roman"/>
              </a:rPr>
              <a:t>Metamorphoses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 12: Memnonides: birds from pyre of Memnon)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marL="342720" indent="-33480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33624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marL="342720" indent="-33480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33624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marL="342720" indent="-33480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33624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i="1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▪ 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Achilles’</a:t>
            </a:r>
            <a:r>
              <a:rPr b="0" i="1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death before Scaean gates (</a:t>
            </a:r>
            <a:r>
              <a:rPr b="0" i="1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Iliad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 alludes to Achilles’ premature death following his slaughter of Hector; brief reference at </a:t>
            </a:r>
            <a:r>
              <a:rPr b="0" i="1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Il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. 22.359-60: he will die before the Scaean gate at hands of Paris and Apollo)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(cf. Ovid </a:t>
            </a:r>
            <a:r>
              <a:rPr b="0" i="1" lang="en-GB" sz="1800" spc="-1" strike="noStrike">
                <a:solidFill>
                  <a:srgbClr val="000000"/>
                </a:solidFill>
                <a:latin typeface="Times New Roman"/>
              </a:rPr>
              <a:t>Met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. 12.604-6 Paris shoots Achilles; 12.608-9 “so then, Achilles, you conqueror of the mightiest, you are conquered yourself by the cowardly ravisher of a Greek wife”)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75" name="" descr=""/>
          <p:cNvPicPr/>
          <p:nvPr/>
        </p:nvPicPr>
        <p:blipFill>
          <a:blip r:embed="rId1"/>
          <a:stretch/>
        </p:blipFill>
        <p:spPr>
          <a:xfrm>
            <a:off x="4140360" y="1979640"/>
            <a:ext cx="2577960" cy="931680"/>
          </a:xfrm>
          <a:prstGeom prst="rect">
            <a:avLst/>
          </a:prstGeom>
          <a:ln w="0">
            <a:noFill/>
          </a:ln>
        </p:spPr>
      </p:pic>
    </p:spTree>
  </p:cSld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"/>
          <p:cNvSpPr txBox="1"/>
          <p:nvPr/>
        </p:nvSpPr>
        <p:spPr>
          <a:xfrm>
            <a:off x="503280" y="216000"/>
            <a:ext cx="8083440" cy="812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en-GB" sz="3300" spc="-1" strike="noStrike">
                <a:solidFill>
                  <a:srgbClr val="000000"/>
                </a:solidFill>
                <a:latin typeface="Times New Roman"/>
              </a:rPr>
              <a:t>Epic cycle myths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7" name=""/>
          <p:cNvSpPr txBox="1"/>
          <p:nvPr/>
        </p:nvSpPr>
        <p:spPr>
          <a:xfrm>
            <a:off x="430200" y="1368000"/>
            <a:ext cx="9056880" cy="327204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 marL="342720" indent="-33480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33624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i="1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▪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judgement over Achilles’ arms once he is dead 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marL="342720" indent="-33480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33624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i="1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▪ 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Achilles’</a:t>
            </a:r>
            <a:r>
              <a:rPr b="0" i="1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ghostly appearance to halt Greek fleet at Thrace and get sacrifice of Polyxena (Agamemnon’s daughter) (cf. Catullus 64 and Ovid </a:t>
            </a:r>
            <a:r>
              <a:rPr b="0" i="1" lang="en-GB" sz="1800" spc="-1" strike="noStrike">
                <a:solidFill>
                  <a:srgbClr val="000000"/>
                </a:solidFill>
                <a:latin typeface="Times New Roman"/>
              </a:rPr>
              <a:t>Metamorphoses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 13)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marL="342720" indent="-33480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33624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;Times"/>
              </a:rPr>
              <a:t>NB</a:t>
            </a:r>
            <a:r>
              <a:rPr b="0" i="1" lang="en-GB" sz="1800" spc="-1" strike="noStrike">
                <a:solidFill>
                  <a:srgbClr val="000000"/>
                </a:solidFill>
                <a:latin typeface="Times New Roman"/>
                <a:ea typeface="Times New Roman;Times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;Times"/>
              </a:rPr>
              <a:t>the so-called</a:t>
            </a:r>
            <a:r>
              <a:rPr b="0" i="1" lang="en-GB" sz="1800" spc="-1" strike="noStrike">
                <a:solidFill>
                  <a:srgbClr val="000000"/>
                </a:solidFill>
                <a:latin typeface="Times New Roman"/>
                <a:ea typeface="Times New Roman;Times"/>
              </a:rPr>
              <a:t>‘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;Times"/>
              </a:rPr>
              <a:t>Little </a:t>
            </a:r>
            <a:r>
              <a:rPr b="0" i="1" lang="en-GB" sz="1800" spc="-1" strike="noStrike">
                <a:solidFill>
                  <a:srgbClr val="000000"/>
                </a:solidFill>
                <a:latin typeface="Times New Roman"/>
                <a:ea typeface="Times New Roman;Times"/>
              </a:rPr>
              <a:t>Iliad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;Times"/>
              </a:rPr>
              <a:t>' episode is at Ovid </a:t>
            </a:r>
            <a:r>
              <a:rPr b="0" i="1" lang="en-GB" sz="1800" spc="-1" strike="noStrike">
                <a:solidFill>
                  <a:srgbClr val="000000"/>
                </a:solidFill>
                <a:latin typeface="Times New Roman"/>
                <a:ea typeface="Times New Roman;Times"/>
              </a:rPr>
              <a:t>Metamorphoses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;Times"/>
              </a:rPr>
              <a:t> 12.1-13.622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"/>
          <p:cNvSpPr txBox="1"/>
          <p:nvPr/>
        </p:nvSpPr>
        <p:spPr>
          <a:xfrm>
            <a:off x="503280" y="216000"/>
            <a:ext cx="8083440" cy="812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en-GB" sz="3300" spc="-1" strike="noStrike">
                <a:solidFill>
                  <a:srgbClr val="000000"/>
                </a:solidFill>
                <a:latin typeface="Times New Roman"/>
              </a:rPr>
              <a:t>Ovid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9" name=""/>
          <p:cNvSpPr txBox="1"/>
          <p:nvPr/>
        </p:nvSpPr>
        <p:spPr>
          <a:xfrm>
            <a:off x="502920" y="1368000"/>
            <a:ext cx="9056520" cy="327204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 marL="342720" indent="-33480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33624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NB Homeric Achilles concerned with his glory, </a:t>
            </a:r>
            <a:r>
              <a:rPr b="0" i="1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kleos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marL="342720" indent="-33480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33624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“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In Ovid’s treatment of all these incidents Achilles is the fierce warrior we know from the </a:t>
            </a:r>
            <a:r>
              <a:rPr b="0" i="1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Iliad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, but in the Roman text his obsession with </a:t>
            </a:r>
            <a:r>
              <a:rPr b="0" i="1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kleos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 is entwined with a high and constant anxiety to prove his martial prowess, which often  revolves around the polarity of gender. Even further, on several occasions the narratives of these epics portray a distinctly non-Homeric Achilles, at times an Achilles best defined as the warrior of love rather than the lover of war.” (Papaioannou, S. 2007. </a:t>
            </a:r>
            <a:r>
              <a:rPr b="0" i="1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Redesigning Achilles: 'Recycling' the Epic Cycle in the 'Little Iliad'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, 14)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"/>
          <p:cNvSpPr txBox="1"/>
          <p:nvPr/>
        </p:nvSpPr>
        <p:spPr>
          <a:xfrm>
            <a:off x="503280" y="216000"/>
            <a:ext cx="8083440" cy="812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en-GB" sz="3300" spc="-1" strike="noStrike">
                <a:solidFill>
                  <a:srgbClr val="000000"/>
                </a:solidFill>
                <a:latin typeface="Times New Roman"/>
              </a:rPr>
              <a:t>Ovid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81" name=""/>
          <p:cNvSpPr txBox="1"/>
          <p:nvPr/>
        </p:nvSpPr>
        <p:spPr>
          <a:xfrm>
            <a:off x="502920" y="1368000"/>
            <a:ext cx="9056520" cy="327204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 marL="342720" indent="-33480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33624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▪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by the time of Ovid, the tradition of Achilles’ partial invulnerability popular &gt; in the case of Achilles and Cycnus, this renders questionable their heroism (physical prowess = key in Homer)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marL="342720" indent="-33480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336240"/>
                <a:tab algn="l" pos="441000"/>
                <a:tab algn="l" pos="890280"/>
                <a:tab algn="l" pos="1339560"/>
                <a:tab algn="l" pos="1788840"/>
                <a:tab algn="l" pos="2238120"/>
                <a:tab algn="l" pos="2687400"/>
                <a:tab algn="l" pos="3136680"/>
                <a:tab algn="l" pos="3585960"/>
                <a:tab algn="l" pos="4035240"/>
                <a:tab algn="l" pos="4484520"/>
                <a:tab algn="l" pos="4933800"/>
                <a:tab algn="l" pos="5383080"/>
                <a:tab algn="l" pos="5832360"/>
                <a:tab algn="l" pos="6281640"/>
                <a:tab algn="l" pos="6730920"/>
                <a:tab algn="l" pos="7180200"/>
                <a:tab algn="l" pos="7629480"/>
                <a:tab algn="l" pos="8078760"/>
                <a:tab algn="l" pos="8528040"/>
                <a:tab algn="l" pos="8976960"/>
                <a:tab algn="l" pos="8978760"/>
                <a:tab algn="l" pos="9428040"/>
                <a:tab algn="l" pos="9877320"/>
                <a:tab algn="l" pos="1032660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▪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Caenis/Caeneus (Ovid </a:t>
            </a:r>
            <a:r>
              <a:rPr b="0" i="1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Met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. 12, on moodle)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82" name="" descr=""/>
          <p:cNvPicPr/>
          <p:nvPr/>
        </p:nvPicPr>
        <p:blipFill>
          <a:blip r:embed="rId1"/>
          <a:stretch/>
        </p:blipFill>
        <p:spPr>
          <a:xfrm>
            <a:off x="5892840" y="1979640"/>
            <a:ext cx="2206440" cy="2552760"/>
          </a:xfrm>
          <a:prstGeom prst="rect">
            <a:avLst/>
          </a:prstGeom>
          <a:ln w="0">
            <a:noFill/>
          </a:ln>
        </p:spPr>
      </p:pic>
    </p:spTree>
  </p:cSld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16856</TotalTime>
  <Application>LibreOffice/7.1.0.3$Windows_X86_64 LibreOffice_project/f6099ecf3d29644b5008cc8f48f42f4a40986e4c</Application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2014-03-18T08:47:35Z</dcterms:created>
  <dc:creator/>
  <dc:description/>
  <dc:language>en-GB</dc:language>
  <cp:lastModifiedBy/>
  <dcterms:modified xsi:type="dcterms:W3CDTF">2026-02-03T16:40:33Z</dcterms:modified>
  <cp:revision>20</cp:revision>
  <dc:subject/>
  <dc:title>Vintage</dc:title>
</cp:coreProperties>
</file>