
<file path=[Content_Types].xml><?xml version="1.0" encoding="utf-8"?>
<Types xmlns="http://schemas.openxmlformats.org/package/2006/content-types">
  <Default Extension="1" ContentType="image/jpeg"/>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DE2958C-E896-42ED-97E8-F84351E68F12}">
          <p14:sldIdLst>
            <p14:sldId id="256"/>
            <p14:sldId id="257"/>
            <p14:sldId id="258"/>
            <p14:sldId id="259"/>
            <p14:sldId id="260"/>
            <p14:sldId id="261"/>
            <p14:sldId id="262"/>
            <p14:sldId id="263"/>
            <p14:sldId id="264"/>
            <p14:sldId id="265"/>
            <p14:sldId id="266"/>
          </p14:sldIdLst>
        </p14:section>
        <p14:section name="Untitled Section" id="{8B92E238-9B70-4093-8318-A99DC7613501}">
          <p14:sldIdLst>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F025DC-9174-40E7-A735-FFFF331D6DAA}" v="11" dt="2026-04-01T19:48:02.4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86022F51-DBB2-405B-8326-1E109327713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9946F2-BE4C-4940-B9C4-5FBC635971CB}">
      <dgm:prSet/>
      <dgm:spPr/>
      <dgm:t>
        <a:bodyPr/>
        <a:lstStyle/>
        <a:p>
          <a:r>
            <a:rPr lang="en-GB" b="0" u="none" dirty="0"/>
            <a:t>While technology enhances efficiency, it is also important to maintain the balance between digital and human support to ensure user outcome and high – quality care</a:t>
          </a:r>
          <a:r>
            <a:rPr lang="en-GB" b="1" u="sng" dirty="0"/>
            <a:t> </a:t>
          </a:r>
          <a:endParaRPr lang="en-US" dirty="0"/>
        </a:p>
      </dgm:t>
    </dgm:pt>
    <dgm:pt modelId="{4271966E-5515-4746-9D02-B44B74816F64}" type="parTrans" cxnId="{AB77B7CF-0AD9-4C0D-9F4C-ABAF974FAB14}">
      <dgm:prSet/>
      <dgm:spPr/>
      <dgm:t>
        <a:bodyPr/>
        <a:lstStyle/>
        <a:p>
          <a:endParaRPr lang="en-US"/>
        </a:p>
      </dgm:t>
    </dgm:pt>
    <dgm:pt modelId="{C9EE4072-E32D-4F84-B6B7-1E63C80B6D7B}" type="sibTrans" cxnId="{AB77B7CF-0AD9-4C0D-9F4C-ABAF974FAB14}">
      <dgm:prSet/>
      <dgm:spPr/>
      <dgm:t>
        <a:bodyPr/>
        <a:lstStyle/>
        <a:p>
          <a:endParaRPr lang="en-US"/>
        </a:p>
      </dgm:t>
    </dgm:pt>
    <dgm:pt modelId="{0C6D8A67-4D7C-47E9-ABE7-094327D55D59}">
      <dgm:prSet/>
      <dgm:spPr/>
      <dgm:t>
        <a:bodyPr/>
        <a:lstStyle/>
        <a:p>
          <a:r>
            <a:rPr lang="en-GB" dirty="0"/>
            <a:t>Technology plays a crucial role in the effectiveness of WellMind UK. Artificial intelligence enables real-time support for those in need and allows users to access services at any time.</a:t>
          </a:r>
          <a:endParaRPr lang="en-US" dirty="0"/>
        </a:p>
      </dgm:t>
    </dgm:pt>
    <dgm:pt modelId="{78D531A9-E7C5-4A39-B1FB-EB4BA1FFFE8E}" type="parTrans" cxnId="{1FBDF1F2-BDB7-41BB-9671-F5393AE24569}">
      <dgm:prSet/>
      <dgm:spPr/>
      <dgm:t>
        <a:bodyPr/>
        <a:lstStyle/>
        <a:p>
          <a:endParaRPr lang="en-US"/>
        </a:p>
      </dgm:t>
    </dgm:pt>
    <dgm:pt modelId="{D31558A6-5623-48E3-8A9A-7D43B92D112F}" type="sibTrans" cxnId="{1FBDF1F2-BDB7-41BB-9671-F5393AE24569}">
      <dgm:prSet/>
      <dgm:spPr/>
      <dgm:t>
        <a:bodyPr/>
        <a:lstStyle/>
        <a:p>
          <a:endParaRPr lang="en-US"/>
        </a:p>
      </dgm:t>
    </dgm:pt>
    <dgm:pt modelId="{0C632CBE-714A-4A90-8ECB-87967366E931}">
      <dgm:prSet/>
      <dgm:spPr/>
      <dgm:t>
        <a:bodyPr/>
        <a:lstStyle/>
        <a:p>
          <a:r>
            <a:rPr lang="en-GB" dirty="0"/>
            <a:t>Secure data systems ensure user confidentiality, which is essential when handling personal and sensitive health information. The app also uses analytics to help track users’ progress and provide honest and encouraging recommendations. </a:t>
          </a:r>
          <a:endParaRPr lang="en-US" dirty="0"/>
        </a:p>
      </dgm:t>
    </dgm:pt>
    <dgm:pt modelId="{2DD0063B-6B70-478E-A225-6E41ACB8B449}" type="parTrans" cxnId="{737C16A8-4B98-450D-92CF-F5D577F5E720}">
      <dgm:prSet/>
      <dgm:spPr/>
      <dgm:t>
        <a:bodyPr/>
        <a:lstStyle/>
        <a:p>
          <a:endParaRPr lang="en-US"/>
        </a:p>
      </dgm:t>
    </dgm:pt>
    <dgm:pt modelId="{49A16663-87B6-4CCF-8B35-43B0D1452EF8}" type="sibTrans" cxnId="{737C16A8-4B98-450D-92CF-F5D577F5E720}">
      <dgm:prSet/>
      <dgm:spPr/>
      <dgm:t>
        <a:bodyPr/>
        <a:lstStyle/>
        <a:p>
          <a:endParaRPr lang="en-US"/>
        </a:p>
      </dgm:t>
    </dgm:pt>
    <dgm:pt modelId="{0B061150-D3B2-4744-8354-F80E04D01578}" type="pres">
      <dgm:prSet presAssocID="{86022F51-DBB2-405B-8326-1E1093277136}" presName="root" presStyleCnt="0">
        <dgm:presLayoutVars>
          <dgm:dir/>
          <dgm:resizeHandles val="exact"/>
        </dgm:presLayoutVars>
      </dgm:prSet>
      <dgm:spPr/>
    </dgm:pt>
    <dgm:pt modelId="{3A7A1557-57F4-4A07-A946-458AC5671FE7}" type="pres">
      <dgm:prSet presAssocID="{B29946F2-BE4C-4940-B9C4-5FBC635971CB}" presName="compNode" presStyleCnt="0"/>
      <dgm:spPr/>
    </dgm:pt>
    <dgm:pt modelId="{8794478D-20F1-4F78-9635-9EFBDD089061}" type="pres">
      <dgm:prSet presAssocID="{B29946F2-BE4C-4940-B9C4-5FBC635971CB}" presName="bgRect" presStyleLbl="bgShp" presStyleIdx="0" presStyleCnt="3" custLinFactNeighborX="-1048" custLinFactNeighborY="1395"/>
      <dgm:spPr/>
    </dgm:pt>
    <dgm:pt modelId="{9CE44A8C-1016-4EA4-B6F0-0AD9C01DF440}" type="pres">
      <dgm:prSet presAssocID="{B29946F2-BE4C-4940-B9C4-5FBC635971C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twork"/>
        </a:ext>
      </dgm:extLst>
    </dgm:pt>
    <dgm:pt modelId="{458526C1-053E-456D-BCF1-525B21578DCB}" type="pres">
      <dgm:prSet presAssocID="{B29946F2-BE4C-4940-B9C4-5FBC635971CB}" presName="spaceRect" presStyleCnt="0"/>
      <dgm:spPr/>
    </dgm:pt>
    <dgm:pt modelId="{A815A054-184D-49C2-BD38-2481752E0607}" type="pres">
      <dgm:prSet presAssocID="{B29946F2-BE4C-4940-B9C4-5FBC635971CB}" presName="parTx" presStyleLbl="revTx" presStyleIdx="0" presStyleCnt="3">
        <dgm:presLayoutVars>
          <dgm:chMax val="0"/>
          <dgm:chPref val="0"/>
        </dgm:presLayoutVars>
      </dgm:prSet>
      <dgm:spPr/>
    </dgm:pt>
    <dgm:pt modelId="{CE55D353-02E9-4A1C-977F-4FBF3C2FFE43}" type="pres">
      <dgm:prSet presAssocID="{C9EE4072-E32D-4F84-B6B7-1E63C80B6D7B}" presName="sibTrans" presStyleCnt="0"/>
      <dgm:spPr/>
    </dgm:pt>
    <dgm:pt modelId="{F3120C43-7D83-4229-8DFC-B54161872D32}" type="pres">
      <dgm:prSet presAssocID="{0C6D8A67-4D7C-47E9-ABE7-094327D55D59}" presName="compNode" presStyleCnt="0"/>
      <dgm:spPr/>
    </dgm:pt>
    <dgm:pt modelId="{E5423D82-28D3-4E03-9136-9BA39118A170}" type="pres">
      <dgm:prSet presAssocID="{0C6D8A67-4D7C-47E9-ABE7-094327D55D59}" presName="bgRect" presStyleLbl="bgShp" presStyleIdx="1" presStyleCnt="3"/>
      <dgm:spPr/>
    </dgm:pt>
    <dgm:pt modelId="{D9612166-1CEC-43DD-A3BA-5898F5279D17}" type="pres">
      <dgm:prSet presAssocID="{0C6D8A67-4D7C-47E9-ABE7-094327D55D5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46E4E544-1E00-4E3B-9977-A7172196C14B}" type="pres">
      <dgm:prSet presAssocID="{0C6D8A67-4D7C-47E9-ABE7-094327D55D59}" presName="spaceRect" presStyleCnt="0"/>
      <dgm:spPr/>
    </dgm:pt>
    <dgm:pt modelId="{BB9037BF-3D17-4F53-A000-D4D094C5A679}" type="pres">
      <dgm:prSet presAssocID="{0C6D8A67-4D7C-47E9-ABE7-094327D55D59}" presName="parTx" presStyleLbl="revTx" presStyleIdx="1" presStyleCnt="3">
        <dgm:presLayoutVars>
          <dgm:chMax val="0"/>
          <dgm:chPref val="0"/>
        </dgm:presLayoutVars>
      </dgm:prSet>
      <dgm:spPr/>
    </dgm:pt>
    <dgm:pt modelId="{CA365588-5FFC-4BC4-8FFE-ED9034CF252B}" type="pres">
      <dgm:prSet presAssocID="{D31558A6-5623-48E3-8A9A-7D43B92D112F}" presName="sibTrans" presStyleCnt="0"/>
      <dgm:spPr/>
    </dgm:pt>
    <dgm:pt modelId="{EA20B8A8-C275-4902-B96E-17B57E9D6767}" type="pres">
      <dgm:prSet presAssocID="{0C632CBE-714A-4A90-8ECB-87967366E931}" presName="compNode" presStyleCnt="0"/>
      <dgm:spPr/>
    </dgm:pt>
    <dgm:pt modelId="{6B1B82E2-38DF-4576-8865-5F47E8DDB549}" type="pres">
      <dgm:prSet presAssocID="{0C632CBE-714A-4A90-8ECB-87967366E931}" presName="bgRect" presStyleLbl="bgShp" presStyleIdx="2" presStyleCnt="3"/>
      <dgm:spPr/>
    </dgm:pt>
    <dgm:pt modelId="{25583D74-65E1-490C-A1B9-0F0A69A6056D}" type="pres">
      <dgm:prSet presAssocID="{0C632CBE-714A-4A90-8ECB-87967366E93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ck"/>
        </a:ext>
      </dgm:extLst>
    </dgm:pt>
    <dgm:pt modelId="{2F954BF6-80A5-4431-9178-FF46748B8A83}" type="pres">
      <dgm:prSet presAssocID="{0C632CBE-714A-4A90-8ECB-87967366E931}" presName="spaceRect" presStyleCnt="0"/>
      <dgm:spPr/>
    </dgm:pt>
    <dgm:pt modelId="{6D658C34-CFFC-478B-A76D-5014D0A13F5A}" type="pres">
      <dgm:prSet presAssocID="{0C632CBE-714A-4A90-8ECB-87967366E931}" presName="parTx" presStyleLbl="revTx" presStyleIdx="2" presStyleCnt="3">
        <dgm:presLayoutVars>
          <dgm:chMax val="0"/>
          <dgm:chPref val="0"/>
        </dgm:presLayoutVars>
      </dgm:prSet>
      <dgm:spPr/>
    </dgm:pt>
  </dgm:ptLst>
  <dgm:cxnLst>
    <dgm:cxn modelId="{77D6D82A-7180-4F3F-9692-C66639D981D7}" type="presOf" srcId="{0C632CBE-714A-4A90-8ECB-87967366E931}" destId="{6D658C34-CFFC-478B-A76D-5014D0A13F5A}" srcOrd="0" destOrd="0" presId="urn:microsoft.com/office/officeart/2018/2/layout/IconVerticalSolidList"/>
    <dgm:cxn modelId="{34148F2C-BCD3-47BF-B46D-89500BA6B866}" type="presOf" srcId="{0C6D8A67-4D7C-47E9-ABE7-094327D55D59}" destId="{BB9037BF-3D17-4F53-A000-D4D094C5A679}" srcOrd="0" destOrd="0" presId="urn:microsoft.com/office/officeart/2018/2/layout/IconVerticalSolidList"/>
    <dgm:cxn modelId="{D4224B7B-27EC-4E3B-8AB8-6B2F29026865}" type="presOf" srcId="{86022F51-DBB2-405B-8326-1E1093277136}" destId="{0B061150-D3B2-4744-8354-F80E04D01578}" srcOrd="0" destOrd="0" presId="urn:microsoft.com/office/officeart/2018/2/layout/IconVerticalSolidList"/>
    <dgm:cxn modelId="{737C16A8-4B98-450D-92CF-F5D577F5E720}" srcId="{86022F51-DBB2-405B-8326-1E1093277136}" destId="{0C632CBE-714A-4A90-8ECB-87967366E931}" srcOrd="2" destOrd="0" parTransId="{2DD0063B-6B70-478E-A225-6E41ACB8B449}" sibTransId="{49A16663-87B6-4CCF-8B35-43B0D1452EF8}"/>
    <dgm:cxn modelId="{AB77B7CF-0AD9-4C0D-9F4C-ABAF974FAB14}" srcId="{86022F51-DBB2-405B-8326-1E1093277136}" destId="{B29946F2-BE4C-4940-B9C4-5FBC635971CB}" srcOrd="0" destOrd="0" parTransId="{4271966E-5515-4746-9D02-B44B74816F64}" sibTransId="{C9EE4072-E32D-4F84-B6B7-1E63C80B6D7B}"/>
    <dgm:cxn modelId="{1F2253DE-B0B5-411A-A8CF-0682B24BB1B3}" type="presOf" srcId="{B29946F2-BE4C-4940-B9C4-5FBC635971CB}" destId="{A815A054-184D-49C2-BD38-2481752E0607}" srcOrd="0" destOrd="0" presId="urn:microsoft.com/office/officeart/2018/2/layout/IconVerticalSolidList"/>
    <dgm:cxn modelId="{1FBDF1F2-BDB7-41BB-9671-F5393AE24569}" srcId="{86022F51-DBB2-405B-8326-1E1093277136}" destId="{0C6D8A67-4D7C-47E9-ABE7-094327D55D59}" srcOrd="1" destOrd="0" parTransId="{78D531A9-E7C5-4A39-B1FB-EB4BA1FFFE8E}" sibTransId="{D31558A6-5623-48E3-8A9A-7D43B92D112F}"/>
    <dgm:cxn modelId="{16DE6368-377C-4C20-87CA-9A8E7107956E}" type="presParOf" srcId="{0B061150-D3B2-4744-8354-F80E04D01578}" destId="{3A7A1557-57F4-4A07-A946-458AC5671FE7}" srcOrd="0" destOrd="0" presId="urn:microsoft.com/office/officeart/2018/2/layout/IconVerticalSolidList"/>
    <dgm:cxn modelId="{3D9E342A-419F-4312-AC04-81317B685381}" type="presParOf" srcId="{3A7A1557-57F4-4A07-A946-458AC5671FE7}" destId="{8794478D-20F1-4F78-9635-9EFBDD089061}" srcOrd="0" destOrd="0" presId="urn:microsoft.com/office/officeart/2018/2/layout/IconVerticalSolidList"/>
    <dgm:cxn modelId="{16EFC790-BA5A-4ACD-9FE4-49CA8A5ADB6C}" type="presParOf" srcId="{3A7A1557-57F4-4A07-A946-458AC5671FE7}" destId="{9CE44A8C-1016-4EA4-B6F0-0AD9C01DF440}" srcOrd="1" destOrd="0" presId="urn:microsoft.com/office/officeart/2018/2/layout/IconVerticalSolidList"/>
    <dgm:cxn modelId="{8CF3D6AC-7292-41A4-ACE1-95813A16D180}" type="presParOf" srcId="{3A7A1557-57F4-4A07-A946-458AC5671FE7}" destId="{458526C1-053E-456D-BCF1-525B21578DCB}" srcOrd="2" destOrd="0" presId="urn:microsoft.com/office/officeart/2018/2/layout/IconVerticalSolidList"/>
    <dgm:cxn modelId="{057D6EF0-ADDB-4125-BC97-EDD97ECF74B6}" type="presParOf" srcId="{3A7A1557-57F4-4A07-A946-458AC5671FE7}" destId="{A815A054-184D-49C2-BD38-2481752E0607}" srcOrd="3" destOrd="0" presId="urn:microsoft.com/office/officeart/2018/2/layout/IconVerticalSolidList"/>
    <dgm:cxn modelId="{A46853BA-3176-4FF1-B4C3-31E56EB7F720}" type="presParOf" srcId="{0B061150-D3B2-4744-8354-F80E04D01578}" destId="{CE55D353-02E9-4A1C-977F-4FBF3C2FFE43}" srcOrd="1" destOrd="0" presId="urn:microsoft.com/office/officeart/2018/2/layout/IconVerticalSolidList"/>
    <dgm:cxn modelId="{B1C9311C-1694-4896-A072-F66F0A9819DD}" type="presParOf" srcId="{0B061150-D3B2-4744-8354-F80E04D01578}" destId="{F3120C43-7D83-4229-8DFC-B54161872D32}" srcOrd="2" destOrd="0" presId="urn:microsoft.com/office/officeart/2018/2/layout/IconVerticalSolidList"/>
    <dgm:cxn modelId="{36595E16-6CB0-4D60-A695-E91F6FC28D85}" type="presParOf" srcId="{F3120C43-7D83-4229-8DFC-B54161872D32}" destId="{E5423D82-28D3-4E03-9136-9BA39118A170}" srcOrd="0" destOrd="0" presId="urn:microsoft.com/office/officeart/2018/2/layout/IconVerticalSolidList"/>
    <dgm:cxn modelId="{3239E8BA-8791-499E-808D-128DFF71DABC}" type="presParOf" srcId="{F3120C43-7D83-4229-8DFC-B54161872D32}" destId="{D9612166-1CEC-43DD-A3BA-5898F5279D17}" srcOrd="1" destOrd="0" presId="urn:microsoft.com/office/officeart/2018/2/layout/IconVerticalSolidList"/>
    <dgm:cxn modelId="{B7ABE778-0F53-4B77-AF73-D772FF23E402}" type="presParOf" srcId="{F3120C43-7D83-4229-8DFC-B54161872D32}" destId="{46E4E544-1E00-4E3B-9977-A7172196C14B}" srcOrd="2" destOrd="0" presId="urn:microsoft.com/office/officeart/2018/2/layout/IconVerticalSolidList"/>
    <dgm:cxn modelId="{F68447D4-BB77-4F2D-968D-E2F5FAE6B2C1}" type="presParOf" srcId="{F3120C43-7D83-4229-8DFC-B54161872D32}" destId="{BB9037BF-3D17-4F53-A000-D4D094C5A679}" srcOrd="3" destOrd="0" presId="urn:microsoft.com/office/officeart/2018/2/layout/IconVerticalSolidList"/>
    <dgm:cxn modelId="{CDE16C28-EA7B-462E-A6E0-753822723EFA}" type="presParOf" srcId="{0B061150-D3B2-4744-8354-F80E04D01578}" destId="{CA365588-5FFC-4BC4-8FFE-ED9034CF252B}" srcOrd="3" destOrd="0" presId="urn:microsoft.com/office/officeart/2018/2/layout/IconVerticalSolidList"/>
    <dgm:cxn modelId="{E0CDC276-D32A-47F0-A0AC-34066352AD2D}" type="presParOf" srcId="{0B061150-D3B2-4744-8354-F80E04D01578}" destId="{EA20B8A8-C275-4902-B96E-17B57E9D6767}" srcOrd="4" destOrd="0" presId="urn:microsoft.com/office/officeart/2018/2/layout/IconVerticalSolidList"/>
    <dgm:cxn modelId="{BC29A6AA-0458-4464-A757-D9998DA1A832}" type="presParOf" srcId="{EA20B8A8-C275-4902-B96E-17B57E9D6767}" destId="{6B1B82E2-38DF-4576-8865-5F47E8DDB549}" srcOrd="0" destOrd="0" presId="urn:microsoft.com/office/officeart/2018/2/layout/IconVerticalSolidList"/>
    <dgm:cxn modelId="{D69A0E3D-7762-4C82-9665-597F8753CED6}" type="presParOf" srcId="{EA20B8A8-C275-4902-B96E-17B57E9D6767}" destId="{25583D74-65E1-490C-A1B9-0F0A69A6056D}" srcOrd="1" destOrd="0" presId="urn:microsoft.com/office/officeart/2018/2/layout/IconVerticalSolidList"/>
    <dgm:cxn modelId="{37C42C22-F371-4F57-AB10-441F80FB7F3E}" type="presParOf" srcId="{EA20B8A8-C275-4902-B96E-17B57E9D6767}" destId="{2F954BF6-80A5-4431-9178-FF46748B8A83}" srcOrd="2" destOrd="0" presId="urn:microsoft.com/office/officeart/2018/2/layout/IconVerticalSolidList"/>
    <dgm:cxn modelId="{8519EE4C-F752-41EB-9F8D-4839B4F21453}" type="presParOf" srcId="{EA20B8A8-C275-4902-B96E-17B57E9D6767}" destId="{6D658C34-CFFC-478B-A76D-5014D0A13F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4478D-20F1-4F78-9635-9EFBDD089061}">
      <dsp:nvSpPr>
        <dsp:cNvPr id="0" name=""/>
        <dsp:cNvSpPr/>
      </dsp:nvSpPr>
      <dsp:spPr>
        <a:xfrm>
          <a:off x="0" y="17665"/>
          <a:ext cx="6714066" cy="12286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44A8C-1016-4EA4-B6F0-0AD9C01DF440}">
      <dsp:nvSpPr>
        <dsp:cNvPr id="0" name=""/>
        <dsp:cNvSpPr/>
      </dsp:nvSpPr>
      <dsp:spPr>
        <a:xfrm>
          <a:off x="371676" y="276978"/>
          <a:ext cx="675775" cy="675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15A054-184D-49C2-BD38-2481752E0607}">
      <dsp:nvSpPr>
        <dsp:cNvPr id="0" name=""/>
        <dsp:cNvSpPr/>
      </dsp:nvSpPr>
      <dsp:spPr>
        <a:xfrm>
          <a:off x="1419127" y="525"/>
          <a:ext cx="5294938" cy="122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36" tIns="130036" rIns="130036" bIns="130036" numCol="1" spcCol="1270" anchor="ctr" anchorCtr="0">
          <a:noAutofit/>
        </a:bodyPr>
        <a:lstStyle/>
        <a:p>
          <a:pPr marL="0" lvl="0" indent="0" algn="l" defTabSz="622300">
            <a:lnSpc>
              <a:spcPct val="90000"/>
            </a:lnSpc>
            <a:spcBef>
              <a:spcPct val="0"/>
            </a:spcBef>
            <a:spcAft>
              <a:spcPct val="35000"/>
            </a:spcAft>
            <a:buNone/>
          </a:pPr>
          <a:r>
            <a:rPr lang="en-GB" sz="1400" b="0" u="none" kern="1200" dirty="0"/>
            <a:t>While technology enhances efficiency, it is also important to maintain the balance between digital and human support to ensure user outcome and high – quality care</a:t>
          </a:r>
          <a:r>
            <a:rPr lang="en-GB" sz="1400" b="1" u="sng" kern="1200" dirty="0"/>
            <a:t> </a:t>
          </a:r>
          <a:endParaRPr lang="en-US" sz="1400" kern="1200" dirty="0"/>
        </a:p>
      </dsp:txBody>
      <dsp:txXfrm>
        <a:off x="1419127" y="525"/>
        <a:ext cx="5294938" cy="1228681"/>
      </dsp:txXfrm>
    </dsp:sp>
    <dsp:sp modelId="{E5423D82-28D3-4E03-9136-9BA39118A170}">
      <dsp:nvSpPr>
        <dsp:cNvPr id="0" name=""/>
        <dsp:cNvSpPr/>
      </dsp:nvSpPr>
      <dsp:spPr>
        <a:xfrm>
          <a:off x="0" y="1536377"/>
          <a:ext cx="6714066" cy="12286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12166-1CEC-43DD-A3BA-5898F5279D17}">
      <dsp:nvSpPr>
        <dsp:cNvPr id="0" name=""/>
        <dsp:cNvSpPr/>
      </dsp:nvSpPr>
      <dsp:spPr>
        <a:xfrm>
          <a:off x="371676" y="1812830"/>
          <a:ext cx="675775" cy="675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9037BF-3D17-4F53-A000-D4D094C5A679}">
      <dsp:nvSpPr>
        <dsp:cNvPr id="0" name=""/>
        <dsp:cNvSpPr/>
      </dsp:nvSpPr>
      <dsp:spPr>
        <a:xfrm>
          <a:off x="1419127" y="1536377"/>
          <a:ext cx="5294938" cy="122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36" tIns="130036" rIns="130036" bIns="130036" numCol="1" spcCol="1270" anchor="ctr" anchorCtr="0">
          <a:noAutofit/>
        </a:bodyPr>
        <a:lstStyle/>
        <a:p>
          <a:pPr marL="0" lvl="0" indent="0" algn="l" defTabSz="622300">
            <a:lnSpc>
              <a:spcPct val="90000"/>
            </a:lnSpc>
            <a:spcBef>
              <a:spcPct val="0"/>
            </a:spcBef>
            <a:spcAft>
              <a:spcPct val="35000"/>
            </a:spcAft>
            <a:buNone/>
          </a:pPr>
          <a:r>
            <a:rPr lang="en-GB" sz="1400" kern="1200" dirty="0"/>
            <a:t>Technology plays a crucial role in the effectiveness of WellMind UK. Artificial intelligence enables real-time support for those in need and allows users to access services at any time.</a:t>
          </a:r>
          <a:endParaRPr lang="en-US" sz="1400" kern="1200" dirty="0"/>
        </a:p>
      </dsp:txBody>
      <dsp:txXfrm>
        <a:off x="1419127" y="1536377"/>
        <a:ext cx="5294938" cy="1228681"/>
      </dsp:txXfrm>
    </dsp:sp>
    <dsp:sp modelId="{6B1B82E2-38DF-4576-8865-5F47E8DDB549}">
      <dsp:nvSpPr>
        <dsp:cNvPr id="0" name=""/>
        <dsp:cNvSpPr/>
      </dsp:nvSpPr>
      <dsp:spPr>
        <a:xfrm>
          <a:off x="0" y="3072229"/>
          <a:ext cx="6714066" cy="12286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583D74-65E1-490C-A1B9-0F0A69A6056D}">
      <dsp:nvSpPr>
        <dsp:cNvPr id="0" name=""/>
        <dsp:cNvSpPr/>
      </dsp:nvSpPr>
      <dsp:spPr>
        <a:xfrm>
          <a:off x="371676" y="3348683"/>
          <a:ext cx="675775" cy="6757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658C34-CFFC-478B-A76D-5014D0A13F5A}">
      <dsp:nvSpPr>
        <dsp:cNvPr id="0" name=""/>
        <dsp:cNvSpPr/>
      </dsp:nvSpPr>
      <dsp:spPr>
        <a:xfrm>
          <a:off x="1419127" y="3072229"/>
          <a:ext cx="5294938" cy="1228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36" tIns="130036" rIns="130036" bIns="130036" numCol="1" spcCol="1270" anchor="ctr" anchorCtr="0">
          <a:noAutofit/>
        </a:bodyPr>
        <a:lstStyle/>
        <a:p>
          <a:pPr marL="0" lvl="0" indent="0" algn="l" defTabSz="622300">
            <a:lnSpc>
              <a:spcPct val="90000"/>
            </a:lnSpc>
            <a:spcBef>
              <a:spcPct val="0"/>
            </a:spcBef>
            <a:spcAft>
              <a:spcPct val="35000"/>
            </a:spcAft>
            <a:buNone/>
          </a:pPr>
          <a:r>
            <a:rPr lang="en-GB" sz="1400" kern="1200" dirty="0"/>
            <a:t>Secure data systems ensure user confidentiality, which is essential when handling personal and sensitive health information. The app also uses analytics to help track users’ progress and provide honest and encouraging recommendations. </a:t>
          </a:r>
          <a:endParaRPr lang="en-US" sz="1400" kern="1200" dirty="0"/>
        </a:p>
      </dsp:txBody>
      <dsp:txXfrm>
        <a:off x="1419127" y="3072229"/>
        <a:ext cx="5294938" cy="12286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BBD67-C531-2145-E572-5A4D65120E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CCEB8E-7FF4-27A4-4467-5D489723F6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6E009E5-D147-97FA-9CBE-56399DBF4BF6}"/>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233925E8-56F4-0E39-B70A-51DD1C217B5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315A328-48E6-92EB-6392-6AB472804B12}"/>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2453704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20497-2AEA-3C13-5669-787CDAAAF7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2BEB20B-FFE3-F2C7-A4F8-9F9393898C5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66F963-B917-E957-B6E9-786DF9874454}"/>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8FEACBCD-8190-69BA-21EC-D5313CABB0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853848-1754-68D9-D3BF-E98EF310F781}"/>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604717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C352D-2482-2A7E-6077-EE1632FFA95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0CD9771-F7E6-D857-2218-00FE7272856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FE312D-C44D-DE04-5F48-FE46921E46B5}"/>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0651E671-CD14-5957-EB74-45389AF9298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EBF83C7-97F8-A0EC-F172-7339AD4674AA}"/>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826401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75B40-77AF-5315-802C-C72E2F50E7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BB67C9-B5BF-FB63-289F-66F0BCF14C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F0DF433-DA71-9ED0-0DDA-BA967826B6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8425C99-798C-BEEC-DA62-A88FCBE6A3BA}"/>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6" name="Footer Placeholder 5">
            <a:extLst>
              <a:ext uri="{FF2B5EF4-FFF2-40B4-BE49-F238E27FC236}">
                <a16:creationId xmlns:a16="http://schemas.microsoft.com/office/drawing/2014/main" id="{1EC4C0AC-94A4-7E0F-3A7E-F581A2EAC55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8E04441-8B30-B0B3-424A-8F72BA5C37CB}"/>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210038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9CFD1-6AD8-EC46-5FC2-2129829109B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D649B59-C2D0-1FB7-2A79-9A27DA5AD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12074A-12DD-895D-AEF6-C2CE54D1A9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ABB4E04-3D4A-E2E9-0D5A-19054BAF89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029199-5BAB-7EC6-A8CA-248FF0D92A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266DBBB-AC25-E383-A794-3F9EF65ACD85}"/>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8" name="Footer Placeholder 7">
            <a:extLst>
              <a:ext uri="{FF2B5EF4-FFF2-40B4-BE49-F238E27FC236}">
                <a16:creationId xmlns:a16="http://schemas.microsoft.com/office/drawing/2014/main" id="{53347595-27E0-B34B-D44A-683F029928F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1C9C6AA-8E07-A1E2-9D15-D5BB5E7C6039}"/>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75677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B880-433A-202E-4F45-2B1C32F34DF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4C3F2F8-FED5-B932-E0C3-992E9040BBDE}"/>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4" name="Footer Placeholder 3">
            <a:extLst>
              <a:ext uri="{FF2B5EF4-FFF2-40B4-BE49-F238E27FC236}">
                <a16:creationId xmlns:a16="http://schemas.microsoft.com/office/drawing/2014/main" id="{E5E1FE9D-02CA-168D-4252-E19DAD181E1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AC0BCC8-EA7A-B8A2-2EEB-D7B6843DDED6}"/>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1994745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BD332A-3999-AFBB-7218-A99BECFFD87E}"/>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3" name="Footer Placeholder 2">
            <a:extLst>
              <a:ext uri="{FF2B5EF4-FFF2-40B4-BE49-F238E27FC236}">
                <a16:creationId xmlns:a16="http://schemas.microsoft.com/office/drawing/2014/main" id="{AEC340BA-180D-EE53-A9FD-83C730A4687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F6F4B3E-4D67-F149-470B-81EA0153F441}"/>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173434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FC8DC-9F82-430A-C164-E98CD405BB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3C7CE5C-B5CE-D79C-95AF-DD9A43EA48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6725DF7-DD01-9341-F5B7-62BD5B4999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09689C-6826-3A59-563A-CBFFD1EB98E9}"/>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6" name="Footer Placeholder 5">
            <a:extLst>
              <a:ext uri="{FF2B5EF4-FFF2-40B4-BE49-F238E27FC236}">
                <a16:creationId xmlns:a16="http://schemas.microsoft.com/office/drawing/2014/main" id="{E602B235-EEFF-7C61-A437-FE0596B00C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CC962FF-8043-C674-9614-1A371C82903B}"/>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3351128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8B21-59D1-6A71-F188-D93CE1AC39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F16DAA-2697-25A9-4599-4BCCFAD61B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FFE6AD-C3B3-3C99-487F-29DD675261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72D80A-2EF2-8949-9588-AEB4AABF11CE}"/>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6" name="Footer Placeholder 5">
            <a:extLst>
              <a:ext uri="{FF2B5EF4-FFF2-40B4-BE49-F238E27FC236}">
                <a16:creationId xmlns:a16="http://schemas.microsoft.com/office/drawing/2014/main" id="{47A6F97A-8561-750B-06EA-AA844C8841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C67A9F0-8ACD-80E8-D7B6-1D2A49A67E53}"/>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181747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5F7DE-E662-3ABE-619B-068FFFE0303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6F9AC66-223C-7D36-2A30-E524C62136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ECCEE2-9F51-BF4A-ACF2-A9A31C4543D0}"/>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664FBB4D-EA49-02D0-A19D-78F206FE25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CCDAE5-9664-0D21-5012-1045A16BB973}"/>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2860403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F796C8-C188-AA5B-E6CD-1DB021BB52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CB331B5-7AD2-5BD7-070B-8D43CEAF50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7AEC26-FA5A-CB34-FBC8-83AFA4CFBEB7}"/>
              </a:ext>
            </a:extLst>
          </p:cNvPr>
          <p:cNvSpPr>
            <a:spLocks noGrp="1"/>
          </p:cNvSpPr>
          <p:nvPr>
            <p:ph type="dt" sz="half" idx="10"/>
          </p:nvPr>
        </p:nvSpPr>
        <p:spPr/>
        <p:txBody>
          <a:body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551A4071-B22D-4321-BA0F-ECE4C6EAAE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9B94F1-3CA1-3678-1DA2-181860D89A03}"/>
              </a:ext>
            </a:extLst>
          </p:cNvPr>
          <p:cNvSpPr>
            <a:spLocks noGrp="1"/>
          </p:cNvSpPr>
          <p:nvPr>
            <p:ph type="sldNum" sz="quarter" idx="12"/>
          </p:nvPr>
        </p:nvSpPr>
        <p:spPr/>
        <p:txBody>
          <a:bodyPr/>
          <a:lstStyle/>
          <a:p>
            <a:fld id="{6F7FBE54-C8DD-4E2B-A5D7-7DAA34785E47}" type="slidenum">
              <a:rPr lang="en-GB" smtClean="0"/>
              <a:t>‹#›</a:t>
            </a:fld>
            <a:endParaRPr lang="en-GB" dirty="0"/>
          </a:p>
        </p:txBody>
      </p:sp>
    </p:spTree>
    <p:extLst>
      <p:ext uri="{BB962C8B-B14F-4D97-AF65-F5344CB8AC3E}">
        <p14:creationId xmlns:p14="http://schemas.microsoft.com/office/powerpoint/2010/main" val="2603635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3332D-D3BE-494D-7B4B-39239B843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B701E22-8F51-A38D-2619-26358774D7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3F9CC9-890C-AB4A-3EAB-FB8E631863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42EC030-0C55-41C5-8CC7-7536B4C5FDFF}" type="datetimeFigureOut">
              <a:rPr lang="en-GB" smtClean="0"/>
              <a:t>01/04/2026</a:t>
            </a:fld>
            <a:endParaRPr lang="en-GB" dirty="0"/>
          </a:p>
        </p:txBody>
      </p:sp>
      <p:sp>
        <p:nvSpPr>
          <p:cNvPr id="5" name="Footer Placeholder 4">
            <a:extLst>
              <a:ext uri="{FF2B5EF4-FFF2-40B4-BE49-F238E27FC236}">
                <a16:creationId xmlns:a16="http://schemas.microsoft.com/office/drawing/2014/main" id="{EA6EB7CD-42BF-02BE-9B98-6D10019DCF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9FFBDBB2-54AB-DB38-5C9A-96403279F6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7FBE54-C8DD-4E2B-A5D7-7DAA34785E47}" type="slidenum">
              <a:rPr lang="en-GB" smtClean="0"/>
              <a:t>‹#›</a:t>
            </a:fld>
            <a:endParaRPr lang="en-GB" dirty="0"/>
          </a:p>
        </p:txBody>
      </p:sp>
    </p:spTree>
    <p:extLst>
      <p:ext uri="{BB962C8B-B14F-4D97-AF65-F5344CB8AC3E}">
        <p14:creationId xmlns:p14="http://schemas.microsoft.com/office/powerpoint/2010/main" val="14451219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psychology" TargetMode="External"/><Relationship Id="rId2" Type="http://schemas.openxmlformats.org/officeDocument/2006/relationships/image" Target="../media/image1.1"/><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17/08/apples-app-development-course-and-its-impact-on-the-app-economy/"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railuk.com/mental-health/rssb-leading-mental-health-awarenes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cato.org/blog/federal-housing-tax-credit-2060-pages-brutal-complexit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technofaq.org/posts/2017/08/apples-app-development-course-and-its-impact-on-the-app-economy/"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nhs.uk/data-and-information/publications/statistical/mental-health-of-children-and-young-people-in-england/2023" TargetMode="External"/><Relationship Id="rId7" Type="http://schemas.openxmlformats.org/officeDocument/2006/relationships/hyperlink" Target="https://www.gov.uk/data-protection" TargetMode="External"/><Relationship Id="rId2" Type="http://schemas.openxmlformats.org/officeDocument/2006/relationships/hyperlink" Target="https://webarchive.nationalarchives.gov.uk/ukgwa/20250707103655/https:/www.longtermplan.nhs.uk/" TargetMode="External"/><Relationship Id="rId1" Type="http://schemas.openxmlformats.org/officeDocument/2006/relationships/slideLayout" Target="../slideLayouts/slideLayout2.xml"/><Relationship Id="rId6" Type="http://schemas.openxmlformats.org/officeDocument/2006/relationships/hyperlink" Target="https://www.nice.org.uk/guidance/NG134" TargetMode="External"/><Relationship Id="rId5" Type="http://schemas.openxmlformats.org/officeDocument/2006/relationships/hyperlink" Target="https://www.cqc.org.uk/publications/major-report/state-care/2023-2024/access/asc" TargetMode="External"/><Relationship Id="rId4" Type="http://schemas.openxmlformats.org/officeDocument/2006/relationships/hyperlink" Target="https://www.kingsfund.org.uk/insight-and-analysis/projects/nhs-in-nutshel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package" Target="../embeddings/Microsoft_Word_Document.docx"/><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E97944A-1D2F-D72C-82C2-1E4B9399AE02}"/>
              </a:ext>
            </a:extLst>
          </p:cNvPr>
          <p:cNvSpPr>
            <a:spLocks noGrp="1"/>
          </p:cNvSpPr>
          <p:nvPr>
            <p:ph type="ctrTitle"/>
          </p:nvPr>
        </p:nvSpPr>
        <p:spPr>
          <a:xfrm>
            <a:off x="384371" y="973340"/>
            <a:ext cx="4620584" cy="4567137"/>
          </a:xfrm>
        </p:spPr>
        <p:txBody>
          <a:bodyPr>
            <a:normAutofit/>
          </a:bodyPr>
          <a:lstStyle/>
          <a:p>
            <a:pPr algn="l" fontAlgn="base"/>
            <a:r>
              <a:rPr lang="en-GB" sz="1800" dirty="0">
                <a:latin typeface="Arial" panose="020B0604020202020204" pitchFamily="34" charset="0"/>
                <a:cs typeface="Arial" panose="020B0604020202020204" pitchFamily="34" charset="0"/>
              </a:rPr>
              <a:t>Name: Rianna Edith Woolery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Student Number: 2406617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Module code: BMHP5014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Module Title: Changemakers: Creativity and Value Creation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Lecturer Name: Raheela Shaikh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Assignment Title: Component 2: Written Assignment (Report)</a:t>
            </a:r>
            <a:br>
              <a:rPr lang="en-GB" sz="2100" dirty="0"/>
            </a:br>
            <a:endParaRPr lang="en-GB" sz="2100" dirty="0"/>
          </a:p>
        </p:txBody>
      </p:sp>
      <p:sp>
        <p:nvSpPr>
          <p:cNvPr id="3" name="Subtitle 2">
            <a:extLst>
              <a:ext uri="{FF2B5EF4-FFF2-40B4-BE49-F238E27FC236}">
                <a16:creationId xmlns:a16="http://schemas.microsoft.com/office/drawing/2014/main" id="{FD234705-2334-3CBF-0CAE-5A90DB3C527B}"/>
              </a:ext>
            </a:extLst>
          </p:cNvPr>
          <p:cNvSpPr>
            <a:spLocks noGrp="1"/>
          </p:cNvSpPr>
          <p:nvPr>
            <p:ph type="subTitle" idx="1"/>
          </p:nvPr>
        </p:nvSpPr>
        <p:spPr>
          <a:xfrm>
            <a:off x="498905" y="929776"/>
            <a:ext cx="4620584" cy="775494"/>
          </a:xfrm>
        </p:spPr>
        <p:txBody>
          <a:bodyPr>
            <a:normAutofit/>
          </a:bodyPr>
          <a:lstStyle/>
          <a:p>
            <a:pPr algn="l"/>
            <a:r>
              <a:rPr lang="en-GB" b="1" u="sng" dirty="0">
                <a:latin typeface="Arial" panose="020B0604020202020204" pitchFamily="34" charset="0"/>
                <a:cs typeface="Arial" panose="020B0604020202020204" pitchFamily="34" charset="0"/>
              </a:rPr>
              <a:t>Component 2: Written poster &amp; Report </a:t>
            </a:r>
          </a:p>
        </p:txBody>
      </p:sp>
      <p:pic>
        <p:nvPicPr>
          <p:cNvPr id="8" name="Picture 7">
            <a:extLst>
              <a:ext uri="{FF2B5EF4-FFF2-40B4-BE49-F238E27FC236}">
                <a16:creationId xmlns:a16="http://schemas.microsoft.com/office/drawing/2014/main" id="{2F4E2352-2A69-D239-9C7B-9634589971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06253" y="957860"/>
            <a:ext cx="4942280" cy="4942280"/>
          </a:xfrm>
          <a:prstGeom prst="rect">
            <a:avLst/>
          </a:prstGeom>
        </p:spPr>
      </p:pic>
    </p:spTree>
    <p:extLst>
      <p:ext uri="{BB962C8B-B14F-4D97-AF65-F5344CB8AC3E}">
        <p14:creationId xmlns:p14="http://schemas.microsoft.com/office/powerpoint/2010/main" val="2550789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50DE03-1FDD-C385-82F7-3A822C5B39BA}"/>
              </a:ext>
            </a:extLst>
          </p:cNvPr>
          <p:cNvSpPr>
            <a:spLocks noGrp="1"/>
          </p:cNvSpPr>
          <p:nvPr>
            <p:ph type="title"/>
          </p:nvPr>
        </p:nvSpPr>
        <p:spPr>
          <a:xfrm>
            <a:off x="6182014" y="-735961"/>
            <a:ext cx="5742183" cy="2052522"/>
          </a:xfrm>
        </p:spPr>
        <p:txBody>
          <a:bodyPr anchor="b">
            <a:normAutofit/>
          </a:bodyPr>
          <a:lstStyle/>
          <a:p>
            <a:r>
              <a:rPr lang="en-GB" sz="2000" b="1" u="sng" dirty="0">
                <a:latin typeface="Arial" panose="020B0604020202020204" pitchFamily="34" charset="0"/>
                <a:cs typeface="Arial" panose="020B0604020202020204" pitchFamily="34" charset="0"/>
              </a:rPr>
              <a:t>WellMind UK: A Digital Mental Health Support App for Young Individuals in the UK. </a:t>
            </a:r>
          </a:p>
        </p:txBody>
      </p:sp>
      <p:sp>
        <p:nvSpPr>
          <p:cNvPr id="15" name="Oval 1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7C7ACE06-BDF4-F272-B406-11D1A4387A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3250" r="-2" b="-2"/>
          <a:stretch>
            <a:fillRect/>
          </a:stretch>
        </p:blipFill>
        <p:spPr>
          <a:xfrm>
            <a:off x="473907" y="425510"/>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dirty="0"/>
          </a:p>
        </p:txBody>
      </p:sp>
      <p:sp>
        <p:nvSpPr>
          <p:cNvPr id="1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dirty="0"/>
          </a:p>
        </p:txBody>
      </p:sp>
      <p:sp>
        <p:nvSpPr>
          <p:cNvPr id="10" name="Content Placeholder 9">
            <a:extLst>
              <a:ext uri="{FF2B5EF4-FFF2-40B4-BE49-F238E27FC236}">
                <a16:creationId xmlns:a16="http://schemas.microsoft.com/office/drawing/2014/main" id="{394A94D1-D741-C49A-4F55-577F6AA816CD}"/>
              </a:ext>
            </a:extLst>
          </p:cNvPr>
          <p:cNvSpPr>
            <a:spLocks noGrp="1"/>
          </p:cNvSpPr>
          <p:nvPr>
            <p:ph idx="1"/>
          </p:nvPr>
        </p:nvSpPr>
        <p:spPr>
          <a:xfrm>
            <a:off x="6216096" y="1555688"/>
            <a:ext cx="5458570" cy="5366633"/>
          </a:xfrm>
        </p:spPr>
        <p:txBody>
          <a:bodyPr anchor="t">
            <a:normAutofit lnSpcReduction="10000"/>
          </a:bodyPr>
          <a:lstStyle/>
          <a:p>
            <a:pPr marL="0" indent="0">
              <a:buNone/>
            </a:pPr>
            <a:r>
              <a:rPr lang="en-US" sz="1600" b="1" u="sng" dirty="0">
                <a:solidFill>
                  <a:schemeClr val="accent5">
                    <a:lumMod val="75000"/>
                    <a:alpha val="80000"/>
                  </a:schemeClr>
                </a:solidFill>
                <a:latin typeface="Arial" panose="020B0604020202020204" pitchFamily="34" charset="0"/>
                <a:cs typeface="Arial" panose="020B0604020202020204" pitchFamily="34" charset="0"/>
              </a:rPr>
              <a:t>Mental Health Amongst Young Individuals</a:t>
            </a:r>
          </a:p>
          <a:p>
            <a:pPr marL="0" indent="0">
              <a:buNone/>
            </a:pPr>
            <a:r>
              <a:rPr lang="en-US" sz="1600" dirty="0">
                <a:solidFill>
                  <a:schemeClr val="tx1">
                    <a:alpha val="80000"/>
                  </a:schemeClr>
                </a:solidFill>
                <a:latin typeface="Arial" panose="020B0604020202020204" pitchFamily="34" charset="0"/>
                <a:cs typeface="Arial" panose="020B0604020202020204" pitchFamily="34" charset="0"/>
              </a:rPr>
              <a:t>The purpose of this digital app is to improve access, early intervention, and well–being among younger generations through digital innovation.</a:t>
            </a:r>
          </a:p>
          <a:p>
            <a:pPr marL="0" indent="0">
              <a:buNone/>
            </a:pPr>
            <a:r>
              <a:rPr lang="en-US" sz="1600" dirty="0">
                <a:solidFill>
                  <a:schemeClr val="tx1">
                    <a:alpha val="80000"/>
                  </a:schemeClr>
                </a:solidFill>
                <a:latin typeface="Arial" panose="020B0604020202020204" pitchFamily="34" charset="0"/>
                <a:cs typeface="Arial" panose="020B0604020202020204" pitchFamily="34" charset="0"/>
              </a:rPr>
              <a:t>Mental health issues are increasing rapidly amongst young people in the UK. With recent data showing approximately 1 in 6 children and young people experience mental health disorders, which highlights an increase in demand for support services (NHS Digital, 2023)</a:t>
            </a:r>
          </a:p>
          <a:p>
            <a:pPr marL="0" indent="0">
              <a:buNone/>
            </a:pPr>
            <a:r>
              <a:rPr lang="en-US" sz="1600" dirty="0">
                <a:solidFill>
                  <a:schemeClr val="tx1">
                    <a:alpha val="80000"/>
                  </a:schemeClr>
                </a:solidFill>
                <a:latin typeface="Arial" panose="020B0604020202020204" pitchFamily="34" charset="0"/>
                <a:cs typeface="Arial" panose="020B0604020202020204" pitchFamily="34" charset="0"/>
              </a:rPr>
              <a:t>However, access to mental health support remains a major challenge. Long waiting times within Child and Adolescent Mental Health Services (CAMHS) would prevent early intervention, which is crucial in improving patient outcomes. According to The King’s Fund (2022), increasing demand, combined with workforce shortages, continues to place pressure on NHS services.</a:t>
            </a:r>
          </a:p>
          <a:p>
            <a:pPr marL="0" indent="0">
              <a:buNone/>
            </a:pPr>
            <a:r>
              <a:rPr lang="en-US" sz="1600" dirty="0">
                <a:solidFill>
                  <a:schemeClr val="tx1">
                    <a:alpha val="80000"/>
                  </a:schemeClr>
                </a:solidFill>
                <a:latin typeface="Arial" panose="020B0604020202020204" pitchFamily="34" charset="0"/>
                <a:cs typeface="Arial" panose="020B0604020202020204" pitchFamily="34" charset="0"/>
              </a:rPr>
              <a:t>In addition, the stigma surrounding this topic discourages younger people from seeking help for mental health issues. This may result in worsening of conditions and an increased risk of further impacts on individuals and their healthcare systems.</a:t>
            </a:r>
          </a:p>
          <a:p>
            <a:pPr marL="0" indent="0">
              <a:buNone/>
            </a:pPr>
            <a:endParaRPr lang="en-US" sz="16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6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6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600" dirty="0">
              <a:solidFill>
                <a:schemeClr val="tx1">
                  <a:alpha val="80000"/>
                </a:schemeClr>
              </a:solidFill>
              <a:latin typeface="Arial" panose="020B0604020202020204" pitchFamily="34" charset="0"/>
              <a:cs typeface="Arial" panose="020B0604020202020204" pitchFamily="34" charset="0"/>
            </a:endParaRPr>
          </a:p>
          <a:p>
            <a:pPr marL="0" indent="0">
              <a:buNone/>
            </a:pPr>
            <a:endParaRPr lang="en-US" sz="1100" dirty="0">
              <a:solidFill>
                <a:schemeClr val="tx1">
                  <a:alpha val="80000"/>
                </a:schemeClr>
              </a:solidFill>
              <a:latin typeface="Arial" panose="020B0604020202020204" pitchFamily="34" charset="0"/>
              <a:cs typeface="Arial" panose="020B0604020202020204" pitchFamily="34" charset="0"/>
            </a:endParaRPr>
          </a:p>
        </p:txBody>
      </p:sp>
      <p:sp>
        <p:nvSpPr>
          <p:cNvPr id="2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dirty="0"/>
          </a:p>
        </p:txBody>
      </p:sp>
      <p:cxnSp>
        <p:nvCxnSpPr>
          <p:cNvPr id="2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7CEE8D4-1305-BBE5-08AB-439E5FF61D14}"/>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technofaq.org/posts/2017/08/apples-app-development-course-and-its-impact-on-the-app-econom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570925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0242D212-3FFE-B252-0D6A-9AA0389D79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06"/>
          <a:stretch>
            <a:fillRect/>
          </a:stretch>
        </p:blipFill>
        <p:spPr>
          <a:xfrm>
            <a:off x="2623218" y="10"/>
            <a:ext cx="9669642" cy="6857990"/>
          </a:xfrm>
          <a:prstGeom prst="rect">
            <a:avLst/>
          </a:prstGeom>
        </p:spPr>
      </p:pic>
      <p:sp>
        <p:nvSpPr>
          <p:cNvPr id="41" name="Rectangle 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B86853-526E-80BD-186A-B261018B6C68}"/>
              </a:ext>
            </a:extLst>
          </p:cNvPr>
          <p:cNvSpPr>
            <a:spLocks noGrp="1"/>
          </p:cNvSpPr>
          <p:nvPr>
            <p:ph type="title"/>
          </p:nvPr>
        </p:nvSpPr>
        <p:spPr>
          <a:xfrm>
            <a:off x="0" y="568553"/>
            <a:ext cx="8115859" cy="1899912"/>
          </a:xfrm>
        </p:spPr>
        <p:txBody>
          <a:bodyPr>
            <a:normAutofit/>
          </a:bodyPr>
          <a:lstStyle/>
          <a:p>
            <a:r>
              <a:rPr lang="en-GB" sz="4000" b="1" u="sng" dirty="0">
                <a:latin typeface="Arial" panose="020B0604020202020204" pitchFamily="34" charset="0"/>
                <a:cs typeface="Arial" panose="020B0604020202020204" pitchFamily="34" charset="0"/>
              </a:rPr>
              <a:t>The Innovation: WellMind UK</a:t>
            </a:r>
          </a:p>
        </p:txBody>
      </p:sp>
      <p:sp>
        <p:nvSpPr>
          <p:cNvPr id="10" name="Content Placeholder 9">
            <a:extLst>
              <a:ext uri="{FF2B5EF4-FFF2-40B4-BE49-F238E27FC236}">
                <a16:creationId xmlns:a16="http://schemas.microsoft.com/office/drawing/2014/main" id="{A0D336FC-3532-92E0-2A41-0040A89C8A44}"/>
              </a:ext>
            </a:extLst>
          </p:cNvPr>
          <p:cNvSpPr>
            <a:spLocks noGrp="1"/>
          </p:cNvSpPr>
          <p:nvPr>
            <p:ph idx="1"/>
          </p:nvPr>
        </p:nvSpPr>
        <p:spPr>
          <a:xfrm>
            <a:off x="103908" y="2137503"/>
            <a:ext cx="7286356" cy="5295683"/>
          </a:xfrm>
        </p:spPr>
        <p:txBody>
          <a:bodyPr>
            <a:noAutofit/>
          </a:bodyPr>
          <a:lstStyle/>
          <a:p>
            <a:pPr marL="0" indent="0">
              <a:buNone/>
            </a:pPr>
            <a:r>
              <a:rPr lang="en-US" sz="1600" dirty="0">
                <a:latin typeface="Arial" panose="020B0604020202020204" pitchFamily="34" charset="0"/>
                <a:cs typeface="Arial" panose="020B0604020202020204" pitchFamily="34" charset="0"/>
              </a:rPr>
              <a:t>WellMind UK is a digital mental health support app that is designed to provide young people aged 16-25 with accessible, reliable and immediate access to support services. It also complements existing services provided by the NHS England by offering early interventions and self-management tools.</a:t>
            </a:r>
          </a:p>
          <a:p>
            <a:pPr marL="0" indent="0">
              <a:buNone/>
            </a:pPr>
            <a:r>
              <a:rPr lang="en-US" sz="1600" dirty="0">
                <a:latin typeface="Arial" panose="020B0604020202020204" pitchFamily="34" charset="0"/>
                <a:cs typeface="Arial" panose="020B0604020202020204" pitchFamily="34" charset="0"/>
              </a:rPr>
              <a:t>This platform incorporates technology with evidence-based approaches to help improve the outcomes for mental health patients.</a:t>
            </a:r>
          </a:p>
          <a:p>
            <a:pPr marL="0" indent="0">
              <a:buNone/>
            </a:pPr>
            <a:r>
              <a:rPr lang="en-US" sz="1600" b="1" u="sng" dirty="0">
                <a:solidFill>
                  <a:schemeClr val="accent5">
                    <a:lumMod val="75000"/>
                  </a:schemeClr>
                </a:solidFill>
                <a:latin typeface="Arial" panose="020B0604020202020204" pitchFamily="34" charset="0"/>
                <a:cs typeface="Arial" panose="020B0604020202020204" pitchFamily="34" charset="0"/>
              </a:rPr>
              <a:t>Key Features:</a:t>
            </a:r>
          </a:p>
          <a:p>
            <a:r>
              <a:rPr lang="en-US" sz="1600" dirty="0">
                <a:latin typeface="Arial" panose="020B0604020202020204" pitchFamily="34" charset="0"/>
                <a:cs typeface="Arial" panose="020B0604020202020204" pitchFamily="34" charset="0"/>
              </a:rPr>
              <a:t>Daily mood tracking and personalised feedback</a:t>
            </a:r>
          </a:p>
          <a:p>
            <a:r>
              <a:rPr lang="en-US" sz="1600" dirty="0">
                <a:latin typeface="Arial" panose="020B0604020202020204" pitchFamily="34" charset="0"/>
                <a:cs typeface="Arial" panose="020B0604020202020204" pitchFamily="34" charset="0"/>
              </a:rPr>
              <a:t>Referral pathways to the NHS services </a:t>
            </a:r>
          </a:p>
          <a:p>
            <a:r>
              <a:rPr lang="en-US" sz="1600" dirty="0">
                <a:latin typeface="Arial" panose="020B0604020202020204" pitchFamily="34" charset="0"/>
                <a:cs typeface="Arial" panose="020B0604020202020204" pitchFamily="34" charset="0"/>
              </a:rPr>
              <a:t>24/7 AI-supported anonymous chat</a:t>
            </a:r>
          </a:p>
          <a:p>
            <a:r>
              <a:rPr lang="en-US" sz="1600" dirty="0">
                <a:latin typeface="Arial" panose="020B0604020202020204" pitchFamily="34" charset="0"/>
                <a:cs typeface="Arial" panose="020B0604020202020204" pitchFamily="34" charset="0"/>
              </a:rPr>
              <a:t> Crisis support (111 NHS) </a:t>
            </a:r>
          </a:p>
          <a:p>
            <a:pPr marL="0" indent="0">
              <a:buNone/>
            </a:pPr>
            <a:r>
              <a:rPr lang="en-US" sz="1600" dirty="0">
                <a:latin typeface="Arial" panose="020B0604020202020204" pitchFamily="34" charset="0"/>
                <a:cs typeface="Arial" panose="020B0604020202020204" pitchFamily="34" charset="0"/>
              </a:rPr>
              <a:t>By providing continuous support, WellMind UK can help to reduce the barriers which affect access to services and encourage early engagement of those who suffer from mental health issues.</a:t>
            </a:r>
          </a:p>
          <a:p>
            <a:pPr marL="0" indent="0">
              <a:buNone/>
            </a:pPr>
            <a:endParaRPr lang="en-US"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261211A-C229-D874-BFD0-FD439A157F58}"/>
              </a:ext>
            </a:extLst>
          </p:cNvPr>
          <p:cNvSpPr txBox="1"/>
          <p:nvPr/>
        </p:nvSpPr>
        <p:spPr>
          <a:xfrm>
            <a:off x="9581989" y="6657945"/>
            <a:ext cx="2610009"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railuk.com/mental-health/rssb-leading-mental-health-awarenes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6764093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2">
            <a:extLst>
              <a:ext uri="{FF2B5EF4-FFF2-40B4-BE49-F238E27FC236}">
                <a16:creationId xmlns:a16="http://schemas.microsoft.com/office/drawing/2014/main" id="{B8DE11AC-2D05-2869-4458-D2C1E4957E01}"/>
              </a:ext>
            </a:extLst>
          </p:cNvPr>
          <p:cNvSpPr>
            <a:spLocks noGrp="1" noChangeArrowheads="1"/>
          </p:cNvSpPr>
          <p:nvPr>
            <p:ph type="ctrTitle"/>
          </p:nvPr>
        </p:nvSpPr>
        <p:spPr bwMode="auto">
          <a:xfrm>
            <a:off x="304478" y="1350625"/>
            <a:ext cx="6867678" cy="429164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algn="l"/>
            <a:r>
              <a:rPr lang="en-GB" sz="1600" dirty="0">
                <a:latin typeface="Arial" panose="020B0604020202020204" pitchFamily="34" charset="0"/>
                <a:cs typeface="Arial" panose="020B0604020202020204" pitchFamily="34" charset="0"/>
              </a:rPr>
              <a:t>The WellMind UK platform follows a structured user journey and is designed to provide effective, personalised and responsive support.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Users would first begin by downloading the app onto their devices and creating a secure account using the NHS sign-up or login. Then users would complete a mood assessment, which allows the system to predict and identify a user’s individual needs. Artificial intelligence (AI) analyses responses and provides personalised support options which cater to users’ needs, including an anonymous chat support, crisis guidance and referrals to the NHS where necessary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If urgent support is required, users are directed and referred to appropriate health services, such as the NHS and crisis services, such as 111. For continuous support, this app also offers daily mood tracking and feedback, chat support and ensuring long-term support and monitoring takes place for those in need.</a:t>
            </a:r>
          </a:p>
        </p:txBody>
      </p:sp>
      <p:sp>
        <p:nvSpPr>
          <p:cNvPr id="3" name="Subtitle 2">
            <a:extLst>
              <a:ext uri="{FF2B5EF4-FFF2-40B4-BE49-F238E27FC236}">
                <a16:creationId xmlns:a16="http://schemas.microsoft.com/office/drawing/2014/main" id="{31C419E8-C629-1F9C-5339-1DC34965C98F}"/>
              </a:ext>
            </a:extLst>
          </p:cNvPr>
          <p:cNvSpPr>
            <a:spLocks noGrp="1"/>
          </p:cNvSpPr>
          <p:nvPr>
            <p:ph type="subTitle" idx="1"/>
          </p:nvPr>
        </p:nvSpPr>
        <p:spPr>
          <a:xfrm>
            <a:off x="304478" y="555543"/>
            <a:ext cx="6562262" cy="1590165"/>
          </a:xfrm>
          <a:noFill/>
        </p:spPr>
        <p:txBody>
          <a:bodyPr>
            <a:normAutofit/>
          </a:bodyPr>
          <a:lstStyle/>
          <a:p>
            <a:pPr algn="l"/>
            <a:r>
              <a:rPr lang="en-GB" sz="3600" b="1" u="sng" dirty="0">
                <a:latin typeface="Arial" panose="020B0604020202020204" pitchFamily="34" charset="0"/>
                <a:cs typeface="Arial" panose="020B0604020202020204" pitchFamily="34" charset="0"/>
              </a:rPr>
              <a:t>How WellMind UK Works With Diagram Included </a:t>
            </a:r>
          </a:p>
        </p:txBody>
      </p:sp>
      <p:pic>
        <p:nvPicPr>
          <p:cNvPr id="7" name="Picture 6">
            <a:extLst>
              <a:ext uri="{FF2B5EF4-FFF2-40B4-BE49-F238E27FC236}">
                <a16:creationId xmlns:a16="http://schemas.microsoft.com/office/drawing/2014/main" id="{78869962-1FB7-7780-FE32-62D5D5EA6DA3}"/>
              </a:ext>
            </a:extLst>
          </p:cNvPr>
          <p:cNvPicPr>
            <a:picLocks noChangeAspect="1"/>
          </p:cNvPicPr>
          <p:nvPr/>
        </p:nvPicPr>
        <p:blipFill>
          <a:blip r:embed="rId2">
            <a:extLst>
              <a:ext uri="{28A0092B-C50C-407E-A947-70E740481C1C}">
                <a14:useLocalDpi xmlns:a14="http://schemas.microsoft.com/office/drawing/2010/main" val="0"/>
              </a:ext>
            </a:extLst>
          </a:blip>
          <a:srcRect t="888" r="3" b="3"/>
          <a:stretch>
            <a:fillRect/>
          </a:stretch>
        </p:blipFill>
        <p:spPr>
          <a:xfrm>
            <a:off x="7552944" y="10"/>
            <a:ext cx="4636008" cy="6857990"/>
          </a:xfrm>
          <a:prstGeom prst="rect">
            <a:avLst/>
          </a:prstGeom>
        </p:spPr>
      </p:pic>
      <p:sp>
        <p:nvSpPr>
          <p:cNvPr id="4" name="Rectangle 1">
            <a:extLst>
              <a:ext uri="{FF2B5EF4-FFF2-40B4-BE49-F238E27FC236}">
                <a16:creationId xmlns:a16="http://schemas.microsoft.com/office/drawing/2014/main" id="{864CF9D3-111A-ABB3-9CD9-361643AD279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46525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D3C384-73F4-CCCF-910E-B9CE8C450265}"/>
              </a:ext>
            </a:extLst>
          </p:cNvPr>
          <p:cNvSpPr>
            <a:spLocks noGrp="1"/>
          </p:cNvSpPr>
          <p:nvPr>
            <p:ph type="title"/>
          </p:nvPr>
        </p:nvSpPr>
        <p:spPr>
          <a:xfrm>
            <a:off x="219189" y="-10886"/>
            <a:ext cx="5334197" cy="1708242"/>
          </a:xfrm>
        </p:spPr>
        <p:txBody>
          <a:bodyPr anchor="ctr">
            <a:normAutofit/>
          </a:bodyPr>
          <a:lstStyle/>
          <a:p>
            <a:r>
              <a:rPr lang="en-GB" sz="4000" b="1" u="sng" dirty="0">
                <a:latin typeface="Arial" panose="020B0604020202020204" pitchFamily="34" charset="0"/>
                <a:cs typeface="Arial" panose="020B0604020202020204" pitchFamily="34" charset="0"/>
              </a:rPr>
              <a:t>Target Audience &amp; Impact</a:t>
            </a:r>
          </a:p>
        </p:txBody>
      </p:sp>
      <p:sp>
        <p:nvSpPr>
          <p:cNvPr id="8" name="Content Placeholder 7">
            <a:extLst>
              <a:ext uri="{FF2B5EF4-FFF2-40B4-BE49-F238E27FC236}">
                <a16:creationId xmlns:a16="http://schemas.microsoft.com/office/drawing/2014/main" id="{27A1D03F-04CA-3E27-A1F1-A3FCF91B9694}"/>
              </a:ext>
            </a:extLst>
          </p:cNvPr>
          <p:cNvSpPr>
            <a:spLocks noGrp="1"/>
          </p:cNvSpPr>
          <p:nvPr>
            <p:ph idx="1"/>
          </p:nvPr>
        </p:nvSpPr>
        <p:spPr>
          <a:xfrm>
            <a:off x="73283" y="1426866"/>
            <a:ext cx="6784513" cy="5978769"/>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The target audience for WellMind UK is young people typically aged 16-25, within the UK. This group of people tend to face increased vulnerability and stress, which can be due to academic pressure, digital influences or social transitions.</a:t>
            </a:r>
          </a:p>
          <a:p>
            <a:pPr marL="0" indent="0">
              <a:buNone/>
            </a:pPr>
            <a:r>
              <a:rPr lang="en-GB" sz="1700" dirty="0">
                <a:latin typeface="Arial" panose="020B0604020202020204" pitchFamily="34" charset="0"/>
                <a:cs typeface="Arial" panose="020B0604020202020204" pitchFamily="34" charset="0"/>
              </a:rPr>
              <a:t>WellMind UK aims to deliver many benefits to these young individuals, including:</a:t>
            </a:r>
          </a:p>
          <a:p>
            <a:r>
              <a:rPr lang="en-GB" sz="1700" dirty="0">
                <a:solidFill>
                  <a:schemeClr val="accent5">
                    <a:lumMod val="75000"/>
                  </a:schemeClr>
                </a:solidFill>
                <a:latin typeface="Arial" panose="020B0604020202020204" pitchFamily="34" charset="0"/>
                <a:cs typeface="Arial" panose="020B0604020202020204" pitchFamily="34" charset="0"/>
              </a:rPr>
              <a:t>Improved access to mental health support </a:t>
            </a:r>
          </a:p>
          <a:p>
            <a:r>
              <a:rPr lang="en-GB" sz="1700" dirty="0">
                <a:solidFill>
                  <a:schemeClr val="accent5">
                    <a:lumMod val="75000"/>
                  </a:schemeClr>
                </a:solidFill>
                <a:latin typeface="Arial" panose="020B0604020202020204" pitchFamily="34" charset="0"/>
                <a:cs typeface="Arial" panose="020B0604020202020204" pitchFamily="34" charset="0"/>
              </a:rPr>
              <a:t>Early intervention to prevent further escalation</a:t>
            </a:r>
          </a:p>
          <a:p>
            <a:r>
              <a:rPr lang="en-GB" sz="1700" dirty="0">
                <a:solidFill>
                  <a:schemeClr val="accent5">
                    <a:lumMod val="75000"/>
                  </a:schemeClr>
                </a:solidFill>
                <a:latin typeface="Arial" panose="020B0604020202020204" pitchFamily="34" charset="0"/>
                <a:cs typeface="Arial" panose="020B0604020202020204" pitchFamily="34" charset="0"/>
              </a:rPr>
              <a:t>Enhanced emotional resilience </a:t>
            </a:r>
          </a:p>
          <a:p>
            <a:r>
              <a:rPr lang="en-GB" sz="1700" dirty="0">
                <a:solidFill>
                  <a:schemeClr val="accent5">
                    <a:lumMod val="75000"/>
                  </a:schemeClr>
                </a:solidFill>
                <a:latin typeface="Arial" panose="020B0604020202020204" pitchFamily="34" charset="0"/>
                <a:cs typeface="Arial" panose="020B0604020202020204" pitchFamily="34" charset="0"/>
              </a:rPr>
              <a:t>Reduce stigma through anonymous use and support</a:t>
            </a:r>
          </a:p>
          <a:p>
            <a:pPr marL="0" indent="0">
              <a:buNone/>
            </a:pPr>
            <a:r>
              <a:rPr lang="en-GB" sz="1700" dirty="0">
                <a:latin typeface="Arial" panose="020B0604020202020204" pitchFamily="34" charset="0"/>
                <a:cs typeface="Arial" panose="020B0604020202020204" pitchFamily="34" charset="0"/>
              </a:rPr>
              <a:t>This app also helps to reduce the pressure and demand on healthcare services, supporting healthcare practitioners. This aligns with the priorities outlined in the NHS England Long Term Plan (2019), which helps to promote more digital innovation in healthcare delivery and support </a:t>
            </a:r>
          </a:p>
          <a:p>
            <a:pPr marL="0" indent="0">
              <a:buNone/>
            </a:pPr>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p:txBody>
      </p:sp>
      <p:pic>
        <p:nvPicPr>
          <p:cNvPr id="35" name="Picture 34" descr="Rear-view of rows of people watching a film in a theater">
            <a:extLst>
              <a:ext uri="{FF2B5EF4-FFF2-40B4-BE49-F238E27FC236}">
                <a16:creationId xmlns:a16="http://schemas.microsoft.com/office/drawing/2014/main" id="{E7BB51D0-C1CB-0A72-CEB6-7595906724FD}"/>
              </a:ext>
            </a:extLst>
          </p:cNvPr>
          <p:cNvPicPr>
            <a:picLocks noChangeAspect="1"/>
          </p:cNvPicPr>
          <p:nvPr/>
        </p:nvPicPr>
        <p:blipFill>
          <a:blip r:embed="rId2"/>
          <a:srcRect l="20760" r="2740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66363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Content Placeholder 31">
            <a:extLst>
              <a:ext uri="{FF2B5EF4-FFF2-40B4-BE49-F238E27FC236}">
                <a16:creationId xmlns:a16="http://schemas.microsoft.com/office/drawing/2014/main" id="{92D99F99-D918-8A34-1EF4-D97581E0CDA4}"/>
              </a:ext>
            </a:extLst>
          </p:cNvPr>
          <p:cNvPicPr>
            <a:picLocks noChangeAspect="1"/>
          </p:cNvPicPr>
          <p:nvPr/>
        </p:nvPicPr>
        <p:blipFill>
          <a:blip r:embed="rId2">
            <a:extLst>
              <a:ext uri="{28A0092B-C50C-407E-A947-70E740481C1C}">
                <a14:useLocalDpi xmlns:a14="http://schemas.microsoft.com/office/drawing/2010/main" val="0"/>
              </a:ext>
            </a:extLst>
          </a:blip>
          <a:srcRect t="10224"/>
          <a:stretch>
            <a:fillRect/>
          </a:stretch>
        </p:blipFill>
        <p:spPr>
          <a:xfrm>
            <a:off x="4461688" y="0"/>
            <a:ext cx="9669642" cy="6857990"/>
          </a:xfrm>
          <a:prstGeom prst="rect">
            <a:avLst/>
          </a:prstGeom>
        </p:spPr>
      </p:pic>
      <p:sp>
        <p:nvSpPr>
          <p:cNvPr id="44" name="Rectangle 4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35165A-DFEC-AD41-A6FA-73920EBBE6B5}"/>
              </a:ext>
            </a:extLst>
          </p:cNvPr>
          <p:cNvSpPr>
            <a:spLocks noGrp="1"/>
          </p:cNvSpPr>
          <p:nvPr>
            <p:ph type="title"/>
          </p:nvPr>
        </p:nvSpPr>
        <p:spPr>
          <a:xfrm>
            <a:off x="278417" y="391090"/>
            <a:ext cx="3822189" cy="1899912"/>
          </a:xfrm>
        </p:spPr>
        <p:txBody>
          <a:bodyPr>
            <a:normAutofit/>
          </a:bodyPr>
          <a:lstStyle/>
          <a:p>
            <a:r>
              <a:rPr lang="en-GB" sz="3700" b="1" u="sng" dirty="0">
                <a:latin typeface="Arial" panose="020B0604020202020204" pitchFamily="34" charset="0"/>
                <a:cs typeface="Arial" panose="020B0604020202020204" pitchFamily="34" charset="0"/>
              </a:rPr>
              <a:t>Implementation </a:t>
            </a:r>
          </a:p>
        </p:txBody>
      </p:sp>
      <p:sp>
        <p:nvSpPr>
          <p:cNvPr id="36" name="Content Placeholder 35">
            <a:extLst>
              <a:ext uri="{FF2B5EF4-FFF2-40B4-BE49-F238E27FC236}">
                <a16:creationId xmlns:a16="http://schemas.microsoft.com/office/drawing/2014/main" id="{FA2E09F4-74E8-31BE-F587-42005FBAE672}"/>
              </a:ext>
            </a:extLst>
          </p:cNvPr>
          <p:cNvSpPr>
            <a:spLocks noGrp="1"/>
          </p:cNvSpPr>
          <p:nvPr>
            <p:ph idx="1"/>
          </p:nvPr>
        </p:nvSpPr>
        <p:spPr>
          <a:xfrm>
            <a:off x="99085" y="1753164"/>
            <a:ext cx="6702525" cy="3742762"/>
          </a:xfrm>
        </p:spPr>
        <p:txBody>
          <a:bodyPr>
            <a:normAutofit/>
          </a:bodyPr>
          <a:lstStyle/>
          <a:p>
            <a:pPr marL="0" indent="0">
              <a:buNone/>
            </a:pPr>
            <a:r>
              <a:rPr lang="en-US" sz="2000" dirty="0"/>
              <a:t>For the successful implementation of WellMind UK, a collaboration between healthcare providers, technology developers, and educational institutions is essential. </a:t>
            </a:r>
          </a:p>
          <a:p>
            <a:pPr marL="0" indent="0">
              <a:buNone/>
            </a:pPr>
            <a:r>
              <a:rPr lang="en-US" sz="2000" b="1" u="sng" dirty="0"/>
              <a:t>Phases:</a:t>
            </a:r>
          </a:p>
          <a:p>
            <a:pPr marL="457200" indent="-457200">
              <a:buAutoNum type="arabicPeriod"/>
            </a:pPr>
            <a:r>
              <a:rPr lang="en-US" sz="2000" dirty="0"/>
              <a:t>Development (around 0-3 months)</a:t>
            </a:r>
          </a:p>
          <a:p>
            <a:pPr marL="457200" indent="-457200">
              <a:buAutoNum type="arabicPeriod"/>
            </a:pPr>
            <a:r>
              <a:rPr lang="en-US" sz="2000" dirty="0"/>
              <a:t>Pilot (Around 4-9 months)</a:t>
            </a:r>
          </a:p>
          <a:p>
            <a:pPr marL="457200" indent="-457200">
              <a:buAutoNum type="arabicPeriod"/>
            </a:pPr>
            <a:r>
              <a:rPr lang="en-US" sz="2000" dirty="0"/>
              <a:t>National rollout (10-24 months)</a:t>
            </a:r>
          </a:p>
          <a:p>
            <a:pPr marL="0" indent="0">
              <a:buNone/>
            </a:pPr>
            <a:r>
              <a:rPr lang="en-US" sz="2000" dirty="0"/>
              <a:t>This app would be introduced through schools, universities, GP practices and community settings to ensure maximum reach of younger people and accessibility.</a:t>
            </a:r>
          </a:p>
          <a:p>
            <a:pPr marL="0" indent="0">
              <a:buNone/>
            </a:pPr>
            <a:endParaRPr lang="en-US" sz="2000" b="1" u="sng" dirty="0"/>
          </a:p>
        </p:txBody>
      </p:sp>
    </p:spTree>
    <p:extLst>
      <p:ext uri="{BB962C8B-B14F-4D97-AF65-F5344CB8AC3E}">
        <p14:creationId xmlns:p14="http://schemas.microsoft.com/office/powerpoint/2010/main" val="2074520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67DFB-A571-12C3-D711-C5DC05CEF5B8}"/>
              </a:ext>
            </a:extLst>
          </p:cNvPr>
          <p:cNvSpPr>
            <a:spLocks noGrp="1"/>
          </p:cNvSpPr>
          <p:nvPr>
            <p:ph type="title"/>
          </p:nvPr>
        </p:nvSpPr>
        <p:spPr>
          <a:xfrm>
            <a:off x="838200" y="365126"/>
            <a:ext cx="10515600" cy="1306440"/>
          </a:xfrm>
        </p:spPr>
        <p:txBody>
          <a:bodyPr>
            <a:normAutofit/>
          </a:bodyPr>
          <a:lstStyle/>
          <a:p>
            <a:r>
              <a:rPr lang="en-GB" sz="4000" b="1" u="sng" dirty="0">
                <a:latin typeface="Arial" panose="020B0604020202020204" pitchFamily="34" charset="0"/>
                <a:cs typeface="Arial" panose="020B0604020202020204" pitchFamily="34" charset="0"/>
              </a:rPr>
              <a:t>Technology Integration </a:t>
            </a:r>
          </a:p>
        </p:txBody>
      </p:sp>
      <p:pic>
        <p:nvPicPr>
          <p:cNvPr id="48" name="Picture 47">
            <a:extLst>
              <a:ext uri="{FF2B5EF4-FFF2-40B4-BE49-F238E27FC236}">
                <a16:creationId xmlns:a16="http://schemas.microsoft.com/office/drawing/2014/main" id="{C244B973-F38C-C188-266D-113D4622DD01}"/>
              </a:ext>
            </a:extLst>
          </p:cNvPr>
          <p:cNvPicPr>
            <a:picLocks noChangeAspect="1"/>
          </p:cNvPicPr>
          <p:nvPr/>
        </p:nvPicPr>
        <p:blipFill>
          <a:blip r:embed="rId2"/>
          <a:srcRect l="5713" r="34279" b="-2"/>
          <a:stretch>
            <a:fillRect/>
          </a:stretch>
        </p:blipFill>
        <p:spPr>
          <a:xfrm>
            <a:off x="7989296" y="1843285"/>
            <a:ext cx="3364502" cy="3728611"/>
          </a:xfrm>
          <a:prstGeom prst="rect">
            <a:avLst/>
          </a:prstGeom>
        </p:spPr>
      </p:pic>
      <p:graphicFrame>
        <p:nvGraphicFramePr>
          <p:cNvPr id="47" name="Content Placeholder 2">
            <a:extLst>
              <a:ext uri="{FF2B5EF4-FFF2-40B4-BE49-F238E27FC236}">
                <a16:creationId xmlns:a16="http://schemas.microsoft.com/office/drawing/2014/main" id="{3AB65327-E397-B9C1-5B23-7D08465E663D}"/>
              </a:ext>
            </a:extLst>
          </p:cNvPr>
          <p:cNvGraphicFramePr>
            <a:graphicFrameLocks noGrp="1"/>
          </p:cNvGraphicFramePr>
          <p:nvPr>
            <p:ph idx="1"/>
            <p:extLst>
              <p:ext uri="{D42A27DB-BD31-4B8C-83A1-F6EECF244321}">
                <p14:modId xmlns:p14="http://schemas.microsoft.com/office/powerpoint/2010/main" val="2386267595"/>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572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952AB3A-A089-3478-AA99-6755895DF29C}"/>
              </a:ext>
            </a:extLst>
          </p:cNvPr>
          <p:cNvSpPr>
            <a:spLocks noGrp="1"/>
          </p:cNvSpPr>
          <p:nvPr>
            <p:ph type="title"/>
          </p:nvPr>
        </p:nvSpPr>
        <p:spPr>
          <a:xfrm>
            <a:off x="771735" y="434762"/>
            <a:ext cx="5393361" cy="1325563"/>
          </a:xfrm>
        </p:spPr>
        <p:txBody>
          <a:bodyPr>
            <a:normAutofit/>
          </a:bodyPr>
          <a:lstStyle/>
          <a:p>
            <a:r>
              <a:rPr lang="en-GB" b="1" u="sng" dirty="0">
                <a:latin typeface="Arial" panose="020B0604020202020204" pitchFamily="34" charset="0"/>
                <a:cs typeface="Arial" panose="020B0604020202020204" pitchFamily="34" charset="0"/>
              </a:rPr>
              <a:t>Regulations and Governance </a:t>
            </a:r>
          </a:p>
        </p:txBody>
      </p:sp>
      <p:sp>
        <p:nvSpPr>
          <p:cNvPr id="3" name="Content Placeholder 2">
            <a:extLst>
              <a:ext uri="{FF2B5EF4-FFF2-40B4-BE49-F238E27FC236}">
                <a16:creationId xmlns:a16="http://schemas.microsoft.com/office/drawing/2014/main" id="{82EE3A35-52F0-48D1-688D-1FEDFB729928}"/>
              </a:ext>
            </a:extLst>
          </p:cNvPr>
          <p:cNvSpPr>
            <a:spLocks noGrp="1"/>
          </p:cNvSpPr>
          <p:nvPr>
            <p:ph idx="1"/>
          </p:nvPr>
        </p:nvSpPr>
        <p:spPr>
          <a:xfrm>
            <a:off x="694842" y="2071900"/>
            <a:ext cx="5393361" cy="4351338"/>
          </a:xfrm>
        </p:spPr>
        <p:txBody>
          <a:bodyPr>
            <a:normAutofit/>
          </a:bodyPr>
          <a:lstStyle/>
          <a:p>
            <a:pPr marL="0" indent="0">
              <a:buNone/>
            </a:pPr>
            <a:r>
              <a:rPr lang="en-GB" sz="1800" dirty="0">
                <a:latin typeface="Arial" panose="020B0604020202020204" pitchFamily="34" charset="0"/>
                <a:cs typeface="Arial" panose="020B0604020202020204" pitchFamily="34" charset="0"/>
              </a:rPr>
              <a:t>To ensure the safety and trust of WellMind UK, compliance with UK regulations is crucial when providing patient support.</a:t>
            </a:r>
          </a:p>
          <a:p>
            <a:pPr marL="0" indent="0">
              <a:buNone/>
            </a:pPr>
            <a:r>
              <a:rPr lang="en-GB" sz="1800" dirty="0">
                <a:latin typeface="Arial" panose="020B0604020202020204" pitchFamily="34" charset="0"/>
                <a:cs typeface="Arial" panose="020B0604020202020204" pitchFamily="34" charset="0"/>
              </a:rPr>
              <a:t>Such as the General Data Protection Regulation (2018), this regulation ensures personal data is stored and processed effectively and securely. Additionally, the Care Quality Commission (2023) regulates healthcare services to maintain quality and safety standards of healthcare services.</a:t>
            </a:r>
          </a:p>
          <a:p>
            <a:pPr marL="0" indent="0">
              <a:buNone/>
            </a:pPr>
            <a:r>
              <a:rPr lang="en-GB" sz="1800" dirty="0">
                <a:latin typeface="Arial" panose="020B0604020202020204" pitchFamily="34" charset="0"/>
                <a:cs typeface="Arial" panose="020B0604020202020204" pitchFamily="34" charset="0"/>
              </a:rPr>
              <a:t>However, guidelines from the National Institute for Health and Care Excellence (2019) help to ensure that the app follows evidence-based practices. Compliance with these important frameworks is essential for effective and ethical service delivery for those seeking medical attention.</a:t>
            </a:r>
          </a:p>
          <a:p>
            <a:pPr marL="0" indent="0">
              <a:buNone/>
            </a:pPr>
            <a:endParaRPr lang="en-GB" sz="1800" dirty="0"/>
          </a:p>
        </p:txBody>
      </p:sp>
      <p:pic>
        <p:nvPicPr>
          <p:cNvPr id="5" name="Picture 4">
            <a:extLst>
              <a:ext uri="{FF2B5EF4-FFF2-40B4-BE49-F238E27FC236}">
                <a16:creationId xmlns:a16="http://schemas.microsoft.com/office/drawing/2014/main" id="{C1F2F7C6-EC8E-FC75-3635-0409AE06BFF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269" r="2979"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84607BE7-9036-6E2E-3758-70A1C0E83F67}"/>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ato.org/blog/federal-housing-tax-credit-2060-pages-brutal-complex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59776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05D4E5-2B8F-E1EB-1FB2-8D1A81EF318A}"/>
              </a:ext>
            </a:extLst>
          </p:cNvPr>
          <p:cNvSpPr>
            <a:spLocks noGrp="1"/>
          </p:cNvSpPr>
          <p:nvPr>
            <p:ph type="title"/>
          </p:nvPr>
        </p:nvSpPr>
        <p:spPr>
          <a:xfrm>
            <a:off x="190920" y="537069"/>
            <a:ext cx="5251316" cy="1807305"/>
          </a:xfrm>
        </p:spPr>
        <p:txBody>
          <a:bodyPr>
            <a:normAutofit/>
          </a:bodyPr>
          <a:lstStyle/>
          <a:p>
            <a:r>
              <a:rPr lang="en-GB" b="1" u="sng" dirty="0">
                <a:latin typeface="Arial" panose="020B0604020202020204" pitchFamily="34" charset="0"/>
                <a:cs typeface="Arial" panose="020B0604020202020204" pitchFamily="34" charset="0"/>
              </a:rPr>
              <a:t>Challenges and Considerations </a:t>
            </a:r>
          </a:p>
        </p:txBody>
      </p:sp>
      <p:sp>
        <p:nvSpPr>
          <p:cNvPr id="10" name="Content Placeholder 9">
            <a:extLst>
              <a:ext uri="{FF2B5EF4-FFF2-40B4-BE49-F238E27FC236}">
                <a16:creationId xmlns:a16="http://schemas.microsoft.com/office/drawing/2014/main" id="{A4BA9C67-7090-AF11-7BD9-CEDBC5C1BE82}"/>
              </a:ext>
            </a:extLst>
          </p:cNvPr>
          <p:cNvSpPr>
            <a:spLocks noGrp="1"/>
          </p:cNvSpPr>
          <p:nvPr>
            <p:ph idx="1"/>
          </p:nvPr>
        </p:nvSpPr>
        <p:spPr>
          <a:xfrm>
            <a:off x="190920" y="2477265"/>
            <a:ext cx="6290267" cy="3843666"/>
          </a:xfrm>
        </p:spPr>
        <p:txBody>
          <a:bodyPr>
            <a:normAutofit/>
          </a:bodyPr>
          <a:lstStyle/>
          <a:p>
            <a:pPr marL="0" indent="0">
              <a:buNone/>
            </a:pPr>
            <a:r>
              <a:rPr lang="en-US" sz="1600" dirty="0">
                <a:latin typeface="Arial" panose="020B0604020202020204" pitchFamily="34" charset="0"/>
                <a:cs typeface="Arial" panose="020B0604020202020204" pitchFamily="34" charset="0"/>
              </a:rPr>
              <a:t>Despite the benefits of this app, WellMind UK also has challenges it may face.</a:t>
            </a:r>
          </a:p>
          <a:p>
            <a:pPr marL="0" indent="0">
              <a:buNone/>
            </a:pPr>
            <a:r>
              <a:rPr lang="en-US" sz="1600" dirty="0">
                <a:latin typeface="Arial" panose="020B0604020202020204" pitchFamily="34" charset="0"/>
                <a:cs typeface="Arial" panose="020B0604020202020204" pitchFamily="34" charset="0"/>
              </a:rPr>
              <a:t>Not many individuals have access to smartphones or reliable internet because of financial circumstances. Data privacy is also another issue; this is because some users may be hesitant to share their personal information online. Also, the persistent reliance on artificial intelligence may reduce the role of human practitioners. </a:t>
            </a:r>
          </a:p>
          <a:p>
            <a:pPr marL="0" indent="0">
              <a:buNone/>
            </a:pPr>
            <a:r>
              <a:rPr lang="en-US" sz="1600" dirty="0">
                <a:latin typeface="Arial" panose="020B0604020202020204" pitchFamily="34" charset="0"/>
                <a:cs typeface="Arial" panose="020B0604020202020204" pitchFamily="34" charset="0"/>
              </a:rPr>
              <a:t>However, to address these challenges, this app will include offline support options for individuals who are unable to access, including transparent data protection policies and integration with professional healthcare services. This would ensure a composed and inclusive approach.</a:t>
            </a:r>
          </a:p>
          <a:p>
            <a:pPr marL="0" indent="0">
              <a:buNone/>
            </a:pPr>
            <a:endParaRPr lang="en-US" sz="20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B27120D4-F54A-944C-E6E9-30DEE56D6DF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238" r="1972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E6BE700A-D7D0-AB14-4C6B-925DD831BAC1}"/>
              </a:ext>
            </a:extLst>
          </p:cNvPr>
          <p:cNvSpPr txBox="1"/>
          <p:nvPr/>
        </p:nvSpPr>
        <p:spPr>
          <a:xfrm>
            <a:off x="9602830" y="6657945"/>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7/08/apples-app-development-course-and-its-impact-on-the-app-econom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6695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C6D8A-4A04-75FA-AECC-FDAE5C17BBAC}"/>
              </a:ext>
            </a:extLst>
          </p:cNvPr>
          <p:cNvSpPr>
            <a:spLocks noGrp="1"/>
          </p:cNvSpPr>
          <p:nvPr>
            <p:ph type="title"/>
          </p:nvPr>
        </p:nvSpPr>
        <p:spPr>
          <a:xfrm>
            <a:off x="630936" y="640080"/>
            <a:ext cx="4818888" cy="1481328"/>
          </a:xfrm>
        </p:spPr>
        <p:txBody>
          <a:bodyPr anchor="b">
            <a:normAutofit/>
          </a:bodyPr>
          <a:lstStyle/>
          <a:p>
            <a:r>
              <a:rPr lang="en-GB" sz="5400" b="1" u="sng">
                <a:latin typeface="Arial" panose="020B0604020202020204" pitchFamily="34" charset="0"/>
                <a:cs typeface="Arial" panose="020B0604020202020204" pitchFamily="34" charset="0"/>
              </a:rPr>
              <a:t>Conclusion </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F425DFCE-8C7B-665A-7F55-DD0CD6636444}"/>
              </a:ext>
            </a:extLst>
          </p:cNvPr>
          <p:cNvSpPr>
            <a:spLocks noGrp="1"/>
          </p:cNvSpPr>
          <p:nvPr>
            <p:ph idx="1"/>
          </p:nvPr>
        </p:nvSpPr>
        <p:spPr>
          <a:xfrm>
            <a:off x="630936" y="2660904"/>
            <a:ext cx="4818888" cy="3547872"/>
          </a:xfrm>
        </p:spPr>
        <p:txBody>
          <a:bodyPr anchor="t">
            <a:noAutofit/>
          </a:bodyPr>
          <a:lstStyle/>
          <a:p>
            <a:pPr marL="0" indent="0">
              <a:buNone/>
            </a:pPr>
            <a:r>
              <a:rPr lang="en-US" sz="1600" dirty="0">
                <a:latin typeface="Arial" panose="020B0604020202020204" pitchFamily="34" charset="0"/>
                <a:cs typeface="Arial" panose="020B0604020202020204" pitchFamily="34" charset="0"/>
              </a:rPr>
              <a:t>WellMind UK offers an innovative and practical solution to help improve the increasing mental health challenges faced by young people in the UK.  However, by the combination of digital technology and evidence- based approaches, this app excessively improves accessibility, reduces demand on services and promotes early intervention. </a:t>
            </a:r>
          </a:p>
          <a:p>
            <a:pPr marL="0" indent="0">
              <a:buNone/>
            </a:pPr>
            <a:r>
              <a:rPr lang="en-US" sz="1600" dirty="0">
                <a:latin typeface="Arial" panose="020B0604020202020204" pitchFamily="34" charset="0"/>
                <a:cs typeface="Arial" panose="020B0604020202020204" pitchFamily="34" charset="0"/>
              </a:rPr>
              <a:t>Although there are challenges to be faced, such as digital exclusion and data privacy that must be addressed, the overall benefits of the app demonstrate the value of this innovation. WellMind UK aligns and outlines national healthcare priorities and represents an effective and reliable approach to the improvement of mental health in the younger generation.</a:t>
            </a:r>
          </a:p>
        </p:txBody>
      </p:sp>
      <p:pic>
        <p:nvPicPr>
          <p:cNvPr id="5" name="Content Placeholder 4">
            <a:extLst>
              <a:ext uri="{FF2B5EF4-FFF2-40B4-BE49-F238E27FC236}">
                <a16:creationId xmlns:a16="http://schemas.microsoft.com/office/drawing/2014/main" id="{B34618BC-85EA-BBB7-2F24-54724098AF68}"/>
              </a:ext>
            </a:extLst>
          </p:cNvPr>
          <p:cNvPicPr>
            <a:picLocks noChangeAspect="1"/>
          </p:cNvPicPr>
          <p:nvPr/>
        </p:nvPicPr>
        <p:blipFill>
          <a:blip r:embed="rId2">
            <a:extLst>
              <a:ext uri="{28A0092B-C50C-407E-A947-70E740481C1C}">
                <a14:useLocalDpi xmlns:a14="http://schemas.microsoft.com/office/drawing/2010/main" val="0"/>
              </a:ext>
            </a:extLst>
          </a:blip>
          <a:srcRect l="12474" r="13063" b="2"/>
          <a:stretch>
            <a:fillRect/>
          </a:stretch>
        </p:blipFill>
        <p:spPr>
          <a:xfrm>
            <a:off x="6199728" y="640080"/>
            <a:ext cx="5257608" cy="5577840"/>
          </a:xfrm>
          <a:prstGeom prst="rect">
            <a:avLst/>
          </a:prstGeom>
        </p:spPr>
      </p:pic>
    </p:spTree>
    <p:extLst>
      <p:ext uri="{BB962C8B-B14F-4D97-AF65-F5344CB8AC3E}">
        <p14:creationId xmlns:p14="http://schemas.microsoft.com/office/powerpoint/2010/main" val="3621439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89149-2E1B-5E43-616D-CEC0B31345EB}"/>
              </a:ext>
            </a:extLst>
          </p:cNvPr>
          <p:cNvSpPr>
            <a:spLocks noGrp="1"/>
          </p:cNvSpPr>
          <p:nvPr>
            <p:ph type="title"/>
          </p:nvPr>
        </p:nvSpPr>
        <p:spPr>
          <a:xfrm>
            <a:off x="838200" y="365125"/>
            <a:ext cx="10515600" cy="1325563"/>
          </a:xfrm>
        </p:spPr>
        <p:txBody>
          <a:bodyPr>
            <a:normAutofit/>
          </a:bodyPr>
          <a:lstStyle/>
          <a:p>
            <a:r>
              <a:rPr lang="en-GB" sz="4000" u="sng">
                <a:latin typeface="Arial"/>
                <a:cs typeface="Arial"/>
              </a:rPr>
              <a:t>Reference List   </a:t>
            </a:r>
            <a:endParaRPr lang="en-GB" sz="4000" u="sng"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B582D-27E9-BD9E-7E15-0E077AE41020}"/>
              </a:ext>
            </a:extLst>
          </p:cNvPr>
          <p:cNvSpPr>
            <a:spLocks noGrp="1"/>
          </p:cNvSpPr>
          <p:nvPr>
            <p:ph idx="1"/>
          </p:nvPr>
        </p:nvSpPr>
        <p:spPr>
          <a:xfrm>
            <a:off x="838200" y="1929384"/>
            <a:ext cx="10515600" cy="4251960"/>
          </a:xfrm>
        </p:spPr>
        <p:txBody>
          <a:bodyPr>
            <a:normAutofit/>
          </a:bodyPr>
          <a:lstStyle/>
          <a:p>
            <a:pPr marL="0" indent="0">
              <a:buNone/>
            </a:pPr>
            <a:r>
              <a:rPr lang="en-GB" sz="1600" dirty="0">
                <a:latin typeface="Arial" panose="020B0604020202020204" pitchFamily="34" charset="0"/>
                <a:cs typeface="Arial" panose="020B0604020202020204" pitchFamily="34" charset="0"/>
              </a:rPr>
              <a:t>NHS England (2019). </a:t>
            </a:r>
            <a:r>
              <a:rPr lang="en-GB" sz="1600" i="1" dirty="0">
                <a:latin typeface="Arial" panose="020B0604020202020204" pitchFamily="34" charset="0"/>
                <a:cs typeface="Arial" panose="020B0604020202020204" pitchFamily="34" charset="0"/>
              </a:rPr>
              <a:t>The NHS Long Term Plan</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rPr>
              <a:t>https://webarchive.nationalarchives.gov.uk/ukgwa/20250707103655/https://www.longtermplan.nhs.uk/</a:t>
            </a:r>
            <a:r>
              <a:rPr lang="en-GB" sz="1600" dirty="0">
                <a:latin typeface="Arial" panose="020B0604020202020204" pitchFamily="34" charset="0"/>
                <a:cs typeface="Arial" panose="020B0604020202020204" pitchFamily="34" charset="0"/>
              </a:rPr>
              <a:t> (Accessed 17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2026)</a:t>
            </a:r>
          </a:p>
          <a:p>
            <a:pPr marL="0" indent="0">
              <a:buNone/>
            </a:pPr>
            <a:r>
              <a:rPr lang="en-GB" sz="1600" dirty="0">
                <a:latin typeface="Arial" panose="020B0604020202020204" pitchFamily="34" charset="0"/>
                <a:cs typeface="Arial" panose="020B0604020202020204" pitchFamily="34" charset="0"/>
              </a:rPr>
              <a:t>NHS Digital (2023) </a:t>
            </a:r>
            <a:r>
              <a:rPr lang="en-GB" sz="1600" i="1" dirty="0">
                <a:latin typeface="Arial" panose="020B0604020202020204" pitchFamily="34" charset="0"/>
                <a:cs typeface="Arial" panose="020B0604020202020204" pitchFamily="34" charset="0"/>
              </a:rPr>
              <a:t>Mental Health of Children and Young People in England 2023</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https://digital.nhs.uk/data-and-information/publications/statistical/mental-health-of-children-and-young-people-in-england/2023</a:t>
            </a:r>
            <a:r>
              <a:rPr lang="en-GB" sz="1600" dirty="0">
                <a:latin typeface="Arial" panose="020B0604020202020204" pitchFamily="34" charset="0"/>
                <a:cs typeface="Arial" panose="020B0604020202020204" pitchFamily="34" charset="0"/>
              </a:rPr>
              <a:t> (Accessed 17th March 2026)</a:t>
            </a:r>
          </a:p>
          <a:p>
            <a:pPr marL="0" indent="0">
              <a:buNone/>
            </a:pPr>
            <a:r>
              <a:rPr lang="en-GB" sz="1600" dirty="0">
                <a:latin typeface="Arial" panose="020B0604020202020204" pitchFamily="34" charset="0"/>
                <a:cs typeface="Arial" panose="020B0604020202020204" pitchFamily="34" charset="0"/>
              </a:rPr>
              <a:t>The King’s Fund (2022). </a:t>
            </a:r>
            <a:r>
              <a:rPr lang="en-GB" sz="1600" i="1" dirty="0">
                <a:latin typeface="Arial" panose="020B0604020202020204" pitchFamily="34" charset="0"/>
                <a:cs typeface="Arial" panose="020B0604020202020204" pitchFamily="34" charset="0"/>
              </a:rPr>
              <a:t>The NHS in a nutshell.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https://www.kingsfund.org.uk/insight-and-analysis/projects/nhs-in-nutshell</a:t>
            </a:r>
            <a:r>
              <a:rPr lang="en-GB" sz="1600" dirty="0">
                <a:latin typeface="Arial" panose="020B0604020202020204" pitchFamily="34" charset="0"/>
                <a:cs typeface="Arial" panose="020B0604020202020204" pitchFamily="34" charset="0"/>
              </a:rPr>
              <a:t> (Accessed 17th March 2026)</a:t>
            </a:r>
          </a:p>
          <a:p>
            <a:pPr marL="0" indent="0">
              <a:buNone/>
            </a:pPr>
            <a:r>
              <a:rPr lang="en-GB" sz="1600" dirty="0">
                <a:latin typeface="Arial" panose="020B0604020202020204" pitchFamily="34" charset="0"/>
                <a:cs typeface="Arial" panose="020B0604020202020204" pitchFamily="34" charset="0"/>
              </a:rPr>
              <a:t>Care Quality Commission (2023). </a:t>
            </a:r>
            <a:r>
              <a:rPr lang="en-GB" sz="1600" i="1" dirty="0">
                <a:latin typeface="Arial" panose="020B0604020202020204" pitchFamily="34" charset="0"/>
                <a:cs typeface="Arial" panose="020B0604020202020204" pitchFamily="34" charset="0"/>
              </a:rPr>
              <a:t>The State of Health Care and Adult Social Care in England 2022/23</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https://www.cqc.org.uk/publications/major-report/state-care/2023-2024/access/asc</a:t>
            </a:r>
            <a:r>
              <a:rPr lang="en-GB" sz="1600" dirty="0">
                <a:latin typeface="Arial" panose="020B0604020202020204" pitchFamily="34" charset="0"/>
                <a:cs typeface="Arial" panose="020B0604020202020204" pitchFamily="34" charset="0"/>
              </a:rPr>
              <a:t> (Accessed 17th March 2026)</a:t>
            </a:r>
          </a:p>
          <a:p>
            <a:pPr marL="0" indent="0">
              <a:buNone/>
            </a:pPr>
            <a:r>
              <a:rPr lang="en-GB" sz="1600" dirty="0">
                <a:latin typeface="Arial" panose="020B0604020202020204" pitchFamily="34" charset="0"/>
                <a:cs typeface="Arial" panose="020B0604020202020204" pitchFamily="34" charset="0"/>
              </a:rPr>
              <a:t>National Institute for Health and Care Excellence (2019) </a:t>
            </a:r>
            <a:r>
              <a:rPr lang="en-GB" sz="1600" i="1" dirty="0">
                <a:latin typeface="Arial" panose="020B0604020202020204" pitchFamily="34" charset="0"/>
                <a:cs typeface="Arial" panose="020B0604020202020204" pitchFamily="34" charset="0"/>
              </a:rPr>
              <a:t>Depression in children and young people.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https://www.nice.org.uk/guidance/NG134</a:t>
            </a:r>
            <a:r>
              <a:rPr lang="en-GB" sz="1600" dirty="0">
                <a:latin typeface="Arial" panose="020B0604020202020204" pitchFamily="34" charset="0"/>
                <a:cs typeface="Arial" panose="020B0604020202020204" pitchFamily="34" charset="0"/>
              </a:rPr>
              <a:t> (Accessed 17th March 2026) </a:t>
            </a:r>
          </a:p>
          <a:p>
            <a:pPr marL="0" indent="0">
              <a:buNone/>
            </a:pPr>
            <a:r>
              <a:rPr lang="en-GB" sz="1600" dirty="0">
                <a:latin typeface="Arial" panose="020B0604020202020204" pitchFamily="34" charset="0"/>
                <a:cs typeface="Arial" panose="020B0604020202020204" pitchFamily="34" charset="0"/>
              </a:rPr>
              <a:t>General Data Protection Regulation (2018) </a:t>
            </a:r>
            <a:r>
              <a:rPr lang="en-GB" sz="1600" i="1" dirty="0">
                <a:latin typeface="Arial" panose="020B0604020202020204" pitchFamily="34" charset="0"/>
                <a:cs typeface="Arial" panose="020B0604020202020204" pitchFamily="34" charset="0"/>
              </a:rPr>
              <a:t>General Data Protection Regulation (GDPR).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https://www.gov.uk/data-protection</a:t>
            </a:r>
            <a:r>
              <a:rPr lang="en-GB" sz="1600" dirty="0">
                <a:latin typeface="Arial" panose="020B0604020202020204" pitchFamily="34" charset="0"/>
                <a:cs typeface="Arial" panose="020B0604020202020204" pitchFamily="34" charset="0"/>
              </a:rPr>
              <a:t> (Accessed 17th March 2026)</a:t>
            </a:r>
          </a:p>
        </p:txBody>
      </p:sp>
    </p:spTree>
    <p:extLst>
      <p:ext uri="{BB962C8B-B14F-4D97-AF65-F5344CB8AC3E}">
        <p14:creationId xmlns:p14="http://schemas.microsoft.com/office/powerpoint/2010/main" val="611720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BBEB054-405F-F623-9FB3-81E7CCB791C1}"/>
              </a:ext>
            </a:extLst>
          </p:cNvPr>
          <p:cNvSpPr>
            <a:spLocks noGrp="1"/>
          </p:cNvSpPr>
          <p:nvPr>
            <p:ph type="ctrTitle"/>
          </p:nvPr>
        </p:nvSpPr>
        <p:spPr>
          <a:xfrm>
            <a:off x="3880430" y="583345"/>
            <a:ext cx="7160357" cy="4164820"/>
          </a:xfrm>
        </p:spPr>
        <p:txBody>
          <a:bodyPr anchor="t">
            <a:normAutofit/>
          </a:bodyPr>
          <a:lstStyle/>
          <a:p>
            <a:pPr algn="r"/>
            <a:r>
              <a:rPr lang="en-GB" sz="8000" b="1" u="sng">
                <a:solidFill>
                  <a:srgbClr val="FFFFFF"/>
                </a:solidFill>
                <a:latin typeface="Arial"/>
                <a:cs typeface="Arial"/>
              </a:rPr>
              <a:t>Pitch</a:t>
            </a:r>
            <a:r>
              <a:rPr lang="en-GB" sz="8000" b="1" u="sng">
                <a:solidFill>
                  <a:srgbClr val="FFFFFF"/>
                </a:solidFill>
              </a:rPr>
              <a:t> – 1,000 Words </a:t>
            </a:r>
            <a:br>
              <a:rPr lang="en-GB" sz="8000" b="1" u="sng">
                <a:solidFill>
                  <a:srgbClr val="FFFFFF"/>
                </a:solidFill>
              </a:rPr>
            </a:br>
            <a:r>
              <a:rPr lang="en-GB" sz="8000" b="1" u="sng">
                <a:solidFill>
                  <a:srgbClr val="FFFFFF"/>
                </a:solidFill>
              </a:rPr>
              <a:t>Microsoft word </a:t>
            </a:r>
          </a:p>
        </p:txBody>
      </p:sp>
      <p:sp>
        <p:nvSpPr>
          <p:cNvPr id="3" name="Subtitle 2">
            <a:extLst>
              <a:ext uri="{FF2B5EF4-FFF2-40B4-BE49-F238E27FC236}">
                <a16:creationId xmlns:a16="http://schemas.microsoft.com/office/drawing/2014/main" id="{E72DD4EB-AE33-38DE-1B37-D41A04249A87}"/>
              </a:ext>
            </a:extLst>
          </p:cNvPr>
          <p:cNvSpPr>
            <a:spLocks noGrp="1"/>
          </p:cNvSpPr>
          <p:nvPr>
            <p:ph type="subTitle" idx="1"/>
          </p:nvPr>
        </p:nvSpPr>
        <p:spPr>
          <a:xfrm>
            <a:off x="1208228" y="4170066"/>
            <a:ext cx="8578699" cy="2306934"/>
          </a:xfrm>
        </p:spPr>
        <p:txBody>
          <a:bodyPr>
            <a:normAutofit/>
          </a:bodyPr>
          <a:lstStyle/>
          <a:p>
            <a:pPr algn="l"/>
            <a:r>
              <a:rPr lang="en-GB" sz="2000" dirty="0">
                <a:solidFill>
                  <a:srgbClr val="FFFFFF"/>
                </a:solidFill>
              </a:rPr>
              <a:t>Double click link available here: </a:t>
            </a:r>
          </a:p>
          <a:p>
            <a:pPr algn="l"/>
            <a:endParaRPr lang="en-GB" sz="2000" dirty="0">
              <a:solidFill>
                <a:srgbClr val="FFFFFF"/>
              </a:solidFill>
            </a:endParaRPr>
          </a:p>
          <a:p>
            <a:pPr algn="l"/>
            <a:endParaRPr lang="en-GB" sz="2000" dirty="0">
              <a:solidFill>
                <a:srgbClr val="FFFFFF"/>
              </a:solidFill>
            </a:endParaRPr>
          </a:p>
        </p:txBody>
      </p:sp>
      <p:sp>
        <p:nvSpPr>
          <p:cNvPr id="17"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1"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3"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5"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9"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graphicFrame>
        <p:nvGraphicFramePr>
          <p:cNvPr id="6" name="Object 5">
            <a:extLst>
              <a:ext uri="{FF2B5EF4-FFF2-40B4-BE49-F238E27FC236}">
                <a16:creationId xmlns:a16="http://schemas.microsoft.com/office/drawing/2014/main" id="{59075C83-8CEF-8428-2176-8A3B2EBF366A}"/>
              </a:ext>
            </a:extLst>
          </p:cNvPr>
          <p:cNvGraphicFramePr>
            <a:graphicFrameLocks noChangeAspect="1"/>
          </p:cNvGraphicFramePr>
          <p:nvPr>
            <p:extLst>
              <p:ext uri="{D42A27DB-BD31-4B8C-83A1-F6EECF244321}">
                <p14:modId xmlns:p14="http://schemas.microsoft.com/office/powerpoint/2010/main" val="2777168627"/>
              </p:ext>
            </p:extLst>
          </p:nvPr>
        </p:nvGraphicFramePr>
        <p:xfrm>
          <a:off x="1489631" y="4612214"/>
          <a:ext cx="1186760" cy="1127726"/>
        </p:xfrm>
        <a:graphic>
          <a:graphicData uri="http://schemas.openxmlformats.org/presentationml/2006/ole">
            <mc:AlternateContent xmlns:mc="http://schemas.openxmlformats.org/markup-compatibility/2006">
              <mc:Choice xmlns:v="urn:schemas-microsoft-com:vml" Requires="v">
                <p:oleObj name="Document" showAsIcon="1" r:id="rId2" imgW="914400" imgH="792417" progId="Word.Document.12">
                  <p:embed/>
                </p:oleObj>
              </mc:Choice>
              <mc:Fallback>
                <p:oleObj name="Document" showAsIcon="1" r:id="rId2" imgW="914400" imgH="792417" progId="Word.Document.12">
                  <p:embed/>
                  <p:pic>
                    <p:nvPicPr>
                      <p:cNvPr id="5" name="Object 4">
                        <a:extLst>
                          <a:ext uri="{FF2B5EF4-FFF2-40B4-BE49-F238E27FC236}">
                            <a16:creationId xmlns:a16="http://schemas.microsoft.com/office/drawing/2014/main" id="{35AB9A3D-56C5-F616-FB5E-7AFF56A870E8}"/>
                          </a:ext>
                        </a:extLst>
                      </p:cNvPr>
                      <p:cNvPicPr/>
                      <p:nvPr/>
                    </p:nvPicPr>
                    <p:blipFill>
                      <a:blip r:embed="rId3"/>
                      <a:stretch>
                        <a:fillRect/>
                      </a:stretch>
                    </p:blipFill>
                    <p:spPr>
                      <a:xfrm>
                        <a:off x="1489631" y="4612214"/>
                        <a:ext cx="1186760" cy="1127726"/>
                      </a:xfrm>
                      <a:prstGeom prst="rect">
                        <a:avLst/>
                      </a:prstGeom>
                    </p:spPr>
                  </p:pic>
                </p:oleObj>
              </mc:Fallback>
            </mc:AlternateContent>
          </a:graphicData>
        </a:graphic>
      </p:graphicFrame>
    </p:spTree>
    <p:extLst>
      <p:ext uri="{BB962C8B-B14F-4D97-AF65-F5344CB8AC3E}">
        <p14:creationId xmlns:p14="http://schemas.microsoft.com/office/powerpoint/2010/main" val="2632180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5060e1bf819ef672f82d20ef59b3aad">
  <xsd:schema xmlns:xsd="http://www.w3.org/2001/XMLSchema" xmlns:xs="http://www.w3.org/2001/XMLSchema" xmlns:p="http://schemas.microsoft.com/office/2006/metadata/properties" xmlns:ns3="0085e1a2-9cbf-4b92-866b-21f3c89040b6" targetNamespace="http://schemas.microsoft.com/office/2006/metadata/properties" ma:root="true" ma:fieldsID="d05609d16f383e0e111ede4fd9f59f49"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628450-ACF1-4F89-8EE0-8D15C5855C63}">
  <ds:schemaRefs>
    <ds:schemaRef ds:uri="http://schemas.microsoft.com/office/2006/documentManagement/types"/>
    <ds:schemaRef ds:uri="http://purl.org/dc/terms/"/>
    <ds:schemaRef ds:uri="http://purl.org/dc/elements/1.1/"/>
    <ds:schemaRef ds:uri="0085e1a2-9cbf-4b92-866b-21f3c89040b6"/>
    <ds:schemaRef ds:uri="http://purl.org/dc/dcmitype/"/>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314F9D25-AB2E-426D-981A-FF42FDD62F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C0D376-6E67-434F-96F1-AB403DC745F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340</TotalTime>
  <Words>1473</Words>
  <Application>Microsoft Office PowerPoint</Application>
  <PresentationFormat>Widescreen</PresentationFormat>
  <Paragraphs>66</Paragraphs>
  <Slides>12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Office Theme</vt:lpstr>
      <vt:lpstr>Microsoft Word Document</vt:lpstr>
      <vt:lpstr>Name: Rianna Edith Woolery    Student Number: 2406617     Module code: BMHP5014   Module Title: Changemakers: Creativity and Value Creation    Lecturer Name: Raheela Shaikh   Assignment Title: Component 2: Written Assignment (Report) </vt:lpstr>
      <vt:lpstr>WellMind UK: A Digital Mental Health Support App for Young Individuals in the UK. </vt:lpstr>
      <vt:lpstr>The Innovation: WellMind UK</vt:lpstr>
      <vt:lpstr>The WellMind UK platform follows a structured user journey and is designed to provide effective, personalised and responsive support.   Users would first begin by downloading the app onto their devices and creating a secure account using the NHS sign-up or login. Then users would complete a mood assessment, which allows the system to predict and identify a user’s individual needs. Artificial intelligence (AI) analyses responses and provides personalised support options which cater to users’ needs, including an anonymous chat support, crisis guidance and referrals to the NHS where necessary   If urgent support is required, users are directed and referred to appropriate health services, such as the NHS and crisis services, such as 111. For continuous support, this app also offers daily mood tracking and feedback, chat support and ensuring long-term support and monitoring takes place for those in need.</vt:lpstr>
      <vt:lpstr>Target Audience &amp; Impact</vt:lpstr>
      <vt:lpstr>Implementation </vt:lpstr>
      <vt:lpstr>Technology Integration </vt:lpstr>
      <vt:lpstr>Regulations and Governance </vt:lpstr>
      <vt:lpstr>Challenges and Considerations </vt:lpstr>
      <vt:lpstr>Conclusion </vt:lpstr>
      <vt:lpstr>Reference List   </vt:lpstr>
      <vt:lpstr>Pitch – 1,000 Words  Microsoft word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Rianna Woolery (2406617)</dc:creator>
  <cp:lastModifiedBy>Rianna Woolery (2406617)</cp:lastModifiedBy>
  <cp:revision>10</cp:revision>
  <dcterms:created xsi:type="dcterms:W3CDTF">2026-03-31T14:25:18Z</dcterms:created>
  <dcterms:modified xsi:type="dcterms:W3CDTF">2026-04-01T19:50:50Z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