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78" r:id="rId2"/>
    <p:sldId id="257" r:id="rId3"/>
    <p:sldId id="258" r:id="rId4"/>
    <p:sldId id="260" r:id="rId5"/>
    <p:sldId id="275" r:id="rId6"/>
    <p:sldId id="271" r:id="rId7"/>
    <p:sldId id="261" r:id="rId8"/>
    <p:sldId id="272" r:id="rId9"/>
    <p:sldId id="262" r:id="rId10"/>
    <p:sldId id="279" r:id="rId11"/>
    <p:sldId id="273" r:id="rId12"/>
    <p:sldId id="263" r:id="rId13"/>
    <p:sldId id="264" r:id="rId14"/>
    <p:sldId id="265" r:id="rId15"/>
    <p:sldId id="282" r:id="rId16"/>
    <p:sldId id="266" r:id="rId17"/>
    <p:sldId id="270" r:id="rId18"/>
    <p:sldId id="267" r:id="rId19"/>
    <p:sldId id="268" r:id="rId20"/>
    <p:sldId id="283" r:id="rId21"/>
    <p:sldId id="281" r:id="rId22"/>
    <p:sldId id="280" r:id="rId23"/>
    <p:sldId id="274" r:id="rId2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035" autoAdjust="0"/>
  </p:normalViewPr>
  <p:slideViewPr>
    <p:cSldViewPr>
      <p:cViewPr varScale="1">
        <p:scale>
          <a:sx n="61" d="100"/>
          <a:sy n="61" d="100"/>
        </p:scale>
        <p:origin x="1650" y="42"/>
      </p:cViewPr>
      <p:guideLst>
        <p:guide orient="horz" pos="2160"/>
        <p:guide pos="2880"/>
      </p:guideLst>
    </p:cSldViewPr>
  </p:slideViewPr>
  <p:notesTextViewPr>
    <p:cViewPr>
      <p:scale>
        <a:sx n="1" d="1"/>
        <a:sy n="1" d="1"/>
      </p:scale>
      <p:origin x="0" y="0"/>
    </p:cViewPr>
  </p:notesTextViewPr>
  <p:notesViewPr>
    <p:cSldViewPr>
      <p:cViewPr varScale="1">
        <p:scale>
          <a:sx n="56" d="100"/>
          <a:sy n="56" d="100"/>
        </p:scale>
        <p:origin x="-1074" y="-8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01DE2E95-144A-4DCD-BD28-DA23CD07C71C}" type="datetimeFigureOut">
              <a:rPr lang="en-GB" smtClean="0"/>
              <a:pPr/>
              <a:t>03/09/2021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9F98BA7-56F2-423E-9B94-885970A02864}" type="slidenum">
              <a:rPr lang="en-GB" smtClean="0"/>
              <a:pPr/>
              <a:t>‹#›</a:t>
            </a:fld>
            <a:endParaRPr lang="en-GB"/>
          </a:p>
        </p:txBody>
      </p:sp>
    </p:spTree>
    <p:extLst>
      <p:ext uri="{BB962C8B-B14F-4D97-AF65-F5344CB8AC3E}">
        <p14:creationId xmlns:p14="http://schemas.microsoft.com/office/powerpoint/2010/main" val="1882646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2.cde.state.co.us/media/resultsmatter/RMSeries/JasminAndAlyssandraPlaying.as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a:t>
            </a:fld>
            <a:endParaRPr lang="en-GB"/>
          </a:p>
        </p:txBody>
      </p:sp>
    </p:spTree>
    <p:extLst>
      <p:ext uri="{BB962C8B-B14F-4D97-AF65-F5344CB8AC3E}">
        <p14:creationId xmlns:p14="http://schemas.microsoft.com/office/powerpoint/2010/main" val="1112183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students are not clear explain what is meant by data. Data is</a:t>
            </a:r>
            <a:r>
              <a:rPr lang="en-GB" baseline="0" dirty="0"/>
              <a:t> </a:t>
            </a:r>
            <a:r>
              <a:rPr lang="en-GB" dirty="0"/>
              <a:t>the information collected.</a:t>
            </a:r>
          </a:p>
        </p:txBody>
      </p:sp>
      <p:sp>
        <p:nvSpPr>
          <p:cNvPr id="4" name="Slide Number Placeholder 3"/>
          <p:cNvSpPr>
            <a:spLocks noGrp="1"/>
          </p:cNvSpPr>
          <p:nvPr>
            <p:ph type="sldNum" sz="quarter" idx="10"/>
          </p:nvPr>
        </p:nvSpPr>
        <p:spPr/>
        <p:txBody>
          <a:bodyPr/>
          <a:lstStyle/>
          <a:p>
            <a:fld id="{09F98BA7-56F2-423E-9B94-885970A02864}" type="slidenum">
              <a:rPr lang="en-GB" smtClean="0"/>
              <a:pPr/>
              <a:t>2</a:t>
            </a:fld>
            <a:endParaRPr lang="en-GB"/>
          </a:p>
        </p:txBody>
      </p:sp>
    </p:spTree>
    <p:extLst>
      <p:ext uri="{BB962C8B-B14F-4D97-AF65-F5344CB8AC3E}">
        <p14:creationId xmlns:p14="http://schemas.microsoft.com/office/powerpoint/2010/main" val="15173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may have other suggestions as well, such as reading documents,</a:t>
            </a:r>
            <a:r>
              <a:rPr lang="en-GB" baseline="0" dirty="0"/>
              <a:t> analysing children’s mark making.</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3</a:t>
            </a:fld>
            <a:endParaRPr lang="en-GB"/>
          </a:p>
        </p:txBody>
      </p:sp>
    </p:spTree>
    <p:extLst>
      <p:ext uri="{BB962C8B-B14F-4D97-AF65-F5344CB8AC3E}">
        <p14:creationId xmlns:p14="http://schemas.microsoft.com/office/powerpoint/2010/main" val="1467766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 out a mini questionnaire. Ask them to fill</a:t>
            </a:r>
            <a:r>
              <a:rPr lang="en-GB" baseline="0" dirty="0"/>
              <a:t> it in. It is fine for them to discuss while doing this.</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4</a:t>
            </a:fld>
            <a:endParaRPr lang="en-GB"/>
          </a:p>
        </p:txBody>
      </p:sp>
    </p:spTree>
    <p:extLst>
      <p:ext uri="{BB962C8B-B14F-4D97-AF65-F5344CB8AC3E}">
        <p14:creationId xmlns:p14="http://schemas.microsoft.com/office/powerpoint/2010/main" val="4040162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On each table ( small groups) get them to collate what they have found.</a:t>
            </a:r>
          </a:p>
          <a:p>
            <a:r>
              <a:rPr lang="en-GB" dirty="0"/>
              <a:t>For example 100% female.</a:t>
            </a:r>
          </a:p>
          <a:p>
            <a:r>
              <a:rPr lang="en-GB" dirty="0"/>
              <a:t>2. 50 % are aged 18-29 50 % 30-</a:t>
            </a:r>
            <a:r>
              <a:rPr lang="en-GB" baseline="0" dirty="0"/>
              <a:t>31</a:t>
            </a:r>
          </a:p>
          <a:p>
            <a:r>
              <a:rPr lang="en-GB" baseline="0" dirty="0"/>
              <a:t>3. 25% used UCAS, 25% used University website </a:t>
            </a:r>
            <a:r>
              <a:rPr lang="en-GB" baseline="0" dirty="0" err="1"/>
              <a:t>etc</a:t>
            </a:r>
            <a:endParaRPr lang="en-GB" baseline="0" dirty="0"/>
          </a:p>
          <a:p>
            <a:r>
              <a:rPr lang="en-GB" baseline="0" dirty="0"/>
              <a:t>How may ranked information as useful and so on.</a:t>
            </a:r>
          </a:p>
          <a:p>
            <a:endParaRPr lang="en-GB" baseline="0" dirty="0"/>
          </a:p>
          <a:p>
            <a:r>
              <a:rPr lang="en-GB" dirty="0"/>
              <a:t>You could then ask each table to give information back to you. </a:t>
            </a:r>
          </a:p>
          <a:p>
            <a:r>
              <a:rPr lang="en-GB" dirty="0"/>
              <a:t>Show then that if this had been a real questionnaire survey the results across the year 2 group would be analysed together and presented as graphs </a:t>
            </a:r>
            <a:r>
              <a:rPr lang="en-GB" dirty="0" err="1"/>
              <a:t>etc</a:t>
            </a:r>
            <a:endParaRPr lang="en-GB" dirty="0"/>
          </a:p>
          <a:p>
            <a:endParaRPr lang="en-GB" dirty="0"/>
          </a:p>
          <a:p>
            <a:r>
              <a:rPr lang="en-GB" b="1" dirty="0"/>
              <a:t>You</a:t>
            </a:r>
            <a:r>
              <a:rPr lang="en-GB" b="1" baseline="0" dirty="0"/>
              <a:t> can show this on the board. For example make a graph representing one</a:t>
            </a:r>
            <a:r>
              <a:rPr lang="en-GB" b="1" dirty="0"/>
              <a:t> of the groups answers.</a:t>
            </a:r>
          </a:p>
          <a:p>
            <a:r>
              <a:rPr lang="en-GB" b="1" baseline="0" dirty="0"/>
              <a:t>Ask them what the value of such data</a:t>
            </a:r>
            <a:r>
              <a:rPr lang="en-GB" b="1" dirty="0"/>
              <a:t> might be?</a:t>
            </a:r>
            <a:endParaRPr lang="en-GB" b="1" baseline="0" dirty="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5</a:t>
            </a:fld>
            <a:endParaRPr lang="en-GB"/>
          </a:p>
        </p:txBody>
      </p:sp>
    </p:spTree>
    <p:extLst>
      <p:ext uri="{BB962C8B-B14F-4D97-AF65-F5344CB8AC3E}">
        <p14:creationId xmlns:p14="http://schemas.microsoft.com/office/powerpoint/2010/main" val="1902024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66909" y="4632960"/>
            <a:ext cx="5335270" cy="4929161"/>
          </a:xfrm>
        </p:spPr>
        <p:txBody>
          <a:bodyPr/>
          <a:lstStyle/>
          <a:p>
            <a:r>
              <a:rPr lang="en-GB" dirty="0"/>
              <a:t>Have a discussion.</a:t>
            </a:r>
          </a:p>
          <a:p>
            <a:r>
              <a:rPr lang="en-GB" dirty="0"/>
              <a:t>Were the questions clear?</a:t>
            </a:r>
          </a:p>
          <a:p>
            <a:r>
              <a:rPr lang="en-GB" dirty="0"/>
              <a:t>Did it take too long to complete?</a:t>
            </a:r>
          </a:p>
          <a:p>
            <a:r>
              <a:rPr lang="en-GB" dirty="0"/>
              <a:t>Were the questions understandable?</a:t>
            </a:r>
          </a:p>
          <a:p>
            <a:endParaRPr lang="en-GB" dirty="0"/>
          </a:p>
          <a:p>
            <a:r>
              <a:rPr lang="en-GB" dirty="0"/>
              <a:t>What sort of data did the questionnaire allow them to collect?</a:t>
            </a:r>
          </a:p>
          <a:p>
            <a:r>
              <a:rPr lang="en-GB" dirty="0"/>
              <a:t>Was there weaknesses of the questions. In question 4. Which of the following was the most useful source of information? </a:t>
            </a:r>
          </a:p>
          <a:p>
            <a:r>
              <a:rPr lang="en-GB" dirty="0"/>
              <a:t>Maybe the students did not think they were useful resources at all.  Therefore maybe</a:t>
            </a:r>
          </a:p>
          <a:p>
            <a:r>
              <a:rPr lang="en-GB" dirty="0"/>
              <a:t> biased or misleading result.</a:t>
            </a:r>
          </a:p>
          <a:p>
            <a:r>
              <a:rPr lang="en-GB" dirty="0"/>
              <a:t>Is the scale in question 5,</a:t>
            </a:r>
          </a:p>
          <a:p>
            <a:r>
              <a:rPr lang="en-GB" dirty="0"/>
              <a:t> 1=no comment, 2= not useful, 3= a little useful, 4=useful, 5= very useful biased towards giving a positive answer.</a:t>
            </a:r>
          </a:p>
          <a:p>
            <a:endParaRPr lang="en-GB" dirty="0"/>
          </a:p>
          <a:p>
            <a:r>
              <a:rPr lang="en-GB" dirty="0"/>
              <a:t>Note question 6 is ambiguous</a:t>
            </a:r>
          </a:p>
          <a:p>
            <a:r>
              <a:rPr lang="en-GB" dirty="0"/>
              <a:t>6. How would you </a:t>
            </a:r>
            <a:r>
              <a:rPr lang="en-GB" b="1" dirty="0"/>
              <a:t>improve and make the information you were given more interesting</a:t>
            </a:r>
            <a:r>
              <a:rPr lang="en-GB" dirty="0"/>
              <a:t>? Please explain below.</a:t>
            </a:r>
          </a:p>
          <a:p>
            <a:r>
              <a:rPr lang="en-GB" dirty="0"/>
              <a:t>This is two questions in one</a:t>
            </a:r>
          </a:p>
          <a:p>
            <a:r>
              <a:rPr lang="en-GB" dirty="0"/>
              <a:t>1.How would you improve</a:t>
            </a:r>
          </a:p>
          <a:p>
            <a:r>
              <a:rPr lang="en-GB" dirty="0"/>
              <a:t>2.How would you make more interesting.</a:t>
            </a:r>
          </a:p>
          <a:p>
            <a:r>
              <a:rPr lang="en-GB" dirty="0"/>
              <a:t>Are questionnaires useful for finding out why?</a:t>
            </a:r>
          </a:p>
          <a:p>
            <a:r>
              <a:rPr lang="en-GB" dirty="0"/>
              <a:t>Were then any ethical considerations. Were the reasons fro doing questionnaire explained clearly enough.?</a:t>
            </a:r>
          </a:p>
          <a:p>
            <a:r>
              <a:rPr lang="en-GB" dirty="0"/>
              <a:t>What about anonymity?</a:t>
            </a:r>
          </a:p>
          <a:p>
            <a:r>
              <a:rPr lang="en-GB" dirty="0"/>
              <a:t>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6</a:t>
            </a:fld>
            <a:endParaRPr lang="en-GB"/>
          </a:p>
        </p:txBody>
      </p:sp>
    </p:spTree>
    <p:extLst>
      <p:ext uri="{BB962C8B-B14F-4D97-AF65-F5344CB8AC3E}">
        <p14:creationId xmlns:p14="http://schemas.microsoft.com/office/powerpoint/2010/main" val="3042796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look  at  different research tool</a:t>
            </a:r>
          </a:p>
          <a:p>
            <a:r>
              <a:rPr lang="en-GB" dirty="0"/>
              <a:t>Get the students to design a few interview questions to find out why people on the course decided to study early childhood</a:t>
            </a:r>
          </a:p>
          <a:p>
            <a:r>
              <a:rPr lang="en-GB" dirty="0"/>
              <a:t>Get them to think about why questions. Why did you decide to come to TSD</a:t>
            </a:r>
          </a:p>
          <a:p>
            <a:r>
              <a:rPr lang="en-GB" dirty="0"/>
              <a:t>Why did you want o study early childhood in particular</a:t>
            </a:r>
          </a:p>
          <a:p>
            <a:endParaRPr lang="en-GB" dirty="0"/>
          </a:p>
          <a:p>
            <a:r>
              <a:rPr lang="en-GB" dirty="0"/>
              <a:t>Does the course help you fulfil a career goal? </a:t>
            </a:r>
            <a:r>
              <a:rPr lang="en-GB" dirty="0" err="1"/>
              <a:t>etc</a:t>
            </a:r>
            <a:endParaRPr lang="en-GB" dirty="0"/>
          </a:p>
          <a:p>
            <a:endParaRPr lang="en-GB" dirty="0"/>
          </a:p>
          <a:p>
            <a:r>
              <a:rPr lang="en-GB" dirty="0"/>
              <a:t>Once they have some questions they need to interview each other and try to keep note of the data they collect.</a:t>
            </a:r>
          </a:p>
        </p:txBody>
      </p:sp>
      <p:sp>
        <p:nvSpPr>
          <p:cNvPr id="4" name="Slide Number Placeholder 3"/>
          <p:cNvSpPr>
            <a:spLocks noGrp="1"/>
          </p:cNvSpPr>
          <p:nvPr>
            <p:ph type="sldNum" sz="quarter" idx="10"/>
          </p:nvPr>
        </p:nvSpPr>
        <p:spPr/>
        <p:txBody>
          <a:bodyPr/>
          <a:lstStyle/>
          <a:p>
            <a:fld id="{09F98BA7-56F2-423E-9B94-885970A02864}" type="slidenum">
              <a:rPr lang="en-GB" smtClean="0"/>
              <a:pPr/>
              <a:t>7</a:t>
            </a:fld>
            <a:endParaRPr lang="en-GB"/>
          </a:p>
        </p:txBody>
      </p:sp>
    </p:spTree>
    <p:extLst>
      <p:ext uri="{BB962C8B-B14F-4D97-AF65-F5344CB8AC3E}">
        <p14:creationId xmlns:p14="http://schemas.microsoft.com/office/powerpoint/2010/main" val="1527776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with group</a:t>
            </a:r>
          </a:p>
          <a:p>
            <a:r>
              <a:rPr lang="en-GB" dirty="0"/>
              <a:t>What type of data did they collect- They should recognise it is qualitative. </a:t>
            </a:r>
          </a:p>
          <a:p>
            <a:r>
              <a:rPr lang="en-GB" dirty="0"/>
              <a:t>Did they think the question they asked on reflection were useful or helpful or could they have asked more open questions.</a:t>
            </a:r>
          </a:p>
          <a:p>
            <a:endParaRPr lang="en-GB" dirty="0"/>
          </a:p>
          <a:p>
            <a:r>
              <a:rPr lang="en-GB" dirty="0"/>
              <a:t>Are interviews always useful. Are there limitations. </a:t>
            </a:r>
            <a:r>
              <a:rPr lang="en-GB" dirty="0" err="1"/>
              <a:t>E,g</a:t>
            </a:r>
            <a:r>
              <a:rPr lang="en-GB" dirty="0"/>
              <a:t>. They take time and commitment. Some people would be shy to open up to the interviewer.</a:t>
            </a:r>
          </a:p>
          <a:p>
            <a:endParaRPr lang="en-GB" dirty="0"/>
          </a:p>
          <a:p>
            <a:r>
              <a:rPr lang="en-GB" dirty="0"/>
              <a:t>What do you think are the key issues for ethics. What did we not do today that would happen. For example did you ask consent, was it informed.?</a:t>
            </a:r>
          </a:p>
        </p:txBody>
      </p:sp>
      <p:sp>
        <p:nvSpPr>
          <p:cNvPr id="4" name="Slide Number Placeholder 3"/>
          <p:cNvSpPr>
            <a:spLocks noGrp="1"/>
          </p:cNvSpPr>
          <p:nvPr>
            <p:ph type="sldNum" sz="quarter" idx="10"/>
          </p:nvPr>
        </p:nvSpPr>
        <p:spPr/>
        <p:txBody>
          <a:bodyPr/>
          <a:lstStyle/>
          <a:p>
            <a:fld id="{09F98BA7-56F2-423E-9B94-885970A02864}" type="slidenum">
              <a:rPr lang="en-GB" smtClean="0"/>
              <a:pPr/>
              <a:t>8</a:t>
            </a:fld>
            <a:endParaRPr lang="en-GB"/>
          </a:p>
        </p:txBody>
      </p:sp>
    </p:spTree>
    <p:extLst>
      <p:ext uri="{BB962C8B-B14F-4D97-AF65-F5344CB8AC3E}">
        <p14:creationId xmlns:p14="http://schemas.microsoft.com/office/powerpoint/2010/main" val="1458547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video clips in the link.</a:t>
            </a:r>
          </a:p>
          <a:p>
            <a:r>
              <a:rPr lang="en-GB" dirty="0"/>
              <a:t>Ask the students to watch the clip and to keep note on what they have seen.</a:t>
            </a:r>
          </a:p>
          <a:p>
            <a:r>
              <a:rPr lang="en-GB" dirty="0"/>
              <a:t>Was it easy to keep tabs on what they saw. What strategies did they use.</a:t>
            </a:r>
          </a:p>
          <a:p>
            <a:endParaRPr lang="en-GB" dirty="0"/>
          </a:p>
          <a:p>
            <a:r>
              <a:rPr lang="en-GB" dirty="0"/>
              <a:t>Then watch the clip again and this time ask them just to concentrate  on the communication skills of the children. Is this more useful?</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What do observations tell you that interviews can’t?</a:t>
            </a:r>
            <a:r>
              <a:rPr lang="cy-GB" dirty="0">
                <a:hlinkClick r:id="rId3"/>
              </a:rPr>
              <a:t> </a:t>
            </a:r>
            <a:r>
              <a:rPr lang="cy-GB" dirty="0" err="1">
                <a:hlinkClick r:id="rId3"/>
              </a:rPr>
              <a:t>Other</a:t>
            </a:r>
            <a:r>
              <a:rPr lang="cy-GB" dirty="0">
                <a:hlinkClick r:id="rId3"/>
              </a:rPr>
              <a:t> </a:t>
            </a:r>
            <a:r>
              <a:rPr lang="cy-GB" dirty="0" err="1">
                <a:hlinkClick r:id="rId3"/>
              </a:rPr>
              <a:t>clips</a:t>
            </a:r>
            <a:r>
              <a:rPr lang="cy-GB" dirty="0">
                <a:hlinkClick r:id="rId3"/>
              </a:rPr>
              <a:t> </a:t>
            </a:r>
            <a:r>
              <a:rPr lang="cy-GB" dirty="0" err="1">
                <a:hlinkClick r:id="rId3"/>
              </a:rPr>
              <a:t>you</a:t>
            </a:r>
            <a:r>
              <a:rPr lang="cy-GB" dirty="0">
                <a:hlinkClick r:id="rId3"/>
              </a:rPr>
              <a:t> can </a:t>
            </a:r>
            <a:r>
              <a:rPr lang="cy-GB" dirty="0" err="1">
                <a:hlinkClick r:id="rId3"/>
              </a:rPr>
              <a:t>use</a:t>
            </a:r>
            <a:r>
              <a:rPr lang="cy-GB" dirty="0">
                <a:hlinkClick r:id="rId3"/>
              </a:rPr>
              <a:t> </a:t>
            </a:r>
            <a:r>
              <a:rPr lang="cy-GB" dirty="0" err="1">
                <a:hlinkClick r:id="rId3"/>
              </a:rPr>
              <a:t>if</a:t>
            </a:r>
            <a:r>
              <a:rPr lang="cy-GB" dirty="0">
                <a:hlinkClick r:id="rId3"/>
              </a:rPr>
              <a:t> </a:t>
            </a:r>
            <a:r>
              <a:rPr lang="cy-GB" dirty="0" err="1">
                <a:hlinkClick r:id="rId3"/>
              </a:rPr>
              <a:t>you</a:t>
            </a:r>
            <a:r>
              <a:rPr lang="cy-GB" dirty="0">
                <a:hlinkClick r:id="rId3"/>
              </a:rPr>
              <a:t> want</a:t>
            </a:r>
          </a:p>
          <a:p>
            <a:pPr marL="0" marR="0" indent="0" algn="l" defTabSz="914400" rtl="0" eaLnBrk="1" fontAlgn="auto" latinLnBrk="0" hangingPunct="1">
              <a:lnSpc>
                <a:spcPct val="100000"/>
              </a:lnSpc>
              <a:spcBef>
                <a:spcPts val="0"/>
              </a:spcBef>
              <a:spcAft>
                <a:spcPts val="0"/>
              </a:spcAft>
              <a:buClrTx/>
              <a:buSzTx/>
              <a:buFontTx/>
              <a:buNone/>
              <a:tabLst/>
              <a:defRPr/>
            </a:pPr>
            <a:endParaRPr lang="cy-GB" dirty="0">
              <a:hlinkClick r:id="rId3"/>
            </a:endParaRPr>
          </a:p>
          <a:p>
            <a:pPr marL="0" marR="0" indent="0" algn="l" defTabSz="914400" rtl="0" eaLnBrk="1" fontAlgn="auto" latinLnBrk="0" hangingPunct="1">
              <a:lnSpc>
                <a:spcPct val="100000"/>
              </a:lnSpc>
              <a:spcBef>
                <a:spcPts val="0"/>
              </a:spcBef>
              <a:spcAft>
                <a:spcPts val="0"/>
              </a:spcAft>
              <a:buClrTx/>
              <a:buSzTx/>
              <a:buFontTx/>
              <a:buNone/>
              <a:tabLst/>
              <a:defRPr/>
            </a:pPr>
            <a:r>
              <a:rPr lang="cy-GB" dirty="0">
                <a:hlinkClick r:id="rId3"/>
              </a:rPr>
              <a:t>http://www2.cde.state.co.us/media/resultsmatter/RMSeries/JasminAndAlyssandraPlaying.asp</a:t>
            </a:r>
            <a:endParaRPr lang="cy-GB" dirty="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9</a:t>
            </a:fld>
            <a:endParaRPr lang="en-GB"/>
          </a:p>
        </p:txBody>
      </p:sp>
    </p:spTree>
    <p:extLst>
      <p:ext uri="{BB962C8B-B14F-4D97-AF65-F5344CB8AC3E}">
        <p14:creationId xmlns:p14="http://schemas.microsoft.com/office/powerpoint/2010/main" val="2617604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10</a:t>
            </a:fld>
            <a:endParaRPr lang="en-GB"/>
          </a:p>
        </p:txBody>
      </p:sp>
    </p:spTree>
    <p:extLst>
      <p:ext uri="{BB962C8B-B14F-4D97-AF65-F5344CB8AC3E}">
        <p14:creationId xmlns:p14="http://schemas.microsoft.com/office/powerpoint/2010/main" val="1294380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type of information (data) have you collected in the observations?</a:t>
            </a:r>
          </a:p>
          <a:p>
            <a:endParaRPr lang="en-GB" dirty="0"/>
          </a:p>
          <a:p>
            <a:r>
              <a:rPr lang="en-GB" dirty="0"/>
              <a:t>What do observations tell you that interviews can’t?</a:t>
            </a:r>
          </a:p>
          <a:p>
            <a:r>
              <a:rPr lang="en-GB" dirty="0"/>
              <a:t>Are observations useful. Can they give you an insight into how a child see’s the world, interacts with the world?</a:t>
            </a:r>
          </a:p>
          <a:p>
            <a:endParaRPr lang="en-GB" dirty="0"/>
          </a:p>
          <a:p>
            <a:r>
              <a:rPr lang="en-GB" dirty="0"/>
              <a:t>Is an observation limited. Do people paly up fro the camera. Does the observer actually change  someone’s behaviour just by being there. </a:t>
            </a:r>
          </a:p>
          <a:p>
            <a:endParaRPr lang="en-GB" dirty="0"/>
          </a:p>
          <a:p>
            <a:r>
              <a:rPr lang="en-GB" dirty="0"/>
              <a:t>Observation has several ethical considerations.</a:t>
            </a:r>
          </a:p>
          <a:p>
            <a:r>
              <a:rPr lang="en-GB" dirty="0"/>
              <a:t>Can you think of any</a:t>
            </a:r>
          </a:p>
          <a:p>
            <a:r>
              <a:rPr lang="en-GB" dirty="0"/>
              <a:t>Consent</a:t>
            </a:r>
          </a:p>
          <a:p>
            <a:r>
              <a:rPr lang="en-GB" dirty="0"/>
              <a:t>Morality of filming</a:t>
            </a:r>
          </a:p>
          <a:p>
            <a:r>
              <a:rPr lang="en-GB" dirty="0"/>
              <a:t>Who see's the film?</a:t>
            </a:r>
          </a:p>
          <a:p>
            <a:r>
              <a:rPr lang="en-GB" dirty="0"/>
              <a:t>Doe the fact you consented for the film to be viewed by other when you were 5 mean you still want people to see it when you a e 45. Child Of Our Time  programme is such a moral dilemma.</a:t>
            </a:r>
          </a:p>
          <a:p>
            <a:r>
              <a:rPr lang="en-GB" dirty="0"/>
              <a:t>We learn from the programme but what about the children's wellbeing&gt;?</a:t>
            </a:r>
          </a:p>
          <a:p>
            <a:r>
              <a:rPr lang="en-GB" dirty="0"/>
              <a:t>Are they wanting their childhood to be common knowledge. </a:t>
            </a:r>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11</a:t>
            </a:fld>
            <a:endParaRPr lang="en-GB"/>
          </a:p>
        </p:txBody>
      </p:sp>
    </p:spTree>
    <p:extLst>
      <p:ext uri="{BB962C8B-B14F-4D97-AF65-F5344CB8AC3E}">
        <p14:creationId xmlns:p14="http://schemas.microsoft.com/office/powerpoint/2010/main" val="3551940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Questionnaire</a:t>
            </a:r>
          </a:p>
          <a:p>
            <a:r>
              <a:rPr lang="en-GB" dirty="0"/>
              <a:t>When it is a useful tool?</a:t>
            </a:r>
          </a:p>
          <a:p>
            <a:r>
              <a:rPr lang="en-GB" dirty="0"/>
              <a:t>Get them to ponder</a:t>
            </a:r>
          </a:p>
          <a:p>
            <a:r>
              <a:rPr lang="en-GB" dirty="0"/>
              <a:t>When you want quick data?</a:t>
            </a:r>
          </a:p>
          <a:p>
            <a:r>
              <a:rPr lang="en-GB" dirty="0"/>
              <a:t>What you want to several people ?</a:t>
            </a:r>
          </a:p>
          <a:p>
            <a:r>
              <a:rPr lang="en-GB" dirty="0"/>
              <a:t>You what to find out what they do?</a:t>
            </a:r>
          </a:p>
          <a:p>
            <a:r>
              <a:rPr lang="en-GB" dirty="0"/>
              <a:t> </a:t>
            </a:r>
          </a:p>
          <a:p>
            <a:r>
              <a:rPr lang="en-GB" dirty="0"/>
              <a:t>You can include pen questions but too many will put people off. Mots questionnaires are short and if you want people to send them back to you. </a:t>
            </a:r>
          </a:p>
          <a:p>
            <a:endParaRPr lang="en-GB" dirty="0"/>
          </a:p>
          <a:p>
            <a:r>
              <a:rPr lang="en-GB" dirty="0"/>
              <a:t>What sort of data can it collect? Usually quantitative , but can include qualitative. </a:t>
            </a:r>
          </a:p>
          <a:p>
            <a:r>
              <a:rPr lang="en-GB" dirty="0"/>
              <a:t>When would you use it?</a:t>
            </a:r>
          </a:p>
          <a:p>
            <a:r>
              <a:rPr lang="en-GB" dirty="0"/>
              <a:t>Parent evaluations</a:t>
            </a:r>
          </a:p>
          <a:p>
            <a:r>
              <a:rPr lang="en-GB" dirty="0"/>
              <a:t>Market research</a:t>
            </a:r>
          </a:p>
          <a:p>
            <a:r>
              <a:rPr lang="en-GB" dirty="0"/>
              <a:t>Module feedback</a:t>
            </a:r>
          </a:p>
          <a:p>
            <a:r>
              <a:rPr lang="en-GB" dirty="0"/>
              <a:t>Assessing what children like best at school?</a:t>
            </a:r>
          </a:p>
          <a:p>
            <a:endParaRPr lang="en-GB" dirty="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12</a:t>
            </a:fld>
            <a:endParaRPr lang="en-GB"/>
          </a:p>
        </p:txBody>
      </p:sp>
    </p:spTree>
    <p:extLst>
      <p:ext uri="{BB962C8B-B14F-4D97-AF65-F5344CB8AC3E}">
        <p14:creationId xmlns:p14="http://schemas.microsoft.com/office/powerpoint/2010/main" val="3474895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Interviews</a:t>
            </a:r>
          </a:p>
          <a:p>
            <a:r>
              <a:rPr lang="en-GB" dirty="0"/>
              <a:t>Collect qualitative data.</a:t>
            </a:r>
          </a:p>
          <a:p>
            <a:r>
              <a:rPr lang="en-GB" dirty="0"/>
              <a:t>Open ended questions</a:t>
            </a:r>
          </a:p>
          <a:p>
            <a:r>
              <a:rPr lang="en-GB" dirty="0"/>
              <a:t>Can be structured like a questionnaire but asked in person</a:t>
            </a:r>
          </a:p>
          <a:p>
            <a:r>
              <a:rPr lang="en-GB" dirty="0"/>
              <a:t>Can be semis structured where the interviewer prompts and asks people to explain their answers further.</a:t>
            </a:r>
          </a:p>
          <a:p>
            <a:r>
              <a:rPr lang="en-GB" dirty="0"/>
              <a:t>Some interviews are just noting conservation between the interview and interviewee with on a subject no definite questions.</a:t>
            </a:r>
          </a:p>
          <a:p>
            <a:endParaRPr lang="en-GB" dirty="0"/>
          </a:p>
          <a:p>
            <a:endParaRPr lang="en-GB" dirty="0"/>
          </a:p>
          <a:p>
            <a:endParaRPr lang="en-GB" dirty="0"/>
          </a:p>
          <a:p>
            <a:r>
              <a:rPr lang="en-GB" dirty="0"/>
              <a:t>Some moral dilemmas </a:t>
            </a:r>
          </a:p>
          <a:p>
            <a:r>
              <a:rPr lang="en-GB" dirty="0"/>
              <a:t>Do you tape or record? If you record who sees this information? What about consent, confidentiality, etc.</a:t>
            </a:r>
          </a:p>
          <a:p>
            <a:endParaRPr lang="en-GB" dirty="0"/>
          </a:p>
          <a:p>
            <a:r>
              <a:rPr lang="en-GB" dirty="0"/>
              <a:t>When is interviewing useful?</a:t>
            </a:r>
          </a:p>
          <a:p>
            <a:r>
              <a:rPr lang="en-GB" dirty="0"/>
              <a:t>To get at feelings , thought ideas</a:t>
            </a:r>
          </a:p>
          <a:p>
            <a:r>
              <a:rPr lang="en-GB" dirty="0"/>
              <a:t>Gives you depth of information but often only with a few people. </a:t>
            </a:r>
          </a:p>
          <a:p>
            <a:r>
              <a:rPr lang="en-GB" dirty="0"/>
              <a:t>Cannot make generalisations but can highlight interesting issues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13</a:t>
            </a:fld>
            <a:endParaRPr lang="en-GB"/>
          </a:p>
        </p:txBody>
      </p:sp>
    </p:spTree>
    <p:extLst>
      <p:ext uri="{BB962C8B-B14F-4D97-AF65-F5344CB8AC3E}">
        <p14:creationId xmlns:p14="http://schemas.microsoft.com/office/powerpoint/2010/main" val="217069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field note that do not include anything you would not want a child parent to see or read. Careful comments</a:t>
            </a:r>
          </a:p>
          <a:p>
            <a:r>
              <a:rPr lang="en-GB" dirty="0"/>
              <a:t>Do you video?</a:t>
            </a:r>
          </a:p>
          <a:p>
            <a:r>
              <a:rPr lang="en-GB" dirty="0"/>
              <a:t>Does this take over </a:t>
            </a:r>
          </a:p>
          <a:p>
            <a:r>
              <a:rPr lang="en-GB" dirty="0"/>
              <a:t>Big brother watch you </a:t>
            </a:r>
          </a:p>
          <a:p>
            <a:r>
              <a:rPr lang="en-GB" dirty="0"/>
              <a:t>Do people react differently when filming</a:t>
            </a:r>
          </a:p>
          <a:p>
            <a:r>
              <a:rPr lang="en-GB" dirty="0"/>
              <a:t>Are you observing from a far, or to you respond to children etc.</a:t>
            </a:r>
          </a:p>
          <a:p>
            <a:endParaRPr lang="en-GB" dirty="0"/>
          </a:p>
          <a:p>
            <a:r>
              <a:rPr lang="en-GB" dirty="0"/>
              <a:t>For example if observing you must stop if the child is in difficulty . First concern is wellbeing not your research</a:t>
            </a:r>
          </a:p>
          <a:p>
            <a:endParaRPr lang="en-GB" dirty="0"/>
          </a:p>
          <a:p>
            <a:endParaRPr lang="en-GB" dirty="0"/>
          </a:p>
          <a:p>
            <a:r>
              <a:rPr lang="en-GB" dirty="0"/>
              <a:t>If a child says yes to being observed but during sessions then says no you must respect this and stop the research. Do all research subjects respect this?</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14</a:t>
            </a:fld>
            <a:endParaRPr lang="en-GB"/>
          </a:p>
        </p:txBody>
      </p:sp>
    </p:spTree>
    <p:extLst>
      <p:ext uri="{BB962C8B-B14F-4D97-AF65-F5344CB8AC3E}">
        <p14:creationId xmlns:p14="http://schemas.microsoft.com/office/powerpoint/2010/main" val="19098340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gweler yr erthyglau atodol am wybodaeth bellach</a:t>
            </a:r>
            <a:endParaRPr lang="en-GB" dirty="0"/>
          </a:p>
        </p:txBody>
      </p:sp>
      <p:sp>
        <p:nvSpPr>
          <p:cNvPr id="4" name="Slide Number Placeholder 3"/>
          <p:cNvSpPr>
            <a:spLocks noGrp="1"/>
          </p:cNvSpPr>
          <p:nvPr>
            <p:ph type="sldNum" sz="quarter" idx="5"/>
          </p:nvPr>
        </p:nvSpPr>
        <p:spPr/>
        <p:txBody>
          <a:bodyPr/>
          <a:lstStyle/>
          <a:p>
            <a:fld id="{09F98BA7-56F2-423E-9B94-885970A02864}" type="slidenum">
              <a:rPr lang="en-GB" smtClean="0"/>
              <a:pPr/>
              <a:t>15</a:t>
            </a:fld>
            <a:endParaRPr lang="en-GB"/>
          </a:p>
        </p:txBody>
      </p:sp>
    </p:spTree>
    <p:extLst>
      <p:ext uri="{BB962C8B-B14F-4D97-AF65-F5344CB8AC3E}">
        <p14:creationId xmlns:p14="http://schemas.microsoft.com/office/powerpoint/2010/main" val="12112281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horses for courses.</a:t>
            </a:r>
          </a:p>
          <a:p>
            <a:r>
              <a:rPr lang="en-GB" dirty="0"/>
              <a:t>Questionnaires  can be quick and give you lots of data, but may be difficult to analyse</a:t>
            </a:r>
          </a:p>
          <a:p>
            <a:r>
              <a:rPr lang="en-GB" dirty="0"/>
              <a:t>They may not give you depth and sometimes do noir explain why people answer a certain way</a:t>
            </a:r>
          </a:p>
          <a:p>
            <a:endParaRPr lang="en-GB" dirty="0"/>
          </a:p>
          <a:p>
            <a:endParaRPr lang="en-GB" dirty="0"/>
          </a:p>
          <a:p>
            <a:r>
              <a:rPr lang="en-GB" dirty="0"/>
              <a:t>An interview can tell you about people’s thought and feelings and why they think things but cannot tell you what they actually do. An observation can be intrusive but can show you how people / children actually behave</a:t>
            </a:r>
          </a:p>
          <a:p>
            <a:endParaRPr lang="en-GB" dirty="0"/>
          </a:p>
          <a:p>
            <a:r>
              <a:rPr lang="en-GB" dirty="0"/>
              <a:t>Remember things like the HALO effect- people may answer questionnaires to make themselves look better </a:t>
            </a:r>
            <a:r>
              <a:rPr lang="en-GB" dirty="0" err="1"/>
              <a:t>i.e</a:t>
            </a:r>
            <a:r>
              <a:rPr lang="en-GB" dirty="0"/>
              <a:t> if I was asked how many sweets I ate I would lie and claim I do not eat very many.</a:t>
            </a:r>
          </a:p>
          <a:p>
            <a:r>
              <a:rPr lang="en-GB" dirty="0"/>
              <a:t>Some people will want to please (Hawthorne effect) and tell the interviewer what they think she/ he wants to hear.</a:t>
            </a:r>
          </a:p>
          <a:p>
            <a:r>
              <a:rPr lang="en-GB" dirty="0"/>
              <a:t> For example if I was being interviewed by someone like Tina Bruce, I would be likely to tell her that I though free flow paly was very important, simply to impress her. </a:t>
            </a:r>
          </a:p>
          <a:p>
            <a:r>
              <a:rPr lang="en-GB" dirty="0"/>
              <a:t>Therefore you may mix you methods to get the most fair research</a:t>
            </a:r>
          </a:p>
          <a:p>
            <a:r>
              <a:rPr lang="en-GB" dirty="0"/>
              <a:t>This can be called triangulation and will be discussed in some of the articles you read.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41223109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q 1 you might want to ask students already studying early childhood</a:t>
            </a:r>
          </a:p>
          <a:p>
            <a:endParaRPr lang="en-GB" dirty="0"/>
          </a:p>
          <a:p>
            <a:r>
              <a:rPr lang="en-GB" dirty="0"/>
              <a:t>In q2 it make more sense to question students who did not decide to study early childhood.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17</a:t>
            </a:fld>
            <a:endParaRPr lang="en-GB"/>
          </a:p>
        </p:txBody>
      </p:sp>
    </p:spTree>
    <p:extLst>
      <p:ext uri="{BB962C8B-B14F-4D97-AF65-F5344CB8AC3E}">
        <p14:creationId xmlns:p14="http://schemas.microsoft.com/office/powerpoint/2010/main" val="41132150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doesn't not need to be done in major  depth. Just so they can see when they are reading other  people's work.</a:t>
            </a:r>
          </a:p>
          <a:p>
            <a:r>
              <a:rPr lang="en-GB" dirty="0"/>
              <a:t>Some research is done by targeting groups.</a:t>
            </a:r>
          </a:p>
          <a:p>
            <a:endParaRPr lang="en-GB" dirty="0"/>
          </a:p>
          <a:p>
            <a:r>
              <a:rPr lang="en-GB" dirty="0"/>
              <a:t>For example Doing research with the teacher’s class. </a:t>
            </a:r>
          </a:p>
          <a:p>
            <a:r>
              <a:rPr lang="en-GB" dirty="0"/>
              <a:t>Standing out side TESCO to find out why people shop there etc.</a:t>
            </a:r>
          </a:p>
          <a:p>
            <a:endParaRPr lang="en-GB" dirty="0"/>
          </a:p>
          <a:p>
            <a:r>
              <a:rPr lang="en-GB" dirty="0"/>
              <a:t>You might want to know Forest Leasers experiences so send and email just to people which are registered as Forest Leaders.</a:t>
            </a:r>
          </a:p>
          <a:p>
            <a:r>
              <a:rPr lang="en-GB" dirty="0"/>
              <a:t>They are non-</a:t>
            </a:r>
            <a:r>
              <a:rPr lang="en-GB" dirty="0" err="1"/>
              <a:t>proabability</a:t>
            </a:r>
            <a:r>
              <a:rPr lang="en-GB" dirty="0"/>
              <a:t> as they are not chosen by chance.</a:t>
            </a:r>
          </a:p>
          <a:p>
            <a:endParaRPr lang="en-GB" dirty="0"/>
          </a:p>
          <a:p>
            <a:endParaRPr lang="en-GB" dirty="0"/>
          </a:p>
          <a:p>
            <a:r>
              <a:rPr lang="en-GB" dirty="0"/>
              <a:t>Probability samples means you act systematically or randomly</a:t>
            </a:r>
          </a:p>
          <a:p>
            <a:r>
              <a:rPr lang="en-GB" dirty="0"/>
              <a:t>If you wanted the opinion of a wide population you might sample every  other house or 1 house in every street.</a:t>
            </a:r>
          </a:p>
          <a:p>
            <a:endParaRPr lang="en-GB" dirty="0"/>
          </a:p>
          <a:p>
            <a:r>
              <a:rPr lang="en-GB" dirty="0"/>
              <a:t>If you wanted to fins out about the eating habits of 4 years olds. You might sample a class of 4 year olds in one school in very county etc.</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18</a:t>
            </a:fld>
            <a:endParaRPr lang="en-GB"/>
          </a:p>
        </p:txBody>
      </p:sp>
    </p:spTree>
    <p:extLst>
      <p:ext uri="{BB962C8B-B14F-4D97-AF65-F5344CB8AC3E}">
        <p14:creationId xmlns:p14="http://schemas.microsoft.com/office/powerpoint/2010/main" val="2984270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19</a:t>
            </a:fld>
            <a:endParaRPr lang="en-GB"/>
          </a:p>
        </p:txBody>
      </p:sp>
    </p:spTree>
    <p:extLst>
      <p:ext uri="{BB962C8B-B14F-4D97-AF65-F5344CB8AC3E}">
        <p14:creationId xmlns:p14="http://schemas.microsoft.com/office/powerpoint/2010/main" val="16432966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F98BA7-56F2-423E-9B94-885970A02864}" type="slidenum">
              <a:rPr lang="en-GB" smtClean="0"/>
              <a:pPr/>
              <a:t>20</a:t>
            </a:fld>
            <a:endParaRPr lang="en-GB"/>
          </a:p>
        </p:txBody>
      </p:sp>
    </p:spTree>
    <p:extLst>
      <p:ext uri="{BB962C8B-B14F-4D97-AF65-F5344CB8AC3E}">
        <p14:creationId xmlns:p14="http://schemas.microsoft.com/office/powerpoint/2010/main" val="409323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21</a:t>
            </a:fld>
            <a:endParaRPr lang="en-GB"/>
          </a:p>
        </p:txBody>
      </p:sp>
    </p:spTree>
    <p:extLst>
      <p:ext uri="{BB962C8B-B14F-4D97-AF65-F5344CB8AC3E}">
        <p14:creationId xmlns:p14="http://schemas.microsoft.com/office/powerpoint/2010/main" val="21568980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22</a:t>
            </a:fld>
            <a:endParaRPr lang="en-GB"/>
          </a:p>
        </p:txBody>
      </p:sp>
    </p:spTree>
    <p:extLst>
      <p:ext uri="{BB962C8B-B14F-4D97-AF65-F5344CB8AC3E}">
        <p14:creationId xmlns:p14="http://schemas.microsoft.com/office/powerpoint/2010/main" val="32707518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23</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50761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07151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fontAlgn="auto">
              <a:spcBef>
                <a:spcPts val="0"/>
              </a:spcBef>
              <a:spcAft>
                <a:spcPts val="0"/>
              </a:spcAft>
            </a:pPr>
            <a:fld id="{9C64F3F4-CE19-49F8-9EF4-FF4EE52031C2}" type="datetimeFigureOut">
              <a:rPr lang="en-GB" smtClean="0">
                <a:solidFill>
                  <a:prstClr val="black">
                    <a:tint val="75000"/>
                  </a:prstClr>
                </a:solidFill>
                <a:latin typeface="Myriad Pro"/>
              </a:rPr>
              <a:pPr fontAlgn="auto">
                <a:spcBef>
                  <a:spcPts val="0"/>
                </a:spcBef>
                <a:spcAft>
                  <a:spcPts val="0"/>
                </a:spcAft>
              </a:pPr>
              <a:t>03/09/2021</a:t>
            </a:fld>
            <a:endParaRPr lang="en-GB" dirty="0">
              <a:solidFill>
                <a:prstClr val="black">
                  <a:tint val="75000"/>
                </a:prstClr>
              </a:solidFill>
              <a:latin typeface="Myriad Pro"/>
            </a:endParaRP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fontAlgn="auto">
              <a:spcBef>
                <a:spcPts val="0"/>
              </a:spcBef>
              <a:spcAft>
                <a:spcPts val="0"/>
              </a:spcAft>
            </a:pPr>
            <a:fld id="{AC82685A-BD3A-4230-8D85-804689F67293}" type="slidenum">
              <a:rPr lang="en-GB" smtClean="0">
                <a:solidFill>
                  <a:prstClr val="black">
                    <a:tint val="75000"/>
                  </a:prstClr>
                </a:solidFill>
                <a:latin typeface="Myriad Pro"/>
              </a:rPr>
              <a:pPr fontAlgn="auto">
                <a:spcBef>
                  <a:spcPts val="0"/>
                </a:spcBef>
                <a:spcAft>
                  <a:spcPts val="0"/>
                </a:spcAft>
              </a:pPr>
              <a:t>‹#›</a:t>
            </a:fld>
            <a:endParaRPr lang="en-GB" dirty="0">
              <a:solidFill>
                <a:prstClr val="black">
                  <a:tint val="75000"/>
                </a:prstClr>
              </a:solidFill>
              <a:latin typeface="Myriad Pro"/>
            </a:endParaRPr>
          </a:p>
        </p:txBody>
      </p:sp>
    </p:spTree>
    <p:extLst>
      <p:ext uri="{BB962C8B-B14F-4D97-AF65-F5344CB8AC3E}">
        <p14:creationId xmlns:p14="http://schemas.microsoft.com/office/powerpoint/2010/main" val="4007457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0517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9177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7003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1437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3474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3071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4885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7555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fontAlgn="auto">
              <a:spcBef>
                <a:spcPts val="0"/>
              </a:spcBef>
              <a:spcAft>
                <a:spcPts val="0"/>
              </a:spcAft>
            </a:pPr>
            <a:endParaRPr lang="en-GB">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8311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03/09/2021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fontAlgn="auto">
              <a:spcBef>
                <a:spcPts val="0"/>
              </a:spcBef>
              <a:spcAft>
                <a:spcPts val="0"/>
              </a:spcAft>
            </a:pPr>
            <a:endParaRPr lang="en-GB" dirty="0">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7771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auto">
              <a:spcBef>
                <a:spcPts val="0"/>
              </a:spcBef>
              <a:spcAft>
                <a:spcPts val="0"/>
              </a:spcAft>
            </a:pPr>
            <a:fld id="{9C64F3F4-CE19-49F8-9EF4-FF4EE52031C2}" type="datetimeFigureOut">
              <a:rPr lang="en-GB" smtClean="0">
                <a:solidFill>
                  <a:prstClr val="black">
                    <a:tint val="75000"/>
                  </a:prstClr>
                </a:solidFill>
                <a:latin typeface="Myriad Pro"/>
              </a:rPr>
              <a:pPr fontAlgn="auto">
                <a:spcBef>
                  <a:spcPts val="0"/>
                </a:spcBef>
                <a:spcAft>
                  <a:spcPts val="0"/>
                </a:spcAft>
              </a:pPr>
              <a:t>03/09/2021</a:t>
            </a:fld>
            <a:endParaRPr lang="en-GB" dirty="0">
              <a:solidFill>
                <a:prstClr val="black">
                  <a:tint val="75000"/>
                </a:prstClr>
              </a:solidFill>
              <a:latin typeface="Myriad Pro"/>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AC82685A-BD3A-4230-8D85-804689F67293}" type="slidenum">
              <a:rPr lang="en-GB" smtClean="0">
                <a:solidFill>
                  <a:prstClr val="black">
                    <a:tint val="75000"/>
                  </a:prstClr>
                </a:solidFill>
                <a:latin typeface="Myriad Pro"/>
              </a:rPr>
              <a:pPr fontAlgn="auto">
                <a:spcBef>
                  <a:spcPts val="0"/>
                </a:spcBef>
                <a:spcAft>
                  <a:spcPts val="0"/>
                </a:spcAft>
              </a:pPr>
              <a:t>‹#›</a:t>
            </a:fld>
            <a:endParaRPr lang="en-GB" dirty="0">
              <a:solidFill>
                <a:prstClr val="black">
                  <a:tint val="75000"/>
                </a:prstClr>
              </a:solidFill>
              <a:latin typeface="Myriad Pro"/>
            </a:endParaRPr>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779732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827584" y="719233"/>
            <a:ext cx="7772400" cy="1470025"/>
          </a:xfrm>
        </p:spPr>
        <p:txBody>
          <a:bodyPr>
            <a:normAutofit fontScale="90000"/>
          </a:bodyPr>
          <a:lstStyle/>
          <a:p>
            <a:pPr algn="ctr"/>
            <a:r>
              <a:rPr lang="en-US" dirty="0" err="1">
                <a:solidFill>
                  <a:schemeClr val="bg1"/>
                </a:solidFill>
              </a:rPr>
              <a:t>Ymchwil</a:t>
            </a:r>
            <a:r>
              <a:rPr lang="en-US" dirty="0">
                <a:solidFill>
                  <a:schemeClr val="bg1"/>
                </a:solidFill>
              </a:rPr>
              <a:t> </a:t>
            </a:r>
            <a:r>
              <a:rPr lang="en-US" dirty="0" err="1">
                <a:solidFill>
                  <a:schemeClr val="bg1"/>
                </a:solidFill>
              </a:rPr>
              <a:t>ar</a:t>
            </a:r>
            <a:r>
              <a:rPr lang="en-US" dirty="0">
                <a:solidFill>
                  <a:schemeClr val="bg1"/>
                </a:solidFill>
              </a:rPr>
              <a:t> </a:t>
            </a:r>
            <a:r>
              <a:rPr lang="en-US" dirty="0" err="1">
                <a:solidFill>
                  <a:schemeClr val="bg1"/>
                </a:solidFill>
              </a:rPr>
              <a:t>gyfer</a:t>
            </a:r>
            <a:r>
              <a:rPr lang="en-US" dirty="0">
                <a:solidFill>
                  <a:schemeClr val="bg1"/>
                </a:solidFill>
              </a:rPr>
              <a:t> </a:t>
            </a:r>
            <a:r>
              <a:rPr lang="en-US" dirty="0" err="1">
                <a:solidFill>
                  <a:schemeClr val="bg1"/>
                </a:solidFill>
              </a:rPr>
              <a:t>Dysgu</a:t>
            </a:r>
            <a:br>
              <a:rPr lang="en-US" dirty="0">
                <a:solidFill>
                  <a:schemeClr val="bg1"/>
                </a:solidFill>
              </a:rPr>
            </a:br>
            <a:r>
              <a:rPr lang="en-US" dirty="0">
                <a:solidFill>
                  <a:schemeClr val="bg1"/>
                </a:solidFill>
              </a:rPr>
              <a:t>Research for Learning</a:t>
            </a:r>
            <a:br>
              <a:rPr lang="en-US" dirty="0">
                <a:solidFill>
                  <a:schemeClr val="bg1"/>
                </a:solidFill>
              </a:rPr>
            </a:br>
            <a:r>
              <a:rPr lang="en-US" dirty="0">
                <a:solidFill>
                  <a:schemeClr val="bg1"/>
                </a:solidFill>
              </a:rPr>
              <a:t>ECEY5007C </a:t>
            </a:r>
            <a:endParaRPr lang="en-GB" dirty="0">
              <a:solidFill>
                <a:schemeClr val="bg1"/>
              </a:solidFill>
            </a:endParaRPr>
          </a:p>
        </p:txBody>
      </p:sp>
      <p:sp>
        <p:nvSpPr>
          <p:cNvPr id="3" name="Subtitle 2"/>
          <p:cNvSpPr>
            <a:spLocks noGrp="1"/>
          </p:cNvSpPr>
          <p:nvPr>
            <p:ph type="subTitle" idx="4294967295"/>
          </p:nvPr>
        </p:nvSpPr>
        <p:spPr>
          <a:xfrm>
            <a:off x="3419872" y="4386167"/>
            <a:ext cx="6400800" cy="1752600"/>
          </a:xfrm>
        </p:spPr>
        <p:txBody>
          <a:bodyPr/>
          <a:lstStyle/>
          <a:p>
            <a:r>
              <a:rPr lang="cy-GB" dirty="0">
                <a:solidFill>
                  <a:srgbClr val="898989"/>
                </a:solidFill>
              </a:rPr>
              <a:t>Darlith 2 </a:t>
            </a:r>
            <a:br>
              <a:rPr lang="cy-GB" dirty="0">
                <a:solidFill>
                  <a:srgbClr val="898989"/>
                </a:solidFill>
              </a:rPr>
            </a:br>
            <a:r>
              <a:rPr lang="cy-GB" dirty="0" err="1">
                <a:solidFill>
                  <a:srgbClr val="898989"/>
                </a:solidFill>
              </a:rPr>
              <a:t>Lecture</a:t>
            </a:r>
            <a:r>
              <a:rPr lang="cy-GB" dirty="0">
                <a:solidFill>
                  <a:srgbClr val="898989"/>
                </a:solidFill>
              </a:rPr>
              <a:t> 2</a:t>
            </a:r>
          </a:p>
          <a:p>
            <a:endParaRPr lang="en-GB" dirty="0"/>
          </a:p>
        </p:txBody>
      </p:sp>
    </p:spTree>
    <p:extLst>
      <p:ext uri="{BB962C8B-B14F-4D97-AF65-F5344CB8AC3E}">
        <p14:creationId xmlns:p14="http://schemas.microsoft.com/office/powerpoint/2010/main" val="2292223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dirty="0"/>
              <a:t>Mathau o Ymchwil Gwreiddiol (Cynradd)</a:t>
            </a:r>
            <a:br>
              <a:rPr lang="en-GB" sz="4000" dirty="0"/>
            </a:br>
            <a:r>
              <a:rPr lang="en-GB" sz="4000" i="1" dirty="0">
                <a:solidFill>
                  <a:schemeClr val="tx2"/>
                </a:solidFill>
              </a:rPr>
              <a:t>Types of Primary Research</a:t>
            </a:r>
          </a:p>
        </p:txBody>
      </p:sp>
      <p:sp>
        <p:nvSpPr>
          <p:cNvPr id="14338" name="Content Placeholder 2"/>
          <p:cNvSpPr>
            <a:spLocks noGrp="1"/>
          </p:cNvSpPr>
          <p:nvPr>
            <p:ph sz="half" idx="1"/>
          </p:nvPr>
        </p:nvSpPr>
        <p:spPr/>
        <p:txBody>
          <a:bodyPr/>
          <a:lstStyle/>
          <a:p>
            <a:r>
              <a:rPr lang="cy-GB" dirty="0"/>
              <a:t>Sut fyddech yn casglu data gwreiddiol (cynradd)?</a:t>
            </a:r>
          </a:p>
          <a:p>
            <a:endParaRPr lang="cy-GB" dirty="0"/>
          </a:p>
          <a:p>
            <a:endParaRPr lang="en-GB" dirty="0"/>
          </a:p>
          <a:p>
            <a:endParaRPr lang="en-GB" dirty="0"/>
          </a:p>
          <a:p>
            <a:r>
              <a:rPr lang="en-GB" dirty="0"/>
              <a:t>Data?</a:t>
            </a:r>
          </a:p>
        </p:txBody>
      </p:sp>
      <p:sp>
        <p:nvSpPr>
          <p:cNvPr id="14339" name="Content Placeholder 3"/>
          <p:cNvSpPr>
            <a:spLocks noGrp="1"/>
          </p:cNvSpPr>
          <p:nvPr>
            <p:ph sz="half" idx="2"/>
          </p:nvPr>
        </p:nvSpPr>
        <p:spPr/>
        <p:txBody>
          <a:bodyPr/>
          <a:lstStyle/>
          <a:p>
            <a:r>
              <a:rPr lang="en-GB" i="1" dirty="0">
                <a:solidFill>
                  <a:schemeClr val="tx2"/>
                </a:solidFill>
              </a:rPr>
              <a:t>How would you collect primary data?</a:t>
            </a:r>
          </a:p>
          <a:p>
            <a:endParaRPr lang="en-GB" i="1" dirty="0">
              <a:solidFill>
                <a:schemeClr val="tx2"/>
              </a:solidFill>
            </a:endParaRPr>
          </a:p>
          <a:p>
            <a:endParaRPr lang="en-GB" i="1" dirty="0">
              <a:solidFill>
                <a:schemeClr val="tx2"/>
              </a:solidFill>
            </a:endParaRPr>
          </a:p>
          <a:p>
            <a:endParaRPr lang="en-GB" i="1">
              <a:solidFill>
                <a:schemeClr val="tx2"/>
              </a:solidFill>
            </a:endParaRPr>
          </a:p>
          <a:p>
            <a:endParaRPr lang="en-GB" i="1">
              <a:solidFill>
                <a:schemeClr val="tx2"/>
              </a:solidFill>
            </a:endParaRPr>
          </a:p>
          <a:p>
            <a:r>
              <a:rPr lang="en-GB" i="1" dirty="0">
                <a:solidFill>
                  <a:schemeClr val="tx2"/>
                </a:solidFill>
              </a:rPr>
              <a:t>Data?</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395288" y="404813"/>
            <a:ext cx="8229600" cy="1143000"/>
          </a:xfrm>
        </p:spPr>
        <p:txBody>
          <a:bodyPr>
            <a:normAutofit fontScale="90000"/>
          </a:bodyPr>
          <a:lstStyle/>
          <a:p>
            <a:br>
              <a:rPr lang="en-GB" sz="4000"/>
            </a:br>
            <a:r>
              <a:rPr lang="cy-GB" sz="4000"/>
              <a:t>Mathau o Ddulliau </a:t>
            </a:r>
            <a:br>
              <a:rPr lang="cy-GB" sz="4000"/>
            </a:br>
            <a:r>
              <a:rPr lang="en-GB" sz="4000" i="1">
                <a:solidFill>
                  <a:schemeClr val="accent1"/>
                </a:solidFill>
              </a:rPr>
              <a:t>Types of Methods</a:t>
            </a:r>
            <a:br>
              <a:rPr lang="en-GB" sz="4000"/>
            </a:br>
            <a:endParaRPr lang="en-GB" sz="4000"/>
          </a:p>
        </p:txBody>
      </p:sp>
      <p:sp>
        <p:nvSpPr>
          <p:cNvPr id="15362" name="Content Placeholder 2"/>
          <p:cNvSpPr>
            <a:spLocks noGrp="1"/>
          </p:cNvSpPr>
          <p:nvPr>
            <p:ph sz="half" idx="1"/>
          </p:nvPr>
        </p:nvSpPr>
        <p:spPr>
          <a:xfrm>
            <a:off x="395288" y="1844675"/>
            <a:ext cx="4038600" cy="4525963"/>
          </a:xfrm>
        </p:spPr>
        <p:txBody>
          <a:bodyPr/>
          <a:lstStyle/>
          <a:p>
            <a:r>
              <a:rPr lang="cy-GB" dirty="0"/>
              <a:t>Holiadur</a:t>
            </a:r>
          </a:p>
          <a:p>
            <a:r>
              <a:rPr lang="cy-GB" dirty="0"/>
              <a:t>Cyfweliadau</a:t>
            </a:r>
          </a:p>
          <a:p>
            <a:r>
              <a:rPr lang="cy-GB" dirty="0"/>
              <a:t>Grŵp Ffocws</a:t>
            </a:r>
          </a:p>
          <a:p>
            <a:r>
              <a:rPr lang="cy-GB" dirty="0"/>
              <a:t>Arsylwadau</a:t>
            </a:r>
          </a:p>
          <a:p>
            <a:r>
              <a:rPr lang="cy-GB" dirty="0"/>
              <a:t>Arbrofi</a:t>
            </a:r>
          </a:p>
          <a:p>
            <a:r>
              <a:rPr lang="cy-GB" dirty="0"/>
              <a:t>Astudiaeth Achos</a:t>
            </a:r>
          </a:p>
          <a:p>
            <a:endParaRPr lang="en-GB" dirty="0"/>
          </a:p>
        </p:txBody>
      </p:sp>
      <p:sp>
        <p:nvSpPr>
          <p:cNvPr id="15363" name="Content Placeholder 3"/>
          <p:cNvSpPr>
            <a:spLocks noGrp="1"/>
          </p:cNvSpPr>
          <p:nvPr>
            <p:ph sz="half" idx="2"/>
          </p:nvPr>
        </p:nvSpPr>
        <p:spPr>
          <a:xfrm>
            <a:off x="4643438" y="1773238"/>
            <a:ext cx="4038600" cy="4525962"/>
          </a:xfrm>
        </p:spPr>
        <p:txBody>
          <a:bodyPr/>
          <a:lstStyle/>
          <a:p>
            <a:r>
              <a:rPr lang="en-GB" dirty="0">
                <a:solidFill>
                  <a:schemeClr val="accent1"/>
                </a:solidFill>
              </a:rPr>
              <a:t>Questionnaire</a:t>
            </a:r>
          </a:p>
          <a:p>
            <a:r>
              <a:rPr lang="en-GB" dirty="0">
                <a:solidFill>
                  <a:schemeClr val="accent1"/>
                </a:solidFill>
              </a:rPr>
              <a:t>Interviews</a:t>
            </a:r>
          </a:p>
          <a:p>
            <a:r>
              <a:rPr lang="en-GB" dirty="0">
                <a:solidFill>
                  <a:schemeClr val="accent1"/>
                </a:solidFill>
              </a:rPr>
              <a:t>Focus Group</a:t>
            </a:r>
          </a:p>
          <a:p>
            <a:r>
              <a:rPr lang="en-GB" dirty="0">
                <a:solidFill>
                  <a:schemeClr val="accent1"/>
                </a:solidFill>
              </a:rPr>
              <a:t>Observations</a:t>
            </a:r>
          </a:p>
          <a:p>
            <a:r>
              <a:rPr lang="en-GB" dirty="0">
                <a:solidFill>
                  <a:schemeClr val="accent1"/>
                </a:solidFill>
              </a:rPr>
              <a:t>Experiment</a:t>
            </a:r>
          </a:p>
          <a:p>
            <a:r>
              <a:rPr lang="en-GB" dirty="0">
                <a:solidFill>
                  <a:schemeClr val="accent1"/>
                </a:solidFill>
              </a:rPr>
              <a:t>Case Study</a:t>
            </a:r>
          </a:p>
          <a:p>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fontAlgn="auto">
              <a:spcAft>
                <a:spcPts val="0"/>
              </a:spcAft>
              <a:defRPr/>
            </a:pPr>
            <a:r>
              <a:rPr lang="en-GB" dirty="0" err="1"/>
              <a:t>Holiadur</a:t>
            </a:r>
            <a:r>
              <a:rPr lang="en-GB" dirty="0"/>
              <a:t> </a:t>
            </a:r>
            <a:br>
              <a:rPr lang="en-GB" dirty="0"/>
            </a:br>
            <a:r>
              <a:rPr lang="en-GB" dirty="0">
                <a:solidFill>
                  <a:schemeClr val="accent1"/>
                </a:solidFill>
              </a:rPr>
              <a:t>Questionnaire</a:t>
            </a:r>
          </a:p>
        </p:txBody>
      </p:sp>
      <p:sp>
        <p:nvSpPr>
          <p:cNvPr id="16386" name="Content Placeholder 2"/>
          <p:cNvSpPr>
            <a:spLocks noGrp="1"/>
          </p:cNvSpPr>
          <p:nvPr>
            <p:ph sz="half" idx="1"/>
          </p:nvPr>
        </p:nvSpPr>
        <p:spPr/>
        <p:txBody>
          <a:bodyPr>
            <a:normAutofit/>
          </a:bodyPr>
          <a:lstStyle/>
          <a:p>
            <a:r>
              <a:rPr lang="cy-GB" dirty="0"/>
              <a:t>Rhoddwyd holiadur ichi gyda’r gobaith o ganfod:</a:t>
            </a:r>
          </a:p>
          <a:p>
            <a:pPr>
              <a:buFont typeface="Arial" charset="0"/>
              <a:buNone/>
            </a:pPr>
            <a:r>
              <a:rPr lang="cy-GB" dirty="0"/>
              <a:t>Pa wybodaeth mae pobl yn ei defnyddio i ddysgu am astudio gradd.</a:t>
            </a:r>
          </a:p>
          <a:p>
            <a:pPr>
              <a:buFont typeface="Arial" charset="0"/>
              <a:buNone/>
            </a:pPr>
            <a:endParaRPr lang="cy-GB" dirty="0"/>
          </a:p>
          <a:p>
            <a:pPr>
              <a:buFont typeface="Arial" charset="0"/>
              <a:buNone/>
            </a:pPr>
            <a:r>
              <a:rPr lang="cy-GB" dirty="0"/>
              <a:t>Llenwch yr holiadur.</a:t>
            </a:r>
          </a:p>
          <a:p>
            <a:pPr>
              <a:buFont typeface="Arial" charset="0"/>
              <a:buNone/>
            </a:pPr>
            <a:endParaRPr lang="cy-GB" dirty="0"/>
          </a:p>
          <a:p>
            <a:endParaRPr lang="cy-GB" dirty="0"/>
          </a:p>
        </p:txBody>
      </p:sp>
      <p:sp>
        <p:nvSpPr>
          <p:cNvPr id="4" name="Content Placeholder 3"/>
          <p:cNvSpPr>
            <a:spLocks noGrp="1"/>
          </p:cNvSpPr>
          <p:nvPr>
            <p:ph sz="half" idx="2"/>
          </p:nvPr>
        </p:nvSpPr>
        <p:spPr/>
        <p:txBody>
          <a:bodyPr rtlCol="0">
            <a:normAutofit/>
          </a:bodyPr>
          <a:lstStyle/>
          <a:p>
            <a:pPr fontAlgn="auto">
              <a:spcAft>
                <a:spcPts val="0"/>
              </a:spcAft>
              <a:buFont typeface="Arial" pitchFamily="34" charset="0"/>
              <a:buChar char="•"/>
              <a:defRPr/>
            </a:pPr>
            <a:r>
              <a:rPr lang="en-GB" dirty="0">
                <a:solidFill>
                  <a:schemeClr val="accent1"/>
                </a:solidFill>
              </a:rPr>
              <a:t>You have been give a questionnaire which hopes to find out:</a:t>
            </a:r>
          </a:p>
          <a:p>
            <a:pPr marL="0" indent="0" fontAlgn="auto">
              <a:spcAft>
                <a:spcPts val="0"/>
              </a:spcAft>
              <a:buFont typeface="Arial" pitchFamily="34" charset="0"/>
              <a:buNone/>
              <a:defRPr/>
            </a:pPr>
            <a:r>
              <a:rPr lang="en-GB" dirty="0">
                <a:solidFill>
                  <a:schemeClr val="accent1"/>
                </a:solidFill>
              </a:rPr>
              <a:t>What information people use to find out about studying a degree.</a:t>
            </a:r>
          </a:p>
          <a:p>
            <a:pPr marL="0" indent="0" fontAlgn="auto">
              <a:spcAft>
                <a:spcPts val="0"/>
              </a:spcAft>
              <a:buFont typeface="Arial" pitchFamily="34" charset="0"/>
              <a:buNone/>
              <a:defRPr/>
            </a:pPr>
            <a:endParaRPr lang="en-GB" dirty="0">
              <a:solidFill>
                <a:schemeClr val="accent1"/>
              </a:solidFill>
            </a:endParaRPr>
          </a:p>
          <a:p>
            <a:pPr marL="0" indent="0" fontAlgn="auto">
              <a:spcAft>
                <a:spcPts val="0"/>
              </a:spcAft>
              <a:buFont typeface="Arial" pitchFamily="34" charset="0"/>
              <a:buNone/>
              <a:defRPr/>
            </a:pPr>
            <a:r>
              <a:rPr lang="en-GB" dirty="0">
                <a:solidFill>
                  <a:schemeClr val="accent1"/>
                </a:solidFill>
              </a:rPr>
              <a:t>Fill in the questionnaire.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normAutofit fontScale="90000"/>
          </a:bodyPr>
          <a:lstStyle/>
          <a:p>
            <a:r>
              <a:rPr lang="cy-GB" sz="4000" dirty="0"/>
              <a:t>Canlyniadau’r Holiadur</a:t>
            </a:r>
            <a:br>
              <a:rPr lang="cy-GB" sz="4000" dirty="0"/>
            </a:br>
            <a:r>
              <a:rPr lang="en-GB" sz="4000" dirty="0">
                <a:solidFill>
                  <a:schemeClr val="accent1"/>
                </a:solidFill>
              </a:rPr>
              <a:t>Results of Questionnaire</a:t>
            </a:r>
            <a:br>
              <a:rPr lang="en-GB" sz="4000" dirty="0">
                <a:solidFill>
                  <a:schemeClr val="accent1"/>
                </a:solidFill>
              </a:rPr>
            </a:br>
            <a:endParaRPr lang="en-GB" sz="4000" dirty="0">
              <a:solidFill>
                <a:schemeClr val="accent1"/>
              </a:solidFill>
            </a:endParaRPr>
          </a:p>
        </p:txBody>
      </p:sp>
      <p:sp>
        <p:nvSpPr>
          <p:cNvPr id="18434" name="Content Placeholder 2"/>
          <p:cNvSpPr>
            <a:spLocks noGrp="1"/>
          </p:cNvSpPr>
          <p:nvPr>
            <p:ph sz="half" idx="1"/>
          </p:nvPr>
        </p:nvSpPr>
        <p:spPr>
          <a:xfrm>
            <a:off x="4355976" y="1556792"/>
            <a:ext cx="4464496" cy="5112568"/>
          </a:xfrm>
        </p:spPr>
        <p:txBody>
          <a:bodyPr>
            <a:normAutofit fontScale="92500"/>
          </a:bodyPr>
          <a:lstStyle/>
          <a:p>
            <a:pPr marL="0" indent="0">
              <a:buFont typeface="Arial" charset="0"/>
              <a:buNone/>
            </a:pPr>
            <a:r>
              <a:rPr lang="en-GB" dirty="0">
                <a:solidFill>
                  <a:schemeClr val="tx2"/>
                </a:solidFill>
              </a:rPr>
              <a:t>Analyse the quantitative parts of the questionnaires (on  your table).</a:t>
            </a:r>
          </a:p>
          <a:p>
            <a:pPr marL="0" indent="0">
              <a:buFont typeface="Arial" charset="0"/>
              <a:buNone/>
            </a:pPr>
            <a:r>
              <a:rPr lang="en-GB" dirty="0">
                <a:solidFill>
                  <a:schemeClr val="tx2"/>
                </a:solidFill>
              </a:rPr>
              <a:t>How many male / female?</a:t>
            </a:r>
          </a:p>
          <a:p>
            <a:pPr marL="0" indent="0">
              <a:buFont typeface="Arial" charset="0"/>
              <a:buNone/>
            </a:pPr>
            <a:r>
              <a:rPr lang="en-GB" dirty="0">
                <a:solidFill>
                  <a:schemeClr val="tx2"/>
                </a:solidFill>
              </a:rPr>
              <a:t>How many in each age group?</a:t>
            </a:r>
          </a:p>
          <a:p>
            <a:pPr marL="0" indent="0">
              <a:buFont typeface="Arial" charset="0"/>
              <a:buNone/>
            </a:pPr>
            <a:r>
              <a:rPr lang="en-GB" dirty="0">
                <a:solidFill>
                  <a:schemeClr val="tx2"/>
                </a:solidFill>
              </a:rPr>
              <a:t>How many people used different information to find out about courses? </a:t>
            </a:r>
          </a:p>
          <a:p>
            <a:pPr marL="0" indent="0">
              <a:buFont typeface="Arial" charset="0"/>
              <a:buNone/>
            </a:pPr>
            <a:r>
              <a:rPr lang="en-GB" dirty="0">
                <a:solidFill>
                  <a:schemeClr val="tx2"/>
                </a:solidFill>
              </a:rPr>
              <a:t>Was there any qualitative data?</a:t>
            </a:r>
          </a:p>
          <a:p>
            <a:pPr marL="0" indent="0">
              <a:buFont typeface="Arial" charset="0"/>
              <a:buNone/>
            </a:pPr>
            <a:endParaRPr lang="en-GB" dirty="0"/>
          </a:p>
          <a:p>
            <a:pPr marL="0" indent="0">
              <a:buFont typeface="Arial" charset="0"/>
              <a:buNone/>
            </a:pPr>
            <a:r>
              <a:rPr lang="en-GB" dirty="0"/>
              <a:t> </a:t>
            </a:r>
          </a:p>
          <a:p>
            <a:pPr marL="0" indent="0">
              <a:buFont typeface="Arial" charset="0"/>
              <a:buNone/>
            </a:pPr>
            <a:endParaRPr lang="en-GB" dirty="0"/>
          </a:p>
          <a:p>
            <a:pPr marL="0" indent="0">
              <a:buFont typeface="Arial" charset="0"/>
              <a:buNone/>
            </a:pPr>
            <a:endParaRPr lang="en-GB" dirty="0"/>
          </a:p>
          <a:p>
            <a:pPr marL="0" indent="0">
              <a:buFont typeface="Arial" charset="0"/>
              <a:buNone/>
            </a:pPr>
            <a:endParaRPr lang="en-GB" dirty="0"/>
          </a:p>
        </p:txBody>
      </p:sp>
      <p:sp>
        <p:nvSpPr>
          <p:cNvPr id="18435" name="Content Placeholder 3"/>
          <p:cNvSpPr>
            <a:spLocks noGrp="1"/>
          </p:cNvSpPr>
          <p:nvPr>
            <p:ph sz="half" idx="2"/>
          </p:nvPr>
        </p:nvSpPr>
        <p:spPr>
          <a:xfrm>
            <a:off x="107504" y="1628800"/>
            <a:ext cx="4248472" cy="5229200"/>
          </a:xfrm>
        </p:spPr>
        <p:txBody>
          <a:bodyPr>
            <a:normAutofit fontScale="92500"/>
          </a:bodyPr>
          <a:lstStyle/>
          <a:p>
            <a:r>
              <a:rPr lang="cy-GB" dirty="0"/>
              <a:t>Dadansoddwch data meintiol y holiadur (ar eich bwrdd)</a:t>
            </a:r>
          </a:p>
          <a:p>
            <a:r>
              <a:rPr lang="cy-GB" dirty="0"/>
              <a:t>Sawl merch / bachgen?</a:t>
            </a:r>
          </a:p>
          <a:p>
            <a:r>
              <a:rPr lang="cy-GB" dirty="0"/>
              <a:t>Sawl person ym mhob grŵp oedran?</a:t>
            </a:r>
          </a:p>
          <a:p>
            <a:r>
              <a:rPr lang="cy-GB" dirty="0"/>
              <a:t>Sawl person defnyddiodd gwahanol wybodaeth i ddarganfod am gyrsiau</a:t>
            </a:r>
          </a:p>
          <a:p>
            <a:r>
              <a:rPr lang="cy-GB" dirty="0"/>
              <a:t>Oes unrhyw data ansoddol?</a:t>
            </a:r>
          </a:p>
          <a:p>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fontAlgn="auto">
              <a:spcAft>
                <a:spcPts val="0"/>
              </a:spcAft>
              <a:defRPr/>
            </a:pPr>
            <a:r>
              <a:rPr lang="en-GB" dirty="0" err="1"/>
              <a:t>Gwerthuso</a:t>
            </a:r>
            <a:r>
              <a:rPr lang="en-GB" dirty="0"/>
              <a:t> </a:t>
            </a:r>
            <a:r>
              <a:rPr lang="en-GB" dirty="0" err="1"/>
              <a:t>Holiadur</a:t>
            </a:r>
            <a:br>
              <a:rPr lang="en-GB" dirty="0"/>
            </a:br>
            <a:r>
              <a:rPr lang="en-GB" dirty="0">
                <a:solidFill>
                  <a:schemeClr val="accent1"/>
                </a:solidFill>
              </a:rPr>
              <a:t>Evaluate Questionnaire</a:t>
            </a:r>
          </a:p>
        </p:txBody>
      </p:sp>
      <p:sp>
        <p:nvSpPr>
          <p:cNvPr id="3" name="Content Placeholder 2"/>
          <p:cNvSpPr>
            <a:spLocks noGrp="1"/>
          </p:cNvSpPr>
          <p:nvPr>
            <p:ph sz="half" idx="1"/>
          </p:nvPr>
        </p:nvSpPr>
        <p:spPr/>
        <p:txBody>
          <a:bodyPr>
            <a:normAutofit fontScale="92500" lnSpcReduction="20000"/>
          </a:bodyPr>
          <a:lstStyle/>
          <a:p>
            <a:pPr>
              <a:lnSpc>
                <a:spcPct val="80000"/>
              </a:lnSpc>
            </a:pPr>
            <a:r>
              <a:rPr lang="cy-GB" sz="2600"/>
              <a:t>Pa fath o ddata roedd modd ichi eu casglu?</a:t>
            </a:r>
          </a:p>
          <a:p>
            <a:pPr>
              <a:lnSpc>
                <a:spcPct val="80000"/>
              </a:lnSpc>
            </a:pPr>
            <a:r>
              <a:rPr lang="cy-GB" sz="2600"/>
              <a:t>Beth oedd cryfderau’r cwestiynau a ofynnwyd?</a:t>
            </a:r>
          </a:p>
          <a:p>
            <a:pPr>
              <a:lnSpc>
                <a:spcPct val="80000"/>
              </a:lnSpc>
            </a:pPr>
            <a:r>
              <a:rPr lang="cy-GB" sz="2600"/>
              <a:t>Beth oedd gwendidau’r cwestiynau a ofynnwyd? </a:t>
            </a:r>
          </a:p>
          <a:p>
            <a:pPr>
              <a:lnSpc>
                <a:spcPct val="80000"/>
              </a:lnSpc>
            </a:pPr>
            <a:r>
              <a:rPr lang="cy-GB" sz="2600"/>
              <a:t>Pa gyfyngiadau sy’n codi wrth ddefnyddio holiaduron?</a:t>
            </a:r>
          </a:p>
          <a:p>
            <a:pPr>
              <a:lnSpc>
                <a:spcPct val="80000"/>
              </a:lnSpc>
            </a:pPr>
            <a:r>
              <a:rPr lang="cy-GB" sz="2600"/>
              <a:t>Pa faterion moesegol y dylid bod wedi’u hystyried?</a:t>
            </a:r>
          </a:p>
          <a:p>
            <a:pPr>
              <a:lnSpc>
                <a:spcPct val="80000"/>
              </a:lnSpc>
            </a:pPr>
            <a:endParaRPr lang="cy-GB" sz="2600"/>
          </a:p>
        </p:txBody>
      </p:sp>
      <p:sp>
        <p:nvSpPr>
          <p:cNvPr id="4" name="Content Placeholder 3"/>
          <p:cNvSpPr>
            <a:spLocks noGrp="1"/>
          </p:cNvSpPr>
          <p:nvPr>
            <p:ph sz="half" idx="2"/>
          </p:nvPr>
        </p:nvSpPr>
        <p:spPr/>
        <p:txBody>
          <a:bodyPr rtlCol="0">
            <a:normAutofit fontScale="92500" lnSpcReduction="20000"/>
          </a:bodyPr>
          <a:lstStyle/>
          <a:p>
            <a:pPr fontAlgn="auto">
              <a:spcAft>
                <a:spcPts val="0"/>
              </a:spcAft>
              <a:buFont typeface="Arial" pitchFamily="34" charset="0"/>
              <a:buChar char="•"/>
              <a:defRPr/>
            </a:pPr>
            <a:r>
              <a:rPr lang="en-GB" dirty="0">
                <a:solidFill>
                  <a:schemeClr val="accent1"/>
                </a:solidFill>
              </a:rPr>
              <a:t>What type of data were you able to collect?</a:t>
            </a:r>
          </a:p>
          <a:p>
            <a:pPr fontAlgn="auto">
              <a:spcAft>
                <a:spcPts val="0"/>
              </a:spcAft>
              <a:buFont typeface="Arial" pitchFamily="34" charset="0"/>
              <a:buChar char="•"/>
              <a:defRPr/>
            </a:pPr>
            <a:r>
              <a:rPr lang="en-GB" dirty="0">
                <a:solidFill>
                  <a:schemeClr val="accent1"/>
                </a:solidFill>
              </a:rPr>
              <a:t>What were the strengths of the questions asked?</a:t>
            </a:r>
          </a:p>
          <a:p>
            <a:pPr fontAlgn="auto">
              <a:spcAft>
                <a:spcPts val="0"/>
              </a:spcAft>
              <a:buFont typeface="Arial" pitchFamily="34" charset="0"/>
              <a:buChar char="•"/>
              <a:defRPr/>
            </a:pPr>
            <a:r>
              <a:rPr lang="en-GB" dirty="0">
                <a:solidFill>
                  <a:schemeClr val="accent1"/>
                </a:solidFill>
              </a:rPr>
              <a:t>What were the weaknesses of the questions asked? </a:t>
            </a:r>
          </a:p>
          <a:p>
            <a:pPr fontAlgn="auto">
              <a:spcAft>
                <a:spcPts val="0"/>
              </a:spcAft>
              <a:buFont typeface="Arial" pitchFamily="34" charset="0"/>
              <a:buChar char="•"/>
              <a:defRPr/>
            </a:pPr>
            <a:r>
              <a:rPr lang="en-GB" dirty="0">
                <a:solidFill>
                  <a:schemeClr val="accent1"/>
                </a:solidFill>
              </a:rPr>
              <a:t>What is the limitation of using questionnaires?</a:t>
            </a:r>
          </a:p>
          <a:p>
            <a:pPr fontAlgn="auto">
              <a:spcAft>
                <a:spcPts val="0"/>
              </a:spcAft>
              <a:buFont typeface="Arial" pitchFamily="34" charset="0"/>
              <a:buChar char="•"/>
              <a:defRPr/>
            </a:pPr>
            <a:r>
              <a:rPr lang="en-GB" dirty="0">
                <a:solidFill>
                  <a:schemeClr val="accent1"/>
                </a:solidFill>
              </a:rPr>
              <a:t>What ethical issues should have been considered?</a:t>
            </a:r>
          </a:p>
          <a:p>
            <a:pPr fontAlgn="auto">
              <a:spcAft>
                <a:spcPts val="0"/>
              </a:spcAft>
              <a:buFont typeface="Arial" pitchFamily="34" charset="0"/>
              <a:buChar cha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a:solidFill>
                  <a:srgbClr val="000000"/>
                </a:solidFill>
              </a:rPr>
              <a:t>Cyfweliad </a:t>
            </a:r>
            <a:br>
              <a:rPr lang="en-GB" sz="4000">
                <a:solidFill>
                  <a:srgbClr val="000000"/>
                </a:solidFill>
              </a:rPr>
            </a:br>
            <a:r>
              <a:rPr lang="en-GB" sz="4000">
                <a:solidFill>
                  <a:schemeClr val="accent1"/>
                </a:solidFill>
              </a:rPr>
              <a:t>Interview</a:t>
            </a:r>
          </a:p>
        </p:txBody>
      </p:sp>
      <p:sp>
        <p:nvSpPr>
          <p:cNvPr id="20482" name="Content Placeholder 2"/>
          <p:cNvSpPr>
            <a:spLocks noGrp="1"/>
          </p:cNvSpPr>
          <p:nvPr>
            <p:ph sz="half" idx="1"/>
          </p:nvPr>
        </p:nvSpPr>
        <p:spPr/>
        <p:txBody>
          <a:bodyPr>
            <a:normAutofit/>
          </a:bodyPr>
          <a:lstStyle/>
          <a:p>
            <a:r>
              <a:rPr lang="cy-GB"/>
              <a:t>Yn eich grŵp bach</a:t>
            </a:r>
          </a:p>
          <a:p>
            <a:r>
              <a:rPr lang="cy-GB"/>
              <a:t>Dyluniwch gwestiynau cyfweliad i ganfod </a:t>
            </a:r>
            <a:r>
              <a:rPr lang="cy-GB" b="1" u="sng"/>
              <a:t>pam</a:t>
            </a:r>
            <a:r>
              <a:rPr lang="cy-GB"/>
              <a:t> y penderfynodd pobl yn eich grŵp astudio plentyndod cynnar.</a:t>
            </a:r>
          </a:p>
          <a:p>
            <a:r>
              <a:rPr lang="cy-GB"/>
              <a:t>Gwnewch gyfweliad ag aelod arall o’r grŵp</a:t>
            </a:r>
          </a:p>
        </p:txBody>
      </p:sp>
      <p:sp>
        <p:nvSpPr>
          <p:cNvPr id="20483" name="Content Placeholder 3"/>
          <p:cNvSpPr>
            <a:spLocks noGrp="1"/>
          </p:cNvSpPr>
          <p:nvPr>
            <p:ph sz="half" idx="2"/>
          </p:nvPr>
        </p:nvSpPr>
        <p:spPr/>
        <p:txBody>
          <a:bodyPr>
            <a:normAutofit/>
          </a:bodyPr>
          <a:lstStyle/>
          <a:p>
            <a:r>
              <a:rPr lang="en-GB">
                <a:solidFill>
                  <a:schemeClr val="accent1"/>
                </a:solidFill>
              </a:rPr>
              <a:t>In your small group</a:t>
            </a:r>
          </a:p>
          <a:p>
            <a:r>
              <a:rPr lang="en-GB">
                <a:solidFill>
                  <a:schemeClr val="accent1"/>
                </a:solidFill>
              </a:rPr>
              <a:t>Design some interview questions find out </a:t>
            </a:r>
            <a:r>
              <a:rPr lang="en-GB" b="1" u="sng">
                <a:solidFill>
                  <a:schemeClr val="accent1"/>
                </a:solidFill>
              </a:rPr>
              <a:t>why </a:t>
            </a:r>
            <a:r>
              <a:rPr lang="en-GB">
                <a:solidFill>
                  <a:schemeClr val="accent1"/>
                </a:solidFill>
              </a:rPr>
              <a:t>people in your group decided to study early childhood.</a:t>
            </a:r>
          </a:p>
          <a:p>
            <a:r>
              <a:rPr lang="en-GB">
                <a:solidFill>
                  <a:schemeClr val="accent1"/>
                </a:solidFill>
              </a:rPr>
              <a:t>Interview another member of the group?</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229600" cy="1143000"/>
          </a:xfrm>
        </p:spPr>
        <p:txBody>
          <a:bodyPr>
            <a:normAutofit fontScale="90000"/>
          </a:bodyPr>
          <a:lstStyle/>
          <a:p>
            <a:br>
              <a:rPr lang="en-GB" sz="4000">
                <a:solidFill>
                  <a:schemeClr val="accent1"/>
                </a:solidFill>
              </a:rPr>
            </a:br>
            <a:r>
              <a:rPr lang="cy-GB" sz="4000"/>
              <a:t>Gwerthuso Cyfweliad</a:t>
            </a:r>
            <a:br>
              <a:rPr lang="cy-GB" sz="4000"/>
            </a:br>
            <a:r>
              <a:rPr lang="en-GB" sz="4000">
                <a:solidFill>
                  <a:schemeClr val="accent1"/>
                </a:solidFill>
              </a:rPr>
              <a:t>Evaluate</a:t>
            </a:r>
            <a:r>
              <a:rPr lang="en-GB" sz="4000"/>
              <a:t> </a:t>
            </a:r>
            <a:r>
              <a:rPr lang="en-GB" sz="4000">
                <a:solidFill>
                  <a:schemeClr val="accent1"/>
                </a:solidFill>
              </a:rPr>
              <a:t>Interview</a:t>
            </a:r>
            <a:br>
              <a:rPr lang="en-GB" sz="4000">
                <a:solidFill>
                  <a:schemeClr val="accent1"/>
                </a:solidFill>
              </a:rPr>
            </a:br>
            <a:endParaRPr lang="en-GB" sz="4000">
              <a:solidFill>
                <a:schemeClr val="accent1"/>
              </a:solidFill>
            </a:endParaRPr>
          </a:p>
        </p:txBody>
      </p:sp>
      <p:sp>
        <p:nvSpPr>
          <p:cNvPr id="3" name="Content Placeholder 2"/>
          <p:cNvSpPr>
            <a:spLocks noGrp="1"/>
          </p:cNvSpPr>
          <p:nvPr>
            <p:ph sz="half" idx="1"/>
          </p:nvPr>
        </p:nvSpPr>
        <p:spPr/>
        <p:txBody>
          <a:bodyPr>
            <a:normAutofit fontScale="62500" lnSpcReduction="20000"/>
          </a:bodyPr>
          <a:lstStyle/>
          <a:p>
            <a:pPr>
              <a:lnSpc>
                <a:spcPct val="170000"/>
              </a:lnSpc>
            </a:pPr>
            <a:r>
              <a:rPr lang="cy-GB" sz="2600" dirty="0"/>
              <a:t>Pa fath o ddata roedd y cyfweliad yn eich caniatáu i’w casglu? Beth oedd cryfderau’r cwestiynau a ofynnwyd?</a:t>
            </a:r>
          </a:p>
          <a:p>
            <a:pPr>
              <a:lnSpc>
                <a:spcPct val="170000"/>
              </a:lnSpc>
            </a:pPr>
            <a:r>
              <a:rPr lang="cy-GB" sz="2600" dirty="0"/>
              <a:t>Beth oedd gwendidau’r cwestiynau a ofynnwyd? </a:t>
            </a:r>
          </a:p>
          <a:p>
            <a:pPr>
              <a:lnSpc>
                <a:spcPct val="170000"/>
              </a:lnSpc>
            </a:pPr>
            <a:r>
              <a:rPr lang="cy-GB" sz="2600" dirty="0"/>
              <a:t>Pa gyfyngiadau sy’n codi wrth ddefnyddio cyfweliadau? </a:t>
            </a:r>
          </a:p>
          <a:p>
            <a:pPr>
              <a:lnSpc>
                <a:spcPct val="170000"/>
              </a:lnSpc>
            </a:pPr>
            <a:r>
              <a:rPr lang="cy-GB" sz="2600" dirty="0"/>
              <a:t>Pa faterion moesegol y dylid bod wedi’u hystyried?</a:t>
            </a:r>
          </a:p>
          <a:p>
            <a:pPr>
              <a:lnSpc>
                <a:spcPct val="80000"/>
              </a:lnSpc>
            </a:pPr>
            <a:endParaRPr lang="cy-GB" sz="2600" dirty="0"/>
          </a:p>
        </p:txBody>
      </p:sp>
      <p:sp>
        <p:nvSpPr>
          <p:cNvPr id="4" name="Content Placeholder 3"/>
          <p:cNvSpPr>
            <a:spLocks noGrp="1"/>
          </p:cNvSpPr>
          <p:nvPr>
            <p:ph sz="half" idx="2"/>
          </p:nvPr>
        </p:nvSpPr>
        <p:spPr/>
        <p:txBody>
          <a:bodyPr rtlCol="0">
            <a:normAutofit fontScale="62500" lnSpcReduction="20000"/>
          </a:bodyPr>
          <a:lstStyle/>
          <a:p>
            <a:pPr>
              <a:lnSpc>
                <a:spcPct val="170000"/>
              </a:lnSpc>
              <a:defRPr/>
            </a:pPr>
            <a:r>
              <a:rPr lang="en-GB" dirty="0">
                <a:solidFill>
                  <a:schemeClr val="accent1"/>
                </a:solidFill>
              </a:rPr>
              <a:t>What type of data did the interview allow you to collect? What were the strengths of the questions asked?</a:t>
            </a:r>
          </a:p>
          <a:p>
            <a:pPr>
              <a:lnSpc>
                <a:spcPct val="170000"/>
              </a:lnSpc>
              <a:defRPr/>
            </a:pPr>
            <a:r>
              <a:rPr lang="en-GB" dirty="0">
                <a:solidFill>
                  <a:schemeClr val="accent1"/>
                </a:solidFill>
              </a:rPr>
              <a:t>What were the weaknesses of the questions asked? </a:t>
            </a:r>
          </a:p>
          <a:p>
            <a:pPr>
              <a:lnSpc>
                <a:spcPct val="170000"/>
              </a:lnSpc>
              <a:defRPr/>
            </a:pPr>
            <a:r>
              <a:rPr lang="en-GB" dirty="0">
                <a:solidFill>
                  <a:schemeClr val="accent1"/>
                </a:solidFill>
              </a:rPr>
              <a:t>What are the limitations of interviews? </a:t>
            </a:r>
          </a:p>
          <a:p>
            <a:pPr>
              <a:lnSpc>
                <a:spcPct val="170000"/>
              </a:lnSpc>
              <a:defRPr/>
            </a:pPr>
            <a:r>
              <a:rPr lang="en-GB" dirty="0">
                <a:solidFill>
                  <a:schemeClr val="accent1"/>
                </a:solidFill>
              </a:rPr>
              <a:t>What ethical issues should have been considered?</a:t>
            </a:r>
          </a:p>
          <a:p>
            <a:pPr fontAlgn="auto">
              <a:spcAft>
                <a:spcPts val="0"/>
              </a:spcAft>
              <a:buFont typeface="Arial" pitchFamily="34" charset="0"/>
              <a:buChar char="•"/>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fontAlgn="auto">
              <a:spcAft>
                <a:spcPts val="0"/>
              </a:spcAft>
              <a:defRPr/>
            </a:pPr>
            <a:r>
              <a:rPr lang="en-GB" dirty="0" err="1"/>
              <a:t>Arsylwi</a:t>
            </a:r>
            <a:br>
              <a:rPr lang="en-GB" dirty="0"/>
            </a:br>
            <a:r>
              <a:rPr lang="en-GB" dirty="0">
                <a:solidFill>
                  <a:schemeClr val="accent1"/>
                </a:solidFill>
              </a:rPr>
              <a:t>Observation</a:t>
            </a:r>
          </a:p>
        </p:txBody>
      </p:sp>
      <p:sp>
        <p:nvSpPr>
          <p:cNvPr id="22530" name="Content Placeholder 2"/>
          <p:cNvSpPr>
            <a:spLocks noGrp="1"/>
          </p:cNvSpPr>
          <p:nvPr>
            <p:ph sz="half" idx="1"/>
          </p:nvPr>
        </p:nvSpPr>
        <p:spPr>
          <a:xfrm>
            <a:off x="179512" y="2132856"/>
            <a:ext cx="4172272" cy="4785395"/>
          </a:xfrm>
        </p:spPr>
        <p:txBody>
          <a:bodyPr/>
          <a:lstStyle/>
          <a:p>
            <a:r>
              <a:rPr lang="cy-GB" sz="2400" dirty="0"/>
              <a:t>Gwyliwch y clip fideo.</a:t>
            </a:r>
          </a:p>
          <a:p>
            <a:r>
              <a:rPr lang="cy-GB" sz="2400" dirty="0"/>
              <a:t>Cadwch nodiadau ar yr hyn a welwch.</a:t>
            </a:r>
          </a:p>
          <a:p>
            <a:endParaRPr lang="en-GB" dirty="0"/>
          </a:p>
        </p:txBody>
      </p:sp>
      <p:sp>
        <p:nvSpPr>
          <p:cNvPr id="22531" name="Content Placeholder 3"/>
          <p:cNvSpPr>
            <a:spLocks noGrp="1"/>
          </p:cNvSpPr>
          <p:nvPr>
            <p:ph sz="half" idx="2"/>
          </p:nvPr>
        </p:nvSpPr>
        <p:spPr>
          <a:xfrm>
            <a:off x="4561047" y="2132856"/>
            <a:ext cx="4038600" cy="3989040"/>
          </a:xfrm>
        </p:spPr>
        <p:txBody>
          <a:bodyPr/>
          <a:lstStyle/>
          <a:p>
            <a:r>
              <a:rPr lang="en-GB" sz="2400" dirty="0">
                <a:solidFill>
                  <a:schemeClr val="accent1"/>
                </a:solidFill>
              </a:rPr>
              <a:t>Watch the video clip.</a:t>
            </a:r>
          </a:p>
          <a:p>
            <a:r>
              <a:rPr lang="en-GB" sz="2400" dirty="0">
                <a:solidFill>
                  <a:schemeClr val="accent1"/>
                </a:solidFill>
              </a:rPr>
              <a:t>Keep notes on what you observe.</a:t>
            </a:r>
          </a:p>
          <a:p>
            <a:endParaRPr lang="en-GB" sz="2400" dirty="0">
              <a:solidFill>
                <a:schemeClr val="accent1"/>
              </a:solidFill>
            </a:endParaRPr>
          </a:p>
          <a:p>
            <a:r>
              <a:rPr lang="en-GB" dirty="0">
                <a:solidFill>
                  <a:schemeClr val="accent1"/>
                </a:solidFill>
              </a:rPr>
              <a:t>https://www.sirenfilms.co.uk/library/jumping-and-counting/</a:t>
            </a:r>
          </a:p>
          <a:p>
            <a:endParaRPr lang="en-GB" dirty="0">
              <a:solidFill>
                <a:schemeClr val="accen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Arsylwi</a:t>
            </a:r>
            <a:br>
              <a:rPr lang="en-GB" dirty="0"/>
            </a:br>
            <a:r>
              <a:rPr lang="en-GB" dirty="0">
                <a:solidFill>
                  <a:schemeClr val="accent1"/>
                </a:solidFill>
              </a:rPr>
              <a:t>Observation</a:t>
            </a:r>
            <a:endParaRPr lang="en-GB" dirty="0"/>
          </a:p>
        </p:txBody>
      </p:sp>
      <p:sp>
        <p:nvSpPr>
          <p:cNvPr id="3" name="Content Placeholder 2"/>
          <p:cNvSpPr>
            <a:spLocks noGrp="1"/>
          </p:cNvSpPr>
          <p:nvPr>
            <p:ph sz="half" idx="1"/>
          </p:nvPr>
        </p:nvSpPr>
        <p:spPr/>
        <p:txBody>
          <a:bodyPr/>
          <a:lstStyle/>
          <a:p>
            <a:r>
              <a:rPr lang="en-GB" dirty="0" err="1"/>
              <a:t>Gwyliwch</a:t>
            </a:r>
            <a:r>
              <a:rPr lang="en-GB" dirty="0"/>
              <a:t> </a:t>
            </a:r>
            <a:r>
              <a:rPr lang="en-GB" dirty="0" err="1"/>
              <a:t>ef</a:t>
            </a:r>
            <a:r>
              <a:rPr lang="en-GB" dirty="0"/>
              <a:t> </a:t>
            </a:r>
            <a:r>
              <a:rPr lang="en-GB" dirty="0" err="1"/>
              <a:t>eto</a:t>
            </a:r>
            <a:r>
              <a:rPr lang="en-GB" dirty="0"/>
              <a:t> </a:t>
            </a:r>
            <a:r>
              <a:rPr lang="en-GB" dirty="0" err="1"/>
              <a:t>a’r</a:t>
            </a:r>
            <a:r>
              <a:rPr lang="en-GB" dirty="0"/>
              <a:t> </a:t>
            </a:r>
            <a:r>
              <a:rPr lang="en-GB" dirty="0" err="1"/>
              <a:t>tro</a:t>
            </a:r>
            <a:r>
              <a:rPr lang="en-GB" dirty="0"/>
              <a:t> </a:t>
            </a:r>
            <a:r>
              <a:rPr lang="en-GB" dirty="0" err="1"/>
              <a:t>hwn</a:t>
            </a:r>
            <a:r>
              <a:rPr lang="en-GB" dirty="0"/>
              <a:t> </a:t>
            </a:r>
            <a:r>
              <a:rPr lang="en-GB" dirty="0" err="1"/>
              <a:t>gyda’r</a:t>
            </a:r>
            <a:r>
              <a:rPr lang="en-GB" dirty="0"/>
              <a:t> </a:t>
            </a:r>
            <a:r>
              <a:rPr lang="en-GB" dirty="0" err="1"/>
              <a:t>bwriad</a:t>
            </a:r>
            <a:r>
              <a:rPr lang="en-GB" dirty="0"/>
              <a:t> o </a:t>
            </a:r>
            <a:r>
              <a:rPr lang="en-GB" dirty="0" err="1"/>
              <a:t>roi</a:t>
            </a:r>
            <a:r>
              <a:rPr lang="en-GB" dirty="0"/>
              <a:t> </a:t>
            </a:r>
            <a:r>
              <a:rPr lang="en-GB" dirty="0" err="1"/>
              <a:t>sylw</a:t>
            </a:r>
            <a:r>
              <a:rPr lang="en-GB" dirty="0"/>
              <a:t> </a:t>
            </a:r>
            <a:r>
              <a:rPr lang="en-GB" dirty="0" err="1"/>
              <a:t>i</a:t>
            </a:r>
            <a:r>
              <a:rPr lang="en-GB" dirty="0"/>
              <a:t> </a:t>
            </a:r>
            <a:r>
              <a:rPr lang="en-GB" dirty="0" err="1"/>
              <a:t>sgiliau</a:t>
            </a:r>
            <a:r>
              <a:rPr lang="en-GB" dirty="0"/>
              <a:t> </a:t>
            </a:r>
            <a:r>
              <a:rPr lang="en-GB" dirty="0" err="1"/>
              <a:t>mathemateg</a:t>
            </a:r>
            <a:r>
              <a:rPr lang="en-GB" dirty="0"/>
              <a:t> y plant.</a:t>
            </a:r>
          </a:p>
          <a:p>
            <a:endParaRPr lang="en-GB" dirty="0"/>
          </a:p>
          <a:p>
            <a:endParaRPr lang="en-GB" dirty="0"/>
          </a:p>
        </p:txBody>
      </p:sp>
      <p:sp>
        <p:nvSpPr>
          <p:cNvPr id="4" name="Content Placeholder 3"/>
          <p:cNvSpPr>
            <a:spLocks noGrp="1"/>
          </p:cNvSpPr>
          <p:nvPr>
            <p:ph sz="half" idx="2"/>
          </p:nvPr>
        </p:nvSpPr>
        <p:spPr/>
        <p:txBody>
          <a:bodyPr/>
          <a:lstStyle/>
          <a:p>
            <a:r>
              <a:rPr lang="en-US" i="1" dirty="0">
                <a:solidFill>
                  <a:schemeClr val="accent1"/>
                </a:solidFill>
              </a:rPr>
              <a:t>Watch it again this time with a view to highlight the child’s mathematical  skills.</a:t>
            </a:r>
          </a:p>
          <a:p>
            <a:r>
              <a:rPr lang="en-GB" i="1" dirty="0">
                <a:solidFill>
                  <a:schemeClr val="accent1"/>
                </a:solidFill>
              </a:rPr>
              <a:t>https://www.sirenfilms.co.uk/library/jumping-and-counting/</a:t>
            </a:r>
          </a:p>
        </p:txBody>
      </p:sp>
    </p:spTree>
    <p:extLst>
      <p:ext uri="{BB962C8B-B14F-4D97-AF65-F5344CB8AC3E}">
        <p14:creationId xmlns:p14="http://schemas.microsoft.com/office/powerpoint/2010/main" val="4165614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fontAlgn="auto">
              <a:spcAft>
                <a:spcPts val="0"/>
              </a:spcAft>
              <a:defRPr/>
            </a:pPr>
            <a:r>
              <a:rPr lang="en-GB" dirty="0" err="1"/>
              <a:t>Gwerthuso</a:t>
            </a:r>
            <a:r>
              <a:rPr lang="en-GB" dirty="0"/>
              <a:t> </a:t>
            </a:r>
            <a:r>
              <a:rPr lang="en-GB" dirty="0" err="1"/>
              <a:t>Arsylwi</a:t>
            </a:r>
            <a:br>
              <a:rPr lang="en-GB" dirty="0"/>
            </a:br>
            <a:r>
              <a:rPr lang="en-GB" dirty="0">
                <a:solidFill>
                  <a:schemeClr val="accent1"/>
                </a:solidFill>
              </a:rPr>
              <a:t>Evaluate Observation</a:t>
            </a:r>
          </a:p>
        </p:txBody>
      </p:sp>
      <p:sp>
        <p:nvSpPr>
          <p:cNvPr id="3" name="Content Placeholder 2"/>
          <p:cNvSpPr>
            <a:spLocks noGrp="1"/>
          </p:cNvSpPr>
          <p:nvPr>
            <p:ph sz="half" idx="1"/>
          </p:nvPr>
        </p:nvSpPr>
        <p:spPr/>
        <p:txBody>
          <a:bodyPr>
            <a:normAutofit fontScale="92500" lnSpcReduction="10000"/>
          </a:bodyPr>
          <a:lstStyle/>
          <a:p>
            <a:pPr>
              <a:lnSpc>
                <a:spcPct val="80000"/>
              </a:lnSpc>
              <a:buFont typeface="Arial" charset="0"/>
              <a:buNone/>
            </a:pPr>
            <a:r>
              <a:rPr lang="cy-GB" sz="2400"/>
              <a:t>Arsylwi</a:t>
            </a:r>
          </a:p>
          <a:p>
            <a:pPr>
              <a:lnSpc>
                <a:spcPct val="80000"/>
              </a:lnSpc>
            </a:pPr>
            <a:r>
              <a:rPr lang="cy-GB" sz="2400"/>
              <a:t>Pa fath o wybodaeth roedd yr arsylwi’n eich caniatáu i’w chasglu?</a:t>
            </a:r>
          </a:p>
          <a:p>
            <a:pPr>
              <a:lnSpc>
                <a:spcPct val="80000"/>
              </a:lnSpc>
            </a:pPr>
            <a:r>
              <a:rPr lang="cy-GB" sz="2400"/>
              <a:t>Pa fath o ddata y byddai hyn yn eu rhoi ichi?</a:t>
            </a:r>
          </a:p>
          <a:p>
            <a:pPr>
              <a:lnSpc>
                <a:spcPct val="80000"/>
              </a:lnSpc>
            </a:pPr>
            <a:r>
              <a:rPr lang="cy-GB" sz="2400"/>
              <a:t>Beth yw cryfderau data o’r math hwn?</a:t>
            </a:r>
          </a:p>
          <a:p>
            <a:pPr>
              <a:lnSpc>
                <a:spcPct val="80000"/>
              </a:lnSpc>
            </a:pPr>
            <a:r>
              <a:rPr lang="cy-GB" sz="2400"/>
              <a:t>Beth yw gwendidau data o’r math hwn?</a:t>
            </a:r>
          </a:p>
          <a:p>
            <a:pPr>
              <a:lnSpc>
                <a:spcPct val="80000"/>
              </a:lnSpc>
            </a:pPr>
            <a:r>
              <a:rPr lang="cy-GB" sz="2400"/>
              <a:t>Beth yw cyfyngiadau cyfweliadau? </a:t>
            </a:r>
          </a:p>
          <a:p>
            <a:pPr>
              <a:lnSpc>
                <a:spcPct val="80000"/>
              </a:lnSpc>
            </a:pPr>
            <a:r>
              <a:rPr lang="cy-GB" sz="2400"/>
              <a:t>Pa faterion moesegol y dylid eu hystyried?</a:t>
            </a:r>
          </a:p>
        </p:txBody>
      </p:sp>
      <p:sp>
        <p:nvSpPr>
          <p:cNvPr id="4" name="Content Placeholder 3"/>
          <p:cNvSpPr>
            <a:spLocks noGrp="1"/>
          </p:cNvSpPr>
          <p:nvPr>
            <p:ph sz="half" idx="2"/>
          </p:nvPr>
        </p:nvSpPr>
        <p:spPr/>
        <p:txBody>
          <a:bodyPr>
            <a:normAutofit fontScale="92500" lnSpcReduction="10000"/>
          </a:bodyPr>
          <a:lstStyle/>
          <a:p>
            <a:pPr marL="0" indent="0">
              <a:lnSpc>
                <a:spcPct val="80000"/>
              </a:lnSpc>
              <a:buFont typeface="Arial" charset="0"/>
              <a:buNone/>
            </a:pPr>
            <a:r>
              <a:rPr lang="en-GB" sz="2400">
                <a:solidFill>
                  <a:schemeClr val="accent1"/>
                </a:solidFill>
              </a:rPr>
              <a:t>Observation</a:t>
            </a:r>
          </a:p>
          <a:p>
            <a:pPr marL="0" indent="0">
              <a:lnSpc>
                <a:spcPct val="80000"/>
              </a:lnSpc>
            </a:pPr>
            <a:r>
              <a:rPr lang="en-GB" sz="2400">
                <a:solidFill>
                  <a:schemeClr val="accent1"/>
                </a:solidFill>
              </a:rPr>
              <a:t>What type of information did the observation allow you to collect</a:t>
            </a:r>
          </a:p>
          <a:p>
            <a:pPr marL="0" indent="0">
              <a:lnSpc>
                <a:spcPct val="80000"/>
              </a:lnSpc>
            </a:pPr>
            <a:r>
              <a:rPr lang="en-GB" sz="2400">
                <a:solidFill>
                  <a:schemeClr val="accent1"/>
                </a:solidFill>
              </a:rPr>
              <a:t>What type of data would this give you?</a:t>
            </a:r>
          </a:p>
          <a:p>
            <a:pPr marL="0" indent="0">
              <a:lnSpc>
                <a:spcPct val="80000"/>
              </a:lnSpc>
            </a:pPr>
            <a:r>
              <a:rPr lang="en-GB" sz="2400">
                <a:solidFill>
                  <a:schemeClr val="accent1"/>
                </a:solidFill>
              </a:rPr>
              <a:t>What are the strengths of this type of data?</a:t>
            </a:r>
          </a:p>
          <a:p>
            <a:pPr marL="0" indent="0">
              <a:lnSpc>
                <a:spcPct val="80000"/>
              </a:lnSpc>
            </a:pPr>
            <a:r>
              <a:rPr lang="en-GB" sz="2400">
                <a:solidFill>
                  <a:schemeClr val="accent1"/>
                </a:solidFill>
              </a:rPr>
              <a:t>What are the weaknesses of this type of data?</a:t>
            </a:r>
          </a:p>
          <a:p>
            <a:pPr marL="0" indent="0">
              <a:lnSpc>
                <a:spcPct val="80000"/>
              </a:lnSpc>
            </a:pPr>
            <a:r>
              <a:rPr lang="en-GB" sz="2400">
                <a:solidFill>
                  <a:schemeClr val="accent1"/>
                </a:solidFill>
              </a:rPr>
              <a:t>What are the limitations of interviews? </a:t>
            </a:r>
          </a:p>
          <a:p>
            <a:pPr marL="0" indent="0">
              <a:lnSpc>
                <a:spcPct val="80000"/>
              </a:lnSpc>
            </a:pPr>
            <a:r>
              <a:rPr lang="en-GB" sz="2400">
                <a:solidFill>
                  <a:schemeClr val="accent1"/>
                </a:solidFill>
              </a:rPr>
              <a:t>What ethical issues should be considered?</a:t>
            </a:r>
          </a:p>
          <a:p>
            <a:pPr marL="0" indent="0">
              <a:lnSpc>
                <a:spcPct val="80000"/>
              </a:lnSpc>
            </a:pPr>
            <a:endParaRPr lang="en-GB" sz="2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a:xfrm>
            <a:off x="468313" y="476250"/>
            <a:ext cx="8229600" cy="1143000"/>
          </a:xfrm>
        </p:spPr>
        <p:txBody>
          <a:bodyPr>
            <a:normAutofit fontScale="90000"/>
          </a:bodyPr>
          <a:lstStyle/>
          <a:p>
            <a:r>
              <a:rPr lang="cy-GB" sz="4000" dirty="0"/>
              <a:t>Pa fath o ddata? </a:t>
            </a:r>
            <a:br>
              <a:rPr lang="cy-GB" sz="4000" dirty="0"/>
            </a:br>
            <a:r>
              <a:rPr lang="en-GB" sz="4000" dirty="0">
                <a:solidFill>
                  <a:schemeClr val="accent1"/>
                </a:solidFill>
              </a:rPr>
              <a:t>What type of data?</a:t>
            </a:r>
            <a:br>
              <a:rPr lang="en-GB" sz="4000" dirty="0"/>
            </a:br>
            <a:endParaRPr lang="en-GB" sz="4000" dirty="0"/>
          </a:p>
        </p:txBody>
      </p:sp>
      <p:sp>
        <p:nvSpPr>
          <p:cNvPr id="24578" name="Content Placeholder 2"/>
          <p:cNvSpPr>
            <a:spLocks noGrp="1"/>
          </p:cNvSpPr>
          <p:nvPr>
            <p:ph sz="half" idx="1"/>
          </p:nvPr>
        </p:nvSpPr>
        <p:spPr/>
        <p:txBody>
          <a:bodyPr/>
          <a:lstStyle/>
          <a:p>
            <a:pPr>
              <a:buFont typeface="Arial" charset="0"/>
              <a:buNone/>
            </a:pPr>
            <a:r>
              <a:rPr lang="cy-GB" b="1" dirty="0"/>
              <a:t>Holiadur</a:t>
            </a:r>
          </a:p>
          <a:p>
            <a:r>
              <a:rPr lang="cy-GB" dirty="0"/>
              <a:t>Cwestiynau caeedig?</a:t>
            </a:r>
          </a:p>
          <a:p>
            <a:r>
              <a:rPr lang="cy-GB" dirty="0"/>
              <a:t>Cwestiynau agored?</a:t>
            </a:r>
          </a:p>
          <a:p>
            <a:r>
              <a:rPr lang="cy-GB" dirty="0"/>
              <a:t>Meintiol neu Ansoddol</a:t>
            </a:r>
          </a:p>
          <a:p>
            <a:r>
              <a:rPr lang="cy-GB" dirty="0"/>
              <a:t>Pryd fyddech chi’n defnyddio’r dull ymchwil hwn? </a:t>
            </a:r>
          </a:p>
          <a:p>
            <a:endParaRPr lang="cy-GB" dirty="0"/>
          </a:p>
        </p:txBody>
      </p:sp>
      <p:sp>
        <p:nvSpPr>
          <p:cNvPr id="4" name="Content Placeholder 3"/>
          <p:cNvSpPr>
            <a:spLocks noGrp="1"/>
          </p:cNvSpPr>
          <p:nvPr>
            <p:ph sz="half" idx="2"/>
          </p:nvPr>
        </p:nvSpPr>
        <p:spPr/>
        <p:txBody>
          <a:bodyPr rtlCol="0">
            <a:normAutofit/>
          </a:bodyPr>
          <a:lstStyle/>
          <a:p>
            <a:pPr marL="0" indent="0" fontAlgn="auto">
              <a:spcAft>
                <a:spcPts val="0"/>
              </a:spcAft>
              <a:buFont typeface="Arial" pitchFamily="34" charset="0"/>
              <a:buNone/>
              <a:defRPr/>
            </a:pPr>
            <a:r>
              <a:rPr lang="en-GB" b="1" dirty="0">
                <a:solidFill>
                  <a:schemeClr val="accent1"/>
                </a:solidFill>
              </a:rPr>
              <a:t>Questionnaire</a:t>
            </a:r>
          </a:p>
          <a:p>
            <a:pPr fontAlgn="auto">
              <a:spcAft>
                <a:spcPts val="0"/>
              </a:spcAft>
              <a:buFont typeface="Arial" pitchFamily="34" charset="0"/>
              <a:buChar char="•"/>
              <a:defRPr/>
            </a:pPr>
            <a:r>
              <a:rPr lang="en-GB" dirty="0">
                <a:solidFill>
                  <a:schemeClr val="accent1"/>
                </a:solidFill>
              </a:rPr>
              <a:t>Closed questions?</a:t>
            </a:r>
          </a:p>
          <a:p>
            <a:pPr fontAlgn="auto">
              <a:spcAft>
                <a:spcPts val="0"/>
              </a:spcAft>
              <a:buFont typeface="Arial" pitchFamily="34" charset="0"/>
              <a:buChar char="•"/>
              <a:defRPr/>
            </a:pPr>
            <a:r>
              <a:rPr lang="en-GB" dirty="0">
                <a:solidFill>
                  <a:schemeClr val="accent1"/>
                </a:solidFill>
              </a:rPr>
              <a:t>Open questions?</a:t>
            </a:r>
          </a:p>
          <a:p>
            <a:pPr fontAlgn="auto">
              <a:spcAft>
                <a:spcPts val="0"/>
              </a:spcAft>
              <a:buFont typeface="Arial" pitchFamily="34" charset="0"/>
              <a:buChar char="•"/>
              <a:defRPr/>
            </a:pPr>
            <a:r>
              <a:rPr lang="en-GB" dirty="0">
                <a:solidFill>
                  <a:schemeClr val="accent1"/>
                </a:solidFill>
              </a:rPr>
              <a:t>Quantitative or Qualitative</a:t>
            </a:r>
          </a:p>
          <a:p>
            <a:pPr fontAlgn="auto">
              <a:spcAft>
                <a:spcPts val="0"/>
              </a:spcAft>
              <a:buFont typeface="Arial" pitchFamily="34" charset="0"/>
              <a:buChar char="•"/>
              <a:defRPr/>
            </a:pPr>
            <a:r>
              <a:rPr lang="en-GB" dirty="0">
                <a:solidFill>
                  <a:schemeClr val="accent1"/>
                </a:solidFill>
              </a:rPr>
              <a:t>When would you use this research tool? </a:t>
            </a:r>
          </a:p>
          <a:p>
            <a:pPr fontAlgn="auto">
              <a:spcAft>
                <a:spcPts val="0"/>
              </a:spcAft>
              <a:buFont typeface="Arial" pitchFamily="34" charset="0"/>
              <a:buChar char="•"/>
              <a:defRPr/>
            </a:pPr>
            <a:endParaRPr lang="en-GB" dirty="0"/>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endParaRPr lang="en-GB" dirty="0"/>
          </a:p>
        </p:txBody>
      </p:sp>
      <p:sp>
        <p:nvSpPr>
          <p:cNvPr id="5" name="Title 1"/>
          <p:cNvSpPr txBox="1">
            <a:spLocks/>
          </p:cNvSpPr>
          <p:nvPr/>
        </p:nvSpPr>
        <p:spPr>
          <a:xfrm>
            <a:off x="684213" y="188913"/>
            <a:ext cx="8229600" cy="1600200"/>
          </a:xfrm>
          <a:prstGeom prst="rect">
            <a:avLst/>
          </a:prstGeom>
        </p:spPr>
        <p:txBody>
          <a:bodyPr anchor="ctr">
            <a:normAutofit/>
          </a:bodyPr>
          <a:lstStyle/>
          <a:p>
            <a:pPr algn="ctr">
              <a:lnSpc>
                <a:spcPct val="80000"/>
              </a:lnSpc>
            </a:pPr>
            <a:br>
              <a:rPr lang="en-GB" sz="2600">
                <a:latin typeface="Calibri" pitchFamily="34" charset="0"/>
              </a:rPr>
            </a:br>
            <a:endParaRPr lang="en-GB" sz="4100">
              <a:latin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8229600" cy="1219200"/>
          </a:xfrm>
        </p:spPr>
        <p:txBody>
          <a:bodyPr>
            <a:normAutofit fontScale="90000"/>
          </a:bodyPr>
          <a:lstStyle/>
          <a:p>
            <a:br>
              <a:rPr lang="en-GB" sz="4000"/>
            </a:br>
            <a:r>
              <a:rPr lang="cy-GB" sz="4000"/>
              <a:t>Pa fath o ddata</a:t>
            </a:r>
            <a:r>
              <a:rPr lang="en-GB" sz="4000"/>
              <a:t>? </a:t>
            </a:r>
            <a:br>
              <a:rPr lang="en-GB" sz="4000"/>
            </a:br>
            <a:r>
              <a:rPr lang="en-GB" sz="4000">
                <a:solidFill>
                  <a:schemeClr val="accent1"/>
                </a:solidFill>
              </a:rPr>
              <a:t>What type of data?</a:t>
            </a:r>
            <a:endParaRPr lang="en-GB" sz="4000"/>
          </a:p>
        </p:txBody>
      </p:sp>
      <p:sp>
        <p:nvSpPr>
          <p:cNvPr id="3" name="Content Placeholder 2"/>
          <p:cNvSpPr>
            <a:spLocks noGrp="1"/>
          </p:cNvSpPr>
          <p:nvPr>
            <p:ph sz="half" idx="1"/>
          </p:nvPr>
        </p:nvSpPr>
        <p:spPr/>
        <p:txBody>
          <a:bodyPr>
            <a:normAutofit fontScale="92500" lnSpcReduction="20000"/>
          </a:bodyPr>
          <a:lstStyle/>
          <a:p>
            <a:pPr>
              <a:lnSpc>
                <a:spcPct val="90000"/>
              </a:lnSpc>
              <a:buFont typeface="Arial" charset="0"/>
              <a:buNone/>
            </a:pPr>
            <a:r>
              <a:rPr lang="cy-GB" b="1" dirty="0"/>
              <a:t>Cyfweliadau</a:t>
            </a:r>
          </a:p>
          <a:p>
            <a:pPr>
              <a:lnSpc>
                <a:spcPct val="90000"/>
              </a:lnSpc>
            </a:pPr>
            <a:r>
              <a:rPr lang="cy-GB" dirty="0"/>
              <a:t>Cwestiynau penagored</a:t>
            </a:r>
          </a:p>
          <a:p>
            <a:pPr>
              <a:lnSpc>
                <a:spcPct val="90000"/>
              </a:lnSpc>
            </a:pPr>
            <a:r>
              <a:rPr lang="cy-GB" dirty="0"/>
              <a:t>Strwythuredig</a:t>
            </a:r>
          </a:p>
          <a:p>
            <a:pPr>
              <a:lnSpc>
                <a:spcPct val="90000"/>
              </a:lnSpc>
            </a:pPr>
            <a:r>
              <a:rPr lang="cy-GB" noProof="1"/>
              <a:t>Lled-strwythuredig</a:t>
            </a:r>
          </a:p>
          <a:p>
            <a:pPr>
              <a:lnSpc>
                <a:spcPct val="90000"/>
              </a:lnSpc>
            </a:pPr>
            <a:r>
              <a:rPr lang="cy-GB" noProof="1"/>
              <a:t>Distrwythur?</a:t>
            </a:r>
          </a:p>
          <a:p>
            <a:pPr>
              <a:lnSpc>
                <a:spcPct val="90000"/>
              </a:lnSpc>
            </a:pPr>
            <a:endParaRPr lang="cy-GB" noProof="1"/>
          </a:p>
          <a:p>
            <a:pPr>
              <a:lnSpc>
                <a:spcPct val="90000"/>
              </a:lnSpc>
            </a:pPr>
            <a:r>
              <a:rPr lang="cy-GB" dirty="0"/>
              <a:t>Recordio neu Gymryd  Nodiadau?</a:t>
            </a:r>
          </a:p>
          <a:p>
            <a:pPr>
              <a:lnSpc>
                <a:spcPct val="90000"/>
              </a:lnSpc>
            </a:pPr>
            <a:r>
              <a:rPr lang="cy-GB" dirty="0"/>
              <a:t>Pryd fyddech chi’n defnyddio’r dull ymchwil hwn?</a:t>
            </a:r>
          </a:p>
          <a:p>
            <a:pPr>
              <a:lnSpc>
                <a:spcPct val="90000"/>
              </a:lnSpc>
            </a:pPr>
            <a:endParaRPr lang="cy-GB" dirty="0"/>
          </a:p>
        </p:txBody>
      </p:sp>
      <p:sp>
        <p:nvSpPr>
          <p:cNvPr id="4" name="Content Placeholder 3"/>
          <p:cNvSpPr>
            <a:spLocks noGrp="1"/>
          </p:cNvSpPr>
          <p:nvPr>
            <p:ph sz="half" idx="2"/>
          </p:nvPr>
        </p:nvSpPr>
        <p:spPr>
          <a:xfrm>
            <a:off x="4648200" y="1484784"/>
            <a:ext cx="4038600" cy="4525963"/>
          </a:xfrm>
        </p:spPr>
        <p:txBody>
          <a:bodyPr rtlCol="0">
            <a:normAutofit fontScale="92500" lnSpcReduction="20000"/>
          </a:bodyPr>
          <a:lstStyle/>
          <a:p>
            <a:pPr marL="0" indent="0" fontAlgn="auto">
              <a:spcAft>
                <a:spcPts val="0"/>
              </a:spcAft>
              <a:buFont typeface="Arial" pitchFamily="34" charset="0"/>
              <a:buNone/>
              <a:defRPr/>
            </a:pPr>
            <a:r>
              <a:rPr lang="en-GB" b="1" dirty="0">
                <a:solidFill>
                  <a:schemeClr val="accent1"/>
                </a:solidFill>
              </a:rPr>
              <a:t>Interviews</a:t>
            </a:r>
          </a:p>
          <a:p>
            <a:pPr fontAlgn="auto">
              <a:spcAft>
                <a:spcPts val="0"/>
              </a:spcAft>
              <a:buFont typeface="Arial" pitchFamily="34" charset="0"/>
              <a:buChar char="•"/>
              <a:defRPr/>
            </a:pPr>
            <a:r>
              <a:rPr lang="en-GB" dirty="0">
                <a:solidFill>
                  <a:schemeClr val="accent1"/>
                </a:solidFill>
              </a:rPr>
              <a:t>Open ended questions</a:t>
            </a:r>
          </a:p>
          <a:p>
            <a:pPr fontAlgn="auto">
              <a:spcAft>
                <a:spcPts val="0"/>
              </a:spcAft>
              <a:buFont typeface="Arial" pitchFamily="34" charset="0"/>
              <a:buChar char="•"/>
              <a:defRPr/>
            </a:pPr>
            <a:r>
              <a:rPr lang="en-GB" dirty="0">
                <a:solidFill>
                  <a:schemeClr val="accent1"/>
                </a:solidFill>
              </a:rPr>
              <a:t>Structured</a:t>
            </a:r>
          </a:p>
          <a:p>
            <a:pPr fontAlgn="auto">
              <a:spcAft>
                <a:spcPts val="0"/>
              </a:spcAft>
              <a:buFont typeface="Arial" pitchFamily="34" charset="0"/>
              <a:buChar char="•"/>
              <a:defRPr/>
            </a:pPr>
            <a:r>
              <a:rPr lang="en-GB" dirty="0">
                <a:solidFill>
                  <a:schemeClr val="accent1"/>
                </a:solidFill>
              </a:rPr>
              <a:t>Semi-structured</a:t>
            </a:r>
          </a:p>
          <a:p>
            <a:pPr fontAlgn="auto">
              <a:spcAft>
                <a:spcPts val="0"/>
              </a:spcAft>
              <a:buFont typeface="Arial" pitchFamily="34" charset="0"/>
              <a:buChar char="•"/>
              <a:defRPr/>
            </a:pPr>
            <a:r>
              <a:rPr lang="en-GB" dirty="0">
                <a:solidFill>
                  <a:schemeClr val="accent1"/>
                </a:solidFill>
              </a:rPr>
              <a:t>Unstructured?</a:t>
            </a:r>
          </a:p>
          <a:p>
            <a:pPr fontAlgn="auto">
              <a:spcAft>
                <a:spcPts val="0"/>
              </a:spcAft>
              <a:buFont typeface="Arial" pitchFamily="34" charset="0"/>
              <a:buChar char="•"/>
              <a:defRPr/>
            </a:pP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Record or Taking Notes?</a:t>
            </a:r>
          </a:p>
          <a:p>
            <a:pPr fontAlgn="auto">
              <a:spcAft>
                <a:spcPts val="0"/>
              </a:spcAft>
              <a:buFont typeface="Arial" pitchFamily="34" charset="0"/>
              <a:buChar char="•"/>
              <a:defRPr/>
            </a:pPr>
            <a:r>
              <a:rPr lang="en-GB" dirty="0">
                <a:solidFill>
                  <a:schemeClr val="accent1"/>
                </a:solidFill>
              </a:rPr>
              <a:t>When would you use this research tool?</a:t>
            </a:r>
          </a:p>
          <a:p>
            <a:pPr fontAlgn="auto">
              <a:spcAft>
                <a:spcPts val="0"/>
              </a:spcAft>
              <a:buFont typeface="Arial" pitchFamily="34" charset="0"/>
              <a:buChar char="•"/>
              <a:defRPr/>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a:t>Pa fath o ddata?</a:t>
            </a:r>
            <a:r>
              <a:rPr lang="en-GB" sz="4000"/>
              <a:t> </a:t>
            </a:r>
            <a:br>
              <a:rPr lang="en-GB" sz="4000"/>
            </a:br>
            <a:r>
              <a:rPr lang="en-GB" sz="4000">
                <a:solidFill>
                  <a:schemeClr val="accent1"/>
                </a:solidFill>
              </a:rPr>
              <a:t>What type of data?</a:t>
            </a:r>
          </a:p>
        </p:txBody>
      </p:sp>
      <p:sp>
        <p:nvSpPr>
          <p:cNvPr id="3" name="Content Placeholder 2"/>
          <p:cNvSpPr>
            <a:spLocks noGrp="1"/>
          </p:cNvSpPr>
          <p:nvPr>
            <p:ph sz="half" idx="1"/>
          </p:nvPr>
        </p:nvSpPr>
        <p:spPr/>
        <p:txBody>
          <a:bodyPr/>
          <a:lstStyle/>
          <a:p>
            <a:pPr>
              <a:buFont typeface="Arial" charset="0"/>
              <a:buNone/>
            </a:pPr>
            <a:r>
              <a:rPr lang="cy-GB" sz="2400" b="1" dirty="0"/>
              <a:t>Arsylwadau</a:t>
            </a:r>
          </a:p>
          <a:p>
            <a:r>
              <a:rPr lang="cy-GB" sz="2400" dirty="0"/>
              <a:t>Nodiadau Maes</a:t>
            </a:r>
          </a:p>
          <a:p>
            <a:r>
              <a:rPr lang="cy-GB" sz="2400" dirty="0"/>
              <a:t>Clipiau fideo</a:t>
            </a:r>
          </a:p>
          <a:p>
            <a:r>
              <a:rPr lang="cy-GB" sz="2400" dirty="0"/>
              <a:t>Yr arsylwr yn cymryd rhan?</a:t>
            </a:r>
          </a:p>
          <a:p>
            <a:r>
              <a:rPr lang="cy-GB" sz="2400" dirty="0"/>
              <a:t>Pryd fyddech </a:t>
            </a:r>
            <a:r>
              <a:rPr lang="cy-GB" sz="2400" dirty="0" err="1"/>
              <a:t>chi’n</a:t>
            </a:r>
            <a:r>
              <a:rPr lang="cy-GB" sz="2400" dirty="0"/>
              <a:t> defnyddio’r dull ymchwil hwn?</a:t>
            </a:r>
          </a:p>
          <a:p>
            <a:pPr>
              <a:lnSpc>
                <a:spcPct val="80000"/>
              </a:lnSpc>
            </a:pPr>
            <a:endParaRPr lang="cy-GB" sz="2400" dirty="0"/>
          </a:p>
        </p:txBody>
      </p:sp>
      <p:sp>
        <p:nvSpPr>
          <p:cNvPr id="4" name="Content Placeholder 3"/>
          <p:cNvSpPr>
            <a:spLocks noGrp="1"/>
          </p:cNvSpPr>
          <p:nvPr>
            <p:ph sz="half" idx="2"/>
          </p:nvPr>
        </p:nvSpPr>
        <p:spPr>
          <a:xfrm>
            <a:off x="4713188" y="1179339"/>
            <a:ext cx="3962400" cy="4830763"/>
          </a:xfrm>
        </p:spPr>
        <p:txBody>
          <a:bodyPr rtlCol="0">
            <a:noAutofit/>
          </a:bodyPr>
          <a:lstStyle/>
          <a:p>
            <a:pPr marL="0" indent="0" fontAlgn="auto">
              <a:spcAft>
                <a:spcPts val="0"/>
              </a:spcAft>
              <a:buFont typeface="Arial" pitchFamily="34" charset="0"/>
              <a:buNone/>
              <a:defRPr/>
            </a:pPr>
            <a:endParaRPr lang="en-GB" sz="2400" dirty="0"/>
          </a:p>
          <a:p>
            <a:pPr marL="0" indent="0" fontAlgn="auto">
              <a:spcAft>
                <a:spcPts val="0"/>
              </a:spcAft>
              <a:buFont typeface="Arial" pitchFamily="34" charset="0"/>
              <a:buNone/>
              <a:defRPr/>
            </a:pPr>
            <a:r>
              <a:rPr lang="en-GB" sz="2400" b="1" dirty="0">
                <a:solidFill>
                  <a:schemeClr val="accent1"/>
                </a:solidFill>
              </a:rPr>
              <a:t>Observation</a:t>
            </a:r>
          </a:p>
          <a:p>
            <a:pPr fontAlgn="auto">
              <a:spcAft>
                <a:spcPts val="0"/>
              </a:spcAft>
              <a:buFont typeface="Arial" pitchFamily="34" charset="0"/>
              <a:buChar char="•"/>
              <a:defRPr/>
            </a:pPr>
            <a:r>
              <a:rPr lang="en-GB" sz="2400" dirty="0">
                <a:solidFill>
                  <a:schemeClr val="accent1"/>
                </a:solidFill>
              </a:rPr>
              <a:t>Field Notes</a:t>
            </a:r>
          </a:p>
          <a:p>
            <a:pPr fontAlgn="auto">
              <a:spcAft>
                <a:spcPts val="0"/>
              </a:spcAft>
              <a:buFont typeface="Arial" pitchFamily="34" charset="0"/>
              <a:buChar char="•"/>
              <a:defRPr/>
            </a:pPr>
            <a:r>
              <a:rPr lang="en-GB" sz="2400" dirty="0">
                <a:solidFill>
                  <a:schemeClr val="accent1"/>
                </a:solidFill>
              </a:rPr>
              <a:t>Video clips</a:t>
            </a:r>
          </a:p>
          <a:p>
            <a:pPr fontAlgn="auto">
              <a:spcAft>
                <a:spcPts val="0"/>
              </a:spcAft>
              <a:buFont typeface="Arial" pitchFamily="34" charset="0"/>
              <a:buChar char="•"/>
              <a:defRPr/>
            </a:pPr>
            <a:r>
              <a:rPr lang="en-GB" sz="2400" dirty="0">
                <a:solidFill>
                  <a:schemeClr val="accent1"/>
                </a:solidFill>
              </a:rPr>
              <a:t>Participation of  observer?</a:t>
            </a:r>
          </a:p>
          <a:p>
            <a:pPr fontAlgn="auto">
              <a:spcAft>
                <a:spcPts val="0"/>
              </a:spcAft>
              <a:buFont typeface="Arial" pitchFamily="34" charset="0"/>
              <a:buChar char="•"/>
              <a:defRPr/>
            </a:pPr>
            <a:r>
              <a:rPr lang="en-GB" sz="2400" dirty="0">
                <a:solidFill>
                  <a:schemeClr val="accent1"/>
                </a:solidFill>
              </a:rPr>
              <a:t>When would you use this research tool?</a:t>
            </a:r>
          </a:p>
          <a:p>
            <a:pPr fontAlgn="auto">
              <a:spcAft>
                <a:spcPts val="0"/>
              </a:spcAft>
              <a:buFont typeface="Arial" pitchFamily="34" charset="0"/>
              <a:buChar char="•"/>
              <a:defRPr/>
            </a:pPr>
            <a:endParaRPr lang="en-GB" sz="2400" dirty="0"/>
          </a:p>
          <a:p>
            <a:pPr fontAlgn="auto">
              <a:spcAft>
                <a:spcPts val="0"/>
              </a:spcAft>
              <a:buFont typeface="Arial" pitchFamily="34" charset="0"/>
              <a:buChar char="•"/>
              <a:defRPr/>
            </a:pPr>
            <a:endParaRPr lang="en-GB" sz="2400" dirty="0"/>
          </a:p>
          <a:p>
            <a:pPr marL="0" indent="0" fontAlgn="auto">
              <a:spcAft>
                <a:spcPts val="0"/>
              </a:spcAft>
              <a:buFont typeface="Arial" pitchFamily="34" charset="0"/>
              <a:buNone/>
              <a:defRPr/>
            </a:pPr>
            <a:endParaRPr lang="en-GB" sz="2400" dirty="0"/>
          </a:p>
          <a:p>
            <a:pPr fontAlgn="auto">
              <a:spcAft>
                <a:spcPts val="0"/>
              </a:spcAft>
              <a:buFont typeface="Arial" pitchFamily="34" charset="0"/>
              <a:buChar char="•"/>
              <a:defRPr/>
            </a:pPr>
            <a:endParaRPr lang="en-GB" sz="2000" dirty="0"/>
          </a:p>
          <a:p>
            <a:pPr fontAlgn="auto">
              <a:spcAft>
                <a:spcPts val="0"/>
              </a:spcAft>
              <a:buFont typeface="Arial" pitchFamily="34" charset="0"/>
              <a:buChar char="•"/>
              <a:defRPr/>
            </a:pPr>
            <a:endParaRPr lang="en-GB" sz="2000" dirty="0"/>
          </a:p>
          <a:p>
            <a:pPr fontAlgn="auto">
              <a:spcAft>
                <a:spcPts val="0"/>
              </a:spcAft>
              <a:buFont typeface="Arial" pitchFamily="34" charset="0"/>
              <a:buChar char="•"/>
              <a:defRPr/>
            </a:pPr>
            <a:endParaRPr lang="en-GB"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AC273-1F24-4C4B-AC18-2562FAAABB49}"/>
              </a:ext>
            </a:extLst>
          </p:cNvPr>
          <p:cNvSpPr>
            <a:spLocks noGrp="1"/>
          </p:cNvSpPr>
          <p:nvPr>
            <p:ph type="title"/>
          </p:nvPr>
        </p:nvSpPr>
        <p:spPr/>
        <p:txBody>
          <a:bodyPr>
            <a:normAutofit/>
          </a:bodyPr>
          <a:lstStyle/>
          <a:p>
            <a:r>
              <a:rPr lang="en-GB" dirty="0" err="1"/>
              <a:t>Effaith</a:t>
            </a:r>
            <a:r>
              <a:rPr lang="en-GB" dirty="0"/>
              <a:t> Halo a Hawthorne</a:t>
            </a:r>
            <a:br>
              <a:rPr lang="en-GB" dirty="0"/>
            </a:br>
            <a:r>
              <a:rPr lang="en-GB" dirty="0"/>
              <a:t>The Halo and Hawthorne effect</a:t>
            </a:r>
          </a:p>
        </p:txBody>
      </p:sp>
      <p:sp>
        <p:nvSpPr>
          <p:cNvPr id="3" name="Content Placeholder 2">
            <a:extLst>
              <a:ext uri="{FF2B5EF4-FFF2-40B4-BE49-F238E27FC236}">
                <a16:creationId xmlns:a16="http://schemas.microsoft.com/office/drawing/2014/main" id="{06AF2114-ED66-4901-B9C5-F51D40D141B5}"/>
              </a:ext>
            </a:extLst>
          </p:cNvPr>
          <p:cNvSpPr>
            <a:spLocks noGrp="1"/>
          </p:cNvSpPr>
          <p:nvPr>
            <p:ph sz="half" idx="1"/>
          </p:nvPr>
        </p:nvSpPr>
        <p:spPr>
          <a:xfrm>
            <a:off x="456580" y="1844824"/>
            <a:ext cx="4038600" cy="3989040"/>
          </a:xfrm>
        </p:spPr>
        <p:txBody>
          <a:bodyPr/>
          <a:lstStyle/>
          <a:p>
            <a:r>
              <a:rPr lang="cy-GB" dirty="0"/>
              <a:t>gweler yr erthyglau atodol am wybodaeth bellach</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14FC129E-672F-4140-9BE4-B83F914703F6}"/>
              </a:ext>
            </a:extLst>
          </p:cNvPr>
          <p:cNvSpPr>
            <a:spLocks noGrp="1"/>
          </p:cNvSpPr>
          <p:nvPr>
            <p:ph sz="half" idx="2"/>
          </p:nvPr>
        </p:nvSpPr>
        <p:spPr>
          <a:xfrm>
            <a:off x="4648200" y="1772816"/>
            <a:ext cx="4038600" cy="3989040"/>
          </a:xfrm>
        </p:spPr>
        <p:txBody>
          <a:bodyPr/>
          <a:lstStyle/>
          <a:p>
            <a:r>
              <a:rPr lang="en-GB" dirty="0">
                <a:solidFill>
                  <a:schemeClr val="accent1"/>
                </a:solidFill>
              </a:rPr>
              <a:t>See the attached articles for further information</a:t>
            </a:r>
          </a:p>
        </p:txBody>
      </p:sp>
    </p:spTree>
    <p:extLst>
      <p:ext uri="{BB962C8B-B14F-4D97-AF65-F5344CB8AC3E}">
        <p14:creationId xmlns:p14="http://schemas.microsoft.com/office/powerpoint/2010/main" val="2519940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dirty="0"/>
              <a:t>Nid oes ymchwil perffaith</a:t>
            </a:r>
            <a:r>
              <a:rPr lang="en-GB" sz="4000" dirty="0"/>
              <a:t> </a:t>
            </a:r>
            <a:br>
              <a:rPr lang="en-GB" sz="4000" dirty="0"/>
            </a:br>
            <a:r>
              <a:rPr lang="en-GB" sz="4000" dirty="0">
                <a:solidFill>
                  <a:schemeClr val="accent1"/>
                </a:solidFill>
              </a:rPr>
              <a:t>No research is perfect</a:t>
            </a:r>
            <a:br>
              <a:rPr lang="en-GB" sz="4000" dirty="0"/>
            </a:br>
            <a:endParaRPr lang="en-GB" sz="4000" dirty="0"/>
          </a:p>
        </p:txBody>
      </p:sp>
      <p:sp>
        <p:nvSpPr>
          <p:cNvPr id="3" name="Content Placeholder 2"/>
          <p:cNvSpPr>
            <a:spLocks noGrp="1"/>
          </p:cNvSpPr>
          <p:nvPr>
            <p:ph sz="half" idx="1"/>
          </p:nvPr>
        </p:nvSpPr>
        <p:spPr>
          <a:xfrm>
            <a:off x="107504" y="864962"/>
            <a:ext cx="4038600" cy="3989040"/>
          </a:xfrm>
        </p:spPr>
        <p:txBody>
          <a:bodyPr>
            <a:normAutofit fontScale="25000" lnSpcReduction="20000"/>
          </a:bodyPr>
          <a:lstStyle/>
          <a:p>
            <a:pPr>
              <a:lnSpc>
                <a:spcPct val="170000"/>
              </a:lnSpc>
            </a:pPr>
            <a:r>
              <a:rPr lang="cy-GB" sz="5600" dirty="0"/>
              <a:t>Byddwch yn dewis y strategaeth ymchwil yn ôl beth hoffech ei ddarganfod.</a:t>
            </a:r>
          </a:p>
          <a:p>
            <a:pPr>
              <a:lnSpc>
                <a:spcPct val="170000"/>
              </a:lnSpc>
              <a:buFont typeface="Arial" charset="0"/>
              <a:buNone/>
            </a:pPr>
            <a:r>
              <a:rPr lang="cy-GB" sz="5600" dirty="0"/>
              <a:t>Er enghraifft:</a:t>
            </a:r>
          </a:p>
          <a:p>
            <a:pPr>
              <a:lnSpc>
                <a:spcPct val="170000"/>
              </a:lnSpc>
            </a:pPr>
            <a:r>
              <a:rPr lang="cy-GB" sz="5600" dirty="0"/>
              <a:t>Gall holiaduron greu llawer o ddata, yn gyflym.</a:t>
            </a:r>
          </a:p>
          <a:p>
            <a:pPr>
              <a:lnSpc>
                <a:spcPct val="170000"/>
              </a:lnSpc>
            </a:pPr>
            <a:r>
              <a:rPr lang="cy-GB" sz="5600" dirty="0"/>
              <a:t>Ond efallai na fyddant yn rhoi dyfnder nac yn esbonio’n fanwl </a:t>
            </a:r>
            <a:r>
              <a:rPr lang="cy-GB" sz="5600" b="1" u="sng" dirty="0"/>
              <a:t>pam</a:t>
            </a:r>
            <a:r>
              <a:rPr lang="cy-GB" sz="5600" dirty="0"/>
              <a:t> mae pobl yn gwneud pethau.</a:t>
            </a:r>
          </a:p>
          <a:p>
            <a:pPr>
              <a:lnSpc>
                <a:spcPct val="170000"/>
              </a:lnSpc>
            </a:pPr>
            <a:r>
              <a:rPr lang="cy-GB" sz="5600" dirty="0"/>
              <a:t>Gall cyfweliadau ddweud wrthych beth mae pobl yn dweud maent yn ei wneud ond dim ond arsylwi sy’n gallu dangos ichi beth maent yn ei wneud mewn gwirionedd.</a:t>
            </a:r>
          </a:p>
          <a:p>
            <a:pPr>
              <a:lnSpc>
                <a:spcPct val="170000"/>
              </a:lnSpc>
            </a:pPr>
            <a:r>
              <a:rPr lang="cy-GB" sz="5600" dirty="0"/>
              <a:t>Weithiau mae ymchwil yn gofyn am ddulliau cymysg er mwyn ateb cwestiwn yn llawn.</a:t>
            </a:r>
          </a:p>
          <a:p>
            <a:pPr>
              <a:lnSpc>
                <a:spcPct val="80000"/>
              </a:lnSpc>
            </a:pPr>
            <a:endParaRPr lang="cy-GB" sz="2000" dirty="0"/>
          </a:p>
        </p:txBody>
      </p:sp>
      <p:sp>
        <p:nvSpPr>
          <p:cNvPr id="4" name="Content Placeholder 3"/>
          <p:cNvSpPr>
            <a:spLocks noGrp="1"/>
          </p:cNvSpPr>
          <p:nvPr>
            <p:ph sz="half" idx="2"/>
          </p:nvPr>
        </p:nvSpPr>
        <p:spPr>
          <a:xfrm>
            <a:off x="4860032" y="1121341"/>
            <a:ext cx="4038600" cy="3744416"/>
          </a:xfrm>
        </p:spPr>
        <p:txBody>
          <a:bodyPr rtlCol="0">
            <a:noAutofit/>
          </a:bodyPr>
          <a:lstStyle/>
          <a:p>
            <a:pPr fontAlgn="auto">
              <a:spcAft>
                <a:spcPts val="0"/>
              </a:spcAft>
              <a:buFont typeface="Arial" pitchFamily="34" charset="0"/>
              <a:buChar char="•"/>
              <a:defRPr/>
            </a:pPr>
            <a:r>
              <a:rPr lang="en-GB" sz="1400" dirty="0">
                <a:solidFill>
                  <a:schemeClr val="accent1"/>
                </a:solidFill>
              </a:rPr>
              <a:t>You fit the research strategy you choose to what you want to find out.</a:t>
            </a:r>
          </a:p>
          <a:p>
            <a:pPr marL="0" indent="0" fontAlgn="auto">
              <a:lnSpc>
                <a:spcPct val="150000"/>
              </a:lnSpc>
              <a:spcAft>
                <a:spcPts val="0"/>
              </a:spcAft>
              <a:buFont typeface="Arial" pitchFamily="34" charset="0"/>
              <a:buNone/>
              <a:defRPr/>
            </a:pPr>
            <a:r>
              <a:rPr lang="en-GB" sz="1400" dirty="0">
                <a:solidFill>
                  <a:schemeClr val="accent1"/>
                </a:solidFill>
              </a:rPr>
              <a:t>For example:</a:t>
            </a:r>
          </a:p>
          <a:p>
            <a:pPr fontAlgn="auto">
              <a:lnSpc>
                <a:spcPct val="150000"/>
              </a:lnSpc>
              <a:spcAft>
                <a:spcPts val="0"/>
              </a:spcAft>
              <a:buFont typeface="Arial" pitchFamily="34" charset="0"/>
              <a:buChar char="•"/>
              <a:defRPr/>
            </a:pPr>
            <a:r>
              <a:rPr lang="en-GB" sz="1400" dirty="0">
                <a:solidFill>
                  <a:schemeClr val="accent1"/>
                </a:solidFill>
              </a:rPr>
              <a:t>Questionnaires can generate much data, quickly.</a:t>
            </a:r>
          </a:p>
          <a:p>
            <a:pPr fontAlgn="auto">
              <a:lnSpc>
                <a:spcPct val="150000"/>
              </a:lnSpc>
              <a:spcAft>
                <a:spcPts val="0"/>
              </a:spcAft>
              <a:buFont typeface="Arial" pitchFamily="34" charset="0"/>
              <a:buChar char="•"/>
              <a:defRPr/>
            </a:pPr>
            <a:r>
              <a:rPr lang="en-GB" sz="1400" dirty="0">
                <a:solidFill>
                  <a:schemeClr val="accent1"/>
                </a:solidFill>
              </a:rPr>
              <a:t>However they may not give you the depth or explain </a:t>
            </a:r>
            <a:r>
              <a:rPr lang="en-GB" sz="1400" b="1" u="sng" dirty="0">
                <a:solidFill>
                  <a:schemeClr val="accent1"/>
                </a:solidFill>
              </a:rPr>
              <a:t>why</a:t>
            </a:r>
            <a:r>
              <a:rPr lang="en-GB" sz="1400" dirty="0">
                <a:solidFill>
                  <a:schemeClr val="accent1"/>
                </a:solidFill>
              </a:rPr>
              <a:t> people do things in detail.</a:t>
            </a:r>
          </a:p>
          <a:p>
            <a:pPr fontAlgn="auto">
              <a:lnSpc>
                <a:spcPct val="150000"/>
              </a:lnSpc>
              <a:spcAft>
                <a:spcPts val="0"/>
              </a:spcAft>
              <a:buFont typeface="Arial" pitchFamily="34" charset="0"/>
              <a:buChar char="•"/>
              <a:defRPr/>
            </a:pPr>
            <a:r>
              <a:rPr lang="en-GB" sz="1400" dirty="0">
                <a:solidFill>
                  <a:schemeClr val="accent1"/>
                </a:solidFill>
              </a:rPr>
              <a:t>Interviews may tell you what people say they do but only observations can show you what they actually do.</a:t>
            </a:r>
          </a:p>
          <a:p>
            <a:pPr fontAlgn="auto">
              <a:lnSpc>
                <a:spcPct val="150000"/>
              </a:lnSpc>
              <a:spcAft>
                <a:spcPts val="0"/>
              </a:spcAft>
              <a:buFont typeface="Arial" pitchFamily="34" charset="0"/>
              <a:buChar char="•"/>
              <a:defRPr/>
            </a:pPr>
            <a:r>
              <a:rPr lang="en-GB" sz="1400" dirty="0">
                <a:solidFill>
                  <a:schemeClr val="accent1"/>
                </a:solidFill>
              </a:rPr>
              <a:t>Some research needs a mix of methods in order to answer a question fully.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59221"/>
            <a:ext cx="7886700" cy="1325563"/>
          </a:xfrm>
        </p:spPr>
        <p:txBody>
          <a:bodyPr rtlCol="0">
            <a:normAutofit/>
          </a:bodyPr>
          <a:lstStyle/>
          <a:p>
            <a:pPr fontAlgn="auto">
              <a:spcAft>
                <a:spcPts val="0"/>
              </a:spcAft>
              <a:defRPr/>
            </a:pPr>
            <a:r>
              <a:rPr lang="cy-GB" sz="2800" dirty="0">
                <a:latin typeface="Arial" panose="020B0604020202020204" pitchFamily="34" charset="0"/>
                <a:cs typeface="Arial" panose="020B0604020202020204" pitchFamily="34" charset="0"/>
              </a:rPr>
              <a:t>Cwestiynau Ymchwil a Samplau                 </a:t>
            </a:r>
            <a:r>
              <a:rPr lang="en-GB" sz="2800" dirty="0">
                <a:solidFill>
                  <a:schemeClr val="accent1"/>
                </a:solidFill>
                <a:latin typeface="Arial" panose="020B0604020202020204" pitchFamily="34" charset="0"/>
                <a:cs typeface="Arial" panose="020B0604020202020204" pitchFamily="34" charset="0"/>
              </a:rPr>
              <a:t>Research Questions and Samples</a:t>
            </a:r>
          </a:p>
        </p:txBody>
      </p:sp>
      <p:sp>
        <p:nvSpPr>
          <p:cNvPr id="28674" name="Content Placeholder 2"/>
          <p:cNvSpPr>
            <a:spLocks noGrp="1"/>
          </p:cNvSpPr>
          <p:nvPr>
            <p:ph sz="half" idx="1"/>
          </p:nvPr>
        </p:nvSpPr>
        <p:spPr>
          <a:xfrm>
            <a:off x="251520" y="1484784"/>
            <a:ext cx="3886200" cy="4351338"/>
          </a:xfrm>
        </p:spPr>
        <p:txBody>
          <a:bodyPr>
            <a:normAutofit/>
          </a:bodyPr>
          <a:lstStyle/>
          <a:p>
            <a:r>
              <a:rPr lang="cy-GB" dirty="0"/>
              <a:t>C1 Pam mae myfyrwyr yn astudio plentyndod cynnar?</a:t>
            </a:r>
          </a:p>
          <a:p>
            <a:pPr>
              <a:buFont typeface="Arial" charset="0"/>
              <a:buNone/>
            </a:pPr>
            <a:r>
              <a:rPr lang="cy-GB" dirty="0"/>
              <a:t>Sampl- pwy fyddech yn dymuno eu holi?</a:t>
            </a:r>
          </a:p>
          <a:p>
            <a:r>
              <a:rPr lang="cy-GB" dirty="0"/>
              <a:t>C2 Pam nad yw myfyrwyr yn astudio plentyndod cynnar?</a:t>
            </a:r>
          </a:p>
          <a:p>
            <a:pPr>
              <a:buFont typeface="Arial" charset="0"/>
              <a:buNone/>
            </a:pPr>
            <a:r>
              <a:rPr lang="cy-GB" dirty="0"/>
              <a:t>Sampl- pwy fyddech yn dymuno eu holi?</a:t>
            </a:r>
          </a:p>
          <a:p>
            <a:pPr>
              <a:buFont typeface="Arial" charset="0"/>
              <a:buNone/>
            </a:pPr>
            <a:endParaRPr lang="cy-GB" dirty="0"/>
          </a:p>
          <a:p>
            <a:endParaRPr lang="en-GB" dirty="0"/>
          </a:p>
          <a:p>
            <a:endParaRPr lang="en-GB" dirty="0"/>
          </a:p>
        </p:txBody>
      </p:sp>
      <p:sp>
        <p:nvSpPr>
          <p:cNvPr id="4" name="Content Placeholder 3"/>
          <p:cNvSpPr>
            <a:spLocks noGrp="1"/>
          </p:cNvSpPr>
          <p:nvPr>
            <p:ph sz="half" idx="2"/>
          </p:nvPr>
        </p:nvSpPr>
        <p:spPr>
          <a:xfrm>
            <a:off x="4586421" y="1467877"/>
            <a:ext cx="3886200" cy="4351338"/>
          </a:xfrm>
        </p:spPr>
        <p:txBody>
          <a:bodyPr rtlCol="0">
            <a:normAutofit/>
          </a:bodyPr>
          <a:lstStyle/>
          <a:p>
            <a:pPr fontAlgn="auto">
              <a:spcAft>
                <a:spcPts val="0"/>
              </a:spcAft>
              <a:buFont typeface="Arial" pitchFamily="34" charset="0"/>
              <a:buChar char="•"/>
              <a:defRPr/>
            </a:pPr>
            <a:r>
              <a:rPr lang="en-GB" dirty="0">
                <a:solidFill>
                  <a:schemeClr val="accent1"/>
                </a:solidFill>
              </a:rPr>
              <a:t>Q1 Why do students study early childhood?</a:t>
            </a:r>
          </a:p>
          <a:p>
            <a:pPr marL="0" indent="0" fontAlgn="auto">
              <a:spcAft>
                <a:spcPts val="0"/>
              </a:spcAft>
              <a:buFont typeface="Arial" pitchFamily="34" charset="0"/>
              <a:buNone/>
              <a:defRPr/>
            </a:pPr>
            <a:r>
              <a:rPr lang="en-GB" dirty="0">
                <a:solidFill>
                  <a:schemeClr val="accent1"/>
                </a:solidFill>
              </a:rPr>
              <a:t>Sample- who would you want to question?</a:t>
            </a:r>
          </a:p>
          <a:p>
            <a:pPr fontAlgn="auto">
              <a:spcAft>
                <a:spcPts val="0"/>
              </a:spcAft>
              <a:buFont typeface="Arial" pitchFamily="34" charset="0"/>
              <a:buChar char="•"/>
              <a:defRPr/>
            </a:pPr>
            <a:r>
              <a:rPr lang="en-GB" dirty="0">
                <a:solidFill>
                  <a:schemeClr val="accent1"/>
                </a:solidFill>
              </a:rPr>
              <a:t>Q2 Why do students not study early childhood?</a:t>
            </a:r>
          </a:p>
          <a:p>
            <a:pPr marL="0" indent="0" fontAlgn="auto">
              <a:spcAft>
                <a:spcPts val="0"/>
              </a:spcAft>
              <a:buFont typeface="Arial" pitchFamily="34" charset="0"/>
              <a:buNone/>
              <a:defRPr/>
            </a:pPr>
            <a:r>
              <a:rPr lang="en-GB" dirty="0">
                <a:solidFill>
                  <a:schemeClr val="accent1"/>
                </a:solidFill>
              </a:rPr>
              <a:t>Sample -Who would you want to question?</a:t>
            </a:r>
          </a:p>
          <a:p>
            <a:pPr marL="0" indent="0" fontAlgn="auto">
              <a:spcAft>
                <a:spcPts val="0"/>
              </a:spcAft>
              <a:buFont typeface="Arial" pitchFamily="34" charset="0"/>
              <a:buNone/>
              <a:defRPr/>
            </a:pPr>
            <a:endParaRPr lang="en-GB" dirty="0">
              <a:solidFill>
                <a:schemeClr val="accent1"/>
              </a:solidFill>
            </a:endParaRPr>
          </a:p>
          <a:p>
            <a:pPr fontAlgn="auto">
              <a:spcAft>
                <a:spcPts val="0"/>
              </a:spcAft>
              <a:buFont typeface="Arial" pitchFamily="34" charset="0"/>
              <a:buChar char="•"/>
              <a:defRPr/>
            </a:pPr>
            <a:endParaRPr lang="en-GB" dirty="0">
              <a:solidFill>
                <a:schemeClr val="accent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7886700" cy="1325563"/>
          </a:xfrm>
        </p:spPr>
        <p:txBody>
          <a:bodyPr>
            <a:normAutofit/>
          </a:bodyPr>
          <a:lstStyle/>
          <a:p>
            <a:r>
              <a:rPr lang="cy-GB" sz="4000" dirty="0"/>
              <a:t>Samplu /</a:t>
            </a:r>
            <a:r>
              <a:rPr lang="en-GB" sz="4000" dirty="0">
                <a:solidFill>
                  <a:schemeClr val="accent1"/>
                </a:solidFill>
              </a:rPr>
              <a:t>Sampling</a:t>
            </a:r>
          </a:p>
        </p:txBody>
      </p:sp>
      <p:sp>
        <p:nvSpPr>
          <p:cNvPr id="3" name="Content Placeholder 2"/>
          <p:cNvSpPr>
            <a:spLocks noGrp="1"/>
          </p:cNvSpPr>
          <p:nvPr>
            <p:ph sz="half" idx="1"/>
          </p:nvPr>
        </p:nvSpPr>
        <p:spPr>
          <a:xfrm>
            <a:off x="445586" y="1052736"/>
            <a:ext cx="4038600" cy="5112568"/>
          </a:xfrm>
        </p:spPr>
        <p:txBody>
          <a:bodyPr>
            <a:normAutofit fontScale="25000" lnSpcReduction="20000"/>
          </a:bodyPr>
          <a:lstStyle/>
          <a:p>
            <a:pPr>
              <a:lnSpc>
                <a:spcPct val="170000"/>
              </a:lnSpc>
            </a:pPr>
            <a:r>
              <a:rPr lang="cy-GB" sz="6400" dirty="0"/>
              <a:t>Annhebygolrwydd</a:t>
            </a:r>
          </a:p>
          <a:p>
            <a:pPr>
              <a:lnSpc>
                <a:spcPct val="170000"/>
              </a:lnSpc>
            </a:pPr>
            <a:r>
              <a:rPr lang="cy-GB" sz="6400" dirty="0"/>
              <a:t>Cyfleustra</a:t>
            </a:r>
          </a:p>
          <a:p>
            <a:pPr>
              <a:lnSpc>
                <a:spcPct val="170000"/>
              </a:lnSpc>
              <a:buFont typeface="Arial" charset="0"/>
              <a:buNone/>
            </a:pPr>
            <a:r>
              <a:rPr lang="cy-GB" sz="6400" dirty="0"/>
              <a:t>Plant yn eich dosbarth</a:t>
            </a:r>
          </a:p>
          <a:p>
            <a:pPr>
              <a:lnSpc>
                <a:spcPct val="170000"/>
              </a:lnSpc>
              <a:buFont typeface="Arial" charset="0"/>
              <a:buNone/>
            </a:pPr>
            <a:r>
              <a:rPr lang="cy-GB" sz="6400" dirty="0"/>
              <a:t>Myfyrwyr yn y ddarlith</a:t>
            </a:r>
          </a:p>
          <a:p>
            <a:pPr>
              <a:lnSpc>
                <a:spcPct val="170000"/>
              </a:lnSpc>
            </a:pPr>
            <a:r>
              <a:rPr lang="cy-GB" sz="6400" dirty="0"/>
              <a:t>Bwriadus</a:t>
            </a:r>
          </a:p>
          <a:p>
            <a:pPr>
              <a:lnSpc>
                <a:spcPct val="170000"/>
              </a:lnSpc>
              <a:buFont typeface="Arial" charset="0"/>
              <a:buNone/>
            </a:pPr>
            <a:r>
              <a:rPr lang="cy-GB" sz="6400" dirty="0"/>
              <a:t>Arweinwyr Ysgolion Coedwig</a:t>
            </a:r>
          </a:p>
          <a:p>
            <a:pPr>
              <a:lnSpc>
                <a:spcPct val="170000"/>
              </a:lnSpc>
            </a:pPr>
            <a:r>
              <a:rPr lang="cy-GB" sz="6400" dirty="0"/>
              <a:t>Tebygolrwydd </a:t>
            </a:r>
          </a:p>
          <a:p>
            <a:pPr>
              <a:lnSpc>
                <a:spcPct val="170000"/>
              </a:lnSpc>
            </a:pPr>
            <a:r>
              <a:rPr lang="cy-GB" sz="6400" dirty="0"/>
              <a:t>Dulliau </a:t>
            </a:r>
            <a:r>
              <a:rPr lang="cy-GB" sz="6400" noProof="1"/>
              <a:t>hapsamplu</a:t>
            </a:r>
          </a:p>
          <a:p>
            <a:pPr>
              <a:lnSpc>
                <a:spcPct val="170000"/>
              </a:lnSpc>
            </a:pPr>
            <a:r>
              <a:rPr lang="cy-GB" sz="6400" dirty="0"/>
              <a:t>Bob yn ail dŷ</a:t>
            </a:r>
          </a:p>
          <a:p>
            <a:pPr>
              <a:lnSpc>
                <a:spcPct val="80000"/>
              </a:lnSpc>
            </a:pPr>
            <a:endParaRPr lang="cy-GB" sz="2400" dirty="0"/>
          </a:p>
        </p:txBody>
      </p:sp>
      <p:sp>
        <p:nvSpPr>
          <p:cNvPr id="4" name="Content Placeholder 3"/>
          <p:cNvSpPr>
            <a:spLocks noGrp="1"/>
          </p:cNvSpPr>
          <p:nvPr>
            <p:ph sz="half" idx="2"/>
          </p:nvPr>
        </p:nvSpPr>
        <p:spPr>
          <a:xfrm>
            <a:off x="5094028" y="1304252"/>
            <a:ext cx="4038600" cy="5257799"/>
          </a:xfrm>
        </p:spPr>
        <p:txBody>
          <a:bodyPr rtlCol="0">
            <a:normAutofit fontScale="25000" lnSpcReduction="20000"/>
          </a:bodyPr>
          <a:lstStyle/>
          <a:p>
            <a:pPr fontAlgn="auto">
              <a:lnSpc>
                <a:spcPct val="170000"/>
              </a:lnSpc>
              <a:spcAft>
                <a:spcPts val="0"/>
              </a:spcAft>
              <a:buFont typeface="Arial" pitchFamily="34" charset="0"/>
              <a:buChar char="•"/>
              <a:defRPr/>
            </a:pPr>
            <a:r>
              <a:rPr lang="en-GB" sz="6200" dirty="0">
                <a:solidFill>
                  <a:schemeClr val="accent1"/>
                </a:solidFill>
                <a:latin typeface="Arial" panose="020B0604020202020204" pitchFamily="34" charset="0"/>
                <a:cs typeface="Arial" panose="020B0604020202020204" pitchFamily="34" charset="0"/>
              </a:rPr>
              <a:t>Non-Probability</a:t>
            </a:r>
          </a:p>
          <a:p>
            <a:pPr fontAlgn="auto">
              <a:lnSpc>
                <a:spcPct val="170000"/>
              </a:lnSpc>
              <a:spcAft>
                <a:spcPts val="0"/>
              </a:spcAft>
              <a:buFont typeface="Arial" pitchFamily="34" charset="0"/>
              <a:buChar char="•"/>
              <a:defRPr/>
            </a:pPr>
            <a:r>
              <a:rPr lang="en-GB" sz="6200" dirty="0">
                <a:solidFill>
                  <a:schemeClr val="accent1"/>
                </a:solidFill>
                <a:latin typeface="Arial" panose="020B0604020202020204" pitchFamily="34" charset="0"/>
                <a:cs typeface="Arial" panose="020B0604020202020204" pitchFamily="34" charset="0"/>
              </a:rPr>
              <a:t>Convenience</a:t>
            </a:r>
          </a:p>
          <a:p>
            <a:pPr marL="0" indent="0" fontAlgn="auto">
              <a:lnSpc>
                <a:spcPct val="170000"/>
              </a:lnSpc>
              <a:spcAft>
                <a:spcPts val="0"/>
              </a:spcAft>
              <a:buFont typeface="Arial" pitchFamily="34" charset="0"/>
              <a:buNone/>
              <a:defRPr/>
            </a:pPr>
            <a:r>
              <a:rPr lang="en-GB" sz="6200" dirty="0">
                <a:solidFill>
                  <a:schemeClr val="accent1"/>
                </a:solidFill>
                <a:latin typeface="Arial" panose="020B0604020202020204" pitchFamily="34" charset="0"/>
                <a:cs typeface="Arial" panose="020B0604020202020204" pitchFamily="34" charset="0"/>
              </a:rPr>
              <a:t>Children in your class</a:t>
            </a:r>
          </a:p>
          <a:p>
            <a:pPr marL="0" indent="0" fontAlgn="auto">
              <a:lnSpc>
                <a:spcPct val="170000"/>
              </a:lnSpc>
              <a:spcAft>
                <a:spcPts val="0"/>
              </a:spcAft>
              <a:buFont typeface="Arial" pitchFamily="34" charset="0"/>
              <a:buNone/>
              <a:defRPr/>
            </a:pPr>
            <a:r>
              <a:rPr lang="en-GB" sz="6200" dirty="0">
                <a:solidFill>
                  <a:schemeClr val="accent1"/>
                </a:solidFill>
                <a:latin typeface="Arial" panose="020B0604020202020204" pitchFamily="34" charset="0"/>
                <a:cs typeface="Arial" panose="020B0604020202020204" pitchFamily="34" charset="0"/>
              </a:rPr>
              <a:t>Students in the lecture</a:t>
            </a:r>
          </a:p>
          <a:p>
            <a:pPr fontAlgn="auto">
              <a:lnSpc>
                <a:spcPct val="170000"/>
              </a:lnSpc>
              <a:spcAft>
                <a:spcPts val="0"/>
              </a:spcAft>
              <a:buFont typeface="Arial" pitchFamily="34" charset="0"/>
              <a:buChar char="•"/>
              <a:defRPr/>
            </a:pPr>
            <a:r>
              <a:rPr lang="en-GB" sz="6200" dirty="0">
                <a:solidFill>
                  <a:schemeClr val="accent1"/>
                </a:solidFill>
                <a:latin typeface="Arial" panose="020B0604020202020204" pitchFamily="34" charset="0"/>
                <a:cs typeface="Arial" panose="020B0604020202020204" pitchFamily="34" charset="0"/>
              </a:rPr>
              <a:t>Purposive</a:t>
            </a:r>
          </a:p>
          <a:p>
            <a:pPr marL="0" indent="0" fontAlgn="auto">
              <a:lnSpc>
                <a:spcPct val="170000"/>
              </a:lnSpc>
              <a:spcAft>
                <a:spcPts val="0"/>
              </a:spcAft>
              <a:buFont typeface="Arial" pitchFamily="34" charset="0"/>
              <a:buNone/>
              <a:defRPr/>
            </a:pPr>
            <a:r>
              <a:rPr lang="en-GB" sz="6200" dirty="0">
                <a:solidFill>
                  <a:schemeClr val="accent1"/>
                </a:solidFill>
                <a:latin typeface="Arial" panose="020B0604020202020204" pitchFamily="34" charset="0"/>
                <a:cs typeface="Arial" panose="020B0604020202020204" pitchFamily="34" charset="0"/>
              </a:rPr>
              <a:t>Forest School Leaders</a:t>
            </a:r>
          </a:p>
          <a:p>
            <a:pPr fontAlgn="auto">
              <a:lnSpc>
                <a:spcPct val="170000"/>
              </a:lnSpc>
              <a:spcAft>
                <a:spcPts val="0"/>
              </a:spcAft>
              <a:buFont typeface="Arial" pitchFamily="34" charset="0"/>
              <a:buChar char="•"/>
              <a:defRPr/>
            </a:pPr>
            <a:r>
              <a:rPr lang="en-GB" sz="6200" dirty="0">
                <a:solidFill>
                  <a:schemeClr val="accent1"/>
                </a:solidFill>
                <a:latin typeface="Arial" panose="020B0604020202020204" pitchFamily="34" charset="0"/>
                <a:cs typeface="Arial" panose="020B0604020202020204" pitchFamily="34" charset="0"/>
              </a:rPr>
              <a:t>Probability </a:t>
            </a:r>
          </a:p>
          <a:p>
            <a:pPr fontAlgn="auto">
              <a:lnSpc>
                <a:spcPct val="170000"/>
              </a:lnSpc>
              <a:spcAft>
                <a:spcPts val="0"/>
              </a:spcAft>
              <a:buFont typeface="Arial" pitchFamily="34" charset="0"/>
              <a:buChar char="•"/>
              <a:defRPr/>
            </a:pPr>
            <a:r>
              <a:rPr lang="en-GB" sz="6200" dirty="0">
                <a:solidFill>
                  <a:schemeClr val="accent1"/>
                </a:solidFill>
                <a:latin typeface="Arial" panose="020B0604020202020204" pitchFamily="34" charset="0"/>
                <a:cs typeface="Arial" panose="020B0604020202020204" pitchFamily="34" charset="0"/>
              </a:rPr>
              <a:t>Random sampling methods</a:t>
            </a:r>
          </a:p>
          <a:p>
            <a:pPr fontAlgn="auto">
              <a:lnSpc>
                <a:spcPct val="170000"/>
              </a:lnSpc>
              <a:spcAft>
                <a:spcPts val="0"/>
              </a:spcAft>
              <a:buFont typeface="Arial" pitchFamily="34" charset="0"/>
              <a:buChar char="•"/>
              <a:defRPr/>
            </a:pPr>
            <a:r>
              <a:rPr lang="en-GB" sz="6200" dirty="0">
                <a:solidFill>
                  <a:schemeClr val="accent1"/>
                </a:solidFill>
                <a:latin typeface="Arial" panose="020B0604020202020204" pitchFamily="34" charset="0"/>
                <a:cs typeface="Arial" panose="020B0604020202020204" pitchFamily="34" charset="0"/>
              </a:rPr>
              <a:t>Every other house</a:t>
            </a:r>
          </a:p>
          <a:p>
            <a:pPr marL="0" indent="0" fontAlgn="auto">
              <a:lnSpc>
                <a:spcPct val="170000"/>
              </a:lnSpc>
              <a:spcAft>
                <a:spcPts val="0"/>
              </a:spcAft>
              <a:buNone/>
              <a:defRPr/>
            </a:pPr>
            <a:endParaRPr lang="en-GB" sz="6200" dirty="0">
              <a:solidFill>
                <a:schemeClr val="accent1"/>
              </a:solidFill>
            </a:endParaRPr>
          </a:p>
          <a:p>
            <a:pPr fontAlgn="auto">
              <a:lnSpc>
                <a:spcPct val="170000"/>
              </a:lnSpc>
              <a:spcAft>
                <a:spcPts val="0"/>
              </a:spcAft>
              <a:buFont typeface="Arial" pitchFamily="34" charset="0"/>
              <a:buChar char="•"/>
              <a:defRPr/>
            </a:pPr>
            <a:endParaRPr lang="en-GB" sz="6200" dirty="0"/>
          </a:p>
          <a:p>
            <a:pPr fontAlgn="auto">
              <a:spcAft>
                <a:spcPts val="0"/>
              </a:spcAft>
              <a:buFont typeface="Arial" pitchFamily="34" charset="0"/>
              <a:buChar char="•"/>
              <a:defRPr/>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457200" y="86756"/>
            <a:ext cx="8229600" cy="1143000"/>
          </a:xfrm>
        </p:spPr>
        <p:txBody>
          <a:bodyPr>
            <a:normAutofit/>
          </a:bodyPr>
          <a:lstStyle/>
          <a:p>
            <a:r>
              <a:rPr lang="cy-GB" sz="2400" b="1" dirty="0">
                <a:latin typeface="Arial" panose="020B0604020202020204" pitchFamily="34" charset="0"/>
                <a:cs typeface="Arial" panose="020B0604020202020204" pitchFamily="34" charset="0"/>
              </a:rPr>
              <a:t>Ansoddol a Meintiol            </a:t>
            </a:r>
            <a:r>
              <a:rPr lang="en-GB" sz="2400" b="1" dirty="0">
                <a:solidFill>
                  <a:schemeClr val="accent1"/>
                </a:solidFill>
                <a:latin typeface="Arial" panose="020B0604020202020204" pitchFamily="34" charset="0"/>
                <a:cs typeface="Arial" panose="020B0604020202020204" pitchFamily="34" charset="0"/>
              </a:rPr>
              <a:t>Qualitative and Quantitative</a:t>
            </a:r>
          </a:p>
        </p:txBody>
      </p:sp>
      <p:sp>
        <p:nvSpPr>
          <p:cNvPr id="3" name="Content Placeholder 2"/>
          <p:cNvSpPr>
            <a:spLocks noGrp="1"/>
          </p:cNvSpPr>
          <p:nvPr>
            <p:ph sz="half" idx="1"/>
          </p:nvPr>
        </p:nvSpPr>
        <p:spPr>
          <a:xfrm>
            <a:off x="152400" y="838200"/>
            <a:ext cx="4038600" cy="5181600"/>
          </a:xfrm>
        </p:spPr>
        <p:txBody>
          <a:bodyPr>
            <a:normAutofit fontScale="92500" lnSpcReduction="20000"/>
          </a:bodyPr>
          <a:lstStyle/>
          <a:p>
            <a:pPr>
              <a:lnSpc>
                <a:spcPct val="80000"/>
              </a:lnSpc>
            </a:pPr>
            <a:r>
              <a:rPr lang="cy-GB" sz="2200" dirty="0">
                <a:latin typeface="Arial" panose="020B0604020202020204" pitchFamily="34" charset="0"/>
                <a:cs typeface="Arial" panose="020B0604020202020204" pitchFamily="34" charset="0"/>
              </a:rPr>
              <a:t>Fel arfer mae arolygon ar raddfa fawr â holiadur yn creu data </a:t>
            </a:r>
            <a:r>
              <a:rPr lang="cy-GB" sz="2200" b="1" u="sng" dirty="0">
                <a:latin typeface="Arial" panose="020B0604020202020204" pitchFamily="34" charset="0"/>
                <a:cs typeface="Arial" panose="020B0604020202020204" pitchFamily="34" charset="0"/>
              </a:rPr>
              <a:t>meintiol</a:t>
            </a:r>
            <a:r>
              <a:rPr lang="cy-GB" sz="2200" dirty="0">
                <a:latin typeface="Arial" panose="020B0604020202020204" pitchFamily="34" charset="0"/>
                <a:cs typeface="Arial" panose="020B0604020202020204" pitchFamily="34" charset="0"/>
              </a:rPr>
              <a:t>.</a:t>
            </a:r>
          </a:p>
          <a:p>
            <a:pPr>
              <a:lnSpc>
                <a:spcPct val="80000"/>
              </a:lnSpc>
            </a:pPr>
            <a:r>
              <a:rPr lang="cy-GB" sz="2200" dirty="0">
                <a:latin typeface="Arial" panose="020B0604020202020204" pitchFamily="34" charset="0"/>
                <a:cs typeface="Arial" panose="020B0604020202020204" pitchFamily="34" charset="0"/>
              </a:rPr>
              <a:t>Dywedodd 45% hyn….</a:t>
            </a:r>
          </a:p>
          <a:p>
            <a:pPr>
              <a:lnSpc>
                <a:spcPct val="80000"/>
              </a:lnSpc>
            </a:pPr>
            <a:r>
              <a:rPr lang="cy-GB" sz="2200" dirty="0">
                <a:latin typeface="Arial" panose="020B0604020202020204" pitchFamily="34" charset="0"/>
                <a:cs typeface="Arial" panose="020B0604020202020204" pitchFamily="34" charset="0"/>
              </a:rPr>
              <a:t>Dywedodd 55 % hyn…..</a:t>
            </a:r>
          </a:p>
          <a:p>
            <a:pPr marL="0" indent="0">
              <a:lnSpc>
                <a:spcPct val="80000"/>
              </a:lnSpc>
              <a:buNone/>
            </a:pPr>
            <a:endParaRPr lang="cy-GB" sz="2200" dirty="0">
              <a:latin typeface="Arial" panose="020B0604020202020204" pitchFamily="34" charset="0"/>
              <a:cs typeface="Arial" panose="020B0604020202020204" pitchFamily="34" charset="0"/>
            </a:endParaRPr>
          </a:p>
          <a:p>
            <a:pPr>
              <a:lnSpc>
                <a:spcPct val="80000"/>
              </a:lnSpc>
            </a:pPr>
            <a:r>
              <a:rPr lang="cy-GB" sz="2200" dirty="0">
                <a:latin typeface="Arial" panose="020B0604020202020204" pitchFamily="34" charset="0"/>
                <a:cs typeface="Arial" panose="020B0604020202020204" pitchFamily="34" charset="0"/>
              </a:rPr>
              <a:t>Cyfweliadau</a:t>
            </a:r>
          </a:p>
          <a:p>
            <a:pPr>
              <a:lnSpc>
                <a:spcPct val="80000"/>
              </a:lnSpc>
            </a:pPr>
            <a:r>
              <a:rPr lang="cy-GB" sz="2200" dirty="0">
                <a:latin typeface="Arial" panose="020B0604020202020204" pitchFamily="34" charset="0"/>
                <a:cs typeface="Arial" panose="020B0604020202020204" pitchFamily="34" charset="0"/>
              </a:rPr>
              <a:t>Grwpiau ffocws</a:t>
            </a:r>
          </a:p>
          <a:p>
            <a:pPr>
              <a:lnSpc>
                <a:spcPct val="80000"/>
              </a:lnSpc>
            </a:pPr>
            <a:r>
              <a:rPr lang="cy-GB" sz="2200" dirty="0">
                <a:latin typeface="Arial" panose="020B0604020202020204" pitchFamily="34" charset="0"/>
                <a:cs typeface="Arial" panose="020B0604020202020204" pitchFamily="34" charset="0"/>
              </a:rPr>
              <a:t>Astudiaethau achos</a:t>
            </a:r>
          </a:p>
          <a:p>
            <a:pPr>
              <a:lnSpc>
                <a:spcPct val="80000"/>
              </a:lnSpc>
            </a:pPr>
            <a:r>
              <a:rPr lang="cy-GB" sz="2200" dirty="0">
                <a:latin typeface="Arial" panose="020B0604020202020204" pitchFamily="34" charset="0"/>
                <a:cs typeface="Arial" panose="020B0604020202020204" pitchFamily="34" charset="0"/>
              </a:rPr>
              <a:t>Fel arfer mae arsylwi’n creu data </a:t>
            </a:r>
            <a:r>
              <a:rPr lang="cy-GB" sz="2200" b="1" u="sng" dirty="0">
                <a:latin typeface="Arial" panose="020B0604020202020204" pitchFamily="34" charset="0"/>
                <a:cs typeface="Arial" panose="020B0604020202020204" pitchFamily="34" charset="0"/>
              </a:rPr>
              <a:t>ansoddol</a:t>
            </a:r>
            <a:r>
              <a:rPr lang="cy-GB" sz="2200" dirty="0">
                <a:latin typeface="Arial" panose="020B0604020202020204" pitchFamily="34" charset="0"/>
                <a:cs typeface="Arial" panose="020B0604020202020204" pitchFamily="34" charset="0"/>
              </a:rPr>
              <a:t> </a:t>
            </a:r>
          </a:p>
          <a:p>
            <a:pPr>
              <a:lnSpc>
                <a:spcPct val="120000"/>
              </a:lnSpc>
              <a:buNone/>
            </a:pPr>
            <a:r>
              <a:rPr lang="cy-GB" sz="1900" b="1" dirty="0">
                <a:latin typeface="Arial" panose="020B0604020202020204" pitchFamily="34" charset="0"/>
                <a:cs typeface="Arial" panose="020B0604020202020204" pitchFamily="34" charset="0"/>
              </a:rPr>
              <a:t>Fodd bynnag yn aml bydd prosiectau ymchwil yn defnyddio dulliau meintiol ynghyd â dulliau ansoddol i gael ateb mwy crwn – gelwir hyn yn ymchwil dulliau cymysg</a:t>
            </a:r>
          </a:p>
          <a:p>
            <a:pPr>
              <a:lnSpc>
                <a:spcPct val="80000"/>
              </a:lnSpc>
              <a:buFont typeface="Arial" charset="0"/>
              <a:buNone/>
            </a:pPr>
            <a:endParaRPr lang="cy-GB" sz="700" b="1" dirty="0"/>
          </a:p>
        </p:txBody>
      </p:sp>
      <p:sp>
        <p:nvSpPr>
          <p:cNvPr id="4" name="Content Placeholder 3"/>
          <p:cNvSpPr>
            <a:spLocks noGrp="1"/>
          </p:cNvSpPr>
          <p:nvPr>
            <p:ph sz="half" idx="2"/>
          </p:nvPr>
        </p:nvSpPr>
        <p:spPr>
          <a:xfrm>
            <a:off x="4355976" y="1052736"/>
            <a:ext cx="4495800" cy="4525963"/>
          </a:xfrm>
        </p:spPr>
        <p:txBody>
          <a:bodyPr>
            <a:normAutofit fontScale="92500" lnSpcReduction="20000"/>
          </a:bodyPr>
          <a:lstStyle/>
          <a:p>
            <a:pPr>
              <a:lnSpc>
                <a:spcPct val="80000"/>
              </a:lnSpc>
            </a:pPr>
            <a:r>
              <a:rPr lang="en-GB" sz="2200" dirty="0">
                <a:solidFill>
                  <a:schemeClr val="accent1"/>
                </a:solidFill>
                <a:latin typeface="Arial" panose="020B0604020202020204" pitchFamily="34" charset="0"/>
                <a:cs typeface="Arial" panose="020B0604020202020204" pitchFamily="34" charset="0"/>
              </a:rPr>
              <a:t>Large scale questionnaire surveys tend to generate </a:t>
            </a:r>
            <a:r>
              <a:rPr lang="en-GB" sz="2200" b="1" u="sng" dirty="0">
                <a:solidFill>
                  <a:schemeClr val="accent1"/>
                </a:solidFill>
                <a:latin typeface="Arial" panose="020B0604020202020204" pitchFamily="34" charset="0"/>
                <a:cs typeface="Arial" panose="020B0604020202020204" pitchFamily="34" charset="0"/>
              </a:rPr>
              <a:t>quantitative </a:t>
            </a:r>
            <a:r>
              <a:rPr lang="en-GB" sz="2200" dirty="0">
                <a:solidFill>
                  <a:schemeClr val="accent1"/>
                </a:solidFill>
                <a:latin typeface="Arial" panose="020B0604020202020204" pitchFamily="34" charset="0"/>
                <a:cs typeface="Arial" panose="020B0604020202020204" pitchFamily="34" charset="0"/>
              </a:rPr>
              <a:t>data.</a:t>
            </a:r>
          </a:p>
          <a:p>
            <a:pPr>
              <a:lnSpc>
                <a:spcPct val="80000"/>
              </a:lnSpc>
            </a:pPr>
            <a:r>
              <a:rPr lang="en-GB" sz="2200" dirty="0">
                <a:solidFill>
                  <a:schemeClr val="accent1"/>
                </a:solidFill>
                <a:latin typeface="Arial" panose="020B0604020202020204" pitchFamily="34" charset="0"/>
                <a:cs typeface="Arial" panose="020B0604020202020204" pitchFamily="34" charset="0"/>
              </a:rPr>
              <a:t>45% said this….</a:t>
            </a:r>
          </a:p>
          <a:p>
            <a:pPr>
              <a:lnSpc>
                <a:spcPct val="80000"/>
              </a:lnSpc>
            </a:pPr>
            <a:r>
              <a:rPr lang="en-GB" sz="2200" dirty="0">
                <a:solidFill>
                  <a:schemeClr val="accent1"/>
                </a:solidFill>
                <a:latin typeface="Arial" panose="020B0604020202020204" pitchFamily="34" charset="0"/>
                <a:cs typeface="Arial" panose="020B0604020202020204" pitchFamily="34" charset="0"/>
              </a:rPr>
              <a:t>55 % said that…..</a:t>
            </a:r>
          </a:p>
          <a:p>
            <a:pPr>
              <a:lnSpc>
                <a:spcPct val="80000"/>
              </a:lnSpc>
            </a:pPr>
            <a:endParaRPr lang="en-GB" sz="2200" dirty="0">
              <a:solidFill>
                <a:schemeClr val="accent1"/>
              </a:solidFill>
              <a:latin typeface="Arial" panose="020B0604020202020204" pitchFamily="34" charset="0"/>
              <a:cs typeface="Arial" panose="020B0604020202020204" pitchFamily="34" charset="0"/>
            </a:endParaRPr>
          </a:p>
          <a:p>
            <a:pPr>
              <a:lnSpc>
                <a:spcPct val="80000"/>
              </a:lnSpc>
            </a:pPr>
            <a:r>
              <a:rPr lang="en-GB" sz="2200" dirty="0">
                <a:solidFill>
                  <a:schemeClr val="accent1"/>
                </a:solidFill>
                <a:latin typeface="Arial" panose="020B0604020202020204" pitchFamily="34" charset="0"/>
                <a:cs typeface="Arial" panose="020B0604020202020204" pitchFamily="34" charset="0"/>
              </a:rPr>
              <a:t>Interviews</a:t>
            </a:r>
          </a:p>
          <a:p>
            <a:pPr>
              <a:lnSpc>
                <a:spcPct val="80000"/>
              </a:lnSpc>
            </a:pPr>
            <a:r>
              <a:rPr lang="en-GB" sz="2200" dirty="0">
                <a:solidFill>
                  <a:schemeClr val="accent1"/>
                </a:solidFill>
                <a:latin typeface="Arial" panose="020B0604020202020204" pitchFamily="34" charset="0"/>
                <a:cs typeface="Arial" panose="020B0604020202020204" pitchFamily="34" charset="0"/>
              </a:rPr>
              <a:t>Focus groups</a:t>
            </a:r>
          </a:p>
          <a:p>
            <a:pPr>
              <a:lnSpc>
                <a:spcPct val="80000"/>
              </a:lnSpc>
            </a:pPr>
            <a:r>
              <a:rPr lang="en-GB" sz="2200" dirty="0">
                <a:solidFill>
                  <a:schemeClr val="accent1"/>
                </a:solidFill>
                <a:latin typeface="Arial" panose="020B0604020202020204" pitchFamily="34" charset="0"/>
                <a:cs typeface="Arial" panose="020B0604020202020204" pitchFamily="34" charset="0"/>
              </a:rPr>
              <a:t>Case studies</a:t>
            </a:r>
          </a:p>
          <a:p>
            <a:pPr>
              <a:lnSpc>
                <a:spcPct val="80000"/>
              </a:lnSpc>
            </a:pPr>
            <a:r>
              <a:rPr lang="en-GB" sz="2200" dirty="0">
                <a:solidFill>
                  <a:schemeClr val="accent1"/>
                </a:solidFill>
                <a:latin typeface="Arial" panose="020B0604020202020204" pitchFamily="34" charset="0"/>
                <a:cs typeface="Arial" panose="020B0604020202020204" pitchFamily="34" charset="0"/>
              </a:rPr>
              <a:t>Observations tend to produce </a:t>
            </a:r>
            <a:r>
              <a:rPr lang="en-GB" sz="2200" b="1" u="sng" dirty="0">
                <a:solidFill>
                  <a:schemeClr val="accent1"/>
                </a:solidFill>
                <a:latin typeface="Arial" panose="020B0604020202020204" pitchFamily="34" charset="0"/>
                <a:cs typeface="Arial" panose="020B0604020202020204" pitchFamily="34" charset="0"/>
              </a:rPr>
              <a:t>qualitative</a:t>
            </a:r>
            <a:r>
              <a:rPr lang="en-GB" sz="2200" dirty="0">
                <a:solidFill>
                  <a:schemeClr val="accent1"/>
                </a:solidFill>
                <a:latin typeface="Arial" panose="020B0604020202020204" pitchFamily="34" charset="0"/>
                <a:cs typeface="Arial" panose="020B0604020202020204" pitchFamily="34" charset="0"/>
              </a:rPr>
              <a:t> data</a:t>
            </a:r>
          </a:p>
          <a:p>
            <a:pPr>
              <a:lnSpc>
                <a:spcPct val="80000"/>
              </a:lnSpc>
              <a:buFont typeface="Arial" charset="0"/>
              <a:buNone/>
            </a:pPr>
            <a:endParaRPr lang="en-GB" sz="2200" dirty="0">
              <a:solidFill>
                <a:schemeClr val="accent1"/>
              </a:solidFill>
              <a:latin typeface="Arial" panose="020B0604020202020204" pitchFamily="34" charset="0"/>
              <a:cs typeface="Arial" panose="020B0604020202020204" pitchFamily="34" charset="0"/>
            </a:endParaRPr>
          </a:p>
          <a:p>
            <a:pPr>
              <a:lnSpc>
                <a:spcPct val="80000"/>
              </a:lnSpc>
              <a:buFont typeface="Arial" charset="0"/>
              <a:buNone/>
            </a:pPr>
            <a:r>
              <a:rPr lang="en-GB" sz="2200" b="1" dirty="0">
                <a:solidFill>
                  <a:schemeClr val="accent1"/>
                </a:solidFill>
                <a:latin typeface="Arial" panose="020B0604020202020204" pitchFamily="34" charset="0"/>
                <a:cs typeface="Arial" panose="020B0604020202020204" pitchFamily="34" charset="0"/>
              </a:rPr>
              <a:t>However research projects often use both quantitative and qualitative approaches to get a more rounded answer – this is called mixed methods research</a:t>
            </a:r>
          </a:p>
          <a:p>
            <a:pPr>
              <a:lnSpc>
                <a:spcPct val="80000"/>
              </a:lnSpc>
            </a:pPr>
            <a:endParaRPr lang="en-GB" sz="700" dirty="0">
              <a:solidFill>
                <a:schemeClr val="accent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D39FF-0F97-4F3F-AC90-08C8DC45FF04}"/>
              </a:ext>
            </a:extLst>
          </p:cNvPr>
          <p:cNvSpPr>
            <a:spLocks noGrp="1"/>
          </p:cNvSpPr>
          <p:nvPr>
            <p:ph type="title"/>
          </p:nvPr>
        </p:nvSpPr>
        <p:spPr/>
        <p:txBody>
          <a:bodyPr/>
          <a:lstStyle/>
          <a:p>
            <a:r>
              <a:rPr lang="en-GB" dirty="0"/>
              <a:t>Mixed methods/ Dulliau </a:t>
            </a:r>
            <a:r>
              <a:rPr lang="en-GB" dirty="0" err="1"/>
              <a:t>cymusg</a:t>
            </a:r>
            <a:r>
              <a:rPr lang="en-GB" dirty="0"/>
              <a:t> a</a:t>
            </a:r>
            <a:br>
              <a:rPr lang="en-GB" dirty="0"/>
            </a:br>
            <a:r>
              <a:rPr lang="en-GB" dirty="0" err="1"/>
              <a:t>Triongli</a:t>
            </a:r>
            <a:r>
              <a:rPr lang="en-GB" dirty="0"/>
              <a:t>/ Triangulation </a:t>
            </a:r>
          </a:p>
        </p:txBody>
      </p:sp>
      <p:sp>
        <p:nvSpPr>
          <p:cNvPr id="3" name="Content Placeholder 2">
            <a:extLst>
              <a:ext uri="{FF2B5EF4-FFF2-40B4-BE49-F238E27FC236}">
                <a16:creationId xmlns:a16="http://schemas.microsoft.com/office/drawing/2014/main" id="{B3DF0A27-D378-4888-B4E6-273870EBD6EA}"/>
              </a:ext>
            </a:extLst>
          </p:cNvPr>
          <p:cNvSpPr>
            <a:spLocks noGrp="1"/>
          </p:cNvSpPr>
          <p:nvPr>
            <p:ph sz="half" idx="4294967295"/>
          </p:nvPr>
        </p:nvSpPr>
        <p:spPr>
          <a:xfrm>
            <a:off x="0" y="1825625"/>
            <a:ext cx="3886200" cy="4351338"/>
          </a:xfrm>
        </p:spPr>
        <p:txBody>
          <a:bodyPr/>
          <a:lstStyle/>
          <a:p>
            <a:r>
              <a:rPr lang="cy-GB" dirty="0"/>
              <a:t>gweler yr erthyglau atodol a </a:t>
            </a:r>
            <a:r>
              <a:rPr lang="cy-GB" dirty="0" err="1"/>
              <a:t>Leganto</a:t>
            </a:r>
            <a:r>
              <a:rPr lang="cy-GB" dirty="0"/>
              <a:t> yn enwedig Roberts-Holmes (2018, t. 81-85) a SWAY am wybodaeth bellach</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4132284B-DA64-45BD-9E27-5BE24FC08EA1}"/>
              </a:ext>
            </a:extLst>
          </p:cNvPr>
          <p:cNvSpPr>
            <a:spLocks noGrp="1"/>
          </p:cNvSpPr>
          <p:nvPr>
            <p:ph sz="half" idx="4294967295"/>
          </p:nvPr>
        </p:nvSpPr>
        <p:spPr>
          <a:xfrm>
            <a:off x="5257800" y="1825625"/>
            <a:ext cx="3886200" cy="4351338"/>
          </a:xfrm>
        </p:spPr>
        <p:txBody>
          <a:bodyPr/>
          <a:lstStyle/>
          <a:p>
            <a:r>
              <a:rPr lang="en-GB" dirty="0">
                <a:solidFill>
                  <a:schemeClr val="accent1"/>
                </a:solidFill>
              </a:rPr>
              <a:t>See the attached articles and Leganto especially Roberts-Holmes (2018 p.81-85) and SWAY for further information</a:t>
            </a:r>
          </a:p>
          <a:p>
            <a:pPr marL="0" indent="0">
              <a:buNone/>
            </a:pPr>
            <a:endParaRPr lang="en-GB" dirty="0"/>
          </a:p>
        </p:txBody>
      </p:sp>
    </p:spTree>
    <p:extLst>
      <p:ext uri="{BB962C8B-B14F-4D97-AF65-F5344CB8AC3E}">
        <p14:creationId xmlns:p14="http://schemas.microsoft.com/office/powerpoint/2010/main" val="1251383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79" y="4410"/>
            <a:ext cx="7886700" cy="1325563"/>
          </a:xfrm>
        </p:spPr>
        <p:txBody>
          <a:bodyPr/>
          <a:lstStyle/>
          <a:p>
            <a:r>
              <a:rPr lang="en-GB" dirty="0"/>
              <a:t>TASG</a:t>
            </a:r>
          </a:p>
        </p:txBody>
      </p:sp>
      <p:sp>
        <p:nvSpPr>
          <p:cNvPr id="3" name="Rectangle 2"/>
          <p:cNvSpPr/>
          <p:nvPr/>
        </p:nvSpPr>
        <p:spPr>
          <a:xfrm>
            <a:off x="467544" y="980728"/>
            <a:ext cx="8208912" cy="4524315"/>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Yn eich </a:t>
            </a:r>
            <a:r>
              <a:rPr lang="en-GB" sz="2400" dirty="0" err="1">
                <a:latin typeface="Arial" panose="020B0604020202020204" pitchFamily="34" charset="0"/>
                <a:cs typeface="Arial" panose="020B0604020202020204" pitchFamily="34" charset="0"/>
              </a:rPr>
              <a:t>grwpiau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ymchwiliwch</a:t>
            </a:r>
            <a:r>
              <a:rPr lang="en-GB" sz="2400" dirty="0">
                <a:latin typeface="Arial" panose="020B0604020202020204" pitchFamily="34" charset="0"/>
                <a:cs typeface="Arial" panose="020B0604020202020204" pitchFamily="34" charset="0"/>
              </a:rPr>
              <a:t> erthyglau </a:t>
            </a:r>
            <a:r>
              <a:rPr lang="en-GB" sz="2400" dirty="0" err="1">
                <a:latin typeface="Arial" panose="020B0604020202020204" pitchFamily="34" charset="0"/>
                <a:cs typeface="Arial" panose="020B0604020202020204" pitchFamily="34" charset="0"/>
              </a:rPr>
              <a:t>cylchgronau</a:t>
            </a:r>
            <a:r>
              <a:rPr lang="en-GB" sz="2400" dirty="0">
                <a:latin typeface="Arial" panose="020B0604020202020204" pitchFamily="34" charset="0"/>
                <a:cs typeface="Arial" panose="020B0604020202020204" pitchFamily="34" charset="0"/>
              </a:rPr>
              <a:t> yn eich maes </a:t>
            </a:r>
            <a:r>
              <a:rPr lang="en-GB" sz="2400" dirty="0" err="1">
                <a:latin typeface="Arial" panose="020B0604020202020204" pitchFamily="34" charset="0"/>
                <a:cs typeface="Arial" panose="020B0604020202020204" pitchFamily="34" charset="0"/>
              </a:rPr>
              <a:t>diddordeb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dewisol</a:t>
            </a:r>
            <a:r>
              <a:rPr lang="en-GB" sz="2400" dirty="0">
                <a:latin typeface="Arial" panose="020B0604020202020204" pitchFamily="34" charset="0"/>
                <a:cs typeface="Arial" panose="020B0604020202020204" pitchFamily="34" charset="0"/>
              </a:rPr>
              <a:t> (Bydd y rhain yn </a:t>
            </a:r>
            <a:r>
              <a:rPr lang="en-GB" sz="2400" dirty="0" err="1">
                <a:latin typeface="Arial" panose="020B0604020202020204" pitchFamily="34" charset="0"/>
                <a:cs typeface="Arial" panose="020B0604020202020204" pitchFamily="34" charset="0"/>
              </a:rPr>
              <a:t>rhan</a:t>
            </a:r>
            <a:r>
              <a:rPr lang="en-GB" sz="2400" dirty="0">
                <a:latin typeface="Arial" panose="020B0604020202020204" pitchFamily="34" charset="0"/>
                <a:cs typeface="Arial" panose="020B0604020202020204" pitchFamily="34" charset="0"/>
              </a:rPr>
              <a:t> o'ch adolygiad llenyddiaeth)</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Dewiswch un i edrych </a:t>
            </a:r>
            <a:r>
              <a:rPr lang="en-GB" sz="2400" dirty="0" err="1">
                <a:latin typeface="Arial" panose="020B0604020202020204" pitchFamily="34" charset="0"/>
                <a:cs typeface="Arial" panose="020B0604020202020204" pitchFamily="34" charset="0"/>
              </a:rPr>
              <a:t>arno'n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fanwl</a:t>
            </a:r>
            <a:r>
              <a:rPr lang="en-GB" sz="2400" dirty="0">
                <a:latin typeface="Arial" panose="020B0604020202020204" pitchFamily="34" charset="0"/>
                <a:cs typeface="Arial" panose="020B0604020202020204" pitchFamily="34" charset="0"/>
              </a:rPr>
              <a:t> gan y bydd hyn yn cael ei drafod yn </a:t>
            </a:r>
            <a:r>
              <a:rPr lang="en-GB" sz="2400" dirty="0" err="1">
                <a:latin typeface="Arial" panose="020B0604020202020204" pitchFamily="34" charset="0"/>
                <a:cs typeface="Arial" panose="020B0604020202020204" pitchFamily="34" charset="0"/>
              </a:rPr>
              <a:t>ystod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darlith</a:t>
            </a:r>
            <a:r>
              <a:rPr lang="en-GB" sz="2400" dirty="0">
                <a:latin typeface="Arial" panose="020B0604020202020204" pitchFamily="34" charset="0"/>
                <a:cs typeface="Arial" panose="020B0604020202020204" pitchFamily="34" charset="0"/>
              </a:rPr>
              <a:t> yr </a:t>
            </a:r>
            <a:r>
              <a:rPr lang="en-GB" sz="2400" dirty="0" err="1">
                <a:latin typeface="Arial" panose="020B0604020202020204" pitchFamily="34" charset="0"/>
                <a:cs typeface="Arial" panose="020B0604020202020204" pitchFamily="34" charset="0"/>
              </a:rPr>
              <a:t>wythnos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nesaf</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Edrychwch</a:t>
            </a:r>
            <a:r>
              <a:rPr lang="en-GB" sz="2400" dirty="0">
                <a:latin typeface="Arial" panose="020B0604020202020204" pitchFamily="34" charset="0"/>
                <a:cs typeface="Arial" panose="020B0604020202020204" pitchFamily="34" charset="0"/>
              </a:rPr>
              <a:t> ar yr </a:t>
            </a:r>
            <a:r>
              <a:rPr lang="en-GB" sz="2400" dirty="0" err="1">
                <a:latin typeface="Arial" panose="020B0604020202020204" pitchFamily="34" charset="0"/>
                <a:cs typeface="Arial" panose="020B0604020202020204" pitchFamily="34" charset="0"/>
              </a:rPr>
              <a:t>adrannau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gwahanol</a:t>
            </a:r>
            <a:r>
              <a:rPr lang="en-GB" sz="2400" dirty="0">
                <a:latin typeface="Arial" panose="020B0604020202020204" pitchFamily="34" charset="0"/>
                <a:cs typeface="Arial" panose="020B0604020202020204" pitchFamily="34" charset="0"/>
              </a:rPr>
              <a:t> a'r </a:t>
            </a:r>
            <a:r>
              <a:rPr lang="en-GB" sz="2400" dirty="0" err="1">
                <a:latin typeface="Arial" panose="020B0604020202020204" pitchFamily="34" charset="0"/>
                <a:cs typeface="Arial" panose="020B0604020202020204" pitchFamily="34" charset="0"/>
              </a:rPr>
              <a:t>wybodaeth</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maent</a:t>
            </a:r>
            <a:r>
              <a:rPr lang="en-GB" sz="2400" dirty="0">
                <a:latin typeface="Arial" panose="020B0604020202020204" pitchFamily="34" charset="0"/>
                <a:cs typeface="Arial" panose="020B0604020202020204" pitchFamily="34" charset="0"/>
              </a:rPr>
              <a:t> yn ei </a:t>
            </a:r>
            <a:r>
              <a:rPr lang="en-GB" sz="2400" dirty="0" err="1">
                <a:latin typeface="Arial" panose="020B0604020202020204" pitchFamily="34" charset="0"/>
                <a:cs typeface="Arial" panose="020B0604020202020204" pitchFamily="34" charset="0"/>
              </a:rPr>
              <a:t>darparu</a:t>
            </a:r>
            <a:r>
              <a:rPr lang="en-GB" sz="2400" dirty="0">
                <a:latin typeface="Arial" panose="020B0604020202020204" pitchFamily="34" charset="0"/>
                <a:cs typeface="Arial" panose="020B0604020202020204" pitchFamily="34" charset="0"/>
              </a:rPr>
              <a:t>.</a:t>
            </a:r>
          </a:p>
          <a:p>
            <a:br>
              <a:rPr lang="en-GB" sz="2400" dirty="0">
                <a:latin typeface="Arial" panose="020B0604020202020204" pitchFamily="34" charset="0"/>
                <a:cs typeface="Arial" panose="020B0604020202020204" pitchFamily="34" charset="0"/>
              </a:rPr>
            </a:br>
            <a:r>
              <a:rPr lang="en-GB" sz="2400" b="0" i="0" dirty="0" err="1">
                <a:solidFill>
                  <a:srgbClr val="202124"/>
                </a:solidFill>
                <a:effectLst/>
                <a:latin typeface="Arial" panose="020B0604020202020204" pitchFamily="34" charset="0"/>
                <a:cs typeface="Arial" panose="020B0604020202020204" pitchFamily="34" charset="0"/>
              </a:rPr>
              <a:t>Ysgrifennwch</a:t>
            </a:r>
            <a:r>
              <a:rPr lang="en-GB" sz="2400" b="0" i="0" dirty="0">
                <a:solidFill>
                  <a:srgbClr val="202124"/>
                </a:solidFill>
                <a:effectLst/>
                <a:latin typeface="Arial" panose="020B0604020202020204" pitchFamily="34" charset="0"/>
                <a:cs typeface="Arial" panose="020B0604020202020204" pitchFamily="34" charset="0"/>
              </a:rPr>
              <a:t> </a:t>
            </a:r>
            <a:r>
              <a:rPr lang="en-GB" sz="2400" b="0" i="0" dirty="0" err="1">
                <a:solidFill>
                  <a:srgbClr val="202124"/>
                </a:solidFill>
                <a:effectLst/>
                <a:latin typeface="Arial" panose="020B0604020202020204" pitchFamily="34" charset="0"/>
                <a:cs typeface="Arial" panose="020B0604020202020204" pitchFamily="34" charset="0"/>
              </a:rPr>
              <a:t>eiriau</a:t>
            </a:r>
            <a:r>
              <a:rPr lang="en-GB" sz="2400" b="0" i="0" dirty="0">
                <a:solidFill>
                  <a:srgbClr val="202124"/>
                </a:solidFill>
                <a:effectLst/>
                <a:latin typeface="Arial" panose="020B0604020202020204" pitchFamily="34" charset="0"/>
                <a:cs typeface="Arial" panose="020B0604020202020204" pitchFamily="34" charset="0"/>
              </a:rPr>
              <a:t> i </a:t>
            </a:r>
            <a:r>
              <a:rPr lang="en-GB" sz="2400" b="0" i="0" dirty="0" err="1">
                <a:solidFill>
                  <a:srgbClr val="202124"/>
                </a:solidFill>
                <a:effectLst/>
                <a:latin typeface="Arial" panose="020B0604020202020204" pitchFamily="34" charset="0"/>
                <a:cs typeface="Arial" panose="020B0604020202020204" pitchFamily="34" charset="0"/>
              </a:rPr>
              <a:t>lawr</a:t>
            </a:r>
            <a:r>
              <a:rPr lang="en-GB" sz="2400" b="0" i="0" dirty="0">
                <a:solidFill>
                  <a:srgbClr val="202124"/>
                </a:solidFill>
                <a:effectLst/>
                <a:latin typeface="Arial" panose="020B0604020202020204" pitchFamily="34" charset="0"/>
                <a:cs typeface="Arial" panose="020B0604020202020204" pitchFamily="34" charset="0"/>
              </a:rPr>
              <a:t> </a:t>
            </a:r>
            <a:r>
              <a:rPr lang="en-GB" sz="2400" b="0" i="0" dirty="0" err="1">
                <a:solidFill>
                  <a:srgbClr val="202124"/>
                </a:solidFill>
                <a:effectLst/>
                <a:latin typeface="Arial" panose="020B0604020202020204" pitchFamily="34" charset="0"/>
                <a:cs typeface="Arial" panose="020B0604020202020204" pitchFamily="34" charset="0"/>
              </a:rPr>
              <a:t>nad</a:t>
            </a:r>
            <a:r>
              <a:rPr lang="en-GB" sz="2400" b="0" i="0" dirty="0">
                <a:solidFill>
                  <a:srgbClr val="202124"/>
                </a:solidFill>
                <a:effectLst/>
                <a:latin typeface="Arial" panose="020B0604020202020204" pitchFamily="34" charset="0"/>
                <a:cs typeface="Arial" panose="020B0604020202020204" pitchFamily="34" charset="0"/>
              </a:rPr>
              <a:t> ydych </a:t>
            </a:r>
            <a:r>
              <a:rPr lang="en-GB" sz="2400" b="0" i="0" dirty="0" err="1">
                <a:solidFill>
                  <a:srgbClr val="202124"/>
                </a:solidFill>
                <a:effectLst/>
                <a:latin typeface="Arial" panose="020B0604020202020204" pitchFamily="34" charset="0"/>
                <a:cs typeface="Arial" panose="020B0604020202020204" pitchFamily="34" charset="0"/>
              </a:rPr>
              <a:t>chi'n</a:t>
            </a:r>
            <a:r>
              <a:rPr lang="en-GB" sz="2400" b="0" i="0" dirty="0">
                <a:solidFill>
                  <a:srgbClr val="202124"/>
                </a:solidFill>
                <a:effectLst/>
                <a:latin typeface="Arial" panose="020B0604020202020204" pitchFamily="34" charset="0"/>
                <a:cs typeface="Arial" panose="020B0604020202020204" pitchFamily="34" charset="0"/>
              </a:rPr>
              <a:t> eu </a:t>
            </a:r>
            <a:r>
              <a:rPr lang="en-GB" sz="2400" b="0" i="0" dirty="0" err="1">
                <a:solidFill>
                  <a:srgbClr val="202124"/>
                </a:solidFill>
                <a:effectLst/>
                <a:latin typeface="Arial" panose="020B0604020202020204" pitchFamily="34" charset="0"/>
                <a:cs typeface="Arial" panose="020B0604020202020204" pitchFamily="34" charset="0"/>
              </a:rPr>
              <a:t>deall</a:t>
            </a:r>
            <a:r>
              <a:rPr lang="en-GB" sz="2400" b="0" i="0" dirty="0">
                <a:solidFill>
                  <a:srgbClr val="202124"/>
                </a:solidFill>
                <a:effectLst/>
                <a:latin typeface="Arial" panose="020B0604020202020204" pitchFamily="34" charset="0"/>
                <a:cs typeface="Arial" panose="020B0604020202020204" pitchFamily="34" charset="0"/>
              </a:rPr>
              <a:t> a </a:t>
            </a:r>
            <a:r>
              <a:rPr lang="en-GB" sz="2400" b="0" i="0" dirty="0" err="1">
                <a:solidFill>
                  <a:srgbClr val="202124"/>
                </a:solidFill>
                <a:effectLst/>
                <a:latin typeface="Arial" panose="020B0604020202020204" pitchFamily="34" charset="0"/>
                <a:cs typeface="Arial" panose="020B0604020202020204" pitchFamily="34" charset="0"/>
              </a:rPr>
              <a:t>dod</a:t>
            </a:r>
            <a:r>
              <a:rPr lang="en-GB" sz="2400" b="0" i="0" dirty="0">
                <a:solidFill>
                  <a:srgbClr val="202124"/>
                </a:solidFill>
                <a:effectLst/>
                <a:latin typeface="Arial" panose="020B0604020202020204" pitchFamily="34" charset="0"/>
                <a:cs typeface="Arial" panose="020B0604020202020204" pitchFamily="34" charset="0"/>
              </a:rPr>
              <a:t> â </a:t>
            </a:r>
            <a:r>
              <a:rPr lang="en-GB" sz="2400" b="0" i="0" dirty="0" err="1">
                <a:solidFill>
                  <a:srgbClr val="202124"/>
                </a:solidFill>
                <a:effectLst/>
                <a:latin typeface="Arial" panose="020B0604020202020204" pitchFamily="34" charset="0"/>
                <a:cs typeface="Arial" panose="020B0604020202020204" pitchFamily="34" charset="0"/>
              </a:rPr>
              <a:t>nhw</a:t>
            </a:r>
            <a:r>
              <a:rPr lang="en-GB" sz="2400" b="0" i="0" dirty="0">
                <a:solidFill>
                  <a:srgbClr val="202124"/>
                </a:solidFill>
                <a:effectLst/>
                <a:latin typeface="Arial" panose="020B0604020202020204" pitchFamily="34" charset="0"/>
                <a:cs typeface="Arial" panose="020B0604020202020204" pitchFamily="34" charset="0"/>
              </a:rPr>
              <a:t> i'r </a:t>
            </a:r>
            <a:r>
              <a:rPr lang="en-GB" sz="2400" b="0" i="0" dirty="0" err="1">
                <a:solidFill>
                  <a:srgbClr val="202124"/>
                </a:solidFill>
                <a:effectLst/>
                <a:latin typeface="Arial" panose="020B0604020202020204" pitchFamily="34" charset="0"/>
                <a:cs typeface="Arial" panose="020B0604020202020204" pitchFamily="34" charset="0"/>
              </a:rPr>
              <a:t>wers</a:t>
            </a:r>
            <a:r>
              <a:rPr lang="en-GB" sz="2400" b="0" i="0" dirty="0">
                <a:solidFill>
                  <a:srgbClr val="202124"/>
                </a:solidFill>
                <a:effectLst/>
                <a:latin typeface="Arial" panose="020B0604020202020204" pitchFamily="34" charset="0"/>
                <a:cs typeface="Arial" panose="020B0604020202020204" pitchFamily="34" charset="0"/>
              </a:rPr>
              <a:t> </a:t>
            </a:r>
            <a:r>
              <a:rPr lang="en-GB" sz="2400" b="0" i="0" dirty="0" err="1">
                <a:solidFill>
                  <a:srgbClr val="202124"/>
                </a:solidFill>
                <a:effectLst/>
                <a:latin typeface="Arial" panose="020B0604020202020204" pitchFamily="34" charset="0"/>
                <a:cs typeface="Arial" panose="020B0604020202020204" pitchFamily="34" charset="0"/>
              </a:rPr>
              <a:t>nesaf</a:t>
            </a:r>
            <a:r>
              <a:rPr lang="en-GB" sz="2400" b="0" i="0" dirty="0">
                <a:solidFill>
                  <a:srgbClr val="202124"/>
                </a:solidFill>
                <a:effectLst/>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95632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In your groups research journal articles in your chosen area of interest.(These will form part of your literature review)</a:t>
            </a:r>
          </a:p>
          <a:p>
            <a:r>
              <a:rPr lang="en-GB" dirty="0">
                <a:latin typeface="Arial" panose="020B0604020202020204" pitchFamily="34" charset="0"/>
                <a:cs typeface="Arial" panose="020B0604020202020204" pitchFamily="34" charset="0"/>
              </a:rPr>
              <a:t>Choose one to look at in detail as this will be discussed in the next session.</a:t>
            </a:r>
          </a:p>
          <a:p>
            <a:r>
              <a:rPr lang="en-GB" dirty="0">
                <a:latin typeface="Arial" panose="020B0604020202020204" pitchFamily="34" charset="0"/>
                <a:cs typeface="Arial" panose="020B0604020202020204" pitchFamily="34" charset="0"/>
              </a:rPr>
              <a:t>Look at the differing sections and the information they provide.</a:t>
            </a:r>
          </a:p>
          <a:p>
            <a:r>
              <a:rPr lang="en-GB" dirty="0">
                <a:latin typeface="Arial" panose="020B0604020202020204" pitchFamily="34" charset="0"/>
                <a:cs typeface="Arial" panose="020B0604020202020204" pitchFamily="34" charset="0"/>
              </a:rPr>
              <a:t>Write words down you do not understand and bring to next lesson</a:t>
            </a:r>
          </a:p>
        </p:txBody>
      </p:sp>
    </p:spTree>
    <p:extLst>
      <p:ext uri="{BB962C8B-B14F-4D97-AF65-F5344CB8AC3E}">
        <p14:creationId xmlns:p14="http://schemas.microsoft.com/office/powerpoint/2010/main" val="2283126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normAutofit/>
          </a:bodyPr>
          <a:lstStyle/>
          <a:p>
            <a:r>
              <a:rPr lang="cy-GB" sz="4000"/>
              <a:t>Darllen Pellach</a:t>
            </a:r>
            <a:br>
              <a:rPr lang="cy-GB" sz="4000"/>
            </a:br>
            <a:r>
              <a:rPr lang="en-GB" sz="4000">
                <a:solidFill>
                  <a:schemeClr val="accent1"/>
                </a:solidFill>
              </a:rPr>
              <a:t>Further Reading</a:t>
            </a:r>
          </a:p>
        </p:txBody>
      </p:sp>
      <p:sp>
        <p:nvSpPr>
          <p:cNvPr id="3" name="Content Placeholder 2"/>
          <p:cNvSpPr>
            <a:spLocks noGrp="1"/>
          </p:cNvSpPr>
          <p:nvPr>
            <p:ph sz="half" idx="1"/>
          </p:nvPr>
        </p:nvSpPr>
        <p:spPr>
          <a:xfrm>
            <a:off x="457200" y="1600200"/>
            <a:ext cx="8077200" cy="4525963"/>
          </a:xfrm>
        </p:spPr>
        <p:txBody>
          <a:bodyPr>
            <a:normAutofit lnSpcReduction="10000"/>
          </a:bodyPr>
          <a:lstStyle/>
          <a:p>
            <a:pPr>
              <a:lnSpc>
                <a:spcPct val="90000"/>
              </a:lnSpc>
            </a:pPr>
            <a:r>
              <a:rPr lang="en-GB" sz="2400" dirty="0"/>
              <a:t>Bell, J. (2005) </a:t>
            </a:r>
            <a:r>
              <a:rPr lang="en-GB" sz="2400" i="1" dirty="0"/>
              <a:t>Doing Your Research Project: a guide for first time researchers in education and social science</a:t>
            </a:r>
            <a:r>
              <a:rPr lang="en-GB" sz="2400" dirty="0"/>
              <a:t>, (4th </a:t>
            </a:r>
            <a:r>
              <a:rPr lang="en-GB" sz="2400" dirty="0" err="1"/>
              <a:t>ed</a:t>
            </a:r>
            <a:r>
              <a:rPr lang="en-GB" sz="2400" dirty="0"/>
              <a:t>) Buckingham: Open University Press. </a:t>
            </a:r>
          </a:p>
          <a:p>
            <a:pPr>
              <a:lnSpc>
                <a:spcPct val="90000"/>
              </a:lnSpc>
            </a:pPr>
            <a:r>
              <a:rPr lang="en-GB" sz="2400" noProof="1"/>
              <a:t>Cresswell,</a:t>
            </a:r>
            <a:r>
              <a:rPr lang="en-GB" sz="2400" dirty="0"/>
              <a:t> J. W. (2008) </a:t>
            </a:r>
            <a:r>
              <a:rPr lang="en-GB" sz="2400" i="1" dirty="0"/>
              <a:t>Educational Research: Planning, Conducting, and Evaluating Quantitative and Qualitative Research. </a:t>
            </a:r>
            <a:r>
              <a:rPr lang="en-GB" sz="2400" dirty="0"/>
              <a:t> 3</a:t>
            </a:r>
            <a:r>
              <a:rPr lang="en-GB" sz="2400" baseline="30000" dirty="0"/>
              <a:t>rd</a:t>
            </a:r>
            <a:r>
              <a:rPr lang="en-GB" sz="2400" dirty="0"/>
              <a:t> ed. Pearson Education International.</a:t>
            </a:r>
          </a:p>
          <a:p>
            <a:pPr hangingPunct="0">
              <a:lnSpc>
                <a:spcPct val="90000"/>
              </a:lnSpc>
            </a:pPr>
            <a:r>
              <a:rPr lang="en-GB" sz="2400" noProof="1"/>
              <a:t>MacNaughton, G., Rolfe, S., Siraj-Blatchford</a:t>
            </a:r>
            <a:r>
              <a:rPr lang="en-GB" sz="2400" dirty="0"/>
              <a:t>, I. (2001) </a:t>
            </a:r>
            <a:r>
              <a:rPr lang="en-GB" sz="2400" i="1" dirty="0"/>
              <a:t>Doing Early Childhood Research.</a:t>
            </a:r>
            <a:r>
              <a:rPr lang="en-GB" sz="2400" dirty="0"/>
              <a:t>  London:  Allen &amp; </a:t>
            </a:r>
            <a:r>
              <a:rPr lang="en-GB" sz="2400" noProof="1"/>
              <a:t>Unwin. </a:t>
            </a:r>
          </a:p>
          <a:p>
            <a:pPr hangingPunct="0">
              <a:lnSpc>
                <a:spcPct val="90000"/>
              </a:lnSpc>
            </a:pPr>
            <a:r>
              <a:rPr lang="en-GB" sz="2400" noProof="1"/>
              <a:t>Mukherji, P. and Albon</a:t>
            </a:r>
            <a:r>
              <a:rPr lang="en-GB" sz="2400" dirty="0"/>
              <a:t>, D. (2018) </a:t>
            </a:r>
            <a:r>
              <a:rPr lang="en-GB" sz="2400" i="1" dirty="0"/>
              <a:t>Research Methods in Early Childhood. 3</a:t>
            </a:r>
            <a:r>
              <a:rPr lang="en-GB" sz="2400" i="1" baseline="30000" dirty="0"/>
              <a:t>RD</a:t>
            </a:r>
            <a:r>
              <a:rPr lang="en-GB" sz="2400" i="1" dirty="0"/>
              <a:t> </a:t>
            </a:r>
            <a:r>
              <a:rPr lang="en-GB" sz="2400" i="1" dirty="0" err="1"/>
              <a:t>edn</a:t>
            </a:r>
            <a:r>
              <a:rPr lang="en-GB" sz="2400" i="1" dirty="0"/>
              <a:t>. </a:t>
            </a:r>
            <a:r>
              <a:rPr lang="en-GB" sz="2400" dirty="0"/>
              <a:t>London: Sage Publications.</a:t>
            </a:r>
          </a:p>
          <a:p>
            <a:pPr hangingPunct="0">
              <a:lnSpc>
                <a:spcPct val="90000"/>
              </a:lnSpc>
            </a:pPr>
            <a:r>
              <a:rPr lang="en-GB" sz="2400" dirty="0"/>
              <a:t>Roberts-Holmes, G. (2018) </a:t>
            </a:r>
            <a:r>
              <a:rPr lang="en-GB" sz="2400" i="1" dirty="0"/>
              <a:t>Doing your Early Years Research Project</a:t>
            </a:r>
            <a:r>
              <a:rPr lang="en-GB" sz="2400" dirty="0"/>
              <a:t>, 4th </a:t>
            </a:r>
            <a:r>
              <a:rPr lang="en-GB" sz="2400" dirty="0" err="1"/>
              <a:t>edn</a:t>
            </a:r>
            <a:r>
              <a:rPr lang="en-GB" sz="2400" dirty="0"/>
              <a:t>. London: Sage. </a:t>
            </a:r>
          </a:p>
          <a:p>
            <a:pPr>
              <a:lnSpc>
                <a:spcPct val="90000"/>
              </a:lnSpc>
            </a:pPr>
            <a:endParaRPr lang="en-GB" sz="2400" dirty="0"/>
          </a:p>
        </p:txBody>
      </p:sp>
    </p:spTree>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1528</TotalTime>
  <Words>3154</Words>
  <Application>Microsoft Office PowerPoint</Application>
  <PresentationFormat>On-screen Show (4:3)</PresentationFormat>
  <Paragraphs>407</Paragraphs>
  <Slides>23</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Myriad Pro</vt:lpstr>
      <vt:lpstr>Arial</vt:lpstr>
      <vt:lpstr>Calibri</vt:lpstr>
      <vt:lpstr>Calibri Light</vt:lpstr>
      <vt:lpstr>Theme1</vt:lpstr>
      <vt:lpstr>Ymchwil ar gyfer Dysgu Research for Learning ECEY5007C </vt:lpstr>
      <vt:lpstr>Mathau o Ymchwil Gwreiddiol (Cynradd) Types of Primary Research</vt:lpstr>
      <vt:lpstr> Mathau o Ddulliau  Types of Methods </vt:lpstr>
      <vt:lpstr>Holiadur  Questionnaire</vt:lpstr>
      <vt:lpstr>Canlyniadau’r Holiadur Results of Questionnaire </vt:lpstr>
      <vt:lpstr>Gwerthuso Holiadur Evaluate Questionnaire</vt:lpstr>
      <vt:lpstr>Cyfweliad  Interview</vt:lpstr>
      <vt:lpstr> Gwerthuso Cyfweliad Evaluate Interview </vt:lpstr>
      <vt:lpstr>Arsylwi Observation</vt:lpstr>
      <vt:lpstr>Arsylwi Observation</vt:lpstr>
      <vt:lpstr>Gwerthuso Arsylwi Evaluate Observation</vt:lpstr>
      <vt:lpstr>Pa fath o ddata?  What type of data? </vt:lpstr>
      <vt:lpstr> Pa fath o ddata?  What type of data?</vt:lpstr>
      <vt:lpstr>Pa fath o ddata?  What type of data?</vt:lpstr>
      <vt:lpstr>Effaith Halo a Hawthorne The Halo and Hawthorne effect</vt:lpstr>
      <vt:lpstr>Nid oes ymchwil perffaith  No research is perfect </vt:lpstr>
      <vt:lpstr>Cwestiynau Ymchwil a Samplau                 Research Questions and Samples</vt:lpstr>
      <vt:lpstr>Samplu /Sampling</vt:lpstr>
      <vt:lpstr>Ansoddol a Meintiol            Qualitative and Quantitative</vt:lpstr>
      <vt:lpstr>Mixed methods/ Dulliau cymusg a Triongli/ Triangulation </vt:lpstr>
      <vt:lpstr>TASG</vt:lpstr>
      <vt:lpstr>Task</vt:lpstr>
      <vt:lpstr>Darllen Pellach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Ymchwil ar gyfer Dysgu Research for Learning</dc:title>
  <dc:creator>Administrator</dc:creator>
  <cp:lastModifiedBy>Jessica Pitman</cp:lastModifiedBy>
  <cp:revision>75</cp:revision>
  <cp:lastPrinted>2019-03-26T14:11:19Z</cp:lastPrinted>
  <dcterms:created xsi:type="dcterms:W3CDTF">2013-09-24T12:41:22Z</dcterms:created>
  <dcterms:modified xsi:type="dcterms:W3CDTF">2021-09-03T14:28:07Z</dcterms:modified>
</cp:coreProperties>
</file>