
<file path=[Content_Types].xml><?xml version="1.0" encoding="utf-8"?>
<Types xmlns="http://schemas.openxmlformats.org/package/2006/content-types">
  <Default Extension="bin" ContentType="application/vnd.openxmlformats-officedocument.oleObject"/>
  <Default Extension="emf" ContentType="image/x-emf"/>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28"/>
  </p:notesMasterIdLst>
  <p:handoutMasterIdLst>
    <p:handoutMasterId r:id="rId29"/>
  </p:handoutMasterIdLst>
  <p:sldIdLst>
    <p:sldId id="302" r:id="rId5"/>
    <p:sldId id="256" r:id="rId6"/>
    <p:sldId id="300" r:id="rId7"/>
    <p:sldId id="293" r:id="rId8"/>
    <p:sldId id="271" r:id="rId9"/>
    <p:sldId id="279" r:id="rId10"/>
    <p:sldId id="294" r:id="rId11"/>
    <p:sldId id="295" r:id="rId12"/>
    <p:sldId id="296" r:id="rId13"/>
    <p:sldId id="297" r:id="rId14"/>
    <p:sldId id="281" r:id="rId15"/>
    <p:sldId id="280" r:id="rId16"/>
    <p:sldId id="257" r:id="rId17"/>
    <p:sldId id="275" r:id="rId18"/>
    <p:sldId id="285" r:id="rId19"/>
    <p:sldId id="286" r:id="rId20"/>
    <p:sldId id="288" r:id="rId21"/>
    <p:sldId id="289" r:id="rId22"/>
    <p:sldId id="290" r:id="rId23"/>
    <p:sldId id="292" r:id="rId24"/>
    <p:sldId id="298" r:id="rId25"/>
    <p:sldId id="299" r:id="rId26"/>
    <p:sldId id="301"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Welcome" id="{E75E278A-FF0E-49A4-B170-79828D63BBAD}">
          <p14:sldIdLst>
            <p14:sldId id="302"/>
            <p14:sldId id="256"/>
            <p14:sldId id="300"/>
            <p14:sldId id="293"/>
            <p14:sldId id="271"/>
            <p14:sldId id="279"/>
            <p14:sldId id="294"/>
            <p14:sldId id="295"/>
            <p14:sldId id="296"/>
            <p14:sldId id="297"/>
            <p14:sldId id="281"/>
            <p14:sldId id="280"/>
            <p14:sldId id="257"/>
            <p14:sldId id="275"/>
            <p14:sldId id="285"/>
            <p14:sldId id="286"/>
            <p14:sldId id="288"/>
            <p14:sldId id="289"/>
            <p14:sldId id="290"/>
            <p14:sldId id="292"/>
            <p14:sldId id="298"/>
            <p14:sldId id="299"/>
            <p14:sldId id="301"/>
          </p14:sldIdLst>
        </p14:section>
        <p14:section name="Learn More" id="{2CC34DB2-6590-42C0-AD4B-A04C6060184E}">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24726"/>
    <a:srgbClr val="404040"/>
    <a:srgbClr val="FF9B45"/>
    <a:srgbClr val="DD462F"/>
    <a:srgbClr val="F8CFB6"/>
    <a:srgbClr val="F8CAB6"/>
    <a:srgbClr val="923922"/>
    <a:srgbClr val="F5F5F5"/>
    <a:srgbClr val="F2F2F2"/>
    <a:srgbClr val="D2B4A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49" autoAdjust="0"/>
    <p:restoredTop sz="92162" autoAdjust="0"/>
  </p:normalViewPr>
  <p:slideViewPr>
    <p:cSldViewPr snapToGrid="0">
      <p:cViewPr varScale="1">
        <p:scale>
          <a:sx n="78" d="100"/>
          <a:sy n="78" d="100"/>
        </p:scale>
        <p:origin x="821" y="77"/>
      </p:cViewPr>
      <p:guideLst>
        <p:guide orient="horz" pos="2160"/>
        <p:guide pos="3840"/>
      </p:guideLst>
    </p:cSldViewPr>
  </p:slideViewPr>
  <p:outlineViewPr>
    <p:cViewPr>
      <p:scale>
        <a:sx n="33" d="100"/>
        <a:sy n="33" d="100"/>
      </p:scale>
      <p:origin x="0" y="0"/>
    </p:cViewPr>
  </p:outlineViewPr>
  <p:notesTextViewPr>
    <p:cViewPr>
      <p:scale>
        <a:sx n="1" d="1"/>
        <a:sy n="1" d="1"/>
      </p:scale>
      <p:origin x="0" y="0"/>
    </p:cViewPr>
  </p:notesTextViewPr>
  <p:notesViewPr>
    <p:cSldViewPr snapToGrid="0">
      <p:cViewPr varScale="1">
        <p:scale>
          <a:sx n="84" d="100"/>
          <a:sy n="84" d="100"/>
        </p:scale>
        <p:origin x="3828" y="9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commentAuthors" Target="commentAuthors.xml"/><Relationship Id="rId35" Type="http://schemas.microsoft.com/office/2016/11/relationships/changesInfo" Target="changesInfos/changesInfo1.xml"/><Relationship Id="rId8" Type="http://schemas.openxmlformats.org/officeDocument/2006/relationships/slide" Target="slides/slide4.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afiqul Islam" userId="bea6acbcbf92724a" providerId="LiveId" clId="{7F705E3C-80C1-48C5-883B-9816AAEC23C0}"/>
    <pc:docChg chg="undo custSel addSld modSld sldOrd modSection">
      <pc:chgData name="Rafiqul Islam" userId="bea6acbcbf92724a" providerId="LiveId" clId="{7F705E3C-80C1-48C5-883B-9816AAEC23C0}" dt="2025-03-12T15:40:37.800" v="1512" actId="1037"/>
      <pc:docMkLst>
        <pc:docMk/>
      </pc:docMkLst>
      <pc:sldChg chg="addSp delSp modSp mod ord">
        <pc:chgData name="Rafiqul Islam" userId="bea6acbcbf92724a" providerId="LiveId" clId="{7F705E3C-80C1-48C5-883B-9816AAEC23C0}" dt="2025-03-12T15:34:48.366" v="1418"/>
        <pc:sldMkLst>
          <pc:docMk/>
          <pc:sldMk cId="2471807738" sldId="256"/>
        </pc:sldMkLst>
        <pc:spChg chg="mod">
          <ac:chgData name="Rafiqul Islam" userId="bea6acbcbf92724a" providerId="LiveId" clId="{7F705E3C-80C1-48C5-883B-9816AAEC23C0}" dt="2025-03-12T15:29:10.324" v="1413" actId="20577"/>
          <ac:spMkLst>
            <pc:docMk/>
            <pc:sldMk cId="2471807738" sldId="256"/>
            <ac:spMk id="2" creationId="{00000000-0000-0000-0000-000000000000}"/>
          </ac:spMkLst>
        </pc:spChg>
        <pc:spChg chg="mod">
          <ac:chgData name="Rafiqul Islam" userId="bea6acbcbf92724a" providerId="LiveId" clId="{7F705E3C-80C1-48C5-883B-9816AAEC23C0}" dt="2025-03-12T15:28:04.213" v="1406" actId="20577"/>
          <ac:spMkLst>
            <pc:docMk/>
            <pc:sldMk cId="2471807738" sldId="256"/>
            <ac:spMk id="3" creationId="{00000000-0000-0000-0000-000000000000}"/>
          </ac:spMkLst>
        </pc:spChg>
        <pc:graphicFrameChg chg="add mod">
          <ac:chgData name="Rafiqul Islam" userId="bea6acbcbf92724a" providerId="LiveId" clId="{7F705E3C-80C1-48C5-883B-9816AAEC23C0}" dt="2025-03-12T15:34:42.572" v="1415"/>
          <ac:graphicFrameMkLst>
            <pc:docMk/>
            <pc:sldMk cId="2471807738" sldId="256"/>
            <ac:graphicFrameMk id="4" creationId="{69FCF699-060D-4438-09E6-BDCCA85F2278}"/>
          </ac:graphicFrameMkLst>
        </pc:graphicFrameChg>
        <pc:picChg chg="del">
          <ac:chgData name="Rafiqul Islam" userId="bea6acbcbf92724a" providerId="LiveId" clId="{7F705E3C-80C1-48C5-883B-9816AAEC23C0}" dt="2025-03-12T10:23:08.652" v="457" actId="478"/>
          <ac:picMkLst>
            <pc:docMk/>
            <pc:sldMk cId="2471807738" sldId="256"/>
            <ac:picMk id="4" creationId="{AC127EBF-75B5-8ED8-01D6-849F1756C793}"/>
          </ac:picMkLst>
        </pc:picChg>
      </pc:sldChg>
      <pc:sldChg chg="addSp delSp modSp mod">
        <pc:chgData name="Rafiqul Islam" userId="bea6acbcbf92724a" providerId="LiveId" clId="{7F705E3C-80C1-48C5-883B-9816AAEC23C0}" dt="2025-03-12T10:25:32.046" v="573" actId="1035"/>
        <pc:sldMkLst>
          <pc:docMk/>
          <pc:sldMk cId="1107001750" sldId="279"/>
        </pc:sldMkLst>
        <pc:spChg chg="del">
          <ac:chgData name="Rafiqul Islam" userId="bea6acbcbf92724a" providerId="LiveId" clId="{7F705E3C-80C1-48C5-883B-9816AAEC23C0}" dt="2025-03-12T10:25:15.154" v="467" actId="478"/>
          <ac:spMkLst>
            <pc:docMk/>
            <pc:sldMk cId="1107001750" sldId="279"/>
            <ac:spMk id="5" creationId="{ED856E74-D2EA-C680-38D5-70D9F4EA10CD}"/>
          </ac:spMkLst>
        </pc:spChg>
        <pc:picChg chg="mod">
          <ac:chgData name="Rafiqul Islam" userId="bea6acbcbf92724a" providerId="LiveId" clId="{7F705E3C-80C1-48C5-883B-9816AAEC23C0}" dt="2025-03-12T10:24:29.750" v="464" actId="1038"/>
          <ac:picMkLst>
            <pc:docMk/>
            <pc:sldMk cId="1107001750" sldId="279"/>
            <ac:picMk id="3" creationId="{75CD5628-0990-E517-B811-D1B4CD7385D7}"/>
          </ac:picMkLst>
        </pc:picChg>
        <pc:picChg chg="add mod">
          <ac:chgData name="Rafiqul Islam" userId="bea6acbcbf92724a" providerId="LiveId" clId="{7F705E3C-80C1-48C5-883B-9816AAEC23C0}" dt="2025-03-12T10:25:32.046" v="573" actId="1035"/>
          <ac:picMkLst>
            <pc:docMk/>
            <pc:sldMk cId="1107001750" sldId="279"/>
            <ac:picMk id="6" creationId="{96AE5775-F251-3FF3-158D-D5E3484BDB05}"/>
          </ac:picMkLst>
        </pc:picChg>
      </pc:sldChg>
      <pc:sldChg chg="modSp mod">
        <pc:chgData name="Rafiqul Islam" userId="bea6acbcbf92724a" providerId="LiveId" clId="{7F705E3C-80C1-48C5-883B-9816AAEC23C0}" dt="2025-03-12T12:13:36.533" v="1186" actId="6549"/>
        <pc:sldMkLst>
          <pc:docMk/>
          <pc:sldMk cId="2596833607" sldId="280"/>
        </pc:sldMkLst>
        <pc:spChg chg="mod">
          <ac:chgData name="Rafiqul Islam" userId="bea6acbcbf92724a" providerId="LiveId" clId="{7F705E3C-80C1-48C5-883B-9816AAEC23C0}" dt="2025-03-12T12:13:36.533" v="1186" actId="6549"/>
          <ac:spMkLst>
            <pc:docMk/>
            <pc:sldMk cId="2596833607" sldId="280"/>
            <ac:spMk id="4" creationId="{802218A5-2A46-13F3-1A92-630AB49D369E}"/>
          </ac:spMkLst>
        </pc:spChg>
      </pc:sldChg>
      <pc:sldChg chg="addSp modSp mod">
        <pc:chgData name="Rafiqul Islam" userId="bea6acbcbf92724a" providerId="LiveId" clId="{7F705E3C-80C1-48C5-883B-9816AAEC23C0}" dt="2025-03-12T15:24:15.953" v="1290" actId="113"/>
        <pc:sldMkLst>
          <pc:docMk/>
          <pc:sldMk cId="958036878" sldId="281"/>
        </pc:sldMkLst>
        <pc:spChg chg="add">
          <ac:chgData name="Rafiqul Islam" userId="bea6acbcbf92724a" providerId="LiveId" clId="{7F705E3C-80C1-48C5-883B-9816AAEC23C0}" dt="2025-03-12T11:47:20.762" v="843"/>
          <ac:spMkLst>
            <pc:docMk/>
            <pc:sldMk cId="958036878" sldId="281"/>
            <ac:spMk id="2" creationId="{A457C026-C80E-491B-B6DA-1FED5FDB9BAC}"/>
          </ac:spMkLst>
        </pc:spChg>
        <pc:spChg chg="add mod">
          <ac:chgData name="Rafiqul Islam" userId="bea6acbcbf92724a" providerId="LiveId" clId="{7F705E3C-80C1-48C5-883B-9816AAEC23C0}" dt="2025-03-12T11:47:49.334" v="845"/>
          <ac:spMkLst>
            <pc:docMk/>
            <pc:sldMk cId="958036878" sldId="281"/>
            <ac:spMk id="4" creationId="{7E12C288-3F33-71A2-04C9-A26D177A91F4}"/>
          </ac:spMkLst>
        </pc:spChg>
        <pc:spChg chg="add">
          <ac:chgData name="Rafiqul Islam" userId="bea6acbcbf92724a" providerId="LiveId" clId="{7F705E3C-80C1-48C5-883B-9816AAEC23C0}" dt="2025-03-12T11:47:57.620" v="847"/>
          <ac:spMkLst>
            <pc:docMk/>
            <pc:sldMk cId="958036878" sldId="281"/>
            <ac:spMk id="5" creationId="{388CC505-340F-4B86-4429-2FB6208BD6A0}"/>
          </ac:spMkLst>
        </pc:spChg>
        <pc:spChg chg="mod">
          <ac:chgData name="Rafiqul Islam" userId="bea6acbcbf92724a" providerId="LiveId" clId="{7F705E3C-80C1-48C5-883B-9816AAEC23C0}" dt="2025-03-12T15:24:15.953" v="1290" actId="113"/>
          <ac:spMkLst>
            <pc:docMk/>
            <pc:sldMk cId="958036878" sldId="281"/>
            <ac:spMk id="6" creationId="{AB6EA2D8-8464-E1D4-3CEB-CC3FE104AFB2}"/>
          </ac:spMkLst>
        </pc:spChg>
        <pc:spChg chg="add">
          <ac:chgData name="Rafiqul Islam" userId="bea6acbcbf92724a" providerId="LiveId" clId="{7F705E3C-80C1-48C5-883B-9816AAEC23C0}" dt="2025-03-12T11:59:03.496" v="1003"/>
          <ac:spMkLst>
            <pc:docMk/>
            <pc:sldMk cId="958036878" sldId="281"/>
            <ac:spMk id="7" creationId="{81BD301E-337A-8C29-CA9E-46EA2B9E01A6}"/>
          </ac:spMkLst>
        </pc:spChg>
        <pc:spChg chg="mod">
          <ac:chgData name="Rafiqul Islam" userId="bea6acbcbf92724a" providerId="LiveId" clId="{7F705E3C-80C1-48C5-883B-9816AAEC23C0}" dt="2025-03-12T12:05:30.057" v="1144" actId="313"/>
          <ac:spMkLst>
            <pc:docMk/>
            <pc:sldMk cId="958036878" sldId="281"/>
            <ac:spMk id="8" creationId="{FCA084C5-E77C-1DF4-400E-6A4D4FD34C87}"/>
          </ac:spMkLst>
        </pc:spChg>
        <pc:spChg chg="add">
          <ac:chgData name="Rafiqul Islam" userId="bea6acbcbf92724a" providerId="LiveId" clId="{7F705E3C-80C1-48C5-883B-9816AAEC23C0}" dt="2025-03-12T11:59:13.372" v="1005"/>
          <ac:spMkLst>
            <pc:docMk/>
            <pc:sldMk cId="958036878" sldId="281"/>
            <ac:spMk id="9" creationId="{72A35ABD-4D89-C895-A257-E6CFEB1DA04C}"/>
          </ac:spMkLst>
        </pc:spChg>
      </pc:sldChg>
      <pc:sldChg chg="addSp delSp modSp mod">
        <pc:chgData name="Rafiqul Islam" userId="bea6acbcbf92724a" providerId="LiveId" clId="{7F705E3C-80C1-48C5-883B-9816AAEC23C0}" dt="2025-03-12T10:26:34.860" v="580" actId="21"/>
        <pc:sldMkLst>
          <pc:docMk/>
          <pc:sldMk cId="3635771300" sldId="293"/>
        </pc:sldMkLst>
        <pc:picChg chg="add del">
          <ac:chgData name="Rafiqul Islam" userId="bea6acbcbf92724a" providerId="LiveId" clId="{7F705E3C-80C1-48C5-883B-9816AAEC23C0}" dt="2025-03-12T10:25:08.761" v="466" actId="21"/>
          <ac:picMkLst>
            <pc:docMk/>
            <pc:sldMk cId="3635771300" sldId="293"/>
            <ac:picMk id="2" creationId="{96AE5775-F251-3FF3-158D-D5E3484BDB05}"/>
          </ac:picMkLst>
        </pc:picChg>
        <pc:picChg chg="add del">
          <ac:chgData name="Rafiqul Islam" userId="bea6acbcbf92724a" providerId="LiveId" clId="{7F705E3C-80C1-48C5-883B-9816AAEC23C0}" dt="2025-03-12T10:26:01.429" v="576" actId="21"/>
          <ac:picMkLst>
            <pc:docMk/>
            <pc:sldMk cId="3635771300" sldId="293"/>
            <ac:picMk id="4" creationId="{B4C01FA3-9B0B-1B9A-83A6-1ADB7A048797}"/>
          </ac:picMkLst>
        </pc:picChg>
        <pc:picChg chg="add del mod">
          <ac:chgData name="Rafiqul Islam" userId="bea6acbcbf92724a" providerId="LiveId" clId="{7F705E3C-80C1-48C5-883B-9816AAEC23C0}" dt="2025-03-12T10:26:34.860" v="580" actId="21"/>
          <ac:picMkLst>
            <pc:docMk/>
            <pc:sldMk cId="3635771300" sldId="293"/>
            <ac:picMk id="5" creationId="{94F98D4C-FE89-3C78-2C56-700CB85A42B5}"/>
          </ac:picMkLst>
        </pc:picChg>
      </pc:sldChg>
      <pc:sldChg chg="addSp delSp modSp mod">
        <pc:chgData name="Rafiqul Islam" userId="bea6acbcbf92724a" providerId="LiveId" clId="{7F705E3C-80C1-48C5-883B-9816AAEC23C0}" dt="2025-03-12T15:11:10.592" v="1202" actId="113"/>
        <pc:sldMkLst>
          <pc:docMk/>
          <pc:sldMk cId="3951473984" sldId="294"/>
        </pc:sldMkLst>
        <pc:spChg chg="mod">
          <ac:chgData name="Rafiqul Islam" userId="bea6acbcbf92724a" providerId="LiveId" clId="{7F705E3C-80C1-48C5-883B-9816AAEC23C0}" dt="2025-03-12T15:08:46.307" v="1190" actId="113"/>
          <ac:spMkLst>
            <pc:docMk/>
            <pc:sldMk cId="3951473984" sldId="294"/>
            <ac:spMk id="7" creationId="{16B920EB-846C-E7A0-1AB8-36216A4511C8}"/>
          </ac:spMkLst>
        </pc:spChg>
        <pc:spChg chg="del">
          <ac:chgData name="Rafiqul Islam" userId="bea6acbcbf92724a" providerId="LiveId" clId="{7F705E3C-80C1-48C5-883B-9816AAEC23C0}" dt="2025-03-12T07:44:59.955" v="33" actId="478"/>
          <ac:spMkLst>
            <pc:docMk/>
            <pc:sldMk cId="3951473984" sldId="294"/>
            <ac:spMk id="10" creationId="{22EE1B78-A77B-7F04-BCBA-772263ADEE0B}"/>
          </ac:spMkLst>
        </pc:spChg>
        <pc:spChg chg="mod">
          <ac:chgData name="Rafiqul Islam" userId="bea6acbcbf92724a" providerId="LiveId" clId="{7F705E3C-80C1-48C5-883B-9816AAEC23C0}" dt="2025-03-12T15:11:10.592" v="1202" actId="113"/>
          <ac:spMkLst>
            <pc:docMk/>
            <pc:sldMk cId="3951473984" sldId="294"/>
            <ac:spMk id="14" creationId="{4C1849B8-9258-4C7C-A344-D928525CBED9}"/>
          </ac:spMkLst>
        </pc:spChg>
        <pc:picChg chg="add mod">
          <ac:chgData name="Rafiqul Islam" userId="bea6acbcbf92724a" providerId="LiveId" clId="{7F705E3C-80C1-48C5-883B-9816AAEC23C0}" dt="2025-03-12T07:45:13.654" v="155" actId="1038"/>
          <ac:picMkLst>
            <pc:docMk/>
            <pc:sldMk cId="3951473984" sldId="294"/>
            <ac:picMk id="5" creationId="{B0768A49-D6FE-6484-973D-F018F3D2DC4C}"/>
          </ac:picMkLst>
        </pc:picChg>
      </pc:sldChg>
      <pc:sldChg chg="addSp delSp modSp mod">
        <pc:chgData name="Rafiqul Islam" userId="bea6acbcbf92724a" providerId="LiveId" clId="{7F705E3C-80C1-48C5-883B-9816AAEC23C0}" dt="2025-03-12T10:26:55.207" v="690" actId="14100"/>
        <pc:sldMkLst>
          <pc:docMk/>
          <pc:sldMk cId="127861434" sldId="295"/>
        </pc:sldMkLst>
        <pc:spChg chg="del mod">
          <ac:chgData name="Rafiqul Islam" userId="bea6acbcbf92724a" providerId="LiveId" clId="{7F705E3C-80C1-48C5-883B-9816AAEC23C0}" dt="2025-03-12T10:26:40.226" v="581" actId="478"/>
          <ac:spMkLst>
            <pc:docMk/>
            <pc:sldMk cId="127861434" sldId="295"/>
            <ac:spMk id="6" creationId="{A876F797-A1D5-3F0E-0850-BBD1F5296182}"/>
          </ac:spMkLst>
        </pc:spChg>
        <pc:spChg chg="mod">
          <ac:chgData name="Rafiqul Islam" userId="bea6acbcbf92724a" providerId="LiveId" clId="{7F705E3C-80C1-48C5-883B-9816AAEC23C0}" dt="2025-03-12T07:57:51.210" v="248" actId="20577"/>
          <ac:spMkLst>
            <pc:docMk/>
            <pc:sldMk cId="127861434" sldId="295"/>
            <ac:spMk id="10" creationId="{07385151-94BF-AF5A-400D-C367F2090D1D}"/>
          </ac:spMkLst>
        </pc:spChg>
        <pc:picChg chg="add mod">
          <ac:chgData name="Rafiqul Islam" userId="bea6acbcbf92724a" providerId="LiveId" clId="{7F705E3C-80C1-48C5-883B-9816AAEC23C0}" dt="2025-03-12T10:26:55.207" v="690" actId="14100"/>
          <ac:picMkLst>
            <pc:docMk/>
            <pc:sldMk cId="127861434" sldId="295"/>
            <ac:picMk id="5" creationId="{94F98D4C-FE89-3C78-2C56-700CB85A42B5}"/>
          </ac:picMkLst>
        </pc:picChg>
      </pc:sldChg>
      <pc:sldChg chg="modSp mod">
        <pc:chgData name="Rafiqul Islam" userId="bea6acbcbf92724a" providerId="LiveId" clId="{7F705E3C-80C1-48C5-883B-9816AAEC23C0}" dt="2025-03-12T15:15:57.338" v="1222" actId="113"/>
        <pc:sldMkLst>
          <pc:docMk/>
          <pc:sldMk cId="37534024" sldId="296"/>
        </pc:sldMkLst>
        <pc:spChg chg="mod">
          <ac:chgData name="Rafiqul Islam" userId="bea6acbcbf92724a" providerId="LiveId" clId="{7F705E3C-80C1-48C5-883B-9816AAEC23C0}" dt="2025-03-12T15:15:57.338" v="1222" actId="113"/>
          <ac:spMkLst>
            <pc:docMk/>
            <pc:sldMk cId="37534024" sldId="296"/>
            <ac:spMk id="5" creationId="{30CBB667-BBF1-0927-A0F3-719D29238C30}"/>
          </ac:spMkLst>
        </pc:spChg>
      </pc:sldChg>
      <pc:sldChg chg="modSp mod">
        <pc:chgData name="Rafiqul Islam" userId="bea6acbcbf92724a" providerId="LiveId" clId="{7F705E3C-80C1-48C5-883B-9816AAEC23C0}" dt="2025-03-12T15:21:47.807" v="1271" actId="113"/>
        <pc:sldMkLst>
          <pc:docMk/>
          <pc:sldMk cId="361755630" sldId="297"/>
        </pc:sldMkLst>
        <pc:spChg chg="mod">
          <ac:chgData name="Rafiqul Islam" userId="bea6acbcbf92724a" providerId="LiveId" clId="{7F705E3C-80C1-48C5-883B-9816AAEC23C0}" dt="2025-03-12T15:21:47.807" v="1271" actId="113"/>
          <ac:spMkLst>
            <pc:docMk/>
            <pc:sldMk cId="361755630" sldId="297"/>
            <ac:spMk id="5" creationId="{A4AEFD90-1BFA-0A6C-74EA-13378CC3D17C}"/>
          </ac:spMkLst>
        </pc:spChg>
      </pc:sldChg>
      <pc:sldChg chg="addSp delSp mod">
        <pc:chgData name="Rafiqul Islam" userId="bea6acbcbf92724a" providerId="LiveId" clId="{7F705E3C-80C1-48C5-883B-9816AAEC23C0}" dt="2025-03-12T07:44:47.427" v="32" actId="21"/>
        <pc:sldMkLst>
          <pc:docMk/>
          <pc:sldMk cId="2065354524" sldId="298"/>
        </pc:sldMkLst>
        <pc:picChg chg="add del">
          <ac:chgData name="Rafiqul Islam" userId="bea6acbcbf92724a" providerId="LiveId" clId="{7F705E3C-80C1-48C5-883B-9816AAEC23C0}" dt="2025-03-12T07:44:47.427" v="32" actId="21"/>
          <ac:picMkLst>
            <pc:docMk/>
            <pc:sldMk cId="2065354524" sldId="298"/>
            <ac:picMk id="3" creationId="{B0768A49-D6FE-6484-973D-F018F3D2DC4C}"/>
          </ac:picMkLst>
        </pc:picChg>
      </pc:sldChg>
      <pc:sldChg chg="addSp delSp modSp new mod">
        <pc:chgData name="Rafiqul Islam" userId="bea6acbcbf92724a" providerId="LiveId" clId="{7F705E3C-80C1-48C5-883B-9816AAEC23C0}" dt="2025-03-12T15:40:37.800" v="1512" actId="1037"/>
        <pc:sldMkLst>
          <pc:docMk/>
          <pc:sldMk cId="1683082231" sldId="302"/>
        </pc:sldMkLst>
        <pc:spChg chg="del">
          <ac:chgData name="Rafiqul Islam" userId="bea6acbcbf92724a" providerId="LiveId" clId="{7F705E3C-80C1-48C5-883B-9816AAEC23C0}" dt="2025-03-12T15:34:56.409" v="1420" actId="478"/>
          <ac:spMkLst>
            <pc:docMk/>
            <pc:sldMk cId="1683082231" sldId="302"/>
            <ac:spMk id="2" creationId="{1F18DE3C-F003-45D4-F718-FDAB16F2DB4C}"/>
          </ac:spMkLst>
        </pc:spChg>
        <pc:spChg chg="del">
          <ac:chgData name="Rafiqul Islam" userId="bea6acbcbf92724a" providerId="LiveId" clId="{7F705E3C-80C1-48C5-883B-9816AAEC23C0}" dt="2025-03-12T15:34:53.891" v="1419" actId="478"/>
          <ac:spMkLst>
            <pc:docMk/>
            <pc:sldMk cId="1683082231" sldId="302"/>
            <ac:spMk id="3" creationId="{571F726E-B02B-B2EC-438B-612C8D7976B6}"/>
          </ac:spMkLst>
        </pc:spChg>
        <pc:graphicFrameChg chg="add mod">
          <ac:chgData name="Rafiqul Islam" userId="bea6acbcbf92724a" providerId="LiveId" clId="{7F705E3C-80C1-48C5-883B-9816AAEC23C0}" dt="2025-03-12T15:40:37.800" v="1512" actId="1037"/>
          <ac:graphicFrameMkLst>
            <pc:docMk/>
            <pc:sldMk cId="1683082231" sldId="302"/>
            <ac:graphicFrameMk id="4" creationId="{20755A9D-9C04-076A-2970-226F5E8243FC}"/>
          </ac:graphicFrameMkLst>
        </pc:graphicFrame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80680FBE-A8DF-4758-9AC4-3A9E1039168F}" type="datetimeFigureOut">
              <a:rPr lang="en-US" smtClean="0"/>
              <a:t>3/12/2025</a:t>
            </a:fld>
            <a:endParaRPr lang="en-US"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C679768-A2FC-4D08-91F6-8DCE6C566B36}" type="slidenum">
              <a:rPr lang="en-US" smtClean="0"/>
              <a:t>‹#›</a:t>
            </a:fld>
            <a:endParaRPr lang="en-US" dirty="0"/>
          </a:p>
        </p:txBody>
      </p:sp>
    </p:spTree>
    <p:extLst>
      <p:ext uri="{BB962C8B-B14F-4D97-AF65-F5344CB8AC3E}">
        <p14:creationId xmlns:p14="http://schemas.microsoft.com/office/powerpoint/2010/main" val="1830255166"/>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3-10T17:39:13.398"/>
    </inkml:context>
    <inkml:brush xml:id="br0">
      <inkml:brushProperty name="width" value="0.035" units="cm"/>
      <inkml:brushProperty name="height" value="0.035" units="cm"/>
      <inkml:brushProperty name="color" value="#E71224"/>
    </inkml:brush>
  </inkml:definitions>
  <inkml:trace contextRef="#ctx0" brushRef="#br0">0 0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C13577B-6902-467D-A26C-08A0DD5E4E03}" type="datetimeFigureOut">
              <a:rPr lang="en-US" smtClean="0"/>
              <a:t>3/12/2025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F61EA0F-A667-4B49-8422-0062BC55E249}" type="slidenum">
              <a:rPr lang="en-US" smtClean="0"/>
              <a:t>‹#›</a:t>
            </a:fld>
            <a:endParaRPr lang="en-US" dirty="0"/>
          </a:p>
        </p:txBody>
      </p:sp>
    </p:spTree>
    <p:extLst>
      <p:ext uri="{BB962C8B-B14F-4D97-AF65-F5344CB8AC3E}">
        <p14:creationId xmlns:p14="http://schemas.microsoft.com/office/powerpoint/2010/main" val="33819102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DF61EA0F-A667-4B49-8422-0062BC55E249}" type="slidenum">
              <a:rPr lang="en-US" smtClean="0"/>
              <a:t>2</a:t>
            </a:fld>
            <a:endParaRPr lang="en-US" dirty="0"/>
          </a:p>
        </p:txBody>
      </p:sp>
    </p:spTree>
    <p:extLst>
      <p:ext uri="{BB962C8B-B14F-4D97-AF65-F5344CB8AC3E}">
        <p14:creationId xmlns:p14="http://schemas.microsoft.com/office/powerpoint/2010/main" val="101176981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5"/>
          </p:nvPr>
        </p:nvSpPr>
        <p:spPr/>
        <p:txBody>
          <a:bodyPr/>
          <a:lstStyle/>
          <a:p>
            <a:fld id="{DF61EA0F-A667-4B49-8422-0062BC55E249}" type="slidenum">
              <a:rPr lang="en-US" smtClean="0"/>
              <a:t>5</a:t>
            </a:fld>
            <a:endParaRPr lang="en-US" dirty="0"/>
          </a:p>
        </p:txBody>
      </p:sp>
    </p:spTree>
    <p:extLst>
      <p:ext uri="{BB962C8B-B14F-4D97-AF65-F5344CB8AC3E}">
        <p14:creationId xmlns:p14="http://schemas.microsoft.com/office/powerpoint/2010/main" val="38222486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HK" dirty="0"/>
          </a:p>
        </p:txBody>
      </p:sp>
      <p:sp>
        <p:nvSpPr>
          <p:cNvPr id="4" name="Slide Number Placeholder 3"/>
          <p:cNvSpPr>
            <a:spLocks noGrp="1"/>
          </p:cNvSpPr>
          <p:nvPr>
            <p:ph type="sldNum" sz="quarter" idx="5"/>
          </p:nvPr>
        </p:nvSpPr>
        <p:spPr/>
        <p:txBody>
          <a:bodyPr/>
          <a:lstStyle/>
          <a:p>
            <a:fld id="{DF61EA0F-A667-4B49-8422-0062BC55E249}" type="slidenum">
              <a:rPr lang="en-US" smtClean="0"/>
              <a:t>8</a:t>
            </a:fld>
            <a:endParaRPr lang="en-US" dirty="0"/>
          </a:p>
        </p:txBody>
      </p:sp>
    </p:spTree>
    <p:extLst>
      <p:ext uri="{BB962C8B-B14F-4D97-AF65-F5344CB8AC3E}">
        <p14:creationId xmlns:p14="http://schemas.microsoft.com/office/powerpoint/2010/main" val="12573594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Rectangle 6"/>
          <p:cNvSpPr/>
          <p:nvPr userDrawn="1"/>
        </p:nvSpPr>
        <p:spPr bwMode="blackWhite">
          <a:xfrm>
            <a:off x="254950" y="262784"/>
            <a:ext cx="11682101" cy="633243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171854949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9" name="Rectangle 8"/>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cxnSp>
        <p:nvCxnSpPr>
          <p:cNvPr id="12" name="Straight Connector 11"/>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
        <p:nvSpPr>
          <p:cNvPr id="4" name="Title 3"/>
          <p:cNvSpPr>
            <a:spLocks noGrp="1"/>
          </p:cNvSpPr>
          <p:nvPr>
            <p:ph type="title"/>
          </p:nvPr>
        </p:nvSpPr>
        <p:spPr>
          <a:xfrm>
            <a:off x="521207" y="448056"/>
            <a:ext cx="6877119" cy="640080"/>
          </a:xfrm>
        </p:spPr>
        <p:txBody>
          <a:bodyPr anchor="b" anchorCtr="0">
            <a:normAutofit/>
          </a:bodyPr>
          <a:lstStyle>
            <a:lvl1pPr>
              <a:defRPr sz="2800">
                <a:solidFill>
                  <a:schemeClr val="bg2">
                    <a:lumMod val="25000"/>
                  </a:schemeClr>
                </a:solidFill>
              </a:defRPr>
            </a:lvl1pPr>
          </a:lstStyle>
          <a:p>
            <a:r>
              <a:rPr lang="en-US"/>
              <a:t>Click to edit Master title style</a:t>
            </a:r>
            <a:endParaRPr lang="en-US" dirty="0"/>
          </a:p>
        </p:txBody>
      </p:sp>
      <p:sp>
        <p:nvSpPr>
          <p:cNvPr id="3" name="Content Placeholder 2"/>
          <p:cNvSpPr>
            <a:spLocks noGrp="1"/>
          </p:cNvSpPr>
          <p:nvPr>
            <p:ph sz="quarter" idx="10"/>
          </p:nvPr>
        </p:nvSpPr>
        <p:spPr>
          <a:xfrm>
            <a:off x="539496" y="1435608"/>
            <a:ext cx="4416552" cy="3977640"/>
          </a:xfrm>
        </p:spPr>
        <p:txBody>
          <a:bodyPr vert="horz" lIns="91440" tIns="45720" rIns="91440" bIns="45720" rtlCol="0">
            <a:normAutofit/>
          </a:bodyPr>
          <a:lstStyle>
            <a:lvl1pPr>
              <a:defRPr lang="en-US" sz="1200" smtClean="0">
                <a:solidFill>
                  <a:schemeClr val="tx1">
                    <a:lumMod val="75000"/>
                    <a:lumOff val="25000"/>
                  </a:schemeClr>
                </a:solidFill>
              </a:defRPr>
            </a:lvl1pPr>
            <a:lvl2pPr>
              <a:defRPr lang="en-US" sz="1200" smtClean="0">
                <a:solidFill>
                  <a:schemeClr val="tx1">
                    <a:lumMod val="75000"/>
                    <a:lumOff val="25000"/>
                  </a:schemeClr>
                </a:solidFill>
              </a:defRPr>
            </a:lvl2pPr>
            <a:lvl3pPr>
              <a:defRPr lang="en-US" sz="1200" smtClean="0">
                <a:solidFill>
                  <a:schemeClr val="tx1">
                    <a:lumMod val="75000"/>
                    <a:lumOff val="25000"/>
                  </a:schemeClr>
                </a:solidFill>
              </a:defRPr>
            </a:lvl3pPr>
            <a:lvl4pPr>
              <a:defRPr lang="en-US" sz="1200" smtClean="0">
                <a:solidFill>
                  <a:schemeClr val="tx1">
                    <a:lumMod val="75000"/>
                    <a:lumOff val="25000"/>
                  </a:schemeClr>
                </a:solidFill>
              </a:defRPr>
            </a:lvl4pPr>
            <a:lvl5pPr>
              <a:defRPr lang="en-US" sz="120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
        <p:nvSpPr>
          <p:cNvPr id="6"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3/12/2025</a:t>
            </a:fld>
            <a:endParaRPr lang="en-US" dirty="0"/>
          </a:p>
        </p:txBody>
      </p:sp>
      <p:sp>
        <p:nvSpPr>
          <p:cNvPr id="7"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dirty="0"/>
          </a:p>
        </p:txBody>
      </p:sp>
      <p:sp>
        <p:nvSpPr>
          <p:cNvPr id="8" name="Slide Number Placeholder 5"/>
          <p:cNvSpPr>
            <a:spLocks noGrp="1"/>
          </p:cNvSpPr>
          <p:nvPr>
            <p:ph type="sldNum" sz="quarter" idx="4"/>
          </p:nvPr>
        </p:nvSpPr>
        <p:spPr>
          <a:xfrm>
            <a:off x="8371926"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dirty="0"/>
          </a:p>
        </p:txBody>
      </p:sp>
    </p:spTree>
    <p:extLst>
      <p:ext uri="{BB962C8B-B14F-4D97-AF65-F5344CB8AC3E}">
        <p14:creationId xmlns:p14="http://schemas.microsoft.com/office/powerpoint/2010/main" val="21858365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9" name="Rectangle 8"/>
          <p:cNvSpPr/>
          <p:nvPr userDrawn="1"/>
        </p:nvSpPr>
        <p:spPr>
          <a:xfrm>
            <a:off x="254951" y="262784"/>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10" name="Rectangle 9"/>
          <p:cNvSpPr/>
          <p:nvPr userDrawn="1"/>
        </p:nvSpPr>
        <p:spPr bwMode="blackWhite">
          <a:xfrm>
            <a:off x="254950" y="262784"/>
            <a:ext cx="11682101" cy="2072643"/>
          </a:xfrm>
          <a:prstGeom prst="rect">
            <a:avLst/>
          </a:prstGeom>
          <a:solidFill>
            <a:srgbClr val="D2472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800" dirty="0"/>
          </a:p>
        </p:txBody>
      </p:sp>
      <p:sp>
        <p:nvSpPr>
          <p:cNvPr id="2" name="Title 1"/>
          <p:cNvSpPr>
            <a:spLocks noGrp="1"/>
          </p:cNvSpPr>
          <p:nvPr>
            <p:ph type="title"/>
          </p:nvPr>
        </p:nvSpPr>
        <p:spPr>
          <a:xfrm>
            <a:off x="521208" y="1536192"/>
            <a:ext cx="6876288" cy="640080"/>
          </a:xfrm>
        </p:spPr>
        <p:txBody>
          <a:bodyPr>
            <a:normAutofit/>
          </a:bodyPr>
          <a:lstStyle>
            <a:lvl1pPr>
              <a:defRPr sz="3600">
                <a:solidFill>
                  <a:schemeClr val="bg1"/>
                </a:solidFill>
              </a:defRPr>
            </a:lvl1pPr>
          </a:lstStyle>
          <a:p>
            <a:r>
              <a:rPr lang="en-US"/>
              <a:t>Click to edit Master title style</a:t>
            </a:r>
            <a:endParaRPr lang="en-US" dirty="0"/>
          </a:p>
        </p:txBody>
      </p:sp>
      <p:sp>
        <p:nvSpPr>
          <p:cNvPr id="7" name="Content Placeholder 6"/>
          <p:cNvSpPr>
            <a:spLocks noGrp="1"/>
          </p:cNvSpPr>
          <p:nvPr>
            <p:ph sz="quarter" idx="13"/>
          </p:nvPr>
        </p:nvSpPr>
        <p:spPr>
          <a:xfrm>
            <a:off x="539496" y="2560320"/>
            <a:ext cx="9445752" cy="3977640"/>
          </a:xfrm>
        </p:spPr>
        <p:txBody>
          <a:bodyPr vert="horz" lIns="91440" tIns="45720" rIns="91440" bIns="45720" rtlCol="0">
            <a:normAutofit/>
          </a:bodyPr>
          <a:lstStyle>
            <a:lvl1pPr>
              <a:defRPr lang="en-US" sz="2400" smtClean="0">
                <a:solidFill>
                  <a:schemeClr val="tx1">
                    <a:lumMod val="75000"/>
                    <a:lumOff val="25000"/>
                  </a:schemeClr>
                </a:solidFill>
                <a:latin typeface="+mj-lt"/>
              </a:defRPr>
            </a:lvl1pPr>
            <a:lvl2pPr>
              <a:defRPr lang="en-US" sz="1200" dirty="0" smtClean="0">
                <a:solidFill>
                  <a:schemeClr val="tx1">
                    <a:lumMod val="75000"/>
                    <a:lumOff val="25000"/>
                  </a:schemeClr>
                </a:solidFill>
              </a:defRPr>
            </a:lvl2pPr>
            <a:lvl3pPr>
              <a:defRPr lang="en-US" sz="1200" dirty="0" smtClean="0">
                <a:solidFill>
                  <a:schemeClr val="tx1">
                    <a:lumMod val="75000"/>
                    <a:lumOff val="25000"/>
                  </a:schemeClr>
                </a:solidFill>
              </a:defRPr>
            </a:lvl3pPr>
            <a:lvl4pPr>
              <a:defRPr lang="en-US" sz="1200" dirty="0" smtClean="0">
                <a:solidFill>
                  <a:schemeClr val="tx1">
                    <a:lumMod val="75000"/>
                    <a:lumOff val="25000"/>
                  </a:schemeClr>
                </a:solidFill>
              </a:defRPr>
            </a:lvl4pPr>
            <a:lvl5pPr>
              <a:defRPr lang="en-US" sz="1200" dirty="0">
                <a:solidFill>
                  <a:schemeClr val="tx1">
                    <a:lumMod val="75000"/>
                    <a:lumOff val="25000"/>
                  </a:schemeClr>
                </a:solidFill>
              </a:defRPr>
            </a:lvl5pPr>
          </a:lstStyle>
          <a:p>
            <a:pPr marL="0" lvl="0" indent="0">
              <a:lnSpc>
                <a:spcPct val="150000"/>
              </a:lnSpc>
              <a:spcBef>
                <a:spcPts val="1000"/>
              </a:spcBef>
              <a:spcAft>
                <a:spcPts val="1200"/>
              </a:spcAft>
              <a:buNone/>
            </a:pPr>
            <a:r>
              <a:rPr lang="en-US"/>
              <a:t>Click to edit Master text styles</a:t>
            </a:r>
          </a:p>
          <a:p>
            <a:pPr marL="0" lvl="1" indent="0">
              <a:lnSpc>
                <a:spcPct val="150000"/>
              </a:lnSpc>
              <a:spcBef>
                <a:spcPts val="1000"/>
              </a:spcBef>
              <a:spcAft>
                <a:spcPts val="1200"/>
              </a:spcAft>
              <a:buNone/>
            </a:pPr>
            <a:r>
              <a:rPr lang="en-US"/>
              <a:t>Second level</a:t>
            </a:r>
          </a:p>
          <a:p>
            <a:pPr marL="0" lvl="2" indent="0">
              <a:lnSpc>
                <a:spcPct val="150000"/>
              </a:lnSpc>
              <a:spcBef>
                <a:spcPts val="1000"/>
              </a:spcBef>
              <a:spcAft>
                <a:spcPts val="1200"/>
              </a:spcAft>
              <a:buNone/>
            </a:pPr>
            <a:r>
              <a:rPr lang="en-US"/>
              <a:t>Third level</a:t>
            </a:r>
          </a:p>
          <a:p>
            <a:pPr marL="0" lvl="3" indent="0">
              <a:lnSpc>
                <a:spcPct val="150000"/>
              </a:lnSpc>
              <a:spcBef>
                <a:spcPts val="1000"/>
              </a:spcBef>
              <a:spcAft>
                <a:spcPts val="1200"/>
              </a:spcAft>
              <a:buNone/>
            </a:pPr>
            <a:r>
              <a:rPr lang="en-US"/>
              <a:t>Fourth level</a:t>
            </a:r>
          </a:p>
          <a:p>
            <a:pPr marL="0" lvl="4" indent="0">
              <a:lnSpc>
                <a:spcPct val="150000"/>
              </a:lnSpc>
              <a:spcBef>
                <a:spcPts val="1000"/>
              </a:spcBef>
              <a:spcAft>
                <a:spcPts val="1200"/>
              </a:spcAft>
              <a:buNone/>
            </a:pPr>
            <a:r>
              <a:rPr lang="en-US"/>
              <a:t>Fifth level</a:t>
            </a:r>
            <a:endParaRPr lang="en-US" dirty="0"/>
          </a:p>
        </p:txBody>
      </p:sp>
    </p:spTree>
    <p:extLst>
      <p:ext uri="{BB962C8B-B14F-4D97-AF65-F5344CB8AC3E}">
        <p14:creationId xmlns:p14="http://schemas.microsoft.com/office/powerpoint/2010/main" val="1335655537"/>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userDrawn="1"/>
        </p:nvSpPr>
        <p:spPr>
          <a:xfrm>
            <a:off x="256032" y="265176"/>
            <a:ext cx="11683049" cy="6332433"/>
          </a:xfrm>
          <a:prstGeom prst="rect">
            <a:avLst/>
          </a:prstGeom>
          <a:solidFill>
            <a:srgbClr val="F5F5F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b" anchorCtr="0"/>
          <a:lstStyle/>
          <a:p>
            <a:pPr algn="ctr"/>
            <a:endParaRPr lang="en-US" sz="1800" dirty="0"/>
          </a:p>
        </p:txBody>
      </p:sp>
      <p:sp>
        <p:nvSpPr>
          <p:cNvPr id="2" name="Title Placeholder 1"/>
          <p:cNvSpPr>
            <a:spLocks noGrp="1"/>
          </p:cNvSpPr>
          <p:nvPr>
            <p:ph type="title"/>
          </p:nvPr>
        </p:nvSpPr>
        <p:spPr>
          <a:xfrm>
            <a:off x="521208" y="448056"/>
            <a:ext cx="6876288" cy="640080"/>
          </a:xfrm>
          <a:prstGeom prst="rect">
            <a:avLst/>
          </a:prstGeom>
        </p:spPr>
        <p:txBody>
          <a:bodyPr vert="horz" lIns="91440" tIns="45720" rIns="91440" bIns="45720" rtlCol="0" anchor="b" anchorCtr="0">
            <a:normAutofit/>
          </a:bodyPr>
          <a:lstStyle/>
          <a:p>
            <a:r>
              <a:rPr lang="en-US"/>
              <a:t>Click to edit Master title style</a:t>
            </a:r>
            <a:endParaRPr lang="en-US" dirty="0"/>
          </a:p>
        </p:txBody>
      </p:sp>
      <p:sp>
        <p:nvSpPr>
          <p:cNvPr id="3" name="Text Placeholder 2"/>
          <p:cNvSpPr>
            <a:spLocks noGrp="1"/>
          </p:cNvSpPr>
          <p:nvPr>
            <p:ph type="body" idx="1"/>
          </p:nvPr>
        </p:nvSpPr>
        <p:spPr>
          <a:xfrm>
            <a:off x="539496" y="1435608"/>
            <a:ext cx="4416552" cy="39776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39496" y="6203952"/>
            <a:ext cx="3276600" cy="365125"/>
          </a:xfrm>
          <a:prstGeom prst="rect">
            <a:avLst/>
          </a:prstGeom>
        </p:spPr>
        <p:txBody>
          <a:bodyPr vert="horz" lIns="91440" tIns="45720" rIns="91440" bIns="45720" rtlCol="0" anchor="ctr"/>
          <a:lstStyle>
            <a:lvl1pPr algn="l">
              <a:defRPr sz="1200" baseline="0">
                <a:solidFill>
                  <a:schemeClr val="tx1">
                    <a:lumMod val="65000"/>
                    <a:lumOff val="35000"/>
                  </a:schemeClr>
                </a:solidFill>
              </a:defRPr>
            </a:lvl1pPr>
          </a:lstStyle>
          <a:p>
            <a:fld id="{8BEEBAAA-29B5-4AF5-BC5F-7E580C29002D}" type="datetimeFigureOut">
              <a:rPr lang="en-US" smtClean="0"/>
              <a:pPr/>
              <a:t>3/12/2025</a:t>
            </a:fld>
            <a:endParaRPr lang="en-US" dirty="0"/>
          </a:p>
        </p:txBody>
      </p:sp>
      <p:sp>
        <p:nvSpPr>
          <p:cNvPr id="5" name="Footer Placeholder 4"/>
          <p:cNvSpPr>
            <a:spLocks noGrp="1"/>
          </p:cNvSpPr>
          <p:nvPr>
            <p:ph type="ftr" sz="quarter" idx="3"/>
          </p:nvPr>
        </p:nvSpPr>
        <p:spPr>
          <a:xfrm>
            <a:off x="4648200" y="6203952"/>
            <a:ext cx="2895600" cy="365125"/>
          </a:xfrm>
          <a:prstGeom prst="rect">
            <a:avLst/>
          </a:prstGeom>
        </p:spPr>
        <p:txBody>
          <a:bodyPr vert="horz" lIns="91440" tIns="45720" rIns="91440" bIns="45720" rtlCol="0" anchor="ctr"/>
          <a:lstStyle>
            <a:lvl1pPr algn="ctr">
              <a:defRPr sz="1200" baseline="0">
                <a:solidFill>
                  <a:schemeClr val="tx1">
                    <a:lumMod val="65000"/>
                    <a:lumOff val="35000"/>
                  </a:schemeClr>
                </a:solidFill>
              </a:defRPr>
            </a:lvl1pPr>
          </a:lstStyle>
          <a:p>
            <a:endParaRPr lang="en-US" dirty="0"/>
          </a:p>
        </p:txBody>
      </p:sp>
      <p:sp>
        <p:nvSpPr>
          <p:cNvPr id="6" name="Slide Number Placeholder 5"/>
          <p:cNvSpPr>
            <a:spLocks noGrp="1"/>
          </p:cNvSpPr>
          <p:nvPr>
            <p:ph type="sldNum" sz="quarter" idx="4"/>
          </p:nvPr>
        </p:nvSpPr>
        <p:spPr>
          <a:xfrm>
            <a:off x="8375904" y="6203952"/>
            <a:ext cx="3276600" cy="365125"/>
          </a:xfrm>
          <a:prstGeom prst="rect">
            <a:avLst/>
          </a:prstGeom>
        </p:spPr>
        <p:txBody>
          <a:bodyPr vert="horz" lIns="91440" tIns="45720" rIns="91440" bIns="45720" rtlCol="0" anchor="ctr"/>
          <a:lstStyle>
            <a:lvl1pPr algn="r">
              <a:defRPr sz="1200" baseline="0">
                <a:solidFill>
                  <a:schemeClr val="tx1">
                    <a:lumMod val="65000"/>
                    <a:lumOff val="35000"/>
                  </a:schemeClr>
                </a:solidFill>
              </a:defRPr>
            </a:lvl1pPr>
          </a:lstStyle>
          <a:p>
            <a:fld id="{9860EDB8-5305-433F-BE41-D7A86D811DB3}" type="slidenum">
              <a:rPr lang="en-US" smtClean="0"/>
              <a:pPr/>
              <a:t>‹#›</a:t>
            </a:fld>
            <a:endParaRPr lang="en-US" dirty="0"/>
          </a:p>
        </p:txBody>
      </p:sp>
      <p:cxnSp>
        <p:nvCxnSpPr>
          <p:cNvPr id="8" name="Straight Connector 7"/>
          <p:cNvCxnSpPr/>
          <p:nvPr userDrawn="1"/>
        </p:nvCxnSpPr>
        <p:spPr>
          <a:xfrm>
            <a:off x="604434" y="1196392"/>
            <a:ext cx="10983132" cy="0"/>
          </a:xfrm>
          <a:prstGeom prst="line">
            <a:avLst/>
          </a:prstGeom>
          <a:ln w="25400">
            <a:solidFill>
              <a:srgbClr val="D24726"/>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75494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Lst>
  <p:txStyles>
    <p:titleStyle>
      <a:lvl1pPr algn="l" defTabSz="914400" rtl="0" eaLnBrk="1" latinLnBrk="0" hangingPunct="1">
        <a:spcBef>
          <a:spcPct val="0"/>
        </a:spcBef>
        <a:buNone/>
        <a:defRPr sz="2800" kern="1200">
          <a:solidFill>
            <a:schemeClr val="tx1"/>
          </a:solidFill>
          <a:latin typeface="+mj-lt"/>
          <a:ea typeface="+mj-ea"/>
          <a:cs typeface="+mj-cs"/>
        </a:defRPr>
      </a:lvl1pPr>
    </p:titleStyle>
    <p:bodyStyle>
      <a:lvl1pPr marL="0" indent="0" algn="l" defTabSz="914400" rtl="0" eaLnBrk="1" latinLnBrk="0" hangingPunct="1">
        <a:lnSpc>
          <a:spcPct val="150000"/>
        </a:lnSpc>
        <a:spcBef>
          <a:spcPts val="1000"/>
        </a:spcBef>
        <a:spcAft>
          <a:spcPts val="1200"/>
        </a:spcAft>
        <a:buFontTx/>
        <a:buNone/>
        <a:defRPr lang="en-US" sz="1200" kern="1200" dirty="0">
          <a:solidFill>
            <a:schemeClr val="tx1"/>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a:solidFill>
            <a:schemeClr val="tx1"/>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oleObject" Target="../embeddings/oleObject1.bin"/><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customXml" Target="../ink/ink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13.png"/><Relationship Id="rId4" Type="http://schemas.openxmlformats.org/officeDocument/2006/relationships/image" Target="../media/image12.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dln.jaipuria.ac.in:8080/jspui/bitstream/123456789/14268/1/MGI-artificial-intelligence-discussion-paper.pdf" TargetMode="External"/><Relationship Id="rId2" Type="http://schemas.openxmlformats.org/officeDocument/2006/relationships/hyperlink" Target="https://baselgovernance.org/blog/how-effective-are-jurisdictions-preventing-money-laundering-insights-10th-basel-aml-index" TargetMode="External"/><Relationship Id="rId1" Type="http://schemas.openxmlformats.org/officeDocument/2006/relationships/slideLayout" Target="../slideLayouts/slideLayout2.xml"/><Relationship Id="rId6" Type="http://schemas.openxmlformats.org/officeDocument/2006/relationships/hyperlink" Target="https://complyadvantage.com/insights/aml-essentials-crucial-insights-into-compliance/" TargetMode="External"/><Relationship Id="rId5" Type="http://schemas.openxmlformats.org/officeDocument/2006/relationships/hyperlink" Target="https://www.fairtrials.org/app/uploads/2022/01/Regulating-Artificial-Intelligence-for-Use-in-Criminal-Justice-Systems-Fair-Trials.pdf" TargetMode="External"/><Relationship Id="rId4" Type="http://schemas.openxmlformats.org/officeDocument/2006/relationships/hyperlink" Target="https://artificialintelligenceact.eu/high-level-summary/"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unodc.org/romena/en/money-laundering.html" TargetMode="External"/><Relationship Id="rId2" Type="http://schemas.openxmlformats.org/officeDocument/2006/relationships/hyperlink" Target="https://www.oecd.org/en/topics/ai-principles.html"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Object 3">
            <a:extLst>
              <a:ext uri="{FF2B5EF4-FFF2-40B4-BE49-F238E27FC236}">
                <a16:creationId xmlns:a16="http://schemas.microsoft.com/office/drawing/2014/main" id="{20755A9D-9C04-076A-2970-226F5E8243FC}"/>
              </a:ext>
            </a:extLst>
          </p:cNvPr>
          <p:cNvGraphicFramePr>
            <a:graphicFrameLocks noChangeAspect="1"/>
          </p:cNvGraphicFramePr>
          <p:nvPr>
            <p:extLst>
              <p:ext uri="{D42A27DB-BD31-4B8C-83A1-F6EECF244321}">
                <p14:modId xmlns:p14="http://schemas.microsoft.com/office/powerpoint/2010/main" val="188085145"/>
              </p:ext>
            </p:extLst>
          </p:nvPr>
        </p:nvGraphicFramePr>
        <p:xfrm>
          <a:off x="3916825" y="1179871"/>
          <a:ext cx="4541838" cy="5476569"/>
        </p:xfrm>
        <a:graphic>
          <a:graphicData uri="http://schemas.openxmlformats.org/presentationml/2006/ole">
            <mc:AlternateContent xmlns:mc="http://schemas.openxmlformats.org/markup-compatibility/2006">
              <mc:Choice xmlns:v="urn:schemas-microsoft-com:vml" Requires="v">
                <p:oleObj name="Acrobat Document" r:id="rId2" imgW="4541378" imgH="6415694" progId="Acrobat.Document.DC">
                  <p:embed/>
                </p:oleObj>
              </mc:Choice>
              <mc:Fallback>
                <p:oleObj name="Acrobat Document" r:id="rId2" imgW="4541378" imgH="6415694" progId="Acrobat.Document.DC">
                  <p:embed/>
                  <p:pic>
                    <p:nvPicPr>
                      <p:cNvPr id="4" name="Object 3">
                        <a:extLst>
                          <a:ext uri="{FF2B5EF4-FFF2-40B4-BE49-F238E27FC236}">
                            <a16:creationId xmlns:a16="http://schemas.microsoft.com/office/drawing/2014/main" id="{20755A9D-9C04-076A-2970-226F5E8243FC}"/>
                          </a:ext>
                        </a:extLst>
                      </p:cNvPr>
                      <p:cNvPicPr/>
                      <p:nvPr/>
                    </p:nvPicPr>
                    <p:blipFill>
                      <a:blip r:embed="rId3"/>
                      <a:stretch>
                        <a:fillRect/>
                      </a:stretch>
                    </p:blipFill>
                    <p:spPr>
                      <a:xfrm>
                        <a:off x="3916825" y="1179871"/>
                        <a:ext cx="4541838" cy="5476569"/>
                      </a:xfrm>
                      <a:prstGeom prst="rect">
                        <a:avLst/>
                      </a:prstGeom>
                    </p:spPr>
                  </p:pic>
                </p:oleObj>
              </mc:Fallback>
            </mc:AlternateContent>
          </a:graphicData>
        </a:graphic>
      </p:graphicFrame>
    </p:spTree>
    <p:extLst>
      <p:ext uri="{BB962C8B-B14F-4D97-AF65-F5344CB8AC3E}">
        <p14:creationId xmlns:p14="http://schemas.microsoft.com/office/powerpoint/2010/main" val="168308223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38200" y="1206658"/>
            <a:ext cx="10515600" cy="2848877"/>
          </a:xfrm>
        </p:spPr>
        <p:txBody>
          <a:bodyPr anchor="ctr" anchorCtr="0">
            <a:normAutofit fontScale="90000"/>
          </a:bodyPr>
          <a:lstStyle/>
          <a:p>
            <a:r>
              <a:rPr lang="en-HK" sz="2400" dirty="0">
                <a:solidFill>
                  <a:schemeClr val="bg1"/>
                </a:solidFill>
                <a:effectLst/>
                <a:latin typeface="Calibri" panose="020F0502020204030204" pitchFamily="34" charset="0"/>
                <a:ea typeface="PMingLiU" panose="02020500000000000000" pitchFamily="18" charset="-120"/>
                <a:cs typeface="Times New Roman" panose="02020603050405020304" pitchFamily="18" charset="0"/>
              </a:rPr>
              <a:t>	</a:t>
            </a:r>
            <a:r>
              <a:rPr lang="en-HK" sz="2700" dirty="0">
                <a:solidFill>
                  <a:schemeClr val="bg1"/>
                </a:solidFill>
                <a:effectLst/>
                <a:latin typeface="+mn-lt"/>
                <a:ea typeface="PMingLiU" panose="02020500000000000000" pitchFamily="18" charset="-120"/>
                <a:cs typeface="Times New Roman" panose="02020603050405020304" pitchFamily="18" charset="0"/>
              </a:rPr>
              <a:t>	</a:t>
            </a:r>
            <a:br>
              <a:rPr lang="en-HK" sz="2700" dirty="0">
                <a:solidFill>
                  <a:schemeClr val="bg1"/>
                </a:solidFill>
                <a:effectLst/>
                <a:latin typeface="+mn-lt"/>
                <a:ea typeface="PMingLiU" panose="02020500000000000000" pitchFamily="18" charset="-120"/>
                <a:cs typeface="Times New Roman" panose="02020603050405020304" pitchFamily="18" charset="0"/>
              </a:rPr>
            </a:br>
            <a:br>
              <a:rPr lang="en-HK" sz="2700" dirty="0">
                <a:solidFill>
                  <a:schemeClr val="bg1"/>
                </a:solidFill>
                <a:effectLst/>
                <a:latin typeface="+mn-lt"/>
                <a:ea typeface="PMingLiU" panose="02020500000000000000" pitchFamily="18" charset="-120"/>
                <a:cs typeface="Times New Roman" panose="02020603050405020304" pitchFamily="18" charset="0"/>
              </a:rPr>
            </a:br>
            <a:br>
              <a:rPr lang="en-HK" sz="2700" dirty="0">
                <a:solidFill>
                  <a:schemeClr val="bg1"/>
                </a:solidFill>
                <a:effectLst/>
                <a:latin typeface="+mn-lt"/>
                <a:ea typeface="PMingLiU" panose="02020500000000000000" pitchFamily="18" charset="-120"/>
                <a:cs typeface="Times New Roman" panose="02020603050405020304" pitchFamily="18" charset="0"/>
              </a:rPr>
            </a:br>
            <a:br>
              <a:rPr lang="en-HK" sz="2700" dirty="0">
                <a:solidFill>
                  <a:schemeClr val="bg1"/>
                </a:solidFill>
                <a:effectLst/>
                <a:latin typeface="+mn-lt"/>
                <a:ea typeface="PMingLiU" panose="02020500000000000000" pitchFamily="18" charset="-120"/>
                <a:cs typeface="Times New Roman" panose="02020603050405020304" pitchFamily="18" charset="0"/>
              </a:rPr>
            </a:br>
            <a:r>
              <a:rPr lang="en-HK" sz="2700" dirty="0">
                <a:solidFill>
                  <a:schemeClr val="bg1"/>
                </a:solidFill>
                <a:effectLst/>
                <a:latin typeface="+mn-lt"/>
                <a:ea typeface="PMingLiU" panose="02020500000000000000" pitchFamily="18" charset="-120"/>
                <a:cs typeface="Times New Roman" panose="02020603050405020304" pitchFamily="18" charset="0"/>
              </a:rPr>
              <a:t>		Ethical Considerations in Implementing Generative AI </a:t>
            </a:r>
            <a:br>
              <a:rPr lang="en-HK" sz="2700" dirty="0">
                <a:solidFill>
                  <a:schemeClr val="bg1"/>
                </a:solidFill>
                <a:effectLst/>
                <a:latin typeface="+mn-lt"/>
                <a:ea typeface="PMingLiU" panose="02020500000000000000" pitchFamily="18" charset="-120"/>
                <a:cs typeface="Times New Roman" panose="02020603050405020304" pitchFamily="18" charset="0"/>
              </a:rPr>
            </a:br>
            <a:r>
              <a:rPr lang="en-HK" sz="2700" dirty="0">
                <a:solidFill>
                  <a:schemeClr val="bg1"/>
                </a:solidFill>
                <a:effectLst/>
                <a:latin typeface="+mn-lt"/>
                <a:ea typeface="PMingLiU" panose="02020500000000000000" pitchFamily="18" charset="-120"/>
                <a:cs typeface="Times New Roman" panose="02020603050405020304" pitchFamily="18" charset="0"/>
              </a:rPr>
              <a:t>					for 					</a:t>
            </a:r>
            <a:br>
              <a:rPr lang="en-HK" sz="2700" dirty="0">
                <a:solidFill>
                  <a:schemeClr val="bg1"/>
                </a:solidFill>
                <a:effectLst/>
                <a:latin typeface="+mn-lt"/>
                <a:ea typeface="PMingLiU" panose="02020500000000000000" pitchFamily="18" charset="-120"/>
                <a:cs typeface="Times New Roman" panose="02020603050405020304" pitchFamily="18" charset="0"/>
              </a:rPr>
            </a:br>
            <a:r>
              <a:rPr lang="en-HK" sz="2700" dirty="0">
                <a:solidFill>
                  <a:schemeClr val="bg1"/>
                </a:solidFill>
                <a:effectLst/>
                <a:latin typeface="+mn-lt"/>
                <a:ea typeface="PMingLiU" panose="02020500000000000000" pitchFamily="18" charset="-120"/>
                <a:cs typeface="Times New Roman" panose="02020603050405020304" pitchFamily="18" charset="0"/>
              </a:rPr>
              <a:t>			Financial Crime Risk Management</a:t>
            </a:r>
            <a:br>
              <a:rPr lang="en-HK" sz="2200" dirty="0">
                <a:solidFill>
                  <a:schemeClr val="bg1"/>
                </a:solidFill>
                <a:effectLst/>
                <a:latin typeface="+mn-lt"/>
                <a:ea typeface="PMingLiU" panose="02020500000000000000" pitchFamily="18" charset="-120"/>
                <a:cs typeface="Times New Roman" panose="02020603050405020304" pitchFamily="18" charset="0"/>
              </a:rPr>
            </a:br>
            <a:br>
              <a:rPr lang="en-HK" sz="2200" dirty="0">
                <a:solidFill>
                  <a:schemeClr val="bg1"/>
                </a:solidFill>
                <a:effectLst/>
                <a:latin typeface="+mn-lt"/>
                <a:ea typeface="PMingLiU" panose="02020500000000000000" pitchFamily="18" charset="-120"/>
                <a:cs typeface="Times New Roman" panose="02020603050405020304" pitchFamily="18" charset="0"/>
              </a:rPr>
            </a:br>
            <a:r>
              <a:rPr lang="en-HK" sz="2200" dirty="0">
                <a:solidFill>
                  <a:schemeClr val="bg1"/>
                </a:solidFill>
                <a:effectLst/>
                <a:latin typeface="+mn-lt"/>
                <a:ea typeface="PMingLiU" panose="02020500000000000000" pitchFamily="18" charset="-120"/>
                <a:cs typeface="Times New Roman" panose="02020603050405020304" pitchFamily="18" charset="0"/>
              </a:rPr>
              <a:t>				</a:t>
            </a:r>
            <a:br>
              <a:rPr lang="en-HK" sz="2200" dirty="0">
                <a:solidFill>
                  <a:schemeClr val="bg1"/>
                </a:solidFill>
                <a:effectLst/>
                <a:latin typeface="+mn-lt"/>
                <a:ea typeface="PMingLiU" panose="02020500000000000000" pitchFamily="18" charset="-120"/>
                <a:cs typeface="Times New Roman" panose="02020603050405020304" pitchFamily="18" charset="0"/>
              </a:rPr>
            </a:br>
            <a:r>
              <a:rPr lang="en-HK" sz="2200" dirty="0">
                <a:solidFill>
                  <a:schemeClr val="bg1"/>
                </a:solidFill>
                <a:effectLst/>
                <a:latin typeface="+mn-lt"/>
                <a:ea typeface="PMingLiU" panose="02020500000000000000" pitchFamily="18" charset="-120"/>
                <a:cs typeface="Times New Roman" panose="02020603050405020304" pitchFamily="18" charset="0"/>
              </a:rPr>
              <a:t>			       Islam Mohammad Rafiqul</a:t>
            </a:r>
            <a:br>
              <a:rPr lang="en-HK" sz="2200" dirty="0">
                <a:solidFill>
                  <a:schemeClr val="bg1"/>
                </a:solidFill>
                <a:effectLst/>
                <a:latin typeface="+mn-lt"/>
                <a:ea typeface="PMingLiU" panose="02020500000000000000" pitchFamily="18" charset="-120"/>
                <a:cs typeface="Times New Roman" panose="02020603050405020304" pitchFamily="18" charset="0"/>
              </a:rPr>
            </a:br>
            <a:r>
              <a:rPr lang="en-HK" sz="2200" dirty="0">
                <a:solidFill>
                  <a:schemeClr val="bg1"/>
                </a:solidFill>
                <a:effectLst/>
                <a:latin typeface="+mn-lt"/>
                <a:ea typeface="PMingLiU" panose="02020500000000000000" pitchFamily="18" charset="-120"/>
                <a:cs typeface="Times New Roman" panose="02020603050405020304" pitchFamily="18" charset="0"/>
              </a:rPr>
              <a:t>				</a:t>
            </a:r>
            <a:br>
              <a:rPr lang="en-HK" sz="2200" dirty="0">
                <a:solidFill>
                  <a:schemeClr val="bg1"/>
                </a:solidFill>
                <a:effectLst/>
                <a:latin typeface="+mn-lt"/>
                <a:ea typeface="PMingLiU" panose="02020500000000000000" pitchFamily="18" charset="-120"/>
                <a:cs typeface="Times New Roman" panose="02020603050405020304" pitchFamily="18" charset="0"/>
              </a:rPr>
            </a:br>
            <a:r>
              <a:rPr lang="en-HK" sz="2200" dirty="0">
                <a:solidFill>
                  <a:schemeClr val="bg1"/>
                </a:solidFill>
                <a:effectLst/>
                <a:latin typeface="+mn-lt"/>
                <a:ea typeface="PMingLiU" panose="02020500000000000000" pitchFamily="18" charset="-120"/>
                <a:cs typeface="Times New Roman" panose="02020603050405020304" pitchFamily="18" charset="0"/>
              </a:rPr>
              <a:t>				Dr. Peter Fong</a:t>
            </a:r>
            <a:br>
              <a:rPr lang="en-HK" sz="2200" dirty="0">
                <a:solidFill>
                  <a:schemeClr val="bg1"/>
                </a:solidFill>
                <a:effectLst/>
                <a:latin typeface="+mn-lt"/>
                <a:ea typeface="PMingLiU" panose="02020500000000000000" pitchFamily="18" charset="-120"/>
                <a:cs typeface="Times New Roman" panose="02020603050405020304" pitchFamily="18" charset="0"/>
              </a:rPr>
            </a:br>
            <a:r>
              <a:rPr lang="en-HK" sz="2200" dirty="0">
                <a:solidFill>
                  <a:schemeClr val="bg1"/>
                </a:solidFill>
                <a:effectLst/>
                <a:latin typeface="+mn-lt"/>
                <a:ea typeface="PMingLiU" panose="02020500000000000000" pitchFamily="18" charset="-120"/>
                <a:cs typeface="Times New Roman" panose="02020603050405020304" pitchFamily="18" charset="0"/>
              </a:rPr>
              <a:t>				</a:t>
            </a:r>
            <a:br>
              <a:rPr lang="en-HK" sz="2200" dirty="0">
                <a:solidFill>
                  <a:schemeClr val="bg1"/>
                </a:solidFill>
                <a:effectLst/>
                <a:latin typeface="+mn-lt"/>
                <a:ea typeface="PMingLiU" panose="02020500000000000000" pitchFamily="18" charset="-120"/>
                <a:cs typeface="Times New Roman" panose="02020603050405020304" pitchFamily="18" charset="0"/>
              </a:rPr>
            </a:br>
            <a:r>
              <a:rPr lang="en-HK" sz="2200" dirty="0">
                <a:solidFill>
                  <a:schemeClr val="bg1"/>
                </a:solidFill>
                <a:effectLst/>
                <a:latin typeface="+mn-lt"/>
                <a:ea typeface="PMingLiU" panose="02020500000000000000" pitchFamily="18" charset="-120"/>
                <a:cs typeface="Times New Roman" panose="02020603050405020304" pitchFamily="18" charset="0"/>
              </a:rPr>
              <a:t>				</a:t>
            </a:r>
            <a:br>
              <a:rPr lang="en-HK" sz="2200" dirty="0">
                <a:solidFill>
                  <a:schemeClr val="bg1"/>
                </a:solidFill>
                <a:effectLst/>
                <a:latin typeface="+mn-lt"/>
                <a:ea typeface="PMingLiU" panose="02020500000000000000" pitchFamily="18" charset="-120"/>
                <a:cs typeface="Times New Roman" panose="02020603050405020304" pitchFamily="18" charset="0"/>
              </a:rPr>
            </a:br>
            <a:r>
              <a:rPr lang="en-HK" sz="2200" dirty="0">
                <a:solidFill>
                  <a:schemeClr val="bg1"/>
                </a:solidFill>
                <a:effectLst/>
                <a:latin typeface="+mn-lt"/>
                <a:ea typeface="PMingLiU" panose="02020500000000000000" pitchFamily="18" charset="-120"/>
                <a:cs typeface="Times New Roman" panose="02020603050405020304" pitchFamily="18" charset="0"/>
              </a:rPr>
              <a:t>				  </a:t>
            </a:r>
            <a:r>
              <a:rPr lang="en-HK" sz="1800" dirty="0">
                <a:solidFill>
                  <a:schemeClr val="bg1"/>
                </a:solidFill>
                <a:effectLst/>
                <a:latin typeface="+mn-lt"/>
                <a:ea typeface="PMingLiU" panose="02020500000000000000" pitchFamily="18" charset="-120"/>
                <a:cs typeface="Times New Roman" panose="02020603050405020304" pitchFamily="18" charset="0"/>
              </a:rPr>
              <a:t>12 March 2025</a:t>
            </a:r>
            <a:br>
              <a:rPr lang="en-HK" sz="2200" dirty="0">
                <a:solidFill>
                  <a:schemeClr val="bg1"/>
                </a:solidFill>
                <a:effectLst/>
                <a:latin typeface="+mn-lt"/>
                <a:ea typeface="PMingLiU" panose="02020500000000000000" pitchFamily="18" charset="-120"/>
                <a:cs typeface="Times New Roman" panose="02020603050405020304" pitchFamily="18" charset="0"/>
              </a:rPr>
            </a:br>
            <a:br>
              <a:rPr lang="en-HK" sz="2200" dirty="0">
                <a:solidFill>
                  <a:schemeClr val="bg1"/>
                </a:solidFill>
                <a:effectLst/>
                <a:latin typeface="+mn-lt"/>
                <a:ea typeface="PMingLiU" panose="02020500000000000000" pitchFamily="18" charset="-120"/>
                <a:cs typeface="Times New Roman" panose="02020603050405020304" pitchFamily="18" charset="0"/>
              </a:rPr>
            </a:br>
            <a:r>
              <a:rPr lang="en-HK" sz="2200" dirty="0">
                <a:solidFill>
                  <a:schemeClr val="bg1"/>
                </a:solidFill>
                <a:effectLst/>
                <a:latin typeface="+mn-lt"/>
                <a:ea typeface="PMingLiU" panose="02020500000000000000" pitchFamily="18" charset="-120"/>
                <a:cs typeface="Times New Roman" panose="02020603050405020304" pitchFamily="18" charset="0"/>
              </a:rPr>
              <a:t>		</a:t>
            </a:r>
            <a:r>
              <a:rPr lang="en-HK" sz="2000" dirty="0">
                <a:solidFill>
                  <a:schemeClr val="bg1"/>
                </a:solidFill>
                <a:effectLst/>
                <a:latin typeface="+mn-lt"/>
                <a:ea typeface="PMingLiU" panose="02020500000000000000" pitchFamily="18" charset="-120"/>
                <a:cs typeface="Times New Roman" panose="02020603050405020304" pitchFamily="18" charset="0"/>
              </a:rPr>
              <a:t>         </a:t>
            </a:r>
            <a:r>
              <a:rPr lang="en-HK" sz="2000" dirty="0">
                <a:solidFill>
                  <a:schemeClr val="bg1"/>
                </a:solidFill>
                <a:effectLst/>
                <a:latin typeface="+mn-lt"/>
                <a:ea typeface="PMingLiU" panose="02020500000000000000" pitchFamily="18" charset="-120"/>
              </a:rPr>
              <a:t>Advancing to Doctoral Research Stage (HKBM7022)</a:t>
            </a:r>
            <a:endParaRPr lang="en-US" sz="2000" dirty="0">
              <a:solidFill>
                <a:schemeClr val="bg1"/>
              </a:solidFill>
              <a:latin typeface="+mn-lt"/>
            </a:endParaRPr>
          </a:p>
        </p:txBody>
      </p:sp>
      <p:sp>
        <p:nvSpPr>
          <p:cNvPr id="3" name="Subtitle 2"/>
          <p:cNvSpPr>
            <a:spLocks noGrp="1"/>
          </p:cNvSpPr>
          <p:nvPr>
            <p:ph type="subTitle" idx="4294967295"/>
          </p:nvPr>
        </p:nvSpPr>
        <p:spPr>
          <a:xfrm>
            <a:off x="838200" y="5394960"/>
            <a:ext cx="9582736" cy="1148080"/>
          </a:xfrm>
        </p:spPr>
        <p:txBody>
          <a:bodyPr>
            <a:normAutofit fontScale="25000" lnSpcReduction="20000"/>
          </a:bodyPr>
          <a:lstStyle/>
          <a:p>
            <a:pPr marL="0" indent="0">
              <a:buNone/>
            </a:pPr>
            <a:r>
              <a:rPr lang="en-HK" sz="2400" dirty="0">
                <a:solidFill>
                  <a:schemeClr val="bg1"/>
                </a:solidFill>
                <a:effectLst/>
                <a:latin typeface="Calibri" panose="020F0502020204030204" pitchFamily="34" charset="0"/>
                <a:ea typeface="PMingLiU" panose="02020500000000000000" pitchFamily="18" charset="-120"/>
                <a:cs typeface="Times New Roman" panose="02020603050405020304" pitchFamily="18" charset="0"/>
              </a:rPr>
              <a:t>			       </a:t>
            </a:r>
          </a:p>
          <a:p>
            <a:pPr marL="0" indent="0">
              <a:buNone/>
            </a:pPr>
            <a:r>
              <a:rPr lang="en-HK" sz="2400" dirty="0">
                <a:solidFill>
                  <a:schemeClr val="bg1"/>
                </a:solidFill>
                <a:effectLst/>
                <a:latin typeface="Calibri" panose="020F0502020204030204" pitchFamily="34" charset="0"/>
                <a:ea typeface="PMingLiU" panose="02020500000000000000" pitchFamily="18" charset="-120"/>
                <a:cs typeface="Times New Roman" panose="02020603050405020304" pitchFamily="18" charset="0"/>
              </a:rPr>
              <a:t>		</a:t>
            </a:r>
            <a:r>
              <a:rPr lang="en-HK" sz="2400" dirty="0">
                <a:solidFill>
                  <a:schemeClr val="bg1"/>
                </a:solidFill>
                <a:latin typeface="Calibri" panose="020F0502020204030204" pitchFamily="34" charset="0"/>
                <a:ea typeface="PMingLiU" panose="02020500000000000000" pitchFamily="18" charset="-120"/>
                <a:cs typeface="Times New Roman" panose="02020603050405020304" pitchFamily="18" charset="0"/>
              </a:rPr>
              <a:t>                                                                </a:t>
            </a:r>
            <a:r>
              <a:rPr lang="en-HK" sz="8000" dirty="0">
                <a:solidFill>
                  <a:schemeClr val="bg1"/>
                </a:solidFill>
                <a:effectLst/>
                <a:ea typeface="PMingLiU" panose="02020500000000000000" pitchFamily="18" charset="-120"/>
                <a:cs typeface="Times New Roman" panose="02020603050405020304" pitchFamily="18" charset="0"/>
              </a:rPr>
              <a:t>Doctor Of Business Administration</a:t>
            </a:r>
          </a:p>
          <a:p>
            <a:pPr marL="0" indent="0">
              <a:buNone/>
            </a:pPr>
            <a:r>
              <a:rPr lang="en-HK" sz="8000" dirty="0">
                <a:solidFill>
                  <a:schemeClr val="bg1"/>
                </a:solidFill>
                <a:ea typeface="PMingLiU" panose="02020500000000000000" pitchFamily="18" charset="-120"/>
                <a:cs typeface="Times New Roman" panose="02020603050405020304" pitchFamily="18" charset="0"/>
              </a:rPr>
              <a:t>			</a:t>
            </a:r>
            <a:endParaRPr lang="en-US" sz="8000" dirty="0">
              <a:solidFill>
                <a:schemeClr val="bg1"/>
              </a:solidFill>
            </a:endParaRPr>
          </a:p>
        </p:txBody>
      </p:sp>
    </p:spTree>
    <p:extLst>
      <p:ext uri="{BB962C8B-B14F-4D97-AF65-F5344CB8AC3E}">
        <p14:creationId xmlns:p14="http://schemas.microsoft.com/office/powerpoint/2010/main" val="24718077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9B59F4-E296-A39B-BF5D-2B3AB5A9300A}"/>
              </a:ext>
            </a:extLst>
          </p:cNvPr>
          <p:cNvSpPr>
            <a:spLocks noGrp="1"/>
          </p:cNvSpPr>
          <p:nvPr>
            <p:ph type="title"/>
          </p:nvPr>
        </p:nvSpPr>
        <p:spPr/>
        <p:txBody>
          <a:bodyPr/>
          <a:lstStyle/>
          <a:p>
            <a:r>
              <a:rPr lang="en-US" dirty="0"/>
              <a:t>Table of Contents </a:t>
            </a:r>
            <a:endParaRPr lang="en-HK" dirty="0"/>
          </a:p>
        </p:txBody>
      </p:sp>
      <p:pic>
        <p:nvPicPr>
          <p:cNvPr id="15" name="Content Placeholder 14" descr="Play">
            <a:extLst>
              <a:ext uri="{FF2B5EF4-FFF2-40B4-BE49-F238E27FC236}">
                <a16:creationId xmlns:a16="http://schemas.microsoft.com/office/drawing/2014/main" id="{BF1029A9-592A-5C12-707A-9D78EFE22004}"/>
              </a:ext>
            </a:extLst>
          </p:cNvPr>
          <p:cNvPicPr>
            <a:picLocks noGrp="1" noChangeAspect="1"/>
          </p:cNvPicPr>
          <p:nvPr>
            <p:ph sz="quarter" idx="10"/>
          </p:nvPr>
        </p:nvPicPr>
        <p:blipFill>
          <a:blip r:embed="rId2">
            <a:extLst>
              <a:ext uri="{96DAC541-7B7A-43D3-8B79-37D633B846F1}">
                <asvg:svgBlip xmlns:asvg="http://schemas.microsoft.com/office/drawing/2016/SVG/main" r:embed="rId3"/>
              </a:ext>
            </a:extLst>
          </a:blip>
          <a:stretch>
            <a:fillRect/>
          </a:stretch>
        </p:blipFill>
        <p:spPr>
          <a:xfrm>
            <a:off x="678426" y="1806829"/>
            <a:ext cx="432617" cy="356266"/>
          </a:xfrm>
        </p:spPr>
      </p:pic>
      <p:pic>
        <p:nvPicPr>
          <p:cNvPr id="16" name="Content Placeholder 14" descr="Play">
            <a:extLst>
              <a:ext uri="{FF2B5EF4-FFF2-40B4-BE49-F238E27FC236}">
                <a16:creationId xmlns:a16="http://schemas.microsoft.com/office/drawing/2014/main" id="{CECD0713-2C98-BEE4-80F0-4B5005143EA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2837" y="2362352"/>
            <a:ext cx="432617" cy="356266"/>
          </a:xfrm>
          <a:prstGeom prst="rect">
            <a:avLst/>
          </a:prstGeom>
        </p:spPr>
      </p:pic>
      <p:pic>
        <p:nvPicPr>
          <p:cNvPr id="17" name="Content Placeholder 14" descr="Play">
            <a:extLst>
              <a:ext uri="{FF2B5EF4-FFF2-40B4-BE49-F238E27FC236}">
                <a16:creationId xmlns:a16="http://schemas.microsoft.com/office/drawing/2014/main" id="{55D75F59-9BEC-57DE-C569-D7B6A701AD4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07922" y="2829385"/>
            <a:ext cx="432617" cy="356266"/>
          </a:xfrm>
          <a:prstGeom prst="rect">
            <a:avLst/>
          </a:prstGeom>
        </p:spPr>
      </p:pic>
      <p:pic>
        <p:nvPicPr>
          <p:cNvPr id="18" name="Content Placeholder 14" descr="Play">
            <a:extLst>
              <a:ext uri="{FF2B5EF4-FFF2-40B4-BE49-F238E27FC236}">
                <a16:creationId xmlns:a16="http://schemas.microsoft.com/office/drawing/2014/main" id="{3090CAF6-FD56-A401-BD4A-56443645C33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83342" y="3414405"/>
            <a:ext cx="432617" cy="356266"/>
          </a:xfrm>
          <a:prstGeom prst="rect">
            <a:avLst/>
          </a:prstGeom>
        </p:spPr>
      </p:pic>
      <p:sp>
        <p:nvSpPr>
          <p:cNvPr id="20" name="TextBox 19">
            <a:extLst>
              <a:ext uri="{FF2B5EF4-FFF2-40B4-BE49-F238E27FC236}">
                <a16:creationId xmlns:a16="http://schemas.microsoft.com/office/drawing/2014/main" id="{996D7169-B716-EACE-E287-144697361E64}"/>
              </a:ext>
            </a:extLst>
          </p:cNvPr>
          <p:cNvSpPr txBox="1"/>
          <p:nvPr/>
        </p:nvSpPr>
        <p:spPr>
          <a:xfrm>
            <a:off x="963565" y="1756545"/>
            <a:ext cx="3637935" cy="415819"/>
          </a:xfrm>
          <a:prstGeom prst="rect">
            <a:avLst/>
          </a:prstGeom>
          <a:noFill/>
        </p:spPr>
        <p:txBody>
          <a:bodyPr wrap="square">
            <a:spAutoFit/>
          </a:bodyPr>
          <a:lstStyle/>
          <a:p>
            <a:pPr marL="0" marR="0" lvl="0" indent="0" algn="l" defTabSz="914400" rtl="0" eaLnBrk="1" fontAlgn="auto" latinLnBrk="0" hangingPunct="1">
              <a:lnSpc>
                <a:spcPct val="150000"/>
              </a:lnSpc>
              <a:spcBef>
                <a:spcPts val="1000"/>
              </a:spcBef>
              <a:spcAft>
                <a:spcPts val="1200"/>
              </a:spcAft>
              <a:buClrTx/>
              <a:buSzTx/>
              <a:buFontTx/>
              <a:buNone/>
              <a:tabLst/>
              <a:defRPr/>
            </a:pPr>
            <a:r>
              <a:rPr kumimoji="0" lang="en-HK" sz="1600" b="0" i="0" u="none" strike="noStrike" kern="100" cap="none" spc="0" normalizeH="0" baseline="0" noProof="0" dirty="0">
                <a:ln>
                  <a:noFill/>
                </a:ln>
                <a:solidFill>
                  <a:prstClr val="black">
                    <a:lumMod val="75000"/>
                    <a:lumOff val="25000"/>
                  </a:prstClr>
                </a:solidFill>
                <a:effectLst/>
                <a:uLnTx/>
                <a:uFillTx/>
                <a:ea typeface="PMingLiU" panose="02020500000000000000" pitchFamily="18" charset="-120"/>
                <a:cs typeface="Times New Roman" panose="02020603050405020304" pitchFamily="18" charset="0"/>
              </a:rPr>
              <a:t>Part 1: Summary of Research Proposal</a:t>
            </a:r>
          </a:p>
        </p:txBody>
      </p:sp>
      <p:sp>
        <p:nvSpPr>
          <p:cNvPr id="21" name="TextBox 20">
            <a:extLst>
              <a:ext uri="{FF2B5EF4-FFF2-40B4-BE49-F238E27FC236}">
                <a16:creationId xmlns:a16="http://schemas.microsoft.com/office/drawing/2014/main" id="{B34E7AA2-88B3-063D-0307-825892935333}"/>
              </a:ext>
            </a:extLst>
          </p:cNvPr>
          <p:cNvSpPr txBox="1"/>
          <p:nvPr/>
        </p:nvSpPr>
        <p:spPr>
          <a:xfrm>
            <a:off x="993054" y="2368470"/>
            <a:ext cx="5633888" cy="351186"/>
          </a:xfrm>
          <a:prstGeom prst="rect">
            <a:avLst/>
          </a:prstGeom>
          <a:noFill/>
        </p:spPr>
        <p:txBody>
          <a:bodyPr wrap="square">
            <a:spAutoFit/>
          </a:bodyPr>
          <a:lstStyle/>
          <a:p>
            <a:pPr>
              <a:lnSpc>
                <a:spcPct val="115000"/>
              </a:lnSpc>
              <a:spcAft>
                <a:spcPts val="800"/>
              </a:spcAft>
            </a:pPr>
            <a:r>
              <a:rPr lang="en-HK" sz="1600" kern="100" dirty="0">
                <a:effectLst/>
                <a:ea typeface="PMingLiU" panose="02020500000000000000" pitchFamily="18" charset="-120"/>
                <a:cs typeface="Times New Roman" panose="02020603050405020304" pitchFamily="18" charset="0"/>
              </a:rPr>
              <a:t>Part 2: Critically Evaluate and Critique the Research Proposal</a:t>
            </a:r>
          </a:p>
        </p:txBody>
      </p:sp>
      <p:sp>
        <p:nvSpPr>
          <p:cNvPr id="22" name="Content Placeholder 2">
            <a:extLst>
              <a:ext uri="{FF2B5EF4-FFF2-40B4-BE49-F238E27FC236}">
                <a16:creationId xmlns:a16="http://schemas.microsoft.com/office/drawing/2014/main" id="{7509A7B2-50E9-BE6F-7941-29721FCBCE67}"/>
              </a:ext>
            </a:extLst>
          </p:cNvPr>
          <p:cNvSpPr txBox="1">
            <a:spLocks/>
          </p:cNvSpPr>
          <p:nvPr/>
        </p:nvSpPr>
        <p:spPr>
          <a:xfrm>
            <a:off x="983219" y="2762967"/>
            <a:ext cx="2998845" cy="513789"/>
          </a:xfrm>
          <a:prstGeom prst="rect">
            <a:avLst/>
          </a:prstGeom>
        </p:spPr>
        <p:txBody>
          <a:bodyPr vert="horz" lIns="91440" tIns="45720" rIns="91440" bIns="45720" rtlCol="0">
            <a:noAutofit/>
          </a:bodyPr>
          <a:lstStyle>
            <a:lvl1pPr marL="0" indent="0" algn="l" defTabSz="914400" rtl="0" eaLnBrk="1" latinLnBrk="0" hangingPunct="1">
              <a:lnSpc>
                <a:spcPct val="150000"/>
              </a:lnSpc>
              <a:spcBef>
                <a:spcPts val="1000"/>
              </a:spcBef>
              <a:spcAft>
                <a:spcPts val="1200"/>
              </a:spcAft>
              <a:buFontTx/>
              <a:buNone/>
              <a:defRPr lang="en-US" sz="1200" kern="1200" smtClean="0">
                <a:solidFill>
                  <a:schemeClr val="tx1">
                    <a:lumMod val="75000"/>
                    <a:lumOff val="25000"/>
                  </a:schemeClr>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r>
              <a:rPr lang="en-HK" sz="1600" dirty="0"/>
              <a:t>Part 3 : Alternative Approach</a:t>
            </a:r>
          </a:p>
        </p:txBody>
      </p:sp>
      <p:sp>
        <p:nvSpPr>
          <p:cNvPr id="23" name="Content Placeholder 2">
            <a:extLst>
              <a:ext uri="{FF2B5EF4-FFF2-40B4-BE49-F238E27FC236}">
                <a16:creationId xmlns:a16="http://schemas.microsoft.com/office/drawing/2014/main" id="{4CA8F9FC-00A5-1AEF-0C34-4326863EE0AB}"/>
              </a:ext>
            </a:extLst>
          </p:cNvPr>
          <p:cNvSpPr txBox="1">
            <a:spLocks/>
          </p:cNvSpPr>
          <p:nvPr/>
        </p:nvSpPr>
        <p:spPr>
          <a:xfrm>
            <a:off x="934067" y="3419168"/>
            <a:ext cx="9704442" cy="351186"/>
          </a:xfrm>
          <a:prstGeom prst="rect">
            <a:avLst/>
          </a:prstGeom>
        </p:spPr>
        <p:txBody>
          <a:bodyPr vert="horz" lIns="91440" tIns="45720" rIns="91440" bIns="45720" rtlCol="0">
            <a:noAutofit/>
          </a:bodyPr>
          <a:lstStyle>
            <a:lvl1pPr marL="0" indent="0" algn="l" defTabSz="914400" rtl="0" eaLnBrk="1" latinLnBrk="0" hangingPunct="1">
              <a:lnSpc>
                <a:spcPct val="150000"/>
              </a:lnSpc>
              <a:spcBef>
                <a:spcPts val="1000"/>
              </a:spcBef>
              <a:spcAft>
                <a:spcPts val="1200"/>
              </a:spcAft>
              <a:buFontTx/>
              <a:buNone/>
              <a:defRPr lang="en-US" sz="1200" kern="1200" smtClean="0">
                <a:solidFill>
                  <a:schemeClr val="tx1">
                    <a:lumMod val="75000"/>
                    <a:lumOff val="25000"/>
                  </a:schemeClr>
                </a:solidFill>
                <a:latin typeface="+mn-lt"/>
                <a:ea typeface="+mn-ea"/>
                <a:cs typeface="+mn-cs"/>
              </a:defRPr>
            </a:lvl1pPr>
            <a:lvl2pPr marL="228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2pPr>
            <a:lvl3pPr marL="685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3pPr>
            <a:lvl4pPr marL="11430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smtClean="0">
                <a:solidFill>
                  <a:schemeClr val="tx1">
                    <a:lumMod val="75000"/>
                    <a:lumOff val="25000"/>
                  </a:schemeClr>
                </a:solidFill>
                <a:latin typeface="+mn-lt"/>
                <a:ea typeface="+mn-ea"/>
                <a:cs typeface="+mn-cs"/>
              </a:defRPr>
            </a:lvl4pPr>
            <a:lvl5pPr marL="16002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a:solidFill>
                  <a:schemeClr val="tx1">
                    <a:lumMod val="75000"/>
                    <a:lumOff val="25000"/>
                  </a:schemeClr>
                </a:solidFill>
                <a:latin typeface="+mn-lt"/>
                <a:ea typeface="+mn-ea"/>
                <a:cs typeface="+mn-cs"/>
              </a:defRPr>
            </a:lvl5pPr>
            <a:lvl6pPr marL="20574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6pPr>
            <a:lvl7pPr marL="25146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7pPr>
            <a:lvl8pPr marL="2971800" indent="-228600" algn="l" defTabSz="914400" rtl="0" eaLnBrk="1" latinLnBrk="0" hangingPunct="1">
              <a:lnSpc>
                <a:spcPct val="150000"/>
              </a:lnSpc>
              <a:spcBef>
                <a:spcPts val="1000"/>
              </a:spcBef>
              <a:spcAft>
                <a:spcPts val="1200"/>
              </a:spcAft>
              <a:buFont typeface="Arial" panose="020B0604020202020204" pitchFamily="34" charset="0"/>
              <a:buChar char="•"/>
              <a:defRPr lang="en-US" sz="1200" kern="1200" dirty="0" smtClean="0">
                <a:solidFill>
                  <a:schemeClr val="tx1"/>
                </a:solidFill>
                <a:latin typeface="+mn-lt"/>
                <a:ea typeface="+mn-ea"/>
                <a:cs typeface="+mn-cs"/>
              </a:defRPr>
            </a:lvl8pPr>
            <a:lvl9pPr marL="3429000" indent="-228600" algn="l" defTabSz="914400" rtl="0" eaLnBrk="1" latinLnBrk="0" hangingPunct="1">
              <a:lnSpc>
                <a:spcPct val="90000"/>
              </a:lnSpc>
              <a:spcBef>
                <a:spcPct val="30000"/>
              </a:spcBef>
              <a:buFont typeface="Arial" panose="020B0604020202020204" pitchFamily="34" charset="0"/>
              <a:buNone/>
              <a:defRPr sz="1200" kern="1200">
                <a:solidFill>
                  <a:schemeClr val="tx1"/>
                </a:solidFill>
                <a:latin typeface="+mn-lt"/>
                <a:ea typeface="+mn-ea"/>
                <a:cs typeface="+mn-cs"/>
              </a:defRPr>
            </a:lvl9pPr>
          </a:lstStyle>
          <a:p>
            <a:pPr>
              <a:lnSpc>
                <a:spcPct val="115000"/>
              </a:lnSpc>
              <a:spcAft>
                <a:spcPts val="800"/>
              </a:spcAft>
            </a:pPr>
            <a:r>
              <a:rPr lang="en-HK" sz="1600" kern="100" dirty="0">
                <a:ea typeface="PMingLiU" panose="02020500000000000000" pitchFamily="18" charset="-120"/>
                <a:cs typeface="Times New Roman" panose="02020603050405020304" pitchFamily="18" charset="0"/>
              </a:rPr>
              <a:t>Part 4 : Expected Outcomes &amp; Contributions : Policy Makers, Management Study, Practitioners and Society </a:t>
            </a:r>
          </a:p>
          <a:p>
            <a:endParaRPr lang="en-HK" sz="1600" dirty="0"/>
          </a:p>
        </p:txBody>
      </p:sp>
      <mc:AlternateContent xmlns:mc="http://schemas.openxmlformats.org/markup-compatibility/2006" xmlns:p14="http://schemas.microsoft.com/office/powerpoint/2010/main">
        <mc:Choice Requires="p14">
          <p:contentPart p14:bwMode="auto" r:id="rId4">
            <p14:nvContentPartPr>
              <p14:cNvPr id="24" name="Ink 23">
                <a:extLst>
                  <a:ext uri="{FF2B5EF4-FFF2-40B4-BE49-F238E27FC236}">
                    <a16:creationId xmlns:a16="http://schemas.microsoft.com/office/drawing/2014/main" id="{1950A4A0-442C-DACC-FB30-E3DECFF616C8}"/>
                  </a:ext>
                </a:extLst>
              </p14:cNvPr>
              <p14:cNvContentPartPr/>
              <p14:nvPr/>
            </p14:nvContentPartPr>
            <p14:xfrm>
              <a:off x="894937" y="1995844"/>
              <a:ext cx="360" cy="360"/>
            </p14:xfrm>
          </p:contentPart>
        </mc:Choice>
        <mc:Fallback xmlns="">
          <p:pic>
            <p:nvPicPr>
              <p:cNvPr id="24" name="Ink 23">
                <a:extLst>
                  <a:ext uri="{FF2B5EF4-FFF2-40B4-BE49-F238E27FC236}">
                    <a16:creationId xmlns:a16="http://schemas.microsoft.com/office/drawing/2014/main" id="{1950A4A0-442C-DACC-FB30-E3DECFF616C8}"/>
                  </a:ext>
                </a:extLst>
              </p:cNvPr>
              <p:cNvPicPr/>
              <p:nvPr/>
            </p:nvPicPr>
            <p:blipFill>
              <a:blip r:embed="rId5"/>
              <a:stretch>
                <a:fillRect/>
              </a:stretch>
            </p:blipFill>
            <p:spPr>
              <a:xfrm>
                <a:off x="888817" y="1989724"/>
                <a:ext cx="12600" cy="12600"/>
              </a:xfrm>
              <a:prstGeom prst="rect">
                <a:avLst/>
              </a:prstGeom>
            </p:spPr>
          </p:pic>
        </mc:Fallback>
      </mc:AlternateContent>
    </p:spTree>
    <p:extLst>
      <p:ext uri="{BB962C8B-B14F-4D97-AF65-F5344CB8AC3E}">
        <p14:creationId xmlns:p14="http://schemas.microsoft.com/office/powerpoint/2010/main" val="543355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005869-713E-8837-EEBF-157580771784}"/>
              </a:ext>
            </a:extLst>
          </p:cNvPr>
          <p:cNvSpPr>
            <a:spLocks noGrp="1"/>
          </p:cNvSpPr>
          <p:nvPr>
            <p:ph sz="quarter" idx="10"/>
          </p:nvPr>
        </p:nvSpPr>
        <p:spPr>
          <a:xfrm>
            <a:off x="3194211" y="2772796"/>
            <a:ext cx="6308979" cy="1287927"/>
          </a:xfrm>
        </p:spPr>
        <p:txBody>
          <a:bodyPr>
            <a:normAutofit/>
          </a:bodyPr>
          <a:lstStyle/>
          <a:p>
            <a:r>
              <a:rPr lang="en-HK" sz="2800" kern="100" dirty="0">
                <a:effectLst/>
                <a:ea typeface="PMingLiU" panose="02020500000000000000" pitchFamily="18" charset="-120"/>
                <a:cs typeface="Times New Roman" panose="02020603050405020304" pitchFamily="18" charset="0"/>
              </a:rPr>
              <a:t>Part 1: Summary of Research Proposal</a:t>
            </a:r>
          </a:p>
          <a:p>
            <a:endParaRPr lang="en-HK" sz="2800" dirty="0"/>
          </a:p>
        </p:txBody>
      </p:sp>
    </p:spTree>
    <p:extLst>
      <p:ext uri="{BB962C8B-B14F-4D97-AF65-F5344CB8AC3E}">
        <p14:creationId xmlns:p14="http://schemas.microsoft.com/office/powerpoint/2010/main" val="36357713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p:nvPr>
        </p:nvSpPr>
        <p:spPr>
          <a:xfrm>
            <a:off x="521207" y="448056"/>
            <a:ext cx="7610070" cy="640080"/>
          </a:xfrm>
        </p:spPr>
        <p:txBody>
          <a:bodyPr>
            <a:noAutofit/>
          </a:bodyPr>
          <a:lstStyle/>
          <a:p>
            <a:r>
              <a:rPr lang="en-US" dirty="0">
                <a:latin typeface="Segoe UI Light" panose="020B0502040204020203" pitchFamily="34" charset="0"/>
                <a:cs typeface="Segoe UI Light" panose="020B0502040204020203" pitchFamily="34" charset="0"/>
              </a:rPr>
              <a:t>Introduction- Summary of the Research Proposal</a:t>
            </a:r>
          </a:p>
        </p:txBody>
      </p:sp>
      <p:sp>
        <p:nvSpPr>
          <p:cNvPr id="4" name="Rectangle 3">
            <a:extLst>
              <a:ext uri="{FF2B5EF4-FFF2-40B4-BE49-F238E27FC236}">
                <a16:creationId xmlns:a16="http://schemas.microsoft.com/office/drawing/2014/main" id="{78059340-E3A3-9DF3-30C5-B972671072EF}"/>
              </a:ext>
            </a:extLst>
          </p:cNvPr>
          <p:cNvSpPr>
            <a:spLocks noChangeArrowheads="1"/>
          </p:cNvSpPr>
          <p:nvPr/>
        </p:nvSpPr>
        <p:spPr bwMode="auto">
          <a:xfrm>
            <a:off x="590551" y="1296101"/>
            <a:ext cx="11239500" cy="53707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25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50" b="1" i="0" u="none" strike="noStrike" cap="none" normalizeH="0" baseline="0" dirty="0">
                <a:ln>
                  <a:noFill/>
                </a:ln>
                <a:solidFill>
                  <a:schemeClr val="tx1"/>
                </a:solidFill>
                <a:effectLst/>
                <a:latin typeface="+mj-lt"/>
              </a:rPr>
              <a:t> Revolutionary Shift in Financial Crime Prevention</a:t>
            </a:r>
            <a:r>
              <a:rPr kumimoji="0" lang="en-US" altLang="en-US" sz="1250" b="0" i="0" u="none" strike="noStrike" cap="none" normalizeH="0" baseline="0" dirty="0">
                <a:ln>
                  <a:noFill/>
                </a:ln>
                <a:solidFill>
                  <a:schemeClr val="tx1"/>
                </a:solidFill>
                <a:effectLst/>
                <a:latin typeface="+mj-lt"/>
              </a:rPr>
              <a:t>:  AI and cloud technology are revolutionizing the combat against financial crimes, especially in spotting and inhibiting money laundering.</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25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250" dirty="0">
                <a:latin typeface="+mj-lt"/>
              </a:rPr>
              <a:t> </a:t>
            </a:r>
            <a:r>
              <a:rPr kumimoji="0" lang="en-US" altLang="en-US" sz="1250" b="1" i="0" u="none" strike="noStrike" cap="none" normalizeH="0" baseline="0" dirty="0">
                <a:ln>
                  <a:noFill/>
                </a:ln>
                <a:solidFill>
                  <a:schemeClr val="tx1"/>
                </a:solidFill>
                <a:effectLst/>
                <a:latin typeface="+mj-lt"/>
              </a:rPr>
              <a:t>Limitation of Legacy AML Strategies: </a:t>
            </a:r>
            <a:r>
              <a:rPr kumimoji="0" lang="en-US" altLang="en-US" sz="1250" b="0" i="0" u="none" strike="noStrike" cap="none" normalizeH="0" baseline="0" dirty="0">
                <a:ln>
                  <a:noFill/>
                </a:ln>
                <a:solidFill>
                  <a:schemeClr val="tx1"/>
                </a:solidFill>
                <a:effectLst/>
                <a:latin typeface="+mj-lt"/>
              </a:rPr>
              <a:t>Traditional Anti-Money Laundering methods are becoming increasingly ineffective against modern illicit tactics as digital financial platforms expand.</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5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1250" b="1" i="0" u="none" strike="noStrike" cap="none" normalizeH="0" baseline="0" dirty="0">
                <a:ln>
                  <a:noFill/>
                </a:ln>
                <a:solidFill>
                  <a:schemeClr val="tx1"/>
                </a:solidFill>
                <a:effectLst/>
                <a:latin typeface="+mj-lt"/>
              </a:rPr>
              <a:t> AI Improvements in AML:</a:t>
            </a:r>
          </a:p>
          <a:p>
            <a:pPr marL="0" marR="0" lvl="0" indent="0" algn="l" defTabSz="914400" rtl="0" eaLnBrk="0" fontAlgn="base" latinLnBrk="0" hangingPunct="0">
              <a:lnSpc>
                <a:spcPct val="100000"/>
              </a:lnSpc>
              <a:spcBef>
                <a:spcPct val="0"/>
              </a:spcBef>
              <a:spcAft>
                <a:spcPct val="0"/>
              </a:spcAft>
              <a:buClrTx/>
              <a:buSzTx/>
              <a:tabLst/>
            </a:pPr>
            <a:endParaRPr kumimoji="0" lang="en-US" altLang="en-US" sz="1250" b="1" i="0" u="none" strike="noStrike" cap="none" normalizeH="0" baseline="0" dirty="0">
              <a:ln>
                <a:noFill/>
              </a:ln>
              <a:solidFill>
                <a:schemeClr val="tx1"/>
              </a:solidFill>
              <a:effectLst/>
              <a:latin typeface="+mj-lt"/>
            </a:endParaRPr>
          </a:p>
          <a:p>
            <a:pPr marL="457200" marR="0" lvl="1" indent="0" algn="l" defTabSz="914400" rtl="0" eaLnBrk="0" fontAlgn="base" latinLnBrk="0" hangingPunct="0">
              <a:lnSpc>
                <a:spcPct val="100000"/>
              </a:lnSpc>
              <a:spcBef>
                <a:spcPct val="0"/>
              </a:spcBef>
              <a:spcAft>
                <a:spcPct val="0"/>
              </a:spcAft>
              <a:buClrTx/>
              <a:buSzTx/>
              <a:tabLst/>
            </a:pPr>
            <a:r>
              <a:rPr kumimoji="0" lang="en-US" altLang="en-US" sz="1250" b="0" i="0" u="none" strike="noStrike" cap="none" normalizeH="0" baseline="0" dirty="0">
                <a:ln>
                  <a:noFill/>
                </a:ln>
                <a:solidFill>
                  <a:schemeClr val="tx1"/>
                </a:solidFill>
                <a:effectLst/>
                <a:latin typeface="+mj-lt"/>
              </a:rPr>
              <a:t>-Enhanced real-time risk detection</a:t>
            </a:r>
          </a:p>
          <a:p>
            <a:pPr marL="457200" marR="0" lvl="1" indent="0" algn="l" defTabSz="914400" rtl="0" eaLnBrk="0" fontAlgn="base" latinLnBrk="0" hangingPunct="0">
              <a:lnSpc>
                <a:spcPct val="100000"/>
              </a:lnSpc>
              <a:spcBef>
                <a:spcPct val="0"/>
              </a:spcBef>
              <a:spcAft>
                <a:spcPct val="0"/>
              </a:spcAft>
              <a:buClrTx/>
              <a:buSzTx/>
              <a:tabLst/>
            </a:pPr>
            <a:r>
              <a:rPr kumimoji="0" lang="en-US" altLang="en-US" sz="1250" b="0" i="0" u="none" strike="noStrike" cap="none" normalizeH="0" baseline="0" dirty="0">
                <a:ln>
                  <a:noFill/>
                </a:ln>
                <a:solidFill>
                  <a:schemeClr val="tx1"/>
                </a:solidFill>
                <a:effectLst/>
                <a:latin typeface="+mj-lt"/>
              </a:rPr>
              <a:t>-Significant reduction in false alerts</a:t>
            </a:r>
          </a:p>
          <a:p>
            <a:pPr marL="457200" marR="0" lvl="1" indent="0" algn="l" defTabSz="914400" rtl="0" eaLnBrk="0" fontAlgn="base" latinLnBrk="0" hangingPunct="0">
              <a:lnSpc>
                <a:spcPct val="100000"/>
              </a:lnSpc>
              <a:spcBef>
                <a:spcPct val="0"/>
              </a:spcBef>
              <a:spcAft>
                <a:spcPct val="0"/>
              </a:spcAft>
              <a:buClrTx/>
              <a:buSzTx/>
              <a:tabLst/>
            </a:pPr>
            <a:r>
              <a:rPr kumimoji="0" lang="en-US" altLang="en-US" sz="1250" b="0" i="0" u="none" strike="noStrike" cap="none" normalizeH="0" baseline="0" dirty="0">
                <a:ln>
                  <a:noFill/>
                </a:ln>
                <a:solidFill>
                  <a:schemeClr val="tx1"/>
                </a:solidFill>
                <a:effectLst/>
                <a:latin typeface="+mj-lt"/>
              </a:rPr>
              <a:t>-Improved compliance with global regulatory standards</a:t>
            </a:r>
          </a:p>
          <a:p>
            <a:pPr marL="457200" marR="0" lvl="1" indent="0" algn="l" defTabSz="914400" rtl="0" eaLnBrk="0" fontAlgn="base" latinLnBrk="0" hangingPunct="0">
              <a:lnSpc>
                <a:spcPct val="100000"/>
              </a:lnSpc>
              <a:spcBef>
                <a:spcPct val="0"/>
              </a:spcBef>
              <a:spcAft>
                <a:spcPct val="0"/>
              </a:spcAft>
              <a:buClrTx/>
              <a:buSzTx/>
              <a:tabLst/>
            </a:pPr>
            <a:endParaRPr kumimoji="0" lang="en-US" altLang="en-US" sz="125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250" b="1" dirty="0">
                <a:latin typeface="+mj-lt"/>
              </a:rPr>
              <a:t> Challenges: </a:t>
            </a:r>
          </a:p>
          <a:p>
            <a:pPr marL="0" marR="0" lvl="0" indent="0" algn="l" defTabSz="914400" rtl="0" eaLnBrk="0" fontAlgn="base" latinLnBrk="0" hangingPunct="0">
              <a:lnSpc>
                <a:spcPct val="100000"/>
              </a:lnSpc>
              <a:spcBef>
                <a:spcPct val="0"/>
              </a:spcBef>
              <a:spcAft>
                <a:spcPct val="0"/>
              </a:spcAft>
              <a:buClrTx/>
              <a:buSzTx/>
              <a:buFontTx/>
              <a:buChar char="•"/>
              <a:tabLst/>
            </a:pPr>
            <a:endParaRPr kumimoji="0" lang="en-US" altLang="en-US" sz="1250" b="1" i="0" u="none" strike="noStrike" cap="none" normalizeH="0" baseline="0" dirty="0">
              <a:ln>
                <a:noFill/>
              </a:ln>
              <a:solidFill>
                <a:schemeClr val="tx1"/>
              </a:solidFill>
              <a:effectLst/>
              <a:latin typeface="+mj-lt"/>
            </a:endParaRPr>
          </a:p>
          <a:p>
            <a:pPr marL="457200" marR="0" lvl="1" indent="0" algn="l" defTabSz="914400" rtl="0" eaLnBrk="0" fontAlgn="base" latinLnBrk="0" hangingPunct="0">
              <a:lnSpc>
                <a:spcPct val="100000"/>
              </a:lnSpc>
              <a:spcBef>
                <a:spcPct val="0"/>
              </a:spcBef>
              <a:spcAft>
                <a:spcPct val="0"/>
              </a:spcAft>
              <a:buClrTx/>
              <a:buSzTx/>
              <a:tabLst/>
            </a:pPr>
            <a:r>
              <a:rPr kumimoji="0" lang="en-US" altLang="en-US" sz="1250" b="0" i="0" u="none" strike="noStrike" cap="none" normalizeH="0" baseline="0" dirty="0">
                <a:ln>
                  <a:noFill/>
                </a:ln>
                <a:solidFill>
                  <a:schemeClr val="tx1"/>
                </a:solidFill>
                <a:effectLst/>
                <a:latin typeface="+mj-lt"/>
              </a:rPr>
              <a:t>-Addressing privacy concerns, bias and trans[errancy etc.,</a:t>
            </a:r>
          </a:p>
          <a:p>
            <a:pPr marL="457200" marR="0" lvl="1" indent="0" algn="l" defTabSz="914400" rtl="0" eaLnBrk="0" fontAlgn="base" latinLnBrk="0" hangingPunct="0">
              <a:lnSpc>
                <a:spcPct val="100000"/>
              </a:lnSpc>
              <a:spcBef>
                <a:spcPct val="0"/>
              </a:spcBef>
              <a:spcAft>
                <a:spcPct val="0"/>
              </a:spcAft>
              <a:buClrTx/>
              <a:buSzTx/>
              <a:tabLst/>
            </a:pPr>
            <a:r>
              <a:rPr kumimoji="0" lang="en-US" altLang="en-US" sz="1250" b="0" i="0" u="none" strike="noStrike" cap="none" normalizeH="0" baseline="0" dirty="0">
                <a:ln>
                  <a:noFill/>
                </a:ln>
                <a:solidFill>
                  <a:schemeClr val="tx1"/>
                </a:solidFill>
                <a:effectLst/>
                <a:latin typeface="+mj-lt"/>
              </a:rPr>
              <a:t>-Meeting the need for specialized expertise in managing AI systems</a:t>
            </a:r>
            <a:endParaRPr lang="en-US" altLang="en-US" sz="1250" dirty="0">
              <a:latin typeface="+mj-lt"/>
            </a:endParaRPr>
          </a:p>
          <a:p>
            <a:pPr marL="457200" marR="0" lvl="1" indent="0" algn="l" defTabSz="914400" rtl="0" eaLnBrk="0" fontAlgn="base" latinLnBrk="0" hangingPunct="0">
              <a:lnSpc>
                <a:spcPct val="100000"/>
              </a:lnSpc>
              <a:spcBef>
                <a:spcPct val="0"/>
              </a:spcBef>
              <a:spcAft>
                <a:spcPct val="0"/>
              </a:spcAft>
              <a:buClrTx/>
              <a:buSzTx/>
              <a:tabLst/>
            </a:pPr>
            <a:endParaRPr kumimoji="0" lang="en-US" altLang="en-US" sz="125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250" dirty="0">
                <a:latin typeface="+mj-lt"/>
              </a:rPr>
              <a:t> </a:t>
            </a:r>
            <a:r>
              <a:rPr lang="en-US" altLang="en-US" sz="1250" b="1" dirty="0">
                <a:latin typeface="+mj-lt"/>
              </a:rPr>
              <a:t>Ethical Consideration: </a:t>
            </a:r>
          </a:p>
          <a:p>
            <a:pPr eaLnBrk="0" fontAlgn="base" hangingPunct="0">
              <a:spcBef>
                <a:spcPct val="0"/>
              </a:spcBef>
              <a:spcAft>
                <a:spcPct val="0"/>
              </a:spcAft>
            </a:pPr>
            <a:endParaRPr kumimoji="0" lang="en-US" altLang="en-US" sz="1250" b="1" i="0" u="none" strike="noStrike" cap="none" normalizeH="0" baseline="0" dirty="0">
              <a:ln>
                <a:noFill/>
              </a:ln>
              <a:solidFill>
                <a:schemeClr val="tx1"/>
              </a:solidFill>
              <a:effectLst/>
              <a:latin typeface="+mj-lt"/>
            </a:endParaRPr>
          </a:p>
          <a:p>
            <a:pPr marL="457200" marR="0" lvl="1" indent="0" algn="l" defTabSz="914400" rtl="0" eaLnBrk="0" fontAlgn="base" latinLnBrk="0" hangingPunct="0">
              <a:lnSpc>
                <a:spcPct val="100000"/>
              </a:lnSpc>
              <a:spcBef>
                <a:spcPct val="0"/>
              </a:spcBef>
              <a:spcAft>
                <a:spcPct val="0"/>
              </a:spcAft>
              <a:buClrTx/>
              <a:buSzTx/>
              <a:tabLst/>
            </a:pPr>
            <a:r>
              <a:rPr kumimoji="0" lang="en-US" altLang="en-US" sz="1250" b="0" i="0" u="none" strike="noStrike" cap="none" normalizeH="0" baseline="0" dirty="0">
                <a:ln>
                  <a:noFill/>
                </a:ln>
                <a:solidFill>
                  <a:schemeClr val="tx1"/>
                </a:solidFill>
                <a:effectLst/>
                <a:latin typeface="+mj-lt"/>
              </a:rPr>
              <a:t>-Ensuring collaboration among stakeholders for transparent and ethical implementation</a:t>
            </a:r>
          </a:p>
          <a:p>
            <a:pPr marL="457200" marR="0" lvl="1" indent="0" algn="l" defTabSz="914400" rtl="0" eaLnBrk="0" fontAlgn="base" latinLnBrk="0" hangingPunct="0">
              <a:lnSpc>
                <a:spcPct val="100000"/>
              </a:lnSpc>
              <a:spcBef>
                <a:spcPct val="0"/>
              </a:spcBef>
              <a:spcAft>
                <a:spcPct val="0"/>
              </a:spcAft>
              <a:buClrTx/>
              <a:buSzTx/>
              <a:tabLst/>
            </a:pPr>
            <a:r>
              <a:rPr kumimoji="0" lang="en-US" altLang="en-US" sz="1250" b="0" i="0" u="none" strike="noStrike" cap="none" normalizeH="0" baseline="0" dirty="0">
                <a:ln>
                  <a:noFill/>
                </a:ln>
                <a:solidFill>
                  <a:schemeClr val="tx1"/>
                </a:solidFill>
                <a:effectLst/>
                <a:latin typeface="+mj-lt"/>
              </a:rPr>
              <a:t>-Establishing robust regulations to promote accountability and trust</a:t>
            </a:r>
          </a:p>
          <a:p>
            <a:pPr marL="457200" marR="0" lvl="1" indent="0" algn="l" defTabSz="914400" rtl="0" eaLnBrk="0" fontAlgn="base" latinLnBrk="0" hangingPunct="0">
              <a:lnSpc>
                <a:spcPct val="100000"/>
              </a:lnSpc>
              <a:spcBef>
                <a:spcPct val="0"/>
              </a:spcBef>
              <a:spcAft>
                <a:spcPct val="0"/>
              </a:spcAft>
              <a:buClrTx/>
              <a:buSzTx/>
              <a:tabLst/>
            </a:pPr>
            <a:r>
              <a:rPr kumimoji="0" lang="en-US" altLang="en-US" sz="1250" b="0" i="0" u="none" strike="noStrike" cap="none" normalizeH="0" baseline="0" dirty="0">
                <a:ln>
                  <a:noFill/>
                </a:ln>
                <a:solidFill>
                  <a:schemeClr val="tx1"/>
                </a:solidFill>
                <a:effectLst/>
                <a:latin typeface="+mj-lt"/>
              </a:rPr>
              <a:t>-Fostering diversity and inclusivity in AI development to achieve fair outcomes</a:t>
            </a:r>
          </a:p>
          <a:p>
            <a:pPr marL="457200" marR="0" lvl="1" indent="0" algn="l" defTabSz="914400" rtl="0" eaLnBrk="0" fontAlgn="base" latinLnBrk="0" hangingPunct="0">
              <a:lnSpc>
                <a:spcPct val="100000"/>
              </a:lnSpc>
              <a:spcBef>
                <a:spcPct val="0"/>
              </a:spcBef>
              <a:spcAft>
                <a:spcPct val="0"/>
              </a:spcAft>
              <a:buClrTx/>
              <a:buSzTx/>
              <a:buFontTx/>
              <a:buChar char="•"/>
              <a:tabLst/>
            </a:pPr>
            <a:endParaRPr kumimoji="0" lang="en-US" altLang="en-US" sz="1250" b="0" i="0" u="none" strike="noStrike" cap="none" normalizeH="0" baseline="0" dirty="0">
              <a:ln>
                <a:noFill/>
              </a:ln>
              <a:solidFill>
                <a:schemeClr val="tx1"/>
              </a:solidFill>
              <a:effectLst/>
              <a:latin typeface="+mj-lt"/>
            </a:endParaRPr>
          </a:p>
          <a:p>
            <a:pPr marL="0" marR="0" lvl="0" indent="0" algn="l" defTabSz="914400" rtl="0" eaLnBrk="0" fontAlgn="base" latinLnBrk="0" hangingPunct="0">
              <a:lnSpc>
                <a:spcPct val="100000"/>
              </a:lnSpc>
              <a:spcBef>
                <a:spcPct val="0"/>
              </a:spcBef>
              <a:spcAft>
                <a:spcPct val="0"/>
              </a:spcAft>
              <a:buClrTx/>
              <a:buSzTx/>
              <a:buFontTx/>
              <a:buChar char="•"/>
              <a:tabLst/>
            </a:pPr>
            <a:r>
              <a:rPr lang="en-US" altLang="en-US" sz="1250" dirty="0">
                <a:latin typeface="+mj-lt"/>
              </a:rPr>
              <a:t> </a:t>
            </a:r>
            <a:r>
              <a:rPr lang="en-US" altLang="en-US" sz="1250" b="1" dirty="0">
                <a:latin typeface="+mj-lt"/>
              </a:rPr>
              <a:t>Future Outlook : </a:t>
            </a:r>
            <a:r>
              <a:rPr kumimoji="0" lang="en-US" altLang="en-US" sz="1250" b="0" i="0" u="none" strike="noStrike" cap="none" normalizeH="0" baseline="0" dirty="0">
                <a:ln>
                  <a:noFill/>
                </a:ln>
                <a:solidFill>
                  <a:schemeClr val="tx1"/>
                </a:solidFill>
                <a:effectLst/>
                <a:latin typeface="+mj-lt"/>
              </a:rPr>
              <a:t>The future of financial crime compliance lies in balancing technological advancements with ethical responsibilities, enhancing efficiency while upholding fundamental ethical principles.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57616166"/>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pPr>
              <a:lnSpc>
                <a:spcPct val="115000"/>
              </a:lnSpc>
              <a:spcAft>
                <a:spcPts val="800"/>
              </a:spcAft>
            </a:pPr>
            <a:r>
              <a:rPr lang="en-HK" kern="100" dirty="0">
                <a:effectLst/>
                <a:ea typeface="PMingLiU" panose="02020500000000000000" pitchFamily="18" charset="-120"/>
                <a:cs typeface="Times New Roman" panose="02020603050405020304" pitchFamily="18" charset="0"/>
              </a:rPr>
              <a:t>Background- What? </a:t>
            </a:r>
          </a:p>
        </p:txBody>
      </p:sp>
      <p:pic>
        <p:nvPicPr>
          <p:cNvPr id="2" name="Picture 1" descr="alt text is missing">
            <a:extLst>
              <a:ext uri="{FF2B5EF4-FFF2-40B4-BE49-F238E27FC236}">
                <a16:creationId xmlns:a16="http://schemas.microsoft.com/office/drawing/2014/main" id="{AA6AC32E-6163-8E5D-FF96-FCFCA8EB019B}"/>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48451" y="1590676"/>
            <a:ext cx="5269864" cy="4163580"/>
          </a:xfrm>
          <a:prstGeom prst="rect">
            <a:avLst/>
          </a:prstGeom>
          <a:noFill/>
          <a:ln>
            <a:noFill/>
          </a:ln>
        </p:spPr>
      </p:pic>
      <p:sp>
        <p:nvSpPr>
          <p:cNvPr id="7" name="TextBox 6">
            <a:extLst>
              <a:ext uri="{FF2B5EF4-FFF2-40B4-BE49-F238E27FC236}">
                <a16:creationId xmlns:a16="http://schemas.microsoft.com/office/drawing/2014/main" id="{D3F6016D-B3B7-54D7-7801-6AB4D3723072}"/>
              </a:ext>
            </a:extLst>
          </p:cNvPr>
          <p:cNvSpPr txBox="1"/>
          <p:nvPr/>
        </p:nvSpPr>
        <p:spPr>
          <a:xfrm>
            <a:off x="647700" y="1237094"/>
            <a:ext cx="6000751" cy="4420313"/>
          </a:xfrm>
          <a:prstGeom prst="rect">
            <a:avLst/>
          </a:prstGeom>
          <a:noFill/>
        </p:spPr>
        <p:txBody>
          <a:bodyPr wrap="square">
            <a:spAutoFit/>
          </a:bodyPr>
          <a:lstStyle/>
          <a:p>
            <a:pPr>
              <a:lnSpc>
                <a:spcPct val="150000"/>
              </a:lnSpc>
            </a:pPr>
            <a:r>
              <a:rPr lang="en-HK" sz="1250" b="1" dirty="0">
                <a:solidFill>
                  <a:srgbClr val="000000"/>
                </a:solidFill>
                <a:effectLst/>
                <a:latin typeface="+mj-lt"/>
                <a:ea typeface="Microsoft JhengHei" panose="020B0604030504040204" pitchFamily="34" charset="-120"/>
              </a:rPr>
              <a:t>Financial Crime/Money Laundering :</a:t>
            </a:r>
          </a:p>
          <a:p>
            <a:pPr>
              <a:lnSpc>
                <a:spcPct val="150000"/>
              </a:lnSpc>
            </a:pPr>
            <a:r>
              <a:rPr lang="en-HK" sz="1250" dirty="0">
                <a:effectLst/>
                <a:latin typeface="+mj-lt"/>
                <a:ea typeface="Microsoft JhengHei" panose="020B0604030504040204" pitchFamily="34" charset="-120"/>
              </a:rPr>
              <a:t>United Nations Office on Drugs and Crime (2024), </a:t>
            </a:r>
            <a:r>
              <a:rPr lang="en-HK" sz="1250" dirty="0">
                <a:solidFill>
                  <a:srgbClr val="000000"/>
                </a:solidFill>
                <a:effectLst/>
                <a:latin typeface="+mj-lt"/>
                <a:ea typeface="Microsoft JhengHei" panose="020B0604030504040204" pitchFamily="34" charset="-120"/>
              </a:rPr>
              <a:t>The Vienna Convention of 1988 defines money laundering as:</a:t>
            </a:r>
          </a:p>
          <a:p>
            <a:pPr marL="457200" indent="45720">
              <a:lnSpc>
                <a:spcPct val="150000"/>
              </a:lnSpc>
            </a:pPr>
            <a:r>
              <a:rPr lang="en-HK" sz="1250" dirty="0">
                <a:solidFill>
                  <a:srgbClr val="000000"/>
                </a:solidFill>
                <a:effectLst/>
                <a:latin typeface="+mj-lt"/>
                <a:ea typeface="Microsoft JhengHei" panose="020B0604030504040204" pitchFamily="34" charset="-120"/>
              </a:rPr>
              <a:t>“The conversion or transfer of property, knowing that such property is derived from any offense(s), for the purpose of concealing or disguising the illicit origin of the property or of assisting any person who is involved in such offense(s) to evade the legal consequences of his actions.”</a:t>
            </a:r>
          </a:p>
          <a:p>
            <a:pPr>
              <a:lnSpc>
                <a:spcPct val="150000"/>
              </a:lnSpc>
            </a:pPr>
            <a:r>
              <a:rPr lang="en-HK" sz="1250" dirty="0">
                <a:solidFill>
                  <a:srgbClr val="000000"/>
                </a:solidFill>
                <a:effectLst/>
                <a:latin typeface="+mj-lt"/>
                <a:ea typeface="Microsoft JhengHei" panose="020B0604030504040204" pitchFamily="34" charset="-120"/>
              </a:rPr>
              <a:t> </a:t>
            </a:r>
          </a:p>
          <a:p>
            <a:pPr>
              <a:lnSpc>
                <a:spcPct val="150000"/>
              </a:lnSpc>
            </a:pPr>
            <a:r>
              <a:rPr lang="en-US" sz="1250" b="0" i="0" dirty="0">
                <a:effectLst/>
                <a:latin typeface="+mj-lt"/>
              </a:rPr>
              <a:t>Money laundering involves a three-stage process:</a:t>
            </a:r>
          </a:p>
          <a:p>
            <a:pPr>
              <a:lnSpc>
                <a:spcPct val="150000"/>
              </a:lnSpc>
            </a:pPr>
            <a:r>
              <a:rPr lang="en-HK" sz="1250" dirty="0">
                <a:solidFill>
                  <a:srgbClr val="000000"/>
                </a:solidFill>
                <a:effectLst/>
                <a:latin typeface="+mj-lt"/>
                <a:ea typeface="Microsoft JhengHei" panose="020B0604030504040204" pitchFamily="34" charset="-120"/>
              </a:rPr>
              <a:t> </a:t>
            </a:r>
          </a:p>
          <a:p>
            <a:pPr marL="342900" lvl="0" indent="-342900">
              <a:lnSpc>
                <a:spcPct val="150000"/>
              </a:lnSpc>
              <a:buSzPts val="1000"/>
              <a:buFont typeface="Symbol" panose="05050102010706020507" pitchFamily="18" charset="2"/>
              <a:buChar char=""/>
              <a:tabLst>
                <a:tab pos="457200" algn="l"/>
              </a:tabLst>
            </a:pPr>
            <a:r>
              <a:rPr lang="en-HK" sz="1250" b="1" dirty="0">
                <a:solidFill>
                  <a:srgbClr val="000000"/>
                </a:solidFill>
                <a:effectLst/>
                <a:latin typeface="+mj-lt"/>
                <a:ea typeface="Microsoft JhengHei" panose="020B0604030504040204" pitchFamily="34" charset="-120"/>
              </a:rPr>
              <a:t>Placement</a:t>
            </a:r>
            <a:r>
              <a:rPr lang="en-HK" sz="1250" dirty="0">
                <a:solidFill>
                  <a:srgbClr val="000000"/>
                </a:solidFill>
                <a:effectLst/>
                <a:latin typeface="+mj-lt"/>
                <a:ea typeface="Microsoft JhengHei" panose="020B0604030504040204" pitchFamily="34" charset="-120"/>
              </a:rPr>
              <a:t> Injecting </a:t>
            </a:r>
            <a:r>
              <a:rPr lang="en-HK" sz="1250" dirty="0">
                <a:solidFill>
                  <a:srgbClr val="000000"/>
                </a:solidFill>
                <a:latin typeface="+mj-lt"/>
                <a:ea typeface="Microsoft JhengHei" panose="020B0604030504040204" pitchFamily="34" charset="-120"/>
              </a:rPr>
              <a:t>funds</a:t>
            </a:r>
            <a:r>
              <a:rPr lang="en-HK" sz="1250" dirty="0">
                <a:solidFill>
                  <a:srgbClr val="000000"/>
                </a:solidFill>
                <a:effectLst/>
                <a:latin typeface="+mj-lt"/>
                <a:ea typeface="Microsoft JhengHei" panose="020B0604030504040204" pitchFamily="34" charset="-120"/>
              </a:rPr>
              <a:t> into the banking eco-system</a:t>
            </a:r>
          </a:p>
          <a:p>
            <a:pPr marL="342900" indent="-342900">
              <a:lnSpc>
                <a:spcPct val="150000"/>
              </a:lnSpc>
              <a:buSzPts val="1000"/>
              <a:buFont typeface="Symbol" panose="05050102010706020507" pitchFamily="18" charset="2"/>
              <a:buChar char=""/>
              <a:tabLst>
                <a:tab pos="457200" algn="l"/>
              </a:tabLst>
            </a:pPr>
            <a:r>
              <a:rPr lang="en-HK" sz="1250" b="1" dirty="0">
                <a:solidFill>
                  <a:srgbClr val="000000"/>
                </a:solidFill>
                <a:effectLst/>
                <a:latin typeface="+mj-lt"/>
                <a:ea typeface="Microsoft JhengHei" panose="020B0604030504040204" pitchFamily="34" charset="-120"/>
              </a:rPr>
              <a:t>Layering</a:t>
            </a:r>
            <a:r>
              <a:rPr lang="en-HK" sz="1250" dirty="0">
                <a:solidFill>
                  <a:srgbClr val="000000"/>
                </a:solidFill>
                <a:effectLst/>
                <a:latin typeface="+mj-lt"/>
                <a:ea typeface="Microsoft JhengHei" panose="020B0604030504040204" pitchFamily="34" charset="-120"/>
              </a:rPr>
              <a:t> </a:t>
            </a:r>
            <a:r>
              <a:rPr lang="en-US" sz="1400" b="0" i="0" dirty="0">
                <a:effectLst/>
                <a:latin typeface="fkGroteskNeue"/>
              </a:rPr>
              <a:t> </a:t>
            </a:r>
            <a:r>
              <a:rPr lang="en-US" sz="1250" b="0" i="0" dirty="0">
                <a:effectLst/>
                <a:latin typeface="+mj-lt"/>
              </a:rPr>
              <a:t>Obscuring the origin of the </a:t>
            </a:r>
            <a:r>
              <a:rPr lang="en-US" sz="1250" dirty="0">
                <a:latin typeface="+mj-lt"/>
              </a:rPr>
              <a:t>fund</a:t>
            </a:r>
            <a:r>
              <a:rPr lang="en-US" sz="1250" b="0" i="0" dirty="0">
                <a:effectLst/>
                <a:latin typeface="+mj-lt"/>
              </a:rPr>
              <a:t> through sequence of complex financial operations.</a:t>
            </a:r>
          </a:p>
          <a:p>
            <a:pPr marL="342900" lvl="0" indent="-342900">
              <a:lnSpc>
                <a:spcPct val="150000"/>
              </a:lnSpc>
              <a:buSzPts val="1000"/>
              <a:buFont typeface="Symbol" panose="05050102010706020507" pitchFamily="18" charset="2"/>
              <a:buChar char=""/>
              <a:tabLst>
                <a:tab pos="457200" algn="l"/>
              </a:tabLst>
            </a:pPr>
            <a:r>
              <a:rPr lang="en-HK" sz="1250" b="1" dirty="0">
                <a:solidFill>
                  <a:srgbClr val="000000"/>
                </a:solidFill>
                <a:effectLst/>
                <a:latin typeface="+mj-lt"/>
                <a:ea typeface="Microsoft JhengHei" panose="020B0604030504040204" pitchFamily="34" charset="-120"/>
              </a:rPr>
              <a:t>Integration</a:t>
            </a:r>
            <a:r>
              <a:rPr lang="en-HK" sz="1250" dirty="0">
                <a:solidFill>
                  <a:srgbClr val="000000"/>
                </a:solidFill>
                <a:effectLst/>
                <a:latin typeface="+mj-lt"/>
                <a:ea typeface="Microsoft JhengHei" panose="020B0604030504040204" pitchFamily="34" charset="-120"/>
              </a:rPr>
              <a:t> : </a:t>
            </a:r>
            <a:r>
              <a:rPr lang="en-US" sz="1250" b="0" i="0" dirty="0">
                <a:effectLst/>
                <a:latin typeface="+mj-lt"/>
              </a:rPr>
              <a:t>Assimilating criminal proceeds into the lawful economy</a:t>
            </a:r>
            <a:endParaRPr lang="en-HK" sz="1250" dirty="0">
              <a:solidFill>
                <a:srgbClr val="000000"/>
              </a:solidFill>
              <a:effectLst/>
              <a:latin typeface="+mj-lt"/>
              <a:ea typeface="Microsoft JhengHei" panose="020B0604030504040204" pitchFamily="34" charset="-120"/>
            </a:endParaRPr>
          </a:p>
          <a:p>
            <a:pPr marL="228600">
              <a:lnSpc>
                <a:spcPct val="150000"/>
              </a:lnSpc>
            </a:pPr>
            <a:r>
              <a:rPr lang="en-HK" sz="1250" dirty="0">
                <a:solidFill>
                  <a:srgbClr val="000000"/>
                </a:solidFill>
                <a:effectLst/>
                <a:latin typeface="Arial" panose="020B0604020202020204" pitchFamily="34" charset="0"/>
                <a:ea typeface="Microsoft JhengHei" panose="020B0604030504040204" pitchFamily="34" charset="-120"/>
              </a:rPr>
              <a:t> </a:t>
            </a:r>
            <a:endParaRPr lang="en-HK" sz="1250" dirty="0">
              <a:solidFill>
                <a:srgbClr val="000000"/>
              </a:solidFill>
              <a:effectLst/>
              <a:latin typeface="Times New Roman" panose="02020603050405020304" pitchFamily="18" charset="0"/>
              <a:ea typeface="Microsoft JhengHei" panose="020B0604030504040204" pitchFamily="34" charset="-120"/>
            </a:endParaRPr>
          </a:p>
        </p:txBody>
      </p:sp>
      <p:pic>
        <p:nvPicPr>
          <p:cNvPr id="3" name="Picture 2">
            <a:extLst>
              <a:ext uri="{FF2B5EF4-FFF2-40B4-BE49-F238E27FC236}">
                <a16:creationId xmlns:a16="http://schemas.microsoft.com/office/drawing/2014/main" id="{75CD5628-0990-E517-B811-D1B4CD7385D7}"/>
              </a:ext>
            </a:extLst>
          </p:cNvPr>
          <p:cNvPicPr>
            <a:picLocks noChangeAspect="1"/>
          </p:cNvPicPr>
          <p:nvPr/>
        </p:nvPicPr>
        <p:blipFill>
          <a:blip r:embed="rId3"/>
          <a:stretch>
            <a:fillRect/>
          </a:stretch>
        </p:blipFill>
        <p:spPr>
          <a:xfrm>
            <a:off x="6534764" y="1301476"/>
            <a:ext cx="5269864" cy="289200"/>
          </a:xfrm>
          <a:prstGeom prst="rect">
            <a:avLst/>
          </a:prstGeom>
        </p:spPr>
      </p:pic>
      <p:pic>
        <p:nvPicPr>
          <p:cNvPr id="6" name="Picture 5">
            <a:extLst>
              <a:ext uri="{FF2B5EF4-FFF2-40B4-BE49-F238E27FC236}">
                <a16:creationId xmlns:a16="http://schemas.microsoft.com/office/drawing/2014/main" id="{96AE5775-F251-3FF3-158D-D5E3484BDB05}"/>
              </a:ext>
            </a:extLst>
          </p:cNvPr>
          <p:cNvPicPr>
            <a:picLocks noChangeAspect="1"/>
          </p:cNvPicPr>
          <p:nvPr/>
        </p:nvPicPr>
        <p:blipFill>
          <a:blip r:embed="rId4"/>
          <a:stretch>
            <a:fillRect/>
          </a:stretch>
        </p:blipFill>
        <p:spPr>
          <a:xfrm>
            <a:off x="6585435" y="5720402"/>
            <a:ext cx="4999153" cy="274344"/>
          </a:xfrm>
          <a:prstGeom prst="rect">
            <a:avLst/>
          </a:prstGeom>
        </p:spPr>
      </p:pic>
    </p:spTree>
    <p:extLst>
      <p:ext uri="{BB962C8B-B14F-4D97-AF65-F5344CB8AC3E}">
        <p14:creationId xmlns:p14="http://schemas.microsoft.com/office/powerpoint/2010/main" val="11070017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B54797-49AD-3EB0-6055-724CC93CB1C1}"/>
              </a:ext>
            </a:extLst>
          </p:cNvPr>
          <p:cNvSpPr>
            <a:spLocks noGrp="1"/>
          </p:cNvSpPr>
          <p:nvPr>
            <p:ph type="title"/>
          </p:nvPr>
        </p:nvSpPr>
        <p:spPr/>
        <p:txBody>
          <a:bodyPr/>
          <a:lstStyle/>
          <a:p>
            <a:r>
              <a:rPr lang="en-US" dirty="0"/>
              <a:t>Background- Why?</a:t>
            </a:r>
            <a:endParaRPr lang="en-HK" dirty="0"/>
          </a:p>
        </p:txBody>
      </p:sp>
      <p:sp>
        <p:nvSpPr>
          <p:cNvPr id="7" name="TextBox 6">
            <a:extLst>
              <a:ext uri="{FF2B5EF4-FFF2-40B4-BE49-F238E27FC236}">
                <a16:creationId xmlns:a16="http://schemas.microsoft.com/office/drawing/2014/main" id="{16B920EB-846C-E7A0-1AB8-36216A4511C8}"/>
              </a:ext>
            </a:extLst>
          </p:cNvPr>
          <p:cNvSpPr txBox="1"/>
          <p:nvPr/>
        </p:nvSpPr>
        <p:spPr>
          <a:xfrm>
            <a:off x="571500" y="1248167"/>
            <a:ext cx="6096000" cy="2076274"/>
          </a:xfrm>
          <a:prstGeom prst="rect">
            <a:avLst/>
          </a:prstGeom>
          <a:noFill/>
        </p:spPr>
        <p:txBody>
          <a:bodyPr wrap="square">
            <a:spAutoFit/>
          </a:bodyPr>
          <a:lstStyle/>
          <a:p>
            <a:pPr>
              <a:lnSpc>
                <a:spcPct val="150000"/>
              </a:lnSpc>
            </a:pPr>
            <a:r>
              <a:rPr lang="en-HK" sz="1250" b="1" dirty="0">
                <a:solidFill>
                  <a:srgbClr val="000000"/>
                </a:solidFill>
                <a:latin typeface="+mj-lt"/>
                <a:ea typeface="Microsoft JhengHei" panose="020B0604030504040204" pitchFamily="34" charset="-120"/>
              </a:rPr>
              <a:t>Magnitude</a:t>
            </a:r>
            <a:r>
              <a:rPr lang="en-HK" sz="1250" b="1" dirty="0">
                <a:solidFill>
                  <a:srgbClr val="000000"/>
                </a:solidFill>
                <a:effectLst/>
                <a:latin typeface="+mj-lt"/>
                <a:ea typeface="Microsoft JhengHei" panose="020B0604030504040204" pitchFamily="34" charset="-120"/>
              </a:rPr>
              <a:t> of Financial Crime :</a:t>
            </a:r>
          </a:p>
          <a:p>
            <a:pPr>
              <a:lnSpc>
                <a:spcPct val="150000"/>
              </a:lnSpc>
            </a:pPr>
            <a:r>
              <a:rPr lang="en-US" sz="1250" b="0" i="0" dirty="0">
                <a:effectLst/>
                <a:latin typeface="+mj-lt"/>
              </a:rPr>
              <a:t>The terms </a:t>
            </a:r>
            <a:r>
              <a:rPr lang="en-US" sz="1250" b="1" i="0" dirty="0">
                <a:effectLst/>
                <a:latin typeface="+mj-lt"/>
              </a:rPr>
              <a:t>"financial crime</a:t>
            </a:r>
            <a:r>
              <a:rPr lang="en-US" sz="1250" b="0" i="0" dirty="0">
                <a:effectLst/>
                <a:latin typeface="+mj-lt"/>
              </a:rPr>
              <a:t>" and "</a:t>
            </a:r>
            <a:r>
              <a:rPr lang="en-US" sz="1250" b="1" i="0" dirty="0">
                <a:effectLst/>
                <a:latin typeface="+mj-lt"/>
              </a:rPr>
              <a:t>money laundering</a:t>
            </a:r>
            <a:r>
              <a:rPr lang="en-US" sz="1250" b="0" i="0" dirty="0">
                <a:effectLst/>
                <a:latin typeface="+mj-lt"/>
              </a:rPr>
              <a:t>" are often used synonymously worldwide. The United Nations Office on Drugs and Crime (UNODC) estimates that money laundering accounts for </a:t>
            </a:r>
            <a:r>
              <a:rPr lang="en-US" sz="1250" b="1" i="0" dirty="0">
                <a:effectLst/>
                <a:latin typeface="+mj-lt"/>
              </a:rPr>
              <a:t>2-5% of global GDP</a:t>
            </a:r>
            <a:r>
              <a:rPr lang="en-US" sz="1250" b="0" i="0" dirty="0">
                <a:effectLst/>
                <a:latin typeface="+mj-lt"/>
              </a:rPr>
              <a:t>, translating </a:t>
            </a:r>
            <a:r>
              <a:rPr lang="en-US" sz="1250" b="1" i="0" dirty="0">
                <a:effectLst/>
                <a:latin typeface="+mj-lt"/>
              </a:rPr>
              <a:t>to $800 billion to $2 trillion annually. </a:t>
            </a:r>
            <a:r>
              <a:rPr lang="en-US" sz="1250" b="0" i="0" dirty="0">
                <a:effectLst/>
                <a:latin typeface="+mj-lt"/>
              </a:rPr>
              <a:t>This staggering figure highlights the pervasive nature of money laundering, underscoring the need for robust AML frameworks as a pressing importance.</a:t>
            </a:r>
            <a:r>
              <a:rPr lang="en-HK" sz="1250" dirty="0">
                <a:solidFill>
                  <a:srgbClr val="000000"/>
                </a:solidFill>
                <a:effectLst/>
                <a:latin typeface="+mj-lt"/>
                <a:ea typeface="Microsoft JhengHei" panose="020B0604030504040204" pitchFamily="34" charset="-120"/>
              </a:rPr>
              <a:t>(Cedrick </a:t>
            </a:r>
            <a:r>
              <a:rPr lang="en-HK" sz="1250" dirty="0" err="1">
                <a:solidFill>
                  <a:srgbClr val="000000"/>
                </a:solidFill>
                <a:effectLst/>
                <a:latin typeface="+mj-lt"/>
                <a:ea typeface="Microsoft JhengHei" panose="020B0604030504040204" pitchFamily="34" charset="-120"/>
              </a:rPr>
              <a:t>Agorbia</a:t>
            </a:r>
            <a:r>
              <a:rPr lang="en-HK" sz="1250" dirty="0">
                <a:solidFill>
                  <a:srgbClr val="000000"/>
                </a:solidFill>
                <a:effectLst/>
                <a:latin typeface="+mj-lt"/>
                <a:ea typeface="Microsoft JhengHei" panose="020B0604030504040204" pitchFamily="34" charset="-120"/>
              </a:rPr>
              <a:t>-Atta and </a:t>
            </a:r>
            <a:r>
              <a:rPr lang="en-HK" sz="1250" dirty="0" err="1">
                <a:solidFill>
                  <a:srgbClr val="000000"/>
                </a:solidFill>
                <a:effectLst/>
                <a:latin typeface="+mj-lt"/>
                <a:ea typeface="Microsoft JhengHei" panose="020B0604030504040204" pitchFamily="34" charset="-120"/>
              </a:rPr>
              <a:t>Imande</a:t>
            </a:r>
            <a:r>
              <a:rPr lang="en-HK" sz="1250" dirty="0">
                <a:solidFill>
                  <a:srgbClr val="000000"/>
                </a:solidFill>
                <a:effectLst/>
                <a:latin typeface="+mj-lt"/>
                <a:ea typeface="Microsoft JhengHei" panose="020B0604030504040204" pitchFamily="34" charset="-120"/>
              </a:rPr>
              <a:t> </a:t>
            </a:r>
            <a:r>
              <a:rPr lang="en-HK" sz="1250" dirty="0" err="1">
                <a:solidFill>
                  <a:srgbClr val="000000"/>
                </a:solidFill>
                <a:effectLst/>
                <a:latin typeface="+mj-lt"/>
                <a:ea typeface="Microsoft JhengHei" panose="020B0604030504040204" pitchFamily="34" charset="-120"/>
              </a:rPr>
              <a:t>Atalor</a:t>
            </a:r>
            <a:r>
              <a:rPr lang="en-HK" sz="1250" dirty="0">
                <a:solidFill>
                  <a:srgbClr val="000000"/>
                </a:solidFill>
                <a:effectLst/>
                <a:latin typeface="+mj-lt"/>
                <a:ea typeface="Microsoft JhengHei" panose="020B0604030504040204" pitchFamily="34" charset="-120"/>
              </a:rPr>
              <a:t>, 2024)</a:t>
            </a:r>
          </a:p>
        </p:txBody>
      </p:sp>
      <p:sp>
        <p:nvSpPr>
          <p:cNvPr id="14" name="TextBox 13">
            <a:extLst>
              <a:ext uri="{FF2B5EF4-FFF2-40B4-BE49-F238E27FC236}">
                <a16:creationId xmlns:a16="http://schemas.microsoft.com/office/drawing/2014/main" id="{4C1849B8-9258-4C7C-A344-D928525CBED9}"/>
              </a:ext>
            </a:extLst>
          </p:cNvPr>
          <p:cNvSpPr txBox="1"/>
          <p:nvPr/>
        </p:nvSpPr>
        <p:spPr>
          <a:xfrm>
            <a:off x="571500" y="3541307"/>
            <a:ext cx="6019800" cy="2653355"/>
          </a:xfrm>
          <a:prstGeom prst="rect">
            <a:avLst/>
          </a:prstGeom>
          <a:noFill/>
        </p:spPr>
        <p:txBody>
          <a:bodyPr wrap="square">
            <a:spAutoFit/>
          </a:bodyPr>
          <a:lstStyle/>
          <a:p>
            <a:pPr>
              <a:lnSpc>
                <a:spcPct val="150000"/>
              </a:lnSpc>
            </a:pPr>
            <a:r>
              <a:rPr lang="en-US" sz="1250" b="1" i="0" dirty="0">
                <a:effectLst/>
                <a:latin typeface="+mj-lt"/>
              </a:rPr>
              <a:t>The Efficacy of Traditional Financial Crime Controls &amp; Rising Regulatory Challenges</a:t>
            </a:r>
            <a:r>
              <a:rPr lang="en-HK" sz="1250" b="1" dirty="0">
                <a:solidFill>
                  <a:srgbClr val="000000"/>
                </a:solidFill>
                <a:latin typeface="+mj-lt"/>
                <a:ea typeface="Microsoft JhengHei" panose="020B0604030504040204" pitchFamily="34" charset="-120"/>
              </a:rPr>
              <a:t>:</a:t>
            </a:r>
            <a:endParaRPr lang="en-HK" sz="1250" b="1" dirty="0">
              <a:solidFill>
                <a:srgbClr val="000000"/>
              </a:solidFill>
              <a:effectLst/>
              <a:latin typeface="+mj-lt"/>
              <a:ea typeface="Microsoft JhengHei" panose="020B0604030504040204" pitchFamily="34" charset="-120"/>
            </a:endParaRPr>
          </a:p>
          <a:p>
            <a:pPr>
              <a:lnSpc>
                <a:spcPct val="150000"/>
              </a:lnSpc>
            </a:pPr>
            <a:r>
              <a:rPr lang="en-US" sz="1250" b="0" i="0" dirty="0">
                <a:effectLst/>
                <a:latin typeface="+mj-lt"/>
              </a:rPr>
              <a:t>In 2022, financial institutions encountered over </a:t>
            </a:r>
            <a:r>
              <a:rPr lang="en-US" sz="1250" b="1" i="0" dirty="0">
                <a:effectLst/>
                <a:latin typeface="+mj-lt"/>
              </a:rPr>
              <a:t>$8 billion </a:t>
            </a:r>
            <a:r>
              <a:rPr lang="en-US" sz="1250" b="0" i="0" dirty="0">
                <a:effectLst/>
                <a:latin typeface="+mj-lt"/>
              </a:rPr>
              <a:t>in global anti-money laundering (AML) </a:t>
            </a:r>
            <a:r>
              <a:rPr lang="en-US" sz="1250" b="1" i="0" dirty="0">
                <a:effectLst/>
                <a:latin typeface="+mj-lt"/>
              </a:rPr>
              <a:t>fines</a:t>
            </a:r>
            <a:r>
              <a:rPr lang="en-US" sz="1250" b="0" i="0" dirty="0">
                <a:effectLst/>
                <a:latin typeface="+mj-lt"/>
              </a:rPr>
              <a:t>. Moreover, the strict legal environment exposes </a:t>
            </a:r>
            <a:r>
              <a:rPr lang="en-US" sz="1250" b="1" i="0" dirty="0">
                <a:effectLst/>
                <a:latin typeface="+mj-lt"/>
              </a:rPr>
              <a:t>companies</a:t>
            </a:r>
            <a:r>
              <a:rPr lang="en-US" sz="1250" b="0" i="0" dirty="0">
                <a:effectLst/>
                <a:latin typeface="+mj-lt"/>
              </a:rPr>
              <a:t> and their </a:t>
            </a:r>
            <a:r>
              <a:rPr lang="en-US" sz="1250" b="1" i="0" dirty="0">
                <a:effectLst/>
                <a:latin typeface="+mj-lt"/>
              </a:rPr>
              <a:t>officials </a:t>
            </a:r>
            <a:r>
              <a:rPr lang="en-US" sz="1250" b="0" i="0" dirty="0">
                <a:effectLst/>
                <a:latin typeface="+mj-lt"/>
              </a:rPr>
              <a:t>to potential </a:t>
            </a:r>
            <a:r>
              <a:rPr lang="en-US" sz="1250" b="1" i="0" dirty="0">
                <a:effectLst/>
                <a:latin typeface="+mj-lt"/>
              </a:rPr>
              <a:t>criminal penalties </a:t>
            </a:r>
            <a:r>
              <a:rPr lang="en-US" sz="1250" b="0" i="0" dirty="0">
                <a:effectLst/>
                <a:latin typeface="+mj-lt"/>
              </a:rPr>
              <a:t>for laxity. Compliance failures can rapidly undermine </a:t>
            </a:r>
            <a:r>
              <a:rPr lang="en-US" sz="1250" b="1" i="0" dirty="0">
                <a:effectLst/>
                <a:latin typeface="+mj-lt"/>
              </a:rPr>
              <a:t>consumer trust</a:t>
            </a:r>
            <a:r>
              <a:rPr lang="en-US" sz="1250" b="0" i="0" dirty="0">
                <a:effectLst/>
                <a:latin typeface="+mj-lt"/>
              </a:rPr>
              <a:t>, which is difficult and time-consuming to establish, leading to adverse publicity and </a:t>
            </a:r>
            <a:r>
              <a:rPr lang="en-US" sz="1250" b="1" i="0" dirty="0">
                <a:effectLst/>
                <a:latin typeface="+mj-lt"/>
              </a:rPr>
              <a:t>substantial reputational harm</a:t>
            </a:r>
            <a:r>
              <a:rPr lang="en-HK" sz="1250" dirty="0">
                <a:solidFill>
                  <a:srgbClr val="000000"/>
                </a:solidFill>
                <a:effectLst/>
                <a:latin typeface="+mj-lt"/>
                <a:ea typeface="Microsoft JhengHei" panose="020B0604030504040204" pitchFamily="34" charset="-120"/>
              </a:rPr>
              <a:t>(Nesbitt, 2024).</a:t>
            </a:r>
          </a:p>
          <a:p>
            <a:pPr>
              <a:lnSpc>
                <a:spcPct val="150000"/>
              </a:lnSpc>
            </a:pPr>
            <a:r>
              <a:rPr lang="en-US" sz="1250" dirty="0">
                <a:solidFill>
                  <a:srgbClr val="000000"/>
                </a:solidFill>
                <a:latin typeface="+mj-lt"/>
                <a:ea typeface="Microsoft JhengHei" panose="020B0604030504040204" pitchFamily="34" charset="-120"/>
              </a:rPr>
              <a:t>T</a:t>
            </a:r>
            <a:r>
              <a:rPr lang="en-US" sz="1250" b="0" i="0" dirty="0">
                <a:effectLst/>
                <a:latin typeface="+mj-lt"/>
              </a:rPr>
              <a:t>he </a:t>
            </a:r>
            <a:r>
              <a:rPr lang="en-US" sz="1250" b="1" i="0" dirty="0">
                <a:effectLst/>
                <a:latin typeface="+mj-lt"/>
              </a:rPr>
              <a:t>effectiveness</a:t>
            </a:r>
            <a:r>
              <a:rPr lang="en-US" sz="1250" b="0" i="0" dirty="0">
                <a:effectLst/>
                <a:latin typeface="+mj-lt"/>
              </a:rPr>
              <a:t> of anti-money laundering (AML) measures is still in </a:t>
            </a:r>
            <a:r>
              <a:rPr lang="en-US" sz="1250" b="1" i="0" dirty="0">
                <a:effectLst/>
                <a:latin typeface="+mj-lt"/>
              </a:rPr>
              <a:t>uncertain</a:t>
            </a:r>
            <a:r>
              <a:rPr lang="en-US" sz="1250" b="0" i="0" dirty="0">
                <a:effectLst/>
                <a:latin typeface="+mj-lt"/>
              </a:rPr>
              <a:t>, even with </a:t>
            </a:r>
            <a:r>
              <a:rPr lang="en-US" sz="1250" b="1" i="0" dirty="0">
                <a:effectLst/>
                <a:latin typeface="+mj-lt"/>
              </a:rPr>
              <a:t>substantial spending</a:t>
            </a:r>
            <a:r>
              <a:rPr lang="en-US" sz="1250" b="0" i="0" dirty="0">
                <a:effectLst/>
                <a:latin typeface="+mj-lt"/>
              </a:rPr>
              <a:t>, as </a:t>
            </a:r>
            <a:r>
              <a:rPr lang="en-HK" sz="1250" b="0" i="0" dirty="0">
                <a:effectLst/>
                <a:latin typeface="+mj-lt"/>
              </a:rPr>
              <a:t>numerous jurisdictions face challenges</a:t>
            </a:r>
            <a:r>
              <a:rPr lang="en-US" sz="1250" b="0" i="0" dirty="0">
                <a:effectLst/>
                <a:latin typeface="+mj-lt"/>
              </a:rPr>
              <a:t> with the practical aspects of </a:t>
            </a:r>
            <a:r>
              <a:rPr lang="en-US" sz="1250" b="1" i="0" dirty="0">
                <a:effectLst/>
                <a:latin typeface="+mj-lt"/>
              </a:rPr>
              <a:t>enforcement and prevention</a:t>
            </a:r>
            <a:r>
              <a:rPr lang="en-HK" sz="1250" dirty="0">
                <a:solidFill>
                  <a:srgbClr val="000000"/>
                </a:solidFill>
                <a:effectLst/>
                <a:latin typeface="+mj-lt"/>
                <a:ea typeface="Microsoft JhengHei" panose="020B0604030504040204" pitchFamily="34" charset="-120"/>
              </a:rPr>
              <a:t>. (Basel Institute on Governance, 2021)</a:t>
            </a:r>
          </a:p>
        </p:txBody>
      </p:sp>
      <p:pic>
        <p:nvPicPr>
          <p:cNvPr id="3" name="Picture 2">
            <a:extLst>
              <a:ext uri="{FF2B5EF4-FFF2-40B4-BE49-F238E27FC236}">
                <a16:creationId xmlns:a16="http://schemas.microsoft.com/office/drawing/2014/main" id="{0713F23A-F85E-714A-F1C3-E366D3E54BC8}"/>
              </a:ext>
            </a:extLst>
          </p:cNvPr>
          <p:cNvPicPr>
            <a:picLocks noChangeAspect="1"/>
          </p:cNvPicPr>
          <p:nvPr/>
        </p:nvPicPr>
        <p:blipFill>
          <a:blip r:embed="rId2"/>
          <a:stretch>
            <a:fillRect/>
          </a:stretch>
        </p:blipFill>
        <p:spPr>
          <a:xfrm>
            <a:off x="6730653" y="1783391"/>
            <a:ext cx="5060594" cy="4236838"/>
          </a:xfrm>
          <a:prstGeom prst="rect">
            <a:avLst/>
          </a:prstGeom>
        </p:spPr>
      </p:pic>
      <p:pic>
        <p:nvPicPr>
          <p:cNvPr id="4" name="Picture 3">
            <a:extLst>
              <a:ext uri="{FF2B5EF4-FFF2-40B4-BE49-F238E27FC236}">
                <a16:creationId xmlns:a16="http://schemas.microsoft.com/office/drawing/2014/main" id="{6677ADC0-AE9A-F89D-BDB1-11FE719436CF}"/>
              </a:ext>
            </a:extLst>
          </p:cNvPr>
          <p:cNvPicPr>
            <a:picLocks noChangeAspect="1"/>
          </p:cNvPicPr>
          <p:nvPr/>
        </p:nvPicPr>
        <p:blipFill>
          <a:blip r:embed="rId3"/>
          <a:stretch>
            <a:fillRect/>
          </a:stretch>
        </p:blipFill>
        <p:spPr>
          <a:xfrm>
            <a:off x="6730653" y="1458633"/>
            <a:ext cx="5060594" cy="317019"/>
          </a:xfrm>
          <a:prstGeom prst="rect">
            <a:avLst/>
          </a:prstGeom>
        </p:spPr>
      </p:pic>
      <p:pic>
        <p:nvPicPr>
          <p:cNvPr id="5" name="Picture 4">
            <a:extLst>
              <a:ext uri="{FF2B5EF4-FFF2-40B4-BE49-F238E27FC236}">
                <a16:creationId xmlns:a16="http://schemas.microsoft.com/office/drawing/2014/main" id="{B0768A49-D6FE-6484-973D-F018F3D2DC4C}"/>
              </a:ext>
            </a:extLst>
          </p:cNvPr>
          <p:cNvPicPr>
            <a:picLocks noChangeAspect="1"/>
          </p:cNvPicPr>
          <p:nvPr/>
        </p:nvPicPr>
        <p:blipFill>
          <a:blip r:embed="rId4"/>
          <a:stretch>
            <a:fillRect/>
          </a:stretch>
        </p:blipFill>
        <p:spPr>
          <a:xfrm>
            <a:off x="6700466" y="5935040"/>
            <a:ext cx="5182049" cy="317019"/>
          </a:xfrm>
          <a:prstGeom prst="rect">
            <a:avLst/>
          </a:prstGeom>
        </p:spPr>
      </p:pic>
    </p:spTree>
    <p:extLst>
      <p:ext uri="{BB962C8B-B14F-4D97-AF65-F5344CB8AC3E}">
        <p14:creationId xmlns:p14="http://schemas.microsoft.com/office/powerpoint/2010/main" val="39514739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6B19BF-8027-1E14-B0AA-0E1F3A51A571}"/>
              </a:ext>
            </a:extLst>
          </p:cNvPr>
          <p:cNvSpPr>
            <a:spLocks noGrp="1"/>
          </p:cNvSpPr>
          <p:nvPr>
            <p:ph type="title"/>
          </p:nvPr>
        </p:nvSpPr>
        <p:spPr/>
        <p:txBody>
          <a:bodyPr/>
          <a:lstStyle/>
          <a:p>
            <a:r>
              <a:rPr lang="en-US" dirty="0"/>
              <a:t>Background- Why?</a:t>
            </a:r>
            <a:endParaRPr lang="en-HK" dirty="0"/>
          </a:p>
        </p:txBody>
      </p:sp>
      <p:pic>
        <p:nvPicPr>
          <p:cNvPr id="4" name="Picture 3">
            <a:extLst>
              <a:ext uri="{FF2B5EF4-FFF2-40B4-BE49-F238E27FC236}">
                <a16:creationId xmlns:a16="http://schemas.microsoft.com/office/drawing/2014/main" id="{D3D484EA-7421-347A-5033-AA31C8EC6963}"/>
              </a:ext>
            </a:extLst>
          </p:cNvPr>
          <p:cNvPicPr>
            <a:picLocks noChangeAspect="1"/>
          </p:cNvPicPr>
          <p:nvPr/>
        </p:nvPicPr>
        <p:blipFill rotWithShape="1">
          <a:blip r:embed="rId3"/>
          <a:srcRect l="252" t="6365" r="146" b="-1279"/>
          <a:stretch/>
        </p:blipFill>
        <p:spPr bwMode="auto">
          <a:xfrm>
            <a:off x="7305675" y="1853368"/>
            <a:ext cx="4699512" cy="4495800"/>
          </a:xfrm>
          <a:prstGeom prst="rect">
            <a:avLst/>
          </a:prstGeom>
          <a:ln>
            <a:noFill/>
          </a:ln>
          <a:extLst>
            <a:ext uri="{53640926-AAD7-44D8-BBD7-CCE9431645EC}">
              <a14:shadowObscured xmlns:a14="http://schemas.microsoft.com/office/drawing/2010/main"/>
            </a:ext>
          </a:extLst>
        </p:spPr>
      </p:pic>
      <p:sp>
        <p:nvSpPr>
          <p:cNvPr id="10" name="TextBox 9">
            <a:extLst>
              <a:ext uri="{FF2B5EF4-FFF2-40B4-BE49-F238E27FC236}">
                <a16:creationId xmlns:a16="http://schemas.microsoft.com/office/drawing/2014/main" id="{07385151-94BF-AF5A-400D-C367F2090D1D}"/>
              </a:ext>
            </a:extLst>
          </p:cNvPr>
          <p:cNvSpPr txBox="1"/>
          <p:nvPr/>
        </p:nvSpPr>
        <p:spPr>
          <a:xfrm>
            <a:off x="521206" y="1125109"/>
            <a:ext cx="6877119" cy="5609036"/>
          </a:xfrm>
          <a:prstGeom prst="rect">
            <a:avLst/>
          </a:prstGeom>
          <a:noFill/>
        </p:spPr>
        <p:txBody>
          <a:bodyPr wrap="square">
            <a:spAutoFit/>
          </a:bodyPr>
          <a:lstStyle/>
          <a:p>
            <a:pPr>
              <a:lnSpc>
                <a:spcPct val="150000"/>
              </a:lnSpc>
            </a:pPr>
            <a:r>
              <a:rPr lang="en-US" sz="1250" b="1" i="0" dirty="0">
                <a:effectLst/>
                <a:latin typeface="+mj-lt"/>
              </a:rPr>
              <a:t>The Emergence of Digitization and Novel Forms of Financial Crimes:</a:t>
            </a:r>
          </a:p>
          <a:p>
            <a:pPr>
              <a:lnSpc>
                <a:spcPct val="150000"/>
              </a:lnSpc>
            </a:pPr>
            <a:r>
              <a:rPr lang="en-US" sz="1250" b="0" i="0" dirty="0">
                <a:effectLst/>
                <a:latin typeface="+mj-lt"/>
              </a:rPr>
              <a:t>The dynamic nature of the financial sector is driving the evolution of financial crime. Advances in technology, the growth of digital currencies, and the increasing interconnectedness of global finance are creating new vulnerabilities that criminals can abuse. By 2025, several financial crime concerns are expected to turn into more pronounced or severe such as (Taylor, E, 2024):</a:t>
            </a:r>
          </a:p>
          <a:p>
            <a:pPr marL="171450" indent="-171450">
              <a:lnSpc>
                <a:spcPct val="150000"/>
              </a:lnSpc>
              <a:buFont typeface="Arial" panose="020B0604020202020204" pitchFamily="34" charset="0"/>
              <a:buChar char="•"/>
            </a:pPr>
            <a:r>
              <a:rPr lang="en-HK" sz="1250" b="1" dirty="0">
                <a:effectLst/>
                <a:latin typeface="+mj-lt"/>
                <a:ea typeface="Microsoft JhengHei" panose="020B0604030504040204" pitchFamily="34" charset="-120"/>
              </a:rPr>
              <a:t>AI-Powered Financial Crimes</a:t>
            </a:r>
            <a:r>
              <a:rPr lang="en-HK" sz="1250" dirty="0">
                <a:effectLst/>
                <a:latin typeface="+mj-lt"/>
                <a:ea typeface="Microsoft JhengHei" panose="020B0604030504040204" pitchFamily="34" charset="-120"/>
              </a:rPr>
              <a:t>: AI-Driven Fraud; Synthetic Identity Fraud</a:t>
            </a:r>
          </a:p>
          <a:p>
            <a:pPr marL="171450" indent="-171450">
              <a:lnSpc>
                <a:spcPct val="150000"/>
              </a:lnSpc>
              <a:buFont typeface="Arial" panose="020B0604020202020204" pitchFamily="34" charset="0"/>
              <a:buChar char="•"/>
            </a:pPr>
            <a:r>
              <a:rPr lang="en-HK" sz="1250" b="1" i="0" dirty="0">
                <a:effectLst/>
                <a:latin typeface="+mj-lt"/>
              </a:rPr>
              <a:t>Crimes Associated with Cryptocurrency </a:t>
            </a:r>
            <a:r>
              <a:rPr lang="en-HK" sz="1250" b="0" i="0" dirty="0">
                <a:effectLst/>
                <a:latin typeface="+mj-lt"/>
              </a:rPr>
              <a:t>:</a:t>
            </a:r>
            <a:r>
              <a:rPr lang="en-HK" sz="1250" dirty="0">
                <a:effectLst/>
                <a:latin typeface="+mj-lt"/>
                <a:ea typeface="Microsoft JhengHei" panose="020B0604030504040204" pitchFamily="34" charset="-120"/>
              </a:rPr>
              <a:t>Ransomware ; Crypto-Money Laundering</a:t>
            </a:r>
          </a:p>
          <a:p>
            <a:pPr marL="171450" indent="-171450">
              <a:lnSpc>
                <a:spcPct val="150000"/>
              </a:lnSpc>
              <a:buFont typeface="Arial" panose="020B0604020202020204" pitchFamily="34" charset="0"/>
              <a:buChar char="•"/>
            </a:pPr>
            <a:r>
              <a:rPr lang="en-HK" sz="1250" b="1" dirty="0">
                <a:effectLst/>
                <a:latin typeface="+mj-lt"/>
                <a:ea typeface="Microsoft JhengHei" panose="020B0604030504040204" pitchFamily="34" charset="-120"/>
              </a:rPr>
              <a:t>Deepfake and Voice Cloning Fraud: </a:t>
            </a:r>
            <a:r>
              <a:rPr lang="en-HK" sz="1250" dirty="0">
                <a:effectLst/>
                <a:latin typeface="+mj-lt"/>
                <a:ea typeface="Microsoft JhengHei" panose="020B0604030504040204" pitchFamily="34" charset="-120"/>
              </a:rPr>
              <a:t>Deepfake Fraud &amp;</a:t>
            </a:r>
            <a:r>
              <a:rPr lang="en-HK" sz="1250" i="1" dirty="0">
                <a:effectLst/>
                <a:latin typeface="+mj-lt"/>
                <a:ea typeface="Microsoft JhengHei" panose="020B0604030504040204" pitchFamily="34" charset="-120"/>
              </a:rPr>
              <a:t> </a:t>
            </a:r>
            <a:r>
              <a:rPr lang="en-HK" sz="1250" dirty="0">
                <a:effectLst/>
                <a:latin typeface="+mj-lt"/>
                <a:ea typeface="Microsoft JhengHei" panose="020B0604030504040204" pitchFamily="34" charset="-120"/>
              </a:rPr>
              <a:t>Voice Cloning for Wire Fraud</a:t>
            </a:r>
          </a:p>
          <a:p>
            <a:pPr marL="171450" indent="-171450">
              <a:lnSpc>
                <a:spcPct val="150000"/>
              </a:lnSpc>
              <a:buFont typeface="Arial" panose="020B0604020202020204" pitchFamily="34" charset="0"/>
              <a:buChar char="•"/>
            </a:pPr>
            <a:r>
              <a:rPr lang="en-HK" sz="1250" b="1" dirty="0">
                <a:effectLst/>
                <a:latin typeface="+mj-lt"/>
                <a:ea typeface="Microsoft JhengHei" panose="020B0604030504040204" pitchFamily="34" charset="-120"/>
              </a:rPr>
              <a:t>Biometric Data Theft: </a:t>
            </a:r>
            <a:r>
              <a:rPr lang="en-HK" sz="1250" dirty="0">
                <a:effectLst/>
                <a:latin typeface="+mj-lt"/>
                <a:ea typeface="Microsoft JhengHei" panose="020B0604030504040204" pitchFamily="34" charset="-120"/>
              </a:rPr>
              <a:t>Biometric Data Breaches; Biometric Manipulation</a:t>
            </a:r>
          </a:p>
          <a:p>
            <a:pPr marL="171450" indent="-171450">
              <a:lnSpc>
                <a:spcPct val="150000"/>
              </a:lnSpc>
              <a:buFont typeface="Arial" panose="020B0604020202020204" pitchFamily="34" charset="0"/>
              <a:buChar char="•"/>
            </a:pPr>
            <a:r>
              <a:rPr lang="en-HK" sz="1250" b="1" dirty="0">
                <a:effectLst/>
                <a:latin typeface="+mj-lt"/>
                <a:ea typeface="Microsoft JhengHei" panose="020B0604030504040204" pitchFamily="34" charset="-120"/>
              </a:rPr>
              <a:t>Environmental, Social, and Governance (ESG) Fraud: </a:t>
            </a:r>
            <a:r>
              <a:rPr lang="en-HK" sz="1250" dirty="0">
                <a:effectLst/>
                <a:latin typeface="+mj-lt"/>
                <a:ea typeface="Microsoft JhengHei" panose="020B0604030504040204" pitchFamily="34" charset="-120"/>
              </a:rPr>
              <a:t>Greenwashing; False ESG Reporting</a:t>
            </a:r>
          </a:p>
          <a:p>
            <a:pPr marL="171450" indent="-171450">
              <a:lnSpc>
                <a:spcPct val="150000"/>
              </a:lnSpc>
              <a:buFont typeface="Arial" panose="020B0604020202020204" pitchFamily="34" charset="0"/>
              <a:buChar char="•"/>
            </a:pPr>
            <a:r>
              <a:rPr lang="en-HK" sz="1250" b="1" dirty="0">
                <a:effectLst/>
                <a:latin typeface="+mj-lt"/>
                <a:ea typeface="Microsoft JhengHei" panose="020B0604030504040204" pitchFamily="34" charset="-120"/>
              </a:rPr>
              <a:t>Supply Chain Based Financial Crime</a:t>
            </a:r>
            <a:r>
              <a:rPr lang="en-HK" sz="1250" dirty="0">
                <a:effectLst/>
                <a:latin typeface="+mj-lt"/>
                <a:ea typeface="Microsoft JhengHei" panose="020B0604030504040204" pitchFamily="34" charset="-120"/>
              </a:rPr>
              <a:t>: Cyber-Fraud in Supply Chains</a:t>
            </a:r>
          </a:p>
          <a:p>
            <a:pPr>
              <a:lnSpc>
                <a:spcPct val="150000"/>
              </a:lnSpc>
            </a:pPr>
            <a:r>
              <a:rPr lang="en-US" sz="1250" b="0" i="0" dirty="0">
                <a:effectLst/>
                <a:latin typeface="+mj-lt"/>
              </a:rPr>
              <a:t>According to research by </a:t>
            </a:r>
            <a:r>
              <a:rPr lang="en-US" sz="1250" b="0" i="0" dirty="0" err="1">
                <a:effectLst/>
                <a:latin typeface="+mj-lt"/>
              </a:rPr>
              <a:t>Tropina</a:t>
            </a:r>
            <a:r>
              <a:rPr lang="en-US" sz="1250" b="0" i="0" dirty="0">
                <a:effectLst/>
                <a:latin typeface="+mj-lt"/>
              </a:rPr>
              <a:t> (2016), the primary financial crime risks in digital banking includes:</a:t>
            </a:r>
            <a:r>
              <a:rPr lang="en-HK" sz="1250" b="0" i="0" dirty="0">
                <a:solidFill>
                  <a:srgbClr val="000000"/>
                </a:solidFill>
                <a:latin typeface="+mj-lt"/>
                <a:ea typeface="Microsoft JhengHei" panose="020B0604030504040204" pitchFamily="34" charset="-120"/>
              </a:rPr>
              <a:t> </a:t>
            </a:r>
            <a:endParaRPr lang="en-HK" sz="1250" b="1" dirty="0">
              <a:solidFill>
                <a:srgbClr val="000000"/>
              </a:solidFill>
              <a:effectLst/>
              <a:latin typeface="+mj-lt"/>
              <a:ea typeface="Microsoft JhengHei" panose="020B0604030504040204" pitchFamily="34" charset="-120"/>
            </a:endParaRPr>
          </a:p>
          <a:p>
            <a:pPr marL="171450" indent="-171450">
              <a:lnSpc>
                <a:spcPct val="150000"/>
              </a:lnSpc>
              <a:buFont typeface="Arial" panose="020B0604020202020204" pitchFamily="34" charset="0"/>
              <a:buChar char="•"/>
            </a:pPr>
            <a:r>
              <a:rPr lang="en-US" sz="1250" b="1" i="0" dirty="0">
                <a:effectLst/>
                <a:latin typeface="+mj-lt"/>
              </a:rPr>
              <a:t>Shortcomings in Identity Verification and Anonymity Protections:</a:t>
            </a:r>
            <a:r>
              <a:rPr lang="en-HK" sz="1250" dirty="0">
                <a:solidFill>
                  <a:srgbClr val="000000"/>
                </a:solidFill>
                <a:effectLst/>
                <a:latin typeface="+mj-lt"/>
                <a:ea typeface="Microsoft JhengHei" panose="020B0604030504040204" pitchFamily="34" charset="-120"/>
              </a:rPr>
              <a:t> </a:t>
            </a:r>
            <a:r>
              <a:rPr lang="en-US" sz="1250" b="0" i="0" dirty="0">
                <a:effectLst/>
                <a:latin typeface="+mj-lt"/>
              </a:rPr>
              <a:t>Remote account opening permits offenders to </a:t>
            </a:r>
            <a:r>
              <a:rPr lang="en-US" sz="1250" dirty="0">
                <a:latin typeface="+mj-lt"/>
              </a:rPr>
              <a:t>exploit</a:t>
            </a:r>
            <a:r>
              <a:rPr lang="en-US" sz="1250" b="0" i="0" dirty="0">
                <a:effectLst/>
                <a:latin typeface="+mj-lt"/>
              </a:rPr>
              <a:t> false or stolen identities </a:t>
            </a:r>
            <a:r>
              <a:rPr lang="en-HK" sz="1250" dirty="0">
                <a:solidFill>
                  <a:srgbClr val="000000"/>
                </a:solidFill>
                <a:effectLst/>
                <a:latin typeface="+mj-lt"/>
                <a:ea typeface="Microsoft JhengHei" panose="020B0604030504040204" pitchFamily="34" charset="-120"/>
              </a:rPr>
              <a:t>and digital wallets and cryptocurrencies obscure transaction</a:t>
            </a:r>
          </a:p>
          <a:p>
            <a:pPr marL="171450" indent="-171450">
              <a:lnSpc>
                <a:spcPct val="150000"/>
              </a:lnSpc>
              <a:buFont typeface="Arial" panose="020B0604020202020204" pitchFamily="34" charset="0"/>
              <a:buChar char="•"/>
            </a:pPr>
            <a:r>
              <a:rPr lang="en-US" sz="1250" b="1" i="0" dirty="0">
                <a:effectLst/>
                <a:latin typeface="+mj-lt"/>
              </a:rPr>
              <a:t>The Speed and Intricacy of Transactions </a:t>
            </a:r>
            <a:r>
              <a:rPr lang="en-HK" sz="1250" b="1" dirty="0">
                <a:solidFill>
                  <a:srgbClr val="000000"/>
                </a:solidFill>
                <a:effectLst/>
                <a:latin typeface="+mj-lt"/>
                <a:ea typeface="Microsoft JhengHei" panose="020B0604030504040204" pitchFamily="34" charset="-120"/>
              </a:rPr>
              <a:t>: </a:t>
            </a:r>
            <a:r>
              <a:rPr lang="en-US" sz="1250" b="0" i="0" dirty="0">
                <a:effectLst/>
                <a:latin typeface="+mj-lt"/>
              </a:rPr>
              <a:t>Instant cross-border transfers allow for quick movement of funds across jurisdictions, enabling layering methods </a:t>
            </a:r>
          </a:p>
          <a:p>
            <a:pPr marL="171450" indent="-171450">
              <a:lnSpc>
                <a:spcPct val="150000"/>
              </a:lnSpc>
              <a:buFont typeface="Arial" panose="020B0604020202020204" pitchFamily="34" charset="0"/>
              <a:buChar char="•"/>
            </a:pPr>
            <a:r>
              <a:rPr lang="en-HK" sz="1250" b="1" dirty="0">
                <a:solidFill>
                  <a:srgbClr val="000000"/>
                </a:solidFill>
                <a:effectLst/>
                <a:latin typeface="+mj-lt"/>
                <a:ea typeface="Microsoft JhengHei" panose="020B0604030504040204" pitchFamily="34" charset="-120"/>
              </a:rPr>
              <a:t>Emerging payment vulnerabilities: </a:t>
            </a:r>
            <a:r>
              <a:rPr lang="en-US" sz="1250" b="0" i="0" dirty="0">
                <a:effectLst/>
                <a:latin typeface="+mj-lt"/>
              </a:rPr>
              <a:t>About 67% of the cases examined by the FATF (Financial Action Task Force) involved the exploitation of prepaid cards or online payment systems.</a:t>
            </a:r>
            <a:endParaRPr lang="en-HK" sz="1250" dirty="0">
              <a:solidFill>
                <a:srgbClr val="000000"/>
              </a:solidFill>
              <a:effectLst/>
              <a:latin typeface="+mj-lt"/>
              <a:ea typeface="Microsoft JhengHei" panose="020B0604030504040204" pitchFamily="34" charset="-120"/>
            </a:endParaRPr>
          </a:p>
        </p:txBody>
      </p:sp>
      <p:pic>
        <p:nvPicPr>
          <p:cNvPr id="7" name="Picture 6">
            <a:extLst>
              <a:ext uri="{FF2B5EF4-FFF2-40B4-BE49-F238E27FC236}">
                <a16:creationId xmlns:a16="http://schemas.microsoft.com/office/drawing/2014/main" id="{3346F462-760A-94B7-05A8-815F5C1196A1}"/>
              </a:ext>
            </a:extLst>
          </p:cNvPr>
          <p:cNvPicPr>
            <a:picLocks noChangeAspect="1"/>
          </p:cNvPicPr>
          <p:nvPr/>
        </p:nvPicPr>
        <p:blipFill>
          <a:blip r:embed="rId4"/>
          <a:stretch>
            <a:fillRect/>
          </a:stretch>
        </p:blipFill>
        <p:spPr>
          <a:xfrm>
            <a:off x="7302931" y="1298584"/>
            <a:ext cx="4328535" cy="554784"/>
          </a:xfrm>
          <a:prstGeom prst="rect">
            <a:avLst/>
          </a:prstGeom>
        </p:spPr>
      </p:pic>
      <p:pic>
        <p:nvPicPr>
          <p:cNvPr id="5" name="Picture 4">
            <a:extLst>
              <a:ext uri="{FF2B5EF4-FFF2-40B4-BE49-F238E27FC236}">
                <a16:creationId xmlns:a16="http://schemas.microsoft.com/office/drawing/2014/main" id="{94F98D4C-FE89-3C78-2C56-700CB85A42B5}"/>
              </a:ext>
            </a:extLst>
          </p:cNvPr>
          <p:cNvPicPr>
            <a:picLocks noChangeAspect="1"/>
          </p:cNvPicPr>
          <p:nvPr/>
        </p:nvPicPr>
        <p:blipFill>
          <a:blip r:embed="rId5"/>
          <a:stretch>
            <a:fillRect/>
          </a:stretch>
        </p:blipFill>
        <p:spPr>
          <a:xfrm>
            <a:off x="7273772" y="6266289"/>
            <a:ext cx="3699028" cy="323116"/>
          </a:xfrm>
          <a:prstGeom prst="rect">
            <a:avLst/>
          </a:prstGeom>
        </p:spPr>
      </p:pic>
    </p:spTree>
    <p:extLst>
      <p:ext uri="{BB962C8B-B14F-4D97-AF65-F5344CB8AC3E}">
        <p14:creationId xmlns:p14="http://schemas.microsoft.com/office/powerpoint/2010/main" val="1278614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71E65-B3C5-C279-CA4A-9903F2107AB5}"/>
              </a:ext>
            </a:extLst>
          </p:cNvPr>
          <p:cNvSpPr>
            <a:spLocks noGrp="1"/>
          </p:cNvSpPr>
          <p:nvPr>
            <p:ph type="title"/>
          </p:nvPr>
        </p:nvSpPr>
        <p:spPr/>
        <p:txBody>
          <a:bodyPr/>
          <a:lstStyle/>
          <a:p>
            <a:r>
              <a:rPr lang="en-US" dirty="0"/>
              <a:t>Background- Why?</a:t>
            </a:r>
            <a:endParaRPr lang="en-HK" dirty="0"/>
          </a:p>
        </p:txBody>
      </p:sp>
      <p:sp>
        <p:nvSpPr>
          <p:cNvPr id="5" name="TextBox 4">
            <a:extLst>
              <a:ext uri="{FF2B5EF4-FFF2-40B4-BE49-F238E27FC236}">
                <a16:creationId xmlns:a16="http://schemas.microsoft.com/office/drawing/2014/main" id="{30CBB667-BBF1-0927-A0F3-719D29238C30}"/>
              </a:ext>
            </a:extLst>
          </p:cNvPr>
          <p:cNvSpPr txBox="1"/>
          <p:nvPr/>
        </p:nvSpPr>
        <p:spPr>
          <a:xfrm>
            <a:off x="521207" y="1240194"/>
            <a:ext cx="11080958" cy="4641142"/>
          </a:xfrm>
          <a:prstGeom prst="rect">
            <a:avLst/>
          </a:prstGeom>
          <a:noFill/>
        </p:spPr>
        <p:txBody>
          <a:bodyPr wrap="square">
            <a:spAutoFit/>
          </a:bodyPr>
          <a:lstStyle/>
          <a:p>
            <a:pPr>
              <a:lnSpc>
                <a:spcPct val="150000"/>
              </a:lnSpc>
            </a:pPr>
            <a:endParaRPr lang="en-HK" sz="1250" b="1" dirty="0">
              <a:solidFill>
                <a:srgbClr val="000000"/>
              </a:solidFill>
              <a:latin typeface="+mj-lt"/>
              <a:ea typeface="Microsoft JhengHei" panose="020B0604030504040204" pitchFamily="34" charset="-120"/>
            </a:endParaRPr>
          </a:p>
          <a:p>
            <a:pPr>
              <a:lnSpc>
                <a:spcPct val="150000"/>
              </a:lnSpc>
            </a:pPr>
            <a:r>
              <a:rPr lang="en-HK" sz="1250" b="1" dirty="0">
                <a:solidFill>
                  <a:srgbClr val="000000"/>
                </a:solidFill>
                <a:latin typeface="+mj-lt"/>
                <a:ea typeface="Microsoft JhengHei" panose="020B0604030504040204" pitchFamily="34" charset="-120"/>
              </a:rPr>
              <a:t>The importance of </a:t>
            </a:r>
            <a:r>
              <a:rPr lang="en-HK" sz="1250" b="1" dirty="0">
                <a:solidFill>
                  <a:srgbClr val="000000"/>
                </a:solidFill>
                <a:effectLst/>
                <a:latin typeface="+mj-lt"/>
                <a:ea typeface="Microsoft JhengHei" panose="020B0604030504040204" pitchFamily="34" charset="-120"/>
              </a:rPr>
              <a:t>Integrating Artificial Intelligence:</a:t>
            </a:r>
          </a:p>
          <a:p>
            <a:pPr>
              <a:lnSpc>
                <a:spcPct val="150000"/>
              </a:lnSpc>
            </a:pPr>
            <a:endParaRPr lang="en-HK" sz="1250" b="1" dirty="0">
              <a:solidFill>
                <a:srgbClr val="000000"/>
              </a:solidFill>
              <a:effectLst/>
              <a:latin typeface="+mj-lt"/>
              <a:ea typeface="Microsoft JhengHei" panose="020B0604030504040204" pitchFamily="34" charset="-120"/>
            </a:endParaRPr>
          </a:p>
          <a:p>
            <a:pPr marL="171450" indent="-171450">
              <a:lnSpc>
                <a:spcPct val="150000"/>
              </a:lnSpc>
              <a:buFont typeface="Arial" panose="020B0604020202020204" pitchFamily="34" charset="0"/>
              <a:buChar char="•"/>
            </a:pPr>
            <a:r>
              <a:rPr lang="en-US" sz="1250" dirty="0">
                <a:solidFill>
                  <a:srgbClr val="000000"/>
                </a:solidFill>
                <a:effectLst/>
                <a:latin typeface="+mj-lt"/>
                <a:ea typeface="Microsoft JhengHei" panose="020B0604030504040204" pitchFamily="34" charset="-120"/>
              </a:rPr>
              <a:t>The </a:t>
            </a:r>
            <a:r>
              <a:rPr lang="en-US" sz="1250" b="1" dirty="0">
                <a:solidFill>
                  <a:srgbClr val="000000"/>
                </a:solidFill>
                <a:effectLst/>
                <a:latin typeface="+mj-lt"/>
                <a:ea typeface="Microsoft JhengHei" panose="020B0604030504040204" pitchFamily="34" charset="-120"/>
              </a:rPr>
              <a:t>integration of AI</a:t>
            </a:r>
            <a:r>
              <a:rPr lang="en-US" sz="1250" dirty="0">
                <a:solidFill>
                  <a:srgbClr val="000000"/>
                </a:solidFill>
                <a:effectLst/>
                <a:latin typeface="+mj-lt"/>
                <a:ea typeface="Microsoft JhengHei" panose="020B0604030504040204" pitchFamily="34" charset="-120"/>
              </a:rPr>
              <a:t> across various sectors has significantly transformed operations, strategies, and outcomes, particularly in </a:t>
            </a:r>
            <a:r>
              <a:rPr lang="en-US" sz="1250" b="1" dirty="0">
                <a:solidFill>
                  <a:srgbClr val="000000"/>
                </a:solidFill>
                <a:effectLst/>
                <a:latin typeface="+mj-lt"/>
                <a:ea typeface="Microsoft JhengHei" panose="020B0604030504040204" pitchFamily="34" charset="-120"/>
              </a:rPr>
              <a:t>compliance and monitoring</a:t>
            </a:r>
            <a:r>
              <a:rPr lang="en-US" sz="1250" dirty="0">
                <a:solidFill>
                  <a:srgbClr val="000000"/>
                </a:solidFill>
                <a:effectLst/>
                <a:latin typeface="+mj-lt"/>
                <a:ea typeface="Microsoft JhengHei" panose="020B0604030504040204" pitchFamily="34" charset="-120"/>
              </a:rPr>
              <a:t>. AI technologies are revolutionizing how organizations maintain compliance standards by </a:t>
            </a:r>
            <a:r>
              <a:rPr lang="en-US" sz="1250" b="1" dirty="0">
                <a:solidFill>
                  <a:srgbClr val="000000"/>
                </a:solidFill>
                <a:effectLst/>
                <a:latin typeface="+mj-lt"/>
                <a:ea typeface="Microsoft JhengHei" panose="020B0604030504040204" pitchFamily="34" charset="-120"/>
              </a:rPr>
              <a:t>rapidly processing and analyzing vast amounts of data </a:t>
            </a:r>
            <a:r>
              <a:rPr lang="en-US" sz="1250" dirty="0">
                <a:solidFill>
                  <a:srgbClr val="000000"/>
                </a:solidFill>
                <a:effectLst/>
                <a:latin typeface="+mj-lt"/>
                <a:ea typeface="Microsoft JhengHei" panose="020B0604030504040204" pitchFamily="34" charset="-120"/>
              </a:rPr>
              <a:t>(Garcia-Segura, 2024).</a:t>
            </a:r>
          </a:p>
          <a:p>
            <a:pPr marL="171450" indent="-171450">
              <a:lnSpc>
                <a:spcPct val="150000"/>
              </a:lnSpc>
              <a:buFont typeface="Arial" panose="020B0604020202020204" pitchFamily="34" charset="0"/>
              <a:buChar char="•"/>
            </a:pPr>
            <a:r>
              <a:rPr lang="en-US" sz="1250" b="0" i="0" dirty="0">
                <a:effectLst/>
                <a:latin typeface="+mj-lt"/>
              </a:rPr>
              <a:t>Research by Arner, Barberis, and Buckley (2015) suggests that AI-driven systems, which incorporate </a:t>
            </a:r>
            <a:r>
              <a:rPr lang="en-US" sz="1250" b="1" i="0" dirty="0">
                <a:effectLst/>
                <a:latin typeface="+mj-lt"/>
              </a:rPr>
              <a:t>machine learning, natural language processing</a:t>
            </a:r>
            <a:r>
              <a:rPr lang="en-US" sz="1250" b="0" i="0" dirty="0">
                <a:effectLst/>
                <a:latin typeface="+mj-lt"/>
              </a:rPr>
              <a:t>, </a:t>
            </a:r>
            <a:r>
              <a:rPr lang="en-US" sz="1250" b="1" i="0" dirty="0">
                <a:effectLst/>
                <a:latin typeface="+mj-lt"/>
              </a:rPr>
              <a:t>and predictive analytics</a:t>
            </a:r>
            <a:r>
              <a:rPr lang="en-US" sz="1250" b="0" i="0" dirty="0">
                <a:effectLst/>
                <a:latin typeface="+mj-lt"/>
              </a:rPr>
              <a:t>, offer added </a:t>
            </a:r>
            <a:r>
              <a:rPr lang="en-US" sz="1250" b="1" i="0" dirty="0">
                <a:effectLst/>
                <a:latin typeface="+mj-lt"/>
              </a:rPr>
              <a:t>effective, dynamic approach </a:t>
            </a:r>
            <a:r>
              <a:rPr lang="en-US" sz="1250" b="0" i="0" dirty="0">
                <a:effectLst/>
                <a:latin typeface="+mj-lt"/>
              </a:rPr>
              <a:t>to monitoring </a:t>
            </a:r>
            <a:r>
              <a:rPr lang="en-US" sz="1250" b="1" i="0" dirty="0">
                <a:effectLst/>
                <a:latin typeface="+mj-lt"/>
              </a:rPr>
              <a:t>unusual activities</a:t>
            </a:r>
            <a:r>
              <a:rPr lang="en-US" sz="1250" b="0" i="0" dirty="0">
                <a:effectLst/>
                <a:latin typeface="+mj-lt"/>
              </a:rPr>
              <a:t>. These AI systems continuously </a:t>
            </a:r>
            <a:r>
              <a:rPr lang="en-US" sz="1250" b="1" i="0" dirty="0">
                <a:effectLst/>
                <a:latin typeface="+mj-lt"/>
              </a:rPr>
              <a:t>learn, enabling them to identify anomalies</a:t>
            </a:r>
            <a:r>
              <a:rPr lang="en-US" sz="1250" b="0" i="0" dirty="0">
                <a:effectLst/>
                <a:latin typeface="+mj-lt"/>
              </a:rPr>
              <a:t> that could indicate </a:t>
            </a:r>
            <a:r>
              <a:rPr lang="en-US" sz="1250" b="1" i="0" dirty="0">
                <a:effectLst/>
                <a:latin typeface="+mj-lt"/>
              </a:rPr>
              <a:t>breaches,</a:t>
            </a:r>
            <a:r>
              <a:rPr lang="en-US" sz="1250" b="0" i="0" dirty="0">
                <a:effectLst/>
                <a:latin typeface="+mj-lt"/>
              </a:rPr>
              <a:t> thereby allowing organizations to adopt </a:t>
            </a:r>
            <a:r>
              <a:rPr lang="en-US" sz="1250" b="1" i="0" dirty="0">
                <a:effectLst/>
                <a:latin typeface="+mj-lt"/>
              </a:rPr>
              <a:t>proactive strategies</a:t>
            </a:r>
            <a:r>
              <a:rPr lang="en-HK" sz="1250" dirty="0">
                <a:solidFill>
                  <a:srgbClr val="000000"/>
                </a:solidFill>
                <a:effectLst/>
                <a:latin typeface="+mj-lt"/>
                <a:ea typeface="Microsoft JhengHei" panose="020B0604030504040204" pitchFamily="34" charset="-120"/>
              </a:rPr>
              <a:t>.</a:t>
            </a:r>
          </a:p>
          <a:p>
            <a:pPr marL="171450" indent="-171450">
              <a:lnSpc>
                <a:spcPct val="150000"/>
              </a:lnSpc>
              <a:buFont typeface="Arial" panose="020B0604020202020204" pitchFamily="34" charset="0"/>
              <a:buChar char="•"/>
            </a:pPr>
            <a:r>
              <a:rPr lang="en-US" sz="1250" b="0" i="0" dirty="0">
                <a:effectLst/>
                <a:latin typeface="+mj-lt"/>
              </a:rPr>
              <a:t>AI significantly enhances the efficiency of monitoring activities by </a:t>
            </a:r>
            <a:r>
              <a:rPr lang="en-US" sz="1250" b="1" i="0" dirty="0">
                <a:effectLst/>
                <a:latin typeface="+mj-lt"/>
              </a:rPr>
              <a:t>automating routine tasks. </a:t>
            </a:r>
            <a:r>
              <a:rPr lang="en-US" sz="1250" b="0" i="0" dirty="0">
                <a:effectLst/>
                <a:latin typeface="+mj-lt"/>
              </a:rPr>
              <a:t>This allows AI systems to scrutinize large datasets, identify anomalies, and </a:t>
            </a:r>
            <a:r>
              <a:rPr lang="en-US" sz="1250" dirty="0">
                <a:latin typeface="+mj-lt"/>
              </a:rPr>
              <a:t>violations </a:t>
            </a:r>
            <a:r>
              <a:rPr lang="en-US" sz="1250" b="0" i="0" dirty="0">
                <a:effectLst/>
                <a:latin typeface="+mj-lt"/>
              </a:rPr>
              <a:t>, thereby </a:t>
            </a:r>
            <a:r>
              <a:rPr lang="en-US" sz="1250" b="1" i="0" dirty="0">
                <a:effectLst/>
                <a:latin typeface="+mj-lt"/>
              </a:rPr>
              <a:t>reducing the likelihood of mistakes made by people </a:t>
            </a:r>
            <a:r>
              <a:rPr lang="en-US" sz="1250" b="0" i="0" dirty="0">
                <a:effectLst/>
                <a:latin typeface="+mj-lt"/>
              </a:rPr>
              <a:t>(</a:t>
            </a:r>
            <a:r>
              <a:rPr lang="en-US" sz="1250" b="0" i="0" dirty="0" err="1">
                <a:effectLst/>
                <a:latin typeface="+mj-lt"/>
              </a:rPr>
              <a:t>Bughin</a:t>
            </a:r>
            <a:r>
              <a:rPr lang="en-US" sz="1250" b="0" i="0" dirty="0">
                <a:effectLst/>
                <a:latin typeface="+mj-lt"/>
              </a:rPr>
              <a:t> et al., 2017)</a:t>
            </a:r>
          </a:p>
          <a:p>
            <a:pPr marL="171450" indent="-171450">
              <a:lnSpc>
                <a:spcPct val="150000"/>
              </a:lnSpc>
              <a:buFont typeface="Arial" panose="020B0604020202020204" pitchFamily="34" charset="0"/>
              <a:buChar char="•"/>
            </a:pPr>
            <a:r>
              <a:rPr lang="en-US" sz="1250" b="0" i="0" dirty="0">
                <a:effectLst/>
                <a:latin typeface="+mj-lt"/>
              </a:rPr>
              <a:t>Moreover, this enables going beyond </a:t>
            </a:r>
            <a:r>
              <a:rPr lang="en-US" sz="1250" b="1" i="0" dirty="0">
                <a:effectLst/>
                <a:latin typeface="+mj-lt"/>
              </a:rPr>
              <a:t>simple rules</a:t>
            </a:r>
            <a:r>
              <a:rPr lang="en-US" sz="1250" b="0" i="0" dirty="0">
                <a:effectLst/>
                <a:latin typeface="+mj-lt"/>
              </a:rPr>
              <a:t>, offering </a:t>
            </a:r>
            <a:r>
              <a:rPr lang="en-US" sz="1250" b="1" i="0" dirty="0">
                <a:effectLst/>
                <a:latin typeface="+mj-lt"/>
              </a:rPr>
              <a:t>in-depth investigation </a:t>
            </a:r>
            <a:r>
              <a:rPr lang="en-US" sz="1250" b="0" i="0" dirty="0">
                <a:effectLst/>
                <a:latin typeface="+mj-lt"/>
              </a:rPr>
              <a:t>that includes </a:t>
            </a:r>
            <a:r>
              <a:rPr lang="en-US" sz="1250" dirty="0">
                <a:latin typeface="+mj-lt"/>
              </a:rPr>
              <a:t>d</a:t>
            </a:r>
            <a:r>
              <a:rPr lang="en-US" sz="1250" b="0" i="0" dirty="0">
                <a:effectLst/>
                <a:latin typeface="+mj-lt"/>
              </a:rPr>
              <a:t>etecting </a:t>
            </a:r>
            <a:r>
              <a:rPr lang="en-US" sz="1250" b="1" i="0" dirty="0">
                <a:effectLst/>
                <a:latin typeface="+mj-lt"/>
              </a:rPr>
              <a:t>deceptive or unjust business practices </a:t>
            </a:r>
            <a:r>
              <a:rPr lang="en-US" sz="1250" b="0" i="0" dirty="0">
                <a:effectLst/>
                <a:latin typeface="+mj-lt"/>
              </a:rPr>
              <a:t>in the </a:t>
            </a:r>
            <a:r>
              <a:rPr lang="en-US" sz="1250" b="1" i="0" dirty="0">
                <a:effectLst/>
                <a:latin typeface="+mj-lt"/>
              </a:rPr>
              <a:t>communications</a:t>
            </a:r>
            <a:r>
              <a:rPr lang="en-US" sz="1250" b="0" i="0" dirty="0">
                <a:effectLst/>
                <a:latin typeface="+mj-lt"/>
              </a:rPr>
              <a:t> and revealing </a:t>
            </a:r>
            <a:r>
              <a:rPr lang="en-US" sz="1250" b="1" i="0" dirty="0">
                <a:effectLst/>
                <a:latin typeface="+mj-lt"/>
              </a:rPr>
              <a:t>unethical practices </a:t>
            </a:r>
            <a:r>
              <a:rPr lang="en-US" sz="1250" b="0" i="0" dirty="0">
                <a:effectLst/>
                <a:latin typeface="+mj-lt"/>
              </a:rPr>
              <a:t>hidden </a:t>
            </a:r>
            <a:r>
              <a:rPr lang="en-US" sz="1250" b="1" dirty="0">
                <a:latin typeface="+mj-lt"/>
              </a:rPr>
              <a:t>inside </a:t>
            </a:r>
            <a:r>
              <a:rPr lang="en-US" sz="1250" b="1" i="0" dirty="0">
                <a:effectLst/>
                <a:latin typeface="+mj-lt"/>
              </a:rPr>
              <a:t>extensive data</a:t>
            </a:r>
            <a:r>
              <a:rPr lang="en-US" sz="1250" b="1" dirty="0">
                <a:latin typeface="+mj-lt"/>
              </a:rPr>
              <a:t> </a:t>
            </a:r>
            <a:r>
              <a:rPr lang="en-US" sz="1250" b="0" i="0" dirty="0">
                <a:effectLst/>
                <a:latin typeface="+mj-lt"/>
              </a:rPr>
              <a:t>(Rai, 2019)</a:t>
            </a:r>
          </a:p>
          <a:p>
            <a:pPr>
              <a:lnSpc>
                <a:spcPct val="150000"/>
              </a:lnSpc>
            </a:pPr>
            <a:endParaRPr lang="en-HK" sz="1200" dirty="0">
              <a:solidFill>
                <a:srgbClr val="000000"/>
              </a:solidFill>
              <a:effectLst/>
              <a:latin typeface="+mj-lt"/>
              <a:ea typeface="Microsoft JhengHei" panose="020B0604030504040204" pitchFamily="34" charset="-120"/>
            </a:endParaRPr>
          </a:p>
          <a:p>
            <a:pPr>
              <a:lnSpc>
                <a:spcPct val="150000"/>
              </a:lnSpc>
            </a:pPr>
            <a:endParaRPr lang="en-HK" sz="1200" u="sng" dirty="0">
              <a:solidFill>
                <a:srgbClr val="000000"/>
              </a:solidFill>
              <a:effectLst/>
              <a:latin typeface="Arial" panose="020B0604020202020204" pitchFamily="34" charset="0"/>
              <a:ea typeface="Microsoft JhengHei" panose="020B0604030504040204" pitchFamily="34" charset="-120"/>
            </a:endParaRPr>
          </a:p>
          <a:p>
            <a:pPr>
              <a:lnSpc>
                <a:spcPct val="150000"/>
              </a:lnSpc>
            </a:pPr>
            <a:endParaRPr lang="en-HK" sz="1200" dirty="0">
              <a:solidFill>
                <a:srgbClr val="000000"/>
              </a:solidFill>
              <a:effectLst/>
              <a:latin typeface="Times New Roman" panose="02020603050405020304" pitchFamily="18" charset="0"/>
              <a:ea typeface="Microsoft JhengHei" panose="020B0604030504040204" pitchFamily="34" charset="-120"/>
            </a:endParaRPr>
          </a:p>
        </p:txBody>
      </p:sp>
    </p:spTree>
    <p:extLst>
      <p:ext uri="{BB962C8B-B14F-4D97-AF65-F5344CB8AC3E}">
        <p14:creationId xmlns:p14="http://schemas.microsoft.com/office/powerpoint/2010/main" val="375340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2A441-238A-0A6F-CD75-21F173D1814E}"/>
              </a:ext>
            </a:extLst>
          </p:cNvPr>
          <p:cNvSpPr>
            <a:spLocks noGrp="1"/>
          </p:cNvSpPr>
          <p:nvPr>
            <p:ph type="title"/>
          </p:nvPr>
        </p:nvSpPr>
        <p:spPr/>
        <p:txBody>
          <a:bodyPr/>
          <a:lstStyle/>
          <a:p>
            <a:r>
              <a:rPr lang="en-US" dirty="0"/>
              <a:t>Research Gaps</a:t>
            </a:r>
            <a:endParaRPr lang="en-HK" dirty="0"/>
          </a:p>
        </p:txBody>
      </p:sp>
      <p:sp>
        <p:nvSpPr>
          <p:cNvPr id="5" name="TextBox 4">
            <a:extLst>
              <a:ext uri="{FF2B5EF4-FFF2-40B4-BE49-F238E27FC236}">
                <a16:creationId xmlns:a16="http://schemas.microsoft.com/office/drawing/2014/main" id="{A4AEFD90-1BFA-0A6C-74EA-13378CC3D17C}"/>
              </a:ext>
            </a:extLst>
          </p:cNvPr>
          <p:cNvSpPr txBox="1"/>
          <p:nvPr/>
        </p:nvSpPr>
        <p:spPr>
          <a:xfrm>
            <a:off x="629264" y="1228219"/>
            <a:ext cx="11307097" cy="5241307"/>
          </a:xfrm>
          <a:prstGeom prst="rect">
            <a:avLst/>
          </a:prstGeom>
          <a:noFill/>
        </p:spPr>
        <p:txBody>
          <a:bodyPr wrap="square">
            <a:spAutoFit/>
          </a:bodyPr>
          <a:lstStyle/>
          <a:p>
            <a:pPr>
              <a:lnSpc>
                <a:spcPct val="150000"/>
              </a:lnSpc>
            </a:pPr>
            <a:r>
              <a:rPr lang="en-HK" sz="1250" b="1" dirty="0">
                <a:solidFill>
                  <a:srgbClr val="000000"/>
                </a:solidFill>
                <a:effectLst/>
                <a:latin typeface="+mj-lt"/>
                <a:ea typeface="Microsoft JhengHei" panose="020B0604030504040204" pitchFamily="34" charset="-120"/>
              </a:rPr>
              <a:t>The Challenges &amp; Gaps of AI Integration in Financial Crime:</a:t>
            </a:r>
          </a:p>
          <a:p>
            <a:pPr marL="342900" indent="-342900">
              <a:lnSpc>
                <a:spcPct val="150000"/>
              </a:lnSpc>
              <a:buFont typeface="Arial" panose="020B0604020202020204" pitchFamily="34" charset="0"/>
              <a:buChar char="•"/>
            </a:pPr>
            <a:r>
              <a:rPr lang="en-HK" sz="1250" b="0" i="0" dirty="0">
                <a:effectLst/>
                <a:latin typeface="+mj-lt"/>
              </a:rPr>
              <a:t>A major ethical concern is </a:t>
            </a:r>
            <a:r>
              <a:rPr lang="en-HK" sz="1250" b="1" i="0" dirty="0">
                <a:effectLst/>
                <a:latin typeface="+mj-lt"/>
              </a:rPr>
              <a:t>individual privacy</a:t>
            </a:r>
            <a:r>
              <a:rPr lang="en-HK" sz="1250" b="0" i="0" dirty="0">
                <a:effectLst/>
                <a:latin typeface="+mj-lt"/>
              </a:rPr>
              <a:t>. Processing personal data raises concerns about </a:t>
            </a:r>
            <a:r>
              <a:rPr lang="en-HK" sz="1250" b="1" i="0" dirty="0">
                <a:effectLst/>
                <a:latin typeface="+mj-lt"/>
              </a:rPr>
              <a:t>unauthorized use and privacy violations </a:t>
            </a:r>
            <a:r>
              <a:rPr lang="en-HK" sz="1250" b="0" i="0" dirty="0">
                <a:effectLst/>
                <a:latin typeface="+mj-lt"/>
              </a:rPr>
              <a:t>(Martin, 2019). AI </a:t>
            </a:r>
            <a:r>
              <a:rPr lang="en-HK" sz="1250" b="1" i="0" dirty="0">
                <a:effectLst/>
                <a:latin typeface="+mj-lt"/>
              </a:rPr>
              <a:t>surveillance</a:t>
            </a:r>
            <a:r>
              <a:rPr lang="en-HK" sz="1250" b="0" i="0" dirty="0">
                <a:effectLst/>
                <a:latin typeface="+mj-lt"/>
              </a:rPr>
              <a:t> can create </a:t>
            </a:r>
            <a:r>
              <a:rPr lang="en-HK" sz="1250" b="1" i="0" dirty="0">
                <a:effectLst/>
                <a:latin typeface="+mj-lt"/>
              </a:rPr>
              <a:t>ethical dilemmas</a:t>
            </a:r>
            <a:r>
              <a:rPr lang="en-HK" sz="1250" b="0" i="0" dirty="0">
                <a:effectLst/>
                <a:latin typeface="+mj-lt"/>
              </a:rPr>
              <a:t>, as crime prevention efforts may </a:t>
            </a:r>
            <a:r>
              <a:rPr lang="en-HK" sz="1250" b="1" i="0" dirty="0">
                <a:effectLst/>
                <a:latin typeface="+mj-lt"/>
              </a:rPr>
              <a:t>infringe on privacy rights </a:t>
            </a:r>
            <a:r>
              <a:rPr lang="en-HK" sz="1250" b="0" i="0" dirty="0">
                <a:effectLst/>
                <a:latin typeface="+mj-lt"/>
              </a:rPr>
              <a:t>(Garcia-Segura, 2024). Additionally, </a:t>
            </a:r>
            <a:r>
              <a:rPr lang="en-HK" sz="1250" b="1" i="0" dirty="0">
                <a:effectLst/>
                <a:latin typeface="+mj-lt"/>
              </a:rPr>
              <a:t>algorithmic biases </a:t>
            </a:r>
            <a:r>
              <a:rPr lang="en-HK" sz="1250" b="0" i="0" dirty="0">
                <a:effectLst/>
                <a:latin typeface="+mj-lt"/>
              </a:rPr>
              <a:t>can lead to </a:t>
            </a:r>
            <a:r>
              <a:rPr lang="en-HK" sz="1250" b="1" i="0" dirty="0">
                <a:effectLst/>
                <a:latin typeface="+mj-lt"/>
              </a:rPr>
              <a:t>prejudiced levelling or deceitful allegations </a:t>
            </a:r>
            <a:r>
              <a:rPr lang="en-HK" sz="1250" b="0" i="0" dirty="0">
                <a:effectLst/>
                <a:latin typeface="+mj-lt"/>
              </a:rPr>
              <a:t>due to </a:t>
            </a:r>
            <a:r>
              <a:rPr lang="en-HK" sz="1250" b="1" i="0" dirty="0">
                <a:effectLst/>
                <a:latin typeface="+mj-lt"/>
              </a:rPr>
              <a:t>incorrect decisio</a:t>
            </a:r>
            <a:r>
              <a:rPr lang="en-HK" sz="1250" b="0" i="0" dirty="0">
                <a:effectLst/>
                <a:latin typeface="+mj-lt"/>
              </a:rPr>
              <a:t>ns (Barocas and Selbst, 2016).</a:t>
            </a:r>
          </a:p>
          <a:p>
            <a:pPr marL="342900" indent="-342900">
              <a:lnSpc>
                <a:spcPct val="150000"/>
              </a:lnSpc>
              <a:buFont typeface="Arial" panose="020B0604020202020204" pitchFamily="34" charset="0"/>
              <a:buChar char="•"/>
            </a:pPr>
            <a:r>
              <a:rPr lang="en-US" sz="1250" b="0" i="0" dirty="0">
                <a:effectLst/>
                <a:latin typeface="+mj-lt"/>
              </a:rPr>
              <a:t>A 2022 policy paper by </a:t>
            </a:r>
            <a:r>
              <a:rPr lang="en-US" sz="1250" b="1" i="0" dirty="0">
                <a:effectLst/>
                <a:latin typeface="+mj-lt"/>
              </a:rPr>
              <a:t>“Fair Trials</a:t>
            </a:r>
            <a:r>
              <a:rPr lang="en-US" sz="1250" b="0" i="0" dirty="0">
                <a:effectLst/>
                <a:latin typeface="+mj-lt"/>
              </a:rPr>
              <a:t>” highlighted that AI systems can </a:t>
            </a:r>
            <a:r>
              <a:rPr lang="en-US" sz="1250" b="1" i="0" dirty="0">
                <a:effectLst/>
                <a:latin typeface="+mj-lt"/>
              </a:rPr>
              <a:t>propagate unfair decisions</a:t>
            </a:r>
            <a:r>
              <a:rPr lang="en-US" sz="1250" i="0" dirty="0">
                <a:effectLst/>
                <a:latin typeface="+mj-lt"/>
              </a:rPr>
              <a:t>, violating </a:t>
            </a:r>
            <a:r>
              <a:rPr lang="en-US" sz="1250" b="1" i="0" dirty="0">
                <a:effectLst/>
                <a:latin typeface="+mj-lt"/>
              </a:rPr>
              <a:t>fundamental rights </a:t>
            </a:r>
            <a:r>
              <a:rPr lang="en-US" sz="1250" i="0" dirty="0">
                <a:effectLst/>
                <a:latin typeface="+mj-lt"/>
              </a:rPr>
              <a:t>for their </a:t>
            </a:r>
            <a:r>
              <a:rPr lang="en-US" sz="1250" b="1" i="0" dirty="0">
                <a:effectLst/>
                <a:latin typeface="+mj-lt"/>
              </a:rPr>
              <a:t>poor design</a:t>
            </a:r>
            <a:r>
              <a:rPr lang="en-US" sz="1250" b="1" dirty="0">
                <a:latin typeface="+mj-lt"/>
              </a:rPr>
              <a:t> </a:t>
            </a:r>
            <a:r>
              <a:rPr lang="en-US" sz="1250" i="0" dirty="0">
                <a:effectLst/>
                <a:latin typeface="+mj-lt"/>
              </a:rPr>
              <a:t>(Min and Ferris, 2022).</a:t>
            </a:r>
          </a:p>
          <a:p>
            <a:pPr marL="342900" indent="-342900">
              <a:lnSpc>
                <a:spcPct val="150000"/>
              </a:lnSpc>
              <a:buFont typeface="Arial" panose="020B0604020202020204" pitchFamily="34" charset="0"/>
              <a:buChar char="•"/>
            </a:pPr>
            <a:r>
              <a:rPr lang="en-US" sz="1250" b="1" i="0" dirty="0">
                <a:effectLst/>
                <a:latin typeface="+mj-lt"/>
              </a:rPr>
              <a:t>Transparency</a:t>
            </a:r>
            <a:r>
              <a:rPr lang="en-US" sz="1250" b="0" i="0" dirty="0">
                <a:effectLst/>
                <a:latin typeface="+mj-lt"/>
              </a:rPr>
              <a:t> and </a:t>
            </a:r>
            <a:r>
              <a:rPr lang="en-US" sz="1250" b="1" i="0" dirty="0">
                <a:effectLst/>
                <a:latin typeface="+mj-lt"/>
              </a:rPr>
              <a:t>accountability</a:t>
            </a:r>
            <a:r>
              <a:rPr lang="en-US" sz="1250" b="0" i="0" dirty="0">
                <a:effectLst/>
                <a:latin typeface="+mj-lt"/>
              </a:rPr>
              <a:t> are core </a:t>
            </a:r>
            <a:r>
              <a:rPr lang="en-US" sz="1250" b="1" i="0" dirty="0">
                <a:effectLst/>
                <a:latin typeface="+mj-lt"/>
              </a:rPr>
              <a:t>principles</a:t>
            </a:r>
            <a:r>
              <a:rPr lang="en-US" sz="1250" b="0" i="0" dirty="0">
                <a:effectLst/>
                <a:latin typeface="+mj-lt"/>
              </a:rPr>
              <a:t> in the OECD </a:t>
            </a:r>
            <a:r>
              <a:rPr lang="en-US" sz="1250" b="1" i="0" dirty="0">
                <a:effectLst/>
                <a:latin typeface="+mj-lt"/>
              </a:rPr>
              <a:t>AI Values</a:t>
            </a:r>
            <a:r>
              <a:rPr lang="en-US" sz="1250" b="0" i="0" dirty="0">
                <a:effectLst/>
                <a:latin typeface="+mj-lt"/>
              </a:rPr>
              <a:t>, particularly crucial when </a:t>
            </a:r>
            <a:r>
              <a:rPr lang="en-US" sz="1250" b="1" i="0" dirty="0">
                <a:effectLst/>
                <a:latin typeface="+mj-lt"/>
              </a:rPr>
              <a:t>employees are censored </a:t>
            </a:r>
            <a:r>
              <a:rPr lang="en-US" sz="1250" b="0" i="0" dirty="0">
                <a:effectLst/>
                <a:latin typeface="+mj-lt"/>
              </a:rPr>
              <a:t>by AI-based </a:t>
            </a:r>
            <a:r>
              <a:rPr lang="en-US" sz="1250" b="1" i="0" dirty="0">
                <a:effectLst/>
                <a:latin typeface="+mj-lt"/>
              </a:rPr>
              <a:t>fraud deterrence </a:t>
            </a:r>
            <a:r>
              <a:rPr lang="en-US" sz="1250" b="0" i="0" dirty="0">
                <a:effectLst/>
                <a:latin typeface="+mj-lt"/>
              </a:rPr>
              <a:t>systems. </a:t>
            </a:r>
            <a:r>
              <a:rPr lang="en-US" sz="1250" b="1" i="0" dirty="0">
                <a:effectLst/>
                <a:latin typeface="+mj-lt"/>
              </a:rPr>
              <a:t>Accountability</a:t>
            </a:r>
            <a:r>
              <a:rPr lang="en-US" sz="1250" b="0" i="0" dirty="0">
                <a:effectLst/>
                <a:latin typeface="+mj-lt"/>
              </a:rPr>
              <a:t> requires enterprises using AI to implement a </a:t>
            </a:r>
            <a:r>
              <a:rPr lang="en-US" sz="1250" b="1" i="0" dirty="0">
                <a:effectLst/>
                <a:latin typeface="+mj-lt"/>
              </a:rPr>
              <a:t>comprehensive risk management strategy</a:t>
            </a:r>
            <a:r>
              <a:rPr lang="en-US" sz="1250" b="0" i="0" dirty="0">
                <a:effectLst/>
                <a:latin typeface="+mj-lt"/>
              </a:rPr>
              <a:t> across the</a:t>
            </a:r>
            <a:r>
              <a:rPr lang="en-US" sz="1250" b="1" i="0" dirty="0">
                <a:effectLst/>
                <a:latin typeface="+mj-lt"/>
              </a:rPr>
              <a:t> entire</a:t>
            </a:r>
            <a:r>
              <a:rPr lang="en-US" sz="1250" b="0" i="0" dirty="0">
                <a:effectLst/>
                <a:latin typeface="+mj-lt"/>
              </a:rPr>
              <a:t> </a:t>
            </a:r>
            <a:r>
              <a:rPr lang="en-US" sz="1250" b="1" i="0" dirty="0">
                <a:effectLst/>
                <a:latin typeface="+mj-lt"/>
              </a:rPr>
              <a:t>lifecycle</a:t>
            </a:r>
            <a:r>
              <a:rPr lang="en-US" sz="1250" b="0" i="0" dirty="0">
                <a:effectLst/>
                <a:latin typeface="+mj-lt"/>
              </a:rPr>
              <a:t> of their AI systems (OECD, 2024).</a:t>
            </a:r>
          </a:p>
          <a:p>
            <a:pPr marL="342900" indent="-342900">
              <a:lnSpc>
                <a:spcPct val="150000"/>
              </a:lnSpc>
              <a:buFont typeface="Arial" panose="020B0604020202020204" pitchFamily="34" charset="0"/>
              <a:buChar char="•"/>
            </a:pPr>
            <a:r>
              <a:rPr lang="en-US" sz="1250" b="0" i="0" dirty="0">
                <a:effectLst/>
                <a:latin typeface="+mj-lt"/>
              </a:rPr>
              <a:t>The </a:t>
            </a:r>
            <a:r>
              <a:rPr lang="en-US" sz="1250" b="1" i="0" dirty="0">
                <a:effectLst/>
                <a:latin typeface="+mj-lt"/>
              </a:rPr>
              <a:t>European Union </a:t>
            </a:r>
            <a:r>
              <a:rPr lang="en-US" sz="1250" b="0" i="0" dirty="0">
                <a:effectLst/>
                <a:latin typeface="+mj-lt"/>
              </a:rPr>
              <a:t>has made substantial strides in establishing </a:t>
            </a:r>
            <a:r>
              <a:rPr lang="en-US" sz="1250" b="1" i="0" dirty="0">
                <a:effectLst/>
                <a:latin typeface="+mj-lt"/>
              </a:rPr>
              <a:t>comprehensive frame</a:t>
            </a:r>
            <a:r>
              <a:rPr lang="en-US" sz="1250" b="0" i="0" dirty="0">
                <a:effectLst/>
                <a:latin typeface="+mj-lt"/>
              </a:rPr>
              <a:t>works to </a:t>
            </a:r>
            <a:r>
              <a:rPr lang="en-US" sz="1250" b="1" i="0" dirty="0">
                <a:effectLst/>
                <a:latin typeface="+mj-lt"/>
              </a:rPr>
              <a:t>regulate AI </a:t>
            </a:r>
            <a:r>
              <a:rPr lang="en-US" sz="1250" b="0" i="0" dirty="0">
                <a:effectLst/>
                <a:latin typeface="+mj-lt"/>
              </a:rPr>
              <a:t>technologies. These initiatives are designed to enhance </a:t>
            </a:r>
            <a:r>
              <a:rPr lang="en-US" sz="1250" b="1" i="0" dirty="0">
                <a:effectLst/>
                <a:latin typeface="+mj-lt"/>
              </a:rPr>
              <a:t>trust in AI, foster modernization</a:t>
            </a:r>
            <a:r>
              <a:rPr lang="en-US" sz="1250" b="0" i="0" dirty="0">
                <a:effectLst/>
                <a:latin typeface="+mj-lt"/>
              </a:rPr>
              <a:t>, and </a:t>
            </a:r>
            <a:r>
              <a:rPr lang="en-US" sz="1250" b="1" i="0" dirty="0">
                <a:effectLst/>
                <a:latin typeface="+mj-lt"/>
              </a:rPr>
              <a:t>protect societal interests</a:t>
            </a:r>
            <a:r>
              <a:rPr lang="en-US" sz="1250" b="0" i="0" dirty="0">
                <a:effectLst/>
                <a:latin typeface="+mj-lt"/>
              </a:rPr>
              <a:t>, potentially setting </a:t>
            </a:r>
            <a:r>
              <a:rPr lang="en-US" sz="1250" b="1" i="0" dirty="0">
                <a:effectLst/>
                <a:latin typeface="+mj-lt"/>
              </a:rPr>
              <a:t>global ethical standards </a:t>
            </a:r>
            <a:r>
              <a:rPr lang="en-US" sz="1250" b="0" i="0" dirty="0">
                <a:effectLst/>
                <a:latin typeface="+mj-lt"/>
              </a:rPr>
              <a:t>influencing global AI positioning policies (EU Artificial Intelligence Act, 2024).</a:t>
            </a:r>
          </a:p>
          <a:p>
            <a:pPr marL="342900" indent="-342900">
              <a:lnSpc>
                <a:spcPct val="150000"/>
              </a:lnSpc>
              <a:buFont typeface="Arial" panose="020B0604020202020204" pitchFamily="34" charset="0"/>
              <a:buChar char="•"/>
            </a:pPr>
            <a:r>
              <a:rPr lang="en-US" sz="1250" i="0" dirty="0">
                <a:effectLst/>
                <a:latin typeface="+mj-lt"/>
              </a:rPr>
              <a:t>Navigating the </a:t>
            </a:r>
            <a:r>
              <a:rPr lang="en-US" sz="1250" b="1" i="0" dirty="0">
                <a:effectLst/>
                <a:latin typeface="+mj-lt"/>
              </a:rPr>
              <a:t>ethical challenges </a:t>
            </a:r>
            <a:r>
              <a:rPr lang="en-US" sz="1250" i="0" dirty="0">
                <a:effectLst/>
                <a:latin typeface="+mj-lt"/>
              </a:rPr>
              <a:t>of using AI to deter crime requires careful consideration of various complexities.. The interplay between </a:t>
            </a:r>
            <a:r>
              <a:rPr lang="en-US" sz="1250" b="1" i="0" dirty="0">
                <a:effectLst/>
                <a:latin typeface="+mj-lt"/>
              </a:rPr>
              <a:t>privacy concerns </a:t>
            </a:r>
            <a:r>
              <a:rPr lang="en-US" sz="1250" i="0" dirty="0">
                <a:effectLst/>
                <a:latin typeface="+mj-lt"/>
              </a:rPr>
              <a:t>and </a:t>
            </a:r>
            <a:r>
              <a:rPr lang="en-US" sz="1250" b="1" i="0" dirty="0">
                <a:effectLst/>
                <a:latin typeface="+mj-lt"/>
              </a:rPr>
              <a:t>crime prevention </a:t>
            </a:r>
            <a:r>
              <a:rPr lang="en-US" sz="1250" i="0" dirty="0">
                <a:effectLst/>
                <a:latin typeface="+mj-lt"/>
              </a:rPr>
              <a:t>efforts underscores the necessity for </a:t>
            </a:r>
            <a:r>
              <a:rPr lang="en-US" sz="1250" b="1" i="0" dirty="0">
                <a:effectLst/>
                <a:latin typeface="+mj-lt"/>
              </a:rPr>
              <a:t>standard governance frameworks </a:t>
            </a:r>
            <a:r>
              <a:rPr lang="en-US" sz="1250" i="0" dirty="0">
                <a:effectLst/>
                <a:latin typeface="+mj-lt"/>
              </a:rPr>
              <a:t>that prioritize </a:t>
            </a:r>
            <a:r>
              <a:rPr lang="en-US" sz="1250" b="1" i="0" dirty="0">
                <a:effectLst/>
                <a:latin typeface="+mj-lt"/>
              </a:rPr>
              <a:t>transparency</a:t>
            </a:r>
            <a:r>
              <a:rPr lang="en-US" sz="1250" i="0" dirty="0">
                <a:effectLst/>
                <a:latin typeface="+mj-lt"/>
              </a:rPr>
              <a:t> and </a:t>
            </a:r>
            <a:r>
              <a:rPr lang="en-US" sz="1250" b="1" i="0" dirty="0">
                <a:effectLst/>
                <a:latin typeface="+mj-lt"/>
              </a:rPr>
              <a:t>accountability</a:t>
            </a:r>
            <a:r>
              <a:rPr lang="en-US" sz="1250" i="0" dirty="0">
                <a:effectLst/>
                <a:latin typeface="+mj-lt"/>
              </a:rPr>
              <a:t>. This study encourages stakeholders to </a:t>
            </a:r>
            <a:r>
              <a:rPr lang="en-US" sz="1250" b="1" i="0" dirty="0">
                <a:effectLst/>
                <a:latin typeface="+mj-lt"/>
              </a:rPr>
              <a:t>devise strategies </a:t>
            </a:r>
            <a:r>
              <a:rPr lang="en-US" sz="1250" i="0" dirty="0">
                <a:effectLst/>
                <a:latin typeface="+mj-lt"/>
              </a:rPr>
              <a:t>for the </a:t>
            </a:r>
            <a:r>
              <a:rPr lang="en-US" sz="1250" b="1" i="0" dirty="0">
                <a:effectLst/>
                <a:latin typeface="+mj-lt"/>
              </a:rPr>
              <a:t>responsible development </a:t>
            </a:r>
            <a:r>
              <a:rPr lang="en-US" sz="1250" i="0" dirty="0">
                <a:effectLst/>
                <a:latin typeface="+mj-lt"/>
              </a:rPr>
              <a:t>and </a:t>
            </a:r>
            <a:r>
              <a:rPr lang="en-US" sz="1250" b="1" i="0" dirty="0">
                <a:effectLst/>
                <a:latin typeface="+mj-lt"/>
              </a:rPr>
              <a:t>deployment</a:t>
            </a:r>
            <a:r>
              <a:rPr lang="en-US" sz="1250" i="0" dirty="0">
                <a:effectLst/>
                <a:latin typeface="+mj-lt"/>
              </a:rPr>
              <a:t> of AI in </a:t>
            </a:r>
            <a:r>
              <a:rPr lang="en-US" sz="1250" b="1" i="0" dirty="0">
                <a:effectLst/>
                <a:latin typeface="+mj-lt"/>
              </a:rPr>
              <a:t>crime prevention</a:t>
            </a:r>
            <a:r>
              <a:rPr lang="en-US" sz="1250" i="0" dirty="0">
                <a:effectLst/>
                <a:latin typeface="+mj-lt"/>
              </a:rPr>
              <a:t>, ensuring that </a:t>
            </a:r>
            <a:r>
              <a:rPr lang="en-US" sz="1250" b="1" i="0" dirty="0">
                <a:effectLst/>
                <a:latin typeface="+mj-lt"/>
              </a:rPr>
              <a:t>individual rights</a:t>
            </a:r>
            <a:r>
              <a:rPr lang="en-US" sz="1250" i="0" dirty="0">
                <a:effectLst/>
                <a:latin typeface="+mj-lt"/>
              </a:rPr>
              <a:t> are </a:t>
            </a:r>
            <a:r>
              <a:rPr lang="en-US" sz="1250" b="1" i="0" dirty="0">
                <a:effectLst/>
                <a:latin typeface="+mj-lt"/>
              </a:rPr>
              <a:t>safeguarded</a:t>
            </a:r>
            <a:r>
              <a:rPr lang="en-US" sz="1250" i="0" dirty="0">
                <a:effectLst/>
                <a:latin typeface="+mj-lt"/>
              </a:rPr>
              <a:t> while enhancing </a:t>
            </a:r>
            <a:r>
              <a:rPr lang="en-US" sz="1250" b="1" i="0" dirty="0">
                <a:effectLst/>
                <a:latin typeface="+mj-lt"/>
              </a:rPr>
              <a:t>public safety</a:t>
            </a:r>
            <a:r>
              <a:rPr lang="en-US" sz="1250" i="0" dirty="0">
                <a:effectLst/>
                <a:latin typeface="+mj-lt"/>
              </a:rPr>
              <a:t>.</a:t>
            </a:r>
            <a:endParaRPr lang="en-HK" sz="1250" kern="100" dirty="0">
              <a:effectLst/>
              <a:latin typeface="+mj-lt"/>
              <a:ea typeface="Microsoft JhengHei" panose="020B0604030504040204" pitchFamily="34" charset="-120"/>
              <a:cs typeface="Times New Roman" panose="02020603050405020304" pitchFamily="18" charset="0"/>
            </a:endParaRPr>
          </a:p>
          <a:p>
            <a:pPr>
              <a:lnSpc>
                <a:spcPct val="150000"/>
              </a:lnSpc>
            </a:pPr>
            <a:endParaRPr lang="en-HK" sz="1250" kern="100" dirty="0">
              <a:effectLst/>
              <a:latin typeface="+mj-lt"/>
              <a:ea typeface="Microsoft JhengHei" panose="020B0604030504040204" pitchFamily="34" charset="-120"/>
              <a:cs typeface="Times New Roman" panose="02020603050405020304" pitchFamily="18" charset="0"/>
            </a:endParaRPr>
          </a:p>
          <a:p>
            <a:pPr>
              <a:lnSpc>
                <a:spcPct val="150000"/>
              </a:lnSpc>
            </a:pPr>
            <a:endParaRPr lang="en-HK" sz="1200" dirty="0">
              <a:solidFill>
                <a:srgbClr val="000000"/>
              </a:solidFill>
              <a:effectLst/>
              <a:latin typeface="Times New Roman" panose="02020603050405020304" pitchFamily="18" charset="0"/>
              <a:ea typeface="Microsoft JhengHei" panose="020B0604030504040204" pitchFamily="34" charset="-120"/>
            </a:endParaRPr>
          </a:p>
        </p:txBody>
      </p:sp>
    </p:spTree>
    <p:extLst>
      <p:ext uri="{BB962C8B-B14F-4D97-AF65-F5344CB8AC3E}">
        <p14:creationId xmlns:p14="http://schemas.microsoft.com/office/powerpoint/2010/main" val="3617556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nSpc>
                <a:spcPct val="115000"/>
              </a:lnSpc>
              <a:spcAft>
                <a:spcPts val="800"/>
              </a:spcAft>
            </a:pPr>
            <a:r>
              <a:rPr lang="en-HK" kern="100" dirty="0">
                <a:effectLst/>
                <a:ea typeface="PMingLiU" panose="02020500000000000000" pitchFamily="18" charset="-120"/>
                <a:cs typeface="Times New Roman" panose="02020603050405020304" pitchFamily="18" charset="0"/>
              </a:rPr>
              <a:t>Research Objective &amp; Research Questions</a:t>
            </a:r>
          </a:p>
        </p:txBody>
      </p:sp>
      <p:sp>
        <p:nvSpPr>
          <p:cNvPr id="6" name="TextBox 5">
            <a:extLst>
              <a:ext uri="{FF2B5EF4-FFF2-40B4-BE49-F238E27FC236}">
                <a16:creationId xmlns:a16="http://schemas.microsoft.com/office/drawing/2014/main" id="{AB6EA2D8-8464-E1D4-3CEB-CC3FE104AFB2}"/>
              </a:ext>
            </a:extLst>
          </p:cNvPr>
          <p:cNvSpPr txBox="1"/>
          <p:nvPr/>
        </p:nvSpPr>
        <p:spPr>
          <a:xfrm>
            <a:off x="609601" y="1226129"/>
            <a:ext cx="11297264" cy="2310954"/>
          </a:xfrm>
          <a:prstGeom prst="rect">
            <a:avLst/>
          </a:prstGeom>
          <a:noFill/>
        </p:spPr>
        <p:txBody>
          <a:bodyPr wrap="square">
            <a:spAutoFit/>
          </a:bodyPr>
          <a:lstStyle/>
          <a:p>
            <a:pPr>
              <a:lnSpc>
                <a:spcPct val="150000"/>
              </a:lnSpc>
              <a:spcAft>
                <a:spcPts val="800"/>
              </a:spcAft>
            </a:pPr>
            <a:r>
              <a:rPr lang="en-HK" sz="1250" b="1" i="0" dirty="0">
                <a:effectLst/>
                <a:latin typeface="+mj-lt"/>
              </a:rPr>
              <a:t>Objectives and Research Goals:</a:t>
            </a:r>
          </a:p>
          <a:p>
            <a:pPr>
              <a:lnSpc>
                <a:spcPct val="150000"/>
              </a:lnSpc>
              <a:spcAft>
                <a:spcPts val="800"/>
              </a:spcAft>
            </a:pPr>
            <a:r>
              <a:rPr lang="en-US" sz="1250" b="0" i="0" dirty="0">
                <a:effectLst/>
                <a:latin typeface="+mj-lt"/>
              </a:rPr>
              <a:t>This paper investigates the ethical consequences of employing artificial intelligence in the prevention of financial crime:</a:t>
            </a:r>
          </a:p>
          <a:p>
            <a:pPr marL="628650" lvl="1" indent="-171450">
              <a:lnSpc>
                <a:spcPct val="150000"/>
              </a:lnSpc>
              <a:spcAft>
                <a:spcPts val="800"/>
              </a:spcAft>
              <a:buFont typeface="Arial" panose="020B0604020202020204" pitchFamily="34" charset="0"/>
              <a:buChar char="•"/>
            </a:pPr>
            <a:r>
              <a:rPr lang="en-US" sz="1250" b="0" i="0" dirty="0">
                <a:effectLst/>
                <a:latin typeface="+mj-lt"/>
              </a:rPr>
              <a:t>This review offers a comprehensive analysis of the </a:t>
            </a:r>
            <a:r>
              <a:rPr lang="en-US" sz="1250" b="1" i="0" dirty="0">
                <a:effectLst/>
                <a:latin typeface="+mj-lt"/>
              </a:rPr>
              <a:t>ethical implementations </a:t>
            </a:r>
            <a:r>
              <a:rPr lang="en-US" sz="1250" b="0" i="0" dirty="0">
                <a:effectLst/>
                <a:latin typeface="+mj-lt"/>
              </a:rPr>
              <a:t>of generative AI, focusing on the intricate connections between </a:t>
            </a:r>
            <a:r>
              <a:rPr lang="en-US" sz="1250" b="1" i="0" dirty="0">
                <a:effectLst/>
                <a:latin typeface="+mj-lt"/>
              </a:rPr>
              <a:t>technology, crime, and ethics, </a:t>
            </a:r>
            <a:r>
              <a:rPr lang="en-US" sz="1250" b="0" i="0" dirty="0">
                <a:effectLst/>
                <a:latin typeface="+mj-lt"/>
              </a:rPr>
              <a:t>and underscoring the </a:t>
            </a:r>
            <a:r>
              <a:rPr lang="en-US" sz="1250" b="1" i="0" dirty="0">
                <a:effectLst/>
                <a:latin typeface="+mj-lt"/>
              </a:rPr>
              <a:t>indispensable and symbiotic nature </a:t>
            </a:r>
            <a:r>
              <a:rPr lang="en-US" sz="1250" b="0" i="0" dirty="0">
                <a:effectLst/>
                <a:latin typeface="+mj-lt"/>
              </a:rPr>
              <a:t>of </a:t>
            </a:r>
            <a:r>
              <a:rPr lang="en-US" sz="1250" b="1" i="0" dirty="0">
                <a:effectLst/>
                <a:latin typeface="+mj-lt"/>
              </a:rPr>
              <a:t>crime prevention </a:t>
            </a:r>
            <a:r>
              <a:rPr lang="en-US" sz="1250" b="0" i="0" dirty="0">
                <a:effectLst/>
                <a:latin typeface="+mj-lt"/>
              </a:rPr>
              <a:t>and </a:t>
            </a:r>
            <a:r>
              <a:rPr lang="en-US" sz="1250" b="1" i="0" dirty="0">
                <a:effectLst/>
                <a:latin typeface="+mj-lt"/>
              </a:rPr>
              <a:t>human rights protection</a:t>
            </a:r>
            <a:r>
              <a:rPr lang="en-US" sz="1250" b="0" i="0" dirty="0">
                <a:effectLst/>
                <a:latin typeface="+mj-lt"/>
              </a:rPr>
              <a:t>.</a:t>
            </a:r>
            <a:endParaRPr lang="en-HK" sz="1250" b="1" kern="0" dirty="0">
              <a:effectLst/>
              <a:latin typeface="+mj-lt"/>
              <a:ea typeface="Arial" panose="020B0604020202020204" pitchFamily="34" charset="0"/>
              <a:cs typeface="Arial" panose="020B0604020202020204" pitchFamily="34" charset="0"/>
            </a:endParaRPr>
          </a:p>
          <a:p>
            <a:pPr lvl="1">
              <a:buFont typeface="Arial" panose="020B0604020202020204" pitchFamily="34" charset="0"/>
              <a:buChar char="•"/>
            </a:pPr>
            <a:r>
              <a:rPr lang="en-US" sz="1250" b="0" i="0" dirty="0">
                <a:effectLst/>
                <a:latin typeface="+mj-lt"/>
              </a:rPr>
              <a:t>   It endeavors to </a:t>
            </a:r>
            <a:r>
              <a:rPr lang="en-US" sz="1250" b="1" i="0" dirty="0">
                <a:effectLst/>
                <a:latin typeface="+mj-lt"/>
              </a:rPr>
              <a:t>compile</a:t>
            </a:r>
            <a:r>
              <a:rPr lang="en-US" sz="1250" b="0" i="0" dirty="0">
                <a:effectLst/>
                <a:latin typeface="+mj-lt"/>
              </a:rPr>
              <a:t> existing </a:t>
            </a:r>
            <a:r>
              <a:rPr lang="en-US" sz="1250" b="1" i="0" dirty="0">
                <a:effectLst/>
                <a:latin typeface="+mj-lt"/>
              </a:rPr>
              <a:t>ethical issues</a:t>
            </a:r>
            <a:r>
              <a:rPr lang="en-US" sz="1250" b="0" i="0" dirty="0">
                <a:effectLst/>
                <a:latin typeface="+mj-lt"/>
              </a:rPr>
              <a:t> and assess potential </a:t>
            </a:r>
            <a:r>
              <a:rPr lang="en-US" sz="1250" b="1" i="0" dirty="0">
                <a:effectLst/>
                <a:latin typeface="+mj-lt"/>
              </a:rPr>
              <a:t>future solutions and frameworks </a:t>
            </a:r>
            <a:r>
              <a:rPr lang="en-US" sz="1250" b="0" i="0" dirty="0">
                <a:effectLst/>
                <a:latin typeface="+mj-lt"/>
              </a:rPr>
              <a:t>intended to mitigate these challenges.</a:t>
            </a:r>
          </a:p>
          <a:p>
            <a:pPr marL="628650" lvl="1" indent="-171450">
              <a:lnSpc>
                <a:spcPct val="150000"/>
              </a:lnSpc>
              <a:spcAft>
                <a:spcPts val="800"/>
              </a:spcAft>
              <a:buFont typeface="Arial" panose="020B0604020202020204" pitchFamily="34" charset="0"/>
              <a:buChar char="•"/>
            </a:pPr>
            <a:r>
              <a:rPr lang="en-US" sz="1250" b="0" i="0" dirty="0">
                <a:effectLst/>
                <a:latin typeface="+mj-lt"/>
              </a:rPr>
              <a:t>This research seeks to </a:t>
            </a:r>
            <a:r>
              <a:rPr lang="en-US" sz="1250" b="1" i="0" dirty="0">
                <a:effectLst/>
                <a:latin typeface="+mj-lt"/>
              </a:rPr>
              <a:t>enrich </a:t>
            </a:r>
            <a:r>
              <a:rPr lang="en-US" sz="1250" b="0" i="0" dirty="0">
                <a:effectLst/>
                <a:latin typeface="+mj-lt"/>
              </a:rPr>
              <a:t>the ongoing </a:t>
            </a:r>
            <a:r>
              <a:rPr lang="en-US" sz="1250" b="1" i="0" dirty="0">
                <a:effectLst/>
                <a:latin typeface="+mj-lt"/>
              </a:rPr>
              <a:t>debate</a:t>
            </a:r>
            <a:r>
              <a:rPr lang="en-US" sz="1250" b="0" i="0" dirty="0">
                <a:effectLst/>
                <a:latin typeface="+mj-lt"/>
              </a:rPr>
              <a:t> about responsible AI development by providing </a:t>
            </a:r>
            <a:r>
              <a:rPr lang="en-US" sz="1250" b="1" i="0" dirty="0">
                <a:effectLst/>
                <a:latin typeface="+mj-lt"/>
              </a:rPr>
              <a:t>valuable insights </a:t>
            </a:r>
            <a:r>
              <a:rPr lang="en-US" sz="1250" b="0" i="0" dirty="0">
                <a:effectLst/>
                <a:latin typeface="+mj-lt"/>
              </a:rPr>
              <a:t>and </a:t>
            </a:r>
            <a:r>
              <a:rPr lang="en-US" sz="1250" b="1" i="0" dirty="0">
                <a:effectLst/>
                <a:latin typeface="+mj-lt"/>
              </a:rPr>
              <a:t>policy recommendations </a:t>
            </a:r>
            <a:r>
              <a:rPr lang="en-US" sz="1250" b="0" i="0" dirty="0">
                <a:effectLst/>
                <a:latin typeface="+mj-lt"/>
              </a:rPr>
              <a:t>for </a:t>
            </a:r>
            <a:r>
              <a:rPr lang="en-US" sz="1250" b="1" i="0" dirty="0">
                <a:effectLst/>
                <a:latin typeface="+mj-lt"/>
              </a:rPr>
              <a:t>policymakers, technology specialists</a:t>
            </a:r>
            <a:r>
              <a:rPr lang="en-US" sz="1250" b="0" i="0" dirty="0">
                <a:effectLst/>
                <a:latin typeface="+mj-lt"/>
              </a:rPr>
              <a:t>, and </a:t>
            </a:r>
            <a:r>
              <a:rPr lang="en-US" sz="1250" b="1" i="0" dirty="0">
                <a:effectLst/>
                <a:latin typeface="+mj-lt"/>
              </a:rPr>
              <a:t>researchers</a:t>
            </a:r>
            <a:r>
              <a:rPr lang="en-US" sz="1250" b="0" i="0" dirty="0">
                <a:effectLst/>
                <a:latin typeface="+mj-lt"/>
              </a:rPr>
              <a:t> who are influencing the </a:t>
            </a:r>
            <a:r>
              <a:rPr lang="en-US" sz="1250" b="1" i="0" dirty="0">
                <a:effectLst/>
                <a:latin typeface="+mj-lt"/>
              </a:rPr>
              <a:t>future of AI </a:t>
            </a:r>
            <a:r>
              <a:rPr lang="en-US" sz="1250" b="0" i="0" dirty="0">
                <a:effectLst/>
                <a:latin typeface="+mj-lt"/>
              </a:rPr>
              <a:t>in combating financial crime.</a:t>
            </a:r>
            <a:endParaRPr lang="en-HK" sz="1250" kern="100" dirty="0">
              <a:effectLst/>
              <a:latin typeface="+mj-lt"/>
              <a:ea typeface="Microsoft JhengHei" panose="020B0604030504040204" pitchFamily="34" charset="-120"/>
              <a:cs typeface="Times New Roman" panose="02020603050405020304" pitchFamily="18" charset="0"/>
            </a:endParaRPr>
          </a:p>
        </p:txBody>
      </p:sp>
      <p:sp>
        <p:nvSpPr>
          <p:cNvPr id="8" name="TextBox 7">
            <a:extLst>
              <a:ext uri="{FF2B5EF4-FFF2-40B4-BE49-F238E27FC236}">
                <a16:creationId xmlns:a16="http://schemas.microsoft.com/office/drawing/2014/main" id="{FCA084C5-E77C-1DF4-400E-6A4D4FD34C87}"/>
              </a:ext>
            </a:extLst>
          </p:cNvPr>
          <p:cNvSpPr txBox="1"/>
          <p:nvPr/>
        </p:nvSpPr>
        <p:spPr>
          <a:xfrm>
            <a:off x="609601" y="3935124"/>
            <a:ext cx="11297264" cy="2131161"/>
          </a:xfrm>
          <a:prstGeom prst="rect">
            <a:avLst/>
          </a:prstGeom>
          <a:noFill/>
        </p:spPr>
        <p:txBody>
          <a:bodyPr wrap="square">
            <a:spAutoFit/>
          </a:bodyPr>
          <a:lstStyle/>
          <a:p>
            <a:pPr>
              <a:lnSpc>
                <a:spcPct val="150000"/>
              </a:lnSpc>
              <a:spcAft>
                <a:spcPts val="800"/>
              </a:spcAft>
            </a:pPr>
            <a:r>
              <a:rPr lang="en-US" sz="1250" b="0" i="0" dirty="0">
                <a:effectLst/>
                <a:latin typeface="+mj-lt"/>
              </a:rPr>
              <a:t>To direct this investigation, the following research questions will be explored:</a:t>
            </a:r>
          </a:p>
          <a:p>
            <a:pPr>
              <a:lnSpc>
                <a:spcPct val="150000"/>
              </a:lnSpc>
              <a:spcAft>
                <a:spcPts val="800"/>
              </a:spcAft>
            </a:pPr>
            <a:r>
              <a:rPr lang="en-HK" sz="1250" b="1" kern="0" dirty="0">
                <a:effectLst/>
                <a:latin typeface="+mj-lt"/>
                <a:ea typeface="Arial" panose="020B0604020202020204" pitchFamily="34" charset="0"/>
                <a:cs typeface="Arial" panose="020B0604020202020204" pitchFamily="34" charset="0"/>
              </a:rPr>
              <a:t>Q1: </a:t>
            </a:r>
            <a:r>
              <a:rPr lang="en-US" sz="1250" b="0" i="0" dirty="0">
                <a:effectLst/>
                <a:latin typeface="+mj-lt"/>
              </a:rPr>
              <a:t>What constitutes financial crime, how has it progressed over time, significance , and why integration of AI within the financial system is crucial?</a:t>
            </a:r>
          </a:p>
          <a:p>
            <a:pPr>
              <a:lnSpc>
                <a:spcPct val="150000"/>
              </a:lnSpc>
              <a:spcAft>
                <a:spcPts val="800"/>
              </a:spcAft>
            </a:pPr>
            <a:r>
              <a:rPr lang="en-HK" sz="1250" b="1" kern="0" dirty="0">
                <a:effectLst/>
                <a:latin typeface="+mj-lt"/>
                <a:ea typeface="Arial" panose="020B0604020202020204" pitchFamily="34" charset="0"/>
                <a:cs typeface="Arial" panose="020B0604020202020204" pitchFamily="34" charset="0"/>
              </a:rPr>
              <a:t>Q2: </a:t>
            </a:r>
            <a:r>
              <a:rPr lang="en-US" sz="1250" b="0" i="0" dirty="0">
                <a:effectLst/>
                <a:latin typeface="+mj-lt"/>
              </a:rPr>
              <a:t>What key ethical dilemmas emerges when deploying AI for financial crime prevention, particularly concerning data privacy, algorithmic fairness, and systemic inequities? </a:t>
            </a:r>
          </a:p>
          <a:p>
            <a:pPr>
              <a:lnSpc>
                <a:spcPct val="150000"/>
              </a:lnSpc>
              <a:spcAft>
                <a:spcPts val="800"/>
              </a:spcAft>
            </a:pPr>
            <a:r>
              <a:rPr lang="en-HK" sz="1250" b="1" kern="0" dirty="0">
                <a:effectLst/>
                <a:latin typeface="+mj-lt"/>
                <a:ea typeface="Arial" panose="020B0604020202020204" pitchFamily="34" charset="0"/>
                <a:cs typeface="Arial" panose="020B0604020202020204" pitchFamily="34" charset="0"/>
              </a:rPr>
              <a:t>Q3: </a:t>
            </a:r>
            <a:r>
              <a:rPr lang="en-US" sz="1250" b="0" i="0" dirty="0">
                <a:effectLst/>
                <a:latin typeface="+mj-lt"/>
              </a:rPr>
              <a:t>What governance standards currently regulate AI in financial crime management, and how can ethical guidelines shape the growth and expansion of generative AI to achieve fairness and reduce harm to individuals and communities?</a:t>
            </a:r>
            <a:endParaRPr lang="en-HK" sz="1250" kern="100" dirty="0">
              <a:effectLst/>
              <a:latin typeface="+mj-lt"/>
              <a:ea typeface="Microsoft JhengHei" panose="020B0604030504040204" pitchFamily="34" charset="-120"/>
              <a:cs typeface="Times New Roman" panose="02020603050405020304" pitchFamily="18" charset="0"/>
            </a:endParaRPr>
          </a:p>
        </p:txBody>
      </p:sp>
    </p:spTree>
    <p:extLst>
      <p:ext uri="{BB962C8B-B14F-4D97-AF65-F5344CB8AC3E}">
        <p14:creationId xmlns:p14="http://schemas.microsoft.com/office/powerpoint/2010/main" val="958036878"/>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pPr>
              <a:lnSpc>
                <a:spcPct val="115000"/>
              </a:lnSpc>
              <a:spcAft>
                <a:spcPts val="800"/>
              </a:spcAft>
            </a:pPr>
            <a:r>
              <a:rPr lang="en-HK" kern="100" dirty="0">
                <a:ea typeface="PMingLiU" panose="02020500000000000000" pitchFamily="18" charset="-120"/>
                <a:cs typeface="Times New Roman" panose="02020603050405020304" pitchFamily="18" charset="0"/>
              </a:rPr>
              <a:t>Research</a:t>
            </a:r>
            <a:r>
              <a:rPr lang="en-HK" kern="100" dirty="0">
                <a:effectLst/>
                <a:ea typeface="PMingLiU" panose="02020500000000000000" pitchFamily="18" charset="-120"/>
                <a:cs typeface="Times New Roman" panose="02020603050405020304" pitchFamily="18" charset="0"/>
              </a:rPr>
              <a:t> Methodology </a:t>
            </a:r>
          </a:p>
        </p:txBody>
      </p:sp>
      <p:sp>
        <p:nvSpPr>
          <p:cNvPr id="4" name="TextBox 3">
            <a:extLst>
              <a:ext uri="{FF2B5EF4-FFF2-40B4-BE49-F238E27FC236}">
                <a16:creationId xmlns:a16="http://schemas.microsoft.com/office/drawing/2014/main" id="{802218A5-2A46-13F3-1A92-630AB49D369E}"/>
              </a:ext>
            </a:extLst>
          </p:cNvPr>
          <p:cNvSpPr txBox="1"/>
          <p:nvPr/>
        </p:nvSpPr>
        <p:spPr>
          <a:xfrm>
            <a:off x="521207" y="1226488"/>
            <a:ext cx="11405322" cy="5263044"/>
          </a:xfrm>
          <a:prstGeom prst="rect">
            <a:avLst/>
          </a:prstGeom>
          <a:noFill/>
        </p:spPr>
        <p:txBody>
          <a:bodyPr wrap="square">
            <a:spAutoFit/>
          </a:bodyPr>
          <a:lstStyle/>
          <a:p>
            <a:r>
              <a:rPr lang="en-US" sz="1250" b="0" i="0" dirty="0">
                <a:effectLst/>
                <a:latin typeface="+mj-lt"/>
              </a:rPr>
              <a:t>This study employs a comprehensive mixed-methods research methodology to gain a deep understanding of how AI and cloud technologies can ethically and responsibly enhance Anti-Money Laundering (AML) capabilities in financial institutions.</a:t>
            </a:r>
          </a:p>
          <a:p>
            <a:endParaRPr lang="en-HK" sz="1250" dirty="0">
              <a:latin typeface="+mj-lt"/>
              <a:ea typeface="Microsoft JhengHei" panose="020B0604030504040204" pitchFamily="34" charset="-120"/>
            </a:endParaRPr>
          </a:p>
          <a:p>
            <a:pPr marL="285750" indent="-285750">
              <a:buFont typeface="Arial" panose="020B0604020202020204" pitchFamily="34" charset="0"/>
              <a:buChar char="•"/>
            </a:pPr>
            <a:r>
              <a:rPr lang="en-HK" sz="1250" b="1" dirty="0">
                <a:latin typeface="+mj-lt"/>
                <a:ea typeface="Microsoft JhengHei" panose="020B0604030504040204" pitchFamily="34" charset="-120"/>
              </a:rPr>
              <a:t>Qualitative</a:t>
            </a:r>
            <a:r>
              <a:rPr lang="en-HK" sz="1250" dirty="0">
                <a:latin typeface="+mj-lt"/>
                <a:ea typeface="Microsoft JhengHei" panose="020B0604030504040204" pitchFamily="34" charset="-120"/>
              </a:rPr>
              <a:t>: </a:t>
            </a:r>
          </a:p>
          <a:p>
            <a:r>
              <a:rPr lang="en-HK" sz="1250" dirty="0">
                <a:effectLst/>
                <a:latin typeface="+mj-lt"/>
                <a:ea typeface="Microsoft JhengHei" panose="020B0604030504040204" pitchFamily="34" charset="-120"/>
              </a:rPr>
              <a:t>	</a:t>
            </a:r>
          </a:p>
          <a:p>
            <a:r>
              <a:rPr lang="en-HK" sz="1250" dirty="0">
                <a:latin typeface="+mj-lt"/>
                <a:ea typeface="Microsoft JhengHei" panose="020B0604030504040204" pitchFamily="34" charset="-120"/>
              </a:rPr>
              <a:t>	</a:t>
            </a:r>
            <a:r>
              <a:rPr lang="en-HK" sz="1250" u="sng" dirty="0">
                <a:latin typeface="+mj-lt"/>
                <a:ea typeface="Microsoft JhengHei" panose="020B0604030504040204" pitchFamily="34" charset="-120"/>
              </a:rPr>
              <a:t>Literature Review</a:t>
            </a:r>
            <a:r>
              <a:rPr lang="en-HK" sz="1250" dirty="0">
                <a:latin typeface="+mj-lt"/>
                <a:ea typeface="Microsoft JhengHei" panose="020B0604030504040204" pitchFamily="34" charset="-120"/>
              </a:rPr>
              <a:t>: </a:t>
            </a:r>
            <a:r>
              <a:rPr lang="en-US" sz="1250" b="0" i="0" dirty="0">
                <a:effectLst/>
                <a:latin typeface="+mj-lt"/>
              </a:rPr>
              <a:t>The methodology is organized into several crucial stages, which together support a thorough and well-rounded literature 	review of the theme: </a:t>
            </a:r>
            <a:endParaRPr lang="en-HK" sz="1250" dirty="0">
              <a:effectLst/>
              <a:latin typeface="+mj-lt"/>
              <a:ea typeface="Microsoft JhengHei" panose="020B0604030504040204" pitchFamily="34" charset="-120"/>
            </a:endParaRPr>
          </a:p>
          <a:p>
            <a:r>
              <a:rPr lang="en-HK" sz="1250" dirty="0">
                <a:latin typeface="+mj-lt"/>
                <a:ea typeface="Microsoft JhengHei" panose="020B0604030504040204" pitchFamily="34" charset="-120"/>
              </a:rPr>
              <a:t>	</a:t>
            </a:r>
          </a:p>
          <a:p>
            <a:r>
              <a:rPr lang="en-HK" sz="1250" dirty="0">
                <a:latin typeface="+mj-lt"/>
                <a:ea typeface="Microsoft JhengHei" panose="020B0604030504040204" pitchFamily="34" charset="-120"/>
              </a:rPr>
              <a:t>		- The Origin</a:t>
            </a:r>
            <a:r>
              <a:rPr lang="en-HK" sz="1250" dirty="0">
                <a:effectLst/>
                <a:latin typeface="+mj-lt"/>
                <a:ea typeface="Microsoft JhengHei" panose="020B0604030504040204" pitchFamily="34" charset="-120"/>
              </a:rPr>
              <a:t> and Development of Financial Crime</a:t>
            </a:r>
          </a:p>
          <a:p>
            <a:r>
              <a:rPr lang="en-HK" sz="1250" dirty="0">
                <a:latin typeface="+mj-lt"/>
                <a:ea typeface="Microsoft JhengHei" panose="020B0604030504040204" pitchFamily="34" charset="-120"/>
              </a:rPr>
              <a:t>		- </a:t>
            </a:r>
            <a:r>
              <a:rPr lang="en-HK" sz="1250" dirty="0">
                <a:effectLst/>
                <a:latin typeface="+mj-lt"/>
                <a:ea typeface="Microsoft JhengHei" panose="020B0604030504040204" pitchFamily="34" charset="-120"/>
              </a:rPr>
              <a:t>Regulatory Frameworks</a:t>
            </a:r>
          </a:p>
          <a:p>
            <a:r>
              <a:rPr lang="en-HK" sz="1250" dirty="0">
                <a:effectLst/>
                <a:latin typeface="+mj-lt"/>
                <a:ea typeface="Microsoft JhengHei" panose="020B0604030504040204" pitchFamily="34" charset="-120"/>
              </a:rPr>
              <a:t>		- Effectiveness of Current Detection Methods</a:t>
            </a:r>
          </a:p>
          <a:p>
            <a:r>
              <a:rPr lang="en-HK" sz="1250" dirty="0">
                <a:effectLst/>
                <a:latin typeface="+mj-lt"/>
                <a:ea typeface="Microsoft JhengHei" panose="020B0604030504040204" pitchFamily="34" charset="-120"/>
              </a:rPr>
              <a:t>		- The evolution of digital bank</a:t>
            </a:r>
          </a:p>
          <a:p>
            <a:r>
              <a:rPr lang="en-HK" sz="1250" dirty="0">
                <a:latin typeface="+mj-lt"/>
                <a:ea typeface="Microsoft JhengHei" panose="020B0604030504040204" pitchFamily="34" charset="-120"/>
              </a:rPr>
              <a:t>		- </a:t>
            </a:r>
            <a:r>
              <a:rPr lang="en-HK" sz="1250" dirty="0">
                <a:effectLst/>
                <a:latin typeface="+mj-lt"/>
                <a:ea typeface="Microsoft JhengHei" panose="020B0604030504040204" pitchFamily="34" charset="-120"/>
              </a:rPr>
              <a:t>AI Integration and Ethical Considerations</a:t>
            </a:r>
          </a:p>
          <a:p>
            <a:endParaRPr lang="en-HK" sz="1250" dirty="0">
              <a:effectLst/>
              <a:latin typeface="+mj-lt"/>
              <a:ea typeface="Microsoft JhengHei" panose="020B0604030504040204" pitchFamily="34" charset="-120"/>
            </a:endParaRPr>
          </a:p>
          <a:p>
            <a:r>
              <a:rPr lang="en-HK" sz="1250" dirty="0">
                <a:latin typeface="+mj-lt"/>
                <a:ea typeface="Microsoft JhengHei" panose="020B0604030504040204" pitchFamily="34" charset="-120"/>
              </a:rPr>
              <a:t>	</a:t>
            </a:r>
            <a:r>
              <a:rPr lang="en-HK" sz="1250" u="sng" dirty="0">
                <a:latin typeface="+mj-lt"/>
                <a:ea typeface="Microsoft JhengHei" panose="020B0604030504040204" pitchFamily="34" charset="-120"/>
              </a:rPr>
              <a:t>In-depth Interview: </a:t>
            </a:r>
            <a:r>
              <a:rPr lang="en-US" sz="1250" b="0" i="0" dirty="0">
                <a:effectLst/>
                <a:latin typeface="+mj-lt"/>
              </a:rPr>
              <a:t>The qualitative aspect will involve semi-structured interviews with industry specialists and practitioners, focusing on the achievements 	and challenges experienced during execution</a:t>
            </a:r>
            <a:endParaRPr lang="en-HK" sz="1250" dirty="0">
              <a:effectLst/>
              <a:latin typeface="+mj-lt"/>
              <a:ea typeface="Microsoft JhengHei" panose="020B0604030504040204" pitchFamily="34" charset="-120"/>
            </a:endParaRPr>
          </a:p>
          <a:p>
            <a:endParaRPr lang="en-HK" sz="1250" dirty="0">
              <a:latin typeface="+mj-lt"/>
              <a:ea typeface="Microsoft JhengHei" panose="020B0604030504040204" pitchFamily="34" charset="-120"/>
            </a:endParaRPr>
          </a:p>
          <a:p>
            <a:pPr marL="285750" indent="-285750">
              <a:lnSpc>
                <a:spcPct val="150000"/>
              </a:lnSpc>
              <a:spcAft>
                <a:spcPts val="800"/>
              </a:spcAft>
              <a:buFont typeface="Arial" panose="020B0604020202020204" pitchFamily="34" charset="0"/>
              <a:buChar char="•"/>
            </a:pPr>
            <a:r>
              <a:rPr lang="en-HK" sz="1250" b="1" dirty="0">
                <a:latin typeface="+mj-lt"/>
                <a:ea typeface="Microsoft JhengHei" panose="020B0604030504040204" pitchFamily="34" charset="-120"/>
              </a:rPr>
              <a:t>Quantitative</a:t>
            </a:r>
            <a:r>
              <a:rPr lang="en-HK" sz="1250" dirty="0">
                <a:latin typeface="+mj-lt"/>
                <a:ea typeface="Microsoft JhengHei" panose="020B0604030504040204" pitchFamily="34" charset="-120"/>
              </a:rPr>
              <a:t>: </a:t>
            </a:r>
          </a:p>
          <a:p>
            <a:pPr lvl="2">
              <a:lnSpc>
                <a:spcPct val="150000"/>
              </a:lnSpc>
              <a:spcAft>
                <a:spcPts val="800"/>
              </a:spcAft>
            </a:pPr>
            <a:r>
              <a:rPr lang="en-US" sz="1250" dirty="0">
                <a:latin typeface="+mj-lt"/>
              </a:rPr>
              <a:t>Following the literature review, this study will employ a quantitative approach by administering surveys to a diverse group of 	stakeholders, including financial professionals, compliance officers, AI experts, and regulatory authorities to collect data on the adoption rates, perceived effectiveness, challenges, and outcomes of AI integration. The quantitative data gathered from these surveys will then be analyzed using statistical methods, to </a:t>
            </a:r>
            <a:r>
              <a:rPr lang="en-US" sz="1250">
                <a:latin typeface="+mj-lt"/>
              </a:rPr>
              <a:t>identify crucial </a:t>
            </a:r>
            <a:r>
              <a:rPr lang="en-US" sz="1250" dirty="0">
                <a:latin typeface="+mj-lt"/>
              </a:rPr>
              <a:t>patterns and relations amongst the variables.</a:t>
            </a:r>
            <a:endParaRPr lang="en-HK" sz="1250" dirty="0">
              <a:latin typeface="+mj-lt"/>
              <a:ea typeface="Microsoft JhengHei" panose="020B0604030504040204" pitchFamily="34" charset="-120"/>
            </a:endParaRPr>
          </a:p>
          <a:p>
            <a:pPr>
              <a:lnSpc>
                <a:spcPct val="150000"/>
              </a:lnSpc>
              <a:spcAft>
                <a:spcPts val="800"/>
              </a:spcAft>
            </a:pPr>
            <a:r>
              <a:rPr lang="en-HK" sz="1250" b="0" i="0" dirty="0">
                <a:effectLst/>
                <a:latin typeface="+mj-lt"/>
                <a:ea typeface="Microsoft JhengHei" panose="020B0604030504040204" pitchFamily="34" charset="-120"/>
              </a:rPr>
              <a:t>	</a:t>
            </a:r>
            <a:endParaRPr lang="en-HK" sz="1250" dirty="0">
              <a:latin typeface="+mj-lt"/>
              <a:ea typeface="Microsoft JhengHei" panose="020B0604030504040204" pitchFamily="34" charset="-120"/>
            </a:endParaRPr>
          </a:p>
        </p:txBody>
      </p:sp>
    </p:spTree>
    <p:extLst>
      <p:ext uri="{BB962C8B-B14F-4D97-AF65-F5344CB8AC3E}">
        <p14:creationId xmlns:p14="http://schemas.microsoft.com/office/powerpoint/2010/main" val="259683360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3F1A73C-E5B8-8F23-AAA5-57F5ADBB4ECE}"/>
              </a:ext>
            </a:extLst>
          </p:cNvPr>
          <p:cNvSpPr txBox="1"/>
          <p:nvPr/>
        </p:nvSpPr>
        <p:spPr>
          <a:xfrm>
            <a:off x="2369573" y="3037065"/>
            <a:ext cx="7354530" cy="545277"/>
          </a:xfrm>
          <a:prstGeom prst="rect">
            <a:avLst/>
          </a:prstGeom>
          <a:noFill/>
        </p:spPr>
        <p:txBody>
          <a:bodyPr wrap="square">
            <a:spAutoFit/>
          </a:bodyPr>
          <a:lstStyle/>
          <a:p>
            <a:pPr>
              <a:lnSpc>
                <a:spcPct val="115000"/>
              </a:lnSpc>
              <a:spcAft>
                <a:spcPts val="800"/>
              </a:spcAft>
            </a:pPr>
            <a:r>
              <a:rPr lang="en-HK" sz="2800" kern="100" dirty="0">
                <a:effectLst/>
                <a:ea typeface="PMingLiU" panose="02020500000000000000" pitchFamily="18" charset="-120"/>
                <a:cs typeface="Times New Roman" panose="02020603050405020304" pitchFamily="18" charset="0"/>
              </a:rPr>
              <a:t>Part 2: Critically Evaluate and Critique the RP</a:t>
            </a:r>
          </a:p>
        </p:txBody>
      </p:sp>
    </p:spTree>
    <p:extLst>
      <p:ext uri="{BB962C8B-B14F-4D97-AF65-F5344CB8AC3E}">
        <p14:creationId xmlns:p14="http://schemas.microsoft.com/office/powerpoint/2010/main" val="1328676004"/>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a:xfrm>
            <a:off x="521207" y="471948"/>
            <a:ext cx="7236445" cy="616188"/>
          </a:xfrm>
        </p:spPr>
        <p:txBody>
          <a:bodyPr>
            <a:normAutofit/>
          </a:bodyPr>
          <a:lstStyle/>
          <a:p>
            <a:r>
              <a:rPr lang="en-US" dirty="0">
                <a:latin typeface="Segoe UI Light" panose="020B0502040204020203" pitchFamily="34" charset="0"/>
                <a:cs typeface="Segoe UI Light" panose="020B0502040204020203" pitchFamily="34" charset="0"/>
              </a:rPr>
              <a:t>Critique of The Research Proposal</a:t>
            </a:r>
          </a:p>
        </p:txBody>
      </p:sp>
      <p:graphicFrame>
        <p:nvGraphicFramePr>
          <p:cNvPr id="3" name="Content Placeholder 9">
            <a:extLst>
              <a:ext uri="{FF2B5EF4-FFF2-40B4-BE49-F238E27FC236}">
                <a16:creationId xmlns:a16="http://schemas.microsoft.com/office/drawing/2014/main" id="{1A606F19-8280-D233-BFF6-03CC67CE8F46}"/>
              </a:ext>
            </a:extLst>
          </p:cNvPr>
          <p:cNvGraphicFramePr>
            <a:graphicFrameLocks noGrp="1"/>
          </p:cNvGraphicFramePr>
          <p:nvPr>
            <p:ph sz="quarter" idx="10"/>
            <p:extLst>
              <p:ext uri="{D42A27DB-BD31-4B8C-83A1-F6EECF244321}">
                <p14:modId xmlns:p14="http://schemas.microsoft.com/office/powerpoint/2010/main" val="965721259"/>
              </p:ext>
            </p:extLst>
          </p:nvPr>
        </p:nvGraphicFramePr>
        <p:xfrm>
          <a:off x="539750" y="1406013"/>
          <a:ext cx="11091810" cy="5181605"/>
        </p:xfrm>
        <a:graphic>
          <a:graphicData uri="http://schemas.openxmlformats.org/drawingml/2006/table">
            <a:tbl>
              <a:tblPr firstRow="1" bandRow="1">
                <a:tableStyleId>{5C22544A-7EE6-4342-B048-85BDC9FD1C3A}</a:tableStyleId>
              </a:tblPr>
              <a:tblGrid>
                <a:gridCol w="3697270">
                  <a:extLst>
                    <a:ext uri="{9D8B030D-6E8A-4147-A177-3AD203B41FA5}">
                      <a16:colId xmlns:a16="http://schemas.microsoft.com/office/drawing/2014/main" val="1042436094"/>
                    </a:ext>
                  </a:extLst>
                </a:gridCol>
                <a:gridCol w="3697270">
                  <a:extLst>
                    <a:ext uri="{9D8B030D-6E8A-4147-A177-3AD203B41FA5}">
                      <a16:colId xmlns:a16="http://schemas.microsoft.com/office/drawing/2014/main" val="3925637999"/>
                    </a:ext>
                  </a:extLst>
                </a:gridCol>
                <a:gridCol w="3697270">
                  <a:extLst>
                    <a:ext uri="{9D8B030D-6E8A-4147-A177-3AD203B41FA5}">
                      <a16:colId xmlns:a16="http://schemas.microsoft.com/office/drawing/2014/main" val="1390979545"/>
                    </a:ext>
                  </a:extLst>
                </a:gridCol>
              </a:tblGrid>
              <a:tr h="1036321">
                <a:tc>
                  <a:txBody>
                    <a:bodyPr/>
                    <a:lstStyle/>
                    <a:p>
                      <a:r>
                        <a:rPr lang="en-US" dirty="0">
                          <a:solidFill>
                            <a:schemeClr val="tx1"/>
                          </a:solidFill>
                          <a:latin typeface="+mj-lt"/>
                        </a:rPr>
                        <a:t>Strengths</a:t>
                      </a:r>
                      <a:endParaRPr lang="en-HK" dirty="0">
                        <a:solidFill>
                          <a:schemeClr val="tx1"/>
                        </a:solidFill>
                        <a:latin typeface="+mj-lt"/>
                      </a:endParaRPr>
                    </a:p>
                  </a:txBody>
                  <a:tcPr/>
                </a:tc>
                <a:tc>
                  <a:txBody>
                    <a:bodyPr/>
                    <a:lstStyle/>
                    <a:p>
                      <a:r>
                        <a:rPr lang="en-US" dirty="0">
                          <a:solidFill>
                            <a:schemeClr val="tx1"/>
                          </a:solidFill>
                          <a:latin typeface="+mj-lt"/>
                        </a:rPr>
                        <a:t>Weakness</a:t>
                      </a:r>
                      <a:endParaRPr lang="en-HK" dirty="0">
                        <a:solidFill>
                          <a:schemeClr val="tx1"/>
                        </a:solidFill>
                        <a:latin typeface="+mj-lt"/>
                      </a:endParaRPr>
                    </a:p>
                  </a:txBody>
                  <a:tcPr/>
                </a:tc>
                <a:tc>
                  <a:txBody>
                    <a:bodyPr/>
                    <a:lstStyle/>
                    <a:p>
                      <a:r>
                        <a:rPr lang="en-US" dirty="0">
                          <a:solidFill>
                            <a:schemeClr val="tx1"/>
                          </a:solidFill>
                          <a:latin typeface="+mj-lt"/>
                        </a:rPr>
                        <a:t>Limitations</a:t>
                      </a:r>
                      <a:endParaRPr lang="en-HK" dirty="0">
                        <a:solidFill>
                          <a:schemeClr val="tx1"/>
                        </a:solidFill>
                        <a:latin typeface="+mj-lt"/>
                      </a:endParaRPr>
                    </a:p>
                  </a:txBody>
                  <a:tcPr/>
                </a:tc>
                <a:extLst>
                  <a:ext uri="{0D108BD9-81ED-4DB2-BD59-A6C34878D82A}">
                    <a16:rowId xmlns:a16="http://schemas.microsoft.com/office/drawing/2014/main" val="2312243389"/>
                  </a:ext>
                </a:extLst>
              </a:tr>
              <a:tr h="1036321">
                <a:tc>
                  <a:txBody>
                    <a:bodyPr/>
                    <a:lstStyle/>
                    <a:p>
                      <a:r>
                        <a:rPr lang="en-US" sz="1250" dirty="0">
                          <a:latin typeface="+mj-lt"/>
                        </a:rPr>
                        <a:t>This proposal explores the </a:t>
                      </a:r>
                      <a:r>
                        <a:rPr lang="en-US" sz="1250" b="1" dirty="0">
                          <a:latin typeface="+mj-lt"/>
                        </a:rPr>
                        <a:t>evolution of Financial Crime </a:t>
                      </a:r>
                      <a:r>
                        <a:rPr lang="en-US" sz="1250" dirty="0">
                          <a:latin typeface="+mj-lt"/>
                        </a:rPr>
                        <a:t>and its impact in the society</a:t>
                      </a:r>
                      <a:endParaRPr lang="en-HK" sz="1250" dirty="0">
                        <a:latin typeface="+mj-lt"/>
                      </a:endParaRPr>
                    </a:p>
                  </a:txBody>
                  <a:tcPr/>
                </a:tc>
                <a:tc>
                  <a:txBody>
                    <a:bodyPr/>
                    <a:lstStyle/>
                    <a:p>
                      <a:r>
                        <a:rPr lang="en-US" sz="1250" dirty="0">
                          <a:latin typeface="+mj-lt"/>
                        </a:rPr>
                        <a:t>For quantitative method the </a:t>
                      </a:r>
                      <a:r>
                        <a:rPr lang="en-US" sz="1250" b="1" dirty="0">
                          <a:latin typeface="+mj-lt"/>
                        </a:rPr>
                        <a:t>length and depths of survey questions </a:t>
                      </a:r>
                      <a:r>
                        <a:rPr lang="en-US" sz="1250" dirty="0">
                          <a:latin typeface="+mj-lt"/>
                        </a:rPr>
                        <a:t>as well as how </a:t>
                      </a:r>
                      <a:r>
                        <a:rPr lang="en-US" sz="1250" b="1" dirty="0">
                          <a:latin typeface="+mj-lt"/>
                        </a:rPr>
                        <a:t>to conduct survey </a:t>
                      </a:r>
                      <a:r>
                        <a:rPr lang="en-US" sz="1250" dirty="0">
                          <a:latin typeface="+mj-lt"/>
                        </a:rPr>
                        <a:t>and </a:t>
                      </a:r>
                      <a:r>
                        <a:rPr lang="en-US" sz="1250" b="1" dirty="0">
                          <a:latin typeface="+mj-lt"/>
                        </a:rPr>
                        <a:t>expected response </a:t>
                      </a:r>
                      <a:r>
                        <a:rPr lang="en-US" sz="1250" dirty="0">
                          <a:latin typeface="+mj-lt"/>
                        </a:rPr>
                        <a:t>rate was not discussed </a:t>
                      </a:r>
                      <a:endParaRPr lang="en-HK" sz="1250" dirty="0">
                        <a:latin typeface="+mj-lt"/>
                      </a:endParaRPr>
                    </a:p>
                  </a:txBody>
                  <a:tcPr/>
                </a:tc>
                <a:tc>
                  <a:txBody>
                    <a:bodyPr/>
                    <a:lstStyle/>
                    <a:p>
                      <a:r>
                        <a:rPr lang="en-US" sz="1250" b="1" dirty="0">
                          <a:latin typeface="+mj-lt"/>
                        </a:rPr>
                        <a:t>Unavailability</a:t>
                      </a:r>
                      <a:r>
                        <a:rPr lang="en-US" sz="1250" dirty="0">
                          <a:latin typeface="+mj-lt"/>
                        </a:rPr>
                        <a:t> of adequate </a:t>
                      </a:r>
                      <a:r>
                        <a:rPr lang="en-US" sz="1250" b="1" dirty="0">
                          <a:latin typeface="+mj-lt"/>
                        </a:rPr>
                        <a:t>literature review </a:t>
                      </a:r>
                      <a:r>
                        <a:rPr lang="en-US" sz="1250" dirty="0">
                          <a:latin typeface="+mj-lt"/>
                        </a:rPr>
                        <a:t>as the idea of </a:t>
                      </a:r>
                      <a:r>
                        <a:rPr lang="en-US" sz="1250" b="1" dirty="0">
                          <a:latin typeface="+mj-lt"/>
                        </a:rPr>
                        <a:t>studying ethical consideration </a:t>
                      </a:r>
                      <a:r>
                        <a:rPr lang="en-US" sz="1250" dirty="0">
                          <a:latin typeface="+mj-lt"/>
                        </a:rPr>
                        <a:t>of AI integration into Financial Crime is </a:t>
                      </a:r>
                      <a:r>
                        <a:rPr lang="en-US" sz="1250" b="1" dirty="0">
                          <a:latin typeface="+mj-lt"/>
                        </a:rPr>
                        <a:t>fairly new </a:t>
                      </a:r>
                      <a:endParaRPr lang="en-HK" sz="1250" b="1" dirty="0">
                        <a:latin typeface="+mj-lt"/>
                      </a:endParaRPr>
                    </a:p>
                  </a:txBody>
                  <a:tcPr/>
                </a:tc>
                <a:extLst>
                  <a:ext uri="{0D108BD9-81ED-4DB2-BD59-A6C34878D82A}">
                    <a16:rowId xmlns:a16="http://schemas.microsoft.com/office/drawing/2014/main" val="1392967984"/>
                  </a:ext>
                </a:extLst>
              </a:tr>
              <a:tr h="1036321">
                <a:tc>
                  <a:txBody>
                    <a:bodyPr/>
                    <a:lstStyle/>
                    <a:p>
                      <a:r>
                        <a:rPr lang="en-US" sz="1250" dirty="0">
                          <a:latin typeface="+mj-lt"/>
                        </a:rPr>
                        <a:t>Clarifies the </a:t>
                      </a:r>
                      <a:r>
                        <a:rPr lang="en-US" sz="1250" b="1" dirty="0">
                          <a:latin typeface="+mj-lt"/>
                        </a:rPr>
                        <a:t>evolution of Digital Banking </a:t>
                      </a:r>
                      <a:r>
                        <a:rPr lang="en-US" sz="1250" dirty="0">
                          <a:latin typeface="+mj-lt"/>
                        </a:rPr>
                        <a:t>and new dynamics of Financial Crime</a:t>
                      </a:r>
                      <a:endParaRPr lang="en-HK" sz="1250" dirty="0">
                        <a:latin typeface="+mj-lt"/>
                      </a:endParaRPr>
                    </a:p>
                  </a:txBody>
                  <a:tcPr/>
                </a:tc>
                <a:tc>
                  <a:txBody>
                    <a:bodyPr/>
                    <a:lstStyle/>
                    <a:p>
                      <a:r>
                        <a:rPr lang="en-US" sz="1250" dirty="0">
                          <a:latin typeface="+mj-lt"/>
                        </a:rPr>
                        <a:t>For quantitative method </a:t>
                      </a:r>
                      <a:r>
                        <a:rPr lang="en-US" sz="1250" b="1" dirty="0">
                          <a:latin typeface="+mj-lt"/>
                        </a:rPr>
                        <a:t>sample size </a:t>
                      </a:r>
                      <a:r>
                        <a:rPr lang="en-US" sz="1250" dirty="0">
                          <a:latin typeface="+mj-lt"/>
                        </a:rPr>
                        <a:t>was not specified as well as </a:t>
                      </a:r>
                      <a:r>
                        <a:rPr lang="en-US" sz="1250" b="1" dirty="0">
                          <a:latin typeface="+mj-lt"/>
                        </a:rPr>
                        <a:t>pilot sampling </a:t>
                      </a:r>
                      <a:r>
                        <a:rPr lang="en-US" sz="1250" dirty="0">
                          <a:latin typeface="+mj-lt"/>
                        </a:rPr>
                        <a:t>was not discussed</a:t>
                      </a:r>
                      <a:endParaRPr lang="en-HK" sz="1250" dirty="0">
                        <a:latin typeface="+mj-lt"/>
                      </a:endParaRP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50" kern="1200" dirty="0">
                          <a:solidFill>
                            <a:schemeClr val="dk1"/>
                          </a:solidFill>
                          <a:latin typeface="+mn-lt"/>
                          <a:ea typeface="+mn-ea"/>
                          <a:cs typeface="+mn-cs"/>
                        </a:rPr>
                        <a:t>Obtaining survey information from </a:t>
                      </a:r>
                      <a:r>
                        <a:rPr lang="en-US" sz="1250" b="1" kern="1200" dirty="0">
                          <a:solidFill>
                            <a:schemeClr val="dk1"/>
                          </a:solidFill>
                          <a:latin typeface="+mn-lt"/>
                          <a:ea typeface="+mn-ea"/>
                          <a:cs typeface="+mn-cs"/>
                        </a:rPr>
                        <a:t>regulatory authorities</a:t>
                      </a:r>
                      <a:r>
                        <a:rPr lang="en-US" sz="1250" kern="1200" dirty="0">
                          <a:solidFill>
                            <a:schemeClr val="dk1"/>
                          </a:solidFill>
                          <a:latin typeface="+mn-lt"/>
                          <a:ea typeface="+mn-ea"/>
                          <a:cs typeface="+mn-cs"/>
                        </a:rPr>
                        <a:t> could be </a:t>
                      </a:r>
                      <a:r>
                        <a:rPr lang="en-US" sz="1250" b="1" kern="1200" dirty="0">
                          <a:solidFill>
                            <a:schemeClr val="dk1"/>
                          </a:solidFill>
                          <a:latin typeface="+mn-lt"/>
                          <a:ea typeface="+mn-ea"/>
                          <a:cs typeface="+mn-cs"/>
                        </a:rPr>
                        <a:t>unfeasible</a:t>
                      </a:r>
                      <a:endParaRPr lang="en-HK" sz="1250" b="1" kern="1200" dirty="0">
                        <a:solidFill>
                          <a:schemeClr val="dk1"/>
                        </a:solidFill>
                        <a:latin typeface="+mn-lt"/>
                        <a:ea typeface="+mn-ea"/>
                        <a:cs typeface="+mn-cs"/>
                      </a:endParaRPr>
                    </a:p>
                    <a:p>
                      <a:endParaRPr lang="en-HK" sz="1250" b="1" dirty="0">
                        <a:latin typeface="+mj-lt"/>
                      </a:endParaRPr>
                    </a:p>
                  </a:txBody>
                  <a:tcPr/>
                </a:tc>
                <a:extLst>
                  <a:ext uri="{0D108BD9-81ED-4DB2-BD59-A6C34878D82A}">
                    <a16:rowId xmlns:a16="http://schemas.microsoft.com/office/drawing/2014/main" val="3136716536"/>
                  </a:ext>
                </a:extLst>
              </a:tr>
              <a:tr h="1036321">
                <a:tc>
                  <a:txBody>
                    <a:bodyPr/>
                    <a:lstStyle/>
                    <a:p>
                      <a:r>
                        <a:rPr lang="en-US" sz="1250" dirty="0">
                          <a:latin typeface="+mj-lt"/>
                        </a:rPr>
                        <a:t>Explain the </a:t>
                      </a:r>
                      <a:r>
                        <a:rPr lang="en-US" sz="1250" b="1" dirty="0">
                          <a:latin typeface="+mj-lt"/>
                        </a:rPr>
                        <a:t>urgency and importance of AI integration </a:t>
                      </a:r>
                      <a:r>
                        <a:rPr lang="en-US" sz="1250" dirty="0">
                          <a:latin typeface="+mj-lt"/>
                        </a:rPr>
                        <a:t>into Financial Crime ecosystem</a:t>
                      </a:r>
                      <a:endParaRPr lang="en-HK" sz="1250" dirty="0">
                        <a:latin typeface="+mj-lt"/>
                      </a:endParaRPr>
                    </a:p>
                  </a:txBody>
                  <a:tcPr/>
                </a:tc>
                <a:tc>
                  <a:txBody>
                    <a:bodyPr/>
                    <a:lstStyle/>
                    <a:p>
                      <a:r>
                        <a:rPr lang="en-US" sz="1250" dirty="0">
                          <a:latin typeface="+mj-lt"/>
                        </a:rPr>
                        <a:t>For qualitative method reaching out </a:t>
                      </a:r>
                      <a:r>
                        <a:rPr lang="en-US" sz="1250" b="1" dirty="0">
                          <a:latin typeface="+mj-lt"/>
                        </a:rPr>
                        <a:t>Industry Experts and Practitioners outside HK</a:t>
                      </a:r>
                      <a:r>
                        <a:rPr lang="en-US" sz="1250" dirty="0">
                          <a:latin typeface="+mj-lt"/>
                        </a:rPr>
                        <a:t> will be </a:t>
                      </a:r>
                      <a:r>
                        <a:rPr lang="en-US" sz="1250" b="1" dirty="0">
                          <a:latin typeface="+mj-lt"/>
                        </a:rPr>
                        <a:t>challenging </a:t>
                      </a:r>
                      <a:endParaRPr lang="en-HK" sz="1250" b="1" dirty="0">
                        <a:latin typeface="+mj-lt"/>
                      </a:endParaRPr>
                    </a:p>
                  </a:txBody>
                  <a:tcPr/>
                </a:tc>
                <a:tc>
                  <a:txBody>
                    <a:bodyPr/>
                    <a:lstStyle/>
                    <a:p>
                      <a:r>
                        <a:rPr lang="en-US" sz="1250" dirty="0">
                          <a:latin typeface="+mj-lt"/>
                        </a:rPr>
                        <a:t>In-depth interview may be </a:t>
                      </a:r>
                      <a:r>
                        <a:rPr lang="en-US" sz="1250" b="1" dirty="0">
                          <a:latin typeface="+mj-lt"/>
                        </a:rPr>
                        <a:t>limited to HK</a:t>
                      </a:r>
                      <a:r>
                        <a:rPr lang="en-US" sz="1250" b="0" dirty="0">
                          <a:latin typeface="+mj-lt"/>
                        </a:rPr>
                        <a:t> </a:t>
                      </a:r>
                      <a:r>
                        <a:rPr lang="en-US" sz="1250" b="1" dirty="0">
                          <a:latin typeface="+mj-lt"/>
                        </a:rPr>
                        <a:t>experts </a:t>
                      </a:r>
                      <a:r>
                        <a:rPr lang="en-US" sz="1250" b="0" dirty="0">
                          <a:latin typeface="+mj-lt"/>
                        </a:rPr>
                        <a:t>and </a:t>
                      </a:r>
                      <a:r>
                        <a:rPr lang="en-US" sz="1250" b="1" dirty="0">
                          <a:latin typeface="+mj-lt"/>
                        </a:rPr>
                        <a:t>practitioners </a:t>
                      </a:r>
                      <a:endParaRPr lang="en-HK" sz="1250" b="1" dirty="0">
                        <a:latin typeface="+mj-lt"/>
                      </a:endParaRPr>
                    </a:p>
                  </a:txBody>
                  <a:tcPr/>
                </a:tc>
                <a:extLst>
                  <a:ext uri="{0D108BD9-81ED-4DB2-BD59-A6C34878D82A}">
                    <a16:rowId xmlns:a16="http://schemas.microsoft.com/office/drawing/2014/main" val="2405118520"/>
                  </a:ext>
                </a:extLst>
              </a:tr>
              <a:tr h="1036321">
                <a:tc>
                  <a:txBody>
                    <a:bodyPr/>
                    <a:lstStyle/>
                    <a:p>
                      <a:r>
                        <a:rPr lang="en-US" sz="1250" dirty="0">
                          <a:latin typeface="+mj-lt"/>
                        </a:rPr>
                        <a:t>Lastly, but most importantly emphasizes </a:t>
                      </a:r>
                      <a:r>
                        <a:rPr lang="en-US" sz="1250" b="1" dirty="0">
                          <a:latin typeface="+mj-lt"/>
                        </a:rPr>
                        <a:t>on ethical and responsible usage of AI</a:t>
                      </a:r>
                      <a:endParaRPr lang="en-HK" sz="1250" b="1" dirty="0">
                        <a:latin typeface="+mj-lt"/>
                      </a:endParaRPr>
                    </a:p>
                  </a:txBody>
                  <a:tcPr/>
                </a:tc>
                <a:tc>
                  <a:txBody>
                    <a:bodyPr/>
                    <a:lstStyle/>
                    <a:p>
                      <a:r>
                        <a:rPr lang="en-US" sz="1250" dirty="0">
                          <a:latin typeface="+mj-lt"/>
                        </a:rPr>
                        <a:t>For qualitative </a:t>
                      </a:r>
                      <a:r>
                        <a:rPr lang="en-US" sz="1250" b="1" dirty="0">
                          <a:latin typeface="+mj-lt"/>
                        </a:rPr>
                        <a:t>method number of expected interviewees </a:t>
                      </a:r>
                      <a:r>
                        <a:rPr lang="en-US" sz="1250" dirty="0">
                          <a:latin typeface="+mj-lt"/>
                        </a:rPr>
                        <a:t>and </a:t>
                      </a:r>
                      <a:r>
                        <a:rPr lang="en-US" sz="1250" b="1" dirty="0">
                          <a:latin typeface="+mj-lt"/>
                        </a:rPr>
                        <a:t>interview duration </a:t>
                      </a:r>
                      <a:r>
                        <a:rPr lang="en-US" sz="1250" dirty="0">
                          <a:latin typeface="+mj-lt"/>
                        </a:rPr>
                        <a:t>was not proposed </a:t>
                      </a:r>
                      <a:endParaRPr lang="en-HK" sz="1250" dirty="0">
                        <a:latin typeface="+mj-lt"/>
                      </a:endParaRPr>
                    </a:p>
                  </a:txBody>
                  <a:tcPr/>
                </a:tc>
                <a:tc>
                  <a:txBody>
                    <a:bodyPr/>
                    <a:lstStyle/>
                    <a:p>
                      <a:r>
                        <a:rPr lang="en-US" sz="1250" dirty="0">
                          <a:latin typeface="+mj-lt"/>
                        </a:rPr>
                        <a:t>The number of </a:t>
                      </a:r>
                      <a:r>
                        <a:rPr lang="en-US" sz="1250" b="1" dirty="0">
                          <a:latin typeface="+mj-lt"/>
                        </a:rPr>
                        <a:t>Financial Institutions </a:t>
                      </a:r>
                      <a:r>
                        <a:rPr lang="en-US" sz="1250" dirty="0">
                          <a:latin typeface="+mj-lt"/>
                        </a:rPr>
                        <a:t>adopting AI maybe limited and </a:t>
                      </a:r>
                      <a:r>
                        <a:rPr lang="en-US" sz="1250" b="1" dirty="0">
                          <a:latin typeface="+mj-lt"/>
                        </a:rPr>
                        <a:t>obtaining internal information </a:t>
                      </a:r>
                      <a:r>
                        <a:rPr lang="en-US" sz="1250" dirty="0">
                          <a:latin typeface="+mj-lt"/>
                        </a:rPr>
                        <a:t>shall remain even challenging</a:t>
                      </a:r>
                      <a:endParaRPr lang="en-HK" sz="1250" dirty="0">
                        <a:latin typeface="+mj-lt"/>
                      </a:endParaRPr>
                    </a:p>
                  </a:txBody>
                  <a:tcPr/>
                </a:tc>
                <a:extLst>
                  <a:ext uri="{0D108BD9-81ED-4DB2-BD59-A6C34878D82A}">
                    <a16:rowId xmlns:a16="http://schemas.microsoft.com/office/drawing/2014/main" val="3965651722"/>
                  </a:ext>
                </a:extLst>
              </a:tr>
            </a:tbl>
          </a:graphicData>
        </a:graphic>
      </p:graphicFrame>
    </p:spTree>
    <p:extLst>
      <p:ext uri="{BB962C8B-B14F-4D97-AF65-F5344CB8AC3E}">
        <p14:creationId xmlns:p14="http://schemas.microsoft.com/office/powerpoint/2010/main" val="727668169"/>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BDFD623-48C6-DECE-8874-251D2DE34050}"/>
              </a:ext>
            </a:extLst>
          </p:cNvPr>
          <p:cNvSpPr>
            <a:spLocks noGrp="1"/>
          </p:cNvSpPr>
          <p:nvPr>
            <p:ph sz="quarter" idx="10"/>
          </p:nvPr>
        </p:nvSpPr>
        <p:spPr>
          <a:xfrm>
            <a:off x="3341696" y="2900616"/>
            <a:ext cx="7110001" cy="1514069"/>
          </a:xfrm>
        </p:spPr>
        <p:txBody>
          <a:bodyPr>
            <a:normAutofit/>
          </a:bodyPr>
          <a:lstStyle/>
          <a:p>
            <a:r>
              <a:rPr lang="en-US" sz="2800" dirty="0"/>
              <a:t>Part 3 : Alternative Approach</a:t>
            </a:r>
            <a:endParaRPr lang="en-HK" sz="2800" dirty="0"/>
          </a:p>
        </p:txBody>
      </p:sp>
    </p:spTree>
    <p:extLst>
      <p:ext uri="{BB962C8B-B14F-4D97-AF65-F5344CB8AC3E}">
        <p14:creationId xmlns:p14="http://schemas.microsoft.com/office/powerpoint/2010/main" val="386941712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AC6FCA-03FF-B8CD-7BB9-5CF750B3912F}"/>
              </a:ext>
            </a:extLst>
          </p:cNvPr>
          <p:cNvSpPr>
            <a:spLocks noGrp="1"/>
          </p:cNvSpPr>
          <p:nvPr>
            <p:ph type="title"/>
          </p:nvPr>
        </p:nvSpPr>
        <p:spPr/>
        <p:txBody>
          <a:bodyPr/>
          <a:lstStyle/>
          <a:p>
            <a:r>
              <a:rPr lang="en-US" dirty="0"/>
              <a:t>Alternative Methods</a:t>
            </a:r>
            <a:endParaRPr lang="en-HK" dirty="0"/>
          </a:p>
        </p:txBody>
      </p:sp>
      <p:sp>
        <p:nvSpPr>
          <p:cNvPr id="7" name="TextBox 6">
            <a:extLst>
              <a:ext uri="{FF2B5EF4-FFF2-40B4-BE49-F238E27FC236}">
                <a16:creationId xmlns:a16="http://schemas.microsoft.com/office/drawing/2014/main" id="{0D5192C3-5095-109E-41D4-FE9E96C63B27}"/>
              </a:ext>
            </a:extLst>
          </p:cNvPr>
          <p:cNvSpPr txBox="1"/>
          <p:nvPr/>
        </p:nvSpPr>
        <p:spPr>
          <a:xfrm>
            <a:off x="521207" y="1226010"/>
            <a:ext cx="11375825" cy="4859920"/>
          </a:xfrm>
          <a:prstGeom prst="rect">
            <a:avLst/>
          </a:prstGeom>
          <a:noFill/>
        </p:spPr>
        <p:txBody>
          <a:bodyPr wrap="square">
            <a:spAutoFit/>
          </a:bodyPr>
          <a:lstStyle/>
          <a:p>
            <a:pPr>
              <a:lnSpc>
                <a:spcPct val="115000"/>
              </a:lnSpc>
              <a:spcAft>
                <a:spcPts val="800"/>
              </a:spcAft>
              <a:buNone/>
            </a:pPr>
            <a:endParaRPr lang="en-HK" sz="1250" b="1" kern="100" dirty="0">
              <a:latin typeface="+mj-lt"/>
              <a:ea typeface="PMingLiU" panose="02020500000000000000" pitchFamily="18" charset="-120"/>
              <a:cs typeface="Times New Roman" panose="02020603050405020304" pitchFamily="18" charset="0"/>
            </a:endParaRPr>
          </a:p>
          <a:p>
            <a:pPr>
              <a:lnSpc>
                <a:spcPct val="115000"/>
              </a:lnSpc>
              <a:spcAft>
                <a:spcPts val="800"/>
              </a:spcAft>
              <a:buNone/>
            </a:pPr>
            <a:r>
              <a:rPr lang="en-HK" sz="1250" kern="100" dirty="0">
                <a:latin typeface="+mj-lt"/>
                <a:ea typeface="PMingLiU" panose="02020500000000000000" pitchFamily="18" charset="-120"/>
                <a:cs typeface="Times New Roman" panose="02020603050405020304" pitchFamily="18" charset="0"/>
              </a:rPr>
              <a:t>In order to address the weaknesses and limitations following alternative models can be adopted for optimum outcome-</a:t>
            </a:r>
          </a:p>
          <a:p>
            <a:pPr>
              <a:lnSpc>
                <a:spcPct val="115000"/>
              </a:lnSpc>
              <a:spcAft>
                <a:spcPts val="800"/>
              </a:spcAft>
              <a:buNone/>
            </a:pPr>
            <a:r>
              <a:rPr lang="en-HK" sz="1250" b="1" kern="100" dirty="0">
                <a:effectLst/>
                <a:latin typeface="+mj-lt"/>
                <a:ea typeface="PMingLiU" panose="02020500000000000000" pitchFamily="18" charset="-120"/>
                <a:cs typeface="Times New Roman" panose="02020603050405020304" pitchFamily="18" charset="0"/>
              </a:rPr>
              <a:t>Alternative Qualitative Methodologies</a:t>
            </a:r>
            <a:endParaRPr lang="en-HK" sz="1250" kern="100" dirty="0">
              <a:effectLst/>
              <a:latin typeface="+mj-lt"/>
              <a:ea typeface="PMingLiU" panose="02020500000000000000" pitchFamily="18" charset="-120"/>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HK" sz="1250" b="1" kern="100" dirty="0">
                <a:effectLst/>
                <a:latin typeface="+mj-lt"/>
                <a:ea typeface="PMingLiU" panose="02020500000000000000" pitchFamily="18" charset="-120"/>
                <a:cs typeface="Times New Roman" panose="02020603050405020304" pitchFamily="18" charset="0"/>
              </a:rPr>
              <a:t>Ethnographic Study on AI Ethics</a:t>
            </a:r>
            <a:r>
              <a:rPr lang="en-HK" sz="1250" kern="100" dirty="0">
                <a:effectLst/>
                <a:latin typeface="+mj-lt"/>
                <a:ea typeface="PMingLiU" panose="02020500000000000000" pitchFamily="18" charset="-120"/>
                <a:cs typeface="Times New Roman" panose="02020603050405020304" pitchFamily="18" charset="0"/>
              </a:rPr>
              <a:t>: Conduct an ethnographic study within financial institutions to observe firsthand how ethical considerations are integrated into AI-powered AML systems. This can provide insights into how transparency, fairness, and accountability are maintained in practice.</a:t>
            </a:r>
          </a:p>
          <a:p>
            <a:pPr marL="342900" lvl="0" indent="-342900">
              <a:lnSpc>
                <a:spcPct val="115000"/>
              </a:lnSpc>
              <a:spcAft>
                <a:spcPts val="800"/>
              </a:spcAft>
              <a:buFont typeface="+mj-lt"/>
              <a:buAutoNum type="arabicPeriod"/>
              <a:tabLst>
                <a:tab pos="457200" algn="l"/>
              </a:tabLst>
            </a:pPr>
            <a:r>
              <a:rPr lang="en-HK" sz="1250" b="1" kern="100" dirty="0">
                <a:effectLst/>
                <a:latin typeface="+mj-lt"/>
                <a:ea typeface="PMingLiU" panose="02020500000000000000" pitchFamily="18" charset="-120"/>
                <a:cs typeface="Times New Roman" panose="02020603050405020304" pitchFamily="18" charset="0"/>
              </a:rPr>
              <a:t>Case Studies of Ethical AI Implementation</a:t>
            </a:r>
            <a:r>
              <a:rPr lang="en-HK" sz="1250" kern="100" dirty="0">
                <a:effectLst/>
                <a:latin typeface="+mj-lt"/>
                <a:ea typeface="PMingLiU" panose="02020500000000000000" pitchFamily="18" charset="-120"/>
                <a:cs typeface="Times New Roman" panose="02020603050405020304" pitchFamily="18" charset="0"/>
              </a:rPr>
              <a:t>: </a:t>
            </a:r>
            <a:r>
              <a:rPr lang="en-HK" sz="1250" kern="100" dirty="0" err="1">
                <a:effectLst/>
                <a:latin typeface="+mj-lt"/>
                <a:ea typeface="PMingLiU" panose="02020500000000000000" pitchFamily="18" charset="-120"/>
                <a:cs typeface="Times New Roman" panose="02020603050405020304" pitchFamily="18" charset="0"/>
              </a:rPr>
              <a:t>Analyze</a:t>
            </a:r>
            <a:r>
              <a:rPr lang="en-HK" sz="1250" kern="100" dirty="0">
                <a:effectLst/>
                <a:latin typeface="+mj-lt"/>
                <a:ea typeface="PMingLiU" panose="02020500000000000000" pitchFamily="18" charset="-120"/>
                <a:cs typeface="Times New Roman" panose="02020603050405020304" pitchFamily="18" charset="0"/>
              </a:rPr>
              <a:t> specific cases where AI has been integrated into AML systems with a focus on ethical considerations. This could include examining how institutions like HSBC have implemented transparent AI systems for fraud detection</a:t>
            </a:r>
          </a:p>
          <a:p>
            <a:pPr marL="342900" lvl="0" indent="-342900">
              <a:lnSpc>
                <a:spcPct val="115000"/>
              </a:lnSpc>
              <a:spcAft>
                <a:spcPts val="800"/>
              </a:spcAft>
              <a:buFont typeface="+mj-lt"/>
              <a:buAutoNum type="arabicPeriod"/>
              <a:tabLst>
                <a:tab pos="457200" algn="l"/>
              </a:tabLst>
            </a:pPr>
            <a:r>
              <a:rPr lang="en-HK" sz="1250" b="1" kern="100" dirty="0">
                <a:effectLst/>
                <a:latin typeface="+mj-lt"/>
                <a:ea typeface="PMingLiU" panose="02020500000000000000" pitchFamily="18" charset="-120"/>
                <a:cs typeface="Times New Roman" panose="02020603050405020304" pitchFamily="18" charset="0"/>
              </a:rPr>
              <a:t>Focus Groups on Ethical AI Challenges</a:t>
            </a:r>
            <a:r>
              <a:rPr lang="en-HK" sz="1250" kern="100" dirty="0">
                <a:effectLst/>
                <a:latin typeface="+mj-lt"/>
                <a:ea typeface="PMingLiU" panose="02020500000000000000" pitchFamily="18" charset="-120"/>
                <a:cs typeface="Times New Roman" panose="02020603050405020304" pitchFamily="18" charset="0"/>
              </a:rPr>
              <a:t>: Organize focus groups with experts to discuss the ethical challenges faced during AI integration in AML and how these challenges are addressed. This can highlight collective insights on maintaining fairness and privacy.</a:t>
            </a:r>
          </a:p>
          <a:p>
            <a:pPr marL="342900" lvl="0" indent="-342900">
              <a:lnSpc>
                <a:spcPct val="115000"/>
              </a:lnSpc>
              <a:spcAft>
                <a:spcPts val="800"/>
              </a:spcAft>
              <a:buFont typeface="+mj-lt"/>
              <a:buAutoNum type="arabicPeriod"/>
              <a:tabLst>
                <a:tab pos="457200" algn="l"/>
              </a:tabLst>
            </a:pPr>
            <a:endParaRPr lang="en-HK" sz="1250" kern="100" dirty="0">
              <a:latin typeface="+mj-lt"/>
              <a:ea typeface="PMingLiU" panose="02020500000000000000" pitchFamily="18" charset="-120"/>
              <a:cs typeface="Times New Roman" panose="02020603050405020304" pitchFamily="18" charset="0"/>
            </a:endParaRPr>
          </a:p>
          <a:p>
            <a:pPr>
              <a:lnSpc>
                <a:spcPct val="115000"/>
              </a:lnSpc>
              <a:spcAft>
                <a:spcPts val="800"/>
              </a:spcAft>
              <a:buNone/>
            </a:pPr>
            <a:r>
              <a:rPr lang="en-HK" sz="1250" b="1" kern="100" dirty="0">
                <a:effectLst/>
                <a:latin typeface="+mj-lt"/>
                <a:ea typeface="PMingLiU" panose="02020500000000000000" pitchFamily="18" charset="-120"/>
                <a:cs typeface="Times New Roman" panose="02020603050405020304" pitchFamily="18" charset="0"/>
              </a:rPr>
              <a:t>Alternative Quantitative Methodologies</a:t>
            </a:r>
            <a:endParaRPr lang="en-HK" sz="1250" kern="100" dirty="0">
              <a:effectLst/>
              <a:latin typeface="+mj-lt"/>
              <a:ea typeface="PMingLiU" panose="02020500000000000000" pitchFamily="18" charset="-120"/>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HK" sz="1250" b="1" kern="100" dirty="0">
                <a:effectLst/>
                <a:latin typeface="+mj-lt"/>
                <a:ea typeface="PMingLiU" panose="02020500000000000000" pitchFamily="18" charset="-120"/>
                <a:cs typeface="Times New Roman" panose="02020603050405020304" pitchFamily="18" charset="0"/>
              </a:rPr>
              <a:t>Survey on Ethical AI Adoption</a:t>
            </a:r>
            <a:r>
              <a:rPr lang="en-HK" sz="1250" kern="100" dirty="0">
                <a:effectLst/>
                <a:latin typeface="+mj-lt"/>
                <a:ea typeface="PMingLiU" panose="02020500000000000000" pitchFamily="18" charset="-120"/>
                <a:cs typeface="Times New Roman" panose="02020603050405020304" pitchFamily="18" charset="0"/>
              </a:rPr>
              <a:t>: Modify the survey to specifically focus on ethical considerations, such as transparency, bias, and accountability in AI-powered AML systems. This can help quantify the extent to which ethical practices are adopted across different institutions. Survey will be conducted on 400 individuals ( a 10 minute questionaries will be prepared and 50% response rate considered)</a:t>
            </a:r>
          </a:p>
          <a:p>
            <a:pPr marL="342900" lvl="0" indent="-342900">
              <a:lnSpc>
                <a:spcPct val="115000"/>
              </a:lnSpc>
              <a:spcAft>
                <a:spcPts val="800"/>
              </a:spcAft>
              <a:buFont typeface="+mj-lt"/>
              <a:buAutoNum type="arabicPeriod"/>
              <a:tabLst>
                <a:tab pos="457200" algn="l"/>
              </a:tabLst>
            </a:pPr>
            <a:r>
              <a:rPr lang="en-HK" sz="1250" b="1" kern="100" dirty="0">
                <a:effectLst/>
                <a:latin typeface="+mj-lt"/>
                <a:ea typeface="PMingLiU" panose="02020500000000000000" pitchFamily="18" charset="-120"/>
                <a:cs typeface="Times New Roman" panose="02020603050405020304" pitchFamily="18" charset="0"/>
              </a:rPr>
              <a:t>Statistical Analysis of Bias in AI Models</a:t>
            </a:r>
            <a:r>
              <a:rPr lang="en-HK" sz="1250" kern="100" dirty="0">
                <a:effectLst/>
                <a:latin typeface="+mj-lt"/>
                <a:ea typeface="PMingLiU" panose="02020500000000000000" pitchFamily="18" charset="-120"/>
                <a:cs typeface="Times New Roman" panose="02020603050405020304" pitchFamily="18" charset="0"/>
              </a:rPr>
              <a:t>: Use statistical techniques to </a:t>
            </a:r>
            <a:r>
              <a:rPr lang="en-HK" sz="1250" kern="100" dirty="0" err="1">
                <a:effectLst/>
                <a:latin typeface="+mj-lt"/>
                <a:ea typeface="PMingLiU" panose="02020500000000000000" pitchFamily="18" charset="-120"/>
                <a:cs typeface="Times New Roman" panose="02020603050405020304" pitchFamily="18" charset="0"/>
              </a:rPr>
              <a:t>analyze</a:t>
            </a:r>
            <a:r>
              <a:rPr lang="en-HK" sz="1250" kern="100" dirty="0">
                <a:effectLst/>
                <a:latin typeface="+mj-lt"/>
                <a:ea typeface="PMingLiU" panose="02020500000000000000" pitchFamily="18" charset="-120"/>
                <a:cs typeface="Times New Roman" panose="02020603050405020304" pitchFamily="18" charset="0"/>
              </a:rPr>
              <a:t> datasets for bias in AI models used in AML. This can help identify systemic inequalities and ensure fairness in AI-driven decisions.</a:t>
            </a:r>
          </a:p>
          <a:p>
            <a:pPr marL="342900" lvl="0" indent="-342900">
              <a:lnSpc>
                <a:spcPct val="115000"/>
              </a:lnSpc>
              <a:spcAft>
                <a:spcPts val="800"/>
              </a:spcAft>
              <a:buFont typeface="+mj-lt"/>
              <a:buAutoNum type="arabicPeriod"/>
              <a:tabLst>
                <a:tab pos="457200" algn="l"/>
              </a:tabLst>
            </a:pPr>
            <a:endParaRPr lang="en-HK" sz="1250" kern="100" dirty="0">
              <a:effectLst/>
              <a:latin typeface="+mj-lt"/>
              <a:ea typeface="PMingLiU" panose="02020500000000000000" pitchFamily="18" charset="-120"/>
              <a:cs typeface="Times New Roman" panose="02020603050405020304" pitchFamily="18" charset="0"/>
            </a:endParaRPr>
          </a:p>
        </p:txBody>
      </p:sp>
    </p:spTree>
    <p:extLst>
      <p:ext uri="{BB962C8B-B14F-4D97-AF65-F5344CB8AC3E}">
        <p14:creationId xmlns:p14="http://schemas.microsoft.com/office/powerpoint/2010/main" val="21049558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49EC4D-5AF5-D3E0-68A9-6A1DE9300117}"/>
              </a:ext>
            </a:extLst>
          </p:cNvPr>
          <p:cNvSpPr>
            <a:spLocks noGrp="1"/>
          </p:cNvSpPr>
          <p:nvPr>
            <p:ph sz="quarter" idx="10"/>
          </p:nvPr>
        </p:nvSpPr>
        <p:spPr>
          <a:xfrm>
            <a:off x="314633" y="2595716"/>
            <a:ext cx="11700385" cy="1976283"/>
          </a:xfrm>
        </p:spPr>
        <p:txBody>
          <a:bodyPr>
            <a:noAutofit/>
          </a:bodyPr>
          <a:lstStyle/>
          <a:p>
            <a:pPr>
              <a:lnSpc>
                <a:spcPct val="115000"/>
              </a:lnSpc>
              <a:spcAft>
                <a:spcPts val="800"/>
              </a:spcAft>
            </a:pPr>
            <a:r>
              <a:rPr lang="en-HK" sz="2800" kern="100" dirty="0">
                <a:effectLst/>
                <a:ea typeface="PMingLiU" panose="02020500000000000000" pitchFamily="18" charset="-120"/>
                <a:cs typeface="Times New Roman" panose="02020603050405020304" pitchFamily="18" charset="0"/>
              </a:rPr>
              <a:t>					Part 4</a:t>
            </a:r>
          </a:p>
          <a:p>
            <a:pPr>
              <a:lnSpc>
                <a:spcPct val="115000"/>
              </a:lnSpc>
              <a:spcAft>
                <a:spcPts val="800"/>
              </a:spcAft>
            </a:pPr>
            <a:r>
              <a:rPr lang="en-HK" sz="2800" kern="100" dirty="0">
                <a:effectLst/>
                <a:ea typeface="PMingLiU" panose="02020500000000000000" pitchFamily="18" charset="-120"/>
                <a:cs typeface="Times New Roman" panose="02020603050405020304" pitchFamily="18" charset="0"/>
              </a:rPr>
              <a:t>Expected Outcomes &amp; Contributions : </a:t>
            </a:r>
          </a:p>
          <a:p>
            <a:pPr>
              <a:lnSpc>
                <a:spcPct val="115000"/>
              </a:lnSpc>
              <a:spcAft>
                <a:spcPts val="800"/>
              </a:spcAft>
            </a:pPr>
            <a:r>
              <a:rPr lang="en-HK" sz="2400" kern="100" dirty="0">
                <a:ea typeface="PMingLiU" panose="02020500000000000000" pitchFamily="18" charset="-120"/>
                <a:cs typeface="Times New Roman" panose="02020603050405020304" pitchFamily="18" charset="0"/>
              </a:rPr>
              <a:t>Policy Makers, Management Study, Practitioners and Society </a:t>
            </a:r>
            <a:endParaRPr lang="en-HK" sz="2400" kern="100" dirty="0">
              <a:effectLst/>
              <a:ea typeface="PMingLiU" panose="02020500000000000000" pitchFamily="18" charset="-120"/>
              <a:cs typeface="Times New Roman" panose="02020603050405020304" pitchFamily="18" charset="0"/>
            </a:endParaRPr>
          </a:p>
          <a:p>
            <a:endParaRPr lang="en-HK" sz="2800" dirty="0"/>
          </a:p>
        </p:txBody>
      </p:sp>
    </p:spTree>
    <p:extLst>
      <p:ext uri="{BB962C8B-B14F-4D97-AF65-F5344CB8AC3E}">
        <p14:creationId xmlns:p14="http://schemas.microsoft.com/office/powerpoint/2010/main" val="232291805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293E25-AB94-0C87-BE58-C60F8BE37BBD}"/>
              </a:ext>
            </a:extLst>
          </p:cNvPr>
          <p:cNvSpPr>
            <a:spLocks noGrp="1"/>
          </p:cNvSpPr>
          <p:nvPr>
            <p:ph type="title"/>
          </p:nvPr>
        </p:nvSpPr>
        <p:spPr/>
        <p:txBody>
          <a:bodyPr/>
          <a:lstStyle/>
          <a:p>
            <a:r>
              <a:rPr lang="en-US" dirty="0"/>
              <a:t>Expected Outcome &amp; Contribution</a:t>
            </a:r>
            <a:endParaRPr lang="en-HK" dirty="0"/>
          </a:p>
        </p:txBody>
      </p:sp>
      <p:sp>
        <p:nvSpPr>
          <p:cNvPr id="6" name="TextBox 5">
            <a:extLst>
              <a:ext uri="{FF2B5EF4-FFF2-40B4-BE49-F238E27FC236}">
                <a16:creationId xmlns:a16="http://schemas.microsoft.com/office/drawing/2014/main" id="{851568E6-5FC0-3865-3240-D34915B0F745}"/>
              </a:ext>
            </a:extLst>
          </p:cNvPr>
          <p:cNvSpPr txBox="1"/>
          <p:nvPr/>
        </p:nvSpPr>
        <p:spPr>
          <a:xfrm>
            <a:off x="521207" y="1239592"/>
            <a:ext cx="11405322" cy="2032223"/>
          </a:xfrm>
          <a:prstGeom prst="rect">
            <a:avLst/>
          </a:prstGeom>
          <a:noFill/>
        </p:spPr>
        <p:txBody>
          <a:bodyPr wrap="square">
            <a:spAutoFit/>
          </a:bodyPr>
          <a:lstStyle/>
          <a:p>
            <a:pPr>
              <a:lnSpc>
                <a:spcPct val="115000"/>
              </a:lnSpc>
              <a:spcAft>
                <a:spcPts val="800"/>
              </a:spcAft>
              <a:buNone/>
            </a:pPr>
            <a:r>
              <a:rPr lang="en-HK" sz="1250" b="1" kern="100" dirty="0">
                <a:effectLst/>
                <a:latin typeface="+mj-lt"/>
                <a:ea typeface="PMingLiU" panose="02020500000000000000" pitchFamily="18" charset="-120"/>
                <a:cs typeface="Times New Roman" panose="02020603050405020304" pitchFamily="18" charset="0"/>
              </a:rPr>
              <a:t>Contribution to Policy Makers</a:t>
            </a:r>
            <a:endParaRPr lang="en-HK" sz="1250" kern="100" dirty="0">
              <a:effectLst/>
              <a:latin typeface="+mj-lt"/>
              <a:ea typeface="PMingLiU" panose="02020500000000000000" pitchFamily="18" charset="-120"/>
              <a:cs typeface="Times New Roman" panose="02020603050405020304" pitchFamily="18" charset="0"/>
            </a:endParaRPr>
          </a:p>
          <a:p>
            <a:pPr>
              <a:lnSpc>
                <a:spcPct val="115000"/>
              </a:lnSpc>
              <a:spcAft>
                <a:spcPts val="800"/>
              </a:spcAft>
              <a:buNone/>
            </a:pPr>
            <a:r>
              <a:rPr lang="en-HK" sz="1250" kern="100" dirty="0">
                <a:effectLst/>
                <a:latin typeface="+mj-lt"/>
                <a:ea typeface="PMingLiU" panose="02020500000000000000" pitchFamily="18" charset="-120"/>
                <a:cs typeface="Times New Roman" panose="02020603050405020304" pitchFamily="18" charset="0"/>
              </a:rPr>
              <a:t>This research provides policymakers with actionable insights into the integration of AI in financial crime compliance, highlighting both the benefits and challenges. Key contributions include:</a:t>
            </a:r>
          </a:p>
          <a:p>
            <a:pPr marL="342900" lvl="0" indent="-342900">
              <a:lnSpc>
                <a:spcPct val="115000"/>
              </a:lnSpc>
              <a:spcAft>
                <a:spcPts val="800"/>
              </a:spcAft>
              <a:buSzPts val="1000"/>
              <a:buFont typeface="Symbol" panose="05050102010706020507" pitchFamily="18" charset="2"/>
              <a:buChar char=""/>
              <a:tabLst>
                <a:tab pos="457200" algn="l"/>
              </a:tabLst>
            </a:pPr>
            <a:r>
              <a:rPr lang="en-HK" sz="1250" b="1" kern="100" dirty="0">
                <a:effectLst/>
                <a:latin typeface="+mj-lt"/>
                <a:ea typeface="PMingLiU" panose="02020500000000000000" pitchFamily="18" charset="-120"/>
                <a:cs typeface="Times New Roman" panose="02020603050405020304" pitchFamily="18" charset="0"/>
              </a:rPr>
              <a:t>Regulatory Frameworks</a:t>
            </a:r>
            <a:r>
              <a:rPr lang="en-HK" sz="1250" kern="100" dirty="0">
                <a:effectLst/>
                <a:latin typeface="+mj-lt"/>
                <a:ea typeface="PMingLiU" panose="02020500000000000000" pitchFamily="18" charset="-120"/>
                <a:cs typeface="Times New Roman" panose="02020603050405020304" pitchFamily="18" charset="0"/>
              </a:rPr>
              <a:t>: Recommendations for updating regulatory frameworks to ensure AI systems are transparent, explainable, and aligned with existing legal standards.</a:t>
            </a:r>
          </a:p>
          <a:p>
            <a:pPr marL="342900" lvl="0" indent="-342900">
              <a:lnSpc>
                <a:spcPct val="115000"/>
              </a:lnSpc>
              <a:spcAft>
                <a:spcPts val="800"/>
              </a:spcAft>
              <a:buSzPts val="1000"/>
              <a:buFont typeface="Symbol" panose="05050102010706020507" pitchFamily="18" charset="2"/>
              <a:buChar char=""/>
              <a:tabLst>
                <a:tab pos="457200" algn="l"/>
              </a:tabLst>
            </a:pPr>
            <a:r>
              <a:rPr lang="en-HK" sz="1250" b="1" kern="100" dirty="0">
                <a:effectLst/>
                <a:latin typeface="+mj-lt"/>
                <a:ea typeface="PMingLiU" panose="02020500000000000000" pitchFamily="18" charset="-120"/>
                <a:cs typeface="Times New Roman" panose="02020603050405020304" pitchFamily="18" charset="0"/>
              </a:rPr>
              <a:t>Ethical Considerations</a:t>
            </a:r>
            <a:r>
              <a:rPr lang="en-HK" sz="1250" kern="100" dirty="0">
                <a:effectLst/>
                <a:latin typeface="+mj-lt"/>
                <a:ea typeface="PMingLiU" panose="02020500000000000000" pitchFamily="18" charset="-120"/>
                <a:cs typeface="Times New Roman" panose="02020603050405020304" pitchFamily="18" charset="0"/>
              </a:rPr>
              <a:t>: Guidance on how to address ethical concerns such as data privacy, bias, and fairness in AI-driven AML solutions.</a:t>
            </a:r>
          </a:p>
          <a:p>
            <a:pPr marL="342900" lvl="0" indent="-342900">
              <a:lnSpc>
                <a:spcPct val="115000"/>
              </a:lnSpc>
              <a:spcAft>
                <a:spcPts val="800"/>
              </a:spcAft>
              <a:buSzPts val="1000"/>
              <a:buFont typeface="Symbol" panose="05050102010706020507" pitchFamily="18" charset="2"/>
              <a:buChar char=""/>
              <a:tabLst>
                <a:tab pos="457200" algn="l"/>
              </a:tabLst>
            </a:pPr>
            <a:r>
              <a:rPr lang="en-HK" sz="1250" b="1" kern="100" dirty="0">
                <a:effectLst/>
                <a:latin typeface="+mj-lt"/>
                <a:ea typeface="PMingLiU" panose="02020500000000000000" pitchFamily="18" charset="-120"/>
                <a:cs typeface="Times New Roman" panose="02020603050405020304" pitchFamily="18" charset="0"/>
              </a:rPr>
              <a:t>Strategic Deployment</a:t>
            </a:r>
            <a:r>
              <a:rPr lang="en-HK" sz="1250" kern="100" dirty="0">
                <a:effectLst/>
                <a:latin typeface="+mj-lt"/>
                <a:ea typeface="PMingLiU" panose="02020500000000000000" pitchFamily="18" charset="-120"/>
                <a:cs typeface="Times New Roman" panose="02020603050405020304" pitchFamily="18" charset="0"/>
              </a:rPr>
              <a:t>: Strategies for policymakers to encourage the responsible deployment of AI, balancing innovation with regulatory compliance.</a:t>
            </a:r>
          </a:p>
        </p:txBody>
      </p:sp>
      <p:sp>
        <p:nvSpPr>
          <p:cNvPr id="8" name="TextBox 7">
            <a:extLst>
              <a:ext uri="{FF2B5EF4-FFF2-40B4-BE49-F238E27FC236}">
                <a16:creationId xmlns:a16="http://schemas.microsoft.com/office/drawing/2014/main" id="{75C57800-E228-4292-E423-06F38FA26EC5}"/>
              </a:ext>
            </a:extLst>
          </p:cNvPr>
          <p:cNvSpPr txBox="1"/>
          <p:nvPr/>
        </p:nvSpPr>
        <p:spPr>
          <a:xfrm>
            <a:off x="521207" y="3581647"/>
            <a:ext cx="11405322" cy="2253437"/>
          </a:xfrm>
          <a:prstGeom prst="rect">
            <a:avLst/>
          </a:prstGeom>
          <a:noFill/>
        </p:spPr>
        <p:txBody>
          <a:bodyPr wrap="square">
            <a:spAutoFit/>
          </a:bodyPr>
          <a:lstStyle/>
          <a:p>
            <a:pPr>
              <a:lnSpc>
                <a:spcPct val="115000"/>
              </a:lnSpc>
              <a:spcAft>
                <a:spcPts val="800"/>
              </a:spcAft>
              <a:buNone/>
            </a:pPr>
            <a:r>
              <a:rPr lang="en-HK" sz="1250" b="1" kern="100" dirty="0">
                <a:effectLst/>
                <a:latin typeface="+mj-lt"/>
                <a:ea typeface="PMingLiU" panose="02020500000000000000" pitchFamily="18" charset="-120"/>
                <a:cs typeface="Times New Roman" panose="02020603050405020304" pitchFamily="18" charset="0"/>
              </a:rPr>
              <a:t>Contribution to Management Study</a:t>
            </a:r>
            <a:endParaRPr lang="en-HK" sz="1250" kern="100" dirty="0">
              <a:effectLst/>
              <a:latin typeface="+mj-lt"/>
              <a:ea typeface="PMingLiU" panose="02020500000000000000" pitchFamily="18" charset="-120"/>
              <a:cs typeface="Times New Roman" panose="02020603050405020304" pitchFamily="18" charset="0"/>
            </a:endParaRPr>
          </a:p>
          <a:p>
            <a:pPr>
              <a:lnSpc>
                <a:spcPct val="115000"/>
              </a:lnSpc>
              <a:spcAft>
                <a:spcPts val="800"/>
              </a:spcAft>
              <a:buNone/>
            </a:pPr>
            <a:r>
              <a:rPr lang="en-HK" sz="1250" kern="100" dirty="0">
                <a:effectLst/>
                <a:latin typeface="+mj-lt"/>
                <a:ea typeface="PMingLiU" panose="02020500000000000000" pitchFamily="18" charset="-120"/>
                <a:cs typeface="Times New Roman" panose="02020603050405020304" pitchFamily="18" charset="0"/>
              </a:rPr>
              <a:t>From a management perspective, this research offers valuable insights into the strategic integration of AI in financial institutions. Key contributions include:</a:t>
            </a:r>
          </a:p>
          <a:p>
            <a:pPr marL="342900" lvl="0" indent="-342900">
              <a:lnSpc>
                <a:spcPct val="115000"/>
              </a:lnSpc>
              <a:spcAft>
                <a:spcPts val="800"/>
              </a:spcAft>
              <a:buSzPts val="1000"/>
              <a:buFont typeface="Symbol" panose="05050102010706020507" pitchFamily="18" charset="2"/>
              <a:buChar char=""/>
              <a:tabLst>
                <a:tab pos="457200" algn="l"/>
              </a:tabLst>
            </a:pPr>
            <a:r>
              <a:rPr lang="en-HK" sz="1250" b="1" kern="100" dirty="0">
                <a:effectLst/>
                <a:latin typeface="+mj-lt"/>
                <a:ea typeface="PMingLiU" panose="02020500000000000000" pitchFamily="18" charset="-120"/>
                <a:cs typeface="Times New Roman" panose="02020603050405020304" pitchFamily="18" charset="0"/>
              </a:rPr>
              <a:t>Operational Efficiency</a:t>
            </a:r>
            <a:r>
              <a:rPr lang="en-HK" sz="1250" kern="100" dirty="0">
                <a:effectLst/>
                <a:latin typeface="+mj-lt"/>
                <a:ea typeface="PMingLiU" panose="02020500000000000000" pitchFamily="18" charset="-120"/>
                <a:cs typeface="Times New Roman" panose="02020603050405020304" pitchFamily="18" charset="0"/>
              </a:rPr>
              <a:t>: Evidence on how AI can enhance data processing, reduce false positives, and improve predictive analytics, leading to more efficient compliance operations.</a:t>
            </a:r>
          </a:p>
          <a:p>
            <a:pPr marL="342900" lvl="0" indent="-342900">
              <a:lnSpc>
                <a:spcPct val="115000"/>
              </a:lnSpc>
              <a:spcAft>
                <a:spcPts val="800"/>
              </a:spcAft>
              <a:buSzPts val="1000"/>
              <a:buFont typeface="Symbol" panose="05050102010706020507" pitchFamily="18" charset="2"/>
              <a:buChar char=""/>
              <a:tabLst>
                <a:tab pos="457200" algn="l"/>
              </a:tabLst>
            </a:pPr>
            <a:r>
              <a:rPr lang="en-HK" sz="1250" b="1" kern="100" dirty="0">
                <a:effectLst/>
                <a:latin typeface="+mj-lt"/>
                <a:ea typeface="PMingLiU" panose="02020500000000000000" pitchFamily="18" charset="-120"/>
                <a:cs typeface="Times New Roman" panose="02020603050405020304" pitchFamily="18" charset="0"/>
              </a:rPr>
              <a:t>Risk Management</a:t>
            </a:r>
            <a:r>
              <a:rPr lang="en-HK" sz="1250" kern="100" dirty="0">
                <a:effectLst/>
                <a:latin typeface="+mj-lt"/>
                <a:ea typeface="PMingLiU" panose="02020500000000000000" pitchFamily="18" charset="-120"/>
                <a:cs typeface="Times New Roman" panose="02020603050405020304" pitchFamily="18" charset="0"/>
              </a:rPr>
              <a:t>: Recommendations for managing the risks associated with AI, such as ensuring model security and robustness, and addressing data privacy concerns.</a:t>
            </a:r>
          </a:p>
          <a:p>
            <a:pPr marL="342900" lvl="0" indent="-342900">
              <a:lnSpc>
                <a:spcPct val="115000"/>
              </a:lnSpc>
              <a:spcAft>
                <a:spcPts val="800"/>
              </a:spcAft>
              <a:buSzPts val="1000"/>
              <a:buFont typeface="Symbol" panose="05050102010706020507" pitchFamily="18" charset="2"/>
              <a:buChar char=""/>
              <a:tabLst>
                <a:tab pos="457200" algn="l"/>
              </a:tabLst>
            </a:pPr>
            <a:r>
              <a:rPr lang="en-HK" sz="1250" b="1" kern="100" dirty="0">
                <a:effectLst/>
                <a:latin typeface="+mj-lt"/>
                <a:ea typeface="PMingLiU" panose="02020500000000000000" pitchFamily="18" charset="-120"/>
                <a:cs typeface="Times New Roman" panose="02020603050405020304" pitchFamily="18" charset="0"/>
              </a:rPr>
              <a:t>Human-AI Collaboration</a:t>
            </a:r>
            <a:r>
              <a:rPr lang="en-HK" sz="1250" kern="100" dirty="0">
                <a:effectLst/>
                <a:latin typeface="+mj-lt"/>
                <a:ea typeface="PMingLiU" panose="02020500000000000000" pitchFamily="18" charset="-120"/>
                <a:cs typeface="Times New Roman" panose="02020603050405020304" pitchFamily="18" charset="0"/>
              </a:rPr>
              <a:t>: Insights into how to foster effective collaboration between human analysts and AI systems to maximize the benefits of AI while maintaining oversight and critical thinking.</a:t>
            </a:r>
          </a:p>
        </p:txBody>
      </p:sp>
    </p:spTree>
    <p:extLst>
      <p:ext uri="{BB962C8B-B14F-4D97-AF65-F5344CB8AC3E}">
        <p14:creationId xmlns:p14="http://schemas.microsoft.com/office/powerpoint/2010/main" val="304154715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AA0EC30-687F-C25E-F8D4-D45044D12D63}"/>
              </a:ext>
            </a:extLst>
          </p:cNvPr>
          <p:cNvSpPr txBox="1"/>
          <p:nvPr/>
        </p:nvSpPr>
        <p:spPr>
          <a:xfrm>
            <a:off x="521207" y="1229770"/>
            <a:ext cx="11434819" cy="1589794"/>
          </a:xfrm>
          <a:prstGeom prst="rect">
            <a:avLst/>
          </a:prstGeom>
          <a:noFill/>
        </p:spPr>
        <p:txBody>
          <a:bodyPr wrap="square">
            <a:spAutoFit/>
          </a:bodyPr>
          <a:lstStyle/>
          <a:p>
            <a:pPr>
              <a:lnSpc>
                <a:spcPct val="115000"/>
              </a:lnSpc>
              <a:spcAft>
                <a:spcPts val="800"/>
              </a:spcAft>
              <a:buNone/>
            </a:pPr>
            <a:r>
              <a:rPr lang="en-HK" sz="1250" b="1" dirty="0">
                <a:effectLst/>
                <a:latin typeface="+mj-lt"/>
                <a:ea typeface="PMingLiU" panose="02020500000000000000" pitchFamily="18" charset="-120"/>
                <a:cs typeface="Times New Roman" panose="02020603050405020304" pitchFamily="18" charset="0"/>
              </a:rPr>
              <a:t>Contribution to Practitioners :</a:t>
            </a:r>
            <a:endParaRPr lang="en-HK" sz="1250" kern="100" dirty="0">
              <a:effectLst/>
              <a:latin typeface="+mj-lt"/>
              <a:ea typeface="PMingLiU" panose="02020500000000000000" pitchFamily="18" charset="-120"/>
              <a:cs typeface="Times New Roman" panose="02020603050405020304" pitchFamily="18" charset="0"/>
            </a:endParaRPr>
          </a:p>
          <a:p>
            <a:pPr>
              <a:lnSpc>
                <a:spcPct val="115000"/>
              </a:lnSpc>
              <a:spcAft>
                <a:spcPts val="800"/>
              </a:spcAft>
              <a:buNone/>
            </a:pPr>
            <a:r>
              <a:rPr lang="en-HK" sz="1250" kern="100" dirty="0">
                <a:effectLst/>
                <a:latin typeface="+mj-lt"/>
                <a:ea typeface="PMingLiU" panose="02020500000000000000" pitchFamily="18" charset="-120"/>
                <a:cs typeface="Times New Roman" panose="02020603050405020304" pitchFamily="18" charset="0"/>
              </a:rPr>
              <a:t>For practitioners in the financial sector, this research provides practical guidance on implementing AI solutions effectively. Key contributions include:</a:t>
            </a:r>
          </a:p>
          <a:p>
            <a:pPr marL="342900" lvl="0" indent="-342900">
              <a:lnSpc>
                <a:spcPct val="115000"/>
              </a:lnSpc>
              <a:spcAft>
                <a:spcPts val="800"/>
              </a:spcAft>
              <a:buSzPts val="1000"/>
              <a:buFont typeface="Symbol" panose="05050102010706020507" pitchFamily="18" charset="2"/>
              <a:buChar char=""/>
              <a:tabLst>
                <a:tab pos="457200" algn="l"/>
              </a:tabLst>
            </a:pPr>
            <a:r>
              <a:rPr lang="en-HK" sz="1250" b="1" kern="100" dirty="0">
                <a:effectLst/>
                <a:latin typeface="+mj-lt"/>
                <a:ea typeface="PMingLiU" panose="02020500000000000000" pitchFamily="18" charset="-120"/>
                <a:cs typeface="Times New Roman" panose="02020603050405020304" pitchFamily="18" charset="0"/>
              </a:rPr>
              <a:t>Implementation Challenges</a:t>
            </a:r>
            <a:r>
              <a:rPr lang="en-HK" sz="1250" kern="100" dirty="0">
                <a:effectLst/>
                <a:latin typeface="+mj-lt"/>
                <a:ea typeface="PMingLiU" panose="02020500000000000000" pitchFamily="18" charset="-120"/>
                <a:cs typeface="Times New Roman" panose="02020603050405020304" pitchFamily="18" charset="0"/>
              </a:rPr>
              <a:t>: Insights into the practical challenges of integrating AI with legacy systems and the need for technical expertise and robust infrastructure.</a:t>
            </a:r>
          </a:p>
          <a:p>
            <a:pPr marL="342900" lvl="0" indent="-342900">
              <a:lnSpc>
                <a:spcPct val="115000"/>
              </a:lnSpc>
              <a:spcAft>
                <a:spcPts val="800"/>
              </a:spcAft>
              <a:buSzPts val="1000"/>
              <a:buFont typeface="Symbol" panose="05050102010706020507" pitchFamily="18" charset="2"/>
              <a:buChar char=""/>
              <a:tabLst>
                <a:tab pos="457200" algn="l"/>
              </a:tabLst>
            </a:pPr>
            <a:r>
              <a:rPr lang="en-HK" sz="1250" b="1" kern="100" dirty="0">
                <a:effectLst/>
                <a:latin typeface="+mj-lt"/>
                <a:ea typeface="PMingLiU" panose="02020500000000000000" pitchFamily="18" charset="-120"/>
                <a:cs typeface="Times New Roman" panose="02020603050405020304" pitchFamily="18" charset="0"/>
              </a:rPr>
              <a:t>Model Explainability</a:t>
            </a:r>
            <a:r>
              <a:rPr lang="en-HK" sz="1250" kern="100" dirty="0">
                <a:effectLst/>
                <a:latin typeface="+mj-lt"/>
                <a:ea typeface="PMingLiU" panose="02020500000000000000" pitchFamily="18" charset="-120"/>
                <a:cs typeface="Times New Roman" panose="02020603050405020304" pitchFamily="18" charset="0"/>
              </a:rPr>
              <a:t>: Emphasis on the importance of model explainability and continuous updating to maintain trust and effectiveness.</a:t>
            </a:r>
          </a:p>
          <a:p>
            <a:pPr marL="342900" lvl="0" indent="-342900">
              <a:lnSpc>
                <a:spcPct val="115000"/>
              </a:lnSpc>
              <a:spcAft>
                <a:spcPts val="800"/>
              </a:spcAft>
              <a:buSzPts val="1000"/>
              <a:buFont typeface="Symbol" panose="05050102010706020507" pitchFamily="18" charset="2"/>
              <a:buChar char=""/>
              <a:tabLst>
                <a:tab pos="457200" algn="l"/>
              </a:tabLst>
            </a:pPr>
            <a:r>
              <a:rPr lang="en-HK" sz="1250" b="1" dirty="0">
                <a:effectLst/>
                <a:latin typeface="+mj-lt"/>
                <a:ea typeface="PMingLiU" panose="02020500000000000000" pitchFamily="18" charset="-120"/>
                <a:cs typeface="Times New Roman" panose="02020603050405020304" pitchFamily="18" charset="0"/>
              </a:rPr>
              <a:t>Operational Best Practices</a:t>
            </a:r>
            <a:r>
              <a:rPr lang="en-HK" sz="1250" dirty="0">
                <a:effectLst/>
                <a:latin typeface="+mj-lt"/>
                <a:ea typeface="PMingLiU" panose="02020500000000000000" pitchFamily="18" charset="-120"/>
                <a:cs typeface="Times New Roman" panose="02020603050405020304" pitchFamily="18" charset="0"/>
              </a:rPr>
              <a:t>: Recommendations for ensuring that AI applications are transparent, auditable, and aligned with regulatory requirements</a:t>
            </a:r>
            <a:endParaRPr lang="en-HK" sz="1250" dirty="0">
              <a:latin typeface="+mj-lt"/>
            </a:endParaRPr>
          </a:p>
        </p:txBody>
      </p:sp>
      <p:sp>
        <p:nvSpPr>
          <p:cNvPr id="7" name="TextBox 6">
            <a:extLst>
              <a:ext uri="{FF2B5EF4-FFF2-40B4-BE49-F238E27FC236}">
                <a16:creationId xmlns:a16="http://schemas.microsoft.com/office/drawing/2014/main" id="{56A5677E-775C-7E0C-122F-06158411D939}"/>
              </a:ext>
            </a:extLst>
          </p:cNvPr>
          <p:cNvSpPr txBox="1"/>
          <p:nvPr/>
        </p:nvSpPr>
        <p:spPr>
          <a:xfrm>
            <a:off x="432619" y="3186382"/>
            <a:ext cx="11523407" cy="1811009"/>
          </a:xfrm>
          <a:prstGeom prst="rect">
            <a:avLst/>
          </a:prstGeom>
          <a:noFill/>
        </p:spPr>
        <p:txBody>
          <a:bodyPr wrap="square">
            <a:spAutoFit/>
          </a:bodyPr>
          <a:lstStyle/>
          <a:p>
            <a:pPr>
              <a:lnSpc>
                <a:spcPct val="115000"/>
              </a:lnSpc>
              <a:spcAft>
                <a:spcPts val="800"/>
              </a:spcAft>
              <a:buNone/>
            </a:pPr>
            <a:r>
              <a:rPr lang="en-HK" sz="1250" b="1" kern="100" dirty="0">
                <a:effectLst/>
                <a:latin typeface="+mj-lt"/>
                <a:ea typeface="PMingLiU" panose="02020500000000000000" pitchFamily="18" charset="-120"/>
                <a:cs typeface="Times New Roman" panose="02020603050405020304" pitchFamily="18" charset="0"/>
              </a:rPr>
              <a:t>Contribution to Society</a:t>
            </a:r>
            <a:endParaRPr lang="en-HK" sz="1250" kern="100" dirty="0">
              <a:effectLst/>
              <a:latin typeface="+mj-lt"/>
              <a:ea typeface="PMingLiU" panose="02020500000000000000" pitchFamily="18" charset="-120"/>
              <a:cs typeface="Times New Roman" panose="02020603050405020304" pitchFamily="18" charset="0"/>
            </a:endParaRPr>
          </a:p>
          <a:p>
            <a:pPr>
              <a:lnSpc>
                <a:spcPct val="115000"/>
              </a:lnSpc>
              <a:spcAft>
                <a:spcPts val="800"/>
              </a:spcAft>
              <a:buNone/>
            </a:pPr>
            <a:r>
              <a:rPr lang="en-HK" sz="1250" kern="100" dirty="0">
                <a:effectLst/>
                <a:latin typeface="+mj-lt"/>
                <a:ea typeface="PMingLiU" panose="02020500000000000000" pitchFamily="18" charset="-120"/>
                <a:cs typeface="Times New Roman" panose="02020603050405020304" pitchFamily="18" charset="0"/>
              </a:rPr>
              <a:t>From a societal perspective, this research highlights the broader implications of AI integration in financial crime compliance. Key contributions include:</a:t>
            </a:r>
          </a:p>
          <a:p>
            <a:pPr marL="342900" lvl="0" indent="-342900">
              <a:lnSpc>
                <a:spcPct val="115000"/>
              </a:lnSpc>
              <a:spcAft>
                <a:spcPts val="800"/>
              </a:spcAft>
              <a:buSzPts val="1000"/>
              <a:buFont typeface="Symbol" panose="05050102010706020507" pitchFamily="18" charset="2"/>
              <a:buChar char=""/>
              <a:tabLst>
                <a:tab pos="457200" algn="l"/>
              </a:tabLst>
            </a:pPr>
            <a:r>
              <a:rPr lang="en-HK" sz="1250" b="1" kern="100" dirty="0">
                <a:effectLst/>
                <a:latin typeface="+mj-lt"/>
                <a:ea typeface="PMingLiU" panose="02020500000000000000" pitchFamily="18" charset="-120"/>
                <a:cs typeface="Times New Roman" panose="02020603050405020304" pitchFamily="18" charset="0"/>
              </a:rPr>
              <a:t>Enhanced Financial Security</a:t>
            </a:r>
            <a:r>
              <a:rPr lang="en-HK" sz="1250" kern="100" dirty="0">
                <a:effectLst/>
                <a:latin typeface="+mj-lt"/>
                <a:ea typeface="PMingLiU" panose="02020500000000000000" pitchFamily="18" charset="-120"/>
                <a:cs typeface="Times New Roman" panose="02020603050405020304" pitchFamily="18" charset="0"/>
              </a:rPr>
              <a:t>: Evidence on how AI can contribute to a more secure financial sector by enhancing detection capabilities and preventing financial crimes.</a:t>
            </a:r>
          </a:p>
          <a:p>
            <a:pPr marL="342900" lvl="0" indent="-342900">
              <a:lnSpc>
                <a:spcPct val="115000"/>
              </a:lnSpc>
              <a:spcAft>
                <a:spcPts val="800"/>
              </a:spcAft>
              <a:buSzPts val="1000"/>
              <a:buFont typeface="Symbol" panose="05050102010706020507" pitchFamily="18" charset="2"/>
              <a:buChar char=""/>
              <a:tabLst>
                <a:tab pos="457200" algn="l"/>
              </a:tabLst>
            </a:pPr>
            <a:r>
              <a:rPr lang="en-HK" sz="1250" b="1" kern="100" dirty="0">
                <a:effectLst/>
                <a:latin typeface="+mj-lt"/>
                <a:ea typeface="PMingLiU" panose="02020500000000000000" pitchFamily="18" charset="-120"/>
                <a:cs typeface="Times New Roman" panose="02020603050405020304" pitchFamily="18" charset="0"/>
              </a:rPr>
              <a:t>Ethical AI Use</a:t>
            </a:r>
            <a:r>
              <a:rPr lang="en-HK" sz="1250" kern="100" dirty="0">
                <a:effectLst/>
                <a:latin typeface="+mj-lt"/>
                <a:ea typeface="PMingLiU" panose="02020500000000000000" pitchFamily="18" charset="-120"/>
                <a:cs typeface="Times New Roman" panose="02020603050405020304" pitchFamily="18" charset="0"/>
              </a:rPr>
              <a:t>: Emphasis on the need for ethical AI deployment to prevent misuse and ensure fairness and transparency in financial transactions.</a:t>
            </a:r>
          </a:p>
          <a:p>
            <a:pPr marL="342900" lvl="0" indent="-342900">
              <a:lnSpc>
                <a:spcPct val="115000"/>
              </a:lnSpc>
              <a:spcAft>
                <a:spcPts val="800"/>
              </a:spcAft>
              <a:buSzPts val="1000"/>
              <a:buFont typeface="Symbol" panose="05050102010706020507" pitchFamily="18" charset="2"/>
              <a:buChar char=""/>
              <a:tabLst>
                <a:tab pos="457200" algn="l"/>
              </a:tabLst>
            </a:pPr>
            <a:r>
              <a:rPr lang="en-HK" sz="1250" b="1" kern="100" dirty="0">
                <a:effectLst/>
                <a:latin typeface="+mj-lt"/>
                <a:ea typeface="PMingLiU" panose="02020500000000000000" pitchFamily="18" charset="-120"/>
                <a:cs typeface="Times New Roman" panose="02020603050405020304" pitchFamily="18" charset="0"/>
              </a:rPr>
              <a:t>Economic Benefits</a:t>
            </a:r>
            <a:r>
              <a:rPr lang="en-HK" sz="1250" kern="100" dirty="0">
                <a:effectLst/>
                <a:latin typeface="+mj-lt"/>
                <a:ea typeface="PMingLiU" panose="02020500000000000000" pitchFamily="18" charset="-120"/>
                <a:cs typeface="Times New Roman" panose="02020603050405020304" pitchFamily="18" charset="0"/>
              </a:rPr>
              <a:t>: Insights into how AI-driven AML solutions can lead to more effective and economical compliance operations, benefiting both financial institutions and society at large.</a:t>
            </a:r>
          </a:p>
        </p:txBody>
      </p:sp>
      <p:sp>
        <p:nvSpPr>
          <p:cNvPr id="10" name="Title 1">
            <a:extLst>
              <a:ext uri="{FF2B5EF4-FFF2-40B4-BE49-F238E27FC236}">
                <a16:creationId xmlns:a16="http://schemas.microsoft.com/office/drawing/2014/main" id="{FB561EC5-27A9-57D5-0CD7-B1D6093140D1}"/>
              </a:ext>
            </a:extLst>
          </p:cNvPr>
          <p:cNvSpPr>
            <a:spLocks noGrp="1"/>
          </p:cNvSpPr>
          <p:nvPr>
            <p:ph type="title"/>
          </p:nvPr>
        </p:nvSpPr>
        <p:spPr>
          <a:xfrm>
            <a:off x="520700" y="447675"/>
            <a:ext cx="6877050" cy="639763"/>
          </a:xfrm>
        </p:spPr>
        <p:txBody>
          <a:bodyPr/>
          <a:lstStyle/>
          <a:p>
            <a:r>
              <a:rPr lang="en-US" dirty="0"/>
              <a:t>Expected Outcome &amp; Contribution</a:t>
            </a:r>
            <a:endParaRPr lang="en-HK" dirty="0"/>
          </a:p>
        </p:txBody>
      </p:sp>
    </p:spTree>
    <p:extLst>
      <p:ext uri="{BB962C8B-B14F-4D97-AF65-F5344CB8AC3E}">
        <p14:creationId xmlns:p14="http://schemas.microsoft.com/office/powerpoint/2010/main" val="9588410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E6F07-26C4-17AB-F4B0-B954DC5B5313}"/>
              </a:ext>
            </a:extLst>
          </p:cNvPr>
          <p:cNvSpPr>
            <a:spLocks noGrp="1"/>
          </p:cNvSpPr>
          <p:nvPr>
            <p:ph type="title"/>
          </p:nvPr>
        </p:nvSpPr>
        <p:spPr/>
        <p:txBody>
          <a:bodyPr/>
          <a:lstStyle/>
          <a:p>
            <a:r>
              <a:rPr lang="en-US" dirty="0"/>
              <a:t>Conclusion </a:t>
            </a:r>
            <a:endParaRPr lang="en-HK" dirty="0"/>
          </a:p>
        </p:txBody>
      </p:sp>
      <p:sp>
        <p:nvSpPr>
          <p:cNvPr id="6" name="TextBox 5">
            <a:extLst>
              <a:ext uri="{FF2B5EF4-FFF2-40B4-BE49-F238E27FC236}">
                <a16:creationId xmlns:a16="http://schemas.microsoft.com/office/drawing/2014/main" id="{F3E2DE2C-50F1-4FA1-0E49-A862D972D109}"/>
              </a:ext>
            </a:extLst>
          </p:cNvPr>
          <p:cNvSpPr txBox="1"/>
          <p:nvPr/>
        </p:nvSpPr>
        <p:spPr>
          <a:xfrm>
            <a:off x="609600" y="1223738"/>
            <a:ext cx="11326760" cy="2577244"/>
          </a:xfrm>
          <a:prstGeom prst="rect">
            <a:avLst/>
          </a:prstGeom>
          <a:noFill/>
        </p:spPr>
        <p:txBody>
          <a:bodyPr wrap="square">
            <a:spAutoFit/>
          </a:bodyPr>
          <a:lstStyle/>
          <a:p>
            <a:pPr>
              <a:lnSpc>
                <a:spcPct val="115000"/>
              </a:lnSpc>
              <a:spcAft>
                <a:spcPts val="800"/>
              </a:spcAft>
              <a:buNone/>
            </a:pPr>
            <a:r>
              <a:rPr lang="en-HK" sz="1250" kern="100" dirty="0">
                <a:effectLst/>
                <a:latin typeface="+mj-lt"/>
                <a:ea typeface="PMingLiU" panose="02020500000000000000" pitchFamily="18" charset="-120"/>
                <a:cs typeface="Times New Roman" panose="02020603050405020304" pitchFamily="18" charset="0"/>
              </a:rPr>
              <a:t> In conclusion the based on the research and expected outcomes the following recommendations and future directions can be suggested:  </a:t>
            </a:r>
          </a:p>
          <a:p>
            <a:pPr>
              <a:lnSpc>
                <a:spcPct val="115000"/>
              </a:lnSpc>
              <a:spcAft>
                <a:spcPts val="800"/>
              </a:spcAft>
              <a:buNone/>
            </a:pPr>
            <a:r>
              <a:rPr lang="en-HK" sz="1250" b="1" kern="100" dirty="0">
                <a:effectLst/>
                <a:latin typeface="+mj-lt"/>
                <a:ea typeface="PMingLiU" panose="02020500000000000000" pitchFamily="18" charset="-120"/>
                <a:cs typeface="Times New Roman" panose="02020603050405020304" pitchFamily="18" charset="0"/>
              </a:rPr>
              <a:t>Recommendations</a:t>
            </a:r>
            <a:endParaRPr lang="en-HK" sz="1250" kern="100" dirty="0">
              <a:effectLst/>
              <a:latin typeface="+mj-lt"/>
              <a:ea typeface="PMingLiU" panose="02020500000000000000" pitchFamily="18" charset="-120"/>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HK" sz="1250" b="1" kern="100" dirty="0">
                <a:effectLst/>
                <a:latin typeface="+mj-lt"/>
                <a:ea typeface="PMingLiU" panose="02020500000000000000" pitchFamily="18" charset="-120"/>
                <a:cs typeface="Times New Roman" panose="02020603050405020304" pitchFamily="18" charset="0"/>
              </a:rPr>
              <a:t>Enhanced Transparency and Explainability</a:t>
            </a:r>
            <a:r>
              <a:rPr lang="en-HK" sz="1250" kern="100" dirty="0">
                <a:effectLst/>
                <a:latin typeface="+mj-lt"/>
                <a:ea typeface="PMingLiU" panose="02020500000000000000" pitchFamily="18" charset="-120"/>
                <a:cs typeface="Times New Roman" panose="02020603050405020304" pitchFamily="18" charset="0"/>
              </a:rPr>
              <a:t>: Financial institutions and policymakers should prioritize the development and implementation of transparent and explainable AI models that provide clear insights into decision-making processes, ensuring that AI-driven outcomes are understandable and auditable.</a:t>
            </a:r>
          </a:p>
          <a:p>
            <a:pPr marL="342900" lvl="0" indent="-342900">
              <a:lnSpc>
                <a:spcPct val="115000"/>
              </a:lnSpc>
              <a:spcAft>
                <a:spcPts val="800"/>
              </a:spcAft>
              <a:buFont typeface="+mj-lt"/>
              <a:buAutoNum type="arabicPeriod"/>
              <a:tabLst>
                <a:tab pos="457200" algn="l"/>
              </a:tabLst>
            </a:pPr>
            <a:r>
              <a:rPr lang="en-HK" sz="1250" b="1" kern="100" dirty="0">
                <a:effectLst/>
                <a:latin typeface="+mj-lt"/>
                <a:ea typeface="PMingLiU" panose="02020500000000000000" pitchFamily="18" charset="-120"/>
                <a:cs typeface="Times New Roman" panose="02020603050405020304" pitchFamily="18" charset="0"/>
              </a:rPr>
              <a:t>Ethical AI Frameworks</a:t>
            </a:r>
            <a:r>
              <a:rPr lang="en-HK" sz="1250" kern="100" dirty="0">
                <a:effectLst/>
                <a:latin typeface="+mj-lt"/>
                <a:ea typeface="PMingLiU" panose="02020500000000000000" pitchFamily="18" charset="-120"/>
                <a:cs typeface="Times New Roman" panose="02020603050405020304" pitchFamily="18" charset="0"/>
              </a:rPr>
              <a:t>: Establish comprehensive ethical frameworks that address data privacy, bias, and fairness in AI systems that should be integrated into regulatory guidelines . </a:t>
            </a:r>
          </a:p>
          <a:p>
            <a:pPr marL="342900" lvl="0" indent="-342900">
              <a:lnSpc>
                <a:spcPct val="115000"/>
              </a:lnSpc>
              <a:spcAft>
                <a:spcPts val="800"/>
              </a:spcAft>
              <a:buFont typeface="+mj-lt"/>
              <a:buAutoNum type="arabicPeriod"/>
              <a:tabLst>
                <a:tab pos="457200" algn="l"/>
              </a:tabLst>
            </a:pPr>
            <a:r>
              <a:rPr lang="en-HK" sz="1250" b="1" kern="100" dirty="0">
                <a:effectLst/>
                <a:latin typeface="+mj-lt"/>
                <a:ea typeface="PMingLiU" panose="02020500000000000000" pitchFamily="18" charset="-120"/>
                <a:cs typeface="Times New Roman" panose="02020603050405020304" pitchFamily="18" charset="0"/>
              </a:rPr>
              <a:t>Continuous Model Updating and Validation</a:t>
            </a:r>
            <a:r>
              <a:rPr lang="en-HK" sz="1250" kern="100" dirty="0">
                <a:effectLst/>
                <a:latin typeface="+mj-lt"/>
                <a:ea typeface="PMingLiU" panose="02020500000000000000" pitchFamily="18" charset="-120"/>
                <a:cs typeface="Times New Roman" panose="02020603050405020304" pitchFamily="18" charset="0"/>
              </a:rPr>
              <a:t>: Regularly update and validate AI models to maintain their effectiveness and adaptability to emerging risks. </a:t>
            </a:r>
          </a:p>
          <a:p>
            <a:pPr marL="342900" lvl="0" indent="-342900">
              <a:lnSpc>
                <a:spcPct val="115000"/>
              </a:lnSpc>
              <a:spcAft>
                <a:spcPts val="800"/>
              </a:spcAft>
              <a:buFont typeface="+mj-lt"/>
              <a:buAutoNum type="arabicPeriod"/>
              <a:tabLst>
                <a:tab pos="457200" algn="l"/>
              </a:tabLst>
            </a:pPr>
            <a:r>
              <a:rPr lang="en-HK" sz="1250" b="1" kern="100" dirty="0">
                <a:effectLst/>
                <a:latin typeface="+mj-lt"/>
                <a:ea typeface="PMingLiU" panose="02020500000000000000" pitchFamily="18" charset="-120"/>
                <a:cs typeface="Times New Roman" panose="02020603050405020304" pitchFamily="18" charset="0"/>
              </a:rPr>
              <a:t>Human-AI Collaboration</a:t>
            </a:r>
            <a:r>
              <a:rPr lang="en-HK" sz="1250" kern="100" dirty="0">
                <a:effectLst/>
                <a:latin typeface="+mj-lt"/>
                <a:ea typeface="PMingLiU" panose="02020500000000000000" pitchFamily="18" charset="-120"/>
                <a:cs typeface="Times New Roman" panose="02020603050405020304" pitchFamily="18" charset="0"/>
              </a:rPr>
              <a:t>: Foster a collaborative environment where human analysts work closely with AI systems. This collaboration can enhance oversight, critical thinking, and the ability to address complex ethical dilemmas that may arise during AI deployment.</a:t>
            </a:r>
          </a:p>
        </p:txBody>
      </p:sp>
      <p:sp>
        <p:nvSpPr>
          <p:cNvPr id="8" name="TextBox 7">
            <a:extLst>
              <a:ext uri="{FF2B5EF4-FFF2-40B4-BE49-F238E27FC236}">
                <a16:creationId xmlns:a16="http://schemas.microsoft.com/office/drawing/2014/main" id="{DF1FE708-DA1B-8034-8D6C-C3B11449FBF9}"/>
              </a:ext>
            </a:extLst>
          </p:cNvPr>
          <p:cNvSpPr txBox="1"/>
          <p:nvPr/>
        </p:nvSpPr>
        <p:spPr>
          <a:xfrm>
            <a:off x="609599" y="3801766"/>
            <a:ext cx="11326761" cy="2798458"/>
          </a:xfrm>
          <a:prstGeom prst="rect">
            <a:avLst/>
          </a:prstGeom>
          <a:noFill/>
        </p:spPr>
        <p:txBody>
          <a:bodyPr wrap="square">
            <a:spAutoFit/>
          </a:bodyPr>
          <a:lstStyle/>
          <a:p>
            <a:pPr>
              <a:lnSpc>
                <a:spcPct val="115000"/>
              </a:lnSpc>
              <a:spcAft>
                <a:spcPts val="800"/>
              </a:spcAft>
              <a:buNone/>
            </a:pPr>
            <a:r>
              <a:rPr lang="en-HK" sz="1250" b="1" kern="100" dirty="0">
                <a:effectLst/>
                <a:latin typeface="+mj-lt"/>
                <a:ea typeface="PMingLiU" panose="02020500000000000000" pitchFamily="18" charset="-120"/>
                <a:cs typeface="Times New Roman" panose="02020603050405020304" pitchFamily="18" charset="0"/>
              </a:rPr>
              <a:t>Future Directions</a:t>
            </a:r>
            <a:endParaRPr lang="en-HK" sz="1250" kern="100" dirty="0">
              <a:effectLst/>
              <a:latin typeface="+mj-lt"/>
              <a:ea typeface="PMingLiU" panose="02020500000000000000" pitchFamily="18" charset="-120"/>
              <a:cs typeface="Times New Roman" panose="02020603050405020304" pitchFamily="18" charset="0"/>
            </a:endParaRPr>
          </a:p>
          <a:p>
            <a:pPr marL="342900" lvl="0" indent="-342900">
              <a:lnSpc>
                <a:spcPct val="115000"/>
              </a:lnSpc>
              <a:spcAft>
                <a:spcPts val="800"/>
              </a:spcAft>
              <a:buFont typeface="+mj-lt"/>
              <a:buAutoNum type="arabicPeriod"/>
              <a:tabLst>
                <a:tab pos="457200" algn="l"/>
              </a:tabLst>
            </a:pPr>
            <a:r>
              <a:rPr lang="en-HK" sz="1250" b="1" kern="100" dirty="0">
                <a:effectLst/>
                <a:latin typeface="+mj-lt"/>
                <a:ea typeface="PMingLiU" panose="02020500000000000000" pitchFamily="18" charset="-120"/>
                <a:cs typeface="Times New Roman" panose="02020603050405020304" pitchFamily="18" charset="0"/>
              </a:rPr>
              <a:t>Advanced AI Technologies</a:t>
            </a:r>
            <a:r>
              <a:rPr lang="en-HK" sz="1250" kern="100" dirty="0">
                <a:effectLst/>
                <a:latin typeface="+mj-lt"/>
                <a:ea typeface="PMingLiU" panose="02020500000000000000" pitchFamily="18" charset="-120"/>
                <a:cs typeface="Times New Roman" panose="02020603050405020304" pitchFamily="18" charset="0"/>
              </a:rPr>
              <a:t>: Explore the potential of advanced AI technologies, such as Explainable AI (XAI) and Edge AI, to further enhance transparency and efficiency in financial crime compliance. </a:t>
            </a:r>
          </a:p>
          <a:p>
            <a:pPr marL="342900" lvl="0" indent="-342900">
              <a:lnSpc>
                <a:spcPct val="115000"/>
              </a:lnSpc>
              <a:spcAft>
                <a:spcPts val="800"/>
              </a:spcAft>
              <a:buFont typeface="+mj-lt"/>
              <a:buAutoNum type="arabicPeriod"/>
              <a:tabLst>
                <a:tab pos="457200" algn="l"/>
              </a:tabLst>
            </a:pPr>
            <a:r>
              <a:rPr lang="en-HK" sz="1250" b="1" kern="100" dirty="0">
                <a:effectLst/>
                <a:latin typeface="+mj-lt"/>
                <a:ea typeface="PMingLiU" panose="02020500000000000000" pitchFamily="18" charset="-120"/>
                <a:cs typeface="Times New Roman" panose="02020603050405020304" pitchFamily="18" charset="0"/>
              </a:rPr>
              <a:t>Cross-Industry Collaboration</a:t>
            </a:r>
            <a:r>
              <a:rPr lang="en-HK" sz="1250" kern="100" dirty="0">
                <a:effectLst/>
                <a:latin typeface="+mj-lt"/>
                <a:ea typeface="PMingLiU" panose="02020500000000000000" pitchFamily="18" charset="-120"/>
                <a:cs typeface="Times New Roman" panose="02020603050405020304" pitchFamily="18" charset="0"/>
              </a:rPr>
              <a:t>: Encourage collaboration between financial institutions, technology firms, and regulatory bodies to develop standardized ethical guidelines for AI use in AML. </a:t>
            </a:r>
          </a:p>
          <a:p>
            <a:pPr marL="342900" lvl="0" indent="-342900">
              <a:lnSpc>
                <a:spcPct val="115000"/>
              </a:lnSpc>
              <a:spcAft>
                <a:spcPts val="800"/>
              </a:spcAft>
              <a:buFont typeface="+mj-lt"/>
              <a:buAutoNum type="arabicPeriod"/>
              <a:tabLst>
                <a:tab pos="457200" algn="l"/>
              </a:tabLst>
            </a:pPr>
            <a:r>
              <a:rPr lang="en-HK" sz="1250" b="1" kern="100" dirty="0">
                <a:effectLst/>
                <a:latin typeface="+mj-lt"/>
                <a:ea typeface="PMingLiU" panose="02020500000000000000" pitchFamily="18" charset="-120"/>
                <a:cs typeface="Times New Roman" panose="02020603050405020304" pitchFamily="18" charset="0"/>
              </a:rPr>
              <a:t>Regulatory Evolution</a:t>
            </a:r>
            <a:r>
              <a:rPr lang="en-HK" sz="1250" kern="100" dirty="0">
                <a:effectLst/>
                <a:latin typeface="+mj-lt"/>
                <a:ea typeface="PMingLiU" panose="02020500000000000000" pitchFamily="18" charset="-120"/>
                <a:cs typeface="Times New Roman" panose="02020603050405020304" pitchFamily="18" charset="0"/>
              </a:rPr>
              <a:t>: Continuously update regulatory frameworks to keep pace with technological advancements in AI. </a:t>
            </a:r>
          </a:p>
          <a:p>
            <a:pPr marL="342900" lvl="0" indent="-342900">
              <a:lnSpc>
                <a:spcPct val="115000"/>
              </a:lnSpc>
              <a:spcAft>
                <a:spcPts val="800"/>
              </a:spcAft>
              <a:buFont typeface="+mj-lt"/>
              <a:buAutoNum type="arabicPeriod"/>
              <a:tabLst>
                <a:tab pos="457200" algn="l"/>
              </a:tabLst>
            </a:pPr>
            <a:r>
              <a:rPr lang="en-HK" sz="1250" b="1" kern="100" dirty="0">
                <a:effectLst/>
                <a:latin typeface="+mj-lt"/>
                <a:ea typeface="PMingLiU" panose="02020500000000000000" pitchFamily="18" charset="-120"/>
                <a:cs typeface="Times New Roman" panose="02020603050405020304" pitchFamily="18" charset="0"/>
              </a:rPr>
              <a:t>Public Awareness and Education</a:t>
            </a:r>
            <a:r>
              <a:rPr lang="en-HK" sz="1250" kern="100" dirty="0">
                <a:effectLst/>
                <a:latin typeface="+mj-lt"/>
                <a:ea typeface="PMingLiU" panose="02020500000000000000" pitchFamily="18" charset="-120"/>
                <a:cs typeface="Times New Roman" panose="02020603050405020304" pitchFamily="18" charset="0"/>
              </a:rPr>
              <a:t>: Promote public awareness and education about the role of AI in financial crime prevention. This can help build trust in AI-driven systems and foster a broader understanding of the ethical considerations involved in AI integration.</a:t>
            </a:r>
          </a:p>
          <a:p>
            <a:pPr>
              <a:lnSpc>
                <a:spcPct val="115000"/>
              </a:lnSpc>
              <a:spcAft>
                <a:spcPts val="800"/>
              </a:spcAft>
            </a:pPr>
            <a:r>
              <a:rPr lang="en-HK" sz="1250" kern="100" dirty="0">
                <a:effectLst/>
                <a:latin typeface="+mj-lt"/>
                <a:ea typeface="PMingLiU" panose="02020500000000000000" pitchFamily="18" charset="-120"/>
                <a:cs typeface="Times New Roman" panose="02020603050405020304" pitchFamily="18" charset="0"/>
              </a:rPr>
              <a:t>By pursuing these recommendations and future directions, stakeholders can ensure that AI is integrated responsibly into financial crime compliance, maximizing its benefits while mitigating its risks.</a:t>
            </a:r>
          </a:p>
        </p:txBody>
      </p:sp>
    </p:spTree>
    <p:extLst>
      <p:ext uri="{BB962C8B-B14F-4D97-AF65-F5344CB8AC3E}">
        <p14:creationId xmlns:p14="http://schemas.microsoft.com/office/powerpoint/2010/main" val="34998574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5C04D-9FFD-395B-4DE5-B1EEE4A3EE07}"/>
              </a:ext>
            </a:extLst>
          </p:cNvPr>
          <p:cNvSpPr>
            <a:spLocks noGrp="1"/>
          </p:cNvSpPr>
          <p:nvPr>
            <p:ph type="title"/>
          </p:nvPr>
        </p:nvSpPr>
        <p:spPr/>
        <p:txBody>
          <a:bodyPr/>
          <a:lstStyle/>
          <a:p>
            <a:r>
              <a:rPr lang="en-US" dirty="0"/>
              <a:t>Thank You !</a:t>
            </a:r>
            <a:endParaRPr lang="en-HK" dirty="0"/>
          </a:p>
        </p:txBody>
      </p:sp>
      <p:sp>
        <p:nvSpPr>
          <p:cNvPr id="5" name="TextBox 4">
            <a:extLst>
              <a:ext uri="{FF2B5EF4-FFF2-40B4-BE49-F238E27FC236}">
                <a16:creationId xmlns:a16="http://schemas.microsoft.com/office/drawing/2014/main" id="{80070477-AD16-5B88-6D20-B8EE8CED286F}"/>
              </a:ext>
            </a:extLst>
          </p:cNvPr>
          <p:cNvSpPr txBox="1"/>
          <p:nvPr/>
        </p:nvSpPr>
        <p:spPr>
          <a:xfrm>
            <a:off x="5171768" y="3285329"/>
            <a:ext cx="1671484" cy="739433"/>
          </a:xfrm>
          <a:prstGeom prst="rect">
            <a:avLst/>
          </a:prstGeom>
          <a:noFill/>
        </p:spPr>
        <p:txBody>
          <a:bodyPr wrap="square">
            <a:spAutoFit/>
          </a:bodyPr>
          <a:lstStyle/>
          <a:p>
            <a:pPr>
              <a:lnSpc>
                <a:spcPct val="115000"/>
              </a:lnSpc>
              <a:spcAft>
                <a:spcPts val="800"/>
              </a:spcAft>
            </a:pPr>
            <a:r>
              <a:rPr lang="en-HK" sz="4000" kern="100" dirty="0">
                <a:effectLst/>
                <a:latin typeface="+mj-lt"/>
                <a:ea typeface="PMingLiU" panose="02020500000000000000" pitchFamily="18" charset="-120"/>
                <a:cs typeface="Times New Roman" panose="02020603050405020304" pitchFamily="18" charset="0"/>
              </a:rPr>
              <a:t>Q&amp;A</a:t>
            </a:r>
          </a:p>
        </p:txBody>
      </p:sp>
    </p:spTree>
    <p:extLst>
      <p:ext uri="{BB962C8B-B14F-4D97-AF65-F5344CB8AC3E}">
        <p14:creationId xmlns:p14="http://schemas.microsoft.com/office/powerpoint/2010/main" val="206535452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7946C6-CC30-156A-20B6-2FB4DE46F9BE}"/>
              </a:ext>
            </a:extLst>
          </p:cNvPr>
          <p:cNvSpPr>
            <a:spLocks noGrp="1"/>
          </p:cNvSpPr>
          <p:nvPr>
            <p:ph type="title"/>
          </p:nvPr>
        </p:nvSpPr>
        <p:spPr/>
        <p:txBody>
          <a:bodyPr/>
          <a:lstStyle/>
          <a:p>
            <a:r>
              <a:rPr lang="en-US" dirty="0"/>
              <a:t>References </a:t>
            </a:r>
            <a:endParaRPr lang="en-HK" dirty="0"/>
          </a:p>
        </p:txBody>
      </p:sp>
      <p:sp>
        <p:nvSpPr>
          <p:cNvPr id="4" name="TextBox 3">
            <a:extLst>
              <a:ext uri="{FF2B5EF4-FFF2-40B4-BE49-F238E27FC236}">
                <a16:creationId xmlns:a16="http://schemas.microsoft.com/office/drawing/2014/main" id="{1547E3D8-12F7-C938-8571-C359DD19304D}"/>
              </a:ext>
            </a:extLst>
          </p:cNvPr>
          <p:cNvSpPr txBox="1"/>
          <p:nvPr/>
        </p:nvSpPr>
        <p:spPr>
          <a:xfrm>
            <a:off x="601133" y="1210623"/>
            <a:ext cx="11319934" cy="5457328"/>
          </a:xfrm>
          <a:prstGeom prst="rect">
            <a:avLst/>
          </a:prstGeom>
          <a:noFill/>
        </p:spPr>
        <p:txBody>
          <a:bodyPr wrap="square">
            <a:spAutoFit/>
          </a:bodyPr>
          <a:lstStyle/>
          <a:p>
            <a:pPr>
              <a:lnSpc>
                <a:spcPct val="115000"/>
              </a:lnSpc>
              <a:spcAft>
                <a:spcPts val="800"/>
              </a:spcAft>
            </a:pP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Arner, D.W., Barberis, J.N. and Buckley, R.P. (2015). The Evolution of Fintech: a New Post-Crisis Paradigm? </a:t>
            </a:r>
            <a:r>
              <a:rPr lang="en-HK" sz="1200" i="1" kern="100" dirty="0">
                <a:effectLst/>
                <a:latin typeface="Arial" panose="020B0604020202020204" pitchFamily="34" charset="0"/>
                <a:ea typeface="Microsoft JhengHei" panose="020B0604030504040204" pitchFamily="34" charset="-120"/>
                <a:cs typeface="Times New Roman" panose="02020603050405020304" pitchFamily="18" charset="0"/>
              </a:rPr>
              <a:t>SSRN Electronic Journal</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47(4). </a:t>
            </a:r>
            <a:r>
              <a:rPr lang="en-HK" sz="1200" kern="100" dirty="0" err="1">
                <a:effectLst/>
                <a:latin typeface="Arial" panose="020B0604020202020204" pitchFamily="34" charset="0"/>
                <a:ea typeface="Microsoft JhengHei" panose="020B0604030504040204" pitchFamily="34" charset="-120"/>
                <a:cs typeface="Times New Roman" panose="02020603050405020304" pitchFamily="18" charset="0"/>
              </a:rPr>
              <a:t>doi:https</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://doi.org/10.2139/ssrn.2676553 [Accessed 30 January 2025].</a:t>
            </a:r>
          </a:p>
          <a:p>
            <a:pPr>
              <a:lnSpc>
                <a:spcPct val="115000"/>
              </a:lnSpc>
              <a:spcAft>
                <a:spcPts val="800"/>
              </a:spcAft>
            </a:pP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Barocas, S. and Selbst, A.D. (2016). Big Data’s Disparate Impact. </a:t>
            </a:r>
            <a:r>
              <a:rPr lang="en-HK" sz="1200" i="1" kern="100" dirty="0">
                <a:effectLst/>
                <a:latin typeface="Arial" panose="020B0604020202020204" pitchFamily="34" charset="0"/>
                <a:ea typeface="Microsoft JhengHei" panose="020B0604030504040204" pitchFamily="34" charset="-120"/>
                <a:cs typeface="Times New Roman" panose="02020603050405020304" pitchFamily="18" charset="0"/>
              </a:rPr>
              <a:t>California Law Review</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104(3), pp.671–732. </a:t>
            </a:r>
            <a:r>
              <a:rPr lang="en-HK" sz="1200" kern="100" dirty="0" err="1">
                <a:effectLst/>
                <a:latin typeface="Arial" panose="020B0604020202020204" pitchFamily="34" charset="0"/>
                <a:ea typeface="Microsoft JhengHei" panose="020B0604030504040204" pitchFamily="34" charset="-120"/>
                <a:cs typeface="Times New Roman" panose="02020603050405020304" pitchFamily="18" charset="0"/>
              </a:rPr>
              <a:t>doi:https</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://doi.org/10.2139/ssrn.2477899 [Accessed 26 January 2025].</a:t>
            </a:r>
          </a:p>
          <a:p>
            <a:pPr>
              <a:lnSpc>
                <a:spcPct val="115000"/>
              </a:lnSpc>
              <a:spcAft>
                <a:spcPts val="800"/>
              </a:spcAft>
            </a:pP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Basel Institute on Governance. (2021). </a:t>
            </a:r>
            <a:r>
              <a:rPr lang="en-HK" sz="1200" i="1" kern="100" dirty="0">
                <a:effectLst/>
                <a:latin typeface="Arial" panose="020B0604020202020204" pitchFamily="34" charset="0"/>
                <a:ea typeface="Microsoft JhengHei" panose="020B0604030504040204" pitchFamily="34" charset="-120"/>
                <a:cs typeface="Times New Roman" panose="02020603050405020304" pitchFamily="18" charset="0"/>
              </a:rPr>
              <a:t>How effective are jurisdictions at preventing money laundering? Insights from the 10th Basel AML Index</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[online] Available at: </a:t>
            </a:r>
            <a:r>
              <a:rPr lang="en-HK" sz="1200" u="sng" kern="100" dirty="0">
                <a:solidFill>
                  <a:srgbClr val="0563C1"/>
                </a:solidFill>
                <a:effectLst/>
                <a:latin typeface="Arial" panose="020B0604020202020204" pitchFamily="34" charset="0"/>
                <a:ea typeface="Microsoft JhengHei" panose="020B0604030504040204" pitchFamily="34" charset="-120"/>
                <a:cs typeface="Times New Roman" panose="02020603050405020304" pitchFamily="18" charset="0"/>
                <a:hlinkClick r:id="rId2"/>
              </a:rPr>
              <a:t>https://baselgovernance.org/blog/how-effective-are-jurisdictions-preventing-money-laundering-insights-10th-basel-aml-index</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[Accessed 25 January 2025].</a:t>
            </a:r>
          </a:p>
          <a:p>
            <a:pPr>
              <a:lnSpc>
                <a:spcPct val="115000"/>
              </a:lnSpc>
              <a:spcAft>
                <a:spcPts val="800"/>
              </a:spcAft>
            </a:pPr>
            <a:r>
              <a:rPr lang="en-HK" sz="1200" kern="100" dirty="0" err="1">
                <a:effectLst/>
                <a:latin typeface="Arial" panose="020B0604020202020204" pitchFamily="34" charset="0"/>
                <a:ea typeface="Microsoft JhengHei" panose="020B0604030504040204" pitchFamily="34" charset="-120"/>
                <a:cs typeface="Times New Roman" panose="02020603050405020304" pitchFamily="18" charset="0"/>
              </a:rPr>
              <a:t>Bughin</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J., Hazan, E., Ramaswamy, S., Chui, M., Allas, T., Dahlström, P. and Henke, N. (2017). </a:t>
            </a:r>
            <a:r>
              <a:rPr lang="en-HK" sz="1200" i="1" kern="100" dirty="0">
                <a:effectLst/>
                <a:latin typeface="Arial" panose="020B0604020202020204" pitchFamily="34" charset="0"/>
                <a:ea typeface="Microsoft JhengHei" panose="020B0604030504040204" pitchFamily="34" charset="-120"/>
                <a:cs typeface="Times New Roman" panose="02020603050405020304" pitchFamily="18" charset="0"/>
              </a:rPr>
              <a:t>Artificial Intelligence the next Digital Frontier?</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[online] Available at: </a:t>
            </a:r>
            <a:r>
              <a:rPr lang="en-HK" sz="1200" u="sng" kern="100" dirty="0">
                <a:solidFill>
                  <a:srgbClr val="0563C1"/>
                </a:solidFill>
                <a:effectLst/>
                <a:latin typeface="Arial" panose="020B0604020202020204" pitchFamily="34" charset="0"/>
                <a:ea typeface="Microsoft JhengHei" panose="020B0604030504040204" pitchFamily="34" charset="-120"/>
                <a:cs typeface="Times New Roman" panose="02020603050405020304" pitchFamily="18" charset="0"/>
                <a:hlinkClick r:id="rId3"/>
              </a:rPr>
              <a:t>http://dln.jaipuria.ac.in:8080/jspui/bitstream/123456789/14268/1/MGI-artificial-intelligence-discussion-paper.pdf</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[Accessed 29 January 2025].</a:t>
            </a:r>
          </a:p>
          <a:p>
            <a:pPr>
              <a:lnSpc>
                <a:spcPct val="115000"/>
              </a:lnSpc>
              <a:spcAft>
                <a:spcPts val="800"/>
              </a:spcAft>
            </a:pP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Cedrick </a:t>
            </a:r>
            <a:r>
              <a:rPr lang="en-HK" sz="1200" kern="100" dirty="0" err="1">
                <a:effectLst/>
                <a:latin typeface="Arial" panose="020B0604020202020204" pitchFamily="34" charset="0"/>
                <a:ea typeface="Microsoft JhengHei" panose="020B0604030504040204" pitchFamily="34" charset="-120"/>
                <a:cs typeface="Times New Roman" panose="02020603050405020304" pitchFamily="18" charset="0"/>
              </a:rPr>
              <a:t>Agorbia</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-Atta and </a:t>
            </a:r>
            <a:r>
              <a:rPr lang="en-HK" sz="1200" kern="100" dirty="0" err="1">
                <a:effectLst/>
                <a:latin typeface="Arial" panose="020B0604020202020204" pitchFamily="34" charset="0"/>
                <a:ea typeface="Microsoft JhengHei" panose="020B0604030504040204" pitchFamily="34" charset="-120"/>
                <a:cs typeface="Times New Roman" panose="02020603050405020304" pitchFamily="18" charset="0"/>
              </a:rPr>
              <a:t>Imande</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a:t>
            </a:r>
            <a:r>
              <a:rPr lang="en-HK" sz="1200" kern="100" dirty="0" err="1">
                <a:effectLst/>
                <a:latin typeface="Arial" panose="020B0604020202020204" pitchFamily="34" charset="0"/>
                <a:ea typeface="Microsoft JhengHei" panose="020B0604030504040204" pitchFamily="34" charset="-120"/>
                <a:cs typeface="Times New Roman" panose="02020603050405020304" pitchFamily="18" charset="0"/>
              </a:rPr>
              <a:t>Atalor</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(2024). Enhancing anti-money laundering capabilities: The strategic use of AI and cloud technologies in financial crime prevention. </a:t>
            </a:r>
            <a:r>
              <a:rPr lang="en-HK" sz="1200" i="1" kern="100" dirty="0">
                <a:effectLst/>
                <a:latin typeface="Arial" panose="020B0604020202020204" pitchFamily="34" charset="0"/>
                <a:ea typeface="Microsoft JhengHei" panose="020B0604030504040204" pitchFamily="34" charset="-120"/>
                <a:cs typeface="Times New Roman" panose="02020603050405020304" pitchFamily="18" charset="0"/>
              </a:rPr>
              <a:t>World Journal of Advanced Research and Reviews</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23(2), pp.2035–2047. </a:t>
            </a:r>
            <a:r>
              <a:rPr lang="en-HK" sz="1200" kern="100" dirty="0" err="1">
                <a:effectLst/>
                <a:latin typeface="Arial" panose="020B0604020202020204" pitchFamily="34" charset="0"/>
                <a:ea typeface="Microsoft JhengHei" panose="020B0604030504040204" pitchFamily="34" charset="-120"/>
                <a:cs typeface="Times New Roman" panose="02020603050405020304" pitchFamily="18" charset="0"/>
              </a:rPr>
              <a:t>doi</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:https://doi.org/10.30574/wjarr.2024.23.2.2508 [Accessed 25 January 2025].</a:t>
            </a:r>
          </a:p>
          <a:p>
            <a:pPr>
              <a:lnSpc>
                <a:spcPct val="115000"/>
              </a:lnSpc>
              <a:spcAft>
                <a:spcPts val="800"/>
              </a:spcAft>
            </a:pP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EU Artificial Intelligence Act (2024). </a:t>
            </a:r>
            <a:r>
              <a:rPr lang="en-HK" sz="1200" i="1" kern="100" dirty="0">
                <a:effectLst/>
                <a:latin typeface="Arial" panose="020B0604020202020204" pitchFamily="34" charset="0"/>
                <a:ea typeface="Microsoft JhengHei" panose="020B0604030504040204" pitchFamily="34" charset="-120"/>
                <a:cs typeface="Times New Roman" panose="02020603050405020304" pitchFamily="18" charset="0"/>
              </a:rPr>
              <a:t>High-level Summary of the AI Act</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[online] EU Artificial Intelligence Act. Available at: </a:t>
            </a:r>
            <a:r>
              <a:rPr lang="en-HK" sz="1200" u="sng" kern="100" dirty="0">
                <a:solidFill>
                  <a:srgbClr val="0563C1"/>
                </a:solidFill>
                <a:effectLst/>
                <a:latin typeface="Arial" panose="020B0604020202020204" pitchFamily="34" charset="0"/>
                <a:ea typeface="Microsoft JhengHei" panose="020B0604030504040204" pitchFamily="34" charset="-120"/>
                <a:cs typeface="Times New Roman" panose="02020603050405020304" pitchFamily="18" charset="0"/>
                <a:hlinkClick r:id="rId4"/>
              </a:rPr>
              <a:t>https://artificialintelligenceact.eu/high-level-summary/</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[Accessed 30 January 2025].</a:t>
            </a:r>
          </a:p>
          <a:p>
            <a:pPr>
              <a:lnSpc>
                <a:spcPct val="115000"/>
              </a:lnSpc>
              <a:spcAft>
                <a:spcPts val="800"/>
              </a:spcAft>
            </a:pP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Garcia-Segura, L.A. (2024). The Role of Artificial Intelligence in Preventing Corporate Crime. </a:t>
            </a:r>
            <a:r>
              <a:rPr lang="en-HK" sz="1200" i="1" kern="100" dirty="0">
                <a:effectLst/>
                <a:latin typeface="Arial" panose="020B0604020202020204" pitchFamily="34" charset="0"/>
                <a:ea typeface="Microsoft JhengHei" panose="020B0604030504040204" pitchFamily="34" charset="-120"/>
                <a:cs typeface="Times New Roman" panose="02020603050405020304" pitchFamily="18" charset="0"/>
              </a:rPr>
              <a:t>Journal of Economic Criminology</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5, pp.100091–100091. </a:t>
            </a:r>
            <a:r>
              <a:rPr lang="en-HK" sz="1200" kern="100" dirty="0" err="1">
                <a:effectLst/>
                <a:latin typeface="Arial" panose="020B0604020202020204" pitchFamily="34" charset="0"/>
                <a:ea typeface="Microsoft JhengHei" panose="020B0604030504040204" pitchFamily="34" charset="-120"/>
                <a:cs typeface="Times New Roman" panose="02020603050405020304" pitchFamily="18" charset="0"/>
              </a:rPr>
              <a:t>doi:https</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://doi.org/10.1016/j.jeconc.2024.100091 [Accessed 25 January 2025].</a:t>
            </a:r>
          </a:p>
          <a:p>
            <a:pPr>
              <a:lnSpc>
                <a:spcPct val="115000"/>
              </a:lnSpc>
              <a:spcAft>
                <a:spcPts val="800"/>
              </a:spcAft>
            </a:pP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Martin, K. (2019). Ethical Implications and Accountability of Algorithms. </a:t>
            </a:r>
            <a:r>
              <a:rPr lang="en-HK" sz="1200" i="1" kern="100" dirty="0">
                <a:effectLst/>
                <a:latin typeface="Arial" panose="020B0604020202020204" pitchFamily="34" charset="0"/>
                <a:ea typeface="Microsoft JhengHei" panose="020B0604030504040204" pitchFamily="34" charset="-120"/>
                <a:cs typeface="Times New Roman" panose="02020603050405020304" pitchFamily="18" charset="0"/>
              </a:rPr>
              <a:t>Journal of Business Ethics</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160(835-850). </a:t>
            </a:r>
            <a:r>
              <a:rPr lang="en-HK" sz="1200" kern="100" dirty="0" err="1">
                <a:effectLst/>
                <a:latin typeface="Arial" panose="020B0604020202020204" pitchFamily="34" charset="0"/>
                <a:ea typeface="Microsoft JhengHei" panose="020B0604030504040204" pitchFamily="34" charset="-120"/>
                <a:cs typeface="Times New Roman" panose="02020603050405020304" pitchFamily="18" charset="0"/>
              </a:rPr>
              <a:t>doi:https</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://doi.org/10.1007/s10551-018-3921-3 [Accessed 30 January 2025].</a:t>
            </a:r>
          </a:p>
          <a:p>
            <a:pPr>
              <a:lnSpc>
                <a:spcPct val="115000"/>
              </a:lnSpc>
              <a:spcAft>
                <a:spcPts val="800"/>
              </a:spcAft>
            </a:pP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Min, B. and Ferris, G. (2022). </a:t>
            </a:r>
            <a:r>
              <a:rPr lang="en-HK" sz="1200" i="1" kern="100" dirty="0">
                <a:effectLst/>
                <a:latin typeface="Arial" panose="020B0604020202020204" pitchFamily="34" charset="0"/>
                <a:ea typeface="Microsoft JhengHei" panose="020B0604030504040204" pitchFamily="34" charset="-120"/>
                <a:cs typeface="Times New Roman" panose="02020603050405020304" pitchFamily="18" charset="0"/>
              </a:rPr>
              <a:t>Regulating Artificial Intelligence for Use in Criminal Justice Systems in the EU Policy Paper</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[online] Available at: </a:t>
            </a:r>
            <a:r>
              <a:rPr lang="en-HK" sz="1200" u="sng" kern="100" dirty="0">
                <a:solidFill>
                  <a:srgbClr val="0563C1"/>
                </a:solidFill>
                <a:effectLst/>
                <a:latin typeface="Arial" panose="020B0604020202020204" pitchFamily="34" charset="0"/>
                <a:ea typeface="Microsoft JhengHei" panose="020B0604030504040204" pitchFamily="34" charset="-120"/>
                <a:cs typeface="Times New Roman" panose="02020603050405020304" pitchFamily="18" charset="0"/>
                <a:hlinkClick r:id="rId5"/>
              </a:rPr>
              <a:t>https://www.fairtrials.org/app/uploads/2022/01/Regulating-Artificial-Intelligence-for-Use-in-Criminal-Justice-Systems-Fair-Trials.pdf</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[Accessed 31 January 2025].</a:t>
            </a:r>
          </a:p>
          <a:p>
            <a:pPr>
              <a:lnSpc>
                <a:spcPct val="115000"/>
              </a:lnSpc>
              <a:spcAft>
                <a:spcPts val="800"/>
              </a:spcAft>
            </a:pP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Nesbitt, M. (2024). </a:t>
            </a:r>
            <a:r>
              <a:rPr lang="en-HK" sz="1200" i="1" kern="100" dirty="0">
                <a:effectLst/>
                <a:latin typeface="Arial" panose="020B0604020202020204" pitchFamily="34" charset="0"/>
                <a:ea typeface="Microsoft JhengHei" panose="020B0604030504040204" pitchFamily="34" charset="-120"/>
                <a:cs typeface="Times New Roman" panose="02020603050405020304" pitchFamily="18" charset="0"/>
              </a:rPr>
              <a:t>AML essentials: 11 crucial insights into compliance for businesses</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[online] Comply Advantage. Available at: </a:t>
            </a:r>
            <a:r>
              <a:rPr lang="en-HK" sz="1200" u="sng" kern="100" dirty="0">
                <a:solidFill>
                  <a:srgbClr val="0563C1"/>
                </a:solidFill>
                <a:effectLst/>
                <a:latin typeface="Arial" panose="020B0604020202020204" pitchFamily="34" charset="0"/>
                <a:ea typeface="Microsoft JhengHei" panose="020B0604030504040204" pitchFamily="34" charset="-120"/>
                <a:cs typeface="Times New Roman" panose="02020603050405020304" pitchFamily="18" charset="0"/>
                <a:hlinkClick r:id="rId6"/>
              </a:rPr>
              <a:t>https://complyadvantage.com/insights/aml-essentials-crucial-insights-into-compliance/</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[Accessed 31 January 2025].</a:t>
            </a:r>
          </a:p>
        </p:txBody>
      </p:sp>
    </p:spTree>
    <p:extLst>
      <p:ext uri="{BB962C8B-B14F-4D97-AF65-F5344CB8AC3E}">
        <p14:creationId xmlns:p14="http://schemas.microsoft.com/office/powerpoint/2010/main" val="105532580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450D01EB-59E1-5F54-7BC8-DBA117E6970A}"/>
              </a:ext>
            </a:extLst>
          </p:cNvPr>
          <p:cNvSpPr>
            <a:spLocks noGrp="1"/>
          </p:cNvSpPr>
          <p:nvPr>
            <p:ph type="title"/>
          </p:nvPr>
        </p:nvSpPr>
        <p:spPr>
          <a:xfrm>
            <a:off x="520700" y="447675"/>
            <a:ext cx="6877050" cy="639763"/>
          </a:xfrm>
        </p:spPr>
        <p:txBody>
          <a:bodyPr/>
          <a:lstStyle/>
          <a:p>
            <a:r>
              <a:rPr lang="en-US" dirty="0"/>
              <a:t>References </a:t>
            </a:r>
            <a:endParaRPr lang="en-HK" dirty="0"/>
          </a:p>
        </p:txBody>
      </p:sp>
      <p:sp>
        <p:nvSpPr>
          <p:cNvPr id="6" name="TextBox 5">
            <a:extLst>
              <a:ext uri="{FF2B5EF4-FFF2-40B4-BE49-F238E27FC236}">
                <a16:creationId xmlns:a16="http://schemas.microsoft.com/office/drawing/2014/main" id="{57ADD270-A401-2CB0-5FA2-3FCE287BC244}"/>
              </a:ext>
            </a:extLst>
          </p:cNvPr>
          <p:cNvSpPr txBox="1"/>
          <p:nvPr/>
        </p:nvSpPr>
        <p:spPr>
          <a:xfrm>
            <a:off x="520700" y="1202153"/>
            <a:ext cx="11374968" cy="3655809"/>
          </a:xfrm>
          <a:prstGeom prst="rect">
            <a:avLst/>
          </a:prstGeom>
          <a:noFill/>
        </p:spPr>
        <p:txBody>
          <a:bodyPr wrap="square">
            <a:spAutoFit/>
          </a:bodyPr>
          <a:lstStyle/>
          <a:p>
            <a:pPr>
              <a:lnSpc>
                <a:spcPct val="115000"/>
              </a:lnSpc>
              <a:spcAft>
                <a:spcPts val="800"/>
              </a:spcAft>
            </a:pP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OECD (2024). </a:t>
            </a:r>
            <a:r>
              <a:rPr lang="en-HK" sz="1200" i="1" kern="100" dirty="0">
                <a:effectLst/>
                <a:latin typeface="Arial" panose="020B0604020202020204" pitchFamily="34" charset="0"/>
                <a:ea typeface="Microsoft JhengHei" panose="020B0604030504040204" pitchFamily="34" charset="-120"/>
                <a:cs typeface="Times New Roman" panose="02020603050405020304" pitchFamily="18" charset="0"/>
              </a:rPr>
              <a:t>AI principles</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[online] OECD. Available at: </a:t>
            </a:r>
            <a:r>
              <a:rPr lang="en-HK" sz="1200" u="sng" kern="100" dirty="0">
                <a:solidFill>
                  <a:srgbClr val="0563C1"/>
                </a:solidFill>
                <a:effectLst/>
                <a:latin typeface="Arial" panose="020B0604020202020204" pitchFamily="34" charset="0"/>
                <a:ea typeface="Microsoft JhengHei" panose="020B0604030504040204" pitchFamily="34" charset="-120"/>
                <a:cs typeface="Times New Roman" panose="02020603050405020304" pitchFamily="18" charset="0"/>
                <a:hlinkClick r:id="rId2"/>
              </a:rPr>
              <a:t>https://www.oecd.org/en/topics/ai-principles.html</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[Accessed 31 January 2025].</a:t>
            </a:r>
          </a:p>
          <a:p>
            <a:pPr>
              <a:lnSpc>
                <a:spcPct val="115000"/>
              </a:lnSpc>
              <a:spcAft>
                <a:spcPts val="800"/>
              </a:spcAft>
            </a:pP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Rai, A. (2019). Explainable AI: from Black Box to Glass Box. </a:t>
            </a:r>
            <a:r>
              <a:rPr lang="en-HK" sz="1200" i="1" kern="100" dirty="0">
                <a:effectLst/>
                <a:latin typeface="Arial" panose="020B0604020202020204" pitchFamily="34" charset="0"/>
                <a:ea typeface="Microsoft JhengHei" panose="020B0604030504040204" pitchFamily="34" charset="-120"/>
                <a:cs typeface="Times New Roman" panose="02020603050405020304" pitchFamily="18" charset="0"/>
              </a:rPr>
              <a:t>Journal of the Academy of Marketing Science</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[online] 48(1), pp.137–141. </a:t>
            </a:r>
            <a:r>
              <a:rPr lang="en-HK" sz="1200" kern="100" dirty="0" err="1">
                <a:effectLst/>
                <a:latin typeface="Arial" panose="020B0604020202020204" pitchFamily="34" charset="0"/>
                <a:ea typeface="Microsoft JhengHei" panose="020B0604030504040204" pitchFamily="34" charset="-120"/>
                <a:cs typeface="Times New Roman" panose="02020603050405020304" pitchFamily="18" charset="0"/>
              </a:rPr>
              <a:t>doi:https</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://doi.org/10.1007/s11747-019-00710-5 [Accessed 26 January 2025].</a:t>
            </a:r>
          </a:p>
          <a:p>
            <a:pPr>
              <a:lnSpc>
                <a:spcPct val="115000"/>
              </a:lnSpc>
              <a:spcAft>
                <a:spcPts val="800"/>
              </a:spcAft>
            </a:pPr>
            <a:r>
              <a:rPr lang="en-HK" sz="1200" kern="100" dirty="0">
                <a:effectLst/>
                <a:latin typeface="Arial" panose="020B0604020202020204" pitchFamily="34" charset="0"/>
                <a:ea typeface="Microsoft JhengHei" panose="020B0604030504040204" pitchFamily="34" charset="-120"/>
                <a:cs typeface="Arial" panose="020B0604020202020204" pitchFamily="34" charset="0"/>
              </a:rPr>
              <a:t>Taylor, E (2024). </a:t>
            </a:r>
            <a:r>
              <a:rPr lang="en-HK" sz="1200" i="1" kern="100" dirty="0">
                <a:effectLst/>
                <a:latin typeface="Arial" panose="020B0604020202020204" pitchFamily="34" charset="0"/>
                <a:ea typeface="Microsoft JhengHei" panose="020B0604030504040204" pitchFamily="34" charset="-120"/>
                <a:cs typeface="Arial" panose="020B0604020202020204" pitchFamily="34" charset="0"/>
              </a:rPr>
              <a:t>New Threats in Financial Crime in 2025 - Evolution Recruitment Solutions</a:t>
            </a:r>
            <a:r>
              <a:rPr lang="en-HK" sz="1200" kern="100" dirty="0">
                <a:effectLst/>
                <a:latin typeface="Arial" panose="020B0604020202020204" pitchFamily="34" charset="0"/>
                <a:ea typeface="Microsoft JhengHei" panose="020B0604030504040204" pitchFamily="34" charset="-120"/>
                <a:cs typeface="Arial" panose="020B0604020202020204" pitchFamily="34" charset="0"/>
              </a:rPr>
              <a:t>. [online] Evolution Recruitment Solutions. Available at: https://evolutionjobs.com/exchange/new-threats-in-financial-crime-in-2025/ </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[Accessed 27 January 2025].</a:t>
            </a:r>
          </a:p>
          <a:p>
            <a:pPr>
              <a:lnSpc>
                <a:spcPct val="115000"/>
              </a:lnSpc>
              <a:spcAft>
                <a:spcPts val="800"/>
              </a:spcAft>
            </a:pPr>
            <a:r>
              <a:rPr lang="en-HK" sz="1200" kern="100" dirty="0" err="1">
                <a:effectLst/>
                <a:latin typeface="Arial" panose="020B0604020202020204" pitchFamily="34" charset="0"/>
                <a:ea typeface="Microsoft JhengHei" panose="020B0604030504040204" pitchFamily="34" charset="-120"/>
                <a:cs typeface="Times New Roman" panose="02020603050405020304" pitchFamily="18" charset="0"/>
              </a:rPr>
              <a:t>Tropina</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T. (2016). Do Digital Technologies Facilitate Illicit Financial Flows? </a:t>
            </a:r>
            <a:r>
              <a:rPr lang="en-HK" sz="1200" i="1" kern="100" dirty="0">
                <a:effectLst/>
                <a:latin typeface="Arial" panose="020B0604020202020204" pitchFamily="34" charset="0"/>
                <a:ea typeface="Microsoft JhengHei" panose="020B0604030504040204" pitchFamily="34" charset="-120"/>
                <a:cs typeface="Times New Roman" panose="02020603050405020304" pitchFamily="18" charset="0"/>
              </a:rPr>
              <a:t>openknowledge.worldbank.org</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[online] </a:t>
            </a:r>
            <a:r>
              <a:rPr lang="en-HK" sz="1200" kern="100" dirty="0" err="1">
                <a:effectLst/>
                <a:latin typeface="Arial" panose="020B0604020202020204" pitchFamily="34" charset="0"/>
                <a:ea typeface="Microsoft JhengHei" panose="020B0604030504040204" pitchFamily="34" charset="-120"/>
                <a:cs typeface="Times New Roman" panose="02020603050405020304" pitchFamily="18" charset="0"/>
              </a:rPr>
              <a:t>doi:https</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://doi.org/10.1596/23803 [Accessed 22 January 2025].</a:t>
            </a:r>
          </a:p>
          <a:p>
            <a:pPr>
              <a:lnSpc>
                <a:spcPct val="115000"/>
              </a:lnSpc>
              <a:spcAft>
                <a:spcPts val="800"/>
              </a:spcAft>
            </a:pP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United Nations Office on Drugs and Crime (2024). </a:t>
            </a:r>
            <a:r>
              <a:rPr lang="en-HK" sz="1200" i="1" kern="100" dirty="0">
                <a:effectLst/>
                <a:latin typeface="Arial" panose="020B0604020202020204" pitchFamily="34" charset="0"/>
                <a:ea typeface="Microsoft JhengHei" panose="020B0604030504040204" pitchFamily="34" charset="-120"/>
                <a:cs typeface="Times New Roman" panose="02020603050405020304" pitchFamily="18" charset="0"/>
              </a:rPr>
              <a:t>Money laundering</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[online] United Nations : UNODC ROMENA. Available at: </a:t>
            </a:r>
            <a:r>
              <a:rPr lang="en-HK" sz="1200" u="sng" kern="100" dirty="0">
                <a:solidFill>
                  <a:srgbClr val="0563C1"/>
                </a:solidFill>
                <a:effectLst/>
                <a:latin typeface="Arial" panose="020B0604020202020204" pitchFamily="34" charset="0"/>
                <a:ea typeface="Microsoft JhengHei" panose="020B0604030504040204" pitchFamily="34" charset="-120"/>
                <a:cs typeface="Times New Roman" panose="02020603050405020304" pitchFamily="18" charset="0"/>
                <a:hlinkClick r:id="rId3"/>
              </a:rPr>
              <a:t>https://www.unodc.org/romena/en/money-laundering.html</a:t>
            </a:r>
            <a:r>
              <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rPr>
              <a:t> [Accessed 11 January 2025].</a:t>
            </a:r>
          </a:p>
          <a:p>
            <a:pPr>
              <a:lnSpc>
                <a:spcPct val="115000"/>
              </a:lnSpc>
              <a:spcAft>
                <a:spcPts val="800"/>
              </a:spcAft>
            </a:pPr>
            <a:endPar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endParaRPr>
          </a:p>
          <a:p>
            <a:pPr>
              <a:lnSpc>
                <a:spcPct val="115000"/>
              </a:lnSpc>
              <a:spcAft>
                <a:spcPts val="800"/>
              </a:spcAft>
            </a:pPr>
            <a:endPar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endParaRPr>
          </a:p>
          <a:p>
            <a:pPr>
              <a:lnSpc>
                <a:spcPct val="115000"/>
              </a:lnSpc>
              <a:spcAft>
                <a:spcPts val="800"/>
              </a:spcAft>
            </a:pPr>
            <a:endPar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endParaRPr>
          </a:p>
          <a:p>
            <a:pPr>
              <a:lnSpc>
                <a:spcPct val="115000"/>
              </a:lnSpc>
              <a:spcAft>
                <a:spcPts val="800"/>
              </a:spcAft>
            </a:pPr>
            <a:endParaRPr lang="en-HK" sz="1200" kern="100" dirty="0">
              <a:effectLst/>
              <a:latin typeface="Arial" panose="020B0604020202020204" pitchFamily="34" charset="0"/>
              <a:ea typeface="Microsoft JhengHei" panose="020B0604030504040204" pitchFamily="34" charset="-120"/>
              <a:cs typeface="Times New Roman" panose="02020603050405020304" pitchFamily="18" charset="0"/>
            </a:endParaRPr>
          </a:p>
        </p:txBody>
      </p:sp>
    </p:spTree>
    <p:extLst>
      <p:ext uri="{BB962C8B-B14F-4D97-AF65-F5344CB8AC3E}">
        <p14:creationId xmlns:p14="http://schemas.microsoft.com/office/powerpoint/2010/main" val="2352565210"/>
      </p:ext>
    </p:extLst>
  </p:cSld>
  <p:clrMapOvr>
    <a:masterClrMapping/>
  </p:clrMapOvr>
</p:sld>
</file>

<file path=ppt/theme/theme1.xml><?xml version="1.0" encoding="utf-8"?>
<a:theme xmlns:a="http://schemas.openxmlformats.org/drawingml/2006/main" name="Custom">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Segoe UI">
      <a:majorFont>
        <a:latin typeface="Segoe UI Light"/>
        <a:ea typeface=""/>
        <a:cs typeface=""/>
      </a:majorFont>
      <a:minorFont>
        <a:latin typeface="Segoe UI"/>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10001108_Win32 v2" id="{08D89365-2E4C-432D-9349-8DF9B80AEEA1}" vid="{010FF314-90DF-4A21-BD0D-ADCBA34234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7" ma:contentTypeDescription="Create a new document." ma:contentTypeScope="" ma:versionID="c6f9a84f66a9c8b9a21755b9ffafb945">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27df39e3e7036dff54f89ddd5805ce72"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A3EE4EA-81C0-48D0-BEBD-A2EFD6B38B42}">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5563EE24-83AF-4B4D-B45B-11D1ECD4364A}">
  <ds:schemaRefs>
    <ds:schemaRef ds:uri="http://schemas.microsoft.com/sharepoint/v3/contenttype/forms"/>
  </ds:schemaRefs>
</ds:datastoreItem>
</file>

<file path=customXml/itemProps3.xml><?xml version="1.0" encoding="utf-8"?>
<ds:datastoreItem xmlns:ds="http://schemas.openxmlformats.org/officeDocument/2006/customXml" ds:itemID="{B2FC9C26-AD58-4393-99DE-F67958CF6A2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{705512BE-0DC5-42BE-8246-1F35168E1C30}tf10001108_win32</Template>
  <TotalTime>1061</TotalTime>
  <Words>3760</Words>
  <Application>Microsoft Office PowerPoint</Application>
  <PresentationFormat>Widescreen</PresentationFormat>
  <Paragraphs>199</Paragraphs>
  <Slides>23</Slides>
  <Notes>3</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1</vt:i4>
      </vt:variant>
      <vt:variant>
        <vt:lpstr>Slide Titles</vt:lpstr>
      </vt:variant>
      <vt:variant>
        <vt:i4>23</vt:i4>
      </vt:variant>
    </vt:vector>
  </HeadingPairs>
  <TitlesOfParts>
    <vt:vector size="33" baseType="lpstr">
      <vt:lpstr>fkGroteskNeue</vt:lpstr>
      <vt:lpstr>PMingLiU</vt:lpstr>
      <vt:lpstr>Arial</vt:lpstr>
      <vt:lpstr>Calibri</vt:lpstr>
      <vt:lpstr>Segoe UI</vt:lpstr>
      <vt:lpstr>Segoe UI Light</vt:lpstr>
      <vt:lpstr>Symbol</vt:lpstr>
      <vt:lpstr>Times New Roman</vt:lpstr>
      <vt:lpstr>Custom</vt:lpstr>
      <vt:lpstr>Acrobat Document</vt:lpstr>
      <vt:lpstr>PowerPoint Presentation</vt:lpstr>
      <vt:lpstr>        Ethical Considerations in Implementing Generative AI       for          Financial Crime Risk Management                 Islam Mohammad Rafiqul          Dr. Peter Fong                 12 March 2025             Advancing to Doctoral Research Stage (HKBM7022)</vt:lpstr>
      <vt:lpstr>Table of Contents </vt:lpstr>
      <vt:lpstr>PowerPoint Presentation</vt:lpstr>
      <vt:lpstr>Introduction- Summary of the Research Proposal</vt:lpstr>
      <vt:lpstr>Background- What? </vt:lpstr>
      <vt:lpstr>Background- Why?</vt:lpstr>
      <vt:lpstr>Background- Why?</vt:lpstr>
      <vt:lpstr>Background- Why?</vt:lpstr>
      <vt:lpstr>Research Gaps</vt:lpstr>
      <vt:lpstr>Research Objective &amp; Research Questions</vt:lpstr>
      <vt:lpstr>Research Methodology </vt:lpstr>
      <vt:lpstr>PowerPoint Presentation</vt:lpstr>
      <vt:lpstr>Critique of The Research Proposal</vt:lpstr>
      <vt:lpstr>PowerPoint Presentation</vt:lpstr>
      <vt:lpstr>Alternative Methods</vt:lpstr>
      <vt:lpstr>PowerPoint Presentation</vt:lpstr>
      <vt:lpstr>Expected Outcome &amp; Contribution</vt:lpstr>
      <vt:lpstr>Expected Outcome &amp; Contribution</vt:lpstr>
      <vt:lpstr>Conclusion </vt:lpstr>
      <vt:lpstr>Thank You !</vt:lpstr>
      <vt:lpstr>References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Rafiqul Islam</dc:creator>
  <cp:keywords/>
  <cp:lastModifiedBy>Rafiqul Islam</cp:lastModifiedBy>
  <cp:revision>3</cp:revision>
  <dcterms:created xsi:type="dcterms:W3CDTF">2025-03-08T01:53:21Z</dcterms:created>
  <dcterms:modified xsi:type="dcterms:W3CDTF">2025-03-12T15:40:46Z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