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2"/>
  </p:notesMasterIdLst>
  <p:sldIdLst>
    <p:sldId id="256" r:id="rId2"/>
    <p:sldId id="257" r:id="rId3"/>
    <p:sldId id="258" r:id="rId4"/>
    <p:sldId id="260" r:id="rId5"/>
    <p:sldId id="265" r:id="rId6"/>
    <p:sldId id="262" r:id="rId7"/>
    <p:sldId id="263" r:id="rId8"/>
    <p:sldId id="264" r:id="rId9"/>
    <p:sldId id="259" r:id="rId10"/>
    <p:sldId id="261"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CB667C-8109-43E6-E11A-3CF813CD4A13}" v="698" dt="2020-11-17T11:54:04.025"/>
    <p1510:client id="{BBD9B880-5A50-4940-9592-BD0F1CABAAA4}" v="490" dt="2020-11-16T21:08:24.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74" d="100"/>
          <a:sy n="74" d="100"/>
        </p:scale>
        <p:origin x="37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9ED8C3-4443-40F6-8417-7C67A2C6417F}" type="datetimeFigureOut">
              <a:rPr lang="en-GB"/>
              <a:t>17/11/2020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EFB105-962C-4D52-9B6F-7DF749D1ADA0}" type="slidenum">
              <a:rPr lang="en-GB"/>
              <a:t>‹#›</a:t>
            </a:fld>
            <a:endParaRPr lang="en-GB"/>
          </a:p>
        </p:txBody>
      </p:sp>
    </p:spTree>
    <p:extLst>
      <p:ext uri="{BB962C8B-B14F-4D97-AF65-F5344CB8AC3E}">
        <p14:creationId xmlns:p14="http://schemas.microsoft.com/office/powerpoint/2010/main" val="3094864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v.uk/guidance/rehabilitative-culture-in-prisons"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crimeandjustice.org.uk/sites/crimeandjustice.org.uk/files/PSJ%20235%20January%202018.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eprints.lse.ac.uk/29676/1/Legitimacy_and_procedural_justice_(LSERO_version).pdf" TargetMode="External"/><Relationship Id="rId2" Type="http://schemas.openxmlformats.org/officeDocument/2006/relationships/slide" Target="../slides/slide6.xml"/><Relationship Id="rId1" Type="http://schemas.openxmlformats.org/officeDocument/2006/relationships/notesMaster" Target="../notesMasters/notesMaster1.xml"/><Relationship Id="rId5" Type="http://schemas.openxmlformats.org/officeDocument/2006/relationships/hyperlink" Target="https://journals.sagepub.com/doi/epub/10.1177/0011128716687291" TargetMode="External"/><Relationship Id="rId4" Type="http://schemas.openxmlformats.org/officeDocument/2006/relationships/hyperlink" Target="https://medcraveonline.com/FRCIJ/FRCIJ-06-00248.pdf"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ov.uk/government/news/vulnerable-offenders-steered-towards-treatment"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justiceinspectorates.gov.uk/cjji/media/press-releases/2017/06/throughthegate2/"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bbc.co.uk/news/uk-wales-54795465"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theweek.co.uk/104032/does-prisoner-rehabilitation-work"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https://www.gov.uk/guidance/rehabilitative-culture-in-prisons</a:t>
            </a:r>
            <a:endParaRPr lang="en-US" dirty="0"/>
          </a:p>
          <a:p>
            <a:endParaRPr lang="en-US" dirty="0">
              <a:cs typeface="Calibri"/>
            </a:endParaRPr>
          </a:p>
          <a:p>
            <a:pPr marL="171450" indent="-171450">
              <a:spcBef>
                <a:spcPts val="1000"/>
              </a:spcBef>
              <a:buFont typeface="Arial"/>
              <a:buChar char="•"/>
            </a:pPr>
            <a:r>
              <a:rPr lang="en-GB" dirty="0"/>
              <a:t>An organisation or institution has a rehabilitative culture when it:</a:t>
            </a:r>
            <a:endParaRPr lang="en-GB" dirty="0">
              <a:cs typeface="Calibri"/>
            </a:endParaRPr>
          </a:p>
          <a:p>
            <a:pPr marL="171450" indent="-171450">
              <a:spcBef>
                <a:spcPts val="1000"/>
              </a:spcBef>
              <a:buFont typeface="Arial"/>
              <a:buChar char="•"/>
            </a:pPr>
            <a:r>
              <a:rPr lang="en-GB" dirty="0"/>
              <a:t>encourages its people to think with hope about their futures</a:t>
            </a:r>
            <a:endParaRPr lang="en-GB" dirty="0">
              <a:cs typeface="Calibri"/>
            </a:endParaRPr>
          </a:p>
          <a:p>
            <a:pPr marL="171450" indent="-171450">
              <a:spcBef>
                <a:spcPts val="1000"/>
              </a:spcBef>
              <a:buFont typeface="Arial"/>
              <a:buChar char="•"/>
            </a:pPr>
            <a:r>
              <a:rPr lang="en-GB" dirty="0"/>
              <a:t>supports them to plan and prepare for a different lifestyle</a:t>
            </a:r>
            <a:endParaRPr lang="en-GB" dirty="0">
              <a:cs typeface="Calibri"/>
            </a:endParaRPr>
          </a:p>
          <a:p>
            <a:pPr marL="171450" indent="-171450">
              <a:spcBef>
                <a:spcPts val="1000"/>
              </a:spcBef>
              <a:buFont typeface="Arial"/>
              <a:buChar char="•"/>
            </a:pPr>
            <a:r>
              <a:rPr lang="en-GB" dirty="0"/>
              <a:t>provides opportunities to change their attitudes and habits and try out new identities</a:t>
            </a:r>
            <a:endParaRPr lang="en-GB" dirty="0">
              <a:cs typeface="Calibri"/>
            </a:endParaRPr>
          </a:p>
          <a:p>
            <a:pPr marL="171450" indent="-171450">
              <a:spcBef>
                <a:spcPts val="1000"/>
              </a:spcBef>
              <a:buFont typeface="Arial"/>
              <a:buChar char="•"/>
            </a:pPr>
            <a:r>
              <a:rPr lang="en-GB" dirty="0"/>
              <a:t>reward them when they do good things</a:t>
            </a:r>
            <a:endParaRPr lang="en-US" dirty="0"/>
          </a:p>
          <a:p>
            <a:pPr marL="171450" indent="-171450">
              <a:spcBef>
                <a:spcPts val="1000"/>
              </a:spcBef>
              <a:buFont typeface="Arial"/>
              <a:buChar char="•"/>
            </a:pPr>
            <a:endParaRPr lang="en-GB" dirty="0">
              <a:cs typeface="Calibri"/>
            </a:endParaRPr>
          </a:p>
          <a:p>
            <a:r>
              <a:rPr lang="en-GB" b="1" dirty="0"/>
              <a:t>What does a rehabilitative culture look like?</a:t>
            </a:r>
            <a:endParaRPr lang="en-GB" dirty="0"/>
          </a:p>
          <a:p>
            <a:pPr marL="171450" indent="-171450">
              <a:buFont typeface="Arial"/>
              <a:buChar char="•"/>
            </a:pPr>
            <a:r>
              <a:rPr lang="en-GB" dirty="0"/>
              <a:t>a clear purpose, values, and shared vision of rehabilitation across the organisation</a:t>
            </a:r>
            <a:endParaRPr lang="en-GB" dirty="0">
              <a:cs typeface="Calibri"/>
            </a:endParaRPr>
          </a:p>
          <a:p>
            <a:pPr marL="171450" indent="-171450">
              <a:buFont typeface="Arial"/>
              <a:buChar char="•"/>
            </a:pPr>
            <a:r>
              <a:rPr lang="en-GB" dirty="0"/>
              <a:t>leadership, selection, coaching, dialogue and training to support the rehabilitative vision</a:t>
            </a:r>
            <a:endParaRPr lang="en-GB" dirty="0">
              <a:cs typeface="Calibri"/>
            </a:endParaRPr>
          </a:p>
          <a:p>
            <a:pPr marL="171450" indent="-171450">
              <a:buFont typeface="Arial"/>
              <a:buChar char="•"/>
            </a:pPr>
            <a:r>
              <a:rPr lang="en-GB" dirty="0"/>
              <a:t>strong visual images, posters, messages and careful use of language encouraging new identities</a:t>
            </a:r>
            <a:endParaRPr lang="en-GB" dirty="0">
              <a:cs typeface="Calibri"/>
            </a:endParaRPr>
          </a:p>
          <a:p>
            <a:pPr marL="171450" indent="-171450">
              <a:buFont typeface="Arial"/>
              <a:buChar char="•"/>
            </a:pPr>
            <a:r>
              <a:rPr lang="en-GB" dirty="0"/>
              <a:t>a wide range of evidence-based activities and interventions to meet peoples’ needs</a:t>
            </a:r>
            <a:endParaRPr lang="en-GB" dirty="0">
              <a:cs typeface="Calibri"/>
            </a:endParaRPr>
          </a:p>
          <a:p>
            <a:pPr marL="171450" indent="-171450">
              <a:buFont typeface="Arial"/>
              <a:buChar char="•"/>
            </a:pPr>
            <a:r>
              <a:rPr lang="en-GB" dirty="0"/>
              <a:t>sentence planning and activities based on risks and needs will ensure people benefit most</a:t>
            </a:r>
            <a:endParaRPr lang="en-GB" dirty="0">
              <a:cs typeface="Calibri"/>
            </a:endParaRPr>
          </a:p>
          <a:p>
            <a:pPr>
              <a:spcBef>
                <a:spcPts val="1000"/>
              </a:spcBef>
              <a:buFont typeface="Arial"/>
            </a:pPr>
            <a:endParaRPr lang="en-GB" dirty="0">
              <a:cs typeface="Calibri"/>
            </a:endParaRPr>
          </a:p>
          <a:p>
            <a:pPr marL="171450" indent="-171450">
              <a:spcBef>
                <a:spcPts val="1000"/>
              </a:spcBef>
              <a:buFont typeface="Arial"/>
              <a:buChar char="•"/>
            </a:pPr>
            <a:endParaRPr lang="en-GB"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3</a:t>
            </a:fld>
            <a:endParaRPr lang="en-GB"/>
          </a:p>
        </p:txBody>
      </p:sp>
    </p:spTree>
    <p:extLst>
      <p:ext uri="{BB962C8B-B14F-4D97-AF65-F5344CB8AC3E}">
        <p14:creationId xmlns:p14="http://schemas.microsoft.com/office/powerpoint/2010/main" val="3125294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https://www.crimeandjustice.org.uk/sites/crimeandjustice.org.uk/files/PSJ%20235%20January%202018.pdf</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4</a:t>
            </a:fld>
            <a:endParaRPr lang="en-GB"/>
          </a:p>
        </p:txBody>
      </p:sp>
    </p:spTree>
    <p:extLst>
      <p:ext uri="{BB962C8B-B14F-4D97-AF65-F5344CB8AC3E}">
        <p14:creationId xmlns:p14="http://schemas.microsoft.com/office/powerpoint/2010/main" val="35491611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Model for prisons to become a place that reduces reoffending:</a:t>
            </a:r>
          </a:p>
          <a:p>
            <a:endParaRPr lang="en-US" dirty="0">
              <a:cs typeface="Calibri"/>
            </a:endParaRPr>
          </a:p>
          <a:p>
            <a:r>
              <a:rPr lang="en-US" dirty="0">
                <a:cs typeface="Calibri"/>
              </a:rPr>
              <a:t>1. Decent and procedurally fair places – If prisoners do not feel as though they are being treated fairly, they can easily develop a sense of grievance and alienation against the authorities, a state of mind which does not easily enable rehabilitation.</a:t>
            </a:r>
          </a:p>
          <a:p>
            <a:endParaRPr lang="en-US" dirty="0">
              <a:cs typeface="Calibri"/>
            </a:endParaRPr>
          </a:p>
          <a:p>
            <a:r>
              <a:rPr lang="en-US" dirty="0">
                <a:cs typeface="Calibri"/>
              </a:rPr>
              <a:t>2. Strong relationships between staff and prisoners. </a:t>
            </a:r>
          </a:p>
          <a:p>
            <a:r>
              <a:rPr lang="en-US" dirty="0">
                <a:cs typeface="Calibri"/>
              </a:rPr>
              <a:t>- staff have hope</a:t>
            </a:r>
          </a:p>
          <a:p>
            <a:r>
              <a:rPr lang="en-US" dirty="0">
                <a:cs typeface="Calibri"/>
              </a:rPr>
              <a:t>- people speak courteously to one another</a:t>
            </a:r>
          </a:p>
          <a:p>
            <a:r>
              <a:rPr lang="en-US" dirty="0">
                <a:cs typeface="Calibri"/>
              </a:rPr>
              <a:t>- staff coach people to make the right decisions</a:t>
            </a:r>
          </a:p>
        </p:txBody>
      </p:sp>
      <p:sp>
        <p:nvSpPr>
          <p:cNvPr id="4" name="Slide Number Placeholder 3"/>
          <p:cNvSpPr>
            <a:spLocks noGrp="1"/>
          </p:cNvSpPr>
          <p:nvPr>
            <p:ph type="sldNum" sz="quarter" idx="5"/>
          </p:nvPr>
        </p:nvSpPr>
        <p:spPr/>
        <p:txBody>
          <a:bodyPr/>
          <a:lstStyle/>
          <a:p>
            <a:fld id="{3AEFB105-962C-4D52-9B6F-7DF749D1ADA0}" type="slidenum">
              <a:rPr lang="en-GB"/>
              <a:t>5</a:t>
            </a:fld>
            <a:endParaRPr lang="en-GB"/>
          </a:p>
        </p:txBody>
      </p:sp>
    </p:spTree>
    <p:extLst>
      <p:ext uri="{BB962C8B-B14F-4D97-AF65-F5344CB8AC3E}">
        <p14:creationId xmlns:p14="http://schemas.microsoft.com/office/powerpoint/2010/main" val="19694317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http://eprints.lse.ac.uk/29676/1/Legitimacy_and_procedural_justice_(LSERO_version).pdf</a:t>
            </a:r>
            <a:endParaRPr lang="en-US" dirty="0"/>
          </a:p>
          <a:p>
            <a:r>
              <a:rPr lang="en-US" dirty="0">
                <a:hlinkClick r:id="rId4"/>
              </a:rPr>
              <a:t>https://medcraveonline.com/FRCIJ/FRCIJ-06-00248.pdf</a:t>
            </a:r>
            <a:endParaRPr lang="en-US" dirty="0">
              <a:cs typeface="Calibri" panose="020F0502020204030204"/>
              <a:hlinkClick r:id="rId4"/>
            </a:endParaRPr>
          </a:p>
          <a:p>
            <a:endParaRPr lang="en-US" dirty="0">
              <a:cs typeface="Calibri" panose="020F0502020204030204"/>
            </a:endParaRPr>
          </a:p>
          <a:p>
            <a:r>
              <a:rPr lang="en-US" dirty="0">
                <a:hlinkClick r:id="rId5"/>
              </a:rPr>
              <a:t>https://journals.sagepub.com/doi/epub/10.1177/0011128716687291</a:t>
            </a:r>
            <a:endParaRPr lang="en-US" dirty="0">
              <a:cs typeface="Calibri" panose="020F0502020204030204"/>
              <a:hlinkClick r:id="rId5"/>
            </a:endParaRPr>
          </a:p>
          <a:p>
            <a:endParaRPr lang="en-US" dirty="0">
              <a:cs typeface="Calibri" panose="020F0502020204030204"/>
            </a:endParaRPr>
          </a:p>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3AEFB105-962C-4D52-9B6F-7DF749D1ADA0}" type="slidenum">
              <a:rPr lang="en-GB"/>
              <a:t>6</a:t>
            </a:fld>
            <a:endParaRPr lang="en-GB"/>
          </a:p>
        </p:txBody>
      </p:sp>
    </p:spTree>
    <p:extLst>
      <p:ext uri="{BB962C8B-B14F-4D97-AF65-F5344CB8AC3E}">
        <p14:creationId xmlns:p14="http://schemas.microsoft.com/office/powerpoint/2010/main" val="20857996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https://www.gov.uk/government/news/vulnerable-offenders-steered-towards-treatment</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7</a:t>
            </a:fld>
            <a:endParaRPr lang="en-GB"/>
          </a:p>
        </p:txBody>
      </p:sp>
    </p:spTree>
    <p:extLst>
      <p:ext uri="{BB962C8B-B14F-4D97-AF65-F5344CB8AC3E}">
        <p14:creationId xmlns:p14="http://schemas.microsoft.com/office/powerpoint/2010/main" val="8319477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https://www.justiceinspectorates.gov.uk/cjji/media/press-releases/2017/06/throughthegate2/</a:t>
            </a:r>
            <a:endParaRPr lang="en-US" dirty="0"/>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8</a:t>
            </a:fld>
            <a:endParaRPr lang="en-GB"/>
          </a:p>
        </p:txBody>
      </p:sp>
    </p:spTree>
    <p:extLst>
      <p:ext uri="{BB962C8B-B14F-4D97-AF65-F5344CB8AC3E}">
        <p14:creationId xmlns:p14="http://schemas.microsoft.com/office/powerpoint/2010/main" val="7525359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https://www.bbc.co.uk/news/uk-wales-54795465</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9</a:t>
            </a:fld>
            <a:endParaRPr lang="en-GB"/>
          </a:p>
        </p:txBody>
      </p:sp>
    </p:spTree>
    <p:extLst>
      <p:ext uri="{BB962C8B-B14F-4D97-AF65-F5344CB8AC3E}">
        <p14:creationId xmlns:p14="http://schemas.microsoft.com/office/powerpoint/2010/main" val="13959100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https://www.theweek.co.uk/104032/does-prisoner-rehabilitation-work</a:t>
            </a:r>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3AEFB105-962C-4D52-9B6F-7DF749D1ADA0}" type="slidenum">
              <a:rPr lang="en-GB"/>
              <a:t>10</a:t>
            </a:fld>
            <a:endParaRPr lang="en-GB"/>
          </a:p>
        </p:txBody>
      </p:sp>
    </p:spTree>
    <p:extLst>
      <p:ext uri="{BB962C8B-B14F-4D97-AF65-F5344CB8AC3E}">
        <p14:creationId xmlns:p14="http://schemas.microsoft.com/office/powerpoint/2010/main" val="17753361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xmlns=""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xmlns="" id="{9C04DE7C-68AB-403D-B9D8-7398C292C6DA}"/>
              </a:ext>
            </a:extLst>
          </p:cNvPr>
          <p:cNvSpPr>
            <a:spLocks noGrp="1"/>
          </p:cNvSpPr>
          <p:nvPr>
            <p:ph type="dt" sz="half" idx="10"/>
          </p:nvPr>
        </p:nvSpPr>
        <p:spPr/>
        <p:txBody>
          <a:bodyPr/>
          <a:lstStyle/>
          <a:p>
            <a:fld id="{23FEA57E-7C1A-457B-A4CD-5DCEB057B502}" type="datetime1">
              <a:rPr lang="en-US" smtClean="0"/>
              <a:t>11/17/2020</a:t>
            </a:fld>
            <a:endParaRPr lang="en-US" dirty="0"/>
          </a:p>
        </p:txBody>
      </p:sp>
      <p:sp>
        <p:nvSpPr>
          <p:cNvPr id="5" name="Footer Placeholder 4">
            <a:extLst>
              <a:ext uri="{FF2B5EF4-FFF2-40B4-BE49-F238E27FC236}">
                <a16:creationId xmlns:a16="http://schemas.microsoft.com/office/drawing/2014/main" xmlns=""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5123724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B8AA9CAD-DAFB-4DE3-9C41-7FD03EA8D8DD}"/>
              </a:ext>
            </a:extLst>
          </p:cNvPr>
          <p:cNvSpPr>
            <a:spLocks noGrp="1"/>
          </p:cNvSpPr>
          <p:nvPr>
            <p:ph type="dt" sz="half" idx="10"/>
          </p:nvPr>
        </p:nvSpPr>
        <p:spPr/>
        <p:txBody>
          <a:bodyPr/>
          <a:lstStyle/>
          <a:p>
            <a:fld id="{201AF2CE-4F37-411C-A3EE-BBBE223265BF}" type="datetime1">
              <a:rPr lang="en-US" smtClean="0"/>
              <a:t>11/17/2020</a:t>
            </a:fld>
            <a:endParaRPr lang="en-US"/>
          </a:p>
        </p:txBody>
      </p:sp>
      <p:sp>
        <p:nvSpPr>
          <p:cNvPr id="5" name="Footer Placeholder 4">
            <a:extLst>
              <a:ext uri="{FF2B5EF4-FFF2-40B4-BE49-F238E27FC236}">
                <a16:creationId xmlns:a16="http://schemas.microsoft.com/office/drawing/2014/main" xmlns=""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xmlns=""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5839286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89E29709-D243-41E8-89FA-62FA7AEB52E1}"/>
              </a:ext>
            </a:extLst>
          </p:cNvPr>
          <p:cNvSpPr>
            <a:spLocks noGrp="1"/>
          </p:cNvSpPr>
          <p:nvPr>
            <p:ph type="dt" sz="half" idx="10"/>
          </p:nvPr>
        </p:nvSpPr>
        <p:spPr/>
        <p:txBody>
          <a:bodyPr/>
          <a:lstStyle/>
          <a:p>
            <a:fld id="{C96083D4-708C-4BB5-B4FD-30CE9FA12FD5}" type="datetime1">
              <a:rPr lang="en-US" smtClean="0"/>
              <a:t>11/17/2020</a:t>
            </a:fld>
            <a:endParaRPr lang="en-US"/>
          </a:p>
        </p:txBody>
      </p:sp>
      <p:sp>
        <p:nvSpPr>
          <p:cNvPr id="5" name="Footer Placeholder 4">
            <a:extLst>
              <a:ext uri="{FF2B5EF4-FFF2-40B4-BE49-F238E27FC236}">
                <a16:creationId xmlns:a16="http://schemas.microsoft.com/office/drawing/2014/main" xmlns=""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536754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xmlns=""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xmlns=""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xmlns="" id="{89CAECC8-3C3A-4A5D-AB7A-1F99E5023D3F}"/>
              </a:ext>
            </a:extLst>
          </p:cNvPr>
          <p:cNvSpPr>
            <a:spLocks noGrp="1"/>
          </p:cNvSpPr>
          <p:nvPr>
            <p:ph type="dt" sz="half" idx="10"/>
          </p:nvPr>
        </p:nvSpPr>
        <p:spPr/>
        <p:txBody>
          <a:bodyPr/>
          <a:lstStyle/>
          <a:p>
            <a:fld id="{D0D239B2-65BC-4C2A-A62B-3EABFE9590E4}" type="datetime1">
              <a:rPr lang="en-US" smtClean="0"/>
              <a:t>11/17/2020</a:t>
            </a:fld>
            <a:endParaRPr lang="en-US"/>
          </a:p>
        </p:txBody>
      </p:sp>
      <p:sp>
        <p:nvSpPr>
          <p:cNvPr id="6" name="Footer Placeholder 5">
            <a:extLst>
              <a:ext uri="{FF2B5EF4-FFF2-40B4-BE49-F238E27FC236}">
                <a16:creationId xmlns:a16="http://schemas.microsoft.com/office/drawing/2014/main" xmlns=""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xmlns=""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74340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9C55C8E4-FCB8-4E06-9C43-0ACD949A73D4}"/>
              </a:ext>
            </a:extLst>
          </p:cNvPr>
          <p:cNvSpPr>
            <a:spLocks noGrp="1"/>
          </p:cNvSpPr>
          <p:nvPr>
            <p:ph type="dt" sz="half" idx="10"/>
          </p:nvPr>
        </p:nvSpPr>
        <p:spPr/>
        <p:txBody>
          <a:bodyPr/>
          <a:lstStyle/>
          <a:p>
            <a:fld id="{85E05F5A-E4A3-476F-A89E-C2B73F2431E4}" type="datetime1">
              <a:rPr lang="en-US" smtClean="0"/>
              <a:t>11/17/2020</a:t>
            </a:fld>
            <a:endParaRPr lang="en-US"/>
          </a:p>
        </p:txBody>
      </p:sp>
      <p:sp>
        <p:nvSpPr>
          <p:cNvPr id="8" name="Footer Placeholder 7">
            <a:extLst>
              <a:ext uri="{FF2B5EF4-FFF2-40B4-BE49-F238E27FC236}">
                <a16:creationId xmlns:a16="http://schemas.microsoft.com/office/drawing/2014/main" xmlns=""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xmlns=""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090133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xmlns="" id="{02634E6A-1390-4101-B78E-7592313407D7}"/>
              </a:ext>
            </a:extLst>
          </p:cNvPr>
          <p:cNvSpPr>
            <a:spLocks noGrp="1"/>
          </p:cNvSpPr>
          <p:nvPr>
            <p:ph type="dt" sz="half" idx="10"/>
          </p:nvPr>
        </p:nvSpPr>
        <p:spPr/>
        <p:txBody>
          <a:bodyPr/>
          <a:lstStyle/>
          <a:p>
            <a:fld id="{E3761515-4A26-4F31-9F61-5A10B1FABBFC}" type="datetime1">
              <a:rPr lang="en-US" smtClean="0"/>
              <a:t>11/17/2020</a:t>
            </a:fld>
            <a:endParaRPr lang="en-US"/>
          </a:p>
        </p:txBody>
      </p:sp>
      <p:sp>
        <p:nvSpPr>
          <p:cNvPr id="4" name="Footer Placeholder 3">
            <a:extLst>
              <a:ext uri="{FF2B5EF4-FFF2-40B4-BE49-F238E27FC236}">
                <a16:creationId xmlns:a16="http://schemas.microsoft.com/office/drawing/2014/main" xmlns=""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xmlns=""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6895552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610D8488-CF25-431B-A87A-AAF141BD0BBB}"/>
              </a:ext>
            </a:extLst>
          </p:cNvPr>
          <p:cNvSpPr>
            <a:spLocks noGrp="1"/>
          </p:cNvSpPr>
          <p:nvPr>
            <p:ph type="dt" sz="half" idx="10"/>
          </p:nvPr>
        </p:nvSpPr>
        <p:spPr/>
        <p:txBody>
          <a:bodyPr/>
          <a:lstStyle/>
          <a:p>
            <a:fld id="{4A75DC65-7D1F-4BAB-9695-F7E734143E14}" type="datetime1">
              <a:rPr lang="en-US" smtClean="0"/>
              <a:t>11/17/2020</a:t>
            </a:fld>
            <a:endParaRPr lang="en-US"/>
          </a:p>
        </p:txBody>
      </p:sp>
      <p:sp>
        <p:nvSpPr>
          <p:cNvPr id="3" name="Footer Placeholder 2">
            <a:extLst>
              <a:ext uri="{FF2B5EF4-FFF2-40B4-BE49-F238E27FC236}">
                <a16:creationId xmlns:a16="http://schemas.microsoft.com/office/drawing/2014/main" xmlns=""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xmlns=""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77766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E12BC6F-3996-4B2B-B8F2-DD3A82CCF76B}"/>
              </a:ext>
            </a:extLst>
          </p:cNvPr>
          <p:cNvSpPr>
            <a:spLocks noGrp="1"/>
          </p:cNvSpPr>
          <p:nvPr>
            <p:ph type="dt" sz="half" idx="10"/>
          </p:nvPr>
        </p:nvSpPr>
        <p:spPr/>
        <p:txBody>
          <a:bodyPr/>
          <a:lstStyle/>
          <a:p>
            <a:fld id="{7E624077-BD55-4036-8E92-6558FDF3B653}" type="datetime1">
              <a:rPr lang="en-US" smtClean="0"/>
              <a:t>11/17/2020</a:t>
            </a:fld>
            <a:endParaRPr lang="en-US"/>
          </a:p>
        </p:txBody>
      </p:sp>
      <p:sp>
        <p:nvSpPr>
          <p:cNvPr id="6" name="Footer Placeholder 5">
            <a:extLst>
              <a:ext uri="{FF2B5EF4-FFF2-40B4-BE49-F238E27FC236}">
                <a16:creationId xmlns:a16="http://schemas.microsoft.com/office/drawing/2014/main" xmlns=""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xmlns=""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036223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xmlns=""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5391523D-69E9-4EAE-A610-B3A237B75842}"/>
              </a:ext>
            </a:extLst>
          </p:cNvPr>
          <p:cNvSpPr>
            <a:spLocks noGrp="1"/>
          </p:cNvSpPr>
          <p:nvPr>
            <p:ph type="dt" sz="half" idx="10"/>
          </p:nvPr>
        </p:nvSpPr>
        <p:spPr/>
        <p:txBody>
          <a:bodyPr/>
          <a:lstStyle/>
          <a:p>
            <a:fld id="{804225F2-7107-4609-BCC2-77C63064A5E8}" type="datetime1">
              <a:rPr lang="en-US" smtClean="0"/>
              <a:t>11/17/2020</a:t>
            </a:fld>
            <a:endParaRPr lang="en-US"/>
          </a:p>
        </p:txBody>
      </p:sp>
      <p:sp>
        <p:nvSpPr>
          <p:cNvPr id="6" name="Footer Placeholder 5">
            <a:extLst>
              <a:ext uri="{FF2B5EF4-FFF2-40B4-BE49-F238E27FC236}">
                <a16:creationId xmlns:a16="http://schemas.microsoft.com/office/drawing/2014/main" xmlns=""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xmlns=""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6769847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xmlns=""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1944DC97-C26E-407A-9E29-68C52D547BDA}"/>
              </a:ext>
            </a:extLst>
          </p:cNvPr>
          <p:cNvSpPr>
            <a:spLocks noGrp="1"/>
          </p:cNvSpPr>
          <p:nvPr>
            <p:ph type="dt" sz="half" idx="10"/>
          </p:nvPr>
        </p:nvSpPr>
        <p:spPr/>
        <p:txBody>
          <a:bodyPr/>
          <a:lstStyle/>
          <a:p>
            <a:fld id="{11789749-A4CD-447F-8298-2B7988C91CEA}" type="datetime1">
              <a:rPr lang="en-US" smtClean="0"/>
              <a:t>11/17/2020</a:t>
            </a:fld>
            <a:endParaRPr lang="en-US"/>
          </a:p>
        </p:txBody>
      </p:sp>
      <p:sp>
        <p:nvSpPr>
          <p:cNvPr id="5" name="Footer Placeholder 4">
            <a:extLst>
              <a:ext uri="{FF2B5EF4-FFF2-40B4-BE49-F238E27FC236}">
                <a16:creationId xmlns:a16="http://schemas.microsoft.com/office/drawing/2014/main" xmlns=""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xmlns=""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21545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9FA387A-1231-4FE3-8574-D4331A3432D2}"/>
              </a:ext>
            </a:extLst>
          </p:cNvPr>
          <p:cNvSpPr>
            <a:spLocks noGrp="1"/>
          </p:cNvSpPr>
          <p:nvPr>
            <p:ph type="dt" sz="half" idx="10"/>
          </p:nvPr>
        </p:nvSpPr>
        <p:spPr/>
        <p:txBody>
          <a:bodyPr/>
          <a:lstStyle/>
          <a:p>
            <a:fld id="{BA0444D3-C0BA-4587-A56C-581AB9F841BE}" type="datetime1">
              <a:rPr lang="en-US" smtClean="0"/>
              <a:t>11/17/2020</a:t>
            </a:fld>
            <a:endParaRPr lang="en-US"/>
          </a:p>
        </p:txBody>
      </p:sp>
      <p:sp>
        <p:nvSpPr>
          <p:cNvPr id="5" name="Footer Placeholder 4">
            <a:extLst>
              <a:ext uri="{FF2B5EF4-FFF2-40B4-BE49-F238E27FC236}">
                <a16:creationId xmlns:a16="http://schemas.microsoft.com/office/drawing/2014/main" xmlns=""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xmlns=""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00719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xmlns=""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xmlns=""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11/17/2020</a:t>
            </a:fld>
            <a:endParaRPr lang="en-US"/>
          </a:p>
        </p:txBody>
      </p:sp>
      <p:sp>
        <p:nvSpPr>
          <p:cNvPr id="5" name="Footer Placeholder 4">
            <a:extLst>
              <a:ext uri="{FF2B5EF4-FFF2-40B4-BE49-F238E27FC236}">
                <a16:creationId xmlns:a16="http://schemas.microsoft.com/office/drawing/2014/main" xmlns=""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xmlns=""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234770977"/>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corinesmiles.blogspot.com/2012/02/athelia-lesueur-choosing-fear-or-faith.html" TargetMode="Externa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theguardian.com/society/2020/aug/30/homelessness-among-prison-leavers-will-rise-as-covid-support-end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30103171-0BA0-4AF0-AF05-04AFA1A4ACC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xmlns="" id="{CF4EE36B-C9E8-4B1F-A316-D0FCE147FAE2}"/>
              </a:ext>
            </a:extLst>
          </p:cNvPr>
          <p:cNvPicPr>
            <a:picLocks noChangeAspect="1"/>
          </p:cNvPicPr>
          <p:nvPr/>
        </p:nvPicPr>
        <p:blipFill rotWithShape="1">
          <a:blip r:embed="rId2"/>
          <a:srcRect l="5220" r="8172" b="-7"/>
          <a:stretch/>
        </p:blipFill>
        <p:spPr>
          <a:xfrm>
            <a:off x="20" y="10"/>
            <a:ext cx="4762480" cy="6857989"/>
          </a:xfrm>
          <a:prstGeom prst="rect">
            <a:avLst/>
          </a:prstGeom>
        </p:spPr>
      </p:pic>
      <p:sp>
        <p:nvSpPr>
          <p:cNvPr id="11" name="Rectangle 10">
            <a:extLst>
              <a:ext uri="{FF2B5EF4-FFF2-40B4-BE49-F238E27FC236}">
                <a16:creationId xmlns:a16="http://schemas.microsoft.com/office/drawing/2014/main" xmlns="" id="{E128B901-D4EA-4C4D-A150-23D2A6DEC6E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4709459" y="1"/>
            <a:ext cx="7482541" cy="6857999"/>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xmlns="" id="{A760B08A-B322-4C79-AB6D-7E4246352E9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10200" y="685800"/>
            <a:ext cx="6099101" cy="5486400"/>
          </a:xfrm>
          <a:prstGeom prst="rect">
            <a:avLst/>
          </a:prstGeom>
          <a:ln w="1270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096000" y="1371599"/>
            <a:ext cx="4762500" cy="2360429"/>
          </a:xfrm>
        </p:spPr>
        <p:txBody>
          <a:bodyPr>
            <a:normAutofit/>
          </a:bodyPr>
          <a:lstStyle/>
          <a:p>
            <a:r>
              <a:rPr lang="en-GB" dirty="0">
                <a:cs typeface="Calibri Light"/>
              </a:rPr>
              <a:t>UCJP- WORKSHOP 2</a:t>
            </a:r>
            <a:endParaRPr lang="en-GB" dirty="0"/>
          </a:p>
        </p:txBody>
      </p:sp>
      <p:sp>
        <p:nvSpPr>
          <p:cNvPr id="3" name="Subtitle 2"/>
          <p:cNvSpPr>
            <a:spLocks noGrp="1"/>
          </p:cNvSpPr>
          <p:nvPr>
            <p:ph type="subTitle" idx="1"/>
          </p:nvPr>
        </p:nvSpPr>
        <p:spPr>
          <a:xfrm>
            <a:off x="6096000" y="4114800"/>
            <a:ext cx="4762500" cy="1371601"/>
          </a:xfrm>
        </p:spPr>
        <p:txBody>
          <a:bodyPr vert="horz" lIns="91440" tIns="45720" rIns="91440" bIns="45720" rtlCol="0" anchor="t">
            <a:normAutofit/>
          </a:bodyPr>
          <a:lstStyle/>
          <a:p>
            <a:r>
              <a:rPr lang="en-GB" dirty="0">
                <a:cs typeface="Calibri"/>
              </a:rPr>
              <a:t>PRISONS- REHABILITATIVE CULTURE</a:t>
            </a:r>
          </a:p>
          <a:p>
            <a:endParaRPr lang="en-GB"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7164D4B0-CA1D-444A-AA9E-0B22B32AB064}"/>
              </a:ext>
            </a:extLst>
          </p:cNvPr>
          <p:cNvSpPr>
            <a:spLocks noGrp="1"/>
          </p:cNvSpPr>
          <p:nvPr>
            <p:ph idx="1"/>
          </p:nvPr>
        </p:nvSpPr>
        <p:spPr>
          <a:xfrm>
            <a:off x="595223" y="629462"/>
            <a:ext cx="10263277" cy="5744022"/>
          </a:xfrm>
        </p:spPr>
        <p:txBody>
          <a:bodyPr vert="horz" lIns="91440" tIns="45720" rIns="91440" bIns="45720" rtlCol="0" anchor="t">
            <a:normAutofit fontScale="92500" lnSpcReduction="20000"/>
          </a:bodyPr>
          <a:lstStyle/>
          <a:p>
            <a:pPr>
              <a:buNone/>
            </a:pPr>
            <a:r>
              <a:rPr lang="en-GB" b="1" dirty="0">
                <a:solidFill>
                  <a:schemeClr val="tx1"/>
                </a:solidFill>
                <a:ea typeface="+mj-lt"/>
                <a:cs typeface="+mj-lt"/>
              </a:rPr>
              <a:t>Rehabilitation is a key focus of criminal justice policy within the United Kingdom. With imprisonment being the main form of punishment, opinion is divided as to whether prisons are environments best suited to rehabilitating offenders. </a:t>
            </a:r>
            <a:endParaRPr lang="en-US" b="1">
              <a:solidFill>
                <a:schemeClr val="tx1"/>
              </a:solidFill>
              <a:ea typeface="+mj-lt"/>
              <a:cs typeface="+mj-lt"/>
            </a:endParaRPr>
          </a:p>
          <a:p>
            <a:pPr>
              <a:buNone/>
            </a:pPr>
            <a:r>
              <a:rPr lang="en-GB" b="1" dirty="0">
                <a:solidFill>
                  <a:schemeClr val="tx1"/>
                </a:solidFill>
                <a:ea typeface="+mj-lt"/>
                <a:cs typeface="+mj-lt"/>
              </a:rPr>
              <a:t>  </a:t>
            </a:r>
          </a:p>
          <a:p>
            <a:pPr>
              <a:buNone/>
            </a:pPr>
            <a:r>
              <a:rPr lang="en-GB" b="1" dirty="0">
                <a:solidFill>
                  <a:schemeClr val="tx1"/>
                </a:solidFill>
                <a:ea typeface="+mj-lt"/>
                <a:cs typeface="+mj-lt"/>
              </a:rPr>
              <a:t>For this assignment you need to evaluate the effectiveness of modern prisons as a form of punishment and consider how the prison environment affects rehabilitation of offenders. </a:t>
            </a:r>
          </a:p>
          <a:p>
            <a:pPr>
              <a:buNone/>
            </a:pPr>
            <a:r>
              <a:rPr lang="en-GB" b="1" dirty="0">
                <a:ea typeface="+mj-lt"/>
                <a:cs typeface="+mj-lt"/>
              </a:rPr>
              <a:t> </a:t>
            </a:r>
            <a:r>
              <a:rPr lang="en-GB" dirty="0">
                <a:ea typeface="+mj-lt"/>
                <a:cs typeface="+mj-lt"/>
              </a:rPr>
              <a:t> </a:t>
            </a:r>
          </a:p>
          <a:p>
            <a:pPr>
              <a:buNone/>
            </a:pPr>
            <a:r>
              <a:rPr lang="en-GB" dirty="0">
                <a:ea typeface="+mj-lt"/>
                <a:cs typeface="+mj-lt"/>
              </a:rPr>
              <a:t>A good answer may consider factors such as societal attitudes, reintegration of offenders into society, reoffending statistics, prison overcrowding, lack of funding, vulnerable offenders and suitable alternatives to imprisonment. </a:t>
            </a:r>
          </a:p>
          <a:p>
            <a:pPr>
              <a:buNone/>
            </a:pPr>
            <a:r>
              <a:rPr lang="en-GB" dirty="0">
                <a:ea typeface="+mj-lt"/>
                <a:cs typeface="+mj-lt"/>
              </a:rPr>
              <a:t>  </a:t>
            </a:r>
          </a:p>
          <a:p>
            <a:pPr>
              <a:buNone/>
            </a:pPr>
            <a:r>
              <a:rPr lang="en-GB" dirty="0">
                <a:ea typeface="+mj-lt"/>
                <a:cs typeface="+mj-lt"/>
              </a:rPr>
              <a:t>You must submit your answer within an essay format of </a:t>
            </a:r>
            <a:r>
              <a:rPr lang="en-GB" b="1" dirty="0">
                <a:ea typeface="+mj-lt"/>
                <a:cs typeface="+mj-lt"/>
              </a:rPr>
              <a:t>2500 words</a:t>
            </a:r>
            <a:r>
              <a:rPr lang="en-GB" dirty="0">
                <a:ea typeface="+mj-lt"/>
                <a:cs typeface="+mj-lt"/>
              </a:rPr>
              <a:t> to Turnitin by </a:t>
            </a:r>
            <a:r>
              <a:rPr lang="en-GB" b="1" dirty="0">
                <a:ea typeface="+mj-lt"/>
                <a:cs typeface="+mj-lt"/>
              </a:rPr>
              <a:t>23:59 on Friday 8</a:t>
            </a:r>
            <a:r>
              <a:rPr lang="en-GB" b="1" baseline="30000" dirty="0">
                <a:ea typeface="+mj-lt"/>
                <a:cs typeface="+mj-lt"/>
              </a:rPr>
              <a:t>th</a:t>
            </a:r>
            <a:r>
              <a:rPr lang="en-GB" b="1" dirty="0">
                <a:ea typeface="+mj-lt"/>
                <a:cs typeface="+mj-lt"/>
              </a:rPr>
              <a:t> January 2021.</a:t>
            </a:r>
            <a:r>
              <a:rPr lang="en-GB" dirty="0">
                <a:ea typeface="+mj-lt"/>
                <a:cs typeface="+mj-lt"/>
              </a:rPr>
              <a:t> </a:t>
            </a:r>
          </a:p>
          <a:p>
            <a:pPr>
              <a:buNone/>
            </a:pPr>
            <a:r>
              <a:rPr lang="en-GB" dirty="0">
                <a:ea typeface="+mj-lt"/>
                <a:cs typeface="+mj-lt"/>
              </a:rPr>
              <a:t>  </a:t>
            </a:r>
          </a:p>
          <a:p>
            <a:pPr marL="0" indent="0">
              <a:buNone/>
            </a:pPr>
            <a:r>
              <a:rPr lang="en-GB" dirty="0">
                <a:ea typeface="+mj-lt"/>
                <a:cs typeface="+mj-lt"/>
              </a:rPr>
              <a:t>Please ensure you reference in accordance with the Harvard referencing system (please see the guide on Moodle). </a:t>
            </a:r>
          </a:p>
        </p:txBody>
      </p:sp>
    </p:spTree>
    <p:extLst>
      <p:ext uri="{BB962C8B-B14F-4D97-AF65-F5344CB8AC3E}">
        <p14:creationId xmlns:p14="http://schemas.microsoft.com/office/powerpoint/2010/main" val="3687955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7BB8F75B-C884-4D2B-AE54-13C07B5818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DEEEE111-1487-4823-9A18-02109AD08E85}"/>
              </a:ext>
            </a:extLst>
          </p:cNvPr>
          <p:cNvSpPr>
            <a:spLocks noGrp="1"/>
          </p:cNvSpPr>
          <p:nvPr>
            <p:ph type="title"/>
          </p:nvPr>
        </p:nvSpPr>
        <p:spPr>
          <a:xfrm>
            <a:off x="776177" y="568842"/>
            <a:ext cx="3880229" cy="5709684"/>
          </a:xfrm>
        </p:spPr>
        <p:txBody>
          <a:bodyPr anchor="ctr">
            <a:normAutofit/>
          </a:bodyPr>
          <a:lstStyle/>
          <a:p>
            <a:pPr algn="ctr"/>
            <a:r>
              <a:rPr lang="en-GB" sz="3100"/>
              <a:t>Rehabilitative culture in prisons</a:t>
            </a:r>
          </a:p>
        </p:txBody>
      </p:sp>
      <p:sp>
        <p:nvSpPr>
          <p:cNvPr id="10" name="Rectangle 9">
            <a:extLst>
              <a:ext uri="{FF2B5EF4-FFF2-40B4-BE49-F238E27FC236}">
                <a16:creationId xmlns:a16="http://schemas.microsoft.com/office/drawing/2014/main" xmlns=""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60C881F6-192D-4B38-827F-2023A8A173CF}"/>
              </a:ext>
            </a:extLst>
          </p:cNvPr>
          <p:cNvSpPr>
            <a:spLocks noGrp="1"/>
          </p:cNvSpPr>
          <p:nvPr>
            <p:ph idx="1"/>
          </p:nvPr>
        </p:nvSpPr>
        <p:spPr>
          <a:xfrm>
            <a:off x="6096000" y="568842"/>
            <a:ext cx="5426846" cy="5709684"/>
          </a:xfrm>
        </p:spPr>
        <p:txBody>
          <a:bodyPr vert="horz" lIns="91440" tIns="45720" rIns="91440" bIns="45720" rtlCol="0" anchor="ctr">
            <a:normAutofit fontScale="77500" lnSpcReduction="20000"/>
          </a:bodyPr>
          <a:lstStyle/>
          <a:p>
            <a:endParaRPr lang="en-GB"/>
          </a:p>
          <a:p>
            <a:r>
              <a:rPr lang="en-GB" sz="2900" dirty="0">
                <a:ea typeface="+mj-lt"/>
                <a:cs typeface="+mj-lt"/>
              </a:rPr>
              <a:t>A rehabilitative prison culture supports hope, change, progression, and desistance. Desistance is how people with a previous pattern of offending abstain from crime.</a:t>
            </a:r>
            <a:endParaRPr lang="en-GB" sz="2900"/>
          </a:p>
          <a:p>
            <a:r>
              <a:rPr lang="en-GB" sz="2900" dirty="0">
                <a:ea typeface="+mj-lt"/>
                <a:cs typeface="+mj-lt"/>
              </a:rPr>
              <a:t>A simple example is telling a prisoner they can get out in 5 years if they keep their head down. This is a positive message, but a better one is to ask:</a:t>
            </a:r>
            <a:endParaRPr lang="en-GB" sz="2900"/>
          </a:p>
          <a:p>
            <a:r>
              <a:rPr lang="en-GB" sz="2900" dirty="0">
                <a:ea typeface="+mj-lt"/>
                <a:cs typeface="+mj-lt"/>
              </a:rPr>
              <a:t>“What do you want to achieve to give you the best chance for a better life when you get out in 5 years?”</a:t>
            </a:r>
            <a:endParaRPr lang="en-GB" sz="2900"/>
          </a:p>
          <a:p>
            <a:r>
              <a:rPr lang="en-GB" sz="2900" dirty="0">
                <a:ea typeface="+mj-lt"/>
                <a:cs typeface="+mj-lt"/>
              </a:rPr>
              <a:t>Staff can then help the prisoner to work out and achieve a realistic plan for their own success. Success can be as simple as making the decision to change.</a:t>
            </a:r>
            <a:endParaRPr lang="en-GB" sz="2900"/>
          </a:p>
          <a:p>
            <a:endParaRPr lang="en-GB" sz="2900" dirty="0"/>
          </a:p>
          <a:p>
            <a:pPr marL="0" indent="0">
              <a:buNone/>
            </a:pPr>
            <a:r>
              <a:rPr lang="en-GB" b="1" dirty="0"/>
              <a:t>Her Majesty's prison and probation service (2019)</a:t>
            </a:r>
          </a:p>
        </p:txBody>
      </p:sp>
    </p:spTree>
    <p:extLst>
      <p:ext uri="{BB962C8B-B14F-4D97-AF65-F5344CB8AC3E}">
        <p14:creationId xmlns:p14="http://schemas.microsoft.com/office/powerpoint/2010/main" val="18807185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F5B098B6-88A1-4935-AF43-01286C94CF3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1626781" y="1663995"/>
            <a:ext cx="3390900" cy="35433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7A282369-2159-474F-9525-DC591978376D}"/>
              </a:ext>
            </a:extLst>
          </p:cNvPr>
          <p:cNvSpPr>
            <a:spLocks noGrp="1"/>
          </p:cNvSpPr>
          <p:nvPr>
            <p:ph type="title"/>
          </p:nvPr>
        </p:nvSpPr>
        <p:spPr>
          <a:xfrm>
            <a:off x="1903228" y="2057401"/>
            <a:ext cx="2859272" cy="2743200"/>
          </a:xfrm>
        </p:spPr>
        <p:txBody>
          <a:bodyPr anchor="ctr">
            <a:normAutofit/>
          </a:bodyPr>
          <a:lstStyle/>
          <a:p>
            <a:pPr algn="ctr"/>
            <a:r>
              <a:rPr lang="en-GB" sz="2000">
                <a:solidFill>
                  <a:schemeClr val="bg2"/>
                </a:solidFill>
              </a:rPr>
              <a:t>REHABILITATIVE CULTURE</a:t>
            </a:r>
          </a:p>
        </p:txBody>
      </p:sp>
      <p:sp>
        <p:nvSpPr>
          <p:cNvPr id="4" name="TextBox 3">
            <a:extLst>
              <a:ext uri="{FF2B5EF4-FFF2-40B4-BE49-F238E27FC236}">
                <a16:creationId xmlns:a16="http://schemas.microsoft.com/office/drawing/2014/main" xmlns="" id="{EE9FA480-0A32-411B-8304-32407F3C72C0}"/>
              </a:ext>
            </a:extLst>
          </p:cNvPr>
          <p:cNvSpPr txBox="1"/>
          <p:nvPr/>
        </p:nvSpPr>
        <p:spPr>
          <a:xfrm>
            <a:off x="5400136" y="583721"/>
            <a:ext cx="5863086"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t>
            </a:r>
            <a:r>
              <a:rPr lang="en-GB" sz="2000" dirty="0">
                <a:ea typeface="+mn-lt"/>
                <a:cs typeface="+mn-lt"/>
              </a:rPr>
              <a:t> Imprisonment does not usually reduce reoffending, and in some research studies it has been shown to increase it. </a:t>
            </a:r>
          </a:p>
          <a:p>
            <a:endParaRPr lang="en-GB" sz="2000" dirty="0"/>
          </a:p>
          <a:p>
            <a:r>
              <a:rPr lang="en-GB" sz="2000" dirty="0"/>
              <a:t>- </a:t>
            </a:r>
            <a:r>
              <a:rPr lang="en-GB" sz="2000" dirty="0">
                <a:ea typeface="+mn-lt"/>
                <a:cs typeface="+mn-lt"/>
              </a:rPr>
              <a:t>The word ‘rehabilitation’ is usually used to mean processes and activities that encourage people who have committed crime to cease offending and embark on a law-abiding life.</a:t>
            </a:r>
          </a:p>
          <a:p>
            <a:endParaRPr lang="en-GB" sz="2000" dirty="0"/>
          </a:p>
          <a:p>
            <a:r>
              <a:rPr lang="en-GB" sz="2000" dirty="0"/>
              <a:t>- </a:t>
            </a:r>
            <a:r>
              <a:rPr lang="en-GB" sz="2000" dirty="0">
                <a:ea typeface="+mn-lt"/>
                <a:cs typeface="+mn-lt"/>
              </a:rPr>
              <a:t>Rehabilitation is often spoken about as being the responsibility of a particular team or department, but in fact, everyone in prisons has a role in rehabilitation and the whole regime has the potential to support or undermine this outcome. For example, small or routine experiences, such as how a property application is answered or how a search is conducted, can reinforce or help challenge someone’s attitudes towards authority.</a:t>
            </a:r>
          </a:p>
          <a:p>
            <a:endParaRPr lang="en-GB" dirty="0"/>
          </a:p>
          <a:p>
            <a:endParaRPr lang="en-GB" dirty="0"/>
          </a:p>
        </p:txBody>
      </p:sp>
      <p:sp>
        <p:nvSpPr>
          <p:cNvPr id="6" name="Content Placeholder 5">
            <a:extLst>
              <a:ext uri="{FF2B5EF4-FFF2-40B4-BE49-F238E27FC236}">
                <a16:creationId xmlns:a16="http://schemas.microsoft.com/office/drawing/2014/main" xmlns="" id="{19F3DEB8-FD91-4297-9A91-6B07BFCD9480}"/>
              </a:ext>
            </a:extLst>
          </p:cNvPr>
          <p:cNvSpPr>
            <a:spLocks noGrp="1"/>
          </p:cNvSpPr>
          <p:nvPr>
            <p:ph idx="1"/>
          </p:nvPr>
        </p:nvSpPr>
        <p:spPr>
          <a:xfrm>
            <a:off x="1788542" y="5445876"/>
            <a:ext cx="2973958" cy="1100136"/>
          </a:xfrm>
        </p:spPr>
        <p:txBody>
          <a:bodyPr vert="horz" lIns="91440" tIns="45720" rIns="91440" bIns="45720" rtlCol="0" anchor="t">
            <a:normAutofit/>
          </a:bodyPr>
          <a:lstStyle/>
          <a:p>
            <a:r>
              <a:rPr lang="en-GB" dirty="0"/>
              <a:t>Prison service journal 2018</a:t>
            </a:r>
          </a:p>
        </p:txBody>
      </p:sp>
    </p:spTree>
    <p:extLst>
      <p:ext uri="{BB962C8B-B14F-4D97-AF65-F5344CB8AC3E}">
        <p14:creationId xmlns:p14="http://schemas.microsoft.com/office/powerpoint/2010/main" val="1411220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10;&#10;Description automatically generated">
            <a:extLst>
              <a:ext uri="{FF2B5EF4-FFF2-40B4-BE49-F238E27FC236}">
                <a16:creationId xmlns:a16="http://schemas.microsoft.com/office/drawing/2014/main" xmlns="" id="{19E2A18A-3155-4E49-9CCB-7107D6391ED5}"/>
              </a:ext>
            </a:extLst>
          </p:cNvPr>
          <p:cNvPicPr>
            <a:picLocks noGrp="1" noChangeAspect="1"/>
          </p:cNvPicPr>
          <p:nvPr>
            <p:ph idx="1"/>
          </p:nvPr>
        </p:nvPicPr>
        <p:blipFill rotWithShape="1">
          <a:blip r:embed="rId3"/>
          <a:srcRect l="25491" t="20021" r="49077" b="41102"/>
          <a:stretch/>
        </p:blipFill>
        <p:spPr>
          <a:xfrm>
            <a:off x="2386180" y="1003274"/>
            <a:ext cx="6145268" cy="5284596"/>
          </a:xfrm>
        </p:spPr>
      </p:pic>
    </p:spTree>
    <p:extLst>
      <p:ext uri="{BB962C8B-B14F-4D97-AF65-F5344CB8AC3E}">
        <p14:creationId xmlns:p14="http://schemas.microsoft.com/office/powerpoint/2010/main" val="8512619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CCC01F-7F5F-4A64-BA85-30F55D6C6DF5}"/>
              </a:ext>
            </a:extLst>
          </p:cNvPr>
          <p:cNvSpPr>
            <a:spLocks noGrp="1"/>
          </p:cNvSpPr>
          <p:nvPr>
            <p:ph type="title"/>
          </p:nvPr>
        </p:nvSpPr>
        <p:spPr/>
        <p:txBody>
          <a:bodyPr/>
          <a:lstStyle/>
          <a:p>
            <a:r>
              <a:rPr lang="en-GB"/>
              <a:t>PENAL LEGITIMACY</a:t>
            </a:r>
          </a:p>
        </p:txBody>
      </p:sp>
      <p:sp>
        <p:nvSpPr>
          <p:cNvPr id="3" name="Content Placeholder 2">
            <a:extLst>
              <a:ext uri="{FF2B5EF4-FFF2-40B4-BE49-F238E27FC236}">
                <a16:creationId xmlns:a16="http://schemas.microsoft.com/office/drawing/2014/main" xmlns="" id="{722F3D3D-B0F5-4224-8296-FA46F27890FA}"/>
              </a:ext>
            </a:extLst>
          </p:cNvPr>
          <p:cNvSpPr>
            <a:spLocks noGrp="1"/>
          </p:cNvSpPr>
          <p:nvPr>
            <p:ph idx="1"/>
          </p:nvPr>
        </p:nvSpPr>
        <p:spPr/>
        <p:txBody>
          <a:bodyPr vert="horz" lIns="91440" tIns="45720" rIns="91440" bIns="45720" rtlCol="0" anchor="t">
            <a:normAutofit/>
          </a:bodyPr>
          <a:lstStyle/>
          <a:p>
            <a:r>
              <a:rPr lang="en-GB" dirty="0"/>
              <a:t>Over representation of young men for BAME background</a:t>
            </a:r>
          </a:p>
          <a:p>
            <a:r>
              <a:rPr lang="en-GB" dirty="0"/>
              <a:t>Females dealt with in a system primarily designed for men</a:t>
            </a:r>
          </a:p>
        </p:txBody>
      </p:sp>
      <p:sp>
        <p:nvSpPr>
          <p:cNvPr id="4" name="TextBox 3">
            <a:extLst>
              <a:ext uri="{FF2B5EF4-FFF2-40B4-BE49-F238E27FC236}">
                <a16:creationId xmlns:a16="http://schemas.microsoft.com/office/drawing/2014/main" xmlns="" id="{DF849232-BC8C-448B-B0FA-60791C64688F}"/>
              </a:ext>
            </a:extLst>
          </p:cNvPr>
          <p:cNvSpPr txBox="1"/>
          <p:nvPr/>
        </p:nvSpPr>
        <p:spPr>
          <a:xfrm>
            <a:off x="8505645" y="5385759"/>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0070C0"/>
                </a:solidFill>
              </a:rPr>
              <a:t>What effect does this have on public confidence in prisons?</a:t>
            </a:r>
          </a:p>
        </p:txBody>
      </p:sp>
      <p:pic>
        <p:nvPicPr>
          <p:cNvPr id="5" name="Picture 5" descr="Shape, arrow&#10;&#10;Description automatically generated">
            <a:extLst>
              <a:ext uri="{FF2B5EF4-FFF2-40B4-BE49-F238E27FC236}">
                <a16:creationId xmlns:a16="http://schemas.microsoft.com/office/drawing/2014/main" xmlns="" id="{1E86D8CA-1217-4409-B10B-D4516D8DB5FA}"/>
              </a:ext>
            </a:extLst>
          </p:cNvPr>
          <p:cNvPicPr>
            <a:picLocks noChangeAspect="1"/>
          </p:cNvPicPr>
          <p:nvPr/>
        </p:nvPicPr>
        <p:blipFill>
          <a:blip r:embed="rId3">
            <a:extLst>
              <a:ext uri="{837473B0-CC2E-450A-ABE3-18F120FF3D39}">
                <a1611:picAttrSrcUrl xmlns:a1611="http://schemas.microsoft.com/office/drawing/2016/11/main" xmlns="" r:id="rId4"/>
              </a:ext>
            </a:extLst>
          </a:blip>
          <a:stretch>
            <a:fillRect/>
          </a:stretch>
        </p:blipFill>
        <p:spPr>
          <a:xfrm>
            <a:off x="6780361" y="4840356"/>
            <a:ext cx="1564256" cy="1231701"/>
          </a:xfrm>
          <a:prstGeom prst="rect">
            <a:avLst/>
          </a:prstGeom>
        </p:spPr>
      </p:pic>
    </p:spTree>
    <p:extLst>
      <p:ext uri="{BB962C8B-B14F-4D97-AF65-F5344CB8AC3E}">
        <p14:creationId xmlns:p14="http://schemas.microsoft.com/office/powerpoint/2010/main" val="36507636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7511EB0-0347-49BD-B8D6-2E8A872D64D4}"/>
              </a:ext>
            </a:extLst>
          </p:cNvPr>
          <p:cNvSpPr>
            <a:spLocks noGrp="1"/>
          </p:cNvSpPr>
          <p:nvPr>
            <p:ph type="title"/>
          </p:nvPr>
        </p:nvSpPr>
        <p:spPr/>
        <p:txBody>
          <a:bodyPr/>
          <a:lstStyle/>
          <a:p>
            <a:r>
              <a:rPr lang="en-GB"/>
              <a:t>VULNERABLE OFFENDERS</a:t>
            </a:r>
          </a:p>
        </p:txBody>
      </p:sp>
      <p:sp>
        <p:nvSpPr>
          <p:cNvPr id="3" name="Content Placeholder 2">
            <a:extLst>
              <a:ext uri="{FF2B5EF4-FFF2-40B4-BE49-F238E27FC236}">
                <a16:creationId xmlns:a16="http://schemas.microsoft.com/office/drawing/2014/main" xmlns="" id="{7D0B5BD0-391F-4524-B1B0-27AB914C9309}"/>
              </a:ext>
            </a:extLst>
          </p:cNvPr>
          <p:cNvSpPr>
            <a:spLocks noGrp="1"/>
          </p:cNvSpPr>
          <p:nvPr>
            <p:ph idx="1"/>
          </p:nvPr>
        </p:nvSpPr>
        <p:spPr/>
        <p:txBody>
          <a:bodyPr vert="horz" lIns="91440" tIns="45720" rIns="91440" bIns="45720" rtlCol="0" anchor="t">
            <a:normAutofit/>
          </a:bodyPr>
          <a:lstStyle/>
          <a:p>
            <a:r>
              <a:rPr lang="en-GB" dirty="0"/>
              <a:t>Drug and alcohol addiction</a:t>
            </a:r>
          </a:p>
          <a:p>
            <a:r>
              <a:rPr lang="en-GB" dirty="0"/>
              <a:t>Mental health vulnerabilities</a:t>
            </a:r>
          </a:p>
          <a:p>
            <a:r>
              <a:rPr lang="en-GB" dirty="0"/>
              <a:t>Young adult offenders (those who have just turned 18)</a:t>
            </a:r>
          </a:p>
          <a:p>
            <a:r>
              <a:rPr lang="en-GB" dirty="0"/>
              <a:t>Learning difficulties</a:t>
            </a:r>
          </a:p>
          <a:p>
            <a:endParaRPr lang="en-GB" dirty="0"/>
          </a:p>
        </p:txBody>
      </p:sp>
    </p:spTree>
    <p:extLst>
      <p:ext uri="{BB962C8B-B14F-4D97-AF65-F5344CB8AC3E}">
        <p14:creationId xmlns:p14="http://schemas.microsoft.com/office/powerpoint/2010/main" val="2794231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xmlns=""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xmlns=""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9055F650-F19F-46C3-9909-A244FB439E24}"/>
              </a:ext>
            </a:extLst>
          </p:cNvPr>
          <p:cNvSpPr>
            <a:spLocks noGrp="1"/>
          </p:cNvSpPr>
          <p:nvPr>
            <p:ph type="title"/>
          </p:nvPr>
        </p:nvSpPr>
        <p:spPr>
          <a:xfrm>
            <a:off x="1371599" y="1010097"/>
            <a:ext cx="9486901" cy="1010088"/>
          </a:xfrm>
        </p:spPr>
        <p:txBody>
          <a:bodyPr anchor="b">
            <a:normAutofit/>
          </a:bodyPr>
          <a:lstStyle/>
          <a:p>
            <a:pPr algn="ctr"/>
            <a:r>
              <a:rPr lang="en-GB"/>
              <a:t>SUPPORT FOR PRISONERS LEAVING JAIL</a:t>
            </a:r>
          </a:p>
        </p:txBody>
      </p:sp>
      <p:sp>
        <p:nvSpPr>
          <p:cNvPr id="3" name="Content Placeholder 2">
            <a:extLst>
              <a:ext uri="{FF2B5EF4-FFF2-40B4-BE49-F238E27FC236}">
                <a16:creationId xmlns:a16="http://schemas.microsoft.com/office/drawing/2014/main" xmlns="" id="{35537A94-5BDC-4D41-8F4F-AF72D49C3631}"/>
              </a:ext>
            </a:extLst>
          </p:cNvPr>
          <p:cNvSpPr>
            <a:spLocks noGrp="1"/>
          </p:cNvSpPr>
          <p:nvPr>
            <p:ph idx="1"/>
          </p:nvPr>
        </p:nvSpPr>
        <p:spPr>
          <a:xfrm>
            <a:off x="1371600" y="2206257"/>
            <a:ext cx="9486901" cy="3540642"/>
          </a:xfrm>
        </p:spPr>
        <p:txBody>
          <a:bodyPr vert="horz" lIns="91440" tIns="45720" rIns="91440" bIns="45720" rtlCol="0" anchor="t">
            <a:normAutofit/>
          </a:bodyPr>
          <a:lstStyle/>
          <a:p>
            <a:r>
              <a:rPr lang="en-GB" dirty="0">
                <a:ea typeface="+mj-lt"/>
                <a:cs typeface="+mj-lt"/>
                <a:hlinkClick r:id="rId3"/>
              </a:rPr>
              <a:t>https://www.theguardian.com/society/2020/aug/30/homelessness-among-prison-leavers-will-rise-as-covid-support-ends</a:t>
            </a:r>
            <a:r>
              <a:rPr lang="en-GB">
                <a:ea typeface="+mj-lt"/>
                <a:cs typeface="+mj-lt"/>
              </a:rPr>
              <a:t>  - Homelessness among prison leavers</a:t>
            </a:r>
          </a:p>
          <a:p>
            <a:pPr marL="0" indent="0">
              <a:buNone/>
            </a:pPr>
            <a:endParaRPr lang="en-GB" dirty="0"/>
          </a:p>
        </p:txBody>
      </p:sp>
    </p:spTree>
    <p:extLst>
      <p:ext uri="{BB962C8B-B14F-4D97-AF65-F5344CB8AC3E}">
        <p14:creationId xmlns:p14="http://schemas.microsoft.com/office/powerpoint/2010/main" val="26717644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Graphical user interface, text, application&#10;&#10;Description automatically generated">
            <a:extLst>
              <a:ext uri="{FF2B5EF4-FFF2-40B4-BE49-F238E27FC236}">
                <a16:creationId xmlns:a16="http://schemas.microsoft.com/office/drawing/2014/main" xmlns="" id="{5D1E4A09-FB7B-4E9B-AEEC-10C6444AB4D8}"/>
              </a:ext>
            </a:extLst>
          </p:cNvPr>
          <p:cNvPicPr>
            <a:picLocks noGrp="1" noChangeAspect="1"/>
          </p:cNvPicPr>
          <p:nvPr>
            <p:ph idx="1"/>
          </p:nvPr>
        </p:nvPicPr>
        <p:blipFill rotWithShape="1">
          <a:blip r:embed="rId3"/>
          <a:srcRect t="24542" r="38557" b="26374"/>
          <a:stretch/>
        </p:blipFill>
        <p:spPr>
          <a:xfrm>
            <a:off x="344595" y="341914"/>
            <a:ext cx="10794870" cy="4870529"/>
          </a:xfrm>
        </p:spPr>
      </p:pic>
    </p:spTree>
    <p:extLst>
      <p:ext uri="{BB962C8B-B14F-4D97-AF65-F5344CB8AC3E}">
        <p14:creationId xmlns:p14="http://schemas.microsoft.com/office/powerpoint/2010/main" val="35989688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xmlns="" id="{7BB8F75B-C884-4D2B-AE54-13C07B58184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32B96F9-0720-47E1-97D3-B33430968AD2}"/>
              </a:ext>
            </a:extLst>
          </p:cNvPr>
          <p:cNvSpPr>
            <a:spLocks noGrp="1"/>
          </p:cNvSpPr>
          <p:nvPr>
            <p:ph type="title"/>
          </p:nvPr>
        </p:nvSpPr>
        <p:spPr>
          <a:xfrm>
            <a:off x="776177" y="3358049"/>
            <a:ext cx="4067134" cy="2920477"/>
          </a:xfrm>
        </p:spPr>
        <p:txBody>
          <a:bodyPr anchor="ctr">
            <a:normAutofit/>
          </a:bodyPr>
          <a:lstStyle/>
          <a:p>
            <a:pPr algn="ctr"/>
            <a:r>
              <a:rPr lang="en-GB" sz="2800"/>
              <a:t>Does prisoner rehabilitation work?</a:t>
            </a:r>
          </a:p>
        </p:txBody>
      </p:sp>
      <p:sp>
        <p:nvSpPr>
          <p:cNvPr id="10" name="Rectangle 9">
            <a:extLst>
              <a:ext uri="{FF2B5EF4-FFF2-40B4-BE49-F238E27FC236}">
                <a16:creationId xmlns:a16="http://schemas.microsoft.com/office/drawing/2014/main" xmlns=""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410200" y="0"/>
            <a:ext cx="67818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xmlns="" id="{59C14E5C-3835-4D94-BEA4-F02E9FB6237C}"/>
              </a:ext>
            </a:extLst>
          </p:cNvPr>
          <p:cNvSpPr>
            <a:spLocks noGrp="1"/>
          </p:cNvSpPr>
          <p:nvPr>
            <p:ph idx="1"/>
          </p:nvPr>
        </p:nvSpPr>
        <p:spPr>
          <a:xfrm>
            <a:off x="6096000" y="568842"/>
            <a:ext cx="5426846" cy="5709684"/>
          </a:xfrm>
        </p:spPr>
        <p:txBody>
          <a:bodyPr vert="horz" lIns="91440" tIns="45720" rIns="91440" bIns="45720" rtlCol="0" anchor="ctr">
            <a:normAutofit/>
          </a:bodyPr>
          <a:lstStyle/>
          <a:p>
            <a:pPr marL="0" indent="0">
              <a:buNone/>
            </a:pPr>
            <a:r>
              <a:rPr lang="en-GB" sz="3200" b="1">
                <a:ea typeface="+mj-lt"/>
                <a:cs typeface="+mj-lt"/>
              </a:rPr>
              <a:t>The question of prisoner rehabilitation is back in the spotlight after a former director general of the Prison Service said rehabilitation of those in jail does not work and should be abolished.</a:t>
            </a:r>
            <a:endParaRPr lang="en-US" b="1">
              <a:ea typeface="+mj-lt"/>
              <a:cs typeface="+mj-lt"/>
            </a:endParaRPr>
          </a:p>
        </p:txBody>
      </p:sp>
    </p:spTree>
    <p:extLst>
      <p:ext uri="{BB962C8B-B14F-4D97-AF65-F5344CB8AC3E}">
        <p14:creationId xmlns:p14="http://schemas.microsoft.com/office/powerpoint/2010/main" val="4029726909"/>
      </p:ext>
    </p:extLst>
  </p:cSld>
  <p:clrMapOvr>
    <a:masterClrMapping/>
  </p:clrMapOvr>
</p:sld>
</file>

<file path=ppt/theme/theme1.xml><?xml version="1.0" encoding="utf-8"?>
<a:theme xmlns:a="http://schemas.openxmlformats.org/drawingml/2006/main" name="ClassicFrameVTI">
  <a:themeElements>
    <a:clrScheme name="AnalogousFromDarkSeedLeftStep">
      <a:dk1>
        <a:srgbClr val="000000"/>
      </a:dk1>
      <a:lt1>
        <a:srgbClr val="FFFFFF"/>
      </a:lt1>
      <a:dk2>
        <a:srgbClr val="213B37"/>
      </a:dk2>
      <a:lt2>
        <a:srgbClr val="E8E2E2"/>
      </a:lt2>
      <a:accent1>
        <a:srgbClr val="22B2B4"/>
      </a:accent1>
      <a:accent2>
        <a:srgbClr val="16B876"/>
      </a:accent2>
      <a:accent3>
        <a:srgbClr val="23BA3E"/>
      </a:accent3>
      <a:accent4>
        <a:srgbClr val="3CB616"/>
      </a:accent4>
      <a:accent5>
        <a:srgbClr val="7FB021"/>
      </a:accent5>
      <a:accent6>
        <a:srgbClr val="AEA315"/>
      </a:accent6>
      <a:hlink>
        <a:srgbClr val="5D8E2F"/>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409</Words>
  <Application>Microsoft Office PowerPoint</Application>
  <PresentationFormat>Widescreen</PresentationFormat>
  <Paragraphs>79</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Calibri Light</vt:lpstr>
      <vt:lpstr>Gill Sans MT</vt:lpstr>
      <vt:lpstr>Goudy Old Style</vt:lpstr>
      <vt:lpstr>ClassicFrameVTI</vt:lpstr>
      <vt:lpstr>UCJP- WORKSHOP 2</vt:lpstr>
      <vt:lpstr>PowerPoint Presentation</vt:lpstr>
      <vt:lpstr>Rehabilitative culture in prisons</vt:lpstr>
      <vt:lpstr>REHABILITATIVE CULTURE</vt:lpstr>
      <vt:lpstr>PowerPoint Presentation</vt:lpstr>
      <vt:lpstr>PENAL LEGITIMACY</vt:lpstr>
      <vt:lpstr>VULNERABLE OFFENDERS</vt:lpstr>
      <vt:lpstr>SUPPORT FOR PRISONERS LEAVING JAIL</vt:lpstr>
      <vt:lpstr>PowerPoint Presentation</vt:lpstr>
      <vt:lpstr>Does prisoner rehabilitation work?</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249</cp:revision>
  <dcterms:created xsi:type="dcterms:W3CDTF">2020-11-16T12:47:15Z</dcterms:created>
  <dcterms:modified xsi:type="dcterms:W3CDTF">2020-11-17T11:55:25Z</dcterms:modified>
</cp:coreProperties>
</file>