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Default Extension="bin" ContentType="application/vnd.openxmlformats-officedocument.oleObject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78" r:id="rId3"/>
    <p:sldId id="291" r:id="rId4"/>
    <p:sldId id="292" r:id="rId5"/>
    <p:sldId id="293" r:id="rId6"/>
    <p:sldId id="294" r:id="rId7"/>
    <p:sldId id="295" r:id="rId8"/>
    <p:sldId id="296" r:id="rId9"/>
    <p:sldId id="297" r:id="rId10"/>
    <p:sldId id="298" r:id="rId11"/>
    <p:sldId id="299" r:id="rId12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408000"/>
    <a:srgbClr val="EFFEE8"/>
    <a:srgbClr val="D0FDB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667" autoAdjust="0"/>
    <p:restoredTop sz="94660"/>
  </p:normalViewPr>
  <p:slideViewPr>
    <p:cSldViewPr>
      <p:cViewPr varScale="1">
        <p:scale>
          <a:sx n="69" d="100"/>
          <a:sy n="69" d="100"/>
        </p:scale>
        <p:origin x="-5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Relationship Id="rId4" Type="http://schemas.openxmlformats.org/officeDocument/2006/relationships/image" Target="../media/image6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BAB573-4824-4557-AAD0-219B113512C9}" type="datetimeFigureOut">
              <a:rPr lang="en-US" smtClean="0"/>
              <a:pPr/>
              <a:t>10/8/2010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E63FED-3AB0-4552-A0CA-261F3D4758B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2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3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4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5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6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7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8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9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10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11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38608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 sz="3200" b="1"/>
            </a:lvl1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fld id="{022379C4-B884-4D15-A1BA-6A72B04D6EEB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3079" name="Rectangle 7"/>
          <p:cNvSpPr>
            <a:spLocks noChangeArrowheads="1"/>
          </p:cNvSpPr>
          <p:nvPr/>
        </p:nvSpPr>
        <p:spPr bwMode="auto">
          <a:xfrm>
            <a:off x="684213" y="260350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endParaRPr lang="en-US" sz="4000" b="1">
              <a:solidFill>
                <a:schemeClr val="tx2"/>
              </a:solidFill>
            </a:endParaRP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684213" y="404813"/>
            <a:ext cx="7704137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sz="4400"/>
          </a:p>
        </p:txBody>
      </p:sp>
      <p:pic>
        <p:nvPicPr>
          <p:cNvPr id="3082" name="Picture 10" descr="SMU-Logo-colour-Longlin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260350"/>
            <a:ext cx="7958137" cy="881063"/>
          </a:xfrm>
          <a:prstGeom prst="rect">
            <a:avLst/>
          </a:prstGeom>
          <a:noFill/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6FABB0-A7AA-4193-848B-4BF84C30116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F4BE76-E958-4695-B0DF-66D14568E86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8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9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4EE862-6ED4-4DE6-956F-36DBFC8ACCB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3E20D2-83BF-42E3-9DC2-9E67648C62B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7A1C08-094C-4DBD-AAB4-BC5FB20F070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D89E4B-31B9-4A5D-B4F2-5AA453B4055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9FC5E9-94E8-44B3-BE68-2AEAA9436A8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051A91-7B57-4ECE-8C7D-63F27AC90D4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7E8AB0-B64F-491C-A943-857BC86F21E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40513" y="260350"/>
            <a:ext cx="2057400" cy="589438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68313" y="260350"/>
            <a:ext cx="6019800" cy="589438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F1C684-6150-4AAE-9C6E-4D6336527D3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/>
            </a:gs>
          </a:gsLst>
          <a:path path="rect">
            <a:fillToRect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68313" y="2603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68313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32138" y="6237288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88125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8826E118-BB69-4A5C-B791-EB800E545E4F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notesSlide" Target="../notesSlides/notesSlide1.xml"/><Relationship Id="rId7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3.bin"/><Relationship Id="rId5" Type="http://schemas.openxmlformats.org/officeDocument/2006/relationships/oleObject" Target="../embeddings/oleObject2.bin"/><Relationship Id="rId4" Type="http://schemas.openxmlformats.org/officeDocument/2006/relationships/oleObject" Target="../embeddings/oleObject1.bin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"/>
          <p:cNvSpPr>
            <a:spLocks noChangeArrowheads="1"/>
          </p:cNvSpPr>
          <p:nvPr/>
        </p:nvSpPr>
        <p:spPr bwMode="auto">
          <a:xfrm>
            <a:off x="1928813" y="4929188"/>
            <a:ext cx="5168900" cy="1327150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0876" rIns="90000" bIns="45000"/>
          <a:lstStyle/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Level : </a:t>
            </a:r>
            <a:r>
              <a:rPr lang="en-GB" dirty="0" smtClean="0">
                <a:solidFill>
                  <a:srgbClr val="408000"/>
                </a:solidFill>
                <a:cs typeface="Lucida Sans Unicode" charset="0"/>
              </a:rPr>
              <a:t>Foundation </a:t>
            </a:r>
            <a:endParaRPr lang="en-GB" dirty="0">
              <a:solidFill>
                <a:srgbClr val="408000"/>
              </a:solidFill>
              <a:cs typeface="Lucida Sans Unicode" charset="0"/>
            </a:endParaRPr>
          </a:p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Lecturer :Tim Tudor</a:t>
            </a:r>
          </a:p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Email : timothy.tudor@smu.ac.uk</a:t>
            </a:r>
          </a:p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Year : 2010</a:t>
            </a:r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 bwMode="auto">
          <a:xfrm>
            <a:off x="687388" y="1079500"/>
            <a:ext cx="7772400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83808" rIns="91440" bIns="45720" numCol="1" anchor="ctr" anchorCtr="0" compatLnSpc="1">
            <a:prstTxWarp prst="textNoShape">
              <a:avLst/>
            </a:prstTxWarp>
          </a:bodyPr>
          <a:lstStyle/>
          <a:p>
            <a:pPr lvl="0"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/>
            </a:pPr>
            <a:r>
              <a:rPr lang="en-GB" sz="4400" b="1" dirty="0" smtClean="0">
                <a:solidFill>
                  <a:srgbClr val="408000"/>
                </a:solidFill>
              </a:rPr>
              <a:t>Engineering Science</a:t>
            </a:r>
            <a:br>
              <a:rPr lang="en-GB" sz="4400" b="1" dirty="0" smtClean="0">
                <a:solidFill>
                  <a:srgbClr val="408000"/>
                </a:solidFill>
              </a:rPr>
            </a:br>
            <a:r>
              <a:rPr lang="en-GB" sz="4400" b="1" dirty="0" smtClean="0">
                <a:solidFill>
                  <a:srgbClr val="408000"/>
                </a:solidFill>
              </a:rPr>
              <a:t>Electronics</a:t>
            </a:r>
            <a:endParaRPr kumimoji="0" lang="en-GB" sz="4400" b="1" i="0" u="none" strike="noStrike" kern="0" cap="none" spc="0" normalizeH="0" baseline="0" noProof="0" dirty="0">
              <a:ln>
                <a:noFill/>
              </a:ln>
              <a:solidFill>
                <a:srgbClr val="408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86050" y="2879725"/>
            <a:ext cx="3794125" cy="17859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Resistance and conduction 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The resistance of a conductor increases with length L and decreases with cross sectional area A</a:t>
            </a:r>
          </a:p>
          <a:p>
            <a:endParaRPr lang="en-GB" sz="1600" dirty="0" smtClean="0"/>
          </a:p>
          <a:p>
            <a:r>
              <a:rPr lang="en-GB" sz="1600" dirty="0" smtClean="0"/>
              <a:t>So, R is directly proportional to L and inversely proportional to A.</a:t>
            </a:r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r>
              <a:rPr lang="en-GB" sz="1600" dirty="0" smtClean="0"/>
              <a:t>The constant is the resistivity of the material </a:t>
            </a:r>
            <a:r>
              <a:rPr lang="el-GR" sz="1600" dirty="0" smtClean="0"/>
              <a:t>ρ</a:t>
            </a:r>
            <a:r>
              <a:rPr lang="en-GB" sz="1600" dirty="0" smtClean="0"/>
              <a:t> and resistance measure in ohms </a:t>
            </a:r>
            <a:r>
              <a:rPr lang="el-GR" sz="1600" dirty="0" smtClean="0"/>
              <a:t>Ω</a:t>
            </a:r>
            <a:endParaRPr lang="en-GB" sz="1600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graphicFrame>
        <p:nvGraphicFramePr>
          <p:cNvPr id="49154" name="Object 2"/>
          <p:cNvGraphicFramePr>
            <a:graphicFrameLocks noChangeAspect="1"/>
          </p:cNvGraphicFramePr>
          <p:nvPr/>
        </p:nvGraphicFramePr>
        <p:xfrm>
          <a:off x="3214678" y="3571876"/>
          <a:ext cx="642942" cy="313376"/>
        </p:xfrm>
        <a:graphic>
          <a:graphicData uri="http://schemas.openxmlformats.org/presentationml/2006/ole">
            <p:oleObj spid="_x0000_s49154" name="Equation" r:id="rId4" imgW="419040" imgH="203040" progId="Equation.3">
              <p:embed/>
            </p:oleObj>
          </a:graphicData>
        </a:graphic>
      </p:graphicFrame>
      <p:graphicFrame>
        <p:nvGraphicFramePr>
          <p:cNvPr id="49155" name="Object 3"/>
          <p:cNvGraphicFramePr>
            <a:graphicFrameLocks noChangeAspect="1"/>
          </p:cNvGraphicFramePr>
          <p:nvPr/>
        </p:nvGraphicFramePr>
        <p:xfrm>
          <a:off x="4429124" y="3367767"/>
          <a:ext cx="714380" cy="632737"/>
        </p:xfrm>
        <a:graphic>
          <a:graphicData uri="http://schemas.openxmlformats.org/presentationml/2006/ole">
            <p:oleObj spid="_x0000_s49155" name="Equation" r:id="rId5" imgW="444240" imgH="393480" progId="Equation.3">
              <p:embed/>
            </p:oleObj>
          </a:graphicData>
        </a:graphic>
      </p:graphicFrame>
      <p:graphicFrame>
        <p:nvGraphicFramePr>
          <p:cNvPr id="49156" name="Object 4"/>
          <p:cNvGraphicFramePr>
            <a:graphicFrameLocks noChangeAspect="1"/>
          </p:cNvGraphicFramePr>
          <p:nvPr/>
        </p:nvGraphicFramePr>
        <p:xfrm>
          <a:off x="2714612" y="4500570"/>
          <a:ext cx="1428760" cy="527280"/>
        </p:xfrm>
        <a:graphic>
          <a:graphicData uri="http://schemas.openxmlformats.org/presentationml/2006/ole">
            <p:oleObj spid="_x0000_s49156" name="Equation" r:id="rId6" imgW="1066680" imgH="393480" progId="Equation.3">
              <p:embed/>
            </p:oleObj>
          </a:graphicData>
        </a:graphic>
      </p:graphicFrame>
      <p:graphicFrame>
        <p:nvGraphicFramePr>
          <p:cNvPr id="49157" name="Object 5"/>
          <p:cNvGraphicFramePr>
            <a:graphicFrameLocks noChangeAspect="1"/>
          </p:cNvGraphicFramePr>
          <p:nvPr/>
        </p:nvGraphicFramePr>
        <p:xfrm>
          <a:off x="5072066" y="4500570"/>
          <a:ext cx="1145312" cy="500066"/>
        </p:xfrm>
        <a:graphic>
          <a:graphicData uri="http://schemas.openxmlformats.org/presentationml/2006/ole">
            <p:oleObj spid="_x0000_s49157" name="Equation" r:id="rId7" imgW="901440" imgH="393480" progId="Equation.3">
              <p:embed/>
            </p:oleObj>
          </a:graphicData>
        </a:graphic>
      </p:graphicFrame>
      <p:pic>
        <p:nvPicPr>
          <p:cNvPr id="49158" name="Picture 6"/>
          <p:cNvPicPr>
            <a:picLocks noChangeAspect="1" noChangeArrowheads="1"/>
          </p:cNvPicPr>
          <p:nvPr/>
        </p:nvPicPr>
        <p:blipFill>
          <a:blip r:embed="rId8" cstate="print"/>
          <a:srcRect l="20703" t="50977" r="19238" b="24609"/>
          <a:stretch>
            <a:fillRect/>
          </a:stretch>
        </p:blipFill>
        <p:spPr bwMode="auto">
          <a:xfrm>
            <a:off x="1714480" y="5072074"/>
            <a:ext cx="5143536" cy="15681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Resistance and conduction Example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000" dirty="0" smtClean="0"/>
              <a:t>Calculate the resistance of an Aluminium wire 0.2 mm diameter and 20 m long given the resistivity is 2.65 x 10</a:t>
            </a:r>
            <a:r>
              <a:rPr lang="en-GB" sz="2000" baseline="30000" dirty="0" smtClean="0"/>
              <a:t>-8</a:t>
            </a:r>
            <a:r>
              <a:rPr lang="en-GB" sz="2000" dirty="0" smtClean="0"/>
              <a:t> </a:t>
            </a:r>
            <a:r>
              <a:rPr lang="el-GR" sz="2000" dirty="0" smtClean="0"/>
              <a:t>Ω</a:t>
            </a:r>
            <a:r>
              <a:rPr lang="en-GB" sz="2000" dirty="0" smtClean="0"/>
              <a:t> m</a:t>
            </a:r>
          </a:p>
          <a:p>
            <a:endParaRPr lang="en-GB" sz="2000" dirty="0" smtClean="0"/>
          </a:p>
          <a:p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Solution</a:t>
            </a:r>
            <a:endParaRPr lang="en-GB" sz="2000" dirty="0" smtClean="0"/>
          </a:p>
          <a:p>
            <a:endParaRPr lang="en-GB" sz="2000" dirty="0" smtClean="0"/>
          </a:p>
          <a:p>
            <a:r>
              <a:rPr lang="en-GB" sz="2000" dirty="0" smtClean="0"/>
              <a:t>A = </a:t>
            </a:r>
            <a:r>
              <a:rPr lang="el-GR" sz="2000" dirty="0" smtClean="0"/>
              <a:t>π</a:t>
            </a:r>
            <a:r>
              <a:rPr lang="en-GB" sz="2000" dirty="0" smtClean="0"/>
              <a:t>D</a:t>
            </a:r>
            <a:r>
              <a:rPr lang="en-GB" sz="2000" baseline="30000" dirty="0" smtClean="0"/>
              <a:t>2</a:t>
            </a:r>
            <a:r>
              <a:rPr lang="en-GB" sz="2000" dirty="0" smtClean="0"/>
              <a:t>/4 = </a:t>
            </a:r>
            <a:r>
              <a:rPr lang="el-GR" sz="2000" dirty="0" smtClean="0"/>
              <a:t>π</a:t>
            </a:r>
            <a:r>
              <a:rPr lang="en-GB" sz="2000" dirty="0" smtClean="0"/>
              <a:t> x 0.0002</a:t>
            </a:r>
            <a:r>
              <a:rPr lang="en-GB" sz="2000" baseline="30000" dirty="0" smtClean="0"/>
              <a:t>2</a:t>
            </a:r>
            <a:r>
              <a:rPr lang="en-GB" sz="2000" dirty="0" smtClean="0"/>
              <a:t>/4 = 31.42 x 10</a:t>
            </a:r>
            <a:r>
              <a:rPr lang="en-GB" sz="2000" baseline="30000" dirty="0" smtClean="0"/>
              <a:t>-9</a:t>
            </a:r>
            <a:r>
              <a:rPr lang="en-GB" sz="2000" dirty="0" smtClean="0"/>
              <a:t> m</a:t>
            </a:r>
            <a:r>
              <a:rPr lang="en-GB" sz="2000" baseline="30000" dirty="0" smtClean="0"/>
              <a:t>2</a:t>
            </a:r>
          </a:p>
          <a:p>
            <a:r>
              <a:rPr lang="en-GB" sz="2000" dirty="0" smtClean="0"/>
              <a:t>L = 20 m</a:t>
            </a:r>
          </a:p>
          <a:p>
            <a:r>
              <a:rPr lang="el-GR" sz="2000" dirty="0" smtClean="0"/>
              <a:t>ρ</a:t>
            </a:r>
            <a:r>
              <a:rPr lang="en-GB" sz="2000" dirty="0" smtClean="0"/>
              <a:t> =2.65 x 10</a:t>
            </a:r>
            <a:r>
              <a:rPr lang="en-GB" sz="2000" baseline="30000" dirty="0" smtClean="0"/>
              <a:t>-8</a:t>
            </a:r>
            <a:r>
              <a:rPr lang="en-GB" sz="2000" dirty="0" smtClean="0"/>
              <a:t> </a:t>
            </a:r>
            <a:r>
              <a:rPr lang="el-GR" sz="2000" dirty="0" smtClean="0"/>
              <a:t>Ω</a:t>
            </a:r>
            <a:r>
              <a:rPr lang="en-GB" sz="2000" dirty="0" smtClean="0"/>
              <a:t> m</a:t>
            </a:r>
          </a:p>
          <a:p>
            <a:endParaRPr lang="en-GB" sz="2000" dirty="0" smtClean="0"/>
          </a:p>
          <a:p>
            <a:r>
              <a:rPr lang="pt-BR" sz="2000" dirty="0" smtClean="0"/>
              <a:t>R = </a:t>
            </a:r>
            <a:r>
              <a:rPr lang="el-GR" sz="2000" dirty="0" smtClean="0"/>
              <a:t>ρ</a:t>
            </a:r>
            <a:r>
              <a:rPr lang="pt-BR" sz="2000" dirty="0" smtClean="0"/>
              <a:t>L/A = 2.65 x 10</a:t>
            </a:r>
            <a:r>
              <a:rPr lang="pt-BR" sz="2000" baseline="30000" dirty="0" smtClean="0"/>
              <a:t>-8</a:t>
            </a:r>
            <a:r>
              <a:rPr lang="pt-BR" sz="2000" dirty="0" smtClean="0"/>
              <a:t> x 20/31.42 x 10</a:t>
            </a:r>
            <a:r>
              <a:rPr lang="pt-BR" sz="2000" baseline="30000" dirty="0" smtClean="0"/>
              <a:t>-9</a:t>
            </a:r>
            <a:r>
              <a:rPr lang="pt-BR" sz="2000" dirty="0" smtClean="0"/>
              <a:t> = 16.87</a:t>
            </a:r>
            <a:r>
              <a:rPr lang="el-GR" sz="2000" dirty="0" smtClean="0"/>
              <a:t> Ω</a:t>
            </a: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Resistance and conduction Example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000" dirty="0" smtClean="0"/>
              <a:t>Calculate the resistivity of copper wire if a 0.1 mm diameter and 5m long wire has a resistance of 10.7</a:t>
            </a:r>
            <a:r>
              <a:rPr lang="el-GR" sz="2000" dirty="0" smtClean="0"/>
              <a:t> Ω</a:t>
            </a:r>
            <a:endParaRPr lang="en-GB" sz="2000" dirty="0" smtClean="0"/>
          </a:p>
          <a:p>
            <a:endParaRPr lang="en-GB" sz="2000" dirty="0" smtClean="0"/>
          </a:p>
          <a:p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Solution</a:t>
            </a:r>
            <a:endParaRPr lang="en-GB" sz="2000" dirty="0" smtClean="0"/>
          </a:p>
          <a:p>
            <a:endParaRPr lang="en-GB" sz="2000" dirty="0" smtClean="0"/>
          </a:p>
          <a:p>
            <a:r>
              <a:rPr lang="en-GB" sz="2000" dirty="0" smtClean="0"/>
              <a:t>A = </a:t>
            </a:r>
            <a:r>
              <a:rPr lang="el-GR" sz="2000" dirty="0" smtClean="0"/>
              <a:t>π</a:t>
            </a:r>
            <a:r>
              <a:rPr lang="en-GB" sz="2000" dirty="0" smtClean="0"/>
              <a:t>D</a:t>
            </a:r>
            <a:r>
              <a:rPr lang="en-GB" sz="2000" baseline="30000" dirty="0" smtClean="0"/>
              <a:t>2</a:t>
            </a:r>
            <a:r>
              <a:rPr lang="en-GB" sz="2000" dirty="0" smtClean="0"/>
              <a:t>/4 = </a:t>
            </a:r>
            <a:r>
              <a:rPr lang="el-GR" sz="2000" dirty="0" smtClean="0"/>
              <a:t>π</a:t>
            </a:r>
            <a:r>
              <a:rPr lang="en-GB" sz="2000" dirty="0" smtClean="0"/>
              <a:t> x 0.0001</a:t>
            </a:r>
            <a:r>
              <a:rPr lang="en-GB" sz="2000" baseline="30000" dirty="0" smtClean="0"/>
              <a:t>2</a:t>
            </a:r>
            <a:r>
              <a:rPr lang="en-GB" sz="2000" dirty="0" smtClean="0"/>
              <a:t>/4 = 7.854 x 10</a:t>
            </a:r>
            <a:r>
              <a:rPr lang="en-GB" sz="2000" baseline="30000" dirty="0" smtClean="0"/>
              <a:t>-9</a:t>
            </a:r>
            <a:r>
              <a:rPr lang="en-GB" sz="2000" dirty="0" smtClean="0"/>
              <a:t> m</a:t>
            </a:r>
            <a:r>
              <a:rPr lang="en-GB" sz="2000" baseline="30000" dirty="0" smtClean="0"/>
              <a:t>2</a:t>
            </a:r>
          </a:p>
          <a:p>
            <a:r>
              <a:rPr lang="en-GB" sz="2000" dirty="0" smtClean="0"/>
              <a:t>L = 5 m</a:t>
            </a:r>
          </a:p>
          <a:p>
            <a:r>
              <a:rPr lang="en-GB" sz="2000" dirty="0" smtClean="0"/>
              <a:t>R =  10.7 </a:t>
            </a:r>
            <a:r>
              <a:rPr lang="el-GR" sz="2000" dirty="0" smtClean="0"/>
              <a:t>Ω</a:t>
            </a:r>
            <a:r>
              <a:rPr lang="en-GB" sz="2000" dirty="0" smtClean="0"/>
              <a:t> </a:t>
            </a:r>
          </a:p>
          <a:p>
            <a:endParaRPr lang="en-GB" sz="2000" dirty="0" smtClean="0"/>
          </a:p>
          <a:p>
            <a:r>
              <a:rPr lang="el-GR" sz="2000" dirty="0" smtClean="0"/>
              <a:t>ρ </a:t>
            </a:r>
            <a:r>
              <a:rPr lang="en-GB" sz="2000" dirty="0" smtClean="0"/>
              <a:t>=</a:t>
            </a:r>
            <a:r>
              <a:rPr lang="pt-BR" sz="2000" dirty="0" smtClean="0"/>
              <a:t>RA / L = 10.7</a:t>
            </a:r>
            <a:r>
              <a:rPr lang="en-GB" sz="2000" dirty="0" smtClean="0"/>
              <a:t> x 7.854 x 10</a:t>
            </a:r>
            <a:r>
              <a:rPr lang="en-GB" sz="2000" baseline="30000" dirty="0" smtClean="0"/>
              <a:t>-9 </a:t>
            </a:r>
            <a:r>
              <a:rPr lang="en-GB" sz="2000" dirty="0" smtClean="0"/>
              <a:t>/ 5 = 1.68 x 10</a:t>
            </a:r>
            <a:r>
              <a:rPr lang="en-GB" sz="2000" baseline="30000" dirty="0" smtClean="0"/>
              <a:t>-8 </a:t>
            </a:r>
            <a:r>
              <a:rPr lang="el-GR" sz="2000" dirty="0" smtClean="0"/>
              <a:t>Ω</a:t>
            </a:r>
            <a:r>
              <a:rPr lang="en-GB" sz="2000" dirty="0" smtClean="0"/>
              <a:t>m</a:t>
            </a: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Resistors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785786" y="2428868"/>
            <a:ext cx="5572148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dirty="0" smtClean="0"/>
              <a:t> A resistor is an electrical component 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Designed to resist the flow of electric current. 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The resistance is measured in Ohms (</a:t>
            </a:r>
            <a:r>
              <a:rPr lang="el-GR" dirty="0" smtClean="0"/>
              <a:t>Ω</a:t>
            </a:r>
            <a:r>
              <a:rPr lang="en-GB" dirty="0" smtClean="0"/>
              <a:t>). 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Resistors may be fixed in value or designed to have the resistance varied. 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In order to resist the flow of current they produce heat so they are made to dissipate different heat rates (the Wattage value)</a:t>
            </a:r>
            <a:endParaRPr lang="en-GB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Fixed Resistors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785786" y="2428868"/>
            <a:ext cx="7429552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The most common form of construction is a ceramic tube coated in a resistor material.</a:t>
            </a:r>
          </a:p>
          <a:p>
            <a:endParaRPr lang="en-GB" dirty="0" smtClean="0"/>
          </a:p>
          <a:p>
            <a:r>
              <a:rPr lang="en-GB" dirty="0" smtClean="0"/>
              <a:t> E.g. Carbon film, a metal oxide film or a metal film. </a:t>
            </a:r>
          </a:p>
          <a:p>
            <a:endParaRPr lang="en-GB" dirty="0" smtClean="0"/>
          </a:p>
          <a:p>
            <a:r>
              <a:rPr lang="en-GB" dirty="0" smtClean="0"/>
              <a:t>The wire wound resistor is generally used for high heat dissipation rates. </a:t>
            </a:r>
            <a:endParaRPr lang="en-GB" dirty="0"/>
          </a:p>
        </p:txBody>
      </p:sp>
      <p:pic>
        <p:nvPicPr>
          <p:cNvPr id="51202" name="Picture 2"/>
          <p:cNvPicPr>
            <a:picLocks noChangeAspect="1" noChangeArrowheads="1"/>
          </p:cNvPicPr>
          <p:nvPr/>
        </p:nvPicPr>
        <p:blipFill>
          <a:blip r:embed="rId3" cstate="print"/>
          <a:srcRect l="31494" t="30273" r="29687" b="38477"/>
          <a:stretch>
            <a:fillRect/>
          </a:stretch>
        </p:blipFill>
        <p:spPr bwMode="auto">
          <a:xfrm>
            <a:off x="3071802" y="4357694"/>
            <a:ext cx="3076299" cy="1857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Fixed Resistors Values – Colour Code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785786" y="3286124"/>
            <a:ext cx="7429552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 smtClean="0"/>
              <a:t>Band 1 represents the </a:t>
            </a:r>
            <a:r>
              <a:rPr lang="en-GB" sz="1600" b="1" dirty="0" smtClean="0"/>
              <a:t>first</a:t>
            </a:r>
            <a:r>
              <a:rPr lang="en-GB" sz="1600" dirty="0" smtClean="0"/>
              <a:t> digit.</a:t>
            </a:r>
          </a:p>
          <a:p>
            <a:r>
              <a:rPr lang="en-GB" sz="1600" dirty="0" smtClean="0"/>
              <a:t>Band 2 represents the </a:t>
            </a:r>
            <a:r>
              <a:rPr lang="en-GB" sz="1600" b="1" dirty="0" smtClean="0"/>
              <a:t>second</a:t>
            </a:r>
            <a:r>
              <a:rPr lang="en-GB" sz="1600" dirty="0" smtClean="0"/>
              <a:t> digit.</a:t>
            </a:r>
          </a:p>
          <a:p>
            <a:r>
              <a:rPr lang="en-GB" sz="1600" dirty="0" smtClean="0"/>
              <a:t>Band 3 represents the </a:t>
            </a:r>
            <a:r>
              <a:rPr lang="en-GB" sz="1600" b="1" dirty="0" smtClean="0"/>
              <a:t>number of zeros </a:t>
            </a:r>
            <a:r>
              <a:rPr lang="en-GB" sz="1600" dirty="0" smtClean="0"/>
              <a:t>following the second digit.</a:t>
            </a:r>
          </a:p>
          <a:p>
            <a:r>
              <a:rPr lang="en-GB" sz="1600" dirty="0" smtClean="0"/>
              <a:t>Band 4 represents the </a:t>
            </a:r>
            <a:r>
              <a:rPr lang="en-GB" sz="1600" b="1" dirty="0" smtClean="0"/>
              <a:t>tolerance</a:t>
            </a:r>
            <a:endParaRPr lang="en-GB" sz="1600" dirty="0"/>
          </a:p>
        </p:txBody>
      </p:sp>
      <p:pic>
        <p:nvPicPr>
          <p:cNvPr id="52226" name="Picture 2"/>
          <p:cNvPicPr>
            <a:picLocks noChangeAspect="1" noChangeArrowheads="1"/>
          </p:cNvPicPr>
          <p:nvPr/>
        </p:nvPicPr>
        <p:blipFill>
          <a:blip r:embed="rId3" cstate="print"/>
          <a:srcRect l="21972" t="26367" r="25293" b="58984"/>
          <a:stretch>
            <a:fillRect/>
          </a:stretch>
        </p:blipFill>
        <p:spPr bwMode="auto">
          <a:xfrm>
            <a:off x="1857356" y="2214554"/>
            <a:ext cx="5143536" cy="10715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7"/>
          <p:cNvSpPr/>
          <p:nvPr/>
        </p:nvSpPr>
        <p:spPr>
          <a:xfrm>
            <a:off x="785786" y="4357694"/>
            <a:ext cx="6429420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 smtClean="0"/>
              <a:t>Black 0 		Green 5</a:t>
            </a:r>
          </a:p>
          <a:p>
            <a:r>
              <a:rPr lang="en-GB" sz="1600" dirty="0" smtClean="0"/>
              <a:t>Brown 1 		Blue 6</a:t>
            </a:r>
          </a:p>
          <a:p>
            <a:r>
              <a:rPr lang="en-GB" sz="1600" dirty="0" smtClean="0"/>
              <a:t>Red 2 		Violet 7</a:t>
            </a:r>
          </a:p>
          <a:p>
            <a:r>
              <a:rPr lang="en-GB" sz="1600" dirty="0" smtClean="0"/>
              <a:t>Orange 3 		Grey 8</a:t>
            </a:r>
          </a:p>
          <a:p>
            <a:r>
              <a:rPr lang="en-GB" sz="1600" dirty="0" smtClean="0"/>
              <a:t>Yellow 4 		White 9</a:t>
            </a:r>
          </a:p>
          <a:p>
            <a:endParaRPr lang="en-GB" sz="1600" dirty="0" smtClean="0"/>
          </a:p>
          <a:p>
            <a:r>
              <a:rPr lang="en-GB" sz="1600" dirty="0" smtClean="0"/>
              <a:t>None ±20% Silver ±10% Gold ±5% Red ±2%</a:t>
            </a:r>
            <a:endParaRPr lang="en-GB" sz="1600" dirty="0"/>
          </a:p>
        </p:txBody>
      </p:sp>
      <p:sp>
        <p:nvSpPr>
          <p:cNvPr id="9" name="Rectangle 8"/>
          <p:cNvSpPr/>
          <p:nvPr/>
        </p:nvSpPr>
        <p:spPr>
          <a:xfrm>
            <a:off x="428596" y="6286520"/>
            <a:ext cx="814390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 smtClean="0"/>
              <a:t>Example :Yellow, Violet and Orange (Red) would translate into 47000 </a:t>
            </a:r>
            <a:r>
              <a:rPr lang="el-GR" sz="1600" dirty="0" smtClean="0"/>
              <a:t>Ω</a:t>
            </a:r>
            <a:r>
              <a:rPr lang="en-GB" sz="1600" dirty="0" smtClean="0"/>
              <a:t> or 47 k</a:t>
            </a:r>
            <a:r>
              <a:rPr lang="el-GR" sz="1600" dirty="0" smtClean="0"/>
              <a:t> Ω</a:t>
            </a:r>
            <a:r>
              <a:rPr lang="en-GB" sz="1600" dirty="0" smtClean="0"/>
              <a:t> (±2%)</a:t>
            </a:r>
            <a:endParaRPr lang="en-GB" sz="16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Variable Resistors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785786" y="2428868"/>
            <a:ext cx="7429552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A variable resistor is a two terminal device and the resistance value between them may be adjusted.</a:t>
            </a:r>
          </a:p>
          <a:p>
            <a:endParaRPr lang="en-GB" dirty="0" smtClean="0"/>
          </a:p>
          <a:p>
            <a:r>
              <a:rPr lang="en-GB" dirty="0" smtClean="0"/>
              <a:t>A potentiometer is a three terminal device and the resistance between one end and the sliding contact may be varied to produce different voltages (potentials).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53250" name="Picture 2"/>
          <p:cNvPicPr>
            <a:picLocks noChangeAspect="1" noChangeArrowheads="1"/>
          </p:cNvPicPr>
          <p:nvPr/>
        </p:nvPicPr>
        <p:blipFill>
          <a:blip r:embed="rId3" cstate="print"/>
          <a:srcRect l="29297" t="53711" r="26025" b="30664"/>
          <a:stretch>
            <a:fillRect/>
          </a:stretch>
        </p:blipFill>
        <p:spPr bwMode="auto">
          <a:xfrm>
            <a:off x="2214546" y="4357694"/>
            <a:ext cx="4357718" cy="1143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Variable Resistors – Typical rotary potentiometer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785786" y="2143116"/>
            <a:ext cx="7429552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As found on dimmer switch or volume control</a:t>
            </a:r>
          </a:p>
          <a:p>
            <a:endParaRPr lang="en-GB" dirty="0" smtClean="0"/>
          </a:p>
          <a:p>
            <a:r>
              <a:rPr lang="en-GB" dirty="0" smtClean="0"/>
              <a:t>Track is made from a film or from resistance wire. </a:t>
            </a:r>
          </a:p>
          <a:p>
            <a:endParaRPr lang="en-GB" dirty="0" smtClean="0"/>
          </a:p>
          <a:p>
            <a:r>
              <a:rPr lang="en-GB" dirty="0" smtClean="0"/>
              <a:t>When the spindle is rotated, the sliding contact moves along the track and the resistance value between the middle and end terminals change.</a:t>
            </a:r>
          </a:p>
          <a:p>
            <a:endParaRPr lang="en-GB" dirty="0" smtClean="0"/>
          </a:p>
          <a:p>
            <a:endParaRPr lang="en-GB" dirty="0" smtClean="0"/>
          </a:p>
        </p:txBody>
      </p:sp>
      <p:pic>
        <p:nvPicPr>
          <p:cNvPr id="54274" name="Picture 2"/>
          <p:cNvPicPr>
            <a:picLocks noChangeAspect="1" noChangeArrowheads="1"/>
          </p:cNvPicPr>
          <p:nvPr/>
        </p:nvPicPr>
        <p:blipFill>
          <a:blip r:embed="rId3" cstate="print"/>
          <a:srcRect l="16845" t="52734" r="37012" b="21875"/>
          <a:stretch>
            <a:fillRect/>
          </a:stretch>
        </p:blipFill>
        <p:spPr bwMode="auto">
          <a:xfrm>
            <a:off x="2214546" y="4643446"/>
            <a:ext cx="4500594" cy="1857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Variable Resistors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785786" y="2428868"/>
            <a:ext cx="7429552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A typical circuit for a potentiometer is shown below. 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Supply voltage V</a:t>
            </a:r>
            <a:r>
              <a:rPr lang="en-GB" baseline="-25000" dirty="0" smtClean="0"/>
              <a:t>s</a:t>
            </a:r>
            <a:r>
              <a:rPr lang="en-GB" dirty="0" smtClean="0"/>
              <a:t> is usually constant</a:t>
            </a:r>
          </a:p>
          <a:p>
            <a:r>
              <a:rPr lang="en-GB" dirty="0" smtClean="0"/>
              <a:t>Output voltage V</a:t>
            </a:r>
            <a:r>
              <a:rPr lang="en-GB" baseline="-25000" dirty="0" smtClean="0"/>
              <a:t>o</a:t>
            </a:r>
            <a:r>
              <a:rPr lang="en-GB" dirty="0" smtClean="0"/>
              <a:t> is varied by moving the contact. </a:t>
            </a:r>
          </a:p>
          <a:p>
            <a:endParaRPr lang="en-GB" dirty="0" smtClean="0"/>
          </a:p>
          <a:p>
            <a:endParaRPr lang="en-GB" dirty="0" smtClean="0"/>
          </a:p>
        </p:txBody>
      </p:sp>
      <p:pic>
        <p:nvPicPr>
          <p:cNvPr id="55298" name="Picture 2"/>
          <p:cNvPicPr>
            <a:picLocks noChangeAspect="1" noChangeArrowheads="1"/>
          </p:cNvPicPr>
          <p:nvPr/>
        </p:nvPicPr>
        <p:blipFill>
          <a:blip r:embed="rId3" cstate="print"/>
          <a:srcRect l="39551" t="39062" r="42870" b="39453"/>
          <a:stretch>
            <a:fillRect/>
          </a:stretch>
        </p:blipFill>
        <p:spPr bwMode="auto">
          <a:xfrm>
            <a:off x="3500430" y="2786058"/>
            <a:ext cx="2214578" cy="20300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Resistance varies with temperature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The </a:t>
            </a:r>
            <a:r>
              <a:rPr lang="en-GB" sz="1600" b="1" dirty="0" smtClean="0"/>
              <a:t>resistance</a:t>
            </a:r>
            <a:r>
              <a:rPr lang="en-GB" sz="1600" dirty="0" smtClean="0"/>
              <a:t> of conductors changes with </a:t>
            </a:r>
            <a:r>
              <a:rPr lang="en-GB" sz="1600" b="1" dirty="0" smtClean="0"/>
              <a:t>temperature</a:t>
            </a:r>
            <a:r>
              <a:rPr lang="en-GB" sz="1600" dirty="0" smtClean="0"/>
              <a:t>. </a:t>
            </a:r>
          </a:p>
          <a:p>
            <a:endParaRPr lang="en-GB" sz="1600" dirty="0" smtClean="0"/>
          </a:p>
          <a:p>
            <a:r>
              <a:rPr lang="en-GB" sz="1600" dirty="0" smtClean="0"/>
              <a:t>Resistors generate heat and so change in value as they warm up. </a:t>
            </a:r>
          </a:p>
          <a:p>
            <a:endParaRPr lang="en-GB" sz="1600" dirty="0" smtClean="0"/>
          </a:p>
          <a:p>
            <a:r>
              <a:rPr lang="en-GB" sz="1600" b="1" dirty="0" smtClean="0"/>
              <a:t>Usually the resistance increases with temperature </a:t>
            </a:r>
            <a:r>
              <a:rPr lang="en-GB" sz="1600" dirty="0" smtClean="0"/>
              <a:t>e.g. filament light bulb,  but there are some special conductors that do the opposite.</a:t>
            </a:r>
          </a:p>
          <a:p>
            <a:endParaRPr lang="en-GB" sz="1600" dirty="0" smtClean="0"/>
          </a:p>
          <a:p>
            <a:r>
              <a:rPr lang="en-GB" sz="1600" dirty="0" smtClean="0"/>
              <a:t>The amount by which the resistance changes per degree per ohm of the original resistance is called the </a:t>
            </a:r>
            <a:r>
              <a:rPr lang="en-GB" sz="1600" b="1" dirty="0" smtClean="0"/>
              <a:t>temperature coefficient of resistance </a:t>
            </a:r>
            <a:r>
              <a:rPr lang="en-GB" sz="1600" dirty="0" smtClean="0"/>
              <a:t>and it is denoted with the symbol </a:t>
            </a:r>
            <a:r>
              <a:rPr lang="el-GR" sz="1600" dirty="0" smtClean="0"/>
              <a:t>α</a:t>
            </a:r>
            <a:r>
              <a:rPr lang="en-GB" sz="1600" dirty="0" smtClean="0"/>
              <a:t> with units K</a:t>
            </a:r>
            <a:r>
              <a:rPr lang="en-GB" sz="1600" baseline="30000" dirty="0" smtClean="0"/>
              <a:t>-1</a:t>
            </a:r>
            <a:r>
              <a:rPr lang="en-GB" sz="1600" dirty="0" smtClean="0"/>
              <a:t>. 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SMU POWERPOINT TEMPLATE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SMU POWERPOINT TEMPLATE</Template>
  <TotalTime>333</TotalTime>
  <Words>639</Words>
  <Application>Microsoft Office PowerPoint</Application>
  <PresentationFormat>On-screen Show (4:3)</PresentationFormat>
  <Paragraphs>142</Paragraphs>
  <Slides>11</Slides>
  <Notes>10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3" baseType="lpstr">
      <vt:lpstr>SMU POWERPOINT TEMPLATE</vt:lpstr>
      <vt:lpstr>Equation</vt:lpstr>
      <vt:lpstr>Slide 1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</vt:vector>
  </TitlesOfParts>
  <Company>SMU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Aerodynamics</dc:title>
  <dc:creator>fad-tt</dc:creator>
  <cp:lastModifiedBy>fad-tt</cp:lastModifiedBy>
  <cp:revision>48</cp:revision>
  <dcterms:created xsi:type="dcterms:W3CDTF">2010-09-22T08:44:59Z</dcterms:created>
  <dcterms:modified xsi:type="dcterms:W3CDTF">2010-10-08T10:25:42Z</dcterms:modified>
</cp:coreProperties>
</file>