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6" r:id="rId7"/>
    <p:sldId id="261" r:id="rId8"/>
    <p:sldId id="262" r:id="rId9"/>
    <p:sldId id="263" r:id="rId10"/>
    <p:sldId id="265" r:id="rId11"/>
    <p:sldId id="267" r:id="rId12"/>
    <p:sldId id="264"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540"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B3BA0C-70C1-40B9-9DE5-DA0687765A51}" type="doc">
      <dgm:prSet loTypeId="urn:microsoft.com/office/officeart/2018/5/layout/IconLeafLabelList" loCatId="icon" qsTypeId="urn:microsoft.com/office/officeart/2005/8/quickstyle/simple4" qsCatId="simple" csTypeId="urn:microsoft.com/office/officeart/2018/5/colors/Iconchunking_neutralbg_accent0_3" csCatId="mainScheme" phldr="1"/>
      <dgm:spPr/>
      <dgm:t>
        <a:bodyPr/>
        <a:lstStyle/>
        <a:p>
          <a:endParaRPr lang="en-US"/>
        </a:p>
      </dgm:t>
    </dgm:pt>
    <dgm:pt modelId="{FD4B220B-6F47-4DC0-9A2B-6FFCC477A1DA}">
      <dgm:prSet custT="1"/>
      <dgm:spPr/>
      <dgm:t>
        <a:bodyPr/>
        <a:lstStyle/>
        <a:p>
          <a:pPr algn="just">
            <a:lnSpc>
              <a:spcPct val="150000"/>
            </a:lnSpc>
            <a:defRPr cap="all"/>
          </a:pPr>
          <a:r>
            <a:rPr lang="en-US" sz="1400" strike="noStrike" cap="none">
              <a:latin typeface="Arial" panose="020B0604020202020204" pitchFamily="34" charset="0"/>
              <a:cs typeface="Arial" panose="020B0604020202020204" pitchFamily="34" charset="0"/>
            </a:rPr>
            <a:t>	According to Edwards (1999), better performance can be achieved through a  strong 360-degree motivational impact.</a:t>
          </a:r>
        </a:p>
        <a:p>
          <a:pPr>
            <a:lnSpc>
              <a:spcPct val="150000"/>
            </a:lnSpc>
          </a:pPr>
          <a:r>
            <a:rPr lang="en-US" sz="1400" strike="noStrike" cap="none">
              <a:latin typeface="Arial" panose="020B0604020202020204" pitchFamily="34" charset="0"/>
              <a:cs typeface="Arial" panose="020B0604020202020204" pitchFamily="34" charset="0"/>
            </a:rPr>
            <a:t>		According to research by Pollitt (2004), 360-degree feedback benefits individuals in a variety of ways, including improving performance  and structural skills. </a:t>
          </a:r>
        </a:p>
        <a:p>
          <a:pPr algn="ctr">
            <a:lnSpc>
              <a:spcPct val="150000"/>
            </a:lnSpc>
            <a:defRPr cap="all"/>
          </a:pPr>
          <a:endParaRPr lang="en-US" sz="1400" strike="noStrike" cap="none">
            <a:latin typeface="Arial" panose="020B0604020202020204" pitchFamily="34" charset="0"/>
            <a:cs typeface="Arial" panose="020B0604020202020204" pitchFamily="34" charset="0"/>
          </a:endParaRPr>
        </a:p>
        <a:p>
          <a:pPr algn="ctr">
            <a:lnSpc>
              <a:spcPct val="150000"/>
            </a:lnSpc>
            <a:defRPr cap="all"/>
          </a:pPr>
          <a:endParaRPr lang="en-US" sz="1400" strike="noStrike" cap="none" dirty="0">
            <a:latin typeface="Arial" panose="020B0604020202020204" pitchFamily="34" charset="0"/>
            <a:cs typeface="Arial" panose="020B0604020202020204" pitchFamily="34" charset="0"/>
          </a:endParaRPr>
        </a:p>
      </dgm:t>
    </dgm:pt>
    <dgm:pt modelId="{8CBF9CA2-3969-4A5F-8D75-F0AC3998F940}" type="parTrans" cxnId="{6A936EE7-74D9-4C8B-A85F-88B4C7585607}">
      <dgm:prSet/>
      <dgm:spPr/>
      <dgm:t>
        <a:bodyPr/>
        <a:lstStyle/>
        <a:p>
          <a:endParaRPr lang="en-US"/>
        </a:p>
      </dgm:t>
    </dgm:pt>
    <dgm:pt modelId="{16ADA04E-78FD-4783-984A-7E232463C4BA}" type="sibTrans" cxnId="{6A936EE7-74D9-4C8B-A85F-88B4C7585607}">
      <dgm:prSet/>
      <dgm:spPr/>
      <dgm:t>
        <a:bodyPr/>
        <a:lstStyle/>
        <a:p>
          <a:endParaRPr lang="en-US"/>
        </a:p>
      </dgm:t>
    </dgm:pt>
    <dgm:pt modelId="{B48EEB5D-58C5-4453-89EF-2F1ECC30632B}" type="pres">
      <dgm:prSet presAssocID="{58B3BA0C-70C1-40B9-9DE5-DA0687765A51}" presName="root" presStyleCnt="0">
        <dgm:presLayoutVars>
          <dgm:dir/>
          <dgm:resizeHandles val="exact"/>
        </dgm:presLayoutVars>
      </dgm:prSet>
      <dgm:spPr/>
    </dgm:pt>
    <dgm:pt modelId="{781E21DF-C64C-4C09-B7D2-28250C6E3337}" type="pres">
      <dgm:prSet presAssocID="{FD4B220B-6F47-4DC0-9A2B-6FFCC477A1DA}" presName="compNode" presStyleCnt="0"/>
      <dgm:spPr/>
    </dgm:pt>
    <dgm:pt modelId="{AD0F4F54-9034-4AE8-8987-C103148DDCC6}" type="pres">
      <dgm:prSet presAssocID="{FD4B220B-6F47-4DC0-9A2B-6FFCC477A1DA}" presName="iconBgRect" presStyleLbl="bgShp" presStyleIdx="0" presStyleCnt="1" custScaleX="38316" custScaleY="49841" custLinFactY="-96825" custLinFactNeighborX="-14015" custLinFactNeighborY="-100000"/>
      <dgm:spPr>
        <a:prstGeom prst="round2DiagRect">
          <a:avLst>
            <a:gd name="adj1" fmla="val 29727"/>
            <a:gd name="adj2" fmla="val 0"/>
          </a:avLst>
        </a:prstGeom>
      </dgm:spPr>
    </dgm:pt>
    <dgm:pt modelId="{4F712145-51B2-450E-8A75-089EC29612B2}" type="pres">
      <dgm:prSet presAssocID="{FD4B220B-6F47-4DC0-9A2B-6FFCC477A1DA}" presName="iconRect" presStyleLbl="node1" presStyleIdx="0" presStyleCnt="1" custLinFactNeighborX="-10875" custLinFactNeighborY="-6971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B05080DD-0087-411B-A9F2-EB2B02BFD742}" type="pres">
      <dgm:prSet presAssocID="{FD4B220B-6F47-4DC0-9A2B-6FFCC477A1DA}" presName="spaceRect" presStyleCnt="0"/>
      <dgm:spPr/>
    </dgm:pt>
    <dgm:pt modelId="{AA19DAAD-18E9-4DE6-B887-7DBA4E34B569}" type="pres">
      <dgm:prSet presAssocID="{FD4B220B-6F47-4DC0-9A2B-6FFCC477A1DA}" presName="textRect" presStyleLbl="revTx" presStyleIdx="0" presStyleCnt="1" custScaleX="248635" custScaleY="85037" custLinFactNeighborX="-301" custLinFactNeighborY="-30312">
        <dgm:presLayoutVars>
          <dgm:chMax val="1"/>
          <dgm:chPref val="1"/>
        </dgm:presLayoutVars>
      </dgm:prSet>
      <dgm:spPr/>
    </dgm:pt>
  </dgm:ptLst>
  <dgm:cxnLst>
    <dgm:cxn modelId="{DA0E9308-80F8-4B0F-BF2E-927191BAB878}" type="presOf" srcId="{58B3BA0C-70C1-40B9-9DE5-DA0687765A51}" destId="{B48EEB5D-58C5-4453-89EF-2F1ECC30632B}" srcOrd="0" destOrd="0" presId="urn:microsoft.com/office/officeart/2018/5/layout/IconLeafLabelList"/>
    <dgm:cxn modelId="{6A936EE7-74D9-4C8B-A85F-88B4C7585607}" srcId="{58B3BA0C-70C1-40B9-9DE5-DA0687765A51}" destId="{FD4B220B-6F47-4DC0-9A2B-6FFCC477A1DA}" srcOrd="0" destOrd="0" parTransId="{8CBF9CA2-3969-4A5F-8D75-F0AC3998F940}" sibTransId="{16ADA04E-78FD-4783-984A-7E232463C4BA}"/>
    <dgm:cxn modelId="{F416D6FC-7F03-4569-AEB0-797A208DF9B6}" type="presOf" srcId="{FD4B220B-6F47-4DC0-9A2B-6FFCC477A1DA}" destId="{AA19DAAD-18E9-4DE6-B887-7DBA4E34B569}" srcOrd="0" destOrd="0" presId="urn:microsoft.com/office/officeart/2018/5/layout/IconLeafLabelList"/>
    <dgm:cxn modelId="{1FD7C000-915E-4E0A-B43F-AACE808F6458}" type="presParOf" srcId="{B48EEB5D-58C5-4453-89EF-2F1ECC30632B}" destId="{781E21DF-C64C-4C09-B7D2-28250C6E3337}" srcOrd="0" destOrd="0" presId="urn:microsoft.com/office/officeart/2018/5/layout/IconLeafLabelList"/>
    <dgm:cxn modelId="{B9852AD1-3EE7-4123-92DF-5EE0C79D3146}" type="presParOf" srcId="{781E21DF-C64C-4C09-B7D2-28250C6E3337}" destId="{AD0F4F54-9034-4AE8-8987-C103148DDCC6}" srcOrd="0" destOrd="0" presId="urn:microsoft.com/office/officeart/2018/5/layout/IconLeafLabelList"/>
    <dgm:cxn modelId="{D1FB685B-5574-4F43-9098-7365869CF4C8}" type="presParOf" srcId="{781E21DF-C64C-4C09-B7D2-28250C6E3337}" destId="{4F712145-51B2-450E-8A75-089EC29612B2}" srcOrd="1" destOrd="0" presId="urn:microsoft.com/office/officeart/2018/5/layout/IconLeafLabelList"/>
    <dgm:cxn modelId="{D53867B9-06AD-47D7-ACAD-E34120FE2D08}" type="presParOf" srcId="{781E21DF-C64C-4C09-B7D2-28250C6E3337}" destId="{B05080DD-0087-411B-A9F2-EB2B02BFD742}" srcOrd="2" destOrd="0" presId="urn:microsoft.com/office/officeart/2018/5/layout/IconLeafLabelList"/>
    <dgm:cxn modelId="{1FF28386-DF84-4C63-BD01-2D40390A99B0}" type="presParOf" srcId="{781E21DF-C64C-4C09-B7D2-28250C6E3337}" destId="{AA19DAAD-18E9-4DE6-B887-7DBA4E34B56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056A48-F06D-4308-B2AF-E34A82B7B716}" type="doc">
      <dgm:prSet loTypeId="urn:microsoft.com/office/officeart/2005/8/layout/hierarchy1" loCatId="hierarchy" qsTypeId="urn:microsoft.com/office/officeart/2005/8/quickstyle/simple3" qsCatId="simple" csTypeId="urn:microsoft.com/office/officeart/2005/8/colors/accent1_2" csCatId="accent1" phldr="1"/>
      <dgm:spPr/>
      <dgm:t>
        <a:bodyPr/>
        <a:lstStyle/>
        <a:p>
          <a:endParaRPr lang="en-US"/>
        </a:p>
      </dgm:t>
    </dgm:pt>
    <dgm:pt modelId="{75FF50EF-C0A0-4A84-BDDA-D7E828AF0286}">
      <dgm:prSet custT="1"/>
      <dgm:spPr/>
      <dgm:t>
        <a:bodyPr/>
        <a:lstStyle/>
        <a:p>
          <a:pPr>
            <a:lnSpc>
              <a:spcPct val="150000"/>
            </a:lnSpc>
          </a:pPr>
          <a:r>
            <a:rPr lang="en-US" sz="1400" dirty="0">
              <a:latin typeface="Arial" panose="020B0604020202020204" pitchFamily="34" charset="0"/>
              <a:cs typeface="Arial" panose="020B0604020202020204" pitchFamily="34" charset="0"/>
            </a:rPr>
            <a:t>Useful tool for staff development. Deci and Ryan (1985) provide an example of how excellent and rewarding  work can enhance employees' perceptions of their own abilities, which in turn can increase their intrinsic motivation.</a:t>
          </a:r>
        </a:p>
        <a:p>
          <a:pPr>
            <a:lnSpc>
              <a:spcPct val="15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 </a:t>
          </a:r>
        </a:p>
      </dgm:t>
    </dgm:pt>
    <dgm:pt modelId="{D2CCA4A4-7D40-4E47-A86F-15A162ABADEE}" type="parTrans" cxnId="{8D2D464E-61AD-4199-AB77-8806F4BBB3A5}">
      <dgm:prSet/>
      <dgm:spPr/>
      <dgm:t>
        <a:bodyPr/>
        <a:lstStyle/>
        <a:p>
          <a:endParaRPr lang="en-US"/>
        </a:p>
      </dgm:t>
    </dgm:pt>
    <dgm:pt modelId="{FCBD46D6-3998-4205-9E1C-F5D3FDB0670B}" type="sibTrans" cxnId="{8D2D464E-61AD-4199-AB77-8806F4BBB3A5}">
      <dgm:prSet/>
      <dgm:spPr/>
      <dgm:t>
        <a:bodyPr/>
        <a:lstStyle/>
        <a:p>
          <a:endParaRPr lang="en-US"/>
        </a:p>
      </dgm:t>
    </dgm:pt>
    <dgm:pt modelId="{B29301E0-69D8-4D7D-9326-DF0221468D55}">
      <dgm:prSet custT="1"/>
      <dgm:spPr/>
      <dgm:t>
        <a:bodyPr/>
        <a:lstStyle/>
        <a:p>
          <a:pPr>
            <a:lnSpc>
              <a:spcPct val="150000"/>
            </a:lnSpc>
          </a:pPr>
          <a:r>
            <a:rPr lang="en-GB" sz="1400" dirty="0">
              <a:latin typeface="Arial" panose="020B0604020202020204" pitchFamily="34" charset="0"/>
              <a:cs typeface="Arial" panose="020B0604020202020204" pitchFamily="34" charset="0"/>
            </a:rPr>
            <a:t>Performance coaching is conducted using a multi-rater feedback system that provides high-quality input (Atwater et al., 2007). </a:t>
          </a:r>
          <a:endParaRPr lang="en-US" sz="1400" dirty="0">
            <a:latin typeface="Arial" panose="020B0604020202020204" pitchFamily="34" charset="0"/>
            <a:cs typeface="Arial" panose="020B0604020202020204" pitchFamily="34" charset="0"/>
          </a:endParaRPr>
        </a:p>
      </dgm:t>
    </dgm:pt>
    <dgm:pt modelId="{C705F748-E2A6-4399-A914-7A041C8D9698}" type="parTrans" cxnId="{0246E57A-E4BB-4B14-AD5E-C308F6587A3B}">
      <dgm:prSet/>
      <dgm:spPr/>
      <dgm:t>
        <a:bodyPr/>
        <a:lstStyle/>
        <a:p>
          <a:endParaRPr lang="en-US"/>
        </a:p>
      </dgm:t>
    </dgm:pt>
    <dgm:pt modelId="{4D09061F-AF78-48F1-9123-F88E2C92BD38}" type="sibTrans" cxnId="{0246E57A-E4BB-4B14-AD5E-C308F6587A3B}">
      <dgm:prSet/>
      <dgm:spPr/>
      <dgm:t>
        <a:bodyPr/>
        <a:lstStyle/>
        <a:p>
          <a:endParaRPr lang="en-US"/>
        </a:p>
      </dgm:t>
    </dgm:pt>
    <dgm:pt modelId="{075110DA-56B5-47E5-9686-BA6C742C0B62}">
      <dgm:prSet custT="1"/>
      <dgm:spPr/>
      <dgm:t>
        <a:bodyPr/>
        <a:lstStyle/>
        <a:p>
          <a:pPr>
            <a:lnSpc>
              <a:spcPct val="150000"/>
            </a:lnSpc>
          </a:pPr>
          <a:r>
            <a:rPr lang="en-US" sz="1400" dirty="0">
              <a:latin typeface="Arial" panose="020B0604020202020204" pitchFamily="34" charset="0"/>
              <a:cs typeface="Arial" panose="020B0604020202020204" pitchFamily="34" charset="0"/>
            </a:rPr>
            <a:t>Legal protection is another benefit of 360degree feedback (Carter et al., 2005; </a:t>
          </a:r>
          <a:r>
            <a:rPr lang="en-US" sz="1400" dirty="0" err="1">
              <a:latin typeface="Arial" panose="020B0604020202020204" pitchFamily="34" charset="0"/>
              <a:cs typeface="Arial" panose="020B0604020202020204" pitchFamily="34" charset="0"/>
            </a:rPr>
            <a:t>Gitlespie</a:t>
          </a:r>
          <a:r>
            <a:rPr lang="en-US" sz="1400" dirty="0">
              <a:latin typeface="Arial" panose="020B0604020202020204" pitchFamily="34" charset="0"/>
              <a:cs typeface="Arial" panose="020B0604020202020204" pitchFamily="34" charset="0"/>
            </a:rPr>
            <a:t> and Parry, 2006).</a:t>
          </a:r>
        </a:p>
        <a:p>
          <a:pPr>
            <a:lnSpc>
              <a:spcPct val="90000"/>
            </a:lnSpc>
          </a:pPr>
          <a:endParaRPr lang="en-US" sz="1400" dirty="0">
            <a:latin typeface="Arial" panose="020B0604020202020204" pitchFamily="34" charset="0"/>
            <a:cs typeface="Arial" panose="020B0604020202020204" pitchFamily="34" charset="0"/>
          </a:endParaRPr>
        </a:p>
      </dgm:t>
    </dgm:pt>
    <dgm:pt modelId="{7EDBB63D-2AB0-4A74-82DF-638B563F5B9B}" type="parTrans" cxnId="{EC326AF6-BD87-4E9F-B2CB-D9094EA49124}">
      <dgm:prSet/>
      <dgm:spPr/>
      <dgm:t>
        <a:bodyPr/>
        <a:lstStyle/>
        <a:p>
          <a:endParaRPr lang="en-US"/>
        </a:p>
      </dgm:t>
    </dgm:pt>
    <dgm:pt modelId="{58BE3942-4774-4441-B770-1664F62A32AC}" type="sibTrans" cxnId="{EC326AF6-BD87-4E9F-B2CB-D9094EA49124}">
      <dgm:prSet/>
      <dgm:spPr/>
      <dgm:t>
        <a:bodyPr/>
        <a:lstStyle/>
        <a:p>
          <a:endParaRPr lang="en-US"/>
        </a:p>
      </dgm:t>
    </dgm:pt>
    <dgm:pt modelId="{3619CFD6-3CF2-4AC1-8CB7-D790FA1D8364}" type="pres">
      <dgm:prSet presAssocID="{7D056A48-F06D-4308-B2AF-E34A82B7B716}" presName="hierChild1" presStyleCnt="0">
        <dgm:presLayoutVars>
          <dgm:chPref val="1"/>
          <dgm:dir/>
          <dgm:animOne val="branch"/>
          <dgm:animLvl val="lvl"/>
          <dgm:resizeHandles/>
        </dgm:presLayoutVars>
      </dgm:prSet>
      <dgm:spPr/>
    </dgm:pt>
    <dgm:pt modelId="{D12EB3D6-DC96-4EF3-9A1D-C22EC822C8D9}" type="pres">
      <dgm:prSet presAssocID="{75FF50EF-C0A0-4A84-BDDA-D7E828AF0286}" presName="hierRoot1" presStyleCnt="0"/>
      <dgm:spPr/>
    </dgm:pt>
    <dgm:pt modelId="{8517CFFB-C478-41E5-95B2-AB1F1262BAF1}" type="pres">
      <dgm:prSet presAssocID="{75FF50EF-C0A0-4A84-BDDA-D7E828AF0286}" presName="composite" presStyleCnt="0"/>
      <dgm:spPr/>
    </dgm:pt>
    <dgm:pt modelId="{521AF2CE-656E-4328-A423-FDD7F318F71A}" type="pres">
      <dgm:prSet presAssocID="{75FF50EF-C0A0-4A84-BDDA-D7E828AF0286}" presName="background" presStyleLbl="node0" presStyleIdx="0" presStyleCnt="3"/>
      <dgm:spPr/>
    </dgm:pt>
    <dgm:pt modelId="{489ED056-3405-40F4-938C-B0CE83AD3EB0}" type="pres">
      <dgm:prSet presAssocID="{75FF50EF-C0A0-4A84-BDDA-D7E828AF0286}" presName="text" presStyleLbl="fgAcc0" presStyleIdx="0" presStyleCnt="3" custScaleX="128953" custScaleY="288372" custLinFactNeighborX="-14371" custLinFactNeighborY="-14237">
        <dgm:presLayoutVars>
          <dgm:chPref val="3"/>
        </dgm:presLayoutVars>
      </dgm:prSet>
      <dgm:spPr/>
    </dgm:pt>
    <dgm:pt modelId="{C5C54FE7-6CA1-41D2-96D2-333531EDCFEA}" type="pres">
      <dgm:prSet presAssocID="{75FF50EF-C0A0-4A84-BDDA-D7E828AF0286}" presName="hierChild2" presStyleCnt="0"/>
      <dgm:spPr/>
    </dgm:pt>
    <dgm:pt modelId="{37504E5F-5423-4C4E-969E-57BDD259890E}" type="pres">
      <dgm:prSet presAssocID="{B29301E0-69D8-4D7D-9326-DF0221468D55}" presName="hierRoot1" presStyleCnt="0"/>
      <dgm:spPr/>
    </dgm:pt>
    <dgm:pt modelId="{98EF97FD-76EA-4546-B626-2FE9A4309E9E}" type="pres">
      <dgm:prSet presAssocID="{B29301E0-69D8-4D7D-9326-DF0221468D55}" presName="composite" presStyleCnt="0"/>
      <dgm:spPr/>
    </dgm:pt>
    <dgm:pt modelId="{1222FE5A-264E-4D1C-9C7C-ED06314087D0}" type="pres">
      <dgm:prSet presAssocID="{B29301E0-69D8-4D7D-9326-DF0221468D55}" presName="background" presStyleLbl="node0" presStyleIdx="1" presStyleCnt="3"/>
      <dgm:spPr/>
    </dgm:pt>
    <dgm:pt modelId="{DD84503A-5681-43BE-A81F-BF2296E0D51F}" type="pres">
      <dgm:prSet presAssocID="{B29301E0-69D8-4D7D-9326-DF0221468D55}" presName="text" presStyleLbl="fgAcc0" presStyleIdx="1" presStyleCnt="3" custScaleX="103992" custScaleY="161972" custLinFactNeighborX="-8083" custLinFactNeighborY="-3830">
        <dgm:presLayoutVars>
          <dgm:chPref val="3"/>
        </dgm:presLayoutVars>
      </dgm:prSet>
      <dgm:spPr/>
    </dgm:pt>
    <dgm:pt modelId="{3B5743BE-FCBE-4D21-979B-229B96CD6E8C}" type="pres">
      <dgm:prSet presAssocID="{B29301E0-69D8-4D7D-9326-DF0221468D55}" presName="hierChild2" presStyleCnt="0"/>
      <dgm:spPr/>
    </dgm:pt>
    <dgm:pt modelId="{CD94BB1B-8FDC-44A1-8C16-D6A7D8172216}" type="pres">
      <dgm:prSet presAssocID="{075110DA-56B5-47E5-9686-BA6C742C0B62}" presName="hierRoot1" presStyleCnt="0"/>
      <dgm:spPr/>
    </dgm:pt>
    <dgm:pt modelId="{B302C2A7-9E77-4BFA-9926-3C35E4DA0791}" type="pres">
      <dgm:prSet presAssocID="{075110DA-56B5-47E5-9686-BA6C742C0B62}" presName="composite" presStyleCnt="0"/>
      <dgm:spPr/>
    </dgm:pt>
    <dgm:pt modelId="{221F9271-CFD6-4FB4-BD3A-03D89B91E03E}" type="pres">
      <dgm:prSet presAssocID="{075110DA-56B5-47E5-9686-BA6C742C0B62}" presName="background" presStyleLbl="node0" presStyleIdx="2" presStyleCnt="3"/>
      <dgm:spPr/>
    </dgm:pt>
    <dgm:pt modelId="{D4C42DD0-6B4F-4FFF-8DE6-C8DBC0893D3D}" type="pres">
      <dgm:prSet presAssocID="{075110DA-56B5-47E5-9686-BA6C742C0B62}" presName="text" presStyleLbl="fgAcc0" presStyleIdx="2" presStyleCnt="3" custScaleX="101707" custScaleY="150846" custLinFactNeighborX="-2314" custLinFactNeighborY="-7029">
        <dgm:presLayoutVars>
          <dgm:chPref val="3"/>
        </dgm:presLayoutVars>
      </dgm:prSet>
      <dgm:spPr/>
    </dgm:pt>
    <dgm:pt modelId="{C3C8E6CD-0D9F-449E-86CB-263731C99303}" type="pres">
      <dgm:prSet presAssocID="{075110DA-56B5-47E5-9686-BA6C742C0B62}" presName="hierChild2" presStyleCnt="0"/>
      <dgm:spPr/>
    </dgm:pt>
  </dgm:ptLst>
  <dgm:cxnLst>
    <dgm:cxn modelId="{9140A939-DEAC-420A-9F31-C5AAC3C3FD85}" type="presOf" srcId="{B29301E0-69D8-4D7D-9326-DF0221468D55}" destId="{DD84503A-5681-43BE-A81F-BF2296E0D51F}" srcOrd="0" destOrd="0" presId="urn:microsoft.com/office/officeart/2005/8/layout/hierarchy1"/>
    <dgm:cxn modelId="{45EFE743-D74A-45F3-B0A8-E0631116A532}" type="presOf" srcId="{7D056A48-F06D-4308-B2AF-E34A82B7B716}" destId="{3619CFD6-3CF2-4AC1-8CB7-D790FA1D8364}" srcOrd="0" destOrd="0" presId="urn:microsoft.com/office/officeart/2005/8/layout/hierarchy1"/>
    <dgm:cxn modelId="{8D2D464E-61AD-4199-AB77-8806F4BBB3A5}" srcId="{7D056A48-F06D-4308-B2AF-E34A82B7B716}" destId="{75FF50EF-C0A0-4A84-BDDA-D7E828AF0286}" srcOrd="0" destOrd="0" parTransId="{D2CCA4A4-7D40-4E47-A86F-15A162ABADEE}" sibTransId="{FCBD46D6-3998-4205-9E1C-F5D3FDB0670B}"/>
    <dgm:cxn modelId="{0246E57A-E4BB-4B14-AD5E-C308F6587A3B}" srcId="{7D056A48-F06D-4308-B2AF-E34A82B7B716}" destId="{B29301E0-69D8-4D7D-9326-DF0221468D55}" srcOrd="1" destOrd="0" parTransId="{C705F748-E2A6-4399-A914-7A041C8D9698}" sibTransId="{4D09061F-AF78-48F1-9123-F88E2C92BD38}"/>
    <dgm:cxn modelId="{3C50E5CF-3C8D-45EA-8D67-9C56C0E6E484}" type="presOf" srcId="{75FF50EF-C0A0-4A84-BDDA-D7E828AF0286}" destId="{489ED056-3405-40F4-938C-B0CE83AD3EB0}" srcOrd="0" destOrd="0" presId="urn:microsoft.com/office/officeart/2005/8/layout/hierarchy1"/>
    <dgm:cxn modelId="{C8DBE1D2-EB00-416D-9ADE-BFEA23ED9305}" type="presOf" srcId="{075110DA-56B5-47E5-9686-BA6C742C0B62}" destId="{D4C42DD0-6B4F-4FFF-8DE6-C8DBC0893D3D}" srcOrd="0" destOrd="0" presId="urn:microsoft.com/office/officeart/2005/8/layout/hierarchy1"/>
    <dgm:cxn modelId="{EC326AF6-BD87-4E9F-B2CB-D9094EA49124}" srcId="{7D056A48-F06D-4308-B2AF-E34A82B7B716}" destId="{075110DA-56B5-47E5-9686-BA6C742C0B62}" srcOrd="2" destOrd="0" parTransId="{7EDBB63D-2AB0-4A74-82DF-638B563F5B9B}" sibTransId="{58BE3942-4774-4441-B770-1664F62A32AC}"/>
    <dgm:cxn modelId="{0255843B-8780-4181-9CD9-9779A6DFA890}" type="presParOf" srcId="{3619CFD6-3CF2-4AC1-8CB7-D790FA1D8364}" destId="{D12EB3D6-DC96-4EF3-9A1D-C22EC822C8D9}" srcOrd="0" destOrd="0" presId="urn:microsoft.com/office/officeart/2005/8/layout/hierarchy1"/>
    <dgm:cxn modelId="{8D6CBF22-7BCC-44D0-ADBC-24AB1D117DB0}" type="presParOf" srcId="{D12EB3D6-DC96-4EF3-9A1D-C22EC822C8D9}" destId="{8517CFFB-C478-41E5-95B2-AB1F1262BAF1}" srcOrd="0" destOrd="0" presId="urn:microsoft.com/office/officeart/2005/8/layout/hierarchy1"/>
    <dgm:cxn modelId="{8EB313F3-1F1E-4A7F-8AD6-53C38206D42C}" type="presParOf" srcId="{8517CFFB-C478-41E5-95B2-AB1F1262BAF1}" destId="{521AF2CE-656E-4328-A423-FDD7F318F71A}" srcOrd="0" destOrd="0" presId="urn:microsoft.com/office/officeart/2005/8/layout/hierarchy1"/>
    <dgm:cxn modelId="{40C51D76-5CF7-4599-8794-4DC4453D93F4}" type="presParOf" srcId="{8517CFFB-C478-41E5-95B2-AB1F1262BAF1}" destId="{489ED056-3405-40F4-938C-B0CE83AD3EB0}" srcOrd="1" destOrd="0" presId="urn:microsoft.com/office/officeart/2005/8/layout/hierarchy1"/>
    <dgm:cxn modelId="{44B9A7E9-D452-441B-A70F-E9173CC72E1B}" type="presParOf" srcId="{D12EB3D6-DC96-4EF3-9A1D-C22EC822C8D9}" destId="{C5C54FE7-6CA1-41D2-96D2-333531EDCFEA}" srcOrd="1" destOrd="0" presId="urn:microsoft.com/office/officeart/2005/8/layout/hierarchy1"/>
    <dgm:cxn modelId="{88C8C5EB-9F31-4784-B64E-58A6986A7B55}" type="presParOf" srcId="{3619CFD6-3CF2-4AC1-8CB7-D790FA1D8364}" destId="{37504E5F-5423-4C4E-969E-57BDD259890E}" srcOrd="1" destOrd="0" presId="urn:microsoft.com/office/officeart/2005/8/layout/hierarchy1"/>
    <dgm:cxn modelId="{DB90E24B-534F-489B-8D90-91480FAD16EF}" type="presParOf" srcId="{37504E5F-5423-4C4E-969E-57BDD259890E}" destId="{98EF97FD-76EA-4546-B626-2FE9A4309E9E}" srcOrd="0" destOrd="0" presId="urn:microsoft.com/office/officeart/2005/8/layout/hierarchy1"/>
    <dgm:cxn modelId="{FF118A73-234E-4A69-9C51-791D0391F743}" type="presParOf" srcId="{98EF97FD-76EA-4546-B626-2FE9A4309E9E}" destId="{1222FE5A-264E-4D1C-9C7C-ED06314087D0}" srcOrd="0" destOrd="0" presId="urn:microsoft.com/office/officeart/2005/8/layout/hierarchy1"/>
    <dgm:cxn modelId="{8F68B5A6-60F4-4FEE-A89E-C6507359565F}" type="presParOf" srcId="{98EF97FD-76EA-4546-B626-2FE9A4309E9E}" destId="{DD84503A-5681-43BE-A81F-BF2296E0D51F}" srcOrd="1" destOrd="0" presId="urn:microsoft.com/office/officeart/2005/8/layout/hierarchy1"/>
    <dgm:cxn modelId="{952C3647-ED2C-4380-9FC2-390C99259878}" type="presParOf" srcId="{37504E5F-5423-4C4E-969E-57BDD259890E}" destId="{3B5743BE-FCBE-4D21-979B-229B96CD6E8C}" srcOrd="1" destOrd="0" presId="urn:microsoft.com/office/officeart/2005/8/layout/hierarchy1"/>
    <dgm:cxn modelId="{A6AB5741-583D-4F5A-A13F-C83688E01742}" type="presParOf" srcId="{3619CFD6-3CF2-4AC1-8CB7-D790FA1D8364}" destId="{CD94BB1B-8FDC-44A1-8C16-D6A7D8172216}" srcOrd="2" destOrd="0" presId="urn:microsoft.com/office/officeart/2005/8/layout/hierarchy1"/>
    <dgm:cxn modelId="{F5339C04-89D2-42B2-9A6C-07F83BBE1AF7}" type="presParOf" srcId="{CD94BB1B-8FDC-44A1-8C16-D6A7D8172216}" destId="{B302C2A7-9E77-4BFA-9926-3C35E4DA0791}" srcOrd="0" destOrd="0" presId="urn:microsoft.com/office/officeart/2005/8/layout/hierarchy1"/>
    <dgm:cxn modelId="{0AEC22E4-A7A7-4488-A34A-07B9BF92D9F1}" type="presParOf" srcId="{B302C2A7-9E77-4BFA-9926-3C35E4DA0791}" destId="{221F9271-CFD6-4FB4-BD3A-03D89B91E03E}" srcOrd="0" destOrd="0" presId="urn:microsoft.com/office/officeart/2005/8/layout/hierarchy1"/>
    <dgm:cxn modelId="{51B5AAC8-22C7-48D3-9FC2-679DD81C9F5E}" type="presParOf" srcId="{B302C2A7-9E77-4BFA-9926-3C35E4DA0791}" destId="{D4C42DD0-6B4F-4FFF-8DE6-C8DBC0893D3D}" srcOrd="1" destOrd="0" presId="urn:microsoft.com/office/officeart/2005/8/layout/hierarchy1"/>
    <dgm:cxn modelId="{9C31F45D-2683-40F2-9A38-7D4E1B9F1855}" type="presParOf" srcId="{CD94BB1B-8FDC-44A1-8C16-D6A7D8172216}" destId="{C3C8E6CD-0D9F-449E-86CB-263731C9930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C6E57F-DB4E-475F-9E1E-9F071BFBB64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F0D3B5EA-3734-4FDA-941B-C016C0A873D0}">
      <dgm:prSet custT="1"/>
      <dgm:spPr/>
      <dgm:t>
        <a:bodyPr/>
        <a:lstStyle/>
        <a:p>
          <a:pPr>
            <a:lnSpc>
              <a:spcPct val="150000"/>
            </a:lnSpc>
          </a:pPr>
          <a:r>
            <a:rPr lang="en-US" sz="1400" dirty="0">
              <a:latin typeface="Arial" panose="020B0604020202020204" pitchFamily="34" charset="0"/>
              <a:cs typeface="Arial" panose="020B0604020202020204" pitchFamily="34" charset="0"/>
            </a:rPr>
            <a:t>Employees have the chance to assess both their own conduct and that of the people with whom they interact on a daily basis through the use of 360degree feedback (Rohan-Jones, 2004).</a:t>
          </a:r>
        </a:p>
      </dgm:t>
    </dgm:pt>
    <dgm:pt modelId="{01245D2A-B8C9-4FBA-8842-448AFAD26B09}" type="parTrans" cxnId="{276245B7-AAD6-4C73-9C1B-9F11A030C5CA}">
      <dgm:prSet/>
      <dgm:spPr/>
      <dgm:t>
        <a:bodyPr/>
        <a:lstStyle/>
        <a:p>
          <a:endParaRPr lang="en-US"/>
        </a:p>
      </dgm:t>
    </dgm:pt>
    <dgm:pt modelId="{89C68E80-04D8-4EE6-B012-8D8AB36934AD}" type="sibTrans" cxnId="{276245B7-AAD6-4C73-9C1B-9F11A030C5CA}">
      <dgm:prSet/>
      <dgm:spPr/>
      <dgm:t>
        <a:bodyPr/>
        <a:lstStyle/>
        <a:p>
          <a:endParaRPr lang="en-US"/>
        </a:p>
      </dgm:t>
    </dgm:pt>
    <dgm:pt modelId="{151D6D6A-EEB9-43B8-AB9A-4264D29FEC34}">
      <dgm:prSet custT="1"/>
      <dgm:spPr/>
      <dgm:t>
        <a:bodyPr/>
        <a:lstStyle/>
        <a:p>
          <a:pPr>
            <a:lnSpc>
              <a:spcPct val="150000"/>
            </a:lnSpc>
          </a:pPr>
          <a:r>
            <a:rPr lang="en-GB" sz="1400">
              <a:latin typeface="Arial" panose="020B0604020202020204" pitchFamily="34" charset="0"/>
              <a:cs typeface="Arial" panose="020B0604020202020204" pitchFamily="34" charset="0"/>
            </a:rPr>
            <a:t>According to Heathfield (2001),  feedback from multiple sources reduces bias based on gender, ethnicity, and age. </a:t>
          </a:r>
          <a:endParaRPr lang="en-US" sz="1400" dirty="0">
            <a:latin typeface="Arial" panose="020B0604020202020204" pitchFamily="34" charset="0"/>
            <a:cs typeface="Arial" panose="020B0604020202020204" pitchFamily="34" charset="0"/>
          </a:endParaRPr>
        </a:p>
      </dgm:t>
    </dgm:pt>
    <dgm:pt modelId="{0AEFBFB3-4349-430E-A4FA-B8B6F222909F}" type="parTrans" cxnId="{31AD3D65-C0EB-44A4-A28A-2F6B95C7B6E8}">
      <dgm:prSet/>
      <dgm:spPr/>
      <dgm:t>
        <a:bodyPr/>
        <a:lstStyle/>
        <a:p>
          <a:endParaRPr lang="en-US"/>
        </a:p>
      </dgm:t>
    </dgm:pt>
    <dgm:pt modelId="{4C95B415-5A94-4575-A5AD-B1E13451C263}" type="sibTrans" cxnId="{31AD3D65-C0EB-44A4-A28A-2F6B95C7B6E8}">
      <dgm:prSet/>
      <dgm:spPr/>
      <dgm:t>
        <a:bodyPr/>
        <a:lstStyle/>
        <a:p>
          <a:endParaRPr lang="en-US"/>
        </a:p>
      </dgm:t>
    </dgm:pt>
    <dgm:pt modelId="{C7751076-E3C4-45EC-B965-16DD056F5EBF}">
      <dgm:prSet custT="1"/>
      <dgm:spPr/>
      <dgm:t>
        <a:bodyPr/>
        <a:lstStyle/>
        <a:p>
          <a:pPr>
            <a:lnSpc>
              <a:spcPct val="150000"/>
            </a:lnSpc>
          </a:pPr>
          <a:r>
            <a:rPr lang="en-US" sz="1400">
              <a:latin typeface="Arial" panose="020B0604020202020204" pitchFamily="34" charset="0"/>
              <a:cs typeface="Arial" panose="020B0604020202020204" pitchFamily="34" charset="0"/>
            </a:rPr>
            <a:t>The power of rating their employer may be felt by the rater. Employees may feel empowered and have the right to speak up if they have the chance to rate their employer (Alimo-Metcalfe, 2003).</a:t>
          </a:r>
        </a:p>
        <a:p>
          <a:pPr>
            <a:lnSpc>
              <a:spcPct val="90000"/>
            </a:lnSpc>
          </a:pPr>
          <a:endParaRPr lang="en-US" sz="1400" dirty="0">
            <a:latin typeface="Arial" panose="020B0604020202020204" pitchFamily="34" charset="0"/>
            <a:cs typeface="Arial" panose="020B0604020202020204" pitchFamily="34" charset="0"/>
          </a:endParaRPr>
        </a:p>
      </dgm:t>
    </dgm:pt>
    <dgm:pt modelId="{B6F58FA3-78AF-481A-BA31-069450954FD7}" type="parTrans" cxnId="{4B6D466E-984E-4F45-A06F-132E02827649}">
      <dgm:prSet/>
      <dgm:spPr/>
      <dgm:t>
        <a:bodyPr/>
        <a:lstStyle/>
        <a:p>
          <a:endParaRPr lang="en-US"/>
        </a:p>
      </dgm:t>
    </dgm:pt>
    <dgm:pt modelId="{DA62E23A-C3DE-4B0B-B95A-19C2143ED63A}" type="sibTrans" cxnId="{4B6D466E-984E-4F45-A06F-132E02827649}">
      <dgm:prSet/>
      <dgm:spPr/>
      <dgm:t>
        <a:bodyPr/>
        <a:lstStyle/>
        <a:p>
          <a:endParaRPr lang="en-US"/>
        </a:p>
      </dgm:t>
    </dgm:pt>
    <dgm:pt modelId="{56262B78-8C67-4B1E-9F6C-E4F8CA2CA468}" type="pres">
      <dgm:prSet presAssocID="{2DC6E57F-DB4E-475F-9E1E-9F071BFBB648}" presName="linear" presStyleCnt="0">
        <dgm:presLayoutVars>
          <dgm:animLvl val="lvl"/>
          <dgm:resizeHandles val="exact"/>
        </dgm:presLayoutVars>
      </dgm:prSet>
      <dgm:spPr/>
    </dgm:pt>
    <dgm:pt modelId="{E07056E0-B140-45B9-8D2B-CA69F05A67F6}" type="pres">
      <dgm:prSet presAssocID="{F0D3B5EA-3734-4FDA-941B-C016C0A873D0}" presName="parentText" presStyleLbl="node1" presStyleIdx="0" presStyleCnt="3">
        <dgm:presLayoutVars>
          <dgm:chMax val="0"/>
          <dgm:bulletEnabled val="1"/>
        </dgm:presLayoutVars>
      </dgm:prSet>
      <dgm:spPr/>
    </dgm:pt>
    <dgm:pt modelId="{24EC7663-BE7B-4722-92E0-B6A917B23235}" type="pres">
      <dgm:prSet presAssocID="{89C68E80-04D8-4EE6-B012-8D8AB36934AD}" presName="spacer" presStyleCnt="0"/>
      <dgm:spPr/>
    </dgm:pt>
    <dgm:pt modelId="{D7DE78D7-DD37-4EFD-8552-5737452DCD35}" type="pres">
      <dgm:prSet presAssocID="{151D6D6A-EEB9-43B8-AB9A-4264D29FEC34}" presName="parentText" presStyleLbl="node1" presStyleIdx="1" presStyleCnt="3" custLinFactNeighborX="156" custLinFactNeighborY="8355">
        <dgm:presLayoutVars>
          <dgm:chMax val="0"/>
          <dgm:bulletEnabled val="1"/>
        </dgm:presLayoutVars>
      </dgm:prSet>
      <dgm:spPr/>
    </dgm:pt>
    <dgm:pt modelId="{4E09095A-9E64-4282-9CE6-EF9C42E62A0E}" type="pres">
      <dgm:prSet presAssocID="{4C95B415-5A94-4575-A5AD-B1E13451C263}" presName="spacer" presStyleCnt="0"/>
      <dgm:spPr/>
    </dgm:pt>
    <dgm:pt modelId="{AFE0E083-0952-4DC2-9B88-BBCC9191A4B3}" type="pres">
      <dgm:prSet presAssocID="{C7751076-E3C4-45EC-B965-16DD056F5EBF}" presName="parentText" presStyleLbl="node1" presStyleIdx="2" presStyleCnt="3">
        <dgm:presLayoutVars>
          <dgm:chMax val="0"/>
          <dgm:bulletEnabled val="1"/>
        </dgm:presLayoutVars>
      </dgm:prSet>
      <dgm:spPr/>
    </dgm:pt>
  </dgm:ptLst>
  <dgm:cxnLst>
    <dgm:cxn modelId="{608D9C24-DF66-4EAA-8CCC-32EAFD038378}" type="presOf" srcId="{151D6D6A-EEB9-43B8-AB9A-4264D29FEC34}" destId="{D7DE78D7-DD37-4EFD-8552-5737452DCD35}" srcOrd="0" destOrd="0" presId="urn:microsoft.com/office/officeart/2005/8/layout/vList2"/>
    <dgm:cxn modelId="{31AD3D65-C0EB-44A4-A28A-2F6B95C7B6E8}" srcId="{2DC6E57F-DB4E-475F-9E1E-9F071BFBB648}" destId="{151D6D6A-EEB9-43B8-AB9A-4264D29FEC34}" srcOrd="1" destOrd="0" parTransId="{0AEFBFB3-4349-430E-A4FA-B8B6F222909F}" sibTransId="{4C95B415-5A94-4575-A5AD-B1E13451C263}"/>
    <dgm:cxn modelId="{9632066A-5678-419B-AB4F-3CC156349AFE}" type="presOf" srcId="{2DC6E57F-DB4E-475F-9E1E-9F071BFBB648}" destId="{56262B78-8C67-4B1E-9F6C-E4F8CA2CA468}" srcOrd="0" destOrd="0" presId="urn:microsoft.com/office/officeart/2005/8/layout/vList2"/>
    <dgm:cxn modelId="{1666A84D-3983-46A8-BF0D-11DC2C889E13}" type="presOf" srcId="{C7751076-E3C4-45EC-B965-16DD056F5EBF}" destId="{AFE0E083-0952-4DC2-9B88-BBCC9191A4B3}" srcOrd="0" destOrd="0" presId="urn:microsoft.com/office/officeart/2005/8/layout/vList2"/>
    <dgm:cxn modelId="{4B6D466E-984E-4F45-A06F-132E02827649}" srcId="{2DC6E57F-DB4E-475F-9E1E-9F071BFBB648}" destId="{C7751076-E3C4-45EC-B965-16DD056F5EBF}" srcOrd="2" destOrd="0" parTransId="{B6F58FA3-78AF-481A-BA31-069450954FD7}" sibTransId="{DA62E23A-C3DE-4B0B-B95A-19C2143ED63A}"/>
    <dgm:cxn modelId="{276245B7-AAD6-4C73-9C1B-9F11A030C5CA}" srcId="{2DC6E57F-DB4E-475F-9E1E-9F071BFBB648}" destId="{F0D3B5EA-3734-4FDA-941B-C016C0A873D0}" srcOrd="0" destOrd="0" parTransId="{01245D2A-B8C9-4FBA-8842-448AFAD26B09}" sibTransId="{89C68E80-04D8-4EE6-B012-8D8AB36934AD}"/>
    <dgm:cxn modelId="{471C80C1-B07D-4E03-8FDE-B1A48A5173A7}" type="presOf" srcId="{F0D3B5EA-3734-4FDA-941B-C016C0A873D0}" destId="{E07056E0-B140-45B9-8D2B-CA69F05A67F6}" srcOrd="0" destOrd="0" presId="urn:microsoft.com/office/officeart/2005/8/layout/vList2"/>
    <dgm:cxn modelId="{FF77756E-1C11-42FE-BE53-DDB714419333}" type="presParOf" srcId="{56262B78-8C67-4B1E-9F6C-E4F8CA2CA468}" destId="{E07056E0-B140-45B9-8D2B-CA69F05A67F6}" srcOrd="0" destOrd="0" presId="urn:microsoft.com/office/officeart/2005/8/layout/vList2"/>
    <dgm:cxn modelId="{CF7EAF1F-8C96-480B-9FB9-54A623BD9B5A}" type="presParOf" srcId="{56262B78-8C67-4B1E-9F6C-E4F8CA2CA468}" destId="{24EC7663-BE7B-4722-92E0-B6A917B23235}" srcOrd="1" destOrd="0" presId="urn:microsoft.com/office/officeart/2005/8/layout/vList2"/>
    <dgm:cxn modelId="{DF10BBFA-3B1B-469E-929C-FEA86B269F1E}" type="presParOf" srcId="{56262B78-8C67-4B1E-9F6C-E4F8CA2CA468}" destId="{D7DE78D7-DD37-4EFD-8552-5737452DCD35}" srcOrd="2" destOrd="0" presId="urn:microsoft.com/office/officeart/2005/8/layout/vList2"/>
    <dgm:cxn modelId="{37245006-756D-445B-B8B6-4645B10BE569}" type="presParOf" srcId="{56262B78-8C67-4B1E-9F6C-E4F8CA2CA468}" destId="{4E09095A-9E64-4282-9CE6-EF9C42E62A0E}" srcOrd="3" destOrd="0" presId="urn:microsoft.com/office/officeart/2005/8/layout/vList2"/>
    <dgm:cxn modelId="{5716E957-D389-4163-A0E2-529335D6AFA3}" type="presParOf" srcId="{56262B78-8C67-4B1E-9F6C-E4F8CA2CA468}" destId="{AFE0E083-0952-4DC2-9B88-BBCC9191A4B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F4F54-9034-4AE8-8987-C103148DDCC6}">
      <dsp:nvSpPr>
        <dsp:cNvPr id="0" name=""/>
        <dsp:cNvSpPr/>
      </dsp:nvSpPr>
      <dsp:spPr>
        <a:xfrm>
          <a:off x="3911896" y="1165808"/>
          <a:ext cx="47331" cy="131457"/>
        </a:xfrm>
        <a:prstGeom prst="round2DiagRect">
          <a:avLst>
            <a:gd name="adj1" fmla="val 29727"/>
            <a:gd name="adj2" fmla="val 0"/>
          </a:avLst>
        </a:prstGeom>
        <a:solidFill>
          <a:schemeClr val="bg1">
            <a:lumMod val="95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4F712145-51B2-450E-8A75-089EC29612B2}">
      <dsp:nvSpPr>
        <dsp:cNvPr id="0" name=""/>
        <dsp:cNvSpPr/>
      </dsp:nvSpPr>
      <dsp:spPr>
        <a:xfrm>
          <a:off x="3281728" y="430790"/>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A19DAAD-18E9-4DE6-B887-7DBA4E34B569}">
      <dsp:nvSpPr>
        <dsp:cNvPr id="0" name=""/>
        <dsp:cNvSpPr/>
      </dsp:nvSpPr>
      <dsp:spPr>
        <a:xfrm>
          <a:off x="27392" y="2184656"/>
          <a:ext cx="7832002" cy="1103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50000"/>
            </a:lnSpc>
            <a:spcBef>
              <a:spcPct val="0"/>
            </a:spcBef>
            <a:spcAft>
              <a:spcPct val="35000"/>
            </a:spcAft>
            <a:buNone/>
            <a:defRPr cap="all"/>
          </a:pPr>
          <a:r>
            <a:rPr lang="en-US" sz="1400" strike="noStrike" kern="1200" cap="none">
              <a:latin typeface="Arial" panose="020B0604020202020204" pitchFamily="34" charset="0"/>
              <a:cs typeface="Arial" panose="020B0604020202020204" pitchFamily="34" charset="0"/>
            </a:rPr>
            <a:t>	According to Edwards (1999), better performance can be achieved through a  strong 360-degree motivational impact.</a:t>
          </a:r>
        </a:p>
        <a:p>
          <a:pPr marL="0" lvl="0" indent="0" defTabSz="622300">
            <a:lnSpc>
              <a:spcPct val="150000"/>
            </a:lnSpc>
            <a:spcBef>
              <a:spcPct val="0"/>
            </a:spcBef>
            <a:spcAft>
              <a:spcPct val="35000"/>
            </a:spcAft>
            <a:buNone/>
          </a:pPr>
          <a:r>
            <a:rPr lang="en-US" sz="1400" strike="noStrike" kern="1200" cap="none">
              <a:latin typeface="Arial" panose="020B0604020202020204" pitchFamily="34" charset="0"/>
              <a:cs typeface="Arial" panose="020B0604020202020204" pitchFamily="34" charset="0"/>
            </a:rPr>
            <a:t>		According to research by Pollitt (2004), 360-degree feedback benefits individuals in a variety of ways, including improving performance  and structural skills. </a:t>
          </a:r>
        </a:p>
        <a:p>
          <a:pPr marL="0" lvl="0" indent="0" algn="ctr" defTabSz="622300">
            <a:lnSpc>
              <a:spcPct val="150000"/>
            </a:lnSpc>
            <a:spcBef>
              <a:spcPct val="0"/>
            </a:spcBef>
            <a:spcAft>
              <a:spcPct val="35000"/>
            </a:spcAft>
            <a:buNone/>
            <a:defRPr cap="all"/>
          </a:pPr>
          <a:endParaRPr lang="en-US" sz="1400" strike="noStrike" kern="1200" cap="none">
            <a:latin typeface="Arial" panose="020B0604020202020204" pitchFamily="34" charset="0"/>
            <a:cs typeface="Arial" panose="020B0604020202020204" pitchFamily="34" charset="0"/>
          </a:endParaRPr>
        </a:p>
        <a:p>
          <a:pPr marL="0" lvl="0" indent="0" algn="ctr" defTabSz="622300">
            <a:lnSpc>
              <a:spcPct val="150000"/>
            </a:lnSpc>
            <a:spcBef>
              <a:spcPct val="0"/>
            </a:spcBef>
            <a:spcAft>
              <a:spcPct val="35000"/>
            </a:spcAft>
            <a:buNone/>
            <a:defRPr cap="all"/>
          </a:pPr>
          <a:endParaRPr lang="en-US" sz="1400" strike="noStrike" kern="1200" cap="none" dirty="0">
            <a:latin typeface="Arial" panose="020B0604020202020204" pitchFamily="34" charset="0"/>
            <a:cs typeface="Arial" panose="020B0604020202020204" pitchFamily="34" charset="0"/>
          </a:endParaRPr>
        </a:p>
      </dsp:txBody>
      <dsp:txXfrm>
        <a:off x="27392" y="2184656"/>
        <a:ext cx="7832002" cy="11039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AF2CE-656E-4328-A423-FDD7F318F71A}">
      <dsp:nvSpPr>
        <dsp:cNvPr id="0" name=""/>
        <dsp:cNvSpPr/>
      </dsp:nvSpPr>
      <dsp:spPr>
        <a:xfrm>
          <a:off x="-225276" y="-137816"/>
          <a:ext cx="2614501" cy="371265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89ED056-3405-40F4-938C-B0CE83AD3EB0}">
      <dsp:nvSpPr>
        <dsp:cNvPr id="0" name=""/>
        <dsp:cNvSpPr/>
      </dsp:nvSpPr>
      <dsp:spPr>
        <a:xfrm>
          <a:off x="0" y="76195"/>
          <a:ext cx="2614501" cy="371265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Useful tool for staff development. Deci and Ryan (1985) provide an example of how excellent and rewarding  work can enhance employees' perceptions of their own abilities, which in turn can increase their intrinsic motivation.</a:t>
          </a:r>
        </a:p>
        <a:p>
          <a:pPr marL="0" lvl="0" indent="0" algn="ctr" defTabSz="622300">
            <a:lnSpc>
              <a:spcPct val="15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 </a:t>
          </a:r>
        </a:p>
      </dsp:txBody>
      <dsp:txXfrm>
        <a:off x="76576" y="152771"/>
        <a:ext cx="2461349" cy="3559500"/>
      </dsp:txXfrm>
    </dsp:sp>
    <dsp:sp modelId="{1222FE5A-264E-4D1C-9C7C-ED06314087D0}">
      <dsp:nvSpPr>
        <dsp:cNvPr id="0" name=""/>
        <dsp:cNvSpPr/>
      </dsp:nvSpPr>
      <dsp:spPr>
        <a:xfrm>
          <a:off x="2902294" y="-3831"/>
          <a:ext cx="2108421" cy="208531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D84503A-5681-43BE-A81F-BF2296E0D51F}">
      <dsp:nvSpPr>
        <dsp:cNvPr id="0" name=""/>
        <dsp:cNvSpPr/>
      </dsp:nvSpPr>
      <dsp:spPr>
        <a:xfrm>
          <a:off x="3127570" y="210180"/>
          <a:ext cx="2108421" cy="208531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Performance coaching is conducted using a multi-rater feedback system that provides high-quality input (Atwater et al., 2007). </a:t>
          </a:r>
          <a:endParaRPr lang="en-US" sz="1400" kern="1200" dirty="0">
            <a:latin typeface="Arial" panose="020B0604020202020204" pitchFamily="34" charset="0"/>
            <a:cs typeface="Arial" panose="020B0604020202020204" pitchFamily="34" charset="0"/>
          </a:endParaRPr>
        </a:p>
      </dsp:txBody>
      <dsp:txXfrm>
        <a:off x="3188647" y="271257"/>
        <a:ext cx="1986267" cy="1963158"/>
      </dsp:txXfrm>
    </dsp:sp>
    <dsp:sp modelId="{221F9271-CFD6-4FB4-BD3A-03D89B91E03E}">
      <dsp:nvSpPr>
        <dsp:cNvPr id="0" name=""/>
        <dsp:cNvSpPr/>
      </dsp:nvSpPr>
      <dsp:spPr>
        <a:xfrm>
          <a:off x="5578234" y="-45017"/>
          <a:ext cx="2062093" cy="194207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4C42DD0-6B4F-4FFF-8DE6-C8DBC0893D3D}">
      <dsp:nvSpPr>
        <dsp:cNvPr id="0" name=""/>
        <dsp:cNvSpPr/>
      </dsp:nvSpPr>
      <dsp:spPr>
        <a:xfrm>
          <a:off x="5803510" y="168995"/>
          <a:ext cx="2062093" cy="19420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Legal protection is another benefit of 360degree feedback (Carter et al., 2005; </a:t>
          </a:r>
          <a:r>
            <a:rPr lang="en-US" sz="1400" kern="1200" dirty="0" err="1">
              <a:latin typeface="Arial" panose="020B0604020202020204" pitchFamily="34" charset="0"/>
              <a:cs typeface="Arial" panose="020B0604020202020204" pitchFamily="34" charset="0"/>
            </a:rPr>
            <a:t>Gitlespie</a:t>
          </a:r>
          <a:r>
            <a:rPr lang="en-US" sz="1400" kern="1200" dirty="0">
              <a:latin typeface="Arial" panose="020B0604020202020204" pitchFamily="34" charset="0"/>
              <a:cs typeface="Arial" panose="020B0604020202020204" pitchFamily="34" charset="0"/>
            </a:rPr>
            <a:t> and Parry, 2006).</a:t>
          </a:r>
        </a:p>
        <a:p>
          <a:pPr marL="0" lvl="0" indent="0" algn="ctr" defTabSz="622300">
            <a:lnSpc>
              <a:spcPct val="9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dsp:txBody>
      <dsp:txXfrm>
        <a:off x="5860391" y="225876"/>
        <a:ext cx="1948331" cy="1828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056E0-B140-45B9-8D2B-CA69F05A67F6}">
      <dsp:nvSpPr>
        <dsp:cNvPr id="0" name=""/>
        <dsp:cNvSpPr/>
      </dsp:nvSpPr>
      <dsp:spPr>
        <a:xfrm>
          <a:off x="0" y="38741"/>
          <a:ext cx="4916510" cy="177101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Employees have the chance to assess both their own conduct and that of the people with whom they interact on a daily basis through the use of 360degree feedback (Rohan-Jones, 2004).</a:t>
          </a:r>
        </a:p>
      </dsp:txBody>
      <dsp:txXfrm>
        <a:off x="86454" y="125195"/>
        <a:ext cx="4743602" cy="1598106"/>
      </dsp:txXfrm>
    </dsp:sp>
    <dsp:sp modelId="{D7DE78D7-DD37-4EFD-8552-5737452DCD35}">
      <dsp:nvSpPr>
        <dsp:cNvPr id="0" name=""/>
        <dsp:cNvSpPr/>
      </dsp:nvSpPr>
      <dsp:spPr>
        <a:xfrm>
          <a:off x="0" y="1894013"/>
          <a:ext cx="4916510" cy="1771014"/>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a:latin typeface="Arial" panose="020B0604020202020204" pitchFamily="34" charset="0"/>
              <a:cs typeface="Arial" panose="020B0604020202020204" pitchFamily="34" charset="0"/>
            </a:rPr>
            <a:t>According to Heathfield (2001),  feedback from multiple sources reduces bias based on gender, ethnicity, and age. </a:t>
          </a:r>
          <a:endParaRPr lang="en-US" sz="1400" kern="1200" dirty="0">
            <a:latin typeface="Arial" panose="020B0604020202020204" pitchFamily="34" charset="0"/>
            <a:cs typeface="Arial" panose="020B0604020202020204" pitchFamily="34" charset="0"/>
          </a:endParaRPr>
        </a:p>
      </dsp:txBody>
      <dsp:txXfrm>
        <a:off x="86454" y="1980467"/>
        <a:ext cx="4743602" cy="1598106"/>
      </dsp:txXfrm>
    </dsp:sp>
    <dsp:sp modelId="{AFE0E083-0952-4DC2-9B88-BBCC9191A4B3}">
      <dsp:nvSpPr>
        <dsp:cNvPr id="0" name=""/>
        <dsp:cNvSpPr/>
      </dsp:nvSpPr>
      <dsp:spPr>
        <a:xfrm>
          <a:off x="0" y="3736290"/>
          <a:ext cx="4916510" cy="1771014"/>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kern="1200">
              <a:latin typeface="Arial" panose="020B0604020202020204" pitchFamily="34" charset="0"/>
              <a:cs typeface="Arial" panose="020B0604020202020204" pitchFamily="34" charset="0"/>
            </a:rPr>
            <a:t>The power of rating their employer may be felt by the rater. Employees may feel empowered and have the right to speak up if they have the chance to rate their employer (Alimo-Metcalfe, 2003).</a:t>
          </a:r>
        </a:p>
        <a:p>
          <a:pPr marL="0" lvl="0" indent="0" algn="l" defTabSz="622300">
            <a:lnSpc>
              <a:spcPct val="9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dsp:txBody>
      <dsp:txXfrm>
        <a:off x="86454" y="3822744"/>
        <a:ext cx="4743602" cy="159810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CE518E-DCB6-42D7-A809-606C80D3BDC3}" type="datetimeFigureOut">
              <a:rPr lang="en-GB" smtClean="0"/>
              <a:t>28/10/2023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0FB07F-DED0-475B-A714-E2BBE1B1AC20}" type="slidenum">
              <a:rPr lang="en-GB" smtClean="0"/>
              <a:t>‹#›</a:t>
            </a:fld>
            <a:endParaRPr lang="en-GB"/>
          </a:p>
        </p:txBody>
      </p:sp>
    </p:spTree>
    <p:extLst>
      <p:ext uri="{BB962C8B-B14F-4D97-AF65-F5344CB8AC3E}">
        <p14:creationId xmlns:p14="http://schemas.microsoft.com/office/powerpoint/2010/main" val="2591659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0FB07F-DED0-475B-A714-E2BBE1B1AC20}" type="slidenum">
              <a:rPr lang="en-GB" smtClean="0"/>
              <a:t>1</a:t>
            </a:fld>
            <a:endParaRPr lang="en-GB"/>
          </a:p>
        </p:txBody>
      </p:sp>
    </p:spTree>
    <p:extLst>
      <p:ext uri="{BB962C8B-B14F-4D97-AF65-F5344CB8AC3E}">
        <p14:creationId xmlns:p14="http://schemas.microsoft.com/office/powerpoint/2010/main" val="3399147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0FB07F-DED0-475B-A714-E2BBE1B1AC20}" type="slidenum">
              <a:rPr lang="en-GB" smtClean="0"/>
              <a:t>2</a:t>
            </a:fld>
            <a:endParaRPr lang="en-GB"/>
          </a:p>
        </p:txBody>
      </p:sp>
    </p:spTree>
    <p:extLst>
      <p:ext uri="{BB962C8B-B14F-4D97-AF65-F5344CB8AC3E}">
        <p14:creationId xmlns:p14="http://schemas.microsoft.com/office/powerpoint/2010/main" val="733725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27A246A-0956-4E0B-9D57-903C0F909D34}" type="datetimeFigureOut">
              <a:rPr lang="en-US" smtClean="0"/>
              <a:t>10/28/2023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201910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7A246A-0956-4E0B-9D57-903C0F909D34}" type="datetimeFigureOut">
              <a:rPr lang="en-US" smtClean="0"/>
              <a:t>10/28/2023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593566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7A246A-0956-4E0B-9D57-903C0F909D34}" type="datetimeFigureOut">
              <a:rPr lang="en-US" smtClean="0"/>
              <a:t>10/28/2023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955951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27A246A-0956-4E0B-9D57-903C0F909D34}" type="datetimeFigureOut">
              <a:rPr lang="en-US" smtClean="0"/>
              <a:t>10/28/2023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4174100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7A246A-0956-4E0B-9D57-903C0F909D34}" type="datetimeFigureOut">
              <a:rPr lang="en-US" smtClean="0"/>
              <a:t>10/28/2023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3225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7A246A-0956-4E0B-9D57-903C0F909D34}" type="datetimeFigureOut">
              <a:rPr lang="en-US" smtClean="0"/>
              <a:t>10/28/2023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4063773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7A246A-0956-4E0B-9D57-903C0F909D34}" type="datetimeFigureOut">
              <a:rPr lang="en-US" smtClean="0"/>
              <a:t>10/28/2023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242076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7A246A-0956-4E0B-9D57-903C0F909D34}" type="datetimeFigureOut">
              <a:rPr lang="en-US" smtClean="0"/>
              <a:t>10/28/2023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80819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7A246A-0956-4E0B-9D57-903C0F909D34}" type="datetimeFigureOut">
              <a:rPr lang="en-US" smtClean="0"/>
              <a:t>10/28/2023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96743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7A246A-0956-4E0B-9D57-903C0F909D34}" type="datetimeFigureOut">
              <a:rPr lang="en-US" smtClean="0"/>
              <a:t>10/28/2023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3922953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7A246A-0956-4E0B-9D57-903C0F909D34}" type="datetimeFigureOut">
              <a:rPr lang="en-US" smtClean="0"/>
              <a:t>10/28/2023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38184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7A246A-0956-4E0B-9D57-903C0F909D34}" type="datetimeFigureOut">
              <a:rPr lang="en-US" smtClean="0"/>
              <a:t>10/28/2023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69F1F2-21F9-4215-926C-AC54BF664BC8}" type="slidenum">
              <a:rPr lang="en-US" smtClean="0"/>
              <a:t>‹#›</a:t>
            </a:fld>
            <a:endParaRPr lang="en-US"/>
          </a:p>
        </p:txBody>
      </p:sp>
    </p:spTree>
    <p:extLst>
      <p:ext uri="{BB962C8B-B14F-4D97-AF65-F5344CB8AC3E}">
        <p14:creationId xmlns:p14="http://schemas.microsoft.com/office/powerpoint/2010/main" val="4417698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5815/ijisa.2014.08.09" TargetMode="External"/><Relationship Id="rId7" Type="http://schemas.openxmlformats.org/officeDocument/2006/relationships/hyperlink" Target="https://digitalcommons.uri.edu/cgi/viewcontent.cgi?article=1014&amp;context=lrc_paper_series" TargetMode="External"/><Relationship Id="rId2" Type="http://schemas.openxmlformats.org/officeDocument/2006/relationships/hyperlink" Target="https://doi.org/10.6007/IJARBSS/v6-i5/2124" TargetMode="External"/><Relationship Id="rId1" Type="http://schemas.openxmlformats.org/officeDocument/2006/relationships/slideLayout" Target="../slideLayouts/slideLayout6.xml"/><Relationship Id="rId6" Type="http://schemas.openxmlformats.org/officeDocument/2006/relationships/hyperlink" Target="https://hbr.org/2020/12/what-makes-a-360-degree-review-successful" TargetMode="External"/><Relationship Id="rId5" Type="http://schemas.openxmlformats.org/officeDocument/2006/relationships/hyperlink" Target="https://doi.org/10.1016/j.ins.2012.08.015" TargetMode="External"/><Relationship Id="rId4" Type="http://schemas.openxmlformats.org/officeDocument/2006/relationships/hyperlink" Target="http://www.rsisinternational.org/Issue10/112-1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BD396B13-A10E-4A7C-A096-8CAE0B98B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3B009840-E781-5B94-F2A2-4C6F4DD6517C}"/>
              </a:ext>
            </a:extLst>
          </p:cNvPr>
          <p:cNvPicPr>
            <a:picLocks noChangeAspect="1"/>
          </p:cNvPicPr>
          <p:nvPr/>
        </p:nvPicPr>
        <p:blipFill rotWithShape="1">
          <a:blip r:embed="rId3"/>
          <a:srcRect l="14434" r="37304"/>
          <a:stretch/>
        </p:blipFill>
        <p:spPr>
          <a:xfrm>
            <a:off x="3852946" y="628609"/>
            <a:ext cx="4808449" cy="5604331"/>
          </a:xfrm>
          <a:custGeom>
            <a:avLst/>
            <a:gdLst/>
            <a:ahLst/>
            <a:cxnLst/>
            <a:rect l="l" t="t" r="r" b="b"/>
            <a:pathLst>
              <a:path w="7047273" h="6160289">
                <a:moveTo>
                  <a:pt x="0" y="0"/>
                </a:moveTo>
                <a:lnTo>
                  <a:pt x="7047273" y="0"/>
                </a:lnTo>
                <a:lnTo>
                  <a:pt x="7047273" y="2807326"/>
                </a:lnTo>
                <a:lnTo>
                  <a:pt x="3603828" y="6155120"/>
                </a:lnTo>
                <a:lnTo>
                  <a:pt x="7047273" y="6155120"/>
                </a:lnTo>
                <a:lnTo>
                  <a:pt x="7047273" y="6160289"/>
                </a:lnTo>
                <a:lnTo>
                  <a:pt x="0" y="6160289"/>
                </a:lnTo>
                <a:close/>
              </a:path>
            </a:pathLst>
          </a:custGeom>
        </p:spPr>
      </p:pic>
      <p:sp>
        <p:nvSpPr>
          <p:cNvPr id="48" name="Right Triangle 40">
            <a:extLst>
              <a:ext uri="{FF2B5EF4-FFF2-40B4-BE49-F238E27FC236}">
                <a16:creationId xmlns:a16="http://schemas.microsoft.com/office/drawing/2014/main" id="{52B7117A-6A3D-4C1E-8D25-852D81E78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5" y="625059"/>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3899" y="1383528"/>
            <a:ext cx="2528592" cy="3167510"/>
          </a:xfrm>
        </p:spPr>
        <p:txBody>
          <a:bodyPr anchor="ctr">
            <a:normAutofit/>
          </a:bodyPr>
          <a:lstStyle/>
          <a:p>
            <a:pPr algn="r">
              <a:lnSpc>
                <a:spcPct val="90000"/>
              </a:lnSpc>
            </a:pPr>
            <a:r>
              <a:rPr lang="en-US" sz="3500" dirty="0">
                <a:latin typeface="Arial" panose="020B0604020202020204" pitchFamily="34" charset="0"/>
                <a:cs typeface="Arial" panose="020B0604020202020204" pitchFamily="34" charset="0"/>
              </a:rPr>
              <a:t>Importance and benefits of 360-degree feedback</a:t>
            </a:r>
          </a:p>
        </p:txBody>
      </p:sp>
      <p:sp>
        <p:nvSpPr>
          <p:cNvPr id="3" name="Subtitle 2"/>
          <p:cNvSpPr>
            <a:spLocks noGrp="1"/>
          </p:cNvSpPr>
          <p:nvPr>
            <p:ph type="subTitle" idx="1"/>
          </p:nvPr>
        </p:nvSpPr>
        <p:spPr>
          <a:xfrm>
            <a:off x="723900" y="4582814"/>
            <a:ext cx="2528591" cy="1312657"/>
          </a:xfrm>
        </p:spPr>
        <p:txBody>
          <a:bodyPr anchor="t">
            <a:normAutofit/>
          </a:bodyPr>
          <a:lstStyle/>
          <a:p>
            <a:pPr algn="r">
              <a:lnSpc>
                <a:spcPct val="90000"/>
              </a:lnSpc>
            </a:pPr>
            <a:r>
              <a:rPr lang="en-US" sz="1400">
                <a:latin typeface="Arial" panose="020B0604020202020204" pitchFamily="34" charset="0"/>
                <a:cs typeface="Arial" panose="020B0604020202020204" pitchFamily="34" charset="0"/>
              </a:rPr>
              <a:t>Student: Vasilica Valentina Dinca</a:t>
            </a:r>
          </a:p>
          <a:p>
            <a:pPr algn="r">
              <a:lnSpc>
                <a:spcPct val="90000"/>
              </a:lnSpc>
            </a:pPr>
            <a:r>
              <a:rPr lang="en-US" sz="1400">
                <a:latin typeface="Arial" panose="020B0604020202020204" pitchFamily="34" charset="0"/>
                <a:cs typeface="Arial" panose="020B0604020202020204" pitchFamily="34" charset="0"/>
              </a:rPr>
              <a:t>2131463</a:t>
            </a:r>
          </a:p>
          <a:p>
            <a:pPr algn="r">
              <a:lnSpc>
                <a:spcPct val="90000"/>
              </a:lnSpc>
            </a:pPr>
            <a:r>
              <a:rPr lang="en-US" sz="1400">
                <a:latin typeface="Arial" panose="020B0604020202020204" pitchFamily="34" charset="0"/>
                <a:cs typeface="Arial" panose="020B0604020202020204" pitchFamily="34" charset="0"/>
              </a:rPr>
              <a:t>Lecturer: Ehsan Khajeh</a:t>
            </a:r>
          </a:p>
          <a:p>
            <a:pPr algn="r">
              <a:lnSpc>
                <a:spcPct val="90000"/>
              </a:lnSpc>
            </a:pPr>
            <a:r>
              <a:rPr lang="en-US" sz="1400">
                <a:latin typeface="Arial" panose="020B0604020202020204" pitchFamily="34" charset="0"/>
                <a:cs typeface="Arial" panose="020B0604020202020204" pitchFamily="34" charset="0"/>
              </a:rPr>
              <a:t>Module: BMSW 5102</a:t>
            </a:r>
          </a:p>
        </p:txBody>
      </p:sp>
    </p:spTree>
    <p:extLst>
      <p:ext uri="{BB962C8B-B14F-4D97-AF65-F5344CB8AC3E}">
        <p14:creationId xmlns:p14="http://schemas.microsoft.com/office/powerpoint/2010/main" val="1484521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709375"/>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09800" y="732950"/>
            <a:ext cx="4269475" cy="1000836"/>
          </a:xfrm>
        </p:spPr>
        <p:txBody>
          <a:bodyPr vert="horz" lIns="91440" tIns="45720" rIns="91440" bIns="45720" rtlCol="0" anchor="ctr">
            <a:normAutofit/>
          </a:bodyPr>
          <a:lstStyle/>
          <a:p>
            <a:pPr algn="l">
              <a:lnSpc>
                <a:spcPct val="90000"/>
              </a:lnSpc>
            </a:pPr>
            <a:r>
              <a:rPr lang="en-US" sz="3200" kern="1200" dirty="0">
                <a:solidFill>
                  <a:schemeClr val="tx1"/>
                </a:solidFill>
                <a:latin typeface="Arial" panose="020B0604020202020204" pitchFamily="34" charset="0"/>
                <a:cs typeface="Arial" panose="020B0604020202020204" pitchFamily="34" charset="0"/>
              </a:rPr>
              <a:t>360-degree feedback</a:t>
            </a:r>
          </a:p>
        </p:txBody>
      </p:sp>
      <p:cxnSp>
        <p:nvCxnSpPr>
          <p:cNvPr id="21" name="Straight Connector 20">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4487" y="1598722"/>
            <a:ext cx="2970517" cy="1976745"/>
          </a:xfrm>
          <a:prstGeom prst="rect">
            <a:avLst/>
          </a:prstGeom>
          <a:ln>
            <a:noFill/>
          </a:ln>
          <a:effectLst>
            <a:softEdge rad="112500"/>
          </a:effectLst>
        </p:spPr>
      </p:pic>
      <p:sp>
        <p:nvSpPr>
          <p:cNvPr id="4" name="TextBox 3"/>
          <p:cNvSpPr txBox="1"/>
          <p:nvPr/>
        </p:nvSpPr>
        <p:spPr>
          <a:xfrm>
            <a:off x="1032933" y="1828801"/>
            <a:ext cx="4772189" cy="4198846"/>
          </a:xfrm>
          <a:prstGeom prst="rect">
            <a:avLst/>
          </a:prstGeom>
          <a:noFill/>
        </p:spPr>
        <p:txBody>
          <a:bodyPr wrap="square" rtlCol="0">
            <a:spAutoFit/>
          </a:bodyPr>
          <a:lstStyle/>
          <a:p>
            <a:pPr defTabSz="521208">
              <a:lnSpc>
                <a:spcPct val="150000"/>
              </a:lnSpc>
              <a:spcAft>
                <a:spcPts val="600"/>
              </a:spcAft>
            </a:pPr>
            <a:r>
              <a:rPr lang="en-US" sz="1400" kern="1200" dirty="0">
                <a:solidFill>
                  <a:schemeClr val="tx1"/>
                </a:solidFill>
                <a:latin typeface="Arial" panose="020B0604020202020204" pitchFamily="34" charset="0"/>
                <a:ea typeface="+mn-ea"/>
                <a:cs typeface="Arial" panose="020B0604020202020204" pitchFamily="34" charset="0"/>
              </a:rPr>
              <a:t> 	Full-circle assessment, multi-rater feedback, multi-source feedback, group performance reviews, and 360degree appraisal are other names for 360degree feedback.  All of these phrases, according to Ward (2004), have the same meaning. </a:t>
            </a:r>
          </a:p>
          <a:p>
            <a:pPr defTabSz="521208">
              <a:lnSpc>
                <a:spcPct val="150000"/>
              </a:lnSpc>
              <a:spcAft>
                <a:spcPts val="600"/>
              </a:spcAft>
            </a:pPr>
            <a:r>
              <a:rPr lang="en-GB" sz="1400" kern="1200" dirty="0">
                <a:solidFill>
                  <a:schemeClr val="tx1"/>
                </a:solidFill>
                <a:latin typeface="Arial" panose="020B0604020202020204" pitchFamily="34" charset="0"/>
                <a:ea typeface="+mn-ea"/>
                <a:cs typeface="Arial" panose="020B0604020202020204" pitchFamily="34" charset="0"/>
              </a:rPr>
              <a:t>	The term "360-degree feedback method" is defined by </a:t>
            </a:r>
            <a:r>
              <a:rPr lang="en-GB" sz="1400" kern="1200" dirty="0" err="1">
                <a:solidFill>
                  <a:schemeClr val="tx1"/>
                </a:solidFill>
                <a:latin typeface="Arial" panose="020B0604020202020204" pitchFamily="34" charset="0"/>
                <a:ea typeface="+mn-ea"/>
                <a:cs typeface="Arial" panose="020B0604020202020204" pitchFamily="34" charset="0"/>
              </a:rPr>
              <a:t>Lepsinger</a:t>
            </a:r>
            <a:r>
              <a:rPr lang="en-GB" sz="1400" kern="1200" dirty="0">
                <a:solidFill>
                  <a:schemeClr val="tx1"/>
                </a:solidFill>
                <a:latin typeface="Arial" panose="020B0604020202020204" pitchFamily="34" charset="0"/>
                <a:ea typeface="+mn-ea"/>
                <a:cs typeface="Arial" panose="020B0604020202020204" pitchFamily="34" charset="0"/>
              </a:rPr>
              <a:t> and Lucia as "a feedback process that involves gathering awareness of a person's behaviour and the impact of </a:t>
            </a:r>
            <a:r>
              <a:rPr lang="en-GB" sz="1400" dirty="0">
                <a:latin typeface="Arial" panose="020B0604020202020204" pitchFamily="34" charset="0"/>
                <a:cs typeface="Arial" panose="020B0604020202020204" pitchFamily="34" charset="0"/>
              </a:rPr>
              <a:t>it</a:t>
            </a:r>
            <a:r>
              <a:rPr lang="en-GB" sz="1400" kern="1200" dirty="0">
                <a:solidFill>
                  <a:schemeClr val="tx1"/>
                </a:solidFill>
                <a:latin typeface="Arial" panose="020B0604020202020204" pitchFamily="34" charset="0"/>
                <a:ea typeface="+mn-ea"/>
                <a:cs typeface="Arial" panose="020B0604020202020204" pitchFamily="34" charset="0"/>
              </a:rPr>
              <a:t> from that person's boss(es), that, his direct reports, his colleagues, other members of the project team, internal and external customers and suppliers” (</a:t>
            </a:r>
            <a:r>
              <a:rPr lang="en-GB" sz="1400" kern="1200" dirty="0" err="1">
                <a:solidFill>
                  <a:schemeClr val="tx1"/>
                </a:solidFill>
                <a:latin typeface="Arial" panose="020B0604020202020204" pitchFamily="34" charset="0"/>
                <a:ea typeface="+mn-ea"/>
                <a:cs typeface="Arial" panose="020B0604020202020204" pitchFamily="34" charset="0"/>
              </a:rPr>
              <a:t>Lepsinger</a:t>
            </a:r>
            <a:r>
              <a:rPr lang="en-GB" sz="1400" kern="1200" dirty="0">
                <a:solidFill>
                  <a:schemeClr val="tx1"/>
                </a:solidFill>
                <a:latin typeface="Arial" panose="020B0604020202020204" pitchFamily="34" charset="0"/>
                <a:ea typeface="+mn-ea"/>
                <a:cs typeface="Arial" panose="020B0604020202020204" pitchFamily="34" charset="0"/>
              </a:rPr>
              <a:t> and Lucia, 1997, p. 6) . </a:t>
            </a:r>
            <a:endParaRPr lang="en-US" sz="1400" kern="1200" dirty="0">
              <a:solidFill>
                <a:schemeClr val="tx1"/>
              </a:solidFill>
              <a:latin typeface="Arial" panose="020B0604020202020204" pitchFamily="34" charset="0"/>
              <a:ea typeface="+mn-ea"/>
              <a:cs typeface="Arial" panose="020B0604020202020204" pitchFamily="34" charset="0"/>
            </a:endParaRP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05122" y="4150753"/>
            <a:ext cx="2719369" cy="1569116"/>
          </a:xfrm>
          <a:prstGeom prst="rect">
            <a:avLst/>
          </a:prstGeom>
        </p:spPr>
      </p:pic>
      <p:sp>
        <p:nvSpPr>
          <p:cNvPr id="6" name="TextBox 5">
            <a:extLst>
              <a:ext uri="{FF2B5EF4-FFF2-40B4-BE49-F238E27FC236}">
                <a16:creationId xmlns:a16="http://schemas.microsoft.com/office/drawing/2014/main" id="{8302CDC1-4052-853C-6134-B925EB8BCE5E}"/>
              </a:ext>
            </a:extLst>
          </p:cNvPr>
          <p:cNvSpPr txBox="1"/>
          <p:nvPr/>
        </p:nvSpPr>
        <p:spPr>
          <a:xfrm>
            <a:off x="5805123" y="3575467"/>
            <a:ext cx="2629246" cy="307777"/>
          </a:xfrm>
          <a:prstGeom prst="rect">
            <a:avLst/>
          </a:prstGeom>
          <a:noFill/>
        </p:spPr>
        <p:txBody>
          <a:bodyPr wrap="none" rtlCol="0">
            <a:spAutoFit/>
          </a:bodyPr>
          <a:lstStyle/>
          <a:p>
            <a:pPr defTabSz="521208">
              <a:spcAft>
                <a:spcPts val="600"/>
              </a:spcAft>
            </a:pPr>
            <a:r>
              <a:rPr lang="en-GB" sz="1400" kern="1200" dirty="0">
                <a:solidFill>
                  <a:schemeClr val="tx1"/>
                </a:solidFill>
                <a:latin typeface="Arial" panose="020B0604020202020204" pitchFamily="34" charset="0"/>
                <a:cs typeface="Arial" panose="020B0604020202020204" pitchFamily="34" charset="0"/>
              </a:rPr>
              <a:t>Figure 1: 360degree Feedback</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0966269-1EFE-8E44-B9B0-C96975D171B2}"/>
              </a:ext>
            </a:extLst>
          </p:cNvPr>
          <p:cNvSpPr txBox="1"/>
          <p:nvPr/>
        </p:nvSpPr>
        <p:spPr>
          <a:xfrm>
            <a:off x="5587842" y="5719869"/>
            <a:ext cx="2603944" cy="307777"/>
          </a:xfrm>
          <a:prstGeom prst="rect">
            <a:avLst/>
          </a:prstGeom>
          <a:noFill/>
        </p:spPr>
        <p:txBody>
          <a:bodyPr wrap="square" rtlCol="0">
            <a:spAutoFit/>
          </a:bodyPr>
          <a:lstStyle/>
          <a:p>
            <a:pPr defTabSz="521208">
              <a:spcAft>
                <a:spcPts val="600"/>
              </a:spcAft>
            </a:pPr>
            <a:r>
              <a:rPr lang="en-GB" sz="1400" kern="1200" dirty="0">
                <a:solidFill>
                  <a:schemeClr val="tx1"/>
                </a:solidFill>
                <a:latin typeface="Arial" panose="020B0604020202020204" pitchFamily="34" charset="0"/>
                <a:cs typeface="Arial" panose="020B0604020202020204" pitchFamily="34" charset="0"/>
              </a:rPr>
              <a:t>Figure 2: Feedback method</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7258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817950" y="5666847"/>
            <a:ext cx="1463040" cy="3428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872039" y="4572000"/>
            <a:ext cx="4814761" cy="1868451"/>
          </a:xfrm>
          <a:prstGeom prst="rect">
            <a:avLst/>
          </a:prstGeom>
        </p:spPr>
        <p:txBody>
          <a:bodyPr vert="horz" lIns="91440" tIns="45720" rIns="91440" bIns="45720" rtlCol="0" anchor="ctr">
            <a:normAutofit fontScale="92500" lnSpcReduction="10000"/>
          </a:bodyPr>
          <a:lstStyle/>
          <a:p>
            <a:pPr indent="-228600">
              <a:lnSpc>
                <a:spcPct val="160000"/>
              </a:lnSpc>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The application of 360-degree feedback is commonly used for performance appraisal, development, and management purposes (Atwater et al., 2007). </a:t>
            </a:r>
            <a:r>
              <a:rPr lang="en-US" sz="1400" dirty="0">
                <a:latin typeface="Arial" panose="020B0604020202020204" pitchFamily="34" charset="0"/>
                <a:cs typeface="Arial" panose="020B0604020202020204" pitchFamily="34" charset="0"/>
              </a:rPr>
              <a:t>According to the majority of studies, 360-degree techniques are effective when used to evaluate performance (Ward, 2004; Gallagher, 2008; Dowling et al., 2008).</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874" y="1114168"/>
            <a:ext cx="4881375" cy="2928824"/>
          </a:xfrm>
          <a:prstGeom prst="rect">
            <a:avLst/>
          </a:prstGeom>
        </p:spPr>
      </p:pic>
      <p:sp>
        <p:nvSpPr>
          <p:cNvPr id="4" name="TextBox 3">
            <a:extLst>
              <a:ext uri="{FF2B5EF4-FFF2-40B4-BE49-F238E27FC236}">
                <a16:creationId xmlns:a16="http://schemas.microsoft.com/office/drawing/2014/main" id="{59CAC7E5-60B1-07BB-8217-A0CF2974B585}"/>
              </a:ext>
            </a:extLst>
          </p:cNvPr>
          <p:cNvSpPr txBox="1"/>
          <p:nvPr/>
        </p:nvSpPr>
        <p:spPr>
          <a:xfrm>
            <a:off x="1069937" y="4182852"/>
            <a:ext cx="3057247" cy="375552"/>
          </a:xfrm>
          <a:prstGeom prst="rect">
            <a:avLst/>
          </a:prstGeom>
          <a:noFill/>
        </p:spPr>
        <p:txBody>
          <a:bodyPr wrap="none" rtlCol="0">
            <a:spAutoFit/>
          </a:bodyPr>
          <a:lstStyle/>
          <a:p>
            <a:pPr defTabSz="987552">
              <a:lnSpc>
                <a:spcPct val="150000"/>
              </a:lnSpc>
              <a:spcAft>
                <a:spcPts val="600"/>
              </a:spcAft>
            </a:pPr>
            <a:r>
              <a:rPr lang="en-GB" sz="1400" kern="1200" dirty="0">
                <a:solidFill>
                  <a:schemeClr val="tx1"/>
                </a:solidFill>
                <a:latin typeface="Arial" panose="020B0604020202020204" pitchFamily="34" charset="0"/>
                <a:cs typeface="Arial" panose="020B0604020202020204" pitchFamily="34" charset="0"/>
              </a:rPr>
              <a:t>Figure 3: Performance management</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53EBA7E-34E4-FC78-4E74-1EC144337F33}"/>
              </a:ext>
            </a:extLst>
          </p:cNvPr>
          <p:cNvSpPr txBox="1"/>
          <p:nvPr/>
        </p:nvSpPr>
        <p:spPr>
          <a:xfrm>
            <a:off x="2573162" y="140536"/>
            <a:ext cx="4054315" cy="584775"/>
          </a:xfrm>
          <a:prstGeom prst="rect">
            <a:avLst/>
          </a:prstGeom>
          <a:noFill/>
        </p:spPr>
        <p:txBody>
          <a:bodyPr wrap="none" rtlCol="0">
            <a:spAutoFit/>
          </a:bodyPr>
          <a:lstStyle/>
          <a:p>
            <a:r>
              <a:rPr lang="en-GB" sz="3200" dirty="0">
                <a:latin typeface="Arial" panose="020B0604020202020204" pitchFamily="34" charset="0"/>
                <a:cs typeface="Arial" panose="020B0604020202020204" pitchFamily="34" charset="0"/>
              </a:rPr>
              <a:t>360-degree feedback</a:t>
            </a:r>
          </a:p>
        </p:txBody>
      </p:sp>
    </p:spTree>
    <p:extLst>
      <p:ext uri="{BB962C8B-B14F-4D97-AF65-F5344CB8AC3E}">
        <p14:creationId xmlns:p14="http://schemas.microsoft.com/office/powerpoint/2010/main" val="401156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85B3D8-1E85-4E55-9F6B-4DB259252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5571" y="109813"/>
            <a:ext cx="7209522" cy="652187"/>
          </a:xfrm>
        </p:spPr>
        <p:txBody>
          <a:bodyPr vert="horz" lIns="91440" tIns="45720" rIns="91440" bIns="45720" rtlCol="0" anchor="ctr">
            <a:normAutofit fontScale="90000"/>
          </a:bodyPr>
          <a:lstStyle/>
          <a:p>
            <a:pPr algn="l">
              <a:lnSpc>
                <a:spcPct val="90000"/>
              </a:lnSpc>
            </a:pPr>
            <a:r>
              <a:rPr lang="en-US" sz="3200" kern="1200" dirty="0">
                <a:solidFill>
                  <a:schemeClr val="tx1"/>
                </a:solidFill>
                <a:latin typeface="Arial" panose="020B0604020202020204" pitchFamily="34" charset="0"/>
                <a:cs typeface="Arial" panose="020B0604020202020204" pitchFamily="34" charset="0"/>
              </a:rPr>
              <a:t>Importance of the concept for employers</a:t>
            </a:r>
          </a:p>
        </p:txBody>
      </p:sp>
      <p:grpSp>
        <p:nvGrpSpPr>
          <p:cNvPr id="17" name="Group 1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3154317"/>
            <a:ext cx="548639" cy="673460"/>
            <a:chOff x="3940602" y="308034"/>
            <a:chExt cx="2116791" cy="3428999"/>
          </a:xfrm>
          <a:solidFill>
            <a:schemeClr val="accent4"/>
          </a:solidFill>
        </p:grpSpPr>
        <p:sp>
          <p:nvSpPr>
            <p:cNvPr id="18" name="Rectangle 1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2627" y="2209799"/>
            <a:ext cx="2569317" cy="1541591"/>
          </a:xfrm>
          <a:prstGeom prst="rect">
            <a:avLst/>
          </a:prstGeom>
        </p:spPr>
      </p:pic>
      <p:sp>
        <p:nvSpPr>
          <p:cNvPr id="3" name="TextBox 2"/>
          <p:cNvSpPr txBox="1"/>
          <p:nvPr/>
        </p:nvSpPr>
        <p:spPr>
          <a:xfrm>
            <a:off x="548637" y="1196806"/>
            <a:ext cx="6233163" cy="3277820"/>
          </a:xfrm>
          <a:prstGeom prst="rect">
            <a:avLst/>
          </a:prstGeom>
          <a:noFill/>
        </p:spPr>
        <p:txBody>
          <a:bodyPr wrap="square" rtlCol="0">
            <a:spAutoFit/>
          </a:bodyPr>
          <a:lstStyle/>
          <a:p>
            <a:pPr marL="131445" indent="-131445" defTabSz="420624">
              <a:lnSpc>
                <a:spcPct val="150000"/>
              </a:lnSpc>
              <a:spcAft>
                <a:spcPts val="600"/>
              </a:spcAft>
              <a:buFont typeface="Wingdings" panose="05000000000000000000" pitchFamily="2" charset="2"/>
              <a:buChar char="v"/>
            </a:pPr>
            <a:r>
              <a:rPr lang="en-GB" sz="1400" kern="1200" dirty="0">
                <a:solidFill>
                  <a:schemeClr val="tx1"/>
                </a:solidFill>
                <a:latin typeface="Arial" panose="020B0604020202020204" pitchFamily="34" charset="0"/>
                <a:cs typeface="Arial" panose="020B0604020202020204" pitchFamily="34" charset="0"/>
              </a:rPr>
              <a:t>Better management style, better communication, better teamwork, greater  awareness of strengths and weaknesses, and  appreciation of the importance of strong interpersonal skills can all be supported by 360-degree feedback (Curtis, 2000). </a:t>
            </a:r>
          </a:p>
          <a:p>
            <a:pPr defTabSz="420624">
              <a:lnSpc>
                <a:spcPct val="150000"/>
              </a:lnSpc>
              <a:spcAft>
                <a:spcPts val="600"/>
              </a:spcAft>
            </a:pPr>
            <a:endParaRPr lang="en-GB" sz="1400" dirty="0">
              <a:latin typeface="Arial" panose="020B0604020202020204" pitchFamily="34" charset="0"/>
              <a:cs typeface="Arial" panose="020B0604020202020204" pitchFamily="34" charset="0"/>
            </a:endParaRPr>
          </a:p>
          <a:p>
            <a:pPr defTabSz="420624">
              <a:lnSpc>
                <a:spcPct val="150000"/>
              </a:lnSpc>
              <a:spcAft>
                <a:spcPts val="600"/>
              </a:spcAft>
            </a:pPr>
            <a:endParaRPr lang="en-GB" sz="1400" kern="1200" dirty="0">
              <a:solidFill>
                <a:schemeClr val="tx1"/>
              </a:solidFill>
              <a:latin typeface="Arial" panose="020B0604020202020204" pitchFamily="34" charset="0"/>
              <a:cs typeface="Arial" panose="020B0604020202020204" pitchFamily="34" charset="0"/>
            </a:endParaRPr>
          </a:p>
          <a:p>
            <a:pPr defTabSz="420624">
              <a:lnSpc>
                <a:spcPct val="150000"/>
              </a:lnSpc>
              <a:spcAft>
                <a:spcPts val="600"/>
              </a:spcAft>
            </a:pPr>
            <a:endParaRPr lang="en-US" sz="1400" kern="1200" dirty="0">
              <a:solidFill>
                <a:schemeClr val="tx1"/>
              </a:solidFill>
              <a:latin typeface="Arial" panose="020B0604020202020204" pitchFamily="34" charset="0"/>
              <a:cs typeface="Arial" panose="020B0604020202020204" pitchFamily="34" charset="0"/>
            </a:endParaRPr>
          </a:p>
          <a:p>
            <a:pPr marL="131445" indent="-131445" defTabSz="420624">
              <a:lnSpc>
                <a:spcPct val="150000"/>
              </a:lnSpc>
              <a:spcAft>
                <a:spcPts val="600"/>
              </a:spcAft>
              <a:buFont typeface="Wingdings" panose="05000000000000000000" pitchFamily="2" charset="2"/>
              <a:buChar char="v"/>
            </a:pPr>
            <a:endParaRPr lang="en-US" sz="1400" dirty="0">
              <a:latin typeface="Arial" panose="020B0604020202020204" pitchFamily="34" charset="0"/>
              <a:cs typeface="Arial" panose="020B0604020202020204" pitchFamily="34" charset="0"/>
            </a:endParaRPr>
          </a:p>
          <a:p>
            <a:pPr defTabSz="420624">
              <a:spcAft>
                <a:spcPts val="600"/>
              </a:spcAft>
            </a:pPr>
            <a:endParaRPr lang="en-US"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6A301A8-8363-82A6-15BC-6C54355181CA}"/>
              </a:ext>
            </a:extLst>
          </p:cNvPr>
          <p:cNvSpPr txBox="1"/>
          <p:nvPr/>
        </p:nvSpPr>
        <p:spPr>
          <a:xfrm>
            <a:off x="5030102" y="3827777"/>
            <a:ext cx="1751698" cy="307777"/>
          </a:xfrm>
          <a:prstGeom prst="rect">
            <a:avLst/>
          </a:prstGeom>
          <a:noFill/>
        </p:spPr>
        <p:txBody>
          <a:bodyPr wrap="none" rtlCol="0">
            <a:spAutoFit/>
          </a:bodyPr>
          <a:lstStyle/>
          <a:p>
            <a:pPr defTabSz="420624">
              <a:spcAft>
                <a:spcPts val="600"/>
              </a:spcAft>
            </a:pPr>
            <a:r>
              <a:rPr lang="en-GB" sz="1400" kern="1200" dirty="0">
                <a:solidFill>
                  <a:schemeClr val="tx1"/>
                </a:solidFill>
                <a:latin typeface="Arial" panose="020B0604020202020204" pitchFamily="34" charset="0"/>
                <a:ea typeface="+mn-ea"/>
                <a:cs typeface="Arial" panose="020B0604020202020204" pitchFamily="34" charset="0"/>
              </a:rPr>
              <a:t>Figure 4: Teamwork</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39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sz="1400" dirty="0">
              <a:solidFill>
                <a:prstClr val="black"/>
              </a:solidFill>
              <a:latin typeface="Arial" panose="020B0604020202020204" pitchFamily="34" charset="0"/>
              <a:cs typeface="Arial" panose="020B0604020202020204" pitchFamily="34" charset="0"/>
            </a:endParaRPr>
          </a:p>
        </p:txBody>
      </p:sp>
      <p:sp>
        <p:nvSpPr>
          <p:cNvPr id="76" name="Rectangle 75">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45363" y="6150940"/>
            <a:ext cx="524256"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33100" y="1760836"/>
            <a:ext cx="524256" cy="88975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57200" y="1676400"/>
            <a:ext cx="8534400" cy="3967943"/>
          </a:xfrm>
          <a:prstGeom prst="rect">
            <a:avLst/>
          </a:prstGeom>
        </p:spPr>
        <p:txBody>
          <a:bodyPr vert="horz" lIns="91440" tIns="45720" rIns="91440" bIns="45720" rtlCol="0" anchor="ctr">
            <a:noAutofit/>
          </a:bodyPr>
          <a:lstStyle/>
          <a:p>
            <a:pPr marL="342900" indent="-285750">
              <a:lnSpc>
                <a:spcPct val="15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When the individual receiving training, accepts the feedback and takes appropriate steps to make the necessary adjustments,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will be able to profit from the 360-degree feedback. Gaining benefits from the deployment of the 360degree feedback method depends on the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climate (Alexander 2006).</a:t>
            </a:r>
          </a:p>
          <a:p>
            <a:pPr marL="57150">
              <a:lnSpc>
                <a:spcPct val="150000"/>
              </a:lnSpc>
              <a:spcAft>
                <a:spcPts val="600"/>
              </a:spcAft>
            </a:pPr>
            <a:endParaRPr lang="en-US" sz="1400" dirty="0">
              <a:latin typeface="Arial" panose="020B0604020202020204" pitchFamily="34" charset="0"/>
              <a:cs typeface="Arial" panose="020B0604020202020204" pitchFamily="34" charset="0"/>
            </a:endParaRPr>
          </a:p>
          <a:p>
            <a:pPr marL="342900" indent="-285750">
              <a:lnSpc>
                <a:spcPct val="15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The organization may promote its innovation and </a:t>
            </a:r>
          </a:p>
          <a:p>
            <a:pPr marL="57150">
              <a:lnSpc>
                <a:spcPct val="150000"/>
              </a:lnSpc>
              <a:spcAft>
                <a:spcPts val="600"/>
              </a:spcAft>
            </a:pPr>
            <a:r>
              <a:rPr lang="en-US" sz="1400" dirty="0">
                <a:latin typeface="Arial" panose="020B0604020202020204" pitchFamily="34" charset="0"/>
                <a:cs typeface="Arial" panose="020B0604020202020204" pitchFamily="34" charset="0"/>
              </a:rPr>
              <a:t>customer service strengths with the use of 360degree</a:t>
            </a:r>
          </a:p>
          <a:p>
            <a:pPr marL="57150">
              <a:lnSpc>
                <a:spcPct val="150000"/>
              </a:lnSpc>
              <a:spcAft>
                <a:spcPts val="600"/>
              </a:spcAft>
            </a:pPr>
            <a:r>
              <a:rPr lang="en-US" sz="1400" dirty="0">
                <a:latin typeface="Arial" panose="020B0604020202020204" pitchFamily="34" charset="0"/>
                <a:cs typeface="Arial" panose="020B0604020202020204" pitchFamily="34" charset="0"/>
              </a:rPr>
              <a:t>aggregate reports, which in turn helps to boost sales </a:t>
            </a:r>
          </a:p>
          <a:p>
            <a:pPr marL="57150">
              <a:lnSpc>
                <a:spcPct val="150000"/>
              </a:lnSpc>
              <a:spcAft>
                <a:spcPts val="600"/>
              </a:spcAft>
            </a:pPr>
            <a:r>
              <a:rPr lang="en-US" sz="1400" dirty="0">
                <a:latin typeface="Arial" panose="020B0604020202020204" pitchFamily="34" charset="0"/>
                <a:cs typeface="Arial" panose="020B0604020202020204" pitchFamily="34" charset="0"/>
              </a:rPr>
              <a:t>and profits (Hallam, 2004).</a:t>
            </a:r>
          </a:p>
          <a:p>
            <a:pPr marL="57150">
              <a:lnSpc>
                <a:spcPct val="90000"/>
              </a:lnSpc>
              <a:spcAft>
                <a:spcPts val="600"/>
              </a:spcAft>
            </a:pPr>
            <a:endParaRPr lang="en-US"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6B3A241-F9ED-D767-805F-B716CF9D3C97}"/>
              </a:ext>
            </a:extLst>
          </p:cNvPr>
          <p:cNvSpPr txBox="1"/>
          <p:nvPr/>
        </p:nvSpPr>
        <p:spPr>
          <a:xfrm>
            <a:off x="1524000" y="330200"/>
            <a:ext cx="7515199" cy="584775"/>
          </a:xfrm>
          <a:prstGeom prst="rect">
            <a:avLst/>
          </a:prstGeom>
          <a:noFill/>
        </p:spPr>
        <p:txBody>
          <a:bodyPr wrap="none" rtlCol="0">
            <a:spAutoFit/>
          </a:bodyPr>
          <a:lstStyle/>
          <a:p>
            <a:r>
              <a:rPr lang="en-GB" sz="3200" dirty="0">
                <a:latin typeface="Arial" panose="020B0604020202020204" pitchFamily="34" charset="0"/>
                <a:cs typeface="Arial" panose="020B0604020202020204" pitchFamily="34" charset="0"/>
              </a:rPr>
              <a:t>Importance of the concept for employers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3132" y="2895600"/>
            <a:ext cx="3710001" cy="266875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281599" y="5410200"/>
            <a:ext cx="3757600"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Figure 5: Innovation promote by organization</a:t>
            </a:r>
          </a:p>
        </p:txBody>
      </p:sp>
    </p:spTree>
    <p:extLst>
      <p:ext uri="{BB962C8B-B14F-4D97-AF65-F5344CB8AC3E}">
        <p14:creationId xmlns:p14="http://schemas.microsoft.com/office/powerpoint/2010/main" val="3290417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1">
            <a:extLst>
              <a:ext uri="{FF2B5EF4-FFF2-40B4-BE49-F238E27FC236}">
                <a16:creationId xmlns:a16="http://schemas.microsoft.com/office/drawing/2014/main" id="{FC9DE033-89A3-6783-FB18-C3207295A355}"/>
              </a:ext>
            </a:extLst>
          </p:cNvPr>
          <p:cNvGraphicFramePr/>
          <p:nvPr>
            <p:extLst>
              <p:ext uri="{D42A27DB-BD31-4B8C-83A1-F6EECF244321}">
                <p14:modId xmlns:p14="http://schemas.microsoft.com/office/powerpoint/2010/main" val="2278340648"/>
              </p:ext>
            </p:extLst>
          </p:nvPr>
        </p:nvGraphicFramePr>
        <p:xfrm>
          <a:off x="628650" y="1295400"/>
          <a:ext cx="7905750" cy="4881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E247B213-A2EA-727B-382F-D1C97976EE1C}"/>
              </a:ext>
            </a:extLst>
          </p:cNvPr>
          <p:cNvSpPr txBox="1"/>
          <p:nvPr/>
        </p:nvSpPr>
        <p:spPr>
          <a:xfrm>
            <a:off x="1219200" y="381000"/>
            <a:ext cx="7606570" cy="584775"/>
          </a:xfrm>
          <a:prstGeom prst="rect">
            <a:avLst/>
          </a:prstGeom>
          <a:noFill/>
        </p:spPr>
        <p:txBody>
          <a:bodyPr wrap="none" rtlCol="0">
            <a:spAutoFit/>
          </a:bodyPr>
          <a:lstStyle/>
          <a:p>
            <a:r>
              <a:rPr lang="en-US" sz="3200">
                <a:latin typeface="Arial" panose="020B0604020202020204" pitchFamily="34" charset="0"/>
                <a:cs typeface="Arial" panose="020B0604020202020204" pitchFamily="34" charset="0"/>
              </a:rPr>
              <a:t>Importance of the concept for employees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073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9" name="Rectangle 2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2057400" y="381000"/>
            <a:ext cx="4800599" cy="685800"/>
          </a:xfrm>
        </p:spPr>
        <p:txBody>
          <a:bodyPr vert="horz" lIns="91440" tIns="45720" rIns="91440" bIns="45720" rtlCol="0" anchor="ctr">
            <a:normAutofit/>
          </a:bodyPr>
          <a:lstStyle/>
          <a:p>
            <a:pPr algn="l">
              <a:lnSpc>
                <a:spcPct val="90000"/>
              </a:lnSpc>
            </a:pPr>
            <a:r>
              <a:rPr lang="en-US" sz="3200" kern="1200" dirty="0">
                <a:solidFill>
                  <a:schemeClr val="tx1"/>
                </a:solidFill>
                <a:latin typeface="Arial" panose="020B0604020202020204" pitchFamily="34" charset="0"/>
                <a:cs typeface="Arial" panose="020B0604020202020204" pitchFamily="34" charset="0"/>
              </a:rPr>
              <a:t>Benefits for employers</a:t>
            </a:r>
          </a:p>
        </p:txBody>
      </p:sp>
      <p:cxnSp>
        <p:nvCxnSpPr>
          <p:cNvPr id="35" name="Straight Connector 3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410DF967-55C4-248B-CDC1-CD481164E957}"/>
              </a:ext>
            </a:extLst>
          </p:cNvPr>
          <p:cNvGraphicFramePr/>
          <p:nvPr>
            <p:extLst>
              <p:ext uri="{D42A27DB-BD31-4B8C-83A1-F6EECF244321}">
                <p14:modId xmlns:p14="http://schemas.microsoft.com/office/powerpoint/2010/main" val="1993975423"/>
              </p:ext>
            </p:extLst>
          </p:nvPr>
        </p:nvGraphicFramePr>
        <p:xfrm>
          <a:off x="548640" y="2209800"/>
          <a:ext cx="7913642" cy="4017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702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2">
            <a:extLst>
              <a:ext uri="{FF2B5EF4-FFF2-40B4-BE49-F238E27FC236}">
                <a16:creationId xmlns:a16="http://schemas.microsoft.com/office/drawing/2014/main" id="{10CDB94D-D02B-16A4-58DD-100EC5637A64}"/>
              </a:ext>
            </a:extLst>
          </p:cNvPr>
          <p:cNvGraphicFramePr/>
          <p:nvPr>
            <p:extLst>
              <p:ext uri="{D42A27DB-BD31-4B8C-83A1-F6EECF244321}">
                <p14:modId xmlns:p14="http://schemas.microsoft.com/office/powerpoint/2010/main" val="1674349338"/>
              </p:ext>
            </p:extLst>
          </p:nvPr>
        </p:nvGraphicFramePr>
        <p:xfrm>
          <a:off x="3607694" y="649480"/>
          <a:ext cx="4916510"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5026EE5-97E3-E5D5-DB3A-B1E95819AA8C}"/>
              </a:ext>
            </a:extLst>
          </p:cNvPr>
          <p:cNvSpPr txBox="1"/>
          <p:nvPr/>
        </p:nvSpPr>
        <p:spPr>
          <a:xfrm>
            <a:off x="3810000" y="155463"/>
            <a:ext cx="4352474" cy="584775"/>
          </a:xfrm>
          <a:prstGeom prst="rect">
            <a:avLst/>
          </a:prstGeom>
          <a:noFill/>
        </p:spPr>
        <p:txBody>
          <a:bodyPr wrap="none" rtlCol="0">
            <a:spAutoFit/>
          </a:bodyPr>
          <a:lstStyle/>
          <a:p>
            <a:r>
              <a:rPr lang="en-GB" sz="3200">
                <a:latin typeface="Arial" panose="020B0604020202020204" pitchFamily="34" charset="0"/>
                <a:cs typeface="Arial" panose="020B0604020202020204" pitchFamily="34" charset="0"/>
              </a:rPr>
              <a:t>Benefits for employees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4697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96" name="Rectangle 9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884323" y="381000"/>
            <a:ext cx="7446877" cy="914400"/>
          </a:xfrm>
        </p:spPr>
        <p:txBody>
          <a:bodyPr vert="horz" lIns="91440" tIns="45720" rIns="91440" bIns="45720" rtlCol="0" anchor="ctr">
            <a:normAutofit/>
          </a:bodyPr>
          <a:lstStyle/>
          <a:p>
            <a:pPr algn="l">
              <a:lnSpc>
                <a:spcPct val="90000"/>
              </a:lnSpc>
            </a:pPr>
            <a:r>
              <a:rPr lang="en-US" sz="3200" kern="1200">
                <a:solidFill>
                  <a:schemeClr val="tx1"/>
                </a:solidFill>
                <a:latin typeface="Arial" panose="020B0604020202020204" pitchFamily="34" charset="0"/>
                <a:cs typeface="Arial" panose="020B0604020202020204" pitchFamily="34" charset="0"/>
              </a:rPr>
              <a:t>Issues during implementing the concept</a:t>
            </a:r>
            <a:endParaRPr lang="en-US" sz="3200" kern="1200" dirty="0">
              <a:solidFill>
                <a:schemeClr val="tx1"/>
              </a:solidFill>
              <a:latin typeface="Arial" panose="020B0604020202020204" pitchFamily="34" charset="0"/>
              <a:cs typeface="Arial" panose="020B0604020202020204" pitchFamily="34" charset="0"/>
            </a:endParaRPr>
          </a:p>
        </p:txBody>
      </p:sp>
      <p:sp>
        <p:nvSpPr>
          <p:cNvPr id="30" name="TextBox 2"/>
          <p:cNvSpPr txBox="1"/>
          <p:nvPr/>
        </p:nvSpPr>
        <p:spPr>
          <a:xfrm>
            <a:off x="783771" y="1767294"/>
            <a:ext cx="7522029" cy="332277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Implementing 360 degrees in time and frequently.</a:t>
            </a:r>
          </a:p>
          <a:p>
            <a:pPr>
              <a:lnSpc>
                <a:spcPct val="90000"/>
              </a:lnSpc>
              <a:spcAft>
                <a:spcPts val="600"/>
              </a:spcAft>
            </a:pPr>
            <a:r>
              <a:rPr lang="en-US" sz="1400" dirty="0">
                <a:latin typeface="Arial" panose="020B0604020202020204" pitchFamily="34" charset="0"/>
                <a:cs typeface="Arial" panose="020B0604020202020204" pitchFamily="34" charset="0"/>
              </a:rPr>
              <a:t> It is advised that firms who choose to implement 360degree feedback take the time commitment into account and be prepared to wait for the outcomes (Ward, 2004).</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360-degree feedback price</a:t>
            </a:r>
          </a:p>
          <a:p>
            <a:pPr marL="57150">
              <a:lnSpc>
                <a:spcPct val="90000"/>
              </a:lnSpc>
              <a:spcAft>
                <a:spcPts val="600"/>
              </a:spcAft>
            </a:pPr>
            <a:r>
              <a:rPr lang="en-GB" sz="1400" dirty="0">
                <a:latin typeface="Arial" panose="020B0604020202020204" pitchFamily="34" charset="0"/>
                <a:cs typeface="Arial" panose="020B0604020202020204" pitchFamily="34" charset="0"/>
              </a:rPr>
              <a:t>Before implementing a system, organizations should consider both the time  and  cost of the  feedback process from multiple reviewers (Carter et al., 2005). </a:t>
            </a:r>
            <a:endParaRPr lang="en-US" sz="1400" dirty="0">
              <a:latin typeface="Arial" panose="020B0604020202020204" pitchFamily="34" charset="0"/>
              <a:cs typeface="Arial" panose="020B0604020202020204" pitchFamily="34" charset="0"/>
            </a:endParaRPr>
          </a:p>
          <a:p>
            <a:pPr marL="57150">
              <a:lnSpc>
                <a:spcPct val="90000"/>
              </a:lnSpc>
              <a:spcAft>
                <a:spcPts val="600"/>
              </a:spcAft>
            </a:pPr>
            <a:endParaRPr lang="en-US" sz="1500" dirty="0"/>
          </a:p>
        </p:txBody>
      </p:sp>
      <p:cxnSp>
        <p:nvCxnSpPr>
          <p:cNvPr id="102" name="Straight Connector 10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9918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45363" y="6150940"/>
            <a:ext cx="524256"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33100" y="1760836"/>
            <a:ext cx="524256" cy="88975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6888" y="399675"/>
            <a:ext cx="3485526"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E996DC2F-4F25-556F-48B1-428CE79923B3}"/>
              </a:ext>
            </a:extLst>
          </p:cNvPr>
          <p:cNvPicPr>
            <a:picLocks noChangeAspect="1"/>
          </p:cNvPicPr>
          <p:nvPr/>
        </p:nvPicPr>
        <p:blipFill rotWithShape="1">
          <a:blip r:embed="rId2"/>
          <a:srcRect l="34092" r="32530" b="1"/>
          <a:stretch/>
        </p:blipFill>
        <p:spPr>
          <a:xfrm>
            <a:off x="401332" y="627954"/>
            <a:ext cx="3176637" cy="5353373"/>
          </a:xfrm>
          <a:prstGeom prst="rect">
            <a:avLst/>
          </a:prstGeom>
        </p:spPr>
      </p:pic>
      <p:sp>
        <p:nvSpPr>
          <p:cNvPr id="3" name="TextBox 2"/>
          <p:cNvSpPr txBox="1"/>
          <p:nvPr/>
        </p:nvSpPr>
        <p:spPr>
          <a:xfrm>
            <a:off x="4324696" y="2620641"/>
            <a:ext cx="4378313" cy="3023702"/>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360-degree feedback's validity and dependability</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Cultural effects and Reactions to 360-Degree Feedback</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In tiny organizations, maintaining confidentiality may be difficult (Fletcher, 2001, pp. 479).</a:t>
            </a:r>
          </a:p>
        </p:txBody>
      </p:sp>
      <p:sp>
        <p:nvSpPr>
          <p:cNvPr id="2" name="TextBox 1">
            <a:extLst>
              <a:ext uri="{FF2B5EF4-FFF2-40B4-BE49-F238E27FC236}">
                <a16:creationId xmlns:a16="http://schemas.microsoft.com/office/drawing/2014/main" id="{586308C7-962E-8CF3-108F-03EF8C91FCB3}"/>
              </a:ext>
            </a:extLst>
          </p:cNvPr>
          <p:cNvSpPr txBox="1"/>
          <p:nvPr/>
        </p:nvSpPr>
        <p:spPr>
          <a:xfrm flipH="1">
            <a:off x="3732414" y="619487"/>
            <a:ext cx="5106785" cy="1077218"/>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Issues during implementing the concept</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9513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vert="horz" lIns="91440" tIns="45720" rIns="91440" bIns="45720" rtlCol="0" anchor="ctr">
            <a:normAutofit/>
          </a:bodyPr>
          <a:lstStyle/>
          <a:p>
            <a:pPr algn="l">
              <a:lnSpc>
                <a:spcPct val="90000"/>
              </a:lnSpc>
            </a:pPr>
            <a:r>
              <a:rPr lang="en-US" sz="3200" dirty="0">
                <a:latin typeface="Arial" panose="020B0604020202020204" pitchFamily="34" charset="0"/>
                <a:cs typeface="Arial" panose="020B0604020202020204" pitchFamily="34" charset="0"/>
              </a:rPr>
              <a:t>Conclusions</a:t>
            </a:r>
          </a:p>
        </p:txBody>
      </p:sp>
      <p:sp>
        <p:nvSpPr>
          <p:cNvPr id="3" name="TextBox 2"/>
          <p:cNvSpPr txBox="1"/>
          <p:nvPr/>
        </p:nvSpPr>
        <p:spPr>
          <a:xfrm>
            <a:off x="571351" y="2743200"/>
            <a:ext cx="3485179" cy="3613149"/>
          </a:xfrm>
          <a:prstGeom prst="rect">
            <a:avLst/>
          </a:prstGeom>
        </p:spPr>
        <p:txBody>
          <a:bodyPr vert="horz" lIns="91440" tIns="45720" rIns="91440" bIns="45720" rtlCol="0" anchor="ctr">
            <a:normAutofit/>
          </a:bodyPr>
          <a:lstStyle/>
          <a:p>
            <a:pPr indent="-2286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concept provide an opportunity for manager and employee to exchange their opinions and devise strategies to improve performance.</a:t>
            </a:r>
          </a:p>
          <a:p>
            <a:pPr indent="-2286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Is an excellent tool for management systems to increase communication process transparency.</a:t>
            </a:r>
          </a:p>
        </p:txBody>
      </p:sp>
      <p:pic>
        <p:nvPicPr>
          <p:cNvPr id="5" name="Picture 4" descr="3D rendering of game pieces tied together with a rope">
            <a:extLst>
              <a:ext uri="{FF2B5EF4-FFF2-40B4-BE49-F238E27FC236}">
                <a16:creationId xmlns:a16="http://schemas.microsoft.com/office/drawing/2014/main" id="{3C357860-1112-8C88-D0EE-9B800A989676}"/>
              </a:ext>
            </a:extLst>
          </p:cNvPr>
          <p:cNvPicPr>
            <a:picLocks noChangeAspect="1"/>
          </p:cNvPicPr>
          <p:nvPr/>
        </p:nvPicPr>
        <p:blipFill rotWithShape="1">
          <a:blip r:embed="rId2"/>
          <a:srcRect l="11886" r="38058"/>
          <a:stretch/>
        </p:blipFill>
        <p:spPr>
          <a:xfrm>
            <a:off x="4572000" y="1"/>
            <a:ext cx="4577118" cy="6858000"/>
          </a:xfrm>
          <a:prstGeom prst="rect">
            <a:avLst/>
          </a:prstGeom>
        </p:spPr>
      </p:pic>
    </p:spTree>
    <p:extLst>
      <p:ext uri="{BB962C8B-B14F-4D97-AF65-F5344CB8AC3E}">
        <p14:creationId xmlns:p14="http://schemas.microsoft.com/office/powerpoint/2010/main" val="558027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3400" y="304800"/>
            <a:ext cx="5777103" cy="773390"/>
          </a:xfrm>
        </p:spPr>
        <p:txBody>
          <a:bodyPr vert="horz" lIns="91440" tIns="45720" rIns="91440" bIns="45720" rtlCol="0" anchor="b">
            <a:normAutofit/>
          </a:bodyPr>
          <a:lstStyle/>
          <a:p>
            <a:pPr>
              <a:lnSpc>
                <a:spcPct val="150000"/>
              </a:lnSpc>
            </a:pPr>
            <a:r>
              <a:rPr lang="en-US" sz="3200" kern="1200" dirty="0">
                <a:solidFill>
                  <a:schemeClr val="tx1"/>
                </a:solidFill>
                <a:latin typeface="Arial" panose="020B0604020202020204" pitchFamily="34" charset="0"/>
                <a:cs typeface="Arial" panose="020B0604020202020204" pitchFamily="34" charset="0"/>
              </a:rPr>
              <a:t>Reference list</a:t>
            </a:r>
          </a:p>
        </p:txBody>
      </p:sp>
      <p:sp>
        <p:nvSpPr>
          <p:cNvPr id="3" name="TextBox 2"/>
          <p:cNvSpPr txBox="1"/>
          <p:nvPr/>
        </p:nvSpPr>
        <p:spPr>
          <a:xfrm>
            <a:off x="852296" y="1447800"/>
            <a:ext cx="7834504" cy="4424967"/>
          </a:xfrm>
          <a:prstGeom prst="rect">
            <a:avLst/>
          </a:prstGeom>
        </p:spPr>
        <p:txBody>
          <a:bodyPr vert="horz" lIns="91440" tIns="45720" rIns="91440" bIns="45720" rtlCol="0" anchor="t">
            <a:normAutofit fontScale="92500" lnSpcReduction="20000"/>
          </a:bodyPr>
          <a:lstStyle/>
          <a:p>
            <a:pPr marL="285750" indent="-228600">
              <a:lnSpc>
                <a:spcPct val="90000"/>
              </a:lnSpc>
              <a:spcAft>
                <a:spcPts val="600"/>
              </a:spcAft>
              <a:buFont typeface="Arial" panose="020B0604020202020204" pitchFamily="34" charset="0"/>
              <a:buChar char="•"/>
            </a:pPr>
            <a:r>
              <a:rPr lang="en-US" sz="1500" dirty="0" err="1">
                <a:latin typeface="Arial" panose="020B0604020202020204" pitchFamily="34" charset="0"/>
                <a:cs typeface="Arial" panose="020B0604020202020204" pitchFamily="34" charset="0"/>
              </a:rPr>
              <a:t>Kanaslan</a:t>
            </a:r>
            <a:r>
              <a:rPr lang="en-US" sz="1500" dirty="0">
                <a:latin typeface="Arial" panose="020B0604020202020204" pitchFamily="34" charset="0"/>
                <a:cs typeface="Arial" panose="020B0604020202020204" pitchFamily="34" charset="0"/>
              </a:rPr>
              <a:t>, E.K. and </a:t>
            </a:r>
            <a:r>
              <a:rPr lang="en-US" sz="1500" dirty="0" err="1">
                <a:latin typeface="Arial" panose="020B0604020202020204" pitchFamily="34" charset="0"/>
                <a:cs typeface="Arial" panose="020B0604020202020204" pitchFamily="34" charset="0"/>
              </a:rPr>
              <a:t>Iyem</a:t>
            </a:r>
            <a:r>
              <a:rPr lang="en-US" sz="1500" dirty="0">
                <a:latin typeface="Arial" panose="020B0604020202020204" pitchFamily="34" charset="0"/>
                <a:cs typeface="Arial" panose="020B0604020202020204" pitchFamily="34" charset="0"/>
              </a:rPr>
              <a:t>, C. (2016) ‘Is 360 Degree Feedback Appraisal an Effective Way of Performance Evaluation?’, International Journal of Academic Research in Business and Social Sciences, 6(5). Available at: </a:t>
            </a:r>
            <a:r>
              <a:rPr lang="en-US" sz="1500" dirty="0">
                <a:latin typeface="Arial" panose="020B0604020202020204" pitchFamily="34" charset="0"/>
                <a:cs typeface="Arial" panose="020B0604020202020204" pitchFamily="34" charset="0"/>
                <a:hlinkClick r:id="rId2"/>
              </a:rPr>
              <a:t>https://doi.org/10.6007/IJARBSS/v6-i5/2124</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Aggarwal, A. and Thakur, G.S.M. (2014) ‘Design and Implementation of Fuzzy Rule Based Expert System for Employees Performance Appraisal in IT Organizations’, International Journal of Intelligent Systems and Applications, 6(8), pp. 77–86. Available at: </a:t>
            </a:r>
            <a:r>
              <a:rPr lang="en-US" sz="1500" dirty="0">
                <a:latin typeface="Arial" panose="020B0604020202020204" pitchFamily="34" charset="0"/>
                <a:cs typeface="Arial" panose="020B0604020202020204" pitchFamily="34" charset="0"/>
                <a:hlinkClick r:id="rId3"/>
              </a:rPr>
              <a:t>https://doi.org/10.5815/ijisa.2014.08.09</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Mohapatra, M. (2015) 360 Degree Feedback: A Review of Literature. Available at: </a:t>
            </a:r>
            <a:r>
              <a:rPr lang="en-US" sz="1500" dirty="0">
                <a:latin typeface="Arial" panose="020B0604020202020204" pitchFamily="34" charset="0"/>
                <a:cs typeface="Arial" panose="020B0604020202020204" pitchFamily="34" charset="0"/>
                <a:hlinkClick r:id="rId4"/>
              </a:rPr>
              <a:t>http://www.rsisinternational.org/Issue10/112-116.pdf</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err="1">
                <a:latin typeface="Arial" panose="020B0604020202020204" pitchFamily="34" charset="0"/>
                <a:cs typeface="Arial" panose="020B0604020202020204" pitchFamily="34" charset="0"/>
              </a:rPr>
              <a:t>Espinilla</a:t>
            </a:r>
            <a:r>
              <a:rPr lang="en-US" sz="1500" dirty="0">
                <a:latin typeface="Arial" panose="020B0604020202020204" pitchFamily="34" charset="0"/>
                <a:cs typeface="Arial" panose="020B0604020202020204" pitchFamily="34" charset="0"/>
              </a:rPr>
              <a:t>, M. et al. (2013) ‘A 360-degree performance appraisal model dealing with heterogeneous information and dependent criteria’, Information Sciences, 222, pp. 459–471. Available at: </a:t>
            </a:r>
            <a:r>
              <a:rPr lang="en-US" sz="1500" dirty="0">
                <a:latin typeface="Arial" panose="020B0604020202020204" pitchFamily="34" charset="0"/>
                <a:cs typeface="Arial" panose="020B0604020202020204" pitchFamily="34" charset="0"/>
                <a:hlinkClick r:id="rId5"/>
              </a:rPr>
              <a:t>https://doi.org/10.1016/j.ins.2012.08.015</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Zenger, J. and Folkman, J. (2020) What Makes a 360-Degree Review Successful?, Harvard Business Review. Available at: </a:t>
            </a:r>
            <a:r>
              <a:rPr lang="en-US" sz="1500" dirty="0">
                <a:latin typeface="Arial" panose="020B0604020202020204" pitchFamily="34" charset="0"/>
                <a:cs typeface="Arial" panose="020B0604020202020204" pitchFamily="34" charset="0"/>
                <a:hlinkClick r:id="rId6"/>
              </a:rPr>
              <a:t>https://hbr.org/2020/12/what-makes-a-360-degree-review-successful</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Alexander, D. (2006) How Do 360 Degree Performance Reviews Affect Employee Attitudes, Effectiveness and Performance? Available at: </a:t>
            </a:r>
            <a:r>
              <a:rPr lang="en-US" sz="1500" dirty="0">
                <a:latin typeface="Arial" panose="020B0604020202020204" pitchFamily="34" charset="0"/>
                <a:cs typeface="Arial" panose="020B0604020202020204" pitchFamily="34" charset="0"/>
                <a:hlinkClick r:id="rId7"/>
              </a:rPr>
              <a:t>https://digitalcommons.uri.edu/cgi/viewcontent.cgi?article=1014&amp;context=lrc_paper_series</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360-Degree Feedback as a Competitive Advantage - ProQuest (no date) www.proquest.com. Available at: https://www.proquest.com/docview/224341530?parentSessionId=cXxBBNtweHt5TbNMga05l1exqMqpEtzE1m5lwnzVwY8%3D&amp;pq-origsite=primo&amp;accountid=130472 (Accessed: 19 October 2023).</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0872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1917</TotalTime>
  <Words>1067</Words>
  <Application>Microsoft Office PowerPoint</Application>
  <PresentationFormat>On-screen Show (4:3)</PresentationFormat>
  <Paragraphs>69</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Wingdings</vt:lpstr>
      <vt:lpstr>Office Theme</vt:lpstr>
      <vt:lpstr>Importance and benefits of 360-degree feedback</vt:lpstr>
      <vt:lpstr>360-degree feedback</vt:lpstr>
      <vt:lpstr>PowerPoint Presentation</vt:lpstr>
      <vt:lpstr>Importance of the concept for employers</vt:lpstr>
      <vt:lpstr>PowerPoint Presentation</vt:lpstr>
      <vt:lpstr>PowerPoint Presentation</vt:lpstr>
      <vt:lpstr>Benefits for employers</vt:lpstr>
      <vt:lpstr>PowerPoint Presentation</vt:lpstr>
      <vt:lpstr>Issues during implementing the concept</vt:lpstr>
      <vt:lpstr>PowerPoint Presentation</vt:lpstr>
      <vt:lpstr>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Tudor</dc:creator>
  <cp:lastModifiedBy>Vasilica Dinca (2131463)</cp:lastModifiedBy>
  <cp:revision>35</cp:revision>
  <dcterms:created xsi:type="dcterms:W3CDTF">2023-10-18T15:30:59Z</dcterms:created>
  <dcterms:modified xsi:type="dcterms:W3CDTF">2023-10-28T22:51:33Z</dcterms:modified>
</cp:coreProperties>
</file>