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58" r:id="rId7"/>
    <p:sldId id="277" r:id="rId8"/>
    <p:sldId id="278" r:id="rId9"/>
    <p:sldId id="259" r:id="rId10"/>
    <p:sldId id="274" r:id="rId11"/>
    <p:sldId id="275" r:id="rId12"/>
    <p:sldId id="276" r:id="rId13"/>
    <p:sldId id="271" r:id="rId14"/>
    <p:sldId id="272" r:id="rId15"/>
    <p:sldId id="273"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D1F8F-132A-B338-AAF1-644E1A531D5C}" v="62" dt="2022-02-25T15:22:09.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5699" autoAdjust="0"/>
  </p:normalViewPr>
  <p:slideViewPr>
    <p:cSldViewPr snapToGrid="0">
      <p:cViewPr varScale="1">
        <p:scale>
          <a:sx n="63" d="100"/>
          <a:sy n="63" d="100"/>
        </p:scale>
        <p:origin x="142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C5526-D8C3-4223-8F34-6282F6A5AF83}" type="datetimeFigureOut">
              <a:rPr lang="en-US"/>
              <a:t>2/28/2022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9C63E6-B5EB-4F60-B606-C8408AC721DE}" type="slidenum">
              <a:rPr lang="en-US"/>
              <a:t>‹#›</a:t>
            </a:fld>
            <a:endParaRPr lang="en-US"/>
          </a:p>
        </p:txBody>
      </p:sp>
    </p:spTree>
    <p:extLst>
      <p:ext uri="{BB962C8B-B14F-4D97-AF65-F5344CB8AC3E}">
        <p14:creationId xmlns:p14="http://schemas.microsoft.com/office/powerpoint/2010/main" val="2197372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9C63E6-B5EB-4F60-B606-C8408AC721DE}" type="slidenum">
              <a:rPr lang="en-US" smtClean="0"/>
              <a:t>1</a:t>
            </a:fld>
            <a:endParaRPr lang="en-US"/>
          </a:p>
        </p:txBody>
      </p:sp>
    </p:spTree>
    <p:extLst>
      <p:ext uri="{BB962C8B-B14F-4D97-AF65-F5344CB8AC3E}">
        <p14:creationId xmlns:p14="http://schemas.microsoft.com/office/powerpoint/2010/main" val="2150468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Resilient Decision
https://www.polleverywhere.com/free_text_polls/2TxCf379wjkePM49e9yLl</a:t>
            </a:r>
          </a:p>
        </p:txBody>
      </p:sp>
      <p:sp>
        <p:nvSpPr>
          <p:cNvPr id="4" name="Slide Number Placeholder 3"/>
          <p:cNvSpPr>
            <a:spLocks noGrp="1"/>
          </p:cNvSpPr>
          <p:nvPr>
            <p:ph type="sldNum" sz="quarter" idx="5"/>
          </p:nvPr>
        </p:nvSpPr>
        <p:spPr/>
        <p:txBody>
          <a:bodyPr/>
          <a:lstStyle/>
          <a:p>
            <a:fld id="{449C63E6-B5EB-4F60-B606-C8408AC721DE}" type="slidenum">
              <a:rPr lang="en-US" smtClean="0"/>
              <a:t>5</a:t>
            </a:fld>
            <a:endParaRPr lang="en-US"/>
          </a:p>
        </p:txBody>
      </p:sp>
      <p:sp>
        <p:nvSpPr>
          <p:cNvPr id="5" name="TextBox 4">
            <a:extLst>
              <a:ext uri="{FF2B5EF4-FFF2-40B4-BE49-F238E27FC236}">
                <a16:creationId xmlns:a16="http://schemas.microsoft.com/office/drawing/2014/main" id="{6C888135-3C86-456A-BD8B-A505D33844D7}"/>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175626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per the above image - the principle of MCDM (multi-criteria decision making) is to have a set goal and to measure a selection of alternative methods to reach the goal against a number of criteria points weighted by relevance/importance... </a:t>
            </a:r>
          </a:p>
        </p:txBody>
      </p:sp>
      <p:sp>
        <p:nvSpPr>
          <p:cNvPr id="4" name="Slide Number Placeholder 3"/>
          <p:cNvSpPr>
            <a:spLocks noGrp="1"/>
          </p:cNvSpPr>
          <p:nvPr>
            <p:ph type="sldNum" sz="quarter" idx="5"/>
          </p:nvPr>
        </p:nvSpPr>
        <p:spPr/>
        <p:txBody>
          <a:bodyPr/>
          <a:lstStyle/>
          <a:p>
            <a:fld id="{449C63E6-B5EB-4F60-B606-C8408AC721DE}" type="slidenum">
              <a:rPr lang="en-US"/>
              <a:t>8</a:t>
            </a:fld>
            <a:endParaRPr lang="en-US"/>
          </a:p>
        </p:txBody>
      </p:sp>
    </p:spTree>
    <p:extLst>
      <p:ext uri="{BB962C8B-B14F-4D97-AF65-F5344CB8AC3E}">
        <p14:creationId xmlns:p14="http://schemas.microsoft.com/office/powerpoint/2010/main" val="454732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car example above, the goal would be to buy a new a car. The criteria - reliability, style, fuel </a:t>
            </a:r>
            <a:r>
              <a:rPr lang="en-US" dirty="0" err="1"/>
              <a:t>ec</a:t>
            </a:r>
            <a:r>
              <a:rPr lang="en-US" dirty="0"/>
              <a:t>, cost which would be the weighted elements  based on importance, and the car types would be the alternatives </a:t>
            </a:r>
            <a:endParaRPr lang="en-US"/>
          </a:p>
        </p:txBody>
      </p:sp>
      <p:sp>
        <p:nvSpPr>
          <p:cNvPr id="4" name="Slide Number Placeholder 3"/>
          <p:cNvSpPr>
            <a:spLocks noGrp="1"/>
          </p:cNvSpPr>
          <p:nvPr>
            <p:ph type="sldNum" sz="quarter" idx="5"/>
          </p:nvPr>
        </p:nvSpPr>
        <p:spPr/>
        <p:txBody>
          <a:bodyPr/>
          <a:lstStyle/>
          <a:p>
            <a:fld id="{449C63E6-B5EB-4F60-B606-C8408AC721DE}" type="slidenum">
              <a:rPr lang="en-US"/>
              <a:t>9</a:t>
            </a:fld>
            <a:endParaRPr lang="en-US"/>
          </a:p>
        </p:txBody>
      </p:sp>
    </p:spTree>
    <p:extLst>
      <p:ext uri="{BB962C8B-B14F-4D97-AF65-F5344CB8AC3E}">
        <p14:creationId xmlns:p14="http://schemas.microsoft.com/office/powerpoint/2010/main" val="1543230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fontAlgn="auto">
              <a:buAutoNum type="arabicPeriod"/>
            </a:pPr>
            <a:r>
              <a:rPr lang="en-GB" b="0" i="0" dirty="0">
                <a:solidFill>
                  <a:srgbClr val="2A2B2C"/>
                </a:solidFill>
                <a:effectLst/>
                <a:latin typeface="gordita"/>
              </a:rPr>
              <a:t>Identify your alternatives :</a:t>
            </a:r>
          </a:p>
          <a:p>
            <a:pPr marL="0" indent="0" algn="l" fontAlgn="auto">
              <a:buNone/>
            </a:pPr>
            <a:r>
              <a:rPr lang="en-GB" b="0" i="0" dirty="0">
                <a:solidFill>
                  <a:srgbClr val="2A2B2C"/>
                </a:solidFill>
                <a:effectLst/>
                <a:latin typeface="gordita"/>
              </a:rPr>
              <a:t> Decision matrices are a helpful tool to decide the best option between a set of similar choices. Before you can build your matrix, identify the options you’re deciding between.</a:t>
            </a:r>
          </a:p>
          <a:p>
            <a:pPr algn="l" fontAlgn="auto"/>
            <a:r>
              <a:rPr lang="en-GB" b="0" i="0" dirty="0">
                <a:solidFill>
                  <a:srgbClr val="2A2B2C"/>
                </a:solidFill>
                <a:effectLst/>
                <a:latin typeface="gordita"/>
              </a:rPr>
              <a:t>For example, let’s say your team is launching a new brand campaign this summer. You need to decide on a vendor to create the visuals and videos for the design. Right now, you’ve identified three design agencies, though they each have their pros and cons.</a:t>
            </a:r>
          </a:p>
          <a:p>
            <a:pPr algn="l" fontAlgn="auto"/>
            <a:endParaRPr lang="en-GB" b="0" i="0" dirty="0">
              <a:solidFill>
                <a:srgbClr val="2A2B2C"/>
              </a:solidFill>
              <a:effectLst/>
              <a:latin typeface="gordita"/>
            </a:endParaRPr>
          </a:p>
          <a:p>
            <a:pPr algn="l" fontAlgn="auto"/>
            <a:r>
              <a:rPr lang="en-GB" b="0" i="0" dirty="0">
                <a:solidFill>
                  <a:srgbClr val="151B26"/>
                </a:solidFill>
                <a:effectLst/>
                <a:latin typeface="gordita"/>
              </a:rPr>
              <a:t>2. Identify important considerations</a:t>
            </a:r>
          </a:p>
          <a:p>
            <a:pPr algn="l" fontAlgn="auto"/>
            <a:r>
              <a:rPr lang="en-GB" b="0" i="0" dirty="0">
                <a:solidFill>
                  <a:srgbClr val="2A2B2C"/>
                </a:solidFill>
                <a:effectLst/>
                <a:latin typeface="gordita"/>
              </a:rPr>
              <a:t>The second step to building a decision matrix is to identify the important considerations that factor into your decision. This set of criteria helps you identify the best decision and avoid subjectivity.</a:t>
            </a:r>
          </a:p>
          <a:p>
            <a:pPr algn="l" fontAlgn="auto"/>
            <a:r>
              <a:rPr lang="en-GB" b="0" i="0" dirty="0">
                <a:solidFill>
                  <a:srgbClr val="2A2B2C"/>
                </a:solidFill>
                <a:effectLst/>
                <a:latin typeface="gordita"/>
              </a:rPr>
              <a:t>Continuing our example, your team has decided that the important criteria to factor in when selecting a design agency are: cost, experience, communication, and past customer reviews.</a:t>
            </a:r>
          </a:p>
          <a:p>
            <a:pPr algn="l" fontAlgn="auto"/>
            <a:endParaRPr lang="en-GB" b="0" i="0" dirty="0">
              <a:solidFill>
                <a:srgbClr val="2A2B2C"/>
              </a:solidFill>
              <a:effectLst/>
              <a:latin typeface="gordita"/>
            </a:endParaRPr>
          </a:p>
          <a:p>
            <a:pPr algn="l" fontAlgn="auto"/>
            <a:r>
              <a:rPr lang="en-GB" b="0" i="0" dirty="0">
                <a:solidFill>
                  <a:srgbClr val="151B26"/>
                </a:solidFill>
                <a:effectLst/>
                <a:latin typeface="gordita"/>
              </a:rPr>
              <a:t>3. Create your decision matrix</a:t>
            </a:r>
          </a:p>
          <a:p>
            <a:pPr algn="l" fontAlgn="auto"/>
            <a:r>
              <a:rPr lang="en-GB" b="0" i="0" dirty="0">
                <a:solidFill>
                  <a:srgbClr val="2A2B2C"/>
                </a:solidFill>
                <a:effectLst/>
                <a:latin typeface="gordita"/>
              </a:rPr>
              <a:t>A decision matrix is a grid where you can compare important considerations between the various options.</a:t>
            </a:r>
          </a:p>
          <a:p>
            <a:pPr algn="l" fontAlgn="auto"/>
            <a:r>
              <a:rPr lang="en-GB" b="0" i="0" dirty="0">
                <a:solidFill>
                  <a:srgbClr val="2A2B2C"/>
                </a:solidFill>
                <a:effectLst/>
                <a:latin typeface="gordita"/>
              </a:rPr>
              <a:t> </a:t>
            </a:r>
          </a:p>
          <a:p>
            <a:pPr algn="l" fontAlgn="auto"/>
            <a:r>
              <a:rPr lang="en-GB" b="0" i="0" dirty="0">
                <a:solidFill>
                  <a:srgbClr val="151B26"/>
                </a:solidFill>
                <a:effectLst/>
                <a:latin typeface="gordita"/>
              </a:rPr>
              <a:t>4. Fill in your decision matrix</a:t>
            </a:r>
          </a:p>
          <a:p>
            <a:pPr algn="l" fontAlgn="auto"/>
            <a:r>
              <a:rPr lang="en-GB" b="0" i="0" dirty="0">
                <a:solidFill>
                  <a:srgbClr val="2A2B2C"/>
                </a:solidFill>
                <a:effectLst/>
                <a:latin typeface="gordita"/>
              </a:rPr>
              <a:t>Now, rate each consideration on a predetermined scale. If there isn’t a large variation between the options, use a scale of 1-3, where three is the best. For more options, use a scale of 1-5, where five is the best. </a:t>
            </a:r>
          </a:p>
          <a:p>
            <a:pPr algn="l" fontAlgn="auto"/>
            <a:r>
              <a:rPr lang="en-GB" b="0" i="0" dirty="0">
                <a:solidFill>
                  <a:srgbClr val="2A2B2C"/>
                </a:solidFill>
                <a:effectLst/>
                <a:latin typeface="gordita"/>
              </a:rPr>
              <a:t>This is where the advantages of a decision matrix really start to shine. For example, let’s say you’re deciding between three agencies and you have four important criteria, but you don’t make a decision matrix. Here’s how each agency stacks up: </a:t>
            </a:r>
          </a:p>
          <a:p>
            <a:pPr algn="l" fontAlgn="auto">
              <a:buFont typeface="Arial" panose="020B0604020202020204" pitchFamily="34" charset="0"/>
              <a:buChar char="•"/>
            </a:pPr>
            <a:r>
              <a:rPr lang="en-GB" b="0" i="0" dirty="0">
                <a:solidFill>
                  <a:srgbClr val="2A2B2C"/>
                </a:solidFill>
                <a:effectLst/>
                <a:latin typeface="inherit"/>
              </a:rPr>
              <a:t>Agency 1 is really cost effective but they don’t have a ton of experience. Their communication and customer reviews seem average. </a:t>
            </a:r>
          </a:p>
          <a:p>
            <a:pPr algn="l" fontAlgn="auto">
              <a:buFont typeface="Arial" panose="020B0604020202020204" pitchFamily="34" charset="0"/>
              <a:buChar char="•"/>
            </a:pPr>
            <a:r>
              <a:rPr lang="en-GB" b="0" i="0" dirty="0">
                <a:solidFill>
                  <a:srgbClr val="2A2B2C"/>
                </a:solidFill>
                <a:effectLst/>
                <a:latin typeface="inherit"/>
              </a:rPr>
              <a:t>Agency 2 isn’t very cost effective, but they aren’t the most expensive agency. They have a good amount of experience, and they have great customer reviews, but their communication so far has been a bit lacking.</a:t>
            </a:r>
          </a:p>
          <a:p>
            <a:pPr algn="l" fontAlgn="auto">
              <a:buFont typeface="Arial" panose="020B0604020202020204" pitchFamily="34" charset="0"/>
              <a:buChar char="•"/>
            </a:pPr>
            <a:r>
              <a:rPr lang="en-GB" b="0" i="0" dirty="0">
                <a:solidFill>
                  <a:srgbClr val="2A2B2C"/>
                </a:solidFill>
                <a:effectLst/>
                <a:latin typeface="inherit"/>
              </a:rPr>
              <a:t>Agency 3 is the most expensive, but they also have the most experience. Their communication so far has been average and their customer reviews are pretty good. </a:t>
            </a:r>
          </a:p>
          <a:p>
            <a:pPr algn="l" fontAlgn="auto"/>
            <a:r>
              <a:rPr lang="en-GB" b="0" i="0" dirty="0">
                <a:solidFill>
                  <a:srgbClr val="2A2B2C"/>
                </a:solidFill>
                <a:effectLst/>
                <a:latin typeface="gordita"/>
              </a:rPr>
              <a:t>These three descriptions are all relatively similar—it’s hard to decide which is better based on a short paragraph, especially because each agency has its own pros and cons. Alternatively, here’s what the three agencies and their four considerations look like on a decision matrix when ranked from 1-5, with five being the best:</a:t>
            </a:r>
          </a:p>
          <a:p>
            <a:pPr algn="l" fontAlgn="auto"/>
            <a:endParaRPr lang="en-GB" b="0" i="0" dirty="0">
              <a:solidFill>
                <a:srgbClr val="2A2B2C"/>
              </a:solidFill>
              <a:effectLst/>
              <a:latin typeface="gordita"/>
            </a:endParaRPr>
          </a:p>
          <a:p>
            <a:endParaRPr lang="en-GB" dirty="0"/>
          </a:p>
        </p:txBody>
      </p:sp>
      <p:sp>
        <p:nvSpPr>
          <p:cNvPr id="4" name="Slide Number Placeholder 3"/>
          <p:cNvSpPr>
            <a:spLocks noGrp="1"/>
          </p:cNvSpPr>
          <p:nvPr>
            <p:ph type="sldNum" sz="quarter" idx="5"/>
          </p:nvPr>
        </p:nvSpPr>
        <p:spPr/>
        <p:txBody>
          <a:bodyPr/>
          <a:lstStyle/>
          <a:p>
            <a:fld id="{449C63E6-B5EB-4F60-B606-C8408AC721DE}" type="slidenum">
              <a:rPr lang="en-US" smtClean="0"/>
              <a:t>10</a:t>
            </a:fld>
            <a:endParaRPr lang="en-US"/>
          </a:p>
        </p:txBody>
      </p:sp>
    </p:spTree>
    <p:extLst>
      <p:ext uri="{BB962C8B-B14F-4D97-AF65-F5344CB8AC3E}">
        <p14:creationId xmlns:p14="http://schemas.microsoft.com/office/powerpoint/2010/main" val="250077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you multiply the weighting by the considerations and add them all up at the end.</a:t>
            </a:r>
          </a:p>
        </p:txBody>
      </p:sp>
      <p:sp>
        <p:nvSpPr>
          <p:cNvPr id="4" name="Slide Number Placeholder 3"/>
          <p:cNvSpPr>
            <a:spLocks noGrp="1"/>
          </p:cNvSpPr>
          <p:nvPr>
            <p:ph type="sldNum" sz="quarter" idx="5"/>
          </p:nvPr>
        </p:nvSpPr>
        <p:spPr/>
        <p:txBody>
          <a:bodyPr/>
          <a:lstStyle/>
          <a:p>
            <a:fld id="{449C63E6-B5EB-4F60-B606-C8408AC721DE}" type="slidenum">
              <a:rPr lang="en-US" smtClean="0"/>
              <a:t>12</a:t>
            </a:fld>
            <a:endParaRPr lang="en-US"/>
          </a:p>
        </p:txBody>
      </p:sp>
    </p:spTree>
    <p:extLst>
      <p:ext uri="{BB962C8B-B14F-4D97-AF65-F5344CB8AC3E}">
        <p14:creationId xmlns:p14="http://schemas.microsoft.com/office/powerpoint/2010/main" val="237678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CE5CC41-6555-466D-83A2-ADCEA9EC949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629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565506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E5CC41-6555-466D-83A2-ADCEA9EC949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580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CE5CC41-6555-466D-83A2-ADCEA9EC9499}"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5687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CE5CC41-6555-466D-83A2-ADCEA9EC9499}"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857448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CE5CC41-6555-466D-83A2-ADCEA9EC9499}"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1129196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CE5CC41-6555-466D-83A2-ADCEA9EC9499}" type="datetimeFigureOut">
              <a:rPr lang="en-GB" smtClean="0"/>
              <a:t>28/02/2022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8135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CE5CC41-6555-466D-83A2-ADCEA9EC9499}" type="datetimeFigureOut">
              <a:rPr lang="en-GB" smtClean="0"/>
              <a:t>28/02/2022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D38531B-5580-49E6-8231-BFC2D0C80AD4}" type="slidenum">
              <a:rPr lang="en-GB" smtClean="0"/>
              <a:t>‹#›</a:t>
            </a:fld>
            <a:endParaRPr lang="en-GB"/>
          </a:p>
        </p:txBody>
      </p:sp>
    </p:spTree>
    <p:extLst>
      <p:ext uri="{BB962C8B-B14F-4D97-AF65-F5344CB8AC3E}">
        <p14:creationId xmlns:p14="http://schemas.microsoft.com/office/powerpoint/2010/main" val="804830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E5CC41-6555-466D-83A2-ADCEA9EC9499}"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96558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2600293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908380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CE5CC41-6555-466D-83A2-ADCEA9EC9499}" type="datetimeFigureOut">
              <a:rPr lang="en-GB" smtClean="0"/>
              <a:t>28/02/2022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D38531B-5580-49E6-8231-BFC2D0C80AD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5564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Problem Solving and Decision Making</a:t>
            </a:r>
          </a:p>
        </p:txBody>
      </p:sp>
      <p:sp>
        <p:nvSpPr>
          <p:cNvPr id="3" name="Subtitle 2"/>
          <p:cNvSpPr>
            <a:spLocks noGrp="1"/>
          </p:cNvSpPr>
          <p:nvPr>
            <p:ph type="subTitle" idx="1"/>
          </p:nvPr>
        </p:nvSpPr>
        <p:spPr/>
        <p:txBody>
          <a:bodyPr/>
          <a:lstStyle/>
          <a:p>
            <a:r>
              <a:rPr lang="en-GB" dirty="0"/>
              <a:t>Implementing decisions</a:t>
            </a:r>
          </a:p>
        </p:txBody>
      </p:sp>
    </p:spTree>
    <p:extLst>
      <p:ext uri="{BB962C8B-B14F-4D97-AF65-F5344CB8AC3E}">
        <p14:creationId xmlns:p14="http://schemas.microsoft.com/office/powerpoint/2010/main" val="283776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Today we will be looking at..</a:t>
            </a:r>
            <a:br>
              <a:rPr lang="en-GB"/>
            </a:br>
            <a:endParaRPr lang="en-GB"/>
          </a:p>
        </p:txBody>
      </p:sp>
      <p:sp>
        <p:nvSpPr>
          <p:cNvPr id="3" name="Rectangle 2"/>
          <p:cNvSpPr/>
          <p:nvPr/>
        </p:nvSpPr>
        <p:spPr>
          <a:xfrm>
            <a:off x="1712421" y="1965824"/>
            <a:ext cx="8440189" cy="2437206"/>
          </a:xfrm>
          <a:prstGeom prst="rect">
            <a:avLst/>
          </a:prstGeom>
        </p:spPr>
        <p:txBody>
          <a:bodyPr wrap="square" anchor="t">
            <a:spAutoFit/>
          </a:bodyPr>
          <a:lstStyle/>
          <a:p>
            <a:pPr marL="342900" indent="-342900">
              <a:lnSpc>
                <a:spcPct val="107000"/>
              </a:lnSpc>
              <a:buFont typeface="Symbol" panose="05050102010706020507" pitchFamily="18" charset="2"/>
              <a:buChar char=""/>
            </a:pPr>
            <a:r>
              <a:rPr lang="en-GB" sz="3600" dirty="0"/>
              <a:t>What is a resilient decision?</a:t>
            </a:r>
            <a:endParaRPr lang="en-GB" sz="3600" dirty="0">
              <a:cs typeface="Calibri"/>
            </a:endParaRPr>
          </a:p>
          <a:p>
            <a:pPr>
              <a:lnSpc>
                <a:spcPct val="107000"/>
              </a:lnSpc>
            </a:pPr>
            <a:endParaRPr lang="en-GB" sz="3600" dirty="0">
              <a:cs typeface="Calibri"/>
            </a:endParaRPr>
          </a:p>
          <a:p>
            <a:pPr marL="342900" lvl="0" indent="-342900">
              <a:lnSpc>
                <a:spcPct val="107000"/>
              </a:lnSpc>
              <a:spcAft>
                <a:spcPts val="0"/>
              </a:spcAft>
              <a:buFont typeface="Symbol" panose="05050102010706020507" pitchFamily="18" charset="2"/>
              <a:buChar char=""/>
            </a:pPr>
            <a:r>
              <a:rPr lang="en-GB" sz="3600" dirty="0"/>
              <a:t>How can we use the Decision Making Matrix to help us make the right decision?</a:t>
            </a:r>
            <a:endParaRPr lang="en-GB" sz="3600" dirty="0">
              <a:cs typeface="Calibri"/>
            </a:endParaRPr>
          </a:p>
        </p:txBody>
      </p:sp>
    </p:spTree>
    <p:extLst>
      <p:ext uri="{BB962C8B-B14F-4D97-AF65-F5344CB8AC3E}">
        <p14:creationId xmlns:p14="http://schemas.microsoft.com/office/powerpoint/2010/main" val="127334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015" y="-478168"/>
            <a:ext cx="10058400" cy="1450757"/>
          </a:xfrm>
        </p:spPr>
        <p:txBody>
          <a:bodyPr/>
          <a:lstStyle/>
          <a:p>
            <a:r>
              <a:rPr lang="en-GB"/>
              <a:t>What is a Resilient Decision?</a:t>
            </a:r>
          </a:p>
        </p:txBody>
      </p:sp>
      <p:sp>
        <p:nvSpPr>
          <p:cNvPr id="3" name="TextBox 2"/>
          <p:cNvSpPr txBox="1"/>
          <p:nvPr/>
        </p:nvSpPr>
        <p:spPr>
          <a:xfrm>
            <a:off x="310343" y="1208117"/>
            <a:ext cx="2964872" cy="2862322"/>
          </a:xfrm>
          <a:prstGeom prst="rect">
            <a:avLst/>
          </a:prstGeom>
          <a:noFill/>
        </p:spPr>
        <p:txBody>
          <a:bodyPr wrap="square" rtlCol="0">
            <a:spAutoFit/>
          </a:bodyPr>
          <a:lstStyle/>
          <a:p>
            <a:r>
              <a:rPr lang="en-GB"/>
              <a:t>First of all, what is resilient?</a:t>
            </a:r>
          </a:p>
          <a:p>
            <a:endParaRPr lang="en-GB"/>
          </a:p>
          <a:p>
            <a:r>
              <a:rPr lang="en-GB"/>
              <a:t>Resilient:</a:t>
            </a:r>
          </a:p>
          <a:p>
            <a:endParaRPr lang="en-GB"/>
          </a:p>
          <a:p>
            <a:r>
              <a:rPr lang="en-GB"/>
              <a:t>ADJECTIVE</a:t>
            </a:r>
          </a:p>
          <a:p>
            <a:r>
              <a:rPr lang="en-GB"/>
              <a:t>(of a person or animal) able to withstand or recover quickly from difficult conditions</a:t>
            </a:r>
          </a:p>
          <a:p>
            <a:endParaRPr lang="en-GB"/>
          </a:p>
        </p:txBody>
      </p:sp>
      <p:pic>
        <p:nvPicPr>
          <p:cNvPr id="5" name="Picture 4"/>
          <p:cNvPicPr>
            <a:picLocks noChangeAspect="1"/>
          </p:cNvPicPr>
          <p:nvPr/>
        </p:nvPicPr>
        <p:blipFill>
          <a:blip r:embed="rId2"/>
          <a:stretch>
            <a:fillRect/>
          </a:stretch>
        </p:blipFill>
        <p:spPr>
          <a:xfrm>
            <a:off x="2674793" y="2970041"/>
            <a:ext cx="4514850" cy="2800350"/>
          </a:xfrm>
          <a:prstGeom prst="rect">
            <a:avLst/>
          </a:prstGeom>
        </p:spPr>
      </p:pic>
      <p:sp>
        <p:nvSpPr>
          <p:cNvPr id="4" name="TextBox 3"/>
          <p:cNvSpPr txBox="1"/>
          <p:nvPr/>
        </p:nvSpPr>
        <p:spPr>
          <a:xfrm>
            <a:off x="7531331" y="2744981"/>
            <a:ext cx="4660669" cy="2031325"/>
          </a:xfrm>
          <a:prstGeom prst="rect">
            <a:avLst/>
          </a:prstGeom>
          <a:noFill/>
        </p:spPr>
        <p:txBody>
          <a:bodyPr wrap="square" rtlCol="0" anchor="t">
            <a:spAutoFit/>
          </a:bodyPr>
          <a:lstStyle/>
          <a:p>
            <a:r>
              <a:rPr lang="en-GB" dirty="0"/>
              <a:t>So what is a Resilient Decision?</a:t>
            </a:r>
          </a:p>
          <a:p>
            <a:endParaRPr lang="en-GB" dirty="0"/>
          </a:p>
          <a:p>
            <a:r>
              <a:rPr lang="en-GB" dirty="0"/>
              <a:t>In groups discuss and Consider..</a:t>
            </a:r>
            <a:endParaRPr lang="en-GB" dirty="0">
              <a:cs typeface="Calibri"/>
            </a:endParaRPr>
          </a:p>
          <a:p>
            <a:endParaRPr lang="en-GB" dirty="0"/>
          </a:p>
          <a:p>
            <a:pPr marL="285750" indent="-285750">
              <a:buFont typeface="Arial" panose="020B0604020202020204" pitchFamily="34" charset="0"/>
              <a:buChar char="•"/>
            </a:pPr>
            <a:r>
              <a:rPr lang="en-GB" dirty="0"/>
              <a:t>What does a resilient decision look like?</a:t>
            </a:r>
          </a:p>
          <a:p>
            <a:pPr marL="285750" indent="-285750">
              <a:buFont typeface="Arial" panose="020B0604020202020204" pitchFamily="34" charset="0"/>
              <a:buChar char="•"/>
            </a:pPr>
            <a:r>
              <a:rPr lang="en-GB" dirty="0"/>
              <a:t>What makes it resilient?</a:t>
            </a:r>
          </a:p>
          <a:p>
            <a:pPr marL="285750" indent="-285750">
              <a:buFont typeface="Arial" panose="020B0604020202020204" pitchFamily="34" charset="0"/>
              <a:buChar char="•"/>
            </a:pPr>
            <a:r>
              <a:rPr lang="en-GB" dirty="0"/>
              <a:t>Why would decisions need to be resilient?</a:t>
            </a:r>
          </a:p>
        </p:txBody>
      </p:sp>
    </p:spTree>
    <p:extLst>
      <p:ext uri="{BB962C8B-B14F-4D97-AF65-F5344CB8AC3E}">
        <p14:creationId xmlns:p14="http://schemas.microsoft.com/office/powerpoint/2010/main" val="3493989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5CF22-3F05-4ED2-AE16-F72F94D0C19B}"/>
              </a:ext>
            </a:extLst>
          </p:cNvPr>
          <p:cNvSpPr>
            <a:spLocks noGrp="1"/>
          </p:cNvSpPr>
          <p:nvPr>
            <p:ph type="title"/>
          </p:nvPr>
        </p:nvSpPr>
        <p:spPr/>
        <p:txBody>
          <a:bodyPr/>
          <a:lstStyle/>
          <a:p>
            <a:r>
              <a:rPr lang="en-GB" dirty="0"/>
              <a:t>What factors do you think need to be considered when making a decision?</a:t>
            </a:r>
          </a:p>
        </p:txBody>
      </p:sp>
    </p:spTree>
    <p:extLst>
      <p:ext uri="{BB962C8B-B14F-4D97-AF65-F5344CB8AC3E}">
        <p14:creationId xmlns:p14="http://schemas.microsoft.com/office/powerpoint/2010/main" val="3358202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24EBD-5743-4235-BF57-52E8C42D1CE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988177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880" y="-56297"/>
            <a:ext cx="10058400" cy="1450757"/>
          </a:xfrm>
        </p:spPr>
        <p:txBody>
          <a:bodyPr/>
          <a:lstStyle/>
          <a:p>
            <a:r>
              <a:rPr lang="en-GB"/>
              <a:t>What do you need to consider when implementing a resilient decision?</a:t>
            </a:r>
          </a:p>
        </p:txBody>
      </p:sp>
      <p:sp>
        <p:nvSpPr>
          <p:cNvPr id="3" name="Rectangle 2"/>
          <p:cNvSpPr/>
          <p:nvPr/>
        </p:nvSpPr>
        <p:spPr>
          <a:xfrm>
            <a:off x="1097280" y="1737360"/>
            <a:ext cx="10734502" cy="3693319"/>
          </a:xfrm>
          <a:prstGeom prst="rect">
            <a:avLst/>
          </a:prstGeom>
        </p:spPr>
        <p:txBody>
          <a:bodyPr wrap="square" anchor="t">
            <a:spAutoFit/>
          </a:bodyPr>
          <a:lstStyle/>
          <a:p>
            <a:pPr>
              <a:buFont typeface="Arial" panose="020B0604020202020204" pitchFamily="34" charset="0"/>
              <a:buChar char="•"/>
            </a:pPr>
            <a:r>
              <a:rPr lang="en-GB">
                <a:solidFill>
                  <a:srgbClr val="333333"/>
                </a:solidFill>
                <a:latin typeface="&amp;quot"/>
              </a:rPr>
              <a:t>What business relationships might be impacted?</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What actions or tasks are required to implement the chosen solution?</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Are there other decisions to be made to make the chosen solution a reality?</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Does the chosen alternative have an impact on, or cause a conflict with, previously made decisions? If so, what decisions need to be revisited?</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Who needs to know about the decision? Consider the stakeholders list.</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What actions or tasks will be required to make the transition to the envisioned new solution when decision implementation is complete? How do you deal with moving from the current state to the new state?</a:t>
            </a:r>
            <a:endParaRPr lang="en-GB"/>
          </a:p>
        </p:txBody>
      </p:sp>
    </p:spTree>
    <p:extLst>
      <p:ext uri="{BB962C8B-B14F-4D97-AF65-F5344CB8AC3E}">
        <p14:creationId xmlns:p14="http://schemas.microsoft.com/office/powerpoint/2010/main" val="2464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81D9-B420-4B5D-A864-56B63AEDAD5E}"/>
              </a:ext>
            </a:extLst>
          </p:cNvPr>
          <p:cNvSpPr>
            <a:spLocks noGrp="1"/>
          </p:cNvSpPr>
          <p:nvPr>
            <p:ph type="title"/>
          </p:nvPr>
        </p:nvSpPr>
        <p:spPr/>
        <p:txBody>
          <a:bodyPr/>
          <a:lstStyle/>
          <a:p>
            <a:pPr algn="ctr"/>
            <a:r>
              <a:rPr lang="en-GB" dirty="0">
                <a:cs typeface="Calibri Light"/>
              </a:rPr>
              <a:t>So, how do we know which decision is the best one?</a:t>
            </a:r>
          </a:p>
        </p:txBody>
      </p:sp>
      <p:sp>
        <p:nvSpPr>
          <p:cNvPr id="3" name="TextBox 2">
            <a:extLst>
              <a:ext uri="{FF2B5EF4-FFF2-40B4-BE49-F238E27FC236}">
                <a16:creationId xmlns:a16="http://schemas.microsoft.com/office/drawing/2014/main" id="{EC50A61C-E48F-475D-8099-047A330A305B}"/>
              </a:ext>
            </a:extLst>
          </p:cNvPr>
          <p:cNvSpPr txBox="1"/>
          <p:nvPr/>
        </p:nvSpPr>
        <p:spPr>
          <a:xfrm>
            <a:off x="1123045" y="3508828"/>
            <a:ext cx="1003662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Segoe UI"/>
                <a:cs typeface="Segoe UI"/>
              </a:rPr>
              <a:t>"MCDM represents a collection of techniques with the overall goal to determine a preference ordering among alternative decision options, whose performance is scored against multiple criteria" (Steele, 2009).</a:t>
            </a:r>
            <a:endParaRPr lang="en-US"/>
          </a:p>
          <a:p>
            <a:pPr algn="ctr"/>
            <a:endParaRPr lang="en-US" dirty="0">
              <a:cs typeface="Calibri"/>
            </a:endParaRPr>
          </a:p>
          <a:p>
            <a:pPr algn="ctr"/>
            <a:r>
              <a:rPr lang="en-US" dirty="0">
                <a:latin typeface="Segoe UI"/>
                <a:cs typeface="Segoe UI"/>
              </a:rPr>
              <a:t>"The MCDM process can support decision-making by helping to structure the problem and providing all involved actors with a common language for discussing and learning about the problem." (Köhler et al., 2019). </a:t>
            </a:r>
          </a:p>
          <a:p>
            <a:pPr algn="ctr"/>
            <a:endParaRPr lang="en-US" dirty="0">
              <a:cs typeface="Calibri"/>
            </a:endParaRPr>
          </a:p>
          <a:p>
            <a:pPr algn="ctr"/>
            <a:r>
              <a:rPr lang="en-US" dirty="0">
                <a:latin typeface="Segoe UI"/>
                <a:cs typeface="Segoe UI"/>
              </a:rPr>
              <a:t>"MCDM is a technique that combines alternatives performance across numerous, contradicting, qualitative and/or quantitative criteria and results in a solution." (Seydel, 2006)</a:t>
            </a:r>
          </a:p>
        </p:txBody>
      </p:sp>
      <p:sp>
        <p:nvSpPr>
          <p:cNvPr id="4" name="Rectangle 3">
            <a:extLst>
              <a:ext uri="{FF2B5EF4-FFF2-40B4-BE49-F238E27FC236}">
                <a16:creationId xmlns:a16="http://schemas.microsoft.com/office/drawing/2014/main" id="{4F5961DE-3C19-449F-9A00-5B439875429C}"/>
              </a:ext>
            </a:extLst>
          </p:cNvPr>
          <p:cNvSpPr/>
          <p:nvPr/>
        </p:nvSpPr>
        <p:spPr>
          <a:xfrm>
            <a:off x="3470729" y="1846943"/>
            <a:ext cx="5324927" cy="1324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cs typeface="Calibri"/>
              </a:rPr>
              <a:t>By using the </a:t>
            </a:r>
            <a:r>
              <a:rPr lang="en-GB" sz="2200" dirty="0">
                <a:ea typeface="+mn-lt"/>
                <a:cs typeface="+mn-lt"/>
              </a:rPr>
              <a:t>Multi-Criteria Decision-Making (MCDM)</a:t>
            </a:r>
            <a:r>
              <a:rPr lang="en-GB" dirty="0">
                <a:ea typeface="+mn-lt"/>
                <a:cs typeface="+mn-lt"/>
              </a:rPr>
              <a:t> </a:t>
            </a:r>
            <a:endParaRPr lang="en-GB" dirty="0"/>
          </a:p>
        </p:txBody>
      </p:sp>
    </p:spTree>
    <p:extLst>
      <p:ext uri="{BB962C8B-B14F-4D97-AF65-F5344CB8AC3E}">
        <p14:creationId xmlns:p14="http://schemas.microsoft.com/office/powerpoint/2010/main" val="15274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9E042-E996-4A7F-A259-B5B661A6C524}"/>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dirty="0">
                <a:solidFill>
                  <a:schemeClr val="tx1">
                    <a:lumMod val="85000"/>
                    <a:lumOff val="15000"/>
                  </a:schemeClr>
                </a:solidFill>
                <a:cs typeface="Calibri Light"/>
              </a:rPr>
              <a:t>DMM</a:t>
            </a:r>
            <a:endParaRPr lang="en-US" sz="6600" dirty="0">
              <a:solidFill>
                <a:schemeClr val="tx1">
                  <a:lumMod val="85000"/>
                  <a:lumOff val="15000"/>
                </a:schemeClr>
              </a:solidFill>
            </a:endParaRPr>
          </a:p>
        </p:txBody>
      </p:sp>
      <p:pic>
        <p:nvPicPr>
          <p:cNvPr id="3" name="Picture 3" descr="Diagram&#10;&#10;Description automatically generated">
            <a:extLst>
              <a:ext uri="{FF2B5EF4-FFF2-40B4-BE49-F238E27FC236}">
                <a16:creationId xmlns:a16="http://schemas.microsoft.com/office/drawing/2014/main" id="{C2BEF6E8-AE5D-4C01-919F-43ED1BEC643A}"/>
              </a:ext>
            </a:extLst>
          </p:cNvPr>
          <p:cNvPicPr>
            <a:picLocks noChangeAspect="1"/>
          </p:cNvPicPr>
          <p:nvPr/>
        </p:nvPicPr>
        <p:blipFill>
          <a:blip r:embed="rId3"/>
          <a:stretch>
            <a:fillRect/>
          </a:stretch>
        </p:blipFill>
        <p:spPr>
          <a:xfrm>
            <a:off x="633999" y="1274940"/>
            <a:ext cx="6912217" cy="3784438"/>
          </a:xfrm>
          <a:prstGeom prst="rect">
            <a:avLst/>
          </a:prstGeom>
        </p:spPr>
      </p:pic>
      <p:cxnSp>
        <p:nvCxnSpPr>
          <p:cNvPr id="16" name="Straight Connector 15">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9940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A006B-FEC6-45F9-989B-4F36AA0FC98D}"/>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dirty="0">
                <a:solidFill>
                  <a:schemeClr val="tx1">
                    <a:lumMod val="85000"/>
                    <a:lumOff val="15000"/>
                  </a:schemeClr>
                </a:solidFill>
                <a:cs typeface="Calibri Light"/>
              </a:rPr>
              <a:t>Buying a New Car</a:t>
            </a:r>
            <a:endParaRPr lang="en-US" sz="6600" dirty="0">
              <a:solidFill>
                <a:schemeClr val="tx1">
                  <a:lumMod val="85000"/>
                  <a:lumOff val="15000"/>
                </a:schemeClr>
              </a:solidFill>
            </a:endParaRPr>
          </a:p>
        </p:txBody>
      </p:sp>
      <p:pic>
        <p:nvPicPr>
          <p:cNvPr id="3" name="Picture 3" descr="Diagram&#10;&#10;Description automatically generated">
            <a:extLst>
              <a:ext uri="{FF2B5EF4-FFF2-40B4-BE49-F238E27FC236}">
                <a16:creationId xmlns:a16="http://schemas.microsoft.com/office/drawing/2014/main" id="{78A81C98-CD79-45B3-BACB-D34AB17D24C1}"/>
              </a:ext>
            </a:extLst>
          </p:cNvPr>
          <p:cNvPicPr>
            <a:picLocks noChangeAspect="1"/>
          </p:cNvPicPr>
          <p:nvPr/>
        </p:nvPicPr>
        <p:blipFill>
          <a:blip r:embed="rId3"/>
          <a:stretch>
            <a:fillRect/>
          </a:stretch>
        </p:blipFill>
        <p:spPr>
          <a:xfrm>
            <a:off x="839846" y="640081"/>
            <a:ext cx="6500523" cy="5054156"/>
          </a:xfrm>
          <a:prstGeom prst="rect">
            <a:avLst/>
          </a:prstGeom>
        </p:spPr>
      </p:pic>
      <p:cxnSp>
        <p:nvCxnSpPr>
          <p:cNvPr id="16" name="Straight Connector 15">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0065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6CBC7-02F6-42AB-AC96-6DE37E2224CD}"/>
              </a:ext>
            </a:extLst>
          </p:cNvPr>
          <p:cNvSpPr txBox="1"/>
          <p:nvPr/>
        </p:nvSpPr>
        <p:spPr>
          <a:xfrm>
            <a:off x="3359574" y="365760"/>
            <a:ext cx="4732386" cy="584775"/>
          </a:xfrm>
          <a:prstGeom prst="rect">
            <a:avLst/>
          </a:prstGeom>
          <a:noFill/>
        </p:spPr>
        <p:txBody>
          <a:bodyPr wrap="none" rtlCol="0">
            <a:spAutoFit/>
          </a:bodyPr>
          <a:lstStyle/>
          <a:p>
            <a:r>
              <a:rPr lang="en-GB" sz="3200" dirty="0"/>
              <a:t>DECISION-MAKING MATRIX</a:t>
            </a:r>
          </a:p>
        </p:txBody>
      </p:sp>
      <p:pic>
        <p:nvPicPr>
          <p:cNvPr id="5" name="Picture 4">
            <a:extLst>
              <a:ext uri="{FF2B5EF4-FFF2-40B4-BE49-F238E27FC236}">
                <a16:creationId xmlns:a16="http://schemas.microsoft.com/office/drawing/2014/main" id="{1AAC90CF-B25B-4E0E-A9D7-BD7A34D18C44}"/>
              </a:ext>
            </a:extLst>
          </p:cNvPr>
          <p:cNvPicPr>
            <a:picLocks noChangeAspect="1"/>
          </p:cNvPicPr>
          <p:nvPr/>
        </p:nvPicPr>
        <p:blipFill>
          <a:blip r:embed="rId3"/>
          <a:stretch>
            <a:fillRect/>
          </a:stretch>
        </p:blipFill>
        <p:spPr>
          <a:xfrm>
            <a:off x="1367245" y="1062706"/>
            <a:ext cx="9457509" cy="4974617"/>
          </a:xfrm>
          <a:prstGeom prst="rect">
            <a:avLst/>
          </a:prstGeom>
        </p:spPr>
      </p:pic>
    </p:spTree>
    <p:extLst>
      <p:ext uri="{BB962C8B-B14F-4D97-AF65-F5344CB8AC3E}">
        <p14:creationId xmlns:p14="http://schemas.microsoft.com/office/powerpoint/2010/main" val="2001330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6CBC7-02F6-42AB-AC96-6DE37E2224CD}"/>
              </a:ext>
            </a:extLst>
          </p:cNvPr>
          <p:cNvSpPr txBox="1"/>
          <p:nvPr/>
        </p:nvSpPr>
        <p:spPr>
          <a:xfrm>
            <a:off x="3359574" y="365760"/>
            <a:ext cx="4732386" cy="584775"/>
          </a:xfrm>
          <a:prstGeom prst="rect">
            <a:avLst/>
          </a:prstGeom>
          <a:noFill/>
        </p:spPr>
        <p:txBody>
          <a:bodyPr wrap="none" rtlCol="0">
            <a:spAutoFit/>
          </a:bodyPr>
          <a:lstStyle/>
          <a:p>
            <a:r>
              <a:rPr lang="en-GB" sz="3200" dirty="0"/>
              <a:t>DECISION-MAKING MATRIX</a:t>
            </a:r>
          </a:p>
        </p:txBody>
      </p:sp>
      <p:pic>
        <p:nvPicPr>
          <p:cNvPr id="5" name="Picture 4">
            <a:extLst>
              <a:ext uri="{FF2B5EF4-FFF2-40B4-BE49-F238E27FC236}">
                <a16:creationId xmlns:a16="http://schemas.microsoft.com/office/drawing/2014/main" id="{E3491C22-B086-4033-A6D1-7BF99D83E43B}"/>
              </a:ext>
            </a:extLst>
          </p:cNvPr>
          <p:cNvPicPr>
            <a:picLocks noChangeAspect="1"/>
          </p:cNvPicPr>
          <p:nvPr/>
        </p:nvPicPr>
        <p:blipFill>
          <a:blip r:embed="rId2"/>
          <a:stretch>
            <a:fillRect/>
          </a:stretch>
        </p:blipFill>
        <p:spPr>
          <a:xfrm>
            <a:off x="1027607" y="1273355"/>
            <a:ext cx="10127270" cy="4540070"/>
          </a:xfrm>
          <a:prstGeom prst="rect">
            <a:avLst/>
          </a:prstGeom>
        </p:spPr>
      </p:pic>
      <p:sp>
        <p:nvSpPr>
          <p:cNvPr id="3" name="Arrow: Right 2">
            <a:extLst>
              <a:ext uri="{FF2B5EF4-FFF2-40B4-BE49-F238E27FC236}">
                <a16:creationId xmlns:a16="http://schemas.microsoft.com/office/drawing/2014/main" id="{4F2CE436-7E9D-424A-BD77-9BF7E6AA597A}"/>
              </a:ext>
            </a:extLst>
          </p:cNvPr>
          <p:cNvSpPr/>
          <p:nvPr/>
        </p:nvSpPr>
        <p:spPr>
          <a:xfrm>
            <a:off x="0" y="1711098"/>
            <a:ext cx="3764280" cy="640080"/>
          </a:xfrm>
          <a:prstGeom prst="rightArrow">
            <a:avLst/>
          </a:prstGeom>
          <a:solidFill>
            <a:srgbClr val="FF000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4226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6CBC7-02F6-42AB-AC96-6DE37E2224CD}"/>
              </a:ext>
            </a:extLst>
          </p:cNvPr>
          <p:cNvSpPr txBox="1"/>
          <p:nvPr/>
        </p:nvSpPr>
        <p:spPr>
          <a:xfrm>
            <a:off x="3359574" y="365760"/>
            <a:ext cx="4732386" cy="584775"/>
          </a:xfrm>
          <a:prstGeom prst="rect">
            <a:avLst/>
          </a:prstGeom>
          <a:noFill/>
        </p:spPr>
        <p:txBody>
          <a:bodyPr wrap="none" rtlCol="0">
            <a:spAutoFit/>
          </a:bodyPr>
          <a:lstStyle/>
          <a:p>
            <a:r>
              <a:rPr lang="en-GB" sz="3200" dirty="0"/>
              <a:t>DECISION-MAKING MATRIX</a:t>
            </a:r>
          </a:p>
        </p:txBody>
      </p:sp>
      <p:pic>
        <p:nvPicPr>
          <p:cNvPr id="4" name="Picture 3">
            <a:extLst>
              <a:ext uri="{FF2B5EF4-FFF2-40B4-BE49-F238E27FC236}">
                <a16:creationId xmlns:a16="http://schemas.microsoft.com/office/drawing/2014/main" id="{D17FB8A8-97A6-4DF3-AA4F-BC480711218B}"/>
              </a:ext>
            </a:extLst>
          </p:cNvPr>
          <p:cNvPicPr>
            <a:picLocks noChangeAspect="1"/>
          </p:cNvPicPr>
          <p:nvPr/>
        </p:nvPicPr>
        <p:blipFill>
          <a:blip r:embed="rId3"/>
          <a:stretch>
            <a:fillRect/>
          </a:stretch>
        </p:blipFill>
        <p:spPr>
          <a:xfrm>
            <a:off x="1019411" y="1269764"/>
            <a:ext cx="10153177" cy="4551683"/>
          </a:xfrm>
          <a:prstGeom prst="rect">
            <a:avLst/>
          </a:prstGeom>
        </p:spPr>
      </p:pic>
      <p:sp>
        <p:nvSpPr>
          <p:cNvPr id="5" name="Oval 4">
            <a:extLst>
              <a:ext uri="{FF2B5EF4-FFF2-40B4-BE49-F238E27FC236}">
                <a16:creationId xmlns:a16="http://schemas.microsoft.com/office/drawing/2014/main" id="{E6891085-896D-47E9-B141-A8DCF62911A2}"/>
              </a:ext>
            </a:extLst>
          </p:cNvPr>
          <p:cNvSpPr/>
          <p:nvPr/>
        </p:nvSpPr>
        <p:spPr>
          <a:xfrm>
            <a:off x="6561342" y="5326554"/>
            <a:ext cx="1451872" cy="739896"/>
          </a:xfrm>
          <a:prstGeom prst="ellipse">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45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6AF7F-7D0F-4416-9D26-4B4C5F623B7B}"/>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100" dirty="0">
                <a:solidFill>
                  <a:schemeClr val="tx1">
                    <a:lumMod val="85000"/>
                    <a:lumOff val="15000"/>
                  </a:schemeClr>
                </a:solidFill>
              </a:rPr>
              <a:t>Let’s have a go..</a:t>
            </a:r>
          </a:p>
        </p:txBody>
      </p:sp>
      <p:pic>
        <p:nvPicPr>
          <p:cNvPr id="1026" name="Picture 2" descr="5,179 House For Sale Sign Stock Photos, Pictures &amp; Royalty-Free Images -  iStock">
            <a:extLst>
              <a:ext uri="{FF2B5EF4-FFF2-40B4-BE49-F238E27FC236}">
                <a16:creationId xmlns:a16="http://schemas.microsoft.com/office/drawing/2014/main" id="{F03E9D20-EEE4-4487-8547-335C6D8A28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867276"/>
            <a:ext cx="6912217" cy="4599766"/>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81" name="Rectangle 80">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3652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e2f201b4-911e-44e2-806b-247ce8720a77"/>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8394FF-5B5D-4C0B-A1A6-87627BD8A7F2}">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7ab40eed-68c2-4ff5-b2ec-48499265677d"/>
    <ds:schemaRef ds:uri="http://purl.org/dc/elements/1.1/"/>
    <ds:schemaRef ds:uri="e30e1647-29be-4cde-b2da-971aed4fcaf4"/>
    <ds:schemaRef ds:uri="http://www.w3.org/XML/1998/namespace"/>
    <ds:schemaRef ds:uri="http://purl.org/dc/dcmitype/"/>
  </ds:schemaRefs>
</ds:datastoreItem>
</file>

<file path=customXml/itemProps2.xml><?xml version="1.0" encoding="utf-8"?>
<ds:datastoreItem xmlns:ds="http://schemas.openxmlformats.org/officeDocument/2006/customXml" ds:itemID="{D785288D-1081-46DB-BE6A-0144A882CE04}">
  <ds:schemaRefs>
    <ds:schemaRef ds:uri="7ab40eed-68c2-4ff5-b2ec-48499265677d"/>
    <ds:schemaRef ds:uri="e30e1647-29be-4cde-b2da-971aed4fc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367E02F-C57E-4295-AB6D-F2ABA8046FF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31</TotalTime>
  <Words>985</Words>
  <Application>Microsoft Office PowerPoint</Application>
  <PresentationFormat>Widescreen</PresentationFormat>
  <Paragraphs>74</Paragraphs>
  <Slides>13</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&amp;quot</vt:lpstr>
      <vt:lpstr>gordita</vt:lpstr>
      <vt:lpstr>inherit</vt:lpstr>
      <vt:lpstr>Arial</vt:lpstr>
      <vt:lpstr>Calibri</vt:lpstr>
      <vt:lpstr>Calibri Light</vt:lpstr>
      <vt:lpstr>Segoe UI</vt:lpstr>
      <vt:lpstr>Symbol</vt:lpstr>
      <vt:lpstr>Retrospect</vt:lpstr>
      <vt:lpstr>Problem Solving and Decision Making</vt:lpstr>
      <vt:lpstr>Today we will be looking at.. </vt:lpstr>
      <vt:lpstr>What is a Resilient Decision?</vt:lpstr>
      <vt:lpstr>What factors do you think need to be considered when making a decision?</vt:lpstr>
      <vt:lpstr>PowerPoint Presentation</vt:lpstr>
      <vt:lpstr>What do you need to consider when implementing a resilient decision?</vt:lpstr>
      <vt:lpstr>So, how do we know which decision is the best one?</vt:lpstr>
      <vt:lpstr>DMM</vt:lpstr>
      <vt:lpstr>Buying a New Car</vt:lpstr>
      <vt:lpstr>PowerPoint Presentation</vt:lpstr>
      <vt:lpstr>PowerPoint Presentation</vt:lpstr>
      <vt:lpstr>PowerPoint Presentation</vt:lpstr>
      <vt:lpstr>Let’s have a go..</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Laura James</dc:creator>
  <cp:lastModifiedBy>Laura James</cp:lastModifiedBy>
  <cp:revision>34</cp:revision>
  <dcterms:created xsi:type="dcterms:W3CDTF">2019-10-02T09:54:47Z</dcterms:created>
  <dcterms:modified xsi:type="dcterms:W3CDTF">2022-02-28T09:24:24Z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