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63B7CF18-4BDB-4218-9C15-0D113DF6F9EF}" type="datetimeFigureOut">
              <a:rPr lang="en-GB" smtClean="0"/>
              <a:t>03/12/2025</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89634847-6F95-42F9-999D-A826F1F45ACC}" type="slidenum">
              <a:rPr lang="en-GB" smtClean="0"/>
              <a:t>‹#›</a:t>
            </a:fld>
            <a:endParaRPr lang="en-GB"/>
          </a:p>
        </p:txBody>
      </p:sp>
    </p:spTree>
    <p:extLst>
      <p:ext uri="{BB962C8B-B14F-4D97-AF65-F5344CB8AC3E}">
        <p14:creationId xmlns:p14="http://schemas.microsoft.com/office/powerpoint/2010/main" val="278891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7CF18-4BDB-4218-9C15-0D113DF6F9EF}"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634847-6F95-42F9-999D-A826F1F45ACC}" type="slidenum">
              <a:rPr lang="en-GB" smtClean="0"/>
              <a:t>‹#›</a:t>
            </a:fld>
            <a:endParaRPr lang="en-GB"/>
          </a:p>
        </p:txBody>
      </p:sp>
    </p:spTree>
    <p:extLst>
      <p:ext uri="{BB962C8B-B14F-4D97-AF65-F5344CB8AC3E}">
        <p14:creationId xmlns:p14="http://schemas.microsoft.com/office/powerpoint/2010/main" val="1881550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B7CF18-4BDB-4218-9C15-0D113DF6F9EF}"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634847-6F95-42F9-999D-A826F1F45ACC}" type="slidenum">
              <a:rPr lang="en-GB" smtClean="0"/>
              <a:t>‹#›</a:t>
            </a:fld>
            <a:endParaRPr lang="en-GB"/>
          </a:p>
        </p:txBody>
      </p:sp>
    </p:spTree>
    <p:extLst>
      <p:ext uri="{BB962C8B-B14F-4D97-AF65-F5344CB8AC3E}">
        <p14:creationId xmlns:p14="http://schemas.microsoft.com/office/powerpoint/2010/main" val="3528886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3B7CF18-4BDB-4218-9C15-0D113DF6F9EF}"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634847-6F95-42F9-999D-A826F1F45ACC}" type="slidenum">
              <a:rPr lang="en-GB" smtClean="0"/>
              <a:t>‹#›</a:t>
            </a:fld>
            <a:endParaRPr lang="en-GB"/>
          </a:p>
        </p:txBody>
      </p:sp>
    </p:spTree>
    <p:extLst>
      <p:ext uri="{BB962C8B-B14F-4D97-AF65-F5344CB8AC3E}">
        <p14:creationId xmlns:p14="http://schemas.microsoft.com/office/powerpoint/2010/main" val="3583799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3B7CF18-4BDB-4218-9C15-0D113DF6F9EF}"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634847-6F95-42F9-999D-A826F1F45ACC}" type="slidenum">
              <a:rPr lang="en-GB" smtClean="0"/>
              <a:t>‹#›</a:t>
            </a:fld>
            <a:endParaRPr lang="en-GB"/>
          </a:p>
        </p:txBody>
      </p:sp>
    </p:spTree>
    <p:extLst>
      <p:ext uri="{BB962C8B-B14F-4D97-AF65-F5344CB8AC3E}">
        <p14:creationId xmlns:p14="http://schemas.microsoft.com/office/powerpoint/2010/main" val="1736257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3B7CF18-4BDB-4218-9C15-0D113DF6F9EF}"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634847-6F95-42F9-999D-A826F1F45ACC}" type="slidenum">
              <a:rPr lang="en-GB" smtClean="0"/>
              <a:t>‹#›</a:t>
            </a:fld>
            <a:endParaRPr lang="en-GB"/>
          </a:p>
        </p:txBody>
      </p:sp>
    </p:spTree>
    <p:extLst>
      <p:ext uri="{BB962C8B-B14F-4D97-AF65-F5344CB8AC3E}">
        <p14:creationId xmlns:p14="http://schemas.microsoft.com/office/powerpoint/2010/main" val="4143072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B7CF18-4BDB-4218-9C15-0D113DF6F9EF}"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634847-6F95-42F9-999D-A826F1F45ACC}" type="slidenum">
              <a:rPr lang="en-GB" smtClean="0"/>
              <a:t>‹#›</a:t>
            </a:fld>
            <a:endParaRPr lang="en-GB"/>
          </a:p>
        </p:txBody>
      </p:sp>
    </p:spTree>
    <p:extLst>
      <p:ext uri="{BB962C8B-B14F-4D97-AF65-F5344CB8AC3E}">
        <p14:creationId xmlns:p14="http://schemas.microsoft.com/office/powerpoint/2010/main" val="1883776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63B7CF18-4BDB-4218-9C15-0D113DF6F9EF}"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89634847-6F95-42F9-999D-A826F1F45ACC}" type="slidenum">
              <a:rPr lang="en-GB" smtClean="0"/>
              <a:t>‹#›</a:t>
            </a:fld>
            <a:endParaRPr lang="en-GB"/>
          </a:p>
        </p:txBody>
      </p:sp>
    </p:spTree>
    <p:extLst>
      <p:ext uri="{BB962C8B-B14F-4D97-AF65-F5344CB8AC3E}">
        <p14:creationId xmlns:p14="http://schemas.microsoft.com/office/powerpoint/2010/main" val="3883450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63B7CF18-4BDB-4218-9C15-0D113DF6F9EF}" type="datetimeFigureOut">
              <a:rPr lang="en-GB" smtClean="0"/>
              <a:t>03/12/2025</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89634847-6F95-42F9-999D-A826F1F45ACC}" type="slidenum">
              <a:rPr lang="en-GB" smtClean="0"/>
              <a:t>‹#›</a:t>
            </a:fld>
            <a:endParaRPr lang="en-GB"/>
          </a:p>
        </p:txBody>
      </p:sp>
    </p:spTree>
    <p:extLst>
      <p:ext uri="{BB962C8B-B14F-4D97-AF65-F5344CB8AC3E}">
        <p14:creationId xmlns:p14="http://schemas.microsoft.com/office/powerpoint/2010/main" val="205295941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7CF18-4BDB-4218-9C15-0D113DF6F9EF}"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634847-6F95-42F9-999D-A826F1F45ACC}" type="slidenum">
              <a:rPr lang="en-GB" smtClean="0"/>
              <a:t>‹#›</a:t>
            </a:fld>
            <a:endParaRPr lang="en-GB"/>
          </a:p>
        </p:txBody>
      </p:sp>
    </p:spTree>
    <p:extLst>
      <p:ext uri="{BB962C8B-B14F-4D97-AF65-F5344CB8AC3E}">
        <p14:creationId xmlns:p14="http://schemas.microsoft.com/office/powerpoint/2010/main" val="1063332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B7CF18-4BDB-4218-9C15-0D113DF6F9EF}"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634847-6F95-42F9-999D-A826F1F45ACC}" type="slidenum">
              <a:rPr lang="en-GB" smtClean="0"/>
              <a:t>‹#›</a:t>
            </a:fld>
            <a:endParaRPr lang="en-GB"/>
          </a:p>
        </p:txBody>
      </p:sp>
    </p:spTree>
    <p:extLst>
      <p:ext uri="{BB962C8B-B14F-4D97-AF65-F5344CB8AC3E}">
        <p14:creationId xmlns:p14="http://schemas.microsoft.com/office/powerpoint/2010/main" val="2503492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63B7CF18-4BDB-4218-9C15-0D113DF6F9EF}" type="datetimeFigureOut">
              <a:rPr lang="en-GB" smtClean="0"/>
              <a:t>03/12/2025</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89634847-6F95-42F9-999D-A826F1F45ACC}" type="slidenum">
              <a:rPr lang="en-GB" smtClean="0"/>
              <a:t>‹#›</a:t>
            </a:fld>
            <a:endParaRPr lang="en-GB"/>
          </a:p>
        </p:txBody>
      </p:sp>
    </p:spTree>
    <p:extLst>
      <p:ext uri="{BB962C8B-B14F-4D97-AF65-F5344CB8AC3E}">
        <p14:creationId xmlns:p14="http://schemas.microsoft.com/office/powerpoint/2010/main" val="293733054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hyperlink" Target="https://doi.org/10.3390/fi16010006" TargetMode="External"/><Relationship Id="rId4" Type="http://schemas.openxmlformats.org/officeDocument/2006/relationships/hyperlink" Target="https://doi.org/10.1007/978-3-319-5034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412FE-D083-A40A-62E6-4DCE20BCE23C}"/>
              </a:ext>
            </a:extLst>
          </p:cNvPr>
          <p:cNvSpPr>
            <a:spLocks noGrp="1"/>
          </p:cNvSpPr>
          <p:nvPr>
            <p:ph type="ctrTitle"/>
          </p:nvPr>
        </p:nvSpPr>
        <p:spPr>
          <a:xfrm>
            <a:off x="7409794" y="2333295"/>
            <a:ext cx="4387418" cy="2527797"/>
          </a:xfrm>
        </p:spPr>
        <p:txBody>
          <a:bodyPr>
            <a:normAutofit/>
          </a:bodyPr>
          <a:lstStyle/>
          <a:p>
            <a:r>
              <a:rPr lang="en-US" sz="3600" dirty="0">
                <a:solidFill>
                  <a:srgbClr val="FFFF00"/>
                </a:solidFill>
                <a:latin typeface="Arial Black" panose="020B0A04020102020204" pitchFamily="34" charset="0"/>
                <a:cs typeface="Arial" panose="020B0604020202020204" pitchFamily="34" charset="0"/>
              </a:rPr>
              <a:t>Presentation: Collaborative Learning in the Global Business Context</a:t>
            </a:r>
            <a:endParaRPr lang="en-GB" sz="3600" dirty="0">
              <a:solidFill>
                <a:srgbClr val="FFFF00"/>
              </a:solidFill>
              <a:latin typeface="Arial Black" panose="020B0A040201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E03AFCC-802A-3B37-18BF-2984ECB5DCD3}"/>
              </a:ext>
            </a:extLst>
          </p:cNvPr>
          <p:cNvSpPr>
            <a:spLocks noGrp="1"/>
          </p:cNvSpPr>
          <p:nvPr>
            <p:ph type="subTitle" idx="1"/>
          </p:nvPr>
        </p:nvSpPr>
        <p:spPr>
          <a:xfrm>
            <a:off x="1942918" y="6275312"/>
            <a:ext cx="3858791" cy="384043"/>
          </a:xfrm>
        </p:spPr>
        <p:txBody>
          <a:bodyPr>
            <a:normAutofit fontScale="77500" lnSpcReduction="20000"/>
          </a:bodyPr>
          <a:lstStyle/>
          <a:p>
            <a:r>
              <a:rPr lang="en-GB" sz="2200" dirty="0">
                <a:solidFill>
                  <a:srgbClr val="002060"/>
                </a:solidFill>
                <a:latin typeface="Arial Black" panose="020B0A04020102020204" pitchFamily="34" charset="0"/>
              </a:rPr>
              <a:t>Student name: Marian Dumitru  </a:t>
            </a:r>
          </a:p>
        </p:txBody>
      </p:sp>
      <p:pic>
        <p:nvPicPr>
          <p:cNvPr id="5" name="Picture 4" descr="A close-up of a person's head&#10;&#10;AI-generated content may be incorrect.">
            <a:extLst>
              <a:ext uri="{FF2B5EF4-FFF2-40B4-BE49-F238E27FC236}">
                <a16:creationId xmlns:a16="http://schemas.microsoft.com/office/drawing/2014/main" id="{30AB7E5F-8C08-77AB-3F69-7EDACCB46643}"/>
              </a:ext>
            </a:extLst>
          </p:cNvPr>
          <p:cNvPicPr>
            <a:picLocks noChangeAspect="1"/>
          </p:cNvPicPr>
          <p:nvPr/>
        </p:nvPicPr>
        <p:blipFill>
          <a:blip r:embed="rId2"/>
          <a:stretch>
            <a:fillRect/>
          </a:stretch>
        </p:blipFill>
        <p:spPr>
          <a:xfrm>
            <a:off x="643464" y="729067"/>
            <a:ext cx="6266016" cy="5385666"/>
          </a:xfrm>
          <a:prstGeom prst="rect">
            <a:avLst/>
          </a:prstGeom>
        </p:spPr>
      </p:pic>
    </p:spTree>
    <p:extLst>
      <p:ext uri="{BB962C8B-B14F-4D97-AF65-F5344CB8AC3E}">
        <p14:creationId xmlns:p14="http://schemas.microsoft.com/office/powerpoint/2010/main" val="2319533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84DA023A-4EF3-E3F4-F6D5-92A9DB062688}"/>
              </a:ext>
            </a:extLst>
          </p:cNvPr>
          <p:cNvSpPr>
            <a:spLocks noGrp="1"/>
          </p:cNvSpPr>
          <p:nvPr>
            <p:ph type="title"/>
          </p:nvPr>
        </p:nvSpPr>
        <p:spPr>
          <a:xfrm>
            <a:off x="6476772" y="1144980"/>
            <a:ext cx="5063458" cy="1560716"/>
          </a:xfrm>
        </p:spPr>
        <p:txBody>
          <a:bodyPr>
            <a:normAutofit/>
          </a:bodyPr>
          <a:lstStyle/>
          <a:p>
            <a:r>
              <a:rPr lang="en-US" sz="3200" dirty="0">
                <a:solidFill>
                  <a:srgbClr val="578ECC"/>
                </a:solidFill>
                <a:latin typeface="Arial Black" panose="020B0A04020102020204" pitchFamily="34" charset="0"/>
              </a:rPr>
              <a:t>Why Collaborative Learning Matters in Global Business</a:t>
            </a:r>
            <a:endParaRPr lang="en-GB" sz="3200" dirty="0">
              <a:solidFill>
                <a:srgbClr val="578ECC"/>
              </a:solidFill>
              <a:latin typeface="Arial Black" panose="020B0A04020102020204" pitchFamily="34" charset="0"/>
            </a:endParaRPr>
          </a:p>
        </p:txBody>
      </p:sp>
      <p:sp>
        <p:nvSpPr>
          <p:cNvPr id="12" name="Rectangle 11">
            <a:extLst>
              <a:ext uri="{FF2B5EF4-FFF2-40B4-BE49-F238E27FC236}">
                <a16:creationId xmlns:a16="http://schemas.microsoft.com/office/drawing/2014/main" id="{8A330AB8-A767-46C8-ABEF-2477854EF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0"/>
            <a:ext cx="4901184" cy="4021058"/>
          </a:xfrm>
          <a:prstGeom prst="rect">
            <a:avLst/>
          </a:prstGeom>
          <a:solidFill>
            <a:srgbClr val="578E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14" name="Freeform: Shape 13">
            <a:extLst>
              <a:ext uri="{FF2B5EF4-FFF2-40B4-BE49-F238E27FC236}">
                <a16:creationId xmlns:a16="http://schemas.microsoft.com/office/drawing/2014/main" id="{DAC0A98A-E260-4FF9-8124-02E1C2093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090" y="0"/>
            <a:ext cx="4572000" cy="3858768"/>
          </a:xfrm>
          <a:custGeom>
            <a:avLst/>
            <a:gdLst>
              <a:gd name="connsiteX0" fmla="*/ 0 w 4572000"/>
              <a:gd name="connsiteY0" fmla="*/ 0 h 3858768"/>
              <a:gd name="connsiteX1" fmla="*/ 4572000 w 4572000"/>
              <a:gd name="connsiteY1" fmla="*/ 0 h 3858768"/>
              <a:gd name="connsiteX2" fmla="*/ 4572000 w 4572000"/>
              <a:gd name="connsiteY2" fmla="*/ 3858768 h 3858768"/>
              <a:gd name="connsiteX3" fmla="*/ 0 w 4572000"/>
              <a:gd name="connsiteY3" fmla="*/ 3858768 h 3858768"/>
            </a:gdLst>
            <a:ahLst/>
            <a:cxnLst>
              <a:cxn ang="0">
                <a:pos x="connsiteX0" y="connsiteY0"/>
              </a:cxn>
              <a:cxn ang="0">
                <a:pos x="connsiteX1" y="connsiteY1"/>
              </a:cxn>
              <a:cxn ang="0">
                <a:pos x="connsiteX2" y="connsiteY2"/>
              </a:cxn>
              <a:cxn ang="0">
                <a:pos x="connsiteX3" y="connsiteY3"/>
              </a:cxn>
            </a:cxnLst>
            <a:rect l="l" t="t" r="r" b="b"/>
            <a:pathLst>
              <a:path w="4572000" h="3858768">
                <a:moveTo>
                  <a:pt x="0" y="0"/>
                </a:moveTo>
                <a:lnTo>
                  <a:pt x="4572000" y="0"/>
                </a:lnTo>
                <a:lnTo>
                  <a:pt x="4572000" y="3858768"/>
                </a:lnTo>
                <a:lnTo>
                  <a:pt x="0" y="3858768"/>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A586AD4-4388-1D6E-893B-D5FA042855C4}"/>
              </a:ext>
            </a:extLst>
          </p:cNvPr>
          <p:cNvPicPr>
            <a:picLocks noChangeAspect="1"/>
          </p:cNvPicPr>
          <p:nvPr/>
        </p:nvPicPr>
        <p:blipFill>
          <a:blip r:embed="rId4"/>
          <a:stretch>
            <a:fillRect/>
          </a:stretch>
        </p:blipFill>
        <p:spPr>
          <a:xfrm>
            <a:off x="1196952" y="455227"/>
            <a:ext cx="3920958" cy="2940718"/>
          </a:xfrm>
          <a:prstGeom prst="rect">
            <a:avLst/>
          </a:prstGeom>
        </p:spPr>
      </p:pic>
      <p:sp>
        <p:nvSpPr>
          <p:cNvPr id="16" name="Rectangle 15">
            <a:extLst>
              <a:ext uri="{FF2B5EF4-FFF2-40B4-BE49-F238E27FC236}">
                <a16:creationId xmlns:a16="http://schemas.microsoft.com/office/drawing/2014/main" id="{88E62604-C40E-4D56-9D66-FD94B0CA4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4241249"/>
            <a:ext cx="4901184" cy="2616751"/>
          </a:xfrm>
          <a:prstGeom prst="rect">
            <a:avLst/>
          </a:prstGeom>
          <a:solidFill>
            <a:srgbClr val="578E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18" name="Freeform: Shape 17">
            <a:extLst>
              <a:ext uri="{FF2B5EF4-FFF2-40B4-BE49-F238E27FC236}">
                <a16:creationId xmlns:a16="http://schemas.microsoft.com/office/drawing/2014/main" id="{35501681-6450-4364-B43C-3273BB998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090" y="4407408"/>
            <a:ext cx="4572000" cy="2450592"/>
          </a:xfrm>
          <a:custGeom>
            <a:avLst/>
            <a:gdLst>
              <a:gd name="connsiteX0" fmla="*/ 0 w 4572000"/>
              <a:gd name="connsiteY0" fmla="*/ 0 h 2450592"/>
              <a:gd name="connsiteX1" fmla="*/ 4572000 w 4572000"/>
              <a:gd name="connsiteY1" fmla="*/ 0 h 2450592"/>
              <a:gd name="connsiteX2" fmla="*/ 4572000 w 4572000"/>
              <a:gd name="connsiteY2" fmla="*/ 2450592 h 2450592"/>
              <a:gd name="connsiteX3" fmla="*/ 0 w 4572000"/>
              <a:gd name="connsiteY3" fmla="*/ 2450592 h 2450592"/>
            </a:gdLst>
            <a:ahLst/>
            <a:cxnLst>
              <a:cxn ang="0">
                <a:pos x="connsiteX0" y="connsiteY0"/>
              </a:cxn>
              <a:cxn ang="0">
                <a:pos x="connsiteX1" y="connsiteY1"/>
              </a:cxn>
              <a:cxn ang="0">
                <a:pos x="connsiteX2" y="connsiteY2"/>
              </a:cxn>
              <a:cxn ang="0">
                <a:pos x="connsiteX3" y="connsiteY3"/>
              </a:cxn>
            </a:cxnLst>
            <a:rect l="l" t="t" r="r" b="b"/>
            <a:pathLst>
              <a:path w="4572000" h="2450592">
                <a:moveTo>
                  <a:pt x="0" y="0"/>
                </a:moveTo>
                <a:lnTo>
                  <a:pt x="4572000" y="0"/>
                </a:lnTo>
                <a:lnTo>
                  <a:pt x="4572000" y="2450592"/>
                </a:lnTo>
                <a:lnTo>
                  <a:pt x="0" y="245059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CEFCD9E-E737-E84D-C881-E10B64CE13D5}"/>
              </a:ext>
            </a:extLst>
          </p:cNvPr>
          <p:cNvPicPr>
            <a:picLocks noChangeAspect="1"/>
          </p:cNvPicPr>
          <p:nvPr/>
        </p:nvPicPr>
        <p:blipFill>
          <a:blip r:embed="rId5"/>
          <a:stretch>
            <a:fillRect/>
          </a:stretch>
        </p:blipFill>
        <p:spPr>
          <a:xfrm>
            <a:off x="1423279" y="4729141"/>
            <a:ext cx="3468304" cy="1812189"/>
          </a:xfrm>
          <a:prstGeom prst="rect">
            <a:avLst/>
          </a:prstGeom>
        </p:spPr>
      </p:pic>
      <p:sp>
        <p:nvSpPr>
          <p:cNvPr id="3" name="Content Placeholder 2">
            <a:extLst>
              <a:ext uri="{FF2B5EF4-FFF2-40B4-BE49-F238E27FC236}">
                <a16:creationId xmlns:a16="http://schemas.microsoft.com/office/drawing/2014/main" id="{FA1CA8B6-2EC8-FB5E-3600-201ED5664F54}"/>
              </a:ext>
            </a:extLst>
          </p:cNvPr>
          <p:cNvSpPr>
            <a:spLocks noGrp="1"/>
          </p:cNvSpPr>
          <p:nvPr>
            <p:ph idx="1"/>
          </p:nvPr>
        </p:nvSpPr>
        <p:spPr>
          <a:xfrm>
            <a:off x="6476772" y="2978639"/>
            <a:ext cx="5063457" cy="2729196"/>
          </a:xfrm>
        </p:spPr>
        <p:txBody>
          <a:bodyPr>
            <a:no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By working together, people learn how to rely on each other, cooperate as a team to resolve difficulties, as well as gain the skills needed to communicate effectively with one another. These same types of team/communication skills will be essential for those working in a global business environment and for the success of an international company as its employees will be working together across regional borders and time zones (Johnson &amp; Johnson, 1999).</a:t>
            </a:r>
          </a:p>
          <a:p>
            <a:pPr>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Collaborative learning provides individuals with a joint knowledge-building experience and provides learners with similar examples of collaborative behaviors as they might encounter when they enter a global organisation and prepare themselves for cross-cultural teamwork upon entering a global company. (Bruffee, 1993).</a:t>
            </a:r>
            <a:endParaRPr lang="en-GB" sz="1400" dirty="0">
              <a:latin typeface="Arial" panose="020B0604020202020204" pitchFamily="34" charset="0"/>
              <a:cs typeface="Arial" panose="020B0604020202020204" pitchFamily="34" charset="0"/>
            </a:endParaRPr>
          </a:p>
        </p:txBody>
      </p:sp>
      <p:pic>
        <p:nvPicPr>
          <p:cNvPr id="6" name="Pen-y-Graig Road 2">
            <a:hlinkClick r:id="" action="ppaction://media"/>
            <a:extLst>
              <a:ext uri="{FF2B5EF4-FFF2-40B4-BE49-F238E27FC236}">
                <a16:creationId xmlns:a16="http://schemas.microsoft.com/office/drawing/2014/main" id="{C0988B16-58C9-9D5D-E7BD-CABF7C0B71C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42063" y="5830888"/>
            <a:ext cx="406400" cy="406400"/>
          </a:xfrm>
          <a:prstGeom prst="rect">
            <a:avLst/>
          </a:prstGeom>
        </p:spPr>
      </p:pic>
    </p:spTree>
    <p:extLst>
      <p:ext uri="{BB962C8B-B14F-4D97-AF65-F5344CB8AC3E}">
        <p14:creationId xmlns:p14="http://schemas.microsoft.com/office/powerpoint/2010/main" val="138176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82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C9697B18-2D0E-12D2-7D16-3295726275C6}"/>
              </a:ext>
            </a:extLst>
          </p:cNvPr>
          <p:cNvSpPr>
            <a:spLocks noGrp="1"/>
          </p:cNvSpPr>
          <p:nvPr>
            <p:ph type="title"/>
          </p:nvPr>
        </p:nvSpPr>
        <p:spPr>
          <a:xfrm>
            <a:off x="6476772" y="1144980"/>
            <a:ext cx="5063458" cy="1560716"/>
          </a:xfrm>
        </p:spPr>
        <p:txBody>
          <a:bodyPr>
            <a:normAutofit/>
          </a:bodyPr>
          <a:lstStyle/>
          <a:p>
            <a:r>
              <a:rPr lang="en-GB" sz="3200" dirty="0">
                <a:solidFill>
                  <a:srgbClr val="FDB034"/>
                </a:solidFill>
                <a:latin typeface="Arial Black" panose="020B0A04020102020204" pitchFamily="34" charset="0"/>
              </a:rPr>
              <a:t>Collaboration and Knowledge Creation</a:t>
            </a:r>
          </a:p>
        </p:txBody>
      </p:sp>
      <p:sp>
        <p:nvSpPr>
          <p:cNvPr id="12" name="Rectangle 11">
            <a:extLst>
              <a:ext uri="{FF2B5EF4-FFF2-40B4-BE49-F238E27FC236}">
                <a16:creationId xmlns:a16="http://schemas.microsoft.com/office/drawing/2014/main" id="{88E62604-C40E-4D56-9D66-FD94B0CA4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0"/>
            <a:ext cx="4901184" cy="2616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pic>
        <p:nvPicPr>
          <p:cNvPr id="5" name="Picture 4">
            <a:extLst>
              <a:ext uri="{FF2B5EF4-FFF2-40B4-BE49-F238E27FC236}">
                <a16:creationId xmlns:a16="http://schemas.microsoft.com/office/drawing/2014/main" id="{F5D7A9B8-E752-692B-50D6-5BF5EBDA4B10}"/>
              </a:ext>
            </a:extLst>
          </p:cNvPr>
          <p:cNvPicPr>
            <a:picLocks noChangeAspect="1"/>
          </p:cNvPicPr>
          <p:nvPr/>
        </p:nvPicPr>
        <p:blipFill>
          <a:blip r:embed="rId4"/>
          <a:stretch>
            <a:fillRect/>
          </a:stretch>
        </p:blipFill>
        <p:spPr>
          <a:xfrm>
            <a:off x="1454983" y="179614"/>
            <a:ext cx="3402214" cy="2270978"/>
          </a:xfrm>
          <a:prstGeom prst="rect">
            <a:avLst/>
          </a:prstGeom>
        </p:spPr>
      </p:pic>
      <p:sp>
        <p:nvSpPr>
          <p:cNvPr id="14" name="Rectangle 13">
            <a:extLst>
              <a:ext uri="{FF2B5EF4-FFF2-40B4-BE49-F238E27FC236}">
                <a16:creationId xmlns:a16="http://schemas.microsoft.com/office/drawing/2014/main" id="{8A330AB8-A767-46C8-ABEF-2477854EF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2836942"/>
            <a:ext cx="4901184" cy="40210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pic>
        <p:nvPicPr>
          <p:cNvPr id="4" name="Picture 3">
            <a:extLst>
              <a:ext uri="{FF2B5EF4-FFF2-40B4-BE49-F238E27FC236}">
                <a16:creationId xmlns:a16="http://schemas.microsoft.com/office/drawing/2014/main" id="{D7256F1A-DEE2-EBBD-EAE0-1A054AC1CC75}"/>
              </a:ext>
            </a:extLst>
          </p:cNvPr>
          <p:cNvPicPr>
            <a:picLocks noChangeAspect="1"/>
          </p:cNvPicPr>
          <p:nvPr/>
        </p:nvPicPr>
        <p:blipFill>
          <a:blip r:embed="rId5"/>
          <a:stretch>
            <a:fillRect/>
          </a:stretch>
        </p:blipFill>
        <p:spPr>
          <a:xfrm>
            <a:off x="870090" y="3312904"/>
            <a:ext cx="4572000" cy="3051809"/>
          </a:xfrm>
          <a:prstGeom prst="rect">
            <a:avLst/>
          </a:prstGeom>
        </p:spPr>
      </p:pic>
      <p:sp>
        <p:nvSpPr>
          <p:cNvPr id="3" name="Content Placeholder 2">
            <a:extLst>
              <a:ext uri="{FF2B5EF4-FFF2-40B4-BE49-F238E27FC236}">
                <a16:creationId xmlns:a16="http://schemas.microsoft.com/office/drawing/2014/main" id="{E91526A8-FE06-8B71-0F00-69D8076CABB3}"/>
              </a:ext>
            </a:extLst>
          </p:cNvPr>
          <p:cNvSpPr>
            <a:spLocks noGrp="1"/>
          </p:cNvSpPr>
          <p:nvPr>
            <p:ph idx="1"/>
          </p:nvPr>
        </p:nvSpPr>
        <p:spPr>
          <a:xfrm>
            <a:off x="6476772" y="2978639"/>
            <a:ext cx="5063457" cy="2729196"/>
          </a:xfrm>
        </p:spPr>
        <p:txBody>
          <a:bodyPr>
            <a:norm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Most global business transactions are based on exchanging knowledge and collaborative learning is like this knowledge exchange process, in that it enables teams to produce, distribute and improve knowledge together (Nonaka &amp; Takeuchi, 1995).</a:t>
            </a:r>
          </a:p>
          <a:p>
            <a:pPr>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Learning communities resemble communities of practice in that they allow for shared experience and, thus enhancing collective and organisational learning through collective innovations (Wenger, 1998).</a:t>
            </a:r>
            <a:endParaRPr lang="en-GB" sz="1400" dirty="0">
              <a:latin typeface="Arial" panose="020B0604020202020204" pitchFamily="34" charset="0"/>
              <a:cs typeface="Arial" panose="020B0604020202020204" pitchFamily="34" charset="0"/>
            </a:endParaRPr>
          </a:p>
        </p:txBody>
      </p:sp>
      <p:pic>
        <p:nvPicPr>
          <p:cNvPr id="6" name="Pen-y-Graig Road 3">
            <a:hlinkClick r:id="" action="ppaction://media"/>
            <a:extLst>
              <a:ext uri="{FF2B5EF4-FFF2-40B4-BE49-F238E27FC236}">
                <a16:creationId xmlns:a16="http://schemas.microsoft.com/office/drawing/2014/main" id="{7486C26B-4919-E4CA-904B-C60C5CFF053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84925" y="6076950"/>
            <a:ext cx="406400" cy="406400"/>
          </a:xfrm>
          <a:prstGeom prst="rect">
            <a:avLst/>
          </a:prstGeom>
        </p:spPr>
      </p:pic>
    </p:spTree>
    <p:extLst>
      <p:ext uri="{BB962C8B-B14F-4D97-AF65-F5344CB8AC3E}">
        <p14:creationId xmlns:p14="http://schemas.microsoft.com/office/powerpoint/2010/main" val="27456401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2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8F777-DAF8-74B4-9047-C79CF9CF0D49}"/>
              </a:ext>
            </a:extLst>
          </p:cNvPr>
          <p:cNvSpPr>
            <a:spLocks noGrp="1"/>
          </p:cNvSpPr>
          <p:nvPr>
            <p:ph type="title"/>
          </p:nvPr>
        </p:nvSpPr>
        <p:spPr>
          <a:xfrm>
            <a:off x="6476772" y="1144980"/>
            <a:ext cx="5063458" cy="1560716"/>
          </a:xfrm>
        </p:spPr>
        <p:txBody>
          <a:bodyPr>
            <a:normAutofit/>
          </a:bodyPr>
          <a:lstStyle/>
          <a:p>
            <a:r>
              <a:rPr lang="en-US" sz="3200" dirty="0">
                <a:solidFill>
                  <a:srgbClr val="996C61"/>
                </a:solidFill>
                <a:latin typeface="Arial Black" panose="020B0A04020102020204" pitchFamily="34" charset="0"/>
              </a:rPr>
              <a:t>Technology as a Driver of Global Collaboration</a:t>
            </a:r>
            <a:endParaRPr lang="en-GB" sz="3200" dirty="0">
              <a:solidFill>
                <a:srgbClr val="996C61"/>
              </a:solidFill>
              <a:latin typeface="Arial Black" panose="020B0A04020102020204" pitchFamily="34" charset="0"/>
            </a:endParaRPr>
          </a:p>
        </p:txBody>
      </p:sp>
      <p:sp>
        <p:nvSpPr>
          <p:cNvPr id="12" name="Rectangle 11">
            <a:extLst>
              <a:ext uri="{FF2B5EF4-FFF2-40B4-BE49-F238E27FC236}">
                <a16:creationId xmlns:a16="http://schemas.microsoft.com/office/drawing/2014/main" id="{8A330AB8-A767-46C8-ABEF-2477854EF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11446"/>
            <a:ext cx="4901184" cy="4021058"/>
          </a:xfrm>
          <a:prstGeom prst="rect">
            <a:avLst/>
          </a:prstGeom>
          <a:solidFill>
            <a:srgbClr val="996C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C39F667-C2B4-AB21-8CCA-F6AFE6EA4772}"/>
              </a:ext>
            </a:extLst>
          </p:cNvPr>
          <p:cNvPicPr>
            <a:picLocks noChangeAspect="1"/>
          </p:cNvPicPr>
          <p:nvPr/>
        </p:nvPicPr>
        <p:blipFill>
          <a:blip r:embed="rId4"/>
          <a:srcRect l="11928" r="17277" b="-3"/>
          <a:stretch>
            <a:fillRect/>
          </a:stretch>
        </p:blipFill>
        <p:spPr>
          <a:xfrm>
            <a:off x="870090" y="11446"/>
            <a:ext cx="4572000" cy="3858768"/>
          </a:xfrm>
          <a:prstGeom prst="rect">
            <a:avLst/>
          </a:prstGeom>
        </p:spPr>
      </p:pic>
      <p:sp>
        <p:nvSpPr>
          <p:cNvPr id="14" name="Rectangle 13">
            <a:extLst>
              <a:ext uri="{FF2B5EF4-FFF2-40B4-BE49-F238E27FC236}">
                <a16:creationId xmlns:a16="http://schemas.microsoft.com/office/drawing/2014/main" id="{88E62604-C40E-4D56-9D66-FD94B0CA4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4241249"/>
            <a:ext cx="4901184" cy="2616751"/>
          </a:xfrm>
          <a:prstGeom prst="rect">
            <a:avLst/>
          </a:prstGeom>
          <a:solidFill>
            <a:srgbClr val="996C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4E8B5A0-EAE9-89B4-2848-885521D87256}"/>
              </a:ext>
            </a:extLst>
          </p:cNvPr>
          <p:cNvPicPr>
            <a:picLocks noChangeAspect="1"/>
          </p:cNvPicPr>
          <p:nvPr/>
        </p:nvPicPr>
        <p:blipFill>
          <a:blip r:embed="rId5"/>
          <a:srcRect l="14753" r="6890" b="1"/>
          <a:stretch>
            <a:fillRect/>
          </a:stretch>
        </p:blipFill>
        <p:spPr>
          <a:xfrm>
            <a:off x="870090" y="4407408"/>
            <a:ext cx="4572000" cy="2450592"/>
          </a:xfrm>
          <a:prstGeom prst="rect">
            <a:avLst/>
          </a:prstGeom>
        </p:spPr>
      </p:pic>
      <p:sp>
        <p:nvSpPr>
          <p:cNvPr id="3" name="Content Placeholder 2">
            <a:extLst>
              <a:ext uri="{FF2B5EF4-FFF2-40B4-BE49-F238E27FC236}">
                <a16:creationId xmlns:a16="http://schemas.microsoft.com/office/drawing/2014/main" id="{DECB9F53-1128-D022-9F7B-41A8E650BA79}"/>
              </a:ext>
            </a:extLst>
          </p:cNvPr>
          <p:cNvSpPr>
            <a:spLocks noGrp="1"/>
          </p:cNvSpPr>
          <p:nvPr>
            <p:ph idx="1"/>
          </p:nvPr>
        </p:nvSpPr>
        <p:spPr>
          <a:xfrm>
            <a:off x="6476772" y="2978639"/>
            <a:ext cx="5063457" cy="2729196"/>
          </a:xfrm>
        </p:spPr>
        <p:txBody>
          <a:bodyPr>
            <a:norm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The use of technology platforms enables learners to establish connections with one another globally. Using these platforms, learners can collaborate with members of their teams in geographically distributed working environments (Chickering &amp; Ehrmann, 1996).</a:t>
            </a:r>
          </a:p>
          <a:p>
            <a:pPr>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When learners use a technology-based tool to communicate with one another in real-time, they will be able to create their own technology-based skill set (Auer, 2017). This skill set will be crucial for success for all employed in the new global economy.</a:t>
            </a:r>
          </a:p>
          <a:p>
            <a:endParaRPr lang="en-GB" sz="1500" dirty="0"/>
          </a:p>
        </p:txBody>
      </p:sp>
      <p:pic>
        <p:nvPicPr>
          <p:cNvPr id="6" name="Pen-y-Graig Road 4">
            <a:hlinkClick r:id="" action="ppaction://media"/>
            <a:extLst>
              <a:ext uri="{FF2B5EF4-FFF2-40B4-BE49-F238E27FC236}">
                <a16:creationId xmlns:a16="http://schemas.microsoft.com/office/drawing/2014/main" id="{D6D985D7-1D55-EBB6-8BEB-29986D40FB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24625" y="5894388"/>
            <a:ext cx="406400" cy="406400"/>
          </a:xfrm>
          <a:prstGeom prst="rect">
            <a:avLst/>
          </a:prstGeom>
        </p:spPr>
      </p:pic>
    </p:spTree>
    <p:extLst>
      <p:ext uri="{BB962C8B-B14F-4D97-AF65-F5344CB8AC3E}">
        <p14:creationId xmlns:p14="http://schemas.microsoft.com/office/powerpoint/2010/main" val="3984178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106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sp>
        <p:nvSpPr>
          <p:cNvPr id="2" name="Title 1">
            <a:extLst>
              <a:ext uri="{FF2B5EF4-FFF2-40B4-BE49-F238E27FC236}">
                <a16:creationId xmlns:a16="http://schemas.microsoft.com/office/drawing/2014/main" id="{1DDC9D43-7859-92C5-3788-E7F1237ED393}"/>
              </a:ext>
            </a:extLst>
          </p:cNvPr>
          <p:cNvSpPr>
            <a:spLocks noGrp="1"/>
          </p:cNvSpPr>
          <p:nvPr>
            <p:ph type="title"/>
          </p:nvPr>
        </p:nvSpPr>
        <p:spPr>
          <a:xfrm>
            <a:off x="6476772" y="1144980"/>
            <a:ext cx="5063458" cy="1560716"/>
          </a:xfrm>
        </p:spPr>
        <p:txBody>
          <a:bodyPr>
            <a:normAutofit/>
          </a:bodyPr>
          <a:lstStyle/>
          <a:p>
            <a:r>
              <a:rPr lang="en-US" sz="3200" dirty="0">
                <a:solidFill>
                  <a:srgbClr val="E78179"/>
                </a:solidFill>
                <a:latin typeface="Arial Black" panose="020B0A04020102020204" pitchFamily="34" charset="0"/>
              </a:rPr>
              <a:t>Challenges and Power Dynamics in Global Collaboration</a:t>
            </a:r>
            <a:endParaRPr lang="en-GB" sz="3200" dirty="0">
              <a:solidFill>
                <a:srgbClr val="E78179"/>
              </a:solidFill>
              <a:latin typeface="Arial Black" panose="020B0A04020102020204" pitchFamily="34" charset="0"/>
            </a:endParaRPr>
          </a:p>
        </p:txBody>
      </p:sp>
      <p:sp>
        <p:nvSpPr>
          <p:cNvPr id="12" name="Rectangle 11">
            <a:extLst>
              <a:ext uri="{FF2B5EF4-FFF2-40B4-BE49-F238E27FC236}">
                <a16:creationId xmlns:a16="http://schemas.microsoft.com/office/drawing/2014/main" id="{88E62604-C40E-4D56-9D66-FD94B0CA4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0"/>
            <a:ext cx="4901184" cy="2616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pic>
        <p:nvPicPr>
          <p:cNvPr id="4" name="Picture 3">
            <a:extLst>
              <a:ext uri="{FF2B5EF4-FFF2-40B4-BE49-F238E27FC236}">
                <a16:creationId xmlns:a16="http://schemas.microsoft.com/office/drawing/2014/main" id="{27E26C0F-6343-59C5-6487-D407F28899CB}"/>
              </a:ext>
            </a:extLst>
          </p:cNvPr>
          <p:cNvPicPr>
            <a:picLocks noChangeAspect="1"/>
          </p:cNvPicPr>
          <p:nvPr/>
        </p:nvPicPr>
        <p:blipFill>
          <a:blip r:embed="rId4"/>
          <a:srcRect l="17764" r="15589"/>
          <a:stretch>
            <a:fillRect/>
          </a:stretch>
        </p:blipFill>
        <p:spPr>
          <a:xfrm>
            <a:off x="1810722" y="179614"/>
            <a:ext cx="2690736" cy="2270978"/>
          </a:xfrm>
          <a:prstGeom prst="rect">
            <a:avLst/>
          </a:prstGeom>
        </p:spPr>
      </p:pic>
      <p:sp>
        <p:nvSpPr>
          <p:cNvPr id="14" name="Rectangle 13">
            <a:extLst>
              <a:ext uri="{FF2B5EF4-FFF2-40B4-BE49-F238E27FC236}">
                <a16:creationId xmlns:a16="http://schemas.microsoft.com/office/drawing/2014/main" id="{8A330AB8-A767-46C8-ABEF-2477854EF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2836942"/>
            <a:ext cx="4901184" cy="40210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Light" panose="020F0302020204030204"/>
              <a:ea typeface="+mn-ea"/>
              <a:cs typeface="+mn-cs"/>
            </a:endParaRPr>
          </a:p>
        </p:txBody>
      </p:sp>
      <p:pic>
        <p:nvPicPr>
          <p:cNvPr id="5" name="Picture 4">
            <a:extLst>
              <a:ext uri="{FF2B5EF4-FFF2-40B4-BE49-F238E27FC236}">
                <a16:creationId xmlns:a16="http://schemas.microsoft.com/office/drawing/2014/main" id="{88448DC0-ACCC-6854-2C98-E676D1524626}"/>
              </a:ext>
            </a:extLst>
          </p:cNvPr>
          <p:cNvPicPr>
            <a:picLocks noChangeAspect="1"/>
          </p:cNvPicPr>
          <p:nvPr/>
        </p:nvPicPr>
        <p:blipFill>
          <a:blip r:embed="rId5"/>
          <a:srcRect b="29007"/>
          <a:stretch>
            <a:fillRect/>
          </a:stretch>
        </p:blipFill>
        <p:spPr>
          <a:xfrm>
            <a:off x="870090" y="3613520"/>
            <a:ext cx="4572000" cy="2450577"/>
          </a:xfrm>
          <a:prstGeom prst="rect">
            <a:avLst/>
          </a:prstGeom>
        </p:spPr>
      </p:pic>
      <p:sp>
        <p:nvSpPr>
          <p:cNvPr id="3" name="Content Placeholder 2">
            <a:extLst>
              <a:ext uri="{FF2B5EF4-FFF2-40B4-BE49-F238E27FC236}">
                <a16:creationId xmlns:a16="http://schemas.microsoft.com/office/drawing/2014/main" id="{3461421F-F372-F82A-1421-D583F4AF9715}"/>
              </a:ext>
            </a:extLst>
          </p:cNvPr>
          <p:cNvSpPr>
            <a:spLocks noGrp="1"/>
          </p:cNvSpPr>
          <p:nvPr>
            <p:ph idx="1"/>
          </p:nvPr>
        </p:nvSpPr>
        <p:spPr>
          <a:xfrm>
            <a:off x="6476772" y="2978639"/>
            <a:ext cx="5063457" cy="2729196"/>
          </a:xfrm>
        </p:spPr>
        <p:txBody>
          <a:bodyPr>
            <a:norm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Differences in communication styles, hierarchies, and how decisions are made may lead to a misbalance of power dynamics, which could hinder international collaborations (Lotia, 2004).</a:t>
            </a:r>
          </a:p>
          <a:p>
            <a:pPr>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While working together, individuals from different cultures and time zones may encounter miscommunication and perceive an imbalance in the division of work, thus, both individuals and teams must clearly define their roles and responsibilities to achieve success in their collaborative efforts (Johnson, Johnson, &amp; Smith, 1998).</a:t>
            </a:r>
          </a:p>
          <a:p>
            <a:endParaRPr lang="en-GB" sz="1500" dirty="0"/>
          </a:p>
        </p:txBody>
      </p:sp>
      <p:pic>
        <p:nvPicPr>
          <p:cNvPr id="6" name="Pen-y-Graig Road 5">
            <a:hlinkClick r:id="" action="ppaction://media"/>
            <a:extLst>
              <a:ext uri="{FF2B5EF4-FFF2-40B4-BE49-F238E27FC236}">
                <a16:creationId xmlns:a16="http://schemas.microsoft.com/office/drawing/2014/main" id="{C414D8CD-829C-A078-4E2F-2B9E686D84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492875" y="5943600"/>
            <a:ext cx="406400" cy="406400"/>
          </a:xfrm>
          <a:prstGeom prst="rect">
            <a:avLst/>
          </a:prstGeom>
        </p:spPr>
      </p:pic>
    </p:spTree>
    <p:extLst>
      <p:ext uri="{BB962C8B-B14F-4D97-AF65-F5344CB8AC3E}">
        <p14:creationId xmlns:p14="http://schemas.microsoft.com/office/powerpoint/2010/main" val="19279632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85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B2A784-4501-42A8-86DF-DB27DE395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2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B70C9-9A96-E0A0-0FD7-C65AC265834B}"/>
              </a:ext>
            </a:extLst>
          </p:cNvPr>
          <p:cNvSpPr>
            <a:spLocks noGrp="1"/>
          </p:cNvSpPr>
          <p:nvPr>
            <p:ph type="title"/>
          </p:nvPr>
        </p:nvSpPr>
        <p:spPr>
          <a:xfrm>
            <a:off x="6476772" y="1144980"/>
            <a:ext cx="5063458" cy="1560716"/>
          </a:xfrm>
        </p:spPr>
        <p:txBody>
          <a:bodyPr>
            <a:normAutofit/>
          </a:bodyPr>
          <a:lstStyle/>
          <a:p>
            <a:r>
              <a:rPr lang="en-GB" sz="3200" dirty="0">
                <a:solidFill>
                  <a:srgbClr val="2E305D"/>
                </a:solidFill>
                <a:latin typeface="Arial Black" panose="020B0A04020102020204" pitchFamily="34" charset="0"/>
              </a:rPr>
              <a:t>Trust, Transparency &amp; Emerging Technologies</a:t>
            </a:r>
          </a:p>
        </p:txBody>
      </p:sp>
      <p:sp>
        <p:nvSpPr>
          <p:cNvPr id="12" name="Rectangle 11">
            <a:extLst>
              <a:ext uri="{FF2B5EF4-FFF2-40B4-BE49-F238E27FC236}">
                <a16:creationId xmlns:a16="http://schemas.microsoft.com/office/drawing/2014/main" id="{8A330AB8-A767-46C8-ABEF-2477854EF6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11446"/>
            <a:ext cx="4901184" cy="4021058"/>
          </a:xfrm>
          <a:prstGeom prst="rect">
            <a:avLst/>
          </a:prstGeom>
          <a:solidFill>
            <a:srgbClr val="2E30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E6DF3C1-1569-5EFA-2E5F-952BD1AADD2D}"/>
              </a:ext>
            </a:extLst>
          </p:cNvPr>
          <p:cNvPicPr>
            <a:picLocks noChangeAspect="1"/>
          </p:cNvPicPr>
          <p:nvPr/>
        </p:nvPicPr>
        <p:blipFill>
          <a:blip r:embed="rId4"/>
          <a:srcRect l="20237" r="22300" b="2"/>
          <a:stretch>
            <a:fillRect/>
          </a:stretch>
        </p:blipFill>
        <p:spPr>
          <a:xfrm>
            <a:off x="870090" y="11446"/>
            <a:ext cx="4572000" cy="3858768"/>
          </a:xfrm>
          <a:prstGeom prst="rect">
            <a:avLst/>
          </a:prstGeom>
        </p:spPr>
      </p:pic>
      <p:sp>
        <p:nvSpPr>
          <p:cNvPr id="14" name="Rectangle 13">
            <a:extLst>
              <a:ext uri="{FF2B5EF4-FFF2-40B4-BE49-F238E27FC236}">
                <a16:creationId xmlns:a16="http://schemas.microsoft.com/office/drawing/2014/main" id="{88E62604-C40E-4D56-9D66-FD94B0CA4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498" y="4241249"/>
            <a:ext cx="4901184" cy="2616751"/>
          </a:xfrm>
          <a:prstGeom prst="rect">
            <a:avLst/>
          </a:prstGeom>
          <a:solidFill>
            <a:srgbClr val="2E30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F4F2ED-EA75-CA8E-8AC0-E4CB869F0153}"/>
              </a:ext>
            </a:extLst>
          </p:cNvPr>
          <p:cNvPicPr>
            <a:picLocks noChangeAspect="1"/>
          </p:cNvPicPr>
          <p:nvPr/>
        </p:nvPicPr>
        <p:blipFill>
          <a:blip r:embed="rId5"/>
          <a:srcRect t="19796" b="6273"/>
          <a:stretch>
            <a:fillRect/>
          </a:stretch>
        </p:blipFill>
        <p:spPr>
          <a:xfrm>
            <a:off x="870090" y="4407408"/>
            <a:ext cx="4572000" cy="2450592"/>
          </a:xfrm>
          <a:prstGeom prst="rect">
            <a:avLst/>
          </a:prstGeom>
        </p:spPr>
      </p:pic>
      <p:sp>
        <p:nvSpPr>
          <p:cNvPr id="3" name="Content Placeholder 2">
            <a:extLst>
              <a:ext uri="{FF2B5EF4-FFF2-40B4-BE49-F238E27FC236}">
                <a16:creationId xmlns:a16="http://schemas.microsoft.com/office/drawing/2014/main" id="{ECA3027E-BA35-68E4-31A6-9A32FFE23DA7}"/>
              </a:ext>
            </a:extLst>
          </p:cNvPr>
          <p:cNvSpPr>
            <a:spLocks noGrp="1"/>
          </p:cNvSpPr>
          <p:nvPr>
            <p:ph idx="1"/>
          </p:nvPr>
        </p:nvSpPr>
        <p:spPr>
          <a:xfrm>
            <a:off x="6476772" y="2978639"/>
            <a:ext cx="5063457" cy="2729196"/>
          </a:xfrm>
        </p:spPr>
        <p:txBody>
          <a:bodyPr>
            <a:noAutofit/>
          </a:bodyPr>
          <a:lstStyle/>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Blockchain technology has created innovative methods for establishing secure and transparent methods for ensuring that the output produced by members of a global, distributed team is protected from tampering or fraud. Further, blockchain technology builds trust among individuals from divergent backgrounds and cultures, as well as assists in establishing productive relationships among members of an international team (Liu et al., 2023).</a:t>
            </a:r>
          </a:p>
          <a:p>
            <a:pPr>
              <a:buFont typeface="Wingdings" panose="05000000000000000000" pitchFamily="2" charset="2"/>
              <a:buChar char="q"/>
            </a:pPr>
            <a:endParaRPr lang="en-US" sz="14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sz="1400" dirty="0">
                <a:latin typeface="Arial" panose="020B0604020202020204" pitchFamily="34" charset="0"/>
                <a:cs typeface="Arial" panose="020B0604020202020204" pitchFamily="34" charset="0"/>
              </a:rPr>
              <a:t>The incorporation of accountability, transparency, and integrity into current business practices contributes to enhanced success with Blockchain-based collaborative platforms.</a:t>
            </a:r>
            <a:endParaRPr lang="en-GB" sz="1400" dirty="0">
              <a:latin typeface="Arial" panose="020B0604020202020204" pitchFamily="34" charset="0"/>
              <a:cs typeface="Arial" panose="020B0604020202020204" pitchFamily="34" charset="0"/>
            </a:endParaRPr>
          </a:p>
        </p:txBody>
      </p:sp>
      <p:pic>
        <p:nvPicPr>
          <p:cNvPr id="6" name="Pen-y-Graig Road 6">
            <a:hlinkClick r:id="" action="ppaction://media"/>
            <a:extLst>
              <a:ext uri="{FF2B5EF4-FFF2-40B4-BE49-F238E27FC236}">
                <a16:creationId xmlns:a16="http://schemas.microsoft.com/office/drawing/2014/main" id="{98EAC773-5963-A25E-A22F-155A86F30F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94400" y="5919788"/>
            <a:ext cx="406400" cy="406400"/>
          </a:xfrm>
          <a:prstGeom prst="rect">
            <a:avLst/>
          </a:prstGeom>
        </p:spPr>
      </p:pic>
    </p:spTree>
    <p:extLst>
      <p:ext uri="{BB962C8B-B14F-4D97-AF65-F5344CB8AC3E}">
        <p14:creationId xmlns:p14="http://schemas.microsoft.com/office/powerpoint/2010/main" val="3773391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12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88EB422-E059-4137-ADC3-B562FDB14A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4A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E4529-9071-29F8-9CE5-056306188FBC}"/>
              </a:ext>
            </a:extLst>
          </p:cNvPr>
          <p:cNvSpPr>
            <a:spLocks noGrp="1"/>
          </p:cNvSpPr>
          <p:nvPr>
            <p:ph type="title"/>
          </p:nvPr>
        </p:nvSpPr>
        <p:spPr>
          <a:xfrm>
            <a:off x="556326" y="1500876"/>
            <a:ext cx="7214566" cy="1079370"/>
          </a:xfrm>
        </p:spPr>
        <p:txBody>
          <a:bodyPr>
            <a:normAutofit/>
          </a:bodyPr>
          <a:lstStyle/>
          <a:p>
            <a:r>
              <a:rPr lang="en-GB" sz="3200" dirty="0">
                <a:solidFill>
                  <a:srgbClr val="FFFFFF"/>
                </a:solidFill>
                <a:latin typeface="Arial Black" panose="020B0A04020102020204" pitchFamily="34" charset="0"/>
              </a:rPr>
              <a:t>Implications for Future Global Professionals</a:t>
            </a:r>
          </a:p>
        </p:txBody>
      </p:sp>
      <p:sp>
        <p:nvSpPr>
          <p:cNvPr id="3" name="Content Placeholder 2">
            <a:extLst>
              <a:ext uri="{FF2B5EF4-FFF2-40B4-BE49-F238E27FC236}">
                <a16:creationId xmlns:a16="http://schemas.microsoft.com/office/drawing/2014/main" id="{3D83C82F-997D-3FE9-409A-A5E26E386464}"/>
              </a:ext>
            </a:extLst>
          </p:cNvPr>
          <p:cNvSpPr>
            <a:spLocks noGrp="1"/>
          </p:cNvSpPr>
          <p:nvPr>
            <p:ph idx="1"/>
          </p:nvPr>
        </p:nvSpPr>
        <p:spPr>
          <a:xfrm>
            <a:off x="676657" y="3373821"/>
            <a:ext cx="6638543" cy="2502590"/>
          </a:xfrm>
        </p:spPr>
        <p:txBody>
          <a:bodyPr>
            <a:normAutofit/>
          </a:bodyPr>
          <a:lstStyle/>
          <a:p>
            <a:pPr>
              <a:buFont typeface="Wingdings" panose="05000000000000000000" pitchFamily="2" charset="2"/>
              <a:buChar char="q"/>
            </a:pPr>
            <a:r>
              <a:rPr lang="en-US" sz="1400" dirty="0">
                <a:solidFill>
                  <a:srgbClr val="FFFFFF"/>
                </a:solidFill>
                <a:latin typeface="Arial" panose="020B0604020202020204" pitchFamily="34" charset="0"/>
                <a:cs typeface="Arial" panose="020B0604020202020204" pitchFamily="34" charset="0"/>
              </a:rPr>
              <a:t>Collaborative learning will help develop skills of adaptability, awareness of other cultures, and the ability to be a leader in cooperative environments, which are critical to success in global industrial environments based upon collective intelligence (Bruffee, 1993).</a:t>
            </a:r>
          </a:p>
          <a:p>
            <a:pPr>
              <a:buFont typeface="Wingdings" panose="05000000000000000000" pitchFamily="2" charset="2"/>
              <a:buChar char="q"/>
            </a:pPr>
            <a:endParaRPr lang="en-US" sz="1400" dirty="0">
              <a:solidFill>
                <a:srgbClr val="FFFFFF"/>
              </a:solidFill>
              <a:latin typeface="Arial" panose="020B0604020202020204" pitchFamily="34" charset="0"/>
              <a:cs typeface="Arial" panose="020B0604020202020204" pitchFamily="34" charset="0"/>
            </a:endParaRPr>
          </a:p>
          <a:p>
            <a:pPr>
              <a:buFont typeface="Wingdings" panose="05000000000000000000" pitchFamily="2" charset="2"/>
              <a:buChar char="q"/>
            </a:pPr>
            <a:r>
              <a:rPr lang="en-US" sz="1400" dirty="0">
                <a:solidFill>
                  <a:srgbClr val="FFFFFF"/>
                </a:solidFill>
                <a:latin typeface="Arial" panose="020B0604020202020204" pitchFamily="34" charset="0"/>
                <a:cs typeface="Arial" panose="020B0604020202020204" pitchFamily="34" charset="0"/>
              </a:rPr>
              <a:t>Students working with others representing diverse backgrounds provides a clear connection between students' understanding of multicultural dynamics in a globalised economy and their ability to effectively negotiate these cultural dynamics (Johnson &amp; Johnson, 1999).</a:t>
            </a:r>
            <a:endParaRPr lang="en-GB" sz="1400" dirty="0">
              <a:solidFill>
                <a:srgbClr val="FFFFFF"/>
              </a:solidFill>
              <a:latin typeface="Arial" panose="020B0604020202020204" pitchFamily="34" charset="0"/>
              <a:cs typeface="Arial" panose="020B0604020202020204" pitchFamily="34" charset="0"/>
            </a:endParaRPr>
          </a:p>
        </p:txBody>
      </p:sp>
      <p:pic>
        <p:nvPicPr>
          <p:cNvPr id="6" name="Picture 5" descr="A diagram of intercultural communication&#10;&#10;AI-generated content may be incorrect.">
            <a:extLst>
              <a:ext uri="{FF2B5EF4-FFF2-40B4-BE49-F238E27FC236}">
                <a16:creationId xmlns:a16="http://schemas.microsoft.com/office/drawing/2014/main" id="{4C6BE9EE-BA97-5C1C-98A9-B75441F0BCB5}"/>
              </a:ext>
            </a:extLst>
          </p:cNvPr>
          <p:cNvPicPr>
            <a:picLocks noChangeAspect="1"/>
          </p:cNvPicPr>
          <p:nvPr/>
        </p:nvPicPr>
        <p:blipFill>
          <a:blip r:embed="rId4"/>
          <a:srcRect t="13389" r="3" b="11634"/>
          <a:stretch>
            <a:fillRect/>
          </a:stretch>
        </p:blipFill>
        <p:spPr>
          <a:xfrm>
            <a:off x="8114535" y="12"/>
            <a:ext cx="4077465" cy="2736255"/>
          </a:xfrm>
          <a:prstGeom prst="rect">
            <a:avLst/>
          </a:prstGeom>
        </p:spPr>
      </p:pic>
      <p:pic>
        <p:nvPicPr>
          <p:cNvPr id="5" name="Picture 4" descr="A group of people standing on top of a planet&#10;&#10;AI-generated content may be incorrect.">
            <a:extLst>
              <a:ext uri="{FF2B5EF4-FFF2-40B4-BE49-F238E27FC236}">
                <a16:creationId xmlns:a16="http://schemas.microsoft.com/office/drawing/2014/main" id="{A45FFA4B-639F-88A6-C448-5DBC46353F82}"/>
              </a:ext>
            </a:extLst>
          </p:cNvPr>
          <p:cNvPicPr>
            <a:picLocks noChangeAspect="1"/>
          </p:cNvPicPr>
          <p:nvPr/>
        </p:nvPicPr>
        <p:blipFill>
          <a:blip r:embed="rId5"/>
          <a:srcRect r="-2" b="4557"/>
          <a:stretch>
            <a:fillRect/>
          </a:stretch>
        </p:blipFill>
        <p:spPr>
          <a:xfrm>
            <a:off x="8114536" y="2897118"/>
            <a:ext cx="4077463" cy="3960870"/>
          </a:xfrm>
          <a:prstGeom prst="rect">
            <a:avLst/>
          </a:prstGeom>
        </p:spPr>
      </p:pic>
      <p:pic>
        <p:nvPicPr>
          <p:cNvPr id="4" name="Pen-y-Graig Road">
            <a:hlinkClick r:id="" action="ppaction://media"/>
            <a:extLst>
              <a:ext uri="{FF2B5EF4-FFF2-40B4-BE49-F238E27FC236}">
                <a16:creationId xmlns:a16="http://schemas.microsoft.com/office/drawing/2014/main" id="{81154F0E-FA63-0544-81AE-4AA52AA893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18275" y="6316663"/>
            <a:ext cx="406400" cy="406400"/>
          </a:xfrm>
          <a:prstGeom prst="rect">
            <a:avLst/>
          </a:prstGeom>
        </p:spPr>
      </p:pic>
    </p:spTree>
    <p:extLst>
      <p:ext uri="{BB962C8B-B14F-4D97-AF65-F5344CB8AC3E}">
        <p14:creationId xmlns:p14="http://schemas.microsoft.com/office/powerpoint/2010/main" val="14313667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2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pattFill prst="pct7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5875D-5115-1F87-9A01-E0BD1916C6A4}"/>
              </a:ext>
            </a:extLst>
          </p:cNvPr>
          <p:cNvSpPr>
            <a:spLocks noGrp="1"/>
          </p:cNvSpPr>
          <p:nvPr>
            <p:ph type="title"/>
          </p:nvPr>
        </p:nvSpPr>
        <p:spPr>
          <a:xfrm>
            <a:off x="1071846" y="1059736"/>
            <a:ext cx="10040233" cy="1228130"/>
          </a:xfrm>
        </p:spPr>
        <p:txBody>
          <a:bodyPr>
            <a:normAutofit/>
          </a:bodyPr>
          <a:lstStyle/>
          <a:p>
            <a:r>
              <a:rPr lang="en-GB" sz="3200" dirty="0">
                <a:solidFill>
                  <a:srgbClr val="FFFFFF"/>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150EDA66-CD9D-D679-6FFF-C0FAE07224C4}"/>
              </a:ext>
            </a:extLst>
          </p:cNvPr>
          <p:cNvSpPr>
            <a:spLocks noGrp="1"/>
          </p:cNvSpPr>
          <p:nvPr>
            <p:ph idx="1"/>
          </p:nvPr>
        </p:nvSpPr>
        <p:spPr>
          <a:xfrm>
            <a:off x="952028" y="2109362"/>
            <a:ext cx="10040233" cy="2903099"/>
          </a:xfrm>
        </p:spPr>
        <p:txBody>
          <a:bodyPr>
            <a:noAutofit/>
          </a:bodyPr>
          <a:lstStyle/>
          <a:p>
            <a:r>
              <a:rPr lang="en-US" sz="1200" dirty="0">
                <a:latin typeface="Arial" panose="020B0604020202020204" pitchFamily="34" charset="0"/>
                <a:cs typeface="Arial" panose="020B0604020202020204" pitchFamily="34" charset="0"/>
              </a:rPr>
              <a:t>Auer, M. E., Guralnick, D., &amp; </a:t>
            </a:r>
            <a:r>
              <a:rPr lang="en-US" sz="1200" dirty="0" err="1">
                <a:latin typeface="Arial" panose="020B0604020202020204" pitchFamily="34" charset="0"/>
                <a:cs typeface="Arial" panose="020B0604020202020204" pitchFamily="34" charset="0"/>
              </a:rPr>
              <a:t>Uhomoibhi</a:t>
            </a:r>
            <a:r>
              <a:rPr lang="en-US" sz="1200" dirty="0">
                <a:latin typeface="Arial" panose="020B0604020202020204" pitchFamily="34" charset="0"/>
                <a:cs typeface="Arial" panose="020B0604020202020204" pitchFamily="34" charset="0"/>
              </a:rPr>
              <a:t>, J. (Eds.). (2017). </a:t>
            </a:r>
            <a:r>
              <a:rPr lang="en-US" sz="1200" i="1" dirty="0">
                <a:latin typeface="Arial" panose="020B0604020202020204" pitchFamily="34" charset="0"/>
                <a:cs typeface="Arial" panose="020B0604020202020204" pitchFamily="34" charset="0"/>
              </a:rPr>
              <a:t>Interactive collaborative learning.</a:t>
            </a:r>
            <a:r>
              <a:rPr lang="en-US" sz="1200" dirty="0">
                <a:latin typeface="Arial" panose="020B0604020202020204" pitchFamily="34" charset="0"/>
                <a:cs typeface="Arial" panose="020B0604020202020204" pitchFamily="34" charset="0"/>
              </a:rPr>
              <a:t> Springer International Publishing. </a:t>
            </a:r>
            <a:r>
              <a:rPr lang="en-US" sz="1200" dirty="0">
                <a:latin typeface="Arial" panose="020B0604020202020204" pitchFamily="34" charset="0"/>
                <a:cs typeface="Arial" panose="020B0604020202020204" pitchFamily="34" charset="0"/>
                <a:hlinkClick r:id="rId4"/>
              </a:rPr>
              <a:t>https://doi.org/10.1007/978-3-319-50340-0</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Belbin, M. (2004). </a:t>
            </a:r>
            <a:r>
              <a:rPr lang="en-US" sz="1200" i="1" dirty="0">
                <a:latin typeface="Arial" panose="020B0604020202020204" pitchFamily="34" charset="0"/>
                <a:cs typeface="Arial" panose="020B0604020202020204" pitchFamily="34" charset="0"/>
              </a:rPr>
              <a:t>Belbin team roles</a:t>
            </a:r>
            <a:r>
              <a:rPr lang="en-US" sz="1200" dirty="0">
                <a:latin typeface="Arial" panose="020B0604020202020204" pitchFamily="34" charset="0"/>
                <a:cs typeface="Arial" panose="020B0604020202020204" pitchFamily="34" charset="0"/>
              </a:rPr>
              <a:t>. Book Belbin Team Roles.</a:t>
            </a:r>
          </a:p>
          <a:p>
            <a:r>
              <a:rPr lang="en-US" sz="1200" dirty="0">
                <a:latin typeface="Arial" panose="020B0604020202020204" pitchFamily="34" charset="0"/>
                <a:cs typeface="Arial" panose="020B0604020202020204" pitchFamily="34" charset="0"/>
              </a:rPr>
              <a:t>Bruffee, K. A. (1993). </a:t>
            </a:r>
            <a:r>
              <a:rPr lang="en-US" sz="1200" i="1" dirty="0">
                <a:latin typeface="Arial" panose="020B0604020202020204" pitchFamily="34" charset="0"/>
                <a:cs typeface="Arial" panose="020B0604020202020204" pitchFamily="34" charset="0"/>
              </a:rPr>
              <a:t>Collaborative learning: Higher education, interdependence, and the authority of knowledge</a:t>
            </a:r>
            <a:r>
              <a:rPr lang="en-US" sz="1200" dirty="0">
                <a:latin typeface="Arial" panose="020B0604020202020204" pitchFamily="34" charset="0"/>
                <a:cs typeface="Arial" panose="020B0604020202020204" pitchFamily="34" charset="0"/>
              </a:rPr>
              <a:t>. Johns Hopkins University Press.</a:t>
            </a:r>
          </a:p>
          <a:p>
            <a:r>
              <a:rPr lang="en-US" sz="1200" dirty="0">
                <a:latin typeface="Arial" panose="020B0604020202020204" pitchFamily="34" charset="0"/>
                <a:cs typeface="Arial" panose="020B0604020202020204" pitchFamily="34" charset="0"/>
              </a:rPr>
              <a:t>Chickering, A. W., &amp; Ehrmann, S. C. (1996). </a:t>
            </a:r>
            <a:r>
              <a:rPr lang="en-US" sz="1200" i="1" dirty="0">
                <a:latin typeface="Arial" panose="020B0604020202020204" pitchFamily="34" charset="0"/>
                <a:cs typeface="Arial" panose="020B0604020202020204" pitchFamily="34" charset="0"/>
              </a:rPr>
              <a:t>Implementing the seven principles: Technology as lever</a:t>
            </a:r>
            <a:r>
              <a:rPr lang="en-US" sz="1200" dirty="0">
                <a:latin typeface="Arial" panose="020B0604020202020204" pitchFamily="34" charset="0"/>
                <a:cs typeface="Arial" panose="020B0604020202020204" pitchFamily="34" charset="0"/>
              </a:rPr>
              <a:t>. AAHE Bulletin.</a:t>
            </a:r>
          </a:p>
          <a:p>
            <a:r>
              <a:rPr lang="en-US" sz="1200" dirty="0">
                <a:latin typeface="Arial" panose="020B0604020202020204" pitchFamily="34" charset="0"/>
                <a:cs typeface="Arial" panose="020B0604020202020204" pitchFamily="34" charset="0"/>
              </a:rPr>
              <a:t>Johnson, D. W., &amp; Johnson, R. T. (1999). </a:t>
            </a:r>
            <a:r>
              <a:rPr lang="en-US" sz="1200" i="1" dirty="0">
                <a:latin typeface="Arial" panose="020B0604020202020204" pitchFamily="34" charset="0"/>
                <a:cs typeface="Arial" panose="020B0604020202020204" pitchFamily="34" charset="0"/>
              </a:rPr>
              <a:t>Learning together and alone: Cooperative, competitive, and individualistic learning </a:t>
            </a:r>
            <a:r>
              <a:rPr lang="en-US" sz="1200" dirty="0">
                <a:latin typeface="Arial" panose="020B0604020202020204" pitchFamily="34" charset="0"/>
                <a:cs typeface="Arial" panose="020B0604020202020204" pitchFamily="34" charset="0"/>
              </a:rPr>
              <a:t>(5th ed.). Allyn &amp; Bacon.</a:t>
            </a:r>
          </a:p>
          <a:p>
            <a:r>
              <a:rPr lang="en-US" sz="1200" dirty="0">
                <a:latin typeface="Arial" panose="020B0604020202020204" pitchFamily="34" charset="0"/>
                <a:cs typeface="Arial" panose="020B0604020202020204" pitchFamily="34" charset="0"/>
              </a:rPr>
              <a:t>Johnson, D. W., Johnson, R. T., &amp; Smith, K. A. (1998). </a:t>
            </a:r>
            <a:r>
              <a:rPr lang="en-US" sz="1200" i="1" dirty="0">
                <a:latin typeface="Arial" panose="020B0604020202020204" pitchFamily="34" charset="0"/>
                <a:cs typeface="Arial" panose="020B0604020202020204" pitchFamily="34" charset="0"/>
              </a:rPr>
              <a:t>Cooperative learning returns to college: What evidence is there that it works? </a:t>
            </a:r>
            <a:r>
              <a:rPr lang="en-US" sz="1200" dirty="0">
                <a:latin typeface="Arial" panose="020B0604020202020204" pitchFamily="34" charset="0"/>
                <a:cs typeface="Arial" panose="020B0604020202020204" pitchFamily="34" charset="0"/>
              </a:rPr>
              <a:t>Change, 30(4), 26–35.</a:t>
            </a:r>
          </a:p>
          <a:p>
            <a:r>
              <a:rPr lang="en-US" sz="1200" dirty="0">
                <a:latin typeface="Arial" panose="020B0604020202020204" pitchFamily="34" charset="0"/>
                <a:cs typeface="Arial" panose="020B0604020202020204" pitchFamily="34" charset="0"/>
              </a:rPr>
              <a:t>Liu, J., Hai, X., &amp; Li, K. (2023). </a:t>
            </a:r>
            <a:r>
              <a:rPr lang="en-US" sz="1200" i="1" dirty="0" err="1">
                <a:latin typeface="Arial" panose="020B0604020202020204" pitchFamily="34" charset="0"/>
                <a:cs typeface="Arial" panose="020B0604020202020204" pitchFamily="34" charset="0"/>
              </a:rPr>
              <a:t>TDLearning</a:t>
            </a:r>
            <a:r>
              <a:rPr lang="en-US" sz="1200" i="1" dirty="0">
                <a:latin typeface="Arial" panose="020B0604020202020204" pitchFamily="34" charset="0"/>
                <a:cs typeface="Arial" panose="020B0604020202020204" pitchFamily="34" charset="0"/>
              </a:rPr>
              <a:t>: Trusted distributed collaborative learning based on blockchain smart contracts</a:t>
            </a:r>
            <a:r>
              <a:rPr lang="en-US" sz="1200" dirty="0">
                <a:latin typeface="Arial" panose="020B0604020202020204" pitchFamily="34" charset="0"/>
                <a:cs typeface="Arial" panose="020B0604020202020204" pitchFamily="34" charset="0"/>
              </a:rPr>
              <a:t>. Future Internet, 16(1), 6. </a:t>
            </a:r>
            <a:r>
              <a:rPr lang="en-US" sz="1200" dirty="0">
                <a:latin typeface="Arial" panose="020B0604020202020204" pitchFamily="34" charset="0"/>
                <a:cs typeface="Arial" panose="020B0604020202020204" pitchFamily="34" charset="0"/>
                <a:hlinkClick r:id="rId5"/>
              </a:rPr>
              <a:t>https://doi.org/10.3390/fi16010006</a:t>
            </a:r>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Lotia, N. (2004). Power dynamics and learning in collaborations. </a:t>
            </a:r>
            <a:r>
              <a:rPr lang="en-US" sz="1200" i="1" dirty="0">
                <a:latin typeface="Arial" panose="020B0604020202020204" pitchFamily="34" charset="0"/>
                <a:cs typeface="Arial" panose="020B0604020202020204" pitchFamily="34" charset="0"/>
              </a:rPr>
              <a:t>Journal of Management &amp; Organization, 10</a:t>
            </a:r>
            <a:r>
              <a:rPr lang="en-US" sz="1200" dirty="0">
                <a:latin typeface="Arial" panose="020B0604020202020204" pitchFamily="34" charset="0"/>
                <a:cs typeface="Arial" panose="020B0604020202020204" pitchFamily="34" charset="0"/>
              </a:rPr>
              <a:t>(2), 56–68.</a:t>
            </a:r>
          </a:p>
          <a:p>
            <a:r>
              <a:rPr lang="en-US" sz="1200" dirty="0">
                <a:latin typeface="Arial" panose="020B0604020202020204" pitchFamily="34" charset="0"/>
                <a:cs typeface="Arial" panose="020B0604020202020204" pitchFamily="34" charset="0"/>
              </a:rPr>
              <a:t>Nauman, S., Bhatti, S. H., Imam, H., &amp; Khan, M. S. (2022). How servant leadership drives project team performance through collaborative culture and knowledge sharing. </a:t>
            </a:r>
            <a:r>
              <a:rPr lang="en-US" sz="1200" i="1" dirty="0">
                <a:latin typeface="Arial" panose="020B0604020202020204" pitchFamily="34" charset="0"/>
                <a:cs typeface="Arial" panose="020B0604020202020204" pitchFamily="34" charset="0"/>
              </a:rPr>
              <a:t>Project Management Journal, 53</a:t>
            </a:r>
            <a:r>
              <a:rPr lang="en-US" sz="1200" dirty="0">
                <a:latin typeface="Arial" panose="020B0604020202020204" pitchFamily="34" charset="0"/>
                <a:cs typeface="Arial" panose="020B0604020202020204" pitchFamily="34" charset="0"/>
              </a:rPr>
              <a:t>(1), 17-32.</a:t>
            </a:r>
          </a:p>
          <a:p>
            <a:r>
              <a:rPr lang="en-US" sz="1200" dirty="0">
                <a:latin typeface="Arial" panose="020B0604020202020204" pitchFamily="34" charset="0"/>
                <a:cs typeface="Arial" panose="020B0604020202020204" pitchFamily="34" charset="0"/>
              </a:rPr>
              <a:t>Wenger, E. (1998). </a:t>
            </a:r>
            <a:r>
              <a:rPr lang="en-US" sz="1200" i="1" dirty="0">
                <a:latin typeface="Arial" panose="020B0604020202020204" pitchFamily="34" charset="0"/>
                <a:cs typeface="Arial" panose="020B0604020202020204" pitchFamily="34" charset="0"/>
              </a:rPr>
              <a:t>Communities of practice: Learning, meaning, and identity. </a:t>
            </a:r>
            <a:r>
              <a:rPr lang="en-US" sz="1200" dirty="0">
                <a:latin typeface="Arial" panose="020B0604020202020204" pitchFamily="34" charset="0"/>
                <a:cs typeface="Arial" panose="020B0604020202020204" pitchFamily="34" charset="0"/>
              </a:rPr>
              <a:t>Cambridge University Press.</a:t>
            </a:r>
            <a:endParaRPr lang="en-GB" sz="1200" dirty="0">
              <a:latin typeface="Arial" panose="020B0604020202020204" pitchFamily="34" charset="0"/>
              <a:cs typeface="Arial" panose="020B0604020202020204" pitchFamily="34" charset="0"/>
            </a:endParaRPr>
          </a:p>
        </p:txBody>
      </p:sp>
      <p:pic>
        <p:nvPicPr>
          <p:cNvPr id="4" name="Pen-y-Graig Road 8">
            <a:hlinkClick r:id="" action="ppaction://media"/>
            <a:extLst>
              <a:ext uri="{FF2B5EF4-FFF2-40B4-BE49-F238E27FC236}">
                <a16:creationId xmlns:a16="http://schemas.microsoft.com/office/drawing/2014/main" id="{9F2703D4-D60A-F649-1FCE-AB9256184F3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00322" y="5798264"/>
            <a:ext cx="406400" cy="406400"/>
          </a:xfrm>
          <a:prstGeom prst="rect">
            <a:avLst/>
          </a:prstGeom>
        </p:spPr>
      </p:pic>
    </p:spTree>
    <p:extLst>
      <p:ext uri="{BB962C8B-B14F-4D97-AF65-F5344CB8AC3E}">
        <p14:creationId xmlns:p14="http://schemas.microsoft.com/office/powerpoint/2010/main" val="157779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59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Metropolitan</Template>
  <TotalTime>52</TotalTime>
  <Words>910</Words>
  <PresentationFormat>Widescreen</PresentationFormat>
  <Paragraphs>37</Paragraphs>
  <Slides>8</Slides>
  <Notes>0</Notes>
  <HiddenSlides>0</HiddenSlides>
  <MMClips>7</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Arial Black</vt:lpstr>
      <vt:lpstr>Calibri Light</vt:lpstr>
      <vt:lpstr>Wingdings</vt:lpstr>
      <vt:lpstr>Metropolitan</vt:lpstr>
      <vt:lpstr>Presentation: Collaborative Learning in the Global Business Context</vt:lpstr>
      <vt:lpstr>Why Collaborative Learning Matters in Global Business</vt:lpstr>
      <vt:lpstr>Collaboration and Knowledge Creation</vt:lpstr>
      <vt:lpstr>Technology as a Driver of Global Collaboration</vt:lpstr>
      <vt:lpstr>Challenges and Power Dynamics in Global Collaboration</vt:lpstr>
      <vt:lpstr>Trust, Transparency &amp; Emerging Technologies</vt:lpstr>
      <vt:lpstr>Implications for Future Global Professionals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2025-12-02T11:59:15Z</dcterms:created>
  <dcterms:modified xsi:type="dcterms:W3CDTF">2025-12-03T19:17:42Z</dcterms:modified>
</cp:coreProperties>
</file>