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theme/theme2.xml" ContentType="application/vnd.openxmlformats-officedocument.theme+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3.xml" ContentType="application/vnd.openxmlformats-officedocument.theme+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theme/theme4.xml" ContentType="application/vnd.openxmlformats-officedocument.theme+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theme/theme5.xml" ContentType="application/vnd.openxmlformats-officedocument.theme+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theme/theme6.xml" ContentType="application/vnd.openxmlformats-officedocument.theme+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theme/theme7.xml" ContentType="application/vnd.openxmlformats-officedocument.theme+xml"/>
  <Override PartName="/ppt/theme/theme8.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6" r:id="rId4"/>
    <p:sldMasterId id="2147483690" r:id="rId5"/>
    <p:sldMasterId id="2147483696" r:id="rId6"/>
    <p:sldMasterId id="2147483704" r:id="rId7"/>
    <p:sldMasterId id="2147483707" r:id="rId8"/>
    <p:sldMasterId id="2147483711" r:id="rId9"/>
    <p:sldMasterId id="2147483715" r:id="rId10"/>
  </p:sldMasterIdLst>
  <p:notesMasterIdLst>
    <p:notesMasterId r:id="rId28"/>
  </p:notesMasterIdLst>
  <p:sldIdLst>
    <p:sldId id="404" r:id="rId11"/>
    <p:sldId id="268" r:id="rId12"/>
    <p:sldId id="271" r:id="rId13"/>
    <p:sldId id="272" r:id="rId14"/>
    <p:sldId id="273" r:id="rId15"/>
    <p:sldId id="406" r:id="rId16"/>
    <p:sldId id="405" r:id="rId17"/>
    <p:sldId id="276" r:id="rId18"/>
    <p:sldId id="274" r:id="rId19"/>
    <p:sldId id="409" r:id="rId20"/>
    <p:sldId id="410" r:id="rId21"/>
    <p:sldId id="350" r:id="rId22"/>
    <p:sldId id="325" r:id="rId23"/>
    <p:sldId id="401" r:id="rId24"/>
    <p:sldId id="402" r:id="rId25"/>
    <p:sldId id="351" r:id="rId26"/>
    <p:sldId id="357" r:id="rId27"/>
  </p:sldIdLst>
  <p:sldSz cx="12192000" cy="6858000"/>
  <p:notesSz cx="6669088" cy="97536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4A69793-63D0-E53C-2583-F9F6515A4F3B}" v="55" dt="2024-10-04T13:35:09.467"/>
    <p1510:client id="{6B687325-2720-2526-4146-FA8F48E90CF1}" v="2" dt="2024-10-04T12:53:28.34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8959" autoAdjust="0"/>
    <p:restoredTop sz="42484" autoAdjust="0"/>
  </p:normalViewPr>
  <p:slideViewPr>
    <p:cSldViewPr snapToGrid="0">
      <p:cViewPr varScale="1">
        <p:scale>
          <a:sx n="35" d="100"/>
          <a:sy n="35" d="100"/>
        </p:scale>
        <p:origin x="2328" y="2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3.xml"/><Relationship Id="rId18" Type="http://schemas.openxmlformats.org/officeDocument/2006/relationships/slide" Target="slides/slide8.xml"/><Relationship Id="rId26" Type="http://schemas.openxmlformats.org/officeDocument/2006/relationships/slide" Target="slides/slide16.xml"/><Relationship Id="rId3" Type="http://schemas.openxmlformats.org/officeDocument/2006/relationships/customXml" Target="../customXml/item3.xml"/><Relationship Id="rId21" Type="http://schemas.openxmlformats.org/officeDocument/2006/relationships/slide" Target="slides/slide11.xml"/><Relationship Id="rId7" Type="http://schemas.openxmlformats.org/officeDocument/2006/relationships/slideMaster" Target="slideMasters/slideMaster4.xml"/><Relationship Id="rId12" Type="http://schemas.openxmlformats.org/officeDocument/2006/relationships/slide" Target="slides/slide2.xml"/><Relationship Id="rId17" Type="http://schemas.openxmlformats.org/officeDocument/2006/relationships/slide" Target="slides/slide7.xml"/><Relationship Id="rId25" Type="http://schemas.openxmlformats.org/officeDocument/2006/relationships/slide" Target="slides/slide15.xml"/><Relationship Id="rId33" Type="http://schemas.microsoft.com/office/2015/10/relationships/revisionInfo" Target="revisionInfo.xml"/><Relationship Id="rId2" Type="http://schemas.openxmlformats.org/officeDocument/2006/relationships/customXml" Target="../customXml/item2.xml"/><Relationship Id="rId16" Type="http://schemas.openxmlformats.org/officeDocument/2006/relationships/slide" Target="slides/slide6.xml"/><Relationship Id="rId20" Type="http://schemas.openxmlformats.org/officeDocument/2006/relationships/slide" Target="slides/slide10.xml"/><Relationship Id="rId29"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Master" Target="slideMasters/slideMaster3.xml"/><Relationship Id="rId11" Type="http://schemas.openxmlformats.org/officeDocument/2006/relationships/slide" Target="slides/slide1.xml"/><Relationship Id="rId24" Type="http://schemas.openxmlformats.org/officeDocument/2006/relationships/slide" Target="slides/slide14.xml"/><Relationship Id="rId32" Type="http://schemas.openxmlformats.org/officeDocument/2006/relationships/tableStyles" Target="tableStyles.xml"/><Relationship Id="rId5" Type="http://schemas.openxmlformats.org/officeDocument/2006/relationships/slideMaster" Target="slideMasters/slideMaster2.xml"/><Relationship Id="rId15" Type="http://schemas.openxmlformats.org/officeDocument/2006/relationships/slide" Target="slides/slide5.xml"/><Relationship Id="rId23" Type="http://schemas.openxmlformats.org/officeDocument/2006/relationships/slide" Target="slides/slide13.xml"/><Relationship Id="rId28" Type="http://schemas.openxmlformats.org/officeDocument/2006/relationships/notesMaster" Target="notesMasters/notesMaster1.xml"/><Relationship Id="rId10" Type="http://schemas.openxmlformats.org/officeDocument/2006/relationships/slideMaster" Target="slideMasters/slideMaster7.xml"/><Relationship Id="rId19" Type="http://schemas.openxmlformats.org/officeDocument/2006/relationships/slide" Target="slides/slide9.xml"/><Relationship Id="rId31"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Master" Target="slideMasters/slideMaster6.xml"/><Relationship Id="rId14" Type="http://schemas.openxmlformats.org/officeDocument/2006/relationships/slide" Target="slides/slide4.xml"/><Relationship Id="rId22" Type="http://schemas.openxmlformats.org/officeDocument/2006/relationships/slide" Target="slides/slide12.xml"/><Relationship Id="rId27" Type="http://schemas.openxmlformats.org/officeDocument/2006/relationships/slide" Target="slides/slide17.xml"/><Relationship Id="rId30" Type="http://schemas.openxmlformats.org/officeDocument/2006/relationships/viewProps" Target="viewProps.xml"/><Relationship Id="rId8" Type="http://schemas.openxmlformats.org/officeDocument/2006/relationships/slideMaster" Target="slideMasters/slideMaster5.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8.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9374"/>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777607" y="0"/>
            <a:ext cx="2889938" cy="489374"/>
          </a:xfrm>
          <a:prstGeom prst="rect">
            <a:avLst/>
          </a:prstGeom>
        </p:spPr>
        <p:txBody>
          <a:bodyPr vert="horz" lIns="91440" tIns="45720" rIns="91440" bIns="45720" rtlCol="0"/>
          <a:lstStyle>
            <a:lvl1pPr algn="r">
              <a:defRPr sz="1200"/>
            </a:lvl1pPr>
          </a:lstStyle>
          <a:p>
            <a:fld id="{4D49D267-CF89-46CD-92A3-9D45F1E58C41}" type="datetimeFigureOut">
              <a:rPr lang="en-GB" smtClean="0"/>
              <a:t>18/02/2025</a:t>
            </a:fld>
            <a:endParaRPr lang="en-GB"/>
          </a:p>
        </p:txBody>
      </p:sp>
      <p:sp>
        <p:nvSpPr>
          <p:cNvPr id="4" name="Slide Image Placeholder 3"/>
          <p:cNvSpPr>
            <a:spLocks noGrp="1" noRot="1" noChangeAspect="1"/>
          </p:cNvSpPr>
          <p:nvPr>
            <p:ph type="sldImg" idx="2"/>
          </p:nvPr>
        </p:nvSpPr>
        <p:spPr>
          <a:xfrm>
            <a:off x="407988" y="1219200"/>
            <a:ext cx="5853112" cy="329247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66909" y="4693920"/>
            <a:ext cx="5335270" cy="384048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264228"/>
            <a:ext cx="2889938" cy="489373"/>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777607" y="9264228"/>
            <a:ext cx="2889938" cy="489373"/>
          </a:xfrm>
          <a:prstGeom prst="rect">
            <a:avLst/>
          </a:prstGeom>
        </p:spPr>
        <p:txBody>
          <a:bodyPr vert="horz" lIns="91440" tIns="45720" rIns="91440" bIns="45720" rtlCol="0" anchor="b"/>
          <a:lstStyle>
            <a:lvl1pPr algn="r">
              <a:defRPr sz="1200"/>
            </a:lvl1pPr>
          </a:lstStyle>
          <a:p>
            <a:fld id="{DB084FE0-78DB-4804-A96B-AC45080AD220}" type="slidenum">
              <a:rPr lang="en-GB" smtClean="0"/>
              <a:t>‹#›</a:t>
            </a:fld>
            <a:endParaRPr lang="en-GB"/>
          </a:p>
        </p:txBody>
      </p:sp>
    </p:spTree>
    <p:extLst>
      <p:ext uri="{BB962C8B-B14F-4D97-AF65-F5344CB8AC3E}">
        <p14:creationId xmlns:p14="http://schemas.microsoft.com/office/powerpoint/2010/main" val="44804815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DB084FE0-78DB-4804-A96B-AC45080AD220}" type="slidenum">
              <a:rPr lang="en-GB" smtClean="0"/>
              <a:t>2</a:t>
            </a:fld>
            <a:endParaRPr lang="en-GB"/>
          </a:p>
        </p:txBody>
      </p:sp>
    </p:spTree>
    <p:extLst>
      <p:ext uri="{BB962C8B-B14F-4D97-AF65-F5344CB8AC3E}">
        <p14:creationId xmlns:p14="http://schemas.microsoft.com/office/powerpoint/2010/main" val="107491366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5263BF16-DF4B-4070-8A23-78D9E07E00A9}" type="slidenum">
              <a:rPr lang="en-GB" smtClean="0"/>
              <a:t>3</a:t>
            </a:fld>
            <a:endParaRPr lang="en-GB"/>
          </a:p>
        </p:txBody>
      </p:sp>
    </p:spTree>
    <p:extLst>
      <p:ext uri="{BB962C8B-B14F-4D97-AF65-F5344CB8AC3E}">
        <p14:creationId xmlns:p14="http://schemas.microsoft.com/office/powerpoint/2010/main" val="343414851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So what we are asking you to do is to critically reflect on the benefits </a:t>
            </a:r>
            <a:r>
              <a:rPr lang="en-GB" sz="1200" dirty="0">
                <a:solidFill>
                  <a:schemeClr val="accent6">
                    <a:lumMod val="75000"/>
                  </a:schemeClr>
                </a:solidFill>
              </a:rPr>
              <a:t>of additional methods of promoting and ensuring quality above statutory requirements, so is being done that goes above and beyond those minimum standards. We are looking for you to critically analyse methods of quality assurance with a focus on a minimum of two types, by doing this there will be opportunities for you to effectively compare and contrast those methods you have chosen. These could include some of the official quality assurance marks or research based professional development tools. We will be looking at and discussing these during lectures. </a:t>
            </a:r>
            <a:endParaRPr lang="en-GB" dirty="0"/>
          </a:p>
          <a:p>
            <a:r>
              <a:rPr lang="en-GB" dirty="0"/>
              <a:t>This may link to ones you have used for your group presentation, or they could link to something you are familiar with from your own practice, or maybe even something that is completely new to you</a:t>
            </a:r>
            <a:r>
              <a:rPr lang="en-GB" baseline="0" dirty="0"/>
              <a:t>. Remember this is a critique of methods of quality assurance and not a reflection on your group presentation. It is not linked to your group presentation. You could choose to reflect on the EYFS Inspection Handbook, or the SSTEW scale however, remember to focus on how they drive quality above what is expected for minimum requirements. </a:t>
            </a:r>
          </a:p>
          <a:p>
            <a:r>
              <a:rPr lang="en-GB" baseline="0" dirty="0"/>
              <a:t>You may want to start your reflective piece by discussing what is quality and why is it important. How do we know it is important for young children to have access to good quality provision. Then move into talking about your two chosen types of quality assurance methods, as I have said we will be exploring some of these methods in lectures.</a:t>
            </a:r>
            <a:endParaRPr lang="en-GB" dirty="0"/>
          </a:p>
        </p:txBody>
      </p:sp>
      <p:sp>
        <p:nvSpPr>
          <p:cNvPr id="4" name="Slide Number Placeholder 3"/>
          <p:cNvSpPr>
            <a:spLocks noGrp="1"/>
          </p:cNvSpPr>
          <p:nvPr>
            <p:ph type="sldNum" sz="quarter" idx="10"/>
          </p:nvPr>
        </p:nvSpPr>
        <p:spPr/>
        <p:txBody>
          <a:bodyPr/>
          <a:lstStyle/>
          <a:p>
            <a:fld id="{98CF2F01-A734-4FFF-8371-151D24FE8185}" type="slidenum">
              <a:rPr lang="en-GB" smtClean="0"/>
              <a:t>4</a:t>
            </a:fld>
            <a:endParaRPr lang="en-GB"/>
          </a:p>
        </p:txBody>
      </p:sp>
    </p:spTree>
    <p:extLst>
      <p:ext uri="{BB962C8B-B14F-4D97-AF65-F5344CB8AC3E}">
        <p14:creationId xmlns:p14="http://schemas.microsoft.com/office/powerpoint/2010/main" val="399091416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These are just some examples, you can choose to discuss any others discussed in lectures or one you are familiar with in your workplace or placement setting. If you are not sure, check the suitability with your lecturer first.</a:t>
            </a:r>
          </a:p>
          <a:p>
            <a:r>
              <a:rPr lang="en-GB" dirty="0"/>
              <a:t>You may want to explore some of Environment rating scales such as ECERS or ITERS. </a:t>
            </a:r>
          </a:p>
          <a:p>
            <a:r>
              <a:rPr lang="en-GB" dirty="0"/>
              <a:t>There is the Sustained Shared Thinking on Emotional Well-being scale, which we will be looking at in depth. </a:t>
            </a:r>
          </a:p>
          <a:p>
            <a:r>
              <a:rPr lang="en-GB" dirty="0"/>
              <a:t>Then there are some other schemes such as NDNA’s Quality First scheme or the Baby Effective Early Learning Programme (BEEL) which looks at improving quality in Early Childhood settings for children from Birth to three.</a:t>
            </a:r>
          </a:p>
          <a:p>
            <a:r>
              <a:rPr lang="en-GB" dirty="0"/>
              <a:t>There are other scales such as the Leuven involvement scale.</a:t>
            </a:r>
          </a:p>
          <a:p>
            <a:r>
              <a:rPr lang="en-GB" dirty="0"/>
              <a:t>You could even look at parent questionnaires or </a:t>
            </a:r>
            <a:r>
              <a:rPr lang="en-GB" dirty="0" err="1"/>
              <a:t>childrens</a:t>
            </a:r>
            <a:r>
              <a:rPr lang="en-GB" dirty="0"/>
              <a:t> questionnaires.</a:t>
            </a:r>
          </a:p>
          <a:p>
            <a:r>
              <a:rPr lang="en-GB" dirty="0"/>
              <a:t>You could look at the EYFS Inspection Handbook and the EYFS Statutory Framework which you will have researched for part 1 of you assessment.</a:t>
            </a:r>
          </a:p>
          <a:p>
            <a:r>
              <a:rPr lang="en-GB" dirty="0"/>
              <a:t>So there is a wide range for you to look at.</a:t>
            </a:r>
          </a:p>
        </p:txBody>
      </p:sp>
      <p:sp>
        <p:nvSpPr>
          <p:cNvPr id="4" name="Slide Number Placeholder 3"/>
          <p:cNvSpPr>
            <a:spLocks noGrp="1"/>
          </p:cNvSpPr>
          <p:nvPr>
            <p:ph type="sldNum" sz="quarter" idx="10"/>
          </p:nvPr>
        </p:nvSpPr>
        <p:spPr/>
        <p:txBody>
          <a:bodyPr/>
          <a:lstStyle/>
          <a:p>
            <a:fld id="{DB084FE0-78DB-4804-A96B-AC45080AD220}" type="slidenum">
              <a:rPr lang="en-GB" smtClean="0"/>
              <a:t>5</a:t>
            </a:fld>
            <a:endParaRPr lang="en-GB"/>
          </a:p>
        </p:txBody>
      </p:sp>
    </p:spTree>
    <p:extLst>
      <p:ext uri="{BB962C8B-B14F-4D97-AF65-F5344CB8AC3E}">
        <p14:creationId xmlns:p14="http://schemas.microsoft.com/office/powerpoint/2010/main" val="149571033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So having a look at the marking criteria</a:t>
            </a:r>
          </a:p>
          <a:p>
            <a:r>
              <a:rPr lang="en-GB" dirty="0">
                <a:ea typeface="Calibri"/>
                <a:cs typeface="Calibri"/>
              </a:rPr>
              <a:t>5 marls here for your reference list which accompanies your reflective paper</a:t>
            </a:r>
            <a:endParaRPr lang="en-GB" dirty="0"/>
          </a:p>
          <a:p>
            <a:r>
              <a:rPr lang="en-GB" dirty="0"/>
              <a:t>There will be 2 separate links one for your group reference list and one for your reflective paper which will have you individual reference list attached as usual. Feedback will be provided against the reflective paper. </a:t>
            </a:r>
            <a:endParaRPr lang="en-GB" dirty="0">
              <a:ea typeface="Calibri"/>
              <a:cs typeface="Calibri"/>
            </a:endParaRPr>
          </a:p>
          <a:p>
            <a:r>
              <a:rPr lang="en-GB" dirty="0"/>
              <a:t>We will be looking for a good degree of accuracy within your list and your reflective written paper and your oral presentation, use your referencing handbook to support you to avoid losing marks, if you are consistently being marked down for referencing, consider a study skills session with student services.</a:t>
            </a:r>
          </a:p>
          <a:p>
            <a:r>
              <a:rPr lang="en-GB" dirty="0"/>
              <a:t>Make sure that sources are both relevant and current, looking for work within the past 10 years where possible. Good use of academic journal articles to support your work. Level 6 now so we are looking for predominantly journal articles. At level 6 we will be looking for synthesis and critique, so synthesis is more than one author saying the same thing. Critique is contrasting sources. Remember there are online guides for support with regards to synthesis and critique on the early years homepage.</a:t>
            </a:r>
          </a:p>
          <a:p>
            <a:r>
              <a:rPr lang="en-GB" dirty="0"/>
              <a:t>Also support work where appropriate with relevant and current legislation and policy and curriculum documents.</a:t>
            </a:r>
          </a:p>
        </p:txBody>
      </p:sp>
      <p:sp>
        <p:nvSpPr>
          <p:cNvPr id="4" name="Slide Number Placeholder 3"/>
          <p:cNvSpPr>
            <a:spLocks noGrp="1"/>
          </p:cNvSpPr>
          <p:nvPr>
            <p:ph type="sldNum" sz="quarter" idx="10"/>
          </p:nvPr>
        </p:nvSpPr>
        <p:spPr/>
        <p:txBody>
          <a:bodyPr/>
          <a:lstStyle/>
          <a:p>
            <a:fld id="{DB084FE0-78DB-4804-A96B-AC45080AD220}" type="slidenum">
              <a:rPr lang="en-GB" smtClean="0"/>
              <a:t>6</a:t>
            </a:fld>
            <a:endParaRPr lang="en-GB"/>
          </a:p>
        </p:txBody>
      </p:sp>
    </p:spTree>
    <p:extLst>
      <p:ext uri="{BB962C8B-B14F-4D97-AF65-F5344CB8AC3E}">
        <p14:creationId xmlns:p14="http://schemas.microsoft.com/office/powerpoint/2010/main" val="261437954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solidFill>
                  <a:srgbClr val="2F5496"/>
                </a:solidFill>
                <a:ea typeface="Times New Roman" panose="02020603050405020304" pitchFamily="18" charset="0"/>
                <a:cs typeface="Arial" panose="020B0604020202020204" pitchFamily="34" charset="0"/>
              </a:rPr>
              <a:t>I</a:t>
            </a:r>
            <a:r>
              <a:rPr lang="en-GB" dirty="0">
                <a:solidFill>
                  <a:srgbClr val="2F5496"/>
                </a:solidFill>
                <a:effectLst/>
                <a:ea typeface="Times New Roman" panose="02020603050405020304" pitchFamily="18" charset="0"/>
                <a:cs typeface="Arial" panose="020B0604020202020204" pitchFamily="34" charset="0"/>
              </a:rPr>
              <a:t>n depth analysis and discussion of the role of Quality Assurance and Inspection on best practice and implementing change. </a:t>
            </a:r>
            <a:endParaRPr lang="en-GB" dirty="0">
              <a:effectLst/>
              <a:ea typeface="DengXian" panose="02010600030101010101" pitchFamily="2" charset="-122"/>
              <a:cs typeface="Arial" panose="020B0604020202020204" pitchFamily="34" charset="0"/>
            </a:endParaRPr>
          </a:p>
          <a:p>
            <a:r>
              <a:rPr lang="en-GB" dirty="0"/>
              <a:t>So here we are looking for discussions on how the tools feed into 1. demonstrating good practice and 2. looking at positive and negatives of quality assurance more generally. Again linking this back to what is quality and why is it important.</a:t>
            </a:r>
          </a:p>
        </p:txBody>
      </p:sp>
      <p:sp>
        <p:nvSpPr>
          <p:cNvPr id="4" name="Slide Number Placeholder 3"/>
          <p:cNvSpPr>
            <a:spLocks noGrp="1"/>
          </p:cNvSpPr>
          <p:nvPr>
            <p:ph type="sldNum" sz="quarter" idx="10"/>
          </p:nvPr>
        </p:nvSpPr>
        <p:spPr/>
        <p:txBody>
          <a:bodyPr/>
          <a:lstStyle/>
          <a:p>
            <a:fld id="{DB084FE0-78DB-4804-A96B-AC45080AD220}" type="slidenum">
              <a:rPr lang="en-GB" smtClean="0"/>
              <a:t>7</a:t>
            </a:fld>
            <a:endParaRPr lang="en-GB"/>
          </a:p>
        </p:txBody>
      </p:sp>
    </p:spTree>
    <p:extLst>
      <p:ext uri="{BB962C8B-B14F-4D97-AF65-F5344CB8AC3E}">
        <p14:creationId xmlns:p14="http://schemas.microsoft.com/office/powerpoint/2010/main" val="326024737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10 marks for demonstrating a deeper critical appreciation of issues involved in providing quality services for young children. Consider what quality is and how we define and measure it. Consider why Quality assurance is important? What are the benefits and limitations of QA – this can begin with a general discussion but remember to link it back to the specific QA tools you are focussing on.  Why is this particularly important when providing services for young children?</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What are QA systems and tools and why do we need to use them? What information do we need from them in order to improve and does your chosen tool provide the information you need? What do we do with that information, does it drive quality?</a:t>
            </a:r>
          </a:p>
          <a:p>
            <a:endParaRPr lang="en-GB" dirty="0"/>
          </a:p>
        </p:txBody>
      </p:sp>
      <p:sp>
        <p:nvSpPr>
          <p:cNvPr id="4" name="Slide Number Placeholder 3"/>
          <p:cNvSpPr>
            <a:spLocks noGrp="1"/>
          </p:cNvSpPr>
          <p:nvPr>
            <p:ph type="sldNum" sz="quarter" idx="10"/>
          </p:nvPr>
        </p:nvSpPr>
        <p:spPr/>
        <p:txBody>
          <a:bodyPr/>
          <a:lstStyle/>
          <a:p>
            <a:fld id="{DB084FE0-78DB-4804-A96B-AC45080AD220}" type="slidenum">
              <a:rPr lang="en-GB" smtClean="0"/>
              <a:t>8</a:t>
            </a:fld>
            <a:endParaRPr lang="en-GB"/>
          </a:p>
        </p:txBody>
      </p:sp>
    </p:spTree>
    <p:extLst>
      <p:ext uri="{BB962C8B-B14F-4D97-AF65-F5344CB8AC3E}">
        <p14:creationId xmlns:p14="http://schemas.microsoft.com/office/powerpoint/2010/main" val="183770348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solidFill>
                  <a:schemeClr val="accent6">
                    <a:lumMod val="75000"/>
                  </a:schemeClr>
                </a:solidFill>
              </a:rPr>
              <a:t>Organise their knowledge and learning through use of a range of information resources, and present their work at the appropriate level. Writing skill: Express ideas clearly, correct grammar and spelling, academic writing style suitable. </a:t>
            </a:r>
          </a:p>
          <a:p>
            <a:r>
              <a:rPr lang="en-GB" dirty="0"/>
              <a:t>Follow the guidance in the Early Years Handbook for the correct presentation of work. </a:t>
            </a:r>
          </a:p>
        </p:txBody>
      </p:sp>
      <p:sp>
        <p:nvSpPr>
          <p:cNvPr id="4" name="Slide Number Placeholder 3"/>
          <p:cNvSpPr>
            <a:spLocks noGrp="1"/>
          </p:cNvSpPr>
          <p:nvPr>
            <p:ph type="sldNum" sz="quarter" idx="10"/>
          </p:nvPr>
        </p:nvSpPr>
        <p:spPr/>
        <p:txBody>
          <a:bodyPr/>
          <a:lstStyle/>
          <a:p>
            <a:fld id="{DB084FE0-78DB-4804-A96B-AC45080AD220}" type="slidenum">
              <a:rPr lang="en-GB" smtClean="0"/>
              <a:t>9</a:t>
            </a:fld>
            <a:endParaRPr lang="en-GB"/>
          </a:p>
        </p:txBody>
      </p:sp>
    </p:spTree>
    <p:extLst>
      <p:ext uri="{BB962C8B-B14F-4D97-AF65-F5344CB8AC3E}">
        <p14:creationId xmlns:p14="http://schemas.microsoft.com/office/powerpoint/2010/main" val="54751861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Here is an opportunity for you to see which marking criteria will meet which learning outcome.</a:t>
            </a:r>
          </a:p>
        </p:txBody>
      </p:sp>
      <p:sp>
        <p:nvSpPr>
          <p:cNvPr id="4" name="Slide Number Placeholder 3"/>
          <p:cNvSpPr>
            <a:spLocks noGrp="1"/>
          </p:cNvSpPr>
          <p:nvPr>
            <p:ph type="sldNum" sz="quarter" idx="5"/>
          </p:nvPr>
        </p:nvSpPr>
        <p:spPr/>
        <p:txBody>
          <a:bodyPr/>
          <a:lstStyle/>
          <a:p>
            <a:fld id="{DB084FE0-78DB-4804-A96B-AC45080AD220}" type="slidenum">
              <a:rPr lang="en-GB" smtClean="0"/>
              <a:t>10</a:t>
            </a:fld>
            <a:endParaRPr lang="en-GB"/>
          </a:p>
        </p:txBody>
      </p:sp>
    </p:spTree>
    <p:extLst>
      <p:ext uri="{BB962C8B-B14F-4D97-AF65-F5344CB8AC3E}">
        <p14:creationId xmlns:p14="http://schemas.microsoft.com/office/powerpoint/2010/main" val="26378307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Slide Image Placeholder 1">
            <a:extLst>
              <a:ext uri="{FF2B5EF4-FFF2-40B4-BE49-F238E27FC236}">
                <a16:creationId xmlns:a16="http://schemas.microsoft.com/office/drawing/2014/main" id="{5AC576F0-139D-4E47-B74C-1C53AEE4F8E5}"/>
              </a:ext>
            </a:extLst>
          </p:cNvPr>
          <p:cNvSpPr>
            <a:spLocks noGrp="1" noRot="1" noChangeAspect="1" noChangeArrowheads="1" noTextEdit="1"/>
          </p:cNvSpPr>
          <p:nvPr>
            <p:ph type="sldImg"/>
          </p:nvPr>
        </p:nvSpPr>
        <p:spPr>
          <a:ln/>
        </p:spPr>
      </p:sp>
      <p:sp>
        <p:nvSpPr>
          <p:cNvPr id="38915" name="Notes Placeholder 2">
            <a:extLst>
              <a:ext uri="{FF2B5EF4-FFF2-40B4-BE49-F238E27FC236}">
                <a16:creationId xmlns:a16="http://schemas.microsoft.com/office/drawing/2014/main" id="{E2432E9F-818A-412D-B2BB-B538681FBEB7}"/>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dirty="0">
              <a:latin typeface="Arial" panose="020B0604020202020204" pitchFamily="34" charset="0"/>
            </a:endParaRPr>
          </a:p>
          <a:p>
            <a:r>
              <a:rPr lang="en-GB" altLang="en-US" dirty="0">
                <a:latin typeface="Arial" panose="020B0604020202020204" pitchFamily="34" charset="0"/>
              </a:rPr>
              <a:t>Remember lecturers are there to support you. We will provide opportunities for tutorials, come to these prepared with questions and specific support regards to the assignment. There will be an extensive reading list and many resources on Moodle to support you, however you are expected to undertake some independent research and we will be looking for evidence of this as well as effective use of key authors. Academic and study skills sessions are available, please use these if you think you will benefit from them. Remember student services can support you and the Extenuating Circumstances process is there should you need it. Keep in touch with your lecturers, we are there to support you.</a:t>
            </a:r>
          </a:p>
        </p:txBody>
      </p:sp>
      <p:sp>
        <p:nvSpPr>
          <p:cNvPr id="38916" name="Slide Number Placeholder 3">
            <a:extLst>
              <a:ext uri="{FF2B5EF4-FFF2-40B4-BE49-F238E27FC236}">
                <a16:creationId xmlns:a16="http://schemas.microsoft.com/office/drawing/2014/main" id="{B84EB3F9-2E6E-44B5-839E-8FFF5C02CADD}"/>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42950" indent="-285750">
              <a:defRPr sz="2400">
                <a:solidFill>
                  <a:schemeClr val="tx1"/>
                </a:solidFill>
                <a:latin typeface="Times" panose="02020603050405020304" pitchFamily="18" charset="0"/>
                <a:ea typeface="MS PGothic" panose="020B0600070205080204" pitchFamily="34" charset="-128"/>
              </a:defRPr>
            </a:lvl2pPr>
            <a:lvl3pPr marL="1143000" indent="-228600">
              <a:defRPr sz="2400">
                <a:solidFill>
                  <a:schemeClr val="tx1"/>
                </a:solidFill>
                <a:latin typeface="Times" panose="02020603050405020304" pitchFamily="18" charset="0"/>
                <a:ea typeface="MS PGothic" panose="020B0600070205080204" pitchFamily="34" charset="-128"/>
              </a:defRPr>
            </a:lvl3pPr>
            <a:lvl4pPr marL="1600200" indent="-228600">
              <a:defRPr sz="2400">
                <a:solidFill>
                  <a:schemeClr val="tx1"/>
                </a:solidFill>
                <a:latin typeface="Times" panose="02020603050405020304" pitchFamily="18" charset="0"/>
                <a:ea typeface="MS PGothic" panose="020B0600070205080204" pitchFamily="34" charset="-128"/>
              </a:defRPr>
            </a:lvl4pPr>
            <a:lvl5pPr marL="2057400" indent="-228600">
              <a:defRPr sz="2400">
                <a:solidFill>
                  <a:schemeClr val="tx1"/>
                </a:solidFill>
                <a:latin typeface="Times"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6308D42F-BD39-4EA6-BBA8-9B5E17F5E1CD}" type="slidenum">
              <a:rPr lang="cy-GB" altLang="en-US" sz="1200">
                <a:latin typeface="Arial" panose="020B0604020202020204" pitchFamily="34" charset="0"/>
              </a:rPr>
              <a:pPr/>
              <a:t>11</a:t>
            </a:fld>
            <a:endParaRPr lang="cy-GB" altLang="en-US" sz="1200">
              <a:latin typeface="Arial" panose="020B0604020202020204" pitchFamily="34" charset="0"/>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90488" y="744538"/>
            <a:ext cx="6616700" cy="3722687"/>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E4502D7E-44A0-4F6E-B3E2-6D08B9FFA326}" type="slidenum">
              <a:rPr kumimoji="0" lang="en-GB" altLang="cy-GB"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13</a:t>
            </a:fld>
            <a:endParaRPr kumimoji="0" lang="en-GB" altLang="cy-GB" sz="1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Tree>
    <p:extLst>
      <p:ext uri="{BB962C8B-B14F-4D97-AF65-F5344CB8AC3E}">
        <p14:creationId xmlns:p14="http://schemas.microsoft.com/office/powerpoint/2010/main" val="187438090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B68C8073-CAD2-48BF-B8DB-FCAF7D6ED014}" type="slidenum">
              <a:rPr lang="en-US" smtClean="0"/>
              <a:t>14</a:t>
            </a:fld>
            <a:endParaRPr lang="en-US"/>
          </a:p>
        </p:txBody>
      </p:sp>
    </p:spTree>
    <p:extLst>
      <p:ext uri="{BB962C8B-B14F-4D97-AF65-F5344CB8AC3E}">
        <p14:creationId xmlns:p14="http://schemas.microsoft.com/office/powerpoint/2010/main" val="426831127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Slide Image Placeholder 1"/>
          <p:cNvSpPr>
            <a:spLocks noGrp="1" noRot="1" noChangeAspect="1" noTextEdit="1"/>
          </p:cNvSpPr>
          <p:nvPr>
            <p:ph type="sldImg"/>
          </p:nvPr>
        </p:nvSpPr>
        <p:spPr>
          <a:xfrm>
            <a:off x="90488" y="744538"/>
            <a:ext cx="6616700" cy="3722687"/>
          </a:xfrm>
          <a:ln/>
        </p:spPr>
      </p:sp>
      <p:sp>
        <p:nvSpPr>
          <p:cNvPr id="24579"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dirty="0">
              <a:latin typeface="Arial" panose="020B0604020202020204" pitchFamily="34" charset="0"/>
            </a:endParaRPr>
          </a:p>
        </p:txBody>
      </p:sp>
      <p:sp>
        <p:nvSpPr>
          <p:cNvPr id="24580"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ＭＳ Ｐゴシック" panose="020B0600070205080204" pitchFamily="34" charset="-128"/>
              </a:defRPr>
            </a:lvl1pPr>
            <a:lvl2pPr marL="742950" indent="-285750">
              <a:defRPr sz="2400">
                <a:solidFill>
                  <a:schemeClr val="tx1"/>
                </a:solidFill>
                <a:latin typeface="Times" panose="02020603050405020304" pitchFamily="18" charset="0"/>
                <a:ea typeface="ＭＳ Ｐゴシック" panose="020B0600070205080204" pitchFamily="34" charset="-128"/>
              </a:defRPr>
            </a:lvl2pPr>
            <a:lvl3pPr marL="1143000" indent="-228600">
              <a:defRPr sz="2400">
                <a:solidFill>
                  <a:schemeClr val="tx1"/>
                </a:solidFill>
                <a:latin typeface="Times" panose="02020603050405020304" pitchFamily="18" charset="0"/>
                <a:ea typeface="ＭＳ Ｐゴシック" panose="020B0600070205080204" pitchFamily="34" charset="-128"/>
              </a:defRPr>
            </a:lvl3pPr>
            <a:lvl4pPr marL="1600200" indent="-228600">
              <a:defRPr sz="2400">
                <a:solidFill>
                  <a:schemeClr val="tx1"/>
                </a:solidFill>
                <a:latin typeface="Times" panose="02020603050405020304" pitchFamily="18" charset="0"/>
                <a:ea typeface="ＭＳ Ｐゴシック" panose="020B0600070205080204" pitchFamily="34" charset="-128"/>
              </a:defRPr>
            </a:lvl4pPr>
            <a:lvl5pPr marL="2057400" indent="-228600">
              <a:defRPr sz="2400">
                <a:solidFill>
                  <a:schemeClr val="tx1"/>
                </a:solidFill>
                <a:latin typeface="Times" panose="02020603050405020304" pitchFamily="18"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9pPr>
          </a:lstStyle>
          <a:p>
            <a:fld id="{F8C569E7-322E-4507-9BEE-D94CE7B73F25}" type="slidenum">
              <a:rPr lang="cy-GB" altLang="en-US" sz="1200" smtClean="0">
                <a:latin typeface="Arial" panose="020B0604020202020204" pitchFamily="34" charset="0"/>
              </a:rPr>
              <a:pPr/>
              <a:t>15</a:t>
            </a:fld>
            <a:endParaRPr lang="cy-GB" altLang="en-US" sz="1200">
              <a:latin typeface="Arial" panose="020B0604020202020204" pitchFamily="34" charset="0"/>
            </a:endParaRPr>
          </a:p>
        </p:txBody>
      </p:sp>
    </p:spTree>
    <p:extLst>
      <p:ext uri="{BB962C8B-B14F-4D97-AF65-F5344CB8AC3E}">
        <p14:creationId xmlns:p14="http://schemas.microsoft.com/office/powerpoint/2010/main" val="2939878585"/>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B084FE0-78DB-4804-A96B-AC45080AD220}" type="slidenum">
              <a:rPr lang="en-GB" smtClean="0"/>
              <a:t>17</a:t>
            </a:fld>
            <a:endParaRPr lang="en-GB"/>
          </a:p>
        </p:txBody>
      </p:sp>
    </p:spTree>
    <p:extLst>
      <p:ext uri="{BB962C8B-B14F-4D97-AF65-F5344CB8AC3E}">
        <p14:creationId xmlns:p14="http://schemas.microsoft.com/office/powerpoint/2010/main" val="233628599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2.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2.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Master" Target="../slideMasters/slideMaster3.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Master" Target="../slideMasters/slideMaster3.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3.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Master" Target="../slideMasters/slideMaster3.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Master" Target="../slideMasters/slideMaster3.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Master" Target="../slideMasters/slideMaster3.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Master" Target="../slideMasters/slideMaster4.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3.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Master" Target="../slideMasters/slideMaster5.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Master" Target="../slideMasters/slideMaster5.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26.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6.xml"/></Relationships>
</file>

<file path=ppt/slideLayouts/_rels/slideLayout27.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6.xml"/></Relationships>
</file>

<file path=ppt/slideLayouts/_rels/slideLayout28.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Master" Target="../slideMasters/slideMaster7.xml"/></Relationships>
</file>

<file path=ppt/slideLayouts/_rels/slideLayout29.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7.xml"/></Relationships>
</file>

<file path=ppt/slideLayouts/_rels/slideLayout30.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Master" Target="../slideMasters/slideMaster7.xml"/></Relationships>
</file>

<file path=ppt/slideLayouts/_rels/slideLayout31.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Master" Target="../slideMasters/slideMaster7.xml"/></Relationships>
</file>

<file path=ppt/slideLayouts/_rels/slideLayout32.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Master" Target="../slideMasters/slideMaster7.xml"/></Relationships>
</file>

<file path=ppt/slideLayouts/_rels/slideLayout33.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Master" Target="../slideMasters/slideMaster7.xml"/></Relationships>
</file>

<file path=ppt/slideLayouts/_rels/slideLayout34.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Master" Target="../slideMasters/slideMaster7.xml"/></Relationships>
</file>

<file path=ppt/slideLayouts/_rels/slideLayout35.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Master" Target="../slideMasters/slideMaster7.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230116520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title">
  <p:cSld name="1_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94838E-6E10-1719-EC05-EF30183F7ED6}"/>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050D2C32-8C89-575C-A536-E8F7C97D0088}"/>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FBC094B-B791-269B-7C7E-98267CF1E79A}"/>
              </a:ext>
            </a:extLst>
          </p:cNvPr>
          <p:cNvSpPr>
            <a:spLocks noGrp="1"/>
          </p:cNvSpPr>
          <p:nvPr>
            <p:ph type="dt" sz="half" idx="10"/>
          </p:nvPr>
        </p:nvSpPr>
        <p:spPr/>
        <p:txBody>
          <a:bodyPr/>
          <a:lstStyle/>
          <a:p>
            <a:pPr marL="0" marR="0" lvl="0" indent="0" algn="ctr" defTabSz="914400" rtl="0" eaLnBrk="0" fontAlgn="base" latinLnBrk="0" hangingPunct="0">
              <a:lnSpc>
                <a:spcPct val="100000"/>
              </a:lnSpc>
              <a:spcBef>
                <a:spcPct val="0"/>
              </a:spcBef>
              <a:spcAft>
                <a:spcPct val="0"/>
              </a:spcAft>
              <a:buClrTx/>
              <a:buSzTx/>
              <a:buFontTx/>
              <a:buNone/>
              <a:tabLst/>
              <a:defRPr/>
            </a:pPr>
            <a:fld id="{2DD90A1A-4CC4-4FF6-97CF-D95C5640CBE0}" type="datetimeFigureOut">
              <a:rPr kumimoji="0" lang="en-GB" sz="1050" b="0" i="0" u="none" strike="noStrike" kern="1200" cap="none" spc="0" normalizeH="0" baseline="0" noProof="0" smtClean="0">
                <a:ln>
                  <a:noFill/>
                </a:ln>
                <a:solidFill>
                  <a:prstClr val="black">
                    <a:tint val="75000"/>
                  </a:prstClr>
                </a:solidFill>
                <a:effectLst/>
                <a:uLnTx/>
                <a:uFillTx/>
                <a:latin typeface="Times" charset="0"/>
                <a:ea typeface="ＭＳ Ｐゴシック" charset="-128"/>
                <a:cs typeface="+mn-cs"/>
              </a:rPr>
              <a:pPr marL="0" marR="0" lvl="0" indent="0" algn="ctr" defTabSz="914400" rtl="0" eaLnBrk="0" fontAlgn="base" latinLnBrk="0" hangingPunct="0">
                <a:lnSpc>
                  <a:spcPct val="100000"/>
                </a:lnSpc>
                <a:spcBef>
                  <a:spcPct val="0"/>
                </a:spcBef>
                <a:spcAft>
                  <a:spcPct val="0"/>
                </a:spcAft>
                <a:buClrTx/>
                <a:buSzTx/>
                <a:buFontTx/>
                <a:buNone/>
                <a:tabLst/>
                <a:defRPr/>
              </a:pPr>
              <a:t>18/02/2025</a:t>
            </a:fld>
            <a:endParaRPr kumimoji="0" lang="en-GB" sz="1050" b="0" i="0" u="none" strike="noStrike" kern="1200" cap="none" spc="0" normalizeH="0" baseline="0" noProof="0">
              <a:ln>
                <a:noFill/>
              </a:ln>
              <a:solidFill>
                <a:prstClr val="black">
                  <a:tint val="75000"/>
                </a:prstClr>
              </a:solidFill>
              <a:effectLst/>
              <a:uLnTx/>
              <a:uFillTx/>
              <a:latin typeface="Times" charset="0"/>
              <a:ea typeface="ＭＳ Ｐゴシック" charset="-128"/>
              <a:cs typeface="+mn-cs"/>
            </a:endParaRPr>
          </a:p>
        </p:txBody>
      </p:sp>
      <p:sp>
        <p:nvSpPr>
          <p:cNvPr id="5" name="Footer Placeholder 4">
            <a:extLst>
              <a:ext uri="{FF2B5EF4-FFF2-40B4-BE49-F238E27FC236}">
                <a16:creationId xmlns:a16="http://schemas.microsoft.com/office/drawing/2014/main" id="{CCBE3457-6CF6-2E44-867B-776F37E6FF83}"/>
              </a:ext>
            </a:extLst>
          </p:cNvPr>
          <p:cNvSpPr>
            <a:spLocks noGrp="1"/>
          </p:cNvSpPr>
          <p:nvPr>
            <p:ph type="ftr" sz="quarter" idx="1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Myriad Pro"/>
              <a:ea typeface="ＭＳ Ｐゴシック" charset="-128"/>
              <a:cs typeface="+mn-cs"/>
            </a:endParaRPr>
          </a:p>
        </p:txBody>
      </p:sp>
      <p:sp>
        <p:nvSpPr>
          <p:cNvPr id="6" name="Slide Number Placeholder 5">
            <a:extLst>
              <a:ext uri="{FF2B5EF4-FFF2-40B4-BE49-F238E27FC236}">
                <a16:creationId xmlns:a16="http://schemas.microsoft.com/office/drawing/2014/main" id="{4C939E1A-FECC-0A59-4EF0-D76D0B77442D}"/>
              </a:ext>
            </a:extLst>
          </p:cNvPr>
          <p:cNvSpPr>
            <a:spLocks noGrp="1"/>
          </p:cNvSpPr>
          <p:nvPr>
            <p:ph type="sldNum" sz="quarter" idx="12"/>
          </p:nvPr>
        </p:nvSpPr>
        <p:spPr/>
        <p:txBody>
          <a:bodyPr/>
          <a:lstStyle/>
          <a:p>
            <a:pPr marL="0" marR="0" lvl="0" indent="0" algn="r" defTabSz="914400" rtl="0" eaLnBrk="0" fontAlgn="auto" latinLnBrk="0" hangingPunct="0">
              <a:lnSpc>
                <a:spcPct val="100000"/>
              </a:lnSpc>
              <a:spcBef>
                <a:spcPts val="0"/>
              </a:spcBef>
              <a:spcAft>
                <a:spcPts val="0"/>
              </a:spcAft>
              <a:buClrTx/>
              <a:buSzTx/>
              <a:buFontTx/>
              <a:buNone/>
              <a:tabLst/>
              <a:defRPr/>
            </a:pPr>
            <a:fld id="{07B4A36C-A7AC-49FF-B3CF-315D44E988E4}" type="slidenum">
              <a:rPr kumimoji="0" lang="en-GB" altLang="en-US" sz="1200" b="0" i="0" u="none" strike="noStrike" kern="1200" cap="none" spc="0" normalizeH="0" baseline="0" noProof="0" smtClean="0">
                <a:ln>
                  <a:noFill/>
                </a:ln>
                <a:solidFill>
                  <a:srgbClr val="898989"/>
                </a:solidFill>
                <a:effectLst/>
                <a:uLnTx/>
                <a:uFillTx/>
                <a:latin typeface="Times" charset="0"/>
                <a:ea typeface="+mn-ea"/>
                <a:cs typeface="+mn-cs"/>
              </a:rPr>
              <a:pPr marL="0" marR="0" lvl="0" indent="0" algn="r" defTabSz="914400" rtl="0" eaLnBrk="0" fontAlgn="auto" latinLnBrk="0" hangingPunct="0">
                <a:lnSpc>
                  <a:spcPct val="100000"/>
                </a:lnSpc>
                <a:spcBef>
                  <a:spcPts val="0"/>
                </a:spcBef>
                <a:spcAft>
                  <a:spcPts val="0"/>
                </a:spcAft>
                <a:buClrTx/>
                <a:buSzTx/>
                <a:buFontTx/>
                <a:buNone/>
                <a:tabLst/>
                <a:defRPr/>
              </a:pPr>
              <a:t>‹#›</a:t>
            </a:fld>
            <a:endParaRPr kumimoji="0" lang="en-GB" altLang="en-US" sz="1200" b="0" i="0" u="none" strike="noStrike" kern="1200" cap="none" spc="0" normalizeH="0" baseline="0" noProof="0">
              <a:ln>
                <a:noFill/>
              </a:ln>
              <a:solidFill>
                <a:srgbClr val="898989"/>
              </a:solidFill>
              <a:effectLst/>
              <a:uLnTx/>
              <a:uFillTx/>
              <a:latin typeface="Times" charset="0"/>
              <a:ea typeface="+mn-ea"/>
              <a:cs typeface="+mn-cs"/>
            </a:endParaRPr>
          </a:p>
        </p:txBody>
      </p:sp>
    </p:spTree>
    <p:extLst>
      <p:ext uri="{BB962C8B-B14F-4D97-AF65-F5344CB8AC3E}">
        <p14:creationId xmlns:p14="http://schemas.microsoft.com/office/powerpoint/2010/main" val="76383250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twoObj">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EE3192-90E1-27FC-C25C-C89A87F6B3B6}"/>
              </a:ext>
            </a:extLst>
          </p:cNvPr>
          <p:cNvSpPr>
            <a:spLocks noGrp="1"/>
          </p:cNvSpPr>
          <p:nvPr>
            <p:ph type="title"/>
          </p:nvPr>
        </p:nvSpPr>
        <p:spPr/>
        <p:txBody>
          <a:bodyPr/>
          <a:lstStyle>
            <a:lvl1pPr>
              <a:defRPr>
                <a:solidFill>
                  <a:schemeClr val="tx1"/>
                </a:solidFill>
              </a:defRPr>
            </a:lvl1pPr>
          </a:lstStyle>
          <a:p>
            <a:r>
              <a:rPr lang="en-US"/>
              <a:t>Click to edit Master title style</a:t>
            </a:r>
            <a:endParaRPr lang="en-GB" dirty="0"/>
          </a:p>
        </p:txBody>
      </p:sp>
      <p:sp>
        <p:nvSpPr>
          <p:cNvPr id="3" name="Content Placeholder 2">
            <a:extLst>
              <a:ext uri="{FF2B5EF4-FFF2-40B4-BE49-F238E27FC236}">
                <a16:creationId xmlns:a16="http://schemas.microsoft.com/office/drawing/2014/main" id="{4F7E5DBF-A778-577B-1BD2-1AA3DBF0BABE}"/>
              </a:ext>
            </a:extLst>
          </p:cNvPr>
          <p:cNvSpPr>
            <a:spLocks noGrp="1"/>
          </p:cNvSpPr>
          <p:nvPr>
            <p:ph sz="half" idx="1"/>
          </p:nvPr>
        </p:nvSpPr>
        <p:spPr>
          <a:xfrm>
            <a:off x="838200" y="1825625"/>
            <a:ext cx="5181600" cy="4351338"/>
          </a:xfrm>
        </p:spPr>
        <p:txBody>
          <a:bodyPr/>
          <a:lstStyle>
            <a:lvl4pPr>
              <a:defRPr>
                <a:solidFill>
                  <a:srgbClr val="0B148B"/>
                </a:solidFill>
              </a:defRPr>
            </a:lvl4pPr>
            <a:lvl5pPr>
              <a:defRPr>
                <a:solidFill>
                  <a:srgbClr val="0B148B"/>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Content Placeholder 3">
            <a:extLst>
              <a:ext uri="{FF2B5EF4-FFF2-40B4-BE49-F238E27FC236}">
                <a16:creationId xmlns:a16="http://schemas.microsoft.com/office/drawing/2014/main" id="{375641AD-105D-9F34-37D8-9A10CDC21E8A}"/>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C94E0AE3-F4E2-ED81-A463-E606F79BB4E5}"/>
              </a:ext>
            </a:extLst>
          </p:cNvPr>
          <p:cNvSpPr>
            <a:spLocks noGrp="1"/>
          </p:cNvSpPr>
          <p:nvPr>
            <p:ph type="dt" sz="half" idx="10"/>
          </p:nvPr>
        </p:nvSpPr>
        <p:spPr/>
        <p:txBody>
          <a:bodyPr/>
          <a:lstStyle/>
          <a:p>
            <a:pPr marL="0" marR="0" lvl="0" indent="0" algn="ctr" defTabSz="914400" rtl="0" eaLnBrk="0" fontAlgn="base" latinLnBrk="0" hangingPunct="0">
              <a:lnSpc>
                <a:spcPct val="100000"/>
              </a:lnSpc>
              <a:spcBef>
                <a:spcPct val="0"/>
              </a:spcBef>
              <a:spcAft>
                <a:spcPct val="0"/>
              </a:spcAft>
              <a:buClrTx/>
              <a:buSzTx/>
              <a:buFontTx/>
              <a:buNone/>
              <a:tabLst/>
              <a:defRPr/>
            </a:pPr>
            <a:fld id="{6F79D1F4-B159-4E75-A2FB-794A362795E9}" type="datetimeFigureOut">
              <a:rPr kumimoji="0" lang="en-GB" sz="1050" b="0" i="0" u="none" strike="noStrike" kern="1200" cap="none" spc="0" normalizeH="0" baseline="0" noProof="0" smtClean="0">
                <a:ln>
                  <a:noFill/>
                </a:ln>
                <a:solidFill>
                  <a:prstClr val="black">
                    <a:tint val="75000"/>
                  </a:prstClr>
                </a:solidFill>
                <a:effectLst/>
                <a:uLnTx/>
                <a:uFillTx/>
                <a:latin typeface="Times" charset="0"/>
                <a:ea typeface="ＭＳ Ｐゴシック" charset="-128"/>
                <a:cs typeface="+mn-cs"/>
              </a:rPr>
              <a:pPr marL="0" marR="0" lvl="0" indent="0" algn="ctr" defTabSz="914400" rtl="0" eaLnBrk="0" fontAlgn="base" latinLnBrk="0" hangingPunct="0">
                <a:lnSpc>
                  <a:spcPct val="100000"/>
                </a:lnSpc>
                <a:spcBef>
                  <a:spcPct val="0"/>
                </a:spcBef>
                <a:spcAft>
                  <a:spcPct val="0"/>
                </a:spcAft>
                <a:buClrTx/>
                <a:buSzTx/>
                <a:buFontTx/>
                <a:buNone/>
                <a:tabLst/>
                <a:defRPr/>
              </a:pPr>
              <a:t>18/02/2025</a:t>
            </a:fld>
            <a:endParaRPr kumimoji="0" lang="en-GB" sz="1050" b="0" i="0" u="none" strike="noStrike" kern="1200" cap="none" spc="0" normalizeH="0" baseline="0" noProof="0">
              <a:ln>
                <a:noFill/>
              </a:ln>
              <a:solidFill>
                <a:prstClr val="black">
                  <a:tint val="75000"/>
                </a:prstClr>
              </a:solidFill>
              <a:effectLst/>
              <a:uLnTx/>
              <a:uFillTx/>
              <a:latin typeface="Times" charset="0"/>
              <a:ea typeface="ＭＳ Ｐゴシック" charset="-128"/>
              <a:cs typeface="+mn-cs"/>
            </a:endParaRPr>
          </a:p>
        </p:txBody>
      </p:sp>
      <p:sp>
        <p:nvSpPr>
          <p:cNvPr id="6" name="Footer Placeholder 5">
            <a:extLst>
              <a:ext uri="{FF2B5EF4-FFF2-40B4-BE49-F238E27FC236}">
                <a16:creationId xmlns:a16="http://schemas.microsoft.com/office/drawing/2014/main" id="{492B5224-9C61-911F-0A5E-3367004FB9D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06B68F9-14C5-5057-0C53-8D2888D6C65B}"/>
              </a:ext>
            </a:extLst>
          </p:cNvPr>
          <p:cNvSpPr>
            <a:spLocks noGrp="1"/>
          </p:cNvSpPr>
          <p:nvPr>
            <p:ph type="sldNum" sz="quarter" idx="12"/>
          </p:nvPr>
        </p:nvSpPr>
        <p:spPr/>
        <p:txBody>
          <a:bodyPr/>
          <a:lstStyle/>
          <a:p>
            <a:pPr marL="0" marR="0" lvl="0" indent="0" algn="r" defTabSz="914400" rtl="0" eaLnBrk="0" fontAlgn="auto" latinLnBrk="0" hangingPunct="0">
              <a:lnSpc>
                <a:spcPct val="100000"/>
              </a:lnSpc>
              <a:spcBef>
                <a:spcPts val="0"/>
              </a:spcBef>
              <a:spcAft>
                <a:spcPts val="0"/>
              </a:spcAft>
              <a:buClrTx/>
              <a:buSzTx/>
              <a:buFontTx/>
              <a:buNone/>
              <a:tabLst/>
              <a:defRPr/>
            </a:pPr>
            <a:fld id="{3CE31916-C52B-4D3D-B9E4-3B9522F85985}" type="slidenum">
              <a:rPr kumimoji="0" lang="en-GB" altLang="en-US" sz="1200" b="0" i="0" u="none" strike="noStrike" kern="1200" cap="none" spc="0" normalizeH="0" baseline="0" noProof="0" smtClean="0">
                <a:ln>
                  <a:noFill/>
                </a:ln>
                <a:solidFill>
                  <a:srgbClr val="898989"/>
                </a:solidFill>
                <a:effectLst/>
                <a:uLnTx/>
                <a:uFillTx/>
                <a:latin typeface="Times" charset="0"/>
                <a:ea typeface="+mn-ea"/>
                <a:cs typeface="+mn-cs"/>
              </a:rPr>
              <a:pPr marL="0" marR="0" lvl="0" indent="0" algn="r" defTabSz="914400" rtl="0" eaLnBrk="0" fontAlgn="auto" latinLnBrk="0" hangingPunct="0">
                <a:lnSpc>
                  <a:spcPct val="100000"/>
                </a:lnSpc>
                <a:spcBef>
                  <a:spcPts val="0"/>
                </a:spcBef>
                <a:spcAft>
                  <a:spcPts val="0"/>
                </a:spcAft>
                <a:buClrTx/>
                <a:buSzTx/>
                <a:buFontTx/>
                <a:buNone/>
                <a:tabLst/>
                <a:defRPr/>
              </a:pPr>
              <a:t>‹#›</a:t>
            </a:fld>
            <a:endParaRPr kumimoji="0" lang="en-GB" altLang="en-US" sz="1200" b="0" i="0" u="none" strike="noStrike" kern="1200" cap="none" spc="0" normalizeH="0" baseline="0" noProof="0">
              <a:ln>
                <a:noFill/>
              </a:ln>
              <a:solidFill>
                <a:srgbClr val="898989"/>
              </a:solidFill>
              <a:effectLst/>
              <a:uLnTx/>
              <a:uFillTx/>
              <a:latin typeface="Times" charset="0"/>
              <a:ea typeface="+mn-ea"/>
              <a:cs typeface="+mn-cs"/>
            </a:endParaRPr>
          </a:p>
        </p:txBody>
      </p:sp>
    </p:spTree>
    <p:extLst>
      <p:ext uri="{BB962C8B-B14F-4D97-AF65-F5344CB8AC3E}">
        <p14:creationId xmlns:p14="http://schemas.microsoft.com/office/powerpoint/2010/main" val="44694394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userDrawn="1">
  <p:cSld name="2_Title Slide">
    <p:spTree>
      <p:nvGrpSpPr>
        <p:cNvPr id="1" name=""/>
        <p:cNvGrpSpPr/>
        <p:nvPr/>
      </p:nvGrpSpPr>
      <p:grpSpPr>
        <a:xfrm>
          <a:off x="0" y="0"/>
          <a:ext cx="0" cy="0"/>
          <a:chOff x="0" y="0"/>
          <a:chExt cx="0" cy="0"/>
        </a:xfrm>
      </p:grpSpPr>
      <p:pic>
        <p:nvPicPr>
          <p:cNvPr id="8" name="Picture 7"/>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186684286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ext Placeholder 2">
            <a:extLst>
              <a:ext uri="{FF2B5EF4-FFF2-40B4-BE49-F238E27FC236}">
                <a16:creationId xmlns:a16="http://schemas.microsoft.com/office/drawing/2014/main" id="{3A69AF18-C38F-3FB4-21F4-AE29689A4739}"/>
              </a:ext>
            </a:extLst>
          </p:cNvPr>
          <p:cNvSpPr>
            <a:spLocks noGrp="1"/>
          </p:cNvSpPr>
          <p:nvPr>
            <p:ph idx="1"/>
          </p:nvPr>
        </p:nvSpPr>
        <p:spPr>
          <a:xfrm>
            <a:off x="630810" y="1470582"/>
            <a:ext cx="5213809" cy="3751868"/>
          </a:xfrm>
          <a:prstGeom prst="rect">
            <a:avLst/>
          </a:prstGeom>
        </p:spPr>
        <p:txBody>
          <a:bodyPr vert="horz" wrap="none" lIns="0" tIns="0" rIns="0" bIns="0" rtlCol="0" anchor="t" anchorCtr="0">
            <a:noAutofit/>
          </a:bodyPr>
          <a:lstStyle>
            <a:lvl1pPr>
              <a:defRPr>
                <a:solidFill>
                  <a:schemeClr val="bg1"/>
                </a:solidFill>
              </a:defRPr>
            </a:lvl1pPr>
          </a:lstStyle>
          <a:p>
            <a:pPr lvl="0"/>
            <a:r>
              <a:rPr lang="en-US"/>
              <a:t>Click to edit Master text styles</a:t>
            </a:r>
          </a:p>
        </p:txBody>
      </p:sp>
    </p:spTree>
    <p:extLst>
      <p:ext uri="{BB962C8B-B14F-4D97-AF65-F5344CB8AC3E}">
        <p14:creationId xmlns:p14="http://schemas.microsoft.com/office/powerpoint/2010/main" val="243007892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close-up of a blue and yellow banner&#10;&#10;Description automatically generated">
            <a:extLst>
              <a:ext uri="{FF2B5EF4-FFF2-40B4-BE49-F238E27FC236}">
                <a16:creationId xmlns:a16="http://schemas.microsoft.com/office/drawing/2014/main" id="{DA7057D0-FC8F-3847-733D-20DDF758B554}"/>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76497990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3" name="Picture 2" descr="A blue background with a blue background&#10;&#10;Description automatically generated">
            <a:extLst>
              <a:ext uri="{FF2B5EF4-FFF2-40B4-BE49-F238E27FC236}">
                <a16:creationId xmlns:a16="http://schemas.microsoft.com/office/drawing/2014/main" id="{69C8BF3C-607A-57A8-722A-506D472D1DFB}"/>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4" name="Text Placeholder 2">
            <a:extLst>
              <a:ext uri="{FF2B5EF4-FFF2-40B4-BE49-F238E27FC236}">
                <a16:creationId xmlns:a16="http://schemas.microsoft.com/office/drawing/2014/main" id="{CEE8E5BF-F8FD-1004-2D0C-A2318DDFCDEB}"/>
              </a:ext>
            </a:extLst>
          </p:cNvPr>
          <p:cNvSpPr>
            <a:spLocks noGrp="1"/>
          </p:cNvSpPr>
          <p:nvPr>
            <p:ph idx="1"/>
          </p:nvPr>
        </p:nvSpPr>
        <p:spPr>
          <a:xfrm>
            <a:off x="630810" y="1470581"/>
            <a:ext cx="4865529" cy="4502835"/>
          </a:xfrm>
          <a:prstGeom prst="rect">
            <a:avLst/>
          </a:prstGeom>
        </p:spPr>
        <p:txBody>
          <a:bodyPr vert="horz" wrap="none" lIns="0" tIns="0" rIns="0" bIns="0" rtlCol="0" anchor="t" anchorCtr="0">
            <a:noAutofit/>
          </a:bodyPr>
          <a:lstStyle>
            <a:lvl1pPr>
              <a:defRPr>
                <a:solidFill>
                  <a:schemeClr val="bg1"/>
                </a:solidFill>
              </a:defRPr>
            </a:lvl1pPr>
          </a:lstStyle>
          <a:p>
            <a:pPr lvl="0"/>
            <a:r>
              <a:rPr lang="en-US"/>
              <a:t>Click to edit Master text styles</a:t>
            </a:r>
          </a:p>
        </p:txBody>
      </p:sp>
      <p:sp>
        <p:nvSpPr>
          <p:cNvPr id="6" name="Text Placeholder 2">
            <a:extLst>
              <a:ext uri="{FF2B5EF4-FFF2-40B4-BE49-F238E27FC236}">
                <a16:creationId xmlns:a16="http://schemas.microsoft.com/office/drawing/2014/main" id="{D064EFEB-B375-BC6B-33CA-D988E61B1FC5}"/>
              </a:ext>
            </a:extLst>
          </p:cNvPr>
          <p:cNvSpPr>
            <a:spLocks noGrp="1"/>
          </p:cNvSpPr>
          <p:nvPr>
            <p:ph idx="10"/>
          </p:nvPr>
        </p:nvSpPr>
        <p:spPr>
          <a:xfrm>
            <a:off x="6723497" y="1470581"/>
            <a:ext cx="4865529" cy="4502835"/>
          </a:xfrm>
          <a:prstGeom prst="rect">
            <a:avLst/>
          </a:prstGeom>
        </p:spPr>
        <p:txBody>
          <a:bodyPr vert="horz" wrap="none" lIns="0" tIns="0" rIns="0" bIns="0" rtlCol="0" anchor="t" anchorCtr="0">
            <a:noAutofit/>
          </a:bodyPr>
          <a:lstStyle>
            <a:lvl1pPr>
              <a:defRPr>
                <a:solidFill>
                  <a:schemeClr val="bg1"/>
                </a:solidFill>
              </a:defRPr>
            </a:lvl1pPr>
          </a:lstStyle>
          <a:p>
            <a:pPr lvl="0"/>
            <a:r>
              <a:rPr lang="en-US"/>
              <a:t>Click to edit Master text styles</a:t>
            </a:r>
          </a:p>
        </p:txBody>
      </p:sp>
    </p:spTree>
    <p:extLst>
      <p:ext uri="{BB962C8B-B14F-4D97-AF65-F5344CB8AC3E}">
        <p14:creationId xmlns:p14="http://schemas.microsoft.com/office/powerpoint/2010/main" val="29745524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3_Custom Layout">
    <p:spTree>
      <p:nvGrpSpPr>
        <p:cNvPr id="1" name=""/>
        <p:cNvGrpSpPr/>
        <p:nvPr/>
      </p:nvGrpSpPr>
      <p:grpSpPr>
        <a:xfrm>
          <a:off x="0" y="0"/>
          <a:ext cx="0" cy="0"/>
          <a:chOff x="0" y="0"/>
          <a:chExt cx="0" cy="0"/>
        </a:xfrm>
      </p:grpSpPr>
      <p:pic>
        <p:nvPicPr>
          <p:cNvPr id="4" name="Picture 3" descr="A blue background with a logo&#10;&#10;Description automatically generated">
            <a:extLst>
              <a:ext uri="{FF2B5EF4-FFF2-40B4-BE49-F238E27FC236}">
                <a16:creationId xmlns:a16="http://schemas.microsoft.com/office/drawing/2014/main" id="{51A1BA08-5390-B75E-C2D0-6DD9A81611AD}"/>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630810" y="1470581"/>
            <a:ext cx="10803903" cy="1799393"/>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302111479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4_Custom Layout">
    <p:spTree>
      <p:nvGrpSpPr>
        <p:cNvPr id="1" name=""/>
        <p:cNvGrpSpPr/>
        <p:nvPr/>
      </p:nvGrpSpPr>
      <p:grpSpPr>
        <a:xfrm>
          <a:off x="0" y="0"/>
          <a:ext cx="0" cy="0"/>
          <a:chOff x="0" y="0"/>
          <a:chExt cx="0" cy="0"/>
        </a:xfrm>
      </p:grpSpPr>
      <p:pic>
        <p:nvPicPr>
          <p:cNvPr id="4" name="Picture 3" descr="A blue background with yellow text&#10;&#10;Description automatically generated">
            <a:extLst>
              <a:ext uri="{FF2B5EF4-FFF2-40B4-BE49-F238E27FC236}">
                <a16:creationId xmlns:a16="http://schemas.microsoft.com/office/drawing/2014/main" id="{0BEAED2B-9FEC-B78D-03CD-086B9CE00DD0}"/>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630810" y="1470581"/>
            <a:ext cx="10803903" cy="3747462"/>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393324602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
        <p:nvSpPr>
          <p:cNvPr id="4" name="Text Placeholder 2">
            <a:extLst>
              <a:ext uri="{FF2B5EF4-FFF2-40B4-BE49-F238E27FC236}">
                <a16:creationId xmlns:a16="http://schemas.microsoft.com/office/drawing/2014/main" id="{C4FD0158-1FCA-E74C-B123-8A32383F3E8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US"/>
              <a:t>Click to edit Master text styles</a:t>
            </a:r>
          </a:p>
        </p:txBody>
      </p:sp>
    </p:spTree>
    <p:extLst>
      <p:ext uri="{BB962C8B-B14F-4D97-AF65-F5344CB8AC3E}">
        <p14:creationId xmlns:p14="http://schemas.microsoft.com/office/powerpoint/2010/main" val="177682492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building with a castle and a lawn&#10;&#10;Description automatically generated with medium confidence">
            <a:extLst>
              <a:ext uri="{FF2B5EF4-FFF2-40B4-BE49-F238E27FC236}">
                <a16:creationId xmlns:a16="http://schemas.microsoft.com/office/drawing/2014/main" id="{1C817A1A-66FC-0D73-CAE6-0ACB41F8C61A}"/>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142490278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6_Custom Layout">
    <p:spTree>
      <p:nvGrpSpPr>
        <p:cNvPr id="1" name=""/>
        <p:cNvGrpSpPr/>
        <p:nvPr/>
      </p:nvGrpSpPr>
      <p:grpSpPr>
        <a:xfrm>
          <a:off x="0" y="0"/>
          <a:ext cx="0" cy="0"/>
          <a:chOff x="0" y="0"/>
          <a:chExt cx="0" cy="0"/>
        </a:xfrm>
      </p:grpSpPr>
      <p:pic>
        <p:nvPicPr>
          <p:cNvPr id="7" name="Picture 6" descr="A collage of a building and a blue background&#10;&#10;Description automatically generated">
            <a:extLst>
              <a:ext uri="{FF2B5EF4-FFF2-40B4-BE49-F238E27FC236}">
                <a16:creationId xmlns:a16="http://schemas.microsoft.com/office/drawing/2014/main" id="{4D30E6F1-26E9-F12A-7CD6-2618AF1BD9A6}"/>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374287231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4" name="Picture 3" descr="A person walking in front of a building&#10;&#10;Description automatically generated">
            <a:extLst>
              <a:ext uri="{FF2B5EF4-FFF2-40B4-BE49-F238E27FC236}">
                <a16:creationId xmlns:a16="http://schemas.microsoft.com/office/drawing/2014/main" id="{4BDD6A68-7D05-A905-FEEF-FE5BD34B57B1}"/>
              </a:ext>
            </a:extLst>
          </p:cNvPr>
          <p:cNvPicPr>
            <a:picLocks noChangeAspect="1"/>
          </p:cNvPicPr>
          <p:nvPr userDrawn="1"/>
        </p:nvPicPr>
        <p:blipFill>
          <a:blip r:embed="rId2"/>
          <a:stretch>
            <a:fillRect/>
          </a:stretch>
        </p:blipFill>
        <p:spPr>
          <a:xfrm>
            <a:off x="0" y="0"/>
            <a:ext cx="12225130" cy="6876636"/>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403678263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3_Custom Layout">
    <p:spTree>
      <p:nvGrpSpPr>
        <p:cNvPr id="1" name=""/>
        <p:cNvGrpSpPr/>
        <p:nvPr/>
      </p:nvGrpSpPr>
      <p:grpSpPr>
        <a:xfrm>
          <a:off x="0" y="0"/>
          <a:ext cx="0" cy="0"/>
          <a:chOff x="0" y="0"/>
          <a:chExt cx="0" cy="0"/>
        </a:xfrm>
      </p:grpSpPr>
      <p:pic>
        <p:nvPicPr>
          <p:cNvPr id="5" name="Picture 4" descr="A close-up of a sign&#10;&#10;Description automatically generated">
            <a:extLst>
              <a:ext uri="{FF2B5EF4-FFF2-40B4-BE49-F238E27FC236}">
                <a16:creationId xmlns:a16="http://schemas.microsoft.com/office/drawing/2014/main" id="{3E77CE5E-641B-461F-2079-9D6FE68EF013}"/>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342401595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4_Custom Layout">
    <p:spTree>
      <p:nvGrpSpPr>
        <p:cNvPr id="1" name=""/>
        <p:cNvGrpSpPr/>
        <p:nvPr/>
      </p:nvGrpSpPr>
      <p:grpSpPr>
        <a:xfrm>
          <a:off x="0" y="0"/>
          <a:ext cx="0" cy="0"/>
          <a:chOff x="0" y="0"/>
          <a:chExt cx="0" cy="0"/>
        </a:xfrm>
      </p:grpSpPr>
      <p:pic>
        <p:nvPicPr>
          <p:cNvPr id="4" name="Picture 3" descr="A brick building with a blue background&#10;&#10;Description automatically generated">
            <a:extLst>
              <a:ext uri="{FF2B5EF4-FFF2-40B4-BE49-F238E27FC236}">
                <a16:creationId xmlns:a16="http://schemas.microsoft.com/office/drawing/2014/main" id="{64464E32-E365-A57D-70E2-930F08636E93}"/>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5443578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5_Custom Layout">
    <p:spTree>
      <p:nvGrpSpPr>
        <p:cNvPr id="1" name=""/>
        <p:cNvGrpSpPr/>
        <p:nvPr/>
      </p:nvGrpSpPr>
      <p:grpSpPr>
        <a:xfrm>
          <a:off x="0" y="0"/>
          <a:ext cx="0" cy="0"/>
          <a:chOff x="0" y="0"/>
          <a:chExt cx="0" cy="0"/>
        </a:xfrm>
      </p:grpSpPr>
      <p:pic>
        <p:nvPicPr>
          <p:cNvPr id="5" name="Picture 4" descr="A building with glass doors&#10;&#10;Description automatically generated with medium confidence">
            <a:extLst>
              <a:ext uri="{FF2B5EF4-FFF2-40B4-BE49-F238E27FC236}">
                <a16:creationId xmlns:a16="http://schemas.microsoft.com/office/drawing/2014/main" id="{EA3385E4-FDDB-6E79-32ED-E22FFEB3DEF6}"/>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223363654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263927593"/>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6" name="Picture 5" descr="A screenshot of a computer&#10;&#10;Description automatically generated">
            <a:extLst>
              <a:ext uri="{FF2B5EF4-FFF2-40B4-BE49-F238E27FC236}">
                <a16:creationId xmlns:a16="http://schemas.microsoft.com/office/drawing/2014/main" id="{8EBC572C-48FE-AD9A-7AD7-86C36D520ADB}"/>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3576809518"/>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FDA8D8-3E08-E825-EEC7-DA6D9D83E5E2}"/>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48770BF-58AF-3C36-FB4C-29139C11C436}"/>
              </a:ext>
            </a:extLst>
          </p:cNvPr>
          <p:cNvSpPr>
            <a:spLocks noGrp="1"/>
          </p:cNvSpPr>
          <p:nvPr>
            <p:ph sz="half" idx="1"/>
          </p:nvPr>
        </p:nvSpPr>
        <p:spPr>
          <a:xfrm>
            <a:off x="838200" y="1825625"/>
            <a:ext cx="5156200" cy="380986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CB631763-20BB-AD5E-505E-1B10D5D9BDBA}"/>
              </a:ext>
            </a:extLst>
          </p:cNvPr>
          <p:cNvSpPr>
            <a:spLocks noGrp="1"/>
          </p:cNvSpPr>
          <p:nvPr>
            <p:ph sz="half" idx="2"/>
          </p:nvPr>
        </p:nvSpPr>
        <p:spPr>
          <a:xfrm>
            <a:off x="6197600" y="1825625"/>
            <a:ext cx="5156200" cy="380986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78436017"/>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512381" y="1516009"/>
            <a:ext cx="5173716"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Tree>
    <p:extLst>
      <p:ext uri="{BB962C8B-B14F-4D97-AF65-F5344CB8AC3E}">
        <p14:creationId xmlns:p14="http://schemas.microsoft.com/office/powerpoint/2010/main" val="1762387350"/>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2592FF-730A-3ACC-F2C1-FD23CD86FDAD}"/>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3D8554D-302E-6091-A417-1F656929E894}"/>
              </a:ext>
            </a:extLst>
          </p:cNvPr>
          <p:cNvSpPr>
            <a:spLocks noGrp="1"/>
          </p:cNvSpPr>
          <p:nvPr>
            <p:ph idx="1"/>
          </p:nvPr>
        </p:nvSpPr>
        <p:spPr>
          <a:xfrm>
            <a:off x="838200" y="1825626"/>
            <a:ext cx="10515600" cy="364089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67963224"/>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1289973482"/>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white background with a blue corner&#10;&#10;Description automatically generated">
            <a:extLst>
              <a:ext uri="{FF2B5EF4-FFF2-40B4-BE49-F238E27FC236}">
                <a16:creationId xmlns:a16="http://schemas.microsoft.com/office/drawing/2014/main" id="{817A9442-27D8-B02F-B9F4-270681D0BB58}"/>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2" name="Rectangle 1">
            <a:extLst>
              <a:ext uri="{FF2B5EF4-FFF2-40B4-BE49-F238E27FC236}">
                <a16:creationId xmlns:a16="http://schemas.microsoft.com/office/drawing/2014/main" id="{E16F96A5-5C09-DAAF-EEDA-1617BAE837FF}"/>
              </a:ext>
            </a:extLst>
          </p:cNvPr>
          <p:cNvSpPr/>
          <p:nvPr userDrawn="1"/>
        </p:nvSpPr>
        <p:spPr>
          <a:xfrm>
            <a:off x="3201167" y="-44726"/>
            <a:ext cx="9114183" cy="6947452"/>
          </a:xfrm>
          <a:prstGeom prst="rect">
            <a:avLst/>
          </a:prstGeom>
          <a:solidFill>
            <a:srgbClr val="FFFFED"/>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ln>
                <a:noFill/>
              </a:ln>
            </a:endParaRPr>
          </a:p>
        </p:txBody>
      </p:sp>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2515007158"/>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6" name="Picture 5" descr="A white background with a blue corner&#10;&#10;Description automatically generated">
            <a:extLst>
              <a:ext uri="{FF2B5EF4-FFF2-40B4-BE49-F238E27FC236}">
                <a16:creationId xmlns:a16="http://schemas.microsoft.com/office/drawing/2014/main" id="{80CF7868-0290-577D-2085-664A8E0B0C91}"/>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2" name="Rectangle 1">
            <a:extLst>
              <a:ext uri="{FF2B5EF4-FFF2-40B4-BE49-F238E27FC236}">
                <a16:creationId xmlns:a16="http://schemas.microsoft.com/office/drawing/2014/main" id="{6802F7B1-BC09-69F9-23EF-79194C8C4C5D}"/>
              </a:ext>
            </a:extLst>
          </p:cNvPr>
          <p:cNvSpPr/>
          <p:nvPr userDrawn="1"/>
        </p:nvSpPr>
        <p:spPr>
          <a:xfrm>
            <a:off x="3201167" y="-44726"/>
            <a:ext cx="9114183" cy="6947452"/>
          </a:xfrm>
          <a:prstGeom prst="rect">
            <a:avLst/>
          </a:prstGeom>
          <a:solidFill>
            <a:srgbClr val="FFFFED"/>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ln>
                <a:noFill/>
              </a:ln>
            </a:endParaRPr>
          </a:p>
        </p:txBody>
      </p:sp>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2404452568"/>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579617050"/>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white background with a yellow border&#10;&#10;Description automatically generated with medium confidence">
            <a:extLst>
              <a:ext uri="{FF2B5EF4-FFF2-40B4-BE49-F238E27FC236}">
                <a16:creationId xmlns:a16="http://schemas.microsoft.com/office/drawing/2014/main" id="{DEC84BAF-399B-3EB4-7D16-7AD6FB4F55BE}"/>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929344520"/>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6" name="Picture 5" descr="A white background with a yellow border&#10;&#10;Description automatically generated with medium confidence">
            <a:extLst>
              <a:ext uri="{FF2B5EF4-FFF2-40B4-BE49-F238E27FC236}">
                <a16:creationId xmlns:a16="http://schemas.microsoft.com/office/drawing/2014/main" id="{7D4F2A6B-7701-15B3-8D63-AE3B91368125}"/>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2743804068"/>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logo white text_image bckgrnd">
    <p:spTree>
      <p:nvGrpSpPr>
        <p:cNvPr id="1" name=""/>
        <p:cNvGrpSpPr/>
        <p:nvPr/>
      </p:nvGrpSpPr>
      <p:grpSpPr>
        <a:xfrm>
          <a:off x="0" y="0"/>
          <a:ext cx="0" cy="0"/>
          <a:chOff x="0" y="0"/>
          <a:chExt cx="0" cy="0"/>
        </a:xfrm>
      </p:grpSpPr>
      <p:sp>
        <p:nvSpPr>
          <p:cNvPr id="6" name="Picture Placeholder 5">
            <a:extLst>
              <a:ext uri="{FF2B5EF4-FFF2-40B4-BE49-F238E27FC236}">
                <a16:creationId xmlns:a16="http://schemas.microsoft.com/office/drawing/2014/main" id="{2DCBFE8A-C6F7-A544-8F31-0CCDED409EB0}"/>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endParaRPr lang="en-US" dirty="0"/>
          </a:p>
        </p:txBody>
      </p:sp>
      <p:pic>
        <p:nvPicPr>
          <p:cNvPr id="3" name="Picture 2">
            <a:extLst>
              <a:ext uri="{FF2B5EF4-FFF2-40B4-BE49-F238E27FC236}">
                <a16:creationId xmlns:a16="http://schemas.microsoft.com/office/drawing/2014/main" id="{833A1326-9D43-09DB-5E37-B98D0D47AAA6}"/>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838232483"/>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logo white text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37C85027-557F-564E-B900-62504E7DC9C7}"/>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endParaRPr lang="en-US" dirty="0"/>
          </a:p>
        </p:txBody>
      </p:sp>
      <p:pic>
        <p:nvPicPr>
          <p:cNvPr id="5" name="Picture 4" descr="A picture containing screenshot&#10;&#10;Description automatically generated">
            <a:extLst>
              <a:ext uri="{FF2B5EF4-FFF2-40B4-BE49-F238E27FC236}">
                <a16:creationId xmlns:a16="http://schemas.microsoft.com/office/drawing/2014/main" id="{A6147C08-E57A-E8CA-B376-B4DC322868A1}"/>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769761728"/>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logo colour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endParaRPr lang="en-US" dirty="0"/>
          </a:p>
        </p:txBody>
      </p:sp>
      <p:pic>
        <p:nvPicPr>
          <p:cNvPr id="5" name="Picture 4" descr="A picture containing white, design&#10;&#10;Description automatically generated">
            <a:extLst>
              <a:ext uri="{FF2B5EF4-FFF2-40B4-BE49-F238E27FC236}">
                <a16:creationId xmlns:a16="http://schemas.microsoft.com/office/drawing/2014/main" id="{774A1D26-8EA3-74D0-FBFC-4CF8C9D3F04E}"/>
              </a:ext>
            </a:extLst>
          </p:cNvPr>
          <p:cNvPicPr>
            <a:picLocks noChangeAspect="1"/>
          </p:cNvPicPr>
          <p:nvPr userDrawn="1"/>
        </p:nvPicPr>
        <p:blipFill>
          <a:blip r:embed="rId2"/>
          <a:stretch>
            <a:fillRect/>
          </a:stretch>
        </p:blipFill>
        <p:spPr>
          <a:xfrm>
            <a:off x="0" y="0"/>
            <a:ext cx="11988800" cy="6743700"/>
          </a:xfrm>
          <a:prstGeom prst="rect">
            <a:avLst/>
          </a:prstGeom>
        </p:spPr>
      </p:pic>
    </p:spTree>
    <p:extLst>
      <p:ext uri="{BB962C8B-B14F-4D97-AF65-F5344CB8AC3E}">
        <p14:creationId xmlns:p14="http://schemas.microsoft.com/office/powerpoint/2010/main" val="1350452202"/>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userDrawn="1">
  <p:cSld name="logo colour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endParaRPr lang="en-US" dirty="0"/>
          </a:p>
        </p:txBody>
      </p:sp>
      <p:pic>
        <p:nvPicPr>
          <p:cNvPr id="3" name="Picture 2" descr="A picture containing white, design&#10;&#10;Description automatically generated">
            <a:extLst>
              <a:ext uri="{FF2B5EF4-FFF2-40B4-BE49-F238E27FC236}">
                <a16:creationId xmlns:a16="http://schemas.microsoft.com/office/drawing/2014/main" id="{85FD50FD-721E-1F95-9A39-D7E608D3EF7B}"/>
              </a:ext>
            </a:extLst>
          </p:cNvPr>
          <p:cNvPicPr>
            <a:picLocks noChangeAspect="1"/>
          </p:cNvPicPr>
          <p:nvPr userDrawn="1"/>
        </p:nvPicPr>
        <p:blipFill>
          <a:blip r:embed="rId2"/>
          <a:stretch>
            <a:fillRect/>
          </a:stretch>
        </p:blipFill>
        <p:spPr>
          <a:xfrm>
            <a:off x="-1" y="0"/>
            <a:ext cx="11921067" cy="6705600"/>
          </a:xfrm>
          <a:prstGeom prst="rect">
            <a:avLst/>
          </a:prstGeom>
        </p:spPr>
      </p:pic>
    </p:spTree>
    <p:extLst>
      <p:ext uri="{BB962C8B-B14F-4D97-AF65-F5344CB8AC3E}">
        <p14:creationId xmlns:p14="http://schemas.microsoft.com/office/powerpoint/2010/main" val="762581362"/>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userDrawn="1">
  <p:cSld name="logo white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endParaRPr lang="en-US" dirty="0"/>
          </a:p>
        </p:txBody>
      </p:sp>
      <p:pic>
        <p:nvPicPr>
          <p:cNvPr id="3" name="Picture 2" descr="A picture containing white, design&#10;&#10;Description automatically generated">
            <a:extLst>
              <a:ext uri="{FF2B5EF4-FFF2-40B4-BE49-F238E27FC236}">
                <a16:creationId xmlns:a16="http://schemas.microsoft.com/office/drawing/2014/main" id="{3E1D8928-218C-F04A-18B1-A079BA0B15E9}"/>
              </a:ext>
            </a:extLst>
          </p:cNvPr>
          <p:cNvPicPr>
            <a:picLocks noChangeAspect="1"/>
          </p:cNvPicPr>
          <p:nvPr userDrawn="1"/>
        </p:nvPicPr>
        <p:blipFill>
          <a:blip r:embed="rId2"/>
          <a:stretch>
            <a:fillRect/>
          </a:stretch>
        </p:blipFill>
        <p:spPr>
          <a:xfrm>
            <a:off x="-1" y="0"/>
            <a:ext cx="11801475" cy="6638330"/>
          </a:xfrm>
          <a:prstGeom prst="rect">
            <a:avLst/>
          </a:prstGeom>
        </p:spPr>
      </p:pic>
    </p:spTree>
    <p:extLst>
      <p:ext uri="{BB962C8B-B14F-4D97-AF65-F5344CB8AC3E}">
        <p14:creationId xmlns:p14="http://schemas.microsoft.com/office/powerpoint/2010/main" val="390776904"/>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userDrawn="1">
  <p:cSld name="logo white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endParaRPr lang="en-US" dirty="0"/>
          </a:p>
        </p:txBody>
      </p:sp>
      <p:pic>
        <p:nvPicPr>
          <p:cNvPr id="3" name="Picture 2" descr="A picture containing white, design&#10;&#10;Description automatically generated">
            <a:extLst>
              <a:ext uri="{FF2B5EF4-FFF2-40B4-BE49-F238E27FC236}">
                <a16:creationId xmlns:a16="http://schemas.microsoft.com/office/drawing/2014/main" id="{2A77C552-7913-376C-22DA-CF0691E0A31D}"/>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49509492"/>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userDrawn="1">
  <p:cSld name="logo mono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endParaRPr lang="en-US" dirty="0"/>
          </a:p>
        </p:txBody>
      </p:sp>
      <p:pic>
        <p:nvPicPr>
          <p:cNvPr id="3" name="Picture 2" descr="A picture containing screenshot, text, design&#10;&#10;Description automatically generated">
            <a:extLst>
              <a:ext uri="{FF2B5EF4-FFF2-40B4-BE49-F238E27FC236}">
                <a16:creationId xmlns:a16="http://schemas.microsoft.com/office/drawing/2014/main" id="{A77CBF0D-8BC3-2CF1-CF7E-154348643612}"/>
              </a:ext>
            </a:extLst>
          </p:cNvPr>
          <p:cNvPicPr>
            <a:picLocks noChangeAspect="1"/>
          </p:cNvPicPr>
          <p:nvPr userDrawn="1"/>
        </p:nvPicPr>
        <p:blipFill>
          <a:blip r:embed="rId2"/>
          <a:stretch>
            <a:fillRect/>
          </a:stretch>
        </p:blipFill>
        <p:spPr>
          <a:xfrm>
            <a:off x="0" y="0"/>
            <a:ext cx="12096750" cy="6804422"/>
          </a:xfrm>
          <a:prstGeom prst="rect">
            <a:avLst/>
          </a:prstGeom>
        </p:spPr>
      </p:pic>
    </p:spTree>
    <p:extLst>
      <p:ext uri="{BB962C8B-B14F-4D97-AF65-F5344CB8AC3E}">
        <p14:creationId xmlns:p14="http://schemas.microsoft.com/office/powerpoint/2010/main" val="2935467599"/>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userDrawn="1">
  <p:cSld name="logo mono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endParaRPr lang="en-US" dirty="0"/>
          </a:p>
        </p:txBody>
      </p:sp>
      <p:pic>
        <p:nvPicPr>
          <p:cNvPr id="3" name="Picture 2" descr="A picture containing screenshot, white, design&#10;&#10;Description automatically generated">
            <a:extLst>
              <a:ext uri="{FF2B5EF4-FFF2-40B4-BE49-F238E27FC236}">
                <a16:creationId xmlns:a16="http://schemas.microsoft.com/office/drawing/2014/main" id="{D2E35789-51F7-6CD7-8884-F852CB36CD1F}"/>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619229845"/>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image" Target="../media/image1.png"/><Relationship Id="rId5" Type="http://schemas.openxmlformats.org/officeDocument/2006/relationships/theme" Target="../theme/theme1.xml"/><Relationship Id="rId4" Type="http://schemas.openxmlformats.org/officeDocument/2006/relationships/slideLayout" Target="../slideLayouts/slideLayout4.xml"/></Relationships>
</file>

<file path=ppt/slideMasters/_rels/slideMaster2.xml.rels><?xml version="1.0" encoding="UTF-8" standalone="yes"?>
<Relationships xmlns="http://schemas.openxmlformats.org/package/2006/relationships"><Relationship Id="rId3" Type="http://schemas.openxmlformats.org/officeDocument/2006/relationships/slideLayout" Target="../slideLayouts/slideLayout7.xml"/><Relationship Id="rId7" Type="http://schemas.openxmlformats.org/officeDocument/2006/relationships/image" Target="../media/image3.png"/><Relationship Id="rId2" Type="http://schemas.openxmlformats.org/officeDocument/2006/relationships/slideLayout" Target="../slideLayouts/slideLayout6.xml"/><Relationship Id="rId1" Type="http://schemas.openxmlformats.org/officeDocument/2006/relationships/slideLayout" Target="../slideLayouts/slideLayout5.xml"/><Relationship Id="rId6" Type="http://schemas.openxmlformats.org/officeDocument/2006/relationships/theme" Target="../theme/theme2.xml"/><Relationship Id="rId5" Type="http://schemas.openxmlformats.org/officeDocument/2006/relationships/slideLayout" Target="../slideLayouts/slideLayout9.xml"/><Relationship Id="rId4" Type="http://schemas.openxmlformats.org/officeDocument/2006/relationships/slideLayout" Target="../slideLayouts/slideLayout8.xml"/></Relationships>
</file>

<file path=ppt/slideMasters/_rels/slideMaster3.xml.rels><?xml version="1.0" encoding="UTF-8" standalone="yes"?>
<Relationships xmlns="http://schemas.openxmlformats.org/package/2006/relationships"><Relationship Id="rId8" Type="http://schemas.openxmlformats.org/officeDocument/2006/relationships/theme" Target="../theme/theme3.xml"/><Relationship Id="rId3" Type="http://schemas.openxmlformats.org/officeDocument/2006/relationships/slideLayout" Target="../slideLayouts/slideLayout12.xml"/><Relationship Id="rId7" Type="http://schemas.openxmlformats.org/officeDocument/2006/relationships/slideLayout" Target="../slideLayouts/slideLayout16.xml"/><Relationship Id="rId2" Type="http://schemas.openxmlformats.org/officeDocument/2006/relationships/slideLayout" Target="../slideLayouts/slideLayout11.xml"/><Relationship Id="rId1" Type="http://schemas.openxmlformats.org/officeDocument/2006/relationships/slideLayout" Target="../slideLayouts/slideLayout10.xml"/><Relationship Id="rId6" Type="http://schemas.openxmlformats.org/officeDocument/2006/relationships/slideLayout" Target="../slideLayouts/slideLayout15.xml"/><Relationship Id="rId5" Type="http://schemas.openxmlformats.org/officeDocument/2006/relationships/slideLayout" Target="../slideLayouts/slideLayout14.xml"/><Relationship Id="rId4" Type="http://schemas.openxmlformats.org/officeDocument/2006/relationships/slideLayout" Target="../slideLayouts/slideLayout13.xml"/><Relationship Id="rId9" Type="http://schemas.openxmlformats.org/officeDocument/2006/relationships/image" Target="../media/image8.png"/></Relationships>
</file>

<file path=ppt/slideMasters/_rels/slideMaster4.xml.rels><?xml version="1.0" encoding="UTF-8" standalone="yes"?>
<Relationships xmlns="http://schemas.openxmlformats.org/package/2006/relationships"><Relationship Id="rId3" Type="http://schemas.openxmlformats.org/officeDocument/2006/relationships/slideLayout" Target="../slideLayouts/slideLayout19.xml"/><Relationship Id="rId7" Type="http://schemas.openxmlformats.org/officeDocument/2006/relationships/image" Target="../media/image15.png"/><Relationship Id="rId2" Type="http://schemas.openxmlformats.org/officeDocument/2006/relationships/slideLayout" Target="../slideLayouts/slideLayout18.xml"/><Relationship Id="rId1" Type="http://schemas.openxmlformats.org/officeDocument/2006/relationships/slideLayout" Target="../slideLayouts/slideLayout17.xml"/><Relationship Id="rId6" Type="http://schemas.openxmlformats.org/officeDocument/2006/relationships/theme" Target="../theme/theme4.xml"/><Relationship Id="rId5" Type="http://schemas.openxmlformats.org/officeDocument/2006/relationships/slideLayout" Target="../slideLayouts/slideLayout21.xml"/><Relationship Id="rId4" Type="http://schemas.openxmlformats.org/officeDocument/2006/relationships/slideLayout" Target="../slideLayouts/slideLayout20.xml"/></Relationships>
</file>

<file path=ppt/slideMasters/_rels/slideMaster5.xml.rels><?xml version="1.0" encoding="UTF-8" standalone="yes"?>
<Relationships xmlns="http://schemas.openxmlformats.org/package/2006/relationships"><Relationship Id="rId3" Type="http://schemas.openxmlformats.org/officeDocument/2006/relationships/slideLayout" Target="../slideLayouts/slideLayout24.xml"/><Relationship Id="rId2" Type="http://schemas.openxmlformats.org/officeDocument/2006/relationships/slideLayout" Target="../slideLayouts/slideLayout23.xml"/><Relationship Id="rId1" Type="http://schemas.openxmlformats.org/officeDocument/2006/relationships/slideLayout" Target="../slideLayouts/slideLayout22.xml"/><Relationship Id="rId5" Type="http://schemas.openxmlformats.org/officeDocument/2006/relationships/image" Target="../media/image17.png"/><Relationship Id="rId4" Type="http://schemas.openxmlformats.org/officeDocument/2006/relationships/theme" Target="../theme/theme5.xml"/></Relationships>
</file>

<file path=ppt/slideMasters/_rels/slideMaster6.xml.rels><?xml version="1.0" encoding="UTF-8" standalone="yes"?>
<Relationships xmlns="http://schemas.openxmlformats.org/package/2006/relationships"><Relationship Id="rId3" Type="http://schemas.openxmlformats.org/officeDocument/2006/relationships/slideLayout" Target="../slideLayouts/slideLayout27.xml"/><Relationship Id="rId2" Type="http://schemas.openxmlformats.org/officeDocument/2006/relationships/slideLayout" Target="../slideLayouts/slideLayout26.xml"/><Relationship Id="rId1" Type="http://schemas.openxmlformats.org/officeDocument/2006/relationships/slideLayout" Target="../slideLayouts/slideLayout25.xml"/><Relationship Id="rId5" Type="http://schemas.openxmlformats.org/officeDocument/2006/relationships/image" Target="../media/image20.png"/><Relationship Id="rId4" Type="http://schemas.openxmlformats.org/officeDocument/2006/relationships/theme" Target="../theme/theme6.xml"/></Relationships>
</file>

<file path=ppt/slideMasters/_rels/slideMaster7.xml.rels><?xml version="1.0" encoding="UTF-8" standalone="yes"?>
<Relationships xmlns="http://schemas.openxmlformats.org/package/2006/relationships"><Relationship Id="rId8" Type="http://schemas.openxmlformats.org/officeDocument/2006/relationships/slideLayout" Target="../slideLayouts/slideLayout35.xml"/><Relationship Id="rId3" Type="http://schemas.openxmlformats.org/officeDocument/2006/relationships/slideLayout" Target="../slideLayouts/slideLayout30.xml"/><Relationship Id="rId7" Type="http://schemas.openxmlformats.org/officeDocument/2006/relationships/slideLayout" Target="../slideLayouts/slideLayout34.xml"/><Relationship Id="rId2" Type="http://schemas.openxmlformats.org/officeDocument/2006/relationships/slideLayout" Target="../slideLayouts/slideLayout29.xml"/><Relationship Id="rId1" Type="http://schemas.openxmlformats.org/officeDocument/2006/relationships/slideLayout" Target="../slideLayouts/slideLayout28.xml"/><Relationship Id="rId6" Type="http://schemas.openxmlformats.org/officeDocument/2006/relationships/slideLayout" Target="../slideLayouts/slideLayout33.xml"/><Relationship Id="rId5" Type="http://schemas.openxmlformats.org/officeDocument/2006/relationships/slideLayout" Target="../slideLayouts/slideLayout32.xml"/><Relationship Id="rId4" Type="http://schemas.openxmlformats.org/officeDocument/2006/relationships/slideLayout" Target="../slideLayouts/slideLayout31.xml"/><Relationship Id="rId9" Type="http://schemas.openxmlformats.org/officeDocument/2006/relationships/theme" Target="../theme/theme7.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CB22E8A-2C50-AF4C-A53B-9FE993FD647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4458BCFA-3574-8B4C-9AEE-81F9601D686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EEB10D2-CA13-2643-B658-FFD9F6492BD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pPr marL="0" marR="0" lvl="0" indent="0" algn="ctr" defTabSz="914400" rtl="0" eaLnBrk="1" fontAlgn="auto" latinLnBrk="0" hangingPunct="1">
              <a:lnSpc>
                <a:spcPct val="100000"/>
              </a:lnSpc>
              <a:spcBef>
                <a:spcPts val="0"/>
              </a:spcBef>
              <a:spcAft>
                <a:spcPts val="0"/>
              </a:spcAft>
              <a:buClrTx/>
              <a:buSzTx/>
              <a:buFontTx/>
              <a:buNone/>
              <a:tabLst/>
              <a:defRPr/>
            </a:pPr>
            <a:fld id="{44D41467-BE4C-4FF1-A557-5934B781755D}" type="datetimeFigureOut">
              <a:rPr kumimoji="0" lang="en-GB" sz="1050" b="0" i="0" u="none" strike="noStrike" kern="1200" cap="none" spc="0" normalizeH="0" baseline="0" noProof="0" smtClean="0">
                <a:ln>
                  <a:noFill/>
                </a:ln>
                <a:solidFill>
                  <a:prstClr val="black">
                    <a:tint val="75000"/>
                  </a:prstClr>
                </a:solidFill>
                <a:effectLst/>
                <a:uLnTx/>
                <a:uFillTx/>
                <a:latin typeface="Myriad Pro"/>
                <a:ea typeface="ＭＳ Ｐゴシック" charset="-128"/>
                <a:cs typeface="+mn-cs"/>
              </a:rPr>
              <a:pPr marL="0" marR="0" lvl="0" indent="0" algn="ctr" defTabSz="914400" rtl="0" eaLnBrk="1" fontAlgn="auto" latinLnBrk="0" hangingPunct="1">
                <a:lnSpc>
                  <a:spcPct val="100000"/>
                </a:lnSpc>
                <a:spcBef>
                  <a:spcPts val="0"/>
                </a:spcBef>
                <a:spcAft>
                  <a:spcPts val="0"/>
                </a:spcAft>
                <a:buClrTx/>
                <a:buSzTx/>
                <a:buFontTx/>
                <a:buNone/>
                <a:tabLst/>
                <a:defRPr/>
              </a:pPr>
              <a:t>18/02/2025</a:t>
            </a:fld>
            <a:endParaRPr kumimoji="0" lang="en-GB" sz="1050" b="0" i="0" u="none" strike="noStrike" kern="1200" cap="none" spc="0" normalizeH="0" baseline="0" noProof="0" dirty="0">
              <a:ln>
                <a:noFill/>
              </a:ln>
              <a:solidFill>
                <a:prstClr val="black">
                  <a:tint val="75000"/>
                </a:prstClr>
              </a:solidFill>
              <a:effectLst/>
              <a:uLnTx/>
              <a:uFillTx/>
              <a:latin typeface="Myriad Pro"/>
              <a:ea typeface="ＭＳ Ｐゴシック" charset="-128"/>
              <a:cs typeface="+mn-cs"/>
            </a:endParaRPr>
          </a:p>
        </p:txBody>
      </p:sp>
      <p:sp>
        <p:nvSpPr>
          <p:cNvPr id="5" name="Footer Placeholder 4">
            <a:extLst>
              <a:ext uri="{FF2B5EF4-FFF2-40B4-BE49-F238E27FC236}">
                <a16:creationId xmlns:a16="http://schemas.microsoft.com/office/drawing/2014/main" id="{79DF4703-3493-3B42-BBD9-E9BB85FDC83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dirty="0"/>
          </a:p>
        </p:txBody>
      </p:sp>
      <p:sp>
        <p:nvSpPr>
          <p:cNvPr id="6" name="Slide Number Placeholder 5">
            <a:extLst>
              <a:ext uri="{FF2B5EF4-FFF2-40B4-BE49-F238E27FC236}">
                <a16:creationId xmlns:a16="http://schemas.microsoft.com/office/drawing/2014/main" id="{6CB9E5F2-30AB-A84C-8130-66352CCDFF2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pPr marL="0" marR="0" lvl="0" indent="0" algn="r" defTabSz="914400" rtl="0" eaLnBrk="1" fontAlgn="base" latinLnBrk="0" hangingPunct="1">
              <a:lnSpc>
                <a:spcPct val="100000"/>
              </a:lnSpc>
              <a:spcBef>
                <a:spcPct val="0"/>
              </a:spcBef>
              <a:spcAft>
                <a:spcPct val="0"/>
              </a:spcAft>
              <a:buClrTx/>
              <a:buSzTx/>
              <a:buFontTx/>
              <a:buNone/>
              <a:tabLst/>
              <a:defRPr/>
            </a:pPr>
            <a:fld id="{4C2765C5-AA1C-4921-9785-6FB2111C5674}" type="slidenum">
              <a:rPr kumimoji="0" lang="en-GB" altLang="en-US" sz="1200" b="0" i="0" u="none" strike="noStrike" kern="1200" cap="none" spc="0" normalizeH="0" baseline="0" noProof="0" smtClean="0">
                <a:ln>
                  <a:noFill/>
                </a:ln>
                <a:solidFill>
                  <a:srgbClr val="898989"/>
                </a:solidFill>
                <a:effectLst/>
                <a:uLnTx/>
                <a:uFillTx/>
                <a:latin typeface="Myriad Pro"/>
                <a:ea typeface="ＭＳ Ｐゴシック" pitchFamily="34" charset="-128"/>
                <a:cs typeface="+mn-cs"/>
              </a:rPr>
              <a:pPr marL="0" marR="0" lvl="0" indent="0" algn="r" defTabSz="914400" rtl="0" eaLnBrk="1" fontAlgn="base" latinLnBrk="0" hangingPunct="1">
                <a:lnSpc>
                  <a:spcPct val="100000"/>
                </a:lnSpc>
                <a:spcBef>
                  <a:spcPct val="0"/>
                </a:spcBef>
                <a:spcAft>
                  <a:spcPct val="0"/>
                </a:spcAft>
                <a:buClrTx/>
                <a:buSzTx/>
                <a:buFontTx/>
                <a:buNone/>
                <a:tabLst/>
                <a:defRPr/>
              </a:pPr>
              <a:t>‹#›</a:t>
            </a:fld>
            <a:endParaRPr kumimoji="0" lang="en-GB" altLang="en-US" sz="1200" b="0" i="0" u="none" strike="noStrike" kern="1200" cap="none" spc="0" normalizeH="0" baseline="0" noProof="0">
              <a:ln>
                <a:noFill/>
              </a:ln>
              <a:solidFill>
                <a:srgbClr val="898989"/>
              </a:solidFill>
              <a:effectLst/>
              <a:uLnTx/>
              <a:uFillTx/>
              <a:latin typeface="Myriad Pro"/>
              <a:ea typeface="ＭＳ Ｐゴシック" pitchFamily="34" charset="-128"/>
              <a:cs typeface="+mn-cs"/>
            </a:endParaRPr>
          </a:p>
        </p:txBody>
      </p:sp>
      <p:pic>
        <p:nvPicPr>
          <p:cNvPr id="8" name="Picture 7" descr="A blue background with white text&#10;&#10;Description automatically generated with low confidence">
            <a:extLst>
              <a:ext uri="{FF2B5EF4-FFF2-40B4-BE49-F238E27FC236}">
                <a16:creationId xmlns:a16="http://schemas.microsoft.com/office/drawing/2014/main" id="{23F07876-793F-CDFC-420F-0A455F595FBB}"/>
              </a:ext>
            </a:extLst>
          </p:cNvPr>
          <p:cNvPicPr>
            <a:picLocks noChangeAspect="1"/>
          </p:cNvPicPr>
          <p:nvPr/>
        </p:nvPicPr>
        <p:blipFill>
          <a:blip r:embed="rId6"/>
          <a:stretch>
            <a:fillRect/>
          </a:stretch>
        </p:blipFill>
        <p:spPr>
          <a:xfrm>
            <a:off x="0" y="0"/>
            <a:ext cx="12192000" cy="6858000"/>
          </a:xfrm>
          <a:prstGeom prst="rect">
            <a:avLst/>
          </a:prstGeom>
        </p:spPr>
      </p:pic>
    </p:spTree>
    <p:extLst>
      <p:ext uri="{BB962C8B-B14F-4D97-AF65-F5344CB8AC3E}">
        <p14:creationId xmlns:p14="http://schemas.microsoft.com/office/powerpoint/2010/main" val="1815577235"/>
      </p:ext>
    </p:extLst>
  </p:cSld>
  <p:clrMap bg1="lt1" tx1="dk1" bg2="lt2" tx2="dk2" accent1="accent1" accent2="accent2" accent3="accent3" accent4="accent4" accent5="accent5" accent6="accent6" hlink="hlink" folHlink="folHlink"/>
  <p:sldLayoutIdLst>
    <p:sldLayoutId id="2147483687" r:id="rId1"/>
    <p:sldLayoutId id="2147483688" r:id="rId2"/>
    <p:sldLayoutId id="2147483689" r:id="rId3"/>
    <p:sldLayoutId id="2147483685" r:id="rId4"/>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close-up of a blue background&#10;&#10;Description automatically generated with low confidence">
            <a:extLst>
              <a:ext uri="{FF2B5EF4-FFF2-40B4-BE49-F238E27FC236}">
                <a16:creationId xmlns:a16="http://schemas.microsoft.com/office/drawing/2014/main" id="{2E1DDE80-4CCE-9DDD-ADC8-E44ADC637C06}"/>
              </a:ext>
            </a:extLst>
          </p:cNvPr>
          <p:cNvPicPr>
            <a:picLocks noChangeAspect="1"/>
          </p:cNvPicPr>
          <p:nvPr/>
        </p:nvPicPr>
        <p:blipFill>
          <a:blip r:embed="rId7"/>
          <a:stretch>
            <a:fillRect/>
          </a:stretch>
        </p:blipFill>
        <p:spPr>
          <a:xfrm>
            <a:off x="0" y="0"/>
            <a:ext cx="12192000" cy="6858000"/>
          </a:xfrm>
          <a:prstGeom prst="rect">
            <a:avLst/>
          </a:prstGeom>
        </p:spPr>
      </p:pic>
    </p:spTree>
    <p:extLst>
      <p:ext uri="{BB962C8B-B14F-4D97-AF65-F5344CB8AC3E}">
        <p14:creationId xmlns:p14="http://schemas.microsoft.com/office/powerpoint/2010/main" val="2787398472"/>
      </p:ext>
    </p:extLst>
  </p:cSld>
  <p:clrMap bg1="lt1" tx1="dk1" bg2="lt2" tx2="dk2" accent1="accent1" accent2="accent2" accent3="accent3" accent4="accent4" accent5="accent5" accent6="accent6" hlink="hlink" folHlink="folHlink"/>
  <p:sldLayoutIdLst>
    <p:sldLayoutId id="2147483691" r:id="rId1"/>
    <p:sldLayoutId id="2147483692" r:id="rId2"/>
    <p:sldLayoutId id="2147483693" r:id="rId3"/>
    <p:sldLayoutId id="2147483694" r:id="rId4"/>
    <p:sldLayoutId id="2147483695" r:id="rId5"/>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9" name="Text Placeholder 2">
            <a:extLst>
              <a:ext uri="{FF2B5EF4-FFF2-40B4-BE49-F238E27FC236}">
                <a16:creationId xmlns:a16="http://schemas.microsoft.com/office/drawing/2014/main" id="{AC265FAA-23A0-0C4C-B5BB-9498790FB078}"/>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pic>
        <p:nvPicPr>
          <p:cNvPr id="3" name="Picture 2" descr="A blue and white background&#10;&#10;Description automatically generated">
            <a:extLst>
              <a:ext uri="{FF2B5EF4-FFF2-40B4-BE49-F238E27FC236}">
                <a16:creationId xmlns:a16="http://schemas.microsoft.com/office/drawing/2014/main" id="{BF243FAE-C9BF-560F-03CE-0AB92CA09623}"/>
              </a:ext>
            </a:extLst>
          </p:cNvPr>
          <p:cNvPicPr>
            <a:picLocks noChangeAspect="1"/>
          </p:cNvPicPr>
          <p:nvPr/>
        </p:nvPicPr>
        <p:blipFill>
          <a:blip r:embed="rId9"/>
          <a:stretch>
            <a:fillRect/>
          </a:stretch>
        </p:blipFill>
        <p:spPr>
          <a:xfrm>
            <a:off x="0" y="0"/>
            <a:ext cx="12192000" cy="6858000"/>
          </a:xfrm>
          <a:prstGeom prst="rect">
            <a:avLst/>
          </a:prstGeom>
        </p:spPr>
      </p:pic>
    </p:spTree>
    <p:extLst>
      <p:ext uri="{BB962C8B-B14F-4D97-AF65-F5344CB8AC3E}">
        <p14:creationId xmlns:p14="http://schemas.microsoft.com/office/powerpoint/2010/main" val="3858533557"/>
      </p:ext>
    </p:extLst>
  </p:cSld>
  <p:clrMap bg1="lt1" tx1="dk1" bg2="lt2" tx2="dk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5" name="Picture 4" descr="A blue and white background&#10;&#10;Description automatically generated">
            <a:extLst>
              <a:ext uri="{FF2B5EF4-FFF2-40B4-BE49-F238E27FC236}">
                <a16:creationId xmlns:a16="http://schemas.microsoft.com/office/drawing/2014/main" id="{F2F710DE-1040-53E8-EF72-7B7DD44EF53E}"/>
              </a:ext>
            </a:extLst>
          </p:cNvPr>
          <p:cNvPicPr>
            <a:picLocks noChangeAspect="1"/>
          </p:cNvPicPr>
          <p:nvPr/>
        </p:nvPicPr>
        <p:blipFill>
          <a:blip r:embed="rId7"/>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3892319619"/>
      </p:ext>
    </p:extLst>
  </p:cSld>
  <p:clrMap bg1="lt1" tx1="dk1" bg2="lt2" tx2="dk2" accent1="accent1" accent2="accent2" accent3="accent3" accent4="accent4" accent5="accent5" accent6="accent6" hlink="hlink" folHlink="folHlink"/>
  <p:sldLayoutIdLst>
    <p:sldLayoutId id="2147483705" r:id="rId1"/>
    <p:sldLayoutId id="2147483706" r:id="rId2"/>
    <p:sldLayoutId id="2147483724" r:id="rId3"/>
    <p:sldLayoutId id="2147483725" r:id="rId4"/>
    <p:sldLayoutId id="2147483726" r:id="rId5"/>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5" name="Picture 4" descr="A white background with blue border&#10;&#10;Description automatically generated">
            <a:extLst>
              <a:ext uri="{FF2B5EF4-FFF2-40B4-BE49-F238E27FC236}">
                <a16:creationId xmlns:a16="http://schemas.microsoft.com/office/drawing/2014/main" id="{FFE709B4-E458-1800-B901-126D619FF2DC}"/>
              </a:ext>
            </a:extLst>
          </p:cNvPr>
          <p:cNvPicPr>
            <a:picLocks noChangeAspect="1"/>
          </p:cNvPicPr>
          <p:nvPr/>
        </p:nvPicPr>
        <p:blipFill>
          <a:blip r:embed="rId5"/>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D12D4C3F-9A76-2E42-B34F-7CEA258C0E94}"/>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43413055-A589-1D46-8D68-568B73DF5B4F}"/>
              </a:ext>
            </a:extLst>
          </p:cNvPr>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Rectangle 3">
            <a:extLst>
              <a:ext uri="{FF2B5EF4-FFF2-40B4-BE49-F238E27FC236}">
                <a16:creationId xmlns:a16="http://schemas.microsoft.com/office/drawing/2014/main" id="{11624223-D0A5-1996-255E-23A2837A1709}"/>
              </a:ext>
            </a:extLst>
          </p:cNvPr>
          <p:cNvSpPr/>
          <p:nvPr/>
        </p:nvSpPr>
        <p:spPr>
          <a:xfrm>
            <a:off x="3201167" y="-44726"/>
            <a:ext cx="9114183" cy="6947452"/>
          </a:xfrm>
          <a:prstGeom prst="rect">
            <a:avLst/>
          </a:prstGeom>
          <a:solidFill>
            <a:srgbClr val="FFFFED"/>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ln>
                <a:noFill/>
              </a:ln>
            </a:endParaRPr>
          </a:p>
        </p:txBody>
      </p:sp>
    </p:spTree>
    <p:extLst>
      <p:ext uri="{BB962C8B-B14F-4D97-AF65-F5344CB8AC3E}">
        <p14:creationId xmlns:p14="http://schemas.microsoft.com/office/powerpoint/2010/main" val="2652055067"/>
      </p:ext>
    </p:extLst>
  </p:cSld>
  <p:clrMap bg1="lt1" tx1="dk1" bg2="lt2" tx2="dk2" accent1="accent1" accent2="accent2" accent3="accent3" accent4="accent4" accent5="accent5" accent6="accent6" hlink="hlink" folHlink="folHlink"/>
  <p:sldLayoutIdLst>
    <p:sldLayoutId id="2147483708" r:id="rId1"/>
    <p:sldLayoutId id="2147483709" r:id="rId2"/>
    <p:sldLayoutId id="2147483710"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7" name="Picture 6" descr="A white background with a yellow border&#10;&#10;Description automatically generated with medium confidence">
            <a:extLst>
              <a:ext uri="{FF2B5EF4-FFF2-40B4-BE49-F238E27FC236}">
                <a16:creationId xmlns:a16="http://schemas.microsoft.com/office/drawing/2014/main" id="{75CC8AAB-A52B-5798-2F83-586D692B7AA1}"/>
              </a:ext>
            </a:extLst>
          </p:cNvPr>
          <p:cNvPicPr>
            <a:picLocks noChangeAspect="1"/>
          </p:cNvPicPr>
          <p:nvPr/>
        </p:nvPicPr>
        <p:blipFill>
          <a:blip r:embed="rId5"/>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D12D4C3F-9A76-2E42-B34F-7CEA258C0E94}"/>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43413055-A589-1D46-8D68-568B73DF5B4F}"/>
              </a:ext>
            </a:extLst>
          </p:cNvPr>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1283001382"/>
      </p:ext>
    </p:extLst>
  </p:cSld>
  <p:clrMap bg1="lt1" tx1="dk1" bg2="lt2" tx2="dk2" accent1="accent1" accent2="accent2" accent3="accent3" accent4="accent4" accent5="accent5" accent6="accent6" hlink="hlink" folHlink="folHlink"/>
  <p:sldLayoutIdLst>
    <p:sldLayoutId id="2147483712" r:id="rId1"/>
    <p:sldLayoutId id="2147483713" r:id="rId2"/>
    <p:sldLayoutId id="2147483714"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609568261"/>
      </p:ext>
    </p:extLst>
  </p:cSld>
  <p:clrMap bg1="lt1" tx1="dk1" bg2="lt2" tx2="dk2" accent1="accent1" accent2="accent2" accent3="accent3" accent4="accent4" accent5="accent5" accent6="accent6" hlink="hlink" folHlink="folHlink"/>
  <p:sldLayoutIdLst>
    <p:sldLayoutId id="2147483716" r:id="rId1"/>
    <p:sldLayoutId id="2147483717" r:id="rId2"/>
    <p:sldLayoutId id="2147483718" r:id="rId3"/>
    <p:sldLayoutId id="2147483719" r:id="rId4"/>
    <p:sldLayoutId id="2147483720" r:id="rId5"/>
    <p:sldLayoutId id="2147483721" r:id="rId6"/>
    <p:sldLayoutId id="2147483722" r:id="rId7"/>
    <p:sldLayoutId id="2147483723" r:id="rId8"/>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7.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7.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7.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7.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7.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7.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7.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7.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7.xml"/></Relationships>
</file>

<file path=ppt/slides/_rels/slide11.xml.rels><?xml version="1.0" encoding="UTF-8" standalone="yes"?>
<Relationships xmlns="http://schemas.openxmlformats.org/package/2006/relationships"><Relationship Id="rId3" Type="http://schemas.openxmlformats.org/officeDocument/2006/relationships/hyperlink" Target="mailto:hwb@uwtsd.ac.uk" TargetMode="External"/><Relationship Id="rId2" Type="http://schemas.openxmlformats.org/officeDocument/2006/relationships/notesSlide" Target="../notesSlides/notesSlide10.xml"/><Relationship Id="rId1" Type="http://schemas.openxmlformats.org/officeDocument/2006/relationships/slideLayout" Target="../slideLayouts/slideLayout17.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9.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9.xml"/></Relationships>
</file>

<file path=ppt/slides/_rels/slide15.xml.rels><?xml version="1.0" encoding="UTF-8" standalone="yes"?>
<Relationships xmlns="http://schemas.openxmlformats.org/package/2006/relationships"><Relationship Id="rId3" Type="http://schemas.openxmlformats.org/officeDocument/2006/relationships/hyperlink" Target="mailto:ITServiceDesk@uwtsd.ac.uk" TargetMode="External"/><Relationship Id="rId2" Type="http://schemas.openxmlformats.org/officeDocument/2006/relationships/notesSlide" Target="../notesSlides/notesSlide13.xml"/><Relationship Id="rId1" Type="http://schemas.openxmlformats.org/officeDocument/2006/relationships/slideLayout" Target="../slideLayouts/slideLayout19.xml"/><Relationship Id="rId4" Type="http://schemas.openxmlformats.org/officeDocument/2006/relationships/hyperlink" Target="mailto:moodle@uwtsd.ac.uk" TargetMode="External"/></Relationships>
</file>

<file path=ppt/slides/_rels/slide16.xml.rels><?xml version="1.0" encoding="UTF-8" standalone="yes"?>
<Relationships xmlns="http://schemas.openxmlformats.org/package/2006/relationships"><Relationship Id="rId2" Type="http://schemas.openxmlformats.org/officeDocument/2006/relationships/image" Target="../media/image30.jpeg"/><Relationship Id="rId1" Type="http://schemas.openxmlformats.org/officeDocument/2006/relationships/slideLayout" Target="../slideLayouts/slideLayout19.xml"/></Relationships>
</file>

<file path=ppt/slides/_rels/slide17.xml.rels><?xml version="1.0" encoding="UTF-8" standalone="yes"?>
<Relationships xmlns="http://schemas.openxmlformats.org/package/2006/relationships"><Relationship Id="rId3" Type="http://schemas.openxmlformats.org/officeDocument/2006/relationships/image" Target="../media/image31.jpeg"/><Relationship Id="rId2" Type="http://schemas.openxmlformats.org/officeDocument/2006/relationships/notesSlide" Target="../notesSlides/notesSlide14.xml"/><Relationship Id="rId1" Type="http://schemas.openxmlformats.org/officeDocument/2006/relationships/slideLayout" Target="../slideLayouts/slideLayout2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38002691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06795" y="1722525"/>
            <a:ext cx="11481847" cy="1325563"/>
          </a:xfrm>
        </p:spPr>
        <p:txBody>
          <a:bodyPr>
            <a:noAutofit/>
          </a:bodyPr>
          <a:lstStyle/>
          <a:p>
            <a:pPr algn="ctr"/>
            <a:r>
              <a:rPr lang="en-US" altLang="en-US" sz="4800" b="1" dirty="0"/>
              <a:t>ECEY6011_BIRM</a:t>
            </a:r>
            <a:br>
              <a:rPr lang="en-US" altLang="en-US" sz="4800" b="1" dirty="0"/>
            </a:br>
            <a:br>
              <a:rPr lang="en-US" altLang="en-US" sz="4800" b="1" dirty="0"/>
            </a:br>
            <a:br>
              <a:rPr lang="en-US" altLang="en-US" sz="4800" b="1" dirty="0"/>
            </a:br>
            <a:r>
              <a:rPr lang="en-GB" altLang="en-US" sz="4800" b="1" dirty="0">
                <a:solidFill>
                  <a:schemeClr val="accent1">
                    <a:lumMod val="75000"/>
                  </a:schemeClr>
                </a:solidFill>
              </a:rPr>
              <a:t>Leadership for systems of quality </a:t>
            </a:r>
            <a:endParaRPr lang="en-GB" sz="4800" b="1" dirty="0">
              <a:solidFill>
                <a:schemeClr val="accent1">
                  <a:lumMod val="75000"/>
                </a:schemeClr>
              </a:solidFill>
            </a:endParaRPr>
          </a:p>
        </p:txBody>
      </p:sp>
    </p:spTree>
    <p:extLst>
      <p:ext uri="{BB962C8B-B14F-4D97-AF65-F5344CB8AC3E}">
        <p14:creationId xmlns:p14="http://schemas.microsoft.com/office/powerpoint/2010/main" val="5734634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Autofit/>
          </a:bodyPr>
          <a:lstStyle/>
          <a:p>
            <a:pPr algn="ctr"/>
            <a:r>
              <a:rPr lang="en-GB" sz="4800" b="1" dirty="0">
                <a:solidFill>
                  <a:schemeClr val="accent1">
                    <a:lumMod val="75000"/>
                  </a:schemeClr>
                </a:solidFill>
              </a:rPr>
              <a:t>Assignment Part 2</a:t>
            </a:r>
          </a:p>
        </p:txBody>
      </p:sp>
      <p:sp>
        <p:nvSpPr>
          <p:cNvPr id="6" name="Content Placeholder 5"/>
          <p:cNvSpPr>
            <a:spLocks noGrp="1"/>
          </p:cNvSpPr>
          <p:nvPr>
            <p:ph sz="half" idx="4294967295"/>
          </p:nvPr>
        </p:nvSpPr>
        <p:spPr>
          <a:xfrm>
            <a:off x="358219" y="1853514"/>
            <a:ext cx="11833781" cy="4786999"/>
          </a:xfrm>
        </p:spPr>
        <p:txBody>
          <a:bodyPr>
            <a:normAutofit/>
          </a:bodyPr>
          <a:lstStyle/>
          <a:p>
            <a:pPr>
              <a:lnSpc>
                <a:spcPct val="150000"/>
              </a:lnSpc>
            </a:pPr>
            <a:r>
              <a:rPr lang="en-GB" b="1" dirty="0">
                <a:solidFill>
                  <a:schemeClr val="accent1">
                    <a:lumMod val="75000"/>
                  </a:schemeClr>
                </a:solidFill>
              </a:rPr>
              <a:t>Part 2 </a:t>
            </a:r>
            <a:r>
              <a:rPr lang="en-GB" dirty="0">
                <a:solidFill>
                  <a:schemeClr val="accent1">
                    <a:lumMod val="75000"/>
                  </a:schemeClr>
                </a:solidFill>
              </a:rPr>
              <a:t>of your assignment is a 2,000 word reflective paper. </a:t>
            </a:r>
          </a:p>
          <a:p>
            <a:pPr>
              <a:lnSpc>
                <a:spcPct val="150000"/>
              </a:lnSpc>
            </a:pPr>
            <a:r>
              <a:rPr lang="en-GB" dirty="0">
                <a:solidFill>
                  <a:schemeClr val="accent1">
                    <a:lumMod val="75000"/>
                  </a:schemeClr>
                </a:solidFill>
              </a:rPr>
              <a:t>Your reflective paper and reference list will be submitted via Turnitin on a separate link to your group reference list for part 1. </a:t>
            </a:r>
          </a:p>
          <a:p>
            <a:pPr>
              <a:lnSpc>
                <a:spcPct val="150000"/>
              </a:lnSpc>
            </a:pPr>
            <a:r>
              <a:rPr lang="en-GB" dirty="0">
                <a:solidFill>
                  <a:schemeClr val="accent1">
                    <a:lumMod val="75000"/>
                  </a:schemeClr>
                </a:solidFill>
              </a:rPr>
              <a:t>Your overall feedback and mark will be available against the submission for this reflective paper on Turnitin.</a:t>
            </a:r>
          </a:p>
          <a:p>
            <a:endParaRPr lang="en-GB" dirty="0">
              <a:solidFill>
                <a:schemeClr val="accent1">
                  <a:lumMod val="75000"/>
                </a:schemeClr>
              </a:solidFill>
            </a:endParaRPr>
          </a:p>
        </p:txBody>
      </p:sp>
    </p:spTree>
    <p:extLst>
      <p:ext uri="{BB962C8B-B14F-4D97-AF65-F5344CB8AC3E}">
        <p14:creationId xmlns:p14="http://schemas.microsoft.com/office/powerpoint/2010/main" val="46081024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pPr algn="ctr"/>
            <a:r>
              <a:rPr lang="en-GB" sz="4800" b="1" dirty="0">
                <a:solidFill>
                  <a:schemeClr val="accent1">
                    <a:lumMod val="75000"/>
                  </a:schemeClr>
                </a:solidFill>
              </a:rPr>
              <a:t>The Task</a:t>
            </a:r>
          </a:p>
        </p:txBody>
      </p:sp>
      <p:sp>
        <p:nvSpPr>
          <p:cNvPr id="4" name="Content Placeholder 3"/>
          <p:cNvSpPr>
            <a:spLocks noGrp="1"/>
          </p:cNvSpPr>
          <p:nvPr>
            <p:ph sz="half" idx="4294967295"/>
          </p:nvPr>
        </p:nvSpPr>
        <p:spPr>
          <a:xfrm>
            <a:off x="98854" y="1825625"/>
            <a:ext cx="12093146" cy="4351338"/>
          </a:xfrm>
        </p:spPr>
        <p:txBody>
          <a:bodyPr/>
          <a:lstStyle/>
          <a:p>
            <a:pPr>
              <a:lnSpc>
                <a:spcPct val="150000"/>
              </a:lnSpc>
            </a:pPr>
            <a:r>
              <a:rPr lang="en-GB" sz="2400" dirty="0">
                <a:solidFill>
                  <a:schemeClr val="accent1">
                    <a:lumMod val="75000"/>
                  </a:schemeClr>
                </a:solidFill>
              </a:rPr>
              <a:t>Critically reflect on the benefits of additional methods of promoting and ensuring quality above statutory requirements. Critically analyse methods of quality assurance with a focus on a minimum of two types. These may include official Quality Assurance Marks or research based professional development tools</a:t>
            </a:r>
          </a:p>
          <a:p>
            <a:pPr>
              <a:lnSpc>
                <a:spcPct val="150000"/>
              </a:lnSpc>
            </a:pPr>
            <a:endParaRPr lang="en-GB" sz="2400" dirty="0">
              <a:solidFill>
                <a:schemeClr val="accent1">
                  <a:lumMod val="75000"/>
                </a:schemeClr>
              </a:solidFill>
            </a:endParaRPr>
          </a:p>
          <a:p>
            <a:pPr>
              <a:lnSpc>
                <a:spcPct val="150000"/>
              </a:lnSpc>
            </a:pPr>
            <a:r>
              <a:rPr lang="en-GB" sz="2400" b="1" dirty="0">
                <a:solidFill>
                  <a:schemeClr val="accent1">
                    <a:lumMod val="75000"/>
                  </a:schemeClr>
                </a:solidFill>
              </a:rPr>
              <a:t>See notes for further details</a:t>
            </a:r>
          </a:p>
          <a:p>
            <a:endParaRPr lang="en-GB" dirty="0"/>
          </a:p>
        </p:txBody>
      </p:sp>
    </p:spTree>
    <p:extLst>
      <p:ext uri="{BB962C8B-B14F-4D97-AF65-F5344CB8AC3E}">
        <p14:creationId xmlns:p14="http://schemas.microsoft.com/office/powerpoint/2010/main" val="29497866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58220" y="0"/>
            <a:ext cx="11481847" cy="1325563"/>
          </a:xfrm>
        </p:spPr>
        <p:txBody>
          <a:bodyPr>
            <a:noAutofit/>
          </a:bodyPr>
          <a:lstStyle/>
          <a:p>
            <a:pPr algn="ctr"/>
            <a:r>
              <a:rPr lang="en-GB" sz="4800" b="1" dirty="0">
                <a:solidFill>
                  <a:schemeClr val="accent1">
                    <a:lumMod val="75000"/>
                  </a:schemeClr>
                </a:solidFill>
              </a:rPr>
              <a:t>For Example</a:t>
            </a:r>
          </a:p>
        </p:txBody>
      </p:sp>
      <p:sp>
        <p:nvSpPr>
          <p:cNvPr id="4" name="Content Placeholder 3"/>
          <p:cNvSpPr>
            <a:spLocks noGrp="1"/>
          </p:cNvSpPr>
          <p:nvPr>
            <p:ph sz="half" idx="4294967295"/>
          </p:nvPr>
        </p:nvSpPr>
        <p:spPr>
          <a:xfrm>
            <a:off x="358221" y="1436664"/>
            <a:ext cx="11563098" cy="4351337"/>
          </a:xfrm>
        </p:spPr>
        <p:txBody>
          <a:bodyPr>
            <a:normAutofit lnSpcReduction="10000"/>
          </a:bodyPr>
          <a:lstStyle/>
          <a:p>
            <a:pPr lvl="0">
              <a:lnSpc>
                <a:spcPct val="150000"/>
              </a:lnSpc>
            </a:pPr>
            <a:r>
              <a:rPr lang="en-GB" sz="2400" dirty="0">
                <a:solidFill>
                  <a:schemeClr val="accent1">
                    <a:lumMod val="75000"/>
                  </a:schemeClr>
                </a:solidFill>
              </a:rPr>
              <a:t>EYFS Inspection Handbook</a:t>
            </a:r>
          </a:p>
          <a:p>
            <a:pPr lvl="0">
              <a:lnSpc>
                <a:spcPct val="150000"/>
              </a:lnSpc>
            </a:pPr>
            <a:r>
              <a:rPr lang="en-GB" sz="2400" dirty="0">
                <a:solidFill>
                  <a:schemeClr val="accent1">
                    <a:lumMod val="75000"/>
                  </a:schemeClr>
                </a:solidFill>
              </a:rPr>
              <a:t>EYFS Statutory Framework</a:t>
            </a:r>
          </a:p>
          <a:p>
            <a:pPr lvl="0">
              <a:lnSpc>
                <a:spcPct val="150000"/>
              </a:lnSpc>
            </a:pPr>
            <a:r>
              <a:rPr lang="en-GB" sz="2400" dirty="0">
                <a:solidFill>
                  <a:schemeClr val="accent1">
                    <a:lumMod val="75000"/>
                  </a:schemeClr>
                </a:solidFill>
              </a:rPr>
              <a:t>Environment Ratings Scales</a:t>
            </a:r>
          </a:p>
          <a:p>
            <a:pPr lvl="0">
              <a:lnSpc>
                <a:spcPct val="150000"/>
              </a:lnSpc>
            </a:pPr>
            <a:r>
              <a:rPr lang="en-GB" sz="2400" dirty="0">
                <a:solidFill>
                  <a:schemeClr val="accent1">
                    <a:lumMod val="75000"/>
                  </a:schemeClr>
                </a:solidFill>
              </a:rPr>
              <a:t>Sustained Shared Thinking and Emotional Wellbeing Scale</a:t>
            </a:r>
          </a:p>
          <a:p>
            <a:pPr lvl="0">
              <a:lnSpc>
                <a:spcPct val="150000"/>
              </a:lnSpc>
            </a:pPr>
            <a:r>
              <a:rPr lang="en-GB" sz="2400" dirty="0">
                <a:solidFill>
                  <a:schemeClr val="accent1">
                    <a:lumMod val="75000"/>
                  </a:schemeClr>
                </a:solidFill>
              </a:rPr>
              <a:t>Quality First (NDNA)</a:t>
            </a:r>
          </a:p>
          <a:p>
            <a:pPr lvl="0">
              <a:lnSpc>
                <a:spcPct val="150000"/>
              </a:lnSpc>
            </a:pPr>
            <a:r>
              <a:rPr lang="en-GB" sz="2400" dirty="0">
                <a:solidFill>
                  <a:schemeClr val="accent1">
                    <a:lumMod val="75000"/>
                  </a:schemeClr>
                </a:solidFill>
              </a:rPr>
              <a:t>Baby Effective Early Learning Programme (BEEL) Improving Quality in Early Childhood Settings for Children Birth to Three.</a:t>
            </a:r>
          </a:p>
          <a:p>
            <a:endParaRPr lang="en-GB" dirty="0"/>
          </a:p>
        </p:txBody>
      </p:sp>
    </p:spTree>
    <p:extLst>
      <p:ext uri="{BB962C8B-B14F-4D97-AF65-F5344CB8AC3E}">
        <p14:creationId xmlns:p14="http://schemas.microsoft.com/office/powerpoint/2010/main" val="91319644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pPr algn="ctr"/>
            <a:r>
              <a:rPr lang="en-GB" sz="4800" b="1" dirty="0">
                <a:solidFill>
                  <a:schemeClr val="accent1">
                    <a:lumMod val="75000"/>
                  </a:schemeClr>
                </a:solidFill>
              </a:rPr>
              <a:t>Marking Criteria 1 - Referencing </a:t>
            </a:r>
          </a:p>
        </p:txBody>
      </p:sp>
      <p:sp>
        <p:nvSpPr>
          <p:cNvPr id="4" name="Content Placeholder 3"/>
          <p:cNvSpPr>
            <a:spLocks noGrp="1"/>
          </p:cNvSpPr>
          <p:nvPr>
            <p:ph sz="half" idx="4294967295"/>
          </p:nvPr>
        </p:nvSpPr>
        <p:spPr>
          <a:xfrm>
            <a:off x="358219" y="1533753"/>
            <a:ext cx="11833781" cy="4454525"/>
          </a:xfrm>
        </p:spPr>
        <p:txBody>
          <a:bodyPr vert="horz" lIns="91440" tIns="45720" rIns="91440" bIns="45720" rtlCol="0" anchor="t">
            <a:normAutofit/>
          </a:bodyPr>
          <a:lstStyle/>
          <a:p>
            <a:pPr marL="0" indent="0">
              <a:buNone/>
            </a:pPr>
            <a:r>
              <a:rPr lang="en-GB" b="1" dirty="0">
                <a:solidFill>
                  <a:schemeClr val="accent1">
                    <a:lumMod val="75000"/>
                  </a:schemeClr>
                </a:solidFill>
              </a:rPr>
              <a:t>5 marks (individual)</a:t>
            </a:r>
          </a:p>
          <a:p>
            <a:r>
              <a:rPr lang="en-GB" dirty="0">
                <a:solidFill>
                  <a:schemeClr val="accent1">
                    <a:lumMod val="75000"/>
                  </a:schemeClr>
                </a:solidFill>
              </a:rPr>
              <a:t>Accuracy</a:t>
            </a:r>
          </a:p>
          <a:p>
            <a:r>
              <a:rPr lang="en-GB" dirty="0">
                <a:solidFill>
                  <a:schemeClr val="accent1">
                    <a:lumMod val="75000"/>
                  </a:schemeClr>
                </a:solidFill>
              </a:rPr>
              <a:t>Relevant</a:t>
            </a:r>
          </a:p>
          <a:p>
            <a:r>
              <a:rPr lang="en-GB" dirty="0">
                <a:solidFill>
                  <a:schemeClr val="accent1">
                    <a:lumMod val="75000"/>
                  </a:schemeClr>
                </a:solidFill>
              </a:rPr>
              <a:t>Current</a:t>
            </a:r>
          </a:p>
          <a:p>
            <a:r>
              <a:rPr lang="en-GB" dirty="0">
                <a:solidFill>
                  <a:schemeClr val="accent1">
                    <a:lumMod val="75000"/>
                  </a:schemeClr>
                </a:solidFill>
              </a:rPr>
              <a:t>Journal articles</a:t>
            </a:r>
          </a:p>
          <a:p>
            <a:r>
              <a:rPr lang="en-GB" dirty="0">
                <a:solidFill>
                  <a:schemeClr val="accent1">
                    <a:lumMod val="75000"/>
                  </a:schemeClr>
                </a:solidFill>
              </a:rPr>
              <a:t>Legislation</a:t>
            </a:r>
          </a:p>
          <a:p>
            <a:r>
              <a:rPr lang="en-GB" dirty="0">
                <a:solidFill>
                  <a:schemeClr val="accent1">
                    <a:lumMod val="75000"/>
                  </a:schemeClr>
                </a:solidFill>
              </a:rPr>
              <a:t>Curriculum and Policy</a:t>
            </a:r>
          </a:p>
          <a:p>
            <a:r>
              <a:rPr lang="en-GB" b="1" dirty="0">
                <a:solidFill>
                  <a:schemeClr val="accent1">
                    <a:lumMod val="75000"/>
                  </a:schemeClr>
                </a:solidFill>
              </a:rPr>
              <a:t>See notes for further details.</a:t>
            </a:r>
          </a:p>
        </p:txBody>
      </p:sp>
    </p:spTree>
    <p:extLst>
      <p:ext uri="{BB962C8B-B14F-4D97-AF65-F5344CB8AC3E}">
        <p14:creationId xmlns:p14="http://schemas.microsoft.com/office/powerpoint/2010/main" val="184545469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58219" y="556194"/>
            <a:ext cx="11481847" cy="1325563"/>
          </a:xfrm>
        </p:spPr>
        <p:txBody>
          <a:bodyPr>
            <a:noAutofit/>
          </a:bodyPr>
          <a:lstStyle/>
          <a:p>
            <a:pPr algn="ctr"/>
            <a:r>
              <a:rPr lang="en-GB" b="1" dirty="0">
                <a:solidFill>
                  <a:schemeClr val="accent1">
                    <a:lumMod val="75000"/>
                  </a:schemeClr>
                </a:solidFill>
              </a:rPr>
              <a:t>Marking Criteria 2 – Knowledge and Understanding</a:t>
            </a:r>
          </a:p>
        </p:txBody>
      </p:sp>
      <p:sp>
        <p:nvSpPr>
          <p:cNvPr id="4" name="Content Placeholder 3"/>
          <p:cNvSpPr>
            <a:spLocks noGrp="1"/>
          </p:cNvSpPr>
          <p:nvPr>
            <p:ph sz="half" idx="4294967295"/>
          </p:nvPr>
        </p:nvSpPr>
        <p:spPr>
          <a:xfrm>
            <a:off x="358219" y="2286001"/>
            <a:ext cx="11833781" cy="4065216"/>
          </a:xfrm>
        </p:spPr>
        <p:txBody>
          <a:bodyPr vert="horz" lIns="91440" tIns="45720" rIns="91440" bIns="45720" rtlCol="0" anchor="t">
            <a:normAutofit/>
          </a:bodyPr>
          <a:lstStyle/>
          <a:p>
            <a:pPr marL="0" indent="0">
              <a:buNone/>
            </a:pPr>
            <a:r>
              <a:rPr lang="en-GB" b="1" dirty="0">
                <a:solidFill>
                  <a:srgbClr val="2F5496"/>
                </a:solidFill>
                <a:effectLst/>
                <a:ea typeface="Times New Roman" panose="02020603050405020304" pitchFamily="18" charset="0"/>
                <a:cs typeface="Arial"/>
              </a:rPr>
              <a:t>20 marks</a:t>
            </a:r>
            <a:r>
              <a:rPr lang="en-GB" b="1" dirty="0">
                <a:solidFill>
                  <a:srgbClr val="2F5496"/>
                </a:solidFill>
                <a:ea typeface="Times New Roman" panose="02020603050405020304" pitchFamily="18" charset="0"/>
                <a:cs typeface="Arial"/>
              </a:rPr>
              <a:t> (Individual)</a:t>
            </a:r>
            <a:endParaRPr lang="en-GB" b="1" dirty="0">
              <a:solidFill>
                <a:srgbClr val="2F5496"/>
              </a:solidFill>
              <a:effectLst/>
              <a:ea typeface="Times New Roman" panose="02020603050405020304" pitchFamily="18" charset="0"/>
              <a:cs typeface="Arial" panose="020B0604020202020204" pitchFamily="34" charset="0"/>
            </a:endParaRPr>
          </a:p>
          <a:p>
            <a:pPr marL="0" indent="0">
              <a:buNone/>
            </a:pPr>
            <a:r>
              <a:rPr lang="en-GB" dirty="0">
                <a:solidFill>
                  <a:srgbClr val="2F5496"/>
                </a:solidFill>
                <a:ea typeface="Times New Roman" panose="02020603050405020304" pitchFamily="18" charset="0"/>
                <a:cs typeface="Arial" panose="020B0604020202020204" pitchFamily="34" charset="0"/>
              </a:rPr>
              <a:t>I</a:t>
            </a:r>
            <a:r>
              <a:rPr lang="en-GB" dirty="0">
                <a:solidFill>
                  <a:srgbClr val="2F5496"/>
                </a:solidFill>
                <a:effectLst/>
                <a:ea typeface="Times New Roman" panose="02020603050405020304" pitchFamily="18" charset="0"/>
                <a:cs typeface="Arial" panose="020B0604020202020204" pitchFamily="34" charset="0"/>
              </a:rPr>
              <a:t>n depth analysis and discussion of the role of Quality Assurance and Inspection on best practice and implementing change. </a:t>
            </a:r>
            <a:endParaRPr lang="en-GB" dirty="0">
              <a:effectLst/>
              <a:ea typeface="DengXian" panose="02010600030101010101" pitchFamily="2" charset="-122"/>
              <a:cs typeface="Arial" panose="020B0604020202020204" pitchFamily="34" charset="0"/>
            </a:endParaRPr>
          </a:p>
          <a:p>
            <a:endParaRPr lang="en-GB" dirty="0"/>
          </a:p>
        </p:txBody>
      </p:sp>
    </p:spTree>
    <p:extLst>
      <p:ext uri="{BB962C8B-B14F-4D97-AF65-F5344CB8AC3E}">
        <p14:creationId xmlns:p14="http://schemas.microsoft.com/office/powerpoint/2010/main" val="211335688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55076" y="41502"/>
            <a:ext cx="11481847" cy="1325563"/>
          </a:xfrm>
        </p:spPr>
        <p:txBody>
          <a:bodyPr/>
          <a:lstStyle/>
          <a:p>
            <a:pPr algn="ctr"/>
            <a:r>
              <a:rPr lang="en-GB" b="1" dirty="0">
                <a:solidFill>
                  <a:schemeClr val="accent1">
                    <a:lumMod val="75000"/>
                  </a:schemeClr>
                </a:solidFill>
              </a:rPr>
              <a:t>Marking Criteria 4 – Practical Application  </a:t>
            </a:r>
          </a:p>
        </p:txBody>
      </p:sp>
      <p:sp>
        <p:nvSpPr>
          <p:cNvPr id="4" name="Content Placeholder 3"/>
          <p:cNvSpPr>
            <a:spLocks noGrp="1"/>
          </p:cNvSpPr>
          <p:nvPr>
            <p:ph sz="half" idx="4294967295"/>
          </p:nvPr>
        </p:nvSpPr>
        <p:spPr>
          <a:xfrm>
            <a:off x="355076" y="1500188"/>
            <a:ext cx="11836924" cy="4351337"/>
          </a:xfrm>
        </p:spPr>
        <p:txBody>
          <a:bodyPr vert="horz" lIns="91440" tIns="45720" rIns="91440" bIns="45720" rtlCol="0" anchor="t">
            <a:normAutofit/>
          </a:bodyPr>
          <a:lstStyle/>
          <a:p>
            <a:pPr marL="0" indent="0">
              <a:lnSpc>
                <a:spcPct val="150000"/>
              </a:lnSpc>
              <a:buNone/>
            </a:pPr>
            <a:r>
              <a:rPr lang="en-GB" b="1" dirty="0">
                <a:solidFill>
                  <a:schemeClr val="accent1">
                    <a:lumMod val="75000"/>
                  </a:schemeClr>
                </a:solidFill>
              </a:rPr>
              <a:t>20 marks (Individual)</a:t>
            </a:r>
          </a:p>
          <a:p>
            <a:pPr>
              <a:lnSpc>
                <a:spcPct val="150000"/>
              </a:lnSpc>
            </a:pPr>
            <a:r>
              <a:rPr lang="en-GB" dirty="0">
                <a:solidFill>
                  <a:schemeClr val="accent1">
                    <a:lumMod val="75000"/>
                  </a:schemeClr>
                </a:solidFill>
              </a:rPr>
              <a:t>Demonstrate a deeper critical appreciation of issues involved in providing quality services for young children (10 marks)</a:t>
            </a:r>
          </a:p>
          <a:p>
            <a:pPr>
              <a:lnSpc>
                <a:spcPct val="150000"/>
              </a:lnSpc>
            </a:pPr>
            <a:r>
              <a:rPr lang="en-GB" dirty="0">
                <a:solidFill>
                  <a:schemeClr val="accent1">
                    <a:lumMod val="75000"/>
                  </a:schemeClr>
                </a:solidFill>
              </a:rPr>
              <a:t>Critically reflect on the use of quality assurance systems as a development tool, consider aspects of setting, service and professional development (10 marks)</a:t>
            </a:r>
          </a:p>
          <a:p>
            <a:endParaRPr lang="en-GB" dirty="0"/>
          </a:p>
        </p:txBody>
      </p:sp>
    </p:spTree>
    <p:extLst>
      <p:ext uri="{BB962C8B-B14F-4D97-AF65-F5344CB8AC3E}">
        <p14:creationId xmlns:p14="http://schemas.microsoft.com/office/powerpoint/2010/main" val="246231892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b="1" dirty="0">
                <a:solidFill>
                  <a:schemeClr val="accent1">
                    <a:lumMod val="75000"/>
                  </a:schemeClr>
                </a:solidFill>
              </a:rPr>
              <a:t>Marking Criteria 5 – Transferable Skills</a:t>
            </a:r>
          </a:p>
        </p:txBody>
      </p:sp>
      <p:sp>
        <p:nvSpPr>
          <p:cNvPr id="4" name="Content Placeholder 3"/>
          <p:cNvSpPr>
            <a:spLocks noGrp="1"/>
          </p:cNvSpPr>
          <p:nvPr>
            <p:ph sz="half" idx="4294967295"/>
          </p:nvPr>
        </p:nvSpPr>
        <p:spPr>
          <a:xfrm>
            <a:off x="358219" y="1825625"/>
            <a:ext cx="11767817" cy="4351338"/>
          </a:xfrm>
        </p:spPr>
        <p:txBody>
          <a:bodyPr vert="horz" lIns="91440" tIns="45720" rIns="91440" bIns="45720" rtlCol="0" anchor="t">
            <a:normAutofit/>
          </a:bodyPr>
          <a:lstStyle/>
          <a:p>
            <a:pPr marL="0" indent="0">
              <a:lnSpc>
                <a:spcPct val="150000"/>
              </a:lnSpc>
              <a:buNone/>
            </a:pPr>
            <a:r>
              <a:rPr lang="en-GB" b="1" dirty="0">
                <a:solidFill>
                  <a:schemeClr val="accent1">
                    <a:lumMod val="75000"/>
                  </a:schemeClr>
                </a:solidFill>
              </a:rPr>
              <a:t>5 Marks (Individual)</a:t>
            </a:r>
          </a:p>
          <a:p>
            <a:pPr>
              <a:lnSpc>
                <a:spcPct val="150000"/>
              </a:lnSpc>
            </a:pPr>
            <a:r>
              <a:rPr lang="en-GB" dirty="0">
                <a:solidFill>
                  <a:schemeClr val="accent1">
                    <a:lumMod val="75000"/>
                  </a:schemeClr>
                </a:solidFill>
              </a:rPr>
              <a:t>Organise their knowledge and learning through use of a range of information resources, and present their work at the appropriate level. Writing skill: Express ideas clearly, correct grammar and spelling, academic writing style suitable. </a:t>
            </a:r>
            <a:endParaRPr lang="en-GB" dirty="0">
              <a:solidFill>
                <a:schemeClr val="accent1">
                  <a:lumMod val="75000"/>
                </a:schemeClr>
              </a:solidFill>
              <a:cs typeface="Arial"/>
            </a:endParaRPr>
          </a:p>
        </p:txBody>
      </p:sp>
    </p:spTree>
    <p:extLst>
      <p:ext uri="{BB962C8B-B14F-4D97-AF65-F5344CB8AC3E}">
        <p14:creationId xmlns:p14="http://schemas.microsoft.com/office/powerpoint/2010/main" val="349786910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C56BD6-45B5-0225-62CE-60FA483A03E7}"/>
              </a:ext>
            </a:extLst>
          </p:cNvPr>
          <p:cNvSpPr>
            <a:spLocks noGrp="1"/>
          </p:cNvSpPr>
          <p:nvPr>
            <p:ph type="title"/>
          </p:nvPr>
        </p:nvSpPr>
        <p:spPr>
          <a:xfrm>
            <a:off x="358219" y="-216554"/>
            <a:ext cx="11481847" cy="1325563"/>
          </a:xfrm>
        </p:spPr>
        <p:txBody>
          <a:bodyPr>
            <a:normAutofit/>
          </a:bodyPr>
          <a:lstStyle/>
          <a:p>
            <a:pPr algn="ctr"/>
            <a:r>
              <a:rPr lang="en-US" b="1" dirty="0">
                <a:solidFill>
                  <a:schemeClr val="accent1">
                    <a:lumMod val="76000"/>
                  </a:schemeClr>
                </a:solidFill>
                <a:cs typeface="Arial"/>
              </a:rPr>
              <a:t>Module Learning Outcomes</a:t>
            </a:r>
          </a:p>
        </p:txBody>
      </p:sp>
      <p:sp>
        <p:nvSpPr>
          <p:cNvPr id="10" name="TextBox 9">
            <a:extLst>
              <a:ext uri="{FF2B5EF4-FFF2-40B4-BE49-F238E27FC236}">
                <a16:creationId xmlns:a16="http://schemas.microsoft.com/office/drawing/2014/main" id="{750CB2BF-2B99-10B8-7577-3B6CF6192889}"/>
              </a:ext>
            </a:extLst>
          </p:cNvPr>
          <p:cNvSpPr txBox="1"/>
          <p:nvPr/>
        </p:nvSpPr>
        <p:spPr>
          <a:xfrm>
            <a:off x="105866" y="972569"/>
            <a:ext cx="11974450" cy="280076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just">
              <a:buFont typeface="Symbol"/>
              <a:buChar char="•"/>
            </a:pPr>
            <a:r>
              <a:rPr lang="en-GB" sz="1600" dirty="0">
                <a:solidFill>
                  <a:srgbClr val="2F5496"/>
                </a:solidFill>
                <a:cs typeface="Arial"/>
              </a:rPr>
              <a:t>LO1 - research and demonstrate a critical understanding of registration requirements and inspection procedures, with reference to care and education statutory bodies; </a:t>
            </a:r>
            <a:endParaRPr lang="en-US" sz="1600" dirty="0">
              <a:solidFill>
                <a:srgbClr val="2F5496"/>
              </a:solidFill>
              <a:cs typeface="Arial"/>
            </a:endParaRPr>
          </a:p>
          <a:p>
            <a:pPr algn="just">
              <a:buFont typeface="Symbol"/>
              <a:buChar char="•"/>
            </a:pPr>
            <a:r>
              <a:rPr lang="en-GB" sz="1600" dirty="0">
                <a:solidFill>
                  <a:srgbClr val="2F5496"/>
                </a:solidFill>
                <a:cs typeface="Arial"/>
              </a:rPr>
              <a:t>LO2 - critically analyse methods of assuring quality of children’s care and development with links to statutory policy requirements and the leadership role;</a:t>
            </a:r>
            <a:endParaRPr lang="en-US" sz="1600">
              <a:solidFill>
                <a:srgbClr val="2F5496"/>
              </a:solidFill>
              <a:cs typeface="Arial"/>
            </a:endParaRPr>
          </a:p>
          <a:p>
            <a:pPr algn="just">
              <a:buFont typeface="Symbol"/>
              <a:buChar char="•"/>
            </a:pPr>
            <a:r>
              <a:rPr lang="en-GB" sz="1600" dirty="0">
                <a:solidFill>
                  <a:srgbClr val="2F5496"/>
                </a:solidFill>
                <a:cs typeface="Arial"/>
              </a:rPr>
              <a:t>LO3 - critically evaluate methods which judge the performance of early years settings, including links to updating and regular review of policies and procedures and the role of umbrella bodies;</a:t>
            </a:r>
            <a:endParaRPr lang="en-US" sz="1600">
              <a:solidFill>
                <a:srgbClr val="2F5496"/>
              </a:solidFill>
              <a:cs typeface="Arial"/>
            </a:endParaRPr>
          </a:p>
          <a:p>
            <a:pPr algn="just">
              <a:buFont typeface="Symbol"/>
              <a:buChar char="•"/>
            </a:pPr>
            <a:r>
              <a:rPr lang="en-GB" sz="1600" dirty="0">
                <a:solidFill>
                  <a:srgbClr val="2F5496"/>
                </a:solidFill>
                <a:cs typeface="Arial"/>
              </a:rPr>
              <a:t>LO4 - Demonstrate a critical understanding of the impact of developing leading and maintaining an open positive culture to achieve strategies aims and high quality care. </a:t>
            </a:r>
            <a:endParaRPr lang="en-US" sz="1600" dirty="0">
              <a:solidFill>
                <a:srgbClr val="2F5496"/>
              </a:solidFill>
              <a:cs typeface="Arial"/>
            </a:endParaRPr>
          </a:p>
          <a:p>
            <a:pPr algn="just">
              <a:buFont typeface="Symbol"/>
              <a:buChar char="•"/>
            </a:pPr>
            <a:r>
              <a:rPr lang="en-GB" sz="1600" dirty="0">
                <a:solidFill>
                  <a:srgbClr val="2F5496"/>
                </a:solidFill>
                <a:cs typeface="Arial"/>
              </a:rPr>
              <a:t>LO5 - organise their knowledge and learning through use of a range of information resources, and present their work at the appropriate level.</a:t>
            </a:r>
            <a:endParaRPr lang="en-US" sz="1600" dirty="0">
              <a:solidFill>
                <a:srgbClr val="2F5496"/>
              </a:solidFill>
              <a:cs typeface="Arial"/>
            </a:endParaRPr>
          </a:p>
          <a:p>
            <a:pPr marL="228600" indent="-228600" algn="just">
              <a:buFont typeface="Symbol"/>
              <a:buChar char="•"/>
            </a:pPr>
            <a:endParaRPr lang="en-US" sz="1600" dirty="0">
              <a:cs typeface="Arial"/>
            </a:endParaRPr>
          </a:p>
        </p:txBody>
      </p:sp>
      <p:graphicFrame>
        <p:nvGraphicFramePr>
          <p:cNvPr id="4" name="Table 3">
            <a:extLst>
              <a:ext uri="{FF2B5EF4-FFF2-40B4-BE49-F238E27FC236}">
                <a16:creationId xmlns:a16="http://schemas.microsoft.com/office/drawing/2014/main" id="{D2F4DF03-86AC-48E9-A5A6-87546EA54B73}"/>
              </a:ext>
            </a:extLst>
          </p:cNvPr>
          <p:cNvGraphicFramePr>
            <a:graphicFrameLocks noGrp="1"/>
          </p:cNvGraphicFramePr>
          <p:nvPr/>
        </p:nvGraphicFramePr>
        <p:xfrm>
          <a:off x="238488" y="3618045"/>
          <a:ext cx="11686356" cy="1717675"/>
        </p:xfrm>
        <a:graphic>
          <a:graphicData uri="http://schemas.openxmlformats.org/drawingml/2006/table">
            <a:tbl>
              <a:tblPr bandRow="1">
                <a:tableStyleId>{5C22544A-7EE6-4342-B048-85BDC9FD1C3A}</a:tableStyleId>
              </a:tblPr>
              <a:tblGrid>
                <a:gridCol w="1947726">
                  <a:extLst>
                    <a:ext uri="{9D8B030D-6E8A-4147-A177-3AD203B41FA5}">
                      <a16:colId xmlns:a16="http://schemas.microsoft.com/office/drawing/2014/main" val="812858108"/>
                    </a:ext>
                  </a:extLst>
                </a:gridCol>
                <a:gridCol w="1947726">
                  <a:extLst>
                    <a:ext uri="{9D8B030D-6E8A-4147-A177-3AD203B41FA5}">
                      <a16:colId xmlns:a16="http://schemas.microsoft.com/office/drawing/2014/main" val="4225948541"/>
                    </a:ext>
                  </a:extLst>
                </a:gridCol>
                <a:gridCol w="1947726">
                  <a:extLst>
                    <a:ext uri="{9D8B030D-6E8A-4147-A177-3AD203B41FA5}">
                      <a16:colId xmlns:a16="http://schemas.microsoft.com/office/drawing/2014/main" val="3720965499"/>
                    </a:ext>
                  </a:extLst>
                </a:gridCol>
                <a:gridCol w="1947726">
                  <a:extLst>
                    <a:ext uri="{9D8B030D-6E8A-4147-A177-3AD203B41FA5}">
                      <a16:colId xmlns:a16="http://schemas.microsoft.com/office/drawing/2014/main" val="365804776"/>
                    </a:ext>
                  </a:extLst>
                </a:gridCol>
                <a:gridCol w="1947726">
                  <a:extLst>
                    <a:ext uri="{9D8B030D-6E8A-4147-A177-3AD203B41FA5}">
                      <a16:colId xmlns:a16="http://schemas.microsoft.com/office/drawing/2014/main" val="3486569127"/>
                    </a:ext>
                  </a:extLst>
                </a:gridCol>
                <a:gridCol w="1947726">
                  <a:extLst>
                    <a:ext uri="{9D8B030D-6E8A-4147-A177-3AD203B41FA5}">
                      <a16:colId xmlns:a16="http://schemas.microsoft.com/office/drawing/2014/main" val="963664005"/>
                    </a:ext>
                  </a:extLst>
                </a:gridCol>
              </a:tblGrid>
              <a:tr h="371475">
                <a:tc>
                  <a:txBody>
                    <a:bodyPr/>
                    <a:lstStyle/>
                    <a:p>
                      <a:pPr algn="ctr" rtl="0" fontAlgn="base">
                        <a:lnSpc>
                          <a:spcPts val="1425"/>
                        </a:lnSpc>
                      </a:pPr>
                      <a:r>
                        <a:rPr lang="en-GB" sz="1200" b="1" dirty="0">
                          <a:solidFill>
                            <a:srgbClr val="2F5496"/>
                          </a:solidFill>
                          <a:effectLst/>
                          <a:latin typeface="Arial"/>
                        </a:rPr>
                        <a:t>MARKING CRITERIA</a:t>
                      </a:r>
                      <a:r>
                        <a:rPr lang="en-GB" sz="1200" dirty="0">
                          <a:solidFill>
                            <a:srgbClr val="2F5496"/>
                          </a:solidFill>
                          <a:effectLst/>
                          <a:latin typeface="Arial"/>
                        </a:rPr>
                        <a:t> </a:t>
                      </a:r>
                      <a:endParaRPr lang="en-GB" dirty="0">
                        <a:effectLst/>
                        <a:latin typeface="Arial"/>
                      </a:endParaRPr>
                    </a:p>
                  </a:txBody>
                  <a:tcPr marL="57150" marR="5715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rtl="0" fontAlgn="base">
                        <a:lnSpc>
                          <a:spcPts val="1425"/>
                        </a:lnSpc>
                      </a:pPr>
                      <a:r>
                        <a:rPr lang="en-GB" sz="1200" b="1" dirty="0">
                          <a:solidFill>
                            <a:srgbClr val="2F5496"/>
                          </a:solidFill>
                          <a:effectLst/>
                          <a:latin typeface="Arial"/>
                        </a:rPr>
                        <a:t>LO1</a:t>
                      </a:r>
                      <a:r>
                        <a:rPr lang="en-GB" sz="1200" dirty="0">
                          <a:solidFill>
                            <a:srgbClr val="2F5496"/>
                          </a:solidFill>
                          <a:effectLst/>
                          <a:latin typeface="Arial"/>
                        </a:rPr>
                        <a:t> </a:t>
                      </a:r>
                      <a:endParaRPr lang="en-GB" dirty="0">
                        <a:effectLst/>
                        <a:latin typeface="Arial"/>
                      </a:endParaRPr>
                    </a:p>
                  </a:txBody>
                  <a:tcPr marL="57150" marR="5715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rtl="0" fontAlgn="base">
                        <a:lnSpc>
                          <a:spcPts val="1425"/>
                        </a:lnSpc>
                      </a:pPr>
                      <a:r>
                        <a:rPr lang="en-GB" sz="1200" b="1" dirty="0">
                          <a:solidFill>
                            <a:srgbClr val="2F5496"/>
                          </a:solidFill>
                          <a:effectLst/>
                          <a:latin typeface="Arial"/>
                        </a:rPr>
                        <a:t>LO2</a:t>
                      </a:r>
                      <a:r>
                        <a:rPr lang="en-GB" sz="1200" dirty="0">
                          <a:solidFill>
                            <a:srgbClr val="2F5496"/>
                          </a:solidFill>
                          <a:effectLst/>
                          <a:latin typeface="Arial"/>
                        </a:rPr>
                        <a:t> </a:t>
                      </a:r>
                      <a:endParaRPr lang="en-GB" dirty="0">
                        <a:effectLst/>
                        <a:latin typeface="Arial"/>
                      </a:endParaRPr>
                    </a:p>
                  </a:txBody>
                  <a:tcPr marL="57150" marR="5715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ctr" rtl="0" fontAlgn="base">
                        <a:lnSpc>
                          <a:spcPts val="1425"/>
                        </a:lnSpc>
                      </a:pPr>
                      <a:r>
                        <a:rPr lang="en-GB" sz="1200" b="1" dirty="0">
                          <a:solidFill>
                            <a:srgbClr val="2F5496"/>
                          </a:solidFill>
                          <a:effectLst/>
                          <a:latin typeface="Arial"/>
                        </a:rPr>
                        <a:t>LO3</a:t>
                      </a:r>
                      <a:r>
                        <a:rPr lang="en-GB" sz="1200" dirty="0">
                          <a:solidFill>
                            <a:srgbClr val="2F5496"/>
                          </a:solidFill>
                          <a:effectLst/>
                          <a:latin typeface="Arial"/>
                        </a:rPr>
                        <a:t> </a:t>
                      </a:r>
                      <a:endParaRPr lang="en-GB" dirty="0">
                        <a:effectLst/>
                        <a:latin typeface="Arial"/>
                      </a:endParaRPr>
                    </a:p>
                  </a:txBody>
                  <a:tcPr marL="57150" marR="5715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ctr" rtl="0" fontAlgn="base">
                        <a:lnSpc>
                          <a:spcPts val="1425"/>
                        </a:lnSpc>
                      </a:pPr>
                      <a:r>
                        <a:rPr lang="en-GB" sz="1200" b="1" dirty="0">
                          <a:solidFill>
                            <a:srgbClr val="2F5496"/>
                          </a:solidFill>
                          <a:effectLst/>
                          <a:latin typeface="Arial"/>
                        </a:rPr>
                        <a:t>LO4</a:t>
                      </a:r>
                      <a:r>
                        <a:rPr lang="en-GB" sz="1200" dirty="0">
                          <a:solidFill>
                            <a:srgbClr val="2F5496"/>
                          </a:solidFill>
                          <a:effectLst/>
                          <a:latin typeface="Arial"/>
                        </a:rPr>
                        <a:t> </a:t>
                      </a:r>
                      <a:endParaRPr lang="en-GB" dirty="0">
                        <a:effectLst/>
                        <a:latin typeface="Arial"/>
                      </a:endParaRPr>
                    </a:p>
                  </a:txBody>
                  <a:tcPr marL="57150" marR="5715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ctr" rtl="0" fontAlgn="base">
                        <a:lnSpc>
                          <a:spcPts val="1425"/>
                        </a:lnSpc>
                      </a:pPr>
                      <a:r>
                        <a:rPr lang="en-GB" sz="1200" b="1" dirty="0">
                          <a:solidFill>
                            <a:srgbClr val="2F5496"/>
                          </a:solidFill>
                          <a:effectLst/>
                          <a:latin typeface="Arial"/>
                        </a:rPr>
                        <a:t>LO5</a:t>
                      </a:r>
                      <a:r>
                        <a:rPr lang="en-GB" sz="1200" dirty="0">
                          <a:solidFill>
                            <a:srgbClr val="2F5496"/>
                          </a:solidFill>
                          <a:effectLst/>
                          <a:latin typeface="Arial"/>
                        </a:rPr>
                        <a:t> </a:t>
                      </a:r>
                      <a:endParaRPr lang="en-GB" dirty="0">
                        <a:effectLst/>
                        <a:latin typeface="Arial"/>
                      </a:endParaRPr>
                    </a:p>
                  </a:txBody>
                  <a:tcPr marL="57150" marR="5715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2397555841"/>
                  </a:ext>
                </a:extLst>
              </a:tr>
              <a:tr h="190500">
                <a:tc>
                  <a:txBody>
                    <a:bodyPr/>
                    <a:lstStyle/>
                    <a:p>
                      <a:pPr rtl="0" fontAlgn="base">
                        <a:lnSpc>
                          <a:spcPts val="1425"/>
                        </a:lnSpc>
                      </a:pPr>
                      <a:r>
                        <a:rPr lang="en-GB" sz="1200" b="1" dirty="0">
                          <a:solidFill>
                            <a:srgbClr val="2F5496"/>
                          </a:solidFill>
                          <a:effectLst/>
                          <a:latin typeface="Arial"/>
                        </a:rPr>
                        <a:t>   1</a:t>
                      </a:r>
                      <a:r>
                        <a:rPr lang="en-GB" sz="1200" dirty="0">
                          <a:solidFill>
                            <a:srgbClr val="2F5496"/>
                          </a:solidFill>
                          <a:effectLst/>
                          <a:latin typeface="Arial"/>
                        </a:rPr>
                        <a:t> </a:t>
                      </a:r>
                      <a:endParaRPr lang="en-GB" dirty="0">
                        <a:effectLst/>
                        <a:latin typeface="Arial"/>
                      </a:endParaRPr>
                    </a:p>
                  </a:txBody>
                  <a:tcPr marL="57150" marR="5715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just" rtl="0" fontAlgn="base">
                        <a:lnSpc>
                          <a:spcPts val="1425"/>
                        </a:lnSpc>
                      </a:pPr>
                      <a:endParaRPr lang="en-GB" sz="1200" dirty="0">
                        <a:solidFill>
                          <a:srgbClr val="2F5496"/>
                        </a:solidFill>
                        <a:effectLst/>
                        <a:latin typeface="Arial"/>
                      </a:endParaRPr>
                    </a:p>
                  </a:txBody>
                  <a:tcPr marL="57150" marR="5715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just" rtl="0" fontAlgn="base">
                        <a:lnSpc>
                          <a:spcPts val="1425"/>
                        </a:lnSpc>
                      </a:pPr>
                      <a:endParaRPr lang="en-GB" sz="1200" dirty="0">
                        <a:solidFill>
                          <a:srgbClr val="2F5496"/>
                        </a:solidFill>
                        <a:effectLst/>
                        <a:latin typeface="Arial"/>
                      </a:endParaRPr>
                    </a:p>
                  </a:txBody>
                  <a:tcPr marL="57150" marR="5715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just" rtl="0" fontAlgn="base">
                        <a:lnSpc>
                          <a:spcPts val="1425"/>
                        </a:lnSpc>
                      </a:pPr>
                      <a:endParaRPr lang="en-GB" sz="1200" dirty="0">
                        <a:solidFill>
                          <a:srgbClr val="2F5496"/>
                        </a:solidFill>
                        <a:effectLst/>
                        <a:latin typeface="Arial"/>
                      </a:endParaRPr>
                    </a:p>
                  </a:txBody>
                  <a:tcPr marL="57150" marR="5715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just" rtl="0" fontAlgn="base">
                        <a:lnSpc>
                          <a:spcPts val="1425"/>
                        </a:lnSpc>
                      </a:pPr>
                      <a:endParaRPr lang="en-GB" sz="1200" dirty="0">
                        <a:solidFill>
                          <a:srgbClr val="2F5496"/>
                        </a:solidFill>
                        <a:effectLst/>
                        <a:latin typeface="Arial"/>
                      </a:endParaRPr>
                    </a:p>
                  </a:txBody>
                  <a:tcPr marL="57150" marR="5715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rtl="0" fontAlgn="base">
                        <a:lnSpc>
                          <a:spcPts val="1275"/>
                        </a:lnSpc>
                      </a:pPr>
                      <a:r>
                        <a:rPr lang="cy-GB" sz="1200" b="1" dirty="0">
                          <a:solidFill>
                            <a:srgbClr val="2F5496"/>
                          </a:solidFill>
                          <a:effectLst/>
                          <a:latin typeface="Wingdings"/>
                          <a:sym typeface="Wingdings"/>
                        </a:rPr>
                        <a:t>ü</a:t>
                      </a:r>
                      <a:r>
                        <a:rPr lang="cy-GB" sz="1200" dirty="0">
                          <a:solidFill>
                            <a:srgbClr val="2F5496"/>
                          </a:solidFill>
                          <a:effectLst/>
                          <a:latin typeface="Wingdings"/>
                          <a:sym typeface="Wingdings"/>
                        </a:rPr>
                        <a:t> </a:t>
                      </a:r>
                      <a:endParaRPr lang="cy-GB" dirty="0">
                        <a:effectLst/>
                        <a:latin typeface="Wingdings"/>
                        <a:sym typeface="Wingdings"/>
                      </a:endParaRPr>
                    </a:p>
                  </a:txBody>
                  <a:tcPr marL="57150" marR="5715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626556480"/>
                  </a:ext>
                </a:extLst>
              </a:tr>
              <a:tr h="190500">
                <a:tc>
                  <a:txBody>
                    <a:bodyPr/>
                    <a:lstStyle/>
                    <a:p>
                      <a:pPr rtl="0" fontAlgn="base">
                        <a:lnSpc>
                          <a:spcPts val="1425"/>
                        </a:lnSpc>
                      </a:pPr>
                      <a:r>
                        <a:rPr lang="en-GB" sz="1200" b="1" dirty="0">
                          <a:solidFill>
                            <a:srgbClr val="2F5496"/>
                          </a:solidFill>
                          <a:effectLst/>
                          <a:latin typeface="Arial"/>
                        </a:rPr>
                        <a:t>   2</a:t>
                      </a:r>
                      <a:r>
                        <a:rPr lang="en-GB" sz="1200" dirty="0">
                          <a:solidFill>
                            <a:srgbClr val="2F5496"/>
                          </a:solidFill>
                          <a:effectLst/>
                          <a:latin typeface="Arial"/>
                        </a:rPr>
                        <a:t> </a:t>
                      </a:r>
                      <a:endParaRPr lang="en-GB" dirty="0">
                        <a:effectLst/>
                        <a:latin typeface="Arial"/>
                      </a:endParaRPr>
                    </a:p>
                  </a:txBody>
                  <a:tcPr marL="57150" marR="5715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rtl="0" fontAlgn="base">
                        <a:lnSpc>
                          <a:spcPts val="1275"/>
                        </a:lnSpc>
                      </a:pPr>
                      <a:r>
                        <a:rPr lang="cy-GB" sz="1200" b="1" dirty="0">
                          <a:solidFill>
                            <a:srgbClr val="2F5496"/>
                          </a:solidFill>
                          <a:effectLst/>
                          <a:latin typeface="Wingdings"/>
                          <a:sym typeface="Wingdings"/>
                        </a:rPr>
                        <a:t>ü</a:t>
                      </a:r>
                      <a:r>
                        <a:rPr lang="cy-GB" sz="1200" dirty="0">
                          <a:solidFill>
                            <a:srgbClr val="2F5496"/>
                          </a:solidFill>
                          <a:effectLst/>
                          <a:latin typeface="Wingdings"/>
                          <a:sym typeface="Wingdings"/>
                        </a:rPr>
                        <a:t> </a:t>
                      </a:r>
                      <a:endParaRPr lang="cy-GB" dirty="0">
                        <a:effectLst/>
                        <a:latin typeface="Wingdings"/>
                        <a:sym typeface="Wingdings"/>
                      </a:endParaRPr>
                    </a:p>
                  </a:txBody>
                  <a:tcPr marL="57150" marR="5715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rtl="0" fontAlgn="base">
                        <a:lnSpc>
                          <a:spcPts val="1275"/>
                        </a:lnSpc>
                      </a:pPr>
                      <a:r>
                        <a:rPr lang="cy-GB" sz="1200" b="1" dirty="0">
                          <a:solidFill>
                            <a:srgbClr val="2F5496"/>
                          </a:solidFill>
                          <a:effectLst/>
                          <a:latin typeface="Wingdings"/>
                          <a:sym typeface="Wingdings"/>
                        </a:rPr>
                        <a:t>ü</a:t>
                      </a:r>
                      <a:r>
                        <a:rPr lang="cy-GB" sz="1200" dirty="0">
                          <a:solidFill>
                            <a:srgbClr val="2F5496"/>
                          </a:solidFill>
                          <a:effectLst/>
                          <a:latin typeface="Wingdings"/>
                          <a:sym typeface="Wingdings"/>
                        </a:rPr>
                        <a:t> </a:t>
                      </a:r>
                      <a:endParaRPr lang="cy-GB" dirty="0">
                        <a:effectLst/>
                        <a:latin typeface="Wingdings"/>
                        <a:sym typeface="Wingdings"/>
                      </a:endParaRPr>
                    </a:p>
                  </a:txBody>
                  <a:tcPr marL="57150" marR="5715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rtl="0" fontAlgn="base">
                        <a:lnSpc>
                          <a:spcPts val="1275"/>
                        </a:lnSpc>
                      </a:pPr>
                      <a:r>
                        <a:rPr lang="cy-GB" sz="1200" b="1" dirty="0">
                          <a:solidFill>
                            <a:srgbClr val="2F5496"/>
                          </a:solidFill>
                          <a:effectLst/>
                          <a:latin typeface="Wingdings"/>
                          <a:sym typeface="Wingdings"/>
                        </a:rPr>
                        <a:t>ü</a:t>
                      </a:r>
                      <a:r>
                        <a:rPr lang="cy-GB" sz="1200" dirty="0">
                          <a:solidFill>
                            <a:srgbClr val="2F5496"/>
                          </a:solidFill>
                          <a:effectLst/>
                          <a:latin typeface="Wingdings"/>
                          <a:sym typeface="Wingdings"/>
                        </a:rPr>
                        <a:t> </a:t>
                      </a:r>
                      <a:endParaRPr lang="cy-GB" dirty="0">
                        <a:effectLst/>
                        <a:latin typeface="Wingdings"/>
                        <a:sym typeface="Wingdings"/>
                      </a:endParaRPr>
                    </a:p>
                  </a:txBody>
                  <a:tcPr marL="57150" marR="5715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just" rtl="0" fontAlgn="base">
                        <a:lnSpc>
                          <a:spcPts val="1425"/>
                        </a:lnSpc>
                      </a:pPr>
                      <a:endParaRPr lang="en-GB" sz="1200" dirty="0">
                        <a:solidFill>
                          <a:srgbClr val="2F5496"/>
                        </a:solidFill>
                        <a:effectLst/>
                        <a:latin typeface="Arial"/>
                      </a:endParaRPr>
                    </a:p>
                  </a:txBody>
                  <a:tcPr marL="57150" marR="5715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just" rtl="0" fontAlgn="base">
                        <a:lnSpc>
                          <a:spcPts val="1425"/>
                        </a:lnSpc>
                      </a:pPr>
                      <a:endParaRPr lang="en-GB" sz="1200" dirty="0">
                        <a:solidFill>
                          <a:srgbClr val="2F5496"/>
                        </a:solidFill>
                        <a:effectLst/>
                        <a:latin typeface="Arial"/>
                      </a:endParaRPr>
                    </a:p>
                  </a:txBody>
                  <a:tcPr marL="57150" marR="5715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3630448927"/>
                  </a:ext>
                </a:extLst>
              </a:tr>
              <a:tr h="190500">
                <a:tc>
                  <a:txBody>
                    <a:bodyPr/>
                    <a:lstStyle/>
                    <a:p>
                      <a:pPr rtl="0" fontAlgn="base">
                        <a:lnSpc>
                          <a:spcPts val="1425"/>
                        </a:lnSpc>
                      </a:pPr>
                      <a:r>
                        <a:rPr lang="en-GB" sz="1200" b="1" dirty="0">
                          <a:solidFill>
                            <a:srgbClr val="2F5496"/>
                          </a:solidFill>
                          <a:effectLst/>
                          <a:latin typeface="Arial"/>
                        </a:rPr>
                        <a:t>   3</a:t>
                      </a:r>
                      <a:r>
                        <a:rPr lang="en-GB" sz="1200" dirty="0">
                          <a:solidFill>
                            <a:srgbClr val="2F5496"/>
                          </a:solidFill>
                          <a:effectLst/>
                          <a:latin typeface="Arial"/>
                        </a:rPr>
                        <a:t> </a:t>
                      </a:r>
                      <a:endParaRPr lang="en-GB" dirty="0">
                        <a:effectLst/>
                        <a:latin typeface="Arial"/>
                      </a:endParaRPr>
                    </a:p>
                  </a:txBody>
                  <a:tcPr marL="57150" marR="5715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rtl="0" fontAlgn="base">
                        <a:lnSpc>
                          <a:spcPts val="1275"/>
                        </a:lnSpc>
                      </a:pPr>
                      <a:r>
                        <a:rPr lang="cy-GB" sz="1200" b="1" dirty="0">
                          <a:solidFill>
                            <a:srgbClr val="2F5496"/>
                          </a:solidFill>
                          <a:effectLst/>
                          <a:latin typeface="Wingdings"/>
                          <a:sym typeface="Wingdings"/>
                        </a:rPr>
                        <a:t>ü</a:t>
                      </a:r>
                      <a:r>
                        <a:rPr lang="cy-GB" sz="1200" dirty="0">
                          <a:solidFill>
                            <a:srgbClr val="2F5496"/>
                          </a:solidFill>
                          <a:effectLst/>
                          <a:latin typeface="Wingdings"/>
                          <a:sym typeface="Wingdings"/>
                        </a:rPr>
                        <a:t> </a:t>
                      </a:r>
                      <a:endParaRPr lang="cy-GB" dirty="0">
                        <a:effectLst/>
                        <a:latin typeface="Wingdings"/>
                        <a:sym typeface="Wingdings"/>
                      </a:endParaRPr>
                    </a:p>
                  </a:txBody>
                  <a:tcPr marL="57150" marR="5715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rtl="0" fontAlgn="base">
                        <a:lnSpc>
                          <a:spcPts val="1275"/>
                        </a:lnSpc>
                      </a:pPr>
                      <a:r>
                        <a:rPr lang="cy-GB" sz="1200" b="1" dirty="0">
                          <a:solidFill>
                            <a:srgbClr val="2F5496"/>
                          </a:solidFill>
                          <a:effectLst/>
                          <a:latin typeface="Wingdings"/>
                          <a:sym typeface="Wingdings"/>
                        </a:rPr>
                        <a:t>ü</a:t>
                      </a:r>
                      <a:r>
                        <a:rPr lang="cy-GB" sz="1200" dirty="0">
                          <a:solidFill>
                            <a:srgbClr val="2F5496"/>
                          </a:solidFill>
                          <a:effectLst/>
                          <a:latin typeface="Wingdings"/>
                          <a:sym typeface="Wingdings"/>
                        </a:rPr>
                        <a:t> </a:t>
                      </a:r>
                      <a:endParaRPr lang="cy-GB" dirty="0">
                        <a:effectLst/>
                        <a:latin typeface="Wingdings"/>
                        <a:sym typeface="Wingdings"/>
                      </a:endParaRPr>
                    </a:p>
                  </a:txBody>
                  <a:tcPr marL="57150" marR="5715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rtl="0" fontAlgn="base">
                        <a:lnSpc>
                          <a:spcPts val="1275"/>
                        </a:lnSpc>
                      </a:pPr>
                      <a:r>
                        <a:rPr lang="cy-GB" sz="1200" b="1" dirty="0">
                          <a:solidFill>
                            <a:srgbClr val="2F5496"/>
                          </a:solidFill>
                          <a:effectLst/>
                          <a:latin typeface="Wingdings"/>
                          <a:sym typeface="Wingdings"/>
                        </a:rPr>
                        <a:t>ü</a:t>
                      </a:r>
                      <a:r>
                        <a:rPr lang="cy-GB" sz="1200" dirty="0">
                          <a:solidFill>
                            <a:srgbClr val="2F5496"/>
                          </a:solidFill>
                          <a:effectLst/>
                          <a:latin typeface="Wingdings"/>
                          <a:sym typeface="Wingdings"/>
                        </a:rPr>
                        <a:t> </a:t>
                      </a:r>
                      <a:endParaRPr lang="cy-GB" dirty="0">
                        <a:effectLst/>
                        <a:latin typeface="Wingdings"/>
                        <a:sym typeface="Wingdings"/>
                      </a:endParaRPr>
                    </a:p>
                  </a:txBody>
                  <a:tcPr marL="57150" marR="5715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just" rtl="0" fontAlgn="base">
                        <a:lnSpc>
                          <a:spcPts val="1425"/>
                        </a:lnSpc>
                      </a:pPr>
                      <a:endParaRPr lang="en-GB" sz="1200" b="1" dirty="0">
                        <a:solidFill>
                          <a:srgbClr val="2F5496"/>
                        </a:solidFill>
                        <a:effectLst/>
                        <a:latin typeface="Arial"/>
                      </a:endParaRPr>
                    </a:p>
                  </a:txBody>
                  <a:tcPr marL="57150" marR="5715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just" rtl="0" fontAlgn="base">
                        <a:lnSpc>
                          <a:spcPts val="1425"/>
                        </a:lnSpc>
                      </a:pPr>
                      <a:endParaRPr lang="en-GB" sz="1200" dirty="0">
                        <a:solidFill>
                          <a:srgbClr val="2F5496"/>
                        </a:solidFill>
                        <a:effectLst/>
                        <a:latin typeface="Arial"/>
                      </a:endParaRPr>
                    </a:p>
                  </a:txBody>
                  <a:tcPr marL="57150" marR="5715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1631814259"/>
                  </a:ext>
                </a:extLst>
              </a:tr>
              <a:tr h="190500">
                <a:tc>
                  <a:txBody>
                    <a:bodyPr/>
                    <a:lstStyle/>
                    <a:p>
                      <a:pPr rtl="0" fontAlgn="base">
                        <a:lnSpc>
                          <a:spcPts val="1425"/>
                        </a:lnSpc>
                      </a:pPr>
                      <a:r>
                        <a:rPr lang="en-GB" sz="1200" b="1" dirty="0">
                          <a:solidFill>
                            <a:srgbClr val="2F5496"/>
                          </a:solidFill>
                          <a:effectLst/>
                          <a:latin typeface="Arial"/>
                        </a:rPr>
                        <a:t>   4</a:t>
                      </a:r>
                      <a:r>
                        <a:rPr lang="en-GB" sz="1200" dirty="0">
                          <a:solidFill>
                            <a:srgbClr val="2F5496"/>
                          </a:solidFill>
                          <a:effectLst/>
                          <a:latin typeface="Arial"/>
                        </a:rPr>
                        <a:t> </a:t>
                      </a:r>
                      <a:endParaRPr lang="en-GB" dirty="0">
                        <a:effectLst/>
                        <a:latin typeface="Arial"/>
                      </a:endParaRPr>
                    </a:p>
                  </a:txBody>
                  <a:tcPr marL="57150" marR="5715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just" rtl="0" fontAlgn="base">
                        <a:lnSpc>
                          <a:spcPts val="1425"/>
                        </a:lnSpc>
                      </a:pPr>
                      <a:endParaRPr lang="en-GB" sz="1200" b="1" dirty="0">
                        <a:solidFill>
                          <a:srgbClr val="2F5496"/>
                        </a:solidFill>
                        <a:effectLst/>
                        <a:latin typeface="Arial"/>
                      </a:endParaRPr>
                    </a:p>
                  </a:txBody>
                  <a:tcPr marL="57150" marR="5715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rtl="0" fontAlgn="base">
                        <a:lnSpc>
                          <a:spcPts val="1275"/>
                        </a:lnSpc>
                      </a:pPr>
                      <a:endParaRPr lang="cy-GB" sz="1200" b="1" dirty="0">
                        <a:solidFill>
                          <a:srgbClr val="2F5496"/>
                        </a:solidFill>
                        <a:effectLst/>
                        <a:latin typeface="Wingdings"/>
                        <a:sym typeface="Wingdings"/>
                      </a:endParaRPr>
                    </a:p>
                  </a:txBody>
                  <a:tcPr marL="57150" marR="5715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just" rtl="0" fontAlgn="base">
                        <a:lnSpc>
                          <a:spcPts val="1425"/>
                        </a:lnSpc>
                      </a:pPr>
                      <a:endParaRPr lang="en-GB" sz="1200" dirty="0">
                        <a:solidFill>
                          <a:srgbClr val="2F5496"/>
                        </a:solidFill>
                        <a:effectLst/>
                        <a:latin typeface="Arial"/>
                      </a:endParaRPr>
                    </a:p>
                  </a:txBody>
                  <a:tcPr marL="57150" marR="5715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rtl="0" fontAlgn="base">
                        <a:lnSpc>
                          <a:spcPts val="1275"/>
                        </a:lnSpc>
                      </a:pPr>
                      <a:r>
                        <a:rPr lang="cy-GB" sz="1200" b="1" dirty="0">
                          <a:solidFill>
                            <a:srgbClr val="2F5496"/>
                          </a:solidFill>
                          <a:effectLst/>
                          <a:latin typeface="Wingdings"/>
                          <a:sym typeface="Wingdings"/>
                        </a:rPr>
                        <a:t>ü</a:t>
                      </a:r>
                      <a:r>
                        <a:rPr lang="cy-GB" sz="1200" dirty="0">
                          <a:solidFill>
                            <a:srgbClr val="2F5496"/>
                          </a:solidFill>
                          <a:effectLst/>
                          <a:latin typeface="Wingdings"/>
                          <a:sym typeface="Wingdings"/>
                        </a:rPr>
                        <a:t> </a:t>
                      </a:r>
                      <a:endParaRPr lang="cy-GB" dirty="0">
                        <a:effectLst/>
                        <a:latin typeface="Wingdings"/>
                        <a:sym typeface="Wingdings"/>
                      </a:endParaRPr>
                    </a:p>
                  </a:txBody>
                  <a:tcPr marL="57150" marR="5715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just" rtl="0" fontAlgn="base">
                        <a:lnSpc>
                          <a:spcPts val="1425"/>
                        </a:lnSpc>
                      </a:pPr>
                      <a:endParaRPr lang="en-GB" sz="1200" dirty="0">
                        <a:solidFill>
                          <a:srgbClr val="2F5496"/>
                        </a:solidFill>
                        <a:effectLst/>
                        <a:latin typeface="Arial"/>
                      </a:endParaRPr>
                    </a:p>
                  </a:txBody>
                  <a:tcPr marL="57150" marR="5715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1315510580"/>
                  </a:ext>
                </a:extLst>
              </a:tr>
              <a:tr h="190500">
                <a:tc>
                  <a:txBody>
                    <a:bodyPr/>
                    <a:lstStyle/>
                    <a:p>
                      <a:pPr rtl="0" fontAlgn="base">
                        <a:lnSpc>
                          <a:spcPts val="1425"/>
                        </a:lnSpc>
                      </a:pPr>
                      <a:r>
                        <a:rPr lang="en-GB" sz="1200" b="1" dirty="0">
                          <a:solidFill>
                            <a:srgbClr val="2F5496"/>
                          </a:solidFill>
                          <a:effectLst/>
                          <a:latin typeface="Arial"/>
                        </a:rPr>
                        <a:t>   5</a:t>
                      </a:r>
                      <a:r>
                        <a:rPr lang="en-GB" sz="1200" dirty="0">
                          <a:solidFill>
                            <a:srgbClr val="2F5496"/>
                          </a:solidFill>
                          <a:effectLst/>
                          <a:latin typeface="Arial"/>
                        </a:rPr>
                        <a:t> </a:t>
                      </a:r>
                      <a:endParaRPr lang="en-GB" dirty="0">
                        <a:effectLst/>
                        <a:latin typeface="Arial"/>
                      </a:endParaRPr>
                    </a:p>
                  </a:txBody>
                  <a:tcPr marL="57150" marR="5715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just" rtl="0" fontAlgn="base">
                        <a:lnSpc>
                          <a:spcPts val="1425"/>
                        </a:lnSpc>
                      </a:pPr>
                      <a:endParaRPr lang="en-GB" sz="1200" dirty="0">
                        <a:solidFill>
                          <a:srgbClr val="2F5496"/>
                        </a:solidFill>
                        <a:effectLst/>
                        <a:latin typeface="Arial"/>
                      </a:endParaRPr>
                    </a:p>
                  </a:txBody>
                  <a:tcPr marL="57150" marR="5715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just" rtl="0" fontAlgn="base">
                        <a:lnSpc>
                          <a:spcPts val="1425"/>
                        </a:lnSpc>
                      </a:pPr>
                      <a:endParaRPr lang="en-GB" sz="1200" dirty="0">
                        <a:solidFill>
                          <a:srgbClr val="2F5496"/>
                        </a:solidFill>
                        <a:effectLst/>
                        <a:latin typeface="Arial"/>
                      </a:endParaRPr>
                    </a:p>
                  </a:txBody>
                  <a:tcPr marL="57150" marR="5715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just" rtl="0" fontAlgn="base">
                        <a:lnSpc>
                          <a:spcPts val="1425"/>
                        </a:lnSpc>
                      </a:pPr>
                      <a:endParaRPr lang="en-GB" sz="1200" dirty="0">
                        <a:solidFill>
                          <a:srgbClr val="2F5496"/>
                        </a:solidFill>
                        <a:effectLst/>
                        <a:latin typeface="Arial"/>
                      </a:endParaRPr>
                    </a:p>
                  </a:txBody>
                  <a:tcPr marL="57150" marR="5715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just" rtl="0" fontAlgn="base">
                        <a:lnSpc>
                          <a:spcPts val="1425"/>
                        </a:lnSpc>
                      </a:pPr>
                      <a:endParaRPr lang="en-GB" sz="1200" dirty="0">
                        <a:solidFill>
                          <a:srgbClr val="2F5496"/>
                        </a:solidFill>
                        <a:effectLst/>
                        <a:latin typeface="Arial"/>
                      </a:endParaRPr>
                    </a:p>
                  </a:txBody>
                  <a:tcPr marL="57150" marR="5715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rtl="0" fontAlgn="base">
                        <a:lnSpc>
                          <a:spcPts val="1275"/>
                        </a:lnSpc>
                      </a:pPr>
                      <a:r>
                        <a:rPr lang="cy-GB" sz="1200" b="1" dirty="0">
                          <a:solidFill>
                            <a:srgbClr val="2F5496"/>
                          </a:solidFill>
                          <a:effectLst/>
                          <a:latin typeface="Wingdings"/>
                          <a:sym typeface="Wingdings"/>
                        </a:rPr>
                        <a:t>ü</a:t>
                      </a:r>
                      <a:r>
                        <a:rPr lang="cy-GB" sz="1200" dirty="0">
                          <a:solidFill>
                            <a:srgbClr val="2F5496"/>
                          </a:solidFill>
                          <a:effectLst/>
                          <a:latin typeface="Wingdings"/>
                          <a:sym typeface="Wingdings"/>
                        </a:rPr>
                        <a:t> </a:t>
                      </a:r>
                      <a:endParaRPr lang="cy-GB" dirty="0">
                        <a:effectLst/>
                        <a:latin typeface="Wingdings"/>
                        <a:sym typeface="Wingdings"/>
                      </a:endParaRPr>
                    </a:p>
                  </a:txBody>
                  <a:tcPr marL="57150" marR="5715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840132709"/>
                  </a:ext>
                </a:extLst>
              </a:tr>
            </a:tbl>
          </a:graphicData>
        </a:graphic>
      </p:graphicFrame>
    </p:spTree>
    <p:extLst>
      <p:ext uri="{BB962C8B-B14F-4D97-AF65-F5344CB8AC3E}">
        <p14:creationId xmlns:p14="http://schemas.microsoft.com/office/powerpoint/2010/main" val="150417027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Title 1">
            <a:extLst>
              <a:ext uri="{FF2B5EF4-FFF2-40B4-BE49-F238E27FC236}">
                <a16:creationId xmlns:a16="http://schemas.microsoft.com/office/drawing/2014/main" id="{672604A0-4E62-44DC-BEB6-4BB2991488B9}"/>
              </a:ext>
            </a:extLst>
          </p:cNvPr>
          <p:cNvSpPr>
            <a:spLocks noGrp="1"/>
          </p:cNvSpPr>
          <p:nvPr>
            <p:ph type="title"/>
          </p:nvPr>
        </p:nvSpPr>
        <p:spPr>
          <a:xfrm>
            <a:off x="358219" y="0"/>
            <a:ext cx="11481847" cy="1325563"/>
          </a:xfrm>
        </p:spPr>
        <p:txBody>
          <a:bodyPr>
            <a:noAutofit/>
          </a:bodyPr>
          <a:lstStyle/>
          <a:p>
            <a:pPr algn="ctr"/>
            <a:r>
              <a:rPr lang="en-GB" altLang="en-US" sz="4800" b="1" dirty="0">
                <a:solidFill>
                  <a:schemeClr val="accent1">
                    <a:lumMod val="75000"/>
                  </a:schemeClr>
                </a:solidFill>
              </a:rPr>
              <a:t>Study Support</a:t>
            </a:r>
          </a:p>
        </p:txBody>
      </p:sp>
      <p:sp>
        <p:nvSpPr>
          <p:cNvPr id="3" name="Content Placeholder 2">
            <a:extLst>
              <a:ext uri="{FF2B5EF4-FFF2-40B4-BE49-F238E27FC236}">
                <a16:creationId xmlns:a16="http://schemas.microsoft.com/office/drawing/2014/main" id="{48A71059-2854-4618-9016-6AB465CAD0EF}"/>
              </a:ext>
            </a:extLst>
          </p:cNvPr>
          <p:cNvSpPr>
            <a:spLocks noGrp="1"/>
          </p:cNvSpPr>
          <p:nvPr>
            <p:ph idx="1"/>
          </p:nvPr>
        </p:nvSpPr>
        <p:spPr>
          <a:xfrm>
            <a:off x="358219" y="1427419"/>
            <a:ext cx="11575253" cy="3575934"/>
          </a:xfrm>
        </p:spPr>
        <p:txBody>
          <a:bodyPr>
            <a:noAutofit/>
          </a:bodyPr>
          <a:lstStyle/>
          <a:p>
            <a:pPr>
              <a:lnSpc>
                <a:spcPct val="150000"/>
              </a:lnSpc>
              <a:defRPr/>
            </a:pPr>
            <a:r>
              <a:rPr lang="en-GB" sz="2000" dirty="0">
                <a:solidFill>
                  <a:schemeClr val="accent1">
                    <a:lumMod val="75000"/>
                  </a:schemeClr>
                </a:solidFill>
              </a:rPr>
              <a:t>Lecturers will be available to offer tutorial support.</a:t>
            </a:r>
          </a:p>
          <a:p>
            <a:pPr>
              <a:lnSpc>
                <a:spcPct val="150000"/>
              </a:lnSpc>
              <a:defRPr/>
            </a:pPr>
            <a:r>
              <a:rPr lang="en-GB" sz="2000" dirty="0">
                <a:solidFill>
                  <a:schemeClr val="accent1">
                    <a:lumMod val="75000"/>
                  </a:schemeClr>
                </a:solidFill>
              </a:rPr>
              <a:t>Specific questions related to the assignment will be addressed.</a:t>
            </a:r>
          </a:p>
          <a:p>
            <a:pPr>
              <a:lnSpc>
                <a:spcPct val="150000"/>
              </a:lnSpc>
              <a:defRPr/>
            </a:pPr>
            <a:r>
              <a:rPr lang="en-GB" sz="2000" dirty="0">
                <a:solidFill>
                  <a:schemeClr val="accent1">
                    <a:lumMod val="75000"/>
                  </a:schemeClr>
                </a:solidFill>
              </a:rPr>
              <a:t>Moodle has an extensive reading list and many resources to support your research and independent study.</a:t>
            </a:r>
          </a:p>
          <a:p>
            <a:pPr>
              <a:lnSpc>
                <a:spcPct val="150000"/>
              </a:lnSpc>
              <a:defRPr/>
            </a:pPr>
            <a:r>
              <a:rPr lang="en-GB" sz="2000" dirty="0">
                <a:solidFill>
                  <a:schemeClr val="accent1">
                    <a:lumMod val="75000"/>
                  </a:schemeClr>
                </a:solidFill>
              </a:rPr>
              <a:t>Academic study sessions are available with the Library.</a:t>
            </a:r>
          </a:p>
          <a:p>
            <a:pPr>
              <a:lnSpc>
                <a:spcPct val="150000"/>
              </a:lnSpc>
              <a:defRPr/>
            </a:pPr>
            <a:r>
              <a:rPr lang="en-GB" sz="2000" dirty="0">
                <a:solidFill>
                  <a:schemeClr val="accent1">
                    <a:lumMod val="75000"/>
                  </a:schemeClr>
                </a:solidFill>
              </a:rPr>
              <a:t>Study support and extenuating circumstances are supported by the . "</a:t>
            </a:r>
            <a:r>
              <a:rPr lang="en-GB" sz="2000" dirty="0" err="1">
                <a:solidFill>
                  <a:schemeClr val="accent1">
                    <a:lumMod val="75000"/>
                  </a:schemeClr>
                </a:solidFill>
              </a:rPr>
              <a:t>Hwb</a:t>
            </a:r>
            <a:r>
              <a:rPr lang="en-GB" sz="2000" dirty="0">
                <a:solidFill>
                  <a:schemeClr val="accent1">
                    <a:lumMod val="75000"/>
                  </a:schemeClr>
                </a:solidFill>
              </a:rPr>
              <a:t>" </a:t>
            </a:r>
            <a:r>
              <a:rPr lang="en-GB" sz="2000" dirty="0">
                <a:solidFill>
                  <a:schemeClr val="accent1">
                    <a:lumMod val="75000"/>
                  </a:schemeClr>
                </a:solidFill>
                <a:hlinkClick r:id="rId3">
                  <a:extLst>
                    <a:ext uri="{A12FA001-AC4F-418D-AE19-62706E023703}">
                      <ahyp:hlinkClr xmlns:ahyp="http://schemas.microsoft.com/office/drawing/2018/hyperlinkcolor" val="tx"/>
                    </a:ext>
                  </a:extLst>
                </a:hlinkClick>
              </a:rPr>
              <a:t>hwb@uwtsd.ac.uk</a:t>
            </a:r>
            <a:endParaRPr lang="en-GB" sz="2000" dirty="0">
              <a:solidFill>
                <a:schemeClr val="accent1">
                  <a:lumMod val="75000"/>
                </a:schemeClr>
              </a:solidFill>
            </a:endParaRPr>
          </a:p>
          <a:p>
            <a:pPr>
              <a:lnSpc>
                <a:spcPct val="150000"/>
              </a:lnSpc>
              <a:defRPr/>
            </a:pPr>
            <a:r>
              <a:rPr lang="en-GB" sz="2000" dirty="0">
                <a:solidFill>
                  <a:schemeClr val="accent1">
                    <a:lumMod val="75000"/>
                  </a:schemeClr>
                </a:solidFill>
              </a:rPr>
              <a:t>Keep in touch with the lecturing staff, we are here to support you!</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9FDB8D-F809-DB8E-1479-EADD02AB0EC5}"/>
              </a:ext>
            </a:extLst>
          </p:cNvPr>
          <p:cNvSpPr>
            <a:spLocks noGrp="1"/>
          </p:cNvSpPr>
          <p:nvPr>
            <p:ph type="title"/>
          </p:nvPr>
        </p:nvSpPr>
        <p:spPr>
          <a:xfrm>
            <a:off x="2152650" y="533401"/>
            <a:ext cx="7886700" cy="1325563"/>
          </a:xfrm>
        </p:spPr>
        <p:txBody>
          <a:bodyPr/>
          <a:lstStyle/>
          <a:p>
            <a:pPr algn="ctr"/>
            <a:r>
              <a:rPr lang="en-GB" b="1" dirty="0">
                <a:solidFill>
                  <a:schemeClr val="accent1">
                    <a:lumMod val="75000"/>
                  </a:schemeClr>
                </a:solidFill>
                <a:latin typeface="Arial" panose="020B0604020202020204" pitchFamily="34" charset="0"/>
                <a:cs typeface="Arial" panose="020B0604020202020204" pitchFamily="34" charset="0"/>
              </a:rPr>
              <a:t>Artificial Intelligence</a:t>
            </a:r>
          </a:p>
        </p:txBody>
      </p:sp>
      <p:graphicFrame>
        <p:nvGraphicFramePr>
          <p:cNvPr id="5" name="Table 4">
            <a:extLst>
              <a:ext uri="{FF2B5EF4-FFF2-40B4-BE49-F238E27FC236}">
                <a16:creationId xmlns:a16="http://schemas.microsoft.com/office/drawing/2014/main" id="{7487D7D3-A96B-E16B-1033-B8B88C94D9C7}"/>
              </a:ext>
            </a:extLst>
          </p:cNvPr>
          <p:cNvGraphicFramePr>
            <a:graphicFrameLocks noGrp="1"/>
          </p:cNvGraphicFramePr>
          <p:nvPr/>
        </p:nvGraphicFramePr>
        <p:xfrm>
          <a:off x="1907628" y="1671144"/>
          <a:ext cx="8131722" cy="3875947"/>
        </p:xfrm>
        <a:graphic>
          <a:graphicData uri="http://schemas.openxmlformats.org/drawingml/2006/table">
            <a:tbl>
              <a:tblPr firstRow="1" firstCol="1" bandRow="1">
                <a:tableStyleId>{5C22544A-7EE6-4342-B048-85BDC9FD1C3A}</a:tableStyleId>
              </a:tblPr>
              <a:tblGrid>
                <a:gridCol w="2090462">
                  <a:extLst>
                    <a:ext uri="{9D8B030D-6E8A-4147-A177-3AD203B41FA5}">
                      <a16:colId xmlns:a16="http://schemas.microsoft.com/office/drawing/2014/main" val="1877481959"/>
                    </a:ext>
                  </a:extLst>
                </a:gridCol>
                <a:gridCol w="4803614">
                  <a:extLst>
                    <a:ext uri="{9D8B030D-6E8A-4147-A177-3AD203B41FA5}">
                      <a16:colId xmlns:a16="http://schemas.microsoft.com/office/drawing/2014/main" val="1083711597"/>
                    </a:ext>
                  </a:extLst>
                </a:gridCol>
                <a:gridCol w="1237646">
                  <a:extLst>
                    <a:ext uri="{9D8B030D-6E8A-4147-A177-3AD203B41FA5}">
                      <a16:colId xmlns:a16="http://schemas.microsoft.com/office/drawing/2014/main" val="2888460429"/>
                    </a:ext>
                  </a:extLst>
                </a:gridCol>
              </a:tblGrid>
              <a:tr h="1935577">
                <a:tc>
                  <a:txBody>
                    <a:bodyPr/>
                    <a:lstStyle/>
                    <a:p>
                      <a:pPr>
                        <a:lnSpc>
                          <a:spcPct val="107000"/>
                        </a:lnSpc>
                        <a:spcAft>
                          <a:spcPts val="800"/>
                        </a:spcAft>
                      </a:pPr>
                      <a:r>
                        <a:rPr lang="en-GB" sz="2000" b="1" kern="100" dirty="0">
                          <a:solidFill>
                            <a:schemeClr val="tx1"/>
                          </a:solidFill>
                          <a:effectLst/>
                        </a:rPr>
                        <a:t>RESEARCH </a:t>
                      </a:r>
                      <a:endParaRPr lang="en-GB" sz="2000" b="1" kern="100" dirty="0">
                        <a:solidFill>
                          <a:schemeClr val="tx1"/>
                        </a:solidFill>
                        <a:effectLst/>
                        <a:latin typeface="Calibri" panose="020F0502020204030204" pitchFamily="34" charset="0"/>
                        <a:ea typeface="DengXian" panose="02010600030101010101" pitchFamily="2" charset="-122"/>
                        <a:cs typeface="Arial" panose="020B0604020202020204" pitchFamily="34" charset="0"/>
                      </a:endParaRPr>
                    </a:p>
                  </a:txBody>
                  <a:tcPr marL="0" marR="0" marT="0" marB="0">
                    <a:solidFill>
                      <a:schemeClr val="bg1"/>
                    </a:solidFill>
                  </a:tcPr>
                </a:tc>
                <a:tc>
                  <a:txBody>
                    <a:bodyPr/>
                    <a:lstStyle/>
                    <a:p>
                      <a:pPr>
                        <a:lnSpc>
                          <a:spcPct val="107000"/>
                        </a:lnSpc>
                        <a:spcAft>
                          <a:spcPts val="800"/>
                        </a:spcAft>
                      </a:pPr>
                      <a:r>
                        <a:rPr lang="en-GB" sz="2000" b="0" kern="100" dirty="0">
                          <a:solidFill>
                            <a:schemeClr val="tx1"/>
                          </a:solidFill>
                          <a:effectLst/>
                        </a:rPr>
                        <a:t>For this assessment, you can use Generative AI to support you in research, including searching For bibliography, using tools to summarise, compare and interrogate materials. </a:t>
                      </a:r>
                      <a:endParaRPr lang="en-GB" sz="2000" b="0" kern="100" dirty="0">
                        <a:solidFill>
                          <a:schemeClr val="tx1"/>
                        </a:solidFill>
                        <a:effectLst/>
                        <a:latin typeface="Calibri" panose="020F0502020204030204" pitchFamily="34" charset="0"/>
                        <a:ea typeface="DengXian" panose="02010600030101010101" pitchFamily="2" charset="-122"/>
                        <a:cs typeface="Arial" panose="020B0604020202020204" pitchFamily="34" charset="0"/>
                      </a:endParaRPr>
                    </a:p>
                  </a:txBody>
                  <a:tcPr marL="0" marR="0" marT="0" marB="0">
                    <a:solidFill>
                      <a:schemeClr val="bg1"/>
                    </a:solidFill>
                  </a:tcPr>
                </a:tc>
                <a:tc>
                  <a:txBody>
                    <a:bodyPr/>
                    <a:lstStyle/>
                    <a:p>
                      <a:pPr>
                        <a:lnSpc>
                          <a:spcPct val="107000"/>
                        </a:lnSpc>
                        <a:spcAft>
                          <a:spcPts val="800"/>
                        </a:spcAft>
                      </a:pPr>
                      <a:r>
                        <a:rPr lang="en-GB" sz="2000" b="0" kern="100" dirty="0">
                          <a:solidFill>
                            <a:schemeClr val="tx1"/>
                          </a:solidFill>
                          <a:effectLst/>
                        </a:rPr>
                        <a:t>Yes ​☒​ </a:t>
                      </a:r>
                    </a:p>
                    <a:p>
                      <a:pPr>
                        <a:lnSpc>
                          <a:spcPct val="107000"/>
                        </a:lnSpc>
                        <a:spcAft>
                          <a:spcPts val="800"/>
                        </a:spcAft>
                      </a:pPr>
                      <a:r>
                        <a:rPr lang="en-GB" sz="2000" b="0" kern="100" dirty="0">
                          <a:solidFill>
                            <a:schemeClr val="tx1"/>
                          </a:solidFill>
                          <a:effectLst/>
                        </a:rPr>
                        <a:t> </a:t>
                      </a:r>
                    </a:p>
                    <a:p>
                      <a:pPr>
                        <a:lnSpc>
                          <a:spcPct val="107000"/>
                        </a:lnSpc>
                        <a:spcAft>
                          <a:spcPts val="800"/>
                        </a:spcAft>
                      </a:pPr>
                      <a:r>
                        <a:rPr lang="en-GB" sz="2000" b="0" kern="100" dirty="0">
                          <a:solidFill>
                            <a:schemeClr val="tx1"/>
                          </a:solidFill>
                          <a:effectLst/>
                        </a:rPr>
                        <a:t>No  ​☐​ </a:t>
                      </a:r>
                      <a:endParaRPr lang="en-GB" sz="2000" b="0" kern="100" dirty="0">
                        <a:solidFill>
                          <a:schemeClr val="tx1"/>
                        </a:solidFill>
                        <a:effectLst/>
                        <a:latin typeface="Calibri" panose="020F0502020204030204" pitchFamily="34" charset="0"/>
                        <a:ea typeface="DengXian" panose="02010600030101010101" pitchFamily="2" charset="-122"/>
                        <a:cs typeface="Arial" panose="020B0604020202020204" pitchFamily="34" charset="0"/>
                      </a:endParaRPr>
                    </a:p>
                  </a:txBody>
                  <a:tcPr marL="0" marR="0" marT="0" marB="0">
                    <a:solidFill>
                      <a:schemeClr val="bg1"/>
                    </a:solidFill>
                  </a:tcPr>
                </a:tc>
                <a:extLst>
                  <a:ext uri="{0D108BD9-81ED-4DB2-BD59-A6C34878D82A}">
                    <a16:rowId xmlns:a16="http://schemas.microsoft.com/office/drawing/2014/main" val="2521936471"/>
                  </a:ext>
                </a:extLst>
              </a:tr>
              <a:tr h="1935577">
                <a:tc>
                  <a:txBody>
                    <a:bodyPr/>
                    <a:lstStyle/>
                    <a:p>
                      <a:pPr>
                        <a:lnSpc>
                          <a:spcPct val="107000"/>
                        </a:lnSpc>
                        <a:spcAft>
                          <a:spcPts val="800"/>
                        </a:spcAft>
                      </a:pPr>
                      <a:r>
                        <a:rPr lang="en-GB" sz="2000" b="1" kern="100" dirty="0">
                          <a:solidFill>
                            <a:schemeClr val="tx1"/>
                          </a:solidFill>
                          <a:effectLst/>
                        </a:rPr>
                        <a:t>PROOFREADING </a:t>
                      </a:r>
                      <a:endParaRPr lang="en-GB" sz="2000" b="1" kern="100" dirty="0">
                        <a:solidFill>
                          <a:schemeClr val="tx1"/>
                        </a:solidFill>
                        <a:effectLst/>
                        <a:latin typeface="Calibri" panose="020F0502020204030204" pitchFamily="34" charset="0"/>
                        <a:ea typeface="DengXian" panose="02010600030101010101" pitchFamily="2" charset="-122"/>
                        <a:cs typeface="Arial" panose="020B0604020202020204" pitchFamily="34" charset="0"/>
                      </a:endParaRPr>
                    </a:p>
                  </a:txBody>
                  <a:tcPr marL="0" marR="0" marT="0" marB="0">
                    <a:solidFill>
                      <a:schemeClr val="bg1"/>
                    </a:solidFill>
                  </a:tcPr>
                </a:tc>
                <a:tc>
                  <a:txBody>
                    <a:bodyPr/>
                    <a:lstStyle/>
                    <a:p>
                      <a:pPr>
                        <a:lnSpc>
                          <a:spcPct val="107000"/>
                        </a:lnSpc>
                        <a:spcAft>
                          <a:spcPts val="800"/>
                        </a:spcAft>
                      </a:pPr>
                      <a:r>
                        <a:rPr lang="en-GB" sz="2000" b="0" kern="100" dirty="0">
                          <a:solidFill>
                            <a:schemeClr val="tx1"/>
                          </a:solidFill>
                          <a:effectLst/>
                        </a:rPr>
                        <a:t>For this assessment, you can use Generative AI to check your own text/creation For grammatical and syntactical mistakes, including rephrasing of your own work within specific standards. </a:t>
                      </a:r>
                      <a:endParaRPr lang="en-GB" sz="2000" b="0" kern="100" dirty="0">
                        <a:solidFill>
                          <a:schemeClr val="tx1"/>
                        </a:solidFill>
                        <a:effectLst/>
                        <a:latin typeface="Calibri" panose="020F0502020204030204" pitchFamily="34" charset="0"/>
                        <a:ea typeface="DengXian" panose="02010600030101010101" pitchFamily="2" charset="-122"/>
                        <a:cs typeface="Arial" panose="020B0604020202020204" pitchFamily="34" charset="0"/>
                      </a:endParaRPr>
                    </a:p>
                  </a:txBody>
                  <a:tcPr marL="0" marR="0" marT="0" marB="0">
                    <a:solidFill>
                      <a:schemeClr val="bg1"/>
                    </a:solidFill>
                  </a:tcPr>
                </a:tc>
                <a:tc>
                  <a:txBody>
                    <a:bodyPr/>
                    <a:lstStyle/>
                    <a:p>
                      <a:pPr>
                        <a:lnSpc>
                          <a:spcPct val="107000"/>
                        </a:lnSpc>
                        <a:spcAft>
                          <a:spcPts val="800"/>
                        </a:spcAft>
                      </a:pPr>
                      <a:r>
                        <a:rPr lang="en-GB" sz="2000" b="0" kern="100" dirty="0">
                          <a:solidFill>
                            <a:schemeClr val="tx1"/>
                          </a:solidFill>
                          <a:effectLst/>
                        </a:rPr>
                        <a:t>Yes ​☒​ </a:t>
                      </a:r>
                    </a:p>
                    <a:p>
                      <a:pPr>
                        <a:lnSpc>
                          <a:spcPct val="107000"/>
                        </a:lnSpc>
                        <a:spcAft>
                          <a:spcPts val="800"/>
                        </a:spcAft>
                      </a:pPr>
                      <a:r>
                        <a:rPr lang="en-GB" sz="2000" b="0" kern="100" dirty="0">
                          <a:solidFill>
                            <a:schemeClr val="tx1"/>
                          </a:solidFill>
                          <a:effectLst/>
                        </a:rPr>
                        <a:t> </a:t>
                      </a:r>
                    </a:p>
                    <a:p>
                      <a:pPr>
                        <a:lnSpc>
                          <a:spcPct val="107000"/>
                        </a:lnSpc>
                        <a:spcAft>
                          <a:spcPts val="800"/>
                        </a:spcAft>
                      </a:pPr>
                      <a:r>
                        <a:rPr lang="en-GB" sz="2000" b="0" kern="100" dirty="0">
                          <a:solidFill>
                            <a:schemeClr val="tx1"/>
                          </a:solidFill>
                          <a:effectLst/>
                        </a:rPr>
                        <a:t>No  ​☐​ </a:t>
                      </a:r>
                      <a:endParaRPr lang="en-GB" sz="2000" b="0" kern="100" dirty="0">
                        <a:solidFill>
                          <a:schemeClr val="tx1"/>
                        </a:solidFill>
                        <a:effectLst/>
                        <a:latin typeface="Calibri" panose="020F0502020204030204" pitchFamily="34" charset="0"/>
                        <a:ea typeface="DengXian" panose="02010600030101010101" pitchFamily="2" charset="-122"/>
                        <a:cs typeface="Arial" panose="020B0604020202020204" pitchFamily="34" charset="0"/>
                      </a:endParaRPr>
                    </a:p>
                  </a:txBody>
                  <a:tcPr marL="0" marR="0" marT="0" marB="0">
                    <a:solidFill>
                      <a:schemeClr val="bg1"/>
                    </a:solidFill>
                  </a:tcPr>
                </a:tc>
                <a:extLst>
                  <a:ext uri="{0D108BD9-81ED-4DB2-BD59-A6C34878D82A}">
                    <a16:rowId xmlns:a16="http://schemas.microsoft.com/office/drawing/2014/main" val="3828304511"/>
                  </a:ext>
                </a:extLst>
              </a:tr>
            </a:tbl>
          </a:graphicData>
        </a:graphic>
      </p:graphicFrame>
    </p:spTree>
    <p:extLst>
      <p:ext uri="{BB962C8B-B14F-4D97-AF65-F5344CB8AC3E}">
        <p14:creationId xmlns:p14="http://schemas.microsoft.com/office/powerpoint/2010/main" val="32072377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1676400" y="425669"/>
            <a:ext cx="8839200" cy="831626"/>
          </a:xfrm>
        </p:spPr>
        <p:txBody>
          <a:bodyPr>
            <a:noAutofit/>
          </a:bodyPr>
          <a:lstStyle/>
          <a:p>
            <a:pPr algn="ctr"/>
            <a:r>
              <a:rPr lang="en-GB" altLang="cy-GB" sz="4800" b="1" kern="0" dirty="0">
                <a:solidFill>
                  <a:schemeClr val="accent1">
                    <a:lumMod val="75000"/>
                  </a:schemeClr>
                </a:solidFill>
                <a:latin typeface="Arial" panose="020B0604020202020204" pitchFamily="34" charset="0"/>
                <a:ea typeface="ＭＳ Ｐゴシック" charset="-128"/>
                <a:cs typeface="Arial" panose="020B0604020202020204" pitchFamily="34" charset="0"/>
              </a:rPr>
              <a:t>Extenuating Circumstances (EC)</a:t>
            </a:r>
            <a:endParaRPr lang="en-GB" sz="4800" b="1" dirty="0">
              <a:solidFill>
                <a:schemeClr val="accent1">
                  <a:lumMod val="75000"/>
                </a:schemeClr>
              </a:solidFill>
              <a:latin typeface="Arial" panose="020B0604020202020204" pitchFamily="34" charset="0"/>
              <a:cs typeface="Arial" panose="020B0604020202020204" pitchFamily="34" charset="0"/>
            </a:endParaRPr>
          </a:p>
        </p:txBody>
      </p:sp>
      <p:sp>
        <p:nvSpPr>
          <p:cNvPr id="5" name="Content Placeholder 4"/>
          <p:cNvSpPr>
            <a:spLocks noGrp="1"/>
          </p:cNvSpPr>
          <p:nvPr>
            <p:ph sz="half" idx="2"/>
          </p:nvPr>
        </p:nvSpPr>
        <p:spPr>
          <a:xfrm>
            <a:off x="357351" y="1497725"/>
            <a:ext cx="11477297" cy="5987580"/>
          </a:xfrm>
        </p:spPr>
        <p:txBody>
          <a:bodyPr>
            <a:normAutofit/>
          </a:bodyPr>
          <a:lstStyle/>
          <a:p>
            <a:r>
              <a:rPr lang="en-GB" sz="4400" dirty="0">
                <a:solidFill>
                  <a:schemeClr val="accent1">
                    <a:lumMod val="75000"/>
                  </a:schemeClr>
                </a:solidFill>
                <a:latin typeface="Arial" panose="020B0604020202020204" pitchFamily="34" charset="0"/>
                <a:cs typeface="Arial" panose="020B0604020202020204" pitchFamily="34" charset="0"/>
              </a:rPr>
              <a:t>Only events beyond your control</a:t>
            </a:r>
          </a:p>
          <a:p>
            <a:r>
              <a:rPr lang="en-GB" sz="4400" dirty="0">
                <a:solidFill>
                  <a:schemeClr val="accent1">
                    <a:lumMod val="75000"/>
                  </a:schemeClr>
                </a:solidFill>
                <a:latin typeface="Arial" panose="020B0604020202020204" pitchFamily="34" charset="0"/>
                <a:cs typeface="Arial" panose="020B0604020202020204" pitchFamily="34" charset="0"/>
              </a:rPr>
              <a:t>Official process</a:t>
            </a:r>
          </a:p>
          <a:p>
            <a:r>
              <a:rPr lang="en-GB" sz="4400" dirty="0">
                <a:solidFill>
                  <a:schemeClr val="accent1">
                    <a:lumMod val="75000"/>
                  </a:schemeClr>
                </a:solidFill>
                <a:latin typeface="Arial" panose="020B0604020202020204" pitchFamily="34" charset="0"/>
                <a:cs typeface="Arial" panose="020B0604020202020204" pitchFamily="34" charset="0"/>
              </a:rPr>
              <a:t>Evidence</a:t>
            </a:r>
          </a:p>
          <a:p>
            <a:r>
              <a:rPr lang="en-GB" sz="4400" dirty="0">
                <a:solidFill>
                  <a:schemeClr val="accent1">
                    <a:lumMod val="75000"/>
                  </a:schemeClr>
                </a:solidFill>
                <a:latin typeface="Arial" panose="020B0604020202020204" pitchFamily="34" charset="0"/>
                <a:cs typeface="Arial" panose="020B0604020202020204" pitchFamily="34" charset="0"/>
              </a:rPr>
              <a:t>Complete form SC01</a:t>
            </a:r>
          </a:p>
          <a:p>
            <a:r>
              <a:rPr lang="en-GB" sz="4400" dirty="0">
                <a:solidFill>
                  <a:schemeClr val="accent1">
                    <a:lumMod val="75000"/>
                  </a:schemeClr>
                </a:solidFill>
                <a:latin typeface="Arial" panose="020B0604020202020204" pitchFamily="34" charset="0"/>
                <a:cs typeface="Arial" panose="020B0604020202020204" pitchFamily="34" charset="0"/>
              </a:rPr>
              <a:t>Liaise with Academic Office (Hwb)</a:t>
            </a:r>
            <a:endParaRPr lang="en-GB" sz="4800" dirty="0">
              <a:solidFill>
                <a:schemeClr val="accent1">
                  <a:lumMod val="75000"/>
                </a:schemeClr>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17193642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4000" b="1" dirty="0">
                <a:latin typeface="Arial" panose="020B0604020202020204" pitchFamily="34" charset="0"/>
                <a:cs typeface="Arial" panose="020B0604020202020204" pitchFamily="34" charset="0"/>
              </a:rPr>
              <a:t> </a:t>
            </a:r>
            <a:r>
              <a:rPr lang="en-GB" sz="4000" b="1" dirty="0">
                <a:solidFill>
                  <a:schemeClr val="accent1">
                    <a:lumMod val="75000"/>
                  </a:schemeClr>
                </a:solidFill>
                <a:latin typeface="Arial" panose="020B0604020202020204" pitchFamily="34" charset="0"/>
                <a:cs typeface="Arial" panose="020B0604020202020204" pitchFamily="34" charset="0"/>
              </a:rPr>
              <a:t>Late Submissions</a:t>
            </a:r>
          </a:p>
        </p:txBody>
      </p:sp>
      <p:sp>
        <p:nvSpPr>
          <p:cNvPr id="4" name="Content Placeholder 3"/>
          <p:cNvSpPr>
            <a:spLocks noGrp="1"/>
          </p:cNvSpPr>
          <p:nvPr>
            <p:ph sz="half" idx="2"/>
          </p:nvPr>
        </p:nvSpPr>
        <p:spPr>
          <a:xfrm>
            <a:off x="358219" y="1825625"/>
            <a:ext cx="10995581" cy="3809862"/>
          </a:xfrm>
        </p:spPr>
        <p:txBody>
          <a:bodyPr/>
          <a:lstStyle/>
          <a:p>
            <a:pPr>
              <a:lnSpc>
                <a:spcPct val="150000"/>
              </a:lnSpc>
            </a:pPr>
            <a:r>
              <a:rPr lang="en-GB" sz="3600" dirty="0">
                <a:solidFill>
                  <a:schemeClr val="accent1">
                    <a:lumMod val="75000"/>
                  </a:schemeClr>
                </a:solidFill>
                <a:latin typeface="Arial" panose="020B0604020202020204" pitchFamily="34" charset="0"/>
                <a:cs typeface="Arial" panose="020B0604020202020204" pitchFamily="34" charset="0"/>
              </a:rPr>
              <a:t>Present within 7 working days – no EC – capped at 40%;</a:t>
            </a:r>
          </a:p>
          <a:p>
            <a:pPr>
              <a:lnSpc>
                <a:spcPct val="150000"/>
              </a:lnSpc>
            </a:pPr>
            <a:r>
              <a:rPr lang="en-GB" sz="3600" dirty="0">
                <a:solidFill>
                  <a:schemeClr val="accent1">
                    <a:lumMod val="75000"/>
                  </a:schemeClr>
                </a:solidFill>
                <a:latin typeface="Arial" panose="020B0604020202020204" pitchFamily="34" charset="0"/>
                <a:cs typeface="Arial" panose="020B0604020202020204" pitchFamily="34" charset="0"/>
              </a:rPr>
              <a:t>Present after 7 working days – no EC – staff not permitted to assess.</a:t>
            </a:r>
          </a:p>
          <a:p>
            <a:endParaRPr lang="en-GB" dirty="0"/>
          </a:p>
        </p:txBody>
      </p:sp>
    </p:spTree>
    <p:extLst>
      <p:ext uri="{BB962C8B-B14F-4D97-AF65-F5344CB8AC3E}">
        <p14:creationId xmlns:p14="http://schemas.microsoft.com/office/powerpoint/2010/main" val="126291546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3"/>
          <p:cNvSpPr>
            <a:spLocks noGrp="1"/>
          </p:cNvSpPr>
          <p:nvPr>
            <p:ph type="title"/>
          </p:nvPr>
        </p:nvSpPr>
        <p:spPr/>
        <p:txBody>
          <a:bodyPr>
            <a:noAutofit/>
          </a:bodyPr>
          <a:lstStyle/>
          <a:p>
            <a:pPr algn="ctr">
              <a:defRPr/>
            </a:pPr>
            <a:r>
              <a:rPr lang="en-GB" sz="4800" b="1" dirty="0">
                <a:solidFill>
                  <a:schemeClr val="accent1">
                    <a:lumMod val="75000"/>
                  </a:schemeClr>
                </a:solidFill>
                <a:latin typeface="Arial" panose="020B0604020202020204" pitchFamily="34" charset="0"/>
                <a:cs typeface="Arial" panose="020B0604020202020204" pitchFamily="34" charset="0"/>
              </a:rPr>
              <a:t>ICT issues</a:t>
            </a:r>
            <a:r>
              <a:rPr lang="en-GB" sz="4800" dirty="0">
                <a:solidFill>
                  <a:schemeClr val="accent1">
                    <a:lumMod val="75000"/>
                  </a:schemeClr>
                </a:solidFill>
                <a:latin typeface="Arial" panose="020B0604020202020204" pitchFamily="34" charset="0"/>
                <a:cs typeface="Arial" panose="020B0604020202020204" pitchFamily="34" charset="0"/>
              </a:rPr>
              <a:t>?</a:t>
            </a:r>
          </a:p>
        </p:txBody>
      </p:sp>
      <p:sp>
        <p:nvSpPr>
          <p:cNvPr id="4" name="Content Placeholder 5"/>
          <p:cNvSpPr>
            <a:spLocks noGrp="1"/>
          </p:cNvSpPr>
          <p:nvPr>
            <p:ph sz="half" idx="2"/>
          </p:nvPr>
        </p:nvSpPr>
        <p:spPr>
          <a:xfrm>
            <a:off x="693637" y="1543618"/>
            <a:ext cx="10767894" cy="4525963"/>
          </a:xfrm>
        </p:spPr>
        <p:txBody>
          <a:bodyPr>
            <a:normAutofit/>
          </a:bodyPr>
          <a:lstStyle/>
          <a:p>
            <a:pPr marL="0" indent="0">
              <a:buNone/>
              <a:defRPr/>
            </a:pPr>
            <a:r>
              <a:rPr lang="en-GB" sz="3600" dirty="0">
                <a:solidFill>
                  <a:schemeClr val="accent1">
                    <a:lumMod val="75000"/>
                  </a:schemeClr>
                </a:solidFill>
                <a:latin typeface="Arial" panose="020B0604020202020204" pitchFamily="34" charset="0"/>
                <a:cs typeface="Arial" panose="020B0604020202020204" pitchFamily="34" charset="0"/>
              </a:rPr>
              <a:t>IT Service Desk</a:t>
            </a:r>
          </a:p>
          <a:p>
            <a:pPr>
              <a:defRPr/>
            </a:pPr>
            <a:r>
              <a:rPr lang="en-US" dirty="0">
                <a:solidFill>
                  <a:srgbClr val="002060"/>
                </a:solidFill>
                <a:latin typeface="Arial" panose="020B0604020202020204" pitchFamily="34" charset="0"/>
                <a:cs typeface="Arial" panose="020B0604020202020204" pitchFamily="34" charset="0"/>
                <a:hlinkClick r:id="rId3"/>
              </a:rPr>
              <a:t>ITServiceDesk@uwtsd.ac.uk</a:t>
            </a:r>
            <a:endParaRPr lang="en-US" dirty="0">
              <a:solidFill>
                <a:srgbClr val="002060"/>
              </a:solidFill>
              <a:latin typeface="Arial" panose="020B0604020202020204" pitchFamily="34" charset="0"/>
              <a:cs typeface="Arial" panose="020B0604020202020204" pitchFamily="34" charset="0"/>
            </a:endParaRPr>
          </a:p>
          <a:p>
            <a:pPr>
              <a:defRPr/>
            </a:pPr>
            <a:r>
              <a:rPr lang="en-US" sz="3600" dirty="0">
                <a:solidFill>
                  <a:schemeClr val="accent1">
                    <a:lumMod val="75000"/>
                  </a:schemeClr>
                </a:solidFill>
                <a:latin typeface="Arial" panose="020B0604020202020204" pitchFamily="34" charset="0"/>
                <a:cs typeface="Arial" panose="020B0604020202020204" pitchFamily="34" charset="0"/>
              </a:rPr>
              <a:t>0300 500 5055</a:t>
            </a:r>
          </a:p>
          <a:p>
            <a:pPr marL="0" indent="0">
              <a:buNone/>
              <a:defRPr/>
            </a:pPr>
            <a:endParaRPr lang="en-GB" sz="3600" dirty="0">
              <a:solidFill>
                <a:srgbClr val="002060"/>
              </a:solidFill>
              <a:latin typeface="Arial" panose="020B0604020202020204" pitchFamily="34" charset="0"/>
              <a:cs typeface="Arial" panose="020B0604020202020204" pitchFamily="34" charset="0"/>
            </a:endParaRPr>
          </a:p>
          <a:p>
            <a:pPr marL="0" indent="0">
              <a:buNone/>
              <a:defRPr/>
            </a:pPr>
            <a:r>
              <a:rPr lang="en-GB" sz="3600" dirty="0">
                <a:solidFill>
                  <a:schemeClr val="accent1">
                    <a:lumMod val="75000"/>
                  </a:schemeClr>
                </a:solidFill>
                <a:latin typeface="Arial" panose="020B0604020202020204" pitchFamily="34" charset="0"/>
                <a:cs typeface="Arial" panose="020B0604020202020204" pitchFamily="34" charset="0"/>
              </a:rPr>
              <a:t>Moodle</a:t>
            </a:r>
          </a:p>
          <a:p>
            <a:pPr>
              <a:defRPr/>
            </a:pPr>
            <a:r>
              <a:rPr lang="en-GB" sz="3600" dirty="0">
                <a:solidFill>
                  <a:srgbClr val="002060"/>
                </a:solidFill>
                <a:latin typeface="Arial" panose="020B0604020202020204" pitchFamily="34" charset="0"/>
                <a:cs typeface="Arial" panose="020B0604020202020204" pitchFamily="34" charset="0"/>
                <a:hlinkClick r:id="rId4"/>
              </a:rPr>
              <a:t>moodle@uwtsd.ac.uk</a:t>
            </a:r>
            <a:r>
              <a:rPr lang="en-GB" sz="3600" dirty="0">
                <a:solidFill>
                  <a:srgbClr val="002060"/>
                </a:solidFill>
                <a:latin typeface="Arial" panose="020B0604020202020204" pitchFamily="34" charset="0"/>
                <a:cs typeface="Arial" panose="020B0604020202020204" pitchFamily="34" charset="0"/>
              </a:rPr>
              <a:t> </a:t>
            </a:r>
            <a:endParaRPr lang="en-US" sz="3600" dirty="0">
              <a:solidFill>
                <a:srgbClr val="002060"/>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40970326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581A4D-25CF-B38B-60A4-2B79AB1277DF}"/>
              </a:ext>
            </a:extLst>
          </p:cNvPr>
          <p:cNvSpPr>
            <a:spLocks noGrp="1"/>
          </p:cNvSpPr>
          <p:nvPr>
            <p:ph type="title"/>
          </p:nvPr>
        </p:nvSpPr>
        <p:spPr>
          <a:xfrm>
            <a:off x="838200" y="365126"/>
            <a:ext cx="10515600" cy="1325563"/>
          </a:xfrm>
        </p:spPr>
        <p:txBody>
          <a:bodyPr anchor="ctr">
            <a:normAutofit/>
          </a:bodyPr>
          <a:lstStyle/>
          <a:p>
            <a:pPr algn="ctr"/>
            <a:r>
              <a:rPr lang="en-GB" sz="4800" b="1" dirty="0">
                <a:solidFill>
                  <a:schemeClr val="accent1">
                    <a:lumMod val="75000"/>
                  </a:schemeClr>
                </a:solidFill>
                <a:latin typeface="Arial" panose="020B0604020202020204" pitchFamily="34" charset="0"/>
                <a:cs typeface="Arial" panose="020B0604020202020204" pitchFamily="34" charset="0"/>
              </a:rPr>
              <a:t>Support</a:t>
            </a:r>
          </a:p>
        </p:txBody>
      </p:sp>
      <p:pic>
        <p:nvPicPr>
          <p:cNvPr id="1026" name="Picture 2" descr="WhatsApp y los baneos por usar apps no ...">
            <a:extLst>
              <a:ext uri="{FF2B5EF4-FFF2-40B4-BE49-F238E27FC236}">
                <a16:creationId xmlns:a16="http://schemas.microsoft.com/office/drawing/2014/main" id="{CCD309E3-9718-8040-30E5-4792699FCFAC}"/>
              </a:ext>
            </a:extLst>
          </p:cNvPr>
          <p:cNvPicPr>
            <a:picLocks noGrp="1" noChangeAspect="1" noChangeArrowheads="1"/>
          </p:cNvPicPr>
          <p:nvPr>
            <p:ph sz="half" idx="1"/>
          </p:nvPr>
        </p:nvPicPr>
        <p:blipFill>
          <a:blip r:embed="rId2">
            <a:extLst>
              <a:ext uri="{28A0092B-C50C-407E-A947-70E740481C1C}">
                <a14:useLocalDpi xmlns:a14="http://schemas.microsoft.com/office/drawing/2010/main" val="0"/>
              </a:ext>
            </a:extLst>
          </a:blip>
          <a:stretch>
            <a:fillRect/>
          </a:stretch>
        </p:blipFill>
        <p:spPr bwMode="auto">
          <a:xfrm>
            <a:off x="116237" y="1961356"/>
            <a:ext cx="5979763" cy="3348667"/>
          </a:xfrm>
          <a:prstGeom prst="rect">
            <a:avLst/>
          </a:prstGeom>
          <a:solidFill>
            <a:srgbClr val="FFFFFF"/>
          </a:solidFill>
        </p:spPr>
      </p:pic>
      <p:sp>
        <p:nvSpPr>
          <p:cNvPr id="1031" name="Content Placeholder 3">
            <a:extLst>
              <a:ext uri="{FF2B5EF4-FFF2-40B4-BE49-F238E27FC236}">
                <a16:creationId xmlns:a16="http://schemas.microsoft.com/office/drawing/2014/main" id="{AF6D06DB-FE31-3A13-361D-85470C28ECDD}"/>
              </a:ext>
            </a:extLst>
          </p:cNvPr>
          <p:cNvSpPr>
            <a:spLocks noGrp="1"/>
          </p:cNvSpPr>
          <p:nvPr>
            <p:ph sz="half" idx="2"/>
          </p:nvPr>
        </p:nvSpPr>
        <p:spPr>
          <a:xfrm>
            <a:off x="6919563" y="2364168"/>
            <a:ext cx="5156200" cy="3809862"/>
          </a:xfrm>
        </p:spPr>
        <p:txBody>
          <a:bodyPr/>
          <a:lstStyle/>
          <a:p>
            <a:r>
              <a:rPr lang="en-US" dirty="0">
                <a:solidFill>
                  <a:schemeClr val="accent1">
                    <a:lumMod val="75000"/>
                  </a:schemeClr>
                </a:solidFill>
                <a:latin typeface="Arial" panose="020B0604020202020204" pitchFamily="34" charset="0"/>
                <a:cs typeface="Arial" panose="020B0604020202020204" pitchFamily="34" charset="0"/>
              </a:rPr>
              <a:t>Lectures</a:t>
            </a:r>
          </a:p>
          <a:p>
            <a:r>
              <a:rPr lang="en-US" dirty="0">
                <a:solidFill>
                  <a:schemeClr val="accent1">
                    <a:lumMod val="75000"/>
                  </a:schemeClr>
                </a:solidFill>
                <a:latin typeface="Arial" panose="020B0604020202020204" pitchFamily="34" charset="0"/>
                <a:cs typeface="Arial" panose="020B0604020202020204" pitchFamily="34" charset="0"/>
              </a:rPr>
              <a:t>Lecturer</a:t>
            </a:r>
          </a:p>
          <a:p>
            <a:r>
              <a:rPr lang="en-US" dirty="0">
                <a:solidFill>
                  <a:schemeClr val="accent1">
                    <a:lumMod val="75000"/>
                  </a:schemeClr>
                </a:solidFill>
                <a:latin typeface="Arial" panose="020B0604020202020204" pitchFamily="34" charset="0"/>
                <a:cs typeface="Arial" panose="020B0604020202020204" pitchFamily="34" charset="0"/>
              </a:rPr>
              <a:t>Handbook</a:t>
            </a:r>
          </a:p>
          <a:p>
            <a:r>
              <a:rPr lang="en-US" dirty="0">
                <a:solidFill>
                  <a:schemeClr val="accent1">
                    <a:lumMod val="75000"/>
                  </a:schemeClr>
                </a:solidFill>
                <a:latin typeface="Arial" panose="020B0604020202020204" pitchFamily="34" charset="0"/>
                <a:cs typeface="Arial" panose="020B0604020202020204" pitchFamily="34" charset="0"/>
              </a:rPr>
              <a:t>Panopto</a:t>
            </a:r>
          </a:p>
          <a:p>
            <a:r>
              <a:rPr lang="en-US" dirty="0">
                <a:solidFill>
                  <a:schemeClr val="accent1">
                    <a:lumMod val="75000"/>
                  </a:schemeClr>
                </a:solidFill>
                <a:latin typeface="Arial" panose="020B0604020202020204" pitchFamily="34" charset="0"/>
                <a:cs typeface="Arial" panose="020B0604020202020204" pitchFamily="34" charset="0"/>
              </a:rPr>
              <a:t>Notes</a:t>
            </a:r>
          </a:p>
        </p:txBody>
      </p:sp>
    </p:spTree>
    <p:extLst>
      <p:ext uri="{BB962C8B-B14F-4D97-AF65-F5344CB8AC3E}">
        <p14:creationId xmlns:p14="http://schemas.microsoft.com/office/powerpoint/2010/main" val="183386931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5EB144-F6DC-B2CB-FB56-78E43DE82A32}"/>
              </a:ext>
            </a:extLst>
          </p:cNvPr>
          <p:cNvSpPr>
            <a:spLocks noGrp="1"/>
          </p:cNvSpPr>
          <p:nvPr>
            <p:ph type="title"/>
          </p:nvPr>
        </p:nvSpPr>
        <p:spPr/>
        <p:txBody>
          <a:bodyPr/>
          <a:lstStyle/>
          <a:p>
            <a:pPr algn="ctr"/>
            <a:r>
              <a:rPr lang="en-GB" b="1" dirty="0">
                <a:solidFill>
                  <a:schemeClr val="accent1">
                    <a:lumMod val="75000"/>
                  </a:schemeClr>
                </a:solidFill>
                <a:latin typeface="Arial" panose="020B0604020202020204" pitchFamily="34" charset="0"/>
                <a:cs typeface="Arial" panose="020B0604020202020204" pitchFamily="34" charset="0"/>
              </a:rPr>
              <a:t>Questions</a:t>
            </a:r>
          </a:p>
        </p:txBody>
      </p:sp>
      <p:pic>
        <p:nvPicPr>
          <p:cNvPr id="2050" name="Picture 2" descr="6 Best Questions to Ask During a Job Interview | Inc.com">
            <a:extLst>
              <a:ext uri="{FF2B5EF4-FFF2-40B4-BE49-F238E27FC236}">
                <a16:creationId xmlns:a16="http://schemas.microsoft.com/office/drawing/2014/main" id="{765533DE-1534-BF65-C6B6-812A6688B8DD}"/>
              </a:ext>
            </a:extLst>
          </p:cNvPr>
          <p:cNvPicPr>
            <a:picLocks noGrp="1" noChangeAspect="1" noChangeArrowheads="1"/>
          </p:cNvPicPr>
          <p:nvPr>
            <p:ph idx="1"/>
          </p:nvPr>
        </p:nvPicPr>
        <p:blipFill>
          <a:blip r:embed="rId3" cstate="print">
            <a:extLst>
              <a:ext uri="{28A0092B-C50C-407E-A947-70E740481C1C}">
                <a14:useLocalDpi xmlns:a14="http://schemas.microsoft.com/office/drawing/2010/main" val="0"/>
              </a:ext>
            </a:extLst>
          </a:blip>
          <a:srcRect/>
          <a:stretch>
            <a:fillRect/>
          </a:stretch>
        </p:blipFill>
        <p:spPr bwMode="auto">
          <a:xfrm>
            <a:off x="2860322" y="1825625"/>
            <a:ext cx="6471356" cy="364013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5205801"/>
      </p:ext>
    </p:extLst>
  </p:cSld>
  <p:clrMapOvr>
    <a:masterClrMapping/>
  </p:clrMapOvr>
</p:sld>
</file>

<file path=ppt/theme/theme1.xml><?xml version="1.0" encoding="utf-8"?>
<a:theme xmlns:a="http://schemas.openxmlformats.org/drawingml/2006/main" name="UWTSD Holding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ccessible Widescreen_2023 Sept" id="{0A7EDB79-F6AC-4334-B78B-BC162DB55B31}" vid="{3ADACCA7-A0F1-4AED-8127-65658204012C}"/>
    </a:ext>
  </a:extLst>
</a:theme>
</file>

<file path=ppt/theme/theme2.xml><?xml version="1.0" encoding="utf-8"?>
<a:theme xmlns:a="http://schemas.openxmlformats.org/drawingml/2006/main" name="UWTSD Title Pag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ccessible Widescreen_2023 Sept" id="{0A7EDB79-F6AC-4334-B78B-BC162DB55B31}" vid="{2CF64DD8-8BF1-4055-AA84-573F3383EB47}"/>
    </a:ext>
  </a:extLst>
</a:theme>
</file>

<file path=ppt/theme/theme3.xml><?xml version="1.0" encoding="utf-8"?>
<a:theme xmlns:a="http://schemas.openxmlformats.org/drawingml/2006/main" name="UWTSD 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ccessible Widescreen_2023 Sept" id="{0A7EDB79-F6AC-4334-B78B-BC162DB55B31}" vid="{A90DDE76-B0D5-491C-8752-ECFED6AA521C}"/>
    </a:ext>
  </a:extLst>
</a:theme>
</file>

<file path=ppt/theme/theme4.xml><?xml version="1.0" encoding="utf-8"?>
<a:theme xmlns:a="http://schemas.openxmlformats.org/drawingml/2006/main" name="UWTSD 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ccessible Widescreen_2023 Sept" id="{0A7EDB79-F6AC-4334-B78B-BC162DB55B31}" vid="{28F54E00-A234-4BC1-9AB6-79240979EE68}"/>
    </a:ext>
  </a:extLst>
</a:theme>
</file>

<file path=ppt/theme/theme5.xml><?xml version="1.0" encoding="utf-8"?>
<a:theme xmlns:a="http://schemas.openxmlformats.org/drawingml/2006/main" name="UWTSD Text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ccessible Widescreen_2023 Sept" id="{0A7EDB79-F6AC-4334-B78B-BC162DB55B31}" vid="{C7F0C43E-27EF-47B1-8821-274995F2A906}"/>
    </a:ext>
  </a:extLst>
</a:theme>
</file>

<file path=ppt/theme/theme6.xml><?xml version="1.0" encoding="utf-8"?>
<a:theme xmlns:a="http://schemas.openxmlformats.org/drawingml/2006/main" name="UWTSD Text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ccessible Widescreen_2023 Sept" id="{0A7EDB79-F6AC-4334-B78B-BC162DB55B31}" vid="{EA912BCD-5E67-480B-8B94-57CAE682B78A}"/>
    </a:ext>
  </a:extLst>
</a:theme>
</file>

<file path=ppt/theme/theme7.xml><?xml version="1.0" encoding="utf-8"?>
<a:theme xmlns:a="http://schemas.openxmlformats.org/drawingml/2006/main" name="UWTSD Logo Variations place image in Backgrou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ccessible Widescreen_2023 Sept" id="{0A7EDB79-F6AC-4334-B78B-BC162DB55B31}" vid="{6FFC3E98-B57F-408A-8819-024F225AFAE9}"/>
    </a:ext>
  </a:extLst>
</a:theme>
</file>

<file path=ppt/theme/theme8.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SharedWithUsers xmlns="16bfc89a-06a0-41d6-ae50-6ff65b36cb8b">
      <UserInfo>
        <DisplayName/>
        <AccountId xsi:nil="true"/>
        <AccountType/>
      </UserInfo>
    </SharedWithUsers>
    <TaxCatchAll xmlns="16bfc89a-06a0-41d6-ae50-6ff65b36cb8b" xsi:nil="true"/>
    <lcf76f155ced4ddcb4097134ff3c332f xmlns="e4a72011-89be-41d7-bd49-565121a9e247">
      <Terms xmlns="http://schemas.microsoft.com/office/infopath/2007/PartnerControls"/>
    </lcf76f155ced4ddcb4097134ff3c332f>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B144F219396AFE458016C97602F34B7A" ma:contentTypeVersion="15" ma:contentTypeDescription="Create a new document." ma:contentTypeScope="" ma:versionID="cd6363ea4f4541baaf4aadf57a86f719">
  <xsd:schema xmlns:xsd="http://www.w3.org/2001/XMLSchema" xmlns:xs="http://www.w3.org/2001/XMLSchema" xmlns:p="http://schemas.microsoft.com/office/2006/metadata/properties" xmlns:ns2="e4a72011-89be-41d7-bd49-565121a9e247" xmlns:ns3="16bfc89a-06a0-41d6-ae50-6ff65b36cb8b" targetNamespace="http://schemas.microsoft.com/office/2006/metadata/properties" ma:root="true" ma:fieldsID="24f73608559c122f1aad4c20a927a94a" ns2:_="" ns3:_="">
    <xsd:import namespace="e4a72011-89be-41d7-bd49-565121a9e247"/>
    <xsd:import namespace="16bfc89a-06a0-41d6-ae50-6ff65b36cb8b"/>
    <xsd:element name="properties">
      <xsd:complexType>
        <xsd:sequence>
          <xsd:element name="documentManagement">
            <xsd:complexType>
              <xsd:all>
                <xsd:element ref="ns2:MediaServiceMetadata" minOccurs="0"/>
                <xsd:element ref="ns2:MediaServiceFastMetadata" minOccurs="0"/>
                <xsd:element ref="ns2:MediaLengthInSeconds" minOccurs="0"/>
                <xsd:element ref="ns2:MediaServiceDateTaken" minOccurs="0"/>
                <xsd:element ref="ns3:SharedWithUsers" minOccurs="0"/>
                <xsd:element ref="ns3:SharedWithDetails" minOccurs="0"/>
                <xsd:element ref="ns2:MediaServiceSearchProperties" minOccurs="0"/>
                <xsd:element ref="ns2:lcf76f155ced4ddcb4097134ff3c332f" minOccurs="0"/>
                <xsd:element ref="ns3:TaxCatchAll" minOccurs="0"/>
                <xsd:element ref="ns2:MediaServiceLocation" minOccurs="0"/>
                <xsd:element ref="ns2:MediaServiceGenerationTime" minOccurs="0"/>
                <xsd:element ref="ns2:MediaServiceEventHashCode" minOccurs="0"/>
                <xsd:element ref="ns2:MediaServiceOCR" minOccurs="0"/>
                <xsd:element ref="ns2: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e4a72011-89be-41d7-bd49-565121a9e247"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LengthInSeconds" ma:index="10" nillable="true" ma:displayName="MediaLengthInSeconds" ma:hidden="true" ma:internalName="MediaLengthInSeconds" ma:readOnly="true">
      <xsd:simpleType>
        <xsd:restriction base="dms:Unknown"/>
      </xsd:simpleType>
    </xsd:element>
    <xsd:element name="MediaServiceDateTaken" ma:index="11" nillable="true" ma:displayName="MediaServiceDateTaken" ma:hidden="true" ma:indexed="true" ma:internalName="MediaServiceDateTaken" ma:readOnly="true">
      <xsd:simpleType>
        <xsd:restriction base="dms:Text"/>
      </xsd:simpleType>
    </xsd:element>
    <xsd:element name="MediaServiceSearchProperties" ma:index="14" nillable="true" ma:displayName="MediaServiceSearchProperties" ma:hidden="true" ma:internalName="MediaServiceSearchProperties" ma:readOnly="true">
      <xsd:simpleType>
        <xsd:restriction base="dms:Note"/>
      </xsd:simpleType>
    </xsd:element>
    <xsd:element name="lcf76f155ced4ddcb4097134ff3c332f" ma:index="16"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MediaServiceLocation" ma:index="18" nillable="true" ma:displayName="Location" ma:indexed="true" ma:internalName="MediaServiceLocation" ma:readOnly="true">
      <xsd:simpleType>
        <xsd:restriction base="dms:Text"/>
      </xsd:simpleType>
    </xsd:element>
    <xsd:element name="MediaServiceGenerationTime" ma:index="19" nillable="true" ma:displayName="MediaServiceGenerationTime" ma:hidden="true" ma:internalName="MediaServiceGenerationTime" ma:readOnly="true">
      <xsd:simpleType>
        <xsd:restriction base="dms:Text"/>
      </xsd:simpleType>
    </xsd:element>
    <xsd:element name="MediaServiceEventHashCode" ma:index="20" nillable="true" ma:displayName="MediaServiceEventHashCode" ma:hidden="true" ma:internalName="MediaServiceEventHashCode" ma:readOnly="true">
      <xsd:simpleType>
        <xsd:restriction base="dms:Text"/>
      </xsd:simpleType>
    </xsd:element>
    <xsd:element name="MediaServiceOCR" ma:index="21" nillable="true" ma:displayName="Extracted Text" ma:internalName="MediaServiceOCR" ma:readOnly="true">
      <xsd:simpleType>
        <xsd:restriction base="dms:Note">
          <xsd:maxLength value="255"/>
        </xsd:restriction>
      </xsd:simpleType>
    </xsd:element>
    <xsd:element name="MediaServiceObjectDetectorVersions" ma:index="22" nillable="true" ma:displayName="MediaServiceObjectDetectorVersions" ma:hidden="true" ma:indexed="true" ma:internalName="MediaServiceObjectDetectorVersions"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6bfc89a-06a0-41d6-ae50-6ff65b36cb8b"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TaxCatchAll" ma:index="17" nillable="true" ma:displayName="Taxonomy Catch All Column" ma:hidden="true" ma:list="{953f2175-e71b-4bc5-bf24-4d540adc5750}" ma:internalName="TaxCatchAll" ma:showField="CatchAllData" ma:web="16bfc89a-06a0-41d6-ae50-6ff65b36cb8b">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CE620A5C-33FC-48F2-B6E6-FC7CD55072CE}">
  <ds:schemaRefs>
    <ds:schemaRef ds:uri="http://schemas.microsoft.com/office/2006/metadata/properties"/>
    <ds:schemaRef ds:uri="http://schemas.microsoft.com/office/infopath/2007/PartnerControls"/>
    <ds:schemaRef ds:uri="16bfc89a-06a0-41d6-ae50-6ff65b36cb8b"/>
    <ds:schemaRef ds:uri="e4a72011-89be-41d7-bd49-565121a9e247"/>
  </ds:schemaRefs>
</ds:datastoreItem>
</file>

<file path=customXml/itemProps2.xml><?xml version="1.0" encoding="utf-8"?>
<ds:datastoreItem xmlns:ds="http://schemas.openxmlformats.org/officeDocument/2006/customXml" ds:itemID="{00C73779-524E-4699-9807-8187709C25DF}">
  <ds:schemaRefs>
    <ds:schemaRef ds:uri="http://schemas.microsoft.com/sharepoint/v3/contenttype/forms"/>
  </ds:schemaRefs>
</ds:datastoreItem>
</file>

<file path=customXml/itemProps3.xml><?xml version="1.0" encoding="utf-8"?>
<ds:datastoreItem xmlns:ds="http://schemas.openxmlformats.org/officeDocument/2006/customXml" ds:itemID="{E1C22948-1DD8-461D-92C3-3219D1813C3B}">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e4a72011-89be-41d7-bd49-565121a9e247"/>
    <ds:schemaRef ds:uri="16bfc89a-06a0-41d6-ae50-6ff65b36cb8b"/>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UWTSD_Powerpoint Template Accessible Widescreen_2023 Sept</Template>
  <TotalTime>9</TotalTime>
  <Words>1813</Words>
  <Application>Microsoft Office PowerPoint</Application>
  <PresentationFormat>Widescreen</PresentationFormat>
  <Paragraphs>142</Paragraphs>
  <Slides>17</Slides>
  <Notes>14</Notes>
  <HiddenSlides>0</HiddenSlides>
  <MMClips>0</MMClips>
  <ScaleCrop>false</ScaleCrop>
  <HeadingPairs>
    <vt:vector size="6" baseType="variant">
      <vt:variant>
        <vt:lpstr>Fonts Used</vt:lpstr>
      </vt:variant>
      <vt:variant>
        <vt:i4>9</vt:i4>
      </vt:variant>
      <vt:variant>
        <vt:lpstr>Theme</vt:lpstr>
      </vt:variant>
      <vt:variant>
        <vt:i4>7</vt:i4>
      </vt:variant>
      <vt:variant>
        <vt:lpstr>Slide Titles</vt:lpstr>
      </vt:variant>
      <vt:variant>
        <vt:i4>17</vt:i4>
      </vt:variant>
    </vt:vector>
  </HeadingPairs>
  <TitlesOfParts>
    <vt:vector size="33" baseType="lpstr">
      <vt:lpstr>DengXian</vt:lpstr>
      <vt:lpstr>Arial</vt:lpstr>
      <vt:lpstr>Calibri</vt:lpstr>
      <vt:lpstr>Calibri Light</vt:lpstr>
      <vt:lpstr>Myriad Pro</vt:lpstr>
      <vt:lpstr>Symbol</vt:lpstr>
      <vt:lpstr>Times</vt:lpstr>
      <vt:lpstr>Times New Roman</vt:lpstr>
      <vt:lpstr>Wingdings</vt:lpstr>
      <vt:lpstr>UWTSD Holding Page</vt:lpstr>
      <vt:lpstr>UWTSD Title Page 1</vt:lpstr>
      <vt:lpstr>UWTSD Text 1</vt:lpstr>
      <vt:lpstr>UWTSD Text 2</vt:lpstr>
      <vt:lpstr>UWTSD Text 3</vt:lpstr>
      <vt:lpstr>UWTSD Text 4</vt:lpstr>
      <vt:lpstr>UWTSD Logo Variations place image in Background</vt:lpstr>
      <vt:lpstr>PowerPoint Presentation</vt:lpstr>
      <vt:lpstr>ECEY6011_BIRM   Leadership for systems of quality </vt:lpstr>
      <vt:lpstr>Assignment Part 2</vt:lpstr>
      <vt:lpstr>The Task</vt:lpstr>
      <vt:lpstr>For Example</vt:lpstr>
      <vt:lpstr>Marking Criteria 1 - Referencing </vt:lpstr>
      <vt:lpstr>Marking Criteria 2 – Knowledge and Understanding</vt:lpstr>
      <vt:lpstr>Marking Criteria 4 – Practical Application  </vt:lpstr>
      <vt:lpstr>Marking Criteria 5 – Transferable Skills</vt:lpstr>
      <vt:lpstr>Module Learning Outcomes</vt:lpstr>
      <vt:lpstr>Study Support</vt:lpstr>
      <vt:lpstr>Artificial Intelligence</vt:lpstr>
      <vt:lpstr>Extenuating Circumstances (EC)</vt:lpstr>
      <vt:lpstr> Late Submissions</vt:lpstr>
      <vt:lpstr>ICT issues?</vt:lpstr>
      <vt:lpstr>Support</vt:lpstr>
      <vt:lpstr>Questions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EAEE6003/C Arweinyddiaeth ar gyfer systemau o ansawdd Leadership for systems of quality</dc:title>
  <dc:creator>Natalie MacDonald</dc:creator>
  <cp:lastModifiedBy>Bee B</cp:lastModifiedBy>
  <cp:revision>133</cp:revision>
  <cp:lastPrinted>2021-10-15T07:02:28Z</cp:lastPrinted>
  <dcterms:created xsi:type="dcterms:W3CDTF">2018-05-09T13:29:04Z</dcterms:created>
  <dcterms:modified xsi:type="dcterms:W3CDTF">2025-02-18T12:59:35Z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Order">
    <vt:lpwstr>239500.000000000</vt:lpwstr>
  </property>
  <property fmtid="{D5CDD505-2E9C-101B-9397-08002B2CF9AE}" pid="3" name="ContentTypeId">
    <vt:lpwstr>0x010100B144F219396AFE458016C97602F34B7A</vt:lpwstr>
  </property>
  <property fmtid="{D5CDD505-2E9C-101B-9397-08002B2CF9AE}" pid="4" name="_SourceUrl">
    <vt:lpwstr/>
  </property>
  <property fmtid="{D5CDD505-2E9C-101B-9397-08002B2CF9AE}" pid="5" name="_SharedFileIndex">
    <vt:lpwstr/>
  </property>
  <property fmtid="{D5CDD505-2E9C-101B-9397-08002B2CF9AE}" pid="6" name="ComplianceAssetId">
    <vt:lpwstr/>
  </property>
  <property fmtid="{D5CDD505-2E9C-101B-9397-08002B2CF9AE}" pid="7" name="_ExtendedDescription">
    <vt:lpwstr/>
  </property>
  <property fmtid="{D5CDD505-2E9C-101B-9397-08002B2CF9AE}" pid="8" name="TriggerFlowInfo">
    <vt:lpwstr/>
  </property>
</Properties>
</file>