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1"/>
  </p:sldMasterIdLst>
  <p:notesMasterIdLst>
    <p:notesMasterId r:id="rId38"/>
  </p:notesMasterIdLst>
  <p:sldIdLst>
    <p:sldId id="669" r:id="rId2"/>
    <p:sldId id="316" r:id="rId3"/>
    <p:sldId id="663" r:id="rId4"/>
    <p:sldId id="660" r:id="rId5"/>
    <p:sldId id="670" r:id="rId6"/>
    <p:sldId id="661" r:id="rId7"/>
    <p:sldId id="672" r:id="rId8"/>
    <p:sldId id="532" r:id="rId9"/>
    <p:sldId id="634" r:id="rId10"/>
    <p:sldId id="662" r:id="rId11"/>
    <p:sldId id="644" r:id="rId12"/>
    <p:sldId id="614" r:id="rId13"/>
    <p:sldId id="677" r:id="rId14"/>
    <p:sldId id="531" r:id="rId15"/>
    <p:sldId id="650" r:id="rId16"/>
    <p:sldId id="648" r:id="rId17"/>
    <p:sldId id="651" r:id="rId18"/>
    <p:sldId id="649" r:id="rId19"/>
    <p:sldId id="676" r:id="rId20"/>
    <p:sldId id="671" r:id="rId21"/>
    <p:sldId id="664" r:id="rId22"/>
    <p:sldId id="655" r:id="rId23"/>
    <p:sldId id="658" r:id="rId24"/>
    <p:sldId id="665" r:id="rId25"/>
    <p:sldId id="656" r:id="rId26"/>
    <p:sldId id="657" r:id="rId27"/>
    <p:sldId id="617" r:id="rId28"/>
    <p:sldId id="615" r:id="rId29"/>
    <p:sldId id="674" r:id="rId30"/>
    <p:sldId id="673" r:id="rId31"/>
    <p:sldId id="675" r:id="rId32"/>
    <p:sldId id="621" r:id="rId33"/>
    <p:sldId id="620" r:id="rId34"/>
    <p:sldId id="667" r:id="rId35"/>
    <p:sldId id="666" r:id="rId36"/>
    <p:sldId id="668"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406ABE-0875-4BE0-A962-4F3C10F85708}" v="16" dt="2026-02-07T15:32:36.0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255" autoAdjust="0"/>
    <p:restoredTop sz="90019" autoAdjust="0"/>
  </p:normalViewPr>
  <p:slideViewPr>
    <p:cSldViewPr snapToGrid="0">
      <p:cViewPr varScale="1">
        <p:scale>
          <a:sx n="49" d="100"/>
          <a:sy n="49" d="100"/>
        </p:scale>
        <p:origin x="159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ather davies" userId="5f3fe59cb5a03f7b" providerId="LiveId" clId="{9ECC422D-7A20-40C4-952D-43250980E108}"/>
    <pc:docChg chg="undo custSel addSld delSld modSld sldOrd">
      <pc:chgData name="heather davies" userId="5f3fe59cb5a03f7b" providerId="LiveId" clId="{9ECC422D-7A20-40C4-952D-43250980E108}" dt="2026-02-07T15:34:58.991" v="288" actId="20577"/>
      <pc:docMkLst>
        <pc:docMk/>
      </pc:docMkLst>
      <pc:sldChg chg="modSp mod">
        <pc:chgData name="heather davies" userId="5f3fe59cb5a03f7b" providerId="LiveId" clId="{9ECC422D-7A20-40C4-952D-43250980E108}" dt="2026-01-31T15:16:54.726" v="29" actId="113"/>
        <pc:sldMkLst>
          <pc:docMk/>
          <pc:sldMk cId="3122987796" sldId="531"/>
        </pc:sldMkLst>
        <pc:spChg chg="mod">
          <ac:chgData name="heather davies" userId="5f3fe59cb5a03f7b" providerId="LiveId" clId="{9ECC422D-7A20-40C4-952D-43250980E108}" dt="2026-01-31T15:16:54.726" v="29" actId="113"/>
          <ac:spMkLst>
            <pc:docMk/>
            <pc:sldMk cId="3122987796" sldId="531"/>
            <ac:spMk id="2" creationId="{8E9EBAB1-E122-0B50-6BDD-23FBD29C1688}"/>
          </ac:spMkLst>
        </pc:spChg>
      </pc:sldChg>
      <pc:sldChg chg="modSp mod">
        <pc:chgData name="heather davies" userId="5f3fe59cb5a03f7b" providerId="LiveId" clId="{9ECC422D-7A20-40C4-952D-43250980E108}" dt="2026-01-31T15:16:04.223" v="22" actId="113"/>
        <pc:sldMkLst>
          <pc:docMk/>
          <pc:sldMk cId="539397756" sldId="532"/>
        </pc:sldMkLst>
        <pc:spChg chg="mod">
          <ac:chgData name="heather davies" userId="5f3fe59cb5a03f7b" providerId="LiveId" clId="{9ECC422D-7A20-40C4-952D-43250980E108}" dt="2026-01-31T15:16:04.223" v="22" actId="113"/>
          <ac:spMkLst>
            <pc:docMk/>
            <pc:sldMk cId="539397756" sldId="532"/>
            <ac:spMk id="6" creationId="{28F6A98E-B62D-7BB3-81B5-B6C13CA499DA}"/>
          </ac:spMkLst>
        </pc:spChg>
      </pc:sldChg>
      <pc:sldChg chg="modSp mod">
        <pc:chgData name="heather davies" userId="5f3fe59cb5a03f7b" providerId="LiveId" clId="{9ECC422D-7A20-40C4-952D-43250980E108}" dt="2026-01-31T15:16:46.882" v="28" actId="255"/>
        <pc:sldMkLst>
          <pc:docMk/>
          <pc:sldMk cId="2868040568" sldId="614"/>
        </pc:sldMkLst>
        <pc:spChg chg="mod">
          <ac:chgData name="heather davies" userId="5f3fe59cb5a03f7b" providerId="LiveId" clId="{9ECC422D-7A20-40C4-952D-43250980E108}" dt="2026-01-31T15:16:46.882" v="28" actId="255"/>
          <ac:spMkLst>
            <pc:docMk/>
            <pc:sldMk cId="2868040568" sldId="614"/>
            <ac:spMk id="3" creationId="{56BAB6E4-8C40-179C-E625-2A4CAFFFCFD5}"/>
          </ac:spMkLst>
        </pc:spChg>
      </pc:sldChg>
      <pc:sldChg chg="modSp mod">
        <pc:chgData name="heather davies" userId="5f3fe59cb5a03f7b" providerId="LiveId" clId="{9ECC422D-7A20-40C4-952D-43250980E108}" dt="2026-01-31T15:16:33.163" v="27" actId="113"/>
        <pc:sldMkLst>
          <pc:docMk/>
          <pc:sldMk cId="4112378889" sldId="644"/>
        </pc:sldMkLst>
        <pc:spChg chg="mod">
          <ac:chgData name="heather davies" userId="5f3fe59cb5a03f7b" providerId="LiveId" clId="{9ECC422D-7A20-40C4-952D-43250980E108}" dt="2026-01-31T15:16:33.163" v="27" actId="113"/>
          <ac:spMkLst>
            <pc:docMk/>
            <pc:sldMk cId="4112378889" sldId="644"/>
            <ac:spMk id="2" creationId="{1B2FE5C2-B3B3-A8CF-D886-B0E8BE16D0A8}"/>
          </ac:spMkLst>
        </pc:spChg>
      </pc:sldChg>
      <pc:sldChg chg="modSp mod">
        <pc:chgData name="heather davies" userId="5f3fe59cb5a03f7b" providerId="LiveId" clId="{9ECC422D-7A20-40C4-952D-43250980E108}" dt="2026-01-31T15:17:07.168" v="31" actId="113"/>
        <pc:sldMkLst>
          <pc:docMk/>
          <pc:sldMk cId="277274642" sldId="648"/>
        </pc:sldMkLst>
        <pc:spChg chg="mod">
          <ac:chgData name="heather davies" userId="5f3fe59cb5a03f7b" providerId="LiveId" clId="{9ECC422D-7A20-40C4-952D-43250980E108}" dt="2026-01-31T15:17:07.168" v="31" actId="113"/>
          <ac:spMkLst>
            <pc:docMk/>
            <pc:sldMk cId="277274642" sldId="648"/>
            <ac:spMk id="2" creationId="{2B9F3691-2A04-848D-40D5-302D01A77B74}"/>
          </ac:spMkLst>
        </pc:spChg>
      </pc:sldChg>
      <pc:sldChg chg="modSp mod">
        <pc:chgData name="heather davies" userId="5f3fe59cb5a03f7b" providerId="LiveId" clId="{9ECC422D-7A20-40C4-952D-43250980E108}" dt="2026-01-31T15:17:17.491" v="33" actId="113"/>
        <pc:sldMkLst>
          <pc:docMk/>
          <pc:sldMk cId="310362673" sldId="649"/>
        </pc:sldMkLst>
        <pc:spChg chg="mod">
          <ac:chgData name="heather davies" userId="5f3fe59cb5a03f7b" providerId="LiveId" clId="{9ECC422D-7A20-40C4-952D-43250980E108}" dt="2026-01-31T15:17:17.491" v="33" actId="113"/>
          <ac:spMkLst>
            <pc:docMk/>
            <pc:sldMk cId="310362673" sldId="649"/>
            <ac:spMk id="2" creationId="{A7DF647E-3C73-4441-3CF2-519869B4396D}"/>
          </ac:spMkLst>
        </pc:spChg>
      </pc:sldChg>
      <pc:sldChg chg="modSp mod">
        <pc:chgData name="heather davies" userId="5f3fe59cb5a03f7b" providerId="LiveId" clId="{9ECC422D-7A20-40C4-952D-43250980E108}" dt="2026-01-31T15:17:02.110" v="30" actId="113"/>
        <pc:sldMkLst>
          <pc:docMk/>
          <pc:sldMk cId="3932041579" sldId="650"/>
        </pc:sldMkLst>
        <pc:spChg chg="mod">
          <ac:chgData name="heather davies" userId="5f3fe59cb5a03f7b" providerId="LiveId" clId="{9ECC422D-7A20-40C4-952D-43250980E108}" dt="2026-01-31T15:17:02.110" v="30" actId="113"/>
          <ac:spMkLst>
            <pc:docMk/>
            <pc:sldMk cId="3932041579" sldId="650"/>
            <ac:spMk id="2" creationId="{66A84CB7-CA65-917D-E768-5C2756BBE850}"/>
          </ac:spMkLst>
        </pc:spChg>
      </pc:sldChg>
      <pc:sldChg chg="modSp mod">
        <pc:chgData name="heather davies" userId="5f3fe59cb5a03f7b" providerId="LiveId" clId="{9ECC422D-7A20-40C4-952D-43250980E108}" dt="2026-01-31T15:17:12.063" v="32" actId="113"/>
        <pc:sldMkLst>
          <pc:docMk/>
          <pc:sldMk cId="369439617" sldId="651"/>
        </pc:sldMkLst>
        <pc:spChg chg="mod">
          <ac:chgData name="heather davies" userId="5f3fe59cb5a03f7b" providerId="LiveId" clId="{9ECC422D-7A20-40C4-952D-43250980E108}" dt="2026-01-31T15:17:12.063" v="32" actId="113"/>
          <ac:spMkLst>
            <pc:docMk/>
            <pc:sldMk cId="369439617" sldId="651"/>
            <ac:spMk id="2" creationId="{F78EF253-BD40-5F0E-C300-0184BA57A55B}"/>
          </ac:spMkLst>
        </pc:spChg>
      </pc:sldChg>
      <pc:sldChg chg="modSp mod">
        <pc:chgData name="heather davies" userId="5f3fe59cb5a03f7b" providerId="LiveId" clId="{9ECC422D-7A20-40C4-952D-43250980E108}" dt="2026-01-31T15:17:55.718" v="39" actId="27636"/>
        <pc:sldMkLst>
          <pc:docMk/>
          <pc:sldMk cId="2791275377" sldId="658"/>
        </pc:sldMkLst>
        <pc:spChg chg="mod">
          <ac:chgData name="heather davies" userId="5f3fe59cb5a03f7b" providerId="LiveId" clId="{9ECC422D-7A20-40C4-952D-43250980E108}" dt="2026-01-31T15:17:55.718" v="39" actId="27636"/>
          <ac:spMkLst>
            <pc:docMk/>
            <pc:sldMk cId="2791275377" sldId="658"/>
            <ac:spMk id="3" creationId="{3D28E9E4-03D8-42ED-A136-F9FE36578CF4}"/>
          </ac:spMkLst>
        </pc:spChg>
      </pc:sldChg>
      <pc:sldChg chg="modSp mod">
        <pc:chgData name="heather davies" userId="5f3fe59cb5a03f7b" providerId="LiveId" clId="{9ECC422D-7A20-40C4-952D-43250980E108}" dt="2026-01-31T15:15:06.022" v="14" actId="113"/>
        <pc:sldMkLst>
          <pc:docMk/>
          <pc:sldMk cId="2937888915" sldId="660"/>
        </pc:sldMkLst>
        <pc:spChg chg="mod">
          <ac:chgData name="heather davies" userId="5f3fe59cb5a03f7b" providerId="LiveId" clId="{9ECC422D-7A20-40C4-952D-43250980E108}" dt="2026-01-31T15:15:06.022" v="14" actId="113"/>
          <ac:spMkLst>
            <pc:docMk/>
            <pc:sldMk cId="2937888915" sldId="660"/>
            <ac:spMk id="2" creationId="{14C0983B-AFF3-8CAB-8523-BE1197FA8297}"/>
          </ac:spMkLst>
        </pc:spChg>
      </pc:sldChg>
      <pc:sldChg chg="modSp mod">
        <pc:chgData name="heather davies" userId="5f3fe59cb5a03f7b" providerId="LiveId" clId="{9ECC422D-7A20-40C4-952D-43250980E108}" dt="2026-01-31T15:15:54.238" v="21" actId="20577"/>
        <pc:sldMkLst>
          <pc:docMk/>
          <pc:sldMk cId="3651941584" sldId="661"/>
        </pc:sldMkLst>
        <pc:graphicFrameChg chg="modGraphic">
          <ac:chgData name="heather davies" userId="5f3fe59cb5a03f7b" providerId="LiveId" clId="{9ECC422D-7A20-40C4-952D-43250980E108}" dt="2026-01-31T15:15:54.238" v="21" actId="20577"/>
          <ac:graphicFrameMkLst>
            <pc:docMk/>
            <pc:sldMk cId="3651941584" sldId="661"/>
            <ac:graphicFrameMk id="20" creationId="{FC22C729-D5C3-6C59-A0CC-758879363848}"/>
          </ac:graphicFrameMkLst>
        </pc:graphicFrameChg>
      </pc:sldChg>
      <pc:sldChg chg="modSp mod">
        <pc:chgData name="heather davies" userId="5f3fe59cb5a03f7b" providerId="LiveId" clId="{9ECC422D-7A20-40C4-952D-43250980E108}" dt="2026-01-31T15:16:22.619" v="26" actId="20577"/>
        <pc:sldMkLst>
          <pc:docMk/>
          <pc:sldMk cId="160237544" sldId="662"/>
        </pc:sldMkLst>
        <pc:graphicFrameChg chg="modGraphic">
          <ac:chgData name="heather davies" userId="5f3fe59cb5a03f7b" providerId="LiveId" clId="{9ECC422D-7A20-40C4-952D-43250980E108}" dt="2026-01-31T15:16:22.619" v="26" actId="20577"/>
          <ac:graphicFrameMkLst>
            <pc:docMk/>
            <pc:sldMk cId="160237544" sldId="662"/>
            <ac:graphicFrameMk id="5" creationId="{BA944129-A079-E6A7-B7C9-5EAFC4F41422}"/>
          </ac:graphicFrameMkLst>
        </pc:graphicFrameChg>
      </pc:sldChg>
      <pc:sldChg chg="modSp mod">
        <pc:chgData name="heather davies" userId="5f3fe59cb5a03f7b" providerId="LiveId" clId="{9ECC422D-7A20-40C4-952D-43250980E108}" dt="2026-01-31T15:17:39.488" v="37" actId="14100"/>
        <pc:sldMkLst>
          <pc:docMk/>
          <pc:sldMk cId="6834476" sldId="664"/>
        </pc:sldMkLst>
        <pc:spChg chg="mod">
          <ac:chgData name="heather davies" userId="5f3fe59cb5a03f7b" providerId="LiveId" clId="{9ECC422D-7A20-40C4-952D-43250980E108}" dt="2026-01-31T15:17:29.296" v="35" actId="113"/>
          <ac:spMkLst>
            <pc:docMk/>
            <pc:sldMk cId="6834476" sldId="664"/>
            <ac:spMk id="2" creationId="{1844BF69-BDFC-4BB4-A1C3-47FBD8BFC3CB}"/>
          </ac:spMkLst>
        </pc:spChg>
        <pc:picChg chg="mod">
          <ac:chgData name="heather davies" userId="5f3fe59cb5a03f7b" providerId="LiveId" clId="{9ECC422D-7A20-40C4-952D-43250980E108}" dt="2026-01-31T15:17:39.488" v="37" actId="14100"/>
          <ac:picMkLst>
            <pc:docMk/>
            <pc:sldMk cId="6834476" sldId="664"/>
            <ac:picMk id="4" creationId="{70086F2A-C820-4BFD-AF27-CC5A2774A7FF}"/>
          </ac:picMkLst>
        </pc:picChg>
      </pc:sldChg>
      <pc:sldChg chg="modSp mod">
        <pc:chgData name="heather davies" userId="5f3fe59cb5a03f7b" providerId="LiveId" clId="{9ECC422D-7A20-40C4-952D-43250980E108}" dt="2026-01-31T15:18:06.846" v="40" actId="255"/>
        <pc:sldMkLst>
          <pc:docMk/>
          <pc:sldMk cId="4182835348" sldId="665"/>
        </pc:sldMkLst>
        <pc:spChg chg="mod">
          <ac:chgData name="heather davies" userId="5f3fe59cb5a03f7b" providerId="LiveId" clId="{9ECC422D-7A20-40C4-952D-43250980E108}" dt="2026-01-31T15:18:06.846" v="40" actId="255"/>
          <ac:spMkLst>
            <pc:docMk/>
            <pc:sldMk cId="4182835348" sldId="665"/>
            <ac:spMk id="3" creationId="{3F2608A3-EA67-BDF1-6E17-59C5ED6F6B5B}"/>
          </ac:spMkLst>
        </pc:spChg>
      </pc:sldChg>
      <pc:sldChg chg="modSp mod">
        <pc:chgData name="heather davies" userId="5f3fe59cb5a03f7b" providerId="LiveId" clId="{9ECC422D-7A20-40C4-952D-43250980E108}" dt="2026-01-31T15:14:51.848" v="12" actId="113"/>
        <pc:sldMkLst>
          <pc:docMk/>
          <pc:sldMk cId="3747838412" sldId="669"/>
        </pc:sldMkLst>
        <pc:spChg chg="mod">
          <ac:chgData name="heather davies" userId="5f3fe59cb5a03f7b" providerId="LiveId" clId="{9ECC422D-7A20-40C4-952D-43250980E108}" dt="2026-01-31T15:14:51.848" v="12" actId="113"/>
          <ac:spMkLst>
            <pc:docMk/>
            <pc:sldMk cId="3747838412" sldId="669"/>
            <ac:spMk id="3" creationId="{A95E7F72-6AE0-6E22-F12E-3E5D76CACD09}"/>
          </ac:spMkLst>
        </pc:spChg>
      </pc:sldChg>
      <pc:sldChg chg="modSp mod">
        <pc:chgData name="heather davies" userId="5f3fe59cb5a03f7b" providerId="LiveId" clId="{9ECC422D-7A20-40C4-952D-43250980E108}" dt="2026-01-31T15:13:45.807" v="7" actId="113"/>
        <pc:sldMkLst>
          <pc:docMk/>
          <pc:sldMk cId="2859871852" sldId="670"/>
        </pc:sldMkLst>
        <pc:spChg chg="mod">
          <ac:chgData name="heather davies" userId="5f3fe59cb5a03f7b" providerId="LiveId" clId="{9ECC422D-7A20-40C4-952D-43250980E108}" dt="2026-01-31T15:13:45.807" v="7" actId="113"/>
          <ac:spMkLst>
            <pc:docMk/>
            <pc:sldMk cId="2859871852" sldId="670"/>
            <ac:spMk id="2" creationId="{500782BC-ABC5-DF21-2354-8818DC1FB7B0}"/>
          </ac:spMkLst>
        </pc:spChg>
      </pc:sldChg>
      <pc:sldChg chg="modSp mod">
        <pc:chgData name="heather davies" userId="5f3fe59cb5a03f7b" providerId="LiveId" clId="{9ECC422D-7A20-40C4-952D-43250980E108}" dt="2026-01-31T15:17:22.589" v="34" actId="113"/>
        <pc:sldMkLst>
          <pc:docMk/>
          <pc:sldMk cId="3290703083" sldId="671"/>
        </pc:sldMkLst>
        <pc:spChg chg="mod">
          <ac:chgData name="heather davies" userId="5f3fe59cb5a03f7b" providerId="LiveId" clId="{9ECC422D-7A20-40C4-952D-43250980E108}" dt="2026-01-31T15:17:22.589" v="34" actId="113"/>
          <ac:spMkLst>
            <pc:docMk/>
            <pc:sldMk cId="3290703083" sldId="671"/>
            <ac:spMk id="4" creationId="{28090843-8D0A-2D92-D63B-63F5B7B7917C}"/>
          </ac:spMkLst>
        </pc:spChg>
      </pc:sldChg>
      <pc:sldChg chg="modSp new mod">
        <pc:chgData name="heather davies" userId="5f3fe59cb5a03f7b" providerId="LiveId" clId="{9ECC422D-7A20-40C4-952D-43250980E108}" dt="2026-02-07T15:19:25.286" v="59" actId="113"/>
        <pc:sldMkLst>
          <pc:docMk/>
          <pc:sldMk cId="480719226" sldId="672"/>
        </pc:sldMkLst>
        <pc:spChg chg="mod">
          <ac:chgData name="heather davies" userId="5f3fe59cb5a03f7b" providerId="LiveId" clId="{9ECC422D-7A20-40C4-952D-43250980E108}" dt="2026-02-07T15:19:25.286" v="59" actId="113"/>
          <ac:spMkLst>
            <pc:docMk/>
            <pc:sldMk cId="480719226" sldId="672"/>
            <ac:spMk id="2" creationId="{790C515F-060F-5198-EAA5-ADDFE420BD2C}"/>
          </ac:spMkLst>
        </pc:spChg>
        <pc:spChg chg="mod">
          <ac:chgData name="heather davies" userId="5f3fe59cb5a03f7b" providerId="LiveId" clId="{9ECC422D-7A20-40C4-952D-43250980E108}" dt="2026-02-07T15:19:04.974" v="42"/>
          <ac:spMkLst>
            <pc:docMk/>
            <pc:sldMk cId="480719226" sldId="672"/>
            <ac:spMk id="3" creationId="{2B196DE6-A75B-B90E-1BB4-A00A5447D193}"/>
          </ac:spMkLst>
        </pc:spChg>
      </pc:sldChg>
      <pc:sldChg chg="modSp new mod">
        <pc:chgData name="heather davies" userId="5f3fe59cb5a03f7b" providerId="LiveId" clId="{9ECC422D-7A20-40C4-952D-43250980E108}" dt="2026-02-07T15:20:46.608" v="101" actId="113"/>
        <pc:sldMkLst>
          <pc:docMk/>
          <pc:sldMk cId="2559746855" sldId="673"/>
        </pc:sldMkLst>
        <pc:spChg chg="mod">
          <ac:chgData name="heather davies" userId="5f3fe59cb5a03f7b" providerId="LiveId" clId="{9ECC422D-7A20-40C4-952D-43250980E108}" dt="2026-02-07T15:20:46.608" v="101" actId="113"/>
          <ac:spMkLst>
            <pc:docMk/>
            <pc:sldMk cId="2559746855" sldId="673"/>
            <ac:spMk id="2" creationId="{37BAD1D8-7C3B-10CB-408A-A5306A652B8F}"/>
          </ac:spMkLst>
        </pc:spChg>
        <pc:spChg chg="mod">
          <ac:chgData name="heather davies" userId="5f3fe59cb5a03f7b" providerId="LiveId" clId="{9ECC422D-7A20-40C4-952D-43250980E108}" dt="2026-02-07T15:20:21.203" v="61"/>
          <ac:spMkLst>
            <pc:docMk/>
            <pc:sldMk cId="2559746855" sldId="673"/>
            <ac:spMk id="3" creationId="{C69B309B-3680-CB66-85B3-8F7F94FA2542}"/>
          </ac:spMkLst>
        </pc:spChg>
      </pc:sldChg>
      <pc:sldChg chg="modSp new mod ord">
        <pc:chgData name="heather davies" userId="5f3fe59cb5a03f7b" providerId="LiveId" clId="{9ECC422D-7A20-40C4-952D-43250980E108}" dt="2026-02-07T15:22:56.858" v="162"/>
        <pc:sldMkLst>
          <pc:docMk/>
          <pc:sldMk cId="1036272804" sldId="674"/>
        </pc:sldMkLst>
        <pc:spChg chg="mod">
          <ac:chgData name="heather davies" userId="5f3fe59cb5a03f7b" providerId="LiveId" clId="{9ECC422D-7A20-40C4-952D-43250980E108}" dt="2026-02-07T15:22:37.678" v="158" actId="113"/>
          <ac:spMkLst>
            <pc:docMk/>
            <pc:sldMk cId="1036272804" sldId="674"/>
            <ac:spMk id="2" creationId="{196E1D5C-D3E3-475B-A800-731951360B03}"/>
          </ac:spMkLst>
        </pc:spChg>
        <pc:spChg chg="mod">
          <ac:chgData name="heather davies" userId="5f3fe59cb5a03f7b" providerId="LiveId" clId="{9ECC422D-7A20-40C4-952D-43250980E108}" dt="2026-02-07T15:21:34.397" v="103"/>
          <ac:spMkLst>
            <pc:docMk/>
            <pc:sldMk cId="1036272804" sldId="674"/>
            <ac:spMk id="3" creationId="{832C984B-3921-A453-A25E-64116E155638}"/>
          </ac:spMkLst>
        </pc:spChg>
      </pc:sldChg>
      <pc:sldChg chg="modSp new mod">
        <pc:chgData name="heather davies" userId="5f3fe59cb5a03f7b" providerId="LiveId" clId="{9ECC422D-7A20-40C4-952D-43250980E108}" dt="2026-02-07T15:24:16.803" v="182" actId="27636"/>
        <pc:sldMkLst>
          <pc:docMk/>
          <pc:sldMk cId="3458235533" sldId="675"/>
        </pc:sldMkLst>
        <pc:spChg chg="mod">
          <ac:chgData name="heather davies" userId="5f3fe59cb5a03f7b" providerId="LiveId" clId="{9ECC422D-7A20-40C4-952D-43250980E108}" dt="2026-02-07T15:24:04.316" v="180" actId="113"/>
          <ac:spMkLst>
            <pc:docMk/>
            <pc:sldMk cId="3458235533" sldId="675"/>
            <ac:spMk id="2" creationId="{94D4250E-B5EE-3A07-C776-09BC49B59C33}"/>
          </ac:spMkLst>
        </pc:spChg>
        <pc:spChg chg="mod">
          <ac:chgData name="heather davies" userId="5f3fe59cb5a03f7b" providerId="LiveId" clId="{9ECC422D-7A20-40C4-952D-43250980E108}" dt="2026-02-07T15:24:16.803" v="182" actId="27636"/>
          <ac:spMkLst>
            <pc:docMk/>
            <pc:sldMk cId="3458235533" sldId="675"/>
            <ac:spMk id="3" creationId="{083F4531-E057-69BF-099C-E747134486FC}"/>
          </ac:spMkLst>
        </pc:spChg>
      </pc:sldChg>
      <pc:sldChg chg="addSp delSp modSp new mod">
        <pc:chgData name="heather davies" userId="5f3fe59cb5a03f7b" providerId="LiveId" clId="{9ECC422D-7A20-40C4-952D-43250980E108}" dt="2026-02-07T15:30:56.728" v="254" actId="20577"/>
        <pc:sldMkLst>
          <pc:docMk/>
          <pc:sldMk cId="1106126110" sldId="676"/>
        </pc:sldMkLst>
        <pc:spChg chg="mod">
          <ac:chgData name="heather davies" userId="5f3fe59cb5a03f7b" providerId="LiveId" clId="{9ECC422D-7A20-40C4-952D-43250980E108}" dt="2026-02-07T15:27:33.394" v="185"/>
          <ac:spMkLst>
            <pc:docMk/>
            <pc:sldMk cId="1106126110" sldId="676"/>
            <ac:spMk id="2" creationId="{0F79CA22-A109-29EE-312C-1B487F87B80D}"/>
          </ac:spMkLst>
        </pc:spChg>
        <pc:spChg chg="del">
          <ac:chgData name="heather davies" userId="5f3fe59cb5a03f7b" providerId="LiveId" clId="{9ECC422D-7A20-40C4-952D-43250980E108}" dt="2026-02-07T15:27:24.919" v="184"/>
          <ac:spMkLst>
            <pc:docMk/>
            <pc:sldMk cId="1106126110" sldId="676"/>
            <ac:spMk id="3" creationId="{C97C297D-F6A0-8C9F-5038-16989BF1B155}"/>
          </ac:spMkLst>
        </pc:spChg>
        <pc:spChg chg="add del mod">
          <ac:chgData name="heather davies" userId="5f3fe59cb5a03f7b" providerId="LiveId" clId="{9ECC422D-7A20-40C4-952D-43250980E108}" dt="2026-02-07T15:28:01.503" v="188" actId="478"/>
          <ac:spMkLst>
            <pc:docMk/>
            <pc:sldMk cId="1106126110" sldId="676"/>
            <ac:spMk id="4" creationId="{FDBB13A8-5381-D4EE-DD90-12393946B449}"/>
          </ac:spMkLst>
        </pc:spChg>
        <pc:spChg chg="add del mod">
          <ac:chgData name="heather davies" userId="5f3fe59cb5a03f7b" providerId="LiveId" clId="{9ECC422D-7A20-40C4-952D-43250980E108}" dt="2026-02-07T15:28:31.934" v="211"/>
          <ac:spMkLst>
            <pc:docMk/>
            <pc:sldMk cId="1106126110" sldId="676"/>
            <ac:spMk id="5" creationId="{30D47B41-3B16-03C0-F971-55DC46D3164E}"/>
          </ac:spMkLst>
        </pc:spChg>
        <pc:spChg chg="add del mod">
          <ac:chgData name="heather davies" userId="5f3fe59cb5a03f7b" providerId="LiveId" clId="{9ECC422D-7A20-40C4-952D-43250980E108}" dt="2026-02-07T15:30:56.728" v="254" actId="20577"/>
          <ac:spMkLst>
            <pc:docMk/>
            <pc:sldMk cId="1106126110" sldId="676"/>
            <ac:spMk id="6" creationId="{29EFCAC8-5930-7BEC-102D-BB317DB035D1}"/>
          </ac:spMkLst>
        </pc:spChg>
        <pc:spChg chg="add mod">
          <ac:chgData name="heather davies" userId="5f3fe59cb5a03f7b" providerId="LiveId" clId="{9ECC422D-7A20-40C4-952D-43250980E108}" dt="2026-02-07T15:30:01.774" v="225" actId="478"/>
          <ac:spMkLst>
            <pc:docMk/>
            <pc:sldMk cId="1106126110" sldId="676"/>
            <ac:spMk id="7" creationId="{8E89570F-8DC2-02A8-8E79-B4EB2F9A5186}"/>
          </ac:spMkLst>
        </pc:spChg>
      </pc:sldChg>
      <pc:sldChg chg="addSp delSp modSp new mod">
        <pc:chgData name="heather davies" userId="5f3fe59cb5a03f7b" providerId="LiveId" clId="{9ECC422D-7A20-40C4-952D-43250980E108}" dt="2026-02-07T15:34:58.991" v="288" actId="20577"/>
        <pc:sldMkLst>
          <pc:docMk/>
          <pc:sldMk cId="986581047" sldId="677"/>
        </pc:sldMkLst>
        <pc:spChg chg="mod">
          <ac:chgData name="heather davies" userId="5f3fe59cb5a03f7b" providerId="LiveId" clId="{9ECC422D-7A20-40C4-952D-43250980E108}" dt="2026-02-07T15:32:42.380" v="267" actId="20577"/>
          <ac:spMkLst>
            <pc:docMk/>
            <pc:sldMk cId="986581047" sldId="677"/>
            <ac:spMk id="2" creationId="{F1578F37-398D-42C5-89BC-1C4994E550E1}"/>
          </ac:spMkLst>
        </pc:spChg>
        <pc:spChg chg="del">
          <ac:chgData name="heather davies" userId="5f3fe59cb5a03f7b" providerId="LiveId" clId="{9ECC422D-7A20-40C4-952D-43250980E108}" dt="2026-02-07T15:32:29.041" v="256"/>
          <ac:spMkLst>
            <pc:docMk/>
            <pc:sldMk cId="986581047" sldId="677"/>
            <ac:spMk id="3" creationId="{BA30724C-F9CE-F0EA-CABA-3D797DAEE196}"/>
          </ac:spMkLst>
        </pc:spChg>
        <pc:spChg chg="add mod">
          <ac:chgData name="heather davies" userId="5f3fe59cb5a03f7b" providerId="LiveId" clId="{9ECC422D-7A20-40C4-952D-43250980E108}" dt="2026-02-07T15:34:58.991" v="288" actId="20577"/>
          <ac:spMkLst>
            <pc:docMk/>
            <pc:sldMk cId="986581047" sldId="677"/>
            <ac:spMk id="4" creationId="{EEB9FB47-B321-ED94-48B5-9D1C0072000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1FF5B3-B8B8-47ED-B4AF-52F3E6558F9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69C468F-458C-45CE-AF33-CE6FB2F375C7}">
      <dgm:prSet/>
      <dgm:spPr/>
      <dgm:t>
        <a:bodyPr/>
        <a:lstStyle/>
        <a:p>
          <a:r>
            <a:rPr lang="en-GB"/>
            <a:t>The meaning of culture</a:t>
          </a:r>
          <a:endParaRPr lang="en-US"/>
        </a:p>
      </dgm:t>
    </dgm:pt>
    <dgm:pt modelId="{BCBFDFA0-E457-40BD-9BEB-B7120708F0A9}" type="parTrans" cxnId="{A50F24D4-0BD5-4A7E-8986-E878ACD7F743}">
      <dgm:prSet/>
      <dgm:spPr/>
      <dgm:t>
        <a:bodyPr/>
        <a:lstStyle/>
        <a:p>
          <a:endParaRPr lang="en-US"/>
        </a:p>
      </dgm:t>
    </dgm:pt>
    <dgm:pt modelId="{957756DA-7B55-4A1B-ACF2-468F3A6B6B3B}" type="sibTrans" cxnId="{A50F24D4-0BD5-4A7E-8986-E878ACD7F743}">
      <dgm:prSet/>
      <dgm:spPr/>
      <dgm:t>
        <a:bodyPr/>
        <a:lstStyle/>
        <a:p>
          <a:endParaRPr lang="en-US"/>
        </a:p>
      </dgm:t>
    </dgm:pt>
    <dgm:pt modelId="{7C4C22DD-BB80-47E6-9FB8-5DA7B6F4739B}">
      <dgm:prSet/>
      <dgm:spPr/>
      <dgm:t>
        <a:bodyPr/>
        <a:lstStyle/>
        <a:p>
          <a:r>
            <a:rPr lang="en-GB"/>
            <a:t>The link between (Welsh) culture and health and wellbeing</a:t>
          </a:r>
          <a:endParaRPr lang="en-US"/>
        </a:p>
      </dgm:t>
    </dgm:pt>
    <dgm:pt modelId="{6A202E63-665F-470E-8DD2-CF0C99B6BD82}" type="parTrans" cxnId="{D1A1B225-1048-4E7E-8DE2-AF45C6D95752}">
      <dgm:prSet/>
      <dgm:spPr/>
      <dgm:t>
        <a:bodyPr/>
        <a:lstStyle/>
        <a:p>
          <a:endParaRPr lang="en-US"/>
        </a:p>
      </dgm:t>
    </dgm:pt>
    <dgm:pt modelId="{74B41FF4-F2EC-4455-BB14-641BB515FB8F}" type="sibTrans" cxnId="{D1A1B225-1048-4E7E-8DE2-AF45C6D95752}">
      <dgm:prSet/>
      <dgm:spPr/>
      <dgm:t>
        <a:bodyPr/>
        <a:lstStyle/>
        <a:p>
          <a:endParaRPr lang="en-US"/>
        </a:p>
      </dgm:t>
    </dgm:pt>
    <dgm:pt modelId="{B2517BE1-1836-492A-9317-63C4CFA4075F}">
      <dgm:prSet/>
      <dgm:spPr/>
      <dgm:t>
        <a:bodyPr/>
        <a:lstStyle/>
        <a:p>
          <a:r>
            <a:rPr lang="en-GB"/>
            <a:t>National Wellbeing strategy: indicators and goals</a:t>
          </a:r>
          <a:endParaRPr lang="en-US"/>
        </a:p>
      </dgm:t>
    </dgm:pt>
    <dgm:pt modelId="{A63825B9-FE8E-4512-A2C3-4A4DA3A02675}" type="parTrans" cxnId="{CA10D8A5-EEE7-49A9-A906-E693915373B6}">
      <dgm:prSet/>
      <dgm:spPr/>
      <dgm:t>
        <a:bodyPr/>
        <a:lstStyle/>
        <a:p>
          <a:endParaRPr lang="en-US"/>
        </a:p>
      </dgm:t>
    </dgm:pt>
    <dgm:pt modelId="{87E9289C-BDC4-4E1E-9CE3-C58AF43A13C9}" type="sibTrans" cxnId="{CA10D8A5-EEE7-49A9-A906-E693915373B6}">
      <dgm:prSet/>
      <dgm:spPr/>
      <dgm:t>
        <a:bodyPr/>
        <a:lstStyle/>
        <a:p>
          <a:endParaRPr lang="en-US"/>
        </a:p>
      </dgm:t>
    </dgm:pt>
    <dgm:pt modelId="{A9AD48BC-CE1A-437A-8261-EC3CA5D7CEC7}">
      <dgm:prSet/>
      <dgm:spPr/>
      <dgm:t>
        <a:bodyPr/>
        <a:lstStyle/>
        <a:p>
          <a:r>
            <a:rPr lang="en-GB"/>
            <a:t>Language and health: what research says</a:t>
          </a:r>
          <a:endParaRPr lang="en-US"/>
        </a:p>
      </dgm:t>
    </dgm:pt>
    <dgm:pt modelId="{1574BAE4-56A4-4D2E-AAE8-67C84196BD43}" type="parTrans" cxnId="{7C2157C9-2F1A-474C-969B-52F8FE4B44EC}">
      <dgm:prSet/>
      <dgm:spPr/>
      <dgm:t>
        <a:bodyPr/>
        <a:lstStyle/>
        <a:p>
          <a:endParaRPr lang="en-US"/>
        </a:p>
      </dgm:t>
    </dgm:pt>
    <dgm:pt modelId="{CDD6EF15-AED5-48BE-8CAC-322037E870D7}" type="sibTrans" cxnId="{7C2157C9-2F1A-474C-969B-52F8FE4B44EC}">
      <dgm:prSet/>
      <dgm:spPr/>
      <dgm:t>
        <a:bodyPr/>
        <a:lstStyle/>
        <a:p>
          <a:endParaRPr lang="en-US"/>
        </a:p>
      </dgm:t>
    </dgm:pt>
    <dgm:pt modelId="{3D0A4755-3845-49CF-916B-226198A9D17A}">
      <dgm:prSet/>
      <dgm:spPr/>
      <dgm:t>
        <a:bodyPr/>
        <a:lstStyle/>
        <a:p>
          <a:r>
            <a:rPr lang="en-GB"/>
            <a:t>Ageing: a major current issue with linguistic repercussions</a:t>
          </a:r>
          <a:endParaRPr lang="en-US"/>
        </a:p>
      </dgm:t>
    </dgm:pt>
    <dgm:pt modelId="{A44497F0-80E2-4A05-80B0-F1CBFAB97E8F}" type="parTrans" cxnId="{8FF76E02-F404-404D-ACEE-45A02F73FD0E}">
      <dgm:prSet/>
      <dgm:spPr/>
      <dgm:t>
        <a:bodyPr/>
        <a:lstStyle/>
        <a:p>
          <a:endParaRPr lang="en-US"/>
        </a:p>
      </dgm:t>
    </dgm:pt>
    <dgm:pt modelId="{16E06318-E3E5-4478-BC20-FD35B54EF71F}" type="sibTrans" cxnId="{8FF76E02-F404-404D-ACEE-45A02F73FD0E}">
      <dgm:prSet/>
      <dgm:spPr/>
      <dgm:t>
        <a:bodyPr/>
        <a:lstStyle/>
        <a:p>
          <a:endParaRPr lang="en-US"/>
        </a:p>
      </dgm:t>
    </dgm:pt>
    <dgm:pt modelId="{0641F403-1A64-43BA-BF03-C83A812F781B}">
      <dgm:prSet/>
      <dgm:spPr/>
      <dgm:t>
        <a:bodyPr/>
        <a:lstStyle/>
        <a:p>
          <a:r>
            <a:rPr lang="en-GB"/>
            <a:t>Language and health: professional and statutory obligations</a:t>
          </a:r>
          <a:endParaRPr lang="en-US"/>
        </a:p>
      </dgm:t>
    </dgm:pt>
    <dgm:pt modelId="{01F4CCA5-4409-4A72-A3B3-4FA8E6C8DB9C}" type="parTrans" cxnId="{DC3EE5DE-C800-40F7-8C7B-2D3B07A16112}">
      <dgm:prSet/>
      <dgm:spPr/>
      <dgm:t>
        <a:bodyPr/>
        <a:lstStyle/>
        <a:p>
          <a:endParaRPr lang="en-US"/>
        </a:p>
      </dgm:t>
    </dgm:pt>
    <dgm:pt modelId="{E4191AA5-B09B-4AEB-A629-1C5D2F571225}" type="sibTrans" cxnId="{DC3EE5DE-C800-40F7-8C7B-2D3B07A16112}">
      <dgm:prSet/>
      <dgm:spPr/>
      <dgm:t>
        <a:bodyPr/>
        <a:lstStyle/>
        <a:p>
          <a:endParaRPr lang="en-US"/>
        </a:p>
      </dgm:t>
    </dgm:pt>
    <dgm:pt modelId="{966E6D62-F339-49AA-82D4-16EB8ED63940}">
      <dgm:prSet/>
      <dgm:spPr/>
      <dgm:t>
        <a:bodyPr/>
        <a:lstStyle/>
        <a:p>
          <a:r>
            <a:rPr lang="en-GB"/>
            <a:t>Some relevant documents</a:t>
          </a:r>
          <a:endParaRPr lang="en-US"/>
        </a:p>
      </dgm:t>
    </dgm:pt>
    <dgm:pt modelId="{D18CC54E-2AED-4A12-ADBD-B0DE0B3913FE}" type="parTrans" cxnId="{E6999F13-499D-45B8-AB1B-53B3ECBB6078}">
      <dgm:prSet/>
      <dgm:spPr/>
      <dgm:t>
        <a:bodyPr/>
        <a:lstStyle/>
        <a:p>
          <a:endParaRPr lang="en-US"/>
        </a:p>
      </dgm:t>
    </dgm:pt>
    <dgm:pt modelId="{C28CAC9E-DA94-43FD-AE48-A828A234E9E8}" type="sibTrans" cxnId="{E6999F13-499D-45B8-AB1B-53B3ECBB6078}">
      <dgm:prSet/>
      <dgm:spPr/>
      <dgm:t>
        <a:bodyPr/>
        <a:lstStyle/>
        <a:p>
          <a:endParaRPr lang="en-US"/>
        </a:p>
      </dgm:t>
    </dgm:pt>
    <dgm:pt modelId="{749D27B1-730A-4574-87AA-D5E7ECCBCB76}" type="pres">
      <dgm:prSet presAssocID="{A31FF5B3-B8B8-47ED-B4AF-52F3E6558F91}" presName="vert0" presStyleCnt="0">
        <dgm:presLayoutVars>
          <dgm:dir/>
          <dgm:animOne val="branch"/>
          <dgm:animLvl val="lvl"/>
        </dgm:presLayoutVars>
      </dgm:prSet>
      <dgm:spPr/>
    </dgm:pt>
    <dgm:pt modelId="{65C24550-3F9B-4BB0-A5A8-AB9C0632EA1D}" type="pres">
      <dgm:prSet presAssocID="{669C468F-458C-45CE-AF33-CE6FB2F375C7}" presName="thickLine" presStyleLbl="alignNode1" presStyleIdx="0" presStyleCnt="7"/>
      <dgm:spPr/>
    </dgm:pt>
    <dgm:pt modelId="{DBAFEF16-3BAD-4F0C-A420-DE194B741D38}" type="pres">
      <dgm:prSet presAssocID="{669C468F-458C-45CE-AF33-CE6FB2F375C7}" presName="horz1" presStyleCnt="0"/>
      <dgm:spPr/>
    </dgm:pt>
    <dgm:pt modelId="{13327879-A4EE-4CD6-8D21-0FD9CF409122}" type="pres">
      <dgm:prSet presAssocID="{669C468F-458C-45CE-AF33-CE6FB2F375C7}" presName="tx1" presStyleLbl="revTx" presStyleIdx="0" presStyleCnt="7"/>
      <dgm:spPr/>
    </dgm:pt>
    <dgm:pt modelId="{5DE3FF8C-6B39-4BF9-A336-0BF4C018EF99}" type="pres">
      <dgm:prSet presAssocID="{669C468F-458C-45CE-AF33-CE6FB2F375C7}" presName="vert1" presStyleCnt="0"/>
      <dgm:spPr/>
    </dgm:pt>
    <dgm:pt modelId="{C1FED059-5878-493D-A267-282B157D8053}" type="pres">
      <dgm:prSet presAssocID="{7C4C22DD-BB80-47E6-9FB8-5DA7B6F4739B}" presName="thickLine" presStyleLbl="alignNode1" presStyleIdx="1" presStyleCnt="7"/>
      <dgm:spPr/>
    </dgm:pt>
    <dgm:pt modelId="{A87238A5-F6A6-4D06-83D2-378207D1073D}" type="pres">
      <dgm:prSet presAssocID="{7C4C22DD-BB80-47E6-9FB8-5DA7B6F4739B}" presName="horz1" presStyleCnt="0"/>
      <dgm:spPr/>
    </dgm:pt>
    <dgm:pt modelId="{787758B9-E4EA-4FDD-AB14-784A9C2E7E7A}" type="pres">
      <dgm:prSet presAssocID="{7C4C22DD-BB80-47E6-9FB8-5DA7B6F4739B}" presName="tx1" presStyleLbl="revTx" presStyleIdx="1" presStyleCnt="7"/>
      <dgm:spPr/>
    </dgm:pt>
    <dgm:pt modelId="{B2119ED4-D6F2-41F8-B9C2-4E96135D6FE1}" type="pres">
      <dgm:prSet presAssocID="{7C4C22DD-BB80-47E6-9FB8-5DA7B6F4739B}" presName="vert1" presStyleCnt="0"/>
      <dgm:spPr/>
    </dgm:pt>
    <dgm:pt modelId="{470D3A0B-F482-4EEB-8865-AD2E17F96C4E}" type="pres">
      <dgm:prSet presAssocID="{B2517BE1-1836-492A-9317-63C4CFA4075F}" presName="thickLine" presStyleLbl="alignNode1" presStyleIdx="2" presStyleCnt="7"/>
      <dgm:spPr/>
    </dgm:pt>
    <dgm:pt modelId="{B977F59D-BD83-4393-AEEF-91650BECBA20}" type="pres">
      <dgm:prSet presAssocID="{B2517BE1-1836-492A-9317-63C4CFA4075F}" presName="horz1" presStyleCnt="0"/>
      <dgm:spPr/>
    </dgm:pt>
    <dgm:pt modelId="{A4499102-F7C5-4EF8-B51D-2025105F06F9}" type="pres">
      <dgm:prSet presAssocID="{B2517BE1-1836-492A-9317-63C4CFA4075F}" presName="tx1" presStyleLbl="revTx" presStyleIdx="2" presStyleCnt="7"/>
      <dgm:spPr/>
    </dgm:pt>
    <dgm:pt modelId="{69FF14B2-BBA5-4823-9B10-36329C021D94}" type="pres">
      <dgm:prSet presAssocID="{B2517BE1-1836-492A-9317-63C4CFA4075F}" presName="vert1" presStyleCnt="0"/>
      <dgm:spPr/>
    </dgm:pt>
    <dgm:pt modelId="{63E85455-2F83-4416-BC19-E828D364323F}" type="pres">
      <dgm:prSet presAssocID="{A9AD48BC-CE1A-437A-8261-EC3CA5D7CEC7}" presName="thickLine" presStyleLbl="alignNode1" presStyleIdx="3" presStyleCnt="7"/>
      <dgm:spPr/>
    </dgm:pt>
    <dgm:pt modelId="{BBD1F95B-96FA-47D3-B22E-86AD4B26B265}" type="pres">
      <dgm:prSet presAssocID="{A9AD48BC-CE1A-437A-8261-EC3CA5D7CEC7}" presName="horz1" presStyleCnt="0"/>
      <dgm:spPr/>
    </dgm:pt>
    <dgm:pt modelId="{8CCEF2A7-765F-409A-8C51-E73C1F157102}" type="pres">
      <dgm:prSet presAssocID="{A9AD48BC-CE1A-437A-8261-EC3CA5D7CEC7}" presName="tx1" presStyleLbl="revTx" presStyleIdx="3" presStyleCnt="7"/>
      <dgm:spPr/>
    </dgm:pt>
    <dgm:pt modelId="{78D0B464-BC3C-4FBD-B0BC-A939EFFD173E}" type="pres">
      <dgm:prSet presAssocID="{A9AD48BC-CE1A-437A-8261-EC3CA5D7CEC7}" presName="vert1" presStyleCnt="0"/>
      <dgm:spPr/>
    </dgm:pt>
    <dgm:pt modelId="{E86B87DF-B6EE-4BA6-9653-DF575A5AE8AA}" type="pres">
      <dgm:prSet presAssocID="{3D0A4755-3845-49CF-916B-226198A9D17A}" presName="thickLine" presStyleLbl="alignNode1" presStyleIdx="4" presStyleCnt="7"/>
      <dgm:spPr/>
    </dgm:pt>
    <dgm:pt modelId="{58B1C994-95B3-4121-8B11-5BA02E78F68E}" type="pres">
      <dgm:prSet presAssocID="{3D0A4755-3845-49CF-916B-226198A9D17A}" presName="horz1" presStyleCnt="0"/>
      <dgm:spPr/>
    </dgm:pt>
    <dgm:pt modelId="{399FB241-0A0D-47DF-B73C-D86A0FFA701C}" type="pres">
      <dgm:prSet presAssocID="{3D0A4755-3845-49CF-916B-226198A9D17A}" presName="tx1" presStyleLbl="revTx" presStyleIdx="4" presStyleCnt="7"/>
      <dgm:spPr/>
    </dgm:pt>
    <dgm:pt modelId="{5667DB28-40A1-4D01-97D0-E067EAE7BD6A}" type="pres">
      <dgm:prSet presAssocID="{3D0A4755-3845-49CF-916B-226198A9D17A}" presName="vert1" presStyleCnt="0"/>
      <dgm:spPr/>
    </dgm:pt>
    <dgm:pt modelId="{5ED5CB7B-244A-4E99-9183-5667C98D27BD}" type="pres">
      <dgm:prSet presAssocID="{0641F403-1A64-43BA-BF03-C83A812F781B}" presName="thickLine" presStyleLbl="alignNode1" presStyleIdx="5" presStyleCnt="7"/>
      <dgm:spPr/>
    </dgm:pt>
    <dgm:pt modelId="{B5DBBC4E-91FC-4CE5-BB96-19A3BC9D9642}" type="pres">
      <dgm:prSet presAssocID="{0641F403-1A64-43BA-BF03-C83A812F781B}" presName="horz1" presStyleCnt="0"/>
      <dgm:spPr/>
    </dgm:pt>
    <dgm:pt modelId="{16D0C674-D2CD-4014-B5C4-F50071C8B54A}" type="pres">
      <dgm:prSet presAssocID="{0641F403-1A64-43BA-BF03-C83A812F781B}" presName="tx1" presStyleLbl="revTx" presStyleIdx="5" presStyleCnt="7"/>
      <dgm:spPr/>
    </dgm:pt>
    <dgm:pt modelId="{2778FB90-1F52-4F8F-9573-1AFE25A92F9E}" type="pres">
      <dgm:prSet presAssocID="{0641F403-1A64-43BA-BF03-C83A812F781B}" presName="vert1" presStyleCnt="0"/>
      <dgm:spPr/>
    </dgm:pt>
    <dgm:pt modelId="{315CC448-A819-453E-9ACA-697FCA814A90}" type="pres">
      <dgm:prSet presAssocID="{966E6D62-F339-49AA-82D4-16EB8ED63940}" presName="thickLine" presStyleLbl="alignNode1" presStyleIdx="6" presStyleCnt="7"/>
      <dgm:spPr/>
    </dgm:pt>
    <dgm:pt modelId="{0A727B2F-A893-4BFC-B62B-DCE211268DB7}" type="pres">
      <dgm:prSet presAssocID="{966E6D62-F339-49AA-82D4-16EB8ED63940}" presName="horz1" presStyleCnt="0"/>
      <dgm:spPr/>
    </dgm:pt>
    <dgm:pt modelId="{A2E269D3-45E8-4582-BAF0-461147ECD7BA}" type="pres">
      <dgm:prSet presAssocID="{966E6D62-F339-49AA-82D4-16EB8ED63940}" presName="tx1" presStyleLbl="revTx" presStyleIdx="6" presStyleCnt="7"/>
      <dgm:spPr/>
    </dgm:pt>
    <dgm:pt modelId="{A1EEF4FB-46AD-4C24-8497-2AD6C1F47542}" type="pres">
      <dgm:prSet presAssocID="{966E6D62-F339-49AA-82D4-16EB8ED63940}" presName="vert1" presStyleCnt="0"/>
      <dgm:spPr/>
    </dgm:pt>
  </dgm:ptLst>
  <dgm:cxnLst>
    <dgm:cxn modelId="{8FF76E02-F404-404D-ACEE-45A02F73FD0E}" srcId="{A31FF5B3-B8B8-47ED-B4AF-52F3E6558F91}" destId="{3D0A4755-3845-49CF-916B-226198A9D17A}" srcOrd="4" destOrd="0" parTransId="{A44497F0-80E2-4A05-80B0-F1CBFAB97E8F}" sibTransId="{16E06318-E3E5-4478-BC20-FD35B54EF71F}"/>
    <dgm:cxn modelId="{E6999F13-499D-45B8-AB1B-53B3ECBB6078}" srcId="{A31FF5B3-B8B8-47ED-B4AF-52F3E6558F91}" destId="{966E6D62-F339-49AA-82D4-16EB8ED63940}" srcOrd="6" destOrd="0" parTransId="{D18CC54E-2AED-4A12-ADBD-B0DE0B3913FE}" sibTransId="{C28CAC9E-DA94-43FD-AE48-A828A234E9E8}"/>
    <dgm:cxn modelId="{D1A1B225-1048-4E7E-8DE2-AF45C6D95752}" srcId="{A31FF5B3-B8B8-47ED-B4AF-52F3E6558F91}" destId="{7C4C22DD-BB80-47E6-9FB8-5DA7B6F4739B}" srcOrd="1" destOrd="0" parTransId="{6A202E63-665F-470E-8DD2-CF0C99B6BD82}" sibTransId="{74B41FF4-F2EC-4455-BB14-641BB515FB8F}"/>
    <dgm:cxn modelId="{00846B3B-3F09-419F-9CC2-D132A78952C3}" type="presOf" srcId="{0641F403-1A64-43BA-BF03-C83A812F781B}" destId="{16D0C674-D2CD-4014-B5C4-F50071C8B54A}" srcOrd="0" destOrd="0" presId="urn:microsoft.com/office/officeart/2008/layout/LinedList"/>
    <dgm:cxn modelId="{6AD07D5D-AB0B-4F9C-B482-2A15CAD01954}" type="presOf" srcId="{3D0A4755-3845-49CF-916B-226198A9D17A}" destId="{399FB241-0A0D-47DF-B73C-D86A0FFA701C}" srcOrd="0" destOrd="0" presId="urn:microsoft.com/office/officeart/2008/layout/LinedList"/>
    <dgm:cxn modelId="{3A8FBE5D-2A66-4D24-83AB-1BF58E6175E3}" type="presOf" srcId="{B2517BE1-1836-492A-9317-63C4CFA4075F}" destId="{A4499102-F7C5-4EF8-B51D-2025105F06F9}" srcOrd="0" destOrd="0" presId="urn:microsoft.com/office/officeart/2008/layout/LinedList"/>
    <dgm:cxn modelId="{5A83CF5D-6935-48FF-9911-FC0EE255BF04}" type="presOf" srcId="{669C468F-458C-45CE-AF33-CE6FB2F375C7}" destId="{13327879-A4EE-4CD6-8D21-0FD9CF409122}" srcOrd="0" destOrd="0" presId="urn:microsoft.com/office/officeart/2008/layout/LinedList"/>
    <dgm:cxn modelId="{64E7EB47-9751-40F8-BC9A-AF623545C658}" type="presOf" srcId="{966E6D62-F339-49AA-82D4-16EB8ED63940}" destId="{A2E269D3-45E8-4582-BAF0-461147ECD7BA}" srcOrd="0" destOrd="0" presId="urn:microsoft.com/office/officeart/2008/layout/LinedList"/>
    <dgm:cxn modelId="{CA10D8A5-EEE7-49A9-A906-E693915373B6}" srcId="{A31FF5B3-B8B8-47ED-B4AF-52F3E6558F91}" destId="{B2517BE1-1836-492A-9317-63C4CFA4075F}" srcOrd="2" destOrd="0" parTransId="{A63825B9-FE8E-4512-A2C3-4A4DA3A02675}" sibTransId="{87E9289C-BDC4-4E1E-9CE3-C58AF43A13C9}"/>
    <dgm:cxn modelId="{7E836AA8-5E7D-4526-86A4-CADCE035B7C0}" type="presOf" srcId="{A9AD48BC-CE1A-437A-8261-EC3CA5D7CEC7}" destId="{8CCEF2A7-765F-409A-8C51-E73C1F157102}" srcOrd="0" destOrd="0" presId="urn:microsoft.com/office/officeart/2008/layout/LinedList"/>
    <dgm:cxn modelId="{7C2157C9-2F1A-474C-969B-52F8FE4B44EC}" srcId="{A31FF5B3-B8B8-47ED-B4AF-52F3E6558F91}" destId="{A9AD48BC-CE1A-437A-8261-EC3CA5D7CEC7}" srcOrd="3" destOrd="0" parTransId="{1574BAE4-56A4-4D2E-AAE8-67C84196BD43}" sibTransId="{CDD6EF15-AED5-48BE-8CAC-322037E870D7}"/>
    <dgm:cxn modelId="{318D49D3-0F2C-4EEA-8C54-518657431E14}" type="presOf" srcId="{7C4C22DD-BB80-47E6-9FB8-5DA7B6F4739B}" destId="{787758B9-E4EA-4FDD-AB14-784A9C2E7E7A}" srcOrd="0" destOrd="0" presId="urn:microsoft.com/office/officeart/2008/layout/LinedList"/>
    <dgm:cxn modelId="{A50F24D4-0BD5-4A7E-8986-E878ACD7F743}" srcId="{A31FF5B3-B8B8-47ED-B4AF-52F3E6558F91}" destId="{669C468F-458C-45CE-AF33-CE6FB2F375C7}" srcOrd="0" destOrd="0" parTransId="{BCBFDFA0-E457-40BD-9BEB-B7120708F0A9}" sibTransId="{957756DA-7B55-4A1B-ACF2-468F3A6B6B3B}"/>
    <dgm:cxn modelId="{DC3EE5DE-C800-40F7-8C7B-2D3B07A16112}" srcId="{A31FF5B3-B8B8-47ED-B4AF-52F3E6558F91}" destId="{0641F403-1A64-43BA-BF03-C83A812F781B}" srcOrd="5" destOrd="0" parTransId="{01F4CCA5-4409-4A72-A3B3-4FA8E6C8DB9C}" sibTransId="{E4191AA5-B09B-4AEB-A629-1C5D2F571225}"/>
    <dgm:cxn modelId="{4DF8CCFE-1201-43A1-B0EB-9EED0EF06D74}" type="presOf" srcId="{A31FF5B3-B8B8-47ED-B4AF-52F3E6558F91}" destId="{749D27B1-730A-4574-87AA-D5E7ECCBCB76}" srcOrd="0" destOrd="0" presId="urn:microsoft.com/office/officeart/2008/layout/LinedList"/>
    <dgm:cxn modelId="{86088DDB-CE24-4469-93B1-35D055139C02}" type="presParOf" srcId="{749D27B1-730A-4574-87AA-D5E7ECCBCB76}" destId="{65C24550-3F9B-4BB0-A5A8-AB9C0632EA1D}" srcOrd="0" destOrd="0" presId="urn:microsoft.com/office/officeart/2008/layout/LinedList"/>
    <dgm:cxn modelId="{81AEEB9D-3ADE-47AB-AA4A-F3E46B4870EF}" type="presParOf" srcId="{749D27B1-730A-4574-87AA-D5E7ECCBCB76}" destId="{DBAFEF16-3BAD-4F0C-A420-DE194B741D38}" srcOrd="1" destOrd="0" presId="urn:microsoft.com/office/officeart/2008/layout/LinedList"/>
    <dgm:cxn modelId="{8832034E-EF4A-42BD-AC14-C0D1D2318D88}" type="presParOf" srcId="{DBAFEF16-3BAD-4F0C-A420-DE194B741D38}" destId="{13327879-A4EE-4CD6-8D21-0FD9CF409122}" srcOrd="0" destOrd="0" presId="urn:microsoft.com/office/officeart/2008/layout/LinedList"/>
    <dgm:cxn modelId="{173E62C6-ED88-44BE-AD43-1D77DFBD6B02}" type="presParOf" srcId="{DBAFEF16-3BAD-4F0C-A420-DE194B741D38}" destId="{5DE3FF8C-6B39-4BF9-A336-0BF4C018EF99}" srcOrd="1" destOrd="0" presId="urn:microsoft.com/office/officeart/2008/layout/LinedList"/>
    <dgm:cxn modelId="{C4C63D90-25F7-4D78-BE92-3787B4FC72A1}" type="presParOf" srcId="{749D27B1-730A-4574-87AA-D5E7ECCBCB76}" destId="{C1FED059-5878-493D-A267-282B157D8053}" srcOrd="2" destOrd="0" presId="urn:microsoft.com/office/officeart/2008/layout/LinedList"/>
    <dgm:cxn modelId="{C5AA2F9B-210E-4C0C-88F7-5F4F9014B9CA}" type="presParOf" srcId="{749D27B1-730A-4574-87AA-D5E7ECCBCB76}" destId="{A87238A5-F6A6-4D06-83D2-378207D1073D}" srcOrd="3" destOrd="0" presId="urn:microsoft.com/office/officeart/2008/layout/LinedList"/>
    <dgm:cxn modelId="{ABA2FFA8-973A-4BFE-B466-F41DA5E1F0F2}" type="presParOf" srcId="{A87238A5-F6A6-4D06-83D2-378207D1073D}" destId="{787758B9-E4EA-4FDD-AB14-784A9C2E7E7A}" srcOrd="0" destOrd="0" presId="urn:microsoft.com/office/officeart/2008/layout/LinedList"/>
    <dgm:cxn modelId="{51CE4E9A-CA75-473E-A8EE-DB30A68C73E9}" type="presParOf" srcId="{A87238A5-F6A6-4D06-83D2-378207D1073D}" destId="{B2119ED4-D6F2-41F8-B9C2-4E96135D6FE1}" srcOrd="1" destOrd="0" presId="urn:microsoft.com/office/officeart/2008/layout/LinedList"/>
    <dgm:cxn modelId="{E24C6C50-F016-487A-8DE5-A2D84C048D93}" type="presParOf" srcId="{749D27B1-730A-4574-87AA-D5E7ECCBCB76}" destId="{470D3A0B-F482-4EEB-8865-AD2E17F96C4E}" srcOrd="4" destOrd="0" presId="urn:microsoft.com/office/officeart/2008/layout/LinedList"/>
    <dgm:cxn modelId="{2DB1BCDF-5CDC-4DC7-855D-224203595032}" type="presParOf" srcId="{749D27B1-730A-4574-87AA-D5E7ECCBCB76}" destId="{B977F59D-BD83-4393-AEEF-91650BECBA20}" srcOrd="5" destOrd="0" presId="urn:microsoft.com/office/officeart/2008/layout/LinedList"/>
    <dgm:cxn modelId="{7E5A2E5D-1BF1-4A44-9367-FA4B05F1C0B3}" type="presParOf" srcId="{B977F59D-BD83-4393-AEEF-91650BECBA20}" destId="{A4499102-F7C5-4EF8-B51D-2025105F06F9}" srcOrd="0" destOrd="0" presId="urn:microsoft.com/office/officeart/2008/layout/LinedList"/>
    <dgm:cxn modelId="{7D2C14E2-2E92-49A8-8A73-20F298EA999D}" type="presParOf" srcId="{B977F59D-BD83-4393-AEEF-91650BECBA20}" destId="{69FF14B2-BBA5-4823-9B10-36329C021D94}" srcOrd="1" destOrd="0" presId="urn:microsoft.com/office/officeart/2008/layout/LinedList"/>
    <dgm:cxn modelId="{AB1F97C2-F101-46D1-B0DD-8D3E6D99838F}" type="presParOf" srcId="{749D27B1-730A-4574-87AA-D5E7ECCBCB76}" destId="{63E85455-2F83-4416-BC19-E828D364323F}" srcOrd="6" destOrd="0" presId="urn:microsoft.com/office/officeart/2008/layout/LinedList"/>
    <dgm:cxn modelId="{E5197C22-D7FC-48BD-BFF7-68E11664C5BB}" type="presParOf" srcId="{749D27B1-730A-4574-87AA-D5E7ECCBCB76}" destId="{BBD1F95B-96FA-47D3-B22E-86AD4B26B265}" srcOrd="7" destOrd="0" presId="urn:microsoft.com/office/officeart/2008/layout/LinedList"/>
    <dgm:cxn modelId="{C7449934-458E-48C5-9FFF-6B832475A275}" type="presParOf" srcId="{BBD1F95B-96FA-47D3-B22E-86AD4B26B265}" destId="{8CCEF2A7-765F-409A-8C51-E73C1F157102}" srcOrd="0" destOrd="0" presId="urn:microsoft.com/office/officeart/2008/layout/LinedList"/>
    <dgm:cxn modelId="{34CD174D-AD01-4C51-8BAC-EF0936B14FFD}" type="presParOf" srcId="{BBD1F95B-96FA-47D3-B22E-86AD4B26B265}" destId="{78D0B464-BC3C-4FBD-B0BC-A939EFFD173E}" srcOrd="1" destOrd="0" presId="urn:microsoft.com/office/officeart/2008/layout/LinedList"/>
    <dgm:cxn modelId="{95ACA110-734C-4617-AA52-B6BD7E52801E}" type="presParOf" srcId="{749D27B1-730A-4574-87AA-D5E7ECCBCB76}" destId="{E86B87DF-B6EE-4BA6-9653-DF575A5AE8AA}" srcOrd="8" destOrd="0" presId="urn:microsoft.com/office/officeart/2008/layout/LinedList"/>
    <dgm:cxn modelId="{9AAB6ABB-2890-4291-85FD-F669D2928EA0}" type="presParOf" srcId="{749D27B1-730A-4574-87AA-D5E7ECCBCB76}" destId="{58B1C994-95B3-4121-8B11-5BA02E78F68E}" srcOrd="9" destOrd="0" presId="urn:microsoft.com/office/officeart/2008/layout/LinedList"/>
    <dgm:cxn modelId="{772DD00C-B3E1-4104-9855-E0367D87BFB2}" type="presParOf" srcId="{58B1C994-95B3-4121-8B11-5BA02E78F68E}" destId="{399FB241-0A0D-47DF-B73C-D86A0FFA701C}" srcOrd="0" destOrd="0" presId="urn:microsoft.com/office/officeart/2008/layout/LinedList"/>
    <dgm:cxn modelId="{A34B4033-412F-4A70-8FE5-B513442B4792}" type="presParOf" srcId="{58B1C994-95B3-4121-8B11-5BA02E78F68E}" destId="{5667DB28-40A1-4D01-97D0-E067EAE7BD6A}" srcOrd="1" destOrd="0" presId="urn:microsoft.com/office/officeart/2008/layout/LinedList"/>
    <dgm:cxn modelId="{E8CFB073-F378-4AAA-9A84-CDE70023B611}" type="presParOf" srcId="{749D27B1-730A-4574-87AA-D5E7ECCBCB76}" destId="{5ED5CB7B-244A-4E99-9183-5667C98D27BD}" srcOrd="10" destOrd="0" presId="urn:microsoft.com/office/officeart/2008/layout/LinedList"/>
    <dgm:cxn modelId="{CBBA3688-C498-4A3E-9EAA-C353A9EC9005}" type="presParOf" srcId="{749D27B1-730A-4574-87AA-D5E7ECCBCB76}" destId="{B5DBBC4E-91FC-4CE5-BB96-19A3BC9D9642}" srcOrd="11" destOrd="0" presId="urn:microsoft.com/office/officeart/2008/layout/LinedList"/>
    <dgm:cxn modelId="{2474B035-F576-440B-9B0B-CFF1DD002A28}" type="presParOf" srcId="{B5DBBC4E-91FC-4CE5-BB96-19A3BC9D9642}" destId="{16D0C674-D2CD-4014-B5C4-F50071C8B54A}" srcOrd="0" destOrd="0" presId="urn:microsoft.com/office/officeart/2008/layout/LinedList"/>
    <dgm:cxn modelId="{8E8393B4-44EC-4D7E-976E-29763D68DD4C}" type="presParOf" srcId="{B5DBBC4E-91FC-4CE5-BB96-19A3BC9D9642}" destId="{2778FB90-1F52-4F8F-9573-1AFE25A92F9E}" srcOrd="1" destOrd="0" presId="urn:microsoft.com/office/officeart/2008/layout/LinedList"/>
    <dgm:cxn modelId="{A004708A-8C44-45F9-8919-DE8F662FE89C}" type="presParOf" srcId="{749D27B1-730A-4574-87AA-D5E7ECCBCB76}" destId="{315CC448-A819-453E-9ACA-697FCA814A90}" srcOrd="12" destOrd="0" presId="urn:microsoft.com/office/officeart/2008/layout/LinedList"/>
    <dgm:cxn modelId="{6C713FDA-C08C-454C-8F2B-B12FF40B1DDA}" type="presParOf" srcId="{749D27B1-730A-4574-87AA-D5E7ECCBCB76}" destId="{0A727B2F-A893-4BFC-B62B-DCE211268DB7}" srcOrd="13" destOrd="0" presId="urn:microsoft.com/office/officeart/2008/layout/LinedList"/>
    <dgm:cxn modelId="{2C535CC7-241F-4B57-9030-59064FB2D956}" type="presParOf" srcId="{0A727B2F-A893-4BFC-B62B-DCE211268DB7}" destId="{A2E269D3-45E8-4582-BAF0-461147ECD7BA}" srcOrd="0" destOrd="0" presId="urn:microsoft.com/office/officeart/2008/layout/LinedList"/>
    <dgm:cxn modelId="{56F7A095-4BDB-4EB8-AED1-67EBF8C94BAD}" type="presParOf" srcId="{0A727B2F-A893-4BFC-B62B-DCE211268DB7}" destId="{A1EEF4FB-46AD-4C24-8497-2AD6C1F4754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026E8E4-BD87-4AE8-9DC9-04A7B65CAE4A}"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DC3410C9-23D7-4E69-9C2E-3F066D54CF4E}">
      <dgm:prSet/>
      <dgm:spPr/>
      <dgm:t>
        <a:bodyPr/>
        <a:lstStyle/>
        <a:p>
          <a:r>
            <a:rPr lang="en-GB"/>
            <a:t>What does culture mean?  </a:t>
          </a:r>
          <a:endParaRPr lang="en-US"/>
        </a:p>
      </dgm:t>
    </dgm:pt>
    <dgm:pt modelId="{AACECFE8-2DB2-421B-B0E9-DA706AF079E9}" type="parTrans" cxnId="{A595B574-3A81-4EB7-9E47-9F9BA144EFD1}">
      <dgm:prSet/>
      <dgm:spPr/>
      <dgm:t>
        <a:bodyPr/>
        <a:lstStyle/>
        <a:p>
          <a:endParaRPr lang="en-US"/>
        </a:p>
      </dgm:t>
    </dgm:pt>
    <dgm:pt modelId="{95B9299D-0BA9-4102-AFF0-3D5BF8494083}" type="sibTrans" cxnId="{A595B574-3A81-4EB7-9E47-9F9BA144EFD1}">
      <dgm:prSet/>
      <dgm:spPr/>
      <dgm:t>
        <a:bodyPr/>
        <a:lstStyle/>
        <a:p>
          <a:endParaRPr lang="en-US"/>
        </a:p>
      </dgm:t>
    </dgm:pt>
    <dgm:pt modelId="{45B2E39A-99DB-48FA-BF75-A9D8203CAB7C}">
      <dgm:prSet/>
      <dgm:spPr/>
      <dgm:t>
        <a:bodyPr/>
        <a:lstStyle/>
        <a:p>
          <a:r>
            <a:rPr lang="en-GB"/>
            <a:t>What does culture mean in relation to health and wellbeing? </a:t>
          </a:r>
          <a:endParaRPr lang="en-US"/>
        </a:p>
      </dgm:t>
    </dgm:pt>
    <dgm:pt modelId="{2EA42C99-9DC0-4817-A54B-6A80F1444216}" type="parTrans" cxnId="{E66009C1-9446-4EE1-B6AA-2AF32F5ADF03}">
      <dgm:prSet/>
      <dgm:spPr/>
      <dgm:t>
        <a:bodyPr/>
        <a:lstStyle/>
        <a:p>
          <a:endParaRPr lang="en-US"/>
        </a:p>
      </dgm:t>
    </dgm:pt>
    <dgm:pt modelId="{81424118-FDC4-49A3-816C-95C8CE7034E5}" type="sibTrans" cxnId="{E66009C1-9446-4EE1-B6AA-2AF32F5ADF03}">
      <dgm:prSet/>
      <dgm:spPr/>
      <dgm:t>
        <a:bodyPr/>
        <a:lstStyle/>
        <a:p>
          <a:endParaRPr lang="en-US"/>
        </a:p>
      </dgm:t>
    </dgm:pt>
    <dgm:pt modelId="{DDA731A9-75AF-49B5-9EF9-B0D57976E841}">
      <dgm:prSet/>
      <dgm:spPr/>
      <dgm:t>
        <a:bodyPr/>
        <a:lstStyle/>
        <a:p>
          <a:r>
            <a:rPr lang="en-GB"/>
            <a:t>Are health and wellbeing affected by culture?  </a:t>
          </a:r>
          <a:endParaRPr lang="en-US"/>
        </a:p>
      </dgm:t>
    </dgm:pt>
    <dgm:pt modelId="{2A5488BC-26FE-43EE-A011-D4F0CEC1C4E1}" type="parTrans" cxnId="{558D0267-D347-4059-B47D-36E6FCA51C50}">
      <dgm:prSet/>
      <dgm:spPr/>
      <dgm:t>
        <a:bodyPr/>
        <a:lstStyle/>
        <a:p>
          <a:endParaRPr lang="en-US"/>
        </a:p>
      </dgm:t>
    </dgm:pt>
    <dgm:pt modelId="{A9B71048-3B60-41E4-BA13-5FFC06DD57EA}" type="sibTrans" cxnId="{558D0267-D347-4059-B47D-36E6FCA51C50}">
      <dgm:prSet/>
      <dgm:spPr/>
      <dgm:t>
        <a:bodyPr/>
        <a:lstStyle/>
        <a:p>
          <a:endParaRPr lang="en-US"/>
        </a:p>
      </dgm:t>
    </dgm:pt>
    <dgm:pt modelId="{5E97145F-D091-44C3-B17D-870FD597E1BD}">
      <dgm:prSet/>
      <dgm:spPr/>
      <dgm:t>
        <a:bodyPr/>
        <a:lstStyle/>
        <a:p>
          <a:r>
            <a:rPr lang="en-GB"/>
            <a:t>Is there something particular about Welsh culture that justifies a context-specific approach to  health and social care?  </a:t>
          </a:r>
          <a:endParaRPr lang="en-US"/>
        </a:p>
      </dgm:t>
    </dgm:pt>
    <dgm:pt modelId="{2F485FB2-1C24-453A-A708-14AEF30D1A13}" type="parTrans" cxnId="{9F49B925-07E6-43B3-AA73-633540095546}">
      <dgm:prSet/>
      <dgm:spPr/>
      <dgm:t>
        <a:bodyPr/>
        <a:lstStyle/>
        <a:p>
          <a:endParaRPr lang="en-US"/>
        </a:p>
      </dgm:t>
    </dgm:pt>
    <dgm:pt modelId="{97507C84-39E1-41C2-A23A-534F7116F968}" type="sibTrans" cxnId="{9F49B925-07E6-43B3-AA73-633540095546}">
      <dgm:prSet/>
      <dgm:spPr/>
      <dgm:t>
        <a:bodyPr/>
        <a:lstStyle/>
        <a:p>
          <a:endParaRPr lang="en-US"/>
        </a:p>
      </dgm:t>
    </dgm:pt>
    <dgm:pt modelId="{5D986E4F-CE12-478E-B666-7BEC61508686}" type="pres">
      <dgm:prSet presAssocID="{3026E8E4-BD87-4AE8-9DC9-04A7B65CAE4A}" presName="outerComposite" presStyleCnt="0">
        <dgm:presLayoutVars>
          <dgm:chMax val="5"/>
          <dgm:dir/>
          <dgm:resizeHandles val="exact"/>
        </dgm:presLayoutVars>
      </dgm:prSet>
      <dgm:spPr/>
    </dgm:pt>
    <dgm:pt modelId="{87DAE993-5189-45A7-9ADA-2B2EDD0EA663}" type="pres">
      <dgm:prSet presAssocID="{3026E8E4-BD87-4AE8-9DC9-04A7B65CAE4A}" presName="dummyMaxCanvas" presStyleCnt="0">
        <dgm:presLayoutVars/>
      </dgm:prSet>
      <dgm:spPr/>
    </dgm:pt>
    <dgm:pt modelId="{6D0EE03C-DE8C-4E7C-973D-177A840DEEE5}" type="pres">
      <dgm:prSet presAssocID="{3026E8E4-BD87-4AE8-9DC9-04A7B65CAE4A}" presName="FourNodes_1" presStyleLbl="node1" presStyleIdx="0" presStyleCnt="4">
        <dgm:presLayoutVars>
          <dgm:bulletEnabled val="1"/>
        </dgm:presLayoutVars>
      </dgm:prSet>
      <dgm:spPr/>
    </dgm:pt>
    <dgm:pt modelId="{841808F7-66C5-4A18-9448-A7AB3184B073}" type="pres">
      <dgm:prSet presAssocID="{3026E8E4-BD87-4AE8-9DC9-04A7B65CAE4A}" presName="FourNodes_2" presStyleLbl="node1" presStyleIdx="1" presStyleCnt="4">
        <dgm:presLayoutVars>
          <dgm:bulletEnabled val="1"/>
        </dgm:presLayoutVars>
      </dgm:prSet>
      <dgm:spPr/>
    </dgm:pt>
    <dgm:pt modelId="{13747861-E462-4370-B1F7-5D18FD62763C}" type="pres">
      <dgm:prSet presAssocID="{3026E8E4-BD87-4AE8-9DC9-04A7B65CAE4A}" presName="FourNodes_3" presStyleLbl="node1" presStyleIdx="2" presStyleCnt="4">
        <dgm:presLayoutVars>
          <dgm:bulletEnabled val="1"/>
        </dgm:presLayoutVars>
      </dgm:prSet>
      <dgm:spPr/>
    </dgm:pt>
    <dgm:pt modelId="{A3091AD3-32C5-4645-A586-A0E661CB29D1}" type="pres">
      <dgm:prSet presAssocID="{3026E8E4-BD87-4AE8-9DC9-04A7B65CAE4A}" presName="FourNodes_4" presStyleLbl="node1" presStyleIdx="3" presStyleCnt="4">
        <dgm:presLayoutVars>
          <dgm:bulletEnabled val="1"/>
        </dgm:presLayoutVars>
      </dgm:prSet>
      <dgm:spPr/>
    </dgm:pt>
    <dgm:pt modelId="{75DD1535-27F7-4B6C-B1E7-CECE79ABE597}" type="pres">
      <dgm:prSet presAssocID="{3026E8E4-BD87-4AE8-9DC9-04A7B65CAE4A}" presName="FourConn_1-2" presStyleLbl="fgAccFollowNode1" presStyleIdx="0" presStyleCnt="3">
        <dgm:presLayoutVars>
          <dgm:bulletEnabled val="1"/>
        </dgm:presLayoutVars>
      </dgm:prSet>
      <dgm:spPr/>
    </dgm:pt>
    <dgm:pt modelId="{24CEF2AE-382D-4CEC-9C15-46C099B8A14F}" type="pres">
      <dgm:prSet presAssocID="{3026E8E4-BD87-4AE8-9DC9-04A7B65CAE4A}" presName="FourConn_2-3" presStyleLbl="fgAccFollowNode1" presStyleIdx="1" presStyleCnt="3">
        <dgm:presLayoutVars>
          <dgm:bulletEnabled val="1"/>
        </dgm:presLayoutVars>
      </dgm:prSet>
      <dgm:spPr/>
    </dgm:pt>
    <dgm:pt modelId="{FAF48C9C-B21B-4C37-8200-D4530971434E}" type="pres">
      <dgm:prSet presAssocID="{3026E8E4-BD87-4AE8-9DC9-04A7B65CAE4A}" presName="FourConn_3-4" presStyleLbl="fgAccFollowNode1" presStyleIdx="2" presStyleCnt="3">
        <dgm:presLayoutVars>
          <dgm:bulletEnabled val="1"/>
        </dgm:presLayoutVars>
      </dgm:prSet>
      <dgm:spPr/>
    </dgm:pt>
    <dgm:pt modelId="{0FB8896B-4BD2-4DA2-8198-C25900B05792}" type="pres">
      <dgm:prSet presAssocID="{3026E8E4-BD87-4AE8-9DC9-04A7B65CAE4A}" presName="FourNodes_1_text" presStyleLbl="node1" presStyleIdx="3" presStyleCnt="4">
        <dgm:presLayoutVars>
          <dgm:bulletEnabled val="1"/>
        </dgm:presLayoutVars>
      </dgm:prSet>
      <dgm:spPr/>
    </dgm:pt>
    <dgm:pt modelId="{31DB8340-E60B-43B0-8D57-A8BCC000647A}" type="pres">
      <dgm:prSet presAssocID="{3026E8E4-BD87-4AE8-9DC9-04A7B65CAE4A}" presName="FourNodes_2_text" presStyleLbl="node1" presStyleIdx="3" presStyleCnt="4">
        <dgm:presLayoutVars>
          <dgm:bulletEnabled val="1"/>
        </dgm:presLayoutVars>
      </dgm:prSet>
      <dgm:spPr/>
    </dgm:pt>
    <dgm:pt modelId="{0ACBF2AC-6422-41E8-ABF8-0B0C742C3F79}" type="pres">
      <dgm:prSet presAssocID="{3026E8E4-BD87-4AE8-9DC9-04A7B65CAE4A}" presName="FourNodes_3_text" presStyleLbl="node1" presStyleIdx="3" presStyleCnt="4">
        <dgm:presLayoutVars>
          <dgm:bulletEnabled val="1"/>
        </dgm:presLayoutVars>
      </dgm:prSet>
      <dgm:spPr/>
    </dgm:pt>
    <dgm:pt modelId="{38443513-BE78-46E2-AEF0-6279D4EEB4DC}" type="pres">
      <dgm:prSet presAssocID="{3026E8E4-BD87-4AE8-9DC9-04A7B65CAE4A}" presName="FourNodes_4_text" presStyleLbl="node1" presStyleIdx="3" presStyleCnt="4">
        <dgm:presLayoutVars>
          <dgm:bulletEnabled val="1"/>
        </dgm:presLayoutVars>
      </dgm:prSet>
      <dgm:spPr/>
    </dgm:pt>
  </dgm:ptLst>
  <dgm:cxnLst>
    <dgm:cxn modelId="{93DEAA04-052A-4683-A38A-58A7E43F5F86}" type="presOf" srcId="{45B2E39A-99DB-48FA-BF75-A9D8203CAB7C}" destId="{31DB8340-E60B-43B0-8D57-A8BCC000647A}" srcOrd="1" destOrd="0" presId="urn:microsoft.com/office/officeart/2005/8/layout/vProcess5"/>
    <dgm:cxn modelId="{9F49B925-07E6-43B3-AA73-633540095546}" srcId="{3026E8E4-BD87-4AE8-9DC9-04A7B65CAE4A}" destId="{5E97145F-D091-44C3-B17D-870FD597E1BD}" srcOrd="3" destOrd="0" parTransId="{2F485FB2-1C24-453A-A708-14AEF30D1A13}" sibTransId="{97507C84-39E1-41C2-A23A-534F7116F968}"/>
    <dgm:cxn modelId="{ECF1322E-4159-4E3A-8AA4-E060D2F95269}" type="presOf" srcId="{3026E8E4-BD87-4AE8-9DC9-04A7B65CAE4A}" destId="{5D986E4F-CE12-478E-B666-7BEC61508686}" srcOrd="0" destOrd="0" presId="urn:microsoft.com/office/officeart/2005/8/layout/vProcess5"/>
    <dgm:cxn modelId="{CBF4043C-431B-4861-AEF8-951E18398BC1}" type="presOf" srcId="{5E97145F-D091-44C3-B17D-870FD597E1BD}" destId="{38443513-BE78-46E2-AEF0-6279D4EEB4DC}" srcOrd="1" destOrd="0" presId="urn:microsoft.com/office/officeart/2005/8/layout/vProcess5"/>
    <dgm:cxn modelId="{2F57CC3E-4AF4-423D-BE80-106B6CD375C7}" type="presOf" srcId="{45B2E39A-99DB-48FA-BF75-A9D8203CAB7C}" destId="{841808F7-66C5-4A18-9448-A7AB3184B073}" srcOrd="0" destOrd="0" presId="urn:microsoft.com/office/officeart/2005/8/layout/vProcess5"/>
    <dgm:cxn modelId="{558D0267-D347-4059-B47D-36E6FCA51C50}" srcId="{3026E8E4-BD87-4AE8-9DC9-04A7B65CAE4A}" destId="{DDA731A9-75AF-49B5-9EF9-B0D57976E841}" srcOrd="2" destOrd="0" parTransId="{2A5488BC-26FE-43EE-A011-D4F0CEC1C4E1}" sibTransId="{A9B71048-3B60-41E4-BA13-5FFC06DD57EA}"/>
    <dgm:cxn modelId="{95324F67-053D-4DC6-A51C-354D1C5A4D67}" type="presOf" srcId="{DC3410C9-23D7-4E69-9C2E-3F066D54CF4E}" destId="{6D0EE03C-DE8C-4E7C-973D-177A840DEEE5}" srcOrd="0" destOrd="0" presId="urn:microsoft.com/office/officeart/2005/8/layout/vProcess5"/>
    <dgm:cxn modelId="{265B9E50-E401-4B3E-BB3C-E92175841D44}" type="presOf" srcId="{A9B71048-3B60-41E4-BA13-5FFC06DD57EA}" destId="{FAF48C9C-B21B-4C37-8200-D4530971434E}" srcOrd="0" destOrd="0" presId="urn:microsoft.com/office/officeart/2005/8/layout/vProcess5"/>
    <dgm:cxn modelId="{904E6571-B790-4F7B-AE4F-A072DB7DB854}" type="presOf" srcId="{DDA731A9-75AF-49B5-9EF9-B0D57976E841}" destId="{0ACBF2AC-6422-41E8-ABF8-0B0C742C3F79}" srcOrd="1" destOrd="0" presId="urn:microsoft.com/office/officeart/2005/8/layout/vProcess5"/>
    <dgm:cxn modelId="{F4FA4674-3A4A-439A-9EC1-49E28A54F1EA}" type="presOf" srcId="{DDA731A9-75AF-49B5-9EF9-B0D57976E841}" destId="{13747861-E462-4370-B1F7-5D18FD62763C}" srcOrd="0" destOrd="0" presId="urn:microsoft.com/office/officeart/2005/8/layout/vProcess5"/>
    <dgm:cxn modelId="{A595B574-3A81-4EB7-9E47-9F9BA144EFD1}" srcId="{3026E8E4-BD87-4AE8-9DC9-04A7B65CAE4A}" destId="{DC3410C9-23D7-4E69-9C2E-3F066D54CF4E}" srcOrd="0" destOrd="0" parTransId="{AACECFE8-2DB2-421B-B0E9-DA706AF079E9}" sibTransId="{95B9299D-0BA9-4102-AFF0-3D5BF8494083}"/>
    <dgm:cxn modelId="{3F0AC67A-E4D8-4C21-BC21-7B11F8A1D2EC}" type="presOf" srcId="{DC3410C9-23D7-4E69-9C2E-3F066D54CF4E}" destId="{0FB8896B-4BD2-4DA2-8198-C25900B05792}" srcOrd="1" destOrd="0" presId="urn:microsoft.com/office/officeart/2005/8/layout/vProcess5"/>
    <dgm:cxn modelId="{F458CA85-5C2E-4C07-9C8E-114B869C2162}" type="presOf" srcId="{81424118-FDC4-49A3-816C-95C8CE7034E5}" destId="{24CEF2AE-382D-4CEC-9C15-46C099B8A14F}" srcOrd="0" destOrd="0" presId="urn:microsoft.com/office/officeart/2005/8/layout/vProcess5"/>
    <dgm:cxn modelId="{93CF8895-FF27-4E2F-9512-CC7B7E80F640}" type="presOf" srcId="{95B9299D-0BA9-4102-AFF0-3D5BF8494083}" destId="{75DD1535-27F7-4B6C-B1E7-CECE79ABE597}" srcOrd="0" destOrd="0" presId="urn:microsoft.com/office/officeart/2005/8/layout/vProcess5"/>
    <dgm:cxn modelId="{E66009C1-9446-4EE1-B6AA-2AF32F5ADF03}" srcId="{3026E8E4-BD87-4AE8-9DC9-04A7B65CAE4A}" destId="{45B2E39A-99DB-48FA-BF75-A9D8203CAB7C}" srcOrd="1" destOrd="0" parTransId="{2EA42C99-9DC0-4817-A54B-6A80F1444216}" sibTransId="{81424118-FDC4-49A3-816C-95C8CE7034E5}"/>
    <dgm:cxn modelId="{3138EBF9-A975-481F-BC4A-E733AF342FD8}" type="presOf" srcId="{5E97145F-D091-44C3-B17D-870FD597E1BD}" destId="{A3091AD3-32C5-4645-A586-A0E661CB29D1}" srcOrd="0" destOrd="0" presId="urn:microsoft.com/office/officeart/2005/8/layout/vProcess5"/>
    <dgm:cxn modelId="{06A97D67-8829-4A37-A7C1-3EFA8EDCC04D}" type="presParOf" srcId="{5D986E4F-CE12-478E-B666-7BEC61508686}" destId="{87DAE993-5189-45A7-9ADA-2B2EDD0EA663}" srcOrd="0" destOrd="0" presId="urn:microsoft.com/office/officeart/2005/8/layout/vProcess5"/>
    <dgm:cxn modelId="{F1A091BB-2768-44A7-9D2C-B20912266792}" type="presParOf" srcId="{5D986E4F-CE12-478E-B666-7BEC61508686}" destId="{6D0EE03C-DE8C-4E7C-973D-177A840DEEE5}" srcOrd="1" destOrd="0" presId="urn:microsoft.com/office/officeart/2005/8/layout/vProcess5"/>
    <dgm:cxn modelId="{1278BFD7-DC7D-4C38-B811-E64C72E806C3}" type="presParOf" srcId="{5D986E4F-CE12-478E-B666-7BEC61508686}" destId="{841808F7-66C5-4A18-9448-A7AB3184B073}" srcOrd="2" destOrd="0" presId="urn:microsoft.com/office/officeart/2005/8/layout/vProcess5"/>
    <dgm:cxn modelId="{E2C8A09A-AE8E-429B-9699-5A8E2456BE2D}" type="presParOf" srcId="{5D986E4F-CE12-478E-B666-7BEC61508686}" destId="{13747861-E462-4370-B1F7-5D18FD62763C}" srcOrd="3" destOrd="0" presId="urn:microsoft.com/office/officeart/2005/8/layout/vProcess5"/>
    <dgm:cxn modelId="{BF4080E4-341E-4D08-A3B6-368DDB4035DF}" type="presParOf" srcId="{5D986E4F-CE12-478E-B666-7BEC61508686}" destId="{A3091AD3-32C5-4645-A586-A0E661CB29D1}" srcOrd="4" destOrd="0" presId="urn:microsoft.com/office/officeart/2005/8/layout/vProcess5"/>
    <dgm:cxn modelId="{BF7B2A8E-7A06-46D6-B20B-F8DCC3740588}" type="presParOf" srcId="{5D986E4F-CE12-478E-B666-7BEC61508686}" destId="{75DD1535-27F7-4B6C-B1E7-CECE79ABE597}" srcOrd="5" destOrd="0" presId="urn:microsoft.com/office/officeart/2005/8/layout/vProcess5"/>
    <dgm:cxn modelId="{290E0D8D-7D9C-4544-97E0-D2590169493A}" type="presParOf" srcId="{5D986E4F-CE12-478E-B666-7BEC61508686}" destId="{24CEF2AE-382D-4CEC-9C15-46C099B8A14F}" srcOrd="6" destOrd="0" presId="urn:microsoft.com/office/officeart/2005/8/layout/vProcess5"/>
    <dgm:cxn modelId="{8513CCD2-0A24-484F-B249-AB3D15D90657}" type="presParOf" srcId="{5D986E4F-CE12-478E-B666-7BEC61508686}" destId="{FAF48C9C-B21B-4C37-8200-D4530971434E}" srcOrd="7" destOrd="0" presId="urn:microsoft.com/office/officeart/2005/8/layout/vProcess5"/>
    <dgm:cxn modelId="{59E7F108-3C14-47C0-B72A-333D18AC041A}" type="presParOf" srcId="{5D986E4F-CE12-478E-B666-7BEC61508686}" destId="{0FB8896B-4BD2-4DA2-8198-C25900B05792}" srcOrd="8" destOrd="0" presId="urn:microsoft.com/office/officeart/2005/8/layout/vProcess5"/>
    <dgm:cxn modelId="{1B5D449D-63D8-46C5-9CB4-C6C9DD1C1F6D}" type="presParOf" srcId="{5D986E4F-CE12-478E-B666-7BEC61508686}" destId="{31DB8340-E60B-43B0-8D57-A8BCC000647A}" srcOrd="9" destOrd="0" presId="urn:microsoft.com/office/officeart/2005/8/layout/vProcess5"/>
    <dgm:cxn modelId="{156D79B6-BBCA-4CA6-BDBF-C727B1244535}" type="presParOf" srcId="{5D986E4F-CE12-478E-B666-7BEC61508686}" destId="{0ACBF2AC-6422-41E8-ABF8-0B0C742C3F79}" srcOrd="10" destOrd="0" presId="urn:microsoft.com/office/officeart/2005/8/layout/vProcess5"/>
    <dgm:cxn modelId="{143AA5D3-B10F-4C41-9795-CA0884252BA5}" type="presParOf" srcId="{5D986E4F-CE12-478E-B666-7BEC61508686}" destId="{38443513-BE78-46E2-AEF0-6279D4EEB4DC}"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5BC25B-7AB7-4D36-9B49-299A15C07CDB}"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BF74CDD0-8278-4348-94CE-B41170B82E74}">
      <dgm:prSet/>
      <dgm:spPr/>
      <dgm:t>
        <a:bodyPr/>
        <a:lstStyle/>
        <a:p>
          <a:r>
            <a:rPr lang="en-GB"/>
            <a:t>Difficult concept to pin down: numerous descriptions &amp; definitions.  </a:t>
          </a:r>
          <a:endParaRPr lang="en-US"/>
        </a:p>
      </dgm:t>
    </dgm:pt>
    <dgm:pt modelId="{06592174-6A2F-4C5F-8F35-9F567CE76199}" type="parTrans" cxnId="{FE6B395F-6372-43F5-A4F8-82EA51BA3DA8}">
      <dgm:prSet/>
      <dgm:spPr/>
      <dgm:t>
        <a:bodyPr/>
        <a:lstStyle/>
        <a:p>
          <a:endParaRPr lang="en-US"/>
        </a:p>
      </dgm:t>
    </dgm:pt>
    <dgm:pt modelId="{DBCCE8DA-DBF5-4E83-97A3-FDE2026EF6E2}" type="sibTrans" cxnId="{FE6B395F-6372-43F5-A4F8-82EA51BA3DA8}">
      <dgm:prSet/>
      <dgm:spPr/>
      <dgm:t>
        <a:bodyPr/>
        <a:lstStyle/>
        <a:p>
          <a:endParaRPr lang="en-US"/>
        </a:p>
      </dgm:t>
    </dgm:pt>
    <dgm:pt modelId="{F5681427-B2D6-4298-8DAC-5EB791C1EA02}">
      <dgm:prSet/>
      <dgm:spPr/>
      <dgm:t>
        <a:bodyPr/>
        <a:lstStyle/>
        <a:p>
          <a:r>
            <a:rPr lang="en-GB"/>
            <a:t>Schein (2010, p. 18) suggests that culture is:</a:t>
          </a:r>
          <a:endParaRPr lang="en-US"/>
        </a:p>
      </dgm:t>
    </dgm:pt>
    <dgm:pt modelId="{91BC465E-181D-487A-BF6A-FBDE2FD9E4D9}" type="parTrans" cxnId="{75BCEF15-2B2D-42B1-BEAC-C29537FA518C}">
      <dgm:prSet/>
      <dgm:spPr/>
      <dgm:t>
        <a:bodyPr/>
        <a:lstStyle/>
        <a:p>
          <a:endParaRPr lang="en-US"/>
        </a:p>
      </dgm:t>
    </dgm:pt>
    <dgm:pt modelId="{7F7548A2-920D-433E-9AEF-099734BEC637}" type="sibTrans" cxnId="{75BCEF15-2B2D-42B1-BEAC-C29537FA518C}">
      <dgm:prSet/>
      <dgm:spPr/>
      <dgm:t>
        <a:bodyPr/>
        <a:lstStyle/>
        <a:p>
          <a:endParaRPr lang="en-US"/>
        </a:p>
      </dgm:t>
    </dgm:pt>
    <dgm:pt modelId="{B76D9F0E-CA17-48C1-803F-25E51A009A96}">
      <dgm:prSet/>
      <dgm:spPr/>
      <dgm:t>
        <a:bodyPr/>
        <a:lstStyle/>
        <a:p>
          <a:r>
            <a:rPr lang="en-GB" dirty="0"/>
            <a:t>... a pattern of shared basic assumptions learned by a group as it solved its problems of external adaptation and internal integration, which has worked well enough to be considered valid and, therefore, to be taught to new members as the correct way to perceive, think, and feel in relation to those problems</a:t>
          </a:r>
          <a:endParaRPr lang="en-US" dirty="0"/>
        </a:p>
      </dgm:t>
    </dgm:pt>
    <dgm:pt modelId="{FC70DCDA-D692-412C-AE6C-6F24B2EC0CED}" type="parTrans" cxnId="{C0AC0E91-1DDA-4AB7-92D0-C900641768A6}">
      <dgm:prSet/>
      <dgm:spPr/>
      <dgm:t>
        <a:bodyPr/>
        <a:lstStyle/>
        <a:p>
          <a:endParaRPr lang="en-US"/>
        </a:p>
      </dgm:t>
    </dgm:pt>
    <dgm:pt modelId="{8D747DDE-2563-403B-BDBF-2D36BC97D7E7}" type="sibTrans" cxnId="{C0AC0E91-1DDA-4AB7-92D0-C900641768A6}">
      <dgm:prSet/>
      <dgm:spPr/>
      <dgm:t>
        <a:bodyPr/>
        <a:lstStyle/>
        <a:p>
          <a:endParaRPr lang="en-US"/>
        </a:p>
      </dgm:t>
    </dgm:pt>
    <dgm:pt modelId="{BABED130-4822-4DA9-AFEE-23F1B02F7411}">
      <dgm:prSet/>
      <dgm:spPr/>
      <dgm:t>
        <a:bodyPr/>
        <a:lstStyle/>
        <a:p>
          <a:r>
            <a:rPr lang="en-GB"/>
            <a:t>The United Nations Educational, Scientific and Cultural Organization (UNESCO) defines culture as, ‘the set of distinctive spiritual, material, intellectual and emotional features of society or a social group’ (UNESCO, 2002, p. 4). </a:t>
          </a:r>
          <a:endParaRPr lang="en-US"/>
        </a:p>
      </dgm:t>
    </dgm:pt>
    <dgm:pt modelId="{8A216142-B643-4153-9892-5CEB85C62133}" type="parTrans" cxnId="{3FB70575-3026-40FA-BD69-0B432D2979E6}">
      <dgm:prSet/>
      <dgm:spPr/>
      <dgm:t>
        <a:bodyPr/>
        <a:lstStyle/>
        <a:p>
          <a:endParaRPr lang="en-US"/>
        </a:p>
      </dgm:t>
    </dgm:pt>
    <dgm:pt modelId="{11C0D153-7231-49D8-9B62-F21E39C4F5E0}" type="sibTrans" cxnId="{3FB70575-3026-40FA-BD69-0B432D2979E6}">
      <dgm:prSet/>
      <dgm:spPr/>
      <dgm:t>
        <a:bodyPr/>
        <a:lstStyle/>
        <a:p>
          <a:endParaRPr lang="en-US"/>
        </a:p>
      </dgm:t>
    </dgm:pt>
    <dgm:pt modelId="{27463051-8A09-4078-8A71-292C09EACDDE}" type="pres">
      <dgm:prSet presAssocID="{765BC25B-7AB7-4D36-9B49-299A15C07CDB}" presName="Name0" presStyleCnt="0">
        <dgm:presLayoutVars>
          <dgm:dir/>
          <dgm:animLvl val="lvl"/>
          <dgm:resizeHandles val="exact"/>
        </dgm:presLayoutVars>
      </dgm:prSet>
      <dgm:spPr/>
    </dgm:pt>
    <dgm:pt modelId="{08EEA6AC-4D12-439F-B09D-2611104235EF}" type="pres">
      <dgm:prSet presAssocID="{BABED130-4822-4DA9-AFEE-23F1B02F7411}" presName="boxAndChildren" presStyleCnt="0"/>
      <dgm:spPr/>
    </dgm:pt>
    <dgm:pt modelId="{19B4980D-8B05-4D97-A743-372FA87B1A5E}" type="pres">
      <dgm:prSet presAssocID="{BABED130-4822-4DA9-AFEE-23F1B02F7411}" presName="parentTextBox" presStyleLbl="node1" presStyleIdx="0" presStyleCnt="3"/>
      <dgm:spPr/>
    </dgm:pt>
    <dgm:pt modelId="{5CFCBE4E-76BF-41E7-BC03-3D7E038591DA}" type="pres">
      <dgm:prSet presAssocID="{7F7548A2-920D-433E-9AEF-099734BEC637}" presName="sp" presStyleCnt="0"/>
      <dgm:spPr/>
    </dgm:pt>
    <dgm:pt modelId="{ABBAE21F-2F04-423C-8D12-0D88982385C6}" type="pres">
      <dgm:prSet presAssocID="{F5681427-B2D6-4298-8DAC-5EB791C1EA02}" presName="arrowAndChildren" presStyleCnt="0"/>
      <dgm:spPr/>
    </dgm:pt>
    <dgm:pt modelId="{4F8D9AD9-B815-437F-9FDE-E18C8DE3089F}" type="pres">
      <dgm:prSet presAssocID="{F5681427-B2D6-4298-8DAC-5EB791C1EA02}" presName="parentTextArrow" presStyleLbl="node1" presStyleIdx="0" presStyleCnt="3"/>
      <dgm:spPr/>
    </dgm:pt>
    <dgm:pt modelId="{C47EE86D-321B-442B-9BC6-E7768BB69267}" type="pres">
      <dgm:prSet presAssocID="{F5681427-B2D6-4298-8DAC-5EB791C1EA02}" presName="arrow" presStyleLbl="node1" presStyleIdx="1" presStyleCnt="3"/>
      <dgm:spPr/>
    </dgm:pt>
    <dgm:pt modelId="{B4727D99-667C-42DA-9E56-E3A8E48E499D}" type="pres">
      <dgm:prSet presAssocID="{F5681427-B2D6-4298-8DAC-5EB791C1EA02}" presName="descendantArrow" presStyleCnt="0"/>
      <dgm:spPr/>
    </dgm:pt>
    <dgm:pt modelId="{F1932DDE-F533-4135-B9B5-C063C95A2B08}" type="pres">
      <dgm:prSet presAssocID="{B76D9F0E-CA17-48C1-803F-25E51A009A96}" presName="childTextArrow" presStyleLbl="fgAccFollowNode1" presStyleIdx="0" presStyleCnt="1">
        <dgm:presLayoutVars>
          <dgm:bulletEnabled val="1"/>
        </dgm:presLayoutVars>
      </dgm:prSet>
      <dgm:spPr/>
    </dgm:pt>
    <dgm:pt modelId="{8F34806D-39F3-43D2-8680-9D0CB92D5C2E}" type="pres">
      <dgm:prSet presAssocID="{DBCCE8DA-DBF5-4E83-97A3-FDE2026EF6E2}" presName="sp" presStyleCnt="0"/>
      <dgm:spPr/>
    </dgm:pt>
    <dgm:pt modelId="{0E591B3D-EF41-4410-AE94-38ED479500BE}" type="pres">
      <dgm:prSet presAssocID="{BF74CDD0-8278-4348-94CE-B41170B82E74}" presName="arrowAndChildren" presStyleCnt="0"/>
      <dgm:spPr/>
    </dgm:pt>
    <dgm:pt modelId="{691E2EBA-F065-44D9-BC82-AB794F3BF883}" type="pres">
      <dgm:prSet presAssocID="{BF74CDD0-8278-4348-94CE-B41170B82E74}" presName="parentTextArrow" presStyleLbl="node1" presStyleIdx="2" presStyleCnt="3"/>
      <dgm:spPr/>
    </dgm:pt>
  </dgm:ptLst>
  <dgm:cxnLst>
    <dgm:cxn modelId="{75BCEF15-2B2D-42B1-BEAC-C29537FA518C}" srcId="{765BC25B-7AB7-4D36-9B49-299A15C07CDB}" destId="{F5681427-B2D6-4298-8DAC-5EB791C1EA02}" srcOrd="1" destOrd="0" parTransId="{91BC465E-181D-487A-BF6A-FBDE2FD9E4D9}" sibTransId="{7F7548A2-920D-433E-9AEF-099734BEC637}"/>
    <dgm:cxn modelId="{FE6B395F-6372-43F5-A4F8-82EA51BA3DA8}" srcId="{765BC25B-7AB7-4D36-9B49-299A15C07CDB}" destId="{BF74CDD0-8278-4348-94CE-B41170B82E74}" srcOrd="0" destOrd="0" parTransId="{06592174-6A2F-4C5F-8F35-9F567CE76199}" sibTransId="{DBCCE8DA-DBF5-4E83-97A3-FDE2026EF6E2}"/>
    <dgm:cxn modelId="{FD80B949-33E0-4E56-823A-25903F43C4E4}" type="presOf" srcId="{B76D9F0E-CA17-48C1-803F-25E51A009A96}" destId="{F1932DDE-F533-4135-B9B5-C063C95A2B08}" srcOrd="0" destOrd="0" presId="urn:microsoft.com/office/officeart/2005/8/layout/process4"/>
    <dgm:cxn modelId="{3FB70575-3026-40FA-BD69-0B432D2979E6}" srcId="{765BC25B-7AB7-4D36-9B49-299A15C07CDB}" destId="{BABED130-4822-4DA9-AFEE-23F1B02F7411}" srcOrd="2" destOrd="0" parTransId="{8A216142-B643-4153-9892-5CEB85C62133}" sibTransId="{11C0D153-7231-49D8-9B62-F21E39C4F5E0}"/>
    <dgm:cxn modelId="{405E1056-D715-4ECB-BBE5-9F1FA7ECDF15}" type="presOf" srcId="{BF74CDD0-8278-4348-94CE-B41170B82E74}" destId="{691E2EBA-F065-44D9-BC82-AB794F3BF883}" srcOrd="0" destOrd="0" presId="urn:microsoft.com/office/officeart/2005/8/layout/process4"/>
    <dgm:cxn modelId="{C0AC0E91-1DDA-4AB7-92D0-C900641768A6}" srcId="{F5681427-B2D6-4298-8DAC-5EB791C1EA02}" destId="{B76D9F0E-CA17-48C1-803F-25E51A009A96}" srcOrd="0" destOrd="0" parTransId="{FC70DCDA-D692-412C-AE6C-6F24B2EC0CED}" sibTransId="{8D747DDE-2563-403B-BDBF-2D36BC97D7E7}"/>
    <dgm:cxn modelId="{9AED6FBD-D9DD-4A37-967F-E96016249698}" type="presOf" srcId="{F5681427-B2D6-4298-8DAC-5EB791C1EA02}" destId="{4F8D9AD9-B815-437F-9FDE-E18C8DE3089F}" srcOrd="0" destOrd="0" presId="urn:microsoft.com/office/officeart/2005/8/layout/process4"/>
    <dgm:cxn modelId="{3B9C46D3-0F9A-457D-9507-FB00F14C1DB1}" type="presOf" srcId="{765BC25B-7AB7-4D36-9B49-299A15C07CDB}" destId="{27463051-8A09-4078-8A71-292C09EACDDE}" srcOrd="0" destOrd="0" presId="urn:microsoft.com/office/officeart/2005/8/layout/process4"/>
    <dgm:cxn modelId="{1D2050F6-8C64-423C-B943-342271A854EF}" type="presOf" srcId="{BABED130-4822-4DA9-AFEE-23F1B02F7411}" destId="{19B4980D-8B05-4D97-A743-372FA87B1A5E}" srcOrd="0" destOrd="0" presId="urn:microsoft.com/office/officeart/2005/8/layout/process4"/>
    <dgm:cxn modelId="{000923F9-5CDD-4D9E-A8B6-4864F8542CBF}" type="presOf" srcId="{F5681427-B2D6-4298-8DAC-5EB791C1EA02}" destId="{C47EE86D-321B-442B-9BC6-E7768BB69267}" srcOrd="1" destOrd="0" presId="urn:microsoft.com/office/officeart/2005/8/layout/process4"/>
    <dgm:cxn modelId="{F7DE8F7B-854A-423B-AA59-6B6A44F625E4}" type="presParOf" srcId="{27463051-8A09-4078-8A71-292C09EACDDE}" destId="{08EEA6AC-4D12-439F-B09D-2611104235EF}" srcOrd="0" destOrd="0" presId="urn:microsoft.com/office/officeart/2005/8/layout/process4"/>
    <dgm:cxn modelId="{80E2F868-9519-4D84-92B0-0CA48F8DCDB7}" type="presParOf" srcId="{08EEA6AC-4D12-439F-B09D-2611104235EF}" destId="{19B4980D-8B05-4D97-A743-372FA87B1A5E}" srcOrd="0" destOrd="0" presId="urn:microsoft.com/office/officeart/2005/8/layout/process4"/>
    <dgm:cxn modelId="{0A7882CC-F4A1-4E53-80D6-333D0626444E}" type="presParOf" srcId="{27463051-8A09-4078-8A71-292C09EACDDE}" destId="{5CFCBE4E-76BF-41E7-BC03-3D7E038591DA}" srcOrd="1" destOrd="0" presId="urn:microsoft.com/office/officeart/2005/8/layout/process4"/>
    <dgm:cxn modelId="{FB9CBC44-2E2E-4AA1-B9E7-A92956083657}" type="presParOf" srcId="{27463051-8A09-4078-8A71-292C09EACDDE}" destId="{ABBAE21F-2F04-423C-8D12-0D88982385C6}" srcOrd="2" destOrd="0" presId="urn:microsoft.com/office/officeart/2005/8/layout/process4"/>
    <dgm:cxn modelId="{B3766796-ACDE-48BB-A5FC-52E4F66838A2}" type="presParOf" srcId="{ABBAE21F-2F04-423C-8D12-0D88982385C6}" destId="{4F8D9AD9-B815-437F-9FDE-E18C8DE3089F}" srcOrd="0" destOrd="0" presId="urn:microsoft.com/office/officeart/2005/8/layout/process4"/>
    <dgm:cxn modelId="{375EA96D-BA76-43E9-868E-8ABB48A48CEB}" type="presParOf" srcId="{ABBAE21F-2F04-423C-8D12-0D88982385C6}" destId="{C47EE86D-321B-442B-9BC6-E7768BB69267}" srcOrd="1" destOrd="0" presId="urn:microsoft.com/office/officeart/2005/8/layout/process4"/>
    <dgm:cxn modelId="{69761F96-5C40-4A5A-A2F9-584D6812EA81}" type="presParOf" srcId="{ABBAE21F-2F04-423C-8D12-0D88982385C6}" destId="{B4727D99-667C-42DA-9E56-E3A8E48E499D}" srcOrd="2" destOrd="0" presId="urn:microsoft.com/office/officeart/2005/8/layout/process4"/>
    <dgm:cxn modelId="{77F8D813-F54F-47CB-B547-A30C0BFDBC26}" type="presParOf" srcId="{B4727D99-667C-42DA-9E56-E3A8E48E499D}" destId="{F1932DDE-F533-4135-B9B5-C063C95A2B08}" srcOrd="0" destOrd="0" presId="urn:microsoft.com/office/officeart/2005/8/layout/process4"/>
    <dgm:cxn modelId="{DC9626E9-143B-4A8B-8132-A585270B7BD7}" type="presParOf" srcId="{27463051-8A09-4078-8A71-292C09EACDDE}" destId="{8F34806D-39F3-43D2-8680-9D0CB92D5C2E}" srcOrd="3" destOrd="0" presId="urn:microsoft.com/office/officeart/2005/8/layout/process4"/>
    <dgm:cxn modelId="{AF5D716B-3C8C-4869-B9F5-9817E5F47C14}" type="presParOf" srcId="{27463051-8A09-4078-8A71-292C09EACDDE}" destId="{0E591B3D-EF41-4410-AE94-38ED479500BE}" srcOrd="4" destOrd="0" presId="urn:microsoft.com/office/officeart/2005/8/layout/process4"/>
    <dgm:cxn modelId="{580F2D5D-F1DC-4A43-98FE-837F5AF2C7C0}" type="presParOf" srcId="{0E591B3D-EF41-4410-AE94-38ED479500BE}" destId="{691E2EBA-F065-44D9-BC82-AB794F3BF883}"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A0FBD0-1402-4CC1-BC5C-3E69E69C2735}"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5DF50F40-1C59-46A7-90EF-79F558A4F3D2}">
      <dgm:prSet/>
      <dgm:spPr/>
      <dgm:t>
        <a:bodyPr/>
        <a:lstStyle/>
        <a:p>
          <a:r>
            <a:rPr lang="en-GB"/>
            <a:t>The WG (2024, p. 7) indicates that the seven well-being goals:</a:t>
          </a:r>
          <a:endParaRPr lang="en-US"/>
        </a:p>
      </dgm:t>
    </dgm:pt>
    <dgm:pt modelId="{395CFED4-02EF-40AB-87C2-80988A596608}" type="parTrans" cxnId="{09429D18-FBA6-4924-BF3D-91D5DB1FF9D8}">
      <dgm:prSet/>
      <dgm:spPr/>
      <dgm:t>
        <a:bodyPr/>
        <a:lstStyle/>
        <a:p>
          <a:endParaRPr lang="en-US"/>
        </a:p>
      </dgm:t>
    </dgm:pt>
    <dgm:pt modelId="{7ECC5CE4-9B90-4305-B6EC-EF4226956D7E}" type="sibTrans" cxnId="{09429D18-FBA6-4924-BF3D-91D5DB1FF9D8}">
      <dgm:prSet/>
      <dgm:spPr/>
      <dgm:t>
        <a:bodyPr/>
        <a:lstStyle/>
        <a:p>
          <a:endParaRPr lang="en-US"/>
        </a:p>
      </dgm:t>
    </dgm:pt>
    <dgm:pt modelId="{CCBA200A-898B-45C8-A11D-D4E2D2473476}">
      <dgm:prSet/>
      <dgm:spPr/>
      <dgm:t>
        <a:bodyPr/>
        <a:lstStyle/>
        <a:p>
          <a:r>
            <a:rPr lang="en-GB" dirty="0"/>
            <a:t>…show the kind of Wales we want to see.  Together they provide a shared vision for the public bodies listed in the Act to work towards. They are a set of goals; the Act makes it clear the listed public bodies must work to achieve all of the goals, not just one or two.</a:t>
          </a:r>
          <a:endParaRPr lang="en-US" dirty="0"/>
        </a:p>
      </dgm:t>
    </dgm:pt>
    <dgm:pt modelId="{D04E540D-4E27-46D1-AD6B-CDBC4519C7B5}" type="parTrans" cxnId="{9E10C15F-7D4A-4E3D-925E-91191F05727A}">
      <dgm:prSet/>
      <dgm:spPr/>
      <dgm:t>
        <a:bodyPr/>
        <a:lstStyle/>
        <a:p>
          <a:endParaRPr lang="en-US"/>
        </a:p>
      </dgm:t>
    </dgm:pt>
    <dgm:pt modelId="{D3C7EC1C-508F-4279-B665-FC7387A18872}" type="sibTrans" cxnId="{9E10C15F-7D4A-4E3D-925E-91191F05727A}">
      <dgm:prSet/>
      <dgm:spPr/>
      <dgm:t>
        <a:bodyPr/>
        <a:lstStyle/>
        <a:p>
          <a:endParaRPr lang="en-US"/>
        </a:p>
      </dgm:t>
    </dgm:pt>
    <dgm:pt modelId="{FD9FAD76-11FD-4D83-A9BA-2E6FE94CDC50}">
      <dgm:prSet/>
      <dgm:spPr/>
      <dgm:t>
        <a:bodyPr/>
        <a:lstStyle/>
        <a:p>
          <a:r>
            <a:rPr lang="en-GB"/>
            <a:t>Goal number six (WG,2024, p.7) is a Wales of:</a:t>
          </a:r>
          <a:endParaRPr lang="en-US"/>
        </a:p>
      </dgm:t>
    </dgm:pt>
    <dgm:pt modelId="{E1D2242F-7C39-404A-8513-F12300BD6A92}" type="parTrans" cxnId="{3E33005F-523B-40CF-A84D-208356B73501}">
      <dgm:prSet/>
      <dgm:spPr/>
      <dgm:t>
        <a:bodyPr/>
        <a:lstStyle/>
        <a:p>
          <a:endParaRPr lang="en-US"/>
        </a:p>
      </dgm:t>
    </dgm:pt>
    <dgm:pt modelId="{32E97096-EE4F-476C-8AFB-6C2F7A62ABB4}" type="sibTrans" cxnId="{3E33005F-523B-40CF-A84D-208356B73501}">
      <dgm:prSet/>
      <dgm:spPr/>
      <dgm:t>
        <a:bodyPr/>
        <a:lstStyle/>
        <a:p>
          <a:endParaRPr lang="en-US"/>
        </a:p>
      </dgm:t>
    </dgm:pt>
    <dgm:pt modelId="{5BD71DC2-F779-4538-A902-D9218C98FC1D}">
      <dgm:prSet/>
      <dgm:spPr/>
      <dgm:t>
        <a:bodyPr/>
        <a:lstStyle/>
        <a:p>
          <a:r>
            <a:rPr lang="en-GB" dirty="0"/>
            <a:t>Vibrant culture and Thriving Welsh Language.  A society that promotes 	and protects culture, heritage and the Welsh language, and which encourages people to participate in the arts, and sports and recreation</a:t>
          </a:r>
          <a:endParaRPr lang="en-US" dirty="0"/>
        </a:p>
      </dgm:t>
    </dgm:pt>
    <dgm:pt modelId="{8321D490-2253-4D95-ADE3-1A15C10187CA}" type="parTrans" cxnId="{2A2E2250-A7FF-4E2F-87F2-06AF642F89E6}">
      <dgm:prSet/>
      <dgm:spPr/>
      <dgm:t>
        <a:bodyPr/>
        <a:lstStyle/>
        <a:p>
          <a:endParaRPr lang="en-US"/>
        </a:p>
      </dgm:t>
    </dgm:pt>
    <dgm:pt modelId="{390879F8-889A-4D08-8760-324712B00EBE}" type="sibTrans" cxnId="{2A2E2250-A7FF-4E2F-87F2-06AF642F89E6}">
      <dgm:prSet/>
      <dgm:spPr/>
      <dgm:t>
        <a:bodyPr/>
        <a:lstStyle/>
        <a:p>
          <a:endParaRPr lang="en-US"/>
        </a:p>
      </dgm:t>
    </dgm:pt>
    <dgm:pt modelId="{A3357B51-5B42-4DEF-9BC5-F089E4CD2C63}" type="pres">
      <dgm:prSet presAssocID="{E9A0FBD0-1402-4CC1-BC5C-3E69E69C2735}" presName="linear" presStyleCnt="0">
        <dgm:presLayoutVars>
          <dgm:animLvl val="lvl"/>
          <dgm:resizeHandles val="exact"/>
        </dgm:presLayoutVars>
      </dgm:prSet>
      <dgm:spPr/>
    </dgm:pt>
    <dgm:pt modelId="{E47CEC99-4604-41D4-AA58-5E7088E26DF6}" type="pres">
      <dgm:prSet presAssocID="{5DF50F40-1C59-46A7-90EF-79F558A4F3D2}" presName="parentText" presStyleLbl="node1" presStyleIdx="0" presStyleCnt="2">
        <dgm:presLayoutVars>
          <dgm:chMax val="0"/>
          <dgm:bulletEnabled val="1"/>
        </dgm:presLayoutVars>
      </dgm:prSet>
      <dgm:spPr/>
    </dgm:pt>
    <dgm:pt modelId="{FF3CDADE-D9B5-4709-B911-8C03356BB35E}" type="pres">
      <dgm:prSet presAssocID="{5DF50F40-1C59-46A7-90EF-79F558A4F3D2}" presName="childText" presStyleLbl="revTx" presStyleIdx="0" presStyleCnt="2">
        <dgm:presLayoutVars>
          <dgm:bulletEnabled val="1"/>
        </dgm:presLayoutVars>
      </dgm:prSet>
      <dgm:spPr/>
    </dgm:pt>
    <dgm:pt modelId="{1368093F-6659-495F-803C-70B4CC79EC8D}" type="pres">
      <dgm:prSet presAssocID="{FD9FAD76-11FD-4D83-A9BA-2E6FE94CDC50}" presName="parentText" presStyleLbl="node1" presStyleIdx="1" presStyleCnt="2">
        <dgm:presLayoutVars>
          <dgm:chMax val="0"/>
          <dgm:bulletEnabled val="1"/>
        </dgm:presLayoutVars>
      </dgm:prSet>
      <dgm:spPr/>
    </dgm:pt>
    <dgm:pt modelId="{1475D02A-3498-4BB7-B5E8-B994051C90EC}" type="pres">
      <dgm:prSet presAssocID="{FD9FAD76-11FD-4D83-A9BA-2E6FE94CDC50}" presName="childText" presStyleLbl="revTx" presStyleIdx="1" presStyleCnt="2">
        <dgm:presLayoutVars>
          <dgm:bulletEnabled val="1"/>
        </dgm:presLayoutVars>
      </dgm:prSet>
      <dgm:spPr/>
    </dgm:pt>
  </dgm:ptLst>
  <dgm:cxnLst>
    <dgm:cxn modelId="{8DAFB10A-9B3A-46A8-BE27-E3D0B82386D2}" type="presOf" srcId="{5BD71DC2-F779-4538-A902-D9218C98FC1D}" destId="{1475D02A-3498-4BB7-B5E8-B994051C90EC}" srcOrd="0" destOrd="0" presId="urn:microsoft.com/office/officeart/2005/8/layout/vList2"/>
    <dgm:cxn modelId="{09429D18-FBA6-4924-BF3D-91D5DB1FF9D8}" srcId="{E9A0FBD0-1402-4CC1-BC5C-3E69E69C2735}" destId="{5DF50F40-1C59-46A7-90EF-79F558A4F3D2}" srcOrd="0" destOrd="0" parTransId="{395CFED4-02EF-40AB-87C2-80988A596608}" sibTransId="{7ECC5CE4-9B90-4305-B6EC-EF4226956D7E}"/>
    <dgm:cxn modelId="{3E33005F-523B-40CF-A84D-208356B73501}" srcId="{E9A0FBD0-1402-4CC1-BC5C-3E69E69C2735}" destId="{FD9FAD76-11FD-4D83-A9BA-2E6FE94CDC50}" srcOrd="1" destOrd="0" parTransId="{E1D2242F-7C39-404A-8513-F12300BD6A92}" sibTransId="{32E97096-EE4F-476C-8AFB-6C2F7A62ABB4}"/>
    <dgm:cxn modelId="{9E10C15F-7D4A-4E3D-925E-91191F05727A}" srcId="{5DF50F40-1C59-46A7-90EF-79F558A4F3D2}" destId="{CCBA200A-898B-45C8-A11D-D4E2D2473476}" srcOrd="0" destOrd="0" parTransId="{D04E540D-4E27-46D1-AD6B-CDBC4519C7B5}" sibTransId="{D3C7EC1C-508F-4279-B665-FC7387A18872}"/>
    <dgm:cxn modelId="{2A2E2250-A7FF-4E2F-87F2-06AF642F89E6}" srcId="{FD9FAD76-11FD-4D83-A9BA-2E6FE94CDC50}" destId="{5BD71DC2-F779-4538-A902-D9218C98FC1D}" srcOrd="0" destOrd="0" parTransId="{8321D490-2253-4D95-ADE3-1A15C10187CA}" sibTransId="{390879F8-889A-4D08-8760-324712B00EBE}"/>
    <dgm:cxn modelId="{8A88DE72-31AA-4211-8E34-3DC4CE97215F}" type="presOf" srcId="{CCBA200A-898B-45C8-A11D-D4E2D2473476}" destId="{FF3CDADE-D9B5-4709-B911-8C03356BB35E}" srcOrd="0" destOrd="0" presId="urn:microsoft.com/office/officeart/2005/8/layout/vList2"/>
    <dgm:cxn modelId="{405D20A1-23B6-4CBD-B008-B287D05C8B29}" type="presOf" srcId="{FD9FAD76-11FD-4D83-A9BA-2E6FE94CDC50}" destId="{1368093F-6659-495F-803C-70B4CC79EC8D}" srcOrd="0" destOrd="0" presId="urn:microsoft.com/office/officeart/2005/8/layout/vList2"/>
    <dgm:cxn modelId="{B6F49DE1-1D8D-49A5-84E6-129FEA98B123}" type="presOf" srcId="{5DF50F40-1C59-46A7-90EF-79F558A4F3D2}" destId="{E47CEC99-4604-41D4-AA58-5E7088E26DF6}" srcOrd="0" destOrd="0" presId="urn:microsoft.com/office/officeart/2005/8/layout/vList2"/>
    <dgm:cxn modelId="{47F3CEFF-6B86-4413-AA63-366B96B06B3C}" type="presOf" srcId="{E9A0FBD0-1402-4CC1-BC5C-3E69E69C2735}" destId="{A3357B51-5B42-4DEF-9BC5-F089E4CD2C63}" srcOrd="0" destOrd="0" presId="urn:microsoft.com/office/officeart/2005/8/layout/vList2"/>
    <dgm:cxn modelId="{A3CD2F6B-20B0-4F79-AEE9-A9B8D8AFE8AF}" type="presParOf" srcId="{A3357B51-5B42-4DEF-9BC5-F089E4CD2C63}" destId="{E47CEC99-4604-41D4-AA58-5E7088E26DF6}" srcOrd="0" destOrd="0" presId="urn:microsoft.com/office/officeart/2005/8/layout/vList2"/>
    <dgm:cxn modelId="{2DFCF5AC-0BF8-46E2-861E-52CD96354551}" type="presParOf" srcId="{A3357B51-5B42-4DEF-9BC5-F089E4CD2C63}" destId="{FF3CDADE-D9B5-4709-B911-8C03356BB35E}" srcOrd="1" destOrd="0" presId="urn:microsoft.com/office/officeart/2005/8/layout/vList2"/>
    <dgm:cxn modelId="{1F8E7713-4DDC-4369-8273-237DD4798A9D}" type="presParOf" srcId="{A3357B51-5B42-4DEF-9BC5-F089E4CD2C63}" destId="{1368093F-6659-495F-803C-70B4CC79EC8D}" srcOrd="2" destOrd="0" presId="urn:microsoft.com/office/officeart/2005/8/layout/vList2"/>
    <dgm:cxn modelId="{A2CFA48A-27A6-457F-B112-C8BB50A99ACE}" type="presParOf" srcId="{A3357B51-5B42-4DEF-9BC5-F089E4CD2C63}" destId="{1475D02A-3498-4BB7-B5E8-B994051C90EC}"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E15D6D-F674-4031-84D2-CE241198207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0374320-83C5-4441-ADD0-926213800AB3}">
      <dgm:prSet/>
      <dgm:spPr/>
      <dgm:t>
        <a:bodyPr/>
        <a:lstStyle/>
        <a:p>
          <a:r>
            <a:rPr lang="en-GB"/>
            <a:t>Nurses must:</a:t>
          </a:r>
          <a:endParaRPr lang="en-US"/>
        </a:p>
      </dgm:t>
    </dgm:pt>
    <dgm:pt modelId="{1E1AF142-040B-4D3D-9C6B-02DD1E695A94}" type="parTrans" cxnId="{C757C1A5-83C3-4083-8B2D-038A5A2E22B6}">
      <dgm:prSet/>
      <dgm:spPr/>
      <dgm:t>
        <a:bodyPr/>
        <a:lstStyle/>
        <a:p>
          <a:endParaRPr lang="en-US"/>
        </a:p>
      </dgm:t>
    </dgm:pt>
    <dgm:pt modelId="{7DD709EA-0C6A-4969-8EC0-A4FE79A0DF1D}" type="sibTrans" cxnId="{C757C1A5-83C3-4083-8B2D-038A5A2E22B6}">
      <dgm:prSet/>
      <dgm:spPr/>
      <dgm:t>
        <a:bodyPr/>
        <a:lstStyle/>
        <a:p>
          <a:endParaRPr lang="en-US"/>
        </a:p>
      </dgm:t>
    </dgm:pt>
    <dgm:pt modelId="{129986B1-4C9B-4D08-ABBC-5A86E8EA5502}">
      <dgm:prSet/>
      <dgm:spPr/>
      <dgm:t>
        <a:bodyPr/>
        <a:lstStyle/>
        <a:p>
          <a:r>
            <a:rPr lang="en-GB" dirty="0"/>
            <a:t>…take reasonable steps to meet people’s language and communication needs, providing, wherever possible, assistance to those who need help to communicate their own or other people’s needs (NMC, 2018, p.10).</a:t>
          </a:r>
          <a:endParaRPr lang="en-US" dirty="0"/>
        </a:p>
      </dgm:t>
    </dgm:pt>
    <dgm:pt modelId="{97527351-0790-4BF9-A58F-E2098B7B2238}" type="parTrans" cxnId="{24E21894-65D4-477F-B053-AE79DCFC790C}">
      <dgm:prSet/>
      <dgm:spPr/>
      <dgm:t>
        <a:bodyPr/>
        <a:lstStyle/>
        <a:p>
          <a:endParaRPr lang="en-US"/>
        </a:p>
      </dgm:t>
    </dgm:pt>
    <dgm:pt modelId="{0B6665D7-5F0A-4E2D-AAF5-65ADDD267725}" type="sibTrans" cxnId="{24E21894-65D4-477F-B053-AE79DCFC790C}">
      <dgm:prSet/>
      <dgm:spPr/>
      <dgm:t>
        <a:bodyPr/>
        <a:lstStyle/>
        <a:p>
          <a:endParaRPr lang="en-US"/>
        </a:p>
      </dgm:t>
    </dgm:pt>
    <dgm:pt modelId="{42FF983A-1F53-419B-9339-06E2E4744B68}">
      <dgm:prSet/>
      <dgm:spPr/>
      <dgm:t>
        <a:bodyPr/>
        <a:lstStyle/>
        <a:p>
          <a:r>
            <a:rPr lang="en-GB"/>
            <a:t>Social workers should, ‘communicate effectively’ (BASW, 2021, p. 10).</a:t>
          </a:r>
          <a:endParaRPr lang="en-US"/>
        </a:p>
      </dgm:t>
    </dgm:pt>
    <dgm:pt modelId="{E3DF3347-F9D4-4885-92C9-E1D0FA3E02FF}" type="parTrans" cxnId="{607BFB69-CB07-4BD8-8BD5-AE573FAC9F82}">
      <dgm:prSet/>
      <dgm:spPr/>
      <dgm:t>
        <a:bodyPr/>
        <a:lstStyle/>
        <a:p>
          <a:endParaRPr lang="en-US"/>
        </a:p>
      </dgm:t>
    </dgm:pt>
    <dgm:pt modelId="{83336E23-2B15-4673-817D-EADD47A00741}" type="sibTrans" cxnId="{607BFB69-CB07-4BD8-8BD5-AE573FAC9F82}">
      <dgm:prSet/>
      <dgm:spPr/>
      <dgm:t>
        <a:bodyPr/>
        <a:lstStyle/>
        <a:p>
          <a:endParaRPr lang="en-US"/>
        </a:p>
      </dgm:t>
    </dgm:pt>
    <dgm:pt modelId="{D150BAC5-03E0-451C-A326-32B4CFAEBA2B}">
      <dgm:prSet/>
      <dgm:spPr/>
      <dgm:t>
        <a:bodyPr/>
        <a:lstStyle/>
        <a:p>
          <a:r>
            <a:rPr lang="en-GB"/>
            <a:t>Paramedics must be able to: </a:t>
          </a:r>
          <a:endParaRPr lang="en-US"/>
        </a:p>
      </dgm:t>
    </dgm:pt>
    <dgm:pt modelId="{DE8BB2C6-63C3-45CE-8A76-4F34C0E7B687}" type="parTrans" cxnId="{E425DBB1-E64D-4809-A413-F7FE6DA84397}">
      <dgm:prSet/>
      <dgm:spPr/>
      <dgm:t>
        <a:bodyPr/>
        <a:lstStyle/>
        <a:p>
          <a:endParaRPr lang="en-US"/>
        </a:p>
      </dgm:t>
    </dgm:pt>
    <dgm:pt modelId="{75839961-2E74-4540-A8C1-BB278252EC47}" type="sibTrans" cxnId="{E425DBB1-E64D-4809-A413-F7FE6DA84397}">
      <dgm:prSet/>
      <dgm:spPr/>
      <dgm:t>
        <a:bodyPr/>
        <a:lstStyle/>
        <a:p>
          <a:endParaRPr lang="en-US"/>
        </a:p>
      </dgm:t>
    </dgm:pt>
    <dgm:pt modelId="{2E4A775E-7FEF-40F3-BBA6-2132835F1C29}">
      <dgm:prSet/>
      <dgm:spPr/>
      <dgm:t>
        <a:bodyPr/>
        <a:lstStyle/>
        <a:p>
          <a:r>
            <a:rPr lang="en-GB" dirty="0"/>
            <a:t>…use effective and appropriate verbal and non-verbal skills to communicate with service users, carers, colleagues and others (HCPC, 	2023, p. 11)</a:t>
          </a:r>
          <a:endParaRPr lang="en-US" dirty="0"/>
        </a:p>
      </dgm:t>
    </dgm:pt>
    <dgm:pt modelId="{01213A29-E084-4719-AF4C-A8CD61862301}" type="parTrans" cxnId="{7CCD7DA1-84B4-4377-9D98-18C89D3E8C20}">
      <dgm:prSet/>
      <dgm:spPr/>
      <dgm:t>
        <a:bodyPr/>
        <a:lstStyle/>
        <a:p>
          <a:endParaRPr lang="en-US"/>
        </a:p>
      </dgm:t>
    </dgm:pt>
    <dgm:pt modelId="{9B351BA8-211F-43C4-8479-BBABC12A1EF5}" type="sibTrans" cxnId="{7CCD7DA1-84B4-4377-9D98-18C89D3E8C20}">
      <dgm:prSet/>
      <dgm:spPr/>
      <dgm:t>
        <a:bodyPr/>
        <a:lstStyle/>
        <a:p>
          <a:endParaRPr lang="en-US"/>
        </a:p>
      </dgm:t>
    </dgm:pt>
    <dgm:pt modelId="{35E66B60-6857-4A24-8DB3-757380AB4803}" type="pres">
      <dgm:prSet presAssocID="{7DE15D6D-F674-4031-84D2-CE2411982077}" presName="linear" presStyleCnt="0">
        <dgm:presLayoutVars>
          <dgm:animLvl val="lvl"/>
          <dgm:resizeHandles val="exact"/>
        </dgm:presLayoutVars>
      </dgm:prSet>
      <dgm:spPr/>
    </dgm:pt>
    <dgm:pt modelId="{46E818E2-AB96-47F9-B155-F0CBF54933C9}" type="pres">
      <dgm:prSet presAssocID="{F0374320-83C5-4441-ADD0-926213800AB3}" presName="parentText" presStyleLbl="node1" presStyleIdx="0" presStyleCnt="3">
        <dgm:presLayoutVars>
          <dgm:chMax val="0"/>
          <dgm:bulletEnabled val="1"/>
        </dgm:presLayoutVars>
      </dgm:prSet>
      <dgm:spPr/>
    </dgm:pt>
    <dgm:pt modelId="{056F591C-3B44-454A-81EB-0AE7D0A320FC}" type="pres">
      <dgm:prSet presAssocID="{F0374320-83C5-4441-ADD0-926213800AB3}" presName="childText" presStyleLbl="revTx" presStyleIdx="0" presStyleCnt="2">
        <dgm:presLayoutVars>
          <dgm:bulletEnabled val="1"/>
        </dgm:presLayoutVars>
      </dgm:prSet>
      <dgm:spPr/>
    </dgm:pt>
    <dgm:pt modelId="{F14874E0-4D7F-4516-BED7-FC4CE6593193}" type="pres">
      <dgm:prSet presAssocID="{42FF983A-1F53-419B-9339-06E2E4744B68}" presName="parentText" presStyleLbl="node1" presStyleIdx="1" presStyleCnt="3">
        <dgm:presLayoutVars>
          <dgm:chMax val="0"/>
          <dgm:bulletEnabled val="1"/>
        </dgm:presLayoutVars>
      </dgm:prSet>
      <dgm:spPr/>
    </dgm:pt>
    <dgm:pt modelId="{F707B128-733F-46C6-A964-345939E3E2F7}" type="pres">
      <dgm:prSet presAssocID="{83336E23-2B15-4673-817D-EADD47A00741}" presName="spacer" presStyleCnt="0"/>
      <dgm:spPr/>
    </dgm:pt>
    <dgm:pt modelId="{8A952D7F-B9BC-404D-A226-958FCC2FAE45}" type="pres">
      <dgm:prSet presAssocID="{D150BAC5-03E0-451C-A326-32B4CFAEBA2B}" presName="parentText" presStyleLbl="node1" presStyleIdx="2" presStyleCnt="3">
        <dgm:presLayoutVars>
          <dgm:chMax val="0"/>
          <dgm:bulletEnabled val="1"/>
        </dgm:presLayoutVars>
      </dgm:prSet>
      <dgm:spPr/>
    </dgm:pt>
    <dgm:pt modelId="{7721E159-C0BF-41ED-A292-FEE98E720EB3}" type="pres">
      <dgm:prSet presAssocID="{D150BAC5-03E0-451C-A326-32B4CFAEBA2B}" presName="childText" presStyleLbl="revTx" presStyleIdx="1" presStyleCnt="2">
        <dgm:presLayoutVars>
          <dgm:bulletEnabled val="1"/>
        </dgm:presLayoutVars>
      </dgm:prSet>
      <dgm:spPr/>
    </dgm:pt>
  </dgm:ptLst>
  <dgm:cxnLst>
    <dgm:cxn modelId="{5AE33D5D-0A9C-4794-8F78-2647452D5F4D}" type="presOf" srcId="{D150BAC5-03E0-451C-A326-32B4CFAEBA2B}" destId="{8A952D7F-B9BC-404D-A226-958FCC2FAE45}" srcOrd="0" destOrd="0" presId="urn:microsoft.com/office/officeart/2005/8/layout/vList2"/>
    <dgm:cxn modelId="{607BFB69-CB07-4BD8-8BD5-AE573FAC9F82}" srcId="{7DE15D6D-F674-4031-84D2-CE2411982077}" destId="{42FF983A-1F53-419B-9339-06E2E4744B68}" srcOrd="1" destOrd="0" parTransId="{E3DF3347-F9D4-4885-92C9-E1D0FA3E02FF}" sibTransId="{83336E23-2B15-4673-817D-EADD47A00741}"/>
    <dgm:cxn modelId="{50F3994F-9F3E-4E4D-B75B-E9F88D1FAADA}" type="presOf" srcId="{F0374320-83C5-4441-ADD0-926213800AB3}" destId="{46E818E2-AB96-47F9-B155-F0CBF54933C9}" srcOrd="0" destOrd="0" presId="urn:microsoft.com/office/officeart/2005/8/layout/vList2"/>
    <dgm:cxn modelId="{DE2DBB59-F978-47DF-A20E-F1CC3D942FC3}" type="presOf" srcId="{2E4A775E-7FEF-40F3-BBA6-2132835F1C29}" destId="{7721E159-C0BF-41ED-A292-FEE98E720EB3}" srcOrd="0" destOrd="0" presId="urn:microsoft.com/office/officeart/2005/8/layout/vList2"/>
    <dgm:cxn modelId="{24E21894-65D4-477F-B053-AE79DCFC790C}" srcId="{F0374320-83C5-4441-ADD0-926213800AB3}" destId="{129986B1-4C9B-4D08-ABBC-5A86E8EA5502}" srcOrd="0" destOrd="0" parTransId="{97527351-0790-4BF9-A58F-E2098B7B2238}" sibTransId="{0B6665D7-5F0A-4E2D-AAF5-65ADDD267725}"/>
    <dgm:cxn modelId="{7CCD7DA1-84B4-4377-9D98-18C89D3E8C20}" srcId="{D150BAC5-03E0-451C-A326-32B4CFAEBA2B}" destId="{2E4A775E-7FEF-40F3-BBA6-2132835F1C29}" srcOrd="0" destOrd="0" parTransId="{01213A29-E084-4719-AF4C-A8CD61862301}" sibTransId="{9B351BA8-211F-43C4-8479-BBABC12A1EF5}"/>
    <dgm:cxn modelId="{C757C1A5-83C3-4083-8B2D-038A5A2E22B6}" srcId="{7DE15D6D-F674-4031-84D2-CE2411982077}" destId="{F0374320-83C5-4441-ADD0-926213800AB3}" srcOrd="0" destOrd="0" parTransId="{1E1AF142-040B-4D3D-9C6B-02DD1E695A94}" sibTransId="{7DD709EA-0C6A-4969-8EC0-A4FE79A0DF1D}"/>
    <dgm:cxn modelId="{E425DBB1-E64D-4809-A413-F7FE6DA84397}" srcId="{7DE15D6D-F674-4031-84D2-CE2411982077}" destId="{D150BAC5-03E0-451C-A326-32B4CFAEBA2B}" srcOrd="2" destOrd="0" parTransId="{DE8BB2C6-63C3-45CE-8A76-4F34C0E7B687}" sibTransId="{75839961-2E74-4540-A8C1-BB278252EC47}"/>
    <dgm:cxn modelId="{23351CB4-65A9-4AB1-8D5C-993507D5CE1E}" type="presOf" srcId="{129986B1-4C9B-4D08-ABBC-5A86E8EA5502}" destId="{056F591C-3B44-454A-81EB-0AE7D0A320FC}" srcOrd="0" destOrd="0" presId="urn:microsoft.com/office/officeart/2005/8/layout/vList2"/>
    <dgm:cxn modelId="{49AC5DB8-B85F-4EBC-8CEA-D7977E4FFBBE}" type="presOf" srcId="{7DE15D6D-F674-4031-84D2-CE2411982077}" destId="{35E66B60-6857-4A24-8DB3-757380AB4803}" srcOrd="0" destOrd="0" presId="urn:microsoft.com/office/officeart/2005/8/layout/vList2"/>
    <dgm:cxn modelId="{6E596CD4-0275-496B-A9DC-FBAC1BEA832F}" type="presOf" srcId="{42FF983A-1F53-419B-9339-06E2E4744B68}" destId="{F14874E0-4D7F-4516-BED7-FC4CE6593193}" srcOrd="0" destOrd="0" presId="urn:microsoft.com/office/officeart/2005/8/layout/vList2"/>
    <dgm:cxn modelId="{E8969DB9-6002-4F2A-9C20-880221290566}" type="presParOf" srcId="{35E66B60-6857-4A24-8DB3-757380AB4803}" destId="{46E818E2-AB96-47F9-B155-F0CBF54933C9}" srcOrd="0" destOrd="0" presId="urn:microsoft.com/office/officeart/2005/8/layout/vList2"/>
    <dgm:cxn modelId="{BDBFDA78-0583-4217-97E4-CA005FBBBA74}" type="presParOf" srcId="{35E66B60-6857-4A24-8DB3-757380AB4803}" destId="{056F591C-3B44-454A-81EB-0AE7D0A320FC}" srcOrd="1" destOrd="0" presId="urn:microsoft.com/office/officeart/2005/8/layout/vList2"/>
    <dgm:cxn modelId="{492FA3ED-D1F4-46DA-B63A-FF9F8182CF8E}" type="presParOf" srcId="{35E66B60-6857-4A24-8DB3-757380AB4803}" destId="{F14874E0-4D7F-4516-BED7-FC4CE6593193}" srcOrd="2" destOrd="0" presId="urn:microsoft.com/office/officeart/2005/8/layout/vList2"/>
    <dgm:cxn modelId="{BFF8D842-9847-4627-97B0-F08DEC7CDDF2}" type="presParOf" srcId="{35E66B60-6857-4A24-8DB3-757380AB4803}" destId="{F707B128-733F-46C6-A964-345939E3E2F7}" srcOrd="3" destOrd="0" presId="urn:microsoft.com/office/officeart/2005/8/layout/vList2"/>
    <dgm:cxn modelId="{C440E27C-433B-48B1-812F-750A2EFF3A26}" type="presParOf" srcId="{35E66B60-6857-4A24-8DB3-757380AB4803}" destId="{8A952D7F-B9BC-404D-A226-958FCC2FAE45}" srcOrd="4" destOrd="0" presId="urn:microsoft.com/office/officeart/2005/8/layout/vList2"/>
    <dgm:cxn modelId="{3D6AC316-AF95-4653-BC99-195CCEB6E147}" type="presParOf" srcId="{35E66B60-6857-4A24-8DB3-757380AB4803}" destId="{7721E159-C0BF-41ED-A292-FEE98E720EB3}"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095C638-E650-4174-B4D2-6C92B2D2762F}" type="doc">
      <dgm:prSet loTypeId="urn:microsoft.com/office/officeart/2017/3/layout/HorizontalLabelsTimeline" loCatId="process" qsTypeId="urn:microsoft.com/office/officeart/2005/8/quickstyle/simple1" qsCatId="simple" csTypeId="urn:microsoft.com/office/officeart/2005/8/colors/colorful2" csCatId="colorful" phldr="1"/>
      <dgm:spPr/>
      <dgm:t>
        <a:bodyPr/>
        <a:lstStyle/>
        <a:p>
          <a:endParaRPr lang="en-US"/>
        </a:p>
      </dgm:t>
    </dgm:pt>
    <dgm:pt modelId="{2DD90A9F-9ED5-47D0-8CCD-61B16273EE53}">
      <dgm:prSet/>
      <dgm:spPr/>
      <dgm:t>
        <a:bodyPr/>
        <a:lstStyle/>
        <a:p>
          <a:pPr>
            <a:defRPr b="1"/>
          </a:pPr>
          <a:r>
            <a:rPr lang="en-US"/>
            <a:t>2011</a:t>
          </a:r>
        </a:p>
      </dgm:t>
    </dgm:pt>
    <dgm:pt modelId="{ACC4F7E3-9083-44BD-9037-D2A5E7718BDB}" type="parTrans" cxnId="{5ED2B65A-50E0-4DD2-9FE8-99974CACFA3C}">
      <dgm:prSet/>
      <dgm:spPr/>
      <dgm:t>
        <a:bodyPr/>
        <a:lstStyle/>
        <a:p>
          <a:endParaRPr lang="en-US"/>
        </a:p>
      </dgm:t>
    </dgm:pt>
    <dgm:pt modelId="{B9D8127F-0D7D-4901-975E-16848EC5E1AB}" type="sibTrans" cxnId="{5ED2B65A-50E0-4DD2-9FE8-99974CACFA3C}">
      <dgm:prSet/>
      <dgm:spPr/>
      <dgm:t>
        <a:bodyPr/>
        <a:lstStyle/>
        <a:p>
          <a:endParaRPr lang="en-US"/>
        </a:p>
      </dgm:t>
    </dgm:pt>
    <dgm:pt modelId="{0BFAB4A3-92D8-4A08-84E1-CA2188DB8446}">
      <dgm:prSet/>
      <dgm:spPr/>
      <dgm:t>
        <a:bodyPr/>
        <a:lstStyle/>
        <a:p>
          <a:r>
            <a:rPr lang="en-US"/>
            <a:t>The  Welsh Language (Wales) Measure 2011 outlines enactments which create:</a:t>
          </a:r>
        </a:p>
      </dgm:t>
    </dgm:pt>
    <dgm:pt modelId="{49337C9F-9DCB-43E8-87A6-8BE3C3849924}" type="parTrans" cxnId="{7381A0B6-F189-4AB1-85D6-8AC958449373}">
      <dgm:prSet/>
      <dgm:spPr/>
      <dgm:t>
        <a:bodyPr/>
        <a:lstStyle/>
        <a:p>
          <a:endParaRPr lang="en-US"/>
        </a:p>
      </dgm:t>
    </dgm:pt>
    <dgm:pt modelId="{2A5AFAF0-058A-4F88-8E18-CD1662CD5B44}" type="sibTrans" cxnId="{7381A0B6-F189-4AB1-85D6-8AC958449373}">
      <dgm:prSet/>
      <dgm:spPr/>
      <dgm:t>
        <a:bodyPr/>
        <a:lstStyle/>
        <a:p>
          <a:endParaRPr lang="en-US"/>
        </a:p>
      </dgm:t>
    </dgm:pt>
    <dgm:pt modelId="{CBCDF60C-AE79-4722-8E59-1F4ED3081946}">
      <dgm:prSet/>
      <dgm:spPr/>
      <dgm:t>
        <a:bodyPr/>
        <a:lstStyle/>
        <a:p>
          <a:r>
            <a:rPr lang="en-US"/>
            <a:t>…standards of conduct that relate to the use of the Welsh language, or the treatment of 	the Welsh language no less favourably than the English language, in connection with— (i) 	delivering services, (ii) making policy, and (iii) exercising functions or conducting 	businesses and other undertakings</a:t>
          </a:r>
        </a:p>
      </dgm:t>
    </dgm:pt>
    <dgm:pt modelId="{346C7179-99AD-4963-B09E-317872646454}" type="parTrans" cxnId="{A295B8F6-B4C9-4A88-855E-1D1E8CB8FD25}">
      <dgm:prSet/>
      <dgm:spPr/>
      <dgm:t>
        <a:bodyPr/>
        <a:lstStyle/>
        <a:p>
          <a:endParaRPr lang="en-US"/>
        </a:p>
      </dgm:t>
    </dgm:pt>
    <dgm:pt modelId="{3851FABB-E6AA-4170-9493-D808FC7A9872}" type="sibTrans" cxnId="{A295B8F6-B4C9-4A88-855E-1D1E8CB8FD25}">
      <dgm:prSet/>
      <dgm:spPr/>
      <dgm:t>
        <a:bodyPr/>
        <a:lstStyle/>
        <a:p>
          <a:endParaRPr lang="en-US"/>
        </a:p>
      </dgm:t>
    </dgm:pt>
    <dgm:pt modelId="{F5567696-EC10-4BA7-806C-EF5F0C02826F}">
      <dgm:prSet/>
      <dgm:spPr/>
      <dgm:t>
        <a:bodyPr/>
        <a:lstStyle/>
        <a:p>
          <a:pPr>
            <a:defRPr b="1"/>
          </a:pPr>
          <a:r>
            <a:rPr lang="en-US"/>
            <a:t>2022–2027</a:t>
          </a:r>
        </a:p>
      </dgm:t>
    </dgm:pt>
    <dgm:pt modelId="{B4396D35-266A-4313-B157-256C13EDE839}" type="parTrans" cxnId="{86F9634D-D0E6-44A8-8D66-C69A04CA3266}">
      <dgm:prSet/>
      <dgm:spPr/>
      <dgm:t>
        <a:bodyPr/>
        <a:lstStyle/>
        <a:p>
          <a:endParaRPr lang="en-US"/>
        </a:p>
      </dgm:t>
    </dgm:pt>
    <dgm:pt modelId="{DC851B97-0033-4806-B8D4-E17F54548283}" type="sibTrans" cxnId="{86F9634D-D0E6-44A8-8D66-C69A04CA3266}">
      <dgm:prSet/>
      <dgm:spPr/>
      <dgm:t>
        <a:bodyPr/>
        <a:lstStyle/>
        <a:p>
          <a:endParaRPr lang="en-US"/>
        </a:p>
      </dgm:t>
    </dgm:pt>
    <dgm:pt modelId="{218B623E-CB34-47A3-87AE-FE254779588C}">
      <dgm:prSet/>
      <dgm:spPr/>
      <dgm:t>
        <a:bodyPr/>
        <a:lstStyle/>
        <a:p>
          <a:r>
            <a:rPr lang="en-US"/>
            <a:t>More than just words: Five Year Plan 2022-27 (Welsh Government [WG], 2022, p. 8) indicates that:</a:t>
          </a:r>
        </a:p>
      </dgm:t>
    </dgm:pt>
    <dgm:pt modelId="{128B9283-566F-4B14-A680-530BEBAC14F5}" type="parTrans" cxnId="{429DF1D3-558E-41E4-8DF0-F46F77F078E3}">
      <dgm:prSet/>
      <dgm:spPr/>
      <dgm:t>
        <a:bodyPr/>
        <a:lstStyle/>
        <a:p>
          <a:endParaRPr lang="en-US"/>
        </a:p>
      </dgm:t>
    </dgm:pt>
    <dgm:pt modelId="{F3FD16A6-3DF2-42FB-838F-D8A7E55ED0DD}" type="sibTrans" cxnId="{429DF1D3-558E-41E4-8DF0-F46F77F078E3}">
      <dgm:prSet/>
      <dgm:spPr/>
      <dgm:t>
        <a:bodyPr/>
        <a:lstStyle/>
        <a:p>
          <a:endParaRPr lang="en-US"/>
        </a:p>
      </dgm:t>
    </dgm:pt>
    <dgm:pt modelId="{A4498F3C-8A07-4BFF-A556-626691796883}">
      <dgm:prSet/>
      <dgm:spPr/>
      <dgm:t>
        <a:bodyPr/>
        <a:lstStyle/>
        <a:p>
          <a:r>
            <a:rPr lang="en-US"/>
            <a:t>An Active Offer simply means providing a service in Welsh without someone having to 	ask for it. It means creating a culture that places the responsibility on health and social 	care providers to provide a proactive language offer so that people can access care, as 	equal partners, through the medium of Welsh.  </a:t>
          </a:r>
        </a:p>
      </dgm:t>
    </dgm:pt>
    <dgm:pt modelId="{003D3371-F57E-4111-AC5E-506DDD5C0C41}" type="parTrans" cxnId="{94465FA2-B5CD-43AD-AA07-BC105808BCC8}">
      <dgm:prSet/>
      <dgm:spPr/>
      <dgm:t>
        <a:bodyPr/>
        <a:lstStyle/>
        <a:p>
          <a:endParaRPr lang="en-US"/>
        </a:p>
      </dgm:t>
    </dgm:pt>
    <dgm:pt modelId="{26EF7CBA-DCB1-4196-ADAB-09CBECA81DF7}" type="sibTrans" cxnId="{94465FA2-B5CD-43AD-AA07-BC105808BCC8}">
      <dgm:prSet/>
      <dgm:spPr/>
      <dgm:t>
        <a:bodyPr/>
        <a:lstStyle/>
        <a:p>
          <a:endParaRPr lang="en-US"/>
        </a:p>
      </dgm:t>
    </dgm:pt>
    <dgm:pt modelId="{7A668B25-10D7-436F-8EEC-7C5A01695936}">
      <dgm:prSet/>
      <dgm:spPr/>
      <dgm:t>
        <a:bodyPr/>
        <a:lstStyle/>
        <a:p>
          <a:pPr>
            <a:defRPr b="1"/>
          </a:pPr>
          <a:r>
            <a:rPr lang="en-US"/>
            <a:t>2050</a:t>
          </a:r>
        </a:p>
      </dgm:t>
    </dgm:pt>
    <dgm:pt modelId="{4F7D680B-C104-48D1-88E4-BDE3380BED02}" type="parTrans" cxnId="{B0208184-C2E1-438B-A839-D5E0F869DB7F}">
      <dgm:prSet/>
      <dgm:spPr/>
      <dgm:t>
        <a:bodyPr/>
        <a:lstStyle/>
        <a:p>
          <a:endParaRPr lang="en-US"/>
        </a:p>
      </dgm:t>
    </dgm:pt>
    <dgm:pt modelId="{C48D1DCC-6B95-4DDE-8A39-E59862E7CD68}" type="sibTrans" cxnId="{B0208184-C2E1-438B-A839-D5E0F869DB7F}">
      <dgm:prSet/>
      <dgm:spPr/>
      <dgm:t>
        <a:bodyPr/>
        <a:lstStyle/>
        <a:p>
          <a:endParaRPr lang="en-US"/>
        </a:p>
      </dgm:t>
    </dgm:pt>
    <dgm:pt modelId="{BA732AD4-903D-41F1-B372-6D54DA0AE085}">
      <dgm:prSet/>
      <dgm:spPr/>
      <dgm:t>
        <a:bodyPr/>
        <a:lstStyle/>
        <a:p>
          <a:r>
            <a:rPr lang="en-US"/>
            <a:t>Cymraeg 2050.  A million Welsh speakers (WG, 2017, p. 54) states that:</a:t>
          </a:r>
        </a:p>
      </dgm:t>
    </dgm:pt>
    <dgm:pt modelId="{E64E73D3-6EDF-4EBF-8FF1-9E80C09A0441}" type="parTrans" cxnId="{84BB1E84-18F8-407A-99D5-BE022ABCCA54}">
      <dgm:prSet/>
      <dgm:spPr/>
      <dgm:t>
        <a:bodyPr/>
        <a:lstStyle/>
        <a:p>
          <a:endParaRPr lang="en-US"/>
        </a:p>
      </dgm:t>
    </dgm:pt>
    <dgm:pt modelId="{0E800B31-BB08-4C2C-872B-361350628B19}" type="sibTrans" cxnId="{84BB1E84-18F8-407A-99D5-BE022ABCCA54}">
      <dgm:prSet/>
      <dgm:spPr/>
      <dgm:t>
        <a:bodyPr/>
        <a:lstStyle/>
        <a:p>
          <a:endParaRPr lang="en-US"/>
        </a:p>
      </dgm:t>
    </dgm:pt>
    <dgm:pt modelId="{E94EA622-4A71-40F9-9777-1B8837769815}">
      <dgm:prSet/>
      <dgm:spPr/>
      <dgm:t>
        <a:bodyPr/>
        <a:lstStyle/>
        <a:p>
          <a:r>
            <a:rPr lang="en-US"/>
            <a:t>The ‘active offer’ principle is particularly relevant when considering the health and social 	care sector services.  In Wales, the NHS, social services and social care is delivered by 	nearly 200,000 staff, and in the NHS alone, patients interact with the service 20 million 	times a year …this sector has the potential to make a valuable contribution to our aim. </a:t>
          </a:r>
        </a:p>
      </dgm:t>
    </dgm:pt>
    <dgm:pt modelId="{878FF45F-9ABA-401B-BF42-982083318D94}" type="parTrans" cxnId="{A426AD77-43AC-4DEF-8331-4C8689303129}">
      <dgm:prSet/>
      <dgm:spPr/>
      <dgm:t>
        <a:bodyPr/>
        <a:lstStyle/>
        <a:p>
          <a:endParaRPr lang="en-US"/>
        </a:p>
      </dgm:t>
    </dgm:pt>
    <dgm:pt modelId="{DE9264CD-FFC5-4F89-94A2-EF4A86D969E6}" type="sibTrans" cxnId="{A426AD77-43AC-4DEF-8331-4C8689303129}">
      <dgm:prSet/>
      <dgm:spPr/>
      <dgm:t>
        <a:bodyPr/>
        <a:lstStyle/>
        <a:p>
          <a:endParaRPr lang="en-US"/>
        </a:p>
      </dgm:t>
    </dgm:pt>
    <dgm:pt modelId="{33D499E0-7538-48E2-87C0-C1E2F3196246}" type="pres">
      <dgm:prSet presAssocID="{2095C638-E650-4174-B4D2-6C92B2D2762F}" presName="root" presStyleCnt="0">
        <dgm:presLayoutVars>
          <dgm:chMax/>
          <dgm:chPref/>
          <dgm:animLvl val="lvl"/>
        </dgm:presLayoutVars>
      </dgm:prSet>
      <dgm:spPr/>
    </dgm:pt>
    <dgm:pt modelId="{5D4BA613-ADFA-455D-B7F0-7DC73489EAC8}" type="pres">
      <dgm:prSet presAssocID="{2095C638-E650-4174-B4D2-6C92B2D2762F}" presName="divider" presStyleLbl="fgAcc1" presStyleIdx="0" presStyleCnt="1"/>
      <dgm:spPr/>
    </dgm:pt>
    <dgm:pt modelId="{41E3DB54-E33D-4F8F-91D9-9114F72259D0}" type="pres">
      <dgm:prSet presAssocID="{2095C638-E650-4174-B4D2-6C92B2D2762F}" presName="nodes" presStyleCnt="0">
        <dgm:presLayoutVars>
          <dgm:chMax/>
          <dgm:chPref/>
          <dgm:animLvl val="lvl"/>
        </dgm:presLayoutVars>
      </dgm:prSet>
      <dgm:spPr/>
    </dgm:pt>
    <dgm:pt modelId="{B6872E57-0F85-412A-BCA5-E4B7806CD4F7}" type="pres">
      <dgm:prSet presAssocID="{2DD90A9F-9ED5-47D0-8CCD-61B16273EE53}" presName="composite" presStyleCnt="0"/>
      <dgm:spPr/>
    </dgm:pt>
    <dgm:pt modelId="{FAF8B39A-7A57-4B62-9A5D-8A8081F16BA8}" type="pres">
      <dgm:prSet presAssocID="{2DD90A9F-9ED5-47D0-8CCD-61B16273EE53}" presName="L1TextContainer" presStyleLbl="alignNode1" presStyleIdx="0" presStyleCnt="3">
        <dgm:presLayoutVars>
          <dgm:chMax val="1"/>
          <dgm:chPref val="1"/>
          <dgm:bulletEnabled val="1"/>
        </dgm:presLayoutVars>
      </dgm:prSet>
      <dgm:spPr/>
    </dgm:pt>
    <dgm:pt modelId="{8A531C5F-7205-4CD2-BD28-7730CF8883F8}" type="pres">
      <dgm:prSet presAssocID="{2DD90A9F-9ED5-47D0-8CCD-61B16273EE53}" presName="L2TextContainerWrapper" presStyleCnt="0">
        <dgm:presLayoutVars>
          <dgm:bulletEnabled val="1"/>
        </dgm:presLayoutVars>
      </dgm:prSet>
      <dgm:spPr/>
    </dgm:pt>
    <dgm:pt modelId="{894F68DE-66A3-4E1A-AB6B-EC9B58142D30}" type="pres">
      <dgm:prSet presAssocID="{2DD90A9F-9ED5-47D0-8CCD-61B16273EE53}" presName="L2TextContainer" presStyleLbl="bgAccFollowNode1" presStyleIdx="0" presStyleCnt="3"/>
      <dgm:spPr/>
    </dgm:pt>
    <dgm:pt modelId="{2CB5F1AD-DE9E-4923-8ACD-9156C923AF8C}" type="pres">
      <dgm:prSet presAssocID="{2DD90A9F-9ED5-47D0-8CCD-61B16273EE53}" presName="FlexibleEmptyPlaceHolder" presStyleCnt="0"/>
      <dgm:spPr/>
    </dgm:pt>
    <dgm:pt modelId="{F471E272-FEC0-48A4-93EA-B1A1369A510A}" type="pres">
      <dgm:prSet presAssocID="{2DD90A9F-9ED5-47D0-8CCD-61B16273EE53}" presName="ConnectLine" presStyleLbl="sibTrans1D1" presStyleIdx="0" presStyleCnt="3"/>
      <dgm:spPr/>
    </dgm:pt>
    <dgm:pt modelId="{5768CD12-63BF-4218-BCCA-0E9FF1BE7F2D}" type="pres">
      <dgm:prSet presAssocID="{2DD90A9F-9ED5-47D0-8CCD-61B16273EE53}" presName="ConnectorPoint" presStyleLbl="node1" presStyleIdx="0" presStyleCnt="3"/>
      <dgm:spPr>
        <a:solidFill>
          <a:schemeClr val="accent2">
            <a:hueOff val="0"/>
            <a:satOff val="0"/>
            <a:lumOff val="0"/>
            <a:alphaOff val="0"/>
          </a:schemeClr>
        </a:solidFill>
        <a:ln w="6350" cap="flat" cmpd="sng" algn="ctr">
          <a:solidFill>
            <a:schemeClr val="lt1">
              <a:hueOff val="0"/>
              <a:satOff val="0"/>
              <a:lumOff val="0"/>
              <a:alphaOff val="0"/>
            </a:schemeClr>
          </a:solidFill>
          <a:prstDash val="solid"/>
        </a:ln>
        <a:effectLst/>
      </dgm:spPr>
    </dgm:pt>
    <dgm:pt modelId="{55AA2B7C-4C72-4E34-B13E-21CB0D099108}" type="pres">
      <dgm:prSet presAssocID="{2DD90A9F-9ED5-47D0-8CCD-61B16273EE53}" presName="EmptyPlaceHolder" presStyleCnt="0"/>
      <dgm:spPr/>
    </dgm:pt>
    <dgm:pt modelId="{DFECDD13-46EC-4252-B57C-B10F51189D02}" type="pres">
      <dgm:prSet presAssocID="{B9D8127F-0D7D-4901-975E-16848EC5E1AB}" presName="spaceBetweenRectangles" presStyleCnt="0"/>
      <dgm:spPr/>
    </dgm:pt>
    <dgm:pt modelId="{BBFA97A2-F640-4092-9C23-0E5DC89016EF}" type="pres">
      <dgm:prSet presAssocID="{F5567696-EC10-4BA7-806C-EF5F0C02826F}" presName="composite" presStyleCnt="0"/>
      <dgm:spPr/>
    </dgm:pt>
    <dgm:pt modelId="{083EE887-DC97-4BD1-BF10-1CE5A11F75F3}" type="pres">
      <dgm:prSet presAssocID="{F5567696-EC10-4BA7-806C-EF5F0C02826F}" presName="L1TextContainer" presStyleLbl="alignNode1" presStyleIdx="1" presStyleCnt="3">
        <dgm:presLayoutVars>
          <dgm:chMax val="1"/>
          <dgm:chPref val="1"/>
          <dgm:bulletEnabled val="1"/>
        </dgm:presLayoutVars>
      </dgm:prSet>
      <dgm:spPr/>
    </dgm:pt>
    <dgm:pt modelId="{C29C59D6-339B-45A4-849F-1CF399306764}" type="pres">
      <dgm:prSet presAssocID="{F5567696-EC10-4BA7-806C-EF5F0C02826F}" presName="L2TextContainerWrapper" presStyleCnt="0">
        <dgm:presLayoutVars>
          <dgm:bulletEnabled val="1"/>
        </dgm:presLayoutVars>
      </dgm:prSet>
      <dgm:spPr/>
    </dgm:pt>
    <dgm:pt modelId="{B5597B8C-D73A-4318-8A59-DEEC084AD64F}" type="pres">
      <dgm:prSet presAssocID="{F5567696-EC10-4BA7-806C-EF5F0C02826F}" presName="L2TextContainer" presStyleLbl="bgAccFollowNode1" presStyleIdx="1" presStyleCnt="3"/>
      <dgm:spPr/>
    </dgm:pt>
    <dgm:pt modelId="{CAD0C37D-591F-478B-A11F-4C11280EA285}" type="pres">
      <dgm:prSet presAssocID="{F5567696-EC10-4BA7-806C-EF5F0C02826F}" presName="FlexibleEmptyPlaceHolder" presStyleCnt="0"/>
      <dgm:spPr/>
    </dgm:pt>
    <dgm:pt modelId="{32E65552-3629-432B-A44A-411E016CBF95}" type="pres">
      <dgm:prSet presAssocID="{F5567696-EC10-4BA7-806C-EF5F0C02826F}" presName="ConnectLine" presStyleLbl="sibTrans1D1" presStyleIdx="1" presStyleCnt="3"/>
      <dgm:spPr/>
    </dgm:pt>
    <dgm:pt modelId="{FA7FD929-D24B-4381-BF1F-32C2A1B2C5DA}" type="pres">
      <dgm:prSet presAssocID="{F5567696-EC10-4BA7-806C-EF5F0C02826F}" presName="ConnectorPoint" presStyleLbl="node1" presStyleIdx="1" presStyleCnt="3"/>
      <dgm:spPr>
        <a:solidFill>
          <a:schemeClr val="accent2">
            <a:hueOff val="19519"/>
            <a:satOff val="-13438"/>
            <a:lumOff val="-3431"/>
            <a:alphaOff val="0"/>
          </a:schemeClr>
        </a:solidFill>
        <a:ln w="6350" cap="flat" cmpd="sng" algn="ctr">
          <a:solidFill>
            <a:schemeClr val="lt1">
              <a:hueOff val="0"/>
              <a:satOff val="0"/>
              <a:lumOff val="0"/>
              <a:alphaOff val="0"/>
            </a:schemeClr>
          </a:solidFill>
          <a:prstDash val="solid"/>
        </a:ln>
        <a:effectLst/>
      </dgm:spPr>
    </dgm:pt>
    <dgm:pt modelId="{68FC3077-7E8A-4B99-8442-ADA9F2C1973B}" type="pres">
      <dgm:prSet presAssocID="{F5567696-EC10-4BA7-806C-EF5F0C02826F}" presName="EmptyPlaceHolder" presStyleCnt="0"/>
      <dgm:spPr/>
    </dgm:pt>
    <dgm:pt modelId="{4616A290-65D0-46F0-9F5A-69922D6BFE73}" type="pres">
      <dgm:prSet presAssocID="{DC851B97-0033-4806-B8D4-E17F54548283}" presName="spaceBetweenRectangles" presStyleCnt="0"/>
      <dgm:spPr/>
    </dgm:pt>
    <dgm:pt modelId="{EB4D6D67-90F4-4641-BABF-D1F3F64370F0}" type="pres">
      <dgm:prSet presAssocID="{7A668B25-10D7-436F-8EEC-7C5A01695936}" presName="composite" presStyleCnt="0"/>
      <dgm:spPr/>
    </dgm:pt>
    <dgm:pt modelId="{7C575F3A-3B07-4636-9A20-CB6E6236A98D}" type="pres">
      <dgm:prSet presAssocID="{7A668B25-10D7-436F-8EEC-7C5A01695936}" presName="L1TextContainer" presStyleLbl="alignNode1" presStyleIdx="2" presStyleCnt="3">
        <dgm:presLayoutVars>
          <dgm:chMax val="1"/>
          <dgm:chPref val="1"/>
          <dgm:bulletEnabled val="1"/>
        </dgm:presLayoutVars>
      </dgm:prSet>
      <dgm:spPr/>
    </dgm:pt>
    <dgm:pt modelId="{2F5D62FF-5BAC-405E-AF67-B8DC0FD0DEBB}" type="pres">
      <dgm:prSet presAssocID="{7A668B25-10D7-436F-8EEC-7C5A01695936}" presName="L2TextContainerWrapper" presStyleCnt="0">
        <dgm:presLayoutVars>
          <dgm:bulletEnabled val="1"/>
        </dgm:presLayoutVars>
      </dgm:prSet>
      <dgm:spPr/>
    </dgm:pt>
    <dgm:pt modelId="{77D77709-8E60-4849-8F1E-07489398BCE6}" type="pres">
      <dgm:prSet presAssocID="{7A668B25-10D7-436F-8EEC-7C5A01695936}" presName="L2TextContainer" presStyleLbl="bgAccFollowNode1" presStyleIdx="2" presStyleCnt="3"/>
      <dgm:spPr/>
    </dgm:pt>
    <dgm:pt modelId="{435FE725-5E4D-4AD5-A143-2C17615911D7}" type="pres">
      <dgm:prSet presAssocID="{7A668B25-10D7-436F-8EEC-7C5A01695936}" presName="FlexibleEmptyPlaceHolder" presStyleCnt="0"/>
      <dgm:spPr/>
    </dgm:pt>
    <dgm:pt modelId="{F159B49A-D64D-4AAE-B8D6-3EEC091EDD52}" type="pres">
      <dgm:prSet presAssocID="{7A668B25-10D7-436F-8EEC-7C5A01695936}" presName="ConnectLine" presStyleLbl="sibTrans1D1" presStyleIdx="2" presStyleCnt="3"/>
      <dgm:spPr/>
    </dgm:pt>
    <dgm:pt modelId="{F4089415-E561-4EF8-9308-5C4D37140DBE}" type="pres">
      <dgm:prSet presAssocID="{7A668B25-10D7-436F-8EEC-7C5A01695936}" presName="ConnectorPoint" presStyleLbl="node1" presStyleIdx="2" presStyleCnt="3"/>
      <dgm:spPr>
        <a:solidFill>
          <a:schemeClr val="accent2">
            <a:hueOff val="39038"/>
            <a:satOff val="-26876"/>
            <a:lumOff val="-6863"/>
            <a:alphaOff val="0"/>
          </a:schemeClr>
        </a:solidFill>
        <a:ln w="6350" cap="flat" cmpd="sng" algn="ctr">
          <a:solidFill>
            <a:schemeClr val="lt1">
              <a:hueOff val="0"/>
              <a:satOff val="0"/>
              <a:lumOff val="0"/>
              <a:alphaOff val="0"/>
            </a:schemeClr>
          </a:solidFill>
          <a:prstDash val="solid"/>
        </a:ln>
        <a:effectLst/>
      </dgm:spPr>
    </dgm:pt>
    <dgm:pt modelId="{00C5B250-C544-4960-A3A0-A67ECE720C39}" type="pres">
      <dgm:prSet presAssocID="{7A668B25-10D7-436F-8EEC-7C5A01695936}" presName="EmptyPlaceHolder" presStyleCnt="0"/>
      <dgm:spPr/>
    </dgm:pt>
  </dgm:ptLst>
  <dgm:cxnLst>
    <dgm:cxn modelId="{550B0F18-1864-4C31-B860-AFF90F8BB839}" type="presOf" srcId="{CBCDF60C-AE79-4722-8E59-1F4ED3081946}" destId="{894F68DE-66A3-4E1A-AB6B-EC9B58142D30}" srcOrd="0" destOrd="1" presId="urn:microsoft.com/office/officeart/2017/3/layout/HorizontalLabelsTimeline"/>
    <dgm:cxn modelId="{F3FA0C1D-5983-4026-B389-05A584571637}" type="presOf" srcId="{E94EA622-4A71-40F9-9777-1B8837769815}" destId="{77D77709-8E60-4849-8F1E-07489398BCE6}" srcOrd="0" destOrd="1" presId="urn:microsoft.com/office/officeart/2017/3/layout/HorizontalLabelsTimeline"/>
    <dgm:cxn modelId="{D881471D-A918-4728-A835-73085440CD7B}" type="presOf" srcId="{0BFAB4A3-92D8-4A08-84E1-CA2188DB8446}" destId="{894F68DE-66A3-4E1A-AB6B-EC9B58142D30}" srcOrd="0" destOrd="0" presId="urn:microsoft.com/office/officeart/2017/3/layout/HorizontalLabelsTimeline"/>
    <dgm:cxn modelId="{5E376224-E375-45E3-9406-4A86A6B491CB}" type="presOf" srcId="{2095C638-E650-4174-B4D2-6C92B2D2762F}" destId="{33D499E0-7538-48E2-87C0-C1E2F3196246}" srcOrd="0" destOrd="0" presId="urn:microsoft.com/office/officeart/2017/3/layout/HorizontalLabelsTimeline"/>
    <dgm:cxn modelId="{CCEF3345-C8F7-4A5D-9CBF-77A2C6CD51E8}" type="presOf" srcId="{A4498F3C-8A07-4BFF-A556-626691796883}" destId="{B5597B8C-D73A-4318-8A59-DEEC084AD64F}" srcOrd="0" destOrd="1" presId="urn:microsoft.com/office/officeart/2017/3/layout/HorizontalLabelsTimeline"/>
    <dgm:cxn modelId="{86F9634D-D0E6-44A8-8D66-C69A04CA3266}" srcId="{2095C638-E650-4174-B4D2-6C92B2D2762F}" destId="{F5567696-EC10-4BA7-806C-EF5F0C02826F}" srcOrd="1" destOrd="0" parTransId="{B4396D35-266A-4313-B157-256C13EDE839}" sibTransId="{DC851B97-0033-4806-B8D4-E17F54548283}"/>
    <dgm:cxn modelId="{A426AD77-43AC-4DEF-8331-4C8689303129}" srcId="{BA732AD4-903D-41F1-B372-6D54DA0AE085}" destId="{E94EA622-4A71-40F9-9777-1B8837769815}" srcOrd="0" destOrd="0" parTransId="{878FF45F-9ABA-401B-BF42-982083318D94}" sibTransId="{DE9264CD-FFC5-4F89-94A2-EF4A86D969E6}"/>
    <dgm:cxn modelId="{5ED2B65A-50E0-4DD2-9FE8-99974CACFA3C}" srcId="{2095C638-E650-4174-B4D2-6C92B2D2762F}" destId="{2DD90A9F-9ED5-47D0-8CCD-61B16273EE53}" srcOrd="0" destOrd="0" parTransId="{ACC4F7E3-9083-44BD-9037-D2A5E7718BDB}" sibTransId="{B9D8127F-0D7D-4901-975E-16848EC5E1AB}"/>
    <dgm:cxn modelId="{84BB1E84-18F8-407A-99D5-BE022ABCCA54}" srcId="{7A668B25-10D7-436F-8EEC-7C5A01695936}" destId="{BA732AD4-903D-41F1-B372-6D54DA0AE085}" srcOrd="0" destOrd="0" parTransId="{E64E73D3-6EDF-4EBF-8FF1-9E80C09A0441}" sibTransId="{0E800B31-BB08-4C2C-872B-361350628B19}"/>
    <dgm:cxn modelId="{B0208184-C2E1-438B-A839-D5E0F869DB7F}" srcId="{2095C638-E650-4174-B4D2-6C92B2D2762F}" destId="{7A668B25-10D7-436F-8EEC-7C5A01695936}" srcOrd="2" destOrd="0" parTransId="{4F7D680B-C104-48D1-88E4-BDE3380BED02}" sibTransId="{C48D1DCC-6B95-4DDE-8A39-E59862E7CD68}"/>
    <dgm:cxn modelId="{1C3E339A-5B11-42D2-9DE6-619342EDE063}" type="presOf" srcId="{2DD90A9F-9ED5-47D0-8CCD-61B16273EE53}" destId="{FAF8B39A-7A57-4B62-9A5D-8A8081F16BA8}" srcOrd="0" destOrd="0" presId="urn:microsoft.com/office/officeart/2017/3/layout/HorizontalLabelsTimeline"/>
    <dgm:cxn modelId="{77CA7B9F-8028-42EB-B7E5-AD05CB44720A}" type="presOf" srcId="{BA732AD4-903D-41F1-B372-6D54DA0AE085}" destId="{77D77709-8E60-4849-8F1E-07489398BCE6}" srcOrd="0" destOrd="0" presId="urn:microsoft.com/office/officeart/2017/3/layout/HorizontalLabelsTimeline"/>
    <dgm:cxn modelId="{94465FA2-B5CD-43AD-AA07-BC105808BCC8}" srcId="{218B623E-CB34-47A3-87AE-FE254779588C}" destId="{A4498F3C-8A07-4BFF-A556-626691796883}" srcOrd="0" destOrd="0" parTransId="{003D3371-F57E-4111-AC5E-506DDD5C0C41}" sibTransId="{26EF7CBA-DCB1-4196-ADAB-09CBECA81DF7}"/>
    <dgm:cxn modelId="{7381A0B6-F189-4AB1-85D6-8AC958449373}" srcId="{2DD90A9F-9ED5-47D0-8CCD-61B16273EE53}" destId="{0BFAB4A3-92D8-4A08-84E1-CA2188DB8446}" srcOrd="0" destOrd="0" parTransId="{49337C9F-9DCB-43E8-87A6-8BE3C3849924}" sibTransId="{2A5AFAF0-058A-4F88-8E18-CD1662CD5B44}"/>
    <dgm:cxn modelId="{4A15ECBE-148A-4B8D-8B8C-977796E41D59}" type="presOf" srcId="{F5567696-EC10-4BA7-806C-EF5F0C02826F}" destId="{083EE887-DC97-4BD1-BF10-1CE5A11F75F3}" srcOrd="0" destOrd="0" presId="urn:microsoft.com/office/officeart/2017/3/layout/HorizontalLabelsTimeline"/>
    <dgm:cxn modelId="{BDA068D3-931B-4F2C-8FBD-05DA033475E6}" type="presOf" srcId="{7A668B25-10D7-436F-8EEC-7C5A01695936}" destId="{7C575F3A-3B07-4636-9A20-CB6E6236A98D}" srcOrd="0" destOrd="0" presId="urn:microsoft.com/office/officeart/2017/3/layout/HorizontalLabelsTimeline"/>
    <dgm:cxn modelId="{429DF1D3-558E-41E4-8DF0-F46F77F078E3}" srcId="{F5567696-EC10-4BA7-806C-EF5F0C02826F}" destId="{218B623E-CB34-47A3-87AE-FE254779588C}" srcOrd="0" destOrd="0" parTransId="{128B9283-566F-4B14-A680-530BEBAC14F5}" sibTransId="{F3FD16A6-3DF2-42FB-838F-D8A7E55ED0DD}"/>
    <dgm:cxn modelId="{26077ADD-0598-4DF5-AC42-006A6856419C}" type="presOf" srcId="{218B623E-CB34-47A3-87AE-FE254779588C}" destId="{B5597B8C-D73A-4318-8A59-DEEC084AD64F}" srcOrd="0" destOrd="0" presId="urn:microsoft.com/office/officeart/2017/3/layout/HorizontalLabelsTimeline"/>
    <dgm:cxn modelId="{A295B8F6-B4C9-4A88-855E-1D1E8CB8FD25}" srcId="{0BFAB4A3-92D8-4A08-84E1-CA2188DB8446}" destId="{CBCDF60C-AE79-4722-8E59-1F4ED3081946}" srcOrd="0" destOrd="0" parTransId="{346C7179-99AD-4963-B09E-317872646454}" sibTransId="{3851FABB-E6AA-4170-9493-D808FC7A9872}"/>
    <dgm:cxn modelId="{95D93CDE-DD9B-4879-AD0D-437CBC5186AB}" type="presParOf" srcId="{33D499E0-7538-48E2-87C0-C1E2F3196246}" destId="{5D4BA613-ADFA-455D-B7F0-7DC73489EAC8}" srcOrd="0" destOrd="0" presId="urn:microsoft.com/office/officeart/2017/3/layout/HorizontalLabelsTimeline"/>
    <dgm:cxn modelId="{01496BD4-D3FF-4578-93EB-A11ABA376AB8}" type="presParOf" srcId="{33D499E0-7538-48E2-87C0-C1E2F3196246}" destId="{41E3DB54-E33D-4F8F-91D9-9114F72259D0}" srcOrd="1" destOrd="0" presId="urn:microsoft.com/office/officeart/2017/3/layout/HorizontalLabelsTimeline"/>
    <dgm:cxn modelId="{5934FF85-6225-41D1-AAFD-6499E34B763C}" type="presParOf" srcId="{41E3DB54-E33D-4F8F-91D9-9114F72259D0}" destId="{B6872E57-0F85-412A-BCA5-E4B7806CD4F7}" srcOrd="0" destOrd="0" presId="urn:microsoft.com/office/officeart/2017/3/layout/HorizontalLabelsTimeline"/>
    <dgm:cxn modelId="{AD86732A-04C8-4523-9147-329B94E7BADE}" type="presParOf" srcId="{B6872E57-0F85-412A-BCA5-E4B7806CD4F7}" destId="{FAF8B39A-7A57-4B62-9A5D-8A8081F16BA8}" srcOrd="0" destOrd="0" presId="urn:microsoft.com/office/officeart/2017/3/layout/HorizontalLabelsTimeline"/>
    <dgm:cxn modelId="{61F67B41-37B9-4518-B49A-178B3B7549C5}" type="presParOf" srcId="{B6872E57-0F85-412A-BCA5-E4B7806CD4F7}" destId="{8A531C5F-7205-4CD2-BD28-7730CF8883F8}" srcOrd="1" destOrd="0" presId="urn:microsoft.com/office/officeart/2017/3/layout/HorizontalLabelsTimeline"/>
    <dgm:cxn modelId="{A523CF2A-2ABE-40A0-B222-EA495C0F7C64}" type="presParOf" srcId="{8A531C5F-7205-4CD2-BD28-7730CF8883F8}" destId="{894F68DE-66A3-4E1A-AB6B-EC9B58142D30}" srcOrd="0" destOrd="0" presId="urn:microsoft.com/office/officeart/2017/3/layout/HorizontalLabelsTimeline"/>
    <dgm:cxn modelId="{87395845-7841-4A6B-843E-2E0DF5FEFD24}" type="presParOf" srcId="{8A531C5F-7205-4CD2-BD28-7730CF8883F8}" destId="{2CB5F1AD-DE9E-4923-8ACD-9156C923AF8C}" srcOrd="1" destOrd="0" presId="urn:microsoft.com/office/officeart/2017/3/layout/HorizontalLabelsTimeline"/>
    <dgm:cxn modelId="{497E2C0E-A510-42F0-B16B-A85D793CC7C5}" type="presParOf" srcId="{B6872E57-0F85-412A-BCA5-E4B7806CD4F7}" destId="{F471E272-FEC0-48A4-93EA-B1A1369A510A}" srcOrd="2" destOrd="0" presId="urn:microsoft.com/office/officeart/2017/3/layout/HorizontalLabelsTimeline"/>
    <dgm:cxn modelId="{3BFA6EA4-4893-4EE7-97C9-06FDD8DCEDE5}" type="presParOf" srcId="{B6872E57-0F85-412A-BCA5-E4B7806CD4F7}" destId="{5768CD12-63BF-4218-BCCA-0E9FF1BE7F2D}" srcOrd="3" destOrd="0" presId="urn:microsoft.com/office/officeart/2017/3/layout/HorizontalLabelsTimeline"/>
    <dgm:cxn modelId="{F8EC93B2-891D-453F-B2F8-9D2B612E961A}" type="presParOf" srcId="{B6872E57-0F85-412A-BCA5-E4B7806CD4F7}" destId="{55AA2B7C-4C72-4E34-B13E-21CB0D099108}" srcOrd="4" destOrd="0" presId="urn:microsoft.com/office/officeart/2017/3/layout/HorizontalLabelsTimeline"/>
    <dgm:cxn modelId="{E5E8B51B-456C-4610-A98B-0D7239E26EA8}" type="presParOf" srcId="{41E3DB54-E33D-4F8F-91D9-9114F72259D0}" destId="{DFECDD13-46EC-4252-B57C-B10F51189D02}" srcOrd="1" destOrd="0" presId="urn:microsoft.com/office/officeart/2017/3/layout/HorizontalLabelsTimeline"/>
    <dgm:cxn modelId="{83062722-EE45-4598-98E8-CED68C5A6229}" type="presParOf" srcId="{41E3DB54-E33D-4F8F-91D9-9114F72259D0}" destId="{BBFA97A2-F640-4092-9C23-0E5DC89016EF}" srcOrd="2" destOrd="0" presId="urn:microsoft.com/office/officeart/2017/3/layout/HorizontalLabelsTimeline"/>
    <dgm:cxn modelId="{00F55144-559D-4B74-B56A-D4C111E984B3}" type="presParOf" srcId="{BBFA97A2-F640-4092-9C23-0E5DC89016EF}" destId="{083EE887-DC97-4BD1-BF10-1CE5A11F75F3}" srcOrd="0" destOrd="0" presId="urn:microsoft.com/office/officeart/2017/3/layout/HorizontalLabelsTimeline"/>
    <dgm:cxn modelId="{815AEDFB-8526-4258-8D22-3E60D853C861}" type="presParOf" srcId="{BBFA97A2-F640-4092-9C23-0E5DC89016EF}" destId="{C29C59D6-339B-45A4-849F-1CF399306764}" srcOrd="1" destOrd="0" presId="urn:microsoft.com/office/officeart/2017/3/layout/HorizontalLabelsTimeline"/>
    <dgm:cxn modelId="{22DA4541-AD7E-4521-86CA-8593AEB6BA30}" type="presParOf" srcId="{C29C59D6-339B-45A4-849F-1CF399306764}" destId="{B5597B8C-D73A-4318-8A59-DEEC084AD64F}" srcOrd="0" destOrd="0" presId="urn:microsoft.com/office/officeart/2017/3/layout/HorizontalLabelsTimeline"/>
    <dgm:cxn modelId="{6E817253-9626-410F-823A-76E5481DD047}" type="presParOf" srcId="{C29C59D6-339B-45A4-849F-1CF399306764}" destId="{CAD0C37D-591F-478B-A11F-4C11280EA285}" srcOrd="1" destOrd="0" presId="urn:microsoft.com/office/officeart/2017/3/layout/HorizontalLabelsTimeline"/>
    <dgm:cxn modelId="{42D6F4A1-AC67-47C9-A285-C14E000E9E12}" type="presParOf" srcId="{BBFA97A2-F640-4092-9C23-0E5DC89016EF}" destId="{32E65552-3629-432B-A44A-411E016CBF95}" srcOrd="2" destOrd="0" presId="urn:microsoft.com/office/officeart/2017/3/layout/HorizontalLabelsTimeline"/>
    <dgm:cxn modelId="{B78B19CD-C172-4038-984A-EF34DA4F0719}" type="presParOf" srcId="{BBFA97A2-F640-4092-9C23-0E5DC89016EF}" destId="{FA7FD929-D24B-4381-BF1F-32C2A1B2C5DA}" srcOrd="3" destOrd="0" presId="urn:microsoft.com/office/officeart/2017/3/layout/HorizontalLabelsTimeline"/>
    <dgm:cxn modelId="{4ED3BEB0-5E89-4F35-8D0D-6379C5E99F29}" type="presParOf" srcId="{BBFA97A2-F640-4092-9C23-0E5DC89016EF}" destId="{68FC3077-7E8A-4B99-8442-ADA9F2C1973B}" srcOrd="4" destOrd="0" presId="urn:microsoft.com/office/officeart/2017/3/layout/HorizontalLabelsTimeline"/>
    <dgm:cxn modelId="{9F55B135-F8FD-420F-8F67-B541B3402FD8}" type="presParOf" srcId="{41E3DB54-E33D-4F8F-91D9-9114F72259D0}" destId="{4616A290-65D0-46F0-9F5A-69922D6BFE73}" srcOrd="3" destOrd="0" presId="urn:microsoft.com/office/officeart/2017/3/layout/HorizontalLabelsTimeline"/>
    <dgm:cxn modelId="{026CBF4E-DE88-4A8E-9C50-D72377782B13}" type="presParOf" srcId="{41E3DB54-E33D-4F8F-91D9-9114F72259D0}" destId="{EB4D6D67-90F4-4641-BABF-D1F3F64370F0}" srcOrd="4" destOrd="0" presId="urn:microsoft.com/office/officeart/2017/3/layout/HorizontalLabelsTimeline"/>
    <dgm:cxn modelId="{31307F7D-2337-4C12-89D1-F5E362100772}" type="presParOf" srcId="{EB4D6D67-90F4-4641-BABF-D1F3F64370F0}" destId="{7C575F3A-3B07-4636-9A20-CB6E6236A98D}" srcOrd="0" destOrd="0" presId="urn:microsoft.com/office/officeart/2017/3/layout/HorizontalLabelsTimeline"/>
    <dgm:cxn modelId="{8D5439D0-C946-48F9-9255-F7C557442122}" type="presParOf" srcId="{EB4D6D67-90F4-4641-BABF-D1F3F64370F0}" destId="{2F5D62FF-5BAC-405E-AF67-B8DC0FD0DEBB}" srcOrd="1" destOrd="0" presId="urn:microsoft.com/office/officeart/2017/3/layout/HorizontalLabelsTimeline"/>
    <dgm:cxn modelId="{473213B1-3671-4FAC-888A-AE1D0BC0097F}" type="presParOf" srcId="{2F5D62FF-5BAC-405E-AF67-B8DC0FD0DEBB}" destId="{77D77709-8E60-4849-8F1E-07489398BCE6}" srcOrd="0" destOrd="0" presId="urn:microsoft.com/office/officeart/2017/3/layout/HorizontalLabelsTimeline"/>
    <dgm:cxn modelId="{FB40DBAB-D968-48BA-9C07-8016EF65FE5F}" type="presParOf" srcId="{2F5D62FF-5BAC-405E-AF67-B8DC0FD0DEBB}" destId="{435FE725-5E4D-4AD5-A143-2C17615911D7}" srcOrd="1" destOrd="0" presId="urn:microsoft.com/office/officeart/2017/3/layout/HorizontalLabelsTimeline"/>
    <dgm:cxn modelId="{D65BA6F1-111C-40E0-95C5-B44770D60EB1}" type="presParOf" srcId="{EB4D6D67-90F4-4641-BABF-D1F3F64370F0}" destId="{F159B49A-D64D-4AAE-B8D6-3EEC091EDD52}" srcOrd="2" destOrd="0" presId="urn:microsoft.com/office/officeart/2017/3/layout/HorizontalLabelsTimeline"/>
    <dgm:cxn modelId="{EE287FE0-69AB-47A3-8002-A5F5D281557C}" type="presParOf" srcId="{EB4D6D67-90F4-4641-BABF-D1F3F64370F0}" destId="{F4089415-E561-4EF8-9308-5C4D37140DBE}" srcOrd="3" destOrd="0" presId="urn:microsoft.com/office/officeart/2017/3/layout/HorizontalLabelsTimeline"/>
    <dgm:cxn modelId="{AD1764E7-31CE-4F5B-94E1-40AA84448F7D}" type="presParOf" srcId="{EB4D6D67-90F4-4641-BABF-D1F3F64370F0}" destId="{00C5B250-C544-4960-A3A0-A67ECE720C39}"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24550-3F9B-4BB0-A5A8-AB9C0632EA1D}">
      <dsp:nvSpPr>
        <dsp:cNvPr id="0" name=""/>
        <dsp:cNvSpPr/>
      </dsp:nvSpPr>
      <dsp:spPr>
        <a:xfrm>
          <a:off x="0" y="689"/>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327879-A4EE-4CD6-8D21-0FD9CF409122}">
      <dsp:nvSpPr>
        <dsp:cNvPr id="0" name=""/>
        <dsp:cNvSpPr/>
      </dsp:nvSpPr>
      <dsp:spPr>
        <a:xfrm>
          <a:off x="0" y="689"/>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meaning of culture</a:t>
          </a:r>
          <a:endParaRPr lang="en-US" sz="2200" kern="1200"/>
        </a:p>
      </dsp:txBody>
      <dsp:txXfrm>
        <a:off x="0" y="689"/>
        <a:ext cx="6797675" cy="806933"/>
      </dsp:txXfrm>
    </dsp:sp>
    <dsp:sp modelId="{C1FED059-5878-493D-A267-282B157D8053}">
      <dsp:nvSpPr>
        <dsp:cNvPr id="0" name=""/>
        <dsp:cNvSpPr/>
      </dsp:nvSpPr>
      <dsp:spPr>
        <a:xfrm>
          <a:off x="0" y="807622"/>
          <a:ext cx="6797675" cy="0"/>
        </a:xfrm>
        <a:prstGeom prst="line">
          <a:avLst/>
        </a:prstGeom>
        <a:solidFill>
          <a:schemeClr val="accent2">
            <a:hueOff val="6506"/>
            <a:satOff val="-4479"/>
            <a:lumOff val="-1144"/>
            <a:alphaOff val="0"/>
          </a:schemeClr>
        </a:solidFill>
        <a:ln w="15875" cap="flat" cmpd="sng" algn="ctr">
          <a:solidFill>
            <a:schemeClr val="accent2">
              <a:hueOff val="6506"/>
              <a:satOff val="-4479"/>
              <a:lumOff val="-114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7758B9-E4EA-4FDD-AB14-784A9C2E7E7A}">
      <dsp:nvSpPr>
        <dsp:cNvPr id="0" name=""/>
        <dsp:cNvSpPr/>
      </dsp:nvSpPr>
      <dsp:spPr>
        <a:xfrm>
          <a:off x="0" y="807622"/>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The link between (Welsh) culture and health and wellbeing</a:t>
          </a:r>
          <a:endParaRPr lang="en-US" sz="2200" kern="1200"/>
        </a:p>
      </dsp:txBody>
      <dsp:txXfrm>
        <a:off x="0" y="807622"/>
        <a:ext cx="6797675" cy="806933"/>
      </dsp:txXfrm>
    </dsp:sp>
    <dsp:sp modelId="{470D3A0B-F482-4EEB-8865-AD2E17F96C4E}">
      <dsp:nvSpPr>
        <dsp:cNvPr id="0" name=""/>
        <dsp:cNvSpPr/>
      </dsp:nvSpPr>
      <dsp:spPr>
        <a:xfrm>
          <a:off x="0" y="1614556"/>
          <a:ext cx="6797675" cy="0"/>
        </a:xfrm>
        <a:prstGeom prst="line">
          <a:avLst/>
        </a:prstGeom>
        <a:solidFill>
          <a:schemeClr val="accent2">
            <a:hueOff val="13013"/>
            <a:satOff val="-8959"/>
            <a:lumOff val="-2288"/>
            <a:alphaOff val="0"/>
          </a:schemeClr>
        </a:solidFill>
        <a:ln w="15875" cap="flat" cmpd="sng" algn="ctr">
          <a:solidFill>
            <a:schemeClr val="accent2">
              <a:hueOff val="13013"/>
              <a:satOff val="-8959"/>
              <a:lumOff val="-228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499102-F7C5-4EF8-B51D-2025105F06F9}">
      <dsp:nvSpPr>
        <dsp:cNvPr id="0" name=""/>
        <dsp:cNvSpPr/>
      </dsp:nvSpPr>
      <dsp:spPr>
        <a:xfrm>
          <a:off x="0" y="1614556"/>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National Wellbeing strategy: indicators and goals</a:t>
          </a:r>
          <a:endParaRPr lang="en-US" sz="2200" kern="1200"/>
        </a:p>
      </dsp:txBody>
      <dsp:txXfrm>
        <a:off x="0" y="1614556"/>
        <a:ext cx="6797675" cy="806933"/>
      </dsp:txXfrm>
    </dsp:sp>
    <dsp:sp modelId="{63E85455-2F83-4416-BC19-E828D364323F}">
      <dsp:nvSpPr>
        <dsp:cNvPr id="0" name=""/>
        <dsp:cNvSpPr/>
      </dsp:nvSpPr>
      <dsp:spPr>
        <a:xfrm>
          <a:off x="0" y="2421489"/>
          <a:ext cx="6797675" cy="0"/>
        </a:xfrm>
        <a:prstGeom prst="line">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CEF2A7-765F-409A-8C51-E73C1F157102}">
      <dsp:nvSpPr>
        <dsp:cNvPr id="0" name=""/>
        <dsp:cNvSpPr/>
      </dsp:nvSpPr>
      <dsp:spPr>
        <a:xfrm>
          <a:off x="0" y="2421489"/>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Language and health: what research says</a:t>
          </a:r>
          <a:endParaRPr lang="en-US" sz="2200" kern="1200"/>
        </a:p>
      </dsp:txBody>
      <dsp:txXfrm>
        <a:off x="0" y="2421489"/>
        <a:ext cx="6797675" cy="806933"/>
      </dsp:txXfrm>
    </dsp:sp>
    <dsp:sp modelId="{E86B87DF-B6EE-4BA6-9653-DF575A5AE8AA}">
      <dsp:nvSpPr>
        <dsp:cNvPr id="0" name=""/>
        <dsp:cNvSpPr/>
      </dsp:nvSpPr>
      <dsp:spPr>
        <a:xfrm>
          <a:off x="0" y="3228422"/>
          <a:ext cx="6797675" cy="0"/>
        </a:xfrm>
        <a:prstGeom prst="line">
          <a:avLst/>
        </a:prstGeom>
        <a:solidFill>
          <a:schemeClr val="accent2">
            <a:hueOff val="26025"/>
            <a:satOff val="-17917"/>
            <a:lumOff val="-4575"/>
            <a:alphaOff val="0"/>
          </a:schemeClr>
        </a:solidFill>
        <a:ln w="15875" cap="flat" cmpd="sng" algn="ctr">
          <a:solidFill>
            <a:schemeClr val="accent2">
              <a:hueOff val="26025"/>
              <a:satOff val="-17917"/>
              <a:lumOff val="-457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9FB241-0A0D-47DF-B73C-D86A0FFA701C}">
      <dsp:nvSpPr>
        <dsp:cNvPr id="0" name=""/>
        <dsp:cNvSpPr/>
      </dsp:nvSpPr>
      <dsp:spPr>
        <a:xfrm>
          <a:off x="0" y="3228422"/>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Ageing: a major current issue with linguistic repercussions</a:t>
          </a:r>
          <a:endParaRPr lang="en-US" sz="2200" kern="1200"/>
        </a:p>
      </dsp:txBody>
      <dsp:txXfrm>
        <a:off x="0" y="3228422"/>
        <a:ext cx="6797675" cy="806933"/>
      </dsp:txXfrm>
    </dsp:sp>
    <dsp:sp modelId="{5ED5CB7B-244A-4E99-9183-5667C98D27BD}">
      <dsp:nvSpPr>
        <dsp:cNvPr id="0" name=""/>
        <dsp:cNvSpPr/>
      </dsp:nvSpPr>
      <dsp:spPr>
        <a:xfrm>
          <a:off x="0" y="4035355"/>
          <a:ext cx="6797675" cy="0"/>
        </a:xfrm>
        <a:prstGeom prst="line">
          <a:avLst/>
        </a:prstGeom>
        <a:solidFill>
          <a:schemeClr val="accent2">
            <a:hueOff val="32532"/>
            <a:satOff val="-22397"/>
            <a:lumOff val="-5719"/>
            <a:alphaOff val="0"/>
          </a:schemeClr>
        </a:solidFill>
        <a:ln w="15875" cap="flat" cmpd="sng" algn="ctr">
          <a:solidFill>
            <a:schemeClr val="accent2">
              <a:hueOff val="32532"/>
              <a:satOff val="-22397"/>
              <a:lumOff val="-571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D0C674-D2CD-4014-B5C4-F50071C8B54A}">
      <dsp:nvSpPr>
        <dsp:cNvPr id="0" name=""/>
        <dsp:cNvSpPr/>
      </dsp:nvSpPr>
      <dsp:spPr>
        <a:xfrm>
          <a:off x="0" y="4035355"/>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Language and health: professional and statutory obligations</a:t>
          </a:r>
          <a:endParaRPr lang="en-US" sz="2200" kern="1200"/>
        </a:p>
      </dsp:txBody>
      <dsp:txXfrm>
        <a:off x="0" y="4035355"/>
        <a:ext cx="6797675" cy="806933"/>
      </dsp:txXfrm>
    </dsp:sp>
    <dsp:sp modelId="{315CC448-A819-453E-9ACA-697FCA814A90}">
      <dsp:nvSpPr>
        <dsp:cNvPr id="0" name=""/>
        <dsp:cNvSpPr/>
      </dsp:nvSpPr>
      <dsp:spPr>
        <a:xfrm>
          <a:off x="0" y="4842289"/>
          <a:ext cx="6797675" cy="0"/>
        </a:xfrm>
        <a:prstGeom prst="line">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E269D3-45E8-4582-BAF0-461147ECD7BA}">
      <dsp:nvSpPr>
        <dsp:cNvPr id="0" name=""/>
        <dsp:cNvSpPr/>
      </dsp:nvSpPr>
      <dsp:spPr>
        <a:xfrm>
          <a:off x="0" y="4842289"/>
          <a:ext cx="6797675" cy="806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Some relevant documents</a:t>
          </a:r>
          <a:endParaRPr lang="en-US" sz="2200" kern="1200"/>
        </a:p>
      </dsp:txBody>
      <dsp:txXfrm>
        <a:off x="0" y="4842289"/>
        <a:ext cx="6797675" cy="8069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0EE03C-DE8C-4E7C-973D-177A840DEEE5}">
      <dsp:nvSpPr>
        <dsp:cNvPr id="0" name=""/>
        <dsp:cNvSpPr/>
      </dsp:nvSpPr>
      <dsp:spPr>
        <a:xfrm>
          <a:off x="0" y="0"/>
          <a:ext cx="8046720" cy="83293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does culture mean?  </a:t>
          </a:r>
          <a:endParaRPr lang="en-US" sz="2000" kern="1200"/>
        </a:p>
      </dsp:txBody>
      <dsp:txXfrm>
        <a:off x="24396" y="24396"/>
        <a:ext cx="7077531" cy="784145"/>
      </dsp:txXfrm>
    </dsp:sp>
    <dsp:sp modelId="{841808F7-66C5-4A18-9448-A7AB3184B073}">
      <dsp:nvSpPr>
        <dsp:cNvPr id="0" name=""/>
        <dsp:cNvSpPr/>
      </dsp:nvSpPr>
      <dsp:spPr>
        <a:xfrm>
          <a:off x="673912" y="984380"/>
          <a:ext cx="8046720" cy="83293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does culture mean in relation to health and wellbeing? </a:t>
          </a:r>
          <a:endParaRPr lang="en-US" sz="2000" kern="1200"/>
        </a:p>
      </dsp:txBody>
      <dsp:txXfrm>
        <a:off x="698308" y="1008776"/>
        <a:ext cx="6782605" cy="784145"/>
      </dsp:txXfrm>
    </dsp:sp>
    <dsp:sp modelId="{13747861-E462-4370-B1F7-5D18FD62763C}">
      <dsp:nvSpPr>
        <dsp:cNvPr id="0" name=""/>
        <dsp:cNvSpPr/>
      </dsp:nvSpPr>
      <dsp:spPr>
        <a:xfrm>
          <a:off x="1337767" y="1968761"/>
          <a:ext cx="8046720" cy="83293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Are health and wellbeing affected by culture?  </a:t>
          </a:r>
          <a:endParaRPr lang="en-US" sz="2000" kern="1200"/>
        </a:p>
      </dsp:txBody>
      <dsp:txXfrm>
        <a:off x="1362163" y="1993157"/>
        <a:ext cx="6792664" cy="784145"/>
      </dsp:txXfrm>
    </dsp:sp>
    <dsp:sp modelId="{A3091AD3-32C5-4645-A586-A0E661CB29D1}">
      <dsp:nvSpPr>
        <dsp:cNvPr id="0" name=""/>
        <dsp:cNvSpPr/>
      </dsp:nvSpPr>
      <dsp:spPr>
        <a:xfrm>
          <a:off x="2011680" y="2953142"/>
          <a:ext cx="8046720" cy="83293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Is there something particular about Welsh culture that justifies a context-specific approach to  health and social care?  </a:t>
          </a:r>
          <a:endParaRPr lang="en-US" sz="2000" kern="1200"/>
        </a:p>
      </dsp:txBody>
      <dsp:txXfrm>
        <a:off x="2036076" y="2977538"/>
        <a:ext cx="6782605" cy="784145"/>
      </dsp:txXfrm>
    </dsp:sp>
    <dsp:sp modelId="{75DD1535-27F7-4B6C-B1E7-CECE79ABE597}">
      <dsp:nvSpPr>
        <dsp:cNvPr id="0" name=""/>
        <dsp:cNvSpPr/>
      </dsp:nvSpPr>
      <dsp:spPr>
        <a:xfrm>
          <a:off x="7505310" y="637954"/>
          <a:ext cx="541409" cy="541409"/>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7627127" y="637954"/>
        <a:ext cx="297775" cy="407410"/>
      </dsp:txXfrm>
    </dsp:sp>
    <dsp:sp modelId="{24CEF2AE-382D-4CEC-9C15-46C099B8A14F}">
      <dsp:nvSpPr>
        <dsp:cNvPr id="0" name=""/>
        <dsp:cNvSpPr/>
      </dsp:nvSpPr>
      <dsp:spPr>
        <a:xfrm>
          <a:off x="8179223" y="1622335"/>
          <a:ext cx="541409" cy="541409"/>
        </a:xfrm>
        <a:prstGeom prst="downArrow">
          <a:avLst>
            <a:gd name="adj1" fmla="val 55000"/>
            <a:gd name="adj2" fmla="val 45000"/>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301040" y="1622335"/>
        <a:ext cx="297775" cy="407410"/>
      </dsp:txXfrm>
    </dsp:sp>
    <dsp:sp modelId="{FAF48C9C-B21B-4C37-8200-D4530971434E}">
      <dsp:nvSpPr>
        <dsp:cNvPr id="0" name=""/>
        <dsp:cNvSpPr/>
      </dsp:nvSpPr>
      <dsp:spPr>
        <a:xfrm>
          <a:off x="8843077" y="2606716"/>
          <a:ext cx="541409" cy="541409"/>
        </a:xfrm>
        <a:prstGeom prst="downArrow">
          <a:avLst>
            <a:gd name="adj1" fmla="val 55000"/>
            <a:gd name="adj2" fmla="val 45000"/>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8964894" y="2606716"/>
        <a:ext cx="297775" cy="4074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4980D-8B05-4D97-A743-372FA87B1A5E}">
      <dsp:nvSpPr>
        <dsp:cNvPr id="0" name=""/>
        <dsp:cNvSpPr/>
      </dsp:nvSpPr>
      <dsp:spPr>
        <a:xfrm>
          <a:off x="0" y="4252987"/>
          <a:ext cx="6797675" cy="139592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 United Nations Educational, Scientific and Cultural Organization (UNESCO) defines culture as, ‘the set of distinctive spiritual, material, intellectual and emotional features of society or a social group’ (UNESCO, 2002, p. 4). </a:t>
          </a:r>
          <a:endParaRPr lang="en-US" sz="1900" kern="1200"/>
        </a:p>
      </dsp:txBody>
      <dsp:txXfrm>
        <a:off x="0" y="4252987"/>
        <a:ext cx="6797675" cy="1395925"/>
      </dsp:txXfrm>
    </dsp:sp>
    <dsp:sp modelId="{C47EE86D-321B-442B-9BC6-E7768BB69267}">
      <dsp:nvSpPr>
        <dsp:cNvPr id="0" name=""/>
        <dsp:cNvSpPr/>
      </dsp:nvSpPr>
      <dsp:spPr>
        <a:xfrm rot="10800000">
          <a:off x="0" y="2126993"/>
          <a:ext cx="6797675" cy="2146933"/>
        </a:xfrm>
        <a:prstGeom prst="upArrowCallou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Schein (2010, p. 18) suggests that culture is:</a:t>
          </a:r>
          <a:endParaRPr lang="en-US" sz="1900" kern="1200"/>
        </a:p>
      </dsp:txBody>
      <dsp:txXfrm rot="-10800000">
        <a:off x="0" y="2126993"/>
        <a:ext cx="6797675" cy="753573"/>
      </dsp:txXfrm>
    </dsp:sp>
    <dsp:sp modelId="{F1932DDE-F533-4135-B9B5-C063C95A2B08}">
      <dsp:nvSpPr>
        <dsp:cNvPr id="0" name=""/>
        <dsp:cNvSpPr/>
      </dsp:nvSpPr>
      <dsp:spPr>
        <a:xfrm>
          <a:off x="0" y="2880566"/>
          <a:ext cx="6797675" cy="641933"/>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dirty="0"/>
            <a:t>... a pattern of shared basic assumptions learned by a group as it solved its problems of external adaptation and internal integration, which has worked well enough to be considered valid and, therefore, to be taught to new members as the correct way to perceive, think, and feel in relation to those problems</a:t>
          </a:r>
          <a:endParaRPr lang="en-US" sz="1200" kern="1200" dirty="0"/>
        </a:p>
      </dsp:txBody>
      <dsp:txXfrm>
        <a:off x="0" y="2880566"/>
        <a:ext cx="6797675" cy="641933"/>
      </dsp:txXfrm>
    </dsp:sp>
    <dsp:sp modelId="{691E2EBA-F065-44D9-BC82-AB794F3BF883}">
      <dsp:nvSpPr>
        <dsp:cNvPr id="0" name=""/>
        <dsp:cNvSpPr/>
      </dsp:nvSpPr>
      <dsp:spPr>
        <a:xfrm rot="10800000">
          <a:off x="0" y="998"/>
          <a:ext cx="6797675" cy="2146933"/>
        </a:xfrm>
        <a:prstGeom prst="upArrowCallou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Difficult concept to pin down: numerous descriptions &amp; definitions.  </a:t>
          </a:r>
          <a:endParaRPr lang="en-US" sz="1900" kern="1200"/>
        </a:p>
      </dsp:txBody>
      <dsp:txXfrm rot="10800000">
        <a:off x="0" y="998"/>
        <a:ext cx="6797675" cy="13950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CEC99-4604-41D4-AA58-5E7088E26DF6}">
      <dsp:nvSpPr>
        <dsp:cNvPr id="0" name=""/>
        <dsp:cNvSpPr/>
      </dsp:nvSpPr>
      <dsp:spPr>
        <a:xfrm>
          <a:off x="0" y="353645"/>
          <a:ext cx="6797675" cy="107406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WG (2024, p. 7) indicates that the seven well-being goals:</a:t>
          </a:r>
          <a:endParaRPr lang="en-US" sz="2700" kern="1200"/>
        </a:p>
      </dsp:txBody>
      <dsp:txXfrm>
        <a:off x="52431" y="406076"/>
        <a:ext cx="6692813" cy="969198"/>
      </dsp:txXfrm>
    </dsp:sp>
    <dsp:sp modelId="{FF3CDADE-D9B5-4709-B911-8C03356BB35E}">
      <dsp:nvSpPr>
        <dsp:cNvPr id="0" name=""/>
        <dsp:cNvSpPr/>
      </dsp:nvSpPr>
      <dsp:spPr>
        <a:xfrm>
          <a:off x="0" y="1427705"/>
          <a:ext cx="6797675" cy="15369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…show the kind of Wales we want to see.  Together they provide a shared vision for the public bodies listed in the Act to work towards. They are a set of goals; the Act makes it clear the listed public bodies must work to achieve all of the goals, not just one or two.</a:t>
          </a:r>
          <a:endParaRPr lang="en-US" sz="2100" kern="1200" dirty="0"/>
        </a:p>
      </dsp:txBody>
      <dsp:txXfrm>
        <a:off x="0" y="1427705"/>
        <a:ext cx="6797675" cy="1536975"/>
      </dsp:txXfrm>
    </dsp:sp>
    <dsp:sp modelId="{1368093F-6659-495F-803C-70B4CC79EC8D}">
      <dsp:nvSpPr>
        <dsp:cNvPr id="0" name=""/>
        <dsp:cNvSpPr/>
      </dsp:nvSpPr>
      <dsp:spPr>
        <a:xfrm>
          <a:off x="0" y="2964681"/>
          <a:ext cx="6797675" cy="1074060"/>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Goal number six (WG,2024, p.7) is a Wales of:</a:t>
          </a:r>
          <a:endParaRPr lang="en-US" sz="2700" kern="1200"/>
        </a:p>
      </dsp:txBody>
      <dsp:txXfrm>
        <a:off x="52431" y="3017112"/>
        <a:ext cx="6692813" cy="969198"/>
      </dsp:txXfrm>
    </dsp:sp>
    <dsp:sp modelId="{1475D02A-3498-4BB7-B5E8-B994051C90EC}">
      <dsp:nvSpPr>
        <dsp:cNvPr id="0" name=""/>
        <dsp:cNvSpPr/>
      </dsp:nvSpPr>
      <dsp:spPr>
        <a:xfrm>
          <a:off x="0" y="4038741"/>
          <a:ext cx="6797675"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Vibrant culture and Thriving Welsh Language.  A society that promotes 	and protects culture, heritage and the Welsh language, and which encourages people to participate in the arts, and sports and recreation</a:t>
          </a:r>
          <a:endParaRPr lang="en-US" sz="2100" kern="1200" dirty="0"/>
        </a:p>
      </dsp:txBody>
      <dsp:txXfrm>
        <a:off x="0" y="4038741"/>
        <a:ext cx="6797675" cy="12575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818E2-AB96-47F9-B155-F0CBF54933C9}">
      <dsp:nvSpPr>
        <dsp:cNvPr id="0" name=""/>
        <dsp:cNvSpPr/>
      </dsp:nvSpPr>
      <dsp:spPr>
        <a:xfrm>
          <a:off x="0" y="73379"/>
          <a:ext cx="6797675" cy="1072579"/>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Nurses must:</a:t>
          </a:r>
          <a:endParaRPr lang="en-US" sz="2700" kern="1200"/>
        </a:p>
      </dsp:txBody>
      <dsp:txXfrm>
        <a:off x="52359" y="125738"/>
        <a:ext cx="6692957" cy="967861"/>
      </dsp:txXfrm>
    </dsp:sp>
    <dsp:sp modelId="{056F591C-3B44-454A-81EB-0AE7D0A320FC}">
      <dsp:nvSpPr>
        <dsp:cNvPr id="0" name=""/>
        <dsp:cNvSpPr/>
      </dsp:nvSpPr>
      <dsp:spPr>
        <a:xfrm>
          <a:off x="0" y="1145958"/>
          <a:ext cx="6797675" cy="1257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…take reasonable steps to meet people’s language and communication needs, providing, wherever possible, assistance to those who need help to communicate their own or other people’s needs (NMC, 2018, p.10).</a:t>
          </a:r>
          <a:endParaRPr lang="en-US" sz="2100" kern="1200" dirty="0"/>
        </a:p>
      </dsp:txBody>
      <dsp:txXfrm>
        <a:off x="0" y="1145958"/>
        <a:ext cx="6797675" cy="1257525"/>
      </dsp:txXfrm>
    </dsp:sp>
    <dsp:sp modelId="{F14874E0-4D7F-4516-BED7-FC4CE6593193}">
      <dsp:nvSpPr>
        <dsp:cNvPr id="0" name=""/>
        <dsp:cNvSpPr/>
      </dsp:nvSpPr>
      <dsp:spPr>
        <a:xfrm>
          <a:off x="0" y="2403483"/>
          <a:ext cx="6797675" cy="1072579"/>
        </a:xfrm>
        <a:prstGeom prst="roundRect">
          <a:avLst/>
        </a:prstGeom>
        <a:solidFill>
          <a:schemeClr val="accent2">
            <a:hueOff val="19519"/>
            <a:satOff val="-13438"/>
            <a:lumOff val="-343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Social workers should, ‘communicate effectively’ (BASW, 2021, p. 10).</a:t>
          </a:r>
          <a:endParaRPr lang="en-US" sz="2700" kern="1200"/>
        </a:p>
      </dsp:txBody>
      <dsp:txXfrm>
        <a:off x="52359" y="2455842"/>
        <a:ext cx="6692957" cy="967861"/>
      </dsp:txXfrm>
    </dsp:sp>
    <dsp:sp modelId="{8A952D7F-B9BC-404D-A226-958FCC2FAE45}">
      <dsp:nvSpPr>
        <dsp:cNvPr id="0" name=""/>
        <dsp:cNvSpPr/>
      </dsp:nvSpPr>
      <dsp:spPr>
        <a:xfrm>
          <a:off x="0" y="3553823"/>
          <a:ext cx="6797675" cy="1072579"/>
        </a:xfrm>
        <a:prstGeom prst="roundRect">
          <a:avLst/>
        </a:prstGeom>
        <a:solidFill>
          <a:schemeClr val="accent2">
            <a:hueOff val="39038"/>
            <a:satOff val="-26876"/>
            <a:lumOff val="-68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Paramedics must be able to: </a:t>
          </a:r>
          <a:endParaRPr lang="en-US" sz="2700" kern="1200"/>
        </a:p>
      </dsp:txBody>
      <dsp:txXfrm>
        <a:off x="52359" y="3606182"/>
        <a:ext cx="6692957" cy="967861"/>
      </dsp:txXfrm>
    </dsp:sp>
    <dsp:sp modelId="{7721E159-C0BF-41ED-A292-FEE98E720EB3}">
      <dsp:nvSpPr>
        <dsp:cNvPr id="0" name=""/>
        <dsp:cNvSpPr/>
      </dsp:nvSpPr>
      <dsp:spPr>
        <a:xfrm>
          <a:off x="0" y="4626402"/>
          <a:ext cx="6797675" cy="950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582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…use effective and appropriate verbal and non-verbal skills to communicate with service users, carers, colleagues and others (HCPC, 	2023, p. 11)</a:t>
          </a:r>
          <a:endParaRPr lang="en-US" sz="2100" kern="1200" dirty="0"/>
        </a:p>
      </dsp:txBody>
      <dsp:txXfrm>
        <a:off x="0" y="4626402"/>
        <a:ext cx="6797675" cy="95013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BA613-ADFA-455D-B7F0-7DC73489EAC8}">
      <dsp:nvSpPr>
        <dsp:cNvPr id="0" name=""/>
        <dsp:cNvSpPr/>
      </dsp:nvSpPr>
      <dsp:spPr>
        <a:xfrm>
          <a:off x="0" y="1809621"/>
          <a:ext cx="10900477" cy="0"/>
        </a:xfrm>
        <a:prstGeom prst="line">
          <a:avLst/>
        </a:prstGeom>
        <a:solidFill>
          <a:schemeClr val="lt1">
            <a:alpha val="90000"/>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AF8B39A-7A57-4B62-9A5D-8A8081F16BA8}">
      <dsp:nvSpPr>
        <dsp:cNvPr id="0" name=""/>
        <dsp:cNvSpPr/>
      </dsp:nvSpPr>
      <dsp:spPr>
        <a:xfrm>
          <a:off x="327014" y="1121965"/>
          <a:ext cx="4796209" cy="434309"/>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2011</a:t>
          </a:r>
        </a:p>
      </dsp:txBody>
      <dsp:txXfrm>
        <a:off x="327014" y="1121965"/>
        <a:ext cx="4796209" cy="434309"/>
      </dsp:txXfrm>
    </dsp:sp>
    <dsp:sp modelId="{894F68DE-66A3-4E1A-AB6B-EC9B58142D30}">
      <dsp:nvSpPr>
        <dsp:cNvPr id="0" name=""/>
        <dsp:cNvSpPr/>
      </dsp:nvSpPr>
      <dsp:spPr>
        <a:xfrm>
          <a:off x="327014" y="0"/>
          <a:ext cx="4796209" cy="1121965"/>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The  Welsh Language (Wales) Measure 2011 outlines enactments which create:</a:t>
          </a:r>
        </a:p>
        <a:p>
          <a:pPr marL="57150" lvl="1" indent="-57150" algn="l" defTabSz="444500">
            <a:lnSpc>
              <a:spcPct val="90000"/>
            </a:lnSpc>
            <a:spcBef>
              <a:spcPct val="0"/>
            </a:spcBef>
            <a:spcAft>
              <a:spcPct val="15000"/>
            </a:spcAft>
            <a:buChar char="•"/>
          </a:pPr>
          <a:r>
            <a:rPr lang="en-US" sz="1000" kern="1200"/>
            <a:t>…standards of conduct that relate to the use of the Welsh language, or the treatment of 	the Welsh language no less favourably than the English language, in connection with— (i) 	delivering services, (ii) making policy, and (iii) exercising functions or conducting 	businesses and other undertakings</a:t>
          </a:r>
        </a:p>
      </dsp:txBody>
      <dsp:txXfrm>
        <a:off x="327014" y="0"/>
        <a:ext cx="4796209" cy="1121965"/>
      </dsp:txXfrm>
    </dsp:sp>
    <dsp:sp modelId="{F471E272-FEC0-48A4-93EA-B1A1369A510A}">
      <dsp:nvSpPr>
        <dsp:cNvPr id="0" name=""/>
        <dsp:cNvSpPr/>
      </dsp:nvSpPr>
      <dsp:spPr>
        <a:xfrm>
          <a:off x="2725119" y="1556274"/>
          <a:ext cx="0" cy="253346"/>
        </a:xfrm>
        <a:prstGeom prst="line">
          <a:avLst/>
        </a:prstGeom>
        <a:noFill/>
        <a:ln w="12700"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83EE887-DC97-4BD1-BF10-1CE5A11F75F3}">
      <dsp:nvSpPr>
        <dsp:cNvPr id="0" name=""/>
        <dsp:cNvSpPr/>
      </dsp:nvSpPr>
      <dsp:spPr>
        <a:xfrm>
          <a:off x="3052133" y="2062967"/>
          <a:ext cx="4796209" cy="434309"/>
        </a:xfrm>
        <a:prstGeom prst="rect">
          <a:avLst/>
        </a:prstGeom>
        <a:solidFill>
          <a:schemeClr val="accent2">
            <a:hueOff val="19519"/>
            <a:satOff val="-13438"/>
            <a:lumOff val="-3431"/>
            <a:alphaOff val="0"/>
          </a:schemeClr>
        </a:solidFill>
        <a:ln w="15875" cap="flat" cmpd="sng" algn="ctr">
          <a:solidFill>
            <a:schemeClr val="accent2">
              <a:hueOff val="19519"/>
              <a:satOff val="-13438"/>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2022–2027</a:t>
          </a:r>
        </a:p>
      </dsp:txBody>
      <dsp:txXfrm>
        <a:off x="3052133" y="2062967"/>
        <a:ext cx="4796209" cy="434309"/>
      </dsp:txXfrm>
    </dsp:sp>
    <dsp:sp modelId="{B5597B8C-D73A-4318-8A59-DEEC084AD64F}">
      <dsp:nvSpPr>
        <dsp:cNvPr id="0" name=""/>
        <dsp:cNvSpPr/>
      </dsp:nvSpPr>
      <dsp:spPr>
        <a:xfrm>
          <a:off x="3052133" y="2497276"/>
          <a:ext cx="4796209" cy="1121965"/>
        </a:xfrm>
        <a:prstGeom prst="rect">
          <a:avLst/>
        </a:prstGeom>
        <a:solidFill>
          <a:schemeClr val="accent2">
            <a:tint val="40000"/>
            <a:alpha val="90000"/>
            <a:hueOff val="123599"/>
            <a:satOff val="-11908"/>
            <a:lumOff val="-1255"/>
            <a:alphaOff val="0"/>
          </a:schemeClr>
        </a:solidFill>
        <a:ln w="15875" cap="flat" cmpd="sng" algn="ctr">
          <a:solidFill>
            <a:schemeClr val="accent2">
              <a:tint val="40000"/>
              <a:alpha val="90000"/>
              <a:hueOff val="123599"/>
              <a:satOff val="-11908"/>
              <a:lumOff val="-125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More than just words: Five Year Plan 2022-27 (Welsh Government [WG], 2022, p. 8) indicates that:</a:t>
          </a:r>
        </a:p>
        <a:p>
          <a:pPr marL="57150" lvl="1" indent="-57150" algn="l" defTabSz="444500">
            <a:lnSpc>
              <a:spcPct val="90000"/>
            </a:lnSpc>
            <a:spcBef>
              <a:spcPct val="0"/>
            </a:spcBef>
            <a:spcAft>
              <a:spcPct val="15000"/>
            </a:spcAft>
            <a:buChar char="•"/>
          </a:pPr>
          <a:r>
            <a:rPr lang="en-US" sz="1000" kern="1200"/>
            <a:t>An Active Offer simply means providing a service in Welsh without someone having to 	ask for it. It means creating a culture that places the responsibility on health and social 	care providers to provide a proactive language offer so that people can access care, as 	equal partners, through the medium of Welsh.  </a:t>
          </a:r>
        </a:p>
      </dsp:txBody>
      <dsp:txXfrm>
        <a:off x="3052133" y="2497276"/>
        <a:ext cx="4796209" cy="1121965"/>
      </dsp:txXfrm>
    </dsp:sp>
    <dsp:sp modelId="{32E65552-3629-432B-A44A-411E016CBF95}">
      <dsp:nvSpPr>
        <dsp:cNvPr id="0" name=""/>
        <dsp:cNvSpPr/>
      </dsp:nvSpPr>
      <dsp:spPr>
        <a:xfrm>
          <a:off x="5450238" y="1809620"/>
          <a:ext cx="0" cy="253346"/>
        </a:xfrm>
        <a:prstGeom prst="line">
          <a:avLst/>
        </a:prstGeom>
        <a:noFill/>
        <a:ln w="12700" cap="flat" cmpd="sng" algn="ctr">
          <a:solidFill>
            <a:schemeClr val="accent2">
              <a:hueOff val="19519"/>
              <a:satOff val="-13438"/>
              <a:lumOff val="-3431"/>
              <a:alphaOff val="0"/>
            </a:schemeClr>
          </a:solidFill>
          <a:prstDash val="solid"/>
        </a:ln>
        <a:effectLst/>
      </dsp:spPr>
      <dsp:style>
        <a:lnRef idx="1">
          <a:scrgbClr r="0" g="0" b="0"/>
        </a:lnRef>
        <a:fillRef idx="0">
          <a:scrgbClr r="0" g="0" b="0"/>
        </a:fillRef>
        <a:effectRef idx="0">
          <a:scrgbClr r="0" g="0" b="0"/>
        </a:effectRef>
        <a:fontRef idx="minor"/>
      </dsp:style>
    </dsp:sp>
    <dsp:sp modelId="{5768CD12-63BF-4218-BCCA-0E9FF1BE7F2D}">
      <dsp:nvSpPr>
        <dsp:cNvPr id="0" name=""/>
        <dsp:cNvSpPr/>
      </dsp:nvSpPr>
      <dsp:spPr>
        <a:xfrm rot="2700000">
          <a:off x="2696968" y="1781469"/>
          <a:ext cx="56302" cy="56302"/>
        </a:xfrm>
        <a:prstGeom prst="rect">
          <a:avLst/>
        </a:prstGeom>
        <a:solidFill>
          <a:schemeClr val="accent2">
            <a:hueOff val="0"/>
            <a:satOff val="0"/>
            <a:lumOff val="0"/>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7FD929-D24B-4381-BF1F-32C2A1B2C5DA}">
      <dsp:nvSpPr>
        <dsp:cNvPr id="0" name=""/>
        <dsp:cNvSpPr/>
      </dsp:nvSpPr>
      <dsp:spPr>
        <a:xfrm rot="2700000">
          <a:off x="5422087" y="1781469"/>
          <a:ext cx="56302" cy="56302"/>
        </a:xfrm>
        <a:prstGeom prst="rect">
          <a:avLst/>
        </a:prstGeom>
        <a:solidFill>
          <a:schemeClr val="accent2">
            <a:hueOff val="19519"/>
            <a:satOff val="-13438"/>
            <a:lumOff val="-3431"/>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575F3A-3B07-4636-9A20-CB6E6236A98D}">
      <dsp:nvSpPr>
        <dsp:cNvPr id="0" name=""/>
        <dsp:cNvSpPr/>
      </dsp:nvSpPr>
      <dsp:spPr>
        <a:xfrm>
          <a:off x="5777252" y="1121965"/>
          <a:ext cx="4796209" cy="434309"/>
        </a:xfrm>
        <a:prstGeom prst="rect">
          <a:avLst/>
        </a:prstGeom>
        <a:solidFill>
          <a:schemeClr val="accent2">
            <a:hueOff val="39038"/>
            <a:satOff val="-26876"/>
            <a:lumOff val="-6863"/>
            <a:alphaOff val="0"/>
          </a:schemeClr>
        </a:solidFill>
        <a:ln w="15875" cap="flat" cmpd="sng" algn="ctr">
          <a:solidFill>
            <a:schemeClr val="accent2">
              <a:hueOff val="39038"/>
              <a:satOff val="-26876"/>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622300">
            <a:lnSpc>
              <a:spcPct val="90000"/>
            </a:lnSpc>
            <a:spcBef>
              <a:spcPct val="0"/>
            </a:spcBef>
            <a:spcAft>
              <a:spcPct val="35000"/>
            </a:spcAft>
            <a:buNone/>
            <a:defRPr b="1"/>
          </a:pPr>
          <a:r>
            <a:rPr lang="en-US" sz="1400" kern="1200"/>
            <a:t>2050</a:t>
          </a:r>
        </a:p>
      </dsp:txBody>
      <dsp:txXfrm>
        <a:off x="5777252" y="1121965"/>
        <a:ext cx="4796209" cy="434309"/>
      </dsp:txXfrm>
    </dsp:sp>
    <dsp:sp modelId="{77D77709-8E60-4849-8F1E-07489398BCE6}">
      <dsp:nvSpPr>
        <dsp:cNvPr id="0" name=""/>
        <dsp:cNvSpPr/>
      </dsp:nvSpPr>
      <dsp:spPr>
        <a:xfrm>
          <a:off x="5777252" y="137440"/>
          <a:ext cx="4796209" cy="984524"/>
        </a:xfrm>
        <a:prstGeom prst="rect">
          <a:avLst/>
        </a:prstGeom>
        <a:solidFill>
          <a:schemeClr val="accent2">
            <a:tint val="40000"/>
            <a:alpha val="90000"/>
            <a:hueOff val="247198"/>
            <a:satOff val="-23816"/>
            <a:lumOff val="-2511"/>
            <a:alphaOff val="0"/>
          </a:schemeClr>
        </a:solidFill>
        <a:ln w="15875" cap="flat" cmpd="sng" algn="ctr">
          <a:solidFill>
            <a:schemeClr val="accent2">
              <a:tint val="40000"/>
              <a:alpha val="90000"/>
              <a:hueOff val="247198"/>
              <a:satOff val="-23816"/>
              <a:lumOff val="-251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kern="1200"/>
            <a:t>Cymraeg 2050.  A million Welsh speakers (WG, 2017, p. 54) states that:</a:t>
          </a:r>
        </a:p>
        <a:p>
          <a:pPr marL="57150" lvl="1" indent="-57150" algn="l" defTabSz="400050">
            <a:lnSpc>
              <a:spcPct val="90000"/>
            </a:lnSpc>
            <a:spcBef>
              <a:spcPct val="0"/>
            </a:spcBef>
            <a:spcAft>
              <a:spcPct val="15000"/>
            </a:spcAft>
            <a:buChar char="•"/>
          </a:pPr>
          <a:r>
            <a:rPr lang="en-US" sz="900" kern="1200"/>
            <a:t>The ‘active offer’ principle is particularly relevant when considering the health and social 	care sector services.  In Wales, the NHS, social services and social care is delivered by 	nearly 200,000 staff, and in the NHS alone, patients interact with the service 20 million 	times a year …this sector has the potential to make a valuable contribution to our aim. </a:t>
          </a:r>
        </a:p>
      </dsp:txBody>
      <dsp:txXfrm>
        <a:off x="5777252" y="137440"/>
        <a:ext cx="4796209" cy="984524"/>
      </dsp:txXfrm>
    </dsp:sp>
    <dsp:sp modelId="{F159B49A-D64D-4AAE-B8D6-3EEC091EDD52}">
      <dsp:nvSpPr>
        <dsp:cNvPr id="0" name=""/>
        <dsp:cNvSpPr/>
      </dsp:nvSpPr>
      <dsp:spPr>
        <a:xfrm>
          <a:off x="8175357" y="1556274"/>
          <a:ext cx="0" cy="253346"/>
        </a:xfrm>
        <a:prstGeom prst="line">
          <a:avLst/>
        </a:prstGeom>
        <a:noFill/>
        <a:ln w="12700" cap="flat" cmpd="sng" algn="ctr">
          <a:solidFill>
            <a:schemeClr val="accent2">
              <a:hueOff val="39038"/>
              <a:satOff val="-26876"/>
              <a:lumOff val="-6863"/>
              <a:alphaOff val="0"/>
            </a:schemeClr>
          </a:solidFill>
          <a:prstDash val="solid"/>
        </a:ln>
        <a:effectLst/>
      </dsp:spPr>
      <dsp:style>
        <a:lnRef idx="1">
          <a:scrgbClr r="0" g="0" b="0"/>
        </a:lnRef>
        <a:fillRef idx="0">
          <a:scrgbClr r="0" g="0" b="0"/>
        </a:fillRef>
        <a:effectRef idx="0">
          <a:scrgbClr r="0" g="0" b="0"/>
        </a:effectRef>
        <a:fontRef idx="minor"/>
      </dsp:style>
    </dsp:sp>
    <dsp:sp modelId="{F4089415-E561-4EF8-9308-5C4D37140DBE}">
      <dsp:nvSpPr>
        <dsp:cNvPr id="0" name=""/>
        <dsp:cNvSpPr/>
      </dsp:nvSpPr>
      <dsp:spPr>
        <a:xfrm rot="2700000">
          <a:off x="8147206" y="1781469"/>
          <a:ext cx="56302" cy="56302"/>
        </a:xfrm>
        <a:prstGeom prst="rect">
          <a:avLst/>
        </a:prstGeom>
        <a:solidFill>
          <a:schemeClr val="accent2">
            <a:hueOff val="39038"/>
            <a:satOff val="-26876"/>
            <a:lumOff val="-6863"/>
            <a:alphaOff val="0"/>
          </a:schemeClr>
        </a:solidFill>
        <a:ln w="63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DC15DE-5C95-49BA-9D28-9F1B64BC2E36}" type="datetimeFigureOut">
              <a:rPr lang="en-GB" smtClean="0"/>
              <a:t>07/02/2026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9E802-ED00-4A52-97C8-1C0C840DA644}" type="slidenum">
              <a:rPr lang="en-GB" smtClean="0"/>
              <a:t>‹#›</a:t>
            </a:fld>
            <a:endParaRPr lang="en-GB"/>
          </a:p>
        </p:txBody>
      </p:sp>
    </p:spTree>
    <p:extLst>
      <p:ext uri="{BB962C8B-B14F-4D97-AF65-F5344CB8AC3E}">
        <p14:creationId xmlns:p14="http://schemas.microsoft.com/office/powerpoint/2010/main" val="2859770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a:t>
            </a:fld>
            <a:endParaRPr lang="en-GB"/>
          </a:p>
        </p:txBody>
      </p:sp>
    </p:spTree>
    <p:extLst>
      <p:ext uri="{BB962C8B-B14F-4D97-AF65-F5344CB8AC3E}">
        <p14:creationId xmlns:p14="http://schemas.microsoft.com/office/powerpoint/2010/main" val="11116744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4</a:t>
            </a:fld>
            <a:endParaRPr lang="en-GB"/>
          </a:p>
        </p:txBody>
      </p:sp>
    </p:spTree>
    <p:extLst>
      <p:ext uri="{BB962C8B-B14F-4D97-AF65-F5344CB8AC3E}">
        <p14:creationId xmlns:p14="http://schemas.microsoft.com/office/powerpoint/2010/main" val="3836802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6</a:t>
            </a:fld>
            <a:endParaRPr lang="en-GB"/>
          </a:p>
        </p:txBody>
      </p:sp>
    </p:spTree>
    <p:extLst>
      <p:ext uri="{BB962C8B-B14F-4D97-AF65-F5344CB8AC3E}">
        <p14:creationId xmlns:p14="http://schemas.microsoft.com/office/powerpoint/2010/main" val="1223982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5467851C-D12E-388A-9217-0197FA332DD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961AC9CD-3DC7-C765-A2DB-E6742413938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97129C3C-5126-79AD-A398-645D919EFD7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28663" indent="-279400">
              <a:defRPr>
                <a:solidFill>
                  <a:schemeClr val="tx1"/>
                </a:solidFill>
                <a:latin typeface="Arial" panose="020B0604020202020204" pitchFamily="34" charset="0"/>
              </a:defRPr>
            </a:lvl2pPr>
            <a:lvl3pPr marL="1120775" indent="-223838">
              <a:defRPr>
                <a:solidFill>
                  <a:schemeClr val="tx1"/>
                </a:solidFill>
                <a:latin typeface="Arial" panose="020B0604020202020204" pitchFamily="34" charset="0"/>
              </a:defRPr>
            </a:lvl3pPr>
            <a:lvl4pPr marL="1570038" indent="-223838">
              <a:defRPr>
                <a:solidFill>
                  <a:schemeClr val="tx1"/>
                </a:solidFill>
                <a:latin typeface="Arial" panose="020B0604020202020204" pitchFamily="34" charset="0"/>
              </a:defRPr>
            </a:lvl4pPr>
            <a:lvl5pPr marL="2019300" indent="-223838">
              <a:defRPr>
                <a:solidFill>
                  <a:schemeClr val="tx1"/>
                </a:solidFill>
                <a:latin typeface="Arial" panose="020B0604020202020204" pitchFamily="34" charset="0"/>
              </a:defRPr>
            </a:lvl5pPr>
            <a:lvl6pPr marL="2476500" indent="-223838" eaLnBrk="0" fontAlgn="base" hangingPunct="0">
              <a:spcBef>
                <a:spcPct val="0"/>
              </a:spcBef>
              <a:spcAft>
                <a:spcPct val="0"/>
              </a:spcAft>
              <a:defRPr>
                <a:solidFill>
                  <a:schemeClr val="tx1"/>
                </a:solidFill>
                <a:latin typeface="Arial" panose="020B0604020202020204" pitchFamily="34" charset="0"/>
              </a:defRPr>
            </a:lvl6pPr>
            <a:lvl7pPr marL="2933700" indent="-223838" eaLnBrk="0" fontAlgn="base" hangingPunct="0">
              <a:spcBef>
                <a:spcPct val="0"/>
              </a:spcBef>
              <a:spcAft>
                <a:spcPct val="0"/>
              </a:spcAft>
              <a:defRPr>
                <a:solidFill>
                  <a:schemeClr val="tx1"/>
                </a:solidFill>
                <a:latin typeface="Arial" panose="020B0604020202020204" pitchFamily="34" charset="0"/>
              </a:defRPr>
            </a:lvl7pPr>
            <a:lvl8pPr marL="3390900" indent="-223838" eaLnBrk="0" fontAlgn="base" hangingPunct="0">
              <a:spcBef>
                <a:spcPct val="0"/>
              </a:spcBef>
              <a:spcAft>
                <a:spcPct val="0"/>
              </a:spcAft>
              <a:defRPr>
                <a:solidFill>
                  <a:schemeClr val="tx1"/>
                </a:solidFill>
                <a:latin typeface="Arial" panose="020B0604020202020204" pitchFamily="34" charset="0"/>
              </a:defRPr>
            </a:lvl8pPr>
            <a:lvl9pPr marL="3848100" indent="-223838" eaLnBrk="0" fontAlgn="base" hangingPunct="0">
              <a:spcBef>
                <a:spcPct val="0"/>
              </a:spcBef>
              <a:spcAft>
                <a:spcPct val="0"/>
              </a:spcAft>
              <a:defRPr>
                <a:solidFill>
                  <a:schemeClr val="tx1"/>
                </a:solidFill>
                <a:latin typeface="Arial" panose="020B0604020202020204" pitchFamily="34" charset="0"/>
              </a:defRPr>
            </a:lvl9pPr>
          </a:lstStyle>
          <a:p>
            <a:fld id="{6123D934-DE69-464F-B832-FBF79E2E2807}" type="slidenum">
              <a:rPr lang="en-US" altLang="en-US" smtClean="0"/>
              <a:pPr/>
              <a:t>8</a:t>
            </a:fld>
            <a:endParaRPr lang="en-US" altLang="en-US"/>
          </a:p>
        </p:txBody>
      </p:sp>
    </p:spTree>
    <p:extLst>
      <p:ext uri="{BB962C8B-B14F-4D97-AF65-F5344CB8AC3E}">
        <p14:creationId xmlns:p14="http://schemas.microsoft.com/office/powerpoint/2010/main" val="2903444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9</a:t>
            </a:fld>
            <a:endParaRPr lang="en-GB"/>
          </a:p>
        </p:txBody>
      </p:sp>
    </p:spTree>
    <p:extLst>
      <p:ext uri="{BB962C8B-B14F-4D97-AF65-F5344CB8AC3E}">
        <p14:creationId xmlns:p14="http://schemas.microsoft.com/office/powerpoint/2010/main" val="38666079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11</a:t>
            </a:fld>
            <a:endParaRPr lang="en-GB"/>
          </a:p>
        </p:txBody>
      </p:sp>
    </p:spTree>
    <p:extLst>
      <p:ext uri="{BB962C8B-B14F-4D97-AF65-F5344CB8AC3E}">
        <p14:creationId xmlns:p14="http://schemas.microsoft.com/office/powerpoint/2010/main" val="3272181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12</a:t>
            </a:fld>
            <a:endParaRPr lang="en-GB"/>
          </a:p>
        </p:txBody>
      </p:sp>
    </p:spTree>
    <p:extLst>
      <p:ext uri="{BB962C8B-B14F-4D97-AF65-F5344CB8AC3E}">
        <p14:creationId xmlns:p14="http://schemas.microsoft.com/office/powerpoint/2010/main" val="27922339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15</a:t>
            </a:fld>
            <a:endParaRPr lang="en-GB"/>
          </a:p>
        </p:txBody>
      </p:sp>
    </p:spTree>
    <p:extLst>
      <p:ext uri="{BB962C8B-B14F-4D97-AF65-F5344CB8AC3E}">
        <p14:creationId xmlns:p14="http://schemas.microsoft.com/office/powerpoint/2010/main" val="2493192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16</a:t>
            </a:fld>
            <a:endParaRPr lang="en-GB"/>
          </a:p>
        </p:txBody>
      </p:sp>
    </p:spTree>
    <p:extLst>
      <p:ext uri="{BB962C8B-B14F-4D97-AF65-F5344CB8AC3E}">
        <p14:creationId xmlns:p14="http://schemas.microsoft.com/office/powerpoint/2010/main" val="25740907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23</a:t>
            </a:fld>
            <a:endParaRPr lang="en-GB"/>
          </a:p>
        </p:txBody>
      </p:sp>
    </p:spTree>
    <p:extLst>
      <p:ext uri="{BB962C8B-B14F-4D97-AF65-F5344CB8AC3E}">
        <p14:creationId xmlns:p14="http://schemas.microsoft.com/office/powerpoint/2010/main" val="29687976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24</a:t>
            </a:fld>
            <a:endParaRPr lang="en-GB"/>
          </a:p>
        </p:txBody>
      </p:sp>
    </p:spTree>
    <p:extLst>
      <p:ext uri="{BB962C8B-B14F-4D97-AF65-F5344CB8AC3E}">
        <p14:creationId xmlns:p14="http://schemas.microsoft.com/office/powerpoint/2010/main" val="2771185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25</a:t>
            </a:fld>
            <a:endParaRPr lang="en-GB"/>
          </a:p>
        </p:txBody>
      </p:sp>
    </p:spTree>
    <p:extLst>
      <p:ext uri="{BB962C8B-B14F-4D97-AF65-F5344CB8AC3E}">
        <p14:creationId xmlns:p14="http://schemas.microsoft.com/office/powerpoint/2010/main" val="3905721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157DDFBD-8CEF-42D7-8FC8-67AF6159642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0568BED2-0390-4E30-BDA0-B3ECBD2D78B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2292" name="Slide Number Placeholder 3">
            <a:extLst>
              <a:ext uri="{FF2B5EF4-FFF2-40B4-BE49-F238E27FC236}">
                <a16:creationId xmlns:a16="http://schemas.microsoft.com/office/drawing/2014/main" id="{078A401F-E58C-4F1D-B9BB-ABC1D059FE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12BE352-5453-4E4E-AE3F-DF5BE76B844A}" type="slidenum">
              <a:rPr lang="en-GB" altLang="en-US"/>
              <a:pPr/>
              <a:t>26</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6464D0D7-AE4E-7F0F-5488-328DB35688C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0621F960-C15B-23AD-A636-060DDA4AA8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7412" name="Slide Number Placeholder 3">
            <a:extLst>
              <a:ext uri="{FF2B5EF4-FFF2-40B4-BE49-F238E27FC236}">
                <a16:creationId xmlns:a16="http://schemas.microsoft.com/office/drawing/2014/main" id="{883BE243-732C-1ED4-D20A-4799AB66143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8A1D83D-3449-41A4-8DD8-52BB2AD65093}" type="slidenum">
              <a:rPr lang="en-US" altLang="en-US" smtClean="0"/>
              <a:pPr/>
              <a:t>33</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34</a:t>
            </a:fld>
            <a:endParaRPr lang="en-GB"/>
          </a:p>
        </p:txBody>
      </p:sp>
    </p:spTree>
    <p:extLst>
      <p:ext uri="{BB962C8B-B14F-4D97-AF65-F5344CB8AC3E}">
        <p14:creationId xmlns:p14="http://schemas.microsoft.com/office/powerpoint/2010/main" val="27304122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9E802-ED00-4A52-97C8-1C0C840DA644}" type="slidenum">
              <a:rPr lang="en-GB" smtClean="0"/>
              <a:t>35</a:t>
            </a:fld>
            <a:endParaRPr lang="en-GB"/>
          </a:p>
        </p:txBody>
      </p:sp>
    </p:spTree>
    <p:extLst>
      <p:ext uri="{BB962C8B-B14F-4D97-AF65-F5344CB8AC3E}">
        <p14:creationId xmlns:p14="http://schemas.microsoft.com/office/powerpoint/2010/main" val="635177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D7543343-854E-474A-A869-640ACAE2EC8A}" type="datetimeFigureOut">
              <a:rPr lang="en-GB" smtClean="0"/>
              <a:pPr>
                <a:defRPr/>
              </a:pPr>
              <a:t>07/02/2026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1052216-B4D7-43EF-A270-A498B849C771}" type="slidenum">
              <a:rPr lang="en-GB" altLang="en-US" smtClean="0"/>
              <a:pPr>
                <a:defRPr/>
              </a:pPr>
              <a:t>‹#›</a:t>
            </a:fld>
            <a:endParaRPr lang="en-GB"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174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51AB5472-C98E-4103-8C8E-3FD1A7B451A4}" type="datetimeFigureOut">
              <a:rPr lang="en-GB" smtClean="0"/>
              <a:pPr>
                <a:defRPr/>
              </a:pPr>
              <a:t>07/02/2026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599D851-F4CC-45B0-AAE6-AC45A41F8F65}" type="slidenum">
              <a:rPr lang="en-GB" altLang="en-US" smtClean="0"/>
              <a:pPr>
                <a:defRPr/>
              </a:pPr>
              <a:t>‹#›</a:t>
            </a:fld>
            <a:endParaRPr lang="en-GB" altLang="en-US"/>
          </a:p>
        </p:txBody>
      </p:sp>
    </p:spTree>
    <p:extLst>
      <p:ext uri="{BB962C8B-B14F-4D97-AF65-F5344CB8AC3E}">
        <p14:creationId xmlns:p14="http://schemas.microsoft.com/office/powerpoint/2010/main" val="61893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CA84A1C-CAF8-459A-BFCD-B3FFF50B9B01}" type="datetimeFigureOut">
              <a:rPr lang="en-GB" smtClean="0"/>
              <a:pPr>
                <a:defRPr/>
              </a:pPr>
              <a:t>07/02/2026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DD1CC8C-5E06-43F0-8FA4-14F6589010AF}" type="slidenum">
              <a:rPr lang="en-GB" altLang="en-US" smtClean="0"/>
              <a:pPr>
                <a:defRPr/>
              </a:pPr>
              <a:t>‹#›</a:t>
            </a:fld>
            <a:endParaRPr lang="en-GB" alt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024539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84BD79D7-0182-4A73-80F2-A89A20809D28}" type="datetimeFigureOut">
              <a:rPr lang="en-GB" smtClean="0"/>
              <a:pPr>
                <a:defRPr/>
              </a:pPr>
              <a:t>07/02/2026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01A722B4-2912-4606-B066-50CCBE0516ED}" type="slidenum">
              <a:rPr lang="en-GB" altLang="en-US" smtClean="0"/>
              <a:pPr>
                <a:defRPr/>
              </a:pPr>
              <a:t>‹#›</a:t>
            </a:fld>
            <a:endParaRPr lang="en-GB" altLang="en-US"/>
          </a:p>
        </p:txBody>
      </p:sp>
    </p:spTree>
    <p:extLst>
      <p:ext uri="{BB962C8B-B14F-4D97-AF65-F5344CB8AC3E}">
        <p14:creationId xmlns:p14="http://schemas.microsoft.com/office/powerpoint/2010/main" val="80014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19142A8-D795-4215-863A-E5F8C6456069}" type="datetimeFigureOut">
              <a:rPr lang="en-GB" smtClean="0"/>
              <a:pPr>
                <a:defRPr/>
              </a:pPr>
              <a:t>07/02/2026</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14260701-8C9B-4B6F-8E93-FCD1B3160EE0}" type="slidenum">
              <a:rPr lang="en-GB" altLang="en-US" smtClean="0"/>
              <a:pPr>
                <a:defRPr/>
              </a:pPr>
              <a:t>‹#›</a:t>
            </a:fld>
            <a:endParaRPr lang="en-GB" altLang="en-US"/>
          </a:p>
        </p:txBody>
      </p:sp>
    </p:spTree>
    <p:extLst>
      <p:ext uri="{BB962C8B-B14F-4D97-AF65-F5344CB8AC3E}">
        <p14:creationId xmlns:p14="http://schemas.microsoft.com/office/powerpoint/2010/main" val="26516919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BADD68CB-D932-4A48-A1EA-5254BD08A468}" type="datetimeFigureOut">
              <a:rPr lang="en-GB" smtClean="0"/>
              <a:pPr>
                <a:defRPr/>
              </a:pPr>
              <a:t>07/02/2026</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FE64F2FA-EDE8-4F5E-AAA8-11D288DC86DB}" type="slidenum">
              <a:rPr lang="en-GB" altLang="en-US" smtClean="0"/>
              <a:pPr>
                <a:defRPr/>
              </a:pPr>
              <a:t>‹#›</a:t>
            </a:fld>
            <a:endParaRPr lang="en-GB" altLang="en-US"/>
          </a:p>
        </p:txBody>
      </p:sp>
    </p:spTree>
    <p:extLst>
      <p:ext uri="{BB962C8B-B14F-4D97-AF65-F5344CB8AC3E}">
        <p14:creationId xmlns:p14="http://schemas.microsoft.com/office/powerpoint/2010/main" val="639123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pPr>
              <a:defRPr/>
            </a:pPr>
            <a:fld id="{C785CC08-B508-4E2B-9259-8640252357B1}" type="datetimeFigureOut">
              <a:rPr lang="en-GB" smtClean="0"/>
              <a:pPr>
                <a:defRPr/>
              </a:pPr>
              <a:t>07/02/2026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pPr>
              <a:defRPr/>
            </a:pPr>
            <a:endParaRPr lang="en-GB"/>
          </a:p>
        </p:txBody>
      </p:sp>
      <p:sp>
        <p:nvSpPr>
          <p:cNvPr id="9" name="Slide Number Placeholder 8"/>
          <p:cNvSpPr>
            <a:spLocks noGrp="1"/>
          </p:cNvSpPr>
          <p:nvPr>
            <p:ph type="sldNum" sz="quarter" idx="12"/>
          </p:nvPr>
        </p:nvSpPr>
        <p:spPr/>
        <p:txBody>
          <a:bodyPr/>
          <a:lstStyle/>
          <a:p>
            <a:pPr>
              <a:defRPr/>
            </a:pPr>
            <a:fld id="{9E6F9793-D5AC-4C55-905C-AAE37285DA91}" type="slidenum">
              <a:rPr lang="en-GB" altLang="en-US" smtClean="0"/>
              <a:pPr>
                <a:defRPr/>
              </a:pPr>
              <a:t>‹#›</a:t>
            </a:fld>
            <a:endParaRPr lang="en-GB" altLang="en-US"/>
          </a:p>
        </p:txBody>
      </p:sp>
    </p:spTree>
    <p:extLst>
      <p:ext uri="{BB962C8B-B14F-4D97-AF65-F5344CB8AC3E}">
        <p14:creationId xmlns:p14="http://schemas.microsoft.com/office/powerpoint/2010/main" val="23134978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pPr>
              <a:defRPr/>
            </a:pPr>
            <a:fld id="{09992A14-F827-4BD5-B2CE-BFD14AE48BFE}" type="datetimeFigureOut">
              <a:rPr lang="en-GB" smtClean="0"/>
              <a:pPr>
                <a:defRPr/>
              </a:pPr>
              <a:t>07/02/2026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pPr>
              <a:defRPr/>
            </a:pPr>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pPr>
              <a:defRPr/>
            </a:pPr>
            <a:fld id="{329642FF-4962-42A3-9749-168FBF33130F}" type="slidenum">
              <a:rPr lang="en-GB" altLang="en-US" smtClean="0"/>
              <a:pPr>
                <a:defRPr/>
              </a:pPr>
              <a:t>‹#›</a:t>
            </a:fld>
            <a:endParaRPr lang="en-GB" altLang="en-US"/>
          </a:p>
        </p:txBody>
      </p:sp>
    </p:spTree>
    <p:extLst>
      <p:ext uri="{BB962C8B-B14F-4D97-AF65-F5344CB8AC3E}">
        <p14:creationId xmlns:p14="http://schemas.microsoft.com/office/powerpoint/2010/main" val="1657463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D5D10090-13D2-498D-A61F-52B476CF86AF}" type="datetimeFigureOut">
              <a:rPr lang="en-GB" smtClean="0"/>
              <a:pPr>
                <a:defRPr/>
              </a:pPr>
              <a:t>07/02/2026</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3F4F965-E8C3-469D-8621-8C9DAC2A989F}" type="slidenum">
              <a:rPr lang="en-GB" altLang="en-US" smtClean="0"/>
              <a:pPr>
                <a:defRPr/>
              </a:pPr>
              <a:t>‹#›</a:t>
            </a:fld>
            <a:endParaRPr lang="en-GB" altLang="en-US"/>
          </a:p>
        </p:txBody>
      </p:sp>
    </p:spTree>
    <p:extLst>
      <p:ext uri="{BB962C8B-B14F-4D97-AF65-F5344CB8AC3E}">
        <p14:creationId xmlns:p14="http://schemas.microsoft.com/office/powerpoint/2010/main" val="8392568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4CF651C-B81B-4085-A57D-E025A64FC8C7}" type="datetimeFigureOut">
              <a:rPr lang="en-GB" smtClean="0"/>
              <a:pPr>
                <a:defRPr/>
              </a:pPr>
              <a:t>07/02/2026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8587214-A0FD-4B01-92C0-05E2EDB767CA}" type="slidenum">
              <a:rPr lang="en-GB" altLang="en-US" smtClean="0"/>
              <a:pPr>
                <a:defRPr/>
              </a:pPr>
              <a:t>‹#›</a:t>
            </a:fld>
            <a:endParaRPr lang="en-GB" altLang="en-US"/>
          </a:p>
        </p:txBody>
      </p:sp>
    </p:spTree>
    <p:extLst>
      <p:ext uri="{BB962C8B-B14F-4D97-AF65-F5344CB8AC3E}">
        <p14:creationId xmlns:p14="http://schemas.microsoft.com/office/powerpoint/2010/main" val="29443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24F55ACF-A807-4E35-86E9-F6893230AB88}" type="datetimeFigureOut">
              <a:rPr lang="en-GB" smtClean="0"/>
              <a:pPr>
                <a:defRPr/>
              </a:pPr>
              <a:t>07/02/2026</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52E43F0-4E7D-4F19-8977-1B0D4180FD4D}" type="slidenum">
              <a:rPr lang="en-GB" altLang="en-US" smtClean="0"/>
              <a:pPr>
                <a:defRPr/>
              </a:pPr>
              <a:t>‹#›</a:t>
            </a:fld>
            <a:endParaRPr lang="en-GB" altLang="en-US"/>
          </a:p>
        </p:txBody>
      </p:sp>
    </p:spTree>
    <p:extLst>
      <p:ext uri="{BB962C8B-B14F-4D97-AF65-F5344CB8AC3E}">
        <p14:creationId xmlns:p14="http://schemas.microsoft.com/office/powerpoint/2010/main" val="1885989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pPr>
              <a:defRPr/>
            </a:pPr>
            <a:fld id="{356A2368-CD4D-474B-AF6C-4D103C02E0EA}" type="datetimeFigureOut">
              <a:rPr lang="en-GB" smtClean="0"/>
              <a:pPr>
                <a:defRPr/>
              </a:pPr>
              <a:t>07/02/2026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pPr>
              <a:defRPr/>
            </a:pPr>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pPr>
              <a:defRPr/>
            </a:pPr>
            <a:fld id="{1C923933-92D8-4845-B741-94F897A9749A}" type="slidenum">
              <a:rPr lang="en-GB" altLang="en-US" smtClean="0"/>
              <a:pPr>
                <a:defRPr/>
              </a:pPr>
              <a:t>‹#›</a:t>
            </a:fld>
            <a:endParaRPr lang="en-GB" alt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1673145"/>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18" Type="http://schemas.openxmlformats.org/officeDocument/2006/relationships/image" Target="../media/image17.png"/><Relationship Id="rId26" Type="http://schemas.openxmlformats.org/officeDocument/2006/relationships/image" Target="../media/image25.png"/><Relationship Id="rId3" Type="http://schemas.openxmlformats.org/officeDocument/2006/relationships/image" Target="../media/image2.png"/><Relationship Id="rId21" Type="http://schemas.openxmlformats.org/officeDocument/2006/relationships/image" Target="../media/image20.png"/><Relationship Id="rId7" Type="http://schemas.openxmlformats.org/officeDocument/2006/relationships/image" Target="../media/image6.png"/><Relationship Id="rId12" Type="http://schemas.openxmlformats.org/officeDocument/2006/relationships/image" Target="../media/image11.png"/><Relationship Id="rId17" Type="http://schemas.openxmlformats.org/officeDocument/2006/relationships/image" Target="../media/image16.png"/><Relationship Id="rId25" Type="http://schemas.openxmlformats.org/officeDocument/2006/relationships/image" Target="../media/image24.png"/><Relationship Id="rId2" Type="http://schemas.openxmlformats.org/officeDocument/2006/relationships/notesSlide" Target="../notesSlides/notesSlide1.xml"/><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24" Type="http://schemas.openxmlformats.org/officeDocument/2006/relationships/image" Target="../media/image23.png"/><Relationship Id="rId5" Type="http://schemas.openxmlformats.org/officeDocument/2006/relationships/image" Target="../media/image4.png"/><Relationship Id="rId15" Type="http://schemas.openxmlformats.org/officeDocument/2006/relationships/image" Target="../media/image14.png"/><Relationship Id="rId23" Type="http://schemas.openxmlformats.org/officeDocument/2006/relationships/image" Target="../media/image22.png"/><Relationship Id="rId28" Type="http://schemas.openxmlformats.org/officeDocument/2006/relationships/image" Target="../media/image27.png"/><Relationship Id="rId10" Type="http://schemas.openxmlformats.org/officeDocument/2006/relationships/image" Target="../media/image9.png"/><Relationship Id="rId19" Type="http://schemas.openxmlformats.org/officeDocument/2006/relationships/image" Target="../media/image18.png"/><Relationship Id="rId4" Type="http://schemas.openxmlformats.org/officeDocument/2006/relationships/image" Target="../media/image3.png"/><Relationship Id="rId9" Type="http://schemas.openxmlformats.org/officeDocument/2006/relationships/image" Target="../media/image8.png"/><Relationship Id="rId14" Type="http://schemas.openxmlformats.org/officeDocument/2006/relationships/image" Target="../media/image13.png"/><Relationship Id="rId22" Type="http://schemas.openxmlformats.org/officeDocument/2006/relationships/image" Target="../media/image21.png"/><Relationship Id="rId27" Type="http://schemas.openxmlformats.org/officeDocument/2006/relationships/image" Target="../media/image26.png"/></Relationships>
</file>

<file path=ppt/slides/_rels/slide4.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youtu.be/2iF41nNoM5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qS-9F_qqOXo" TargetMode="External"/><Relationship Id="rId2" Type="http://schemas.openxmlformats.org/officeDocument/2006/relationships/image" Target="../media/image41.png"/><Relationship Id="rId1" Type="http://schemas.openxmlformats.org/officeDocument/2006/relationships/slideLayout" Target="../slideLayouts/slideLayout2.xml"/><Relationship Id="rId4" Type="http://schemas.openxmlformats.org/officeDocument/2006/relationships/hyperlink" Target="https://youtu.be/jlbDC6JT5-U"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45.sv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8" Type="http://schemas.openxmlformats.org/officeDocument/2006/relationships/hyperlink" Target="https://www.legislation.gov.uk/anaw/2015/2/data.pdf" TargetMode="External"/><Relationship Id="rId3" Type="http://schemas.openxmlformats.org/officeDocument/2006/relationships/hyperlink" Target="https://www.nmc.org.uk/globalassets/sitedocuments/nmc-publications/nmc-code.pdf" TargetMode="External"/><Relationship Id="rId7" Type="http://schemas.openxmlformats.org/officeDocument/2006/relationships/hyperlink" Target="https://www.legislation.gov.uk/mwa/2011/1/contents?lang=en#printLegislationModPdf" TargetMode="External"/><Relationship Id="rId12" Type="http://schemas.openxmlformats.org/officeDocument/2006/relationships/hyperlink" Target="https://www.gov.wales/sites/default/files/publications/2024-07/well-being-future-generations-wales-act-2015-the-essentials-2024.pdf"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hcpc-uk.org/globalassets/resources/standards/standards-of-proficiency---physiotherapists.pdf" TargetMode="External"/><Relationship Id="rId11" Type="http://schemas.openxmlformats.org/officeDocument/2006/relationships/hyperlink" Target="https://www.gov.wales/sites/default/files/publications/2022-07/more-than-just-words-action-plan-2022-2027.pdf" TargetMode="External"/><Relationship Id="rId5" Type="http://schemas.openxmlformats.org/officeDocument/2006/relationships/hyperlink" Target="https://www.hcpc-uk.org/globalassets/resources/standards/standards-of-proficiency---paramedics.pdf" TargetMode="External"/><Relationship Id="rId10" Type="http://schemas.openxmlformats.org/officeDocument/2006/relationships/hyperlink" Target="https://www.gov.wales/sites/default/files/publications/2021-09/a-healthier-wales-our-plan-for-health-and-social-care.pdf" TargetMode="External"/><Relationship Id="rId4" Type="http://schemas.openxmlformats.org/officeDocument/2006/relationships/hyperlink" Target="https://basw.co.uk/policy-practice/standards/code-ethics" TargetMode="External"/><Relationship Id="rId9" Type="http://schemas.openxmlformats.org/officeDocument/2006/relationships/hyperlink" Target="https://www.gov.wales/sites/default/files/publications/2018-12/cymraeg-2050-welsh-language-strategy.pdf" TargetMode="External"/></Relationships>
</file>

<file path=ppt/slides/_rels/slide3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95E7F72-6AE0-6E22-F12E-3E5D76CACD09}"/>
              </a:ext>
            </a:extLst>
          </p:cNvPr>
          <p:cNvSpPr>
            <a:spLocks noGrp="1"/>
          </p:cNvSpPr>
          <p:nvPr>
            <p:ph type="ctrTitle"/>
          </p:nvPr>
        </p:nvSpPr>
        <p:spPr>
          <a:xfrm>
            <a:off x="5220928" y="965200"/>
            <a:ext cx="5999002" cy="4927600"/>
          </a:xfrm>
        </p:spPr>
        <p:txBody>
          <a:bodyPr anchor="ctr">
            <a:normAutofit fontScale="90000"/>
          </a:bodyPr>
          <a:lstStyle/>
          <a:p>
            <a:r>
              <a:rPr lang="en-GB" sz="6000" b="1" dirty="0"/>
              <a:t>Welsh Language, Law, and Professional Responsibility.</a:t>
            </a:r>
            <a:br>
              <a:rPr lang="en-GB" sz="6000" b="1" dirty="0"/>
            </a:br>
            <a:r>
              <a:rPr lang="en-GB" sz="6000" b="1" dirty="0"/>
              <a:t>Culturally sensitive care.</a:t>
            </a:r>
            <a:br>
              <a:rPr lang="en-GB" sz="6000" b="1" dirty="0"/>
            </a:br>
            <a:r>
              <a:rPr lang="en-GB" sz="6000" b="1" u="sng" dirty="0">
                <a:solidFill>
                  <a:schemeClr val="tx2"/>
                </a:solidFill>
              </a:rPr>
              <a:t>(BMNS4016)</a:t>
            </a:r>
            <a:br>
              <a:rPr lang="en-GB" sz="7400" dirty="0">
                <a:solidFill>
                  <a:schemeClr val="tx2"/>
                </a:solidFill>
              </a:rPr>
            </a:br>
            <a:endParaRPr lang="en-GB" sz="7400" dirty="0">
              <a:solidFill>
                <a:schemeClr val="tx2"/>
              </a:solidFill>
            </a:endParaRPr>
          </a:p>
        </p:txBody>
      </p:sp>
      <p:sp>
        <p:nvSpPr>
          <p:cNvPr id="10" name="Rectangle 9">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Subtitle 1">
            <a:extLst>
              <a:ext uri="{FF2B5EF4-FFF2-40B4-BE49-F238E27FC236}">
                <a16:creationId xmlns:a16="http://schemas.microsoft.com/office/drawing/2014/main" id="{2A74DA95-0D6F-753D-B095-941B19F1FA02}"/>
              </a:ext>
            </a:extLst>
          </p:cNvPr>
          <p:cNvSpPr>
            <a:spLocks noGrp="1"/>
          </p:cNvSpPr>
          <p:nvPr>
            <p:ph type="subTitle" idx="1"/>
          </p:nvPr>
        </p:nvSpPr>
        <p:spPr>
          <a:xfrm>
            <a:off x="823356" y="1159565"/>
            <a:ext cx="2938022" cy="4439055"/>
          </a:xfrm>
        </p:spPr>
        <p:txBody>
          <a:bodyPr anchor="ctr">
            <a:normAutofit/>
          </a:bodyPr>
          <a:lstStyle/>
          <a:p>
            <a:r>
              <a:rPr lang="en-GB">
                <a:solidFill>
                  <a:srgbClr val="FFFFFF"/>
                </a:solidFill>
              </a:rPr>
              <a:t> Module Leaders:</a:t>
            </a:r>
          </a:p>
          <a:p>
            <a:r>
              <a:rPr lang="en-GB">
                <a:solidFill>
                  <a:srgbClr val="FFFFFF"/>
                </a:solidFill>
              </a:rPr>
              <a:t>Dr Heather M Davies</a:t>
            </a:r>
          </a:p>
          <a:p>
            <a:r>
              <a:rPr lang="en-GB">
                <a:solidFill>
                  <a:srgbClr val="FFFFFF"/>
                </a:solidFill>
              </a:rPr>
              <a:t>Stephanie John</a:t>
            </a:r>
          </a:p>
        </p:txBody>
      </p:sp>
      <p:sp>
        <p:nvSpPr>
          <p:cNvPr id="12" name="Rectangle 11">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747838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F444DE9-4B20-44E6-88A0-7371A041F32D}"/>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Session Contents</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740D257E-95C4-904F-F6AB-CFEA6E6A9C65}"/>
              </a:ext>
            </a:extLst>
          </p:cNvPr>
          <p:cNvGraphicFramePr>
            <a:graphicFrameLocks noGrp="1"/>
          </p:cNvGraphicFramePr>
          <p:nvPr>
            <p:ph idx="1"/>
            <p:extLst>
              <p:ext uri="{D42A27DB-BD31-4B8C-83A1-F6EECF244321}">
                <p14:modId xmlns:p14="http://schemas.microsoft.com/office/powerpoint/2010/main" val="3756167488"/>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5822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D945630-C12F-0795-7190-A398E4AD9C69}"/>
              </a:ext>
            </a:extLst>
          </p:cNvPr>
          <p:cNvPicPr>
            <a:picLocks noGrp="1" noChangeAspect="1"/>
          </p:cNvPicPr>
          <p:nvPr>
            <p:ph idx="1"/>
          </p:nvPr>
        </p:nvPicPr>
        <p:blipFill>
          <a:blip r:embed="rId3"/>
          <a:stretch>
            <a:fillRect/>
          </a:stretch>
        </p:blipFill>
        <p:spPr>
          <a:xfrm>
            <a:off x="373248" y="764867"/>
            <a:ext cx="2095500" cy="1171398"/>
          </a:xfrm>
          <a:prstGeom prst="rect">
            <a:avLst/>
          </a:prstGeom>
        </p:spPr>
      </p:pic>
      <p:pic>
        <p:nvPicPr>
          <p:cNvPr id="5" name="Picture 4">
            <a:extLst>
              <a:ext uri="{FF2B5EF4-FFF2-40B4-BE49-F238E27FC236}">
                <a16:creationId xmlns:a16="http://schemas.microsoft.com/office/drawing/2014/main" id="{FB9D611E-32E6-A8CB-606F-3F9FA5746434}"/>
              </a:ext>
            </a:extLst>
          </p:cNvPr>
          <p:cNvPicPr>
            <a:picLocks noChangeAspect="1"/>
          </p:cNvPicPr>
          <p:nvPr/>
        </p:nvPicPr>
        <p:blipFill>
          <a:blip r:embed="rId4"/>
          <a:stretch>
            <a:fillRect/>
          </a:stretch>
        </p:blipFill>
        <p:spPr>
          <a:xfrm>
            <a:off x="4798207" y="790086"/>
            <a:ext cx="1235416" cy="1243887"/>
          </a:xfrm>
          <a:prstGeom prst="rect">
            <a:avLst/>
          </a:prstGeom>
        </p:spPr>
      </p:pic>
      <p:pic>
        <p:nvPicPr>
          <p:cNvPr id="6" name="Picture 5">
            <a:extLst>
              <a:ext uri="{FF2B5EF4-FFF2-40B4-BE49-F238E27FC236}">
                <a16:creationId xmlns:a16="http://schemas.microsoft.com/office/drawing/2014/main" id="{86A47D21-06A2-4597-9644-767C74DDC8B6}"/>
              </a:ext>
            </a:extLst>
          </p:cNvPr>
          <p:cNvPicPr>
            <a:picLocks noChangeAspect="1"/>
          </p:cNvPicPr>
          <p:nvPr/>
        </p:nvPicPr>
        <p:blipFill>
          <a:blip r:embed="rId5"/>
          <a:stretch>
            <a:fillRect/>
          </a:stretch>
        </p:blipFill>
        <p:spPr>
          <a:xfrm>
            <a:off x="6491188" y="616908"/>
            <a:ext cx="1689328" cy="1263772"/>
          </a:xfrm>
          <a:prstGeom prst="rect">
            <a:avLst/>
          </a:prstGeom>
        </p:spPr>
      </p:pic>
      <p:pic>
        <p:nvPicPr>
          <p:cNvPr id="7" name="Picture 6">
            <a:extLst>
              <a:ext uri="{FF2B5EF4-FFF2-40B4-BE49-F238E27FC236}">
                <a16:creationId xmlns:a16="http://schemas.microsoft.com/office/drawing/2014/main" id="{63B548DD-2624-673A-D1D8-43BA30A38DE4}"/>
              </a:ext>
            </a:extLst>
          </p:cNvPr>
          <p:cNvPicPr>
            <a:picLocks noChangeAspect="1"/>
          </p:cNvPicPr>
          <p:nvPr/>
        </p:nvPicPr>
        <p:blipFill>
          <a:blip r:embed="rId6"/>
          <a:stretch>
            <a:fillRect/>
          </a:stretch>
        </p:blipFill>
        <p:spPr>
          <a:xfrm>
            <a:off x="10455075" y="1818726"/>
            <a:ext cx="1275342" cy="1217372"/>
          </a:xfrm>
          <a:prstGeom prst="rect">
            <a:avLst/>
          </a:prstGeom>
        </p:spPr>
      </p:pic>
      <p:pic>
        <p:nvPicPr>
          <p:cNvPr id="8" name="Picture 7">
            <a:extLst>
              <a:ext uri="{FF2B5EF4-FFF2-40B4-BE49-F238E27FC236}">
                <a16:creationId xmlns:a16="http://schemas.microsoft.com/office/drawing/2014/main" id="{FC7CB5BC-5D92-995D-EEF7-4701D7760B9C}"/>
              </a:ext>
            </a:extLst>
          </p:cNvPr>
          <p:cNvPicPr>
            <a:picLocks noChangeAspect="1"/>
          </p:cNvPicPr>
          <p:nvPr/>
        </p:nvPicPr>
        <p:blipFill>
          <a:blip r:embed="rId7"/>
          <a:stretch>
            <a:fillRect/>
          </a:stretch>
        </p:blipFill>
        <p:spPr>
          <a:xfrm>
            <a:off x="8479595" y="600440"/>
            <a:ext cx="1676401" cy="1257301"/>
          </a:xfrm>
          <a:prstGeom prst="rect">
            <a:avLst/>
          </a:prstGeom>
        </p:spPr>
      </p:pic>
      <p:pic>
        <p:nvPicPr>
          <p:cNvPr id="9" name="Picture 8">
            <a:extLst>
              <a:ext uri="{FF2B5EF4-FFF2-40B4-BE49-F238E27FC236}">
                <a16:creationId xmlns:a16="http://schemas.microsoft.com/office/drawing/2014/main" id="{2671A95F-BF39-C52C-4556-C0788B06355D}"/>
              </a:ext>
            </a:extLst>
          </p:cNvPr>
          <p:cNvPicPr>
            <a:picLocks noChangeAspect="1"/>
          </p:cNvPicPr>
          <p:nvPr/>
        </p:nvPicPr>
        <p:blipFill>
          <a:blip r:embed="rId8"/>
          <a:stretch>
            <a:fillRect/>
          </a:stretch>
        </p:blipFill>
        <p:spPr>
          <a:xfrm>
            <a:off x="10286994" y="600440"/>
            <a:ext cx="1510496" cy="1132872"/>
          </a:xfrm>
          <a:prstGeom prst="rect">
            <a:avLst/>
          </a:prstGeom>
        </p:spPr>
      </p:pic>
      <p:pic>
        <p:nvPicPr>
          <p:cNvPr id="10" name="Picture 9">
            <a:extLst>
              <a:ext uri="{FF2B5EF4-FFF2-40B4-BE49-F238E27FC236}">
                <a16:creationId xmlns:a16="http://schemas.microsoft.com/office/drawing/2014/main" id="{04AEE4B8-91AF-6F3F-5909-D0257F65A6C9}"/>
              </a:ext>
            </a:extLst>
          </p:cNvPr>
          <p:cNvPicPr>
            <a:picLocks noChangeAspect="1"/>
          </p:cNvPicPr>
          <p:nvPr/>
        </p:nvPicPr>
        <p:blipFill>
          <a:blip r:embed="rId9"/>
          <a:stretch>
            <a:fillRect/>
          </a:stretch>
        </p:blipFill>
        <p:spPr>
          <a:xfrm>
            <a:off x="314781" y="2352675"/>
            <a:ext cx="1562100" cy="1076325"/>
          </a:xfrm>
          <a:prstGeom prst="rect">
            <a:avLst/>
          </a:prstGeom>
        </p:spPr>
      </p:pic>
      <p:pic>
        <p:nvPicPr>
          <p:cNvPr id="11" name="Picture 10">
            <a:extLst>
              <a:ext uri="{FF2B5EF4-FFF2-40B4-BE49-F238E27FC236}">
                <a16:creationId xmlns:a16="http://schemas.microsoft.com/office/drawing/2014/main" id="{D1C7BBC8-E71B-6DE6-7A93-551ADBB828DF}"/>
              </a:ext>
            </a:extLst>
          </p:cNvPr>
          <p:cNvPicPr>
            <a:picLocks noChangeAspect="1"/>
          </p:cNvPicPr>
          <p:nvPr/>
        </p:nvPicPr>
        <p:blipFill>
          <a:blip r:embed="rId10"/>
          <a:stretch>
            <a:fillRect/>
          </a:stretch>
        </p:blipFill>
        <p:spPr>
          <a:xfrm>
            <a:off x="2159867" y="2363931"/>
            <a:ext cx="1793875" cy="1076325"/>
          </a:xfrm>
          <a:prstGeom prst="rect">
            <a:avLst/>
          </a:prstGeom>
        </p:spPr>
      </p:pic>
      <p:pic>
        <p:nvPicPr>
          <p:cNvPr id="12" name="Picture 11">
            <a:extLst>
              <a:ext uri="{FF2B5EF4-FFF2-40B4-BE49-F238E27FC236}">
                <a16:creationId xmlns:a16="http://schemas.microsoft.com/office/drawing/2014/main" id="{4D40331A-7AE3-4EB2-2271-827CE4CB7EFF}"/>
              </a:ext>
            </a:extLst>
          </p:cNvPr>
          <p:cNvPicPr>
            <a:picLocks noChangeAspect="1"/>
          </p:cNvPicPr>
          <p:nvPr/>
        </p:nvPicPr>
        <p:blipFill>
          <a:blip r:embed="rId11"/>
          <a:stretch>
            <a:fillRect/>
          </a:stretch>
        </p:blipFill>
        <p:spPr>
          <a:xfrm>
            <a:off x="4298538" y="2367779"/>
            <a:ext cx="1605069" cy="1072478"/>
          </a:xfrm>
          <a:prstGeom prst="rect">
            <a:avLst/>
          </a:prstGeom>
        </p:spPr>
      </p:pic>
      <p:pic>
        <p:nvPicPr>
          <p:cNvPr id="13" name="Picture 12">
            <a:extLst>
              <a:ext uri="{FF2B5EF4-FFF2-40B4-BE49-F238E27FC236}">
                <a16:creationId xmlns:a16="http://schemas.microsoft.com/office/drawing/2014/main" id="{FE89DC9C-07A8-29C2-AFD1-AD46CD6BD40C}"/>
              </a:ext>
            </a:extLst>
          </p:cNvPr>
          <p:cNvPicPr>
            <a:picLocks noChangeAspect="1"/>
          </p:cNvPicPr>
          <p:nvPr/>
        </p:nvPicPr>
        <p:blipFill>
          <a:blip r:embed="rId12"/>
          <a:stretch>
            <a:fillRect/>
          </a:stretch>
        </p:blipFill>
        <p:spPr>
          <a:xfrm>
            <a:off x="8270959" y="1971164"/>
            <a:ext cx="567981" cy="1257302"/>
          </a:xfrm>
          <a:prstGeom prst="rect">
            <a:avLst/>
          </a:prstGeom>
        </p:spPr>
      </p:pic>
      <p:pic>
        <p:nvPicPr>
          <p:cNvPr id="14" name="Picture 13">
            <a:extLst>
              <a:ext uri="{FF2B5EF4-FFF2-40B4-BE49-F238E27FC236}">
                <a16:creationId xmlns:a16="http://schemas.microsoft.com/office/drawing/2014/main" id="{8299A7CA-2AA7-DF49-67E8-2B63FA2EECAC}"/>
              </a:ext>
            </a:extLst>
          </p:cNvPr>
          <p:cNvPicPr>
            <a:picLocks noChangeAspect="1"/>
          </p:cNvPicPr>
          <p:nvPr/>
        </p:nvPicPr>
        <p:blipFill>
          <a:blip r:embed="rId13"/>
          <a:stretch>
            <a:fillRect/>
          </a:stretch>
        </p:blipFill>
        <p:spPr>
          <a:xfrm>
            <a:off x="6195249" y="2294909"/>
            <a:ext cx="1907629" cy="1257301"/>
          </a:xfrm>
          <a:prstGeom prst="rect">
            <a:avLst/>
          </a:prstGeom>
        </p:spPr>
      </p:pic>
      <p:pic>
        <p:nvPicPr>
          <p:cNvPr id="15" name="Picture 14">
            <a:extLst>
              <a:ext uri="{FF2B5EF4-FFF2-40B4-BE49-F238E27FC236}">
                <a16:creationId xmlns:a16="http://schemas.microsoft.com/office/drawing/2014/main" id="{4F87C728-5C73-F91F-7CEC-9C3F40B87A18}"/>
              </a:ext>
            </a:extLst>
          </p:cNvPr>
          <p:cNvPicPr>
            <a:picLocks noChangeAspect="1"/>
          </p:cNvPicPr>
          <p:nvPr/>
        </p:nvPicPr>
        <p:blipFill>
          <a:blip r:embed="rId14"/>
          <a:stretch>
            <a:fillRect/>
          </a:stretch>
        </p:blipFill>
        <p:spPr>
          <a:xfrm>
            <a:off x="8943401" y="2109931"/>
            <a:ext cx="1343593" cy="1001588"/>
          </a:xfrm>
          <a:prstGeom prst="rect">
            <a:avLst/>
          </a:prstGeom>
        </p:spPr>
      </p:pic>
      <p:pic>
        <p:nvPicPr>
          <p:cNvPr id="16" name="Picture 15">
            <a:extLst>
              <a:ext uri="{FF2B5EF4-FFF2-40B4-BE49-F238E27FC236}">
                <a16:creationId xmlns:a16="http://schemas.microsoft.com/office/drawing/2014/main" id="{A29B08E0-39AE-4BCF-D1AE-D9AB49BA6A50}"/>
              </a:ext>
            </a:extLst>
          </p:cNvPr>
          <p:cNvPicPr>
            <a:picLocks noChangeAspect="1"/>
          </p:cNvPicPr>
          <p:nvPr/>
        </p:nvPicPr>
        <p:blipFill>
          <a:blip r:embed="rId15"/>
          <a:stretch>
            <a:fillRect/>
          </a:stretch>
        </p:blipFill>
        <p:spPr>
          <a:xfrm>
            <a:off x="223738" y="3575228"/>
            <a:ext cx="1936129" cy="1290753"/>
          </a:xfrm>
          <a:prstGeom prst="rect">
            <a:avLst/>
          </a:prstGeom>
        </p:spPr>
      </p:pic>
      <p:pic>
        <p:nvPicPr>
          <p:cNvPr id="17" name="Picture 16">
            <a:extLst>
              <a:ext uri="{FF2B5EF4-FFF2-40B4-BE49-F238E27FC236}">
                <a16:creationId xmlns:a16="http://schemas.microsoft.com/office/drawing/2014/main" id="{7B51A27D-81A6-1DC7-5D75-BAAB57740856}"/>
              </a:ext>
            </a:extLst>
          </p:cNvPr>
          <p:cNvPicPr>
            <a:picLocks noChangeAspect="1"/>
          </p:cNvPicPr>
          <p:nvPr/>
        </p:nvPicPr>
        <p:blipFill>
          <a:blip r:embed="rId16"/>
          <a:stretch>
            <a:fillRect/>
          </a:stretch>
        </p:blipFill>
        <p:spPr>
          <a:xfrm>
            <a:off x="2463559" y="3591952"/>
            <a:ext cx="1617583" cy="1257303"/>
          </a:xfrm>
          <a:prstGeom prst="rect">
            <a:avLst/>
          </a:prstGeom>
        </p:spPr>
      </p:pic>
      <p:pic>
        <p:nvPicPr>
          <p:cNvPr id="18" name="Picture 17">
            <a:extLst>
              <a:ext uri="{FF2B5EF4-FFF2-40B4-BE49-F238E27FC236}">
                <a16:creationId xmlns:a16="http://schemas.microsoft.com/office/drawing/2014/main" id="{2809632E-705D-FC7B-D2BC-0EFC63A39A60}"/>
              </a:ext>
            </a:extLst>
          </p:cNvPr>
          <p:cNvPicPr>
            <a:picLocks noChangeAspect="1"/>
          </p:cNvPicPr>
          <p:nvPr/>
        </p:nvPicPr>
        <p:blipFill>
          <a:blip r:embed="rId17"/>
          <a:stretch>
            <a:fillRect/>
          </a:stretch>
        </p:blipFill>
        <p:spPr>
          <a:xfrm>
            <a:off x="2584196" y="790250"/>
            <a:ext cx="1958772" cy="1096912"/>
          </a:xfrm>
          <a:prstGeom prst="rect">
            <a:avLst/>
          </a:prstGeom>
        </p:spPr>
      </p:pic>
      <p:pic>
        <p:nvPicPr>
          <p:cNvPr id="19" name="Picture 18">
            <a:extLst>
              <a:ext uri="{FF2B5EF4-FFF2-40B4-BE49-F238E27FC236}">
                <a16:creationId xmlns:a16="http://schemas.microsoft.com/office/drawing/2014/main" id="{681EE519-6800-BE8D-A434-D8C6658E4C18}"/>
              </a:ext>
            </a:extLst>
          </p:cNvPr>
          <p:cNvPicPr>
            <a:picLocks noChangeAspect="1"/>
          </p:cNvPicPr>
          <p:nvPr/>
        </p:nvPicPr>
        <p:blipFill>
          <a:blip r:embed="rId18"/>
          <a:stretch>
            <a:fillRect/>
          </a:stretch>
        </p:blipFill>
        <p:spPr>
          <a:xfrm>
            <a:off x="4301064" y="3513623"/>
            <a:ext cx="1600015" cy="1550892"/>
          </a:xfrm>
          <a:prstGeom prst="rect">
            <a:avLst/>
          </a:prstGeom>
        </p:spPr>
      </p:pic>
      <p:pic>
        <p:nvPicPr>
          <p:cNvPr id="20" name="Picture 19">
            <a:extLst>
              <a:ext uri="{FF2B5EF4-FFF2-40B4-BE49-F238E27FC236}">
                <a16:creationId xmlns:a16="http://schemas.microsoft.com/office/drawing/2014/main" id="{A4807172-541E-FB55-F42F-FDD098D330D5}"/>
              </a:ext>
            </a:extLst>
          </p:cNvPr>
          <p:cNvPicPr>
            <a:picLocks noChangeAspect="1"/>
          </p:cNvPicPr>
          <p:nvPr/>
        </p:nvPicPr>
        <p:blipFill>
          <a:blip r:embed="rId19"/>
          <a:stretch>
            <a:fillRect/>
          </a:stretch>
        </p:blipFill>
        <p:spPr>
          <a:xfrm>
            <a:off x="5941676" y="3859982"/>
            <a:ext cx="2238840" cy="950206"/>
          </a:xfrm>
          <a:prstGeom prst="rect">
            <a:avLst/>
          </a:prstGeom>
        </p:spPr>
      </p:pic>
      <p:pic>
        <p:nvPicPr>
          <p:cNvPr id="22" name="Picture 21">
            <a:extLst>
              <a:ext uri="{FF2B5EF4-FFF2-40B4-BE49-F238E27FC236}">
                <a16:creationId xmlns:a16="http://schemas.microsoft.com/office/drawing/2014/main" id="{7CA5DB87-9D49-D511-9A28-8E6417DA107F}"/>
              </a:ext>
            </a:extLst>
          </p:cNvPr>
          <p:cNvPicPr>
            <a:picLocks noChangeAspect="1"/>
          </p:cNvPicPr>
          <p:nvPr/>
        </p:nvPicPr>
        <p:blipFill>
          <a:blip r:embed="rId20"/>
          <a:stretch>
            <a:fillRect/>
          </a:stretch>
        </p:blipFill>
        <p:spPr>
          <a:xfrm>
            <a:off x="8381408" y="3345668"/>
            <a:ext cx="1274480" cy="1671130"/>
          </a:xfrm>
          <a:prstGeom prst="rect">
            <a:avLst/>
          </a:prstGeom>
        </p:spPr>
      </p:pic>
      <p:pic>
        <p:nvPicPr>
          <p:cNvPr id="23" name="Picture 22">
            <a:extLst>
              <a:ext uri="{FF2B5EF4-FFF2-40B4-BE49-F238E27FC236}">
                <a16:creationId xmlns:a16="http://schemas.microsoft.com/office/drawing/2014/main" id="{D74BFF5A-D952-03CD-FBD5-4F63258F5C4C}"/>
              </a:ext>
            </a:extLst>
          </p:cNvPr>
          <p:cNvPicPr>
            <a:picLocks noChangeAspect="1"/>
          </p:cNvPicPr>
          <p:nvPr/>
        </p:nvPicPr>
        <p:blipFill>
          <a:blip r:embed="rId21"/>
          <a:stretch>
            <a:fillRect/>
          </a:stretch>
        </p:blipFill>
        <p:spPr>
          <a:xfrm>
            <a:off x="353287" y="5282391"/>
            <a:ext cx="1793876" cy="1090871"/>
          </a:xfrm>
          <a:prstGeom prst="rect">
            <a:avLst/>
          </a:prstGeom>
        </p:spPr>
      </p:pic>
      <p:pic>
        <p:nvPicPr>
          <p:cNvPr id="24" name="Picture 23">
            <a:extLst>
              <a:ext uri="{FF2B5EF4-FFF2-40B4-BE49-F238E27FC236}">
                <a16:creationId xmlns:a16="http://schemas.microsoft.com/office/drawing/2014/main" id="{3B6404BB-9CF5-12F2-A553-C6E467DE3A2E}"/>
              </a:ext>
            </a:extLst>
          </p:cNvPr>
          <p:cNvPicPr>
            <a:picLocks noChangeAspect="1"/>
          </p:cNvPicPr>
          <p:nvPr/>
        </p:nvPicPr>
        <p:blipFill>
          <a:blip r:embed="rId22"/>
          <a:stretch>
            <a:fillRect/>
          </a:stretch>
        </p:blipFill>
        <p:spPr>
          <a:xfrm>
            <a:off x="2366863" y="5076353"/>
            <a:ext cx="1671572" cy="1296909"/>
          </a:xfrm>
          <a:prstGeom prst="rect">
            <a:avLst/>
          </a:prstGeom>
        </p:spPr>
      </p:pic>
      <p:pic>
        <p:nvPicPr>
          <p:cNvPr id="25" name="Picture 24">
            <a:extLst>
              <a:ext uri="{FF2B5EF4-FFF2-40B4-BE49-F238E27FC236}">
                <a16:creationId xmlns:a16="http://schemas.microsoft.com/office/drawing/2014/main" id="{F377FEB9-1855-8878-4CB0-2EA2E58C5194}"/>
              </a:ext>
            </a:extLst>
          </p:cNvPr>
          <p:cNvPicPr>
            <a:picLocks noChangeAspect="1"/>
          </p:cNvPicPr>
          <p:nvPr/>
        </p:nvPicPr>
        <p:blipFill>
          <a:blip r:embed="rId23"/>
          <a:stretch>
            <a:fillRect/>
          </a:stretch>
        </p:blipFill>
        <p:spPr>
          <a:xfrm>
            <a:off x="4190157" y="5174608"/>
            <a:ext cx="1652440" cy="1271108"/>
          </a:xfrm>
          <a:prstGeom prst="rect">
            <a:avLst/>
          </a:prstGeom>
        </p:spPr>
      </p:pic>
      <p:pic>
        <p:nvPicPr>
          <p:cNvPr id="26" name="Picture 25">
            <a:extLst>
              <a:ext uri="{FF2B5EF4-FFF2-40B4-BE49-F238E27FC236}">
                <a16:creationId xmlns:a16="http://schemas.microsoft.com/office/drawing/2014/main" id="{B26251A4-B58B-573A-B9DB-48CDCBB030A1}"/>
              </a:ext>
            </a:extLst>
          </p:cNvPr>
          <p:cNvPicPr>
            <a:picLocks noChangeAspect="1"/>
          </p:cNvPicPr>
          <p:nvPr/>
        </p:nvPicPr>
        <p:blipFill>
          <a:blip r:embed="rId24"/>
          <a:stretch>
            <a:fillRect/>
          </a:stretch>
        </p:blipFill>
        <p:spPr>
          <a:xfrm>
            <a:off x="5998418" y="5174608"/>
            <a:ext cx="1946554" cy="1300020"/>
          </a:xfrm>
          <a:prstGeom prst="rect">
            <a:avLst/>
          </a:prstGeom>
        </p:spPr>
      </p:pic>
      <p:pic>
        <p:nvPicPr>
          <p:cNvPr id="27" name="Picture 26">
            <a:extLst>
              <a:ext uri="{FF2B5EF4-FFF2-40B4-BE49-F238E27FC236}">
                <a16:creationId xmlns:a16="http://schemas.microsoft.com/office/drawing/2014/main" id="{1AD9BA51-17E9-C832-E8A8-39F8EE3C2EB7}"/>
              </a:ext>
            </a:extLst>
          </p:cNvPr>
          <p:cNvPicPr>
            <a:picLocks noChangeAspect="1"/>
          </p:cNvPicPr>
          <p:nvPr/>
        </p:nvPicPr>
        <p:blipFill>
          <a:blip r:embed="rId25"/>
          <a:stretch>
            <a:fillRect/>
          </a:stretch>
        </p:blipFill>
        <p:spPr>
          <a:xfrm>
            <a:off x="10016812" y="4289069"/>
            <a:ext cx="1652440" cy="989052"/>
          </a:xfrm>
          <a:prstGeom prst="rect">
            <a:avLst/>
          </a:prstGeom>
        </p:spPr>
      </p:pic>
      <p:pic>
        <p:nvPicPr>
          <p:cNvPr id="28" name="Picture 27">
            <a:extLst>
              <a:ext uri="{FF2B5EF4-FFF2-40B4-BE49-F238E27FC236}">
                <a16:creationId xmlns:a16="http://schemas.microsoft.com/office/drawing/2014/main" id="{3D675C9B-408C-421A-5250-5BF89D129613}"/>
              </a:ext>
            </a:extLst>
          </p:cNvPr>
          <p:cNvPicPr>
            <a:picLocks noChangeAspect="1"/>
          </p:cNvPicPr>
          <p:nvPr/>
        </p:nvPicPr>
        <p:blipFill>
          <a:blip r:embed="rId26"/>
          <a:stretch>
            <a:fillRect/>
          </a:stretch>
        </p:blipFill>
        <p:spPr>
          <a:xfrm>
            <a:off x="10016812" y="3171917"/>
            <a:ext cx="1600016" cy="1064702"/>
          </a:xfrm>
          <a:prstGeom prst="rect">
            <a:avLst/>
          </a:prstGeom>
        </p:spPr>
      </p:pic>
      <p:pic>
        <p:nvPicPr>
          <p:cNvPr id="3" name="Picture 2">
            <a:extLst>
              <a:ext uri="{FF2B5EF4-FFF2-40B4-BE49-F238E27FC236}">
                <a16:creationId xmlns:a16="http://schemas.microsoft.com/office/drawing/2014/main" id="{09495E3E-2E39-980F-2442-AFC151EA15FC}"/>
              </a:ext>
            </a:extLst>
          </p:cNvPr>
          <p:cNvPicPr>
            <a:picLocks noChangeAspect="1"/>
          </p:cNvPicPr>
          <p:nvPr/>
        </p:nvPicPr>
        <p:blipFill>
          <a:blip r:embed="rId27"/>
          <a:stretch>
            <a:fillRect/>
          </a:stretch>
        </p:blipFill>
        <p:spPr>
          <a:xfrm>
            <a:off x="8053565" y="5177719"/>
            <a:ext cx="1799376" cy="1296909"/>
          </a:xfrm>
          <a:prstGeom prst="rect">
            <a:avLst/>
          </a:prstGeom>
        </p:spPr>
      </p:pic>
      <p:pic>
        <p:nvPicPr>
          <p:cNvPr id="21" name="Picture 20">
            <a:extLst>
              <a:ext uri="{FF2B5EF4-FFF2-40B4-BE49-F238E27FC236}">
                <a16:creationId xmlns:a16="http://schemas.microsoft.com/office/drawing/2014/main" id="{A3DCD253-1685-2480-7A78-5E4A8F167FDD}"/>
              </a:ext>
            </a:extLst>
          </p:cNvPr>
          <p:cNvPicPr>
            <a:picLocks noChangeAspect="1"/>
          </p:cNvPicPr>
          <p:nvPr/>
        </p:nvPicPr>
        <p:blipFill>
          <a:blip r:embed="rId28"/>
          <a:stretch>
            <a:fillRect/>
          </a:stretch>
        </p:blipFill>
        <p:spPr>
          <a:xfrm>
            <a:off x="10147832" y="5388027"/>
            <a:ext cx="1564028" cy="1171511"/>
          </a:xfrm>
          <a:prstGeom prst="rect">
            <a:avLst/>
          </a:prstGeom>
        </p:spPr>
      </p:pic>
    </p:spTree>
    <p:extLst>
      <p:ext uri="{BB962C8B-B14F-4D97-AF65-F5344CB8AC3E}">
        <p14:creationId xmlns:p14="http://schemas.microsoft.com/office/powerpoint/2010/main" val="42003903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0983B-AFF3-8CAB-8523-BE1197FA8297}"/>
              </a:ext>
            </a:extLst>
          </p:cNvPr>
          <p:cNvSpPr>
            <a:spLocks noGrp="1"/>
          </p:cNvSpPr>
          <p:nvPr>
            <p:ph type="title"/>
          </p:nvPr>
        </p:nvSpPr>
        <p:spPr>
          <a:xfrm>
            <a:off x="541176" y="274638"/>
            <a:ext cx="11041224" cy="578724"/>
          </a:xfrm>
        </p:spPr>
        <p:txBody>
          <a:bodyPr>
            <a:normAutofit fontScale="90000"/>
          </a:bodyPr>
          <a:lstStyle/>
          <a:p>
            <a:r>
              <a:rPr lang="en-GB" b="1" dirty="0"/>
              <a:t>The influence of culture on health and wellbeing</a:t>
            </a:r>
          </a:p>
        </p:txBody>
      </p:sp>
      <p:sp>
        <p:nvSpPr>
          <p:cNvPr id="3" name="Content Placeholder 2">
            <a:extLst>
              <a:ext uri="{FF2B5EF4-FFF2-40B4-BE49-F238E27FC236}">
                <a16:creationId xmlns:a16="http://schemas.microsoft.com/office/drawing/2014/main" id="{D1B541EF-C7A8-873A-132A-EBAA372F6604}"/>
              </a:ext>
            </a:extLst>
          </p:cNvPr>
          <p:cNvSpPr>
            <a:spLocks noGrp="1"/>
          </p:cNvSpPr>
          <p:nvPr>
            <p:ph idx="1"/>
          </p:nvPr>
        </p:nvSpPr>
        <p:spPr>
          <a:xfrm>
            <a:off x="190501" y="853362"/>
            <a:ext cx="11845990" cy="6004638"/>
          </a:xfrm>
        </p:spPr>
        <p:txBody>
          <a:bodyPr/>
          <a:lstStyle/>
          <a:p>
            <a:pPr marL="0" indent="0">
              <a:buNone/>
            </a:pPr>
            <a:r>
              <a:rPr lang="en-GB" sz="3600" dirty="0"/>
              <a:t>There are references to culture in a number of international, national and local (policy) documents concerning health and wellbeing.  In Wales, the role of ‘culture’ (and of language) is indicated in the sixth ‘wellbeing goal’ of the </a:t>
            </a:r>
            <a:r>
              <a:rPr lang="en-GB" sz="3600" i="1" dirty="0"/>
              <a:t>Well-being of Future Generations (Wales) Act 2015, </a:t>
            </a:r>
            <a:r>
              <a:rPr lang="en-GB" sz="3600" dirty="0"/>
              <a:t>namely</a:t>
            </a:r>
            <a:r>
              <a:rPr lang="en-GB" sz="3600" i="1" dirty="0"/>
              <a:t> </a:t>
            </a:r>
            <a:r>
              <a:rPr lang="en-GB" sz="3600" dirty="0"/>
              <a:t>‘A Wales of vibrant culture and thriving Welsh language’</a:t>
            </a: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dirty="0"/>
          </a:p>
        </p:txBody>
      </p:sp>
      <p:pic>
        <p:nvPicPr>
          <p:cNvPr id="5" name="Picture 4">
            <a:extLst>
              <a:ext uri="{FF2B5EF4-FFF2-40B4-BE49-F238E27FC236}">
                <a16:creationId xmlns:a16="http://schemas.microsoft.com/office/drawing/2014/main" id="{2BECA2C9-9620-85F0-5BDC-FB4153F94BD4}"/>
              </a:ext>
            </a:extLst>
          </p:cNvPr>
          <p:cNvPicPr>
            <a:picLocks noChangeAspect="1"/>
          </p:cNvPicPr>
          <p:nvPr/>
        </p:nvPicPr>
        <p:blipFill>
          <a:blip r:embed="rId3"/>
          <a:stretch>
            <a:fillRect/>
          </a:stretch>
        </p:blipFill>
        <p:spPr>
          <a:xfrm>
            <a:off x="2412510" y="5475537"/>
            <a:ext cx="1394668" cy="1079086"/>
          </a:xfrm>
          <a:prstGeom prst="rect">
            <a:avLst/>
          </a:prstGeom>
        </p:spPr>
      </p:pic>
      <p:pic>
        <p:nvPicPr>
          <p:cNvPr id="6" name="Picture 5">
            <a:extLst>
              <a:ext uri="{FF2B5EF4-FFF2-40B4-BE49-F238E27FC236}">
                <a16:creationId xmlns:a16="http://schemas.microsoft.com/office/drawing/2014/main" id="{461B408E-708A-5020-00A2-6E08E330F58F}"/>
              </a:ext>
            </a:extLst>
          </p:cNvPr>
          <p:cNvPicPr>
            <a:picLocks noChangeAspect="1"/>
          </p:cNvPicPr>
          <p:nvPr/>
        </p:nvPicPr>
        <p:blipFill>
          <a:blip r:embed="rId4"/>
          <a:stretch>
            <a:fillRect/>
          </a:stretch>
        </p:blipFill>
        <p:spPr>
          <a:xfrm>
            <a:off x="5790109" y="5463408"/>
            <a:ext cx="1285973" cy="889130"/>
          </a:xfrm>
          <a:prstGeom prst="rect">
            <a:avLst/>
          </a:prstGeom>
        </p:spPr>
      </p:pic>
      <p:pic>
        <p:nvPicPr>
          <p:cNvPr id="7" name="Picture 6">
            <a:extLst>
              <a:ext uri="{FF2B5EF4-FFF2-40B4-BE49-F238E27FC236}">
                <a16:creationId xmlns:a16="http://schemas.microsoft.com/office/drawing/2014/main" id="{3F8B3512-54A5-53E0-4F96-B2FFA41EC692}"/>
              </a:ext>
            </a:extLst>
          </p:cNvPr>
          <p:cNvPicPr>
            <a:picLocks noChangeAspect="1"/>
          </p:cNvPicPr>
          <p:nvPr/>
        </p:nvPicPr>
        <p:blipFill>
          <a:blip r:embed="rId5"/>
          <a:stretch>
            <a:fillRect/>
          </a:stretch>
        </p:blipFill>
        <p:spPr>
          <a:xfrm>
            <a:off x="7469804" y="5390695"/>
            <a:ext cx="1438896" cy="1038932"/>
          </a:xfrm>
          <a:prstGeom prst="rect">
            <a:avLst/>
          </a:prstGeom>
        </p:spPr>
      </p:pic>
      <p:pic>
        <p:nvPicPr>
          <p:cNvPr id="8" name="Picture 7">
            <a:extLst>
              <a:ext uri="{FF2B5EF4-FFF2-40B4-BE49-F238E27FC236}">
                <a16:creationId xmlns:a16="http://schemas.microsoft.com/office/drawing/2014/main" id="{7C3A728F-A4D9-D87A-E3B4-9DC6B2801CD0}"/>
              </a:ext>
            </a:extLst>
          </p:cNvPr>
          <p:cNvPicPr>
            <a:picLocks noChangeAspect="1"/>
          </p:cNvPicPr>
          <p:nvPr/>
        </p:nvPicPr>
        <p:blipFill>
          <a:blip r:embed="rId6"/>
          <a:stretch>
            <a:fillRect/>
          </a:stretch>
        </p:blipFill>
        <p:spPr>
          <a:xfrm>
            <a:off x="4222414" y="5495614"/>
            <a:ext cx="1067451" cy="1038932"/>
          </a:xfrm>
          <a:prstGeom prst="rect">
            <a:avLst/>
          </a:prstGeom>
        </p:spPr>
      </p:pic>
      <p:pic>
        <p:nvPicPr>
          <p:cNvPr id="9" name="Picture 8">
            <a:extLst>
              <a:ext uri="{FF2B5EF4-FFF2-40B4-BE49-F238E27FC236}">
                <a16:creationId xmlns:a16="http://schemas.microsoft.com/office/drawing/2014/main" id="{36492B4A-E41E-9C55-D4A3-4810A004113D}"/>
              </a:ext>
            </a:extLst>
          </p:cNvPr>
          <p:cNvPicPr>
            <a:picLocks noChangeAspect="1"/>
          </p:cNvPicPr>
          <p:nvPr/>
        </p:nvPicPr>
        <p:blipFill>
          <a:blip r:embed="rId7"/>
          <a:stretch>
            <a:fillRect/>
          </a:stretch>
        </p:blipFill>
        <p:spPr>
          <a:xfrm>
            <a:off x="353778" y="5463408"/>
            <a:ext cx="1761897" cy="1249788"/>
          </a:xfrm>
          <a:prstGeom prst="rect">
            <a:avLst/>
          </a:prstGeom>
        </p:spPr>
      </p:pic>
      <p:pic>
        <p:nvPicPr>
          <p:cNvPr id="12" name="Picture 11">
            <a:extLst>
              <a:ext uri="{FF2B5EF4-FFF2-40B4-BE49-F238E27FC236}">
                <a16:creationId xmlns:a16="http://schemas.microsoft.com/office/drawing/2014/main" id="{91F483ED-AFBE-1C23-0F24-E46BEC6CDAB4}"/>
              </a:ext>
            </a:extLst>
          </p:cNvPr>
          <p:cNvPicPr>
            <a:picLocks noChangeAspect="1"/>
          </p:cNvPicPr>
          <p:nvPr/>
        </p:nvPicPr>
        <p:blipFill>
          <a:blip r:embed="rId8"/>
          <a:stretch>
            <a:fillRect/>
          </a:stretch>
        </p:blipFill>
        <p:spPr>
          <a:xfrm>
            <a:off x="9394978" y="5441989"/>
            <a:ext cx="1652159" cy="987638"/>
          </a:xfrm>
          <a:prstGeom prst="rect">
            <a:avLst/>
          </a:prstGeom>
        </p:spPr>
      </p:pic>
    </p:spTree>
    <p:extLst>
      <p:ext uri="{BB962C8B-B14F-4D97-AF65-F5344CB8AC3E}">
        <p14:creationId xmlns:p14="http://schemas.microsoft.com/office/powerpoint/2010/main" val="2937888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0782BC-ABC5-DF21-2354-8818DC1FB7B0}"/>
              </a:ext>
            </a:extLst>
          </p:cNvPr>
          <p:cNvSpPr>
            <a:spLocks noGrp="1"/>
          </p:cNvSpPr>
          <p:nvPr>
            <p:ph type="title"/>
          </p:nvPr>
        </p:nvSpPr>
        <p:spPr>
          <a:xfrm>
            <a:off x="1097280" y="286603"/>
            <a:ext cx="10058400" cy="1450757"/>
          </a:xfrm>
        </p:spPr>
        <p:txBody>
          <a:bodyPr>
            <a:normAutofit/>
          </a:bodyPr>
          <a:lstStyle/>
          <a:p>
            <a:r>
              <a:rPr lang="en-GB" b="1" dirty="0"/>
              <a:t>This raises some basic questions</a:t>
            </a:r>
            <a:r>
              <a:rPr lang="en-GB" dirty="0"/>
              <a:t>:</a:t>
            </a:r>
          </a:p>
        </p:txBody>
      </p:sp>
      <p:graphicFrame>
        <p:nvGraphicFramePr>
          <p:cNvPr id="5" name="Content Placeholder 2">
            <a:extLst>
              <a:ext uri="{FF2B5EF4-FFF2-40B4-BE49-F238E27FC236}">
                <a16:creationId xmlns:a16="http://schemas.microsoft.com/office/drawing/2014/main" id="{8D963BB8-C523-D4A7-E38F-670A4CE86800}"/>
              </a:ext>
            </a:extLst>
          </p:cNvPr>
          <p:cNvGraphicFramePr>
            <a:graphicFrameLocks noGrp="1"/>
          </p:cNvGraphicFramePr>
          <p:nvPr>
            <p:ph idx="1"/>
            <p:extLst>
              <p:ext uri="{D42A27DB-BD31-4B8C-83A1-F6EECF244321}">
                <p14:modId xmlns:p14="http://schemas.microsoft.com/office/powerpoint/2010/main" val="4120024"/>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9871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C71434-5AE7-D667-76B4-6192D8501AFE}"/>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47C4E49-DD55-F1F2-C580-DC50D8BA531B}"/>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The meaning of culture  </a:t>
            </a:r>
          </a:p>
        </p:txBody>
      </p:sp>
      <p:sp>
        <p:nvSpPr>
          <p:cNvPr id="19" name="Rectangle 18">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0" name="Content Placeholder 2">
            <a:extLst>
              <a:ext uri="{FF2B5EF4-FFF2-40B4-BE49-F238E27FC236}">
                <a16:creationId xmlns:a16="http://schemas.microsoft.com/office/drawing/2014/main" id="{FC22C729-D5C3-6C59-A0CC-758879363848}"/>
              </a:ext>
            </a:extLst>
          </p:cNvPr>
          <p:cNvGraphicFramePr>
            <a:graphicFrameLocks noGrp="1"/>
          </p:cNvGraphicFramePr>
          <p:nvPr>
            <p:ph idx="1"/>
            <p:extLst>
              <p:ext uri="{D42A27DB-BD31-4B8C-83A1-F6EECF244321}">
                <p14:modId xmlns:p14="http://schemas.microsoft.com/office/powerpoint/2010/main" val="1400993542"/>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1941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C515F-060F-5198-EAA5-ADDFE420BD2C}"/>
              </a:ext>
            </a:extLst>
          </p:cNvPr>
          <p:cNvSpPr>
            <a:spLocks noGrp="1"/>
          </p:cNvSpPr>
          <p:nvPr>
            <p:ph type="title"/>
          </p:nvPr>
        </p:nvSpPr>
        <p:spPr/>
        <p:txBody>
          <a:bodyPr/>
          <a:lstStyle/>
          <a:p>
            <a:r>
              <a:rPr lang="en-GB" b="1" dirty="0"/>
              <a:t>Culture in Wales</a:t>
            </a:r>
          </a:p>
        </p:txBody>
      </p:sp>
      <p:sp>
        <p:nvSpPr>
          <p:cNvPr id="3" name="Content Placeholder 2">
            <a:extLst>
              <a:ext uri="{FF2B5EF4-FFF2-40B4-BE49-F238E27FC236}">
                <a16:creationId xmlns:a16="http://schemas.microsoft.com/office/drawing/2014/main" id="{2B196DE6-A75B-B90E-1BB4-A00A5447D193}"/>
              </a:ext>
            </a:extLst>
          </p:cNvPr>
          <p:cNvSpPr>
            <a:spLocks noGrp="1"/>
          </p:cNvSpPr>
          <p:nvPr>
            <p:ph idx="1"/>
          </p:nvPr>
        </p:nvSpPr>
        <p:spPr/>
        <p:txBody>
          <a:bodyPr/>
          <a:lstStyle/>
          <a:p>
            <a:r>
              <a:rPr lang="en-GB" b="1" dirty="0"/>
              <a:t>The "Active Offer" (Welsh Language):</a:t>
            </a:r>
            <a:r>
              <a:rPr lang="en-GB" dirty="0"/>
              <a:t> Ensuring services are provided in Welsh without the patient having to ask. This is critical for communication, dignity, and quality of care, particularly for vulnerable patients.</a:t>
            </a:r>
          </a:p>
          <a:p>
            <a:r>
              <a:rPr lang="en-GB" b="1" dirty="0"/>
              <a:t>Social Prescribing &amp; Arts:</a:t>
            </a:r>
            <a:r>
              <a:rPr lang="en-GB" dirty="0"/>
              <a:t> Using cultural activities (choirs, </a:t>
            </a:r>
            <a:r>
              <a:rPr lang="en-GB" dirty="0" err="1"/>
              <a:t>theater</a:t>
            </a:r>
            <a:r>
              <a:rPr lang="en-GB" dirty="0"/>
              <a:t>, museum visits, heritage walks) as preventative health measures to boost mental and physical health.</a:t>
            </a:r>
          </a:p>
          <a:p>
            <a:r>
              <a:rPr lang="en-GB" b="1" dirty="0"/>
              <a:t>Community Cohesion:</a:t>
            </a:r>
            <a:r>
              <a:rPr lang="en-GB" dirty="0"/>
              <a:t> Using local culture to connect generations and reduce isolation, particularly in older populations.</a:t>
            </a:r>
          </a:p>
          <a:p>
            <a:r>
              <a:rPr lang="en-GB" b="1" dirty="0"/>
              <a:t>Addressing Health Inequalities:</a:t>
            </a:r>
            <a:r>
              <a:rPr lang="en-GB" dirty="0"/>
              <a:t> Tackling the link between socio-economic disadvantage and lower engagement in cultural activities, which impacts well-being. </a:t>
            </a:r>
          </a:p>
          <a:p>
            <a:endParaRPr lang="en-GB" dirty="0"/>
          </a:p>
        </p:txBody>
      </p:sp>
    </p:spTree>
    <p:extLst>
      <p:ext uri="{BB962C8B-B14F-4D97-AF65-F5344CB8AC3E}">
        <p14:creationId xmlns:p14="http://schemas.microsoft.com/office/powerpoint/2010/main" val="480719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688" name="Rectangle 71687">
            <a:extLst>
              <a:ext uri="{FF2B5EF4-FFF2-40B4-BE49-F238E27FC236}">
                <a16:creationId xmlns:a16="http://schemas.microsoft.com/office/drawing/2014/main" id="{284B70D5-875B-433D-BDBD-1522A85D6C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28F6A98E-B62D-7BB3-81B5-B6C13CA499DA}"/>
              </a:ext>
            </a:extLst>
          </p:cNvPr>
          <p:cNvSpPr txBox="1">
            <a:spLocks noGrp="1"/>
          </p:cNvSpPr>
          <p:nvPr>
            <p:ph type="title"/>
          </p:nvPr>
        </p:nvSpPr>
        <p:spPr>
          <a:xfrm>
            <a:off x="7859485" y="634946"/>
            <a:ext cx="3690257" cy="1450757"/>
          </a:xfrm>
        </p:spPr>
        <p:txBody>
          <a:bodyPr vert="horz" lIns="91440" tIns="45720" rIns="91440" bIns="45720" rtlCol="0" anchor="b">
            <a:normAutofit/>
          </a:bodyPr>
          <a:lstStyle>
            <a:lvl1pPr algn="l" rtl="0" eaLnBrk="0" fontAlgn="base" hangingPunct="0">
              <a:spcBef>
                <a:spcPct val="0"/>
              </a:spcBef>
              <a:spcAft>
                <a:spcPct val="0"/>
              </a:spcAft>
              <a:defRPr sz="4000" kern="1200">
                <a:solidFill>
                  <a:schemeClr val="tx2"/>
                </a:solidFill>
                <a:latin typeface="+mj-lt"/>
                <a:ea typeface="+mj-ea"/>
                <a:cs typeface="+mj-cs"/>
              </a:defRPr>
            </a:lvl1pPr>
            <a:lvl2pPr algn="l" rtl="0" eaLnBrk="0" fontAlgn="base" hangingPunct="0">
              <a:spcBef>
                <a:spcPct val="0"/>
              </a:spcBef>
              <a:spcAft>
                <a:spcPct val="0"/>
              </a:spcAft>
              <a:defRPr sz="4000">
                <a:solidFill>
                  <a:schemeClr val="tx2"/>
                </a:solidFill>
                <a:latin typeface="Franklin Gothic Book"/>
              </a:defRPr>
            </a:lvl2pPr>
            <a:lvl3pPr algn="l" rtl="0" eaLnBrk="0" fontAlgn="base" hangingPunct="0">
              <a:spcBef>
                <a:spcPct val="0"/>
              </a:spcBef>
              <a:spcAft>
                <a:spcPct val="0"/>
              </a:spcAft>
              <a:defRPr sz="4000">
                <a:solidFill>
                  <a:schemeClr val="tx2"/>
                </a:solidFill>
                <a:latin typeface="Franklin Gothic Book"/>
              </a:defRPr>
            </a:lvl3pPr>
            <a:lvl4pPr algn="l" rtl="0" eaLnBrk="0" fontAlgn="base" hangingPunct="0">
              <a:spcBef>
                <a:spcPct val="0"/>
              </a:spcBef>
              <a:spcAft>
                <a:spcPct val="0"/>
              </a:spcAft>
              <a:defRPr sz="4000">
                <a:solidFill>
                  <a:schemeClr val="tx2"/>
                </a:solidFill>
                <a:latin typeface="Franklin Gothic Book"/>
              </a:defRPr>
            </a:lvl4pPr>
            <a:lvl5pPr algn="l" rtl="0" eaLnBrk="0" fontAlgn="base" hangingPunct="0">
              <a:spcBef>
                <a:spcPct val="0"/>
              </a:spcBef>
              <a:spcAft>
                <a:spcPct val="0"/>
              </a:spcAft>
              <a:defRPr sz="4000">
                <a:solidFill>
                  <a:schemeClr val="tx2"/>
                </a:solidFill>
                <a:latin typeface="Franklin Gothic Book"/>
              </a:defRPr>
            </a:lvl5pPr>
            <a:lvl6pPr marL="457200" algn="l" rtl="0" fontAlgn="base">
              <a:spcBef>
                <a:spcPct val="0"/>
              </a:spcBef>
              <a:spcAft>
                <a:spcPct val="0"/>
              </a:spcAft>
              <a:defRPr sz="4000">
                <a:solidFill>
                  <a:schemeClr val="tx2"/>
                </a:solidFill>
                <a:latin typeface="Franklin Gothic Book"/>
              </a:defRPr>
            </a:lvl6pPr>
            <a:lvl7pPr marL="914400" algn="l" rtl="0" fontAlgn="base">
              <a:spcBef>
                <a:spcPct val="0"/>
              </a:spcBef>
              <a:spcAft>
                <a:spcPct val="0"/>
              </a:spcAft>
              <a:defRPr sz="4000">
                <a:solidFill>
                  <a:schemeClr val="tx2"/>
                </a:solidFill>
                <a:latin typeface="Franklin Gothic Book"/>
              </a:defRPr>
            </a:lvl7pPr>
            <a:lvl8pPr marL="1371600" algn="l" rtl="0" fontAlgn="base">
              <a:spcBef>
                <a:spcPct val="0"/>
              </a:spcBef>
              <a:spcAft>
                <a:spcPct val="0"/>
              </a:spcAft>
              <a:defRPr sz="4000">
                <a:solidFill>
                  <a:schemeClr val="tx2"/>
                </a:solidFill>
                <a:latin typeface="Franklin Gothic Book"/>
              </a:defRPr>
            </a:lvl8pPr>
            <a:lvl9pPr marL="1828800" algn="l" rtl="0" fontAlgn="base">
              <a:spcBef>
                <a:spcPct val="0"/>
              </a:spcBef>
              <a:spcAft>
                <a:spcPct val="0"/>
              </a:spcAft>
              <a:defRPr sz="4000">
                <a:solidFill>
                  <a:schemeClr val="tx2"/>
                </a:solidFill>
                <a:latin typeface="Franklin Gothic Book"/>
              </a:defRPr>
            </a:lvl9pPr>
          </a:lstStyle>
          <a:p>
            <a:pPr eaLnBrk="1" hangingPunct="1">
              <a:defRPr/>
            </a:pPr>
            <a:r>
              <a:rPr lang="en-US" sz="3400" b="1" dirty="0">
                <a:solidFill>
                  <a:schemeClr val="tx1">
                    <a:lumMod val="75000"/>
                    <a:lumOff val="25000"/>
                  </a:schemeClr>
                </a:solidFill>
              </a:rPr>
              <a:t>The ‘rainbow model’ of health – cultural links </a:t>
            </a:r>
          </a:p>
        </p:txBody>
      </p:sp>
      <p:pic>
        <p:nvPicPr>
          <p:cNvPr id="71682" name="Content Placeholder 2">
            <a:extLst>
              <a:ext uri="{FF2B5EF4-FFF2-40B4-BE49-F238E27FC236}">
                <a16:creationId xmlns:a16="http://schemas.microsoft.com/office/drawing/2014/main" id="{DAB8C7B6-A896-AC63-6712-F6368AD0BB5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a:xfrm>
            <a:off x="633999" y="991138"/>
            <a:ext cx="6909801" cy="4612292"/>
          </a:xfrm>
          <a:prstGeom prst="rect">
            <a:avLst/>
          </a:prstGeom>
        </p:spPr>
      </p:pic>
      <p:cxnSp>
        <p:nvCxnSpPr>
          <p:cNvPr id="71690" name="Straight Connector 71689">
            <a:extLst>
              <a:ext uri="{FF2B5EF4-FFF2-40B4-BE49-F238E27FC236}">
                <a16:creationId xmlns:a16="http://schemas.microsoft.com/office/drawing/2014/main" id="{C947DF4A-614C-4B4C-8B80-E5B9D8E8CF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71683" name="TextBox 4">
            <a:extLst>
              <a:ext uri="{FF2B5EF4-FFF2-40B4-BE49-F238E27FC236}">
                <a16:creationId xmlns:a16="http://schemas.microsoft.com/office/drawing/2014/main" id="{4068240F-DB9D-322A-AF72-CB6528E2DF63}"/>
              </a:ext>
            </a:extLst>
          </p:cNvPr>
          <p:cNvSpPr txBox="1">
            <a:spLocks noChangeArrowheads="1"/>
          </p:cNvSpPr>
          <p:nvPr/>
        </p:nvSpPr>
        <p:spPr bwMode="auto">
          <a:xfrm>
            <a:off x="7859485" y="2198914"/>
            <a:ext cx="3690257" cy="367018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0" tIns="45720" rIns="0" bIns="45720" rtlCol="0">
            <a:normAutofit/>
          </a:bodyPr>
          <a:lstStyle>
            <a:lvl1pPr>
              <a:spcBef>
                <a:spcPts val="575"/>
              </a:spcBef>
              <a:buClr>
                <a:schemeClr val="accent1"/>
              </a:buClr>
              <a:buSzPct val="85000"/>
              <a:buFont typeface="Wingdings 2" panose="05020102010507070707" pitchFamily="18" charset="2"/>
              <a:buChar char=""/>
              <a:defRPr sz="2600">
                <a:solidFill>
                  <a:schemeClr val="tx1"/>
                </a:solidFill>
                <a:latin typeface="Perpetua" panose="02020502060401020303" pitchFamily="18" charset="0"/>
              </a:defRPr>
            </a:lvl1pPr>
            <a:lvl2pPr marL="742950" indent="-285750">
              <a:spcBef>
                <a:spcPts val="375"/>
              </a:spcBef>
              <a:buClr>
                <a:schemeClr val="accent2"/>
              </a:buClr>
              <a:buSzPct val="85000"/>
              <a:buFont typeface="Wingdings 2" panose="05020102010507070707" pitchFamily="18" charset="2"/>
              <a:buChar char=""/>
              <a:defRPr sz="2400">
                <a:solidFill>
                  <a:schemeClr val="tx1"/>
                </a:solidFill>
                <a:latin typeface="Perpetua" panose="02020502060401020303" pitchFamily="18" charset="0"/>
              </a:defRPr>
            </a:lvl2pPr>
            <a:lvl3pPr marL="1143000" indent="-228600">
              <a:spcBef>
                <a:spcPts val="375"/>
              </a:spcBef>
              <a:buClr>
                <a:srgbClr val="E6B1AB"/>
              </a:buClr>
              <a:buSzPct val="85000"/>
              <a:buFont typeface="Wingdings 2" panose="05020102010507070707" pitchFamily="18" charset="2"/>
              <a:buChar char=""/>
              <a:defRPr sz="2000">
                <a:solidFill>
                  <a:schemeClr val="tx1"/>
                </a:solidFill>
                <a:latin typeface="Perpetua" panose="02020502060401020303" pitchFamily="18" charset="0"/>
              </a:defRPr>
            </a:lvl3pPr>
            <a:lvl4pPr marL="1600200" indent="-228600">
              <a:spcBef>
                <a:spcPts val="375"/>
              </a:spcBef>
              <a:buClr>
                <a:srgbClr val="A28E6A"/>
              </a:buClr>
              <a:buSzPct val="80000"/>
              <a:buFont typeface="Wingdings 2" panose="05020102010507070707" pitchFamily="18" charset="2"/>
              <a:buChar char=""/>
              <a:defRPr sz="2000">
                <a:solidFill>
                  <a:schemeClr val="tx1"/>
                </a:solidFill>
                <a:latin typeface="Perpetua" panose="02020502060401020303" pitchFamily="18" charset="0"/>
              </a:defRPr>
            </a:lvl4pPr>
            <a:lvl5pPr marL="2057400" indent="-228600">
              <a:spcBef>
                <a:spcPts val="375"/>
              </a:spcBef>
              <a:buClr>
                <a:srgbClr val="A28E6A"/>
              </a:buClr>
              <a:buChar char="o"/>
              <a:defRPr sz="2000">
                <a:solidFill>
                  <a:schemeClr val="tx1"/>
                </a:solidFill>
                <a:latin typeface="Perpetua" panose="02020502060401020303" pitchFamily="18" charset="0"/>
              </a:defRPr>
            </a:lvl5pPr>
            <a:lvl6pPr marL="25146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6pPr>
            <a:lvl7pPr marL="29718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7pPr>
            <a:lvl8pPr marL="34290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8pPr>
            <a:lvl9pPr marL="3886200" indent="-228600" eaLnBrk="0" fontAlgn="base" hangingPunct="0">
              <a:spcBef>
                <a:spcPts val="375"/>
              </a:spcBef>
              <a:spcAft>
                <a:spcPct val="0"/>
              </a:spcAft>
              <a:buClr>
                <a:srgbClr val="A28E6A"/>
              </a:buClr>
              <a:buChar char="o"/>
              <a:defRPr sz="2000">
                <a:solidFill>
                  <a:schemeClr val="tx1"/>
                </a:solidFill>
                <a:latin typeface="Perpetua" panose="02020502060401020303" pitchFamily="18" charset="0"/>
              </a:defRPr>
            </a:lvl9pPr>
          </a:lstStyle>
          <a:p>
            <a:pPr defTabSz="914400">
              <a:lnSpc>
                <a:spcPct val="90000"/>
              </a:lnSpc>
              <a:spcBef>
                <a:spcPct val="0"/>
              </a:spcBef>
              <a:spcAft>
                <a:spcPts val="600"/>
              </a:spcAft>
              <a:buSzTx/>
              <a:buFont typeface="Calibri" panose="020F0502020204030204" pitchFamily="34" charset="0"/>
              <a:buNone/>
            </a:pPr>
            <a:r>
              <a:rPr lang="en-US" altLang="en-US">
                <a:solidFill>
                  <a:schemeClr val="tx1">
                    <a:lumMod val="75000"/>
                    <a:lumOff val="25000"/>
                  </a:schemeClr>
                </a:solidFill>
                <a:latin typeface="+mn-lt"/>
              </a:rPr>
              <a:t>The Main Determinants of Health (see Dahlgren and Whitehead, 2006, p. 7)</a:t>
            </a:r>
          </a:p>
        </p:txBody>
      </p:sp>
      <p:sp>
        <p:nvSpPr>
          <p:cNvPr id="71692" name="Rectangle 71691">
            <a:extLst>
              <a:ext uri="{FF2B5EF4-FFF2-40B4-BE49-F238E27FC236}">
                <a16:creationId xmlns:a16="http://schemas.microsoft.com/office/drawing/2014/main" id="{1E299956-A9E7-4FC1-A0B1-D590CA9730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1694" name="Rectangle 71693">
            <a:extLst>
              <a:ext uri="{FF2B5EF4-FFF2-40B4-BE49-F238E27FC236}">
                <a16:creationId xmlns:a16="http://schemas.microsoft.com/office/drawing/2014/main" id="{17FC539C-B783-4B03-9F9E-D13430F3F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393977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6BD8252-043C-38E5-8300-2E4E47B25F3F}"/>
              </a:ext>
            </a:extLst>
          </p:cNvPr>
          <p:cNvPicPr>
            <a:picLocks noChangeAspect="1"/>
          </p:cNvPicPr>
          <p:nvPr/>
        </p:nvPicPr>
        <p:blipFill>
          <a:blip r:embed="rId3"/>
          <a:stretch>
            <a:fillRect/>
          </a:stretch>
        </p:blipFill>
        <p:spPr>
          <a:xfrm>
            <a:off x="773890" y="217071"/>
            <a:ext cx="9055910" cy="6423857"/>
          </a:xfrm>
          <a:prstGeom prst="rect">
            <a:avLst/>
          </a:prstGeom>
        </p:spPr>
      </p:pic>
      <p:sp>
        <p:nvSpPr>
          <p:cNvPr id="2" name="TextBox 1">
            <a:extLst>
              <a:ext uri="{FF2B5EF4-FFF2-40B4-BE49-F238E27FC236}">
                <a16:creationId xmlns:a16="http://schemas.microsoft.com/office/drawing/2014/main" id="{C9F4F70B-7E69-579E-78CF-EF8C3969047C}"/>
              </a:ext>
            </a:extLst>
          </p:cNvPr>
          <p:cNvSpPr txBox="1"/>
          <p:nvPr/>
        </p:nvSpPr>
        <p:spPr>
          <a:xfrm>
            <a:off x="10001250" y="4038600"/>
            <a:ext cx="1905000" cy="2585323"/>
          </a:xfrm>
          <a:prstGeom prst="rect">
            <a:avLst/>
          </a:prstGeom>
          <a:noFill/>
        </p:spPr>
        <p:txBody>
          <a:bodyPr wrap="square" rtlCol="0">
            <a:spAutoFit/>
          </a:bodyPr>
          <a:lstStyle/>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dirty="0">
                <a:latin typeface="Times New Roman" panose="02020603050405020304" pitchFamily="18" charset="0"/>
                <a:ea typeface="Times New Roman" panose="02020603050405020304" pitchFamily="18" charset="0"/>
                <a:cs typeface="Times New Roman" panose="02020603050405020304" pitchFamily="18" charset="0"/>
              </a:rPr>
              <a:t>(See </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Well-being of Future Generations </a:t>
            </a:r>
            <a:r>
              <a:rPr lang="en-GB" i="1" dirty="0">
                <a:latin typeface="Times New Roman" panose="02020603050405020304" pitchFamily="18" charset="0"/>
                <a:ea typeface="Times New Roman" panose="02020603050405020304" pitchFamily="18" charset="0"/>
                <a:cs typeface="Times New Roman" panose="02020603050405020304" pitchFamily="18" charset="0"/>
              </a:rPr>
              <a:t>[</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Wales] Act 2015</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err="1">
                <a:effectLst/>
                <a:latin typeface="Times New Roman" panose="02020603050405020304" pitchFamily="18" charset="0"/>
                <a:ea typeface="Times New Roman" panose="02020603050405020304" pitchFamily="18" charset="0"/>
                <a:cs typeface="Times New Roman" panose="02020603050405020304" pitchFamily="18" charset="0"/>
              </a:rPr>
              <a:t>anaw</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2;</a:t>
            </a:r>
            <a:r>
              <a:rPr lang="en-GB" dirty="0"/>
              <a:t> Welsh Government [WG], 2024, p. 10)</a:t>
            </a:r>
            <a:r>
              <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dirty="0"/>
          </a:p>
        </p:txBody>
      </p:sp>
    </p:spTree>
    <p:extLst>
      <p:ext uri="{BB962C8B-B14F-4D97-AF65-F5344CB8AC3E}">
        <p14:creationId xmlns:p14="http://schemas.microsoft.com/office/powerpoint/2010/main" val="2983371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6D08949-75C1-82F9-F8E0-D0AF59718746}"/>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Welsh Government well-being goals </a:t>
            </a:r>
          </a:p>
        </p:txBody>
      </p:sp>
      <p:sp>
        <p:nvSpPr>
          <p:cNvPr id="13" name="Rectangle 1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BA944129-A079-E6A7-B7C9-5EAFC4F41422}"/>
              </a:ext>
            </a:extLst>
          </p:cNvPr>
          <p:cNvGraphicFramePr>
            <a:graphicFrameLocks noGrp="1"/>
          </p:cNvGraphicFramePr>
          <p:nvPr>
            <p:ph idx="1"/>
            <p:extLst>
              <p:ext uri="{D42A27DB-BD31-4B8C-83A1-F6EECF244321}">
                <p14:modId xmlns:p14="http://schemas.microsoft.com/office/powerpoint/2010/main" val="335281320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2375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FE5C2-B3B3-A8CF-D886-B0E8BE16D0A8}"/>
              </a:ext>
            </a:extLst>
          </p:cNvPr>
          <p:cNvSpPr>
            <a:spLocks noGrp="1"/>
          </p:cNvSpPr>
          <p:nvPr>
            <p:ph type="title"/>
          </p:nvPr>
        </p:nvSpPr>
        <p:spPr>
          <a:xfrm>
            <a:off x="149290" y="274638"/>
            <a:ext cx="12042710" cy="565117"/>
          </a:xfrm>
        </p:spPr>
        <p:txBody>
          <a:bodyPr>
            <a:normAutofit/>
          </a:bodyPr>
          <a:lstStyle/>
          <a:p>
            <a:r>
              <a:rPr lang="en-GB" sz="3600" b="1" dirty="0"/>
              <a:t>The Welsh Government (WG) well-being goals (WG, 2024)</a:t>
            </a:r>
          </a:p>
        </p:txBody>
      </p:sp>
      <p:pic>
        <p:nvPicPr>
          <p:cNvPr id="4" name="Content Placeholder 4">
            <a:extLst>
              <a:ext uri="{FF2B5EF4-FFF2-40B4-BE49-F238E27FC236}">
                <a16:creationId xmlns:a16="http://schemas.microsoft.com/office/drawing/2014/main" id="{6D5C18C0-B909-1370-C4DA-7C509ADB6403}"/>
              </a:ext>
            </a:extLst>
          </p:cNvPr>
          <p:cNvPicPr>
            <a:picLocks noGrp="1" noChangeAspect="1"/>
          </p:cNvPicPr>
          <p:nvPr>
            <p:ph idx="1"/>
          </p:nvPr>
        </p:nvPicPr>
        <p:blipFill>
          <a:blip r:embed="rId3"/>
          <a:stretch>
            <a:fillRect/>
          </a:stretch>
        </p:blipFill>
        <p:spPr>
          <a:xfrm>
            <a:off x="2985796" y="970384"/>
            <a:ext cx="5467739" cy="5471548"/>
          </a:xfrm>
          <a:prstGeom prst="rect">
            <a:avLst/>
          </a:prstGeom>
        </p:spPr>
      </p:pic>
    </p:spTree>
    <p:extLst>
      <p:ext uri="{BB962C8B-B14F-4D97-AF65-F5344CB8AC3E}">
        <p14:creationId xmlns:p14="http://schemas.microsoft.com/office/powerpoint/2010/main" val="41123788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26D4079-BC19-FC32-C23C-3FB1EDAF9045}"/>
              </a:ext>
            </a:extLst>
          </p:cNvPr>
          <p:cNvSpPr>
            <a:spLocks noGrp="1"/>
          </p:cNvSpPr>
          <p:nvPr>
            <p:ph type="title"/>
          </p:nvPr>
        </p:nvSpPr>
        <p:spPr>
          <a:xfrm>
            <a:off x="492370" y="605896"/>
            <a:ext cx="3084844" cy="5646208"/>
          </a:xfrm>
        </p:spPr>
        <p:txBody>
          <a:bodyPr anchor="ctr">
            <a:normAutofit/>
          </a:bodyPr>
          <a:lstStyle/>
          <a:p>
            <a:r>
              <a:rPr lang="en-GB" sz="3600" b="1">
                <a:solidFill>
                  <a:srgbClr val="FFFFFF"/>
                </a:solidFill>
              </a:rPr>
              <a:t>Language and health: caring for a diverse global community </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6BAB6E4-8C40-179C-E625-2A4CAFFFCFD5}"/>
              </a:ext>
            </a:extLst>
          </p:cNvPr>
          <p:cNvSpPr>
            <a:spLocks noGrp="1"/>
          </p:cNvSpPr>
          <p:nvPr>
            <p:ph idx="1"/>
          </p:nvPr>
        </p:nvSpPr>
        <p:spPr>
          <a:xfrm>
            <a:off x="4742016" y="605896"/>
            <a:ext cx="6413663" cy="5646208"/>
          </a:xfrm>
        </p:spPr>
        <p:txBody>
          <a:bodyPr anchor="ctr">
            <a:normAutofit/>
          </a:bodyPr>
          <a:lstStyle/>
          <a:p>
            <a:r>
              <a:rPr lang="en-GB" sz="2400" dirty="0"/>
              <a:t>Contemporary view of individual health/well-being encompasses physical mental, emotional, and social aspects: role of language recognised (Ma and Liu, 2023). </a:t>
            </a:r>
          </a:p>
          <a:p>
            <a:r>
              <a:rPr lang="en-GB" sz="2400" dirty="0"/>
              <a:t>World increasingly interconnected – language plays a part in health (Ma and Cummings, 2023).  </a:t>
            </a:r>
          </a:p>
          <a:p>
            <a:r>
              <a:rPr lang="en-GB" sz="2400" dirty="0"/>
              <a:t>Increasingly important aspect of healthcare is, ‘cultural competence’ (Hlavac et al., 2024); Betancourt, Green and Carrillo (2002, p. v) explain that this is:</a:t>
            </a:r>
          </a:p>
          <a:p>
            <a:pPr marL="0" indent="0">
              <a:buNone/>
            </a:pPr>
            <a:r>
              <a:rPr lang="en-GB" sz="2400" dirty="0"/>
              <a:t>	… the ability of systems to provide care to patients with diverse values, 	beliefs and </a:t>
            </a:r>
            <a:r>
              <a:rPr lang="en-GB" sz="2400" dirty="0" err="1"/>
              <a:t>behaviors</a:t>
            </a:r>
            <a:r>
              <a:rPr lang="en-GB" sz="2400" dirty="0"/>
              <a:t>, including tailoring delivery to meet patients’ 	social, cultural and linguistic needs.</a:t>
            </a:r>
          </a:p>
          <a:p>
            <a:pPr marL="0" indent="0">
              <a:buNone/>
            </a:pPr>
            <a:endParaRPr lang="en-GB" dirty="0"/>
          </a:p>
        </p:txBody>
      </p:sp>
    </p:spTree>
    <p:extLst>
      <p:ext uri="{BB962C8B-B14F-4D97-AF65-F5344CB8AC3E}">
        <p14:creationId xmlns:p14="http://schemas.microsoft.com/office/powerpoint/2010/main" val="2868040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78F37-398D-42C5-89BC-1C4994E550E1}"/>
              </a:ext>
            </a:extLst>
          </p:cNvPr>
          <p:cNvSpPr>
            <a:spLocks noGrp="1"/>
          </p:cNvSpPr>
          <p:nvPr>
            <p:ph type="title"/>
          </p:nvPr>
        </p:nvSpPr>
        <p:spPr/>
        <p:txBody>
          <a:bodyPr/>
          <a:lstStyle/>
          <a:p>
            <a:r>
              <a:rPr lang="en-US" altLang="en-US" b="1" dirty="0">
                <a:solidFill>
                  <a:srgbClr val="001D35"/>
                </a:solidFill>
                <a:latin typeface="Google Sans"/>
              </a:rPr>
              <a:t>Hwyl" and Mental Wellbeing</a:t>
            </a:r>
            <a:br>
              <a:rPr lang="en-US" altLang="en-US" sz="2000" dirty="0">
                <a:solidFill>
                  <a:schemeClr val="tx1"/>
                </a:solidFill>
              </a:rPr>
            </a:br>
            <a:endParaRPr lang="en-GB" dirty="0"/>
          </a:p>
        </p:txBody>
      </p:sp>
      <p:sp>
        <p:nvSpPr>
          <p:cNvPr id="4" name="Rectangle 1">
            <a:extLst>
              <a:ext uri="{FF2B5EF4-FFF2-40B4-BE49-F238E27FC236}">
                <a16:creationId xmlns:a16="http://schemas.microsoft.com/office/drawing/2014/main" id="{EEB9FB47-B321-ED94-48B5-9D1C0072000B}"/>
              </a:ext>
            </a:extLst>
          </p:cNvPr>
          <p:cNvSpPr>
            <a:spLocks noGrp="1" noChangeArrowheads="1"/>
          </p:cNvSpPr>
          <p:nvPr>
            <p:ph idx="1"/>
          </p:nvPr>
        </p:nvSpPr>
        <p:spPr bwMode="auto">
          <a:xfrm>
            <a:off x="1097280" y="1687589"/>
            <a:ext cx="10282367" cy="433965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A0A0A"/>
                </a:solidFill>
                <a:effectLst/>
                <a:latin typeface="Google Sans"/>
              </a:rPr>
              <a:t>Focus:</a:t>
            </a:r>
            <a:r>
              <a:rPr kumimoji="0" lang="en-US" altLang="en-US" sz="2400" b="0" i="0" u="none" strike="noStrike" cap="none" normalizeH="0" baseline="0" dirty="0">
                <a:ln>
                  <a:noFill/>
                </a:ln>
                <a:solidFill>
                  <a:srgbClr val="0A0A0A"/>
                </a:solidFill>
                <a:effectLst/>
                <a:latin typeface="Google Sans"/>
              </a:rPr>
              <a:t> Cultural concepts in mental health.</a:t>
            </a:r>
            <a:br>
              <a:rPr kumimoji="0" lang="en-US" altLang="en-US" sz="2400" b="0" i="0" u="none" strike="noStrike" cap="none" normalizeH="0" baseline="0" dirty="0">
                <a:ln>
                  <a:noFill/>
                </a:ln>
                <a:solidFill>
                  <a:srgbClr val="0A0A0A"/>
                </a:solidFill>
                <a:effectLst/>
                <a:latin typeface="Google Sans"/>
              </a:rPr>
            </a:b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Google Sans"/>
              </a:rPr>
              <a:t>Exercise:</a:t>
            </a:r>
            <a:r>
              <a:rPr kumimoji="0" lang="en-US" altLang="en-US" sz="2400" b="0" i="0" u="none" strike="noStrike" cap="none" normalizeH="0" baseline="0" dirty="0">
                <a:ln>
                  <a:noFill/>
                </a:ln>
                <a:solidFill>
                  <a:srgbClr val="0A0A0A"/>
                </a:solidFill>
                <a:effectLst/>
                <a:latin typeface="Google Sans"/>
              </a:rPr>
              <a:t> Brainstorm the meaning of Welsh cultural terms like </a:t>
            </a:r>
            <a:r>
              <a:rPr kumimoji="0" lang="en-US" altLang="en-US" sz="2400" b="0" i="1" u="none" strike="noStrike" cap="none" normalizeH="0" baseline="0" dirty="0">
                <a:ln>
                  <a:noFill/>
                </a:ln>
                <a:solidFill>
                  <a:srgbClr val="0A0A0A"/>
                </a:solidFill>
                <a:effectLst/>
                <a:latin typeface="Google Sans"/>
              </a:rPr>
              <a:t>Hwyl</a:t>
            </a:r>
            <a:r>
              <a:rPr kumimoji="0" lang="en-US" altLang="en-US" sz="2400" b="0" i="0" u="none" strike="noStrike" cap="none" normalizeH="0" baseline="0" dirty="0">
                <a:ln>
                  <a:noFill/>
                </a:ln>
                <a:solidFill>
                  <a:srgbClr val="0A0A0A"/>
                </a:solidFill>
                <a:effectLst/>
                <a:latin typeface="Google Sans"/>
              </a:rPr>
              <a:t>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(a stirring emotion, emotional intensity) and how these relate to mental health,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passion, and community, rather than just clinical diagnosis.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Google Sans"/>
              </a:rPr>
              <a:t>Task:</a:t>
            </a:r>
            <a:r>
              <a:rPr kumimoji="0" lang="en-US" altLang="en-US" sz="2400" b="0" i="0" u="none" strike="noStrike" cap="none" normalizeH="0" baseline="0" dirty="0">
                <a:ln>
                  <a:noFill/>
                </a:ln>
                <a:solidFill>
                  <a:srgbClr val="0A0A0A"/>
                </a:solidFill>
                <a:effectLst/>
                <a:latin typeface="Google Sans"/>
              </a:rPr>
              <a:t> Discuss how traditional Welsh activities (e.g., music,, choir, walking, </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rgbClr val="0A0A0A"/>
                </a:solidFill>
                <a:effectLst/>
                <a:latin typeface="Google Sans"/>
              </a:rPr>
              <a:t>volunteering with </a:t>
            </a:r>
            <a:r>
              <a:rPr kumimoji="0" lang="en-US" altLang="en-US" sz="2400" b="0" i="0" u="none" strike="noStrike" cap="none" normalizeH="0" baseline="0" dirty="0" err="1">
                <a:ln>
                  <a:noFill/>
                </a:ln>
                <a:solidFill>
                  <a:srgbClr val="0A0A0A"/>
                </a:solidFill>
                <a:effectLst/>
                <a:latin typeface="Google Sans"/>
              </a:rPr>
              <a:t>Cadw</a:t>
            </a:r>
            <a:r>
              <a:rPr kumimoji="0" lang="en-US" altLang="en-US" sz="2400" b="0" i="0" u="none" strike="noStrike" cap="none" normalizeH="0" baseline="0" dirty="0">
                <a:ln>
                  <a:noFill/>
                </a:ln>
                <a:solidFill>
                  <a:srgbClr val="0A0A0A"/>
                </a:solidFill>
                <a:effectLst/>
                <a:latin typeface="Google Sans"/>
              </a:rPr>
              <a:t>) can be used as social prescribing methods for wellbeing.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Google Sans"/>
              </a:rPr>
              <a:t>Goal:</a:t>
            </a:r>
            <a:r>
              <a:rPr kumimoji="0" lang="en-US" altLang="en-US" sz="2400" b="0" i="0" u="none" strike="noStrike" cap="none" normalizeH="0" baseline="0" dirty="0">
                <a:ln>
                  <a:noFill/>
                </a:ln>
                <a:solidFill>
                  <a:srgbClr val="0A0A0A"/>
                </a:solidFill>
                <a:effectLst/>
                <a:latin typeface="Google Sans"/>
              </a:rPr>
              <a:t> Identify ways to integrate local cultural activities into wellbeing support</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 for patients. </a:t>
            </a:r>
          </a:p>
          <a:p>
            <a:pPr marL="0" marR="0" lvl="0" indent="0" algn="l" defTabSz="914400" rtl="0" eaLnBrk="0" fontAlgn="base" latinLnBrk="0" hangingPunct="0">
              <a:lnSpc>
                <a:spcPct val="100000"/>
              </a:lnSpc>
              <a:spcBef>
                <a:spcPct val="0"/>
              </a:spcBef>
              <a:spcAft>
                <a:spcPct val="0"/>
              </a:spcAft>
              <a:buClrTx/>
              <a:buSzTx/>
              <a:buFontTx/>
              <a:buChar char="•"/>
              <a:tabLst/>
            </a:pPr>
            <a:endParaRPr lang="en-US" altLang="en-US" sz="2400" dirty="0">
              <a:solidFill>
                <a:srgbClr val="0A0A0A"/>
              </a:solidFill>
              <a:latin typeface="Google Sans"/>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15 mins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865810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EBAB1-E122-0B50-6BDD-23FBD29C1688}"/>
              </a:ext>
            </a:extLst>
          </p:cNvPr>
          <p:cNvSpPr>
            <a:spLocks noGrp="1"/>
          </p:cNvSpPr>
          <p:nvPr>
            <p:ph type="title"/>
          </p:nvPr>
        </p:nvSpPr>
        <p:spPr>
          <a:xfrm>
            <a:off x="160866" y="308850"/>
            <a:ext cx="11878733" cy="1469150"/>
          </a:xfrm>
        </p:spPr>
        <p:txBody>
          <a:bodyPr>
            <a:normAutofit fontScale="90000"/>
          </a:bodyPr>
          <a:lstStyle/>
          <a:p>
            <a:r>
              <a:rPr lang="en-GB" sz="3600" b="1" dirty="0"/>
              <a:t>What research says: in certain contexts, people feel better when they can use the language of their choice (Roberts and Burton, 2013). </a:t>
            </a:r>
          </a:p>
        </p:txBody>
      </p:sp>
      <p:pic>
        <p:nvPicPr>
          <p:cNvPr id="1026" name="Picture 2" descr="New report recommends intergenerationally fair system for funding the ...">
            <a:extLst>
              <a:ext uri="{FF2B5EF4-FFF2-40B4-BE49-F238E27FC236}">
                <a16:creationId xmlns:a16="http://schemas.microsoft.com/office/drawing/2014/main" id="{9EDC4A90-B285-3F60-9444-7F842BEE28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8733" y="1705868"/>
            <a:ext cx="6239933" cy="427178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B491783-B7A0-7819-1413-0953F497250A}"/>
              </a:ext>
            </a:extLst>
          </p:cNvPr>
          <p:cNvSpPr txBox="1"/>
          <p:nvPr/>
        </p:nvSpPr>
        <p:spPr>
          <a:xfrm>
            <a:off x="6891868" y="1778000"/>
            <a:ext cx="5300134" cy="3539430"/>
          </a:xfrm>
          <a:prstGeom prst="rect">
            <a:avLst/>
          </a:prstGeom>
          <a:noFill/>
        </p:spPr>
        <p:txBody>
          <a:bodyPr wrap="square" rtlCol="0">
            <a:spAutoFit/>
          </a:bodyPr>
          <a:lstStyle/>
          <a:p>
            <a:r>
              <a:rPr lang="en-GB" sz="3200" dirty="0"/>
              <a:t>‘….they would much prefer to speak to someone in Welsh – just to make them feel more comfortable to start with – especially if it’s about something like health’ (Irvine et al., 2006, p. 427).</a:t>
            </a:r>
          </a:p>
        </p:txBody>
      </p:sp>
    </p:spTree>
    <p:extLst>
      <p:ext uri="{BB962C8B-B14F-4D97-AF65-F5344CB8AC3E}">
        <p14:creationId xmlns:p14="http://schemas.microsoft.com/office/powerpoint/2010/main" val="3122987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A84CB7-CA65-917D-E768-5C2756BBE850}"/>
              </a:ext>
            </a:extLst>
          </p:cNvPr>
          <p:cNvSpPr>
            <a:spLocks noGrp="1"/>
          </p:cNvSpPr>
          <p:nvPr>
            <p:ph type="title"/>
          </p:nvPr>
        </p:nvSpPr>
        <p:spPr>
          <a:xfrm>
            <a:off x="4974771" y="634946"/>
            <a:ext cx="6574972" cy="1450757"/>
          </a:xfrm>
        </p:spPr>
        <p:txBody>
          <a:bodyPr>
            <a:normAutofit/>
          </a:bodyPr>
          <a:lstStyle/>
          <a:p>
            <a:r>
              <a:rPr lang="en-GB" sz="3400" b="1" dirty="0"/>
              <a:t>What research says: in some people better remember their first language (Misell, 2000)</a:t>
            </a:r>
          </a:p>
        </p:txBody>
      </p:sp>
      <p:pic>
        <p:nvPicPr>
          <p:cNvPr id="4" name="Picture 3">
            <a:extLst>
              <a:ext uri="{FF2B5EF4-FFF2-40B4-BE49-F238E27FC236}">
                <a16:creationId xmlns:a16="http://schemas.microsoft.com/office/drawing/2014/main" id="{A4BAD6A4-19DB-FCF4-6884-C6FAD946A465}"/>
              </a:ext>
            </a:extLst>
          </p:cNvPr>
          <p:cNvPicPr>
            <a:picLocks noChangeAspect="1"/>
          </p:cNvPicPr>
          <p:nvPr/>
        </p:nvPicPr>
        <p:blipFill>
          <a:blip r:embed="rId3"/>
          <a:srcRect l="21302" r="28587" b="1"/>
          <a:stretch>
            <a:fillRect/>
          </a:stretch>
        </p:blipFill>
        <p:spPr>
          <a:xfrm>
            <a:off x="633999" y="640081"/>
            <a:ext cx="4001315" cy="5314406"/>
          </a:xfrm>
          <a:prstGeom prst="rect">
            <a:avLst/>
          </a:prstGeom>
        </p:spPr>
      </p:pic>
      <p:cxnSp>
        <p:nvCxnSpPr>
          <p:cNvPr id="11" name="Straight Connector 1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96DF3B2-40B5-2908-1441-CB33440F92A1}"/>
              </a:ext>
            </a:extLst>
          </p:cNvPr>
          <p:cNvSpPr>
            <a:spLocks noGrp="1"/>
          </p:cNvSpPr>
          <p:nvPr>
            <p:ph idx="1"/>
          </p:nvPr>
        </p:nvSpPr>
        <p:spPr>
          <a:xfrm>
            <a:off x="4974769" y="2198914"/>
            <a:ext cx="6574973" cy="3670180"/>
          </a:xfrm>
        </p:spPr>
        <p:txBody>
          <a:bodyPr>
            <a:normAutofit/>
          </a:bodyPr>
          <a:lstStyle/>
          <a:p>
            <a:pPr marL="0" indent="0">
              <a:buNone/>
            </a:pPr>
            <a:r>
              <a:rPr lang="en-GB" sz="1700"/>
              <a:t>				‘</a:t>
            </a:r>
            <a:r>
              <a:rPr lang="en-GB" sz="1700" err="1"/>
              <a:t>Oeddwn</a:t>
            </a:r>
            <a:r>
              <a:rPr lang="en-GB" sz="1700"/>
              <a:t> </a:t>
            </a:r>
            <a:r>
              <a:rPr lang="en-GB" sz="1700" err="1"/>
              <a:t>i’n</a:t>
            </a:r>
            <a:r>
              <a:rPr lang="en-GB" sz="1700"/>
              <a:t> </a:t>
            </a:r>
            <a:r>
              <a:rPr lang="en-GB" sz="1700" err="1"/>
              <a:t>pwyso</a:t>
            </a:r>
            <a:r>
              <a:rPr lang="en-GB" sz="1700"/>
              <a:t> </a:t>
            </a:r>
            <a:r>
              <a:rPr lang="en-GB" sz="1700" err="1"/>
              <a:t>pryd</a:t>
            </a:r>
            <a:r>
              <a:rPr lang="en-GB" sz="1700"/>
              <a:t> </a:t>
            </a:r>
            <a:r>
              <a:rPr lang="en-GB" sz="1700" err="1"/>
              <a:t>hynny</a:t>
            </a:r>
            <a:r>
              <a:rPr lang="en-GB" sz="1700"/>
              <a:t> </a:t>
            </a:r>
            <a:r>
              <a:rPr lang="en-GB" sz="1700" err="1"/>
              <a:t>i</a:t>
            </a:r>
            <a:r>
              <a:rPr lang="en-GB" sz="1700"/>
              <a:t> </a:t>
            </a:r>
            <a:r>
              <a:rPr lang="en-GB" sz="1700" err="1"/>
              <a:t>wneud</a:t>
            </a:r>
            <a:r>
              <a:rPr lang="en-GB" sz="1700"/>
              <a:t> </a:t>
            </a:r>
            <a:r>
              <a:rPr lang="en-GB" sz="1700" err="1"/>
              <a:t>yn</a:t>
            </a:r>
            <a:r>
              <a:rPr lang="en-GB" sz="1700"/>
              <a:t> </a:t>
            </a:r>
            <a:r>
              <a:rPr lang="en-GB" sz="1700" err="1"/>
              <a:t>siwˆr</a:t>
            </a:r>
            <a:r>
              <a:rPr lang="en-GB" sz="1700"/>
              <a:t> 				</a:t>
            </a:r>
            <a:r>
              <a:rPr lang="en-GB" sz="1700" err="1"/>
              <a:t>fod</a:t>
            </a:r>
            <a:r>
              <a:rPr lang="en-GB" sz="1700"/>
              <a:t> </a:t>
            </a:r>
            <a:r>
              <a:rPr lang="en-GB" sz="1700" err="1"/>
              <a:t>e’n</a:t>
            </a:r>
            <a:r>
              <a:rPr lang="en-GB" sz="1700"/>
              <a:t> </a:t>
            </a:r>
            <a:r>
              <a:rPr lang="en-GB" sz="1700" err="1"/>
              <a:t>mynd</a:t>
            </a:r>
            <a:r>
              <a:rPr lang="en-GB" sz="1700"/>
              <a:t> </a:t>
            </a:r>
            <a:r>
              <a:rPr lang="en-GB" sz="1700" err="1"/>
              <a:t>yn</a:t>
            </a:r>
            <a:r>
              <a:rPr lang="en-GB" sz="1700"/>
              <a:t> </a:t>
            </a:r>
            <a:r>
              <a:rPr lang="en-GB" sz="1700" err="1"/>
              <a:t>ôl</a:t>
            </a:r>
            <a:r>
              <a:rPr lang="en-GB" sz="1700"/>
              <a:t> </a:t>
            </a:r>
            <a:r>
              <a:rPr lang="en-GB" sz="1700" err="1"/>
              <a:t>i</a:t>
            </a:r>
            <a:r>
              <a:rPr lang="en-GB" sz="1700"/>
              <a:t> </a:t>
            </a:r>
            <a:r>
              <a:rPr lang="en-GB" sz="1700" err="1"/>
              <a:t>awyrgylch</a:t>
            </a:r>
            <a:r>
              <a:rPr lang="en-GB" sz="1700"/>
              <a:t> Cymraeg, </a:t>
            </a:r>
            <a:r>
              <a:rPr lang="en-GB" sz="1700" err="1"/>
              <a:t>achos</a:t>
            </a:r>
            <a:r>
              <a:rPr lang="en-GB" sz="1700"/>
              <a:t> 					</a:t>
            </a:r>
            <a:r>
              <a:rPr lang="en-GB" sz="1700" err="1"/>
              <a:t>mae’n</a:t>
            </a:r>
            <a:r>
              <a:rPr lang="en-GB" sz="1700"/>
              <a:t> dal </a:t>
            </a:r>
            <a:r>
              <a:rPr lang="en-GB" sz="1700" err="1"/>
              <a:t>i</a:t>
            </a:r>
            <a:r>
              <a:rPr lang="en-GB" sz="1700"/>
              <a:t> </a:t>
            </a:r>
            <a:r>
              <a:rPr lang="en-GB" sz="1700" err="1"/>
              <a:t>gofio’r</a:t>
            </a:r>
            <a:r>
              <a:rPr lang="en-GB" sz="1700"/>
              <a:t> </a:t>
            </a:r>
            <a:r>
              <a:rPr lang="en-GB" sz="1700" err="1"/>
              <a:t>geiriau</a:t>
            </a:r>
            <a:r>
              <a:rPr lang="en-GB" sz="1700"/>
              <a:t> Cymraeg. 	</a:t>
            </a:r>
            <a:r>
              <a:rPr lang="en-GB" sz="1700" err="1"/>
              <a:t>Oedd</a:t>
            </a:r>
            <a:r>
              <a:rPr lang="en-GB" sz="1700"/>
              <a:t> y </a:t>
            </a:r>
            <a:r>
              <a:rPr lang="en-GB" sz="1700" err="1"/>
              <a:t>nyrs</a:t>
            </a:r>
            <a:r>
              <a:rPr lang="en-GB" sz="1700"/>
              <a:t> 				</a:t>
            </a:r>
            <a:r>
              <a:rPr lang="en-GB" sz="1700" err="1"/>
              <a:t>oedd</a:t>
            </a:r>
            <a:r>
              <a:rPr lang="en-GB" sz="1700"/>
              <a:t> </a:t>
            </a:r>
            <a:r>
              <a:rPr lang="en-GB" sz="1700" err="1"/>
              <a:t>gyda</a:t>
            </a:r>
            <a:r>
              <a:rPr lang="en-GB" sz="1700"/>
              <a:t> </a:t>
            </a:r>
            <a:r>
              <a:rPr lang="en-GB" sz="1700" err="1"/>
              <a:t>fe</a:t>
            </a:r>
            <a:r>
              <a:rPr lang="en-GB" sz="1700"/>
              <a:t>, </a:t>
            </a:r>
            <a:r>
              <a:rPr lang="en-GB" sz="1700" err="1"/>
              <a:t>Saesneg</a:t>
            </a:r>
            <a:r>
              <a:rPr lang="en-GB" sz="1700"/>
              <a:t> </a:t>
            </a:r>
            <a:r>
              <a:rPr lang="en-GB" sz="1700" err="1"/>
              <a:t>oedden</a:t>
            </a:r>
            <a:r>
              <a:rPr lang="en-GB" sz="1700"/>
              <a:t> </a:t>
            </a:r>
            <a:r>
              <a:rPr lang="en-GB" sz="1700" err="1"/>
              <a:t>nhw</a:t>
            </a:r>
            <a:r>
              <a:rPr lang="en-GB" sz="1700"/>
              <a:t>, </a:t>
            </a:r>
            <a:r>
              <a:rPr lang="en-GB" sz="1700" err="1"/>
              <a:t>ond</a:t>
            </a:r>
            <a:r>
              <a:rPr lang="en-GB" sz="1700"/>
              <a:t> ‘</a:t>
            </a:r>
            <a:r>
              <a:rPr lang="en-GB" sz="1700" err="1"/>
              <a:t>oedd</a:t>
            </a:r>
            <a:r>
              <a:rPr lang="en-GB" sz="1700"/>
              <a:t> ‘</a:t>
            </a:r>
            <a:r>
              <a:rPr lang="en-GB" sz="1700" err="1"/>
              <a:t>na</a:t>
            </a:r>
            <a:r>
              <a:rPr lang="en-GB" sz="1700"/>
              <a:t> un </a:t>
            </a:r>
            <a:r>
              <a:rPr lang="en-GB" sz="1700" err="1"/>
              <a:t>oedd</a:t>
            </a:r>
            <a:r>
              <a:rPr lang="en-GB" sz="1700"/>
              <a:t> </a:t>
            </a:r>
            <a:r>
              <a:rPr lang="en-GB" sz="1700" err="1"/>
              <a:t>yn</a:t>
            </a:r>
            <a:r>
              <a:rPr lang="en-GB" sz="1700"/>
              <a:t> </a:t>
            </a:r>
            <a:r>
              <a:rPr lang="en-GB" sz="1700" err="1"/>
              <a:t>digwydd</a:t>
            </a:r>
            <a:r>
              <a:rPr lang="en-GB" sz="1700"/>
              <a:t> bod </a:t>
            </a:r>
            <a:r>
              <a:rPr lang="en-GB" sz="1700" err="1"/>
              <a:t>yn</a:t>
            </a:r>
            <a:r>
              <a:rPr lang="en-GB" sz="1700"/>
              <a:t> yr </a:t>
            </a:r>
            <a:r>
              <a:rPr lang="en-GB" sz="1700" err="1"/>
              <a:t>ysbyty</a:t>
            </a:r>
            <a:r>
              <a:rPr lang="en-GB" sz="1700"/>
              <a:t> ac ‘</a:t>
            </a:r>
            <a:r>
              <a:rPr lang="en-GB" sz="1700" err="1"/>
              <a:t>oedd</a:t>
            </a:r>
            <a:r>
              <a:rPr lang="en-GB" sz="1700"/>
              <a:t> </a:t>
            </a:r>
            <a:r>
              <a:rPr lang="en-GB" sz="1700" err="1"/>
              <a:t>hi’n</a:t>
            </a:r>
            <a:r>
              <a:rPr lang="en-GB" sz="1700"/>
              <a:t> </a:t>
            </a:r>
            <a:r>
              <a:rPr lang="en-GB" sz="1700" err="1"/>
              <a:t>dod</a:t>
            </a:r>
            <a:r>
              <a:rPr lang="en-GB" sz="1700"/>
              <a:t> a </a:t>
            </a:r>
            <a:r>
              <a:rPr lang="en-GB" sz="1700" err="1"/>
              <a:t>siarad</a:t>
            </a:r>
            <a:r>
              <a:rPr lang="en-GB" sz="1700"/>
              <a:t> Cymraeg, ac ‘</a:t>
            </a:r>
            <a:r>
              <a:rPr lang="en-GB" sz="1700" err="1"/>
              <a:t>oedd</a:t>
            </a:r>
            <a:r>
              <a:rPr lang="en-GB" sz="1700"/>
              <a:t> hi </a:t>
            </a:r>
            <a:r>
              <a:rPr lang="en-GB" sz="1700" err="1"/>
              <a:t>wastad</a:t>
            </a:r>
            <a:r>
              <a:rPr lang="en-GB" sz="1700"/>
              <a:t> </a:t>
            </a:r>
            <a:r>
              <a:rPr lang="en-GB" sz="1700" err="1"/>
              <a:t>yn</a:t>
            </a:r>
            <a:r>
              <a:rPr lang="en-GB" sz="1700"/>
              <a:t> </a:t>
            </a:r>
            <a:r>
              <a:rPr lang="en-GB" sz="1700" err="1"/>
              <a:t>dweud</a:t>
            </a:r>
            <a:r>
              <a:rPr lang="en-GB" sz="1700"/>
              <a:t> bod </a:t>
            </a:r>
            <a:r>
              <a:rPr lang="en-GB" sz="1700" err="1"/>
              <a:t>e’n</a:t>
            </a:r>
            <a:r>
              <a:rPr lang="en-GB" sz="1700"/>
              <a:t> </a:t>
            </a:r>
            <a:r>
              <a:rPr lang="en-GB" sz="1700" err="1"/>
              <a:t>ymateb</a:t>
            </a:r>
            <a:r>
              <a:rPr lang="en-GB" sz="1700"/>
              <a:t> </a:t>
            </a:r>
            <a:r>
              <a:rPr lang="en-GB" sz="1700" err="1"/>
              <a:t>yn</a:t>
            </a:r>
            <a:r>
              <a:rPr lang="en-GB" sz="1700"/>
              <a:t> well.’ </a:t>
            </a:r>
          </a:p>
          <a:p>
            <a:pPr marL="0" indent="0">
              <a:buNone/>
            </a:pPr>
            <a:r>
              <a:rPr lang="en-GB" sz="1700"/>
              <a:t>(‘I pressed at that time to make sure he would go back to a Welsh speaking atmosphere, because he still remembers things like Welsh words. The nurses he had were English speaking, but there was one who happened to be in the hospital who would come to speak Welsh to him, and she always said that he responded better’) (</a:t>
            </a:r>
            <a:r>
              <a:rPr lang="en-GB" sz="1700" err="1"/>
              <a:t>Misell</a:t>
            </a:r>
            <a:r>
              <a:rPr lang="en-GB" sz="1700"/>
              <a:t>, 2000, p. 31) </a:t>
            </a:r>
          </a:p>
          <a:p>
            <a:pPr marL="0" indent="0">
              <a:buNone/>
            </a:pPr>
            <a:r>
              <a:rPr lang="en-GB" sz="1700"/>
              <a:t>(See </a:t>
            </a:r>
            <a:r>
              <a:rPr lang="en-GB" sz="1700" err="1"/>
              <a:t>also:</a:t>
            </a:r>
            <a:r>
              <a:rPr lang="en-GB" sz="1700" err="1">
                <a:hlinkClick r:id="rId4"/>
              </a:rPr>
              <a:t>https</a:t>
            </a:r>
            <a:r>
              <a:rPr lang="en-GB" sz="1700">
                <a:hlinkClick r:id="rId4"/>
              </a:rPr>
              <a:t>://youtu.be/2iF41nNoM5M</a:t>
            </a:r>
            <a:r>
              <a:rPr lang="en-GB" sz="1700"/>
              <a:t>)</a:t>
            </a:r>
          </a:p>
        </p:txBody>
      </p:sp>
      <p:sp>
        <p:nvSpPr>
          <p:cNvPr id="13" name="Rectangle 1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32041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F3691-2A04-848D-40D5-302D01A77B74}"/>
              </a:ext>
            </a:extLst>
          </p:cNvPr>
          <p:cNvSpPr>
            <a:spLocks noGrp="1"/>
          </p:cNvSpPr>
          <p:nvPr>
            <p:ph type="title"/>
          </p:nvPr>
        </p:nvSpPr>
        <p:spPr>
          <a:xfrm>
            <a:off x="4974771" y="634946"/>
            <a:ext cx="6574972" cy="1450757"/>
          </a:xfrm>
        </p:spPr>
        <p:txBody>
          <a:bodyPr>
            <a:normAutofit/>
          </a:bodyPr>
          <a:lstStyle/>
          <a:p>
            <a:r>
              <a:rPr lang="en-GB" sz="3000" b="1" dirty="0"/>
              <a:t>What research says: sometimes people cannot express their feelings adequately in a second language (Misell, 2000)</a:t>
            </a:r>
          </a:p>
        </p:txBody>
      </p:sp>
      <p:pic>
        <p:nvPicPr>
          <p:cNvPr id="4" name="Picture 3">
            <a:extLst>
              <a:ext uri="{FF2B5EF4-FFF2-40B4-BE49-F238E27FC236}">
                <a16:creationId xmlns:a16="http://schemas.microsoft.com/office/drawing/2014/main" id="{45347949-BC27-9EF7-AF37-8B081E55BC17}"/>
              </a:ext>
            </a:extLst>
          </p:cNvPr>
          <p:cNvPicPr>
            <a:picLocks noChangeAspect="1"/>
          </p:cNvPicPr>
          <p:nvPr/>
        </p:nvPicPr>
        <p:blipFill>
          <a:blip r:embed="rId3"/>
          <a:srcRect l="12991" r="41994" b="-1"/>
          <a:stretch>
            <a:fillRect/>
          </a:stretch>
        </p:blipFill>
        <p:spPr>
          <a:xfrm>
            <a:off x="633999" y="640081"/>
            <a:ext cx="4001315" cy="5314406"/>
          </a:xfrm>
          <a:prstGeom prst="rect">
            <a:avLst/>
          </a:prstGeom>
        </p:spPr>
      </p:pic>
      <p:cxnSp>
        <p:nvCxnSpPr>
          <p:cNvPr id="11" name="Straight Connector 1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3BC989-D811-8797-BEF5-092DB06834A1}"/>
              </a:ext>
            </a:extLst>
          </p:cNvPr>
          <p:cNvSpPr>
            <a:spLocks noGrp="1"/>
          </p:cNvSpPr>
          <p:nvPr>
            <p:ph idx="1"/>
          </p:nvPr>
        </p:nvSpPr>
        <p:spPr>
          <a:xfrm>
            <a:off x="4974769" y="2198914"/>
            <a:ext cx="6574973" cy="3670180"/>
          </a:xfrm>
        </p:spPr>
        <p:txBody>
          <a:bodyPr>
            <a:normAutofit/>
          </a:bodyPr>
          <a:lstStyle/>
          <a:p>
            <a:pPr marL="0" indent="0">
              <a:buNone/>
            </a:pPr>
            <a:r>
              <a:rPr lang="en-GB" dirty="0"/>
              <a:t>			‘</a:t>
            </a:r>
            <a:r>
              <a:rPr lang="en-GB"/>
              <a:t>Mae </a:t>
            </a:r>
            <a:r>
              <a:rPr lang="en-GB" err="1"/>
              <a:t>mynegi</a:t>
            </a:r>
            <a:r>
              <a:rPr lang="en-GB"/>
              <a:t> </a:t>
            </a:r>
            <a:r>
              <a:rPr lang="en-GB" err="1"/>
              <a:t>teimladau</a:t>
            </a:r>
            <a:r>
              <a:rPr lang="en-GB"/>
              <a:t> </a:t>
            </a:r>
            <a:r>
              <a:rPr lang="en-GB" err="1"/>
              <a:t>yn</a:t>
            </a:r>
            <a:r>
              <a:rPr lang="en-GB"/>
              <a:t> </a:t>
            </a:r>
            <a:r>
              <a:rPr lang="en-GB" err="1"/>
              <a:t>rhan</a:t>
            </a:r>
            <a:r>
              <a:rPr lang="en-GB"/>
              <a:t> </a:t>
            </a:r>
            <a:r>
              <a:rPr lang="en-GB" err="1"/>
              <a:t>fawr</a:t>
            </a:r>
            <a:r>
              <a:rPr lang="en-GB"/>
              <a:t> </a:t>
            </a:r>
            <a:r>
              <a:rPr lang="en-GB" err="1"/>
              <a:t>o’r</a:t>
            </a:r>
            <a:r>
              <a:rPr lang="en-GB"/>
              <a:t> </a:t>
            </a:r>
            <a:r>
              <a:rPr lang="en-GB" err="1"/>
              <a:t>peth</a:t>
            </a:r>
            <a:r>
              <a:rPr lang="en-GB"/>
              <a:t> ac </a:t>
            </a:r>
            <a:r>
              <a:rPr lang="en-GB" err="1"/>
              <a:t>yn</a:t>
            </a:r>
            <a:r>
              <a:rPr lang="en-GB"/>
              <a:t> 				</a:t>
            </a:r>
            <a:r>
              <a:rPr lang="en-GB" err="1"/>
              <a:t>Gymraeg</a:t>
            </a:r>
            <a:r>
              <a:rPr lang="en-GB"/>
              <a:t> ‘</a:t>
            </a:r>
            <a:r>
              <a:rPr lang="en-GB" err="1"/>
              <a:t>wyt</a:t>
            </a:r>
            <a:r>
              <a:rPr lang="en-GB"/>
              <a:t> </a:t>
            </a:r>
            <a:r>
              <a:rPr lang="en-GB" err="1"/>
              <a:t>ti’n</a:t>
            </a:r>
            <a:r>
              <a:rPr lang="en-GB"/>
              <a:t> </a:t>
            </a:r>
            <a:r>
              <a:rPr lang="en-GB" err="1"/>
              <a:t>teimlo’n</a:t>
            </a:r>
            <a:r>
              <a:rPr lang="en-GB"/>
              <a:t> </a:t>
            </a:r>
            <a:r>
              <a:rPr lang="en-GB" err="1"/>
              <a:t>naturiol</a:t>
            </a:r>
            <a:r>
              <a:rPr lang="en-GB"/>
              <a:t>... </a:t>
            </a:r>
            <a:r>
              <a:rPr lang="en-GB" err="1"/>
              <a:t>Nid</a:t>
            </a:r>
            <a:r>
              <a:rPr lang="en-GB"/>
              <a:t> mater o </a:t>
            </a:r>
            <a:r>
              <a:rPr lang="en-GB" err="1"/>
              <a:t>ba</a:t>
            </a:r>
            <a:r>
              <a:rPr lang="en-GB"/>
              <a:t> 				mor </a:t>
            </a:r>
            <a:r>
              <a:rPr lang="en-GB" err="1"/>
              <a:t>hawdd</a:t>
            </a:r>
            <a:r>
              <a:rPr lang="en-GB"/>
              <a:t> </a:t>
            </a:r>
            <a:r>
              <a:rPr lang="en-GB" err="1"/>
              <a:t>ydy</a:t>
            </a:r>
            <a:r>
              <a:rPr lang="en-GB"/>
              <a:t> </a:t>
            </a:r>
            <a:r>
              <a:rPr lang="en-GB" err="1"/>
              <a:t>i</a:t>
            </a:r>
            <a:r>
              <a:rPr lang="en-GB"/>
              <a:t> </a:t>
            </a:r>
            <a:r>
              <a:rPr lang="en-GB" err="1"/>
              <a:t>wneud</a:t>
            </a:r>
            <a:r>
              <a:rPr lang="en-GB"/>
              <a:t> </a:t>
            </a:r>
            <a:r>
              <a:rPr lang="en-GB" err="1"/>
              <a:t>hynny</a:t>
            </a:r>
            <a:r>
              <a:rPr lang="en-GB"/>
              <a:t> </a:t>
            </a:r>
            <a:r>
              <a:rPr lang="en-GB" err="1"/>
              <a:t>yn</a:t>
            </a:r>
            <a:r>
              <a:rPr lang="en-GB"/>
              <a:t> </a:t>
            </a:r>
            <a:r>
              <a:rPr lang="en-GB" err="1"/>
              <a:t>Gymraeg</a:t>
            </a:r>
            <a:r>
              <a:rPr lang="en-GB"/>
              <a:t> neu 					</a:t>
            </a:r>
            <a:r>
              <a:rPr lang="en-GB" err="1"/>
              <a:t>Saesneg</a:t>
            </a:r>
            <a:r>
              <a:rPr lang="en-GB"/>
              <a:t>. </a:t>
            </a:r>
            <a:r>
              <a:rPr lang="en-GB" err="1"/>
              <a:t>Nid</a:t>
            </a:r>
            <a:r>
              <a:rPr lang="en-GB"/>
              <a:t> mater o </a:t>
            </a:r>
            <a:r>
              <a:rPr lang="en-GB" err="1"/>
              <a:t>ba</a:t>
            </a:r>
            <a:r>
              <a:rPr lang="en-GB"/>
              <a:t> mor </a:t>
            </a:r>
            <a:r>
              <a:rPr lang="en-GB" err="1"/>
              <a:t>alluog</a:t>
            </a:r>
            <a:r>
              <a:rPr lang="en-GB"/>
              <a:t> </a:t>
            </a:r>
            <a:r>
              <a:rPr lang="en-GB" err="1"/>
              <a:t>ydy</a:t>
            </a:r>
            <a:r>
              <a:rPr lang="en-GB"/>
              <a:t> </a:t>
            </a:r>
            <a:r>
              <a:rPr lang="en-GB" err="1"/>
              <a:t>rhywun</a:t>
            </a:r>
            <a:r>
              <a:rPr lang="en-GB"/>
              <a:t> </a:t>
            </a:r>
            <a:r>
              <a:rPr lang="en-GB" err="1"/>
              <a:t>yn</a:t>
            </a:r>
            <a:r>
              <a:rPr lang="en-GB"/>
              <a:t> </a:t>
            </a:r>
            <a:r>
              <a:rPr lang="en-GB" err="1"/>
              <a:t>ieithyddol</a:t>
            </a:r>
            <a:r>
              <a:rPr lang="en-GB"/>
              <a:t> </a:t>
            </a:r>
            <a:r>
              <a:rPr lang="en-GB" err="1"/>
              <a:t>ydy</a:t>
            </a:r>
            <a:r>
              <a:rPr lang="en-GB"/>
              <a:t> o - </a:t>
            </a:r>
            <a:r>
              <a:rPr lang="en-GB" err="1"/>
              <a:t>beth</a:t>
            </a:r>
            <a:r>
              <a:rPr lang="en-GB"/>
              <a:t> </a:t>
            </a:r>
            <a:r>
              <a:rPr lang="en-GB" err="1"/>
              <a:t>sy’n</a:t>
            </a:r>
            <a:r>
              <a:rPr lang="en-GB"/>
              <a:t> </a:t>
            </a:r>
            <a:r>
              <a:rPr lang="en-GB" err="1"/>
              <a:t>naturiol</a:t>
            </a:r>
            <a:r>
              <a:rPr lang="en-GB"/>
              <a:t>, </a:t>
            </a:r>
            <a:r>
              <a:rPr lang="en-GB" err="1"/>
              <a:t>lle</a:t>
            </a:r>
            <a:r>
              <a:rPr lang="en-GB"/>
              <a:t> y </a:t>
            </a:r>
            <a:r>
              <a:rPr lang="en-GB" err="1"/>
              <a:t>mae’r</a:t>
            </a:r>
            <a:r>
              <a:rPr lang="en-GB"/>
              <a:t> integrity, </a:t>
            </a:r>
            <a:r>
              <a:rPr lang="en-GB" err="1"/>
              <a:t>lle</a:t>
            </a:r>
            <a:r>
              <a:rPr lang="en-GB"/>
              <a:t> </a:t>
            </a:r>
            <a:r>
              <a:rPr lang="en-GB" err="1"/>
              <a:t>mae’r</a:t>
            </a:r>
            <a:r>
              <a:rPr lang="en-GB"/>
              <a:t> </a:t>
            </a:r>
            <a:r>
              <a:rPr lang="en-GB" err="1"/>
              <a:t>cyflawnder</a:t>
            </a:r>
            <a:r>
              <a:rPr lang="en-GB"/>
              <a:t> </a:t>
            </a:r>
            <a:r>
              <a:rPr lang="en-GB" err="1"/>
              <a:t>naturiol</a:t>
            </a:r>
            <a:r>
              <a:rPr lang="en-GB"/>
              <a:t> </a:t>
            </a:r>
            <a:r>
              <a:rPr lang="en-GB" err="1"/>
              <a:t>ydy</a:t>
            </a:r>
            <a:r>
              <a:rPr lang="en-GB"/>
              <a:t> o </a:t>
            </a:r>
            <a:r>
              <a:rPr lang="en-GB" err="1"/>
              <a:t>mewn</a:t>
            </a:r>
            <a:r>
              <a:rPr lang="en-GB"/>
              <a:t> </a:t>
            </a:r>
            <a:r>
              <a:rPr lang="en-GB" err="1"/>
              <a:t>gwirionedd</a:t>
            </a:r>
            <a:r>
              <a:rPr lang="en-GB"/>
              <a:t>’ </a:t>
            </a:r>
          </a:p>
          <a:p>
            <a:pPr marL="0" indent="0">
              <a:buNone/>
            </a:pPr>
            <a:r>
              <a:rPr lang="en-GB"/>
              <a:t>(‘Expressing feelings is a big part of it, and in Welsh you feel more natural... It’s not a matter of how capable some one is linguistically - it’s about what’s natural, where your integrity is, your natural wholeness in fact’)  (</a:t>
            </a:r>
            <a:r>
              <a:rPr lang="en-GB" err="1"/>
              <a:t>Misell</a:t>
            </a:r>
            <a:r>
              <a:rPr lang="en-GB"/>
              <a:t>, 2000, p. 26)</a:t>
            </a:r>
          </a:p>
        </p:txBody>
      </p:sp>
      <p:sp>
        <p:nvSpPr>
          <p:cNvPr id="13" name="Rectangle 1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72746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EF253-BD40-5F0E-C300-0184BA57A55B}"/>
              </a:ext>
            </a:extLst>
          </p:cNvPr>
          <p:cNvSpPr>
            <a:spLocks noGrp="1"/>
          </p:cNvSpPr>
          <p:nvPr>
            <p:ph type="title"/>
          </p:nvPr>
        </p:nvSpPr>
        <p:spPr>
          <a:xfrm>
            <a:off x="1097280" y="286603"/>
            <a:ext cx="10058400" cy="1450757"/>
          </a:xfrm>
        </p:spPr>
        <p:txBody>
          <a:bodyPr>
            <a:normAutofit/>
          </a:bodyPr>
          <a:lstStyle/>
          <a:p>
            <a:r>
              <a:rPr lang="en-GB" b="1" dirty="0"/>
              <a:t>What research says: sometimes people forget a second language (Misell, 2000) </a:t>
            </a:r>
          </a:p>
        </p:txBody>
      </p:sp>
      <p:pic>
        <p:nvPicPr>
          <p:cNvPr id="4" name="Picture 3">
            <a:extLst>
              <a:ext uri="{FF2B5EF4-FFF2-40B4-BE49-F238E27FC236}">
                <a16:creationId xmlns:a16="http://schemas.microsoft.com/office/drawing/2014/main" id="{21A73BBE-F01D-2CA1-CA7C-B4252F835E14}"/>
              </a:ext>
            </a:extLst>
          </p:cNvPr>
          <p:cNvPicPr>
            <a:picLocks noChangeAspect="1"/>
          </p:cNvPicPr>
          <p:nvPr/>
        </p:nvPicPr>
        <p:blipFill>
          <a:blip r:embed="rId2"/>
          <a:srcRect t="23585" b="4141"/>
          <a:stretch>
            <a:fillRect/>
          </a:stretch>
        </p:blipFill>
        <p:spPr>
          <a:xfrm>
            <a:off x="1076432" y="1916318"/>
            <a:ext cx="3094997" cy="3471012"/>
          </a:xfrm>
          <a:prstGeom prst="rect">
            <a:avLst/>
          </a:prstGeom>
        </p:spPr>
      </p:pic>
      <p:sp>
        <p:nvSpPr>
          <p:cNvPr id="3" name="Content Placeholder 2">
            <a:extLst>
              <a:ext uri="{FF2B5EF4-FFF2-40B4-BE49-F238E27FC236}">
                <a16:creationId xmlns:a16="http://schemas.microsoft.com/office/drawing/2014/main" id="{26DD17BC-1DCE-9D01-763A-C7149BC3CB5D}"/>
              </a:ext>
            </a:extLst>
          </p:cNvPr>
          <p:cNvSpPr>
            <a:spLocks noGrp="1"/>
          </p:cNvSpPr>
          <p:nvPr>
            <p:ph idx="1"/>
          </p:nvPr>
        </p:nvSpPr>
        <p:spPr>
          <a:xfrm>
            <a:off x="4639733" y="1845734"/>
            <a:ext cx="6515947" cy="4023360"/>
          </a:xfrm>
        </p:spPr>
        <p:txBody>
          <a:bodyPr>
            <a:normAutofit/>
          </a:bodyPr>
          <a:lstStyle/>
          <a:p>
            <a:pPr marL="0" indent="0">
              <a:buNone/>
            </a:pPr>
            <a:r>
              <a:rPr lang="en-GB" dirty="0"/>
              <a:t>‘Mae </a:t>
            </a:r>
            <a:r>
              <a:rPr lang="en-GB" dirty="0" err="1"/>
              <a:t>hi’n</a:t>
            </a:r>
            <a:r>
              <a:rPr lang="en-GB" dirty="0"/>
              <a:t> 91, </a:t>
            </a:r>
            <a:r>
              <a:rPr lang="en-GB" dirty="0" err="1"/>
              <a:t>mae</a:t>
            </a:r>
            <a:r>
              <a:rPr lang="en-GB" dirty="0"/>
              <a:t> </a:t>
            </a:r>
            <a:r>
              <a:rPr lang="en-GB" dirty="0" err="1"/>
              <a:t>hi’n</a:t>
            </a:r>
            <a:r>
              <a:rPr lang="en-GB" dirty="0"/>
              <a:t> </a:t>
            </a:r>
            <a:r>
              <a:rPr lang="en-GB" dirty="0" err="1"/>
              <a:t>Gymraes</a:t>
            </a:r>
            <a:r>
              <a:rPr lang="en-GB" dirty="0"/>
              <a:t> </a:t>
            </a:r>
            <a:r>
              <a:rPr lang="en-GB" dirty="0" err="1"/>
              <a:t>iaith</a:t>
            </a:r>
            <a:r>
              <a:rPr lang="en-GB" dirty="0"/>
              <a:t> </a:t>
            </a:r>
            <a:r>
              <a:rPr lang="en-GB" dirty="0" err="1"/>
              <a:t>gyntaf</a:t>
            </a:r>
            <a:r>
              <a:rPr lang="en-GB" dirty="0"/>
              <a:t>, ac </a:t>
            </a:r>
            <a:r>
              <a:rPr lang="en-GB" dirty="0" err="1"/>
              <a:t>mae’r</a:t>
            </a:r>
            <a:r>
              <a:rPr lang="en-GB" dirty="0"/>
              <a:t> </a:t>
            </a:r>
            <a:r>
              <a:rPr lang="en-GB" dirty="0" err="1"/>
              <a:t>Gymraeg</a:t>
            </a:r>
            <a:r>
              <a:rPr lang="en-GB" dirty="0"/>
              <a:t> </a:t>
            </a:r>
            <a:r>
              <a:rPr lang="en-GB" dirty="0" err="1"/>
              <a:t>yn</a:t>
            </a:r>
            <a:r>
              <a:rPr lang="en-GB" dirty="0"/>
              <a:t> haws </a:t>
            </a:r>
            <a:r>
              <a:rPr lang="en-GB" dirty="0" err="1"/>
              <a:t>iddi</a:t>
            </a:r>
            <a:r>
              <a:rPr lang="en-GB" dirty="0"/>
              <a:t> hi </a:t>
            </a:r>
            <a:r>
              <a:rPr lang="en-GB" dirty="0" err="1"/>
              <a:t>fel</a:t>
            </a:r>
            <a:r>
              <a:rPr lang="en-GB" dirty="0"/>
              <a:t> </a:t>
            </a:r>
            <a:r>
              <a:rPr lang="en-GB" dirty="0" err="1"/>
              <a:t>mae’n</a:t>
            </a:r>
            <a:r>
              <a:rPr lang="en-GB" dirty="0"/>
              <a:t> </a:t>
            </a:r>
            <a:r>
              <a:rPr lang="en-GB" dirty="0" err="1"/>
              <a:t>mynd</a:t>
            </a:r>
            <a:r>
              <a:rPr lang="en-GB" dirty="0"/>
              <a:t> </a:t>
            </a:r>
            <a:r>
              <a:rPr lang="en-GB" dirty="0" err="1"/>
              <a:t>yn</a:t>
            </a:r>
            <a:r>
              <a:rPr lang="en-GB" dirty="0"/>
              <a:t> </a:t>
            </a:r>
            <a:r>
              <a:rPr lang="en-GB" dirty="0" err="1"/>
              <a:t>fwy</a:t>
            </a:r>
            <a:r>
              <a:rPr lang="en-GB" dirty="0"/>
              <a:t> </a:t>
            </a:r>
            <a:r>
              <a:rPr lang="en-GB" dirty="0" err="1"/>
              <a:t>methedig</a:t>
            </a:r>
            <a:r>
              <a:rPr lang="en-GB" dirty="0"/>
              <a:t>... Mae </a:t>
            </a:r>
            <a:r>
              <a:rPr lang="en-GB" dirty="0" err="1"/>
              <a:t>hi’n</a:t>
            </a:r>
            <a:r>
              <a:rPr lang="en-GB" dirty="0"/>
              <a:t> </a:t>
            </a:r>
            <a:r>
              <a:rPr lang="en-GB" dirty="0" err="1"/>
              <a:t>eithaf</a:t>
            </a:r>
            <a:r>
              <a:rPr lang="en-GB" dirty="0"/>
              <a:t> </a:t>
            </a:r>
            <a:r>
              <a:rPr lang="en-GB" dirty="0" err="1"/>
              <a:t>rhwystredig</a:t>
            </a:r>
            <a:r>
              <a:rPr lang="en-GB" dirty="0"/>
              <a:t>, </a:t>
            </a:r>
            <a:r>
              <a:rPr lang="en-GB" dirty="0" err="1"/>
              <a:t>mae</a:t>
            </a:r>
            <a:r>
              <a:rPr lang="en-GB" dirty="0"/>
              <a:t> 	</a:t>
            </a:r>
            <a:r>
              <a:rPr lang="en-GB" dirty="0" err="1"/>
              <a:t>hi’n</a:t>
            </a:r>
            <a:r>
              <a:rPr lang="en-GB" dirty="0"/>
              <a:t> </a:t>
            </a:r>
            <a:r>
              <a:rPr lang="en-GB" dirty="0" err="1"/>
              <a:t>cymysgu</a:t>
            </a:r>
            <a:r>
              <a:rPr lang="en-GB" dirty="0"/>
              <a:t>, </a:t>
            </a:r>
            <a:r>
              <a:rPr lang="en-GB" dirty="0" err="1"/>
              <a:t>mae</a:t>
            </a:r>
            <a:r>
              <a:rPr lang="en-GB" dirty="0"/>
              <a:t> hi </a:t>
            </a:r>
            <a:r>
              <a:rPr lang="en-GB" dirty="0" err="1"/>
              <a:t>wedi</a:t>
            </a:r>
            <a:r>
              <a:rPr lang="en-GB" dirty="0"/>
              <a:t> </a:t>
            </a:r>
            <a:r>
              <a:rPr lang="en-GB" dirty="0" err="1"/>
              <a:t>cael</a:t>
            </a:r>
            <a:r>
              <a:rPr lang="en-GB" dirty="0"/>
              <a:t> </a:t>
            </a:r>
            <a:r>
              <a:rPr lang="en-GB" dirty="0" err="1"/>
              <a:t>sawl</a:t>
            </a:r>
            <a:r>
              <a:rPr lang="en-GB" dirty="0"/>
              <a:t> </a:t>
            </a:r>
            <a:r>
              <a:rPr lang="en-GB" dirty="0" err="1"/>
              <a:t>strôc</a:t>
            </a:r>
            <a:r>
              <a:rPr lang="en-GB" dirty="0"/>
              <a:t>. Mae </a:t>
            </a:r>
            <a:r>
              <a:rPr lang="en-GB" dirty="0" err="1"/>
              <a:t>hi’n</a:t>
            </a:r>
            <a:r>
              <a:rPr lang="en-GB" dirty="0"/>
              <a:t> </a:t>
            </a:r>
            <a:r>
              <a:rPr lang="en-GB" dirty="0" err="1"/>
              <a:t>ffindo</a:t>
            </a:r>
            <a:r>
              <a:rPr lang="en-GB" dirty="0"/>
              <a:t> </a:t>
            </a:r>
            <a:r>
              <a:rPr lang="en-GB" dirty="0" err="1"/>
              <a:t>fe’n</a:t>
            </a:r>
            <a:r>
              <a:rPr lang="en-GB" dirty="0"/>
              <a:t> </a:t>
            </a:r>
            <a:r>
              <a:rPr lang="en-GB" dirty="0" err="1"/>
              <a:t>rhwystredig</a:t>
            </a:r>
            <a:r>
              <a:rPr lang="en-GB" dirty="0"/>
              <a:t> </a:t>
            </a:r>
            <a:r>
              <a:rPr lang="en-GB" dirty="0" err="1"/>
              <a:t>iawn</a:t>
            </a:r>
            <a:r>
              <a:rPr lang="en-GB" dirty="0"/>
              <a:t>. </a:t>
            </a:r>
            <a:r>
              <a:rPr lang="en-GB" dirty="0" err="1"/>
              <a:t>Wi’n</a:t>
            </a:r>
            <a:r>
              <a:rPr lang="en-GB" dirty="0"/>
              <a:t> </a:t>
            </a:r>
            <a:r>
              <a:rPr lang="en-GB" dirty="0" err="1"/>
              <a:t>ei</a:t>
            </a:r>
            <a:r>
              <a:rPr lang="en-GB" dirty="0"/>
              <a:t> </a:t>
            </a:r>
            <a:r>
              <a:rPr lang="en-GB" dirty="0" err="1"/>
              <a:t>chlywed</a:t>
            </a:r>
            <a:r>
              <a:rPr lang="en-GB" dirty="0"/>
              <a:t>  </a:t>
            </a:r>
            <a:r>
              <a:rPr lang="en-GB" dirty="0" err="1"/>
              <a:t>hi’n</a:t>
            </a:r>
            <a:r>
              <a:rPr lang="en-GB" dirty="0"/>
              <a:t> </a:t>
            </a:r>
            <a:r>
              <a:rPr lang="en-GB" dirty="0" err="1"/>
              <a:t>siarad</a:t>
            </a:r>
            <a:r>
              <a:rPr lang="en-GB" dirty="0"/>
              <a:t> Cymraeg </a:t>
            </a:r>
            <a:r>
              <a:rPr lang="en-GB" dirty="0" err="1"/>
              <a:t>â’r</a:t>
            </a:r>
            <a:r>
              <a:rPr lang="en-GB" dirty="0"/>
              <a:t> staff a </a:t>
            </a:r>
            <a:r>
              <a:rPr lang="en-GB" dirty="0" err="1"/>
              <a:t>dyn</a:t>
            </a:r>
            <a:r>
              <a:rPr lang="en-GB" dirty="0"/>
              <a:t> </a:t>
            </a:r>
            <a:r>
              <a:rPr lang="en-GB" dirty="0" err="1"/>
              <a:t>nhw</a:t>
            </a:r>
            <a:r>
              <a:rPr lang="en-GB" dirty="0"/>
              <a:t> </a:t>
            </a:r>
            <a:r>
              <a:rPr lang="en-GB" dirty="0" err="1"/>
              <a:t>ddim</a:t>
            </a:r>
            <a:r>
              <a:rPr lang="en-GB" dirty="0"/>
              <a:t> </a:t>
            </a:r>
            <a:r>
              <a:rPr lang="en-GB" dirty="0" err="1"/>
              <a:t>yn</a:t>
            </a:r>
            <a:r>
              <a:rPr lang="en-GB" dirty="0"/>
              <a:t> 	</a:t>
            </a:r>
            <a:r>
              <a:rPr lang="en-GB" dirty="0" err="1"/>
              <a:t>deall</a:t>
            </a:r>
            <a:r>
              <a:rPr lang="en-GB" dirty="0"/>
              <a:t> gair o </a:t>
            </a:r>
            <a:r>
              <a:rPr lang="en-GB" dirty="0" err="1"/>
              <a:t>Gymraeg</a:t>
            </a:r>
            <a:r>
              <a:rPr lang="en-GB" dirty="0"/>
              <a:t>’  </a:t>
            </a:r>
          </a:p>
          <a:p>
            <a:pPr marL="0" indent="0">
              <a:buNone/>
            </a:pPr>
            <a:r>
              <a:rPr lang="en-GB" dirty="0"/>
              <a:t>(‘She’s 91 and she’s a first language Welsh speaker, and she finds Welsh easier as she becomes more frail. She’s quite frustrated, she gets confused, she’s had several strokes. She finds it very frustrating. I hear her speaking Welsh to the staff and they don’t understand a word of Welsh’) (Misell, 2000, p. 33)</a:t>
            </a:r>
          </a:p>
        </p:txBody>
      </p:sp>
    </p:spTree>
    <p:extLst>
      <p:ext uri="{BB962C8B-B14F-4D97-AF65-F5344CB8AC3E}">
        <p14:creationId xmlns:p14="http://schemas.microsoft.com/office/powerpoint/2010/main" val="369439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DF647E-3C73-4441-3CF2-519869B4396D}"/>
              </a:ext>
            </a:extLst>
          </p:cNvPr>
          <p:cNvSpPr>
            <a:spLocks noGrp="1"/>
          </p:cNvSpPr>
          <p:nvPr>
            <p:ph type="title"/>
          </p:nvPr>
        </p:nvSpPr>
        <p:spPr>
          <a:xfrm>
            <a:off x="4974771" y="634946"/>
            <a:ext cx="6574972" cy="1450757"/>
          </a:xfrm>
        </p:spPr>
        <p:txBody>
          <a:bodyPr>
            <a:normAutofit/>
          </a:bodyPr>
          <a:lstStyle/>
          <a:p>
            <a:r>
              <a:rPr lang="en-GB" sz="3400" b="1" dirty="0"/>
              <a:t>What research says: sometimes people do not yet understand a second language (Misell, 2000)</a:t>
            </a:r>
          </a:p>
        </p:txBody>
      </p:sp>
      <p:pic>
        <p:nvPicPr>
          <p:cNvPr id="4" name="Picture 3">
            <a:extLst>
              <a:ext uri="{FF2B5EF4-FFF2-40B4-BE49-F238E27FC236}">
                <a16:creationId xmlns:a16="http://schemas.microsoft.com/office/drawing/2014/main" id="{D543BC4E-3C3C-DFCB-07E4-6C3F85CDBE34}"/>
              </a:ext>
            </a:extLst>
          </p:cNvPr>
          <p:cNvPicPr>
            <a:picLocks noChangeAspect="1"/>
          </p:cNvPicPr>
          <p:nvPr/>
        </p:nvPicPr>
        <p:blipFill>
          <a:blip r:embed="rId2"/>
          <a:srcRect l="30359" r="17715" b="-2"/>
          <a:stretch>
            <a:fillRect/>
          </a:stretch>
        </p:blipFill>
        <p:spPr>
          <a:xfrm>
            <a:off x="633999" y="640081"/>
            <a:ext cx="4001315" cy="5314406"/>
          </a:xfrm>
          <a:prstGeom prst="rect">
            <a:avLst/>
          </a:prstGeom>
        </p:spPr>
      </p:pic>
      <p:cxnSp>
        <p:nvCxnSpPr>
          <p:cNvPr id="11" name="Straight Connector 10">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2397F5-FB86-A977-F3FE-A32E24EA5552}"/>
              </a:ext>
            </a:extLst>
          </p:cNvPr>
          <p:cNvSpPr>
            <a:spLocks noGrp="1"/>
          </p:cNvSpPr>
          <p:nvPr>
            <p:ph idx="1"/>
          </p:nvPr>
        </p:nvSpPr>
        <p:spPr>
          <a:xfrm>
            <a:off x="4974769" y="2198914"/>
            <a:ext cx="6574973" cy="3670180"/>
          </a:xfrm>
        </p:spPr>
        <p:txBody>
          <a:bodyPr>
            <a:normAutofit fontScale="92500"/>
          </a:bodyPr>
          <a:lstStyle/>
          <a:p>
            <a:pPr marL="0" indent="0">
              <a:buNone/>
            </a:pPr>
            <a:r>
              <a:rPr lang="en-GB" dirty="0"/>
              <a:t>‘</a:t>
            </a:r>
            <a:r>
              <a:rPr lang="en-GB" dirty="0" err="1"/>
              <a:t>Oedd</a:t>
            </a:r>
            <a:r>
              <a:rPr lang="en-GB" dirty="0"/>
              <a:t> </a:t>
            </a:r>
            <a:r>
              <a:rPr lang="en-GB" dirty="0" err="1"/>
              <a:t>pobl</a:t>
            </a:r>
            <a:r>
              <a:rPr lang="en-GB" dirty="0"/>
              <a:t> [</a:t>
            </a:r>
            <a:r>
              <a:rPr lang="en-GB" dirty="0" err="1"/>
              <a:t>yn</a:t>
            </a:r>
            <a:r>
              <a:rPr lang="en-GB" dirty="0"/>
              <a:t> yr </a:t>
            </a:r>
            <a:r>
              <a:rPr lang="en-GB" dirty="0" err="1"/>
              <a:t>ysbyty</a:t>
            </a:r>
            <a:r>
              <a:rPr lang="en-GB" dirty="0"/>
              <a:t>] </a:t>
            </a:r>
            <a:r>
              <a:rPr lang="en-GB" dirty="0" err="1"/>
              <a:t>yn</a:t>
            </a:r>
            <a:r>
              <a:rPr lang="en-GB" dirty="0"/>
              <a:t> </a:t>
            </a:r>
            <a:r>
              <a:rPr lang="en-GB" dirty="0" err="1"/>
              <a:t>garedig</a:t>
            </a:r>
            <a:r>
              <a:rPr lang="en-GB" dirty="0"/>
              <a:t> </a:t>
            </a:r>
            <a:r>
              <a:rPr lang="en-GB" dirty="0" err="1"/>
              <a:t>iawn</a:t>
            </a:r>
            <a:r>
              <a:rPr lang="en-GB" dirty="0"/>
              <a:t>, </a:t>
            </a:r>
            <a:r>
              <a:rPr lang="en-GB" dirty="0" err="1"/>
              <a:t>ond</a:t>
            </a:r>
            <a:r>
              <a:rPr lang="en-GB" dirty="0"/>
              <a:t> ‘</a:t>
            </a:r>
            <a:r>
              <a:rPr lang="en-GB" dirty="0" err="1"/>
              <a:t>oedden</a:t>
            </a:r>
            <a:r>
              <a:rPr lang="en-GB" dirty="0"/>
              <a:t> </a:t>
            </a:r>
            <a:r>
              <a:rPr lang="en-GB" dirty="0" err="1"/>
              <a:t>nhw</a:t>
            </a:r>
            <a:r>
              <a:rPr lang="en-GB" dirty="0"/>
              <a:t> </a:t>
            </a:r>
            <a:r>
              <a:rPr lang="en-GB" dirty="0" err="1"/>
              <a:t>ddim</a:t>
            </a:r>
            <a:r>
              <a:rPr lang="en-GB" dirty="0"/>
              <a:t> </a:t>
            </a:r>
            <a:r>
              <a:rPr lang="en-GB" dirty="0" err="1"/>
              <a:t>yn</a:t>
            </a:r>
            <a:r>
              <a:rPr lang="en-GB" dirty="0"/>
              <a:t> </a:t>
            </a:r>
            <a:r>
              <a:rPr lang="en-GB" dirty="0" err="1"/>
              <a:t>sylweddoli</a:t>
            </a:r>
            <a:r>
              <a:rPr lang="en-GB" dirty="0"/>
              <a:t>. </a:t>
            </a:r>
            <a:r>
              <a:rPr lang="en-GB" dirty="0" err="1"/>
              <a:t>Roedden</a:t>
            </a:r>
            <a:r>
              <a:rPr lang="en-GB" dirty="0"/>
              <a:t> </a:t>
            </a:r>
            <a:r>
              <a:rPr lang="en-GB" dirty="0" err="1"/>
              <a:t>nhw’n</a:t>
            </a:r>
            <a:r>
              <a:rPr lang="en-GB" dirty="0"/>
              <a:t> </a:t>
            </a:r>
            <a:r>
              <a:rPr lang="en-GB" dirty="0" err="1"/>
              <a:t>gofyn</a:t>
            </a:r>
            <a:r>
              <a:rPr lang="en-GB" dirty="0"/>
              <a:t> </a:t>
            </a:r>
            <a:r>
              <a:rPr lang="en-GB" dirty="0" err="1"/>
              <a:t>cwestiynau</a:t>
            </a:r>
            <a:r>
              <a:rPr lang="en-GB" dirty="0"/>
              <a:t> </a:t>
            </a:r>
            <a:r>
              <a:rPr lang="en-GB" dirty="0" err="1"/>
              <a:t>iddi</a:t>
            </a:r>
            <a:r>
              <a:rPr lang="en-GB" dirty="0"/>
              <a:t> hi </a:t>
            </a:r>
            <a:r>
              <a:rPr lang="en-GB" dirty="0" err="1"/>
              <a:t>oedd</a:t>
            </a:r>
            <a:r>
              <a:rPr lang="en-GB" dirty="0"/>
              <a:t> hi </a:t>
            </a:r>
            <a:r>
              <a:rPr lang="en-GB" dirty="0" err="1"/>
              <a:t>ddim</a:t>
            </a:r>
            <a:r>
              <a:rPr lang="en-GB" dirty="0"/>
              <a:t> </a:t>
            </a:r>
            <a:r>
              <a:rPr lang="en-GB" dirty="0" err="1"/>
              <a:t>yn</a:t>
            </a:r>
            <a:r>
              <a:rPr lang="en-GB" dirty="0"/>
              <a:t> </a:t>
            </a:r>
            <a:r>
              <a:rPr lang="en-GB" dirty="0" err="1"/>
              <a:t>eu</a:t>
            </a:r>
            <a:r>
              <a:rPr lang="en-GB" dirty="0"/>
              <a:t> </a:t>
            </a:r>
            <a:r>
              <a:rPr lang="en-GB" dirty="0" err="1"/>
              <a:t>deall</a:t>
            </a:r>
            <a:r>
              <a:rPr lang="en-GB" dirty="0"/>
              <a:t>... ’</a:t>
            </a:r>
            <a:r>
              <a:rPr lang="en-GB" dirty="0" err="1"/>
              <a:t>Oedd</a:t>
            </a:r>
            <a:r>
              <a:rPr lang="en-GB" dirty="0"/>
              <a:t> y </a:t>
            </a:r>
            <a:r>
              <a:rPr lang="en-GB" dirty="0" err="1"/>
              <a:t>cwestiynau’n</a:t>
            </a:r>
            <a:r>
              <a:rPr lang="en-GB" dirty="0"/>
              <a:t> </a:t>
            </a:r>
            <a:r>
              <a:rPr lang="en-GB" dirty="0" err="1"/>
              <a:t>astrus</a:t>
            </a:r>
            <a:r>
              <a:rPr lang="en-GB" dirty="0"/>
              <a:t> </a:t>
            </a:r>
            <a:r>
              <a:rPr lang="en-GB" dirty="0" err="1"/>
              <a:t>ond</a:t>
            </a:r>
            <a:r>
              <a:rPr lang="en-GB" dirty="0"/>
              <a:t> ‘</a:t>
            </a:r>
            <a:r>
              <a:rPr lang="en-GB" dirty="0" err="1"/>
              <a:t>oedden</a:t>
            </a:r>
            <a:r>
              <a:rPr lang="en-GB" dirty="0"/>
              <a:t> </a:t>
            </a:r>
            <a:r>
              <a:rPr lang="en-GB" dirty="0" err="1"/>
              <a:t>nhw</a:t>
            </a:r>
            <a:r>
              <a:rPr lang="en-GB" dirty="0"/>
              <a:t> </a:t>
            </a:r>
            <a:r>
              <a:rPr lang="en-GB" dirty="0" err="1"/>
              <a:t>hefyd</a:t>
            </a:r>
            <a:r>
              <a:rPr lang="en-GB" dirty="0"/>
              <a:t> </a:t>
            </a:r>
            <a:r>
              <a:rPr lang="en-GB" dirty="0" err="1"/>
              <a:t>yn</a:t>
            </a:r>
            <a:r>
              <a:rPr lang="en-GB" dirty="0"/>
              <a:t> </a:t>
            </a:r>
            <a:r>
              <a:rPr lang="en-GB" dirty="0" err="1"/>
              <a:t>Saesneg</a:t>
            </a:r>
            <a:r>
              <a:rPr lang="en-GB" dirty="0"/>
              <a:t>, ac ail </a:t>
            </a:r>
            <a:r>
              <a:rPr lang="en-GB" dirty="0" err="1"/>
              <a:t>iaith</a:t>
            </a:r>
            <a:r>
              <a:rPr lang="en-GB" dirty="0"/>
              <a:t> </a:t>
            </a:r>
            <a:r>
              <a:rPr lang="en-GB" dirty="0" err="1"/>
              <a:t>i</a:t>
            </a:r>
            <a:r>
              <a:rPr lang="en-GB" dirty="0"/>
              <a:t> [</a:t>
            </a:r>
            <a:r>
              <a:rPr lang="en-GB" dirty="0" err="1"/>
              <a:t>fy</a:t>
            </a:r>
            <a:r>
              <a:rPr lang="en-GB" dirty="0"/>
              <a:t> merch] </a:t>
            </a:r>
            <a:r>
              <a:rPr lang="en-GB" dirty="0" err="1"/>
              <a:t>yw</a:t>
            </a:r>
            <a:r>
              <a:rPr lang="en-GB" dirty="0"/>
              <a:t> </a:t>
            </a:r>
            <a:r>
              <a:rPr lang="en-GB" dirty="0" err="1"/>
              <a:t>Saesneg</a:t>
            </a:r>
            <a:r>
              <a:rPr lang="en-GB" dirty="0"/>
              <a:t>’.</a:t>
            </a:r>
          </a:p>
          <a:p>
            <a:pPr marL="0" indent="0">
              <a:buNone/>
            </a:pPr>
            <a:r>
              <a:rPr lang="en-GB" dirty="0"/>
              <a:t>(‘The people in the hospital were very kind, but they didn’t realise. They were asking her questions she didn’t understand... The questions were complex but they were also in English, and English is a second language to [my daughter]’) (Misell, 2000, p. 34) </a:t>
            </a:r>
          </a:p>
          <a:p>
            <a:r>
              <a:rPr lang="en-GB" dirty="0"/>
              <a:t>(See </a:t>
            </a:r>
            <a:r>
              <a:rPr lang="en-GB" dirty="0" err="1"/>
              <a:t>also:</a:t>
            </a:r>
            <a:r>
              <a:rPr lang="en-GB" dirty="0" err="1">
                <a:hlinkClick r:id="rId3"/>
              </a:rPr>
              <a:t>https</a:t>
            </a:r>
            <a:r>
              <a:rPr lang="en-GB" dirty="0">
                <a:hlinkClick r:id="rId3"/>
              </a:rPr>
              <a:t>://youtu.be/qS-9F_qqOXo</a:t>
            </a:r>
            <a:r>
              <a:rPr lang="en-GB" dirty="0"/>
              <a:t>  &amp; </a:t>
            </a:r>
            <a:r>
              <a:rPr lang="en-GB" dirty="0">
                <a:hlinkClick r:id="rId4"/>
              </a:rPr>
              <a:t>https://youtu.be/jlbDC6JT5-U</a:t>
            </a:r>
            <a:r>
              <a:rPr lang="en-GB" dirty="0"/>
              <a:t>)</a:t>
            </a:r>
          </a:p>
          <a:p>
            <a:pPr marL="0" indent="0">
              <a:buNone/>
            </a:pPr>
            <a:r>
              <a:rPr lang="en-GB" sz="1700" dirty="0"/>
              <a:t> </a:t>
            </a:r>
          </a:p>
        </p:txBody>
      </p:sp>
      <p:sp>
        <p:nvSpPr>
          <p:cNvPr id="13" name="Rectangle 12">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03626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9CA22-A109-29EE-312C-1B487F87B80D}"/>
              </a:ext>
            </a:extLst>
          </p:cNvPr>
          <p:cNvSpPr>
            <a:spLocks noGrp="1"/>
          </p:cNvSpPr>
          <p:nvPr>
            <p:ph type="title"/>
          </p:nvPr>
        </p:nvSpPr>
        <p:spPr/>
        <p:txBody>
          <a:bodyPr/>
          <a:lstStyle/>
          <a:p>
            <a:r>
              <a:rPr lang="en-US" altLang="en-US" b="1" dirty="0">
                <a:solidFill>
                  <a:srgbClr val="001D35"/>
                </a:solidFill>
                <a:latin typeface="Google Sans"/>
              </a:rPr>
              <a:t>Scenario Discussion</a:t>
            </a:r>
            <a:br>
              <a:rPr lang="en-US" altLang="en-US" sz="2000" dirty="0">
                <a:solidFill>
                  <a:schemeClr val="tx1"/>
                </a:solidFill>
              </a:rPr>
            </a:br>
            <a:endParaRPr lang="en-GB" dirty="0"/>
          </a:p>
        </p:txBody>
      </p:sp>
      <p:sp>
        <p:nvSpPr>
          <p:cNvPr id="6" name="Rectangle 2">
            <a:extLst>
              <a:ext uri="{FF2B5EF4-FFF2-40B4-BE49-F238E27FC236}">
                <a16:creationId xmlns:a16="http://schemas.microsoft.com/office/drawing/2014/main" id="{29EFCAC8-5930-7BEC-102D-BB317DB035D1}"/>
              </a:ext>
            </a:extLst>
          </p:cNvPr>
          <p:cNvSpPr>
            <a:spLocks noGrp="1" noChangeArrowheads="1"/>
          </p:cNvSpPr>
          <p:nvPr>
            <p:ph idx="1"/>
          </p:nvPr>
        </p:nvSpPr>
        <p:spPr bwMode="auto">
          <a:xfrm>
            <a:off x="1097280" y="1502925"/>
            <a:ext cx="10402078" cy="4708981"/>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A0A0A"/>
                </a:solidFill>
                <a:effectLst/>
                <a:latin typeface="Google Sans"/>
              </a:rPr>
              <a:t>Focus:</a:t>
            </a:r>
            <a:r>
              <a:rPr kumimoji="0" lang="en-US" altLang="en-US" sz="2400" b="0" i="0" u="none" strike="noStrike" cap="none" normalizeH="0" baseline="0" dirty="0">
                <a:ln>
                  <a:noFill/>
                </a:ln>
                <a:solidFill>
                  <a:srgbClr val="0A0A0A"/>
                </a:solidFill>
                <a:effectLst/>
                <a:latin typeface="Google Sans"/>
              </a:rPr>
              <a:t> Welsh language, patient dignity, and access to services.</a:t>
            </a:r>
            <a:br>
              <a:rPr kumimoji="0" lang="en-US" altLang="en-US" sz="2400" b="0" i="0" u="none" strike="noStrike" cap="none" normalizeH="0" baseline="0" dirty="0">
                <a:ln>
                  <a:noFill/>
                </a:ln>
                <a:solidFill>
                  <a:srgbClr val="0A0A0A"/>
                </a:solidFill>
                <a:effectLst/>
                <a:latin typeface="Google Sans"/>
              </a:rPr>
            </a:br>
            <a:r>
              <a:rPr kumimoji="0" lang="en-US" altLang="en-US" sz="2400" b="1" i="0" u="none" strike="noStrike" cap="none" normalizeH="0" baseline="0" dirty="0">
                <a:ln>
                  <a:noFill/>
                </a:ln>
                <a:solidFill>
                  <a:srgbClr val="0A0A0A"/>
                </a:solidFill>
                <a:effectLst/>
                <a:latin typeface="Google Sans"/>
              </a:rPr>
              <a:t>Source:</a:t>
            </a:r>
            <a:r>
              <a:rPr kumimoji="0" lang="en-US" altLang="en-US" sz="2400" b="0" i="0" u="none" strike="noStrike" cap="none" normalizeH="0" baseline="0" dirty="0">
                <a:ln>
                  <a:noFill/>
                </a:ln>
                <a:solidFill>
                  <a:srgbClr val="0A0A0A"/>
                </a:solidFill>
                <a:effectLst/>
                <a:latin typeface="Google Sans"/>
              </a:rPr>
              <a:t> </a:t>
            </a:r>
            <a:r>
              <a:rPr kumimoji="0" lang="en-US" altLang="en-US" sz="2400" b="0" i="1" u="none" strike="noStrike" cap="none" normalizeH="0" baseline="0" dirty="0">
                <a:ln>
                  <a:noFill/>
                </a:ln>
                <a:solidFill>
                  <a:srgbClr val="0A0A0A"/>
                </a:solidFill>
                <a:effectLst/>
                <a:latin typeface="Google Sans"/>
              </a:rPr>
              <a:t>More than just words</a:t>
            </a:r>
            <a:r>
              <a:rPr kumimoji="0" lang="en-US" altLang="en-US" sz="2400" b="0" i="0" u="none" strike="noStrike" cap="none" normalizeH="0" baseline="0" dirty="0">
                <a:ln>
                  <a:noFill/>
                </a:ln>
                <a:solidFill>
                  <a:srgbClr val="0A0A0A"/>
                </a:solidFill>
                <a:effectLst/>
                <a:latin typeface="Google Sans"/>
              </a:rPr>
              <a:t> (Welsh Government). </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Google Sans"/>
              </a:rPr>
              <a:t>Exercise:</a:t>
            </a:r>
            <a:r>
              <a:rPr kumimoji="0" lang="en-US" altLang="en-US" sz="2400" b="0" i="0" u="none" strike="noStrike" cap="none" normalizeH="0" baseline="0" dirty="0">
                <a:ln>
                  <a:noFill/>
                </a:ln>
                <a:solidFill>
                  <a:srgbClr val="0A0A0A"/>
                </a:solidFill>
                <a:effectLst/>
                <a:latin typeface="Google Sans"/>
              </a:rPr>
              <a:t> Divide into small groups and present a scenario where an elderly,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first-language Welsh speaker</a:t>
            </a:r>
            <a:r>
              <a:rPr lang="en-US" altLang="en-US" sz="2400" dirty="0">
                <a:solidFill>
                  <a:srgbClr val="0A0A0A"/>
                </a:solidFill>
                <a:latin typeface="Google Sans"/>
              </a:rPr>
              <a:t> is </a:t>
            </a:r>
            <a:r>
              <a:rPr kumimoji="0" lang="en-US" altLang="en-US" sz="2400" b="0" i="0" u="none" strike="noStrike" cap="none" normalizeH="0" baseline="0" dirty="0">
                <a:ln>
                  <a:noFill/>
                </a:ln>
                <a:solidFill>
                  <a:srgbClr val="0A0A0A"/>
                </a:solidFill>
                <a:effectLst/>
                <a:latin typeface="Google Sans"/>
              </a:rPr>
              <a:t>admitted to a hospital with no Welsh-speaking staff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immediately available.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Google Sans"/>
              </a:rPr>
              <a:t>Task:</a:t>
            </a:r>
            <a:r>
              <a:rPr kumimoji="0" lang="en-US" altLang="en-US" sz="2400" b="0" i="0" u="none" strike="noStrike" cap="none" normalizeH="0" baseline="0" dirty="0">
                <a:ln>
                  <a:noFill/>
                </a:ln>
                <a:solidFill>
                  <a:srgbClr val="0A0A0A"/>
                </a:solidFill>
                <a:effectLst/>
                <a:latin typeface="Google Sans"/>
              </a:rPr>
              <a:t> Discuss why the patient might be reluctant to ask for service in Welsh</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 (e.g., embarrassment, feeling they are a burden).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Google Sans"/>
              </a:rPr>
              <a:t>Goal:</a:t>
            </a:r>
            <a:r>
              <a:rPr kumimoji="0" lang="en-US" altLang="en-US" sz="2400" b="0" i="0" u="none" strike="noStrike" cap="none" normalizeH="0" baseline="0" dirty="0">
                <a:ln>
                  <a:noFill/>
                </a:ln>
                <a:solidFill>
                  <a:srgbClr val="0A0A0A"/>
                </a:solidFill>
                <a:effectLst/>
                <a:latin typeface="Google Sans"/>
              </a:rPr>
              <a:t> Define the "Active Offer"—offering a Welsh language service without the </a:t>
            </a:r>
            <a:endParaRPr lang="en-US" altLang="en-US" sz="2400" dirty="0">
              <a:solidFill>
                <a:srgbClr val="0A0A0A"/>
              </a:solidFill>
              <a:latin typeface="Google Sans"/>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patient having to ask—and outline three practical steps to implement this in their </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2400" b="0" i="0" u="none" strike="noStrike" cap="none" normalizeH="0" baseline="0" dirty="0">
                <a:ln>
                  <a:noFill/>
                </a:ln>
                <a:solidFill>
                  <a:srgbClr val="0A0A0A"/>
                </a:solidFill>
                <a:effectLst/>
                <a:latin typeface="Google Sans"/>
              </a:rPr>
              <a:t>specific role. </a:t>
            </a:r>
          </a:p>
          <a:p>
            <a:pPr marL="0" marR="0" lvl="0" indent="0" algn="l" defTabSz="914400" rtl="0" eaLnBrk="0" fontAlgn="base" latinLnBrk="0" hangingPunct="0">
              <a:lnSpc>
                <a:spcPct val="100000"/>
              </a:lnSpc>
              <a:spcBef>
                <a:spcPct val="0"/>
              </a:spcBef>
              <a:spcAft>
                <a:spcPct val="0"/>
              </a:spcAft>
              <a:buClrTx/>
              <a:buSzTx/>
              <a:buNone/>
              <a:tabLst/>
            </a:pPr>
            <a:endParaRPr lang="en-US" altLang="en-US" sz="2400" dirty="0">
              <a:solidFill>
                <a:srgbClr val="0A0A0A"/>
              </a:solidFill>
              <a:latin typeface="Google Sans"/>
            </a:endParaRPr>
          </a:p>
          <a:p>
            <a:pPr marL="0" marR="0" lvl="0" indent="0" algn="l" defTabSz="914400" rtl="0" eaLnBrk="0" fontAlgn="base" latinLnBrk="0" hangingPunct="0">
              <a:lnSpc>
                <a:spcPct val="100000"/>
              </a:lnSpc>
              <a:spcBef>
                <a:spcPct val="0"/>
              </a:spcBef>
              <a:spcAft>
                <a:spcPct val="0"/>
              </a:spcAft>
              <a:buClrTx/>
              <a:buSzTx/>
              <a:buNone/>
              <a:tabLst/>
            </a:pPr>
            <a:r>
              <a:rPr lang="en-US" altLang="en-US" sz="2400" dirty="0">
                <a:solidFill>
                  <a:srgbClr val="0A0A0A"/>
                </a:solidFill>
                <a:latin typeface="Google Sans"/>
              </a:rPr>
              <a:t>15 mins</a:t>
            </a:r>
            <a:endParaRPr kumimoji="0" lang="en-US" altLang="en-US" sz="2400" b="0" i="0" u="none" strike="noStrike" cap="none" normalizeH="0" baseline="0" dirty="0">
              <a:ln>
                <a:noFill/>
              </a:ln>
              <a:solidFill>
                <a:srgbClr val="0A0A0A"/>
              </a:solidFill>
              <a:effectLst/>
              <a:latin typeface="Google Sans"/>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06126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BFA9B7-7386-0321-FC12-8B1A9D05AE0E}"/>
              </a:ext>
            </a:extLst>
          </p:cNvPr>
          <p:cNvSpPr>
            <a:spLocks noGrp="1"/>
          </p:cNvSpPr>
          <p:nvPr>
            <p:ph idx="1"/>
          </p:nvPr>
        </p:nvSpPr>
        <p:spPr/>
        <p:txBody>
          <a:bodyPr/>
          <a:lstStyle/>
          <a:p>
            <a:r>
              <a:rPr lang="en-GB" dirty="0"/>
              <a:t>Whilst the UK has an ageing population (House of Commons Library, 2024),  Wales has the highest proportion of people aged over 65 (21%)  (Age Cymru/Swansea University, 2021).</a:t>
            </a:r>
          </a:p>
          <a:p>
            <a:r>
              <a:rPr lang="en-GB" dirty="0"/>
              <a:t>The global number of persons aged 65 years or over is projected to more than double by 2050.  In 2020, there were an estimated 727 million persons aged 65 years or over worldwide.  This number is projected to more than double by 2050, reaching over 1.5 billion persons.  The share of older persons in the global population is expected to increase from 9.3 per cent in 2020 to 16.0 per cent in 2050.  By mid-century, one in six people globally will be aged 65 years or older (United Nations Department of Economic and Social Affairs, 2020). </a:t>
            </a:r>
            <a:endParaRPr lang="en-US" dirty="0"/>
          </a:p>
          <a:p>
            <a:r>
              <a:rPr lang="en-GB" dirty="0"/>
              <a:t>  </a:t>
            </a:r>
            <a:endParaRPr lang="en-US" dirty="0"/>
          </a:p>
          <a:p>
            <a:endParaRPr lang="en-GB" dirty="0"/>
          </a:p>
        </p:txBody>
      </p:sp>
      <p:sp>
        <p:nvSpPr>
          <p:cNvPr id="4" name="Title 1">
            <a:extLst>
              <a:ext uri="{FF2B5EF4-FFF2-40B4-BE49-F238E27FC236}">
                <a16:creationId xmlns:a16="http://schemas.microsoft.com/office/drawing/2014/main" id="{28090843-8D0A-2D92-D63B-63F5B7B7917C}"/>
              </a:ext>
            </a:extLst>
          </p:cNvPr>
          <p:cNvSpPr>
            <a:spLocks noGrp="1"/>
          </p:cNvSpPr>
          <p:nvPr>
            <p:ph type="title"/>
          </p:nvPr>
        </p:nvSpPr>
        <p:spPr>
          <a:xfrm>
            <a:off x="1096963" y="287338"/>
            <a:ext cx="10058400" cy="1449387"/>
          </a:xfrm>
        </p:spPr>
        <p:txBody>
          <a:bodyPr/>
          <a:lstStyle/>
          <a:p>
            <a:r>
              <a:rPr lang="en-GB" altLang="en-US" b="1" dirty="0"/>
              <a:t>Ageing: a major issue in health and social care</a:t>
            </a:r>
          </a:p>
        </p:txBody>
      </p:sp>
    </p:spTree>
    <p:extLst>
      <p:ext uri="{BB962C8B-B14F-4D97-AF65-F5344CB8AC3E}">
        <p14:creationId xmlns:p14="http://schemas.microsoft.com/office/powerpoint/2010/main" val="32907030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BF69-BDFC-4BB4-A1C3-47FBD8BFC3CB}"/>
              </a:ext>
            </a:extLst>
          </p:cNvPr>
          <p:cNvSpPr>
            <a:spLocks noGrp="1"/>
          </p:cNvSpPr>
          <p:nvPr>
            <p:ph type="title"/>
          </p:nvPr>
        </p:nvSpPr>
        <p:spPr>
          <a:xfrm>
            <a:off x="287019" y="274638"/>
            <a:ext cx="11295381" cy="837882"/>
          </a:xfrm>
        </p:spPr>
        <p:txBody>
          <a:bodyPr>
            <a:normAutofit/>
          </a:bodyPr>
          <a:lstStyle/>
          <a:p>
            <a:r>
              <a:rPr lang="en-GB" sz="3200" b="1" dirty="0"/>
              <a:t>Population change over the last 100 years (source: ONS, 2020)</a:t>
            </a:r>
          </a:p>
        </p:txBody>
      </p:sp>
      <p:pic>
        <p:nvPicPr>
          <p:cNvPr id="4" name="Content Placeholder 3" descr="Chart, histogram&#10;&#10;Description automatically generated">
            <a:extLst>
              <a:ext uri="{FF2B5EF4-FFF2-40B4-BE49-F238E27FC236}">
                <a16:creationId xmlns:a16="http://schemas.microsoft.com/office/drawing/2014/main" id="{70086F2A-C820-4BFD-AF27-CC5A2774A7F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53143" y="1592926"/>
            <a:ext cx="10450987" cy="4324547"/>
          </a:xfrm>
          <a:prstGeom prst="rect">
            <a:avLst/>
          </a:prstGeom>
        </p:spPr>
      </p:pic>
    </p:spTree>
    <p:extLst>
      <p:ext uri="{BB962C8B-B14F-4D97-AF65-F5344CB8AC3E}">
        <p14:creationId xmlns:p14="http://schemas.microsoft.com/office/powerpoint/2010/main" val="68344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A2AF416-5B41-495D-8B86-9659907AAEDF}"/>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3700">
                <a:solidFill>
                  <a:srgbClr val="FFFFFF"/>
                </a:solidFill>
              </a:rPr>
              <a:t>Age structure of the UK population, mid-2020 and mid-2030 (source: ONS, 2022)</a:t>
            </a:r>
          </a:p>
        </p:txBody>
      </p:sp>
      <p:pic>
        <p:nvPicPr>
          <p:cNvPr id="4" name="Content Placeholder 3">
            <a:extLst>
              <a:ext uri="{FF2B5EF4-FFF2-40B4-BE49-F238E27FC236}">
                <a16:creationId xmlns:a16="http://schemas.microsoft.com/office/drawing/2014/main" id="{0FDF4643-D514-4D28-9FF9-8B6BA3E79080}"/>
              </a:ext>
            </a:extLst>
          </p:cNvPr>
          <p:cNvPicPr>
            <a:picLocks noGrp="1" noChangeAspect="1"/>
          </p:cNvPicPr>
          <p:nvPr>
            <p:ph idx="1"/>
          </p:nvPr>
        </p:nvPicPr>
        <p:blipFill>
          <a:blip r:embed="rId2"/>
          <a:srcRect t="6434" r="2" b="5485"/>
          <a:stretch>
            <a:fillRect/>
          </a:stretch>
        </p:blipFill>
        <p:spPr>
          <a:xfrm>
            <a:off x="4639733" y="10"/>
            <a:ext cx="7552266" cy="6857990"/>
          </a:xfrm>
          <a:prstGeom prst="rect">
            <a:avLst/>
          </a:prstGeom>
        </p:spPr>
      </p:pic>
      <p:sp>
        <p:nvSpPr>
          <p:cNvPr id="17" name="Rectangle 16">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6216439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FA5D8E9-D5B6-475E-B24C-55AA6DD2A258}"/>
              </a:ext>
            </a:extLst>
          </p:cNvPr>
          <p:cNvSpPr>
            <a:spLocks noGrp="1"/>
          </p:cNvSpPr>
          <p:nvPr>
            <p:ph type="title"/>
          </p:nvPr>
        </p:nvSpPr>
        <p:spPr>
          <a:xfrm>
            <a:off x="492370" y="605896"/>
            <a:ext cx="3084844" cy="5646208"/>
          </a:xfrm>
        </p:spPr>
        <p:txBody>
          <a:bodyPr anchor="ctr">
            <a:normAutofit/>
          </a:bodyPr>
          <a:lstStyle/>
          <a:p>
            <a:r>
              <a:rPr lang="en-GB" sz="3600" b="1">
                <a:solidFill>
                  <a:srgbClr val="FFFFFF"/>
                </a:solidFill>
              </a:rPr>
              <a:t>Information from the Office for National Statistics (ONS) regarding the current/future population in the United Kingdom (UK)</a:t>
            </a:r>
            <a:br>
              <a:rPr lang="en-GB" sz="3600" b="1">
                <a:solidFill>
                  <a:srgbClr val="FFFFFF"/>
                </a:solidFill>
              </a:rPr>
            </a:br>
            <a:endParaRPr lang="en-GB" sz="3600">
              <a:solidFill>
                <a:srgbClr val="FFFFFF"/>
              </a:solidFill>
            </a:endParaRP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D28E9E4-03D8-42ED-A136-F9FE36578CF4}"/>
              </a:ext>
            </a:extLst>
          </p:cNvPr>
          <p:cNvSpPr>
            <a:spLocks noGrp="1"/>
          </p:cNvSpPr>
          <p:nvPr>
            <p:ph idx="1"/>
          </p:nvPr>
        </p:nvSpPr>
        <p:spPr>
          <a:xfrm>
            <a:off x="4742016" y="605896"/>
            <a:ext cx="6413663" cy="5646208"/>
          </a:xfrm>
        </p:spPr>
        <p:txBody>
          <a:bodyPr anchor="ctr">
            <a:normAutofit lnSpcReduction="10000"/>
          </a:bodyPr>
          <a:lstStyle/>
          <a:p>
            <a:r>
              <a:rPr lang="en-GB" sz="2400" b="1" dirty="0"/>
              <a:t>More people at older ages </a:t>
            </a:r>
            <a:endParaRPr lang="en-GB" sz="2400" dirty="0"/>
          </a:p>
          <a:p>
            <a:pPr lvl="1"/>
            <a:r>
              <a:rPr lang="en-GB" sz="2400" dirty="0"/>
              <a:t>In mid-2022 there were 1.7 million people aged 85 years and over, making up 2.5% of the population. By mid2047, this is projected to have nearly doubled to 3.3 million, representing 4.3% of the total UK population. There are projected to be many more people at older ages by 2047, in part because of larger cohorts from the 1960s now being aged over 80 years, as well as general increases in life expectancy.  (ONS, 2025, p. 9)</a:t>
            </a:r>
          </a:p>
          <a:p>
            <a:r>
              <a:rPr lang="en-GB" sz="2400" b="1" dirty="0"/>
              <a:t>Fewer children</a:t>
            </a:r>
          </a:p>
          <a:p>
            <a:pPr lvl="1"/>
            <a:r>
              <a:rPr lang="en-GB" sz="2400" dirty="0"/>
              <a:t>There are projected to be fewer children in the UK by mid-2032 and mid-2047, compared with mid-2022. This reflects the assumed fertility rates in the 2020s and 2030s being lower than those around </a:t>
            </a:r>
            <a:r>
              <a:rPr lang="en-GB" dirty="0"/>
              <a:t>2001 when UK fertility was at a record low (ONS, 2025, p. 10).  </a:t>
            </a:r>
          </a:p>
        </p:txBody>
      </p:sp>
    </p:spTree>
    <p:extLst>
      <p:ext uri="{BB962C8B-B14F-4D97-AF65-F5344CB8AC3E}">
        <p14:creationId xmlns:p14="http://schemas.microsoft.com/office/powerpoint/2010/main" val="27912753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8B9E200-B73E-6234-C37E-C740B1FBE3D7}"/>
              </a:ext>
            </a:extLst>
          </p:cNvPr>
          <p:cNvSpPr>
            <a:spLocks noGrp="1"/>
          </p:cNvSpPr>
          <p:nvPr>
            <p:ph type="title"/>
          </p:nvPr>
        </p:nvSpPr>
        <p:spPr>
          <a:xfrm>
            <a:off x="492370" y="605896"/>
            <a:ext cx="3084844" cy="5646208"/>
          </a:xfrm>
        </p:spPr>
        <p:txBody>
          <a:bodyPr anchor="ctr">
            <a:normAutofit/>
          </a:bodyPr>
          <a:lstStyle/>
          <a:p>
            <a:r>
              <a:rPr lang="en-GB" sz="3600">
                <a:solidFill>
                  <a:srgbClr val="FFFFFF"/>
                </a:solidFill>
              </a:rPr>
              <a:t>Two significant current health issues (in the UK) – Institute for Public Policy Research (IPPR) evidence</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F2608A3-EA67-BDF1-6E17-59C5ED6F6B5B}"/>
              </a:ext>
            </a:extLst>
          </p:cNvPr>
          <p:cNvSpPr>
            <a:spLocks noGrp="1"/>
          </p:cNvSpPr>
          <p:nvPr>
            <p:ph idx="1"/>
          </p:nvPr>
        </p:nvSpPr>
        <p:spPr>
          <a:xfrm>
            <a:off x="4742016" y="605896"/>
            <a:ext cx="6413663" cy="5646208"/>
          </a:xfrm>
        </p:spPr>
        <p:txBody>
          <a:bodyPr anchor="ctr">
            <a:noAutofit/>
          </a:bodyPr>
          <a:lstStyle/>
          <a:p>
            <a:r>
              <a:rPr lang="en-GB" sz="2800" b="1" dirty="0"/>
              <a:t>Population ageing</a:t>
            </a:r>
            <a:r>
              <a:rPr lang="en-GB" sz="2800" dirty="0"/>
              <a:t>: current estimates suggest there will be an additional 7.5 million people aged 65 years and over in the UK in 50 years (with accompanying increase in demand in health and social care)</a:t>
            </a:r>
          </a:p>
          <a:p>
            <a:r>
              <a:rPr lang="en-GB" sz="2800" b="1" dirty="0"/>
              <a:t>Increase in chronic conditions</a:t>
            </a:r>
            <a:r>
              <a:rPr lang="en-GB" sz="2800" dirty="0"/>
              <a:t>: an ageing population is linked to a rise in multiple chronic conditions (including mental health/neurological conditions); it is predicted that two-thirds of adults over the age of 65 will be living with chronic conditions by 2035</a:t>
            </a:r>
          </a:p>
          <a:p>
            <a:pPr marL="0" indent="0">
              <a:buNone/>
            </a:pPr>
            <a:r>
              <a:rPr lang="en-GB" sz="2800" dirty="0"/>
              <a:t>(See Thomas, Poku-</a:t>
            </a:r>
            <a:r>
              <a:rPr lang="en-GB" sz="2800" dirty="0" err="1"/>
              <a:t>Amanfo</a:t>
            </a:r>
            <a:r>
              <a:rPr lang="en-GB" sz="2800" dirty="0"/>
              <a:t> and Patel, 2022)</a:t>
            </a:r>
          </a:p>
        </p:txBody>
      </p:sp>
    </p:spTree>
    <p:extLst>
      <p:ext uri="{BB962C8B-B14F-4D97-AF65-F5344CB8AC3E}">
        <p14:creationId xmlns:p14="http://schemas.microsoft.com/office/powerpoint/2010/main" val="4182835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1878E-641D-4641-8836-E15FB51562F4}"/>
              </a:ext>
            </a:extLst>
          </p:cNvPr>
          <p:cNvSpPr>
            <a:spLocks noGrp="1"/>
          </p:cNvSpPr>
          <p:nvPr>
            <p:ph type="title"/>
          </p:nvPr>
        </p:nvSpPr>
        <p:spPr>
          <a:xfrm>
            <a:off x="6411685" y="634946"/>
            <a:ext cx="5127171" cy="1450757"/>
          </a:xfrm>
        </p:spPr>
        <p:txBody>
          <a:bodyPr>
            <a:normAutofit/>
          </a:bodyPr>
          <a:lstStyle/>
          <a:p>
            <a:r>
              <a:rPr lang="en-GB" sz="4100"/>
              <a:t>The implications of this demographic change</a:t>
            </a:r>
          </a:p>
        </p:txBody>
      </p:sp>
      <p:pic>
        <p:nvPicPr>
          <p:cNvPr id="5" name="Graphic 4" descr="Questions with solid fill">
            <a:extLst>
              <a:ext uri="{FF2B5EF4-FFF2-40B4-BE49-F238E27FC236}">
                <a16:creationId xmlns:a16="http://schemas.microsoft.com/office/drawing/2014/main" id="{EC5D6A43-359E-405C-A7FC-75235CE3118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5132" y="645106"/>
            <a:ext cx="5247747" cy="5247747"/>
          </a:xfrm>
          <a:prstGeom prst="rect">
            <a:avLst/>
          </a:prstGeom>
        </p:spPr>
      </p:pic>
      <p:cxnSp>
        <p:nvCxnSpPr>
          <p:cNvPr id="19" name="Straight Connector 18">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11684" y="2086188"/>
            <a:ext cx="474880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3EF821F-475D-4843-933D-4AC8A8B27C44}"/>
              </a:ext>
            </a:extLst>
          </p:cNvPr>
          <p:cNvSpPr>
            <a:spLocks noGrp="1"/>
          </p:cNvSpPr>
          <p:nvPr>
            <p:ph idx="1"/>
          </p:nvPr>
        </p:nvSpPr>
        <p:spPr>
          <a:xfrm>
            <a:off x="6411684" y="2198914"/>
            <a:ext cx="5127172" cy="3670180"/>
          </a:xfrm>
        </p:spPr>
        <p:txBody>
          <a:bodyPr>
            <a:normAutofit/>
          </a:bodyPr>
          <a:lstStyle/>
          <a:p>
            <a:r>
              <a:rPr lang="en-GB" dirty="0"/>
              <a:t>Demography is the, ‘study of populations and their composition (age, sex, marital status, ethnicity).  The key statistics in demography are rates of fertility, mortality, marriage and migration’  (Roberts, 2009, p. 59).</a:t>
            </a:r>
          </a:p>
          <a:p>
            <a:pPr marL="0" indent="0">
              <a:buNone/>
            </a:pPr>
            <a:r>
              <a:rPr lang="en-GB" b="1" i="1" dirty="0"/>
              <a:t>	</a:t>
            </a:r>
          </a:p>
          <a:p>
            <a:pPr marL="0" indent="0">
              <a:buNone/>
            </a:pPr>
            <a:r>
              <a:rPr lang="en-GB" b="1" i="1" dirty="0"/>
              <a:t>With this in mind how do you think that the demographic change currently experienced in the UK (as across many countries)is impacting on the organisation of health and 	social care?  </a:t>
            </a:r>
          </a:p>
        </p:txBody>
      </p:sp>
      <p:sp>
        <p:nvSpPr>
          <p:cNvPr id="20" name="Rectangle 19">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51500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2" name="Rectangle 1127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274" name="Rectangle 1127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2038DA5-E80E-4930-A0DD-BC676A7A1170}"/>
              </a:ext>
            </a:extLst>
          </p:cNvPr>
          <p:cNvSpPr>
            <a:spLocks noGrp="1"/>
          </p:cNvSpPr>
          <p:nvPr>
            <p:ph type="title"/>
          </p:nvPr>
        </p:nvSpPr>
        <p:spPr>
          <a:xfrm>
            <a:off x="492370" y="605896"/>
            <a:ext cx="3084844" cy="5646208"/>
          </a:xfrm>
        </p:spPr>
        <p:txBody>
          <a:bodyPr anchor="ctr">
            <a:normAutofit/>
          </a:bodyPr>
          <a:lstStyle/>
          <a:p>
            <a:pPr>
              <a:defRPr/>
            </a:pPr>
            <a:r>
              <a:rPr lang="en-GB" sz="3600">
                <a:solidFill>
                  <a:srgbClr val="FFFFFF"/>
                </a:solidFill>
              </a:rPr>
              <a:t>Increasing age = increasing demand</a:t>
            </a:r>
          </a:p>
        </p:txBody>
      </p:sp>
      <p:sp>
        <p:nvSpPr>
          <p:cNvPr id="11276" name="Rectangle 11275">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267" name="Content Placeholder 2">
            <a:extLst>
              <a:ext uri="{FF2B5EF4-FFF2-40B4-BE49-F238E27FC236}">
                <a16:creationId xmlns:a16="http://schemas.microsoft.com/office/drawing/2014/main" id="{0FAD49CC-61F3-49F9-A0F6-82FED21ABA28}"/>
              </a:ext>
            </a:extLst>
          </p:cNvPr>
          <p:cNvSpPr>
            <a:spLocks noGrp="1"/>
          </p:cNvSpPr>
          <p:nvPr>
            <p:ph idx="1"/>
          </p:nvPr>
        </p:nvSpPr>
        <p:spPr>
          <a:xfrm>
            <a:off x="4742016" y="605896"/>
            <a:ext cx="6413663" cy="5646208"/>
          </a:xfrm>
        </p:spPr>
        <p:txBody>
          <a:bodyPr anchor="ctr">
            <a:noAutofit/>
          </a:bodyPr>
          <a:lstStyle/>
          <a:p>
            <a:r>
              <a:rPr lang="en-GB" altLang="en-US" sz="2400" dirty="0"/>
              <a:t>In a Health Foundation working paper examining funding options for care in the UK, Cylus et al. (2018, p. 7) note that: </a:t>
            </a:r>
          </a:p>
          <a:p>
            <a:pPr marL="0" indent="0">
              <a:buNone/>
            </a:pPr>
            <a:r>
              <a:rPr lang="en-GB" altLang="en-US" sz="2400" dirty="0"/>
              <a:t>The demand for health and social care is rising and for good reasons.  We are living longer and as a consequence the number of older people is growing rapidly.  Coupled with the rising burden of multiple chronic disease and increasing frailty in old age, this means that the number of people needing support in their daily lives, through health and social care, is also rising.  This comes alongside accelerated advances in medical technology and knowledge that provide significant potential for new methods of delivering and organising care.  Demand for social care and health care is rising faster than the public funds that are 	available to spend on them in all four countries of the UK, leaving a large and growing funding gap.</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4E4490D0-3672-446A-AC12-B4830333BD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39CB82C2-DF65-4EC1-8280-F201D50F5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035" name="Straight Connector 1034">
            <a:extLst>
              <a:ext uri="{FF2B5EF4-FFF2-40B4-BE49-F238E27FC236}">
                <a16:creationId xmlns:a16="http://schemas.microsoft.com/office/drawing/2014/main" id="{7E1D4427-852B-4B37-8E76-0E9F1810BA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037" name="Rectangle 1036">
            <a:extLst>
              <a:ext uri="{FF2B5EF4-FFF2-40B4-BE49-F238E27FC236}">
                <a16:creationId xmlns:a16="http://schemas.microsoft.com/office/drawing/2014/main" id="{FA4CD5CB-D209-4D70-8CA4-629731C592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E046B0-FA44-5EF7-3C12-882DE99078F0}"/>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3100">
                <a:solidFill>
                  <a:schemeClr val="tx1">
                    <a:lumMod val="85000"/>
                    <a:lumOff val="15000"/>
                  </a:schemeClr>
                </a:solidFill>
              </a:rPr>
              <a:t>An additional issue in Wales: increasing age may mean that people are less able to communicate in English than Welsh</a:t>
            </a:r>
          </a:p>
        </p:txBody>
      </p:sp>
      <p:pic>
        <p:nvPicPr>
          <p:cNvPr id="1026" name="Picture 2" descr="The Most Costly Chronic Medical Condition in America: Experts Talk About  the Rural Aspects of Alzheimer's Disease and Related Dementias - The Rural  Monitor">
            <a:extLst>
              <a:ext uri="{FF2B5EF4-FFF2-40B4-BE49-F238E27FC236}">
                <a16:creationId xmlns:a16="http://schemas.microsoft.com/office/drawing/2014/main" id="{BA82F017-A114-8433-F8D2-CB61CE73AFE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33999" y="1361342"/>
            <a:ext cx="6912217" cy="3611633"/>
          </a:xfrm>
          <a:prstGeom prst="rect">
            <a:avLst/>
          </a:prstGeom>
          <a:noFill/>
          <a:extLst>
            <a:ext uri="{909E8E84-426E-40DD-AFC4-6F175D3DCCD1}">
              <a14:hiddenFill xmlns:a14="http://schemas.microsoft.com/office/drawing/2010/main">
                <a:solidFill>
                  <a:srgbClr val="FFFFFF"/>
                </a:solidFill>
              </a14:hiddenFill>
            </a:ext>
          </a:extLst>
        </p:spPr>
      </p:pic>
      <p:cxnSp>
        <p:nvCxnSpPr>
          <p:cNvPr id="1039" name="Straight Connector 1038">
            <a:extLst>
              <a:ext uri="{FF2B5EF4-FFF2-40B4-BE49-F238E27FC236}">
                <a16:creationId xmlns:a16="http://schemas.microsoft.com/office/drawing/2014/main" id="{5C6A2BAE-B461-4B55-8E1F-0722ABDD13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1041" name="Rectangle 1040">
            <a:extLst>
              <a:ext uri="{FF2B5EF4-FFF2-40B4-BE49-F238E27FC236}">
                <a16:creationId xmlns:a16="http://schemas.microsoft.com/office/drawing/2014/main" id="{B4C27B90-DF2B-4D00-BA07-18ED774CD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593ACC25-C262-417A-8AA9-0641C772B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92673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EEE7CE4-9745-67C7-351A-0C8C6E56929D}"/>
              </a:ext>
            </a:extLst>
          </p:cNvPr>
          <p:cNvSpPr>
            <a:spLocks noGrp="1"/>
          </p:cNvSpPr>
          <p:nvPr>
            <p:ph type="title"/>
          </p:nvPr>
        </p:nvSpPr>
        <p:spPr>
          <a:xfrm>
            <a:off x="492370" y="605896"/>
            <a:ext cx="3084844" cy="5646208"/>
          </a:xfrm>
        </p:spPr>
        <p:txBody>
          <a:bodyPr anchor="ctr">
            <a:normAutofit/>
          </a:bodyPr>
          <a:lstStyle/>
          <a:p>
            <a:r>
              <a:rPr lang="en-GB" sz="3300">
                <a:solidFill>
                  <a:srgbClr val="FFFFFF"/>
                </a:solidFill>
              </a:rPr>
              <a:t>Language and health: ageing/dementia</a:t>
            </a:r>
          </a:p>
        </p:txBody>
      </p:sp>
      <p:sp>
        <p:nvSpPr>
          <p:cNvPr id="21" name="Rectangle 20">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238E002-2185-C8E4-183E-0D47238B013F}"/>
              </a:ext>
            </a:extLst>
          </p:cNvPr>
          <p:cNvSpPr>
            <a:spLocks noGrp="1"/>
          </p:cNvSpPr>
          <p:nvPr>
            <p:ph idx="1"/>
          </p:nvPr>
        </p:nvSpPr>
        <p:spPr>
          <a:xfrm>
            <a:off x="4742016" y="605896"/>
            <a:ext cx="6413663" cy="5646208"/>
          </a:xfrm>
        </p:spPr>
        <p:txBody>
          <a:bodyPr anchor="ctr">
            <a:normAutofit/>
          </a:bodyPr>
          <a:lstStyle/>
          <a:p>
            <a:r>
              <a:rPr lang="en-GB" sz="1700"/>
              <a:t>People living with dementia commonly display pragmatic impairment/communication disorders (Huang and Che, 2023; Cummings, 2023)</a:t>
            </a:r>
          </a:p>
          <a:p>
            <a:r>
              <a:rPr lang="en-GB" sz="1700"/>
              <a:t>Pragmatic impairment: Cummings (2021, p. 193) explains that: </a:t>
            </a:r>
          </a:p>
          <a:p>
            <a:pPr marL="0" indent="0">
              <a:buNone/>
            </a:pPr>
            <a:r>
              <a:rPr lang="en-GB" sz="1700"/>
              <a:t>In terms of expression, it is any impairment of the ability to use language to convey a 	communicative intention to a hearer.  In terms of reception, it is an impairment of 	the ability to recover the communicative intention that motivated a speaker to produce an utterance. </a:t>
            </a:r>
          </a:p>
          <a:p>
            <a:r>
              <a:rPr lang="en-GB" sz="1700"/>
              <a:t>Communication disorder: Cummings (2023, p.  12) explains that it is,  ‘an impairment of any of the processes by means of which speakers produce, and hearers comprehend, spoken, written, or signed utterances’.</a:t>
            </a:r>
          </a:p>
          <a:p>
            <a:r>
              <a:rPr lang="en-GB" sz="1700"/>
              <a:t>Evidence suggests that dementia may lead to loss of second language in bilingual people with dementia (</a:t>
            </a:r>
            <a:r>
              <a:rPr lang="fi-FI" sz="1700"/>
              <a:t>Ellajosyula, Narayanan and Patterson, 2020) and that bilingual people living with dementia and unable to use their first language experience greater agitation/neuropsychiatric symptoms (Cooper et al., 2018)</a:t>
            </a:r>
            <a:endParaRPr lang="en-GB" sz="1700"/>
          </a:p>
          <a:p>
            <a:pPr marL="0" indent="0">
              <a:buNone/>
            </a:pPr>
            <a:endParaRPr lang="en-GB" sz="1700"/>
          </a:p>
          <a:p>
            <a:endParaRPr lang="en-GB" sz="1700" dirty="0"/>
          </a:p>
        </p:txBody>
      </p:sp>
    </p:spTree>
    <p:extLst>
      <p:ext uri="{BB962C8B-B14F-4D97-AF65-F5344CB8AC3E}">
        <p14:creationId xmlns:p14="http://schemas.microsoft.com/office/powerpoint/2010/main" val="15775949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E1D5C-D3E3-475B-A800-731951360B03}"/>
              </a:ext>
            </a:extLst>
          </p:cNvPr>
          <p:cNvSpPr>
            <a:spLocks noGrp="1"/>
          </p:cNvSpPr>
          <p:nvPr>
            <p:ph type="title"/>
          </p:nvPr>
        </p:nvSpPr>
        <p:spPr/>
        <p:txBody>
          <a:bodyPr/>
          <a:lstStyle/>
          <a:p>
            <a:r>
              <a:rPr lang="en-GB" b="1" dirty="0"/>
              <a:t>Promoting Culture in Wales</a:t>
            </a:r>
          </a:p>
        </p:txBody>
      </p:sp>
      <p:sp>
        <p:nvSpPr>
          <p:cNvPr id="3" name="Content Placeholder 2">
            <a:extLst>
              <a:ext uri="{FF2B5EF4-FFF2-40B4-BE49-F238E27FC236}">
                <a16:creationId xmlns:a16="http://schemas.microsoft.com/office/drawing/2014/main" id="{832C984B-3921-A453-A25E-64116E155638}"/>
              </a:ext>
            </a:extLst>
          </p:cNvPr>
          <p:cNvSpPr>
            <a:spLocks noGrp="1"/>
          </p:cNvSpPr>
          <p:nvPr>
            <p:ph idx="1"/>
          </p:nvPr>
        </p:nvSpPr>
        <p:spPr/>
        <p:txBody>
          <a:bodyPr/>
          <a:lstStyle/>
          <a:p>
            <a:r>
              <a:rPr lang="en-GB" b="1" dirty="0"/>
              <a:t>Implementing "More than just words":</a:t>
            </a:r>
            <a:r>
              <a:rPr lang="en-GB" dirty="0"/>
              <a:t> The Welsh Government’s strategy for promoting Welsh language in health and social care.</a:t>
            </a:r>
          </a:p>
          <a:p>
            <a:r>
              <a:rPr lang="en-GB" b="1" dirty="0"/>
              <a:t>Action Planning:</a:t>
            </a:r>
            <a:r>
              <a:rPr lang="en-GB" dirty="0"/>
              <a:t> Developing local plans that ensure staff can offer "</a:t>
            </a:r>
            <a:r>
              <a:rPr lang="en-GB" dirty="0" err="1"/>
              <a:t>dipyn</a:t>
            </a:r>
            <a:r>
              <a:rPr lang="en-GB" dirty="0"/>
              <a:t> </a:t>
            </a:r>
            <a:r>
              <a:rPr lang="en-GB" dirty="0" err="1"/>
              <a:t>bach</a:t>
            </a:r>
            <a:r>
              <a:rPr lang="en-GB" dirty="0"/>
              <a:t> </a:t>
            </a:r>
            <a:r>
              <a:rPr lang="en-GB" dirty="0" err="1"/>
              <a:t>yn</a:t>
            </a:r>
            <a:r>
              <a:rPr lang="en-GB" dirty="0"/>
              <a:t> y </a:t>
            </a:r>
            <a:r>
              <a:rPr lang="en-GB" dirty="0" err="1"/>
              <a:t>Gymraeg</a:t>
            </a:r>
            <a:r>
              <a:rPr lang="en-GB" dirty="0"/>
              <a:t>" (a little bit of Welsh) to enhance patient comfort.</a:t>
            </a:r>
          </a:p>
          <a:p>
            <a:r>
              <a:rPr lang="en-GB" b="1" dirty="0"/>
              <a:t>Workforce Health:</a:t>
            </a:r>
            <a:r>
              <a:rPr lang="en-GB" dirty="0"/>
              <a:t> Using "Wellbeing Champions" and structured conversations to support NHS and care staff, including initiatives for menopause, mental health, and men's health.</a:t>
            </a:r>
          </a:p>
          <a:p>
            <a:r>
              <a:rPr lang="en-GB" b="1" dirty="0"/>
              <a:t>Cultural Competence Training:</a:t>
            </a:r>
            <a:r>
              <a:rPr lang="en-GB" dirty="0"/>
              <a:t> Training for staff on how to engage with, and understand the needs of, diverse communities in Wales. </a:t>
            </a:r>
          </a:p>
          <a:p>
            <a:endParaRPr lang="en-GB" dirty="0"/>
          </a:p>
        </p:txBody>
      </p:sp>
    </p:spTree>
    <p:extLst>
      <p:ext uri="{BB962C8B-B14F-4D97-AF65-F5344CB8AC3E}">
        <p14:creationId xmlns:p14="http://schemas.microsoft.com/office/powerpoint/2010/main" val="10362728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AD1D8-7C3B-10CB-408A-A5306A652B8F}"/>
              </a:ext>
            </a:extLst>
          </p:cNvPr>
          <p:cNvSpPr>
            <a:spLocks noGrp="1"/>
          </p:cNvSpPr>
          <p:nvPr>
            <p:ph type="title"/>
          </p:nvPr>
        </p:nvSpPr>
        <p:spPr/>
        <p:txBody>
          <a:bodyPr/>
          <a:lstStyle/>
          <a:p>
            <a:r>
              <a:rPr lang="en-GB" b="1" dirty="0"/>
              <a:t>Some initiatives in Wales</a:t>
            </a:r>
          </a:p>
        </p:txBody>
      </p:sp>
      <p:sp>
        <p:nvSpPr>
          <p:cNvPr id="3" name="Content Placeholder 2">
            <a:extLst>
              <a:ext uri="{FF2B5EF4-FFF2-40B4-BE49-F238E27FC236}">
                <a16:creationId xmlns:a16="http://schemas.microsoft.com/office/drawing/2014/main" id="{C69B309B-3680-CB66-85B3-8F7F94FA2542}"/>
              </a:ext>
            </a:extLst>
          </p:cNvPr>
          <p:cNvSpPr>
            <a:spLocks noGrp="1"/>
          </p:cNvSpPr>
          <p:nvPr>
            <p:ph idx="1"/>
          </p:nvPr>
        </p:nvSpPr>
        <p:spPr/>
        <p:txBody>
          <a:bodyPr/>
          <a:lstStyle/>
          <a:p>
            <a:r>
              <a:rPr lang="en-GB" b="1" dirty="0"/>
              <a:t>WAHWN (Wales Arts Health &amp; Well-being Network):</a:t>
            </a:r>
            <a:r>
              <a:rPr lang="en-GB" dirty="0"/>
              <a:t> A network for sharing knowledge, developing training, and promoting arts in health.</a:t>
            </a:r>
          </a:p>
          <a:p>
            <a:r>
              <a:rPr lang="en-GB" b="1" dirty="0"/>
              <a:t>Arts Council of Wales &amp; NHS Partnership:</a:t>
            </a:r>
            <a:r>
              <a:rPr lang="en-GB" dirty="0"/>
              <a:t> A memorandum of understanding supports Arts Co-ordinators within health boards to develop clinical-cultural partnerships.</a:t>
            </a:r>
          </a:p>
          <a:p>
            <a:r>
              <a:rPr lang="en-GB" b="1" dirty="0"/>
              <a:t>Diverse Cymru:</a:t>
            </a:r>
            <a:r>
              <a:rPr lang="en-GB" dirty="0"/>
              <a:t> Provides training on cultural competence and mental health support for minority ethnic communities in Wales.</a:t>
            </a:r>
          </a:p>
          <a:p>
            <a:r>
              <a:rPr lang="en-GB" b="1" dirty="0"/>
              <a:t>Hapus:</a:t>
            </a:r>
            <a:r>
              <a:rPr lang="en-GB" dirty="0"/>
              <a:t> An online space for mental well-being developed in partnership with public bodies, including museums and national parks.</a:t>
            </a:r>
          </a:p>
          <a:p>
            <a:r>
              <a:rPr lang="en-GB" b="1" dirty="0"/>
              <a:t>Mentoring/Community Projects:</a:t>
            </a:r>
            <a:r>
              <a:rPr lang="en-GB" dirty="0"/>
              <a:t> Initiatives like </a:t>
            </a:r>
            <a:r>
              <a:rPr lang="en-GB" dirty="0" err="1"/>
              <a:t>Tŷ</a:t>
            </a:r>
            <a:r>
              <a:rPr lang="en-GB" dirty="0"/>
              <a:t> </a:t>
            </a:r>
            <a:r>
              <a:rPr lang="en-GB" dirty="0" err="1"/>
              <a:t>Pawb</a:t>
            </a:r>
            <a:r>
              <a:rPr lang="en-GB" dirty="0"/>
              <a:t> in Wrexham combine community space, arts, and local, healthy, and culturally relevant services. </a:t>
            </a:r>
          </a:p>
          <a:p>
            <a:endParaRPr lang="en-GB" dirty="0"/>
          </a:p>
        </p:txBody>
      </p:sp>
    </p:spTree>
    <p:extLst>
      <p:ext uri="{BB962C8B-B14F-4D97-AF65-F5344CB8AC3E}">
        <p14:creationId xmlns:p14="http://schemas.microsoft.com/office/powerpoint/2010/main" val="25597468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4250E-B5EE-3A07-C776-09BC49B59C33}"/>
              </a:ext>
            </a:extLst>
          </p:cNvPr>
          <p:cNvSpPr>
            <a:spLocks noGrp="1"/>
          </p:cNvSpPr>
          <p:nvPr>
            <p:ph type="title"/>
          </p:nvPr>
        </p:nvSpPr>
        <p:spPr/>
        <p:txBody>
          <a:bodyPr/>
          <a:lstStyle/>
          <a:p>
            <a:r>
              <a:rPr lang="en-GB" b="1" dirty="0"/>
              <a:t>More…….</a:t>
            </a:r>
          </a:p>
        </p:txBody>
      </p:sp>
      <p:sp>
        <p:nvSpPr>
          <p:cNvPr id="3" name="Content Placeholder 2">
            <a:extLst>
              <a:ext uri="{FF2B5EF4-FFF2-40B4-BE49-F238E27FC236}">
                <a16:creationId xmlns:a16="http://schemas.microsoft.com/office/drawing/2014/main" id="{083F4531-E057-69BF-099C-E747134486FC}"/>
              </a:ext>
            </a:extLst>
          </p:cNvPr>
          <p:cNvSpPr>
            <a:spLocks noGrp="1"/>
          </p:cNvSpPr>
          <p:nvPr>
            <p:ph idx="1"/>
          </p:nvPr>
        </p:nvSpPr>
        <p:spPr/>
        <p:txBody>
          <a:bodyPr>
            <a:normAutofit lnSpcReduction="10000"/>
          </a:bodyPr>
          <a:lstStyle/>
          <a:p>
            <a:r>
              <a:rPr lang="en-GB" sz="4000" b="1" dirty="0"/>
              <a:t>Health Impact Assessments (HIAs):</a:t>
            </a:r>
            <a:r>
              <a:rPr lang="en-GB" sz="4000" dirty="0"/>
              <a:t> Toolkits provided by Public Health Wales to help planners integrate cultural well-being into development plans.</a:t>
            </a:r>
          </a:p>
          <a:p>
            <a:r>
              <a:rPr lang="en-GB" sz="4000" b="1" dirty="0"/>
              <a:t>Wellbeing of Wales Report:</a:t>
            </a:r>
            <a:r>
              <a:rPr lang="en-GB" sz="4000" dirty="0"/>
              <a:t> Annual data on cultural participation and its relationship to health outcomes. </a:t>
            </a:r>
          </a:p>
          <a:p>
            <a:endParaRPr lang="en-GB" dirty="0"/>
          </a:p>
        </p:txBody>
      </p:sp>
    </p:spTree>
    <p:extLst>
      <p:ext uri="{BB962C8B-B14F-4D97-AF65-F5344CB8AC3E}">
        <p14:creationId xmlns:p14="http://schemas.microsoft.com/office/powerpoint/2010/main" val="345823553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94" name="Rectangle 20493">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0495" name="Rectangle 20494">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482" name="Title 1">
            <a:extLst>
              <a:ext uri="{FF2B5EF4-FFF2-40B4-BE49-F238E27FC236}">
                <a16:creationId xmlns:a16="http://schemas.microsoft.com/office/drawing/2014/main" id="{91773575-07F1-153A-DDF4-38FCC41532F5}"/>
              </a:ext>
            </a:extLst>
          </p:cNvPr>
          <p:cNvSpPr>
            <a:spLocks noGrp="1"/>
          </p:cNvSpPr>
          <p:nvPr>
            <p:ph type="title"/>
          </p:nvPr>
        </p:nvSpPr>
        <p:spPr>
          <a:xfrm>
            <a:off x="492370" y="516835"/>
            <a:ext cx="3084844" cy="5772840"/>
          </a:xfrm>
        </p:spPr>
        <p:txBody>
          <a:bodyPr anchor="ctr">
            <a:normAutofit/>
          </a:bodyPr>
          <a:lstStyle/>
          <a:p>
            <a:r>
              <a:rPr lang="en-GB" altLang="en-US" sz="3600">
                <a:solidFill>
                  <a:srgbClr val="FFFFFF"/>
                </a:solidFill>
              </a:rPr>
              <a:t>Professional obligations: communication</a:t>
            </a:r>
          </a:p>
        </p:txBody>
      </p:sp>
      <p:sp>
        <p:nvSpPr>
          <p:cNvPr id="20496" name="Rectangle 20495">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0497" name="Content Placeholder 2">
            <a:extLst>
              <a:ext uri="{FF2B5EF4-FFF2-40B4-BE49-F238E27FC236}">
                <a16:creationId xmlns:a16="http://schemas.microsoft.com/office/drawing/2014/main" id="{B91A4D06-1B8D-A86C-C822-6AC4B084FE13}"/>
              </a:ext>
            </a:extLst>
          </p:cNvPr>
          <p:cNvGraphicFramePr>
            <a:graphicFrameLocks noGrp="1"/>
          </p:cNvGraphicFramePr>
          <p:nvPr>
            <p:ph idx="1"/>
            <p:extLst>
              <p:ext uri="{D42A27DB-BD31-4B8C-83A1-F6EECF244321}">
                <p14:modId xmlns:p14="http://schemas.microsoft.com/office/powerpoint/2010/main" val="558366343"/>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1346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386" name="Title 1">
            <a:extLst>
              <a:ext uri="{FF2B5EF4-FFF2-40B4-BE49-F238E27FC236}">
                <a16:creationId xmlns:a16="http://schemas.microsoft.com/office/drawing/2014/main" id="{45EBC987-9364-BE29-BA3C-CC8B85C36833}"/>
              </a:ext>
            </a:extLst>
          </p:cNvPr>
          <p:cNvSpPr>
            <a:spLocks noGrp="1"/>
          </p:cNvSpPr>
          <p:nvPr>
            <p:ph type="title"/>
          </p:nvPr>
        </p:nvSpPr>
        <p:spPr>
          <a:xfrm>
            <a:off x="492370" y="605896"/>
            <a:ext cx="3084844" cy="5646208"/>
          </a:xfrm>
        </p:spPr>
        <p:txBody>
          <a:bodyPr anchor="ctr">
            <a:normAutofit/>
          </a:bodyPr>
          <a:lstStyle/>
          <a:p>
            <a:r>
              <a:rPr lang="en-GB" altLang="en-US" sz="3600">
                <a:solidFill>
                  <a:srgbClr val="FFFFFF"/>
                </a:solidFill>
              </a:rPr>
              <a:t>Professional and statutory obligations: policy</a:t>
            </a:r>
          </a:p>
        </p:txBody>
      </p:sp>
      <p:sp>
        <p:nvSpPr>
          <p:cNvPr id="16395" name="Rectangle 16394">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0C53524-9A07-6D56-F2ED-38F707949732}"/>
              </a:ext>
            </a:extLst>
          </p:cNvPr>
          <p:cNvSpPr>
            <a:spLocks noGrp="1"/>
          </p:cNvSpPr>
          <p:nvPr>
            <p:ph idx="1"/>
          </p:nvPr>
        </p:nvSpPr>
        <p:spPr>
          <a:xfrm>
            <a:off x="4742016" y="605896"/>
            <a:ext cx="6413663" cy="5646208"/>
          </a:xfrm>
        </p:spPr>
        <p:txBody>
          <a:bodyPr anchor="ctr">
            <a:normAutofit lnSpcReduction="10000"/>
          </a:bodyPr>
          <a:lstStyle/>
          <a:p>
            <a:pPr>
              <a:defRPr/>
            </a:pPr>
            <a:r>
              <a:rPr lang="en-GB" sz="2400" dirty="0"/>
              <a:t>Nurses must know/adhere to: ‘relevant laws and policies about protecting and caring for vulnerable people’ (NMC 2018, p. 18)</a:t>
            </a:r>
          </a:p>
          <a:p>
            <a:pPr>
              <a:defRPr/>
            </a:pPr>
            <a:r>
              <a:rPr lang="en-GB" sz="2400" dirty="0"/>
              <a:t>Social workers should ensure their practice conforms to:</a:t>
            </a:r>
          </a:p>
          <a:p>
            <a:pPr marL="0" indent="0">
              <a:buNone/>
              <a:defRPr/>
            </a:pPr>
            <a:r>
              <a:rPr lang="en-GB" sz="2400" dirty="0"/>
              <a:t>…appropriate codes of practice, legislation, governance frameworks, professional practice and training and regulatory standards in each UK country (BASW, 2021, p. 9)</a:t>
            </a:r>
          </a:p>
          <a:p>
            <a:pPr>
              <a:defRPr/>
            </a:pPr>
            <a:r>
              <a:rPr lang="en-GB" sz="2400" dirty="0"/>
              <a:t>Physiotherapists must be able to:</a:t>
            </a:r>
          </a:p>
          <a:p>
            <a:pPr marL="0" indent="0">
              <a:buNone/>
              <a:defRPr/>
            </a:pPr>
            <a:r>
              <a:rPr lang="en-GB" sz="2400" dirty="0"/>
              <a:t>…understand and apply legislation, policies and guidance relevant to their profession and scope of practice  (HCPC, 2023a, p. 7)</a:t>
            </a:r>
          </a:p>
          <a:p>
            <a:pPr>
              <a:defRPr/>
            </a:pPr>
            <a:endParaRPr lang="en-GB" dirty="0"/>
          </a:p>
          <a:p>
            <a:pPr marL="0" indent="0">
              <a:buNone/>
              <a:defRPr/>
            </a:pPr>
            <a:r>
              <a:rPr lang="en-GB" dirty="0"/>
              <a:t> </a:t>
            </a:r>
          </a:p>
          <a:p>
            <a:pPr>
              <a:defRPr/>
            </a:pPr>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9E80720-23E6-4B89-B77E-04A7689F1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D1D3CA1-3EB6-41F3-A419-8424B56BE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4D87F7B2-AA36-4B58-BC2C-1BBA135E8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22" name="Content Placeholder 2">
            <a:extLst>
              <a:ext uri="{FF2B5EF4-FFF2-40B4-BE49-F238E27FC236}">
                <a16:creationId xmlns:a16="http://schemas.microsoft.com/office/drawing/2014/main" id="{2744BC6F-CDA3-6EE7-2AE1-A6782EA37AF6}"/>
              </a:ext>
            </a:extLst>
          </p:cNvPr>
          <p:cNvGraphicFramePr/>
          <p:nvPr>
            <p:extLst>
              <p:ext uri="{D42A27DB-BD31-4B8C-83A1-F6EECF244321}">
                <p14:modId xmlns:p14="http://schemas.microsoft.com/office/powerpoint/2010/main" val="2463827308"/>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62481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71871-55A3-C475-A81F-CD3AC4C79141}"/>
              </a:ext>
            </a:extLst>
          </p:cNvPr>
          <p:cNvSpPr>
            <a:spLocks noGrp="1"/>
          </p:cNvSpPr>
          <p:nvPr>
            <p:ph type="title"/>
          </p:nvPr>
        </p:nvSpPr>
        <p:spPr>
          <a:xfrm>
            <a:off x="419100" y="274638"/>
            <a:ext cx="11163300" cy="525462"/>
          </a:xfrm>
        </p:spPr>
        <p:txBody>
          <a:bodyPr>
            <a:normAutofit fontScale="90000"/>
          </a:bodyPr>
          <a:lstStyle/>
          <a:p>
            <a:r>
              <a:rPr lang="en-GB" dirty="0"/>
              <a:t>Some (of many) relevant documents</a:t>
            </a:r>
          </a:p>
        </p:txBody>
      </p:sp>
      <p:sp>
        <p:nvSpPr>
          <p:cNvPr id="3" name="Content Placeholder 2">
            <a:extLst>
              <a:ext uri="{FF2B5EF4-FFF2-40B4-BE49-F238E27FC236}">
                <a16:creationId xmlns:a16="http://schemas.microsoft.com/office/drawing/2014/main" id="{7E82B88E-A84E-3A05-9996-B3B58FF2504A}"/>
              </a:ext>
            </a:extLst>
          </p:cNvPr>
          <p:cNvSpPr>
            <a:spLocks noGrp="1"/>
          </p:cNvSpPr>
          <p:nvPr>
            <p:ph idx="1"/>
          </p:nvPr>
        </p:nvSpPr>
        <p:spPr>
          <a:xfrm>
            <a:off x="0" y="800100"/>
            <a:ext cx="12058650" cy="6057900"/>
          </a:xfrm>
        </p:spPr>
        <p:txBody>
          <a:bodyPr>
            <a:normAutofit fontScale="92500" lnSpcReduction="10000"/>
          </a:bodyPr>
          <a:lstStyle/>
          <a:p>
            <a:r>
              <a:rPr lang="en-GB" sz="1600" dirty="0">
                <a:effectLst/>
                <a:ea typeface="Calibri" panose="020F0502020204030204" pitchFamily="34" charset="0"/>
                <a:cs typeface="Times New Roman" panose="02020603050405020304" pitchFamily="18" charset="0"/>
              </a:rPr>
              <a:t>Nursing and Midwifery Council (NMC).  (2018).</a:t>
            </a:r>
            <a:r>
              <a:rPr lang="en-GB" sz="1600" i="1" dirty="0">
                <a:effectLst/>
                <a:ea typeface="Calibri" panose="020F0502020204030204" pitchFamily="34" charset="0"/>
                <a:cs typeface="Times New Roman" panose="02020603050405020304" pitchFamily="18" charset="0"/>
              </a:rPr>
              <a:t>  The Code Professional standards of practice and behaviour for nurses, midwives and nursing associates.  </a:t>
            </a:r>
            <a:r>
              <a:rPr lang="en-GB" sz="1600" dirty="0">
                <a:effectLst/>
                <a:ea typeface="Calibri" panose="020F0502020204030204" pitchFamily="34" charset="0"/>
                <a:cs typeface="Times New Roman" panose="02020603050405020304" pitchFamily="18" charset="0"/>
              </a:rPr>
              <a:t>(Updated to reflect the regulation of nursing associates: 10 October 2018).</a:t>
            </a:r>
            <a:r>
              <a:rPr lang="en-GB" sz="1600" i="1" dirty="0">
                <a:effectLst/>
                <a:ea typeface="Calibri" panose="020F0502020204030204" pitchFamily="34" charset="0"/>
                <a:cs typeface="Times New Roman" panose="02020603050405020304" pitchFamily="18" charset="0"/>
              </a:rPr>
              <a:t>  </a:t>
            </a:r>
            <a:r>
              <a:rPr lang="en-GB" sz="1600" dirty="0">
                <a:effectLst/>
                <a:ea typeface="Calibri" panose="020F0502020204030204" pitchFamily="34" charset="0"/>
                <a:cs typeface="Times New Roman" panose="02020603050405020304" pitchFamily="18" charset="0"/>
              </a:rPr>
              <a:t>London: NMC.  Available at: </a:t>
            </a:r>
            <a:r>
              <a:rPr lang="en-GB" sz="1600" u="sng" dirty="0">
                <a:solidFill>
                  <a:srgbClr val="0563C1"/>
                </a:solidFill>
                <a:effectLst/>
                <a:ea typeface="Calibri" panose="020F0502020204030204" pitchFamily="34" charset="0"/>
                <a:cs typeface="Times New Roman" panose="02020603050405020304" pitchFamily="18" charset="0"/>
                <a:hlinkClick r:id="rId3"/>
              </a:rPr>
              <a:t>https://www.nmc.org.uk/globalassets/sitedocuments/nmc-publications/nmc-code.pdf</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a:t>
            </a:r>
            <a:r>
              <a:rPr lang="en-GB" sz="1600" baseline="30000" dirty="0">
                <a:ea typeface="Calibri" panose="020F0502020204030204" pitchFamily="34" charset="0"/>
                <a:cs typeface="Times New Roman" panose="02020603050405020304" pitchFamily="18" charset="0"/>
              </a:rPr>
              <a:t>st</a:t>
            </a:r>
            <a:r>
              <a:rPr lang="en-GB" sz="1600" dirty="0">
                <a:ea typeface="Calibri" panose="020F0502020204030204" pitchFamily="34" charset="0"/>
                <a:cs typeface="Times New Roman" panose="02020603050405020304" pitchFamily="18" charset="0"/>
              </a:rPr>
              <a:t> March, 2025</a:t>
            </a:r>
            <a:r>
              <a:rPr lang="en-GB" sz="1600" dirty="0">
                <a:effectLst/>
                <a:ea typeface="Calibri" panose="020F0502020204030204" pitchFamily="34" charset="0"/>
                <a:cs typeface="Times New Roman" panose="02020603050405020304" pitchFamily="18" charset="0"/>
              </a:rPr>
              <a:t>).  </a:t>
            </a:r>
          </a:p>
          <a:p>
            <a:r>
              <a:rPr lang="en-GB" sz="1600" dirty="0">
                <a:effectLst/>
                <a:ea typeface="Calibri" panose="020F0502020204030204" pitchFamily="34" charset="0"/>
                <a:cs typeface="Times New Roman" panose="02020603050405020304" pitchFamily="18" charset="0"/>
              </a:rPr>
              <a:t>British Association of Social Workers (BASW). (2021).  </a:t>
            </a:r>
            <a:r>
              <a:rPr lang="en-GB" sz="1600" i="1" dirty="0">
                <a:effectLst/>
                <a:ea typeface="Calibri" panose="020F0502020204030204" pitchFamily="34" charset="0"/>
                <a:cs typeface="Times New Roman" panose="02020603050405020304" pitchFamily="18" charset="0"/>
              </a:rPr>
              <a:t>The BASW Code of Ethics for Social Work</a:t>
            </a:r>
            <a:r>
              <a:rPr lang="en-GB" sz="1600" dirty="0">
                <a:effectLst/>
                <a:ea typeface="Calibri" panose="020F0502020204030204" pitchFamily="34" charset="0"/>
                <a:cs typeface="Times New Roman" panose="02020603050405020304" pitchFamily="18" charset="0"/>
              </a:rPr>
              <a:t>.   Birmingham: BASW.  Available at: </a:t>
            </a:r>
            <a:r>
              <a:rPr lang="en-GB" sz="1600" u="sng" dirty="0">
                <a:solidFill>
                  <a:srgbClr val="0563C1"/>
                </a:solidFill>
                <a:effectLst/>
                <a:ea typeface="Calibri" panose="020F0502020204030204" pitchFamily="34" charset="0"/>
                <a:cs typeface="Times New Roman" panose="02020603050405020304" pitchFamily="18" charset="0"/>
                <a:hlinkClick r:id="rId4"/>
              </a:rPr>
              <a:t>https://basw.co.uk/policy-practice/standards/code-ethics</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31st March, 2025</a:t>
            </a:r>
            <a:r>
              <a:rPr lang="en-GB" sz="1600" dirty="0">
                <a:effectLst/>
                <a:ea typeface="Calibri" panose="020F0502020204030204" pitchFamily="34" charset="0"/>
                <a:cs typeface="Times New Roman" panose="02020603050405020304" pitchFamily="18" charset="0"/>
              </a:rPr>
              <a:t>).   </a:t>
            </a:r>
          </a:p>
          <a:p>
            <a:r>
              <a:rPr lang="en-GB" sz="1600" dirty="0">
                <a:effectLst/>
                <a:ea typeface="Calibri" panose="020F0502020204030204" pitchFamily="34" charset="0"/>
                <a:cs typeface="Times New Roman" panose="02020603050405020304" pitchFamily="18" charset="0"/>
              </a:rPr>
              <a:t>Health and Care Professions Council (HCPC).  (2023).  </a:t>
            </a:r>
            <a:r>
              <a:rPr lang="en-GB" sz="1600" i="1" dirty="0">
                <a:effectLst/>
                <a:ea typeface="Calibri" panose="020F0502020204030204" pitchFamily="34" charset="0"/>
                <a:cs typeface="Times New Roman" panose="02020603050405020304" pitchFamily="18" charset="0"/>
              </a:rPr>
              <a:t>Standards of Proficiency.  Paramedics</a:t>
            </a:r>
            <a:r>
              <a:rPr lang="en-GB" sz="1600" dirty="0">
                <a:effectLst/>
                <a:ea typeface="Calibri" panose="020F0502020204030204" pitchFamily="34" charset="0"/>
                <a:cs typeface="Times New Roman" panose="02020603050405020304" pitchFamily="18" charset="0"/>
              </a:rPr>
              <a:t>.   London: HCPC.  Available at: </a:t>
            </a:r>
            <a:r>
              <a:rPr lang="en-GB" sz="1600" dirty="0">
                <a:effectLst/>
                <a:ea typeface="Calibri" panose="020F0502020204030204" pitchFamily="34" charset="0"/>
                <a:cs typeface="Times New Roman" panose="02020603050405020304" pitchFamily="18" charset="0"/>
                <a:hlinkClick r:id="rId5"/>
              </a:rPr>
              <a:t>https://www.hcpc-uk.org/globalassets/resources/standards/standards-of-proficiency---paramedics.pdf</a:t>
            </a:r>
            <a:r>
              <a:rPr lang="en-GB" sz="1600" dirty="0">
                <a:effectLst/>
                <a:ea typeface="Calibri" panose="020F0502020204030204" pitchFamily="34" charset="0"/>
                <a:cs typeface="Times New Roman" panose="02020603050405020304" pitchFamily="18" charset="0"/>
              </a:rPr>
              <a:t>  (Accessed: 31</a:t>
            </a:r>
            <a:r>
              <a:rPr lang="en-GB" sz="1600" baseline="30000" dirty="0">
                <a:effectLst/>
                <a:ea typeface="Calibri" panose="020F0502020204030204" pitchFamily="34" charset="0"/>
                <a:cs typeface="Times New Roman" panose="02020603050405020304" pitchFamily="18" charset="0"/>
              </a:rPr>
              <a:t>st</a:t>
            </a:r>
            <a:r>
              <a:rPr lang="en-GB" sz="1600" dirty="0">
                <a:effectLst/>
                <a:ea typeface="Calibri" panose="020F0502020204030204" pitchFamily="34" charset="0"/>
                <a:cs typeface="Times New Roman" panose="02020603050405020304" pitchFamily="18" charset="0"/>
              </a:rPr>
              <a:t> March, 2025) </a:t>
            </a:r>
          </a:p>
          <a:p>
            <a:r>
              <a:rPr lang="en-GB" sz="1600" kern="1200" dirty="0">
                <a:solidFill>
                  <a:srgbClr val="000000"/>
                </a:solidFill>
                <a:effectLst/>
                <a:ea typeface="+mn-ea"/>
                <a:cs typeface="Times New Roman" panose="02020603050405020304" pitchFamily="18" charset="0"/>
              </a:rPr>
              <a:t>Health and Care Professions Council (HCPC).  (2023a).  </a:t>
            </a:r>
            <a:r>
              <a:rPr lang="en-GB" sz="1600" i="1" kern="1200" dirty="0">
                <a:solidFill>
                  <a:srgbClr val="000000"/>
                </a:solidFill>
                <a:effectLst/>
                <a:ea typeface="+mn-ea"/>
                <a:cs typeface="Times New Roman" panose="02020603050405020304" pitchFamily="18" charset="0"/>
              </a:rPr>
              <a:t>Standards of Proficiency.  Physiotherapists.   </a:t>
            </a:r>
            <a:r>
              <a:rPr lang="en-GB" sz="1600" kern="1200" dirty="0">
                <a:solidFill>
                  <a:srgbClr val="000000"/>
                </a:solidFill>
                <a:effectLst/>
                <a:ea typeface="+mn-ea"/>
                <a:cs typeface="Times New Roman" panose="02020603050405020304" pitchFamily="18" charset="0"/>
              </a:rPr>
              <a:t>London: HCPC.  Available at: </a:t>
            </a:r>
            <a:r>
              <a:rPr lang="en-GB" sz="1600" u="sng" kern="1200" dirty="0">
                <a:solidFill>
                  <a:srgbClr val="0563C1"/>
                </a:solidFill>
                <a:effectLst/>
                <a:ea typeface="+mn-ea"/>
                <a:cs typeface="Times New Roman" panose="02020603050405020304" pitchFamily="18" charset="0"/>
                <a:hlinkClick r:id="rId6"/>
              </a:rPr>
              <a:t>https://www.hcpc-uk.org/globalassets/resources/standards/standards-of-proficiency---physiotherapists.pdf</a:t>
            </a:r>
            <a:r>
              <a:rPr lang="en-GB" sz="1600" kern="1200" dirty="0">
                <a:solidFill>
                  <a:srgbClr val="000000"/>
                </a:solidFill>
                <a:effectLst/>
                <a:ea typeface="+mn-ea"/>
                <a:cs typeface="Times New Roman" panose="02020603050405020304" pitchFamily="18" charset="0"/>
              </a:rPr>
              <a:t>  (Accessed: </a:t>
            </a:r>
            <a:r>
              <a:rPr lang="en-GB" sz="1600" dirty="0">
                <a:solidFill>
                  <a:srgbClr val="000000"/>
                </a:solidFill>
                <a:cs typeface="Times New Roman" panose="02020603050405020304" pitchFamily="18" charset="0"/>
              </a:rPr>
              <a:t>31</a:t>
            </a:r>
            <a:r>
              <a:rPr lang="en-GB" sz="1600" baseline="30000" dirty="0">
                <a:solidFill>
                  <a:srgbClr val="000000"/>
                </a:solidFill>
                <a:cs typeface="Times New Roman" panose="02020603050405020304" pitchFamily="18" charset="0"/>
              </a:rPr>
              <a:t>st</a:t>
            </a:r>
            <a:r>
              <a:rPr lang="en-GB" sz="1600" dirty="0">
                <a:solidFill>
                  <a:srgbClr val="000000"/>
                </a:solidFill>
                <a:cs typeface="Times New Roman" panose="02020603050405020304" pitchFamily="18" charset="0"/>
              </a:rPr>
              <a:t> March, 2025</a:t>
            </a:r>
            <a:r>
              <a:rPr lang="en-GB" sz="1600" kern="1200" dirty="0">
                <a:solidFill>
                  <a:srgbClr val="000000"/>
                </a:solidFill>
                <a:effectLst/>
                <a:ea typeface="+mn-ea"/>
                <a:cs typeface="Times New Roman" panose="02020603050405020304" pitchFamily="18" charset="0"/>
              </a:rPr>
              <a:t>).   </a:t>
            </a:r>
            <a:endParaRPr lang="en-GB" sz="1600" dirty="0">
              <a:effectLst/>
              <a:ea typeface="Calibri" panose="020F0502020204030204" pitchFamily="34" charset="0"/>
              <a:cs typeface="Times New Roman" panose="02020603050405020304" pitchFamily="18" charset="0"/>
            </a:endParaRPr>
          </a:p>
          <a:p>
            <a:r>
              <a:rPr lang="en-GB" sz="1600" i="1" dirty="0">
                <a:effectLst/>
                <a:ea typeface="Aptos" panose="020B0004020202020204" pitchFamily="34" charset="0"/>
              </a:rPr>
              <a:t>Welsh Language (Wales) Measure 201.  </a:t>
            </a:r>
            <a:r>
              <a:rPr lang="en-GB" sz="1600" dirty="0">
                <a:effectLst/>
                <a:ea typeface="Aptos" panose="020B0004020202020204" pitchFamily="34" charset="0"/>
              </a:rPr>
              <a:t>Available at:  </a:t>
            </a:r>
            <a:r>
              <a:rPr lang="en-GB" sz="1600" dirty="0">
                <a:effectLst/>
                <a:ea typeface="Aptos" panose="020B0004020202020204" pitchFamily="34" charset="0"/>
                <a:hlinkClick r:id="rId7"/>
              </a:rPr>
              <a:t>https://www.legislation.gov.uk/mwa/2011/1/contents?lang=en#printLegislationModPdf</a:t>
            </a:r>
            <a:r>
              <a:rPr lang="en-GB" sz="1600" dirty="0">
                <a:effectLst/>
                <a:ea typeface="Aptos" panose="020B0004020202020204" pitchFamily="34" charset="0"/>
              </a:rPr>
              <a:t>   (Accessed: 31st March, 2025)</a:t>
            </a:r>
          </a:p>
          <a:p>
            <a:r>
              <a:rPr lang="en-GB" sz="1600" i="1" dirty="0">
                <a:effectLst/>
                <a:ea typeface="Times New Roman" panose="02020603050405020304" pitchFamily="18" charset="0"/>
                <a:cs typeface="Times New Roman" panose="02020603050405020304" pitchFamily="18" charset="0"/>
              </a:rPr>
              <a:t>Well-being of Future Generations (Wales) Act 2015</a:t>
            </a:r>
            <a:r>
              <a:rPr lang="en-GB" sz="1600" dirty="0">
                <a:effectLst/>
                <a:ea typeface="Calibri" panose="020F0502020204030204" pitchFamily="34" charset="0"/>
                <a:cs typeface="Times New Roman" panose="02020603050405020304" pitchFamily="18" charset="0"/>
              </a:rPr>
              <a:t> </a:t>
            </a:r>
            <a:r>
              <a:rPr lang="en-GB" sz="1600" i="1" dirty="0">
                <a:effectLst/>
                <a:ea typeface="Times New Roman" panose="02020603050405020304" pitchFamily="18" charset="0"/>
                <a:cs typeface="Times New Roman" panose="02020603050405020304" pitchFamily="18" charset="0"/>
              </a:rPr>
              <a:t>(</a:t>
            </a:r>
            <a:r>
              <a:rPr lang="en-GB" sz="1600" i="1" dirty="0" err="1">
                <a:effectLst/>
                <a:ea typeface="Times New Roman" panose="02020603050405020304" pitchFamily="18" charset="0"/>
                <a:cs typeface="Times New Roman" panose="02020603050405020304" pitchFamily="18" charset="0"/>
              </a:rPr>
              <a:t>anaw</a:t>
            </a:r>
            <a:r>
              <a:rPr lang="en-GB" sz="1600" i="1" dirty="0">
                <a:effectLst/>
                <a:ea typeface="Times New Roman" panose="02020603050405020304" pitchFamily="18" charset="0"/>
                <a:cs typeface="Times New Roman" panose="02020603050405020304" pitchFamily="18" charset="0"/>
              </a:rPr>
              <a:t> 2). </a:t>
            </a:r>
            <a:r>
              <a:rPr lang="en-GB" sz="1600" dirty="0">
                <a:effectLst/>
                <a:ea typeface="Times New Roman" panose="02020603050405020304" pitchFamily="18" charset="0"/>
                <a:cs typeface="Times New Roman" panose="02020603050405020304" pitchFamily="18" charset="0"/>
              </a:rPr>
              <a:t>Available at: </a:t>
            </a:r>
            <a:r>
              <a:rPr lang="en-GB" sz="1600" dirty="0">
                <a:effectLst/>
                <a:ea typeface="Times New Roman" panose="02020603050405020304" pitchFamily="18" charset="0"/>
                <a:cs typeface="Times New Roman" panose="02020603050405020304" pitchFamily="18" charset="0"/>
                <a:hlinkClick r:id="rId8"/>
              </a:rPr>
              <a:t>https://www.legislation.gov.uk/anaw/2015/2/data.pdf</a:t>
            </a:r>
            <a:r>
              <a:rPr lang="en-GB" sz="1600" dirty="0">
                <a:effectLst/>
                <a:ea typeface="Times New Roman" panose="02020603050405020304" pitchFamily="18" charset="0"/>
                <a:cs typeface="Times New Roman" panose="02020603050405020304" pitchFamily="18" charset="0"/>
              </a:rPr>
              <a:t> (Accessed: 30th March, 2025)  </a:t>
            </a:r>
          </a:p>
          <a:p>
            <a:r>
              <a:rPr lang="en-GB" sz="1600" dirty="0">
                <a:effectLst/>
                <a:ea typeface="Times New Roman" panose="02020603050405020304" pitchFamily="18" charset="0"/>
                <a:cs typeface="Times New Roman" panose="02020603050405020304" pitchFamily="18" charset="0"/>
              </a:rPr>
              <a:t>Welsh Governmen</a:t>
            </a:r>
            <a:r>
              <a:rPr lang="en-GB" sz="1600" dirty="0">
                <a:ea typeface="Times New Roman" panose="02020603050405020304" pitchFamily="18" charset="0"/>
                <a:cs typeface="Times New Roman" panose="02020603050405020304" pitchFamily="18" charset="0"/>
              </a:rPr>
              <a:t>t (WG)</a:t>
            </a:r>
            <a:r>
              <a:rPr lang="en-GB" sz="1600" dirty="0">
                <a:effectLst/>
                <a:ea typeface="Times New Roman" panose="02020603050405020304" pitchFamily="18" charset="0"/>
                <a:cs typeface="Times New Roman" panose="02020603050405020304" pitchFamily="18" charset="0"/>
              </a:rPr>
              <a:t> (2017).  </a:t>
            </a:r>
            <a:r>
              <a:rPr lang="en-GB" sz="1600" i="1" dirty="0">
                <a:effectLst/>
                <a:ea typeface="Times New Roman" panose="02020603050405020304" pitchFamily="18" charset="0"/>
                <a:cs typeface="Times New Roman" panose="02020603050405020304" pitchFamily="18" charset="0"/>
              </a:rPr>
              <a:t>Cymraeg 2050.  A million Welsh speakers.  </a:t>
            </a:r>
            <a:r>
              <a:rPr lang="en-GB" sz="1600" dirty="0">
                <a:effectLst/>
                <a:ea typeface="Times New Roman" panose="02020603050405020304" pitchFamily="18" charset="0"/>
                <a:cs typeface="Times New Roman" panose="02020603050405020304" pitchFamily="18" charset="0"/>
              </a:rPr>
              <a:t>Cardiff: WG.  Available at: </a:t>
            </a:r>
            <a:r>
              <a:rPr lang="en-GB" sz="1600" u="sng" dirty="0">
                <a:solidFill>
                  <a:srgbClr val="0563C1"/>
                </a:solidFill>
                <a:effectLst/>
                <a:ea typeface="Times New Roman" panose="02020603050405020304" pitchFamily="18" charset="0"/>
                <a:cs typeface="Times New Roman" panose="02020603050405020304" pitchFamily="18" charset="0"/>
                <a:hlinkClick r:id="rId9"/>
              </a:rPr>
              <a:t>https://www.gov.wales/sites/default/files/publications/2018-12/cymraeg-2050-welsh-language-strategy.pdf</a:t>
            </a:r>
            <a:r>
              <a:rPr lang="en-GB" sz="1600" dirty="0">
                <a:effectLst/>
                <a:ea typeface="Times New Roman" panose="02020603050405020304" pitchFamily="18" charset="0"/>
                <a:cs typeface="Times New Roman" panose="02020603050405020304" pitchFamily="18" charset="0"/>
              </a:rPr>
              <a:t>  (Accessed: 27</a:t>
            </a:r>
            <a:r>
              <a:rPr lang="en-GB" sz="1600" baseline="30000" dirty="0">
                <a:effectLst/>
                <a:ea typeface="Times New Roman" panose="02020603050405020304" pitchFamily="18" charset="0"/>
                <a:cs typeface="Times New Roman" panose="02020603050405020304" pitchFamily="18" charset="0"/>
              </a:rPr>
              <a:t>th</a:t>
            </a:r>
            <a:r>
              <a:rPr lang="en-GB" sz="1600" dirty="0">
                <a:effectLst/>
                <a:ea typeface="Times New Roman" panose="02020603050405020304" pitchFamily="18" charset="0"/>
                <a:cs typeface="Times New Roman" panose="02020603050405020304" pitchFamily="18" charset="0"/>
              </a:rPr>
              <a:t> September, 2024).   </a:t>
            </a:r>
          </a:p>
          <a:p>
            <a:r>
              <a:rPr lang="en-GB" sz="1600" dirty="0">
                <a:effectLst/>
                <a:ea typeface="Calibri" panose="020F0502020204030204" pitchFamily="34" charset="0"/>
                <a:cs typeface="Times New Roman" panose="02020603050405020304" pitchFamily="18" charset="0"/>
              </a:rPr>
              <a:t>W.G. (2021).  </a:t>
            </a:r>
            <a:r>
              <a:rPr lang="en-GB" sz="1600" i="1" dirty="0">
                <a:effectLst/>
                <a:ea typeface="Calibri" panose="020F0502020204030204" pitchFamily="34" charset="0"/>
                <a:cs typeface="Times New Roman" panose="02020603050405020304" pitchFamily="18" charset="0"/>
              </a:rPr>
              <a:t>A Healthier Wales: our Plan for Health and Social Care</a:t>
            </a:r>
            <a:r>
              <a:rPr lang="en-GB" sz="1600" dirty="0">
                <a:effectLst/>
                <a:ea typeface="Calibri" panose="020F0502020204030204" pitchFamily="34" charset="0"/>
                <a:cs typeface="Times New Roman" panose="02020603050405020304" pitchFamily="18" charset="0"/>
              </a:rPr>
              <a:t>.  Cardiff: WG.  Available at:   </a:t>
            </a:r>
            <a:r>
              <a:rPr lang="en-GB" sz="1600" dirty="0">
                <a:effectLst/>
                <a:ea typeface="Calibri" panose="020F0502020204030204" pitchFamily="34" charset="0"/>
                <a:cs typeface="Times New Roman" panose="02020603050405020304" pitchFamily="18" charset="0"/>
                <a:hlinkClick r:id="rId10"/>
              </a:rPr>
              <a:t>https://www.gov.wales/sites/default/files/publications/2021-09/a-healthier-wales-our-plan-for-health-and-social-care.pdf</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a:t>
            </a:r>
            <a:r>
              <a:rPr lang="en-GB" sz="1600" baseline="30000" dirty="0">
                <a:ea typeface="Calibri" panose="020F0502020204030204" pitchFamily="34" charset="0"/>
                <a:cs typeface="Times New Roman" panose="02020603050405020304" pitchFamily="18" charset="0"/>
              </a:rPr>
              <a:t>st</a:t>
            </a:r>
            <a:r>
              <a:rPr lang="en-GB" sz="1600" dirty="0">
                <a:ea typeface="Calibri" panose="020F0502020204030204" pitchFamily="34" charset="0"/>
                <a:cs typeface="Times New Roman" panose="02020603050405020304" pitchFamily="18" charset="0"/>
              </a:rPr>
              <a:t> March, 2025</a:t>
            </a:r>
            <a:r>
              <a:rPr lang="en-GB" sz="1600" dirty="0">
                <a:effectLst/>
                <a:ea typeface="Calibri" panose="020F0502020204030204" pitchFamily="34" charset="0"/>
                <a:cs typeface="Times New Roman" panose="02020603050405020304" pitchFamily="18" charset="0"/>
              </a:rPr>
              <a:t>)</a:t>
            </a:r>
            <a:endParaRPr lang="en-GB" sz="1600" i="1" dirty="0">
              <a:effectLst/>
              <a:ea typeface="Times New Roman" panose="02020603050405020304" pitchFamily="18" charset="0"/>
              <a:cs typeface="Times New Roman" panose="02020603050405020304" pitchFamily="18" charset="0"/>
            </a:endParaRPr>
          </a:p>
          <a:p>
            <a:r>
              <a:rPr lang="en-GB" sz="1600" dirty="0">
                <a:effectLst/>
                <a:ea typeface="Calibri" panose="020F0502020204030204" pitchFamily="34" charset="0"/>
                <a:cs typeface="Times New Roman" panose="02020603050405020304" pitchFamily="18" charset="0"/>
              </a:rPr>
              <a:t>WG (2022).  </a:t>
            </a:r>
            <a:r>
              <a:rPr lang="en-GB" sz="1600" i="1" dirty="0">
                <a:effectLst/>
                <a:ea typeface="Calibri" panose="020F0502020204030204" pitchFamily="34" charset="0"/>
                <a:cs typeface="Times New Roman" panose="02020603050405020304" pitchFamily="18" charset="0"/>
              </a:rPr>
              <a:t>More than just words: Five Year Plan 2022-27</a:t>
            </a:r>
            <a:r>
              <a:rPr lang="en-GB" sz="1600" dirty="0">
                <a:effectLst/>
                <a:ea typeface="Calibri" panose="020F0502020204030204" pitchFamily="34" charset="0"/>
                <a:cs typeface="Times New Roman" panose="02020603050405020304" pitchFamily="18" charset="0"/>
              </a:rPr>
              <a:t>.  Cardiff: WG.  Available at: </a:t>
            </a:r>
            <a:r>
              <a:rPr lang="en-GB" sz="1600" u="sng" dirty="0">
                <a:solidFill>
                  <a:srgbClr val="0563C1"/>
                </a:solidFill>
                <a:effectLst/>
                <a:ea typeface="Calibri" panose="020F0502020204030204" pitchFamily="34" charset="0"/>
                <a:cs typeface="Times New Roman" panose="02020603050405020304" pitchFamily="18" charset="0"/>
                <a:hlinkClick r:id="rId11"/>
              </a:rPr>
              <a:t>https://www.gov.wales/sites/default/files/publications/2022-07/more-than-just-words-action-plan-2022-2027.pdf</a:t>
            </a:r>
            <a:r>
              <a:rPr lang="en-GB" sz="1600" dirty="0">
                <a:effectLst/>
                <a:ea typeface="Calibri" panose="020F0502020204030204" pitchFamily="34" charset="0"/>
                <a:cs typeface="Times New Roman" panose="02020603050405020304" pitchFamily="18" charset="0"/>
              </a:rPr>
              <a:t>   (Accessed: 31</a:t>
            </a:r>
            <a:r>
              <a:rPr lang="en-GB" sz="1600" baseline="30000" dirty="0">
                <a:effectLst/>
                <a:ea typeface="Calibri" panose="020F0502020204030204" pitchFamily="34" charset="0"/>
                <a:cs typeface="Times New Roman" panose="02020603050405020304" pitchFamily="18" charset="0"/>
              </a:rPr>
              <a:t>st</a:t>
            </a:r>
            <a:r>
              <a:rPr lang="en-GB" sz="1600" dirty="0">
                <a:effectLst/>
                <a:ea typeface="Calibri" panose="020F0502020204030204" pitchFamily="34" charset="0"/>
                <a:cs typeface="Times New Roman" panose="02020603050405020304" pitchFamily="18" charset="0"/>
              </a:rPr>
              <a:t> March, 2025).  </a:t>
            </a:r>
          </a:p>
          <a:p>
            <a:r>
              <a:rPr lang="en-GB" sz="1600" dirty="0">
                <a:effectLst/>
                <a:ea typeface="Calibri" panose="020F0502020204030204" pitchFamily="34" charset="0"/>
                <a:cs typeface="Times New Roman" panose="02020603050405020304" pitchFamily="18" charset="0"/>
              </a:rPr>
              <a:t>WG.  (2024).   </a:t>
            </a:r>
            <a:r>
              <a:rPr lang="en-GB" sz="1600" i="1" dirty="0">
                <a:effectLst/>
                <a:ea typeface="Calibri" panose="020F0502020204030204" pitchFamily="34" charset="0"/>
                <a:cs typeface="Times New Roman" panose="02020603050405020304" pitchFamily="18" charset="0"/>
              </a:rPr>
              <a:t>Well-being of Future Generations (Wales) Act 2015.  Essentials Guide</a:t>
            </a:r>
            <a:r>
              <a:rPr lang="en-GB" sz="1600" dirty="0">
                <a:effectLst/>
                <a:ea typeface="Calibri" panose="020F0502020204030204" pitchFamily="34" charset="0"/>
                <a:cs typeface="Times New Roman" panose="02020603050405020304" pitchFamily="18" charset="0"/>
              </a:rPr>
              <a:t>. Cardiff: WG.  Available at: </a:t>
            </a:r>
            <a:r>
              <a:rPr lang="en-GB" sz="1600" dirty="0">
                <a:effectLst/>
                <a:ea typeface="Calibri" panose="020F0502020204030204" pitchFamily="34" charset="0"/>
                <a:cs typeface="Times New Roman" panose="02020603050405020304" pitchFamily="18" charset="0"/>
                <a:hlinkClick r:id="rId12"/>
              </a:rPr>
              <a:t>https://www.gov.wales/sites/default/files/publications/2024-07/well-being-future-generations-wales-act-2015-the-essentials-2024.pdf</a:t>
            </a:r>
            <a:r>
              <a:rPr lang="en-GB" sz="1600" dirty="0">
                <a:effectLst/>
                <a:ea typeface="Calibri" panose="020F0502020204030204" pitchFamily="34" charset="0"/>
                <a:cs typeface="Times New Roman" panose="02020603050405020304" pitchFamily="18" charset="0"/>
              </a:rPr>
              <a:t>   (Accessed: </a:t>
            </a:r>
            <a:r>
              <a:rPr lang="en-GB" sz="1600" dirty="0">
                <a:ea typeface="Calibri" panose="020F0502020204030204" pitchFamily="34" charset="0"/>
                <a:cs typeface="Times New Roman" panose="02020603050405020304" pitchFamily="18" charset="0"/>
              </a:rPr>
              <a:t>31</a:t>
            </a:r>
            <a:r>
              <a:rPr lang="en-GB" sz="1600" baseline="30000" dirty="0">
                <a:ea typeface="Calibri" panose="020F0502020204030204" pitchFamily="34" charset="0"/>
                <a:cs typeface="Times New Roman" panose="02020603050405020304" pitchFamily="18" charset="0"/>
              </a:rPr>
              <a:t>st</a:t>
            </a:r>
            <a:r>
              <a:rPr lang="en-GB" sz="1600" dirty="0">
                <a:ea typeface="Calibri" panose="020F0502020204030204" pitchFamily="34" charset="0"/>
                <a:cs typeface="Times New Roman" panose="02020603050405020304" pitchFamily="18" charset="0"/>
              </a:rPr>
              <a:t> March</a:t>
            </a:r>
            <a:r>
              <a:rPr lang="en-GB" sz="1600" dirty="0">
                <a:effectLst/>
                <a:ea typeface="Calibri" panose="020F0502020204030204" pitchFamily="34" charset="0"/>
                <a:cs typeface="Times New Roman" panose="02020603050405020304" pitchFamily="18" charset="0"/>
              </a:rPr>
              <a:t>, 2025). </a:t>
            </a:r>
          </a:p>
          <a:p>
            <a:endParaRPr lang="en-GB" sz="1800" i="1"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9876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41EF2-0ADA-4F20-BBC6-E89DFECEB511}"/>
            </a:ext>
          </a:extLst>
        </p:cNvPr>
        <p:cNvGrpSpPr/>
        <p:nvPr/>
      </p:nvGrpSpPr>
      <p:grpSpPr>
        <a:xfrm>
          <a:off x="0" y="0"/>
          <a:ext cx="0" cy="0"/>
          <a:chOff x="0" y="0"/>
          <a:chExt cx="0" cy="0"/>
        </a:xfrm>
      </p:grpSpPr>
      <p:sp>
        <p:nvSpPr>
          <p:cNvPr id="27650" name="Content Placeholder 2">
            <a:extLst>
              <a:ext uri="{FF2B5EF4-FFF2-40B4-BE49-F238E27FC236}">
                <a16:creationId xmlns:a16="http://schemas.microsoft.com/office/drawing/2014/main" id="{09A4DC76-5C41-CD42-6A25-333547C053DF}"/>
              </a:ext>
            </a:extLst>
          </p:cNvPr>
          <p:cNvSpPr>
            <a:spLocks noGrp="1"/>
          </p:cNvSpPr>
          <p:nvPr>
            <p:ph idx="1"/>
          </p:nvPr>
        </p:nvSpPr>
        <p:spPr>
          <a:xfrm>
            <a:off x="1919288" y="404814"/>
            <a:ext cx="8291512" cy="6264275"/>
          </a:xfrm>
        </p:spPr>
        <p:txBody>
          <a:bodyPr/>
          <a:lstStyle/>
          <a:p>
            <a:pPr marL="0" indent="0">
              <a:buNone/>
            </a:pPr>
            <a:r>
              <a:rPr lang="en-GB" altLang="en-US" sz="4400"/>
              <a:t>Any questions?</a:t>
            </a:r>
          </a:p>
        </p:txBody>
      </p:sp>
      <p:pic>
        <p:nvPicPr>
          <p:cNvPr id="27651" name="Picture 4">
            <a:extLst>
              <a:ext uri="{FF2B5EF4-FFF2-40B4-BE49-F238E27FC236}">
                <a16:creationId xmlns:a16="http://schemas.microsoft.com/office/drawing/2014/main" id="{FB36A016-95BA-8080-E048-31E447C357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49751" y="1412876"/>
            <a:ext cx="3624263"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6568764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3553</TotalTime>
  <Words>3921</Words>
  <Application>Microsoft Office PowerPoint</Application>
  <PresentationFormat>Widescreen</PresentationFormat>
  <Paragraphs>185</Paragraphs>
  <Slides>36</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Aptos</vt:lpstr>
      <vt:lpstr>Arial</vt:lpstr>
      <vt:lpstr>Calibri</vt:lpstr>
      <vt:lpstr>Calibri Light</vt:lpstr>
      <vt:lpstr>Google Sans</vt:lpstr>
      <vt:lpstr>Times New Roman</vt:lpstr>
      <vt:lpstr>Retrospect</vt:lpstr>
      <vt:lpstr>Welsh Language, Law, and Professional Responsibility. Culturally sensitive care. (BMNS4016) </vt:lpstr>
      <vt:lpstr>Session Contents</vt:lpstr>
      <vt:lpstr>PowerPoint Presentation</vt:lpstr>
      <vt:lpstr>The influence of culture on health and wellbeing</vt:lpstr>
      <vt:lpstr>This raises some basic questions:</vt:lpstr>
      <vt:lpstr>The meaning of culture  </vt:lpstr>
      <vt:lpstr>Culture in Wales</vt:lpstr>
      <vt:lpstr>The ‘rainbow model’ of health – cultural links </vt:lpstr>
      <vt:lpstr>PowerPoint Presentation</vt:lpstr>
      <vt:lpstr>Welsh Government well-being goals </vt:lpstr>
      <vt:lpstr>The Welsh Government (WG) well-being goals (WG, 2024)</vt:lpstr>
      <vt:lpstr>Language and health: caring for a diverse global community </vt:lpstr>
      <vt:lpstr>Hwyl" and Mental Wellbeing </vt:lpstr>
      <vt:lpstr>What research says: in certain contexts, people feel better when they can use the language of their choice (Roberts and Burton, 2013). </vt:lpstr>
      <vt:lpstr>What research says: in some people better remember their first language (Misell, 2000)</vt:lpstr>
      <vt:lpstr>What research says: sometimes people cannot express their feelings adequately in a second language (Misell, 2000)</vt:lpstr>
      <vt:lpstr>What research says: sometimes people forget a second language (Misell, 2000) </vt:lpstr>
      <vt:lpstr>What research says: sometimes people do not yet understand a second language (Misell, 2000)</vt:lpstr>
      <vt:lpstr>Scenario Discussion </vt:lpstr>
      <vt:lpstr>Ageing: a major issue in health and social care</vt:lpstr>
      <vt:lpstr>Population change over the last 100 years (source: ONS, 2020)</vt:lpstr>
      <vt:lpstr>Age structure of the UK population, mid-2020 and mid-2030 (source: ONS, 2022)</vt:lpstr>
      <vt:lpstr>Information from the Office for National Statistics (ONS) regarding the current/future population in the United Kingdom (UK) </vt:lpstr>
      <vt:lpstr>Two significant current health issues (in the UK) – Institute for Public Policy Research (IPPR) evidence</vt:lpstr>
      <vt:lpstr>The implications of this demographic change</vt:lpstr>
      <vt:lpstr>Increasing age = increasing demand</vt:lpstr>
      <vt:lpstr>An additional issue in Wales: increasing age may mean that people are less able to communicate in English than Welsh</vt:lpstr>
      <vt:lpstr>Language and health: ageing/dementia</vt:lpstr>
      <vt:lpstr>Promoting Culture in Wales</vt:lpstr>
      <vt:lpstr>Some initiatives in Wales</vt:lpstr>
      <vt:lpstr>More…….</vt:lpstr>
      <vt:lpstr>Professional obligations: communication</vt:lpstr>
      <vt:lpstr>Professional and statutory obligations: policy</vt:lpstr>
      <vt:lpstr>PowerPoint Presentation</vt:lpstr>
      <vt:lpstr>Some (of many) relevant documents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Introductory session: Fundamentals of Care. BMNS4004</dc:title>
  <dc:creator>Ben Duxbury</dc:creator>
  <cp:lastModifiedBy>heather davies</cp:lastModifiedBy>
  <cp:revision>104</cp:revision>
  <dcterms:created xsi:type="dcterms:W3CDTF">2021-08-31T06:51:44Z</dcterms:created>
  <dcterms:modified xsi:type="dcterms:W3CDTF">2026-02-07T15:35:07Z</dcterms:modified>
</cp:coreProperties>
</file>