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258" r:id="rId5"/>
    <p:sldId id="319" r:id="rId6"/>
    <p:sldId id="320" r:id="rId7"/>
    <p:sldId id="321" r:id="rId8"/>
    <p:sldId id="323" r:id="rId9"/>
    <p:sldId id="324" r:id="rId10"/>
    <p:sldId id="325" r:id="rId11"/>
    <p:sldId id="326" r:id="rId12"/>
    <p:sldId id="322" r:id="rId13"/>
    <p:sldId id="327" r:id="rId14"/>
    <p:sldId id="328" r:id="rId15"/>
    <p:sldId id="329" r:id="rId16"/>
    <p:sldId id="346" r:id="rId17"/>
    <p:sldId id="332" r:id="rId18"/>
    <p:sldId id="330" r:id="rId19"/>
    <p:sldId id="333" r:id="rId20"/>
    <p:sldId id="334" r:id="rId21"/>
    <p:sldId id="336" r:id="rId22"/>
    <p:sldId id="350" r:id="rId23"/>
    <p:sldId id="351" r:id="rId24"/>
    <p:sldId id="353" r:id="rId25"/>
    <p:sldId id="352" r:id="rId26"/>
    <p:sldId id="338" r:id="rId27"/>
    <p:sldId id="337" r:id="rId28"/>
    <p:sldId id="339" r:id="rId29"/>
    <p:sldId id="341" r:id="rId30"/>
    <p:sldId id="342" r:id="rId31"/>
    <p:sldId id="343" r:id="rId32"/>
    <p:sldId id="344" r:id="rId33"/>
    <p:sldId id="345" r:id="rId34"/>
    <p:sldId id="318" r:id="rId35"/>
    <p:sldId id="347" r:id="rId36"/>
    <p:sldId id="348" r:id="rId37"/>
    <p:sldId id="349" r:id="rId38"/>
    <p:sldId id="285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1950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better-programming/string-case-styles-camel-pascal-snake-and-kebab-case-981407998841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better-programming/string-case-styles-camel-pascal-snake-and-kebab-case-981407998841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virtual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mirzafarrukh13/solid-design-principles-c-de157c500425" TargetMode="External"/><Relationship Id="rId7" Type="http://schemas.openxmlformats.org/officeDocument/2006/relationships/hyperlink" Target="https://www.google.com/search?q=dependency+injection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freecodecamp.org/news/a-quick-intro-to-dependency-injection-what-it-is-and-when-to-use-it-7578c84fa88f/" TargetMode="External"/><Relationship Id="rId5" Type="http://schemas.openxmlformats.org/officeDocument/2006/relationships/hyperlink" Target="https://en.wikipedia.org/wiki/SOLID" TargetMode="External"/><Relationship Id="rId4" Type="http://schemas.openxmlformats.org/officeDocument/2006/relationships/hyperlink" Target="https://itnext.io/solid-principles-explanation-and-examples-715b975dcad4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mirzafarrukh13/solid-design-principles-c-de157c500425" TargetMode="External"/><Relationship Id="rId7" Type="http://schemas.openxmlformats.org/officeDocument/2006/relationships/hyperlink" Target="https://www.google.com/search?q=dependency+injection" TargetMode="External"/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freecodecamp.org/news/a-quick-intro-to-dependency-injection-what-it-is-and-when-to-use-it-7578c84fa88f/" TargetMode="External"/><Relationship Id="rId5" Type="http://schemas.openxmlformats.org/officeDocument/2006/relationships/hyperlink" Target="https://en.wikipedia.org/wiki/SOLID" TargetMode="External"/><Relationship Id="rId4" Type="http://schemas.openxmlformats.org/officeDocument/2006/relationships/hyperlink" Target="https://itnext.io/solid-principles-explanation-and-examples-715b975dcad4" TargetMode="Externa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mirzafarrukh13/solid-design-principles-c-de157c500425" TargetMode="External"/><Relationship Id="rId7" Type="http://schemas.openxmlformats.org/officeDocument/2006/relationships/hyperlink" Target="https://www.google.com/search?q=dependency+injection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freecodecamp.org/news/a-quick-intro-to-dependency-injection-what-it-is-and-when-to-use-it-7578c84fa88f/" TargetMode="External"/><Relationship Id="rId5" Type="http://schemas.openxmlformats.org/officeDocument/2006/relationships/hyperlink" Target="https://en.wikipedia.org/wiki/SOLID" TargetMode="External"/><Relationship Id="rId4" Type="http://schemas.openxmlformats.org/officeDocument/2006/relationships/hyperlink" Target="https://itnext.io/solid-principles-explanation-and-examples-715b975dcad4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690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Case</a:t>
            </a:r>
            <a:r>
              <a:rPr lang="en-GB" baseline="0" dirty="0" smtClean="0"/>
              <a:t> Styles used for member names in programming: </a:t>
            </a:r>
            <a:r>
              <a:rPr lang="en-GB" dirty="0" smtClean="0">
                <a:hlinkClick r:id="rId3"/>
              </a:rPr>
              <a:t>https://medium.com/better-programming/string-case-styles-camel-pascal-snake-and-kebab-case-981407998841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73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If you want your property to</a:t>
            </a:r>
            <a:r>
              <a:rPr lang="en-GB" baseline="0" dirty="0" smtClean="0"/>
              <a:t> be read only, don’t add a set method.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You can also create write-only properties, don’t add a get method. Write-only properties, however, are rare.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667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Case</a:t>
            </a:r>
            <a:r>
              <a:rPr lang="en-GB" baseline="0" dirty="0" smtClean="0"/>
              <a:t> Styles used for member names in programming: </a:t>
            </a:r>
            <a:r>
              <a:rPr lang="en-GB" dirty="0" smtClean="0">
                <a:hlinkClick r:id="rId3"/>
              </a:rPr>
              <a:t>https://medium.com/better-programming/string-case-styles-camel-pascal-snake-and-kebab-case-981407998841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945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190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Constructor method has no return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Constructor has same name (Student) as the class name.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29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https://docs.microsoft.com/en-us/dotnet/csharp/language-reference/keywords/virtual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091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aseline="30000" dirty="0" smtClean="0"/>
              <a:t>1</a:t>
            </a:r>
            <a:r>
              <a:rPr lang="en-GB" dirty="0" smtClean="0"/>
              <a:t> Head First Design Patterns by Eric Freeman &amp; Elisabeth Freeman</a:t>
            </a:r>
          </a:p>
          <a:p>
            <a:pPr marL="228600" indent="-228600">
              <a:buAutoNum type="arabicPeriod"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Base classes are a type of </a:t>
            </a:r>
            <a:r>
              <a:rPr lang="en-GB" dirty="0" err="1" smtClean="0"/>
              <a:t>supertype</a:t>
            </a:r>
            <a:r>
              <a:rPr lang="en-GB" dirty="0" smtClean="0"/>
              <a:t> too but do not provide as much</a:t>
            </a:r>
            <a:r>
              <a:rPr lang="en-GB" baseline="0" dirty="0" smtClean="0"/>
              <a:t> flexibility for different implementations as interfaces or abstract classes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99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https://www.codeproject.com/Articles/702246/Program-to-Interface-not-Implementation-Beginners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https://dzone.com/articles/programming-to-an-interface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https://tuhrig.de/programming-to-an-interface/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356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https://medium.com/@mirzafarrukh13/solid-design-principles-c-de157c500425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https://itnext.io/solid-principles-explanation-and-examples-715b975dcad4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en.wikipedia.org/wiki/SOLID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Also</a:t>
            </a:r>
            <a:r>
              <a:rPr lang="en-GB" baseline="0" dirty="0" smtClean="0"/>
              <a:t> look at Dependency Injection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6"/>
              </a:rPr>
              <a:t>https://www.freecodecamp.org/news/a-quick-intro-to-dependency-injection-what-it-is-and-when-to-use-it-7578c84fa88f/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7"/>
              </a:rPr>
              <a:t>https://www.google.com/search?q=dependency+injection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3788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https://medium.com/@mirzafarrukh13/solid-design-principles-c-de157c500425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https://itnext.io/solid-principles-explanation-and-examples-715b975dcad4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en.wikipedia.org/wiki/SOLID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Also</a:t>
            </a:r>
            <a:r>
              <a:rPr lang="en-GB" baseline="0" dirty="0" smtClean="0"/>
              <a:t> look at Dependency Injection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6"/>
              </a:rPr>
              <a:t>https://www.freecodecamp.org/news/a-quick-intro-to-dependency-injection-what-it-is-and-when-to-use-it-7578c84fa88f/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7"/>
              </a:rPr>
              <a:t>https://www.google.com/search?q=dependency+injection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4534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https://medium.com/@mirzafarrukh13/solid-design-principles-c-de157c500425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https://itnext.io/solid-principles-explanation-and-examples-715b975dcad4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en.wikipedia.org/wiki/SOLID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Also</a:t>
            </a:r>
            <a:r>
              <a:rPr lang="en-GB" baseline="0" dirty="0" smtClean="0"/>
              <a:t> look at Dependency Injection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6"/>
              </a:rPr>
              <a:t>https://www.freecodecamp.org/news/a-quick-intro-to-dependency-injection-what-it-is-and-when-to-use-it-7578c84fa88f/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7"/>
              </a:rPr>
              <a:t>https://www.google.com/search?q=dependency+injection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00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classes-and-structs/member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lasses-and-structs/fiel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camel+cas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lasses-and-structs/properti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pascal+cas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pascal+cas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classes-and-structs/constructor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tutorials/inheritan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accessibility-level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abstract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virtua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interfaces/index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Script Classes in </a:t>
            </a:r>
            <a:r>
              <a:rPr lang="en-GB" dirty="0" smtClean="0"/>
              <a:t>Unity</a:t>
            </a:r>
            <a:r>
              <a:rPr lang="en-GB" dirty="0"/>
              <a:t> </a:t>
            </a:r>
            <a:r>
              <a:rPr lang="en-GB" dirty="0" smtClean="0"/>
              <a:t>And C# Object Oriented Programming (OOP)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07-Oct-2019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C# </a:t>
            </a:r>
            <a:r>
              <a:rPr lang="en-GB" dirty="0" smtClean="0"/>
              <a:t>Classes</a:t>
            </a:r>
            <a:endParaRPr lang="en-GB" dirty="0"/>
          </a:p>
          <a:p>
            <a:r>
              <a:rPr lang="en-GB" dirty="0" smtClean="0"/>
              <a:t>Unity Script Classes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Classes and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class</a:t>
            </a:r>
            <a:r>
              <a:rPr lang="en-GB" dirty="0" smtClean="0"/>
              <a:t> is a blueprint of a specific object type.</a:t>
            </a:r>
          </a:p>
          <a:p>
            <a:r>
              <a:rPr lang="en-GB" dirty="0" smtClean="0"/>
              <a:t>A class is created using the “</a:t>
            </a:r>
            <a:r>
              <a:rPr lang="en-GB" b="1" dirty="0" smtClean="0"/>
              <a:t>class</a:t>
            </a:r>
            <a:r>
              <a:rPr lang="en-GB" dirty="0" smtClean="0"/>
              <a:t>” keyword.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An </a:t>
            </a:r>
            <a:r>
              <a:rPr lang="en-GB" b="1" dirty="0" smtClean="0"/>
              <a:t>object</a:t>
            </a:r>
            <a:r>
              <a:rPr lang="en-GB" dirty="0" smtClean="0"/>
              <a:t> is a specific instance of a class.</a:t>
            </a:r>
          </a:p>
          <a:p>
            <a:r>
              <a:rPr lang="en-GB" dirty="0" smtClean="0"/>
              <a:t>You create an object (the specific instance) from the class template using the “new” keyword.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75656" y="2804735"/>
            <a:ext cx="78021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Fields, Properties, Constructors, Methods, etc.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475656" y="6021288"/>
            <a:ext cx="46987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Student();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131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Class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Class members </a:t>
            </a:r>
            <a:r>
              <a:rPr lang="en-GB" b="1" dirty="0" smtClean="0"/>
              <a:t>define the data and behaviour</a:t>
            </a:r>
            <a:r>
              <a:rPr lang="en-GB" dirty="0" smtClean="0"/>
              <a:t> of the class (specific template type).</a:t>
            </a:r>
          </a:p>
          <a:p>
            <a:r>
              <a:rPr lang="en-GB" dirty="0" smtClean="0"/>
              <a:t>The commonly used ones are:</a:t>
            </a:r>
          </a:p>
          <a:p>
            <a:pPr lvl="1"/>
            <a:r>
              <a:rPr lang="en-GB" dirty="0" smtClean="0"/>
              <a:t>Fields</a:t>
            </a:r>
          </a:p>
          <a:p>
            <a:pPr lvl="1"/>
            <a:r>
              <a:rPr lang="en-GB" dirty="0" smtClean="0"/>
              <a:t>Properties</a:t>
            </a:r>
          </a:p>
          <a:p>
            <a:pPr lvl="1"/>
            <a:r>
              <a:rPr lang="en-GB" dirty="0" smtClean="0"/>
              <a:t>Constructors</a:t>
            </a:r>
          </a:p>
          <a:p>
            <a:pPr lvl="1"/>
            <a:r>
              <a:rPr lang="en-GB" dirty="0" smtClean="0"/>
              <a:t>Methods</a:t>
            </a:r>
          </a:p>
          <a:p>
            <a:r>
              <a:rPr lang="en-GB" dirty="0" smtClean="0"/>
              <a:t>See more </a:t>
            </a:r>
            <a:r>
              <a:rPr lang="en-GB" dirty="0" smtClean="0">
                <a:hlinkClick r:id="rId2"/>
              </a:rPr>
              <a:t>here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75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Class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Fields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variables declared with class scope (they “</a:t>
            </a:r>
            <a:r>
              <a:rPr lang="en-GB" i="1" u="sng" dirty="0" smtClean="0"/>
              <a:t>should be</a:t>
            </a:r>
            <a:r>
              <a:rPr lang="en-GB" i="1" dirty="0" smtClean="0"/>
              <a:t>” </a:t>
            </a:r>
            <a:r>
              <a:rPr lang="en-GB" b="1" i="1" dirty="0" smtClean="0"/>
              <a:t>private</a:t>
            </a:r>
            <a:r>
              <a:rPr lang="en-GB" dirty="0" smtClean="0"/>
              <a:t> to the class).</a:t>
            </a:r>
          </a:p>
          <a:p>
            <a:r>
              <a:rPr lang="en-GB" b="1" dirty="0" smtClean="0"/>
              <a:t>Properties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provide controlled access to the data (usually fields) of a class.</a:t>
            </a:r>
          </a:p>
          <a:p>
            <a:r>
              <a:rPr lang="en-GB" b="1" dirty="0" smtClean="0"/>
              <a:t>Constructors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methods that are called when an object is first created from the class template.</a:t>
            </a:r>
          </a:p>
          <a:p>
            <a:r>
              <a:rPr lang="en-GB" b="1" dirty="0" smtClean="0"/>
              <a:t>Methods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actions that a class can perform.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73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Class Members</a:t>
            </a:r>
            <a:br>
              <a:rPr lang="en-GB" dirty="0" smtClean="0"/>
            </a:br>
            <a:r>
              <a:rPr lang="en-GB" sz="3100" dirty="0" smtClean="0"/>
              <a:t>Fields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Fields</a:t>
            </a:r>
            <a:r>
              <a:rPr lang="en-GB" dirty="0" smtClean="0"/>
              <a:t> are simply variables that represent a specific quality, characteristic, etc. of the class.</a:t>
            </a:r>
          </a:p>
          <a:p>
            <a:pPr lvl="1"/>
            <a:r>
              <a:rPr lang="en-GB" dirty="0" smtClean="0"/>
              <a:t>For example, a Student has a student no. and name.</a:t>
            </a:r>
          </a:p>
          <a:p>
            <a:r>
              <a:rPr lang="en-GB" dirty="0" smtClean="0"/>
              <a:t>It is recommended that </a:t>
            </a:r>
            <a:r>
              <a:rPr lang="en-GB" b="1" dirty="0" smtClean="0"/>
              <a:t>all</a:t>
            </a:r>
            <a:r>
              <a:rPr lang="en-GB" dirty="0" smtClean="0"/>
              <a:t> fields are </a:t>
            </a:r>
            <a:r>
              <a:rPr lang="en-GB" b="1" dirty="0" smtClean="0"/>
              <a:t>private</a:t>
            </a:r>
            <a:r>
              <a:rPr lang="en-GB" dirty="0" smtClean="0"/>
              <a:t>.</a:t>
            </a:r>
          </a:p>
          <a:p>
            <a:r>
              <a:rPr lang="en-GB" dirty="0" smtClean="0"/>
              <a:t>Field names are written in “lower” </a:t>
            </a:r>
            <a:r>
              <a:rPr lang="en-GB" dirty="0" smtClean="0">
                <a:hlinkClick r:id="rId4"/>
              </a:rPr>
              <a:t>camel case</a:t>
            </a:r>
            <a:r>
              <a:rPr lang="en-GB" dirty="0" smtClean="0"/>
              <a:t>. In addition:</a:t>
            </a:r>
          </a:p>
          <a:p>
            <a:pPr lvl="1"/>
            <a:r>
              <a:rPr lang="en-GB" dirty="0" smtClean="0"/>
              <a:t>Some people will start all fields with an underscore “_”</a:t>
            </a:r>
          </a:p>
          <a:p>
            <a:pPr lvl="1"/>
            <a:r>
              <a:rPr lang="en-GB" dirty="0" smtClean="0"/>
              <a:t>Others will start only fields used in a constructor with an underscore “_”.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652120" y="5517232"/>
            <a:ext cx="328808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Fields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_name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1768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Class Members</a:t>
            </a:r>
            <a:br>
              <a:rPr lang="en-GB" dirty="0"/>
            </a:br>
            <a:r>
              <a:rPr lang="en-GB" sz="3100" dirty="0" smtClean="0"/>
              <a:t>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Properties</a:t>
            </a:r>
            <a:r>
              <a:rPr lang="en-GB" dirty="0" smtClean="0"/>
              <a:t> provide a controlled way to read, write, or calculate the value of a private field.</a:t>
            </a:r>
          </a:p>
          <a:p>
            <a:r>
              <a:rPr lang="en-GB" dirty="0"/>
              <a:t>They protect the data of a class from being changed without the class’s knowledge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Properties typically have a:</a:t>
            </a:r>
          </a:p>
          <a:p>
            <a:pPr lvl="1"/>
            <a:r>
              <a:rPr lang="en-GB" b="1" dirty="0" smtClean="0"/>
              <a:t>get</a:t>
            </a:r>
            <a:r>
              <a:rPr lang="en-GB" dirty="0" smtClean="0"/>
              <a:t> method: reads and returns a field value.</a:t>
            </a:r>
          </a:p>
          <a:p>
            <a:pPr lvl="1"/>
            <a:r>
              <a:rPr lang="en-GB" b="1" dirty="0" smtClean="0"/>
              <a:t>set</a:t>
            </a:r>
            <a:r>
              <a:rPr lang="en-GB" dirty="0" smtClean="0"/>
              <a:t> method: used to assign a new value to a field.</a:t>
            </a:r>
          </a:p>
          <a:p>
            <a:r>
              <a:rPr lang="en-GB" dirty="0" smtClean="0"/>
              <a:t>C# provides two types:</a:t>
            </a:r>
          </a:p>
          <a:p>
            <a:pPr lvl="1"/>
            <a:r>
              <a:rPr lang="en-GB" dirty="0" smtClean="0"/>
              <a:t>Auto-implemented properties</a:t>
            </a:r>
          </a:p>
          <a:p>
            <a:pPr lvl="1"/>
            <a:r>
              <a:rPr lang="en-GB" dirty="0" smtClean="0"/>
              <a:t>Properties with backing fields</a:t>
            </a:r>
          </a:p>
          <a:p>
            <a:pPr lvl="2"/>
            <a:r>
              <a:rPr lang="en-GB" dirty="0" smtClean="0"/>
              <a:t>In Unity, you are likely to need this version.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803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Class Members</a:t>
            </a:r>
            <a:br>
              <a:rPr lang="en-GB" dirty="0"/>
            </a:br>
            <a:r>
              <a:rPr lang="en-GB" sz="3100" dirty="0"/>
              <a:t>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Property names are written in </a:t>
            </a:r>
            <a:r>
              <a:rPr lang="en-GB" dirty="0" smtClean="0">
                <a:hlinkClick r:id="rId3"/>
              </a:rPr>
              <a:t>Pascal case</a:t>
            </a:r>
            <a:r>
              <a:rPr lang="en-GB" dirty="0" smtClean="0"/>
              <a:t> (aka upper camel case).</a:t>
            </a:r>
          </a:p>
          <a:p>
            <a:r>
              <a:rPr lang="en-GB" dirty="0" smtClean="0"/>
              <a:t>They are usually </a:t>
            </a:r>
            <a:r>
              <a:rPr lang="en-GB" b="1" dirty="0" smtClean="0"/>
              <a:t>public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Property with Backing Field </a:t>
            </a:r>
          </a:p>
          <a:p>
            <a:pPr lvl="1"/>
            <a:r>
              <a:rPr lang="en-GB" dirty="0" smtClean="0"/>
              <a:t>Aka fully-implemented property.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4077072"/>
            <a:ext cx="816281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Backing Field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name;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Property providing read and write methods for the name field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Name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name;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name = value;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03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Class Members</a:t>
            </a:r>
            <a:br>
              <a:rPr lang="en-GB" dirty="0"/>
            </a:br>
            <a:r>
              <a:rPr lang="en-GB" sz="3100" dirty="0"/>
              <a:t>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Property names are written in </a:t>
            </a:r>
            <a:r>
              <a:rPr lang="en-GB" dirty="0" smtClean="0">
                <a:hlinkClick r:id="rId2"/>
              </a:rPr>
              <a:t>Pascal case</a:t>
            </a:r>
            <a:r>
              <a:rPr lang="en-GB" dirty="0" smtClean="0"/>
              <a:t> (aka upper camel case).</a:t>
            </a:r>
          </a:p>
          <a:p>
            <a:r>
              <a:rPr lang="en-GB" dirty="0"/>
              <a:t>They are usually </a:t>
            </a:r>
            <a:r>
              <a:rPr lang="en-GB" b="1" dirty="0"/>
              <a:t>public</a:t>
            </a:r>
            <a:r>
              <a:rPr lang="en-GB" dirty="0"/>
              <a:t>.</a:t>
            </a:r>
          </a:p>
          <a:p>
            <a:r>
              <a:rPr lang="en-GB" b="1" dirty="0" smtClean="0"/>
              <a:t>Auto-implemented Property </a:t>
            </a:r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No need to declare backing field (it is done automatically)</a:t>
            </a:r>
          </a:p>
          <a:p>
            <a:pPr lvl="1"/>
            <a:r>
              <a:rPr lang="en-GB" dirty="0" smtClean="0"/>
              <a:t>You simply add the keywords </a:t>
            </a:r>
            <a:r>
              <a:rPr lang="en-GB" b="1" dirty="0" smtClean="0"/>
              <a:t>get</a:t>
            </a:r>
            <a:r>
              <a:rPr lang="en-GB" dirty="0" smtClean="0"/>
              <a:t> and </a:t>
            </a:r>
            <a:r>
              <a:rPr lang="en-GB" b="1" dirty="0" smtClean="0"/>
              <a:t>set</a:t>
            </a:r>
            <a:r>
              <a:rPr lang="en-GB" dirty="0" smtClean="0"/>
              <a:t> (if writing </a:t>
            </a:r>
            <a:r>
              <a:rPr lang="en-GB" dirty="0" smtClean="0"/>
              <a:t>value is </a:t>
            </a:r>
            <a:r>
              <a:rPr lang="en-GB" dirty="0" smtClean="0"/>
              <a:t>supported) separated by a semi-colon.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5549170"/>
            <a:ext cx="51219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9865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Class Members</a:t>
            </a:r>
            <a:br>
              <a:rPr lang="en-GB" dirty="0"/>
            </a:br>
            <a:r>
              <a:rPr lang="en-GB" sz="3100" dirty="0" smtClean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hlinkClick r:id="rId2"/>
              </a:rPr>
              <a:t>A constructor</a:t>
            </a:r>
            <a:r>
              <a:rPr lang="en-GB" dirty="0" smtClean="0"/>
              <a:t> is a method called when an object is created from the class.</a:t>
            </a:r>
          </a:p>
          <a:p>
            <a:r>
              <a:rPr lang="en-GB" dirty="0" smtClean="0"/>
              <a:t>The method is used to set initial values for fields.</a:t>
            </a:r>
          </a:p>
          <a:p>
            <a:r>
              <a:rPr lang="en-GB" dirty="0" smtClean="0"/>
              <a:t>Constructors </a:t>
            </a:r>
            <a:r>
              <a:rPr lang="en-GB" dirty="0"/>
              <a:t>are typically </a:t>
            </a:r>
            <a:r>
              <a:rPr lang="en-GB" b="1" dirty="0"/>
              <a:t>public</a:t>
            </a:r>
            <a:r>
              <a:rPr lang="en-GB" dirty="0" smtClean="0"/>
              <a:t>. They have</a:t>
            </a:r>
            <a:endParaRPr lang="en-GB" dirty="0"/>
          </a:p>
          <a:p>
            <a:pPr lvl="1"/>
            <a:r>
              <a:rPr lang="en-GB" dirty="0" smtClean="0"/>
              <a:t>no return type, and </a:t>
            </a:r>
          </a:p>
          <a:p>
            <a:pPr lvl="1"/>
            <a:r>
              <a:rPr lang="en-GB" dirty="0" smtClean="0"/>
              <a:t>the same name (case-sensitive) as the class.</a:t>
            </a:r>
          </a:p>
          <a:p>
            <a:r>
              <a:rPr lang="en-GB" dirty="0" smtClean="0"/>
              <a:t>You can have many constructor methods in a class.</a:t>
            </a:r>
            <a:r>
              <a:rPr lang="en-GB" dirty="0"/>
              <a:t> They can </a:t>
            </a:r>
            <a:r>
              <a:rPr lang="en-GB" dirty="0" smtClean="0"/>
              <a:t>be:</a:t>
            </a:r>
          </a:p>
          <a:p>
            <a:pPr lvl="1"/>
            <a:r>
              <a:rPr lang="en-GB" dirty="0" smtClean="0"/>
              <a:t>Parameter-less constructors</a:t>
            </a:r>
          </a:p>
          <a:p>
            <a:pPr lvl="1"/>
            <a:r>
              <a:rPr lang="en-GB" dirty="0" smtClean="0"/>
              <a:t>Constructors with parameters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963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Class Members</a:t>
            </a:r>
            <a:br>
              <a:rPr lang="en-GB" dirty="0"/>
            </a:br>
            <a:r>
              <a:rPr lang="en-GB" sz="3100" dirty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Parameter-less constructor</a:t>
            </a:r>
          </a:p>
          <a:p>
            <a:pPr lvl="1"/>
            <a:r>
              <a:rPr lang="en-GB" dirty="0" smtClean="0"/>
              <a:t>Sets the order date field to the current date when a new order is created.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3573016"/>
            <a:ext cx="436369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Order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DateTime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orderDate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Parameter-less constructor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Order()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orderDate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DateTime.Now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843132" y="4293096"/>
            <a:ext cx="31251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Constructor method has no return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Constructor has same name (Order) as the class name.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475656" y="4725144"/>
            <a:ext cx="3931647" cy="151216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44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Class Members</a:t>
            </a:r>
            <a:br>
              <a:rPr lang="en-GB" dirty="0"/>
            </a:br>
            <a:r>
              <a:rPr lang="en-GB" sz="3100" dirty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Class with two constructors:</a:t>
            </a:r>
          </a:p>
          <a:p>
            <a:pPr lvl="1"/>
            <a:r>
              <a:rPr lang="en-GB" dirty="0" smtClean="0"/>
              <a:t>Parameter-less constructor – does not do anything.</a:t>
            </a:r>
          </a:p>
          <a:p>
            <a:pPr lvl="1"/>
            <a:r>
              <a:rPr lang="en-GB" dirty="0" smtClean="0"/>
              <a:t>Constructor with two parameters to initialise the name and student number.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3718679"/>
            <a:ext cx="854272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//Parameter-less constructor - does not initialise anything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Student() {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Constructor with parameters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used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to initialise name and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no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.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Student(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studentNo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name)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StudentNo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studentNo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Name = name;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30115" y="4293096"/>
            <a:ext cx="8035933" cy="2304256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28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OOP, </a:t>
            </a:r>
            <a:r>
              <a:rPr lang="en-GB" dirty="0" smtClean="0">
                <a:hlinkClick r:id="rId2"/>
              </a:rPr>
              <a:t>inheritance</a:t>
            </a:r>
            <a:r>
              <a:rPr lang="en-GB" dirty="0" smtClean="0"/>
              <a:t> allows you to define: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Base Class</a:t>
            </a:r>
            <a:r>
              <a:rPr lang="en-GB" dirty="0" smtClean="0"/>
              <a:t> that provides specific functionality (usually generic to that type).</a:t>
            </a:r>
          </a:p>
          <a:p>
            <a:pPr lvl="1"/>
            <a:r>
              <a:rPr lang="en-GB" b="1" dirty="0" smtClean="0"/>
              <a:t>Derived (child) class</a:t>
            </a:r>
            <a:r>
              <a:rPr lang="en-GB" dirty="0" smtClean="0"/>
              <a:t> that inherits or overrides the functionality in the base class.</a:t>
            </a:r>
          </a:p>
          <a:p>
            <a:r>
              <a:rPr lang="en-GB" b="1" dirty="0" smtClean="0"/>
              <a:t>Private members of base class are visible only in the base class</a:t>
            </a:r>
            <a:r>
              <a:rPr lang="en-GB" dirty="0" smtClean="0"/>
              <a:t> </a:t>
            </a:r>
            <a:r>
              <a:rPr lang="en-GB" i="1" dirty="0" smtClean="0"/>
              <a:t>unless the derived class is nested in the base class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If you need to make private members that </a:t>
            </a:r>
            <a:r>
              <a:rPr lang="en-GB" i="1" dirty="0" smtClean="0"/>
              <a:t>do not need to be public</a:t>
            </a:r>
            <a:r>
              <a:rPr lang="en-GB" dirty="0" smtClean="0"/>
              <a:t> visible to derived (child) classes:</a:t>
            </a:r>
          </a:p>
          <a:p>
            <a:pPr lvl="1"/>
            <a:r>
              <a:rPr lang="en-GB" dirty="0" smtClean="0"/>
              <a:t>Do not make them public, make them </a:t>
            </a:r>
            <a:r>
              <a:rPr lang="en-GB" b="1" dirty="0" smtClean="0"/>
              <a:t>protected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17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Members Accessibility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2123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223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Accessibility Level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public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</a:t>
                      </a:r>
                      <a:r>
                        <a:rPr lang="en-GB" baseline="0" dirty="0" smtClean="0"/>
                        <a:t> is not restricted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private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 limited to the containing class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protected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</a:t>
                      </a:r>
                      <a:r>
                        <a:rPr lang="en-GB" baseline="0" dirty="0" smtClean="0"/>
                        <a:t> limited to the containing class or any child classes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>
                          <a:hlinkClick r:id="rId2"/>
                        </a:rPr>
                        <a:t>See more here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158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a class to inherit from a base class, add the following to the class definition: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DerivedClassName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BaseClassName</a:t>
            </a:r>
            <a:endParaRPr lang="en-GB" sz="2400" b="1" dirty="0" smtClean="0"/>
          </a:p>
          <a:p>
            <a:r>
              <a:rPr lang="en-GB" dirty="0" smtClean="0"/>
              <a:t>For example, in Perky Penguin, </a:t>
            </a:r>
          </a:p>
          <a:p>
            <a:pPr lvl="1"/>
            <a:r>
              <a:rPr lang="en-GB" dirty="0"/>
              <a:t>A base character </a:t>
            </a:r>
            <a:r>
              <a:rPr lang="en-GB" dirty="0" smtClean="0"/>
              <a:t>class</a:t>
            </a:r>
          </a:p>
          <a:p>
            <a:pPr lvl="1"/>
            <a:r>
              <a:rPr lang="en-GB" dirty="0"/>
              <a:t>Two derived “character” classes</a:t>
            </a:r>
            <a:r>
              <a:rPr lang="en-GB" dirty="0" smtClean="0"/>
              <a:t>: Player &amp; Fish</a:t>
            </a:r>
            <a:endParaRPr lang="en-GB" dirty="0"/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12160" y="2564904"/>
            <a:ext cx="2923535" cy="504056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127854B-A28E-4F00-BC9B-4EF0340EA71B}"/>
              </a:ext>
            </a:extLst>
          </p:cNvPr>
          <p:cNvGrpSpPr/>
          <p:nvPr/>
        </p:nvGrpSpPr>
        <p:grpSpPr>
          <a:xfrm>
            <a:off x="1845032" y="4414664"/>
            <a:ext cx="5688632" cy="2304120"/>
            <a:chOff x="1475656" y="3789040"/>
            <a:chExt cx="5688632" cy="2304120"/>
          </a:xfrm>
        </p:grpSpPr>
        <p:sp>
          <p:nvSpPr>
            <p:cNvPr id="7" name="Rectangle 6" descr="r">
              <a:extLst>
                <a:ext uri="{FF2B5EF4-FFF2-40B4-BE49-F238E27FC236}">
                  <a16:creationId xmlns:a16="http://schemas.microsoft.com/office/drawing/2014/main" id="{93207707-F7F4-49B9-B055-74231690D189}"/>
                </a:ext>
              </a:extLst>
            </p:cNvPr>
            <p:cNvSpPr/>
            <p:nvPr/>
          </p:nvSpPr>
          <p:spPr>
            <a:xfrm>
              <a:off x="3203848" y="3789040"/>
              <a:ext cx="2160240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Character</a:t>
              </a:r>
            </a:p>
          </p:txBody>
        </p:sp>
        <p:sp>
          <p:nvSpPr>
            <p:cNvPr id="8" name="Rectangle 7" descr="r">
              <a:extLst>
                <a:ext uri="{FF2B5EF4-FFF2-40B4-BE49-F238E27FC236}">
                  <a16:creationId xmlns:a16="http://schemas.microsoft.com/office/drawing/2014/main" id="{5C53C5F7-6981-4753-B2B8-0BB2B6AE3202}"/>
                </a:ext>
              </a:extLst>
            </p:cNvPr>
            <p:cNvSpPr/>
            <p:nvPr/>
          </p:nvSpPr>
          <p:spPr>
            <a:xfrm>
              <a:off x="1475656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Player</a:t>
              </a:r>
            </a:p>
            <a:p>
              <a:pPr algn="ctr"/>
              <a:r>
                <a:rPr lang="en-GB" dirty="0"/>
                <a:t>(Perky the Penguin)</a:t>
              </a:r>
            </a:p>
          </p:txBody>
        </p:sp>
        <p:sp>
          <p:nvSpPr>
            <p:cNvPr id="9" name="Rectangle 8" descr="r">
              <a:extLst>
                <a:ext uri="{FF2B5EF4-FFF2-40B4-BE49-F238E27FC236}">
                  <a16:creationId xmlns:a16="http://schemas.microsoft.com/office/drawing/2014/main" id="{58FBA2CC-0967-4D62-A36A-32F8D2FC59DB}"/>
                </a:ext>
              </a:extLst>
            </p:cNvPr>
            <p:cNvSpPr/>
            <p:nvPr/>
          </p:nvSpPr>
          <p:spPr>
            <a:xfrm>
              <a:off x="5004048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Fish</a:t>
              </a:r>
            </a:p>
          </p:txBody>
        </p:sp>
        <p:cxnSp>
          <p:nvCxnSpPr>
            <p:cNvPr id="10" name="Connector: Elbow 8">
              <a:extLst>
                <a:ext uri="{FF2B5EF4-FFF2-40B4-BE49-F238E27FC236}">
                  <a16:creationId xmlns:a16="http://schemas.microsoft.com/office/drawing/2014/main" id="{7007BD66-2177-42B9-815A-D4D5F20F18A4}"/>
                </a:ext>
              </a:extLst>
            </p:cNvPr>
            <p:cNvCxnSpPr>
              <a:stCxn id="7" idx="2"/>
              <a:endCxn id="8" idx="0"/>
            </p:cNvCxnSpPr>
            <p:nvPr/>
          </p:nvCxnSpPr>
          <p:spPr>
            <a:xfrm rot="5400000">
              <a:off x="3131908" y="4077004"/>
              <a:ext cx="575928" cy="1728192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Connector: Elbow 10">
              <a:extLst>
                <a:ext uri="{FF2B5EF4-FFF2-40B4-BE49-F238E27FC236}">
                  <a16:creationId xmlns:a16="http://schemas.microsoft.com/office/drawing/2014/main" id="{EB751BD7-93B8-4F29-8E2A-8A5CCD8A93A8}"/>
                </a:ext>
              </a:extLst>
            </p:cNvPr>
            <p:cNvCxnSpPr>
              <a:stCxn id="7" idx="2"/>
              <a:endCxn id="9" idx="0"/>
            </p:cNvCxnSpPr>
            <p:nvPr/>
          </p:nvCxnSpPr>
          <p:spPr>
            <a:xfrm rot="16200000" flipH="1">
              <a:off x="4896104" y="4041000"/>
              <a:ext cx="575928" cy="18002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1188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Base character class that defines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generic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functionality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that inherits from </a:t>
            </a:r>
            <a:r>
              <a:rPr lang="en-GB" sz="1800" dirty="0" err="1">
                <a:solidFill>
                  <a:srgbClr val="008000"/>
                </a:solidFill>
                <a:latin typeface="Consolas" panose="020B0609020204030204" pitchFamily="49" charset="0"/>
              </a:rPr>
              <a:t>BaseCharacter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 class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Another derived class that inherits from </a:t>
            </a:r>
            <a:r>
              <a:rPr lang="en-GB" sz="1800" dirty="0" err="1">
                <a:solidFill>
                  <a:srgbClr val="008000"/>
                </a:solidFill>
                <a:latin typeface="Consolas" panose="020B0609020204030204" pitchFamily="49" charset="0"/>
              </a:rPr>
              <a:t>BaseCharacter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 class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2B91AF"/>
                </a:solidFill>
                <a:latin typeface="Consolas" panose="020B0609020204030204" pitchFamily="49" charset="0"/>
              </a:rPr>
              <a:t>Fish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155572" y="3344044"/>
            <a:ext cx="2064500" cy="37298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915816" y="4797152"/>
            <a:ext cx="2064500" cy="37298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47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Classes and Members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smtClean="0">
                <a:hlinkClick r:id="rId2"/>
              </a:rPr>
              <a:t>abstract</a:t>
            </a:r>
            <a:r>
              <a:rPr lang="en-GB" dirty="0" smtClean="0"/>
              <a:t> keyword allows you to create classes and class members that are </a:t>
            </a:r>
            <a:r>
              <a:rPr lang="en-GB" b="1" dirty="0" smtClean="0"/>
              <a:t>incomplete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 class is made abstract by adding the keyword abstract before the class definition.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b="1" dirty="0">
                <a:solidFill>
                  <a:srgbClr val="0000FF"/>
                </a:solidFill>
                <a:latin typeface="Consolas" panose="020B0609020204030204" pitchFamily="49" charset="0"/>
              </a:rPr>
              <a:t>abstract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BaseClass</a:t>
            </a:r>
            <a:endParaRPr lang="en-GB" dirty="0" smtClean="0"/>
          </a:p>
          <a:p>
            <a:r>
              <a:rPr lang="en-GB" dirty="0" smtClean="0"/>
              <a:t>An abstract class cannot be instantiated</a:t>
            </a:r>
          </a:p>
          <a:p>
            <a:pPr lvl="1"/>
            <a:r>
              <a:rPr lang="en-GB" dirty="0" smtClean="0"/>
              <a:t>You cannot create new objects from an abstract class using the new keyword.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2555776" y="3429000"/>
            <a:ext cx="1872208" cy="504056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500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Classes and Members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Why do you need an abstract class?</a:t>
            </a:r>
          </a:p>
          <a:p>
            <a:pPr lvl="1"/>
            <a:r>
              <a:rPr lang="en-GB" dirty="0" smtClean="0"/>
              <a:t>The purpose of an abstract class is to provide a </a:t>
            </a:r>
            <a:r>
              <a:rPr lang="en-GB" b="1" i="1" dirty="0" smtClean="0"/>
              <a:t>common definition of a base class that multiple derived classes can share</a:t>
            </a:r>
            <a:r>
              <a:rPr lang="en-GB" dirty="0" smtClean="0"/>
              <a:t>.</a:t>
            </a:r>
          </a:p>
          <a:p>
            <a:r>
              <a:rPr lang="en-GB" dirty="0" smtClean="0"/>
              <a:t>Abstract classes may also contain one or more abstract methods.</a:t>
            </a:r>
          </a:p>
          <a:p>
            <a:pPr lvl="1"/>
            <a:r>
              <a:rPr lang="en-GB" dirty="0" smtClean="0"/>
              <a:t>An </a:t>
            </a:r>
            <a:r>
              <a:rPr lang="en-GB" b="1" dirty="0" smtClean="0"/>
              <a:t>abstract method has no implementation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i="1" dirty="0" smtClean="0"/>
              <a:t>implementation is left to the derived classes that inherit from the base class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The derived class </a:t>
            </a:r>
            <a:r>
              <a:rPr lang="en-GB" b="1" dirty="0" smtClean="0"/>
              <a:t>overrides</a:t>
            </a:r>
            <a:r>
              <a:rPr lang="en-GB" dirty="0" smtClean="0"/>
              <a:t> the abstract method to implement its own functionality of the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2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Abstract Classes and </a:t>
            </a:r>
            <a:r>
              <a:rPr lang="en-GB" dirty="0" smtClean="0"/>
              <a:t>Members 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13176"/>
          </a:xfrm>
        </p:spPr>
        <p:txBody>
          <a:bodyPr>
            <a:normAutofit fontScale="77500" lnSpcReduction="2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Base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abstract character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class that defines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generic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functionality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abstract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r>
              <a:rPr lang="en-GB" sz="1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endParaRPr lang="en-GB" sz="18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abstract method derived classes must implement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abstract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Die();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that inherits from </a:t>
            </a:r>
            <a:r>
              <a:rPr lang="en-GB" sz="1800" dirty="0" err="1">
                <a:solidFill>
                  <a:srgbClr val="008000"/>
                </a:solidFill>
                <a:latin typeface="Consolas" panose="020B0609020204030204" pitchFamily="49" charset="0"/>
              </a:rPr>
              <a:t>BaseCharacter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 class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protected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Die()</a:t>
            </a: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Player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must provide own implementation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of Die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Another derived class that inherits from </a:t>
            </a:r>
            <a:r>
              <a:rPr lang="en-GB" sz="1800" dirty="0" err="1">
                <a:solidFill>
                  <a:srgbClr val="008000"/>
                </a:solidFill>
                <a:latin typeface="Consolas" panose="020B0609020204030204" pitchFamily="49" charset="0"/>
              </a:rPr>
              <a:t>BaseCharacter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 class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2B91AF"/>
                </a:solidFill>
                <a:latin typeface="Consolas" panose="020B0609020204030204" pitchFamily="49" charset="0"/>
              </a:rPr>
              <a:t>Fish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protected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Die()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Fish must provide implementation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of Die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3573016"/>
            <a:ext cx="3672408" cy="100811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71600" y="5373216"/>
            <a:ext cx="3600400" cy="110872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971600" y="2168860"/>
            <a:ext cx="5256584" cy="54006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73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base class may also have </a:t>
            </a:r>
            <a:r>
              <a:rPr lang="en-GB" dirty="0" smtClean="0">
                <a:hlinkClick r:id="rId3"/>
              </a:rPr>
              <a:t>virtual</a:t>
            </a:r>
            <a:r>
              <a:rPr lang="en-GB" dirty="0" smtClean="0"/>
              <a:t> members, e.g. virtual properties, methods.</a:t>
            </a:r>
          </a:p>
          <a:p>
            <a:r>
              <a:rPr lang="en-GB" dirty="0" smtClean="0"/>
              <a:t>The base class has its own implementation of a member, but may </a:t>
            </a:r>
            <a:r>
              <a:rPr lang="en-GB" b="1" i="1" dirty="0" smtClean="0"/>
              <a:t>allow derived classes to have their own alternate implementation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b="1" i="1" dirty="0" smtClean="0"/>
              <a:t>virtual</a:t>
            </a:r>
            <a:r>
              <a:rPr lang="en-GB" i="1" dirty="0" smtClean="0"/>
              <a:t> keyword is added to any member(s) implemented in the base class that derived classes can provide their own implementation for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Adding the virtual keyword, </a:t>
            </a:r>
            <a:r>
              <a:rPr lang="en-GB" b="1" i="1" dirty="0" smtClean="0"/>
              <a:t>allows derived classes to override</a:t>
            </a:r>
            <a:r>
              <a:rPr lang="en-GB" i="1" dirty="0" smtClean="0"/>
              <a:t> the functionality in the base class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I need to add a bit more to your implementation, or </a:t>
            </a:r>
          </a:p>
          <a:p>
            <a:pPr lvl="2"/>
            <a:r>
              <a:rPr lang="en-GB" dirty="0" smtClean="0"/>
              <a:t>I don’t like your implementation.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472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Base class implementation allows derived classes to override Start() method.</a:t>
            </a:r>
          </a:p>
          <a:p>
            <a:pPr lvl="1"/>
            <a:r>
              <a:rPr lang="en-GB" dirty="0" smtClean="0"/>
              <a:t>Keyword </a:t>
            </a:r>
            <a:r>
              <a:rPr lang="en-GB" b="1" dirty="0" smtClean="0"/>
              <a:t>virtual</a:t>
            </a:r>
            <a:r>
              <a:rPr lang="en-GB" dirty="0" smtClean="0"/>
              <a:t> is added to Start Method to allow any derived classes to override the implementation.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755576" y="3496940"/>
            <a:ext cx="815159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Base class</a:t>
            </a:r>
            <a:endParaRPr lang="en-GB" sz="16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abstract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MonoBehaviour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Base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class </a:t>
            </a: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implementation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and virtual allows it to be overridden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b="1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Start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moveStrategy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IMoveStrategy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2311362" y="4487926"/>
            <a:ext cx="936104" cy="309226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29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Derived class provides its own alternate implementation of Start() method.</a:t>
            </a:r>
          </a:p>
          <a:p>
            <a:pPr lvl="1"/>
            <a:r>
              <a:rPr lang="en-GB" dirty="0" smtClean="0"/>
              <a:t>The keyword </a:t>
            </a:r>
            <a:r>
              <a:rPr lang="en-GB" b="1" dirty="0" smtClean="0"/>
              <a:t>override</a:t>
            </a:r>
            <a:r>
              <a:rPr lang="en-GB" dirty="0" smtClean="0"/>
              <a:t> is used to specify that it is providing its own different implementation.</a:t>
            </a:r>
          </a:p>
          <a:p>
            <a:pPr lvl="1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3645024"/>
            <a:ext cx="658064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Derived class</a:t>
            </a:r>
            <a:endParaRPr lang="en-GB" sz="16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Derived class overrides Start method in Base Class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Start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Provides alternate implementation (NOT SHOWN)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...;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2771800" y="4623958"/>
            <a:ext cx="1000497" cy="38123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5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Derived class </a:t>
            </a:r>
            <a:r>
              <a:rPr lang="en-GB" b="1" i="1" dirty="0" smtClean="0"/>
              <a:t>overrides </a:t>
            </a:r>
            <a:r>
              <a:rPr lang="en-GB" b="1" i="1" u="sng" dirty="0" smtClean="0"/>
              <a:t>and adds</a:t>
            </a:r>
            <a:r>
              <a:rPr lang="en-GB" b="1" i="1" dirty="0" smtClean="0"/>
              <a:t> </a:t>
            </a:r>
            <a:r>
              <a:rPr lang="en-GB" dirty="0" smtClean="0"/>
              <a:t>to base class’s implementation.</a:t>
            </a:r>
          </a:p>
          <a:p>
            <a:pPr lvl="1"/>
            <a:r>
              <a:rPr lang="en-GB" dirty="0" smtClean="0"/>
              <a:t>To run the base class’s implementation first, use the base keyword + “.” with a call to the method in the base class e.g. </a:t>
            </a:r>
            <a:r>
              <a:rPr lang="en-GB" b="1" dirty="0" err="1" smtClean="0"/>
              <a:t>base.Start</a:t>
            </a:r>
            <a:r>
              <a:rPr lang="en-GB" b="1" dirty="0" smtClean="0"/>
              <a:t>();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87624" y="3861048"/>
            <a:ext cx="658064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Derived class</a:t>
            </a:r>
            <a:endParaRPr lang="en-GB" sz="16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Player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BaseCharacter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Derived class overrides Start method in Base Class</a:t>
            </a:r>
          </a:p>
          <a:p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   // BUT runs base class’s implementation first.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Start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Run base class’s implementation first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.Start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6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Other additional code (not shown)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5" name="Rectangle 4"/>
          <p:cNvSpPr/>
          <p:nvPr/>
        </p:nvSpPr>
        <p:spPr>
          <a:xfrm>
            <a:off x="2771800" y="5070814"/>
            <a:ext cx="1000497" cy="38123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64412"/>
            <a:ext cx="4824536" cy="816916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0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Is-A vs. Has-A Relationships in OOP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One of the advantages of OOP is code reuse.</a:t>
            </a:r>
          </a:p>
          <a:p>
            <a:r>
              <a:rPr lang="en-GB" dirty="0" smtClean="0"/>
              <a:t>Two main ways to implement code reuse:</a:t>
            </a:r>
          </a:p>
          <a:p>
            <a:r>
              <a:rPr lang="en-GB" b="1" dirty="0" smtClean="0"/>
              <a:t>Is-A</a:t>
            </a:r>
            <a:r>
              <a:rPr lang="en-GB" dirty="0" smtClean="0"/>
              <a:t> (Inheritance) relationships</a:t>
            </a:r>
          </a:p>
          <a:p>
            <a:pPr lvl="1"/>
            <a:r>
              <a:rPr lang="en-GB" dirty="0" smtClean="0"/>
              <a:t>The base classes </a:t>
            </a:r>
            <a:r>
              <a:rPr lang="en-GB" dirty="0"/>
              <a:t>and derived class </a:t>
            </a:r>
            <a:r>
              <a:rPr lang="en-GB" dirty="0" smtClean="0"/>
              <a:t>we have looked at support </a:t>
            </a:r>
            <a:r>
              <a:rPr lang="en-GB" dirty="0"/>
              <a:t>“is-a” relationships </a:t>
            </a:r>
            <a:r>
              <a:rPr lang="en-GB" dirty="0" smtClean="0"/>
              <a:t>i.e.:</a:t>
            </a:r>
            <a:endParaRPr lang="en-GB" dirty="0"/>
          </a:p>
          <a:p>
            <a:pPr lvl="2"/>
            <a:r>
              <a:rPr lang="en-GB" dirty="0"/>
              <a:t>A Player is a character</a:t>
            </a:r>
          </a:p>
          <a:p>
            <a:pPr lvl="2"/>
            <a:r>
              <a:rPr lang="en-GB" dirty="0"/>
              <a:t>A Fish is a character</a:t>
            </a:r>
          </a:p>
          <a:p>
            <a:r>
              <a:rPr lang="en-GB" b="1" dirty="0" smtClean="0"/>
              <a:t>Has-A</a:t>
            </a:r>
            <a:r>
              <a:rPr lang="en-GB" dirty="0" smtClean="0"/>
              <a:t> (Object Composition) relationships.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72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Interfaces</a:t>
            </a:r>
            <a:r>
              <a:rPr lang="en-GB" dirty="0" smtClean="0"/>
              <a:t> are another common feature of OOP.</a:t>
            </a:r>
          </a:p>
          <a:p>
            <a:r>
              <a:rPr lang="en-GB" dirty="0"/>
              <a:t>In simple words, an interface </a:t>
            </a:r>
            <a:r>
              <a:rPr lang="en-GB" b="1" dirty="0"/>
              <a:t>defines what</a:t>
            </a:r>
            <a:r>
              <a:rPr lang="en-GB" dirty="0"/>
              <a:t>  must be done, but </a:t>
            </a:r>
            <a:r>
              <a:rPr lang="en-GB" b="1" dirty="0"/>
              <a:t>not how</a:t>
            </a:r>
            <a:r>
              <a:rPr lang="en-GB" dirty="0"/>
              <a:t> to do it.</a:t>
            </a:r>
          </a:p>
          <a:p>
            <a:r>
              <a:rPr lang="en-GB" dirty="0"/>
              <a:t>It defines what:</a:t>
            </a:r>
          </a:p>
          <a:p>
            <a:pPr lvl="1"/>
            <a:r>
              <a:rPr lang="en-GB" dirty="0"/>
              <a:t>Properties</a:t>
            </a:r>
          </a:p>
          <a:p>
            <a:pPr lvl="1"/>
            <a:r>
              <a:rPr lang="en-GB" dirty="0"/>
              <a:t>Methods must/can be implemented </a:t>
            </a:r>
            <a:r>
              <a:rPr lang="en-GB" b="1" dirty="0"/>
              <a:t>but not the implementation</a:t>
            </a:r>
            <a:r>
              <a:rPr lang="en-GB" dirty="0"/>
              <a:t>.</a:t>
            </a:r>
          </a:p>
          <a:p>
            <a:r>
              <a:rPr lang="en-GB" dirty="0"/>
              <a:t>What happens in the methods is left for any class implementing the interface.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02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interfaces (in C#)?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Interfaces allow you to include multiple behaviours in a class.</a:t>
            </a:r>
          </a:p>
          <a:p>
            <a:r>
              <a:rPr lang="en-GB" dirty="0" smtClean="0"/>
              <a:t>They are useful for creating has-a relationships on objects.</a:t>
            </a:r>
          </a:p>
          <a:p>
            <a:r>
              <a:rPr lang="en-GB" dirty="0" smtClean="0"/>
              <a:t>They can also be used for inheritance and also because C# does not support multiple inheritance of classes.</a:t>
            </a:r>
          </a:p>
          <a:p>
            <a:pPr lvl="1"/>
            <a:r>
              <a:rPr lang="en-GB" dirty="0" smtClean="0"/>
              <a:t>In C#, a class can inherit from </a:t>
            </a:r>
            <a:r>
              <a:rPr lang="en-GB" u="sng" dirty="0" smtClean="0"/>
              <a:t>only one</a:t>
            </a:r>
            <a:r>
              <a:rPr lang="en-GB" dirty="0" smtClean="0"/>
              <a:t> base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52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Abstract Classes and Interfaces?</a:t>
            </a:r>
            <a:br>
              <a:rPr lang="en-GB" dirty="0" smtClean="0"/>
            </a:br>
            <a:r>
              <a:rPr lang="en-GB" sz="3100" dirty="0" smtClean="0"/>
              <a:t>Program to an Interface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Problems tend to </a:t>
            </a:r>
            <a:r>
              <a:rPr lang="en-GB" b="1" dirty="0" smtClean="0"/>
              <a:t>reoccur</a:t>
            </a:r>
          </a:p>
          <a:p>
            <a:r>
              <a:rPr lang="en-GB" dirty="0" smtClean="0"/>
              <a:t>But will have:</a:t>
            </a:r>
          </a:p>
          <a:p>
            <a:pPr lvl="1"/>
            <a:r>
              <a:rPr lang="en-GB" b="1" dirty="0" smtClean="0"/>
              <a:t>Fixed Parts</a:t>
            </a:r>
            <a:r>
              <a:rPr lang="en-GB" dirty="0" smtClean="0"/>
              <a:t>: things that are the common/same e.g.</a:t>
            </a:r>
          </a:p>
          <a:p>
            <a:pPr lvl="2"/>
            <a:r>
              <a:rPr lang="en-GB" dirty="0" smtClean="0"/>
              <a:t>Boilerplate code</a:t>
            </a:r>
          </a:p>
          <a:p>
            <a:pPr lvl="2"/>
            <a:r>
              <a:rPr lang="en-GB" dirty="0" smtClean="0"/>
              <a:t>Constants</a:t>
            </a:r>
          </a:p>
          <a:p>
            <a:pPr lvl="1"/>
            <a:r>
              <a:rPr lang="en-GB" b="1" dirty="0" smtClean="0"/>
              <a:t>Variable Parts</a:t>
            </a:r>
            <a:r>
              <a:rPr lang="en-GB" dirty="0" smtClean="0"/>
              <a:t>: things that differ between specific problems of the same type.</a:t>
            </a:r>
          </a:p>
          <a:p>
            <a:pPr lvl="2"/>
            <a:r>
              <a:rPr lang="en-GB" dirty="0" smtClean="0"/>
              <a:t>Different ways an outcome can be achieved.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19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Abstract Classes and Interfaces?</a:t>
            </a:r>
            <a:br>
              <a:rPr lang="en-GB" dirty="0"/>
            </a:br>
            <a:r>
              <a:rPr lang="en-GB" sz="3100" dirty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Solutions must be designed </a:t>
            </a:r>
            <a:r>
              <a:rPr lang="en-GB" dirty="0" smtClean="0"/>
              <a:t>to </a:t>
            </a:r>
            <a:r>
              <a:rPr lang="en-GB" b="1" dirty="0" smtClean="0"/>
              <a:t>handle </a:t>
            </a:r>
            <a:r>
              <a:rPr lang="en-GB" b="1" dirty="0"/>
              <a:t>variable parts in an efficient </a:t>
            </a:r>
            <a:r>
              <a:rPr lang="en-GB" b="1" dirty="0" smtClean="0"/>
              <a:t>way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type of operation required for the solution is known.</a:t>
            </a:r>
          </a:p>
          <a:p>
            <a:pPr lvl="1"/>
            <a:r>
              <a:rPr lang="en-GB" dirty="0" smtClean="0"/>
              <a:t>But for flexibility allow different implementations,</a:t>
            </a:r>
          </a:p>
          <a:p>
            <a:r>
              <a:rPr lang="en-GB" dirty="0" smtClean="0"/>
              <a:t>That way, </a:t>
            </a:r>
          </a:p>
          <a:p>
            <a:pPr lvl="1"/>
            <a:r>
              <a:rPr lang="en-GB" dirty="0" smtClean="0"/>
              <a:t>if a specific implementation changes, it can be updated without </a:t>
            </a:r>
            <a:r>
              <a:rPr lang="en-GB" dirty="0"/>
              <a:t>breaking the </a:t>
            </a:r>
            <a:r>
              <a:rPr lang="en-GB" dirty="0" smtClean="0"/>
              <a:t>solution for others.</a:t>
            </a:r>
          </a:p>
          <a:p>
            <a:pPr lvl="1"/>
            <a:r>
              <a:rPr lang="en-GB" dirty="0" smtClean="0"/>
              <a:t>a new implementation can also be easily added.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56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Abstract Classes and Interfaces?</a:t>
            </a:r>
            <a:br>
              <a:rPr lang="en-GB" dirty="0"/>
            </a:br>
            <a:r>
              <a:rPr lang="en-GB" sz="3100" dirty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solution is to </a:t>
            </a:r>
            <a:r>
              <a:rPr lang="en-GB" b="1" dirty="0" smtClean="0"/>
              <a:t>design based on a contract, </a:t>
            </a:r>
            <a:r>
              <a:rPr lang="en-GB" b="1" i="1" dirty="0" smtClean="0"/>
              <a:t>rather than an implementation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A contract defines that which is required by all different implementations.</a:t>
            </a:r>
          </a:p>
          <a:p>
            <a:pPr lvl="1"/>
            <a:r>
              <a:rPr lang="en-GB" dirty="0" smtClean="0"/>
              <a:t>What fields and properties are a must</a:t>
            </a:r>
          </a:p>
          <a:p>
            <a:pPr lvl="1"/>
            <a:r>
              <a:rPr lang="en-GB" dirty="0" smtClean="0"/>
              <a:t>What methods and what they return, but </a:t>
            </a:r>
            <a:r>
              <a:rPr lang="en-GB" b="1" i="1" dirty="0" smtClean="0"/>
              <a:t>usually not the implementation of the method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54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</a:t>
            </a:r>
            <a:r>
              <a:rPr lang="en-GB" dirty="0"/>
              <a:t>contract is </a:t>
            </a:r>
            <a:r>
              <a:rPr lang="en-GB" dirty="0" smtClean="0"/>
              <a:t>thus otherwise known as a </a:t>
            </a:r>
            <a:r>
              <a:rPr lang="en-GB" b="1" dirty="0" err="1"/>
              <a:t>Supertype</a:t>
            </a:r>
            <a:r>
              <a:rPr lang="en-GB" dirty="0"/>
              <a:t>.</a:t>
            </a:r>
          </a:p>
          <a:p>
            <a:r>
              <a:rPr lang="en-GB" dirty="0" smtClean="0"/>
              <a:t>Thus program to an interface really means “</a:t>
            </a:r>
            <a:r>
              <a:rPr lang="en-GB" b="1" dirty="0" smtClean="0"/>
              <a:t>program to a supertype</a:t>
            </a:r>
            <a:r>
              <a:rPr lang="en-GB" dirty="0" smtClean="0"/>
              <a:t>”</a:t>
            </a:r>
            <a:r>
              <a:rPr lang="en-GB" baseline="30000" dirty="0" smtClean="0"/>
              <a:t>1</a:t>
            </a:r>
            <a:r>
              <a:rPr lang="en-GB" dirty="0" smtClean="0"/>
              <a:t>.</a:t>
            </a:r>
          </a:p>
          <a:p>
            <a:pPr lvl="1"/>
            <a:r>
              <a:rPr lang="en-GB" b="1" i="1" dirty="0" smtClean="0"/>
              <a:t>Do not confuse</a:t>
            </a:r>
            <a:r>
              <a:rPr lang="en-GB" dirty="0" smtClean="0"/>
              <a:t> with the keyword “Interface” found in some programming languages.</a:t>
            </a:r>
          </a:p>
          <a:p>
            <a:r>
              <a:rPr lang="en-GB" dirty="0"/>
              <a:t>Abstract classes and interfaces provide a way to define a</a:t>
            </a:r>
            <a:r>
              <a:rPr lang="en-GB" dirty="0" smtClean="0"/>
              <a:t> </a:t>
            </a:r>
            <a:r>
              <a:rPr lang="en-GB" dirty="0"/>
              <a:t>contract in </a:t>
            </a:r>
            <a:r>
              <a:rPr lang="en-GB" dirty="0" smtClean="0"/>
              <a:t>OOP. </a:t>
            </a:r>
          </a:p>
          <a:p>
            <a:pPr lvl="1"/>
            <a:r>
              <a:rPr lang="en-GB" dirty="0" smtClean="0"/>
              <a:t>Thus, a </a:t>
            </a:r>
            <a:r>
              <a:rPr lang="en-GB" dirty="0" err="1" smtClean="0"/>
              <a:t>supertype</a:t>
            </a:r>
            <a:r>
              <a:rPr lang="en-GB" dirty="0" smtClean="0"/>
              <a:t> in OOP is usually </a:t>
            </a:r>
            <a:r>
              <a:rPr lang="en-GB" dirty="0"/>
              <a:t>implemented as </a:t>
            </a:r>
            <a:endParaRPr lang="en-GB" dirty="0" smtClean="0"/>
          </a:p>
          <a:p>
            <a:pPr lvl="2"/>
            <a:r>
              <a:rPr lang="en-GB" dirty="0"/>
              <a:t>A</a:t>
            </a:r>
            <a:r>
              <a:rPr lang="en-GB" dirty="0" smtClean="0"/>
              <a:t>n abstract class</a:t>
            </a:r>
          </a:p>
          <a:p>
            <a:pPr lvl="2"/>
            <a:r>
              <a:rPr lang="en-GB" dirty="0" smtClean="0"/>
              <a:t>Interface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6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advice is thus to </a:t>
            </a:r>
            <a:r>
              <a:rPr lang="en-GB" b="1" dirty="0" smtClean="0"/>
              <a:t>program to an interface, not a concrete type (i.e. implementation)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b="1" dirty="0" smtClean="0"/>
              <a:t>Programming to a concrete type </a:t>
            </a:r>
            <a:r>
              <a:rPr lang="en-GB" dirty="0" smtClean="0"/>
              <a:t>would be:</a:t>
            </a:r>
          </a:p>
          <a:p>
            <a:pPr lvl="2"/>
            <a:r>
              <a:rPr lang="en-GB" sz="24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lvl="2"/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dog.Bark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  <a:p>
            <a:pPr lvl="1"/>
            <a:r>
              <a:rPr lang="en-GB" b="1" dirty="0" smtClean="0"/>
              <a:t>Programming to an interface</a:t>
            </a:r>
            <a:r>
              <a:rPr lang="en-GB" dirty="0" smtClean="0"/>
              <a:t> would be:</a:t>
            </a:r>
          </a:p>
          <a:p>
            <a:pPr lvl="2"/>
            <a:r>
              <a:rPr lang="en-GB" sz="26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Animal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dog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Animal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2"/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MakeSound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/>
          </a:p>
          <a:p>
            <a:pPr marL="685800" lvl="2" indent="0">
              <a:buNone/>
            </a:pPr>
            <a:r>
              <a:rPr lang="en-GB" i="1" dirty="0" smtClean="0"/>
              <a:t>Where Animal is a Base Abstract class for example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61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Object Oriented Programming (OOP)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Encapsulation</a:t>
            </a:r>
          </a:p>
          <a:p>
            <a:pPr lvl="1"/>
            <a:r>
              <a:rPr lang="en-GB" dirty="0" smtClean="0"/>
              <a:t>Mechanism of providing controlled access to private data via public properties and methods. </a:t>
            </a:r>
          </a:p>
          <a:p>
            <a:r>
              <a:rPr lang="en-GB" dirty="0" smtClean="0"/>
              <a:t>Abstraction</a:t>
            </a:r>
          </a:p>
          <a:p>
            <a:pPr lvl="1"/>
            <a:r>
              <a:rPr lang="en-GB" dirty="0" smtClean="0"/>
              <a:t>Using abstract classes/interfaces to express the intent rather than the actual implementation.</a:t>
            </a:r>
          </a:p>
          <a:p>
            <a:r>
              <a:rPr lang="en-GB" dirty="0" smtClean="0"/>
              <a:t>Inheritance</a:t>
            </a:r>
          </a:p>
          <a:p>
            <a:pPr lvl="1"/>
            <a:r>
              <a:rPr lang="en-GB" dirty="0" smtClean="0"/>
              <a:t>Expresses is-a and has-a relationships for code reuse.</a:t>
            </a:r>
          </a:p>
          <a:p>
            <a:r>
              <a:rPr lang="en-GB" dirty="0" smtClean="0"/>
              <a:t>Polymorphism</a:t>
            </a:r>
          </a:p>
          <a:p>
            <a:pPr lvl="1"/>
            <a:r>
              <a:rPr lang="en-GB" dirty="0" smtClean="0"/>
              <a:t>Many forms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10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SOLID Design Principles</a:t>
            </a:r>
            <a:br>
              <a:rPr lang="en-GB" dirty="0" smtClean="0"/>
            </a:br>
            <a:r>
              <a:rPr lang="en-GB" sz="3100" dirty="0" smtClean="0"/>
              <a:t>5 Important Principles of OOP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S</a:t>
            </a:r>
            <a:r>
              <a:rPr lang="en-GB" dirty="0" smtClean="0"/>
              <a:t>ingle Responsibility Principle (SRP)</a:t>
            </a:r>
          </a:p>
          <a:p>
            <a:pPr lvl="1"/>
            <a:r>
              <a:rPr lang="en-GB" dirty="0" smtClean="0"/>
              <a:t>A class should have only one job.</a:t>
            </a:r>
          </a:p>
          <a:p>
            <a:pPr lvl="1"/>
            <a:r>
              <a:rPr lang="en-GB" dirty="0" smtClean="0"/>
              <a:t>A class, should have one, and only one, reason to change.</a:t>
            </a:r>
          </a:p>
          <a:p>
            <a:r>
              <a:rPr lang="en-GB" b="1" dirty="0" smtClean="0"/>
              <a:t>O</a:t>
            </a:r>
            <a:r>
              <a:rPr lang="en-GB" dirty="0" smtClean="0"/>
              <a:t>pen Closed Principle (ORP)</a:t>
            </a:r>
          </a:p>
          <a:p>
            <a:pPr lvl="1"/>
            <a:r>
              <a:rPr lang="en-GB" dirty="0" smtClean="0"/>
              <a:t>You should be able to extend a class’s behaviour without modifying it (i.e. change existing code).</a:t>
            </a:r>
          </a:p>
          <a:p>
            <a:pPr lvl="1"/>
            <a:r>
              <a:rPr lang="en-GB" dirty="0" smtClean="0"/>
              <a:t>Classes and methods should be open for extension but closed for modification.</a:t>
            </a:r>
          </a:p>
          <a:p>
            <a:pPr lvl="2"/>
            <a:r>
              <a:rPr lang="en-GB" dirty="0" smtClean="0"/>
              <a:t>Use </a:t>
            </a:r>
            <a:r>
              <a:rPr lang="en-GB" dirty="0"/>
              <a:t>of super </a:t>
            </a:r>
            <a:r>
              <a:rPr lang="en-GB" dirty="0" smtClean="0"/>
              <a:t>types i.e. class </a:t>
            </a:r>
            <a:r>
              <a:rPr lang="en-GB" dirty="0"/>
              <a:t>i</a:t>
            </a:r>
            <a:r>
              <a:rPr lang="en-GB" dirty="0" smtClean="0"/>
              <a:t>nheritance (base classes) and interfaces enable this.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61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SOLID Design Principles</a:t>
            </a:r>
            <a:br>
              <a:rPr lang="en-GB" dirty="0" smtClean="0"/>
            </a:br>
            <a:r>
              <a:rPr lang="en-GB" sz="3100" dirty="0" smtClean="0"/>
              <a:t>5 Important Principles of OOP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err="1"/>
              <a:t>L</a:t>
            </a:r>
            <a:r>
              <a:rPr lang="en-GB" dirty="0" err="1"/>
              <a:t>iskov</a:t>
            </a:r>
            <a:r>
              <a:rPr lang="en-GB" dirty="0"/>
              <a:t> Substitution Principle (LSP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f </a:t>
            </a:r>
            <a:r>
              <a:rPr lang="en-GB" dirty="0"/>
              <a:t>any code is using a </a:t>
            </a:r>
            <a:r>
              <a:rPr lang="en-GB" b="1" dirty="0"/>
              <a:t>Base class</a:t>
            </a:r>
            <a:r>
              <a:rPr lang="en-GB" dirty="0"/>
              <a:t>, then the reference to that Base class </a:t>
            </a:r>
            <a:r>
              <a:rPr lang="en-GB" b="1" i="1" dirty="0"/>
              <a:t>can be replaced with a reference to a derived (descendant) class</a:t>
            </a:r>
            <a:r>
              <a:rPr lang="en-GB" dirty="0"/>
              <a:t> without affecting the functionality of the code</a:t>
            </a:r>
            <a:r>
              <a:rPr lang="en-GB" dirty="0" smtClean="0"/>
              <a:t>.</a:t>
            </a:r>
          </a:p>
          <a:p>
            <a:pPr marL="365760" lvl="1" indent="0" algn="ctr">
              <a:buNone/>
            </a:pPr>
            <a:r>
              <a:rPr lang="en-GB" dirty="0" smtClean="0"/>
              <a:t>OR</a:t>
            </a:r>
            <a:endParaRPr lang="en-GB" dirty="0"/>
          </a:p>
          <a:p>
            <a:pPr lvl="1"/>
            <a:r>
              <a:rPr lang="en-GB" dirty="0" smtClean="0"/>
              <a:t>If </a:t>
            </a:r>
            <a:r>
              <a:rPr lang="en-GB" b="1" dirty="0" smtClean="0"/>
              <a:t>type B</a:t>
            </a:r>
            <a:r>
              <a:rPr lang="en-GB" dirty="0" smtClean="0"/>
              <a:t> is a subtype (descendant) of </a:t>
            </a:r>
            <a:r>
              <a:rPr lang="en-GB" b="1" dirty="0" smtClean="0"/>
              <a:t>type A</a:t>
            </a:r>
            <a:r>
              <a:rPr lang="en-GB" dirty="0" smtClean="0"/>
              <a:t>, then objects of </a:t>
            </a:r>
            <a:r>
              <a:rPr lang="en-GB" b="1" dirty="0" smtClean="0"/>
              <a:t>type A</a:t>
            </a:r>
            <a:r>
              <a:rPr lang="en-GB" dirty="0" smtClean="0"/>
              <a:t> may be replaced (or substituted) with objects of </a:t>
            </a:r>
            <a:r>
              <a:rPr lang="en-GB" b="1" dirty="0" smtClean="0"/>
              <a:t>type B</a:t>
            </a:r>
            <a:r>
              <a:rPr lang="en-GB" dirty="0" smtClean="0"/>
              <a:t>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87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SOLID Design Principles</a:t>
            </a:r>
            <a:br>
              <a:rPr lang="en-GB" dirty="0" smtClean="0"/>
            </a:br>
            <a:r>
              <a:rPr lang="en-GB" sz="3100" dirty="0" smtClean="0"/>
              <a:t>5 Important Principles of OOP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I</a:t>
            </a:r>
            <a:r>
              <a:rPr lang="en-GB" dirty="0" smtClean="0"/>
              <a:t>nterface Segregation Principle (ISP)</a:t>
            </a:r>
          </a:p>
          <a:p>
            <a:pPr lvl="1"/>
            <a:r>
              <a:rPr lang="en-GB" dirty="0" smtClean="0"/>
              <a:t>Make fine grained interfaces that are client specific.</a:t>
            </a:r>
          </a:p>
          <a:p>
            <a:pPr lvl="1"/>
            <a:r>
              <a:rPr lang="en-GB" dirty="0" smtClean="0"/>
              <a:t>No client should be forced to depend on methods it does not use.</a:t>
            </a:r>
          </a:p>
          <a:p>
            <a:pPr lvl="2"/>
            <a:r>
              <a:rPr lang="en-GB" dirty="0" smtClean="0"/>
              <a:t>Do not add additional functionality to an existing interface by adding new methods.</a:t>
            </a:r>
          </a:p>
          <a:p>
            <a:pPr lvl="2"/>
            <a:r>
              <a:rPr lang="en-GB" dirty="0" smtClean="0"/>
              <a:t>Instead, create a new interface and let your class implement multiple interfaces if needed.</a:t>
            </a:r>
          </a:p>
          <a:p>
            <a:r>
              <a:rPr lang="en-GB" b="1" dirty="0" smtClean="0"/>
              <a:t>D</a:t>
            </a:r>
            <a:r>
              <a:rPr lang="en-GB" dirty="0" smtClean="0"/>
              <a:t>ependency Inversion Principle (DIP)</a:t>
            </a:r>
          </a:p>
          <a:p>
            <a:pPr lvl="1"/>
            <a:r>
              <a:rPr lang="en-GB" dirty="0" smtClean="0"/>
              <a:t>Depend on abstractions (super types) not on concrete implementations.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04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12361</TotalTime>
  <Words>2562</Words>
  <Application>Microsoft Office PowerPoint</Application>
  <PresentationFormat>On-screen Show (4:3)</PresentationFormat>
  <Paragraphs>406</Paragraphs>
  <Slides>36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Script Classes in Unity And C# Object Oriented Programming (OOP)</vt:lpstr>
      <vt:lpstr>Today’s Lecture</vt:lpstr>
      <vt:lpstr>Classes and Objects</vt:lpstr>
      <vt:lpstr>Common Class Members</vt:lpstr>
      <vt:lpstr>Common Class Members</vt:lpstr>
      <vt:lpstr>Common Class Members Fields</vt:lpstr>
      <vt:lpstr>Common Class Members Properties</vt:lpstr>
      <vt:lpstr>Common Class Members Properties</vt:lpstr>
      <vt:lpstr>Common Class Members Properties</vt:lpstr>
      <vt:lpstr>Common Class Members Constructor</vt:lpstr>
      <vt:lpstr>Common Class Members Constructor</vt:lpstr>
      <vt:lpstr>Common Class Members Constructor</vt:lpstr>
      <vt:lpstr>Inheritance</vt:lpstr>
      <vt:lpstr>Class Members Accessibility Levels</vt:lpstr>
      <vt:lpstr>Inheritance</vt:lpstr>
      <vt:lpstr>Inheritance Example</vt:lpstr>
      <vt:lpstr>Abstract Classes and Members </vt:lpstr>
      <vt:lpstr>Abstract Classes and Members </vt:lpstr>
      <vt:lpstr>Abstract Classes and Members  Example</vt:lpstr>
      <vt:lpstr>Virtual Members</vt:lpstr>
      <vt:lpstr>Virtual Members</vt:lpstr>
      <vt:lpstr>Virtual Members</vt:lpstr>
      <vt:lpstr>Virtual Members</vt:lpstr>
      <vt:lpstr>Is-A vs. Has-A Relationships in OOP</vt:lpstr>
      <vt:lpstr>Interfaces</vt:lpstr>
      <vt:lpstr>Why interfaces (in C#)?</vt:lpstr>
      <vt:lpstr>Why Abstract Classes and Interfaces? Program to an Interface</vt:lpstr>
      <vt:lpstr>Why Abstract Classes and Interfaces? Program to an Interface</vt:lpstr>
      <vt:lpstr>Why Abstract Classes and Interfaces? Program to an Interface</vt:lpstr>
      <vt:lpstr>Program to an Interface</vt:lpstr>
      <vt:lpstr>Program to an Interface</vt:lpstr>
      <vt:lpstr>Object Oriented Programming (OOP) Principles</vt:lpstr>
      <vt:lpstr>SOLID Design Principles 5 Important Principles of OOP</vt:lpstr>
      <vt:lpstr>SOLID Design Principles 5 Important Principles of OOP</vt:lpstr>
      <vt:lpstr>SOLID Design Principles 5 Important Principles of OOP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1456</cp:revision>
  <cp:lastPrinted>2014-09-29T16:21:25Z</cp:lastPrinted>
  <dcterms:created xsi:type="dcterms:W3CDTF">2013-09-18T07:00:31Z</dcterms:created>
  <dcterms:modified xsi:type="dcterms:W3CDTF">2019-10-10T07:20:26Z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