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91" r:id="rId6"/>
    <p:sldId id="283" r:id="rId7"/>
    <p:sldId id="284" r:id="rId8"/>
    <p:sldId id="293" r:id="rId9"/>
    <p:sldId id="285" r:id="rId10"/>
    <p:sldId id="286" r:id="rId11"/>
    <p:sldId id="287" r:id="rId12"/>
    <p:sldId id="288" r:id="rId13"/>
    <p:sldId id="292" r:id="rId14"/>
    <p:sldId id="289" r:id="rId15"/>
    <p:sldId id="290" r:id="rId16"/>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EED776-980C-41AC-A59C-BE25C5C06E46}" v="20" dt="2026-08-02T15:15:14.0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1071" autoAdjust="0"/>
    <p:restoredTop sz="95033" autoAdjust="0"/>
  </p:normalViewPr>
  <p:slideViewPr>
    <p:cSldViewPr>
      <p:cViewPr varScale="1">
        <p:scale>
          <a:sx n="82" d="100"/>
          <a:sy n="82" d="100"/>
        </p:scale>
        <p:origin x="893" y="31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a Begum (1912288)" userId="0e406327-a202-472a-b015-5dfdf0732327" providerId="ADAL" clId="{ED64E5F5-A382-46ED-93D6-8EFD4B0EEAE9}"/>
    <pc:docChg chg="undo redo custSel modSld">
      <pc:chgData name="Nazma Begum (1912288)" userId="0e406327-a202-472a-b015-5dfdf0732327" providerId="ADAL" clId="{ED64E5F5-A382-46ED-93D6-8EFD4B0EEAE9}" dt="2026-08-02T15:15:14.030" v="1919" actId="1076"/>
      <pc:docMkLst>
        <pc:docMk/>
      </pc:docMkLst>
      <pc:sldChg chg="modSp mod">
        <pc:chgData name="Nazma Begum (1912288)" userId="0e406327-a202-472a-b015-5dfdf0732327" providerId="ADAL" clId="{ED64E5F5-A382-46ED-93D6-8EFD4B0EEAE9}" dt="2026-08-02T15:12:57.307" v="1910" actId="255"/>
        <pc:sldMkLst>
          <pc:docMk/>
          <pc:sldMk cId="0" sldId="283"/>
        </pc:sldMkLst>
        <pc:spChg chg="mod">
          <ac:chgData name="Nazma Begum (1912288)" userId="0e406327-a202-472a-b015-5dfdf0732327" providerId="ADAL" clId="{ED64E5F5-A382-46ED-93D6-8EFD4B0EEAE9}" dt="2026-08-02T15:12:57.307" v="1910" actId="255"/>
          <ac:spMkLst>
            <pc:docMk/>
            <pc:sldMk cId="0" sldId="283"/>
            <ac:spMk id="9218" creationId="{C076AE00-F6F4-72E9-69A1-3CE1ED199E82}"/>
          </ac:spMkLst>
        </pc:spChg>
      </pc:sldChg>
      <pc:sldChg chg="modSp mod">
        <pc:chgData name="Nazma Begum (1912288)" userId="0e406327-a202-472a-b015-5dfdf0732327" providerId="ADAL" clId="{ED64E5F5-A382-46ED-93D6-8EFD4B0EEAE9}" dt="2026-08-02T15:12:42.874" v="1909" actId="255"/>
        <pc:sldMkLst>
          <pc:docMk/>
          <pc:sldMk cId="0" sldId="284"/>
        </pc:sldMkLst>
        <pc:spChg chg="mod">
          <ac:chgData name="Nazma Begum (1912288)" userId="0e406327-a202-472a-b015-5dfdf0732327" providerId="ADAL" clId="{ED64E5F5-A382-46ED-93D6-8EFD4B0EEAE9}" dt="2026-08-02T15:12:42.874" v="1909" actId="255"/>
          <ac:spMkLst>
            <pc:docMk/>
            <pc:sldMk cId="0" sldId="284"/>
            <ac:spMk id="11266" creationId="{FFDE615E-77C1-D5F1-CDF0-718B33F7BECF}"/>
          </ac:spMkLst>
        </pc:spChg>
      </pc:sldChg>
      <pc:sldChg chg="modSp mod">
        <pc:chgData name="Nazma Begum (1912288)" userId="0e406327-a202-472a-b015-5dfdf0732327" providerId="ADAL" clId="{ED64E5F5-A382-46ED-93D6-8EFD4B0EEAE9}" dt="2026-08-02T15:12:22.563" v="1908" actId="255"/>
        <pc:sldMkLst>
          <pc:docMk/>
          <pc:sldMk cId="0" sldId="285"/>
        </pc:sldMkLst>
        <pc:spChg chg="mod">
          <ac:chgData name="Nazma Begum (1912288)" userId="0e406327-a202-472a-b015-5dfdf0732327" providerId="ADAL" clId="{ED64E5F5-A382-46ED-93D6-8EFD4B0EEAE9}" dt="2026-08-02T15:12:22.563" v="1908" actId="255"/>
          <ac:spMkLst>
            <pc:docMk/>
            <pc:sldMk cId="0" sldId="285"/>
            <ac:spMk id="12290" creationId="{57D84475-563C-4DB4-300C-A37ABE6FEC8A}"/>
          </ac:spMkLst>
        </pc:spChg>
        <pc:spChg chg="mod">
          <ac:chgData name="Nazma Begum (1912288)" userId="0e406327-a202-472a-b015-5dfdf0732327" providerId="ADAL" clId="{ED64E5F5-A382-46ED-93D6-8EFD4B0EEAE9}" dt="2026-08-02T14:38:49.834" v="1691" actId="255"/>
          <ac:spMkLst>
            <pc:docMk/>
            <pc:sldMk cId="0" sldId="285"/>
            <ac:spMk id="12291" creationId="{E1650CF5-8EB1-2ED8-CD6C-6435D5DCC338}"/>
          </ac:spMkLst>
        </pc:spChg>
      </pc:sldChg>
      <pc:sldChg chg="addSp modSp mod modClrScheme chgLayout">
        <pc:chgData name="Nazma Begum (1912288)" userId="0e406327-a202-472a-b015-5dfdf0732327" providerId="ADAL" clId="{ED64E5F5-A382-46ED-93D6-8EFD4B0EEAE9}" dt="2026-08-02T15:15:14.030" v="1919" actId="1076"/>
        <pc:sldMkLst>
          <pc:docMk/>
          <pc:sldMk cId="0" sldId="286"/>
        </pc:sldMkLst>
        <pc:spChg chg="mod">
          <ac:chgData name="Nazma Begum (1912288)" userId="0e406327-a202-472a-b015-5dfdf0732327" providerId="ADAL" clId="{ED64E5F5-A382-46ED-93D6-8EFD4B0EEAE9}" dt="2026-08-02T15:15:14.030" v="1919" actId="1076"/>
          <ac:spMkLst>
            <pc:docMk/>
            <pc:sldMk cId="0" sldId="286"/>
            <ac:spMk id="13314" creationId="{9179FED6-35DE-4BB6-CBB9-F4E2CE676557}"/>
          </ac:spMkLst>
        </pc:spChg>
        <pc:spChg chg="mod">
          <ac:chgData name="Nazma Begum (1912288)" userId="0e406327-a202-472a-b015-5dfdf0732327" providerId="ADAL" clId="{ED64E5F5-A382-46ED-93D6-8EFD4B0EEAE9}" dt="2026-08-02T15:14:26.682" v="1917" actId="5793"/>
          <ac:spMkLst>
            <pc:docMk/>
            <pc:sldMk cId="0" sldId="286"/>
            <ac:spMk id="13315" creationId="{42EEBC45-7274-B1C0-D9A1-C43C5AC76749}"/>
          </ac:spMkLst>
        </pc:spChg>
        <pc:spChg chg="add mod">
          <ac:chgData name="Nazma Begum (1912288)" userId="0e406327-a202-472a-b015-5dfdf0732327" providerId="ADAL" clId="{ED64E5F5-A382-46ED-93D6-8EFD4B0EEAE9}" dt="2026-07-28T08:47:18.377" v="8" actId="26606"/>
          <ac:spMkLst>
            <pc:docMk/>
            <pc:sldMk cId="0" sldId="286"/>
            <ac:spMk id="13320" creationId="{65C75D54-CBDD-3C94-BC1F-03340CB1C519}"/>
          </ac:spMkLst>
        </pc:spChg>
        <pc:picChg chg="add mod">
          <ac:chgData name="Nazma Begum (1912288)" userId="0e406327-a202-472a-b015-5dfdf0732327" providerId="ADAL" clId="{ED64E5F5-A382-46ED-93D6-8EFD4B0EEAE9}" dt="2026-08-02T14:39:56.856" v="1693" actId="1076"/>
          <ac:picMkLst>
            <pc:docMk/>
            <pc:sldMk cId="0" sldId="286"/>
            <ac:picMk id="3" creationId="{FBAB1BE4-E811-4B17-89D8-BA4BC386902B}"/>
          </ac:picMkLst>
        </pc:picChg>
      </pc:sldChg>
      <pc:sldChg chg="addSp delSp modSp mod modClrScheme chgLayout">
        <pc:chgData name="Nazma Begum (1912288)" userId="0e406327-a202-472a-b015-5dfdf0732327" providerId="ADAL" clId="{ED64E5F5-A382-46ED-93D6-8EFD4B0EEAE9}" dt="2026-08-02T15:11:59.571" v="1907" actId="255"/>
        <pc:sldMkLst>
          <pc:docMk/>
          <pc:sldMk cId="0" sldId="287"/>
        </pc:sldMkLst>
        <pc:spChg chg="mod">
          <ac:chgData name="Nazma Begum (1912288)" userId="0e406327-a202-472a-b015-5dfdf0732327" providerId="ADAL" clId="{ED64E5F5-A382-46ED-93D6-8EFD4B0EEAE9}" dt="2026-08-02T15:11:59.571" v="1907" actId="255"/>
          <ac:spMkLst>
            <pc:docMk/>
            <pc:sldMk cId="0" sldId="287"/>
            <ac:spMk id="14338" creationId="{BA4760CF-EE79-7875-F2C8-905D32BF2E3B}"/>
          </ac:spMkLst>
        </pc:spChg>
        <pc:spChg chg="mod">
          <ac:chgData name="Nazma Begum (1912288)" userId="0e406327-a202-472a-b015-5dfdf0732327" providerId="ADAL" clId="{ED64E5F5-A382-46ED-93D6-8EFD4B0EEAE9}" dt="2026-08-02T14:40:48.236" v="1707" actId="20577"/>
          <ac:spMkLst>
            <pc:docMk/>
            <pc:sldMk cId="0" sldId="287"/>
            <ac:spMk id="14339" creationId="{A0E87E23-083C-CD74-0BAE-AD1043285144}"/>
          </ac:spMkLst>
        </pc:spChg>
        <pc:picChg chg="add mod">
          <ac:chgData name="Nazma Begum (1912288)" userId="0e406327-a202-472a-b015-5dfdf0732327" providerId="ADAL" clId="{ED64E5F5-A382-46ED-93D6-8EFD4B0EEAE9}" dt="2026-07-28T08:56:38.525" v="25" actId="931"/>
          <ac:picMkLst>
            <pc:docMk/>
            <pc:sldMk cId="0" sldId="287"/>
            <ac:picMk id="3" creationId="{8FE65958-23D1-198C-C1F6-B6A6E8B925EF}"/>
          </ac:picMkLst>
        </pc:picChg>
      </pc:sldChg>
      <pc:sldChg chg="modSp mod">
        <pc:chgData name="Nazma Begum (1912288)" userId="0e406327-a202-472a-b015-5dfdf0732327" providerId="ADAL" clId="{ED64E5F5-A382-46ED-93D6-8EFD4B0EEAE9}" dt="2026-08-02T15:11:38.670" v="1906" actId="255"/>
        <pc:sldMkLst>
          <pc:docMk/>
          <pc:sldMk cId="0" sldId="288"/>
        </pc:sldMkLst>
        <pc:spChg chg="mod">
          <ac:chgData name="Nazma Begum (1912288)" userId="0e406327-a202-472a-b015-5dfdf0732327" providerId="ADAL" clId="{ED64E5F5-A382-46ED-93D6-8EFD4B0EEAE9}" dt="2026-08-02T15:11:38.670" v="1906" actId="255"/>
          <ac:spMkLst>
            <pc:docMk/>
            <pc:sldMk cId="0" sldId="288"/>
            <ac:spMk id="15362" creationId="{57610A75-6097-64BA-340A-68FD69C8EF5D}"/>
          </ac:spMkLst>
        </pc:spChg>
      </pc:sldChg>
      <pc:sldChg chg="addSp delSp modSp mod modClrScheme chgLayout">
        <pc:chgData name="Nazma Begum (1912288)" userId="0e406327-a202-472a-b015-5dfdf0732327" providerId="ADAL" clId="{ED64E5F5-A382-46ED-93D6-8EFD4B0EEAE9}" dt="2026-08-02T15:10:45.262" v="1904" actId="255"/>
        <pc:sldMkLst>
          <pc:docMk/>
          <pc:sldMk cId="0" sldId="289"/>
        </pc:sldMkLst>
        <pc:spChg chg="add mod">
          <ac:chgData name="Nazma Begum (1912288)" userId="0e406327-a202-472a-b015-5dfdf0732327" providerId="ADAL" clId="{ED64E5F5-A382-46ED-93D6-8EFD4B0EEAE9}" dt="2026-08-02T15:09:02.873" v="1811" actId="1076"/>
          <ac:spMkLst>
            <pc:docMk/>
            <pc:sldMk cId="0" sldId="289"/>
            <ac:spMk id="4" creationId="{6CFCA566-A995-E4F6-5701-E5DF4CF038E0}"/>
          </ac:spMkLst>
        </pc:spChg>
        <pc:spChg chg="mod">
          <ac:chgData name="Nazma Begum (1912288)" userId="0e406327-a202-472a-b015-5dfdf0732327" providerId="ADAL" clId="{ED64E5F5-A382-46ED-93D6-8EFD4B0EEAE9}" dt="2026-08-02T15:10:45.262" v="1904" actId="255"/>
          <ac:spMkLst>
            <pc:docMk/>
            <pc:sldMk cId="0" sldId="289"/>
            <ac:spMk id="17410" creationId="{EC0328E9-A200-4F4F-1370-7684A2D8BC68}"/>
          </ac:spMkLst>
        </pc:spChg>
        <pc:spChg chg="add mod">
          <ac:chgData name="Nazma Begum (1912288)" userId="0e406327-a202-472a-b015-5dfdf0732327" providerId="ADAL" clId="{ED64E5F5-A382-46ED-93D6-8EFD4B0EEAE9}" dt="2026-07-28T11:25:35.793" v="1629" actId="20577"/>
          <ac:spMkLst>
            <pc:docMk/>
            <pc:sldMk cId="0" sldId="289"/>
            <ac:spMk id="17423" creationId="{6FE27161-9E1D-1AD9-3F52-0F9BF6BB38E3}"/>
          </ac:spMkLst>
        </pc:spChg>
        <pc:spChg chg="add mod">
          <ac:chgData name="Nazma Begum (1912288)" userId="0e406327-a202-472a-b015-5dfdf0732327" providerId="ADAL" clId="{ED64E5F5-A382-46ED-93D6-8EFD4B0EEAE9}" dt="2026-07-28T11:26:24.301" v="1641" actId="255"/>
          <ac:spMkLst>
            <pc:docMk/>
            <pc:sldMk cId="0" sldId="289"/>
            <ac:spMk id="17424" creationId="{2012C00F-6B48-116D-4FB9-B3FA59608483}"/>
          </ac:spMkLst>
        </pc:spChg>
        <pc:picChg chg="add mod">
          <ac:chgData name="Nazma Begum (1912288)" userId="0e406327-a202-472a-b015-5dfdf0732327" providerId="ADAL" clId="{ED64E5F5-A382-46ED-93D6-8EFD4B0EEAE9}" dt="2026-08-02T15:09:39.225" v="1814" actId="1076"/>
          <ac:picMkLst>
            <pc:docMk/>
            <pc:sldMk cId="0" sldId="289"/>
            <ac:picMk id="3" creationId="{AF752271-E49F-60E7-D30B-71DA04EF3A5E}"/>
          </ac:picMkLst>
        </pc:picChg>
      </pc:sldChg>
      <pc:sldChg chg="modSp mod">
        <pc:chgData name="Nazma Begum (1912288)" userId="0e406327-a202-472a-b015-5dfdf0732327" providerId="ADAL" clId="{ED64E5F5-A382-46ED-93D6-8EFD4B0EEAE9}" dt="2026-08-02T15:10:28.755" v="1903" actId="255"/>
        <pc:sldMkLst>
          <pc:docMk/>
          <pc:sldMk cId="0" sldId="290"/>
        </pc:sldMkLst>
        <pc:spChg chg="mod">
          <ac:chgData name="Nazma Begum (1912288)" userId="0e406327-a202-472a-b015-5dfdf0732327" providerId="ADAL" clId="{ED64E5F5-A382-46ED-93D6-8EFD4B0EEAE9}" dt="2026-08-02T15:10:28.755" v="1903" actId="255"/>
          <ac:spMkLst>
            <pc:docMk/>
            <pc:sldMk cId="0" sldId="290"/>
            <ac:spMk id="18434" creationId="{9E7BE5B1-E782-CD0C-D3FF-8AEB306BE7E9}"/>
          </ac:spMkLst>
        </pc:spChg>
        <pc:spChg chg="mod">
          <ac:chgData name="Nazma Begum (1912288)" userId="0e406327-a202-472a-b015-5dfdf0732327" providerId="ADAL" clId="{ED64E5F5-A382-46ED-93D6-8EFD4B0EEAE9}" dt="2026-08-02T15:10:02.872" v="1902" actId="5793"/>
          <ac:spMkLst>
            <pc:docMk/>
            <pc:sldMk cId="0" sldId="290"/>
            <ac:spMk id="18435" creationId="{67FCE593-F9AA-DC48-E3A8-0F393DDB370B}"/>
          </ac:spMkLst>
        </pc:spChg>
      </pc:sldChg>
      <pc:sldChg chg="addSp delSp modSp mod modAnim">
        <pc:chgData name="Nazma Begum (1912288)" userId="0e406327-a202-472a-b015-5dfdf0732327" providerId="ADAL" clId="{ED64E5F5-A382-46ED-93D6-8EFD4B0EEAE9}" dt="2026-08-02T15:13:59.512" v="1913" actId="255"/>
        <pc:sldMkLst>
          <pc:docMk/>
          <pc:sldMk cId="0" sldId="291"/>
        </pc:sldMkLst>
        <pc:spChg chg="add mod">
          <ac:chgData name="Nazma Begum (1912288)" userId="0e406327-a202-472a-b015-5dfdf0732327" providerId="ADAL" clId="{ED64E5F5-A382-46ED-93D6-8EFD4B0EEAE9}" dt="2026-08-02T15:13:51.626" v="1912" actId="255"/>
          <ac:spMkLst>
            <pc:docMk/>
            <pc:sldMk cId="0" sldId="291"/>
            <ac:spMk id="3" creationId="{D92ECA99-54CF-EA9B-2FD7-773C7EB9F974}"/>
          </ac:spMkLst>
        </pc:spChg>
        <pc:spChg chg="mod">
          <ac:chgData name="Nazma Begum (1912288)" userId="0e406327-a202-472a-b015-5dfdf0732327" providerId="ADAL" clId="{ED64E5F5-A382-46ED-93D6-8EFD4B0EEAE9}" dt="2026-08-02T15:13:41.391" v="1911" actId="255"/>
          <ac:spMkLst>
            <pc:docMk/>
            <pc:sldMk cId="0" sldId="291"/>
            <ac:spMk id="8194" creationId="{4B64FD84-A583-64BB-6CA6-3A560FEC1DF9}"/>
          </ac:spMkLst>
        </pc:spChg>
        <pc:spChg chg="mod">
          <ac:chgData name="Nazma Begum (1912288)" userId="0e406327-a202-472a-b015-5dfdf0732327" providerId="ADAL" clId="{ED64E5F5-A382-46ED-93D6-8EFD4B0EEAE9}" dt="2026-08-02T15:13:59.512" v="1913" actId="255"/>
          <ac:spMkLst>
            <pc:docMk/>
            <pc:sldMk cId="0" sldId="291"/>
            <ac:spMk id="8199" creationId="{7A2486AF-B024-00E0-8B55-E94C351A6783}"/>
          </ac:spMkLst>
        </pc:spChg>
      </pc:sldChg>
      <pc:sldChg chg="addSp delSp modSp mod">
        <pc:chgData name="Nazma Begum (1912288)" userId="0e406327-a202-472a-b015-5dfdf0732327" providerId="ADAL" clId="{ED64E5F5-A382-46ED-93D6-8EFD4B0EEAE9}" dt="2026-08-02T15:11:05.873" v="1905" actId="255"/>
        <pc:sldMkLst>
          <pc:docMk/>
          <pc:sldMk cId="0" sldId="292"/>
        </pc:sldMkLst>
        <pc:spChg chg="mod">
          <ac:chgData name="Nazma Begum (1912288)" userId="0e406327-a202-472a-b015-5dfdf0732327" providerId="ADAL" clId="{ED64E5F5-A382-46ED-93D6-8EFD4B0EEAE9}" dt="2026-08-02T15:11:05.873" v="1905" actId="255"/>
          <ac:spMkLst>
            <pc:docMk/>
            <pc:sldMk cId="0" sldId="292"/>
            <ac:spMk id="16386" creationId="{0682FCCC-2886-1F7B-8237-3E08B74DD56C}"/>
          </ac:spMkLst>
        </pc:spChg>
      </pc:sldChg>
      <pc:sldChg chg="modSp">
        <pc:chgData name="Nazma Begum (1912288)" userId="0e406327-a202-472a-b015-5dfdf0732327" providerId="ADAL" clId="{ED64E5F5-A382-46ED-93D6-8EFD4B0EEAE9}" dt="2026-07-30T08:15:07.661" v="1643" actId="14100"/>
        <pc:sldMkLst>
          <pc:docMk/>
          <pc:sldMk cId="1346616264" sldId="293"/>
        </pc:sldMkLst>
        <pc:picChg chg="mod">
          <ac:chgData name="Nazma Begum (1912288)" userId="0e406327-a202-472a-b015-5dfdf0732327" providerId="ADAL" clId="{ED64E5F5-A382-46ED-93D6-8EFD4B0EEAE9}" dt="2026-07-30T08:15:07.661" v="1643" actId="14100"/>
          <ac:picMkLst>
            <pc:docMk/>
            <pc:sldMk cId="1346616264" sldId="293"/>
            <ac:picMk id="6" creationId="{C003992B-5CE9-D2C8-B968-92B8838FC08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EAC7477-56C9-4710-FA32-09D5A18A192A}"/>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5EC5C63B-8F10-9478-210F-BC6430715D94}"/>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9EBDE789-6314-4B89-A785-DE2346E701D1}" type="datetimeFigureOut">
              <a:rPr lang="en-GB"/>
              <a:pPr>
                <a:defRPr/>
              </a:pPr>
              <a:t>02/08/2026</a:t>
            </a:fld>
            <a:endParaRPr lang="en-GB"/>
          </a:p>
        </p:txBody>
      </p:sp>
      <p:sp>
        <p:nvSpPr>
          <p:cNvPr id="4" name="Footer Placeholder 3">
            <a:extLst>
              <a:ext uri="{FF2B5EF4-FFF2-40B4-BE49-F238E27FC236}">
                <a16:creationId xmlns:a16="http://schemas.microsoft.com/office/drawing/2014/main" id="{ECEB4F72-21AE-04C6-B95C-3F5D179C19A8}"/>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F4528FFA-B7D0-D546-A9E1-49D7F9575F59}"/>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9E89353E-4FA7-43ED-829F-C0BAD6713833}"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C9EFF4-9693-F6F5-6265-13CAC09EA9DA}"/>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276C116F-7AC9-0AE4-3F9F-43F489BC6BD9}"/>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D4C7C3AD-21AA-4894-B10A-58F468271850}" type="datetimeFigureOut">
              <a:rPr lang="en-US"/>
              <a:pPr>
                <a:defRPr/>
              </a:pPr>
              <a:t>8/2/2026</a:t>
            </a:fld>
            <a:endParaRPr lang="en-US"/>
          </a:p>
        </p:txBody>
      </p:sp>
      <p:sp>
        <p:nvSpPr>
          <p:cNvPr id="4" name="Slide Image Placeholder 3">
            <a:extLst>
              <a:ext uri="{FF2B5EF4-FFF2-40B4-BE49-F238E27FC236}">
                <a16:creationId xmlns:a16="http://schemas.microsoft.com/office/drawing/2014/main" id="{84015724-B873-FA1C-2E12-230D769270BB}"/>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DDBBF137-9DAF-DF6F-C54F-A8569877ECB5}"/>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AC868286-7058-756D-E264-990D85CAE499}"/>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D0B7CE92-2F41-2AB8-EBDD-A25B0516F26D}"/>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973ADF27-F386-4E4E-9112-402D683D1FD4}"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D67B6CC7-06AF-70D0-A40C-BC80F120E02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14BCC5EE-D9B1-280B-9694-99A7AA1E31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A7DFD24E-8FA9-98F1-B9D2-21DA25F80C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A1151FDE-0519-48A9-939B-AA5B1D291811}"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F54ABBA-6D40-F483-F222-F274A84894F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F93E30B3-DD40-D550-6866-FFE42E2B69D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AD6018C2-8FFC-502F-D40B-334A15C94E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76BB69F4-2FDB-403D-9F38-E20F975400C6}"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D67320-4EFD-F6FC-1206-4729AAE5B2F5}"/>
              </a:ext>
            </a:extLst>
          </p:cNvPr>
          <p:cNvSpPr>
            <a:spLocks noGrp="1"/>
          </p:cNvSpPr>
          <p:nvPr>
            <p:ph type="dt" sz="half" idx="10"/>
          </p:nvPr>
        </p:nvSpPr>
        <p:spPr>
          <a:xfrm>
            <a:off x="395288" y="6524625"/>
            <a:ext cx="971550" cy="219075"/>
          </a:xfrm>
        </p:spPr>
        <p:txBody>
          <a:bodyPr/>
          <a:lstStyle>
            <a:lvl1pPr>
              <a:defRPr/>
            </a:lvl1pPr>
          </a:lstStyle>
          <a:p>
            <a:pPr>
              <a:defRPr/>
            </a:pPr>
            <a:fld id="{4C3626D1-667A-4F45-B91A-6ABCA3A5548F}" type="datetimeFigureOut">
              <a:rPr lang="en-GB"/>
              <a:pPr>
                <a:defRPr/>
              </a:pPr>
              <a:t>02/08/2026</a:t>
            </a:fld>
            <a:endParaRPr lang="en-GB"/>
          </a:p>
        </p:txBody>
      </p:sp>
      <p:sp>
        <p:nvSpPr>
          <p:cNvPr id="5" name="Footer Placeholder 4">
            <a:extLst>
              <a:ext uri="{FF2B5EF4-FFF2-40B4-BE49-F238E27FC236}">
                <a16:creationId xmlns:a16="http://schemas.microsoft.com/office/drawing/2014/main" id="{1148993C-770D-10E4-7336-6901E9349FED}"/>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ED52D22E-963C-1B5F-F135-2203E2A784C3}"/>
              </a:ext>
            </a:extLst>
          </p:cNvPr>
          <p:cNvSpPr>
            <a:spLocks noGrp="1"/>
          </p:cNvSpPr>
          <p:nvPr>
            <p:ph type="sldNum" sz="quarter" idx="12"/>
          </p:nvPr>
        </p:nvSpPr>
        <p:spPr/>
        <p:txBody>
          <a:bodyPr/>
          <a:lstStyle>
            <a:lvl1pPr>
              <a:defRPr/>
            </a:lvl1pPr>
          </a:lstStyle>
          <a:p>
            <a:pPr>
              <a:defRPr/>
            </a:pPr>
            <a:fld id="{88F6DA30-B85F-4562-BA6D-2B83606E2CE0}" type="slidenum">
              <a:rPr lang="en-GB"/>
              <a:pPr>
                <a:defRPr/>
              </a:pPr>
              <a:t>‹#›</a:t>
            </a:fld>
            <a:endParaRPr lang="en-GB"/>
          </a:p>
        </p:txBody>
      </p:sp>
    </p:spTree>
    <p:extLst>
      <p:ext uri="{BB962C8B-B14F-4D97-AF65-F5344CB8AC3E}">
        <p14:creationId xmlns:p14="http://schemas.microsoft.com/office/powerpoint/2010/main" val="3887369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4FAAC3-4B01-A896-62DF-03A42F94EA23}"/>
              </a:ext>
            </a:extLst>
          </p:cNvPr>
          <p:cNvSpPr>
            <a:spLocks noGrp="1"/>
          </p:cNvSpPr>
          <p:nvPr>
            <p:ph type="dt" sz="half" idx="10"/>
          </p:nvPr>
        </p:nvSpPr>
        <p:spPr/>
        <p:txBody>
          <a:bodyPr/>
          <a:lstStyle>
            <a:lvl1pPr>
              <a:defRPr/>
            </a:lvl1pPr>
          </a:lstStyle>
          <a:p>
            <a:pPr>
              <a:defRPr/>
            </a:pPr>
            <a:fld id="{82ECE7A4-ACE5-4822-8EC0-970756BF11FE}" type="datetimeFigureOut">
              <a:rPr lang="en-GB"/>
              <a:pPr>
                <a:defRPr/>
              </a:pPr>
              <a:t>02/08/2026</a:t>
            </a:fld>
            <a:endParaRPr lang="en-GB"/>
          </a:p>
        </p:txBody>
      </p:sp>
      <p:sp>
        <p:nvSpPr>
          <p:cNvPr id="5" name="Footer Placeholder 4">
            <a:extLst>
              <a:ext uri="{FF2B5EF4-FFF2-40B4-BE49-F238E27FC236}">
                <a16:creationId xmlns:a16="http://schemas.microsoft.com/office/drawing/2014/main" id="{8D1C2F19-86F8-A67B-AA45-D9DFF533E06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594E06EB-BE09-39A0-F481-400E42DEF8DF}"/>
              </a:ext>
            </a:extLst>
          </p:cNvPr>
          <p:cNvSpPr>
            <a:spLocks noGrp="1"/>
          </p:cNvSpPr>
          <p:nvPr>
            <p:ph type="sldNum" sz="quarter" idx="12"/>
          </p:nvPr>
        </p:nvSpPr>
        <p:spPr/>
        <p:txBody>
          <a:bodyPr/>
          <a:lstStyle>
            <a:lvl1pPr>
              <a:defRPr/>
            </a:lvl1pPr>
          </a:lstStyle>
          <a:p>
            <a:pPr>
              <a:defRPr/>
            </a:pPr>
            <a:fld id="{76FDFFA4-E024-49D1-BD0F-C9C710092D75}" type="slidenum">
              <a:rPr lang="en-GB"/>
              <a:pPr>
                <a:defRPr/>
              </a:pPr>
              <a:t>‹#›</a:t>
            </a:fld>
            <a:endParaRPr lang="en-GB"/>
          </a:p>
        </p:txBody>
      </p:sp>
    </p:spTree>
    <p:extLst>
      <p:ext uri="{BB962C8B-B14F-4D97-AF65-F5344CB8AC3E}">
        <p14:creationId xmlns:p14="http://schemas.microsoft.com/office/powerpoint/2010/main" val="1257927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B02F27-B52C-7674-AC77-951C44560531}"/>
              </a:ext>
            </a:extLst>
          </p:cNvPr>
          <p:cNvSpPr>
            <a:spLocks noGrp="1"/>
          </p:cNvSpPr>
          <p:nvPr>
            <p:ph type="dt" sz="half" idx="10"/>
          </p:nvPr>
        </p:nvSpPr>
        <p:spPr/>
        <p:txBody>
          <a:bodyPr/>
          <a:lstStyle>
            <a:lvl1pPr>
              <a:defRPr/>
            </a:lvl1pPr>
          </a:lstStyle>
          <a:p>
            <a:pPr>
              <a:defRPr/>
            </a:pPr>
            <a:fld id="{EE07CCAB-54AA-472B-B024-A07C80E28222}" type="datetimeFigureOut">
              <a:rPr lang="en-GB"/>
              <a:pPr>
                <a:defRPr/>
              </a:pPr>
              <a:t>02/08/2026</a:t>
            </a:fld>
            <a:endParaRPr lang="en-GB" dirty="0"/>
          </a:p>
        </p:txBody>
      </p:sp>
      <p:sp>
        <p:nvSpPr>
          <p:cNvPr id="5" name="Slide Number Placeholder 5">
            <a:extLst>
              <a:ext uri="{FF2B5EF4-FFF2-40B4-BE49-F238E27FC236}">
                <a16:creationId xmlns:a16="http://schemas.microsoft.com/office/drawing/2014/main" id="{D0A41C9E-F55C-F880-57A8-CA4D11FBBC95}"/>
              </a:ext>
            </a:extLst>
          </p:cNvPr>
          <p:cNvSpPr>
            <a:spLocks noGrp="1"/>
          </p:cNvSpPr>
          <p:nvPr>
            <p:ph type="sldNum" sz="quarter" idx="11"/>
          </p:nvPr>
        </p:nvSpPr>
        <p:spPr/>
        <p:txBody>
          <a:bodyPr/>
          <a:lstStyle>
            <a:lvl1pPr>
              <a:defRPr/>
            </a:lvl1pPr>
          </a:lstStyle>
          <a:p>
            <a:pPr>
              <a:defRPr/>
            </a:pPr>
            <a:fld id="{C6DE1EEE-39DD-4B90-AC9A-E8C8DE271E63}" type="slidenum">
              <a:rPr lang="en-GB"/>
              <a:pPr>
                <a:defRPr/>
              </a:pPr>
              <a:t>‹#›</a:t>
            </a:fld>
            <a:endParaRPr lang="en-GB" dirty="0"/>
          </a:p>
        </p:txBody>
      </p:sp>
    </p:spTree>
    <p:extLst>
      <p:ext uri="{BB962C8B-B14F-4D97-AF65-F5344CB8AC3E}">
        <p14:creationId xmlns:p14="http://schemas.microsoft.com/office/powerpoint/2010/main" val="1259094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A2147C2-8E29-CBC5-6A8A-56C836DE400A}"/>
              </a:ext>
            </a:extLst>
          </p:cNvPr>
          <p:cNvSpPr>
            <a:spLocks noGrp="1"/>
          </p:cNvSpPr>
          <p:nvPr>
            <p:ph type="dt" sz="half" idx="10"/>
          </p:nvPr>
        </p:nvSpPr>
        <p:spPr/>
        <p:txBody>
          <a:bodyPr/>
          <a:lstStyle>
            <a:lvl1pPr>
              <a:defRPr/>
            </a:lvl1pPr>
          </a:lstStyle>
          <a:p>
            <a:pPr>
              <a:defRPr/>
            </a:pPr>
            <a:fld id="{2A2DBD22-5176-4268-A8C4-2B630D6F6DE9}" type="datetimeFigureOut">
              <a:rPr lang="en-GB"/>
              <a:pPr>
                <a:defRPr/>
              </a:pPr>
              <a:t>02/08/2026</a:t>
            </a:fld>
            <a:endParaRPr lang="en-GB" dirty="0"/>
          </a:p>
        </p:txBody>
      </p:sp>
      <p:sp>
        <p:nvSpPr>
          <p:cNvPr id="6" name="Slide Number Placeholder 5">
            <a:extLst>
              <a:ext uri="{FF2B5EF4-FFF2-40B4-BE49-F238E27FC236}">
                <a16:creationId xmlns:a16="http://schemas.microsoft.com/office/drawing/2014/main" id="{76B8BB23-59A9-186C-9C52-C8D39B605D06}"/>
              </a:ext>
            </a:extLst>
          </p:cNvPr>
          <p:cNvSpPr>
            <a:spLocks noGrp="1"/>
          </p:cNvSpPr>
          <p:nvPr>
            <p:ph type="sldNum" sz="quarter" idx="11"/>
          </p:nvPr>
        </p:nvSpPr>
        <p:spPr/>
        <p:txBody>
          <a:bodyPr/>
          <a:lstStyle>
            <a:lvl1pPr>
              <a:defRPr/>
            </a:lvl1pPr>
          </a:lstStyle>
          <a:p>
            <a:pPr>
              <a:defRPr/>
            </a:pPr>
            <a:fld id="{30A0DFCB-3230-425C-A6B6-6F5216FEDC0B}" type="slidenum">
              <a:rPr lang="en-GB"/>
              <a:pPr>
                <a:defRPr/>
              </a:pPr>
              <a:t>‹#›</a:t>
            </a:fld>
            <a:endParaRPr lang="en-GB" dirty="0"/>
          </a:p>
        </p:txBody>
      </p:sp>
    </p:spTree>
    <p:extLst>
      <p:ext uri="{BB962C8B-B14F-4D97-AF65-F5344CB8AC3E}">
        <p14:creationId xmlns:p14="http://schemas.microsoft.com/office/powerpoint/2010/main" val="2757107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49EA3E3-4EC7-12FC-B23F-D88BF613A463}"/>
              </a:ext>
            </a:extLst>
          </p:cNvPr>
          <p:cNvSpPr>
            <a:spLocks noGrp="1"/>
          </p:cNvSpPr>
          <p:nvPr>
            <p:ph type="dt" sz="half" idx="10"/>
          </p:nvPr>
        </p:nvSpPr>
        <p:spPr/>
        <p:txBody>
          <a:bodyPr/>
          <a:lstStyle>
            <a:lvl1pPr>
              <a:defRPr/>
            </a:lvl1pPr>
          </a:lstStyle>
          <a:p>
            <a:pPr>
              <a:defRPr/>
            </a:pPr>
            <a:fld id="{C8AB0A09-43E8-4117-B78A-0F87B7483AF7}" type="datetimeFigureOut">
              <a:rPr lang="en-GB"/>
              <a:pPr>
                <a:defRPr/>
              </a:pPr>
              <a:t>02/08/2026</a:t>
            </a:fld>
            <a:endParaRPr lang="en-GB" dirty="0"/>
          </a:p>
        </p:txBody>
      </p:sp>
      <p:sp>
        <p:nvSpPr>
          <p:cNvPr id="8" name="Slide Number Placeholder 5">
            <a:extLst>
              <a:ext uri="{FF2B5EF4-FFF2-40B4-BE49-F238E27FC236}">
                <a16:creationId xmlns:a16="http://schemas.microsoft.com/office/drawing/2014/main" id="{ED845FB0-78AF-DC5B-B654-B7DE72BE8FB7}"/>
              </a:ext>
            </a:extLst>
          </p:cNvPr>
          <p:cNvSpPr>
            <a:spLocks noGrp="1"/>
          </p:cNvSpPr>
          <p:nvPr>
            <p:ph type="sldNum" sz="quarter" idx="11"/>
          </p:nvPr>
        </p:nvSpPr>
        <p:spPr/>
        <p:txBody>
          <a:bodyPr/>
          <a:lstStyle>
            <a:lvl1pPr>
              <a:defRPr/>
            </a:lvl1pPr>
          </a:lstStyle>
          <a:p>
            <a:pPr>
              <a:defRPr/>
            </a:pPr>
            <a:fld id="{49198368-832C-4B5C-997D-BB1C6976CB0E}" type="slidenum">
              <a:rPr lang="en-GB"/>
              <a:pPr>
                <a:defRPr/>
              </a:pPr>
              <a:t>‹#›</a:t>
            </a:fld>
            <a:endParaRPr lang="en-GB" dirty="0"/>
          </a:p>
        </p:txBody>
      </p:sp>
    </p:spTree>
    <p:extLst>
      <p:ext uri="{BB962C8B-B14F-4D97-AF65-F5344CB8AC3E}">
        <p14:creationId xmlns:p14="http://schemas.microsoft.com/office/powerpoint/2010/main" val="3319745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253970D-FBE8-0704-18CD-6923411A06A7}"/>
              </a:ext>
            </a:extLst>
          </p:cNvPr>
          <p:cNvSpPr>
            <a:spLocks noGrp="1"/>
          </p:cNvSpPr>
          <p:nvPr>
            <p:ph type="dt" sz="half" idx="10"/>
          </p:nvPr>
        </p:nvSpPr>
        <p:spPr/>
        <p:txBody>
          <a:bodyPr/>
          <a:lstStyle>
            <a:lvl1pPr>
              <a:defRPr/>
            </a:lvl1pPr>
          </a:lstStyle>
          <a:p>
            <a:pPr>
              <a:defRPr/>
            </a:pPr>
            <a:fld id="{966B0354-9008-406A-9A6B-B011349975C4}" type="datetimeFigureOut">
              <a:rPr lang="en-GB"/>
              <a:pPr>
                <a:defRPr/>
              </a:pPr>
              <a:t>02/08/2026</a:t>
            </a:fld>
            <a:endParaRPr lang="en-GB" dirty="0"/>
          </a:p>
        </p:txBody>
      </p:sp>
      <p:sp>
        <p:nvSpPr>
          <p:cNvPr id="4" name="Slide Number Placeholder 5">
            <a:extLst>
              <a:ext uri="{FF2B5EF4-FFF2-40B4-BE49-F238E27FC236}">
                <a16:creationId xmlns:a16="http://schemas.microsoft.com/office/drawing/2014/main" id="{848A9ECA-0A4F-073C-3F76-039111D70213}"/>
              </a:ext>
            </a:extLst>
          </p:cNvPr>
          <p:cNvSpPr>
            <a:spLocks noGrp="1"/>
          </p:cNvSpPr>
          <p:nvPr>
            <p:ph type="sldNum" sz="quarter" idx="11"/>
          </p:nvPr>
        </p:nvSpPr>
        <p:spPr/>
        <p:txBody>
          <a:bodyPr/>
          <a:lstStyle>
            <a:lvl1pPr>
              <a:defRPr/>
            </a:lvl1pPr>
          </a:lstStyle>
          <a:p>
            <a:pPr>
              <a:defRPr/>
            </a:pPr>
            <a:fld id="{0E04CDBB-113D-4059-B615-5FC30EB78785}" type="slidenum">
              <a:rPr lang="en-GB"/>
              <a:pPr>
                <a:defRPr/>
              </a:pPr>
              <a:t>‹#›</a:t>
            </a:fld>
            <a:endParaRPr lang="en-GB" dirty="0"/>
          </a:p>
        </p:txBody>
      </p:sp>
    </p:spTree>
    <p:extLst>
      <p:ext uri="{BB962C8B-B14F-4D97-AF65-F5344CB8AC3E}">
        <p14:creationId xmlns:p14="http://schemas.microsoft.com/office/powerpoint/2010/main" val="1733049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2D24D7B-228D-E8DC-6A16-C9A3C940804A}"/>
              </a:ext>
            </a:extLst>
          </p:cNvPr>
          <p:cNvSpPr>
            <a:spLocks noGrp="1"/>
          </p:cNvSpPr>
          <p:nvPr>
            <p:ph type="dt" sz="half" idx="10"/>
          </p:nvPr>
        </p:nvSpPr>
        <p:spPr/>
        <p:txBody>
          <a:bodyPr/>
          <a:lstStyle>
            <a:lvl1pPr>
              <a:defRPr/>
            </a:lvl1pPr>
          </a:lstStyle>
          <a:p>
            <a:pPr>
              <a:defRPr/>
            </a:pPr>
            <a:fld id="{8E6668E4-B637-4C04-9E66-71922AC1FAFF}" type="datetimeFigureOut">
              <a:rPr lang="en-GB"/>
              <a:pPr>
                <a:defRPr/>
              </a:pPr>
              <a:t>02/08/2026</a:t>
            </a:fld>
            <a:endParaRPr lang="en-GB" dirty="0"/>
          </a:p>
        </p:txBody>
      </p:sp>
      <p:sp>
        <p:nvSpPr>
          <p:cNvPr id="3" name="Slide Number Placeholder 5">
            <a:extLst>
              <a:ext uri="{FF2B5EF4-FFF2-40B4-BE49-F238E27FC236}">
                <a16:creationId xmlns:a16="http://schemas.microsoft.com/office/drawing/2014/main" id="{41C34F6D-D859-0FB7-EA7B-1C38C7B34927}"/>
              </a:ext>
            </a:extLst>
          </p:cNvPr>
          <p:cNvSpPr>
            <a:spLocks noGrp="1"/>
          </p:cNvSpPr>
          <p:nvPr>
            <p:ph type="sldNum" sz="quarter" idx="11"/>
          </p:nvPr>
        </p:nvSpPr>
        <p:spPr/>
        <p:txBody>
          <a:bodyPr/>
          <a:lstStyle>
            <a:lvl1pPr>
              <a:defRPr/>
            </a:lvl1pPr>
          </a:lstStyle>
          <a:p>
            <a:pPr>
              <a:defRPr/>
            </a:pPr>
            <a:fld id="{50C3A6C2-60E4-41A5-8856-46BC84816FE3}" type="slidenum">
              <a:rPr lang="en-GB"/>
              <a:pPr>
                <a:defRPr/>
              </a:pPr>
              <a:t>‹#›</a:t>
            </a:fld>
            <a:endParaRPr lang="en-GB" dirty="0"/>
          </a:p>
        </p:txBody>
      </p:sp>
    </p:spTree>
    <p:extLst>
      <p:ext uri="{BB962C8B-B14F-4D97-AF65-F5344CB8AC3E}">
        <p14:creationId xmlns:p14="http://schemas.microsoft.com/office/powerpoint/2010/main" val="1874413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7497B47-05EB-4CAD-0B42-23D027ADD6F7}"/>
              </a:ext>
            </a:extLst>
          </p:cNvPr>
          <p:cNvSpPr>
            <a:spLocks noGrp="1"/>
          </p:cNvSpPr>
          <p:nvPr>
            <p:ph type="dt" sz="half" idx="10"/>
          </p:nvPr>
        </p:nvSpPr>
        <p:spPr/>
        <p:txBody>
          <a:bodyPr/>
          <a:lstStyle>
            <a:lvl1pPr>
              <a:defRPr/>
            </a:lvl1pPr>
          </a:lstStyle>
          <a:p>
            <a:pPr>
              <a:defRPr/>
            </a:pPr>
            <a:fld id="{964BFDB7-D03C-4714-869E-A65723E4E6DC}" type="datetimeFigureOut">
              <a:rPr lang="en-GB"/>
              <a:pPr>
                <a:defRPr/>
              </a:pPr>
              <a:t>02/08/2026</a:t>
            </a:fld>
            <a:endParaRPr lang="en-GB" dirty="0"/>
          </a:p>
        </p:txBody>
      </p:sp>
      <p:sp>
        <p:nvSpPr>
          <p:cNvPr id="6" name="Slide Number Placeholder 5">
            <a:extLst>
              <a:ext uri="{FF2B5EF4-FFF2-40B4-BE49-F238E27FC236}">
                <a16:creationId xmlns:a16="http://schemas.microsoft.com/office/drawing/2014/main" id="{6F2160E4-6BD1-94D8-2C67-F97A781D0A89}"/>
              </a:ext>
            </a:extLst>
          </p:cNvPr>
          <p:cNvSpPr>
            <a:spLocks noGrp="1"/>
          </p:cNvSpPr>
          <p:nvPr>
            <p:ph type="sldNum" sz="quarter" idx="11"/>
          </p:nvPr>
        </p:nvSpPr>
        <p:spPr/>
        <p:txBody>
          <a:bodyPr/>
          <a:lstStyle>
            <a:lvl1pPr>
              <a:defRPr/>
            </a:lvl1pPr>
          </a:lstStyle>
          <a:p>
            <a:pPr>
              <a:defRPr/>
            </a:pPr>
            <a:fld id="{212FE69D-87A8-4003-9F45-96BAC8990488}" type="slidenum">
              <a:rPr lang="en-GB"/>
              <a:pPr>
                <a:defRPr/>
              </a:pPr>
              <a:t>‹#›</a:t>
            </a:fld>
            <a:endParaRPr lang="en-GB" dirty="0"/>
          </a:p>
        </p:txBody>
      </p:sp>
    </p:spTree>
    <p:extLst>
      <p:ext uri="{BB962C8B-B14F-4D97-AF65-F5344CB8AC3E}">
        <p14:creationId xmlns:p14="http://schemas.microsoft.com/office/powerpoint/2010/main" val="745506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785A33D-2A71-29AE-89A4-7FD39AA3CA71}"/>
              </a:ext>
            </a:extLst>
          </p:cNvPr>
          <p:cNvSpPr>
            <a:spLocks noGrp="1"/>
          </p:cNvSpPr>
          <p:nvPr>
            <p:ph type="dt" sz="half" idx="10"/>
          </p:nvPr>
        </p:nvSpPr>
        <p:spPr/>
        <p:txBody>
          <a:bodyPr/>
          <a:lstStyle>
            <a:lvl1pPr>
              <a:defRPr/>
            </a:lvl1pPr>
          </a:lstStyle>
          <a:p>
            <a:pPr>
              <a:defRPr/>
            </a:pPr>
            <a:fld id="{C2069904-72A8-4031-85C6-A753E2862C28}" type="datetimeFigureOut">
              <a:rPr lang="en-GB"/>
              <a:pPr>
                <a:defRPr/>
              </a:pPr>
              <a:t>02/08/2026</a:t>
            </a:fld>
            <a:endParaRPr lang="en-GB" dirty="0"/>
          </a:p>
        </p:txBody>
      </p:sp>
      <p:sp>
        <p:nvSpPr>
          <p:cNvPr id="6" name="Slide Number Placeholder 5">
            <a:extLst>
              <a:ext uri="{FF2B5EF4-FFF2-40B4-BE49-F238E27FC236}">
                <a16:creationId xmlns:a16="http://schemas.microsoft.com/office/drawing/2014/main" id="{E2492592-57F4-C53E-EFED-2CEBFB12923A}"/>
              </a:ext>
            </a:extLst>
          </p:cNvPr>
          <p:cNvSpPr>
            <a:spLocks noGrp="1"/>
          </p:cNvSpPr>
          <p:nvPr>
            <p:ph type="sldNum" sz="quarter" idx="11"/>
          </p:nvPr>
        </p:nvSpPr>
        <p:spPr/>
        <p:txBody>
          <a:bodyPr/>
          <a:lstStyle>
            <a:lvl1pPr>
              <a:defRPr/>
            </a:lvl1pPr>
          </a:lstStyle>
          <a:p>
            <a:pPr>
              <a:defRPr/>
            </a:pPr>
            <a:fld id="{A88CDE44-C0A9-4982-A593-6F1086432F5A}" type="slidenum">
              <a:rPr lang="en-GB"/>
              <a:pPr>
                <a:defRPr/>
              </a:pPr>
              <a:t>‹#›</a:t>
            </a:fld>
            <a:endParaRPr lang="en-GB" dirty="0"/>
          </a:p>
        </p:txBody>
      </p:sp>
    </p:spTree>
    <p:extLst>
      <p:ext uri="{BB962C8B-B14F-4D97-AF65-F5344CB8AC3E}">
        <p14:creationId xmlns:p14="http://schemas.microsoft.com/office/powerpoint/2010/main" val="602126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8DD19-B548-05D0-9EB7-7882E2F50678}"/>
              </a:ext>
            </a:extLst>
          </p:cNvPr>
          <p:cNvSpPr>
            <a:spLocks noGrp="1"/>
          </p:cNvSpPr>
          <p:nvPr>
            <p:ph type="dt" sz="half" idx="10"/>
          </p:nvPr>
        </p:nvSpPr>
        <p:spPr/>
        <p:txBody>
          <a:bodyPr/>
          <a:lstStyle>
            <a:lvl1pPr>
              <a:defRPr/>
            </a:lvl1pPr>
          </a:lstStyle>
          <a:p>
            <a:pPr>
              <a:defRPr/>
            </a:pPr>
            <a:fld id="{B28D8736-7CB5-4D30-83CE-338EACEB8F55}" type="datetimeFigureOut">
              <a:rPr lang="en-GB"/>
              <a:pPr>
                <a:defRPr/>
              </a:pPr>
              <a:t>02/08/2026</a:t>
            </a:fld>
            <a:endParaRPr lang="en-GB" dirty="0"/>
          </a:p>
        </p:txBody>
      </p:sp>
      <p:sp>
        <p:nvSpPr>
          <p:cNvPr id="5" name="Slide Number Placeholder 5">
            <a:extLst>
              <a:ext uri="{FF2B5EF4-FFF2-40B4-BE49-F238E27FC236}">
                <a16:creationId xmlns:a16="http://schemas.microsoft.com/office/drawing/2014/main" id="{F6AB14B7-B89A-EDD5-74B2-F754EBF56C6A}"/>
              </a:ext>
            </a:extLst>
          </p:cNvPr>
          <p:cNvSpPr>
            <a:spLocks noGrp="1"/>
          </p:cNvSpPr>
          <p:nvPr>
            <p:ph type="sldNum" sz="quarter" idx="11"/>
          </p:nvPr>
        </p:nvSpPr>
        <p:spPr/>
        <p:txBody>
          <a:bodyPr/>
          <a:lstStyle>
            <a:lvl1pPr>
              <a:defRPr/>
            </a:lvl1pPr>
          </a:lstStyle>
          <a:p>
            <a:pPr>
              <a:defRPr/>
            </a:pPr>
            <a:fld id="{0D447F37-965F-45F9-9DD8-180E11F2B02A}" type="slidenum">
              <a:rPr lang="en-GB"/>
              <a:pPr>
                <a:defRPr/>
              </a:pPr>
              <a:t>‹#›</a:t>
            </a:fld>
            <a:endParaRPr lang="en-GB" dirty="0"/>
          </a:p>
        </p:txBody>
      </p:sp>
    </p:spTree>
    <p:extLst>
      <p:ext uri="{BB962C8B-B14F-4D97-AF65-F5344CB8AC3E}">
        <p14:creationId xmlns:p14="http://schemas.microsoft.com/office/powerpoint/2010/main" val="1462956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B6D722-6C64-0CB5-4DE3-4A32F3059C8A}"/>
              </a:ext>
            </a:extLst>
          </p:cNvPr>
          <p:cNvSpPr>
            <a:spLocks noGrp="1"/>
          </p:cNvSpPr>
          <p:nvPr>
            <p:ph type="dt" sz="half" idx="10"/>
          </p:nvPr>
        </p:nvSpPr>
        <p:spPr/>
        <p:txBody>
          <a:bodyPr/>
          <a:lstStyle>
            <a:lvl1pPr>
              <a:defRPr/>
            </a:lvl1pPr>
          </a:lstStyle>
          <a:p>
            <a:pPr>
              <a:defRPr/>
            </a:pPr>
            <a:fld id="{2E355955-BC1F-4D9D-B89D-DDAEBC163023}" type="datetimeFigureOut">
              <a:rPr lang="en-GB"/>
              <a:pPr>
                <a:defRPr/>
              </a:pPr>
              <a:t>02/08/2026</a:t>
            </a:fld>
            <a:endParaRPr lang="en-GB" dirty="0"/>
          </a:p>
        </p:txBody>
      </p:sp>
      <p:sp>
        <p:nvSpPr>
          <p:cNvPr id="5" name="Slide Number Placeholder 5">
            <a:extLst>
              <a:ext uri="{FF2B5EF4-FFF2-40B4-BE49-F238E27FC236}">
                <a16:creationId xmlns:a16="http://schemas.microsoft.com/office/drawing/2014/main" id="{E5362F4B-A9AD-CDB6-6B94-8208D216289B}"/>
              </a:ext>
            </a:extLst>
          </p:cNvPr>
          <p:cNvSpPr>
            <a:spLocks noGrp="1"/>
          </p:cNvSpPr>
          <p:nvPr>
            <p:ph type="sldNum" sz="quarter" idx="11"/>
          </p:nvPr>
        </p:nvSpPr>
        <p:spPr/>
        <p:txBody>
          <a:bodyPr/>
          <a:lstStyle>
            <a:lvl1pPr>
              <a:defRPr/>
            </a:lvl1pPr>
          </a:lstStyle>
          <a:p>
            <a:pPr>
              <a:defRPr/>
            </a:pPr>
            <a:fld id="{06C9AA23-898E-40C2-B1A0-03ADD7C85AA8}" type="slidenum">
              <a:rPr lang="en-GB"/>
              <a:pPr>
                <a:defRPr/>
              </a:pPr>
              <a:t>‹#›</a:t>
            </a:fld>
            <a:endParaRPr lang="en-GB" dirty="0"/>
          </a:p>
        </p:txBody>
      </p:sp>
    </p:spTree>
    <p:extLst>
      <p:ext uri="{BB962C8B-B14F-4D97-AF65-F5344CB8AC3E}">
        <p14:creationId xmlns:p14="http://schemas.microsoft.com/office/powerpoint/2010/main" val="3962829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171984C-290D-2C1B-D5EB-EA9E75C0CE6D}"/>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FB1277E-53FE-EA29-0F9C-763DB3DE46B9}"/>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766DD3C-1FE3-3969-D4D2-C3ABC4B83B7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7A7BAC06-5B8E-46D2-8C23-AEFB9890A4C0}" type="datetimeFigureOut">
              <a:rPr lang="en-GB"/>
              <a:pPr>
                <a:defRPr/>
              </a:pPr>
              <a:t>02/08/2026</a:t>
            </a:fld>
            <a:endParaRPr lang="en-GB" dirty="0"/>
          </a:p>
        </p:txBody>
      </p:sp>
      <p:sp>
        <p:nvSpPr>
          <p:cNvPr id="6" name="Slide Number Placeholder 5">
            <a:extLst>
              <a:ext uri="{FF2B5EF4-FFF2-40B4-BE49-F238E27FC236}">
                <a16:creationId xmlns:a16="http://schemas.microsoft.com/office/drawing/2014/main" id="{90B0F96F-123A-AC30-D2C2-BF2E55A1045C}"/>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A48BFFD0-0A17-4CEE-AF6B-E1C955C95AC3}"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7erAHOl49aMhttps://www.youtube.com/watch?v=7erAHOl49a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7erAHOl49aM?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sastore.com/kardiamobile-medical-grade-1-lead-ekg-heart-monitor/27961.html" TargetMode="External"/><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pixabay.com/en/community-people-human-together-419045/"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yeopeningtruth.com/its-in-the-blood-part-2-of-11-the-heart-knows/" TargetMode="External"/><Relationship Id="rId2" Type="http://schemas.openxmlformats.org/officeDocument/2006/relationships/image" Target="../media/image6.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nice.org.uk/?utm_source=copilot.com" TargetMode="External"/><Relationship Id="rId3" Type="http://schemas.openxmlformats.org/officeDocument/2006/relationships/hyperlink" Target="https://www.bhf.org.uk/?utm_source=copilot.com" TargetMode="External"/><Relationship Id="rId7" Type="http://schemas.openxmlformats.org/officeDocument/2006/relationships/hyperlink" Target="https://www.england.nhs.uk/?utm_source=copilot.com" TargetMode="External"/><Relationship Id="rId2" Type="http://schemas.openxmlformats.org/officeDocument/2006/relationships/hyperlink" Target="https://www.alivecor.com/?utm_source=copilot.com" TargetMode="External"/><Relationship Id="rId1" Type="http://schemas.openxmlformats.org/officeDocument/2006/relationships/slideLayout" Target="../slideLayouts/slideLayout2.xml"/><Relationship Id="rId6" Type="http://schemas.openxmlformats.org/officeDocument/2006/relationships/hyperlink" Target="https://www.bing.com/search?q=%22https%3A%2F%2Fwww.longtermplan.nhs.uk%2F%22&amp;utm_source=copilot.com" TargetMode="External"/><Relationship Id="rId5" Type="http://schemas.openxmlformats.org/officeDocument/2006/relationships/hyperlink" Target="https://digital.nhs.uk/?utm_source=copilot.com" TargetMode="External"/><Relationship Id="rId4" Type="http://schemas.openxmlformats.org/officeDocument/2006/relationships/hyperlink" Target="https://www.youtube.com/watch?v=7erAHOl49aMhttps://www.youtube.com/watch?v=7erAHOl49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753C499-B8F5-89A6-F663-19AAD18B10AE}"/>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86490F88-1A8B-E478-B0DD-C71B8B07FBCF}"/>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Nazma Begum</a:t>
            </a:r>
            <a:br>
              <a:rPr lang="en-GB" sz="3200" b="1" dirty="0">
                <a:solidFill>
                  <a:schemeClr val="accent2">
                    <a:lumMod val="20000"/>
                    <a:lumOff val="80000"/>
                  </a:schemeClr>
                </a:solidFill>
              </a:rPr>
            </a:br>
            <a:r>
              <a:rPr lang="en-GB" sz="3200" b="1" dirty="0">
                <a:solidFill>
                  <a:schemeClr val="accent2">
                    <a:lumMod val="20000"/>
                    <a:lumOff val="80000"/>
                  </a:schemeClr>
                </a:solidFill>
              </a:rPr>
              <a:t>Student ID: 1912288</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B64FD84-A583-64BB-6CA6-3A560FEC1DF9}"/>
              </a:ext>
            </a:extLst>
          </p:cNvPr>
          <p:cNvSpPr>
            <a:spLocks noGrp="1" noChangeArrowheads="1"/>
          </p:cNvSpPr>
          <p:nvPr>
            <p:ph type="title"/>
          </p:nvPr>
        </p:nvSpPr>
        <p:spPr>
          <a:xfrm>
            <a:off x="457200" y="274638"/>
            <a:ext cx="8229600" cy="1143000"/>
          </a:xfrm>
        </p:spPr>
        <p:txBody>
          <a:bodyPr wrap="square" anchor="ctr">
            <a:normAutofit/>
          </a:bodyPr>
          <a:lstStyle/>
          <a:p>
            <a:r>
              <a:rPr lang="en-GB" altLang="en-US" sz="1200" b="1" dirty="0"/>
              <a:t>Use of AI Acknowledgement</a:t>
            </a:r>
          </a:p>
        </p:txBody>
      </p:sp>
      <p:sp>
        <p:nvSpPr>
          <p:cNvPr id="8199" name="Content Placeholder 3">
            <a:extLst>
              <a:ext uri="{FF2B5EF4-FFF2-40B4-BE49-F238E27FC236}">
                <a16:creationId xmlns:a16="http://schemas.microsoft.com/office/drawing/2014/main" id="{7A2486AF-B024-00E0-8B55-E94C351A6783}"/>
              </a:ext>
            </a:extLst>
          </p:cNvPr>
          <p:cNvSpPr>
            <a:spLocks noGrp="1"/>
          </p:cNvSpPr>
          <p:nvPr>
            <p:ph sz="half" idx="2"/>
          </p:nvPr>
        </p:nvSpPr>
        <p:spPr>
          <a:xfrm>
            <a:off x="4648200" y="1600201"/>
            <a:ext cx="4038600" cy="3989040"/>
          </a:xfrm>
        </p:spPr>
        <p:txBody>
          <a:bodyPr/>
          <a:lstStyle/>
          <a:p>
            <a:r>
              <a:rPr lang="en-US" sz="1600" dirty="0"/>
              <a:t>I confirm I have copies of my drafts, notes and other resources I used, which I may be asked to provide in evidence.</a:t>
            </a:r>
          </a:p>
        </p:txBody>
      </p:sp>
      <p:sp>
        <p:nvSpPr>
          <p:cNvPr id="3" name="Content Placeholder 2">
            <a:extLst>
              <a:ext uri="{FF2B5EF4-FFF2-40B4-BE49-F238E27FC236}">
                <a16:creationId xmlns:a16="http://schemas.microsoft.com/office/drawing/2014/main" id="{D92ECA99-54CF-EA9B-2FD7-773C7EB9F974}"/>
              </a:ext>
            </a:extLst>
          </p:cNvPr>
          <p:cNvSpPr>
            <a:spLocks noGrp="1"/>
          </p:cNvSpPr>
          <p:nvPr>
            <p:ph sz="half" idx="1"/>
          </p:nvPr>
        </p:nvSpPr>
        <p:spPr/>
        <p:txBody>
          <a:bodyPr/>
          <a:lstStyle/>
          <a:p>
            <a:r>
              <a:rPr lang="en-GB" sz="1400" dirty="0"/>
              <a:t>I can confirm that I have not used any AI tools in the research and creation of this assignment.</a:t>
            </a:r>
          </a:p>
          <a:p>
            <a:r>
              <a:rPr lang="en-GB" sz="1400" dirty="0"/>
              <a:t>I can confirm I have not presented any AI generated work as it is all my own work.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076AE00-F6F4-72E9-69A1-3CE1ED199E82}"/>
              </a:ext>
            </a:extLst>
          </p:cNvPr>
          <p:cNvSpPr>
            <a:spLocks noGrp="1" noChangeArrowheads="1"/>
          </p:cNvSpPr>
          <p:nvPr>
            <p:ph type="title"/>
          </p:nvPr>
        </p:nvSpPr>
        <p:spPr/>
        <p:txBody>
          <a:bodyPr/>
          <a:lstStyle/>
          <a:p>
            <a:pPr eaLnBrk="1" hangingPunct="1"/>
            <a:r>
              <a:rPr lang="en-GB" altLang="en-US" sz="3600" b="1" dirty="0"/>
              <a:t>Introduction</a:t>
            </a:r>
          </a:p>
        </p:txBody>
      </p:sp>
      <p:sp>
        <p:nvSpPr>
          <p:cNvPr id="9219" name="Content Placeholder 2">
            <a:extLst>
              <a:ext uri="{FF2B5EF4-FFF2-40B4-BE49-F238E27FC236}">
                <a16:creationId xmlns:a16="http://schemas.microsoft.com/office/drawing/2014/main" id="{18B1E81D-3805-7717-9ED9-7F82BC9A24AC}"/>
              </a:ext>
            </a:extLst>
          </p:cNvPr>
          <p:cNvSpPr>
            <a:spLocks noGrp="1" noChangeArrowheads="1"/>
          </p:cNvSpPr>
          <p:nvPr>
            <p:ph idx="1"/>
          </p:nvPr>
        </p:nvSpPr>
        <p:spPr>
          <a:xfrm>
            <a:off x="457200" y="1268413"/>
            <a:ext cx="8507413" cy="4248150"/>
          </a:xfrm>
        </p:spPr>
        <p:txBody>
          <a:bodyPr/>
          <a:lstStyle/>
          <a:p>
            <a:pPr eaLnBrk="1" hangingPunct="1"/>
            <a:r>
              <a:rPr lang="en-GB" altLang="en-US" sz="1800" dirty="0" err="1">
                <a:latin typeface="Arial" panose="020B0604020202020204" pitchFamily="34" charset="0"/>
                <a:cs typeface="Arial" panose="020B0604020202020204" pitchFamily="34" charset="0"/>
              </a:rPr>
              <a:t>KardiaMobile</a:t>
            </a:r>
            <a:r>
              <a:rPr lang="en-GB" altLang="en-US" sz="1800" dirty="0">
                <a:latin typeface="Arial" panose="020B0604020202020204" pitchFamily="34" charset="0"/>
                <a:cs typeface="Arial" panose="020B0604020202020204" pitchFamily="34" charset="0"/>
              </a:rPr>
              <a:t> was first introduced by AliveCor in2013 as a portable, smartphone-connected ECG device for personal heart rhythm monitoring  (AliveCor, 2026).</a:t>
            </a:r>
          </a:p>
          <a:p>
            <a:pPr eaLnBrk="1" hangingPunct="1"/>
            <a:r>
              <a:rPr lang="en-GB" altLang="en-US" sz="1800" dirty="0">
                <a:latin typeface="Arial" panose="020B0604020202020204" pitchFamily="34" charset="0"/>
                <a:cs typeface="Arial" panose="020B0604020202020204" pitchFamily="34" charset="0"/>
              </a:rPr>
              <a:t>The technology was developed following AliveCor’s founding in 2011, with the company’s first smartphone ECG device receiving regulatory approval in 2012.</a:t>
            </a:r>
          </a:p>
          <a:p>
            <a:pPr eaLnBrk="1" hangingPunct="1"/>
            <a:r>
              <a:rPr lang="en-GB" altLang="en-US" sz="1800" dirty="0">
                <a:latin typeface="Arial" panose="020B0604020202020204" pitchFamily="34" charset="0"/>
                <a:cs typeface="Arial" panose="020B0604020202020204" pitchFamily="34" charset="0"/>
              </a:rPr>
              <a:t>As of 2026, </a:t>
            </a:r>
            <a:r>
              <a:rPr lang="en-GB" altLang="en-US" sz="1800" dirty="0" err="1">
                <a:latin typeface="Arial" panose="020B0604020202020204" pitchFamily="34" charset="0"/>
                <a:cs typeface="Arial" panose="020B0604020202020204" pitchFamily="34" charset="0"/>
              </a:rPr>
              <a:t>KardiaMobile</a:t>
            </a:r>
            <a:r>
              <a:rPr lang="en-GB" altLang="en-US" sz="1800" dirty="0">
                <a:latin typeface="Arial" panose="020B0604020202020204" pitchFamily="34" charset="0"/>
                <a:cs typeface="Arial" panose="020B0604020202020204" pitchFamily="34" charset="0"/>
              </a:rPr>
              <a:t> has therefore been in use for approximately 13 years and has become one of the most widely used personal ECG monitoring devices worldwide. </a:t>
            </a:r>
            <a:r>
              <a:rPr lang="en-GB" altLang="en-US" sz="1800" dirty="0">
                <a:latin typeface="Arial" panose="020B0604020202020204" pitchFamily="34" charset="0"/>
                <a:cs typeface="Arial" panose="020B0604020202020204" pitchFamily="34" charset="0"/>
                <a:hlinkClick r:id="rId3"/>
              </a:rPr>
              <a:t>https://www.youtube.com/watch?v=7erAHOl49aMhttps://www.youtube.com/watch?v=7erAHOl49aM</a:t>
            </a:r>
            <a:endParaRPr lang="en-GB" altLang="en-US" sz="1800" dirty="0">
              <a:latin typeface="Arial" panose="020B0604020202020204" pitchFamily="34" charset="0"/>
              <a:cs typeface="Arial" panose="020B0604020202020204" pitchFamily="34" charset="0"/>
            </a:endParaRPr>
          </a:p>
          <a:p>
            <a:pPr eaLnBrk="1" hangingPunct="1"/>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FDE615E-77C1-D5F1-CDF0-718B33F7BECF}"/>
              </a:ext>
            </a:extLst>
          </p:cNvPr>
          <p:cNvSpPr>
            <a:spLocks noGrp="1" noChangeArrowheads="1"/>
          </p:cNvSpPr>
          <p:nvPr>
            <p:ph type="title"/>
          </p:nvPr>
        </p:nvSpPr>
        <p:spPr/>
        <p:txBody>
          <a:bodyPr/>
          <a:lstStyle/>
          <a:p>
            <a:pPr eaLnBrk="1" hangingPunct="1"/>
            <a:r>
              <a:rPr lang="en-GB" altLang="en-US" sz="3600" b="1" dirty="0"/>
              <a:t>Impact on Workforce</a:t>
            </a:r>
          </a:p>
        </p:txBody>
      </p:sp>
      <p:sp>
        <p:nvSpPr>
          <p:cNvPr id="11267" name="Content Placeholder 2">
            <a:extLst>
              <a:ext uri="{FF2B5EF4-FFF2-40B4-BE49-F238E27FC236}">
                <a16:creationId xmlns:a16="http://schemas.microsoft.com/office/drawing/2014/main" id="{A739EED8-7993-5C3F-8ECF-F8FD1D7179D6}"/>
              </a:ext>
            </a:extLst>
          </p:cNvPr>
          <p:cNvSpPr>
            <a:spLocks noGrp="1" noChangeArrowheads="1"/>
          </p:cNvSpPr>
          <p:nvPr>
            <p:ph idx="1"/>
          </p:nvPr>
        </p:nvSpPr>
        <p:spPr>
          <a:xfrm>
            <a:off x="457200" y="1600200"/>
            <a:ext cx="8229600" cy="3916363"/>
          </a:xfrm>
        </p:spPr>
        <p:txBody>
          <a:bodyPr/>
          <a:lstStyle/>
          <a:p>
            <a:pPr eaLnBrk="1" hangingPunct="1"/>
            <a:r>
              <a:rPr lang="en-GB" altLang="en-US" sz="2000" dirty="0" err="1">
                <a:latin typeface="Arial" panose="020B0604020202020204" pitchFamily="34" charset="0"/>
                <a:cs typeface="Arial" panose="020B0604020202020204" pitchFamily="34" charset="0"/>
              </a:rPr>
              <a:t>KardiaMobile</a:t>
            </a:r>
            <a:r>
              <a:rPr lang="en-GB" altLang="en-US" sz="2000" dirty="0">
                <a:latin typeface="Arial" panose="020B0604020202020204" pitchFamily="34" charset="0"/>
                <a:cs typeface="Arial" panose="020B0604020202020204" pitchFamily="34" charset="0"/>
              </a:rPr>
              <a:t> changes the role of healthcare professionals from carrying out ECG tests to interpreting patient-generated ECG tests to interpreting patient generating ECG data and providing remote clinical support (</a:t>
            </a:r>
            <a:r>
              <a:rPr lang="en-GB" altLang="en-US" sz="2000" dirty="0" err="1">
                <a:latin typeface="Arial" panose="020B0604020202020204" pitchFamily="34" charset="0"/>
                <a:cs typeface="Arial" panose="020B0604020202020204" pitchFamily="34" charset="0"/>
              </a:rPr>
              <a:t>Tarakji</a:t>
            </a:r>
            <a:r>
              <a:rPr lang="en-GB" altLang="en-US" sz="2000" dirty="0">
                <a:latin typeface="Arial" panose="020B0604020202020204" pitchFamily="34" charset="0"/>
                <a:cs typeface="Arial" panose="020B0604020202020204" pitchFamily="34" charset="0"/>
              </a:rPr>
              <a:t> et al., 2020).</a:t>
            </a:r>
          </a:p>
          <a:p>
            <a:pPr eaLnBrk="1" hangingPunct="1"/>
            <a:r>
              <a:rPr lang="en-GB" altLang="en-US" sz="2000" dirty="0">
                <a:latin typeface="Arial" panose="020B0604020202020204" pitchFamily="34" charset="0"/>
                <a:cs typeface="Arial" panose="020B0604020202020204" pitchFamily="34" charset="0"/>
              </a:rPr>
              <a:t>Staff require improved digital literacy skills including the ability to use mobile health platforms, understand AI-supported ECG results and manage digital workflows effectively (Nice, 2022),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eaLnBrk="1" hangingPunct="1"/>
            <a:endParaRPr lang="en-GB" sz="1400" dirty="0"/>
          </a:p>
          <a:p>
            <a:pPr eaLnBrk="1" hangingPunct="1"/>
            <a:endParaRPr lang="en-GB"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33554-16CD-DD98-A421-E90E98A1C5C1}"/>
              </a:ext>
            </a:extLst>
          </p:cNvPr>
          <p:cNvSpPr>
            <a:spLocks noGrp="1"/>
          </p:cNvSpPr>
          <p:nvPr>
            <p:ph type="title"/>
          </p:nvPr>
        </p:nvSpPr>
        <p:spPr/>
        <p:txBody>
          <a:bodyPr/>
          <a:lstStyle/>
          <a:p>
            <a:r>
              <a:rPr lang="en-GB" dirty="0" err="1"/>
              <a:t>KardiaMobile</a:t>
            </a:r>
            <a:r>
              <a:rPr lang="en-GB" dirty="0"/>
              <a:t> </a:t>
            </a:r>
          </a:p>
        </p:txBody>
      </p:sp>
      <p:pic>
        <p:nvPicPr>
          <p:cNvPr id="6" name="Online Media 1" title="How To Record a Clean EKG With KardiaMobile">
            <a:hlinkClick r:id="" action="ppaction://media"/>
            <a:extLst>
              <a:ext uri="{FF2B5EF4-FFF2-40B4-BE49-F238E27FC236}">
                <a16:creationId xmlns:a16="http://schemas.microsoft.com/office/drawing/2014/main" id="{C003992B-5CE9-D2C8-B968-92B8838FC08F}"/>
              </a:ext>
            </a:extLst>
          </p:cNvPr>
          <p:cNvPicPr>
            <a:picLocks noGrp="1" noRot="1" noChangeAspect="1"/>
          </p:cNvPicPr>
          <p:nvPr>
            <p:ph idx="1"/>
            <a:videoFile r:link="rId1"/>
          </p:nvPr>
        </p:nvPicPr>
        <p:blipFill>
          <a:blip r:embed="rId3"/>
          <a:stretch>
            <a:fillRect/>
          </a:stretch>
        </p:blipFill>
        <p:spPr>
          <a:xfrm>
            <a:off x="1792000" y="1988840"/>
            <a:ext cx="6248365" cy="3527723"/>
          </a:xfrm>
          <a:prstGeom prst="rect">
            <a:avLst/>
          </a:prstGeom>
        </p:spPr>
      </p:pic>
    </p:spTree>
    <p:extLst>
      <p:ext uri="{BB962C8B-B14F-4D97-AF65-F5344CB8AC3E}">
        <p14:creationId xmlns:p14="http://schemas.microsoft.com/office/powerpoint/2010/main" val="1346616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57D84475-563C-4DB4-300C-A37ABE6FEC8A}"/>
              </a:ext>
            </a:extLst>
          </p:cNvPr>
          <p:cNvSpPr>
            <a:spLocks noGrp="1" noChangeArrowheads="1"/>
          </p:cNvSpPr>
          <p:nvPr>
            <p:ph type="title"/>
          </p:nvPr>
        </p:nvSpPr>
        <p:spPr/>
        <p:txBody>
          <a:bodyPr/>
          <a:lstStyle/>
          <a:p>
            <a:pPr eaLnBrk="1" hangingPunct="1"/>
            <a:r>
              <a:rPr lang="en-GB" altLang="en-US" sz="3600" b="1" dirty="0"/>
              <a:t>Impact on service delivery </a:t>
            </a:r>
          </a:p>
        </p:txBody>
      </p:sp>
      <p:sp>
        <p:nvSpPr>
          <p:cNvPr id="12291" name="Content Placeholder 2">
            <a:extLst>
              <a:ext uri="{FF2B5EF4-FFF2-40B4-BE49-F238E27FC236}">
                <a16:creationId xmlns:a16="http://schemas.microsoft.com/office/drawing/2014/main" id="{E1650CF5-8EB1-2ED8-CD6C-6435D5DCC338}"/>
              </a:ext>
            </a:extLst>
          </p:cNvPr>
          <p:cNvSpPr>
            <a:spLocks noGrp="1" noChangeArrowheads="1"/>
          </p:cNvSpPr>
          <p:nvPr>
            <p:ph idx="1"/>
          </p:nvPr>
        </p:nvSpPr>
        <p:spPr>
          <a:xfrm>
            <a:off x="457200" y="1600200"/>
            <a:ext cx="8229600" cy="3916363"/>
          </a:xfrm>
        </p:spPr>
        <p:txBody>
          <a:bodyPr/>
          <a:lstStyle/>
          <a:p>
            <a:pPr eaLnBrk="1" hangingPunct="1"/>
            <a:r>
              <a:rPr lang="en-GB" altLang="en-US" sz="1600" dirty="0">
                <a:latin typeface="Arial" panose="020B0604020202020204" pitchFamily="34" charset="0"/>
                <a:cs typeface="Arial" panose="020B0604020202020204" pitchFamily="34" charset="0"/>
              </a:rPr>
              <a:t>Enables remote ECG monitoring, allowing patients to record heart rhythm data from home and submit it directly to healthcare professionals (</a:t>
            </a:r>
            <a:r>
              <a:rPr lang="en-GB" altLang="en-US" sz="1600" dirty="0" err="1">
                <a:latin typeface="Arial" panose="020B0604020202020204" pitchFamily="34" charset="0"/>
                <a:cs typeface="Arial" panose="020B0604020202020204" pitchFamily="34" charset="0"/>
              </a:rPr>
              <a:t>Tarakji</a:t>
            </a:r>
            <a:r>
              <a:rPr lang="en-GB" altLang="en-US" sz="1600" dirty="0">
                <a:latin typeface="Arial" panose="020B0604020202020204" pitchFamily="34" charset="0"/>
                <a:cs typeface="Arial" panose="020B0604020202020204" pitchFamily="34" charset="0"/>
              </a:rPr>
              <a:t> et al., 2020).</a:t>
            </a:r>
          </a:p>
          <a:p>
            <a:pPr eaLnBrk="1" hangingPunct="1"/>
            <a:r>
              <a:rPr lang="en-GB" altLang="en-US" sz="1600" dirty="0">
                <a:latin typeface="Arial" panose="020B0604020202020204" pitchFamily="34" charset="0"/>
                <a:cs typeface="Arial" panose="020B0604020202020204" pitchFamily="34" charset="0"/>
              </a:rPr>
              <a:t>Supports a shift from traditional clinic-based care to patient centred digital care, improving accessibility and convenience for service users (Nice, 2022).</a:t>
            </a:r>
          </a:p>
          <a:p>
            <a:pPr eaLnBrk="1" hangingPunct="1"/>
            <a:r>
              <a:rPr lang="en-GB" altLang="en-US" sz="1600" dirty="0">
                <a:latin typeface="Arial" panose="020B0604020202020204" pitchFamily="34" charset="0"/>
                <a:cs typeface="Arial" panose="020B0604020202020204" pitchFamily="34" charset="0"/>
              </a:rPr>
              <a:t>Facilitates earlier detection of atrial fibrillation (AF) and other cardiac arrhythmias, allowing faster intervention and treatment (AliveCor, 2023)</a:t>
            </a:r>
          </a:p>
          <a:p>
            <a:pPr eaLnBrk="1" hangingPunct="1"/>
            <a:r>
              <a:rPr lang="en-GB" altLang="en-US" sz="1600" dirty="0">
                <a:latin typeface="Arial" panose="020B0604020202020204" pitchFamily="34" charset="0"/>
                <a:cs typeface="Arial" panose="020B0604020202020204" pitchFamily="34" charset="0"/>
              </a:rPr>
              <a:t>Reduce the need for face-to-face appointments and hospital visits.</a:t>
            </a:r>
          </a:p>
          <a:p>
            <a:pPr eaLnBrk="1" hangingPunct="1"/>
            <a:r>
              <a:rPr lang="en-GB" altLang="en-US" sz="1600" dirty="0">
                <a:latin typeface="Arial" panose="020B0604020202020204" pitchFamily="34" charset="0"/>
                <a:cs typeface="Arial" panose="020B0604020202020204" pitchFamily="34" charset="0"/>
              </a:rPr>
              <a:t>Improve triage and clinical decision making through AI supported ECG analysis enabling clinicians to prioritise urgent cases.</a:t>
            </a:r>
          </a:p>
          <a:p>
            <a:pPr eaLnBrk="1" hangingPunct="1"/>
            <a:r>
              <a:rPr lang="en-GB" altLang="en-US" sz="1600" dirty="0">
                <a:latin typeface="Arial" panose="020B0604020202020204" pitchFamily="34" charset="0"/>
                <a:cs typeface="Arial" panose="020B0604020202020204" pitchFamily="34" charset="0"/>
              </a:rPr>
              <a:t> May increase the volume of patient generated data that services must manage , creating additional monitoring and governance responsibilities for clinicians (</a:t>
            </a:r>
            <a:r>
              <a:rPr lang="en-GB" altLang="en-US" sz="1600" dirty="0" err="1">
                <a:latin typeface="Arial" panose="020B0604020202020204" pitchFamily="34" charset="0"/>
                <a:cs typeface="Arial" panose="020B0604020202020204" pitchFamily="34" charset="0"/>
              </a:rPr>
              <a:t>Tarakji</a:t>
            </a:r>
            <a:r>
              <a:rPr lang="en-GB" altLang="en-US" sz="1600" dirty="0">
                <a:latin typeface="Arial" panose="020B0604020202020204" pitchFamily="34" charset="0"/>
                <a:cs typeface="Arial" panose="020B0604020202020204" pitchFamily="34" charset="0"/>
              </a:rPr>
              <a:t> et al.,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179FED6-35DE-4BB6-CBB9-F4E2CE676557}"/>
              </a:ext>
            </a:extLst>
          </p:cNvPr>
          <p:cNvSpPr>
            <a:spLocks noGrp="1" noChangeArrowheads="1"/>
          </p:cNvSpPr>
          <p:nvPr>
            <p:ph type="title"/>
          </p:nvPr>
        </p:nvSpPr>
        <p:spPr>
          <a:xfrm>
            <a:off x="3347864" y="-715626"/>
            <a:ext cx="3538736" cy="1435100"/>
          </a:xfrm>
        </p:spPr>
        <p:txBody>
          <a:bodyPr wrap="square" anchor="b">
            <a:normAutofit/>
          </a:bodyPr>
          <a:lstStyle/>
          <a:p>
            <a:pPr eaLnBrk="1" hangingPunct="1"/>
            <a:r>
              <a:rPr lang="en-GB" altLang="en-US" sz="2800" b="1" dirty="0"/>
              <a:t>Impact on patients </a:t>
            </a:r>
          </a:p>
        </p:txBody>
      </p:sp>
      <p:sp>
        <p:nvSpPr>
          <p:cNvPr id="13315" name="Content Placeholder 2">
            <a:extLst>
              <a:ext uri="{FF2B5EF4-FFF2-40B4-BE49-F238E27FC236}">
                <a16:creationId xmlns:a16="http://schemas.microsoft.com/office/drawing/2014/main" id="{42EEBC45-7274-B1C0-D9A1-C43C5AC76749}"/>
              </a:ext>
            </a:extLst>
          </p:cNvPr>
          <p:cNvSpPr>
            <a:spLocks noGrp="1" noChangeArrowheads="1"/>
          </p:cNvSpPr>
          <p:nvPr>
            <p:ph idx="1"/>
          </p:nvPr>
        </p:nvSpPr>
        <p:spPr>
          <a:xfrm>
            <a:off x="3575050" y="273050"/>
            <a:ext cx="5111750" cy="5172173"/>
          </a:xfrm>
        </p:spPr>
        <p:txBody>
          <a:bodyPr wrap="square" anchor="t">
            <a:normAutofit/>
          </a:bodyPr>
          <a:lstStyle/>
          <a:p>
            <a:pPr eaLnBrk="1" hangingPunct="1">
              <a:lnSpc>
                <a:spcPct val="90000"/>
              </a:lnSpc>
            </a:pPr>
            <a:endParaRPr lang="en-GB" altLang="en-US" sz="1800" dirty="0"/>
          </a:p>
          <a:p>
            <a:pPr marL="0" indent="0" eaLnBrk="1" hangingPunct="1">
              <a:lnSpc>
                <a:spcPct val="90000"/>
              </a:lnSpc>
              <a:buNone/>
            </a:pPr>
            <a:endParaRPr lang="en-GB" altLang="en-US" sz="1800" dirty="0"/>
          </a:p>
          <a:p>
            <a:pPr eaLnBrk="1" hangingPunct="1">
              <a:lnSpc>
                <a:spcPct val="90000"/>
              </a:lnSpc>
            </a:pPr>
            <a:endParaRPr lang="en-GB" altLang="en-US" sz="1800" dirty="0"/>
          </a:p>
          <a:p>
            <a:pPr eaLnBrk="1" hangingPunct="1">
              <a:lnSpc>
                <a:spcPct val="90000"/>
              </a:lnSpc>
            </a:pPr>
            <a:r>
              <a:rPr lang="en-GB" altLang="en-US" sz="1800" dirty="0"/>
              <a:t>Digital technologies often increase patients’ sense of agency, allowing them to participate more actively in their care. Tools that enable real-time documentation or monitoring improve patients’ feelings of involvement and control (Dodson et al., 2024).  </a:t>
            </a:r>
          </a:p>
          <a:p>
            <a:pPr eaLnBrk="1" hangingPunct="1">
              <a:lnSpc>
                <a:spcPct val="90000"/>
              </a:lnSpc>
            </a:pPr>
            <a:r>
              <a:rPr lang="en-GB" altLang="en-US" sz="1800" dirty="0"/>
              <a:t>Technologies that support bidirectional communication between patients and clinicians enhance communication, collaboration, and perceived care quality (Dodson et al., 2024)&gt;</a:t>
            </a:r>
          </a:p>
          <a:p>
            <a:pPr eaLnBrk="1" hangingPunct="1">
              <a:lnSpc>
                <a:spcPct val="90000"/>
              </a:lnSpc>
            </a:pPr>
            <a:r>
              <a:rPr lang="en-GB" altLang="en-US" sz="1800" dirty="0"/>
              <a:t> Patients with long-term conditions also report that digital tools improve access to clinicians and support better communication when the tools are well designed (</a:t>
            </a:r>
            <a:r>
              <a:rPr lang="en-GB" altLang="en-US" sz="1800" dirty="0" err="1"/>
              <a:t>Jeffereson</a:t>
            </a:r>
            <a:r>
              <a:rPr lang="en-GB" altLang="en-US" sz="1800" dirty="0"/>
              <a:t> et al., 2026).</a:t>
            </a:r>
          </a:p>
        </p:txBody>
      </p:sp>
      <p:sp>
        <p:nvSpPr>
          <p:cNvPr id="13320" name="Text Placeholder 3">
            <a:extLst>
              <a:ext uri="{FF2B5EF4-FFF2-40B4-BE49-F238E27FC236}">
                <a16:creationId xmlns:a16="http://schemas.microsoft.com/office/drawing/2014/main" id="{65C75D54-CBDD-3C94-BC1F-03340CB1C519}"/>
              </a:ext>
            </a:extLst>
          </p:cNvPr>
          <p:cNvSpPr>
            <a:spLocks noGrp="1"/>
          </p:cNvSpPr>
          <p:nvPr>
            <p:ph type="body" sz="half" idx="2"/>
          </p:nvPr>
        </p:nvSpPr>
        <p:spPr>
          <a:xfrm>
            <a:off x="457200" y="1435100"/>
            <a:ext cx="3008313" cy="4029891"/>
          </a:xfrm>
        </p:spPr>
        <p:txBody>
          <a:bodyPr/>
          <a:lstStyle/>
          <a:p>
            <a:endParaRPr lang="en-US" dirty="0"/>
          </a:p>
        </p:txBody>
      </p:sp>
      <p:pic>
        <p:nvPicPr>
          <p:cNvPr id="3" name="Picture 2">
            <a:extLst>
              <a:ext uri="{FF2B5EF4-FFF2-40B4-BE49-F238E27FC236}">
                <a16:creationId xmlns:a16="http://schemas.microsoft.com/office/drawing/2014/main" id="{FBAB1BE4-E811-4B17-89D8-BA4BC38690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4767" y="1373636"/>
            <a:ext cx="3420283" cy="407198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A4760CF-EE79-7875-F2C8-905D32BF2E3B}"/>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sz="3600" b="1" dirty="0"/>
              <a:t>Impact on community </a:t>
            </a:r>
          </a:p>
        </p:txBody>
      </p:sp>
      <p:sp>
        <p:nvSpPr>
          <p:cNvPr id="14339" name="Content Placeholder 2">
            <a:extLst>
              <a:ext uri="{FF2B5EF4-FFF2-40B4-BE49-F238E27FC236}">
                <a16:creationId xmlns:a16="http://schemas.microsoft.com/office/drawing/2014/main" id="{A0E87E23-083C-CD74-0BAE-AD1043285144}"/>
              </a:ext>
            </a:extLst>
          </p:cNvPr>
          <p:cNvSpPr>
            <a:spLocks noGrp="1" noChangeArrowheads="1"/>
          </p:cNvSpPr>
          <p:nvPr>
            <p:ph sz="half" idx="1"/>
          </p:nvPr>
        </p:nvSpPr>
        <p:spPr>
          <a:xfrm>
            <a:off x="457200" y="1600201"/>
            <a:ext cx="4038600" cy="3989040"/>
          </a:xfrm>
        </p:spPr>
        <p:txBody>
          <a:bodyPr wrap="square" anchor="t">
            <a:normAutofit/>
          </a:bodyPr>
          <a:lstStyle/>
          <a:p>
            <a:pPr eaLnBrk="1" hangingPunct="1">
              <a:lnSpc>
                <a:spcPct val="90000"/>
              </a:lnSpc>
            </a:pPr>
            <a:r>
              <a:rPr lang="en-GB" altLang="en-US" sz="1200" dirty="0"/>
              <a:t>Improved access to cardiac assessment for people in rural areas, those with mobility issues, or individuals who struggle to attend clinic-based ECG appointments (NICE, 2022).</a:t>
            </a:r>
          </a:p>
          <a:p>
            <a:pPr eaLnBrk="1" hangingPunct="1">
              <a:lnSpc>
                <a:spcPct val="90000"/>
              </a:lnSpc>
            </a:pPr>
            <a:r>
              <a:rPr lang="en-GB" altLang="en-US" sz="1200" dirty="0"/>
              <a:t>Supports community-based care, reducing reliance on hospital-centred services and strengthening local health pathways (NHS England, 2024).</a:t>
            </a:r>
          </a:p>
          <a:p>
            <a:pPr eaLnBrk="1" hangingPunct="1">
              <a:lnSpc>
                <a:spcPct val="90000"/>
              </a:lnSpc>
            </a:pPr>
            <a:r>
              <a:rPr lang="en-GB" altLang="en-US" sz="1200" dirty="0"/>
              <a:t>Reduces burden on family members, as patients can monitor symptoms independently at home, lowering the need to travel and receive frequent one-to-one support. (AliveCor, 2023).</a:t>
            </a:r>
          </a:p>
          <a:p>
            <a:pPr eaLnBrk="1" hangingPunct="1">
              <a:lnSpc>
                <a:spcPct val="90000"/>
              </a:lnSpc>
            </a:pPr>
            <a:r>
              <a:rPr lang="en-GB" altLang="en-US" sz="1200" dirty="0"/>
              <a:t>Promotes digital engagement in communities supporting wider NHS digital-transformation priorities and encouraging adoption of remote monitoring tools (NHS England, 2024).</a:t>
            </a:r>
          </a:p>
          <a:p>
            <a:pPr eaLnBrk="1" hangingPunct="1">
              <a:lnSpc>
                <a:spcPct val="90000"/>
              </a:lnSpc>
            </a:pPr>
            <a:r>
              <a:rPr lang="en-GB" altLang="en-US" sz="1200" dirty="0"/>
              <a:t>Risk of digital inequality, as disadvantaged communities may lack smartphones, internet access or digital literacy, potentially widening health disparities (Giebel et al., 2021).</a:t>
            </a:r>
          </a:p>
          <a:p>
            <a:pPr eaLnBrk="1" hangingPunct="1">
              <a:lnSpc>
                <a:spcPct val="90000"/>
              </a:lnSpc>
            </a:pPr>
            <a:endParaRPr lang="en-GB" altLang="en-US" sz="1300" dirty="0"/>
          </a:p>
        </p:txBody>
      </p:sp>
      <p:pic>
        <p:nvPicPr>
          <p:cNvPr id="3" name="Content Placeholder 2">
            <a:extLst>
              <a:ext uri="{FF2B5EF4-FFF2-40B4-BE49-F238E27FC236}">
                <a16:creationId xmlns:a16="http://schemas.microsoft.com/office/drawing/2014/main" id="{8FE65958-23D1-198C-C1F6-B6A6E8B925EF}"/>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1912144"/>
            <a:ext cx="4038600" cy="33655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7610A75-6097-64BA-340A-68FD69C8EF5D}"/>
              </a:ext>
            </a:extLst>
          </p:cNvPr>
          <p:cNvSpPr>
            <a:spLocks noGrp="1" noChangeArrowheads="1"/>
          </p:cNvSpPr>
          <p:nvPr>
            <p:ph type="title"/>
          </p:nvPr>
        </p:nvSpPr>
        <p:spPr/>
        <p:txBody>
          <a:bodyPr/>
          <a:lstStyle/>
          <a:p>
            <a:pPr eaLnBrk="1" hangingPunct="1"/>
            <a:r>
              <a:rPr lang="en-GB" altLang="en-US" sz="3600" b="1" dirty="0"/>
              <a:t>Challenges of the innovation</a:t>
            </a:r>
          </a:p>
        </p:txBody>
      </p:sp>
      <p:sp>
        <p:nvSpPr>
          <p:cNvPr id="15363" name="Content Placeholder 2">
            <a:extLst>
              <a:ext uri="{FF2B5EF4-FFF2-40B4-BE49-F238E27FC236}">
                <a16:creationId xmlns:a16="http://schemas.microsoft.com/office/drawing/2014/main" id="{40F15F43-67AA-DE93-8D72-C351B7B62E0D}"/>
              </a:ext>
            </a:extLst>
          </p:cNvPr>
          <p:cNvSpPr>
            <a:spLocks noGrp="1" noChangeArrowheads="1"/>
          </p:cNvSpPr>
          <p:nvPr>
            <p:ph idx="1"/>
          </p:nvPr>
        </p:nvSpPr>
        <p:spPr>
          <a:xfrm>
            <a:off x="457200" y="1600200"/>
            <a:ext cx="8229600" cy="3916363"/>
          </a:xfrm>
        </p:spPr>
        <p:txBody>
          <a:bodyPr/>
          <a:lstStyle/>
          <a:p>
            <a:pPr eaLnBrk="1" hangingPunct="1"/>
            <a:r>
              <a:rPr lang="en-GB" altLang="en-US" sz="2000" dirty="0"/>
              <a:t>AI interpretations can be inaccurate, producing false positives that increase anxiety and false negatives that delay treatment (</a:t>
            </a:r>
            <a:r>
              <a:rPr lang="en-GB" altLang="en-US" sz="2000" dirty="0" err="1"/>
              <a:t>Tarakji</a:t>
            </a:r>
            <a:r>
              <a:rPr lang="en-GB" altLang="en-US" sz="2000" dirty="0"/>
              <a:t> et al., 2020).</a:t>
            </a:r>
          </a:p>
          <a:p>
            <a:pPr eaLnBrk="1" hangingPunct="1"/>
            <a:r>
              <a:rPr lang="en-GB" altLang="en-US" sz="2000" dirty="0"/>
              <a:t>Generates large volumes of patient-generated data, increasing clinicians’ workload and requiring constant monitoring (</a:t>
            </a:r>
            <a:r>
              <a:rPr lang="en-GB" altLang="en-US" sz="2000" dirty="0" err="1"/>
              <a:t>Bashshur</a:t>
            </a:r>
            <a:r>
              <a:rPr lang="en-GB" altLang="en-US" sz="2000" dirty="0"/>
              <a:t> et al., 2013).</a:t>
            </a:r>
          </a:p>
          <a:p>
            <a:pPr eaLnBrk="1" hangingPunct="1"/>
            <a:r>
              <a:rPr lang="en-GB" altLang="en-US" sz="2000" dirty="0"/>
              <a:t>Causes digital exclusion for patients without smartphones, internet access or digital literacy, widening health inequalities (Giebel et al., 2013).</a:t>
            </a:r>
          </a:p>
          <a:p>
            <a:pPr eaLnBrk="1" hangingPunct="1"/>
            <a:r>
              <a:rPr lang="en-GB" altLang="en-US" sz="2000" dirty="0"/>
              <a:t>Requires strong data governance and digital infrastructure, and without this, remote monitoring can become fragmented or unsafe (NHS Digital, 2021).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682FCCC-2886-1F7B-8237-3E08B74DD56C}"/>
              </a:ext>
            </a:extLst>
          </p:cNvPr>
          <p:cNvSpPr>
            <a:spLocks noGrp="1" noChangeArrowheads="1"/>
          </p:cNvSpPr>
          <p:nvPr>
            <p:ph type="title"/>
          </p:nvPr>
        </p:nvSpPr>
        <p:spPr/>
        <p:txBody>
          <a:bodyPr/>
          <a:lstStyle/>
          <a:p>
            <a:r>
              <a:rPr lang="en-GB" altLang="en-US" sz="3600" b="1" dirty="0"/>
              <a:t>Recommendations</a:t>
            </a:r>
          </a:p>
        </p:txBody>
      </p:sp>
      <p:sp>
        <p:nvSpPr>
          <p:cNvPr id="16387" name="Content Placeholder 2">
            <a:extLst>
              <a:ext uri="{FF2B5EF4-FFF2-40B4-BE49-F238E27FC236}">
                <a16:creationId xmlns:a16="http://schemas.microsoft.com/office/drawing/2014/main" id="{FDE6747B-1775-8C0D-5004-1A79EEBD7E11}"/>
              </a:ext>
            </a:extLst>
          </p:cNvPr>
          <p:cNvSpPr>
            <a:spLocks noGrp="1" noChangeArrowheads="1"/>
          </p:cNvSpPr>
          <p:nvPr>
            <p:ph idx="1"/>
          </p:nvPr>
        </p:nvSpPr>
        <p:spPr>
          <a:xfrm>
            <a:off x="457200" y="1600200"/>
            <a:ext cx="8229600" cy="3916363"/>
          </a:xfrm>
        </p:spPr>
        <p:txBody>
          <a:bodyPr/>
          <a:lstStyle/>
          <a:p>
            <a:r>
              <a:rPr lang="en-GB" altLang="en-US" sz="1800" dirty="0"/>
              <a:t>Strengthen digital literacy support for patients through training, demonstrations and accessible guidance to reduce digital exclusion (Giebel et al., 2021).</a:t>
            </a:r>
          </a:p>
          <a:p>
            <a:r>
              <a:rPr lang="en-GB" altLang="en-US" sz="1800" dirty="0"/>
              <a:t>Provide workforce training to ensure clinicians can interpret single–lead ECGs accurately and manage digital workflows safely (NICE, 2022).</a:t>
            </a:r>
          </a:p>
          <a:p>
            <a:r>
              <a:rPr lang="en-GB" altLang="en-US" sz="1800" dirty="0"/>
              <a:t>Develop clear clinical pathways for reviewing patient-generated ECGs, including response times and escalation process (NHS Digital, 2021).</a:t>
            </a:r>
          </a:p>
          <a:p>
            <a:r>
              <a:rPr lang="en-GB" altLang="en-US" sz="1800" dirty="0"/>
              <a:t>Use </a:t>
            </a:r>
            <a:r>
              <a:rPr lang="en-GB" altLang="en-US" sz="1800" dirty="0" err="1"/>
              <a:t>KardiaMobile</a:t>
            </a:r>
            <a:r>
              <a:rPr lang="en-GB" altLang="en-US" sz="1800" dirty="0"/>
              <a:t> as a screening tool, not a replacement for 12-lead ECGs, ensuring patients receive full diagnostic assessment when needed (Mant et al., 2007).</a:t>
            </a:r>
          </a:p>
          <a:p>
            <a:r>
              <a:rPr lang="en-GB" altLang="en-US" sz="1800" dirty="0"/>
              <a:t>Enhance patient communication, providing reassurance, clear interpretation of false results and guidance to reduce anxiety (</a:t>
            </a:r>
            <a:r>
              <a:rPr lang="en-GB" altLang="en-US" sz="1800" dirty="0" err="1"/>
              <a:t>Tarakji</a:t>
            </a:r>
            <a:r>
              <a:rPr lang="en-GB" altLang="en-US" sz="1800" dirty="0"/>
              <a:t> et al., 2020).</a:t>
            </a:r>
          </a:p>
          <a:p>
            <a:endParaRPr lang="en-GB" alt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C0328E9-A200-4F4F-1370-7684A2D8BC68}"/>
              </a:ext>
            </a:extLst>
          </p:cNvPr>
          <p:cNvSpPr>
            <a:spLocks noGrp="1" noChangeArrowheads="1"/>
          </p:cNvSpPr>
          <p:nvPr>
            <p:ph type="title"/>
          </p:nvPr>
        </p:nvSpPr>
        <p:spPr>
          <a:xfrm>
            <a:off x="533400" y="0"/>
            <a:ext cx="8229600" cy="1143000"/>
          </a:xfrm>
        </p:spPr>
        <p:txBody>
          <a:bodyPr wrap="square" anchor="ctr">
            <a:normAutofit/>
          </a:bodyPr>
          <a:lstStyle/>
          <a:p>
            <a:pPr eaLnBrk="1" hangingPunct="1"/>
            <a:r>
              <a:rPr lang="en-GB" altLang="en-US" sz="3200" b="1" dirty="0"/>
              <a:t>Conclusion</a:t>
            </a:r>
          </a:p>
        </p:txBody>
      </p:sp>
      <p:sp>
        <p:nvSpPr>
          <p:cNvPr id="17423" name="Content Placeholder 2">
            <a:extLst>
              <a:ext uri="{FF2B5EF4-FFF2-40B4-BE49-F238E27FC236}">
                <a16:creationId xmlns:a16="http://schemas.microsoft.com/office/drawing/2014/main" id="{6FE27161-9E1D-1AD9-3F52-0F9BF6BB38E3}"/>
              </a:ext>
            </a:extLst>
          </p:cNvPr>
          <p:cNvSpPr>
            <a:spLocks noGrp="1"/>
          </p:cNvSpPr>
          <p:nvPr>
            <p:ph sz="half" idx="1"/>
          </p:nvPr>
        </p:nvSpPr>
        <p:spPr>
          <a:xfrm>
            <a:off x="381000" y="836712"/>
            <a:ext cx="4038600" cy="3989040"/>
          </a:xfrm>
        </p:spPr>
        <p:txBody>
          <a:bodyPr/>
          <a:lstStyle/>
          <a:p>
            <a:pPr marL="0" indent="0">
              <a:buNone/>
            </a:pPr>
            <a:r>
              <a:rPr lang="en-US" sz="1600" dirty="0"/>
              <a:t>In conclusion, </a:t>
            </a:r>
            <a:r>
              <a:rPr lang="en-US" sz="1600" dirty="0" err="1"/>
              <a:t>KardiaMobile</a:t>
            </a:r>
            <a:r>
              <a:rPr lang="en-US" sz="1600" dirty="0"/>
              <a:t> is an innovative digital health solution that supports the early detection and monitoring of heart rhythm abnormalities, particularly atrial fibrillation. Its portable design, ease of use, and ability to provide ECG recordings in real time empower patients to take a more active role in managing their cardiovascular health. For older adults and individuals at risk of cardiac conditions. </a:t>
            </a:r>
            <a:r>
              <a:rPr lang="en-US" sz="1600" dirty="0" err="1"/>
              <a:t>KardiaMobile</a:t>
            </a:r>
            <a:r>
              <a:rPr lang="en-US" sz="1600" dirty="0"/>
              <a:t> can improve access to monitoring, encourage timely medical intervention, and potentially reduce complications associated with undiagnosed arrhythmias. Although challenges such as digital literacy, data privacy, and the need for clinical follow-up remain, the benefits of improved self-management,  </a:t>
            </a:r>
            <a:endParaRPr lang="en-US" dirty="0"/>
          </a:p>
        </p:txBody>
      </p:sp>
      <p:sp>
        <p:nvSpPr>
          <p:cNvPr id="17424" name="Content Placeholder 3">
            <a:extLst>
              <a:ext uri="{FF2B5EF4-FFF2-40B4-BE49-F238E27FC236}">
                <a16:creationId xmlns:a16="http://schemas.microsoft.com/office/drawing/2014/main" id="{2012C00F-6B48-116D-4FB9-B3FA59608483}"/>
              </a:ext>
            </a:extLst>
          </p:cNvPr>
          <p:cNvSpPr>
            <a:spLocks noGrp="1"/>
          </p:cNvSpPr>
          <p:nvPr>
            <p:ph sz="half" idx="2"/>
          </p:nvPr>
        </p:nvSpPr>
        <p:spPr>
          <a:xfrm>
            <a:off x="4842373" y="981084"/>
            <a:ext cx="4038600" cy="3989040"/>
          </a:xfrm>
        </p:spPr>
        <p:txBody>
          <a:bodyPr/>
          <a:lstStyle/>
          <a:p>
            <a:pPr marL="0" indent="0">
              <a:buNone/>
            </a:pPr>
            <a:r>
              <a:rPr lang="en-US" sz="1600" dirty="0"/>
              <a:t>Convenience and preventive care make</a:t>
            </a:r>
          </a:p>
          <a:p>
            <a:pPr marL="0" indent="0">
              <a:buNone/>
            </a:pPr>
            <a:r>
              <a:rPr lang="en-US" sz="1600" dirty="0" err="1"/>
              <a:t>KardiaMobile</a:t>
            </a:r>
            <a:r>
              <a:rPr lang="en-US" sz="1600" dirty="0"/>
              <a:t> is a valuable tool within modern healthcare. Overall, it demonstrates how digital technology can enhance patient outcomes, support healthcare professionals, and contribute to a more proactive and person-</a:t>
            </a:r>
            <a:r>
              <a:rPr lang="en-US" sz="1600" dirty="0" err="1"/>
              <a:t>centred</a:t>
            </a:r>
            <a:r>
              <a:rPr lang="en-US" sz="1600" dirty="0"/>
              <a:t> approach to healthcare delivery.</a:t>
            </a:r>
          </a:p>
        </p:txBody>
      </p:sp>
      <p:pic>
        <p:nvPicPr>
          <p:cNvPr id="3" name="Picture 2">
            <a:extLst>
              <a:ext uri="{FF2B5EF4-FFF2-40B4-BE49-F238E27FC236}">
                <a16:creationId xmlns:a16="http://schemas.microsoft.com/office/drawing/2014/main" id="{AF752271-E49F-60E7-D30B-71DA04EF3A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6817" y="3529350"/>
            <a:ext cx="2745777" cy="1612776"/>
          </a:xfrm>
          <a:prstGeom prst="rect">
            <a:avLst/>
          </a:prstGeom>
        </p:spPr>
      </p:pic>
      <p:sp>
        <p:nvSpPr>
          <p:cNvPr id="4" name="TextBox 3">
            <a:extLst>
              <a:ext uri="{FF2B5EF4-FFF2-40B4-BE49-F238E27FC236}">
                <a16:creationId xmlns:a16="http://schemas.microsoft.com/office/drawing/2014/main" id="{6CFCA566-A995-E4F6-5701-E5DF4CF038E0}"/>
              </a:ext>
            </a:extLst>
          </p:cNvPr>
          <p:cNvSpPr txBox="1"/>
          <p:nvPr/>
        </p:nvSpPr>
        <p:spPr>
          <a:xfrm>
            <a:off x="6669706" y="5314128"/>
            <a:ext cx="1944215" cy="369332"/>
          </a:xfrm>
          <a:prstGeom prst="rect">
            <a:avLst/>
          </a:prstGeom>
          <a:noFill/>
        </p:spPr>
        <p:txBody>
          <a:bodyPr wrap="square" rtlCol="0">
            <a:spAutoFit/>
          </a:bodyPr>
          <a:lstStyle/>
          <a:p>
            <a:r>
              <a:rPr lang="en-GB" sz="900">
                <a:hlinkClick r:id="rId3" tooltip="https://www.eyeopeningtruth.com/its-in-the-blood-part-2-of-11-the-heart-knows/"/>
              </a:rPr>
              <a:t>This Photo</a:t>
            </a:r>
            <a:r>
              <a:rPr lang="en-GB" sz="900"/>
              <a:t> by Unknown Author is licensed under </a:t>
            </a:r>
            <a:r>
              <a:rPr lang="en-GB" sz="900">
                <a:hlinkClick r:id="rId4" tooltip="https://creativecommons.org/licenses/by-nc-nd/3.0/"/>
              </a:rPr>
              <a:t>CC BY-NC-ND</a:t>
            </a:r>
            <a:endParaRPr lang="en-GB" sz="9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2">
            <a:extLst>
              <a:ext uri="{FF2B5EF4-FFF2-40B4-BE49-F238E27FC236}">
                <a16:creationId xmlns:a16="http://schemas.microsoft.com/office/drawing/2014/main" id="{67FCE593-F9AA-DC48-E3A8-0F393DDB370B}"/>
              </a:ext>
            </a:extLst>
          </p:cNvPr>
          <p:cNvSpPr>
            <a:spLocks noGrp="1" noChangeArrowheads="1"/>
          </p:cNvSpPr>
          <p:nvPr>
            <p:ph idx="1"/>
          </p:nvPr>
        </p:nvSpPr>
        <p:spPr>
          <a:xfrm>
            <a:off x="457200" y="1600200"/>
            <a:ext cx="8229600" cy="3916363"/>
          </a:xfrm>
        </p:spPr>
        <p:txBody>
          <a:bodyPr/>
          <a:lstStyle/>
          <a:p>
            <a:pPr marL="0" marR="0" lvl="0" indent="0" algn="l" defTabSz="914400" rtl="0" eaLnBrk="1" fontAlgn="base" latinLnBrk="0" hangingPunct="1">
              <a:lnSpc>
                <a:spcPct val="100000"/>
              </a:lnSpc>
              <a:spcBef>
                <a:spcPct val="20000"/>
              </a:spcBef>
              <a:spcAft>
                <a:spcPct val="0"/>
              </a:spcAft>
              <a:buClrTx/>
              <a:buSzTx/>
              <a:buNone/>
              <a:tabLst/>
              <a:defRPr/>
            </a:pPr>
            <a:endParaRPr kumimoji="0" lang="en-GB" altLang="en-US"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r>
              <a:rPr lang="en-GB" sz="900" dirty="0"/>
              <a:t>AliveCor (2023) </a:t>
            </a:r>
            <a:r>
              <a:rPr lang="en-GB" sz="900" i="1" dirty="0"/>
              <a:t>Kardia Mobile product information</a:t>
            </a:r>
            <a:r>
              <a:rPr lang="en-GB" sz="900" dirty="0"/>
              <a:t>. Available at: </a:t>
            </a:r>
            <a:r>
              <a:rPr lang="en-GB" sz="900" dirty="0">
                <a:hlinkClick r:id="rId2" tooltip="www.alivecor.com"/>
              </a:rPr>
              <a:t>https://www.alivecor.com</a:t>
            </a:r>
            <a:r>
              <a:rPr lang="en-GB" sz="900" dirty="0"/>
              <a:t> (Accessed: 29 June 2026).</a:t>
            </a:r>
          </a:p>
          <a:p>
            <a:r>
              <a:rPr lang="en-GB" sz="900" dirty="0" err="1"/>
              <a:t>Bashshur</a:t>
            </a:r>
            <a:r>
              <a:rPr lang="en-GB" sz="900" dirty="0"/>
              <a:t>, R., Shannon, G., Krupinski, E. and Grigsby, J. (2013) ‘The empirical foundations of telemedicine interventions’, </a:t>
            </a:r>
            <a:r>
              <a:rPr lang="en-GB" sz="900" i="1" dirty="0"/>
              <a:t>Telemedicine and e‑Health</a:t>
            </a:r>
            <a:r>
              <a:rPr lang="en-GB" sz="900" dirty="0"/>
              <a:t>, 19(5), pp. 323–345.</a:t>
            </a:r>
          </a:p>
          <a:p>
            <a:r>
              <a:rPr lang="en-GB" sz="900" dirty="0"/>
              <a:t>British Heart Foundation (2025) </a:t>
            </a:r>
            <a:r>
              <a:rPr lang="en-GB" sz="900" i="1" dirty="0"/>
              <a:t>UK factsheet: atrial fibrillation statistics</a:t>
            </a:r>
            <a:r>
              <a:rPr lang="en-GB" sz="900" dirty="0"/>
              <a:t>. Available at: </a:t>
            </a:r>
            <a:r>
              <a:rPr lang="en-GB" sz="900" dirty="0">
                <a:hlinkClick r:id="rId3" tooltip="www.bhf.org.uk"/>
              </a:rPr>
              <a:t>https://www.bhf.org.uk</a:t>
            </a:r>
            <a:r>
              <a:rPr lang="en-GB" sz="900" dirty="0"/>
              <a:t> (Accessed: 29 June 2026).</a:t>
            </a:r>
          </a:p>
          <a:p>
            <a:r>
              <a:rPr lang="en-GB" sz="900" dirty="0"/>
              <a:t>Giebel, C. et al. (2021) ‘Digital exclusion and health inequalities’, </a:t>
            </a:r>
            <a:r>
              <a:rPr lang="en-GB" sz="900" i="1" dirty="0"/>
              <a:t>Journal of Public Health</a:t>
            </a:r>
            <a:r>
              <a:rPr lang="en-GB" sz="900" dirty="0"/>
              <a:t>, 43(3), pp. e468–e474.</a:t>
            </a:r>
          </a:p>
          <a:p>
            <a:r>
              <a:rPr lang="en-GB" altLang="en-US" sz="900" dirty="0">
                <a:solidFill>
                  <a:prstClr val="black"/>
                </a:solidFill>
                <a:latin typeface="Arial" panose="020B0604020202020204" pitchFamily="34" charset="0"/>
                <a:cs typeface="Arial" panose="020B0604020202020204" pitchFamily="34" charset="0"/>
                <a:hlinkClick r:id="rId4"/>
              </a:rPr>
              <a:t>https://www.youtube.com/watch?v=7erAHOl49aMhttps://www.youtube.com/watch?v=7erAHOl49aM</a:t>
            </a:r>
            <a:r>
              <a:rPr lang="en-GB" altLang="en-US" sz="900" dirty="0">
                <a:solidFill>
                  <a:prstClr val="black"/>
                </a:solidFill>
                <a:latin typeface="Arial" panose="020B0604020202020204" pitchFamily="34" charset="0"/>
                <a:cs typeface="Arial" panose="020B0604020202020204" pitchFamily="34" charset="0"/>
              </a:rPr>
              <a:t>  [Accessed: 1</a:t>
            </a:r>
            <a:r>
              <a:rPr lang="en-GB" altLang="en-US" sz="900" baseline="30000" dirty="0">
                <a:solidFill>
                  <a:prstClr val="black"/>
                </a:solidFill>
                <a:latin typeface="Arial" panose="020B0604020202020204" pitchFamily="34" charset="0"/>
                <a:cs typeface="Arial" panose="020B0604020202020204" pitchFamily="34" charset="0"/>
              </a:rPr>
              <a:t>st</a:t>
            </a:r>
            <a:r>
              <a:rPr lang="en-GB" altLang="en-US" sz="900" dirty="0">
                <a:solidFill>
                  <a:prstClr val="black"/>
                </a:solidFill>
                <a:latin typeface="Arial" panose="020B0604020202020204" pitchFamily="34" charset="0"/>
                <a:cs typeface="Arial" panose="020B0604020202020204" pitchFamily="34" charset="0"/>
              </a:rPr>
              <a:t> July 2026]</a:t>
            </a:r>
            <a:endParaRPr lang="en-GB" sz="900" dirty="0"/>
          </a:p>
          <a:p>
            <a:r>
              <a:rPr lang="en-GB" sz="900" dirty="0" err="1"/>
              <a:t>Lowres</a:t>
            </a:r>
            <a:r>
              <a:rPr lang="en-GB" sz="900" dirty="0"/>
              <a:t>, N. et al. (2014) ‘Screening for atrial fibrillation using a smartphone ECG’, </a:t>
            </a:r>
            <a:r>
              <a:rPr lang="en-GB" sz="900" i="1" dirty="0"/>
              <a:t>Heart</a:t>
            </a:r>
            <a:r>
              <a:rPr lang="en-GB" sz="900" dirty="0"/>
              <a:t>, 100(23), pp. 1853–1859.</a:t>
            </a:r>
          </a:p>
          <a:p>
            <a:r>
              <a:rPr lang="en-GB" sz="900" dirty="0"/>
              <a:t>Mant, J. et al. (2007) ‘Accuracy of diagnosing atrial fibrillation on ECG’, </a:t>
            </a:r>
            <a:r>
              <a:rPr lang="en-GB" sz="900" i="1" dirty="0"/>
              <a:t>BMJ</a:t>
            </a:r>
            <a:r>
              <a:rPr lang="en-GB" sz="900" dirty="0"/>
              <a:t>, 335(7616), pp. 1066–1070.</a:t>
            </a:r>
          </a:p>
          <a:p>
            <a:r>
              <a:rPr lang="en-GB" sz="900" dirty="0"/>
              <a:t>NHS Digital (2021) </a:t>
            </a:r>
            <a:r>
              <a:rPr lang="en-GB" sz="900" i="1" dirty="0"/>
              <a:t>Remote monitoring in the NHS: benefits and challenges</a:t>
            </a:r>
            <a:r>
              <a:rPr lang="en-GB" sz="900" dirty="0"/>
              <a:t>. Available at: </a:t>
            </a:r>
            <a:r>
              <a:rPr lang="en-GB" sz="900" dirty="0">
                <a:hlinkClick r:id="rId5" tooltip="digital.nhs.uk"/>
              </a:rPr>
              <a:t>https://digital.nhs.uk</a:t>
            </a:r>
            <a:r>
              <a:rPr lang="en-GB" sz="900" dirty="0"/>
              <a:t> (Accessed: 29 June 2026).</a:t>
            </a:r>
          </a:p>
          <a:p>
            <a:r>
              <a:rPr lang="en-GB" sz="900" dirty="0"/>
              <a:t>NHS England (2019) </a:t>
            </a:r>
            <a:r>
              <a:rPr lang="en-GB" sz="900" i="1" dirty="0"/>
              <a:t>The NHS Long Term Plan</a:t>
            </a:r>
            <a:r>
              <a:rPr lang="en-GB" sz="900" dirty="0"/>
              <a:t>. Available at: https://www.longtermplan.nhs.uk </a:t>
            </a:r>
            <a:r>
              <a:rPr lang="en-GB" sz="900" dirty="0">
                <a:hlinkClick r:id="rId6" tooltip="www.bing.com"/>
              </a:rPr>
              <a:t>(longtermplan.nhs.uk in Bing)</a:t>
            </a:r>
            <a:r>
              <a:rPr lang="en-GB" sz="900" dirty="0"/>
              <a:t> (Accessed: 13 July 2026).</a:t>
            </a:r>
          </a:p>
          <a:p>
            <a:r>
              <a:rPr lang="en-GB" sz="900" dirty="0"/>
              <a:t>NHS England (2023) </a:t>
            </a:r>
            <a:r>
              <a:rPr lang="en-GB" sz="900" i="1" dirty="0"/>
              <a:t>Digital health technologies in cardiac care</a:t>
            </a:r>
            <a:r>
              <a:rPr lang="en-GB" sz="900" dirty="0"/>
              <a:t>. Available at: </a:t>
            </a:r>
            <a:r>
              <a:rPr lang="en-GB" sz="900" dirty="0">
                <a:hlinkClick r:id="rId7" tooltip="www.england.nhs.uk"/>
              </a:rPr>
              <a:t>https://www.england.nhs.uk</a:t>
            </a:r>
            <a:r>
              <a:rPr lang="en-GB" sz="900" dirty="0"/>
              <a:t> (Accessed: 29 June 2026).</a:t>
            </a:r>
          </a:p>
          <a:p>
            <a:r>
              <a:rPr lang="en-GB" sz="900" dirty="0"/>
              <a:t>NHS England (2024) </a:t>
            </a:r>
            <a:r>
              <a:rPr lang="en-GB" sz="900" i="1" dirty="0"/>
              <a:t>Virtual wards and remote monitoring</a:t>
            </a:r>
            <a:r>
              <a:rPr lang="en-GB" sz="900" dirty="0"/>
              <a:t>. Available at: </a:t>
            </a:r>
            <a:r>
              <a:rPr lang="en-GB" sz="900" dirty="0">
                <a:hlinkClick r:id="rId7" tooltip="www.england.nhs.uk"/>
              </a:rPr>
              <a:t>https://www.england.nhs.uk</a:t>
            </a:r>
            <a:r>
              <a:rPr lang="en-GB" sz="900" dirty="0"/>
              <a:t> (Accessed: 29 June 2026).</a:t>
            </a:r>
          </a:p>
          <a:p>
            <a:r>
              <a:rPr lang="en-GB" sz="900" dirty="0"/>
              <a:t>NICE (2022) </a:t>
            </a:r>
            <a:r>
              <a:rPr lang="en-GB" sz="900" i="1" dirty="0"/>
              <a:t>Atrial fibrillation: diagnosis and management</a:t>
            </a:r>
            <a:r>
              <a:rPr lang="en-GB" sz="900" dirty="0"/>
              <a:t>. Available at: </a:t>
            </a:r>
            <a:r>
              <a:rPr lang="en-GB" sz="900" dirty="0">
                <a:hlinkClick r:id="rId8" tooltip="www.nice.org.uk"/>
              </a:rPr>
              <a:t>https://www.nice.org.uk</a:t>
            </a:r>
            <a:r>
              <a:rPr lang="en-GB" sz="900" dirty="0"/>
              <a:t> (Accessed: 29 June 2026).</a:t>
            </a:r>
          </a:p>
          <a:p>
            <a:r>
              <a:rPr lang="en-GB" sz="900" dirty="0"/>
              <a:t>Perez, M.V. et al. (2019) ‘Large‑scale assessment of a smartwatch to identify atrial fibrillation’, </a:t>
            </a:r>
            <a:r>
              <a:rPr lang="en-GB" sz="900" i="1" dirty="0"/>
              <a:t>New England Journal of Medicine</a:t>
            </a:r>
            <a:r>
              <a:rPr lang="en-GB" sz="900" dirty="0"/>
              <a:t>, 381(20), pp. 1909–1917.</a:t>
            </a:r>
          </a:p>
          <a:p>
            <a:r>
              <a:rPr lang="en-GB" sz="900" dirty="0"/>
              <a:t>Saxon, L.A. (2013) ‘Mobile health applications in cardiac care’, </a:t>
            </a:r>
            <a:r>
              <a:rPr lang="en-GB" sz="900" i="1" dirty="0"/>
              <a:t>Circulation</a:t>
            </a:r>
            <a:r>
              <a:rPr lang="en-GB" sz="900" dirty="0"/>
              <a:t>, 128(4), pp. 369–377.</a:t>
            </a:r>
          </a:p>
          <a:p>
            <a:r>
              <a:rPr lang="en-GB" sz="900" dirty="0" err="1"/>
              <a:t>Steinhubl</a:t>
            </a:r>
            <a:r>
              <a:rPr lang="en-GB" sz="900" dirty="0"/>
              <a:t>, S.R., Waalen, J. and Topol, E.J. (2015) ‘Digital medicine and the future of cardiovascular care’, </a:t>
            </a:r>
            <a:r>
              <a:rPr lang="en-GB" sz="900" i="1" dirty="0"/>
              <a:t>European Heart Journal</a:t>
            </a:r>
            <a:r>
              <a:rPr lang="en-GB" sz="900" dirty="0"/>
              <a:t>, 36(14), pp. 1428–1435.</a:t>
            </a:r>
          </a:p>
          <a:p>
            <a:r>
              <a:rPr lang="en-GB" sz="900" dirty="0" err="1"/>
              <a:t>Tarakji</a:t>
            </a:r>
            <a:r>
              <a:rPr lang="en-GB" sz="900" dirty="0"/>
              <a:t>, K.G. et al. (2020) ‘Using a mobile ECG device for arrhythmia detection’, </a:t>
            </a:r>
            <a:r>
              <a:rPr lang="en-GB" sz="900" i="1" dirty="0"/>
              <a:t>Journal of the American Heart Association</a:t>
            </a:r>
            <a:r>
              <a:rPr lang="en-GB" sz="900" dirty="0"/>
              <a:t>, 9(5), pp. 1–10.</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514350" indent="-514350" eaLnBrk="1" hangingPunct="1">
              <a:buFont typeface="+mj-lt"/>
              <a:buAutoNum type="arabicPeriod"/>
            </a:pPr>
            <a:endParaRPr lang="en-GB" altLang="en-US" sz="1400" dirty="0"/>
          </a:p>
          <a:p>
            <a:pPr marL="514350" indent="-514350" eaLnBrk="1" hangingPunct="1">
              <a:buFont typeface="+mj-lt"/>
              <a:buAutoNum type="arabicPeriod"/>
            </a:pPr>
            <a:endParaRPr lang="en-GB" altLang="en-US" dirty="0"/>
          </a:p>
        </p:txBody>
      </p:sp>
      <p:sp>
        <p:nvSpPr>
          <p:cNvPr id="18434" name="Title 1">
            <a:extLst>
              <a:ext uri="{FF2B5EF4-FFF2-40B4-BE49-F238E27FC236}">
                <a16:creationId xmlns:a16="http://schemas.microsoft.com/office/drawing/2014/main" id="{9E7BE5B1-E782-CD0C-D3FF-8AEB306BE7E9}"/>
              </a:ext>
            </a:extLst>
          </p:cNvPr>
          <p:cNvSpPr>
            <a:spLocks noGrp="1" noChangeArrowheads="1"/>
          </p:cNvSpPr>
          <p:nvPr>
            <p:ph type="title"/>
          </p:nvPr>
        </p:nvSpPr>
        <p:spPr/>
        <p:txBody>
          <a:bodyPr/>
          <a:lstStyle/>
          <a:p>
            <a:pPr eaLnBrk="1" hangingPunct="1"/>
            <a:r>
              <a:rPr lang="en-GB" altLang="en-US" sz="3200" b="1" dirty="0"/>
              <a:t>References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25a11f8-6b9a-472a-b2aa-2ba244e82d4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2119AFA1D438847A39D4F1D7928A6F2" ma:contentTypeVersion="9" ma:contentTypeDescription="Create a new document." ma:contentTypeScope="" ma:versionID="c3456e7ba3e29a6835e8e8da6c87c6e1">
  <xsd:schema xmlns:xsd="http://www.w3.org/2001/XMLSchema" xmlns:xs="http://www.w3.org/2001/XMLSchema" xmlns:p="http://schemas.microsoft.com/office/2006/metadata/properties" xmlns:ns3="425a11f8-6b9a-472a-b2aa-2ba244e82d41" targetNamespace="http://schemas.microsoft.com/office/2006/metadata/properties" ma:root="true" ma:fieldsID="de82cbb362de58db6ee1d520c55766a2" ns3:_="">
    <xsd:import namespace="425a11f8-6b9a-472a-b2aa-2ba244e82d4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5a11f8-6b9a-472a-b2aa-2ba244e82d4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www.w3.org/XML/1998/namespace"/>
    <ds:schemaRef ds:uri="425a11f8-6b9a-472a-b2aa-2ba244e82d41"/>
    <ds:schemaRef ds:uri="http://purl.org/dc/terms/"/>
    <ds:schemaRef ds:uri="http://schemas.microsoft.com/office/2006/metadata/properties"/>
    <ds:schemaRef ds:uri="http://purl.org/dc/dcmitype/"/>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F75F4F8B-BBF2-4033-ABEB-5223D9DC32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5a11f8-6b9a-472a-b2aa-2ba244e82d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23827</TotalTime>
  <Words>1548</Words>
  <Application>Microsoft Office PowerPoint</Application>
  <PresentationFormat>On-screen Show (4:3)</PresentationFormat>
  <Paragraphs>71</Paragraphs>
  <Slides>12</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Digital Transformation in the Health and Care Professions (BMHP6026) Component 2 Assessment   Student name: Nazma Begum Student ID: 1912288</vt:lpstr>
      <vt:lpstr>Use of AI Acknowledgement</vt:lpstr>
      <vt:lpstr>Introduction</vt:lpstr>
      <vt:lpstr>Impact on Workforce</vt:lpstr>
      <vt:lpstr>KardiaMobile </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Nazma Begum (1912288)</cp:lastModifiedBy>
  <cp:revision>172</cp:revision>
  <cp:lastPrinted>2021-01-18T19:39:53Z</cp:lastPrinted>
  <dcterms:created xsi:type="dcterms:W3CDTF">2020-06-13T21:56:47Z</dcterms:created>
  <dcterms:modified xsi:type="dcterms:W3CDTF">2026-08-02T15:15:24Z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y fmtid="{D5CDD505-2E9C-101B-9397-08002B2CF9AE}" pid="3" name="ContentTypeId">
    <vt:lpwstr>0x01010012119AFA1D438847A39D4F1D7928A6F2</vt:lpwstr>
  </property>
</Properties>
</file>