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7562850" cy="10688638"/>
  <p:notesSz cx="10688638" cy="75628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0"/>
  </p:normalViewPr>
  <p:slideViewPr>
    <p:cSldViewPr snapToGrid="0" snapToObjects="1">
      <p:cViewPr varScale="1">
        <p:scale>
          <a:sx n="38" d="100"/>
          <a:sy n="38" d="100"/>
        </p:scale>
        <p:origin x="147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ilash Odedra" userId="be89d30f34ba2096" providerId="LiveId" clId="{52ECBB60-DF5E-4182-B98E-76149B9F9B26}"/>
    <pc:docChg chg="modSld">
      <pc:chgData name="Kailash Odedra" userId="be89d30f34ba2096" providerId="LiveId" clId="{52ECBB60-DF5E-4182-B98E-76149B9F9B26}" dt="2026-08-01T23:10:23.865" v="39" actId="20577"/>
      <pc:docMkLst>
        <pc:docMk/>
      </pc:docMkLst>
      <pc:sldChg chg="modSp mod">
        <pc:chgData name="Kailash Odedra" userId="be89d30f34ba2096" providerId="LiveId" clId="{52ECBB60-DF5E-4182-B98E-76149B9F9B26}" dt="2026-08-01T23:10:23.865" v="39" actId="20577"/>
        <pc:sldMkLst>
          <pc:docMk/>
          <pc:sldMk cId="0" sldId="256"/>
        </pc:sldMkLst>
        <pc:spChg chg="mod">
          <ac:chgData name="Kailash Odedra" userId="be89d30f34ba2096" providerId="LiveId" clId="{52ECBB60-DF5E-4182-B98E-76149B9F9B26}" dt="2026-08-01T23:10:23.865" v="39" actId="20577"/>
          <ac:spMkLst>
            <pc:docMk/>
            <pc:sldMk cId="0" sldId="256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191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74320" y="182880"/>
            <a:ext cx="7013448" cy="914400"/>
          </a:xfrm>
          <a:prstGeom prst="roundRect">
            <a:avLst>
              <a:gd name="adj" fmla="val 10000"/>
            </a:avLst>
          </a:prstGeom>
          <a:solidFill>
            <a:srgbClr val="0F2A5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2"/>
          <p:cNvSpPr/>
          <p:nvPr/>
        </p:nvSpPr>
        <p:spPr>
          <a:xfrm>
            <a:off x="502920" y="256032"/>
            <a:ext cx="57790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" dirty="0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MARKETING MANAGEMENT  (BRAND EXTENSION PRESENTATION) </a:t>
            </a:r>
          </a:p>
          <a:p>
            <a:pPr marL="0" indent="0">
              <a:buNone/>
            </a:pPr>
            <a:r>
              <a:rPr lang="en-US" sz="900" b="1" kern="0" spc="40" dirty="0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</a:t>
            </a:r>
            <a:r>
              <a:rPr lang="en-US" sz="900" b="1" kern="0" spc="40" dirty="0" err="1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name:Bhaveshkumar</a:t>
            </a:r>
            <a:r>
              <a:rPr lang="en-US" sz="900" b="1" kern="0" spc="40" dirty="0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900" b="1" kern="0" spc="40" dirty="0" err="1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Arashibhai</a:t>
            </a:r>
            <a:r>
              <a:rPr lang="en-US" sz="900" b="1" kern="0" spc="40" dirty="0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900" b="1" kern="0" spc="40" dirty="0" err="1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Odedara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502920" y="502920"/>
            <a:ext cx="577900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EcoLife</a:t>
            </a: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502920" y="914400"/>
            <a:ext cx="57790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CADCF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"Smart Living, Sustainably."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274320" y="1197864"/>
            <a:ext cx="3456432" cy="3044952"/>
          </a:xfrm>
          <a:prstGeom prst="roundRect">
            <a:avLst>
              <a:gd name="adj" fmla="val 2402"/>
            </a:avLst>
          </a:prstGeom>
          <a:solidFill>
            <a:srgbClr val="EAF0FC"/>
          </a:solidFill>
          <a:ln w="12700">
            <a:solidFill>
              <a:srgbClr val="E1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457200" y="1344168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10" name="Image 1" descr="/home/claude/poster/icon_chartpi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897" y="1385865"/>
            <a:ext cx="264079" cy="264079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896112" y="1307592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1250" dirty="0"/>
          </a:p>
        </p:txBody>
      </p:sp>
      <p:sp>
        <p:nvSpPr>
          <p:cNvPr id="12" name="Text 8"/>
          <p:cNvSpPr/>
          <p:nvPr/>
        </p:nvSpPr>
        <p:spPr>
          <a:xfrm>
            <a:off x="475488" y="2002353"/>
            <a:ext cx="3090672" cy="13770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5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Samsung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EcoLife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is a brand extension that is sustainable with recycled, repairable smart-home accessories that are presented in this poster. It explains the market justification for the extension, how it fits with sustainability objectives and the broader business case for Samsung.</a:t>
            </a:r>
          </a:p>
        </p:txBody>
      </p:sp>
      <p:sp>
        <p:nvSpPr>
          <p:cNvPr id="13" name="Shape 9"/>
          <p:cNvSpPr/>
          <p:nvPr/>
        </p:nvSpPr>
        <p:spPr>
          <a:xfrm>
            <a:off x="3831336" y="1197864"/>
            <a:ext cx="3456432" cy="3044952"/>
          </a:xfrm>
          <a:prstGeom prst="roundRect">
            <a:avLst>
              <a:gd name="adj" fmla="val 2402"/>
            </a:avLst>
          </a:prstGeom>
          <a:solidFill>
            <a:srgbClr val="E4F7EF"/>
          </a:solidFill>
          <a:ln w="12700">
            <a:solidFill>
              <a:srgbClr val="E1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0"/>
          <p:cNvSpPr/>
          <p:nvPr/>
        </p:nvSpPr>
        <p:spPr>
          <a:xfrm>
            <a:off x="4014216" y="1225296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15" name="Image 2" descr="/home/claude/poster/icon_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5913" y="1266993"/>
            <a:ext cx="264079" cy="264079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4453128" y="1188720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EXTENSION</a:t>
            </a:r>
            <a:endParaRPr lang="en-US" sz="1250" dirty="0"/>
          </a:p>
        </p:txBody>
      </p:sp>
      <p:sp>
        <p:nvSpPr>
          <p:cNvPr id="17" name="Text 12"/>
          <p:cNvSpPr/>
          <p:nvPr/>
        </p:nvSpPr>
        <p:spPr>
          <a:xfrm>
            <a:off x="4014216" y="1709928"/>
            <a:ext cx="3090672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4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Electronics is a world-class company in the field of smartphones, TVs and smart-home technology (Samsung, 2026).</a:t>
            </a:r>
            <a:endParaRPr lang="en-US" sz="1400" dirty="0"/>
          </a:p>
        </p:txBody>
      </p:sp>
      <p:sp>
        <p:nvSpPr>
          <p:cNvPr id="18" name="Shape 13"/>
          <p:cNvSpPr/>
          <p:nvPr/>
        </p:nvSpPr>
        <p:spPr>
          <a:xfrm>
            <a:off x="4014216" y="2551176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19" name="Image 3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2569464"/>
            <a:ext cx="109728" cy="109728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4233672" y="2532888"/>
            <a:ext cx="2871216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3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Phone cases, chargers and lighting from recycled ocean-bound plastic and aluminium</a:t>
            </a:r>
            <a:endParaRPr lang="en-US" sz="1300" dirty="0"/>
          </a:p>
        </p:txBody>
      </p:sp>
      <p:sp>
        <p:nvSpPr>
          <p:cNvPr id="21" name="Shape 15"/>
          <p:cNvSpPr/>
          <p:nvPr/>
        </p:nvSpPr>
        <p:spPr>
          <a:xfrm>
            <a:off x="4014216" y="3227832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22" name="Image 4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3246120"/>
            <a:ext cx="109728" cy="109728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4233672" y="3209544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3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Manufactured under Samsung's RE100 renewable energy commitment</a:t>
            </a:r>
            <a:endParaRPr lang="en-US" sz="1300" dirty="0"/>
          </a:p>
        </p:txBody>
      </p:sp>
      <p:sp>
        <p:nvSpPr>
          <p:cNvPr id="24" name="Shape 17"/>
          <p:cNvSpPr/>
          <p:nvPr/>
        </p:nvSpPr>
        <p:spPr>
          <a:xfrm>
            <a:off x="4014216" y="3694176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25" name="Image 5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3712464"/>
            <a:ext cx="109728" cy="109728"/>
          </a:xfrm>
          <a:prstGeom prst="rect">
            <a:avLst/>
          </a:prstGeom>
        </p:spPr>
      </p:pic>
      <p:sp>
        <p:nvSpPr>
          <p:cNvPr id="26" name="Text 18"/>
          <p:cNvSpPr/>
          <p:nvPr/>
        </p:nvSpPr>
        <p:spPr>
          <a:xfrm>
            <a:off x="4233672" y="3675888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3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 to the SmartThings app for real-time carbon tracking</a:t>
            </a:r>
            <a:endParaRPr lang="en-US" sz="1300" dirty="0"/>
          </a:p>
        </p:txBody>
      </p:sp>
      <p:sp>
        <p:nvSpPr>
          <p:cNvPr id="27" name="Shape 19"/>
          <p:cNvSpPr/>
          <p:nvPr/>
        </p:nvSpPr>
        <p:spPr>
          <a:xfrm>
            <a:off x="274320" y="4343400"/>
            <a:ext cx="3456432" cy="3008376"/>
          </a:xfrm>
          <a:prstGeom prst="roundRect">
            <a:avLst>
              <a:gd name="adj" fmla="val 2432"/>
            </a:avLst>
          </a:prstGeom>
          <a:solidFill>
            <a:srgbClr val="E4F7EF"/>
          </a:solidFill>
          <a:ln w="12700">
            <a:solidFill>
              <a:srgbClr val="E1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8" name="Shape 20"/>
          <p:cNvSpPr/>
          <p:nvPr/>
        </p:nvSpPr>
        <p:spPr>
          <a:xfrm>
            <a:off x="457200" y="4489704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29" name="Image 6" descr="/home/claude/poster/icon_trending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897" y="4531401"/>
            <a:ext cx="264079" cy="264079"/>
          </a:xfrm>
          <a:prstGeom prst="rect">
            <a:avLst/>
          </a:prstGeom>
        </p:spPr>
      </p:pic>
      <p:sp>
        <p:nvSpPr>
          <p:cNvPr id="30" name="Text 21"/>
          <p:cNvSpPr/>
          <p:nvPr/>
        </p:nvSpPr>
        <p:spPr>
          <a:xfrm>
            <a:off x="896112" y="4453128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EXTENSION AND CURRENT TRENDS</a:t>
            </a:r>
            <a:endParaRPr lang="en-US" sz="1250" dirty="0"/>
          </a:p>
        </p:txBody>
      </p:sp>
      <p:sp>
        <p:nvSpPr>
          <p:cNvPr id="31" name="Shape 22"/>
          <p:cNvSpPr/>
          <p:nvPr/>
        </p:nvSpPr>
        <p:spPr>
          <a:xfrm>
            <a:off x="2002536" y="5399532"/>
            <a:ext cx="0" cy="0"/>
          </a:xfrm>
          <a:prstGeom prst="line">
            <a:avLst/>
          </a:prstGeom>
          <a:noFill/>
          <a:ln w="15875">
            <a:solidFill>
              <a:srgbClr val="D8DEE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2" name="Shape 23"/>
          <p:cNvSpPr/>
          <p:nvPr/>
        </p:nvSpPr>
        <p:spPr>
          <a:xfrm>
            <a:off x="2002536" y="5399532"/>
            <a:ext cx="329184" cy="0"/>
          </a:xfrm>
          <a:prstGeom prst="line">
            <a:avLst/>
          </a:prstGeom>
          <a:noFill/>
          <a:ln w="15875">
            <a:solidFill>
              <a:srgbClr val="D8DEE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3" name="Shape 24"/>
          <p:cNvSpPr/>
          <p:nvPr/>
        </p:nvSpPr>
        <p:spPr>
          <a:xfrm>
            <a:off x="2002536" y="5399532"/>
            <a:ext cx="0" cy="329184"/>
          </a:xfrm>
          <a:prstGeom prst="line">
            <a:avLst/>
          </a:prstGeom>
          <a:noFill/>
          <a:ln w="15875">
            <a:solidFill>
              <a:srgbClr val="D8DEE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4" name="Shape 25"/>
          <p:cNvSpPr/>
          <p:nvPr/>
        </p:nvSpPr>
        <p:spPr>
          <a:xfrm>
            <a:off x="2002536" y="5399532"/>
            <a:ext cx="0" cy="0"/>
          </a:xfrm>
          <a:prstGeom prst="line">
            <a:avLst/>
          </a:prstGeom>
          <a:noFill/>
          <a:ln w="15875">
            <a:solidFill>
              <a:srgbClr val="D8DEE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Shape 26"/>
          <p:cNvSpPr/>
          <p:nvPr/>
        </p:nvSpPr>
        <p:spPr>
          <a:xfrm>
            <a:off x="1810512" y="5207508"/>
            <a:ext cx="384048" cy="384048"/>
          </a:xfrm>
          <a:prstGeom prst="ellipse">
            <a:avLst/>
          </a:prstGeom>
          <a:solidFill>
            <a:srgbClr val="0F2A5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6" name="Text 27"/>
          <p:cNvSpPr/>
          <p:nvPr/>
        </p:nvSpPr>
        <p:spPr>
          <a:xfrm>
            <a:off x="1673352" y="5207508"/>
            <a:ext cx="65836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EcoLife</a:t>
            </a:r>
            <a:endParaRPr lang="en-US" sz="600" dirty="0"/>
          </a:p>
        </p:txBody>
      </p:sp>
      <p:sp>
        <p:nvSpPr>
          <p:cNvPr id="37" name="Shape 28"/>
          <p:cNvSpPr/>
          <p:nvPr/>
        </p:nvSpPr>
        <p:spPr>
          <a:xfrm>
            <a:off x="1915668" y="4983480"/>
            <a:ext cx="173736" cy="173736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38" name="Image 7" descr="/home/claude/poster/icon_recycl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36516" y="5004328"/>
            <a:ext cx="132039" cy="132039"/>
          </a:xfrm>
          <a:prstGeom prst="rect">
            <a:avLst/>
          </a:prstGeom>
        </p:spPr>
      </p:pic>
      <p:sp>
        <p:nvSpPr>
          <p:cNvPr id="39" name="Shape 29"/>
          <p:cNvSpPr/>
          <p:nvPr/>
        </p:nvSpPr>
        <p:spPr>
          <a:xfrm>
            <a:off x="2244852" y="5312664"/>
            <a:ext cx="173736" cy="173736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0" name="Image 8" descr="/home/claude/poster/icon_coi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5700" y="5333512"/>
            <a:ext cx="132039" cy="132039"/>
          </a:xfrm>
          <a:prstGeom prst="rect">
            <a:avLst/>
          </a:prstGeom>
        </p:spPr>
      </p:pic>
      <p:sp>
        <p:nvSpPr>
          <p:cNvPr id="41" name="Shape 30"/>
          <p:cNvSpPr/>
          <p:nvPr/>
        </p:nvSpPr>
        <p:spPr>
          <a:xfrm>
            <a:off x="1915668" y="5641848"/>
            <a:ext cx="173736" cy="173736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2" name="Image 9" descr="/home/claude/poster/icon_awar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6516" y="5662696"/>
            <a:ext cx="132039" cy="132039"/>
          </a:xfrm>
          <a:prstGeom prst="rect">
            <a:avLst/>
          </a:prstGeom>
        </p:spPr>
      </p:pic>
      <p:sp>
        <p:nvSpPr>
          <p:cNvPr id="43" name="Shape 31"/>
          <p:cNvSpPr/>
          <p:nvPr/>
        </p:nvSpPr>
        <p:spPr>
          <a:xfrm>
            <a:off x="1586484" y="5312664"/>
            <a:ext cx="173736" cy="173736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4" name="Image 10" descr="/home/claude/poster/icon_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7332" y="5333512"/>
            <a:ext cx="132039" cy="132039"/>
          </a:xfrm>
          <a:prstGeom prst="rect">
            <a:avLst/>
          </a:prstGeom>
        </p:spPr>
      </p:pic>
      <p:sp>
        <p:nvSpPr>
          <p:cNvPr id="45" name="Shape 32"/>
          <p:cNvSpPr/>
          <p:nvPr/>
        </p:nvSpPr>
        <p:spPr>
          <a:xfrm>
            <a:off x="457200" y="5952744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6" name="Image 11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88" y="5971032"/>
            <a:ext cx="109728" cy="109728"/>
          </a:xfrm>
          <a:prstGeom prst="rect">
            <a:avLst/>
          </a:prstGeom>
        </p:spPr>
      </p:pic>
      <p:sp>
        <p:nvSpPr>
          <p:cNvPr id="47" name="Text 33"/>
          <p:cNvSpPr/>
          <p:nvPr/>
        </p:nvSpPr>
        <p:spPr>
          <a:xfrm>
            <a:off x="676656" y="5934456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2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62Mt e-waste generated in 2022, only 22.3% recycled (ITU/UNITAR, 2024)</a:t>
            </a:r>
            <a:endParaRPr lang="en-US" sz="1200" dirty="0"/>
          </a:p>
        </p:txBody>
      </p:sp>
      <p:sp>
        <p:nvSpPr>
          <p:cNvPr id="48" name="Shape 34"/>
          <p:cNvSpPr/>
          <p:nvPr/>
        </p:nvSpPr>
        <p:spPr>
          <a:xfrm>
            <a:off x="457200" y="6419088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9" name="Image 12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88" y="6437376"/>
            <a:ext cx="109728" cy="109728"/>
          </a:xfrm>
          <a:prstGeom prst="rect">
            <a:avLst/>
          </a:prstGeom>
        </p:spPr>
      </p:pic>
      <p:sp>
        <p:nvSpPr>
          <p:cNvPr id="50" name="Text 35"/>
          <p:cNvSpPr/>
          <p:nvPr/>
        </p:nvSpPr>
        <p:spPr>
          <a:xfrm>
            <a:off x="676656" y="6400800"/>
            <a:ext cx="2871216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2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 would pay more for sustainable products, and evidence-backed extensions convert this into real purchase intent (PwC, 2024; Hesse et al., 2022)</a:t>
            </a:r>
            <a:endParaRPr lang="en-US" sz="1200" dirty="0"/>
          </a:p>
        </p:txBody>
      </p:sp>
      <p:sp>
        <p:nvSpPr>
          <p:cNvPr id="51" name="Shape 36"/>
          <p:cNvSpPr/>
          <p:nvPr/>
        </p:nvSpPr>
        <p:spPr>
          <a:xfrm>
            <a:off x="3831336" y="4343400"/>
            <a:ext cx="3456432" cy="3008376"/>
          </a:xfrm>
          <a:prstGeom prst="roundRect">
            <a:avLst>
              <a:gd name="adj" fmla="val 2432"/>
            </a:avLst>
          </a:prstGeom>
          <a:solidFill>
            <a:srgbClr val="EAF0FC"/>
          </a:solidFill>
          <a:ln w="12700">
            <a:solidFill>
              <a:srgbClr val="E1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2" name="Shape 37"/>
          <p:cNvSpPr/>
          <p:nvPr/>
        </p:nvSpPr>
        <p:spPr>
          <a:xfrm>
            <a:off x="4014216" y="4489704"/>
            <a:ext cx="347472" cy="347472"/>
          </a:xfrm>
          <a:prstGeom prst="ellipse">
            <a:avLst/>
          </a:prstGeom>
          <a:solidFill>
            <a:srgbClr val="1FAE7D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53" name="Image 13" descr="/home/claude/poster/icon_leaf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55913" y="4531401"/>
            <a:ext cx="264079" cy="264079"/>
          </a:xfrm>
          <a:prstGeom prst="rect">
            <a:avLst/>
          </a:prstGeom>
        </p:spPr>
      </p:pic>
      <p:sp>
        <p:nvSpPr>
          <p:cNvPr id="54" name="Text 38"/>
          <p:cNvSpPr/>
          <p:nvPr/>
        </p:nvSpPr>
        <p:spPr>
          <a:xfrm>
            <a:off x="4453128" y="4453128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EXTENSION AND SUSTAINABILITY</a:t>
            </a:r>
            <a:endParaRPr lang="en-US" sz="1250" dirty="0"/>
          </a:p>
        </p:txBody>
      </p:sp>
      <p:sp>
        <p:nvSpPr>
          <p:cNvPr id="55" name="Shape 39"/>
          <p:cNvSpPr/>
          <p:nvPr/>
        </p:nvSpPr>
        <p:spPr>
          <a:xfrm>
            <a:off x="4014216" y="4983480"/>
            <a:ext cx="146304" cy="146304"/>
          </a:xfrm>
          <a:prstGeom prst="ellipse">
            <a:avLst/>
          </a:prstGeom>
          <a:solidFill>
            <a:srgbClr val="1FAE7D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56" name="Image 14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5001768"/>
            <a:ext cx="109728" cy="109728"/>
          </a:xfrm>
          <a:prstGeom prst="rect">
            <a:avLst/>
          </a:prstGeom>
        </p:spPr>
      </p:pic>
      <p:sp>
        <p:nvSpPr>
          <p:cNvPr id="57" name="Text 40"/>
          <p:cNvSpPr/>
          <p:nvPr/>
        </p:nvSpPr>
        <p:spPr>
          <a:xfrm>
            <a:off x="4233672" y="4965192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Net zero by 2050 via RE100 manufacturing</a:t>
            </a:r>
            <a:endParaRPr lang="en-US" sz="1400" dirty="0"/>
          </a:p>
        </p:txBody>
      </p:sp>
      <p:sp>
        <p:nvSpPr>
          <p:cNvPr id="58" name="Shape 41"/>
          <p:cNvSpPr/>
          <p:nvPr/>
        </p:nvSpPr>
        <p:spPr>
          <a:xfrm>
            <a:off x="4014216" y="5449824"/>
            <a:ext cx="146304" cy="146304"/>
          </a:xfrm>
          <a:prstGeom prst="ellipse">
            <a:avLst/>
          </a:prstGeom>
          <a:solidFill>
            <a:srgbClr val="1FAE7D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59" name="Image 15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5468112"/>
            <a:ext cx="109728" cy="109728"/>
          </a:xfrm>
          <a:prstGeom prst="rect">
            <a:avLst/>
          </a:prstGeom>
        </p:spPr>
      </p:pic>
      <p:sp>
        <p:nvSpPr>
          <p:cNvPr id="60" name="Text 42"/>
          <p:cNvSpPr/>
          <p:nvPr/>
        </p:nvSpPr>
        <p:spPr>
          <a:xfrm>
            <a:off x="4233672" y="5431536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Repairable design with a genuine trade-in and recycling programme</a:t>
            </a:r>
            <a:endParaRPr lang="en-US" sz="1400" dirty="0"/>
          </a:p>
        </p:txBody>
      </p:sp>
      <p:sp>
        <p:nvSpPr>
          <p:cNvPr id="61" name="Shape 43"/>
          <p:cNvSpPr/>
          <p:nvPr/>
        </p:nvSpPr>
        <p:spPr>
          <a:xfrm>
            <a:off x="4014216" y="5916168"/>
            <a:ext cx="146304" cy="146304"/>
          </a:xfrm>
          <a:prstGeom prst="ellipse">
            <a:avLst/>
          </a:prstGeom>
          <a:solidFill>
            <a:srgbClr val="1FAE7D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62" name="Image 16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5934456"/>
            <a:ext cx="109728" cy="109728"/>
          </a:xfrm>
          <a:prstGeom prst="rect">
            <a:avLst/>
          </a:prstGeom>
        </p:spPr>
      </p:pic>
      <p:sp>
        <p:nvSpPr>
          <p:cNvPr id="63" name="Text 44"/>
          <p:cNvSpPr/>
          <p:nvPr/>
        </p:nvSpPr>
        <p:spPr>
          <a:xfrm>
            <a:off x="4233672" y="5897880"/>
            <a:ext cx="2871216" cy="2057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Advances UN SDG 7, 9, 12 and 13</a:t>
            </a:r>
            <a:endParaRPr lang="en-US" sz="1400" dirty="0"/>
          </a:p>
        </p:txBody>
      </p:sp>
      <p:sp>
        <p:nvSpPr>
          <p:cNvPr id="64" name="Text 45"/>
          <p:cNvSpPr/>
          <p:nvPr/>
        </p:nvSpPr>
        <p:spPr>
          <a:xfrm>
            <a:off x="4133088" y="6336792"/>
            <a:ext cx="30906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i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for people and the planet.</a:t>
            </a:r>
            <a:endParaRPr lang="en-US" sz="1400" dirty="0"/>
          </a:p>
        </p:txBody>
      </p:sp>
      <p:sp>
        <p:nvSpPr>
          <p:cNvPr id="65" name="Shape 46"/>
          <p:cNvSpPr/>
          <p:nvPr/>
        </p:nvSpPr>
        <p:spPr>
          <a:xfrm>
            <a:off x="274320" y="7452360"/>
            <a:ext cx="3456432" cy="2633472"/>
          </a:xfrm>
          <a:prstGeom prst="roundRect">
            <a:avLst>
              <a:gd name="adj" fmla="val 2778"/>
            </a:avLst>
          </a:prstGeom>
          <a:solidFill>
            <a:srgbClr val="EAF0FC"/>
          </a:solidFill>
          <a:ln w="12700">
            <a:solidFill>
              <a:srgbClr val="E1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6" name="Shape 47"/>
          <p:cNvSpPr/>
          <p:nvPr/>
        </p:nvSpPr>
        <p:spPr>
          <a:xfrm>
            <a:off x="457200" y="7598664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67" name="Image 17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897" y="7640361"/>
            <a:ext cx="264079" cy="264079"/>
          </a:xfrm>
          <a:prstGeom prst="rect">
            <a:avLst/>
          </a:prstGeom>
        </p:spPr>
      </p:pic>
      <p:sp>
        <p:nvSpPr>
          <p:cNvPr id="68" name="Text 48"/>
          <p:cNvSpPr/>
          <p:nvPr/>
        </p:nvSpPr>
        <p:spPr>
          <a:xfrm>
            <a:off x="896112" y="7562088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1250" dirty="0"/>
          </a:p>
        </p:txBody>
      </p:sp>
      <p:sp>
        <p:nvSpPr>
          <p:cNvPr id="69" name="Text 49"/>
          <p:cNvSpPr/>
          <p:nvPr/>
        </p:nvSpPr>
        <p:spPr>
          <a:xfrm>
            <a:off x="457200" y="8165592"/>
            <a:ext cx="3090672" cy="13770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5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Samsung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EcoLife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makes Samsung's sustainability commitments a reality with a measurable product line. It enhances brand value, creates a new revenue channel, and addresses the growing demand for responsible and responsible technology.</a:t>
            </a:r>
          </a:p>
        </p:txBody>
      </p:sp>
      <p:sp>
        <p:nvSpPr>
          <p:cNvPr id="70" name="Shape 50"/>
          <p:cNvSpPr/>
          <p:nvPr/>
        </p:nvSpPr>
        <p:spPr>
          <a:xfrm>
            <a:off x="3831336" y="7452360"/>
            <a:ext cx="3456432" cy="2633472"/>
          </a:xfrm>
          <a:prstGeom prst="roundRect">
            <a:avLst>
              <a:gd name="adj" fmla="val 2778"/>
            </a:avLst>
          </a:prstGeom>
          <a:solidFill>
            <a:srgbClr val="E4F7EF"/>
          </a:solidFill>
          <a:ln w="12700">
            <a:solidFill>
              <a:srgbClr val="E1E7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1" name="Shape 51"/>
          <p:cNvSpPr/>
          <p:nvPr/>
        </p:nvSpPr>
        <p:spPr>
          <a:xfrm>
            <a:off x="4014216" y="7598664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72" name="Image 18" descr="/home/claude/poster/icon_devic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55913" y="7640361"/>
            <a:ext cx="264079" cy="264079"/>
          </a:xfrm>
          <a:prstGeom prst="rect">
            <a:avLst/>
          </a:prstGeom>
        </p:spPr>
      </p:pic>
      <p:sp>
        <p:nvSpPr>
          <p:cNvPr id="73" name="Text 52"/>
          <p:cNvSpPr/>
          <p:nvPr/>
        </p:nvSpPr>
        <p:spPr>
          <a:xfrm>
            <a:off x="4453128" y="7562088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1250" dirty="0"/>
          </a:p>
        </p:txBody>
      </p:sp>
      <p:sp>
        <p:nvSpPr>
          <p:cNvPr id="74" name="Text 53"/>
          <p:cNvSpPr/>
          <p:nvPr/>
        </p:nvSpPr>
        <p:spPr>
          <a:xfrm>
            <a:off x="4014216" y="8074152"/>
            <a:ext cx="309067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endParaRPr lang="en-US" sz="1150" dirty="0"/>
          </a:p>
        </p:txBody>
      </p:sp>
      <p:sp>
        <p:nvSpPr>
          <p:cNvPr id="75" name="Text 54"/>
          <p:cNvSpPr/>
          <p:nvPr/>
        </p:nvSpPr>
        <p:spPr>
          <a:xfrm>
            <a:off x="4014216" y="8074152"/>
            <a:ext cx="309067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830" dirty="0">
                <a:solidFill>
                  <a:srgbClr val="1428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 </a:t>
            </a:r>
            <a:r>
              <a:rPr lang="en-US" sz="830" dirty="0">
                <a:solidFill>
                  <a:srgbClr val="5C6B8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ITU/UNITAR (2024) The Global E-waste Monitor 2024. Available at: ewastemonitor.info/the-global-e-waste-monitor-2024 (Accessed: 1 Aug 2026).</a:t>
            </a:r>
            <a:endParaRPr lang="en-US" sz="830" dirty="0"/>
          </a:p>
        </p:txBody>
      </p:sp>
      <p:sp>
        <p:nvSpPr>
          <p:cNvPr id="76" name="Text 55"/>
          <p:cNvSpPr/>
          <p:nvPr/>
        </p:nvSpPr>
        <p:spPr>
          <a:xfrm>
            <a:off x="4014216" y="8540496"/>
            <a:ext cx="309067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830" dirty="0">
                <a:solidFill>
                  <a:srgbClr val="1428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 </a:t>
            </a:r>
            <a:r>
              <a:rPr lang="en-US" sz="830" dirty="0">
                <a:solidFill>
                  <a:srgbClr val="5C6B8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PwC (2024) 2024 Voice of the Consumer Survey. Available at: pwc.com/gx/en/news-room/press-releases/2024/pwc-2024-voice-of-consumer-survey.html (Accessed: 1 Aug 2026).</a:t>
            </a:r>
            <a:endParaRPr lang="en-US" sz="830" dirty="0"/>
          </a:p>
        </p:txBody>
      </p:sp>
      <p:sp>
        <p:nvSpPr>
          <p:cNvPr id="77" name="Text 56"/>
          <p:cNvSpPr/>
          <p:nvPr/>
        </p:nvSpPr>
        <p:spPr>
          <a:xfrm>
            <a:off x="4014216" y="9006840"/>
            <a:ext cx="309067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830" dirty="0">
                <a:solidFill>
                  <a:srgbClr val="1428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 </a:t>
            </a:r>
            <a:r>
              <a:rPr lang="en-US" sz="830" dirty="0">
                <a:solidFill>
                  <a:srgbClr val="5C6B8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Electronics (2026) 20 consecutive years as world's No.1 TV brand. Samsung Newsroom. Available at: news.samsung.com (Accessed: 1 Aug 2026).</a:t>
            </a:r>
            <a:endParaRPr lang="en-US" sz="830" dirty="0"/>
          </a:p>
        </p:txBody>
      </p:sp>
      <p:sp>
        <p:nvSpPr>
          <p:cNvPr id="78" name="Text 57"/>
          <p:cNvSpPr/>
          <p:nvPr/>
        </p:nvSpPr>
        <p:spPr>
          <a:xfrm>
            <a:off x="4014216" y="9473184"/>
            <a:ext cx="309067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830" dirty="0">
                <a:solidFill>
                  <a:srgbClr val="1428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 </a:t>
            </a:r>
            <a:r>
              <a:rPr lang="en-US" sz="830" dirty="0">
                <a:solidFill>
                  <a:srgbClr val="5C6B8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Hesse, A. et al. (2022) 'Brand extensions and consumer response to greening', J. Brand Management, 29(6), pp.520-537. doi.org/10.1057/s41262-022-00274-w</a:t>
            </a:r>
            <a:endParaRPr lang="en-US" sz="830" dirty="0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0C7662F5-37B3-C0A2-01E1-B8AF073AAD8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71" t="33971" r="5073" b="54725"/>
          <a:stretch/>
        </p:blipFill>
        <p:spPr>
          <a:xfrm>
            <a:off x="6392650" y="6530804"/>
            <a:ext cx="775252" cy="775252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4F92670D-A124-A646-4EB7-4BAD62B5ABA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67" t="648" r="3194" b="85741"/>
          <a:stretch/>
        </p:blipFill>
        <p:spPr>
          <a:xfrm>
            <a:off x="5224018" y="163829"/>
            <a:ext cx="2063750" cy="93345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389</Words>
  <Application>Microsoft Office PowerPoint</Application>
  <PresentationFormat>Custom</PresentationFormat>
  <Paragraphs>28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Kailash Odedra</cp:lastModifiedBy>
  <cp:revision>2</cp:revision>
  <dcterms:created xsi:type="dcterms:W3CDTF">2026-08-01T07:10:36Z</dcterms:created>
  <dcterms:modified xsi:type="dcterms:W3CDTF">2026-08-01T23:10:26Z</dcterms:modified>
</cp:coreProperties>
</file>