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notesSlides/notesSlide9.xml" ContentType="application/vnd.openxmlformats-officedocument.presentationml.notesSlide+xml"/>
  <Override PartName="/ppt/slides/slide11.xml" ContentType="application/vnd.openxmlformats-officedocument.presentationml.slide+xml"/>
  <Override PartName="/ppt/notesSlides/notesSlide10.xml" ContentType="application/vnd.openxmlformats-officedocument.presentationml.notesSlide+xml"/>
  <Override PartName="/ppt/slides/slide12.xml" ContentType="application/vnd.openxmlformats-officedocument.presentationml.slide+xml"/>
  <Override PartName="/ppt/notesSlides/notesSlide11.xml" ContentType="application/vnd.openxmlformats-officedocument.presentationml.notesSlide+xml"/>
  <Override PartName="/ppt/slides/slide13.xml" ContentType="application/vnd.openxmlformats-officedocument.presentationml.slide+xml"/>
  <Override PartName="/ppt/slides/slide14.xml" ContentType="application/vnd.openxmlformats-officedocument.presentationml.slide+xml"/>
  <Override PartName="/ppt/notesSlides/notesSlide12.xml" ContentType="application/vnd.openxmlformats-officedocument.presentationml.notesSlide+xml"/>
  <Override PartName="/ppt/slides/slide15.xml" ContentType="application/vnd.openxmlformats-officedocument.presentationml.slide+xml"/>
  <Override PartName="/ppt/notesSlides/notesSlide13.xml" ContentType="application/vnd.openxmlformats-officedocument.presentationml.notesSlide+xml"/>
  <Override PartName="/ppt/slides/slide16.xml" ContentType="application/vnd.openxmlformats-officedocument.presentationml.slide+xml"/>
  <Override PartName="/ppt/notesSlides/notesSlide14.xml" ContentType="application/vnd.openxmlformats-officedocument.presentationml.notesSlide+xml"/>
  <Override PartName="/ppt/slides/slide17.xml" ContentType="application/vnd.openxmlformats-officedocument.presentationml.slide+xml"/>
  <Override PartName="/ppt/notesSlides/notesSlide15.xml" ContentType="application/vnd.openxmlformats-officedocument.presentationml.notesSlide+xml"/>
  <Override PartName="/ppt/slides/slide18.xml" ContentType="application/vnd.openxmlformats-officedocument.presentationml.slide+xml"/>
  <Override PartName="/ppt/notesSlides/notesSlide16.xml" ContentType="application/vnd.openxmlformats-officedocument.presentationml.notesSlide+xml"/>
  <Override PartName="/ppt/slides/slide19.xml" ContentType="application/vnd.openxmlformats-officedocument.presentationml.slide+xml"/>
  <Override PartName="/ppt/notesSlides/notesSlide17.xml" ContentType="application/vnd.openxmlformats-officedocument.presentationml.notesSlide+xml"/>
  <Override PartName="/ppt/slides/slide20.xml" ContentType="application/vnd.openxmlformats-officedocument.presentationml.slide+xml"/>
  <Override PartName="/ppt/notesSlides/notesSlide18.xml" ContentType="application/vnd.openxmlformats-officedocument.presentationml.notesSlide+xml"/>
  <Override PartName="/ppt/slides/slide21.xml" ContentType="application/vnd.openxmlformats-officedocument.presentationml.slide+xml"/>
  <Override PartName="/ppt/notesSlides/notesSlide19.xml" ContentType="application/vnd.openxmlformats-officedocument.presentationml.notesSlide+xml"/>
  <Override PartName="/ppt/slides/slide22.xml" ContentType="application/vnd.openxmlformats-officedocument.presentationml.slide+xml"/>
  <Override PartName="/ppt/slides/slide23.xml" ContentType="application/vnd.openxmlformats-officedocument.presentationml.slide+xml"/>
  <Override PartName="/ppt/notesSlides/notesSlide20.xml" ContentType="application/vnd.openxmlformats-officedocument.presentationml.notesSlide+xml"/>
  <Override PartName="/ppt/slides/slide24.xml" ContentType="application/vnd.openxmlformats-officedocument.presentationml.slide+xml"/>
  <Override PartName="/ppt/notesSlides/notesSlide21.xml" ContentType="application/vnd.openxmlformats-officedocument.presentationml.notesSlide+xml"/>
  <Override PartName="/ppt/slides/slide25.xml" ContentType="application/vnd.openxmlformats-officedocument.presentationml.slide+xml"/>
  <Override PartName="/ppt/notesSlides/notesSlide22.xml" ContentType="application/vnd.openxmlformats-officedocument.presentationml.notesSlide+xml"/>
  <Override PartName="/ppt/slides/slide26.xml" ContentType="application/vnd.openxmlformats-officedocument.presentationml.slide+xml"/>
  <Override PartName="/ppt/notesSlides/notesSlide23.xml" ContentType="application/vnd.openxmlformats-officedocument.presentationml.notesSlide+xml"/>
  <Override PartName="/ppt/slides/slide27.xml" ContentType="application/vnd.openxmlformats-officedocument.presentationml.slide+xml"/>
  <Override PartName="/ppt/notesSlides/notesSlide24.xml" ContentType="application/vnd.openxmlformats-officedocument.presentationml.notesSlide+xml"/>
  <Override PartName="/ppt/slides/slide28.xml" ContentType="application/vnd.openxmlformats-officedocument.presentationml.slide+xml"/>
  <Override PartName="/ppt/notesSlides/notesSlide25.xml" ContentType="application/vnd.openxmlformats-officedocument.presentationml.notesSlide+xml"/>
  <Override PartName="/ppt/slides/slide29.xml" ContentType="application/vnd.openxmlformats-officedocument.presentationml.slide+xml"/>
  <Override PartName="/ppt/notesSlides/notesSlide26.xml" ContentType="application/vnd.openxmlformats-officedocument.presentationml.notesSlide+xml"/>
  <Override PartName="/ppt/slides/slide30.xml" ContentType="application/vnd.openxmlformats-officedocument.presentationml.slide+xml"/>
  <Override PartName="/ppt/notesSlides/notesSlide27.xml" ContentType="application/vnd.openxmlformats-officedocument.presentationml.notesSlide+xml"/>
  <Override PartName="/ppt/slides/slide31.xml" ContentType="application/vnd.openxmlformats-officedocument.presentationml.slide+xml"/>
  <Override PartName="/ppt/slides/slide32.xml" ContentType="application/vnd.openxmlformats-officedocument.presentationml.slide+xml"/>
  <Override PartName="/ppt/notesSlides/notesSlide28.xml" ContentType="application/vnd.openxmlformats-officedocument.presentationml.notesSlide+xml"/>
  <Override PartName="/ppt/slides/slide33.xml" ContentType="application/vnd.openxmlformats-officedocument.presentationml.slide+xml"/>
  <Override PartName="/ppt/notesSlides/notesSlide29.xml" ContentType="application/vnd.openxmlformats-officedocument.presentationml.notesSlide+xml"/>
  <Override PartName="/ppt/slides/slide34.xml" ContentType="application/vnd.openxmlformats-officedocument.presentationml.slide+xml"/>
  <Override PartName="/ppt/notesSlides/notesSlide30.xml" ContentType="application/vnd.openxmlformats-officedocument.presentationml.notesSlide+xml"/>
  <Override PartName="/ppt/slides/slide35.xml" ContentType="application/vnd.openxmlformats-officedocument.presentationml.slide+xml"/>
  <Override PartName="/ppt/notesSlides/notesSlide31.xml" ContentType="application/vnd.openxmlformats-officedocument.presentationml.notesSlide+xml"/>
  <Override PartName="/ppt/slides/slide36.xml" ContentType="application/vnd.openxmlformats-officedocument.presentationml.slide+xml"/>
  <Override PartName="/ppt/notesSlides/notesSlide32.xml" ContentType="application/vnd.openxmlformats-officedocument.presentationml.notesSlide+xml"/>
  <Override PartName="/ppt/slides/slide37.xml" ContentType="application/vnd.openxmlformats-officedocument.presentationml.slide+xml"/>
  <Override PartName="/ppt/notesSlides/notesSlide33.xml" ContentType="application/vnd.openxmlformats-officedocument.presentationml.notesSlide+xml"/>
  <Override PartName="/ppt/slides/slide38.xml" ContentType="application/vnd.openxmlformats-officedocument.presentationml.slide+xml"/>
  <Override PartName="/ppt/notesSlides/notesSlide34.xml" ContentType="application/vnd.openxmlformats-officedocument.presentationml.notesSlide+xml"/>
  <Override PartName="/ppt/slides/slide39.xml" ContentType="application/vnd.openxmlformats-officedocument.presentationml.slide+xml"/>
  <Override PartName="/ppt/notesSlides/notesSlide35.xml" ContentType="application/vnd.openxmlformats-officedocument.presentationml.notesSlide+xml"/>
  <Override PartName="/ppt/slides/slide40.xml" ContentType="application/vnd.openxmlformats-officedocument.presentationml.slide+xml"/>
  <Override PartName="/ppt/slides/slide41.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embedTrueTypeFonts="1" removePersonalInfoOnSave="1" saveSubsetFonts="1">
  <p:sldMasterIdLst>
    <p:sldMasterId id="2147483682" r:id="rId1"/>
  </p:sldMasterIdLst>
  <p:notesMasterIdLst>
    <p:notesMasterId r:id="rId2"/>
  </p:notesMasterIdLst>
  <p:sldIdLst>
    <p:sldId id="334" r:id="rId3"/>
    <p:sldId id="335" r:id="rId4"/>
    <p:sldId id="336" r:id="rId5"/>
    <p:sldId id="337" r:id="rId6"/>
    <p:sldId id="338" r:id="rId7"/>
    <p:sldId id="339" r:id="rId8"/>
    <p:sldId id="340" r:id="rId9"/>
    <p:sldId id="341" r:id="rId10"/>
    <p:sldId id="342" r:id="rId11"/>
    <p:sldId id="343" r:id="rId12"/>
    <p:sldId id="344" r:id="rId13"/>
    <p:sldId id="345" r:id="rId14"/>
    <p:sldId id="346" r:id="rId15"/>
    <p:sldId id="347" r:id="rId16"/>
    <p:sldId id="348" r:id="rId17"/>
    <p:sldId id="349" r:id="rId18"/>
    <p:sldId id="350" r:id="rId19"/>
    <p:sldId id="351" r:id="rId20"/>
    <p:sldId id="352" r:id="rId21"/>
    <p:sldId id="353" r:id="rId22"/>
    <p:sldId id="354" r:id="rId23"/>
    <p:sldId id="355" r:id="rId24"/>
    <p:sldId id="356" r:id="rId25"/>
    <p:sldId id="357" r:id="rId26"/>
    <p:sldId id="358" r:id="rId27"/>
    <p:sldId id="359" r:id="rId28"/>
    <p:sldId id="360" r:id="rId29"/>
    <p:sldId id="361" r:id="rId30"/>
    <p:sldId id="362" r:id="rId31"/>
    <p:sldId id="363" r:id="rId32"/>
    <p:sldId id="364" r:id="rId33"/>
    <p:sldId id="365" r:id="rId34"/>
    <p:sldId id="366" r:id="rId35"/>
    <p:sldId id="367" r:id="rId36"/>
    <p:sldId id="368" r:id="rId37"/>
    <p:sldId id="369" r:id="rId38"/>
    <p:sldId id="370" r:id="rId39"/>
    <p:sldId id="371" r:id="rId40"/>
    <p:sldId id="372" r:id="rId41"/>
    <p:sldId id="373" r:id="rId42"/>
    <p:sldId id="374" r:id="rId43"/>
  </p:sldIdLst>
  <p:sldSz cy="8229600" cx="14630400"/>
  <p:notesSz cx="8229600" cy="146304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5611"/>
    <p:restoredTop sz="92996" autoAdjust="0"/>
  </p:normalViewPr>
  <p:slideViewPr>
    <p:cSldViewPr snapToGrid="0" snapToObjects="1">
      <p:cViewPr varScale="1">
        <p:scale>
          <a:sx n="48" d="100"/>
          <a:sy n="48" d="100"/>
        </p:scale>
        <p:origin x="972" y="24"/>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33" Type="http://schemas.openxmlformats.org/officeDocument/2006/relationships/slide" Target="slides/slide31.xml"/><Relationship Id="rId34" Type="http://schemas.openxmlformats.org/officeDocument/2006/relationships/slide" Target="slides/slide32.xml"/><Relationship Id="rId35" Type="http://schemas.openxmlformats.org/officeDocument/2006/relationships/slide" Target="slides/slide33.xml"/><Relationship Id="rId36" Type="http://schemas.openxmlformats.org/officeDocument/2006/relationships/slide" Target="slides/slide34.xml"/><Relationship Id="rId37" Type="http://schemas.openxmlformats.org/officeDocument/2006/relationships/slide" Target="slides/slide35.xml"/><Relationship Id="rId38" Type="http://schemas.openxmlformats.org/officeDocument/2006/relationships/slide" Target="slides/slide36.xml"/><Relationship Id="rId39" Type="http://schemas.openxmlformats.org/officeDocument/2006/relationships/slide" Target="slides/slide37.xml"/><Relationship Id="rId40" Type="http://schemas.openxmlformats.org/officeDocument/2006/relationships/slide" Target="slides/slide38.xml"/><Relationship Id="rId41" Type="http://schemas.openxmlformats.org/officeDocument/2006/relationships/slide" Target="slides/slide39.xml"/><Relationship Id="rId42" Type="http://schemas.openxmlformats.org/officeDocument/2006/relationships/slide" Target="slides/slide40.xml"/><Relationship Id="rId43" Type="http://schemas.openxmlformats.org/officeDocument/2006/relationships/slide" Target="slides/slide41.xml"/><Relationship Id="rId44" Type="http://schemas.openxmlformats.org/officeDocument/2006/relationships/tableStyles" Target="tableStyles.xml"/><Relationship Id="rId45" Type="http://schemas.openxmlformats.org/officeDocument/2006/relationships/presProps" Target="presProps.xml"/><Relationship Id="rId46" Type="http://schemas.openxmlformats.org/officeDocument/2006/relationships/viewProps" Target="viewProps.xml"/><Relationship Id="rId4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21"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slide" Target="../slides/slide36.xml"/><Relationship Id="rId2"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slide" Target="../slides/slide37.xml"/><Relationship Id="rId2"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slide" Target="../slides/slide38.xml"/><Relationship Id="rId2"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81" name=""/>
        <p:cNvGrpSpPr/>
        <p:nvPr/>
      </p:nvGrpSpPr>
      <p:grpSpPr>
        <a:xfrm>
          <a:off x="0" y="0"/>
          <a:ext cx="0" cy="0"/>
          <a:chOff x="0" y="0"/>
          <a:chExt cx="0" cy="0"/>
        </a:xfrm>
      </p:grpSpPr>
      <p:sp>
        <p:nvSpPr>
          <p:cNvPr id="1048580" name="Slide Image Placeholder 1"/>
          <p:cNvSpPr>
            <a:spLocks noChangeAspect="1" noRot="1" noGrp="1"/>
          </p:cNvSpPr>
          <p:nvPr>
            <p:ph type="sldImg"/>
          </p:nvPr>
        </p:nvSpPr>
        <p:spPr/>
        <p:txBody>
          <a:bodyPr/>
          <a:p>
            <a:endParaRPr lang="en-IN"/>
          </a:p>
        </p:txBody>
      </p:sp>
      <p:sp>
        <p:nvSpPr>
          <p:cNvPr id="1048581" name="Notes Placeholder 2"/>
          <p:cNvSpPr>
            <a:spLocks noGrp="1"/>
          </p:cNvSpPr>
          <p:nvPr>
            <p:ph type="body" idx="1"/>
          </p:nvPr>
        </p:nvSpPr>
        <p:spPr/>
        <p:txBody>
          <a:bodyPr/>
          <a:p>
            <a:endParaRPr dirty="0" lang="en-US"/>
          </a:p>
        </p:txBody>
      </p:sp>
      <p:sp>
        <p:nvSpPr>
          <p:cNvPr id="1048582" name="Slide Number Placeholder 3"/>
          <p:cNvSpPr>
            <a:spLocks noGrp="1"/>
          </p:cNvSpPr>
          <p:nvPr>
            <p:ph type="sldNum" sz="quarter" idx="10"/>
          </p:nvPr>
        </p:nvSpPr>
        <p:spPr/>
        <p:txBody>
          <a:bodyPr/>
          <a:p>
            <a:fld id="{F7021451-1387-4CA6-816F-3879F97B5CBC}" type="slidenum">
              <a:rPr lang="en-US"/>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85" name=""/>
        <p:cNvGrpSpPr/>
        <p:nvPr/>
      </p:nvGrpSpPr>
      <p:grpSpPr>
        <a:xfrm>
          <a:off x="0" y="0"/>
          <a:ext cx="0" cy="0"/>
          <a:chOff x="0" y="0"/>
          <a:chExt cx="0" cy="0"/>
        </a:xfrm>
      </p:grpSpPr>
      <p:sp>
        <p:nvSpPr>
          <p:cNvPr id="1048593" name="Slide Image Placeholder 1"/>
          <p:cNvSpPr>
            <a:spLocks noChangeAspect="1" noRot="1" noGrp="1"/>
          </p:cNvSpPr>
          <p:nvPr>
            <p:ph type="sldImg"/>
          </p:nvPr>
        </p:nvSpPr>
        <p:spPr/>
        <p:txBody>
          <a:bodyPr/>
          <a:p>
            <a:endParaRPr lang="en-IN"/>
          </a:p>
        </p:txBody>
      </p:sp>
      <p:sp>
        <p:nvSpPr>
          <p:cNvPr id="1048594" name="Notes Placeholder 2"/>
          <p:cNvSpPr>
            <a:spLocks noGrp="1"/>
          </p:cNvSpPr>
          <p:nvPr>
            <p:ph type="body" idx="1"/>
          </p:nvPr>
        </p:nvSpPr>
        <p:spPr/>
        <p:txBody>
          <a:bodyPr/>
          <a:p>
            <a:r>
              <a:rPr dirty="0" sz="1200" kern="1200" lang="en-GB">
                <a:solidFill>
                  <a:schemeClr val="tx1"/>
                </a:solidFill>
                <a:effectLst/>
                <a:latin typeface="+mn-lt"/>
                <a:ea typeface="+mn-ea"/>
                <a:cs typeface="+mn-cs"/>
              </a:rPr>
              <a:t>As the rates of diabetes are increasing, it is the need of the hour to promote a health intervention which can improve self-management of diabetes in elderly people. The proposed intervention involves the use of a mobile health application (mHealth) which will help the elderly people to regularly monitor their blood sugar levels and receive guidance on diet and exercise. </a:t>
            </a:r>
            <a:endParaRPr dirty="0" lang="en-US"/>
          </a:p>
        </p:txBody>
      </p:sp>
      <p:sp>
        <p:nvSpPr>
          <p:cNvPr id="1048595" name="Slide Number Placeholder 3"/>
          <p:cNvSpPr>
            <a:spLocks noGrp="1"/>
          </p:cNvSpPr>
          <p:nvPr>
            <p:ph type="sldNum" sz="quarter" idx="10"/>
          </p:nvPr>
        </p:nvSpPr>
        <p:spPr/>
        <p:txBody>
          <a:bodyPr/>
          <a:p>
            <a:fld id="{F7021451-1387-4CA6-816F-3879F97B5CBC}" type="slidenum">
              <a:rPr lang="en-US"/>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89" name=""/>
        <p:cNvGrpSpPr/>
        <p:nvPr/>
      </p:nvGrpSpPr>
      <p:grpSpPr>
        <a:xfrm>
          <a:off x="0" y="0"/>
          <a:ext cx="0" cy="0"/>
          <a:chOff x="0" y="0"/>
          <a:chExt cx="0" cy="0"/>
        </a:xfrm>
      </p:grpSpPr>
      <p:sp>
        <p:nvSpPr>
          <p:cNvPr id="1048602" name="Slide Image Placeholder 1"/>
          <p:cNvSpPr>
            <a:spLocks noChangeAspect="1" noRot="1" noGrp="1"/>
          </p:cNvSpPr>
          <p:nvPr>
            <p:ph type="sldImg"/>
          </p:nvPr>
        </p:nvSpPr>
        <p:spPr/>
        <p:txBody>
          <a:bodyPr/>
          <a:p>
            <a:endParaRPr lang="en-IN"/>
          </a:p>
        </p:txBody>
      </p:sp>
      <p:sp>
        <p:nvSpPr>
          <p:cNvPr id="1048603"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Mobile health application also known as mHealth is the chosen digital health technology for this health intervention. It is a smartphone-based tool which supports regular tracking of blood glucose levels and self-management for elderly people </a:t>
            </a:r>
            <a:r>
              <a:rPr dirty="0" sz="12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a:t>
            </a:r>
            <a:r>
              <a:rPr dirty="0" sz="1200" lang="en-GB">
                <a:latin typeface="Times New Roman" panose="02020603050405020304" pitchFamily="18" charset="0"/>
                <a:ea typeface="Arial" panose="020B0604020202020204" pitchFamily="34" charset="0"/>
              </a:rPr>
              <a:t>Knowdiabetes, 2026</a:t>
            </a:r>
            <a:r>
              <a:rPr dirty="0" sz="1200" lang="en-GB" strike="noStrike" u="none">
                <a:effectLst/>
                <a:latin typeface="Times New Roman" panose="02020603050405020304" pitchFamily="18" charset="0"/>
                <a:ea typeface="Arial" panose="020B0604020202020204" pitchFamily="34" charset="0"/>
                <a:cs typeface="Times New Roman" panose="02020603050405020304" pitchFamily="18" charset="0"/>
              </a:rPr>
              <a:t>)</a:t>
            </a:r>
            <a:r>
              <a:rPr dirty="0" sz="1200" kern="1200" lang="en-GB">
                <a:solidFill>
                  <a:schemeClr val="tx1"/>
                </a:solidFill>
                <a:effectLst/>
                <a:latin typeface="+mn-lt"/>
                <a:ea typeface="+mn-ea"/>
                <a:cs typeface="+mn-cs"/>
              </a:rPr>
              <a:t>. </a:t>
            </a:r>
            <a:endParaRPr dirty="0" sz="1200" kern="1200" lang="en-IN">
              <a:solidFill>
                <a:schemeClr val="tx1"/>
              </a:solidFill>
              <a:effectLst/>
              <a:latin typeface="+mn-lt"/>
              <a:ea typeface="+mn-ea"/>
              <a:cs typeface="+mn-cs"/>
            </a:endParaRPr>
          </a:p>
          <a:p>
            <a:endParaRPr dirty="0" lang="en-US"/>
          </a:p>
        </p:txBody>
      </p:sp>
      <p:sp>
        <p:nvSpPr>
          <p:cNvPr id="1048604" name="Slide Number Placeholder 3"/>
          <p:cNvSpPr>
            <a:spLocks noGrp="1"/>
          </p:cNvSpPr>
          <p:nvPr>
            <p:ph type="sldNum" sz="quarter" idx="10"/>
          </p:nvPr>
        </p:nvSpPr>
        <p:spPr/>
        <p:txBody>
          <a:bodyPr/>
          <a:p>
            <a:fld id="{F7021451-1387-4CA6-816F-3879F97B5CBC}" type="slidenum">
              <a:rPr lang="en-US"/>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93" name=""/>
        <p:cNvGrpSpPr/>
        <p:nvPr/>
      </p:nvGrpSpPr>
      <p:grpSpPr>
        <a:xfrm>
          <a:off x="0" y="0"/>
          <a:ext cx="0" cy="0"/>
          <a:chOff x="0" y="0"/>
          <a:chExt cx="0" cy="0"/>
        </a:xfrm>
      </p:grpSpPr>
      <p:sp>
        <p:nvSpPr>
          <p:cNvPr id="1048610" name="Slide Image Placeholder 1"/>
          <p:cNvSpPr>
            <a:spLocks noChangeAspect="1" noRot="1" noGrp="1"/>
          </p:cNvSpPr>
          <p:nvPr>
            <p:ph type="sldImg"/>
          </p:nvPr>
        </p:nvSpPr>
        <p:spPr/>
        <p:txBody>
          <a:bodyPr/>
          <a:p>
            <a:endParaRPr lang="en-IN"/>
          </a:p>
        </p:txBody>
      </p:sp>
      <p:sp>
        <p:nvSpPr>
          <p:cNvPr id="1048611"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Diabetes is a chronic metabolic disease characterised by high blood glucose levels due to insufficient insulin production or ineffective use of insulin. Type 2 diabetes is the most common form and a major public health concern.</a:t>
            </a:r>
            <a:endParaRPr dirty="0" sz="1200" kern="1200" lang="en-IN">
              <a:solidFill>
                <a:schemeClr val="tx1"/>
              </a:solidFill>
              <a:effectLst/>
              <a:latin typeface="+mn-lt"/>
              <a:ea typeface="+mn-ea"/>
              <a:cs typeface="+mn-cs"/>
            </a:endParaRPr>
          </a:p>
          <a:p>
            <a:endParaRPr dirty="0" lang="en-US"/>
          </a:p>
        </p:txBody>
      </p:sp>
      <p:sp>
        <p:nvSpPr>
          <p:cNvPr id="1048612" name="Slide Number Placeholder 3"/>
          <p:cNvSpPr>
            <a:spLocks noGrp="1"/>
          </p:cNvSpPr>
          <p:nvPr>
            <p:ph type="sldNum" sz="quarter" idx="10"/>
          </p:nvPr>
        </p:nvSpPr>
        <p:spPr/>
        <p:txBody>
          <a:bodyPr/>
          <a:p>
            <a:fld id="{F7021451-1387-4CA6-816F-3879F97B5CBC}" type="slidenum">
              <a:rPr lang="en-US"/>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96" name=""/>
        <p:cNvGrpSpPr/>
        <p:nvPr/>
      </p:nvGrpSpPr>
      <p:grpSpPr>
        <a:xfrm>
          <a:off x="0" y="0"/>
          <a:ext cx="0" cy="0"/>
          <a:chOff x="0" y="0"/>
          <a:chExt cx="0" cy="0"/>
        </a:xfrm>
      </p:grpSpPr>
      <p:sp>
        <p:nvSpPr>
          <p:cNvPr id="1048615" name="Slide Image Placeholder 1"/>
          <p:cNvSpPr>
            <a:spLocks noChangeAspect="1" noRot="1" noGrp="1"/>
          </p:cNvSpPr>
          <p:nvPr>
            <p:ph type="sldImg"/>
          </p:nvPr>
        </p:nvSpPr>
        <p:spPr>
          <a:xfrm>
            <a:off x="-273050" y="1828800"/>
            <a:ext cx="8775700" cy="4937125"/>
          </a:xfrm>
          <a:prstGeom prst="rect"/>
          <a:noFill/>
          <a:ln w="12700">
            <a:solidFill>
              <a:prstClr val="black"/>
            </a:solidFill>
          </a:ln>
        </p:spPr>
        <p:txBody>
          <a:bodyPr/>
          <a:p>
            <a:endParaRPr lang="en-IN"/>
          </a:p>
        </p:txBody>
      </p:sp>
      <p:sp>
        <p:nvSpPr>
          <p:cNvPr id="1048616" name="Notes Placeholder 2"/>
          <p:cNvSpPr>
            <a:spLocks noGrp="1"/>
          </p:cNvSpPr>
          <p:nvPr>
            <p:ph type="body" idx="1"/>
          </p:nvPr>
        </p:nvSpPr>
        <p:spPr>
          <a:xfrm>
            <a:off x="822325" y="7040563"/>
            <a:ext cx="6584950" cy="5761037"/>
          </a:xfrm>
          <a:prstGeom prst="rect"/>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Treatment of diabetes involves constant observation and change of lifestyle. The patient has to monitor the blood sugar levels and take prescribed medications regularly, follow nutritious food and exercise habits. Conventional healthcare systems primarily offer support during hospital visits, which is not necessarily associated with continuous self-management. This scenario can be improved by using digital health technologies which will allow patients to control their glucose level, medication reminders and follow their lifestyle changes (especially mobile health applications). They can assist in the enhancement of patient engagement and improve disease management. Nevertheless, issues like the rather low digital literacy of older adults, inadequate access to technology, and data privacy issues can influence their performance. Digital interventions in health have potential opportunities to enhance the management of diabetes despite these barriers.</a:t>
            </a:r>
          </a:p>
          <a:p>
            <a:endParaRPr dirty="0"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00" name=""/>
        <p:cNvGrpSpPr/>
        <p:nvPr/>
      </p:nvGrpSpPr>
      <p:grpSpPr>
        <a:xfrm>
          <a:off x="0" y="0"/>
          <a:ext cx="0" cy="0"/>
          <a:chOff x="0" y="0"/>
          <a:chExt cx="0" cy="0"/>
        </a:xfrm>
      </p:grpSpPr>
      <p:sp>
        <p:nvSpPr>
          <p:cNvPr id="1048623" name="Slide Image Placeholder 1"/>
          <p:cNvSpPr>
            <a:spLocks noChangeAspect="1" noRot="1" noGrp="1"/>
          </p:cNvSpPr>
          <p:nvPr>
            <p:ph type="sldImg"/>
          </p:nvPr>
        </p:nvSpPr>
        <p:spPr/>
        <p:txBody>
          <a:bodyPr/>
          <a:p>
            <a:endParaRPr lang="en-IN"/>
          </a:p>
        </p:txBody>
      </p:sp>
      <p:sp>
        <p:nvSpPr>
          <p:cNvPr id="1048624" name="Notes Placeholder 2"/>
          <p:cNvSpPr>
            <a:spLocks noGrp="1"/>
          </p:cNvSpPr>
          <p:nvPr>
            <p:ph type="body" idx="1"/>
          </p:nvPr>
        </p:nvSpPr>
        <p:spPr/>
        <p:txBody>
          <a:bodyPr/>
          <a:p>
            <a:r>
              <a:rPr dirty="0" sz="1200" kern="1200" lang="en-GB">
                <a:solidFill>
                  <a:schemeClr val="tx1"/>
                </a:solidFill>
                <a:effectLst/>
                <a:latin typeface="+mn-lt"/>
                <a:ea typeface="+mn-ea"/>
                <a:cs typeface="+mn-cs"/>
              </a:rPr>
              <a:t>Diabetes is a growing public health issue in the UK, particularly type 2 diabetes. Higher rates are observed in regions such as the West Midlands and North East. Lower rates are found in the South East and East of England. </a:t>
            </a:r>
            <a:endParaRPr dirty="0" lang="en-US"/>
          </a:p>
        </p:txBody>
      </p:sp>
      <p:sp>
        <p:nvSpPr>
          <p:cNvPr id="1048625" name="Slide Number Placeholder 3"/>
          <p:cNvSpPr>
            <a:spLocks noGrp="1"/>
          </p:cNvSpPr>
          <p:nvPr>
            <p:ph type="sldNum" sz="quarter" idx="10"/>
          </p:nvPr>
        </p:nvSpPr>
        <p:spPr/>
        <p:txBody>
          <a:bodyPr/>
          <a:p>
            <a:fld id="{F7021451-1387-4CA6-816F-3879F97B5CBC}" type="slidenum">
              <a:rPr lang="en-US"/>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04" name=""/>
        <p:cNvGrpSpPr/>
        <p:nvPr/>
      </p:nvGrpSpPr>
      <p:grpSpPr>
        <a:xfrm>
          <a:off x="0" y="0"/>
          <a:ext cx="0" cy="0"/>
          <a:chOff x="0" y="0"/>
          <a:chExt cx="0" cy="0"/>
        </a:xfrm>
      </p:grpSpPr>
      <p:sp>
        <p:nvSpPr>
          <p:cNvPr id="1048632" name="Slide Image Placeholder 1"/>
          <p:cNvSpPr>
            <a:spLocks noChangeAspect="1" noRot="1" noGrp="1"/>
          </p:cNvSpPr>
          <p:nvPr>
            <p:ph type="sldImg"/>
          </p:nvPr>
        </p:nvSpPr>
        <p:spPr/>
        <p:txBody>
          <a:bodyPr/>
          <a:p>
            <a:endParaRPr lang="en-IN"/>
          </a:p>
        </p:txBody>
      </p:sp>
      <p:sp>
        <p:nvSpPr>
          <p:cNvPr id="1048633" name="Notes Placeholder 2"/>
          <p:cNvSpPr>
            <a:spLocks noGrp="1"/>
          </p:cNvSpPr>
          <p:nvPr>
            <p:ph type="body" idx="1"/>
          </p:nvPr>
        </p:nvSpPr>
        <p:spPr/>
        <p:txBody>
          <a:bodyPr/>
          <a:p>
            <a:r>
              <a:rPr dirty="0" sz="1200" kern="1200" lang="en-GB">
                <a:solidFill>
                  <a:schemeClr val="tx1"/>
                </a:solidFill>
                <a:effectLst/>
                <a:latin typeface="+mn-lt"/>
                <a:ea typeface="+mn-ea"/>
                <a:cs typeface="+mn-cs"/>
              </a:rPr>
              <a:t>The prevalence of diabetes in the UK rises with age. The adults aged 65 years and above show the highest prevalence which indicates the need for targeted prevention interventions. </a:t>
            </a:r>
            <a:endParaRPr dirty="0" lang="en-US"/>
          </a:p>
        </p:txBody>
      </p:sp>
      <p:sp>
        <p:nvSpPr>
          <p:cNvPr id="1048634" name="Slide Number Placeholder 3"/>
          <p:cNvSpPr>
            <a:spLocks noGrp="1"/>
          </p:cNvSpPr>
          <p:nvPr>
            <p:ph type="sldNum" sz="quarter" idx="10"/>
          </p:nvPr>
        </p:nvSpPr>
        <p:spPr/>
        <p:txBody>
          <a:bodyPr/>
          <a:p>
            <a:fld id="{F7021451-1387-4CA6-816F-3879F97B5CBC}" type="slidenum">
              <a:rPr lang="en-US"/>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08" name=""/>
        <p:cNvGrpSpPr/>
        <p:nvPr/>
      </p:nvGrpSpPr>
      <p:grpSpPr>
        <a:xfrm>
          <a:off x="0" y="0"/>
          <a:ext cx="0" cy="0"/>
          <a:chOff x="0" y="0"/>
          <a:chExt cx="0" cy="0"/>
        </a:xfrm>
      </p:grpSpPr>
      <p:sp>
        <p:nvSpPr>
          <p:cNvPr id="1048640" name="Slide Image Placeholder 1"/>
          <p:cNvSpPr>
            <a:spLocks noChangeAspect="1" noRot="1" noGrp="1"/>
          </p:cNvSpPr>
          <p:nvPr>
            <p:ph type="sldImg"/>
          </p:nvPr>
        </p:nvSpPr>
        <p:spPr/>
        <p:txBody>
          <a:bodyPr/>
          <a:p>
            <a:endParaRPr lang="en-IN"/>
          </a:p>
        </p:txBody>
      </p:sp>
      <p:sp>
        <p:nvSpPr>
          <p:cNvPr id="1048641"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In case diabetes is not properly treated, it might have severe complications, involving a variety of organs. The complications lower the quality of life and augment the health care costs.</a:t>
            </a:r>
            <a:endParaRPr dirty="0" sz="1200" kern="1200" lang="en-IN">
              <a:solidFill>
                <a:schemeClr val="tx1"/>
              </a:solidFill>
              <a:effectLst/>
              <a:latin typeface="+mn-lt"/>
              <a:ea typeface="+mn-ea"/>
              <a:cs typeface="+mn-cs"/>
            </a:endParaRPr>
          </a:p>
          <a:p>
            <a:endParaRPr dirty="0" lang="en-US"/>
          </a:p>
        </p:txBody>
      </p:sp>
      <p:sp>
        <p:nvSpPr>
          <p:cNvPr id="1048642" name="Slide Number Placeholder 3"/>
          <p:cNvSpPr>
            <a:spLocks noGrp="1"/>
          </p:cNvSpPr>
          <p:nvPr>
            <p:ph type="sldNum" sz="quarter" idx="10"/>
          </p:nvPr>
        </p:nvSpPr>
        <p:spPr/>
        <p:txBody>
          <a:bodyPr/>
          <a:p>
            <a:fld id="{F7021451-1387-4CA6-816F-3879F97B5CBC}" type="slidenum">
              <a:rPr lang="en-US"/>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12" name=""/>
        <p:cNvGrpSpPr/>
        <p:nvPr/>
      </p:nvGrpSpPr>
      <p:grpSpPr>
        <a:xfrm>
          <a:off x="0" y="0"/>
          <a:ext cx="0" cy="0"/>
          <a:chOff x="0" y="0"/>
          <a:chExt cx="0" cy="0"/>
        </a:xfrm>
      </p:grpSpPr>
      <p:sp>
        <p:nvSpPr>
          <p:cNvPr id="1048648" name="Slide Image Placeholder 1"/>
          <p:cNvSpPr>
            <a:spLocks noChangeAspect="1" noRot="1" noGrp="1"/>
          </p:cNvSpPr>
          <p:nvPr>
            <p:ph type="sldImg"/>
          </p:nvPr>
        </p:nvSpPr>
        <p:spPr/>
        <p:txBody>
          <a:bodyPr/>
          <a:p>
            <a:endParaRPr lang="en-IN"/>
          </a:p>
        </p:txBody>
      </p:sp>
      <p:sp>
        <p:nvSpPr>
          <p:cNvPr id="1048649"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Diabetes can be controlled with the help of self-management which prevents the manifestation of the related complications. Self-managing is beneficial in making people keep their sugar levels stable and adopt healthy lifestyles.</a:t>
            </a:r>
            <a:endParaRPr dirty="0" sz="1200" kern="1200" lang="en-IN">
              <a:solidFill>
                <a:schemeClr val="tx1"/>
              </a:solidFill>
              <a:effectLst/>
              <a:latin typeface="+mn-lt"/>
              <a:ea typeface="+mn-ea"/>
              <a:cs typeface="+mn-cs"/>
            </a:endParaRPr>
          </a:p>
          <a:p>
            <a:endParaRPr dirty="0" lang="en-US"/>
          </a:p>
        </p:txBody>
      </p:sp>
      <p:sp>
        <p:nvSpPr>
          <p:cNvPr id="1048650" name="Slide Number Placeholder 3"/>
          <p:cNvSpPr>
            <a:spLocks noGrp="1"/>
          </p:cNvSpPr>
          <p:nvPr>
            <p:ph type="sldNum" sz="quarter" idx="10"/>
          </p:nvPr>
        </p:nvSpPr>
        <p:spPr/>
        <p:txBody>
          <a:bodyPr/>
          <a:p>
            <a:fld id="{F7021451-1387-4CA6-816F-3879F97B5CBC}" type="slidenum">
              <a:rPr lang="en-US"/>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16" name=""/>
        <p:cNvGrpSpPr/>
        <p:nvPr/>
      </p:nvGrpSpPr>
      <p:grpSpPr>
        <a:xfrm>
          <a:off x="0" y="0"/>
          <a:ext cx="0" cy="0"/>
          <a:chOff x="0" y="0"/>
          <a:chExt cx="0" cy="0"/>
        </a:xfrm>
      </p:grpSpPr>
      <p:sp>
        <p:nvSpPr>
          <p:cNvPr id="1048656" name="Slide Image Placeholder 1"/>
          <p:cNvSpPr>
            <a:spLocks noChangeAspect="1" noRot="1" noGrp="1"/>
          </p:cNvSpPr>
          <p:nvPr>
            <p:ph type="sldImg"/>
          </p:nvPr>
        </p:nvSpPr>
        <p:spPr/>
        <p:txBody>
          <a:bodyPr/>
          <a:p>
            <a:endParaRPr lang="en-IN"/>
          </a:p>
        </p:txBody>
      </p:sp>
      <p:sp>
        <p:nvSpPr>
          <p:cNvPr id="1048657" name="Notes Placeholder 2"/>
          <p:cNvSpPr>
            <a:spLocks noGrp="1"/>
          </p:cNvSpPr>
          <p:nvPr>
            <p:ph type="body" idx="1"/>
          </p:nvPr>
        </p:nvSpPr>
        <p:spPr/>
        <p:txBody>
          <a:bodyPr/>
          <a:p>
            <a:r>
              <a:rPr dirty="0" sz="1200" kern="1200" lang="en-GB">
                <a:solidFill>
                  <a:schemeClr val="tx1"/>
                </a:solidFill>
                <a:effectLst/>
                <a:latin typeface="+mn-lt"/>
                <a:ea typeface="+mn-ea"/>
                <a:cs typeface="+mn-cs"/>
              </a:rPr>
              <a:t>The mobile health application enhances disease management and elderly people can self-track their blood sugar levels. The digital intervention also encourages healthier lifestyles of the old adults. </a:t>
            </a:r>
            <a:endParaRPr dirty="0" lang="en-US"/>
          </a:p>
        </p:txBody>
      </p:sp>
      <p:sp>
        <p:nvSpPr>
          <p:cNvPr id="1048658" name="Slide Number Placeholder 3"/>
          <p:cNvSpPr>
            <a:spLocks noGrp="1"/>
          </p:cNvSpPr>
          <p:nvPr>
            <p:ph type="sldNum" sz="quarter" idx="10"/>
          </p:nvPr>
        </p:nvSpPr>
        <p:spPr/>
        <p:txBody>
          <a:bodyPr/>
          <a:p>
            <a:fld id="{F7021451-1387-4CA6-816F-3879F97B5CBC}" type="slidenum">
              <a:rPr lang="en-US"/>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20" name=""/>
        <p:cNvGrpSpPr/>
        <p:nvPr/>
      </p:nvGrpSpPr>
      <p:grpSpPr>
        <a:xfrm>
          <a:off x="0" y="0"/>
          <a:ext cx="0" cy="0"/>
          <a:chOff x="0" y="0"/>
          <a:chExt cx="0" cy="0"/>
        </a:xfrm>
      </p:grpSpPr>
      <p:sp>
        <p:nvSpPr>
          <p:cNvPr id="1048664" name="Slide Image Placeholder 1"/>
          <p:cNvSpPr>
            <a:spLocks noChangeAspect="1" noRot="1" noGrp="1"/>
          </p:cNvSpPr>
          <p:nvPr>
            <p:ph type="sldImg"/>
          </p:nvPr>
        </p:nvSpPr>
        <p:spPr/>
        <p:txBody>
          <a:bodyPr/>
          <a:p>
            <a:endParaRPr lang="en-IN"/>
          </a:p>
        </p:txBody>
      </p:sp>
      <p:sp>
        <p:nvSpPr>
          <p:cNvPr id="1048665" name="Notes Placeholder 2"/>
          <p:cNvSpPr>
            <a:spLocks noGrp="1"/>
          </p:cNvSpPr>
          <p:nvPr>
            <p:ph type="body" idx="1"/>
          </p:nvPr>
        </p:nvSpPr>
        <p:spPr/>
        <p:txBody>
          <a:bodyPr/>
          <a:p>
            <a:r>
              <a:rPr dirty="0" sz="1200" kern="1200" lang="en-GB">
                <a:solidFill>
                  <a:schemeClr val="tx1"/>
                </a:solidFill>
                <a:effectLst/>
                <a:latin typeface="+mn-lt"/>
                <a:ea typeface="+mn-ea"/>
                <a:cs typeface="+mn-cs"/>
              </a:rPr>
              <a:t>Diabetes among the aged population in the UK is on the rise, and this points to the importance of efficient interventions. Digital health apps can be used to assist people in managing diabetes better by tracking glucose, enhancing health awareness, and supporting the use of technologies in glucose monitoring.</a:t>
            </a:r>
            <a:endParaRPr dirty="0" lang="en-US"/>
          </a:p>
        </p:txBody>
      </p:sp>
      <p:sp>
        <p:nvSpPr>
          <p:cNvPr id="1048666" name="Slide Number Placeholder 3"/>
          <p:cNvSpPr>
            <a:spLocks noGrp="1"/>
          </p:cNvSpPr>
          <p:nvPr>
            <p:ph type="sldNum" sz="quarter" idx="10"/>
          </p:nvPr>
        </p:nvSpPr>
        <p:spPr/>
        <p:txBody>
          <a:bodyPr/>
          <a:p>
            <a:fld id="{F7021451-1387-4CA6-816F-3879F97B5CBC}" type="slidenum">
              <a:rPr lang="en-US"/>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25" name=""/>
        <p:cNvGrpSpPr/>
        <p:nvPr/>
      </p:nvGrpSpPr>
      <p:grpSpPr>
        <a:xfrm>
          <a:off x="0" y="0"/>
          <a:ext cx="0" cy="0"/>
          <a:chOff x="0" y="0"/>
          <a:chExt cx="0" cy="0"/>
        </a:xfrm>
      </p:grpSpPr>
      <p:sp>
        <p:nvSpPr>
          <p:cNvPr id="1048675" name="Slide Image Placeholder 1"/>
          <p:cNvSpPr>
            <a:spLocks noChangeAspect="1" noRot="1" noGrp="1"/>
          </p:cNvSpPr>
          <p:nvPr>
            <p:ph type="sldImg"/>
          </p:nvPr>
        </p:nvSpPr>
        <p:spPr/>
        <p:txBody>
          <a:bodyPr/>
          <a:p>
            <a:endParaRPr lang="en-IN"/>
          </a:p>
        </p:txBody>
      </p:sp>
      <p:sp>
        <p:nvSpPr>
          <p:cNvPr id="1048676"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b="1" dirty="0" sz="1200" kern="1200" lang="en-GB">
                <a:solidFill>
                  <a:schemeClr val="tx1"/>
                </a:solidFill>
                <a:effectLst/>
                <a:latin typeface="+mn-lt"/>
                <a:ea typeface="+mn-ea"/>
                <a:cs typeface="+mn-cs"/>
              </a:rPr>
              <a:t>T</a:t>
            </a:r>
            <a:r>
              <a:rPr dirty="0" sz="1200" kern="1200" lang="en-GB">
                <a:solidFill>
                  <a:schemeClr val="tx1"/>
                </a:solidFill>
                <a:effectLst/>
                <a:latin typeface="+mn-lt"/>
                <a:ea typeface="+mn-ea"/>
                <a:cs typeface="+mn-cs"/>
              </a:rPr>
              <a:t>he health promotion interventions are planned in a systematic manner with the help of the precede-proceed model. The model assists in the identification of health needs, developing an intervention, implementation of interventions, and evaluations.</a:t>
            </a:r>
            <a:endParaRPr dirty="0" sz="1200" kern="1200" lang="en-IN">
              <a:solidFill>
                <a:schemeClr val="tx1"/>
              </a:solidFill>
              <a:effectLst/>
              <a:latin typeface="+mn-lt"/>
              <a:ea typeface="+mn-ea"/>
              <a:cs typeface="+mn-cs"/>
            </a:endParaRPr>
          </a:p>
          <a:p>
            <a:endParaRPr dirty="0" lang="en-US"/>
          </a:p>
        </p:txBody>
      </p:sp>
      <p:sp>
        <p:nvSpPr>
          <p:cNvPr id="1048677" name="Slide Number Placeholder 3"/>
          <p:cNvSpPr>
            <a:spLocks noGrp="1"/>
          </p:cNvSpPr>
          <p:nvPr>
            <p:ph type="sldNum" sz="quarter" idx="10"/>
          </p:nvPr>
        </p:nvSpPr>
        <p:spPr/>
        <p:txBody>
          <a:bodyPr/>
          <a:p>
            <a:fld id="{F7021451-1387-4CA6-816F-3879F97B5CBC}" type="slidenum">
              <a:rPr lang="en-US"/>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29" name=""/>
        <p:cNvGrpSpPr/>
        <p:nvPr/>
      </p:nvGrpSpPr>
      <p:grpSpPr>
        <a:xfrm>
          <a:off x="0" y="0"/>
          <a:ext cx="0" cy="0"/>
          <a:chOff x="0" y="0"/>
          <a:chExt cx="0" cy="0"/>
        </a:xfrm>
      </p:grpSpPr>
      <p:sp>
        <p:nvSpPr>
          <p:cNvPr id="1048687" name="Slide Image Placeholder 1"/>
          <p:cNvSpPr>
            <a:spLocks noChangeAspect="1" noRot="1" noGrp="1"/>
          </p:cNvSpPr>
          <p:nvPr>
            <p:ph type="sldImg"/>
          </p:nvPr>
        </p:nvSpPr>
        <p:spPr/>
        <p:txBody>
          <a:bodyPr/>
          <a:p>
            <a:endParaRPr lang="en-IN"/>
          </a:p>
        </p:txBody>
      </p:sp>
      <p:sp>
        <p:nvSpPr>
          <p:cNvPr id="104868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PRECEDE-PROCEED model is a popular model that is applied in health promotion planning. The PRECEDE stage aims at recognising health ills and predicting behavioural and environmental influences. The PROCEED phase helps to implement the intervention and assess it to increase health outcomes.</a:t>
            </a:r>
            <a:endParaRPr dirty="0" sz="1200" kern="1200" lang="en-IN">
              <a:solidFill>
                <a:schemeClr val="tx1"/>
              </a:solidFill>
              <a:effectLst/>
              <a:latin typeface="+mn-lt"/>
              <a:ea typeface="+mn-ea"/>
              <a:cs typeface="+mn-cs"/>
            </a:endParaRPr>
          </a:p>
          <a:p>
            <a:endParaRPr dirty="0" lang="en-US"/>
          </a:p>
        </p:txBody>
      </p:sp>
      <p:sp>
        <p:nvSpPr>
          <p:cNvPr id="1048689" name="Slide Number Placeholder 3"/>
          <p:cNvSpPr>
            <a:spLocks noGrp="1"/>
          </p:cNvSpPr>
          <p:nvPr>
            <p:ph type="sldNum" sz="quarter" idx="10"/>
          </p:nvPr>
        </p:nvSpPr>
        <p:spPr/>
        <p:txBody>
          <a:bodyPr/>
          <a:p>
            <a:fld id="{F7021451-1387-4CA6-816F-3879F97B5CBC}" type="slidenum">
              <a:rPr lang="en-US"/>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33" name=""/>
        <p:cNvGrpSpPr/>
        <p:nvPr/>
      </p:nvGrpSpPr>
      <p:grpSpPr>
        <a:xfrm>
          <a:off x="0" y="0"/>
          <a:ext cx="0" cy="0"/>
          <a:chOff x="0" y="0"/>
          <a:chExt cx="0" cy="0"/>
        </a:xfrm>
      </p:grpSpPr>
      <p:sp>
        <p:nvSpPr>
          <p:cNvPr id="1048695" name="Slide Image Placeholder 1"/>
          <p:cNvSpPr>
            <a:spLocks noChangeAspect="1" noRot="1" noGrp="1"/>
          </p:cNvSpPr>
          <p:nvPr>
            <p:ph type="sldImg"/>
          </p:nvPr>
        </p:nvSpPr>
        <p:spPr/>
        <p:txBody>
          <a:bodyPr/>
          <a:p>
            <a:endParaRPr lang="en-IN"/>
          </a:p>
        </p:txBody>
      </p:sp>
      <p:sp>
        <p:nvSpPr>
          <p:cNvPr id="1048696"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Social assessment evaluates effectiveness of diabetes in old age individuals. Diabetes causes many older adults to have lower mobility, high needs of care, and reduced independence. This emphasizes the need to have specific health promoting interventions to help people to age healthily.</a:t>
            </a:r>
            <a:endParaRPr dirty="0" sz="1200" kern="1200" lang="en-IN">
              <a:solidFill>
                <a:schemeClr val="tx1"/>
              </a:solidFill>
              <a:effectLst/>
              <a:latin typeface="+mn-lt"/>
              <a:ea typeface="+mn-ea"/>
              <a:cs typeface="+mn-cs"/>
            </a:endParaRPr>
          </a:p>
          <a:p>
            <a:endParaRPr dirty="0" lang="en-US"/>
          </a:p>
        </p:txBody>
      </p:sp>
      <p:sp>
        <p:nvSpPr>
          <p:cNvPr id="1048697" name="Slide Number Placeholder 3"/>
          <p:cNvSpPr>
            <a:spLocks noGrp="1"/>
          </p:cNvSpPr>
          <p:nvPr>
            <p:ph type="sldNum" sz="quarter" idx="10"/>
          </p:nvPr>
        </p:nvSpPr>
        <p:spPr/>
        <p:txBody>
          <a:bodyPr/>
          <a:p>
            <a:fld id="{F7021451-1387-4CA6-816F-3879F97B5CBC}" type="slidenum">
              <a:rPr lang="en-US"/>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37" name=""/>
        <p:cNvGrpSpPr/>
        <p:nvPr/>
      </p:nvGrpSpPr>
      <p:grpSpPr>
        <a:xfrm>
          <a:off x="0" y="0"/>
          <a:ext cx="0" cy="0"/>
          <a:chOff x="0" y="0"/>
          <a:chExt cx="0" cy="0"/>
        </a:xfrm>
      </p:grpSpPr>
      <p:sp>
        <p:nvSpPr>
          <p:cNvPr id="1048703" name="Slide Image Placeholder 1"/>
          <p:cNvSpPr>
            <a:spLocks noChangeAspect="1" noRot="1" noGrp="1"/>
          </p:cNvSpPr>
          <p:nvPr>
            <p:ph type="sldImg"/>
          </p:nvPr>
        </p:nvSpPr>
        <p:spPr/>
        <p:txBody>
          <a:bodyPr/>
          <a:p>
            <a:endParaRPr lang="en-IN"/>
          </a:p>
        </p:txBody>
      </p:sp>
      <p:sp>
        <p:nvSpPr>
          <p:cNvPr id="1048704"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Diabetes has been found to be a more common condition among the old adults in the UK. The risk factors show that there should be a suitable medical intervention. </a:t>
            </a:r>
            <a:endParaRPr dirty="0" sz="1200" kern="1200" lang="en-IN">
              <a:solidFill>
                <a:schemeClr val="tx1"/>
              </a:solidFill>
              <a:effectLst/>
              <a:latin typeface="+mn-lt"/>
              <a:ea typeface="+mn-ea"/>
              <a:cs typeface="+mn-cs"/>
            </a:endParaRPr>
          </a:p>
          <a:p>
            <a:endParaRPr dirty="0" lang="en-US"/>
          </a:p>
        </p:txBody>
      </p:sp>
      <p:sp>
        <p:nvSpPr>
          <p:cNvPr id="1048705" name="Slide Number Placeholder 3"/>
          <p:cNvSpPr>
            <a:spLocks noGrp="1"/>
          </p:cNvSpPr>
          <p:nvPr>
            <p:ph type="sldNum" sz="quarter" idx="10"/>
          </p:nvPr>
        </p:nvSpPr>
        <p:spPr/>
        <p:txBody>
          <a:bodyPr/>
          <a:p>
            <a:fld id="{F7021451-1387-4CA6-816F-3879F97B5CBC}" type="slidenum">
              <a:rPr lang="en-US"/>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41" name=""/>
        <p:cNvGrpSpPr/>
        <p:nvPr/>
      </p:nvGrpSpPr>
      <p:grpSpPr>
        <a:xfrm>
          <a:off x="0" y="0"/>
          <a:ext cx="0" cy="0"/>
          <a:chOff x="0" y="0"/>
          <a:chExt cx="0" cy="0"/>
        </a:xfrm>
      </p:grpSpPr>
      <p:sp>
        <p:nvSpPr>
          <p:cNvPr id="1048711" name="Slide Image Placeholder 1"/>
          <p:cNvSpPr>
            <a:spLocks noChangeAspect="1" noRot="1" noGrp="1"/>
          </p:cNvSpPr>
          <p:nvPr>
            <p:ph type="sldImg"/>
          </p:nvPr>
        </p:nvSpPr>
        <p:spPr/>
        <p:txBody>
          <a:bodyPr/>
          <a:p>
            <a:endParaRPr lang="en-IN"/>
          </a:p>
        </p:txBody>
      </p:sp>
      <p:sp>
        <p:nvSpPr>
          <p:cNvPr id="1048712"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The lack of awareness among the old adults in the UK minimise the effectiveness of self-management. On the other hand, the access to digital technology and mobile health applications (mHealth) encourage proper treatment and monitoring of diabetes. </a:t>
            </a:r>
            <a:endParaRPr dirty="0" sz="1200" kern="1200" lang="en-IN">
              <a:solidFill>
                <a:schemeClr val="tx1"/>
              </a:solidFill>
              <a:effectLst/>
              <a:latin typeface="+mn-lt"/>
              <a:ea typeface="+mn-ea"/>
              <a:cs typeface="+mn-cs"/>
            </a:endParaRPr>
          </a:p>
          <a:p>
            <a:endParaRPr dirty="0" lang="en-US"/>
          </a:p>
        </p:txBody>
      </p:sp>
      <p:sp>
        <p:nvSpPr>
          <p:cNvPr id="1048713" name="Slide Number Placeholder 3"/>
          <p:cNvSpPr>
            <a:spLocks noGrp="1"/>
          </p:cNvSpPr>
          <p:nvPr>
            <p:ph type="sldNum" sz="quarter" idx="10"/>
          </p:nvPr>
        </p:nvSpPr>
        <p:spPr/>
        <p:txBody>
          <a:bodyPr/>
          <a:p>
            <a:fld id="{F7021451-1387-4CA6-816F-3879F97B5CBC}" type="slidenum">
              <a:rPr lang="en-US"/>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45" name=""/>
        <p:cNvGrpSpPr/>
        <p:nvPr/>
      </p:nvGrpSpPr>
      <p:grpSpPr>
        <a:xfrm>
          <a:off x="0" y="0"/>
          <a:ext cx="0" cy="0"/>
          <a:chOff x="0" y="0"/>
          <a:chExt cx="0" cy="0"/>
        </a:xfrm>
      </p:grpSpPr>
      <p:sp>
        <p:nvSpPr>
          <p:cNvPr id="1048719" name="Slide Image Placeholder 1"/>
          <p:cNvSpPr>
            <a:spLocks noChangeAspect="1" noRot="1" noGrp="1"/>
          </p:cNvSpPr>
          <p:nvPr>
            <p:ph type="sldImg"/>
          </p:nvPr>
        </p:nvSpPr>
        <p:spPr/>
        <p:txBody>
          <a:bodyPr/>
          <a:p>
            <a:endParaRPr lang="en-IN"/>
          </a:p>
        </p:txBody>
      </p:sp>
      <p:sp>
        <p:nvSpPr>
          <p:cNvPr id="1048720"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The intervention will take the form of a mobile health application, Knowdiabetes app that is based on assisting elderly people with diabetes. The app will assist the users in tracking glucose levels, have medication alerts, and lifestyle advices that can help them improve managing their disease.</a:t>
            </a:r>
            <a:endParaRPr dirty="0" sz="1200" kern="1200" lang="en-IN">
              <a:solidFill>
                <a:schemeClr val="tx1"/>
              </a:solidFill>
              <a:effectLst/>
              <a:latin typeface="+mn-lt"/>
              <a:ea typeface="+mn-ea"/>
              <a:cs typeface="+mn-cs"/>
            </a:endParaRPr>
          </a:p>
          <a:p>
            <a:endParaRPr dirty="0" lang="en-US"/>
          </a:p>
        </p:txBody>
      </p:sp>
      <p:sp>
        <p:nvSpPr>
          <p:cNvPr id="1048721" name="Slide Number Placeholder 3"/>
          <p:cNvSpPr>
            <a:spLocks noGrp="1"/>
          </p:cNvSpPr>
          <p:nvPr>
            <p:ph type="sldNum" sz="quarter" idx="10"/>
          </p:nvPr>
        </p:nvSpPr>
        <p:spPr/>
        <p:txBody>
          <a:bodyPr/>
          <a:p>
            <a:fld id="{F7021451-1387-4CA6-816F-3879F97B5CBC}" type="slidenum">
              <a:rPr lang="en-US"/>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49" name=""/>
        <p:cNvGrpSpPr/>
        <p:nvPr/>
      </p:nvGrpSpPr>
      <p:grpSpPr>
        <a:xfrm>
          <a:off x="0" y="0"/>
          <a:ext cx="0" cy="0"/>
          <a:chOff x="0" y="0"/>
          <a:chExt cx="0" cy="0"/>
        </a:xfrm>
      </p:grpSpPr>
      <p:sp>
        <p:nvSpPr>
          <p:cNvPr id="1048727" name="Slide Image Placeholder 1"/>
          <p:cNvSpPr>
            <a:spLocks noChangeAspect="1" noRot="1" noGrp="1"/>
          </p:cNvSpPr>
          <p:nvPr>
            <p:ph type="sldImg"/>
          </p:nvPr>
        </p:nvSpPr>
        <p:spPr/>
        <p:txBody>
          <a:bodyPr/>
          <a:p>
            <a:endParaRPr lang="en-IN"/>
          </a:p>
        </p:txBody>
      </p:sp>
      <p:sp>
        <p:nvSpPr>
          <p:cNvPr id="104872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It will be evaluated whether the intervention enhances the management of diabetes in elderly people. The changes in the level of blood glucose control, medication compliance, and user interaction with the mobile health application may be incorporated as measures.</a:t>
            </a:r>
            <a:endParaRPr dirty="0" sz="1200" kern="1200" lang="en-IN">
              <a:solidFill>
                <a:schemeClr val="tx1"/>
              </a:solidFill>
              <a:effectLst/>
              <a:latin typeface="+mn-lt"/>
              <a:ea typeface="+mn-ea"/>
              <a:cs typeface="+mn-cs"/>
            </a:endParaRPr>
          </a:p>
          <a:p>
            <a:endParaRPr dirty="0" lang="en-US"/>
          </a:p>
        </p:txBody>
      </p:sp>
      <p:sp>
        <p:nvSpPr>
          <p:cNvPr id="1048729" name="Slide Number Placeholder 3"/>
          <p:cNvSpPr>
            <a:spLocks noGrp="1"/>
          </p:cNvSpPr>
          <p:nvPr>
            <p:ph type="sldNum" sz="quarter" idx="10"/>
          </p:nvPr>
        </p:nvSpPr>
        <p:spPr/>
        <p:txBody>
          <a:bodyPr/>
          <a:p>
            <a:fld id="{F7021451-1387-4CA6-816F-3879F97B5CBC}" type="slidenum">
              <a:rPr lang="en-US"/>
              <a:t>20</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52" name=""/>
        <p:cNvGrpSpPr/>
        <p:nvPr/>
      </p:nvGrpSpPr>
      <p:grpSpPr>
        <a:xfrm>
          <a:off x="0" y="0"/>
          <a:ext cx="0" cy="0"/>
          <a:chOff x="0" y="0"/>
          <a:chExt cx="0" cy="0"/>
        </a:xfrm>
      </p:grpSpPr>
      <p:sp>
        <p:nvSpPr>
          <p:cNvPr id="1048733" name="Slide Image Placeholder 1"/>
          <p:cNvSpPr>
            <a:spLocks noChangeAspect="1" noRot="1" noGrp="1"/>
          </p:cNvSpPr>
          <p:nvPr>
            <p:ph type="sldImg"/>
          </p:nvPr>
        </p:nvSpPr>
        <p:spPr>
          <a:xfrm>
            <a:off x="-273050" y="1828800"/>
            <a:ext cx="8775700" cy="4937125"/>
          </a:xfrm>
          <a:prstGeom prst="rect"/>
          <a:noFill/>
          <a:ln w="12700">
            <a:solidFill>
              <a:prstClr val="black"/>
            </a:solidFill>
          </a:ln>
        </p:spPr>
        <p:txBody>
          <a:bodyPr/>
          <a:p>
            <a:endParaRPr lang="en-IN"/>
          </a:p>
        </p:txBody>
      </p:sp>
      <p:sp>
        <p:nvSpPr>
          <p:cNvPr id="1048734" name="Notes Placeholder 2"/>
          <p:cNvSpPr>
            <a:spLocks noGrp="1"/>
          </p:cNvSpPr>
          <p:nvPr>
            <p:ph type="body" idx="1"/>
          </p:nvPr>
        </p:nvSpPr>
        <p:spPr>
          <a:xfrm>
            <a:off x="822325" y="7040563"/>
            <a:ext cx="6584950" cy="5761037"/>
          </a:xfrm>
          <a:prstGeom prst="rect"/>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The health promotion programmes must be planned in a structured manner so that the interventions put into consideration can strategically address the issues of the population concerning health. The PRECEDE-PROCEED model is common in the field of health promotion due to the fact that it offers a methodological approach to the identification of the health needs as well as creating the necessary interventions. It can enable researchers to study social, epidemiological, behavioural and environmental determinants of diseases like diabetes. This strategy helps in evidence-based health interventions development, implementation, and evaluation. Nevertheless, the model can at times be complicated and may take long and intensive data collection and analysis. In spite of these shortcomings, it is very useful in planning health management in the community. The PRECEDE- PROCEED model is used in this intervention to develop a digital health plan to assist the elderly in diabetes self-management in the UK.</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57" name=""/>
        <p:cNvGrpSpPr/>
        <p:nvPr/>
      </p:nvGrpSpPr>
      <p:grpSpPr>
        <a:xfrm>
          <a:off x="0" y="0"/>
          <a:ext cx="0" cy="0"/>
          <a:chOff x="0" y="0"/>
          <a:chExt cx="0" cy="0"/>
        </a:xfrm>
      </p:grpSpPr>
      <p:sp>
        <p:nvSpPr>
          <p:cNvPr id="1048743" name="Slide Image Placeholder 1"/>
          <p:cNvSpPr>
            <a:spLocks noChangeAspect="1" noRot="1" noGrp="1"/>
          </p:cNvSpPr>
          <p:nvPr>
            <p:ph type="sldImg"/>
          </p:nvPr>
        </p:nvSpPr>
        <p:spPr/>
        <p:txBody>
          <a:bodyPr/>
          <a:p>
            <a:endParaRPr lang="en-IN"/>
          </a:p>
        </p:txBody>
      </p:sp>
      <p:sp>
        <p:nvSpPr>
          <p:cNvPr id="1048744" name="Notes Placeholder 2"/>
          <p:cNvSpPr>
            <a:spLocks noGrp="1"/>
          </p:cNvSpPr>
          <p:nvPr>
            <p:ph type="body" idx="1"/>
          </p:nvPr>
        </p:nvSpPr>
        <p:spPr/>
        <p:txBody>
          <a:bodyPr/>
          <a:p>
            <a:pPr rtl="0"/>
            <a:r>
              <a:rPr b="0" dirty="0" sz="1200" i="0" kern="1200" lang="en-US" strike="noStrike" u="none">
                <a:solidFill>
                  <a:schemeClr val="tx1"/>
                </a:solidFill>
                <a:effectLst/>
                <a:latin typeface="+mn-lt"/>
                <a:ea typeface="+mn-ea"/>
                <a:cs typeface="+mn-cs"/>
              </a:rPr>
              <a:t>Stakeholders play an important role in supporting the implementation of the digital health intervention. Healthcare providers, public health </a:t>
            </a:r>
            <a:r>
              <a:rPr b="0" dirty="0" sz="1200" i="0" kern="1200" lang="en-US" err="1" strike="noStrike" u="none">
                <a:solidFill>
                  <a:schemeClr val="tx1"/>
                </a:solidFill>
                <a:effectLst/>
                <a:latin typeface="+mn-lt"/>
                <a:ea typeface="+mn-ea"/>
                <a:cs typeface="+mn-cs"/>
              </a:rPr>
              <a:t>organisations</a:t>
            </a:r>
            <a:r>
              <a:rPr b="0" dirty="0" sz="1200" i="0" kern="1200" lang="en-US" strike="noStrike" u="none">
                <a:solidFill>
                  <a:schemeClr val="tx1"/>
                </a:solidFill>
                <a:effectLst/>
                <a:latin typeface="+mn-lt"/>
                <a:ea typeface="+mn-ea"/>
                <a:cs typeface="+mn-cs"/>
              </a:rPr>
              <a:t>, and technology developers contribute to the design and delivery of the intervention, while elderly individuals and caregivers are key participants.</a:t>
            </a:r>
            <a:endParaRPr b="0" dirty="0" lang="en-US">
              <a:effectLst/>
            </a:endParaRPr>
          </a:p>
          <a:p>
            <a:br>
              <a:rPr dirty="0" lang="en-US"/>
            </a:br>
            <a:endParaRPr dirty="0" lang="en-US"/>
          </a:p>
        </p:txBody>
      </p:sp>
      <p:sp>
        <p:nvSpPr>
          <p:cNvPr id="1048745" name="Slide Number Placeholder 3"/>
          <p:cNvSpPr>
            <a:spLocks noGrp="1"/>
          </p:cNvSpPr>
          <p:nvPr>
            <p:ph type="sldNum" sz="quarter" idx="10"/>
          </p:nvPr>
        </p:nvSpPr>
        <p:spPr/>
        <p:txBody>
          <a:bodyPr/>
          <a:p>
            <a:fld id="{F7021451-1387-4CA6-816F-3879F97B5CBC}" type="slidenum">
              <a:rPr lang="en-US"/>
              <a:t>23</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61" name=""/>
        <p:cNvGrpSpPr/>
        <p:nvPr/>
      </p:nvGrpSpPr>
      <p:grpSpPr>
        <a:xfrm>
          <a:off x="0" y="0"/>
          <a:ext cx="0" cy="0"/>
          <a:chOff x="0" y="0"/>
          <a:chExt cx="0" cy="0"/>
        </a:xfrm>
      </p:grpSpPr>
      <p:sp>
        <p:nvSpPr>
          <p:cNvPr id="1048758" name="Slide Image Placeholder 1"/>
          <p:cNvSpPr>
            <a:spLocks noChangeAspect="1" noRot="1" noGrp="1"/>
          </p:cNvSpPr>
          <p:nvPr>
            <p:ph type="sldImg"/>
          </p:nvPr>
        </p:nvSpPr>
        <p:spPr/>
        <p:txBody>
          <a:bodyPr/>
          <a:p>
            <a:endParaRPr lang="en-IN"/>
          </a:p>
        </p:txBody>
      </p:sp>
      <p:sp>
        <p:nvSpPr>
          <p:cNvPr id="1048759"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The role of every stakeholder towards the successful implementation of the intervention is distinct. Clinical support and healthcare professionals are educators of accessible applications designed by technology developers. Digital health tools may also be used with the help of caregivers working with aging people.</a:t>
            </a:r>
            <a:endParaRPr dirty="0" sz="1200" kern="1200" lang="en-IN">
              <a:solidFill>
                <a:schemeClr val="tx1"/>
              </a:solidFill>
              <a:effectLst/>
              <a:latin typeface="+mn-lt"/>
              <a:ea typeface="+mn-ea"/>
              <a:cs typeface="+mn-cs"/>
            </a:endParaRPr>
          </a:p>
          <a:p>
            <a:endParaRPr dirty="0" lang="en-US"/>
          </a:p>
        </p:txBody>
      </p:sp>
      <p:sp>
        <p:nvSpPr>
          <p:cNvPr id="1048760" name="Slide Number Placeholder 3"/>
          <p:cNvSpPr>
            <a:spLocks noGrp="1"/>
          </p:cNvSpPr>
          <p:nvPr>
            <p:ph type="sldNum" sz="quarter" idx="10"/>
          </p:nvPr>
        </p:nvSpPr>
        <p:spPr/>
        <p:txBody>
          <a:bodyPr/>
          <a:p>
            <a:fld id="{F7021451-1387-4CA6-816F-3879F97B5CBC}" type="slidenum">
              <a:rPr lang="en-US"/>
              <a:t>24</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65" name=""/>
        <p:cNvGrpSpPr/>
        <p:nvPr/>
      </p:nvGrpSpPr>
      <p:grpSpPr>
        <a:xfrm>
          <a:off x="0" y="0"/>
          <a:ext cx="0" cy="0"/>
          <a:chOff x="0" y="0"/>
          <a:chExt cx="0" cy="0"/>
        </a:xfrm>
      </p:grpSpPr>
      <p:sp>
        <p:nvSpPr>
          <p:cNvPr id="1048775" name="Slide Image Placeholder 1"/>
          <p:cNvSpPr>
            <a:spLocks noChangeAspect="1" noRot="1" noGrp="1"/>
          </p:cNvSpPr>
          <p:nvPr>
            <p:ph type="sldImg"/>
          </p:nvPr>
        </p:nvSpPr>
        <p:spPr/>
        <p:txBody>
          <a:bodyPr/>
          <a:p>
            <a:endParaRPr lang="en-IN"/>
          </a:p>
        </p:txBody>
      </p:sp>
      <p:sp>
        <p:nvSpPr>
          <p:cNvPr id="1048776"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Low digital skills or low digital resources may create issues of technology on the part of the elderly. The digital inequality should also be considered to ensure that all the elderly population are able to pursue the mHealth diabetes interventions.</a:t>
            </a:r>
            <a:endParaRPr dirty="0" sz="1200" kern="1200" lang="en-IN">
              <a:solidFill>
                <a:schemeClr val="tx1"/>
              </a:solidFill>
              <a:effectLst/>
              <a:latin typeface="+mn-lt"/>
              <a:ea typeface="+mn-ea"/>
              <a:cs typeface="+mn-cs"/>
            </a:endParaRPr>
          </a:p>
          <a:p>
            <a:endParaRPr dirty="0" lang="en-US"/>
          </a:p>
        </p:txBody>
      </p:sp>
      <p:sp>
        <p:nvSpPr>
          <p:cNvPr id="1048777" name="Slide Number Placeholder 3"/>
          <p:cNvSpPr>
            <a:spLocks noGrp="1"/>
          </p:cNvSpPr>
          <p:nvPr>
            <p:ph type="sldNum" sz="quarter" idx="10"/>
          </p:nvPr>
        </p:nvSpPr>
        <p:spPr/>
        <p:txBody>
          <a:bodyPr/>
          <a:p>
            <a:fld id="{F7021451-1387-4CA6-816F-3879F97B5CBC}" type="slidenum">
              <a:rPr lang="en-US"/>
              <a:t>25</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69" name=""/>
        <p:cNvGrpSpPr/>
        <p:nvPr/>
      </p:nvGrpSpPr>
      <p:grpSpPr>
        <a:xfrm>
          <a:off x="0" y="0"/>
          <a:ext cx="0" cy="0"/>
          <a:chOff x="0" y="0"/>
          <a:chExt cx="0" cy="0"/>
        </a:xfrm>
      </p:grpSpPr>
      <p:sp>
        <p:nvSpPr>
          <p:cNvPr id="1048792" name="Slide Image Placeholder 1"/>
          <p:cNvSpPr>
            <a:spLocks noChangeAspect="1" noRot="1" noGrp="1"/>
          </p:cNvSpPr>
          <p:nvPr>
            <p:ph type="sldImg"/>
          </p:nvPr>
        </p:nvSpPr>
        <p:spPr/>
        <p:txBody>
          <a:bodyPr/>
          <a:p>
            <a:endParaRPr lang="en-IN"/>
          </a:p>
        </p:txBody>
      </p:sp>
      <p:sp>
        <p:nvSpPr>
          <p:cNvPr id="1048793"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Besides the digital inequality, the practical concerns such as usability, health constraints, and involvement of healthcare staff can influence elderly people to adopt the mobile health application.</a:t>
            </a:r>
            <a:endParaRPr dirty="0" sz="1200" kern="1200" lang="en-IN">
              <a:solidFill>
                <a:schemeClr val="tx1"/>
              </a:solidFill>
              <a:effectLst/>
              <a:latin typeface="+mn-lt"/>
              <a:ea typeface="+mn-ea"/>
              <a:cs typeface="+mn-cs"/>
            </a:endParaRPr>
          </a:p>
          <a:p>
            <a:endParaRPr dirty="0" lang="en-US"/>
          </a:p>
        </p:txBody>
      </p:sp>
      <p:sp>
        <p:nvSpPr>
          <p:cNvPr id="1048794" name="Slide Number Placeholder 3"/>
          <p:cNvSpPr>
            <a:spLocks noGrp="1"/>
          </p:cNvSpPr>
          <p:nvPr>
            <p:ph type="sldNum" sz="quarter" idx="10"/>
          </p:nvPr>
        </p:nvSpPr>
        <p:spPr/>
        <p:txBody>
          <a:bodyPr/>
          <a:p>
            <a:fld id="{F7021451-1387-4CA6-816F-3879F97B5CBC}" type="slidenum">
              <a:rPr lang="en-US"/>
              <a:t>26</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73" name=""/>
        <p:cNvGrpSpPr/>
        <p:nvPr/>
      </p:nvGrpSpPr>
      <p:grpSpPr>
        <a:xfrm>
          <a:off x="0" y="0"/>
          <a:ext cx="0" cy="0"/>
          <a:chOff x="0" y="0"/>
          <a:chExt cx="0" cy="0"/>
        </a:xfrm>
      </p:grpSpPr>
      <p:sp>
        <p:nvSpPr>
          <p:cNvPr id="1048804" name="Slide Image Placeholder 1"/>
          <p:cNvSpPr>
            <a:spLocks noChangeAspect="1" noRot="1" noGrp="1"/>
          </p:cNvSpPr>
          <p:nvPr>
            <p:ph type="sldImg"/>
          </p:nvPr>
        </p:nvSpPr>
        <p:spPr/>
        <p:txBody>
          <a:bodyPr/>
          <a:p>
            <a:endParaRPr lang="en-IN"/>
          </a:p>
        </p:txBody>
      </p:sp>
      <p:sp>
        <p:nvSpPr>
          <p:cNvPr id="1048805"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In digital health interventions, patient privacy and informed consent are crucial in protecting patient privacy and obtaining informed consent. A clear flow of information regarding the use of data is what makes the use of the application with a sense of confidence and safety among the elderly users.</a:t>
            </a:r>
            <a:endParaRPr dirty="0" sz="1200" kern="1200" lang="en-IN">
              <a:solidFill>
                <a:schemeClr val="tx1"/>
              </a:solidFill>
              <a:effectLst/>
              <a:latin typeface="+mn-lt"/>
              <a:ea typeface="+mn-ea"/>
              <a:cs typeface="+mn-cs"/>
            </a:endParaRPr>
          </a:p>
          <a:p>
            <a:endParaRPr dirty="0" lang="en-US"/>
          </a:p>
        </p:txBody>
      </p:sp>
      <p:sp>
        <p:nvSpPr>
          <p:cNvPr id="1048806" name="Slide Number Placeholder 3"/>
          <p:cNvSpPr>
            <a:spLocks noGrp="1"/>
          </p:cNvSpPr>
          <p:nvPr>
            <p:ph type="sldNum" sz="quarter" idx="10"/>
          </p:nvPr>
        </p:nvSpPr>
        <p:spPr/>
        <p:txBody>
          <a:bodyPr/>
          <a:p>
            <a:fld id="{F7021451-1387-4CA6-816F-3879F97B5CBC}" type="slidenum">
              <a:rPr lang="en-US"/>
              <a:t>27</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77" name=""/>
        <p:cNvGrpSpPr/>
        <p:nvPr/>
      </p:nvGrpSpPr>
      <p:grpSpPr>
        <a:xfrm>
          <a:off x="0" y="0"/>
          <a:ext cx="0" cy="0"/>
          <a:chOff x="0" y="0"/>
          <a:chExt cx="0" cy="0"/>
        </a:xfrm>
      </p:grpSpPr>
      <p:sp>
        <p:nvSpPr>
          <p:cNvPr id="1048823" name="Slide Image Placeholder 1"/>
          <p:cNvSpPr>
            <a:spLocks noChangeAspect="1" noRot="1" noGrp="1"/>
          </p:cNvSpPr>
          <p:nvPr>
            <p:ph type="sldImg"/>
          </p:nvPr>
        </p:nvSpPr>
        <p:spPr/>
        <p:txBody>
          <a:bodyPr/>
          <a:p>
            <a:endParaRPr lang="en-IN"/>
          </a:p>
        </p:txBody>
      </p:sp>
      <p:sp>
        <p:nvSpPr>
          <p:cNvPr id="1048824"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Compliance with the law makes sure that patient information is well secured and utilised. It is also necessary to comply with the UK regulations, including GDPR, to ensure trust and safeguard the rights of older users.</a:t>
            </a:r>
            <a:endParaRPr dirty="0" sz="1200" kern="1200" lang="en-IN">
              <a:solidFill>
                <a:schemeClr val="tx1"/>
              </a:solidFill>
              <a:effectLst/>
              <a:latin typeface="+mn-lt"/>
              <a:ea typeface="+mn-ea"/>
              <a:cs typeface="+mn-cs"/>
            </a:endParaRPr>
          </a:p>
          <a:p>
            <a:endParaRPr dirty="0" lang="en-US"/>
          </a:p>
        </p:txBody>
      </p:sp>
      <p:sp>
        <p:nvSpPr>
          <p:cNvPr id="1048825" name="Slide Number Placeholder 3"/>
          <p:cNvSpPr>
            <a:spLocks noGrp="1"/>
          </p:cNvSpPr>
          <p:nvPr>
            <p:ph type="sldNum" sz="quarter" idx="10"/>
          </p:nvPr>
        </p:nvSpPr>
        <p:spPr/>
        <p:txBody>
          <a:bodyPr/>
          <a:p>
            <a:fld id="{F7021451-1387-4CA6-816F-3879F97B5CBC}" type="slidenum">
              <a:rPr lang="en-US"/>
              <a:t>28</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81" name=""/>
        <p:cNvGrpSpPr/>
        <p:nvPr/>
      </p:nvGrpSpPr>
      <p:grpSpPr>
        <a:xfrm>
          <a:off x="0" y="0"/>
          <a:ext cx="0" cy="0"/>
          <a:chOff x="0" y="0"/>
          <a:chExt cx="0" cy="0"/>
        </a:xfrm>
      </p:grpSpPr>
      <p:sp>
        <p:nvSpPr>
          <p:cNvPr id="1048834" name="Slide Image Placeholder 1"/>
          <p:cNvSpPr>
            <a:spLocks noChangeAspect="1" noRot="1" noGrp="1"/>
          </p:cNvSpPr>
          <p:nvPr>
            <p:ph type="sldImg"/>
          </p:nvPr>
        </p:nvSpPr>
        <p:spPr/>
        <p:txBody>
          <a:bodyPr/>
          <a:p>
            <a:endParaRPr lang="en-IN"/>
          </a:p>
        </p:txBody>
      </p:sp>
      <p:sp>
        <p:nvSpPr>
          <p:cNvPr id="1048835"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Adoption of the application can be enhanced through training, easy design, and community support. These measures will make older people feel safe and know that they can handle diabetes using digital platforms.</a:t>
            </a:r>
            <a:endParaRPr dirty="0" sz="1200" kern="1200" lang="en-IN">
              <a:solidFill>
                <a:schemeClr val="tx1"/>
              </a:solidFill>
              <a:effectLst/>
              <a:latin typeface="+mn-lt"/>
              <a:ea typeface="+mn-ea"/>
              <a:cs typeface="+mn-cs"/>
            </a:endParaRPr>
          </a:p>
          <a:p>
            <a:endParaRPr dirty="0" lang="en-US"/>
          </a:p>
        </p:txBody>
      </p:sp>
      <p:sp>
        <p:nvSpPr>
          <p:cNvPr id="1048836" name="Slide Number Placeholder 3"/>
          <p:cNvSpPr>
            <a:spLocks noGrp="1"/>
          </p:cNvSpPr>
          <p:nvPr>
            <p:ph type="sldNum" sz="quarter" idx="10"/>
          </p:nvPr>
        </p:nvSpPr>
        <p:spPr/>
        <p:txBody>
          <a:bodyPr/>
          <a:p>
            <a:fld id="{F7021451-1387-4CA6-816F-3879F97B5CBC}" type="slidenum">
              <a:rPr lang="en-US"/>
              <a:t>29</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84" name=""/>
        <p:cNvGrpSpPr/>
        <p:nvPr/>
      </p:nvGrpSpPr>
      <p:grpSpPr>
        <a:xfrm>
          <a:off x="0" y="0"/>
          <a:ext cx="0" cy="0"/>
          <a:chOff x="0" y="0"/>
          <a:chExt cx="0" cy="0"/>
        </a:xfrm>
      </p:grpSpPr>
      <p:sp>
        <p:nvSpPr>
          <p:cNvPr id="1048840" name="Slide Image Placeholder 1"/>
          <p:cNvSpPr>
            <a:spLocks noChangeAspect="1" noRot="1" noGrp="1"/>
          </p:cNvSpPr>
          <p:nvPr>
            <p:ph type="sldImg"/>
          </p:nvPr>
        </p:nvSpPr>
        <p:spPr>
          <a:xfrm>
            <a:off x="-273050" y="1828800"/>
            <a:ext cx="8775700" cy="4937125"/>
          </a:xfrm>
          <a:prstGeom prst="rect"/>
          <a:noFill/>
          <a:ln w="12700">
            <a:solidFill>
              <a:prstClr val="black"/>
            </a:solidFill>
          </a:ln>
        </p:spPr>
        <p:txBody>
          <a:bodyPr/>
          <a:p>
            <a:endParaRPr lang="en-IN"/>
          </a:p>
        </p:txBody>
      </p:sp>
      <p:sp>
        <p:nvSpPr>
          <p:cNvPr id="1048841" name="Notes Placeholder 2"/>
          <p:cNvSpPr>
            <a:spLocks noGrp="1"/>
          </p:cNvSpPr>
          <p:nvPr>
            <p:ph type="body" idx="1"/>
          </p:nvPr>
        </p:nvSpPr>
        <p:spPr>
          <a:xfrm>
            <a:off x="822325" y="7040563"/>
            <a:ext cx="6584950" cy="5761037"/>
          </a:xfrm>
          <a:prstGeom prst="rect"/>
        </p:spPr>
        <p:txBody>
          <a:bodyPr/>
          <a:p>
            <a:pPr rtl="0"/>
            <a:r>
              <a:rPr b="0" dirty="0" sz="1200" i="0" kern="1200" lang="en-US" strike="noStrike" u="none">
                <a:solidFill>
                  <a:schemeClr val="tx1"/>
                </a:solidFill>
                <a:effectLst/>
                <a:latin typeface="+mn-lt"/>
                <a:ea typeface="+mn-ea"/>
                <a:cs typeface="+mn-cs"/>
              </a:rPr>
              <a:t>Though digital health applications provide valuable opportunities in enhancing the process of diabetes self-management, they are not implemented without any challenges. Digital inequality, inadequate technological skills, and confidentiality may decrease performance by acting as barriers. Thus, the successful adoption of digital literacy support, involvement of caregivers, and secure data management are some of the practical interventions that are required with the use of elderly populations.</a:t>
            </a:r>
            <a:endParaRPr b="0" dirty="0" lang="en-US">
              <a:effectLst/>
            </a:endParaRPr>
          </a:p>
          <a:p>
            <a:br>
              <a:rPr dirty="0" lang="en-US"/>
            </a:br>
            <a:endParaRPr dirty="0" sz="1200" kern="1200" lang="en-GB">
              <a:solidFill>
                <a:schemeClr val="tx1"/>
              </a:solidFill>
              <a:effectLst/>
              <a:latin typeface="+mn-lt"/>
              <a:ea typeface="+mn-ea"/>
              <a:cs typeface="+mn-c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89" name=""/>
        <p:cNvGrpSpPr/>
        <p:nvPr/>
      </p:nvGrpSpPr>
      <p:grpSpPr>
        <a:xfrm>
          <a:off x="0" y="0"/>
          <a:ext cx="0" cy="0"/>
          <a:chOff x="0" y="0"/>
          <a:chExt cx="0" cy="0"/>
        </a:xfrm>
      </p:grpSpPr>
      <p:sp>
        <p:nvSpPr>
          <p:cNvPr id="1048861" name="Slide Image Placeholder 1"/>
          <p:cNvSpPr>
            <a:spLocks noChangeAspect="1" noRot="1" noGrp="1"/>
          </p:cNvSpPr>
          <p:nvPr>
            <p:ph type="sldImg"/>
          </p:nvPr>
        </p:nvSpPr>
        <p:spPr/>
        <p:txBody>
          <a:bodyPr/>
          <a:p>
            <a:endParaRPr lang="en-IN"/>
          </a:p>
        </p:txBody>
      </p:sp>
      <p:sp>
        <p:nvSpPr>
          <p:cNvPr id="1048862"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The app is empowering to older users as it helps them manage diabetes every day. It encourages self-reliance, enhances knowledge of the health behaviours and facilitates better control of the blood sugar level. </a:t>
            </a:r>
            <a:endParaRPr dirty="0" sz="1200" kern="1200" lang="en-IN">
              <a:solidFill>
                <a:schemeClr val="tx1"/>
              </a:solidFill>
              <a:effectLst/>
              <a:latin typeface="+mn-lt"/>
              <a:ea typeface="+mn-ea"/>
              <a:cs typeface="+mn-cs"/>
            </a:endParaRPr>
          </a:p>
          <a:p>
            <a:endParaRPr dirty="0" lang="en-US"/>
          </a:p>
        </p:txBody>
      </p:sp>
      <p:sp>
        <p:nvSpPr>
          <p:cNvPr id="1048863" name="Slide Number Placeholder 3"/>
          <p:cNvSpPr>
            <a:spLocks noGrp="1"/>
          </p:cNvSpPr>
          <p:nvPr>
            <p:ph type="sldNum" sz="quarter" idx="10"/>
          </p:nvPr>
        </p:nvSpPr>
        <p:spPr/>
        <p:txBody>
          <a:bodyPr/>
          <a:p>
            <a:fld id="{F7021451-1387-4CA6-816F-3879F97B5CBC}" type="slidenum">
              <a:rPr lang="en-US"/>
              <a:t>32</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93" name=""/>
        <p:cNvGrpSpPr/>
        <p:nvPr/>
      </p:nvGrpSpPr>
      <p:grpSpPr>
        <a:xfrm>
          <a:off x="0" y="0"/>
          <a:ext cx="0" cy="0"/>
          <a:chOff x="0" y="0"/>
          <a:chExt cx="0" cy="0"/>
        </a:xfrm>
      </p:grpSpPr>
      <p:sp>
        <p:nvSpPr>
          <p:cNvPr id="1048877" name="Slide Image Placeholder 1"/>
          <p:cNvSpPr>
            <a:spLocks noChangeAspect="1" noRot="1" noGrp="1"/>
          </p:cNvSpPr>
          <p:nvPr>
            <p:ph type="sldImg"/>
          </p:nvPr>
        </p:nvSpPr>
        <p:spPr/>
        <p:txBody>
          <a:bodyPr/>
          <a:p>
            <a:endParaRPr lang="en-IN"/>
          </a:p>
        </p:txBody>
      </p:sp>
      <p:sp>
        <p:nvSpPr>
          <p:cNvPr id="104887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Remote monitoring of patients can be done by using mobile health technology, in which healthcare professionals monitor patients remotely. This will be able to enhance the efficiency of services and the load on healthcare systems, including the NHS.</a:t>
            </a:r>
            <a:endParaRPr dirty="0" sz="1200" kern="1200" lang="en-IN">
              <a:solidFill>
                <a:schemeClr val="tx1"/>
              </a:solidFill>
              <a:effectLst/>
              <a:latin typeface="+mn-lt"/>
              <a:ea typeface="+mn-ea"/>
              <a:cs typeface="+mn-cs"/>
            </a:endParaRPr>
          </a:p>
          <a:p>
            <a:endParaRPr dirty="0" lang="en-US"/>
          </a:p>
        </p:txBody>
      </p:sp>
      <p:sp>
        <p:nvSpPr>
          <p:cNvPr id="1048879" name="Slide Number Placeholder 3"/>
          <p:cNvSpPr>
            <a:spLocks noGrp="1"/>
          </p:cNvSpPr>
          <p:nvPr>
            <p:ph type="sldNum" sz="quarter" idx="10"/>
          </p:nvPr>
        </p:nvSpPr>
        <p:spPr/>
        <p:txBody>
          <a:bodyPr/>
          <a:p>
            <a:fld id="{F7021451-1387-4CA6-816F-3879F97B5CBC}" type="slidenum">
              <a:rPr lang="en-US"/>
              <a:t>33</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97" name=""/>
        <p:cNvGrpSpPr/>
        <p:nvPr/>
      </p:nvGrpSpPr>
      <p:grpSpPr>
        <a:xfrm>
          <a:off x="0" y="0"/>
          <a:ext cx="0" cy="0"/>
          <a:chOff x="0" y="0"/>
          <a:chExt cx="0" cy="0"/>
        </a:xfrm>
      </p:grpSpPr>
      <p:sp>
        <p:nvSpPr>
          <p:cNvPr id="1048895" name="Slide Image Placeholder 1"/>
          <p:cNvSpPr>
            <a:spLocks noChangeAspect="1" noRot="1" noGrp="1"/>
          </p:cNvSpPr>
          <p:nvPr>
            <p:ph type="sldImg"/>
          </p:nvPr>
        </p:nvSpPr>
        <p:spPr/>
        <p:txBody>
          <a:bodyPr/>
          <a:p>
            <a:endParaRPr lang="en-IN"/>
          </a:p>
        </p:txBody>
      </p:sp>
      <p:sp>
        <p:nvSpPr>
          <p:cNvPr id="1048896"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Digital tools can also be seen as a governmental health intervention to prevent diseases and lead healthier lifestyles, which ultimately will reduce the burden of diabetes over the long run among the ageing population.</a:t>
            </a:r>
            <a:endParaRPr dirty="0" sz="1200" kern="1200" lang="en-IN">
              <a:solidFill>
                <a:schemeClr val="tx1"/>
              </a:solidFill>
              <a:effectLst/>
              <a:latin typeface="+mn-lt"/>
              <a:ea typeface="+mn-ea"/>
              <a:cs typeface="+mn-cs"/>
            </a:endParaRPr>
          </a:p>
          <a:p>
            <a:endParaRPr dirty="0" lang="en-US"/>
          </a:p>
        </p:txBody>
      </p:sp>
      <p:sp>
        <p:nvSpPr>
          <p:cNvPr id="1048897" name="Slide Number Placeholder 3"/>
          <p:cNvSpPr>
            <a:spLocks noGrp="1"/>
          </p:cNvSpPr>
          <p:nvPr>
            <p:ph type="sldNum" sz="quarter" idx="10"/>
          </p:nvPr>
        </p:nvSpPr>
        <p:spPr/>
        <p:txBody>
          <a:bodyPr/>
          <a:p>
            <a:fld id="{F7021451-1387-4CA6-816F-3879F97B5CBC}" type="slidenum">
              <a:rPr lang="en-US"/>
              <a:t>34</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201" name=""/>
        <p:cNvGrpSpPr/>
        <p:nvPr/>
      </p:nvGrpSpPr>
      <p:grpSpPr>
        <a:xfrm>
          <a:off x="0" y="0"/>
          <a:ext cx="0" cy="0"/>
          <a:chOff x="0" y="0"/>
          <a:chExt cx="0" cy="0"/>
        </a:xfrm>
      </p:grpSpPr>
      <p:sp>
        <p:nvSpPr>
          <p:cNvPr id="1048918" name="Slide Image Placeholder 1"/>
          <p:cNvSpPr>
            <a:spLocks noChangeAspect="1" noRot="1" noGrp="1"/>
          </p:cNvSpPr>
          <p:nvPr>
            <p:ph type="sldImg"/>
          </p:nvPr>
        </p:nvSpPr>
        <p:spPr/>
        <p:txBody>
          <a:bodyPr/>
          <a:p>
            <a:endParaRPr lang="en-IN"/>
          </a:p>
        </p:txBody>
      </p:sp>
      <p:sp>
        <p:nvSpPr>
          <p:cNvPr id="1048919"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Digital health policies will be able to promote the broader use of mHealth tools. Digital healthcare innovations need governmental support and a strategy that will bring the elderly populations to the advantages of digital technologies and innovation.</a:t>
            </a:r>
            <a:endParaRPr dirty="0" sz="1200" kern="1200" lang="en-IN">
              <a:solidFill>
                <a:schemeClr val="tx1"/>
              </a:solidFill>
              <a:effectLst/>
              <a:latin typeface="+mn-lt"/>
              <a:ea typeface="+mn-ea"/>
              <a:cs typeface="+mn-cs"/>
            </a:endParaRPr>
          </a:p>
          <a:p>
            <a:endParaRPr dirty="0" lang="en-US"/>
          </a:p>
        </p:txBody>
      </p:sp>
      <p:sp>
        <p:nvSpPr>
          <p:cNvPr id="1048920" name="Slide Number Placeholder 3"/>
          <p:cNvSpPr>
            <a:spLocks noGrp="1"/>
          </p:cNvSpPr>
          <p:nvPr>
            <p:ph type="sldNum" sz="quarter" idx="10"/>
          </p:nvPr>
        </p:nvSpPr>
        <p:spPr/>
        <p:txBody>
          <a:bodyPr/>
          <a:p>
            <a:fld id="{F7021451-1387-4CA6-816F-3879F97B5CBC}" type="slidenum">
              <a:rPr lang="en-US"/>
              <a:t>35</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205" name=""/>
        <p:cNvGrpSpPr/>
        <p:nvPr/>
      </p:nvGrpSpPr>
      <p:grpSpPr>
        <a:xfrm>
          <a:off x="0" y="0"/>
          <a:ext cx="0" cy="0"/>
          <a:chOff x="0" y="0"/>
          <a:chExt cx="0" cy="0"/>
        </a:xfrm>
      </p:grpSpPr>
      <p:sp>
        <p:nvSpPr>
          <p:cNvPr id="1048937" name="Slide Image Placeholder 1"/>
          <p:cNvSpPr>
            <a:spLocks noChangeAspect="1" noRot="1" noGrp="1"/>
          </p:cNvSpPr>
          <p:nvPr>
            <p:ph type="sldImg"/>
          </p:nvPr>
        </p:nvSpPr>
        <p:spPr/>
        <p:txBody>
          <a:bodyPr/>
          <a:p>
            <a:endParaRPr lang="en-IN"/>
          </a:p>
        </p:txBody>
      </p:sp>
      <p:sp>
        <p:nvSpPr>
          <p:cNvPr id="104893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Ongoing research aids in determining whether mHealth interventions actually work to enhance outcomes of diabetes and finding methods to increase usability and effectiveness among the older population.</a:t>
            </a:r>
            <a:endParaRPr dirty="0" sz="1200" kern="1200" lang="en-IN">
              <a:solidFill>
                <a:schemeClr val="tx1"/>
              </a:solidFill>
              <a:effectLst/>
              <a:latin typeface="+mn-lt"/>
              <a:ea typeface="+mn-ea"/>
              <a:cs typeface="+mn-cs"/>
            </a:endParaRPr>
          </a:p>
          <a:p>
            <a:endParaRPr dirty="0" lang="en-US"/>
          </a:p>
        </p:txBody>
      </p:sp>
      <p:sp>
        <p:nvSpPr>
          <p:cNvPr id="1048939" name="Slide Number Placeholder 3"/>
          <p:cNvSpPr>
            <a:spLocks noGrp="1"/>
          </p:cNvSpPr>
          <p:nvPr>
            <p:ph type="sldNum" sz="quarter" idx="10"/>
          </p:nvPr>
        </p:nvSpPr>
        <p:spPr/>
        <p:txBody>
          <a:bodyPr/>
          <a:p>
            <a:fld id="{F7021451-1387-4CA6-816F-3879F97B5CBC}" type="slidenum">
              <a:rPr lang="en-US"/>
              <a:t>36</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209" name=""/>
        <p:cNvGrpSpPr/>
        <p:nvPr/>
      </p:nvGrpSpPr>
      <p:grpSpPr>
        <a:xfrm>
          <a:off x="0" y="0"/>
          <a:ext cx="0" cy="0"/>
          <a:chOff x="0" y="0"/>
          <a:chExt cx="0" cy="0"/>
        </a:xfrm>
      </p:grpSpPr>
      <p:sp>
        <p:nvSpPr>
          <p:cNvPr id="1048950" name="Slide Image Placeholder 1"/>
          <p:cNvSpPr>
            <a:spLocks noChangeAspect="1" noRot="1" noGrp="1"/>
          </p:cNvSpPr>
          <p:nvPr>
            <p:ph type="sldImg"/>
          </p:nvPr>
        </p:nvSpPr>
        <p:spPr/>
        <p:txBody>
          <a:bodyPr/>
          <a:p>
            <a:endParaRPr lang="en-IN"/>
          </a:p>
        </p:txBody>
      </p:sp>
      <p:sp>
        <p:nvSpPr>
          <p:cNvPr id="1048951"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Healthcare providers and elderly patients should also be educated and trained to efficiently utilise digital tools so that digital health interventions will be effectively used to manage diabetes.</a:t>
            </a:r>
            <a:endParaRPr dirty="0" sz="1200" kern="1200" lang="en-IN">
              <a:solidFill>
                <a:schemeClr val="tx1"/>
              </a:solidFill>
              <a:effectLst/>
              <a:latin typeface="+mn-lt"/>
              <a:ea typeface="+mn-ea"/>
              <a:cs typeface="+mn-cs"/>
            </a:endParaRPr>
          </a:p>
          <a:p>
            <a:endParaRPr dirty="0" lang="en-US"/>
          </a:p>
        </p:txBody>
      </p:sp>
      <p:sp>
        <p:nvSpPr>
          <p:cNvPr id="1048952" name="Slide Number Placeholder 3"/>
          <p:cNvSpPr>
            <a:spLocks noGrp="1"/>
          </p:cNvSpPr>
          <p:nvPr>
            <p:ph type="sldNum" sz="quarter" idx="10"/>
          </p:nvPr>
        </p:nvSpPr>
        <p:spPr/>
        <p:txBody>
          <a:bodyPr/>
          <a:p>
            <a:fld id="{F7021451-1387-4CA6-816F-3879F97B5CBC}" type="slidenum">
              <a:rPr lang="en-US"/>
              <a:t>37</a:t>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212" name=""/>
        <p:cNvGrpSpPr/>
        <p:nvPr/>
      </p:nvGrpSpPr>
      <p:grpSpPr>
        <a:xfrm>
          <a:off x="0" y="0"/>
          <a:ext cx="0" cy="0"/>
          <a:chOff x="0" y="0"/>
          <a:chExt cx="0" cy="0"/>
        </a:xfrm>
      </p:grpSpPr>
      <p:sp>
        <p:nvSpPr>
          <p:cNvPr id="1048956" name="Slide Image Placeholder 1"/>
          <p:cNvSpPr>
            <a:spLocks noChangeAspect="1" noRot="1" noGrp="1"/>
          </p:cNvSpPr>
          <p:nvPr>
            <p:ph type="sldImg"/>
          </p:nvPr>
        </p:nvSpPr>
        <p:spPr>
          <a:xfrm>
            <a:off x="-273050" y="1828800"/>
            <a:ext cx="8775700" cy="4937125"/>
          </a:xfrm>
          <a:prstGeom prst="rect"/>
          <a:noFill/>
          <a:ln w="12700">
            <a:solidFill>
              <a:prstClr val="black"/>
            </a:solidFill>
          </a:ln>
        </p:spPr>
        <p:txBody>
          <a:bodyPr/>
          <a:p>
            <a:endParaRPr lang="en-IN"/>
          </a:p>
        </p:txBody>
      </p:sp>
      <p:sp>
        <p:nvSpPr>
          <p:cNvPr id="1048957" name="Notes Placeholder 2"/>
          <p:cNvSpPr>
            <a:spLocks noGrp="1"/>
          </p:cNvSpPr>
          <p:nvPr>
            <p:ph type="body" idx="1"/>
          </p:nvPr>
        </p:nvSpPr>
        <p:spPr>
          <a:xfrm>
            <a:off x="822325" y="7040563"/>
            <a:ext cx="6584950" cy="5761037"/>
          </a:xfrm>
          <a:prstGeom prst="rect"/>
        </p:spPr>
        <p:txBody>
          <a:bodyPr/>
          <a:p>
            <a:pPr rtl="0"/>
            <a:r>
              <a:rPr b="0" dirty="0" sz="1200" i="0" kern="1200" lang="en-US" strike="noStrike" u="none">
                <a:solidFill>
                  <a:schemeClr val="tx1"/>
                </a:solidFill>
                <a:effectLst/>
                <a:latin typeface="+mn-lt"/>
                <a:ea typeface="+mn-ea"/>
                <a:cs typeface="+mn-cs"/>
              </a:rPr>
              <a:t>Digital health technologies have numerous advantages for people, healthcare systems, and health. Self-management, lowering the burden of healthcare, and better health results among elderly patients with diabetes can be provided through the use of mobile health applications. However, such interventions need to be </a:t>
            </a:r>
            <a:r>
              <a:rPr b="0" dirty="0" sz="1200" i="0" kern="1200" lang="en-US" err="1" strike="noStrike" u="none">
                <a:solidFill>
                  <a:schemeClr val="tx1"/>
                </a:solidFill>
                <a:effectLst/>
                <a:latin typeface="+mn-lt"/>
                <a:ea typeface="+mn-ea"/>
                <a:cs typeface="+mn-cs"/>
              </a:rPr>
              <a:t>optimised</a:t>
            </a:r>
            <a:r>
              <a:rPr b="0" dirty="0" sz="1200" i="0" kern="1200" lang="en-US" strike="noStrike" u="none">
                <a:solidFill>
                  <a:schemeClr val="tx1"/>
                </a:solidFill>
                <a:effectLst/>
                <a:latin typeface="+mn-lt"/>
                <a:ea typeface="+mn-ea"/>
                <a:cs typeface="+mn-cs"/>
              </a:rPr>
              <a:t> to ensure functionality and sustainability through continuous research, appropriate infrastructure, and education of the users.</a:t>
            </a:r>
            <a:endParaRPr b="0" dirty="0" lang="en-US">
              <a:effectLst/>
            </a:endParaRPr>
          </a:p>
          <a:p>
            <a:br>
              <a:rPr dirty="0" lang="en-US"/>
            </a:br>
            <a:endParaRPr dirty="0" sz="1200" kern="1200" lang="en-GB">
              <a:solidFill>
                <a:schemeClr val="tx1"/>
              </a:solidFill>
              <a:effectLst/>
              <a:latin typeface="+mn-lt"/>
              <a:ea typeface="+mn-ea"/>
              <a:cs typeface="+mn-cs"/>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216" name=""/>
        <p:cNvGrpSpPr/>
        <p:nvPr/>
      </p:nvGrpSpPr>
      <p:grpSpPr>
        <a:xfrm>
          <a:off x="0" y="0"/>
          <a:ext cx="0" cy="0"/>
          <a:chOff x="0" y="0"/>
          <a:chExt cx="0" cy="0"/>
        </a:xfrm>
      </p:grpSpPr>
      <p:sp>
        <p:nvSpPr>
          <p:cNvPr id="1048974" name="Slide Image Placeholder 1"/>
          <p:cNvSpPr>
            <a:spLocks noChangeAspect="1" noRot="1" noGrp="1"/>
          </p:cNvSpPr>
          <p:nvPr>
            <p:ph type="sldImg"/>
          </p:nvPr>
        </p:nvSpPr>
        <p:spPr/>
        <p:txBody>
          <a:bodyPr/>
          <a:p>
            <a:endParaRPr lang="en-IN"/>
          </a:p>
        </p:txBody>
      </p:sp>
      <p:sp>
        <p:nvSpPr>
          <p:cNvPr id="1048975"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GB">
                <a:solidFill>
                  <a:schemeClr val="tx1"/>
                </a:solidFill>
                <a:effectLst/>
                <a:latin typeface="+mn-lt"/>
                <a:ea typeface="+mn-ea"/>
                <a:cs typeface="+mn-cs"/>
              </a:rPr>
              <a:t>Digital health interventions such as mobile applications have the potential to help the ageing population achieve better outcomes in managing diabetes and consequently help them age better and decrease the load on healthcare services.</a:t>
            </a:r>
            <a:endParaRPr dirty="0" sz="1200" kern="1200" lang="en-IN">
              <a:solidFill>
                <a:schemeClr val="tx1"/>
              </a:solidFill>
              <a:effectLst/>
              <a:latin typeface="+mn-lt"/>
              <a:ea typeface="+mn-ea"/>
              <a:cs typeface="+mn-cs"/>
            </a:endParaRPr>
          </a:p>
          <a:p>
            <a:endParaRPr dirty="0" lang="en-US"/>
          </a:p>
        </p:txBody>
      </p:sp>
      <p:sp>
        <p:nvSpPr>
          <p:cNvPr id="1048976" name="Slide Number Placeholder 3"/>
          <p:cNvSpPr>
            <a:spLocks noGrp="1"/>
          </p:cNvSpPr>
          <p:nvPr>
            <p:ph type="sldNum" sz="quarter" idx="10"/>
          </p:nvPr>
        </p:nvSpPr>
        <p:spPr/>
        <p:txBody>
          <a:bodyPr/>
          <a:p>
            <a:fld id="{F7021451-1387-4CA6-816F-3879F97B5CBC}" type="slidenum">
              <a:rPr lang="en-US"/>
              <a:t>39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220"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46" name=""/>
        <p:cNvGrpSpPr/>
        <p:nvPr/>
      </p:nvGrpSpPr>
      <p:grpSpPr>
        <a:xfrm>
          <a:off x="0" y="0"/>
          <a:ext cx="0" cy="0"/>
          <a:chOff x="0" y="0"/>
          <a:chExt cx="0" cy="0"/>
        </a:xfrm>
      </p:grpSpPr>
      <p:sp>
        <p:nvSpPr>
          <p:cNvPr id="1048576" name="Shape 0"/>
          <p:cNvSpPr/>
          <p:nvPr/>
        </p:nvSpPr>
        <p:spPr>
          <a:xfrm>
            <a:off x="0" y="0"/>
            <a:ext cx="14630400" cy="8229600"/>
          </a:xfrm>
          <a:prstGeom prst="rect"/>
          <a:solidFill>
            <a:srgbClr val="F7F3F0"/>
          </a:solidFill>
        </p:spPr>
        <p:txBody>
          <a:bodyPr/>
          <a:p>
            <a:endParaRPr lang="en-IN"/>
          </a:p>
        </p:txBody>
      </p:sp>
      <p:sp>
        <p:nvSpPr>
          <p:cNvPr id="1048577"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82" name=""/>
        <p:cNvGrpSpPr/>
        <p:nvPr/>
      </p:nvGrpSpPr>
      <p:grpSpPr>
        <a:xfrm>
          <a:off x="0" y="0"/>
          <a:ext cx="0" cy="0"/>
          <a:chOff x="0" y="0"/>
          <a:chExt cx="0" cy="0"/>
        </a:xfrm>
      </p:grpSpPr>
      <p:sp>
        <p:nvSpPr>
          <p:cNvPr id="1048583" name="Shape 0"/>
          <p:cNvSpPr/>
          <p:nvPr/>
        </p:nvSpPr>
        <p:spPr>
          <a:xfrm>
            <a:off x="0" y="0"/>
            <a:ext cx="14630400" cy="8229600"/>
          </a:xfrm>
          <a:prstGeom prst="rect"/>
          <a:solidFill>
            <a:srgbClr val="F7F3F0"/>
          </a:solidFill>
        </p:spPr>
        <p:txBody>
          <a:bodyPr/>
          <a:p>
            <a:endParaRPr lang="en-IN"/>
          </a:p>
        </p:txBody>
      </p:sp>
      <p:sp>
        <p:nvSpPr>
          <p:cNvPr id="1048584"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86" name=""/>
        <p:cNvGrpSpPr/>
        <p:nvPr/>
      </p:nvGrpSpPr>
      <p:grpSpPr>
        <a:xfrm>
          <a:off x="0" y="0"/>
          <a:ext cx="0" cy="0"/>
          <a:chOff x="0" y="0"/>
          <a:chExt cx="0" cy="0"/>
        </a:xfrm>
      </p:grpSpPr>
      <p:sp>
        <p:nvSpPr>
          <p:cNvPr id="1048596" name="Shape 0"/>
          <p:cNvSpPr/>
          <p:nvPr/>
        </p:nvSpPr>
        <p:spPr>
          <a:xfrm>
            <a:off x="0" y="0"/>
            <a:ext cx="14630400" cy="8229600"/>
          </a:xfrm>
          <a:prstGeom prst="rect"/>
          <a:solidFill>
            <a:srgbClr val="F7F3F0"/>
          </a:solidFill>
        </p:spPr>
        <p:txBody>
          <a:bodyPr/>
          <a:p>
            <a:endParaRPr lang="en-IN"/>
          </a:p>
        </p:txBody>
      </p:sp>
      <p:sp>
        <p:nvSpPr>
          <p:cNvPr id="1048597"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90" name=""/>
        <p:cNvGrpSpPr/>
        <p:nvPr/>
      </p:nvGrpSpPr>
      <p:grpSpPr>
        <a:xfrm>
          <a:off x="0" y="0"/>
          <a:ext cx="0" cy="0"/>
          <a:chOff x="0" y="0"/>
          <a:chExt cx="0" cy="0"/>
        </a:xfrm>
      </p:grpSpPr>
      <p:sp>
        <p:nvSpPr>
          <p:cNvPr id="1048605" name="Shape 0"/>
          <p:cNvSpPr/>
          <p:nvPr/>
        </p:nvSpPr>
        <p:spPr>
          <a:xfrm>
            <a:off x="0" y="0"/>
            <a:ext cx="14630400" cy="8229600"/>
          </a:xfrm>
          <a:prstGeom prst="rect"/>
          <a:solidFill>
            <a:srgbClr val="F7F3F0"/>
          </a:solidFill>
        </p:spPr>
        <p:txBody>
          <a:bodyPr/>
          <a:p>
            <a:endParaRPr lang="en-IN"/>
          </a:p>
        </p:txBody>
      </p:sp>
      <p:sp>
        <p:nvSpPr>
          <p:cNvPr id="1048606"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97" name=""/>
        <p:cNvGrpSpPr/>
        <p:nvPr/>
      </p:nvGrpSpPr>
      <p:grpSpPr>
        <a:xfrm>
          <a:off x="0" y="0"/>
          <a:ext cx="0" cy="0"/>
          <a:chOff x="0" y="0"/>
          <a:chExt cx="0" cy="0"/>
        </a:xfrm>
      </p:grpSpPr>
      <p:sp>
        <p:nvSpPr>
          <p:cNvPr id="1048617" name="Shape 0"/>
          <p:cNvSpPr/>
          <p:nvPr/>
        </p:nvSpPr>
        <p:spPr>
          <a:xfrm>
            <a:off x="0" y="0"/>
            <a:ext cx="14630400" cy="8229600"/>
          </a:xfrm>
          <a:prstGeom prst="rect"/>
          <a:solidFill>
            <a:srgbClr val="F7F3F0"/>
          </a:solidFill>
        </p:spPr>
        <p:txBody>
          <a:bodyPr/>
          <a:p>
            <a:endParaRPr lang="en-IN"/>
          </a:p>
        </p:txBody>
      </p:sp>
      <p:sp>
        <p:nvSpPr>
          <p:cNvPr id="1048618"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01" name=""/>
        <p:cNvGrpSpPr/>
        <p:nvPr/>
      </p:nvGrpSpPr>
      <p:grpSpPr>
        <a:xfrm>
          <a:off x="0" y="0"/>
          <a:ext cx="0" cy="0"/>
          <a:chOff x="0" y="0"/>
          <a:chExt cx="0" cy="0"/>
        </a:xfrm>
      </p:grpSpPr>
      <p:sp>
        <p:nvSpPr>
          <p:cNvPr id="1048626" name="Shape 0"/>
          <p:cNvSpPr/>
          <p:nvPr/>
        </p:nvSpPr>
        <p:spPr>
          <a:xfrm>
            <a:off x="0" y="0"/>
            <a:ext cx="14630400" cy="8229600"/>
          </a:xfrm>
          <a:prstGeom prst="rect"/>
          <a:solidFill>
            <a:srgbClr val="F7F3F0"/>
          </a:solidFill>
        </p:spPr>
        <p:txBody>
          <a:bodyPr/>
          <a:p>
            <a:endParaRPr lang="en-IN"/>
          </a:p>
        </p:txBody>
      </p:sp>
      <p:sp>
        <p:nvSpPr>
          <p:cNvPr id="1048627"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05" name=""/>
        <p:cNvGrpSpPr/>
        <p:nvPr/>
      </p:nvGrpSpPr>
      <p:grpSpPr>
        <a:xfrm>
          <a:off x="0" y="0"/>
          <a:ext cx="0" cy="0"/>
          <a:chOff x="0" y="0"/>
          <a:chExt cx="0" cy="0"/>
        </a:xfrm>
      </p:grpSpPr>
      <p:sp>
        <p:nvSpPr>
          <p:cNvPr id="1048635" name="Shape 0"/>
          <p:cNvSpPr/>
          <p:nvPr/>
        </p:nvSpPr>
        <p:spPr>
          <a:xfrm>
            <a:off x="0" y="0"/>
            <a:ext cx="14630400" cy="8229600"/>
          </a:xfrm>
          <a:prstGeom prst="rect"/>
          <a:solidFill>
            <a:srgbClr val="F7F3F0"/>
          </a:solidFill>
        </p:spPr>
        <p:txBody>
          <a:bodyPr/>
          <a:p>
            <a:endParaRPr lang="en-IN"/>
          </a:p>
        </p:txBody>
      </p:sp>
      <p:sp>
        <p:nvSpPr>
          <p:cNvPr id="1048636"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09" name=""/>
        <p:cNvGrpSpPr/>
        <p:nvPr/>
      </p:nvGrpSpPr>
      <p:grpSpPr>
        <a:xfrm>
          <a:off x="0" y="0"/>
          <a:ext cx="0" cy="0"/>
          <a:chOff x="0" y="0"/>
          <a:chExt cx="0" cy="0"/>
        </a:xfrm>
      </p:grpSpPr>
      <p:sp>
        <p:nvSpPr>
          <p:cNvPr id="1048643" name="Shape 0"/>
          <p:cNvSpPr/>
          <p:nvPr/>
        </p:nvSpPr>
        <p:spPr>
          <a:xfrm>
            <a:off x="0" y="0"/>
            <a:ext cx="14630400" cy="8229600"/>
          </a:xfrm>
          <a:prstGeom prst="rect"/>
          <a:solidFill>
            <a:srgbClr val="F7F3F0"/>
          </a:solidFill>
        </p:spPr>
        <p:txBody>
          <a:bodyPr/>
          <a:p>
            <a:endParaRPr lang="en-IN"/>
          </a:p>
        </p:txBody>
      </p:sp>
      <p:sp>
        <p:nvSpPr>
          <p:cNvPr id="1048644"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13" name=""/>
        <p:cNvGrpSpPr/>
        <p:nvPr/>
      </p:nvGrpSpPr>
      <p:grpSpPr>
        <a:xfrm>
          <a:off x="0" y="0"/>
          <a:ext cx="0" cy="0"/>
          <a:chOff x="0" y="0"/>
          <a:chExt cx="0" cy="0"/>
        </a:xfrm>
      </p:grpSpPr>
      <p:sp>
        <p:nvSpPr>
          <p:cNvPr id="1048651" name="Shape 0"/>
          <p:cNvSpPr/>
          <p:nvPr/>
        </p:nvSpPr>
        <p:spPr>
          <a:xfrm>
            <a:off x="0" y="0"/>
            <a:ext cx="14630400" cy="8229600"/>
          </a:xfrm>
          <a:prstGeom prst="rect"/>
          <a:solidFill>
            <a:srgbClr val="F7F3F0"/>
          </a:solidFill>
        </p:spPr>
        <p:txBody>
          <a:bodyPr/>
          <a:p>
            <a:endParaRPr lang="en-IN"/>
          </a:p>
        </p:txBody>
      </p:sp>
      <p:sp>
        <p:nvSpPr>
          <p:cNvPr id="1048652"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17" name=""/>
        <p:cNvGrpSpPr/>
        <p:nvPr/>
      </p:nvGrpSpPr>
      <p:grpSpPr>
        <a:xfrm>
          <a:off x="0" y="0"/>
          <a:ext cx="0" cy="0"/>
          <a:chOff x="0" y="0"/>
          <a:chExt cx="0" cy="0"/>
        </a:xfrm>
      </p:grpSpPr>
      <p:sp>
        <p:nvSpPr>
          <p:cNvPr id="1048659" name="Shape 0"/>
          <p:cNvSpPr/>
          <p:nvPr/>
        </p:nvSpPr>
        <p:spPr>
          <a:xfrm>
            <a:off x="0" y="0"/>
            <a:ext cx="14630400" cy="8229600"/>
          </a:xfrm>
          <a:prstGeom prst="rect"/>
          <a:solidFill>
            <a:srgbClr val="F7F3F0"/>
          </a:solidFill>
        </p:spPr>
        <p:txBody>
          <a:bodyPr/>
          <a:p>
            <a:endParaRPr lang="en-IN"/>
          </a:p>
        </p:txBody>
      </p:sp>
      <p:sp>
        <p:nvSpPr>
          <p:cNvPr id="1048660"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22" name=""/>
        <p:cNvGrpSpPr/>
        <p:nvPr/>
      </p:nvGrpSpPr>
      <p:grpSpPr>
        <a:xfrm>
          <a:off x="0" y="0"/>
          <a:ext cx="0" cy="0"/>
          <a:chOff x="0" y="0"/>
          <a:chExt cx="0" cy="0"/>
        </a:xfrm>
      </p:grpSpPr>
      <p:sp>
        <p:nvSpPr>
          <p:cNvPr id="1048670" name="Shape 0"/>
          <p:cNvSpPr/>
          <p:nvPr/>
        </p:nvSpPr>
        <p:spPr>
          <a:xfrm>
            <a:off x="0" y="0"/>
            <a:ext cx="14630400" cy="8229600"/>
          </a:xfrm>
          <a:prstGeom prst="rect"/>
          <a:solidFill>
            <a:srgbClr val="F7F3F0"/>
          </a:solidFill>
        </p:spPr>
        <p:txBody>
          <a:bodyPr/>
          <a:p>
            <a:endParaRPr lang="en-IN"/>
          </a:p>
        </p:txBody>
      </p:sp>
      <p:sp>
        <p:nvSpPr>
          <p:cNvPr id="1048671"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26" name=""/>
        <p:cNvGrpSpPr/>
        <p:nvPr/>
      </p:nvGrpSpPr>
      <p:grpSpPr>
        <a:xfrm>
          <a:off x="0" y="0"/>
          <a:ext cx="0" cy="0"/>
          <a:chOff x="0" y="0"/>
          <a:chExt cx="0" cy="0"/>
        </a:xfrm>
      </p:grpSpPr>
      <p:sp>
        <p:nvSpPr>
          <p:cNvPr id="1048678" name="Shape 0"/>
          <p:cNvSpPr/>
          <p:nvPr/>
        </p:nvSpPr>
        <p:spPr>
          <a:xfrm>
            <a:off x="0" y="0"/>
            <a:ext cx="14630400" cy="8229600"/>
          </a:xfrm>
          <a:prstGeom prst="rect"/>
          <a:solidFill>
            <a:srgbClr val="F7F3F0"/>
          </a:solidFill>
        </p:spPr>
        <p:txBody>
          <a:bodyPr/>
          <a:p>
            <a:endParaRPr lang="en-IN"/>
          </a:p>
        </p:txBody>
      </p:sp>
      <p:sp>
        <p:nvSpPr>
          <p:cNvPr id="1048679"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30" name=""/>
        <p:cNvGrpSpPr/>
        <p:nvPr/>
      </p:nvGrpSpPr>
      <p:grpSpPr>
        <a:xfrm>
          <a:off x="0" y="0"/>
          <a:ext cx="0" cy="0"/>
          <a:chOff x="0" y="0"/>
          <a:chExt cx="0" cy="0"/>
        </a:xfrm>
      </p:grpSpPr>
      <p:sp>
        <p:nvSpPr>
          <p:cNvPr id="1048690" name="Shape 0"/>
          <p:cNvSpPr/>
          <p:nvPr/>
        </p:nvSpPr>
        <p:spPr>
          <a:xfrm>
            <a:off x="0" y="0"/>
            <a:ext cx="14630400" cy="8229600"/>
          </a:xfrm>
          <a:prstGeom prst="rect"/>
          <a:solidFill>
            <a:srgbClr val="F7F3F0"/>
          </a:solidFill>
        </p:spPr>
        <p:txBody>
          <a:bodyPr/>
          <a:p>
            <a:endParaRPr lang="en-IN"/>
          </a:p>
        </p:txBody>
      </p:sp>
      <p:sp>
        <p:nvSpPr>
          <p:cNvPr id="1048691"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34" name=""/>
        <p:cNvGrpSpPr/>
        <p:nvPr/>
      </p:nvGrpSpPr>
      <p:grpSpPr>
        <a:xfrm>
          <a:off x="0" y="0"/>
          <a:ext cx="0" cy="0"/>
          <a:chOff x="0" y="0"/>
          <a:chExt cx="0" cy="0"/>
        </a:xfrm>
      </p:grpSpPr>
      <p:sp>
        <p:nvSpPr>
          <p:cNvPr id="1048698" name="Shape 0"/>
          <p:cNvSpPr/>
          <p:nvPr/>
        </p:nvSpPr>
        <p:spPr>
          <a:xfrm>
            <a:off x="0" y="0"/>
            <a:ext cx="14630400" cy="8229600"/>
          </a:xfrm>
          <a:prstGeom prst="rect"/>
          <a:solidFill>
            <a:srgbClr val="F7F3F0"/>
          </a:solidFill>
        </p:spPr>
        <p:txBody>
          <a:bodyPr/>
          <a:p>
            <a:endParaRPr lang="en-IN"/>
          </a:p>
        </p:txBody>
      </p:sp>
      <p:sp>
        <p:nvSpPr>
          <p:cNvPr id="1048699"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38" name=""/>
        <p:cNvGrpSpPr/>
        <p:nvPr/>
      </p:nvGrpSpPr>
      <p:grpSpPr>
        <a:xfrm>
          <a:off x="0" y="0"/>
          <a:ext cx="0" cy="0"/>
          <a:chOff x="0" y="0"/>
          <a:chExt cx="0" cy="0"/>
        </a:xfrm>
      </p:grpSpPr>
      <p:sp>
        <p:nvSpPr>
          <p:cNvPr id="1048706" name="Shape 0"/>
          <p:cNvSpPr/>
          <p:nvPr/>
        </p:nvSpPr>
        <p:spPr>
          <a:xfrm>
            <a:off x="0" y="0"/>
            <a:ext cx="14630400" cy="8229600"/>
          </a:xfrm>
          <a:prstGeom prst="rect"/>
          <a:solidFill>
            <a:srgbClr val="F7F3F0"/>
          </a:solidFill>
        </p:spPr>
        <p:txBody>
          <a:bodyPr/>
          <a:p>
            <a:endParaRPr lang="en-IN"/>
          </a:p>
        </p:txBody>
      </p:sp>
      <p:sp>
        <p:nvSpPr>
          <p:cNvPr id="1048707"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42" name=""/>
        <p:cNvGrpSpPr/>
        <p:nvPr/>
      </p:nvGrpSpPr>
      <p:grpSpPr>
        <a:xfrm>
          <a:off x="0" y="0"/>
          <a:ext cx="0" cy="0"/>
          <a:chOff x="0" y="0"/>
          <a:chExt cx="0" cy="0"/>
        </a:xfrm>
      </p:grpSpPr>
      <p:sp>
        <p:nvSpPr>
          <p:cNvPr id="1048714" name="Shape 0"/>
          <p:cNvSpPr/>
          <p:nvPr/>
        </p:nvSpPr>
        <p:spPr>
          <a:xfrm>
            <a:off x="0" y="0"/>
            <a:ext cx="14630400" cy="8229600"/>
          </a:xfrm>
          <a:prstGeom prst="rect"/>
          <a:solidFill>
            <a:srgbClr val="F7F3F0"/>
          </a:solidFill>
        </p:spPr>
        <p:txBody>
          <a:bodyPr/>
          <a:p>
            <a:endParaRPr lang="en-IN"/>
          </a:p>
        </p:txBody>
      </p:sp>
      <p:sp>
        <p:nvSpPr>
          <p:cNvPr id="1048715"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46" name=""/>
        <p:cNvGrpSpPr/>
        <p:nvPr/>
      </p:nvGrpSpPr>
      <p:grpSpPr>
        <a:xfrm>
          <a:off x="0" y="0"/>
          <a:ext cx="0" cy="0"/>
          <a:chOff x="0" y="0"/>
          <a:chExt cx="0" cy="0"/>
        </a:xfrm>
      </p:grpSpPr>
      <p:sp>
        <p:nvSpPr>
          <p:cNvPr id="1048722" name="Shape 0"/>
          <p:cNvSpPr/>
          <p:nvPr/>
        </p:nvSpPr>
        <p:spPr>
          <a:xfrm>
            <a:off x="0" y="0"/>
            <a:ext cx="14630400" cy="8229600"/>
          </a:xfrm>
          <a:prstGeom prst="rect"/>
          <a:solidFill>
            <a:srgbClr val="F7F3F0"/>
          </a:solidFill>
        </p:spPr>
        <p:txBody>
          <a:bodyPr/>
          <a:p>
            <a:endParaRPr lang="en-IN"/>
          </a:p>
        </p:txBody>
      </p:sp>
      <p:sp>
        <p:nvSpPr>
          <p:cNvPr id="1048723"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54" name=""/>
        <p:cNvGrpSpPr/>
        <p:nvPr/>
      </p:nvGrpSpPr>
      <p:grpSpPr>
        <a:xfrm>
          <a:off x="0" y="0"/>
          <a:ext cx="0" cy="0"/>
          <a:chOff x="0" y="0"/>
          <a:chExt cx="0" cy="0"/>
        </a:xfrm>
      </p:grpSpPr>
      <p:sp>
        <p:nvSpPr>
          <p:cNvPr id="1048738" name="Shape 0"/>
          <p:cNvSpPr/>
          <p:nvPr/>
        </p:nvSpPr>
        <p:spPr>
          <a:xfrm>
            <a:off x="0" y="0"/>
            <a:ext cx="14630400" cy="8229600"/>
          </a:xfrm>
          <a:prstGeom prst="rect"/>
          <a:solidFill>
            <a:srgbClr val="F7F3F0"/>
          </a:solidFill>
        </p:spPr>
        <p:txBody>
          <a:bodyPr/>
          <a:p>
            <a:endParaRPr lang="en-IN"/>
          </a:p>
        </p:txBody>
      </p:sp>
      <p:sp>
        <p:nvSpPr>
          <p:cNvPr id="1048739"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lide 19 master">
    <p:spTree>
      <p:nvGrpSpPr>
        <p:cNvPr id="158" name=""/>
        <p:cNvGrpSpPr/>
        <p:nvPr/>
      </p:nvGrpSpPr>
      <p:grpSpPr>
        <a:xfrm>
          <a:off x="0" y="0"/>
          <a:ext cx="0" cy="0"/>
          <a:chOff x="0" y="0"/>
          <a:chExt cx="0" cy="0"/>
        </a:xfrm>
      </p:grpSpPr>
      <p:sp>
        <p:nvSpPr>
          <p:cNvPr id="1048746" name="Shape 0"/>
          <p:cNvSpPr/>
          <p:nvPr/>
        </p:nvSpPr>
        <p:spPr>
          <a:xfrm>
            <a:off x="0" y="0"/>
            <a:ext cx="14630400" cy="8229600"/>
          </a:xfrm>
          <a:prstGeom prst="rect"/>
          <a:solidFill>
            <a:srgbClr val="F7F3F0"/>
          </a:solidFill>
        </p:spPr>
        <p:txBody>
          <a:bodyPr/>
          <a:p>
            <a:endParaRPr lang="en-IN"/>
          </a:p>
        </p:txBody>
      </p:sp>
      <p:sp>
        <p:nvSpPr>
          <p:cNvPr id="1048747"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lide 20 master">
    <p:spTree>
      <p:nvGrpSpPr>
        <p:cNvPr id="162" name=""/>
        <p:cNvGrpSpPr/>
        <p:nvPr/>
      </p:nvGrpSpPr>
      <p:grpSpPr>
        <a:xfrm>
          <a:off x="0" y="0"/>
          <a:ext cx="0" cy="0"/>
          <a:chOff x="0" y="0"/>
          <a:chExt cx="0" cy="0"/>
        </a:xfrm>
      </p:grpSpPr>
      <p:sp>
        <p:nvSpPr>
          <p:cNvPr id="1048761" name="Shape 0"/>
          <p:cNvSpPr/>
          <p:nvPr/>
        </p:nvSpPr>
        <p:spPr>
          <a:xfrm>
            <a:off x="0" y="0"/>
            <a:ext cx="14630400" cy="8229600"/>
          </a:xfrm>
          <a:prstGeom prst="rect"/>
          <a:solidFill>
            <a:srgbClr val="F7F3F0"/>
          </a:solidFill>
        </p:spPr>
        <p:txBody>
          <a:bodyPr/>
          <a:p>
            <a:endParaRPr lang="en-IN"/>
          </a:p>
        </p:txBody>
      </p:sp>
      <p:sp>
        <p:nvSpPr>
          <p:cNvPr id="1048762"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Slide 21 master">
    <p:spTree>
      <p:nvGrpSpPr>
        <p:cNvPr id="166" name=""/>
        <p:cNvGrpSpPr/>
        <p:nvPr/>
      </p:nvGrpSpPr>
      <p:grpSpPr>
        <a:xfrm>
          <a:off x="0" y="0"/>
          <a:ext cx="0" cy="0"/>
          <a:chOff x="0" y="0"/>
          <a:chExt cx="0" cy="0"/>
        </a:xfrm>
      </p:grpSpPr>
      <p:sp>
        <p:nvSpPr>
          <p:cNvPr id="1048778" name="Shape 0"/>
          <p:cNvSpPr/>
          <p:nvPr/>
        </p:nvSpPr>
        <p:spPr>
          <a:xfrm>
            <a:off x="0" y="0"/>
            <a:ext cx="14630400" cy="8229600"/>
          </a:xfrm>
          <a:prstGeom prst="rect"/>
          <a:solidFill>
            <a:srgbClr val="F7F3F0"/>
          </a:solidFill>
        </p:spPr>
        <p:txBody>
          <a:bodyPr/>
          <a:p>
            <a:endParaRPr lang="en-IN"/>
          </a:p>
        </p:txBody>
      </p:sp>
      <p:sp>
        <p:nvSpPr>
          <p:cNvPr id="1048779"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lide 22 master">
    <p:spTree>
      <p:nvGrpSpPr>
        <p:cNvPr id="170" name=""/>
        <p:cNvGrpSpPr/>
        <p:nvPr/>
      </p:nvGrpSpPr>
      <p:grpSpPr>
        <a:xfrm>
          <a:off x="0" y="0"/>
          <a:ext cx="0" cy="0"/>
          <a:chOff x="0" y="0"/>
          <a:chExt cx="0" cy="0"/>
        </a:xfrm>
      </p:grpSpPr>
      <p:sp>
        <p:nvSpPr>
          <p:cNvPr id="1048795" name="Shape 0"/>
          <p:cNvSpPr/>
          <p:nvPr/>
        </p:nvSpPr>
        <p:spPr>
          <a:xfrm>
            <a:off x="0" y="0"/>
            <a:ext cx="14630400" cy="8229600"/>
          </a:xfrm>
          <a:prstGeom prst="rect"/>
          <a:solidFill>
            <a:srgbClr val="F7F3F0"/>
          </a:solidFill>
        </p:spPr>
        <p:txBody>
          <a:bodyPr/>
          <a:p>
            <a:endParaRPr lang="en-IN"/>
          </a:p>
        </p:txBody>
      </p:sp>
      <p:sp>
        <p:nvSpPr>
          <p:cNvPr id="1048796"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lide 23 master">
    <p:spTree>
      <p:nvGrpSpPr>
        <p:cNvPr id="174" name=""/>
        <p:cNvGrpSpPr/>
        <p:nvPr/>
      </p:nvGrpSpPr>
      <p:grpSpPr>
        <a:xfrm>
          <a:off x="0" y="0"/>
          <a:ext cx="0" cy="0"/>
          <a:chOff x="0" y="0"/>
          <a:chExt cx="0" cy="0"/>
        </a:xfrm>
      </p:grpSpPr>
      <p:sp>
        <p:nvSpPr>
          <p:cNvPr id="1048807" name="Shape 0"/>
          <p:cNvSpPr/>
          <p:nvPr/>
        </p:nvSpPr>
        <p:spPr>
          <a:xfrm>
            <a:off x="0" y="0"/>
            <a:ext cx="14630400" cy="8229600"/>
          </a:xfrm>
          <a:prstGeom prst="rect"/>
          <a:solidFill>
            <a:srgbClr val="F7F3F0"/>
          </a:solidFill>
        </p:spPr>
        <p:txBody>
          <a:bodyPr/>
          <a:p>
            <a:endParaRPr lang="en-IN"/>
          </a:p>
        </p:txBody>
      </p:sp>
      <p:sp>
        <p:nvSpPr>
          <p:cNvPr id="1048808"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lide 24 master">
    <p:spTree>
      <p:nvGrpSpPr>
        <p:cNvPr id="178" name=""/>
        <p:cNvGrpSpPr/>
        <p:nvPr/>
      </p:nvGrpSpPr>
      <p:grpSpPr>
        <a:xfrm>
          <a:off x="0" y="0"/>
          <a:ext cx="0" cy="0"/>
          <a:chOff x="0" y="0"/>
          <a:chExt cx="0" cy="0"/>
        </a:xfrm>
      </p:grpSpPr>
      <p:sp>
        <p:nvSpPr>
          <p:cNvPr id="1048826" name="Shape 0"/>
          <p:cNvSpPr/>
          <p:nvPr/>
        </p:nvSpPr>
        <p:spPr>
          <a:xfrm>
            <a:off x="0" y="0"/>
            <a:ext cx="14630400" cy="8229600"/>
          </a:xfrm>
          <a:prstGeom prst="rect"/>
          <a:solidFill>
            <a:srgbClr val="F7F3F0"/>
          </a:solidFill>
        </p:spPr>
        <p:txBody>
          <a:bodyPr/>
          <a:p>
            <a:endParaRPr lang="en-IN"/>
          </a:p>
        </p:txBody>
      </p:sp>
      <p:sp>
        <p:nvSpPr>
          <p:cNvPr id="1048827"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Slide 25 master">
    <p:spTree>
      <p:nvGrpSpPr>
        <p:cNvPr id="186" name=""/>
        <p:cNvGrpSpPr/>
        <p:nvPr/>
      </p:nvGrpSpPr>
      <p:grpSpPr>
        <a:xfrm>
          <a:off x="0" y="0"/>
          <a:ext cx="0" cy="0"/>
          <a:chOff x="0" y="0"/>
          <a:chExt cx="0" cy="0"/>
        </a:xfrm>
      </p:grpSpPr>
      <p:sp>
        <p:nvSpPr>
          <p:cNvPr id="1048845" name="Shape 0"/>
          <p:cNvSpPr/>
          <p:nvPr/>
        </p:nvSpPr>
        <p:spPr>
          <a:xfrm>
            <a:off x="0" y="0"/>
            <a:ext cx="14630400" cy="8229600"/>
          </a:xfrm>
          <a:prstGeom prst="rect"/>
          <a:solidFill>
            <a:srgbClr val="F7F3F0"/>
          </a:solidFill>
        </p:spPr>
        <p:txBody>
          <a:bodyPr/>
          <a:p>
            <a:endParaRPr lang="en-IN"/>
          </a:p>
        </p:txBody>
      </p:sp>
      <p:sp>
        <p:nvSpPr>
          <p:cNvPr id="1048846"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Slide 26 master">
    <p:spTree>
      <p:nvGrpSpPr>
        <p:cNvPr id="190" name=""/>
        <p:cNvGrpSpPr/>
        <p:nvPr/>
      </p:nvGrpSpPr>
      <p:grpSpPr>
        <a:xfrm>
          <a:off x="0" y="0"/>
          <a:ext cx="0" cy="0"/>
          <a:chOff x="0" y="0"/>
          <a:chExt cx="0" cy="0"/>
        </a:xfrm>
      </p:grpSpPr>
      <p:sp>
        <p:nvSpPr>
          <p:cNvPr id="1048864" name="Shape 0"/>
          <p:cNvSpPr/>
          <p:nvPr/>
        </p:nvSpPr>
        <p:spPr>
          <a:xfrm>
            <a:off x="0" y="0"/>
            <a:ext cx="14630400" cy="8229600"/>
          </a:xfrm>
          <a:prstGeom prst="rect"/>
          <a:solidFill>
            <a:srgbClr val="F7F3F0"/>
          </a:solidFill>
        </p:spPr>
        <p:txBody>
          <a:bodyPr/>
          <a:p>
            <a:endParaRPr lang="en-IN"/>
          </a:p>
        </p:txBody>
      </p:sp>
      <p:sp>
        <p:nvSpPr>
          <p:cNvPr id="1048865"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Slide 27 master">
    <p:spTree>
      <p:nvGrpSpPr>
        <p:cNvPr id="194" name=""/>
        <p:cNvGrpSpPr/>
        <p:nvPr/>
      </p:nvGrpSpPr>
      <p:grpSpPr>
        <a:xfrm>
          <a:off x="0" y="0"/>
          <a:ext cx="0" cy="0"/>
          <a:chOff x="0" y="0"/>
          <a:chExt cx="0" cy="0"/>
        </a:xfrm>
      </p:grpSpPr>
      <p:sp>
        <p:nvSpPr>
          <p:cNvPr id="1048880" name="Shape 0"/>
          <p:cNvSpPr/>
          <p:nvPr/>
        </p:nvSpPr>
        <p:spPr>
          <a:xfrm>
            <a:off x="0" y="0"/>
            <a:ext cx="14630400" cy="8229600"/>
          </a:xfrm>
          <a:prstGeom prst="rect"/>
          <a:solidFill>
            <a:srgbClr val="F7F3F0"/>
          </a:solidFill>
        </p:spPr>
        <p:txBody>
          <a:bodyPr/>
          <a:p>
            <a:endParaRPr lang="en-IN"/>
          </a:p>
        </p:txBody>
      </p:sp>
      <p:sp>
        <p:nvSpPr>
          <p:cNvPr id="1048881"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Slide 28 master">
    <p:spTree>
      <p:nvGrpSpPr>
        <p:cNvPr id="198" name=""/>
        <p:cNvGrpSpPr/>
        <p:nvPr/>
      </p:nvGrpSpPr>
      <p:grpSpPr>
        <a:xfrm>
          <a:off x="0" y="0"/>
          <a:ext cx="0" cy="0"/>
          <a:chOff x="0" y="0"/>
          <a:chExt cx="0" cy="0"/>
        </a:xfrm>
      </p:grpSpPr>
      <p:sp>
        <p:nvSpPr>
          <p:cNvPr id="1048898" name="Shape 0"/>
          <p:cNvSpPr/>
          <p:nvPr/>
        </p:nvSpPr>
        <p:spPr>
          <a:xfrm>
            <a:off x="0" y="0"/>
            <a:ext cx="14630400" cy="8229600"/>
          </a:xfrm>
          <a:prstGeom prst="rect"/>
          <a:solidFill>
            <a:srgbClr val="F7F3F0"/>
          </a:solidFill>
        </p:spPr>
        <p:txBody>
          <a:bodyPr/>
          <a:p>
            <a:endParaRPr lang="en-IN"/>
          </a:p>
        </p:txBody>
      </p:sp>
      <p:sp>
        <p:nvSpPr>
          <p:cNvPr id="1048899"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lide 29 master">
    <p:spTree>
      <p:nvGrpSpPr>
        <p:cNvPr id="202" name=""/>
        <p:cNvGrpSpPr/>
        <p:nvPr/>
      </p:nvGrpSpPr>
      <p:grpSpPr>
        <a:xfrm>
          <a:off x="0" y="0"/>
          <a:ext cx="0" cy="0"/>
          <a:chOff x="0" y="0"/>
          <a:chExt cx="0" cy="0"/>
        </a:xfrm>
      </p:grpSpPr>
      <p:sp>
        <p:nvSpPr>
          <p:cNvPr id="1048921" name="Shape 0"/>
          <p:cNvSpPr/>
          <p:nvPr/>
        </p:nvSpPr>
        <p:spPr>
          <a:xfrm>
            <a:off x="0" y="0"/>
            <a:ext cx="14630400" cy="8229600"/>
          </a:xfrm>
          <a:prstGeom prst="rect"/>
          <a:solidFill>
            <a:srgbClr val="F7F3F0"/>
          </a:solidFill>
        </p:spPr>
        <p:txBody>
          <a:bodyPr/>
          <a:p>
            <a:endParaRPr lang="en-IN"/>
          </a:p>
        </p:txBody>
      </p:sp>
      <p:sp>
        <p:nvSpPr>
          <p:cNvPr id="1048922"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Slide 30 master">
    <p:spTree>
      <p:nvGrpSpPr>
        <p:cNvPr id="206" name=""/>
        <p:cNvGrpSpPr/>
        <p:nvPr/>
      </p:nvGrpSpPr>
      <p:grpSpPr>
        <a:xfrm>
          <a:off x="0" y="0"/>
          <a:ext cx="0" cy="0"/>
          <a:chOff x="0" y="0"/>
          <a:chExt cx="0" cy="0"/>
        </a:xfrm>
      </p:grpSpPr>
      <p:sp>
        <p:nvSpPr>
          <p:cNvPr id="1048940" name="Shape 0"/>
          <p:cNvSpPr/>
          <p:nvPr/>
        </p:nvSpPr>
        <p:spPr>
          <a:xfrm>
            <a:off x="0" y="0"/>
            <a:ext cx="14630400" cy="8229600"/>
          </a:xfrm>
          <a:prstGeom prst="rect"/>
          <a:solidFill>
            <a:srgbClr val="F7F3F0"/>
          </a:solidFill>
        </p:spPr>
        <p:txBody>
          <a:bodyPr/>
          <a:p>
            <a:endParaRPr lang="en-IN"/>
          </a:p>
        </p:txBody>
      </p:sp>
      <p:sp>
        <p:nvSpPr>
          <p:cNvPr id="1048941"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Slide 31 master">
    <p:spTree>
      <p:nvGrpSpPr>
        <p:cNvPr id="213" name=""/>
        <p:cNvGrpSpPr/>
        <p:nvPr/>
      </p:nvGrpSpPr>
      <p:grpSpPr>
        <a:xfrm>
          <a:off x="0" y="0"/>
          <a:ext cx="0" cy="0"/>
          <a:chOff x="0" y="0"/>
          <a:chExt cx="0" cy="0"/>
        </a:xfrm>
      </p:grpSpPr>
      <p:sp>
        <p:nvSpPr>
          <p:cNvPr id="1048958" name="Shape 0"/>
          <p:cNvSpPr/>
          <p:nvPr/>
        </p:nvSpPr>
        <p:spPr>
          <a:xfrm>
            <a:off x="0" y="0"/>
            <a:ext cx="14630400" cy="8229600"/>
          </a:xfrm>
          <a:prstGeom prst="rect"/>
          <a:solidFill>
            <a:srgbClr val="F7F3F0"/>
          </a:solidFill>
        </p:spPr>
        <p:txBody>
          <a:bodyPr/>
          <a:p>
            <a:endParaRPr lang="en-IN"/>
          </a:p>
        </p:txBody>
      </p:sp>
      <p:sp>
        <p:nvSpPr>
          <p:cNvPr id="1048959"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Slide 32 master">
    <p:spTree>
      <p:nvGrpSpPr>
        <p:cNvPr id="218" name=""/>
        <p:cNvGrpSpPr/>
        <p:nvPr/>
      </p:nvGrpSpPr>
      <p:grpSpPr>
        <a:xfrm>
          <a:off x="0" y="0"/>
          <a:ext cx="0" cy="0"/>
          <a:chOff x="0" y="0"/>
          <a:chExt cx="0" cy="0"/>
        </a:xfrm>
      </p:grpSpPr>
      <p:sp>
        <p:nvSpPr>
          <p:cNvPr id="1048980" name="Shape 0"/>
          <p:cNvSpPr/>
          <p:nvPr/>
        </p:nvSpPr>
        <p:spPr>
          <a:xfrm>
            <a:off x="0" y="0"/>
            <a:ext cx="14630400" cy="8229600"/>
          </a:xfrm>
          <a:prstGeom prst="rect"/>
          <a:solidFill>
            <a:srgbClr val="F7F3F0"/>
          </a:solidFill>
        </p:spPr>
        <p:txBody>
          <a:bodyPr/>
          <a:p>
            <a:endParaRPr lang="en-IN"/>
          </a:p>
        </p:txBody>
      </p:sp>
      <p:sp>
        <p:nvSpPr>
          <p:cNvPr id="1048981" name="Shape 1"/>
          <p:cNvSpPr/>
          <p:nvPr/>
        </p:nvSpPr>
        <p:spPr>
          <a:xfrm>
            <a:off x="0" y="0"/>
            <a:ext cx="14630400" cy="8229600"/>
          </a:xfrm>
          <a:prstGeom prst="rect"/>
          <a:solidFill>
            <a:srgbClr val="FFFFFF"/>
          </a:solidFill>
        </p:spPr>
        <p:txBody>
          <a:bodyPr/>
          <a:p>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slideLayout" Target="../slideLayouts/slideLayout22.xml"/><Relationship Id="rId23" Type="http://schemas.openxmlformats.org/officeDocument/2006/relationships/slideLayout" Target="../slideLayouts/slideLayout23.xml"/><Relationship Id="rId24" Type="http://schemas.openxmlformats.org/officeDocument/2006/relationships/slideLayout" Target="../slideLayouts/slideLayout24.xml"/><Relationship Id="rId25" Type="http://schemas.openxmlformats.org/officeDocument/2006/relationships/slideLayout" Target="../slideLayouts/slideLayout25.xml"/><Relationship Id="rId26" Type="http://schemas.openxmlformats.org/officeDocument/2006/relationships/slideLayout" Target="../slideLayouts/slideLayout26.xml"/><Relationship Id="rId27" Type="http://schemas.openxmlformats.org/officeDocument/2006/relationships/slideLayout" Target="../slideLayouts/slideLayout27.xml"/><Relationship Id="rId28" Type="http://schemas.openxmlformats.org/officeDocument/2006/relationships/slideLayout" Target="../slideLayouts/slideLayout28.xml"/><Relationship Id="rId29" Type="http://schemas.openxmlformats.org/officeDocument/2006/relationships/slideLayout" Target="../slideLayouts/slideLayout29.xml"/><Relationship Id="rId30" Type="http://schemas.openxmlformats.org/officeDocument/2006/relationships/slideLayout" Target="../slideLayouts/slideLayout30.xml"/><Relationship Id="rId31" Type="http://schemas.openxmlformats.org/officeDocument/2006/relationships/slideLayout" Target="../slideLayouts/slideLayout31.xml"/><Relationship Id="rId32" Type="http://schemas.openxmlformats.org/officeDocument/2006/relationships/slideLayout" Target="../slideLayouts/slideLayout32.xml"/><Relationship Id="rId33" Type="http://schemas.openxmlformats.org/officeDocument/2006/relationships/slideLayout" Target="../slideLayouts/slideLayout33.xml"/><Relationship Id="rId3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 id="2147483696" r:id="rId14"/>
    <p:sldLayoutId id="2147483697" r:id="rId15"/>
    <p:sldLayoutId id="2147483698" r:id="rId16"/>
    <p:sldLayoutId id="2147483699" r:id="rId17"/>
    <p:sldLayoutId id="2147483700" r:id="rId18"/>
    <p:sldLayoutId id="2147483701" r:id="rId19"/>
    <p:sldLayoutId id="2147483702" r:id="rId20"/>
    <p:sldLayoutId id="2147483703" r:id="rId21"/>
    <p:sldLayoutId id="2147483704" r:id="rId22"/>
    <p:sldLayoutId id="2147483705" r:id="rId23"/>
    <p:sldLayoutId id="2147483706" r:id="rId24"/>
    <p:sldLayoutId id="2147483707" r:id="rId25"/>
    <p:sldLayoutId id="2147483708" r:id="rId26"/>
    <p:sldLayoutId id="2147483709" r:id="rId27"/>
    <p:sldLayoutId id="2147483710" r:id="rId28"/>
    <p:sldLayoutId id="2147483711" r:id="rId29"/>
    <p:sldLayoutId id="2147483712" r:id="rId30"/>
    <p:sldLayoutId id="2147483713" r:id="rId31"/>
    <p:sldLayoutId id="2147483714" r:id="rId32"/>
    <p:sldLayoutId id="2147483715" r:id="rId33"/>
  </p:sldLayoutIdLst>
  <p:hf dt="0" ftr="0" hdr="0" sldNum="0"/>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slideLayout" Target="../slideLayouts/slideLayout2.xml"/><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3.xml"/><Relationship Id="rId3"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4.xml"/><Relationship Id="rId3"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5.xml"/><Relationship Id="rId3"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6.xml"/><Relationship Id="rId3"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7.xml"/><Relationship Id="rId3"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10.xml"/><Relationship Id="rId3"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hyperlink" Target="https://doi.org/10.3390/diabetology2020004" TargetMode="External"/><Relationship Id="rId2" Type="http://schemas.openxmlformats.org/officeDocument/2006/relationships/hyperlink" Target="https://doi.org/10.1177/20552076221147109" TargetMode="External"/><Relationship Id="rId3" Type="http://schemas.openxmlformats.org/officeDocument/2006/relationships/hyperlink" Target="https://doi.org/10.3390/ijerph182312750" TargetMode="External"/><Relationship Id="rId4" Type="http://schemas.openxmlformats.org/officeDocument/2006/relationships/hyperlink" Target="https://doi.org/10.3389/fpubh.2023.1280941" TargetMode="External"/><Relationship Id="rId5" Type="http://schemas.openxmlformats.org/officeDocument/2006/relationships/hyperlink" Target="https://doi.org/10.1186/s12913-023-09879-6" TargetMode="External"/><Relationship Id="rId6" Type="http://schemas.openxmlformats.org/officeDocument/2006/relationships/hyperlink" Target="https://doi.org/10.1016/j.invent.2023.100647" TargetMode="External"/><Relationship Id="rId7" Type="http://schemas.openxmlformats.org/officeDocument/2006/relationships/hyperlink" Target="https://doi.org/10.1007/s12325-022-02265-4" TargetMode="External"/><Relationship Id="rId8" Type="http://schemas.openxmlformats.org/officeDocument/2006/relationships/hyperlink" Target="https://doi.org/10.3390/ijerph19073747" TargetMode="External"/><Relationship Id="rId9" Type="http://schemas.openxmlformats.org/officeDocument/2006/relationships/hyperlink" Target="https://doi.org/10.1007/s00198-022-06479-8" TargetMode="External"/><Relationship Id="rId10" Type="http://schemas.openxmlformats.org/officeDocument/2006/relationships/hyperlink" Target="https://doi.org/10.1111/1753-0407.13346" TargetMode="External"/><Relationship Id="rId11" Type="http://schemas.openxmlformats.org/officeDocument/2006/relationships/hyperlink" Target="https://doi.org/10.1016/j.lanwpc.2023.100817" TargetMode="External"/><Relationship Id="rId12" Type="http://schemas.openxmlformats.org/officeDocument/2006/relationships/hyperlink" Target="https://doi.org/10.1038/s44401-025-00017-4" TargetMode="External"/><Relationship Id="rId13" Type="http://schemas.openxmlformats.org/officeDocument/2006/relationships/hyperlink" Target="https://doi.org/10.1016/S2589-7500(22)00233-3" TargetMode="External"/><Relationship Id="rId14" Type="http://schemas.openxmlformats.org/officeDocument/2006/relationships/hyperlink" Target="https://doi.org/10.4258/hir.2024.30.4.344" TargetMode="External"/><Relationship Id="rId15" Type="http://schemas.openxmlformats.org/officeDocument/2006/relationships/hyperlink" Target="https://doi.org/10.3390/ijms22126403" TargetMode="External"/><Relationship Id="rId16" Type="http://schemas.openxmlformats.org/officeDocument/2006/relationships/hyperlink" Target="https://doi.org/10.2147/dmso.s319895" TargetMode="External"/><Relationship Id="rId17" Type="http://schemas.openxmlformats.org/officeDocument/2006/relationships/hyperlink" Target="https://drc.bmj.com/content/bmjdrc/10/3/e002736.full.pdf" TargetMode="External"/><Relationship Id="rId18" Type="http://schemas.openxmlformats.org/officeDocument/2006/relationships/hyperlink" Target="https://doi.org/10.1016/S2589-7500(23)00002-X" TargetMode="External"/><Relationship Id="rId19" Type="http://schemas.openxmlformats.org/officeDocument/2006/relationships/hyperlink" Target="https://doi.org/10.3389/fcdhc.2022.936752" TargetMode="External"/><Relationship Id="rId20" Type="http://schemas.openxmlformats.org/officeDocument/2006/relationships/hyperlink" Target="https://onlinelibrary.wiley.com/doi/pdfdirect/10.1111/dme.14795" TargetMode="External"/><Relationship Id="rId21" Type="http://schemas.openxmlformats.org/officeDocument/2006/relationships/hyperlink" Target="https://www.knowdiabetes.org.uk/learning-zone/apps/" TargetMode="External"/><Relationship Id="rId22"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2.xml"/><Relationship Id="rId3"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14.xml"/><Relationship Id="rId3"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7.xml"/><Relationship Id="rId3"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1" Type="http://schemas.openxmlformats.org/officeDocument/2006/relationships/hyperlink" Target="https://doi.org/10.3390/diabetology2020004" TargetMode="External"/><Relationship Id="rId2" Type="http://schemas.openxmlformats.org/officeDocument/2006/relationships/hyperlink" Target="https://doi.org/10.3390/ijerph182312750" TargetMode="External"/><Relationship Id="rId3" Type="http://schemas.openxmlformats.org/officeDocument/2006/relationships/hyperlink" Target="https://doi.org/10.1177/20552076231162985" TargetMode="External"/><Relationship Id="rId4" Type="http://schemas.openxmlformats.org/officeDocument/2006/relationships/hyperlink" Target="https://journals.plos.org/digitalhealth/article/file?id=10.1371/journal.pdig.0000015&amp;type=printable" TargetMode="External"/><Relationship Id="rId5" Type="http://schemas.openxmlformats.org/officeDocument/2006/relationships/hyperlink" Target="https://doi.org/10.3389/fpubh.2022.787135" TargetMode="External"/><Relationship Id="rId6" Type="http://schemas.openxmlformats.org/officeDocument/2006/relationships/hyperlink" Target="https://doi.org/10.1186/s13643-022-02092-2" TargetMode="External"/><Relationship Id="rId7" Type="http://schemas.openxmlformats.org/officeDocument/2006/relationships/hyperlink" Target="https://doi.org/10.1007/s00198-022-06479-8" TargetMode="External"/><Relationship Id="rId8" Type="http://schemas.openxmlformats.org/officeDocument/2006/relationships/hyperlink" Target="https://doi.org/10.7812/TPP/23.134" TargetMode="External"/><Relationship Id="rId9" Type="http://schemas.openxmlformats.org/officeDocument/2006/relationships/hyperlink" Target="https://doi.org/10.1016/j.eclinm.2024.102798" TargetMode="External"/><Relationship Id="rId10" Type="http://schemas.openxmlformats.org/officeDocument/2006/relationships/hyperlink" Target="https://doi.org/10.3390/ijerph20206962" TargetMode="External"/><Relationship Id="rId11" Type="http://schemas.openxmlformats.org/officeDocument/2006/relationships/hyperlink" Target="https://doi.org/10.3390/ijms22126403" TargetMode="External"/><Relationship Id="rId12" Type="http://schemas.openxmlformats.org/officeDocument/2006/relationships/hyperlink" Target="https://doi.org/10.2147/dmso.s319895" TargetMode="External"/><Relationship Id="rId13" Type="http://schemas.openxmlformats.org/officeDocument/2006/relationships/hyperlink" Target="https://academic.oup.com/innovateage/article-pdf/4/1/igz045/33010189/igz045.pdf" TargetMode="External"/><Relationship Id="rId14" Type="http://schemas.openxmlformats.org/officeDocument/2006/relationships/hyperlink" Target="https://onlinelibrary.wiley.com/doi/pdfdirect/10.1111/dme.14795" TargetMode="External"/><Relationship Id="rId15" Type="http://schemas.openxmlformats.org/officeDocument/2006/relationships/hyperlink" Target="https://doi.org/10.1038/s41746-023-00956-yv" TargetMode="External"/><Relationship Id="rId16"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3.png"/><Relationship Id="rId3" Type="http://schemas.openxmlformats.org/officeDocument/2006/relationships/image" Target="../media/image14.png"/><Relationship Id="rId4" Type="http://schemas.openxmlformats.org/officeDocument/2006/relationships/image" Target="../media/image15.png"/><Relationship Id="rId5" Type="http://schemas.openxmlformats.org/officeDocument/2006/relationships/slideLayout" Target="../slideLayouts/slideLayout20.xml"/><Relationship Id="rId6"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21.xml"/><Relationship Id="rId3"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4.xml"/><Relationship Id="rId3"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1" Type="http://schemas.openxmlformats.org/officeDocument/2006/relationships/image" Target="../media/image18.png"/><Relationship Id="rId2" Type="http://schemas.openxmlformats.org/officeDocument/2006/relationships/image" Target="../media/image19.png"/><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slideLayout" Target="../slideLayouts/slideLayout25.xml"/><Relationship Id="rId6" Type="http://schemas.openxmlformats.org/officeDocument/2006/relationships/notesSlide" Target="../notesSlides/notesSlide2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7.xml"/></Relationships>
</file>

<file path=ppt/slides/_rels/slide31.xml.rels><?xml version="1.0" encoding="UTF-8" standalone="yes"?>
<Relationships xmlns="http://schemas.openxmlformats.org/package/2006/relationships"><Relationship Id="rId1" Type="http://schemas.openxmlformats.org/officeDocument/2006/relationships/hyperlink" Target="https://doi.org/10.1177/20552076231219113" TargetMode="External"/><Relationship Id="rId2" Type="http://schemas.openxmlformats.org/officeDocument/2006/relationships/hyperlink" Target="https://doi.org/10.1177/20563051221138756" TargetMode="External"/><Relationship Id="rId3" Type="http://schemas.openxmlformats.org/officeDocument/2006/relationships/hyperlink" Target="https://doi.org/10.3390/ijerph182312750" TargetMode="External"/><Relationship Id="rId4" Type="http://schemas.openxmlformats.org/officeDocument/2006/relationships/hyperlink" Target="https://doi.org/10.3390/oral3020014" TargetMode="External"/><Relationship Id="rId5" Type="http://schemas.openxmlformats.org/officeDocument/2006/relationships/hyperlink" Target="https://gdpr-info.eu/art-5-gdpr/" TargetMode="External"/><Relationship Id="rId6" Type="http://schemas.openxmlformats.org/officeDocument/2006/relationships/hyperlink" Target="https://doi.org/10.2196/58939" TargetMode="External"/><Relationship Id="rId7" Type="http://schemas.openxmlformats.org/officeDocument/2006/relationships/hyperlink" Target="https://doi.org/10.3390/ijerph19073747" TargetMode="External"/><Relationship Id="rId8" Type="http://schemas.openxmlformats.org/officeDocument/2006/relationships/hyperlink" Target="https://doi.org/10.1016/j.ipha.2023.04.001" TargetMode="External"/><Relationship Id="rId9" Type="http://schemas.openxmlformats.org/officeDocument/2006/relationships/hyperlink" Target="https://doi.org/10.3389/fdgth.2022.1014375" TargetMode="External"/><Relationship Id="rId10" Type="http://schemas.openxmlformats.org/officeDocument/2006/relationships/hyperlink" Target="https://doi.org/10.1016/j.gerinurse.2023.06.011" TargetMode="External"/><Relationship Id="rId11" Type="http://schemas.openxmlformats.org/officeDocument/2006/relationships/hyperlink" Target="https://doi.org/10.1186/s12877-025-06010-8" TargetMode="External"/><Relationship Id="rId12" Type="http://schemas.openxmlformats.org/officeDocument/2006/relationships/hyperlink" Target="https://doi.org/10.7861/fhj.2022-0044" TargetMode="External"/><Relationship Id="rId13" Type="http://schemas.openxmlformats.org/officeDocument/2006/relationships/hyperlink" Target="https://doi.org/10.3389/fmed.2023.1123863" TargetMode="External"/><Relationship Id="rId14" Type="http://schemas.openxmlformats.org/officeDocument/2006/relationships/hyperlink" Target="https://doi.org/10.1177/00469580221096272" TargetMode="External"/><Relationship Id="rId15" Type="http://schemas.openxmlformats.org/officeDocument/2006/relationships/hyperlink" Target="https://doi.org/10.1177/20552076231225133" TargetMode="External"/><Relationship Id="rId16" Type="http://schemas.openxmlformats.org/officeDocument/2006/relationships/hyperlink" Target="https://doi.org/10.1177/20552076231185434" TargetMode="External"/><Relationship Id="rId17"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image" Target="../media/image22.png"/><Relationship Id="rId2" Type="http://schemas.openxmlformats.org/officeDocument/2006/relationships/image" Target="../media/image23.png"/><Relationship Id="rId3" Type="http://schemas.openxmlformats.org/officeDocument/2006/relationships/image" Target="../media/image24.png"/><Relationship Id="rId4" Type="http://schemas.openxmlformats.org/officeDocument/2006/relationships/image" Target="../media/image25.png"/><Relationship Id="rId5" Type="http://schemas.openxmlformats.org/officeDocument/2006/relationships/slideLayout" Target="../slideLayouts/slideLayout26.xml"/><Relationship Id="rId6" Type="http://schemas.openxmlformats.org/officeDocument/2006/relationships/notesSlide" Target="../notesSlides/notesSlide2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29.xml"/></Relationships>
</file>

<file path=ppt/slides/_rels/slide34.xml.rels><?xml version="1.0" encoding="UTF-8" standalone="yes"?>
<Relationships xmlns="http://schemas.openxmlformats.org/package/2006/relationships"><Relationship Id="rId1" Type="http://schemas.openxmlformats.org/officeDocument/2006/relationships/image" Target="../media/image26.png"/><Relationship Id="rId2" Type="http://schemas.openxmlformats.org/officeDocument/2006/relationships/slideLayout" Target="../slideLayouts/slideLayout28.xml"/><Relationship Id="rId3" Type="http://schemas.openxmlformats.org/officeDocument/2006/relationships/notesSlide" Target="../notesSlides/notesSlide3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3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32.xml"/></Relationships>
</file>

<file path=ppt/slides/_rels/slide37.xml.rels><?xml version="1.0" encoding="UTF-8" standalone="yes"?>
<Relationships xmlns="http://schemas.openxmlformats.org/package/2006/relationships"><Relationship Id="rId1" Type="http://schemas.openxmlformats.org/officeDocument/2006/relationships/image" Target="../media/image27.png"/><Relationship Id="rId2" Type="http://schemas.openxmlformats.org/officeDocument/2006/relationships/image" Target="../media/image28.png"/><Relationship Id="rId3" Type="http://schemas.openxmlformats.org/officeDocument/2006/relationships/image" Target="../media/image29.png"/><Relationship Id="rId4" Type="http://schemas.openxmlformats.org/officeDocument/2006/relationships/slideLayout" Target="../slideLayouts/slideLayout31.xml"/><Relationship Id="rId5" Type="http://schemas.openxmlformats.org/officeDocument/2006/relationships/notesSlide" Target="../notesSlides/notesSlide3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4.xml"/></Relationships>
</file>

<file path=ppt/slides/_rels/slide39.xml.rels><?xml version="1.0" encoding="UTF-8" standalone="yes"?>
<Relationships xmlns="http://schemas.openxmlformats.org/package/2006/relationships"><Relationship Id="rId1" Type="http://schemas.openxmlformats.org/officeDocument/2006/relationships/image" Target="../media/image30.png"/><Relationship Id="rId2" Type="http://schemas.openxmlformats.org/officeDocument/2006/relationships/slideLayout" Target="../slideLayouts/slideLayout32.xml"/><Relationship Id="rId3" Type="http://schemas.openxmlformats.org/officeDocument/2006/relationships/notesSlide" Target="../notesSlides/notesSlide35.xml"/></Relationships>
</file>

<file path=ppt/slides/_rels/slide40.xml.rels><?xml version="1.0" encoding="UTF-8" standalone="yes"?>
<Relationships xmlns="http://schemas.openxmlformats.org/package/2006/relationships"><Relationship Id="rId1" Type="http://schemas.openxmlformats.org/officeDocument/2006/relationships/hyperlink" Target="https://doi.org/10.1108/IJHRH-08-2023-0073" TargetMode="External"/><Relationship Id="rId2" Type="http://schemas.openxmlformats.org/officeDocument/2006/relationships/hyperlink" Target="https://doi.org/10.1186/s12889-024-18036-5" TargetMode="External"/><Relationship Id="rId3" Type="http://schemas.openxmlformats.org/officeDocument/2006/relationships/hyperlink" Target="https://doi.org/10.3390/jpm12101656" TargetMode="External"/><Relationship Id="rId4" Type="http://schemas.openxmlformats.org/officeDocument/2006/relationships/hyperlink" Target="https://dergipark.org.tr/en/pub/ject/article/1514154" TargetMode="External"/><Relationship Id="rId5" Type="http://schemas.openxmlformats.org/officeDocument/2006/relationships/hyperlink" Target="https://doi.org/10.1186/s12913-023-09879-6" TargetMode="External"/><Relationship Id="rId6" Type="http://schemas.openxmlformats.org/officeDocument/2006/relationships/hyperlink" Target="https://doi.org/10.1007/s40273-022-01130-0" TargetMode="External"/><Relationship Id="rId7" Type="http://schemas.openxmlformats.org/officeDocument/2006/relationships/hyperlink" Target="https://doi.org/10.1186/s12911-020-1033-3" TargetMode="External"/><Relationship Id="rId8" Type="http://schemas.openxmlformats.org/officeDocument/2006/relationships/hyperlink" Target="https://doi.org/10.3390/ijerph19073747" TargetMode="External"/><Relationship Id="rId9" Type="http://schemas.openxmlformats.org/officeDocument/2006/relationships/hyperlink" Target="https://doi.org/10.2196/35371" TargetMode="External"/><Relationship Id="rId10" Type="http://schemas.openxmlformats.org/officeDocument/2006/relationships/hyperlink" Target="https://doi.org/10.3390/ijerph192013638" TargetMode="External"/><Relationship Id="rId11" Type="http://schemas.openxmlformats.org/officeDocument/2006/relationships/hyperlink" Target="https://doi.org/10.3390/jpm12091376" TargetMode="External"/><Relationship Id="rId12" Type="http://schemas.openxmlformats.org/officeDocument/2006/relationships/hyperlink" Target="https://doi.org/10.1186/s12911-022-01784-y" TargetMode="External"/><Relationship Id="rId13" Type="http://schemas.openxmlformats.org/officeDocument/2006/relationships/hyperlink" Target="https://doi.org/10.30574/ijsra.2024.11.1.0334" TargetMode="External"/><Relationship Id="rId14" Type="http://schemas.openxmlformats.org/officeDocument/2006/relationships/hyperlink" Target="https://doi.org/10.3390/nu14122437" TargetMode="External"/><Relationship Id="rId15" Type="http://schemas.openxmlformats.org/officeDocument/2006/relationships/hyperlink" Target="https://doi.org/10.1016/j.dajour.2023.100301" TargetMode="External"/><Relationship Id="rId16"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578" name="TextBox 2"/>
          <p:cNvSpPr txBox="1"/>
          <p:nvPr/>
        </p:nvSpPr>
        <p:spPr>
          <a:xfrm>
            <a:off x="3657600" y="702366"/>
            <a:ext cx="7076661" cy="7520940"/>
          </a:xfrm>
          <a:prstGeom prst="rect"/>
          <a:noFill/>
        </p:spPr>
        <p:txBody>
          <a:bodyPr wrap="square">
            <a:spAutoFit/>
          </a:bodyPr>
          <a:p>
            <a:pPr algn="ctr">
              <a:lnSpc>
                <a:spcPct val="150000"/>
              </a:lnSpc>
              <a:spcAft>
                <a:spcPts val="800"/>
              </a:spcAft>
              <a:buNone/>
            </a:pPr>
            <a:r>
              <a:rPr b="1" dirty="0" lang="en-US">
                <a:latin typeface="Arial" panose="020B0604020202020204" pitchFamily="34" charset="0"/>
                <a:ea typeface="Aptos" panose="020B0004020202020204" pitchFamily="34" charset="0"/>
                <a:cs typeface="Aptos" panose="020B0004020202020204" pitchFamily="34" charset="0"/>
              </a:rPr>
              <a:t>Presentation: Component 3</a:t>
            </a:r>
            <a:endParaRPr dirty="0" sz="1600" lang="en-IN">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b="1" dirty="0" sz="1800" lang="en-US" err="1">
                <a:effectLst/>
                <a:latin typeface="Arial" panose="020B0604020202020204" pitchFamily="34" charset="0"/>
                <a:ea typeface="Arial" panose="020B0604020202020204" pitchFamily="34" charset="0"/>
                <a:cs typeface="Aptos" panose="020B0004020202020204" pitchFamily="34" charset="0"/>
              </a:rPr>
              <a:t>Programme</a:t>
            </a:r>
            <a:r>
              <a:rPr b="1" dirty="0" sz="1800" lang="en-US">
                <a:effectLst/>
                <a:latin typeface="Arial" panose="020B0604020202020204" pitchFamily="34" charset="0"/>
                <a:ea typeface="Arial" panose="020B0604020202020204" pitchFamily="34" charset="0"/>
                <a:cs typeface="Aptos" panose="020B0004020202020204" pitchFamily="34" charset="0"/>
              </a:rPr>
              <a:t>: MSc Public Health and Social Care in Practice</a:t>
            </a:r>
            <a:endParaRPr dirty="0" sz="1600" lang="en-IN">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b="1" dirty="0" sz="1800" lang="en-US">
                <a:effectLst/>
                <a:latin typeface="Arial" panose="020B0604020202020204" pitchFamily="34" charset="0"/>
                <a:ea typeface="Arial" panose="020B0604020202020204" pitchFamily="34" charset="0"/>
                <a:cs typeface="Aptos" panose="020B0004020202020204" pitchFamily="34" charset="0"/>
              </a:rPr>
              <a:t>Module: Population Health and Digital Health Promotion</a:t>
            </a:r>
            <a:endParaRPr dirty="0" sz="1600" lang="en-IN">
              <a:effectLst/>
              <a:latin typeface="Aptos" panose="020B00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r>
              <a:rPr dirty="0" sz="1600" lang="en-US">
                <a:effectLst/>
                <a:latin typeface="Arial" panose="020B0604020202020204" pitchFamily="34" charset="0"/>
                <a:ea typeface="Arial" panose="020B0604020202020204" pitchFamily="34" charset="0"/>
                <a:cs typeface="Aptos" panose="020B0004020202020204" pitchFamily="34" charset="0"/>
              </a:rPr>
              <a:t>Module Code: LCHS7009</a:t>
            </a:r>
          </a:p>
          <a:p>
            <a:pPr algn="ctr">
              <a:lnSpc>
                <a:spcPct val="150000"/>
              </a:lnSpc>
              <a:spcAft>
                <a:spcPts val="800"/>
              </a:spcAft>
              <a:buNone/>
            </a:pPr>
            <a:r>
              <a:rPr dirty="0" sz="1600" lang="en-US">
                <a:latin typeface="Arial" panose="020B0604020202020204" pitchFamily="34" charset="0"/>
                <a:ea typeface="Aptos" panose="020B0004020202020204" pitchFamily="34" charset="0"/>
                <a:cs typeface="Aptos" panose="020B0004020202020204" pitchFamily="34" charset="0"/>
              </a:rPr>
              <a:t>Student name: Patel Krish</a:t>
            </a:r>
          </a:p>
          <a:p>
            <a:pPr algn="ctr">
              <a:lnSpc>
                <a:spcPct val="150000"/>
              </a:lnSpc>
              <a:spcAft>
                <a:spcPts val="800"/>
              </a:spcAft>
              <a:buNone/>
            </a:pPr>
            <a:r>
              <a:rPr dirty="0" sz="1600" lang="en-US">
                <a:latin typeface="Arial" panose="020B0604020202020204" pitchFamily="34" charset="0"/>
                <a:ea typeface="Aptos" panose="020B0004020202020204" pitchFamily="34" charset="0"/>
                <a:cs typeface="Aptos" panose="020B0004020202020204" pitchFamily="34" charset="0"/>
              </a:rPr>
              <a:t>Student Id:2426744</a:t>
            </a:r>
          </a:p>
          <a:p>
            <a:pPr algn="ctr">
              <a:lnSpc>
                <a:spcPct val="150000"/>
              </a:lnSpc>
              <a:spcAft>
                <a:spcPts val="800"/>
              </a:spcAft>
              <a:buNone/>
            </a:pPr>
            <a:r>
              <a:rPr dirty="0" sz="1600" lang="en-US">
                <a:latin typeface="Arial" panose="020B0604020202020204" pitchFamily="34" charset="0"/>
                <a:ea typeface="Aptos" panose="020B0004020202020204" pitchFamily="34" charset="0"/>
                <a:cs typeface="Aptos" panose="020B0004020202020204" pitchFamily="34" charset="0"/>
              </a:rPr>
              <a:t>Student name: Jaimin Jadav</a:t>
            </a:r>
          </a:p>
          <a:p>
            <a:pPr algn="ctr">
              <a:lnSpc>
                <a:spcPct val="150000"/>
              </a:lnSpc>
              <a:spcAft>
                <a:spcPts val="800"/>
              </a:spcAft>
              <a:buNone/>
            </a:pPr>
            <a:r>
              <a:rPr dirty="0" sz="1600" lang="en-US">
                <a:latin typeface="Arial" panose="020B0604020202020204" pitchFamily="34" charset="0"/>
                <a:ea typeface="Aptos" panose="020B0004020202020204" pitchFamily="34" charset="0"/>
                <a:cs typeface="Aptos" panose="020B0004020202020204" pitchFamily="34" charset="0"/>
              </a:rPr>
              <a:t>Student Id: 2437156</a:t>
            </a:r>
          </a:p>
          <a:p>
            <a:pPr algn="ctr">
              <a:lnSpc>
                <a:spcPct val="150000"/>
              </a:lnSpc>
              <a:spcAft>
                <a:spcPts val="800"/>
              </a:spcAft>
              <a:buNone/>
            </a:pPr>
            <a:r>
              <a:rPr dirty="0" sz="1600" lang="en-US">
                <a:latin typeface="Arial" panose="020B0604020202020204" pitchFamily="34" charset="0"/>
                <a:ea typeface="Aptos" panose="020B0004020202020204" pitchFamily="34" charset="0"/>
                <a:cs typeface="Aptos" panose="020B0004020202020204" pitchFamily="34" charset="0"/>
              </a:rPr>
              <a:t>Student name: Pati Asha</a:t>
            </a:r>
          </a:p>
          <a:p>
            <a:pPr algn="ctr">
              <a:lnSpc>
                <a:spcPct val="150000"/>
              </a:lnSpc>
              <a:spcAft>
                <a:spcPts val="800"/>
              </a:spcAft>
              <a:buNone/>
            </a:pPr>
            <a:r>
              <a:rPr dirty="0" sz="1600" lang="en-US">
                <a:latin typeface="Arial" panose="020B0604020202020204" pitchFamily="34" charset="0"/>
                <a:ea typeface="Aptos" panose="020B0004020202020204" pitchFamily="34" charset="0"/>
                <a:cs typeface="Aptos" panose="020B0004020202020204" pitchFamily="34" charset="0"/>
              </a:rPr>
              <a:t>Student Id: 2513192</a:t>
            </a:r>
          </a:p>
          <a:p>
            <a:pPr algn="ctr">
              <a:lnSpc>
                <a:spcPct val="150000"/>
              </a:lnSpc>
              <a:spcAft>
                <a:spcPts val="800"/>
              </a:spcAft>
              <a:buNone/>
            </a:pPr>
            <a:r>
              <a:rPr dirty="0" sz="1600" lang="en-US">
                <a:latin typeface="Arial" panose="020B0604020202020204" pitchFamily="34" charset="0"/>
                <a:ea typeface="Aptos" panose="020B0004020202020204" pitchFamily="34" charset="0"/>
                <a:cs typeface="Aptos" panose="020B0004020202020204" pitchFamily="34" charset="0"/>
              </a:rPr>
              <a:t>Student name: </a:t>
            </a:r>
            <a:r>
              <a:rPr dirty="0" sz="1600" lang="en-US" err="1">
                <a:latin typeface="Arial" panose="020B0604020202020204" pitchFamily="34" charset="0"/>
                <a:ea typeface="Aptos" panose="020B0004020202020204" pitchFamily="34" charset="0"/>
                <a:cs typeface="Aptos" panose="020B0004020202020204" pitchFamily="34" charset="0"/>
              </a:rPr>
              <a:t>Neelkumar</a:t>
            </a:r>
            <a:r>
              <a:rPr dirty="0" sz="1600" lang="en-US">
                <a:latin typeface="Arial" panose="020B0604020202020204" pitchFamily="34" charset="0"/>
                <a:ea typeface="Aptos" panose="020B0004020202020204" pitchFamily="34" charset="0"/>
                <a:cs typeface="Aptos" panose="020B0004020202020204" pitchFamily="34" charset="0"/>
              </a:rPr>
              <a:t> Patel</a:t>
            </a:r>
          </a:p>
          <a:p>
            <a:pPr algn="ctr">
              <a:lnSpc>
                <a:spcPct val="150000"/>
              </a:lnSpc>
              <a:spcAft>
                <a:spcPts val="800"/>
              </a:spcAft>
              <a:buNone/>
            </a:pPr>
            <a:r>
              <a:rPr dirty="0" sz="1600" lang="en-US">
                <a:latin typeface="Arial" panose="020B0604020202020204" pitchFamily="34" charset="0"/>
                <a:ea typeface="Aptos" panose="020B0004020202020204" pitchFamily="34" charset="0"/>
                <a:cs typeface="Aptos" panose="020B0004020202020204" pitchFamily="34" charset="0"/>
              </a:rPr>
              <a:t>Student Id: 2504974</a:t>
            </a:r>
          </a:p>
          <a:p>
            <a:pPr algn="ctr">
              <a:lnSpc>
                <a:spcPct val="150000"/>
              </a:lnSpc>
              <a:spcAft>
                <a:spcPts val="800"/>
              </a:spcAft>
              <a:buNone/>
            </a:pPr>
            <a:endParaRPr dirty="0" sz="1600" lang="en-US">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dirty="0" sz="1600" lang="en-US">
              <a:effectLst/>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dirty="0" sz="1600" lang="en-US">
              <a:latin typeface="Arial" panose="020B0604020202020204" pitchFamily="34" charset="0"/>
              <a:ea typeface="Aptos" panose="020B0004020202020204" pitchFamily="34" charset="0"/>
              <a:cs typeface="Aptos" panose="020B0004020202020204" pitchFamily="34" charset="0"/>
            </a:endParaRPr>
          </a:p>
          <a:p>
            <a:pPr algn="ctr">
              <a:lnSpc>
                <a:spcPct val="150000"/>
              </a:lnSpc>
              <a:spcAft>
                <a:spcPts val="800"/>
              </a:spcAft>
              <a:buNone/>
            </a:pPr>
            <a:endParaRPr dirty="0" sz="1600" lang="en-IN">
              <a:effectLst/>
              <a:latin typeface="Aptos" panose="020B0004020202020204" pitchFamily="34" charset="0"/>
              <a:ea typeface="Aptos" panose="020B0004020202020204" pitchFamily="34" charset="0"/>
              <a:cs typeface="Aptos" panose="020B00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79" name=""/>
        <p:cNvGrpSpPr/>
        <p:nvPr/>
      </p:nvGrpSpPr>
      <p:grpSpPr>
        <a:xfrm>
          <a:off x="0" y="0"/>
          <a:ext cx="0" cy="0"/>
          <a:chOff x="0" y="0"/>
          <a:chExt cx="0" cy="0"/>
        </a:xfrm>
      </p:grpSpPr>
      <p:pic>
        <p:nvPicPr>
          <p:cNvPr id="2097152" name="Image 0" descr="preencoded.png"/>
          <p:cNvPicPr>
            <a:picLocks noChangeAspect="1"/>
          </p:cNvPicPr>
          <p:nvPr/>
        </p:nvPicPr>
        <p:blipFill>
          <a:blip xmlns:r="http://schemas.openxmlformats.org/officeDocument/2006/relationships" r:embed="rId1"/>
          <a:stretch>
            <a:fillRect/>
          </a:stretch>
        </p:blipFill>
        <p:spPr>
          <a:xfrm>
            <a:off x="9144000" y="0"/>
            <a:ext cx="5486400" cy="8229600"/>
          </a:xfrm>
          <a:prstGeom prst="rect"/>
        </p:spPr>
      </p:pic>
      <p:sp>
        <p:nvSpPr>
          <p:cNvPr id="1048579" name="Text 0"/>
          <p:cNvSpPr/>
          <p:nvPr/>
        </p:nvSpPr>
        <p:spPr>
          <a:xfrm>
            <a:off x="764666" y="1050971"/>
            <a:ext cx="7556421" cy="3100388"/>
          </a:xfrm>
          <a:prstGeom prst="rect"/>
          <a:noFill/>
        </p:spPr>
        <p:txBody>
          <a:bodyPr anchor="t" bIns="0" lIns="0" rIns="0" rtlCol="0" tIns="0" wrap="square"/>
          <a:p>
            <a:pPr algn="l" indent="0" marL="0">
              <a:lnSpc>
                <a:spcPts val="4850"/>
              </a:lnSpc>
              <a:buNone/>
            </a:pPr>
            <a:r>
              <a:rPr b="1" dirty="0" sz="3900" lang="en-US">
                <a:solidFill>
                  <a:srgbClr val="C56E07"/>
                </a:solidFill>
                <a:latin typeface="Times New Roman" panose="02020603050405020304" pitchFamily="18" charset="0"/>
                <a:ea typeface="Playfair Display Bold" pitchFamily="34" charset="-122"/>
                <a:cs typeface="Times New Roman" panose="02020603050405020304" pitchFamily="18" charset="0"/>
              </a:rPr>
              <a:t>Digital Health Promotion Intervention for Diabetes in Elderly People in the UK Using a Mobile Health Application </a:t>
            </a:r>
          </a:p>
          <a:p>
            <a:pPr algn="l" indent="0" marL="0">
              <a:lnSpc>
                <a:spcPts val="4850"/>
              </a:lnSpc>
              <a:buNone/>
            </a:pPr>
            <a:endParaRPr b="1" dirty="0" sz="3900" lang="en-US">
              <a:solidFill>
                <a:srgbClr val="C56E07"/>
              </a:solidFill>
              <a:latin typeface="Times New Roman" panose="02020603050405020304" pitchFamily="18" charset="0"/>
              <a:ea typeface="Playfair Display Bold" pitchFamily="34" charset="-122"/>
              <a:cs typeface="Times New Roman" panose="02020603050405020304" pitchFamily="18" charset="0"/>
            </a:endParaRPr>
          </a:p>
          <a:p>
            <a:pPr algn="l" indent="0" marL="0">
              <a:lnSpc>
                <a:spcPts val="4850"/>
              </a:lnSpc>
              <a:buNone/>
            </a:pPr>
            <a:r>
              <a:rPr b="1" dirty="0" sz="3900" lang="en-US">
                <a:solidFill>
                  <a:srgbClr val="FF0000"/>
                </a:solidFill>
                <a:latin typeface="Times New Roman" panose="02020603050405020304" pitchFamily="18" charset="0"/>
                <a:ea typeface="Playfair Display Bold" pitchFamily="34" charset="-122"/>
                <a:cs typeface="Times New Roman" panose="02020603050405020304" pitchFamily="18" charset="0"/>
              </a:rPr>
              <a:t>App Name- </a:t>
            </a:r>
            <a:r>
              <a:rPr b="1" dirty="0" sz="3900" lang="en-US" err="1">
                <a:solidFill>
                  <a:srgbClr val="FF0000"/>
                </a:solidFill>
                <a:latin typeface="Times New Roman" panose="02020603050405020304" pitchFamily="18" charset="0"/>
                <a:ea typeface="Playfair Display Bold" pitchFamily="34" charset="-122"/>
                <a:cs typeface="Times New Roman" panose="02020603050405020304" pitchFamily="18" charset="0"/>
              </a:rPr>
              <a:t>KnowDiabetes</a:t>
            </a:r>
            <a:endParaRPr dirty="0" sz="3900" lang="en-US">
              <a:solidFill>
                <a:srgbClr val="FF0000"/>
              </a:solidFill>
              <a:latin typeface="Times New Roman" panose="02020603050405020304" pitchFamily="18" charset="0"/>
              <a:cs typeface="Times New Roman" panose="02020603050405020304" pitchFamily="18" charset="0"/>
            </a:endParaRPr>
          </a:p>
        </p:txBody>
      </p:sp>
      <p:pic>
        <p:nvPicPr>
          <p:cNvPr id="2097153" name="Picture 4"/>
          <p:cNvPicPr>
            <a:picLocks noChangeAspect="1"/>
          </p:cNvPicPr>
          <p:nvPr/>
        </p:nvPicPr>
        <p:blipFill>
          <a:blip xmlns:r="http://schemas.openxmlformats.org/officeDocument/2006/relationships" r:embed="rId2"/>
          <a:stretch>
            <a:fillRect/>
          </a:stretch>
        </p:blipFill>
        <p:spPr>
          <a:xfrm>
            <a:off x="764666" y="5449841"/>
            <a:ext cx="5307177" cy="633437"/>
          </a:xfrm>
          <a:prstGeom prst="rec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83" name=""/>
        <p:cNvGrpSpPr/>
        <p:nvPr/>
      </p:nvGrpSpPr>
      <p:grpSpPr>
        <a:xfrm>
          <a:off x="0" y="0"/>
          <a:ext cx="0" cy="0"/>
          <a:chOff x="0" y="0"/>
          <a:chExt cx="0" cy="0"/>
        </a:xfrm>
      </p:grpSpPr>
      <p:sp>
        <p:nvSpPr>
          <p:cNvPr id="1048585" name="Text 0"/>
          <p:cNvSpPr/>
          <p:nvPr/>
        </p:nvSpPr>
        <p:spPr>
          <a:xfrm>
            <a:off x="793790" y="856774"/>
            <a:ext cx="4961811" cy="620078"/>
          </a:xfrm>
          <a:prstGeom prst="rect"/>
          <a:noFill/>
        </p:spPr>
        <p:txBody>
          <a:bodyPr anchor="t" bIns="0" lIns="0" rIns="0" rtlCol="0" tIns="0" wrap="none"/>
          <a:p>
            <a:pPr algn="l" indent="0" marL="0">
              <a:lnSpc>
                <a:spcPts val="4850"/>
              </a:lnSpc>
              <a:buNone/>
            </a:pPr>
            <a:r>
              <a:rPr b="1" dirty="0" sz="4000" lang="en-US">
                <a:solidFill>
                  <a:srgbClr val="C56E07"/>
                </a:solidFill>
                <a:latin typeface="Times New Roman" panose="02020603050405020304" pitchFamily="18" charset="0"/>
                <a:ea typeface="Playfair Display Bold" pitchFamily="34" charset="-122"/>
                <a:cs typeface="Times New Roman" panose="02020603050405020304" pitchFamily="18" charset="0"/>
              </a:rPr>
              <a:t>Aim and Activity</a:t>
            </a:r>
            <a:endParaRPr dirty="0" sz="4000" lang="en-US">
              <a:latin typeface="Times New Roman" panose="02020603050405020304" pitchFamily="18" charset="0"/>
              <a:cs typeface="Times New Roman" panose="02020603050405020304" pitchFamily="18" charset="0"/>
            </a:endParaRPr>
          </a:p>
        </p:txBody>
      </p:sp>
      <p:sp>
        <p:nvSpPr>
          <p:cNvPr id="1048586" name="Shape 1"/>
          <p:cNvSpPr/>
          <p:nvPr/>
        </p:nvSpPr>
        <p:spPr>
          <a:xfrm>
            <a:off x="511553" y="1648844"/>
            <a:ext cx="6565106" cy="2166871"/>
          </a:xfrm>
          <a:prstGeom prst="roundRect">
            <a:avLst>
              <a:gd name="adj" fmla="val 2553"/>
            </a:avLst>
          </a:prstGeom>
          <a:solidFill>
            <a:schemeClr val="accent1">
              <a:lumMod val="20000"/>
              <a:lumOff val="80000"/>
            </a:schemeClr>
          </a:solidFill>
        </p:spPr>
        <p:txBody>
          <a:bodyPr/>
          <a:p>
            <a:endParaRPr lang="en-IN"/>
          </a:p>
        </p:txBody>
      </p:sp>
      <p:sp>
        <p:nvSpPr>
          <p:cNvPr id="1048587" name="Text 2"/>
          <p:cNvSpPr/>
          <p:nvPr/>
        </p:nvSpPr>
        <p:spPr>
          <a:xfrm>
            <a:off x="849273" y="1972866"/>
            <a:ext cx="2480905" cy="310158"/>
          </a:xfrm>
          <a:prstGeom prst="rect"/>
          <a:noFill/>
        </p:spPr>
        <p:txBody>
          <a:bodyPr anchor="t" bIns="0" lIns="0" rIns="0" rtlCol="0" tIns="0" wrap="none"/>
          <a:p>
            <a:pPr algn="l" indent="0" marL="0">
              <a:lnSpc>
                <a:spcPts val="2400"/>
              </a:lnSpc>
              <a:buNone/>
            </a:pPr>
            <a:r>
              <a:rPr b="1" dirty="0" sz="2000" lang="en-US">
                <a:solidFill>
                  <a:srgbClr val="000000"/>
                </a:solidFill>
                <a:latin typeface="Times New Roman" panose="02020603050405020304" pitchFamily="18" charset="0"/>
                <a:ea typeface="Playfair Display Bold" pitchFamily="34" charset="-122"/>
                <a:cs typeface="Times New Roman" panose="02020603050405020304" pitchFamily="18" charset="0"/>
              </a:rPr>
              <a:t>Aim</a:t>
            </a:r>
            <a:endParaRPr dirty="0" sz="2000" lang="en-US">
              <a:latin typeface="Times New Roman" panose="02020603050405020304" pitchFamily="18" charset="0"/>
              <a:cs typeface="Times New Roman" panose="02020603050405020304" pitchFamily="18" charset="0"/>
            </a:endParaRPr>
          </a:p>
        </p:txBody>
      </p:sp>
      <p:sp>
        <p:nvSpPr>
          <p:cNvPr id="1048588" name="Text 3"/>
          <p:cNvSpPr/>
          <p:nvPr/>
        </p:nvSpPr>
        <p:spPr>
          <a:xfrm>
            <a:off x="849273" y="2481382"/>
            <a:ext cx="6168390" cy="952619"/>
          </a:xfrm>
          <a:prstGeom prst="rect"/>
          <a:noFill/>
        </p:spPr>
        <p:txBody>
          <a:bodyPr anchor="t" bIns="0" lIns="0" rIns="0" rtlCol="0" tIns="0" wrap="square"/>
          <a:p>
            <a:pPr algn="l" indent="0" marL="0">
              <a:lnSpc>
                <a:spcPts val="2500"/>
              </a:lnSpc>
              <a:buNone/>
            </a:pPr>
            <a:r>
              <a:rPr dirty="0" sz="2000" lang="en-US">
                <a:solidFill>
                  <a:srgbClr val="000000"/>
                </a:solidFill>
                <a:latin typeface="Times New Roman" panose="02020603050405020304" pitchFamily="18" charset="0"/>
                <a:ea typeface="Open Sans" pitchFamily="34" charset="-122"/>
                <a:cs typeface="Times New Roman" panose="02020603050405020304" pitchFamily="18" charset="0"/>
              </a:rPr>
              <a:t>The aim of this digital health promotion intervention is to improve self-management among the elderly population in the United Kingdom through the use of mobile health application (</a:t>
            </a:r>
            <a:r>
              <a:rPr dirty="0" sz="2000" lang="en-US" err="1">
                <a:solidFill>
                  <a:srgbClr val="000000"/>
                </a:solidFill>
                <a:latin typeface="Times New Roman" panose="02020603050405020304" pitchFamily="18" charset="0"/>
                <a:ea typeface="Open Sans" pitchFamily="34" charset="-122"/>
                <a:cs typeface="Times New Roman" panose="02020603050405020304" pitchFamily="18" charset="0"/>
              </a:rPr>
              <a:t>KnowDiabetes</a:t>
            </a:r>
            <a:r>
              <a:rPr dirty="0" sz="2000" lang="en-US">
                <a:solidFill>
                  <a:srgbClr val="000000"/>
                </a:solidFill>
                <a:latin typeface="Times New Roman" panose="02020603050405020304" pitchFamily="18" charset="0"/>
                <a:ea typeface="Open Sans" pitchFamily="34" charset="-122"/>
                <a:cs typeface="Times New Roman" panose="02020603050405020304" pitchFamily="18" charset="0"/>
              </a:rPr>
              <a:t> app).</a:t>
            </a:r>
            <a:endParaRPr dirty="0" sz="2000" lang="en-US">
              <a:latin typeface="Times New Roman" panose="02020603050405020304" pitchFamily="18" charset="0"/>
              <a:cs typeface="Times New Roman" panose="02020603050405020304" pitchFamily="18" charset="0"/>
            </a:endParaRPr>
          </a:p>
        </p:txBody>
      </p:sp>
      <p:sp>
        <p:nvSpPr>
          <p:cNvPr id="1048589" name="Text 4"/>
          <p:cNvSpPr/>
          <p:nvPr/>
        </p:nvSpPr>
        <p:spPr>
          <a:xfrm>
            <a:off x="7564874" y="1972866"/>
            <a:ext cx="2480905" cy="310158"/>
          </a:xfrm>
          <a:prstGeom prst="rect"/>
          <a:noFill/>
        </p:spPr>
        <p:txBody>
          <a:bodyPr anchor="t" bIns="0" lIns="0" rIns="0" rtlCol="0" tIns="0" wrap="none"/>
          <a:p>
            <a:pPr algn="l" indent="0" marL="0">
              <a:lnSpc>
                <a:spcPts val="2400"/>
              </a:lnSpc>
              <a:buNone/>
            </a:pPr>
            <a:r>
              <a:rPr b="1" dirty="0" sz="2000" lang="en-US">
                <a:solidFill>
                  <a:srgbClr val="C56E07"/>
                </a:solidFill>
                <a:latin typeface="Times New Roman" panose="02020603050405020304" pitchFamily="18" charset="0"/>
                <a:ea typeface="Playfair Display Bold" pitchFamily="34" charset="-122"/>
                <a:cs typeface="Times New Roman" panose="02020603050405020304" pitchFamily="18" charset="0"/>
              </a:rPr>
              <a:t>Activities</a:t>
            </a:r>
            <a:endParaRPr dirty="0" sz="2000" lang="en-US">
              <a:latin typeface="Times New Roman" panose="02020603050405020304" pitchFamily="18" charset="0"/>
              <a:cs typeface="Times New Roman" panose="02020603050405020304" pitchFamily="18" charset="0"/>
            </a:endParaRPr>
          </a:p>
        </p:txBody>
      </p:sp>
      <p:pic>
        <p:nvPicPr>
          <p:cNvPr id="2097154" name="image2.png"/>
          <p:cNvPicPr>
            <a:picLocks/>
          </p:cNvPicPr>
          <p:nvPr/>
        </p:nvPicPr>
        <p:blipFill>
          <a:blip xmlns:r="http://schemas.openxmlformats.org/officeDocument/2006/relationships" r:embed="rId1"/>
          <a:srcRect/>
          <a:stretch>
            <a:fillRect/>
          </a:stretch>
        </p:blipFill>
        <p:spPr>
          <a:xfrm>
            <a:off x="849273" y="3987707"/>
            <a:ext cx="5064383" cy="3689131"/>
          </a:xfrm>
          <a:prstGeom prst="rect"/>
          <a:ln w="12700">
            <a:solidFill>
              <a:srgbClr val="000000"/>
            </a:solidFill>
            <a:prstDash val="solid"/>
          </a:ln>
        </p:spPr>
      </p:pic>
      <p:sp>
        <p:nvSpPr>
          <p:cNvPr id="1048590" name="TextBox 17"/>
          <p:cNvSpPr txBox="1"/>
          <p:nvPr/>
        </p:nvSpPr>
        <p:spPr>
          <a:xfrm>
            <a:off x="511553" y="7706380"/>
            <a:ext cx="5386293" cy="584775"/>
          </a:xfrm>
          <a:prstGeom prst="rect"/>
          <a:noFill/>
        </p:spPr>
        <p:txBody>
          <a:bodyPr rtlCol="0" wrap="square">
            <a:spAutoFit/>
          </a:bodyPr>
          <a:p>
            <a:pPr algn="ctr"/>
            <a:r>
              <a:rPr b="1" dirty="0" sz="1600" lang="en-GB">
                <a:latin typeface="Times New Roman" panose="02020603050405020304" pitchFamily="18" charset="0"/>
                <a:cs typeface="Times New Roman" panose="02020603050405020304" pitchFamily="18" charset="0"/>
              </a:rPr>
              <a:t>Figure 1: Prevalence of Diabetes in Global Landscape</a:t>
            </a:r>
            <a:endParaRPr dirty="0" sz="1600" lang="en-IN">
              <a:latin typeface="Times New Roman" panose="02020603050405020304" pitchFamily="18" charset="0"/>
              <a:cs typeface="Times New Roman" panose="02020603050405020304" pitchFamily="18" charset="0"/>
            </a:endParaRPr>
          </a:p>
          <a:p>
            <a:pPr algn="ctr"/>
            <a:r>
              <a:rPr dirty="0" sz="1600" lang="en-GB">
                <a:latin typeface="Times New Roman" panose="02020603050405020304" pitchFamily="18" charset="0"/>
                <a:cs typeface="Times New Roman" panose="02020603050405020304" pitchFamily="18" charset="0"/>
              </a:rPr>
              <a:t>(Source: Fleck, 2025)</a:t>
            </a:r>
            <a:endParaRPr dirty="0" sz="1600" lang="en-IN">
              <a:latin typeface="Times New Roman" panose="02020603050405020304" pitchFamily="18" charset="0"/>
              <a:cs typeface="Times New Roman" panose="02020603050405020304" pitchFamily="18" charset="0"/>
            </a:endParaRPr>
          </a:p>
        </p:txBody>
      </p:sp>
      <p:sp>
        <p:nvSpPr>
          <p:cNvPr id="1048591" name="TextBox 19"/>
          <p:cNvSpPr txBox="1"/>
          <p:nvPr/>
        </p:nvSpPr>
        <p:spPr>
          <a:xfrm>
            <a:off x="7426922" y="2711306"/>
            <a:ext cx="7315200" cy="3749040"/>
          </a:xfrm>
          <a:prstGeom prst="rect"/>
          <a:noFill/>
        </p:spPr>
        <p:txBody>
          <a:bodyPr wrap="square">
            <a:spAutoFit/>
          </a:bodyPr>
          <a:p>
            <a:pPr algn="just" indent="-342900" lvl="0" marL="342900">
              <a:lnSpc>
                <a:spcPct val="150000"/>
              </a:lnSpc>
              <a:buFont typeface="Wingdings" panose="05000000000000000000" pitchFamily="2" charset="2"/>
              <a:buChar char="Ø"/>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Use of mobile health application (Wylie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Wingdings" panose="05000000000000000000" pitchFamily="2" charset="2"/>
              <a:buChar char="Ø"/>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Regular monitoring of blood glucose level (Cho and Kim,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Wingdings" panose="05000000000000000000" pitchFamily="2" charset="2"/>
              <a:buChar char="Ø"/>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Provides medical reminders (Lu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2025)</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Wingdings" panose="05000000000000000000" pitchFamily="2" charset="2"/>
              <a:buChar char="Ø"/>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Guidance regarding diet and exercise (</a:t>
            </a:r>
            <a:r>
              <a:rPr dirty="0" sz="2000" lang="en-GB"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Moschonis</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 </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Wingdings" panose="05000000000000000000" pitchFamily="2" charset="2"/>
              <a:buChar char="Ø"/>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Provides education on self-diabetes management (Blythin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 </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592" name="TextBox 23"/>
          <p:cNvSpPr txBox="1"/>
          <p:nvPr/>
        </p:nvSpPr>
        <p:spPr>
          <a:xfrm>
            <a:off x="11396547" y="7706380"/>
            <a:ext cx="740441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87" name=""/>
        <p:cNvGrpSpPr/>
        <p:nvPr/>
      </p:nvGrpSpPr>
      <p:grpSpPr>
        <a:xfrm>
          <a:off x="0" y="0"/>
          <a:ext cx="0" cy="0"/>
          <a:chOff x="0" y="0"/>
          <a:chExt cx="0" cy="0"/>
        </a:xfrm>
      </p:grpSpPr>
      <p:pic>
        <p:nvPicPr>
          <p:cNvPr id="2097155" name="Image 0" descr="preencoded.png"/>
          <p:cNvPicPr>
            <a:picLocks noChangeAspect="1"/>
          </p:cNvPicPr>
          <p:nvPr/>
        </p:nvPicPr>
        <p:blipFill>
          <a:blip xmlns:r="http://schemas.openxmlformats.org/officeDocument/2006/relationships" r:embed="rId1"/>
          <a:stretch>
            <a:fillRect/>
          </a:stretch>
        </p:blipFill>
        <p:spPr>
          <a:xfrm>
            <a:off x="9144000" y="0"/>
            <a:ext cx="5486400" cy="8229600"/>
          </a:xfrm>
          <a:prstGeom prst="rect"/>
        </p:spPr>
      </p:pic>
      <p:sp>
        <p:nvSpPr>
          <p:cNvPr id="1048598" name="Text 0"/>
          <p:cNvSpPr/>
          <p:nvPr/>
        </p:nvSpPr>
        <p:spPr>
          <a:xfrm>
            <a:off x="428793" y="197881"/>
            <a:ext cx="8606025" cy="1240155"/>
          </a:xfrm>
          <a:prstGeom prst="rect"/>
          <a:noFill/>
        </p:spPr>
        <p:txBody>
          <a:bodyPr anchor="t" bIns="0" lIns="0" rIns="0" rtlCol="0" tIns="0" wrap="square"/>
          <a:p>
            <a:pPr algn="l" indent="0" marL="0">
              <a:lnSpc>
                <a:spcPts val="4850"/>
              </a:lnSpc>
              <a:buNone/>
            </a:pPr>
            <a:r>
              <a:rPr b="1" dirty="0" sz="2800" lang="en-US">
                <a:solidFill>
                  <a:srgbClr val="C56E07"/>
                </a:solidFill>
                <a:latin typeface="Times New Roman" panose="02020603050405020304" pitchFamily="18" charset="0"/>
                <a:ea typeface="Playfair Display Bold" pitchFamily="34" charset="-122"/>
                <a:cs typeface="Times New Roman" panose="02020603050405020304" pitchFamily="18" charset="0"/>
              </a:rPr>
              <a:t>Chosen Digital Health Technology (Knowdiabetes App)</a:t>
            </a:r>
          </a:p>
          <a:p>
            <a:pPr algn="l" indent="0" marL="0">
              <a:lnSpc>
                <a:spcPts val="4850"/>
              </a:lnSpc>
              <a:buNone/>
            </a:pPr>
            <a:r>
              <a:rPr b="1" dirty="0" sz="2800" lang="en-US">
                <a:solidFill>
                  <a:srgbClr val="C56E07"/>
                </a:solidFill>
                <a:latin typeface="Times New Roman" panose="02020603050405020304" pitchFamily="18" charset="0"/>
                <a:ea typeface="Playfair Display Bold" pitchFamily="34" charset="-122"/>
                <a:cs typeface="Times New Roman" panose="02020603050405020304" pitchFamily="18" charset="0"/>
              </a:rPr>
              <a:t>Features</a:t>
            </a:r>
            <a:endParaRPr dirty="0" sz="2800" lang="en-US">
              <a:latin typeface="Times New Roman" panose="02020603050405020304" pitchFamily="18" charset="0"/>
              <a:cs typeface="Times New Roman" panose="02020603050405020304" pitchFamily="18" charset="0"/>
            </a:endParaRPr>
          </a:p>
        </p:txBody>
      </p:sp>
      <p:sp>
        <p:nvSpPr>
          <p:cNvPr id="1048599" name="TextBox 19"/>
          <p:cNvSpPr txBox="1"/>
          <p:nvPr/>
        </p:nvSpPr>
        <p:spPr>
          <a:xfrm>
            <a:off x="313899" y="1810908"/>
            <a:ext cx="4626591" cy="3710941"/>
          </a:xfrm>
          <a:prstGeom prst="rect"/>
          <a:noFill/>
        </p:spPr>
        <p:txBody>
          <a:bodyPr wrap="square">
            <a:spAutoFit/>
          </a:bodyPr>
          <a:p>
            <a:pPr algn="just" indent="-342900" lvl="0" marL="342900">
              <a:lnSpc>
                <a:spcPct val="150000"/>
              </a:lnSpc>
              <a:buFont typeface="Arial" panose="020B0604020202020204" pitchFamily="34" charset="0"/>
              <a:buChar char="●"/>
            </a:pP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Digital technology: Mobile Health Application (de Souza Ferreira </a:t>
            </a:r>
            <a:r>
              <a:rPr dirty="0" sz="16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2023)</a:t>
            </a:r>
            <a:endParaRPr dirty="0" sz="16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Smartphone based digital tool for monitoring of blood glucose levels (</a:t>
            </a:r>
            <a:r>
              <a:rPr dirty="0" sz="1600" lang="en-GB">
                <a:latin typeface="Times New Roman" panose="02020603050405020304" pitchFamily="18" charset="0"/>
                <a:ea typeface="Arial" panose="020B0604020202020204" pitchFamily="34" charset="0"/>
              </a:rPr>
              <a:t>Knowdiabetes, 2026</a:t>
            </a: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a:t>
            </a:r>
            <a:endParaRPr dirty="0" sz="16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Supports diabetes self-management  (Lee </a:t>
            </a:r>
            <a:r>
              <a:rPr dirty="0" sz="16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2023)</a:t>
            </a:r>
            <a:endParaRPr dirty="0" sz="16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marL="342900">
              <a:lnSpc>
                <a:spcPct val="150000"/>
              </a:lnSpc>
              <a:buFont typeface="Arial" panose="020B0604020202020204" pitchFamily="34" charset="0"/>
              <a:buChar char="●"/>
            </a:pP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Sends medication reminders (</a:t>
            </a:r>
            <a:r>
              <a:rPr dirty="0" sz="1600" lang="en-GB">
                <a:latin typeface="Times New Roman" panose="02020603050405020304" pitchFamily="18" charset="0"/>
                <a:ea typeface="Arial" panose="020B0604020202020204" pitchFamily="34" charset="0"/>
              </a:rPr>
              <a:t>Knowdiabetes, 2026</a:t>
            </a: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a:t>
            </a:r>
            <a:endParaRPr dirty="0" sz="16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Lifestyle and health education on diabetes (Blythin </a:t>
            </a:r>
            <a:r>
              <a:rPr dirty="0" sz="16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16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2023)</a:t>
            </a:r>
            <a:endParaRPr dirty="0" sz="16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00" name="TextBox 23"/>
          <p:cNvSpPr txBox="1"/>
          <p:nvPr/>
        </p:nvSpPr>
        <p:spPr>
          <a:xfrm>
            <a:off x="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
        <p:nvSpPr>
          <p:cNvPr id="1048601" name="Text 0"/>
          <p:cNvSpPr/>
          <p:nvPr/>
        </p:nvSpPr>
        <p:spPr>
          <a:xfrm>
            <a:off x="6092615" y="2744708"/>
            <a:ext cx="2942203" cy="1240155"/>
          </a:xfrm>
          <a:prstGeom prst="rect"/>
          <a:noFill/>
        </p:spPr>
        <p:txBody>
          <a:bodyPr anchor="t" bIns="0" lIns="0" rIns="0" rtlCol="0" tIns="0" wrap="square"/>
          <a:p>
            <a:pPr algn="l" indent="0" marL="0">
              <a:lnSpc>
                <a:spcPts val="4850"/>
              </a:lnSpc>
              <a:buNone/>
            </a:pPr>
            <a:r>
              <a:rPr b="1" dirty="0" sz="2800" lang="en-US">
                <a:solidFill>
                  <a:srgbClr val="C56E07"/>
                </a:solidFill>
                <a:latin typeface="Times New Roman" panose="02020603050405020304" pitchFamily="18" charset="0"/>
                <a:ea typeface="Playfair Display Bold" pitchFamily="34" charset="-122"/>
                <a:cs typeface="Times New Roman" panose="02020603050405020304" pitchFamily="18" charset="0"/>
              </a:rPr>
              <a:t>Similar Apps</a:t>
            </a:r>
          </a:p>
          <a:p>
            <a:pPr algn="l" indent="0" marL="0">
              <a:lnSpc>
                <a:spcPts val="4850"/>
              </a:lnSpc>
              <a:buNone/>
            </a:pPr>
            <a:r>
              <a:rPr b="1" dirty="0" lang="en-US" err="1">
                <a:latin typeface="Times New Roman" panose="02020603050405020304" pitchFamily="18" charset="0"/>
                <a:ea typeface="Playfair Display Bold" pitchFamily="34" charset="-122"/>
                <a:cs typeface="Times New Roman" panose="02020603050405020304" pitchFamily="18" charset="0"/>
              </a:rPr>
              <a:t>Orcha</a:t>
            </a:r>
            <a:endParaRPr b="1" dirty="0" lang="en-US">
              <a:latin typeface="Times New Roman" panose="02020603050405020304" pitchFamily="18" charset="0"/>
              <a:ea typeface="Playfair Display Bold" pitchFamily="34" charset="-122"/>
              <a:cs typeface="Times New Roman" panose="02020603050405020304" pitchFamily="18" charset="0"/>
            </a:endParaRPr>
          </a:p>
          <a:p>
            <a:pPr algn="l" indent="0" marL="0">
              <a:lnSpc>
                <a:spcPts val="4850"/>
              </a:lnSpc>
              <a:buNone/>
            </a:pPr>
            <a:r>
              <a:rPr b="1" dirty="0" lang="en-US" err="1">
                <a:latin typeface="Times New Roman" panose="02020603050405020304" pitchFamily="18" charset="0"/>
                <a:ea typeface="Playfair Display Bold" pitchFamily="34" charset="-122"/>
                <a:cs typeface="Times New Roman" panose="02020603050405020304" pitchFamily="18" charset="0"/>
              </a:rPr>
              <a:t>MyDiabetes</a:t>
            </a:r>
            <a:endParaRPr b="1" dirty="0" lang="en-US">
              <a:latin typeface="Times New Roman" panose="02020603050405020304" pitchFamily="18" charset="0"/>
              <a:ea typeface="Playfair Display Bold" pitchFamily="34" charset="-122"/>
              <a:cs typeface="Times New Roman" panose="02020603050405020304" pitchFamily="18" charset="0"/>
            </a:endParaRPr>
          </a:p>
          <a:p>
            <a:pPr algn="l" indent="0" marL="0">
              <a:lnSpc>
                <a:spcPts val="4850"/>
              </a:lnSpc>
              <a:buNone/>
            </a:pPr>
            <a:r>
              <a:rPr b="1" dirty="0" lang="en-US" err="1">
                <a:latin typeface="Times New Roman" panose="02020603050405020304" pitchFamily="18" charset="0"/>
                <a:ea typeface="Playfair Display Bold" pitchFamily="34" charset="-122"/>
                <a:cs typeface="Times New Roman" panose="02020603050405020304" pitchFamily="18" charset="0"/>
              </a:rPr>
              <a:t>Digibete</a:t>
            </a:r>
            <a:endParaRPr dirty="0"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91" name=""/>
        <p:cNvGrpSpPr/>
        <p:nvPr/>
      </p:nvGrpSpPr>
      <p:grpSpPr>
        <a:xfrm>
          <a:off x="0" y="0"/>
          <a:ext cx="0" cy="0"/>
          <a:chOff x="0" y="0"/>
          <a:chExt cx="0" cy="0"/>
        </a:xfrm>
      </p:grpSpPr>
      <p:pic>
        <p:nvPicPr>
          <p:cNvPr id="2097156" name="Image 0" descr="preencoded.png"/>
          <p:cNvPicPr>
            <a:picLocks noChangeAspect="1"/>
          </p:cNvPicPr>
          <p:nvPr/>
        </p:nvPicPr>
        <p:blipFill>
          <a:blip xmlns:r="http://schemas.openxmlformats.org/officeDocument/2006/relationships" r:embed="rId1"/>
          <a:stretch>
            <a:fillRect/>
          </a:stretch>
        </p:blipFill>
        <p:spPr>
          <a:xfrm>
            <a:off x="0" y="0"/>
            <a:ext cx="5486400" cy="8229600"/>
          </a:xfrm>
          <a:prstGeom prst="rect"/>
        </p:spPr>
      </p:pic>
      <p:sp>
        <p:nvSpPr>
          <p:cNvPr id="1048607" name="Text 0"/>
          <p:cNvSpPr/>
          <p:nvPr/>
        </p:nvSpPr>
        <p:spPr>
          <a:xfrm>
            <a:off x="6280190" y="1573649"/>
            <a:ext cx="5599390" cy="620078"/>
          </a:xfrm>
          <a:prstGeom prst="rect"/>
          <a:noFill/>
        </p:spPr>
        <p:txBody>
          <a:bodyPr anchor="t" bIns="0" lIns="0" rIns="0" rtlCol="0" tIns="0" wrap="none"/>
          <a:p>
            <a:pPr algn="l" indent="0" marL="0">
              <a:lnSpc>
                <a:spcPts val="4850"/>
              </a:lnSpc>
              <a:buNone/>
            </a:pPr>
            <a:r>
              <a:rPr b="1" dirty="0" sz="3900" lang="en-US">
                <a:solidFill>
                  <a:srgbClr val="C56E07"/>
                </a:solidFill>
                <a:latin typeface="Times New Roman" panose="02020603050405020304" pitchFamily="18" charset="0"/>
                <a:ea typeface="Playfair Display Bold" pitchFamily="34" charset="-122"/>
                <a:cs typeface="Times New Roman" panose="02020603050405020304" pitchFamily="18" charset="0"/>
              </a:rPr>
              <a:t>Introduction to Diabetes</a:t>
            </a:r>
            <a:endParaRPr dirty="0" sz="3900" lang="en-US">
              <a:latin typeface="Times New Roman" panose="02020603050405020304" pitchFamily="18" charset="0"/>
              <a:cs typeface="Times New Roman" panose="02020603050405020304" pitchFamily="18" charset="0"/>
            </a:endParaRPr>
          </a:p>
        </p:txBody>
      </p:sp>
      <p:sp>
        <p:nvSpPr>
          <p:cNvPr id="1048608" name="TextBox 13"/>
          <p:cNvSpPr txBox="1"/>
          <p:nvPr/>
        </p:nvSpPr>
        <p:spPr>
          <a:xfrm>
            <a:off x="5910146" y="2416752"/>
            <a:ext cx="7315200" cy="4491990"/>
          </a:xfrm>
          <a:prstGeom prst="rect"/>
          <a:noFill/>
        </p:spPr>
        <p:txBody>
          <a:bodyPr wrap="square">
            <a:spAutoFit/>
          </a:bodyPr>
          <a:p>
            <a:pPr algn="just" indent="-342900" lvl="0" marL="342900">
              <a:lnSpc>
                <a:spcPct val="150000"/>
              </a:lnSpc>
              <a:buFont typeface="Arial" panose="020B0604020202020204" pitchFamily="34" charset="0"/>
              <a:buChar char="●"/>
            </a:pPr>
            <a:r>
              <a:rPr dirty="0" sz="1800" lang="en-GB" strike="noStrike" u="none">
                <a:effectLst/>
                <a:latin typeface="Times New Roman" panose="02020603050405020304" pitchFamily="18" charset="0"/>
                <a:ea typeface="Times New Roman" panose="02020603050405020304" pitchFamily="18" charset="0"/>
              </a:rPr>
              <a:t>Diabetes is a chronic metabolic disease (</a:t>
            </a:r>
            <a:r>
              <a:rPr dirty="0" sz="1800" lang="en-GB" err="1" strike="noStrike" u="none">
                <a:effectLst/>
                <a:latin typeface="Times New Roman" panose="02020603050405020304" pitchFamily="18" charset="0"/>
                <a:ea typeface="Times New Roman" panose="02020603050405020304" pitchFamily="18" charset="0"/>
              </a:rPr>
              <a:t>Moschonis</a:t>
            </a:r>
            <a:r>
              <a:rPr dirty="0" sz="1800" lang="en-GB" strike="noStrike" u="none">
                <a:effectLst/>
                <a:latin typeface="Times New Roman" panose="02020603050405020304" pitchFamily="18" charset="0"/>
                <a:ea typeface="Times New Roman" panose="02020603050405020304" pitchFamily="18" charset="0"/>
              </a:rPr>
              <a:t> </a:t>
            </a:r>
            <a:r>
              <a:rPr dirty="0" sz="1800" i="1" lang="en-GB" strike="noStrike" u="none">
                <a:effectLst/>
                <a:latin typeface="Times New Roman" panose="02020603050405020304" pitchFamily="18" charset="0"/>
                <a:ea typeface="Times New Roman" panose="02020603050405020304" pitchFamily="18" charset="0"/>
              </a:rPr>
              <a:t>et al.,</a:t>
            </a:r>
            <a:r>
              <a:rPr dirty="0" sz="1800" lang="en-GB" strike="noStrike" u="none">
                <a:effectLst/>
                <a:latin typeface="Times New Roman" panose="02020603050405020304" pitchFamily="18" charset="0"/>
                <a:ea typeface="Times New Roman" panose="02020603050405020304" pitchFamily="18" charset="0"/>
              </a:rPr>
              <a:t> 2023)</a:t>
            </a:r>
            <a:endParaRPr dirty="0" sz="1600" lang="en-GB" strike="noStrike" u="none">
              <a:effectLst/>
              <a:latin typeface="Arial" panose="020B0604020202020204" pitchFamily="34" charset="0"/>
              <a:ea typeface="Arial" panose="020B0604020202020204" pitchFamily="34" charset="0"/>
            </a:endParaRPr>
          </a:p>
          <a:p>
            <a:pPr algn="just" indent="-342900" lvl="0" marL="342900">
              <a:lnSpc>
                <a:spcPct val="150000"/>
              </a:lnSpc>
              <a:buFont typeface="Arial" panose="020B0604020202020204" pitchFamily="34" charset="0"/>
              <a:buChar char="●"/>
            </a:pPr>
            <a:r>
              <a:rPr dirty="0" sz="1800" lang="en-GB" strike="noStrike" u="none">
                <a:effectLst/>
                <a:latin typeface="Times New Roman" panose="02020603050405020304" pitchFamily="18" charset="0"/>
                <a:ea typeface="Times New Roman" panose="02020603050405020304" pitchFamily="18" charset="0"/>
              </a:rPr>
              <a:t>It is characterised by elevated levels of blood glucose (Rahman </a:t>
            </a:r>
            <a:r>
              <a:rPr dirty="0" sz="1800" i="1" lang="en-GB" strike="noStrike" u="none">
                <a:effectLst/>
                <a:latin typeface="Times New Roman" panose="02020603050405020304" pitchFamily="18" charset="0"/>
                <a:ea typeface="Times New Roman" panose="02020603050405020304" pitchFamily="18" charset="0"/>
              </a:rPr>
              <a:t>et al</a:t>
            </a:r>
            <a:r>
              <a:rPr dirty="0" sz="1800" lang="en-GB" strike="noStrike" u="none">
                <a:effectLst/>
                <a:latin typeface="Times New Roman" panose="02020603050405020304" pitchFamily="18" charset="0"/>
                <a:ea typeface="Times New Roman" panose="02020603050405020304" pitchFamily="18" charset="0"/>
              </a:rPr>
              <a:t>., 2021) </a:t>
            </a:r>
            <a:endParaRPr dirty="0" sz="1600" lang="en-GB" strike="noStrike" u="none">
              <a:effectLst/>
              <a:latin typeface="Arial" panose="020B0604020202020204" pitchFamily="34" charset="0"/>
              <a:ea typeface="Arial" panose="020B0604020202020204" pitchFamily="34" charset="0"/>
            </a:endParaRPr>
          </a:p>
          <a:p>
            <a:pPr algn="just" indent="-342900" lvl="0" marL="342900">
              <a:lnSpc>
                <a:spcPct val="150000"/>
              </a:lnSpc>
              <a:buFont typeface="Arial" panose="020B0604020202020204" pitchFamily="34" charset="0"/>
              <a:buChar char="●"/>
            </a:pPr>
            <a:r>
              <a:rPr dirty="0" sz="1800" lang="en-GB" strike="noStrike" u="none">
                <a:effectLst/>
                <a:latin typeface="Times New Roman" panose="02020603050405020304" pitchFamily="18" charset="0"/>
                <a:ea typeface="Times New Roman" panose="02020603050405020304" pitchFamily="18" charset="0"/>
              </a:rPr>
              <a:t>Caused by insufficient production of insulin from beta cells of pancreas (Park </a:t>
            </a:r>
            <a:r>
              <a:rPr dirty="0" sz="1800" i="1" lang="en-GB" strike="noStrike" u="none">
                <a:effectLst/>
                <a:latin typeface="Times New Roman" panose="02020603050405020304" pitchFamily="18" charset="0"/>
                <a:ea typeface="Times New Roman" panose="02020603050405020304" pitchFamily="18" charset="0"/>
              </a:rPr>
              <a:t>et al., </a:t>
            </a:r>
            <a:r>
              <a:rPr dirty="0" sz="1800" lang="en-GB" strike="noStrike" u="none">
                <a:effectLst/>
                <a:latin typeface="Times New Roman" panose="02020603050405020304" pitchFamily="18" charset="0"/>
                <a:ea typeface="Times New Roman" panose="02020603050405020304" pitchFamily="18" charset="0"/>
              </a:rPr>
              <a:t>2024)</a:t>
            </a:r>
            <a:endParaRPr dirty="0" sz="1600" lang="en-GB" strike="noStrike" u="none">
              <a:effectLst/>
              <a:latin typeface="Arial" panose="020B0604020202020204" pitchFamily="34" charset="0"/>
              <a:ea typeface="Arial" panose="020B0604020202020204" pitchFamily="34" charset="0"/>
            </a:endParaRPr>
          </a:p>
          <a:p>
            <a:pPr algn="just" indent="-342900" lvl="0" marL="342900">
              <a:lnSpc>
                <a:spcPct val="150000"/>
              </a:lnSpc>
              <a:buFont typeface="Arial" panose="020B0604020202020204" pitchFamily="34" charset="0"/>
              <a:buChar char="●"/>
            </a:pPr>
            <a:r>
              <a:rPr dirty="0" sz="1800" lang="en-GB" strike="noStrike" u="none">
                <a:effectLst/>
                <a:latin typeface="Times New Roman" panose="02020603050405020304" pitchFamily="18" charset="0"/>
                <a:ea typeface="Times New Roman" panose="02020603050405020304" pitchFamily="18" charset="0"/>
              </a:rPr>
              <a:t>Type 2 diabetes is the most common form of the disease (Stevens </a:t>
            </a:r>
            <a:r>
              <a:rPr dirty="0" sz="1800" i="1" lang="en-GB" strike="noStrike" u="none">
                <a:effectLst/>
                <a:latin typeface="Times New Roman" panose="02020603050405020304" pitchFamily="18" charset="0"/>
                <a:ea typeface="Times New Roman" panose="02020603050405020304" pitchFamily="18" charset="0"/>
              </a:rPr>
              <a:t>et al.,</a:t>
            </a:r>
            <a:r>
              <a:rPr dirty="0" sz="1800" lang="en-GB" strike="noStrike" u="none">
                <a:effectLst/>
                <a:latin typeface="Times New Roman" panose="02020603050405020304" pitchFamily="18" charset="0"/>
                <a:ea typeface="Times New Roman" panose="02020603050405020304" pitchFamily="18" charset="0"/>
              </a:rPr>
              <a:t> 2022)</a:t>
            </a:r>
            <a:endParaRPr dirty="0" sz="1600" lang="en-GB" strike="noStrike" u="none">
              <a:effectLst/>
              <a:latin typeface="Arial" panose="020B0604020202020204" pitchFamily="34" charset="0"/>
              <a:ea typeface="Arial" panose="020B0604020202020204" pitchFamily="34" charset="0"/>
            </a:endParaRPr>
          </a:p>
          <a:p>
            <a:pPr algn="just" indent="-342900" lvl="0" marL="342900">
              <a:lnSpc>
                <a:spcPct val="150000"/>
              </a:lnSpc>
              <a:buFont typeface="Arial" panose="020B0604020202020204" pitchFamily="34" charset="0"/>
              <a:buChar char="●"/>
            </a:pPr>
            <a:r>
              <a:rPr dirty="0" sz="1800" lang="en-GB" strike="noStrike" u="none">
                <a:effectLst/>
                <a:latin typeface="Times New Roman" panose="02020603050405020304" pitchFamily="18" charset="0"/>
                <a:ea typeface="Times New Roman" panose="02020603050405020304" pitchFamily="18" charset="0"/>
              </a:rPr>
              <a:t>It is major public health concern in the United Kingdom as well as in other countries (</a:t>
            </a:r>
            <a:r>
              <a:rPr dirty="0" sz="1800" lang="en-GB" err="1" strike="noStrike" u="none">
                <a:effectLst/>
                <a:latin typeface="Times New Roman" panose="02020603050405020304" pitchFamily="18" charset="0"/>
                <a:ea typeface="Times New Roman" panose="02020603050405020304" pitchFamily="18" charset="0"/>
              </a:rPr>
              <a:t>Siopis</a:t>
            </a:r>
            <a:r>
              <a:rPr dirty="0" sz="1800" lang="en-GB" strike="noStrike" u="none">
                <a:effectLst/>
                <a:latin typeface="Times New Roman" panose="02020603050405020304" pitchFamily="18" charset="0"/>
                <a:ea typeface="Times New Roman" panose="02020603050405020304" pitchFamily="18" charset="0"/>
              </a:rPr>
              <a:t> </a:t>
            </a:r>
            <a:r>
              <a:rPr dirty="0" sz="1800" i="1" lang="en-GB" strike="noStrike" u="none">
                <a:effectLst/>
                <a:latin typeface="Times New Roman" panose="02020603050405020304" pitchFamily="18" charset="0"/>
                <a:ea typeface="Times New Roman" panose="02020603050405020304" pitchFamily="18" charset="0"/>
              </a:rPr>
              <a:t>et al.,</a:t>
            </a:r>
            <a:r>
              <a:rPr dirty="0" sz="1800" lang="en-GB" strike="noStrike" u="none">
                <a:effectLst/>
                <a:latin typeface="Times New Roman" panose="02020603050405020304" pitchFamily="18" charset="0"/>
                <a:ea typeface="Times New Roman" panose="02020603050405020304" pitchFamily="18" charset="0"/>
              </a:rPr>
              <a:t> 2023)</a:t>
            </a:r>
            <a:endParaRPr dirty="0" sz="1600" lang="en-GB" strike="noStrike" u="none">
              <a:effectLst/>
              <a:latin typeface="Arial" panose="020B0604020202020204" pitchFamily="34" charset="0"/>
              <a:ea typeface="Arial" panose="020B0604020202020204" pitchFamily="34" charset="0"/>
            </a:endParaRPr>
          </a:p>
          <a:p>
            <a:pPr algn="just" indent="-342900" lvl="0" marL="342900">
              <a:lnSpc>
                <a:spcPct val="150000"/>
              </a:lnSpc>
              <a:buFont typeface="Arial" panose="020B0604020202020204" pitchFamily="34" charset="0"/>
              <a:buChar char="●"/>
            </a:pPr>
            <a:r>
              <a:rPr dirty="0" sz="1800" lang="en-GB" strike="noStrike" u="none">
                <a:effectLst/>
                <a:latin typeface="Times New Roman" panose="02020603050405020304" pitchFamily="18" charset="0"/>
                <a:ea typeface="Times New Roman" panose="02020603050405020304" pitchFamily="18" charset="0"/>
              </a:rPr>
              <a:t>It can lead to serious complications if not treated properly (Daniels </a:t>
            </a:r>
            <a:r>
              <a:rPr dirty="0" sz="1800" i="1" lang="en-GB" strike="noStrike" u="none">
                <a:effectLst/>
                <a:latin typeface="Times New Roman" panose="02020603050405020304" pitchFamily="18" charset="0"/>
                <a:ea typeface="Times New Roman" panose="02020603050405020304" pitchFamily="18" charset="0"/>
              </a:rPr>
              <a:t>et al., </a:t>
            </a:r>
            <a:r>
              <a:rPr dirty="0" sz="1800" lang="en-GB" strike="noStrike" u="none">
                <a:effectLst/>
                <a:latin typeface="Times New Roman" panose="02020603050405020304" pitchFamily="18" charset="0"/>
                <a:ea typeface="Times New Roman" panose="02020603050405020304" pitchFamily="18" charset="0"/>
              </a:rPr>
              <a:t>2023)</a:t>
            </a:r>
            <a:endParaRPr dirty="0" sz="1600" lang="en-GB" strike="noStrike" u="none">
              <a:effectLst/>
              <a:latin typeface="Arial" panose="020B0604020202020204" pitchFamily="34" charset="0"/>
              <a:ea typeface="Arial" panose="020B0604020202020204" pitchFamily="34" charset="0"/>
            </a:endParaRPr>
          </a:p>
        </p:txBody>
      </p:sp>
      <p:sp>
        <p:nvSpPr>
          <p:cNvPr id="1048609" name="TextBox 15"/>
          <p:cNvSpPr txBox="1"/>
          <p:nvPr/>
        </p:nvSpPr>
        <p:spPr>
          <a:xfrm>
            <a:off x="12221736"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94" name=""/>
        <p:cNvGrpSpPr/>
        <p:nvPr/>
      </p:nvGrpSpPr>
      <p:grpSpPr>
        <a:xfrm>
          <a:off x="0" y="0"/>
          <a:ext cx="0" cy="0"/>
          <a:chOff x="0" y="0"/>
          <a:chExt cx="0" cy="0"/>
        </a:xfrm>
      </p:grpSpPr>
      <p:sp>
        <p:nvSpPr>
          <p:cNvPr id="1048613" name="TextBox 2"/>
          <p:cNvSpPr txBox="1"/>
          <p:nvPr/>
        </p:nvSpPr>
        <p:spPr>
          <a:xfrm>
            <a:off x="1516565" y="1171292"/>
            <a:ext cx="9300117" cy="6301740"/>
          </a:xfrm>
          <a:prstGeom prst="rect"/>
          <a:noFill/>
        </p:spPr>
        <p:txBody>
          <a:bodyPr wrap="square">
            <a:spAutoFit/>
          </a:bodyPr>
          <a:p>
            <a:pPr>
              <a:lnSpc>
                <a:spcPct val="150000"/>
              </a:lnSpc>
              <a:buNone/>
            </a:pPr>
            <a:r>
              <a:rPr b="1" dirty="0" sz="3200" lang="en-GB">
                <a:solidFill>
                  <a:schemeClr val="accent2">
                    <a:lumMod val="7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Description, Critical Evaluation &amp; Application</a:t>
            </a:r>
            <a:endParaRPr b="1" dirty="0" sz="3200" lang="en-GB">
              <a:solidFill>
                <a:schemeClr val="accent2">
                  <a:lumMod val="75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Diabetes is a long-term condition that needs to be followed up (Stevens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Management involves adherence to medication, regular self-monitoring of blood glucose levels and healthy living (Hawkes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 </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Mainly, the traditional healthcare systems offer treatment through clinical visits (Ross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 </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Continuous monitoring and self-management can be assisted with the use of digital health tools, e.g. mobile apps (Liang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 </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2024).</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There are however, obstacles such as digital literacy, issues of accessibility and privacy of information (Hinchliffe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 </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Digital interventions can assist in managing diabetes amongst elderly patients (Ross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 </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14" name="TextBox 4"/>
          <p:cNvSpPr txBox="1"/>
          <p:nvPr/>
        </p:nvSpPr>
        <p:spPr>
          <a:xfrm>
            <a:off x="0" y="7744245"/>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98" name=""/>
        <p:cNvGrpSpPr/>
        <p:nvPr/>
      </p:nvGrpSpPr>
      <p:grpSpPr>
        <a:xfrm>
          <a:off x="0" y="0"/>
          <a:ext cx="0" cy="0"/>
          <a:chOff x="0" y="0"/>
          <a:chExt cx="0" cy="0"/>
        </a:xfrm>
      </p:grpSpPr>
      <p:sp>
        <p:nvSpPr>
          <p:cNvPr id="1048619" name="Text 0"/>
          <p:cNvSpPr/>
          <p:nvPr/>
        </p:nvSpPr>
        <p:spPr>
          <a:xfrm>
            <a:off x="1181418" y="428831"/>
            <a:ext cx="3534251" cy="441722"/>
          </a:xfrm>
          <a:prstGeom prst="rect"/>
          <a:noFill/>
        </p:spPr>
        <p:txBody>
          <a:bodyPr anchor="t" bIns="0" lIns="0" rIns="0" rtlCol="0" tIns="0" wrap="none"/>
          <a:p>
            <a:pPr algn="l" indent="0" marL="0">
              <a:lnSpc>
                <a:spcPts val="3450"/>
              </a:lnSpc>
              <a:buNone/>
            </a:pPr>
            <a:r>
              <a:rPr b="1" dirty="0" sz="4000" lang="en-US">
                <a:solidFill>
                  <a:srgbClr val="C56E07"/>
                </a:solidFill>
                <a:latin typeface="Times New Roman" panose="02020603050405020304" pitchFamily="18" charset="0"/>
                <a:ea typeface="Playfair Display Bold" pitchFamily="34" charset="-122"/>
                <a:cs typeface="Times New Roman" panose="02020603050405020304" pitchFamily="18" charset="0"/>
              </a:rPr>
              <a:t>Diabetes in the UK</a:t>
            </a:r>
            <a:endParaRPr dirty="0" sz="4000" lang="en-US">
              <a:latin typeface="Times New Roman" panose="02020603050405020304" pitchFamily="18" charset="0"/>
              <a:cs typeface="Times New Roman" panose="02020603050405020304" pitchFamily="18" charset="0"/>
            </a:endParaRPr>
          </a:p>
        </p:txBody>
      </p:sp>
      <p:pic>
        <p:nvPicPr>
          <p:cNvPr id="2097157" name="image3.png"/>
          <p:cNvPicPr>
            <a:picLocks/>
          </p:cNvPicPr>
          <p:nvPr/>
        </p:nvPicPr>
        <p:blipFill>
          <a:blip xmlns:r="http://schemas.openxmlformats.org/officeDocument/2006/relationships" r:embed="rId1"/>
          <a:srcRect/>
          <a:stretch>
            <a:fillRect/>
          </a:stretch>
        </p:blipFill>
        <p:spPr>
          <a:xfrm>
            <a:off x="8465980" y="3525349"/>
            <a:ext cx="5967828" cy="3708584"/>
          </a:xfrm>
          <a:prstGeom prst="rect"/>
          <a:ln w="12700">
            <a:solidFill>
              <a:srgbClr val="000000"/>
            </a:solidFill>
            <a:prstDash val="solid"/>
          </a:ln>
        </p:spPr>
      </p:pic>
      <p:sp>
        <p:nvSpPr>
          <p:cNvPr id="1048620" name="TextBox 19"/>
          <p:cNvSpPr txBox="1"/>
          <p:nvPr/>
        </p:nvSpPr>
        <p:spPr>
          <a:xfrm>
            <a:off x="8465980" y="7233933"/>
            <a:ext cx="6034947" cy="830997"/>
          </a:xfrm>
          <a:prstGeom prst="rect"/>
          <a:noFill/>
        </p:spPr>
        <p:txBody>
          <a:bodyPr rtlCol="0" wrap="square">
            <a:spAutoFit/>
          </a:bodyPr>
          <a:p>
            <a:pPr algn="ctr"/>
            <a:r>
              <a:rPr b="1" dirty="0" sz="1600" lang="en-GB">
                <a:latin typeface="Times New Roman" panose="02020603050405020304" pitchFamily="18" charset="0"/>
                <a:cs typeface="Times New Roman" panose="02020603050405020304" pitchFamily="18" charset="0"/>
              </a:rPr>
              <a:t>Figure 2: Prevalence of Diabetes in the UK</a:t>
            </a:r>
            <a:endParaRPr dirty="0" sz="1600" lang="en-IN">
              <a:latin typeface="Times New Roman" panose="02020603050405020304" pitchFamily="18" charset="0"/>
              <a:cs typeface="Times New Roman" panose="02020603050405020304" pitchFamily="18" charset="0"/>
            </a:endParaRPr>
          </a:p>
          <a:p>
            <a:pPr algn="ctr"/>
            <a:r>
              <a:rPr dirty="0" sz="1600" lang="en-GB">
                <a:latin typeface="Times New Roman" panose="02020603050405020304" pitchFamily="18" charset="0"/>
                <a:cs typeface="Times New Roman" panose="02020603050405020304" pitchFamily="18" charset="0"/>
              </a:rPr>
              <a:t>(Source: GOV.UK, 2025b)</a:t>
            </a:r>
            <a:endParaRPr dirty="0" sz="1600" lang="en-IN">
              <a:latin typeface="Times New Roman" panose="02020603050405020304" pitchFamily="18" charset="0"/>
              <a:cs typeface="Times New Roman" panose="02020603050405020304" pitchFamily="18" charset="0"/>
            </a:endParaRPr>
          </a:p>
          <a:p>
            <a:pPr algn="ctr"/>
            <a:endParaRPr dirty="0" sz="1600" lang="en-IN">
              <a:latin typeface="Times New Roman" panose="02020603050405020304" pitchFamily="18" charset="0"/>
              <a:cs typeface="Times New Roman" panose="02020603050405020304" pitchFamily="18" charset="0"/>
            </a:endParaRPr>
          </a:p>
        </p:txBody>
      </p:sp>
      <p:sp>
        <p:nvSpPr>
          <p:cNvPr id="1048621" name="TextBox 5"/>
          <p:cNvSpPr txBox="1"/>
          <p:nvPr/>
        </p:nvSpPr>
        <p:spPr>
          <a:xfrm>
            <a:off x="557561" y="1694642"/>
            <a:ext cx="7315200" cy="3730317"/>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Diabetes is major public health concern in the United Kingdom (Reed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prevalence of type 2 diabetes is higher in England and West Midlands (GOV.UK, 2025b)</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South East and East of England shows lower prevalence rates (GOV.UK, 2025b)</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regional variation indicates growing burden of diabetes in the UK (GOV.UK, 2025b)</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22" name="TextBox 11"/>
          <p:cNvSpPr txBox="1"/>
          <p:nvPr/>
        </p:nvSpPr>
        <p:spPr>
          <a:xfrm>
            <a:off x="129473"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02" name=""/>
        <p:cNvGrpSpPr/>
        <p:nvPr/>
      </p:nvGrpSpPr>
      <p:grpSpPr>
        <a:xfrm>
          <a:off x="0" y="0"/>
          <a:ext cx="0" cy="0"/>
          <a:chOff x="0" y="0"/>
          <a:chExt cx="0" cy="0"/>
        </a:xfrm>
      </p:grpSpPr>
      <p:sp>
        <p:nvSpPr>
          <p:cNvPr id="1048628" name="Text 0"/>
          <p:cNvSpPr/>
          <p:nvPr/>
        </p:nvSpPr>
        <p:spPr>
          <a:xfrm>
            <a:off x="793790" y="882134"/>
            <a:ext cx="6938962"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Diabetes in Elderly Population</a:t>
            </a:r>
            <a:endParaRPr dirty="0" sz="4400" lang="en-US">
              <a:latin typeface="Times New Roman" panose="02020603050405020304" pitchFamily="18" charset="0"/>
              <a:cs typeface="Times New Roman" panose="02020603050405020304" pitchFamily="18" charset="0"/>
            </a:endParaRPr>
          </a:p>
        </p:txBody>
      </p:sp>
      <p:pic>
        <p:nvPicPr>
          <p:cNvPr id="2097158" name="image4.png"/>
          <p:cNvPicPr>
            <a:picLocks/>
          </p:cNvPicPr>
          <p:nvPr/>
        </p:nvPicPr>
        <p:blipFill>
          <a:blip xmlns:r="http://schemas.openxmlformats.org/officeDocument/2006/relationships" r:embed="rId1"/>
          <a:srcRect/>
          <a:stretch>
            <a:fillRect/>
          </a:stretch>
        </p:blipFill>
        <p:spPr>
          <a:xfrm>
            <a:off x="8556189" y="2514917"/>
            <a:ext cx="5624195" cy="3475355"/>
          </a:xfrm>
          <a:prstGeom prst="rect"/>
          <a:ln w="12700">
            <a:solidFill>
              <a:srgbClr val="000000"/>
            </a:solidFill>
            <a:prstDash val="solid"/>
          </a:ln>
        </p:spPr>
      </p:pic>
      <p:sp>
        <p:nvSpPr>
          <p:cNvPr id="1048629" name="TextBox 16"/>
          <p:cNvSpPr txBox="1"/>
          <p:nvPr/>
        </p:nvSpPr>
        <p:spPr>
          <a:xfrm>
            <a:off x="8556189" y="6088023"/>
            <a:ext cx="5854078" cy="891541"/>
          </a:xfrm>
          <a:prstGeom prst="rect"/>
          <a:noFill/>
        </p:spPr>
        <p:txBody>
          <a:bodyPr rtlCol="0" wrap="square">
            <a:spAutoFit/>
          </a:bodyPr>
          <a:p>
            <a:pPr algn="ctr"/>
            <a:r>
              <a:rPr b="1" dirty="0" lang="en-GB">
                <a:latin typeface="Times New Roman" panose="02020603050405020304" pitchFamily="18" charset="0"/>
                <a:cs typeface="Times New Roman" panose="02020603050405020304" pitchFamily="18" charset="0"/>
              </a:rPr>
              <a:t>Figure 3: Diabetes in different age groups in the UK</a:t>
            </a:r>
            <a:endParaRPr dirty="0" lang="en-IN">
              <a:latin typeface="Times New Roman" panose="02020603050405020304" pitchFamily="18" charset="0"/>
              <a:cs typeface="Times New Roman" panose="02020603050405020304" pitchFamily="18" charset="0"/>
            </a:endParaRPr>
          </a:p>
          <a:p>
            <a:pPr algn="ctr"/>
            <a:r>
              <a:rPr dirty="0" lang="en-GB">
                <a:latin typeface="Times New Roman" panose="02020603050405020304" pitchFamily="18" charset="0"/>
                <a:cs typeface="Times New Roman" panose="02020603050405020304" pitchFamily="18" charset="0"/>
              </a:rPr>
              <a:t>(Source: NHS England, 2025)</a:t>
            </a:r>
            <a:endParaRPr dirty="0" lang="en-IN">
              <a:latin typeface="Times New Roman" panose="02020603050405020304" pitchFamily="18" charset="0"/>
              <a:cs typeface="Times New Roman" panose="02020603050405020304" pitchFamily="18" charset="0"/>
            </a:endParaRPr>
          </a:p>
          <a:p>
            <a:pPr algn="ctr"/>
            <a:endParaRPr dirty="0" lang="en-IN">
              <a:latin typeface="Times New Roman" panose="02020603050405020304" pitchFamily="18" charset="0"/>
              <a:cs typeface="Times New Roman" panose="02020603050405020304" pitchFamily="18" charset="0"/>
            </a:endParaRPr>
          </a:p>
        </p:txBody>
      </p:sp>
      <p:sp>
        <p:nvSpPr>
          <p:cNvPr id="1048630" name="TextBox 17"/>
          <p:cNvSpPr txBox="1"/>
          <p:nvPr/>
        </p:nvSpPr>
        <p:spPr>
          <a:xfrm>
            <a:off x="793790" y="2249641"/>
            <a:ext cx="7315200" cy="3730317"/>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prevalence of diabetes increases with age (NHS England, 2025)</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adults above the age of 65 shows the highest rates of diabetes (</a:t>
            </a:r>
            <a:r>
              <a:rPr dirty="0" sz="2000" lang="en-GB"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LeBoff</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Elderly people are at higher risk of comorbidities and compilations (NHS England, 2025)</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older population increases the burden of diabetes in the UK (NHS England, 2025)</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31" name="TextBox 19"/>
          <p:cNvSpPr txBox="1"/>
          <p:nvPr/>
        </p:nvSpPr>
        <p:spPr>
          <a:xfrm>
            <a:off x="0" y="7766547"/>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06" name=""/>
        <p:cNvGrpSpPr/>
        <p:nvPr/>
      </p:nvGrpSpPr>
      <p:grpSpPr>
        <a:xfrm>
          <a:off x="0" y="0"/>
          <a:ext cx="0" cy="0"/>
          <a:chOff x="0" y="0"/>
          <a:chExt cx="0" cy="0"/>
        </a:xfrm>
      </p:grpSpPr>
      <p:sp>
        <p:nvSpPr>
          <p:cNvPr id="1048637" name="Text 0"/>
          <p:cNvSpPr/>
          <p:nvPr/>
        </p:nvSpPr>
        <p:spPr>
          <a:xfrm>
            <a:off x="793790" y="2272903"/>
            <a:ext cx="5959078"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Consequences of Diabetes</a:t>
            </a:r>
            <a:endParaRPr dirty="0" sz="4400" lang="en-US">
              <a:latin typeface="Times New Roman" panose="02020603050405020304" pitchFamily="18" charset="0"/>
              <a:cs typeface="Times New Roman" panose="02020603050405020304" pitchFamily="18" charset="0"/>
            </a:endParaRPr>
          </a:p>
        </p:txBody>
      </p:sp>
      <p:sp>
        <p:nvSpPr>
          <p:cNvPr id="1048638" name="TextBox 13"/>
          <p:cNvSpPr txBox="1"/>
          <p:nvPr/>
        </p:nvSpPr>
        <p:spPr>
          <a:xfrm>
            <a:off x="1137424" y="3212264"/>
            <a:ext cx="7315200" cy="3730317"/>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Diabetes leads to long term health problems among the elderly people (Lu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2025).</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Raises the risk of cardiovascular diseases, including myocardium infarction (Alam et al.,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It may cause kidney damage referred to as diabetic nephropathy (Alam et al.,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It can also lead to loss of sight, nerve damage and foot issues (Reed et al.,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39" name="TextBox 15"/>
          <p:cNvSpPr txBox="1"/>
          <p:nvPr/>
        </p:nvSpPr>
        <p:spPr>
          <a:xfrm>
            <a:off x="3095268" y="7766547"/>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10" name=""/>
        <p:cNvGrpSpPr/>
        <p:nvPr/>
      </p:nvGrpSpPr>
      <p:grpSpPr>
        <a:xfrm>
          <a:off x="0" y="0"/>
          <a:ext cx="0" cy="0"/>
          <a:chOff x="0" y="0"/>
          <a:chExt cx="0" cy="0"/>
        </a:xfrm>
      </p:grpSpPr>
      <p:sp>
        <p:nvSpPr>
          <p:cNvPr id="1048645" name="Text 0"/>
          <p:cNvSpPr/>
          <p:nvPr/>
        </p:nvSpPr>
        <p:spPr>
          <a:xfrm>
            <a:off x="793790" y="924401"/>
            <a:ext cx="7421761" cy="620078"/>
          </a:xfrm>
          <a:prstGeom prst="rect"/>
          <a:noFill/>
        </p:spPr>
        <p:txBody>
          <a:bodyPr anchor="t" bIns="0" lIns="0" rIns="0" rtlCol="0" tIns="0" wrap="none"/>
          <a:p>
            <a:pPr algn="l" indent="0" marL="0">
              <a:lnSpc>
                <a:spcPts val="4850"/>
              </a:lnSpc>
              <a:buNone/>
            </a:pPr>
            <a:r>
              <a:rPr b="1" dirty="0" sz="4800" lang="en-US">
                <a:solidFill>
                  <a:srgbClr val="C56E07"/>
                </a:solidFill>
                <a:latin typeface="Times New Roman" panose="02020603050405020304" pitchFamily="18" charset="0"/>
                <a:ea typeface="Playfair Display Bold" pitchFamily="34" charset="-122"/>
                <a:cs typeface="Times New Roman" panose="02020603050405020304" pitchFamily="18" charset="0"/>
              </a:rPr>
              <a:t>Importance of Self-Management</a:t>
            </a:r>
            <a:endParaRPr dirty="0" sz="4800" lang="en-US">
              <a:latin typeface="Times New Roman" panose="02020603050405020304" pitchFamily="18" charset="0"/>
              <a:cs typeface="Times New Roman" panose="02020603050405020304" pitchFamily="18" charset="0"/>
            </a:endParaRPr>
          </a:p>
        </p:txBody>
      </p:sp>
      <p:sp>
        <p:nvSpPr>
          <p:cNvPr id="1048646" name="TextBox 18"/>
          <p:cNvSpPr txBox="1"/>
          <p:nvPr/>
        </p:nvSpPr>
        <p:spPr>
          <a:xfrm>
            <a:off x="793790" y="2018809"/>
            <a:ext cx="7315200" cy="4663440"/>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Diabetes management requires the daily self-care practices (</a:t>
            </a:r>
            <a:r>
              <a:rPr dirty="0" sz="2000" lang="en-GB"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Moschonis</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Mobile health application (Diabetes App) involves tracking of blood sugar level (de Souza Ferreira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Compliance with medication and insulin therapy (Alam et al.,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Eating healthily and doing exercises is required  (Alam et al.,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Constant observation avoids complications (</a:t>
            </a:r>
            <a:r>
              <a:rPr dirty="0" sz="2000" lang="en-GB" strike="noStrike" u="none">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Lee et al., 2023)</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47" name="TextBox 20"/>
          <p:cNvSpPr txBox="1"/>
          <p:nvPr/>
        </p:nvSpPr>
        <p:spPr>
          <a:xfrm>
            <a:off x="0" y="7744245"/>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14" name=""/>
        <p:cNvGrpSpPr/>
        <p:nvPr/>
      </p:nvGrpSpPr>
      <p:grpSpPr>
        <a:xfrm>
          <a:off x="0" y="0"/>
          <a:ext cx="0" cy="0"/>
          <a:chOff x="0" y="0"/>
          <a:chExt cx="0" cy="0"/>
        </a:xfrm>
      </p:grpSpPr>
      <p:pic>
        <p:nvPicPr>
          <p:cNvPr id="2097159" name="Image 0" descr="preencoded.png"/>
          <p:cNvPicPr>
            <a:picLocks noChangeAspect="1"/>
          </p:cNvPicPr>
          <p:nvPr/>
        </p:nvPicPr>
        <p:blipFill>
          <a:blip xmlns:r="http://schemas.openxmlformats.org/officeDocument/2006/relationships" r:embed="rId1"/>
          <a:stretch>
            <a:fillRect/>
          </a:stretch>
        </p:blipFill>
        <p:spPr>
          <a:xfrm>
            <a:off x="9144000" y="0"/>
            <a:ext cx="5486400" cy="8229600"/>
          </a:xfrm>
          <a:prstGeom prst="rect"/>
        </p:spPr>
      </p:pic>
      <p:sp>
        <p:nvSpPr>
          <p:cNvPr id="1048653" name="Text 0"/>
          <p:cNvSpPr/>
          <p:nvPr/>
        </p:nvSpPr>
        <p:spPr>
          <a:xfrm>
            <a:off x="384716" y="338638"/>
            <a:ext cx="7536299"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Why Digital Health Intervention?</a:t>
            </a:r>
            <a:endParaRPr dirty="0" sz="4400" lang="en-US">
              <a:latin typeface="Times New Roman" panose="02020603050405020304" pitchFamily="18" charset="0"/>
              <a:cs typeface="Times New Roman" panose="02020603050405020304" pitchFamily="18" charset="0"/>
            </a:endParaRPr>
          </a:p>
        </p:txBody>
      </p:sp>
      <p:sp>
        <p:nvSpPr>
          <p:cNvPr id="1048654" name="TextBox 16"/>
          <p:cNvSpPr txBox="1"/>
          <p:nvPr/>
        </p:nvSpPr>
        <p:spPr>
          <a:xfrm>
            <a:off x="156117" y="1271540"/>
            <a:ext cx="7315200" cy="7863840"/>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digital health intervention (Knowdiabetes) will aid better healthcare in the chronic condition (Lu et al., 2025).</a:t>
            </a:r>
          </a:p>
          <a:p>
            <a:pPr algn="just" indent="-342900" lvl="0" marL="342900">
              <a:lnSpc>
                <a:spcPct val="150000"/>
              </a:lnSpc>
              <a:buFont typeface="Arial" panose="020B0604020202020204" pitchFamily="34" charset="0"/>
              <a:buChar char="●"/>
            </a:pPr>
            <a:r>
              <a:rPr dirty="0" sz="2000" lang="en-GB">
                <a:latin typeface="Times New Roman" panose="02020603050405020304" pitchFamily="18" charset="0"/>
                <a:ea typeface="Arial" panose="020B0604020202020204" pitchFamily="34" charset="0"/>
                <a:cs typeface="Times New Roman" panose="02020603050405020304" pitchFamily="18" charset="0"/>
              </a:rPr>
              <a:t>Features of Knowdiabetes includes NHS health record access, tracking of health &amp; monitoring, </a:t>
            </a:r>
            <a:r>
              <a:rPr dirty="0" sz="2000" lang="en-GB" err="1">
                <a:latin typeface="Times New Roman" panose="02020603050405020304" pitchFamily="18" charset="0"/>
                <a:ea typeface="Arial" panose="020B0604020202020204" pitchFamily="34" charset="0"/>
                <a:cs typeface="Times New Roman" panose="02020603050405020304" pitchFamily="18" charset="0"/>
              </a:rPr>
              <a:t>apersonalized</a:t>
            </a:r>
            <a:r>
              <a:rPr dirty="0" sz="2000" lang="en-GB">
                <a:latin typeface="Times New Roman" panose="02020603050405020304" pitchFamily="18" charset="0"/>
                <a:ea typeface="Arial" panose="020B0604020202020204" pitchFamily="34" charset="0"/>
                <a:cs typeface="Times New Roman" panose="02020603050405020304" pitchFamily="18" charset="0"/>
              </a:rPr>
              <a:t> education such as type 2 diabetes course, and meal Planning etc.</a:t>
            </a:r>
          </a:p>
          <a:p>
            <a:pPr algn="just" indent="-342900" lvl="0" marL="342900">
              <a:lnSpc>
                <a:spcPct val="150000"/>
              </a:lnSpc>
              <a:buFont typeface="Arial" panose="020B0604020202020204" pitchFamily="34" charset="0"/>
              <a:buChar char="●"/>
            </a:pP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lvl="0">
              <a:lnSpc>
                <a:spcPct val="150000"/>
              </a:lnSpc>
            </a:pPr>
            <a:r>
              <a:rPr b="1" dirty="0" sz="2000" lang="en-GB">
                <a:latin typeface="Times New Roman" panose="02020603050405020304" pitchFamily="18" charset="0"/>
                <a:ea typeface="Arial" panose="020B0604020202020204" pitchFamily="34" charset="0"/>
                <a:cs typeface="Times New Roman" panose="02020603050405020304" pitchFamily="18" charset="0"/>
              </a:rPr>
              <a:t>Functioning of Knowdiabetes</a:t>
            </a:r>
            <a:endParaRPr b="1"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User can check their medical records like blood sugar, glucose level, kidney function, and </a:t>
            </a:r>
            <a:r>
              <a:rPr dirty="0" sz="2000" lang="en-GB">
                <a:latin typeface="Times New Roman" panose="02020603050405020304" pitchFamily="18" charset="0"/>
                <a:ea typeface="Times New Roman" panose="02020603050405020304" pitchFamily="18" charset="0"/>
                <a:cs typeface="Times New Roman" panose="02020603050405020304" pitchFamily="18" charset="0"/>
              </a:rPr>
              <a:t>cholesterol etc (</a:t>
            </a:r>
            <a:r>
              <a:rPr dirty="0" sz="2000" lang="en-GB">
                <a:latin typeface="Times New Roman" panose="02020603050405020304" pitchFamily="18" charset="0"/>
                <a:ea typeface="Arial" panose="020B0604020202020204" pitchFamily="34" charset="0"/>
              </a:rPr>
              <a:t>Knowdiabetes, 2026</a:t>
            </a:r>
            <a:r>
              <a:rPr dirty="0" sz="2000" lang="en-GB">
                <a:latin typeface="Times New Roman" panose="02020603050405020304" pitchFamily="18" charset="0"/>
                <a:ea typeface="Times New Roman" panose="02020603050405020304" pitchFamily="18" charset="0"/>
                <a:cs typeface="Times New Roman" panose="02020603050405020304" pitchFamily="18" charset="0"/>
              </a:rPr>
              <a:t>).</a:t>
            </a:r>
            <a:endPar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Mobile health application provides medication reminders and health alerts (</a:t>
            </a:r>
            <a:r>
              <a:rPr dirty="0" sz="2000" lang="en-GB" strike="noStrike" u="none">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Park et al., 2024).</a:t>
            </a:r>
          </a:p>
          <a:p>
            <a:pPr algn="just" indent="-342900" lvl="0" marL="342900">
              <a:lnSpc>
                <a:spcPct val="150000"/>
              </a:lnSpc>
              <a:buFont typeface="Arial" panose="020B0604020202020204" pitchFamily="34" charset="0"/>
              <a:buChar char="●"/>
            </a:pPr>
            <a:r>
              <a:rPr dirty="0" sz="2000" lang="en-GB">
                <a:solidFill>
                  <a:srgbClr val="222222"/>
                </a:solidFill>
                <a:highlight>
                  <a:srgbClr val="FFFFFF"/>
                </a:highlight>
                <a:latin typeface="Times New Roman" panose="02020603050405020304" pitchFamily="18" charset="0"/>
                <a:ea typeface="Arial" panose="020B0604020202020204" pitchFamily="34" charset="0"/>
                <a:cs typeface="Times New Roman" panose="02020603050405020304" pitchFamily="18" charset="0"/>
              </a:rPr>
              <a:t>It improves blood sugar level by data tracking and meal planning.</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Improves patient engagement and self-management (</a:t>
            </a:r>
            <a:r>
              <a:rPr dirty="0" sz="2000" lang="en-GB" strike="noStrike" u="none">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Stevens et al.,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55" name="TextBox 18"/>
          <p:cNvSpPr txBox="1"/>
          <p:nvPr/>
        </p:nvSpPr>
        <p:spPr>
          <a:xfrm>
            <a:off x="156117"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18" name=""/>
        <p:cNvGrpSpPr/>
        <p:nvPr/>
      </p:nvGrpSpPr>
      <p:grpSpPr>
        <a:xfrm>
          <a:off x="0" y="0"/>
          <a:ext cx="0" cy="0"/>
          <a:chOff x="0" y="0"/>
          <a:chExt cx="0" cy="0"/>
        </a:xfrm>
      </p:grpSpPr>
      <p:sp>
        <p:nvSpPr>
          <p:cNvPr id="1048661" name="Text 0"/>
          <p:cNvSpPr/>
          <p:nvPr/>
        </p:nvSpPr>
        <p:spPr>
          <a:xfrm>
            <a:off x="793790" y="2709386"/>
            <a:ext cx="6537127"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Justification for Intervention</a:t>
            </a:r>
            <a:endParaRPr dirty="0" sz="4400" lang="en-US">
              <a:latin typeface="Times New Roman" panose="02020603050405020304" pitchFamily="18" charset="0"/>
              <a:cs typeface="Times New Roman" panose="02020603050405020304" pitchFamily="18" charset="0"/>
            </a:endParaRPr>
          </a:p>
        </p:txBody>
      </p:sp>
      <p:sp>
        <p:nvSpPr>
          <p:cNvPr id="1048662" name="TextBox 12"/>
          <p:cNvSpPr txBox="1"/>
          <p:nvPr/>
        </p:nvSpPr>
        <p:spPr>
          <a:xfrm>
            <a:off x="1137424" y="3500976"/>
            <a:ext cx="7315200" cy="2834640"/>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prevalence of diabetes is alarmingly rising among the elderly population in the UK (Wylie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glucose levels of the blood are monitored in digital application  (</a:t>
            </a:r>
            <a:r>
              <a:rPr dirty="0" sz="2000" lang="en-GB" strike="noStrike" u="none">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Stevens et al.,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Enhances health awareness and Disease control (</a:t>
            </a:r>
            <a:r>
              <a:rPr dirty="0" sz="2000" lang="en-GB"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Siopis</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63" name="TextBox 14"/>
          <p:cNvSpPr txBox="1"/>
          <p:nvPr/>
        </p:nvSpPr>
        <p:spPr>
          <a:xfrm>
            <a:off x="15717"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21" name=""/>
        <p:cNvGrpSpPr/>
        <p:nvPr/>
      </p:nvGrpSpPr>
      <p:grpSpPr>
        <a:xfrm>
          <a:off x="0" y="0"/>
          <a:ext cx="0" cy="0"/>
          <a:chOff x="0" y="0"/>
          <a:chExt cx="0" cy="0"/>
        </a:xfrm>
      </p:grpSpPr>
      <p:sp>
        <p:nvSpPr>
          <p:cNvPr id="1048667" name="TextBox 2"/>
          <p:cNvSpPr txBox="1"/>
          <p:nvPr/>
        </p:nvSpPr>
        <p:spPr>
          <a:xfrm>
            <a:off x="1070517" y="495953"/>
            <a:ext cx="7315200" cy="624839"/>
          </a:xfrm>
          <a:prstGeom prst="rect"/>
          <a:noFill/>
        </p:spPr>
        <p:txBody>
          <a:bodyPr wrap="square">
            <a:spAutoFit/>
          </a:bodyPr>
          <a:p>
            <a:pPr algn="just">
              <a:lnSpc>
                <a:spcPct val="150000"/>
              </a:lnSpc>
              <a:buNone/>
            </a:pPr>
            <a:r>
              <a:rPr b="1" dirty="0" sz="2400" lang="en-GB">
                <a:solidFill>
                  <a:schemeClr val="accent2">
                    <a:lumMod val="75000"/>
                  </a:schemeClr>
                </a:solidFill>
                <a:effectLst/>
                <a:latin typeface="Times New Roman" panose="02020603050405020304" pitchFamily="18" charset="0"/>
                <a:ea typeface="Times New Roman" panose="02020603050405020304" pitchFamily="18" charset="0"/>
              </a:rPr>
              <a:t>References Group Member 1</a:t>
            </a:r>
            <a:endParaRPr dirty="0" sz="2400" lang="en-GB">
              <a:solidFill>
                <a:schemeClr val="accent2">
                  <a:lumMod val="75000"/>
                </a:schemeClr>
              </a:solidFill>
              <a:effectLst/>
              <a:latin typeface="Arial" panose="020B0604020202020204" pitchFamily="34" charset="0"/>
              <a:ea typeface="Arial" panose="020B0604020202020204" pitchFamily="34" charset="0"/>
            </a:endParaRPr>
          </a:p>
        </p:txBody>
      </p:sp>
      <p:sp>
        <p:nvSpPr>
          <p:cNvPr id="1048668" name="TextBox 6"/>
          <p:cNvSpPr txBox="1"/>
          <p:nvPr/>
        </p:nvSpPr>
        <p:spPr>
          <a:xfrm>
            <a:off x="892096" y="1412265"/>
            <a:ext cx="10615961" cy="5882640"/>
          </a:xfrm>
          <a:prstGeom prst="rect"/>
          <a:noFill/>
        </p:spPr>
        <p:txBody>
          <a:bodyPr wrap="square">
            <a:spAutoFit/>
          </a:bodyPr>
          <a:p>
            <a:pPr algn="just">
              <a:lnSpc>
                <a:spcPct val="150000"/>
              </a:lnSpc>
              <a:buNone/>
            </a:pPr>
            <a:r>
              <a:rPr dirty="0" sz="700" lang="en-GB">
                <a:effectLst/>
                <a:latin typeface="Times New Roman" panose="02020603050405020304" pitchFamily="18" charset="0"/>
                <a:ea typeface="Times New Roman" panose="02020603050405020304" pitchFamily="18" charset="0"/>
              </a:rPr>
              <a:t>Alam, S., Hasan, M.K., </a:t>
            </a:r>
            <a:r>
              <a:rPr dirty="0" sz="700" lang="en-GB" err="1">
                <a:effectLst/>
                <a:latin typeface="Times New Roman" panose="02020603050405020304" pitchFamily="18" charset="0"/>
                <a:ea typeface="Times New Roman" panose="02020603050405020304" pitchFamily="18" charset="0"/>
              </a:rPr>
              <a:t>Neaz</a:t>
            </a:r>
            <a:r>
              <a:rPr dirty="0" sz="700" lang="en-GB">
                <a:effectLst/>
                <a:latin typeface="Times New Roman" panose="02020603050405020304" pitchFamily="18" charset="0"/>
                <a:ea typeface="Times New Roman" panose="02020603050405020304" pitchFamily="18" charset="0"/>
              </a:rPr>
              <a:t>, S., Hussain, N., Hossain, M.F. and Rahman, T., 2021. Diabetes mellitus: insights from epidemiology, biochemistry, risk factors, diagnosis, complications and comprehensive management. Diabetology, 2(2), pp.36-50. </a:t>
            </a:r>
            <a:r>
              <a:rPr dirty="0" sz="700" lang="en-GB">
                <a:solidFill>
                  <a:srgbClr val="1155CC"/>
                </a:solidFill>
                <a:effectLst/>
                <a:latin typeface="Times New Roman" panose="02020603050405020304" pitchFamily="18" charset="0"/>
                <a:ea typeface="Times New Roman" panose="02020603050405020304" pitchFamily="18" charset="0"/>
                <a:hlinkClick r:id="rId1"/>
              </a:rPr>
              <a:t>https://doi.org/10.3390/diabetology2020004</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Blythin, A.M., Elkes, J., Van Lindholm, T., Bhogal, A., Wilkinson, T.M.A., Saville, C. and Kirk, A., 2023. Can digital health apps provide patients with support to promote structured diabetes education and ongoing self-management? A real-world evaluation of </a:t>
            </a:r>
            <a:r>
              <a:rPr dirty="0" sz="700" lang="en-GB" err="1">
                <a:effectLst/>
                <a:latin typeface="Times New Roman" panose="02020603050405020304" pitchFamily="18" charset="0"/>
                <a:ea typeface="Times New Roman" panose="02020603050405020304" pitchFamily="18" charset="0"/>
              </a:rPr>
              <a:t>myDiabetes</a:t>
            </a:r>
            <a:r>
              <a:rPr dirty="0" sz="700" lang="en-GB">
                <a:effectLst/>
                <a:latin typeface="Times New Roman" panose="02020603050405020304" pitchFamily="18" charset="0"/>
                <a:ea typeface="Times New Roman" panose="02020603050405020304" pitchFamily="18" charset="0"/>
              </a:rPr>
              <a:t> usage. Digital health, 9, p.20552076221147109. </a:t>
            </a:r>
            <a:r>
              <a:rPr dirty="0" sz="700" lang="en-GB">
                <a:solidFill>
                  <a:srgbClr val="1155CC"/>
                </a:solidFill>
                <a:effectLst/>
                <a:latin typeface="Times New Roman" panose="02020603050405020304" pitchFamily="18" charset="0"/>
                <a:ea typeface="Times New Roman" panose="02020603050405020304" pitchFamily="18" charset="0"/>
                <a:hlinkClick r:id="rId2"/>
              </a:rPr>
              <a:t>https://doi.org/10.1177/20552076221147109</a:t>
            </a:r>
            <a:r>
              <a:rPr dirty="0" sz="700" lang="en-GB">
                <a:effectLs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dirty="0" sz="700" lang="en-GB">
                <a:solidFill>
                  <a:srgbClr val="1155CC"/>
                </a:solidFill>
                <a:effectLst/>
                <a:latin typeface="Times New Roman" panose="02020603050405020304" pitchFamily="18" charset="0"/>
                <a:ea typeface="Times New Roman" panose="02020603050405020304" pitchFamily="18" charset="0"/>
                <a:hlinkClick r:id="rId3"/>
              </a:rPr>
              <a:t>https://doi.org/10.3390/ijerph182312750</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Daniels, K., Lemmens, R., Knippenberg, E., Marinus, N., </a:t>
            </a:r>
            <a:r>
              <a:rPr dirty="0" sz="700" lang="en-GB" err="1">
                <a:effectLst/>
                <a:latin typeface="Times New Roman" panose="02020603050405020304" pitchFamily="18" charset="0"/>
                <a:ea typeface="Times New Roman" panose="02020603050405020304" pitchFamily="18" charset="0"/>
              </a:rPr>
              <a:t>Vonck</a:t>
            </a:r>
            <a:r>
              <a:rPr dirty="0" sz="700" lang="en-GB">
                <a:effectLst/>
                <a:latin typeface="Times New Roman" panose="02020603050405020304" pitchFamily="18" charset="0"/>
                <a:ea typeface="Times New Roman" panose="02020603050405020304" pitchFamily="18" charset="0"/>
              </a:rPr>
              <a:t>, S., Baerts, J., Bergs, J., </a:t>
            </a:r>
            <a:r>
              <a:rPr dirty="0" sz="700" lang="en-GB" err="1">
                <a:effectLst/>
                <a:latin typeface="Times New Roman" panose="02020603050405020304" pitchFamily="18" charset="0"/>
                <a:ea typeface="Times New Roman" panose="02020603050405020304" pitchFamily="18" charset="0"/>
              </a:rPr>
              <a:t>Spooren</a:t>
            </a:r>
            <a:r>
              <a:rPr dirty="0" sz="700" lang="en-GB">
                <a:effectLst/>
                <a:latin typeface="Times New Roman" panose="02020603050405020304" pitchFamily="18" charset="0"/>
                <a:ea typeface="Times New Roman" panose="02020603050405020304" pitchFamily="18" charset="0"/>
              </a:rPr>
              <a:t>, A., Hansen, D. and Bonnechere, B., 2023. Promoting physical activity and a healthy active lifestyle in community-dwelling older adults: a design thinking approach for the development of a mobile health application. Frontiers in public health, 11, p.1280941. </a:t>
            </a:r>
            <a:r>
              <a:rPr dirty="0" sz="700" lang="en-GB">
                <a:solidFill>
                  <a:srgbClr val="1155CC"/>
                </a:solidFill>
                <a:effectLst/>
                <a:latin typeface="Times New Roman" panose="02020603050405020304" pitchFamily="18" charset="0"/>
                <a:ea typeface="Times New Roman" panose="02020603050405020304" pitchFamily="18" charset="0"/>
                <a:hlinkClick r:id="rId4"/>
              </a:rPr>
              <a:t>https://doi.org/10.3389/fpubh.2023.1280941</a:t>
            </a:r>
            <a:r>
              <a:rPr dirty="0" sz="700" lang="en-GB">
                <a:effectLs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de Souza Ferreira, E., de Aguiar Franco, F., dos Santos Lara, M.M., </a:t>
            </a:r>
            <a:r>
              <a:rPr dirty="0" sz="700" lang="en-GB" err="1">
                <a:effectLst/>
                <a:latin typeface="Times New Roman" panose="02020603050405020304" pitchFamily="18" charset="0"/>
                <a:ea typeface="Times New Roman" panose="02020603050405020304" pitchFamily="18" charset="0"/>
              </a:rPr>
              <a:t>Levcovitz</a:t>
            </a:r>
            <a:r>
              <a:rPr dirty="0" sz="700" lang="en-GB">
                <a:effectLst/>
                <a:latin typeface="Times New Roman" panose="02020603050405020304" pitchFamily="18" charset="0"/>
                <a:ea typeface="Times New Roman" panose="02020603050405020304" pitchFamily="18" charset="0"/>
              </a:rPr>
              <a:t>, A.A., Dias, M.A., Moreira, T.R., de Oliveira, A.H.M. and Cotta, R.M.M., 2023. The effectiveness of mobile application for monitoring diabetes mellitus and hypertension in the adult and elderly population: systematic review and meta-analysis. BMC health services research, 23(1), p.855. </a:t>
            </a:r>
            <a:r>
              <a:rPr dirty="0" sz="700" lang="en-GB">
                <a:solidFill>
                  <a:srgbClr val="1155CC"/>
                </a:solidFill>
                <a:effectLst/>
                <a:highlight>
                  <a:srgbClr val="FFFFFF"/>
                </a:highlight>
                <a:latin typeface="Times New Roman" panose="02020603050405020304" pitchFamily="18" charset="0"/>
                <a:ea typeface="Times New Roman" panose="02020603050405020304" pitchFamily="18" charset="0"/>
                <a:hlinkClick r:id="rId5"/>
              </a:rPr>
              <a:t>https://doi.org/10.1186/s12913-023-09879-6</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Hawkes, R.E., Miles, L.M., Ainsworth, B., Ross, J., Meacock, R. and French, D.P., 2023. Engagement with a nationally-implemented digital behaviour change intervention: usage patterns over the 9-month duration of the National Health Service Digital Diabetes Prevention Programme. Internet interventions, 33, p.100647. </a:t>
            </a:r>
            <a:r>
              <a:rPr dirty="0" sz="700" lang="en-GB">
                <a:solidFill>
                  <a:srgbClr val="1155CC"/>
                </a:solidFill>
                <a:effectLst/>
                <a:latin typeface="Times New Roman" panose="02020603050405020304" pitchFamily="18" charset="0"/>
                <a:ea typeface="Times New Roman" panose="02020603050405020304" pitchFamily="18" charset="0"/>
                <a:hlinkClick r:id="rId6"/>
              </a:rPr>
              <a:t>https://doi.org/10.1016/j.invent.2023.100647</a:t>
            </a:r>
            <a:r>
              <a:rPr dirty="0" sz="700" lang="en-GB">
                <a:effectLs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Hinchliffe, N., </a:t>
            </a:r>
            <a:r>
              <a:rPr dirty="0" sz="700" lang="en-GB" err="1">
                <a:effectLst/>
                <a:latin typeface="Times New Roman" panose="02020603050405020304" pitchFamily="18" charset="0"/>
                <a:ea typeface="Times New Roman" panose="02020603050405020304" pitchFamily="18" charset="0"/>
              </a:rPr>
              <a:t>Capehorn</a:t>
            </a:r>
            <a:r>
              <a:rPr dirty="0" sz="700" lang="en-GB">
                <a:effectLst/>
                <a:latin typeface="Times New Roman" panose="02020603050405020304" pitchFamily="18" charset="0"/>
                <a:ea typeface="Times New Roman" panose="02020603050405020304" pitchFamily="18" charset="0"/>
              </a:rPr>
              <a:t>, M.S., Bewick, M. and </a:t>
            </a:r>
            <a:r>
              <a:rPr dirty="0" sz="700" lang="en-GB" err="1">
                <a:effectLst/>
                <a:latin typeface="Times New Roman" panose="02020603050405020304" pitchFamily="18" charset="0"/>
                <a:ea typeface="Times New Roman" panose="02020603050405020304" pitchFamily="18" charset="0"/>
              </a:rPr>
              <a:t>Feenie</a:t>
            </a:r>
            <a:r>
              <a:rPr dirty="0" sz="700" lang="en-GB">
                <a:effectLst/>
                <a:latin typeface="Times New Roman" panose="02020603050405020304" pitchFamily="18" charset="0"/>
                <a:ea typeface="Times New Roman" panose="02020603050405020304" pitchFamily="18" charset="0"/>
              </a:rPr>
              <a:t>, J., 2022. The potential role of digital health in obesity care. Advances in Therapy, 39(10), pp.4397-4412. </a:t>
            </a:r>
            <a:r>
              <a:rPr dirty="0" sz="700" lang="en-GB">
                <a:solidFill>
                  <a:srgbClr val="1155CC"/>
                </a:solidFill>
                <a:effectLst/>
                <a:highlight>
                  <a:srgbClr val="FFFFFF"/>
                </a:highlight>
                <a:latin typeface="Times New Roman" panose="02020603050405020304" pitchFamily="18" charset="0"/>
                <a:ea typeface="Times New Roman" panose="02020603050405020304" pitchFamily="18" charset="0"/>
                <a:hlinkClick r:id="rId7"/>
              </a:rPr>
              <a:t>https://doi.org/10.1007/s12325-022-02265-4</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err="1">
                <a:effectLst/>
                <a:latin typeface="Times New Roman" panose="02020603050405020304" pitchFamily="18" charset="0"/>
                <a:ea typeface="Times New Roman" panose="02020603050405020304" pitchFamily="18" charset="0"/>
              </a:rPr>
              <a:t>Istepanian</a:t>
            </a:r>
            <a:r>
              <a:rPr dirty="0" sz="700" lang="en-GB">
                <a:effectLst/>
                <a:latin typeface="Times New Roman" panose="02020603050405020304" pitchFamily="18" charset="0"/>
                <a:ea typeface="Times New Roman" panose="02020603050405020304" pitchFamily="18" charset="0"/>
              </a:rPr>
              <a:t>, R.S., 2022. Mobile health (m-Health) in retrospect: the known unknowns. International journal of environmental research and public health, 19(7), p.3747. </a:t>
            </a:r>
            <a:r>
              <a:rPr dirty="0" sz="700" lang="en-GB">
                <a:solidFill>
                  <a:srgbClr val="1155CC"/>
                </a:solidFill>
                <a:effectLst/>
                <a:latin typeface="Times New Roman" panose="02020603050405020304" pitchFamily="18" charset="0"/>
                <a:ea typeface="Times New Roman" panose="02020603050405020304" pitchFamily="18" charset="0"/>
                <a:hlinkClick r:id="rId8"/>
              </a:rPr>
              <a:t>https://doi.org/10.3390/ijerph19073747</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err="1">
                <a:effectLst/>
                <a:latin typeface="Times New Roman" panose="02020603050405020304" pitchFamily="18" charset="0"/>
                <a:ea typeface="Times New Roman" panose="02020603050405020304" pitchFamily="18" charset="0"/>
              </a:rPr>
              <a:t>LeBoff</a:t>
            </a:r>
            <a:r>
              <a:rPr dirty="0" sz="700" lang="en-GB">
                <a:effectLst/>
                <a:latin typeface="Times New Roman" panose="02020603050405020304" pitchFamily="18" charset="0"/>
                <a:ea typeface="Times New Roman" panose="02020603050405020304" pitchFamily="18" charset="0"/>
              </a:rPr>
              <a:t>, M.S., Greenspan, S.L., Insogna, K.L., </a:t>
            </a:r>
            <a:r>
              <a:rPr dirty="0" sz="700" lang="en-GB" err="1">
                <a:effectLst/>
                <a:latin typeface="Times New Roman" panose="02020603050405020304" pitchFamily="18" charset="0"/>
                <a:ea typeface="Times New Roman" panose="02020603050405020304" pitchFamily="18" charset="0"/>
              </a:rPr>
              <a:t>Lewiecki</a:t>
            </a:r>
            <a:r>
              <a:rPr dirty="0" sz="700" lang="en-GB">
                <a:effectLst/>
                <a:latin typeface="Times New Roman" panose="02020603050405020304" pitchFamily="18" charset="0"/>
                <a:ea typeface="Times New Roman" panose="02020603050405020304" pitchFamily="18" charset="0"/>
              </a:rPr>
              <a:t>, E.M., Saag, K.G., Singer, A.J. and Siris, E.S., 2022. The clinician’s guide to prevention and treatment of osteoporosis. Osteoporosis international, 33(10), pp.2049-2102. </a:t>
            </a:r>
            <a:r>
              <a:rPr dirty="0" sz="700" lang="en-GB">
                <a:solidFill>
                  <a:srgbClr val="1155CC"/>
                </a:solidFill>
                <a:effectLst/>
                <a:latin typeface="Times New Roman" panose="02020603050405020304" pitchFamily="18" charset="0"/>
                <a:ea typeface="Times New Roman" panose="02020603050405020304" pitchFamily="18" charset="0"/>
                <a:hlinkClick r:id="rId9"/>
              </a:rPr>
              <a:t>https://doi.org/10.1007/s00198-022-06479-8</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Lee, J.J.N., Abdul Aziz, A., Chan, S.T., Raja Abdul </a:t>
            </a:r>
            <a:r>
              <a:rPr dirty="0" sz="700" lang="en-GB" err="1">
                <a:solidFill>
                  <a:srgbClr val="222222"/>
                </a:solidFill>
                <a:effectLst/>
                <a:highlight>
                  <a:srgbClr val="FFFFFF"/>
                </a:highlight>
                <a:latin typeface="Times New Roman" panose="02020603050405020304" pitchFamily="18" charset="0"/>
                <a:ea typeface="Times New Roman" panose="02020603050405020304" pitchFamily="18" charset="0"/>
              </a:rPr>
              <a:t>Sahrizan</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R.S.F.B., Ooi, A.Y.Y., Teh, Y.T., Iqbal, U., Ismail, N.A., Yang, A., Yang, J. and Teh, D.B.L., 2023. Effects of mobile health interventions on health‐related outcomes in older adults with type 2 diabetes: A systematic review and meta‐analysis. Journal of Diabetes, 15(1), pp.47-57. </a:t>
            </a:r>
            <a:r>
              <a:rPr dirty="0" sz="700" lang="en-GB">
                <a:solidFill>
                  <a:srgbClr val="1155CC"/>
                </a:solidFill>
                <a:effectLst/>
                <a:highlight>
                  <a:srgbClr val="FFFFFF"/>
                </a:highlight>
                <a:latin typeface="Times New Roman" panose="02020603050405020304" pitchFamily="18" charset="0"/>
                <a:ea typeface="Times New Roman" panose="02020603050405020304" pitchFamily="18" charset="0"/>
                <a:hlinkClick r:id="rId10"/>
              </a:rPr>
              <a:t>https://doi.org/10.1111/1753-0407.13346</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Liang, F., Yang, X., Peng, W., Zhen, S., Cao, W., Li, Q., Xiao, Z., Gong, M., Wang, Y. and Gu, D., 2024. Applications of digital health approaches for cardiometabolic diseases prevention and management in the Western Pacific region. The Lancet Regional Health–Western Pacific, 43. </a:t>
            </a:r>
            <a:r>
              <a:rPr dirty="0" sz="700" lang="en-GB">
                <a:solidFill>
                  <a:srgbClr val="1155CC"/>
                </a:solidFill>
                <a:effectLst/>
                <a:latin typeface="Times New Roman" panose="02020603050405020304" pitchFamily="18" charset="0"/>
                <a:ea typeface="Times New Roman" panose="02020603050405020304" pitchFamily="18" charset="0"/>
                <a:hlinkClick r:id="rId11"/>
              </a:rPr>
              <a:t>https://doi.org/10.1016/j.lanwpc.2023.100817</a:t>
            </a:r>
            <a:r>
              <a:rPr dirty="0" sz="700" lang="en-GB">
                <a:effectLs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Lu, T., Lin, Q., Yu, B. and Hu, J., 2025. A systematic review of strategies in digital technologies for motivating adherence to chronic illness self-care. </a:t>
            </a:r>
            <a:r>
              <a:rPr dirty="0" sz="700" lang="en-GB" err="1">
                <a:effectLst/>
                <a:latin typeface="Times New Roman" panose="02020603050405020304" pitchFamily="18" charset="0"/>
                <a:ea typeface="Times New Roman" panose="02020603050405020304" pitchFamily="18" charset="0"/>
              </a:rPr>
              <a:t>npj</a:t>
            </a:r>
            <a:r>
              <a:rPr dirty="0" sz="700" lang="en-GB">
                <a:effectLst/>
                <a:latin typeface="Times New Roman" panose="02020603050405020304" pitchFamily="18" charset="0"/>
                <a:ea typeface="Times New Roman" panose="02020603050405020304" pitchFamily="18" charset="0"/>
              </a:rPr>
              <a:t> Health Systems, 2(1), p.13. </a:t>
            </a:r>
            <a:r>
              <a:rPr dirty="0" sz="700" lang="en-GB">
                <a:solidFill>
                  <a:srgbClr val="1155CC"/>
                </a:solidFill>
                <a:effectLst/>
                <a:latin typeface="Times New Roman" panose="02020603050405020304" pitchFamily="18" charset="0"/>
                <a:ea typeface="Times New Roman" panose="02020603050405020304" pitchFamily="18" charset="0"/>
                <a:hlinkClick r:id="rId12"/>
              </a:rPr>
              <a:t>https://doi.org/10.1038/s44401-025-00017-4</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err="1">
                <a:effectLst/>
                <a:latin typeface="Times New Roman" panose="02020603050405020304" pitchFamily="18" charset="0"/>
                <a:ea typeface="Times New Roman" panose="02020603050405020304" pitchFamily="18" charset="0"/>
              </a:rPr>
              <a:t>Moschonis</a:t>
            </a:r>
            <a:r>
              <a:rPr dirty="0" sz="700" lang="en-GB">
                <a:effectLst/>
                <a:latin typeface="Times New Roman" panose="02020603050405020304" pitchFamily="18" charset="0"/>
                <a:ea typeface="Times New Roman" panose="02020603050405020304" pitchFamily="18" charset="0"/>
              </a:rPr>
              <a:t>, G., </a:t>
            </a:r>
            <a:r>
              <a:rPr dirty="0" sz="700" lang="en-GB" err="1">
                <a:effectLst/>
                <a:latin typeface="Times New Roman" panose="02020603050405020304" pitchFamily="18" charset="0"/>
                <a:ea typeface="Times New Roman" panose="02020603050405020304" pitchFamily="18" charset="0"/>
              </a:rPr>
              <a:t>Siopis</a:t>
            </a:r>
            <a:r>
              <a:rPr dirty="0" sz="700" lang="en-GB">
                <a:effectLst/>
                <a:latin typeface="Times New Roman" panose="02020603050405020304" pitchFamily="18" charset="0"/>
                <a:ea typeface="Times New Roman" panose="02020603050405020304" pitchFamily="18" charset="0"/>
              </a:rPr>
              <a:t>, G., Jung, J., Eweka, E., Willems, R., </a:t>
            </a:r>
            <a:r>
              <a:rPr dirty="0" sz="700" lang="en-GB" err="1">
                <a:effectLst/>
                <a:latin typeface="Times New Roman" panose="02020603050405020304" pitchFamily="18" charset="0"/>
                <a:ea typeface="Times New Roman" panose="02020603050405020304" pitchFamily="18" charset="0"/>
              </a:rPr>
              <a:t>Kwasnicka</a:t>
            </a:r>
            <a:r>
              <a:rPr dirty="0" sz="700" lang="en-GB">
                <a:effectLst/>
                <a:latin typeface="Times New Roman" panose="02020603050405020304" pitchFamily="18" charset="0"/>
                <a:ea typeface="Times New Roman" panose="02020603050405020304" pitchFamily="18" charset="0"/>
              </a:rPr>
              <a:t>, D., Asare, B.Y.A., Kodithuwakku, V., Verhaeghe, N., </a:t>
            </a:r>
            <a:r>
              <a:rPr dirty="0" sz="700" lang="en-GB" err="1">
                <a:effectLst/>
                <a:latin typeface="Times New Roman" panose="02020603050405020304" pitchFamily="18" charset="0"/>
                <a:ea typeface="Times New Roman" panose="02020603050405020304" pitchFamily="18" charset="0"/>
              </a:rPr>
              <a:t>Vedanthan</a:t>
            </a:r>
            <a:r>
              <a:rPr dirty="0" sz="700" lang="en-GB">
                <a:effectLst/>
                <a:latin typeface="Times New Roman" panose="02020603050405020304" pitchFamily="18" charset="0"/>
                <a:ea typeface="Times New Roman" panose="02020603050405020304" pitchFamily="18" charset="0"/>
              </a:rPr>
              <a:t>, R. and </a:t>
            </a:r>
            <a:r>
              <a:rPr dirty="0" sz="700" lang="en-GB" err="1">
                <a:effectLst/>
                <a:latin typeface="Times New Roman" panose="02020603050405020304" pitchFamily="18" charset="0"/>
                <a:ea typeface="Times New Roman" panose="02020603050405020304" pitchFamily="18" charset="0"/>
              </a:rPr>
              <a:t>Annemans</a:t>
            </a:r>
            <a:r>
              <a:rPr dirty="0" sz="700" lang="en-GB">
                <a:effectLst/>
                <a:latin typeface="Times New Roman" panose="02020603050405020304" pitchFamily="18" charset="0"/>
                <a:ea typeface="Times New Roman" panose="02020603050405020304" pitchFamily="18" charset="0"/>
              </a:rPr>
              <a:t>, L., 2023. Effectiveness, reach, uptake, and feasibility of digital health interventions for adults with type 2 diabetes: a systematic review and meta-analysis of randomised controlled trials. The Lancet Digital Health, 5(3), pp.e125-e143. </a:t>
            </a:r>
            <a:r>
              <a:rPr dirty="0" sz="700" lang="en-GB">
                <a:solidFill>
                  <a:srgbClr val="1155CC"/>
                </a:solidFill>
                <a:effectLst/>
                <a:latin typeface="Times New Roman" panose="02020603050405020304" pitchFamily="18" charset="0"/>
                <a:ea typeface="Times New Roman" panose="02020603050405020304" pitchFamily="18" charset="0"/>
                <a:hlinkClick r:id="rId13"/>
              </a:rPr>
              <a:t>https://doi.org/10.1016/S2589-7500(22)00233-3</a:t>
            </a:r>
            <a:r>
              <a:rPr dirty="0" sz="700" lang="en-GB">
                <a:effectLs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Park, G.E., Park, Y.H., Kim, K.G., Park, J.Y., Hwang, M. and Lee, S., 2024. Mobile application for digital health coaching in the self-management of older adults with multiple chronic conditions: a development and usability study. Healthcare Informatics Research, 30(4), pp.344-354. </a:t>
            </a:r>
            <a:r>
              <a:rPr dirty="0" sz="700" lang="en-GB">
                <a:solidFill>
                  <a:srgbClr val="1155CC"/>
                </a:solidFill>
                <a:effectLst/>
                <a:highlight>
                  <a:srgbClr val="FFFFFF"/>
                </a:highlight>
                <a:latin typeface="Times New Roman" panose="02020603050405020304" pitchFamily="18" charset="0"/>
                <a:ea typeface="Times New Roman" panose="02020603050405020304" pitchFamily="18" charset="0"/>
                <a:hlinkClick r:id="rId14"/>
              </a:rPr>
              <a:t>https://doi.org/10.4258/hir.2024.30.4.344</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Rahman, M.S., Hossain, K.S., Das, S., Kundu, S., Adegoke, E.O., Rahman, M.A., Hannan, M.A., Uddin, M.J. and Pang, M.G., 2021. Role of insulin in health and disease: an update. International journal of molecular sciences, 22(12), p.6403. </a:t>
            </a:r>
            <a:r>
              <a:rPr dirty="0" sz="700" lang="en-GB">
                <a:solidFill>
                  <a:srgbClr val="1155CC"/>
                </a:solidFill>
                <a:effectLst/>
                <a:latin typeface="Times New Roman" panose="02020603050405020304" pitchFamily="18" charset="0"/>
                <a:ea typeface="Times New Roman" panose="02020603050405020304" pitchFamily="18" charset="0"/>
                <a:hlinkClick r:id="rId15"/>
              </a:rPr>
              <a:t>https://doi.org/10.3390/ijms22126403</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Reed, J., Bain, S. and </a:t>
            </a:r>
            <a:r>
              <a:rPr dirty="0" sz="700" lang="en-GB" err="1">
                <a:effectLst/>
                <a:latin typeface="Times New Roman" panose="02020603050405020304" pitchFamily="18" charset="0"/>
                <a:ea typeface="Times New Roman" panose="02020603050405020304" pitchFamily="18" charset="0"/>
              </a:rPr>
              <a:t>Kanamarlapudi</a:t>
            </a:r>
            <a:r>
              <a:rPr dirty="0" sz="700" lang="en-GB">
                <a:effectLst/>
                <a:latin typeface="Times New Roman" panose="02020603050405020304" pitchFamily="18" charset="0"/>
                <a:ea typeface="Times New Roman" panose="02020603050405020304" pitchFamily="18" charset="0"/>
              </a:rPr>
              <a:t>, V., 2021. A review of current trends with type 2 diabetes epidemiology, aetiology, pathogenesis, treatments and future perspectives. Diabetes, Metabolic Syndrome and Obesity, pp.3567-3602. </a:t>
            </a:r>
            <a:r>
              <a:rPr dirty="0" sz="700" lang="en-GB">
                <a:solidFill>
                  <a:srgbClr val="1155CC"/>
                </a:solidFill>
                <a:effectLst/>
                <a:latin typeface="Times New Roman" panose="02020603050405020304" pitchFamily="18" charset="0"/>
                <a:ea typeface="Times New Roman" panose="02020603050405020304" pitchFamily="18" charset="0"/>
                <a:hlinkClick r:id="rId16"/>
              </a:rPr>
              <a:t>https://doi.org/10.2147/dmso.s319895</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Ross, J.A.D., Barron, E., McGough, B., </a:t>
            </a:r>
            <a:r>
              <a:rPr dirty="0" sz="700" lang="en-GB" err="1">
                <a:effectLst/>
                <a:latin typeface="Times New Roman" panose="02020603050405020304" pitchFamily="18" charset="0"/>
                <a:ea typeface="Times New Roman" panose="02020603050405020304" pitchFamily="18" charset="0"/>
              </a:rPr>
              <a:t>Valabhji</a:t>
            </a:r>
            <a:r>
              <a:rPr dirty="0" sz="700" lang="en-GB">
                <a:effectLst/>
                <a:latin typeface="Times New Roman" panose="02020603050405020304" pitchFamily="18" charset="0"/>
                <a:ea typeface="Times New Roman" panose="02020603050405020304" pitchFamily="18" charset="0"/>
              </a:rPr>
              <a:t>, J., Daff, K., Irwin, J., Henley, W.E. and Murray, E., 2022. Uptake and impact of the English National Health Service digital diabetes prevention programme: observational study. BMJ Open Diabetes Research &amp; Care, 10(3). </a:t>
            </a:r>
            <a:r>
              <a:rPr dirty="0" sz="700" lang="en-GB">
                <a:solidFill>
                  <a:srgbClr val="1155CC"/>
                </a:solidFill>
                <a:effectLst/>
                <a:latin typeface="Times New Roman" panose="02020603050405020304" pitchFamily="18" charset="0"/>
                <a:ea typeface="Times New Roman" panose="02020603050405020304" pitchFamily="18" charset="0"/>
                <a:hlinkClick r:id="rId17"/>
              </a:rPr>
              <a:t>https://drc.bmj.com/content/bmjdrc/10/3/e002736.full.pdf</a:t>
            </a:r>
            <a:r>
              <a:rPr dirty="0" sz="700" lang="en-GB">
                <a:effectLs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err="1">
                <a:solidFill>
                  <a:srgbClr val="222222"/>
                </a:solidFill>
                <a:effectLst/>
                <a:highlight>
                  <a:srgbClr val="FFFFFF"/>
                </a:highlight>
                <a:latin typeface="Times New Roman" panose="02020603050405020304" pitchFamily="18" charset="0"/>
                <a:ea typeface="Times New Roman" panose="02020603050405020304" pitchFamily="18" charset="0"/>
              </a:rPr>
              <a:t>Siopis</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G., </a:t>
            </a:r>
            <a:r>
              <a:rPr dirty="0" sz="700" lang="en-GB" err="1">
                <a:solidFill>
                  <a:srgbClr val="222222"/>
                </a:solidFill>
                <a:effectLst/>
                <a:highlight>
                  <a:srgbClr val="FFFFFF"/>
                </a:highlight>
                <a:latin typeface="Times New Roman" panose="02020603050405020304" pitchFamily="18" charset="0"/>
                <a:ea typeface="Times New Roman" panose="02020603050405020304" pitchFamily="18" charset="0"/>
              </a:rPr>
              <a:t>Moschonis</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G., Eweka, E., Jung, J., </a:t>
            </a:r>
            <a:r>
              <a:rPr dirty="0" sz="700" lang="en-GB" err="1">
                <a:solidFill>
                  <a:srgbClr val="222222"/>
                </a:solidFill>
                <a:effectLst/>
                <a:highlight>
                  <a:srgbClr val="FFFFFF"/>
                </a:highlight>
                <a:latin typeface="Times New Roman" panose="02020603050405020304" pitchFamily="18" charset="0"/>
                <a:ea typeface="Times New Roman" panose="02020603050405020304" pitchFamily="18" charset="0"/>
              </a:rPr>
              <a:t>Kwasnicka</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D., Asare, B.Y.A., Kodithuwakku, V., Willems, R., Verhaeghe, N., </a:t>
            </a:r>
            <a:r>
              <a:rPr dirty="0" sz="700" lang="en-GB" err="1">
                <a:solidFill>
                  <a:srgbClr val="222222"/>
                </a:solidFill>
                <a:effectLst/>
                <a:highlight>
                  <a:srgbClr val="FFFFFF"/>
                </a:highlight>
                <a:latin typeface="Times New Roman" panose="02020603050405020304" pitchFamily="18" charset="0"/>
                <a:ea typeface="Times New Roman" panose="02020603050405020304" pitchFamily="18" charset="0"/>
              </a:rPr>
              <a:t>Annemans</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L. and </a:t>
            </a:r>
            <a:r>
              <a:rPr dirty="0" sz="700" lang="en-GB" err="1">
                <a:solidFill>
                  <a:srgbClr val="222222"/>
                </a:solidFill>
                <a:effectLst/>
                <a:highlight>
                  <a:srgbClr val="FFFFFF"/>
                </a:highlight>
                <a:latin typeface="Times New Roman" panose="02020603050405020304" pitchFamily="18" charset="0"/>
                <a:ea typeface="Times New Roman" panose="02020603050405020304" pitchFamily="18" charset="0"/>
              </a:rPr>
              <a:t>Vedanthan</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R., 2023. Effectiveness, reach, uptake, and feasibility of digital health interventions for adults with hypertension: a systematic review and meta-analysis of randomised controlled trials. The Lancet Digital Health, 5(3), pp.e144-e159. </a:t>
            </a:r>
            <a:r>
              <a:rPr dirty="0" sz="700" lang="en-GB">
                <a:solidFill>
                  <a:srgbClr val="1155CC"/>
                </a:solidFill>
                <a:effectLst/>
                <a:highlight>
                  <a:srgbClr val="FFFFFF"/>
                </a:highlight>
                <a:latin typeface="Times New Roman" panose="02020603050405020304" pitchFamily="18" charset="0"/>
                <a:ea typeface="Times New Roman" panose="02020603050405020304" pitchFamily="18" charset="0"/>
                <a:hlinkClick r:id="rId18"/>
              </a:rPr>
              <a:t>https://doi.org/10.1016/S2589-7500(23)00002-X</a:t>
            </a:r>
            <a:r>
              <a:rPr dirty="0" sz="700" lang="en-GB">
                <a:effectLs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Stevens, S., Gallagher, S., Andrews, T., Ashall-Payne, L., Humphreys, L. and Leigh, S., 2022. The effectiveness of digital health technologies for patients with diabetes mellitus: a systematic review. Frontiers in Clinical Diabetes and Healthcare, 3, p.936752. </a:t>
            </a:r>
            <a:r>
              <a:rPr dirty="0" sz="700" lang="en-GB">
                <a:solidFill>
                  <a:srgbClr val="1155CC"/>
                </a:solidFill>
                <a:effectLst/>
                <a:highlight>
                  <a:srgbClr val="FFFFFF"/>
                </a:highlight>
                <a:latin typeface="Times New Roman" panose="02020603050405020304" pitchFamily="18" charset="0"/>
                <a:ea typeface="Times New Roman" panose="02020603050405020304" pitchFamily="18" charset="0"/>
                <a:hlinkClick r:id="rId19"/>
              </a:rPr>
              <a:t>https://doi.org/10.3389/fcdhc.2022.936752</a:t>
            </a:r>
            <a:r>
              <a:rPr dirty="0" sz="700" lang="en-GB">
                <a:solidFill>
                  <a:srgbClr val="222222"/>
                </a:solidFill>
                <a:effectLst/>
                <a:highlight>
                  <a:srgbClr val="FFFFFF"/>
                </a:highlight>
                <a:latin typeface="Times New Roman" panose="02020603050405020304" pitchFamily="18" charset="0"/>
                <a:ea typeface="Times New Roman" panose="02020603050405020304" pitchFamily="18" charset="0"/>
              </a:rPr>
              <a:t> </a:t>
            </a:r>
            <a:endParaRPr dirty="0" sz="600" lang="en-GB">
              <a:effectLst/>
              <a:latin typeface="Arial" panose="020B0604020202020204" pitchFamily="34" charset="0"/>
              <a:ea typeface="Arial" panose="020B0604020202020204" pitchFamily="34" charset="0"/>
            </a:endParaRPr>
          </a:p>
          <a:p>
            <a:pPr algn="just">
              <a:lnSpc>
                <a:spcPct val="150000"/>
              </a:lnSpc>
              <a:buNone/>
            </a:pPr>
            <a:r>
              <a:rPr dirty="0" sz="700" lang="en-GB">
                <a:effectLst/>
                <a:latin typeface="Times New Roman" panose="02020603050405020304" pitchFamily="18" charset="0"/>
                <a:ea typeface="Times New Roman" panose="02020603050405020304" pitchFamily="18" charset="0"/>
              </a:rPr>
              <a:t>Wylie, T.A., Morris, A., Robertson, E., Middleton, A., Newbert, C., Andersen, B., Maltese, G., Stocker, R., Weightman, A., Sinclair, A. and Bain, S.C., 2022. Ageing well with diabetes: A workshop to co‐design research recommendations for improving the diabetes care of older people. Diabetic Medicine, 39(7), p.e14795. DOI: 10.1111/dme.14795, </a:t>
            </a:r>
            <a:r>
              <a:rPr dirty="0" sz="700" lang="en-GB">
                <a:solidFill>
                  <a:srgbClr val="1155CC"/>
                </a:solidFill>
                <a:effectLst/>
                <a:latin typeface="Times New Roman" panose="02020603050405020304" pitchFamily="18" charset="0"/>
                <a:ea typeface="Times New Roman" panose="02020603050405020304" pitchFamily="18" charset="0"/>
                <a:hlinkClick r:id="rId20"/>
              </a:rPr>
              <a:t>https://onlinelibrary.wiley.com/doi/pdfdirect/10.1111/dme.14795</a:t>
            </a:r>
            <a:endParaRPr dirty="0" sz="700" lang="en-GB">
              <a:solidFill>
                <a:srgbClr val="1155CC"/>
              </a:solidFill>
              <a:effectLst/>
              <a:latin typeface="Times New Roman" panose="02020603050405020304" pitchFamily="18" charset="0"/>
              <a:ea typeface="Times New Roman" panose="02020603050405020304" pitchFamily="18" charset="0"/>
            </a:endParaRPr>
          </a:p>
          <a:p>
            <a:pPr algn="just">
              <a:lnSpc>
                <a:spcPct val="150000"/>
              </a:lnSpc>
              <a:buNone/>
            </a:pPr>
            <a:r>
              <a:rPr dirty="0" sz="700" lang="en-GB">
                <a:latin typeface="Times New Roman" panose="02020603050405020304" pitchFamily="18" charset="0"/>
                <a:ea typeface="Arial" panose="020B0604020202020204" pitchFamily="34" charset="0"/>
              </a:rPr>
              <a:t>Knowdiabetes., 2026. Diabetes App. [Online]. Available at</a:t>
            </a:r>
            <a:r>
              <a:rPr dirty="0" sz="700" lang="en-GB">
                <a:solidFill>
                  <a:srgbClr val="1155CC"/>
                </a:solidFill>
                <a:latin typeface="Times New Roman" panose="02020603050405020304" pitchFamily="18" charset="0"/>
                <a:ea typeface="Arial" panose="020B0604020202020204" pitchFamily="34" charset="0"/>
              </a:rPr>
              <a:t>: </a:t>
            </a:r>
            <a:r>
              <a:rPr dirty="0" sz="600" lang="en-GB">
                <a:latin typeface="Arial" panose="020B0604020202020204" pitchFamily="34" charset="0"/>
                <a:ea typeface="Arial" panose="020B0604020202020204" pitchFamily="34" charset="0"/>
                <a:hlinkClick r:id="rId21"/>
              </a:rPr>
              <a:t>https://www.knowdiabetes.org.uk/learning-zone/apps/</a:t>
            </a:r>
            <a:r>
              <a:rPr dirty="0" sz="600" lang="en-GB">
                <a:latin typeface="Arial" panose="020B0604020202020204" pitchFamily="34" charset="0"/>
                <a:ea typeface="Arial" panose="020B0604020202020204" pitchFamily="34" charset="0"/>
              </a:rPr>
              <a:t> [Accessed on 12 March, 2026].</a:t>
            </a:r>
            <a:endParaRPr dirty="0" sz="600" lang="en-GB">
              <a:effectLst/>
              <a:latin typeface="Arial" panose="020B0604020202020204" pitchFamily="34" charset="0"/>
              <a:ea typeface="Arial" panose="020B0604020202020204" pitchFamily="34" charset="0"/>
            </a:endParaRPr>
          </a:p>
        </p:txBody>
      </p:sp>
      <p:sp>
        <p:nvSpPr>
          <p:cNvPr id="1048669" name="TextBox 8"/>
          <p:cNvSpPr txBox="1"/>
          <p:nvPr/>
        </p:nvSpPr>
        <p:spPr>
          <a:xfrm>
            <a:off x="0" y="77060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Patel Krish (2426744)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spTree>
      <p:nvGrpSpPr>
        <p:cNvPr id="123" name=""/>
        <p:cNvGrpSpPr/>
        <p:nvPr/>
      </p:nvGrpSpPr>
      <p:grpSpPr>
        <a:xfrm>
          <a:off x="0" y="0"/>
          <a:ext cx="0" cy="0"/>
          <a:chOff x="0" y="0"/>
          <a:chExt cx="0" cy="0"/>
        </a:xfrm>
      </p:grpSpPr>
      <p:sp>
        <p:nvSpPr>
          <p:cNvPr id="1048672" name="Text 0"/>
          <p:cNvSpPr/>
          <p:nvPr/>
        </p:nvSpPr>
        <p:spPr>
          <a:xfrm>
            <a:off x="702112" y="461129"/>
            <a:ext cx="5626418" cy="524113"/>
          </a:xfrm>
          <a:prstGeom prst="rect"/>
          <a:noFill/>
        </p:spPr>
        <p:txBody>
          <a:bodyPr anchor="t" bIns="0" lIns="0" rIns="0" rtlCol="0" tIns="0" wrap="none"/>
          <a:p>
            <a:pPr algn="l" indent="0" marL="0">
              <a:lnSpc>
                <a:spcPts val="410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Planning Model Introduction</a:t>
            </a:r>
            <a:endParaRPr dirty="0" sz="4400" lang="en-US">
              <a:latin typeface="Times New Roman" panose="02020603050405020304" pitchFamily="18" charset="0"/>
              <a:cs typeface="Times New Roman" panose="02020603050405020304" pitchFamily="18" charset="0"/>
            </a:endParaRPr>
          </a:p>
        </p:txBody>
      </p:sp>
      <p:pic>
        <p:nvPicPr>
          <p:cNvPr id="2097160" name="Image 4" descr="preencoded.png"/>
          <p:cNvPicPr>
            <a:picLocks noChangeAspect="1"/>
          </p:cNvPicPr>
          <p:nvPr/>
        </p:nvPicPr>
        <p:blipFill>
          <a:blip xmlns:r="http://schemas.openxmlformats.org/officeDocument/2006/relationships" r:embed="rId1"/>
          <a:stretch>
            <a:fillRect/>
          </a:stretch>
        </p:blipFill>
        <p:spPr>
          <a:xfrm>
            <a:off x="7815116" y="910590"/>
            <a:ext cx="6408420" cy="6408420"/>
          </a:xfrm>
          <a:prstGeom prst="rect"/>
        </p:spPr>
      </p:pic>
      <p:sp>
        <p:nvSpPr>
          <p:cNvPr id="1048673" name="TextBox 12"/>
          <p:cNvSpPr txBox="1"/>
          <p:nvPr/>
        </p:nvSpPr>
        <p:spPr>
          <a:xfrm>
            <a:off x="499916" y="1635818"/>
            <a:ext cx="7038308" cy="3730317"/>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Health promotion interventions need structured planning models (Gentili et al.,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health needs are identified with the assistance of the planning models (Kim et al.,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Development of effective intervention strategies (Wylie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Precede-Proceed model is widely used in public health planning (Cho and Kim,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74" name="TextBox 14"/>
          <p:cNvSpPr txBox="1"/>
          <p:nvPr/>
        </p:nvSpPr>
        <p:spPr>
          <a:xfrm>
            <a:off x="0" y="7768471"/>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spTree>
      <p:nvGrpSpPr>
        <p:cNvPr id="127" name=""/>
        <p:cNvGrpSpPr/>
        <p:nvPr/>
      </p:nvGrpSpPr>
      <p:grpSpPr>
        <a:xfrm>
          <a:off x="0" y="0"/>
          <a:ext cx="0" cy="0"/>
          <a:chOff x="0" y="0"/>
          <a:chExt cx="0" cy="0"/>
        </a:xfrm>
      </p:grpSpPr>
      <p:sp>
        <p:nvSpPr>
          <p:cNvPr id="1048680" name="Text 0"/>
          <p:cNvSpPr/>
          <p:nvPr/>
        </p:nvSpPr>
        <p:spPr>
          <a:xfrm>
            <a:off x="727829" y="500420"/>
            <a:ext cx="8127206" cy="568643"/>
          </a:xfrm>
          <a:prstGeom prst="rect"/>
          <a:noFill/>
        </p:spPr>
        <p:txBody>
          <a:bodyPr anchor="t" bIns="0" lIns="0" rIns="0" rtlCol="0" tIns="0" wrap="none"/>
          <a:p>
            <a:pPr algn="l" indent="0" marL="0">
              <a:lnSpc>
                <a:spcPts val="44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PRECEDE–PROCEED Model Overview</a:t>
            </a:r>
            <a:endParaRPr dirty="0" sz="4400" lang="en-US">
              <a:latin typeface="Times New Roman" panose="02020603050405020304" pitchFamily="18" charset="0"/>
              <a:cs typeface="Times New Roman" panose="02020603050405020304" pitchFamily="18" charset="0"/>
            </a:endParaRPr>
          </a:p>
        </p:txBody>
      </p:sp>
      <p:sp>
        <p:nvSpPr>
          <p:cNvPr id="1048681" name="Text 1"/>
          <p:cNvSpPr/>
          <p:nvPr/>
        </p:nvSpPr>
        <p:spPr>
          <a:xfrm>
            <a:off x="1661371" y="5968578"/>
            <a:ext cx="2964253" cy="370531"/>
          </a:xfrm>
          <a:prstGeom prst="rect"/>
          <a:noFill/>
        </p:spPr>
        <p:txBody>
          <a:bodyPr anchor="t" bIns="0" lIns="0" rIns="0" rtlCol="0" tIns="0" wrap="none"/>
          <a:p>
            <a:pPr algn="l" indent="0" marL="0">
              <a:lnSpc>
                <a:spcPts val="2900"/>
              </a:lnSpc>
              <a:buNone/>
            </a:pPr>
            <a:r>
              <a:rPr b="1" dirty="0" sz="3200" lang="en-US">
                <a:solidFill>
                  <a:schemeClr val="bg1"/>
                </a:solidFill>
                <a:latin typeface="Times New Roman" panose="02020603050405020304" pitchFamily="18" charset="0"/>
                <a:ea typeface="Playfair Display Bold" pitchFamily="34" charset="-122"/>
                <a:cs typeface="Times New Roman" panose="02020603050405020304" pitchFamily="18" charset="0"/>
              </a:rPr>
              <a:t>Intervene &amp; Appraise</a:t>
            </a:r>
            <a:endParaRPr dirty="0" sz="3200" lang="en-US">
              <a:solidFill>
                <a:schemeClr val="bg1"/>
              </a:solidFill>
              <a:latin typeface="Times New Roman" panose="02020603050405020304" pitchFamily="18" charset="0"/>
              <a:cs typeface="Times New Roman" panose="02020603050405020304" pitchFamily="18" charset="0"/>
            </a:endParaRPr>
          </a:p>
        </p:txBody>
      </p:sp>
      <p:sp>
        <p:nvSpPr>
          <p:cNvPr id="1048682" name="Text 2"/>
          <p:cNvSpPr/>
          <p:nvPr/>
        </p:nvSpPr>
        <p:spPr>
          <a:xfrm>
            <a:off x="1661371" y="4664306"/>
            <a:ext cx="2964253" cy="370531"/>
          </a:xfrm>
          <a:prstGeom prst="rect"/>
          <a:noFill/>
        </p:spPr>
        <p:txBody>
          <a:bodyPr anchor="t" bIns="0" lIns="0" rIns="0" rtlCol="0" tIns="0" wrap="none"/>
          <a:p>
            <a:pPr algn="l" indent="0" marL="0">
              <a:lnSpc>
                <a:spcPts val="2900"/>
              </a:lnSpc>
              <a:buNone/>
            </a:pPr>
            <a:r>
              <a:rPr b="1" dirty="0" sz="3200" lang="en-US">
                <a:solidFill>
                  <a:schemeClr val="bg1"/>
                </a:solidFill>
                <a:latin typeface="Times New Roman" panose="02020603050405020304" pitchFamily="18" charset="0"/>
                <a:ea typeface="Playfair Display Bold" pitchFamily="34" charset="-122"/>
                <a:cs typeface="Times New Roman" panose="02020603050405020304" pitchFamily="18" charset="0"/>
              </a:rPr>
              <a:t>PROCEED</a:t>
            </a:r>
            <a:endParaRPr dirty="0" sz="3200" lang="en-US">
              <a:solidFill>
                <a:schemeClr val="bg1"/>
              </a:solidFill>
              <a:latin typeface="Times New Roman" panose="02020603050405020304" pitchFamily="18" charset="0"/>
              <a:cs typeface="Times New Roman" panose="02020603050405020304" pitchFamily="18" charset="0"/>
            </a:endParaRPr>
          </a:p>
        </p:txBody>
      </p:sp>
      <p:sp>
        <p:nvSpPr>
          <p:cNvPr id="1048683" name="Text 3"/>
          <p:cNvSpPr/>
          <p:nvPr/>
        </p:nvSpPr>
        <p:spPr>
          <a:xfrm>
            <a:off x="1661371" y="3373210"/>
            <a:ext cx="2964253" cy="370532"/>
          </a:xfrm>
          <a:prstGeom prst="rect"/>
          <a:noFill/>
        </p:spPr>
        <p:txBody>
          <a:bodyPr anchor="t" bIns="0" lIns="0" rIns="0" rtlCol="0" tIns="0" wrap="none"/>
          <a:p>
            <a:pPr algn="l" indent="0" marL="0">
              <a:lnSpc>
                <a:spcPts val="2900"/>
              </a:lnSpc>
              <a:buNone/>
            </a:pPr>
            <a:r>
              <a:rPr b="1" dirty="0" sz="3200" lang="en-US">
                <a:solidFill>
                  <a:schemeClr val="bg1"/>
                </a:solidFill>
                <a:latin typeface="Times New Roman" panose="02020603050405020304" pitchFamily="18" charset="0"/>
                <a:ea typeface="Playfair Display Bold" pitchFamily="34" charset="-122"/>
                <a:cs typeface="Times New Roman" panose="02020603050405020304" pitchFamily="18" charset="0"/>
              </a:rPr>
              <a:t>Evaluate Factors</a:t>
            </a:r>
            <a:endParaRPr dirty="0" sz="3200" lang="en-US">
              <a:solidFill>
                <a:schemeClr val="bg1"/>
              </a:solidFill>
              <a:latin typeface="Times New Roman" panose="02020603050405020304" pitchFamily="18" charset="0"/>
              <a:cs typeface="Times New Roman" panose="02020603050405020304" pitchFamily="18" charset="0"/>
            </a:endParaRPr>
          </a:p>
        </p:txBody>
      </p:sp>
      <p:sp>
        <p:nvSpPr>
          <p:cNvPr id="1048684" name="Text 4"/>
          <p:cNvSpPr/>
          <p:nvPr/>
        </p:nvSpPr>
        <p:spPr>
          <a:xfrm>
            <a:off x="1661371" y="2068938"/>
            <a:ext cx="2964253" cy="370532"/>
          </a:xfrm>
          <a:prstGeom prst="rect"/>
          <a:noFill/>
        </p:spPr>
        <p:txBody>
          <a:bodyPr anchor="t" bIns="0" lIns="0" rIns="0" rtlCol="0" tIns="0" wrap="none"/>
          <a:p>
            <a:pPr algn="l" indent="0" marL="0">
              <a:lnSpc>
                <a:spcPts val="2900"/>
              </a:lnSpc>
              <a:buNone/>
            </a:pPr>
            <a:r>
              <a:rPr b="1" dirty="0" sz="3200" lang="en-US">
                <a:solidFill>
                  <a:schemeClr val="bg1"/>
                </a:solidFill>
                <a:latin typeface="Times New Roman" panose="02020603050405020304" pitchFamily="18" charset="0"/>
                <a:ea typeface="Playfair Display Bold" pitchFamily="34" charset="-122"/>
                <a:cs typeface="Times New Roman" panose="02020603050405020304" pitchFamily="18" charset="0"/>
              </a:rPr>
              <a:t>PRECEDE</a:t>
            </a:r>
            <a:endParaRPr dirty="0" sz="3200" lang="en-US">
              <a:solidFill>
                <a:schemeClr val="bg1"/>
              </a:solidFill>
              <a:latin typeface="Times New Roman" panose="02020603050405020304" pitchFamily="18" charset="0"/>
              <a:cs typeface="Times New Roman" panose="02020603050405020304" pitchFamily="18" charset="0"/>
            </a:endParaRPr>
          </a:p>
        </p:txBody>
      </p:sp>
      <p:sp>
        <p:nvSpPr>
          <p:cNvPr id="1048685" name="TextBox 9"/>
          <p:cNvSpPr txBox="1"/>
          <p:nvPr/>
        </p:nvSpPr>
        <p:spPr>
          <a:xfrm>
            <a:off x="968024" y="2002804"/>
            <a:ext cx="7315200" cy="3749039"/>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Holistic health promotion planning models (Cho and Kim,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Comprises two stages that include, precede and proceed (Taylor et al., 2020).</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Precede refers to evaluation of the social, epidemiological and behavioural factors (Reed et al., 2021). </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Proceed includes intervention, implementation and appraisal (Kim et al.,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86" name="TextBox 11"/>
          <p:cNvSpPr txBox="1"/>
          <p:nvPr/>
        </p:nvSpPr>
        <p:spPr>
          <a:xfrm>
            <a:off x="0" y="7811152"/>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3">
    <p:spTree>
      <p:nvGrpSpPr>
        <p:cNvPr id="131" name=""/>
        <p:cNvGrpSpPr/>
        <p:nvPr/>
      </p:nvGrpSpPr>
      <p:grpSpPr>
        <a:xfrm>
          <a:off x="0" y="0"/>
          <a:ext cx="0" cy="0"/>
          <a:chOff x="0" y="0"/>
          <a:chExt cx="0" cy="0"/>
        </a:xfrm>
      </p:grpSpPr>
      <p:pic>
        <p:nvPicPr>
          <p:cNvPr id="2097161" name="Image 0" descr="preencoded.png"/>
          <p:cNvPicPr>
            <a:picLocks noChangeAspect="1"/>
          </p:cNvPicPr>
          <p:nvPr/>
        </p:nvPicPr>
        <p:blipFill>
          <a:blip xmlns:r="http://schemas.openxmlformats.org/officeDocument/2006/relationships" r:embed="rId1"/>
          <a:stretch>
            <a:fillRect/>
          </a:stretch>
        </p:blipFill>
        <p:spPr>
          <a:xfrm>
            <a:off x="0" y="0"/>
            <a:ext cx="5486400" cy="8229600"/>
          </a:xfrm>
          <a:prstGeom prst="rect"/>
        </p:spPr>
      </p:pic>
      <p:sp>
        <p:nvSpPr>
          <p:cNvPr id="1048692" name="Text 0"/>
          <p:cNvSpPr/>
          <p:nvPr/>
        </p:nvSpPr>
        <p:spPr>
          <a:xfrm>
            <a:off x="6121479" y="842367"/>
            <a:ext cx="3969425" cy="496133"/>
          </a:xfrm>
          <a:prstGeom prst="rect"/>
          <a:noFill/>
        </p:spPr>
        <p:txBody>
          <a:bodyPr anchor="t" bIns="0" lIns="0" rIns="0" rtlCol="0" tIns="0" wrap="none"/>
          <a:p>
            <a:pPr algn="l" indent="0" marL="0">
              <a:lnSpc>
                <a:spcPts val="3900"/>
              </a:lnSpc>
              <a:buNone/>
            </a:pPr>
            <a:r>
              <a:rPr b="1" dirty="0" sz="4000" lang="en-US">
                <a:solidFill>
                  <a:srgbClr val="C56E07"/>
                </a:solidFill>
                <a:latin typeface="Times New Roman" panose="02020603050405020304" pitchFamily="18" charset="0"/>
                <a:ea typeface="Playfair Display Bold" pitchFamily="34" charset="-122"/>
                <a:cs typeface="Times New Roman" panose="02020603050405020304" pitchFamily="18" charset="0"/>
              </a:rPr>
              <a:t>Social Assessment</a:t>
            </a:r>
            <a:endParaRPr dirty="0" sz="4000" lang="en-US">
              <a:latin typeface="Times New Roman" panose="02020603050405020304" pitchFamily="18" charset="0"/>
              <a:cs typeface="Times New Roman" panose="02020603050405020304" pitchFamily="18" charset="0"/>
            </a:endParaRPr>
          </a:p>
        </p:txBody>
      </p:sp>
      <p:sp>
        <p:nvSpPr>
          <p:cNvPr id="1048693" name="TextBox 24"/>
          <p:cNvSpPr txBox="1"/>
          <p:nvPr/>
        </p:nvSpPr>
        <p:spPr>
          <a:xfrm>
            <a:off x="6121479" y="1702725"/>
            <a:ext cx="7315200" cy="3730317"/>
          </a:xfrm>
          <a:prstGeom prst="rect"/>
          <a:noFill/>
        </p:spPr>
        <p:txBody>
          <a:bodyPr wrap="square">
            <a:spAutoFit/>
          </a:bodyPr>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Determines social issues, which impact quality of life (Alam et al., 2021).</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Diabetes affects the health, independence and wellbeing of the aged (Rahman et al., 2021).</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Elderly persons can experience insufficient mobility and access to healthcare (</a:t>
            </a:r>
            <a:r>
              <a:rPr dirty="0" sz="2000" lang="en-GB"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Practices mentioned in highlights require supportive health promotion strategies (</a:t>
            </a:r>
            <a:r>
              <a:rPr dirty="0" sz="2000" lang="en-GB" err="1">
                <a:effectLst/>
                <a:latin typeface="Times New Roman" panose="02020603050405020304" pitchFamily="18" charset="0"/>
                <a:ea typeface="Times New Roman" panose="02020603050405020304" pitchFamily="18" charset="0"/>
                <a:cs typeface="Times New Roman" panose="02020603050405020304" pitchFamily="18" charset="0"/>
              </a:rPr>
              <a:t>LeBoff</a:t>
            </a: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694" name="TextBox 26"/>
          <p:cNvSpPr txBox="1"/>
          <p:nvPr/>
        </p:nvSpPr>
        <p:spPr>
          <a:xfrm>
            <a:off x="8106191" y="7744245"/>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4">
    <p:spTree>
      <p:nvGrpSpPr>
        <p:cNvPr id="135" name=""/>
        <p:cNvGrpSpPr/>
        <p:nvPr/>
      </p:nvGrpSpPr>
      <p:grpSpPr>
        <a:xfrm>
          <a:off x="0" y="0"/>
          <a:ext cx="0" cy="0"/>
          <a:chOff x="0" y="0"/>
          <a:chExt cx="0" cy="0"/>
        </a:xfrm>
      </p:grpSpPr>
      <p:sp>
        <p:nvSpPr>
          <p:cNvPr id="1048700" name="Text 0"/>
          <p:cNvSpPr/>
          <p:nvPr/>
        </p:nvSpPr>
        <p:spPr>
          <a:xfrm>
            <a:off x="793790" y="2438995"/>
            <a:ext cx="6480096"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Epidemiological Assessment</a:t>
            </a:r>
            <a:endParaRPr dirty="0" sz="4400" lang="en-US">
              <a:latin typeface="Times New Roman" panose="02020603050405020304" pitchFamily="18" charset="0"/>
              <a:cs typeface="Times New Roman" panose="02020603050405020304" pitchFamily="18" charset="0"/>
            </a:endParaRPr>
          </a:p>
        </p:txBody>
      </p:sp>
      <p:sp>
        <p:nvSpPr>
          <p:cNvPr id="1048701" name="TextBox 15"/>
          <p:cNvSpPr txBox="1"/>
          <p:nvPr/>
        </p:nvSpPr>
        <p:spPr>
          <a:xfrm>
            <a:off x="793790" y="3493948"/>
            <a:ext cx="7315200" cy="2834640"/>
          </a:xfrm>
          <a:prstGeom prst="rect"/>
          <a:noFill/>
        </p:spPr>
        <p:txBody>
          <a:bodyPr wrap="square">
            <a:spAutoFit/>
          </a:bodyPr>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The prevalence of diabetes is maximized among adults of 65 years old and older (Taylor et al., 2020)</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Some of the major risk factors are ageing, absence of physical exercise and an unbalanced diet (Reed et al., 2021).</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Diabetes has been identified as a major public health problem (Kim et al., 2022).</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702" name="TextBox 17"/>
          <p:cNvSpPr txBox="1"/>
          <p:nvPr/>
        </p:nvSpPr>
        <p:spPr>
          <a:xfrm>
            <a:off x="1003610" y="7721943"/>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5">
    <p:spTree>
      <p:nvGrpSpPr>
        <p:cNvPr id="139" name=""/>
        <p:cNvGrpSpPr/>
        <p:nvPr/>
      </p:nvGrpSpPr>
      <p:grpSpPr>
        <a:xfrm>
          <a:off x="0" y="0"/>
          <a:ext cx="0" cy="0"/>
          <a:chOff x="0" y="0"/>
          <a:chExt cx="0" cy="0"/>
        </a:xfrm>
      </p:grpSpPr>
      <p:sp>
        <p:nvSpPr>
          <p:cNvPr id="1048708" name="Text 0"/>
          <p:cNvSpPr/>
          <p:nvPr/>
        </p:nvSpPr>
        <p:spPr>
          <a:xfrm>
            <a:off x="793790" y="2320171"/>
            <a:ext cx="8951833" cy="620078"/>
          </a:xfrm>
          <a:prstGeom prst="rect"/>
          <a:noFill/>
        </p:spPr>
        <p:txBody>
          <a:bodyPr anchor="t" bIns="0" lIns="0" rIns="0" rtlCol="0" tIns="0" wrap="none"/>
          <a:p>
            <a:pPr algn="l" indent="0" marL="0">
              <a:lnSpc>
                <a:spcPts val="4850"/>
              </a:lnSpc>
              <a:buNone/>
            </a:pPr>
            <a:r>
              <a:rPr b="1" dirty="0" sz="4800" lang="en-US">
                <a:solidFill>
                  <a:srgbClr val="C56E07"/>
                </a:solidFill>
                <a:latin typeface="Times New Roman" panose="02020603050405020304" pitchFamily="18" charset="0"/>
                <a:ea typeface="Playfair Display Bold" pitchFamily="34" charset="-122"/>
                <a:cs typeface="Times New Roman" panose="02020603050405020304" pitchFamily="18" charset="0"/>
              </a:rPr>
              <a:t>Educational and Ecological Assessment</a:t>
            </a:r>
            <a:endParaRPr dirty="0" sz="4800" lang="en-US">
              <a:latin typeface="Times New Roman" panose="02020603050405020304" pitchFamily="18" charset="0"/>
              <a:cs typeface="Times New Roman" panose="02020603050405020304" pitchFamily="18" charset="0"/>
            </a:endParaRPr>
          </a:p>
        </p:txBody>
      </p:sp>
      <p:sp>
        <p:nvSpPr>
          <p:cNvPr id="1048709" name="TextBox 12"/>
          <p:cNvSpPr txBox="1"/>
          <p:nvPr/>
        </p:nvSpPr>
        <p:spPr>
          <a:xfrm>
            <a:off x="793790" y="3382436"/>
            <a:ext cx="7315200" cy="2834640"/>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predisposing factors are lack of knowledge about diabetes and lack of awareness (Rahman et al., 2021)</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access to healthcare and digital tools act as enabling factor (Kim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2022)</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support from family and healthcare providers is the reinforcing factor (Gentili et al., 2022). </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710" name="TextBox 14"/>
          <p:cNvSpPr txBox="1"/>
          <p:nvPr/>
        </p:nvSpPr>
        <p:spPr>
          <a:xfrm>
            <a:off x="245327"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6">
    <p:spTree>
      <p:nvGrpSpPr>
        <p:cNvPr id="143" name=""/>
        <p:cNvGrpSpPr/>
        <p:nvPr/>
      </p:nvGrpSpPr>
      <p:grpSpPr>
        <a:xfrm>
          <a:off x="0" y="0"/>
          <a:ext cx="0" cy="0"/>
          <a:chOff x="0" y="0"/>
          <a:chExt cx="0" cy="0"/>
        </a:xfrm>
      </p:grpSpPr>
      <p:pic>
        <p:nvPicPr>
          <p:cNvPr id="2097162" name="Image 0" descr="preencoded.png"/>
          <p:cNvPicPr>
            <a:picLocks noChangeAspect="1"/>
          </p:cNvPicPr>
          <p:nvPr/>
        </p:nvPicPr>
        <p:blipFill>
          <a:blip xmlns:r="http://schemas.openxmlformats.org/officeDocument/2006/relationships" r:embed="rId1"/>
          <a:stretch>
            <a:fillRect/>
          </a:stretch>
        </p:blipFill>
        <p:spPr>
          <a:xfrm>
            <a:off x="0" y="0"/>
            <a:ext cx="5486400" cy="8229600"/>
          </a:xfrm>
          <a:prstGeom prst="rect"/>
        </p:spPr>
      </p:pic>
      <p:sp>
        <p:nvSpPr>
          <p:cNvPr id="1048716" name="Text 0"/>
          <p:cNvSpPr/>
          <p:nvPr/>
        </p:nvSpPr>
        <p:spPr>
          <a:xfrm>
            <a:off x="6280190" y="648772"/>
            <a:ext cx="6648212" cy="620078"/>
          </a:xfrm>
          <a:prstGeom prst="rect"/>
          <a:noFill/>
        </p:spPr>
        <p:txBody>
          <a:bodyPr anchor="t" bIns="0" lIns="0" rIns="0" rtlCol="0" tIns="0" wrap="none"/>
          <a:p>
            <a:pPr algn="l" indent="0" marL="0">
              <a:lnSpc>
                <a:spcPts val="4850"/>
              </a:lnSpc>
              <a:buNone/>
            </a:pPr>
            <a:r>
              <a:rPr b="1" dirty="0" sz="4800" lang="en-US">
                <a:solidFill>
                  <a:srgbClr val="C56E07"/>
                </a:solidFill>
                <a:latin typeface="Times New Roman" panose="02020603050405020304" pitchFamily="18" charset="0"/>
                <a:ea typeface="Playfair Display Bold" pitchFamily="34" charset="-122"/>
                <a:cs typeface="Times New Roman" panose="02020603050405020304" pitchFamily="18" charset="0"/>
              </a:rPr>
              <a:t>Intervention Implementation</a:t>
            </a:r>
            <a:endParaRPr dirty="0" sz="4800" lang="en-US">
              <a:latin typeface="Times New Roman" panose="02020603050405020304" pitchFamily="18" charset="0"/>
              <a:cs typeface="Times New Roman" panose="02020603050405020304" pitchFamily="18" charset="0"/>
            </a:endParaRPr>
          </a:p>
        </p:txBody>
      </p:sp>
      <p:sp>
        <p:nvSpPr>
          <p:cNvPr id="1048717" name="TextBox 22"/>
          <p:cNvSpPr txBox="1"/>
          <p:nvPr/>
        </p:nvSpPr>
        <p:spPr>
          <a:xfrm>
            <a:off x="6280190" y="1882266"/>
            <a:ext cx="7315200" cy="2377440"/>
          </a:xfrm>
          <a:prstGeom prst="rect"/>
          <a:noFill/>
        </p:spPr>
        <p:txBody>
          <a:bodyPr wrap="square">
            <a:spAutoFit/>
          </a:bodyPr>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Introduction of mobile health application (</a:t>
            </a:r>
            <a:r>
              <a:rPr dirty="0" sz="2000" lang="en-GB" err="1">
                <a:latin typeface="Times New Roman" panose="02020603050405020304" pitchFamily="18" charset="0"/>
                <a:ea typeface="Times New Roman" panose="02020603050405020304" pitchFamily="18" charset="0"/>
                <a:cs typeface="Times New Roman" panose="02020603050405020304" pitchFamily="18" charset="0"/>
              </a:rPr>
              <a:t>Knowdiabetes</a:t>
            </a:r>
            <a:r>
              <a:rPr dirty="0" sz="2000" lang="en-GB" err="1">
                <a:effectLst/>
                <a:latin typeface="Times New Roman" panose="02020603050405020304" pitchFamily="18" charset="0"/>
                <a:ea typeface="Times New Roman" panose="02020603050405020304" pitchFamily="18" charset="0"/>
                <a:cs typeface="Times New Roman" panose="02020603050405020304" pitchFamily="18" charset="0"/>
              </a:rPr>
              <a:t>App</a:t>
            </a: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(Taylor et al., 2020).</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Offers blood glucose monitoring devices (Kim et al., 2022).</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Delivers a reminder of medication (Alam et al., 2021)</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Provides diet and exercise instructions (Rahman et al., 2021).</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718" name="TextBox 24"/>
          <p:cNvSpPr txBox="1"/>
          <p:nvPr/>
        </p:nvSpPr>
        <p:spPr>
          <a:xfrm>
            <a:off x="6280190" y="7580828"/>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7">
    <p:spTree>
      <p:nvGrpSpPr>
        <p:cNvPr id="147" name=""/>
        <p:cNvGrpSpPr/>
        <p:nvPr/>
      </p:nvGrpSpPr>
      <p:grpSpPr>
        <a:xfrm>
          <a:off x="0" y="0"/>
          <a:ext cx="0" cy="0"/>
          <a:chOff x="0" y="0"/>
          <a:chExt cx="0" cy="0"/>
        </a:xfrm>
      </p:grpSpPr>
      <p:sp>
        <p:nvSpPr>
          <p:cNvPr id="1048724" name="Text 0"/>
          <p:cNvSpPr/>
          <p:nvPr/>
        </p:nvSpPr>
        <p:spPr>
          <a:xfrm>
            <a:off x="793790" y="1563886"/>
            <a:ext cx="4961811" cy="620078"/>
          </a:xfrm>
          <a:prstGeom prst="rect"/>
          <a:noFill/>
        </p:spPr>
        <p:txBody>
          <a:bodyPr anchor="t" bIns="0" lIns="0" rIns="0" rtlCol="0" tIns="0" wrap="none"/>
          <a:p>
            <a:pPr algn="l" indent="0" marL="0">
              <a:lnSpc>
                <a:spcPts val="4850"/>
              </a:lnSpc>
              <a:buNone/>
            </a:pPr>
            <a:r>
              <a:rPr b="1" dirty="0" sz="4800" lang="en-US">
                <a:solidFill>
                  <a:srgbClr val="C56E07"/>
                </a:solidFill>
                <a:latin typeface="Times New Roman" panose="02020603050405020304" pitchFamily="18" charset="0"/>
                <a:ea typeface="Playfair Display Bold" pitchFamily="34" charset="-122"/>
                <a:cs typeface="Times New Roman" panose="02020603050405020304" pitchFamily="18" charset="0"/>
              </a:rPr>
              <a:t>Evaluation Plan</a:t>
            </a:r>
            <a:endParaRPr dirty="0" sz="4800" lang="en-US">
              <a:latin typeface="Times New Roman" panose="02020603050405020304" pitchFamily="18" charset="0"/>
              <a:cs typeface="Times New Roman" panose="02020603050405020304" pitchFamily="18" charset="0"/>
            </a:endParaRPr>
          </a:p>
        </p:txBody>
      </p:sp>
      <p:sp>
        <p:nvSpPr>
          <p:cNvPr id="1048725" name="TextBox 23"/>
          <p:cNvSpPr txBox="1"/>
          <p:nvPr/>
        </p:nvSpPr>
        <p:spPr>
          <a:xfrm>
            <a:off x="793790" y="2534943"/>
            <a:ext cx="7315200" cy="2834640"/>
          </a:xfrm>
          <a:prstGeom prst="rect"/>
          <a:noFill/>
        </p:spPr>
        <p:txBody>
          <a:bodyPr wrap="square">
            <a:spAutoFit/>
          </a:bodyPr>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Assess the intervention effectiveness (</a:t>
            </a:r>
            <a:r>
              <a:rPr dirty="0" sz="2000" lang="en-GB">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Nishi et al., 2024)</a:t>
            </a: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Keep a track of diabetes self-management improvement (</a:t>
            </a:r>
            <a:r>
              <a:rPr dirty="0" sz="2000" lang="en-GB" err="1">
                <a:effectLst/>
                <a:latin typeface="Times New Roman" panose="02020603050405020304" pitchFamily="18" charset="0"/>
                <a:ea typeface="Times New Roman" panose="02020603050405020304" pitchFamily="18" charset="0"/>
                <a:cs typeface="Times New Roman" panose="02020603050405020304" pitchFamily="18" charset="0"/>
              </a:rPr>
              <a:t>Zahedani</a:t>
            </a: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Determine health behaviours and glucose control changes (Rahman et al., 2021)</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buNone/>
            </a:pPr>
            <a:r>
              <a:rPr dirty="0" sz="2000" lang="en-GB">
                <a:effectLst/>
                <a:latin typeface="Times New Roman" panose="02020603050405020304" pitchFamily="18" charset="0"/>
                <a:ea typeface="Times New Roman" panose="02020603050405020304" pitchFamily="18" charset="0"/>
                <a:cs typeface="Times New Roman" panose="02020603050405020304" pitchFamily="18" charset="0"/>
              </a:rPr>
              <a:t>● Feedback gathered from the old age users (Maita et al., 2024)</a:t>
            </a:r>
            <a:endParaRPr dirty="0" sz="2000" lang="en-GB">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726" name="TextBox 25"/>
          <p:cNvSpPr txBox="1"/>
          <p:nvPr/>
        </p:nvSpPr>
        <p:spPr>
          <a:xfrm>
            <a:off x="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50" name=""/>
        <p:cNvGrpSpPr/>
        <p:nvPr/>
      </p:nvGrpSpPr>
      <p:grpSpPr>
        <a:xfrm>
          <a:off x="0" y="0"/>
          <a:ext cx="0" cy="0"/>
          <a:chOff x="0" y="0"/>
          <a:chExt cx="0" cy="0"/>
        </a:xfrm>
      </p:grpSpPr>
      <p:sp>
        <p:nvSpPr>
          <p:cNvPr id="1048730" name="TextBox 2"/>
          <p:cNvSpPr txBox="1"/>
          <p:nvPr/>
        </p:nvSpPr>
        <p:spPr>
          <a:xfrm>
            <a:off x="825191" y="763722"/>
            <a:ext cx="7315200" cy="720089"/>
          </a:xfrm>
          <a:prstGeom prst="rect"/>
          <a:noFill/>
        </p:spPr>
        <p:txBody>
          <a:bodyPr wrap="square">
            <a:spAutoFit/>
          </a:bodyPr>
          <a:p>
            <a:pPr algn="just">
              <a:lnSpc>
                <a:spcPct val="150000"/>
              </a:lnSpc>
              <a:buNone/>
            </a:pPr>
            <a:r>
              <a:rPr b="1" dirty="0" sz="2800" lang="en-GB">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dirty="0" sz="2800" lang="en-GB">
              <a:solidFill>
                <a:schemeClr val="accent2">
                  <a:lumMod val="75000"/>
                </a:schemeClr>
              </a:solidFill>
              <a:effectLst/>
              <a:latin typeface="Arial" panose="020B0604020202020204" pitchFamily="34" charset="0"/>
              <a:ea typeface="Arial" panose="020B0604020202020204" pitchFamily="34" charset="0"/>
            </a:endParaRPr>
          </a:p>
        </p:txBody>
      </p:sp>
      <p:sp>
        <p:nvSpPr>
          <p:cNvPr id="1048731" name="TextBox 4"/>
          <p:cNvSpPr txBox="1"/>
          <p:nvPr/>
        </p:nvSpPr>
        <p:spPr>
          <a:xfrm>
            <a:off x="1471960" y="1888902"/>
            <a:ext cx="9701561" cy="6035040"/>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health promotion interventions are obligatory planned with the aim to address the problems of public health (Conway </a:t>
            </a:r>
            <a:r>
              <a:rPr dirty="0" sz="2000" i="1"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et al., </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PRECEDE-PROCEED model offers a systemized approach in the establishment of health requirements and projecting intercessions (Radu et al., 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It assists in examination of social, behavioural and environmental elements that impact on diabetes management (Maita et al., 2024).</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model facilitates evidence-based creation, execution and evaluation of health interventions (</a:t>
            </a:r>
            <a:r>
              <a:rPr dirty="0" sz="2000" lang="en-GB"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Zahedani</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Nonetheless, the model is sometimes complicated and time-consuming where large public health programmes are concerned (Nishi et al., 2024).</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Regardless of these issues, it is extensively used to develop successful interventions to manage diabetes (</a:t>
            </a:r>
            <a:r>
              <a:rPr dirty="0" sz="2000" lang="en-GB" strike="noStrike" u="none">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De la Torre et al., 2025)</a:t>
            </a:r>
            <a:r>
              <a:rPr dirty="0" sz="2000" lang="en-GB" strike="noStrike" u="none">
                <a:effectLst/>
                <a:latin typeface="Times New Roman" panose="02020603050405020304" pitchFamily="18" charset="0"/>
                <a:ea typeface="Times New Roman" panose="02020603050405020304" pitchFamily="18" charset="0"/>
                <a:cs typeface="Times New Roman" panose="02020603050405020304" pitchFamily="18" charset="0"/>
              </a:rPr>
              <a:t>.</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732" name="TextBox 6"/>
          <p:cNvSpPr txBox="1"/>
          <p:nvPr/>
        </p:nvSpPr>
        <p:spPr>
          <a:xfrm>
            <a:off x="8742556"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53" name=""/>
        <p:cNvGrpSpPr/>
        <p:nvPr/>
      </p:nvGrpSpPr>
      <p:grpSpPr>
        <a:xfrm>
          <a:off x="0" y="0"/>
          <a:ext cx="0" cy="0"/>
          <a:chOff x="0" y="0"/>
          <a:chExt cx="0" cy="0"/>
        </a:xfrm>
      </p:grpSpPr>
      <p:sp>
        <p:nvSpPr>
          <p:cNvPr id="1048735" name="TextBox 2"/>
          <p:cNvSpPr txBox="1"/>
          <p:nvPr/>
        </p:nvSpPr>
        <p:spPr>
          <a:xfrm>
            <a:off x="489086" y="-149884"/>
            <a:ext cx="7315200" cy="815340"/>
          </a:xfrm>
          <a:prstGeom prst="rect"/>
          <a:noFill/>
        </p:spPr>
        <p:txBody>
          <a:bodyPr wrap="square">
            <a:spAutoFit/>
          </a:bodyPr>
          <a:p>
            <a:pPr algn="just">
              <a:lnSpc>
                <a:spcPct val="150000"/>
              </a:lnSpc>
              <a:buNone/>
            </a:pPr>
            <a:r>
              <a:rPr b="1" dirty="0" sz="3200" lang="en-GB">
                <a:solidFill>
                  <a:schemeClr val="accent2">
                    <a:lumMod val="75000"/>
                  </a:schemeClr>
                </a:solidFill>
                <a:effectLst/>
                <a:latin typeface="Times New Roman" panose="02020603050405020304" pitchFamily="18" charset="0"/>
                <a:ea typeface="Times New Roman" panose="02020603050405020304" pitchFamily="18" charset="0"/>
              </a:rPr>
              <a:t>References</a:t>
            </a:r>
            <a:endParaRPr dirty="0" sz="2800" lang="en-GB">
              <a:solidFill>
                <a:schemeClr val="accent2">
                  <a:lumMod val="75000"/>
                </a:schemeClr>
              </a:solidFill>
              <a:effectLst/>
              <a:latin typeface="Arial" panose="020B0604020202020204" pitchFamily="34" charset="0"/>
              <a:ea typeface="Arial" panose="020B0604020202020204" pitchFamily="34" charset="0"/>
            </a:endParaRPr>
          </a:p>
        </p:txBody>
      </p:sp>
      <p:sp>
        <p:nvSpPr>
          <p:cNvPr id="1048736" name="TextBox 4"/>
          <p:cNvSpPr txBox="1"/>
          <p:nvPr/>
        </p:nvSpPr>
        <p:spPr>
          <a:xfrm>
            <a:off x="489086" y="823594"/>
            <a:ext cx="12376681" cy="5781040"/>
          </a:xfrm>
          <a:prstGeom prst="rect"/>
          <a:noFill/>
        </p:spPr>
        <p:txBody>
          <a:bodyPr wrap="square">
            <a:spAutoFit/>
          </a:bodyPr>
          <a:p>
            <a:r>
              <a:rPr dirty="0" sz="1200" lang="en-GB">
                <a:latin typeface="Times New Roman" panose="02020603050405020304" pitchFamily="18" charset="0"/>
                <a:cs typeface="Times New Roman" panose="02020603050405020304" pitchFamily="18" charset="0"/>
              </a:rPr>
              <a:t>Alam, S., Hasan, M.K., </a:t>
            </a:r>
            <a:r>
              <a:rPr dirty="0" sz="1200" lang="en-GB" err="1">
                <a:latin typeface="Times New Roman" panose="02020603050405020304" pitchFamily="18" charset="0"/>
                <a:cs typeface="Times New Roman" panose="02020603050405020304" pitchFamily="18" charset="0"/>
              </a:rPr>
              <a:t>Neaz</a:t>
            </a:r>
            <a:r>
              <a:rPr dirty="0" sz="1200" lang="en-GB">
                <a:latin typeface="Times New Roman" panose="02020603050405020304" pitchFamily="18" charset="0"/>
                <a:cs typeface="Times New Roman" panose="02020603050405020304" pitchFamily="18" charset="0"/>
              </a:rPr>
              <a:t>, S., Hussain, N., Hossain, M.F. and Rahman, T., 2021. Diabetes mellitus: insights from epidemiology, biochemistry, risk factors, diagnosis, complications and comprehensive management. Diabetology, 2(2), pp.36-50. </a:t>
            </a:r>
            <a:r>
              <a:rPr dirty="0" sz="1200" lang="en-GB">
                <a:latin typeface="Times New Roman" panose="02020603050405020304" pitchFamily="18" charset="0"/>
                <a:cs typeface="Times New Roman" panose="02020603050405020304" pitchFamily="18" charset="0"/>
                <a:hlinkClick r:id="rId1"/>
              </a:rPr>
              <a:t>https://doi.org/10.3390/diabetology2020004</a:t>
            </a:r>
            <a:endParaRPr dirty="0" sz="1200" lang="en-GB">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dirty="0" sz="1200" lang="en-GB">
                <a:latin typeface="Times New Roman" panose="02020603050405020304" pitchFamily="18" charset="0"/>
                <a:cs typeface="Times New Roman" panose="02020603050405020304" pitchFamily="18" charset="0"/>
                <a:hlinkClick r:id="rId2"/>
              </a:rPr>
              <a:t>https://doi.org/10.3390/ijerph182312750</a:t>
            </a:r>
            <a:endParaRPr dirty="0" sz="1200" lang="en-GB">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Conway, A., Ryan, A., Harkin, D., Mc Cauley, C. and Goode, D., 2023. A review of the factors influencing adoption of digital health applications for people living with dementia. Digital health, 9, p.20552076231162985. </a:t>
            </a:r>
            <a:r>
              <a:rPr dirty="0" sz="1200" lang="en-GB">
                <a:latin typeface="Times New Roman" panose="02020603050405020304" pitchFamily="18" charset="0"/>
                <a:cs typeface="Times New Roman" panose="02020603050405020304" pitchFamily="18" charset="0"/>
                <a:hlinkClick r:id="rId3"/>
              </a:rPr>
              <a:t>https://doi.org/10.1177/20552076231162985</a:t>
            </a:r>
            <a:r>
              <a:rPr dirty="0" sz="1200" lang="en-GB">
                <a:latin typeface="Times New Roman" panose="02020603050405020304" pitchFamily="18" charset="0"/>
                <a:cs typeface="Times New Roman" panose="02020603050405020304" pitchFamily="18" charset="0"/>
              </a:rPr>
              <a:t> </a:t>
            </a:r>
          </a:p>
          <a:p>
            <a:r>
              <a:rPr dirty="0" sz="1200" lang="en-GB">
                <a:latin typeface="Times New Roman" panose="02020603050405020304" pitchFamily="18" charset="0"/>
                <a:cs typeface="Times New Roman" panose="02020603050405020304" pitchFamily="18" charset="0"/>
              </a:rPr>
              <a:t>De la Torre, K., Min, S., Lee, H. and Kang, D., 2025. The application of preventive medicine in the future digital health era. Journal of Medical Internet Research, 27, p.e59165. </a:t>
            </a:r>
            <a:r>
              <a:rPr dirty="0" sz="1200" lang="en-GB">
                <a:latin typeface="Times New Roman" panose="02020603050405020304" pitchFamily="18" charset="0"/>
                <a:cs typeface="Times New Roman" panose="02020603050405020304" pitchFamily="18" charset="0"/>
                <a:hlinkClick r:id="rId4"/>
              </a:rPr>
              <a:t>https://journals.plos.org/digitalhealth/article/file?id=10.1371/journal.pdig.0000015&amp;type=printable</a:t>
            </a:r>
            <a:r>
              <a:rPr dirty="0" sz="1200" lang="en-GB">
                <a:latin typeface="Times New Roman" panose="02020603050405020304" pitchFamily="18" charset="0"/>
                <a:cs typeface="Times New Roman" panose="02020603050405020304" pitchFamily="18" charset="0"/>
              </a:rPr>
              <a:t> </a:t>
            </a:r>
          </a:p>
          <a:p>
            <a:r>
              <a:rPr dirty="0" sz="1200" lang="en-GB">
                <a:latin typeface="Times New Roman" panose="02020603050405020304" pitchFamily="18" charset="0"/>
                <a:cs typeface="Times New Roman" panose="02020603050405020304" pitchFamily="18" charset="0"/>
              </a:rPr>
              <a:t>Gentili, A., Failla, G., Melnyk, A., Puleo, V., Tanna, G.L.D., Ricciardi, W. and </a:t>
            </a:r>
            <a:r>
              <a:rPr dirty="0" sz="1200" lang="en-GB" err="1">
                <a:latin typeface="Times New Roman" panose="02020603050405020304" pitchFamily="18" charset="0"/>
                <a:cs typeface="Times New Roman" panose="02020603050405020304" pitchFamily="18" charset="0"/>
              </a:rPr>
              <a:t>Cascini</a:t>
            </a:r>
            <a:r>
              <a:rPr dirty="0" sz="1200" lang="en-GB">
                <a:latin typeface="Times New Roman" panose="02020603050405020304" pitchFamily="18" charset="0"/>
                <a:cs typeface="Times New Roman" panose="02020603050405020304" pitchFamily="18" charset="0"/>
              </a:rPr>
              <a:t>, F., 2022. The cost-effectiveness of digital health interventions: a systematic review of the literature. Frontiers in public health, 10, p.787135. </a:t>
            </a:r>
            <a:r>
              <a:rPr dirty="0" sz="1200" lang="en-GB">
                <a:latin typeface="Times New Roman" panose="02020603050405020304" pitchFamily="18" charset="0"/>
                <a:cs typeface="Times New Roman" panose="02020603050405020304" pitchFamily="18" charset="0"/>
                <a:hlinkClick r:id="rId5"/>
              </a:rPr>
              <a:t>https://doi.org/10.3389/fpubh.2022.787135</a:t>
            </a:r>
            <a:r>
              <a:rPr dirty="0" sz="1200" lang="en-GB">
                <a:latin typeface="Times New Roman" panose="02020603050405020304" pitchFamily="18" charset="0"/>
                <a:cs typeface="Times New Roman" panose="02020603050405020304" pitchFamily="18" charset="0"/>
              </a:rPr>
              <a:t> </a:t>
            </a:r>
          </a:p>
          <a:p>
            <a:r>
              <a:rPr dirty="0" sz="1200" lang="en-GB">
                <a:latin typeface="Times New Roman" panose="02020603050405020304" pitchFamily="18" charset="0"/>
                <a:cs typeface="Times New Roman" panose="02020603050405020304" pitchFamily="18" charset="0"/>
              </a:rPr>
              <a:t>Kim, J., Jang, J., Kim, B. and Lee, K.H., 2022. Effect of the PRECEDE-PROCEED model on health programs: a systematic review and meta-analysis. Systematic Reviews, 11(1), p.213. </a:t>
            </a:r>
            <a:r>
              <a:rPr dirty="0" sz="1200" lang="en-GB">
                <a:latin typeface="Times New Roman" panose="02020603050405020304" pitchFamily="18" charset="0"/>
                <a:cs typeface="Times New Roman" panose="02020603050405020304" pitchFamily="18" charset="0"/>
                <a:hlinkClick r:id="rId6"/>
              </a:rPr>
              <a:t>https://doi.org/10.1186/s13643-022-02092-2</a:t>
            </a:r>
            <a:endParaRPr dirty="0" sz="1200" lang="en-GB">
              <a:latin typeface="Times New Roman" panose="02020603050405020304" pitchFamily="18" charset="0"/>
              <a:cs typeface="Times New Roman" panose="02020603050405020304" pitchFamily="18" charset="0"/>
            </a:endParaRPr>
          </a:p>
          <a:p>
            <a:r>
              <a:rPr dirty="0" sz="1200" lang="en-GB" err="1">
                <a:latin typeface="Times New Roman" panose="02020603050405020304" pitchFamily="18" charset="0"/>
                <a:cs typeface="Times New Roman" panose="02020603050405020304" pitchFamily="18" charset="0"/>
              </a:rPr>
              <a:t>LeBoff</a:t>
            </a:r>
            <a:r>
              <a:rPr dirty="0" sz="1200" lang="en-GB">
                <a:latin typeface="Times New Roman" panose="02020603050405020304" pitchFamily="18" charset="0"/>
                <a:cs typeface="Times New Roman" panose="02020603050405020304" pitchFamily="18" charset="0"/>
              </a:rPr>
              <a:t>, M.S., Greenspan, S.L., Insogna, K.L., </a:t>
            </a:r>
            <a:r>
              <a:rPr dirty="0" sz="1200" lang="en-GB" err="1">
                <a:latin typeface="Times New Roman" panose="02020603050405020304" pitchFamily="18" charset="0"/>
                <a:cs typeface="Times New Roman" panose="02020603050405020304" pitchFamily="18" charset="0"/>
              </a:rPr>
              <a:t>Lewiecki</a:t>
            </a:r>
            <a:r>
              <a:rPr dirty="0" sz="1200" lang="en-GB">
                <a:latin typeface="Times New Roman" panose="02020603050405020304" pitchFamily="18" charset="0"/>
                <a:cs typeface="Times New Roman" panose="02020603050405020304" pitchFamily="18" charset="0"/>
              </a:rPr>
              <a:t>, E.M., Saag, K.G., Singer, A.J. and Siris, E.S., 2022. The clinician’s guide to prevention and treatment of osteoporosis. Osteoporosis international, 33(10), pp.2049-2102. </a:t>
            </a:r>
            <a:r>
              <a:rPr dirty="0" sz="1200" lang="en-GB">
                <a:latin typeface="Times New Roman" panose="02020603050405020304" pitchFamily="18" charset="0"/>
                <a:cs typeface="Times New Roman" panose="02020603050405020304" pitchFamily="18" charset="0"/>
                <a:hlinkClick r:id="rId7"/>
              </a:rPr>
              <a:t>https://doi.org/10.1007/s00198-022-06479-8</a:t>
            </a:r>
            <a:endParaRPr dirty="0" sz="1200" lang="en-GB">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Maita, K.C., Maniaci, M.J., Haider, C.R., Avila, F.R., Torres-Guzman, R.A., Borna, S., Lunde, J.J., Coffey, J.D., </a:t>
            </a:r>
            <a:r>
              <a:rPr dirty="0" sz="1200" lang="en-GB" err="1">
                <a:latin typeface="Times New Roman" panose="02020603050405020304" pitchFamily="18" charset="0"/>
                <a:cs typeface="Times New Roman" panose="02020603050405020304" pitchFamily="18" charset="0"/>
              </a:rPr>
              <a:t>Demaerschalk</a:t>
            </a:r>
            <a:r>
              <a:rPr dirty="0" sz="1200" lang="en-GB">
                <a:latin typeface="Times New Roman" panose="02020603050405020304" pitchFamily="18" charset="0"/>
                <a:cs typeface="Times New Roman" panose="02020603050405020304" pitchFamily="18" charset="0"/>
              </a:rPr>
              <a:t>, B.M. and Forte, A.J., 2024. The impact of digital health solutions on bridging the health care gap in rural areas: a scoping review. The Permanente Journal, 28(3), p.130. </a:t>
            </a:r>
            <a:r>
              <a:rPr dirty="0" sz="1200" lang="en-GB">
                <a:latin typeface="Times New Roman" panose="02020603050405020304" pitchFamily="18" charset="0"/>
                <a:cs typeface="Times New Roman" panose="02020603050405020304" pitchFamily="18" charset="0"/>
                <a:hlinkClick r:id="rId8"/>
              </a:rPr>
              <a:t>https://doi.org/10.7812/TPP/23.134</a:t>
            </a:r>
            <a:r>
              <a:rPr dirty="0" sz="1200" lang="en-GB">
                <a:latin typeface="Times New Roman" panose="02020603050405020304" pitchFamily="18" charset="0"/>
                <a:cs typeface="Times New Roman" panose="02020603050405020304" pitchFamily="18" charset="0"/>
              </a:rPr>
              <a:t> </a:t>
            </a:r>
          </a:p>
          <a:p>
            <a:r>
              <a:rPr dirty="0" sz="1200" lang="en-GB">
                <a:latin typeface="Times New Roman" panose="02020603050405020304" pitchFamily="18" charset="0"/>
                <a:cs typeface="Times New Roman" panose="02020603050405020304" pitchFamily="18" charset="0"/>
              </a:rPr>
              <a:t> Nishi, S.K., Kavanagh, M.E., </a:t>
            </a:r>
            <a:r>
              <a:rPr dirty="0" sz="1200" lang="en-GB" err="1">
                <a:latin typeface="Times New Roman" panose="02020603050405020304" pitchFamily="18" charset="0"/>
                <a:cs typeface="Times New Roman" panose="02020603050405020304" pitchFamily="18" charset="0"/>
              </a:rPr>
              <a:t>Ramboanga</a:t>
            </a:r>
            <a:r>
              <a:rPr dirty="0" sz="1200" lang="en-GB">
                <a:latin typeface="Times New Roman" panose="02020603050405020304" pitchFamily="18" charset="0"/>
                <a:cs typeface="Times New Roman" panose="02020603050405020304" pitchFamily="18" charset="0"/>
              </a:rPr>
              <a:t>, K., Ayoub-Charette, S., </a:t>
            </a:r>
            <a:r>
              <a:rPr dirty="0" sz="1200" lang="en-GB" err="1">
                <a:latin typeface="Times New Roman" panose="02020603050405020304" pitchFamily="18" charset="0"/>
                <a:cs typeface="Times New Roman" panose="02020603050405020304" pitchFamily="18" charset="0"/>
              </a:rPr>
              <a:t>Modol</a:t>
            </a:r>
            <a:r>
              <a:rPr dirty="0" sz="1200" lang="en-GB">
                <a:latin typeface="Times New Roman" panose="02020603050405020304" pitchFamily="18" charset="0"/>
                <a:cs typeface="Times New Roman" panose="02020603050405020304" pitchFamily="18" charset="0"/>
              </a:rPr>
              <a:t>, S., Dias, G.M., Kendall, C.W., </a:t>
            </a:r>
            <a:r>
              <a:rPr dirty="0" sz="1200" lang="en-GB" err="1">
                <a:latin typeface="Times New Roman" panose="02020603050405020304" pitchFamily="18" charset="0"/>
                <a:cs typeface="Times New Roman" panose="02020603050405020304" pitchFamily="18" charset="0"/>
              </a:rPr>
              <a:t>Sievenpiper</a:t>
            </a:r>
            <a:r>
              <a:rPr dirty="0" sz="1200" lang="en-GB">
                <a:latin typeface="Times New Roman" panose="02020603050405020304" pitchFamily="18" charset="0"/>
                <a:cs typeface="Times New Roman" panose="02020603050405020304" pitchFamily="18" charset="0"/>
              </a:rPr>
              <a:t>, J.L. and Chiavaroli, L., 2024. Effect of digital health applications with or without gamification on physical activity and cardiometabolic risk factors: a systematic review and meta-analysis of randomized controlled trials. </a:t>
            </a:r>
            <a:r>
              <a:rPr dirty="0" sz="1200" lang="en-GB" err="1">
                <a:latin typeface="Times New Roman" panose="02020603050405020304" pitchFamily="18" charset="0"/>
                <a:cs typeface="Times New Roman" panose="02020603050405020304" pitchFamily="18" charset="0"/>
              </a:rPr>
              <a:t>EClinicalMedicine</a:t>
            </a:r>
            <a:r>
              <a:rPr dirty="0" sz="1200" lang="en-GB">
                <a:latin typeface="Times New Roman" panose="02020603050405020304" pitchFamily="18" charset="0"/>
                <a:cs typeface="Times New Roman" panose="02020603050405020304" pitchFamily="18" charset="0"/>
              </a:rPr>
              <a:t>, 76. </a:t>
            </a:r>
            <a:r>
              <a:rPr dirty="0" sz="1200" lang="en-GB">
                <a:latin typeface="Times New Roman" panose="02020603050405020304" pitchFamily="18" charset="0"/>
                <a:cs typeface="Times New Roman" panose="02020603050405020304" pitchFamily="18" charset="0"/>
                <a:hlinkClick r:id="rId9"/>
              </a:rPr>
              <a:t>https://doi.org/10.1016/j.eclinm.2024.102798</a:t>
            </a:r>
            <a:r>
              <a:rPr dirty="0" sz="1200" lang="en-GB">
                <a:latin typeface="Times New Roman" panose="02020603050405020304" pitchFamily="18" charset="0"/>
                <a:cs typeface="Times New Roman" panose="02020603050405020304" pitchFamily="18" charset="0"/>
              </a:rPr>
              <a:t> </a:t>
            </a:r>
          </a:p>
          <a:p>
            <a:r>
              <a:rPr dirty="0" sz="1200" lang="en-GB">
                <a:latin typeface="Times New Roman" panose="02020603050405020304" pitchFamily="18" charset="0"/>
                <a:cs typeface="Times New Roman" panose="02020603050405020304" pitchFamily="18" charset="0"/>
              </a:rPr>
              <a:t>Radu, I., </a:t>
            </a:r>
            <a:r>
              <a:rPr dirty="0" sz="1200" lang="en-GB" err="1">
                <a:latin typeface="Times New Roman" panose="02020603050405020304" pitchFamily="18" charset="0"/>
                <a:cs typeface="Times New Roman" panose="02020603050405020304" pitchFamily="18" charset="0"/>
              </a:rPr>
              <a:t>Scheermesser</a:t>
            </a:r>
            <a:r>
              <a:rPr dirty="0" sz="1200" lang="en-GB">
                <a:latin typeface="Times New Roman" panose="02020603050405020304" pitchFamily="18" charset="0"/>
                <a:cs typeface="Times New Roman" panose="02020603050405020304" pitchFamily="18" charset="0"/>
              </a:rPr>
              <a:t>, M., Spiess, M.R., Schulze, C., </a:t>
            </a:r>
            <a:r>
              <a:rPr dirty="0" sz="1200" lang="en-GB" err="1">
                <a:latin typeface="Times New Roman" panose="02020603050405020304" pitchFamily="18" charset="0"/>
                <a:cs typeface="Times New Roman" panose="02020603050405020304" pitchFamily="18" charset="0"/>
              </a:rPr>
              <a:t>Händler</a:t>
            </a:r>
            <a:r>
              <a:rPr dirty="0" sz="1200" lang="en-GB">
                <a:latin typeface="Times New Roman" panose="02020603050405020304" pitchFamily="18" charset="0"/>
                <a:cs typeface="Times New Roman" panose="02020603050405020304" pitchFamily="18" charset="0"/>
              </a:rPr>
              <a:t>-Schuster, D. and Pehlke-Milde, J., 2023. Digital health for migrants, ethnic and cultural minorities and the role of participatory development: a scoping review. International journal of environmental research and public health, 20(20), p.6962. </a:t>
            </a:r>
            <a:r>
              <a:rPr dirty="0" sz="1200" lang="en-GB">
                <a:latin typeface="Times New Roman" panose="02020603050405020304" pitchFamily="18" charset="0"/>
                <a:cs typeface="Times New Roman" panose="02020603050405020304" pitchFamily="18" charset="0"/>
                <a:hlinkClick r:id="rId10"/>
              </a:rPr>
              <a:t>https://doi.org/10.3390/ijerph20206962</a:t>
            </a:r>
            <a:r>
              <a:rPr dirty="0" sz="1200" lang="en-GB">
                <a:latin typeface="Times New Roman" panose="02020603050405020304" pitchFamily="18" charset="0"/>
                <a:cs typeface="Times New Roman" panose="02020603050405020304" pitchFamily="18" charset="0"/>
              </a:rPr>
              <a:t> </a:t>
            </a:r>
          </a:p>
          <a:p>
            <a:r>
              <a:rPr dirty="0" sz="1200" lang="en-GB">
                <a:latin typeface="Times New Roman" panose="02020603050405020304" pitchFamily="18" charset="0"/>
                <a:cs typeface="Times New Roman" panose="02020603050405020304" pitchFamily="18" charset="0"/>
              </a:rPr>
              <a:t>Rahman, M.S., Hossain, K.S., Das, S., Kundu, S., Adegoke, E.O., Rahman, M.A., Hannan, M.A., Uddin, M.J. and Pang, M.G., 2021. Role of insulin in health and disease: an update. International journal of molecular sciences, 22(12), p.6403. </a:t>
            </a:r>
            <a:r>
              <a:rPr dirty="0" sz="1200" lang="en-GB">
                <a:latin typeface="Times New Roman" panose="02020603050405020304" pitchFamily="18" charset="0"/>
                <a:cs typeface="Times New Roman" panose="02020603050405020304" pitchFamily="18" charset="0"/>
                <a:hlinkClick r:id="rId11"/>
              </a:rPr>
              <a:t>https://doi.org/10.3390/ijms22126403</a:t>
            </a:r>
            <a:endParaRPr dirty="0" sz="1200" lang="en-GB">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Reed, J., Bain, S. and </a:t>
            </a:r>
            <a:r>
              <a:rPr dirty="0" sz="1200" lang="en-GB" err="1">
                <a:latin typeface="Times New Roman" panose="02020603050405020304" pitchFamily="18" charset="0"/>
                <a:cs typeface="Times New Roman" panose="02020603050405020304" pitchFamily="18" charset="0"/>
              </a:rPr>
              <a:t>Kanamarlapudi</a:t>
            </a:r>
            <a:r>
              <a:rPr dirty="0" sz="1200" lang="en-GB">
                <a:latin typeface="Times New Roman" panose="02020603050405020304" pitchFamily="18" charset="0"/>
                <a:cs typeface="Times New Roman" panose="02020603050405020304" pitchFamily="18" charset="0"/>
              </a:rPr>
              <a:t>, V., 2021. A review of current trends with type 2 diabetes epidemiology, aetiology, pathogenesis, treatments and future perspectives. Diabetes, Metabolic Syndrome and Obesity, pp.3567-3602. </a:t>
            </a:r>
            <a:r>
              <a:rPr dirty="0" sz="1200" lang="en-GB">
                <a:latin typeface="Times New Roman" panose="02020603050405020304" pitchFamily="18" charset="0"/>
                <a:cs typeface="Times New Roman" panose="02020603050405020304" pitchFamily="18" charset="0"/>
                <a:hlinkClick r:id="rId12"/>
              </a:rPr>
              <a:t>https://doi.org/10.2147/dmso.s319895</a:t>
            </a:r>
            <a:endParaRPr dirty="0" sz="1200" lang="en-GB">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Taylor, C.A., Bouldin, E.D., Greenlund, K.J. and McGuire, L.C., 2020. Comorbid chronic conditions among older adults with subjective cognitive decline, United States, 2015–2017. Innovation in Aging, 4(1), p.igz045. doi:10.1093/</a:t>
            </a:r>
            <a:r>
              <a:rPr dirty="0" sz="1200" lang="en-GB" err="1">
                <a:latin typeface="Times New Roman" panose="02020603050405020304" pitchFamily="18" charset="0"/>
                <a:cs typeface="Times New Roman" panose="02020603050405020304" pitchFamily="18" charset="0"/>
              </a:rPr>
              <a:t>geroni</a:t>
            </a:r>
            <a:r>
              <a:rPr dirty="0" sz="1200" lang="en-GB">
                <a:latin typeface="Times New Roman" panose="02020603050405020304" pitchFamily="18" charset="0"/>
                <a:cs typeface="Times New Roman" panose="02020603050405020304" pitchFamily="18" charset="0"/>
              </a:rPr>
              <a:t>/igz045, </a:t>
            </a:r>
            <a:r>
              <a:rPr dirty="0" sz="1200" lang="en-GB">
                <a:latin typeface="Times New Roman" panose="02020603050405020304" pitchFamily="18" charset="0"/>
                <a:cs typeface="Times New Roman" panose="02020603050405020304" pitchFamily="18" charset="0"/>
                <a:hlinkClick r:id="rId13"/>
              </a:rPr>
              <a:t>https://academic.oup.com/innovateage/article-pdf/4/1/igz045/33010189/igz045.pdf</a:t>
            </a:r>
            <a:endParaRPr dirty="0" sz="1200" lang="en-GB">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Wylie, T.A., Morris, A., Robertson, E., Middleton, A., Newbert, C., Andersen, B., Maltese, G., Stocker, R., Weightman, A., Sinclair, A. and Bain, S.C., 2022. Ageing well with diabetes: A workshop to co‐design research recommendations for improving the diabetes care of older people. Diabetic Medicine, 39(7), p.e14795. DOI: 10.1111/dme.14795, </a:t>
            </a:r>
            <a:r>
              <a:rPr dirty="0" sz="1200" lang="en-GB">
                <a:latin typeface="Times New Roman" panose="02020603050405020304" pitchFamily="18" charset="0"/>
                <a:cs typeface="Times New Roman" panose="02020603050405020304" pitchFamily="18" charset="0"/>
                <a:hlinkClick r:id="rId14"/>
              </a:rPr>
              <a:t>https://onlinelibrary.wiley.com/doi/pdfdirect/10.1111/dme.14795</a:t>
            </a:r>
            <a:endParaRPr dirty="0" sz="1200" lang="en-GB">
              <a:latin typeface="Times New Roman" panose="02020603050405020304" pitchFamily="18" charset="0"/>
              <a:cs typeface="Times New Roman" panose="02020603050405020304" pitchFamily="18" charset="0"/>
            </a:endParaRPr>
          </a:p>
          <a:p>
            <a:r>
              <a:rPr dirty="0" sz="1200" lang="en-GB" err="1">
                <a:latin typeface="Times New Roman" panose="02020603050405020304" pitchFamily="18" charset="0"/>
                <a:cs typeface="Times New Roman" panose="02020603050405020304" pitchFamily="18" charset="0"/>
              </a:rPr>
              <a:t>Zahedani</a:t>
            </a:r>
            <a:r>
              <a:rPr dirty="0" sz="1200" lang="en-GB">
                <a:latin typeface="Times New Roman" panose="02020603050405020304" pitchFamily="18" charset="0"/>
                <a:cs typeface="Times New Roman" panose="02020603050405020304" pitchFamily="18" charset="0"/>
              </a:rPr>
              <a:t>, A.D., McLaughlin, T., </a:t>
            </a:r>
            <a:r>
              <a:rPr dirty="0" sz="1200" lang="en-GB" err="1">
                <a:latin typeface="Times New Roman" panose="02020603050405020304" pitchFamily="18" charset="0"/>
                <a:cs typeface="Times New Roman" panose="02020603050405020304" pitchFamily="18" charset="0"/>
              </a:rPr>
              <a:t>Veluvali</a:t>
            </a:r>
            <a:r>
              <a:rPr dirty="0" sz="1200" lang="en-GB">
                <a:latin typeface="Times New Roman" panose="02020603050405020304" pitchFamily="18" charset="0"/>
                <a:cs typeface="Times New Roman" panose="02020603050405020304" pitchFamily="18" charset="0"/>
              </a:rPr>
              <a:t>, A., </a:t>
            </a:r>
            <a:r>
              <a:rPr dirty="0" sz="1200" lang="en-GB" err="1">
                <a:latin typeface="Times New Roman" panose="02020603050405020304" pitchFamily="18" charset="0"/>
                <a:cs typeface="Times New Roman" panose="02020603050405020304" pitchFamily="18" charset="0"/>
              </a:rPr>
              <a:t>Aghaeepour</a:t>
            </a:r>
            <a:r>
              <a:rPr dirty="0" sz="1200" lang="en-GB">
                <a:latin typeface="Times New Roman" panose="02020603050405020304" pitchFamily="18" charset="0"/>
                <a:cs typeface="Times New Roman" panose="02020603050405020304" pitchFamily="18" charset="0"/>
              </a:rPr>
              <a:t>, N., Hosseinian, A., Agarwal, S., Ruan, J., Tripathi, S., Woodward, M., Hashemi, N. and Snyder, M., 2023. Digital health application integrating wearable data and </a:t>
            </a:r>
            <a:r>
              <a:rPr dirty="0" sz="1200" lang="en-GB" err="1">
                <a:latin typeface="Times New Roman" panose="02020603050405020304" pitchFamily="18" charset="0"/>
                <a:cs typeface="Times New Roman" panose="02020603050405020304" pitchFamily="18" charset="0"/>
              </a:rPr>
              <a:t>behavioral</a:t>
            </a:r>
            <a:r>
              <a:rPr dirty="0" sz="1200" lang="en-GB">
                <a:latin typeface="Times New Roman" panose="02020603050405020304" pitchFamily="18" charset="0"/>
                <a:cs typeface="Times New Roman" panose="02020603050405020304" pitchFamily="18" charset="0"/>
              </a:rPr>
              <a:t> patterns improves metabolic health. NPJ digital medicine, 6(1), p.216. </a:t>
            </a:r>
            <a:r>
              <a:rPr dirty="0" sz="1200" lang="en-GB">
                <a:latin typeface="Times New Roman" panose="02020603050405020304" pitchFamily="18" charset="0"/>
                <a:cs typeface="Times New Roman" panose="02020603050405020304" pitchFamily="18" charset="0"/>
                <a:hlinkClick r:id="rId15"/>
              </a:rPr>
              <a:t>https://doi.org/10.1038/s41746-023-00956-yv</a:t>
            </a:r>
            <a:r>
              <a:rPr dirty="0" sz="1200" lang="en-GB">
                <a:latin typeface="Times New Roman" panose="02020603050405020304" pitchFamily="18" charset="0"/>
                <a:cs typeface="Times New Roman" panose="02020603050405020304" pitchFamily="18" charset="0"/>
              </a:rPr>
              <a:t> </a:t>
            </a:r>
          </a:p>
        </p:txBody>
      </p:sp>
      <p:sp>
        <p:nvSpPr>
          <p:cNvPr id="1048737" name="TextBox 6"/>
          <p:cNvSpPr txBox="1"/>
          <p:nvPr/>
        </p:nvSpPr>
        <p:spPr>
          <a:xfrm>
            <a:off x="8028877" y="7683745"/>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JAIMIN JADAV (2437156)</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8">
    <p:spTree>
      <p:nvGrpSpPr>
        <p:cNvPr id="155" name=""/>
        <p:cNvGrpSpPr/>
        <p:nvPr/>
      </p:nvGrpSpPr>
      <p:grpSpPr>
        <a:xfrm>
          <a:off x="0" y="0"/>
          <a:ext cx="0" cy="0"/>
          <a:chOff x="0" y="0"/>
          <a:chExt cx="0" cy="0"/>
        </a:xfrm>
      </p:grpSpPr>
      <p:sp>
        <p:nvSpPr>
          <p:cNvPr id="1048740" name="Text 0"/>
          <p:cNvSpPr/>
          <p:nvPr/>
        </p:nvSpPr>
        <p:spPr>
          <a:xfrm>
            <a:off x="1691257" y="1594604"/>
            <a:ext cx="4961811" cy="620078"/>
          </a:xfrm>
          <a:prstGeom prst="rect"/>
          <a:noFill/>
        </p:spPr>
        <p:txBody>
          <a:bodyPr anchor="t" bIns="0" lIns="0" rIns="0" rtlCol="0" tIns="0" wrap="none"/>
          <a:p>
            <a:pPr algn="l" indent="0" marL="0">
              <a:lnSpc>
                <a:spcPts val="4850"/>
              </a:lnSpc>
              <a:buNone/>
            </a:pPr>
            <a:r>
              <a:rPr b="1" dirty="0" sz="3900" lang="en-US">
                <a:solidFill>
                  <a:srgbClr val="C56E07"/>
                </a:solidFill>
                <a:latin typeface="Times New Roman" panose="02020603050405020304" pitchFamily="18" charset="0"/>
                <a:ea typeface="Playfair Display Bold" pitchFamily="34" charset="-122"/>
                <a:cs typeface="Times New Roman" panose="02020603050405020304" pitchFamily="18" charset="0"/>
              </a:rPr>
              <a:t>Stakeholders</a:t>
            </a:r>
            <a:endParaRPr dirty="0" sz="3900" lang="en-US">
              <a:latin typeface="Times New Roman" panose="02020603050405020304" pitchFamily="18" charset="0"/>
              <a:cs typeface="Times New Roman" panose="02020603050405020304" pitchFamily="18" charset="0"/>
            </a:endParaRPr>
          </a:p>
        </p:txBody>
      </p:sp>
      <p:sp>
        <p:nvSpPr>
          <p:cNvPr id="1048741" name="TextBox 4"/>
          <p:cNvSpPr txBox="1"/>
          <p:nvPr/>
        </p:nvSpPr>
        <p:spPr>
          <a:xfrm>
            <a:off x="982133" y="2699028"/>
            <a:ext cx="8263467" cy="2796541"/>
          </a:xfrm>
          <a:prstGeom prst="rect"/>
          <a:noFill/>
        </p:spPr>
        <p:txBody>
          <a:bodyPr rtlCol="0" wrap="square">
            <a:spAutoFit/>
          </a:bodyPr>
          <a:p>
            <a:pPr algn="just" fontAlgn="base" indent="-342900" marL="342900">
              <a:lnSpc>
                <a:spcPct val="200000"/>
              </a:lnSpc>
              <a:buFont typeface="Arial" panose="020B0604020202020204" pitchFamily="34" charset="0"/>
              <a:buChar char="•"/>
            </a:pPr>
            <a:r>
              <a:rPr dirty="0" sz="2000" lang="en-US">
                <a:latin typeface="Times New Roman" panose="02020603050405020304" pitchFamily="18" charset="0"/>
                <a:cs typeface="Times New Roman" panose="02020603050405020304" pitchFamily="18" charset="0"/>
              </a:rPr>
              <a:t>NHS and healthcare providers (Kaboré </a:t>
            </a:r>
            <a:r>
              <a:rPr dirty="0" sz="2000" i="1" lang="en-US">
                <a:latin typeface="Times New Roman" panose="02020603050405020304" pitchFamily="18" charset="0"/>
                <a:cs typeface="Times New Roman" panose="02020603050405020304" pitchFamily="18" charset="0"/>
              </a:rPr>
              <a:t>et al. </a:t>
            </a:r>
            <a:r>
              <a:rPr dirty="0" sz="2000" lang="en-US">
                <a:latin typeface="Times New Roman" panose="02020603050405020304" pitchFamily="18" charset="0"/>
                <a:cs typeface="Times New Roman" panose="02020603050405020304" pitchFamily="18" charset="0"/>
              </a:rPr>
              <a:t>2022).</a:t>
            </a:r>
          </a:p>
          <a:p>
            <a:pPr algn="just" fontAlgn="base" indent="-342900" marL="342900">
              <a:lnSpc>
                <a:spcPct val="200000"/>
              </a:lnSpc>
              <a:buFont typeface="Arial" panose="020B0604020202020204" pitchFamily="34" charset="0"/>
              <a:buChar char="•"/>
            </a:pPr>
            <a:r>
              <a:rPr dirty="0" sz="2000" lang="en-US">
                <a:latin typeface="Times New Roman" panose="02020603050405020304" pitchFamily="18" charset="0"/>
                <a:cs typeface="Times New Roman" panose="02020603050405020304" pitchFamily="18" charset="0"/>
              </a:rPr>
              <a:t>Public health </a:t>
            </a:r>
            <a:r>
              <a:rPr dirty="0" sz="2000" lang="en-US" err="1">
                <a:latin typeface="Times New Roman" panose="02020603050405020304" pitchFamily="18" charset="0"/>
                <a:cs typeface="Times New Roman" panose="02020603050405020304" pitchFamily="18" charset="0"/>
              </a:rPr>
              <a:t>organisations</a:t>
            </a:r>
            <a:r>
              <a:rPr dirty="0" sz="2000" lang="en-US">
                <a:latin typeface="Times New Roman" panose="02020603050405020304" pitchFamily="18" charset="0"/>
                <a:cs typeface="Times New Roman" panose="02020603050405020304" pitchFamily="18" charset="0"/>
              </a:rPr>
              <a:t> (Alami </a:t>
            </a:r>
            <a:r>
              <a:rPr dirty="0" sz="2000" i="1" lang="en-US">
                <a:latin typeface="Times New Roman" panose="02020603050405020304" pitchFamily="18" charset="0"/>
                <a:cs typeface="Times New Roman" panose="02020603050405020304" pitchFamily="18" charset="0"/>
              </a:rPr>
              <a:t>et al</a:t>
            </a:r>
            <a:r>
              <a:rPr dirty="0" sz="2000" lang="en-US">
                <a:latin typeface="Times New Roman" panose="02020603050405020304" pitchFamily="18" charset="0"/>
                <a:cs typeface="Times New Roman" panose="02020603050405020304" pitchFamily="18" charset="0"/>
              </a:rPr>
              <a:t>. 2023)</a:t>
            </a:r>
          </a:p>
          <a:p>
            <a:pPr algn="just" fontAlgn="base" indent="-342900" marL="342900">
              <a:lnSpc>
                <a:spcPct val="200000"/>
              </a:lnSpc>
              <a:buFont typeface="Arial" panose="020B0604020202020204" pitchFamily="34" charset="0"/>
              <a:buChar char="•"/>
            </a:pPr>
            <a:r>
              <a:rPr dirty="0" sz="2000" lang="en-US">
                <a:latin typeface="Times New Roman" panose="02020603050405020304" pitchFamily="18" charset="0"/>
                <a:cs typeface="Times New Roman" panose="02020603050405020304" pitchFamily="18" charset="0"/>
              </a:rPr>
              <a:t>Technology developers (Kaboré </a:t>
            </a:r>
            <a:r>
              <a:rPr dirty="0" sz="2000" i="1" lang="en-US">
                <a:latin typeface="Times New Roman" panose="02020603050405020304" pitchFamily="18" charset="0"/>
                <a:cs typeface="Times New Roman" panose="02020603050405020304" pitchFamily="18" charset="0"/>
              </a:rPr>
              <a:t>et al. </a:t>
            </a:r>
            <a:r>
              <a:rPr dirty="0" sz="2000" lang="en-US">
                <a:latin typeface="Times New Roman" panose="02020603050405020304" pitchFamily="18" charset="0"/>
                <a:cs typeface="Times New Roman" panose="02020603050405020304" pitchFamily="18" charset="0"/>
              </a:rPr>
              <a:t>2022)</a:t>
            </a:r>
          </a:p>
          <a:p>
            <a:pPr algn="just" fontAlgn="base" indent="-342900" marL="342900">
              <a:lnSpc>
                <a:spcPct val="200000"/>
              </a:lnSpc>
              <a:buFont typeface="Arial" panose="020B0604020202020204" pitchFamily="34" charset="0"/>
              <a:buChar char="•"/>
            </a:pPr>
            <a:r>
              <a:rPr dirty="0" sz="2000" lang="en-US">
                <a:latin typeface="Times New Roman" panose="02020603050405020304" pitchFamily="18" charset="0"/>
                <a:cs typeface="Times New Roman" panose="02020603050405020304" pitchFamily="18" charset="0"/>
              </a:rPr>
              <a:t>Elderly individuals and caregivers (Cho and Kim, 2021)</a:t>
            </a:r>
          </a:p>
          <a:p>
            <a:endParaRPr dirty="0" lang="en-IN"/>
          </a:p>
        </p:txBody>
      </p:sp>
      <p:sp>
        <p:nvSpPr>
          <p:cNvPr id="1048742" name="TextBox 5"/>
          <p:cNvSpPr txBox="1"/>
          <p:nvPr/>
        </p:nvSpPr>
        <p:spPr>
          <a:xfrm>
            <a:off x="924560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9">
    <p:spTree>
      <p:nvGrpSpPr>
        <p:cNvPr id="159" name=""/>
        <p:cNvGrpSpPr/>
        <p:nvPr/>
      </p:nvGrpSpPr>
      <p:grpSpPr>
        <a:xfrm>
          <a:off x="0" y="0"/>
          <a:ext cx="0" cy="0"/>
          <a:chOff x="0" y="0"/>
          <a:chExt cx="0" cy="0"/>
        </a:xfrm>
      </p:grpSpPr>
      <p:sp>
        <p:nvSpPr>
          <p:cNvPr id="1048748" name="Text 0"/>
          <p:cNvSpPr/>
          <p:nvPr/>
        </p:nvSpPr>
        <p:spPr>
          <a:xfrm>
            <a:off x="793790" y="2343626"/>
            <a:ext cx="4961811" cy="620078"/>
          </a:xfrm>
          <a:prstGeom prst="rect"/>
          <a:noFill/>
        </p:spPr>
        <p:txBody>
          <a:bodyPr anchor="t" bIns="0" lIns="0" rIns="0" rtlCol="0" tIns="0" wrap="none"/>
          <a:p>
            <a:pPr algn="l" indent="0" marL="0">
              <a:lnSpc>
                <a:spcPts val="4850"/>
              </a:lnSpc>
              <a:buNone/>
            </a:pPr>
            <a:r>
              <a:rPr b="1" dirty="0" sz="4800" lang="en-US">
                <a:solidFill>
                  <a:srgbClr val="C56E07"/>
                </a:solidFill>
                <a:latin typeface="Times New Roman" panose="02020603050405020304" pitchFamily="18" charset="0"/>
                <a:ea typeface="Playfair Display Bold" pitchFamily="34" charset="-122"/>
                <a:cs typeface="Times New Roman" panose="02020603050405020304" pitchFamily="18" charset="0"/>
              </a:rPr>
              <a:t>Role of Stakeholders</a:t>
            </a:r>
            <a:endParaRPr dirty="0" sz="4800" lang="en-US">
              <a:latin typeface="Times New Roman" panose="02020603050405020304" pitchFamily="18" charset="0"/>
              <a:cs typeface="Times New Roman" panose="02020603050405020304" pitchFamily="18" charset="0"/>
            </a:endParaRPr>
          </a:p>
        </p:txBody>
      </p:sp>
      <p:pic>
        <p:nvPicPr>
          <p:cNvPr id="2097163" name="Image 0" descr="preencoded.png"/>
          <p:cNvPicPr>
            <a:picLocks noChangeAspect="1"/>
          </p:cNvPicPr>
          <p:nvPr/>
        </p:nvPicPr>
        <p:blipFill>
          <a:blip xmlns:r="http://schemas.openxmlformats.org/officeDocument/2006/relationships" r:embed="rId1"/>
          <a:stretch>
            <a:fillRect/>
          </a:stretch>
        </p:blipFill>
        <p:spPr>
          <a:xfrm>
            <a:off x="793790" y="3360539"/>
            <a:ext cx="496133" cy="496133"/>
          </a:xfrm>
          <a:prstGeom prst="rect"/>
        </p:spPr>
      </p:pic>
      <p:sp>
        <p:nvSpPr>
          <p:cNvPr id="1048749" name="Text 1"/>
          <p:cNvSpPr/>
          <p:nvPr/>
        </p:nvSpPr>
        <p:spPr>
          <a:xfrm>
            <a:off x="1537930" y="3360539"/>
            <a:ext cx="2480905" cy="310158"/>
          </a:xfrm>
          <a:prstGeom prst="rect"/>
          <a:noFill/>
        </p:spPr>
        <p:txBody>
          <a:bodyPr anchor="t" bIns="0" lIns="0" rIns="0" rtlCol="0" tIns="0" wrap="none"/>
          <a:p>
            <a:pPr algn="l" indent="0" marL="0">
              <a:lnSpc>
                <a:spcPts val="24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NHS</a:t>
            </a:r>
            <a:endParaRPr dirty="0" sz="2800" lang="en-US">
              <a:latin typeface="Times New Roman" panose="02020603050405020304" pitchFamily="18" charset="0"/>
              <a:cs typeface="Times New Roman" panose="02020603050405020304" pitchFamily="18" charset="0"/>
            </a:endParaRPr>
          </a:p>
        </p:txBody>
      </p:sp>
      <p:sp>
        <p:nvSpPr>
          <p:cNvPr id="1048750" name="Text 2"/>
          <p:cNvSpPr/>
          <p:nvPr/>
        </p:nvSpPr>
        <p:spPr>
          <a:xfrm>
            <a:off x="793789" y="3928645"/>
            <a:ext cx="5653207" cy="317540"/>
          </a:xfrm>
          <a:prstGeom prst="rect"/>
          <a:noFill/>
        </p:spPr>
        <p:txBody>
          <a:bodyPr anchor="t" bIns="0" lIns="0" rIns="0" rtlCol="0" tIns="0" wrap="none"/>
          <a:p>
            <a:pPr algn="l" indent="0" marL="0">
              <a:lnSpc>
                <a:spcPts val="2500"/>
              </a:lnSpc>
              <a:buNone/>
            </a:pP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The NHS offers medical care and advice to patients (Levell, 2022).</a:t>
            </a:r>
          </a:p>
        </p:txBody>
      </p:sp>
      <p:pic>
        <p:nvPicPr>
          <p:cNvPr id="2097164" name="Image 1" descr="preencoded.png"/>
          <p:cNvPicPr>
            <a:picLocks noChangeAspect="1"/>
          </p:cNvPicPr>
          <p:nvPr/>
        </p:nvPicPr>
        <p:blipFill>
          <a:blip xmlns:r="http://schemas.openxmlformats.org/officeDocument/2006/relationships" r:embed="rId2"/>
          <a:stretch>
            <a:fillRect/>
          </a:stretch>
        </p:blipFill>
        <p:spPr>
          <a:xfrm>
            <a:off x="7439144" y="3360539"/>
            <a:ext cx="496133" cy="496133"/>
          </a:xfrm>
          <a:prstGeom prst="rect"/>
        </p:spPr>
      </p:pic>
      <p:sp>
        <p:nvSpPr>
          <p:cNvPr id="1048751" name="Text 3"/>
          <p:cNvSpPr/>
          <p:nvPr/>
        </p:nvSpPr>
        <p:spPr>
          <a:xfrm>
            <a:off x="8183285" y="3360539"/>
            <a:ext cx="2848213" cy="310158"/>
          </a:xfrm>
          <a:prstGeom prst="rect"/>
          <a:noFill/>
        </p:spPr>
        <p:txBody>
          <a:bodyPr anchor="t" bIns="0" lIns="0" rIns="0" rtlCol="0" tIns="0" wrap="none"/>
          <a:p>
            <a:pPr algn="l" indent="0" marL="0">
              <a:lnSpc>
                <a:spcPts val="24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Healthcare Professionals</a:t>
            </a:r>
            <a:endParaRPr dirty="0" sz="2800" lang="en-US">
              <a:latin typeface="Times New Roman" panose="02020603050405020304" pitchFamily="18" charset="0"/>
              <a:cs typeface="Times New Roman" panose="02020603050405020304" pitchFamily="18" charset="0"/>
            </a:endParaRPr>
          </a:p>
        </p:txBody>
      </p:sp>
      <p:sp>
        <p:nvSpPr>
          <p:cNvPr id="1048752" name="Text 4"/>
          <p:cNvSpPr/>
          <p:nvPr/>
        </p:nvSpPr>
        <p:spPr>
          <a:xfrm>
            <a:off x="8183285" y="3789759"/>
            <a:ext cx="5653326" cy="635079"/>
          </a:xfrm>
          <a:prstGeom prst="rect"/>
          <a:noFill/>
        </p:spPr>
        <p:txBody>
          <a:bodyPr anchor="t" bIns="0" lIns="0" rIns="0" rtlCol="0" tIns="0" wrap="square"/>
          <a:p>
            <a:pPr algn="l" indent="0" marL="0">
              <a:lnSpc>
                <a:spcPts val="2500"/>
              </a:lnSpc>
              <a:buNone/>
            </a:pP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All types of patient education are backed by healthcare professionals (</a:t>
            </a:r>
            <a:r>
              <a:rPr dirty="0" sz="2000" lang="en-US"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 2022).</a:t>
            </a:r>
            <a:endParaRPr dirty="0" sz="2000" lang="en-US">
              <a:latin typeface="Times New Roman" panose="02020603050405020304" pitchFamily="18" charset="0"/>
              <a:cs typeface="Times New Roman" panose="02020603050405020304" pitchFamily="18" charset="0"/>
            </a:endParaRPr>
          </a:p>
        </p:txBody>
      </p:sp>
      <p:pic>
        <p:nvPicPr>
          <p:cNvPr id="2097165" name="Image 2" descr="preencoded.png"/>
          <p:cNvPicPr>
            <a:picLocks noChangeAspect="1"/>
          </p:cNvPicPr>
          <p:nvPr/>
        </p:nvPicPr>
        <p:blipFill>
          <a:blip xmlns:r="http://schemas.openxmlformats.org/officeDocument/2006/relationships" r:embed="rId3"/>
          <a:stretch>
            <a:fillRect/>
          </a:stretch>
        </p:blipFill>
        <p:spPr>
          <a:xfrm>
            <a:off x="793790" y="4821674"/>
            <a:ext cx="496133" cy="496133"/>
          </a:xfrm>
          <a:prstGeom prst="rect"/>
        </p:spPr>
      </p:pic>
      <p:sp>
        <p:nvSpPr>
          <p:cNvPr id="1048753" name="Text 5"/>
          <p:cNvSpPr/>
          <p:nvPr/>
        </p:nvSpPr>
        <p:spPr>
          <a:xfrm>
            <a:off x="1537930" y="4821674"/>
            <a:ext cx="2651998" cy="310158"/>
          </a:xfrm>
          <a:prstGeom prst="rect"/>
          <a:noFill/>
        </p:spPr>
        <p:txBody>
          <a:bodyPr anchor="t" bIns="0" lIns="0" rIns="0" rtlCol="0" tIns="0" wrap="none"/>
          <a:p>
            <a:pPr algn="l" indent="0" marL="0">
              <a:lnSpc>
                <a:spcPts val="24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Technology Developers</a:t>
            </a:r>
            <a:endParaRPr dirty="0" sz="2800" lang="en-US">
              <a:latin typeface="Times New Roman" panose="02020603050405020304" pitchFamily="18" charset="0"/>
              <a:cs typeface="Times New Roman" panose="02020603050405020304" pitchFamily="18" charset="0"/>
            </a:endParaRPr>
          </a:p>
        </p:txBody>
      </p:sp>
      <p:sp>
        <p:nvSpPr>
          <p:cNvPr id="1048754" name="Text 6"/>
          <p:cNvSpPr/>
          <p:nvPr/>
        </p:nvSpPr>
        <p:spPr>
          <a:xfrm>
            <a:off x="1537930" y="5250894"/>
            <a:ext cx="5653207" cy="635079"/>
          </a:xfrm>
          <a:prstGeom prst="rect"/>
          <a:noFill/>
        </p:spPr>
        <p:txBody>
          <a:bodyPr anchor="t" bIns="0" lIns="0" rIns="0" rtlCol="0" tIns="0" wrap="square"/>
          <a:p>
            <a:pPr algn="l" indent="0" marL="0">
              <a:lnSpc>
                <a:spcPts val="2500"/>
              </a:lnSpc>
              <a:buNone/>
            </a:pP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The developers of technology design convenient applications (Javaid et al. 2023).</a:t>
            </a:r>
            <a:endParaRPr dirty="0" sz="2000" lang="en-US">
              <a:latin typeface="Times New Roman" panose="02020603050405020304" pitchFamily="18" charset="0"/>
              <a:cs typeface="Times New Roman" panose="02020603050405020304" pitchFamily="18" charset="0"/>
            </a:endParaRPr>
          </a:p>
        </p:txBody>
      </p:sp>
      <p:pic>
        <p:nvPicPr>
          <p:cNvPr id="2097166" name="Image 3" descr="preencoded.png"/>
          <p:cNvPicPr>
            <a:picLocks noChangeAspect="1"/>
          </p:cNvPicPr>
          <p:nvPr/>
        </p:nvPicPr>
        <p:blipFill>
          <a:blip xmlns:r="http://schemas.openxmlformats.org/officeDocument/2006/relationships" r:embed="rId4"/>
          <a:stretch>
            <a:fillRect/>
          </a:stretch>
        </p:blipFill>
        <p:spPr>
          <a:xfrm>
            <a:off x="7439144" y="4821674"/>
            <a:ext cx="496133" cy="496133"/>
          </a:xfrm>
          <a:prstGeom prst="rect"/>
        </p:spPr>
      </p:pic>
      <p:sp>
        <p:nvSpPr>
          <p:cNvPr id="1048755" name="Text 7"/>
          <p:cNvSpPr/>
          <p:nvPr/>
        </p:nvSpPr>
        <p:spPr>
          <a:xfrm>
            <a:off x="8183285" y="4821674"/>
            <a:ext cx="2480905" cy="310158"/>
          </a:xfrm>
          <a:prstGeom prst="rect"/>
          <a:noFill/>
        </p:spPr>
        <p:txBody>
          <a:bodyPr anchor="t" bIns="0" lIns="0" rIns="0" rtlCol="0" tIns="0" wrap="none"/>
          <a:p>
            <a:pPr algn="l" indent="0" marL="0">
              <a:lnSpc>
                <a:spcPts val="24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Caregivers</a:t>
            </a:r>
            <a:endParaRPr dirty="0" sz="2800" lang="en-US">
              <a:latin typeface="Times New Roman" panose="02020603050405020304" pitchFamily="18" charset="0"/>
              <a:cs typeface="Times New Roman" panose="02020603050405020304" pitchFamily="18" charset="0"/>
            </a:endParaRPr>
          </a:p>
        </p:txBody>
      </p:sp>
      <p:sp>
        <p:nvSpPr>
          <p:cNvPr id="1048756" name="Text 8"/>
          <p:cNvSpPr/>
          <p:nvPr/>
        </p:nvSpPr>
        <p:spPr>
          <a:xfrm>
            <a:off x="8183285" y="5250893"/>
            <a:ext cx="5653326" cy="635079"/>
          </a:xfrm>
          <a:prstGeom prst="rect"/>
          <a:noFill/>
        </p:spPr>
        <p:txBody>
          <a:bodyPr anchor="t" bIns="0" lIns="0" rIns="0" rtlCol="0" tIns="0" wrap="none"/>
          <a:p>
            <a:pPr algn="l" indent="0" marL="0">
              <a:lnSpc>
                <a:spcPts val="2500"/>
              </a:lnSpc>
              <a:buNone/>
            </a:pP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Caregivers will help the old people to use the technology </a:t>
            </a:r>
          </a:p>
          <a:p>
            <a:pPr algn="l" indent="0" marL="0">
              <a:lnSpc>
                <a:spcPts val="2500"/>
              </a:lnSpc>
              <a:buNone/>
            </a:pP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a:t>
            </a:r>
            <a:r>
              <a:rPr dirty="0" sz="2000" lang="en-US"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 2022).</a:t>
            </a:r>
            <a:endParaRPr dirty="0" sz="2000" lang="en-US">
              <a:latin typeface="Times New Roman" panose="02020603050405020304" pitchFamily="18" charset="0"/>
              <a:cs typeface="Times New Roman" panose="02020603050405020304" pitchFamily="18" charset="0"/>
            </a:endParaRPr>
          </a:p>
        </p:txBody>
      </p:sp>
      <p:sp>
        <p:nvSpPr>
          <p:cNvPr id="1048757" name="TextBox 14"/>
          <p:cNvSpPr txBox="1"/>
          <p:nvPr/>
        </p:nvSpPr>
        <p:spPr>
          <a:xfrm>
            <a:off x="924560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0">
    <p:spTree>
      <p:nvGrpSpPr>
        <p:cNvPr id="163" name=""/>
        <p:cNvGrpSpPr/>
        <p:nvPr/>
      </p:nvGrpSpPr>
      <p:grpSpPr>
        <a:xfrm>
          <a:off x="0" y="0"/>
          <a:ext cx="0" cy="0"/>
          <a:chOff x="0" y="0"/>
          <a:chExt cx="0" cy="0"/>
        </a:xfrm>
      </p:grpSpPr>
      <p:pic>
        <p:nvPicPr>
          <p:cNvPr id="2097167" name="Image 0" descr="preencoded.png"/>
          <p:cNvPicPr>
            <a:picLocks noChangeAspect="1"/>
          </p:cNvPicPr>
          <p:nvPr/>
        </p:nvPicPr>
        <p:blipFill>
          <a:blip xmlns:r="http://schemas.openxmlformats.org/officeDocument/2006/relationships" r:embed="rId1"/>
          <a:stretch>
            <a:fillRect/>
          </a:stretch>
        </p:blipFill>
        <p:spPr>
          <a:xfrm>
            <a:off x="0" y="0"/>
            <a:ext cx="5486400" cy="8229600"/>
          </a:xfrm>
          <a:prstGeom prst="rect"/>
        </p:spPr>
      </p:pic>
      <p:sp>
        <p:nvSpPr>
          <p:cNvPr id="1048763" name="Text 0"/>
          <p:cNvSpPr/>
          <p:nvPr/>
        </p:nvSpPr>
        <p:spPr>
          <a:xfrm>
            <a:off x="6280190" y="1397556"/>
            <a:ext cx="6208633"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Digital Inequality in Health</a:t>
            </a:r>
            <a:endParaRPr dirty="0" sz="4400" lang="en-US">
              <a:latin typeface="Times New Roman" panose="02020603050405020304" pitchFamily="18" charset="0"/>
              <a:cs typeface="Times New Roman" panose="02020603050405020304" pitchFamily="18" charset="0"/>
            </a:endParaRPr>
          </a:p>
        </p:txBody>
      </p:sp>
      <p:sp>
        <p:nvSpPr>
          <p:cNvPr id="1048764" name="Text 1"/>
          <p:cNvSpPr/>
          <p:nvPr/>
        </p:nvSpPr>
        <p:spPr>
          <a:xfrm>
            <a:off x="6577846" y="2538532"/>
            <a:ext cx="7258764"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Digital health inequality refers to unequal access to and use of digital technologies across populations (van de Vijver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2023).</a:t>
            </a:r>
            <a:endParaRPr dirty="0" lang="en-US">
              <a:latin typeface="Times New Roman" panose="02020603050405020304" pitchFamily="18" charset="0"/>
              <a:cs typeface="Times New Roman" panose="02020603050405020304" pitchFamily="18" charset="0"/>
            </a:endParaRPr>
          </a:p>
        </p:txBody>
      </p:sp>
      <p:sp>
        <p:nvSpPr>
          <p:cNvPr id="1048765" name="Shape 2"/>
          <p:cNvSpPr/>
          <p:nvPr/>
        </p:nvSpPr>
        <p:spPr>
          <a:xfrm>
            <a:off x="6280190" y="2315289"/>
            <a:ext cx="22860" cy="1081564"/>
          </a:xfrm>
          <a:prstGeom prst="rect"/>
          <a:solidFill>
            <a:srgbClr val="EF8508"/>
          </a:solidFill>
        </p:spPr>
        <p:txBody>
          <a:bodyPr/>
          <a:p>
            <a:endParaRPr lang="en-IN"/>
          </a:p>
        </p:txBody>
      </p:sp>
      <p:sp>
        <p:nvSpPr>
          <p:cNvPr id="1048766" name="Shape 3"/>
          <p:cNvSpPr/>
          <p:nvPr/>
        </p:nvSpPr>
        <p:spPr>
          <a:xfrm>
            <a:off x="6280190" y="3620095"/>
            <a:ext cx="7556421" cy="1506736"/>
          </a:xfrm>
          <a:prstGeom prst="roundRect">
            <a:avLst>
              <a:gd name="adj" fmla="val 7282"/>
            </a:avLst>
          </a:prstGeom>
          <a:solidFill>
            <a:srgbClr val="FFFFFF"/>
          </a:solidFill>
          <a:ln w="22860">
            <a:solidFill>
              <a:srgbClr val="D8D4D4"/>
            </a:solidFill>
            <a:prstDash val="solid"/>
          </a:ln>
        </p:spPr>
        <p:txBody>
          <a:bodyPr/>
          <a:p>
            <a:endParaRPr lang="en-IN"/>
          </a:p>
        </p:txBody>
      </p:sp>
      <p:sp>
        <p:nvSpPr>
          <p:cNvPr id="1048767" name="Shape 4"/>
          <p:cNvSpPr/>
          <p:nvPr/>
        </p:nvSpPr>
        <p:spPr>
          <a:xfrm>
            <a:off x="6257330" y="3620095"/>
            <a:ext cx="91440" cy="1506736"/>
          </a:xfrm>
          <a:prstGeom prst="roundRect">
            <a:avLst>
              <a:gd name="adj" fmla="val 91163"/>
            </a:avLst>
          </a:prstGeom>
          <a:solidFill>
            <a:srgbClr val="EF8508"/>
          </a:solidFill>
        </p:spPr>
        <p:txBody>
          <a:bodyPr/>
          <a:p>
            <a:endParaRPr lang="en-IN"/>
          </a:p>
        </p:txBody>
      </p:sp>
      <p:sp>
        <p:nvSpPr>
          <p:cNvPr id="1048768" name="Text 5"/>
          <p:cNvSpPr/>
          <p:nvPr/>
        </p:nvSpPr>
        <p:spPr>
          <a:xfrm>
            <a:off x="6569988" y="3841313"/>
            <a:ext cx="5202674"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Limited Digital Adoption Among Older Adults</a:t>
            </a:r>
            <a:endParaRPr dirty="0" sz="2400" lang="en-US">
              <a:latin typeface="Times New Roman" panose="02020603050405020304" pitchFamily="18" charset="0"/>
              <a:cs typeface="Times New Roman" panose="02020603050405020304" pitchFamily="18" charset="0"/>
            </a:endParaRPr>
          </a:p>
        </p:txBody>
      </p:sp>
      <p:sp>
        <p:nvSpPr>
          <p:cNvPr id="1048769" name="Text 6"/>
          <p:cNvSpPr/>
          <p:nvPr/>
        </p:nvSpPr>
        <p:spPr>
          <a:xfrm>
            <a:off x="6569988" y="4171738"/>
            <a:ext cx="7045404"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A number of the older generation are not particularly digital, do not own a smartphone, or have internet connectivity issues (</a:t>
            </a:r>
            <a:r>
              <a:rPr dirty="0" lang="en-US" err="1">
                <a:solidFill>
                  <a:srgbClr val="504C49"/>
                </a:solidFill>
                <a:latin typeface="Times New Roman" panose="02020603050405020304" pitchFamily="18" charset="0"/>
                <a:ea typeface="Open Sans" pitchFamily="34" charset="-122"/>
                <a:cs typeface="Times New Roman" panose="02020603050405020304" pitchFamily="18" charset="0"/>
              </a:rPr>
              <a:t>Beneito-Montagut</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et al. 2022). </a:t>
            </a:r>
            <a:endParaRPr dirty="0" lang="en-US">
              <a:latin typeface="Times New Roman" panose="02020603050405020304" pitchFamily="18" charset="0"/>
              <a:cs typeface="Times New Roman" panose="02020603050405020304" pitchFamily="18" charset="0"/>
            </a:endParaRPr>
          </a:p>
        </p:txBody>
      </p:sp>
      <p:sp>
        <p:nvSpPr>
          <p:cNvPr id="1048770" name="Shape 7"/>
          <p:cNvSpPr/>
          <p:nvPr/>
        </p:nvSpPr>
        <p:spPr>
          <a:xfrm>
            <a:off x="6280190" y="5325189"/>
            <a:ext cx="7556421" cy="1506736"/>
          </a:xfrm>
          <a:prstGeom prst="roundRect">
            <a:avLst>
              <a:gd name="adj" fmla="val 7282"/>
            </a:avLst>
          </a:prstGeom>
          <a:solidFill>
            <a:srgbClr val="FFFFFF"/>
          </a:solidFill>
          <a:ln w="22860">
            <a:solidFill>
              <a:srgbClr val="D8D4D4"/>
            </a:solidFill>
            <a:prstDash val="solid"/>
          </a:ln>
        </p:spPr>
        <p:txBody>
          <a:bodyPr/>
          <a:p>
            <a:endParaRPr lang="en-IN"/>
          </a:p>
        </p:txBody>
      </p:sp>
      <p:sp>
        <p:nvSpPr>
          <p:cNvPr id="1048771" name="Shape 8"/>
          <p:cNvSpPr/>
          <p:nvPr/>
        </p:nvSpPr>
        <p:spPr>
          <a:xfrm>
            <a:off x="6257330" y="5325189"/>
            <a:ext cx="91440" cy="1506736"/>
          </a:xfrm>
          <a:prstGeom prst="roundRect">
            <a:avLst>
              <a:gd name="adj" fmla="val 91163"/>
            </a:avLst>
          </a:prstGeom>
          <a:solidFill>
            <a:srgbClr val="EF8508"/>
          </a:solidFill>
        </p:spPr>
        <p:txBody>
          <a:bodyPr/>
          <a:p>
            <a:endParaRPr lang="en-IN"/>
          </a:p>
        </p:txBody>
      </p:sp>
      <p:sp>
        <p:nvSpPr>
          <p:cNvPr id="1048772" name="Text 9"/>
          <p:cNvSpPr/>
          <p:nvPr/>
        </p:nvSpPr>
        <p:spPr>
          <a:xfrm>
            <a:off x="6569988" y="5546408"/>
            <a:ext cx="3748207"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Impact on diabetes app Effectiveness</a:t>
            </a:r>
            <a:endParaRPr dirty="0" sz="2400" lang="en-US">
              <a:latin typeface="Times New Roman" panose="02020603050405020304" pitchFamily="18" charset="0"/>
              <a:cs typeface="Times New Roman" panose="02020603050405020304" pitchFamily="18" charset="0"/>
            </a:endParaRPr>
          </a:p>
        </p:txBody>
      </p:sp>
      <p:sp>
        <p:nvSpPr>
          <p:cNvPr id="1048773" name="Text 10"/>
          <p:cNvSpPr/>
          <p:nvPr/>
        </p:nvSpPr>
        <p:spPr>
          <a:xfrm>
            <a:off x="6569988" y="5856566"/>
            <a:ext cx="7045404"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These types of differences can render mobile health applications, which assist older adults to control and facilitate their health, ineffective (Mubarak and Suomi, 2022).</a:t>
            </a:r>
            <a:endParaRPr dirty="0" lang="en-US">
              <a:latin typeface="Times New Roman" panose="02020603050405020304" pitchFamily="18" charset="0"/>
              <a:cs typeface="Times New Roman" panose="02020603050405020304" pitchFamily="18" charset="0"/>
            </a:endParaRPr>
          </a:p>
        </p:txBody>
      </p:sp>
      <p:sp>
        <p:nvSpPr>
          <p:cNvPr id="1048774" name="TextBox 13"/>
          <p:cNvSpPr txBox="1"/>
          <p:nvPr/>
        </p:nvSpPr>
        <p:spPr>
          <a:xfrm>
            <a:off x="924560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1">
    <p:spTree>
      <p:nvGrpSpPr>
        <p:cNvPr id="167" name=""/>
        <p:cNvGrpSpPr/>
        <p:nvPr/>
      </p:nvGrpSpPr>
      <p:grpSpPr>
        <a:xfrm>
          <a:off x="0" y="0"/>
          <a:ext cx="0" cy="0"/>
          <a:chOff x="0" y="0"/>
          <a:chExt cx="0" cy="0"/>
        </a:xfrm>
      </p:grpSpPr>
      <p:sp>
        <p:nvSpPr>
          <p:cNvPr id="1048780" name="Text 0"/>
          <p:cNvSpPr/>
          <p:nvPr/>
        </p:nvSpPr>
        <p:spPr>
          <a:xfrm>
            <a:off x="793790" y="2125147"/>
            <a:ext cx="7309128"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Implementation: Other Barriers</a:t>
            </a:r>
            <a:endParaRPr dirty="0" sz="4400" lang="en-US">
              <a:latin typeface="Times New Roman" panose="02020603050405020304" pitchFamily="18" charset="0"/>
              <a:cs typeface="Times New Roman" panose="02020603050405020304" pitchFamily="18" charset="0"/>
            </a:endParaRPr>
          </a:p>
        </p:txBody>
      </p:sp>
      <p:sp>
        <p:nvSpPr>
          <p:cNvPr id="1048781" name="Text 1"/>
          <p:cNvSpPr/>
          <p:nvPr/>
        </p:nvSpPr>
        <p:spPr>
          <a:xfrm>
            <a:off x="793790" y="3142059"/>
            <a:ext cx="13042821"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 effective implementation of mobile health applications in diabetes management among the elderly can be influenced by a number of barriers (Leung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2025).</a:t>
            </a:r>
            <a:endParaRPr dirty="0" lang="en-US">
              <a:latin typeface="Times New Roman" panose="02020603050405020304" pitchFamily="18" charset="0"/>
              <a:cs typeface="Times New Roman" panose="02020603050405020304" pitchFamily="18" charset="0"/>
            </a:endParaRPr>
          </a:p>
        </p:txBody>
      </p:sp>
      <p:sp>
        <p:nvSpPr>
          <p:cNvPr id="1048782" name="Shape 2"/>
          <p:cNvSpPr/>
          <p:nvPr/>
        </p:nvSpPr>
        <p:spPr>
          <a:xfrm>
            <a:off x="793790" y="4000381"/>
            <a:ext cx="4215289" cy="2103953"/>
          </a:xfrm>
          <a:prstGeom prst="roundRect">
            <a:avLst>
              <a:gd name="adj" fmla="val 3962"/>
            </a:avLst>
          </a:prstGeom>
          <a:solidFill>
            <a:srgbClr val="F2EEEE"/>
          </a:solidFill>
          <a:ln w="7620">
            <a:solidFill>
              <a:srgbClr val="D8D4D4"/>
            </a:solidFill>
            <a:prstDash val="solid"/>
          </a:ln>
        </p:spPr>
        <p:txBody>
          <a:bodyPr/>
          <a:p>
            <a:endParaRPr lang="en-IN"/>
          </a:p>
        </p:txBody>
      </p:sp>
      <p:sp>
        <p:nvSpPr>
          <p:cNvPr id="1048783" name="Text 3"/>
          <p:cNvSpPr/>
          <p:nvPr/>
        </p:nvSpPr>
        <p:spPr>
          <a:xfrm>
            <a:off x="999768" y="4206359"/>
            <a:ext cx="3803333" cy="620316"/>
          </a:xfrm>
          <a:prstGeom prst="rect"/>
          <a:noFill/>
        </p:spPr>
        <p:txBody>
          <a:bodyPr anchor="t" bIns="0" lIns="0" rIns="0" rtlCol="0" tIns="0" wrap="squar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Technological Confidence &amp; Usability</a:t>
            </a:r>
            <a:endParaRPr dirty="0" sz="2400" lang="en-US">
              <a:latin typeface="Times New Roman" panose="02020603050405020304" pitchFamily="18" charset="0"/>
              <a:cs typeface="Times New Roman" panose="02020603050405020304" pitchFamily="18" charset="0"/>
            </a:endParaRPr>
          </a:p>
        </p:txBody>
      </p:sp>
      <p:sp>
        <p:nvSpPr>
          <p:cNvPr id="1048784" name="Text 4"/>
          <p:cNvSpPr/>
          <p:nvPr/>
        </p:nvSpPr>
        <p:spPr>
          <a:xfrm>
            <a:off x="999768" y="4945737"/>
            <a:ext cx="3803333"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Low levels of technological confidence and usability challenges (Leung et al. 2025).</a:t>
            </a:r>
            <a:endParaRPr dirty="0" lang="en-US">
              <a:latin typeface="Times New Roman" panose="02020603050405020304" pitchFamily="18" charset="0"/>
              <a:cs typeface="Times New Roman" panose="02020603050405020304" pitchFamily="18" charset="0"/>
            </a:endParaRPr>
          </a:p>
        </p:txBody>
      </p:sp>
      <p:sp>
        <p:nvSpPr>
          <p:cNvPr id="1048785" name="Shape 5"/>
          <p:cNvSpPr/>
          <p:nvPr/>
        </p:nvSpPr>
        <p:spPr>
          <a:xfrm>
            <a:off x="5207437" y="4000381"/>
            <a:ext cx="4215408" cy="2103953"/>
          </a:xfrm>
          <a:prstGeom prst="roundRect">
            <a:avLst>
              <a:gd name="adj" fmla="val 3962"/>
            </a:avLst>
          </a:prstGeom>
          <a:solidFill>
            <a:srgbClr val="F2EEEE"/>
          </a:solidFill>
          <a:ln w="7620">
            <a:solidFill>
              <a:srgbClr val="D8D4D4"/>
            </a:solidFill>
            <a:prstDash val="solid"/>
          </a:ln>
        </p:spPr>
        <p:txBody>
          <a:bodyPr/>
          <a:p>
            <a:endParaRPr lang="en-IN"/>
          </a:p>
        </p:txBody>
      </p:sp>
      <p:sp>
        <p:nvSpPr>
          <p:cNvPr id="1048786" name="Text 6"/>
          <p:cNvSpPr/>
          <p:nvPr/>
        </p:nvSpPr>
        <p:spPr>
          <a:xfrm>
            <a:off x="5413415" y="4206359"/>
            <a:ext cx="2480905"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Physical Constraints</a:t>
            </a:r>
            <a:endParaRPr dirty="0" sz="2400" lang="en-US">
              <a:latin typeface="Times New Roman" panose="02020603050405020304" pitchFamily="18" charset="0"/>
              <a:cs typeface="Times New Roman" panose="02020603050405020304" pitchFamily="18" charset="0"/>
            </a:endParaRPr>
          </a:p>
        </p:txBody>
      </p:sp>
      <p:sp>
        <p:nvSpPr>
          <p:cNvPr id="1048787" name="Text 7"/>
          <p:cNvSpPr/>
          <p:nvPr/>
        </p:nvSpPr>
        <p:spPr>
          <a:xfrm>
            <a:off x="5413415" y="4635579"/>
            <a:ext cx="3803452"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Physical constraints like poor vision, language barriers, and reliability of digital information (Rodrigues et al. 2024).</a:t>
            </a:r>
            <a:endParaRPr dirty="0" lang="en-US">
              <a:latin typeface="Times New Roman" panose="02020603050405020304" pitchFamily="18" charset="0"/>
              <a:cs typeface="Times New Roman" panose="02020603050405020304" pitchFamily="18" charset="0"/>
            </a:endParaRPr>
          </a:p>
        </p:txBody>
      </p:sp>
      <p:sp>
        <p:nvSpPr>
          <p:cNvPr id="1048788" name="Shape 8"/>
          <p:cNvSpPr/>
          <p:nvPr/>
        </p:nvSpPr>
        <p:spPr>
          <a:xfrm>
            <a:off x="9621203" y="4000381"/>
            <a:ext cx="4215289" cy="2103953"/>
          </a:xfrm>
          <a:prstGeom prst="roundRect">
            <a:avLst>
              <a:gd name="adj" fmla="val 3962"/>
            </a:avLst>
          </a:prstGeom>
          <a:solidFill>
            <a:srgbClr val="F2EEEE"/>
          </a:solidFill>
          <a:ln w="7620">
            <a:solidFill>
              <a:srgbClr val="D8D4D4"/>
            </a:solidFill>
            <a:prstDash val="solid"/>
          </a:ln>
        </p:spPr>
        <p:txBody>
          <a:bodyPr/>
          <a:p>
            <a:endParaRPr lang="en-IN"/>
          </a:p>
        </p:txBody>
      </p:sp>
      <p:sp>
        <p:nvSpPr>
          <p:cNvPr id="1048789" name="Text 9"/>
          <p:cNvSpPr/>
          <p:nvPr/>
        </p:nvSpPr>
        <p:spPr>
          <a:xfrm>
            <a:off x="9827181" y="4206359"/>
            <a:ext cx="3803333" cy="620316"/>
          </a:xfrm>
          <a:prstGeom prst="rect"/>
          <a:noFill/>
        </p:spPr>
        <p:txBody>
          <a:bodyPr anchor="t" bIns="0" lIns="0" rIns="0" rtlCol="0" tIns="0" wrap="squar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Healthcare Professional Readiness</a:t>
            </a:r>
            <a:endParaRPr dirty="0" sz="2400" lang="en-US">
              <a:latin typeface="Times New Roman" panose="02020603050405020304" pitchFamily="18" charset="0"/>
              <a:cs typeface="Times New Roman" panose="02020603050405020304" pitchFamily="18" charset="0"/>
            </a:endParaRPr>
          </a:p>
        </p:txBody>
      </p:sp>
      <p:sp>
        <p:nvSpPr>
          <p:cNvPr id="1048790" name="Text 10"/>
          <p:cNvSpPr/>
          <p:nvPr/>
        </p:nvSpPr>
        <p:spPr>
          <a:xfrm>
            <a:off x="9827181" y="4945737"/>
            <a:ext cx="3803333"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 health care professionals might also not be trained or motivated to adopt digital tools (Rodrigues et al. 2024).</a:t>
            </a:r>
            <a:endParaRPr dirty="0" lang="en-US">
              <a:latin typeface="Times New Roman" panose="02020603050405020304" pitchFamily="18" charset="0"/>
              <a:cs typeface="Times New Roman" panose="02020603050405020304" pitchFamily="18" charset="0"/>
            </a:endParaRPr>
          </a:p>
        </p:txBody>
      </p:sp>
      <p:sp>
        <p:nvSpPr>
          <p:cNvPr id="1048791" name="TextBox 12"/>
          <p:cNvSpPr txBox="1"/>
          <p:nvPr/>
        </p:nvSpPr>
        <p:spPr>
          <a:xfrm>
            <a:off x="924560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2">
    <p:spTree>
      <p:nvGrpSpPr>
        <p:cNvPr id="171" name=""/>
        <p:cNvGrpSpPr/>
        <p:nvPr/>
      </p:nvGrpSpPr>
      <p:grpSpPr>
        <a:xfrm>
          <a:off x="0" y="0"/>
          <a:ext cx="0" cy="0"/>
          <a:chOff x="0" y="0"/>
          <a:chExt cx="0" cy="0"/>
        </a:xfrm>
      </p:grpSpPr>
      <p:sp>
        <p:nvSpPr>
          <p:cNvPr id="1048797" name="Text 0"/>
          <p:cNvSpPr/>
          <p:nvPr/>
        </p:nvSpPr>
        <p:spPr>
          <a:xfrm>
            <a:off x="793790" y="2578060"/>
            <a:ext cx="4961811"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Ethical Issues</a:t>
            </a:r>
            <a:endParaRPr dirty="0" sz="4400" lang="en-US">
              <a:latin typeface="Times New Roman" panose="02020603050405020304" pitchFamily="18" charset="0"/>
              <a:cs typeface="Times New Roman" panose="02020603050405020304" pitchFamily="18" charset="0"/>
            </a:endParaRPr>
          </a:p>
        </p:txBody>
      </p:sp>
      <p:sp>
        <p:nvSpPr>
          <p:cNvPr id="1048798" name="Shape 1"/>
          <p:cNvSpPr/>
          <p:nvPr/>
        </p:nvSpPr>
        <p:spPr>
          <a:xfrm>
            <a:off x="650915" y="3495794"/>
            <a:ext cx="6565106" cy="2155627"/>
          </a:xfrm>
          <a:prstGeom prst="roundRect">
            <a:avLst>
              <a:gd name="adj" fmla="val 6629"/>
            </a:avLst>
          </a:prstGeom>
          <a:solidFill>
            <a:schemeClr val="accent1">
              <a:lumMod val="20000"/>
              <a:lumOff val="80000"/>
            </a:schemeClr>
          </a:solidFill>
        </p:spPr>
        <p:txBody>
          <a:bodyPr/>
          <a:p>
            <a:endParaRPr lang="en-IN"/>
          </a:p>
        </p:txBody>
      </p:sp>
      <p:sp>
        <p:nvSpPr>
          <p:cNvPr id="1048799" name="Text 2"/>
          <p:cNvSpPr/>
          <p:nvPr/>
        </p:nvSpPr>
        <p:spPr>
          <a:xfrm>
            <a:off x="849273" y="3694152"/>
            <a:ext cx="2480905" cy="310158"/>
          </a:xfrm>
          <a:prstGeom prst="rect"/>
          <a:noFill/>
        </p:spPr>
        <p:txBody>
          <a:bodyPr anchor="t" bIns="0" lIns="0" rIns="0" rtlCol="0" tIns="0" wrap="none"/>
          <a:p>
            <a:pPr algn="l" indent="0" marL="0">
              <a:lnSpc>
                <a:spcPts val="2400"/>
              </a:lnSpc>
              <a:buNone/>
            </a:pPr>
            <a:r>
              <a:rPr b="1" dirty="0" sz="2400" lang="en-US">
                <a:solidFill>
                  <a:srgbClr val="000000"/>
                </a:solidFill>
                <a:latin typeface="Times New Roman" panose="02020603050405020304" pitchFamily="18" charset="0"/>
                <a:ea typeface="Playfair Display Bold" pitchFamily="34" charset="-122"/>
                <a:cs typeface="Times New Roman" panose="02020603050405020304" pitchFamily="18" charset="0"/>
              </a:rPr>
              <a:t>Core Ethical Concern</a:t>
            </a:r>
            <a:endParaRPr dirty="0" sz="2400" lang="en-US">
              <a:latin typeface="Times New Roman" panose="02020603050405020304" pitchFamily="18" charset="0"/>
              <a:cs typeface="Times New Roman" panose="02020603050405020304" pitchFamily="18" charset="0"/>
            </a:endParaRPr>
          </a:p>
        </p:txBody>
      </p:sp>
      <p:sp>
        <p:nvSpPr>
          <p:cNvPr id="1048800" name="Text 3"/>
          <p:cNvSpPr/>
          <p:nvPr/>
        </p:nvSpPr>
        <p:spPr>
          <a:xfrm>
            <a:off x="849273" y="4202668"/>
            <a:ext cx="6168390" cy="952619"/>
          </a:xfrm>
          <a:prstGeom prst="rect"/>
          <a:noFill/>
        </p:spPr>
        <p:txBody>
          <a:bodyPr anchor="t" bIns="0" lIns="0" rIns="0" rtlCol="0" tIns="0" wrap="square"/>
          <a:p>
            <a:pPr algn="l" indent="0" marL="0">
              <a:lnSpc>
                <a:spcPts val="2500"/>
              </a:lnSpc>
              <a:buNone/>
            </a:pPr>
            <a:r>
              <a:rPr dirty="0" lang="en-US">
                <a:solidFill>
                  <a:srgbClr val="000000"/>
                </a:solidFill>
                <a:latin typeface="Times New Roman" panose="02020603050405020304" pitchFamily="18" charset="0"/>
                <a:ea typeface="Open Sans" pitchFamily="34" charset="-122"/>
                <a:cs typeface="Times New Roman" panose="02020603050405020304" pitchFamily="18" charset="0"/>
              </a:rPr>
              <a:t>The use of digital health interventions is tied to ethical issues. The main problems are privacy of personal health data, informed consent, data protection, and confidentiality (Hall </a:t>
            </a:r>
            <a:r>
              <a:rPr dirty="0" i="1" lang="en-US">
                <a:solidFill>
                  <a:srgbClr val="000000"/>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000000"/>
                </a:solidFill>
                <a:latin typeface="Times New Roman" panose="02020603050405020304" pitchFamily="18" charset="0"/>
                <a:ea typeface="Open Sans" pitchFamily="34" charset="-122"/>
                <a:cs typeface="Times New Roman" panose="02020603050405020304" pitchFamily="18" charset="0"/>
              </a:rPr>
              <a:t>. 2024).</a:t>
            </a:r>
            <a:endParaRPr dirty="0" lang="en-US">
              <a:latin typeface="Times New Roman" panose="02020603050405020304" pitchFamily="18" charset="0"/>
              <a:cs typeface="Times New Roman" panose="02020603050405020304" pitchFamily="18" charset="0"/>
            </a:endParaRPr>
          </a:p>
        </p:txBody>
      </p:sp>
      <p:sp>
        <p:nvSpPr>
          <p:cNvPr id="1048801" name="Text 4"/>
          <p:cNvSpPr/>
          <p:nvPr/>
        </p:nvSpPr>
        <p:spPr>
          <a:xfrm>
            <a:off x="7564874" y="3694152"/>
            <a:ext cx="2758678" cy="310158"/>
          </a:xfrm>
          <a:prstGeom prst="rect"/>
          <a:noFill/>
        </p:spPr>
        <p:txBody>
          <a:bodyPr anchor="t" bIns="0" lIns="0" rIns="0" rtlCol="0" tIns="0" wrap="none"/>
          <a:p>
            <a:pPr algn="l" indent="0" marL="0">
              <a:lnSpc>
                <a:spcPts val="2400"/>
              </a:lnSpc>
              <a:buNone/>
            </a:pPr>
            <a:r>
              <a:rPr b="1" dirty="0" sz="2400" lang="en-US">
                <a:solidFill>
                  <a:srgbClr val="C56E07"/>
                </a:solidFill>
                <a:latin typeface="Times New Roman" panose="02020603050405020304" pitchFamily="18" charset="0"/>
                <a:ea typeface="Playfair Display Bold" pitchFamily="34" charset="-122"/>
                <a:cs typeface="Times New Roman" panose="02020603050405020304" pitchFamily="18" charset="0"/>
              </a:rPr>
              <a:t>Transparency and Trust</a:t>
            </a:r>
            <a:endParaRPr dirty="0" sz="2400" lang="en-US">
              <a:latin typeface="Times New Roman" panose="02020603050405020304" pitchFamily="18" charset="0"/>
              <a:cs typeface="Times New Roman" panose="02020603050405020304" pitchFamily="18" charset="0"/>
            </a:endParaRPr>
          </a:p>
        </p:txBody>
      </p:sp>
      <p:sp>
        <p:nvSpPr>
          <p:cNvPr id="1048802" name="Text 5"/>
          <p:cNvSpPr/>
          <p:nvPr/>
        </p:nvSpPr>
        <p:spPr>
          <a:xfrm>
            <a:off x="7564874" y="4202668"/>
            <a:ext cx="6279356" cy="127015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To provide transparency and trust between users and the mobile health application, the elderly users should be fully aware of how their health information is gathered, stored and utilised in the mobile health application (</a:t>
            </a:r>
            <a:r>
              <a:rPr dirty="0" lang="en-US" err="1">
                <a:solidFill>
                  <a:srgbClr val="504C49"/>
                </a:solidFill>
                <a:latin typeface="Times New Roman" panose="02020603050405020304" pitchFamily="18" charset="0"/>
                <a:ea typeface="Open Sans" pitchFamily="34" charset="-122"/>
                <a:cs typeface="Times New Roman" panose="02020603050405020304" pitchFamily="18" charset="0"/>
              </a:rPr>
              <a:t>Maeckelberghe</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et al. 2023).</a:t>
            </a:r>
            <a:endParaRPr dirty="0" lang="en-US">
              <a:latin typeface="Times New Roman" panose="02020603050405020304" pitchFamily="18" charset="0"/>
              <a:cs typeface="Times New Roman" panose="02020603050405020304" pitchFamily="18" charset="0"/>
            </a:endParaRPr>
          </a:p>
        </p:txBody>
      </p:sp>
      <p:sp>
        <p:nvSpPr>
          <p:cNvPr id="1048803" name="TextBox 7"/>
          <p:cNvSpPr txBox="1"/>
          <p:nvPr/>
        </p:nvSpPr>
        <p:spPr>
          <a:xfrm>
            <a:off x="924560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3">
    <p:spTree>
      <p:nvGrpSpPr>
        <p:cNvPr id="175" name=""/>
        <p:cNvGrpSpPr/>
        <p:nvPr/>
      </p:nvGrpSpPr>
      <p:grpSpPr>
        <a:xfrm>
          <a:off x="0" y="0"/>
          <a:ext cx="0" cy="0"/>
          <a:chOff x="0" y="0"/>
          <a:chExt cx="0" cy="0"/>
        </a:xfrm>
      </p:grpSpPr>
      <p:pic>
        <p:nvPicPr>
          <p:cNvPr id="2097168" name="Image 0" descr="preencoded.png"/>
          <p:cNvPicPr>
            <a:picLocks noChangeAspect="1"/>
          </p:cNvPicPr>
          <p:nvPr/>
        </p:nvPicPr>
        <p:blipFill>
          <a:blip xmlns:r="http://schemas.openxmlformats.org/officeDocument/2006/relationships" r:embed="rId1"/>
          <a:stretch>
            <a:fillRect/>
          </a:stretch>
        </p:blipFill>
        <p:spPr>
          <a:xfrm>
            <a:off x="9268178" y="186266"/>
            <a:ext cx="4932115" cy="7398173"/>
          </a:xfrm>
          <a:prstGeom prst="rect"/>
        </p:spPr>
      </p:pic>
      <p:sp>
        <p:nvSpPr>
          <p:cNvPr id="1048809" name="Text 0"/>
          <p:cNvSpPr/>
          <p:nvPr/>
        </p:nvSpPr>
        <p:spPr>
          <a:xfrm>
            <a:off x="793790" y="1038701"/>
            <a:ext cx="4961811"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Legal Issues</a:t>
            </a:r>
            <a:endParaRPr dirty="0" sz="4400" lang="en-US">
              <a:latin typeface="Times New Roman" panose="02020603050405020304" pitchFamily="18" charset="0"/>
              <a:cs typeface="Times New Roman" panose="02020603050405020304" pitchFamily="18" charset="0"/>
            </a:endParaRPr>
          </a:p>
        </p:txBody>
      </p:sp>
      <p:sp>
        <p:nvSpPr>
          <p:cNvPr id="1048810" name="Shape 1"/>
          <p:cNvSpPr/>
          <p:nvPr/>
        </p:nvSpPr>
        <p:spPr>
          <a:xfrm>
            <a:off x="793790" y="1956435"/>
            <a:ext cx="7556421" cy="1506736"/>
          </a:xfrm>
          <a:prstGeom prst="roundRect">
            <a:avLst>
              <a:gd name="adj" fmla="val 7282"/>
            </a:avLst>
          </a:prstGeom>
          <a:solidFill>
            <a:srgbClr val="FFFFFF"/>
          </a:solidFill>
          <a:ln w="22860">
            <a:solidFill>
              <a:srgbClr val="D8D4D4"/>
            </a:solidFill>
            <a:prstDash val="solid"/>
          </a:ln>
        </p:spPr>
        <p:txBody>
          <a:bodyPr/>
          <a:p>
            <a:endParaRPr lang="en-IN"/>
          </a:p>
        </p:txBody>
      </p:sp>
      <p:sp>
        <p:nvSpPr>
          <p:cNvPr id="1048811" name="Shape 2"/>
          <p:cNvSpPr/>
          <p:nvPr/>
        </p:nvSpPr>
        <p:spPr>
          <a:xfrm>
            <a:off x="770930" y="1956435"/>
            <a:ext cx="91440" cy="1506736"/>
          </a:xfrm>
          <a:prstGeom prst="roundRect">
            <a:avLst>
              <a:gd name="adj" fmla="val 91163"/>
            </a:avLst>
          </a:prstGeom>
          <a:solidFill>
            <a:srgbClr val="EF8508"/>
          </a:solidFill>
        </p:spPr>
        <p:txBody>
          <a:bodyPr/>
          <a:p>
            <a:endParaRPr lang="en-IN"/>
          </a:p>
        </p:txBody>
      </p:sp>
      <p:sp>
        <p:nvSpPr>
          <p:cNvPr id="1048812" name="Text 3"/>
          <p:cNvSpPr/>
          <p:nvPr/>
        </p:nvSpPr>
        <p:spPr>
          <a:xfrm>
            <a:off x="1083588" y="2177653"/>
            <a:ext cx="3160395"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Legal Compliance Required</a:t>
            </a:r>
            <a:endParaRPr dirty="0" sz="2400" lang="en-US">
              <a:latin typeface="Times New Roman" panose="02020603050405020304" pitchFamily="18" charset="0"/>
              <a:cs typeface="Times New Roman" panose="02020603050405020304" pitchFamily="18" charset="0"/>
            </a:endParaRPr>
          </a:p>
        </p:txBody>
      </p:sp>
      <p:sp>
        <p:nvSpPr>
          <p:cNvPr id="1048813" name="Text 4"/>
          <p:cNvSpPr/>
          <p:nvPr/>
        </p:nvSpPr>
        <p:spPr>
          <a:xfrm>
            <a:off x="1083588" y="2606873"/>
            <a:ext cx="7045404"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Electronic health interventions should be consistent with the law requirements of data protection and medical practice </a:t>
            </a:r>
            <a:r>
              <a:rPr dirty="0" lang="it-IT">
                <a:solidFill>
                  <a:srgbClr val="504C49"/>
                </a:solidFill>
                <a:latin typeface="Times New Roman" panose="02020603050405020304" pitchFamily="18" charset="0"/>
                <a:ea typeface="Open Sans" pitchFamily="34" charset="-122"/>
                <a:cs typeface="Times New Roman" panose="02020603050405020304" pitchFamily="18" charset="0"/>
              </a:rPr>
              <a:t>(Di Fede </a:t>
            </a:r>
            <a:r>
              <a:rPr dirty="0" i="1" lang="it-IT">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it-IT">
                <a:solidFill>
                  <a:srgbClr val="504C49"/>
                </a:solidFill>
                <a:latin typeface="Times New Roman" panose="02020603050405020304" pitchFamily="18" charset="0"/>
                <a:ea typeface="Open Sans" pitchFamily="34" charset="-122"/>
                <a:cs typeface="Times New Roman" panose="02020603050405020304" pitchFamily="18" charset="0"/>
              </a:rPr>
              <a:t>. 2023)</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a:t>
            </a:r>
            <a:endParaRPr dirty="0" lang="en-US">
              <a:latin typeface="Times New Roman" panose="02020603050405020304" pitchFamily="18" charset="0"/>
              <a:cs typeface="Times New Roman" panose="02020603050405020304" pitchFamily="18" charset="0"/>
            </a:endParaRPr>
          </a:p>
        </p:txBody>
      </p:sp>
      <p:sp>
        <p:nvSpPr>
          <p:cNvPr id="1048814" name="Shape 5"/>
          <p:cNvSpPr/>
          <p:nvPr/>
        </p:nvSpPr>
        <p:spPr>
          <a:xfrm>
            <a:off x="793790" y="3661529"/>
            <a:ext cx="7556421" cy="1824276"/>
          </a:xfrm>
          <a:prstGeom prst="roundRect">
            <a:avLst>
              <a:gd name="adj" fmla="val 6015"/>
            </a:avLst>
          </a:prstGeom>
          <a:solidFill>
            <a:srgbClr val="FFFFFF"/>
          </a:solidFill>
          <a:ln w="22860">
            <a:solidFill>
              <a:srgbClr val="D8D4D4"/>
            </a:solidFill>
            <a:prstDash val="solid"/>
          </a:ln>
        </p:spPr>
        <p:txBody>
          <a:bodyPr/>
          <a:p>
            <a:endParaRPr lang="en-IN"/>
          </a:p>
        </p:txBody>
      </p:sp>
      <p:sp>
        <p:nvSpPr>
          <p:cNvPr id="1048815" name="Shape 6"/>
          <p:cNvSpPr/>
          <p:nvPr/>
        </p:nvSpPr>
        <p:spPr>
          <a:xfrm>
            <a:off x="770930" y="3661529"/>
            <a:ext cx="91440" cy="1824276"/>
          </a:xfrm>
          <a:prstGeom prst="roundRect">
            <a:avLst>
              <a:gd name="adj" fmla="val 91163"/>
            </a:avLst>
          </a:prstGeom>
          <a:solidFill>
            <a:srgbClr val="EF8508"/>
          </a:solidFill>
        </p:spPr>
        <p:txBody>
          <a:bodyPr/>
          <a:p>
            <a:endParaRPr lang="en-IN"/>
          </a:p>
        </p:txBody>
      </p:sp>
      <p:sp>
        <p:nvSpPr>
          <p:cNvPr id="1048816" name="Text 7"/>
          <p:cNvSpPr/>
          <p:nvPr/>
        </p:nvSpPr>
        <p:spPr>
          <a:xfrm>
            <a:off x="1083588" y="3882747"/>
            <a:ext cx="3834289"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GDPR &amp; Data Protection Act 2018</a:t>
            </a:r>
            <a:endParaRPr dirty="0" sz="2400" lang="en-US">
              <a:latin typeface="Times New Roman" panose="02020603050405020304" pitchFamily="18" charset="0"/>
              <a:cs typeface="Times New Roman" panose="02020603050405020304" pitchFamily="18" charset="0"/>
            </a:endParaRPr>
          </a:p>
        </p:txBody>
      </p:sp>
      <p:sp>
        <p:nvSpPr>
          <p:cNvPr id="1048817" name="Text 8"/>
          <p:cNvSpPr/>
          <p:nvPr/>
        </p:nvSpPr>
        <p:spPr>
          <a:xfrm>
            <a:off x="1083588" y="4311968"/>
            <a:ext cx="7045404"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In the UK, the management of personal health information is governed by the General Data Protection Regulation (GDPR) and the Data Protection Act 2018 (GDPR, 2018).</a:t>
            </a:r>
            <a:endParaRPr dirty="0" lang="en-US">
              <a:latin typeface="Times New Roman" panose="02020603050405020304" pitchFamily="18" charset="0"/>
              <a:cs typeface="Times New Roman" panose="02020603050405020304" pitchFamily="18" charset="0"/>
            </a:endParaRPr>
          </a:p>
        </p:txBody>
      </p:sp>
      <p:sp>
        <p:nvSpPr>
          <p:cNvPr id="1048818" name="Shape 9"/>
          <p:cNvSpPr/>
          <p:nvPr/>
        </p:nvSpPr>
        <p:spPr>
          <a:xfrm>
            <a:off x="793790" y="5684163"/>
            <a:ext cx="7556421" cy="1506736"/>
          </a:xfrm>
          <a:prstGeom prst="roundRect">
            <a:avLst>
              <a:gd name="adj" fmla="val 7282"/>
            </a:avLst>
          </a:prstGeom>
          <a:solidFill>
            <a:srgbClr val="FFFFFF"/>
          </a:solidFill>
          <a:ln w="22860">
            <a:solidFill>
              <a:srgbClr val="D8D4D4"/>
            </a:solidFill>
            <a:prstDash val="solid"/>
          </a:ln>
        </p:spPr>
        <p:txBody>
          <a:bodyPr/>
          <a:p>
            <a:endParaRPr lang="en-IN"/>
          </a:p>
        </p:txBody>
      </p:sp>
      <p:sp>
        <p:nvSpPr>
          <p:cNvPr id="1048819" name="Shape 10"/>
          <p:cNvSpPr/>
          <p:nvPr/>
        </p:nvSpPr>
        <p:spPr>
          <a:xfrm>
            <a:off x="770930" y="5684163"/>
            <a:ext cx="91440" cy="1506736"/>
          </a:xfrm>
          <a:prstGeom prst="roundRect">
            <a:avLst>
              <a:gd name="adj" fmla="val 91163"/>
            </a:avLst>
          </a:prstGeom>
          <a:solidFill>
            <a:srgbClr val="EF8508"/>
          </a:solidFill>
        </p:spPr>
        <p:txBody>
          <a:bodyPr/>
          <a:p>
            <a:endParaRPr lang="en-IN"/>
          </a:p>
        </p:txBody>
      </p:sp>
      <p:sp>
        <p:nvSpPr>
          <p:cNvPr id="1048820" name="Text 11"/>
          <p:cNvSpPr/>
          <p:nvPr/>
        </p:nvSpPr>
        <p:spPr>
          <a:xfrm>
            <a:off x="1083588" y="5905381"/>
            <a:ext cx="2581513"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NHS Digital Standards</a:t>
            </a:r>
            <a:endParaRPr dirty="0" sz="2400" lang="en-US">
              <a:latin typeface="Times New Roman" panose="02020603050405020304" pitchFamily="18" charset="0"/>
              <a:cs typeface="Times New Roman" panose="02020603050405020304" pitchFamily="18" charset="0"/>
            </a:endParaRPr>
          </a:p>
        </p:txBody>
      </p:sp>
      <p:sp>
        <p:nvSpPr>
          <p:cNvPr id="1048821" name="Text 12"/>
          <p:cNvSpPr/>
          <p:nvPr/>
        </p:nvSpPr>
        <p:spPr>
          <a:xfrm>
            <a:off x="1083588" y="6334601"/>
            <a:ext cx="7045404" cy="635079"/>
          </a:xfrm>
          <a:prstGeom prst="rect"/>
          <a:noFill/>
        </p:spPr>
        <p:txBody>
          <a:bodyPr anchor="t" bIns="0" lIns="0" rIns="0" rtlCol="0" tIns="0" wrap="square"/>
          <a:p>
            <a:pPr>
              <a:lnSpc>
                <a:spcPts val="2500"/>
              </a:lnSpc>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 mobile health-related applications should maintain secure data storage, user-consent, and adherence to the NHS digital standards (GDPR, 2018).</a:t>
            </a:r>
            <a:endParaRPr dirty="0" lang="en-US">
              <a:latin typeface="Times New Roman" panose="02020603050405020304" pitchFamily="18" charset="0"/>
              <a:cs typeface="Times New Roman" panose="02020603050405020304" pitchFamily="18" charset="0"/>
            </a:endParaRPr>
          </a:p>
        </p:txBody>
      </p:sp>
      <p:sp>
        <p:nvSpPr>
          <p:cNvPr id="1048822" name="TextBox 15"/>
          <p:cNvSpPr txBox="1"/>
          <p:nvPr/>
        </p:nvSpPr>
        <p:spPr>
          <a:xfrm>
            <a:off x="924560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4">
    <p:spTree>
      <p:nvGrpSpPr>
        <p:cNvPr id="179" name=""/>
        <p:cNvGrpSpPr/>
        <p:nvPr/>
      </p:nvGrpSpPr>
      <p:grpSpPr>
        <a:xfrm>
          <a:off x="0" y="0"/>
          <a:ext cx="0" cy="0"/>
          <a:chOff x="0" y="0"/>
          <a:chExt cx="0" cy="0"/>
        </a:xfrm>
      </p:grpSpPr>
      <p:sp>
        <p:nvSpPr>
          <p:cNvPr id="1048828" name="Text 0"/>
          <p:cNvSpPr/>
          <p:nvPr/>
        </p:nvSpPr>
        <p:spPr>
          <a:xfrm>
            <a:off x="793790" y="745093"/>
            <a:ext cx="6714292"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Ways of Overcoming Barriers</a:t>
            </a:r>
            <a:endParaRPr dirty="0" sz="4400" lang="en-US">
              <a:latin typeface="Times New Roman" panose="02020603050405020304" pitchFamily="18" charset="0"/>
              <a:cs typeface="Times New Roman" panose="02020603050405020304" pitchFamily="18" charset="0"/>
            </a:endParaRPr>
          </a:p>
        </p:txBody>
      </p:sp>
      <p:pic>
        <p:nvPicPr>
          <p:cNvPr id="2097169" name="Image 0" descr="preencoded.png"/>
          <p:cNvPicPr>
            <a:picLocks noChangeAspect="1"/>
          </p:cNvPicPr>
          <p:nvPr/>
        </p:nvPicPr>
        <p:blipFill>
          <a:blip xmlns:r="http://schemas.openxmlformats.org/officeDocument/2006/relationships" r:embed="rId1"/>
          <a:stretch>
            <a:fillRect/>
          </a:stretch>
        </p:blipFill>
        <p:spPr>
          <a:xfrm>
            <a:off x="3484959" y="1762006"/>
            <a:ext cx="7660481" cy="4546521"/>
          </a:xfrm>
          <a:prstGeom prst="rect"/>
        </p:spPr>
      </p:pic>
      <p:pic>
        <p:nvPicPr>
          <p:cNvPr id="2097170" name="Image 1" descr="preencoded.png"/>
          <p:cNvPicPr>
            <a:picLocks noChangeAspect="1"/>
          </p:cNvPicPr>
          <p:nvPr/>
        </p:nvPicPr>
        <p:blipFill>
          <a:blip xmlns:r="http://schemas.openxmlformats.org/officeDocument/2006/relationships" r:embed="rId2"/>
          <a:stretch>
            <a:fillRect/>
          </a:stretch>
        </p:blipFill>
        <p:spPr>
          <a:xfrm>
            <a:off x="9397778" y="2873251"/>
            <a:ext cx="652129" cy="652131"/>
          </a:xfrm>
          <a:prstGeom prst="rect"/>
        </p:spPr>
      </p:pic>
      <p:sp>
        <p:nvSpPr>
          <p:cNvPr id="1048829" name="Text 1"/>
          <p:cNvSpPr/>
          <p:nvPr/>
        </p:nvSpPr>
        <p:spPr>
          <a:xfrm>
            <a:off x="8816770" y="5070524"/>
            <a:ext cx="1904221" cy="733647"/>
          </a:xfrm>
          <a:prstGeom prst="rect"/>
          <a:noFill/>
        </p:spPr>
        <p:txBody>
          <a:bodyPr anchor="t" bIns="0" lIns="0" rIns="0" rtlCol="0" tIns="0" wrap="square"/>
          <a:p>
            <a:pPr algn="ctr" indent="0" marL="0">
              <a:lnSpc>
                <a:spcPts val="285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Community Collaboration</a:t>
            </a:r>
            <a:endParaRPr dirty="0" sz="2800" lang="en-US">
              <a:latin typeface="Times New Roman" panose="02020603050405020304" pitchFamily="18" charset="0"/>
              <a:cs typeface="Times New Roman" panose="02020603050405020304" pitchFamily="18" charset="0"/>
            </a:endParaRPr>
          </a:p>
        </p:txBody>
      </p:sp>
      <p:pic>
        <p:nvPicPr>
          <p:cNvPr id="2097171" name="Image 2" descr="preencoded.png"/>
          <p:cNvPicPr>
            <a:picLocks noChangeAspect="1"/>
          </p:cNvPicPr>
          <p:nvPr/>
        </p:nvPicPr>
        <p:blipFill>
          <a:blip xmlns:r="http://schemas.openxmlformats.org/officeDocument/2006/relationships" r:embed="rId3"/>
          <a:stretch>
            <a:fillRect/>
          </a:stretch>
        </p:blipFill>
        <p:spPr>
          <a:xfrm>
            <a:off x="7010368" y="2874474"/>
            <a:ext cx="652130" cy="652131"/>
          </a:xfrm>
          <a:prstGeom prst="rect"/>
        </p:spPr>
      </p:pic>
      <p:sp>
        <p:nvSpPr>
          <p:cNvPr id="1048830" name="Text 2"/>
          <p:cNvSpPr/>
          <p:nvPr/>
        </p:nvSpPr>
        <p:spPr>
          <a:xfrm>
            <a:off x="6416929" y="4887112"/>
            <a:ext cx="1904221" cy="1100471"/>
          </a:xfrm>
          <a:prstGeom prst="rect"/>
          <a:noFill/>
        </p:spPr>
        <p:txBody>
          <a:bodyPr anchor="t" bIns="0" lIns="0" rIns="0" rtlCol="0" tIns="0" wrap="square"/>
          <a:p>
            <a:pPr algn="ctr" indent="0" marL="0">
              <a:lnSpc>
                <a:spcPts val="285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Simple Multilingual UI</a:t>
            </a:r>
            <a:endParaRPr dirty="0" sz="2800" lang="en-US">
              <a:latin typeface="Times New Roman" panose="02020603050405020304" pitchFamily="18" charset="0"/>
              <a:cs typeface="Times New Roman" panose="02020603050405020304" pitchFamily="18" charset="0"/>
            </a:endParaRPr>
          </a:p>
        </p:txBody>
      </p:sp>
      <p:pic>
        <p:nvPicPr>
          <p:cNvPr id="2097172" name="Image 3" descr="preencoded.png"/>
          <p:cNvPicPr>
            <a:picLocks noChangeAspect="1"/>
          </p:cNvPicPr>
          <p:nvPr/>
        </p:nvPicPr>
        <p:blipFill>
          <a:blip xmlns:r="http://schemas.openxmlformats.org/officeDocument/2006/relationships" r:embed="rId4"/>
          <a:stretch>
            <a:fillRect/>
          </a:stretch>
        </p:blipFill>
        <p:spPr>
          <a:xfrm>
            <a:off x="4610528" y="2874474"/>
            <a:ext cx="652130" cy="652131"/>
          </a:xfrm>
          <a:prstGeom prst="rect"/>
        </p:spPr>
      </p:pic>
      <p:sp>
        <p:nvSpPr>
          <p:cNvPr id="1048831" name="Text 3"/>
          <p:cNvSpPr/>
          <p:nvPr/>
        </p:nvSpPr>
        <p:spPr>
          <a:xfrm>
            <a:off x="3977961" y="5070524"/>
            <a:ext cx="1904221" cy="733647"/>
          </a:xfrm>
          <a:prstGeom prst="rect"/>
          <a:noFill/>
        </p:spPr>
        <p:txBody>
          <a:bodyPr anchor="t" bIns="0" lIns="0" rIns="0" rtlCol="0" tIns="0" wrap="square"/>
          <a:p>
            <a:pPr algn="ctr" indent="0" marL="0">
              <a:lnSpc>
                <a:spcPts val="285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Digital Literacy</a:t>
            </a:r>
            <a:endParaRPr dirty="0" sz="2800" lang="en-US">
              <a:latin typeface="Times New Roman" panose="02020603050405020304" pitchFamily="18" charset="0"/>
              <a:cs typeface="Times New Roman" panose="02020603050405020304" pitchFamily="18" charset="0"/>
            </a:endParaRPr>
          </a:p>
        </p:txBody>
      </p:sp>
      <p:sp>
        <p:nvSpPr>
          <p:cNvPr id="1048832" name="Text 4"/>
          <p:cNvSpPr/>
          <p:nvPr/>
        </p:nvSpPr>
        <p:spPr>
          <a:xfrm>
            <a:off x="793790" y="6531769"/>
            <a:ext cx="13042821"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 barriers may be overcome by offering digital literacy education to the elderly users, creating easy-to-use applications (Lee et al. 2023). This application interface should have easy interfaces, multilingual support, and health workers' training and promotion (</a:t>
            </a:r>
            <a:r>
              <a:rPr dirty="0" lang="en-US" err="1">
                <a:solidFill>
                  <a:srgbClr val="504C49"/>
                </a:solidFill>
                <a:latin typeface="Times New Roman" panose="02020603050405020304" pitchFamily="18" charset="0"/>
                <a:ea typeface="Open Sans" pitchFamily="34" charset="-122"/>
                <a:cs typeface="Times New Roman" panose="02020603050405020304" pitchFamily="18" charset="0"/>
              </a:rPr>
              <a:t>Maeckelberghe</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et al. 2023). Elderly individuals can be helped to use mobile health technologies through collaboration with the community organisations and caregivers as well (Lee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2023).</a:t>
            </a:r>
            <a:endParaRPr dirty="0" lang="en-US">
              <a:latin typeface="Times New Roman" panose="02020603050405020304" pitchFamily="18" charset="0"/>
              <a:cs typeface="Times New Roman" panose="02020603050405020304" pitchFamily="18" charset="0"/>
            </a:endParaRPr>
          </a:p>
        </p:txBody>
      </p:sp>
      <p:sp>
        <p:nvSpPr>
          <p:cNvPr id="1048833" name="TextBox 10"/>
          <p:cNvSpPr txBox="1"/>
          <p:nvPr/>
        </p:nvSpPr>
        <p:spPr>
          <a:xfrm>
            <a:off x="924560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82" name=""/>
        <p:cNvGrpSpPr/>
        <p:nvPr/>
      </p:nvGrpSpPr>
      <p:grpSpPr>
        <a:xfrm>
          <a:off x="0" y="0"/>
          <a:ext cx="0" cy="0"/>
          <a:chOff x="0" y="0"/>
          <a:chExt cx="0" cy="0"/>
        </a:xfrm>
      </p:grpSpPr>
      <p:sp>
        <p:nvSpPr>
          <p:cNvPr id="1048837" name="TextBox 2"/>
          <p:cNvSpPr txBox="1"/>
          <p:nvPr/>
        </p:nvSpPr>
        <p:spPr>
          <a:xfrm>
            <a:off x="825191" y="763722"/>
            <a:ext cx="7315200" cy="720089"/>
          </a:xfrm>
          <a:prstGeom prst="rect"/>
          <a:noFill/>
        </p:spPr>
        <p:txBody>
          <a:bodyPr wrap="square">
            <a:spAutoFit/>
          </a:bodyPr>
          <a:p>
            <a:pPr algn="just">
              <a:lnSpc>
                <a:spcPct val="150000"/>
              </a:lnSpc>
              <a:buNone/>
            </a:pPr>
            <a:r>
              <a:rPr b="1" dirty="0" sz="2800" lang="en-GB">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dirty="0" sz="2800" lang="en-GB">
              <a:solidFill>
                <a:schemeClr val="accent2">
                  <a:lumMod val="75000"/>
                </a:schemeClr>
              </a:solidFill>
              <a:effectLst/>
              <a:latin typeface="Arial" panose="020B0604020202020204" pitchFamily="34" charset="0"/>
              <a:ea typeface="Arial" panose="020B0604020202020204" pitchFamily="34" charset="0"/>
            </a:endParaRPr>
          </a:p>
        </p:txBody>
      </p:sp>
      <p:sp>
        <p:nvSpPr>
          <p:cNvPr id="1048838" name="TextBox 4"/>
          <p:cNvSpPr txBox="1"/>
          <p:nvPr/>
        </p:nvSpPr>
        <p:spPr>
          <a:xfrm>
            <a:off x="1471960" y="1888902"/>
            <a:ext cx="9701561" cy="6035040"/>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Elderly populations can be assisted in diabetes self-management through the use of digital health interventions, including mobile health applications, which would allow them to check their glucose levels, receive medication reminders, and get health-related education (</a:t>
            </a:r>
            <a:r>
              <a:rPr dirty="0" sz="2000" lang="en-US"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Beneito-Montagut</a:t>
            </a: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algn="just" indent="-342900" lvl="0" marL="342900">
              <a:lnSpc>
                <a:spcPct val="150000"/>
              </a:lnSpc>
              <a:buFont typeface="Arial" panose="020B0604020202020204" pitchFamily="34" charset="0"/>
              <a:buChar char="●"/>
            </a:pP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effect of such interventions may impacted by some obstacles such as digital inequality, low digital literacy, access to smartphones, and physical factors such as poor sight or less confidence in technology (Leung et al., 2025). </a:t>
            </a:r>
          </a:p>
          <a:p>
            <a:pPr algn="just" indent="-342900" lvl="0" marL="342900">
              <a:lnSpc>
                <a:spcPct val="150000"/>
              </a:lnSpc>
              <a:buFont typeface="Arial" panose="020B0604020202020204" pitchFamily="34" charset="0"/>
              <a:buChar char="●"/>
            </a:pP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Privacy, confidentiality, and informed consent are also ethical issues that have to be considered carefully (</a:t>
            </a:r>
            <a:r>
              <a:rPr dirty="0" sz="2000" lang="en-US"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Maeckelberghe</a:t>
            </a: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 et al., 2023). </a:t>
            </a:r>
          </a:p>
          <a:p>
            <a:pPr algn="just" indent="-342900" lvl="0" marL="342900">
              <a:lnSpc>
                <a:spcPct val="150000"/>
              </a:lnSpc>
              <a:buFont typeface="Arial" panose="020B0604020202020204" pitchFamily="34" charset="0"/>
              <a:buChar char="●"/>
            </a:pP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To solve these problems, facilitating measures, including easy-to-use design, educational programs on digital literacy, support to caregivers, and adherence to the data protection rules, are necessary to implement them successfully (</a:t>
            </a:r>
            <a:r>
              <a:rPr dirty="0" sz="2000" lang="en-US"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Maeckelberghe</a:t>
            </a: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 et al., 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839" name="TextBox 6"/>
          <p:cNvSpPr txBox="1"/>
          <p:nvPr/>
        </p:nvSpPr>
        <p:spPr>
          <a:xfrm>
            <a:off x="8742556"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85" name=""/>
        <p:cNvGrpSpPr/>
        <p:nvPr/>
      </p:nvGrpSpPr>
      <p:grpSpPr>
        <a:xfrm>
          <a:off x="0" y="0"/>
          <a:ext cx="0" cy="0"/>
          <a:chOff x="0" y="0"/>
          <a:chExt cx="0" cy="0"/>
        </a:xfrm>
      </p:grpSpPr>
      <p:sp>
        <p:nvSpPr>
          <p:cNvPr id="1048842" name="TextBox 2"/>
          <p:cNvSpPr txBox="1"/>
          <p:nvPr/>
        </p:nvSpPr>
        <p:spPr>
          <a:xfrm>
            <a:off x="936703" y="562859"/>
            <a:ext cx="7315200" cy="815340"/>
          </a:xfrm>
          <a:prstGeom prst="rect"/>
          <a:noFill/>
        </p:spPr>
        <p:txBody>
          <a:bodyPr wrap="square">
            <a:spAutoFit/>
          </a:bodyPr>
          <a:p>
            <a:pPr algn="just">
              <a:lnSpc>
                <a:spcPct val="150000"/>
              </a:lnSpc>
              <a:buNone/>
            </a:pPr>
            <a:r>
              <a:rPr b="1" dirty="0" sz="3200" lang="en-GB">
                <a:solidFill>
                  <a:schemeClr val="accent2">
                    <a:lumMod val="75000"/>
                  </a:schemeClr>
                </a:solidFill>
                <a:effectLst/>
                <a:latin typeface="Times New Roman" panose="02020603050405020304" pitchFamily="18" charset="0"/>
                <a:ea typeface="Times New Roman" panose="02020603050405020304" pitchFamily="18" charset="0"/>
              </a:rPr>
              <a:t>References group member 3</a:t>
            </a:r>
            <a:endParaRPr dirty="0" sz="2800" lang="en-GB">
              <a:solidFill>
                <a:schemeClr val="accent2">
                  <a:lumMod val="75000"/>
                </a:schemeClr>
              </a:solidFill>
              <a:effectLst/>
              <a:latin typeface="Arial" panose="020B0604020202020204" pitchFamily="34" charset="0"/>
              <a:ea typeface="Arial" panose="020B0604020202020204" pitchFamily="34" charset="0"/>
            </a:endParaRPr>
          </a:p>
        </p:txBody>
      </p:sp>
      <p:sp>
        <p:nvSpPr>
          <p:cNvPr id="1048843" name="TextBox 4"/>
          <p:cNvSpPr txBox="1"/>
          <p:nvPr/>
        </p:nvSpPr>
        <p:spPr>
          <a:xfrm>
            <a:off x="713677" y="1471351"/>
            <a:ext cx="7315200" cy="5692140"/>
          </a:xfrm>
          <a:prstGeom prst="rect"/>
          <a:noFill/>
        </p:spPr>
        <p:txBody>
          <a:bodyPr wrap="square">
            <a:spAutoFit/>
          </a:bodyPr>
          <a:p>
            <a:r>
              <a:rPr dirty="0" sz="1050" lang="en-IN">
                <a:latin typeface="Times New Roman" panose="02020603050405020304" pitchFamily="18" charset="0"/>
                <a:cs typeface="Times New Roman" panose="02020603050405020304" pitchFamily="18" charset="0"/>
              </a:rPr>
              <a:t>Alami, H., Rivard, L., Lehoux, P., Ag Ahmed, M.A., Fortin, J.P. and Fleet, R., 2023. Integrating environmental considerations in digital health technology assessment and procurement: Stakeholders’ perspectives. Digital health, 9, p.20552076231219113.</a:t>
            </a:r>
            <a:r>
              <a:rPr dirty="0" sz="1050" lang="en-IN" u="sng">
                <a:latin typeface="Times New Roman" panose="02020603050405020304" pitchFamily="18" charset="0"/>
                <a:cs typeface="Times New Roman" panose="02020603050405020304" pitchFamily="18" charset="0"/>
                <a:hlinkClick r:id="rId1"/>
              </a:rPr>
              <a:t>https://doi.org/10.1177/20552076231219113</a:t>
            </a:r>
            <a:endParaRPr dirty="0" sz="1050" lang="en-IN">
              <a:latin typeface="Times New Roman" panose="02020603050405020304" pitchFamily="18" charset="0"/>
              <a:cs typeface="Times New Roman" panose="02020603050405020304" pitchFamily="18" charset="0"/>
            </a:endParaRPr>
          </a:p>
          <a:p>
            <a:r>
              <a:rPr dirty="0" sz="1050" lang="en-IN" err="1">
                <a:latin typeface="Times New Roman" panose="02020603050405020304" pitchFamily="18" charset="0"/>
                <a:cs typeface="Times New Roman" panose="02020603050405020304" pitchFamily="18" charset="0"/>
              </a:rPr>
              <a:t>Beneito-Montagut</a:t>
            </a:r>
            <a:r>
              <a:rPr dirty="0" sz="1050" lang="en-IN">
                <a:latin typeface="Times New Roman" panose="02020603050405020304" pitchFamily="18" charset="0"/>
                <a:cs typeface="Times New Roman" panose="02020603050405020304" pitchFamily="18" charset="0"/>
              </a:rPr>
              <a:t>, R., Rosales, A. and Fernández-Ardèvol, M., 2022. Emerging digital inequalities: A comparative study of older adults’ smartphone use. Social Media+ Society, 8(4), p.20563051221138756.</a:t>
            </a:r>
            <a:r>
              <a:rPr dirty="0" sz="1050" lang="en-IN" u="sng">
                <a:latin typeface="Times New Roman" panose="02020603050405020304" pitchFamily="18" charset="0"/>
                <a:cs typeface="Times New Roman" panose="02020603050405020304" pitchFamily="18" charset="0"/>
                <a:hlinkClick r:id="rId2"/>
              </a:rPr>
              <a:t>https://doi.org/10.1177/20563051221138756</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Cho, M.K. and Kim, M.Y., 2021. Self-management nursing intervention for controlling glucose among diabetes: a systematic review and meta-analysis. International journal of environmental research and public health, 18(23), p.12750. </a:t>
            </a:r>
            <a:r>
              <a:rPr dirty="0" sz="1050" lang="en-IN" u="sng">
                <a:latin typeface="Times New Roman" panose="02020603050405020304" pitchFamily="18" charset="0"/>
                <a:cs typeface="Times New Roman" panose="02020603050405020304" pitchFamily="18" charset="0"/>
                <a:hlinkClick r:id="rId3"/>
              </a:rPr>
              <a:t>https://doi.org/10.3390/ijerph182312750</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Di Fede, O., La Mantia, G., Cimino, M.G. and Campisi, G., 2023. Protection of patient data in digital Oral and general health care: A scoping review with respect to the current regulations. Oral, 3(2), pp.155-165.</a:t>
            </a:r>
            <a:r>
              <a:rPr dirty="0" sz="1050" lang="en-IN" u="sng">
                <a:latin typeface="Times New Roman" panose="02020603050405020304" pitchFamily="18" charset="0"/>
                <a:cs typeface="Times New Roman" panose="02020603050405020304" pitchFamily="18" charset="0"/>
                <a:hlinkClick r:id="rId4"/>
              </a:rPr>
              <a:t>https://doi.org/10.3390/oral3020014</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GDPR (2018). Art. 5 GDPR – Principles Relating to Processing of Personal Data | General Data Protection Regulation (GDPR). [online] General Data Protection Regulation (GDPR). Available at: </a:t>
            </a:r>
            <a:r>
              <a:rPr dirty="0" sz="1050" lang="en-IN" u="sng">
                <a:latin typeface="Times New Roman" panose="02020603050405020304" pitchFamily="18" charset="0"/>
                <a:cs typeface="Times New Roman" panose="02020603050405020304" pitchFamily="18" charset="0"/>
                <a:hlinkClick r:id="rId5"/>
              </a:rPr>
              <a:t>https://gdpr-info.eu/art-5-gdpr/</a:t>
            </a:r>
            <a:r>
              <a:rPr dirty="0" sz="1050" lang="en-IN">
                <a:latin typeface="Times New Roman" panose="02020603050405020304" pitchFamily="18" charset="0"/>
                <a:cs typeface="Times New Roman" panose="02020603050405020304" pitchFamily="18" charset="0"/>
              </a:rPr>
              <a:t>.</a:t>
            </a:r>
          </a:p>
          <a:p>
            <a:r>
              <a:rPr dirty="0" sz="1050" lang="en-IN">
                <a:latin typeface="Times New Roman" panose="02020603050405020304" pitchFamily="18" charset="0"/>
                <a:cs typeface="Times New Roman" panose="02020603050405020304" pitchFamily="18" charset="0"/>
              </a:rPr>
              <a:t>Hall, C.L., Gómez Bergin, A.D. and Rennick-Egglestone, S., 2024. Research into digital health intervention for mental health: 25-year retrospective on the ethical and legal challenges. Journal of Medical Internet Research, 26, p.e58939.</a:t>
            </a:r>
            <a:r>
              <a:rPr dirty="0" sz="1050" lang="en-IN" u="sng">
                <a:latin typeface="Times New Roman" panose="02020603050405020304" pitchFamily="18" charset="0"/>
                <a:cs typeface="Times New Roman" panose="02020603050405020304" pitchFamily="18" charset="0"/>
                <a:hlinkClick r:id="rId6"/>
              </a:rPr>
              <a:t>https://doi.org/10.2196/58939</a:t>
            </a:r>
            <a:endParaRPr dirty="0" sz="1050" lang="en-IN">
              <a:latin typeface="Times New Roman" panose="02020603050405020304" pitchFamily="18" charset="0"/>
              <a:cs typeface="Times New Roman" panose="02020603050405020304" pitchFamily="18" charset="0"/>
            </a:endParaRPr>
          </a:p>
          <a:p>
            <a:r>
              <a:rPr dirty="0" sz="1050" lang="en-IN" err="1">
                <a:latin typeface="Times New Roman" panose="02020603050405020304" pitchFamily="18" charset="0"/>
                <a:cs typeface="Times New Roman" panose="02020603050405020304" pitchFamily="18" charset="0"/>
              </a:rPr>
              <a:t>Istepanian</a:t>
            </a:r>
            <a:r>
              <a:rPr dirty="0" sz="1050" lang="en-IN">
                <a:latin typeface="Times New Roman" panose="02020603050405020304" pitchFamily="18" charset="0"/>
                <a:cs typeface="Times New Roman" panose="02020603050405020304" pitchFamily="18" charset="0"/>
              </a:rPr>
              <a:t>, R.S., 2022. Mobile health (m-Health) in retrospect: the known unknowns. International journal of environmental research and public health, 19(7), p.3747. </a:t>
            </a:r>
            <a:r>
              <a:rPr dirty="0" sz="1050" lang="en-IN" u="sng">
                <a:latin typeface="Times New Roman" panose="02020603050405020304" pitchFamily="18" charset="0"/>
                <a:cs typeface="Times New Roman" panose="02020603050405020304" pitchFamily="18" charset="0"/>
                <a:hlinkClick r:id="rId7"/>
              </a:rPr>
              <a:t>https://doi.org/10.3390/ijerph19073747</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Javaid, M., Haleem, A., Singh, R.P. and Suman, R., 2023. 5G technology for healthcare: Features, serviceable pillars, and applications. Intelligent Pharmacy, 1(1), pp.2-10.</a:t>
            </a:r>
            <a:r>
              <a:rPr dirty="0" sz="1050" lang="en-IN" u="sng">
                <a:latin typeface="Times New Roman" panose="02020603050405020304" pitchFamily="18" charset="0"/>
                <a:cs typeface="Times New Roman" panose="02020603050405020304" pitchFamily="18" charset="0"/>
                <a:hlinkClick r:id="rId8"/>
              </a:rPr>
              <a:t>https://doi.org/10.1016/j.ipha.2023.04.001</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Kaboré, S.S., </a:t>
            </a:r>
            <a:r>
              <a:rPr dirty="0" sz="1050" lang="en-IN" err="1">
                <a:latin typeface="Times New Roman" panose="02020603050405020304" pitchFamily="18" charset="0"/>
                <a:cs typeface="Times New Roman" panose="02020603050405020304" pitchFamily="18" charset="0"/>
              </a:rPr>
              <a:t>Ngangue</a:t>
            </a:r>
            <a:r>
              <a:rPr dirty="0" sz="1050" lang="en-IN">
                <a:latin typeface="Times New Roman" panose="02020603050405020304" pitchFamily="18" charset="0"/>
                <a:cs typeface="Times New Roman" panose="02020603050405020304" pitchFamily="18" charset="0"/>
              </a:rPr>
              <a:t>, P., Soubeiga, D., Barro, A., </a:t>
            </a:r>
            <a:r>
              <a:rPr dirty="0" sz="1050" lang="en-IN" err="1">
                <a:latin typeface="Times New Roman" panose="02020603050405020304" pitchFamily="18" charset="0"/>
                <a:cs typeface="Times New Roman" panose="02020603050405020304" pitchFamily="18" charset="0"/>
              </a:rPr>
              <a:t>Pilabré</a:t>
            </a:r>
            <a:r>
              <a:rPr dirty="0" sz="1050" lang="en-IN">
                <a:latin typeface="Times New Roman" panose="02020603050405020304" pitchFamily="18" charset="0"/>
                <a:cs typeface="Times New Roman" panose="02020603050405020304" pitchFamily="18" charset="0"/>
              </a:rPr>
              <a:t>, A.H., Bationo, N., Pafadnam, Y., Drabo, K.M., Hien, H. and Savadogo, G.B.L., 2022. Barriers and facilitators for the sustainability of digital health interventions in low and middle-income countries: a systematic review. Frontiers in digital health, 4, p.1014375.</a:t>
            </a:r>
            <a:r>
              <a:rPr dirty="0" sz="1050" lang="en-IN" u="sng">
                <a:latin typeface="Times New Roman" panose="02020603050405020304" pitchFamily="18" charset="0"/>
                <a:cs typeface="Times New Roman" panose="02020603050405020304" pitchFamily="18" charset="0"/>
                <a:hlinkClick r:id="rId9"/>
              </a:rPr>
              <a:t>https://doi.org/10.3389/fdgth.2022.1014375</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Lee, T., Seohyun, K. and Park, S., 2023. Mobile health applications for communication between caregivers of community-dwelling older adults: A scoping review. Geriatric Nursing, 52, pp.172-180.</a:t>
            </a:r>
            <a:r>
              <a:rPr dirty="0" sz="1050" lang="en-IN" u="sng">
                <a:latin typeface="Times New Roman" panose="02020603050405020304" pitchFamily="18" charset="0"/>
                <a:cs typeface="Times New Roman" panose="02020603050405020304" pitchFamily="18" charset="0"/>
                <a:hlinkClick r:id="rId10"/>
              </a:rPr>
              <a:t>https://doi.org/10.1016/j.gerinurse.2023.06.011</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Leung, W.K.C., Yau, C.Y.C. and Lam, S.C., 2025. Facilitators, barriers, and recommendations for mobile health applications among Chinese older populations: a scoping review. BMC geriatrics, 25(1), p.396.</a:t>
            </a:r>
            <a:r>
              <a:rPr dirty="0" sz="1050" lang="en-IN" u="sng">
                <a:latin typeface="Times New Roman" panose="02020603050405020304" pitchFamily="18" charset="0"/>
                <a:cs typeface="Times New Roman" panose="02020603050405020304" pitchFamily="18" charset="0"/>
                <a:hlinkClick r:id="rId11"/>
              </a:rPr>
              <a:t>https://doi.org/10.1186/s12877-025-06010-8</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Levell, N.J., 2022. NHS outpatient secondary care: a time of challenges and opportunities. Future Healthcare Journal, 9(2), pp.106-112.</a:t>
            </a:r>
            <a:r>
              <a:rPr dirty="0" sz="1050" lang="en-IN" u="sng">
                <a:latin typeface="Times New Roman" panose="02020603050405020304" pitchFamily="18" charset="0"/>
                <a:cs typeface="Times New Roman" panose="02020603050405020304" pitchFamily="18" charset="0"/>
                <a:hlinkClick r:id="rId12"/>
              </a:rPr>
              <a:t>https://doi.org/10.7861/fhj.2022-0044</a:t>
            </a:r>
            <a:endParaRPr dirty="0" sz="1050" lang="en-IN">
              <a:latin typeface="Times New Roman" panose="02020603050405020304" pitchFamily="18" charset="0"/>
              <a:cs typeface="Times New Roman" panose="02020603050405020304" pitchFamily="18" charset="0"/>
            </a:endParaRPr>
          </a:p>
          <a:p>
            <a:r>
              <a:rPr dirty="0" sz="1050" lang="en-IN" err="1">
                <a:latin typeface="Times New Roman" panose="02020603050405020304" pitchFamily="18" charset="0"/>
                <a:cs typeface="Times New Roman" panose="02020603050405020304" pitchFamily="18" charset="0"/>
              </a:rPr>
              <a:t>Maeckelberghe</a:t>
            </a:r>
            <a:r>
              <a:rPr dirty="0" sz="1050" lang="en-IN">
                <a:latin typeface="Times New Roman" panose="02020603050405020304" pitchFamily="18" charset="0"/>
                <a:cs typeface="Times New Roman" panose="02020603050405020304" pitchFamily="18" charset="0"/>
              </a:rPr>
              <a:t>, E., Zdunek, K., </a:t>
            </a:r>
            <a:r>
              <a:rPr dirty="0" sz="1050" lang="en-IN" err="1">
                <a:latin typeface="Times New Roman" panose="02020603050405020304" pitchFamily="18" charset="0"/>
                <a:cs typeface="Times New Roman" panose="02020603050405020304" pitchFamily="18" charset="0"/>
              </a:rPr>
              <a:t>Marceglia</a:t>
            </a:r>
            <a:r>
              <a:rPr dirty="0" sz="1050" lang="en-IN">
                <a:latin typeface="Times New Roman" panose="02020603050405020304" pitchFamily="18" charset="0"/>
                <a:cs typeface="Times New Roman" panose="02020603050405020304" pitchFamily="18" charset="0"/>
              </a:rPr>
              <a:t>, S., </a:t>
            </a:r>
            <a:r>
              <a:rPr dirty="0" sz="1050" lang="en-IN" err="1">
                <a:latin typeface="Times New Roman" panose="02020603050405020304" pitchFamily="18" charset="0"/>
                <a:cs typeface="Times New Roman" panose="02020603050405020304" pitchFamily="18" charset="0"/>
              </a:rPr>
              <a:t>Farsides</a:t>
            </a:r>
            <a:r>
              <a:rPr dirty="0" sz="1050" lang="en-IN">
                <a:latin typeface="Times New Roman" panose="02020603050405020304" pitchFamily="18" charset="0"/>
                <a:cs typeface="Times New Roman" panose="02020603050405020304" pitchFamily="18" charset="0"/>
              </a:rPr>
              <a:t>, B. and Rigby, M., 2023. The ethical challenges of personalized digital health. Frontiers in medicine, 10, p.1123863.</a:t>
            </a:r>
            <a:r>
              <a:rPr dirty="0" sz="1050" lang="en-IN" u="sng">
                <a:latin typeface="Times New Roman" panose="02020603050405020304" pitchFamily="18" charset="0"/>
                <a:cs typeface="Times New Roman" panose="02020603050405020304" pitchFamily="18" charset="0"/>
                <a:hlinkClick r:id="rId13"/>
              </a:rPr>
              <a:t>https://doi.org/10.3389/fmed.2023.1123863</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Mubarak, F. and Suomi, R., 2022. Elderly forgotten? Digital exclusion in the information age and the rising grey digital divide. INQUIRY: The Journal of Health Care Organization, Provision, and Financing, 59, p.00469580221096272.</a:t>
            </a:r>
            <a:r>
              <a:rPr dirty="0" sz="1050" lang="en-IN" u="sng">
                <a:latin typeface="Times New Roman" panose="02020603050405020304" pitchFamily="18" charset="0"/>
                <a:cs typeface="Times New Roman" panose="02020603050405020304" pitchFamily="18" charset="0"/>
                <a:hlinkClick r:id="rId14"/>
              </a:rPr>
              <a:t>https://doi.org/10.1177/00469580221096272</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Rodrigues, D.A., Roque, M., Mateos-Campos, R., Figueiras, A., </a:t>
            </a:r>
            <a:r>
              <a:rPr dirty="0" sz="1050" lang="en-IN" err="1">
                <a:latin typeface="Times New Roman" panose="02020603050405020304" pitchFamily="18" charset="0"/>
                <a:cs typeface="Times New Roman" panose="02020603050405020304" pitchFamily="18" charset="0"/>
              </a:rPr>
              <a:t>Herdeiro</a:t>
            </a:r>
            <a:r>
              <a:rPr dirty="0" sz="1050" lang="en-IN">
                <a:latin typeface="Times New Roman" panose="02020603050405020304" pitchFamily="18" charset="0"/>
                <a:cs typeface="Times New Roman" panose="02020603050405020304" pitchFamily="18" charset="0"/>
              </a:rPr>
              <a:t>, M.T. and Roque, F., 2024. Barriers and facilitators of health professionals in adopting digital health-related tools for medication appropriateness: a systematic review. Digital health, 10, p.20552076231225133.</a:t>
            </a:r>
            <a:r>
              <a:rPr dirty="0" sz="1050" lang="en-IN" u="sng">
                <a:latin typeface="Times New Roman" panose="02020603050405020304" pitchFamily="18" charset="0"/>
                <a:cs typeface="Times New Roman" panose="02020603050405020304" pitchFamily="18" charset="0"/>
                <a:hlinkClick r:id="rId15"/>
              </a:rPr>
              <a:t>https://doi.org/10.1177/20552076231225133</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van de Vijver, S., Tensen, P., </a:t>
            </a:r>
            <a:r>
              <a:rPr dirty="0" sz="1050" lang="en-IN" err="1">
                <a:latin typeface="Times New Roman" panose="02020603050405020304" pitchFamily="18" charset="0"/>
                <a:cs typeface="Times New Roman" panose="02020603050405020304" pitchFamily="18" charset="0"/>
              </a:rPr>
              <a:t>Asiki</a:t>
            </a:r>
            <a:r>
              <a:rPr dirty="0" sz="1050" lang="en-IN">
                <a:latin typeface="Times New Roman" panose="02020603050405020304" pitchFamily="18" charset="0"/>
                <a:cs typeface="Times New Roman" panose="02020603050405020304" pitchFamily="18" charset="0"/>
              </a:rPr>
              <a:t>, G., Requena-Méndez, A., </a:t>
            </a:r>
            <a:r>
              <a:rPr dirty="0" sz="1050" lang="en-IN" err="1">
                <a:latin typeface="Times New Roman" panose="02020603050405020304" pitchFamily="18" charset="0"/>
                <a:cs typeface="Times New Roman" panose="02020603050405020304" pitchFamily="18" charset="0"/>
              </a:rPr>
              <a:t>Heidenrijk</a:t>
            </a:r>
            <a:r>
              <a:rPr dirty="0" sz="1050" lang="en-IN">
                <a:latin typeface="Times New Roman" panose="02020603050405020304" pitchFamily="18" charset="0"/>
                <a:cs typeface="Times New Roman" panose="02020603050405020304" pitchFamily="18" charset="0"/>
              </a:rPr>
              <a:t>, M., </a:t>
            </a:r>
            <a:r>
              <a:rPr dirty="0" sz="1050" lang="en-IN" err="1">
                <a:latin typeface="Times New Roman" panose="02020603050405020304" pitchFamily="18" charset="0"/>
                <a:cs typeface="Times New Roman" panose="02020603050405020304" pitchFamily="18" charset="0"/>
              </a:rPr>
              <a:t>Stronks</a:t>
            </a:r>
            <a:r>
              <a:rPr dirty="0" sz="1050" lang="en-IN">
                <a:latin typeface="Times New Roman" panose="02020603050405020304" pitchFamily="18" charset="0"/>
                <a:cs typeface="Times New Roman" panose="02020603050405020304" pitchFamily="18" charset="0"/>
              </a:rPr>
              <a:t>, K., Cobelens, F., Bont, J. and Agyemang, C., 2023. Digital health for all: how digital health could reduce inequality and increase universal health coverage. Digital health, 9, p.20552076231185434.</a:t>
            </a:r>
            <a:r>
              <a:rPr dirty="0" sz="1050" lang="en-IN" u="sng">
                <a:latin typeface="Times New Roman" panose="02020603050405020304" pitchFamily="18" charset="0"/>
                <a:cs typeface="Times New Roman" panose="02020603050405020304" pitchFamily="18" charset="0"/>
                <a:hlinkClick r:id="rId16"/>
              </a:rPr>
              <a:t>https://doi.org/10.1177/20552076231185434</a:t>
            </a:r>
            <a:endParaRPr dirty="0" sz="1050" lang="en-IN">
              <a:latin typeface="Times New Roman" panose="02020603050405020304" pitchFamily="18" charset="0"/>
              <a:cs typeface="Times New Roman" panose="02020603050405020304" pitchFamily="18" charset="0"/>
            </a:endParaRPr>
          </a:p>
          <a:p>
            <a:endParaRPr dirty="0" sz="100" lang="en-GB">
              <a:latin typeface="Times New Roman" panose="02020603050405020304" pitchFamily="18" charset="0"/>
              <a:cs typeface="Times New Roman" panose="02020603050405020304" pitchFamily="18" charset="0"/>
            </a:endParaRPr>
          </a:p>
        </p:txBody>
      </p:sp>
      <p:sp>
        <p:nvSpPr>
          <p:cNvPr id="1048844" name="TextBox 1"/>
          <p:cNvSpPr txBox="1"/>
          <p:nvPr/>
        </p:nvSpPr>
        <p:spPr>
          <a:xfrm>
            <a:off x="9245600" y="7771846"/>
            <a:ext cx="7315200" cy="491489"/>
          </a:xfrm>
          <a:prstGeom prst="rect"/>
          <a:noFill/>
        </p:spPr>
        <p:txBody>
          <a:bodyPr wrap="square">
            <a:spAutoFit/>
          </a:bodyPr>
          <a:p>
            <a:pPr algn="just">
              <a:lnSpc>
                <a:spcPct val="150000"/>
              </a:lnSpc>
              <a:buNone/>
            </a:pPr>
            <a:r>
              <a:rPr b="1" dirty="0" sz="1800" lang="en-GB">
                <a:solidFill>
                  <a:srgbClr val="0000FF"/>
                </a:solidFill>
                <a:effectLst/>
                <a:latin typeface="Times New Roman" panose="02020603050405020304" pitchFamily="18" charset="0"/>
                <a:ea typeface="Times New Roman" panose="02020603050405020304" pitchFamily="18" charset="0"/>
              </a:rPr>
              <a:t>Pati Asha (2513192)</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5">
    <p:spTree>
      <p:nvGrpSpPr>
        <p:cNvPr id="187" name=""/>
        <p:cNvGrpSpPr/>
        <p:nvPr/>
      </p:nvGrpSpPr>
      <p:grpSpPr>
        <a:xfrm>
          <a:off x="0" y="0"/>
          <a:ext cx="0" cy="0"/>
          <a:chOff x="0" y="0"/>
          <a:chExt cx="0" cy="0"/>
        </a:xfrm>
      </p:grpSpPr>
      <p:pic>
        <p:nvPicPr>
          <p:cNvPr id="2097173" name="Image 0" descr="preencoded.png"/>
          <p:cNvPicPr>
            <a:picLocks noChangeAspect="1"/>
          </p:cNvPicPr>
          <p:nvPr/>
        </p:nvPicPr>
        <p:blipFill>
          <a:blip xmlns:r="http://schemas.openxmlformats.org/officeDocument/2006/relationships" r:embed="rId1"/>
          <a:stretch>
            <a:fillRect/>
          </a:stretch>
        </p:blipFill>
        <p:spPr>
          <a:xfrm>
            <a:off x="0" y="0"/>
            <a:ext cx="5486400" cy="8229600"/>
          </a:xfrm>
          <a:prstGeom prst="rect"/>
        </p:spPr>
      </p:pic>
      <p:sp>
        <p:nvSpPr>
          <p:cNvPr id="1048847" name="Text 0"/>
          <p:cNvSpPr/>
          <p:nvPr/>
        </p:nvSpPr>
        <p:spPr>
          <a:xfrm>
            <a:off x="6241137" y="583406"/>
            <a:ext cx="5091946" cy="589598"/>
          </a:xfrm>
          <a:prstGeom prst="rect"/>
          <a:noFill/>
        </p:spPr>
        <p:txBody>
          <a:bodyPr anchor="t" bIns="0" lIns="0" rIns="0" rtlCol="0" tIns="0" wrap="none"/>
          <a:p>
            <a:pPr algn="l" indent="0" marL="0">
              <a:lnSpc>
                <a:spcPts val="460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Individuals</a:t>
            </a:r>
            <a:endParaRPr dirty="0" sz="4400" lang="en-US">
              <a:latin typeface="Times New Roman" panose="02020603050405020304" pitchFamily="18" charset="0"/>
              <a:cs typeface="Times New Roman" panose="02020603050405020304" pitchFamily="18" charset="0"/>
            </a:endParaRPr>
          </a:p>
        </p:txBody>
      </p:sp>
      <p:sp>
        <p:nvSpPr>
          <p:cNvPr id="1048848" name="Shape 1"/>
          <p:cNvSpPr/>
          <p:nvPr/>
        </p:nvSpPr>
        <p:spPr>
          <a:xfrm>
            <a:off x="6241137" y="1442085"/>
            <a:ext cx="3727609" cy="3895725"/>
          </a:xfrm>
          <a:prstGeom prst="roundRect">
            <a:avLst>
              <a:gd name="adj" fmla="val 2126"/>
            </a:avLst>
          </a:prstGeom>
          <a:solidFill>
            <a:srgbClr val="F2EEEE"/>
          </a:solidFill>
          <a:ln w="7620">
            <a:solidFill>
              <a:srgbClr val="D8D4D4"/>
            </a:solidFill>
            <a:prstDash val="solid"/>
          </a:ln>
        </p:spPr>
        <p:txBody>
          <a:bodyPr/>
          <a:p>
            <a:endParaRPr lang="en-IN"/>
          </a:p>
        </p:txBody>
      </p:sp>
      <p:sp>
        <p:nvSpPr>
          <p:cNvPr id="1048849" name="Shape 2"/>
          <p:cNvSpPr/>
          <p:nvPr/>
        </p:nvSpPr>
        <p:spPr>
          <a:xfrm>
            <a:off x="6437352" y="1638300"/>
            <a:ext cx="566023" cy="566023"/>
          </a:xfrm>
          <a:prstGeom prst="roundRect">
            <a:avLst>
              <a:gd name="adj" fmla="val 16153205"/>
            </a:avLst>
          </a:prstGeom>
          <a:solidFill>
            <a:srgbClr val="EF8508"/>
          </a:solidFill>
        </p:spPr>
        <p:txBody>
          <a:bodyPr/>
          <a:p>
            <a:endParaRPr lang="en-IN"/>
          </a:p>
        </p:txBody>
      </p:sp>
      <p:pic>
        <p:nvPicPr>
          <p:cNvPr id="2097174" name="Image 1" descr="preencoded.png"/>
          <p:cNvPicPr>
            <a:picLocks noChangeAspect="1"/>
          </p:cNvPicPr>
          <p:nvPr/>
        </p:nvPicPr>
        <p:blipFill>
          <a:blip xmlns:r="http://schemas.openxmlformats.org/officeDocument/2006/relationships" r:embed="rId2"/>
          <a:stretch>
            <a:fillRect/>
          </a:stretch>
        </p:blipFill>
        <p:spPr>
          <a:xfrm>
            <a:off x="6592967" y="1793915"/>
            <a:ext cx="254675" cy="254675"/>
          </a:xfrm>
          <a:prstGeom prst="rect"/>
        </p:spPr>
      </p:pic>
      <p:sp>
        <p:nvSpPr>
          <p:cNvPr id="1048850" name="Text 3"/>
          <p:cNvSpPr/>
          <p:nvPr/>
        </p:nvSpPr>
        <p:spPr>
          <a:xfrm>
            <a:off x="6437352" y="2383631"/>
            <a:ext cx="2552224" cy="294799"/>
          </a:xfrm>
          <a:prstGeom prst="rect"/>
          <a:noFill/>
        </p:spPr>
        <p:txBody>
          <a:bodyPr anchor="t" bIns="0" lIns="0" rIns="0" rtlCol="0" tIns="0" wrap="none"/>
          <a:p>
            <a:pPr algn="l" indent="0" marL="0">
              <a:lnSpc>
                <a:spcPts val="23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Better Diabetes Control</a:t>
            </a:r>
            <a:endParaRPr dirty="0" sz="2400" lang="en-US">
              <a:latin typeface="Times New Roman" panose="02020603050405020304" pitchFamily="18" charset="0"/>
              <a:cs typeface="Times New Roman" panose="02020603050405020304" pitchFamily="18" charset="0"/>
            </a:endParaRPr>
          </a:p>
        </p:txBody>
      </p:sp>
      <p:sp>
        <p:nvSpPr>
          <p:cNvPr id="1048851" name="Text 4"/>
          <p:cNvSpPr/>
          <p:nvPr/>
        </p:nvSpPr>
        <p:spPr>
          <a:xfrm>
            <a:off x="6437352" y="2786062"/>
            <a:ext cx="3335179" cy="2355533"/>
          </a:xfrm>
          <a:prstGeom prst="rect"/>
          <a:noFill/>
        </p:spPr>
        <p:txBody>
          <a:bodyPr anchor="t" bIns="0" lIns="0" rIns="0" rtlCol="0" tIns="0" wrap="square"/>
          <a:p>
            <a:pPr>
              <a:lnSpc>
                <a:spcPts val="2300"/>
              </a:lnSpc>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Knowdiabetes app can enable elderly people to control diabetes better by monitoring their glucose levels, reminding them about their medications, tracking their diets, and providing access to educational materials (</a:t>
            </a:r>
            <a:r>
              <a:rPr dirty="0" lang="en-GB">
                <a:latin typeface="Times New Roman" panose="02020603050405020304" pitchFamily="18" charset="0"/>
                <a:ea typeface="Times New Roman" panose="02020603050405020304" pitchFamily="18" charset="0"/>
                <a:cs typeface="Times New Roman" panose="02020603050405020304" pitchFamily="18" charset="0"/>
              </a:rPr>
              <a:t>(</a:t>
            </a:r>
            <a:r>
              <a:rPr dirty="0" lang="en-GB">
                <a:latin typeface="Times New Roman" panose="02020603050405020304" pitchFamily="18" charset="0"/>
                <a:ea typeface="Arial" panose="020B0604020202020204" pitchFamily="34" charset="0"/>
              </a:rPr>
              <a:t>Knowdiabetes, 2026</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a:t>
            </a:r>
            <a:endParaRPr dirty="0" lang="en-US">
              <a:latin typeface="Times New Roman" panose="02020603050405020304" pitchFamily="18" charset="0"/>
              <a:cs typeface="Times New Roman" panose="02020603050405020304" pitchFamily="18" charset="0"/>
            </a:endParaRPr>
          </a:p>
        </p:txBody>
      </p:sp>
      <p:sp>
        <p:nvSpPr>
          <p:cNvPr id="1048852" name="Shape 5"/>
          <p:cNvSpPr/>
          <p:nvPr/>
        </p:nvSpPr>
        <p:spPr>
          <a:xfrm>
            <a:off x="10148054" y="1442085"/>
            <a:ext cx="3872746" cy="3895725"/>
          </a:xfrm>
          <a:prstGeom prst="roundRect">
            <a:avLst>
              <a:gd name="adj" fmla="val 2126"/>
            </a:avLst>
          </a:prstGeom>
          <a:solidFill>
            <a:srgbClr val="F2EEEE"/>
          </a:solidFill>
          <a:ln w="7620">
            <a:solidFill>
              <a:srgbClr val="D8D4D4"/>
            </a:solidFill>
            <a:prstDash val="solid"/>
          </a:ln>
        </p:spPr>
        <p:txBody>
          <a:bodyPr/>
          <a:p>
            <a:endParaRPr lang="en-IN"/>
          </a:p>
        </p:txBody>
      </p:sp>
      <p:sp>
        <p:nvSpPr>
          <p:cNvPr id="1048853" name="Shape 6"/>
          <p:cNvSpPr/>
          <p:nvPr/>
        </p:nvSpPr>
        <p:spPr>
          <a:xfrm>
            <a:off x="10344269" y="1638300"/>
            <a:ext cx="566023" cy="566023"/>
          </a:xfrm>
          <a:prstGeom prst="roundRect">
            <a:avLst>
              <a:gd name="adj" fmla="val 16153205"/>
            </a:avLst>
          </a:prstGeom>
          <a:solidFill>
            <a:srgbClr val="EF8508"/>
          </a:solidFill>
        </p:spPr>
        <p:txBody>
          <a:bodyPr/>
          <a:p>
            <a:endParaRPr lang="en-IN"/>
          </a:p>
        </p:txBody>
      </p:sp>
      <p:pic>
        <p:nvPicPr>
          <p:cNvPr id="2097175" name="Image 2" descr="preencoded.png"/>
          <p:cNvPicPr>
            <a:picLocks noChangeAspect="1"/>
          </p:cNvPicPr>
          <p:nvPr/>
        </p:nvPicPr>
        <p:blipFill>
          <a:blip xmlns:r="http://schemas.openxmlformats.org/officeDocument/2006/relationships" r:embed="rId3"/>
          <a:stretch>
            <a:fillRect/>
          </a:stretch>
        </p:blipFill>
        <p:spPr>
          <a:xfrm>
            <a:off x="10499884" y="1793915"/>
            <a:ext cx="254675" cy="254675"/>
          </a:xfrm>
          <a:prstGeom prst="rect"/>
        </p:spPr>
      </p:pic>
      <p:sp>
        <p:nvSpPr>
          <p:cNvPr id="1048854" name="Text 7"/>
          <p:cNvSpPr/>
          <p:nvPr/>
        </p:nvSpPr>
        <p:spPr>
          <a:xfrm>
            <a:off x="10344269" y="2383631"/>
            <a:ext cx="3030498" cy="294799"/>
          </a:xfrm>
          <a:prstGeom prst="rect"/>
          <a:noFill/>
        </p:spPr>
        <p:txBody>
          <a:bodyPr anchor="t" bIns="0" lIns="0" rIns="0" rtlCol="0" tIns="0" wrap="none"/>
          <a:p>
            <a:pPr algn="l" indent="0" marL="0">
              <a:lnSpc>
                <a:spcPts val="23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Promotes Self-Management</a:t>
            </a:r>
            <a:endParaRPr dirty="0" sz="2400" lang="en-US">
              <a:latin typeface="Times New Roman" panose="02020603050405020304" pitchFamily="18" charset="0"/>
              <a:cs typeface="Times New Roman" panose="02020603050405020304" pitchFamily="18" charset="0"/>
            </a:endParaRPr>
          </a:p>
        </p:txBody>
      </p:sp>
      <p:sp>
        <p:nvSpPr>
          <p:cNvPr id="1048855" name="Text 8"/>
          <p:cNvSpPr/>
          <p:nvPr/>
        </p:nvSpPr>
        <p:spPr>
          <a:xfrm>
            <a:off x="10344269" y="2786062"/>
            <a:ext cx="3335179" cy="1177766"/>
          </a:xfrm>
          <a:prstGeom prst="rect"/>
          <a:noFill/>
        </p:spPr>
        <p:txBody>
          <a:bodyPr anchor="t" bIns="0" lIns="0" rIns="0" rtlCol="0" tIns="0" wrap="square"/>
          <a:p>
            <a:pPr algn="l" indent="0" marL="0">
              <a:lnSpc>
                <a:spcPts val="23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These aids promote self-management, enhance health awareness, and promote healthier lifestyle </a:t>
            </a:r>
            <a:r>
              <a:rPr dirty="0" lang="en-US" err="1">
                <a:solidFill>
                  <a:srgbClr val="504C49"/>
                </a:solidFill>
                <a:latin typeface="Times New Roman" panose="02020603050405020304" pitchFamily="18" charset="0"/>
                <a:ea typeface="Open Sans" pitchFamily="34" charset="-122"/>
                <a:cs typeface="Times New Roman" panose="02020603050405020304" pitchFamily="18" charset="0"/>
              </a:rPr>
              <a:t>behaviours</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a:t>
            </a:r>
            <a:r>
              <a:rPr dirty="0" lang="en-US" err="1">
                <a:solidFill>
                  <a:srgbClr val="504C49"/>
                </a:solidFill>
                <a:latin typeface="Times New Roman" panose="02020603050405020304" pitchFamily="18" charset="0"/>
                <a:ea typeface="Open Sans" pitchFamily="34" charset="-122"/>
                <a:cs typeface="Times New Roman" panose="02020603050405020304" pitchFamily="18" charset="0"/>
              </a:rPr>
              <a:t>Jeem</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 </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2022).</a:t>
            </a:r>
            <a:endParaRPr dirty="0" lang="en-US">
              <a:latin typeface="Times New Roman" panose="02020603050405020304" pitchFamily="18" charset="0"/>
              <a:cs typeface="Times New Roman" panose="02020603050405020304" pitchFamily="18" charset="0"/>
            </a:endParaRPr>
          </a:p>
        </p:txBody>
      </p:sp>
      <p:sp>
        <p:nvSpPr>
          <p:cNvPr id="1048856" name="Shape 9"/>
          <p:cNvSpPr/>
          <p:nvPr/>
        </p:nvSpPr>
        <p:spPr>
          <a:xfrm>
            <a:off x="6241137" y="5517118"/>
            <a:ext cx="7634526" cy="2129076"/>
          </a:xfrm>
          <a:prstGeom prst="roundRect">
            <a:avLst>
              <a:gd name="adj" fmla="val 3722"/>
            </a:avLst>
          </a:prstGeom>
          <a:solidFill>
            <a:srgbClr val="F2EEEE"/>
          </a:solidFill>
          <a:ln w="7620">
            <a:solidFill>
              <a:srgbClr val="D8D4D4"/>
            </a:solidFill>
            <a:prstDash val="solid"/>
          </a:ln>
        </p:spPr>
        <p:txBody>
          <a:bodyPr/>
          <a:p>
            <a:endParaRPr lang="en-IN"/>
          </a:p>
        </p:txBody>
      </p:sp>
      <p:sp>
        <p:nvSpPr>
          <p:cNvPr id="1048857" name="Shape 10"/>
          <p:cNvSpPr/>
          <p:nvPr/>
        </p:nvSpPr>
        <p:spPr>
          <a:xfrm>
            <a:off x="6437352" y="5713333"/>
            <a:ext cx="566023" cy="566023"/>
          </a:xfrm>
          <a:prstGeom prst="roundRect">
            <a:avLst>
              <a:gd name="adj" fmla="val 16153205"/>
            </a:avLst>
          </a:prstGeom>
          <a:solidFill>
            <a:srgbClr val="EF8508"/>
          </a:solidFill>
        </p:spPr>
        <p:txBody>
          <a:bodyPr/>
          <a:p>
            <a:endParaRPr lang="en-IN"/>
          </a:p>
        </p:txBody>
      </p:sp>
      <p:pic>
        <p:nvPicPr>
          <p:cNvPr id="2097176" name="Image 3" descr="preencoded.png"/>
          <p:cNvPicPr>
            <a:picLocks noChangeAspect="1"/>
          </p:cNvPicPr>
          <p:nvPr/>
        </p:nvPicPr>
        <p:blipFill>
          <a:blip xmlns:r="http://schemas.openxmlformats.org/officeDocument/2006/relationships" r:embed="rId4"/>
          <a:stretch>
            <a:fillRect/>
          </a:stretch>
        </p:blipFill>
        <p:spPr>
          <a:xfrm>
            <a:off x="6592967" y="5868948"/>
            <a:ext cx="254675" cy="254675"/>
          </a:xfrm>
          <a:prstGeom prst="rect"/>
        </p:spPr>
      </p:pic>
      <p:sp>
        <p:nvSpPr>
          <p:cNvPr id="1048858" name="Text 11"/>
          <p:cNvSpPr/>
          <p:nvPr/>
        </p:nvSpPr>
        <p:spPr>
          <a:xfrm>
            <a:off x="6437352" y="6458664"/>
            <a:ext cx="2358628" cy="294799"/>
          </a:xfrm>
          <a:prstGeom prst="rect"/>
          <a:noFill/>
        </p:spPr>
        <p:txBody>
          <a:bodyPr anchor="t" bIns="0" lIns="0" rIns="0" rtlCol="0" tIns="0" wrap="none"/>
          <a:p>
            <a:pPr algn="l" indent="0" marL="0">
              <a:lnSpc>
                <a:spcPts val="23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Better Quality of Life</a:t>
            </a:r>
            <a:endParaRPr dirty="0" sz="2400" lang="en-US">
              <a:latin typeface="Times New Roman" panose="02020603050405020304" pitchFamily="18" charset="0"/>
              <a:cs typeface="Times New Roman" panose="02020603050405020304" pitchFamily="18" charset="0"/>
            </a:endParaRPr>
          </a:p>
        </p:txBody>
      </p:sp>
      <p:sp>
        <p:nvSpPr>
          <p:cNvPr id="1048859" name="Text 12"/>
          <p:cNvSpPr/>
          <p:nvPr/>
        </p:nvSpPr>
        <p:spPr>
          <a:xfrm>
            <a:off x="6437352" y="6861096"/>
            <a:ext cx="7242096" cy="588883"/>
          </a:xfrm>
          <a:prstGeom prst="rect"/>
          <a:noFill/>
        </p:spPr>
        <p:txBody>
          <a:bodyPr anchor="t" bIns="0" lIns="0" rIns="0" rtlCol="0" tIns="0" wrap="square"/>
          <a:p>
            <a:pPr algn="l" indent="0" marL="0">
              <a:lnSpc>
                <a:spcPts val="23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It will ultimately contribute to the older adults having better blood glucose management and quality of life (de Souza Ferreira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2023).</a:t>
            </a:r>
            <a:endParaRPr dirty="0" lang="en-US">
              <a:latin typeface="Times New Roman" panose="02020603050405020304" pitchFamily="18" charset="0"/>
              <a:cs typeface="Times New Roman" panose="02020603050405020304" pitchFamily="18" charset="0"/>
            </a:endParaRPr>
          </a:p>
        </p:txBody>
      </p:sp>
      <p:sp>
        <p:nvSpPr>
          <p:cNvPr id="1048860" name="TextBox 20"/>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6">
    <p:spTree>
      <p:nvGrpSpPr>
        <p:cNvPr id="191" name=""/>
        <p:cNvGrpSpPr/>
        <p:nvPr/>
      </p:nvGrpSpPr>
      <p:grpSpPr>
        <a:xfrm>
          <a:off x="0" y="0"/>
          <a:ext cx="0" cy="0"/>
          <a:chOff x="0" y="0"/>
          <a:chExt cx="0" cy="0"/>
        </a:xfrm>
      </p:grpSpPr>
      <p:sp>
        <p:nvSpPr>
          <p:cNvPr id="1048866" name="Text 0"/>
          <p:cNvSpPr/>
          <p:nvPr/>
        </p:nvSpPr>
        <p:spPr>
          <a:xfrm>
            <a:off x="793790" y="2012513"/>
            <a:ext cx="7023854"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Healthcare System</a:t>
            </a:r>
            <a:endParaRPr dirty="0" sz="4400" lang="en-US">
              <a:latin typeface="Times New Roman" panose="02020603050405020304" pitchFamily="18" charset="0"/>
              <a:cs typeface="Times New Roman" panose="02020603050405020304" pitchFamily="18" charset="0"/>
            </a:endParaRPr>
          </a:p>
        </p:txBody>
      </p:sp>
      <p:sp>
        <p:nvSpPr>
          <p:cNvPr id="1048867" name="Text 1"/>
          <p:cNvSpPr/>
          <p:nvPr/>
        </p:nvSpPr>
        <p:spPr>
          <a:xfrm>
            <a:off x="793790" y="3252668"/>
            <a:ext cx="3015615" cy="654963"/>
          </a:xfrm>
          <a:prstGeom prst="rect"/>
          <a:noFill/>
        </p:spPr>
        <p:txBody>
          <a:bodyPr anchor="t" bIns="0" lIns="0" rIns="0" rtlCol="0" tIns="0" wrap="none"/>
          <a:p>
            <a:pPr algn="ctr" indent="0" marL="0">
              <a:lnSpc>
                <a:spcPts val="5150"/>
              </a:lnSpc>
              <a:buNone/>
            </a:pPr>
            <a:r>
              <a:rPr b="1" dirty="0" sz="6000" lang="en-US">
                <a:solidFill>
                  <a:srgbClr val="504C49"/>
                </a:solidFill>
                <a:latin typeface="Times New Roman" panose="02020603050405020304" pitchFamily="18" charset="0"/>
                <a:ea typeface="Playfair Display Bold" pitchFamily="34" charset="-122"/>
                <a:cs typeface="Times New Roman" panose="02020603050405020304" pitchFamily="18" charset="0"/>
              </a:rPr>
              <a:t>↓</a:t>
            </a:r>
            <a:endParaRPr dirty="0" sz="6000" lang="en-US">
              <a:latin typeface="Times New Roman" panose="02020603050405020304" pitchFamily="18" charset="0"/>
              <a:cs typeface="Times New Roman" panose="02020603050405020304" pitchFamily="18" charset="0"/>
            </a:endParaRPr>
          </a:p>
        </p:txBody>
      </p:sp>
      <p:sp>
        <p:nvSpPr>
          <p:cNvPr id="1048868" name="Text 2"/>
          <p:cNvSpPr/>
          <p:nvPr/>
        </p:nvSpPr>
        <p:spPr>
          <a:xfrm>
            <a:off x="1061085" y="4155638"/>
            <a:ext cx="2480905" cy="310158"/>
          </a:xfrm>
          <a:prstGeom prst="rect"/>
          <a:noFill/>
        </p:spPr>
        <p:txBody>
          <a:bodyPr anchor="t" bIns="0" lIns="0" rIns="0" rtlCol="0" tIns="0" wrap="none"/>
          <a:p>
            <a:pPr algn="ctr"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Hospitalisations</a:t>
            </a:r>
            <a:endParaRPr dirty="0" sz="2400" lang="en-US">
              <a:latin typeface="Times New Roman" panose="02020603050405020304" pitchFamily="18" charset="0"/>
              <a:cs typeface="Times New Roman" panose="02020603050405020304" pitchFamily="18" charset="0"/>
            </a:endParaRPr>
          </a:p>
        </p:txBody>
      </p:sp>
      <p:sp>
        <p:nvSpPr>
          <p:cNvPr id="1048869" name="Text 3"/>
          <p:cNvSpPr/>
          <p:nvPr/>
        </p:nvSpPr>
        <p:spPr>
          <a:xfrm>
            <a:off x="793790" y="4664154"/>
            <a:ext cx="3015615" cy="952619"/>
          </a:xfrm>
          <a:prstGeom prst="rect"/>
          <a:noFill/>
        </p:spPr>
        <p:txBody>
          <a:bodyPr anchor="t" bIns="0" lIns="0" rIns="0" rtlCol="0" tIns="0" wrap="square"/>
          <a:p>
            <a:pPr algn="ctr">
              <a:lnSpc>
                <a:spcPts val="2500"/>
              </a:lnSpc>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Fewer hospitalisations through remote monitoring and early identification of complications (</a:t>
            </a:r>
            <a:r>
              <a:rPr dirty="0" lang="en-US" err="1">
                <a:solidFill>
                  <a:srgbClr val="504C49"/>
                </a:solidFill>
                <a:latin typeface="Times New Roman" panose="02020603050405020304" pitchFamily="18" charset="0"/>
                <a:ea typeface="Open Sans" pitchFamily="34" charset="-122"/>
                <a:cs typeface="Times New Roman" panose="02020603050405020304" pitchFamily="18" charset="0"/>
              </a:rPr>
              <a:t>Bertolazzi</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2024).</a:t>
            </a:r>
            <a:endParaRPr dirty="0" lang="en-US">
              <a:latin typeface="Times New Roman" panose="02020603050405020304" pitchFamily="18" charset="0"/>
              <a:cs typeface="Times New Roman" panose="02020603050405020304" pitchFamily="18" charset="0"/>
            </a:endParaRPr>
          </a:p>
        </p:txBody>
      </p:sp>
      <p:sp>
        <p:nvSpPr>
          <p:cNvPr id="1048870" name="Text 4"/>
          <p:cNvSpPr/>
          <p:nvPr/>
        </p:nvSpPr>
        <p:spPr>
          <a:xfrm>
            <a:off x="4057412" y="3252668"/>
            <a:ext cx="3015734" cy="654963"/>
          </a:xfrm>
          <a:prstGeom prst="rect"/>
          <a:noFill/>
        </p:spPr>
        <p:txBody>
          <a:bodyPr anchor="t" bIns="0" lIns="0" rIns="0" rtlCol="0" tIns="0" wrap="none"/>
          <a:p>
            <a:pPr algn="ctr" indent="0" marL="0">
              <a:lnSpc>
                <a:spcPts val="5150"/>
              </a:lnSpc>
              <a:buNone/>
            </a:pPr>
            <a:r>
              <a:rPr b="1" dirty="0" sz="6000" lang="en-US">
                <a:solidFill>
                  <a:srgbClr val="504C49"/>
                </a:solidFill>
                <a:latin typeface="Times New Roman" panose="02020603050405020304" pitchFamily="18" charset="0"/>
                <a:ea typeface="Playfair Display Bold" pitchFamily="34" charset="-122"/>
                <a:cs typeface="Times New Roman" panose="02020603050405020304" pitchFamily="18" charset="0"/>
              </a:rPr>
              <a:t>↓</a:t>
            </a:r>
            <a:endParaRPr dirty="0" sz="6000" lang="en-US">
              <a:latin typeface="Times New Roman" panose="02020603050405020304" pitchFamily="18" charset="0"/>
              <a:cs typeface="Times New Roman" panose="02020603050405020304" pitchFamily="18" charset="0"/>
            </a:endParaRPr>
          </a:p>
        </p:txBody>
      </p:sp>
      <p:sp>
        <p:nvSpPr>
          <p:cNvPr id="1048871" name="Text 5"/>
          <p:cNvSpPr/>
          <p:nvPr/>
        </p:nvSpPr>
        <p:spPr>
          <a:xfrm>
            <a:off x="4324826" y="4155638"/>
            <a:ext cx="2480905" cy="310158"/>
          </a:xfrm>
          <a:prstGeom prst="rect"/>
          <a:noFill/>
        </p:spPr>
        <p:txBody>
          <a:bodyPr anchor="t" bIns="0" lIns="0" rIns="0" rtlCol="0" tIns="0" wrap="none"/>
          <a:p>
            <a:pPr algn="ctr"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Clinic Visits</a:t>
            </a:r>
            <a:endParaRPr dirty="0" sz="2400" lang="en-US">
              <a:latin typeface="Times New Roman" panose="02020603050405020304" pitchFamily="18" charset="0"/>
              <a:cs typeface="Times New Roman" panose="02020603050405020304" pitchFamily="18" charset="0"/>
            </a:endParaRPr>
          </a:p>
        </p:txBody>
      </p:sp>
      <p:sp>
        <p:nvSpPr>
          <p:cNvPr id="1048872" name="Text 6"/>
          <p:cNvSpPr/>
          <p:nvPr/>
        </p:nvSpPr>
        <p:spPr>
          <a:xfrm>
            <a:off x="4057412" y="4664154"/>
            <a:ext cx="3015734" cy="1270159"/>
          </a:xfrm>
          <a:prstGeom prst="rect"/>
          <a:noFill/>
        </p:spPr>
        <p:txBody>
          <a:bodyPr anchor="t" bIns="0" lIns="0" rIns="0" rtlCol="0" tIns="0" wrap="square"/>
          <a:p>
            <a:pPr algn="ctr"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Fewer unwarranted clinic visits through digital health interventions (Busnatu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2022).</a:t>
            </a:r>
            <a:endParaRPr dirty="0" lang="en-US">
              <a:latin typeface="Times New Roman" panose="02020603050405020304" pitchFamily="18" charset="0"/>
              <a:cs typeface="Times New Roman" panose="02020603050405020304" pitchFamily="18" charset="0"/>
            </a:endParaRPr>
          </a:p>
        </p:txBody>
      </p:sp>
      <p:sp>
        <p:nvSpPr>
          <p:cNvPr id="1048873" name="Text 7"/>
          <p:cNvSpPr/>
          <p:nvPr/>
        </p:nvSpPr>
        <p:spPr>
          <a:xfrm>
            <a:off x="7564874" y="3128605"/>
            <a:ext cx="2493764" cy="310158"/>
          </a:xfrm>
          <a:prstGeom prst="rect"/>
          <a:noFill/>
        </p:spPr>
        <p:txBody>
          <a:bodyPr anchor="t" bIns="0" lIns="0" rIns="0" rtlCol="0" tIns="0" wrap="none"/>
          <a:p>
            <a:pPr algn="l" indent="0" marL="0">
              <a:lnSpc>
                <a:spcPts val="2400"/>
              </a:lnSpc>
              <a:buNone/>
            </a:pPr>
            <a:r>
              <a:rPr b="1" dirty="0" sz="2400" lang="en-US">
                <a:solidFill>
                  <a:srgbClr val="C56E07"/>
                </a:solidFill>
                <a:latin typeface="Times New Roman" panose="02020603050405020304" pitchFamily="18" charset="0"/>
                <a:ea typeface="Playfair Display Bold" pitchFamily="34" charset="-122"/>
                <a:cs typeface="Times New Roman" panose="02020603050405020304" pitchFamily="18" charset="0"/>
              </a:rPr>
              <a:t>Reduced System Load</a:t>
            </a:r>
            <a:endParaRPr dirty="0" sz="2400" lang="en-US">
              <a:latin typeface="Times New Roman" panose="02020603050405020304" pitchFamily="18" charset="0"/>
              <a:cs typeface="Times New Roman" panose="02020603050405020304" pitchFamily="18" charset="0"/>
            </a:endParaRPr>
          </a:p>
        </p:txBody>
      </p:sp>
      <p:sp>
        <p:nvSpPr>
          <p:cNvPr id="1048874" name="Text 8"/>
          <p:cNvSpPr/>
          <p:nvPr/>
        </p:nvSpPr>
        <p:spPr>
          <a:xfrm>
            <a:off x="7564874" y="3637121"/>
            <a:ext cx="6279356"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Through remote monitoring, early identification of complications and with the help of digital health interventions, the load on the healthcare system can be decreased (Busnatu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2022).</a:t>
            </a:r>
            <a:endParaRPr dirty="0" lang="en-US">
              <a:latin typeface="Times New Roman" panose="02020603050405020304" pitchFamily="18" charset="0"/>
              <a:cs typeface="Times New Roman" panose="02020603050405020304" pitchFamily="18" charset="0"/>
            </a:endParaRPr>
          </a:p>
        </p:txBody>
      </p:sp>
      <p:sp>
        <p:nvSpPr>
          <p:cNvPr id="1048875" name="Text 9"/>
          <p:cNvSpPr/>
          <p:nvPr/>
        </p:nvSpPr>
        <p:spPr>
          <a:xfrm>
            <a:off x="7564874" y="4768334"/>
            <a:ext cx="6279356" cy="127015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 mobile health application can result in fewer hospitalisations, fewer unwarranted clinic visits and enhance communication between patients and providers, leading to an increased efficient healthcare delivery (</a:t>
            </a:r>
            <a:r>
              <a:rPr dirty="0" lang="en-US" err="1">
                <a:solidFill>
                  <a:srgbClr val="504C49"/>
                </a:solidFill>
                <a:latin typeface="Times New Roman" panose="02020603050405020304" pitchFamily="18" charset="0"/>
                <a:ea typeface="Open Sans" pitchFamily="34" charset="-122"/>
                <a:cs typeface="Times New Roman" panose="02020603050405020304" pitchFamily="18" charset="0"/>
              </a:rPr>
              <a:t>Bertolazzi</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2024).</a:t>
            </a:r>
            <a:endParaRPr dirty="0" lang="en-US">
              <a:latin typeface="Times New Roman" panose="02020603050405020304" pitchFamily="18" charset="0"/>
              <a:cs typeface="Times New Roman" panose="02020603050405020304" pitchFamily="18" charset="0"/>
            </a:endParaRPr>
          </a:p>
        </p:txBody>
      </p:sp>
      <p:sp>
        <p:nvSpPr>
          <p:cNvPr id="1048876" name="TextBox 11"/>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7">
    <p:spTree>
      <p:nvGrpSpPr>
        <p:cNvPr id="195" name=""/>
        <p:cNvGrpSpPr/>
        <p:nvPr/>
      </p:nvGrpSpPr>
      <p:grpSpPr>
        <a:xfrm>
          <a:off x="0" y="0"/>
          <a:ext cx="0" cy="0"/>
          <a:chOff x="0" y="0"/>
          <a:chExt cx="0" cy="0"/>
        </a:xfrm>
      </p:grpSpPr>
      <p:pic>
        <p:nvPicPr>
          <p:cNvPr id="2097177" name="Image 0" descr="preencoded.png"/>
          <p:cNvPicPr>
            <a:picLocks noChangeAspect="1"/>
          </p:cNvPicPr>
          <p:nvPr/>
        </p:nvPicPr>
        <p:blipFill>
          <a:blip xmlns:r="http://schemas.openxmlformats.org/officeDocument/2006/relationships" r:embed="rId1"/>
          <a:stretch>
            <a:fillRect/>
          </a:stretch>
        </p:blipFill>
        <p:spPr>
          <a:xfrm>
            <a:off x="9144000" y="0"/>
            <a:ext cx="5054600" cy="7581900"/>
          </a:xfrm>
          <a:prstGeom prst="rect"/>
        </p:spPr>
      </p:pic>
      <p:sp>
        <p:nvSpPr>
          <p:cNvPr id="1048882" name="Text 0"/>
          <p:cNvSpPr/>
          <p:nvPr/>
        </p:nvSpPr>
        <p:spPr>
          <a:xfrm>
            <a:off x="793790" y="1080016"/>
            <a:ext cx="5870377"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Benefits for Public Health</a:t>
            </a:r>
            <a:endParaRPr dirty="0" sz="4400" lang="en-US">
              <a:latin typeface="Times New Roman" panose="02020603050405020304" pitchFamily="18" charset="0"/>
              <a:cs typeface="Times New Roman" panose="02020603050405020304" pitchFamily="18" charset="0"/>
            </a:endParaRPr>
          </a:p>
        </p:txBody>
      </p:sp>
      <p:sp>
        <p:nvSpPr>
          <p:cNvPr id="1048883" name="Text 1"/>
          <p:cNvSpPr/>
          <p:nvPr/>
        </p:nvSpPr>
        <p:spPr>
          <a:xfrm>
            <a:off x="1091446" y="2220992"/>
            <a:ext cx="7258764"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Digital health promotion interventions are beneficial to broader public health objectives since they aim to prevent and detect chronic diseases and manage them better (Shastry and Shastry, 2023).</a:t>
            </a:r>
            <a:endParaRPr dirty="0" lang="en-US">
              <a:latin typeface="Times New Roman" panose="02020603050405020304" pitchFamily="18" charset="0"/>
              <a:cs typeface="Times New Roman" panose="02020603050405020304" pitchFamily="18" charset="0"/>
            </a:endParaRPr>
          </a:p>
        </p:txBody>
      </p:sp>
      <p:sp>
        <p:nvSpPr>
          <p:cNvPr id="1048884" name="Shape 2"/>
          <p:cNvSpPr/>
          <p:nvPr/>
        </p:nvSpPr>
        <p:spPr>
          <a:xfrm>
            <a:off x="793790" y="1997750"/>
            <a:ext cx="22860" cy="1399103"/>
          </a:xfrm>
          <a:prstGeom prst="rect"/>
          <a:solidFill>
            <a:srgbClr val="EF8508"/>
          </a:solidFill>
        </p:spPr>
        <p:txBody>
          <a:bodyPr/>
          <a:p>
            <a:endParaRPr lang="en-IN"/>
          </a:p>
        </p:txBody>
      </p:sp>
      <p:sp>
        <p:nvSpPr>
          <p:cNvPr id="1048885" name="Shape 3"/>
          <p:cNvSpPr/>
          <p:nvPr/>
        </p:nvSpPr>
        <p:spPr>
          <a:xfrm>
            <a:off x="793790" y="3620095"/>
            <a:ext cx="3679031" cy="1824276"/>
          </a:xfrm>
          <a:prstGeom prst="roundRect">
            <a:avLst>
              <a:gd name="adj" fmla="val 4569"/>
            </a:avLst>
          </a:prstGeom>
          <a:solidFill>
            <a:srgbClr val="FFFFFF"/>
          </a:solidFill>
          <a:ln w="22860">
            <a:solidFill>
              <a:srgbClr val="D8D4D4"/>
            </a:solidFill>
            <a:prstDash val="solid"/>
          </a:ln>
        </p:spPr>
        <p:txBody>
          <a:bodyPr/>
          <a:p>
            <a:endParaRPr lang="en-IN"/>
          </a:p>
        </p:txBody>
      </p:sp>
      <p:sp>
        <p:nvSpPr>
          <p:cNvPr id="1048886" name="Text 4"/>
          <p:cNvSpPr/>
          <p:nvPr/>
        </p:nvSpPr>
        <p:spPr>
          <a:xfrm>
            <a:off x="1015008" y="3841313"/>
            <a:ext cx="2568416"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Reduce Complications</a:t>
            </a:r>
            <a:endParaRPr dirty="0" sz="2400" lang="en-US">
              <a:latin typeface="Times New Roman" panose="02020603050405020304" pitchFamily="18" charset="0"/>
              <a:cs typeface="Times New Roman" panose="02020603050405020304" pitchFamily="18" charset="0"/>
            </a:endParaRPr>
          </a:p>
        </p:txBody>
      </p:sp>
      <p:sp>
        <p:nvSpPr>
          <p:cNvPr id="1048887" name="Text 5"/>
          <p:cNvSpPr/>
          <p:nvPr/>
        </p:nvSpPr>
        <p:spPr>
          <a:xfrm>
            <a:off x="1015008" y="4270534"/>
            <a:ext cx="3236595"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Mobile health technologies have the potential to help reduce complications (Scarry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2022).</a:t>
            </a:r>
            <a:endParaRPr dirty="0" lang="en-US">
              <a:latin typeface="Times New Roman" panose="02020603050405020304" pitchFamily="18" charset="0"/>
              <a:cs typeface="Times New Roman" panose="02020603050405020304" pitchFamily="18" charset="0"/>
            </a:endParaRPr>
          </a:p>
        </p:txBody>
      </p:sp>
      <p:sp>
        <p:nvSpPr>
          <p:cNvPr id="1048888" name="Shape 6"/>
          <p:cNvSpPr/>
          <p:nvPr/>
        </p:nvSpPr>
        <p:spPr>
          <a:xfrm>
            <a:off x="4671179" y="3620095"/>
            <a:ext cx="3679031" cy="1824276"/>
          </a:xfrm>
          <a:prstGeom prst="roundRect">
            <a:avLst>
              <a:gd name="adj" fmla="val 4569"/>
            </a:avLst>
          </a:prstGeom>
          <a:solidFill>
            <a:srgbClr val="FFFFFF"/>
          </a:solidFill>
          <a:ln w="22860">
            <a:solidFill>
              <a:srgbClr val="D8D4D4"/>
            </a:solidFill>
            <a:prstDash val="solid"/>
          </a:ln>
        </p:spPr>
        <p:txBody>
          <a:bodyPr/>
          <a:p>
            <a:endParaRPr lang="en-IN"/>
          </a:p>
        </p:txBody>
      </p:sp>
      <p:sp>
        <p:nvSpPr>
          <p:cNvPr id="1048889" name="Text 7"/>
          <p:cNvSpPr/>
          <p:nvPr/>
        </p:nvSpPr>
        <p:spPr>
          <a:xfrm>
            <a:off x="4892397" y="3841313"/>
            <a:ext cx="3236595" cy="620316"/>
          </a:xfrm>
          <a:prstGeom prst="rect"/>
          <a:noFill/>
        </p:spPr>
        <p:txBody>
          <a:bodyPr anchor="t" bIns="0" lIns="0" rIns="0" rtlCol="0" tIns="0" wrap="squar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Cut Healthcare Expenditures</a:t>
            </a:r>
            <a:endParaRPr dirty="0" sz="2400" lang="en-US">
              <a:latin typeface="Times New Roman" panose="02020603050405020304" pitchFamily="18" charset="0"/>
              <a:cs typeface="Times New Roman" panose="02020603050405020304" pitchFamily="18" charset="0"/>
            </a:endParaRPr>
          </a:p>
        </p:txBody>
      </p:sp>
      <p:sp>
        <p:nvSpPr>
          <p:cNvPr id="1048890" name="Text 8"/>
          <p:cNvSpPr/>
          <p:nvPr/>
        </p:nvSpPr>
        <p:spPr>
          <a:xfrm>
            <a:off x="4892396" y="4429303"/>
            <a:ext cx="3236595"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Mobile health technologies can cut healthcare expenditures (Scarry et al. 2022).</a:t>
            </a:r>
            <a:endParaRPr dirty="0" lang="en-US">
              <a:latin typeface="Times New Roman" panose="02020603050405020304" pitchFamily="18" charset="0"/>
              <a:cs typeface="Times New Roman" panose="02020603050405020304" pitchFamily="18" charset="0"/>
            </a:endParaRPr>
          </a:p>
        </p:txBody>
      </p:sp>
      <p:sp>
        <p:nvSpPr>
          <p:cNvPr id="1048891" name="Shape 9"/>
          <p:cNvSpPr/>
          <p:nvPr/>
        </p:nvSpPr>
        <p:spPr>
          <a:xfrm>
            <a:off x="793790" y="5642729"/>
            <a:ext cx="7556421" cy="1506736"/>
          </a:xfrm>
          <a:prstGeom prst="roundRect">
            <a:avLst>
              <a:gd name="adj" fmla="val 5532"/>
            </a:avLst>
          </a:prstGeom>
          <a:solidFill>
            <a:srgbClr val="FFFFFF"/>
          </a:solidFill>
          <a:ln w="22860">
            <a:solidFill>
              <a:srgbClr val="D8D4D4"/>
            </a:solidFill>
            <a:prstDash val="solid"/>
          </a:ln>
        </p:spPr>
        <p:txBody>
          <a:bodyPr/>
          <a:p>
            <a:endParaRPr lang="en-IN"/>
          </a:p>
        </p:txBody>
      </p:sp>
      <p:sp>
        <p:nvSpPr>
          <p:cNvPr id="1048892" name="Text 10"/>
          <p:cNvSpPr/>
          <p:nvPr/>
        </p:nvSpPr>
        <p:spPr>
          <a:xfrm>
            <a:off x="1015008" y="5863947"/>
            <a:ext cx="3027521"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Enhance Health Outcomes</a:t>
            </a:r>
            <a:endParaRPr dirty="0" sz="2400" lang="en-US">
              <a:latin typeface="Times New Roman" panose="02020603050405020304" pitchFamily="18" charset="0"/>
              <a:cs typeface="Times New Roman" panose="02020603050405020304" pitchFamily="18" charset="0"/>
            </a:endParaRPr>
          </a:p>
        </p:txBody>
      </p:sp>
      <p:sp>
        <p:nvSpPr>
          <p:cNvPr id="1048893" name="Text 11"/>
          <p:cNvSpPr/>
          <p:nvPr/>
        </p:nvSpPr>
        <p:spPr>
          <a:xfrm>
            <a:off x="1015007" y="6162725"/>
            <a:ext cx="7113984" cy="635079"/>
          </a:xfrm>
          <a:prstGeom prst="rect"/>
          <a:noFill/>
        </p:spPr>
        <p:txBody>
          <a:bodyPr anchor="t" bIns="0" lIns="0" rIns="0" rtlCol="0" tIns="0" wrap="square"/>
          <a:p>
            <a:pPr>
              <a:lnSpc>
                <a:spcPts val="2500"/>
              </a:lnSpc>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Enhance the health outcomes of populations by enhancing the self-management of diabetes in the elderly population (Shastry and Shastry, 2023)..</a:t>
            </a:r>
            <a:endParaRPr dirty="0" lang="en-US">
              <a:latin typeface="Times New Roman" panose="02020603050405020304" pitchFamily="18" charset="0"/>
              <a:cs typeface="Times New Roman" panose="02020603050405020304" pitchFamily="18" charset="0"/>
            </a:endParaRPr>
          </a:p>
        </p:txBody>
      </p:sp>
      <p:sp>
        <p:nvSpPr>
          <p:cNvPr id="1048894" name="TextBox 14"/>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8">
    <p:spTree>
      <p:nvGrpSpPr>
        <p:cNvPr id="199" name=""/>
        <p:cNvGrpSpPr/>
        <p:nvPr/>
      </p:nvGrpSpPr>
      <p:grpSpPr>
        <a:xfrm>
          <a:off x="0" y="0"/>
          <a:ext cx="0" cy="0"/>
          <a:chOff x="0" y="0"/>
          <a:chExt cx="0" cy="0"/>
        </a:xfrm>
      </p:grpSpPr>
      <p:sp>
        <p:nvSpPr>
          <p:cNvPr id="1048900" name="Text 0"/>
          <p:cNvSpPr/>
          <p:nvPr/>
        </p:nvSpPr>
        <p:spPr>
          <a:xfrm>
            <a:off x="955106" y="1098232"/>
            <a:ext cx="4961811" cy="620078"/>
          </a:xfrm>
          <a:prstGeom prst="rect"/>
          <a:noFill/>
        </p:spPr>
        <p:txBody>
          <a:bodyPr anchor="t" bIns="0" lIns="0" rIns="0" rtlCol="0" tIns="0" wrap="none"/>
          <a:p>
            <a:pPr algn="l" indent="0" marL="0">
              <a:lnSpc>
                <a:spcPts val="4850"/>
              </a:lnSpc>
              <a:buNone/>
            </a:pPr>
            <a:r>
              <a:rPr b="1" dirty="0" sz="4800" lang="en-US">
                <a:solidFill>
                  <a:srgbClr val="C56E07"/>
                </a:solidFill>
                <a:latin typeface="Times New Roman" panose="02020603050405020304" pitchFamily="18" charset="0"/>
                <a:ea typeface="Playfair Display Bold" pitchFamily="34" charset="-122"/>
                <a:cs typeface="Times New Roman" panose="02020603050405020304" pitchFamily="18" charset="0"/>
              </a:rPr>
              <a:t>Policy Implications</a:t>
            </a:r>
            <a:endParaRPr dirty="0" sz="4800" lang="en-US">
              <a:latin typeface="Times New Roman" panose="02020603050405020304" pitchFamily="18" charset="0"/>
              <a:cs typeface="Times New Roman" panose="02020603050405020304" pitchFamily="18" charset="0"/>
            </a:endParaRPr>
          </a:p>
        </p:txBody>
      </p:sp>
      <p:sp>
        <p:nvSpPr>
          <p:cNvPr id="1048901" name="Shape 1"/>
          <p:cNvSpPr/>
          <p:nvPr/>
        </p:nvSpPr>
        <p:spPr>
          <a:xfrm>
            <a:off x="793790" y="4782026"/>
            <a:ext cx="13042821" cy="22860"/>
          </a:xfrm>
          <a:prstGeom prst="roundRect">
            <a:avLst>
              <a:gd name="adj" fmla="val 364651"/>
            </a:avLst>
          </a:prstGeom>
          <a:solidFill>
            <a:srgbClr val="D8D4D4"/>
          </a:solidFill>
        </p:spPr>
        <p:txBody>
          <a:bodyPr/>
          <a:p>
            <a:endParaRPr lang="en-IN"/>
          </a:p>
        </p:txBody>
      </p:sp>
      <p:sp>
        <p:nvSpPr>
          <p:cNvPr id="1048902" name="Shape 2"/>
          <p:cNvSpPr/>
          <p:nvPr/>
        </p:nvSpPr>
        <p:spPr>
          <a:xfrm>
            <a:off x="3980974" y="4186714"/>
            <a:ext cx="22860" cy="595313"/>
          </a:xfrm>
          <a:prstGeom prst="roundRect">
            <a:avLst>
              <a:gd name="adj" fmla="val 364651"/>
            </a:avLst>
          </a:prstGeom>
          <a:solidFill>
            <a:srgbClr val="D8D4D4"/>
          </a:solidFill>
        </p:spPr>
        <p:txBody>
          <a:bodyPr/>
          <a:p>
            <a:endParaRPr lang="en-IN"/>
          </a:p>
        </p:txBody>
      </p:sp>
      <p:sp>
        <p:nvSpPr>
          <p:cNvPr id="1048903" name="Shape 3"/>
          <p:cNvSpPr/>
          <p:nvPr/>
        </p:nvSpPr>
        <p:spPr>
          <a:xfrm>
            <a:off x="3769162" y="4558784"/>
            <a:ext cx="446484" cy="446484"/>
          </a:xfrm>
          <a:prstGeom prst="roundRect">
            <a:avLst>
              <a:gd name="adj" fmla="val 18670"/>
            </a:avLst>
          </a:prstGeom>
          <a:solidFill>
            <a:srgbClr val="F2EEEE"/>
          </a:solidFill>
          <a:ln w="7620">
            <a:solidFill>
              <a:srgbClr val="D8D4D4"/>
            </a:solidFill>
            <a:prstDash val="solid"/>
          </a:ln>
        </p:spPr>
        <p:txBody>
          <a:bodyPr/>
          <a:p>
            <a:endParaRPr lang="en-IN"/>
          </a:p>
        </p:txBody>
      </p:sp>
      <p:sp>
        <p:nvSpPr>
          <p:cNvPr id="1048904" name="Text 4"/>
          <p:cNvSpPr/>
          <p:nvPr/>
        </p:nvSpPr>
        <p:spPr>
          <a:xfrm>
            <a:off x="3843576" y="4595991"/>
            <a:ext cx="272771" cy="372070"/>
          </a:xfrm>
          <a:prstGeom prst="rect"/>
          <a:noFill/>
        </p:spPr>
        <p:txBody>
          <a:bodyPr anchor="t" bIns="0" lIns="0" rIns="0" rtlCol="0" tIns="0" wrap="none"/>
          <a:p>
            <a:pPr algn="ctr" indent="0" marL="0">
              <a:lnSpc>
                <a:spcPts val="2300"/>
              </a:lnSpc>
              <a:buNone/>
            </a:pPr>
            <a:r>
              <a:rPr b="1" dirty="0" sz="3200" lang="en-US">
                <a:solidFill>
                  <a:srgbClr val="504C49"/>
                </a:solidFill>
                <a:latin typeface="Times New Roman" panose="02020603050405020304" pitchFamily="18" charset="0"/>
                <a:ea typeface="Playfair Display Bold" pitchFamily="34" charset="-122"/>
                <a:cs typeface="Times New Roman" panose="02020603050405020304" pitchFamily="18" charset="0"/>
              </a:rPr>
              <a:t>1</a:t>
            </a:r>
            <a:endParaRPr dirty="0" sz="3200" lang="en-US">
              <a:latin typeface="Times New Roman" panose="02020603050405020304" pitchFamily="18" charset="0"/>
              <a:cs typeface="Times New Roman" panose="02020603050405020304" pitchFamily="18" charset="0"/>
            </a:endParaRPr>
          </a:p>
        </p:txBody>
      </p:sp>
      <p:sp>
        <p:nvSpPr>
          <p:cNvPr id="1048905" name="Text 5"/>
          <p:cNvSpPr/>
          <p:nvPr/>
        </p:nvSpPr>
        <p:spPr>
          <a:xfrm>
            <a:off x="2223254" y="2606397"/>
            <a:ext cx="3538418" cy="310158"/>
          </a:xfrm>
          <a:prstGeom prst="rect"/>
          <a:noFill/>
        </p:spPr>
        <p:txBody>
          <a:bodyPr anchor="t" bIns="0" lIns="0" rIns="0" rtlCol="0" tIns="0" wrap="none"/>
          <a:p>
            <a:pPr algn="ctr" indent="0" marL="0">
              <a:lnSpc>
                <a:spcPts val="24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Alignment with National Policy</a:t>
            </a:r>
            <a:endParaRPr dirty="0" sz="2800" lang="en-US">
              <a:latin typeface="Times New Roman" panose="02020603050405020304" pitchFamily="18" charset="0"/>
              <a:cs typeface="Times New Roman" panose="02020603050405020304" pitchFamily="18" charset="0"/>
            </a:endParaRPr>
          </a:p>
        </p:txBody>
      </p:sp>
      <p:sp>
        <p:nvSpPr>
          <p:cNvPr id="1048906" name="Text 6"/>
          <p:cNvSpPr/>
          <p:nvPr/>
        </p:nvSpPr>
        <p:spPr>
          <a:xfrm>
            <a:off x="992148" y="3035618"/>
            <a:ext cx="6000631" cy="635079"/>
          </a:xfrm>
          <a:prstGeom prst="rect"/>
          <a:noFill/>
        </p:spPr>
        <p:txBody>
          <a:bodyPr anchor="t" bIns="0" lIns="0" rIns="0" rtlCol="0" tIns="0" wrap="square"/>
          <a:p>
            <a:pPr algn="ctr" indent="0" marL="0">
              <a:lnSpc>
                <a:spcPts val="2500"/>
              </a:lnSpc>
              <a:buNone/>
            </a:pP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The adoption of mobile health applications will also be in line with the national digital health policies in the UK (</a:t>
            </a:r>
            <a:r>
              <a:rPr dirty="0" sz="2000" lang="en-US" err="1">
                <a:solidFill>
                  <a:srgbClr val="504C49"/>
                </a:solidFill>
                <a:latin typeface="Times New Roman" panose="02020603050405020304" pitchFamily="18" charset="0"/>
                <a:ea typeface="Open Sans" pitchFamily="34" charset="-122"/>
                <a:cs typeface="Times New Roman" panose="02020603050405020304" pitchFamily="18" charset="0"/>
              </a:rPr>
              <a:t>Istepanian</a:t>
            </a: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 2022).</a:t>
            </a:r>
            <a:endParaRPr dirty="0" sz="2000" lang="en-US">
              <a:latin typeface="Times New Roman" panose="02020603050405020304" pitchFamily="18" charset="0"/>
              <a:cs typeface="Times New Roman" panose="02020603050405020304" pitchFamily="18" charset="0"/>
            </a:endParaRPr>
          </a:p>
        </p:txBody>
      </p:sp>
      <p:sp>
        <p:nvSpPr>
          <p:cNvPr id="1048907" name="Shape 7"/>
          <p:cNvSpPr/>
          <p:nvPr/>
        </p:nvSpPr>
        <p:spPr>
          <a:xfrm>
            <a:off x="7303651" y="4782026"/>
            <a:ext cx="22860" cy="595313"/>
          </a:xfrm>
          <a:prstGeom prst="roundRect">
            <a:avLst>
              <a:gd name="adj" fmla="val 364651"/>
            </a:avLst>
          </a:prstGeom>
          <a:solidFill>
            <a:srgbClr val="D8D4D4"/>
          </a:solidFill>
        </p:spPr>
        <p:txBody>
          <a:bodyPr/>
          <a:p>
            <a:endParaRPr lang="en-IN"/>
          </a:p>
        </p:txBody>
      </p:sp>
      <p:sp>
        <p:nvSpPr>
          <p:cNvPr id="1048908" name="Shape 8"/>
          <p:cNvSpPr/>
          <p:nvPr/>
        </p:nvSpPr>
        <p:spPr>
          <a:xfrm>
            <a:off x="7091839" y="4558784"/>
            <a:ext cx="446484" cy="446484"/>
          </a:xfrm>
          <a:prstGeom prst="roundRect">
            <a:avLst>
              <a:gd name="adj" fmla="val 18670"/>
            </a:avLst>
          </a:prstGeom>
          <a:solidFill>
            <a:srgbClr val="F2EEEE"/>
          </a:solidFill>
          <a:ln w="7620">
            <a:solidFill>
              <a:srgbClr val="D8D4D4"/>
            </a:solidFill>
            <a:prstDash val="solid"/>
          </a:ln>
        </p:spPr>
        <p:txBody>
          <a:bodyPr/>
          <a:p>
            <a:endParaRPr lang="en-IN"/>
          </a:p>
        </p:txBody>
      </p:sp>
      <p:sp>
        <p:nvSpPr>
          <p:cNvPr id="1048909" name="Text 9"/>
          <p:cNvSpPr/>
          <p:nvPr/>
        </p:nvSpPr>
        <p:spPr>
          <a:xfrm>
            <a:off x="7166253" y="4595991"/>
            <a:ext cx="297656" cy="372070"/>
          </a:xfrm>
          <a:prstGeom prst="rect"/>
          <a:noFill/>
        </p:spPr>
        <p:txBody>
          <a:bodyPr anchor="t" bIns="0" lIns="0" rIns="0" rtlCol="0" tIns="0" wrap="none"/>
          <a:p>
            <a:pPr algn="ctr" indent="0" marL="0">
              <a:lnSpc>
                <a:spcPts val="2300"/>
              </a:lnSpc>
              <a:buNone/>
            </a:pPr>
            <a:r>
              <a:rPr b="1" dirty="0" sz="3200" lang="en-US">
                <a:solidFill>
                  <a:srgbClr val="504C49"/>
                </a:solidFill>
                <a:latin typeface="Times New Roman" panose="02020603050405020304" pitchFamily="18" charset="0"/>
                <a:ea typeface="Playfair Display Bold" pitchFamily="34" charset="-122"/>
                <a:cs typeface="Times New Roman" panose="02020603050405020304" pitchFamily="18" charset="0"/>
              </a:rPr>
              <a:t>2</a:t>
            </a:r>
            <a:endParaRPr dirty="0" sz="3200" lang="en-US">
              <a:latin typeface="Times New Roman" panose="02020603050405020304" pitchFamily="18" charset="0"/>
              <a:cs typeface="Times New Roman" panose="02020603050405020304" pitchFamily="18" charset="0"/>
            </a:endParaRPr>
          </a:p>
        </p:txBody>
      </p:sp>
      <p:sp>
        <p:nvSpPr>
          <p:cNvPr id="1048910" name="Text 10"/>
          <p:cNvSpPr/>
          <p:nvPr/>
        </p:nvSpPr>
        <p:spPr>
          <a:xfrm>
            <a:off x="6074688" y="5575816"/>
            <a:ext cx="2480905" cy="310158"/>
          </a:xfrm>
          <a:prstGeom prst="rect"/>
          <a:noFill/>
        </p:spPr>
        <p:txBody>
          <a:bodyPr anchor="t" bIns="0" lIns="0" rIns="0" rtlCol="0" tIns="0" wrap="none"/>
          <a:p>
            <a:pPr algn="ctr" indent="0" marL="0">
              <a:lnSpc>
                <a:spcPts val="24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NHS Long Term Plan</a:t>
            </a:r>
            <a:endParaRPr dirty="0" sz="2800" lang="en-US">
              <a:latin typeface="Times New Roman" panose="02020603050405020304" pitchFamily="18" charset="0"/>
              <a:cs typeface="Times New Roman" panose="02020603050405020304" pitchFamily="18" charset="0"/>
            </a:endParaRPr>
          </a:p>
        </p:txBody>
      </p:sp>
      <p:sp>
        <p:nvSpPr>
          <p:cNvPr id="1048911" name="Text 11"/>
          <p:cNvSpPr/>
          <p:nvPr/>
        </p:nvSpPr>
        <p:spPr>
          <a:xfrm>
            <a:off x="4314825" y="6005036"/>
            <a:ext cx="6000631" cy="635079"/>
          </a:xfrm>
          <a:prstGeom prst="rect"/>
          <a:noFill/>
        </p:spPr>
        <p:txBody>
          <a:bodyPr anchor="t" bIns="0" lIns="0" rIns="0" rtlCol="0" tIns="0" wrap="square"/>
          <a:p>
            <a:pPr algn="ctr" indent="0" marL="0">
              <a:lnSpc>
                <a:spcPts val="2500"/>
              </a:lnSpc>
              <a:buNone/>
            </a:pP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The policies mainly involve the NHS Long Term Plan, which encourages the use of digital technologies in healthcare (Damar </a:t>
            </a:r>
            <a:r>
              <a:rPr dirty="0" sz="200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 2024).</a:t>
            </a:r>
            <a:endParaRPr dirty="0" sz="2000" lang="en-US">
              <a:latin typeface="Times New Roman" panose="02020603050405020304" pitchFamily="18" charset="0"/>
              <a:cs typeface="Times New Roman" panose="02020603050405020304" pitchFamily="18" charset="0"/>
            </a:endParaRPr>
          </a:p>
        </p:txBody>
      </p:sp>
      <p:sp>
        <p:nvSpPr>
          <p:cNvPr id="1048912" name="Shape 12"/>
          <p:cNvSpPr/>
          <p:nvPr/>
        </p:nvSpPr>
        <p:spPr>
          <a:xfrm>
            <a:off x="10626447" y="4186714"/>
            <a:ext cx="22860" cy="595313"/>
          </a:xfrm>
          <a:prstGeom prst="roundRect">
            <a:avLst>
              <a:gd name="adj" fmla="val 364651"/>
            </a:avLst>
          </a:prstGeom>
          <a:solidFill>
            <a:srgbClr val="D8D4D4"/>
          </a:solidFill>
        </p:spPr>
        <p:txBody>
          <a:bodyPr/>
          <a:p>
            <a:endParaRPr lang="en-IN"/>
          </a:p>
        </p:txBody>
      </p:sp>
      <p:sp>
        <p:nvSpPr>
          <p:cNvPr id="1048913" name="Shape 13"/>
          <p:cNvSpPr/>
          <p:nvPr/>
        </p:nvSpPr>
        <p:spPr>
          <a:xfrm>
            <a:off x="10414635" y="4558784"/>
            <a:ext cx="446484" cy="446484"/>
          </a:xfrm>
          <a:prstGeom prst="roundRect">
            <a:avLst>
              <a:gd name="adj" fmla="val 18670"/>
            </a:avLst>
          </a:prstGeom>
          <a:solidFill>
            <a:srgbClr val="F2EEEE"/>
          </a:solidFill>
          <a:ln w="7620">
            <a:solidFill>
              <a:srgbClr val="D8D4D4"/>
            </a:solidFill>
            <a:prstDash val="solid"/>
          </a:ln>
        </p:spPr>
        <p:txBody>
          <a:bodyPr/>
          <a:p>
            <a:endParaRPr lang="en-IN"/>
          </a:p>
        </p:txBody>
      </p:sp>
      <p:sp>
        <p:nvSpPr>
          <p:cNvPr id="1048914" name="Text 14"/>
          <p:cNvSpPr/>
          <p:nvPr/>
        </p:nvSpPr>
        <p:spPr>
          <a:xfrm>
            <a:off x="10489049" y="4595991"/>
            <a:ext cx="297656" cy="372070"/>
          </a:xfrm>
          <a:prstGeom prst="rect"/>
          <a:noFill/>
        </p:spPr>
        <p:txBody>
          <a:bodyPr anchor="t" bIns="0" lIns="0" rIns="0" rtlCol="0" tIns="0" wrap="none"/>
          <a:p>
            <a:pPr algn="ctr" indent="0" marL="0">
              <a:lnSpc>
                <a:spcPts val="2300"/>
              </a:lnSpc>
              <a:buNone/>
            </a:pPr>
            <a:r>
              <a:rPr b="1" dirty="0" sz="3200" lang="en-US">
                <a:solidFill>
                  <a:srgbClr val="504C49"/>
                </a:solidFill>
                <a:latin typeface="Times New Roman" panose="02020603050405020304" pitchFamily="18" charset="0"/>
                <a:ea typeface="Playfair Display Bold" pitchFamily="34" charset="-122"/>
                <a:cs typeface="Times New Roman" panose="02020603050405020304" pitchFamily="18" charset="0"/>
              </a:rPr>
              <a:t>3</a:t>
            </a:r>
            <a:endParaRPr dirty="0" sz="3200" lang="en-US">
              <a:latin typeface="Times New Roman" panose="02020603050405020304" pitchFamily="18" charset="0"/>
              <a:cs typeface="Times New Roman" panose="02020603050405020304" pitchFamily="18" charset="0"/>
            </a:endParaRPr>
          </a:p>
        </p:txBody>
      </p:sp>
      <p:sp>
        <p:nvSpPr>
          <p:cNvPr id="1048915" name="Text 15"/>
          <p:cNvSpPr/>
          <p:nvPr/>
        </p:nvSpPr>
        <p:spPr>
          <a:xfrm>
            <a:off x="8729424" y="2606397"/>
            <a:ext cx="3816906" cy="310158"/>
          </a:xfrm>
          <a:prstGeom prst="rect"/>
          <a:noFill/>
        </p:spPr>
        <p:txBody>
          <a:bodyPr anchor="t" bIns="0" lIns="0" rIns="0" rtlCol="0" tIns="0" wrap="none"/>
          <a:p>
            <a:pPr algn="ctr" indent="0" marL="0">
              <a:lnSpc>
                <a:spcPts val="24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Digital Infrastructure Investment</a:t>
            </a:r>
            <a:endParaRPr dirty="0" sz="2800" lang="en-US">
              <a:latin typeface="Times New Roman" panose="02020603050405020304" pitchFamily="18" charset="0"/>
              <a:cs typeface="Times New Roman" panose="02020603050405020304" pitchFamily="18" charset="0"/>
            </a:endParaRPr>
          </a:p>
        </p:txBody>
      </p:sp>
      <p:sp>
        <p:nvSpPr>
          <p:cNvPr id="1048916" name="Text 16"/>
          <p:cNvSpPr/>
          <p:nvPr/>
        </p:nvSpPr>
        <p:spPr>
          <a:xfrm>
            <a:off x="7637502" y="3035618"/>
            <a:ext cx="6000750" cy="952619"/>
          </a:xfrm>
          <a:prstGeom prst="rect"/>
          <a:noFill/>
        </p:spPr>
        <p:txBody>
          <a:bodyPr anchor="t" bIns="0" lIns="0" rIns="0" rtlCol="0" tIns="0" wrap="square"/>
          <a:p>
            <a:pPr algn="ctr" indent="0" marL="0">
              <a:lnSpc>
                <a:spcPts val="2500"/>
              </a:lnSpc>
              <a:buNone/>
            </a:pP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To provide equal access to digital health technologies, policymakers might have to fund and develop digital infrastructure and digital literacy </a:t>
            </a:r>
            <a:r>
              <a:rPr dirty="0" sz="2000" lang="en-US" err="1">
                <a:solidFill>
                  <a:srgbClr val="504C49"/>
                </a:solidFill>
                <a:latin typeface="Times New Roman" panose="02020603050405020304" pitchFamily="18" charset="0"/>
                <a:ea typeface="Open Sans" pitchFamily="34" charset="-122"/>
                <a:cs typeface="Times New Roman" panose="02020603050405020304" pitchFamily="18" charset="0"/>
              </a:rPr>
              <a:t>programmes</a:t>
            </a: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 (Gomes </a:t>
            </a:r>
            <a:r>
              <a:rPr dirty="0" sz="2000" i="1" lang="en-US">
                <a:solidFill>
                  <a:srgbClr val="504C49"/>
                </a:solidFill>
                <a:latin typeface="Times New Roman" panose="02020603050405020304" pitchFamily="18" charset="0"/>
                <a:ea typeface="Open Sans" pitchFamily="34" charset="-122"/>
                <a:cs typeface="Times New Roman" panose="02020603050405020304" pitchFamily="18" charset="0"/>
              </a:rPr>
              <a:t>et al. </a:t>
            </a:r>
            <a:r>
              <a:rPr dirty="0" sz="2000" lang="en-US">
                <a:solidFill>
                  <a:srgbClr val="504C49"/>
                </a:solidFill>
                <a:latin typeface="Times New Roman" panose="02020603050405020304" pitchFamily="18" charset="0"/>
                <a:ea typeface="Open Sans" pitchFamily="34" charset="-122"/>
                <a:cs typeface="Times New Roman" panose="02020603050405020304" pitchFamily="18" charset="0"/>
              </a:rPr>
              <a:t>2022).</a:t>
            </a:r>
            <a:endParaRPr dirty="0" sz="2000" lang="en-US">
              <a:latin typeface="Times New Roman" panose="02020603050405020304" pitchFamily="18" charset="0"/>
              <a:cs typeface="Times New Roman" panose="02020603050405020304" pitchFamily="18" charset="0"/>
            </a:endParaRPr>
          </a:p>
        </p:txBody>
      </p:sp>
      <p:sp>
        <p:nvSpPr>
          <p:cNvPr id="1048917" name="TextBox 18"/>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9">
    <p:spTree>
      <p:nvGrpSpPr>
        <p:cNvPr id="203" name=""/>
        <p:cNvGrpSpPr/>
        <p:nvPr/>
      </p:nvGrpSpPr>
      <p:grpSpPr>
        <a:xfrm>
          <a:off x="0" y="0"/>
          <a:ext cx="0" cy="0"/>
          <a:chOff x="0" y="0"/>
          <a:chExt cx="0" cy="0"/>
        </a:xfrm>
      </p:grpSpPr>
      <p:sp>
        <p:nvSpPr>
          <p:cNvPr id="1048923" name="Text 0"/>
          <p:cNvSpPr/>
          <p:nvPr/>
        </p:nvSpPr>
        <p:spPr>
          <a:xfrm>
            <a:off x="793790" y="1788556"/>
            <a:ext cx="5109805"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Research Implications</a:t>
            </a:r>
            <a:endParaRPr dirty="0" sz="4400" lang="en-US">
              <a:latin typeface="Times New Roman" panose="02020603050405020304" pitchFamily="18" charset="0"/>
              <a:cs typeface="Times New Roman" panose="02020603050405020304" pitchFamily="18" charset="0"/>
            </a:endParaRPr>
          </a:p>
        </p:txBody>
      </p:sp>
      <p:sp>
        <p:nvSpPr>
          <p:cNvPr id="1048924" name="Shape 1"/>
          <p:cNvSpPr/>
          <p:nvPr/>
        </p:nvSpPr>
        <p:spPr>
          <a:xfrm>
            <a:off x="793790" y="3425547"/>
            <a:ext cx="446484" cy="446484"/>
          </a:xfrm>
          <a:prstGeom prst="roundRect">
            <a:avLst>
              <a:gd name="adj" fmla="val 18670"/>
            </a:avLst>
          </a:prstGeom>
          <a:solidFill>
            <a:srgbClr val="F2EEEE"/>
          </a:solidFill>
          <a:ln w="7620">
            <a:solidFill>
              <a:srgbClr val="D8D4D4"/>
            </a:solidFill>
            <a:prstDash val="solid"/>
          </a:ln>
        </p:spPr>
        <p:txBody>
          <a:bodyPr/>
          <a:p>
            <a:endParaRPr lang="en-IN"/>
          </a:p>
        </p:txBody>
      </p:sp>
      <p:sp>
        <p:nvSpPr>
          <p:cNvPr id="1048925" name="Text 2"/>
          <p:cNvSpPr/>
          <p:nvPr/>
        </p:nvSpPr>
        <p:spPr>
          <a:xfrm>
            <a:off x="868204" y="3462754"/>
            <a:ext cx="297656" cy="372070"/>
          </a:xfrm>
          <a:prstGeom prst="rect"/>
          <a:noFill/>
        </p:spPr>
        <p:txBody>
          <a:bodyPr anchor="t" bIns="0" lIns="0" rIns="0" rtlCol="0" tIns="0" wrap="none"/>
          <a:p>
            <a:pPr algn="ctr" indent="0" marL="0">
              <a:lnSpc>
                <a:spcPts val="23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1</a:t>
            </a:r>
            <a:endParaRPr dirty="0" sz="2800" lang="en-US">
              <a:latin typeface="Times New Roman" panose="02020603050405020304" pitchFamily="18" charset="0"/>
              <a:cs typeface="Times New Roman" panose="02020603050405020304" pitchFamily="18" charset="0"/>
            </a:endParaRPr>
          </a:p>
        </p:txBody>
      </p:sp>
      <p:sp>
        <p:nvSpPr>
          <p:cNvPr id="1048926" name="Text 3"/>
          <p:cNvSpPr/>
          <p:nvPr/>
        </p:nvSpPr>
        <p:spPr>
          <a:xfrm>
            <a:off x="1438632" y="3493770"/>
            <a:ext cx="3537347" cy="620316"/>
          </a:xfrm>
          <a:prstGeom prst="rect"/>
          <a:noFill/>
        </p:spPr>
        <p:txBody>
          <a:bodyPr anchor="t" bIns="0" lIns="0" rIns="0" rtlCol="0" tIns="0" wrap="squar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Long-Term Effectiveness Studies</a:t>
            </a:r>
            <a:endParaRPr dirty="0" sz="2400" lang="en-US">
              <a:latin typeface="Times New Roman" panose="02020603050405020304" pitchFamily="18" charset="0"/>
              <a:cs typeface="Times New Roman" panose="02020603050405020304" pitchFamily="18" charset="0"/>
            </a:endParaRPr>
          </a:p>
        </p:txBody>
      </p:sp>
      <p:sp>
        <p:nvSpPr>
          <p:cNvPr id="1048927" name="Text 4"/>
          <p:cNvSpPr/>
          <p:nvPr/>
        </p:nvSpPr>
        <p:spPr>
          <a:xfrm>
            <a:off x="1438632" y="4233148"/>
            <a:ext cx="3537347" cy="1587698"/>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More studies should be conducted to assess the effectiveness of mobile health applications in managing diabetes in the older population from a long-term perspective (Koh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2022).</a:t>
            </a:r>
            <a:endParaRPr dirty="0" lang="en-US">
              <a:latin typeface="Times New Roman" panose="02020603050405020304" pitchFamily="18" charset="0"/>
              <a:cs typeface="Times New Roman" panose="02020603050405020304" pitchFamily="18" charset="0"/>
            </a:endParaRPr>
          </a:p>
        </p:txBody>
      </p:sp>
      <p:sp>
        <p:nvSpPr>
          <p:cNvPr id="1048928" name="Shape 5"/>
          <p:cNvSpPr/>
          <p:nvPr/>
        </p:nvSpPr>
        <p:spPr>
          <a:xfrm>
            <a:off x="5223986" y="3425547"/>
            <a:ext cx="446484" cy="446484"/>
          </a:xfrm>
          <a:prstGeom prst="roundRect">
            <a:avLst>
              <a:gd name="adj" fmla="val 18670"/>
            </a:avLst>
          </a:prstGeom>
          <a:solidFill>
            <a:srgbClr val="F2EEEE"/>
          </a:solidFill>
          <a:ln w="7620">
            <a:solidFill>
              <a:srgbClr val="D8D4D4"/>
            </a:solidFill>
            <a:prstDash val="solid"/>
          </a:ln>
        </p:spPr>
        <p:txBody>
          <a:bodyPr/>
          <a:p>
            <a:endParaRPr lang="en-IN"/>
          </a:p>
        </p:txBody>
      </p:sp>
      <p:sp>
        <p:nvSpPr>
          <p:cNvPr id="1048929" name="Text 6"/>
          <p:cNvSpPr/>
          <p:nvPr/>
        </p:nvSpPr>
        <p:spPr>
          <a:xfrm>
            <a:off x="5298400" y="3462754"/>
            <a:ext cx="297656" cy="372070"/>
          </a:xfrm>
          <a:prstGeom prst="rect"/>
          <a:noFill/>
        </p:spPr>
        <p:txBody>
          <a:bodyPr anchor="t" bIns="0" lIns="0" rIns="0" rtlCol="0" tIns="0" wrap="none"/>
          <a:p>
            <a:pPr algn="ctr" indent="0" marL="0">
              <a:lnSpc>
                <a:spcPts val="23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2</a:t>
            </a:r>
            <a:endParaRPr dirty="0" sz="2800" lang="en-US">
              <a:latin typeface="Times New Roman" panose="02020603050405020304" pitchFamily="18" charset="0"/>
              <a:cs typeface="Times New Roman" panose="02020603050405020304" pitchFamily="18" charset="0"/>
            </a:endParaRPr>
          </a:p>
        </p:txBody>
      </p:sp>
      <p:sp>
        <p:nvSpPr>
          <p:cNvPr id="1048930" name="Text 7"/>
          <p:cNvSpPr/>
          <p:nvPr/>
        </p:nvSpPr>
        <p:spPr>
          <a:xfrm>
            <a:off x="5868829" y="3493770"/>
            <a:ext cx="2480905"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Key Research Areas</a:t>
            </a:r>
            <a:endParaRPr dirty="0" sz="2400" lang="en-US">
              <a:latin typeface="Times New Roman" panose="02020603050405020304" pitchFamily="18" charset="0"/>
              <a:cs typeface="Times New Roman" panose="02020603050405020304" pitchFamily="18" charset="0"/>
            </a:endParaRPr>
          </a:p>
        </p:txBody>
      </p:sp>
      <p:sp>
        <p:nvSpPr>
          <p:cNvPr id="1048931" name="Text 8"/>
          <p:cNvSpPr/>
          <p:nvPr/>
        </p:nvSpPr>
        <p:spPr>
          <a:xfrm>
            <a:off x="5868829" y="3922990"/>
            <a:ext cx="3537466"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Research can be done on the user engagement, health outcomes and cost-effectiveness (Jakob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 </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2022)..</a:t>
            </a:r>
            <a:endParaRPr dirty="0" lang="en-US">
              <a:latin typeface="Times New Roman" panose="02020603050405020304" pitchFamily="18" charset="0"/>
              <a:cs typeface="Times New Roman" panose="02020603050405020304" pitchFamily="18" charset="0"/>
            </a:endParaRPr>
          </a:p>
        </p:txBody>
      </p:sp>
      <p:sp>
        <p:nvSpPr>
          <p:cNvPr id="1048932" name="Shape 9"/>
          <p:cNvSpPr/>
          <p:nvPr/>
        </p:nvSpPr>
        <p:spPr>
          <a:xfrm>
            <a:off x="9654302" y="3425547"/>
            <a:ext cx="446484" cy="446484"/>
          </a:xfrm>
          <a:prstGeom prst="roundRect">
            <a:avLst>
              <a:gd name="adj" fmla="val 18670"/>
            </a:avLst>
          </a:prstGeom>
          <a:solidFill>
            <a:srgbClr val="F2EEEE"/>
          </a:solidFill>
          <a:ln w="7620">
            <a:solidFill>
              <a:srgbClr val="D8D4D4"/>
            </a:solidFill>
            <a:prstDash val="solid"/>
          </a:ln>
        </p:spPr>
        <p:txBody>
          <a:bodyPr/>
          <a:p>
            <a:endParaRPr lang="en-IN"/>
          </a:p>
        </p:txBody>
      </p:sp>
      <p:sp>
        <p:nvSpPr>
          <p:cNvPr id="1048933" name="Text 10"/>
          <p:cNvSpPr/>
          <p:nvPr/>
        </p:nvSpPr>
        <p:spPr>
          <a:xfrm>
            <a:off x="9728716" y="3462754"/>
            <a:ext cx="297656" cy="372070"/>
          </a:xfrm>
          <a:prstGeom prst="rect"/>
          <a:noFill/>
        </p:spPr>
        <p:txBody>
          <a:bodyPr anchor="t" bIns="0" lIns="0" rIns="0" rtlCol="0" tIns="0" wrap="none"/>
          <a:p>
            <a:pPr algn="ctr" indent="0" marL="0">
              <a:lnSpc>
                <a:spcPts val="2300"/>
              </a:lnSpc>
              <a:buNone/>
            </a:pPr>
            <a:r>
              <a:rPr b="1" dirty="0" sz="2800" lang="en-US">
                <a:solidFill>
                  <a:srgbClr val="504C49"/>
                </a:solidFill>
                <a:latin typeface="Times New Roman" panose="02020603050405020304" pitchFamily="18" charset="0"/>
                <a:ea typeface="Playfair Display Bold" pitchFamily="34" charset="-122"/>
                <a:cs typeface="Times New Roman" panose="02020603050405020304" pitchFamily="18" charset="0"/>
              </a:rPr>
              <a:t>3</a:t>
            </a:r>
            <a:endParaRPr dirty="0" sz="2800" lang="en-US">
              <a:latin typeface="Times New Roman" panose="02020603050405020304" pitchFamily="18" charset="0"/>
              <a:cs typeface="Times New Roman" panose="02020603050405020304" pitchFamily="18" charset="0"/>
            </a:endParaRPr>
          </a:p>
        </p:txBody>
      </p:sp>
      <p:sp>
        <p:nvSpPr>
          <p:cNvPr id="1048934" name="Text 11"/>
          <p:cNvSpPr/>
          <p:nvPr/>
        </p:nvSpPr>
        <p:spPr>
          <a:xfrm>
            <a:off x="10299144" y="3493770"/>
            <a:ext cx="3537466" cy="620316"/>
          </a:xfrm>
          <a:prstGeom prst="rect"/>
          <a:noFill/>
        </p:spPr>
        <p:txBody>
          <a:bodyPr anchor="t" bIns="0" lIns="0" rIns="0" rtlCol="0" tIns="0" wrap="squar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Improving Digital Health Design</a:t>
            </a:r>
            <a:endParaRPr dirty="0" sz="2400" lang="en-US">
              <a:latin typeface="Times New Roman" panose="02020603050405020304" pitchFamily="18" charset="0"/>
              <a:cs typeface="Times New Roman" panose="02020603050405020304" pitchFamily="18" charset="0"/>
            </a:endParaRPr>
          </a:p>
        </p:txBody>
      </p:sp>
      <p:sp>
        <p:nvSpPr>
          <p:cNvPr id="1048935" name="Text 12"/>
          <p:cNvSpPr/>
          <p:nvPr/>
        </p:nvSpPr>
        <p:spPr>
          <a:xfrm>
            <a:off x="10299144" y="4233148"/>
            <a:ext cx="3537466" cy="1587698"/>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 results of the research can be used to improve the design of digital health and the evidence-based practice of digital health interventions (Islam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 </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2020).</a:t>
            </a:r>
            <a:endParaRPr dirty="0" lang="en-US">
              <a:latin typeface="Times New Roman" panose="02020603050405020304" pitchFamily="18" charset="0"/>
              <a:cs typeface="Times New Roman" panose="02020603050405020304" pitchFamily="18" charset="0"/>
            </a:endParaRPr>
          </a:p>
        </p:txBody>
      </p:sp>
      <p:sp>
        <p:nvSpPr>
          <p:cNvPr id="1048936" name="TextBox 14"/>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0">
    <p:spTree>
      <p:nvGrpSpPr>
        <p:cNvPr id="207" name=""/>
        <p:cNvGrpSpPr/>
        <p:nvPr/>
      </p:nvGrpSpPr>
      <p:grpSpPr>
        <a:xfrm>
          <a:off x="0" y="0"/>
          <a:ext cx="0" cy="0"/>
          <a:chOff x="0" y="0"/>
          <a:chExt cx="0" cy="0"/>
        </a:xfrm>
      </p:grpSpPr>
      <p:sp>
        <p:nvSpPr>
          <p:cNvPr id="1048942" name="Text 0"/>
          <p:cNvSpPr/>
          <p:nvPr/>
        </p:nvSpPr>
        <p:spPr>
          <a:xfrm>
            <a:off x="793790" y="2161342"/>
            <a:ext cx="5336977"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Education Implications</a:t>
            </a:r>
            <a:endParaRPr dirty="0" sz="4400" lang="en-US">
              <a:latin typeface="Times New Roman" panose="02020603050405020304" pitchFamily="18" charset="0"/>
              <a:cs typeface="Times New Roman" panose="02020603050405020304" pitchFamily="18" charset="0"/>
            </a:endParaRPr>
          </a:p>
        </p:txBody>
      </p:sp>
      <p:pic>
        <p:nvPicPr>
          <p:cNvPr id="2097178" name="Image 0" descr="preencoded.png"/>
          <p:cNvPicPr>
            <a:picLocks noChangeAspect="1"/>
          </p:cNvPicPr>
          <p:nvPr/>
        </p:nvPicPr>
        <p:blipFill>
          <a:blip xmlns:r="http://schemas.openxmlformats.org/officeDocument/2006/relationships" r:embed="rId1"/>
          <a:stretch>
            <a:fillRect/>
          </a:stretch>
        </p:blipFill>
        <p:spPr>
          <a:xfrm>
            <a:off x="793790" y="3178254"/>
            <a:ext cx="4347567" cy="793790"/>
          </a:xfrm>
          <a:prstGeom prst="rect"/>
        </p:spPr>
      </p:pic>
      <p:sp>
        <p:nvSpPr>
          <p:cNvPr id="1048943" name="Text 1"/>
          <p:cNvSpPr/>
          <p:nvPr/>
        </p:nvSpPr>
        <p:spPr>
          <a:xfrm>
            <a:off x="992148" y="4170402"/>
            <a:ext cx="2480905"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Education is Crucial</a:t>
            </a:r>
            <a:endParaRPr dirty="0" sz="2400" lang="en-US">
              <a:latin typeface="Times New Roman" panose="02020603050405020304" pitchFamily="18" charset="0"/>
              <a:cs typeface="Times New Roman" panose="02020603050405020304" pitchFamily="18" charset="0"/>
            </a:endParaRPr>
          </a:p>
        </p:txBody>
      </p:sp>
      <p:sp>
        <p:nvSpPr>
          <p:cNvPr id="1048944" name="Text 2"/>
          <p:cNvSpPr/>
          <p:nvPr/>
        </p:nvSpPr>
        <p:spPr>
          <a:xfrm>
            <a:off x="992148" y="4599623"/>
            <a:ext cx="3950851"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Education is crucial in the effective adoption of digital health technologies (Abdelwahed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2025).</a:t>
            </a:r>
            <a:endParaRPr dirty="0" lang="en-US">
              <a:latin typeface="Times New Roman" panose="02020603050405020304" pitchFamily="18" charset="0"/>
              <a:cs typeface="Times New Roman" panose="02020603050405020304" pitchFamily="18" charset="0"/>
            </a:endParaRPr>
          </a:p>
        </p:txBody>
      </p:sp>
      <p:pic>
        <p:nvPicPr>
          <p:cNvPr id="2097179" name="Image 1" descr="preencoded.png"/>
          <p:cNvPicPr>
            <a:picLocks noChangeAspect="1"/>
          </p:cNvPicPr>
          <p:nvPr/>
        </p:nvPicPr>
        <p:blipFill>
          <a:blip xmlns:r="http://schemas.openxmlformats.org/officeDocument/2006/relationships" r:embed="rId2"/>
          <a:stretch>
            <a:fillRect/>
          </a:stretch>
        </p:blipFill>
        <p:spPr>
          <a:xfrm>
            <a:off x="5141357" y="3178254"/>
            <a:ext cx="4347567" cy="793790"/>
          </a:xfrm>
          <a:prstGeom prst="rect"/>
        </p:spPr>
      </p:pic>
      <p:sp>
        <p:nvSpPr>
          <p:cNvPr id="1048945" name="Text 3"/>
          <p:cNvSpPr/>
          <p:nvPr/>
        </p:nvSpPr>
        <p:spPr>
          <a:xfrm>
            <a:off x="5339715" y="4170402"/>
            <a:ext cx="2983349"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Training Medical Workers</a:t>
            </a:r>
            <a:endParaRPr dirty="0" sz="2400" lang="en-US">
              <a:latin typeface="Times New Roman" panose="02020603050405020304" pitchFamily="18" charset="0"/>
              <a:cs typeface="Times New Roman" panose="02020603050405020304" pitchFamily="18" charset="0"/>
            </a:endParaRPr>
          </a:p>
        </p:txBody>
      </p:sp>
      <p:sp>
        <p:nvSpPr>
          <p:cNvPr id="1048946" name="Text 4"/>
          <p:cNvSpPr/>
          <p:nvPr/>
        </p:nvSpPr>
        <p:spPr>
          <a:xfrm>
            <a:off x="5339715" y="4599623"/>
            <a:ext cx="3950851"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Medical workers should be trained to use mobile health tools in treating patients (Okolo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2024).</a:t>
            </a:r>
            <a:endParaRPr dirty="0" lang="en-US">
              <a:latin typeface="Times New Roman" panose="02020603050405020304" pitchFamily="18" charset="0"/>
              <a:cs typeface="Times New Roman" panose="02020603050405020304" pitchFamily="18" charset="0"/>
            </a:endParaRPr>
          </a:p>
        </p:txBody>
      </p:sp>
      <p:pic>
        <p:nvPicPr>
          <p:cNvPr id="2097180" name="Image 2" descr="preencoded.png"/>
          <p:cNvPicPr>
            <a:picLocks noChangeAspect="1"/>
          </p:cNvPicPr>
          <p:nvPr/>
        </p:nvPicPr>
        <p:blipFill>
          <a:blip xmlns:r="http://schemas.openxmlformats.org/officeDocument/2006/relationships" r:embed="rId3"/>
          <a:stretch>
            <a:fillRect/>
          </a:stretch>
        </p:blipFill>
        <p:spPr>
          <a:xfrm>
            <a:off x="9488924" y="3178254"/>
            <a:ext cx="4347567" cy="793790"/>
          </a:xfrm>
          <a:prstGeom prst="rect"/>
        </p:spPr>
      </p:pic>
      <p:sp>
        <p:nvSpPr>
          <p:cNvPr id="1048947" name="Text 5"/>
          <p:cNvSpPr/>
          <p:nvPr/>
        </p:nvSpPr>
        <p:spPr>
          <a:xfrm>
            <a:off x="9687282" y="4170402"/>
            <a:ext cx="3655457"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Digital Literacy for Older Adults</a:t>
            </a:r>
            <a:endParaRPr dirty="0" sz="2400" lang="en-US">
              <a:latin typeface="Times New Roman" panose="02020603050405020304" pitchFamily="18" charset="0"/>
              <a:cs typeface="Times New Roman" panose="02020603050405020304" pitchFamily="18" charset="0"/>
            </a:endParaRPr>
          </a:p>
        </p:txBody>
      </p:sp>
      <p:sp>
        <p:nvSpPr>
          <p:cNvPr id="1048948" name="Text 6"/>
          <p:cNvSpPr/>
          <p:nvPr/>
        </p:nvSpPr>
        <p:spPr>
          <a:xfrm>
            <a:off x="9687282" y="4599623"/>
            <a:ext cx="3950851" cy="127015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Moreover, older people can also be helped by educational programmes that enhance digital literacy and self-management of diabetes by utilising digital platforms (</a:t>
            </a:r>
            <a:r>
              <a:rPr dirty="0" lang="en-US" err="1">
                <a:solidFill>
                  <a:srgbClr val="504C49"/>
                </a:solidFill>
                <a:latin typeface="Times New Roman" panose="02020603050405020304" pitchFamily="18" charset="0"/>
                <a:ea typeface="Open Sans" pitchFamily="34" charset="-122"/>
                <a:cs typeface="Times New Roman" panose="02020603050405020304" pitchFamily="18" charset="0"/>
              </a:rPr>
              <a:t>Nezamdoust</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a:t>
            </a:r>
            <a:r>
              <a:rPr dirty="0" i="1" lang="en-US">
                <a:solidFill>
                  <a:srgbClr val="504C49"/>
                </a:solidFill>
                <a:latin typeface="Times New Roman" panose="02020603050405020304" pitchFamily="18" charset="0"/>
                <a:ea typeface="Open Sans" pitchFamily="34" charset="-122"/>
                <a:cs typeface="Times New Roman" panose="02020603050405020304" pitchFamily="18" charset="0"/>
              </a:rPr>
              <a:t>et al</a:t>
            </a: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 2022).</a:t>
            </a:r>
            <a:endParaRPr dirty="0" lang="en-US">
              <a:latin typeface="Times New Roman" panose="02020603050405020304" pitchFamily="18" charset="0"/>
              <a:cs typeface="Times New Roman" panose="02020603050405020304" pitchFamily="18" charset="0"/>
            </a:endParaRPr>
          </a:p>
        </p:txBody>
      </p:sp>
      <p:sp>
        <p:nvSpPr>
          <p:cNvPr id="1048949" name="TextBox 11"/>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210" name=""/>
        <p:cNvGrpSpPr/>
        <p:nvPr/>
      </p:nvGrpSpPr>
      <p:grpSpPr>
        <a:xfrm>
          <a:off x="0" y="0"/>
          <a:ext cx="0" cy="0"/>
          <a:chOff x="0" y="0"/>
          <a:chExt cx="0" cy="0"/>
        </a:xfrm>
      </p:grpSpPr>
      <p:sp>
        <p:nvSpPr>
          <p:cNvPr id="1048953" name="TextBox 2"/>
          <p:cNvSpPr txBox="1"/>
          <p:nvPr/>
        </p:nvSpPr>
        <p:spPr>
          <a:xfrm>
            <a:off x="825191" y="763722"/>
            <a:ext cx="7315200" cy="720089"/>
          </a:xfrm>
          <a:prstGeom prst="rect"/>
          <a:noFill/>
        </p:spPr>
        <p:txBody>
          <a:bodyPr wrap="square">
            <a:spAutoFit/>
          </a:bodyPr>
          <a:p>
            <a:pPr algn="just">
              <a:lnSpc>
                <a:spcPct val="150000"/>
              </a:lnSpc>
              <a:buNone/>
            </a:pPr>
            <a:r>
              <a:rPr b="1" dirty="0" sz="2800" lang="en-GB">
                <a:solidFill>
                  <a:schemeClr val="accent2">
                    <a:lumMod val="75000"/>
                  </a:schemeClr>
                </a:solidFill>
                <a:effectLst/>
                <a:latin typeface="Times New Roman" panose="02020603050405020304" pitchFamily="18" charset="0"/>
                <a:ea typeface="Times New Roman" panose="02020603050405020304" pitchFamily="18" charset="0"/>
              </a:rPr>
              <a:t>Description, Critical Evaluation &amp; Application</a:t>
            </a:r>
            <a:endParaRPr dirty="0" sz="2800" lang="en-GB">
              <a:solidFill>
                <a:schemeClr val="accent2">
                  <a:lumMod val="75000"/>
                </a:schemeClr>
              </a:solidFill>
              <a:effectLst/>
              <a:latin typeface="Arial" panose="020B0604020202020204" pitchFamily="34" charset="0"/>
              <a:ea typeface="Arial" panose="020B0604020202020204" pitchFamily="34" charset="0"/>
            </a:endParaRPr>
          </a:p>
        </p:txBody>
      </p:sp>
      <p:sp>
        <p:nvSpPr>
          <p:cNvPr id="1048954" name="TextBox 4"/>
          <p:cNvSpPr txBox="1"/>
          <p:nvPr/>
        </p:nvSpPr>
        <p:spPr>
          <a:xfrm>
            <a:off x="1471960" y="1888902"/>
            <a:ext cx="9701561" cy="6038641"/>
          </a:xfrm>
          <a:prstGeom prst="rect"/>
          <a:noFill/>
        </p:spPr>
        <p:txBody>
          <a:bodyPr wrap="square">
            <a:spAutoFit/>
          </a:bodyPr>
          <a:p>
            <a:pPr algn="just" indent="-342900" lvl="0" marL="342900">
              <a:lnSpc>
                <a:spcPct val="150000"/>
              </a:lnSpc>
              <a:buFont typeface="Arial" panose="020B0604020202020204" pitchFamily="34" charset="0"/>
              <a:buChar char="●"/>
            </a:pP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There are a number of advantages that mobile health applications</a:t>
            </a:r>
            <a:r>
              <a:rPr dirty="0" sz="2000" lang="en-US">
                <a:latin typeface="Times New Roman" panose="02020603050405020304" pitchFamily="18" charset="0"/>
                <a:ea typeface="Times New Roman" panose="02020603050405020304" pitchFamily="18" charset="0"/>
                <a:cs typeface="Times New Roman" panose="02020603050405020304" pitchFamily="18" charset="0"/>
              </a:rPr>
              <a:t>, Knowdiabetes app</a:t>
            </a: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 have in terms of the management of diabetes in elderly people through encouragement of adherence to glucose monitoring schedules, adherence to medication, and healthy lifestyle habits (</a:t>
            </a:r>
            <a:r>
              <a:rPr dirty="0" sz="2000" lang="en-US"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Busnatu</a:t>
            </a: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algn="just" indent="-342900" lvl="0" marL="342900">
              <a:lnSpc>
                <a:spcPct val="150000"/>
              </a:lnSpc>
              <a:buFont typeface="Arial" panose="020B0604020202020204" pitchFamily="34" charset="0"/>
              <a:buChar char="●"/>
            </a:pP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This digital assistance can improve the engagement of patients, disease awareness, and self-management practices, which may help to improve the </a:t>
            </a:r>
            <a:r>
              <a:rPr dirty="0" sz="2000" lang="en-US"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glycaemic</a:t>
            </a: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 control and quality of life (de Souza Ferreira et al., 2023). </a:t>
            </a:r>
          </a:p>
          <a:p>
            <a:pPr algn="just" indent="-342900" lvl="0" marL="342900">
              <a:lnSpc>
                <a:spcPct val="150000"/>
              </a:lnSpc>
              <a:buFont typeface="Arial" panose="020B0604020202020204" pitchFamily="34" charset="0"/>
              <a:buChar char="●"/>
            </a:pP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Digital monitoring, at the level of a healthcare system, will help decrease the number of visits to hospitals, enable remote medical care, and enhance the efficiency of the provided services (</a:t>
            </a:r>
            <a:r>
              <a:rPr dirty="0" sz="2000" lang="en-US" err="1" strike="noStrike" u="none">
                <a:effectLst/>
                <a:latin typeface="Times New Roman" panose="02020603050405020304" pitchFamily="18" charset="0"/>
                <a:ea typeface="Times New Roman" panose="02020603050405020304" pitchFamily="18" charset="0"/>
                <a:cs typeface="Times New Roman" panose="02020603050405020304" pitchFamily="18" charset="0"/>
              </a:rPr>
              <a:t>Busnatu</a:t>
            </a: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 et al., 2022). </a:t>
            </a:r>
          </a:p>
          <a:p>
            <a:pPr algn="just" indent="-342900" lvl="0" marL="342900">
              <a:lnSpc>
                <a:spcPct val="150000"/>
              </a:lnSpc>
              <a:buFont typeface="Arial" panose="020B0604020202020204" pitchFamily="34" charset="0"/>
              <a:buChar char="●"/>
            </a:pPr>
            <a:r>
              <a:rPr dirty="0" sz="2000" lang="en-US" strike="noStrike" u="none">
                <a:effectLst/>
                <a:latin typeface="Times New Roman" panose="02020603050405020304" pitchFamily="18" charset="0"/>
                <a:ea typeface="Times New Roman" panose="02020603050405020304" pitchFamily="18" charset="0"/>
                <a:cs typeface="Times New Roman" panose="02020603050405020304" pitchFamily="18" charset="0"/>
              </a:rPr>
              <a:t>The success of such interventions is based on sufficient digital infrastructure, user engagement and ongoing research, which will determine the long-term health outcomes and cost-effectiveness (de Souza Ferreira et al., 2023).</a:t>
            </a:r>
            <a:endParaRPr dirty="0" sz="2000" lang="en-GB" strike="noStrike" u="none">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1048955" name="TextBox 6"/>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1">
    <p:spTree>
      <p:nvGrpSpPr>
        <p:cNvPr id="214" name=""/>
        <p:cNvGrpSpPr/>
        <p:nvPr/>
      </p:nvGrpSpPr>
      <p:grpSpPr>
        <a:xfrm>
          <a:off x="0" y="0"/>
          <a:ext cx="0" cy="0"/>
          <a:chOff x="0" y="0"/>
          <a:chExt cx="0" cy="0"/>
        </a:xfrm>
      </p:grpSpPr>
      <p:pic>
        <p:nvPicPr>
          <p:cNvPr id="2097181" name="Image 0" descr="preencoded.png"/>
          <p:cNvPicPr>
            <a:picLocks noChangeAspect="1"/>
          </p:cNvPicPr>
          <p:nvPr/>
        </p:nvPicPr>
        <p:blipFill>
          <a:blip xmlns:r="http://schemas.openxmlformats.org/officeDocument/2006/relationships" r:embed="rId1"/>
          <a:stretch>
            <a:fillRect/>
          </a:stretch>
        </p:blipFill>
        <p:spPr>
          <a:xfrm>
            <a:off x="9144000" y="0"/>
            <a:ext cx="4933245" cy="7399867"/>
          </a:xfrm>
          <a:prstGeom prst="rect"/>
        </p:spPr>
      </p:pic>
      <p:sp>
        <p:nvSpPr>
          <p:cNvPr id="1048960" name="Text 0"/>
          <p:cNvSpPr/>
          <p:nvPr/>
        </p:nvSpPr>
        <p:spPr>
          <a:xfrm>
            <a:off x="793790" y="1038701"/>
            <a:ext cx="4961811" cy="620078"/>
          </a:xfrm>
          <a:prstGeom prst="rect"/>
          <a:noFill/>
        </p:spPr>
        <p:txBody>
          <a:bodyPr anchor="t" bIns="0" lIns="0" rIns="0" rtlCol="0" tIns="0" wrap="none"/>
          <a:p>
            <a:pPr algn="l" indent="0" marL="0">
              <a:lnSpc>
                <a:spcPts val="4850"/>
              </a:lnSpc>
              <a:buNone/>
            </a:pPr>
            <a:r>
              <a:rPr b="1" dirty="0" sz="4400" lang="en-US">
                <a:solidFill>
                  <a:srgbClr val="C56E07"/>
                </a:solidFill>
                <a:latin typeface="Times New Roman" panose="02020603050405020304" pitchFamily="18" charset="0"/>
                <a:ea typeface="Playfair Display Bold" pitchFamily="34" charset="-122"/>
                <a:cs typeface="Times New Roman" panose="02020603050405020304" pitchFamily="18" charset="0"/>
              </a:rPr>
              <a:t>Conclusion</a:t>
            </a:r>
            <a:endParaRPr dirty="0" sz="4400" lang="en-US">
              <a:latin typeface="Times New Roman" panose="02020603050405020304" pitchFamily="18" charset="0"/>
              <a:cs typeface="Times New Roman" panose="02020603050405020304" pitchFamily="18" charset="0"/>
            </a:endParaRPr>
          </a:p>
        </p:txBody>
      </p:sp>
      <p:sp>
        <p:nvSpPr>
          <p:cNvPr id="1048961" name="Shape 1"/>
          <p:cNvSpPr/>
          <p:nvPr/>
        </p:nvSpPr>
        <p:spPr>
          <a:xfrm>
            <a:off x="793790" y="1956435"/>
            <a:ext cx="7556421" cy="1506736"/>
          </a:xfrm>
          <a:prstGeom prst="roundRect">
            <a:avLst>
              <a:gd name="adj" fmla="val 7282"/>
            </a:avLst>
          </a:prstGeom>
          <a:solidFill>
            <a:srgbClr val="FFFFFF"/>
          </a:solidFill>
          <a:ln w="22860">
            <a:solidFill>
              <a:srgbClr val="D8D4D4"/>
            </a:solidFill>
            <a:prstDash val="solid"/>
          </a:ln>
        </p:spPr>
        <p:txBody>
          <a:bodyPr/>
          <a:p>
            <a:endParaRPr lang="en-IN"/>
          </a:p>
        </p:txBody>
      </p:sp>
      <p:sp>
        <p:nvSpPr>
          <p:cNvPr id="1048962" name="Shape 2"/>
          <p:cNvSpPr/>
          <p:nvPr/>
        </p:nvSpPr>
        <p:spPr>
          <a:xfrm>
            <a:off x="770930" y="1956435"/>
            <a:ext cx="91440" cy="1506736"/>
          </a:xfrm>
          <a:prstGeom prst="roundRect">
            <a:avLst>
              <a:gd name="adj" fmla="val 91163"/>
            </a:avLst>
          </a:prstGeom>
          <a:solidFill>
            <a:srgbClr val="EF8508"/>
          </a:solidFill>
        </p:spPr>
        <p:txBody>
          <a:bodyPr/>
          <a:p>
            <a:endParaRPr lang="en-IN"/>
          </a:p>
        </p:txBody>
      </p:sp>
      <p:sp>
        <p:nvSpPr>
          <p:cNvPr id="1048963" name="Text 3"/>
          <p:cNvSpPr/>
          <p:nvPr/>
        </p:nvSpPr>
        <p:spPr>
          <a:xfrm>
            <a:off x="1083588" y="2177653"/>
            <a:ext cx="3055977"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A Major Concern in the UK</a:t>
            </a:r>
            <a:endParaRPr dirty="0" sz="2400" lang="en-US">
              <a:latin typeface="Times New Roman" panose="02020603050405020304" pitchFamily="18" charset="0"/>
              <a:cs typeface="Times New Roman" panose="02020603050405020304" pitchFamily="18" charset="0"/>
            </a:endParaRPr>
          </a:p>
        </p:txBody>
      </p:sp>
      <p:sp>
        <p:nvSpPr>
          <p:cNvPr id="1048964" name="Text 4"/>
          <p:cNvSpPr/>
          <p:nvPr/>
        </p:nvSpPr>
        <p:spPr>
          <a:xfrm>
            <a:off x="1083588" y="2606873"/>
            <a:ext cx="7045404"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 issue of diabetes among the older population in the UK has been a major matter of concern in the UK.</a:t>
            </a:r>
            <a:endParaRPr dirty="0" lang="en-US">
              <a:latin typeface="Times New Roman" panose="02020603050405020304" pitchFamily="18" charset="0"/>
              <a:cs typeface="Times New Roman" panose="02020603050405020304" pitchFamily="18" charset="0"/>
            </a:endParaRPr>
          </a:p>
        </p:txBody>
      </p:sp>
      <p:sp>
        <p:nvSpPr>
          <p:cNvPr id="1048965" name="Shape 5"/>
          <p:cNvSpPr/>
          <p:nvPr/>
        </p:nvSpPr>
        <p:spPr>
          <a:xfrm>
            <a:off x="793790" y="3661529"/>
            <a:ext cx="7556421" cy="1506736"/>
          </a:xfrm>
          <a:prstGeom prst="roundRect">
            <a:avLst>
              <a:gd name="adj" fmla="val 7282"/>
            </a:avLst>
          </a:prstGeom>
          <a:solidFill>
            <a:srgbClr val="FFFFFF"/>
          </a:solidFill>
          <a:ln w="22860">
            <a:solidFill>
              <a:srgbClr val="D8D4D4"/>
            </a:solidFill>
            <a:prstDash val="solid"/>
          </a:ln>
        </p:spPr>
        <p:txBody>
          <a:bodyPr/>
          <a:p>
            <a:endParaRPr lang="en-IN"/>
          </a:p>
        </p:txBody>
      </p:sp>
      <p:sp>
        <p:nvSpPr>
          <p:cNvPr id="1048966" name="Shape 6"/>
          <p:cNvSpPr/>
          <p:nvPr/>
        </p:nvSpPr>
        <p:spPr>
          <a:xfrm>
            <a:off x="770930" y="3661529"/>
            <a:ext cx="91440" cy="1506736"/>
          </a:xfrm>
          <a:prstGeom prst="roundRect">
            <a:avLst>
              <a:gd name="adj" fmla="val 91163"/>
            </a:avLst>
          </a:prstGeom>
          <a:solidFill>
            <a:srgbClr val="EF8508"/>
          </a:solidFill>
        </p:spPr>
        <p:txBody>
          <a:bodyPr/>
          <a:p>
            <a:endParaRPr lang="en-IN"/>
          </a:p>
        </p:txBody>
      </p:sp>
      <p:sp>
        <p:nvSpPr>
          <p:cNvPr id="1048967" name="Text 7"/>
          <p:cNvSpPr/>
          <p:nvPr/>
        </p:nvSpPr>
        <p:spPr>
          <a:xfrm>
            <a:off x="1083588" y="3882747"/>
            <a:ext cx="3060978"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Optimistic Digital Strategy</a:t>
            </a:r>
            <a:endParaRPr dirty="0" sz="2400" lang="en-US">
              <a:latin typeface="Times New Roman" panose="02020603050405020304" pitchFamily="18" charset="0"/>
              <a:cs typeface="Times New Roman" panose="02020603050405020304" pitchFamily="18" charset="0"/>
            </a:endParaRPr>
          </a:p>
        </p:txBody>
      </p:sp>
      <p:sp>
        <p:nvSpPr>
          <p:cNvPr id="1048968" name="Text 8"/>
          <p:cNvSpPr/>
          <p:nvPr/>
        </p:nvSpPr>
        <p:spPr>
          <a:xfrm>
            <a:off x="1083588" y="4311968"/>
            <a:ext cx="7045404" cy="63507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The Knowdiabetes app present an optimistic digital health promotion strategy to aid in the self-management of diabetes.</a:t>
            </a:r>
            <a:endParaRPr dirty="0" lang="en-US">
              <a:latin typeface="Times New Roman" panose="02020603050405020304" pitchFamily="18" charset="0"/>
              <a:cs typeface="Times New Roman" panose="02020603050405020304" pitchFamily="18" charset="0"/>
            </a:endParaRPr>
          </a:p>
        </p:txBody>
      </p:sp>
      <p:sp>
        <p:nvSpPr>
          <p:cNvPr id="1048969" name="Shape 9"/>
          <p:cNvSpPr/>
          <p:nvPr/>
        </p:nvSpPr>
        <p:spPr>
          <a:xfrm>
            <a:off x="793790" y="5366623"/>
            <a:ext cx="7556421" cy="1824276"/>
          </a:xfrm>
          <a:prstGeom prst="roundRect">
            <a:avLst>
              <a:gd name="adj" fmla="val 6015"/>
            </a:avLst>
          </a:prstGeom>
          <a:solidFill>
            <a:srgbClr val="FFFFFF"/>
          </a:solidFill>
          <a:ln w="22860">
            <a:solidFill>
              <a:srgbClr val="D8D4D4"/>
            </a:solidFill>
            <a:prstDash val="solid"/>
          </a:ln>
        </p:spPr>
        <p:txBody>
          <a:bodyPr/>
          <a:p>
            <a:endParaRPr lang="en-IN"/>
          </a:p>
        </p:txBody>
      </p:sp>
      <p:sp>
        <p:nvSpPr>
          <p:cNvPr id="1048970" name="Shape 10"/>
          <p:cNvSpPr/>
          <p:nvPr/>
        </p:nvSpPr>
        <p:spPr>
          <a:xfrm>
            <a:off x="770930" y="5366623"/>
            <a:ext cx="91440" cy="1824276"/>
          </a:xfrm>
          <a:prstGeom prst="roundRect">
            <a:avLst>
              <a:gd name="adj" fmla="val 91163"/>
            </a:avLst>
          </a:prstGeom>
          <a:solidFill>
            <a:srgbClr val="EF8508"/>
          </a:solidFill>
        </p:spPr>
        <p:txBody>
          <a:bodyPr/>
          <a:p>
            <a:endParaRPr lang="en-IN"/>
          </a:p>
        </p:txBody>
      </p:sp>
      <p:sp>
        <p:nvSpPr>
          <p:cNvPr id="1048971" name="Text 11"/>
          <p:cNvSpPr/>
          <p:nvPr/>
        </p:nvSpPr>
        <p:spPr>
          <a:xfrm>
            <a:off x="1083588" y="5587841"/>
            <a:ext cx="4536043" cy="310158"/>
          </a:xfrm>
          <a:prstGeom prst="rect"/>
          <a:noFill/>
        </p:spPr>
        <p:txBody>
          <a:bodyPr anchor="t" bIns="0" lIns="0" rIns="0" rtlCol="0" tIns="0" wrap="none"/>
          <a:p>
            <a:pPr algn="l" indent="0" marL="0">
              <a:lnSpc>
                <a:spcPts val="2400"/>
              </a:lnSpc>
              <a:buNone/>
            </a:pPr>
            <a:r>
              <a:rPr b="1" dirty="0" sz="2400" lang="en-US">
                <a:solidFill>
                  <a:srgbClr val="504C49"/>
                </a:solidFill>
                <a:latin typeface="Times New Roman" panose="02020603050405020304" pitchFamily="18" charset="0"/>
                <a:ea typeface="Playfair Display Bold" pitchFamily="34" charset="-122"/>
                <a:cs typeface="Times New Roman" panose="02020603050405020304" pitchFamily="18" charset="0"/>
              </a:rPr>
              <a:t>Overcoming Obstacles for Better Health</a:t>
            </a:r>
            <a:endParaRPr dirty="0" sz="2400" lang="en-US">
              <a:latin typeface="Times New Roman" panose="02020603050405020304" pitchFamily="18" charset="0"/>
              <a:cs typeface="Times New Roman" panose="02020603050405020304" pitchFamily="18" charset="0"/>
            </a:endParaRPr>
          </a:p>
        </p:txBody>
      </p:sp>
      <p:sp>
        <p:nvSpPr>
          <p:cNvPr id="1048972" name="Text 12"/>
          <p:cNvSpPr/>
          <p:nvPr/>
        </p:nvSpPr>
        <p:spPr>
          <a:xfrm>
            <a:off x="1083588" y="6017062"/>
            <a:ext cx="7045404" cy="952619"/>
          </a:xfrm>
          <a:prstGeom prst="rect"/>
          <a:noFill/>
        </p:spPr>
        <p:txBody>
          <a:bodyPr anchor="t" bIns="0" lIns="0" rIns="0" rtlCol="0" tIns="0" wrap="square"/>
          <a:p>
            <a:pPr algn="l" indent="0" marL="0">
              <a:lnSpc>
                <a:spcPts val="2500"/>
              </a:lnSpc>
              <a:buNone/>
            </a:pPr>
            <a:r>
              <a:rPr dirty="0" lang="en-US">
                <a:solidFill>
                  <a:srgbClr val="504C49"/>
                </a:solidFill>
                <a:latin typeface="Times New Roman" panose="02020603050405020304" pitchFamily="18" charset="0"/>
                <a:ea typeface="Open Sans" pitchFamily="34" charset="-122"/>
                <a:cs typeface="Times New Roman" panose="02020603050405020304" pitchFamily="18" charset="0"/>
              </a:rPr>
              <a:t>Digital interventions can be used to enhance the health outcomes of people, enhance health care systems, and lead to better population health by overcoming obstacles and exploiting opportunities.</a:t>
            </a:r>
            <a:endParaRPr dirty="0" lang="en-US">
              <a:latin typeface="Times New Roman" panose="02020603050405020304" pitchFamily="18" charset="0"/>
              <a:cs typeface="Times New Roman" panose="02020603050405020304" pitchFamily="18" charset="0"/>
            </a:endParaRPr>
          </a:p>
        </p:txBody>
      </p:sp>
      <p:sp>
        <p:nvSpPr>
          <p:cNvPr id="1048973" name="TextBox 15"/>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217" name=""/>
        <p:cNvGrpSpPr/>
        <p:nvPr/>
      </p:nvGrpSpPr>
      <p:grpSpPr>
        <a:xfrm>
          <a:off x="0" y="0"/>
          <a:ext cx="0" cy="0"/>
          <a:chOff x="0" y="0"/>
          <a:chExt cx="0" cy="0"/>
        </a:xfrm>
      </p:grpSpPr>
      <p:sp>
        <p:nvSpPr>
          <p:cNvPr id="1048977" name="TextBox 2"/>
          <p:cNvSpPr txBox="1"/>
          <p:nvPr/>
        </p:nvSpPr>
        <p:spPr>
          <a:xfrm>
            <a:off x="936703" y="562859"/>
            <a:ext cx="7315200" cy="815340"/>
          </a:xfrm>
          <a:prstGeom prst="rect"/>
          <a:noFill/>
        </p:spPr>
        <p:txBody>
          <a:bodyPr wrap="square">
            <a:spAutoFit/>
          </a:bodyPr>
          <a:p>
            <a:pPr algn="just">
              <a:lnSpc>
                <a:spcPct val="150000"/>
              </a:lnSpc>
              <a:buNone/>
            </a:pPr>
            <a:r>
              <a:rPr b="1" dirty="0" sz="3200" lang="en-GB">
                <a:solidFill>
                  <a:schemeClr val="accent2">
                    <a:lumMod val="75000"/>
                  </a:schemeClr>
                </a:solidFill>
                <a:effectLst/>
                <a:latin typeface="Times New Roman" panose="02020603050405020304" pitchFamily="18" charset="0"/>
                <a:ea typeface="Times New Roman" panose="02020603050405020304" pitchFamily="18" charset="0"/>
              </a:rPr>
              <a:t>References group member 4</a:t>
            </a:r>
            <a:endParaRPr dirty="0" sz="2800" lang="en-GB">
              <a:solidFill>
                <a:schemeClr val="accent2">
                  <a:lumMod val="75000"/>
                </a:schemeClr>
              </a:solidFill>
              <a:effectLst/>
              <a:latin typeface="Arial" panose="020B0604020202020204" pitchFamily="34" charset="0"/>
              <a:ea typeface="Arial" panose="020B0604020202020204" pitchFamily="34" charset="0"/>
            </a:endParaRPr>
          </a:p>
        </p:txBody>
      </p:sp>
      <p:sp>
        <p:nvSpPr>
          <p:cNvPr id="1048978" name="TextBox 4"/>
          <p:cNvSpPr txBox="1"/>
          <p:nvPr/>
        </p:nvSpPr>
        <p:spPr>
          <a:xfrm>
            <a:off x="713677" y="1471351"/>
            <a:ext cx="7315200" cy="5552440"/>
          </a:xfrm>
          <a:prstGeom prst="rect"/>
          <a:noFill/>
        </p:spPr>
        <p:txBody>
          <a:bodyPr wrap="square">
            <a:spAutoFit/>
          </a:bodyPr>
          <a:p>
            <a:r>
              <a:rPr dirty="0" sz="1050" lang="en-IN">
                <a:latin typeface="Times New Roman" panose="02020603050405020304" pitchFamily="18" charset="0"/>
                <a:cs typeface="Times New Roman" panose="02020603050405020304" pitchFamily="18" charset="0"/>
              </a:rPr>
              <a:t>Abdelwahed, N.A.A., Al </a:t>
            </a:r>
            <a:r>
              <a:rPr dirty="0" sz="1050" lang="en-IN" err="1">
                <a:latin typeface="Times New Roman" panose="02020603050405020304" pitchFamily="18" charset="0"/>
                <a:cs typeface="Times New Roman" panose="02020603050405020304" pitchFamily="18" charset="0"/>
              </a:rPr>
              <a:t>Doghan</a:t>
            </a:r>
            <a:r>
              <a:rPr dirty="0" sz="1050" lang="en-IN">
                <a:latin typeface="Times New Roman" panose="02020603050405020304" pitchFamily="18" charset="0"/>
                <a:cs typeface="Times New Roman" panose="02020603050405020304" pitchFamily="18" charset="0"/>
              </a:rPr>
              <a:t>, M.A., Saraih, U.N. and Soomro, B.A., 2025. Digital technology and intentions to adopt digital e-health practices among health-care professionals. International Journal of Human Rights in Healthcare, 18(1), pp.36-57.</a:t>
            </a:r>
            <a:r>
              <a:rPr dirty="0" sz="1050" lang="en-IN" u="sng">
                <a:latin typeface="Times New Roman" panose="02020603050405020304" pitchFamily="18" charset="0"/>
                <a:cs typeface="Times New Roman" panose="02020603050405020304" pitchFamily="18" charset="0"/>
                <a:hlinkClick r:id="rId1"/>
              </a:rPr>
              <a:t>https://doi.org/10.1108/IJHRH-08-2023-0073</a:t>
            </a:r>
            <a:endParaRPr dirty="0" sz="1050" lang="en-IN">
              <a:latin typeface="Times New Roman" panose="02020603050405020304" pitchFamily="18" charset="0"/>
              <a:cs typeface="Times New Roman" panose="02020603050405020304" pitchFamily="18" charset="0"/>
            </a:endParaRPr>
          </a:p>
          <a:p>
            <a:r>
              <a:rPr dirty="0" sz="1050" lang="en-IN" err="1">
                <a:latin typeface="Times New Roman" panose="02020603050405020304" pitchFamily="18" charset="0"/>
                <a:cs typeface="Times New Roman" panose="02020603050405020304" pitchFamily="18" charset="0"/>
              </a:rPr>
              <a:t>Bertolazzi</a:t>
            </a:r>
            <a:r>
              <a:rPr dirty="0" sz="1050" lang="en-IN">
                <a:latin typeface="Times New Roman" panose="02020603050405020304" pitchFamily="18" charset="0"/>
                <a:cs typeface="Times New Roman" panose="02020603050405020304" pitchFamily="18" charset="0"/>
              </a:rPr>
              <a:t>, A., Quaglia, V. and </a:t>
            </a:r>
            <a:r>
              <a:rPr dirty="0" sz="1050" lang="en-IN" err="1">
                <a:latin typeface="Times New Roman" panose="02020603050405020304" pitchFamily="18" charset="0"/>
                <a:cs typeface="Times New Roman" panose="02020603050405020304" pitchFamily="18" charset="0"/>
              </a:rPr>
              <a:t>Bongelli</a:t>
            </a:r>
            <a:r>
              <a:rPr dirty="0" sz="1050" lang="en-IN">
                <a:latin typeface="Times New Roman" panose="02020603050405020304" pitchFamily="18" charset="0"/>
                <a:cs typeface="Times New Roman" panose="02020603050405020304" pitchFamily="18" charset="0"/>
              </a:rPr>
              <a:t>, R., 2024. Barriers and facilitators to health technology adoption by older adults with chronic diseases: an integrative systematic review. BMC public health, 24(1), p.506.</a:t>
            </a:r>
            <a:r>
              <a:rPr dirty="0" sz="1050" lang="en-IN" u="sng">
                <a:latin typeface="Times New Roman" panose="02020603050405020304" pitchFamily="18" charset="0"/>
                <a:cs typeface="Times New Roman" panose="02020603050405020304" pitchFamily="18" charset="0"/>
                <a:hlinkClick r:id="rId2"/>
              </a:rPr>
              <a:t>https://doi.org/10.1186/s12889-024-18036-5</a:t>
            </a:r>
            <a:endParaRPr dirty="0" sz="1050" lang="en-IN">
              <a:latin typeface="Times New Roman" panose="02020603050405020304" pitchFamily="18" charset="0"/>
              <a:cs typeface="Times New Roman" panose="02020603050405020304" pitchFamily="18" charset="0"/>
            </a:endParaRPr>
          </a:p>
          <a:p>
            <a:r>
              <a:rPr dirty="0" sz="1050" lang="en-IN" err="1">
                <a:latin typeface="Times New Roman" panose="02020603050405020304" pitchFamily="18" charset="0"/>
                <a:cs typeface="Times New Roman" panose="02020603050405020304" pitchFamily="18" charset="0"/>
              </a:rPr>
              <a:t>Busnatu</a:t>
            </a:r>
            <a:r>
              <a:rPr dirty="0" sz="1050" lang="en-IN">
                <a:latin typeface="Times New Roman" panose="02020603050405020304" pitchFamily="18" charset="0"/>
                <a:cs typeface="Times New Roman" panose="02020603050405020304" pitchFamily="18" charset="0"/>
              </a:rPr>
              <a:t>, Ș.S., Niculescu, A.G., Bolocan, A., Andronic, O., Pantea Stoian, A.M., </a:t>
            </a:r>
            <a:r>
              <a:rPr dirty="0" sz="1050" lang="en-IN" err="1">
                <a:latin typeface="Times New Roman" panose="02020603050405020304" pitchFamily="18" charset="0"/>
                <a:cs typeface="Times New Roman" panose="02020603050405020304" pitchFamily="18" charset="0"/>
              </a:rPr>
              <a:t>Scafa-Udriște</a:t>
            </a:r>
            <a:r>
              <a:rPr dirty="0" sz="1050" lang="en-IN">
                <a:latin typeface="Times New Roman" panose="02020603050405020304" pitchFamily="18" charset="0"/>
                <a:cs typeface="Times New Roman" panose="02020603050405020304" pitchFamily="18" charset="0"/>
              </a:rPr>
              <a:t>, A., Stănescu, A.M.A., Păduraru, D.N., Nicolescu, M.I., </a:t>
            </a:r>
            <a:r>
              <a:rPr dirty="0" sz="1050" lang="en-IN" err="1">
                <a:latin typeface="Times New Roman" panose="02020603050405020304" pitchFamily="18" charset="0"/>
                <a:cs typeface="Times New Roman" panose="02020603050405020304" pitchFamily="18" charset="0"/>
              </a:rPr>
              <a:t>Grumezescu</a:t>
            </a:r>
            <a:r>
              <a:rPr dirty="0" sz="1050" lang="en-IN">
                <a:latin typeface="Times New Roman" panose="02020603050405020304" pitchFamily="18" charset="0"/>
                <a:cs typeface="Times New Roman" panose="02020603050405020304" pitchFamily="18" charset="0"/>
              </a:rPr>
              <a:t>, A.M. and Jinga, V., 2022. A review of digital health and biotelemetry: modern approaches towards personalized medicine and remote health assessment. Journal of Personalized Medicine, 12(10), p.1656.</a:t>
            </a:r>
            <a:r>
              <a:rPr dirty="0" sz="1050" lang="en-IN" u="sng">
                <a:latin typeface="Times New Roman" panose="02020603050405020304" pitchFamily="18" charset="0"/>
                <a:cs typeface="Times New Roman" panose="02020603050405020304" pitchFamily="18" charset="0"/>
                <a:hlinkClick r:id="rId3"/>
              </a:rPr>
              <a:t>https://doi.org/10.3390/jpm12101656</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Damar, M., Kop, O., </a:t>
            </a:r>
            <a:r>
              <a:rPr dirty="0" sz="1050" lang="en-IN" err="1">
                <a:latin typeface="Times New Roman" panose="02020603050405020304" pitchFamily="18" charset="0"/>
                <a:cs typeface="Times New Roman" panose="02020603050405020304" pitchFamily="18" charset="0"/>
              </a:rPr>
              <a:t>Şaylan</a:t>
            </a:r>
            <a:r>
              <a:rPr dirty="0" sz="1050" lang="en-IN">
                <a:latin typeface="Times New Roman" panose="02020603050405020304" pitchFamily="18" charset="0"/>
                <a:cs typeface="Times New Roman" panose="02020603050405020304" pitchFamily="18" charset="0"/>
              </a:rPr>
              <a:t>, Ö.F., Özen, A., Çakmak, Ü.E. and Erenay, F.S., 2024. Digital Health: The Critical Value of Mobile Technology for the Health Sector, Different Application Examples from the World and Current Trends. Journal of Emerging Computer Technologies, 4(1), pp.25-37.Doi: </a:t>
            </a:r>
            <a:r>
              <a:rPr dirty="0" sz="1050" lang="en-IN" u="sng">
                <a:latin typeface="Times New Roman" panose="02020603050405020304" pitchFamily="18" charset="0"/>
                <a:cs typeface="Times New Roman" panose="02020603050405020304" pitchFamily="18" charset="0"/>
                <a:hlinkClick r:id="rId4"/>
              </a:rPr>
              <a:t>10.57020/ject.1514154</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de Souza Ferreira, E., de Aguiar Franco, F., dos Santos Lara, M.M., </a:t>
            </a:r>
            <a:r>
              <a:rPr dirty="0" sz="1050" lang="en-IN" err="1">
                <a:latin typeface="Times New Roman" panose="02020603050405020304" pitchFamily="18" charset="0"/>
                <a:cs typeface="Times New Roman" panose="02020603050405020304" pitchFamily="18" charset="0"/>
              </a:rPr>
              <a:t>Levcovitz</a:t>
            </a:r>
            <a:r>
              <a:rPr dirty="0" sz="1050" lang="en-IN">
                <a:latin typeface="Times New Roman" panose="02020603050405020304" pitchFamily="18" charset="0"/>
                <a:cs typeface="Times New Roman" panose="02020603050405020304" pitchFamily="18" charset="0"/>
              </a:rPr>
              <a:t>, A.A., Dias, M.A., Moreira, T.R., de Oliveira, A.H.M. and Cotta, R.M.M., 2023. The effectiveness of mobile application for monitoring diabetes mellitus and hypertension in the adult and elderly population: systematic review and meta-analysis. BMC health services research, 23(1), p.855. </a:t>
            </a:r>
            <a:r>
              <a:rPr dirty="0" sz="1050" lang="en-IN" u="sng">
                <a:latin typeface="Times New Roman" panose="02020603050405020304" pitchFamily="18" charset="0"/>
                <a:cs typeface="Times New Roman" panose="02020603050405020304" pitchFamily="18" charset="0"/>
                <a:hlinkClick r:id="rId5"/>
              </a:rPr>
              <a:t>https://doi.org/10.1186/s12913-023-09879-6</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Gomes, M., Murray, E. and Raftery, J., 2022. Economic evaluation of digital health interventions: methodological issues and recommendations for practice. Pharmacoeconomics, 40(4), pp.367-378.</a:t>
            </a:r>
            <a:r>
              <a:rPr dirty="0" sz="1050" lang="en-IN" u="sng">
                <a:latin typeface="Times New Roman" panose="02020603050405020304" pitchFamily="18" charset="0"/>
                <a:cs typeface="Times New Roman" panose="02020603050405020304" pitchFamily="18" charset="0"/>
                <a:hlinkClick r:id="rId6"/>
              </a:rPr>
              <a:t>https://doi.org/10.1007/s40273-022-01130-0</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Islam, M.N., Karim, M.M., Inan, T.T. and Islam, A.N., 2020. Investigating usability of mobile health applications in Bangladesh. BMC medical informatics and decision making, 20(1), p.19.</a:t>
            </a:r>
            <a:r>
              <a:rPr dirty="0" sz="1050" lang="en-IN" u="sng">
                <a:latin typeface="Times New Roman" panose="02020603050405020304" pitchFamily="18" charset="0"/>
                <a:cs typeface="Times New Roman" panose="02020603050405020304" pitchFamily="18" charset="0"/>
                <a:hlinkClick r:id="rId7"/>
              </a:rPr>
              <a:t>https://doi.org/10.1186/s12911-020-1033-3</a:t>
            </a:r>
            <a:endParaRPr dirty="0" sz="1050" lang="en-IN">
              <a:latin typeface="Times New Roman" panose="02020603050405020304" pitchFamily="18" charset="0"/>
              <a:cs typeface="Times New Roman" panose="02020603050405020304" pitchFamily="18" charset="0"/>
            </a:endParaRPr>
          </a:p>
          <a:p>
            <a:r>
              <a:rPr dirty="0" sz="1050" lang="en-IN" err="1">
                <a:latin typeface="Times New Roman" panose="02020603050405020304" pitchFamily="18" charset="0"/>
                <a:cs typeface="Times New Roman" panose="02020603050405020304" pitchFamily="18" charset="0"/>
              </a:rPr>
              <a:t>Istepanian</a:t>
            </a:r>
            <a:r>
              <a:rPr dirty="0" sz="1050" lang="en-IN">
                <a:latin typeface="Times New Roman" panose="02020603050405020304" pitchFamily="18" charset="0"/>
                <a:cs typeface="Times New Roman" panose="02020603050405020304" pitchFamily="18" charset="0"/>
              </a:rPr>
              <a:t>, R.S., 2022. Mobile health (m-Health) in retrospect: the known unknowns. International journal of environmental research and public health, 19(7), p.3747.</a:t>
            </a:r>
            <a:r>
              <a:rPr dirty="0" sz="1050" lang="en-IN" u="sng">
                <a:latin typeface="Times New Roman" panose="02020603050405020304" pitchFamily="18" charset="0"/>
                <a:cs typeface="Times New Roman" panose="02020603050405020304" pitchFamily="18" charset="0"/>
                <a:hlinkClick r:id="rId8"/>
              </a:rPr>
              <a:t>https://doi.org/10.3390/ijerph19073747</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Jakob, R., </a:t>
            </a:r>
            <a:r>
              <a:rPr dirty="0" sz="1050" lang="en-IN" err="1">
                <a:latin typeface="Times New Roman" panose="02020603050405020304" pitchFamily="18" charset="0"/>
                <a:cs typeface="Times New Roman" panose="02020603050405020304" pitchFamily="18" charset="0"/>
              </a:rPr>
              <a:t>Harperink</a:t>
            </a:r>
            <a:r>
              <a:rPr dirty="0" sz="1050" lang="en-IN">
                <a:latin typeface="Times New Roman" panose="02020603050405020304" pitchFamily="18" charset="0"/>
                <a:cs typeface="Times New Roman" panose="02020603050405020304" pitchFamily="18" charset="0"/>
              </a:rPr>
              <a:t>, S., Rudolf, A.M., Fleisch, E., Haug, S., Mair, J.L., Salamanca-Sanabria, A. and </a:t>
            </a:r>
            <a:r>
              <a:rPr dirty="0" sz="1050" lang="en-IN" err="1">
                <a:latin typeface="Times New Roman" panose="02020603050405020304" pitchFamily="18" charset="0"/>
                <a:cs typeface="Times New Roman" panose="02020603050405020304" pitchFamily="18" charset="0"/>
              </a:rPr>
              <a:t>Kowatsch</a:t>
            </a:r>
            <a:r>
              <a:rPr dirty="0" sz="1050" lang="en-IN">
                <a:latin typeface="Times New Roman" panose="02020603050405020304" pitchFamily="18" charset="0"/>
                <a:cs typeface="Times New Roman" panose="02020603050405020304" pitchFamily="18" charset="0"/>
              </a:rPr>
              <a:t>, T., 2022. Factors influencing adherence to mHealth apps for prevention or management of noncommunicable diseases: systematic review. Journal of medical Internet research, 24(5), p.e35371.</a:t>
            </a:r>
            <a:r>
              <a:rPr dirty="0" sz="1050" lang="en-IN" u="sng">
                <a:latin typeface="Times New Roman" panose="02020603050405020304" pitchFamily="18" charset="0"/>
                <a:cs typeface="Times New Roman" panose="02020603050405020304" pitchFamily="18" charset="0"/>
                <a:hlinkClick r:id="rId9"/>
              </a:rPr>
              <a:t>https://doi.org/10.2196/35371</a:t>
            </a:r>
            <a:endParaRPr dirty="0" sz="1050" lang="en-IN">
              <a:latin typeface="Times New Roman" panose="02020603050405020304" pitchFamily="18" charset="0"/>
              <a:cs typeface="Times New Roman" panose="02020603050405020304" pitchFamily="18" charset="0"/>
            </a:endParaRPr>
          </a:p>
          <a:p>
            <a:r>
              <a:rPr dirty="0" sz="1050" lang="en-IN" err="1">
                <a:latin typeface="Times New Roman" panose="02020603050405020304" pitchFamily="18" charset="0"/>
                <a:cs typeface="Times New Roman" panose="02020603050405020304" pitchFamily="18" charset="0"/>
              </a:rPr>
              <a:t>Jeem</a:t>
            </a:r>
            <a:r>
              <a:rPr dirty="0" sz="1050" lang="en-IN">
                <a:latin typeface="Times New Roman" panose="02020603050405020304" pitchFamily="18" charset="0"/>
                <a:cs typeface="Times New Roman" panose="02020603050405020304" pitchFamily="18" charset="0"/>
              </a:rPr>
              <a:t>, Y.A., Andriani, R.N., Nabila, R., Emelia, D.D., </a:t>
            </a:r>
            <a:r>
              <a:rPr dirty="0" sz="1050" lang="en-IN" err="1">
                <a:latin typeface="Times New Roman" panose="02020603050405020304" pitchFamily="18" charset="0"/>
                <a:cs typeface="Times New Roman" panose="02020603050405020304" pitchFamily="18" charset="0"/>
              </a:rPr>
              <a:t>Lazuardi</a:t>
            </a:r>
            <a:r>
              <a:rPr dirty="0" sz="1050" lang="en-IN">
                <a:latin typeface="Times New Roman" panose="02020603050405020304" pitchFamily="18" charset="0"/>
                <a:cs typeface="Times New Roman" panose="02020603050405020304" pitchFamily="18" charset="0"/>
              </a:rPr>
              <a:t>, L. and </a:t>
            </a:r>
            <a:r>
              <a:rPr dirty="0" sz="1050" lang="en-IN" err="1">
                <a:latin typeface="Times New Roman" panose="02020603050405020304" pitchFamily="18" charset="0"/>
                <a:cs typeface="Times New Roman" panose="02020603050405020304" pitchFamily="18" charset="0"/>
              </a:rPr>
              <a:t>Koesnanto</a:t>
            </a:r>
            <a:r>
              <a:rPr dirty="0" sz="1050" lang="en-IN">
                <a:latin typeface="Times New Roman" panose="02020603050405020304" pitchFamily="18" charset="0"/>
                <a:cs typeface="Times New Roman" panose="02020603050405020304" pitchFamily="18" charset="0"/>
              </a:rPr>
              <a:t>, H., 2022. The use of mobile health interventions for outcomes among middle-aged and elderly patients with prediabetes: a systematic review. International Journal of Environmental Research and Public Health, 19(20), p.13638.</a:t>
            </a:r>
            <a:r>
              <a:rPr dirty="0" sz="1050" lang="en-IN" u="sng">
                <a:latin typeface="Times New Roman" panose="02020603050405020304" pitchFamily="18" charset="0"/>
                <a:cs typeface="Times New Roman" panose="02020603050405020304" pitchFamily="18" charset="0"/>
                <a:hlinkClick r:id="rId10"/>
              </a:rPr>
              <a:t>https://doi.org/10.3390/ijerph192013638</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Koh, J., </a:t>
            </a:r>
            <a:r>
              <a:rPr dirty="0" sz="1050" lang="en-IN" err="1">
                <a:latin typeface="Times New Roman" panose="02020603050405020304" pitchFamily="18" charset="0"/>
                <a:cs typeface="Times New Roman" panose="02020603050405020304" pitchFamily="18" charset="0"/>
              </a:rPr>
              <a:t>Tng</a:t>
            </a:r>
            <a:r>
              <a:rPr dirty="0" sz="1050" lang="en-IN">
                <a:latin typeface="Times New Roman" panose="02020603050405020304" pitchFamily="18" charset="0"/>
                <a:cs typeface="Times New Roman" panose="02020603050405020304" pitchFamily="18" charset="0"/>
              </a:rPr>
              <a:t>, G.Y. and Hartanto, A., 2022. Potential and pitfalls of mobile mental health apps in traditional treatment: an umbrella review. Journal of Personalized Medicine, 12(9), p.1376.</a:t>
            </a:r>
            <a:r>
              <a:rPr dirty="0" sz="1050" lang="en-IN" u="sng">
                <a:latin typeface="Times New Roman" panose="02020603050405020304" pitchFamily="18" charset="0"/>
                <a:cs typeface="Times New Roman" panose="02020603050405020304" pitchFamily="18" charset="0"/>
                <a:hlinkClick r:id="rId11"/>
              </a:rPr>
              <a:t>https://doi.org/10.3390/jpm12091376</a:t>
            </a:r>
            <a:endParaRPr dirty="0" sz="1050" lang="en-IN">
              <a:latin typeface="Times New Roman" panose="02020603050405020304" pitchFamily="18" charset="0"/>
              <a:cs typeface="Times New Roman" panose="02020603050405020304" pitchFamily="18" charset="0"/>
            </a:endParaRPr>
          </a:p>
          <a:p>
            <a:r>
              <a:rPr dirty="0" sz="1050" lang="en-IN" err="1">
                <a:latin typeface="Times New Roman" panose="02020603050405020304" pitchFamily="18" charset="0"/>
                <a:cs typeface="Times New Roman" panose="02020603050405020304" pitchFamily="18" charset="0"/>
              </a:rPr>
              <a:t>Nezamdoust</a:t>
            </a:r>
            <a:r>
              <a:rPr dirty="0" sz="1050" lang="en-IN">
                <a:latin typeface="Times New Roman" panose="02020603050405020304" pitchFamily="18" charset="0"/>
                <a:cs typeface="Times New Roman" panose="02020603050405020304" pitchFamily="18" charset="0"/>
              </a:rPr>
              <a:t>, S., </a:t>
            </a:r>
            <a:r>
              <a:rPr dirty="0" sz="1050" lang="en-IN" err="1">
                <a:latin typeface="Times New Roman" panose="02020603050405020304" pitchFamily="18" charset="0"/>
                <a:cs typeface="Times New Roman" panose="02020603050405020304" pitchFamily="18" charset="0"/>
              </a:rPr>
              <a:t>Abdekhoda</a:t>
            </a:r>
            <a:r>
              <a:rPr dirty="0" sz="1050" lang="en-IN">
                <a:latin typeface="Times New Roman" panose="02020603050405020304" pitchFamily="18" charset="0"/>
                <a:cs typeface="Times New Roman" panose="02020603050405020304" pitchFamily="18" charset="0"/>
              </a:rPr>
              <a:t>, M. and Rahmani, A., 2022. Determinant factors in adopting mobile health application in healthcare by nurses. BMC medical informatics and decision making, 22(1), p.47.</a:t>
            </a:r>
            <a:r>
              <a:rPr dirty="0" sz="1050" lang="en-IN" u="sng">
                <a:latin typeface="Times New Roman" panose="02020603050405020304" pitchFamily="18" charset="0"/>
                <a:cs typeface="Times New Roman" panose="02020603050405020304" pitchFamily="18" charset="0"/>
                <a:hlinkClick r:id="rId12"/>
              </a:rPr>
              <a:t>https://doi.org/10.1186/s12911-022-01784-y</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Okolo, C.A., </a:t>
            </a:r>
            <a:r>
              <a:rPr dirty="0" sz="1050" lang="en-IN" err="1">
                <a:latin typeface="Times New Roman" panose="02020603050405020304" pitchFamily="18" charset="0"/>
                <a:cs typeface="Times New Roman" panose="02020603050405020304" pitchFamily="18" charset="0"/>
              </a:rPr>
              <a:t>Babawarun</a:t>
            </a:r>
            <a:r>
              <a:rPr dirty="0" sz="1050" lang="en-IN">
                <a:latin typeface="Times New Roman" panose="02020603050405020304" pitchFamily="18" charset="0"/>
                <a:cs typeface="Times New Roman" panose="02020603050405020304" pitchFamily="18" charset="0"/>
              </a:rPr>
              <a:t>, O., </a:t>
            </a:r>
            <a:r>
              <a:rPr dirty="0" sz="1050" lang="en-IN" err="1">
                <a:latin typeface="Times New Roman" panose="02020603050405020304" pitchFamily="18" charset="0"/>
                <a:cs typeface="Times New Roman" panose="02020603050405020304" pitchFamily="18" charset="0"/>
              </a:rPr>
              <a:t>Arowoogun</a:t>
            </a:r>
            <a:r>
              <a:rPr dirty="0" sz="1050" lang="en-IN">
                <a:latin typeface="Times New Roman" panose="02020603050405020304" pitchFamily="18" charset="0"/>
                <a:cs typeface="Times New Roman" panose="02020603050405020304" pitchFamily="18" charset="0"/>
              </a:rPr>
              <a:t>, J.O., Adeniyi, A.O. and Chidi, R., 2024. The role of mobile health applications in improving patient engagement and health outcomes: A critical review. International Journal of Science and Research Archive, 11(1), pp.2566-2574.</a:t>
            </a:r>
            <a:r>
              <a:rPr dirty="0" sz="1050" lang="en-IN" u="sng">
                <a:latin typeface="Times New Roman" panose="02020603050405020304" pitchFamily="18" charset="0"/>
                <a:cs typeface="Times New Roman" panose="02020603050405020304" pitchFamily="18" charset="0"/>
                <a:hlinkClick r:id="rId13"/>
              </a:rPr>
              <a:t>https://doi.org/10.30574/ijsra.2024.11.1.0334</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Scarry, A., Rice, J., O’Connor, E.M. and Tierney, A.C., 2022. Usage of mobile applications or mobile health technology to improve diet quality in adults. Nutrients, 14(12), p.2437.</a:t>
            </a:r>
            <a:r>
              <a:rPr dirty="0" sz="1050" lang="en-IN" u="sng">
                <a:latin typeface="Times New Roman" panose="02020603050405020304" pitchFamily="18" charset="0"/>
                <a:cs typeface="Times New Roman" panose="02020603050405020304" pitchFamily="18" charset="0"/>
                <a:hlinkClick r:id="rId14"/>
              </a:rPr>
              <a:t>https://doi.org/10.3390/nu14122437</a:t>
            </a:r>
            <a:endParaRPr dirty="0" sz="1050" lang="en-IN">
              <a:latin typeface="Times New Roman" panose="02020603050405020304" pitchFamily="18" charset="0"/>
              <a:cs typeface="Times New Roman" panose="02020603050405020304" pitchFamily="18" charset="0"/>
            </a:endParaRPr>
          </a:p>
          <a:p>
            <a:r>
              <a:rPr dirty="0" sz="1050" lang="en-IN">
                <a:latin typeface="Times New Roman" panose="02020603050405020304" pitchFamily="18" charset="0"/>
                <a:cs typeface="Times New Roman" panose="02020603050405020304" pitchFamily="18" charset="0"/>
              </a:rPr>
              <a:t>Shastry, K.A. and Shastry, A., 2023. An integrated deep learning and natural language processing approach for continuous remote monitoring in digital health. Decision analytics journal, 8, p.100301.</a:t>
            </a:r>
            <a:r>
              <a:rPr dirty="0" sz="1050" lang="en-IN" u="sng">
                <a:latin typeface="Times New Roman" panose="02020603050405020304" pitchFamily="18" charset="0"/>
                <a:cs typeface="Times New Roman" panose="02020603050405020304" pitchFamily="18" charset="0"/>
                <a:hlinkClick r:id="rId15"/>
              </a:rPr>
              <a:t>https://doi.org/10.1016/j.dajour.2023.100301</a:t>
            </a:r>
            <a:endParaRPr dirty="0" sz="1050" lang="en-IN">
              <a:latin typeface="Times New Roman" panose="02020603050405020304" pitchFamily="18" charset="0"/>
              <a:cs typeface="Times New Roman" panose="02020603050405020304" pitchFamily="18" charset="0"/>
            </a:endParaRPr>
          </a:p>
          <a:p>
            <a:endParaRPr dirty="0" sz="100" lang="en-GB">
              <a:latin typeface="Times New Roman" panose="02020603050405020304" pitchFamily="18" charset="0"/>
              <a:cs typeface="Times New Roman" panose="02020603050405020304" pitchFamily="18" charset="0"/>
            </a:endParaRPr>
          </a:p>
        </p:txBody>
      </p:sp>
      <p:sp>
        <p:nvSpPr>
          <p:cNvPr id="1048979" name="TextBox 3"/>
          <p:cNvSpPr txBox="1"/>
          <p:nvPr/>
        </p:nvSpPr>
        <p:spPr>
          <a:xfrm>
            <a:off x="8742556" y="7771846"/>
            <a:ext cx="7315200" cy="491489"/>
          </a:xfrm>
          <a:prstGeom prst="rect"/>
          <a:noFill/>
        </p:spPr>
        <p:txBody>
          <a:bodyPr wrap="square">
            <a:spAutoFit/>
          </a:bodyPr>
          <a:p>
            <a:pPr algn="just">
              <a:lnSpc>
                <a:spcPct val="150000"/>
              </a:lnSpc>
              <a:buNone/>
            </a:pPr>
            <a:r>
              <a:rPr b="1" dirty="0" sz="1800" lang="en-GB" err="1">
                <a:solidFill>
                  <a:srgbClr val="0000FF"/>
                </a:solidFill>
                <a:effectLst/>
                <a:latin typeface="Times New Roman" panose="02020603050405020304" pitchFamily="18" charset="0"/>
                <a:ea typeface="Times New Roman" panose="02020603050405020304" pitchFamily="18" charset="0"/>
              </a:rPr>
              <a:t>Neelkumar</a:t>
            </a:r>
            <a:r>
              <a:rPr b="1" dirty="0" sz="1800" lang="en-GB">
                <a:solidFill>
                  <a:srgbClr val="0000FF"/>
                </a:solidFill>
                <a:effectLst/>
                <a:latin typeface="Times New Roman" panose="02020603050405020304" pitchFamily="18" charset="0"/>
                <a:ea typeface="Times New Roman" panose="02020603050405020304" pitchFamily="18" charset="0"/>
              </a:rPr>
              <a:t> Patel (2504974)</a:t>
            </a:r>
            <a:endParaRPr dirty="0" sz="1600" lang="en-GB">
              <a:effectLst/>
              <a:latin typeface="Arial" panose="020B0604020202020204" pitchFamily="34" charset="0"/>
              <a:ea typeface="Arial" panose="020B0604020202020204" pitchFamily="3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219" name=""/>
        <p:cNvGrpSpPr/>
        <p:nvPr/>
      </p:nvGrpSpPr>
      <p:grpSpPr>
        <a:xfrm>
          <a:off x="0" y="0"/>
          <a:ext cx="0" cy="0"/>
          <a:chOff x="0" y="0"/>
          <a:chExt cx="0" cy="0"/>
        </a:xfrm>
      </p:grpSpPr>
      <p:sp>
        <p:nvSpPr>
          <p:cNvPr id="1048982" name="TextBox 1"/>
          <p:cNvSpPr txBox="1"/>
          <p:nvPr/>
        </p:nvSpPr>
        <p:spPr>
          <a:xfrm>
            <a:off x="2912533" y="2523067"/>
            <a:ext cx="10837333" cy="2567941"/>
          </a:xfrm>
          <a:prstGeom prst="rect"/>
          <a:noFill/>
        </p:spPr>
        <p:txBody>
          <a:bodyPr rtlCol="0" wrap="square">
            <a:spAutoFit/>
          </a:bodyPr>
          <a:p>
            <a:r>
              <a:rPr dirty="0" sz="16600" lang="en-US">
                <a:solidFill>
                  <a:schemeClr val="accent2">
                    <a:lumMod val="75000"/>
                  </a:schemeClr>
                </a:solidFill>
                <a:effectLst>
                  <a:reflection algn="bl" blurRad="6350" dir="5400000" endA="300" endPos="45500" rotWithShape="0" stA="55000" sy="-100000"/>
                </a:effectLst>
                <a:latin typeface="Times New Roman" panose="02020603050405020304" pitchFamily="18" charset="0"/>
                <a:cs typeface="Times New Roman" panose="02020603050405020304" pitchFamily="18" charset="0"/>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SM-S948B</dc:creator>
  <dcterms:created xsi:type="dcterms:W3CDTF">2026-03-14T11:48:11Z</dcterms:created>
  <dcterms:modified xsi:type="dcterms:W3CDTF">2026-03-15T18:49:42Z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fb98be29cd544cf2b5feeb9132bd5c78</vt:lpwstr>
  </property>
</Properties>
</file>