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notesSlides/notesSlide3.xml" ContentType="application/vnd.openxmlformats-officedocument.presentationml.notesSl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ppt/theme/themeOverride81.xml" ContentType="application/vnd.openxmlformats-officedocument.themeOverride+xml"/>
  <Override PartName="/ppt/theme/themeOverride82.xml" ContentType="application/vnd.openxmlformats-officedocument.themeOverride+xml"/>
  <Override PartName="/ppt/theme/themeOverride83.xml" ContentType="application/vnd.openxmlformats-officedocument.themeOverride+xml"/>
  <Override PartName="/ppt/theme/themeOverride84.xml" ContentType="application/vnd.openxmlformats-officedocument.themeOverride+xml"/>
  <Override PartName="/ppt/theme/themeOverride85.xml" ContentType="application/vnd.openxmlformats-officedocument.themeOverride+xml"/>
  <Override PartName="/ppt/theme/themeOverride86.xml" ContentType="application/vnd.openxmlformats-officedocument.themeOverride+xml"/>
  <Override PartName="/ppt/theme/themeOverride87.xml" ContentType="application/vnd.openxmlformats-officedocument.themeOverride+xml"/>
  <Override PartName="/ppt/theme/themeOverride88.xml" ContentType="application/vnd.openxmlformats-officedocument.themeOverride+xml"/>
  <Override PartName="/ppt/theme/themeOverride89.xml" ContentType="application/vnd.openxmlformats-officedocument.themeOverride+xml"/>
  <Override PartName="/ppt/theme/themeOverride90.xml" ContentType="application/vnd.openxmlformats-officedocument.themeOverride+xml"/>
  <Override PartName="/ppt/theme/themeOverride91.xml" ContentType="application/vnd.openxmlformats-officedocument.themeOverride+xml"/>
  <Override PartName="/ppt/theme/themeOverride92.xml" ContentType="application/vnd.openxmlformats-officedocument.themeOverride+xml"/>
  <Override PartName="/ppt/theme/themeOverride93.xml" ContentType="application/vnd.openxmlformats-officedocument.themeOverride+xml"/>
  <Override PartName="/ppt/theme/themeOverride94.xml" ContentType="application/vnd.openxmlformats-officedocument.themeOverride+xml"/>
  <Override PartName="/ppt/theme/themeOverride95.xml" ContentType="application/vnd.openxmlformats-officedocument.themeOverride+xml"/>
  <Override PartName="/ppt/theme/themeOverride96.xml" ContentType="application/vnd.openxmlformats-officedocument.themeOverride+xml"/>
  <Override PartName="/ppt/theme/themeOverride97.xml" ContentType="application/vnd.openxmlformats-officedocument.themeOverride+xml"/>
  <Override PartName="/ppt/theme/themeOverride98.xml" ContentType="application/vnd.openxmlformats-officedocument.themeOverride+xml"/>
  <Override PartName="/ppt/theme/themeOverride99.xml" ContentType="application/vnd.openxmlformats-officedocument.themeOverride+xml"/>
  <Override PartName="/ppt/theme/themeOverride100.xml" ContentType="application/vnd.openxmlformats-officedocument.themeOverride+xml"/>
  <Override PartName="/ppt/theme/themeOverride101.xml" ContentType="application/vnd.openxmlformats-officedocument.themeOverride+xml"/>
  <Override PartName="/ppt/theme/themeOverride102.xml" ContentType="application/vnd.openxmlformats-officedocument.themeOverride+xml"/>
  <Override PartName="/ppt/theme/themeOverride103.xml" ContentType="application/vnd.openxmlformats-officedocument.themeOverride+xml"/>
  <Override PartName="/ppt/theme/themeOverride104.xml" ContentType="application/vnd.openxmlformats-officedocument.themeOverride+xml"/>
  <Override PartName="/ppt/theme/themeOverride105.xml" ContentType="application/vnd.openxmlformats-officedocument.themeOverride+xml"/>
  <Override PartName="/ppt/theme/themeOverride106.xml" ContentType="application/vnd.openxmlformats-officedocument.themeOverride+xml"/>
  <Override PartName="/ppt/theme/themeOverride107.xml" ContentType="application/vnd.openxmlformats-officedocument.themeOverride+xml"/>
  <Override PartName="/ppt/theme/themeOverride108.xml" ContentType="application/vnd.openxmlformats-officedocument.themeOverride+xml"/>
  <Override PartName="/ppt/theme/themeOverride109.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3"/>
  </p:notesMasterIdLst>
  <p:sldIdLst>
    <p:sldId id="256" r:id="rId2"/>
    <p:sldId id="326" r:id="rId3"/>
    <p:sldId id="257" r:id="rId4"/>
    <p:sldId id="438" r:id="rId5"/>
    <p:sldId id="327" r:id="rId6"/>
    <p:sldId id="492" r:id="rId7"/>
    <p:sldId id="516" r:id="rId8"/>
    <p:sldId id="440" r:id="rId9"/>
    <p:sldId id="517" r:id="rId10"/>
    <p:sldId id="441" r:id="rId11"/>
    <p:sldId id="518" r:id="rId12"/>
    <p:sldId id="519" r:id="rId13"/>
    <p:sldId id="460" r:id="rId14"/>
    <p:sldId id="470" r:id="rId15"/>
    <p:sldId id="472" r:id="rId16"/>
    <p:sldId id="471" r:id="rId17"/>
    <p:sldId id="474" r:id="rId18"/>
    <p:sldId id="473" r:id="rId19"/>
    <p:sldId id="476" r:id="rId20"/>
    <p:sldId id="461" r:id="rId21"/>
    <p:sldId id="475" r:id="rId22"/>
    <p:sldId id="520" r:id="rId23"/>
    <p:sldId id="493" r:id="rId24"/>
    <p:sldId id="495" r:id="rId25"/>
    <p:sldId id="442" r:id="rId26"/>
    <p:sldId id="496" r:id="rId27"/>
    <p:sldId id="505" r:id="rId28"/>
    <p:sldId id="506" r:id="rId29"/>
    <p:sldId id="507" r:id="rId30"/>
    <p:sldId id="508" r:id="rId31"/>
    <p:sldId id="509" r:id="rId32"/>
    <p:sldId id="510" r:id="rId33"/>
    <p:sldId id="511" r:id="rId34"/>
    <p:sldId id="329" r:id="rId35"/>
    <p:sldId id="521" r:id="rId36"/>
    <p:sldId id="497" r:id="rId37"/>
    <p:sldId id="446" r:id="rId38"/>
    <p:sldId id="447" r:id="rId39"/>
    <p:sldId id="501" r:id="rId40"/>
    <p:sldId id="502" r:id="rId41"/>
    <p:sldId id="503" r:id="rId42"/>
    <p:sldId id="523" r:id="rId43"/>
    <p:sldId id="351" r:id="rId44"/>
    <p:sldId id="448" r:id="rId45"/>
    <p:sldId id="483" r:id="rId46"/>
    <p:sldId id="522" r:id="rId47"/>
    <p:sldId id="445" r:id="rId48"/>
    <p:sldId id="498" r:id="rId49"/>
    <p:sldId id="499" r:id="rId50"/>
    <p:sldId id="477" r:id="rId51"/>
    <p:sldId id="449" r:id="rId52"/>
    <p:sldId id="542" r:id="rId53"/>
    <p:sldId id="500" r:id="rId54"/>
    <p:sldId id="451" r:id="rId55"/>
    <p:sldId id="464" r:id="rId56"/>
    <p:sldId id="465" r:id="rId57"/>
    <p:sldId id="466" r:id="rId58"/>
    <p:sldId id="467" r:id="rId59"/>
    <p:sldId id="468" r:id="rId60"/>
    <p:sldId id="469" r:id="rId61"/>
    <p:sldId id="463" r:id="rId62"/>
    <p:sldId id="452" r:id="rId63"/>
    <p:sldId id="484" r:id="rId64"/>
    <p:sldId id="455" r:id="rId65"/>
    <p:sldId id="456" r:id="rId66"/>
    <p:sldId id="541" r:id="rId67"/>
    <p:sldId id="457" r:id="rId68"/>
    <p:sldId id="453" r:id="rId69"/>
    <p:sldId id="454" r:id="rId70"/>
    <p:sldId id="480" r:id="rId71"/>
    <p:sldId id="524" r:id="rId72"/>
    <p:sldId id="525" r:id="rId73"/>
    <p:sldId id="526" r:id="rId74"/>
    <p:sldId id="528" r:id="rId75"/>
    <p:sldId id="481" r:id="rId76"/>
    <p:sldId id="482" r:id="rId77"/>
    <p:sldId id="401" r:id="rId78"/>
    <p:sldId id="458" r:id="rId79"/>
    <p:sldId id="540" r:id="rId80"/>
    <p:sldId id="403" r:id="rId81"/>
    <p:sldId id="349" r:id="rId82"/>
    <p:sldId id="485" r:id="rId83"/>
    <p:sldId id="333" r:id="rId84"/>
    <p:sldId id="334" r:id="rId85"/>
    <p:sldId id="513" r:id="rId86"/>
    <p:sldId id="514" r:id="rId87"/>
    <p:sldId id="515" r:id="rId88"/>
    <p:sldId id="337" r:id="rId89"/>
    <p:sldId id="486" r:id="rId90"/>
    <p:sldId id="530" r:id="rId91"/>
    <p:sldId id="543" r:id="rId92"/>
    <p:sldId id="544" r:id="rId93"/>
    <p:sldId id="531" r:id="rId94"/>
    <p:sldId id="533" r:id="rId95"/>
    <p:sldId id="532" r:id="rId96"/>
    <p:sldId id="534" r:id="rId97"/>
    <p:sldId id="535" r:id="rId98"/>
    <p:sldId id="536" r:id="rId99"/>
    <p:sldId id="537" r:id="rId100"/>
    <p:sldId id="539" r:id="rId101"/>
    <p:sldId id="547" r:id="rId102"/>
    <p:sldId id="559" r:id="rId103"/>
    <p:sldId id="548" r:id="rId104"/>
    <p:sldId id="549" r:id="rId105"/>
    <p:sldId id="551" r:id="rId106"/>
    <p:sldId id="550" r:id="rId107"/>
    <p:sldId id="552" r:id="rId108"/>
    <p:sldId id="557" r:id="rId109"/>
    <p:sldId id="558" r:id="rId110"/>
    <p:sldId id="553" r:id="rId111"/>
    <p:sldId id="554" r:id="rId112"/>
  </p:sldIdLst>
  <p:sldSz cx="12192000" cy="6858000"/>
  <p:notesSz cx="6858000" cy="9144000"/>
  <p:embeddedFontLst>
    <p:embeddedFont>
      <p:font typeface="Calibri" panose="020F0502020204030204" pitchFamily="34" charset="0"/>
      <p:regular r:id="rId114"/>
      <p:bold r:id="rId115"/>
      <p:italic r:id="rId116"/>
      <p:boldItalic r:id="rId117"/>
    </p:embeddedFont>
    <p:embeddedFont>
      <p:font typeface="Calibri Light" panose="020F0302020204030204" pitchFamily="34" charset="0"/>
      <p:regular r:id="rId118"/>
      <p:italic r:id="rId119"/>
    </p:embeddedFont>
    <p:embeddedFont>
      <p:font typeface="宋体" panose="02010600030101010101" pitchFamily="2" charset="-122"/>
      <p:regular r:id="rId120"/>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ngmiao shi" initials="ss" lastIdx="4" clrIdx="0">
    <p:extLst>
      <p:ext uri="{19B8F6BF-5375-455C-9EA6-DF929625EA0E}">
        <p15:presenceInfo xmlns:p15="http://schemas.microsoft.com/office/powerpoint/2012/main" userId="77150279aade0da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EA34E6"/>
    <a:srgbClr val="ED7D31"/>
    <a:srgbClr val="92412E"/>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9" autoAdjust="0"/>
    <p:restoredTop sz="93683" autoAdjust="0"/>
  </p:normalViewPr>
  <p:slideViewPr>
    <p:cSldViewPr snapToGrid="0">
      <p:cViewPr varScale="1">
        <p:scale>
          <a:sx n="83" d="100"/>
          <a:sy n="83" d="100"/>
        </p:scale>
        <p:origin x="45" y="84"/>
      </p:cViewPr>
      <p:guideLst/>
    </p:cSldViewPr>
  </p:slideViewPr>
  <p:notesTextViewPr>
    <p:cViewPr>
      <p:scale>
        <a:sx n="1" d="1"/>
        <a:sy n="1" d="1"/>
      </p:scale>
      <p:origin x="0" y="0"/>
    </p:cViewPr>
  </p:notesTextViewPr>
  <p:sorterViewPr>
    <p:cViewPr>
      <p:scale>
        <a:sx n="103" d="100"/>
        <a:sy n="103"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font" Target="fonts/font4.fntdata"/><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notesMaster" Target="notesMasters/notesMaster1.xml"/><Relationship Id="rId118" Type="http://schemas.openxmlformats.org/officeDocument/2006/relationships/font" Target="fonts/font5.fntdata"/><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theme" Target="theme/theme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font" Target="fonts/font1.fntdata"/><Relationship Id="rId119" Type="http://schemas.openxmlformats.org/officeDocument/2006/relationships/font" Target="fonts/font6.fntdata"/><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font" Target="fonts/font7.fntdata"/><Relationship Id="rId125"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font" Target="fonts/font2.fntdata"/><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commentAuthors" Target="commentAuthor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font" Target="fonts/font3.fntdata"/><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6DAAD5-C8D6-4F3E-A9C3-7D3DB1E4FFCA}" type="datetimeFigureOut">
              <a:rPr lang="zh-CN" altLang="en-US" smtClean="0"/>
              <a:t>2020/4/23</a:t>
            </a:fld>
            <a:endParaRPr lang="zh-CN"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CE3E62-2FAA-4D8C-BFB6-0196F93EA5AF}" type="slidenum">
              <a:rPr lang="zh-CN" altLang="en-US" smtClean="0"/>
              <a:t>‹#›</a:t>
            </a:fld>
            <a:endParaRPr lang="zh-CN" altLang="en-US"/>
          </a:p>
        </p:txBody>
      </p:sp>
    </p:spTree>
    <p:extLst>
      <p:ext uri="{BB962C8B-B14F-4D97-AF65-F5344CB8AC3E}">
        <p14:creationId xmlns:p14="http://schemas.microsoft.com/office/powerpoint/2010/main" val="708977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1</a:t>
            </a:fld>
            <a:endParaRPr lang="zh-CN" altLang="en-US"/>
          </a:p>
        </p:txBody>
      </p:sp>
    </p:spTree>
    <p:extLst>
      <p:ext uri="{BB962C8B-B14F-4D97-AF65-F5344CB8AC3E}">
        <p14:creationId xmlns:p14="http://schemas.microsoft.com/office/powerpoint/2010/main" val="3944671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3</a:t>
            </a:fld>
            <a:endParaRPr lang="zh-CN" altLang="en-US"/>
          </a:p>
        </p:txBody>
      </p:sp>
    </p:spTree>
    <p:extLst>
      <p:ext uri="{BB962C8B-B14F-4D97-AF65-F5344CB8AC3E}">
        <p14:creationId xmlns:p14="http://schemas.microsoft.com/office/powerpoint/2010/main" val="30859797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43</a:t>
            </a:fld>
            <a:endParaRPr lang="zh-CN" altLang="en-US"/>
          </a:p>
        </p:txBody>
      </p:sp>
    </p:spTree>
    <p:extLst>
      <p:ext uri="{BB962C8B-B14F-4D97-AF65-F5344CB8AC3E}">
        <p14:creationId xmlns:p14="http://schemas.microsoft.com/office/powerpoint/2010/main" val="4047137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122363"/>
            <a:ext cx="9144000" cy="2387600"/>
          </a:xfrm>
        </p:spPr>
        <p:txBody>
          <a:bodyPr anchor="b"/>
          <a:lstStyle>
            <a:lvl1pPr algn="ctr">
              <a:defRPr sz="6000"/>
            </a:lvl1pPr>
          </a:lstStyle>
          <a:p>
            <a:r>
              <a:rPr lang="zh-TW" altLang="en-US" smtClean="0"/>
              <a:t>按一下以編輯母片標題樣式</a:t>
            </a:r>
            <a:endParaRPr lang="zh-CN" altLang="en-US"/>
          </a:p>
        </p:txBody>
      </p:sp>
      <p:sp>
        <p:nvSpPr>
          <p:cNvPr id="3" name="副標題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smtClean="0"/>
              <a:t>按一下以編輯母片副標題樣式</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2020/4/23</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34546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2020/4/23</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545013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0" y="1709738"/>
            <a:ext cx="10515600" cy="2852737"/>
          </a:xfrm>
        </p:spPr>
        <p:txBody>
          <a:bodyPr anchor="b"/>
          <a:lstStyle>
            <a:lvl1pPr>
              <a:defRPr sz="6000"/>
            </a:lvl1p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2020/4/23</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4095723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sz="half" idx="1"/>
          </p:nvPr>
        </p:nvSpPr>
        <p:spPr>
          <a:xfrm>
            <a:off x="838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內容版面配置區 3"/>
          <p:cNvSpPr>
            <a:spLocks noGrp="1"/>
          </p:cNvSpPr>
          <p:nvPr>
            <p:ph sz="half" idx="2"/>
          </p:nvPr>
        </p:nvSpPr>
        <p:spPr>
          <a:xfrm>
            <a:off x="6172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2020/4/23</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2953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39788" y="365125"/>
            <a:ext cx="10515600" cy="1325563"/>
          </a:xfrm>
        </p:spPr>
        <p:txBody>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839788" y="2505075"/>
            <a:ext cx="5157787"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文字版面配置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6172200" y="2505075"/>
            <a:ext cx="5183188"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7" name="日期版面配置區 6"/>
          <p:cNvSpPr>
            <a:spLocks noGrp="1"/>
          </p:cNvSpPr>
          <p:nvPr>
            <p:ph type="dt" sz="half" idx="10"/>
          </p:nvPr>
        </p:nvSpPr>
        <p:spPr/>
        <p:txBody>
          <a:bodyPr/>
          <a:lstStyle/>
          <a:p>
            <a:fld id="{EB347D6C-4A53-4F16-88AD-11C548EF0F39}" type="datetimeFigureOut">
              <a:rPr lang="zh-CN" altLang="en-US" smtClean="0"/>
              <a:t>2020/4/23</a:t>
            </a:fld>
            <a:endParaRPr lang="zh-CN" altLang="en-US"/>
          </a:p>
        </p:txBody>
      </p:sp>
      <p:sp>
        <p:nvSpPr>
          <p:cNvPr id="8" name="頁尾版面配置區 7"/>
          <p:cNvSpPr>
            <a:spLocks noGrp="1"/>
          </p:cNvSpPr>
          <p:nvPr>
            <p:ph type="ftr" sz="quarter" idx="11"/>
          </p:nvPr>
        </p:nvSpPr>
        <p:spPr/>
        <p:txBody>
          <a:bodyPr/>
          <a:lstStyle/>
          <a:p>
            <a:endParaRPr lang="zh-CN" altLang="en-US"/>
          </a:p>
        </p:txBody>
      </p:sp>
      <p:sp>
        <p:nvSpPr>
          <p:cNvPr id="9" name="投影片編號版面配置區 8"/>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505642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日期版面配置區 2"/>
          <p:cNvSpPr>
            <a:spLocks noGrp="1"/>
          </p:cNvSpPr>
          <p:nvPr>
            <p:ph type="dt" sz="half" idx="10"/>
          </p:nvPr>
        </p:nvSpPr>
        <p:spPr/>
        <p:txBody>
          <a:bodyPr/>
          <a:lstStyle/>
          <a:p>
            <a:fld id="{EB347D6C-4A53-4F16-88AD-11C548EF0F39}" type="datetimeFigureOut">
              <a:rPr lang="zh-CN" altLang="en-US" smtClean="0"/>
              <a:t>2020/4/23</a:t>
            </a:fld>
            <a:endParaRPr lang="zh-CN" altLang="en-US"/>
          </a:p>
        </p:txBody>
      </p:sp>
      <p:sp>
        <p:nvSpPr>
          <p:cNvPr id="4" name="頁尾版面配置區 3"/>
          <p:cNvSpPr>
            <a:spLocks noGrp="1"/>
          </p:cNvSpPr>
          <p:nvPr>
            <p:ph type="ftr" sz="quarter" idx="11"/>
          </p:nvPr>
        </p:nvSpPr>
        <p:spPr/>
        <p:txBody>
          <a:bodyPr/>
          <a:lstStyle/>
          <a:p>
            <a:endParaRPr lang="zh-CN" altLang="en-US"/>
          </a:p>
        </p:txBody>
      </p:sp>
      <p:sp>
        <p:nvSpPr>
          <p:cNvPr id="5" name="投影片編號版面配置區 4"/>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3465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EB347D6C-4A53-4F16-88AD-11C548EF0F39}" type="datetimeFigureOut">
              <a:rPr lang="zh-CN" altLang="en-US" smtClean="0"/>
              <a:t>2020/4/23</a:t>
            </a:fld>
            <a:endParaRPr lang="zh-CN" altLang="en-US"/>
          </a:p>
        </p:txBody>
      </p:sp>
      <p:sp>
        <p:nvSpPr>
          <p:cNvPr id="3" name="頁尾版面配置區 2"/>
          <p:cNvSpPr>
            <a:spLocks noGrp="1"/>
          </p:cNvSpPr>
          <p:nvPr>
            <p:ph type="ftr" sz="quarter" idx="11"/>
          </p:nvPr>
        </p:nvSpPr>
        <p:spPr/>
        <p:txBody>
          <a:bodyPr/>
          <a:lstStyle/>
          <a:p>
            <a:endParaRPr lang="zh-CN" altLang="en-US"/>
          </a:p>
        </p:txBody>
      </p:sp>
      <p:sp>
        <p:nvSpPr>
          <p:cNvPr id="4" name="投影片編號版面配置區 3"/>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933714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內容版面配置區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2020/4/23</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95896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圖片版面配置區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2020/4/23</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3391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2020/4/23</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53085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24900" y="365125"/>
            <a:ext cx="2628900" cy="5811838"/>
          </a:xfrm>
        </p:spPr>
        <p:txBody>
          <a:bodyPr vert="eaVert"/>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a:xfrm>
            <a:off x="838200" y="365125"/>
            <a:ext cx="7734300" cy="5811838"/>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2020/4/23</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41193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347D6C-4A53-4F16-88AD-11C548EF0F39}" type="datetimeFigureOut">
              <a:rPr lang="zh-CN" altLang="en-US" smtClean="0"/>
              <a:t>2020/4/23</a:t>
            </a:fld>
            <a:endParaRPr lang="zh-CN" altLang="en-US"/>
          </a:p>
        </p:txBody>
      </p:sp>
      <p:sp>
        <p:nvSpPr>
          <p:cNvPr id="5" name="頁尾版面配置區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投影片編號版面配置區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57266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31.xml"/><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2.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hemeOverride" Target="../theme/themeOverride40.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2.xml"/><Relationship Id="rId1" Type="http://schemas.openxmlformats.org/officeDocument/2006/relationships/themeOverride" Target="../theme/themeOverride50.xml"/><Relationship Id="rId4" Type="http://schemas.openxmlformats.org/officeDocument/2006/relationships/image" Target="../media/image23.png"/></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8.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slideLayout" Target="../slideLayouts/slideLayout2.xml"/><Relationship Id="rId1" Type="http://schemas.openxmlformats.org/officeDocument/2006/relationships/themeOverride" Target="../theme/themeOverride56.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5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slideLayout" Target="../slideLayouts/slideLayout2.xml"/><Relationship Id="rId1" Type="http://schemas.openxmlformats.org/officeDocument/2006/relationships/themeOverride" Target="../theme/themeOverride64.xml"/><Relationship Id="rId4" Type="http://schemas.openxmlformats.org/officeDocument/2006/relationships/image" Target="../media/image31.png"/></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8.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7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_rels/slide7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8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8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_rels/slide8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1.xml"/></Relationships>
</file>

<file path=ppt/slides/_rels/slide8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2.xml"/></Relationships>
</file>

<file path=ppt/slides/_rels/slide8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3.xml"/></Relationships>
</file>

<file path=ppt/slides/_rels/slide8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slideLayout" Target="../slideLayouts/slideLayout2.xml"/><Relationship Id="rId1" Type="http://schemas.openxmlformats.org/officeDocument/2006/relationships/themeOverride" Target="../theme/themeOverride84.xml"/></Relationships>
</file>

<file path=ppt/slides/_rels/slide8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slideLayout" Target="../slideLayouts/slideLayout2.xml"/><Relationship Id="rId1" Type="http://schemas.openxmlformats.org/officeDocument/2006/relationships/themeOverride" Target="../theme/themeOverride85.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8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6.xml"/></Relationships>
</file>

<file path=ppt/slides/_rels/slide8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7.xml"/></Relationships>
</file>

<file path=ppt/slides/_rels/slide9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8.xml"/></Relationships>
</file>

<file path=ppt/slides/_rels/slide9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slideLayout" Target="../slideLayouts/slideLayout2.xml"/><Relationship Id="rId1" Type="http://schemas.openxmlformats.org/officeDocument/2006/relationships/themeOverride" Target="../theme/themeOverride89.xml"/></Relationships>
</file>

<file path=ppt/slides/_rels/slide9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0.xml"/></Relationships>
</file>

<file path=ppt/slides/_rels/slide9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1.xml"/></Relationships>
</file>

<file path=ppt/slides/_rels/slide9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slideLayout" Target="../slideLayouts/slideLayout2.xml"/><Relationship Id="rId1" Type="http://schemas.openxmlformats.org/officeDocument/2006/relationships/themeOverride" Target="../theme/themeOverride92.xml"/></Relationships>
</file>

<file path=ppt/slides/_rels/slide9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3.xml"/></Relationships>
</file>

<file path=ppt/slides/_rels/slide9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4.xml"/></Relationships>
</file>

<file path=ppt/slides/_rels/slide9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slideLayout" Target="../slideLayouts/slideLayout2.xml"/><Relationship Id="rId1" Type="http://schemas.openxmlformats.org/officeDocument/2006/relationships/themeOverride" Target="../theme/themeOverride95.xml"/></Relationships>
</file>

<file path=ppt/slides/_rels/slide9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6.xml"/></Relationships>
</file>

<file path=ppt/slides/_rels/slide9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slideLayout" Target="../slideLayouts/slideLayout2.xml"/><Relationship Id="rId1" Type="http://schemas.openxmlformats.org/officeDocument/2006/relationships/themeOverride" Target="../theme/themeOverride97.xml"/></Relationships>
</file>

<file path=ppt/slides/_rels/slide10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8.xml"/></Relationships>
</file>

<file path=ppt/slides/_rels/slide10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9.xml"/></Relationships>
</file>

<file path=ppt/slides/_rels/slide10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slideLayout" Target="../slideLayouts/slideLayout2.xml"/><Relationship Id="rId1" Type="http://schemas.openxmlformats.org/officeDocument/2006/relationships/themeOverride" Target="../theme/themeOverride100.xml"/><Relationship Id="rId4" Type="http://schemas.openxmlformats.org/officeDocument/2006/relationships/image" Target="../media/image47.png"/></Relationships>
</file>

<file path=ppt/slides/_rels/slide10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slideLayout" Target="../slideLayouts/slideLayout2.xml"/><Relationship Id="rId1" Type="http://schemas.openxmlformats.org/officeDocument/2006/relationships/themeOverride" Target="../theme/themeOverride101.xml"/></Relationships>
</file>

<file path=ppt/slides/_rels/slide10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slideLayout" Target="../slideLayouts/slideLayout2.xml"/><Relationship Id="rId1" Type="http://schemas.openxmlformats.org/officeDocument/2006/relationships/themeOverride" Target="../theme/themeOverride102.xml"/><Relationship Id="rId6" Type="http://schemas.openxmlformats.org/officeDocument/2006/relationships/image" Target="../media/image51.png"/><Relationship Id="rId5" Type="http://schemas.openxmlformats.org/officeDocument/2006/relationships/image" Target="../media/image7.png"/><Relationship Id="rId4" Type="http://schemas.openxmlformats.org/officeDocument/2006/relationships/image" Target="../media/image50.png"/></Relationships>
</file>

<file path=ppt/slides/_rels/slide10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3.xml"/></Relationships>
</file>

<file path=ppt/slides/_rels/slide10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4.xml"/></Relationships>
</file>

<file path=ppt/slides/_rels/slide10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5.xml"/></Relationships>
</file>

<file path=ppt/slides/_rels/slide10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slideLayout" Target="../slideLayouts/slideLayout2.xml"/><Relationship Id="rId1" Type="http://schemas.openxmlformats.org/officeDocument/2006/relationships/themeOverride" Target="../theme/themeOverride106.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10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slideLayout" Target="../slideLayouts/slideLayout2.xml"/><Relationship Id="rId1" Type="http://schemas.openxmlformats.org/officeDocument/2006/relationships/themeOverride" Target="../theme/themeOverride107.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11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slideLayout" Target="../slideLayouts/slideLayout2.xml"/><Relationship Id="rId1" Type="http://schemas.openxmlformats.org/officeDocument/2006/relationships/themeOverride" Target="../theme/themeOverride108.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11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slideLayout" Target="../slideLayouts/slideLayout2.xml"/><Relationship Id="rId1" Type="http://schemas.openxmlformats.org/officeDocument/2006/relationships/themeOverride" Target="../theme/themeOverride109.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ctrTitle"/>
          </p:nvPr>
        </p:nvSpPr>
        <p:spPr>
          <a:xfrm>
            <a:off x="222749" y="2100650"/>
            <a:ext cx="11681791" cy="3632886"/>
          </a:xfrm>
        </p:spPr>
        <p:txBody>
          <a:bodyPr>
            <a:normAutofit/>
          </a:bodyPr>
          <a:lstStyle/>
          <a:p>
            <a:pPr>
              <a:lnSpc>
                <a:spcPts val="8000"/>
              </a:lnSpc>
            </a:pPr>
            <a:r>
              <a:rPr lang="en-US" altLang="zh-CN" sz="6600" b="1" dirty="0">
                <a:solidFill>
                  <a:schemeClr val="bg1"/>
                </a:solidFill>
                <a:effectLst>
                  <a:outerShdw blurRad="38100" dist="38100" dir="2700000" algn="tl">
                    <a:srgbClr val="000000">
                      <a:alpha val="43137"/>
                    </a:srgbClr>
                  </a:outerShdw>
                </a:effectLst>
              </a:rPr>
              <a:t>The Major Traditions </a:t>
            </a:r>
            <a:r>
              <a:rPr lang="en-US" altLang="zh-CN" sz="6600" b="1" dirty="0" smtClean="0">
                <a:solidFill>
                  <a:schemeClr val="bg1"/>
                </a:solidFill>
                <a:effectLst>
                  <a:outerShdw blurRad="38100" dist="38100" dir="2700000" algn="tl">
                    <a:srgbClr val="000000">
                      <a:alpha val="43137"/>
                    </a:srgbClr>
                  </a:outerShdw>
                </a:effectLst>
              </a:rPr>
              <a:t/>
            </a:r>
            <a:br>
              <a:rPr lang="en-US" altLang="zh-CN" sz="6600" b="1" dirty="0" smtClean="0">
                <a:solidFill>
                  <a:schemeClr val="bg1"/>
                </a:solidFill>
                <a:effectLst>
                  <a:outerShdw blurRad="38100" dist="38100" dir="2700000" algn="tl">
                    <a:srgbClr val="000000">
                      <a:alpha val="43137"/>
                    </a:srgbClr>
                  </a:outerShdw>
                </a:effectLst>
              </a:rPr>
            </a:br>
            <a:r>
              <a:rPr lang="en-US" altLang="zh-CN" sz="6600" b="1" dirty="0" smtClean="0">
                <a:solidFill>
                  <a:schemeClr val="bg1"/>
                </a:solidFill>
                <a:effectLst>
                  <a:outerShdw blurRad="38100" dist="38100" dir="2700000" algn="tl">
                    <a:srgbClr val="000000">
                      <a:alpha val="43137"/>
                    </a:srgbClr>
                  </a:outerShdw>
                </a:effectLst>
              </a:rPr>
              <a:t>of </a:t>
            </a:r>
            <a:br>
              <a:rPr lang="en-US" altLang="zh-CN" sz="6600" b="1" dirty="0" smtClean="0">
                <a:solidFill>
                  <a:schemeClr val="bg1"/>
                </a:solidFill>
                <a:effectLst>
                  <a:outerShdw blurRad="38100" dist="38100" dir="2700000" algn="tl">
                    <a:srgbClr val="000000">
                      <a:alpha val="43137"/>
                    </a:srgbClr>
                  </a:outerShdw>
                </a:effectLst>
              </a:rPr>
            </a:br>
            <a:r>
              <a:rPr lang="en-US" altLang="zh-CN" sz="6600" b="1" dirty="0" smtClean="0">
                <a:solidFill>
                  <a:schemeClr val="bg1"/>
                </a:solidFill>
                <a:effectLst>
                  <a:outerShdw blurRad="38100" dist="38100" dir="2700000" algn="tl">
                    <a:srgbClr val="000000">
                      <a:alpha val="43137"/>
                    </a:srgbClr>
                  </a:outerShdw>
                </a:effectLst>
              </a:rPr>
              <a:t>Mahayana </a:t>
            </a:r>
            <a:r>
              <a:rPr lang="en-US" altLang="zh-CN" sz="6600" b="1" dirty="0">
                <a:solidFill>
                  <a:schemeClr val="bg1"/>
                </a:solidFill>
                <a:effectLst>
                  <a:outerShdw blurRad="38100" dist="38100" dir="2700000" algn="tl">
                    <a:srgbClr val="000000">
                      <a:alpha val="43137"/>
                    </a:srgbClr>
                  </a:outerShdw>
                </a:effectLst>
              </a:rPr>
              <a:t>Buddhism</a:t>
            </a:r>
            <a:endParaRPr lang="zh-CN" altLang="en-US" b="1" dirty="0">
              <a:solidFill>
                <a:schemeClr val="bg1"/>
              </a:solidFill>
              <a:effectLst>
                <a:outerShdw blurRad="38100" dist="38100" dir="2700000" algn="tl">
                  <a:srgbClr val="000000">
                    <a:alpha val="43137"/>
                  </a:srgbClr>
                </a:outerShdw>
              </a:effectLst>
            </a:endParaRPr>
          </a:p>
        </p:txBody>
      </p:sp>
      <p:sp>
        <p:nvSpPr>
          <p:cNvPr id="3" name="副標題 2"/>
          <p:cNvSpPr>
            <a:spLocks noGrp="1"/>
          </p:cNvSpPr>
          <p:nvPr>
            <p:ph type="subTitle" idx="1"/>
          </p:nvPr>
        </p:nvSpPr>
        <p:spPr>
          <a:xfrm>
            <a:off x="1343379" y="350838"/>
            <a:ext cx="9144000" cy="1655762"/>
          </a:xfrm>
        </p:spPr>
        <p:txBody>
          <a:bodyPr>
            <a:normAutofit/>
          </a:bodyPr>
          <a:lstStyle/>
          <a:p>
            <a:r>
              <a:rPr lang="en-US" altLang="zh-CN" sz="3600" dirty="0" smtClean="0">
                <a:solidFill>
                  <a:schemeClr val="bg1"/>
                </a:solidFill>
              </a:rPr>
              <a:t>HPPD 7007 Buddhism: Texts and Traditions</a:t>
            </a:r>
          </a:p>
          <a:p>
            <a:r>
              <a:rPr lang="en-US" altLang="zh-CN" dirty="0" smtClean="0">
                <a:solidFill>
                  <a:schemeClr val="bg1"/>
                </a:solidFill>
              </a:rPr>
              <a:t>Week 8         </a:t>
            </a:r>
          </a:p>
          <a:p>
            <a:r>
              <a:rPr lang="en-US" altLang="zh-CN" dirty="0" smtClean="0">
                <a:solidFill>
                  <a:schemeClr val="bg1"/>
                </a:solidFill>
              </a:rPr>
              <a:t>(23</a:t>
            </a:r>
            <a:r>
              <a:rPr lang="en-US" altLang="zh-CN" baseline="30000" dirty="0" smtClean="0">
                <a:solidFill>
                  <a:schemeClr val="bg1"/>
                </a:solidFill>
              </a:rPr>
              <a:t>rd</a:t>
            </a:r>
            <a:r>
              <a:rPr lang="en-US" altLang="zh-CN" dirty="0" smtClean="0">
                <a:solidFill>
                  <a:schemeClr val="bg1"/>
                </a:solidFill>
              </a:rPr>
              <a:t> April 2020)</a:t>
            </a:r>
            <a:endParaRPr lang="zh-CN" altLang="en-US" dirty="0">
              <a:solidFill>
                <a:schemeClr val="bg1"/>
              </a:solidFill>
            </a:endParaRPr>
          </a:p>
        </p:txBody>
      </p:sp>
    </p:spTree>
    <p:extLst>
      <p:ext uri="{BB962C8B-B14F-4D97-AF65-F5344CB8AC3E}">
        <p14:creationId xmlns:p14="http://schemas.microsoft.com/office/powerpoint/2010/main" val="4135315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p:cNvSpPr txBox="1"/>
          <p:nvPr/>
        </p:nvSpPr>
        <p:spPr>
          <a:xfrm>
            <a:off x="7156831" y="1534105"/>
            <a:ext cx="4345354" cy="3170757"/>
          </a:xfrm>
          <a:prstGeom prst="rect">
            <a:avLst/>
          </a:prstGeom>
          <a:solidFill>
            <a:srgbClr val="0000CC"/>
          </a:solidFill>
        </p:spPr>
        <p:txBody>
          <a:bodyPr wrap="square" rtlCol="0">
            <a:spAutoFit/>
          </a:bodyPr>
          <a:lstStyle/>
          <a:p>
            <a:endParaRPr lang="zh-CN" altLang="en-US" dirty="0"/>
          </a:p>
        </p:txBody>
      </p:sp>
      <p:pic>
        <p:nvPicPr>
          <p:cNvPr id="4" name="圖片 3"/>
          <p:cNvPicPr>
            <a:picLocks noChangeAspect="1"/>
          </p:cNvPicPr>
          <p:nvPr/>
        </p:nvPicPr>
        <p:blipFill>
          <a:blip r:embed="rId3"/>
          <a:stretch>
            <a:fillRect/>
          </a:stretch>
        </p:blipFill>
        <p:spPr>
          <a:xfrm>
            <a:off x="1190277" y="0"/>
            <a:ext cx="9811445" cy="6858000"/>
          </a:xfrm>
          <a:prstGeom prst="rect">
            <a:avLst/>
          </a:prstGeom>
        </p:spPr>
      </p:pic>
    </p:spTree>
    <p:extLst>
      <p:ext uri="{BB962C8B-B14F-4D97-AF65-F5344CB8AC3E}">
        <p14:creationId xmlns:p14="http://schemas.microsoft.com/office/powerpoint/2010/main" val="7282168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3" name="圖片 2"/>
          <p:cNvPicPr>
            <a:picLocks noChangeAspect="1"/>
          </p:cNvPicPr>
          <p:nvPr/>
        </p:nvPicPr>
        <p:blipFill>
          <a:blip r:embed="rId3"/>
          <a:stretch>
            <a:fillRect/>
          </a:stretch>
        </p:blipFill>
        <p:spPr>
          <a:xfrm>
            <a:off x="1447847" y="0"/>
            <a:ext cx="9407516" cy="6858000"/>
          </a:xfrm>
          <a:prstGeom prst="rect">
            <a:avLst/>
          </a:prstGeom>
        </p:spPr>
      </p:pic>
    </p:spTree>
    <p:extLst>
      <p:ext uri="{BB962C8B-B14F-4D97-AF65-F5344CB8AC3E}">
        <p14:creationId xmlns:p14="http://schemas.microsoft.com/office/powerpoint/2010/main" val="2598850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1"/>
          <p:cNvSpPr>
            <a:spLocks noGrp="1"/>
          </p:cNvSpPr>
          <p:nvPr>
            <p:ph type="title"/>
          </p:nvPr>
        </p:nvSpPr>
        <p:spPr>
          <a:xfrm>
            <a:off x="524458" y="0"/>
            <a:ext cx="10515600" cy="1715615"/>
          </a:xfrm>
        </p:spPr>
        <p:txBody>
          <a:bodyPr>
            <a:normAutofit/>
          </a:bodyPr>
          <a:lstStyle/>
          <a:p>
            <a:pPr algn="ctr">
              <a:lnSpc>
                <a:spcPct val="120000"/>
              </a:lnSpc>
            </a:pPr>
            <a:r>
              <a:rPr lang="en-US" altLang="zh-CN" b="1" dirty="0">
                <a:solidFill>
                  <a:schemeClr val="bg1"/>
                </a:solidFill>
                <a:latin typeface="+mn-lt"/>
                <a:ea typeface="+mn-ea"/>
                <a:cs typeface="+mn-cs"/>
              </a:rPr>
              <a:t>The Beginning of Buddhism in China</a:t>
            </a:r>
            <a:endParaRPr lang="zh-CN" altLang="en-US" dirty="0">
              <a:solidFill>
                <a:schemeClr val="bg1"/>
              </a:solidFill>
              <a:latin typeface="+mn-lt"/>
              <a:ea typeface="+mn-ea"/>
              <a:cs typeface="+mn-cs"/>
            </a:endParaRPr>
          </a:p>
        </p:txBody>
      </p:sp>
      <p:sp>
        <p:nvSpPr>
          <p:cNvPr id="5" name="標題 5"/>
          <p:cNvSpPr txBox="1">
            <a:spLocks/>
          </p:cNvSpPr>
          <p:nvPr/>
        </p:nvSpPr>
        <p:spPr>
          <a:xfrm>
            <a:off x="678918" y="1407351"/>
            <a:ext cx="10793710" cy="505523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Two Buddhist </a:t>
            </a:r>
            <a:r>
              <a:rPr lang="en-US" altLang="zh-CN" sz="3600" dirty="0">
                <a:solidFill>
                  <a:schemeClr val="bg1"/>
                </a:solidFill>
                <a:latin typeface="+mn-lt"/>
                <a:ea typeface="+mn-ea"/>
                <a:cs typeface="+mn-cs"/>
              </a:rPr>
              <a:t>monks, </a:t>
            </a:r>
            <a:r>
              <a:rPr lang="en-US" altLang="zh-CN" sz="3600" dirty="0" err="1">
                <a:solidFill>
                  <a:schemeClr val="bg1"/>
                </a:solidFill>
                <a:latin typeface="+mn-lt"/>
                <a:ea typeface="+mn-ea"/>
                <a:cs typeface="+mn-cs"/>
              </a:rPr>
              <a:t>Kasyapa</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Matanga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迦葉摩騰</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dirty="0" err="1" smtClean="0">
                <a:solidFill>
                  <a:schemeClr val="bg1"/>
                </a:solidFill>
                <a:latin typeface="+mn-lt"/>
                <a:ea typeface="+mn-ea"/>
                <a:cs typeface="+mn-cs"/>
              </a:rPr>
              <a:t>Dharmaraksha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竺法蘭</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from India in </a:t>
            </a:r>
            <a:r>
              <a:rPr lang="en-US" altLang="zh-CN" sz="3600" dirty="0" smtClean="0">
                <a:solidFill>
                  <a:schemeClr val="bg1"/>
                </a:solidFill>
                <a:latin typeface="+mn-lt"/>
                <a:ea typeface="+mn-ea"/>
                <a:cs typeface="+mn-cs"/>
              </a:rPr>
              <a:t>64 </a:t>
            </a:r>
            <a:r>
              <a:rPr lang="en-US" altLang="zh-CN" sz="3600" dirty="0">
                <a:solidFill>
                  <a:schemeClr val="bg1"/>
                </a:solidFill>
                <a:latin typeface="+mn-lt"/>
                <a:ea typeface="+mn-ea"/>
                <a:cs typeface="+mn-cs"/>
              </a:rPr>
              <a:t>AD, arrived at the court of Emperor Ming </a:t>
            </a:r>
            <a:r>
              <a:rPr lang="en-US" altLang="zh-CN" sz="3600" dirty="0" smtClean="0">
                <a:solidFill>
                  <a:schemeClr val="bg1"/>
                </a:solidFill>
                <a:latin typeface="+mn-lt"/>
                <a:ea typeface="+mn-ea"/>
                <a:cs typeface="+mn-cs"/>
              </a:rPr>
              <a:t>of </a:t>
            </a:r>
            <a:r>
              <a:rPr lang="en-US" altLang="zh-CN" sz="3600" dirty="0">
                <a:solidFill>
                  <a:schemeClr val="bg1"/>
                </a:solidFill>
                <a:latin typeface="+mn-lt"/>
                <a:ea typeface="+mn-ea"/>
                <a:cs typeface="+mn-cs"/>
              </a:rPr>
              <a:t>the Han Dynasty (25-220 AD). They enjoyed imperial </a:t>
            </a:r>
            <a:r>
              <a:rPr lang="en-US" altLang="zh-CN" sz="3600" dirty="0" err="1">
                <a:solidFill>
                  <a:schemeClr val="bg1"/>
                </a:solidFill>
                <a:latin typeface="+mn-lt"/>
                <a:ea typeface="+mn-ea"/>
                <a:cs typeface="+mn-cs"/>
              </a:rPr>
              <a:t>favour</a:t>
            </a:r>
            <a:r>
              <a:rPr lang="en-US" altLang="zh-CN" sz="3600" dirty="0">
                <a:solidFill>
                  <a:schemeClr val="bg1"/>
                </a:solidFill>
                <a:latin typeface="+mn-lt"/>
                <a:ea typeface="+mn-ea"/>
                <a:cs typeface="+mn-cs"/>
              </a:rPr>
              <a:t> and stayed on to translate various Buddhist Texts, one of which, The </a:t>
            </a:r>
            <a:r>
              <a:rPr lang="en-US" altLang="zh-CN" sz="3600" i="1" dirty="0">
                <a:solidFill>
                  <a:schemeClr val="bg1"/>
                </a:solidFill>
                <a:latin typeface="+mn-lt"/>
                <a:ea typeface="+mn-ea"/>
                <a:cs typeface="+mn-cs"/>
              </a:rPr>
              <a:t>'Sutra </a:t>
            </a:r>
            <a:r>
              <a:rPr lang="en-US" altLang="zh-CN" sz="3600" i="1" dirty="0" smtClean="0">
                <a:solidFill>
                  <a:schemeClr val="bg1"/>
                </a:solidFill>
                <a:latin typeface="+mn-lt"/>
                <a:ea typeface="+mn-ea"/>
                <a:cs typeface="+mn-cs"/>
              </a:rPr>
              <a:t>in </a:t>
            </a:r>
            <a:r>
              <a:rPr lang="en-US" altLang="zh-CN" sz="3600" i="1" dirty="0">
                <a:solidFill>
                  <a:schemeClr val="bg1"/>
                </a:solidFill>
                <a:latin typeface="+mn-lt"/>
                <a:ea typeface="+mn-ea"/>
                <a:cs typeface="+mn-cs"/>
              </a:rPr>
              <a:t>Forty-two Sections</a:t>
            </a:r>
            <a:r>
              <a:rPr lang="en-US" altLang="zh-CN" sz="3600" dirty="0">
                <a:solidFill>
                  <a:schemeClr val="bg1"/>
                </a:solidFill>
                <a:latin typeface="+mn-lt"/>
                <a:ea typeface="+mn-ea"/>
                <a:cs typeface="+mn-cs"/>
              </a:rPr>
              <a:t>' continues to be popular even today.</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32665225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549132" y="303083"/>
            <a:ext cx="8756403" cy="1270037"/>
          </a:xfrm>
          <a:prstGeom prst="rect">
            <a:avLst/>
          </a:prstGeom>
          <a:ln w="25400">
            <a:solidFill>
              <a:schemeClr val="bg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r>
              <a:rPr lang="en-US" altLang="zh-CN" b="1" dirty="0" smtClean="0">
                <a:solidFill>
                  <a:schemeClr val="bg1"/>
                </a:solidFill>
                <a:latin typeface="+mn-lt"/>
                <a:ea typeface="+mn-ea"/>
                <a:cs typeface="+mn-cs"/>
              </a:rPr>
              <a:t>Eight Schools of Mahayana in China</a:t>
            </a:r>
            <a:endParaRPr lang="zh-CN" altLang="en-US" b="1" dirty="0">
              <a:solidFill>
                <a:schemeClr val="bg1"/>
              </a:solidFill>
              <a:latin typeface="+mn-lt"/>
              <a:ea typeface="+mn-ea"/>
              <a:cs typeface="+mn-cs"/>
            </a:endParaRPr>
          </a:p>
        </p:txBody>
      </p:sp>
      <p:sp>
        <p:nvSpPr>
          <p:cNvPr id="6" name="標題 5"/>
          <p:cNvSpPr txBox="1">
            <a:spLocks/>
          </p:cNvSpPr>
          <p:nvPr/>
        </p:nvSpPr>
        <p:spPr>
          <a:xfrm>
            <a:off x="854397" y="1975934"/>
            <a:ext cx="9898738" cy="1671103"/>
          </a:xfrm>
          <a:prstGeom prst="rect">
            <a:avLst/>
          </a:prstGeom>
          <a:ln w="25400">
            <a:solidFill>
              <a:schemeClr val="bg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1. </a:t>
            </a:r>
            <a:r>
              <a:rPr lang="en-US" altLang="zh-CN" sz="3600" b="1" u="sng" dirty="0">
                <a:solidFill>
                  <a:schemeClr val="bg1"/>
                </a:solidFill>
                <a:latin typeface="+mn-lt"/>
                <a:ea typeface="+mn-ea"/>
                <a:cs typeface="+mn-cs"/>
              </a:rPr>
              <a:t>The </a:t>
            </a:r>
            <a:r>
              <a:rPr lang="en-US" altLang="zh-CN" sz="3600" b="1" u="sng" dirty="0" err="1">
                <a:solidFill>
                  <a:schemeClr val="bg1"/>
                </a:solidFill>
                <a:latin typeface="+mn-lt"/>
                <a:ea typeface="+mn-ea"/>
                <a:cs typeface="+mn-cs"/>
              </a:rPr>
              <a:t>Sanlun</a:t>
            </a:r>
            <a:r>
              <a:rPr lang="en-US" altLang="zh-CN" sz="3600" b="1" u="sng" dirty="0">
                <a:solidFill>
                  <a:schemeClr val="bg1"/>
                </a:solidFill>
                <a:latin typeface="+mn-lt"/>
                <a:ea typeface="+mn-ea"/>
                <a:cs typeface="+mn-cs"/>
              </a:rPr>
              <a:t> </a:t>
            </a:r>
            <a:r>
              <a:rPr lang="en-US" altLang="zh-CN" sz="3600" b="1" u="sng" dirty="0" smtClean="0">
                <a:solidFill>
                  <a:schemeClr val="bg1"/>
                </a:solidFill>
                <a:latin typeface="+mn-lt"/>
                <a:ea typeface="+mn-ea"/>
                <a:cs typeface="+mn-cs"/>
              </a:rPr>
              <a:t>School </a:t>
            </a:r>
            <a:r>
              <a:rPr lang="en-US" altLang="zh-CN" sz="3600" dirty="0" smtClean="0">
                <a:solidFill>
                  <a:schemeClr val="bg1"/>
                </a:solidFill>
                <a:latin typeface="+mn-lt"/>
                <a:ea typeface="+mn-ea"/>
                <a:cs typeface="+mn-cs"/>
              </a:rPr>
              <a:t>( “Three Treatise”</a:t>
            </a:r>
            <a:r>
              <a:rPr lang="zh-CN" altLang="en-US" sz="3600" dirty="0" smtClean="0">
                <a:solidFill>
                  <a:schemeClr val="bg1"/>
                </a:solidFill>
                <a:latin typeface="+mn-lt"/>
                <a:ea typeface="+mn-ea"/>
                <a:cs typeface="+mn-cs"/>
              </a:rPr>
              <a:t>三論宗</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or </a:t>
            </a:r>
            <a:r>
              <a:rPr lang="en-US" altLang="zh-CN" sz="3600" dirty="0" err="1" smtClean="0">
                <a:solidFill>
                  <a:schemeClr val="bg1"/>
                </a:solidFill>
                <a:latin typeface="+mn-lt"/>
                <a:ea typeface="+mn-ea"/>
                <a:cs typeface="+mn-cs"/>
              </a:rPr>
              <a:t>Madhyamaka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中觀</a:t>
            </a:r>
            <a:r>
              <a:rPr lang="en-US" altLang="zh-CN" sz="3600" dirty="0" smtClean="0">
                <a:solidFill>
                  <a:schemeClr val="bg1"/>
                </a:solidFill>
                <a:latin typeface="+mn-lt"/>
                <a:ea typeface="+mn-ea"/>
                <a:cs typeface="+mn-cs"/>
              </a:rPr>
              <a:t>) or </a:t>
            </a:r>
            <a:r>
              <a:rPr lang="en-US" altLang="zh-CN" sz="3600" dirty="0">
                <a:solidFill>
                  <a:schemeClr val="bg1"/>
                </a:solidFill>
                <a:latin typeface="+mn-lt"/>
                <a:ea typeface="+mn-ea"/>
                <a:cs typeface="+mn-cs"/>
              </a:rPr>
              <a:t>“emptiness </a:t>
            </a:r>
            <a:r>
              <a:rPr lang="en-US" altLang="zh-CN" sz="3600" dirty="0" smtClean="0">
                <a:solidFill>
                  <a:schemeClr val="bg1"/>
                </a:solidFill>
                <a:latin typeface="+mn-lt"/>
                <a:ea typeface="+mn-ea"/>
                <a:cs typeface="+mn-cs"/>
              </a:rPr>
              <a:t>school”(</a:t>
            </a:r>
            <a:r>
              <a:rPr lang="zh-CN" altLang="en-US" sz="3600" dirty="0" smtClean="0">
                <a:solidFill>
                  <a:schemeClr val="bg1"/>
                </a:solidFill>
                <a:latin typeface="+mn-lt"/>
                <a:ea typeface="+mn-ea"/>
                <a:cs typeface="+mn-cs"/>
              </a:rPr>
              <a:t>空宗</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
        <p:nvSpPr>
          <p:cNvPr id="7" name="標題 5"/>
          <p:cNvSpPr txBox="1">
            <a:spLocks/>
          </p:cNvSpPr>
          <p:nvPr/>
        </p:nvSpPr>
        <p:spPr>
          <a:xfrm>
            <a:off x="1011540" y="4269327"/>
            <a:ext cx="10039414" cy="17140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It represents the Indian </a:t>
            </a:r>
            <a:r>
              <a:rPr lang="en-US" altLang="zh-CN" sz="3600" dirty="0" err="1">
                <a:solidFill>
                  <a:schemeClr val="bg1"/>
                </a:solidFill>
                <a:latin typeface="+mn-lt"/>
                <a:ea typeface="+mn-ea"/>
                <a:cs typeface="+mn-cs"/>
              </a:rPr>
              <a:t>Madhyamaka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(“Middle Way”) </a:t>
            </a:r>
            <a:r>
              <a:rPr lang="en-US" altLang="zh-CN" sz="3600" dirty="0">
                <a:solidFill>
                  <a:schemeClr val="bg1"/>
                </a:solidFill>
                <a:latin typeface="+mn-lt"/>
                <a:ea typeface="+mn-ea"/>
                <a:cs typeface="+mn-cs"/>
              </a:rPr>
              <a:t>system of thought.</a:t>
            </a:r>
            <a:endParaRPr lang="zh-CN" altLang="en-US" sz="3600" dirty="0">
              <a:solidFill>
                <a:schemeClr val="bg1"/>
              </a:solidFill>
              <a:latin typeface="+mn-lt"/>
              <a:ea typeface="+mn-ea"/>
              <a:cs typeface="+mn-cs"/>
            </a:endParaRPr>
          </a:p>
        </p:txBody>
      </p:sp>
    </p:spTree>
    <p:extLst>
      <p:ext uri="{BB962C8B-B14F-4D97-AF65-F5344CB8AC3E}">
        <p14:creationId xmlns:p14="http://schemas.microsoft.com/office/powerpoint/2010/main" val="19507300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1328061" y="140677"/>
            <a:ext cx="10039414" cy="61585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a:solidFill>
                  <a:schemeClr val="bg1"/>
                </a:solidFill>
                <a:latin typeface="+mn-lt"/>
                <a:ea typeface="+mn-ea"/>
                <a:cs typeface="+mn-cs"/>
              </a:rPr>
              <a:t>The three principal texts of the school are </a:t>
            </a:r>
            <a:r>
              <a:rPr lang="en-US" altLang="zh-CN" sz="3600" i="1" u="sng" dirty="0">
                <a:solidFill>
                  <a:schemeClr val="bg1"/>
                </a:solidFill>
                <a:latin typeface="+mn-lt"/>
                <a:ea typeface="+mn-ea"/>
                <a:cs typeface="+mn-cs"/>
              </a:rPr>
              <a:t>the Middle Treatise</a:t>
            </a:r>
            <a:r>
              <a:rPr lang="en-US" altLang="zh-CN" sz="3600" i="1"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中論</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Mūla-madhyamaka-kārikā</a:t>
            </a:r>
            <a:r>
              <a:rPr lang="en-US" altLang="zh-CN" sz="3600" dirty="0">
                <a:solidFill>
                  <a:schemeClr val="bg1"/>
                </a:solidFill>
                <a:latin typeface="+mn-lt"/>
                <a:ea typeface="+mn-ea"/>
                <a:cs typeface="+mn-cs"/>
              </a:rPr>
              <a:t>), </a:t>
            </a:r>
            <a:r>
              <a:rPr lang="en-US" altLang="zh-CN" sz="3600" i="1" u="sng" dirty="0">
                <a:solidFill>
                  <a:schemeClr val="bg1"/>
                </a:solidFill>
                <a:latin typeface="+mn-lt"/>
                <a:ea typeface="+mn-ea"/>
                <a:cs typeface="+mn-cs"/>
              </a:rPr>
              <a:t>the Twelve Gate Treatise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十二門論</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i="1" u="sng" dirty="0">
                <a:solidFill>
                  <a:schemeClr val="bg1"/>
                </a:solidFill>
                <a:latin typeface="+mn-lt"/>
                <a:ea typeface="+mn-ea"/>
                <a:cs typeface="+mn-cs"/>
              </a:rPr>
              <a:t>the Hundred Treatise</a:t>
            </a:r>
            <a:r>
              <a:rPr lang="en-US" altLang="zh-CN" sz="3600" u="sng"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百論</a:t>
            </a:r>
            <a:r>
              <a:rPr lang="en-US" altLang="zh-CN" sz="3600" dirty="0" smtClean="0">
                <a:solidFill>
                  <a:schemeClr val="bg1"/>
                </a:solidFill>
                <a:latin typeface="+mn-lt"/>
                <a:ea typeface="+mn-ea"/>
                <a:cs typeface="+mn-cs"/>
              </a:rPr>
              <a:t>). These are  </a:t>
            </a:r>
            <a:r>
              <a:rPr lang="en-US" altLang="zh-CN" sz="3600" dirty="0">
                <a:solidFill>
                  <a:schemeClr val="bg1"/>
                </a:solidFill>
                <a:latin typeface="+mn-lt"/>
                <a:ea typeface="+mn-ea"/>
                <a:cs typeface="+mn-cs"/>
              </a:rPr>
              <a:t>three principal </a:t>
            </a:r>
            <a:r>
              <a:rPr lang="en-US" altLang="zh-CN" sz="3600" dirty="0" err="1" smtClean="0">
                <a:solidFill>
                  <a:schemeClr val="bg1"/>
                </a:solidFill>
                <a:latin typeface="+mn-lt"/>
                <a:ea typeface="+mn-ea"/>
                <a:cs typeface="+mn-cs"/>
              </a:rPr>
              <a:t>Madhyamaka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中觀</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texts composed by the Indian Buddhist philosophers </a:t>
            </a:r>
            <a:r>
              <a:rPr lang="en-US" altLang="zh-CN" sz="3600" dirty="0" err="1">
                <a:solidFill>
                  <a:schemeClr val="bg1"/>
                </a:solidFill>
                <a:latin typeface="+mn-lt"/>
                <a:ea typeface="+mn-ea"/>
                <a:cs typeface="+mn-cs"/>
              </a:rPr>
              <a:t>Nāgārjuna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龍</a:t>
            </a:r>
            <a:r>
              <a:rPr lang="zh-CN" altLang="en-US" sz="3600" dirty="0">
                <a:solidFill>
                  <a:schemeClr val="bg1"/>
                </a:solidFill>
                <a:latin typeface="+mn-lt"/>
                <a:ea typeface="+mn-ea"/>
                <a:cs typeface="+mn-cs"/>
              </a:rPr>
              <a:t>樹</a:t>
            </a:r>
            <a:r>
              <a:rPr lang="en-US" altLang="zh-CN" sz="3600" dirty="0">
                <a:solidFill>
                  <a:schemeClr val="bg1"/>
                </a:solidFill>
                <a:latin typeface="+mn-lt"/>
                <a:ea typeface="+mn-ea"/>
                <a:cs typeface="+mn-cs"/>
              </a:rPr>
              <a:t>), and </a:t>
            </a:r>
            <a:r>
              <a:rPr lang="en-US" altLang="zh-CN" sz="3600" dirty="0" err="1" smtClean="0">
                <a:solidFill>
                  <a:schemeClr val="bg1"/>
                </a:solidFill>
                <a:latin typeface="+mn-lt"/>
                <a:ea typeface="+mn-ea"/>
                <a:cs typeface="+mn-cs"/>
              </a:rPr>
              <a:t>Āryadeva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提婆</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Tree>
    <p:extLst>
      <p:ext uri="{BB962C8B-B14F-4D97-AF65-F5344CB8AC3E}">
        <p14:creationId xmlns:p14="http://schemas.microsoft.com/office/powerpoint/2010/main" val="13202821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82194" y="967984"/>
            <a:ext cx="7042216" cy="517795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a:solidFill>
                  <a:schemeClr val="bg1"/>
                </a:solidFill>
                <a:latin typeface="+mn-lt"/>
                <a:ea typeface="+mn-ea"/>
                <a:cs typeface="+mn-cs"/>
              </a:rPr>
              <a:t>The Three </a:t>
            </a:r>
            <a:r>
              <a:rPr lang="en-US" altLang="zh-CN" sz="3600" dirty="0" smtClean="0">
                <a:solidFill>
                  <a:schemeClr val="bg1"/>
                </a:solidFill>
                <a:latin typeface="+mn-lt"/>
                <a:ea typeface="+mn-ea"/>
                <a:cs typeface="+mn-cs"/>
              </a:rPr>
              <a:t>Treatises </a:t>
            </a:r>
            <a:r>
              <a:rPr lang="en-US" altLang="zh-CN" sz="3600" dirty="0">
                <a:solidFill>
                  <a:schemeClr val="bg1"/>
                </a:solidFill>
                <a:latin typeface="+mn-lt"/>
                <a:ea typeface="+mn-ea"/>
                <a:cs typeface="+mn-cs"/>
              </a:rPr>
              <a:t>were first transmitted to China during the early 5th </a:t>
            </a:r>
            <a:r>
              <a:rPr lang="en-US" altLang="zh-CN" sz="3600" dirty="0" smtClean="0">
                <a:solidFill>
                  <a:schemeClr val="bg1"/>
                </a:solidFill>
                <a:latin typeface="+mn-lt"/>
                <a:ea typeface="+mn-ea"/>
                <a:cs typeface="+mn-cs"/>
              </a:rPr>
              <a:t>century CE </a:t>
            </a:r>
            <a:r>
              <a:rPr lang="en-US" altLang="zh-CN" sz="3600" dirty="0">
                <a:solidFill>
                  <a:schemeClr val="bg1"/>
                </a:solidFill>
                <a:latin typeface="+mn-lt"/>
                <a:ea typeface="+mn-ea"/>
                <a:cs typeface="+mn-cs"/>
              </a:rPr>
              <a:t>by the Buddhist monk </a:t>
            </a:r>
            <a:r>
              <a:rPr lang="en-US" altLang="zh-CN" sz="3600" dirty="0" err="1">
                <a:solidFill>
                  <a:schemeClr val="bg1"/>
                </a:solidFill>
                <a:latin typeface="+mn-lt"/>
                <a:ea typeface="+mn-ea"/>
                <a:cs typeface="+mn-cs"/>
              </a:rPr>
              <a:t>Kumārajīva</a:t>
            </a:r>
            <a:r>
              <a:rPr lang="en-US" altLang="zh-CN" sz="3600" dirty="0">
                <a:solidFill>
                  <a:schemeClr val="bg1"/>
                </a:solidFill>
                <a:latin typeface="+mn-lt"/>
                <a:ea typeface="+mn-ea"/>
                <a:cs typeface="+mn-cs"/>
              </a:rPr>
              <a:t> (344−</a:t>
            </a:r>
            <a:r>
              <a:rPr lang="en-US" altLang="zh-CN" sz="3600" dirty="0" smtClean="0">
                <a:solidFill>
                  <a:schemeClr val="bg1"/>
                </a:solidFill>
                <a:latin typeface="+mn-lt"/>
                <a:ea typeface="+mn-ea"/>
                <a:cs typeface="+mn-cs"/>
              </a:rPr>
              <a:t>413 </a:t>
            </a:r>
            <a:r>
              <a:rPr lang="zh-CN" altLang="en-US" sz="3600" dirty="0" smtClean="0">
                <a:solidFill>
                  <a:schemeClr val="bg1"/>
                </a:solidFill>
                <a:latin typeface="+mn-lt"/>
                <a:ea typeface="+mn-ea"/>
                <a:cs typeface="+mn-cs"/>
              </a:rPr>
              <a:t>鳩摩羅什</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in the Eastern </a:t>
            </a:r>
            <a:r>
              <a:rPr lang="en-US" altLang="zh-CN" sz="3600" dirty="0" err="1">
                <a:solidFill>
                  <a:schemeClr val="bg1"/>
                </a:solidFill>
                <a:latin typeface="+mn-lt"/>
                <a:ea typeface="+mn-ea"/>
                <a:cs typeface="+mn-cs"/>
              </a:rPr>
              <a:t>Jin</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Dynasty </a:t>
            </a:r>
            <a:r>
              <a:rPr lang="zh-CN" altLang="en-US" sz="3600" dirty="0" smtClean="0">
                <a:solidFill>
                  <a:schemeClr val="bg1"/>
                </a:solidFill>
                <a:latin typeface="+mn-lt"/>
                <a:ea typeface="+mn-ea"/>
                <a:cs typeface="+mn-cs"/>
              </a:rPr>
              <a:t>東晉</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school and its texts were later transmitted to Korea and Japan. </a:t>
            </a:r>
            <a:endParaRPr lang="zh-CN" altLang="en-US" sz="3600" dirty="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8256318" y="1297706"/>
            <a:ext cx="3309366" cy="3577034"/>
          </a:xfrm>
          <a:prstGeom prst="rect">
            <a:avLst/>
          </a:prstGeom>
        </p:spPr>
      </p:pic>
      <p:sp>
        <p:nvSpPr>
          <p:cNvPr id="6" name="標題 5"/>
          <p:cNvSpPr txBox="1">
            <a:spLocks/>
          </p:cNvSpPr>
          <p:nvPr/>
        </p:nvSpPr>
        <p:spPr>
          <a:xfrm>
            <a:off x="8206891" y="4874740"/>
            <a:ext cx="3890701" cy="17529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2800" dirty="0" smtClean="0">
                <a:solidFill>
                  <a:schemeClr val="bg1"/>
                </a:solidFill>
                <a:latin typeface="+mn-lt"/>
                <a:ea typeface="+mn-ea"/>
                <a:cs typeface="+mn-cs"/>
              </a:rPr>
              <a:t>Master </a:t>
            </a:r>
            <a:r>
              <a:rPr lang="en-US" altLang="zh-CN" sz="2800" dirty="0" err="1" smtClean="0">
                <a:solidFill>
                  <a:schemeClr val="bg1"/>
                </a:solidFill>
                <a:latin typeface="+mn-lt"/>
                <a:ea typeface="+mn-ea"/>
                <a:cs typeface="+mn-cs"/>
              </a:rPr>
              <a:t>Kumārajīva</a:t>
            </a:r>
            <a:r>
              <a:rPr lang="en-US" altLang="zh-CN" sz="2800" dirty="0" smtClean="0">
                <a:solidFill>
                  <a:schemeClr val="bg1"/>
                </a:solidFill>
                <a:latin typeface="+mn-lt"/>
                <a:ea typeface="+mn-ea"/>
                <a:cs typeface="+mn-cs"/>
              </a:rPr>
              <a:t>, a great Buddhist translator </a:t>
            </a:r>
            <a:endParaRPr lang="zh-CN" altLang="en-US" sz="2800" dirty="0">
              <a:solidFill>
                <a:schemeClr val="bg1"/>
              </a:solidFill>
              <a:latin typeface="+mn-lt"/>
              <a:ea typeface="+mn-ea"/>
              <a:cs typeface="+mn-cs"/>
            </a:endParaRPr>
          </a:p>
        </p:txBody>
      </p:sp>
    </p:spTree>
    <p:extLst>
      <p:ext uri="{BB962C8B-B14F-4D97-AF65-F5344CB8AC3E}">
        <p14:creationId xmlns:p14="http://schemas.microsoft.com/office/powerpoint/2010/main" val="33706389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562152" y="341238"/>
            <a:ext cx="11192186" cy="27223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smtClean="0">
                <a:solidFill>
                  <a:schemeClr val="bg1"/>
                </a:solidFill>
                <a:latin typeface="+mn-lt"/>
                <a:ea typeface="+mn-ea"/>
                <a:cs typeface="+mn-cs"/>
              </a:rPr>
              <a:t>The leading thinkers of this tradition are </a:t>
            </a:r>
            <a:r>
              <a:rPr lang="en-US" altLang="zh-CN" sz="3600" dirty="0" err="1" smtClean="0">
                <a:solidFill>
                  <a:schemeClr val="bg1"/>
                </a:solidFill>
                <a:latin typeface="+mn-lt"/>
                <a:ea typeface="+mn-ea"/>
                <a:cs typeface="+mn-cs"/>
              </a:rPr>
              <a:t>Kumārajīva‘s</a:t>
            </a:r>
            <a:r>
              <a:rPr lang="en-US" altLang="zh-CN" sz="3600" dirty="0" smtClean="0">
                <a:solidFill>
                  <a:schemeClr val="bg1"/>
                </a:solidFill>
                <a:latin typeface="+mn-lt"/>
                <a:ea typeface="+mn-ea"/>
                <a:cs typeface="+mn-cs"/>
              </a:rPr>
              <a:t> disciple </a:t>
            </a:r>
            <a:r>
              <a:rPr lang="en-US" altLang="zh-CN" sz="3600" dirty="0" err="1" smtClean="0">
                <a:solidFill>
                  <a:schemeClr val="bg1"/>
                </a:solidFill>
                <a:latin typeface="+mn-lt"/>
                <a:ea typeface="+mn-ea"/>
                <a:cs typeface="+mn-cs"/>
              </a:rPr>
              <a:t>Sēngzhào</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僧肇</a:t>
            </a:r>
            <a:r>
              <a:rPr lang="en-US" altLang="zh-CN" sz="3600" dirty="0" smtClean="0">
                <a:solidFill>
                  <a:schemeClr val="bg1"/>
                </a:solidFill>
                <a:latin typeface="+mn-lt"/>
                <a:ea typeface="+mn-ea"/>
                <a:cs typeface="+mn-cs"/>
              </a:rPr>
              <a:t>; 374−414), and the later </a:t>
            </a:r>
            <a:r>
              <a:rPr lang="en-US" altLang="zh-CN" sz="3600" dirty="0" err="1" smtClean="0">
                <a:solidFill>
                  <a:schemeClr val="bg1"/>
                </a:solidFill>
                <a:latin typeface="+mn-lt"/>
                <a:ea typeface="+mn-ea"/>
                <a:cs typeface="+mn-cs"/>
              </a:rPr>
              <a:t>Jízàng</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吉藏 </a:t>
            </a:r>
            <a:r>
              <a:rPr lang="en-US" altLang="zh-CN" sz="3600" dirty="0" smtClean="0">
                <a:solidFill>
                  <a:schemeClr val="bg1"/>
                </a:solidFill>
                <a:latin typeface="+mn-lt"/>
                <a:ea typeface="+mn-ea"/>
                <a:cs typeface="+mn-cs"/>
              </a:rPr>
              <a:t>; 549−623).</a:t>
            </a:r>
            <a:endParaRPr lang="zh-CN" altLang="en-US" sz="3600" dirty="0">
              <a:solidFill>
                <a:schemeClr val="bg1"/>
              </a:solidFill>
              <a:latin typeface="+mn-lt"/>
              <a:ea typeface="+mn-ea"/>
              <a:cs typeface="+mn-cs"/>
            </a:endParaRPr>
          </a:p>
        </p:txBody>
      </p:sp>
      <p:sp>
        <p:nvSpPr>
          <p:cNvPr id="7" name="標題 5"/>
          <p:cNvSpPr txBox="1">
            <a:spLocks/>
          </p:cNvSpPr>
          <p:nvPr/>
        </p:nvSpPr>
        <p:spPr>
          <a:xfrm>
            <a:off x="636398" y="2642869"/>
            <a:ext cx="11192186" cy="392205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a:solidFill>
                  <a:schemeClr val="bg1"/>
                </a:solidFill>
                <a:latin typeface="+mn-lt"/>
                <a:ea typeface="+mn-ea"/>
                <a:cs typeface="+mn-cs"/>
              </a:rPr>
              <a:t>Their major doctrines include emptiness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空</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middle way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中道</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twofold truth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二諦</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a:t>
            </a: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refutation of erroneous views </a:t>
            </a:r>
            <a:r>
              <a:rPr lang="en-US" altLang="zh-CN" sz="3600" dirty="0" smtClean="0">
                <a:solidFill>
                  <a:schemeClr val="bg1"/>
                </a:solidFill>
                <a:latin typeface="+mn-lt"/>
                <a:ea typeface="+mn-ea"/>
                <a:cs typeface="+mn-cs"/>
              </a:rPr>
              <a:t>and </a:t>
            </a:r>
            <a:r>
              <a:rPr lang="en-US" altLang="zh-CN" sz="3600" dirty="0">
                <a:solidFill>
                  <a:schemeClr val="bg1"/>
                </a:solidFill>
                <a:latin typeface="+mn-lt"/>
                <a:ea typeface="+mn-ea"/>
                <a:cs typeface="+mn-cs"/>
              </a:rPr>
              <a:t>the illumination of right </a:t>
            </a:r>
            <a:r>
              <a:rPr lang="en-US" altLang="zh-CN" sz="3600" dirty="0" smtClean="0">
                <a:solidFill>
                  <a:schemeClr val="bg1"/>
                </a:solidFill>
                <a:latin typeface="+mn-lt"/>
                <a:ea typeface="+mn-ea"/>
                <a:cs typeface="+mn-cs"/>
              </a:rPr>
              <a:t>views” (</a:t>
            </a:r>
            <a:r>
              <a:rPr lang="zh-CN" altLang="en-US" sz="3600" dirty="0" smtClean="0">
                <a:solidFill>
                  <a:schemeClr val="bg1"/>
                </a:solidFill>
                <a:latin typeface="+mn-lt"/>
                <a:ea typeface="+mn-ea"/>
                <a:cs typeface="+mn-cs"/>
              </a:rPr>
              <a:t>破邪顯正</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Tree>
    <p:extLst>
      <p:ext uri="{BB962C8B-B14F-4D97-AF65-F5344CB8AC3E}">
        <p14:creationId xmlns:p14="http://schemas.microsoft.com/office/powerpoint/2010/main" val="21252859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1049551" y="761099"/>
            <a:ext cx="10318175" cy="3915934"/>
          </a:xfrm>
          <a:prstGeom prst="rect">
            <a:avLst/>
          </a:prstGeom>
        </p:spPr>
      </p:pic>
      <p:sp>
        <p:nvSpPr>
          <p:cNvPr id="5" name="標題 5"/>
          <p:cNvSpPr txBox="1">
            <a:spLocks/>
          </p:cNvSpPr>
          <p:nvPr/>
        </p:nvSpPr>
        <p:spPr>
          <a:xfrm>
            <a:off x="1364446" y="4911810"/>
            <a:ext cx="10731881" cy="14120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smtClean="0">
                <a:solidFill>
                  <a:schemeClr val="bg1"/>
                </a:solidFill>
                <a:latin typeface="+mn-lt"/>
                <a:ea typeface="+mn-ea"/>
                <a:cs typeface="+mn-cs"/>
              </a:rPr>
              <a:t>                     ——</a:t>
            </a:r>
            <a:r>
              <a:rPr lang="en-US" altLang="zh-CN" sz="4000" i="1" dirty="0" err="1">
                <a:solidFill>
                  <a:schemeClr val="bg1"/>
                </a:solidFill>
                <a:latin typeface="+mn-lt"/>
                <a:ea typeface="+mn-ea"/>
                <a:cs typeface="+mn-cs"/>
              </a:rPr>
              <a:t>Mūla-madhyamaka-kārikā</a:t>
            </a:r>
            <a:endParaRPr lang="en-US" altLang="zh-CN" sz="4000" i="1" dirty="0" smtClean="0">
              <a:solidFill>
                <a:schemeClr val="bg1"/>
              </a:solidFill>
              <a:latin typeface="+mn-lt"/>
              <a:ea typeface="+mn-ea"/>
              <a:cs typeface="+mn-cs"/>
            </a:endParaRPr>
          </a:p>
        </p:txBody>
      </p:sp>
    </p:spTree>
    <p:extLst>
      <p:ext uri="{BB962C8B-B14F-4D97-AF65-F5344CB8AC3E}">
        <p14:creationId xmlns:p14="http://schemas.microsoft.com/office/powerpoint/2010/main" val="28834287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1364446" y="4911810"/>
            <a:ext cx="10731881" cy="14120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smtClean="0">
                <a:solidFill>
                  <a:schemeClr val="bg1"/>
                </a:solidFill>
                <a:latin typeface="+mn-lt"/>
                <a:ea typeface="+mn-ea"/>
                <a:cs typeface="+mn-cs"/>
              </a:rPr>
              <a:t>                     ——</a:t>
            </a:r>
            <a:r>
              <a:rPr lang="en-US" altLang="zh-CN" sz="4000" i="1" dirty="0" err="1">
                <a:solidFill>
                  <a:schemeClr val="bg1"/>
                </a:solidFill>
                <a:latin typeface="+mn-lt"/>
                <a:ea typeface="+mn-ea"/>
                <a:cs typeface="+mn-cs"/>
              </a:rPr>
              <a:t>Mūla-madhyamaka-kārikā</a:t>
            </a:r>
            <a:endParaRPr lang="en-US" altLang="zh-CN" sz="4000" i="1"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1254852" y="748096"/>
            <a:ext cx="9630417" cy="4083395"/>
          </a:xfrm>
          <a:prstGeom prst="rect">
            <a:avLst/>
          </a:prstGeom>
        </p:spPr>
      </p:pic>
    </p:spTree>
    <p:extLst>
      <p:ext uri="{BB962C8B-B14F-4D97-AF65-F5344CB8AC3E}">
        <p14:creationId xmlns:p14="http://schemas.microsoft.com/office/powerpoint/2010/main" val="2745876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13976" y="91197"/>
            <a:ext cx="11192186" cy="15213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30000"/>
              </a:lnSpc>
            </a:pPr>
            <a:r>
              <a:rPr lang="en-US" altLang="zh-CN" sz="3600" b="1" dirty="0" smtClean="0">
                <a:solidFill>
                  <a:schemeClr val="bg1"/>
                </a:solidFill>
                <a:latin typeface="+mn-lt"/>
                <a:ea typeface="+mn-ea"/>
                <a:cs typeface="+mn-cs"/>
              </a:rPr>
              <a:t>The Twofold Truth (</a:t>
            </a:r>
            <a:r>
              <a:rPr lang="zh-CN" altLang="en-US" sz="3600" b="1" dirty="0" smtClean="0">
                <a:solidFill>
                  <a:schemeClr val="bg1"/>
                </a:solidFill>
                <a:latin typeface="+mn-lt"/>
                <a:ea typeface="+mn-ea"/>
                <a:cs typeface="+mn-cs"/>
              </a:rPr>
              <a:t>二諦</a:t>
            </a:r>
            <a:r>
              <a:rPr lang="en-US" altLang="zh-CN" sz="3600" b="1" dirty="0" smtClean="0">
                <a:solidFill>
                  <a:schemeClr val="bg1"/>
                </a:solidFill>
                <a:latin typeface="+mn-lt"/>
                <a:ea typeface="+mn-ea"/>
                <a:cs typeface="+mn-cs"/>
              </a:rPr>
              <a:t>)</a:t>
            </a:r>
            <a:endParaRPr lang="zh-CN" altLang="en-US" sz="3600" b="1" dirty="0">
              <a:solidFill>
                <a:schemeClr val="bg1"/>
              </a:solidFill>
              <a:latin typeface="+mn-lt"/>
              <a:ea typeface="+mn-ea"/>
              <a:cs typeface="+mn-cs"/>
            </a:endParaRPr>
          </a:p>
        </p:txBody>
      </p:sp>
      <p:sp>
        <p:nvSpPr>
          <p:cNvPr id="5" name="標題 5"/>
          <p:cNvSpPr txBox="1">
            <a:spLocks/>
          </p:cNvSpPr>
          <p:nvPr/>
        </p:nvSpPr>
        <p:spPr>
          <a:xfrm>
            <a:off x="776440" y="1612556"/>
            <a:ext cx="11192186" cy="15213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smtClean="0">
                <a:solidFill>
                  <a:schemeClr val="bg1"/>
                </a:solidFill>
                <a:latin typeface="+mn-lt"/>
                <a:ea typeface="+mn-ea"/>
                <a:cs typeface="+mn-cs"/>
              </a:rPr>
              <a:t>1. </a:t>
            </a:r>
            <a:r>
              <a:rPr lang="en-US" altLang="zh-CN" sz="3600" u="sng" dirty="0" smtClean="0">
                <a:solidFill>
                  <a:schemeClr val="bg1"/>
                </a:solidFill>
                <a:latin typeface="+mn-lt"/>
                <a:ea typeface="+mn-ea"/>
                <a:cs typeface="+mn-cs"/>
              </a:rPr>
              <a:t>Conventional truth</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俗諦</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Phenomena </a:t>
            </a:r>
            <a:r>
              <a:rPr lang="en-US" altLang="zh-CN" sz="3600" u="sng" dirty="0">
                <a:solidFill>
                  <a:schemeClr val="bg1"/>
                </a:solidFill>
                <a:latin typeface="+mn-lt"/>
                <a:ea typeface="+mn-ea"/>
                <a:cs typeface="+mn-cs"/>
              </a:rPr>
              <a:t>exist</a:t>
            </a:r>
            <a:r>
              <a:rPr lang="en-US" altLang="zh-CN" sz="3600" dirty="0">
                <a:solidFill>
                  <a:schemeClr val="bg1"/>
                </a:solidFill>
                <a:latin typeface="+mn-lt"/>
                <a:ea typeface="+mn-ea"/>
                <a:cs typeface="+mn-cs"/>
              </a:rPr>
              <a:t> depending on other </a:t>
            </a:r>
            <a:r>
              <a:rPr lang="en-US" altLang="zh-CN" sz="3600" dirty="0" smtClean="0">
                <a:solidFill>
                  <a:schemeClr val="bg1"/>
                </a:solidFill>
                <a:latin typeface="+mn-lt"/>
                <a:ea typeface="+mn-ea"/>
                <a:cs typeface="+mn-cs"/>
              </a:rPr>
              <a:t>phenomena. (</a:t>
            </a:r>
            <a:r>
              <a:rPr lang="zh-CN" altLang="en-US" sz="3600" dirty="0" smtClean="0">
                <a:solidFill>
                  <a:schemeClr val="bg1"/>
                </a:solidFill>
                <a:latin typeface="+mn-lt"/>
                <a:ea typeface="+mn-ea"/>
                <a:cs typeface="+mn-cs"/>
              </a:rPr>
              <a:t>緣起</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
        <p:nvSpPr>
          <p:cNvPr id="6" name="標題 5"/>
          <p:cNvSpPr txBox="1">
            <a:spLocks/>
          </p:cNvSpPr>
          <p:nvPr/>
        </p:nvSpPr>
        <p:spPr>
          <a:xfrm>
            <a:off x="776440" y="3389870"/>
            <a:ext cx="11192186" cy="15213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600" dirty="0" smtClean="0">
                <a:solidFill>
                  <a:schemeClr val="bg1"/>
                </a:solidFill>
                <a:latin typeface="+mn-lt"/>
                <a:ea typeface="+mn-ea"/>
                <a:cs typeface="+mn-cs"/>
              </a:rPr>
              <a:t>2. </a:t>
            </a:r>
            <a:r>
              <a:rPr lang="en-US" altLang="zh-CN" sz="3600" u="sng" dirty="0" smtClean="0">
                <a:solidFill>
                  <a:schemeClr val="bg1"/>
                </a:solidFill>
                <a:latin typeface="+mn-lt"/>
                <a:ea typeface="+mn-ea"/>
                <a:cs typeface="+mn-cs"/>
              </a:rPr>
              <a:t>Ultimate truth</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真諦</a:t>
            </a:r>
            <a:r>
              <a:rPr lang="en-US" altLang="zh-CN" sz="3600" dirty="0" smtClean="0">
                <a:solidFill>
                  <a:schemeClr val="bg1"/>
                </a:solidFill>
                <a:latin typeface="+mn-lt"/>
                <a:ea typeface="+mn-ea"/>
                <a:cs typeface="+mn-cs"/>
              </a:rPr>
              <a:t>): Phenomena </a:t>
            </a:r>
            <a:r>
              <a:rPr lang="en-US" altLang="zh-CN" sz="3600" dirty="0">
                <a:solidFill>
                  <a:schemeClr val="bg1"/>
                </a:solidFill>
                <a:latin typeface="+mn-lt"/>
                <a:ea typeface="+mn-ea"/>
                <a:cs typeface="+mn-cs"/>
              </a:rPr>
              <a:t>are </a:t>
            </a:r>
            <a:r>
              <a:rPr lang="en-US" altLang="zh-CN" sz="3600" u="sng" dirty="0">
                <a:solidFill>
                  <a:schemeClr val="bg1"/>
                </a:solidFill>
                <a:latin typeface="+mn-lt"/>
                <a:ea typeface="+mn-ea"/>
                <a:cs typeface="+mn-cs"/>
              </a:rPr>
              <a:t>empty</a:t>
            </a:r>
            <a:r>
              <a:rPr lang="en-US" altLang="zh-CN" sz="3600" dirty="0">
                <a:solidFill>
                  <a:schemeClr val="bg1"/>
                </a:solidFill>
                <a:latin typeface="+mn-lt"/>
                <a:ea typeface="+mn-ea"/>
                <a:cs typeface="+mn-cs"/>
              </a:rPr>
              <a:t> (</a:t>
            </a:r>
            <a:r>
              <a:rPr lang="en-US" altLang="zh-CN" sz="3600" dirty="0" err="1" smtClean="0">
                <a:solidFill>
                  <a:schemeClr val="bg1"/>
                </a:solidFill>
                <a:latin typeface="+mn-lt"/>
                <a:ea typeface="+mn-ea"/>
                <a:cs typeface="+mn-cs"/>
              </a:rPr>
              <a:t>sunyata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of an </a:t>
            </a:r>
            <a:r>
              <a:rPr lang="en-US" altLang="zh-CN" sz="3600" dirty="0" smtClean="0">
                <a:solidFill>
                  <a:schemeClr val="bg1"/>
                </a:solidFill>
                <a:latin typeface="+mn-lt"/>
                <a:ea typeface="+mn-ea"/>
                <a:cs typeface="+mn-cs"/>
              </a:rPr>
              <a:t>independent self nature </a:t>
            </a:r>
            <a:r>
              <a:rPr lang="en-US" altLang="zh-CN" sz="3600" dirty="0">
                <a:solidFill>
                  <a:schemeClr val="bg1"/>
                </a:solidFill>
                <a:latin typeface="+mn-lt"/>
                <a:ea typeface="+mn-ea"/>
                <a:cs typeface="+mn-cs"/>
              </a:rPr>
              <a:t>or </a:t>
            </a:r>
            <a:r>
              <a:rPr lang="en-US" altLang="zh-CN" sz="3600" dirty="0" smtClean="0">
                <a:solidFill>
                  <a:schemeClr val="bg1"/>
                </a:solidFill>
                <a:latin typeface="+mn-lt"/>
                <a:ea typeface="+mn-ea"/>
                <a:cs typeface="+mn-cs"/>
              </a:rPr>
              <a:t>essence. </a:t>
            </a:r>
            <a:r>
              <a:rPr lang="en-US" altLang="zh-CN" sz="3600" dirty="0" smtClean="0">
                <a:solidFill>
                  <a:schemeClr val="bg1"/>
                </a:solidFill>
              </a:rPr>
              <a:t>(</a:t>
            </a:r>
            <a:r>
              <a:rPr lang="zh-CN" altLang="en-US" sz="3600" dirty="0" smtClean="0">
                <a:solidFill>
                  <a:schemeClr val="bg1"/>
                </a:solidFill>
              </a:rPr>
              <a:t>性空</a:t>
            </a:r>
            <a:r>
              <a:rPr lang="en-US" altLang="zh-CN" sz="3600" dirty="0" smtClean="0">
                <a:solidFill>
                  <a:schemeClr val="bg1"/>
                </a:solidFill>
              </a:rPr>
              <a:t>)</a:t>
            </a:r>
            <a:endParaRPr lang="zh-CN" altLang="en-US" sz="3600" dirty="0">
              <a:solidFill>
                <a:schemeClr val="bg1"/>
              </a:solidFill>
            </a:endParaRPr>
          </a:p>
        </p:txBody>
      </p:sp>
      <p:sp>
        <p:nvSpPr>
          <p:cNvPr id="7" name="標題 5"/>
          <p:cNvSpPr txBox="1">
            <a:spLocks/>
          </p:cNvSpPr>
          <p:nvPr/>
        </p:nvSpPr>
        <p:spPr>
          <a:xfrm>
            <a:off x="776440" y="4957119"/>
            <a:ext cx="11192186" cy="15213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u="sng" dirty="0" smtClean="0">
                <a:solidFill>
                  <a:schemeClr val="bg1"/>
                </a:solidFill>
                <a:latin typeface="+mn-lt"/>
                <a:ea typeface="+mn-ea"/>
                <a:cs typeface="+mn-cs"/>
              </a:rPr>
              <a:t>Middle way</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中道</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Phenomena are neither real nor unreal. </a:t>
            </a:r>
            <a:endParaRPr lang="zh-CN" altLang="en-US" sz="3600" dirty="0">
              <a:solidFill>
                <a:schemeClr val="bg1"/>
              </a:solidFill>
              <a:latin typeface="+mn-lt"/>
              <a:ea typeface="+mn-ea"/>
              <a:cs typeface="+mn-cs"/>
            </a:endParaRPr>
          </a:p>
        </p:txBody>
      </p:sp>
    </p:spTree>
    <p:extLst>
      <p:ext uri="{BB962C8B-B14F-4D97-AF65-F5344CB8AC3E}">
        <p14:creationId xmlns:p14="http://schemas.microsoft.com/office/powerpoint/2010/main" val="5686340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09623" y="496331"/>
            <a:ext cx="11192186" cy="15213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30000"/>
              </a:lnSpc>
            </a:pPr>
            <a:r>
              <a:rPr lang="en-US" altLang="zh-CN" sz="3600" dirty="0" smtClean="0">
                <a:solidFill>
                  <a:schemeClr val="bg1"/>
                </a:solidFill>
                <a:latin typeface="+mn-lt"/>
                <a:ea typeface="+mn-ea"/>
                <a:cs typeface="+mn-cs"/>
              </a:rPr>
              <a:t>Reference from </a:t>
            </a:r>
            <a:r>
              <a:rPr lang="en-US" altLang="zh-CN" sz="3600" i="1" dirty="0" err="1">
                <a:solidFill>
                  <a:schemeClr val="bg1"/>
                </a:solidFill>
                <a:latin typeface="+mn-lt"/>
                <a:ea typeface="+mn-ea"/>
                <a:cs typeface="+mn-cs"/>
              </a:rPr>
              <a:t>Kaccāyanagotta</a:t>
            </a:r>
            <a:r>
              <a:rPr lang="en-US" altLang="zh-CN" sz="3600" i="1" dirty="0">
                <a:solidFill>
                  <a:schemeClr val="bg1"/>
                </a:solidFill>
                <a:latin typeface="+mn-lt"/>
                <a:ea typeface="+mn-ea"/>
                <a:cs typeface="+mn-cs"/>
              </a:rPr>
              <a:t> </a:t>
            </a:r>
            <a:r>
              <a:rPr lang="en-US" altLang="zh-CN" sz="3600" i="1" dirty="0" err="1">
                <a:solidFill>
                  <a:schemeClr val="bg1"/>
                </a:solidFill>
                <a:latin typeface="+mn-lt"/>
                <a:ea typeface="+mn-ea"/>
                <a:cs typeface="+mn-cs"/>
              </a:rPr>
              <a:t>Sutta</a:t>
            </a:r>
            <a:r>
              <a:rPr lang="en-US" altLang="zh-CN" sz="3600" i="1" dirty="0">
                <a:solidFill>
                  <a:schemeClr val="bg1"/>
                </a:solidFill>
                <a:latin typeface="+mn-lt"/>
                <a:ea typeface="+mn-ea"/>
                <a:cs typeface="+mn-cs"/>
              </a:rPr>
              <a:t> </a:t>
            </a:r>
            <a:r>
              <a:rPr lang="en-US" altLang="zh-CN" sz="3600" dirty="0">
                <a:solidFill>
                  <a:schemeClr val="bg1"/>
                </a:solidFill>
                <a:latin typeface="+mn-lt"/>
                <a:ea typeface="+mn-ea"/>
                <a:cs typeface="+mn-cs"/>
              </a:rPr>
              <a:t>from the </a:t>
            </a:r>
            <a:r>
              <a:rPr lang="en-US" altLang="zh-CN" sz="3600" i="1" dirty="0" err="1">
                <a:solidFill>
                  <a:schemeClr val="bg1"/>
                </a:solidFill>
                <a:latin typeface="+mn-lt"/>
                <a:ea typeface="+mn-ea"/>
                <a:cs typeface="+mn-cs"/>
              </a:rPr>
              <a:t>Samyutta</a:t>
            </a:r>
            <a:r>
              <a:rPr lang="en-US" altLang="zh-CN" sz="3600" i="1" dirty="0">
                <a:solidFill>
                  <a:schemeClr val="bg1"/>
                </a:solidFill>
                <a:latin typeface="+mn-lt"/>
                <a:ea typeface="+mn-ea"/>
                <a:cs typeface="+mn-cs"/>
              </a:rPr>
              <a:t> </a:t>
            </a:r>
            <a:r>
              <a:rPr lang="en-US" altLang="zh-CN" sz="3600" i="1" dirty="0" err="1" smtClean="0">
                <a:solidFill>
                  <a:schemeClr val="bg1"/>
                </a:solidFill>
                <a:latin typeface="+mn-lt"/>
                <a:ea typeface="+mn-ea"/>
                <a:cs typeface="+mn-cs"/>
              </a:rPr>
              <a:t>Nikaya</a:t>
            </a:r>
            <a:r>
              <a:rPr lang="en-US" altLang="zh-CN" sz="3600" dirty="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
        <p:nvSpPr>
          <p:cNvPr id="5" name="標題 5"/>
          <p:cNvSpPr txBox="1">
            <a:spLocks/>
          </p:cNvSpPr>
          <p:nvPr/>
        </p:nvSpPr>
        <p:spPr>
          <a:xfrm>
            <a:off x="832044" y="1813803"/>
            <a:ext cx="11192186" cy="446960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40000"/>
              </a:lnSpc>
            </a:pPr>
            <a:r>
              <a:rPr lang="en-US" altLang="zh-CN" sz="3600" i="1" dirty="0">
                <a:solidFill>
                  <a:schemeClr val="bg1"/>
                </a:solidFill>
                <a:latin typeface="+mn-lt"/>
                <a:ea typeface="+mn-ea"/>
                <a:cs typeface="+mn-cs"/>
              </a:rPr>
              <a:t>"Everything exists": That is one extreme.</a:t>
            </a:r>
          </a:p>
          <a:p>
            <a:pPr lvl="0">
              <a:lnSpc>
                <a:spcPct val="140000"/>
              </a:lnSpc>
            </a:pPr>
            <a:r>
              <a:rPr lang="en-US" altLang="zh-CN" sz="3600" i="1" dirty="0">
                <a:solidFill>
                  <a:schemeClr val="bg1"/>
                </a:solidFill>
                <a:latin typeface="+mn-lt"/>
                <a:ea typeface="+mn-ea"/>
                <a:cs typeface="+mn-cs"/>
              </a:rPr>
              <a:t>"Everything doesn't exist": That is a second extreme.</a:t>
            </a:r>
          </a:p>
          <a:p>
            <a:pPr lvl="0">
              <a:lnSpc>
                <a:spcPct val="140000"/>
              </a:lnSpc>
            </a:pPr>
            <a:r>
              <a:rPr lang="en-US" altLang="zh-CN" sz="3600" i="1" dirty="0">
                <a:solidFill>
                  <a:schemeClr val="bg1"/>
                </a:solidFill>
                <a:latin typeface="+mn-lt"/>
                <a:ea typeface="+mn-ea"/>
                <a:cs typeface="+mn-cs"/>
              </a:rPr>
              <a:t>Avoiding these two extremes,</a:t>
            </a:r>
          </a:p>
          <a:p>
            <a:pPr lvl="0">
              <a:lnSpc>
                <a:spcPct val="140000"/>
              </a:lnSpc>
            </a:pPr>
            <a:r>
              <a:rPr lang="en-US" altLang="zh-CN" sz="3600" i="1" dirty="0">
                <a:solidFill>
                  <a:schemeClr val="bg1"/>
                </a:solidFill>
                <a:latin typeface="+mn-lt"/>
                <a:ea typeface="+mn-ea"/>
                <a:cs typeface="+mn-cs"/>
              </a:rPr>
              <a:t>The </a:t>
            </a:r>
            <a:r>
              <a:rPr lang="en-US" altLang="zh-CN" sz="3600" i="1" dirty="0" err="1">
                <a:solidFill>
                  <a:schemeClr val="bg1"/>
                </a:solidFill>
                <a:latin typeface="+mn-lt"/>
                <a:ea typeface="+mn-ea"/>
                <a:cs typeface="+mn-cs"/>
              </a:rPr>
              <a:t>Tathagata</a:t>
            </a:r>
            <a:r>
              <a:rPr lang="en-US" altLang="zh-CN" sz="3600" i="1" dirty="0">
                <a:solidFill>
                  <a:schemeClr val="bg1"/>
                </a:solidFill>
                <a:latin typeface="+mn-lt"/>
                <a:ea typeface="+mn-ea"/>
                <a:cs typeface="+mn-cs"/>
              </a:rPr>
              <a:t> teaches the </a:t>
            </a:r>
            <a:r>
              <a:rPr lang="en-US" altLang="zh-CN" sz="3600" i="1" dirty="0" err="1">
                <a:solidFill>
                  <a:schemeClr val="bg1"/>
                </a:solidFill>
                <a:latin typeface="+mn-lt"/>
                <a:ea typeface="+mn-ea"/>
                <a:cs typeface="+mn-cs"/>
              </a:rPr>
              <a:t>Dhamma</a:t>
            </a:r>
            <a:r>
              <a:rPr lang="en-US" altLang="zh-CN" sz="3600" i="1" dirty="0">
                <a:solidFill>
                  <a:schemeClr val="bg1"/>
                </a:solidFill>
                <a:latin typeface="+mn-lt"/>
                <a:ea typeface="+mn-ea"/>
                <a:cs typeface="+mn-cs"/>
              </a:rPr>
              <a:t> via the middle</a:t>
            </a:r>
            <a:r>
              <a:rPr lang="en-US" altLang="zh-CN" sz="3600" i="1" dirty="0" smtClean="0">
                <a:solidFill>
                  <a:schemeClr val="bg1"/>
                </a:solidFill>
                <a:latin typeface="+mn-lt"/>
                <a:ea typeface="+mn-ea"/>
                <a:cs typeface="+mn-cs"/>
              </a:rPr>
              <a:t>.</a:t>
            </a:r>
            <a:endParaRPr lang="zh-CN" altLang="en-US" sz="3600" i="1" dirty="0">
              <a:solidFill>
                <a:schemeClr val="bg1"/>
              </a:solidFill>
              <a:latin typeface="+mn-lt"/>
              <a:ea typeface="+mn-ea"/>
              <a:cs typeface="+mn-cs"/>
            </a:endParaRPr>
          </a:p>
        </p:txBody>
      </p:sp>
    </p:spTree>
    <p:extLst>
      <p:ext uri="{BB962C8B-B14F-4D97-AF65-F5344CB8AC3E}">
        <p14:creationId xmlns:p14="http://schemas.microsoft.com/office/powerpoint/2010/main" val="138328810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949674" y="76876"/>
            <a:ext cx="10417908" cy="263726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a:solidFill>
                  <a:schemeClr val="bg1"/>
                </a:solidFill>
                <a:latin typeface="+mn-lt"/>
                <a:ea typeface="+mn-ea"/>
                <a:cs typeface="+mn-cs"/>
              </a:rPr>
              <a:t>Sometimes a fourth text is added, changing the collection's title to the "Four Treatises" </a:t>
            </a:r>
            <a:r>
              <a:rPr lang="en-US" altLang="zh-CN" sz="4000" dirty="0" smtClean="0">
                <a:solidFill>
                  <a:schemeClr val="bg1"/>
                </a:solidFill>
                <a:latin typeface="+mn-lt"/>
                <a:ea typeface="+mn-ea"/>
                <a:cs typeface="+mn-cs"/>
              </a:rPr>
              <a:t>(</a:t>
            </a:r>
            <a:r>
              <a:rPr lang="zh-CN" altLang="en-US" sz="4000" dirty="0" smtClean="0">
                <a:solidFill>
                  <a:schemeClr val="bg1"/>
                </a:solidFill>
                <a:latin typeface="+mn-lt"/>
                <a:ea typeface="+mn-ea"/>
                <a:cs typeface="+mn-cs"/>
              </a:rPr>
              <a:t>四</a:t>
            </a:r>
            <a:r>
              <a:rPr lang="zh-CN" altLang="en-US" sz="4000" dirty="0">
                <a:solidFill>
                  <a:schemeClr val="bg1"/>
                </a:solidFill>
                <a:latin typeface="+mn-lt"/>
                <a:ea typeface="+mn-ea"/>
                <a:cs typeface="+mn-cs"/>
              </a:rPr>
              <a:t>論</a:t>
            </a:r>
            <a:r>
              <a:rPr lang="en-US" altLang="zh-CN" sz="4000" dirty="0" smtClean="0">
                <a:solidFill>
                  <a:schemeClr val="bg1"/>
                </a:solidFill>
                <a:latin typeface="+mn-lt"/>
                <a:ea typeface="+mn-ea"/>
                <a:cs typeface="+mn-cs"/>
              </a:rPr>
              <a:t>,):</a:t>
            </a:r>
            <a:endParaRPr lang="en-US" altLang="zh-CN" sz="4000" u="sng" dirty="0" smtClean="0">
              <a:solidFill>
                <a:schemeClr val="bg1"/>
              </a:solidFill>
              <a:latin typeface="+mn-lt"/>
              <a:ea typeface="+mn-ea"/>
              <a:cs typeface="+mn-cs"/>
            </a:endParaRPr>
          </a:p>
        </p:txBody>
      </p:sp>
      <p:sp>
        <p:nvSpPr>
          <p:cNvPr id="3" name="標題 5"/>
          <p:cNvSpPr txBox="1">
            <a:spLocks/>
          </p:cNvSpPr>
          <p:nvPr/>
        </p:nvSpPr>
        <p:spPr>
          <a:xfrm>
            <a:off x="1042350" y="2428779"/>
            <a:ext cx="10417908" cy="36631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600" dirty="0">
                <a:solidFill>
                  <a:schemeClr val="bg1"/>
                </a:solidFill>
                <a:latin typeface="+mn-lt"/>
                <a:ea typeface="+mn-ea"/>
                <a:cs typeface="+mn-cs"/>
              </a:rPr>
              <a:t>"</a:t>
            </a:r>
            <a:r>
              <a:rPr lang="en-US" altLang="zh-CN" sz="3600" i="1" dirty="0">
                <a:solidFill>
                  <a:schemeClr val="bg1"/>
                </a:solidFill>
                <a:latin typeface="+mn-lt"/>
                <a:ea typeface="+mn-ea"/>
                <a:cs typeface="+mn-cs"/>
              </a:rPr>
              <a:t>Commentary on the Great Perfection of Wisdom</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大</a:t>
            </a:r>
            <a:r>
              <a:rPr lang="zh-CN" altLang="en-US" sz="3600" dirty="0">
                <a:solidFill>
                  <a:schemeClr val="bg1"/>
                </a:solidFill>
                <a:latin typeface="+mn-lt"/>
                <a:ea typeface="+mn-ea"/>
                <a:cs typeface="+mn-cs"/>
              </a:rPr>
              <a:t>智度</a:t>
            </a:r>
            <a:r>
              <a:rPr lang="zh-CN" altLang="en-US" sz="3600" dirty="0" smtClean="0">
                <a:solidFill>
                  <a:schemeClr val="bg1"/>
                </a:solidFill>
                <a:latin typeface="+mn-lt"/>
                <a:ea typeface="+mn-ea"/>
                <a:cs typeface="+mn-cs"/>
              </a:rPr>
              <a:t>論</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 1509; Skt. </a:t>
            </a:r>
            <a:r>
              <a:rPr lang="en-US" altLang="zh-CN" sz="3600" dirty="0" err="1">
                <a:solidFill>
                  <a:schemeClr val="bg1"/>
                </a:solidFill>
                <a:latin typeface="+mn-lt"/>
                <a:ea typeface="+mn-ea"/>
                <a:cs typeface="+mn-cs"/>
              </a:rPr>
              <a:t>Mahāprajñāpāramitopadeśa</a:t>
            </a:r>
            <a:r>
              <a:rPr lang="en-US" altLang="zh-CN" sz="3600" dirty="0">
                <a:solidFill>
                  <a:schemeClr val="bg1"/>
                </a:solidFill>
                <a:latin typeface="+mn-lt"/>
                <a:ea typeface="+mn-ea"/>
                <a:cs typeface="+mn-cs"/>
              </a:rPr>
              <a:t>). Attributed to </a:t>
            </a:r>
            <a:r>
              <a:rPr lang="en-US" altLang="zh-CN" sz="3600" dirty="0" err="1" smtClean="0">
                <a:solidFill>
                  <a:schemeClr val="bg1"/>
                </a:solidFill>
                <a:latin typeface="+mn-lt"/>
                <a:ea typeface="+mn-ea"/>
                <a:cs typeface="+mn-cs"/>
              </a:rPr>
              <a:t>Nāgārjuna</a:t>
            </a:r>
            <a:r>
              <a:rPr lang="en-US" altLang="zh-CN" sz="3600" dirty="0" smtClean="0">
                <a:solidFill>
                  <a:schemeClr val="bg1"/>
                </a:solidFill>
                <a:latin typeface="+mn-lt"/>
                <a:ea typeface="+mn-ea"/>
                <a:cs typeface="+mn-cs"/>
              </a:rPr>
              <a:t>. Translated </a:t>
            </a:r>
            <a:r>
              <a:rPr lang="en-US" altLang="zh-CN" sz="3600" dirty="0">
                <a:solidFill>
                  <a:schemeClr val="bg1"/>
                </a:solidFill>
                <a:latin typeface="+mn-lt"/>
                <a:ea typeface="+mn-ea"/>
                <a:cs typeface="+mn-cs"/>
              </a:rPr>
              <a:t>into Chinese by  </a:t>
            </a:r>
            <a:r>
              <a:rPr lang="en-US" altLang="zh-CN" sz="3600" dirty="0" err="1" smtClean="0">
                <a:solidFill>
                  <a:schemeClr val="bg1"/>
                </a:solidFill>
                <a:latin typeface="+mn-lt"/>
                <a:ea typeface="+mn-ea"/>
                <a:cs typeface="+mn-cs"/>
              </a:rPr>
              <a:t>Kumārajīva</a:t>
            </a:r>
            <a:r>
              <a:rPr lang="en-US" altLang="zh-CN" sz="3600" dirty="0">
                <a:solidFill>
                  <a:schemeClr val="bg1"/>
                </a:solidFill>
                <a:latin typeface="+mn-lt"/>
                <a:ea typeface="+mn-ea"/>
                <a:cs typeface="+mn-cs"/>
              </a:rPr>
              <a:t>.</a:t>
            </a:r>
            <a:r>
              <a:rPr lang="en-US" altLang="zh-CN" sz="3600" dirty="0" smtClean="0">
                <a:solidFill>
                  <a:schemeClr val="bg1"/>
                </a:solidFill>
                <a:latin typeface="+mn-lt"/>
                <a:ea typeface="+mn-ea"/>
                <a:cs typeface="+mn-cs"/>
              </a:rPr>
              <a:t> </a:t>
            </a:r>
            <a:endParaRPr lang="en-US" altLang="zh-CN" sz="3600" u="sng" dirty="0" smtClean="0">
              <a:solidFill>
                <a:schemeClr val="bg1"/>
              </a:solidFill>
              <a:latin typeface="+mn-lt"/>
              <a:ea typeface="+mn-ea"/>
              <a:cs typeface="+mn-cs"/>
            </a:endParaRPr>
          </a:p>
        </p:txBody>
      </p:sp>
    </p:spTree>
    <p:extLst>
      <p:ext uri="{BB962C8B-B14F-4D97-AF65-F5344CB8AC3E}">
        <p14:creationId xmlns:p14="http://schemas.microsoft.com/office/powerpoint/2010/main" val="27214850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3" name="標題 5"/>
          <p:cNvSpPr txBox="1">
            <a:spLocks/>
          </p:cNvSpPr>
          <p:nvPr/>
        </p:nvSpPr>
        <p:spPr>
          <a:xfrm>
            <a:off x="580768" y="193989"/>
            <a:ext cx="8194324" cy="36631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a:solidFill>
                  <a:schemeClr val="bg1"/>
                </a:solidFill>
                <a:latin typeface="+mn-lt"/>
                <a:ea typeface="+mn-ea"/>
                <a:cs typeface="+mn-cs"/>
              </a:rPr>
              <a:t>The most influential </a:t>
            </a:r>
            <a:r>
              <a:rPr lang="en-US" altLang="zh-CN" sz="3200" dirty="0" err="1">
                <a:solidFill>
                  <a:schemeClr val="bg1"/>
                </a:solidFill>
                <a:latin typeface="+mn-lt"/>
                <a:ea typeface="+mn-ea"/>
                <a:cs typeface="+mn-cs"/>
              </a:rPr>
              <a:t>Sānlùn</a:t>
            </a:r>
            <a:r>
              <a:rPr lang="en-US" altLang="zh-CN" sz="3200" dirty="0">
                <a:solidFill>
                  <a:schemeClr val="bg1"/>
                </a:solidFill>
                <a:latin typeface="+mn-lt"/>
                <a:ea typeface="+mn-ea"/>
                <a:cs typeface="+mn-cs"/>
              </a:rPr>
              <a:t> scholar of the Tang Dynasty (</a:t>
            </a:r>
            <a:r>
              <a:rPr lang="en-US" altLang="zh-CN" sz="3200" dirty="0" smtClean="0">
                <a:solidFill>
                  <a:schemeClr val="bg1"/>
                </a:solidFill>
                <a:latin typeface="+mn-lt"/>
                <a:ea typeface="+mn-ea"/>
                <a:cs typeface="+mn-cs"/>
              </a:rPr>
              <a:t>618-907) </a:t>
            </a:r>
            <a:r>
              <a:rPr lang="en-US" altLang="zh-CN" sz="3200" dirty="0">
                <a:solidFill>
                  <a:schemeClr val="bg1"/>
                </a:solidFill>
                <a:latin typeface="+mn-lt"/>
                <a:ea typeface="+mn-ea"/>
                <a:cs typeface="+mn-cs"/>
              </a:rPr>
              <a:t>was </a:t>
            </a:r>
            <a:r>
              <a:rPr lang="en-US" altLang="zh-CN" sz="3200" dirty="0" err="1" smtClean="0">
                <a:solidFill>
                  <a:schemeClr val="bg1"/>
                </a:solidFill>
                <a:latin typeface="+mn-lt"/>
                <a:ea typeface="+mn-ea"/>
                <a:cs typeface="+mn-cs"/>
              </a:rPr>
              <a:t>Jízàng</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t>
            </a:r>
            <a:r>
              <a:rPr lang="en-US" altLang="zh-CN" sz="3200" dirty="0" smtClean="0">
                <a:solidFill>
                  <a:schemeClr val="bg1"/>
                </a:solidFill>
                <a:latin typeface="+mn-lt"/>
                <a:ea typeface="+mn-ea"/>
                <a:cs typeface="+mn-cs"/>
              </a:rPr>
              <a:t>549-623; </a:t>
            </a:r>
            <a:r>
              <a:rPr lang="zh-CN" altLang="en-US" sz="3200" dirty="0" smtClean="0">
                <a:solidFill>
                  <a:schemeClr val="bg1"/>
                </a:solidFill>
                <a:latin typeface="+mn-lt"/>
                <a:ea typeface="+mn-ea"/>
                <a:cs typeface="+mn-cs"/>
              </a:rPr>
              <a:t>吉藏</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 prolific writer who composed commentaries on </a:t>
            </a:r>
            <a:r>
              <a:rPr lang="en-US" altLang="zh-CN" sz="3200" dirty="0" smtClean="0">
                <a:solidFill>
                  <a:schemeClr val="bg1"/>
                </a:solidFill>
                <a:latin typeface="+mn-lt"/>
                <a:ea typeface="+mn-ea"/>
                <a:cs typeface="+mn-cs"/>
              </a:rPr>
              <a:t>the </a:t>
            </a:r>
            <a:r>
              <a:rPr lang="en-US" altLang="zh-CN" sz="3200" dirty="0">
                <a:solidFill>
                  <a:schemeClr val="bg1"/>
                </a:solidFill>
                <a:latin typeface="+mn-lt"/>
                <a:ea typeface="+mn-ea"/>
                <a:cs typeface="+mn-cs"/>
              </a:rPr>
              <a:t>three treatises</a:t>
            </a:r>
            <a:r>
              <a:rPr lang="en-US" altLang="zh-CN" sz="3200" dirty="0" smtClean="0">
                <a:solidFill>
                  <a:schemeClr val="bg1"/>
                </a:solidFill>
                <a:latin typeface="+mn-lt"/>
                <a:ea typeface="+mn-ea"/>
                <a:cs typeface="+mn-cs"/>
              </a:rPr>
              <a:t>.</a:t>
            </a:r>
            <a:endParaRPr lang="en-US" altLang="zh-CN" sz="3200" u="sng"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9063681" y="353017"/>
            <a:ext cx="2724666" cy="3045699"/>
          </a:xfrm>
          <a:prstGeom prst="rect">
            <a:avLst/>
          </a:prstGeom>
        </p:spPr>
      </p:pic>
      <p:sp>
        <p:nvSpPr>
          <p:cNvPr id="4" name="標題 5"/>
          <p:cNvSpPr txBox="1">
            <a:spLocks/>
          </p:cNvSpPr>
          <p:nvPr/>
        </p:nvSpPr>
        <p:spPr>
          <a:xfrm>
            <a:off x="580768" y="3707027"/>
            <a:ext cx="10849232" cy="300887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smtClean="0">
                <a:solidFill>
                  <a:schemeClr val="bg1"/>
                </a:solidFill>
                <a:latin typeface="+mn-lt"/>
                <a:ea typeface="+mn-ea"/>
                <a:cs typeface="+mn-cs"/>
              </a:rPr>
              <a:t>One of his most famous works is the </a:t>
            </a:r>
            <a:r>
              <a:rPr lang="en-US" altLang="zh-CN" sz="3200" i="1" dirty="0" err="1" smtClean="0">
                <a:solidFill>
                  <a:schemeClr val="bg1"/>
                </a:solidFill>
                <a:latin typeface="+mn-lt"/>
                <a:ea typeface="+mn-ea"/>
                <a:cs typeface="+mn-cs"/>
              </a:rPr>
              <a:t>Erdi</a:t>
            </a:r>
            <a:r>
              <a:rPr lang="en-US" altLang="zh-CN" sz="3200" i="1" dirty="0" smtClean="0">
                <a:solidFill>
                  <a:schemeClr val="bg1"/>
                </a:solidFill>
                <a:latin typeface="+mn-lt"/>
                <a:ea typeface="+mn-ea"/>
                <a:cs typeface="+mn-cs"/>
              </a:rPr>
              <a:t> Yi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二諦意</a:t>
            </a:r>
            <a:r>
              <a:rPr lang="en-US" altLang="zh-CN" sz="3200" dirty="0" smtClean="0">
                <a:solidFill>
                  <a:schemeClr val="bg1"/>
                </a:solidFill>
                <a:latin typeface="+mn-lt"/>
                <a:ea typeface="+mn-ea"/>
                <a:cs typeface="+mn-cs"/>
              </a:rPr>
              <a:t>), or “Meaning of the Two Truths”. In </a:t>
            </a:r>
            <a:r>
              <a:rPr lang="en-US" altLang="zh-CN" sz="3200" dirty="0">
                <a:solidFill>
                  <a:schemeClr val="bg1"/>
                </a:solidFill>
                <a:latin typeface="+mn-lt"/>
                <a:ea typeface="+mn-ea"/>
                <a:cs typeface="+mn-cs"/>
              </a:rPr>
              <a:t>one passage of the </a:t>
            </a:r>
            <a:r>
              <a:rPr lang="en-US" altLang="zh-CN" sz="3200" i="1" dirty="0" err="1">
                <a:solidFill>
                  <a:schemeClr val="bg1"/>
                </a:solidFill>
                <a:latin typeface="+mn-lt"/>
                <a:ea typeface="+mn-ea"/>
                <a:cs typeface="+mn-cs"/>
              </a:rPr>
              <a:t>Erdi</a:t>
            </a:r>
            <a:r>
              <a:rPr lang="en-US" altLang="zh-CN" sz="3200" i="1" dirty="0">
                <a:solidFill>
                  <a:schemeClr val="bg1"/>
                </a:solidFill>
                <a:latin typeface="+mn-lt"/>
                <a:ea typeface="+mn-ea"/>
                <a:cs typeface="+mn-cs"/>
              </a:rPr>
              <a:t> Yi</a:t>
            </a: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he </a:t>
            </a:r>
            <a:r>
              <a:rPr lang="en-US" altLang="zh-CN" sz="3200" dirty="0">
                <a:solidFill>
                  <a:schemeClr val="bg1"/>
                </a:solidFill>
                <a:latin typeface="+mn-lt"/>
                <a:ea typeface="+mn-ea"/>
                <a:cs typeface="+mn-cs"/>
              </a:rPr>
              <a:t>cites </a:t>
            </a:r>
            <a:r>
              <a:rPr lang="en-US" altLang="zh-CN" sz="3200" dirty="0" smtClean="0">
                <a:solidFill>
                  <a:schemeClr val="bg1"/>
                </a:solidFill>
                <a:latin typeface="+mn-lt"/>
                <a:ea typeface="+mn-ea"/>
                <a:cs typeface="+mn-cs"/>
              </a:rPr>
              <a:t>his teacher </a:t>
            </a:r>
            <a:r>
              <a:rPr lang="en-US" altLang="zh-CN" sz="3200" dirty="0" err="1" smtClean="0">
                <a:solidFill>
                  <a:schemeClr val="bg1"/>
                </a:solidFill>
                <a:latin typeface="+mn-lt"/>
                <a:ea typeface="+mn-ea"/>
                <a:cs typeface="+mn-cs"/>
              </a:rPr>
              <a:t>Falang</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法朗</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and argues that the four treatises have the same goal, </a:t>
            </a:r>
            <a:r>
              <a:rPr lang="en-US" altLang="zh-CN" sz="3200" dirty="0" smtClean="0">
                <a:solidFill>
                  <a:schemeClr val="bg1"/>
                </a:solidFill>
                <a:latin typeface="+mn-lt"/>
                <a:ea typeface="+mn-ea"/>
                <a:cs typeface="+mn-cs"/>
              </a:rPr>
              <a:t>“to </a:t>
            </a:r>
            <a:r>
              <a:rPr lang="en-US" altLang="zh-CN" sz="3200" dirty="0">
                <a:solidFill>
                  <a:schemeClr val="bg1"/>
                </a:solidFill>
                <a:latin typeface="+mn-lt"/>
                <a:ea typeface="+mn-ea"/>
                <a:cs typeface="+mn-cs"/>
              </a:rPr>
              <a:t>explain the two truths and manifest the doctrine of </a:t>
            </a:r>
            <a:r>
              <a:rPr lang="en-US" altLang="zh-CN" sz="3200" dirty="0" smtClean="0">
                <a:solidFill>
                  <a:schemeClr val="bg1"/>
                </a:solidFill>
                <a:latin typeface="+mn-lt"/>
                <a:ea typeface="+mn-ea"/>
                <a:cs typeface="+mn-cs"/>
              </a:rPr>
              <a:t>non-duality (</a:t>
            </a:r>
            <a:r>
              <a:rPr lang="zh-CN" altLang="en-US" sz="3200" dirty="0" smtClean="0">
                <a:solidFill>
                  <a:schemeClr val="bg1"/>
                </a:solidFill>
                <a:latin typeface="+mn-lt"/>
                <a:ea typeface="+mn-ea"/>
                <a:cs typeface="+mn-cs"/>
              </a:rPr>
              <a:t>不二</a:t>
            </a:r>
            <a:r>
              <a:rPr lang="en-US" altLang="zh-CN" sz="3200" dirty="0" smtClean="0">
                <a:solidFill>
                  <a:schemeClr val="bg1"/>
                </a:solidFill>
                <a:latin typeface="+mn-lt"/>
                <a:ea typeface="+mn-ea"/>
                <a:cs typeface="+mn-cs"/>
              </a:rPr>
              <a:t>)".</a:t>
            </a:r>
            <a:endParaRPr lang="en-US" altLang="zh-CN" sz="3200" u="sng" dirty="0" smtClean="0">
              <a:solidFill>
                <a:schemeClr val="bg1"/>
              </a:solidFill>
              <a:latin typeface="+mn-lt"/>
              <a:ea typeface="+mn-ea"/>
              <a:cs typeface="+mn-cs"/>
            </a:endParaRPr>
          </a:p>
        </p:txBody>
      </p:sp>
    </p:spTree>
    <p:extLst>
      <p:ext uri="{BB962C8B-B14F-4D97-AF65-F5344CB8AC3E}">
        <p14:creationId xmlns:p14="http://schemas.microsoft.com/office/powerpoint/2010/main" val="40532159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7" name="標題 5"/>
          <p:cNvSpPr txBox="1">
            <a:spLocks/>
          </p:cNvSpPr>
          <p:nvPr/>
        </p:nvSpPr>
        <p:spPr>
          <a:xfrm>
            <a:off x="524159" y="111538"/>
            <a:ext cx="11159841" cy="26505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a:solidFill>
                  <a:schemeClr val="bg1"/>
                </a:solidFill>
                <a:latin typeface="+mn-lt"/>
                <a:ea typeface="+mn-ea"/>
                <a:cs typeface="+mn-cs"/>
              </a:rPr>
              <a:t>After </a:t>
            </a:r>
            <a:r>
              <a:rPr lang="en-US" altLang="zh-CN" sz="3200" dirty="0" err="1">
                <a:solidFill>
                  <a:schemeClr val="bg1"/>
                </a:solidFill>
                <a:latin typeface="+mn-lt"/>
                <a:ea typeface="+mn-ea"/>
                <a:cs typeface="+mn-cs"/>
              </a:rPr>
              <a:t>Jízàng</a:t>
            </a:r>
            <a:r>
              <a:rPr lang="en-US" altLang="zh-CN" sz="3200" dirty="0">
                <a:solidFill>
                  <a:schemeClr val="bg1"/>
                </a:solidFill>
                <a:latin typeface="+mn-lt"/>
                <a:ea typeface="+mn-ea"/>
                <a:cs typeface="+mn-cs"/>
              </a:rPr>
              <a:t>, the school declined considerably, </a:t>
            </a:r>
            <a:r>
              <a:rPr lang="en-US" altLang="zh-CN" sz="3200" dirty="0" smtClean="0">
                <a:solidFill>
                  <a:schemeClr val="bg1"/>
                </a:solidFill>
                <a:latin typeface="+mn-lt"/>
                <a:ea typeface="+mn-ea"/>
                <a:cs typeface="+mn-cs"/>
              </a:rPr>
              <a:t>though </a:t>
            </a:r>
            <a:r>
              <a:rPr lang="en-US" altLang="zh-CN" sz="3200" dirty="0">
                <a:solidFill>
                  <a:schemeClr val="bg1"/>
                </a:solidFill>
                <a:latin typeface="+mn-lt"/>
                <a:ea typeface="+mn-ea"/>
                <a:cs typeface="+mn-cs"/>
              </a:rPr>
              <a:t>its texts remained influential for other traditions such as </a:t>
            </a:r>
            <a:r>
              <a:rPr lang="en-US" altLang="zh-CN" sz="3200" dirty="0" err="1">
                <a:solidFill>
                  <a:schemeClr val="bg1"/>
                </a:solidFill>
                <a:latin typeface="+mn-lt"/>
                <a:ea typeface="+mn-ea"/>
                <a:cs typeface="+mn-cs"/>
              </a:rPr>
              <a:t>Tiantai</a:t>
            </a:r>
            <a:r>
              <a:rPr lang="en-US" altLang="zh-CN" sz="3200" dirty="0">
                <a:solidFill>
                  <a:schemeClr val="bg1"/>
                </a:solidFill>
                <a:latin typeface="+mn-lt"/>
                <a:ea typeface="+mn-ea"/>
                <a:cs typeface="+mn-cs"/>
              </a:rPr>
              <a:t> and </a:t>
            </a:r>
            <a:r>
              <a:rPr lang="en-US" altLang="zh-CN" sz="3200" dirty="0" smtClean="0">
                <a:solidFill>
                  <a:schemeClr val="bg1"/>
                </a:solidFill>
                <a:latin typeface="+mn-lt"/>
                <a:ea typeface="+mn-ea"/>
                <a:cs typeface="+mn-cs"/>
              </a:rPr>
              <a:t>Chan (Zen) </a:t>
            </a:r>
            <a:r>
              <a:rPr lang="en-US" altLang="zh-CN" sz="3200" dirty="0">
                <a:solidFill>
                  <a:schemeClr val="bg1"/>
                </a:solidFill>
                <a:latin typeface="+mn-lt"/>
                <a:ea typeface="+mn-ea"/>
                <a:cs typeface="+mn-cs"/>
              </a:rPr>
              <a:t>Buddhism. Some </a:t>
            </a:r>
            <a:r>
              <a:rPr lang="en-US" altLang="zh-CN" sz="3200" dirty="0" smtClean="0">
                <a:solidFill>
                  <a:schemeClr val="bg1"/>
                </a:solidFill>
                <a:latin typeface="+mn-lt"/>
                <a:ea typeface="+mn-ea"/>
                <a:cs typeface="+mn-cs"/>
              </a:rPr>
              <a:t>Chan </a:t>
            </a:r>
            <a:r>
              <a:rPr lang="en-US" altLang="zh-CN" sz="3200" dirty="0">
                <a:solidFill>
                  <a:schemeClr val="bg1"/>
                </a:solidFill>
                <a:latin typeface="+mn-lt"/>
                <a:ea typeface="+mn-ea"/>
                <a:cs typeface="+mn-cs"/>
              </a:rPr>
              <a:t>masters were San-</a:t>
            </a:r>
            <a:r>
              <a:rPr lang="en-US" altLang="zh-CN" sz="3200" dirty="0" err="1">
                <a:solidFill>
                  <a:schemeClr val="bg1"/>
                </a:solidFill>
                <a:latin typeface="+mn-lt"/>
                <a:ea typeface="+mn-ea"/>
                <a:cs typeface="+mn-cs"/>
              </a:rPr>
              <a:t>Iun</a:t>
            </a:r>
            <a:r>
              <a:rPr lang="en-US" altLang="zh-CN" sz="3200" dirty="0">
                <a:solidFill>
                  <a:schemeClr val="bg1"/>
                </a:solidFill>
                <a:latin typeface="+mn-lt"/>
                <a:ea typeface="+mn-ea"/>
                <a:cs typeface="+mn-cs"/>
              </a:rPr>
              <a:t> Buddhists before they became </a:t>
            </a:r>
            <a:r>
              <a:rPr lang="en-US" altLang="zh-CN" sz="3200" dirty="0" smtClean="0">
                <a:solidFill>
                  <a:schemeClr val="bg1"/>
                </a:solidFill>
                <a:latin typeface="+mn-lt"/>
                <a:ea typeface="+mn-ea"/>
                <a:cs typeface="+mn-cs"/>
              </a:rPr>
              <a:t>Chan </a:t>
            </a:r>
            <a:r>
              <a:rPr lang="en-US" altLang="zh-CN" sz="3200" dirty="0">
                <a:solidFill>
                  <a:schemeClr val="bg1"/>
                </a:solidFill>
                <a:latin typeface="+mn-lt"/>
                <a:ea typeface="+mn-ea"/>
                <a:cs typeface="+mn-cs"/>
              </a:rPr>
              <a:t>masters. </a:t>
            </a:r>
            <a:endParaRPr lang="en-US" altLang="zh-CN" sz="3200" u="sng" dirty="0" smtClean="0">
              <a:solidFill>
                <a:schemeClr val="bg1"/>
              </a:solidFill>
              <a:latin typeface="+mn-lt"/>
              <a:ea typeface="+mn-ea"/>
              <a:cs typeface="+mn-cs"/>
            </a:endParaRPr>
          </a:p>
        </p:txBody>
      </p:sp>
      <p:sp>
        <p:nvSpPr>
          <p:cNvPr id="18" name="標題 5"/>
          <p:cNvSpPr txBox="1">
            <a:spLocks/>
          </p:cNvSpPr>
          <p:nvPr/>
        </p:nvSpPr>
        <p:spPr>
          <a:xfrm>
            <a:off x="672651" y="2782963"/>
            <a:ext cx="11135497" cy="386185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smtClean="0">
                <a:solidFill>
                  <a:schemeClr val="bg1"/>
                </a:solidFill>
                <a:latin typeface="+mn-lt"/>
                <a:ea typeface="+mn-ea"/>
                <a:cs typeface="+mn-cs"/>
              </a:rPr>
              <a:t>The </a:t>
            </a:r>
            <a:r>
              <a:rPr lang="en-US" altLang="zh-CN" sz="3200" dirty="0">
                <a:solidFill>
                  <a:schemeClr val="bg1"/>
                </a:solidFill>
                <a:latin typeface="+mn-lt"/>
                <a:ea typeface="+mn-ea"/>
                <a:cs typeface="+mn-cs"/>
              </a:rPr>
              <a:t>school was known in Japan as </a:t>
            </a:r>
            <a:r>
              <a:rPr lang="en-US" altLang="zh-CN" sz="3200" dirty="0" err="1">
                <a:solidFill>
                  <a:schemeClr val="bg1"/>
                </a:solidFill>
                <a:latin typeface="+mn-lt"/>
                <a:ea typeface="+mn-ea"/>
                <a:cs typeface="+mn-cs"/>
              </a:rPr>
              <a:t>Sanron</a:t>
            </a:r>
            <a:r>
              <a:rPr lang="en-US" altLang="zh-CN" sz="3200" dirty="0">
                <a:solidFill>
                  <a:schemeClr val="bg1"/>
                </a:solidFill>
                <a:latin typeface="+mn-lt"/>
                <a:ea typeface="+mn-ea"/>
                <a:cs typeface="+mn-cs"/>
              </a:rPr>
              <a:t> (</a:t>
            </a:r>
            <a:r>
              <a:rPr lang="zh-CN" altLang="en-US" sz="3200" dirty="0">
                <a:solidFill>
                  <a:schemeClr val="bg1"/>
                </a:solidFill>
                <a:latin typeface="+mn-lt"/>
                <a:ea typeface="+mn-ea"/>
                <a:cs typeface="+mn-cs"/>
              </a:rPr>
              <a:t>三論宗</a:t>
            </a:r>
            <a:r>
              <a:rPr lang="en-US" altLang="zh-CN" sz="3200" dirty="0">
                <a:solidFill>
                  <a:schemeClr val="bg1"/>
                </a:solidFill>
                <a:latin typeface="+mn-lt"/>
                <a:ea typeface="+mn-ea"/>
                <a:cs typeface="+mn-cs"/>
              </a:rPr>
              <a:t>) and was introduced around 625 by the Korean </a:t>
            </a:r>
            <a:r>
              <a:rPr lang="en-US" altLang="zh-CN" sz="3200" dirty="0" err="1">
                <a:solidFill>
                  <a:schemeClr val="bg1"/>
                </a:solidFill>
                <a:latin typeface="+mn-lt"/>
                <a:ea typeface="+mn-ea"/>
                <a:cs typeface="+mn-cs"/>
              </a:rPr>
              <a:t>Goguryeo</a:t>
            </a:r>
            <a:r>
              <a:rPr lang="en-US" altLang="zh-CN" sz="3200" dirty="0">
                <a:solidFill>
                  <a:schemeClr val="bg1"/>
                </a:solidFill>
                <a:latin typeface="+mn-lt"/>
                <a:ea typeface="+mn-ea"/>
                <a:cs typeface="+mn-cs"/>
              </a:rPr>
              <a:t> monk </a:t>
            </a:r>
            <a:r>
              <a:rPr lang="en-US" altLang="zh-CN" sz="3200" dirty="0" err="1">
                <a:solidFill>
                  <a:schemeClr val="bg1"/>
                </a:solidFill>
                <a:latin typeface="+mn-lt"/>
                <a:ea typeface="+mn-ea"/>
                <a:cs typeface="+mn-cs"/>
              </a:rPr>
              <a:t>Hyegwan</a:t>
            </a:r>
            <a:r>
              <a:rPr lang="en-US" altLang="zh-CN" sz="3200" dirty="0">
                <a:solidFill>
                  <a:schemeClr val="bg1"/>
                </a:solidFill>
                <a:latin typeface="+mn-lt"/>
                <a:ea typeface="+mn-ea"/>
                <a:cs typeface="+mn-cs"/>
              </a:rPr>
              <a:t> (</a:t>
            </a:r>
            <a:r>
              <a:rPr lang="en-US" altLang="zh-CN" sz="3200" dirty="0" err="1">
                <a:solidFill>
                  <a:schemeClr val="bg1"/>
                </a:solidFill>
                <a:latin typeface="+mn-lt"/>
                <a:ea typeface="+mn-ea"/>
                <a:cs typeface="+mn-cs"/>
              </a:rPr>
              <a:t>Jp</a:t>
            </a:r>
            <a:r>
              <a:rPr lang="en-US" altLang="zh-CN" sz="3200" dirty="0">
                <a:solidFill>
                  <a:schemeClr val="bg1"/>
                </a:solidFill>
                <a:latin typeface="+mn-lt"/>
                <a:ea typeface="+mn-ea"/>
                <a:cs typeface="+mn-cs"/>
              </a:rPr>
              <a:t>. = </a:t>
            </a:r>
            <a:r>
              <a:rPr lang="en-US" altLang="zh-CN" sz="3200" dirty="0" err="1">
                <a:solidFill>
                  <a:schemeClr val="bg1"/>
                </a:solidFill>
                <a:latin typeface="+mn-lt"/>
                <a:ea typeface="+mn-ea"/>
                <a:cs typeface="+mn-cs"/>
              </a:rPr>
              <a:t>Ekan</a:t>
            </a:r>
            <a:r>
              <a:rPr lang="en-US" altLang="zh-CN" sz="3200" dirty="0">
                <a:solidFill>
                  <a:schemeClr val="bg1"/>
                </a:solidFill>
                <a:latin typeface="+mn-lt"/>
                <a:ea typeface="+mn-ea"/>
                <a:cs typeface="+mn-cs"/>
              </a:rPr>
              <a:t> </a:t>
            </a:r>
            <a:r>
              <a:rPr lang="zh-CN" altLang="en-US" sz="3200" dirty="0">
                <a:solidFill>
                  <a:schemeClr val="bg1"/>
                </a:solidFill>
                <a:latin typeface="+mn-lt"/>
                <a:ea typeface="+mn-ea"/>
                <a:cs typeface="+mn-cs"/>
              </a:rPr>
              <a:t>慧灌</a:t>
            </a:r>
            <a:r>
              <a:rPr lang="en-US" altLang="zh-CN" sz="3200" dirty="0" smtClean="0">
                <a:solidFill>
                  <a:schemeClr val="bg1"/>
                </a:solidFill>
                <a:latin typeface="+mn-lt"/>
                <a:ea typeface="+mn-ea"/>
                <a:cs typeface="+mn-cs"/>
              </a:rPr>
              <a:t>). </a:t>
            </a:r>
            <a:r>
              <a:rPr lang="en-US" altLang="zh-CN" sz="3200" dirty="0" err="1">
                <a:solidFill>
                  <a:schemeClr val="bg1"/>
                </a:solidFill>
                <a:latin typeface="+mn-lt"/>
                <a:ea typeface="+mn-ea"/>
                <a:cs typeface="+mn-cs"/>
              </a:rPr>
              <a:t>Ekan</a:t>
            </a:r>
            <a:r>
              <a:rPr lang="en-US" altLang="zh-CN" sz="3200" dirty="0">
                <a:solidFill>
                  <a:schemeClr val="bg1"/>
                </a:solidFill>
                <a:latin typeface="+mn-lt"/>
                <a:ea typeface="+mn-ea"/>
                <a:cs typeface="+mn-cs"/>
              </a:rPr>
              <a:t> is also known for introducing the </a:t>
            </a:r>
            <a:r>
              <a:rPr lang="en-US" altLang="zh-CN" sz="3200" dirty="0" err="1">
                <a:solidFill>
                  <a:schemeClr val="bg1"/>
                </a:solidFill>
                <a:latin typeface="+mn-lt"/>
                <a:ea typeface="+mn-ea"/>
                <a:cs typeface="+mn-cs"/>
              </a:rPr>
              <a:t>Jōjitsu</a:t>
            </a:r>
            <a:r>
              <a:rPr lang="en-US" altLang="zh-CN" sz="3200" dirty="0">
                <a:solidFill>
                  <a:schemeClr val="bg1"/>
                </a:solidFill>
                <a:latin typeface="+mn-lt"/>
                <a:ea typeface="+mn-ea"/>
                <a:cs typeface="+mn-cs"/>
              </a:rPr>
              <a:t> (</a:t>
            </a:r>
            <a:r>
              <a:rPr lang="en-US" altLang="zh-CN" sz="3200" dirty="0" err="1" smtClean="0">
                <a:solidFill>
                  <a:schemeClr val="bg1"/>
                </a:solidFill>
                <a:latin typeface="+mn-lt"/>
                <a:ea typeface="+mn-ea"/>
                <a:cs typeface="+mn-cs"/>
              </a:rPr>
              <a:t>Satyasiddhi</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school </a:t>
            </a:r>
            <a:r>
              <a:rPr lang="en-US" altLang="zh-CN" sz="3200" dirty="0" smtClean="0">
                <a:solidFill>
                  <a:schemeClr val="bg1"/>
                </a:solidFill>
                <a:latin typeface="+mn-lt"/>
                <a:ea typeface="+mn-ea"/>
                <a:cs typeface="+mn-cs"/>
              </a:rPr>
              <a:t>(</a:t>
            </a:r>
            <a:r>
              <a:rPr lang="zh-CN" altLang="en-US" sz="3200" dirty="0">
                <a:solidFill>
                  <a:schemeClr val="bg1"/>
                </a:solidFill>
              </a:rPr>
              <a:t>成</a:t>
            </a:r>
            <a:r>
              <a:rPr lang="zh-CN" altLang="en-US" sz="3200" dirty="0" smtClean="0">
                <a:solidFill>
                  <a:schemeClr val="bg1"/>
                </a:solidFill>
              </a:rPr>
              <a:t>實宗</a:t>
            </a:r>
            <a:r>
              <a:rPr lang="en-US" altLang="zh-CN" sz="3200" dirty="0" smtClean="0">
                <a:solidFill>
                  <a:schemeClr val="bg1"/>
                </a:solidFill>
                <a:latin typeface="+mn-lt"/>
                <a:ea typeface="+mn-ea"/>
                <a:cs typeface="+mn-cs"/>
              </a:rPr>
              <a:t>) to </a:t>
            </a:r>
            <a:r>
              <a:rPr lang="en-US" altLang="zh-CN" sz="3200" dirty="0">
                <a:solidFill>
                  <a:schemeClr val="bg1"/>
                </a:solidFill>
                <a:latin typeface="+mn-lt"/>
                <a:ea typeface="+mn-ea"/>
                <a:cs typeface="+mn-cs"/>
              </a:rPr>
              <a:t>Japan and the </a:t>
            </a:r>
            <a:r>
              <a:rPr lang="en-US" altLang="zh-CN" sz="3200" dirty="0" err="1">
                <a:solidFill>
                  <a:schemeClr val="bg1"/>
                </a:solidFill>
                <a:latin typeface="+mn-lt"/>
                <a:ea typeface="+mn-ea"/>
                <a:cs typeface="+mn-cs"/>
              </a:rPr>
              <a:t>Satyasiddhi</a:t>
            </a:r>
            <a:r>
              <a:rPr lang="en-US" altLang="zh-CN" sz="3200" dirty="0">
                <a:solidFill>
                  <a:schemeClr val="bg1"/>
                </a:solidFill>
                <a:latin typeface="+mn-lt"/>
                <a:ea typeface="+mn-ea"/>
                <a:cs typeface="+mn-cs"/>
              </a:rPr>
              <a:t> system was taught as a supplement, together with </a:t>
            </a:r>
            <a:r>
              <a:rPr lang="en-US" altLang="zh-CN" sz="3200" dirty="0" err="1">
                <a:solidFill>
                  <a:schemeClr val="bg1"/>
                </a:solidFill>
                <a:latin typeface="+mn-lt"/>
                <a:ea typeface="+mn-ea"/>
                <a:cs typeface="+mn-cs"/>
              </a:rPr>
              <a:t>Madhyamaka</a:t>
            </a:r>
            <a:r>
              <a:rPr lang="en-US" altLang="zh-CN" sz="3200" dirty="0">
                <a:solidFill>
                  <a:schemeClr val="bg1"/>
                </a:solidFill>
                <a:latin typeface="+mn-lt"/>
                <a:ea typeface="+mn-ea"/>
                <a:cs typeface="+mn-cs"/>
              </a:rPr>
              <a:t>, in Japanese </a:t>
            </a:r>
            <a:r>
              <a:rPr lang="en-US" altLang="zh-CN" sz="3200" dirty="0" err="1">
                <a:solidFill>
                  <a:schemeClr val="bg1"/>
                </a:solidFill>
                <a:latin typeface="+mn-lt"/>
                <a:ea typeface="+mn-ea"/>
                <a:cs typeface="+mn-cs"/>
              </a:rPr>
              <a:t>Sanron</a:t>
            </a:r>
            <a:r>
              <a:rPr lang="en-US" altLang="zh-CN" sz="3200" dirty="0">
                <a:solidFill>
                  <a:schemeClr val="bg1"/>
                </a:solidFill>
                <a:latin typeface="+mn-lt"/>
                <a:ea typeface="+mn-ea"/>
                <a:cs typeface="+mn-cs"/>
              </a:rPr>
              <a:t>.</a:t>
            </a:r>
            <a:endParaRPr lang="en-US" altLang="zh-CN" sz="3200" u="sng" dirty="0" smtClean="0">
              <a:solidFill>
                <a:schemeClr val="bg1"/>
              </a:solidFill>
              <a:latin typeface="+mn-lt"/>
              <a:ea typeface="+mn-ea"/>
              <a:cs typeface="+mn-cs"/>
            </a:endParaRPr>
          </a:p>
        </p:txBody>
      </p:sp>
    </p:spTree>
    <p:extLst>
      <p:ext uri="{BB962C8B-B14F-4D97-AF65-F5344CB8AC3E}">
        <p14:creationId xmlns:p14="http://schemas.microsoft.com/office/powerpoint/2010/main" val="23717918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5" name="標題 5"/>
          <p:cNvSpPr txBox="1">
            <a:spLocks/>
          </p:cNvSpPr>
          <p:nvPr/>
        </p:nvSpPr>
        <p:spPr>
          <a:xfrm>
            <a:off x="1034151" y="414215"/>
            <a:ext cx="9898738" cy="2430585"/>
          </a:xfrm>
          <a:prstGeom prst="rect">
            <a:avLst/>
          </a:prstGeom>
          <a:ln w="25400">
            <a:solidFill>
              <a:schemeClr val="bg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2. </a:t>
            </a:r>
            <a:r>
              <a:rPr lang="en-US" altLang="zh-CN" sz="3600" b="1" u="sng" dirty="0">
                <a:solidFill>
                  <a:schemeClr val="bg1"/>
                </a:solidFill>
                <a:latin typeface="+mn-lt"/>
                <a:ea typeface="+mn-ea"/>
                <a:cs typeface="+mn-cs"/>
              </a:rPr>
              <a:t>The </a:t>
            </a:r>
            <a:r>
              <a:rPr lang="en-US" altLang="zh-CN" sz="3600" b="1" u="sng" dirty="0" err="1" smtClean="0">
                <a:solidFill>
                  <a:schemeClr val="bg1"/>
                </a:solidFill>
                <a:latin typeface="+mn-lt"/>
                <a:ea typeface="+mn-ea"/>
                <a:cs typeface="+mn-cs"/>
              </a:rPr>
              <a:t>Weishi</a:t>
            </a:r>
            <a:r>
              <a:rPr lang="en-US" altLang="zh-CN" sz="3600" b="1" u="sng" dirty="0" smtClean="0">
                <a:solidFill>
                  <a:schemeClr val="bg1"/>
                </a:solidFill>
                <a:latin typeface="+mn-lt"/>
                <a:ea typeface="+mn-ea"/>
                <a:cs typeface="+mn-cs"/>
              </a:rPr>
              <a:t> School</a:t>
            </a:r>
            <a:r>
              <a:rPr lang="en-US" altLang="zh-CN" sz="3600" b="1" dirty="0" smtClean="0">
                <a:solidFill>
                  <a:schemeClr val="bg1"/>
                </a:solidFill>
                <a:latin typeface="+mn-lt"/>
                <a:ea typeface="+mn-ea"/>
                <a:cs typeface="+mn-cs"/>
              </a:rPr>
              <a:t>, or</a:t>
            </a:r>
            <a:r>
              <a:rPr lang="en-US" altLang="zh-CN" sz="3600" dirty="0" smtClean="0">
                <a:solidFill>
                  <a:schemeClr val="bg1"/>
                </a:solidFill>
                <a:latin typeface="+mn-lt"/>
                <a:ea typeface="+mn-ea"/>
                <a:cs typeface="+mn-cs"/>
              </a:rPr>
              <a:t> “</a:t>
            </a:r>
            <a:r>
              <a:rPr lang="en-US" altLang="zh-CN" sz="3600" b="1" dirty="0" smtClean="0">
                <a:solidFill>
                  <a:schemeClr val="bg1"/>
                </a:solidFill>
                <a:latin typeface="+mn-lt"/>
                <a:ea typeface="+mn-ea"/>
                <a:cs typeface="+mn-cs"/>
              </a:rPr>
              <a:t>Consciousness Only </a:t>
            </a:r>
            <a:r>
              <a:rPr lang="en-US" altLang="zh-CN" sz="3600" dirty="0" smtClean="0">
                <a:solidFill>
                  <a:schemeClr val="bg1"/>
                </a:solidFill>
                <a:latin typeface="+mn-lt"/>
                <a:ea typeface="+mn-ea"/>
                <a:cs typeface="+mn-cs"/>
              </a:rPr>
              <a:t>” </a:t>
            </a:r>
            <a:r>
              <a:rPr lang="en-US" altLang="zh-CN" sz="3600" b="1" dirty="0">
                <a:solidFill>
                  <a:schemeClr val="bg1"/>
                </a:solidFill>
                <a:latin typeface="+mn-lt"/>
                <a:ea typeface="+mn-ea"/>
                <a:cs typeface="+mn-cs"/>
              </a:rPr>
              <a:t>School</a:t>
            </a:r>
            <a:r>
              <a:rPr lang="en-US" altLang="zh-CN" sz="3600" dirty="0">
                <a:solidFill>
                  <a:schemeClr val="bg1"/>
                </a:solidFill>
                <a:latin typeface="+mn-lt"/>
                <a:ea typeface="+mn-ea"/>
                <a:cs typeface="+mn-cs"/>
              </a:rPr>
              <a:t> (Sanskrit </a:t>
            </a:r>
            <a:r>
              <a:rPr lang="en-US" altLang="zh-CN" sz="3600" dirty="0" err="1">
                <a:solidFill>
                  <a:schemeClr val="bg1"/>
                </a:solidFill>
                <a:latin typeface="+mn-lt"/>
                <a:ea typeface="+mn-ea"/>
                <a:cs typeface="+mn-cs"/>
              </a:rPr>
              <a:t>Vijñaptimātra</a:t>
            </a:r>
            <a:r>
              <a:rPr lang="en-US" altLang="zh-CN" sz="3600" dirty="0">
                <a:solidFill>
                  <a:schemeClr val="bg1"/>
                </a:solidFill>
                <a:latin typeface="+mn-lt"/>
                <a:ea typeface="+mn-ea"/>
                <a:cs typeface="+mn-cs"/>
              </a:rPr>
              <a:t>)</a:t>
            </a:r>
            <a:r>
              <a:rPr lang="zh-CN" altLang="en-US" sz="3600" dirty="0" smtClean="0">
                <a:solidFill>
                  <a:schemeClr val="bg1"/>
                </a:solidFill>
                <a:latin typeface="+mn-lt"/>
                <a:ea typeface="+mn-ea"/>
                <a:cs typeface="+mn-cs"/>
              </a:rPr>
              <a:t>唯識宗</a:t>
            </a:r>
            <a:r>
              <a:rPr lang="en-US" altLang="zh-CN" sz="3600" dirty="0" smtClean="0">
                <a:solidFill>
                  <a:schemeClr val="bg1"/>
                </a:solidFill>
                <a:latin typeface="+mn-lt"/>
                <a:ea typeface="+mn-ea"/>
                <a:cs typeface="+mn-cs"/>
              </a:rPr>
              <a:t>, or “Dharma Characteristics” </a:t>
            </a:r>
            <a:r>
              <a:rPr lang="en-US" altLang="zh-CN" sz="3600" dirty="0">
                <a:solidFill>
                  <a:schemeClr val="bg1"/>
                </a:solidFill>
                <a:latin typeface="+mn-lt"/>
                <a:ea typeface="+mn-ea"/>
                <a:cs typeface="+mn-cs"/>
              </a:rPr>
              <a:t>school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法相宗</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
        <p:nvSpPr>
          <p:cNvPr id="26" name="標題 5"/>
          <p:cNvSpPr txBox="1">
            <a:spLocks/>
          </p:cNvSpPr>
          <p:nvPr/>
        </p:nvSpPr>
        <p:spPr>
          <a:xfrm>
            <a:off x="703913" y="2672862"/>
            <a:ext cx="11135497" cy="436098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300" dirty="0" smtClean="0">
                <a:solidFill>
                  <a:schemeClr val="bg1"/>
                </a:solidFill>
                <a:latin typeface="+mn-lt"/>
                <a:ea typeface="+mn-ea"/>
                <a:cs typeface="+mn-cs"/>
              </a:rPr>
              <a:t>“Consciousness Only” School refers </a:t>
            </a:r>
            <a:r>
              <a:rPr lang="en-US" altLang="zh-CN" sz="3300" dirty="0">
                <a:solidFill>
                  <a:schemeClr val="bg1"/>
                </a:solidFill>
                <a:latin typeface="+mn-lt"/>
                <a:ea typeface="+mn-ea"/>
                <a:cs typeface="+mn-cs"/>
              </a:rPr>
              <a:t>to the traditions in East Asia which represent the </a:t>
            </a:r>
            <a:r>
              <a:rPr lang="en-US" altLang="zh-CN" sz="3300" dirty="0" err="1">
                <a:solidFill>
                  <a:schemeClr val="bg1"/>
                </a:solidFill>
                <a:latin typeface="+mn-lt"/>
                <a:ea typeface="+mn-ea"/>
                <a:cs typeface="+mn-cs"/>
              </a:rPr>
              <a:t>Yogacara</a:t>
            </a:r>
            <a:r>
              <a:rPr lang="en-US" altLang="zh-CN" sz="3300" dirty="0">
                <a:solidFill>
                  <a:schemeClr val="bg1"/>
                </a:solidFill>
                <a:latin typeface="+mn-lt"/>
                <a:ea typeface="+mn-ea"/>
                <a:cs typeface="+mn-cs"/>
              </a:rPr>
              <a:t> system of thought. This school may also be called "Consciousness-Only </a:t>
            </a:r>
            <a:r>
              <a:rPr lang="en-US" altLang="zh-CN" sz="3300" dirty="0" err="1">
                <a:solidFill>
                  <a:schemeClr val="bg1"/>
                </a:solidFill>
                <a:latin typeface="+mn-lt"/>
                <a:ea typeface="+mn-ea"/>
                <a:cs typeface="+mn-cs"/>
              </a:rPr>
              <a:t>Yogācāra</a:t>
            </a:r>
            <a:r>
              <a:rPr lang="en-US" altLang="zh-CN" sz="3300" dirty="0">
                <a:solidFill>
                  <a:schemeClr val="bg1"/>
                </a:solidFill>
                <a:latin typeface="+mn-lt"/>
                <a:ea typeface="+mn-ea"/>
                <a:cs typeface="+mn-cs"/>
              </a:rPr>
              <a:t> School</a:t>
            </a:r>
            <a:r>
              <a:rPr lang="en-US" altLang="zh-CN" sz="3300" dirty="0" smtClean="0">
                <a:solidFill>
                  <a:schemeClr val="bg1"/>
                </a:solidFill>
                <a:latin typeface="+mn-lt"/>
                <a:ea typeface="+mn-ea"/>
                <a:cs typeface="+mn-cs"/>
              </a:rPr>
              <a:t>" (</a:t>
            </a:r>
            <a:r>
              <a:rPr lang="zh-CN" altLang="en-US" sz="3300" dirty="0">
                <a:solidFill>
                  <a:schemeClr val="bg1"/>
                </a:solidFill>
                <a:latin typeface="+mn-lt"/>
                <a:ea typeface="+mn-ea"/>
                <a:cs typeface="+mn-cs"/>
              </a:rPr>
              <a:t>唯識瑜伽行</a:t>
            </a:r>
            <a:r>
              <a:rPr lang="zh-CN" altLang="en-US" sz="3300" dirty="0" smtClean="0">
                <a:solidFill>
                  <a:schemeClr val="bg1"/>
                </a:solidFill>
                <a:latin typeface="+mn-lt"/>
                <a:ea typeface="+mn-ea"/>
                <a:cs typeface="+mn-cs"/>
              </a:rPr>
              <a:t>派</a:t>
            </a:r>
            <a:r>
              <a:rPr lang="en-US" altLang="zh-CN" sz="3300" dirty="0">
                <a:solidFill>
                  <a:schemeClr val="bg1"/>
                </a:solidFill>
                <a:latin typeface="+mn-lt"/>
                <a:ea typeface="+mn-ea"/>
                <a:cs typeface="+mn-cs"/>
              </a:rPr>
              <a:t>)</a:t>
            </a:r>
            <a:r>
              <a:rPr lang="zh-CN" altLang="en-US" sz="3300" dirty="0" smtClean="0">
                <a:solidFill>
                  <a:schemeClr val="bg1"/>
                </a:solidFill>
                <a:latin typeface="+mn-lt"/>
                <a:ea typeface="+mn-ea"/>
                <a:cs typeface="+mn-cs"/>
              </a:rPr>
              <a:t> </a:t>
            </a:r>
            <a:r>
              <a:rPr lang="en-US" altLang="zh-CN" sz="3300" dirty="0" smtClean="0">
                <a:solidFill>
                  <a:schemeClr val="bg1"/>
                </a:solidFill>
                <a:latin typeface="+mn-lt"/>
                <a:ea typeface="+mn-ea"/>
                <a:cs typeface="+mn-cs"/>
              </a:rPr>
              <a:t>or </a:t>
            </a:r>
            <a:r>
              <a:rPr lang="en-US" altLang="zh-CN" sz="3300" dirty="0">
                <a:solidFill>
                  <a:schemeClr val="bg1"/>
                </a:solidFill>
                <a:latin typeface="+mn-lt"/>
                <a:ea typeface="+mn-ea"/>
                <a:cs typeface="+mn-cs"/>
              </a:rPr>
              <a:t>"School of Existence" </a:t>
            </a:r>
            <a:r>
              <a:rPr lang="en-US" altLang="zh-CN" sz="3300" dirty="0" smtClean="0">
                <a:solidFill>
                  <a:schemeClr val="bg1"/>
                </a:solidFill>
                <a:latin typeface="+mn-lt"/>
                <a:ea typeface="+mn-ea"/>
                <a:cs typeface="+mn-cs"/>
              </a:rPr>
              <a:t>(</a:t>
            </a:r>
            <a:r>
              <a:rPr lang="zh-CN" altLang="en-US" sz="3300" dirty="0">
                <a:solidFill>
                  <a:schemeClr val="bg1"/>
                </a:solidFill>
                <a:latin typeface="+mn-lt"/>
                <a:ea typeface="+mn-ea"/>
                <a:cs typeface="+mn-cs"/>
              </a:rPr>
              <a:t>有</a:t>
            </a:r>
            <a:r>
              <a:rPr lang="zh-CN" altLang="en-US" sz="3300" dirty="0" smtClean="0">
                <a:solidFill>
                  <a:schemeClr val="bg1"/>
                </a:solidFill>
                <a:latin typeface="+mn-lt"/>
                <a:ea typeface="+mn-ea"/>
                <a:cs typeface="+mn-cs"/>
              </a:rPr>
              <a:t>宗</a:t>
            </a:r>
            <a:r>
              <a:rPr lang="en-US" altLang="zh-CN" sz="3300" dirty="0" smtClean="0">
                <a:solidFill>
                  <a:schemeClr val="bg1"/>
                </a:solidFill>
                <a:latin typeface="+mn-lt"/>
                <a:ea typeface="+mn-ea"/>
                <a:cs typeface="+mn-cs"/>
              </a:rPr>
              <a:t>).</a:t>
            </a:r>
            <a:endParaRPr lang="en-US" altLang="zh-CN" sz="3300" u="sng" dirty="0" smtClean="0">
              <a:solidFill>
                <a:schemeClr val="bg1"/>
              </a:solidFill>
              <a:latin typeface="+mn-lt"/>
              <a:ea typeface="+mn-ea"/>
              <a:cs typeface="+mn-cs"/>
            </a:endParaRPr>
          </a:p>
        </p:txBody>
      </p:sp>
    </p:spTree>
    <p:extLst>
      <p:ext uri="{BB962C8B-B14F-4D97-AF65-F5344CB8AC3E}">
        <p14:creationId xmlns:p14="http://schemas.microsoft.com/office/powerpoint/2010/main" val="20478589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10" name="表格 9"/>
          <p:cNvGraphicFramePr>
            <a:graphicFrameLocks noGrp="1"/>
          </p:cNvGraphicFramePr>
          <p:nvPr>
            <p:extLst>
              <p:ext uri="{D42A27DB-BD31-4B8C-83A1-F6EECF244321}">
                <p14:modId xmlns:p14="http://schemas.microsoft.com/office/powerpoint/2010/main" val="620595362"/>
              </p:ext>
            </p:extLst>
          </p:nvPr>
        </p:nvGraphicFramePr>
        <p:xfrm>
          <a:off x="444843" y="1832628"/>
          <a:ext cx="11022226" cy="4710275"/>
        </p:xfrm>
        <a:graphic>
          <a:graphicData uri="http://schemas.openxmlformats.org/drawingml/2006/table">
            <a:tbl>
              <a:tblPr firstRow="1" bandRow="1">
                <a:tableStyleId>{5C22544A-7EE6-4342-B048-85BDC9FD1C3A}</a:tableStyleId>
              </a:tblPr>
              <a:tblGrid>
                <a:gridCol w="3774832"/>
                <a:gridCol w="3573319"/>
                <a:gridCol w="3674075"/>
              </a:tblGrid>
              <a:tr h="854627">
                <a:tc>
                  <a:txBody>
                    <a:bodyPr/>
                    <a:lstStyle/>
                    <a:p>
                      <a:pPr algn="ctr"/>
                      <a:r>
                        <a:rPr lang="en-US" altLang="zh-CN" sz="4800" dirty="0" smtClean="0"/>
                        <a:t>India</a:t>
                      </a:r>
                      <a:endParaRPr lang="zh-CN" altLang="en-US" sz="4800" dirty="0"/>
                    </a:p>
                  </a:txBody>
                  <a:tcPr/>
                </a:tc>
                <a:tc>
                  <a:txBody>
                    <a:bodyPr/>
                    <a:lstStyle/>
                    <a:p>
                      <a:pPr algn="ctr"/>
                      <a:r>
                        <a:rPr lang="en-US" altLang="zh-CN" sz="4800" b="1" kern="1200" dirty="0" smtClean="0">
                          <a:solidFill>
                            <a:schemeClr val="lt1"/>
                          </a:solidFill>
                          <a:latin typeface="+mn-lt"/>
                          <a:ea typeface="+mn-ea"/>
                          <a:cs typeface="+mn-cs"/>
                        </a:rPr>
                        <a:t>China</a:t>
                      </a:r>
                      <a:endParaRPr lang="zh-CN" altLang="en-US" sz="4800" b="1" kern="1200" dirty="0">
                        <a:solidFill>
                          <a:schemeClr val="lt1"/>
                        </a:solidFill>
                        <a:latin typeface="+mn-lt"/>
                        <a:ea typeface="+mn-ea"/>
                        <a:cs typeface="+mn-cs"/>
                      </a:endParaRPr>
                    </a:p>
                  </a:txBody>
                  <a:tcPr/>
                </a:tc>
                <a:tc>
                  <a:txBody>
                    <a:bodyPr/>
                    <a:lstStyle/>
                    <a:p>
                      <a:r>
                        <a:rPr lang="en-US" altLang="zh-CN" sz="4800" b="1" kern="1200" dirty="0" smtClean="0">
                          <a:solidFill>
                            <a:schemeClr val="lt1"/>
                          </a:solidFill>
                          <a:latin typeface="+mn-lt"/>
                          <a:ea typeface="+mn-ea"/>
                          <a:cs typeface="+mn-cs"/>
                        </a:rPr>
                        <a:t>Also</a:t>
                      </a:r>
                      <a:r>
                        <a:rPr lang="en-US" altLang="zh-CN" sz="4800" b="1" kern="1200" baseline="0" dirty="0" smtClean="0">
                          <a:solidFill>
                            <a:schemeClr val="lt1"/>
                          </a:solidFill>
                          <a:latin typeface="+mn-lt"/>
                          <a:ea typeface="+mn-ea"/>
                          <a:cs typeface="+mn-cs"/>
                        </a:rPr>
                        <a:t> Called</a:t>
                      </a:r>
                      <a:endParaRPr lang="zh-CN" altLang="en-US" sz="4800" b="1" kern="1200" dirty="0">
                        <a:solidFill>
                          <a:schemeClr val="lt1"/>
                        </a:solidFill>
                        <a:latin typeface="+mn-lt"/>
                        <a:ea typeface="+mn-ea"/>
                        <a:cs typeface="+mn-cs"/>
                      </a:endParaRPr>
                    </a:p>
                  </a:txBody>
                  <a:tcPr/>
                </a:tc>
              </a:tr>
              <a:tr h="1956695">
                <a:tc>
                  <a:txBody>
                    <a:bodyPr/>
                    <a:lstStyle/>
                    <a:p>
                      <a:pPr marL="0" marR="0" lvl="0" indent="0" algn="ctr" defTabSz="914400" rtl="0" eaLnBrk="1" fontAlgn="auto" latinLnBrk="0" hangingPunct="1">
                        <a:lnSpc>
                          <a:spcPts val="4400"/>
                        </a:lnSpc>
                        <a:spcBef>
                          <a:spcPts val="0"/>
                        </a:spcBef>
                        <a:spcAft>
                          <a:spcPts val="0"/>
                        </a:spcAft>
                        <a:buClrTx/>
                        <a:buSzTx/>
                        <a:buFontTx/>
                        <a:buNone/>
                        <a:tabLst/>
                        <a:defRPr/>
                      </a:pPr>
                      <a:r>
                        <a:rPr lang="en-US" altLang="zh-CN" sz="4400" b="1" kern="1200" dirty="0" err="1" smtClean="0">
                          <a:solidFill>
                            <a:srgbClr val="0070C0"/>
                          </a:solidFill>
                          <a:latin typeface="+mn-lt"/>
                          <a:ea typeface="+mn-ea"/>
                          <a:cs typeface="+mn-cs"/>
                        </a:rPr>
                        <a:t>Madhyamaka</a:t>
                      </a:r>
                      <a:r>
                        <a:rPr lang="en-US" altLang="zh-CN" sz="4400" b="1" kern="1200" dirty="0" smtClean="0">
                          <a:solidFill>
                            <a:srgbClr val="0070C0"/>
                          </a:solidFill>
                          <a:latin typeface="+mn-lt"/>
                          <a:ea typeface="+mn-ea"/>
                          <a:cs typeface="+mn-cs"/>
                        </a:rPr>
                        <a:t> School</a:t>
                      </a:r>
                    </a:p>
                    <a:p>
                      <a:pPr algn="ctr"/>
                      <a:r>
                        <a:rPr lang="en-US" altLang="zh-CN" sz="3600" b="1" kern="1200" dirty="0" smtClean="0">
                          <a:solidFill>
                            <a:srgbClr val="0070C0"/>
                          </a:solidFill>
                          <a:latin typeface="+mn-lt"/>
                          <a:ea typeface="+mn-ea"/>
                          <a:cs typeface="+mn-cs"/>
                        </a:rPr>
                        <a:t>(Middle Way)</a:t>
                      </a:r>
                      <a:endParaRPr lang="zh-CN" altLang="en-US" sz="3600" b="1" kern="1200" dirty="0">
                        <a:solidFill>
                          <a:srgbClr val="0070C0"/>
                        </a:solidFill>
                        <a:latin typeface="+mn-lt"/>
                        <a:ea typeface="+mn-ea"/>
                        <a:cs typeface="+mn-cs"/>
                      </a:endParaRPr>
                    </a:p>
                  </a:txBody>
                  <a:tcPr/>
                </a:tc>
                <a:tc>
                  <a:txBody>
                    <a:bodyPr/>
                    <a:lstStyle/>
                    <a:p>
                      <a:pPr marL="0" marR="0" lvl="0" indent="0" algn="ctr" defTabSz="914400" rtl="0" eaLnBrk="1" fontAlgn="auto" latinLnBrk="0" hangingPunct="1">
                        <a:lnSpc>
                          <a:spcPts val="4400"/>
                        </a:lnSpc>
                        <a:spcBef>
                          <a:spcPts val="0"/>
                        </a:spcBef>
                        <a:spcAft>
                          <a:spcPts val="0"/>
                        </a:spcAft>
                        <a:buClrTx/>
                        <a:buSzTx/>
                        <a:buFontTx/>
                        <a:buNone/>
                        <a:tabLst/>
                        <a:defRPr/>
                      </a:pPr>
                      <a:r>
                        <a:rPr lang="en-US" altLang="zh-CN" sz="4400" b="1" kern="1200" dirty="0" smtClean="0">
                          <a:solidFill>
                            <a:srgbClr val="0070C0"/>
                          </a:solidFill>
                          <a:latin typeface="+mn-lt"/>
                          <a:ea typeface="+mn-ea"/>
                          <a:cs typeface="+mn-cs"/>
                        </a:rPr>
                        <a:t>Three Treatise School </a:t>
                      </a:r>
                    </a:p>
                  </a:txBody>
                  <a:tcPr/>
                </a:tc>
                <a:tc>
                  <a:txBody>
                    <a:bodyPr/>
                    <a:lstStyle/>
                    <a:p>
                      <a:pPr marL="0" marR="0" lvl="0" indent="0" algn="ctr" defTabSz="914400" rtl="0" eaLnBrk="1" fontAlgn="auto" latinLnBrk="0" hangingPunct="1">
                        <a:lnSpc>
                          <a:spcPts val="4400"/>
                        </a:lnSpc>
                        <a:spcBef>
                          <a:spcPts val="0"/>
                        </a:spcBef>
                        <a:spcAft>
                          <a:spcPts val="0"/>
                        </a:spcAft>
                        <a:buClrTx/>
                        <a:buSzTx/>
                        <a:buFontTx/>
                        <a:buNone/>
                        <a:tabLst/>
                        <a:defRPr/>
                      </a:pPr>
                      <a:r>
                        <a:rPr lang="en-US" altLang="zh-CN" sz="4400" b="1" kern="1200" dirty="0" smtClean="0">
                          <a:solidFill>
                            <a:srgbClr val="0070C0"/>
                          </a:solidFill>
                          <a:latin typeface="+mn-lt"/>
                          <a:ea typeface="+mn-ea"/>
                          <a:cs typeface="+mn-cs"/>
                        </a:rPr>
                        <a:t>School of Emptiness</a:t>
                      </a:r>
                      <a:endParaRPr lang="zh-CN" altLang="en-US" sz="4400" b="1" kern="1200" dirty="0">
                        <a:solidFill>
                          <a:srgbClr val="0070C0"/>
                        </a:solidFill>
                        <a:latin typeface="+mn-lt"/>
                        <a:ea typeface="+mn-ea"/>
                        <a:cs typeface="+mn-cs"/>
                      </a:endParaRPr>
                    </a:p>
                  </a:txBody>
                  <a:tcPr/>
                </a:tc>
              </a:tr>
              <a:tr h="1898953">
                <a:tc>
                  <a:txBody>
                    <a:bodyPr/>
                    <a:lstStyle/>
                    <a:p>
                      <a:pPr marL="0" marR="0" lvl="0" indent="0" algn="ctr" defTabSz="914400" rtl="0" eaLnBrk="1" fontAlgn="auto" latinLnBrk="0" hangingPunct="1">
                        <a:lnSpc>
                          <a:spcPts val="4400"/>
                        </a:lnSpc>
                        <a:spcBef>
                          <a:spcPts val="0"/>
                        </a:spcBef>
                        <a:spcAft>
                          <a:spcPts val="0"/>
                        </a:spcAft>
                        <a:buClrTx/>
                        <a:buSzTx/>
                        <a:buFontTx/>
                        <a:buNone/>
                        <a:tabLst/>
                        <a:defRPr/>
                      </a:pPr>
                      <a:r>
                        <a:rPr lang="en-US" altLang="zh-CN" sz="4400" b="1" kern="1200" dirty="0" err="1" smtClean="0">
                          <a:solidFill>
                            <a:srgbClr val="00B050"/>
                          </a:solidFill>
                          <a:latin typeface="+mn-lt"/>
                          <a:ea typeface="+mn-ea"/>
                          <a:cs typeface="+mn-cs"/>
                        </a:rPr>
                        <a:t>Yogacara</a:t>
                      </a:r>
                      <a:r>
                        <a:rPr lang="en-US" altLang="zh-CN" sz="4400" b="1" kern="1200" dirty="0" smtClean="0">
                          <a:solidFill>
                            <a:srgbClr val="00B050"/>
                          </a:solidFill>
                          <a:latin typeface="+mn-lt"/>
                          <a:ea typeface="+mn-ea"/>
                          <a:cs typeface="+mn-cs"/>
                        </a:rPr>
                        <a:t> School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zh-CN" sz="3200" b="1" kern="1200" dirty="0" smtClean="0">
                          <a:solidFill>
                            <a:srgbClr val="00B050"/>
                          </a:solidFill>
                          <a:latin typeface="+mn-lt"/>
                          <a:ea typeface="+mn-ea"/>
                          <a:cs typeface="+mn-cs"/>
                        </a:rPr>
                        <a:t>(Meditative Practice)</a:t>
                      </a:r>
                      <a:endParaRPr lang="zh-CN" altLang="en-US" sz="3200" b="1" kern="1200" dirty="0" smtClean="0">
                        <a:solidFill>
                          <a:srgbClr val="00B050"/>
                        </a:solidFill>
                        <a:latin typeface="+mn-lt"/>
                        <a:ea typeface="+mn-ea"/>
                        <a:cs typeface="+mn-cs"/>
                      </a:endParaRPr>
                    </a:p>
                  </a:txBody>
                  <a:tcPr/>
                </a:tc>
                <a:tc>
                  <a:txBody>
                    <a:bodyPr/>
                    <a:lstStyle/>
                    <a:p>
                      <a:pPr marL="0" marR="0" lvl="0" indent="0" algn="ctr" defTabSz="914400" rtl="0" eaLnBrk="1" fontAlgn="auto" latinLnBrk="0" hangingPunct="1">
                        <a:lnSpc>
                          <a:spcPts val="4400"/>
                        </a:lnSpc>
                        <a:spcBef>
                          <a:spcPts val="0"/>
                        </a:spcBef>
                        <a:spcAft>
                          <a:spcPts val="0"/>
                        </a:spcAft>
                        <a:buClrTx/>
                        <a:buSzTx/>
                        <a:buFontTx/>
                        <a:buNone/>
                        <a:tabLst/>
                        <a:defRPr/>
                      </a:pPr>
                      <a:r>
                        <a:rPr lang="en-US" altLang="zh-CN" sz="4400" b="1" kern="1200" dirty="0" smtClean="0">
                          <a:solidFill>
                            <a:srgbClr val="00B050"/>
                          </a:solidFill>
                          <a:latin typeface="+mn-lt"/>
                          <a:ea typeface="+mn-ea"/>
                          <a:cs typeface="+mn-cs"/>
                        </a:rPr>
                        <a:t>Consciousness Only School</a:t>
                      </a:r>
                      <a:endParaRPr lang="zh-CN" altLang="en-US" sz="4400" b="1" kern="1200" dirty="0">
                        <a:solidFill>
                          <a:srgbClr val="00B050"/>
                        </a:solidFill>
                        <a:latin typeface="+mn-lt"/>
                        <a:ea typeface="+mn-ea"/>
                        <a:cs typeface="+mn-cs"/>
                      </a:endParaRPr>
                    </a:p>
                  </a:txBody>
                  <a:tcPr/>
                </a:tc>
                <a:tc>
                  <a:txBody>
                    <a:bodyPr/>
                    <a:lstStyle/>
                    <a:p>
                      <a:pPr marL="0" marR="0" lvl="0" indent="0" algn="ctr" defTabSz="914400" rtl="0" eaLnBrk="1" fontAlgn="auto" latinLnBrk="0" hangingPunct="1">
                        <a:lnSpc>
                          <a:spcPts val="4400"/>
                        </a:lnSpc>
                        <a:spcBef>
                          <a:spcPts val="0"/>
                        </a:spcBef>
                        <a:spcAft>
                          <a:spcPts val="0"/>
                        </a:spcAft>
                        <a:buClrTx/>
                        <a:buSzTx/>
                        <a:buFontTx/>
                        <a:buNone/>
                        <a:tabLst/>
                        <a:defRPr/>
                      </a:pPr>
                      <a:r>
                        <a:rPr lang="en-US" altLang="zh-CN" sz="4400" b="1" kern="1200" dirty="0" smtClean="0">
                          <a:solidFill>
                            <a:srgbClr val="00B050"/>
                          </a:solidFill>
                          <a:latin typeface="+mn-lt"/>
                          <a:ea typeface="+mn-ea"/>
                          <a:cs typeface="+mn-cs"/>
                        </a:rPr>
                        <a:t>School of Existence</a:t>
                      </a:r>
                      <a:endParaRPr lang="zh-CN" altLang="en-US" sz="4400" b="1" kern="1200" dirty="0">
                        <a:solidFill>
                          <a:srgbClr val="00B050"/>
                        </a:solidFill>
                        <a:latin typeface="+mn-lt"/>
                        <a:ea typeface="+mn-ea"/>
                        <a:cs typeface="+mn-cs"/>
                      </a:endParaRPr>
                    </a:p>
                  </a:txBody>
                  <a:tcPr/>
                </a:tc>
              </a:tr>
            </a:tbl>
          </a:graphicData>
        </a:graphic>
      </p:graphicFrame>
      <p:sp>
        <p:nvSpPr>
          <p:cNvPr id="3" name="標題 5"/>
          <p:cNvSpPr txBox="1">
            <a:spLocks/>
          </p:cNvSpPr>
          <p:nvPr/>
        </p:nvSpPr>
        <p:spPr>
          <a:xfrm>
            <a:off x="605059" y="0"/>
            <a:ext cx="10275066" cy="2016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10000"/>
              </a:lnSpc>
            </a:pPr>
            <a:r>
              <a:rPr lang="en-US" altLang="zh-CN" sz="3600" dirty="0" smtClean="0">
                <a:solidFill>
                  <a:schemeClr val="bg1"/>
                </a:solidFill>
                <a:latin typeface="+mn-lt"/>
                <a:ea typeface="+mn-ea"/>
                <a:cs typeface="+mn-cs"/>
              </a:rPr>
              <a:t>Two major Mahayana traditions in India and their counterparts in China.</a:t>
            </a:r>
            <a:endParaRPr lang="en-US" altLang="zh-CN" sz="3600" u="sng" dirty="0" smtClean="0">
              <a:solidFill>
                <a:schemeClr val="bg1"/>
              </a:solidFill>
              <a:latin typeface="+mn-lt"/>
              <a:ea typeface="+mn-ea"/>
              <a:cs typeface="+mn-cs"/>
            </a:endParaRPr>
          </a:p>
        </p:txBody>
      </p:sp>
    </p:spTree>
    <p:extLst>
      <p:ext uri="{BB962C8B-B14F-4D97-AF65-F5344CB8AC3E}">
        <p14:creationId xmlns:p14="http://schemas.microsoft.com/office/powerpoint/2010/main" val="34302569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669127" y="612872"/>
            <a:ext cx="11210993" cy="55593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a:solidFill>
                  <a:schemeClr val="bg1"/>
                </a:solidFill>
                <a:latin typeface="+mn-lt"/>
                <a:ea typeface="+mn-ea"/>
                <a:cs typeface="+mn-cs"/>
              </a:rPr>
              <a:t>Translations of Indian </a:t>
            </a:r>
            <a:r>
              <a:rPr lang="en-US" altLang="zh-CN" sz="4000" dirty="0" err="1">
                <a:solidFill>
                  <a:schemeClr val="bg1"/>
                </a:solidFill>
                <a:latin typeface="+mn-lt"/>
                <a:ea typeface="+mn-ea"/>
                <a:cs typeface="+mn-cs"/>
              </a:rPr>
              <a:t>Yogācāra</a:t>
            </a:r>
            <a:r>
              <a:rPr lang="en-US" altLang="zh-CN" sz="4000" dirty="0">
                <a:solidFill>
                  <a:schemeClr val="bg1"/>
                </a:solidFill>
                <a:latin typeface="+mn-lt"/>
                <a:ea typeface="+mn-ea"/>
                <a:cs typeface="+mn-cs"/>
              </a:rPr>
              <a:t> texts were first introduced to China in the early fifth century</a:t>
            </a:r>
            <a:r>
              <a:rPr lang="en-US" altLang="zh-CN" sz="4000" dirty="0" smtClean="0">
                <a:solidFill>
                  <a:schemeClr val="bg1"/>
                </a:solidFill>
                <a:latin typeface="+mn-lt"/>
                <a:ea typeface="+mn-ea"/>
                <a:cs typeface="+mn-cs"/>
              </a:rPr>
              <a:t>. Among </a:t>
            </a:r>
            <a:r>
              <a:rPr lang="en-US" altLang="zh-CN" sz="4000" dirty="0">
                <a:solidFill>
                  <a:schemeClr val="bg1"/>
                </a:solidFill>
                <a:latin typeface="+mn-lt"/>
                <a:ea typeface="+mn-ea"/>
                <a:cs typeface="+mn-cs"/>
              </a:rPr>
              <a:t>these was </a:t>
            </a:r>
            <a:r>
              <a:rPr lang="en-US" altLang="zh-CN" sz="4000" dirty="0" err="1" smtClean="0">
                <a:solidFill>
                  <a:schemeClr val="bg1"/>
                </a:solidFill>
                <a:latin typeface="+mn-lt"/>
                <a:ea typeface="+mn-ea"/>
                <a:cs typeface="+mn-cs"/>
              </a:rPr>
              <a:t>Guṇabhadra‘s</a:t>
            </a:r>
            <a:r>
              <a:rPr lang="en-US" altLang="zh-CN" sz="4000" dirty="0">
                <a:solidFill>
                  <a:schemeClr val="bg1"/>
                </a:solidFill>
                <a:latin typeface="+mn-lt"/>
                <a:ea typeface="+mn-ea"/>
                <a:cs typeface="+mn-cs"/>
              </a:rPr>
              <a:t> (</a:t>
            </a:r>
            <a:r>
              <a:rPr lang="en-US" altLang="zh-CN" sz="4000" dirty="0" smtClean="0">
                <a:solidFill>
                  <a:schemeClr val="bg1"/>
                </a:solidFill>
                <a:latin typeface="+mn-lt"/>
                <a:ea typeface="+mn-ea"/>
                <a:cs typeface="+mn-cs"/>
              </a:rPr>
              <a:t>394-468; </a:t>
            </a:r>
            <a:r>
              <a:rPr lang="zh-CN" altLang="en-US" sz="4000" dirty="0" smtClean="0">
                <a:solidFill>
                  <a:schemeClr val="bg1"/>
                </a:solidFill>
                <a:latin typeface="+mn-lt"/>
                <a:ea typeface="+mn-ea"/>
                <a:cs typeface="+mn-cs"/>
              </a:rPr>
              <a:t>求那跋陀羅</a:t>
            </a:r>
            <a:r>
              <a:rPr lang="en-US" altLang="zh-CN" sz="4000" dirty="0" smtClean="0">
                <a:solidFill>
                  <a:schemeClr val="bg1"/>
                </a:solidFill>
                <a:latin typeface="+mn-lt"/>
                <a:ea typeface="+mn-ea"/>
                <a:cs typeface="+mn-cs"/>
              </a:rPr>
              <a:t>) </a:t>
            </a:r>
            <a:r>
              <a:rPr lang="en-US" altLang="zh-CN" sz="4000" dirty="0">
                <a:solidFill>
                  <a:schemeClr val="bg1"/>
                </a:solidFill>
                <a:latin typeface="+mn-lt"/>
                <a:ea typeface="+mn-ea"/>
                <a:cs typeface="+mn-cs"/>
              </a:rPr>
              <a:t>translation of the </a:t>
            </a:r>
            <a:r>
              <a:rPr lang="en-US" altLang="zh-CN" sz="4000" i="1" dirty="0" err="1">
                <a:solidFill>
                  <a:schemeClr val="bg1"/>
                </a:solidFill>
                <a:latin typeface="+mn-lt"/>
                <a:ea typeface="+mn-ea"/>
                <a:cs typeface="+mn-cs"/>
              </a:rPr>
              <a:t>Laṅkāvatāra</a:t>
            </a:r>
            <a:r>
              <a:rPr lang="en-US" altLang="zh-CN" sz="4000" i="1" dirty="0">
                <a:solidFill>
                  <a:schemeClr val="bg1"/>
                </a:solidFill>
                <a:latin typeface="+mn-lt"/>
                <a:ea typeface="+mn-ea"/>
                <a:cs typeface="+mn-cs"/>
              </a:rPr>
              <a:t> </a:t>
            </a:r>
            <a:r>
              <a:rPr lang="en-US" altLang="zh-CN" sz="4000" i="1" dirty="0" err="1">
                <a:solidFill>
                  <a:schemeClr val="bg1"/>
                </a:solidFill>
                <a:latin typeface="+mn-lt"/>
                <a:ea typeface="+mn-ea"/>
                <a:cs typeface="+mn-cs"/>
              </a:rPr>
              <a:t>Sūtra</a:t>
            </a:r>
            <a:r>
              <a:rPr lang="en-US" altLang="zh-CN" sz="4000" i="1" dirty="0">
                <a:solidFill>
                  <a:schemeClr val="bg1"/>
                </a:solidFill>
                <a:latin typeface="+mn-lt"/>
                <a:ea typeface="+mn-ea"/>
                <a:cs typeface="+mn-cs"/>
              </a:rPr>
              <a:t> </a:t>
            </a:r>
            <a:r>
              <a:rPr lang="en-US" altLang="zh-CN" sz="4000" dirty="0" smtClean="0">
                <a:solidFill>
                  <a:schemeClr val="bg1"/>
                </a:solidFill>
                <a:latin typeface="+mn-lt"/>
                <a:ea typeface="+mn-ea"/>
                <a:cs typeface="+mn-cs"/>
              </a:rPr>
              <a:t>(</a:t>
            </a:r>
            <a:r>
              <a:rPr lang="zh-CN" altLang="en-US" sz="4000" dirty="0" smtClean="0">
                <a:solidFill>
                  <a:schemeClr val="bg1"/>
                </a:solidFill>
                <a:latin typeface="+mn-lt"/>
                <a:ea typeface="+mn-ea"/>
                <a:cs typeface="+mn-cs"/>
              </a:rPr>
              <a:t>楞伽經</a:t>
            </a:r>
            <a:r>
              <a:rPr lang="en-US" altLang="zh-CN" sz="4000" dirty="0" smtClean="0">
                <a:solidFill>
                  <a:schemeClr val="bg1"/>
                </a:solidFill>
                <a:latin typeface="+mn-lt"/>
                <a:ea typeface="+mn-ea"/>
                <a:cs typeface="+mn-cs"/>
              </a:rPr>
              <a:t>) in </a:t>
            </a:r>
            <a:r>
              <a:rPr lang="en-US" altLang="zh-CN" sz="4000" dirty="0">
                <a:solidFill>
                  <a:schemeClr val="bg1"/>
                </a:solidFill>
                <a:latin typeface="+mn-lt"/>
                <a:ea typeface="+mn-ea"/>
                <a:cs typeface="+mn-cs"/>
              </a:rPr>
              <a:t>four fascicles, which would also become important in the early history of </a:t>
            </a:r>
            <a:r>
              <a:rPr lang="en-US" altLang="zh-CN" sz="4000" dirty="0" smtClean="0">
                <a:solidFill>
                  <a:schemeClr val="bg1"/>
                </a:solidFill>
                <a:latin typeface="+mn-lt"/>
                <a:ea typeface="+mn-ea"/>
                <a:cs typeface="+mn-cs"/>
              </a:rPr>
              <a:t>Chan (Zen) </a:t>
            </a:r>
            <a:r>
              <a:rPr lang="en-US" altLang="zh-CN" sz="4000" dirty="0">
                <a:solidFill>
                  <a:schemeClr val="bg1"/>
                </a:solidFill>
                <a:latin typeface="+mn-lt"/>
                <a:ea typeface="+mn-ea"/>
                <a:cs typeface="+mn-cs"/>
              </a:rPr>
              <a:t>Buddhism. </a:t>
            </a:r>
            <a:endParaRPr lang="en-US" altLang="zh-CN" sz="4000" u="sng" dirty="0" smtClean="0">
              <a:solidFill>
                <a:schemeClr val="bg1"/>
              </a:solidFill>
              <a:latin typeface="+mn-lt"/>
              <a:ea typeface="+mn-ea"/>
              <a:cs typeface="+mn-cs"/>
            </a:endParaRPr>
          </a:p>
        </p:txBody>
      </p:sp>
    </p:spTree>
    <p:extLst>
      <p:ext uri="{BB962C8B-B14F-4D97-AF65-F5344CB8AC3E}">
        <p14:creationId xmlns:p14="http://schemas.microsoft.com/office/powerpoint/2010/main" val="16486448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5"/>
          <p:cNvSpPr txBox="1">
            <a:spLocks/>
          </p:cNvSpPr>
          <p:nvPr/>
        </p:nvSpPr>
        <p:spPr>
          <a:xfrm>
            <a:off x="382076" y="313507"/>
            <a:ext cx="7899775" cy="481999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000" dirty="0">
                <a:solidFill>
                  <a:schemeClr val="bg1"/>
                </a:solidFill>
                <a:latin typeface="+mn-lt"/>
                <a:ea typeface="+mn-ea"/>
                <a:cs typeface="+mn-cs"/>
              </a:rPr>
              <a:t>During the sixth century CE, the Indian monk and translator </a:t>
            </a:r>
            <a:r>
              <a:rPr lang="en-US" altLang="zh-CN" sz="3000" dirty="0" err="1">
                <a:solidFill>
                  <a:schemeClr val="bg1"/>
                </a:solidFill>
                <a:latin typeface="+mn-lt"/>
                <a:ea typeface="+mn-ea"/>
                <a:cs typeface="+mn-cs"/>
              </a:rPr>
              <a:t>Paramārtha</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499-569; </a:t>
            </a:r>
            <a:r>
              <a:rPr lang="zh-CN" altLang="en-US" sz="3000" dirty="0" smtClean="0">
                <a:solidFill>
                  <a:schemeClr val="bg1"/>
                </a:solidFill>
                <a:latin typeface="+mn-lt"/>
                <a:ea typeface="+mn-ea"/>
                <a:cs typeface="+mn-cs"/>
              </a:rPr>
              <a:t>真諦</a:t>
            </a:r>
            <a:r>
              <a:rPr lang="en-US" altLang="zh-CN" sz="3000" dirty="0" smtClean="0">
                <a:solidFill>
                  <a:schemeClr val="bg1"/>
                </a:solidFill>
                <a:latin typeface="+mn-lt"/>
                <a:ea typeface="+mn-ea"/>
                <a:cs typeface="+mn-cs"/>
              </a:rPr>
              <a:t>) widely </a:t>
            </a:r>
            <a:r>
              <a:rPr lang="en-US" altLang="zh-CN" sz="3000" dirty="0">
                <a:solidFill>
                  <a:schemeClr val="bg1"/>
                </a:solidFill>
                <a:latin typeface="+mn-lt"/>
                <a:ea typeface="+mn-ea"/>
                <a:cs typeface="+mn-cs"/>
              </a:rPr>
              <a:t>propagated </a:t>
            </a:r>
            <a:r>
              <a:rPr lang="en-US" altLang="zh-CN" sz="3000" dirty="0" err="1">
                <a:solidFill>
                  <a:schemeClr val="bg1"/>
                </a:solidFill>
                <a:latin typeface="+mn-lt"/>
                <a:ea typeface="+mn-ea"/>
                <a:cs typeface="+mn-cs"/>
              </a:rPr>
              <a:t>Yogācāra</a:t>
            </a:r>
            <a:r>
              <a:rPr lang="en-US" altLang="zh-CN" sz="3000" dirty="0">
                <a:solidFill>
                  <a:schemeClr val="bg1"/>
                </a:solidFill>
                <a:latin typeface="+mn-lt"/>
                <a:ea typeface="+mn-ea"/>
                <a:cs typeface="+mn-cs"/>
              </a:rPr>
              <a:t> teachings in China. His translations include the </a:t>
            </a:r>
            <a:r>
              <a:rPr lang="en-US" altLang="zh-CN" sz="3000" i="1" dirty="0" err="1">
                <a:solidFill>
                  <a:schemeClr val="bg1"/>
                </a:solidFill>
                <a:latin typeface="+mn-lt"/>
                <a:ea typeface="+mn-ea"/>
                <a:cs typeface="+mn-cs"/>
              </a:rPr>
              <a:t>Saṃdhinirmocana</a:t>
            </a:r>
            <a:r>
              <a:rPr lang="en-US" altLang="zh-CN" sz="3000" i="1" dirty="0">
                <a:solidFill>
                  <a:schemeClr val="bg1"/>
                </a:solidFill>
                <a:latin typeface="+mn-lt"/>
                <a:ea typeface="+mn-ea"/>
                <a:cs typeface="+mn-cs"/>
              </a:rPr>
              <a:t> </a:t>
            </a:r>
            <a:r>
              <a:rPr lang="en-US" altLang="zh-CN" sz="3000" i="1" dirty="0" err="1" smtClean="0">
                <a:solidFill>
                  <a:schemeClr val="bg1"/>
                </a:solidFill>
                <a:latin typeface="+mn-lt"/>
                <a:ea typeface="+mn-ea"/>
                <a:cs typeface="+mn-cs"/>
              </a:rPr>
              <a:t>Sūtra</a:t>
            </a:r>
            <a:r>
              <a:rPr lang="en-US" altLang="zh-CN" sz="3000" i="1" dirty="0" smtClean="0">
                <a:solidFill>
                  <a:schemeClr val="bg1"/>
                </a:solidFill>
                <a:latin typeface="+mn-lt"/>
                <a:ea typeface="+mn-ea"/>
                <a:cs typeface="+mn-cs"/>
              </a:rPr>
              <a:t> </a:t>
            </a:r>
            <a:r>
              <a:rPr lang="en-US" altLang="zh-CN" sz="3000" dirty="0" smtClean="0">
                <a:solidFill>
                  <a:schemeClr val="bg1"/>
                </a:solidFill>
                <a:latin typeface="+mn-lt"/>
                <a:ea typeface="+mn-ea"/>
                <a:cs typeface="+mn-cs"/>
              </a:rPr>
              <a:t>(</a:t>
            </a:r>
            <a:r>
              <a:rPr lang="zh-CN" altLang="en-US" sz="3000" dirty="0" smtClean="0">
                <a:solidFill>
                  <a:schemeClr val="bg1"/>
                </a:solidFill>
                <a:latin typeface="+mn-lt"/>
                <a:ea typeface="+mn-ea"/>
                <a:cs typeface="+mn-cs"/>
              </a:rPr>
              <a:t>解深密經</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the </a:t>
            </a:r>
            <a:r>
              <a:rPr lang="en-US" altLang="zh-CN" sz="3000" i="1" dirty="0" err="1" smtClean="0">
                <a:solidFill>
                  <a:schemeClr val="bg1"/>
                </a:solidFill>
                <a:latin typeface="+mn-lt"/>
                <a:ea typeface="+mn-ea"/>
                <a:cs typeface="+mn-cs"/>
              </a:rPr>
              <a:t>Madhyāntavibhāga-kārikā</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辯中邊論頌</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the </a:t>
            </a:r>
            <a:r>
              <a:rPr lang="en-US" altLang="zh-CN" sz="3000" i="1" dirty="0" err="1" smtClean="0">
                <a:solidFill>
                  <a:schemeClr val="bg1"/>
                </a:solidFill>
                <a:latin typeface="+mn-lt"/>
                <a:ea typeface="+mn-ea"/>
                <a:cs typeface="+mn-cs"/>
              </a:rPr>
              <a:t>Triṃśikā-vijñaptimātratā</a:t>
            </a:r>
            <a:r>
              <a:rPr lang="en-US" altLang="zh-CN" sz="3000" dirty="0" smtClean="0">
                <a:solidFill>
                  <a:schemeClr val="bg1"/>
                </a:solidFill>
                <a:latin typeface="+mn-lt"/>
                <a:ea typeface="+mn-ea"/>
                <a:cs typeface="+mn-cs"/>
              </a:rPr>
              <a:t> (</a:t>
            </a:r>
            <a:r>
              <a:rPr lang="zh-TW" altLang="en-US" sz="3000" dirty="0">
                <a:solidFill>
                  <a:schemeClr val="bg1"/>
                </a:solidFill>
                <a:latin typeface="+mn-lt"/>
                <a:ea typeface="+mn-ea"/>
                <a:cs typeface="+mn-cs"/>
              </a:rPr>
              <a:t>唯識三十論頌</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and the </a:t>
            </a:r>
            <a:r>
              <a:rPr lang="en-US" altLang="zh-CN" sz="3000" i="1" dirty="0" err="1" smtClean="0">
                <a:solidFill>
                  <a:schemeClr val="bg1"/>
                </a:solidFill>
                <a:latin typeface="+mn-lt"/>
                <a:ea typeface="+mn-ea"/>
                <a:cs typeface="+mn-cs"/>
              </a:rPr>
              <a:t>Mahāyānasaṃgraha</a:t>
            </a:r>
            <a:r>
              <a:rPr lang="en-US" altLang="zh-CN" sz="3000" dirty="0" smtClean="0">
                <a:solidFill>
                  <a:schemeClr val="bg1"/>
                </a:solidFill>
                <a:latin typeface="+mn-lt"/>
                <a:ea typeface="+mn-ea"/>
                <a:cs typeface="+mn-cs"/>
              </a:rPr>
              <a:t> (</a:t>
            </a:r>
            <a:r>
              <a:rPr lang="zh-CN" altLang="en-US" sz="3000" dirty="0">
                <a:solidFill>
                  <a:schemeClr val="bg1"/>
                </a:solidFill>
                <a:latin typeface="+mn-lt"/>
                <a:ea typeface="+mn-ea"/>
                <a:cs typeface="+mn-cs"/>
              </a:rPr>
              <a:t>攝大乘論</a:t>
            </a:r>
            <a:r>
              <a:rPr lang="en-US" altLang="zh-CN" sz="3000" dirty="0">
                <a:solidFill>
                  <a:schemeClr val="bg1"/>
                </a:solidFill>
                <a:latin typeface="+mn-lt"/>
                <a:ea typeface="+mn-ea"/>
                <a:cs typeface="+mn-cs"/>
              </a:rPr>
              <a:t>). </a:t>
            </a:r>
            <a:endParaRPr lang="en-US" altLang="zh-CN" sz="3000" u="sng" dirty="0" smtClean="0">
              <a:solidFill>
                <a:schemeClr val="bg1"/>
              </a:solidFill>
              <a:latin typeface="+mn-lt"/>
              <a:ea typeface="+mn-ea"/>
              <a:cs typeface="+mn-cs"/>
            </a:endParaRPr>
          </a:p>
        </p:txBody>
      </p:sp>
      <p:sp>
        <p:nvSpPr>
          <p:cNvPr id="3" name="標題 5"/>
          <p:cNvSpPr txBox="1">
            <a:spLocks/>
          </p:cNvSpPr>
          <p:nvPr/>
        </p:nvSpPr>
        <p:spPr>
          <a:xfrm>
            <a:off x="8699712" y="3976919"/>
            <a:ext cx="2727675" cy="87059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n-US" altLang="zh-CN" sz="2800" dirty="0" smtClean="0">
                <a:solidFill>
                  <a:schemeClr val="bg1"/>
                </a:solidFill>
                <a:latin typeface="+mn-lt"/>
                <a:ea typeface="+mn-ea"/>
                <a:cs typeface="+mn-cs"/>
              </a:rPr>
              <a:t>Master </a:t>
            </a:r>
            <a:r>
              <a:rPr lang="en-US" altLang="zh-CN" sz="2800" dirty="0" err="1">
                <a:solidFill>
                  <a:schemeClr val="bg1"/>
                </a:solidFill>
                <a:latin typeface="+mn-lt"/>
                <a:ea typeface="+mn-ea"/>
                <a:cs typeface="+mn-cs"/>
              </a:rPr>
              <a:t>Paramārtha</a:t>
            </a:r>
            <a:r>
              <a:rPr lang="en-US" altLang="zh-CN" sz="2800" dirty="0" smtClean="0">
                <a:solidFill>
                  <a:schemeClr val="bg1"/>
                </a:solidFill>
                <a:latin typeface="+mn-lt"/>
                <a:ea typeface="+mn-ea"/>
                <a:cs typeface="+mn-cs"/>
              </a:rPr>
              <a:t>   </a:t>
            </a:r>
          </a:p>
        </p:txBody>
      </p:sp>
      <p:pic>
        <p:nvPicPr>
          <p:cNvPr id="4" name="圖片 3"/>
          <p:cNvPicPr>
            <a:picLocks noChangeAspect="1"/>
          </p:cNvPicPr>
          <p:nvPr/>
        </p:nvPicPr>
        <p:blipFill>
          <a:blip r:embed="rId3"/>
          <a:stretch>
            <a:fillRect/>
          </a:stretch>
        </p:blipFill>
        <p:spPr>
          <a:xfrm>
            <a:off x="8617832" y="819604"/>
            <a:ext cx="3039462" cy="3006373"/>
          </a:xfrm>
          <a:prstGeom prst="rect">
            <a:avLst/>
          </a:prstGeom>
        </p:spPr>
      </p:pic>
      <p:sp>
        <p:nvSpPr>
          <p:cNvPr id="5" name="標題 5"/>
          <p:cNvSpPr txBox="1">
            <a:spLocks/>
          </p:cNvSpPr>
          <p:nvPr/>
        </p:nvSpPr>
        <p:spPr>
          <a:xfrm>
            <a:off x="785281" y="5091949"/>
            <a:ext cx="10914541" cy="1557045"/>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err="1" smtClean="0">
                <a:solidFill>
                  <a:schemeClr val="bg1"/>
                </a:solidFill>
                <a:latin typeface="+mn-lt"/>
                <a:ea typeface="+mn-ea"/>
                <a:cs typeface="+mn-cs"/>
              </a:rPr>
              <a:t>Paramārtha</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also taught widely on the principles of Consciousness Only, and developed a large following in southern China. </a:t>
            </a:r>
            <a:endParaRPr lang="en-US" altLang="zh-CN" sz="3200" u="sng" dirty="0" smtClean="0">
              <a:solidFill>
                <a:schemeClr val="bg1"/>
              </a:solidFill>
              <a:latin typeface="+mn-lt"/>
              <a:ea typeface="+mn-ea"/>
              <a:cs typeface="+mn-cs"/>
            </a:endParaRPr>
          </a:p>
        </p:txBody>
      </p:sp>
    </p:spTree>
    <p:extLst>
      <p:ext uri="{BB962C8B-B14F-4D97-AF65-F5344CB8AC3E}">
        <p14:creationId xmlns:p14="http://schemas.microsoft.com/office/powerpoint/2010/main" val="22197552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98255" y="409833"/>
            <a:ext cx="8273896" cy="6089821"/>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4000" dirty="0">
                <a:solidFill>
                  <a:schemeClr val="bg1"/>
                </a:solidFill>
                <a:latin typeface="+mn-lt"/>
                <a:ea typeface="+mn-ea"/>
                <a:cs typeface="+mn-cs"/>
              </a:rPr>
              <a:t>Although </a:t>
            </a:r>
            <a:r>
              <a:rPr lang="en-US" altLang="zh-CN" sz="4000" dirty="0" err="1">
                <a:solidFill>
                  <a:schemeClr val="bg1"/>
                </a:solidFill>
                <a:latin typeface="+mn-lt"/>
                <a:ea typeface="+mn-ea"/>
                <a:cs typeface="+mn-cs"/>
              </a:rPr>
              <a:t>Yogācāra</a:t>
            </a:r>
            <a:r>
              <a:rPr lang="en-US" altLang="zh-CN" sz="4000" dirty="0">
                <a:solidFill>
                  <a:schemeClr val="bg1"/>
                </a:solidFill>
                <a:latin typeface="+mn-lt"/>
                <a:ea typeface="+mn-ea"/>
                <a:cs typeface="+mn-cs"/>
              </a:rPr>
              <a:t> teachings had been propagated widely, most look to </a:t>
            </a:r>
            <a:r>
              <a:rPr lang="en-US" altLang="zh-CN" sz="4000" dirty="0" err="1">
                <a:solidFill>
                  <a:schemeClr val="bg1"/>
                </a:solidFill>
                <a:latin typeface="+mn-lt"/>
                <a:ea typeface="+mn-ea"/>
                <a:cs typeface="+mn-cs"/>
              </a:rPr>
              <a:t>Xuanzang</a:t>
            </a:r>
            <a:r>
              <a:rPr lang="en-US" altLang="zh-CN" sz="4000" dirty="0">
                <a:solidFill>
                  <a:schemeClr val="bg1"/>
                </a:solidFill>
                <a:latin typeface="+mn-lt"/>
                <a:ea typeface="+mn-ea"/>
                <a:cs typeface="+mn-cs"/>
              </a:rPr>
              <a:t> (</a:t>
            </a:r>
            <a:r>
              <a:rPr lang="en-US" altLang="zh-CN" sz="4000" dirty="0" smtClean="0">
                <a:solidFill>
                  <a:schemeClr val="bg1"/>
                </a:solidFill>
                <a:latin typeface="+mn-lt"/>
                <a:ea typeface="+mn-ea"/>
                <a:cs typeface="+mn-cs"/>
              </a:rPr>
              <a:t>602-664; </a:t>
            </a:r>
            <a:r>
              <a:rPr lang="zh-CN" altLang="en-US" sz="4000" dirty="0" smtClean="0">
                <a:solidFill>
                  <a:schemeClr val="bg1"/>
                </a:solidFill>
                <a:latin typeface="+mn-lt"/>
                <a:ea typeface="+mn-ea"/>
                <a:cs typeface="+mn-cs"/>
              </a:rPr>
              <a:t>玄奘</a:t>
            </a:r>
            <a:r>
              <a:rPr lang="en-US" altLang="zh-CN" sz="4000" dirty="0" smtClean="0">
                <a:solidFill>
                  <a:schemeClr val="bg1"/>
                </a:solidFill>
                <a:latin typeface="+mn-lt"/>
                <a:ea typeface="+mn-ea"/>
                <a:cs typeface="+mn-cs"/>
              </a:rPr>
              <a:t>) as </a:t>
            </a:r>
            <a:r>
              <a:rPr lang="en-US" altLang="zh-CN" sz="4000" dirty="0">
                <a:solidFill>
                  <a:schemeClr val="bg1"/>
                </a:solidFill>
                <a:latin typeface="+mn-lt"/>
                <a:ea typeface="+mn-ea"/>
                <a:cs typeface="+mn-cs"/>
              </a:rPr>
              <a:t>the most important founder of East Asian </a:t>
            </a:r>
            <a:r>
              <a:rPr lang="en-US" altLang="zh-CN" sz="4000" dirty="0" err="1">
                <a:solidFill>
                  <a:schemeClr val="bg1"/>
                </a:solidFill>
                <a:latin typeface="+mn-lt"/>
                <a:ea typeface="+mn-ea"/>
                <a:cs typeface="+mn-cs"/>
              </a:rPr>
              <a:t>Yogācāra</a:t>
            </a:r>
            <a:r>
              <a:rPr lang="en-US" altLang="zh-CN" sz="4000" dirty="0">
                <a:solidFill>
                  <a:schemeClr val="bg1"/>
                </a:solidFill>
                <a:latin typeface="+mn-lt"/>
                <a:ea typeface="+mn-ea"/>
                <a:cs typeface="+mn-cs"/>
              </a:rPr>
              <a:t>. At the age of 33, </a:t>
            </a:r>
            <a:r>
              <a:rPr lang="en-US" altLang="zh-CN" sz="4000" dirty="0" err="1">
                <a:solidFill>
                  <a:schemeClr val="bg1"/>
                </a:solidFill>
                <a:latin typeface="+mn-lt"/>
                <a:ea typeface="+mn-ea"/>
                <a:cs typeface="+mn-cs"/>
              </a:rPr>
              <a:t>Xuanzang</a:t>
            </a:r>
            <a:r>
              <a:rPr lang="en-US" altLang="zh-CN" sz="4000" dirty="0">
                <a:solidFill>
                  <a:schemeClr val="bg1"/>
                </a:solidFill>
                <a:latin typeface="+mn-lt"/>
                <a:ea typeface="+mn-ea"/>
                <a:cs typeface="+mn-cs"/>
              </a:rPr>
              <a:t> made a dangerous journey to India in order to study Buddhism there and to procure Buddhist texts for translation into Chinese.</a:t>
            </a:r>
            <a:endParaRPr lang="en-US" altLang="zh-CN" sz="3600" dirty="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9239957" y="345165"/>
            <a:ext cx="2566925" cy="6043277"/>
          </a:xfrm>
          <a:prstGeom prst="rect">
            <a:avLst/>
          </a:prstGeom>
        </p:spPr>
      </p:pic>
    </p:spTree>
    <p:extLst>
      <p:ext uri="{BB962C8B-B14F-4D97-AF65-F5344CB8AC3E}">
        <p14:creationId xmlns:p14="http://schemas.microsoft.com/office/powerpoint/2010/main" val="32697166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5"/>
          <p:cNvSpPr txBox="1">
            <a:spLocks/>
          </p:cNvSpPr>
          <p:nvPr/>
        </p:nvSpPr>
        <p:spPr>
          <a:xfrm>
            <a:off x="766790" y="494940"/>
            <a:ext cx="10780599" cy="27425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dirty="0" err="1">
                <a:solidFill>
                  <a:schemeClr val="bg1"/>
                </a:solidFill>
                <a:latin typeface="+mn-lt"/>
                <a:ea typeface="+mn-ea"/>
                <a:cs typeface="+mn-cs"/>
              </a:rPr>
              <a:t>Xuanzang</a:t>
            </a:r>
            <a:r>
              <a:rPr lang="en-US" altLang="zh-CN" dirty="0">
                <a:solidFill>
                  <a:schemeClr val="bg1"/>
                </a:solidFill>
                <a:latin typeface="+mn-lt"/>
                <a:ea typeface="+mn-ea"/>
                <a:cs typeface="+mn-cs"/>
              </a:rPr>
              <a:t> spent over ten years in India traveling and studying under various Buddhist </a:t>
            </a:r>
            <a:r>
              <a:rPr lang="en-US" altLang="zh-CN" dirty="0" smtClean="0">
                <a:solidFill>
                  <a:schemeClr val="bg1"/>
                </a:solidFill>
                <a:latin typeface="+mn-lt"/>
                <a:ea typeface="+mn-ea"/>
                <a:cs typeface="+mn-cs"/>
              </a:rPr>
              <a:t>masters. </a:t>
            </a:r>
            <a:r>
              <a:rPr lang="en-US" altLang="zh-CN" dirty="0">
                <a:solidFill>
                  <a:schemeClr val="bg1"/>
                </a:solidFill>
                <a:latin typeface="+mn-lt"/>
                <a:ea typeface="+mn-ea"/>
                <a:cs typeface="+mn-cs"/>
              </a:rPr>
              <a:t>These masters included </a:t>
            </a:r>
            <a:r>
              <a:rPr lang="en-US" altLang="zh-CN" dirty="0" err="1" smtClean="0">
                <a:solidFill>
                  <a:schemeClr val="bg1"/>
                </a:solidFill>
                <a:latin typeface="+mn-lt"/>
                <a:ea typeface="+mn-ea"/>
                <a:cs typeface="+mn-cs"/>
              </a:rPr>
              <a:t>Śīlabhadra</a:t>
            </a:r>
            <a:r>
              <a:rPr lang="en-US" altLang="zh-CN" dirty="0" smtClean="0">
                <a:solidFill>
                  <a:schemeClr val="bg1"/>
                </a:solidFill>
                <a:latin typeface="+mn-lt"/>
                <a:ea typeface="+mn-ea"/>
                <a:cs typeface="+mn-cs"/>
              </a:rPr>
              <a:t> (</a:t>
            </a:r>
            <a:r>
              <a:rPr lang="zh-CN" altLang="en-US" dirty="0" smtClean="0">
                <a:solidFill>
                  <a:schemeClr val="bg1"/>
                </a:solidFill>
                <a:latin typeface="+mn-lt"/>
                <a:ea typeface="+mn-ea"/>
                <a:cs typeface="+mn-cs"/>
              </a:rPr>
              <a:t>戒賢</a:t>
            </a:r>
            <a:r>
              <a:rPr lang="en-US" altLang="zh-CN" dirty="0" smtClean="0">
                <a:solidFill>
                  <a:schemeClr val="bg1"/>
                </a:solidFill>
                <a:latin typeface="+mn-lt"/>
                <a:ea typeface="+mn-ea"/>
                <a:cs typeface="+mn-cs"/>
              </a:rPr>
              <a:t>), </a:t>
            </a:r>
            <a:r>
              <a:rPr lang="en-US" altLang="zh-CN" dirty="0">
                <a:solidFill>
                  <a:schemeClr val="bg1"/>
                </a:solidFill>
                <a:latin typeface="+mn-lt"/>
                <a:ea typeface="+mn-ea"/>
                <a:cs typeface="+mn-cs"/>
              </a:rPr>
              <a:t>the abbot of the </a:t>
            </a:r>
            <a:r>
              <a:rPr lang="en-US" altLang="zh-CN" dirty="0" err="1">
                <a:solidFill>
                  <a:schemeClr val="bg1"/>
                </a:solidFill>
                <a:latin typeface="+mn-lt"/>
                <a:ea typeface="+mn-ea"/>
                <a:cs typeface="+mn-cs"/>
              </a:rPr>
              <a:t>Nālandā</a:t>
            </a:r>
            <a:r>
              <a:rPr lang="en-US" altLang="zh-CN" dirty="0">
                <a:solidFill>
                  <a:schemeClr val="bg1"/>
                </a:solidFill>
                <a:latin typeface="+mn-lt"/>
                <a:ea typeface="+mn-ea"/>
                <a:cs typeface="+mn-cs"/>
              </a:rPr>
              <a:t> </a:t>
            </a:r>
            <a:r>
              <a:rPr lang="en-US" altLang="zh-CN" dirty="0" err="1">
                <a:solidFill>
                  <a:schemeClr val="bg1"/>
                </a:solidFill>
                <a:latin typeface="+mn-lt"/>
                <a:ea typeface="+mn-ea"/>
                <a:cs typeface="+mn-cs"/>
              </a:rPr>
              <a:t>Mahāvihāra</a:t>
            </a:r>
            <a:r>
              <a:rPr lang="en-US" altLang="zh-CN" dirty="0">
                <a:solidFill>
                  <a:schemeClr val="bg1"/>
                </a:solidFill>
                <a:latin typeface="+mn-lt"/>
                <a:ea typeface="+mn-ea"/>
                <a:cs typeface="+mn-cs"/>
              </a:rPr>
              <a:t>, who was then 106 years old.</a:t>
            </a:r>
            <a:endParaRPr lang="en-US" altLang="zh-CN" u="sng" dirty="0" smtClean="0">
              <a:solidFill>
                <a:schemeClr val="bg1"/>
              </a:solidFill>
              <a:latin typeface="+mn-lt"/>
              <a:ea typeface="+mn-ea"/>
              <a:cs typeface="+mn-cs"/>
            </a:endParaRPr>
          </a:p>
        </p:txBody>
      </p:sp>
      <p:sp>
        <p:nvSpPr>
          <p:cNvPr id="4" name="標題 5"/>
          <p:cNvSpPr txBox="1">
            <a:spLocks/>
          </p:cNvSpPr>
          <p:nvPr/>
        </p:nvSpPr>
        <p:spPr>
          <a:xfrm>
            <a:off x="766788" y="3495573"/>
            <a:ext cx="10780599" cy="27425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dirty="0">
                <a:solidFill>
                  <a:schemeClr val="bg1"/>
                </a:solidFill>
                <a:latin typeface="+mn-lt"/>
                <a:ea typeface="+mn-ea"/>
                <a:cs typeface="+mn-cs"/>
              </a:rPr>
              <a:t>Upon his return from India, </a:t>
            </a:r>
            <a:r>
              <a:rPr lang="en-US" altLang="zh-CN" dirty="0" err="1">
                <a:solidFill>
                  <a:schemeClr val="bg1"/>
                </a:solidFill>
                <a:latin typeface="+mn-lt"/>
                <a:ea typeface="+mn-ea"/>
                <a:cs typeface="+mn-cs"/>
              </a:rPr>
              <a:t>Xuanzang</a:t>
            </a:r>
            <a:r>
              <a:rPr lang="en-US" altLang="zh-CN" dirty="0">
                <a:solidFill>
                  <a:schemeClr val="bg1"/>
                </a:solidFill>
                <a:latin typeface="+mn-lt"/>
                <a:ea typeface="+mn-ea"/>
                <a:cs typeface="+mn-cs"/>
              </a:rPr>
              <a:t> brought with him 657 Buddhist texts from </a:t>
            </a:r>
            <a:r>
              <a:rPr lang="en-US" altLang="zh-CN" dirty="0" smtClean="0">
                <a:solidFill>
                  <a:schemeClr val="bg1"/>
                </a:solidFill>
                <a:latin typeface="+mn-lt"/>
                <a:ea typeface="+mn-ea"/>
                <a:cs typeface="+mn-cs"/>
              </a:rPr>
              <a:t>India, </a:t>
            </a:r>
            <a:r>
              <a:rPr lang="en-US" altLang="zh-CN" dirty="0">
                <a:solidFill>
                  <a:schemeClr val="bg1"/>
                </a:solidFill>
                <a:latin typeface="+mn-lt"/>
                <a:ea typeface="+mn-ea"/>
                <a:cs typeface="+mn-cs"/>
              </a:rPr>
              <a:t>including important </a:t>
            </a:r>
            <a:r>
              <a:rPr lang="en-US" altLang="zh-CN" dirty="0" err="1">
                <a:solidFill>
                  <a:schemeClr val="bg1"/>
                </a:solidFill>
                <a:latin typeface="+mn-lt"/>
                <a:ea typeface="+mn-ea"/>
                <a:cs typeface="+mn-cs"/>
              </a:rPr>
              <a:t>Yogācāra</a:t>
            </a:r>
            <a:r>
              <a:rPr lang="en-US" altLang="zh-CN" dirty="0">
                <a:solidFill>
                  <a:schemeClr val="bg1"/>
                </a:solidFill>
                <a:latin typeface="+mn-lt"/>
                <a:ea typeface="+mn-ea"/>
                <a:cs typeface="+mn-cs"/>
              </a:rPr>
              <a:t> works such as the </a:t>
            </a:r>
            <a:r>
              <a:rPr lang="en-US" altLang="zh-CN" i="1" dirty="0" err="1" smtClean="0">
                <a:solidFill>
                  <a:schemeClr val="bg1"/>
                </a:solidFill>
                <a:latin typeface="+mn-lt"/>
                <a:ea typeface="+mn-ea"/>
                <a:cs typeface="+mn-cs"/>
              </a:rPr>
              <a:t>Yogācārabhūmi-śastra</a:t>
            </a:r>
            <a:r>
              <a:rPr lang="en-US" altLang="zh-CN" dirty="0" smtClean="0">
                <a:solidFill>
                  <a:schemeClr val="bg1"/>
                </a:solidFill>
                <a:latin typeface="+mn-lt"/>
                <a:ea typeface="+mn-ea"/>
                <a:cs typeface="+mn-cs"/>
              </a:rPr>
              <a:t> (</a:t>
            </a:r>
            <a:r>
              <a:rPr lang="zh-CN" altLang="en-US" dirty="0" smtClean="0">
                <a:solidFill>
                  <a:schemeClr val="bg1"/>
                </a:solidFill>
                <a:latin typeface="+mn-lt"/>
                <a:ea typeface="+mn-ea"/>
                <a:cs typeface="+mn-cs"/>
              </a:rPr>
              <a:t>瑜伽師地論</a:t>
            </a:r>
            <a:r>
              <a:rPr lang="en-US" altLang="zh-CN" dirty="0" smtClean="0">
                <a:solidFill>
                  <a:schemeClr val="bg1"/>
                </a:solidFill>
                <a:latin typeface="+mn-lt"/>
                <a:ea typeface="+mn-ea"/>
                <a:cs typeface="+mn-cs"/>
              </a:rPr>
              <a:t>). </a:t>
            </a:r>
            <a:endParaRPr lang="en-US" altLang="zh-CN" u="sng" dirty="0" smtClean="0">
              <a:solidFill>
                <a:schemeClr val="bg1"/>
              </a:solidFill>
              <a:latin typeface="+mn-lt"/>
              <a:ea typeface="+mn-ea"/>
              <a:cs typeface="+mn-cs"/>
            </a:endParaRPr>
          </a:p>
        </p:txBody>
      </p:sp>
    </p:spTree>
    <p:extLst>
      <p:ext uri="{BB962C8B-B14F-4D97-AF65-F5344CB8AC3E}">
        <p14:creationId xmlns:p14="http://schemas.microsoft.com/office/powerpoint/2010/main" val="12594387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65770" y="308919"/>
            <a:ext cx="3689538" cy="62216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i="1" dirty="0">
                <a:solidFill>
                  <a:schemeClr val="bg1"/>
                </a:solidFill>
                <a:latin typeface="+mn-lt"/>
                <a:ea typeface="+mn-ea"/>
                <a:cs typeface="+mn-cs"/>
              </a:rPr>
              <a:t>The </a:t>
            </a:r>
            <a:r>
              <a:rPr lang="en-US" altLang="zh-CN" sz="3200" i="1" u="sng" dirty="0">
                <a:solidFill>
                  <a:schemeClr val="bg1"/>
                </a:solidFill>
                <a:latin typeface="+mn-lt"/>
                <a:ea typeface="+mn-ea"/>
                <a:cs typeface="+mn-cs"/>
              </a:rPr>
              <a:t>Great Tang Records on the Western Regions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大唐西域記</a:t>
            </a:r>
            <a:r>
              <a:rPr lang="en-US" altLang="zh-CN" sz="3200" dirty="0" smtClean="0">
                <a:solidFill>
                  <a:schemeClr val="bg1"/>
                </a:solidFill>
                <a:latin typeface="+mn-lt"/>
                <a:ea typeface="+mn-ea"/>
                <a:cs typeface="+mn-cs"/>
              </a:rPr>
              <a:t>)</a:t>
            </a:r>
            <a:r>
              <a:rPr lang="en-US" altLang="zh-CN" sz="3200" i="1" dirty="0" smtClean="0">
                <a:solidFill>
                  <a:schemeClr val="bg1"/>
                </a:solidFill>
                <a:latin typeface="+mn-lt"/>
                <a:ea typeface="+mn-ea"/>
                <a:cs typeface="+mn-cs"/>
              </a:rPr>
              <a:t> </a:t>
            </a:r>
            <a:r>
              <a:rPr lang="en-US" altLang="zh-CN" sz="3200" dirty="0" smtClean="0">
                <a:solidFill>
                  <a:schemeClr val="bg1"/>
                </a:solidFill>
                <a:latin typeface="+mn-lt"/>
                <a:ea typeface="+mn-ea"/>
                <a:cs typeface="+mn-cs"/>
              </a:rPr>
              <a:t>is </a:t>
            </a:r>
            <a:r>
              <a:rPr lang="en-US" altLang="zh-CN" sz="3200" dirty="0">
                <a:solidFill>
                  <a:schemeClr val="bg1"/>
                </a:solidFill>
                <a:latin typeface="+mn-lt"/>
                <a:ea typeface="+mn-ea"/>
                <a:cs typeface="+mn-cs"/>
              </a:rPr>
              <a:t>a narrative of </a:t>
            </a:r>
            <a:r>
              <a:rPr lang="en-US" altLang="zh-CN" sz="3200" dirty="0" err="1">
                <a:solidFill>
                  <a:schemeClr val="bg1"/>
                </a:solidFill>
                <a:latin typeface="+mn-lt"/>
                <a:ea typeface="+mn-ea"/>
                <a:cs typeface="+mn-cs"/>
              </a:rPr>
              <a:t>Xuanzang's</a:t>
            </a:r>
            <a:r>
              <a:rPr lang="en-US" altLang="zh-CN" sz="3200" dirty="0">
                <a:solidFill>
                  <a:schemeClr val="bg1"/>
                </a:solidFill>
                <a:latin typeface="+mn-lt"/>
                <a:ea typeface="+mn-ea"/>
                <a:cs typeface="+mn-cs"/>
              </a:rPr>
              <a:t> nineteen-year </a:t>
            </a:r>
            <a:r>
              <a:rPr lang="en-US" altLang="zh-CN" sz="3200" dirty="0" smtClean="0">
                <a:solidFill>
                  <a:schemeClr val="bg1"/>
                </a:solidFill>
                <a:latin typeface="+mn-lt"/>
                <a:ea typeface="+mn-ea"/>
                <a:cs typeface="+mn-cs"/>
              </a:rPr>
              <a:t>journey to India</a:t>
            </a:r>
            <a:r>
              <a:rPr lang="en-US" altLang="zh-CN" sz="3200" dirty="0">
                <a:solidFill>
                  <a:schemeClr val="bg1"/>
                </a:solidFill>
                <a:latin typeface="+mn-lt"/>
                <a:ea typeface="+mn-ea"/>
                <a:cs typeface="+mn-cs"/>
              </a:rPr>
              <a:t>. Today, the text is of a great value to modern historians and </a:t>
            </a:r>
            <a:r>
              <a:rPr lang="en-US" altLang="zh-CN" sz="3200" dirty="0" smtClean="0">
                <a:solidFill>
                  <a:schemeClr val="bg1"/>
                </a:solidFill>
                <a:latin typeface="+mn-lt"/>
                <a:ea typeface="+mn-ea"/>
                <a:cs typeface="+mn-cs"/>
              </a:rPr>
              <a:t>archaeologists.</a:t>
            </a:r>
            <a:endParaRPr lang="en-US" altLang="zh-CN" sz="3200" dirty="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3962858" y="352646"/>
            <a:ext cx="8115874" cy="5825732"/>
          </a:xfrm>
          <a:prstGeom prst="rect">
            <a:avLst/>
          </a:prstGeom>
        </p:spPr>
      </p:pic>
    </p:spTree>
    <p:extLst>
      <p:ext uri="{BB962C8B-B14F-4D97-AF65-F5344CB8AC3E}">
        <p14:creationId xmlns:p14="http://schemas.microsoft.com/office/powerpoint/2010/main" val="39722409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616790" y="306859"/>
            <a:ext cx="5901399" cy="605069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3200" dirty="0" err="1" smtClean="0">
                <a:solidFill>
                  <a:schemeClr val="bg1"/>
                </a:solidFill>
                <a:latin typeface="+mn-lt"/>
                <a:ea typeface="+mn-ea"/>
                <a:cs typeface="+mn-cs"/>
              </a:rPr>
              <a:t>Xuanzang’s</a:t>
            </a:r>
            <a:r>
              <a:rPr lang="en-US" altLang="zh-CN" sz="3200" dirty="0" smtClean="0">
                <a:solidFill>
                  <a:schemeClr val="bg1"/>
                </a:solidFill>
                <a:latin typeface="+mn-lt"/>
                <a:ea typeface="+mn-ea"/>
                <a:cs typeface="+mn-cs"/>
              </a:rPr>
              <a:t> journey </a:t>
            </a:r>
            <a:r>
              <a:rPr lang="en-US" altLang="zh-CN" sz="3200" dirty="0">
                <a:solidFill>
                  <a:schemeClr val="bg1"/>
                </a:solidFill>
                <a:latin typeface="+mn-lt"/>
                <a:ea typeface="+mn-ea"/>
                <a:cs typeface="+mn-cs"/>
              </a:rPr>
              <a:t>was later the subject of legend and eventually fictionalized as the classic Chinese novel </a:t>
            </a:r>
            <a:r>
              <a:rPr lang="en-US" altLang="zh-CN" sz="3200" dirty="0" smtClean="0">
                <a:solidFill>
                  <a:schemeClr val="bg1"/>
                </a:solidFill>
                <a:latin typeface="+mn-lt"/>
                <a:ea typeface="+mn-ea"/>
                <a:cs typeface="+mn-cs"/>
              </a:rPr>
              <a:t>“</a:t>
            </a:r>
            <a:r>
              <a:rPr lang="en-US" altLang="zh-CN" sz="3200" i="1" dirty="0" smtClean="0">
                <a:solidFill>
                  <a:schemeClr val="bg1"/>
                </a:solidFill>
                <a:latin typeface="+mn-lt"/>
                <a:ea typeface="+mn-ea"/>
                <a:cs typeface="+mn-cs"/>
              </a:rPr>
              <a:t>Journey </a:t>
            </a:r>
            <a:r>
              <a:rPr lang="en-US" altLang="zh-CN" sz="3200" i="1" dirty="0">
                <a:solidFill>
                  <a:schemeClr val="bg1"/>
                </a:solidFill>
                <a:latin typeface="+mn-lt"/>
                <a:ea typeface="+mn-ea"/>
                <a:cs typeface="+mn-cs"/>
              </a:rPr>
              <a:t>to the </a:t>
            </a:r>
            <a:r>
              <a:rPr lang="en-US" altLang="zh-CN" sz="3200" i="1" dirty="0" smtClean="0">
                <a:solidFill>
                  <a:schemeClr val="bg1"/>
                </a:solidFill>
                <a:latin typeface="+mn-lt"/>
                <a:ea typeface="+mn-ea"/>
                <a:cs typeface="+mn-cs"/>
              </a:rPr>
              <a:t>West</a:t>
            </a:r>
            <a:r>
              <a:rPr lang="en-US" altLang="zh-CN" sz="3200" dirty="0" smtClean="0">
                <a:solidFill>
                  <a:schemeClr val="bg1"/>
                </a:solidFill>
                <a:latin typeface="+mn-lt"/>
                <a:ea typeface="+mn-ea"/>
                <a:cs typeface="+mn-cs"/>
              </a:rPr>
              <a:t>” ( “</a:t>
            </a:r>
            <a:r>
              <a:rPr lang="en-US" altLang="zh-CN" sz="3200" i="1" dirty="0" smtClean="0">
                <a:solidFill>
                  <a:schemeClr val="bg1"/>
                </a:solidFill>
                <a:latin typeface="+mn-lt"/>
                <a:ea typeface="+mn-ea"/>
                <a:cs typeface="+mn-cs"/>
              </a:rPr>
              <a:t>Monkey King</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7424439" y="413950"/>
            <a:ext cx="4482357" cy="5887995"/>
          </a:xfrm>
          <a:prstGeom prst="rect">
            <a:avLst/>
          </a:prstGeom>
        </p:spPr>
      </p:pic>
    </p:spTree>
    <p:extLst>
      <p:ext uri="{BB962C8B-B14F-4D97-AF65-F5344CB8AC3E}">
        <p14:creationId xmlns:p14="http://schemas.microsoft.com/office/powerpoint/2010/main" val="9748859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772966" y="381670"/>
            <a:ext cx="10780599" cy="274253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dirty="0">
                <a:solidFill>
                  <a:schemeClr val="bg1"/>
                </a:solidFill>
                <a:latin typeface="+mn-lt"/>
                <a:ea typeface="+mn-ea"/>
                <a:cs typeface="+mn-cs"/>
              </a:rPr>
              <a:t>As an important contribution to East Asian </a:t>
            </a:r>
            <a:r>
              <a:rPr lang="en-US" altLang="zh-CN" dirty="0" err="1">
                <a:solidFill>
                  <a:schemeClr val="bg1"/>
                </a:solidFill>
                <a:latin typeface="+mn-lt"/>
                <a:ea typeface="+mn-ea"/>
                <a:cs typeface="+mn-cs"/>
              </a:rPr>
              <a:t>Yogācāra</a:t>
            </a:r>
            <a:r>
              <a:rPr lang="en-US" altLang="zh-CN" dirty="0">
                <a:solidFill>
                  <a:schemeClr val="bg1"/>
                </a:solidFill>
                <a:latin typeface="+mn-lt"/>
                <a:ea typeface="+mn-ea"/>
                <a:cs typeface="+mn-cs"/>
              </a:rPr>
              <a:t>, </a:t>
            </a:r>
            <a:r>
              <a:rPr lang="en-US" altLang="zh-CN" dirty="0" err="1">
                <a:solidFill>
                  <a:schemeClr val="bg1"/>
                </a:solidFill>
                <a:latin typeface="+mn-lt"/>
                <a:ea typeface="+mn-ea"/>
                <a:cs typeface="+mn-cs"/>
              </a:rPr>
              <a:t>Xuanzang</a:t>
            </a:r>
            <a:r>
              <a:rPr lang="en-US" altLang="zh-CN" dirty="0">
                <a:solidFill>
                  <a:schemeClr val="bg1"/>
                </a:solidFill>
                <a:latin typeface="+mn-lt"/>
                <a:ea typeface="+mn-ea"/>
                <a:cs typeface="+mn-cs"/>
              </a:rPr>
              <a:t> composed the treatise </a:t>
            </a:r>
            <a:r>
              <a:rPr lang="en-US" altLang="zh-CN" i="1" dirty="0">
                <a:solidFill>
                  <a:schemeClr val="bg1"/>
                </a:solidFill>
                <a:latin typeface="+mn-lt"/>
                <a:ea typeface="+mn-ea"/>
                <a:cs typeface="+mn-cs"/>
              </a:rPr>
              <a:t>Cheng </a:t>
            </a:r>
            <a:r>
              <a:rPr lang="en-US" altLang="zh-CN" i="1" dirty="0" err="1">
                <a:solidFill>
                  <a:schemeClr val="bg1"/>
                </a:solidFill>
                <a:latin typeface="+mn-lt"/>
                <a:ea typeface="+mn-ea"/>
                <a:cs typeface="+mn-cs"/>
              </a:rPr>
              <a:t>Weishi</a:t>
            </a:r>
            <a:r>
              <a:rPr lang="en-US" altLang="zh-CN" i="1" dirty="0">
                <a:solidFill>
                  <a:schemeClr val="bg1"/>
                </a:solidFill>
                <a:latin typeface="+mn-lt"/>
                <a:ea typeface="+mn-ea"/>
                <a:cs typeface="+mn-cs"/>
              </a:rPr>
              <a:t> </a:t>
            </a:r>
            <a:r>
              <a:rPr lang="en-US" altLang="zh-CN" i="1" dirty="0" err="1" smtClean="0">
                <a:solidFill>
                  <a:schemeClr val="bg1"/>
                </a:solidFill>
                <a:latin typeface="+mn-lt"/>
                <a:ea typeface="+mn-ea"/>
                <a:cs typeface="+mn-cs"/>
              </a:rPr>
              <a:t>Lun</a:t>
            </a:r>
            <a:r>
              <a:rPr lang="en-US" altLang="zh-CN" i="1" dirty="0" smtClean="0">
                <a:solidFill>
                  <a:schemeClr val="bg1"/>
                </a:solidFill>
                <a:latin typeface="+mn-lt"/>
                <a:ea typeface="+mn-ea"/>
                <a:cs typeface="+mn-cs"/>
              </a:rPr>
              <a:t> </a:t>
            </a:r>
            <a:r>
              <a:rPr lang="en-US" altLang="zh-CN" dirty="0" smtClean="0">
                <a:solidFill>
                  <a:schemeClr val="bg1"/>
                </a:solidFill>
                <a:latin typeface="+mn-lt"/>
                <a:ea typeface="+mn-ea"/>
                <a:cs typeface="+mn-cs"/>
              </a:rPr>
              <a:t>(</a:t>
            </a:r>
            <a:r>
              <a:rPr lang="zh-CN" altLang="en-US" dirty="0" smtClean="0">
                <a:solidFill>
                  <a:schemeClr val="bg1"/>
                </a:solidFill>
                <a:latin typeface="+mn-lt"/>
                <a:ea typeface="+mn-ea"/>
                <a:cs typeface="+mn-cs"/>
              </a:rPr>
              <a:t>成唯識論</a:t>
            </a:r>
            <a:r>
              <a:rPr lang="en-US" altLang="zh-CN" dirty="0" smtClean="0">
                <a:solidFill>
                  <a:schemeClr val="bg1"/>
                </a:solidFill>
                <a:latin typeface="+mn-lt"/>
                <a:ea typeface="+mn-ea"/>
                <a:cs typeface="+mn-cs"/>
              </a:rPr>
              <a:t>), </a:t>
            </a:r>
            <a:r>
              <a:rPr lang="en-US" altLang="zh-CN" dirty="0">
                <a:solidFill>
                  <a:schemeClr val="bg1"/>
                </a:solidFill>
                <a:latin typeface="+mn-lt"/>
                <a:ea typeface="+mn-ea"/>
                <a:cs typeface="+mn-cs"/>
              </a:rPr>
              <a:t>or "</a:t>
            </a:r>
            <a:r>
              <a:rPr lang="en-US" altLang="zh-CN" i="1" dirty="0">
                <a:solidFill>
                  <a:schemeClr val="bg1"/>
                </a:solidFill>
                <a:latin typeface="+mn-lt"/>
                <a:ea typeface="+mn-ea"/>
                <a:cs typeface="+mn-cs"/>
              </a:rPr>
              <a:t>Discourse on the Establishment of Consciousness Only</a:t>
            </a:r>
            <a:r>
              <a:rPr lang="en-US" altLang="zh-CN" dirty="0" smtClean="0">
                <a:solidFill>
                  <a:schemeClr val="bg1"/>
                </a:solidFill>
                <a:latin typeface="+mn-lt"/>
                <a:ea typeface="+mn-ea"/>
                <a:cs typeface="+mn-cs"/>
              </a:rPr>
              <a:t>."</a:t>
            </a:r>
            <a:endParaRPr lang="en-US" altLang="zh-CN" u="sng" dirty="0" smtClean="0">
              <a:solidFill>
                <a:schemeClr val="bg1"/>
              </a:solidFill>
              <a:latin typeface="+mn-lt"/>
              <a:ea typeface="+mn-ea"/>
              <a:cs typeface="+mn-cs"/>
            </a:endParaRPr>
          </a:p>
        </p:txBody>
      </p:sp>
      <p:sp>
        <p:nvSpPr>
          <p:cNvPr id="3" name="標題 5"/>
          <p:cNvSpPr txBox="1">
            <a:spLocks/>
          </p:cNvSpPr>
          <p:nvPr/>
        </p:nvSpPr>
        <p:spPr>
          <a:xfrm>
            <a:off x="772966" y="3437484"/>
            <a:ext cx="10922704" cy="285786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a:solidFill>
                  <a:schemeClr val="bg1"/>
                </a:solidFill>
                <a:latin typeface="+mn-lt"/>
                <a:ea typeface="+mn-ea"/>
                <a:cs typeface="+mn-cs"/>
              </a:rPr>
              <a:t>This work is framed around </a:t>
            </a:r>
            <a:r>
              <a:rPr lang="en-US" altLang="zh-CN" sz="3200" dirty="0" err="1" smtClean="0">
                <a:solidFill>
                  <a:schemeClr val="bg1"/>
                </a:solidFill>
                <a:latin typeface="+mn-lt"/>
                <a:ea typeface="+mn-ea"/>
                <a:cs typeface="+mn-cs"/>
              </a:rPr>
              <a:t>Vasubandhu‘s</a:t>
            </a:r>
            <a:r>
              <a:rPr lang="en-US" altLang="zh-CN" sz="3200" dirty="0" smtClean="0">
                <a:solidFill>
                  <a:schemeClr val="bg1"/>
                </a:solidFill>
                <a:latin typeface="+mn-lt"/>
                <a:ea typeface="+mn-ea"/>
                <a:cs typeface="+mn-cs"/>
              </a:rPr>
              <a:t> </a:t>
            </a:r>
            <a:r>
              <a:rPr lang="en-US" altLang="zh-CN" sz="3200" dirty="0" err="1" smtClean="0">
                <a:solidFill>
                  <a:schemeClr val="bg1"/>
                </a:solidFill>
                <a:latin typeface="+mn-lt"/>
                <a:ea typeface="+mn-ea"/>
                <a:cs typeface="+mn-cs"/>
              </a:rPr>
              <a:t>T</a:t>
            </a:r>
            <a:r>
              <a:rPr lang="en-US" altLang="zh-CN" sz="3200" i="1" dirty="0" err="1" smtClean="0">
                <a:solidFill>
                  <a:schemeClr val="bg1"/>
                </a:solidFill>
                <a:latin typeface="+mn-lt"/>
                <a:ea typeface="+mn-ea"/>
                <a:cs typeface="+mn-cs"/>
              </a:rPr>
              <a:t>riṃśikā-vijñaptimātratā</a:t>
            </a:r>
            <a:r>
              <a:rPr lang="en-US" altLang="zh-CN" sz="3200" i="1" dirty="0" smtClean="0">
                <a:solidFill>
                  <a:schemeClr val="bg1"/>
                </a:solidFill>
                <a:latin typeface="+mn-lt"/>
                <a:ea typeface="+mn-ea"/>
                <a:cs typeface="+mn-cs"/>
              </a:rPr>
              <a:t>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唯識三十頌</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or </a:t>
            </a:r>
            <a:r>
              <a:rPr lang="en-US" altLang="zh-CN" sz="3200" dirty="0" smtClean="0">
                <a:solidFill>
                  <a:schemeClr val="bg1"/>
                </a:solidFill>
                <a:latin typeface="+mn-lt"/>
                <a:ea typeface="+mn-ea"/>
                <a:cs typeface="+mn-cs"/>
              </a:rPr>
              <a:t>“</a:t>
            </a:r>
            <a:r>
              <a:rPr lang="en-US" altLang="zh-CN" sz="3200" i="1" dirty="0" smtClean="0">
                <a:solidFill>
                  <a:schemeClr val="bg1"/>
                </a:solidFill>
                <a:latin typeface="+mn-lt"/>
                <a:ea typeface="+mn-ea"/>
                <a:cs typeface="+mn-cs"/>
              </a:rPr>
              <a:t>Thirty </a:t>
            </a:r>
            <a:r>
              <a:rPr lang="en-US" altLang="zh-CN" sz="3200" i="1" dirty="0">
                <a:solidFill>
                  <a:schemeClr val="bg1"/>
                </a:solidFill>
                <a:latin typeface="+mn-lt"/>
                <a:ea typeface="+mn-ea"/>
                <a:cs typeface="+mn-cs"/>
              </a:rPr>
              <a:t>Verses on Consciousness Only</a:t>
            </a:r>
            <a:r>
              <a:rPr lang="en-US" altLang="zh-CN" sz="3200" dirty="0" smtClean="0">
                <a:solidFill>
                  <a:schemeClr val="bg1"/>
                </a:solidFill>
                <a:latin typeface="+mn-lt"/>
                <a:ea typeface="+mn-ea"/>
                <a:cs typeface="+mn-cs"/>
              </a:rPr>
              <a:t>.” </a:t>
            </a:r>
            <a:r>
              <a:rPr lang="en-US" altLang="zh-CN" sz="3200" dirty="0" err="1">
                <a:solidFill>
                  <a:schemeClr val="bg1"/>
                </a:solidFill>
                <a:latin typeface="+mn-lt"/>
                <a:ea typeface="+mn-ea"/>
                <a:cs typeface="+mn-cs"/>
              </a:rPr>
              <a:t>Xuanzang</a:t>
            </a:r>
            <a:r>
              <a:rPr lang="en-US" altLang="zh-CN" sz="3200" dirty="0">
                <a:solidFill>
                  <a:schemeClr val="bg1"/>
                </a:solidFill>
                <a:latin typeface="+mn-lt"/>
                <a:ea typeface="+mn-ea"/>
                <a:cs typeface="+mn-cs"/>
              </a:rPr>
              <a:t> upheld </a:t>
            </a:r>
            <a:r>
              <a:rPr lang="en-US" altLang="zh-CN" sz="3200" dirty="0" err="1" smtClean="0">
                <a:solidFill>
                  <a:schemeClr val="bg1"/>
                </a:solidFill>
                <a:latin typeface="+mn-lt"/>
                <a:ea typeface="+mn-ea"/>
                <a:cs typeface="+mn-cs"/>
              </a:rPr>
              <a:t>Dharmapala</a:t>
            </a:r>
            <a:r>
              <a:rPr lang="en-US" altLang="zh-CN" sz="3200" dirty="0">
                <a:solidFill>
                  <a:schemeClr val="bg1"/>
                </a:solidFill>
                <a:latin typeface="+mn-lt"/>
                <a:ea typeface="+mn-ea"/>
                <a:cs typeface="+mn-cs"/>
              </a:rPr>
              <a:t> (</a:t>
            </a:r>
            <a:r>
              <a:rPr lang="en-US" altLang="zh-CN" sz="3200" dirty="0" err="1" smtClean="0">
                <a:solidFill>
                  <a:schemeClr val="bg1"/>
                </a:solidFill>
                <a:latin typeface="+mn-lt"/>
                <a:ea typeface="+mn-ea"/>
                <a:cs typeface="+mn-cs"/>
              </a:rPr>
              <a:t>Śīlabhadra’s</a:t>
            </a:r>
            <a:r>
              <a:rPr lang="en-US" altLang="zh-CN" sz="3200" dirty="0" smtClean="0">
                <a:solidFill>
                  <a:schemeClr val="bg1"/>
                </a:solidFill>
                <a:latin typeface="+mn-lt"/>
                <a:ea typeface="+mn-ea"/>
                <a:cs typeface="+mn-cs"/>
              </a:rPr>
              <a:t> teacher; </a:t>
            </a:r>
            <a:r>
              <a:rPr lang="zh-CN" altLang="en-US" sz="3200" dirty="0" smtClean="0">
                <a:solidFill>
                  <a:schemeClr val="bg1"/>
                </a:solidFill>
                <a:latin typeface="+mn-lt"/>
                <a:ea typeface="+mn-ea"/>
                <a:cs typeface="+mn-cs"/>
              </a:rPr>
              <a:t>護法</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of </a:t>
            </a:r>
            <a:r>
              <a:rPr lang="en-US" altLang="zh-CN" sz="3200" dirty="0" err="1" smtClean="0">
                <a:solidFill>
                  <a:schemeClr val="bg1"/>
                </a:solidFill>
                <a:latin typeface="+mn-lt"/>
                <a:ea typeface="+mn-ea"/>
                <a:cs typeface="+mn-cs"/>
              </a:rPr>
              <a:t>Nalanda’s</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commentary on this work as being the correct </a:t>
            </a:r>
            <a:r>
              <a:rPr lang="en-US" altLang="zh-CN" sz="3200" dirty="0" smtClean="0">
                <a:solidFill>
                  <a:schemeClr val="bg1"/>
                </a:solidFill>
                <a:latin typeface="+mn-lt"/>
                <a:ea typeface="+mn-ea"/>
                <a:cs typeface="+mn-cs"/>
              </a:rPr>
              <a:t>one</a:t>
            </a:r>
            <a:r>
              <a:rPr lang="en-US" altLang="zh-CN" sz="3200" dirty="0">
                <a:solidFill>
                  <a:schemeClr val="bg1"/>
                </a:solidFill>
                <a:latin typeface="+mn-lt"/>
                <a:ea typeface="+mn-ea"/>
                <a:cs typeface="+mn-cs"/>
              </a:rPr>
              <a:t>.</a:t>
            </a:r>
            <a:endParaRPr lang="en-US" altLang="zh-CN" sz="3200" u="sng" dirty="0" smtClean="0">
              <a:solidFill>
                <a:schemeClr val="bg1"/>
              </a:solidFill>
              <a:latin typeface="+mn-lt"/>
              <a:ea typeface="+mn-ea"/>
              <a:cs typeface="+mn-cs"/>
            </a:endParaRPr>
          </a:p>
        </p:txBody>
      </p:sp>
    </p:spTree>
    <p:extLst>
      <p:ext uri="{BB962C8B-B14F-4D97-AF65-F5344CB8AC3E}">
        <p14:creationId xmlns:p14="http://schemas.microsoft.com/office/powerpoint/2010/main" val="18797183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470855" y="565354"/>
            <a:ext cx="6572496" cy="56933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err="1" smtClean="0">
                <a:solidFill>
                  <a:schemeClr val="bg1"/>
                </a:solidFill>
                <a:latin typeface="+mn-lt"/>
                <a:ea typeface="+mn-ea"/>
                <a:cs typeface="+mn-cs"/>
              </a:rPr>
              <a:t>Xuanzang‘s</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disciple </a:t>
            </a:r>
            <a:r>
              <a:rPr lang="en-US" altLang="zh-CN" sz="3600" dirty="0" err="1">
                <a:solidFill>
                  <a:schemeClr val="bg1"/>
                </a:solidFill>
                <a:latin typeface="+mn-lt"/>
                <a:ea typeface="+mn-ea"/>
                <a:cs typeface="+mn-cs"/>
              </a:rPr>
              <a:t>Kuiji</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窺基</a:t>
            </a:r>
            <a:r>
              <a:rPr lang="en-US" altLang="zh-CN" sz="3600" dirty="0" smtClean="0">
                <a:solidFill>
                  <a:schemeClr val="bg1"/>
                </a:solidFill>
                <a:latin typeface="+mn-lt"/>
                <a:ea typeface="+mn-ea"/>
                <a:cs typeface="+mn-cs"/>
              </a:rPr>
              <a:t>) wrote </a:t>
            </a:r>
            <a:r>
              <a:rPr lang="en-US" altLang="zh-CN" sz="3600" dirty="0">
                <a:solidFill>
                  <a:schemeClr val="bg1"/>
                </a:solidFill>
                <a:latin typeface="+mn-lt"/>
                <a:ea typeface="+mn-ea"/>
                <a:cs typeface="+mn-cs"/>
              </a:rPr>
              <a:t>a number of important commentaries on the </a:t>
            </a:r>
            <a:r>
              <a:rPr lang="en-US" altLang="zh-CN" sz="3600" dirty="0" err="1">
                <a:solidFill>
                  <a:schemeClr val="bg1"/>
                </a:solidFill>
                <a:latin typeface="+mn-lt"/>
                <a:ea typeface="+mn-ea"/>
                <a:cs typeface="+mn-cs"/>
              </a:rPr>
              <a:t>Yogācāra</a:t>
            </a:r>
            <a:r>
              <a:rPr lang="en-US" altLang="zh-CN" sz="3600" dirty="0">
                <a:solidFill>
                  <a:schemeClr val="bg1"/>
                </a:solidFill>
                <a:latin typeface="+mn-lt"/>
                <a:ea typeface="+mn-ea"/>
                <a:cs typeface="+mn-cs"/>
              </a:rPr>
              <a:t> texts and further developed the influence of this doctrine in China, and was recognized by later adherents as the first true patriarch of the school.</a:t>
            </a:r>
          </a:p>
        </p:txBody>
      </p:sp>
      <p:pic>
        <p:nvPicPr>
          <p:cNvPr id="2" name="圖片 1"/>
          <p:cNvPicPr>
            <a:picLocks noChangeAspect="1"/>
          </p:cNvPicPr>
          <p:nvPr/>
        </p:nvPicPr>
        <p:blipFill>
          <a:blip r:embed="rId3"/>
          <a:stretch>
            <a:fillRect/>
          </a:stretch>
        </p:blipFill>
        <p:spPr>
          <a:xfrm>
            <a:off x="7443487" y="846439"/>
            <a:ext cx="4492181" cy="4967416"/>
          </a:xfrm>
          <a:prstGeom prst="rect">
            <a:avLst/>
          </a:prstGeom>
        </p:spPr>
      </p:pic>
      <p:sp>
        <p:nvSpPr>
          <p:cNvPr id="4" name="標題 5"/>
          <p:cNvSpPr txBox="1">
            <a:spLocks/>
          </p:cNvSpPr>
          <p:nvPr/>
        </p:nvSpPr>
        <p:spPr>
          <a:xfrm>
            <a:off x="8396416" y="5579606"/>
            <a:ext cx="3997411" cy="135818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smtClean="0">
                <a:solidFill>
                  <a:schemeClr val="bg1"/>
                </a:solidFill>
                <a:latin typeface="+mn-lt"/>
                <a:ea typeface="+mn-ea"/>
                <a:cs typeface="+mn-cs"/>
              </a:rPr>
              <a:t>Master </a:t>
            </a:r>
            <a:r>
              <a:rPr lang="en-US" altLang="zh-CN" sz="3600" dirty="0" err="1" smtClean="0">
                <a:solidFill>
                  <a:schemeClr val="bg1"/>
                </a:solidFill>
                <a:latin typeface="+mn-lt"/>
                <a:ea typeface="+mn-ea"/>
                <a:cs typeface="+mn-cs"/>
              </a:rPr>
              <a:t>Kuiji</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35024777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5" name="標題 5"/>
          <p:cNvSpPr txBox="1">
            <a:spLocks/>
          </p:cNvSpPr>
          <p:nvPr/>
        </p:nvSpPr>
        <p:spPr>
          <a:xfrm>
            <a:off x="470855" y="565354"/>
            <a:ext cx="11014750" cy="56933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Like the parent </a:t>
            </a:r>
            <a:r>
              <a:rPr lang="en-US" altLang="zh-CN" sz="3600" dirty="0" err="1">
                <a:solidFill>
                  <a:schemeClr val="bg1"/>
                </a:solidFill>
                <a:latin typeface="+mn-lt"/>
                <a:ea typeface="+mn-ea"/>
                <a:cs typeface="+mn-cs"/>
              </a:rPr>
              <a:t>Yogācāra</a:t>
            </a:r>
            <a:r>
              <a:rPr lang="en-US" altLang="zh-CN" sz="3600" dirty="0">
                <a:solidFill>
                  <a:schemeClr val="bg1"/>
                </a:solidFill>
                <a:latin typeface="+mn-lt"/>
                <a:ea typeface="+mn-ea"/>
                <a:cs typeface="+mn-cs"/>
              </a:rPr>
              <a:t> school, the </a:t>
            </a:r>
            <a:r>
              <a:rPr lang="en-US" altLang="zh-CN" sz="3600" dirty="0" smtClean="0">
                <a:solidFill>
                  <a:schemeClr val="bg1"/>
                </a:solidFill>
                <a:latin typeface="+mn-lt"/>
                <a:ea typeface="+mn-ea"/>
                <a:cs typeface="+mn-cs"/>
              </a:rPr>
              <a:t>Consciousness Only </a:t>
            </a:r>
            <a:r>
              <a:rPr lang="en-US" altLang="zh-CN" sz="3600" dirty="0">
                <a:solidFill>
                  <a:schemeClr val="bg1"/>
                </a:solidFill>
                <a:latin typeface="+mn-lt"/>
                <a:ea typeface="+mn-ea"/>
                <a:cs typeface="+mn-cs"/>
              </a:rPr>
              <a:t>school teaches that our understanding of reality comes from our own mind, rather than actual empirical experience. The mind distorts reality and projects it as reality itself</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In keeping with </a:t>
            </a:r>
            <a:r>
              <a:rPr lang="en-US" altLang="zh-CN" sz="3600" dirty="0" err="1">
                <a:solidFill>
                  <a:schemeClr val="bg1"/>
                </a:solidFill>
                <a:latin typeface="+mn-lt"/>
                <a:ea typeface="+mn-ea"/>
                <a:cs typeface="+mn-cs"/>
              </a:rPr>
              <a:t>Yogācāra</a:t>
            </a:r>
            <a:r>
              <a:rPr lang="en-US" altLang="zh-CN" sz="3600" dirty="0">
                <a:solidFill>
                  <a:schemeClr val="bg1"/>
                </a:solidFill>
                <a:latin typeface="+mn-lt"/>
                <a:ea typeface="+mn-ea"/>
                <a:cs typeface="+mn-cs"/>
              </a:rPr>
              <a:t> tradition, the mind is divided into the </a:t>
            </a:r>
            <a:r>
              <a:rPr lang="en-US" altLang="zh-CN" sz="3600" b="1" u="sng" dirty="0">
                <a:solidFill>
                  <a:schemeClr val="bg1"/>
                </a:solidFill>
                <a:latin typeface="+mn-lt"/>
                <a:ea typeface="+mn-ea"/>
                <a:cs typeface="+mn-cs"/>
              </a:rPr>
              <a:t>Eight </a:t>
            </a:r>
            <a:r>
              <a:rPr lang="en-US" altLang="zh-CN" sz="3600" b="1" u="sng" dirty="0" err="1">
                <a:solidFill>
                  <a:schemeClr val="bg1"/>
                </a:solidFill>
                <a:latin typeface="+mn-lt"/>
                <a:ea typeface="+mn-ea"/>
                <a:cs typeface="+mn-cs"/>
              </a:rPr>
              <a:t>Consciousnesses</a:t>
            </a:r>
            <a:r>
              <a:rPr lang="en-US" altLang="zh-CN" sz="3600" b="1" dirty="0">
                <a:solidFill>
                  <a:schemeClr val="bg1"/>
                </a:solidFill>
                <a:latin typeface="+mn-lt"/>
                <a:ea typeface="+mn-ea"/>
                <a:cs typeface="+mn-cs"/>
              </a:rPr>
              <a:t> </a:t>
            </a:r>
            <a:r>
              <a:rPr lang="en-US" altLang="zh-CN" sz="3600" dirty="0">
                <a:solidFill>
                  <a:schemeClr val="bg1"/>
                </a:solidFill>
                <a:latin typeface="+mn-lt"/>
                <a:ea typeface="+mn-ea"/>
                <a:cs typeface="+mn-cs"/>
              </a:rPr>
              <a:t>and the</a:t>
            </a:r>
            <a:r>
              <a:rPr lang="en-US" altLang="zh-CN" sz="3600" b="1" dirty="0">
                <a:solidFill>
                  <a:schemeClr val="bg1"/>
                </a:solidFill>
                <a:latin typeface="+mn-lt"/>
                <a:ea typeface="+mn-ea"/>
                <a:cs typeface="+mn-cs"/>
              </a:rPr>
              <a:t> </a:t>
            </a:r>
            <a:r>
              <a:rPr lang="en-US" altLang="zh-CN" sz="3600" b="1" u="sng" dirty="0">
                <a:solidFill>
                  <a:schemeClr val="bg1"/>
                </a:solidFill>
                <a:latin typeface="+mn-lt"/>
                <a:ea typeface="+mn-ea"/>
                <a:cs typeface="+mn-cs"/>
              </a:rPr>
              <a:t>Four Aspects of Cognition</a:t>
            </a:r>
            <a:r>
              <a:rPr lang="en-US" altLang="zh-CN" sz="3600" dirty="0">
                <a:solidFill>
                  <a:schemeClr val="bg1"/>
                </a:solidFill>
                <a:latin typeface="+mn-lt"/>
                <a:ea typeface="+mn-ea"/>
                <a:cs typeface="+mn-cs"/>
              </a:rPr>
              <a:t>, which produce what we view as reality. </a:t>
            </a:r>
          </a:p>
        </p:txBody>
      </p:sp>
    </p:spTree>
    <p:extLst>
      <p:ext uri="{BB962C8B-B14F-4D97-AF65-F5344CB8AC3E}">
        <p14:creationId xmlns:p14="http://schemas.microsoft.com/office/powerpoint/2010/main" val="14481061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2"/>
          <p:cNvSpPr/>
          <p:nvPr/>
        </p:nvSpPr>
        <p:spPr>
          <a:xfrm>
            <a:off x="642551" y="2461847"/>
            <a:ext cx="3985054" cy="3537358"/>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6" name="圖片 5"/>
          <p:cNvPicPr>
            <a:picLocks noChangeAspect="1"/>
          </p:cNvPicPr>
          <p:nvPr/>
        </p:nvPicPr>
        <p:blipFill>
          <a:blip r:embed="rId3"/>
          <a:stretch>
            <a:fillRect/>
          </a:stretch>
        </p:blipFill>
        <p:spPr>
          <a:xfrm>
            <a:off x="182880" y="213047"/>
            <a:ext cx="11770822" cy="6467302"/>
          </a:xfrm>
          <a:prstGeom prst="rect">
            <a:avLst/>
          </a:prstGeom>
        </p:spPr>
      </p:pic>
    </p:spTree>
    <p:extLst>
      <p:ext uri="{BB962C8B-B14F-4D97-AF65-F5344CB8AC3E}">
        <p14:creationId xmlns:p14="http://schemas.microsoft.com/office/powerpoint/2010/main" val="4172114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2"/>
          <p:cNvSpPr/>
          <p:nvPr/>
        </p:nvSpPr>
        <p:spPr>
          <a:xfrm>
            <a:off x="642551" y="3001107"/>
            <a:ext cx="3985054" cy="2998097"/>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 name="圖片 4"/>
          <p:cNvPicPr>
            <a:picLocks noChangeAspect="1"/>
          </p:cNvPicPr>
          <p:nvPr/>
        </p:nvPicPr>
        <p:blipFill>
          <a:blip r:embed="rId3"/>
          <a:stretch>
            <a:fillRect/>
          </a:stretch>
        </p:blipFill>
        <p:spPr>
          <a:xfrm>
            <a:off x="133000" y="91436"/>
            <a:ext cx="11942618" cy="6683433"/>
          </a:xfrm>
          <a:prstGeom prst="rect">
            <a:avLst/>
          </a:prstGeom>
        </p:spPr>
      </p:pic>
    </p:spTree>
    <p:extLst>
      <p:ext uri="{BB962C8B-B14F-4D97-AF65-F5344CB8AC3E}">
        <p14:creationId xmlns:p14="http://schemas.microsoft.com/office/powerpoint/2010/main" val="41833084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18197" y="440575"/>
            <a:ext cx="10925855" cy="6051665"/>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a:solidFill>
                  <a:schemeClr val="bg1"/>
                </a:solidFill>
                <a:latin typeface="+mn-lt"/>
                <a:ea typeface="+mn-ea"/>
                <a:cs typeface="+mn-cs"/>
              </a:rPr>
              <a:t>In time, Chinese </a:t>
            </a:r>
            <a:r>
              <a:rPr lang="en-US" altLang="zh-CN" sz="4000" dirty="0" err="1">
                <a:solidFill>
                  <a:schemeClr val="bg1"/>
                </a:solidFill>
                <a:latin typeface="+mn-lt"/>
                <a:ea typeface="+mn-ea"/>
                <a:cs typeface="+mn-cs"/>
              </a:rPr>
              <a:t>Yogācāra</a:t>
            </a:r>
            <a:r>
              <a:rPr lang="en-US" altLang="zh-CN" sz="4000" dirty="0">
                <a:solidFill>
                  <a:schemeClr val="bg1"/>
                </a:solidFill>
                <a:latin typeface="+mn-lt"/>
                <a:ea typeface="+mn-ea"/>
                <a:cs typeface="+mn-cs"/>
              </a:rPr>
              <a:t> was weakened due to competition with other Chinese Buddhist traditions such as </a:t>
            </a:r>
            <a:r>
              <a:rPr lang="en-US" altLang="zh-CN" sz="4000" dirty="0" err="1">
                <a:solidFill>
                  <a:schemeClr val="bg1"/>
                </a:solidFill>
                <a:latin typeface="+mn-lt"/>
                <a:ea typeface="+mn-ea"/>
                <a:cs typeface="+mn-cs"/>
              </a:rPr>
              <a:t>Tiantai</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Huayan</a:t>
            </a:r>
            <a:r>
              <a:rPr lang="en-US" altLang="zh-CN" sz="4000" dirty="0">
                <a:solidFill>
                  <a:schemeClr val="bg1"/>
                </a:solidFill>
                <a:latin typeface="+mn-lt"/>
                <a:ea typeface="+mn-ea"/>
                <a:cs typeface="+mn-cs"/>
              </a:rPr>
              <a:t>, Chan and Pure Land Buddhism. Nevertheless, it continued to exert an influence, and Chinese Buddhists relied on its translations, commentaries, and concepts heavily, absorbing </a:t>
            </a:r>
            <a:r>
              <a:rPr lang="en-US" altLang="zh-CN" sz="4000" dirty="0" err="1">
                <a:solidFill>
                  <a:schemeClr val="bg1"/>
                </a:solidFill>
                <a:latin typeface="+mn-lt"/>
                <a:ea typeface="+mn-ea"/>
                <a:cs typeface="+mn-cs"/>
              </a:rPr>
              <a:t>Yogācāra</a:t>
            </a:r>
            <a:r>
              <a:rPr lang="en-US" altLang="zh-CN" sz="4000" dirty="0">
                <a:solidFill>
                  <a:schemeClr val="bg1"/>
                </a:solidFill>
                <a:latin typeface="+mn-lt"/>
                <a:ea typeface="+mn-ea"/>
                <a:cs typeface="+mn-cs"/>
              </a:rPr>
              <a:t> teachings into the </a:t>
            </a:r>
            <a:r>
              <a:rPr lang="en-US" altLang="zh-CN" sz="4000" dirty="0" smtClean="0">
                <a:solidFill>
                  <a:schemeClr val="bg1"/>
                </a:solidFill>
                <a:latin typeface="+mn-lt"/>
                <a:ea typeface="+mn-ea"/>
                <a:cs typeface="+mn-cs"/>
              </a:rPr>
              <a:t>other traditions.</a:t>
            </a:r>
            <a:endParaRPr lang="en-US" altLang="zh-CN" sz="4000" dirty="0">
              <a:solidFill>
                <a:srgbClr val="FF0000"/>
              </a:solidFill>
              <a:latin typeface="+mn-lt"/>
              <a:ea typeface="+mn-ea"/>
              <a:cs typeface="+mn-cs"/>
            </a:endParaRPr>
          </a:p>
        </p:txBody>
      </p:sp>
    </p:spTree>
    <p:extLst>
      <p:ext uri="{BB962C8B-B14F-4D97-AF65-F5344CB8AC3E}">
        <p14:creationId xmlns:p14="http://schemas.microsoft.com/office/powerpoint/2010/main" val="17666541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718197" y="440575"/>
            <a:ext cx="10925855" cy="6051665"/>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err="1">
                <a:solidFill>
                  <a:schemeClr val="bg1"/>
                </a:solidFill>
                <a:latin typeface="+mn-lt"/>
                <a:ea typeface="+mn-ea"/>
                <a:cs typeface="+mn-cs"/>
              </a:rPr>
              <a:t>Yogācāra</a:t>
            </a:r>
            <a:r>
              <a:rPr lang="en-US" altLang="zh-CN" sz="4000" dirty="0">
                <a:solidFill>
                  <a:schemeClr val="bg1"/>
                </a:solidFill>
                <a:latin typeface="+mn-lt"/>
                <a:ea typeface="+mn-ea"/>
                <a:cs typeface="+mn-cs"/>
              </a:rPr>
              <a:t> teachings and concepts remained popular in Chinese Buddhism, including visions of the bodhisattva </a:t>
            </a:r>
            <a:r>
              <a:rPr lang="en-US" altLang="zh-CN" sz="4000" dirty="0" err="1">
                <a:solidFill>
                  <a:schemeClr val="bg1"/>
                </a:solidFill>
                <a:latin typeface="+mn-lt"/>
                <a:ea typeface="+mn-ea"/>
                <a:cs typeface="+mn-cs"/>
              </a:rPr>
              <a:t>Maitreya</a:t>
            </a:r>
            <a:r>
              <a:rPr lang="en-US" altLang="zh-CN" sz="4000" dirty="0">
                <a:solidFill>
                  <a:schemeClr val="bg1"/>
                </a:solidFill>
                <a:latin typeface="+mn-lt"/>
                <a:ea typeface="+mn-ea"/>
                <a:cs typeface="+mn-cs"/>
              </a:rPr>
              <a:t> </a:t>
            </a:r>
            <a:r>
              <a:rPr lang="en-US" altLang="zh-CN" sz="4000" dirty="0" smtClean="0">
                <a:solidFill>
                  <a:schemeClr val="bg1"/>
                </a:solidFill>
                <a:latin typeface="+mn-lt"/>
                <a:ea typeface="+mn-ea"/>
                <a:cs typeface="+mn-cs"/>
              </a:rPr>
              <a:t>(</a:t>
            </a:r>
            <a:r>
              <a:rPr lang="zh-CN" altLang="en-US" sz="4000" dirty="0" smtClean="0">
                <a:solidFill>
                  <a:schemeClr val="bg1"/>
                </a:solidFill>
                <a:latin typeface="+mn-lt"/>
                <a:ea typeface="+mn-ea"/>
                <a:cs typeface="+mn-cs"/>
              </a:rPr>
              <a:t>彌勒菩薩</a:t>
            </a:r>
            <a:r>
              <a:rPr lang="en-US" altLang="zh-CN" sz="4000" dirty="0" smtClean="0">
                <a:solidFill>
                  <a:schemeClr val="bg1"/>
                </a:solidFill>
                <a:latin typeface="+mn-lt"/>
                <a:ea typeface="+mn-ea"/>
                <a:cs typeface="+mn-cs"/>
              </a:rPr>
              <a:t>) and </a:t>
            </a:r>
            <a:r>
              <a:rPr lang="en-US" altLang="zh-CN" sz="4000" dirty="0">
                <a:solidFill>
                  <a:schemeClr val="bg1"/>
                </a:solidFill>
                <a:latin typeface="+mn-lt"/>
                <a:ea typeface="+mn-ea"/>
                <a:cs typeface="+mn-cs"/>
              </a:rPr>
              <a:t>teachings given from him in </a:t>
            </a:r>
            <a:r>
              <a:rPr lang="en-US" altLang="zh-CN" sz="4000" dirty="0" err="1">
                <a:solidFill>
                  <a:schemeClr val="bg1"/>
                </a:solidFill>
                <a:latin typeface="+mn-lt"/>
                <a:ea typeface="+mn-ea"/>
                <a:cs typeface="+mn-cs"/>
              </a:rPr>
              <a:t>Tuṣita</a:t>
            </a:r>
            <a:r>
              <a:rPr lang="en-US" altLang="zh-CN" sz="4000" dirty="0">
                <a:solidFill>
                  <a:schemeClr val="bg1"/>
                </a:solidFill>
                <a:latin typeface="+mn-lt"/>
                <a:ea typeface="+mn-ea"/>
                <a:cs typeface="+mn-cs"/>
              </a:rPr>
              <a:t>, usually observed by advanced meditators. One such example is that of </a:t>
            </a:r>
            <a:r>
              <a:rPr lang="en-US" altLang="zh-CN" sz="4000" dirty="0" err="1">
                <a:solidFill>
                  <a:schemeClr val="bg1"/>
                </a:solidFill>
                <a:latin typeface="+mn-lt"/>
                <a:ea typeface="+mn-ea"/>
                <a:cs typeface="+mn-cs"/>
              </a:rPr>
              <a:t>Hanshan</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Deqing</a:t>
            </a:r>
            <a:r>
              <a:rPr lang="en-US" altLang="zh-CN" sz="4000" dirty="0">
                <a:solidFill>
                  <a:schemeClr val="bg1"/>
                </a:solidFill>
                <a:latin typeface="+mn-lt"/>
                <a:ea typeface="+mn-ea"/>
                <a:cs typeface="+mn-cs"/>
              </a:rPr>
              <a:t> </a:t>
            </a:r>
            <a:r>
              <a:rPr lang="en-US" altLang="zh-CN" sz="4000" dirty="0" smtClean="0">
                <a:solidFill>
                  <a:schemeClr val="bg1"/>
                </a:solidFill>
                <a:latin typeface="+mn-lt"/>
                <a:ea typeface="+mn-ea"/>
                <a:cs typeface="+mn-cs"/>
              </a:rPr>
              <a:t>(</a:t>
            </a:r>
            <a:r>
              <a:rPr lang="zh-CN" altLang="en-US" sz="4000" dirty="0" smtClean="0">
                <a:solidFill>
                  <a:schemeClr val="bg1"/>
                </a:solidFill>
                <a:latin typeface="+mn-lt"/>
                <a:ea typeface="+mn-ea"/>
                <a:cs typeface="+mn-cs"/>
              </a:rPr>
              <a:t>憨山德清</a:t>
            </a:r>
            <a:r>
              <a:rPr lang="en-US" altLang="zh-CN" sz="4000" dirty="0" smtClean="0">
                <a:solidFill>
                  <a:schemeClr val="bg1"/>
                </a:solidFill>
                <a:latin typeface="+mn-lt"/>
                <a:ea typeface="+mn-ea"/>
                <a:cs typeface="+mn-cs"/>
              </a:rPr>
              <a:t>) during </a:t>
            </a:r>
            <a:r>
              <a:rPr lang="en-US" altLang="zh-CN" sz="4000" dirty="0">
                <a:solidFill>
                  <a:schemeClr val="bg1"/>
                </a:solidFill>
                <a:latin typeface="+mn-lt"/>
                <a:ea typeface="+mn-ea"/>
                <a:cs typeface="+mn-cs"/>
              </a:rPr>
              <a:t>the Ming dynasty (</a:t>
            </a:r>
            <a:r>
              <a:rPr lang="en-US" altLang="zh-CN" sz="4000" dirty="0" smtClean="0">
                <a:solidFill>
                  <a:schemeClr val="bg1"/>
                </a:solidFill>
                <a:latin typeface="+mn-lt"/>
                <a:ea typeface="+mn-ea"/>
                <a:cs typeface="+mn-cs"/>
              </a:rPr>
              <a:t>1368</a:t>
            </a:r>
            <a:r>
              <a:rPr lang="en-US" altLang="zh-CN" sz="4000" dirty="0">
                <a:solidFill>
                  <a:schemeClr val="bg1"/>
                </a:solidFill>
                <a:latin typeface="+mn-lt"/>
                <a:ea typeface="+mn-ea"/>
                <a:cs typeface="+mn-cs"/>
              </a:rPr>
              <a:t>-</a:t>
            </a:r>
            <a:r>
              <a:rPr lang="en-US" altLang="zh-CN" sz="4000" dirty="0" smtClean="0">
                <a:solidFill>
                  <a:schemeClr val="bg1"/>
                </a:solidFill>
                <a:latin typeface="+mn-lt"/>
                <a:ea typeface="+mn-ea"/>
                <a:cs typeface="+mn-cs"/>
              </a:rPr>
              <a:t>1644</a:t>
            </a:r>
            <a:r>
              <a:rPr lang="en-US" altLang="zh-CN" sz="4000" dirty="0">
                <a:solidFill>
                  <a:schemeClr val="bg1"/>
                </a:solidFill>
                <a:latin typeface="+mn-lt"/>
                <a:ea typeface="+mn-ea"/>
                <a:cs typeface="+mn-cs"/>
              </a:rPr>
              <a:t>). In his autobiography, </a:t>
            </a:r>
            <a:r>
              <a:rPr lang="en-US" altLang="zh-CN" sz="4000" dirty="0" err="1">
                <a:solidFill>
                  <a:schemeClr val="bg1"/>
                </a:solidFill>
                <a:latin typeface="+mn-lt"/>
                <a:ea typeface="+mn-ea"/>
                <a:cs typeface="+mn-cs"/>
              </a:rPr>
              <a:t>Hanshan</a:t>
            </a:r>
            <a:r>
              <a:rPr lang="en-US" altLang="zh-CN" sz="4000" dirty="0">
                <a:solidFill>
                  <a:schemeClr val="bg1"/>
                </a:solidFill>
                <a:latin typeface="+mn-lt"/>
                <a:ea typeface="+mn-ea"/>
                <a:cs typeface="+mn-cs"/>
              </a:rPr>
              <a:t> describes the palace of </a:t>
            </a:r>
            <a:r>
              <a:rPr lang="en-US" altLang="zh-CN" sz="4000" dirty="0" err="1">
                <a:solidFill>
                  <a:schemeClr val="bg1"/>
                </a:solidFill>
                <a:latin typeface="+mn-lt"/>
                <a:ea typeface="+mn-ea"/>
                <a:cs typeface="+mn-cs"/>
              </a:rPr>
              <a:t>Maitreya</a:t>
            </a:r>
            <a:r>
              <a:rPr lang="en-US" altLang="zh-CN" sz="4000" dirty="0">
                <a:solidFill>
                  <a:schemeClr val="bg1"/>
                </a:solidFill>
                <a:latin typeface="+mn-lt"/>
                <a:ea typeface="+mn-ea"/>
                <a:cs typeface="+mn-cs"/>
              </a:rPr>
              <a:t> in </a:t>
            </a:r>
            <a:r>
              <a:rPr lang="en-US" altLang="zh-CN" sz="4000" dirty="0" err="1" smtClean="0">
                <a:solidFill>
                  <a:schemeClr val="bg1"/>
                </a:solidFill>
                <a:latin typeface="+mn-lt"/>
                <a:ea typeface="+mn-ea"/>
                <a:cs typeface="+mn-cs"/>
              </a:rPr>
              <a:t>Tuṣita</a:t>
            </a:r>
            <a:r>
              <a:rPr lang="en-US" altLang="zh-CN" sz="4000" dirty="0" smtClean="0">
                <a:solidFill>
                  <a:schemeClr val="bg1"/>
                </a:solidFill>
                <a:latin typeface="+mn-lt"/>
                <a:ea typeface="+mn-ea"/>
                <a:cs typeface="+mn-cs"/>
              </a:rPr>
              <a:t> (</a:t>
            </a:r>
            <a:r>
              <a:rPr lang="zh-CN" altLang="en-US" sz="4000" dirty="0" smtClean="0">
                <a:solidFill>
                  <a:schemeClr val="bg1"/>
                </a:solidFill>
                <a:latin typeface="+mn-lt"/>
                <a:ea typeface="+mn-ea"/>
                <a:cs typeface="+mn-cs"/>
              </a:rPr>
              <a:t>兜率天</a:t>
            </a:r>
            <a:r>
              <a:rPr lang="en-US" altLang="zh-CN" sz="4000" dirty="0" smtClean="0">
                <a:solidFill>
                  <a:schemeClr val="bg1"/>
                </a:solidFill>
                <a:latin typeface="+mn-lt"/>
                <a:ea typeface="+mn-ea"/>
                <a:cs typeface="+mn-cs"/>
              </a:rPr>
              <a:t>), </a:t>
            </a:r>
            <a:r>
              <a:rPr lang="en-US" altLang="zh-CN" sz="4000" dirty="0">
                <a:solidFill>
                  <a:schemeClr val="bg1"/>
                </a:solidFill>
                <a:latin typeface="+mn-lt"/>
                <a:ea typeface="+mn-ea"/>
                <a:cs typeface="+mn-cs"/>
              </a:rPr>
              <a:t>and hearing a lecture given by </a:t>
            </a:r>
            <a:r>
              <a:rPr lang="en-US" altLang="zh-CN" sz="4000" dirty="0" err="1">
                <a:solidFill>
                  <a:schemeClr val="bg1"/>
                </a:solidFill>
                <a:latin typeface="+mn-lt"/>
                <a:ea typeface="+mn-ea"/>
                <a:cs typeface="+mn-cs"/>
              </a:rPr>
              <a:t>Maitreya</a:t>
            </a:r>
            <a:r>
              <a:rPr lang="en-US" altLang="zh-CN" sz="4000" dirty="0">
                <a:solidFill>
                  <a:schemeClr val="bg1"/>
                </a:solidFill>
                <a:latin typeface="+mn-lt"/>
                <a:ea typeface="+mn-ea"/>
                <a:cs typeface="+mn-cs"/>
              </a:rPr>
              <a:t> to a large group of his disciples.</a:t>
            </a:r>
            <a:endParaRPr lang="en-US" altLang="zh-CN" sz="4000" dirty="0">
              <a:solidFill>
                <a:srgbClr val="FF0000"/>
              </a:solidFill>
              <a:latin typeface="+mn-lt"/>
              <a:ea typeface="+mn-ea"/>
              <a:cs typeface="+mn-cs"/>
            </a:endParaRPr>
          </a:p>
        </p:txBody>
      </p:sp>
    </p:spTree>
    <p:extLst>
      <p:ext uri="{BB962C8B-B14F-4D97-AF65-F5344CB8AC3E}">
        <p14:creationId xmlns:p14="http://schemas.microsoft.com/office/powerpoint/2010/main" val="4500616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718197" y="440575"/>
            <a:ext cx="10925855" cy="6051665"/>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smtClean="0">
                <a:solidFill>
                  <a:schemeClr val="bg1"/>
                </a:solidFill>
                <a:latin typeface="+mn-lt"/>
                <a:ea typeface="+mn-ea"/>
                <a:cs typeface="+mn-cs"/>
              </a:rPr>
              <a:t>‘In </a:t>
            </a:r>
            <a:r>
              <a:rPr lang="en-US" altLang="zh-CN" sz="4000" dirty="0">
                <a:solidFill>
                  <a:schemeClr val="bg1"/>
                </a:solidFill>
                <a:latin typeface="+mn-lt"/>
                <a:ea typeface="+mn-ea"/>
                <a:cs typeface="+mn-cs"/>
              </a:rPr>
              <a:t>a moment I saw that tall, dignified monks were standing in line before the throne. Suddenly, a </a:t>
            </a:r>
            <a:r>
              <a:rPr lang="en-US" altLang="zh-CN" sz="4000" dirty="0" err="1">
                <a:solidFill>
                  <a:schemeClr val="bg1"/>
                </a:solidFill>
                <a:latin typeface="+mn-lt"/>
                <a:ea typeface="+mn-ea"/>
                <a:cs typeface="+mn-cs"/>
              </a:rPr>
              <a:t>bhikṣu</a:t>
            </a:r>
            <a:r>
              <a:rPr lang="en-US" altLang="zh-CN" sz="4000" dirty="0">
                <a:solidFill>
                  <a:schemeClr val="bg1"/>
                </a:solidFill>
                <a:latin typeface="+mn-lt"/>
                <a:ea typeface="+mn-ea"/>
                <a:cs typeface="+mn-cs"/>
              </a:rPr>
              <a:t>, holding a sutra in his hands, came down from behind the throne and handed the sutra to me, saying, "Master is going to talk about this sutra. He asked me to give it to you." I received it with joy but when I opened it I saw that it was written in gold Sanskrit letters which I could not read. I put it inside my robe and asked, "Who is the Master?" The </a:t>
            </a:r>
            <a:r>
              <a:rPr lang="en-US" altLang="zh-CN" sz="4000" dirty="0" err="1">
                <a:solidFill>
                  <a:schemeClr val="bg1"/>
                </a:solidFill>
                <a:latin typeface="+mn-lt"/>
                <a:ea typeface="+mn-ea"/>
                <a:cs typeface="+mn-cs"/>
              </a:rPr>
              <a:t>bhiksu</a:t>
            </a:r>
            <a:r>
              <a:rPr lang="en-US" altLang="zh-CN" sz="4000" dirty="0">
                <a:solidFill>
                  <a:schemeClr val="bg1"/>
                </a:solidFill>
                <a:latin typeface="+mn-lt"/>
                <a:ea typeface="+mn-ea"/>
                <a:cs typeface="+mn-cs"/>
              </a:rPr>
              <a:t> replied, "</a:t>
            </a:r>
            <a:r>
              <a:rPr lang="en-US" altLang="zh-CN" sz="4000" dirty="0" err="1">
                <a:solidFill>
                  <a:schemeClr val="bg1"/>
                </a:solidFill>
                <a:latin typeface="+mn-lt"/>
                <a:ea typeface="+mn-ea"/>
                <a:cs typeface="+mn-cs"/>
              </a:rPr>
              <a:t>Maitreya</a:t>
            </a:r>
            <a:r>
              <a:rPr lang="en-US" altLang="zh-CN" sz="4000" dirty="0" smtClean="0">
                <a:solidFill>
                  <a:schemeClr val="bg1"/>
                </a:solidFill>
                <a:latin typeface="+mn-lt"/>
                <a:ea typeface="+mn-ea"/>
                <a:cs typeface="+mn-cs"/>
              </a:rPr>
              <a:t>.”’</a:t>
            </a:r>
            <a:endParaRPr lang="en-US" altLang="zh-CN" sz="4000" dirty="0">
              <a:solidFill>
                <a:srgbClr val="FF0000"/>
              </a:solidFill>
              <a:latin typeface="+mn-lt"/>
              <a:ea typeface="+mn-ea"/>
              <a:cs typeface="+mn-cs"/>
            </a:endParaRPr>
          </a:p>
        </p:txBody>
      </p:sp>
    </p:spTree>
    <p:extLst>
      <p:ext uri="{BB962C8B-B14F-4D97-AF65-F5344CB8AC3E}">
        <p14:creationId xmlns:p14="http://schemas.microsoft.com/office/powerpoint/2010/main" val="4064079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415636" y="166255"/>
            <a:ext cx="11596255" cy="669174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a:solidFill>
                  <a:schemeClr val="bg1"/>
                </a:solidFill>
                <a:latin typeface="+mn-lt"/>
                <a:ea typeface="+mn-ea"/>
                <a:cs typeface="+mn-cs"/>
              </a:rPr>
              <a:t>‘</a:t>
            </a:r>
            <a:r>
              <a:rPr lang="en-US" altLang="zh-CN" sz="3200" dirty="0" err="1">
                <a:solidFill>
                  <a:schemeClr val="bg1"/>
                </a:solidFill>
                <a:latin typeface="+mn-lt"/>
                <a:ea typeface="+mn-ea"/>
                <a:cs typeface="+mn-cs"/>
              </a:rPr>
              <a:t>Maitreya</a:t>
            </a:r>
            <a:r>
              <a:rPr lang="en-US" altLang="zh-CN" sz="3200" dirty="0">
                <a:solidFill>
                  <a:schemeClr val="bg1"/>
                </a:solidFill>
                <a:latin typeface="+mn-lt"/>
                <a:ea typeface="+mn-ea"/>
                <a:cs typeface="+mn-cs"/>
              </a:rPr>
              <a:t> said, "Discrimination is consciousness. Nondiscrimination is wisdom. Clinging to consciousness will bring disgrace but clinging to wisdom will bring purity. Disgrace leads to birth and death but purity leads to Nirvana." I listened to him as if I were in a dream within the dream. His voice, like the sound of tinkling crystal, floated on the air. I could hear him so clearly that even when I awoke his words kept on repeating in my mind. Now I realized the difference between consciousness and wisdom. Now I realized also that the place where I had been in my dream was </a:t>
            </a:r>
            <a:r>
              <a:rPr lang="en-US" altLang="zh-CN" sz="3200" dirty="0" err="1" smtClean="0">
                <a:solidFill>
                  <a:schemeClr val="bg1"/>
                </a:solidFill>
                <a:latin typeface="+mn-lt"/>
                <a:ea typeface="+mn-ea"/>
                <a:cs typeface="+mn-cs"/>
              </a:rPr>
              <a:t>Maitreya</a:t>
            </a: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Bodhisattva's </a:t>
            </a:r>
            <a:r>
              <a:rPr lang="en-US" altLang="zh-CN" sz="3200" dirty="0">
                <a:solidFill>
                  <a:schemeClr val="bg1"/>
                </a:solidFill>
                <a:latin typeface="+mn-lt"/>
                <a:ea typeface="+mn-ea"/>
                <a:cs typeface="+mn-cs"/>
              </a:rPr>
              <a:t>Chamber in </a:t>
            </a:r>
            <a:r>
              <a:rPr lang="en-US" altLang="zh-CN" sz="3200" dirty="0" err="1">
                <a:solidFill>
                  <a:schemeClr val="bg1"/>
                </a:solidFill>
                <a:latin typeface="+mn-lt"/>
                <a:ea typeface="+mn-ea"/>
                <a:cs typeface="+mn-cs"/>
              </a:rPr>
              <a:t>Tushita</a:t>
            </a:r>
            <a:r>
              <a:rPr lang="en-US" altLang="zh-CN" sz="3200" dirty="0">
                <a:solidFill>
                  <a:schemeClr val="bg1"/>
                </a:solidFill>
                <a:latin typeface="+mn-lt"/>
                <a:ea typeface="+mn-ea"/>
                <a:cs typeface="+mn-cs"/>
              </a:rPr>
              <a:t> Heaven.’</a:t>
            </a:r>
            <a:endParaRPr lang="en-US" altLang="zh-CN" sz="3200" dirty="0">
              <a:solidFill>
                <a:srgbClr val="FF0000"/>
              </a:solidFill>
              <a:latin typeface="+mn-lt"/>
              <a:ea typeface="+mn-ea"/>
              <a:cs typeface="+mn-cs"/>
            </a:endParaRPr>
          </a:p>
        </p:txBody>
      </p:sp>
    </p:spTree>
    <p:extLst>
      <p:ext uri="{BB962C8B-B14F-4D97-AF65-F5344CB8AC3E}">
        <p14:creationId xmlns:p14="http://schemas.microsoft.com/office/powerpoint/2010/main" val="9947538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9889533" y="4834998"/>
            <a:ext cx="2239685" cy="16398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dirty="0">
                <a:solidFill>
                  <a:schemeClr val="bg1"/>
                </a:solidFill>
              </a:rPr>
              <a:t>Ouyang </a:t>
            </a:r>
            <a:endParaRPr lang="en-US" altLang="zh-CN" sz="3200" dirty="0" smtClean="0">
              <a:solidFill>
                <a:schemeClr val="bg1"/>
              </a:solidFill>
            </a:endParaRPr>
          </a:p>
          <a:p>
            <a:pPr>
              <a:lnSpc>
                <a:spcPct val="100000"/>
              </a:lnSpc>
            </a:pPr>
            <a:r>
              <a:rPr lang="en-US" altLang="zh-CN" sz="3200" dirty="0" smtClean="0">
                <a:solidFill>
                  <a:schemeClr val="bg1"/>
                </a:solidFill>
              </a:rPr>
              <a:t>Jian</a:t>
            </a:r>
            <a:endParaRPr lang="en-US" altLang="zh-CN" sz="3200" dirty="0">
              <a:solidFill>
                <a:srgbClr val="FF0000"/>
              </a:solidFill>
              <a:latin typeface="+mn-lt"/>
              <a:ea typeface="+mn-ea"/>
              <a:cs typeface="+mn-cs"/>
            </a:endParaRPr>
          </a:p>
        </p:txBody>
      </p:sp>
      <p:pic>
        <p:nvPicPr>
          <p:cNvPr id="2" name="圖片 1"/>
          <p:cNvPicPr>
            <a:picLocks noChangeAspect="1"/>
          </p:cNvPicPr>
          <p:nvPr/>
        </p:nvPicPr>
        <p:blipFill>
          <a:blip r:embed="rId3"/>
          <a:stretch>
            <a:fillRect/>
          </a:stretch>
        </p:blipFill>
        <p:spPr>
          <a:xfrm>
            <a:off x="7048717" y="899688"/>
            <a:ext cx="2542113" cy="4022397"/>
          </a:xfrm>
          <a:prstGeom prst="rect">
            <a:avLst/>
          </a:prstGeom>
        </p:spPr>
      </p:pic>
      <p:pic>
        <p:nvPicPr>
          <p:cNvPr id="3" name="圖片 2"/>
          <p:cNvPicPr>
            <a:picLocks noChangeAspect="1"/>
          </p:cNvPicPr>
          <p:nvPr/>
        </p:nvPicPr>
        <p:blipFill>
          <a:blip r:embed="rId4"/>
          <a:stretch>
            <a:fillRect/>
          </a:stretch>
        </p:blipFill>
        <p:spPr>
          <a:xfrm>
            <a:off x="9693640" y="899688"/>
            <a:ext cx="2100948" cy="4022397"/>
          </a:xfrm>
          <a:prstGeom prst="rect">
            <a:avLst/>
          </a:prstGeom>
        </p:spPr>
      </p:pic>
      <p:sp>
        <p:nvSpPr>
          <p:cNvPr id="6" name="標題 5"/>
          <p:cNvSpPr txBox="1">
            <a:spLocks/>
          </p:cNvSpPr>
          <p:nvPr/>
        </p:nvSpPr>
        <p:spPr>
          <a:xfrm>
            <a:off x="376280" y="447277"/>
            <a:ext cx="6458207" cy="661503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a:solidFill>
                  <a:schemeClr val="bg1"/>
                </a:solidFill>
                <a:latin typeface="+mn-lt"/>
                <a:ea typeface="+mn-ea"/>
                <a:cs typeface="+mn-cs"/>
              </a:rPr>
              <a:t>In the early part of the 20th century, the laymen Yang </a:t>
            </a:r>
            <a:r>
              <a:rPr lang="en-US" altLang="zh-CN" sz="3200" dirty="0" err="1" smtClean="0">
                <a:solidFill>
                  <a:schemeClr val="bg1"/>
                </a:solidFill>
                <a:latin typeface="+mn-lt"/>
                <a:ea typeface="+mn-ea"/>
                <a:cs typeface="+mn-cs"/>
              </a:rPr>
              <a:t>Wenhui</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楊文會</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字仁山</a:t>
            </a:r>
            <a:r>
              <a:rPr lang="en-US" altLang="zh-CN" sz="3200" dirty="0" smtClean="0">
                <a:solidFill>
                  <a:schemeClr val="bg1"/>
                </a:solidFill>
                <a:latin typeface="+mn-lt"/>
                <a:ea typeface="+mn-ea"/>
                <a:cs typeface="+mn-cs"/>
              </a:rPr>
              <a:t>; 1837-1911</a:t>
            </a:r>
            <a:r>
              <a:rPr lang="en-US" altLang="zh-CN" sz="3200" dirty="0">
                <a:solidFill>
                  <a:schemeClr val="bg1"/>
                </a:solidFill>
                <a:latin typeface="+mn-lt"/>
                <a:ea typeface="+mn-ea"/>
                <a:cs typeface="+mn-cs"/>
              </a:rPr>
              <a:t>) and Ouyang Jian (</a:t>
            </a:r>
            <a:r>
              <a:rPr lang="zh-CN" altLang="en-US" sz="3200" dirty="0">
                <a:solidFill>
                  <a:schemeClr val="bg1"/>
                </a:solidFill>
                <a:latin typeface="+mn-lt"/>
                <a:ea typeface="+mn-ea"/>
                <a:cs typeface="+mn-cs"/>
              </a:rPr>
              <a:t>歐陽</a:t>
            </a:r>
            <a:r>
              <a:rPr lang="zh-CN" altLang="en-US" sz="3200" dirty="0" smtClean="0">
                <a:solidFill>
                  <a:schemeClr val="bg1"/>
                </a:solidFill>
                <a:latin typeface="+mn-lt"/>
                <a:ea typeface="+mn-ea"/>
                <a:cs typeface="+mn-cs"/>
              </a:rPr>
              <a:t>漸</a:t>
            </a:r>
            <a:r>
              <a:rPr lang="en-US" altLang="zh-CN" sz="3200" dirty="0" smtClean="0">
                <a:solidFill>
                  <a:schemeClr val="bg1"/>
                </a:solidFill>
                <a:latin typeface="+mn-lt"/>
                <a:ea typeface="+mn-ea"/>
                <a:cs typeface="+mn-cs"/>
              </a:rPr>
              <a:t>; 1871–1943</a:t>
            </a:r>
            <a:r>
              <a:rPr lang="en-US" altLang="zh-CN" sz="3200" dirty="0">
                <a:solidFill>
                  <a:schemeClr val="bg1"/>
                </a:solidFill>
                <a:latin typeface="+mn-lt"/>
                <a:ea typeface="+mn-ea"/>
                <a:cs typeface="+mn-cs"/>
              </a:rPr>
              <a:t>) promoted Buddhist learning in China, and the general trend was for an increase in studies of Buddhist traditions such as </a:t>
            </a:r>
            <a:r>
              <a:rPr lang="en-US" altLang="zh-CN" sz="3200" dirty="0" err="1">
                <a:solidFill>
                  <a:schemeClr val="bg1"/>
                </a:solidFill>
                <a:latin typeface="+mn-lt"/>
                <a:ea typeface="+mn-ea"/>
                <a:cs typeface="+mn-cs"/>
              </a:rPr>
              <a:t>Yogācāra</a:t>
            </a:r>
            <a:r>
              <a:rPr lang="en-US" altLang="zh-CN" sz="3200" dirty="0">
                <a:solidFill>
                  <a:schemeClr val="bg1"/>
                </a:solidFill>
                <a:latin typeface="+mn-lt"/>
                <a:ea typeface="+mn-ea"/>
                <a:cs typeface="+mn-cs"/>
              </a:rPr>
              <a:t>, </a:t>
            </a:r>
            <a:r>
              <a:rPr lang="en-US" altLang="zh-CN" sz="3200" dirty="0" err="1">
                <a:solidFill>
                  <a:schemeClr val="bg1"/>
                </a:solidFill>
                <a:latin typeface="+mn-lt"/>
                <a:ea typeface="+mn-ea"/>
                <a:cs typeface="+mn-cs"/>
              </a:rPr>
              <a:t>Sanlun</a:t>
            </a:r>
            <a:r>
              <a:rPr lang="en-US" altLang="zh-CN" sz="3200" dirty="0">
                <a:solidFill>
                  <a:schemeClr val="bg1"/>
                </a:solidFill>
                <a:latin typeface="+mn-lt"/>
                <a:ea typeface="+mn-ea"/>
                <a:cs typeface="+mn-cs"/>
              </a:rPr>
              <a:t> (</a:t>
            </a:r>
            <a:r>
              <a:rPr lang="zh-CN" altLang="en-US" sz="3200" dirty="0">
                <a:solidFill>
                  <a:schemeClr val="bg1"/>
                </a:solidFill>
                <a:latin typeface="+mn-lt"/>
                <a:ea typeface="+mn-ea"/>
                <a:cs typeface="+mn-cs"/>
              </a:rPr>
              <a:t>三論</a:t>
            </a:r>
            <a:r>
              <a:rPr lang="en-US" altLang="zh-CN" sz="3200" dirty="0">
                <a:solidFill>
                  <a:schemeClr val="bg1"/>
                </a:solidFill>
                <a:latin typeface="+mn-lt"/>
                <a:ea typeface="+mn-ea"/>
                <a:cs typeface="+mn-cs"/>
              </a:rPr>
              <a:t>), and </a:t>
            </a:r>
            <a:r>
              <a:rPr lang="en-US" altLang="zh-CN" sz="3200" dirty="0" err="1">
                <a:solidFill>
                  <a:schemeClr val="bg1"/>
                </a:solidFill>
                <a:latin typeface="+mn-lt"/>
                <a:ea typeface="+mn-ea"/>
                <a:cs typeface="+mn-cs"/>
              </a:rPr>
              <a:t>Huayan</a:t>
            </a:r>
            <a:r>
              <a:rPr lang="en-US" altLang="zh-CN" sz="3200" dirty="0">
                <a:solidFill>
                  <a:schemeClr val="bg1"/>
                </a:solidFill>
                <a:latin typeface="+mn-lt"/>
                <a:ea typeface="+mn-ea"/>
                <a:cs typeface="+mn-cs"/>
              </a:rPr>
              <a:t> (</a:t>
            </a:r>
            <a:r>
              <a:rPr lang="zh-CN" altLang="en-US" sz="3200" dirty="0">
                <a:solidFill>
                  <a:schemeClr val="bg1"/>
                </a:solidFill>
                <a:latin typeface="+mn-lt"/>
                <a:ea typeface="+mn-ea"/>
                <a:cs typeface="+mn-cs"/>
              </a:rPr>
              <a:t>華嚴</a:t>
            </a:r>
            <a:r>
              <a:rPr lang="en-US" altLang="zh-CN" sz="3200" dirty="0">
                <a:solidFill>
                  <a:schemeClr val="bg1"/>
                </a:solidFill>
                <a:latin typeface="+mn-lt"/>
                <a:ea typeface="+mn-ea"/>
                <a:cs typeface="+mn-cs"/>
              </a:rPr>
              <a:t>).</a:t>
            </a:r>
          </a:p>
          <a:p>
            <a:pPr>
              <a:lnSpc>
                <a:spcPct val="130000"/>
              </a:lnSpc>
            </a:pPr>
            <a:endParaRPr lang="en-US" altLang="zh-CN" sz="3200" dirty="0">
              <a:solidFill>
                <a:srgbClr val="FF0000"/>
              </a:solidFill>
              <a:latin typeface="+mn-lt"/>
              <a:ea typeface="+mn-ea"/>
              <a:cs typeface="+mn-cs"/>
            </a:endParaRPr>
          </a:p>
        </p:txBody>
      </p:sp>
      <p:sp>
        <p:nvSpPr>
          <p:cNvPr id="8" name="標題 5"/>
          <p:cNvSpPr txBox="1">
            <a:spLocks/>
          </p:cNvSpPr>
          <p:nvPr/>
        </p:nvSpPr>
        <p:spPr>
          <a:xfrm>
            <a:off x="7649848" y="4834998"/>
            <a:ext cx="2239685" cy="16398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3200" dirty="0">
                <a:solidFill>
                  <a:schemeClr val="bg1"/>
                </a:solidFill>
              </a:rPr>
              <a:t>Yang </a:t>
            </a:r>
            <a:r>
              <a:rPr lang="en-US" altLang="zh-CN" sz="3200" dirty="0" err="1">
                <a:solidFill>
                  <a:schemeClr val="bg1"/>
                </a:solidFill>
              </a:rPr>
              <a:t>Wenhui</a:t>
            </a:r>
            <a:endParaRPr lang="en-US" altLang="zh-CN" sz="3200" dirty="0">
              <a:solidFill>
                <a:srgbClr val="FF0000"/>
              </a:solidFill>
              <a:latin typeface="+mn-lt"/>
              <a:ea typeface="+mn-ea"/>
              <a:cs typeface="+mn-cs"/>
            </a:endParaRPr>
          </a:p>
        </p:txBody>
      </p:sp>
    </p:spTree>
    <p:extLst>
      <p:ext uri="{BB962C8B-B14F-4D97-AF65-F5344CB8AC3E}">
        <p14:creationId xmlns:p14="http://schemas.microsoft.com/office/powerpoint/2010/main" val="10788554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430770" y="247253"/>
            <a:ext cx="11201319" cy="641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000" dirty="0" smtClean="0">
                <a:solidFill>
                  <a:schemeClr val="bg1"/>
                </a:solidFill>
                <a:latin typeface="+mn-lt"/>
                <a:ea typeface="+mn-ea"/>
                <a:cs typeface="+mn-cs"/>
              </a:rPr>
              <a:t>Consciousness Only school (</a:t>
            </a:r>
            <a:r>
              <a:rPr lang="zh-CN" altLang="en-US" sz="3000" dirty="0" smtClean="0">
                <a:solidFill>
                  <a:schemeClr val="bg1"/>
                </a:solidFill>
                <a:latin typeface="+mn-lt"/>
                <a:ea typeface="+mn-ea"/>
                <a:cs typeface="+mn-cs"/>
              </a:rPr>
              <a:t>法相</a:t>
            </a:r>
            <a:r>
              <a:rPr lang="zh-CN" altLang="en-US" sz="3000" dirty="0">
                <a:solidFill>
                  <a:schemeClr val="bg1"/>
                </a:solidFill>
                <a:latin typeface="+mn-lt"/>
                <a:ea typeface="+mn-ea"/>
                <a:cs typeface="+mn-cs"/>
              </a:rPr>
              <a:t>宗</a:t>
            </a:r>
            <a:r>
              <a:rPr lang="en-US" altLang="zh-CN" sz="3000" dirty="0">
                <a:solidFill>
                  <a:schemeClr val="bg1"/>
                </a:solidFill>
                <a:latin typeface="+mn-lt"/>
                <a:ea typeface="+mn-ea"/>
                <a:cs typeface="+mn-cs"/>
              </a:rPr>
              <a:t>; Korean pronunciation: </a:t>
            </a:r>
            <a:r>
              <a:rPr lang="en-US" altLang="zh-CN" sz="3000" dirty="0" err="1">
                <a:solidFill>
                  <a:schemeClr val="bg1"/>
                </a:solidFill>
                <a:latin typeface="+mn-lt"/>
                <a:ea typeface="+mn-ea"/>
                <a:cs typeface="+mn-cs"/>
              </a:rPr>
              <a:t>Beopsang</a:t>
            </a:r>
            <a:r>
              <a:rPr lang="en-US" altLang="zh-CN" sz="3000" dirty="0">
                <a:solidFill>
                  <a:schemeClr val="bg1"/>
                </a:solidFill>
                <a:latin typeface="+mn-lt"/>
                <a:ea typeface="+mn-ea"/>
                <a:cs typeface="+mn-cs"/>
              </a:rPr>
              <a:t>) were transmitted to Korea. The most well-known Korean figure of </a:t>
            </a:r>
            <a:r>
              <a:rPr lang="en-US" altLang="zh-CN" sz="3000" dirty="0" err="1">
                <a:solidFill>
                  <a:schemeClr val="bg1"/>
                </a:solidFill>
                <a:latin typeface="+mn-lt"/>
                <a:ea typeface="+mn-ea"/>
                <a:cs typeface="+mn-cs"/>
              </a:rPr>
              <a:t>Beopsang</a:t>
            </a:r>
            <a:r>
              <a:rPr lang="en-US" altLang="zh-CN" sz="3000" dirty="0">
                <a:solidFill>
                  <a:schemeClr val="bg1"/>
                </a:solidFill>
                <a:latin typeface="+mn-lt"/>
                <a:ea typeface="+mn-ea"/>
                <a:cs typeface="+mn-cs"/>
              </a:rPr>
              <a:t> was </a:t>
            </a:r>
            <a:r>
              <a:rPr lang="en-US" altLang="zh-CN" sz="3000" dirty="0" err="1" smtClean="0">
                <a:solidFill>
                  <a:schemeClr val="bg1"/>
                </a:solidFill>
                <a:latin typeface="+mn-lt"/>
                <a:ea typeface="+mn-ea"/>
                <a:cs typeface="+mn-cs"/>
              </a:rPr>
              <a:t>Woncheuk</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圓測</a:t>
            </a:r>
            <a:r>
              <a:rPr lang="en-US" altLang="zh-CN" sz="3000" dirty="0">
                <a:solidFill>
                  <a:schemeClr val="bg1"/>
                </a:solidFill>
                <a:latin typeface="+mn-lt"/>
                <a:ea typeface="+mn-ea"/>
                <a:cs typeface="+mn-cs"/>
              </a:rPr>
              <a:t>; 613–696), who studied under the Chinese monk </a:t>
            </a:r>
            <a:r>
              <a:rPr lang="en-US" altLang="zh-CN" sz="3000" dirty="0" err="1">
                <a:solidFill>
                  <a:schemeClr val="bg1"/>
                </a:solidFill>
                <a:latin typeface="+mn-lt"/>
                <a:ea typeface="+mn-ea"/>
                <a:cs typeface="+mn-cs"/>
              </a:rPr>
              <a:t>Xuanzang</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Woncheuk</a:t>
            </a:r>
            <a:r>
              <a:rPr lang="en-US" altLang="zh-CN" sz="3000" dirty="0">
                <a:solidFill>
                  <a:schemeClr val="bg1"/>
                </a:solidFill>
                <a:latin typeface="+mn-lt"/>
                <a:ea typeface="+mn-ea"/>
                <a:cs typeface="+mn-cs"/>
              </a:rPr>
              <a:t> is well known amongst scholars of Tibetan Buddhism for his commentary on the </a:t>
            </a:r>
            <a:r>
              <a:rPr lang="en-US" altLang="zh-CN" sz="3000" i="1" dirty="0" err="1">
                <a:solidFill>
                  <a:schemeClr val="bg1"/>
                </a:solidFill>
                <a:latin typeface="+mn-lt"/>
                <a:ea typeface="+mn-ea"/>
                <a:cs typeface="+mn-cs"/>
              </a:rPr>
              <a:t>Saṃdhinirmocana</a:t>
            </a:r>
            <a:r>
              <a:rPr lang="en-US" altLang="zh-CN" sz="3000" i="1" dirty="0">
                <a:solidFill>
                  <a:schemeClr val="bg1"/>
                </a:solidFill>
                <a:latin typeface="+mn-lt"/>
                <a:ea typeface="+mn-ea"/>
                <a:cs typeface="+mn-cs"/>
              </a:rPr>
              <a:t> </a:t>
            </a:r>
            <a:r>
              <a:rPr lang="en-US" altLang="zh-CN" sz="3000" i="1" dirty="0" err="1" smtClean="0">
                <a:solidFill>
                  <a:schemeClr val="bg1"/>
                </a:solidFill>
                <a:latin typeface="+mn-lt"/>
                <a:ea typeface="+mn-ea"/>
                <a:cs typeface="+mn-cs"/>
              </a:rPr>
              <a:t>Sūtra</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解深密經</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While in China, </a:t>
            </a:r>
            <a:r>
              <a:rPr lang="en-US" altLang="zh-CN" sz="3000" dirty="0" err="1">
                <a:solidFill>
                  <a:schemeClr val="bg1"/>
                </a:solidFill>
                <a:latin typeface="+mn-lt"/>
                <a:ea typeface="+mn-ea"/>
                <a:cs typeface="+mn-cs"/>
              </a:rPr>
              <a:t>Woncheuk</a:t>
            </a:r>
            <a:r>
              <a:rPr lang="en-US" altLang="zh-CN" sz="3000" dirty="0">
                <a:solidFill>
                  <a:schemeClr val="bg1"/>
                </a:solidFill>
                <a:latin typeface="+mn-lt"/>
                <a:ea typeface="+mn-ea"/>
                <a:cs typeface="+mn-cs"/>
              </a:rPr>
              <a:t> took as a disciple a Korean-born monk named </a:t>
            </a:r>
            <a:r>
              <a:rPr lang="en-US" altLang="zh-CN" sz="3000" dirty="0" err="1">
                <a:solidFill>
                  <a:schemeClr val="bg1"/>
                </a:solidFill>
                <a:latin typeface="+mn-lt"/>
                <a:ea typeface="+mn-ea"/>
                <a:cs typeface="+mn-cs"/>
              </a:rPr>
              <a:t>Dojeung</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a:t>
            </a:r>
            <a:r>
              <a:rPr lang="zh-CN" altLang="en-US" sz="3000" dirty="0" smtClean="0">
                <a:solidFill>
                  <a:schemeClr val="bg1"/>
                </a:solidFill>
                <a:latin typeface="+mn-lt"/>
                <a:ea typeface="+mn-ea"/>
                <a:cs typeface="+mn-cs"/>
              </a:rPr>
              <a:t>道</a:t>
            </a:r>
            <a:r>
              <a:rPr lang="zh-CN" altLang="en-US" sz="3000" dirty="0">
                <a:solidFill>
                  <a:schemeClr val="bg1"/>
                </a:solidFill>
                <a:latin typeface="+mn-lt"/>
                <a:ea typeface="+mn-ea"/>
                <a:cs typeface="+mn-cs"/>
              </a:rPr>
              <a:t>證</a:t>
            </a:r>
            <a:r>
              <a:rPr lang="en-US" altLang="zh-CN" sz="3000" dirty="0">
                <a:solidFill>
                  <a:schemeClr val="bg1"/>
                </a:solidFill>
                <a:latin typeface="+mn-lt"/>
                <a:ea typeface="+mn-ea"/>
                <a:cs typeface="+mn-cs"/>
              </a:rPr>
              <a:t>), who travelled to </a:t>
            </a:r>
            <a:r>
              <a:rPr lang="en-US" altLang="zh-CN" sz="3000" dirty="0" smtClean="0">
                <a:solidFill>
                  <a:schemeClr val="bg1"/>
                </a:solidFill>
                <a:latin typeface="+mn-lt"/>
                <a:ea typeface="+mn-ea"/>
                <a:cs typeface="+mn-cs"/>
              </a:rPr>
              <a:t>Silla (</a:t>
            </a:r>
            <a:r>
              <a:rPr lang="zh-CN" altLang="en-US" sz="3000" dirty="0" smtClean="0">
                <a:solidFill>
                  <a:schemeClr val="bg1"/>
                </a:solidFill>
                <a:latin typeface="+mn-lt"/>
                <a:ea typeface="+mn-ea"/>
                <a:cs typeface="+mn-cs"/>
              </a:rPr>
              <a:t>新羅</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in 692 and propounded and propagated </a:t>
            </a:r>
            <a:r>
              <a:rPr lang="en-US" altLang="zh-CN" sz="3000" dirty="0" err="1">
                <a:solidFill>
                  <a:schemeClr val="bg1"/>
                </a:solidFill>
                <a:latin typeface="+mn-lt"/>
                <a:ea typeface="+mn-ea"/>
                <a:cs typeface="+mn-cs"/>
              </a:rPr>
              <a:t>Woncheuk's</a:t>
            </a:r>
            <a:r>
              <a:rPr lang="en-US" altLang="zh-CN" sz="3000" dirty="0">
                <a:solidFill>
                  <a:schemeClr val="bg1"/>
                </a:solidFill>
                <a:latin typeface="+mn-lt"/>
                <a:ea typeface="+mn-ea"/>
                <a:cs typeface="+mn-cs"/>
              </a:rPr>
              <a:t> exegetical tradition there where it flourished. </a:t>
            </a:r>
          </a:p>
        </p:txBody>
      </p:sp>
    </p:spTree>
    <p:extLst>
      <p:ext uri="{BB962C8B-B14F-4D97-AF65-F5344CB8AC3E}">
        <p14:creationId xmlns:p14="http://schemas.microsoft.com/office/powerpoint/2010/main" val="33177435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906089" y="58189"/>
            <a:ext cx="10964488" cy="59602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4000" dirty="0">
                <a:solidFill>
                  <a:schemeClr val="bg1"/>
                </a:solidFill>
                <a:latin typeface="+mn-lt"/>
                <a:ea typeface="+mn-ea"/>
                <a:cs typeface="+mn-cs"/>
              </a:rPr>
              <a:t>In Korea, </a:t>
            </a:r>
            <a:r>
              <a:rPr lang="en-US" altLang="zh-CN" sz="4000" dirty="0" err="1">
                <a:solidFill>
                  <a:schemeClr val="bg1"/>
                </a:solidFill>
                <a:latin typeface="+mn-lt"/>
                <a:ea typeface="+mn-ea"/>
                <a:cs typeface="+mn-cs"/>
              </a:rPr>
              <a:t>Beopsang</a:t>
            </a:r>
            <a:r>
              <a:rPr lang="en-US" altLang="zh-CN" sz="4000" dirty="0">
                <a:solidFill>
                  <a:schemeClr val="bg1"/>
                </a:solidFill>
                <a:latin typeface="+mn-lt"/>
                <a:ea typeface="+mn-ea"/>
                <a:cs typeface="+mn-cs"/>
              </a:rPr>
              <a:t> </a:t>
            </a:r>
            <a:r>
              <a:rPr lang="en-US" altLang="zh-CN" sz="4000" dirty="0" smtClean="0">
                <a:solidFill>
                  <a:schemeClr val="bg1"/>
                </a:solidFill>
                <a:latin typeface="+mn-lt"/>
                <a:ea typeface="+mn-ea"/>
                <a:cs typeface="+mn-cs"/>
              </a:rPr>
              <a:t>teachings (</a:t>
            </a:r>
            <a:r>
              <a:rPr lang="zh-CN" altLang="en-US" sz="4000" dirty="0" smtClean="0">
                <a:solidFill>
                  <a:schemeClr val="bg1"/>
                </a:solidFill>
                <a:latin typeface="+mn-lt"/>
                <a:ea typeface="+mn-ea"/>
                <a:cs typeface="+mn-cs"/>
              </a:rPr>
              <a:t>法相宗</a:t>
            </a:r>
            <a:r>
              <a:rPr lang="en-US" altLang="zh-CN" sz="4000" dirty="0" smtClean="0">
                <a:solidFill>
                  <a:schemeClr val="bg1"/>
                </a:solidFill>
                <a:latin typeface="+mn-lt"/>
                <a:ea typeface="+mn-ea"/>
                <a:cs typeface="+mn-cs"/>
              </a:rPr>
              <a:t>) </a:t>
            </a:r>
            <a:r>
              <a:rPr lang="en-US" altLang="zh-CN" sz="4000" dirty="0">
                <a:solidFill>
                  <a:schemeClr val="bg1"/>
                </a:solidFill>
                <a:latin typeface="+mn-lt"/>
                <a:ea typeface="+mn-ea"/>
                <a:cs typeface="+mn-cs"/>
              </a:rPr>
              <a:t>did not endure long as a distinct school, but as with China, its teachings were frequently included in later schools of thought</a:t>
            </a:r>
            <a:r>
              <a:rPr lang="en-US" altLang="zh-CN" sz="4000" dirty="0" smtClean="0">
                <a:solidFill>
                  <a:schemeClr val="bg1"/>
                </a:solidFill>
                <a:latin typeface="+mn-lt"/>
                <a:ea typeface="+mn-ea"/>
                <a:cs typeface="+mn-cs"/>
              </a:rPr>
              <a:t>.</a:t>
            </a:r>
            <a:endParaRPr lang="en-US" altLang="zh-CN" sz="4000" dirty="0">
              <a:solidFill>
                <a:srgbClr val="FF0000"/>
              </a:solidFill>
              <a:latin typeface="+mn-lt"/>
              <a:ea typeface="+mn-ea"/>
              <a:cs typeface="+mn-cs"/>
            </a:endParaRPr>
          </a:p>
        </p:txBody>
      </p:sp>
    </p:spTree>
    <p:extLst>
      <p:ext uri="{BB962C8B-B14F-4D97-AF65-F5344CB8AC3E}">
        <p14:creationId xmlns:p14="http://schemas.microsoft.com/office/powerpoint/2010/main" val="28575284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6" name="標題 5"/>
          <p:cNvSpPr txBox="1">
            <a:spLocks/>
          </p:cNvSpPr>
          <p:nvPr/>
        </p:nvSpPr>
        <p:spPr>
          <a:xfrm>
            <a:off x="581891" y="290946"/>
            <a:ext cx="11117203" cy="59602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pPr>
            <a:r>
              <a:rPr lang="en-US" altLang="zh-CN" sz="3200" dirty="0">
                <a:solidFill>
                  <a:schemeClr val="bg1"/>
                </a:solidFill>
                <a:latin typeface="+mn-lt"/>
                <a:ea typeface="+mn-ea"/>
                <a:cs typeface="+mn-cs"/>
              </a:rPr>
              <a:t>The Consciousness-Only teachings were transmitted to Japan as </a:t>
            </a:r>
            <a:r>
              <a:rPr lang="en-US" altLang="zh-CN" sz="3200" dirty="0" err="1">
                <a:solidFill>
                  <a:schemeClr val="bg1"/>
                </a:solidFill>
                <a:latin typeface="+mn-lt"/>
                <a:ea typeface="+mn-ea"/>
                <a:cs typeface="+mn-cs"/>
              </a:rPr>
              <a:t>Hossō</a:t>
            </a:r>
            <a:r>
              <a:rPr lang="en-US" altLang="zh-CN" sz="3200" dirty="0">
                <a:solidFill>
                  <a:schemeClr val="bg1"/>
                </a:solidFill>
                <a:latin typeface="+mn-lt"/>
                <a:ea typeface="+mn-ea"/>
                <a:cs typeface="+mn-cs"/>
              </a:rPr>
              <a:t>, and they made considerable impact. One of the founders of the </a:t>
            </a:r>
            <a:r>
              <a:rPr lang="en-US" altLang="zh-CN" sz="3200" dirty="0" err="1">
                <a:solidFill>
                  <a:schemeClr val="bg1"/>
                </a:solidFill>
                <a:latin typeface="+mn-lt"/>
                <a:ea typeface="+mn-ea"/>
                <a:cs typeface="+mn-cs"/>
              </a:rPr>
              <a:t>Hossō</a:t>
            </a:r>
            <a:r>
              <a:rPr lang="en-US" altLang="zh-CN" sz="3200" dirty="0">
                <a:solidFill>
                  <a:schemeClr val="bg1"/>
                </a:solidFill>
                <a:latin typeface="+mn-lt"/>
                <a:ea typeface="+mn-ea"/>
                <a:cs typeface="+mn-cs"/>
              </a:rPr>
              <a:t> sect in Japan was </a:t>
            </a:r>
            <a:r>
              <a:rPr lang="en-US" altLang="zh-CN" sz="3200" dirty="0" err="1">
                <a:solidFill>
                  <a:schemeClr val="bg1"/>
                </a:solidFill>
                <a:latin typeface="+mn-lt"/>
                <a:ea typeface="+mn-ea"/>
                <a:cs typeface="+mn-cs"/>
              </a:rPr>
              <a:t>Kuiji</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Although a relatively small </a:t>
            </a:r>
            <a:r>
              <a:rPr lang="en-US" altLang="zh-CN" sz="3200" dirty="0" err="1">
                <a:solidFill>
                  <a:schemeClr val="bg1"/>
                </a:solidFill>
                <a:latin typeface="+mn-lt"/>
                <a:ea typeface="+mn-ea"/>
                <a:cs typeface="+mn-cs"/>
              </a:rPr>
              <a:t>Hossō</a:t>
            </a:r>
            <a:r>
              <a:rPr lang="en-US" altLang="zh-CN" sz="3200" dirty="0">
                <a:solidFill>
                  <a:schemeClr val="bg1"/>
                </a:solidFill>
                <a:latin typeface="+mn-lt"/>
                <a:ea typeface="+mn-ea"/>
                <a:cs typeface="+mn-cs"/>
              </a:rPr>
              <a:t> sect exists in Japan to this day, the sect has survived long after it died out in Korea and China, though its influence has diminished as the center of Buddhist authority moved away from </a:t>
            </a:r>
            <a:r>
              <a:rPr lang="en-US" altLang="zh-CN" sz="3200" dirty="0" smtClean="0">
                <a:solidFill>
                  <a:schemeClr val="bg1"/>
                </a:solidFill>
                <a:latin typeface="+mn-lt"/>
                <a:ea typeface="+mn-ea"/>
                <a:cs typeface="+mn-cs"/>
              </a:rPr>
              <a:t>Nara (</a:t>
            </a:r>
            <a:r>
              <a:rPr lang="zh-CN" altLang="en-US" sz="3200" dirty="0" smtClean="0">
                <a:solidFill>
                  <a:schemeClr val="bg1"/>
                </a:solidFill>
                <a:latin typeface="+mn-lt"/>
                <a:ea typeface="+mn-ea"/>
                <a:cs typeface="+mn-cs"/>
              </a:rPr>
              <a:t>奈良</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and with the rise of the </a:t>
            </a:r>
            <a:r>
              <a:rPr lang="en-US" altLang="zh-CN" sz="3200" dirty="0" err="1">
                <a:solidFill>
                  <a:schemeClr val="bg1"/>
                </a:solidFill>
                <a:latin typeface="+mn-lt"/>
                <a:ea typeface="+mn-ea"/>
                <a:cs typeface="+mn-cs"/>
              </a:rPr>
              <a:t>Ekayāna</a:t>
            </a:r>
            <a:r>
              <a:rPr lang="en-US" altLang="zh-CN" sz="3200" dirty="0">
                <a:solidFill>
                  <a:schemeClr val="bg1"/>
                </a:solidFill>
                <a:latin typeface="+mn-lt"/>
                <a:ea typeface="+mn-ea"/>
                <a:cs typeface="+mn-cs"/>
              </a:rPr>
              <a:t> schools of Buddhism.</a:t>
            </a:r>
            <a:endParaRPr lang="en-US" altLang="zh-CN" sz="3200" dirty="0">
              <a:solidFill>
                <a:srgbClr val="FF0000"/>
              </a:solidFill>
              <a:latin typeface="+mn-lt"/>
              <a:ea typeface="+mn-ea"/>
              <a:cs typeface="+mn-cs"/>
            </a:endParaRPr>
          </a:p>
        </p:txBody>
      </p:sp>
    </p:spTree>
    <p:extLst>
      <p:ext uri="{BB962C8B-B14F-4D97-AF65-F5344CB8AC3E}">
        <p14:creationId xmlns:p14="http://schemas.microsoft.com/office/powerpoint/2010/main" val="33462144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2771510" y="314463"/>
            <a:ext cx="5358336" cy="1339770"/>
          </a:xfrm>
          <a:prstGeom prst="rect">
            <a:avLst/>
          </a:prstGeom>
          <a:ln w="25400">
            <a:solidFill>
              <a:schemeClr val="bg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3. </a:t>
            </a:r>
            <a:r>
              <a:rPr lang="en-US" altLang="zh-CN" sz="3600" b="1" u="sng" dirty="0" err="1" smtClean="0">
                <a:solidFill>
                  <a:schemeClr val="bg1"/>
                </a:solidFill>
                <a:latin typeface="+mn-lt"/>
                <a:ea typeface="+mn-ea"/>
                <a:cs typeface="+mn-cs"/>
              </a:rPr>
              <a:t>Tiantai</a:t>
            </a:r>
            <a:r>
              <a:rPr lang="en-US" altLang="zh-CN" sz="3600" b="1" u="sng" dirty="0" smtClean="0">
                <a:solidFill>
                  <a:schemeClr val="bg1"/>
                </a:solidFill>
                <a:latin typeface="+mn-lt"/>
                <a:ea typeface="+mn-ea"/>
                <a:cs typeface="+mn-cs"/>
              </a:rPr>
              <a:t> School</a:t>
            </a:r>
            <a:r>
              <a:rPr lang="en-US" altLang="zh-CN" sz="3600" b="1"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天台宗</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
        <p:nvSpPr>
          <p:cNvPr id="8" name="標題 5"/>
          <p:cNvSpPr txBox="1">
            <a:spLocks/>
          </p:cNvSpPr>
          <p:nvPr/>
        </p:nvSpPr>
        <p:spPr>
          <a:xfrm>
            <a:off x="573679" y="1305100"/>
            <a:ext cx="11135497" cy="39415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err="1">
                <a:solidFill>
                  <a:schemeClr val="bg1"/>
                </a:solidFill>
                <a:latin typeface="+mn-lt"/>
                <a:ea typeface="+mn-ea"/>
                <a:cs typeface="+mn-cs"/>
              </a:rPr>
              <a:t>Tiantai</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is </a:t>
            </a:r>
            <a:r>
              <a:rPr lang="en-US" altLang="zh-CN" sz="3600" dirty="0">
                <a:solidFill>
                  <a:schemeClr val="bg1"/>
                </a:solidFill>
                <a:latin typeface="+mn-lt"/>
                <a:ea typeface="+mn-ea"/>
                <a:cs typeface="+mn-cs"/>
              </a:rPr>
              <a:t>a school of Buddhism in China, Japan, Korea, and Vietnam that reveres the </a:t>
            </a:r>
            <a:r>
              <a:rPr lang="en-US" altLang="zh-CN" sz="3600" b="1" i="1" dirty="0">
                <a:solidFill>
                  <a:schemeClr val="bg1"/>
                </a:solidFill>
                <a:latin typeface="+mn-lt"/>
                <a:ea typeface="+mn-ea"/>
                <a:cs typeface="+mn-cs"/>
              </a:rPr>
              <a:t>Lotus Sutra </a:t>
            </a:r>
            <a:r>
              <a:rPr lang="en-US" altLang="zh-CN" sz="3600" dirty="0">
                <a:solidFill>
                  <a:schemeClr val="bg1"/>
                </a:solidFill>
                <a:latin typeface="+mn-lt"/>
                <a:ea typeface="+mn-ea"/>
                <a:cs typeface="+mn-cs"/>
              </a:rPr>
              <a:t>as the highest teaching in </a:t>
            </a:r>
            <a:r>
              <a:rPr lang="en-US" altLang="zh-CN" sz="3600" dirty="0" smtClean="0">
                <a:solidFill>
                  <a:schemeClr val="bg1"/>
                </a:solidFill>
                <a:latin typeface="+mn-lt"/>
                <a:ea typeface="+mn-ea"/>
                <a:cs typeface="+mn-cs"/>
              </a:rPr>
              <a:t>Buddhism. </a:t>
            </a:r>
            <a:r>
              <a:rPr lang="en-US" altLang="zh-CN" sz="3600" dirty="0">
                <a:solidFill>
                  <a:schemeClr val="bg1"/>
                </a:solidFill>
                <a:latin typeface="+mn-lt"/>
                <a:ea typeface="+mn-ea"/>
                <a:cs typeface="+mn-cs"/>
              </a:rPr>
              <a:t>In Japan the school is known as </a:t>
            </a:r>
            <a:r>
              <a:rPr lang="en-US" altLang="zh-CN" sz="3600" dirty="0" err="1">
                <a:solidFill>
                  <a:schemeClr val="bg1"/>
                </a:solidFill>
                <a:latin typeface="+mn-lt"/>
                <a:ea typeface="+mn-ea"/>
                <a:cs typeface="+mn-cs"/>
              </a:rPr>
              <a:t>Tendai</a:t>
            </a:r>
            <a:r>
              <a:rPr lang="en-US" altLang="zh-CN" sz="3600" dirty="0">
                <a:solidFill>
                  <a:schemeClr val="bg1"/>
                </a:solidFill>
                <a:latin typeface="+mn-lt"/>
                <a:ea typeface="+mn-ea"/>
                <a:cs typeface="+mn-cs"/>
              </a:rPr>
              <a:t>, in Korea as </a:t>
            </a:r>
            <a:r>
              <a:rPr lang="en-US" altLang="zh-CN" sz="3600" dirty="0" err="1">
                <a:solidFill>
                  <a:schemeClr val="bg1"/>
                </a:solidFill>
                <a:latin typeface="+mn-lt"/>
                <a:ea typeface="+mn-ea"/>
                <a:cs typeface="+mn-cs"/>
              </a:rPr>
              <a:t>Cheontae</a:t>
            </a:r>
            <a:r>
              <a:rPr lang="en-US" altLang="zh-CN" sz="3600" dirty="0">
                <a:solidFill>
                  <a:schemeClr val="bg1"/>
                </a:solidFill>
                <a:latin typeface="+mn-lt"/>
                <a:ea typeface="+mn-ea"/>
                <a:cs typeface="+mn-cs"/>
              </a:rPr>
              <a:t>, and in Vietnam as </a:t>
            </a:r>
            <a:r>
              <a:rPr lang="en-US" altLang="zh-CN" sz="3600" dirty="0" err="1">
                <a:solidFill>
                  <a:schemeClr val="bg1"/>
                </a:solidFill>
                <a:latin typeface="+mn-lt"/>
                <a:ea typeface="+mn-ea"/>
                <a:cs typeface="+mn-cs"/>
              </a:rPr>
              <a:t>Thiên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thai.</a:t>
            </a:r>
            <a:r>
              <a:rPr lang="en-US" altLang="zh-CN" sz="3600" dirty="0">
                <a:solidFill>
                  <a:schemeClr val="bg1"/>
                </a:solidFill>
                <a:latin typeface="+mn-lt"/>
                <a:ea typeface="+mn-ea"/>
                <a:cs typeface="+mn-cs"/>
              </a:rPr>
              <a:t> </a:t>
            </a:r>
            <a:endParaRPr lang="en-US" altLang="zh-CN" sz="3600" dirty="0" smtClean="0">
              <a:solidFill>
                <a:schemeClr val="bg1"/>
              </a:solidFill>
              <a:latin typeface="+mn-lt"/>
              <a:ea typeface="+mn-ea"/>
              <a:cs typeface="+mn-cs"/>
            </a:endParaRPr>
          </a:p>
        </p:txBody>
      </p:sp>
      <p:sp>
        <p:nvSpPr>
          <p:cNvPr id="10" name="標題 5"/>
          <p:cNvSpPr txBox="1">
            <a:spLocks/>
          </p:cNvSpPr>
          <p:nvPr/>
        </p:nvSpPr>
        <p:spPr>
          <a:xfrm>
            <a:off x="573678" y="3551597"/>
            <a:ext cx="11135497" cy="39415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name is derived from the fact that </a:t>
            </a:r>
            <a:r>
              <a:rPr lang="en-US" altLang="zh-CN" sz="3600" dirty="0" err="1">
                <a:solidFill>
                  <a:schemeClr val="bg1"/>
                </a:solidFill>
                <a:latin typeface="+mn-lt"/>
                <a:ea typeface="+mn-ea"/>
                <a:cs typeface="+mn-cs"/>
              </a:rPr>
              <a:t>Zhiyi</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智</a:t>
            </a:r>
            <a:r>
              <a:rPr lang="zh-CN" altLang="en-US" sz="3600" dirty="0">
                <a:solidFill>
                  <a:schemeClr val="bg1"/>
                </a:solidFill>
                <a:latin typeface="+mn-lt"/>
                <a:ea typeface="+mn-ea"/>
                <a:cs typeface="+mn-cs"/>
              </a:rPr>
              <a:t>顗</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智者</a:t>
            </a:r>
            <a:r>
              <a:rPr lang="en-US" altLang="zh-CN" sz="3600" dirty="0" smtClean="0">
                <a:solidFill>
                  <a:schemeClr val="bg1"/>
                </a:solidFill>
                <a:latin typeface="+mn-lt"/>
                <a:ea typeface="+mn-ea"/>
                <a:cs typeface="+mn-cs"/>
              </a:rPr>
              <a:t> 538–597), </a:t>
            </a:r>
            <a:r>
              <a:rPr lang="en-US" altLang="zh-CN" sz="3600" dirty="0">
                <a:solidFill>
                  <a:schemeClr val="bg1"/>
                </a:solidFill>
                <a:latin typeface="+mn-lt"/>
                <a:ea typeface="+mn-ea"/>
                <a:cs typeface="+mn-cs"/>
              </a:rPr>
              <a:t>the </a:t>
            </a:r>
            <a:r>
              <a:rPr lang="en-US" altLang="zh-CN" sz="3600" dirty="0" smtClean="0">
                <a:solidFill>
                  <a:schemeClr val="bg1"/>
                </a:solidFill>
                <a:latin typeface="+mn-lt"/>
                <a:ea typeface="+mn-ea"/>
                <a:cs typeface="+mn-cs"/>
              </a:rPr>
              <a:t>third </a:t>
            </a:r>
            <a:r>
              <a:rPr lang="en-US" altLang="zh-CN" sz="3600" dirty="0">
                <a:solidFill>
                  <a:schemeClr val="bg1"/>
                </a:solidFill>
                <a:latin typeface="+mn-lt"/>
                <a:ea typeface="+mn-ea"/>
                <a:cs typeface="+mn-cs"/>
              </a:rPr>
              <a:t>patriarch, lived on </a:t>
            </a:r>
            <a:r>
              <a:rPr lang="en-US" altLang="zh-CN" sz="3600" dirty="0" err="1">
                <a:solidFill>
                  <a:schemeClr val="bg1"/>
                </a:solidFill>
                <a:latin typeface="+mn-lt"/>
                <a:ea typeface="+mn-ea"/>
                <a:cs typeface="+mn-cs"/>
              </a:rPr>
              <a:t>Tiantai</a:t>
            </a:r>
            <a:r>
              <a:rPr lang="en-US" altLang="zh-CN" sz="3600" dirty="0">
                <a:solidFill>
                  <a:schemeClr val="bg1"/>
                </a:solidFill>
                <a:latin typeface="+mn-lt"/>
                <a:ea typeface="+mn-ea"/>
                <a:cs typeface="+mn-cs"/>
              </a:rPr>
              <a:t> Mountain.</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1215383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557056" y="174567"/>
            <a:ext cx="6990900" cy="63592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600" dirty="0" err="1" smtClean="0">
                <a:solidFill>
                  <a:schemeClr val="bg1"/>
                </a:solidFill>
                <a:latin typeface="+mn-lt"/>
                <a:ea typeface="+mn-ea"/>
                <a:cs typeface="+mn-cs"/>
              </a:rPr>
              <a:t>Zhiyi</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is also regarded as the first major figure to make a significant break from the Indian tradition, to form an indigenous Chinese system. </a:t>
            </a:r>
            <a:r>
              <a:rPr lang="en-US" altLang="zh-CN" sz="3600" dirty="0" err="1">
                <a:solidFill>
                  <a:schemeClr val="bg1"/>
                </a:solidFill>
                <a:latin typeface="+mn-lt"/>
                <a:ea typeface="+mn-ea"/>
                <a:cs typeface="+mn-cs"/>
              </a:rPr>
              <a:t>Tiantai</a:t>
            </a:r>
            <a:r>
              <a:rPr lang="en-US" altLang="zh-CN" sz="3600" dirty="0">
                <a:solidFill>
                  <a:schemeClr val="bg1"/>
                </a:solidFill>
                <a:latin typeface="+mn-lt"/>
                <a:ea typeface="+mn-ea"/>
                <a:cs typeface="+mn-cs"/>
              </a:rPr>
              <a:t> is </a:t>
            </a:r>
            <a:r>
              <a:rPr lang="en-US" altLang="zh-CN" sz="3600" dirty="0" smtClean="0">
                <a:solidFill>
                  <a:schemeClr val="bg1"/>
                </a:solidFill>
                <a:latin typeface="+mn-lt"/>
                <a:ea typeface="+mn-ea"/>
                <a:cs typeface="+mn-cs"/>
              </a:rPr>
              <a:t>sometimes </a:t>
            </a:r>
            <a:r>
              <a:rPr lang="en-US" altLang="zh-CN" sz="3600" dirty="0">
                <a:solidFill>
                  <a:schemeClr val="bg1"/>
                </a:solidFill>
                <a:latin typeface="+mn-lt"/>
                <a:ea typeface="+mn-ea"/>
                <a:cs typeface="+mn-cs"/>
              </a:rPr>
              <a:t>called </a:t>
            </a: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Lotus </a:t>
            </a:r>
            <a:r>
              <a:rPr lang="en-US" altLang="zh-CN" sz="3600" dirty="0" smtClean="0">
                <a:solidFill>
                  <a:schemeClr val="bg1"/>
                </a:solidFill>
                <a:latin typeface="+mn-lt"/>
                <a:ea typeface="+mn-ea"/>
                <a:cs typeface="+mn-cs"/>
              </a:rPr>
              <a:t>School” (</a:t>
            </a:r>
            <a:r>
              <a:rPr lang="zh-CN" altLang="en-US" sz="3600" dirty="0" smtClean="0">
                <a:solidFill>
                  <a:schemeClr val="bg1"/>
                </a:solidFill>
                <a:latin typeface="+mn-lt"/>
                <a:ea typeface="+mn-ea"/>
                <a:cs typeface="+mn-cs"/>
              </a:rPr>
              <a:t>法華宗</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after the central role of the </a:t>
            </a:r>
            <a:r>
              <a:rPr lang="en-US" altLang="zh-CN" sz="3600" i="1" dirty="0" smtClean="0">
                <a:solidFill>
                  <a:schemeClr val="bg1"/>
                </a:solidFill>
                <a:latin typeface="+mn-lt"/>
                <a:ea typeface="+mn-ea"/>
                <a:cs typeface="+mn-cs"/>
              </a:rPr>
              <a:t>Lotus Sutra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法華經</a:t>
            </a:r>
            <a:r>
              <a:rPr lang="en-US" altLang="zh-CN" sz="3600" dirty="0" smtClean="0">
                <a:solidFill>
                  <a:schemeClr val="bg1"/>
                </a:solidFill>
                <a:latin typeface="+mn-lt"/>
                <a:ea typeface="+mn-ea"/>
                <a:cs typeface="+mn-cs"/>
              </a:rPr>
              <a:t>) in </a:t>
            </a:r>
            <a:r>
              <a:rPr lang="en-US" altLang="zh-CN" sz="3600" dirty="0">
                <a:solidFill>
                  <a:schemeClr val="bg1"/>
                </a:solidFill>
                <a:latin typeface="+mn-lt"/>
                <a:ea typeface="+mn-ea"/>
                <a:cs typeface="+mn-cs"/>
              </a:rPr>
              <a:t>its teachings.</a:t>
            </a:r>
            <a:endParaRPr lang="en-US" altLang="zh-CN" sz="3600" u="sng" dirty="0" smtClean="0">
              <a:solidFill>
                <a:schemeClr val="bg1"/>
              </a:solidFill>
              <a:latin typeface="+mn-lt"/>
              <a:ea typeface="+mn-ea"/>
              <a:cs typeface="+mn-cs"/>
            </a:endParaRPr>
          </a:p>
        </p:txBody>
      </p:sp>
      <p:pic>
        <p:nvPicPr>
          <p:cNvPr id="2" name="圖片 1"/>
          <p:cNvPicPr>
            <a:picLocks noChangeAspect="1"/>
          </p:cNvPicPr>
          <p:nvPr/>
        </p:nvPicPr>
        <p:blipFill>
          <a:blip r:embed="rId3"/>
          <a:stretch>
            <a:fillRect/>
          </a:stretch>
        </p:blipFill>
        <p:spPr>
          <a:xfrm>
            <a:off x="7822275" y="356060"/>
            <a:ext cx="3873011" cy="5882318"/>
          </a:xfrm>
          <a:prstGeom prst="rect">
            <a:avLst/>
          </a:prstGeom>
        </p:spPr>
      </p:pic>
      <p:sp>
        <p:nvSpPr>
          <p:cNvPr id="7" name="標題 5"/>
          <p:cNvSpPr txBox="1">
            <a:spLocks/>
          </p:cNvSpPr>
          <p:nvPr/>
        </p:nvSpPr>
        <p:spPr>
          <a:xfrm>
            <a:off x="8465231" y="5989318"/>
            <a:ext cx="2806828" cy="10889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600" dirty="0" smtClean="0">
                <a:solidFill>
                  <a:schemeClr val="bg1"/>
                </a:solidFill>
                <a:latin typeface="+mn-lt"/>
                <a:ea typeface="+mn-ea"/>
                <a:cs typeface="+mn-cs"/>
              </a:rPr>
              <a:t>Master </a:t>
            </a:r>
            <a:r>
              <a:rPr lang="en-US" altLang="zh-CN" sz="3600" dirty="0" err="1" smtClean="0">
                <a:solidFill>
                  <a:schemeClr val="bg1"/>
                </a:solidFill>
                <a:latin typeface="+mn-lt"/>
                <a:ea typeface="+mn-ea"/>
                <a:cs typeface="+mn-cs"/>
              </a:rPr>
              <a:t>Zhiyi</a:t>
            </a:r>
            <a:endParaRPr lang="en-US" altLang="zh-CN" sz="3600" u="sng" dirty="0" smtClean="0">
              <a:solidFill>
                <a:schemeClr val="bg1"/>
              </a:solidFill>
              <a:latin typeface="+mn-lt"/>
              <a:ea typeface="+mn-ea"/>
              <a:cs typeface="+mn-cs"/>
            </a:endParaRPr>
          </a:p>
        </p:txBody>
      </p:sp>
    </p:spTree>
    <p:extLst>
      <p:ext uri="{BB962C8B-B14F-4D97-AF65-F5344CB8AC3E}">
        <p14:creationId xmlns:p14="http://schemas.microsoft.com/office/powerpoint/2010/main" val="21864378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75312" y="497021"/>
            <a:ext cx="10851738" cy="60433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600" dirty="0">
                <a:solidFill>
                  <a:schemeClr val="bg1"/>
                </a:solidFill>
                <a:latin typeface="+mn-lt"/>
                <a:ea typeface="+mn-ea"/>
                <a:cs typeface="+mn-cs"/>
              </a:rPr>
              <a:t>During the Sui dynasty (</a:t>
            </a:r>
            <a:r>
              <a:rPr lang="en-US" altLang="zh-CN" sz="3600" dirty="0" smtClean="0">
                <a:solidFill>
                  <a:schemeClr val="bg1"/>
                </a:solidFill>
                <a:latin typeface="+mn-lt"/>
                <a:ea typeface="+mn-ea"/>
                <a:cs typeface="+mn-cs"/>
              </a:rPr>
              <a:t>581-619</a:t>
            </a:r>
            <a:r>
              <a:rPr lang="en-US" altLang="zh-CN" sz="3600" dirty="0">
                <a:solidFill>
                  <a:schemeClr val="bg1"/>
                </a:solidFill>
                <a:latin typeface="+mn-lt"/>
                <a:ea typeface="+mn-ea"/>
                <a:cs typeface="+mn-cs"/>
              </a:rPr>
              <a:t>), the </a:t>
            </a:r>
            <a:r>
              <a:rPr lang="en-US" altLang="zh-CN" sz="3600" dirty="0" err="1">
                <a:solidFill>
                  <a:schemeClr val="bg1"/>
                </a:solidFill>
                <a:latin typeface="+mn-lt"/>
                <a:ea typeface="+mn-ea"/>
                <a:cs typeface="+mn-cs"/>
              </a:rPr>
              <a:t>Tiantai</a:t>
            </a:r>
            <a:r>
              <a:rPr lang="en-US" altLang="zh-CN" sz="3600" dirty="0">
                <a:solidFill>
                  <a:schemeClr val="bg1"/>
                </a:solidFill>
                <a:latin typeface="+mn-lt"/>
                <a:ea typeface="+mn-ea"/>
                <a:cs typeface="+mn-cs"/>
              </a:rPr>
              <a:t> school became one of the leading schools of Chinese Buddhism, with numerous large temples supported by emperors and wealthy patrons. The school's influence waned and was revived again through the Tang dynasty (</a:t>
            </a:r>
            <a:r>
              <a:rPr lang="en-US" altLang="zh-CN" sz="3600" dirty="0" smtClean="0">
                <a:solidFill>
                  <a:schemeClr val="bg1"/>
                </a:solidFill>
                <a:latin typeface="+mn-lt"/>
                <a:ea typeface="+mn-ea"/>
                <a:cs typeface="+mn-cs"/>
              </a:rPr>
              <a:t>618-907</a:t>
            </a:r>
            <a:r>
              <a:rPr lang="en-US" altLang="zh-CN" sz="3600" dirty="0">
                <a:solidFill>
                  <a:schemeClr val="bg1"/>
                </a:solidFill>
                <a:latin typeface="+mn-lt"/>
                <a:ea typeface="+mn-ea"/>
                <a:cs typeface="+mn-cs"/>
              </a:rPr>
              <a:t>) and also rose again during the Song dynasty (</a:t>
            </a:r>
            <a:r>
              <a:rPr lang="en-US" altLang="zh-CN" sz="3600" dirty="0" smtClean="0">
                <a:solidFill>
                  <a:schemeClr val="bg1"/>
                </a:solidFill>
                <a:latin typeface="+mn-lt"/>
                <a:ea typeface="+mn-ea"/>
                <a:cs typeface="+mn-cs"/>
              </a:rPr>
              <a:t>960-1279</a:t>
            </a:r>
            <a:r>
              <a:rPr lang="en-US" altLang="zh-CN" sz="3600" dirty="0">
                <a:solidFill>
                  <a:schemeClr val="bg1"/>
                </a:solidFill>
                <a:latin typeface="+mn-lt"/>
                <a:ea typeface="+mn-ea"/>
                <a:cs typeface="+mn-cs"/>
              </a:rPr>
              <a:t>). Its doctrine and practices had an influence on Chinese Chan (Zen) and </a:t>
            </a:r>
            <a:r>
              <a:rPr lang="en-US" altLang="zh-CN" sz="3600" dirty="0" smtClean="0">
                <a:solidFill>
                  <a:schemeClr val="bg1"/>
                </a:solidFill>
                <a:latin typeface="+mn-lt"/>
                <a:ea typeface="+mn-ea"/>
                <a:cs typeface="+mn-cs"/>
              </a:rPr>
              <a:t>Pure land </a:t>
            </a:r>
            <a:r>
              <a:rPr lang="en-US" altLang="zh-CN" sz="3600" dirty="0">
                <a:solidFill>
                  <a:schemeClr val="bg1"/>
                </a:solidFill>
                <a:latin typeface="+mn-lt"/>
                <a:ea typeface="+mn-ea"/>
                <a:cs typeface="+mn-cs"/>
              </a:rPr>
              <a:t>Buddhism.</a:t>
            </a:r>
          </a:p>
        </p:txBody>
      </p:sp>
    </p:spTree>
    <p:extLst>
      <p:ext uri="{BB962C8B-B14F-4D97-AF65-F5344CB8AC3E}">
        <p14:creationId xmlns:p14="http://schemas.microsoft.com/office/powerpoint/2010/main" val="20136999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79323" y="420726"/>
            <a:ext cx="11265773" cy="614968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300" dirty="0">
                <a:solidFill>
                  <a:schemeClr val="bg1"/>
                </a:solidFill>
                <a:latin typeface="+mn-lt"/>
                <a:ea typeface="+mn-ea"/>
                <a:cs typeface="+mn-cs"/>
              </a:rPr>
              <a:t>Unlike earlier schools of Chinese Buddhism, the </a:t>
            </a:r>
            <a:r>
              <a:rPr lang="en-US" altLang="zh-CN" sz="3300" dirty="0" err="1">
                <a:solidFill>
                  <a:schemeClr val="bg1"/>
                </a:solidFill>
                <a:latin typeface="+mn-lt"/>
                <a:ea typeface="+mn-ea"/>
                <a:cs typeface="+mn-cs"/>
              </a:rPr>
              <a:t>Tiantai</a:t>
            </a:r>
            <a:r>
              <a:rPr lang="en-US" altLang="zh-CN" sz="3300" dirty="0">
                <a:solidFill>
                  <a:schemeClr val="bg1"/>
                </a:solidFill>
                <a:latin typeface="+mn-lt"/>
                <a:ea typeface="+mn-ea"/>
                <a:cs typeface="+mn-cs"/>
              </a:rPr>
              <a:t> school was entirely of Chinese origin</a:t>
            </a:r>
            <a:r>
              <a:rPr lang="en-US" altLang="zh-CN" sz="3300" dirty="0" smtClean="0">
                <a:solidFill>
                  <a:schemeClr val="bg1"/>
                </a:solidFill>
                <a:latin typeface="+mn-lt"/>
                <a:ea typeface="+mn-ea"/>
                <a:cs typeface="+mn-cs"/>
              </a:rPr>
              <a:t>. </a:t>
            </a:r>
            <a:r>
              <a:rPr lang="en-US" altLang="zh-CN" sz="3300" dirty="0">
                <a:solidFill>
                  <a:schemeClr val="bg1"/>
                </a:solidFill>
                <a:latin typeface="+mn-lt"/>
                <a:ea typeface="+mn-ea"/>
                <a:cs typeface="+mn-cs"/>
              </a:rPr>
              <a:t>The schools of Buddhism that had existed in China prior to the emergence of the </a:t>
            </a:r>
            <a:r>
              <a:rPr lang="en-US" altLang="zh-CN" sz="3300" dirty="0" err="1">
                <a:solidFill>
                  <a:schemeClr val="bg1"/>
                </a:solidFill>
                <a:latin typeface="+mn-lt"/>
                <a:ea typeface="+mn-ea"/>
                <a:cs typeface="+mn-cs"/>
              </a:rPr>
              <a:t>Tiantai</a:t>
            </a:r>
            <a:r>
              <a:rPr lang="en-US" altLang="zh-CN" sz="3300" dirty="0">
                <a:solidFill>
                  <a:schemeClr val="bg1"/>
                </a:solidFill>
                <a:latin typeface="+mn-lt"/>
                <a:ea typeface="+mn-ea"/>
                <a:cs typeface="+mn-cs"/>
              </a:rPr>
              <a:t> are generally believed to represent direct transplantations from India, with little modification to their basic doctrines and methods. However, </a:t>
            </a:r>
            <a:r>
              <a:rPr lang="en-US" altLang="zh-CN" sz="3300" dirty="0" err="1">
                <a:solidFill>
                  <a:schemeClr val="bg1"/>
                </a:solidFill>
                <a:latin typeface="+mn-lt"/>
                <a:ea typeface="+mn-ea"/>
                <a:cs typeface="+mn-cs"/>
              </a:rPr>
              <a:t>Tiantai</a:t>
            </a:r>
            <a:r>
              <a:rPr lang="en-US" altLang="zh-CN" sz="3300" dirty="0">
                <a:solidFill>
                  <a:schemeClr val="bg1"/>
                </a:solidFill>
                <a:latin typeface="+mn-lt"/>
                <a:ea typeface="+mn-ea"/>
                <a:cs typeface="+mn-cs"/>
              </a:rPr>
              <a:t> grew and flourished as a native Chinese Buddhist school under the </a:t>
            </a:r>
            <a:r>
              <a:rPr lang="en-US" altLang="zh-CN" sz="3300" dirty="0" smtClean="0">
                <a:solidFill>
                  <a:schemeClr val="bg1"/>
                </a:solidFill>
                <a:latin typeface="+mn-lt"/>
                <a:ea typeface="+mn-ea"/>
                <a:cs typeface="+mn-cs"/>
              </a:rPr>
              <a:t>3rd </a:t>
            </a:r>
            <a:r>
              <a:rPr lang="en-US" altLang="zh-CN" sz="3300" dirty="0">
                <a:solidFill>
                  <a:schemeClr val="bg1"/>
                </a:solidFill>
                <a:latin typeface="+mn-lt"/>
                <a:ea typeface="+mn-ea"/>
                <a:cs typeface="+mn-cs"/>
              </a:rPr>
              <a:t>patriarch, </a:t>
            </a:r>
            <a:r>
              <a:rPr lang="en-US" altLang="zh-CN" sz="3300" dirty="0" err="1">
                <a:solidFill>
                  <a:schemeClr val="bg1"/>
                </a:solidFill>
                <a:latin typeface="+mn-lt"/>
                <a:ea typeface="+mn-ea"/>
                <a:cs typeface="+mn-cs"/>
              </a:rPr>
              <a:t>Zhiyi</a:t>
            </a:r>
            <a:r>
              <a:rPr lang="en-US" altLang="zh-CN" sz="3300" dirty="0">
                <a:solidFill>
                  <a:schemeClr val="bg1"/>
                </a:solidFill>
                <a:latin typeface="+mn-lt"/>
                <a:ea typeface="+mn-ea"/>
                <a:cs typeface="+mn-cs"/>
              </a:rPr>
              <a:t>, who developed an original and extensive Chinese Buddhist system of doctrine and practice through his many treatises and commentaries.</a:t>
            </a:r>
          </a:p>
        </p:txBody>
      </p:sp>
    </p:spTree>
    <p:extLst>
      <p:ext uri="{BB962C8B-B14F-4D97-AF65-F5344CB8AC3E}">
        <p14:creationId xmlns:p14="http://schemas.microsoft.com/office/powerpoint/2010/main" val="28158117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636637" y="420726"/>
            <a:ext cx="11108459" cy="591829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smtClean="0">
                <a:solidFill>
                  <a:schemeClr val="bg1"/>
                </a:solidFill>
                <a:latin typeface="+mn-lt"/>
                <a:ea typeface="+mn-ea"/>
                <a:cs typeface="+mn-cs"/>
              </a:rPr>
              <a:t>The school is largely based on the teachings of </a:t>
            </a:r>
            <a:r>
              <a:rPr lang="en-US" altLang="zh-CN" sz="3200" dirty="0" err="1" smtClean="0">
                <a:solidFill>
                  <a:schemeClr val="bg1"/>
                </a:solidFill>
                <a:latin typeface="+mn-lt"/>
                <a:ea typeface="+mn-ea"/>
                <a:cs typeface="+mn-cs"/>
              </a:rPr>
              <a:t>Zhiyi</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智顗</a:t>
            </a:r>
            <a:r>
              <a:rPr lang="en-US" altLang="zh-CN" sz="3200" dirty="0" smtClean="0">
                <a:solidFill>
                  <a:schemeClr val="bg1"/>
                </a:solidFill>
                <a:latin typeface="+mn-lt"/>
                <a:ea typeface="+mn-ea"/>
                <a:cs typeface="+mn-cs"/>
              </a:rPr>
              <a:t>), </a:t>
            </a:r>
            <a:r>
              <a:rPr lang="en-US" altLang="zh-CN" sz="3200" dirty="0" err="1" smtClean="0">
                <a:solidFill>
                  <a:schemeClr val="bg1"/>
                </a:solidFill>
                <a:latin typeface="+mn-lt"/>
                <a:ea typeface="+mn-ea"/>
                <a:cs typeface="+mn-cs"/>
              </a:rPr>
              <a:t>Zhanran</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湛然</a:t>
            </a:r>
            <a:r>
              <a:rPr lang="en-US" altLang="zh-CN" sz="3200" dirty="0" smtClean="0">
                <a:solidFill>
                  <a:schemeClr val="bg1"/>
                </a:solidFill>
                <a:latin typeface="+mn-lt"/>
                <a:ea typeface="+mn-ea"/>
                <a:cs typeface="+mn-cs"/>
              </a:rPr>
              <a:t>), and </a:t>
            </a:r>
            <a:r>
              <a:rPr lang="en-US" altLang="zh-CN" sz="3200" dirty="0" err="1" smtClean="0">
                <a:solidFill>
                  <a:schemeClr val="bg1"/>
                </a:solidFill>
                <a:latin typeface="+mn-lt"/>
                <a:ea typeface="+mn-ea"/>
                <a:cs typeface="+mn-cs"/>
              </a:rPr>
              <a:t>Zhili</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知禮</a:t>
            </a:r>
            <a:r>
              <a:rPr lang="en-US" altLang="zh-CN" sz="3200" dirty="0" smtClean="0">
                <a:solidFill>
                  <a:schemeClr val="bg1"/>
                </a:solidFill>
                <a:latin typeface="+mn-lt"/>
                <a:ea typeface="+mn-ea"/>
                <a:cs typeface="+mn-cs"/>
              </a:rPr>
              <a:t>), who lived between the 6th and 11th centuries in China. These teachers took an approach called “classification of teachings” (</a:t>
            </a:r>
            <a:r>
              <a:rPr lang="zh-CN" altLang="en-US" sz="3200" dirty="0" smtClean="0">
                <a:solidFill>
                  <a:schemeClr val="bg1"/>
                </a:solidFill>
                <a:latin typeface="+mn-lt"/>
                <a:ea typeface="+mn-ea"/>
                <a:cs typeface="+mn-cs"/>
              </a:rPr>
              <a:t>判教</a:t>
            </a:r>
            <a:r>
              <a:rPr lang="en-US" altLang="zh-CN" sz="3200" dirty="0" smtClean="0">
                <a:solidFill>
                  <a:schemeClr val="bg1"/>
                </a:solidFill>
                <a:latin typeface="+mn-lt"/>
                <a:ea typeface="+mn-ea"/>
                <a:cs typeface="+mn-cs"/>
              </a:rPr>
              <a:t>) in an attempt to harmonize the numerous and often contradictory Buddhist texts that had come into China. This was achieved through a particular interpretation of the </a:t>
            </a:r>
            <a:r>
              <a:rPr lang="en-US" altLang="zh-CN" sz="3200" i="1" dirty="0" smtClean="0">
                <a:solidFill>
                  <a:schemeClr val="bg1"/>
                </a:solidFill>
                <a:latin typeface="+mn-lt"/>
                <a:ea typeface="+mn-ea"/>
                <a:cs typeface="+mn-cs"/>
              </a:rPr>
              <a:t>Lotus </a:t>
            </a:r>
            <a:r>
              <a:rPr lang="en-US" altLang="zh-CN" sz="3200" i="1" dirty="0" err="1" smtClean="0">
                <a:solidFill>
                  <a:schemeClr val="bg1"/>
                </a:solidFill>
                <a:latin typeface="+mn-lt"/>
                <a:ea typeface="+mn-ea"/>
                <a:cs typeface="+mn-cs"/>
              </a:rPr>
              <a:t>Sūtra</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p:txBody>
      </p:sp>
    </p:spTree>
    <p:extLst>
      <p:ext uri="{BB962C8B-B14F-4D97-AF65-F5344CB8AC3E}">
        <p14:creationId xmlns:p14="http://schemas.microsoft.com/office/powerpoint/2010/main" val="32103895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06564" y="198074"/>
            <a:ext cx="11108459" cy="176203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30000"/>
              </a:lnSpc>
            </a:pPr>
            <a:r>
              <a:rPr lang="en-US" altLang="zh-CN" sz="3600" b="1" dirty="0" smtClean="0">
                <a:solidFill>
                  <a:schemeClr val="bg1"/>
                </a:solidFill>
                <a:latin typeface="+mn-lt"/>
                <a:ea typeface="+mn-ea"/>
                <a:cs typeface="+mn-cs"/>
              </a:rPr>
              <a:t>Patriarchs of </a:t>
            </a:r>
            <a:r>
              <a:rPr lang="en-US" altLang="zh-CN" sz="3600" b="1" dirty="0" err="1" smtClean="0">
                <a:solidFill>
                  <a:schemeClr val="bg1"/>
                </a:solidFill>
                <a:latin typeface="+mn-lt"/>
                <a:ea typeface="+mn-ea"/>
                <a:cs typeface="+mn-cs"/>
              </a:rPr>
              <a:t>Tiantai</a:t>
            </a:r>
            <a:r>
              <a:rPr lang="en-US" altLang="zh-CN" sz="3600" b="1" dirty="0" smtClean="0">
                <a:solidFill>
                  <a:schemeClr val="bg1"/>
                </a:solidFill>
                <a:latin typeface="+mn-lt"/>
                <a:ea typeface="+mn-ea"/>
                <a:cs typeface="+mn-cs"/>
              </a:rPr>
              <a:t> School</a:t>
            </a:r>
            <a:endParaRPr lang="en-US" altLang="zh-CN" sz="3600" b="1" dirty="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48838" y="2292981"/>
            <a:ext cx="2349745" cy="2500245"/>
          </a:xfrm>
          <a:prstGeom prst="rect">
            <a:avLst/>
          </a:prstGeom>
        </p:spPr>
      </p:pic>
      <p:pic>
        <p:nvPicPr>
          <p:cNvPr id="6" name="圖片 5"/>
          <p:cNvPicPr>
            <a:picLocks noChangeAspect="1"/>
          </p:cNvPicPr>
          <p:nvPr/>
        </p:nvPicPr>
        <p:blipFill>
          <a:blip r:embed="rId4"/>
          <a:stretch>
            <a:fillRect/>
          </a:stretch>
        </p:blipFill>
        <p:spPr>
          <a:xfrm>
            <a:off x="2442931" y="2292980"/>
            <a:ext cx="2342921" cy="2500428"/>
          </a:xfrm>
          <a:prstGeom prst="rect">
            <a:avLst/>
          </a:prstGeom>
        </p:spPr>
      </p:pic>
      <p:pic>
        <p:nvPicPr>
          <p:cNvPr id="7" name="圖片 6"/>
          <p:cNvPicPr>
            <a:picLocks noChangeAspect="1"/>
          </p:cNvPicPr>
          <p:nvPr/>
        </p:nvPicPr>
        <p:blipFill>
          <a:blip r:embed="rId5"/>
          <a:stretch>
            <a:fillRect/>
          </a:stretch>
        </p:blipFill>
        <p:spPr>
          <a:xfrm>
            <a:off x="4845469" y="2292980"/>
            <a:ext cx="2333889" cy="2500246"/>
          </a:xfrm>
          <a:prstGeom prst="rect">
            <a:avLst/>
          </a:prstGeom>
        </p:spPr>
      </p:pic>
      <p:pic>
        <p:nvPicPr>
          <p:cNvPr id="9" name="圖片 8"/>
          <p:cNvPicPr>
            <a:picLocks noChangeAspect="1"/>
          </p:cNvPicPr>
          <p:nvPr/>
        </p:nvPicPr>
        <p:blipFill>
          <a:blip r:embed="rId6"/>
          <a:stretch>
            <a:fillRect/>
          </a:stretch>
        </p:blipFill>
        <p:spPr>
          <a:xfrm>
            <a:off x="7238975" y="2292980"/>
            <a:ext cx="2363245" cy="2500246"/>
          </a:xfrm>
          <a:prstGeom prst="rect">
            <a:avLst/>
          </a:prstGeom>
        </p:spPr>
      </p:pic>
      <p:pic>
        <p:nvPicPr>
          <p:cNvPr id="10" name="圖片 9"/>
          <p:cNvPicPr>
            <a:picLocks noChangeAspect="1"/>
          </p:cNvPicPr>
          <p:nvPr/>
        </p:nvPicPr>
        <p:blipFill>
          <a:blip r:embed="rId7"/>
          <a:stretch>
            <a:fillRect/>
          </a:stretch>
        </p:blipFill>
        <p:spPr>
          <a:xfrm>
            <a:off x="9661837" y="2292980"/>
            <a:ext cx="2392813" cy="2500246"/>
          </a:xfrm>
          <a:prstGeom prst="rect">
            <a:avLst/>
          </a:prstGeom>
        </p:spPr>
      </p:pic>
      <p:sp>
        <p:nvSpPr>
          <p:cNvPr id="11" name="標題 5"/>
          <p:cNvSpPr txBox="1">
            <a:spLocks/>
          </p:cNvSpPr>
          <p:nvPr/>
        </p:nvSpPr>
        <p:spPr>
          <a:xfrm>
            <a:off x="5291147" y="4711716"/>
            <a:ext cx="1814471" cy="119668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smtClean="0">
                <a:solidFill>
                  <a:schemeClr val="bg1"/>
                </a:solidFill>
                <a:latin typeface="+mn-lt"/>
                <a:ea typeface="+mn-ea"/>
                <a:cs typeface="+mn-cs"/>
              </a:rPr>
              <a:t>3. </a:t>
            </a:r>
            <a:r>
              <a:rPr lang="en-US" altLang="zh-CN" sz="3200" dirty="0" err="1" smtClean="0">
                <a:solidFill>
                  <a:schemeClr val="bg1"/>
                </a:solidFill>
                <a:latin typeface="+mn-lt"/>
                <a:ea typeface="+mn-ea"/>
                <a:cs typeface="+mn-cs"/>
              </a:rPr>
              <a:t>Zhiyi</a:t>
            </a:r>
            <a:endParaRPr lang="en-US" altLang="zh-CN" sz="3200" dirty="0">
              <a:solidFill>
                <a:schemeClr val="bg1"/>
              </a:solidFill>
              <a:latin typeface="+mn-lt"/>
              <a:ea typeface="+mn-ea"/>
              <a:cs typeface="+mn-cs"/>
            </a:endParaRPr>
          </a:p>
        </p:txBody>
      </p:sp>
      <p:sp>
        <p:nvSpPr>
          <p:cNvPr id="12" name="標題 5"/>
          <p:cNvSpPr txBox="1">
            <a:spLocks/>
          </p:cNvSpPr>
          <p:nvPr/>
        </p:nvSpPr>
        <p:spPr>
          <a:xfrm>
            <a:off x="226590" y="4720757"/>
            <a:ext cx="1994239" cy="119668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smtClean="0">
                <a:solidFill>
                  <a:schemeClr val="bg1"/>
                </a:solidFill>
                <a:latin typeface="+mn-lt"/>
                <a:ea typeface="+mn-ea"/>
                <a:cs typeface="+mn-cs"/>
              </a:rPr>
              <a:t>1</a:t>
            </a:r>
            <a:r>
              <a:rPr lang="en-US" altLang="zh-CN" sz="3200" dirty="0">
                <a:solidFill>
                  <a:schemeClr val="bg1"/>
                </a:solidFill>
                <a:latin typeface="+mn-lt"/>
                <a:ea typeface="+mn-ea"/>
                <a:cs typeface="+mn-cs"/>
              </a:rPr>
              <a:t>. </a:t>
            </a:r>
            <a:r>
              <a:rPr lang="en-US" altLang="zh-CN" sz="3200" dirty="0" err="1" smtClean="0">
                <a:solidFill>
                  <a:schemeClr val="bg1"/>
                </a:solidFill>
                <a:latin typeface="+mn-lt"/>
                <a:ea typeface="+mn-ea"/>
                <a:cs typeface="+mn-cs"/>
              </a:rPr>
              <a:t>Huiwen</a:t>
            </a:r>
            <a:endParaRPr lang="en-US" altLang="zh-CN" sz="3200" dirty="0">
              <a:solidFill>
                <a:schemeClr val="bg1"/>
              </a:solidFill>
              <a:latin typeface="+mn-lt"/>
              <a:ea typeface="+mn-ea"/>
              <a:cs typeface="+mn-cs"/>
            </a:endParaRPr>
          </a:p>
        </p:txBody>
      </p:sp>
      <p:sp>
        <p:nvSpPr>
          <p:cNvPr id="13" name="標題 5"/>
          <p:cNvSpPr txBox="1">
            <a:spLocks/>
          </p:cNvSpPr>
          <p:nvPr/>
        </p:nvSpPr>
        <p:spPr>
          <a:xfrm>
            <a:off x="2792186" y="4711716"/>
            <a:ext cx="1994239" cy="119668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smtClean="0">
                <a:solidFill>
                  <a:schemeClr val="bg1"/>
                </a:solidFill>
                <a:latin typeface="+mn-lt"/>
                <a:ea typeface="+mn-ea"/>
                <a:cs typeface="+mn-cs"/>
              </a:rPr>
              <a:t>2. </a:t>
            </a:r>
            <a:r>
              <a:rPr lang="en-US" altLang="zh-CN" sz="3200" dirty="0" err="1" smtClean="0">
                <a:solidFill>
                  <a:schemeClr val="bg1"/>
                </a:solidFill>
                <a:latin typeface="+mn-lt"/>
                <a:ea typeface="+mn-ea"/>
                <a:cs typeface="+mn-cs"/>
              </a:rPr>
              <a:t>Huisi</a:t>
            </a:r>
            <a:endParaRPr lang="en-US" altLang="zh-CN" sz="3200" dirty="0">
              <a:solidFill>
                <a:schemeClr val="bg1"/>
              </a:solidFill>
              <a:latin typeface="+mn-lt"/>
              <a:ea typeface="+mn-ea"/>
              <a:cs typeface="+mn-cs"/>
            </a:endParaRPr>
          </a:p>
        </p:txBody>
      </p:sp>
      <p:sp>
        <p:nvSpPr>
          <p:cNvPr id="14" name="標題 5"/>
          <p:cNvSpPr txBox="1">
            <a:spLocks/>
          </p:cNvSpPr>
          <p:nvPr/>
        </p:nvSpPr>
        <p:spPr>
          <a:xfrm>
            <a:off x="7423478" y="4711716"/>
            <a:ext cx="1994239" cy="119668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smtClean="0">
                <a:solidFill>
                  <a:schemeClr val="bg1"/>
                </a:solidFill>
                <a:latin typeface="+mn-lt"/>
                <a:ea typeface="+mn-ea"/>
                <a:cs typeface="+mn-cs"/>
              </a:rPr>
              <a:t>8. </a:t>
            </a:r>
            <a:r>
              <a:rPr lang="en-US" altLang="zh-CN" sz="3200" dirty="0" err="1" smtClean="0">
                <a:solidFill>
                  <a:schemeClr val="bg1"/>
                </a:solidFill>
                <a:latin typeface="+mn-lt"/>
                <a:ea typeface="+mn-ea"/>
                <a:cs typeface="+mn-cs"/>
              </a:rPr>
              <a:t>Zhanran</a:t>
            </a:r>
            <a:endParaRPr lang="en-US" altLang="zh-CN" sz="3200" dirty="0">
              <a:solidFill>
                <a:schemeClr val="bg1"/>
              </a:solidFill>
              <a:latin typeface="+mn-lt"/>
              <a:ea typeface="+mn-ea"/>
              <a:cs typeface="+mn-cs"/>
            </a:endParaRPr>
          </a:p>
        </p:txBody>
      </p:sp>
      <p:sp>
        <p:nvSpPr>
          <p:cNvPr id="15" name="標題 5"/>
          <p:cNvSpPr txBox="1">
            <a:spLocks/>
          </p:cNvSpPr>
          <p:nvPr/>
        </p:nvSpPr>
        <p:spPr>
          <a:xfrm>
            <a:off x="9786723" y="4720757"/>
            <a:ext cx="2181593" cy="119668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smtClean="0">
                <a:solidFill>
                  <a:schemeClr val="bg1"/>
                </a:solidFill>
                <a:latin typeface="+mn-lt"/>
                <a:ea typeface="+mn-ea"/>
                <a:cs typeface="+mn-cs"/>
              </a:rPr>
              <a:t>16. </a:t>
            </a:r>
            <a:r>
              <a:rPr lang="en-US" altLang="zh-CN" sz="3200" dirty="0" err="1" smtClean="0">
                <a:solidFill>
                  <a:schemeClr val="bg1"/>
                </a:solidFill>
                <a:latin typeface="+mn-lt"/>
                <a:ea typeface="+mn-ea"/>
                <a:cs typeface="+mn-cs"/>
              </a:rPr>
              <a:t>Zhili</a:t>
            </a:r>
            <a:endParaRPr lang="en-US" altLang="zh-CN" sz="3200" dirty="0">
              <a:solidFill>
                <a:schemeClr val="bg1"/>
              </a:solidFill>
              <a:latin typeface="+mn-lt"/>
              <a:ea typeface="+mn-ea"/>
              <a:cs typeface="+mn-cs"/>
            </a:endParaRPr>
          </a:p>
        </p:txBody>
      </p:sp>
    </p:spTree>
    <p:extLst>
      <p:ext uri="{BB962C8B-B14F-4D97-AF65-F5344CB8AC3E}">
        <p14:creationId xmlns:p14="http://schemas.microsoft.com/office/powerpoint/2010/main" val="41285548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p:bldP spid="15"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5"/>
          <p:cNvSpPr txBox="1">
            <a:spLocks/>
          </p:cNvSpPr>
          <p:nvPr/>
        </p:nvSpPr>
        <p:spPr>
          <a:xfrm>
            <a:off x="360535" y="420726"/>
            <a:ext cx="11384561" cy="591829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000" dirty="0">
                <a:solidFill>
                  <a:schemeClr val="bg1"/>
                </a:solidFill>
                <a:latin typeface="+mn-lt"/>
                <a:ea typeface="+mn-ea"/>
                <a:cs typeface="+mn-cs"/>
              </a:rPr>
              <a:t>The </a:t>
            </a:r>
            <a:r>
              <a:rPr lang="en-US" altLang="zh-CN" sz="3000" dirty="0" err="1">
                <a:solidFill>
                  <a:schemeClr val="bg1"/>
                </a:solidFill>
                <a:latin typeface="+mn-lt"/>
                <a:ea typeface="+mn-ea"/>
                <a:cs typeface="+mn-cs"/>
              </a:rPr>
              <a:t>Tiantai</a:t>
            </a:r>
            <a:r>
              <a:rPr lang="en-US" altLang="zh-CN" sz="3000" dirty="0">
                <a:solidFill>
                  <a:schemeClr val="bg1"/>
                </a:solidFill>
                <a:latin typeface="+mn-lt"/>
                <a:ea typeface="+mn-ea"/>
                <a:cs typeface="+mn-cs"/>
              </a:rPr>
              <a:t> school takes the </a:t>
            </a:r>
            <a:r>
              <a:rPr lang="en-US" altLang="zh-CN" sz="3000" i="1" dirty="0">
                <a:solidFill>
                  <a:schemeClr val="bg1"/>
                </a:solidFill>
                <a:latin typeface="+mn-lt"/>
                <a:ea typeface="+mn-ea"/>
                <a:cs typeface="+mn-cs"/>
              </a:rPr>
              <a:t>Lotus </a:t>
            </a:r>
            <a:r>
              <a:rPr lang="en-US" altLang="zh-CN" sz="3000" i="1" dirty="0" err="1">
                <a:solidFill>
                  <a:schemeClr val="bg1"/>
                </a:solidFill>
                <a:latin typeface="+mn-lt"/>
                <a:ea typeface="+mn-ea"/>
                <a:cs typeface="+mn-cs"/>
              </a:rPr>
              <a:t>Sūtra</a:t>
            </a:r>
            <a:r>
              <a:rPr lang="en-US" altLang="zh-CN" sz="3000" i="1" dirty="0">
                <a:solidFill>
                  <a:schemeClr val="bg1"/>
                </a:solidFill>
                <a:latin typeface="+mn-lt"/>
                <a:ea typeface="+mn-ea"/>
                <a:cs typeface="+mn-cs"/>
              </a:rPr>
              <a:t> </a:t>
            </a:r>
            <a:r>
              <a:rPr lang="en-US" altLang="zh-CN" sz="3000" dirty="0">
                <a:solidFill>
                  <a:schemeClr val="bg1"/>
                </a:solidFill>
                <a:latin typeface="+mn-lt"/>
                <a:ea typeface="+mn-ea"/>
                <a:cs typeface="+mn-cs"/>
              </a:rPr>
              <a:t>(</a:t>
            </a:r>
            <a:r>
              <a:rPr lang="en-US" altLang="zh-CN" sz="3000" i="1" dirty="0" err="1">
                <a:solidFill>
                  <a:schemeClr val="bg1"/>
                </a:solidFill>
                <a:latin typeface="+mn-lt"/>
                <a:ea typeface="+mn-ea"/>
                <a:cs typeface="+mn-cs"/>
              </a:rPr>
              <a:t>Saddharmapuṇḍarīka</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Sūtra</a:t>
            </a:r>
            <a:r>
              <a:rPr lang="en-US" altLang="zh-CN" sz="3000" dirty="0">
                <a:solidFill>
                  <a:schemeClr val="bg1"/>
                </a:solidFill>
                <a:latin typeface="+mn-lt"/>
                <a:ea typeface="+mn-ea"/>
                <a:cs typeface="+mn-cs"/>
              </a:rPr>
              <a:t>) as the main basis, the </a:t>
            </a:r>
            <a:r>
              <a:rPr lang="en-US" altLang="zh-CN" sz="3000" i="1" dirty="0" err="1">
                <a:solidFill>
                  <a:schemeClr val="bg1"/>
                </a:solidFill>
                <a:latin typeface="+mn-lt"/>
                <a:ea typeface="+mn-ea"/>
                <a:cs typeface="+mn-cs"/>
              </a:rPr>
              <a:t>Mahāprajñāpāramitāupadeśa</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a:t>
            </a:r>
            <a:r>
              <a:rPr lang="zh-CN" altLang="en-US" sz="3000" dirty="0" smtClean="0">
                <a:solidFill>
                  <a:schemeClr val="bg1"/>
                </a:solidFill>
                <a:latin typeface="+mn-lt"/>
                <a:ea typeface="+mn-ea"/>
                <a:cs typeface="+mn-cs"/>
              </a:rPr>
              <a:t>大智度論</a:t>
            </a:r>
            <a:r>
              <a:rPr lang="en-US" altLang="zh-CN" sz="3000" dirty="0" smtClean="0">
                <a:solidFill>
                  <a:schemeClr val="bg1"/>
                </a:solidFill>
                <a:latin typeface="+mn-lt"/>
                <a:ea typeface="+mn-ea"/>
                <a:cs typeface="+mn-cs"/>
              </a:rPr>
              <a:t>) of </a:t>
            </a:r>
            <a:r>
              <a:rPr lang="en-US" altLang="zh-CN" sz="3000" dirty="0" err="1">
                <a:solidFill>
                  <a:schemeClr val="bg1"/>
                </a:solidFill>
                <a:latin typeface="+mn-lt"/>
                <a:ea typeface="+mn-ea"/>
                <a:cs typeface="+mn-cs"/>
              </a:rPr>
              <a:t>Nāgārjuna</a:t>
            </a:r>
            <a:r>
              <a:rPr lang="en-US" altLang="zh-CN" sz="3000" dirty="0">
                <a:solidFill>
                  <a:schemeClr val="bg1"/>
                </a:solidFill>
                <a:latin typeface="+mn-lt"/>
                <a:ea typeface="+mn-ea"/>
                <a:cs typeface="+mn-cs"/>
              </a:rPr>
              <a:t> as the guide, the </a:t>
            </a:r>
            <a:r>
              <a:rPr lang="en-US" altLang="zh-CN" sz="3000" dirty="0" err="1">
                <a:solidFill>
                  <a:schemeClr val="bg1"/>
                </a:solidFill>
                <a:latin typeface="+mn-lt"/>
                <a:ea typeface="+mn-ea"/>
                <a:cs typeface="+mn-cs"/>
              </a:rPr>
              <a:t>Mahāyāna</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Mahāparinirvāṇa</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Sūtra</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a:t>
            </a:r>
            <a:r>
              <a:rPr lang="zh-CN" altLang="en-US" sz="3000" dirty="0" smtClean="0">
                <a:solidFill>
                  <a:schemeClr val="bg1"/>
                </a:solidFill>
                <a:latin typeface="+mn-lt"/>
                <a:ea typeface="+mn-ea"/>
                <a:cs typeface="+mn-cs"/>
              </a:rPr>
              <a:t>大般涅槃經</a:t>
            </a:r>
            <a:r>
              <a:rPr lang="en-US" altLang="zh-CN" sz="3000" dirty="0" smtClean="0">
                <a:solidFill>
                  <a:schemeClr val="bg1"/>
                </a:solidFill>
                <a:latin typeface="+mn-lt"/>
                <a:ea typeface="+mn-ea"/>
                <a:cs typeface="+mn-cs"/>
              </a:rPr>
              <a:t>) as </a:t>
            </a:r>
            <a:r>
              <a:rPr lang="en-US" altLang="zh-CN" sz="3000" dirty="0">
                <a:solidFill>
                  <a:schemeClr val="bg1"/>
                </a:solidFill>
                <a:latin typeface="+mn-lt"/>
                <a:ea typeface="+mn-ea"/>
                <a:cs typeface="+mn-cs"/>
              </a:rPr>
              <a:t>the support, and the </a:t>
            </a:r>
            <a:r>
              <a:rPr lang="en-US" altLang="zh-CN" sz="3000" i="1" dirty="0" err="1">
                <a:solidFill>
                  <a:schemeClr val="bg1"/>
                </a:solidFill>
                <a:latin typeface="+mn-lt"/>
                <a:ea typeface="+mn-ea"/>
                <a:cs typeface="+mn-cs"/>
              </a:rPr>
              <a:t>Pañcaviṃśatisāhasrikā</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Prajñāpāramitā</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Sūtra</a:t>
            </a:r>
            <a:r>
              <a:rPr lang="en-US" altLang="zh-CN" sz="3000" i="1" dirty="0">
                <a:solidFill>
                  <a:schemeClr val="bg1"/>
                </a:solidFill>
                <a:latin typeface="+mn-lt"/>
                <a:ea typeface="+mn-ea"/>
                <a:cs typeface="+mn-cs"/>
              </a:rPr>
              <a:t> </a:t>
            </a:r>
            <a:r>
              <a:rPr lang="en-US" altLang="zh-CN" sz="3000" dirty="0">
                <a:solidFill>
                  <a:schemeClr val="bg1"/>
                </a:solidFill>
                <a:latin typeface="+mn-lt"/>
                <a:ea typeface="+mn-ea"/>
                <a:cs typeface="+mn-cs"/>
              </a:rPr>
              <a:t>(The </a:t>
            </a:r>
            <a:r>
              <a:rPr lang="en-US" altLang="zh-CN" sz="3000" i="1" dirty="0" err="1">
                <a:solidFill>
                  <a:schemeClr val="bg1"/>
                </a:solidFill>
                <a:latin typeface="+mn-lt"/>
                <a:ea typeface="+mn-ea"/>
                <a:cs typeface="+mn-cs"/>
              </a:rPr>
              <a:t>Prajñāpāramitā</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Sūtra</a:t>
            </a:r>
            <a:r>
              <a:rPr lang="en-US" altLang="zh-CN" sz="3000" i="1" dirty="0">
                <a:solidFill>
                  <a:schemeClr val="bg1"/>
                </a:solidFill>
                <a:latin typeface="+mn-lt"/>
                <a:ea typeface="+mn-ea"/>
                <a:cs typeface="+mn-cs"/>
              </a:rPr>
              <a:t> in 25,000 </a:t>
            </a:r>
            <a:r>
              <a:rPr lang="en-US" altLang="zh-CN" sz="3000" i="1" dirty="0" smtClean="0">
                <a:solidFill>
                  <a:schemeClr val="bg1"/>
                </a:solidFill>
                <a:latin typeface="+mn-lt"/>
                <a:ea typeface="+mn-ea"/>
                <a:cs typeface="+mn-cs"/>
              </a:rPr>
              <a:t>Lines</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二萬五千頌般若波羅蜜經</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for methods of contemplation</a:t>
            </a:r>
            <a:r>
              <a:rPr lang="en-US" altLang="zh-CN" sz="3000" dirty="0" smtClean="0">
                <a:solidFill>
                  <a:schemeClr val="bg1"/>
                </a:solidFill>
                <a:latin typeface="+mn-lt"/>
                <a:ea typeface="+mn-ea"/>
                <a:cs typeface="+mn-cs"/>
              </a:rPr>
              <a:t>. </a:t>
            </a:r>
            <a:r>
              <a:rPr lang="en-US" altLang="zh-CN" sz="3000" i="1" dirty="0">
                <a:solidFill>
                  <a:schemeClr val="bg1"/>
                </a:solidFill>
                <a:latin typeface="+mn-lt"/>
                <a:ea typeface="+mn-ea"/>
                <a:cs typeface="+mn-cs"/>
              </a:rPr>
              <a:t>The Bodhisattva </a:t>
            </a:r>
            <a:r>
              <a:rPr lang="en-US" altLang="zh-CN" sz="3000" i="1" dirty="0" err="1">
                <a:solidFill>
                  <a:schemeClr val="bg1"/>
                </a:solidFill>
                <a:latin typeface="+mn-lt"/>
                <a:ea typeface="+mn-ea"/>
                <a:cs typeface="+mn-cs"/>
              </a:rPr>
              <a:t>keyūra</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mūla</a:t>
            </a:r>
            <a:r>
              <a:rPr lang="en-US" altLang="zh-CN" sz="3000" i="1" dirty="0">
                <a:solidFill>
                  <a:schemeClr val="bg1"/>
                </a:solidFill>
                <a:latin typeface="+mn-lt"/>
                <a:ea typeface="+mn-ea"/>
                <a:cs typeface="+mn-cs"/>
              </a:rPr>
              <a:t> karma </a:t>
            </a:r>
            <a:r>
              <a:rPr lang="en-US" altLang="zh-CN" sz="3000" i="1" dirty="0" err="1">
                <a:solidFill>
                  <a:schemeClr val="bg1"/>
                </a:solidFill>
                <a:latin typeface="+mn-lt"/>
                <a:ea typeface="+mn-ea"/>
                <a:cs typeface="+mn-cs"/>
              </a:rPr>
              <a:t>sūtra</a:t>
            </a:r>
            <a:r>
              <a:rPr lang="en-US" altLang="zh-CN" sz="3000" i="1" dirty="0">
                <a:solidFill>
                  <a:schemeClr val="bg1"/>
                </a:solidFill>
                <a:latin typeface="+mn-lt"/>
                <a:ea typeface="+mn-ea"/>
                <a:cs typeface="+mn-cs"/>
              </a:rPr>
              <a:t> </a:t>
            </a:r>
            <a:r>
              <a:rPr lang="en-US" altLang="zh-CN" sz="3000" dirty="0" smtClean="0">
                <a:solidFill>
                  <a:schemeClr val="bg1"/>
                </a:solidFill>
                <a:latin typeface="+mn-lt"/>
                <a:ea typeface="+mn-ea"/>
                <a:cs typeface="+mn-cs"/>
              </a:rPr>
              <a:t>(</a:t>
            </a:r>
            <a:r>
              <a:rPr lang="zh-TW" altLang="en-US" sz="3000" dirty="0">
                <a:solidFill>
                  <a:schemeClr val="bg1"/>
                </a:solidFill>
                <a:latin typeface="+mn-lt"/>
                <a:ea typeface="+mn-ea"/>
                <a:cs typeface="+mn-cs"/>
              </a:rPr>
              <a:t>菩薩瓔珞本</a:t>
            </a:r>
            <a:r>
              <a:rPr lang="zh-TW" altLang="en-US" sz="3000" dirty="0" smtClean="0">
                <a:solidFill>
                  <a:schemeClr val="bg1"/>
                </a:solidFill>
                <a:latin typeface="+mn-lt"/>
                <a:ea typeface="+mn-ea"/>
                <a:cs typeface="+mn-cs"/>
              </a:rPr>
              <a:t>業經</a:t>
            </a:r>
            <a:r>
              <a:rPr lang="en-US" altLang="zh-TW" sz="3000" dirty="0" smtClean="0">
                <a:solidFill>
                  <a:schemeClr val="bg1"/>
                </a:solidFill>
                <a:latin typeface="+mn-lt"/>
                <a:ea typeface="+mn-ea"/>
                <a:cs typeface="+mn-cs"/>
              </a:rPr>
              <a:t>; </a:t>
            </a:r>
            <a:r>
              <a:rPr lang="en-US" altLang="zh-CN" sz="3000" dirty="0" smtClean="0">
                <a:solidFill>
                  <a:schemeClr val="bg1"/>
                </a:solidFill>
                <a:latin typeface="+mn-lt"/>
                <a:ea typeface="+mn-ea"/>
                <a:cs typeface="+mn-cs"/>
              </a:rPr>
              <a:t>T</a:t>
            </a:r>
            <a:r>
              <a:rPr lang="en-US" altLang="zh-CN" sz="3000" dirty="0">
                <a:solidFill>
                  <a:schemeClr val="bg1"/>
                </a:solidFill>
                <a:latin typeface="+mn-lt"/>
                <a:ea typeface="+mn-ea"/>
                <a:cs typeface="+mn-cs"/>
              </a:rPr>
              <a:t>. 24, No. 1485) is also a key text. </a:t>
            </a:r>
            <a:r>
              <a:rPr lang="en-US" altLang="zh-CN" sz="3000" dirty="0" err="1">
                <a:solidFill>
                  <a:schemeClr val="bg1"/>
                </a:solidFill>
                <a:latin typeface="+mn-lt"/>
                <a:ea typeface="+mn-ea"/>
                <a:cs typeface="+mn-cs"/>
              </a:rPr>
              <a:t>Tiantai</a:t>
            </a:r>
            <a:r>
              <a:rPr lang="en-US" altLang="zh-CN" sz="3000" dirty="0">
                <a:solidFill>
                  <a:schemeClr val="bg1"/>
                </a:solidFill>
                <a:latin typeface="+mn-lt"/>
                <a:ea typeface="+mn-ea"/>
                <a:cs typeface="+mn-cs"/>
              </a:rPr>
              <a:t> is often termed the ‘Four Sutras One Treatise School’ (</a:t>
            </a:r>
            <a:r>
              <a:rPr lang="zh-CN" altLang="en-US" sz="3000" dirty="0" smtClean="0">
                <a:solidFill>
                  <a:schemeClr val="bg1"/>
                </a:solidFill>
                <a:latin typeface="+mn-lt"/>
                <a:ea typeface="+mn-ea"/>
                <a:cs typeface="+mn-cs"/>
              </a:rPr>
              <a:t>四經一</a:t>
            </a:r>
            <a:r>
              <a:rPr lang="zh-CN" altLang="en-US" sz="3000" dirty="0">
                <a:solidFill>
                  <a:schemeClr val="bg1"/>
                </a:solidFill>
                <a:latin typeface="+mn-lt"/>
                <a:ea typeface="+mn-ea"/>
                <a:cs typeface="+mn-cs"/>
              </a:rPr>
              <a:t>論</a:t>
            </a:r>
            <a:r>
              <a:rPr lang="en-US" altLang="zh-CN" sz="3000" dirty="0">
                <a:solidFill>
                  <a:schemeClr val="bg1"/>
                </a:solidFill>
                <a:latin typeface="+mn-lt"/>
                <a:ea typeface="+mn-ea"/>
                <a:cs typeface="+mn-cs"/>
              </a:rPr>
              <a:t>) because of the strong influence of these texts on the tradition.</a:t>
            </a:r>
          </a:p>
        </p:txBody>
      </p:sp>
    </p:spTree>
    <p:extLst>
      <p:ext uri="{BB962C8B-B14F-4D97-AF65-F5344CB8AC3E}">
        <p14:creationId xmlns:p14="http://schemas.microsoft.com/office/powerpoint/2010/main" val="13574231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636637" y="420726"/>
            <a:ext cx="11108459" cy="591829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a:solidFill>
                  <a:schemeClr val="bg1"/>
                </a:solidFill>
                <a:latin typeface="+mn-lt"/>
                <a:ea typeface="+mn-ea"/>
                <a:cs typeface="+mn-cs"/>
              </a:rPr>
              <a:t>In addition to its doctrinal basis in Indian Buddhist texts, the </a:t>
            </a:r>
            <a:r>
              <a:rPr lang="en-US" altLang="zh-CN" sz="3200" dirty="0" err="1">
                <a:solidFill>
                  <a:schemeClr val="bg1"/>
                </a:solidFill>
                <a:latin typeface="+mn-lt"/>
                <a:ea typeface="+mn-ea"/>
                <a:cs typeface="+mn-cs"/>
              </a:rPr>
              <a:t>Tiantai</a:t>
            </a:r>
            <a:r>
              <a:rPr lang="en-US" altLang="zh-CN" sz="3200" dirty="0">
                <a:solidFill>
                  <a:schemeClr val="bg1"/>
                </a:solidFill>
                <a:latin typeface="+mn-lt"/>
                <a:ea typeface="+mn-ea"/>
                <a:cs typeface="+mn-cs"/>
              </a:rPr>
              <a:t> school also created its own meditation texts which emphasize the principles of </a:t>
            </a:r>
            <a:r>
              <a:rPr lang="en-US" altLang="zh-CN" sz="3200" dirty="0" err="1">
                <a:solidFill>
                  <a:schemeClr val="bg1"/>
                </a:solidFill>
                <a:latin typeface="+mn-lt"/>
                <a:ea typeface="+mn-ea"/>
                <a:cs typeface="+mn-cs"/>
              </a:rPr>
              <a:t>śamatha</a:t>
            </a:r>
            <a:r>
              <a:rPr lang="en-US" altLang="zh-CN" sz="3200" dirty="0">
                <a:solidFill>
                  <a:schemeClr val="bg1"/>
                </a:solidFill>
                <a:latin typeface="+mn-lt"/>
                <a:ea typeface="+mn-ea"/>
                <a:cs typeface="+mn-cs"/>
              </a:rPr>
              <a:t> and </a:t>
            </a:r>
            <a:r>
              <a:rPr lang="en-US" altLang="zh-CN" sz="3200" dirty="0" err="1">
                <a:solidFill>
                  <a:schemeClr val="bg1"/>
                </a:solidFill>
                <a:latin typeface="+mn-lt"/>
                <a:ea typeface="+mn-ea"/>
                <a:cs typeface="+mn-cs"/>
              </a:rPr>
              <a:t>vipaśyanā</a:t>
            </a:r>
            <a:r>
              <a:rPr lang="en-US" altLang="zh-CN" sz="3200" dirty="0">
                <a:solidFill>
                  <a:schemeClr val="bg1"/>
                </a:solidFill>
                <a:latin typeface="+mn-lt"/>
                <a:ea typeface="+mn-ea"/>
                <a:cs typeface="+mn-cs"/>
              </a:rPr>
              <a:t>. Of the </a:t>
            </a:r>
            <a:r>
              <a:rPr lang="en-US" altLang="zh-CN" sz="3200" dirty="0" err="1">
                <a:solidFill>
                  <a:schemeClr val="bg1"/>
                </a:solidFill>
                <a:latin typeface="+mn-lt"/>
                <a:ea typeface="+mn-ea"/>
                <a:cs typeface="+mn-cs"/>
              </a:rPr>
              <a:t>Tiantai</a:t>
            </a:r>
            <a:r>
              <a:rPr lang="en-US" altLang="zh-CN" sz="3200" dirty="0">
                <a:solidFill>
                  <a:schemeClr val="bg1"/>
                </a:solidFill>
                <a:latin typeface="+mn-lt"/>
                <a:ea typeface="+mn-ea"/>
                <a:cs typeface="+mn-cs"/>
              </a:rPr>
              <a:t> meditation treatises, </a:t>
            </a:r>
            <a:r>
              <a:rPr lang="en-US" altLang="zh-CN" sz="3200" dirty="0" err="1" smtClean="0">
                <a:solidFill>
                  <a:schemeClr val="bg1"/>
                </a:solidFill>
                <a:latin typeface="+mn-lt"/>
                <a:ea typeface="+mn-ea"/>
                <a:cs typeface="+mn-cs"/>
              </a:rPr>
              <a:t>Zhiyi‘s</a:t>
            </a:r>
            <a:r>
              <a:rPr lang="en-US" altLang="zh-CN" sz="3200" dirty="0" smtClean="0">
                <a:solidFill>
                  <a:schemeClr val="bg1"/>
                </a:solidFill>
                <a:latin typeface="+mn-lt"/>
                <a:ea typeface="+mn-ea"/>
                <a:cs typeface="+mn-cs"/>
              </a:rPr>
              <a:t> </a:t>
            </a:r>
            <a:r>
              <a:rPr lang="en-US" altLang="zh-CN" sz="3200" i="1" dirty="0">
                <a:solidFill>
                  <a:schemeClr val="bg1"/>
                </a:solidFill>
                <a:latin typeface="+mn-lt"/>
                <a:ea typeface="+mn-ea"/>
                <a:cs typeface="+mn-cs"/>
              </a:rPr>
              <a:t>Concise </a:t>
            </a:r>
            <a:r>
              <a:rPr lang="en-US" altLang="zh-CN" sz="3200" i="1" dirty="0" err="1">
                <a:solidFill>
                  <a:schemeClr val="bg1"/>
                </a:solidFill>
                <a:latin typeface="+mn-lt"/>
                <a:ea typeface="+mn-ea"/>
                <a:cs typeface="+mn-cs"/>
              </a:rPr>
              <a:t>Śamatha-vipaśyanā</a:t>
            </a:r>
            <a:r>
              <a:rPr lang="en-US" altLang="zh-CN" sz="3200" i="1" dirty="0">
                <a:solidFill>
                  <a:schemeClr val="bg1"/>
                </a:solidFill>
                <a:latin typeface="+mn-lt"/>
                <a:ea typeface="+mn-ea"/>
                <a:cs typeface="+mn-cs"/>
              </a:rPr>
              <a:t> </a:t>
            </a:r>
            <a:r>
              <a:rPr lang="en-US" altLang="zh-CN" sz="3200" dirty="0">
                <a:solidFill>
                  <a:schemeClr val="bg1"/>
                </a:solidFill>
                <a:latin typeface="+mn-lt"/>
                <a:ea typeface="+mn-ea"/>
                <a:cs typeface="+mn-cs"/>
              </a:rPr>
              <a:t>(</a:t>
            </a:r>
            <a:r>
              <a:rPr lang="zh-CN" altLang="en-US" sz="3200" dirty="0">
                <a:solidFill>
                  <a:schemeClr val="bg1"/>
                </a:solidFill>
                <a:latin typeface="+mn-lt"/>
                <a:ea typeface="+mn-ea"/>
                <a:cs typeface="+mn-cs"/>
              </a:rPr>
              <a:t>小</a:t>
            </a:r>
            <a:r>
              <a:rPr lang="zh-CN" altLang="en-US" sz="3200" dirty="0" smtClean="0">
                <a:solidFill>
                  <a:schemeClr val="bg1"/>
                </a:solidFill>
                <a:latin typeface="+mn-lt"/>
                <a:ea typeface="+mn-ea"/>
                <a:cs typeface="+mn-cs"/>
              </a:rPr>
              <a:t>止觀</a:t>
            </a:r>
            <a:r>
              <a:rPr lang="en-US" altLang="zh-CN" sz="3200" dirty="0" smtClean="0">
                <a:solidFill>
                  <a:schemeClr val="bg1"/>
                </a:solidFill>
                <a:latin typeface="+mn-lt"/>
                <a:ea typeface="+mn-ea"/>
                <a:cs typeface="+mn-cs"/>
              </a:rPr>
              <a:t>), </a:t>
            </a:r>
            <a:r>
              <a:rPr lang="en-US" altLang="zh-CN" sz="3200" i="1" dirty="0" err="1">
                <a:solidFill>
                  <a:schemeClr val="bg1"/>
                </a:solidFill>
                <a:latin typeface="+mn-lt"/>
                <a:ea typeface="+mn-ea"/>
                <a:cs typeface="+mn-cs"/>
              </a:rPr>
              <a:t>Mahā-śamatha-vipaśyanā</a:t>
            </a:r>
            <a:r>
              <a:rPr lang="en-US" altLang="zh-CN" sz="3200" dirty="0">
                <a:solidFill>
                  <a:schemeClr val="bg1"/>
                </a:solidFill>
                <a:latin typeface="+mn-lt"/>
                <a:ea typeface="+mn-ea"/>
                <a:cs typeface="+mn-cs"/>
              </a:rPr>
              <a:t> (</a:t>
            </a:r>
            <a:r>
              <a:rPr lang="zh-CN" altLang="en-US" sz="3200" dirty="0">
                <a:solidFill>
                  <a:schemeClr val="bg1"/>
                </a:solidFill>
                <a:latin typeface="+mn-lt"/>
                <a:ea typeface="+mn-ea"/>
                <a:cs typeface="+mn-cs"/>
              </a:rPr>
              <a:t>摩訶</a:t>
            </a:r>
            <a:r>
              <a:rPr lang="zh-CN" altLang="en-US" sz="3200" dirty="0" smtClean="0">
                <a:solidFill>
                  <a:schemeClr val="bg1"/>
                </a:solidFill>
                <a:latin typeface="+mn-lt"/>
                <a:ea typeface="+mn-ea"/>
                <a:cs typeface="+mn-cs"/>
              </a:rPr>
              <a:t>止觀</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and </a:t>
            </a:r>
            <a:r>
              <a:rPr lang="en-US" altLang="zh-CN" sz="3200" i="1" dirty="0">
                <a:solidFill>
                  <a:schemeClr val="bg1"/>
                </a:solidFill>
                <a:latin typeface="+mn-lt"/>
                <a:ea typeface="+mn-ea"/>
                <a:cs typeface="+mn-cs"/>
              </a:rPr>
              <a:t>Six Subtle Dharma Gates </a:t>
            </a:r>
            <a:r>
              <a:rPr lang="en-US" altLang="zh-CN" sz="3200" dirty="0">
                <a:solidFill>
                  <a:schemeClr val="bg1"/>
                </a:solidFill>
                <a:latin typeface="+mn-lt"/>
                <a:ea typeface="+mn-ea"/>
                <a:cs typeface="+mn-cs"/>
              </a:rPr>
              <a:t>(</a:t>
            </a:r>
            <a:r>
              <a:rPr lang="zh-CN" altLang="en-US" sz="3200" dirty="0">
                <a:solidFill>
                  <a:schemeClr val="bg1"/>
                </a:solidFill>
                <a:latin typeface="+mn-lt"/>
                <a:ea typeface="+mn-ea"/>
                <a:cs typeface="+mn-cs"/>
              </a:rPr>
              <a:t>六妙法</a:t>
            </a:r>
            <a:r>
              <a:rPr lang="zh-CN" altLang="en-US" sz="3200" dirty="0" smtClean="0">
                <a:solidFill>
                  <a:schemeClr val="bg1"/>
                </a:solidFill>
                <a:latin typeface="+mn-lt"/>
                <a:ea typeface="+mn-ea"/>
                <a:cs typeface="+mn-cs"/>
              </a:rPr>
              <a:t>門</a:t>
            </a: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English version: http</a:t>
            </a:r>
            <a:r>
              <a:rPr lang="en-US" altLang="zh-CN" sz="3200" dirty="0">
                <a:solidFill>
                  <a:schemeClr val="bg1"/>
                </a:solidFill>
                <a:latin typeface="+mn-lt"/>
                <a:ea typeface="+mn-ea"/>
                <a:cs typeface="+mn-cs"/>
              </a:rPr>
              <a:t>://www.kalavinka.org/Jewels/book_excerpts/SGS_excerpts/SGS_X-08_X-01.pdf) are the most widely read in China.</a:t>
            </a:r>
          </a:p>
        </p:txBody>
      </p:sp>
    </p:spTree>
    <p:extLst>
      <p:ext uri="{BB962C8B-B14F-4D97-AF65-F5344CB8AC3E}">
        <p14:creationId xmlns:p14="http://schemas.microsoft.com/office/powerpoint/2010/main" val="1299235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665139" y="640688"/>
            <a:ext cx="10683746" cy="581173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pPr>
            <a:r>
              <a:rPr lang="en-US" altLang="zh-CN" sz="3600" dirty="0">
                <a:solidFill>
                  <a:schemeClr val="bg1"/>
                </a:solidFill>
                <a:latin typeface="+mn-lt"/>
                <a:ea typeface="+mn-ea"/>
                <a:cs typeface="+mn-cs"/>
              </a:rPr>
              <a:t>Buddhism was introduced into China in bits and pieces. When the knowledge of Buddhism grew larger, various schools attempted to get a grip on the Buddhist tradition by developing classifications of </a:t>
            </a:r>
            <a:r>
              <a:rPr lang="en-US" altLang="zh-CN" sz="3600" dirty="0" smtClean="0">
                <a:solidFill>
                  <a:schemeClr val="bg1"/>
                </a:solidFill>
                <a:latin typeface="+mn-lt"/>
                <a:ea typeface="+mn-ea"/>
                <a:cs typeface="+mn-cs"/>
              </a:rPr>
              <a:t>teachings, such </a:t>
            </a:r>
            <a:r>
              <a:rPr lang="en-US" altLang="zh-CN" sz="3600" dirty="0">
                <a:solidFill>
                  <a:schemeClr val="bg1"/>
                </a:solidFill>
                <a:latin typeface="+mn-lt"/>
                <a:ea typeface="+mn-ea"/>
                <a:cs typeface="+mn-cs"/>
              </a:rPr>
              <a:t>as the </a:t>
            </a:r>
            <a:r>
              <a:rPr lang="en-US" altLang="zh-CN" sz="3600" u="sng" dirty="0">
                <a:solidFill>
                  <a:schemeClr val="bg1"/>
                </a:solidFill>
                <a:latin typeface="+mn-lt"/>
                <a:ea typeface="+mn-ea"/>
                <a:cs typeface="+mn-cs"/>
              </a:rPr>
              <a:t>Five Periods</a:t>
            </a:r>
            <a:r>
              <a:rPr lang="en-US" altLang="zh-CN" sz="3600" dirty="0">
                <a:solidFill>
                  <a:schemeClr val="bg1"/>
                </a:solidFill>
                <a:latin typeface="+mn-lt"/>
                <a:ea typeface="+mn-ea"/>
                <a:cs typeface="+mn-cs"/>
              </a:rPr>
              <a:t> and </a:t>
            </a:r>
            <a:r>
              <a:rPr lang="en-US" altLang="zh-CN" sz="3600" u="sng" dirty="0">
                <a:solidFill>
                  <a:schemeClr val="bg1"/>
                </a:solidFill>
                <a:latin typeface="+mn-lt"/>
                <a:ea typeface="+mn-ea"/>
                <a:cs typeface="+mn-cs"/>
              </a:rPr>
              <a:t>Eight Teachings</a:t>
            </a:r>
            <a:r>
              <a:rPr lang="en-US" altLang="zh-CN" sz="3600" dirty="0">
                <a:solidFill>
                  <a:schemeClr val="bg1"/>
                </a:solidFill>
                <a:latin typeface="+mn-lt"/>
                <a:ea typeface="+mn-ea"/>
                <a:cs typeface="+mn-cs"/>
              </a:rPr>
              <a:t> of the </a:t>
            </a:r>
            <a:r>
              <a:rPr lang="en-US" altLang="zh-CN" sz="3600" dirty="0" err="1" smtClean="0">
                <a:solidFill>
                  <a:schemeClr val="bg1"/>
                </a:solidFill>
                <a:latin typeface="+mn-lt"/>
                <a:ea typeface="+mn-ea"/>
                <a:cs typeface="+mn-cs"/>
              </a:rPr>
              <a:t>Tiantai</a:t>
            </a:r>
            <a:r>
              <a:rPr lang="en-US" altLang="zh-CN" sz="3600" dirty="0" smtClean="0">
                <a:solidFill>
                  <a:schemeClr val="bg1"/>
                </a:solidFill>
                <a:latin typeface="+mn-lt"/>
                <a:ea typeface="+mn-ea"/>
                <a:cs typeface="+mn-cs"/>
              </a:rPr>
              <a:t> school.</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13338948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37785" y="3982065"/>
            <a:ext cx="11108459" cy="224175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600" dirty="0" smtClean="0">
                <a:solidFill>
                  <a:schemeClr val="bg1"/>
                </a:solidFill>
                <a:latin typeface="+mn-lt"/>
                <a:ea typeface="+mn-ea"/>
                <a:cs typeface="+mn-cs"/>
              </a:rPr>
              <a:t>1. </a:t>
            </a:r>
            <a:r>
              <a:rPr lang="en-US" altLang="zh-CN" sz="3600" u="sng" dirty="0" smtClean="0">
                <a:solidFill>
                  <a:schemeClr val="bg1"/>
                </a:solidFill>
                <a:latin typeface="+mn-lt"/>
                <a:ea typeface="+mn-ea"/>
                <a:cs typeface="+mn-cs"/>
              </a:rPr>
              <a:t>The </a:t>
            </a:r>
            <a:r>
              <a:rPr lang="en-US" altLang="zh-CN" sz="3600" u="sng" dirty="0">
                <a:solidFill>
                  <a:schemeClr val="bg1"/>
                </a:solidFill>
                <a:latin typeface="+mn-lt"/>
                <a:ea typeface="+mn-ea"/>
                <a:cs typeface="+mn-cs"/>
              </a:rPr>
              <a:t>Period of </a:t>
            </a:r>
            <a:r>
              <a:rPr lang="en-US" altLang="zh-CN" sz="3600" i="1" u="sng" dirty="0" err="1" smtClean="0">
                <a:solidFill>
                  <a:schemeClr val="bg1"/>
                </a:solidFill>
                <a:latin typeface="+mn-lt"/>
                <a:ea typeface="+mn-ea"/>
                <a:cs typeface="+mn-cs"/>
              </a:rPr>
              <a:t>Avatamsaka</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華嚴時</a:t>
            </a:r>
            <a:r>
              <a:rPr lang="en-US" altLang="zh-CN" sz="3600" dirty="0" smtClean="0">
                <a:solidFill>
                  <a:schemeClr val="bg1"/>
                </a:solidFill>
                <a:latin typeface="+mn-lt"/>
                <a:ea typeface="+mn-ea"/>
                <a:cs typeface="+mn-cs"/>
              </a:rPr>
              <a:t>)</a:t>
            </a:r>
            <a:r>
              <a:rPr lang="en-US" altLang="zh-CN" sz="3600" dirty="0">
                <a:solidFill>
                  <a:schemeClr val="bg1"/>
                </a:solidFill>
                <a:latin typeface="+mn-lt"/>
                <a:ea typeface="+mn-ea"/>
                <a:cs typeface="+mn-cs"/>
              </a:rPr>
              <a:t>.</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During twenty-one days after his Enlightenment, the </a:t>
            </a:r>
            <a:r>
              <a:rPr lang="en-US" altLang="zh-CN" sz="3600" dirty="0" smtClean="0">
                <a:solidFill>
                  <a:schemeClr val="bg1"/>
                </a:solidFill>
                <a:latin typeface="+mn-lt"/>
                <a:ea typeface="+mn-ea"/>
                <a:cs typeface="+mn-cs"/>
              </a:rPr>
              <a:t>Buddha </a:t>
            </a:r>
            <a:r>
              <a:rPr lang="en-US" altLang="zh-CN" sz="3600" dirty="0">
                <a:solidFill>
                  <a:schemeClr val="bg1"/>
                </a:solidFill>
                <a:latin typeface="+mn-lt"/>
                <a:ea typeface="+mn-ea"/>
                <a:cs typeface="+mn-cs"/>
              </a:rPr>
              <a:t>delivered the </a:t>
            </a:r>
            <a:r>
              <a:rPr lang="en-US" altLang="zh-CN" sz="3600" i="1" dirty="0" err="1">
                <a:solidFill>
                  <a:schemeClr val="bg1"/>
                </a:solidFill>
                <a:latin typeface="+mn-lt"/>
                <a:ea typeface="+mn-ea"/>
                <a:cs typeface="+mn-cs"/>
              </a:rPr>
              <a:t>Avatamsaka</a:t>
            </a:r>
            <a:r>
              <a:rPr lang="en-US" altLang="zh-CN" sz="3600" i="1" dirty="0">
                <a:solidFill>
                  <a:schemeClr val="bg1"/>
                </a:solidFill>
                <a:latin typeface="+mn-lt"/>
                <a:ea typeface="+mn-ea"/>
                <a:cs typeface="+mn-cs"/>
              </a:rPr>
              <a:t> Sutra</a:t>
            </a:r>
            <a:r>
              <a:rPr lang="en-US" altLang="zh-CN" sz="3600" dirty="0">
                <a:solidFill>
                  <a:schemeClr val="bg1"/>
                </a:solidFill>
                <a:latin typeface="+mn-lt"/>
                <a:ea typeface="+mn-ea"/>
                <a:cs typeface="+mn-cs"/>
              </a:rPr>
              <a:t>.</a:t>
            </a:r>
          </a:p>
        </p:txBody>
      </p:sp>
      <p:sp>
        <p:nvSpPr>
          <p:cNvPr id="5" name="標題 5"/>
          <p:cNvSpPr txBox="1">
            <a:spLocks/>
          </p:cNvSpPr>
          <p:nvPr/>
        </p:nvSpPr>
        <p:spPr>
          <a:xfrm>
            <a:off x="537785" y="-117986"/>
            <a:ext cx="11108459" cy="432848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spcAft>
                <a:spcPts val="2400"/>
              </a:spcAft>
            </a:pPr>
            <a:r>
              <a:rPr lang="en-US" altLang="zh-CN" sz="3600" b="1" u="sng" dirty="0">
                <a:solidFill>
                  <a:schemeClr val="bg1"/>
                </a:solidFill>
                <a:latin typeface="+mn-lt"/>
                <a:ea typeface="+mn-ea"/>
                <a:cs typeface="+mn-cs"/>
              </a:rPr>
              <a:t>Five </a:t>
            </a:r>
            <a:r>
              <a:rPr lang="en-US" altLang="zh-CN" sz="3600" b="1" u="sng" dirty="0" smtClean="0">
                <a:solidFill>
                  <a:schemeClr val="bg1"/>
                </a:solidFill>
                <a:latin typeface="+mn-lt"/>
                <a:ea typeface="+mn-ea"/>
                <a:cs typeface="+mn-cs"/>
              </a:rPr>
              <a:t>Periods (</a:t>
            </a:r>
            <a:r>
              <a:rPr lang="zh-CN" altLang="en-US" sz="3600" b="1" u="sng" dirty="0" smtClean="0">
                <a:solidFill>
                  <a:schemeClr val="bg1"/>
                </a:solidFill>
                <a:latin typeface="+mn-lt"/>
                <a:ea typeface="+mn-ea"/>
                <a:cs typeface="+mn-cs"/>
              </a:rPr>
              <a:t>五時</a:t>
            </a:r>
            <a:r>
              <a:rPr lang="en-US" altLang="zh-CN" sz="3600" b="1" u="sng" dirty="0" smtClean="0">
                <a:solidFill>
                  <a:schemeClr val="bg1"/>
                </a:solidFill>
                <a:latin typeface="+mn-lt"/>
                <a:ea typeface="+mn-ea"/>
                <a:cs typeface="+mn-cs"/>
              </a:rPr>
              <a:t>)</a:t>
            </a:r>
            <a:endParaRPr lang="en-US" altLang="zh-CN" sz="3600" b="1" u="sng" dirty="0">
              <a:solidFill>
                <a:schemeClr val="bg1"/>
              </a:solidFill>
              <a:latin typeface="+mn-lt"/>
              <a:ea typeface="+mn-ea"/>
              <a:cs typeface="+mn-cs"/>
            </a:endParaRPr>
          </a:p>
          <a:p>
            <a:pPr>
              <a:lnSpc>
                <a:spcPct val="130000"/>
              </a:lnSpc>
            </a:pPr>
            <a:r>
              <a:rPr lang="en-US" altLang="zh-CN" sz="3600" dirty="0">
                <a:solidFill>
                  <a:schemeClr val="bg1"/>
                </a:solidFill>
                <a:latin typeface="+mn-lt"/>
                <a:ea typeface="+mn-ea"/>
                <a:cs typeface="+mn-cs"/>
              </a:rPr>
              <a:t>The Five Periods are five periods in the life of the Buddha in which he delivered different teachings, aimed at different audiences with a different level of understanding:</a:t>
            </a:r>
          </a:p>
        </p:txBody>
      </p:sp>
    </p:spTree>
    <p:extLst>
      <p:ext uri="{BB962C8B-B14F-4D97-AF65-F5344CB8AC3E}">
        <p14:creationId xmlns:p14="http://schemas.microsoft.com/office/powerpoint/2010/main" val="6325121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598470" y="0"/>
            <a:ext cx="11082193" cy="277031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smtClean="0">
                <a:solidFill>
                  <a:schemeClr val="bg1"/>
                </a:solidFill>
                <a:latin typeface="+mn-lt"/>
                <a:ea typeface="+mn-ea"/>
                <a:cs typeface="+mn-cs"/>
              </a:rPr>
              <a:t>2. </a:t>
            </a:r>
            <a:r>
              <a:rPr lang="en-US" altLang="zh-CN" sz="3600" u="sng" dirty="0" smtClean="0">
                <a:solidFill>
                  <a:schemeClr val="bg1"/>
                </a:solidFill>
                <a:latin typeface="+mn-lt"/>
                <a:ea typeface="+mn-ea"/>
                <a:cs typeface="+mn-cs"/>
              </a:rPr>
              <a:t>The </a:t>
            </a:r>
            <a:r>
              <a:rPr lang="en-US" altLang="zh-CN" sz="3600" u="sng" dirty="0">
                <a:solidFill>
                  <a:schemeClr val="bg1"/>
                </a:solidFill>
                <a:latin typeface="+mn-lt"/>
                <a:ea typeface="+mn-ea"/>
                <a:cs typeface="+mn-cs"/>
              </a:rPr>
              <a:t>Period of </a:t>
            </a:r>
            <a:r>
              <a:rPr lang="en-US" altLang="zh-CN" sz="3600" i="1" u="sng" dirty="0" smtClean="0">
                <a:solidFill>
                  <a:schemeClr val="bg1"/>
                </a:solidFill>
                <a:latin typeface="+mn-lt"/>
                <a:ea typeface="+mn-ea"/>
                <a:cs typeface="+mn-cs"/>
              </a:rPr>
              <a:t>Agamas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阿含時</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During twelve years, the Buddha preached the Agamas for the Hinayana, including the Four Noble Truths and dependent origination.</a:t>
            </a:r>
            <a:endParaRPr lang="en-US" altLang="zh-CN" sz="3600" dirty="0" smtClean="0">
              <a:solidFill>
                <a:schemeClr val="bg1"/>
              </a:solidFill>
              <a:latin typeface="+mn-lt"/>
              <a:ea typeface="+mn-ea"/>
              <a:cs typeface="+mn-cs"/>
            </a:endParaRPr>
          </a:p>
        </p:txBody>
      </p:sp>
      <p:sp>
        <p:nvSpPr>
          <p:cNvPr id="5" name="標題 5"/>
          <p:cNvSpPr txBox="1">
            <a:spLocks/>
          </p:cNvSpPr>
          <p:nvPr/>
        </p:nvSpPr>
        <p:spPr>
          <a:xfrm>
            <a:off x="703501" y="2900017"/>
            <a:ext cx="11082193" cy="338957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smtClean="0">
                <a:solidFill>
                  <a:schemeClr val="bg1"/>
                </a:solidFill>
                <a:latin typeface="+mn-lt"/>
                <a:ea typeface="+mn-ea"/>
                <a:cs typeface="+mn-cs"/>
              </a:rPr>
              <a:t>3. </a:t>
            </a:r>
            <a:r>
              <a:rPr lang="en-US" altLang="zh-CN" sz="3600" u="sng" dirty="0" smtClean="0">
                <a:solidFill>
                  <a:schemeClr val="bg1"/>
                </a:solidFill>
                <a:latin typeface="+mn-lt"/>
                <a:ea typeface="+mn-ea"/>
                <a:cs typeface="+mn-cs"/>
              </a:rPr>
              <a:t>The </a:t>
            </a:r>
            <a:r>
              <a:rPr lang="en-US" altLang="zh-CN" sz="3600" u="sng" dirty="0">
                <a:solidFill>
                  <a:schemeClr val="bg1"/>
                </a:solidFill>
                <a:latin typeface="+mn-lt"/>
                <a:ea typeface="+mn-ea"/>
                <a:cs typeface="+mn-cs"/>
              </a:rPr>
              <a:t>Period of </a:t>
            </a:r>
            <a:r>
              <a:rPr lang="en-US" altLang="zh-CN" sz="3600" u="sng" dirty="0" err="1" smtClean="0">
                <a:solidFill>
                  <a:schemeClr val="bg1"/>
                </a:solidFill>
                <a:latin typeface="+mn-lt"/>
                <a:ea typeface="+mn-ea"/>
                <a:cs typeface="+mn-cs"/>
              </a:rPr>
              <a:t>Vaipulya</a:t>
            </a:r>
            <a:r>
              <a:rPr lang="en-US" altLang="zh-CN" sz="3600" u="sng"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方等時</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During eight years, the Buddha delivered the Mahayana teachings, such as the </a:t>
            </a:r>
            <a:r>
              <a:rPr lang="en-US" altLang="zh-CN" sz="3600" i="1" dirty="0" err="1">
                <a:solidFill>
                  <a:schemeClr val="bg1"/>
                </a:solidFill>
                <a:latin typeface="+mn-lt"/>
                <a:ea typeface="+mn-ea"/>
                <a:cs typeface="+mn-cs"/>
              </a:rPr>
              <a:t>Vimalakirti</a:t>
            </a:r>
            <a:r>
              <a:rPr lang="en-US" altLang="zh-CN" sz="3600" i="1" dirty="0">
                <a:solidFill>
                  <a:schemeClr val="bg1"/>
                </a:solidFill>
                <a:latin typeface="+mn-lt"/>
                <a:ea typeface="+mn-ea"/>
                <a:cs typeface="+mn-cs"/>
              </a:rPr>
              <a:t> </a:t>
            </a:r>
            <a:r>
              <a:rPr lang="en-US" altLang="zh-CN" sz="3600" i="1" dirty="0" smtClean="0">
                <a:solidFill>
                  <a:schemeClr val="bg1"/>
                </a:solidFill>
                <a:latin typeface="+mn-lt"/>
                <a:ea typeface="+mn-ea"/>
                <a:cs typeface="+mn-cs"/>
              </a:rPr>
              <a:t>Sutra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維摩詰經</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a:t>
            </a:r>
            <a:r>
              <a:rPr lang="en-US" altLang="zh-CN" sz="3600" i="1" dirty="0" err="1">
                <a:solidFill>
                  <a:schemeClr val="bg1"/>
                </a:solidFill>
                <a:latin typeface="+mn-lt"/>
                <a:ea typeface="+mn-ea"/>
                <a:cs typeface="+mn-cs"/>
              </a:rPr>
              <a:t>Śrīmālādevī</a:t>
            </a:r>
            <a:r>
              <a:rPr lang="en-US" altLang="zh-CN" sz="3600" i="1" dirty="0">
                <a:solidFill>
                  <a:schemeClr val="bg1"/>
                </a:solidFill>
                <a:latin typeface="+mn-lt"/>
                <a:ea typeface="+mn-ea"/>
                <a:cs typeface="+mn-cs"/>
              </a:rPr>
              <a:t> </a:t>
            </a:r>
            <a:r>
              <a:rPr lang="en-US" altLang="zh-CN" sz="3600" i="1" dirty="0" err="1" smtClean="0">
                <a:solidFill>
                  <a:schemeClr val="bg1"/>
                </a:solidFill>
                <a:latin typeface="+mn-lt"/>
                <a:ea typeface="+mn-ea"/>
                <a:cs typeface="+mn-cs"/>
              </a:rPr>
              <a:t>Sūtra</a:t>
            </a:r>
            <a:r>
              <a:rPr lang="en-US" altLang="zh-CN" sz="3600" i="1"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勝鬘經</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a:t>
            </a:r>
            <a:r>
              <a:rPr lang="en-US" altLang="zh-CN" sz="3600" i="1" dirty="0" err="1">
                <a:solidFill>
                  <a:schemeClr val="bg1"/>
                </a:solidFill>
                <a:latin typeface="+mn-lt"/>
                <a:ea typeface="+mn-ea"/>
                <a:cs typeface="+mn-cs"/>
              </a:rPr>
              <a:t>Suvarnaprabhasa</a:t>
            </a:r>
            <a:r>
              <a:rPr lang="en-US" altLang="zh-CN" sz="3600" i="1" dirty="0">
                <a:solidFill>
                  <a:schemeClr val="bg1"/>
                </a:solidFill>
                <a:latin typeface="+mn-lt"/>
                <a:ea typeface="+mn-ea"/>
                <a:cs typeface="+mn-cs"/>
              </a:rPr>
              <a:t> </a:t>
            </a:r>
            <a:r>
              <a:rPr lang="en-US" altLang="zh-CN" sz="3600" i="1" dirty="0" smtClean="0">
                <a:solidFill>
                  <a:schemeClr val="bg1"/>
                </a:solidFill>
                <a:latin typeface="+mn-lt"/>
                <a:ea typeface="+mn-ea"/>
                <a:cs typeface="+mn-cs"/>
              </a:rPr>
              <a:t>Sutra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金光明經</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other Mahayana sutras.</a:t>
            </a:r>
          </a:p>
        </p:txBody>
      </p:sp>
    </p:spTree>
    <p:extLst>
      <p:ext uri="{BB962C8B-B14F-4D97-AF65-F5344CB8AC3E}">
        <p14:creationId xmlns:p14="http://schemas.microsoft.com/office/powerpoint/2010/main" val="3300748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35676" y="430057"/>
            <a:ext cx="11471563" cy="287997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smtClean="0">
                <a:solidFill>
                  <a:schemeClr val="bg1"/>
                </a:solidFill>
                <a:latin typeface="+mn-lt"/>
                <a:ea typeface="+mn-ea"/>
                <a:cs typeface="+mn-cs"/>
              </a:rPr>
              <a:t>4. </a:t>
            </a:r>
            <a:r>
              <a:rPr lang="en-US" altLang="zh-CN" sz="3600" u="sng" dirty="0" smtClean="0">
                <a:solidFill>
                  <a:schemeClr val="bg1"/>
                </a:solidFill>
                <a:latin typeface="+mn-lt"/>
                <a:ea typeface="+mn-ea"/>
                <a:cs typeface="+mn-cs"/>
              </a:rPr>
              <a:t>The </a:t>
            </a:r>
            <a:r>
              <a:rPr lang="en-US" altLang="zh-CN" sz="3600" u="sng" dirty="0">
                <a:solidFill>
                  <a:schemeClr val="bg1"/>
                </a:solidFill>
                <a:latin typeface="+mn-lt"/>
                <a:ea typeface="+mn-ea"/>
                <a:cs typeface="+mn-cs"/>
              </a:rPr>
              <a:t>Period of </a:t>
            </a:r>
            <a:r>
              <a:rPr lang="en-US" altLang="zh-CN" sz="3600" u="sng" dirty="0" err="1" smtClean="0">
                <a:solidFill>
                  <a:schemeClr val="bg1"/>
                </a:solidFill>
                <a:latin typeface="+mn-lt"/>
                <a:ea typeface="+mn-ea"/>
                <a:cs typeface="+mn-cs"/>
              </a:rPr>
              <a:t>Prajna</a:t>
            </a:r>
            <a:r>
              <a:rPr lang="en-US" altLang="zh-CN" sz="3600" u="sng"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(Wisdom;</a:t>
            </a:r>
            <a:r>
              <a:rPr lang="zh-CN" altLang="en-US" sz="3600" dirty="0" smtClean="0">
                <a:solidFill>
                  <a:schemeClr val="bg1"/>
                </a:solidFill>
                <a:latin typeface="+mn-lt"/>
                <a:ea typeface="+mn-ea"/>
                <a:cs typeface="+mn-cs"/>
              </a:rPr>
              <a:t>般若時</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During twenty-two years, the Buddha explained emptiness in the </a:t>
            </a:r>
            <a:r>
              <a:rPr lang="en-US" altLang="zh-CN" sz="3600" i="1" dirty="0" err="1">
                <a:solidFill>
                  <a:schemeClr val="bg1"/>
                </a:solidFill>
                <a:latin typeface="+mn-lt"/>
                <a:ea typeface="+mn-ea"/>
                <a:cs typeface="+mn-cs"/>
              </a:rPr>
              <a:t>Prajnaparamita</a:t>
            </a:r>
            <a:r>
              <a:rPr lang="en-US" altLang="zh-CN" sz="3600" i="1" dirty="0">
                <a:solidFill>
                  <a:schemeClr val="bg1"/>
                </a:solidFill>
                <a:latin typeface="+mn-lt"/>
                <a:ea typeface="+mn-ea"/>
                <a:cs typeface="+mn-cs"/>
              </a:rPr>
              <a:t>-sutras</a:t>
            </a:r>
            <a:r>
              <a:rPr lang="en-US" altLang="zh-CN" sz="3600" dirty="0">
                <a:solidFill>
                  <a:schemeClr val="bg1"/>
                </a:solidFill>
                <a:latin typeface="+mn-lt"/>
                <a:ea typeface="+mn-ea"/>
                <a:cs typeface="+mn-cs"/>
              </a:rPr>
              <a:t>.</a:t>
            </a:r>
            <a:endParaRPr lang="en-US" altLang="zh-CN" sz="3600" dirty="0" smtClean="0">
              <a:solidFill>
                <a:schemeClr val="bg1"/>
              </a:solidFill>
              <a:latin typeface="+mn-lt"/>
              <a:ea typeface="+mn-ea"/>
              <a:cs typeface="+mn-cs"/>
            </a:endParaRPr>
          </a:p>
        </p:txBody>
      </p:sp>
      <p:sp>
        <p:nvSpPr>
          <p:cNvPr id="4" name="標題 5"/>
          <p:cNvSpPr txBox="1">
            <a:spLocks/>
          </p:cNvSpPr>
          <p:nvPr/>
        </p:nvSpPr>
        <p:spPr>
          <a:xfrm>
            <a:off x="535676" y="2546300"/>
            <a:ext cx="11471563" cy="411259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spcBef>
                <a:spcPts val="1200"/>
              </a:spcBef>
            </a:pPr>
            <a:r>
              <a:rPr lang="en-US" altLang="zh-CN" sz="3600" dirty="0" smtClean="0">
                <a:solidFill>
                  <a:schemeClr val="bg1"/>
                </a:solidFill>
                <a:latin typeface="+mn-lt"/>
                <a:ea typeface="+mn-ea"/>
                <a:cs typeface="+mn-cs"/>
              </a:rPr>
              <a:t>5. The </a:t>
            </a:r>
            <a:r>
              <a:rPr lang="en-US" altLang="zh-CN" sz="3600" dirty="0">
                <a:solidFill>
                  <a:schemeClr val="bg1"/>
                </a:solidFill>
                <a:latin typeface="+mn-lt"/>
                <a:ea typeface="+mn-ea"/>
                <a:cs typeface="+mn-cs"/>
              </a:rPr>
              <a:t>Period of </a:t>
            </a:r>
            <a:r>
              <a:rPr lang="en-US" altLang="zh-CN" sz="3600" i="1" dirty="0" err="1">
                <a:solidFill>
                  <a:schemeClr val="bg1"/>
                </a:solidFill>
                <a:latin typeface="+mn-lt"/>
                <a:ea typeface="+mn-ea"/>
                <a:cs typeface="+mn-cs"/>
              </a:rPr>
              <a:t>Saddharmapundarika</a:t>
            </a:r>
            <a:r>
              <a:rPr lang="en-US" altLang="zh-CN" sz="3600" dirty="0">
                <a:solidFill>
                  <a:schemeClr val="bg1"/>
                </a:solidFill>
                <a:latin typeface="+mn-lt"/>
                <a:ea typeface="+mn-ea"/>
                <a:cs typeface="+mn-cs"/>
              </a:rPr>
              <a:t> and </a:t>
            </a:r>
            <a:r>
              <a:rPr lang="en-US" altLang="zh-CN" sz="3600" i="1" u="sng" dirty="0">
                <a:solidFill>
                  <a:schemeClr val="bg1"/>
                </a:solidFill>
                <a:latin typeface="+mn-lt"/>
                <a:ea typeface="+mn-ea"/>
                <a:cs typeface="+mn-cs"/>
              </a:rPr>
              <a:t>Nirvana </a:t>
            </a:r>
            <a:r>
              <a:rPr lang="en-US" altLang="zh-CN" sz="3600" i="1" u="sng" dirty="0" smtClean="0">
                <a:solidFill>
                  <a:schemeClr val="bg1"/>
                </a:solidFill>
                <a:latin typeface="+mn-lt"/>
                <a:ea typeface="+mn-ea"/>
                <a:cs typeface="+mn-cs"/>
              </a:rPr>
              <a:t>Sutra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法華涅槃時</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In the last eight years, the Buddha preached the doctrine of the One Buddha </a:t>
            </a:r>
            <a:r>
              <a:rPr lang="en-US" altLang="zh-CN" sz="3600" dirty="0" smtClean="0">
                <a:solidFill>
                  <a:schemeClr val="bg1"/>
                </a:solidFill>
                <a:latin typeface="+mn-lt"/>
                <a:ea typeface="+mn-ea"/>
                <a:cs typeface="+mn-cs"/>
              </a:rPr>
              <a:t>Vehicle (</a:t>
            </a:r>
            <a:r>
              <a:rPr lang="zh-CN" altLang="en-US" sz="3600" dirty="0" smtClean="0">
                <a:solidFill>
                  <a:schemeClr val="bg1"/>
                </a:solidFill>
                <a:latin typeface="+mn-lt"/>
                <a:ea typeface="+mn-ea"/>
                <a:cs typeface="+mn-cs"/>
              </a:rPr>
              <a:t>一佛乘</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and delivered the </a:t>
            </a:r>
            <a:r>
              <a:rPr lang="en-US" altLang="zh-CN" sz="3600" i="1" dirty="0">
                <a:solidFill>
                  <a:schemeClr val="bg1"/>
                </a:solidFill>
                <a:latin typeface="+mn-lt"/>
                <a:ea typeface="+mn-ea"/>
                <a:cs typeface="+mn-cs"/>
              </a:rPr>
              <a:t>Lotus Sutra </a:t>
            </a:r>
            <a:r>
              <a:rPr lang="en-US" altLang="zh-CN" sz="3600" dirty="0">
                <a:solidFill>
                  <a:schemeClr val="bg1"/>
                </a:solidFill>
                <a:latin typeface="+mn-lt"/>
                <a:ea typeface="+mn-ea"/>
                <a:cs typeface="+mn-cs"/>
              </a:rPr>
              <a:t>and the </a:t>
            </a:r>
            <a:r>
              <a:rPr lang="en-US" altLang="zh-CN" sz="3600" i="1" dirty="0">
                <a:solidFill>
                  <a:schemeClr val="bg1"/>
                </a:solidFill>
                <a:latin typeface="+mn-lt"/>
                <a:ea typeface="+mn-ea"/>
                <a:cs typeface="+mn-cs"/>
              </a:rPr>
              <a:t>Nirvana Sutra </a:t>
            </a:r>
            <a:r>
              <a:rPr lang="en-US" altLang="zh-CN" sz="3600" dirty="0">
                <a:solidFill>
                  <a:schemeClr val="bg1"/>
                </a:solidFill>
                <a:latin typeface="+mn-lt"/>
                <a:ea typeface="+mn-ea"/>
                <a:cs typeface="+mn-cs"/>
              </a:rPr>
              <a:t>just before his </a:t>
            </a:r>
            <a:r>
              <a:rPr lang="en-US" altLang="zh-CN" sz="3600" dirty="0" smtClean="0">
                <a:solidFill>
                  <a:schemeClr val="bg1"/>
                </a:solidFill>
                <a:latin typeface="+mn-lt"/>
                <a:ea typeface="+mn-ea"/>
                <a:cs typeface="+mn-cs"/>
              </a:rPr>
              <a:t>passing away.</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16653355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728670" y="2883310"/>
            <a:ext cx="10570740" cy="352473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600" b="1" dirty="0" smtClean="0">
                <a:solidFill>
                  <a:schemeClr val="bg1"/>
                </a:solidFill>
                <a:latin typeface="+mn-lt"/>
                <a:ea typeface="+mn-ea"/>
                <a:cs typeface="+mn-cs"/>
              </a:rPr>
              <a:t>Four </a:t>
            </a:r>
            <a:r>
              <a:rPr lang="en-US" altLang="zh-CN" sz="3600" b="1" dirty="0">
                <a:solidFill>
                  <a:schemeClr val="bg1"/>
                </a:solidFill>
                <a:latin typeface="+mn-lt"/>
                <a:ea typeface="+mn-ea"/>
                <a:cs typeface="+mn-cs"/>
              </a:rPr>
              <a:t>Doctrines</a:t>
            </a:r>
          </a:p>
          <a:p>
            <a:pPr>
              <a:lnSpc>
                <a:spcPct val="120000"/>
              </a:lnSpc>
              <a:spcAft>
                <a:spcPts val="1200"/>
              </a:spcAft>
            </a:pPr>
            <a:r>
              <a:rPr lang="en-US" altLang="zh-CN" sz="3200" dirty="0" smtClean="0">
                <a:solidFill>
                  <a:schemeClr val="bg1"/>
                </a:solidFill>
                <a:latin typeface="+mn-lt"/>
                <a:ea typeface="+mn-ea"/>
                <a:cs typeface="+mn-cs"/>
              </a:rPr>
              <a:t>1. </a:t>
            </a:r>
            <a:r>
              <a:rPr lang="en-US" altLang="zh-CN" sz="3200" u="sng" dirty="0" smtClean="0">
                <a:solidFill>
                  <a:schemeClr val="bg1"/>
                </a:solidFill>
                <a:latin typeface="+mn-lt"/>
                <a:ea typeface="+mn-ea"/>
                <a:cs typeface="+mn-cs"/>
              </a:rPr>
              <a:t>Tripitaka Teaching</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藏教</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the Sutra, </a:t>
            </a:r>
            <a:r>
              <a:rPr lang="en-US" altLang="zh-CN" sz="3200" dirty="0" err="1">
                <a:solidFill>
                  <a:schemeClr val="bg1"/>
                </a:solidFill>
                <a:latin typeface="+mn-lt"/>
                <a:ea typeface="+mn-ea"/>
                <a:cs typeface="+mn-cs"/>
              </a:rPr>
              <a:t>Vinaya</a:t>
            </a:r>
            <a:r>
              <a:rPr lang="en-US" altLang="zh-CN" sz="3200" dirty="0">
                <a:solidFill>
                  <a:schemeClr val="bg1"/>
                </a:solidFill>
                <a:latin typeface="+mn-lt"/>
                <a:ea typeface="+mn-ea"/>
                <a:cs typeface="+mn-cs"/>
              </a:rPr>
              <a:t> and </a:t>
            </a:r>
            <a:r>
              <a:rPr lang="en-US" altLang="zh-CN" sz="3200" dirty="0" err="1">
                <a:solidFill>
                  <a:schemeClr val="bg1"/>
                </a:solidFill>
                <a:latin typeface="+mn-lt"/>
                <a:ea typeface="+mn-ea"/>
                <a:cs typeface="+mn-cs"/>
              </a:rPr>
              <a:t>Abhidhamma</a:t>
            </a:r>
            <a:r>
              <a:rPr lang="en-US" altLang="zh-CN" sz="3200" dirty="0">
                <a:solidFill>
                  <a:schemeClr val="bg1"/>
                </a:solidFill>
                <a:latin typeface="+mn-lt"/>
                <a:ea typeface="+mn-ea"/>
                <a:cs typeface="+mn-cs"/>
              </a:rPr>
              <a:t>, in which the basic teachings are </a:t>
            </a:r>
            <a:r>
              <a:rPr lang="en-US" altLang="zh-CN" sz="3200" dirty="0" smtClean="0">
                <a:solidFill>
                  <a:schemeClr val="bg1"/>
                </a:solidFill>
                <a:latin typeface="+mn-lt"/>
                <a:ea typeface="+mn-ea"/>
                <a:cs typeface="+mn-cs"/>
              </a:rPr>
              <a:t>explained</a:t>
            </a:r>
            <a:r>
              <a:rPr lang="en-US" altLang="zh-CN" sz="3200" dirty="0">
                <a:solidFill>
                  <a:schemeClr val="bg1"/>
                </a:solidFill>
                <a:latin typeface="+mn-lt"/>
                <a:ea typeface="+mn-ea"/>
                <a:cs typeface="+mn-cs"/>
              </a:rPr>
              <a:t>.</a:t>
            </a:r>
            <a:r>
              <a:rPr lang="en-US" altLang="zh-CN" sz="3200" dirty="0" smtClean="0">
                <a:solidFill>
                  <a:schemeClr val="bg1"/>
                </a:solidFill>
                <a:latin typeface="+mn-lt"/>
                <a:ea typeface="+mn-ea"/>
                <a:cs typeface="+mn-cs"/>
              </a:rPr>
              <a:t> </a:t>
            </a:r>
            <a:endParaRPr lang="en-US" altLang="zh-CN" sz="3200" dirty="0">
              <a:solidFill>
                <a:schemeClr val="bg1"/>
              </a:solidFill>
              <a:latin typeface="+mn-lt"/>
              <a:ea typeface="+mn-ea"/>
              <a:cs typeface="+mn-cs"/>
            </a:endParaRPr>
          </a:p>
          <a:p>
            <a:pPr>
              <a:lnSpc>
                <a:spcPct val="120000"/>
              </a:lnSpc>
            </a:pPr>
            <a:r>
              <a:rPr lang="en-US" altLang="zh-CN" sz="3200" dirty="0" smtClean="0">
                <a:solidFill>
                  <a:schemeClr val="bg1"/>
                </a:solidFill>
                <a:latin typeface="+mn-lt"/>
                <a:ea typeface="+mn-ea"/>
                <a:cs typeface="+mn-cs"/>
              </a:rPr>
              <a:t>2. </a:t>
            </a:r>
            <a:r>
              <a:rPr lang="en-US" altLang="zh-CN" sz="3200" u="sng" dirty="0" smtClean="0">
                <a:solidFill>
                  <a:schemeClr val="bg1"/>
                </a:solidFill>
                <a:latin typeface="+mn-lt"/>
                <a:ea typeface="+mn-ea"/>
                <a:cs typeface="+mn-cs"/>
              </a:rPr>
              <a:t>Shared Teaching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通教</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the teaching of </a:t>
            </a:r>
            <a:r>
              <a:rPr lang="en-US" altLang="zh-CN" sz="3200" dirty="0" smtClean="0">
                <a:solidFill>
                  <a:schemeClr val="bg1"/>
                </a:solidFill>
                <a:latin typeface="+mn-lt"/>
                <a:ea typeface="+mn-ea"/>
                <a:cs typeface="+mn-cs"/>
              </a:rPr>
              <a:t>emptiness</a:t>
            </a:r>
            <a:r>
              <a:rPr lang="en-US" altLang="zh-CN" sz="3200" dirty="0">
                <a:solidFill>
                  <a:schemeClr val="bg1"/>
                </a:solidFill>
                <a:latin typeface="+mn-lt"/>
                <a:ea typeface="+mn-ea"/>
                <a:cs typeface="+mn-cs"/>
              </a:rPr>
              <a:t>.</a:t>
            </a:r>
          </a:p>
        </p:txBody>
      </p:sp>
      <p:sp>
        <p:nvSpPr>
          <p:cNvPr id="6" name="標題 5"/>
          <p:cNvSpPr txBox="1">
            <a:spLocks/>
          </p:cNvSpPr>
          <p:nvPr/>
        </p:nvSpPr>
        <p:spPr>
          <a:xfrm>
            <a:off x="817159" y="704850"/>
            <a:ext cx="10570740" cy="128556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b="1" u="sng" dirty="0">
                <a:solidFill>
                  <a:schemeClr val="bg1"/>
                </a:solidFill>
                <a:latin typeface="+mn-lt"/>
                <a:ea typeface="+mn-ea"/>
                <a:cs typeface="+mn-cs"/>
              </a:rPr>
              <a:t>Eight </a:t>
            </a:r>
            <a:r>
              <a:rPr lang="en-US" altLang="zh-CN" sz="3600" b="1" u="sng" dirty="0" smtClean="0">
                <a:solidFill>
                  <a:schemeClr val="bg1"/>
                </a:solidFill>
                <a:latin typeface="+mn-lt"/>
                <a:ea typeface="+mn-ea"/>
                <a:cs typeface="+mn-cs"/>
              </a:rPr>
              <a:t>Teachings (</a:t>
            </a:r>
            <a:r>
              <a:rPr lang="zh-CN" altLang="en-US" sz="3600" b="1" u="sng" dirty="0" smtClean="0">
                <a:solidFill>
                  <a:schemeClr val="bg1"/>
                </a:solidFill>
                <a:latin typeface="+mn-lt"/>
                <a:ea typeface="+mn-ea"/>
                <a:cs typeface="+mn-cs"/>
              </a:rPr>
              <a:t>八教</a:t>
            </a:r>
            <a:r>
              <a:rPr lang="en-US" altLang="zh-CN" sz="3600" b="1" u="sng" dirty="0" smtClean="0">
                <a:solidFill>
                  <a:schemeClr val="bg1"/>
                </a:solidFill>
                <a:latin typeface="+mn-lt"/>
                <a:ea typeface="+mn-ea"/>
                <a:cs typeface="+mn-cs"/>
              </a:rPr>
              <a:t>)</a:t>
            </a:r>
            <a:endParaRPr lang="en-US" altLang="zh-CN" sz="3600" b="1" u="sng" dirty="0">
              <a:solidFill>
                <a:schemeClr val="bg1"/>
              </a:solidFill>
              <a:latin typeface="+mn-lt"/>
              <a:ea typeface="+mn-ea"/>
              <a:cs typeface="+mn-cs"/>
            </a:endParaRPr>
          </a:p>
          <a:p>
            <a:pPr>
              <a:lnSpc>
                <a:spcPct val="120000"/>
              </a:lnSpc>
            </a:pPr>
            <a:endParaRPr lang="en-US" altLang="zh-CN" sz="3600" dirty="0">
              <a:solidFill>
                <a:schemeClr val="bg1"/>
              </a:solidFill>
              <a:latin typeface="+mn-lt"/>
              <a:ea typeface="+mn-ea"/>
              <a:cs typeface="+mn-cs"/>
            </a:endParaRPr>
          </a:p>
        </p:txBody>
      </p:sp>
      <p:sp>
        <p:nvSpPr>
          <p:cNvPr id="7" name="標題 5"/>
          <p:cNvSpPr txBox="1">
            <a:spLocks/>
          </p:cNvSpPr>
          <p:nvPr/>
        </p:nvSpPr>
        <p:spPr>
          <a:xfrm>
            <a:off x="728670" y="1097525"/>
            <a:ext cx="10570740" cy="223683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smtClean="0">
                <a:solidFill>
                  <a:schemeClr val="bg1"/>
                </a:solidFill>
                <a:latin typeface="+mn-lt"/>
                <a:ea typeface="+mn-ea"/>
                <a:cs typeface="+mn-cs"/>
              </a:rPr>
              <a:t>The </a:t>
            </a:r>
            <a:r>
              <a:rPr lang="en-US" altLang="zh-CN" sz="3200" dirty="0">
                <a:solidFill>
                  <a:schemeClr val="bg1"/>
                </a:solidFill>
                <a:latin typeface="+mn-lt"/>
                <a:ea typeface="+mn-ea"/>
                <a:cs typeface="+mn-cs"/>
              </a:rPr>
              <a:t>Eight Teachings consist of the Four </a:t>
            </a:r>
            <a:r>
              <a:rPr lang="en-US" altLang="zh-CN" sz="3200" dirty="0" smtClean="0">
                <a:solidFill>
                  <a:schemeClr val="bg1"/>
                </a:solidFill>
                <a:latin typeface="+mn-lt"/>
                <a:ea typeface="+mn-ea"/>
                <a:cs typeface="+mn-cs"/>
              </a:rPr>
              <a:t>Doctrines (</a:t>
            </a:r>
            <a:r>
              <a:rPr lang="zh-CN" altLang="en-US" sz="3200" dirty="0" smtClean="0">
                <a:solidFill>
                  <a:schemeClr val="bg1"/>
                </a:solidFill>
                <a:latin typeface="+mn-lt"/>
                <a:ea typeface="+mn-ea"/>
                <a:cs typeface="+mn-cs"/>
              </a:rPr>
              <a:t>化法四教</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and the Fourfold </a:t>
            </a:r>
            <a:r>
              <a:rPr lang="en-US" altLang="zh-CN" sz="3200" dirty="0" smtClean="0">
                <a:solidFill>
                  <a:schemeClr val="bg1"/>
                </a:solidFill>
                <a:latin typeface="+mn-lt"/>
                <a:ea typeface="+mn-ea"/>
                <a:cs typeface="+mn-cs"/>
              </a:rPr>
              <a:t>Methods (</a:t>
            </a:r>
            <a:r>
              <a:rPr lang="zh-CN" altLang="en-US" sz="3200" dirty="0" smtClean="0">
                <a:solidFill>
                  <a:schemeClr val="bg1"/>
                </a:solidFill>
                <a:latin typeface="+mn-lt"/>
                <a:ea typeface="+mn-ea"/>
                <a:cs typeface="+mn-cs"/>
              </a:rPr>
              <a:t>化儀四教</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p:txBody>
      </p:sp>
    </p:spTree>
    <p:extLst>
      <p:ext uri="{BB962C8B-B14F-4D97-AF65-F5344CB8AC3E}">
        <p14:creationId xmlns:p14="http://schemas.microsoft.com/office/powerpoint/2010/main" val="40331838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60309" y="2448598"/>
            <a:ext cx="10570740" cy="458183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600" b="1" dirty="0" smtClean="0">
                <a:solidFill>
                  <a:schemeClr val="bg1"/>
                </a:solidFill>
                <a:latin typeface="+mn-lt"/>
                <a:ea typeface="+mn-ea"/>
                <a:cs typeface="+mn-cs"/>
              </a:rPr>
              <a:t>Fourfold </a:t>
            </a:r>
            <a:r>
              <a:rPr lang="en-US" altLang="zh-CN" sz="3600" b="1" dirty="0">
                <a:solidFill>
                  <a:schemeClr val="bg1"/>
                </a:solidFill>
                <a:latin typeface="+mn-lt"/>
                <a:ea typeface="+mn-ea"/>
                <a:cs typeface="+mn-cs"/>
              </a:rPr>
              <a:t>Methods</a:t>
            </a:r>
          </a:p>
          <a:p>
            <a:pPr>
              <a:lnSpc>
                <a:spcPct val="120000"/>
              </a:lnSpc>
              <a:spcAft>
                <a:spcPts val="600"/>
              </a:spcAft>
            </a:pPr>
            <a:r>
              <a:rPr lang="en-US" altLang="zh-CN" sz="3600" dirty="0" smtClean="0">
                <a:solidFill>
                  <a:schemeClr val="bg1"/>
                </a:solidFill>
                <a:latin typeface="+mn-lt"/>
                <a:ea typeface="+mn-ea"/>
                <a:cs typeface="+mn-cs"/>
              </a:rPr>
              <a:t>1. Gradual Teaching (</a:t>
            </a:r>
            <a:r>
              <a:rPr lang="zh-CN" altLang="en-US" sz="3600" dirty="0" smtClean="0">
                <a:solidFill>
                  <a:schemeClr val="bg1"/>
                </a:solidFill>
                <a:latin typeface="+mn-lt"/>
                <a:ea typeface="+mn-ea"/>
                <a:cs typeface="+mn-cs"/>
              </a:rPr>
              <a:t>漸教</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for those with medium or inferior </a:t>
            </a:r>
            <a:r>
              <a:rPr lang="en-US" altLang="zh-CN" sz="3600" dirty="0" smtClean="0">
                <a:solidFill>
                  <a:schemeClr val="bg1"/>
                </a:solidFill>
                <a:latin typeface="+mn-lt"/>
                <a:ea typeface="+mn-ea"/>
                <a:cs typeface="+mn-cs"/>
              </a:rPr>
              <a:t>abilities</a:t>
            </a:r>
            <a:endParaRPr lang="en-US" altLang="zh-CN" sz="3600" dirty="0">
              <a:solidFill>
                <a:schemeClr val="bg1"/>
              </a:solidFill>
              <a:latin typeface="+mn-lt"/>
              <a:ea typeface="+mn-ea"/>
              <a:cs typeface="+mn-cs"/>
            </a:endParaRPr>
          </a:p>
          <a:p>
            <a:pPr>
              <a:lnSpc>
                <a:spcPct val="120000"/>
              </a:lnSpc>
            </a:pPr>
            <a:r>
              <a:rPr lang="en-US" altLang="zh-CN" sz="3600" dirty="0" smtClean="0">
                <a:solidFill>
                  <a:schemeClr val="bg1"/>
                </a:solidFill>
                <a:latin typeface="+mn-lt"/>
                <a:ea typeface="+mn-ea"/>
                <a:cs typeface="+mn-cs"/>
              </a:rPr>
              <a:t>2.Sudden Teaching (</a:t>
            </a:r>
            <a:r>
              <a:rPr lang="zh-CN" altLang="en-US" sz="3600" dirty="0" smtClean="0">
                <a:solidFill>
                  <a:schemeClr val="bg1"/>
                </a:solidFill>
                <a:latin typeface="+mn-lt"/>
                <a:ea typeface="+mn-ea"/>
                <a:cs typeface="+mn-cs"/>
              </a:rPr>
              <a:t>頓教</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Distinctive Teachings and the Complete Teaching for those with superior </a:t>
            </a:r>
            <a:r>
              <a:rPr lang="en-US" altLang="zh-CN" sz="3600" dirty="0" smtClean="0">
                <a:solidFill>
                  <a:schemeClr val="bg1"/>
                </a:solidFill>
                <a:latin typeface="+mn-lt"/>
                <a:ea typeface="+mn-ea"/>
                <a:cs typeface="+mn-cs"/>
              </a:rPr>
              <a:t>abilities.</a:t>
            </a:r>
            <a:endParaRPr lang="en-US" altLang="zh-CN" sz="3600" dirty="0">
              <a:solidFill>
                <a:schemeClr val="bg1"/>
              </a:solidFill>
              <a:latin typeface="+mn-lt"/>
              <a:ea typeface="+mn-ea"/>
              <a:cs typeface="+mn-cs"/>
            </a:endParaRPr>
          </a:p>
        </p:txBody>
      </p:sp>
      <p:sp>
        <p:nvSpPr>
          <p:cNvPr id="6" name="標題 5"/>
          <p:cNvSpPr txBox="1">
            <a:spLocks/>
          </p:cNvSpPr>
          <p:nvPr/>
        </p:nvSpPr>
        <p:spPr>
          <a:xfrm>
            <a:off x="817786" y="-105697"/>
            <a:ext cx="10570740" cy="318565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200"/>
              </a:spcAft>
            </a:pPr>
            <a:r>
              <a:rPr lang="en-US" altLang="zh-CN" sz="3600" dirty="0" smtClean="0">
                <a:solidFill>
                  <a:schemeClr val="bg1"/>
                </a:solidFill>
                <a:latin typeface="+mn-lt"/>
                <a:ea typeface="+mn-ea"/>
                <a:cs typeface="+mn-cs"/>
              </a:rPr>
              <a:t>3. Distinctive Teaching (</a:t>
            </a:r>
            <a:r>
              <a:rPr lang="zh-CN" altLang="en-US" sz="3600" dirty="0" smtClean="0">
                <a:solidFill>
                  <a:schemeClr val="bg1"/>
                </a:solidFill>
                <a:latin typeface="+mn-lt"/>
                <a:ea typeface="+mn-ea"/>
                <a:cs typeface="+mn-cs"/>
              </a:rPr>
              <a:t>別教</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aimed at the Bodhisattva</a:t>
            </a:r>
          </a:p>
          <a:p>
            <a:pPr>
              <a:lnSpc>
                <a:spcPct val="120000"/>
              </a:lnSpc>
            </a:pPr>
            <a:r>
              <a:rPr lang="en-US" altLang="zh-CN" sz="3600" dirty="0" smtClean="0">
                <a:solidFill>
                  <a:schemeClr val="bg1"/>
                </a:solidFill>
                <a:latin typeface="+mn-lt"/>
                <a:ea typeface="+mn-ea"/>
                <a:cs typeface="+mn-cs"/>
              </a:rPr>
              <a:t>4. Perfect </a:t>
            </a:r>
            <a:r>
              <a:rPr lang="en-US" altLang="zh-CN" sz="3600" dirty="0">
                <a:solidFill>
                  <a:schemeClr val="bg1"/>
                </a:solidFill>
                <a:latin typeface="+mn-lt"/>
                <a:ea typeface="+mn-ea"/>
                <a:cs typeface="+mn-cs"/>
              </a:rPr>
              <a:t>Teaching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圓教</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a:t>
            </a:r>
            <a:r>
              <a:rPr lang="en-US" altLang="zh-CN" sz="3600" dirty="0" smtClean="0">
                <a:solidFill>
                  <a:schemeClr val="bg1"/>
                </a:solidFill>
                <a:latin typeface="+mn-lt"/>
                <a:ea typeface="+mn-ea"/>
                <a:cs typeface="+mn-cs"/>
              </a:rPr>
              <a:t>teachings </a:t>
            </a:r>
            <a:r>
              <a:rPr lang="en-US" altLang="zh-CN" sz="3600" dirty="0">
                <a:solidFill>
                  <a:schemeClr val="bg1"/>
                </a:solidFill>
                <a:latin typeface="+mn-lt"/>
                <a:ea typeface="+mn-ea"/>
                <a:cs typeface="+mn-cs"/>
              </a:rPr>
              <a:t>of the </a:t>
            </a:r>
            <a:r>
              <a:rPr lang="en-US" altLang="zh-CN" sz="3600" i="1" dirty="0">
                <a:solidFill>
                  <a:schemeClr val="bg1"/>
                </a:solidFill>
                <a:latin typeface="+mn-lt"/>
                <a:ea typeface="+mn-ea"/>
                <a:cs typeface="+mn-cs"/>
              </a:rPr>
              <a:t>Lotus Sutra </a:t>
            </a:r>
            <a:r>
              <a:rPr lang="en-US" altLang="zh-CN" sz="3600" dirty="0">
                <a:solidFill>
                  <a:schemeClr val="bg1"/>
                </a:solidFill>
                <a:latin typeface="+mn-lt"/>
                <a:ea typeface="+mn-ea"/>
                <a:cs typeface="+mn-cs"/>
              </a:rPr>
              <a:t>and the </a:t>
            </a:r>
            <a:r>
              <a:rPr lang="en-US" altLang="zh-CN" sz="3600" i="1" dirty="0" err="1">
                <a:solidFill>
                  <a:schemeClr val="bg1"/>
                </a:solidFill>
                <a:latin typeface="+mn-lt"/>
                <a:ea typeface="+mn-ea"/>
                <a:cs typeface="+mn-cs"/>
              </a:rPr>
              <a:t>Avatamsaka</a:t>
            </a:r>
            <a:r>
              <a:rPr lang="en-US" altLang="zh-CN" sz="3600" i="1" dirty="0">
                <a:solidFill>
                  <a:schemeClr val="bg1"/>
                </a:solidFill>
                <a:latin typeface="+mn-lt"/>
                <a:ea typeface="+mn-ea"/>
                <a:cs typeface="+mn-cs"/>
              </a:rPr>
              <a:t> </a:t>
            </a:r>
            <a:r>
              <a:rPr lang="en-US" altLang="zh-CN" sz="3600" i="1" dirty="0" smtClean="0">
                <a:solidFill>
                  <a:schemeClr val="bg1"/>
                </a:solidFill>
                <a:latin typeface="+mn-lt"/>
                <a:ea typeface="+mn-ea"/>
                <a:cs typeface="+mn-cs"/>
              </a:rPr>
              <a:t>Sutra.</a:t>
            </a:r>
            <a:endParaRPr lang="en-US" altLang="zh-CN" sz="3600" i="1" dirty="0">
              <a:solidFill>
                <a:schemeClr val="bg1"/>
              </a:solidFill>
              <a:latin typeface="+mn-lt"/>
              <a:ea typeface="+mn-ea"/>
              <a:cs typeface="+mn-cs"/>
            </a:endParaRPr>
          </a:p>
        </p:txBody>
      </p:sp>
    </p:spTree>
    <p:extLst>
      <p:ext uri="{BB962C8B-B14F-4D97-AF65-F5344CB8AC3E}">
        <p14:creationId xmlns:p14="http://schemas.microsoft.com/office/powerpoint/2010/main" val="19441966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1" name="標題 5"/>
          <p:cNvSpPr txBox="1">
            <a:spLocks/>
          </p:cNvSpPr>
          <p:nvPr/>
        </p:nvSpPr>
        <p:spPr>
          <a:xfrm>
            <a:off x="751629" y="0"/>
            <a:ext cx="10570740" cy="545690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2400"/>
              </a:spcAft>
            </a:pPr>
            <a:r>
              <a:rPr lang="en-US" altLang="zh-CN" sz="3600" dirty="0" smtClean="0">
                <a:solidFill>
                  <a:schemeClr val="bg1"/>
                </a:solidFill>
                <a:latin typeface="+mn-lt"/>
                <a:ea typeface="+mn-ea"/>
                <a:cs typeface="+mn-cs"/>
              </a:rPr>
              <a:t>3. </a:t>
            </a:r>
            <a:r>
              <a:rPr lang="en-US" altLang="zh-CN" sz="3600" u="sng" dirty="0" smtClean="0">
                <a:solidFill>
                  <a:schemeClr val="bg1"/>
                </a:solidFill>
                <a:latin typeface="+mn-lt"/>
                <a:ea typeface="+mn-ea"/>
                <a:cs typeface="+mn-cs"/>
              </a:rPr>
              <a:t>Secret Teaching (</a:t>
            </a:r>
            <a:r>
              <a:rPr lang="zh-CN" altLang="en-US" sz="3600" u="sng" dirty="0" smtClean="0">
                <a:solidFill>
                  <a:schemeClr val="bg1"/>
                </a:solidFill>
                <a:latin typeface="+mn-lt"/>
                <a:ea typeface="+mn-ea"/>
                <a:cs typeface="+mn-cs"/>
              </a:rPr>
              <a:t>秘密教</a:t>
            </a:r>
            <a:r>
              <a:rPr lang="en-US" altLang="zh-CN" sz="3600" u="sng" dirty="0" smtClean="0">
                <a:solidFill>
                  <a:schemeClr val="bg1"/>
                </a:solidFill>
                <a:latin typeface="+mn-lt"/>
                <a:ea typeface="+mn-ea"/>
                <a:cs typeface="+mn-cs"/>
              </a:rPr>
              <a:t>)</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teachings which are transmitted without the recipient being aware of it</a:t>
            </a:r>
          </a:p>
          <a:p>
            <a:pPr>
              <a:lnSpc>
                <a:spcPct val="120000"/>
              </a:lnSpc>
            </a:pPr>
            <a:r>
              <a:rPr lang="en-US" altLang="zh-CN" sz="3600" dirty="0" smtClean="0">
                <a:solidFill>
                  <a:schemeClr val="bg1"/>
                </a:solidFill>
                <a:latin typeface="+mn-lt"/>
                <a:ea typeface="+mn-ea"/>
                <a:cs typeface="+mn-cs"/>
              </a:rPr>
              <a:t>4. </a:t>
            </a:r>
            <a:r>
              <a:rPr lang="en-US" altLang="zh-CN" sz="3600" u="sng" dirty="0" smtClean="0">
                <a:solidFill>
                  <a:schemeClr val="bg1"/>
                </a:solidFill>
                <a:latin typeface="+mn-lt"/>
                <a:ea typeface="+mn-ea"/>
                <a:cs typeface="+mn-cs"/>
              </a:rPr>
              <a:t>Variable Teaching (</a:t>
            </a:r>
            <a:r>
              <a:rPr lang="zh-CN" altLang="en-US" sz="3600" u="sng" dirty="0" smtClean="0">
                <a:solidFill>
                  <a:schemeClr val="bg1"/>
                </a:solidFill>
                <a:latin typeface="+mn-lt"/>
                <a:ea typeface="+mn-ea"/>
                <a:cs typeface="+mn-cs"/>
              </a:rPr>
              <a:t>不定教</a:t>
            </a:r>
            <a:r>
              <a:rPr lang="en-US" altLang="zh-CN" sz="3600" u="sng" dirty="0" smtClean="0">
                <a:solidFill>
                  <a:schemeClr val="bg1"/>
                </a:solidFill>
                <a:latin typeface="+mn-lt"/>
                <a:ea typeface="+mn-ea"/>
                <a:cs typeface="+mn-cs"/>
              </a:rPr>
              <a:t>)</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no fixed teaching, but various teachings for various persons and circumstances</a:t>
            </a:r>
            <a:endParaRPr lang="en-US" altLang="zh-CN" sz="3600" i="1" dirty="0">
              <a:solidFill>
                <a:schemeClr val="bg1"/>
              </a:solidFill>
              <a:latin typeface="+mn-lt"/>
              <a:ea typeface="+mn-ea"/>
              <a:cs typeface="+mn-cs"/>
            </a:endParaRPr>
          </a:p>
        </p:txBody>
      </p:sp>
    </p:spTree>
    <p:extLst>
      <p:ext uri="{BB962C8B-B14F-4D97-AF65-F5344CB8AC3E}">
        <p14:creationId xmlns:p14="http://schemas.microsoft.com/office/powerpoint/2010/main" val="8933431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71849" y="451020"/>
            <a:ext cx="5158071" cy="603009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2400"/>
              </a:spcAft>
            </a:pPr>
            <a:r>
              <a:rPr lang="en-US" altLang="zh-CN" sz="3600" dirty="0" err="1" smtClean="0">
                <a:solidFill>
                  <a:schemeClr val="bg1"/>
                </a:solidFill>
                <a:latin typeface="+mn-lt"/>
                <a:ea typeface="+mn-ea"/>
                <a:cs typeface="+mn-cs"/>
              </a:rPr>
              <a:t>Dixian</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1858-1932; </a:t>
            </a:r>
            <a:r>
              <a:rPr lang="zh-CN" altLang="en-US" sz="3600" dirty="0" smtClean="0">
                <a:solidFill>
                  <a:schemeClr val="bg1"/>
                </a:solidFill>
                <a:latin typeface="+mn-lt"/>
                <a:ea typeface="+mn-ea"/>
                <a:cs typeface="+mn-cs"/>
              </a:rPr>
              <a:t>諦閑</a:t>
            </a:r>
            <a:r>
              <a:rPr lang="en-US" altLang="zh-CN" sz="3600" dirty="0" smtClean="0">
                <a:solidFill>
                  <a:schemeClr val="bg1"/>
                </a:solidFill>
                <a:latin typeface="+mn-lt"/>
                <a:ea typeface="+mn-ea"/>
                <a:cs typeface="+mn-cs"/>
              </a:rPr>
              <a:t>) succeeded the </a:t>
            </a:r>
            <a:r>
              <a:rPr lang="en-US" altLang="zh-CN" sz="3600" dirty="0" err="1" smtClean="0">
                <a:solidFill>
                  <a:schemeClr val="bg1"/>
                </a:solidFill>
                <a:latin typeface="+mn-lt"/>
                <a:ea typeface="+mn-ea"/>
                <a:cs typeface="+mn-cs"/>
              </a:rPr>
              <a:t>Tiantai</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Schoold</a:t>
            </a:r>
            <a:r>
              <a:rPr lang="en-US" altLang="zh-CN" sz="3600" dirty="0" smtClean="0">
                <a:solidFill>
                  <a:schemeClr val="bg1"/>
                </a:solidFill>
                <a:latin typeface="+mn-lt"/>
                <a:ea typeface="+mn-ea"/>
                <a:cs typeface="+mn-cs"/>
              </a:rPr>
              <a:t>. His disciples such as </a:t>
            </a:r>
            <a:r>
              <a:rPr lang="en-US" altLang="zh-CN" sz="3600" dirty="0" err="1" smtClean="0">
                <a:solidFill>
                  <a:schemeClr val="bg1"/>
                </a:solidFill>
                <a:latin typeface="+mn-lt"/>
                <a:ea typeface="+mn-ea"/>
                <a:cs typeface="+mn-cs"/>
              </a:rPr>
              <a:t>Baojing</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寶靜</a:t>
            </a:r>
            <a:r>
              <a:rPr lang="en-US" altLang="zh-CN" sz="3600" dirty="0" smtClean="0">
                <a:solidFill>
                  <a:schemeClr val="bg1"/>
                </a:solidFill>
                <a:latin typeface="+mn-lt"/>
                <a:ea typeface="+mn-ea"/>
                <a:cs typeface="+mn-cs"/>
              </a:rPr>
              <a:t>), </a:t>
            </a:r>
            <a:r>
              <a:rPr lang="en-US" altLang="zh-CN" sz="3600" dirty="0" err="1" smtClean="0">
                <a:solidFill>
                  <a:schemeClr val="bg1"/>
                </a:solidFill>
                <a:latin typeface="+mn-lt"/>
                <a:ea typeface="+mn-ea"/>
                <a:cs typeface="+mn-cs"/>
              </a:rPr>
              <a:t>Jingquan</a:t>
            </a:r>
            <a:r>
              <a:rPr lang="en-US" altLang="zh-CN" sz="3600" dirty="0" smtClean="0">
                <a:solidFill>
                  <a:schemeClr val="bg1"/>
                </a:solidFill>
                <a:latin typeface="+mn-lt"/>
                <a:ea typeface="+mn-ea"/>
                <a:cs typeface="+mn-cs"/>
              </a:rPr>
              <a:t> (</a:t>
            </a:r>
            <a:r>
              <a:rPr lang="zh-CN" altLang="en-US" sz="3600" dirty="0" smtClean="0">
                <a:solidFill>
                  <a:schemeClr val="bg1"/>
                </a:solidFill>
                <a:latin typeface="+mn-lt"/>
                <a:ea typeface="+mn-ea"/>
                <a:cs typeface="+mn-cs"/>
              </a:rPr>
              <a:t>靜權</a:t>
            </a:r>
            <a:r>
              <a:rPr lang="en-US" altLang="zh-CN" sz="3600" dirty="0" smtClean="0">
                <a:solidFill>
                  <a:schemeClr val="bg1"/>
                </a:solidFill>
                <a:latin typeface="+mn-lt"/>
                <a:ea typeface="+mn-ea"/>
                <a:cs typeface="+mn-cs"/>
              </a:rPr>
              <a:t>) and </a:t>
            </a:r>
            <a:r>
              <a:rPr lang="en-US" altLang="zh-CN" sz="3600" dirty="0" err="1" smtClean="0">
                <a:solidFill>
                  <a:schemeClr val="bg1"/>
                </a:solidFill>
                <a:latin typeface="+mn-lt"/>
                <a:ea typeface="+mn-ea"/>
                <a:cs typeface="+mn-cs"/>
              </a:rPr>
              <a:t>Tanxu</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1875-1963; </a:t>
            </a:r>
            <a:r>
              <a:rPr lang="zh-CN" altLang="en-US" sz="3600" dirty="0" smtClean="0">
                <a:solidFill>
                  <a:schemeClr val="bg1"/>
                </a:solidFill>
                <a:latin typeface="+mn-lt"/>
                <a:ea typeface="+mn-ea"/>
                <a:cs typeface="+mn-cs"/>
              </a:rPr>
              <a:t>倓虛</a:t>
            </a:r>
            <a:r>
              <a:rPr lang="en-US" altLang="zh-CN" sz="3600" dirty="0" smtClean="0">
                <a:solidFill>
                  <a:schemeClr val="bg1"/>
                </a:solidFill>
                <a:latin typeface="+mn-lt"/>
                <a:ea typeface="+mn-ea"/>
                <a:cs typeface="+mn-cs"/>
              </a:rPr>
              <a:t>) contributed to the promotion of this school.</a:t>
            </a:r>
            <a:endParaRPr lang="en-US" altLang="zh-CN" sz="3600" i="1" dirty="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5550372" y="895864"/>
            <a:ext cx="3105535" cy="4210894"/>
          </a:xfrm>
          <a:prstGeom prst="rect">
            <a:avLst/>
          </a:prstGeom>
        </p:spPr>
      </p:pic>
      <p:pic>
        <p:nvPicPr>
          <p:cNvPr id="6" name="圖片 5"/>
          <p:cNvPicPr>
            <a:picLocks noChangeAspect="1"/>
          </p:cNvPicPr>
          <p:nvPr/>
        </p:nvPicPr>
        <p:blipFill>
          <a:blip r:embed="rId4"/>
          <a:stretch>
            <a:fillRect/>
          </a:stretch>
        </p:blipFill>
        <p:spPr>
          <a:xfrm>
            <a:off x="8776358" y="895864"/>
            <a:ext cx="3251372" cy="4139513"/>
          </a:xfrm>
          <a:prstGeom prst="rect">
            <a:avLst/>
          </a:prstGeom>
        </p:spPr>
      </p:pic>
      <p:sp>
        <p:nvSpPr>
          <p:cNvPr id="7" name="標題 5"/>
          <p:cNvSpPr txBox="1">
            <a:spLocks/>
          </p:cNvSpPr>
          <p:nvPr/>
        </p:nvSpPr>
        <p:spPr>
          <a:xfrm>
            <a:off x="5837553" y="5035377"/>
            <a:ext cx="4700700" cy="109151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2400"/>
              </a:spcAft>
            </a:pPr>
            <a:r>
              <a:rPr lang="en-US" altLang="zh-CN" sz="3200" dirty="0" smtClean="0">
                <a:solidFill>
                  <a:schemeClr val="bg1"/>
                </a:solidFill>
                <a:latin typeface="+mn-lt"/>
                <a:ea typeface="+mn-ea"/>
                <a:cs typeface="+mn-cs"/>
              </a:rPr>
              <a:t>Master </a:t>
            </a:r>
            <a:r>
              <a:rPr lang="en-US" altLang="zh-CN" sz="3200" dirty="0" err="1" smtClean="0">
                <a:solidFill>
                  <a:schemeClr val="bg1"/>
                </a:solidFill>
                <a:latin typeface="+mn-lt"/>
                <a:ea typeface="+mn-ea"/>
                <a:cs typeface="+mn-cs"/>
              </a:rPr>
              <a:t>Dixian</a:t>
            </a:r>
            <a:endParaRPr lang="en-US" altLang="zh-CN" sz="3200" i="1" dirty="0">
              <a:solidFill>
                <a:schemeClr val="bg1"/>
              </a:solidFill>
              <a:latin typeface="+mn-lt"/>
              <a:ea typeface="+mn-ea"/>
              <a:cs typeface="+mn-cs"/>
            </a:endParaRPr>
          </a:p>
        </p:txBody>
      </p:sp>
      <p:sp>
        <p:nvSpPr>
          <p:cNvPr id="8" name="標題 5"/>
          <p:cNvSpPr txBox="1">
            <a:spLocks/>
          </p:cNvSpPr>
          <p:nvPr/>
        </p:nvSpPr>
        <p:spPr>
          <a:xfrm>
            <a:off x="9091498" y="5035377"/>
            <a:ext cx="4700700" cy="109151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2400"/>
              </a:spcAft>
            </a:pPr>
            <a:r>
              <a:rPr lang="en-US" altLang="zh-CN" sz="3200" dirty="0" smtClean="0">
                <a:solidFill>
                  <a:schemeClr val="bg1"/>
                </a:solidFill>
                <a:latin typeface="+mn-lt"/>
                <a:ea typeface="+mn-ea"/>
                <a:cs typeface="+mn-cs"/>
              </a:rPr>
              <a:t>Master </a:t>
            </a:r>
            <a:r>
              <a:rPr lang="en-US" altLang="zh-CN" sz="3200" dirty="0" err="1" smtClean="0">
                <a:solidFill>
                  <a:schemeClr val="bg1"/>
                </a:solidFill>
                <a:latin typeface="+mn-lt"/>
                <a:ea typeface="+mn-ea"/>
                <a:cs typeface="+mn-cs"/>
              </a:rPr>
              <a:t>Tanxu</a:t>
            </a:r>
            <a:endParaRPr lang="en-US" altLang="zh-CN" sz="3200" i="1" dirty="0">
              <a:solidFill>
                <a:schemeClr val="bg1"/>
              </a:solidFill>
              <a:latin typeface="+mn-lt"/>
              <a:ea typeface="+mn-ea"/>
              <a:cs typeface="+mn-cs"/>
            </a:endParaRPr>
          </a:p>
        </p:txBody>
      </p:sp>
    </p:spTree>
    <p:extLst>
      <p:ext uri="{BB962C8B-B14F-4D97-AF65-F5344CB8AC3E}">
        <p14:creationId xmlns:p14="http://schemas.microsoft.com/office/powerpoint/2010/main" val="35468548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2970613" y="454573"/>
            <a:ext cx="5358336" cy="1189739"/>
          </a:xfrm>
          <a:prstGeom prst="rect">
            <a:avLst/>
          </a:prstGeom>
          <a:ln w="25400">
            <a:solidFill>
              <a:schemeClr val="bg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20000"/>
              </a:lnSpc>
            </a:pPr>
            <a:r>
              <a:rPr lang="en-US" altLang="zh-CN" sz="3600" dirty="0" smtClean="0">
                <a:solidFill>
                  <a:schemeClr val="bg1"/>
                </a:solidFill>
                <a:latin typeface="+mn-lt"/>
                <a:ea typeface="+mn-ea"/>
                <a:cs typeface="+mn-cs"/>
              </a:rPr>
              <a:t>4. </a:t>
            </a:r>
            <a:r>
              <a:rPr lang="en-US" altLang="zh-CN" sz="3600" b="1" u="sng" dirty="0" err="1" smtClean="0">
                <a:solidFill>
                  <a:schemeClr val="bg1"/>
                </a:solidFill>
                <a:latin typeface="+mn-lt"/>
                <a:ea typeface="+mn-ea"/>
                <a:cs typeface="+mn-cs"/>
              </a:rPr>
              <a:t>Huayan</a:t>
            </a:r>
            <a:r>
              <a:rPr lang="en-US" altLang="zh-CN" sz="3600" b="1" u="sng" dirty="0" smtClean="0">
                <a:solidFill>
                  <a:schemeClr val="bg1"/>
                </a:solidFill>
                <a:latin typeface="+mn-lt"/>
                <a:ea typeface="+mn-ea"/>
                <a:cs typeface="+mn-cs"/>
              </a:rPr>
              <a:t> School</a:t>
            </a:r>
            <a:r>
              <a:rPr lang="en-US" altLang="zh-CN" sz="3600" b="1"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華嚴宗</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
        <p:nvSpPr>
          <p:cNvPr id="7" name="標題 5"/>
          <p:cNvSpPr txBox="1">
            <a:spLocks/>
          </p:cNvSpPr>
          <p:nvPr/>
        </p:nvSpPr>
        <p:spPr>
          <a:xfrm>
            <a:off x="721162" y="1305099"/>
            <a:ext cx="11298773" cy="56782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600" dirty="0">
                <a:solidFill>
                  <a:schemeClr val="bg1"/>
                </a:solidFill>
                <a:latin typeface="+mn-lt"/>
                <a:ea typeface="+mn-ea"/>
                <a:cs typeface="+mn-cs"/>
              </a:rPr>
              <a:t>The </a:t>
            </a:r>
            <a:r>
              <a:rPr lang="en-US" altLang="zh-CN" sz="3600" dirty="0" err="1">
                <a:solidFill>
                  <a:schemeClr val="bg1"/>
                </a:solidFill>
                <a:latin typeface="+mn-lt"/>
                <a:ea typeface="+mn-ea"/>
                <a:cs typeface="+mn-cs"/>
              </a:rPr>
              <a:t>Huayan</a:t>
            </a:r>
            <a:r>
              <a:rPr lang="en-US" altLang="zh-CN" sz="3600" dirty="0">
                <a:solidFill>
                  <a:schemeClr val="bg1"/>
                </a:solidFill>
                <a:latin typeface="+mn-lt"/>
                <a:ea typeface="+mn-ea"/>
                <a:cs typeface="+mn-cs"/>
              </a:rPr>
              <a:t> or Flower Garland school of Buddhism </a:t>
            </a:r>
            <a:r>
              <a:rPr lang="en-US" altLang="zh-CN" sz="3600" dirty="0" smtClean="0">
                <a:solidFill>
                  <a:schemeClr val="bg1"/>
                </a:solidFill>
                <a:latin typeface="+mn-lt"/>
                <a:ea typeface="+mn-ea"/>
                <a:cs typeface="+mn-cs"/>
              </a:rPr>
              <a:t>is </a:t>
            </a:r>
            <a:r>
              <a:rPr lang="en-US" altLang="zh-CN" sz="3600" dirty="0">
                <a:solidFill>
                  <a:schemeClr val="bg1"/>
                </a:solidFill>
                <a:latin typeface="+mn-lt"/>
                <a:ea typeface="+mn-ea"/>
                <a:cs typeface="+mn-cs"/>
              </a:rPr>
              <a:t>a tradition of Mahayana Buddhist philosophy that first flourished in China during the Tang dynasty (</a:t>
            </a:r>
            <a:r>
              <a:rPr lang="en-US" altLang="zh-CN" sz="3600" dirty="0" smtClean="0">
                <a:solidFill>
                  <a:schemeClr val="bg1"/>
                </a:solidFill>
                <a:latin typeface="+mn-lt"/>
                <a:ea typeface="+mn-ea"/>
                <a:cs typeface="+mn-cs"/>
              </a:rPr>
              <a:t>618-907</a:t>
            </a:r>
            <a:r>
              <a:rPr lang="en-US" altLang="zh-CN" sz="3600" dirty="0">
                <a:solidFill>
                  <a:schemeClr val="bg1"/>
                </a:solidFill>
                <a:latin typeface="+mn-lt"/>
                <a:ea typeface="+mn-ea"/>
                <a:cs typeface="+mn-cs"/>
              </a:rPr>
              <a:t>). The </a:t>
            </a:r>
            <a:r>
              <a:rPr lang="en-US" altLang="zh-CN" sz="3600" dirty="0" err="1">
                <a:solidFill>
                  <a:schemeClr val="bg1"/>
                </a:solidFill>
                <a:latin typeface="+mn-lt"/>
                <a:ea typeface="+mn-ea"/>
                <a:cs typeface="+mn-cs"/>
              </a:rPr>
              <a:t>Huayan</a:t>
            </a:r>
            <a:r>
              <a:rPr lang="en-US" altLang="zh-CN" sz="3600" dirty="0">
                <a:solidFill>
                  <a:schemeClr val="bg1"/>
                </a:solidFill>
                <a:latin typeface="+mn-lt"/>
                <a:ea typeface="+mn-ea"/>
                <a:cs typeface="+mn-cs"/>
              </a:rPr>
              <a:t> worldview is based primarily on the </a:t>
            </a:r>
            <a:r>
              <a:rPr lang="en-US" altLang="zh-CN" sz="3600" i="1" dirty="0" err="1">
                <a:solidFill>
                  <a:schemeClr val="bg1"/>
                </a:solidFill>
                <a:latin typeface="+mn-lt"/>
                <a:ea typeface="+mn-ea"/>
                <a:cs typeface="+mn-cs"/>
              </a:rPr>
              <a:t>Avatamsaka</a:t>
            </a:r>
            <a:r>
              <a:rPr lang="en-US" altLang="zh-CN" sz="3600" i="1" dirty="0">
                <a:solidFill>
                  <a:schemeClr val="bg1"/>
                </a:solidFill>
                <a:latin typeface="+mn-lt"/>
                <a:ea typeface="+mn-ea"/>
                <a:cs typeface="+mn-cs"/>
              </a:rPr>
              <a:t> Sutra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華</a:t>
            </a:r>
            <a:r>
              <a:rPr lang="zh-CN" altLang="en-US" sz="3600" dirty="0">
                <a:solidFill>
                  <a:schemeClr val="bg1"/>
                </a:solidFill>
                <a:latin typeface="+mn-lt"/>
                <a:ea typeface="+mn-ea"/>
                <a:cs typeface="+mn-cs"/>
              </a:rPr>
              <a:t>嚴</a:t>
            </a:r>
            <a:r>
              <a:rPr lang="zh-CN" altLang="en-US" sz="3600" dirty="0" smtClean="0">
                <a:solidFill>
                  <a:schemeClr val="bg1"/>
                </a:solidFill>
                <a:latin typeface="+mn-lt"/>
                <a:ea typeface="+mn-ea"/>
                <a:cs typeface="+mn-cs"/>
              </a:rPr>
              <a:t>經</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The name Flower Garland is meant to suggest the crowning glory of </a:t>
            </a:r>
            <a:r>
              <a:rPr lang="en-US" altLang="zh-CN" sz="3600" dirty="0" smtClean="0">
                <a:solidFill>
                  <a:schemeClr val="bg1"/>
                </a:solidFill>
                <a:latin typeface="+mn-lt"/>
                <a:ea typeface="+mn-ea"/>
                <a:cs typeface="+mn-cs"/>
              </a:rPr>
              <a:t>the </a:t>
            </a:r>
            <a:r>
              <a:rPr lang="en-US" altLang="zh-CN" sz="3600" dirty="0">
                <a:solidFill>
                  <a:schemeClr val="bg1"/>
                </a:solidFill>
                <a:latin typeface="+mn-lt"/>
                <a:ea typeface="+mn-ea"/>
                <a:cs typeface="+mn-cs"/>
              </a:rPr>
              <a:t>Buddha's profound understanding of ultimate reality. </a:t>
            </a:r>
            <a:endParaRPr lang="en-US" altLang="zh-CN" sz="3600" dirty="0" smtClean="0">
              <a:solidFill>
                <a:schemeClr val="bg1"/>
              </a:solidFill>
              <a:latin typeface="+mn-lt"/>
              <a:ea typeface="+mn-ea"/>
              <a:cs typeface="+mn-cs"/>
            </a:endParaRPr>
          </a:p>
        </p:txBody>
      </p:sp>
    </p:spTree>
    <p:extLst>
      <p:ext uri="{BB962C8B-B14F-4D97-AF65-F5344CB8AC3E}">
        <p14:creationId xmlns:p14="http://schemas.microsoft.com/office/powerpoint/2010/main" val="29471210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729960" y="188419"/>
            <a:ext cx="11201852" cy="22884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200" dirty="0">
                <a:solidFill>
                  <a:schemeClr val="bg1"/>
                </a:solidFill>
                <a:latin typeface="+mn-lt"/>
                <a:ea typeface="+mn-ea"/>
                <a:cs typeface="+mn-cs"/>
              </a:rPr>
              <a:t>The </a:t>
            </a:r>
            <a:r>
              <a:rPr lang="en-US" altLang="zh-CN" sz="3200" dirty="0" err="1">
                <a:solidFill>
                  <a:schemeClr val="bg1"/>
                </a:solidFill>
                <a:latin typeface="+mn-lt"/>
                <a:ea typeface="+mn-ea"/>
                <a:cs typeface="+mn-cs"/>
              </a:rPr>
              <a:t>Huayan</a:t>
            </a:r>
            <a:r>
              <a:rPr lang="en-US" altLang="zh-CN" sz="3200" dirty="0">
                <a:solidFill>
                  <a:schemeClr val="bg1"/>
                </a:solidFill>
                <a:latin typeface="+mn-lt"/>
                <a:ea typeface="+mn-ea"/>
                <a:cs typeface="+mn-cs"/>
              </a:rPr>
              <a:t> School is known as </a:t>
            </a:r>
            <a:r>
              <a:rPr lang="en-US" altLang="zh-CN" sz="3200" dirty="0" err="1">
                <a:solidFill>
                  <a:schemeClr val="bg1"/>
                </a:solidFill>
                <a:latin typeface="+mn-lt"/>
                <a:ea typeface="+mn-ea"/>
                <a:cs typeface="+mn-cs"/>
              </a:rPr>
              <a:t>Hwaeom</a:t>
            </a:r>
            <a:r>
              <a:rPr lang="en-US" altLang="zh-CN" sz="3200" dirty="0">
                <a:solidFill>
                  <a:schemeClr val="bg1"/>
                </a:solidFill>
                <a:latin typeface="+mn-lt"/>
                <a:ea typeface="+mn-ea"/>
                <a:cs typeface="+mn-cs"/>
              </a:rPr>
              <a:t> in Korea, </a:t>
            </a:r>
            <a:r>
              <a:rPr lang="en-US" altLang="zh-CN" sz="3200" dirty="0" err="1">
                <a:solidFill>
                  <a:schemeClr val="bg1"/>
                </a:solidFill>
                <a:latin typeface="+mn-lt"/>
                <a:ea typeface="+mn-ea"/>
                <a:cs typeface="+mn-cs"/>
              </a:rPr>
              <a:t>Kegon</a:t>
            </a:r>
            <a:r>
              <a:rPr lang="en-US" altLang="zh-CN" sz="3200" dirty="0">
                <a:solidFill>
                  <a:schemeClr val="bg1"/>
                </a:solidFill>
                <a:latin typeface="+mn-lt"/>
                <a:ea typeface="+mn-ea"/>
                <a:cs typeface="+mn-cs"/>
              </a:rPr>
              <a:t> in Japan and </a:t>
            </a:r>
            <a:r>
              <a:rPr lang="en-US" altLang="zh-CN" sz="3200" dirty="0" err="1">
                <a:solidFill>
                  <a:schemeClr val="bg1"/>
                </a:solidFill>
                <a:latin typeface="+mn-lt"/>
                <a:ea typeface="+mn-ea"/>
                <a:cs typeface="+mn-cs"/>
              </a:rPr>
              <a:t>Hoa</a:t>
            </a:r>
            <a:r>
              <a:rPr lang="en-US" altLang="zh-CN" sz="3200" dirty="0">
                <a:solidFill>
                  <a:schemeClr val="bg1"/>
                </a:solidFill>
                <a:latin typeface="+mn-lt"/>
                <a:ea typeface="+mn-ea"/>
                <a:cs typeface="+mn-cs"/>
              </a:rPr>
              <a:t> </a:t>
            </a:r>
            <a:r>
              <a:rPr lang="en-US" altLang="zh-CN" sz="3200" dirty="0" err="1">
                <a:solidFill>
                  <a:schemeClr val="bg1"/>
                </a:solidFill>
                <a:latin typeface="+mn-lt"/>
                <a:ea typeface="+mn-ea"/>
                <a:cs typeface="+mn-cs"/>
              </a:rPr>
              <a:t>Nghiêm</a:t>
            </a:r>
            <a:r>
              <a:rPr lang="en-US" altLang="zh-CN" sz="3200" dirty="0">
                <a:solidFill>
                  <a:schemeClr val="bg1"/>
                </a:solidFill>
                <a:latin typeface="+mn-lt"/>
                <a:ea typeface="+mn-ea"/>
                <a:cs typeface="+mn-cs"/>
              </a:rPr>
              <a:t> in Vietnam. This tradition also had a strong influence on Chan </a:t>
            </a:r>
            <a:r>
              <a:rPr lang="en-US" altLang="zh-CN" sz="3200" dirty="0" smtClean="0">
                <a:solidFill>
                  <a:schemeClr val="bg1"/>
                </a:solidFill>
                <a:latin typeface="+mn-lt"/>
                <a:ea typeface="+mn-ea"/>
                <a:cs typeface="+mn-cs"/>
              </a:rPr>
              <a:t>(Zen) Buddhism</a:t>
            </a:r>
            <a:r>
              <a:rPr lang="en-US" altLang="zh-CN" sz="3200" dirty="0">
                <a:solidFill>
                  <a:schemeClr val="bg1"/>
                </a:solidFill>
                <a:latin typeface="+mn-lt"/>
                <a:ea typeface="+mn-ea"/>
                <a:cs typeface="+mn-cs"/>
              </a:rPr>
              <a:t>.</a:t>
            </a:r>
          </a:p>
        </p:txBody>
      </p:sp>
      <p:sp>
        <p:nvSpPr>
          <p:cNvPr id="4" name="標題 5"/>
          <p:cNvSpPr txBox="1">
            <a:spLocks/>
          </p:cNvSpPr>
          <p:nvPr/>
        </p:nvSpPr>
        <p:spPr>
          <a:xfrm>
            <a:off x="461663" y="2285194"/>
            <a:ext cx="11705755" cy="4572806"/>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en-US" altLang="zh-CN" sz="3200" dirty="0" smtClean="0">
                <a:solidFill>
                  <a:schemeClr val="bg1"/>
                </a:solidFill>
              </a:rPr>
              <a:t>The earliest texts associated with the </a:t>
            </a:r>
            <a:r>
              <a:rPr lang="en-US" altLang="zh-CN" sz="3200" i="1" dirty="0" err="1" smtClean="0">
                <a:solidFill>
                  <a:schemeClr val="bg1"/>
                </a:solidFill>
              </a:rPr>
              <a:t>Avatamsaka</a:t>
            </a:r>
            <a:r>
              <a:rPr lang="en-US" altLang="zh-CN" sz="3200" i="1" dirty="0" smtClean="0">
                <a:solidFill>
                  <a:schemeClr val="bg1"/>
                </a:solidFill>
              </a:rPr>
              <a:t> sutra </a:t>
            </a:r>
            <a:r>
              <a:rPr lang="en-US" altLang="zh-CN" sz="3200" dirty="0" smtClean="0">
                <a:solidFill>
                  <a:schemeClr val="bg1"/>
                </a:solidFill>
              </a:rPr>
              <a:t>are the </a:t>
            </a:r>
            <a:r>
              <a:rPr lang="en-US" altLang="zh-CN" sz="3200" i="1" dirty="0" err="1" smtClean="0">
                <a:solidFill>
                  <a:schemeClr val="bg1"/>
                </a:solidFill>
              </a:rPr>
              <a:t>Dousha</a:t>
            </a:r>
            <a:r>
              <a:rPr lang="en-US" altLang="zh-CN" sz="3200" i="1" dirty="0" smtClean="0">
                <a:solidFill>
                  <a:schemeClr val="bg1"/>
                </a:solidFill>
              </a:rPr>
              <a:t> </a:t>
            </a:r>
            <a:r>
              <a:rPr lang="en-US" altLang="zh-CN" sz="3200" i="1" dirty="0" err="1" smtClean="0">
                <a:solidFill>
                  <a:schemeClr val="bg1"/>
                </a:solidFill>
              </a:rPr>
              <a:t>jing</a:t>
            </a:r>
            <a:r>
              <a:rPr lang="en-US" altLang="zh-CN" sz="3200" i="1" dirty="0" smtClean="0">
                <a:solidFill>
                  <a:schemeClr val="bg1"/>
                </a:solidFill>
              </a:rPr>
              <a:t> </a:t>
            </a:r>
            <a:r>
              <a:rPr lang="en-US" altLang="zh-CN" sz="3200" dirty="0" smtClean="0">
                <a:solidFill>
                  <a:schemeClr val="bg1"/>
                </a:solidFill>
              </a:rPr>
              <a:t>(Taisho 280; </a:t>
            </a:r>
            <a:r>
              <a:rPr lang="zh-CN" altLang="en-US" sz="3200" dirty="0" smtClean="0">
                <a:solidFill>
                  <a:schemeClr val="bg1"/>
                </a:solidFill>
              </a:rPr>
              <a:t>兜沙經</a:t>
            </a:r>
            <a:r>
              <a:rPr lang="en-US" altLang="zh-CN" sz="3200" dirty="0" smtClean="0">
                <a:solidFill>
                  <a:schemeClr val="bg1"/>
                </a:solidFill>
              </a:rPr>
              <a:t>), produced by </a:t>
            </a:r>
            <a:r>
              <a:rPr lang="en-US" altLang="zh-CN" sz="3200" dirty="0" err="1" smtClean="0">
                <a:solidFill>
                  <a:schemeClr val="bg1"/>
                </a:solidFill>
              </a:rPr>
              <a:t>Lokaksema</a:t>
            </a:r>
            <a:r>
              <a:rPr lang="en-US" altLang="zh-CN" sz="3200" dirty="0" smtClean="0">
                <a:solidFill>
                  <a:schemeClr val="bg1"/>
                </a:solidFill>
              </a:rPr>
              <a:t> (</a:t>
            </a:r>
            <a:r>
              <a:rPr lang="zh-CN" altLang="en-US" sz="3200" dirty="0" smtClean="0">
                <a:solidFill>
                  <a:schemeClr val="bg1"/>
                </a:solidFill>
              </a:rPr>
              <a:t>支婁迦讖</a:t>
            </a:r>
            <a:r>
              <a:rPr lang="en-US" altLang="zh-CN" sz="3200" dirty="0" smtClean="0">
                <a:solidFill>
                  <a:schemeClr val="bg1"/>
                </a:solidFill>
              </a:rPr>
              <a:t>) in the latter part of the second century CE and the </a:t>
            </a:r>
            <a:r>
              <a:rPr lang="en-US" altLang="zh-CN" sz="3200" i="1" dirty="0">
                <a:solidFill>
                  <a:schemeClr val="bg1"/>
                </a:solidFill>
              </a:rPr>
              <a:t>Bodhisattva </a:t>
            </a:r>
            <a:r>
              <a:rPr lang="en-US" altLang="zh-CN" sz="3200" i="1" dirty="0" err="1">
                <a:solidFill>
                  <a:schemeClr val="bg1"/>
                </a:solidFill>
              </a:rPr>
              <a:t>keyūra</a:t>
            </a:r>
            <a:r>
              <a:rPr lang="en-US" altLang="zh-CN" sz="3200" i="1" dirty="0">
                <a:solidFill>
                  <a:schemeClr val="bg1"/>
                </a:solidFill>
              </a:rPr>
              <a:t> </a:t>
            </a:r>
            <a:r>
              <a:rPr lang="en-US" altLang="zh-CN" sz="3200" i="1" dirty="0" err="1">
                <a:solidFill>
                  <a:schemeClr val="bg1"/>
                </a:solidFill>
              </a:rPr>
              <a:t>mūla</a:t>
            </a:r>
            <a:r>
              <a:rPr lang="en-US" altLang="zh-CN" sz="3200" i="1" dirty="0">
                <a:solidFill>
                  <a:schemeClr val="bg1"/>
                </a:solidFill>
              </a:rPr>
              <a:t> karma </a:t>
            </a:r>
            <a:r>
              <a:rPr lang="en-US" altLang="zh-CN" sz="3200" i="1" dirty="0" err="1">
                <a:solidFill>
                  <a:schemeClr val="bg1"/>
                </a:solidFill>
              </a:rPr>
              <a:t>sūtra</a:t>
            </a:r>
            <a:r>
              <a:rPr lang="en-US" altLang="zh-CN" sz="3200" i="1" dirty="0">
                <a:solidFill>
                  <a:schemeClr val="bg1"/>
                </a:solidFill>
              </a:rPr>
              <a:t> </a:t>
            </a:r>
            <a:r>
              <a:rPr lang="en-US" altLang="zh-CN" sz="3200" dirty="0" smtClean="0">
                <a:solidFill>
                  <a:schemeClr val="bg1"/>
                </a:solidFill>
              </a:rPr>
              <a:t>(T. 281;</a:t>
            </a:r>
            <a:r>
              <a:rPr lang="zh-TW" altLang="en-US" sz="3200" dirty="0">
                <a:solidFill>
                  <a:schemeClr val="bg1"/>
                </a:solidFill>
              </a:rPr>
              <a:t>菩薩瓔珞本業經</a:t>
            </a:r>
            <a:r>
              <a:rPr lang="en-US" altLang="zh-CN" sz="3200" dirty="0" smtClean="0">
                <a:solidFill>
                  <a:schemeClr val="bg1"/>
                </a:solidFill>
              </a:rPr>
              <a:t>), translated by </a:t>
            </a:r>
            <a:r>
              <a:rPr lang="en-US" altLang="zh-CN" sz="3200" dirty="0" err="1" smtClean="0">
                <a:solidFill>
                  <a:schemeClr val="bg1"/>
                </a:solidFill>
              </a:rPr>
              <a:t>Zhi</a:t>
            </a:r>
            <a:r>
              <a:rPr lang="en-US" altLang="zh-CN" sz="3200" dirty="0" smtClean="0">
                <a:solidFill>
                  <a:schemeClr val="bg1"/>
                </a:solidFill>
              </a:rPr>
              <a:t> Qian (</a:t>
            </a:r>
            <a:r>
              <a:rPr lang="zh-CN" altLang="en-US" sz="3200" dirty="0" smtClean="0">
                <a:solidFill>
                  <a:schemeClr val="bg1"/>
                </a:solidFill>
              </a:rPr>
              <a:t>支謙</a:t>
            </a:r>
            <a:r>
              <a:rPr lang="en-US" altLang="zh-CN" sz="3200" dirty="0" smtClean="0">
                <a:solidFill>
                  <a:schemeClr val="bg1"/>
                </a:solidFill>
              </a:rPr>
              <a:t>) in the early to mid third century. There is evidence that these small </a:t>
            </a:r>
            <a:r>
              <a:rPr lang="en-US" altLang="zh-CN" sz="3200" dirty="0" err="1" smtClean="0">
                <a:solidFill>
                  <a:schemeClr val="bg1"/>
                </a:solidFill>
              </a:rPr>
              <a:t>Buddhavatamsaka</a:t>
            </a:r>
            <a:r>
              <a:rPr lang="en-US" altLang="zh-CN" sz="3200" dirty="0" smtClean="0">
                <a:solidFill>
                  <a:schemeClr val="bg1"/>
                </a:solidFill>
              </a:rPr>
              <a:t> sutras circulated on their own as individual scriptures.</a:t>
            </a:r>
            <a:endParaRPr lang="en-US" altLang="zh-CN" sz="3200" dirty="0">
              <a:solidFill>
                <a:schemeClr val="bg1"/>
              </a:solidFill>
            </a:endParaRPr>
          </a:p>
        </p:txBody>
      </p:sp>
    </p:spTree>
    <p:extLst>
      <p:ext uri="{BB962C8B-B14F-4D97-AF65-F5344CB8AC3E}">
        <p14:creationId xmlns:p14="http://schemas.microsoft.com/office/powerpoint/2010/main" val="38585123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439542" y="501446"/>
            <a:ext cx="11196937" cy="5508522"/>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3600" dirty="0">
                <a:solidFill>
                  <a:schemeClr val="bg1"/>
                </a:solidFill>
              </a:rPr>
              <a:t>The translation of the large </a:t>
            </a:r>
            <a:r>
              <a:rPr lang="en-US" altLang="zh-CN" sz="3600" i="1" dirty="0" err="1">
                <a:solidFill>
                  <a:schemeClr val="bg1"/>
                </a:solidFill>
              </a:rPr>
              <a:t>Avatamsaka</a:t>
            </a:r>
            <a:r>
              <a:rPr lang="en-US" altLang="zh-CN" sz="3600" i="1" dirty="0">
                <a:solidFill>
                  <a:schemeClr val="bg1"/>
                </a:solidFill>
              </a:rPr>
              <a:t> sutra </a:t>
            </a:r>
            <a:r>
              <a:rPr lang="en-US" altLang="zh-CN" sz="3600" dirty="0">
                <a:solidFill>
                  <a:schemeClr val="bg1"/>
                </a:solidFill>
              </a:rPr>
              <a:t>is often dated to the Southern Dynasties (420-589) when a translation team led by </a:t>
            </a:r>
            <a:r>
              <a:rPr lang="en-US" altLang="zh-CN" sz="3600" dirty="0" err="1">
                <a:solidFill>
                  <a:schemeClr val="bg1"/>
                </a:solidFill>
              </a:rPr>
              <a:t>Gandharan</a:t>
            </a:r>
            <a:r>
              <a:rPr lang="en-US" altLang="zh-CN" sz="3600" dirty="0">
                <a:solidFill>
                  <a:schemeClr val="bg1"/>
                </a:solidFill>
              </a:rPr>
              <a:t> master, </a:t>
            </a:r>
            <a:r>
              <a:rPr lang="en-US" altLang="zh-CN" sz="3600" dirty="0" err="1">
                <a:solidFill>
                  <a:schemeClr val="bg1"/>
                </a:solidFill>
              </a:rPr>
              <a:t>Buddhabhadra</a:t>
            </a:r>
            <a:r>
              <a:rPr lang="en-US" altLang="zh-CN" sz="3600" dirty="0">
                <a:solidFill>
                  <a:schemeClr val="bg1"/>
                </a:solidFill>
              </a:rPr>
              <a:t> (</a:t>
            </a:r>
            <a:r>
              <a:rPr lang="en-US" altLang="zh-CN" sz="3600" dirty="0" smtClean="0">
                <a:solidFill>
                  <a:schemeClr val="bg1"/>
                </a:solidFill>
              </a:rPr>
              <a:t>359-429; </a:t>
            </a:r>
            <a:r>
              <a:rPr lang="zh-CN" altLang="en-US" sz="3600" dirty="0" smtClean="0">
                <a:solidFill>
                  <a:schemeClr val="bg1"/>
                </a:solidFill>
              </a:rPr>
              <a:t>佛陀跋陀羅</a:t>
            </a:r>
            <a:r>
              <a:rPr lang="en-US" altLang="zh-CN" sz="3600" dirty="0" smtClean="0">
                <a:solidFill>
                  <a:schemeClr val="bg1"/>
                </a:solidFill>
              </a:rPr>
              <a:t>) worked </a:t>
            </a:r>
            <a:r>
              <a:rPr lang="en-US" altLang="zh-CN" sz="3600" dirty="0">
                <a:solidFill>
                  <a:schemeClr val="bg1"/>
                </a:solidFill>
              </a:rPr>
              <a:t>on the sutra. There is also evidence of this sutra tradition in the Northern Dynasties (386-581) where a certain </a:t>
            </a:r>
            <a:r>
              <a:rPr lang="en-US" altLang="zh-CN" sz="3600" dirty="0" err="1">
                <a:solidFill>
                  <a:schemeClr val="bg1"/>
                </a:solidFill>
              </a:rPr>
              <a:t>Xuangao</a:t>
            </a:r>
            <a:r>
              <a:rPr lang="en-US" altLang="zh-CN" sz="3600" dirty="0">
                <a:solidFill>
                  <a:schemeClr val="bg1"/>
                </a:solidFill>
              </a:rPr>
              <a:t> (</a:t>
            </a:r>
            <a:r>
              <a:rPr lang="en-US" altLang="zh-CN" sz="3600" dirty="0" smtClean="0">
                <a:solidFill>
                  <a:schemeClr val="bg1"/>
                </a:solidFill>
              </a:rPr>
              <a:t>402-444; </a:t>
            </a:r>
            <a:r>
              <a:rPr lang="zh-CN" altLang="en-US" sz="3600" dirty="0" smtClean="0">
                <a:solidFill>
                  <a:schemeClr val="bg1"/>
                </a:solidFill>
              </a:rPr>
              <a:t>玄高</a:t>
            </a:r>
            <a:r>
              <a:rPr lang="en-US" altLang="zh-CN" sz="3600" dirty="0" smtClean="0">
                <a:solidFill>
                  <a:schemeClr val="bg1"/>
                </a:solidFill>
              </a:rPr>
              <a:t>) </a:t>
            </a:r>
            <a:r>
              <a:rPr lang="en-US" altLang="zh-CN" sz="3600" dirty="0">
                <a:solidFill>
                  <a:schemeClr val="bg1"/>
                </a:solidFill>
              </a:rPr>
              <a:t>taught the </a:t>
            </a:r>
            <a:r>
              <a:rPr lang="en-US" altLang="zh-CN" sz="3600" dirty="0" err="1">
                <a:solidFill>
                  <a:schemeClr val="bg1"/>
                </a:solidFill>
              </a:rPr>
              <a:t>Huayan</a:t>
            </a:r>
            <a:r>
              <a:rPr lang="en-US" altLang="zh-CN" sz="3600" dirty="0">
                <a:solidFill>
                  <a:schemeClr val="bg1"/>
                </a:solidFill>
              </a:rPr>
              <a:t> </a:t>
            </a:r>
            <a:r>
              <a:rPr lang="en-US" altLang="zh-CN" sz="3600" dirty="0" smtClean="0">
                <a:solidFill>
                  <a:schemeClr val="bg1"/>
                </a:solidFill>
              </a:rPr>
              <a:t>Samadhi (</a:t>
            </a:r>
            <a:r>
              <a:rPr lang="zh-CN" altLang="en-US" sz="3600" dirty="0" smtClean="0">
                <a:solidFill>
                  <a:schemeClr val="bg1"/>
                </a:solidFill>
              </a:rPr>
              <a:t>華嚴三昧</a:t>
            </a:r>
            <a:r>
              <a:rPr lang="en-US" altLang="zh-CN" sz="3600" dirty="0" smtClean="0">
                <a:solidFill>
                  <a:schemeClr val="bg1"/>
                </a:solidFill>
              </a:rPr>
              <a:t>).</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29508521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491161" y="125362"/>
            <a:ext cx="11196937" cy="681375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2400"/>
              </a:spcAft>
            </a:pPr>
            <a:r>
              <a:rPr lang="en-US" altLang="zh-CN" sz="3600" u="sng" dirty="0">
                <a:solidFill>
                  <a:schemeClr val="bg1"/>
                </a:solidFill>
              </a:rPr>
              <a:t>Five founding </a:t>
            </a:r>
            <a:r>
              <a:rPr lang="en-US" altLang="zh-CN" sz="3600" u="sng" dirty="0" smtClean="0">
                <a:solidFill>
                  <a:schemeClr val="bg1"/>
                </a:solidFill>
              </a:rPr>
              <a:t>Patriarchs</a:t>
            </a:r>
            <a:r>
              <a:rPr lang="en-US" altLang="zh-CN" sz="3600" dirty="0" smtClean="0">
                <a:solidFill>
                  <a:schemeClr val="bg1"/>
                </a:solidFill>
              </a:rPr>
              <a:t>:</a:t>
            </a:r>
          </a:p>
          <a:p>
            <a:pPr>
              <a:lnSpc>
                <a:spcPct val="110000"/>
              </a:lnSpc>
              <a:spcBef>
                <a:spcPts val="600"/>
              </a:spcBef>
              <a:spcAft>
                <a:spcPts val="1800"/>
              </a:spcAft>
            </a:pPr>
            <a:r>
              <a:rPr lang="en-US" altLang="zh-CN" sz="3600" dirty="0" smtClean="0">
                <a:solidFill>
                  <a:schemeClr val="bg1"/>
                </a:solidFill>
              </a:rPr>
              <a:t>1) </a:t>
            </a:r>
            <a:r>
              <a:rPr lang="en-US" altLang="zh-CN" sz="3600" dirty="0" err="1" smtClean="0">
                <a:solidFill>
                  <a:schemeClr val="bg1"/>
                </a:solidFill>
              </a:rPr>
              <a:t>Dushun</a:t>
            </a:r>
            <a:r>
              <a:rPr lang="en-US" altLang="zh-CN" sz="3600" dirty="0" smtClean="0">
                <a:solidFill>
                  <a:schemeClr val="bg1"/>
                </a:solidFill>
              </a:rPr>
              <a:t> (</a:t>
            </a:r>
            <a:r>
              <a:rPr lang="zh-CN" altLang="en-US" sz="3600" dirty="0" smtClean="0">
                <a:solidFill>
                  <a:schemeClr val="bg1"/>
                </a:solidFill>
              </a:rPr>
              <a:t>杜順</a:t>
            </a:r>
            <a:r>
              <a:rPr lang="en-US" altLang="zh-CN" sz="3600" dirty="0" smtClean="0">
                <a:solidFill>
                  <a:schemeClr val="bg1"/>
                </a:solidFill>
              </a:rPr>
              <a:t>), </a:t>
            </a:r>
            <a:r>
              <a:rPr lang="en-US" altLang="zh-CN" sz="3600" dirty="0">
                <a:solidFill>
                  <a:schemeClr val="bg1"/>
                </a:solidFill>
              </a:rPr>
              <a:t>responsible for the establishment of </a:t>
            </a:r>
            <a:r>
              <a:rPr lang="en-US" altLang="zh-CN" sz="3600" dirty="0" err="1">
                <a:solidFill>
                  <a:schemeClr val="bg1"/>
                </a:solidFill>
              </a:rPr>
              <a:t>Huayan</a:t>
            </a:r>
            <a:r>
              <a:rPr lang="en-US" altLang="zh-CN" sz="3600" dirty="0">
                <a:solidFill>
                  <a:schemeClr val="bg1"/>
                </a:solidFill>
              </a:rPr>
              <a:t> studies as a distinct field;</a:t>
            </a:r>
          </a:p>
          <a:p>
            <a:pPr>
              <a:lnSpc>
                <a:spcPct val="110000"/>
              </a:lnSpc>
              <a:spcAft>
                <a:spcPts val="1800"/>
              </a:spcAft>
            </a:pPr>
            <a:r>
              <a:rPr lang="en-US" altLang="zh-CN" sz="3600" dirty="0" smtClean="0">
                <a:solidFill>
                  <a:schemeClr val="bg1"/>
                </a:solidFill>
              </a:rPr>
              <a:t>2) </a:t>
            </a:r>
            <a:r>
              <a:rPr lang="en-US" altLang="zh-CN" sz="3600" dirty="0" err="1" smtClean="0">
                <a:solidFill>
                  <a:schemeClr val="bg1"/>
                </a:solidFill>
              </a:rPr>
              <a:t>Zhiyan</a:t>
            </a:r>
            <a:r>
              <a:rPr lang="en-US" altLang="zh-CN" sz="3600" dirty="0" smtClean="0">
                <a:solidFill>
                  <a:schemeClr val="bg1"/>
                </a:solidFill>
              </a:rPr>
              <a:t> (</a:t>
            </a:r>
            <a:r>
              <a:rPr lang="zh-CN" altLang="en-US" sz="3600" dirty="0" smtClean="0">
                <a:solidFill>
                  <a:schemeClr val="bg1"/>
                </a:solidFill>
              </a:rPr>
              <a:t>智儼</a:t>
            </a:r>
            <a:r>
              <a:rPr lang="en-US" altLang="zh-CN" sz="3600" dirty="0" smtClean="0">
                <a:solidFill>
                  <a:schemeClr val="bg1"/>
                </a:solidFill>
              </a:rPr>
              <a:t>), </a:t>
            </a:r>
            <a:r>
              <a:rPr lang="en-US" altLang="zh-CN" sz="3600" dirty="0">
                <a:solidFill>
                  <a:schemeClr val="bg1"/>
                </a:solidFill>
              </a:rPr>
              <a:t>considered to have established the basic doctrines of the sect;</a:t>
            </a:r>
          </a:p>
          <a:p>
            <a:pPr>
              <a:lnSpc>
                <a:spcPct val="110000"/>
              </a:lnSpc>
            </a:pPr>
            <a:r>
              <a:rPr lang="en-US" altLang="zh-CN" sz="3600" dirty="0" smtClean="0">
                <a:solidFill>
                  <a:schemeClr val="bg1"/>
                </a:solidFill>
              </a:rPr>
              <a:t>3) </a:t>
            </a:r>
            <a:r>
              <a:rPr lang="en-US" altLang="zh-CN" sz="3600" dirty="0" err="1" smtClean="0">
                <a:solidFill>
                  <a:schemeClr val="bg1"/>
                </a:solidFill>
              </a:rPr>
              <a:t>Fazang</a:t>
            </a:r>
            <a:r>
              <a:rPr lang="en-US" altLang="zh-CN" sz="3600" dirty="0" smtClean="0">
                <a:solidFill>
                  <a:schemeClr val="bg1"/>
                </a:solidFill>
              </a:rPr>
              <a:t> (</a:t>
            </a:r>
            <a:r>
              <a:rPr lang="zh-CN" altLang="en-US" sz="3600" dirty="0" smtClean="0">
                <a:solidFill>
                  <a:schemeClr val="bg1"/>
                </a:solidFill>
              </a:rPr>
              <a:t>法藏</a:t>
            </a:r>
            <a:r>
              <a:rPr lang="en-US" altLang="zh-CN" sz="3600" dirty="0" smtClean="0">
                <a:solidFill>
                  <a:schemeClr val="bg1"/>
                </a:solidFill>
              </a:rPr>
              <a:t>), </a:t>
            </a:r>
            <a:r>
              <a:rPr lang="en-US" altLang="zh-CN" sz="3600" dirty="0">
                <a:solidFill>
                  <a:schemeClr val="bg1"/>
                </a:solidFill>
              </a:rPr>
              <a:t>considered to have rationalized the doctrine for greater acceptance by society</a:t>
            </a:r>
            <a:r>
              <a:rPr lang="en-US" altLang="zh-CN" sz="3600" dirty="0" smtClean="0">
                <a:solidFill>
                  <a:schemeClr val="bg1"/>
                </a:solidFill>
              </a:rPr>
              <a:t>;</a:t>
            </a:r>
            <a:endParaRPr lang="en-US" altLang="zh-CN" sz="3600" dirty="0">
              <a:solidFill>
                <a:schemeClr val="bg1"/>
              </a:solidFill>
            </a:endParaRPr>
          </a:p>
        </p:txBody>
      </p:sp>
    </p:spTree>
    <p:extLst>
      <p:ext uri="{BB962C8B-B14F-4D97-AF65-F5344CB8AC3E}">
        <p14:creationId xmlns:p14="http://schemas.microsoft.com/office/powerpoint/2010/main" val="9549862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387922" y="604683"/>
            <a:ext cx="11196937" cy="5855109"/>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ts val="2400"/>
              </a:spcAft>
            </a:pPr>
            <a:r>
              <a:rPr lang="en-US" altLang="zh-CN" sz="3600" dirty="0" smtClean="0">
                <a:solidFill>
                  <a:schemeClr val="bg1"/>
                </a:solidFill>
              </a:rPr>
              <a:t>4) </a:t>
            </a:r>
            <a:r>
              <a:rPr lang="en-US" altLang="zh-CN" sz="3600" dirty="0" err="1" smtClean="0">
                <a:solidFill>
                  <a:schemeClr val="bg1"/>
                </a:solidFill>
              </a:rPr>
              <a:t>Chengguan</a:t>
            </a:r>
            <a:r>
              <a:rPr lang="en-US" altLang="zh-CN" sz="3600" dirty="0" smtClean="0">
                <a:solidFill>
                  <a:schemeClr val="bg1"/>
                </a:solidFill>
              </a:rPr>
              <a:t> (</a:t>
            </a:r>
            <a:r>
              <a:rPr lang="zh-CN" altLang="en-US" sz="3600" dirty="0" smtClean="0">
                <a:solidFill>
                  <a:schemeClr val="bg1"/>
                </a:solidFill>
              </a:rPr>
              <a:t>澄觀</a:t>
            </a:r>
            <a:r>
              <a:rPr lang="en-US" altLang="zh-CN" sz="3600" dirty="0" smtClean="0">
                <a:solidFill>
                  <a:schemeClr val="bg1"/>
                </a:solidFill>
              </a:rPr>
              <a:t>), </a:t>
            </a:r>
            <a:r>
              <a:rPr lang="en-US" altLang="zh-CN" sz="3600" dirty="0">
                <a:solidFill>
                  <a:schemeClr val="bg1"/>
                </a:solidFill>
              </a:rPr>
              <a:t>together with </a:t>
            </a:r>
            <a:r>
              <a:rPr lang="en-US" altLang="zh-CN" sz="3600" dirty="0" err="1">
                <a:solidFill>
                  <a:schemeClr val="bg1"/>
                </a:solidFill>
              </a:rPr>
              <a:t>Zongmi</a:t>
            </a:r>
            <a:r>
              <a:rPr lang="en-US" altLang="zh-CN" sz="3600" dirty="0">
                <a:solidFill>
                  <a:schemeClr val="bg1"/>
                </a:solidFill>
              </a:rPr>
              <a:t>, are understood to have further developed and transformed the teachings</a:t>
            </a:r>
          </a:p>
          <a:p>
            <a:pPr>
              <a:lnSpc>
                <a:spcPct val="120000"/>
              </a:lnSpc>
            </a:pPr>
            <a:r>
              <a:rPr lang="en-US" altLang="zh-CN" sz="3600" dirty="0" smtClean="0">
                <a:solidFill>
                  <a:schemeClr val="bg1"/>
                </a:solidFill>
              </a:rPr>
              <a:t>5) </a:t>
            </a:r>
            <a:r>
              <a:rPr lang="en-US" altLang="zh-CN" sz="3600" dirty="0" err="1" smtClean="0">
                <a:solidFill>
                  <a:schemeClr val="bg1"/>
                </a:solidFill>
              </a:rPr>
              <a:t>Guifeng</a:t>
            </a:r>
            <a:r>
              <a:rPr lang="en-US" altLang="zh-CN" sz="3600" dirty="0" smtClean="0">
                <a:solidFill>
                  <a:schemeClr val="bg1"/>
                </a:solidFill>
              </a:rPr>
              <a:t> </a:t>
            </a:r>
            <a:r>
              <a:rPr lang="en-US" altLang="zh-CN" sz="3600" dirty="0" err="1">
                <a:solidFill>
                  <a:schemeClr val="bg1"/>
                </a:solidFill>
              </a:rPr>
              <a:t>Zongmi</a:t>
            </a:r>
            <a:r>
              <a:rPr lang="en-US" altLang="zh-CN" sz="3600" dirty="0">
                <a:solidFill>
                  <a:schemeClr val="bg1"/>
                </a:solidFill>
              </a:rPr>
              <a:t> </a:t>
            </a:r>
            <a:r>
              <a:rPr lang="en-US" altLang="zh-CN" sz="3600" dirty="0" smtClean="0">
                <a:solidFill>
                  <a:schemeClr val="bg1"/>
                </a:solidFill>
              </a:rPr>
              <a:t>(</a:t>
            </a:r>
            <a:r>
              <a:rPr lang="zh-CN" altLang="en-US" sz="3600" dirty="0" smtClean="0">
                <a:solidFill>
                  <a:schemeClr val="bg1"/>
                </a:solidFill>
              </a:rPr>
              <a:t>圭</a:t>
            </a:r>
            <a:r>
              <a:rPr lang="zh-CN" altLang="en-US" sz="3600" dirty="0">
                <a:solidFill>
                  <a:schemeClr val="bg1"/>
                </a:solidFill>
              </a:rPr>
              <a:t>峰宗</a:t>
            </a:r>
            <a:r>
              <a:rPr lang="zh-CN" altLang="en-US" sz="3600" dirty="0" smtClean="0">
                <a:solidFill>
                  <a:schemeClr val="bg1"/>
                </a:solidFill>
              </a:rPr>
              <a:t>密</a:t>
            </a:r>
            <a:r>
              <a:rPr lang="en-US" altLang="zh-CN" sz="3600" dirty="0" smtClean="0">
                <a:solidFill>
                  <a:schemeClr val="bg1"/>
                </a:solidFill>
              </a:rPr>
              <a:t>), </a:t>
            </a:r>
            <a:r>
              <a:rPr lang="en-US" altLang="zh-CN" sz="3600" dirty="0">
                <a:solidFill>
                  <a:schemeClr val="bg1"/>
                </a:solidFill>
              </a:rPr>
              <a:t>who is simultaneous a patriarch of the Chinese </a:t>
            </a:r>
            <a:r>
              <a:rPr lang="en-US" altLang="zh-CN" sz="3600" dirty="0" err="1" smtClean="0">
                <a:solidFill>
                  <a:schemeClr val="bg1"/>
                </a:solidFill>
              </a:rPr>
              <a:t>Chán</a:t>
            </a:r>
            <a:r>
              <a:rPr lang="en-US" altLang="zh-CN" sz="3600" dirty="0" smtClean="0">
                <a:solidFill>
                  <a:schemeClr val="bg1"/>
                </a:solidFill>
              </a:rPr>
              <a:t> (Zen) </a:t>
            </a:r>
            <a:r>
              <a:rPr lang="en-US" altLang="zh-CN" sz="3600" dirty="0">
                <a:solidFill>
                  <a:schemeClr val="bg1"/>
                </a:solidFill>
              </a:rPr>
              <a:t>tradition and who also incorporated Taoist and Confucian teachings.</a:t>
            </a:r>
            <a:endParaRPr lang="en-US" altLang="zh-CN" sz="3600" dirty="0">
              <a:solidFill>
                <a:schemeClr val="bg1"/>
              </a:solidFill>
              <a:latin typeface="+mn-lt"/>
              <a:ea typeface="+mn-ea"/>
              <a:cs typeface="+mn-cs"/>
            </a:endParaRPr>
          </a:p>
        </p:txBody>
      </p:sp>
    </p:spTree>
    <p:extLst>
      <p:ext uri="{BB962C8B-B14F-4D97-AF65-F5344CB8AC3E}">
        <p14:creationId xmlns:p14="http://schemas.microsoft.com/office/powerpoint/2010/main" val="13157072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7321099" y="4682613"/>
            <a:ext cx="2421645" cy="70054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200"/>
              </a:spcAft>
            </a:pPr>
            <a:r>
              <a:rPr lang="en-US" altLang="zh-CN" sz="3200" dirty="0" smtClean="0">
                <a:solidFill>
                  <a:schemeClr val="bg1"/>
                </a:solidFill>
              </a:rPr>
              <a:t>4.Chengguan</a:t>
            </a:r>
            <a:endParaRPr lang="en-US" altLang="zh-CN" sz="3200" dirty="0">
              <a:solidFill>
                <a:schemeClr val="bg1"/>
              </a:solidFill>
            </a:endParaRPr>
          </a:p>
        </p:txBody>
      </p:sp>
      <p:pic>
        <p:nvPicPr>
          <p:cNvPr id="2" name="圖片 1"/>
          <p:cNvPicPr>
            <a:picLocks noChangeAspect="1"/>
          </p:cNvPicPr>
          <p:nvPr/>
        </p:nvPicPr>
        <p:blipFill>
          <a:blip r:embed="rId3"/>
          <a:stretch>
            <a:fillRect/>
          </a:stretch>
        </p:blipFill>
        <p:spPr>
          <a:xfrm>
            <a:off x="100949" y="2071756"/>
            <a:ext cx="2283642" cy="2470747"/>
          </a:xfrm>
          <a:prstGeom prst="rect">
            <a:avLst/>
          </a:prstGeom>
        </p:spPr>
      </p:pic>
      <p:pic>
        <p:nvPicPr>
          <p:cNvPr id="3" name="圖片 2"/>
          <p:cNvPicPr>
            <a:picLocks noChangeAspect="1"/>
          </p:cNvPicPr>
          <p:nvPr/>
        </p:nvPicPr>
        <p:blipFill>
          <a:blip r:embed="rId4"/>
          <a:stretch>
            <a:fillRect/>
          </a:stretch>
        </p:blipFill>
        <p:spPr>
          <a:xfrm>
            <a:off x="2478510" y="2071756"/>
            <a:ext cx="2322597" cy="2470747"/>
          </a:xfrm>
          <a:prstGeom prst="rect">
            <a:avLst/>
          </a:prstGeom>
        </p:spPr>
      </p:pic>
      <p:pic>
        <p:nvPicPr>
          <p:cNvPr id="7" name="圖片 6"/>
          <p:cNvPicPr>
            <a:picLocks noChangeAspect="1"/>
          </p:cNvPicPr>
          <p:nvPr/>
        </p:nvPicPr>
        <p:blipFill>
          <a:blip r:embed="rId5"/>
          <a:stretch>
            <a:fillRect/>
          </a:stretch>
        </p:blipFill>
        <p:spPr>
          <a:xfrm>
            <a:off x="4893888" y="2071754"/>
            <a:ext cx="2332155" cy="2470747"/>
          </a:xfrm>
          <a:prstGeom prst="rect">
            <a:avLst/>
          </a:prstGeom>
        </p:spPr>
      </p:pic>
      <p:pic>
        <p:nvPicPr>
          <p:cNvPr id="8" name="圖片 7"/>
          <p:cNvPicPr>
            <a:picLocks noChangeAspect="1"/>
          </p:cNvPicPr>
          <p:nvPr/>
        </p:nvPicPr>
        <p:blipFill>
          <a:blip r:embed="rId6"/>
          <a:stretch>
            <a:fillRect/>
          </a:stretch>
        </p:blipFill>
        <p:spPr>
          <a:xfrm>
            <a:off x="7321099" y="2071755"/>
            <a:ext cx="2323735" cy="2470747"/>
          </a:xfrm>
          <a:prstGeom prst="rect">
            <a:avLst/>
          </a:prstGeom>
        </p:spPr>
      </p:pic>
      <p:pic>
        <p:nvPicPr>
          <p:cNvPr id="9" name="圖片 8"/>
          <p:cNvPicPr>
            <a:picLocks noChangeAspect="1"/>
          </p:cNvPicPr>
          <p:nvPr/>
        </p:nvPicPr>
        <p:blipFill>
          <a:blip r:embed="rId7"/>
          <a:stretch>
            <a:fillRect/>
          </a:stretch>
        </p:blipFill>
        <p:spPr>
          <a:xfrm>
            <a:off x="9737615" y="2071754"/>
            <a:ext cx="2346010" cy="2470747"/>
          </a:xfrm>
          <a:prstGeom prst="rect">
            <a:avLst/>
          </a:prstGeom>
        </p:spPr>
      </p:pic>
      <p:sp>
        <p:nvSpPr>
          <p:cNvPr id="10" name="標題 5"/>
          <p:cNvSpPr txBox="1">
            <a:spLocks/>
          </p:cNvSpPr>
          <p:nvPr/>
        </p:nvSpPr>
        <p:spPr>
          <a:xfrm>
            <a:off x="293952" y="4682612"/>
            <a:ext cx="2421645" cy="70054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200"/>
              </a:spcAft>
            </a:pPr>
            <a:r>
              <a:rPr lang="en-US" altLang="zh-CN" sz="3200" dirty="0" smtClean="0">
                <a:solidFill>
                  <a:schemeClr val="bg1"/>
                </a:solidFill>
              </a:rPr>
              <a:t>1. </a:t>
            </a:r>
            <a:r>
              <a:rPr lang="en-US" altLang="zh-CN" sz="3200" dirty="0" err="1">
                <a:solidFill>
                  <a:schemeClr val="bg1"/>
                </a:solidFill>
              </a:rPr>
              <a:t>Dushun</a:t>
            </a:r>
            <a:r>
              <a:rPr lang="en-US" altLang="zh-CN" sz="3200" dirty="0">
                <a:solidFill>
                  <a:schemeClr val="bg1"/>
                </a:solidFill>
              </a:rPr>
              <a:t> </a:t>
            </a:r>
          </a:p>
        </p:txBody>
      </p:sp>
      <p:sp>
        <p:nvSpPr>
          <p:cNvPr id="12" name="標題 5"/>
          <p:cNvSpPr txBox="1">
            <a:spLocks/>
          </p:cNvSpPr>
          <p:nvPr/>
        </p:nvSpPr>
        <p:spPr>
          <a:xfrm>
            <a:off x="2745826" y="4675236"/>
            <a:ext cx="2421645" cy="70054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200"/>
              </a:spcAft>
            </a:pPr>
            <a:r>
              <a:rPr lang="en-US" altLang="zh-CN" sz="3200" dirty="0" smtClean="0">
                <a:solidFill>
                  <a:schemeClr val="bg1"/>
                </a:solidFill>
              </a:rPr>
              <a:t>2</a:t>
            </a:r>
            <a:r>
              <a:rPr lang="en-US" altLang="zh-CN" sz="3200" dirty="0">
                <a:solidFill>
                  <a:schemeClr val="bg1"/>
                </a:solidFill>
              </a:rPr>
              <a:t>. </a:t>
            </a:r>
            <a:r>
              <a:rPr lang="en-US" altLang="zh-CN" sz="3200" dirty="0" err="1">
                <a:solidFill>
                  <a:schemeClr val="bg1"/>
                </a:solidFill>
              </a:rPr>
              <a:t>Zhiyan</a:t>
            </a:r>
            <a:r>
              <a:rPr lang="en-US" altLang="zh-CN" sz="3200" dirty="0">
                <a:solidFill>
                  <a:schemeClr val="bg1"/>
                </a:solidFill>
              </a:rPr>
              <a:t>  </a:t>
            </a:r>
          </a:p>
        </p:txBody>
      </p:sp>
      <p:sp>
        <p:nvSpPr>
          <p:cNvPr id="13" name="標題 5"/>
          <p:cNvSpPr txBox="1">
            <a:spLocks/>
          </p:cNvSpPr>
          <p:nvPr/>
        </p:nvSpPr>
        <p:spPr>
          <a:xfrm>
            <a:off x="5092457" y="4682612"/>
            <a:ext cx="2421645" cy="70054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200"/>
              </a:spcAft>
            </a:pPr>
            <a:r>
              <a:rPr lang="en-US" altLang="zh-CN" sz="3200" dirty="0" smtClean="0">
                <a:solidFill>
                  <a:schemeClr val="bg1"/>
                </a:solidFill>
              </a:rPr>
              <a:t>3</a:t>
            </a:r>
            <a:r>
              <a:rPr lang="en-US" altLang="zh-CN" sz="3200" dirty="0">
                <a:solidFill>
                  <a:schemeClr val="bg1"/>
                </a:solidFill>
              </a:rPr>
              <a:t>. </a:t>
            </a:r>
            <a:r>
              <a:rPr lang="en-US" altLang="zh-CN" sz="3200" dirty="0" err="1">
                <a:solidFill>
                  <a:schemeClr val="bg1"/>
                </a:solidFill>
              </a:rPr>
              <a:t>Fazang</a:t>
            </a:r>
            <a:r>
              <a:rPr lang="en-US" altLang="zh-CN" sz="3200" dirty="0">
                <a:solidFill>
                  <a:schemeClr val="bg1"/>
                </a:solidFill>
              </a:rPr>
              <a:t>  </a:t>
            </a:r>
          </a:p>
        </p:txBody>
      </p:sp>
      <p:sp>
        <p:nvSpPr>
          <p:cNvPr id="14" name="標題 5"/>
          <p:cNvSpPr txBox="1">
            <a:spLocks/>
          </p:cNvSpPr>
          <p:nvPr/>
        </p:nvSpPr>
        <p:spPr>
          <a:xfrm>
            <a:off x="9965976" y="4675235"/>
            <a:ext cx="2421645" cy="70054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200"/>
              </a:spcAft>
            </a:pPr>
            <a:r>
              <a:rPr lang="en-US" altLang="zh-CN" sz="3200" dirty="0" smtClean="0">
                <a:solidFill>
                  <a:schemeClr val="bg1"/>
                </a:solidFill>
              </a:rPr>
              <a:t>5. </a:t>
            </a:r>
            <a:r>
              <a:rPr lang="en-US" altLang="zh-CN" sz="3200" dirty="0" err="1" smtClean="0">
                <a:solidFill>
                  <a:schemeClr val="bg1"/>
                </a:solidFill>
              </a:rPr>
              <a:t>Zongmi</a:t>
            </a:r>
            <a:r>
              <a:rPr lang="en-US" altLang="zh-CN" sz="3200" dirty="0" smtClean="0">
                <a:solidFill>
                  <a:schemeClr val="bg1"/>
                </a:solidFill>
              </a:rPr>
              <a:t>  </a:t>
            </a:r>
            <a:endParaRPr lang="en-US" altLang="zh-CN" sz="3200" dirty="0">
              <a:solidFill>
                <a:schemeClr val="bg1"/>
              </a:solidFill>
            </a:endParaRPr>
          </a:p>
        </p:txBody>
      </p:sp>
      <p:sp>
        <p:nvSpPr>
          <p:cNvPr id="15" name="標題 5"/>
          <p:cNvSpPr txBox="1">
            <a:spLocks/>
          </p:cNvSpPr>
          <p:nvPr/>
        </p:nvSpPr>
        <p:spPr>
          <a:xfrm>
            <a:off x="1928565" y="557980"/>
            <a:ext cx="7495654" cy="938981"/>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200"/>
              </a:spcAft>
            </a:pPr>
            <a:r>
              <a:rPr lang="en-US" altLang="zh-CN" sz="3200" b="1" u="sng" dirty="0">
                <a:solidFill>
                  <a:schemeClr val="bg1"/>
                </a:solidFill>
              </a:rPr>
              <a:t>Five founding </a:t>
            </a:r>
            <a:r>
              <a:rPr lang="en-US" altLang="zh-CN" sz="3200" b="1" u="sng" dirty="0" smtClean="0">
                <a:solidFill>
                  <a:schemeClr val="bg1"/>
                </a:solidFill>
              </a:rPr>
              <a:t>Patriarchs of </a:t>
            </a:r>
            <a:r>
              <a:rPr lang="en-US" altLang="zh-CN" sz="3200" b="1" u="sng" dirty="0" err="1" smtClean="0">
                <a:solidFill>
                  <a:schemeClr val="bg1"/>
                </a:solidFill>
              </a:rPr>
              <a:t>Huayan</a:t>
            </a:r>
            <a:r>
              <a:rPr lang="en-US" altLang="zh-CN" sz="3200" b="1" u="sng" dirty="0" smtClean="0">
                <a:solidFill>
                  <a:schemeClr val="bg1"/>
                </a:solidFill>
              </a:rPr>
              <a:t> School</a:t>
            </a:r>
            <a:endParaRPr lang="en-US" altLang="zh-CN" sz="3200" b="1" u="sng" dirty="0">
              <a:solidFill>
                <a:schemeClr val="bg1"/>
              </a:solidFill>
            </a:endParaRPr>
          </a:p>
        </p:txBody>
      </p:sp>
    </p:spTree>
    <p:extLst>
      <p:ext uri="{BB962C8B-B14F-4D97-AF65-F5344CB8AC3E}">
        <p14:creationId xmlns:p14="http://schemas.microsoft.com/office/powerpoint/2010/main" val="23649029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2" grpId="0"/>
      <p:bldP spid="13" grpId="0"/>
      <p:bldP spid="14" grpId="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606452" y="247333"/>
            <a:ext cx="6934890" cy="62714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600" dirty="0">
                <a:solidFill>
                  <a:schemeClr val="bg1"/>
                </a:solidFill>
                <a:latin typeface="+mn-lt"/>
                <a:ea typeface="+mn-ea"/>
                <a:cs typeface="+mn-cs"/>
              </a:rPr>
              <a:t>Another important figure in the development and popularization of </a:t>
            </a:r>
            <a:r>
              <a:rPr lang="en-US" altLang="zh-CN" sz="3600" dirty="0" err="1">
                <a:solidFill>
                  <a:schemeClr val="bg1"/>
                </a:solidFill>
                <a:latin typeface="+mn-lt"/>
                <a:ea typeface="+mn-ea"/>
                <a:cs typeface="+mn-cs"/>
              </a:rPr>
              <a:t>Huayan</a:t>
            </a:r>
            <a:r>
              <a:rPr lang="en-US" altLang="zh-CN" sz="3600" dirty="0">
                <a:solidFill>
                  <a:schemeClr val="bg1"/>
                </a:solidFill>
                <a:latin typeface="+mn-lt"/>
                <a:ea typeface="+mn-ea"/>
                <a:cs typeface="+mn-cs"/>
              </a:rPr>
              <a:t> thought was the lay scholar Li </a:t>
            </a:r>
            <a:r>
              <a:rPr lang="en-US" altLang="zh-CN" sz="3600" dirty="0" err="1">
                <a:solidFill>
                  <a:schemeClr val="bg1"/>
                </a:solidFill>
                <a:latin typeface="+mn-lt"/>
                <a:ea typeface="+mn-ea"/>
                <a:cs typeface="+mn-cs"/>
              </a:rPr>
              <a:t>Tongxuan</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李</a:t>
            </a:r>
            <a:r>
              <a:rPr lang="zh-CN" altLang="en-US" sz="3600" dirty="0">
                <a:solidFill>
                  <a:schemeClr val="bg1"/>
                </a:solidFill>
                <a:latin typeface="+mn-lt"/>
                <a:ea typeface="+mn-ea"/>
                <a:cs typeface="+mn-cs"/>
              </a:rPr>
              <a:t>通玄</a:t>
            </a:r>
            <a:r>
              <a:rPr lang="en-US" altLang="zh-CN" sz="3600" dirty="0">
                <a:solidFill>
                  <a:schemeClr val="bg1"/>
                </a:solidFill>
                <a:latin typeface="+mn-lt"/>
                <a:ea typeface="+mn-ea"/>
                <a:cs typeface="+mn-cs"/>
              </a:rPr>
              <a:t>, 635?-730), the author of the </a:t>
            </a:r>
            <a:r>
              <a:rPr lang="en-US" altLang="zh-CN" sz="3600" dirty="0" err="1">
                <a:solidFill>
                  <a:schemeClr val="bg1"/>
                </a:solidFill>
                <a:latin typeface="+mn-lt"/>
                <a:ea typeface="+mn-ea"/>
                <a:cs typeface="+mn-cs"/>
              </a:rPr>
              <a:t>Huáyán</a:t>
            </a:r>
            <a:r>
              <a:rPr lang="en-US" altLang="zh-CN" sz="3600" dirty="0">
                <a:solidFill>
                  <a:schemeClr val="bg1"/>
                </a:solidFill>
                <a:latin typeface="+mn-lt"/>
                <a:ea typeface="+mn-ea"/>
                <a:cs typeface="+mn-cs"/>
              </a:rPr>
              <a:t> </a:t>
            </a:r>
            <a:r>
              <a:rPr lang="en-US" altLang="zh-CN" sz="3600" dirty="0" err="1">
                <a:solidFill>
                  <a:schemeClr val="bg1"/>
                </a:solidFill>
                <a:latin typeface="+mn-lt"/>
                <a:ea typeface="+mn-ea"/>
                <a:cs typeface="+mn-cs"/>
              </a:rPr>
              <a:t>lùn</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華</a:t>
            </a:r>
            <a:r>
              <a:rPr lang="zh-CN" altLang="en-US" sz="3600" dirty="0">
                <a:solidFill>
                  <a:schemeClr val="bg1"/>
                </a:solidFill>
                <a:latin typeface="+mn-lt"/>
                <a:ea typeface="+mn-ea"/>
                <a:cs typeface="+mn-cs"/>
              </a:rPr>
              <a:t>嚴論</a:t>
            </a:r>
            <a:r>
              <a:rPr lang="en-US" altLang="zh-CN" sz="3600" dirty="0">
                <a:solidFill>
                  <a:schemeClr val="bg1"/>
                </a:solidFill>
                <a:latin typeface="+mn-lt"/>
                <a:ea typeface="+mn-ea"/>
                <a:cs typeface="+mn-cs"/>
              </a:rPr>
              <a:t>), a popular and lengthy commentary on the </a:t>
            </a:r>
            <a:r>
              <a:rPr lang="en-US" altLang="zh-CN" sz="3600" i="1" dirty="0" err="1">
                <a:solidFill>
                  <a:schemeClr val="bg1"/>
                </a:solidFill>
                <a:latin typeface="+mn-lt"/>
                <a:ea typeface="+mn-ea"/>
                <a:cs typeface="+mn-cs"/>
              </a:rPr>
              <a:t>Avatamsaka</a:t>
            </a:r>
            <a:r>
              <a:rPr lang="en-US" altLang="zh-CN" sz="3600" i="1" dirty="0">
                <a:solidFill>
                  <a:schemeClr val="bg1"/>
                </a:solidFill>
                <a:latin typeface="+mn-lt"/>
                <a:ea typeface="+mn-ea"/>
                <a:cs typeface="+mn-cs"/>
              </a:rPr>
              <a:t> </a:t>
            </a:r>
            <a:r>
              <a:rPr lang="en-US" altLang="zh-CN" sz="3600" i="1" dirty="0" smtClean="0">
                <a:solidFill>
                  <a:schemeClr val="bg1"/>
                </a:solidFill>
                <a:latin typeface="+mn-lt"/>
                <a:ea typeface="+mn-ea"/>
                <a:cs typeface="+mn-cs"/>
              </a:rPr>
              <a:t>Sutra</a:t>
            </a:r>
            <a:r>
              <a:rPr lang="en-US" altLang="zh-CN" sz="3600" dirty="0">
                <a:solidFill>
                  <a:schemeClr val="bg1"/>
                </a:solidFill>
                <a:latin typeface="+mn-lt"/>
                <a:ea typeface="+mn-ea"/>
                <a:cs typeface="+mn-cs"/>
              </a:rPr>
              <a:t>. </a:t>
            </a:r>
          </a:p>
        </p:txBody>
      </p:sp>
      <p:pic>
        <p:nvPicPr>
          <p:cNvPr id="2" name="圖片 1"/>
          <p:cNvPicPr>
            <a:picLocks noChangeAspect="1"/>
          </p:cNvPicPr>
          <p:nvPr/>
        </p:nvPicPr>
        <p:blipFill>
          <a:blip r:embed="rId3"/>
          <a:stretch>
            <a:fillRect/>
          </a:stretch>
        </p:blipFill>
        <p:spPr>
          <a:xfrm>
            <a:off x="8147586" y="1438321"/>
            <a:ext cx="2623902" cy="3620376"/>
          </a:xfrm>
          <a:prstGeom prst="rect">
            <a:avLst/>
          </a:prstGeom>
        </p:spPr>
      </p:pic>
      <p:sp>
        <p:nvSpPr>
          <p:cNvPr id="4" name="標題 5"/>
          <p:cNvSpPr txBox="1">
            <a:spLocks/>
          </p:cNvSpPr>
          <p:nvPr/>
        </p:nvSpPr>
        <p:spPr>
          <a:xfrm>
            <a:off x="8452594" y="5161936"/>
            <a:ext cx="2571825" cy="104467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200" dirty="0" smtClean="0">
                <a:solidFill>
                  <a:schemeClr val="bg1"/>
                </a:solidFill>
                <a:latin typeface="+mn-lt"/>
                <a:ea typeface="+mn-ea"/>
                <a:cs typeface="+mn-cs"/>
              </a:rPr>
              <a:t>Li </a:t>
            </a:r>
            <a:r>
              <a:rPr lang="en-US" altLang="zh-CN" sz="3200" dirty="0" err="1" smtClean="0">
                <a:solidFill>
                  <a:schemeClr val="bg1"/>
                </a:solidFill>
                <a:latin typeface="+mn-lt"/>
                <a:ea typeface="+mn-ea"/>
                <a:cs typeface="+mn-cs"/>
              </a:rPr>
              <a:t>Tongxuan</a:t>
            </a:r>
            <a:endParaRPr lang="en-US" altLang="zh-CN" sz="3200" dirty="0">
              <a:solidFill>
                <a:schemeClr val="bg1"/>
              </a:solidFill>
              <a:latin typeface="+mn-lt"/>
              <a:ea typeface="+mn-ea"/>
              <a:cs typeface="+mn-cs"/>
            </a:endParaRPr>
          </a:p>
        </p:txBody>
      </p:sp>
    </p:spTree>
    <p:extLst>
      <p:ext uri="{BB962C8B-B14F-4D97-AF65-F5344CB8AC3E}">
        <p14:creationId xmlns:p14="http://schemas.microsoft.com/office/powerpoint/2010/main" val="36665919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53311" y="208072"/>
            <a:ext cx="11920051" cy="635137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a:solidFill>
                  <a:schemeClr val="bg1"/>
                </a:solidFill>
                <a:latin typeface="+mn-lt"/>
                <a:ea typeface="+mn-ea"/>
                <a:cs typeface="+mn-cs"/>
              </a:rPr>
              <a:t>After the time of </a:t>
            </a:r>
            <a:r>
              <a:rPr lang="en-US" altLang="zh-CN" sz="3200" dirty="0" err="1">
                <a:solidFill>
                  <a:schemeClr val="bg1"/>
                </a:solidFill>
                <a:latin typeface="+mn-lt"/>
                <a:ea typeface="+mn-ea"/>
                <a:cs typeface="+mn-cs"/>
              </a:rPr>
              <a:t>Zongmi</a:t>
            </a:r>
            <a:r>
              <a:rPr lang="en-US" altLang="zh-CN" sz="3200" dirty="0">
                <a:solidFill>
                  <a:schemeClr val="bg1"/>
                </a:solidFill>
                <a:latin typeface="+mn-lt"/>
                <a:ea typeface="+mn-ea"/>
                <a:cs typeface="+mn-cs"/>
              </a:rPr>
              <a:t> and Li </a:t>
            </a:r>
            <a:r>
              <a:rPr lang="en-US" altLang="zh-CN" sz="3200" dirty="0" err="1">
                <a:solidFill>
                  <a:schemeClr val="bg1"/>
                </a:solidFill>
                <a:latin typeface="+mn-lt"/>
                <a:ea typeface="+mn-ea"/>
                <a:cs typeface="+mn-cs"/>
              </a:rPr>
              <a:t>Tongxuan</a:t>
            </a:r>
            <a:r>
              <a:rPr lang="en-US" altLang="zh-CN" sz="3200" dirty="0">
                <a:solidFill>
                  <a:schemeClr val="bg1"/>
                </a:solidFill>
                <a:latin typeface="+mn-lt"/>
                <a:ea typeface="+mn-ea"/>
                <a:cs typeface="+mn-cs"/>
              </a:rPr>
              <a:t> the Chinese school of </a:t>
            </a:r>
            <a:r>
              <a:rPr lang="en-US" altLang="zh-CN" sz="3200" dirty="0" err="1">
                <a:solidFill>
                  <a:schemeClr val="bg1"/>
                </a:solidFill>
                <a:latin typeface="+mn-lt"/>
                <a:ea typeface="+mn-ea"/>
                <a:cs typeface="+mn-cs"/>
              </a:rPr>
              <a:t>Huayan</a:t>
            </a:r>
            <a:r>
              <a:rPr lang="en-US" altLang="zh-CN" sz="3200" dirty="0">
                <a:solidFill>
                  <a:schemeClr val="bg1"/>
                </a:solidFill>
                <a:latin typeface="+mn-lt"/>
                <a:ea typeface="+mn-ea"/>
                <a:cs typeface="+mn-cs"/>
              </a:rPr>
              <a:t> generally stagnated in terms of new development, and then eventually began to decline. The school, which had been dependent upon the support it received from the government, suffered severely during the Buddhist purge of 841-845, initiated by Emperor </a:t>
            </a:r>
            <a:r>
              <a:rPr lang="en-US" altLang="zh-CN" sz="3200" dirty="0" err="1">
                <a:solidFill>
                  <a:schemeClr val="bg1"/>
                </a:solidFill>
                <a:latin typeface="+mn-lt"/>
                <a:ea typeface="+mn-ea"/>
                <a:cs typeface="+mn-cs"/>
              </a:rPr>
              <a:t>Wuzong</a:t>
            </a:r>
            <a:r>
              <a:rPr lang="en-US" altLang="zh-CN" sz="3200" dirty="0">
                <a:solidFill>
                  <a:schemeClr val="bg1"/>
                </a:solidFill>
                <a:latin typeface="+mn-lt"/>
                <a:ea typeface="+mn-ea"/>
                <a:cs typeface="+mn-cs"/>
              </a:rPr>
              <a:t> of Tang, never to recover its former strength. Nonetheless, its profound metaphysics, such as that of the Four </a:t>
            </a:r>
            <a:r>
              <a:rPr lang="en-US" altLang="zh-CN" sz="3200" dirty="0" err="1">
                <a:solidFill>
                  <a:schemeClr val="bg1"/>
                </a:solidFill>
                <a:latin typeface="+mn-lt"/>
                <a:ea typeface="+mn-ea"/>
                <a:cs typeface="+mn-cs"/>
              </a:rPr>
              <a:t>Dharmadhātu</a:t>
            </a: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四</a:t>
            </a:r>
            <a:r>
              <a:rPr lang="zh-CN" altLang="en-US" sz="3200" dirty="0">
                <a:solidFill>
                  <a:schemeClr val="bg1"/>
                </a:solidFill>
                <a:latin typeface="+mn-lt"/>
                <a:ea typeface="+mn-ea"/>
                <a:cs typeface="+mn-cs"/>
              </a:rPr>
              <a:t>法界</a:t>
            </a:r>
            <a:r>
              <a:rPr lang="en-US" altLang="zh-CN" sz="3200" dirty="0">
                <a:solidFill>
                  <a:schemeClr val="bg1"/>
                </a:solidFill>
                <a:latin typeface="+mn-lt"/>
                <a:ea typeface="+mn-ea"/>
                <a:cs typeface="+mn-cs"/>
              </a:rPr>
              <a:t>) of interpenetration, had a deep impact on surviving East Asian schools. </a:t>
            </a:r>
          </a:p>
        </p:txBody>
      </p:sp>
    </p:spTree>
    <p:extLst>
      <p:ext uri="{BB962C8B-B14F-4D97-AF65-F5344CB8AC3E}">
        <p14:creationId xmlns:p14="http://schemas.microsoft.com/office/powerpoint/2010/main" val="42741542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480560" y="1375386"/>
            <a:ext cx="11442940" cy="532775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a:solidFill>
                  <a:schemeClr val="bg1"/>
                </a:solidFill>
                <a:latin typeface="+mn-lt"/>
                <a:ea typeface="+mn-ea"/>
                <a:cs typeface="+mn-cs"/>
              </a:rPr>
              <a:t>The theory of the Fourfold </a:t>
            </a:r>
            <a:r>
              <a:rPr lang="en-US" altLang="zh-CN" sz="3200" dirty="0" err="1">
                <a:solidFill>
                  <a:schemeClr val="bg1"/>
                </a:solidFill>
                <a:latin typeface="+mn-lt"/>
                <a:ea typeface="+mn-ea"/>
                <a:cs typeface="+mn-cs"/>
              </a:rPr>
              <a:t>Dharmadhatu</a:t>
            </a:r>
            <a:r>
              <a:rPr lang="en-US" altLang="zh-CN" sz="3200" dirty="0">
                <a:solidFill>
                  <a:schemeClr val="bg1"/>
                </a:solidFill>
                <a:latin typeface="+mn-lt"/>
                <a:ea typeface="+mn-ea"/>
                <a:cs typeface="+mn-cs"/>
              </a:rPr>
              <a:t> (literally 'the essence or expanse of </a:t>
            </a:r>
            <a:r>
              <a:rPr lang="en-US" altLang="zh-CN" sz="3200" dirty="0" smtClean="0">
                <a:solidFill>
                  <a:schemeClr val="bg1"/>
                </a:solidFill>
                <a:latin typeface="+mn-lt"/>
                <a:ea typeface="+mn-ea"/>
                <a:cs typeface="+mn-cs"/>
              </a:rPr>
              <a:t>phenomena‘; </a:t>
            </a:r>
            <a:r>
              <a:rPr lang="zh-CN" altLang="en-US" sz="3200" dirty="0" smtClean="0">
                <a:solidFill>
                  <a:schemeClr val="bg1"/>
                </a:solidFill>
                <a:latin typeface="+mn-lt"/>
                <a:ea typeface="+mn-ea"/>
                <a:cs typeface="+mn-cs"/>
              </a:rPr>
              <a:t>四</a:t>
            </a:r>
            <a:r>
              <a:rPr lang="zh-CN" altLang="en-US" sz="3200" dirty="0">
                <a:solidFill>
                  <a:schemeClr val="bg1"/>
                </a:solidFill>
                <a:latin typeface="+mn-lt"/>
                <a:ea typeface="+mn-ea"/>
                <a:cs typeface="+mn-cs"/>
              </a:rPr>
              <a:t>法界</a:t>
            </a:r>
            <a:r>
              <a:rPr lang="en-US" altLang="zh-CN" sz="3200" dirty="0">
                <a:solidFill>
                  <a:schemeClr val="bg1"/>
                </a:solidFill>
                <a:latin typeface="+mn-lt"/>
                <a:ea typeface="+mn-ea"/>
                <a:cs typeface="+mn-cs"/>
              </a:rPr>
              <a:t>) is explained in the </a:t>
            </a:r>
            <a:r>
              <a:rPr lang="en-US" altLang="zh-CN" sz="3200" dirty="0" smtClean="0">
                <a:solidFill>
                  <a:schemeClr val="bg1"/>
                </a:solidFill>
                <a:latin typeface="+mn-lt"/>
                <a:ea typeface="+mn-ea"/>
                <a:cs typeface="+mn-cs"/>
              </a:rPr>
              <a:t>“Meditative </a:t>
            </a:r>
            <a:r>
              <a:rPr lang="en-US" altLang="zh-CN" sz="3200" dirty="0">
                <a:solidFill>
                  <a:schemeClr val="bg1"/>
                </a:solidFill>
                <a:latin typeface="+mn-lt"/>
                <a:ea typeface="+mn-ea"/>
                <a:cs typeface="+mn-cs"/>
              </a:rPr>
              <a:t>Perspectives on the </a:t>
            </a:r>
            <a:r>
              <a:rPr lang="en-US" altLang="zh-CN" sz="3200" dirty="0" err="1">
                <a:solidFill>
                  <a:schemeClr val="bg1"/>
                </a:solidFill>
                <a:latin typeface="+mn-lt"/>
                <a:ea typeface="+mn-ea"/>
                <a:cs typeface="+mn-cs"/>
              </a:rPr>
              <a:t>Huayan</a:t>
            </a:r>
            <a:r>
              <a:rPr lang="en-US" altLang="zh-CN" sz="3200" dirty="0">
                <a:solidFill>
                  <a:schemeClr val="bg1"/>
                </a:solidFill>
                <a:latin typeface="+mn-lt"/>
                <a:ea typeface="+mn-ea"/>
                <a:cs typeface="+mn-cs"/>
              </a:rPr>
              <a:t> </a:t>
            </a:r>
            <a:r>
              <a:rPr lang="en-US" altLang="zh-CN" sz="3200" dirty="0" err="1" smtClean="0">
                <a:solidFill>
                  <a:schemeClr val="bg1"/>
                </a:solidFill>
                <a:latin typeface="+mn-lt"/>
                <a:ea typeface="+mn-ea"/>
                <a:cs typeface="+mn-cs"/>
              </a:rPr>
              <a:t>Dharmadhatu</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華</a:t>
            </a:r>
            <a:r>
              <a:rPr lang="zh-CN" altLang="en-US" sz="3200" dirty="0">
                <a:solidFill>
                  <a:schemeClr val="bg1"/>
                </a:solidFill>
                <a:latin typeface="+mn-lt"/>
                <a:ea typeface="+mn-ea"/>
                <a:cs typeface="+mn-cs"/>
              </a:rPr>
              <a:t>嚴法界觀門</a:t>
            </a:r>
            <a:r>
              <a:rPr lang="en-US" altLang="zh-CN" sz="3200" dirty="0">
                <a:solidFill>
                  <a:schemeClr val="bg1"/>
                </a:solidFill>
                <a:latin typeface="+mn-lt"/>
                <a:ea typeface="+mn-ea"/>
                <a:cs typeface="+mn-cs"/>
              </a:rPr>
              <a:t>) and its </a:t>
            </a:r>
            <a:r>
              <a:rPr lang="en-US" altLang="zh-CN" sz="3200" dirty="0" smtClean="0">
                <a:solidFill>
                  <a:schemeClr val="bg1"/>
                </a:solidFill>
                <a:latin typeface="+mn-lt"/>
                <a:ea typeface="+mn-ea"/>
                <a:cs typeface="+mn-cs"/>
              </a:rPr>
              <a:t>commentaries. This </a:t>
            </a:r>
            <a:r>
              <a:rPr lang="en-US" altLang="zh-CN" sz="3200" dirty="0">
                <a:solidFill>
                  <a:schemeClr val="bg1"/>
                </a:solidFill>
                <a:latin typeface="+mn-lt"/>
                <a:ea typeface="+mn-ea"/>
                <a:cs typeface="+mn-cs"/>
              </a:rPr>
              <a:t>theory is the central meditative framework for the </a:t>
            </a:r>
            <a:r>
              <a:rPr lang="en-US" altLang="zh-CN" sz="3200" dirty="0" err="1">
                <a:solidFill>
                  <a:schemeClr val="bg1"/>
                </a:solidFill>
                <a:latin typeface="+mn-lt"/>
                <a:ea typeface="+mn-ea"/>
                <a:cs typeface="+mn-cs"/>
              </a:rPr>
              <a:t>Huayan</a:t>
            </a:r>
            <a:r>
              <a:rPr lang="en-US" altLang="zh-CN" sz="3200" dirty="0">
                <a:solidFill>
                  <a:schemeClr val="bg1"/>
                </a:solidFill>
                <a:latin typeface="+mn-lt"/>
                <a:ea typeface="+mn-ea"/>
                <a:cs typeface="+mn-cs"/>
              </a:rPr>
              <a:t> tradition. Another key text is the "</a:t>
            </a:r>
            <a:r>
              <a:rPr lang="en-US" altLang="zh-CN" sz="3200" i="1" dirty="0">
                <a:solidFill>
                  <a:schemeClr val="bg1"/>
                </a:solidFill>
                <a:latin typeface="+mn-lt"/>
                <a:ea typeface="+mn-ea"/>
                <a:cs typeface="+mn-cs"/>
              </a:rPr>
              <a:t>Cessation and Contemplation in the Five Teachings of </a:t>
            </a:r>
            <a:r>
              <a:rPr lang="en-US" altLang="zh-CN" sz="3200" i="1" dirty="0" err="1">
                <a:solidFill>
                  <a:schemeClr val="bg1"/>
                </a:solidFill>
                <a:latin typeface="+mn-lt"/>
                <a:ea typeface="+mn-ea"/>
                <a:cs typeface="+mn-cs"/>
              </a:rPr>
              <a:t>Huayan</a:t>
            </a: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華</a:t>
            </a:r>
            <a:r>
              <a:rPr lang="zh-CN" altLang="en-US" sz="3200" dirty="0">
                <a:solidFill>
                  <a:schemeClr val="bg1"/>
                </a:solidFill>
                <a:latin typeface="+mn-lt"/>
                <a:ea typeface="+mn-ea"/>
                <a:cs typeface="+mn-cs"/>
              </a:rPr>
              <a:t>嚴五教止觀</a:t>
            </a:r>
            <a:r>
              <a:rPr lang="en-US" altLang="zh-CN" sz="3200" dirty="0">
                <a:solidFill>
                  <a:schemeClr val="bg1"/>
                </a:solidFill>
                <a:latin typeface="+mn-lt"/>
                <a:ea typeface="+mn-ea"/>
                <a:cs typeface="+mn-cs"/>
              </a:rPr>
              <a:t>). The </a:t>
            </a:r>
            <a:r>
              <a:rPr lang="en-US" altLang="zh-CN" sz="3200" dirty="0" err="1">
                <a:solidFill>
                  <a:schemeClr val="bg1"/>
                </a:solidFill>
                <a:latin typeface="+mn-lt"/>
                <a:ea typeface="+mn-ea"/>
                <a:cs typeface="+mn-cs"/>
              </a:rPr>
              <a:t>Dharmadhatu</a:t>
            </a:r>
            <a:r>
              <a:rPr lang="en-US" altLang="zh-CN" sz="3200" dirty="0">
                <a:solidFill>
                  <a:schemeClr val="bg1"/>
                </a:solidFill>
                <a:latin typeface="+mn-lt"/>
                <a:ea typeface="+mn-ea"/>
                <a:cs typeface="+mn-cs"/>
              </a:rPr>
              <a:t> is the goal of the bodhisattva's practice, the ultimate nature of reality which must be known or entered into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入</a:t>
            </a:r>
            <a:r>
              <a:rPr lang="en-US" altLang="zh-CN" sz="3200" dirty="0">
                <a:solidFill>
                  <a:schemeClr val="bg1"/>
                </a:solidFill>
                <a:latin typeface="+mn-lt"/>
                <a:ea typeface="+mn-ea"/>
                <a:cs typeface="+mn-cs"/>
              </a:rPr>
              <a:t>). </a:t>
            </a:r>
          </a:p>
        </p:txBody>
      </p:sp>
      <p:sp>
        <p:nvSpPr>
          <p:cNvPr id="6" name="標題 5"/>
          <p:cNvSpPr txBox="1">
            <a:spLocks/>
          </p:cNvSpPr>
          <p:nvPr/>
        </p:nvSpPr>
        <p:spPr>
          <a:xfrm>
            <a:off x="1186931" y="90709"/>
            <a:ext cx="9390228" cy="146943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4000" b="1" dirty="0">
                <a:solidFill>
                  <a:schemeClr val="bg1"/>
                </a:solidFill>
                <a:latin typeface="+mn-lt"/>
                <a:ea typeface="+mn-ea"/>
                <a:cs typeface="+mn-cs"/>
              </a:rPr>
              <a:t>Fourfold </a:t>
            </a:r>
            <a:r>
              <a:rPr lang="en-US" altLang="zh-CN" sz="4000" b="1" dirty="0" err="1">
                <a:solidFill>
                  <a:schemeClr val="bg1"/>
                </a:solidFill>
                <a:latin typeface="+mn-lt"/>
                <a:ea typeface="+mn-ea"/>
                <a:cs typeface="+mn-cs"/>
              </a:rPr>
              <a:t>Dharmadhatu</a:t>
            </a:r>
            <a:r>
              <a:rPr lang="en-US" altLang="zh-CN" sz="4000" b="1" dirty="0">
                <a:solidFill>
                  <a:schemeClr val="bg1"/>
                </a:solidFill>
                <a:latin typeface="+mn-lt"/>
                <a:ea typeface="+mn-ea"/>
                <a:cs typeface="+mn-cs"/>
              </a:rPr>
              <a:t> and </a:t>
            </a:r>
            <a:r>
              <a:rPr lang="en-US" altLang="zh-CN" sz="4000" b="1" dirty="0" smtClean="0">
                <a:solidFill>
                  <a:schemeClr val="bg1"/>
                </a:solidFill>
                <a:latin typeface="+mn-lt"/>
                <a:ea typeface="+mn-ea"/>
                <a:cs typeface="+mn-cs"/>
              </a:rPr>
              <a:t>Meditation</a:t>
            </a:r>
            <a:endParaRPr lang="en-US" altLang="zh-CN" sz="4000" dirty="0" smtClean="0">
              <a:solidFill>
                <a:schemeClr val="bg1"/>
              </a:solidFill>
              <a:latin typeface="+mn-lt"/>
              <a:ea typeface="+mn-ea"/>
              <a:cs typeface="+mn-cs"/>
            </a:endParaRPr>
          </a:p>
        </p:txBody>
      </p:sp>
    </p:spTree>
    <p:extLst>
      <p:ext uri="{BB962C8B-B14F-4D97-AF65-F5344CB8AC3E}">
        <p14:creationId xmlns:p14="http://schemas.microsoft.com/office/powerpoint/2010/main" val="4026302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510056" y="99653"/>
            <a:ext cx="11442940" cy="231908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b="1" u="sng" dirty="0" smtClean="0">
                <a:solidFill>
                  <a:schemeClr val="bg1"/>
                </a:solidFill>
                <a:latin typeface="+mn-lt"/>
                <a:ea typeface="+mn-ea"/>
                <a:cs typeface="+mn-cs"/>
              </a:rPr>
              <a:t>The Fourfold </a:t>
            </a:r>
            <a:r>
              <a:rPr lang="en-US" altLang="zh-CN" sz="3200" b="1" u="sng" dirty="0" err="1">
                <a:solidFill>
                  <a:schemeClr val="bg1"/>
                </a:solidFill>
                <a:latin typeface="+mn-lt"/>
                <a:ea typeface="+mn-ea"/>
                <a:cs typeface="+mn-cs"/>
              </a:rPr>
              <a:t>Dharmadhatu</a:t>
            </a:r>
            <a:r>
              <a:rPr lang="en-US" altLang="zh-CN" sz="3200" b="1" u="sng" dirty="0">
                <a:solidFill>
                  <a:schemeClr val="bg1"/>
                </a:solidFill>
                <a:latin typeface="+mn-lt"/>
                <a:ea typeface="+mn-ea"/>
                <a:cs typeface="+mn-cs"/>
              </a:rPr>
              <a:t> </a:t>
            </a:r>
            <a:r>
              <a:rPr lang="en-US" altLang="zh-CN" sz="3200" dirty="0">
                <a:solidFill>
                  <a:schemeClr val="bg1"/>
                </a:solidFill>
                <a:latin typeface="+mn-lt"/>
                <a:ea typeface="+mn-ea"/>
                <a:cs typeface="+mn-cs"/>
              </a:rPr>
              <a:t>is "four cognitive approaches to the world, four ways of apprehending reality</a:t>
            </a:r>
            <a:r>
              <a:rPr lang="en-US" altLang="zh-CN" sz="3200" dirty="0" smtClean="0">
                <a:solidFill>
                  <a:schemeClr val="bg1"/>
                </a:solidFill>
                <a:latin typeface="+mn-lt"/>
                <a:ea typeface="+mn-ea"/>
                <a:cs typeface="+mn-cs"/>
              </a:rPr>
              <a:t>". These </a:t>
            </a:r>
            <a:r>
              <a:rPr lang="en-US" altLang="zh-CN" sz="3200" dirty="0">
                <a:solidFill>
                  <a:schemeClr val="bg1"/>
                </a:solidFill>
                <a:latin typeface="+mn-lt"/>
                <a:ea typeface="+mn-ea"/>
                <a:cs typeface="+mn-cs"/>
              </a:rPr>
              <a:t>four ways of seeing reality are:</a:t>
            </a:r>
          </a:p>
        </p:txBody>
      </p:sp>
      <p:sp>
        <p:nvSpPr>
          <p:cNvPr id="4" name="標題 5"/>
          <p:cNvSpPr txBox="1">
            <a:spLocks/>
          </p:cNvSpPr>
          <p:nvPr/>
        </p:nvSpPr>
        <p:spPr>
          <a:xfrm>
            <a:off x="510056" y="2604418"/>
            <a:ext cx="11442940" cy="374476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200" dirty="0" smtClean="0">
                <a:solidFill>
                  <a:schemeClr val="bg1"/>
                </a:solidFill>
                <a:latin typeface="+mn-lt"/>
                <a:ea typeface="+mn-ea"/>
                <a:cs typeface="+mn-cs"/>
              </a:rPr>
              <a:t>1. All </a:t>
            </a:r>
            <a:r>
              <a:rPr lang="en-US" altLang="zh-CN" sz="3200" dirty="0" err="1">
                <a:solidFill>
                  <a:schemeClr val="bg1"/>
                </a:solidFill>
                <a:latin typeface="+mn-lt"/>
                <a:ea typeface="+mn-ea"/>
                <a:cs typeface="+mn-cs"/>
              </a:rPr>
              <a:t>dharmas</a:t>
            </a:r>
            <a:r>
              <a:rPr lang="en-US" altLang="zh-CN" sz="3200" dirty="0">
                <a:solidFill>
                  <a:schemeClr val="bg1"/>
                </a:solidFill>
                <a:latin typeface="+mn-lt"/>
                <a:ea typeface="+mn-ea"/>
                <a:cs typeface="+mn-cs"/>
              </a:rPr>
              <a:t> are seen as particular separate events or phenomena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事</a:t>
            </a:r>
            <a:r>
              <a:rPr lang="en-US" altLang="zh-CN" sz="3200" dirty="0">
                <a:solidFill>
                  <a:schemeClr val="bg1"/>
                </a:solidFill>
                <a:latin typeface="+mn-lt"/>
                <a:ea typeface="+mn-ea"/>
                <a:cs typeface="+mn-cs"/>
              </a:rPr>
              <a:t>). This is the mundane way of seeing.</a:t>
            </a:r>
          </a:p>
          <a:p>
            <a:pPr>
              <a:lnSpc>
                <a:spcPct val="120000"/>
              </a:lnSpc>
            </a:pPr>
            <a:r>
              <a:rPr lang="en-US" altLang="zh-CN" sz="3200" dirty="0" smtClean="0">
                <a:solidFill>
                  <a:schemeClr val="bg1"/>
                </a:solidFill>
                <a:latin typeface="+mn-lt"/>
                <a:ea typeface="+mn-ea"/>
                <a:cs typeface="+mn-cs"/>
              </a:rPr>
              <a:t>2. All </a:t>
            </a:r>
            <a:r>
              <a:rPr lang="en-US" altLang="zh-CN" sz="3200" dirty="0">
                <a:solidFill>
                  <a:schemeClr val="bg1"/>
                </a:solidFill>
                <a:latin typeface="+mn-lt"/>
                <a:ea typeface="+mn-ea"/>
                <a:cs typeface="+mn-cs"/>
              </a:rPr>
              <a:t>events are an expression of li (</a:t>
            </a:r>
            <a:r>
              <a:rPr lang="zh-CN" altLang="en-US" sz="3200" dirty="0">
                <a:solidFill>
                  <a:schemeClr val="bg1"/>
                </a:solidFill>
                <a:latin typeface="+mn-lt"/>
                <a:ea typeface="+mn-ea"/>
                <a:cs typeface="+mn-cs"/>
              </a:rPr>
              <a:t>理</a:t>
            </a:r>
            <a:r>
              <a:rPr lang="en-US" altLang="zh-CN" sz="3200" dirty="0">
                <a:solidFill>
                  <a:schemeClr val="bg1"/>
                </a:solidFill>
                <a:latin typeface="+mn-lt"/>
                <a:ea typeface="+mn-ea"/>
                <a:cs typeface="+mn-cs"/>
              </a:rPr>
              <a:t>, the absolute, principle or </a:t>
            </a:r>
            <a:r>
              <a:rPr lang="en-US" altLang="zh-CN" sz="3200" dirty="0" err="1">
                <a:solidFill>
                  <a:schemeClr val="bg1"/>
                </a:solidFill>
                <a:latin typeface="+mn-lt"/>
                <a:ea typeface="+mn-ea"/>
                <a:cs typeface="+mn-cs"/>
              </a:rPr>
              <a:t>noumenon</a:t>
            </a:r>
            <a:r>
              <a:rPr lang="en-US" altLang="zh-CN" sz="3200" dirty="0">
                <a:solidFill>
                  <a:schemeClr val="bg1"/>
                </a:solidFill>
                <a:latin typeface="+mn-lt"/>
                <a:ea typeface="+mn-ea"/>
                <a:cs typeface="+mn-cs"/>
              </a:rPr>
              <a:t>), which is associated with the concepts of </a:t>
            </a:r>
            <a:r>
              <a:rPr lang="en-US" altLang="zh-CN" sz="3200" dirty="0" smtClean="0">
                <a:solidFill>
                  <a:schemeClr val="bg1"/>
                </a:solidFill>
                <a:latin typeface="+mn-lt"/>
                <a:ea typeface="+mn-ea"/>
                <a:cs typeface="+mn-cs"/>
              </a:rPr>
              <a:t>emptiness (</a:t>
            </a:r>
            <a:r>
              <a:rPr lang="en-US" altLang="zh-CN" sz="3200" dirty="0" err="1" smtClean="0">
                <a:solidFill>
                  <a:schemeClr val="bg1"/>
                </a:solidFill>
                <a:latin typeface="+mn-lt"/>
                <a:ea typeface="+mn-ea"/>
                <a:cs typeface="+mn-cs"/>
              </a:rPr>
              <a:t>shunyata</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“One Mind”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一心</a:t>
            </a:r>
            <a:r>
              <a:rPr lang="en-US" altLang="zh-CN" sz="3200" dirty="0">
                <a:solidFill>
                  <a:schemeClr val="bg1"/>
                </a:solidFill>
                <a:latin typeface="+mn-lt"/>
                <a:ea typeface="+mn-ea"/>
                <a:cs typeface="+mn-cs"/>
              </a:rPr>
              <a:t>) and Buddha nature. Meditation on “True Emptiness.”</a:t>
            </a:r>
          </a:p>
        </p:txBody>
      </p:sp>
    </p:spTree>
    <p:extLst>
      <p:ext uri="{BB962C8B-B14F-4D97-AF65-F5344CB8AC3E}">
        <p14:creationId xmlns:p14="http://schemas.microsoft.com/office/powerpoint/2010/main" val="27219604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510056" y="-117987"/>
            <a:ext cx="11442940" cy="677688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3. Principle </a:t>
            </a:r>
            <a:r>
              <a:rPr lang="en-US" altLang="zh-CN" sz="3200" dirty="0">
                <a:solidFill>
                  <a:schemeClr val="bg1"/>
                </a:solidFill>
                <a:latin typeface="+mn-lt"/>
                <a:ea typeface="+mn-ea"/>
                <a:cs typeface="+mn-cs"/>
              </a:rPr>
              <a:t>and </a:t>
            </a:r>
            <a:r>
              <a:rPr lang="en-US" altLang="zh-CN" sz="3200" dirty="0" smtClean="0">
                <a:solidFill>
                  <a:schemeClr val="bg1"/>
                </a:solidFill>
                <a:latin typeface="+mn-lt"/>
                <a:ea typeface="+mn-ea"/>
                <a:cs typeface="+mn-cs"/>
              </a:rPr>
              <a:t>phenomena </a:t>
            </a:r>
            <a:r>
              <a:rPr lang="en-US" altLang="zh-CN" sz="3200" dirty="0">
                <a:solidFill>
                  <a:schemeClr val="bg1"/>
                </a:solidFill>
                <a:latin typeface="+mn-lt"/>
                <a:ea typeface="+mn-ea"/>
                <a:cs typeface="+mn-cs"/>
              </a:rPr>
              <a:t>interpenetrate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理事</a:t>
            </a:r>
            <a:r>
              <a:rPr lang="zh-CN" altLang="en-US" sz="3200" dirty="0">
                <a:solidFill>
                  <a:schemeClr val="bg1"/>
                </a:solidFill>
                <a:latin typeface="+mn-lt"/>
                <a:ea typeface="+mn-ea"/>
                <a:cs typeface="+mn-cs"/>
              </a:rPr>
              <a:t>無礙</a:t>
            </a:r>
            <a:r>
              <a:rPr lang="en-US" altLang="zh-CN" sz="3200" dirty="0">
                <a:solidFill>
                  <a:schemeClr val="bg1"/>
                </a:solidFill>
                <a:latin typeface="+mn-lt"/>
                <a:ea typeface="+mn-ea"/>
                <a:cs typeface="+mn-cs"/>
              </a:rPr>
              <a:t>). Illuminating the non-obstruction of principle and phenomena.</a:t>
            </a:r>
          </a:p>
          <a:p>
            <a:pPr>
              <a:lnSpc>
                <a:spcPct val="120000"/>
              </a:lnSpc>
            </a:pPr>
            <a:endParaRPr lang="en-US" altLang="zh-CN" sz="3200" dirty="0">
              <a:solidFill>
                <a:schemeClr val="bg1"/>
              </a:solidFill>
              <a:latin typeface="+mn-lt"/>
              <a:ea typeface="+mn-ea"/>
              <a:cs typeface="+mn-cs"/>
            </a:endParaRPr>
          </a:p>
          <a:p>
            <a:pPr>
              <a:lnSpc>
                <a:spcPct val="120000"/>
              </a:lnSpc>
            </a:pPr>
            <a:r>
              <a:rPr lang="en-US" altLang="zh-CN" sz="3200" dirty="0" smtClean="0">
                <a:solidFill>
                  <a:schemeClr val="bg1"/>
                </a:solidFill>
                <a:latin typeface="+mn-lt"/>
                <a:ea typeface="+mn-ea"/>
                <a:cs typeface="+mn-cs"/>
              </a:rPr>
              <a:t>4. All </a:t>
            </a:r>
            <a:r>
              <a:rPr lang="en-US" altLang="zh-CN" sz="3200" dirty="0">
                <a:solidFill>
                  <a:schemeClr val="bg1"/>
                </a:solidFill>
                <a:latin typeface="+mn-lt"/>
                <a:ea typeface="+mn-ea"/>
                <a:cs typeface="+mn-cs"/>
              </a:rPr>
              <a:t>events interpenetrate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事</a:t>
            </a:r>
            <a:r>
              <a:rPr lang="zh-CN" altLang="en-US" sz="3200" dirty="0">
                <a:solidFill>
                  <a:schemeClr val="bg1"/>
                </a:solidFill>
                <a:latin typeface="+mn-lt"/>
                <a:ea typeface="+mn-ea"/>
                <a:cs typeface="+mn-cs"/>
              </a:rPr>
              <a:t>事無礙</a:t>
            </a:r>
            <a:r>
              <a:rPr lang="en-US" altLang="zh-CN" sz="3200" dirty="0">
                <a:solidFill>
                  <a:schemeClr val="bg1"/>
                </a:solidFill>
                <a:latin typeface="+mn-lt"/>
                <a:ea typeface="+mn-ea"/>
                <a:cs typeface="+mn-cs"/>
              </a:rPr>
              <a:t>), "all distinct phenomenal </a:t>
            </a:r>
            <a:r>
              <a:rPr lang="en-US" altLang="zh-CN" sz="3200" dirty="0" err="1">
                <a:solidFill>
                  <a:schemeClr val="bg1"/>
                </a:solidFill>
                <a:latin typeface="+mn-lt"/>
                <a:ea typeface="+mn-ea"/>
                <a:cs typeface="+mn-cs"/>
              </a:rPr>
              <a:t>dharmas</a:t>
            </a:r>
            <a:r>
              <a:rPr lang="en-US" altLang="zh-CN" sz="3200" dirty="0">
                <a:solidFill>
                  <a:schemeClr val="bg1"/>
                </a:solidFill>
                <a:latin typeface="+mn-lt"/>
                <a:ea typeface="+mn-ea"/>
                <a:cs typeface="+mn-cs"/>
              </a:rPr>
              <a:t> interfuse and penetrate in all ways" (</a:t>
            </a:r>
            <a:r>
              <a:rPr lang="en-US" altLang="zh-CN" sz="3200" dirty="0" err="1">
                <a:solidFill>
                  <a:schemeClr val="bg1"/>
                </a:solidFill>
                <a:latin typeface="+mn-lt"/>
                <a:ea typeface="+mn-ea"/>
                <a:cs typeface="+mn-cs"/>
              </a:rPr>
              <a:t>Zongmi</a:t>
            </a:r>
            <a:r>
              <a:rPr lang="en-US" altLang="zh-CN" sz="3200" dirty="0" smtClean="0">
                <a:solidFill>
                  <a:schemeClr val="bg1"/>
                </a:solidFill>
                <a:latin typeface="+mn-lt"/>
                <a:ea typeface="+mn-ea"/>
                <a:cs typeface="+mn-cs"/>
              </a:rPr>
              <a:t>). Meditation </a:t>
            </a:r>
            <a:r>
              <a:rPr lang="en-US" altLang="zh-CN" sz="3200" dirty="0">
                <a:solidFill>
                  <a:schemeClr val="bg1"/>
                </a:solidFill>
                <a:latin typeface="+mn-lt"/>
                <a:ea typeface="+mn-ea"/>
                <a:cs typeface="+mn-cs"/>
              </a:rPr>
              <a:t>on “universal pervasion and complete accommodation.”</a:t>
            </a:r>
          </a:p>
        </p:txBody>
      </p:sp>
    </p:spTree>
    <p:extLst>
      <p:ext uri="{BB962C8B-B14F-4D97-AF65-F5344CB8AC3E}">
        <p14:creationId xmlns:p14="http://schemas.microsoft.com/office/powerpoint/2010/main" val="31441081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2257898" y="-88490"/>
            <a:ext cx="7040960" cy="135426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40000"/>
              </a:lnSpc>
            </a:pPr>
            <a:r>
              <a:rPr lang="en-US" altLang="zh-CN" sz="3600" b="1" dirty="0">
                <a:solidFill>
                  <a:schemeClr val="bg1"/>
                </a:solidFill>
                <a:latin typeface="+mn-lt"/>
                <a:ea typeface="+mn-ea"/>
                <a:cs typeface="+mn-cs"/>
              </a:rPr>
              <a:t>Classification of Buddhist teachings</a:t>
            </a:r>
          </a:p>
        </p:txBody>
      </p:sp>
      <p:sp>
        <p:nvSpPr>
          <p:cNvPr id="4" name="標題 5"/>
          <p:cNvSpPr txBox="1">
            <a:spLocks/>
          </p:cNvSpPr>
          <p:nvPr/>
        </p:nvSpPr>
        <p:spPr>
          <a:xfrm>
            <a:off x="508686" y="737420"/>
            <a:ext cx="11683314" cy="620169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spcAft>
                <a:spcPts val="1800"/>
              </a:spcAft>
            </a:pPr>
            <a:r>
              <a:rPr lang="en-US" altLang="zh-CN" sz="3200" dirty="0">
                <a:solidFill>
                  <a:schemeClr val="bg1"/>
                </a:solidFill>
                <a:latin typeface="+mn-lt"/>
                <a:ea typeface="+mn-ea"/>
                <a:cs typeface="+mn-cs"/>
              </a:rPr>
              <a:t>The </a:t>
            </a:r>
            <a:r>
              <a:rPr lang="en-US" altLang="zh-CN" sz="3200" dirty="0" err="1" smtClean="0">
                <a:solidFill>
                  <a:schemeClr val="bg1"/>
                </a:solidFill>
                <a:latin typeface="+mn-lt"/>
                <a:ea typeface="+mn-ea"/>
                <a:cs typeface="+mn-cs"/>
              </a:rPr>
              <a:t>Huayan</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school developed a fivefold classification</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a:p>
            <a:pPr>
              <a:lnSpc>
                <a:spcPct val="140000"/>
              </a:lnSpc>
            </a:pPr>
            <a:r>
              <a:rPr lang="en-US" altLang="zh-CN" sz="3200" dirty="0" smtClean="0">
                <a:solidFill>
                  <a:schemeClr val="bg1"/>
                </a:solidFill>
                <a:latin typeface="+mn-lt"/>
                <a:ea typeface="+mn-ea"/>
                <a:cs typeface="+mn-cs"/>
              </a:rPr>
              <a:t>1) The </a:t>
            </a:r>
            <a:r>
              <a:rPr lang="en-US" altLang="zh-CN" sz="3200" dirty="0">
                <a:solidFill>
                  <a:schemeClr val="bg1"/>
                </a:solidFill>
                <a:latin typeface="+mn-lt"/>
                <a:ea typeface="+mn-ea"/>
                <a:cs typeface="+mn-cs"/>
              </a:rPr>
              <a:t>Hinayana-teachings, especially the </a:t>
            </a:r>
            <a:r>
              <a:rPr lang="en-US" altLang="zh-CN" sz="3200" dirty="0" err="1">
                <a:solidFill>
                  <a:schemeClr val="bg1"/>
                </a:solidFill>
                <a:latin typeface="+mn-lt"/>
                <a:ea typeface="+mn-ea"/>
                <a:cs typeface="+mn-cs"/>
              </a:rPr>
              <a:t>Sarvastivadins</a:t>
            </a:r>
            <a:endParaRPr lang="en-US" altLang="zh-CN" sz="3200" dirty="0">
              <a:solidFill>
                <a:schemeClr val="bg1"/>
              </a:solidFill>
              <a:latin typeface="+mn-lt"/>
              <a:ea typeface="+mn-ea"/>
              <a:cs typeface="+mn-cs"/>
            </a:endParaRPr>
          </a:p>
          <a:p>
            <a:pPr>
              <a:lnSpc>
                <a:spcPct val="140000"/>
              </a:lnSpc>
            </a:pPr>
            <a:r>
              <a:rPr lang="en-US" altLang="zh-CN" sz="3200" dirty="0" smtClean="0">
                <a:solidFill>
                  <a:schemeClr val="bg1"/>
                </a:solidFill>
                <a:latin typeface="+mn-lt"/>
                <a:ea typeface="+mn-ea"/>
                <a:cs typeface="+mn-cs"/>
              </a:rPr>
              <a:t>2) The </a:t>
            </a:r>
            <a:r>
              <a:rPr lang="en-US" altLang="zh-CN" sz="3200" dirty="0">
                <a:solidFill>
                  <a:schemeClr val="bg1"/>
                </a:solidFill>
                <a:latin typeface="+mn-lt"/>
                <a:ea typeface="+mn-ea"/>
                <a:cs typeface="+mn-cs"/>
              </a:rPr>
              <a:t>Mahayana-teachings, including </a:t>
            </a:r>
            <a:r>
              <a:rPr lang="en-US" altLang="zh-CN" sz="3200" dirty="0" err="1">
                <a:solidFill>
                  <a:schemeClr val="bg1"/>
                </a:solidFill>
                <a:latin typeface="+mn-lt"/>
                <a:ea typeface="+mn-ea"/>
                <a:cs typeface="+mn-cs"/>
              </a:rPr>
              <a:t>Yogacara</a:t>
            </a:r>
            <a:r>
              <a:rPr lang="en-US" altLang="zh-CN" sz="3200" dirty="0">
                <a:solidFill>
                  <a:schemeClr val="bg1"/>
                </a:solidFill>
                <a:latin typeface="+mn-lt"/>
                <a:ea typeface="+mn-ea"/>
                <a:cs typeface="+mn-cs"/>
              </a:rPr>
              <a:t>, </a:t>
            </a:r>
            <a:r>
              <a:rPr lang="en-US" altLang="zh-CN" sz="3200" dirty="0" err="1">
                <a:solidFill>
                  <a:schemeClr val="bg1"/>
                </a:solidFill>
                <a:latin typeface="+mn-lt"/>
                <a:ea typeface="+mn-ea"/>
                <a:cs typeface="+mn-cs"/>
              </a:rPr>
              <a:t>Madhyamaka</a:t>
            </a:r>
            <a:endParaRPr lang="en-US" altLang="zh-CN" sz="3200" dirty="0">
              <a:solidFill>
                <a:schemeClr val="bg1"/>
              </a:solidFill>
              <a:latin typeface="+mn-lt"/>
              <a:ea typeface="+mn-ea"/>
              <a:cs typeface="+mn-cs"/>
            </a:endParaRPr>
          </a:p>
          <a:p>
            <a:pPr>
              <a:lnSpc>
                <a:spcPct val="110000"/>
              </a:lnSpc>
            </a:pPr>
            <a:r>
              <a:rPr lang="en-US" altLang="zh-CN" sz="3200" dirty="0" smtClean="0">
                <a:solidFill>
                  <a:schemeClr val="bg1"/>
                </a:solidFill>
                <a:latin typeface="+mn-lt"/>
                <a:ea typeface="+mn-ea"/>
                <a:cs typeface="+mn-cs"/>
              </a:rPr>
              <a:t>3) The “Final Teachings”, </a:t>
            </a:r>
            <a:r>
              <a:rPr lang="en-US" altLang="zh-CN" sz="3200" dirty="0">
                <a:solidFill>
                  <a:schemeClr val="bg1"/>
                </a:solidFill>
                <a:latin typeface="+mn-lt"/>
                <a:ea typeface="+mn-ea"/>
                <a:cs typeface="+mn-cs"/>
              </a:rPr>
              <a:t>based on the </a:t>
            </a:r>
            <a:r>
              <a:rPr lang="en-US" altLang="zh-CN" sz="3200" dirty="0" err="1">
                <a:solidFill>
                  <a:schemeClr val="bg1"/>
                </a:solidFill>
                <a:latin typeface="+mn-lt"/>
                <a:ea typeface="+mn-ea"/>
                <a:cs typeface="+mn-cs"/>
              </a:rPr>
              <a:t>Tathagatagarbha</a:t>
            </a:r>
            <a:r>
              <a:rPr lang="en-US" altLang="zh-CN" sz="3200" dirty="0">
                <a:solidFill>
                  <a:schemeClr val="bg1"/>
                </a:solidFill>
                <a:latin typeface="+mn-lt"/>
                <a:ea typeface="+mn-ea"/>
                <a:cs typeface="+mn-cs"/>
              </a:rPr>
              <a:t>-teachings, especially </a:t>
            </a:r>
            <a:r>
              <a:rPr lang="en-US" altLang="zh-CN" sz="3200" i="1" dirty="0">
                <a:solidFill>
                  <a:schemeClr val="bg1"/>
                </a:solidFill>
                <a:latin typeface="+mn-lt"/>
                <a:ea typeface="+mn-ea"/>
                <a:cs typeface="+mn-cs"/>
              </a:rPr>
              <a:t>the Awakening of </a:t>
            </a:r>
            <a:r>
              <a:rPr lang="en-US" altLang="zh-CN" sz="3200" i="1" dirty="0" smtClean="0">
                <a:solidFill>
                  <a:schemeClr val="bg1"/>
                </a:solidFill>
                <a:latin typeface="+mn-lt"/>
                <a:ea typeface="+mn-ea"/>
                <a:cs typeface="+mn-cs"/>
              </a:rPr>
              <a:t>Faith in Mahayana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大乘起信論</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a:p>
            <a:pPr>
              <a:lnSpc>
                <a:spcPct val="110000"/>
              </a:lnSpc>
            </a:pPr>
            <a:r>
              <a:rPr lang="en-US" altLang="zh-CN" sz="3200" dirty="0" smtClean="0">
                <a:solidFill>
                  <a:schemeClr val="bg1"/>
                </a:solidFill>
                <a:latin typeface="+mn-lt"/>
                <a:ea typeface="+mn-ea"/>
                <a:cs typeface="+mn-cs"/>
              </a:rPr>
              <a:t>4) The </a:t>
            </a:r>
            <a:r>
              <a:rPr lang="en-US" altLang="zh-CN" sz="3200" dirty="0">
                <a:solidFill>
                  <a:schemeClr val="bg1"/>
                </a:solidFill>
                <a:latin typeface="+mn-lt"/>
                <a:ea typeface="+mn-ea"/>
                <a:cs typeface="+mn-cs"/>
              </a:rPr>
              <a:t>Sudden Teaching, </a:t>
            </a:r>
            <a:r>
              <a:rPr lang="en-US" altLang="zh-CN" sz="3200" dirty="0" smtClean="0">
                <a:solidFill>
                  <a:schemeClr val="bg1"/>
                </a:solidFill>
                <a:latin typeface="+mn-lt"/>
                <a:ea typeface="+mn-ea"/>
                <a:cs typeface="+mn-cs"/>
              </a:rPr>
              <a:t>“which ‘revealed’ (</a:t>
            </a:r>
            <a:r>
              <a:rPr lang="zh-CN" altLang="en-US" sz="3200" dirty="0" smtClean="0">
                <a:solidFill>
                  <a:schemeClr val="bg1"/>
                </a:solidFill>
                <a:latin typeface="+mn-lt"/>
                <a:ea typeface="+mn-ea"/>
                <a:cs typeface="+mn-cs"/>
              </a:rPr>
              <a:t>顯</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rather than </a:t>
            </a:r>
            <a:r>
              <a:rPr lang="en-US" altLang="zh-CN" sz="3200" dirty="0" err="1">
                <a:solidFill>
                  <a:schemeClr val="bg1"/>
                </a:solidFill>
                <a:latin typeface="+mn-lt"/>
                <a:ea typeface="+mn-ea"/>
                <a:cs typeface="+mn-cs"/>
              </a:rPr>
              <a:t>verbalised</a:t>
            </a:r>
            <a:r>
              <a:rPr lang="en-US" altLang="zh-CN" sz="3200" dirty="0">
                <a:solidFill>
                  <a:schemeClr val="bg1"/>
                </a:solidFill>
                <a:latin typeface="+mn-lt"/>
                <a:ea typeface="+mn-ea"/>
                <a:cs typeface="+mn-cs"/>
              </a:rPr>
              <a:t> the teaching</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a:p>
            <a:pPr>
              <a:lnSpc>
                <a:spcPct val="110000"/>
              </a:lnSpc>
            </a:pPr>
            <a:r>
              <a:rPr lang="en-US" altLang="zh-CN" sz="3200" dirty="0" smtClean="0">
                <a:solidFill>
                  <a:schemeClr val="bg1"/>
                </a:solidFill>
                <a:latin typeface="+mn-lt"/>
                <a:ea typeface="+mn-ea"/>
                <a:cs typeface="+mn-cs"/>
              </a:rPr>
              <a:t>5</a:t>
            </a:r>
            <a:r>
              <a:rPr lang="zh-CN" altLang="en-US" sz="3200" dirty="0" smtClean="0">
                <a:solidFill>
                  <a:schemeClr val="bg1"/>
                </a:solidFill>
                <a:latin typeface="+mn-lt"/>
                <a:ea typeface="+mn-ea"/>
                <a:cs typeface="+mn-cs"/>
              </a:rPr>
              <a:t>） </a:t>
            </a:r>
            <a:r>
              <a:rPr lang="en-US" altLang="zh-CN" sz="3200" dirty="0" smtClean="0">
                <a:solidFill>
                  <a:schemeClr val="bg1"/>
                </a:solidFill>
                <a:latin typeface="+mn-lt"/>
                <a:ea typeface="+mn-ea"/>
                <a:cs typeface="+mn-cs"/>
              </a:rPr>
              <a:t>The </a:t>
            </a:r>
            <a:r>
              <a:rPr lang="en-US" altLang="zh-CN" sz="3200" dirty="0">
                <a:solidFill>
                  <a:schemeClr val="bg1"/>
                </a:solidFill>
                <a:latin typeface="+mn-lt"/>
                <a:ea typeface="+mn-ea"/>
                <a:cs typeface="+mn-cs"/>
              </a:rPr>
              <a:t>Complete, or Perfect, Teachings of the </a:t>
            </a:r>
            <a:r>
              <a:rPr lang="en-US" altLang="zh-CN" sz="3200" i="1" dirty="0" err="1" smtClean="0">
                <a:solidFill>
                  <a:schemeClr val="bg1"/>
                </a:solidFill>
                <a:latin typeface="+mn-lt"/>
                <a:ea typeface="+mn-ea"/>
                <a:cs typeface="+mn-cs"/>
              </a:rPr>
              <a:t>Avatamsaka</a:t>
            </a:r>
            <a:r>
              <a:rPr lang="en-US" altLang="zh-CN" sz="3200" i="1" dirty="0" smtClean="0">
                <a:solidFill>
                  <a:schemeClr val="bg1"/>
                </a:solidFill>
                <a:latin typeface="+mn-lt"/>
                <a:ea typeface="+mn-ea"/>
                <a:cs typeface="+mn-cs"/>
              </a:rPr>
              <a:t>-Sutra</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and the </a:t>
            </a:r>
            <a:r>
              <a:rPr lang="en-US" altLang="zh-CN" sz="3200" dirty="0" err="1" smtClean="0">
                <a:solidFill>
                  <a:schemeClr val="bg1"/>
                </a:solidFill>
                <a:latin typeface="+mn-lt"/>
                <a:ea typeface="+mn-ea"/>
                <a:cs typeface="+mn-cs"/>
              </a:rPr>
              <a:t>Huayan</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school.</a:t>
            </a:r>
          </a:p>
        </p:txBody>
      </p:sp>
    </p:spTree>
    <p:extLst>
      <p:ext uri="{BB962C8B-B14F-4D97-AF65-F5344CB8AC3E}">
        <p14:creationId xmlns:p14="http://schemas.microsoft.com/office/powerpoint/2010/main" val="18452703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512235" y="98556"/>
            <a:ext cx="11139672" cy="329178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000" dirty="0">
                <a:solidFill>
                  <a:schemeClr val="bg1"/>
                </a:solidFill>
                <a:latin typeface="+mn-lt"/>
                <a:ea typeface="+mn-ea"/>
                <a:cs typeface="+mn-cs"/>
              </a:rPr>
              <a:t>The doctrines of the </a:t>
            </a:r>
            <a:r>
              <a:rPr lang="en-US" altLang="zh-CN" sz="3000" dirty="0" err="1">
                <a:solidFill>
                  <a:schemeClr val="bg1"/>
                </a:solidFill>
                <a:latin typeface="+mn-lt"/>
                <a:ea typeface="+mn-ea"/>
                <a:cs typeface="+mn-cs"/>
              </a:rPr>
              <a:t>Huayan</a:t>
            </a:r>
            <a:r>
              <a:rPr lang="en-US" altLang="zh-CN" sz="3000" dirty="0">
                <a:solidFill>
                  <a:schemeClr val="bg1"/>
                </a:solidFill>
                <a:latin typeface="+mn-lt"/>
                <a:ea typeface="+mn-ea"/>
                <a:cs typeface="+mn-cs"/>
              </a:rPr>
              <a:t> school ended up having profound impact on the philosophical attitudes of East Asian Buddhism. </a:t>
            </a:r>
            <a:r>
              <a:rPr lang="en-US" altLang="zh-CN" sz="3000" dirty="0" smtClean="0">
                <a:solidFill>
                  <a:schemeClr val="bg1"/>
                </a:solidFill>
                <a:latin typeface="+mn-lt"/>
                <a:ea typeface="+mn-ea"/>
                <a:cs typeface="+mn-cs"/>
              </a:rPr>
              <a:t>Their </a:t>
            </a:r>
            <a:r>
              <a:rPr lang="en-US" altLang="zh-CN" sz="3000" dirty="0">
                <a:solidFill>
                  <a:schemeClr val="bg1"/>
                </a:solidFill>
                <a:latin typeface="+mn-lt"/>
                <a:ea typeface="+mn-ea"/>
                <a:cs typeface="+mn-cs"/>
              </a:rPr>
              <a:t>theory of perfect interfusion was "gradually accepted by all Buddhist traditions and it eventually permeated all aspects of Chinese Buddhism</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p:txBody>
      </p:sp>
      <p:sp>
        <p:nvSpPr>
          <p:cNvPr id="3" name="標題 5"/>
          <p:cNvSpPr txBox="1">
            <a:spLocks/>
          </p:cNvSpPr>
          <p:nvPr/>
        </p:nvSpPr>
        <p:spPr>
          <a:xfrm>
            <a:off x="512235" y="2995070"/>
            <a:ext cx="11139672" cy="359749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200"/>
              </a:spcAft>
            </a:pPr>
            <a:r>
              <a:rPr lang="en-US" altLang="zh-CN" sz="3000" dirty="0" smtClean="0">
                <a:solidFill>
                  <a:schemeClr val="bg1"/>
                </a:solidFill>
                <a:latin typeface="+mn-lt"/>
                <a:ea typeface="+mn-ea"/>
                <a:cs typeface="+mn-cs"/>
              </a:rPr>
              <a:t>Chinese </a:t>
            </a:r>
            <a:r>
              <a:rPr lang="en-US" altLang="zh-CN" sz="3000" dirty="0" err="1" smtClean="0">
                <a:solidFill>
                  <a:schemeClr val="bg1"/>
                </a:solidFill>
                <a:latin typeface="+mn-lt"/>
                <a:ea typeface="+mn-ea"/>
                <a:cs typeface="+mn-cs"/>
              </a:rPr>
              <a:t>Chán</a:t>
            </a:r>
            <a:r>
              <a:rPr lang="en-US" altLang="zh-CN" sz="3000" dirty="0" smtClean="0">
                <a:solidFill>
                  <a:schemeClr val="bg1"/>
                </a:solidFill>
                <a:latin typeface="+mn-lt"/>
                <a:ea typeface="+mn-ea"/>
                <a:cs typeface="+mn-cs"/>
              </a:rPr>
              <a:t> (Zen) School was </a:t>
            </a:r>
            <a:r>
              <a:rPr lang="en-US" altLang="zh-CN" sz="3000" dirty="0">
                <a:solidFill>
                  <a:schemeClr val="bg1"/>
                </a:solidFill>
                <a:latin typeface="+mn-lt"/>
                <a:ea typeface="+mn-ea"/>
                <a:cs typeface="+mn-cs"/>
              </a:rPr>
              <a:t>profoundly influenced by it, though </a:t>
            </a:r>
            <a:r>
              <a:rPr lang="en-US" altLang="zh-CN" sz="3000" dirty="0" err="1">
                <a:solidFill>
                  <a:schemeClr val="bg1"/>
                </a:solidFill>
                <a:latin typeface="+mn-lt"/>
                <a:ea typeface="+mn-ea"/>
                <a:cs typeface="+mn-cs"/>
              </a:rPr>
              <a:t>Chán</a:t>
            </a:r>
            <a:r>
              <a:rPr lang="en-US" altLang="zh-CN" sz="3000" dirty="0">
                <a:solidFill>
                  <a:schemeClr val="bg1"/>
                </a:solidFill>
                <a:latin typeface="+mn-lt"/>
                <a:ea typeface="+mn-ea"/>
                <a:cs typeface="+mn-cs"/>
              </a:rPr>
              <a:t> also defined itself by distinguishing itself from </a:t>
            </a:r>
            <a:r>
              <a:rPr lang="en-US" altLang="zh-CN" sz="3000" dirty="0" err="1" smtClean="0">
                <a:solidFill>
                  <a:schemeClr val="bg1"/>
                </a:solidFill>
                <a:latin typeface="+mn-lt"/>
                <a:ea typeface="+mn-ea"/>
                <a:cs typeface="+mn-cs"/>
              </a:rPr>
              <a:t>Huayan</a:t>
            </a:r>
            <a:r>
              <a:rPr lang="en-US" altLang="zh-CN" sz="3000" dirty="0" smtClean="0">
                <a:solidFill>
                  <a:schemeClr val="bg1"/>
                </a:solidFill>
                <a:latin typeface="+mn-lt"/>
                <a:ea typeface="+mn-ea"/>
                <a:cs typeface="+mn-cs"/>
              </a:rPr>
              <a:t>. </a:t>
            </a:r>
            <a:r>
              <a:rPr lang="en-US" altLang="zh-CN" sz="3000" dirty="0" err="1" smtClean="0">
                <a:solidFill>
                  <a:schemeClr val="bg1"/>
                </a:solidFill>
                <a:latin typeface="+mn-lt"/>
                <a:ea typeface="+mn-ea"/>
                <a:cs typeface="+mn-cs"/>
              </a:rPr>
              <a:t>Zong</a:t>
            </a:r>
            <a:r>
              <a:rPr lang="en-US" altLang="zh-CN" sz="3000" dirty="0" smtClean="0">
                <a:solidFill>
                  <a:schemeClr val="bg1"/>
                </a:solidFill>
                <a:latin typeface="+mn-lt"/>
                <a:ea typeface="+mn-ea"/>
                <a:cs typeface="+mn-cs"/>
              </a:rPr>
              <a:t>-mi</a:t>
            </a:r>
            <a:r>
              <a:rPr lang="en-US" altLang="zh-CN" sz="3000" dirty="0">
                <a:solidFill>
                  <a:schemeClr val="bg1"/>
                </a:solidFill>
                <a:latin typeface="+mn-lt"/>
                <a:ea typeface="+mn-ea"/>
                <a:cs typeface="+mn-cs"/>
              </a:rPr>
              <a:t>, the Fifth Patriarch of the </a:t>
            </a:r>
            <a:r>
              <a:rPr lang="en-US" altLang="zh-CN" sz="3000" dirty="0" err="1" smtClean="0">
                <a:solidFill>
                  <a:schemeClr val="bg1"/>
                </a:solidFill>
                <a:latin typeface="+mn-lt"/>
                <a:ea typeface="+mn-ea"/>
                <a:cs typeface="+mn-cs"/>
              </a:rPr>
              <a:t>Huayan</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school, also occupies a prominent position in the history of </a:t>
            </a:r>
            <a:r>
              <a:rPr lang="en-US" altLang="zh-CN" sz="3000" dirty="0" err="1">
                <a:solidFill>
                  <a:schemeClr val="bg1"/>
                </a:solidFill>
                <a:latin typeface="+mn-lt"/>
                <a:ea typeface="+mn-ea"/>
                <a:cs typeface="+mn-cs"/>
              </a:rPr>
              <a:t>Chán</a:t>
            </a:r>
            <a:r>
              <a:rPr lang="en-US" altLang="zh-CN" sz="3000" dirty="0">
                <a:solidFill>
                  <a:schemeClr val="bg1"/>
                </a:solidFill>
                <a:latin typeface="+mn-lt"/>
                <a:ea typeface="+mn-ea"/>
                <a:cs typeface="+mn-cs"/>
              </a:rPr>
              <a:t>. During the </a:t>
            </a:r>
            <a:r>
              <a:rPr lang="en-US" altLang="zh-CN" sz="3000" dirty="0" smtClean="0">
                <a:solidFill>
                  <a:schemeClr val="bg1"/>
                </a:solidFill>
                <a:latin typeface="+mn-lt"/>
                <a:ea typeface="+mn-ea"/>
                <a:cs typeface="+mn-cs"/>
              </a:rPr>
              <a:t>Song dynasty, </a:t>
            </a:r>
            <a:r>
              <a:rPr lang="en-US" altLang="zh-CN" sz="3000" dirty="0">
                <a:solidFill>
                  <a:schemeClr val="bg1"/>
                </a:solidFill>
                <a:latin typeface="+mn-lt"/>
                <a:ea typeface="+mn-ea"/>
                <a:cs typeface="+mn-cs"/>
              </a:rPr>
              <a:t>the </a:t>
            </a:r>
            <a:r>
              <a:rPr lang="en-US" altLang="zh-CN" sz="3000" dirty="0" err="1" smtClean="0">
                <a:solidFill>
                  <a:schemeClr val="bg1"/>
                </a:solidFill>
                <a:latin typeface="+mn-lt"/>
                <a:ea typeface="+mn-ea"/>
                <a:cs typeface="+mn-cs"/>
              </a:rPr>
              <a:t>Huayan</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metaphysics were completely assimilated by the </a:t>
            </a:r>
            <a:r>
              <a:rPr lang="en-US" altLang="zh-CN" sz="3000" dirty="0" err="1" smtClean="0">
                <a:solidFill>
                  <a:schemeClr val="bg1"/>
                </a:solidFill>
                <a:latin typeface="+mn-lt"/>
                <a:ea typeface="+mn-ea"/>
                <a:cs typeface="+mn-cs"/>
              </a:rPr>
              <a:t>Chán</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School</a:t>
            </a:r>
            <a:r>
              <a:rPr lang="en-US" altLang="zh-CN" sz="3000" dirty="0">
                <a:solidFill>
                  <a:schemeClr val="bg1"/>
                </a:solidFill>
                <a:latin typeface="+mn-lt"/>
                <a:ea typeface="+mn-ea"/>
                <a:cs typeface="+mn-cs"/>
              </a:rPr>
              <a:t>.</a:t>
            </a:r>
          </a:p>
        </p:txBody>
      </p:sp>
    </p:spTree>
    <p:extLst>
      <p:ext uri="{BB962C8B-B14F-4D97-AF65-F5344CB8AC3E}">
        <p14:creationId xmlns:p14="http://schemas.microsoft.com/office/powerpoint/2010/main" val="31283040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420043" y="895866"/>
            <a:ext cx="5158946" cy="452257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200000"/>
              </a:lnSpc>
              <a:spcAft>
                <a:spcPts val="1800"/>
              </a:spcAft>
            </a:pPr>
            <a:r>
              <a:rPr lang="en-US" altLang="zh-CN" sz="3200" dirty="0" err="1" smtClean="0">
                <a:solidFill>
                  <a:schemeClr val="bg1"/>
                </a:solidFill>
                <a:latin typeface="+mn-lt"/>
                <a:ea typeface="+mn-ea"/>
                <a:cs typeface="+mn-cs"/>
              </a:rPr>
              <a:t>Yuexia</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t>
            </a:r>
            <a:r>
              <a:rPr lang="en-US" altLang="zh-CN" sz="3200" dirty="0" smtClean="0">
                <a:solidFill>
                  <a:schemeClr val="bg1"/>
                </a:solidFill>
                <a:latin typeface="+mn-lt"/>
                <a:ea typeface="+mn-ea"/>
                <a:cs typeface="+mn-cs"/>
              </a:rPr>
              <a:t>1858-1917; </a:t>
            </a:r>
            <a:r>
              <a:rPr lang="zh-CN" altLang="en-US" sz="3200" dirty="0" smtClean="0">
                <a:solidFill>
                  <a:schemeClr val="bg1"/>
                </a:solidFill>
                <a:latin typeface="+mn-lt"/>
                <a:ea typeface="+mn-ea"/>
                <a:cs typeface="+mn-cs"/>
              </a:rPr>
              <a:t>月霞</a:t>
            </a:r>
            <a:r>
              <a:rPr lang="en-US" altLang="zh-CN" sz="3200" dirty="0" smtClean="0">
                <a:solidFill>
                  <a:schemeClr val="bg1"/>
                </a:solidFill>
                <a:latin typeface="+mn-lt"/>
                <a:ea typeface="+mn-ea"/>
                <a:cs typeface="+mn-cs"/>
              </a:rPr>
              <a:t>)—</a:t>
            </a:r>
            <a:r>
              <a:rPr lang="en-US" altLang="zh-CN" sz="3200" dirty="0" err="1" smtClean="0">
                <a:solidFill>
                  <a:schemeClr val="bg1"/>
                </a:solidFill>
                <a:latin typeface="+mn-lt"/>
                <a:ea typeface="+mn-ea"/>
                <a:cs typeface="+mn-cs"/>
              </a:rPr>
              <a:t>Cizhou</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t>
            </a:r>
            <a:r>
              <a:rPr lang="en-US" altLang="zh-CN" sz="3200" dirty="0" smtClean="0">
                <a:solidFill>
                  <a:schemeClr val="bg1"/>
                </a:solidFill>
                <a:latin typeface="+mn-lt"/>
                <a:ea typeface="+mn-ea"/>
                <a:cs typeface="+mn-cs"/>
              </a:rPr>
              <a:t>1877-1958; </a:t>
            </a:r>
            <a:r>
              <a:rPr lang="zh-CN" altLang="en-US" sz="3200" dirty="0" smtClean="0">
                <a:solidFill>
                  <a:schemeClr val="bg1"/>
                </a:solidFill>
                <a:latin typeface="+mn-lt"/>
                <a:ea typeface="+mn-ea"/>
                <a:cs typeface="+mn-cs"/>
              </a:rPr>
              <a:t>慈舟</a:t>
            </a:r>
            <a:r>
              <a:rPr lang="en-US" altLang="zh-CN" sz="3200" dirty="0" smtClean="0">
                <a:solidFill>
                  <a:schemeClr val="bg1"/>
                </a:solidFill>
                <a:latin typeface="+mn-lt"/>
                <a:ea typeface="+mn-ea"/>
                <a:cs typeface="+mn-cs"/>
              </a:rPr>
              <a:t>)—</a:t>
            </a:r>
            <a:r>
              <a:rPr lang="en-US" altLang="zh-CN" sz="3200" dirty="0" err="1" smtClean="0">
                <a:solidFill>
                  <a:schemeClr val="bg1"/>
                </a:solidFill>
                <a:latin typeface="+mn-lt"/>
                <a:ea typeface="+mn-ea"/>
                <a:cs typeface="+mn-cs"/>
              </a:rPr>
              <a:t>Mengcan</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a:t>
            </a:r>
            <a:r>
              <a:rPr lang="en-US" altLang="zh-CN" sz="3200" dirty="0" smtClean="0">
                <a:solidFill>
                  <a:schemeClr val="bg1"/>
                </a:solidFill>
                <a:latin typeface="+mn-lt"/>
                <a:ea typeface="+mn-ea"/>
                <a:cs typeface="+mn-cs"/>
              </a:rPr>
              <a:t>1915-2017; </a:t>
            </a:r>
            <a:r>
              <a:rPr lang="zh-CN" altLang="en-US" sz="3200" dirty="0" smtClean="0">
                <a:solidFill>
                  <a:schemeClr val="bg1"/>
                </a:solidFill>
                <a:latin typeface="+mn-lt"/>
                <a:ea typeface="+mn-ea"/>
                <a:cs typeface="+mn-cs"/>
              </a:rPr>
              <a:t>夢參</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p:txBody>
      </p:sp>
      <p:sp>
        <p:nvSpPr>
          <p:cNvPr id="7" name="標題 5"/>
          <p:cNvSpPr txBox="1">
            <a:spLocks/>
          </p:cNvSpPr>
          <p:nvPr/>
        </p:nvSpPr>
        <p:spPr>
          <a:xfrm>
            <a:off x="8898045" y="4508161"/>
            <a:ext cx="3618683" cy="155901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spcAft>
                <a:spcPts val="1800"/>
              </a:spcAft>
            </a:pPr>
            <a:r>
              <a:rPr lang="en-US" altLang="zh-CN" sz="3000" dirty="0" smtClean="0">
                <a:solidFill>
                  <a:schemeClr val="bg1"/>
                </a:solidFill>
                <a:latin typeface="+mn-lt"/>
                <a:ea typeface="+mn-ea"/>
                <a:cs typeface="+mn-cs"/>
              </a:rPr>
              <a:t>Master </a:t>
            </a:r>
            <a:r>
              <a:rPr lang="en-US" altLang="zh-CN" sz="3000" dirty="0" err="1" smtClean="0">
                <a:solidFill>
                  <a:schemeClr val="bg1"/>
                </a:solidFill>
                <a:latin typeface="+mn-lt"/>
                <a:ea typeface="+mn-ea"/>
                <a:cs typeface="+mn-cs"/>
              </a:rPr>
              <a:t>Mengcan</a:t>
            </a:r>
            <a:endParaRPr lang="en-US" altLang="zh-CN" sz="3000" dirty="0">
              <a:solidFill>
                <a:schemeClr val="bg1"/>
              </a:solidFill>
              <a:latin typeface="+mn-lt"/>
              <a:ea typeface="+mn-ea"/>
              <a:cs typeface="+mn-cs"/>
            </a:endParaRPr>
          </a:p>
        </p:txBody>
      </p:sp>
      <p:pic>
        <p:nvPicPr>
          <p:cNvPr id="8" name="圖片 7"/>
          <p:cNvPicPr>
            <a:picLocks noChangeAspect="1"/>
          </p:cNvPicPr>
          <p:nvPr/>
        </p:nvPicPr>
        <p:blipFill>
          <a:blip r:embed="rId3"/>
          <a:stretch>
            <a:fillRect/>
          </a:stretch>
        </p:blipFill>
        <p:spPr>
          <a:xfrm>
            <a:off x="5868545" y="1105163"/>
            <a:ext cx="2641329" cy="3608944"/>
          </a:xfrm>
          <a:prstGeom prst="rect">
            <a:avLst/>
          </a:prstGeom>
        </p:spPr>
      </p:pic>
      <p:sp>
        <p:nvSpPr>
          <p:cNvPr id="9" name="標題 5"/>
          <p:cNvSpPr txBox="1">
            <a:spLocks/>
          </p:cNvSpPr>
          <p:nvPr/>
        </p:nvSpPr>
        <p:spPr>
          <a:xfrm>
            <a:off x="5817203" y="4508161"/>
            <a:ext cx="3618683" cy="155901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spcAft>
                <a:spcPts val="1800"/>
              </a:spcAft>
            </a:pPr>
            <a:r>
              <a:rPr lang="en-US" altLang="zh-CN" sz="3000" dirty="0" smtClean="0">
                <a:solidFill>
                  <a:schemeClr val="bg1"/>
                </a:solidFill>
                <a:latin typeface="+mn-lt"/>
                <a:ea typeface="+mn-ea"/>
                <a:cs typeface="+mn-cs"/>
              </a:rPr>
              <a:t>Master </a:t>
            </a:r>
            <a:r>
              <a:rPr lang="en-US" altLang="zh-CN" sz="3000" dirty="0" err="1" smtClean="0">
                <a:solidFill>
                  <a:schemeClr val="bg1"/>
                </a:solidFill>
                <a:latin typeface="+mn-lt"/>
                <a:ea typeface="+mn-ea"/>
                <a:cs typeface="+mn-cs"/>
              </a:rPr>
              <a:t>Cizhou</a:t>
            </a:r>
            <a:endParaRPr lang="en-US" altLang="zh-CN" sz="3000" dirty="0">
              <a:solidFill>
                <a:schemeClr val="bg1"/>
              </a:solidFill>
              <a:latin typeface="+mn-lt"/>
              <a:ea typeface="+mn-ea"/>
              <a:cs typeface="+mn-cs"/>
            </a:endParaRPr>
          </a:p>
        </p:txBody>
      </p:sp>
      <p:pic>
        <p:nvPicPr>
          <p:cNvPr id="10" name="圖片 9"/>
          <p:cNvPicPr>
            <a:picLocks noChangeAspect="1"/>
          </p:cNvPicPr>
          <p:nvPr/>
        </p:nvPicPr>
        <p:blipFill>
          <a:blip r:embed="rId4"/>
          <a:stretch>
            <a:fillRect/>
          </a:stretch>
        </p:blipFill>
        <p:spPr>
          <a:xfrm>
            <a:off x="8799430" y="1105163"/>
            <a:ext cx="2915572" cy="3608944"/>
          </a:xfrm>
          <a:prstGeom prst="rect">
            <a:avLst/>
          </a:prstGeom>
        </p:spPr>
      </p:pic>
    </p:spTree>
    <p:extLst>
      <p:ext uri="{BB962C8B-B14F-4D97-AF65-F5344CB8AC3E}">
        <p14:creationId xmlns:p14="http://schemas.microsoft.com/office/powerpoint/2010/main" val="5915486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2970613" y="454573"/>
            <a:ext cx="5358336" cy="1189739"/>
          </a:xfrm>
          <a:prstGeom prst="rect">
            <a:avLst/>
          </a:prstGeom>
          <a:ln w="25400">
            <a:solidFill>
              <a:schemeClr val="bg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20000"/>
              </a:lnSpc>
            </a:pPr>
            <a:r>
              <a:rPr lang="en-US" altLang="zh-CN" sz="3600" dirty="0" smtClean="0">
                <a:solidFill>
                  <a:schemeClr val="bg1"/>
                </a:solidFill>
                <a:latin typeface="+mn-lt"/>
                <a:ea typeface="+mn-ea"/>
                <a:cs typeface="+mn-cs"/>
              </a:rPr>
              <a:t>5. </a:t>
            </a:r>
            <a:r>
              <a:rPr lang="en-US" altLang="zh-CN" sz="3600" b="1" u="sng" dirty="0" smtClean="0">
                <a:solidFill>
                  <a:schemeClr val="bg1"/>
                </a:solidFill>
                <a:latin typeface="+mn-lt"/>
                <a:ea typeface="+mn-ea"/>
                <a:cs typeface="+mn-cs"/>
              </a:rPr>
              <a:t>Chan School</a:t>
            </a:r>
            <a:r>
              <a:rPr lang="en-US" altLang="zh-CN" sz="3600" b="1"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禪宗</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
        <p:nvSpPr>
          <p:cNvPr id="6" name="標題 5"/>
          <p:cNvSpPr txBox="1">
            <a:spLocks/>
          </p:cNvSpPr>
          <p:nvPr/>
        </p:nvSpPr>
        <p:spPr>
          <a:xfrm>
            <a:off x="721162" y="1305099"/>
            <a:ext cx="11298773" cy="56782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3600" dirty="0">
                <a:solidFill>
                  <a:schemeClr val="bg1"/>
                </a:solidFill>
                <a:latin typeface="+mn-lt"/>
                <a:ea typeface="+mn-ea"/>
                <a:cs typeface="+mn-cs"/>
              </a:rPr>
              <a:t>The Chan School </a:t>
            </a:r>
            <a:r>
              <a:rPr lang="en-US" altLang="zh-CN" sz="3600" dirty="0" smtClean="0">
                <a:solidFill>
                  <a:schemeClr val="bg1"/>
                </a:solidFill>
                <a:latin typeface="+mn-lt"/>
                <a:ea typeface="+mn-ea"/>
                <a:cs typeface="+mn-cs"/>
              </a:rPr>
              <a:t>(Zen; </a:t>
            </a:r>
            <a:r>
              <a:rPr lang="zh-CN" altLang="en-US" sz="3600" dirty="0" smtClean="0">
                <a:solidFill>
                  <a:schemeClr val="bg1"/>
                </a:solidFill>
                <a:latin typeface="+mn-lt"/>
                <a:ea typeface="+mn-ea"/>
                <a:cs typeface="+mn-cs"/>
              </a:rPr>
              <a:t>禪宗</a:t>
            </a:r>
            <a:r>
              <a:rPr lang="en-US" altLang="zh-CN" sz="3600" dirty="0">
                <a:solidFill>
                  <a:schemeClr val="bg1"/>
                </a:solidFill>
                <a:latin typeface="+mn-lt"/>
                <a:ea typeface="+mn-ea"/>
                <a:cs typeface="+mn-cs"/>
              </a:rPr>
              <a:t>) is an indigenous form of Chinese Buddhism that developed beginning in the sixth century CE and subsequently spread to the rest of East Asia (Japanese: Zen; Korean: </a:t>
            </a:r>
            <a:r>
              <a:rPr lang="en-US" altLang="zh-CN" sz="3600" dirty="0" err="1">
                <a:solidFill>
                  <a:schemeClr val="bg1"/>
                </a:solidFill>
                <a:latin typeface="+mn-lt"/>
                <a:ea typeface="+mn-ea"/>
                <a:cs typeface="+mn-cs"/>
              </a:rPr>
              <a:t>Sôn</a:t>
            </a:r>
            <a:r>
              <a:rPr lang="en-US" altLang="zh-CN" sz="3600" dirty="0">
                <a:solidFill>
                  <a:schemeClr val="bg1"/>
                </a:solidFill>
                <a:latin typeface="+mn-lt"/>
                <a:ea typeface="+mn-ea"/>
                <a:cs typeface="+mn-cs"/>
              </a:rPr>
              <a:t>; Vietnamese; </a:t>
            </a:r>
            <a:r>
              <a:rPr lang="en-US" altLang="zh-CN" sz="3600" dirty="0" err="1">
                <a:solidFill>
                  <a:schemeClr val="bg1"/>
                </a:solidFill>
                <a:latin typeface="+mn-lt"/>
                <a:ea typeface="+mn-ea"/>
                <a:cs typeface="+mn-cs"/>
              </a:rPr>
              <a:t>Thiền</a:t>
            </a:r>
            <a:r>
              <a:rPr lang="en-US" altLang="zh-CN" sz="3600" dirty="0" smtClean="0">
                <a:solidFill>
                  <a:schemeClr val="bg1"/>
                </a:solidFill>
                <a:latin typeface="+mn-lt"/>
                <a:ea typeface="+mn-ea"/>
                <a:cs typeface="+mn-cs"/>
              </a:rPr>
              <a:t>). </a:t>
            </a:r>
          </a:p>
        </p:txBody>
      </p:sp>
    </p:spTree>
    <p:extLst>
      <p:ext uri="{BB962C8B-B14F-4D97-AF65-F5344CB8AC3E}">
        <p14:creationId xmlns:p14="http://schemas.microsoft.com/office/powerpoint/2010/main" val="19381321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02601" y="315097"/>
            <a:ext cx="11139672" cy="614424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30000"/>
              </a:lnSpc>
              <a:spcAft>
                <a:spcPts val="1200"/>
              </a:spcAft>
            </a:pPr>
            <a:r>
              <a:rPr lang="en-US" altLang="zh-CN" sz="3600" b="1" u="sng" dirty="0">
                <a:solidFill>
                  <a:schemeClr val="bg1"/>
                </a:solidFill>
                <a:latin typeface="+mn-lt"/>
                <a:ea typeface="+mn-ea"/>
                <a:cs typeface="+mn-cs"/>
              </a:rPr>
              <a:t>First </a:t>
            </a:r>
            <a:r>
              <a:rPr lang="en-US" altLang="zh-CN" sz="3600" b="1" u="sng" dirty="0" smtClean="0">
                <a:solidFill>
                  <a:schemeClr val="bg1"/>
                </a:solidFill>
                <a:latin typeface="+mn-lt"/>
                <a:ea typeface="+mn-ea"/>
                <a:cs typeface="+mn-cs"/>
              </a:rPr>
              <a:t>Six Patriarchs </a:t>
            </a:r>
            <a:r>
              <a:rPr lang="en-US" altLang="zh-CN" sz="3600" b="1" u="sng" dirty="0">
                <a:solidFill>
                  <a:schemeClr val="bg1"/>
                </a:solidFill>
                <a:latin typeface="+mn-lt"/>
                <a:ea typeface="+mn-ea"/>
                <a:cs typeface="+mn-cs"/>
              </a:rPr>
              <a:t>(c. 500 – early 8th century)</a:t>
            </a:r>
          </a:p>
          <a:p>
            <a:pPr algn="ctr">
              <a:lnSpc>
                <a:spcPct val="130000"/>
              </a:lnSpc>
              <a:spcAft>
                <a:spcPts val="1200"/>
              </a:spcAft>
            </a:pPr>
            <a:r>
              <a:rPr lang="en-US" altLang="zh-CN" sz="3600" b="1" u="sng" dirty="0" smtClean="0">
                <a:solidFill>
                  <a:schemeClr val="bg1"/>
                </a:solidFill>
                <a:latin typeface="+mn-lt"/>
                <a:ea typeface="+mn-ea"/>
                <a:cs typeface="+mn-cs"/>
              </a:rPr>
              <a:t>First Patriarch: </a:t>
            </a:r>
            <a:r>
              <a:rPr lang="en-US" altLang="zh-CN" sz="3600" b="1" u="sng" dirty="0" err="1" smtClean="0">
                <a:solidFill>
                  <a:schemeClr val="bg1"/>
                </a:solidFill>
                <a:latin typeface="+mn-lt"/>
                <a:ea typeface="+mn-ea"/>
                <a:cs typeface="+mn-cs"/>
              </a:rPr>
              <a:t>Bodhidharma</a:t>
            </a:r>
            <a:r>
              <a:rPr lang="en-US" altLang="zh-CN" sz="3600" b="1" u="sng" dirty="0" smtClean="0">
                <a:solidFill>
                  <a:schemeClr val="bg1"/>
                </a:solidFill>
                <a:latin typeface="+mn-lt"/>
                <a:ea typeface="+mn-ea"/>
                <a:cs typeface="+mn-cs"/>
              </a:rPr>
              <a:t> </a:t>
            </a:r>
            <a:r>
              <a:rPr lang="en-US" altLang="zh-CN" sz="3600" b="1" dirty="0" smtClean="0">
                <a:solidFill>
                  <a:schemeClr val="bg1"/>
                </a:solidFill>
                <a:latin typeface="+mn-lt"/>
                <a:ea typeface="+mn-ea"/>
                <a:cs typeface="+mn-cs"/>
              </a:rPr>
              <a:t>(</a:t>
            </a:r>
            <a:r>
              <a:rPr lang="zh-CN" altLang="en-US" sz="3600" b="1" dirty="0" smtClean="0">
                <a:solidFill>
                  <a:schemeClr val="bg1"/>
                </a:solidFill>
                <a:latin typeface="+mn-lt"/>
                <a:ea typeface="+mn-ea"/>
                <a:cs typeface="+mn-cs"/>
              </a:rPr>
              <a:t>達摩</a:t>
            </a:r>
            <a:r>
              <a:rPr lang="en-US" altLang="zh-CN" sz="3600" b="1" dirty="0" smtClean="0">
                <a:solidFill>
                  <a:schemeClr val="bg1"/>
                </a:solidFill>
                <a:latin typeface="+mn-lt"/>
                <a:ea typeface="+mn-ea"/>
                <a:cs typeface="+mn-cs"/>
              </a:rPr>
              <a:t>)</a:t>
            </a:r>
          </a:p>
          <a:p>
            <a:pPr>
              <a:lnSpc>
                <a:spcPct val="130000"/>
              </a:lnSpc>
              <a:spcAft>
                <a:spcPts val="2400"/>
              </a:spcAft>
            </a:pPr>
            <a:r>
              <a:rPr lang="en-US" altLang="zh-CN" sz="3200" dirty="0" err="1">
                <a:solidFill>
                  <a:schemeClr val="bg1"/>
                </a:solidFill>
                <a:latin typeface="+mn-lt"/>
                <a:ea typeface="+mn-ea"/>
                <a:cs typeface="+mn-cs"/>
              </a:rPr>
              <a:t>Bodhidharma</a:t>
            </a:r>
            <a:r>
              <a:rPr lang="en-US" altLang="zh-CN" sz="3200" dirty="0">
                <a:solidFill>
                  <a:schemeClr val="bg1"/>
                </a:solidFill>
                <a:latin typeface="+mn-lt"/>
                <a:ea typeface="+mn-ea"/>
                <a:cs typeface="+mn-cs"/>
              </a:rPr>
              <a:t> was </a:t>
            </a:r>
            <a:r>
              <a:rPr lang="en-US" altLang="zh-CN" sz="3200" dirty="0" smtClean="0">
                <a:solidFill>
                  <a:schemeClr val="bg1"/>
                </a:solidFill>
                <a:latin typeface="+mn-lt"/>
                <a:ea typeface="+mn-ea"/>
                <a:cs typeface="+mn-cs"/>
              </a:rPr>
              <a:t>an Indian monk </a:t>
            </a:r>
            <a:r>
              <a:rPr lang="en-US" altLang="zh-CN" sz="3200" dirty="0">
                <a:solidFill>
                  <a:schemeClr val="bg1"/>
                </a:solidFill>
                <a:latin typeface="+mn-lt"/>
                <a:ea typeface="+mn-ea"/>
                <a:cs typeface="+mn-cs"/>
              </a:rPr>
              <a:t>who lived during the 5th or 6th century. He is traditionally credited as the transmitter of Chan Buddhism to China, and regarded as its first Chinese patriarch</a:t>
            </a:r>
            <a:r>
              <a:rPr lang="en-US" altLang="zh-CN" sz="3200" dirty="0" smtClean="0">
                <a:solidFill>
                  <a:schemeClr val="bg1"/>
                </a:solidFill>
                <a:latin typeface="+mn-lt"/>
                <a:ea typeface="+mn-ea"/>
                <a:cs typeface="+mn-cs"/>
              </a:rPr>
              <a:t>. He is </a:t>
            </a:r>
            <a:r>
              <a:rPr lang="en-US" altLang="zh-CN" sz="3200" dirty="0">
                <a:solidFill>
                  <a:schemeClr val="bg1"/>
                </a:solidFill>
                <a:latin typeface="+mn-lt"/>
                <a:ea typeface="+mn-ea"/>
                <a:cs typeface="+mn-cs"/>
              </a:rPr>
              <a:t>recorded as having come into </a:t>
            </a:r>
            <a:r>
              <a:rPr lang="en-US" altLang="zh-CN" sz="3200" dirty="0" smtClean="0">
                <a:solidFill>
                  <a:schemeClr val="bg1"/>
                </a:solidFill>
                <a:latin typeface="+mn-lt"/>
                <a:ea typeface="+mn-ea"/>
                <a:cs typeface="+mn-cs"/>
              </a:rPr>
              <a:t>China during </a:t>
            </a:r>
            <a:r>
              <a:rPr lang="en-US" altLang="zh-CN" sz="3200" dirty="0">
                <a:solidFill>
                  <a:schemeClr val="bg1"/>
                </a:solidFill>
                <a:latin typeface="+mn-lt"/>
                <a:ea typeface="+mn-ea"/>
                <a:cs typeface="+mn-cs"/>
              </a:rPr>
              <a:t>the time of Southern and Northern Dynasties (</a:t>
            </a:r>
            <a:r>
              <a:rPr lang="en-US" altLang="zh-CN" sz="3200" dirty="0" smtClean="0">
                <a:solidFill>
                  <a:schemeClr val="bg1"/>
                </a:solidFill>
                <a:latin typeface="+mn-lt"/>
                <a:ea typeface="+mn-ea"/>
                <a:cs typeface="+mn-cs"/>
              </a:rPr>
              <a:t>420-</a:t>
            </a:r>
            <a:r>
              <a:rPr lang="zh-CN" altLang="en-US" sz="3200" dirty="0" smtClean="0">
                <a:solidFill>
                  <a:schemeClr val="bg1"/>
                </a:solidFill>
                <a:latin typeface="+mn-lt"/>
                <a:ea typeface="+mn-ea"/>
                <a:cs typeface="+mn-cs"/>
              </a:rPr>
              <a:t> </a:t>
            </a:r>
            <a:r>
              <a:rPr lang="en-US" altLang="zh-CN" sz="3200" dirty="0">
                <a:solidFill>
                  <a:schemeClr val="bg1"/>
                </a:solidFill>
                <a:latin typeface="+mn-lt"/>
                <a:ea typeface="+mn-ea"/>
                <a:cs typeface="+mn-cs"/>
              </a:rPr>
              <a:t>589) to teach a </a:t>
            </a:r>
            <a:r>
              <a:rPr lang="en-US" altLang="zh-CN" sz="3200" dirty="0" smtClean="0">
                <a:solidFill>
                  <a:schemeClr val="bg1"/>
                </a:solidFill>
                <a:latin typeface="+mn-lt"/>
                <a:ea typeface="+mn-ea"/>
                <a:cs typeface="+mn-cs"/>
              </a:rPr>
              <a:t>“</a:t>
            </a:r>
            <a:r>
              <a:rPr lang="en-US" altLang="zh-CN" sz="3200" u="sng" dirty="0" smtClean="0">
                <a:solidFill>
                  <a:schemeClr val="bg1"/>
                </a:solidFill>
                <a:latin typeface="+mn-lt"/>
                <a:ea typeface="+mn-ea"/>
                <a:cs typeface="+mn-cs"/>
              </a:rPr>
              <a:t>special </a:t>
            </a:r>
            <a:r>
              <a:rPr lang="en-US" altLang="zh-CN" sz="3200" u="sng" dirty="0">
                <a:solidFill>
                  <a:schemeClr val="bg1"/>
                </a:solidFill>
                <a:latin typeface="+mn-lt"/>
                <a:ea typeface="+mn-ea"/>
                <a:cs typeface="+mn-cs"/>
              </a:rPr>
              <a:t>transmission outside </a:t>
            </a:r>
            <a:r>
              <a:rPr lang="en-US" altLang="zh-CN" sz="3200" u="sng" dirty="0" smtClean="0">
                <a:solidFill>
                  <a:schemeClr val="bg1"/>
                </a:solidFill>
                <a:latin typeface="+mn-lt"/>
                <a:ea typeface="+mn-ea"/>
                <a:cs typeface="+mn-cs"/>
              </a:rPr>
              <a:t>scriptures</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教外別傳</a:t>
            </a:r>
            <a:r>
              <a:rPr lang="en-US" altLang="zh-CN" sz="3200" dirty="0" smtClean="0">
                <a:solidFill>
                  <a:schemeClr val="bg1"/>
                </a:solidFill>
                <a:latin typeface="+mn-lt"/>
                <a:ea typeface="+mn-ea"/>
                <a:cs typeface="+mn-cs"/>
              </a:rPr>
              <a:t>) which “</a:t>
            </a:r>
            <a:r>
              <a:rPr lang="en-US" altLang="zh-CN" sz="3200" u="sng" dirty="0" smtClean="0">
                <a:solidFill>
                  <a:schemeClr val="bg1"/>
                </a:solidFill>
                <a:latin typeface="+mn-lt"/>
                <a:ea typeface="+mn-ea"/>
                <a:cs typeface="+mn-cs"/>
              </a:rPr>
              <a:t>did </a:t>
            </a:r>
            <a:r>
              <a:rPr lang="en-US" altLang="zh-CN" sz="3200" u="sng" dirty="0">
                <a:solidFill>
                  <a:schemeClr val="bg1"/>
                </a:solidFill>
                <a:latin typeface="+mn-lt"/>
                <a:ea typeface="+mn-ea"/>
                <a:cs typeface="+mn-cs"/>
              </a:rPr>
              <a:t>not stand upon </a:t>
            </a:r>
            <a:r>
              <a:rPr lang="en-US" altLang="zh-CN" sz="3200" u="sng" dirty="0" smtClean="0">
                <a:solidFill>
                  <a:schemeClr val="bg1"/>
                </a:solidFill>
                <a:latin typeface="+mn-lt"/>
                <a:ea typeface="+mn-ea"/>
                <a:cs typeface="+mn-cs"/>
              </a:rPr>
              <a:t>words</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不立文字</a:t>
            </a:r>
            <a:r>
              <a:rPr lang="en-US" altLang="zh-CN" sz="3200" dirty="0">
                <a:solidFill>
                  <a:schemeClr val="bg1"/>
                </a:solidFill>
                <a:latin typeface="+mn-lt"/>
                <a:ea typeface="+mn-ea"/>
                <a:cs typeface="+mn-cs"/>
              </a:rPr>
              <a:t>). </a:t>
            </a:r>
          </a:p>
        </p:txBody>
      </p:sp>
    </p:spTree>
    <p:extLst>
      <p:ext uri="{BB962C8B-B14F-4D97-AF65-F5344CB8AC3E}">
        <p14:creationId xmlns:p14="http://schemas.microsoft.com/office/powerpoint/2010/main" val="5930346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509570" y="100191"/>
            <a:ext cx="11139672" cy="34971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spcAft>
                <a:spcPts val="2400"/>
              </a:spcAft>
            </a:pPr>
            <a:r>
              <a:rPr lang="en-US" altLang="zh-CN" sz="3000" dirty="0" err="1" smtClean="0">
                <a:solidFill>
                  <a:schemeClr val="bg1"/>
                </a:solidFill>
                <a:latin typeface="+mn-lt"/>
                <a:ea typeface="+mn-ea"/>
                <a:cs typeface="+mn-cs"/>
              </a:rPr>
              <a:t>Bodhidharma‘s</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teachings and practice centered on meditation and </a:t>
            </a:r>
            <a:r>
              <a:rPr lang="en-US" altLang="zh-CN" sz="3000" i="1" dirty="0">
                <a:solidFill>
                  <a:schemeClr val="bg1"/>
                </a:solidFill>
                <a:latin typeface="+mn-lt"/>
                <a:ea typeface="+mn-ea"/>
                <a:cs typeface="+mn-cs"/>
              </a:rPr>
              <a:t>the </a:t>
            </a:r>
            <a:r>
              <a:rPr lang="en-US" altLang="zh-CN" sz="3000" i="1" dirty="0" err="1">
                <a:solidFill>
                  <a:schemeClr val="bg1"/>
                </a:solidFill>
                <a:latin typeface="+mn-lt"/>
                <a:ea typeface="+mn-ea"/>
                <a:cs typeface="+mn-cs"/>
              </a:rPr>
              <a:t>Laṅkāvatāra</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Sūtra</a:t>
            </a:r>
            <a:r>
              <a:rPr lang="en-US" altLang="zh-CN" sz="3000" i="1" dirty="0">
                <a:solidFill>
                  <a:schemeClr val="bg1"/>
                </a:solidFill>
                <a:latin typeface="+mn-lt"/>
                <a:ea typeface="+mn-ea"/>
                <a:cs typeface="+mn-cs"/>
              </a:rPr>
              <a:t> </a:t>
            </a:r>
            <a:r>
              <a:rPr lang="en-US" altLang="zh-CN" sz="3000" dirty="0">
                <a:solidFill>
                  <a:schemeClr val="bg1"/>
                </a:solidFill>
                <a:latin typeface="+mn-lt"/>
                <a:ea typeface="+mn-ea"/>
                <a:cs typeface="+mn-cs"/>
              </a:rPr>
              <a:t>(</a:t>
            </a:r>
            <a:r>
              <a:rPr lang="zh-CN" altLang="en-US" sz="3000" dirty="0">
                <a:solidFill>
                  <a:schemeClr val="bg1"/>
                </a:solidFill>
                <a:latin typeface="+mn-lt"/>
                <a:ea typeface="+mn-ea"/>
                <a:cs typeface="+mn-cs"/>
              </a:rPr>
              <a:t>楞伽經</a:t>
            </a:r>
            <a:r>
              <a:rPr lang="en-US" altLang="zh-CN" sz="3000" dirty="0">
                <a:solidFill>
                  <a:schemeClr val="bg1"/>
                </a:solidFill>
                <a:latin typeface="+mn-lt"/>
                <a:ea typeface="+mn-ea"/>
                <a:cs typeface="+mn-cs"/>
              </a:rPr>
              <a:t>). </a:t>
            </a:r>
            <a:r>
              <a:rPr lang="en-US" altLang="zh-CN" sz="3000" i="1" dirty="0">
                <a:solidFill>
                  <a:schemeClr val="bg1"/>
                </a:solidFill>
                <a:latin typeface="+mn-lt"/>
                <a:ea typeface="+mn-ea"/>
                <a:cs typeface="+mn-cs"/>
              </a:rPr>
              <a:t>The Anthology of the Patriarchal Hall </a:t>
            </a:r>
            <a:r>
              <a:rPr lang="en-US" altLang="zh-CN" sz="3000" dirty="0">
                <a:solidFill>
                  <a:schemeClr val="bg1"/>
                </a:solidFill>
                <a:latin typeface="+mn-lt"/>
                <a:ea typeface="+mn-ea"/>
                <a:cs typeface="+mn-cs"/>
              </a:rPr>
              <a:t>(952; </a:t>
            </a:r>
            <a:r>
              <a:rPr lang="zh-CN" altLang="en-US" sz="3000" dirty="0">
                <a:solidFill>
                  <a:schemeClr val="bg1"/>
                </a:solidFill>
                <a:latin typeface="+mn-lt"/>
                <a:ea typeface="+mn-ea"/>
                <a:cs typeface="+mn-cs"/>
              </a:rPr>
              <a:t>祖堂集</a:t>
            </a:r>
            <a:r>
              <a:rPr lang="en-US" altLang="zh-CN" sz="3000" dirty="0">
                <a:solidFill>
                  <a:schemeClr val="bg1"/>
                </a:solidFill>
                <a:latin typeface="+mn-lt"/>
                <a:ea typeface="+mn-ea"/>
                <a:cs typeface="+mn-cs"/>
              </a:rPr>
              <a:t>) identifies </a:t>
            </a:r>
            <a:r>
              <a:rPr lang="en-US" altLang="zh-CN" sz="3000" dirty="0" err="1">
                <a:solidFill>
                  <a:schemeClr val="bg1"/>
                </a:solidFill>
                <a:latin typeface="+mn-lt"/>
                <a:ea typeface="+mn-ea"/>
                <a:cs typeface="+mn-cs"/>
              </a:rPr>
              <a:t>Bodhidharma</a:t>
            </a:r>
            <a:r>
              <a:rPr lang="en-US" altLang="zh-CN" sz="3000" dirty="0">
                <a:solidFill>
                  <a:schemeClr val="bg1"/>
                </a:solidFill>
                <a:latin typeface="+mn-lt"/>
                <a:ea typeface="+mn-ea"/>
                <a:cs typeface="+mn-cs"/>
              </a:rPr>
              <a:t> as the 28th Patriarch of Buddhism in an uninterrupted line that extends all the way back to the Gautama Buddha </a:t>
            </a:r>
            <a:r>
              <a:rPr lang="en-US" altLang="zh-CN" sz="3000" dirty="0" smtClean="0">
                <a:solidFill>
                  <a:schemeClr val="bg1"/>
                </a:solidFill>
                <a:latin typeface="+mn-lt"/>
                <a:ea typeface="+mn-ea"/>
                <a:cs typeface="+mn-cs"/>
              </a:rPr>
              <a:t>himself. </a:t>
            </a:r>
            <a:endParaRPr lang="en-US" altLang="zh-CN" sz="3000" dirty="0">
              <a:solidFill>
                <a:schemeClr val="bg1"/>
              </a:solidFill>
            </a:endParaRPr>
          </a:p>
        </p:txBody>
      </p:sp>
      <p:sp>
        <p:nvSpPr>
          <p:cNvPr id="4" name="標題 5"/>
          <p:cNvSpPr txBox="1">
            <a:spLocks/>
          </p:cNvSpPr>
          <p:nvPr/>
        </p:nvSpPr>
        <p:spPr>
          <a:xfrm>
            <a:off x="496733" y="3723360"/>
            <a:ext cx="8172606" cy="282039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000" dirty="0">
                <a:solidFill>
                  <a:schemeClr val="bg1"/>
                </a:solidFill>
                <a:latin typeface="+mn-lt"/>
                <a:ea typeface="+mn-ea"/>
                <a:cs typeface="+mn-cs"/>
              </a:rPr>
              <a:t>The Long Scroll of </a:t>
            </a:r>
            <a:r>
              <a:rPr lang="en-US" altLang="zh-CN" sz="3000" i="1" dirty="0">
                <a:solidFill>
                  <a:schemeClr val="bg1"/>
                </a:solidFill>
                <a:latin typeface="+mn-lt"/>
                <a:ea typeface="+mn-ea"/>
                <a:cs typeface="+mn-cs"/>
              </a:rPr>
              <a:t>the Treatise on the Two Entrances and Four Practices </a:t>
            </a:r>
            <a:r>
              <a:rPr lang="en-US" altLang="zh-CN" sz="3000" dirty="0">
                <a:solidFill>
                  <a:schemeClr val="bg1"/>
                </a:solidFill>
                <a:latin typeface="+mn-lt"/>
                <a:ea typeface="+mn-ea"/>
                <a:cs typeface="+mn-cs"/>
              </a:rPr>
              <a:t>written by Tan Lin (</a:t>
            </a:r>
            <a:r>
              <a:rPr lang="zh-CN" altLang="en-US" sz="3000" dirty="0">
                <a:solidFill>
                  <a:schemeClr val="bg1"/>
                </a:solidFill>
                <a:latin typeface="+mn-lt"/>
                <a:ea typeface="+mn-ea"/>
                <a:cs typeface="+mn-cs"/>
              </a:rPr>
              <a:t>曇琳</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506–574), contains teachings which are attributed to </a:t>
            </a:r>
            <a:r>
              <a:rPr lang="en-US" altLang="zh-CN" sz="3000" dirty="0" err="1">
                <a:solidFill>
                  <a:schemeClr val="bg1"/>
                </a:solidFill>
                <a:latin typeface="+mn-lt"/>
                <a:ea typeface="+mn-ea"/>
                <a:cs typeface="+mn-cs"/>
              </a:rPr>
              <a:t>Bodhidharma</a:t>
            </a:r>
            <a:r>
              <a:rPr lang="en-US" altLang="zh-CN" sz="3000" dirty="0">
                <a:solidFill>
                  <a:schemeClr val="bg1"/>
                </a:solidFill>
                <a:latin typeface="+mn-lt"/>
                <a:ea typeface="+mn-ea"/>
                <a:cs typeface="+mn-cs"/>
              </a:rPr>
              <a:t>. </a:t>
            </a:r>
          </a:p>
        </p:txBody>
      </p:sp>
      <p:pic>
        <p:nvPicPr>
          <p:cNvPr id="5" name="圖片 4"/>
          <p:cNvPicPr>
            <a:picLocks noChangeAspect="1"/>
          </p:cNvPicPr>
          <p:nvPr/>
        </p:nvPicPr>
        <p:blipFill>
          <a:blip r:embed="rId3"/>
          <a:stretch>
            <a:fillRect/>
          </a:stretch>
        </p:blipFill>
        <p:spPr>
          <a:xfrm>
            <a:off x="9184093" y="2787677"/>
            <a:ext cx="1915599" cy="3317961"/>
          </a:xfrm>
          <a:prstGeom prst="rect">
            <a:avLst/>
          </a:prstGeom>
        </p:spPr>
      </p:pic>
      <p:sp>
        <p:nvSpPr>
          <p:cNvPr id="6" name="標題 5"/>
          <p:cNvSpPr txBox="1">
            <a:spLocks/>
          </p:cNvSpPr>
          <p:nvPr/>
        </p:nvSpPr>
        <p:spPr>
          <a:xfrm>
            <a:off x="8490764" y="5973716"/>
            <a:ext cx="3302255" cy="95884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2800" dirty="0" smtClean="0">
                <a:solidFill>
                  <a:schemeClr val="bg1"/>
                </a:solidFill>
                <a:latin typeface="+mn-lt"/>
                <a:ea typeface="+mn-ea"/>
                <a:cs typeface="+mn-cs"/>
              </a:rPr>
              <a:t>Master </a:t>
            </a:r>
            <a:r>
              <a:rPr lang="en-US" altLang="zh-CN" sz="2800" dirty="0" err="1" smtClean="0">
                <a:solidFill>
                  <a:schemeClr val="bg1"/>
                </a:solidFill>
                <a:latin typeface="+mn-lt"/>
                <a:ea typeface="+mn-ea"/>
                <a:cs typeface="+mn-cs"/>
              </a:rPr>
              <a:t>Bodhidharma</a:t>
            </a:r>
            <a:endParaRPr lang="en-US" altLang="zh-CN" sz="2800" dirty="0">
              <a:solidFill>
                <a:schemeClr val="bg1"/>
              </a:solidFill>
              <a:latin typeface="+mn-lt"/>
              <a:ea typeface="+mn-ea"/>
              <a:cs typeface="+mn-cs"/>
            </a:endParaRPr>
          </a:p>
        </p:txBody>
      </p:sp>
    </p:spTree>
    <p:extLst>
      <p:ext uri="{BB962C8B-B14F-4D97-AF65-F5344CB8AC3E}">
        <p14:creationId xmlns:p14="http://schemas.microsoft.com/office/powerpoint/2010/main" val="29066150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64397" y="6177"/>
            <a:ext cx="11139672" cy="106062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30000"/>
              </a:lnSpc>
            </a:pPr>
            <a:r>
              <a:rPr lang="en-US" altLang="zh-CN" sz="3200" b="1" u="sng" dirty="0" err="1">
                <a:solidFill>
                  <a:schemeClr val="bg1"/>
                </a:solidFill>
                <a:latin typeface="+mn-lt"/>
                <a:ea typeface="+mn-ea"/>
                <a:cs typeface="+mn-cs"/>
              </a:rPr>
              <a:t>Lankavatara</a:t>
            </a:r>
            <a:r>
              <a:rPr lang="en-US" altLang="zh-CN" sz="3200" b="1" u="sng" dirty="0">
                <a:solidFill>
                  <a:schemeClr val="bg1"/>
                </a:solidFill>
                <a:latin typeface="+mn-lt"/>
                <a:ea typeface="+mn-ea"/>
                <a:cs typeface="+mn-cs"/>
              </a:rPr>
              <a:t> </a:t>
            </a:r>
            <a:r>
              <a:rPr lang="en-US" altLang="zh-CN" sz="3200" b="1" u="sng" dirty="0" smtClean="0">
                <a:solidFill>
                  <a:schemeClr val="bg1"/>
                </a:solidFill>
                <a:latin typeface="+mn-lt"/>
                <a:ea typeface="+mn-ea"/>
                <a:cs typeface="+mn-cs"/>
              </a:rPr>
              <a:t>Sutra </a:t>
            </a:r>
            <a:r>
              <a:rPr lang="en-US" altLang="zh-CN" sz="3200" b="1" dirty="0" smtClean="0">
                <a:solidFill>
                  <a:schemeClr val="bg1"/>
                </a:solidFill>
                <a:latin typeface="+mn-lt"/>
                <a:ea typeface="+mn-ea"/>
                <a:cs typeface="+mn-cs"/>
              </a:rPr>
              <a:t>(</a:t>
            </a:r>
            <a:r>
              <a:rPr lang="zh-CN" altLang="en-US" sz="3200" b="1" dirty="0" smtClean="0">
                <a:solidFill>
                  <a:schemeClr val="bg1"/>
                </a:solidFill>
                <a:latin typeface="+mn-lt"/>
                <a:ea typeface="+mn-ea"/>
                <a:cs typeface="+mn-cs"/>
              </a:rPr>
              <a:t>楞伽經</a:t>
            </a:r>
            <a:r>
              <a:rPr lang="en-US" altLang="zh-CN" sz="3200" b="1" dirty="0" smtClean="0">
                <a:solidFill>
                  <a:schemeClr val="bg1"/>
                </a:solidFill>
                <a:latin typeface="+mn-lt"/>
                <a:ea typeface="+mn-ea"/>
                <a:cs typeface="+mn-cs"/>
              </a:rPr>
              <a:t>)</a:t>
            </a:r>
            <a:endParaRPr lang="en-US" altLang="zh-CN" sz="3200" b="1" dirty="0">
              <a:solidFill>
                <a:schemeClr val="bg1"/>
              </a:solidFill>
              <a:latin typeface="+mn-lt"/>
              <a:ea typeface="+mn-ea"/>
              <a:cs typeface="+mn-cs"/>
            </a:endParaRPr>
          </a:p>
        </p:txBody>
      </p:sp>
      <p:sp>
        <p:nvSpPr>
          <p:cNvPr id="4" name="標題 5"/>
          <p:cNvSpPr txBox="1">
            <a:spLocks/>
          </p:cNvSpPr>
          <p:nvPr/>
        </p:nvSpPr>
        <p:spPr>
          <a:xfrm>
            <a:off x="540794" y="1121800"/>
            <a:ext cx="11319028" cy="550493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000" dirty="0">
                <a:solidFill>
                  <a:schemeClr val="bg1"/>
                </a:solidFill>
                <a:latin typeface="+mn-lt"/>
                <a:ea typeface="+mn-ea"/>
                <a:cs typeface="+mn-cs"/>
              </a:rPr>
              <a:t>In its beginnings in China, Chan primarily referred to the </a:t>
            </a:r>
            <a:r>
              <a:rPr lang="en-US" altLang="zh-CN" sz="3000" dirty="0" err="1">
                <a:solidFill>
                  <a:schemeClr val="bg1"/>
                </a:solidFill>
                <a:latin typeface="+mn-lt"/>
                <a:ea typeface="+mn-ea"/>
                <a:cs typeface="+mn-cs"/>
              </a:rPr>
              <a:t>Mahāyāna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sūtras</a:t>
            </a:r>
            <a:r>
              <a:rPr lang="en-US" altLang="zh-CN" sz="3000" dirty="0">
                <a:solidFill>
                  <a:schemeClr val="bg1"/>
                </a:solidFill>
                <a:latin typeface="+mn-lt"/>
                <a:ea typeface="+mn-ea"/>
                <a:cs typeface="+mn-cs"/>
              </a:rPr>
              <a:t> and especially to the </a:t>
            </a:r>
            <a:r>
              <a:rPr lang="en-US" altLang="zh-CN" sz="3000" i="1" dirty="0" err="1">
                <a:solidFill>
                  <a:schemeClr val="bg1"/>
                </a:solidFill>
                <a:latin typeface="+mn-lt"/>
                <a:ea typeface="+mn-ea"/>
                <a:cs typeface="+mn-cs"/>
              </a:rPr>
              <a:t>Laṅkāvatāra</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Sūtra</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As a result, early masters of the Chan tradition were referred to as "</a:t>
            </a:r>
            <a:r>
              <a:rPr lang="en-US" altLang="zh-CN" sz="3000" dirty="0" err="1">
                <a:solidFill>
                  <a:schemeClr val="bg1"/>
                </a:solidFill>
                <a:latin typeface="+mn-lt"/>
                <a:ea typeface="+mn-ea"/>
                <a:cs typeface="+mn-cs"/>
              </a:rPr>
              <a:t>Laṅkāvatāra</a:t>
            </a:r>
            <a:r>
              <a:rPr lang="en-US" altLang="zh-CN" sz="3000" dirty="0">
                <a:solidFill>
                  <a:schemeClr val="bg1"/>
                </a:solidFill>
                <a:latin typeface="+mn-lt"/>
                <a:ea typeface="+mn-ea"/>
                <a:cs typeface="+mn-cs"/>
              </a:rPr>
              <a:t> masters". As the </a:t>
            </a:r>
            <a:r>
              <a:rPr lang="en-US" altLang="zh-CN" sz="3000" i="1" dirty="0" err="1">
                <a:solidFill>
                  <a:schemeClr val="bg1"/>
                </a:solidFill>
                <a:latin typeface="+mn-lt"/>
                <a:ea typeface="+mn-ea"/>
                <a:cs typeface="+mn-cs"/>
              </a:rPr>
              <a:t>Laṅkāvatāra</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Sūtra</a:t>
            </a:r>
            <a:r>
              <a:rPr lang="en-US" altLang="zh-CN" sz="3000" i="1" dirty="0">
                <a:solidFill>
                  <a:schemeClr val="bg1"/>
                </a:solidFill>
                <a:latin typeface="+mn-lt"/>
                <a:ea typeface="+mn-ea"/>
                <a:cs typeface="+mn-cs"/>
              </a:rPr>
              <a:t> </a:t>
            </a:r>
            <a:r>
              <a:rPr lang="en-US" altLang="zh-CN" sz="3000" dirty="0">
                <a:solidFill>
                  <a:schemeClr val="bg1"/>
                </a:solidFill>
                <a:latin typeface="+mn-lt"/>
                <a:ea typeface="+mn-ea"/>
                <a:cs typeface="+mn-cs"/>
              </a:rPr>
              <a:t>teaches the doctrine of the </a:t>
            </a:r>
            <a:r>
              <a:rPr lang="en-US" altLang="zh-CN" sz="3000" dirty="0" err="1">
                <a:solidFill>
                  <a:schemeClr val="bg1"/>
                </a:solidFill>
                <a:latin typeface="+mn-lt"/>
                <a:ea typeface="+mn-ea"/>
                <a:cs typeface="+mn-cs"/>
              </a:rPr>
              <a:t>Ekayāna</a:t>
            </a:r>
            <a:r>
              <a:rPr lang="en-US" altLang="zh-CN" sz="3000" dirty="0">
                <a:solidFill>
                  <a:schemeClr val="bg1"/>
                </a:solidFill>
                <a:latin typeface="+mn-lt"/>
                <a:ea typeface="+mn-ea"/>
                <a:cs typeface="+mn-cs"/>
              </a:rPr>
              <a:t> "One Vehicle", the early Chan school was sometimes referred to as the "One Vehicle School</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In other early texts, the school that would later become known as Chan is sometimes even referred to as simply the "</a:t>
            </a:r>
            <a:r>
              <a:rPr lang="en-US" altLang="zh-CN" sz="3000" dirty="0" err="1">
                <a:solidFill>
                  <a:schemeClr val="bg1"/>
                </a:solidFill>
                <a:latin typeface="+mn-lt"/>
                <a:ea typeface="+mn-ea"/>
                <a:cs typeface="+mn-cs"/>
              </a:rPr>
              <a:t>Laṅkāvatāra</a:t>
            </a:r>
            <a:r>
              <a:rPr lang="en-US" altLang="zh-CN" sz="3000" dirty="0">
                <a:solidFill>
                  <a:schemeClr val="bg1"/>
                </a:solidFill>
                <a:latin typeface="+mn-lt"/>
                <a:ea typeface="+mn-ea"/>
                <a:cs typeface="+mn-cs"/>
              </a:rPr>
              <a:t> school" </a:t>
            </a:r>
            <a:r>
              <a:rPr lang="en-US" altLang="zh-CN" sz="3000" dirty="0" smtClean="0">
                <a:solidFill>
                  <a:schemeClr val="bg1"/>
                </a:solidFill>
                <a:latin typeface="+mn-lt"/>
                <a:ea typeface="+mn-ea"/>
                <a:cs typeface="+mn-cs"/>
              </a:rPr>
              <a:t>(</a:t>
            </a:r>
            <a:r>
              <a:rPr lang="zh-CN" altLang="en-US" sz="3000" dirty="0" smtClean="0">
                <a:solidFill>
                  <a:schemeClr val="bg1"/>
                </a:solidFill>
                <a:latin typeface="+mn-lt"/>
                <a:ea typeface="+mn-ea"/>
                <a:cs typeface="+mn-cs"/>
              </a:rPr>
              <a:t>楞</a:t>
            </a:r>
            <a:r>
              <a:rPr lang="zh-CN" altLang="en-US" sz="3000" dirty="0">
                <a:solidFill>
                  <a:schemeClr val="bg1"/>
                </a:solidFill>
                <a:latin typeface="+mn-lt"/>
                <a:ea typeface="+mn-ea"/>
                <a:cs typeface="+mn-cs"/>
              </a:rPr>
              <a:t>伽</a:t>
            </a:r>
            <a:r>
              <a:rPr lang="zh-CN" altLang="en-US" sz="3000" dirty="0" smtClean="0">
                <a:solidFill>
                  <a:schemeClr val="bg1"/>
                </a:solidFill>
                <a:latin typeface="+mn-lt"/>
                <a:ea typeface="+mn-ea"/>
                <a:cs typeface="+mn-cs"/>
              </a:rPr>
              <a:t>宗</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Accounts recording the history of this early period are to be found in the </a:t>
            </a:r>
            <a:r>
              <a:rPr lang="en-US" altLang="zh-CN" sz="3000" i="1" dirty="0">
                <a:solidFill>
                  <a:schemeClr val="bg1"/>
                </a:solidFill>
                <a:latin typeface="+mn-lt"/>
                <a:ea typeface="+mn-ea"/>
                <a:cs typeface="+mn-cs"/>
              </a:rPr>
              <a:t>Records of the </a:t>
            </a:r>
            <a:r>
              <a:rPr lang="en-US" altLang="zh-CN" sz="3000" i="1" dirty="0" err="1">
                <a:solidFill>
                  <a:schemeClr val="bg1"/>
                </a:solidFill>
                <a:latin typeface="+mn-lt"/>
                <a:ea typeface="+mn-ea"/>
                <a:cs typeface="+mn-cs"/>
              </a:rPr>
              <a:t>Laṅkāvatāra</a:t>
            </a:r>
            <a:r>
              <a:rPr lang="en-US" altLang="zh-CN" sz="3000" i="1" dirty="0">
                <a:solidFill>
                  <a:schemeClr val="bg1"/>
                </a:solidFill>
                <a:latin typeface="+mn-lt"/>
                <a:ea typeface="+mn-ea"/>
                <a:cs typeface="+mn-cs"/>
              </a:rPr>
              <a:t> Masters</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a:t>
            </a:r>
            <a:r>
              <a:rPr lang="zh-CN" altLang="en-US" sz="3000" dirty="0" smtClean="0">
                <a:solidFill>
                  <a:schemeClr val="bg1"/>
                </a:solidFill>
                <a:latin typeface="+mn-lt"/>
                <a:ea typeface="+mn-ea"/>
                <a:cs typeface="+mn-cs"/>
              </a:rPr>
              <a:t>楞</a:t>
            </a:r>
            <a:r>
              <a:rPr lang="zh-CN" altLang="en-US" sz="3000" dirty="0">
                <a:solidFill>
                  <a:schemeClr val="bg1"/>
                </a:solidFill>
                <a:latin typeface="+mn-lt"/>
                <a:ea typeface="+mn-ea"/>
                <a:cs typeface="+mn-cs"/>
              </a:rPr>
              <a:t>伽師資記</a:t>
            </a:r>
            <a:r>
              <a:rPr lang="en-US" altLang="zh-CN" sz="3000" dirty="0">
                <a:solidFill>
                  <a:schemeClr val="bg1"/>
                </a:solidFill>
                <a:latin typeface="+mn-lt"/>
                <a:ea typeface="+mn-ea"/>
                <a:cs typeface="+mn-cs"/>
              </a:rPr>
              <a:t>).</a:t>
            </a:r>
          </a:p>
        </p:txBody>
      </p:sp>
    </p:spTree>
    <p:extLst>
      <p:ext uri="{BB962C8B-B14F-4D97-AF65-F5344CB8AC3E}">
        <p14:creationId xmlns:p14="http://schemas.microsoft.com/office/powerpoint/2010/main" val="16157792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13824" y="549874"/>
            <a:ext cx="11139672" cy="550493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pPr>
            <a:r>
              <a:rPr lang="en-US" altLang="zh-CN" sz="3200" dirty="0">
                <a:solidFill>
                  <a:schemeClr val="bg1"/>
                </a:solidFill>
                <a:latin typeface="+mn-lt"/>
                <a:ea typeface="+mn-ea"/>
                <a:cs typeface="+mn-cs"/>
              </a:rPr>
              <a:t>The </a:t>
            </a:r>
            <a:r>
              <a:rPr lang="en-US" altLang="zh-CN" sz="3200" i="1" dirty="0" err="1">
                <a:solidFill>
                  <a:schemeClr val="bg1"/>
                </a:solidFill>
                <a:latin typeface="+mn-lt"/>
                <a:ea typeface="+mn-ea"/>
                <a:cs typeface="+mn-cs"/>
              </a:rPr>
              <a:t>Laṅkāvatāra</a:t>
            </a:r>
            <a:r>
              <a:rPr lang="en-US" altLang="zh-CN" sz="3200" i="1" dirty="0">
                <a:solidFill>
                  <a:schemeClr val="bg1"/>
                </a:solidFill>
                <a:latin typeface="+mn-lt"/>
                <a:ea typeface="+mn-ea"/>
                <a:cs typeface="+mn-cs"/>
              </a:rPr>
              <a:t> </a:t>
            </a:r>
            <a:r>
              <a:rPr lang="en-US" altLang="zh-CN" sz="3200" i="1" dirty="0" err="1">
                <a:solidFill>
                  <a:schemeClr val="bg1"/>
                </a:solidFill>
                <a:latin typeface="+mn-lt"/>
                <a:ea typeface="+mn-ea"/>
                <a:cs typeface="+mn-cs"/>
              </a:rPr>
              <a:t>Sūtra</a:t>
            </a:r>
            <a:r>
              <a:rPr lang="en-US" altLang="zh-CN" sz="3200" i="1" dirty="0">
                <a:solidFill>
                  <a:schemeClr val="bg1"/>
                </a:solidFill>
                <a:latin typeface="+mn-lt"/>
                <a:ea typeface="+mn-ea"/>
                <a:cs typeface="+mn-cs"/>
              </a:rPr>
              <a:t> </a:t>
            </a:r>
            <a:r>
              <a:rPr lang="en-US" altLang="zh-CN" sz="3200" dirty="0">
                <a:solidFill>
                  <a:schemeClr val="bg1"/>
                </a:solidFill>
                <a:latin typeface="+mn-lt"/>
                <a:ea typeface="+mn-ea"/>
                <a:cs typeface="+mn-cs"/>
              </a:rPr>
              <a:t>draws upon the concepts and doctrines of </a:t>
            </a:r>
            <a:r>
              <a:rPr lang="en-US" altLang="zh-CN" sz="3200" dirty="0" err="1">
                <a:solidFill>
                  <a:schemeClr val="bg1"/>
                </a:solidFill>
                <a:latin typeface="+mn-lt"/>
                <a:ea typeface="+mn-ea"/>
                <a:cs typeface="+mn-cs"/>
              </a:rPr>
              <a:t>Yogācāra</a:t>
            </a:r>
            <a:r>
              <a:rPr lang="en-US" altLang="zh-CN" sz="3200" dirty="0">
                <a:solidFill>
                  <a:schemeClr val="bg1"/>
                </a:solidFill>
                <a:latin typeface="+mn-lt"/>
                <a:ea typeface="+mn-ea"/>
                <a:cs typeface="+mn-cs"/>
              </a:rPr>
              <a:t> and Buddha-nature</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The most important doctrine issuing from the </a:t>
            </a:r>
            <a:r>
              <a:rPr lang="en-US" altLang="zh-CN" sz="3200" i="1" dirty="0" err="1">
                <a:solidFill>
                  <a:schemeClr val="bg1"/>
                </a:solidFill>
                <a:latin typeface="+mn-lt"/>
                <a:ea typeface="+mn-ea"/>
                <a:cs typeface="+mn-cs"/>
              </a:rPr>
              <a:t>Laṅkāvatāra</a:t>
            </a:r>
            <a:r>
              <a:rPr lang="en-US" altLang="zh-CN" sz="3200" i="1" dirty="0">
                <a:solidFill>
                  <a:schemeClr val="bg1"/>
                </a:solidFill>
                <a:latin typeface="+mn-lt"/>
                <a:ea typeface="+mn-ea"/>
                <a:cs typeface="+mn-cs"/>
              </a:rPr>
              <a:t> </a:t>
            </a:r>
            <a:r>
              <a:rPr lang="en-US" altLang="zh-CN" sz="3200" i="1" dirty="0" err="1">
                <a:solidFill>
                  <a:schemeClr val="bg1"/>
                </a:solidFill>
                <a:latin typeface="+mn-lt"/>
                <a:ea typeface="+mn-ea"/>
                <a:cs typeface="+mn-cs"/>
              </a:rPr>
              <a:t>Sūtr</a:t>
            </a:r>
            <a:r>
              <a:rPr lang="en-US" altLang="zh-CN" sz="3200" dirty="0" err="1">
                <a:solidFill>
                  <a:schemeClr val="bg1"/>
                </a:solidFill>
                <a:latin typeface="+mn-lt"/>
                <a:ea typeface="+mn-ea"/>
                <a:cs typeface="+mn-cs"/>
              </a:rPr>
              <a:t>a</a:t>
            </a:r>
            <a:r>
              <a:rPr lang="en-US" altLang="zh-CN" sz="3200" dirty="0">
                <a:solidFill>
                  <a:schemeClr val="bg1"/>
                </a:solidFill>
                <a:latin typeface="+mn-lt"/>
                <a:ea typeface="+mn-ea"/>
                <a:cs typeface="+mn-cs"/>
              </a:rPr>
              <a:t> is that of the primacy of consciousness (Skt. </a:t>
            </a:r>
            <a:r>
              <a:rPr lang="en-US" altLang="zh-CN" sz="3200" dirty="0" err="1" smtClean="0">
                <a:solidFill>
                  <a:schemeClr val="bg1"/>
                </a:solidFill>
                <a:latin typeface="+mn-lt"/>
                <a:ea typeface="+mn-ea"/>
                <a:cs typeface="+mn-cs"/>
              </a:rPr>
              <a:t>Ālāyavijñāna</a:t>
            </a:r>
            <a:r>
              <a:rPr lang="en-US" altLang="zh-CN" sz="3200" dirty="0">
                <a:solidFill>
                  <a:schemeClr val="bg1"/>
                </a:solidFill>
                <a:latin typeface="+mn-lt"/>
                <a:ea typeface="+mn-ea"/>
                <a:cs typeface="+mn-cs"/>
              </a:rPr>
              <a:t>; </a:t>
            </a:r>
            <a:r>
              <a:rPr lang="en-US" altLang="zh-CN" sz="3200" dirty="0" err="1" smtClean="0">
                <a:solidFill>
                  <a:schemeClr val="bg1"/>
                </a:solidFill>
                <a:latin typeface="+mn-lt"/>
                <a:ea typeface="+mn-ea"/>
                <a:cs typeface="+mn-cs"/>
              </a:rPr>
              <a:t>Ālāya</a:t>
            </a:r>
            <a:r>
              <a:rPr lang="en-US" altLang="zh-CN" sz="3200" dirty="0" smtClean="0">
                <a:solidFill>
                  <a:schemeClr val="bg1"/>
                </a:solidFill>
                <a:latin typeface="+mn-lt"/>
                <a:ea typeface="+mn-ea"/>
                <a:cs typeface="+mn-cs"/>
              </a:rPr>
              <a:t> consciousness) </a:t>
            </a:r>
            <a:r>
              <a:rPr lang="en-US" altLang="zh-CN" sz="3200" dirty="0">
                <a:solidFill>
                  <a:schemeClr val="bg1"/>
                </a:solidFill>
                <a:latin typeface="+mn-lt"/>
                <a:ea typeface="+mn-ea"/>
                <a:cs typeface="+mn-cs"/>
              </a:rPr>
              <a:t>and the teaching of consciousness as the only reality. In the </a:t>
            </a:r>
            <a:r>
              <a:rPr lang="en-US" altLang="zh-CN" sz="3200" dirty="0" err="1">
                <a:solidFill>
                  <a:schemeClr val="bg1"/>
                </a:solidFill>
                <a:latin typeface="+mn-lt"/>
                <a:ea typeface="+mn-ea"/>
                <a:cs typeface="+mn-cs"/>
              </a:rPr>
              <a:t>sūtra</a:t>
            </a:r>
            <a:r>
              <a:rPr lang="en-US" altLang="zh-CN" sz="3200" dirty="0">
                <a:solidFill>
                  <a:schemeClr val="bg1"/>
                </a:solidFill>
                <a:latin typeface="+mn-lt"/>
                <a:ea typeface="+mn-ea"/>
                <a:cs typeface="+mn-cs"/>
              </a:rPr>
              <a:t>, the Buddha asserts that all the objects of the world, and the names and forms of experience, are merely manifestations of the mind:</a:t>
            </a:r>
          </a:p>
        </p:txBody>
      </p:sp>
    </p:spTree>
    <p:extLst>
      <p:ext uri="{BB962C8B-B14F-4D97-AF65-F5344CB8AC3E}">
        <p14:creationId xmlns:p14="http://schemas.microsoft.com/office/powerpoint/2010/main" val="2065003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13824" y="549874"/>
            <a:ext cx="11139672" cy="550493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pPr>
            <a:r>
              <a:rPr lang="en-US" altLang="zh-CN" sz="3200" dirty="0">
                <a:solidFill>
                  <a:schemeClr val="bg1"/>
                </a:solidFill>
                <a:latin typeface="+mn-lt"/>
                <a:ea typeface="+mn-ea"/>
                <a:cs typeface="+mn-cs"/>
              </a:rPr>
              <a:t>“On the contrary my teaching is based upon the recognition that the objective world, like a vision, is a manifestation of the mind itself; it teaches the cessation of ignorance, desire, deed and causality; it teaches the cessation of suffering that arises from the discrimination of the triple world</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p:txBody>
      </p:sp>
    </p:spTree>
    <p:extLst>
      <p:ext uri="{BB962C8B-B14F-4D97-AF65-F5344CB8AC3E}">
        <p14:creationId xmlns:p14="http://schemas.microsoft.com/office/powerpoint/2010/main" val="12789782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13823" y="549873"/>
            <a:ext cx="11416625" cy="586328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pPr>
            <a:r>
              <a:rPr lang="en-US" altLang="zh-CN" sz="3200" dirty="0">
                <a:solidFill>
                  <a:schemeClr val="bg1"/>
                </a:solidFill>
                <a:latin typeface="+mn-lt"/>
                <a:ea typeface="+mn-ea"/>
                <a:cs typeface="+mn-cs"/>
              </a:rPr>
              <a:t>Because the world is seen as being "mind-only" or "consciousness-only", all phenomena are void, empty of self (atman) and illusory</a:t>
            </a:r>
            <a:r>
              <a:rPr lang="en-US" altLang="zh-CN" sz="3200" dirty="0" smtClean="0">
                <a:solidFill>
                  <a:schemeClr val="bg1"/>
                </a:solidFill>
                <a:latin typeface="+mn-lt"/>
                <a:ea typeface="+mn-ea"/>
                <a:cs typeface="+mn-cs"/>
              </a:rPr>
              <a:t>:</a:t>
            </a:r>
          </a:p>
          <a:p>
            <a:pPr>
              <a:lnSpc>
                <a:spcPct val="140000"/>
              </a:lnSpc>
            </a:pPr>
            <a:endParaRPr lang="en-US" altLang="zh-CN" sz="2000" dirty="0">
              <a:solidFill>
                <a:schemeClr val="bg1"/>
              </a:solidFill>
              <a:latin typeface="+mn-lt"/>
              <a:ea typeface="+mn-ea"/>
              <a:cs typeface="+mn-cs"/>
            </a:endParaRPr>
          </a:p>
          <a:p>
            <a:pPr>
              <a:lnSpc>
                <a:spcPct val="110000"/>
              </a:lnSpc>
            </a:pPr>
            <a:r>
              <a:rPr lang="en-US" altLang="zh-CN" sz="3200" dirty="0" smtClean="0">
                <a:solidFill>
                  <a:schemeClr val="bg1"/>
                </a:solidFill>
                <a:latin typeface="+mn-lt"/>
                <a:ea typeface="+mn-ea"/>
                <a:cs typeface="+mn-cs"/>
              </a:rPr>
              <a:t>“</a:t>
            </a:r>
            <a:r>
              <a:rPr lang="en-US" altLang="zh-CN" sz="3200" dirty="0">
                <a:solidFill>
                  <a:schemeClr val="bg1"/>
                </a:solidFill>
                <a:latin typeface="+mn-lt"/>
                <a:ea typeface="+mn-ea"/>
                <a:cs typeface="+mn-cs"/>
              </a:rPr>
              <a:t>There are four things by the fulfilling of which an earnest disciple may gain </a:t>
            </a:r>
            <a:r>
              <a:rPr lang="en-US" altLang="zh-CN" sz="3200" dirty="0" err="1">
                <a:solidFill>
                  <a:schemeClr val="bg1"/>
                </a:solidFill>
                <a:latin typeface="+mn-lt"/>
                <a:ea typeface="+mn-ea"/>
                <a:cs typeface="+mn-cs"/>
              </a:rPr>
              <a:t>self-realisation</a:t>
            </a:r>
            <a:r>
              <a:rPr lang="en-US" altLang="zh-CN" sz="3200" dirty="0">
                <a:solidFill>
                  <a:schemeClr val="bg1"/>
                </a:solidFill>
                <a:latin typeface="+mn-lt"/>
                <a:ea typeface="+mn-ea"/>
                <a:cs typeface="+mn-cs"/>
              </a:rPr>
              <a:t> of Noble Wisdom and become a Bodhisattva-</a:t>
            </a:r>
            <a:r>
              <a:rPr lang="en-US" altLang="zh-CN" sz="3200" dirty="0" err="1">
                <a:solidFill>
                  <a:schemeClr val="bg1"/>
                </a:solidFill>
                <a:latin typeface="+mn-lt"/>
                <a:ea typeface="+mn-ea"/>
                <a:cs typeface="+mn-cs"/>
              </a:rPr>
              <a:t>Mahasattva</a:t>
            </a:r>
            <a:r>
              <a:rPr lang="en-US" altLang="zh-CN" sz="3200" dirty="0">
                <a:solidFill>
                  <a:schemeClr val="bg1"/>
                </a:solidFill>
                <a:latin typeface="+mn-lt"/>
                <a:ea typeface="+mn-ea"/>
                <a:cs typeface="+mn-cs"/>
              </a:rPr>
              <a:t>: First, he must have a clear understanding that all things are only manifestations of the mind itself; second, he must discard the notion of birth, abiding and disappearance; third, he must clearly understand the </a:t>
            </a:r>
            <a:r>
              <a:rPr lang="en-US" altLang="zh-CN" sz="3200" dirty="0" err="1">
                <a:solidFill>
                  <a:schemeClr val="bg1"/>
                </a:solidFill>
                <a:latin typeface="+mn-lt"/>
                <a:ea typeface="+mn-ea"/>
                <a:cs typeface="+mn-cs"/>
              </a:rPr>
              <a:t>egolessness</a:t>
            </a:r>
            <a:r>
              <a:rPr lang="en-US" altLang="zh-CN" sz="3200" dirty="0">
                <a:solidFill>
                  <a:schemeClr val="bg1"/>
                </a:solidFill>
                <a:latin typeface="+mn-lt"/>
                <a:ea typeface="+mn-ea"/>
                <a:cs typeface="+mn-cs"/>
              </a:rPr>
              <a:t> of both things and </a:t>
            </a:r>
            <a:r>
              <a:rPr lang="en-US" altLang="zh-CN" sz="3200" dirty="0" smtClean="0">
                <a:solidFill>
                  <a:schemeClr val="bg1"/>
                </a:solidFill>
                <a:latin typeface="+mn-lt"/>
                <a:ea typeface="+mn-ea"/>
                <a:cs typeface="+mn-cs"/>
              </a:rPr>
              <a:t>persons . . .”</a:t>
            </a:r>
            <a:endParaRPr lang="en-US" altLang="zh-CN" sz="3200" dirty="0">
              <a:solidFill>
                <a:schemeClr val="bg1"/>
              </a:solidFill>
              <a:latin typeface="+mn-lt"/>
              <a:ea typeface="+mn-ea"/>
              <a:cs typeface="+mn-cs"/>
            </a:endParaRPr>
          </a:p>
        </p:txBody>
      </p:sp>
    </p:spTree>
    <p:extLst>
      <p:ext uri="{BB962C8B-B14F-4D97-AF65-F5344CB8AC3E}">
        <p14:creationId xmlns:p14="http://schemas.microsoft.com/office/powerpoint/2010/main" val="32360867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43498" y="2687716"/>
            <a:ext cx="11202782" cy="386092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smtClean="0">
                <a:solidFill>
                  <a:schemeClr val="bg1"/>
                </a:solidFill>
                <a:latin typeface="+mn-lt"/>
                <a:ea typeface="+mn-ea"/>
                <a:cs typeface="+mn-cs"/>
              </a:rPr>
              <a:t>“The </a:t>
            </a:r>
            <a:r>
              <a:rPr lang="en-US" altLang="zh-CN" sz="3200" dirty="0">
                <a:solidFill>
                  <a:schemeClr val="bg1"/>
                </a:solidFill>
                <a:latin typeface="+mn-lt"/>
                <a:ea typeface="+mn-ea"/>
                <a:cs typeface="+mn-cs"/>
              </a:rPr>
              <a:t>reason why the '</a:t>
            </a:r>
            <a:r>
              <a:rPr lang="en-US" altLang="zh-CN" sz="3200" dirty="0" err="1">
                <a:solidFill>
                  <a:schemeClr val="bg1"/>
                </a:solidFill>
                <a:latin typeface="+mn-lt"/>
                <a:ea typeface="+mn-ea"/>
                <a:cs typeface="+mn-cs"/>
              </a:rPr>
              <a:t>Tathagatas</a:t>
            </a:r>
            <a:r>
              <a:rPr lang="en-US" altLang="zh-CN" sz="3200" dirty="0">
                <a:solidFill>
                  <a:schemeClr val="bg1"/>
                </a:solidFill>
                <a:latin typeface="+mn-lt"/>
                <a:ea typeface="+mn-ea"/>
                <a:cs typeface="+mn-cs"/>
              </a:rPr>
              <a:t>' who are </a:t>
            </a:r>
            <a:r>
              <a:rPr lang="en-US" altLang="zh-CN" sz="3200" dirty="0" err="1">
                <a:solidFill>
                  <a:schemeClr val="bg1"/>
                </a:solidFill>
                <a:latin typeface="+mn-lt"/>
                <a:ea typeface="+mn-ea"/>
                <a:cs typeface="+mn-cs"/>
              </a:rPr>
              <a:t>Arhats</a:t>
            </a:r>
            <a:r>
              <a:rPr lang="en-US" altLang="zh-CN" sz="3200" dirty="0">
                <a:solidFill>
                  <a:schemeClr val="bg1"/>
                </a:solidFill>
                <a:latin typeface="+mn-lt"/>
                <a:ea typeface="+mn-ea"/>
                <a:cs typeface="+mn-cs"/>
              </a:rPr>
              <a:t> and fully enlightened Ones teach the doctrine pointing to the </a:t>
            </a:r>
            <a:r>
              <a:rPr lang="en-US" altLang="zh-CN" sz="3200" dirty="0" err="1">
                <a:solidFill>
                  <a:schemeClr val="bg1"/>
                </a:solidFill>
                <a:latin typeface="+mn-lt"/>
                <a:ea typeface="+mn-ea"/>
                <a:cs typeface="+mn-cs"/>
              </a:rPr>
              <a:t>tathagatagarbha</a:t>
            </a:r>
            <a:r>
              <a:rPr lang="en-US" altLang="zh-CN" sz="3200" dirty="0">
                <a:solidFill>
                  <a:schemeClr val="bg1"/>
                </a:solidFill>
                <a:latin typeface="+mn-lt"/>
                <a:ea typeface="+mn-ea"/>
                <a:cs typeface="+mn-cs"/>
              </a:rPr>
              <a:t> which is a state of non-discrimination and image-less, is to make the ignorant cast aside their fear when they listen to teaching of </a:t>
            </a:r>
            <a:r>
              <a:rPr lang="en-US" altLang="zh-CN" sz="3200" dirty="0" err="1">
                <a:solidFill>
                  <a:schemeClr val="bg1"/>
                </a:solidFill>
                <a:latin typeface="+mn-lt"/>
                <a:ea typeface="+mn-ea"/>
                <a:cs typeface="+mn-cs"/>
              </a:rPr>
              <a:t>egolessness</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p:txBody>
      </p:sp>
      <p:sp>
        <p:nvSpPr>
          <p:cNvPr id="3" name="標題 5"/>
          <p:cNvSpPr txBox="1">
            <a:spLocks/>
          </p:cNvSpPr>
          <p:nvPr/>
        </p:nvSpPr>
        <p:spPr>
          <a:xfrm>
            <a:off x="272847" y="344952"/>
            <a:ext cx="11740289" cy="245227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a:solidFill>
                  <a:schemeClr val="bg1"/>
                </a:solidFill>
                <a:latin typeface="+mn-lt"/>
                <a:ea typeface="+mn-ea"/>
                <a:cs typeface="+mn-cs"/>
              </a:rPr>
              <a:t>However, the Buddha makes clear that the Buddha-nature is not a self (atman) and is empty of self-nature. He states that it is merely a useful means (</a:t>
            </a:r>
            <a:r>
              <a:rPr lang="en-US" altLang="zh-CN" sz="3200" dirty="0" err="1">
                <a:solidFill>
                  <a:schemeClr val="bg1"/>
                </a:solidFill>
                <a:latin typeface="+mn-lt"/>
                <a:ea typeface="+mn-ea"/>
                <a:cs typeface="+mn-cs"/>
              </a:rPr>
              <a:t>upaya</a:t>
            </a:r>
            <a:r>
              <a:rPr lang="en-US" altLang="zh-CN" sz="3200" dirty="0">
                <a:solidFill>
                  <a:schemeClr val="bg1"/>
                </a:solidFill>
                <a:latin typeface="+mn-lt"/>
                <a:ea typeface="+mn-ea"/>
                <a:cs typeface="+mn-cs"/>
              </a:rPr>
              <a:t>) of teaching the dharma to others</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p:txBody>
      </p:sp>
    </p:spTree>
    <p:extLst>
      <p:ext uri="{BB962C8B-B14F-4D97-AF65-F5344CB8AC3E}">
        <p14:creationId xmlns:p14="http://schemas.microsoft.com/office/powerpoint/2010/main" val="18509694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83281" y="188150"/>
            <a:ext cx="11365032" cy="643507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10000"/>
              </a:lnSpc>
              <a:spcAft>
                <a:spcPts val="3000"/>
              </a:spcAft>
            </a:pPr>
            <a:r>
              <a:rPr lang="en-US" altLang="zh-CN" sz="3600" b="1" u="sng" dirty="0" smtClean="0">
                <a:solidFill>
                  <a:schemeClr val="bg1"/>
                </a:solidFill>
                <a:latin typeface="+mn-lt"/>
                <a:ea typeface="+mn-ea"/>
                <a:cs typeface="+mn-cs"/>
              </a:rPr>
              <a:t>Second- Fifth Patriarchs</a:t>
            </a:r>
            <a:endParaRPr lang="en-US" altLang="zh-CN" sz="1400" u="sng" dirty="0">
              <a:solidFill>
                <a:schemeClr val="bg1"/>
              </a:solidFill>
              <a:latin typeface="+mn-lt"/>
              <a:ea typeface="+mn-ea"/>
              <a:cs typeface="+mn-cs"/>
            </a:endParaRPr>
          </a:p>
          <a:p>
            <a:pPr>
              <a:lnSpc>
                <a:spcPct val="110000"/>
              </a:lnSpc>
            </a:pPr>
            <a:r>
              <a:rPr lang="en-US" altLang="zh-CN" sz="3000" dirty="0" err="1">
                <a:solidFill>
                  <a:schemeClr val="bg1"/>
                </a:solidFill>
                <a:latin typeface="+mn-lt"/>
                <a:ea typeface="+mn-ea"/>
                <a:cs typeface="+mn-cs"/>
              </a:rPr>
              <a:t>Bodhidharma</a:t>
            </a:r>
            <a:r>
              <a:rPr lang="en-US" altLang="zh-CN" sz="3000" dirty="0">
                <a:solidFill>
                  <a:schemeClr val="bg1"/>
                </a:solidFill>
                <a:latin typeface="+mn-lt"/>
                <a:ea typeface="+mn-ea"/>
                <a:cs typeface="+mn-cs"/>
              </a:rPr>
              <a:t> settled in Northern Wei China. Shortly before his death, </a:t>
            </a:r>
            <a:r>
              <a:rPr lang="en-US" altLang="zh-CN" sz="3000" dirty="0" err="1">
                <a:solidFill>
                  <a:schemeClr val="bg1"/>
                </a:solidFill>
                <a:latin typeface="+mn-lt"/>
                <a:ea typeface="+mn-ea"/>
                <a:cs typeface="+mn-cs"/>
              </a:rPr>
              <a:t>Bodhidharma</a:t>
            </a:r>
            <a:r>
              <a:rPr lang="en-US" altLang="zh-CN" sz="3000" dirty="0">
                <a:solidFill>
                  <a:schemeClr val="bg1"/>
                </a:solidFill>
                <a:latin typeface="+mn-lt"/>
                <a:ea typeface="+mn-ea"/>
                <a:cs typeface="+mn-cs"/>
              </a:rPr>
              <a:t> appointed his disciple </a:t>
            </a:r>
            <a:r>
              <a:rPr lang="en-US" altLang="zh-CN" sz="3000" dirty="0" err="1">
                <a:solidFill>
                  <a:schemeClr val="bg1"/>
                </a:solidFill>
                <a:latin typeface="+mn-lt"/>
                <a:ea typeface="+mn-ea"/>
                <a:cs typeface="+mn-cs"/>
              </a:rPr>
              <a:t>Dazu</a:t>
            </a:r>
            <a:r>
              <a:rPr lang="en-US" altLang="zh-CN" sz="3000" dirty="0">
                <a:solidFill>
                  <a:schemeClr val="bg1"/>
                </a:solidFill>
                <a:latin typeface="+mn-lt"/>
                <a:ea typeface="+mn-ea"/>
                <a:cs typeface="+mn-cs"/>
              </a:rPr>
              <a:t> </a:t>
            </a:r>
            <a:r>
              <a:rPr lang="en-US" altLang="zh-CN" sz="3000" dirty="0" err="1" smtClean="0">
                <a:solidFill>
                  <a:schemeClr val="bg1"/>
                </a:solidFill>
                <a:latin typeface="+mn-lt"/>
                <a:ea typeface="+mn-ea"/>
                <a:cs typeface="+mn-cs"/>
              </a:rPr>
              <a:t>Huike</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487–593; </a:t>
            </a:r>
            <a:r>
              <a:rPr lang="zh-CN" altLang="en-US" sz="3000" dirty="0" smtClean="0">
                <a:solidFill>
                  <a:schemeClr val="bg1"/>
                </a:solidFill>
                <a:latin typeface="+mn-lt"/>
                <a:ea typeface="+mn-ea"/>
                <a:cs typeface="+mn-cs"/>
              </a:rPr>
              <a:t>慧可</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to succeed him, making </a:t>
            </a:r>
            <a:r>
              <a:rPr lang="en-US" altLang="zh-CN" sz="3000" dirty="0" err="1">
                <a:solidFill>
                  <a:schemeClr val="bg1"/>
                </a:solidFill>
                <a:latin typeface="+mn-lt"/>
                <a:ea typeface="+mn-ea"/>
                <a:cs typeface="+mn-cs"/>
              </a:rPr>
              <a:t>Huike</a:t>
            </a:r>
            <a:r>
              <a:rPr lang="en-US" altLang="zh-CN" sz="3000" dirty="0">
                <a:solidFill>
                  <a:schemeClr val="bg1"/>
                </a:solidFill>
                <a:latin typeface="+mn-lt"/>
                <a:ea typeface="+mn-ea"/>
                <a:cs typeface="+mn-cs"/>
              </a:rPr>
              <a:t> the first Chinese-born </a:t>
            </a:r>
            <a:r>
              <a:rPr lang="en-US" altLang="zh-CN" sz="3000" dirty="0" smtClean="0">
                <a:solidFill>
                  <a:schemeClr val="bg1"/>
                </a:solidFill>
                <a:latin typeface="+mn-lt"/>
                <a:ea typeface="+mn-ea"/>
                <a:cs typeface="+mn-cs"/>
              </a:rPr>
              <a:t>patriarch and </a:t>
            </a:r>
            <a:r>
              <a:rPr lang="en-US" altLang="zh-CN" sz="3000" dirty="0">
                <a:solidFill>
                  <a:schemeClr val="bg1"/>
                </a:solidFill>
                <a:latin typeface="+mn-lt"/>
                <a:ea typeface="+mn-ea"/>
                <a:cs typeface="+mn-cs"/>
              </a:rPr>
              <a:t>the second </a:t>
            </a:r>
            <a:r>
              <a:rPr lang="en-US" altLang="zh-CN" sz="3000" dirty="0" smtClean="0">
                <a:solidFill>
                  <a:schemeClr val="bg1"/>
                </a:solidFill>
                <a:latin typeface="+mn-lt"/>
                <a:ea typeface="+mn-ea"/>
                <a:cs typeface="+mn-cs"/>
              </a:rPr>
              <a:t>patriarch of </a:t>
            </a:r>
            <a:r>
              <a:rPr lang="en-US" altLang="zh-CN" sz="3000" dirty="0">
                <a:solidFill>
                  <a:schemeClr val="bg1"/>
                </a:solidFill>
                <a:latin typeface="+mn-lt"/>
                <a:ea typeface="+mn-ea"/>
                <a:cs typeface="+mn-cs"/>
              </a:rPr>
              <a:t>Chan in China. </a:t>
            </a:r>
            <a:r>
              <a:rPr lang="en-US" altLang="zh-CN" sz="3000" dirty="0" err="1">
                <a:solidFill>
                  <a:schemeClr val="bg1"/>
                </a:solidFill>
                <a:latin typeface="+mn-lt"/>
                <a:ea typeface="+mn-ea"/>
                <a:cs typeface="+mn-cs"/>
              </a:rPr>
              <a:t>Bodhidharma</a:t>
            </a:r>
            <a:r>
              <a:rPr lang="en-US" altLang="zh-CN" sz="3000" dirty="0">
                <a:solidFill>
                  <a:schemeClr val="bg1"/>
                </a:solidFill>
                <a:latin typeface="+mn-lt"/>
                <a:ea typeface="+mn-ea"/>
                <a:cs typeface="+mn-cs"/>
              </a:rPr>
              <a:t> is said to have passed three items to </a:t>
            </a:r>
            <a:r>
              <a:rPr lang="en-US" altLang="zh-CN" sz="3000" dirty="0" err="1">
                <a:solidFill>
                  <a:schemeClr val="bg1"/>
                </a:solidFill>
                <a:latin typeface="+mn-lt"/>
                <a:ea typeface="+mn-ea"/>
                <a:cs typeface="+mn-cs"/>
              </a:rPr>
              <a:t>Huike</a:t>
            </a:r>
            <a:r>
              <a:rPr lang="en-US" altLang="zh-CN" sz="3000" dirty="0">
                <a:solidFill>
                  <a:schemeClr val="bg1"/>
                </a:solidFill>
                <a:latin typeface="+mn-lt"/>
                <a:ea typeface="+mn-ea"/>
                <a:cs typeface="+mn-cs"/>
              </a:rPr>
              <a:t> as a sign of transmission of the Dharma: a robe, a bowl, and a copy of the </a:t>
            </a:r>
            <a:r>
              <a:rPr lang="en-US" altLang="zh-CN" sz="3000" i="1" dirty="0" err="1">
                <a:solidFill>
                  <a:schemeClr val="bg1"/>
                </a:solidFill>
                <a:latin typeface="+mn-lt"/>
                <a:ea typeface="+mn-ea"/>
                <a:cs typeface="+mn-cs"/>
              </a:rPr>
              <a:t>Laṅkāvatāra</a:t>
            </a:r>
            <a:r>
              <a:rPr lang="en-US" altLang="zh-CN" sz="3000" i="1" dirty="0">
                <a:solidFill>
                  <a:schemeClr val="bg1"/>
                </a:solidFill>
                <a:latin typeface="+mn-lt"/>
                <a:ea typeface="+mn-ea"/>
                <a:cs typeface="+mn-cs"/>
              </a:rPr>
              <a:t> </a:t>
            </a:r>
            <a:r>
              <a:rPr lang="en-US" altLang="zh-CN" sz="3000" i="1" dirty="0" err="1">
                <a:solidFill>
                  <a:schemeClr val="bg1"/>
                </a:solidFill>
                <a:latin typeface="+mn-lt"/>
                <a:ea typeface="+mn-ea"/>
                <a:cs typeface="+mn-cs"/>
              </a:rPr>
              <a:t>Sūtra</a:t>
            </a:r>
            <a:r>
              <a:rPr lang="en-US" altLang="zh-CN" sz="3000" dirty="0">
                <a:solidFill>
                  <a:schemeClr val="bg1"/>
                </a:solidFill>
                <a:latin typeface="+mn-lt"/>
                <a:ea typeface="+mn-ea"/>
                <a:cs typeface="+mn-cs"/>
              </a:rPr>
              <a:t>. The transmission then passed to the third </a:t>
            </a:r>
            <a:r>
              <a:rPr lang="en-US" altLang="zh-CN" sz="3000" dirty="0" smtClean="0">
                <a:solidFill>
                  <a:schemeClr val="bg1"/>
                </a:solidFill>
                <a:latin typeface="+mn-lt"/>
                <a:ea typeface="+mn-ea"/>
                <a:cs typeface="+mn-cs"/>
              </a:rPr>
              <a:t>patriarch </a:t>
            </a:r>
            <a:r>
              <a:rPr lang="en-US" altLang="zh-CN" sz="3000" dirty="0" err="1" smtClean="0">
                <a:solidFill>
                  <a:schemeClr val="bg1"/>
                </a:solidFill>
                <a:latin typeface="+mn-lt"/>
                <a:ea typeface="+mn-ea"/>
                <a:cs typeface="+mn-cs"/>
              </a:rPr>
              <a:t>Sengcan</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606; </a:t>
            </a:r>
            <a:r>
              <a:rPr lang="zh-CN" altLang="en-US" sz="3000" dirty="0" smtClean="0">
                <a:solidFill>
                  <a:schemeClr val="bg1"/>
                </a:solidFill>
                <a:latin typeface="+mn-lt"/>
                <a:ea typeface="+mn-ea"/>
                <a:cs typeface="+mn-cs"/>
              </a:rPr>
              <a:t>僧燦</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the fourth </a:t>
            </a:r>
            <a:r>
              <a:rPr lang="en-US" altLang="zh-CN" sz="3000" dirty="0" smtClean="0">
                <a:solidFill>
                  <a:schemeClr val="bg1"/>
                </a:solidFill>
                <a:latin typeface="+mn-lt"/>
                <a:ea typeface="+mn-ea"/>
                <a:cs typeface="+mn-cs"/>
              </a:rPr>
              <a:t>patriarch Dayi </a:t>
            </a:r>
            <a:r>
              <a:rPr lang="en-US" altLang="zh-CN" sz="3000" dirty="0" err="1" smtClean="0">
                <a:solidFill>
                  <a:schemeClr val="bg1"/>
                </a:solidFill>
                <a:latin typeface="+mn-lt"/>
                <a:ea typeface="+mn-ea"/>
                <a:cs typeface="+mn-cs"/>
              </a:rPr>
              <a:t>Daoxin</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580–651; </a:t>
            </a:r>
            <a:r>
              <a:rPr lang="zh-CN" altLang="en-US" sz="3000" dirty="0" smtClean="0">
                <a:solidFill>
                  <a:schemeClr val="bg1"/>
                </a:solidFill>
                <a:latin typeface="+mn-lt"/>
                <a:ea typeface="+mn-ea"/>
                <a:cs typeface="+mn-cs"/>
              </a:rPr>
              <a:t>道信</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and the fifth </a:t>
            </a:r>
            <a:r>
              <a:rPr lang="en-US" altLang="zh-CN" sz="3000" dirty="0" smtClean="0">
                <a:solidFill>
                  <a:schemeClr val="bg1"/>
                </a:solidFill>
                <a:latin typeface="+mn-lt"/>
                <a:ea typeface="+mn-ea"/>
                <a:cs typeface="+mn-cs"/>
              </a:rPr>
              <a:t>patriarch Daman </a:t>
            </a:r>
            <a:r>
              <a:rPr lang="en-US" altLang="zh-CN" sz="3000" dirty="0" err="1" smtClean="0">
                <a:solidFill>
                  <a:schemeClr val="bg1"/>
                </a:solidFill>
                <a:latin typeface="+mn-lt"/>
                <a:ea typeface="+mn-ea"/>
                <a:cs typeface="+mn-cs"/>
              </a:rPr>
              <a:t>Hongren</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601–674; </a:t>
            </a:r>
            <a:r>
              <a:rPr lang="zh-CN" altLang="en-US" sz="3000" dirty="0" smtClean="0">
                <a:solidFill>
                  <a:schemeClr val="bg1"/>
                </a:solidFill>
                <a:latin typeface="+mn-lt"/>
                <a:ea typeface="+mn-ea"/>
                <a:cs typeface="+mn-cs"/>
              </a:rPr>
              <a:t>弘忍</a:t>
            </a:r>
            <a:r>
              <a:rPr lang="en-US" altLang="zh-CN" sz="3000" dirty="0" smtClean="0">
                <a:solidFill>
                  <a:schemeClr val="bg1"/>
                </a:solidFill>
                <a:latin typeface="+mn-lt"/>
                <a:ea typeface="+mn-ea"/>
                <a:cs typeface="+mn-cs"/>
              </a:rPr>
              <a:t>).</a:t>
            </a:r>
            <a:endParaRPr lang="en-US" altLang="zh-CN" sz="3000" dirty="0">
              <a:solidFill>
                <a:schemeClr val="bg1"/>
              </a:solidFill>
              <a:latin typeface="+mn-lt"/>
              <a:ea typeface="+mn-ea"/>
              <a:cs typeface="+mn-cs"/>
            </a:endParaRPr>
          </a:p>
        </p:txBody>
      </p:sp>
    </p:spTree>
    <p:extLst>
      <p:ext uri="{BB962C8B-B14F-4D97-AF65-F5344CB8AC3E}">
        <p14:creationId xmlns:p14="http://schemas.microsoft.com/office/powerpoint/2010/main" val="32644637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5"/>
          <p:cNvSpPr txBox="1">
            <a:spLocks/>
          </p:cNvSpPr>
          <p:nvPr/>
        </p:nvSpPr>
        <p:spPr>
          <a:xfrm>
            <a:off x="498266" y="188150"/>
            <a:ext cx="11465589" cy="643507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10000"/>
              </a:lnSpc>
              <a:spcAft>
                <a:spcPts val="2400"/>
              </a:spcAft>
            </a:pPr>
            <a:r>
              <a:rPr lang="en-US" altLang="zh-CN" sz="3600" b="1" u="sng" dirty="0" smtClean="0">
                <a:solidFill>
                  <a:schemeClr val="bg1"/>
                </a:solidFill>
                <a:latin typeface="+mn-lt"/>
                <a:ea typeface="+mn-ea"/>
                <a:cs typeface="+mn-cs"/>
              </a:rPr>
              <a:t>Sixth Patriarch: </a:t>
            </a:r>
            <a:r>
              <a:rPr lang="en-US" altLang="zh-CN" sz="3600" b="1" u="sng" dirty="0" err="1" smtClean="0">
                <a:solidFill>
                  <a:schemeClr val="bg1"/>
                </a:solidFill>
                <a:latin typeface="+mn-lt"/>
                <a:ea typeface="+mn-ea"/>
                <a:cs typeface="+mn-cs"/>
              </a:rPr>
              <a:t>Huineng</a:t>
            </a:r>
            <a:r>
              <a:rPr lang="en-US" altLang="zh-CN" sz="3600" b="1" dirty="0">
                <a:solidFill>
                  <a:schemeClr val="bg1"/>
                </a:solidFill>
                <a:latin typeface="+mn-lt"/>
                <a:ea typeface="+mn-ea"/>
                <a:cs typeface="+mn-cs"/>
              </a:rPr>
              <a:t> (</a:t>
            </a:r>
            <a:r>
              <a:rPr lang="en-US" altLang="zh-CN" sz="3600" b="1" dirty="0" smtClean="0">
                <a:solidFill>
                  <a:schemeClr val="bg1"/>
                </a:solidFill>
                <a:latin typeface="+mn-lt"/>
                <a:ea typeface="+mn-ea"/>
                <a:cs typeface="+mn-cs"/>
              </a:rPr>
              <a:t>638–713; </a:t>
            </a:r>
            <a:r>
              <a:rPr lang="zh-CN" altLang="en-US" sz="3600" b="1" dirty="0" smtClean="0">
                <a:solidFill>
                  <a:schemeClr val="bg1"/>
                </a:solidFill>
                <a:latin typeface="+mn-lt"/>
                <a:ea typeface="+mn-ea"/>
                <a:cs typeface="+mn-cs"/>
              </a:rPr>
              <a:t>惠能</a:t>
            </a:r>
            <a:r>
              <a:rPr lang="en-US" altLang="zh-CN" sz="3600" b="1" dirty="0" smtClean="0">
                <a:solidFill>
                  <a:schemeClr val="bg1"/>
                </a:solidFill>
                <a:latin typeface="+mn-lt"/>
                <a:ea typeface="+mn-ea"/>
                <a:cs typeface="+mn-cs"/>
              </a:rPr>
              <a:t>)</a:t>
            </a:r>
            <a:endParaRPr lang="en-US" altLang="zh-CN" sz="1400" dirty="0">
              <a:solidFill>
                <a:schemeClr val="bg1"/>
              </a:solidFill>
              <a:latin typeface="+mn-lt"/>
              <a:ea typeface="+mn-ea"/>
              <a:cs typeface="+mn-cs"/>
            </a:endParaRPr>
          </a:p>
          <a:p>
            <a:pPr>
              <a:lnSpc>
                <a:spcPct val="110000"/>
              </a:lnSpc>
            </a:pPr>
            <a:r>
              <a:rPr lang="en-US" altLang="zh-CN" sz="3200" dirty="0">
                <a:solidFill>
                  <a:schemeClr val="bg1"/>
                </a:solidFill>
                <a:latin typeface="+mn-lt"/>
                <a:ea typeface="+mn-ea"/>
                <a:cs typeface="+mn-cs"/>
              </a:rPr>
              <a:t>As a young and illiterate peddler of firewood, Hui-</a:t>
            </a:r>
            <a:r>
              <a:rPr lang="en-US" altLang="zh-CN" sz="3200" dirty="0" err="1">
                <a:solidFill>
                  <a:schemeClr val="bg1"/>
                </a:solidFill>
                <a:latin typeface="+mn-lt"/>
                <a:ea typeface="+mn-ea"/>
                <a:cs typeface="+mn-cs"/>
              </a:rPr>
              <a:t>neng</a:t>
            </a: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overheard </a:t>
            </a:r>
            <a:r>
              <a:rPr lang="en-US" altLang="zh-CN" sz="3200" dirty="0">
                <a:solidFill>
                  <a:schemeClr val="bg1"/>
                </a:solidFill>
                <a:latin typeface="+mn-lt"/>
                <a:ea typeface="+mn-ea"/>
                <a:cs typeface="+mn-cs"/>
              </a:rPr>
              <a:t>a man reciting the following line from </a:t>
            </a:r>
            <a:r>
              <a:rPr lang="en-US" altLang="zh-CN" sz="3200" i="1" dirty="0">
                <a:solidFill>
                  <a:schemeClr val="bg1"/>
                </a:solidFill>
                <a:latin typeface="+mn-lt"/>
                <a:ea typeface="+mn-ea"/>
                <a:cs typeface="+mn-cs"/>
              </a:rPr>
              <a:t>the </a:t>
            </a:r>
            <a:r>
              <a:rPr lang="en-US" altLang="zh-CN" sz="3200" i="1" dirty="0" smtClean="0">
                <a:solidFill>
                  <a:schemeClr val="bg1"/>
                </a:solidFill>
                <a:latin typeface="+mn-lt"/>
                <a:ea typeface="+mn-ea"/>
                <a:cs typeface="+mn-cs"/>
              </a:rPr>
              <a:t>Diamond Sutra</a:t>
            </a:r>
            <a:r>
              <a:rPr lang="en-US" altLang="zh-CN" sz="3200" dirty="0">
                <a:solidFill>
                  <a:schemeClr val="bg1"/>
                </a:solidFill>
                <a:latin typeface="+mn-lt"/>
                <a:ea typeface="+mn-ea"/>
                <a:cs typeface="+mn-cs"/>
              </a:rPr>
              <a:t>, ‘</a:t>
            </a:r>
            <a:r>
              <a:rPr lang="en-US" altLang="zh-CN" sz="3200" u="sng" dirty="0">
                <a:solidFill>
                  <a:schemeClr val="bg1"/>
                </a:solidFill>
                <a:latin typeface="+mn-lt"/>
                <a:ea typeface="+mn-ea"/>
                <a:cs typeface="+mn-cs"/>
              </a:rPr>
              <a:t>They should give rise to the aspiration while not abiding in </a:t>
            </a:r>
            <a:r>
              <a:rPr lang="en-US" altLang="zh-CN" sz="3200" u="sng" dirty="0" smtClean="0">
                <a:solidFill>
                  <a:schemeClr val="bg1"/>
                </a:solidFill>
                <a:latin typeface="+mn-lt"/>
                <a:ea typeface="+mn-ea"/>
                <a:cs typeface="+mn-cs"/>
              </a:rPr>
              <a:t>anything</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Instantly, Hui </a:t>
            </a:r>
            <a:r>
              <a:rPr lang="en-US" altLang="zh-CN" sz="3200" dirty="0" err="1">
                <a:solidFill>
                  <a:schemeClr val="bg1"/>
                </a:solidFill>
                <a:latin typeface="+mn-lt"/>
                <a:ea typeface="+mn-ea"/>
                <a:cs typeface="+mn-cs"/>
              </a:rPr>
              <a:t>Neng</a:t>
            </a:r>
            <a:r>
              <a:rPr lang="en-US" altLang="zh-CN" sz="3200" dirty="0">
                <a:solidFill>
                  <a:schemeClr val="bg1"/>
                </a:solidFill>
                <a:latin typeface="+mn-lt"/>
                <a:ea typeface="+mn-ea"/>
                <a:cs typeface="+mn-cs"/>
              </a:rPr>
              <a:t> became Enlightened. </a:t>
            </a:r>
            <a:r>
              <a:rPr lang="en-US" altLang="zh-CN" sz="3200" dirty="0" smtClean="0">
                <a:solidFill>
                  <a:schemeClr val="bg1"/>
                </a:solidFill>
                <a:latin typeface="+mn-lt"/>
                <a:ea typeface="+mn-ea"/>
                <a:cs typeface="+mn-cs"/>
              </a:rPr>
              <a:t>He traveled to </a:t>
            </a:r>
            <a:r>
              <a:rPr lang="en-US" altLang="zh-CN" sz="3200" dirty="0">
                <a:solidFill>
                  <a:schemeClr val="bg1"/>
                </a:solidFill>
                <a:latin typeface="+mn-lt"/>
                <a:ea typeface="+mn-ea"/>
                <a:cs typeface="+mn-cs"/>
              </a:rPr>
              <a:t>the area in North China where the fifth </a:t>
            </a:r>
            <a:r>
              <a:rPr lang="en-US" altLang="zh-CN" sz="3200" dirty="0" smtClean="0">
                <a:solidFill>
                  <a:schemeClr val="bg1"/>
                </a:solidFill>
                <a:latin typeface="+mn-lt"/>
                <a:ea typeface="+mn-ea"/>
                <a:cs typeface="+mn-cs"/>
              </a:rPr>
              <a:t>Chan </a:t>
            </a:r>
            <a:r>
              <a:rPr lang="en-US" altLang="zh-CN" sz="3200" dirty="0">
                <a:solidFill>
                  <a:schemeClr val="bg1"/>
                </a:solidFill>
                <a:latin typeface="+mn-lt"/>
                <a:ea typeface="+mn-ea"/>
                <a:cs typeface="+mn-cs"/>
              </a:rPr>
              <a:t>patriarch, </a:t>
            </a:r>
            <a:r>
              <a:rPr lang="en-US" altLang="zh-CN" sz="3200" dirty="0" err="1" smtClean="0">
                <a:solidFill>
                  <a:schemeClr val="bg1"/>
                </a:solidFill>
                <a:latin typeface="+mn-lt"/>
                <a:ea typeface="+mn-ea"/>
                <a:cs typeface="+mn-cs"/>
              </a:rPr>
              <a:t>Hongren</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弘忍</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was expounding this text. Despite his lack of formal training, </a:t>
            </a:r>
            <a:r>
              <a:rPr lang="en-US" altLang="zh-CN" sz="3200" dirty="0" err="1" smtClean="0">
                <a:solidFill>
                  <a:schemeClr val="bg1"/>
                </a:solidFill>
                <a:latin typeface="+mn-lt"/>
                <a:ea typeface="+mn-ea"/>
                <a:cs typeface="+mn-cs"/>
              </a:rPr>
              <a:t>Huineng</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demonstrated his understanding to </a:t>
            </a:r>
            <a:r>
              <a:rPr lang="en-US" altLang="zh-CN" sz="3200" dirty="0" smtClean="0">
                <a:solidFill>
                  <a:schemeClr val="bg1"/>
                </a:solidFill>
                <a:latin typeface="+mn-lt"/>
                <a:ea typeface="+mn-ea"/>
                <a:cs typeface="+mn-cs"/>
              </a:rPr>
              <a:t>Patriarch </a:t>
            </a:r>
            <a:r>
              <a:rPr lang="en-US" altLang="zh-CN" sz="3200" dirty="0" err="1">
                <a:solidFill>
                  <a:schemeClr val="bg1"/>
                </a:solidFill>
                <a:latin typeface="+mn-lt"/>
                <a:ea typeface="+mn-ea"/>
                <a:cs typeface="+mn-cs"/>
              </a:rPr>
              <a:t>Hongren</a:t>
            </a:r>
            <a:r>
              <a:rPr lang="en-US" altLang="zh-CN" sz="3200" dirty="0">
                <a:solidFill>
                  <a:schemeClr val="bg1"/>
                </a:solidFill>
                <a:latin typeface="+mn-lt"/>
                <a:ea typeface="+mn-ea"/>
                <a:cs typeface="+mn-cs"/>
              </a:rPr>
              <a:t>, who then </a:t>
            </a:r>
            <a:r>
              <a:rPr lang="en-US" altLang="zh-CN" sz="3200" dirty="0" smtClean="0">
                <a:solidFill>
                  <a:schemeClr val="bg1"/>
                </a:solidFill>
                <a:latin typeface="+mn-lt"/>
                <a:ea typeface="+mn-ea"/>
                <a:cs typeface="+mn-cs"/>
              </a:rPr>
              <a:t>chose </a:t>
            </a:r>
            <a:r>
              <a:rPr lang="en-US" altLang="zh-CN" sz="3200" dirty="0" err="1">
                <a:solidFill>
                  <a:schemeClr val="bg1"/>
                </a:solidFill>
                <a:latin typeface="+mn-lt"/>
                <a:ea typeface="+mn-ea"/>
                <a:cs typeface="+mn-cs"/>
              </a:rPr>
              <a:t>Huineng</a:t>
            </a:r>
            <a:r>
              <a:rPr lang="en-US" altLang="zh-CN" sz="3200" dirty="0">
                <a:solidFill>
                  <a:schemeClr val="bg1"/>
                </a:solidFill>
                <a:latin typeface="+mn-lt"/>
                <a:ea typeface="+mn-ea"/>
                <a:cs typeface="+mn-cs"/>
              </a:rPr>
              <a:t> as his true successor instead of his </a:t>
            </a:r>
            <a:r>
              <a:rPr lang="en-US" altLang="zh-CN" sz="3200" dirty="0" smtClean="0">
                <a:solidFill>
                  <a:schemeClr val="bg1"/>
                </a:solidFill>
                <a:latin typeface="+mn-lt"/>
                <a:ea typeface="+mn-ea"/>
                <a:cs typeface="+mn-cs"/>
              </a:rPr>
              <a:t>senior disciple </a:t>
            </a:r>
            <a:r>
              <a:rPr lang="en-US" altLang="zh-CN" sz="3200" dirty="0" err="1" smtClean="0">
                <a:solidFill>
                  <a:schemeClr val="bg1"/>
                </a:solidFill>
                <a:latin typeface="+mn-lt"/>
                <a:ea typeface="+mn-ea"/>
                <a:cs typeface="+mn-cs"/>
              </a:rPr>
              <a:t>Shenxiu</a:t>
            </a: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606-706; </a:t>
            </a:r>
            <a:r>
              <a:rPr lang="zh-CN" altLang="en-US" sz="3200" dirty="0" smtClean="0">
                <a:solidFill>
                  <a:schemeClr val="bg1"/>
                </a:solidFill>
                <a:latin typeface="+mn-lt"/>
                <a:ea typeface="+mn-ea"/>
                <a:cs typeface="+mn-cs"/>
              </a:rPr>
              <a:t>神秀</a:t>
            </a:r>
            <a:r>
              <a:rPr lang="en-US" altLang="zh-CN" sz="3200" dirty="0" smtClean="0">
                <a:solidFill>
                  <a:schemeClr val="bg1"/>
                </a:solidFill>
                <a:latin typeface="+mn-lt"/>
                <a:ea typeface="+mn-ea"/>
                <a:cs typeface="+mn-cs"/>
              </a:rPr>
              <a:t>).</a:t>
            </a:r>
            <a:endParaRPr lang="en-US" altLang="zh-CN" sz="3200" dirty="0">
              <a:solidFill>
                <a:schemeClr val="bg1"/>
              </a:solidFill>
              <a:latin typeface="+mn-lt"/>
              <a:ea typeface="+mn-ea"/>
              <a:cs typeface="+mn-cs"/>
            </a:endParaRPr>
          </a:p>
        </p:txBody>
      </p:sp>
    </p:spTree>
    <p:extLst>
      <p:ext uri="{BB962C8B-B14F-4D97-AF65-F5344CB8AC3E}">
        <p14:creationId xmlns:p14="http://schemas.microsoft.com/office/powerpoint/2010/main" val="1099054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72204" y="-160638"/>
            <a:ext cx="11569455" cy="428938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200" dirty="0" err="1">
                <a:solidFill>
                  <a:schemeClr val="bg1"/>
                </a:solidFill>
                <a:latin typeface="+mn-lt"/>
                <a:ea typeface="+mn-ea"/>
                <a:cs typeface="+mn-cs"/>
              </a:rPr>
              <a:t>Huineng</a:t>
            </a:r>
            <a:r>
              <a:rPr lang="en-US" altLang="zh-CN" sz="3200" dirty="0">
                <a:solidFill>
                  <a:schemeClr val="bg1"/>
                </a:solidFill>
                <a:latin typeface="+mn-lt"/>
                <a:ea typeface="+mn-ea"/>
                <a:cs typeface="+mn-cs"/>
              </a:rPr>
              <a:t> is regarded as the founder of the "Sudden Enlightenment" Southern Chan school of Buddhism, which focuses on an immediate and direct attainment of Buddhist enlightenment. </a:t>
            </a:r>
            <a:r>
              <a:rPr lang="en-US" altLang="zh-CN" sz="3200" i="1" dirty="0">
                <a:solidFill>
                  <a:schemeClr val="bg1"/>
                </a:solidFill>
                <a:latin typeface="+mn-lt"/>
                <a:ea typeface="+mn-ea"/>
                <a:cs typeface="+mn-cs"/>
              </a:rPr>
              <a:t>The Platform Sutra of the Sixth Patriarch </a:t>
            </a:r>
            <a:r>
              <a:rPr lang="en-US" altLang="zh-CN" sz="3200" dirty="0">
                <a:solidFill>
                  <a:schemeClr val="bg1"/>
                </a:solidFill>
                <a:latin typeface="+mn-lt"/>
                <a:ea typeface="+mn-ea"/>
                <a:cs typeface="+mn-cs"/>
              </a:rPr>
              <a:t>(</a:t>
            </a:r>
            <a:r>
              <a:rPr lang="zh-CN" altLang="en-US" sz="3200" dirty="0">
                <a:solidFill>
                  <a:schemeClr val="bg1"/>
                </a:solidFill>
                <a:latin typeface="+mn-lt"/>
                <a:ea typeface="+mn-ea"/>
                <a:cs typeface="+mn-cs"/>
              </a:rPr>
              <a:t>六祖壇經</a:t>
            </a:r>
            <a:r>
              <a:rPr lang="en-US" altLang="zh-CN" sz="3200" dirty="0">
                <a:solidFill>
                  <a:schemeClr val="bg1"/>
                </a:solidFill>
                <a:latin typeface="+mn-lt"/>
                <a:ea typeface="+mn-ea"/>
                <a:cs typeface="+mn-cs"/>
              </a:rPr>
              <a:t>), which is said to be a record of his teachings, is a highly influential text in the East Asian Buddhist tradition</a:t>
            </a:r>
            <a:r>
              <a:rPr lang="en-US" altLang="zh-CN" sz="3200" dirty="0" smtClean="0">
                <a:solidFill>
                  <a:schemeClr val="bg1"/>
                </a:solidFill>
                <a:latin typeface="+mn-lt"/>
                <a:ea typeface="+mn-ea"/>
                <a:cs typeface="+mn-cs"/>
              </a:rPr>
              <a:t>. </a:t>
            </a:r>
          </a:p>
        </p:txBody>
      </p:sp>
      <p:pic>
        <p:nvPicPr>
          <p:cNvPr id="2" name="圖片 1"/>
          <p:cNvPicPr>
            <a:picLocks noChangeAspect="1"/>
          </p:cNvPicPr>
          <p:nvPr/>
        </p:nvPicPr>
        <p:blipFill>
          <a:blip r:embed="rId3"/>
          <a:stretch>
            <a:fillRect/>
          </a:stretch>
        </p:blipFill>
        <p:spPr>
          <a:xfrm>
            <a:off x="9204742" y="3293741"/>
            <a:ext cx="2546533" cy="3189347"/>
          </a:xfrm>
          <a:prstGeom prst="rect">
            <a:avLst/>
          </a:prstGeom>
        </p:spPr>
      </p:pic>
      <p:sp>
        <p:nvSpPr>
          <p:cNvPr id="5" name="標題 5"/>
          <p:cNvSpPr txBox="1">
            <a:spLocks/>
          </p:cNvSpPr>
          <p:nvPr/>
        </p:nvSpPr>
        <p:spPr>
          <a:xfrm>
            <a:off x="472204" y="3662148"/>
            <a:ext cx="8300604" cy="299584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200" dirty="0" smtClean="0">
                <a:solidFill>
                  <a:schemeClr val="bg1"/>
                </a:solidFill>
                <a:latin typeface="+mn-lt"/>
                <a:ea typeface="+mn-ea"/>
                <a:cs typeface="+mn-cs"/>
              </a:rPr>
              <a:t>It is mentioned at beginning of </a:t>
            </a:r>
            <a:r>
              <a:rPr lang="en-US" altLang="zh-CN" sz="3200" dirty="0">
                <a:solidFill>
                  <a:schemeClr val="bg1"/>
                </a:solidFill>
                <a:latin typeface="+mn-lt"/>
                <a:ea typeface="+mn-ea"/>
                <a:cs typeface="+mn-cs"/>
              </a:rPr>
              <a:t>this Sutra, </a:t>
            </a:r>
            <a:r>
              <a:rPr lang="en-US" altLang="zh-CN" sz="3200" dirty="0" smtClean="0">
                <a:solidFill>
                  <a:schemeClr val="bg1"/>
                </a:solidFill>
                <a:latin typeface="+mn-lt"/>
                <a:ea typeface="+mn-ea"/>
                <a:cs typeface="+mn-cs"/>
              </a:rPr>
              <a:t>‘Your Buddha-nature </a:t>
            </a:r>
            <a:r>
              <a:rPr lang="en-US" altLang="zh-CN" sz="3200" dirty="0">
                <a:solidFill>
                  <a:schemeClr val="bg1"/>
                </a:solidFill>
                <a:latin typeface="+mn-lt"/>
                <a:ea typeface="+mn-ea"/>
                <a:cs typeface="+mn-cs"/>
              </a:rPr>
              <a:t>is </a:t>
            </a:r>
            <a:r>
              <a:rPr lang="en-US" altLang="zh-CN" sz="3200" dirty="0" smtClean="0">
                <a:solidFill>
                  <a:schemeClr val="bg1"/>
                </a:solidFill>
                <a:latin typeface="+mn-lt"/>
                <a:ea typeface="+mn-ea"/>
                <a:cs typeface="+mn-cs"/>
              </a:rPr>
              <a:t>fundamentally pure. </a:t>
            </a:r>
            <a:r>
              <a:rPr lang="en-US" altLang="zh-CN" sz="3200" dirty="0">
                <a:solidFill>
                  <a:schemeClr val="bg1"/>
                </a:solidFill>
                <a:latin typeface="+mn-lt"/>
                <a:ea typeface="+mn-ea"/>
                <a:cs typeface="+mn-cs"/>
              </a:rPr>
              <a:t>You must simply use this mind [that </a:t>
            </a:r>
            <a:r>
              <a:rPr lang="en-US" altLang="zh-CN" sz="3200" dirty="0" smtClean="0">
                <a:solidFill>
                  <a:schemeClr val="bg1"/>
                </a:solidFill>
                <a:latin typeface="+mn-lt"/>
                <a:ea typeface="+mn-ea"/>
                <a:cs typeface="+mn-cs"/>
              </a:rPr>
              <a:t>you already </a:t>
            </a:r>
            <a:r>
              <a:rPr lang="en-US" altLang="zh-CN" sz="3200" dirty="0">
                <a:solidFill>
                  <a:schemeClr val="bg1"/>
                </a:solidFill>
                <a:latin typeface="+mn-lt"/>
                <a:ea typeface="+mn-ea"/>
                <a:cs typeface="+mn-cs"/>
              </a:rPr>
              <a:t>have], and you will achieve </a:t>
            </a:r>
            <a:r>
              <a:rPr lang="en-US" altLang="zh-CN" sz="3200" dirty="0" err="1">
                <a:solidFill>
                  <a:schemeClr val="bg1"/>
                </a:solidFill>
                <a:latin typeface="+mn-lt"/>
                <a:ea typeface="+mn-ea"/>
                <a:cs typeface="+mn-cs"/>
              </a:rPr>
              <a:t>buddhahood</a:t>
            </a: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directly.’</a:t>
            </a:r>
          </a:p>
        </p:txBody>
      </p:sp>
    </p:spTree>
    <p:extLst>
      <p:ext uri="{BB962C8B-B14F-4D97-AF65-F5344CB8AC3E}">
        <p14:creationId xmlns:p14="http://schemas.microsoft.com/office/powerpoint/2010/main" val="12835351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91782" y="114391"/>
            <a:ext cx="11041766" cy="103478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10000"/>
              </a:lnSpc>
            </a:pPr>
            <a:r>
              <a:rPr lang="en-US" altLang="zh-CN" sz="3600" dirty="0" smtClean="0">
                <a:solidFill>
                  <a:schemeClr val="bg1"/>
                </a:solidFill>
                <a:latin typeface="+mn-lt"/>
                <a:ea typeface="+mn-ea"/>
                <a:cs typeface="+mn-cs"/>
              </a:rPr>
              <a:t>Five Sub-schools of Chan</a:t>
            </a:r>
          </a:p>
        </p:txBody>
      </p:sp>
      <p:pic>
        <p:nvPicPr>
          <p:cNvPr id="2" name="圖片 1"/>
          <p:cNvPicPr>
            <a:picLocks noChangeAspect="1"/>
          </p:cNvPicPr>
          <p:nvPr/>
        </p:nvPicPr>
        <p:blipFill>
          <a:blip r:embed="rId3"/>
          <a:stretch>
            <a:fillRect/>
          </a:stretch>
        </p:blipFill>
        <p:spPr>
          <a:xfrm>
            <a:off x="99957" y="1075038"/>
            <a:ext cx="11924270" cy="5653473"/>
          </a:xfrm>
          <a:prstGeom prst="rect">
            <a:avLst/>
          </a:prstGeom>
        </p:spPr>
      </p:pic>
    </p:spTree>
    <p:extLst>
      <p:ext uri="{BB962C8B-B14F-4D97-AF65-F5344CB8AC3E}">
        <p14:creationId xmlns:p14="http://schemas.microsoft.com/office/powerpoint/2010/main" val="41309623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64220" y="165870"/>
            <a:ext cx="6940380" cy="609145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3200" dirty="0" err="1">
                <a:solidFill>
                  <a:schemeClr val="bg1"/>
                </a:solidFill>
              </a:rPr>
              <a:t>Xuyun</a:t>
            </a:r>
            <a:r>
              <a:rPr lang="en-US" altLang="zh-CN" sz="3200" dirty="0">
                <a:solidFill>
                  <a:schemeClr val="bg1"/>
                </a:solidFill>
              </a:rPr>
              <a:t> </a:t>
            </a:r>
            <a:r>
              <a:rPr lang="en-US" altLang="zh-CN" sz="3200" dirty="0" smtClean="0">
                <a:solidFill>
                  <a:schemeClr val="bg1"/>
                </a:solidFill>
              </a:rPr>
              <a:t>(or Hsu Yun </a:t>
            </a:r>
            <a:r>
              <a:rPr lang="zh-CN" altLang="en-US" sz="3200" dirty="0" smtClean="0">
                <a:solidFill>
                  <a:schemeClr val="bg1"/>
                </a:solidFill>
              </a:rPr>
              <a:t>虛雲</a:t>
            </a:r>
            <a:r>
              <a:rPr lang="en-US" altLang="zh-CN" sz="3200" dirty="0" smtClean="0">
                <a:solidFill>
                  <a:schemeClr val="bg1"/>
                </a:solidFill>
              </a:rPr>
              <a:t>; 1840-1959) was </a:t>
            </a:r>
            <a:r>
              <a:rPr lang="en-US" altLang="zh-CN" sz="3200" dirty="0">
                <a:solidFill>
                  <a:schemeClr val="bg1"/>
                </a:solidFill>
              </a:rPr>
              <a:t>a renowned Chinese Chan Buddhist master and one of the most influential Buddhist teachers of the 19th and 20th centuries. Many Chan teachers today trace their lineage to </a:t>
            </a:r>
            <a:r>
              <a:rPr lang="en-US" altLang="zh-CN" sz="3200" dirty="0" err="1" smtClean="0">
                <a:solidFill>
                  <a:schemeClr val="bg1"/>
                </a:solidFill>
              </a:rPr>
              <a:t>Xuyun</a:t>
            </a:r>
            <a:r>
              <a:rPr lang="en-US" altLang="zh-CN" sz="3200" dirty="0" smtClean="0">
                <a:solidFill>
                  <a:schemeClr val="bg1"/>
                </a:solidFill>
              </a:rPr>
              <a:t>.</a:t>
            </a:r>
            <a:endParaRPr lang="en-US" altLang="zh-CN" sz="3200" dirty="0" smtClean="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8697232" y="727044"/>
            <a:ext cx="3134163" cy="4401009"/>
          </a:xfrm>
          <a:prstGeom prst="rect">
            <a:avLst/>
          </a:prstGeom>
        </p:spPr>
      </p:pic>
    </p:spTree>
    <p:extLst>
      <p:ext uri="{BB962C8B-B14F-4D97-AF65-F5344CB8AC3E}">
        <p14:creationId xmlns:p14="http://schemas.microsoft.com/office/powerpoint/2010/main" val="16742102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5"/>
          <p:cNvSpPr txBox="1">
            <a:spLocks/>
          </p:cNvSpPr>
          <p:nvPr/>
        </p:nvSpPr>
        <p:spPr>
          <a:xfrm>
            <a:off x="426307" y="1465139"/>
            <a:ext cx="11967519" cy="300411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a:solidFill>
                  <a:schemeClr val="bg1"/>
                </a:solidFill>
                <a:latin typeface="+mn-lt"/>
                <a:ea typeface="+mn-ea"/>
                <a:cs typeface="+mn-cs"/>
              </a:rPr>
              <a:t>Pure Land </a:t>
            </a:r>
            <a:r>
              <a:rPr lang="en-US" altLang="zh-CN" sz="3200" dirty="0" smtClean="0">
                <a:solidFill>
                  <a:schemeClr val="bg1"/>
                </a:solidFill>
                <a:latin typeface="+mn-lt"/>
                <a:ea typeface="+mn-ea"/>
                <a:cs typeface="+mn-cs"/>
              </a:rPr>
              <a:t>School (</a:t>
            </a:r>
            <a:r>
              <a:rPr lang="zh-CN" altLang="en-US" sz="3200" dirty="0" smtClean="0">
                <a:solidFill>
                  <a:schemeClr val="bg1"/>
                </a:solidFill>
                <a:latin typeface="+mn-lt"/>
                <a:ea typeface="+mn-ea"/>
                <a:cs typeface="+mn-cs"/>
              </a:rPr>
              <a:t>淨土宗</a:t>
            </a:r>
            <a:r>
              <a:rPr lang="en-US" altLang="zh-CN" sz="3200" dirty="0" smtClean="0">
                <a:solidFill>
                  <a:schemeClr val="bg1"/>
                </a:solidFill>
                <a:latin typeface="+mn-lt"/>
                <a:ea typeface="+mn-ea"/>
                <a:cs typeface="+mn-cs"/>
              </a:rPr>
              <a:t>) is </a:t>
            </a:r>
            <a:r>
              <a:rPr lang="en-US" altLang="zh-CN" sz="3200" dirty="0">
                <a:solidFill>
                  <a:schemeClr val="bg1"/>
                </a:solidFill>
                <a:latin typeface="+mn-lt"/>
                <a:ea typeface="+mn-ea"/>
                <a:cs typeface="+mn-cs"/>
              </a:rPr>
              <a:t>a broad branch of Mahayana Buddhism and one of the most widely practiced traditions of Buddhism in East Asia. Pure Land </a:t>
            </a:r>
            <a:r>
              <a:rPr lang="en-US" altLang="zh-CN" sz="3200" dirty="0" smtClean="0">
                <a:solidFill>
                  <a:schemeClr val="bg1"/>
                </a:solidFill>
                <a:latin typeface="+mn-lt"/>
                <a:ea typeface="+mn-ea"/>
                <a:cs typeface="+mn-cs"/>
              </a:rPr>
              <a:t>School focuses </a:t>
            </a:r>
            <a:r>
              <a:rPr lang="en-US" altLang="zh-CN" sz="3200" dirty="0">
                <a:solidFill>
                  <a:schemeClr val="bg1"/>
                </a:solidFill>
                <a:latin typeface="+mn-lt"/>
                <a:ea typeface="+mn-ea"/>
                <a:cs typeface="+mn-cs"/>
              </a:rPr>
              <a:t>on the Buddha </a:t>
            </a:r>
            <a:r>
              <a:rPr lang="en-US" altLang="zh-CN" sz="3200" dirty="0" err="1" smtClean="0">
                <a:solidFill>
                  <a:schemeClr val="bg1"/>
                </a:solidFill>
                <a:latin typeface="+mn-lt"/>
                <a:ea typeface="+mn-ea"/>
                <a:cs typeface="+mn-cs"/>
              </a:rPr>
              <a:t>Amitābha</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阿彌陀佛</a:t>
            </a:r>
            <a:r>
              <a:rPr lang="en-US" altLang="zh-CN" sz="3200" dirty="0" smtClean="0">
                <a:solidFill>
                  <a:schemeClr val="bg1"/>
                </a:solidFill>
                <a:latin typeface="+mn-lt"/>
                <a:ea typeface="+mn-ea"/>
                <a:cs typeface="+mn-cs"/>
              </a:rPr>
              <a:t>). </a:t>
            </a:r>
          </a:p>
        </p:txBody>
      </p:sp>
      <p:sp>
        <p:nvSpPr>
          <p:cNvPr id="4" name="標題 5"/>
          <p:cNvSpPr txBox="1">
            <a:spLocks/>
          </p:cNvSpPr>
          <p:nvPr/>
        </p:nvSpPr>
        <p:spPr>
          <a:xfrm>
            <a:off x="3026218" y="275400"/>
            <a:ext cx="5358336" cy="1189739"/>
          </a:xfrm>
          <a:prstGeom prst="rect">
            <a:avLst/>
          </a:prstGeom>
          <a:ln w="25400">
            <a:solidFill>
              <a:schemeClr val="bg1"/>
            </a:solidFill>
          </a:ln>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20000"/>
              </a:lnSpc>
            </a:pPr>
            <a:r>
              <a:rPr lang="en-US" altLang="zh-CN" sz="3600" dirty="0" smtClean="0">
                <a:solidFill>
                  <a:schemeClr val="bg1"/>
                </a:solidFill>
                <a:latin typeface="+mn-lt"/>
                <a:ea typeface="+mn-ea"/>
                <a:cs typeface="+mn-cs"/>
              </a:rPr>
              <a:t>6. </a:t>
            </a:r>
            <a:r>
              <a:rPr lang="en-US" altLang="zh-CN" sz="3600" b="1" u="sng" dirty="0" smtClean="0">
                <a:solidFill>
                  <a:schemeClr val="bg1"/>
                </a:solidFill>
                <a:latin typeface="+mn-lt"/>
                <a:ea typeface="+mn-ea"/>
                <a:cs typeface="+mn-cs"/>
              </a:rPr>
              <a:t>Pure Land School</a:t>
            </a:r>
            <a:r>
              <a:rPr lang="en-US" altLang="zh-CN" sz="3600" b="1"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淨土宗</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
        <p:nvSpPr>
          <p:cNvPr id="6" name="標題 5"/>
          <p:cNvSpPr txBox="1">
            <a:spLocks/>
          </p:cNvSpPr>
          <p:nvPr/>
        </p:nvSpPr>
        <p:spPr>
          <a:xfrm>
            <a:off x="475734" y="3700093"/>
            <a:ext cx="11967519" cy="349767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200" dirty="0" smtClean="0">
                <a:solidFill>
                  <a:schemeClr val="bg1"/>
                </a:solidFill>
                <a:latin typeface="+mn-lt"/>
                <a:ea typeface="+mn-ea"/>
                <a:cs typeface="+mn-cs"/>
              </a:rPr>
              <a:t>The </a:t>
            </a:r>
            <a:r>
              <a:rPr lang="en-US" altLang="zh-CN" sz="3200" dirty="0">
                <a:solidFill>
                  <a:schemeClr val="bg1"/>
                </a:solidFill>
                <a:latin typeface="+mn-lt"/>
                <a:ea typeface="+mn-ea"/>
                <a:cs typeface="+mn-cs"/>
              </a:rPr>
              <a:t>three primary texts of the tradition, known as the "Three Pure Land Sutras", are the </a:t>
            </a:r>
            <a:r>
              <a:rPr lang="en-US" altLang="zh-CN" sz="3200" i="1" dirty="0">
                <a:solidFill>
                  <a:schemeClr val="bg1"/>
                </a:solidFill>
                <a:latin typeface="+mn-lt"/>
                <a:ea typeface="+mn-ea"/>
                <a:cs typeface="+mn-cs"/>
              </a:rPr>
              <a:t>Longer </a:t>
            </a:r>
            <a:r>
              <a:rPr lang="en-US" altLang="zh-CN" sz="3200" i="1" dirty="0" err="1">
                <a:solidFill>
                  <a:schemeClr val="bg1"/>
                </a:solidFill>
                <a:latin typeface="+mn-lt"/>
                <a:ea typeface="+mn-ea"/>
                <a:cs typeface="+mn-cs"/>
              </a:rPr>
              <a:t>Sukhāvatīvyūha</a:t>
            </a:r>
            <a:r>
              <a:rPr lang="en-US" altLang="zh-CN" sz="3200" i="1" dirty="0">
                <a:solidFill>
                  <a:schemeClr val="bg1"/>
                </a:solidFill>
                <a:latin typeface="+mn-lt"/>
                <a:ea typeface="+mn-ea"/>
                <a:cs typeface="+mn-cs"/>
              </a:rPr>
              <a:t> </a:t>
            </a:r>
            <a:r>
              <a:rPr lang="en-US" altLang="zh-CN" sz="3200" i="1" dirty="0" err="1">
                <a:solidFill>
                  <a:schemeClr val="bg1"/>
                </a:solidFill>
                <a:latin typeface="+mn-lt"/>
                <a:ea typeface="+mn-ea"/>
                <a:cs typeface="+mn-cs"/>
              </a:rPr>
              <a:t>Sūtra</a:t>
            </a:r>
            <a:r>
              <a:rPr lang="en-US" altLang="zh-CN" sz="3200" i="1" dirty="0">
                <a:solidFill>
                  <a:schemeClr val="bg1"/>
                </a:solidFill>
                <a:latin typeface="+mn-lt"/>
                <a:ea typeface="+mn-ea"/>
                <a:cs typeface="+mn-cs"/>
              </a:rPr>
              <a:t> </a:t>
            </a:r>
            <a:r>
              <a:rPr lang="en-US" altLang="zh-CN" sz="3200" dirty="0">
                <a:solidFill>
                  <a:schemeClr val="bg1"/>
                </a:solidFill>
                <a:latin typeface="+mn-lt"/>
                <a:ea typeface="+mn-ea"/>
                <a:cs typeface="+mn-cs"/>
              </a:rPr>
              <a:t>(</a:t>
            </a:r>
            <a:r>
              <a:rPr lang="en-US" altLang="zh-CN" sz="3200" i="1" dirty="0">
                <a:solidFill>
                  <a:schemeClr val="bg1"/>
                </a:solidFill>
                <a:latin typeface="+mn-lt"/>
                <a:ea typeface="+mn-ea"/>
                <a:cs typeface="+mn-cs"/>
              </a:rPr>
              <a:t>Infinite Life Sutra</a:t>
            </a:r>
            <a:r>
              <a:rPr lang="en-US" altLang="zh-CN" sz="3200" dirty="0">
                <a:solidFill>
                  <a:schemeClr val="bg1"/>
                </a:solidFill>
                <a:latin typeface="+mn-lt"/>
                <a:ea typeface="+mn-ea"/>
                <a:cs typeface="+mn-cs"/>
              </a:rPr>
              <a:t>), </a:t>
            </a:r>
            <a:r>
              <a:rPr lang="en-US" altLang="zh-CN" sz="3200" i="1" dirty="0" err="1">
                <a:solidFill>
                  <a:schemeClr val="bg1"/>
                </a:solidFill>
                <a:latin typeface="+mn-lt"/>
                <a:ea typeface="+mn-ea"/>
                <a:cs typeface="+mn-cs"/>
              </a:rPr>
              <a:t>Amitayurdhyana</a:t>
            </a:r>
            <a:r>
              <a:rPr lang="en-US" altLang="zh-CN" sz="3200" i="1" dirty="0">
                <a:solidFill>
                  <a:schemeClr val="bg1"/>
                </a:solidFill>
                <a:latin typeface="+mn-lt"/>
                <a:ea typeface="+mn-ea"/>
                <a:cs typeface="+mn-cs"/>
              </a:rPr>
              <a:t> Sutra </a:t>
            </a:r>
            <a:r>
              <a:rPr lang="en-US" altLang="zh-CN" sz="3200" dirty="0">
                <a:solidFill>
                  <a:schemeClr val="bg1"/>
                </a:solidFill>
                <a:latin typeface="+mn-lt"/>
                <a:ea typeface="+mn-ea"/>
                <a:cs typeface="+mn-cs"/>
              </a:rPr>
              <a:t>(</a:t>
            </a:r>
            <a:r>
              <a:rPr lang="en-US" altLang="zh-CN" sz="3200" i="1" dirty="0">
                <a:solidFill>
                  <a:schemeClr val="bg1"/>
                </a:solidFill>
                <a:latin typeface="+mn-lt"/>
                <a:ea typeface="+mn-ea"/>
                <a:cs typeface="+mn-cs"/>
              </a:rPr>
              <a:t>Contemplation Sutra</a:t>
            </a:r>
            <a:r>
              <a:rPr lang="en-US" altLang="zh-CN" sz="3200" dirty="0">
                <a:solidFill>
                  <a:schemeClr val="bg1"/>
                </a:solidFill>
                <a:latin typeface="+mn-lt"/>
                <a:ea typeface="+mn-ea"/>
                <a:cs typeface="+mn-cs"/>
              </a:rPr>
              <a:t>) and the </a:t>
            </a:r>
            <a:r>
              <a:rPr lang="en-US" altLang="zh-CN" sz="3200" i="1" dirty="0">
                <a:solidFill>
                  <a:schemeClr val="bg1"/>
                </a:solidFill>
                <a:latin typeface="+mn-lt"/>
                <a:ea typeface="+mn-ea"/>
                <a:cs typeface="+mn-cs"/>
              </a:rPr>
              <a:t>Shorter </a:t>
            </a:r>
            <a:r>
              <a:rPr lang="en-US" altLang="zh-CN" sz="3200" i="1" dirty="0" err="1">
                <a:solidFill>
                  <a:schemeClr val="bg1"/>
                </a:solidFill>
                <a:latin typeface="+mn-lt"/>
                <a:ea typeface="+mn-ea"/>
                <a:cs typeface="+mn-cs"/>
              </a:rPr>
              <a:t>Sukhāvatīvyūha</a:t>
            </a:r>
            <a:r>
              <a:rPr lang="en-US" altLang="zh-CN" sz="3200" i="1" dirty="0">
                <a:solidFill>
                  <a:schemeClr val="bg1"/>
                </a:solidFill>
                <a:latin typeface="+mn-lt"/>
                <a:ea typeface="+mn-ea"/>
                <a:cs typeface="+mn-cs"/>
              </a:rPr>
              <a:t> </a:t>
            </a:r>
            <a:r>
              <a:rPr lang="en-US" altLang="zh-CN" sz="3200" i="1" dirty="0" err="1">
                <a:solidFill>
                  <a:schemeClr val="bg1"/>
                </a:solidFill>
                <a:latin typeface="+mn-lt"/>
                <a:ea typeface="+mn-ea"/>
                <a:cs typeface="+mn-cs"/>
              </a:rPr>
              <a:t>Sūtra</a:t>
            </a:r>
            <a:r>
              <a:rPr lang="en-US" altLang="zh-CN" sz="3200" i="1" dirty="0">
                <a:solidFill>
                  <a:schemeClr val="bg1"/>
                </a:solidFill>
                <a:latin typeface="+mn-lt"/>
                <a:ea typeface="+mn-ea"/>
                <a:cs typeface="+mn-cs"/>
              </a:rPr>
              <a:t> </a:t>
            </a:r>
            <a:r>
              <a:rPr lang="en-US" altLang="zh-CN" sz="3200" dirty="0">
                <a:solidFill>
                  <a:schemeClr val="bg1"/>
                </a:solidFill>
                <a:latin typeface="+mn-lt"/>
                <a:ea typeface="+mn-ea"/>
                <a:cs typeface="+mn-cs"/>
              </a:rPr>
              <a:t>(</a:t>
            </a:r>
            <a:r>
              <a:rPr lang="en-US" altLang="zh-CN" sz="3200" i="1" dirty="0" err="1">
                <a:solidFill>
                  <a:schemeClr val="bg1"/>
                </a:solidFill>
                <a:latin typeface="+mn-lt"/>
                <a:ea typeface="+mn-ea"/>
                <a:cs typeface="+mn-cs"/>
              </a:rPr>
              <a:t>Amitabha</a:t>
            </a:r>
            <a:r>
              <a:rPr lang="en-US" altLang="zh-CN" sz="3200" i="1" dirty="0">
                <a:solidFill>
                  <a:schemeClr val="bg1"/>
                </a:solidFill>
                <a:latin typeface="+mn-lt"/>
                <a:ea typeface="+mn-ea"/>
                <a:cs typeface="+mn-cs"/>
              </a:rPr>
              <a:t> Sutra</a:t>
            </a:r>
            <a:r>
              <a:rPr lang="en-US" altLang="zh-CN" sz="3200" dirty="0">
                <a:solidFill>
                  <a:schemeClr val="bg1"/>
                </a:solidFill>
                <a:latin typeface="+mn-lt"/>
                <a:ea typeface="+mn-ea"/>
                <a:cs typeface="+mn-cs"/>
              </a:rPr>
              <a:t>). </a:t>
            </a:r>
            <a:endParaRPr lang="en-US" altLang="zh-CN" sz="3200" dirty="0" smtClean="0">
              <a:solidFill>
                <a:schemeClr val="bg1"/>
              </a:solidFill>
              <a:latin typeface="+mn-lt"/>
              <a:ea typeface="+mn-ea"/>
              <a:cs typeface="+mn-cs"/>
            </a:endParaRPr>
          </a:p>
        </p:txBody>
      </p:sp>
    </p:spTree>
    <p:extLst>
      <p:ext uri="{BB962C8B-B14F-4D97-AF65-F5344CB8AC3E}">
        <p14:creationId xmlns:p14="http://schemas.microsoft.com/office/powerpoint/2010/main" val="2503018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p:bld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17977" y="475737"/>
            <a:ext cx="11570561" cy="15562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endParaRPr lang="en-US" altLang="zh-CN" sz="3600" dirty="0">
              <a:solidFill>
                <a:schemeClr val="bg1"/>
              </a:solidFill>
              <a:latin typeface="+mn-lt"/>
              <a:ea typeface="+mn-ea"/>
              <a:cs typeface="+mn-cs"/>
            </a:endParaRPr>
          </a:p>
        </p:txBody>
      </p:sp>
      <p:sp>
        <p:nvSpPr>
          <p:cNvPr id="4" name="標題 5"/>
          <p:cNvSpPr txBox="1">
            <a:spLocks/>
          </p:cNvSpPr>
          <p:nvPr/>
        </p:nvSpPr>
        <p:spPr>
          <a:xfrm>
            <a:off x="764193" y="304956"/>
            <a:ext cx="10968547" cy="272862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200" dirty="0">
                <a:solidFill>
                  <a:schemeClr val="bg1"/>
                </a:solidFill>
                <a:latin typeface="+mn-lt"/>
                <a:ea typeface="+mn-ea"/>
                <a:cs typeface="+mn-cs"/>
              </a:rPr>
              <a:t>Pure Land oriented practices and concepts are found within basic </a:t>
            </a:r>
            <a:r>
              <a:rPr lang="en-US" altLang="zh-CN" sz="3200" dirty="0" err="1">
                <a:solidFill>
                  <a:schemeClr val="bg1"/>
                </a:solidFill>
                <a:latin typeface="+mn-lt"/>
                <a:ea typeface="+mn-ea"/>
                <a:cs typeface="+mn-cs"/>
              </a:rPr>
              <a:t>Mahāyāna</a:t>
            </a:r>
            <a:r>
              <a:rPr lang="en-US" altLang="zh-CN" sz="3200" dirty="0">
                <a:solidFill>
                  <a:schemeClr val="bg1"/>
                </a:solidFill>
                <a:latin typeface="+mn-lt"/>
                <a:ea typeface="+mn-ea"/>
                <a:cs typeface="+mn-cs"/>
              </a:rPr>
              <a:t> Buddhist cosmology, and form an important component of the </a:t>
            </a:r>
            <a:r>
              <a:rPr lang="en-US" altLang="zh-CN" sz="3200" dirty="0" err="1">
                <a:solidFill>
                  <a:schemeClr val="bg1"/>
                </a:solidFill>
                <a:latin typeface="+mn-lt"/>
                <a:ea typeface="+mn-ea"/>
                <a:cs typeface="+mn-cs"/>
              </a:rPr>
              <a:t>Mahāyāna</a:t>
            </a:r>
            <a:r>
              <a:rPr lang="en-US" altLang="zh-CN" sz="3200" dirty="0">
                <a:solidFill>
                  <a:schemeClr val="bg1"/>
                </a:solidFill>
                <a:latin typeface="+mn-lt"/>
                <a:ea typeface="+mn-ea"/>
                <a:cs typeface="+mn-cs"/>
              </a:rPr>
              <a:t> Buddhist traditions of China, Japan, Korea, Tibet and Vietnam. </a:t>
            </a:r>
            <a:endParaRPr lang="en-US" altLang="zh-CN" sz="3200" dirty="0" smtClean="0">
              <a:solidFill>
                <a:schemeClr val="bg1"/>
              </a:solidFill>
              <a:latin typeface="+mn-lt"/>
              <a:ea typeface="+mn-ea"/>
              <a:cs typeface="+mn-cs"/>
            </a:endParaRPr>
          </a:p>
        </p:txBody>
      </p:sp>
      <p:sp>
        <p:nvSpPr>
          <p:cNvPr id="6" name="標題 5"/>
          <p:cNvSpPr txBox="1">
            <a:spLocks/>
          </p:cNvSpPr>
          <p:nvPr/>
        </p:nvSpPr>
        <p:spPr>
          <a:xfrm>
            <a:off x="764193" y="2922374"/>
            <a:ext cx="10705130" cy="374187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200" dirty="0">
                <a:solidFill>
                  <a:schemeClr val="bg1"/>
                </a:solidFill>
                <a:latin typeface="+mn-lt"/>
                <a:ea typeface="+mn-ea"/>
                <a:cs typeface="+mn-cs"/>
              </a:rPr>
              <a:t>The Pure Land teachings were first developed in India, and were very popular in Kashmir and Central Asia, where they may have </a:t>
            </a:r>
            <a:r>
              <a:rPr lang="en-US" altLang="zh-CN" sz="3200" dirty="0" smtClean="0">
                <a:solidFill>
                  <a:schemeClr val="bg1"/>
                </a:solidFill>
                <a:latin typeface="+mn-lt"/>
                <a:ea typeface="+mn-ea"/>
                <a:cs typeface="+mn-cs"/>
              </a:rPr>
              <a:t>originated</a:t>
            </a:r>
            <a:r>
              <a:rPr lang="en-US" altLang="zh-CN" sz="3200" dirty="0">
                <a:solidFill>
                  <a:schemeClr val="bg1"/>
                </a:solidFill>
                <a:latin typeface="+mn-lt"/>
                <a:ea typeface="+mn-ea"/>
                <a:cs typeface="+mn-cs"/>
              </a:rPr>
              <a:t>.</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Pure Land sutras were brought from the </a:t>
            </a:r>
            <a:r>
              <a:rPr lang="en-US" altLang="zh-CN" sz="3200" dirty="0" err="1">
                <a:solidFill>
                  <a:schemeClr val="bg1"/>
                </a:solidFill>
                <a:latin typeface="+mn-lt"/>
                <a:ea typeface="+mn-ea"/>
                <a:cs typeface="+mn-cs"/>
              </a:rPr>
              <a:t>Gandhāra</a:t>
            </a:r>
            <a:r>
              <a:rPr lang="en-US" altLang="zh-CN" sz="3200" dirty="0">
                <a:solidFill>
                  <a:schemeClr val="bg1"/>
                </a:solidFill>
                <a:latin typeface="+mn-lt"/>
                <a:ea typeface="+mn-ea"/>
                <a:cs typeface="+mn-cs"/>
              </a:rPr>
              <a:t> region </a:t>
            </a:r>
            <a:r>
              <a:rPr lang="en-US" altLang="zh-CN" sz="3200" dirty="0" smtClean="0">
                <a:solidFill>
                  <a:schemeClr val="bg1"/>
                </a:solidFill>
                <a:latin typeface="+mn-lt"/>
                <a:ea typeface="+mn-ea"/>
                <a:cs typeface="+mn-cs"/>
              </a:rPr>
              <a:t>to </a:t>
            </a:r>
            <a:r>
              <a:rPr lang="en-US" altLang="zh-CN" sz="3200" dirty="0">
                <a:solidFill>
                  <a:schemeClr val="bg1"/>
                </a:solidFill>
                <a:latin typeface="+mn-lt"/>
                <a:ea typeface="+mn-ea"/>
                <a:cs typeface="+mn-cs"/>
              </a:rPr>
              <a:t>China as early as 147 CE, when the </a:t>
            </a:r>
            <a:r>
              <a:rPr lang="en-US" altLang="zh-CN" sz="3200" dirty="0" err="1">
                <a:solidFill>
                  <a:schemeClr val="bg1"/>
                </a:solidFill>
                <a:latin typeface="+mn-lt"/>
                <a:ea typeface="+mn-ea"/>
                <a:cs typeface="+mn-cs"/>
              </a:rPr>
              <a:t>Kushan</a:t>
            </a:r>
            <a:r>
              <a:rPr lang="en-US" altLang="zh-CN" sz="3200" dirty="0">
                <a:solidFill>
                  <a:schemeClr val="bg1"/>
                </a:solidFill>
                <a:latin typeface="+mn-lt"/>
                <a:ea typeface="+mn-ea"/>
                <a:cs typeface="+mn-cs"/>
              </a:rPr>
              <a:t> monk </a:t>
            </a:r>
            <a:r>
              <a:rPr lang="en-US" altLang="zh-CN" sz="3200" dirty="0" err="1">
                <a:solidFill>
                  <a:schemeClr val="bg1"/>
                </a:solidFill>
                <a:latin typeface="+mn-lt"/>
                <a:ea typeface="+mn-ea"/>
                <a:cs typeface="+mn-cs"/>
              </a:rPr>
              <a:t>Lokakṣema</a:t>
            </a:r>
            <a:r>
              <a:rPr lang="en-US" altLang="zh-CN" sz="3200" dirty="0">
                <a:solidFill>
                  <a:schemeClr val="bg1"/>
                </a:solidFill>
                <a:latin typeface="+mn-lt"/>
                <a:ea typeface="+mn-ea"/>
                <a:cs typeface="+mn-cs"/>
              </a:rPr>
              <a:t> </a:t>
            </a:r>
            <a:r>
              <a:rPr lang="en-US" altLang="zh-CN" sz="3200" dirty="0" smtClean="0">
                <a:solidFill>
                  <a:schemeClr val="bg1"/>
                </a:solidFill>
              </a:rPr>
              <a:t>(</a:t>
            </a:r>
            <a:r>
              <a:rPr lang="zh-CN" altLang="en-US" sz="3200" dirty="0" smtClean="0">
                <a:solidFill>
                  <a:schemeClr val="bg1"/>
                </a:solidFill>
              </a:rPr>
              <a:t>支婁迦讖</a:t>
            </a:r>
            <a:r>
              <a:rPr lang="en-US" altLang="zh-CN" sz="3200" dirty="0" smtClean="0">
                <a:solidFill>
                  <a:schemeClr val="bg1"/>
                </a:solidFill>
              </a:rPr>
              <a:t>) </a:t>
            </a:r>
            <a:r>
              <a:rPr lang="en-US" altLang="zh-CN" sz="3200" dirty="0" smtClean="0">
                <a:solidFill>
                  <a:schemeClr val="bg1"/>
                </a:solidFill>
                <a:latin typeface="+mn-lt"/>
                <a:ea typeface="+mn-ea"/>
                <a:cs typeface="+mn-cs"/>
              </a:rPr>
              <a:t>began </a:t>
            </a:r>
            <a:r>
              <a:rPr lang="en-US" altLang="zh-CN" sz="3200" dirty="0">
                <a:solidFill>
                  <a:schemeClr val="bg1"/>
                </a:solidFill>
                <a:latin typeface="+mn-lt"/>
                <a:ea typeface="+mn-ea"/>
                <a:cs typeface="+mn-cs"/>
              </a:rPr>
              <a:t>translating the first Buddhist </a:t>
            </a:r>
            <a:r>
              <a:rPr lang="en-US" altLang="zh-CN" sz="3200" dirty="0" err="1">
                <a:solidFill>
                  <a:schemeClr val="bg1"/>
                </a:solidFill>
                <a:latin typeface="+mn-lt"/>
                <a:ea typeface="+mn-ea"/>
                <a:cs typeface="+mn-cs"/>
              </a:rPr>
              <a:t>sūtras</a:t>
            </a:r>
            <a:r>
              <a:rPr lang="en-US" altLang="zh-CN" sz="3200" dirty="0">
                <a:solidFill>
                  <a:schemeClr val="bg1"/>
                </a:solidFill>
                <a:latin typeface="+mn-lt"/>
                <a:ea typeface="+mn-ea"/>
                <a:cs typeface="+mn-cs"/>
              </a:rPr>
              <a:t> into </a:t>
            </a:r>
            <a:r>
              <a:rPr lang="en-US" altLang="zh-CN" sz="3200" dirty="0" smtClean="0">
                <a:solidFill>
                  <a:schemeClr val="bg1"/>
                </a:solidFill>
                <a:latin typeface="+mn-lt"/>
                <a:ea typeface="+mn-ea"/>
                <a:cs typeface="+mn-cs"/>
              </a:rPr>
              <a:t>Chinese. </a:t>
            </a:r>
          </a:p>
        </p:txBody>
      </p:sp>
    </p:spTree>
    <p:extLst>
      <p:ext uri="{BB962C8B-B14F-4D97-AF65-F5344CB8AC3E}">
        <p14:creationId xmlns:p14="http://schemas.microsoft.com/office/powerpoint/2010/main" val="36074795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92348" y="296564"/>
            <a:ext cx="5451253" cy="625251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600" dirty="0">
                <a:solidFill>
                  <a:schemeClr val="bg1"/>
                </a:solidFill>
                <a:latin typeface="+mn-lt"/>
                <a:ea typeface="+mn-ea"/>
                <a:cs typeface="+mn-cs"/>
              </a:rPr>
              <a:t> There are also images of </a:t>
            </a:r>
            <a:r>
              <a:rPr lang="en-US" altLang="zh-CN" sz="3600" dirty="0" smtClean="0">
                <a:solidFill>
                  <a:schemeClr val="bg1"/>
                </a:solidFill>
                <a:latin typeface="+mn-lt"/>
                <a:ea typeface="+mn-ea"/>
                <a:cs typeface="+mn-cs"/>
              </a:rPr>
              <a:t>Buddha </a:t>
            </a:r>
            <a:r>
              <a:rPr lang="en-US" altLang="zh-CN" sz="3600" dirty="0" err="1" smtClean="0">
                <a:solidFill>
                  <a:schemeClr val="bg1"/>
                </a:solidFill>
                <a:latin typeface="+mn-lt"/>
                <a:ea typeface="+mn-ea"/>
                <a:cs typeface="+mn-cs"/>
              </a:rPr>
              <a:t>Amitābha</a:t>
            </a:r>
            <a:r>
              <a:rPr lang="en-US" altLang="zh-CN" sz="3600" dirty="0" smtClean="0">
                <a:solidFill>
                  <a:schemeClr val="bg1"/>
                </a:solidFill>
                <a:latin typeface="+mn-lt"/>
                <a:ea typeface="+mn-ea"/>
                <a:cs typeface="+mn-cs"/>
              </a:rPr>
              <a:t> </a:t>
            </a:r>
            <a:r>
              <a:rPr lang="en-US" altLang="zh-CN" sz="3600" dirty="0">
                <a:solidFill>
                  <a:schemeClr val="bg1"/>
                </a:solidFill>
                <a:latin typeface="+mn-lt"/>
                <a:ea typeface="+mn-ea"/>
                <a:cs typeface="+mn-cs"/>
              </a:rPr>
              <a:t>with the bodhisattvas </a:t>
            </a:r>
            <a:r>
              <a:rPr lang="en-US" altLang="zh-CN" sz="3600" dirty="0" err="1">
                <a:solidFill>
                  <a:schemeClr val="bg1"/>
                </a:solidFill>
                <a:latin typeface="+mn-lt"/>
                <a:ea typeface="+mn-ea"/>
                <a:cs typeface="+mn-cs"/>
              </a:rPr>
              <a:t>Avalokiteśvara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觀世音菩薩</a:t>
            </a:r>
            <a:r>
              <a:rPr lang="en-US" altLang="zh-CN" sz="3600" dirty="0" smtClean="0">
                <a:solidFill>
                  <a:schemeClr val="bg1"/>
                </a:solidFill>
                <a:latin typeface="+mn-lt"/>
                <a:ea typeface="+mn-ea"/>
                <a:cs typeface="+mn-cs"/>
              </a:rPr>
              <a:t>) and </a:t>
            </a:r>
            <a:r>
              <a:rPr lang="en-US" altLang="zh-CN" sz="3600" dirty="0" err="1">
                <a:solidFill>
                  <a:schemeClr val="bg1"/>
                </a:solidFill>
                <a:latin typeface="+mn-lt"/>
                <a:ea typeface="+mn-ea"/>
                <a:cs typeface="+mn-cs"/>
              </a:rPr>
              <a:t>Mahāsthāmaprāpta</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大勢至菩薩</a:t>
            </a:r>
            <a:r>
              <a:rPr lang="en-US" altLang="zh-CN" sz="3600" dirty="0" smtClean="0">
                <a:solidFill>
                  <a:schemeClr val="bg1"/>
                </a:solidFill>
                <a:latin typeface="+mn-lt"/>
                <a:ea typeface="+mn-ea"/>
                <a:cs typeface="+mn-cs"/>
              </a:rPr>
              <a:t>) which </a:t>
            </a:r>
            <a:r>
              <a:rPr lang="en-US" altLang="zh-CN" sz="3600" dirty="0">
                <a:solidFill>
                  <a:schemeClr val="bg1"/>
                </a:solidFill>
                <a:latin typeface="+mn-lt"/>
                <a:ea typeface="+mn-ea"/>
                <a:cs typeface="+mn-cs"/>
              </a:rPr>
              <a:t>were made in </a:t>
            </a:r>
            <a:r>
              <a:rPr lang="en-US" altLang="zh-CN" sz="3600" dirty="0" err="1">
                <a:solidFill>
                  <a:schemeClr val="bg1"/>
                </a:solidFill>
                <a:latin typeface="+mn-lt"/>
                <a:ea typeface="+mn-ea"/>
                <a:cs typeface="+mn-cs"/>
              </a:rPr>
              <a:t>Gandhāra</a:t>
            </a:r>
            <a:r>
              <a:rPr lang="en-US" altLang="zh-CN" sz="3600" dirty="0">
                <a:solidFill>
                  <a:schemeClr val="bg1"/>
                </a:solidFill>
                <a:latin typeface="+mn-lt"/>
                <a:ea typeface="+mn-ea"/>
                <a:cs typeface="+mn-cs"/>
              </a:rPr>
              <a:t> during the </a:t>
            </a:r>
            <a:r>
              <a:rPr lang="en-US" altLang="zh-CN" sz="3600" dirty="0" err="1">
                <a:solidFill>
                  <a:schemeClr val="bg1"/>
                </a:solidFill>
                <a:latin typeface="+mn-lt"/>
                <a:ea typeface="+mn-ea"/>
                <a:cs typeface="+mn-cs"/>
              </a:rPr>
              <a:t>Kushan</a:t>
            </a:r>
            <a:r>
              <a:rPr lang="en-US" altLang="zh-CN" sz="3600" dirty="0">
                <a:solidFill>
                  <a:schemeClr val="bg1"/>
                </a:solidFill>
                <a:latin typeface="+mn-lt"/>
                <a:ea typeface="+mn-ea"/>
                <a:cs typeface="+mn-cs"/>
              </a:rPr>
              <a:t> </a:t>
            </a:r>
            <a:r>
              <a:rPr lang="en-US" altLang="zh-CN" sz="3600" dirty="0" smtClean="0">
                <a:solidFill>
                  <a:schemeClr val="bg1"/>
                </a:solidFill>
                <a:latin typeface="+mn-lt"/>
                <a:ea typeface="+mn-ea"/>
                <a:cs typeface="+mn-cs"/>
              </a:rPr>
              <a:t>era (</a:t>
            </a:r>
            <a:r>
              <a:rPr lang="zh-CN" altLang="en-US" sz="3600" dirty="0" smtClean="0">
                <a:solidFill>
                  <a:schemeClr val="bg1"/>
                </a:solidFill>
                <a:latin typeface="+mn-lt"/>
                <a:ea typeface="+mn-ea"/>
                <a:cs typeface="+mn-cs"/>
              </a:rPr>
              <a:t>貴霜王朝</a:t>
            </a:r>
            <a:r>
              <a:rPr lang="en-US" altLang="zh-CN" sz="3600" dirty="0" smtClean="0">
                <a:solidFill>
                  <a:schemeClr val="bg1"/>
                </a:solidFill>
                <a:latin typeface="+mn-lt"/>
                <a:ea typeface="+mn-ea"/>
                <a:cs typeface="+mn-cs"/>
              </a:rPr>
              <a:t>).</a:t>
            </a:r>
          </a:p>
        </p:txBody>
      </p:sp>
      <p:pic>
        <p:nvPicPr>
          <p:cNvPr id="2" name="圖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1339" y="679623"/>
            <a:ext cx="5270500" cy="5486400"/>
          </a:xfrm>
          <a:prstGeom prst="rect">
            <a:avLst/>
          </a:prstGeom>
        </p:spPr>
      </p:pic>
    </p:spTree>
    <p:extLst>
      <p:ext uri="{BB962C8B-B14F-4D97-AF65-F5344CB8AC3E}">
        <p14:creationId xmlns:p14="http://schemas.microsoft.com/office/powerpoint/2010/main" val="22342367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51397" y="73152"/>
            <a:ext cx="11442355" cy="2389026"/>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30000"/>
              </a:lnSpc>
            </a:pPr>
            <a:r>
              <a:rPr lang="en-US" altLang="zh-CN" sz="3300" dirty="0">
                <a:solidFill>
                  <a:schemeClr val="bg1"/>
                </a:solidFill>
              </a:rPr>
              <a:t>In the Buddhist traditions of India, Pure Land doctrines and practices were disseminated by well-known exponents of the </a:t>
            </a:r>
            <a:r>
              <a:rPr lang="en-US" altLang="zh-CN" sz="3300" dirty="0" err="1">
                <a:solidFill>
                  <a:schemeClr val="bg1"/>
                </a:solidFill>
              </a:rPr>
              <a:t>Mahāyāna</a:t>
            </a:r>
            <a:r>
              <a:rPr lang="en-US" altLang="zh-CN" sz="3300" dirty="0">
                <a:solidFill>
                  <a:schemeClr val="bg1"/>
                </a:solidFill>
              </a:rPr>
              <a:t> teachings, including </a:t>
            </a:r>
            <a:r>
              <a:rPr lang="en-US" altLang="zh-CN" sz="3300" dirty="0" err="1">
                <a:solidFill>
                  <a:schemeClr val="bg1"/>
                </a:solidFill>
              </a:rPr>
              <a:t>Nāgārjuna</a:t>
            </a:r>
            <a:r>
              <a:rPr lang="en-US" altLang="zh-CN" sz="3300" dirty="0">
                <a:solidFill>
                  <a:schemeClr val="bg1"/>
                </a:solidFill>
              </a:rPr>
              <a:t> and </a:t>
            </a:r>
            <a:r>
              <a:rPr lang="en-US" altLang="zh-CN" sz="3300" dirty="0" err="1">
                <a:solidFill>
                  <a:schemeClr val="bg1"/>
                </a:solidFill>
              </a:rPr>
              <a:t>Vasubandhu</a:t>
            </a:r>
            <a:r>
              <a:rPr lang="en-US" altLang="zh-CN" sz="3300" dirty="0">
                <a:solidFill>
                  <a:schemeClr val="bg1"/>
                </a:solidFill>
              </a:rPr>
              <a:t>.</a:t>
            </a:r>
          </a:p>
        </p:txBody>
      </p:sp>
      <p:sp>
        <p:nvSpPr>
          <p:cNvPr id="6" name="標題 5"/>
          <p:cNvSpPr txBox="1">
            <a:spLocks/>
          </p:cNvSpPr>
          <p:nvPr/>
        </p:nvSpPr>
        <p:spPr>
          <a:xfrm>
            <a:off x="9295" y="2424090"/>
            <a:ext cx="11726561" cy="4307511"/>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10000"/>
              </a:lnSpc>
            </a:pPr>
            <a:r>
              <a:rPr lang="en-US" altLang="zh-CN" sz="3200" dirty="0">
                <a:solidFill>
                  <a:schemeClr val="bg1"/>
                </a:solidFill>
              </a:rPr>
              <a:t>The three principal Pure Land </a:t>
            </a:r>
            <a:r>
              <a:rPr lang="en-US" altLang="zh-CN" sz="3200" dirty="0" err="1">
                <a:solidFill>
                  <a:schemeClr val="bg1"/>
                </a:solidFill>
              </a:rPr>
              <a:t>sūtras</a:t>
            </a:r>
            <a:r>
              <a:rPr lang="en-US" altLang="zh-CN" sz="3200" dirty="0">
                <a:solidFill>
                  <a:schemeClr val="bg1"/>
                </a:solidFill>
              </a:rPr>
              <a:t> </a:t>
            </a:r>
            <a:r>
              <a:rPr lang="en-US" altLang="zh-CN" sz="3200" dirty="0" smtClean="0">
                <a:solidFill>
                  <a:schemeClr val="bg1"/>
                </a:solidFill>
              </a:rPr>
              <a:t>describe </a:t>
            </a:r>
            <a:r>
              <a:rPr lang="en-US" altLang="zh-CN" sz="3200" dirty="0" err="1">
                <a:solidFill>
                  <a:schemeClr val="bg1"/>
                </a:solidFill>
              </a:rPr>
              <a:t>Amitābha</a:t>
            </a:r>
            <a:r>
              <a:rPr lang="en-US" altLang="zh-CN" sz="3200" dirty="0">
                <a:solidFill>
                  <a:schemeClr val="bg1"/>
                </a:solidFill>
              </a:rPr>
              <a:t> and his Pure Land of </a:t>
            </a:r>
            <a:r>
              <a:rPr lang="en-US" altLang="zh-CN" sz="3200" dirty="0" smtClean="0">
                <a:solidFill>
                  <a:schemeClr val="bg1"/>
                </a:solidFill>
              </a:rPr>
              <a:t>Ultimate Bliss</a:t>
            </a:r>
            <a:r>
              <a:rPr lang="en-US" altLang="zh-CN" sz="3200" dirty="0">
                <a:solidFill>
                  <a:schemeClr val="bg1"/>
                </a:solidFill>
              </a:rPr>
              <a:t>, called </a:t>
            </a:r>
            <a:r>
              <a:rPr lang="en-US" altLang="zh-CN" sz="3200" dirty="0" err="1" smtClean="0">
                <a:solidFill>
                  <a:schemeClr val="bg1"/>
                </a:solidFill>
              </a:rPr>
              <a:t>Sukhavati</a:t>
            </a:r>
            <a:r>
              <a:rPr lang="en-US" altLang="zh-CN" sz="3200" dirty="0" smtClean="0">
                <a:solidFill>
                  <a:schemeClr val="bg1"/>
                </a:solidFill>
              </a:rPr>
              <a:t> (</a:t>
            </a:r>
            <a:r>
              <a:rPr lang="zh-CN" altLang="en-US" sz="3200" dirty="0" smtClean="0">
                <a:solidFill>
                  <a:schemeClr val="bg1"/>
                </a:solidFill>
              </a:rPr>
              <a:t>極樂世界</a:t>
            </a:r>
            <a:r>
              <a:rPr lang="en-US" altLang="zh-CN" sz="3200" dirty="0" smtClean="0">
                <a:solidFill>
                  <a:schemeClr val="bg1"/>
                </a:solidFill>
              </a:rPr>
              <a:t>). </a:t>
            </a:r>
            <a:r>
              <a:rPr lang="en-US" altLang="zh-CN" sz="3200" dirty="0">
                <a:solidFill>
                  <a:schemeClr val="bg1"/>
                </a:solidFill>
              </a:rPr>
              <a:t>Also related to the Pure Land tradition is the </a:t>
            </a:r>
            <a:r>
              <a:rPr lang="en-US" altLang="zh-CN" sz="3200" dirty="0" err="1">
                <a:solidFill>
                  <a:schemeClr val="bg1"/>
                </a:solidFill>
              </a:rPr>
              <a:t>Pratyutpanna</a:t>
            </a:r>
            <a:r>
              <a:rPr lang="en-US" altLang="zh-CN" sz="3200" dirty="0">
                <a:solidFill>
                  <a:schemeClr val="bg1"/>
                </a:solidFill>
              </a:rPr>
              <a:t> </a:t>
            </a:r>
            <a:r>
              <a:rPr lang="en-US" altLang="zh-CN" sz="3200" dirty="0" err="1">
                <a:solidFill>
                  <a:schemeClr val="bg1"/>
                </a:solidFill>
              </a:rPr>
              <a:t>Samādhi</a:t>
            </a:r>
            <a:r>
              <a:rPr lang="en-US" altLang="zh-CN" sz="3200" dirty="0">
                <a:solidFill>
                  <a:schemeClr val="bg1"/>
                </a:solidFill>
              </a:rPr>
              <a:t> </a:t>
            </a:r>
            <a:r>
              <a:rPr lang="en-US" altLang="zh-CN" sz="3200" dirty="0" err="1" smtClean="0">
                <a:solidFill>
                  <a:schemeClr val="bg1"/>
                </a:solidFill>
              </a:rPr>
              <a:t>Sūtra</a:t>
            </a:r>
            <a:r>
              <a:rPr lang="en-US" altLang="zh-CN" sz="3200" dirty="0" smtClean="0">
                <a:solidFill>
                  <a:schemeClr val="bg1"/>
                </a:solidFill>
              </a:rPr>
              <a:t> (</a:t>
            </a:r>
            <a:r>
              <a:rPr lang="zh-CN" altLang="en-US" sz="3200" dirty="0" smtClean="0">
                <a:solidFill>
                  <a:schemeClr val="bg1"/>
                </a:solidFill>
              </a:rPr>
              <a:t>般舟三昧經</a:t>
            </a:r>
            <a:r>
              <a:rPr lang="en-US" altLang="zh-CN" sz="3200" dirty="0" smtClean="0">
                <a:solidFill>
                  <a:schemeClr val="bg1"/>
                </a:solidFill>
              </a:rPr>
              <a:t>), </a:t>
            </a:r>
            <a:r>
              <a:rPr lang="en-US" altLang="zh-CN" sz="3200" dirty="0">
                <a:solidFill>
                  <a:schemeClr val="bg1"/>
                </a:solidFill>
              </a:rPr>
              <a:t>which gives an early description of the practice of reciting the name of </a:t>
            </a:r>
            <a:r>
              <a:rPr lang="en-US" altLang="zh-CN" sz="3200" dirty="0" err="1">
                <a:solidFill>
                  <a:schemeClr val="bg1"/>
                </a:solidFill>
              </a:rPr>
              <a:t>Amitābha</a:t>
            </a:r>
            <a:r>
              <a:rPr lang="en-US" altLang="zh-CN" sz="3200" dirty="0">
                <a:solidFill>
                  <a:schemeClr val="bg1"/>
                </a:solidFill>
              </a:rPr>
              <a:t> as a meditation method, although it does not enumerate any vows of </a:t>
            </a:r>
            <a:r>
              <a:rPr lang="en-US" altLang="zh-CN" sz="3200" dirty="0" err="1">
                <a:solidFill>
                  <a:schemeClr val="bg1"/>
                </a:solidFill>
              </a:rPr>
              <a:t>Amitābha</a:t>
            </a:r>
            <a:r>
              <a:rPr lang="en-US" altLang="zh-CN" sz="3200" dirty="0">
                <a:solidFill>
                  <a:schemeClr val="bg1"/>
                </a:solidFill>
              </a:rPr>
              <a:t> or the qualities of </a:t>
            </a:r>
            <a:r>
              <a:rPr lang="en-US" altLang="zh-CN" sz="3200" dirty="0" err="1">
                <a:solidFill>
                  <a:schemeClr val="bg1"/>
                </a:solidFill>
              </a:rPr>
              <a:t>Sukhāvatī</a:t>
            </a:r>
            <a:r>
              <a:rPr lang="en-US" altLang="zh-CN" sz="3200" dirty="0">
                <a:solidFill>
                  <a:schemeClr val="bg1"/>
                </a:solidFill>
              </a:rPr>
              <a:t>. </a:t>
            </a:r>
          </a:p>
        </p:txBody>
      </p:sp>
    </p:spTree>
    <p:extLst>
      <p:ext uri="{BB962C8B-B14F-4D97-AF65-F5344CB8AC3E}">
        <p14:creationId xmlns:p14="http://schemas.microsoft.com/office/powerpoint/2010/main" val="7572132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5"/>
          <p:cNvSpPr txBox="1">
            <a:spLocks/>
          </p:cNvSpPr>
          <p:nvPr/>
        </p:nvSpPr>
        <p:spPr>
          <a:xfrm>
            <a:off x="201294" y="145661"/>
            <a:ext cx="11574695" cy="467347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10000"/>
              </a:lnSpc>
            </a:pPr>
            <a:r>
              <a:rPr lang="en-US" altLang="zh-CN" sz="3000" dirty="0" smtClean="0">
                <a:solidFill>
                  <a:schemeClr val="bg1"/>
                </a:solidFill>
              </a:rPr>
              <a:t>‘Bodhisattvas </a:t>
            </a:r>
            <a:r>
              <a:rPr lang="en-US" altLang="zh-CN" sz="3000" dirty="0">
                <a:solidFill>
                  <a:schemeClr val="bg1"/>
                </a:solidFill>
              </a:rPr>
              <a:t>hear about the Buddha </a:t>
            </a:r>
            <a:r>
              <a:rPr lang="en-US" altLang="zh-CN" sz="3000" dirty="0" err="1">
                <a:solidFill>
                  <a:schemeClr val="bg1"/>
                </a:solidFill>
              </a:rPr>
              <a:t>Amitābha</a:t>
            </a:r>
            <a:r>
              <a:rPr lang="en-US" altLang="zh-CN" sz="3000" dirty="0">
                <a:solidFill>
                  <a:schemeClr val="bg1"/>
                </a:solidFill>
              </a:rPr>
              <a:t> and call him to mind again and again in this land. Because of this calling to mind, they see the Buddha </a:t>
            </a:r>
            <a:r>
              <a:rPr lang="en-US" altLang="zh-CN" sz="3000" dirty="0" err="1">
                <a:solidFill>
                  <a:schemeClr val="bg1"/>
                </a:solidFill>
              </a:rPr>
              <a:t>Amitābha</a:t>
            </a:r>
            <a:r>
              <a:rPr lang="en-US" altLang="zh-CN" sz="3000" dirty="0">
                <a:solidFill>
                  <a:schemeClr val="bg1"/>
                </a:solidFill>
              </a:rPr>
              <a:t>. Having seen him they ask him what </a:t>
            </a:r>
            <a:r>
              <a:rPr lang="en-US" altLang="zh-CN" sz="3000" dirty="0" err="1">
                <a:solidFill>
                  <a:schemeClr val="bg1"/>
                </a:solidFill>
              </a:rPr>
              <a:t>dharmas</a:t>
            </a:r>
            <a:r>
              <a:rPr lang="en-US" altLang="zh-CN" sz="3000" dirty="0">
                <a:solidFill>
                  <a:schemeClr val="bg1"/>
                </a:solidFill>
              </a:rPr>
              <a:t> it takes to be born in the realm of the Buddha </a:t>
            </a:r>
            <a:r>
              <a:rPr lang="en-US" altLang="zh-CN" sz="3000" dirty="0" err="1">
                <a:solidFill>
                  <a:schemeClr val="bg1"/>
                </a:solidFill>
              </a:rPr>
              <a:t>Amitābha</a:t>
            </a:r>
            <a:r>
              <a:rPr lang="en-US" altLang="zh-CN" sz="3000" dirty="0">
                <a:solidFill>
                  <a:schemeClr val="bg1"/>
                </a:solidFill>
              </a:rPr>
              <a:t>. Then the Buddha </a:t>
            </a:r>
            <a:r>
              <a:rPr lang="en-US" altLang="zh-CN" sz="3000" dirty="0" err="1">
                <a:solidFill>
                  <a:schemeClr val="bg1"/>
                </a:solidFill>
              </a:rPr>
              <a:t>Amitābha</a:t>
            </a:r>
            <a:r>
              <a:rPr lang="en-US" altLang="zh-CN" sz="3000" dirty="0">
                <a:solidFill>
                  <a:schemeClr val="bg1"/>
                </a:solidFill>
              </a:rPr>
              <a:t> says to these bodhisattvas: "If you wish to come and be born in my realm, you must always call me to mind again and again, you must always keep this thought in mind without letting up, and thus you will succeed in coming to be born in my realm</a:t>
            </a:r>
            <a:r>
              <a:rPr lang="en-US" altLang="zh-CN" sz="3000" dirty="0" smtClean="0">
                <a:solidFill>
                  <a:schemeClr val="bg1"/>
                </a:solidFill>
              </a:rPr>
              <a:t>.”’</a:t>
            </a:r>
            <a:endParaRPr lang="en-US" altLang="zh-CN" sz="3000" dirty="0">
              <a:solidFill>
                <a:schemeClr val="bg1"/>
              </a:solidFill>
            </a:endParaRPr>
          </a:p>
        </p:txBody>
      </p:sp>
      <p:sp>
        <p:nvSpPr>
          <p:cNvPr id="5" name="標題 5"/>
          <p:cNvSpPr txBox="1">
            <a:spLocks/>
          </p:cNvSpPr>
          <p:nvPr/>
        </p:nvSpPr>
        <p:spPr>
          <a:xfrm>
            <a:off x="201294" y="4351055"/>
            <a:ext cx="11396208" cy="258108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200" dirty="0">
                <a:solidFill>
                  <a:schemeClr val="bg1"/>
                </a:solidFill>
              </a:rPr>
              <a:t>In addition to these sutras, many other </a:t>
            </a:r>
            <a:r>
              <a:rPr lang="en-US" altLang="zh-CN" sz="3200" dirty="0" err="1">
                <a:solidFill>
                  <a:schemeClr val="bg1"/>
                </a:solidFill>
              </a:rPr>
              <a:t>Mahāyāna</a:t>
            </a:r>
            <a:r>
              <a:rPr lang="en-US" altLang="zh-CN" sz="3200" dirty="0">
                <a:solidFill>
                  <a:schemeClr val="bg1"/>
                </a:solidFill>
              </a:rPr>
              <a:t> texts also feature </a:t>
            </a:r>
            <a:r>
              <a:rPr lang="en-US" altLang="zh-CN" sz="3200" dirty="0" err="1">
                <a:solidFill>
                  <a:schemeClr val="bg1"/>
                </a:solidFill>
              </a:rPr>
              <a:t>Amitābha</a:t>
            </a:r>
            <a:r>
              <a:rPr lang="en-US" altLang="zh-CN" sz="3200" dirty="0">
                <a:solidFill>
                  <a:schemeClr val="bg1"/>
                </a:solidFill>
              </a:rPr>
              <a:t>, and a total of 290 such works have been identified in the </a:t>
            </a:r>
            <a:r>
              <a:rPr lang="en-US" altLang="zh-CN" sz="3200" dirty="0" err="1">
                <a:solidFill>
                  <a:schemeClr val="bg1"/>
                </a:solidFill>
              </a:rPr>
              <a:t>Taishō</a:t>
            </a:r>
            <a:r>
              <a:rPr lang="en-US" altLang="zh-CN" sz="3200" dirty="0">
                <a:solidFill>
                  <a:schemeClr val="bg1"/>
                </a:solidFill>
              </a:rPr>
              <a:t> </a:t>
            </a:r>
            <a:r>
              <a:rPr lang="en-US" altLang="zh-CN" sz="3200" dirty="0" err="1" smtClean="0">
                <a:solidFill>
                  <a:schemeClr val="bg1"/>
                </a:solidFill>
              </a:rPr>
              <a:t>Tripiṭaka</a:t>
            </a:r>
            <a:r>
              <a:rPr lang="en-US" altLang="zh-CN" sz="3200" dirty="0" smtClean="0">
                <a:solidFill>
                  <a:schemeClr val="bg1"/>
                </a:solidFill>
              </a:rPr>
              <a:t> (</a:t>
            </a:r>
            <a:r>
              <a:rPr lang="zh-CN" altLang="en-US" sz="3200" dirty="0" smtClean="0">
                <a:solidFill>
                  <a:schemeClr val="bg1"/>
                </a:solidFill>
              </a:rPr>
              <a:t>大正藏</a:t>
            </a:r>
            <a:r>
              <a:rPr lang="en-US" altLang="zh-CN" sz="3200" dirty="0" smtClean="0">
                <a:solidFill>
                  <a:schemeClr val="bg1"/>
                </a:solidFill>
              </a:rPr>
              <a:t>).</a:t>
            </a:r>
          </a:p>
        </p:txBody>
      </p:sp>
    </p:spTree>
    <p:extLst>
      <p:ext uri="{BB962C8B-B14F-4D97-AF65-F5344CB8AC3E}">
        <p14:creationId xmlns:p14="http://schemas.microsoft.com/office/powerpoint/2010/main" val="25145233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0419" y="451023"/>
            <a:ext cx="11806780" cy="5964932"/>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200" dirty="0">
                <a:solidFill>
                  <a:schemeClr val="bg1"/>
                </a:solidFill>
              </a:rPr>
              <a:t>In the </a:t>
            </a:r>
            <a:r>
              <a:rPr lang="en-US" altLang="zh-CN" sz="3200" i="1" dirty="0">
                <a:solidFill>
                  <a:schemeClr val="bg1"/>
                </a:solidFill>
              </a:rPr>
              <a:t>Infinite Life Sutra</a:t>
            </a:r>
            <a:r>
              <a:rPr lang="en-US" altLang="zh-CN" sz="3200" dirty="0">
                <a:solidFill>
                  <a:schemeClr val="bg1"/>
                </a:solidFill>
              </a:rPr>
              <a:t>, Gautama Buddha begins by describing to his attendant </a:t>
            </a:r>
            <a:r>
              <a:rPr lang="en-US" altLang="zh-CN" sz="3200" dirty="0" err="1">
                <a:solidFill>
                  <a:schemeClr val="bg1"/>
                </a:solidFill>
              </a:rPr>
              <a:t>Ānanda</a:t>
            </a:r>
            <a:r>
              <a:rPr lang="en-US" altLang="zh-CN" sz="3200" dirty="0">
                <a:solidFill>
                  <a:schemeClr val="bg1"/>
                </a:solidFill>
              </a:rPr>
              <a:t> a past life of the </a:t>
            </a:r>
            <a:r>
              <a:rPr lang="en-US" altLang="zh-CN" sz="3200" dirty="0" err="1">
                <a:solidFill>
                  <a:schemeClr val="bg1"/>
                </a:solidFill>
              </a:rPr>
              <a:t>buddha</a:t>
            </a:r>
            <a:r>
              <a:rPr lang="en-US" altLang="zh-CN" sz="3200" dirty="0">
                <a:solidFill>
                  <a:schemeClr val="bg1"/>
                </a:solidFill>
              </a:rPr>
              <a:t> </a:t>
            </a:r>
            <a:r>
              <a:rPr lang="en-US" altLang="zh-CN" sz="3200" dirty="0" err="1">
                <a:solidFill>
                  <a:schemeClr val="bg1"/>
                </a:solidFill>
              </a:rPr>
              <a:t>Amitābha</a:t>
            </a:r>
            <a:r>
              <a:rPr lang="en-US" altLang="zh-CN" sz="3200" dirty="0">
                <a:solidFill>
                  <a:schemeClr val="bg1"/>
                </a:solidFill>
              </a:rPr>
              <a:t>. He states that in a past life, </a:t>
            </a:r>
            <a:r>
              <a:rPr lang="en-US" altLang="zh-CN" sz="3200" dirty="0" err="1">
                <a:solidFill>
                  <a:schemeClr val="bg1"/>
                </a:solidFill>
              </a:rPr>
              <a:t>Amitābha</a:t>
            </a:r>
            <a:r>
              <a:rPr lang="en-US" altLang="zh-CN" sz="3200" dirty="0">
                <a:solidFill>
                  <a:schemeClr val="bg1"/>
                </a:solidFill>
              </a:rPr>
              <a:t> was </a:t>
            </a:r>
            <a:r>
              <a:rPr lang="en-US" altLang="zh-CN" sz="3200" dirty="0" smtClean="0">
                <a:solidFill>
                  <a:schemeClr val="bg1"/>
                </a:solidFill>
              </a:rPr>
              <a:t>once a </a:t>
            </a:r>
            <a:r>
              <a:rPr lang="en-US" altLang="zh-CN" sz="3200" dirty="0">
                <a:solidFill>
                  <a:schemeClr val="bg1"/>
                </a:solidFill>
              </a:rPr>
              <a:t>king who renounced his kingdom, and became a monastic bodhisattva named </a:t>
            </a:r>
            <a:r>
              <a:rPr lang="en-US" altLang="zh-CN" sz="3200" dirty="0" err="1">
                <a:solidFill>
                  <a:schemeClr val="bg1"/>
                </a:solidFill>
              </a:rPr>
              <a:t>Dharmākara</a:t>
            </a:r>
            <a:r>
              <a:rPr lang="en-US" altLang="zh-CN" sz="3200" dirty="0">
                <a:solidFill>
                  <a:schemeClr val="bg1"/>
                </a:solidFill>
              </a:rPr>
              <a:t> </a:t>
            </a:r>
            <a:r>
              <a:rPr lang="en-US" altLang="zh-CN" sz="3200" dirty="0" smtClean="0">
                <a:solidFill>
                  <a:schemeClr val="bg1"/>
                </a:solidFill>
              </a:rPr>
              <a:t>(“Dharma Storehouse”; </a:t>
            </a:r>
            <a:r>
              <a:rPr lang="zh-CN" altLang="en-US" sz="3200" dirty="0" smtClean="0">
                <a:solidFill>
                  <a:schemeClr val="bg1"/>
                </a:solidFill>
              </a:rPr>
              <a:t>法藏</a:t>
            </a:r>
            <a:r>
              <a:rPr lang="en-US" altLang="zh-CN" sz="3200" dirty="0" smtClean="0">
                <a:solidFill>
                  <a:schemeClr val="bg1"/>
                </a:solidFill>
              </a:rPr>
              <a:t>). </a:t>
            </a:r>
            <a:r>
              <a:rPr lang="en-US" altLang="zh-CN" sz="3200" dirty="0">
                <a:solidFill>
                  <a:schemeClr val="bg1"/>
                </a:solidFill>
              </a:rPr>
              <a:t>Under the guidance of the </a:t>
            </a:r>
            <a:r>
              <a:rPr lang="en-US" altLang="zh-CN" sz="3200" dirty="0" err="1">
                <a:solidFill>
                  <a:schemeClr val="bg1"/>
                </a:solidFill>
              </a:rPr>
              <a:t>buddha</a:t>
            </a:r>
            <a:r>
              <a:rPr lang="en-US" altLang="zh-CN" sz="3200" dirty="0">
                <a:solidFill>
                  <a:schemeClr val="bg1"/>
                </a:solidFill>
              </a:rPr>
              <a:t> </a:t>
            </a:r>
            <a:r>
              <a:rPr lang="en-US" altLang="zh-CN" sz="3200" dirty="0" err="1">
                <a:solidFill>
                  <a:schemeClr val="bg1"/>
                </a:solidFill>
              </a:rPr>
              <a:t>Lokeśvararāja</a:t>
            </a:r>
            <a:r>
              <a:rPr lang="en-US" altLang="zh-CN" sz="3200" dirty="0">
                <a:solidFill>
                  <a:schemeClr val="bg1"/>
                </a:solidFill>
              </a:rPr>
              <a:t> </a:t>
            </a:r>
            <a:r>
              <a:rPr lang="en-US" altLang="zh-CN" sz="3200" dirty="0" smtClean="0">
                <a:solidFill>
                  <a:schemeClr val="bg1"/>
                </a:solidFill>
              </a:rPr>
              <a:t>(“World </a:t>
            </a:r>
            <a:r>
              <a:rPr lang="en-US" altLang="zh-CN" sz="3200" dirty="0">
                <a:solidFill>
                  <a:schemeClr val="bg1"/>
                </a:solidFill>
              </a:rPr>
              <a:t>Sovereign </a:t>
            </a:r>
            <a:r>
              <a:rPr lang="en-US" altLang="zh-CN" sz="3200" dirty="0" smtClean="0">
                <a:solidFill>
                  <a:schemeClr val="bg1"/>
                </a:solidFill>
              </a:rPr>
              <a:t>King”</a:t>
            </a:r>
            <a:r>
              <a:rPr lang="zh-CN" altLang="en-US" sz="3200" dirty="0" smtClean="0">
                <a:solidFill>
                  <a:schemeClr val="bg1"/>
                </a:solidFill>
              </a:rPr>
              <a:t>世自在王佛</a:t>
            </a:r>
            <a:r>
              <a:rPr lang="en-US" altLang="zh-CN" sz="3200" dirty="0" smtClean="0">
                <a:solidFill>
                  <a:schemeClr val="bg1"/>
                </a:solidFill>
              </a:rPr>
              <a:t>), </a:t>
            </a:r>
            <a:r>
              <a:rPr lang="en-US" altLang="zh-CN" sz="3200" dirty="0">
                <a:solidFill>
                  <a:schemeClr val="bg1"/>
                </a:solidFill>
              </a:rPr>
              <a:t>innumerable </a:t>
            </a:r>
            <a:r>
              <a:rPr lang="en-US" altLang="zh-CN" sz="3200" dirty="0" err="1">
                <a:solidFill>
                  <a:schemeClr val="bg1"/>
                </a:solidFill>
              </a:rPr>
              <a:t>buddha</a:t>
            </a:r>
            <a:r>
              <a:rPr lang="en-US" altLang="zh-CN" sz="3200" dirty="0">
                <a:solidFill>
                  <a:schemeClr val="bg1"/>
                </a:solidFill>
              </a:rPr>
              <a:t>-lands throughout the ten directions were revealed to him</a:t>
            </a:r>
            <a:r>
              <a:rPr lang="en-US" altLang="zh-CN" sz="3200" dirty="0" smtClean="0">
                <a:solidFill>
                  <a:schemeClr val="bg1"/>
                </a:solidFill>
              </a:rPr>
              <a:t>. </a:t>
            </a:r>
            <a:r>
              <a:rPr lang="en-US" altLang="zh-CN" sz="3200" dirty="0">
                <a:solidFill>
                  <a:schemeClr val="bg1"/>
                </a:solidFill>
              </a:rPr>
              <a:t>After meditating for five eons as a bodhisattva, he then made a great series of vows to save all sentient beings, and through his great merit, created the realm of </a:t>
            </a:r>
            <a:r>
              <a:rPr lang="en-US" altLang="zh-CN" sz="3200" dirty="0" err="1">
                <a:solidFill>
                  <a:schemeClr val="bg1"/>
                </a:solidFill>
              </a:rPr>
              <a:t>Sukhāvatī</a:t>
            </a:r>
            <a:r>
              <a:rPr lang="en-US" altLang="zh-CN" sz="3200" dirty="0">
                <a:solidFill>
                  <a:schemeClr val="bg1"/>
                </a:solidFill>
              </a:rPr>
              <a:t> ("Ultimate Bliss</a:t>
            </a:r>
            <a:r>
              <a:rPr lang="en-US" altLang="zh-CN" sz="3200" dirty="0" smtClean="0">
                <a:solidFill>
                  <a:schemeClr val="bg1"/>
                </a:solidFill>
              </a:rPr>
              <a:t>"). </a:t>
            </a:r>
          </a:p>
        </p:txBody>
      </p:sp>
    </p:spTree>
    <p:extLst>
      <p:ext uri="{BB962C8B-B14F-4D97-AF65-F5344CB8AC3E}">
        <p14:creationId xmlns:p14="http://schemas.microsoft.com/office/powerpoint/2010/main" val="37874680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171987" y="100172"/>
            <a:ext cx="7909332" cy="654158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spcAft>
                <a:spcPts val="1200"/>
              </a:spcAft>
            </a:pPr>
            <a:r>
              <a:rPr lang="en-US" altLang="zh-CN" sz="3200" dirty="0">
                <a:solidFill>
                  <a:schemeClr val="bg1"/>
                </a:solidFill>
              </a:rPr>
              <a:t>The sutra also contains the forty-eight vows of </a:t>
            </a:r>
            <a:r>
              <a:rPr lang="en-US" altLang="zh-CN" sz="3200" dirty="0" err="1">
                <a:solidFill>
                  <a:schemeClr val="bg1"/>
                </a:solidFill>
              </a:rPr>
              <a:t>Amitābha</a:t>
            </a:r>
            <a:r>
              <a:rPr lang="en-US" altLang="zh-CN" sz="3200" dirty="0">
                <a:solidFill>
                  <a:schemeClr val="bg1"/>
                </a:solidFill>
              </a:rPr>
              <a:t> to save all sentient beings. The eighteenth vow is among the most important as it forms a basic tenet of Pure Land Buddhism. This vow states that if a sentient being makes even ten recitations of the </a:t>
            </a:r>
            <a:r>
              <a:rPr lang="en-US" altLang="zh-CN" sz="3200" dirty="0" err="1">
                <a:solidFill>
                  <a:schemeClr val="bg1"/>
                </a:solidFill>
              </a:rPr>
              <a:t>Amitābha's</a:t>
            </a:r>
            <a:r>
              <a:rPr lang="en-US" altLang="zh-CN" sz="3200" dirty="0">
                <a:solidFill>
                  <a:schemeClr val="bg1"/>
                </a:solidFill>
              </a:rPr>
              <a:t> name </a:t>
            </a:r>
            <a:r>
              <a:rPr lang="en-US" altLang="zh-CN" sz="3200" dirty="0" smtClean="0">
                <a:solidFill>
                  <a:schemeClr val="bg1"/>
                </a:solidFill>
              </a:rPr>
              <a:t>upon death, they </a:t>
            </a:r>
            <a:r>
              <a:rPr lang="en-US" altLang="zh-CN" sz="3200" dirty="0">
                <a:solidFill>
                  <a:schemeClr val="bg1"/>
                </a:solidFill>
              </a:rPr>
              <a:t>will attain certain rebirth into </a:t>
            </a:r>
            <a:r>
              <a:rPr lang="en-US" altLang="zh-CN" sz="3200" dirty="0" err="1">
                <a:solidFill>
                  <a:schemeClr val="bg1"/>
                </a:solidFill>
              </a:rPr>
              <a:t>Amitābha's</a:t>
            </a:r>
            <a:r>
              <a:rPr lang="en-US" altLang="zh-CN" sz="3200" dirty="0">
                <a:solidFill>
                  <a:schemeClr val="bg1"/>
                </a:solidFill>
              </a:rPr>
              <a:t> pure land</a:t>
            </a:r>
            <a:r>
              <a:rPr lang="en-US" altLang="zh-CN" sz="3200" dirty="0" smtClean="0">
                <a:solidFill>
                  <a:schemeClr val="bg1"/>
                </a:solidFill>
              </a:rPr>
              <a:t>.</a:t>
            </a:r>
          </a:p>
          <a:p>
            <a:pPr marL="508500">
              <a:lnSpc>
                <a:spcPct val="120000"/>
              </a:lnSpc>
              <a:spcAft>
                <a:spcPts val="1200"/>
              </a:spcAft>
            </a:pPr>
            <a:r>
              <a:rPr lang="en-US" altLang="zh-CN" sz="3200" dirty="0">
                <a:solidFill>
                  <a:schemeClr val="bg1"/>
                </a:solidFill>
              </a:rPr>
              <a:t>(https://www.youtube.com/watch?v=Lpu4Jsp47tQ)</a:t>
            </a:r>
          </a:p>
        </p:txBody>
      </p:sp>
      <p:pic>
        <p:nvPicPr>
          <p:cNvPr id="2" name="圖片 1"/>
          <p:cNvPicPr>
            <a:picLocks noChangeAspect="1"/>
          </p:cNvPicPr>
          <p:nvPr/>
        </p:nvPicPr>
        <p:blipFill>
          <a:blip r:embed="rId3"/>
          <a:stretch>
            <a:fillRect/>
          </a:stretch>
        </p:blipFill>
        <p:spPr>
          <a:xfrm>
            <a:off x="8391286" y="184343"/>
            <a:ext cx="3329098" cy="6457412"/>
          </a:xfrm>
          <a:prstGeom prst="rect">
            <a:avLst/>
          </a:prstGeom>
        </p:spPr>
      </p:pic>
    </p:spTree>
    <p:extLst>
      <p:ext uri="{BB962C8B-B14F-4D97-AF65-F5344CB8AC3E}">
        <p14:creationId xmlns:p14="http://schemas.microsoft.com/office/powerpoint/2010/main" val="3041217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p:cNvPicPr>
            <a:picLocks noChangeAspect="1"/>
          </p:cNvPicPr>
          <p:nvPr/>
        </p:nvPicPr>
        <p:blipFill>
          <a:blip r:embed="rId3"/>
          <a:stretch>
            <a:fillRect/>
          </a:stretch>
        </p:blipFill>
        <p:spPr>
          <a:xfrm>
            <a:off x="113669" y="95547"/>
            <a:ext cx="8335151" cy="3607518"/>
          </a:xfrm>
          <a:prstGeom prst="rect">
            <a:avLst/>
          </a:prstGeom>
        </p:spPr>
      </p:pic>
      <p:pic>
        <p:nvPicPr>
          <p:cNvPr id="6" name="圖片 5"/>
          <p:cNvPicPr>
            <a:picLocks noChangeAspect="1"/>
          </p:cNvPicPr>
          <p:nvPr/>
        </p:nvPicPr>
        <p:blipFill>
          <a:blip r:embed="rId4"/>
          <a:stretch>
            <a:fillRect/>
          </a:stretch>
        </p:blipFill>
        <p:spPr>
          <a:xfrm>
            <a:off x="8621911" y="95547"/>
            <a:ext cx="3364143" cy="6568087"/>
          </a:xfrm>
          <a:prstGeom prst="rect">
            <a:avLst/>
          </a:prstGeom>
        </p:spPr>
      </p:pic>
      <p:pic>
        <p:nvPicPr>
          <p:cNvPr id="3" name="圖片 2"/>
          <p:cNvPicPr>
            <a:picLocks noChangeAspect="1"/>
          </p:cNvPicPr>
          <p:nvPr/>
        </p:nvPicPr>
        <p:blipFill>
          <a:blip r:embed="rId5"/>
          <a:stretch>
            <a:fillRect/>
          </a:stretch>
        </p:blipFill>
        <p:spPr>
          <a:xfrm>
            <a:off x="4491504" y="3823058"/>
            <a:ext cx="3957315" cy="2781628"/>
          </a:xfrm>
          <a:prstGeom prst="rect">
            <a:avLst/>
          </a:prstGeom>
        </p:spPr>
      </p:pic>
      <p:pic>
        <p:nvPicPr>
          <p:cNvPr id="7" name="圖片 6"/>
          <p:cNvPicPr>
            <a:picLocks noChangeAspect="1"/>
          </p:cNvPicPr>
          <p:nvPr/>
        </p:nvPicPr>
        <p:blipFill>
          <a:blip r:embed="rId6"/>
          <a:stretch>
            <a:fillRect/>
          </a:stretch>
        </p:blipFill>
        <p:spPr>
          <a:xfrm>
            <a:off x="113669" y="3823057"/>
            <a:ext cx="4248266" cy="2807067"/>
          </a:xfrm>
          <a:prstGeom prst="rect">
            <a:avLst/>
          </a:prstGeom>
        </p:spPr>
      </p:pic>
    </p:spTree>
    <p:extLst>
      <p:ext uri="{BB962C8B-B14F-4D97-AF65-F5344CB8AC3E}">
        <p14:creationId xmlns:p14="http://schemas.microsoft.com/office/powerpoint/2010/main" val="40851084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35925" y="0"/>
            <a:ext cx="11640884" cy="6858001"/>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000" dirty="0">
                <a:solidFill>
                  <a:schemeClr val="bg1"/>
                </a:solidFill>
              </a:rPr>
              <a:t>The Pure Land </a:t>
            </a:r>
            <a:r>
              <a:rPr lang="en-US" altLang="zh-CN" sz="3000" dirty="0" smtClean="0">
                <a:solidFill>
                  <a:schemeClr val="bg1"/>
                </a:solidFill>
              </a:rPr>
              <a:t>school </a:t>
            </a:r>
            <a:r>
              <a:rPr lang="en-US" altLang="zh-CN" sz="3000" dirty="0">
                <a:solidFill>
                  <a:schemeClr val="bg1"/>
                </a:solidFill>
              </a:rPr>
              <a:t>first became prominent in China with the founding of </a:t>
            </a:r>
            <a:r>
              <a:rPr lang="en-US" altLang="zh-CN" sz="3000" dirty="0" err="1">
                <a:solidFill>
                  <a:schemeClr val="bg1"/>
                </a:solidFill>
              </a:rPr>
              <a:t>Donglin</a:t>
            </a:r>
            <a:r>
              <a:rPr lang="en-US" altLang="zh-CN" sz="3000" dirty="0">
                <a:solidFill>
                  <a:schemeClr val="bg1"/>
                </a:solidFill>
              </a:rPr>
              <a:t> Temple </a:t>
            </a:r>
            <a:r>
              <a:rPr lang="en-US" altLang="zh-CN" sz="3000" dirty="0" smtClean="0">
                <a:solidFill>
                  <a:schemeClr val="bg1"/>
                </a:solidFill>
              </a:rPr>
              <a:t>(</a:t>
            </a:r>
            <a:r>
              <a:rPr lang="zh-CN" altLang="en-US" sz="3000" dirty="0" smtClean="0">
                <a:solidFill>
                  <a:schemeClr val="bg1"/>
                </a:solidFill>
              </a:rPr>
              <a:t>東林寺</a:t>
            </a:r>
            <a:r>
              <a:rPr lang="en-US" altLang="zh-CN" sz="3000" dirty="0" smtClean="0">
                <a:solidFill>
                  <a:schemeClr val="bg1"/>
                </a:solidFill>
              </a:rPr>
              <a:t>) at </a:t>
            </a:r>
            <a:r>
              <a:rPr lang="en-US" altLang="zh-CN" sz="3000" dirty="0">
                <a:solidFill>
                  <a:schemeClr val="bg1"/>
                </a:solidFill>
              </a:rPr>
              <a:t>Mount Lu </a:t>
            </a:r>
            <a:r>
              <a:rPr lang="en-US" altLang="zh-CN" sz="3000" dirty="0" smtClean="0">
                <a:solidFill>
                  <a:schemeClr val="bg1"/>
                </a:solidFill>
              </a:rPr>
              <a:t>(</a:t>
            </a:r>
            <a:r>
              <a:rPr lang="zh-CN" altLang="en-US" sz="3000" dirty="0" smtClean="0">
                <a:solidFill>
                  <a:schemeClr val="bg1"/>
                </a:solidFill>
              </a:rPr>
              <a:t>廬山</a:t>
            </a:r>
            <a:r>
              <a:rPr lang="en-US" altLang="zh-CN" sz="3000" dirty="0">
                <a:solidFill>
                  <a:schemeClr val="bg1"/>
                </a:solidFill>
              </a:rPr>
              <a:t>) by </a:t>
            </a:r>
            <a:r>
              <a:rPr lang="en-US" altLang="zh-CN" sz="3000" dirty="0" err="1">
                <a:solidFill>
                  <a:schemeClr val="bg1"/>
                </a:solidFill>
              </a:rPr>
              <a:t>Huiyuan</a:t>
            </a:r>
            <a:r>
              <a:rPr lang="en-US" altLang="zh-CN" sz="3000" dirty="0">
                <a:solidFill>
                  <a:schemeClr val="bg1"/>
                </a:solidFill>
              </a:rPr>
              <a:t> </a:t>
            </a:r>
            <a:r>
              <a:rPr lang="en-US" altLang="zh-CN" sz="3000" dirty="0" smtClean="0">
                <a:solidFill>
                  <a:schemeClr val="bg1"/>
                </a:solidFill>
              </a:rPr>
              <a:t>(</a:t>
            </a:r>
            <a:r>
              <a:rPr lang="zh-CN" altLang="en-US" sz="3000" dirty="0" smtClean="0">
                <a:solidFill>
                  <a:schemeClr val="bg1"/>
                </a:solidFill>
              </a:rPr>
              <a:t>慧</a:t>
            </a:r>
            <a:r>
              <a:rPr lang="zh-CN" altLang="en-US" sz="3000" dirty="0">
                <a:solidFill>
                  <a:schemeClr val="bg1"/>
                </a:solidFill>
              </a:rPr>
              <a:t>遠</a:t>
            </a:r>
            <a:r>
              <a:rPr lang="en-US" altLang="zh-CN" sz="3000" dirty="0">
                <a:solidFill>
                  <a:schemeClr val="bg1"/>
                </a:solidFill>
              </a:rPr>
              <a:t>) in 402. </a:t>
            </a:r>
            <a:r>
              <a:rPr lang="en-US" altLang="zh-CN" sz="3000" dirty="0" smtClean="0">
                <a:solidFill>
                  <a:schemeClr val="bg1"/>
                </a:solidFill>
              </a:rPr>
              <a:t>He </a:t>
            </a:r>
            <a:r>
              <a:rPr lang="en-US" altLang="zh-CN" sz="3000" dirty="0">
                <a:solidFill>
                  <a:schemeClr val="bg1"/>
                </a:solidFill>
              </a:rPr>
              <a:t>founded a monastery at the top of Mount Lu and invited well-known literati to study and practice Buddhism </a:t>
            </a:r>
            <a:r>
              <a:rPr lang="en-US" altLang="zh-CN" sz="3000" dirty="0" smtClean="0">
                <a:solidFill>
                  <a:schemeClr val="bg1"/>
                </a:solidFill>
              </a:rPr>
              <a:t>there (altogether 123 people), </a:t>
            </a:r>
            <a:r>
              <a:rPr lang="en-US" altLang="zh-CN" sz="3000" dirty="0">
                <a:solidFill>
                  <a:schemeClr val="bg1"/>
                </a:solidFill>
              </a:rPr>
              <a:t>where they formed the White Lotus Society </a:t>
            </a:r>
            <a:r>
              <a:rPr lang="en-US" altLang="zh-CN" sz="3000" dirty="0" smtClean="0">
                <a:solidFill>
                  <a:schemeClr val="bg1"/>
                </a:solidFill>
              </a:rPr>
              <a:t>(</a:t>
            </a:r>
            <a:r>
              <a:rPr lang="zh-CN" altLang="en-US" sz="3000" dirty="0" smtClean="0">
                <a:solidFill>
                  <a:schemeClr val="bg1"/>
                </a:solidFill>
              </a:rPr>
              <a:t>白</a:t>
            </a:r>
            <a:r>
              <a:rPr lang="zh-CN" altLang="en-US" sz="3000" dirty="0">
                <a:solidFill>
                  <a:schemeClr val="bg1"/>
                </a:solidFill>
              </a:rPr>
              <a:t>蓮社</a:t>
            </a:r>
            <a:r>
              <a:rPr lang="en-US" altLang="zh-CN" sz="3000" dirty="0" smtClean="0">
                <a:solidFill>
                  <a:schemeClr val="bg1"/>
                </a:solidFill>
              </a:rPr>
              <a:t>). </a:t>
            </a:r>
            <a:r>
              <a:rPr lang="en-US" altLang="zh-CN" sz="3000" dirty="0">
                <a:solidFill>
                  <a:schemeClr val="bg1"/>
                </a:solidFill>
              </a:rPr>
              <a:t>They accepted the </a:t>
            </a:r>
            <a:r>
              <a:rPr lang="en-US" altLang="zh-CN" sz="3000" i="1" dirty="0">
                <a:solidFill>
                  <a:schemeClr val="bg1"/>
                </a:solidFill>
              </a:rPr>
              <a:t>Shorter </a:t>
            </a:r>
            <a:r>
              <a:rPr lang="en-US" altLang="zh-CN" sz="3000" i="1" dirty="0" err="1">
                <a:solidFill>
                  <a:schemeClr val="bg1"/>
                </a:solidFill>
              </a:rPr>
              <a:t>Sukhāvatīvyūha</a:t>
            </a:r>
            <a:r>
              <a:rPr lang="en-US" altLang="zh-CN" sz="3000" i="1" dirty="0">
                <a:solidFill>
                  <a:schemeClr val="bg1"/>
                </a:solidFill>
              </a:rPr>
              <a:t> </a:t>
            </a:r>
            <a:r>
              <a:rPr lang="en-US" altLang="zh-CN" sz="3000" i="1" dirty="0" err="1">
                <a:solidFill>
                  <a:schemeClr val="bg1"/>
                </a:solidFill>
              </a:rPr>
              <a:t>Sūtra</a:t>
            </a:r>
            <a:r>
              <a:rPr lang="en-US" altLang="zh-CN" sz="3000" dirty="0">
                <a:solidFill>
                  <a:schemeClr val="bg1"/>
                </a:solidFill>
              </a:rPr>
              <a:t> and the </a:t>
            </a:r>
            <a:r>
              <a:rPr lang="en-US" altLang="zh-CN" sz="3000" i="1" dirty="0">
                <a:solidFill>
                  <a:schemeClr val="bg1"/>
                </a:solidFill>
              </a:rPr>
              <a:t>Longer </a:t>
            </a:r>
            <a:r>
              <a:rPr lang="en-US" altLang="zh-CN" sz="3000" i="1" dirty="0" err="1">
                <a:solidFill>
                  <a:schemeClr val="bg1"/>
                </a:solidFill>
              </a:rPr>
              <a:t>Sukhāvatīvyūha</a:t>
            </a:r>
            <a:r>
              <a:rPr lang="en-US" altLang="zh-CN" sz="3000" i="1" dirty="0">
                <a:solidFill>
                  <a:schemeClr val="bg1"/>
                </a:solidFill>
              </a:rPr>
              <a:t> </a:t>
            </a:r>
            <a:r>
              <a:rPr lang="en-US" altLang="zh-CN" sz="3000" i="1" dirty="0" err="1">
                <a:solidFill>
                  <a:schemeClr val="bg1"/>
                </a:solidFill>
              </a:rPr>
              <a:t>Sūtra</a:t>
            </a:r>
            <a:r>
              <a:rPr lang="en-US" altLang="zh-CN" sz="3000" i="1" dirty="0">
                <a:solidFill>
                  <a:schemeClr val="bg1"/>
                </a:solidFill>
              </a:rPr>
              <a:t> </a:t>
            </a:r>
            <a:r>
              <a:rPr lang="en-US" altLang="zh-CN" sz="3000" dirty="0">
                <a:solidFill>
                  <a:schemeClr val="bg1"/>
                </a:solidFill>
              </a:rPr>
              <a:t>as their standards among the Buddhist </a:t>
            </a:r>
            <a:r>
              <a:rPr lang="en-US" altLang="zh-CN" sz="3000" dirty="0" err="1">
                <a:solidFill>
                  <a:schemeClr val="bg1"/>
                </a:solidFill>
              </a:rPr>
              <a:t>sūtras</a:t>
            </a:r>
            <a:r>
              <a:rPr lang="en-US" altLang="zh-CN" sz="3000" dirty="0">
                <a:solidFill>
                  <a:schemeClr val="bg1"/>
                </a:solidFill>
              </a:rPr>
              <a:t>, and they advocated the practice of reciting the name of </a:t>
            </a:r>
            <a:r>
              <a:rPr lang="en-US" altLang="zh-CN" sz="3000" dirty="0" err="1">
                <a:solidFill>
                  <a:schemeClr val="bg1"/>
                </a:solidFill>
              </a:rPr>
              <a:t>Amitābha</a:t>
            </a:r>
            <a:r>
              <a:rPr lang="en-US" altLang="zh-CN" sz="3000" dirty="0">
                <a:solidFill>
                  <a:schemeClr val="bg1"/>
                </a:solidFill>
              </a:rPr>
              <a:t> Buddha in order to attain rebirth in the western pure land of </a:t>
            </a:r>
            <a:r>
              <a:rPr lang="en-US" altLang="zh-CN" sz="3000" dirty="0" err="1">
                <a:solidFill>
                  <a:schemeClr val="bg1"/>
                </a:solidFill>
              </a:rPr>
              <a:t>Sukhāvatī</a:t>
            </a:r>
            <a:r>
              <a:rPr lang="en-US" altLang="zh-CN" sz="3000" dirty="0" smtClean="0">
                <a:solidFill>
                  <a:schemeClr val="bg1"/>
                </a:solidFill>
              </a:rPr>
              <a:t>. Eventually everyone of them successfully made the goal.</a:t>
            </a:r>
            <a:endParaRPr lang="en-US" altLang="zh-CN" sz="3000" dirty="0">
              <a:solidFill>
                <a:schemeClr val="bg1"/>
              </a:solidFill>
            </a:endParaRPr>
          </a:p>
        </p:txBody>
      </p:sp>
    </p:spTree>
    <p:extLst>
      <p:ext uri="{BB962C8B-B14F-4D97-AF65-F5344CB8AC3E}">
        <p14:creationId xmlns:p14="http://schemas.microsoft.com/office/powerpoint/2010/main" val="18249551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15401" y="519616"/>
            <a:ext cx="11139672" cy="565258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200" dirty="0">
                <a:solidFill>
                  <a:schemeClr val="bg1"/>
                </a:solidFill>
              </a:rPr>
              <a:t>The Pure Land teachings and meditation methods quickly spread throughout China and were systematized by a series of elite monastic thinkers, namely </a:t>
            </a:r>
            <a:r>
              <a:rPr lang="en-US" altLang="zh-CN" sz="3200" dirty="0" err="1" smtClean="0">
                <a:solidFill>
                  <a:schemeClr val="bg1"/>
                </a:solidFill>
              </a:rPr>
              <a:t>Tanluan</a:t>
            </a:r>
            <a:r>
              <a:rPr lang="en-US" altLang="zh-CN" sz="3200" dirty="0" smtClean="0">
                <a:solidFill>
                  <a:schemeClr val="bg1"/>
                </a:solidFill>
              </a:rPr>
              <a:t> (</a:t>
            </a:r>
            <a:r>
              <a:rPr lang="zh-CN" altLang="en-US" sz="3200" dirty="0" smtClean="0">
                <a:solidFill>
                  <a:schemeClr val="bg1"/>
                </a:solidFill>
              </a:rPr>
              <a:t>曇鸞</a:t>
            </a:r>
            <a:r>
              <a:rPr lang="en-US" altLang="zh-CN" sz="3200" dirty="0" smtClean="0">
                <a:solidFill>
                  <a:schemeClr val="bg1"/>
                </a:solidFill>
              </a:rPr>
              <a:t>), </a:t>
            </a:r>
            <a:r>
              <a:rPr lang="en-US" altLang="zh-CN" sz="3200" dirty="0" err="1" smtClean="0">
                <a:solidFill>
                  <a:schemeClr val="bg1"/>
                </a:solidFill>
              </a:rPr>
              <a:t>Daochuo</a:t>
            </a:r>
            <a:r>
              <a:rPr lang="en-US" altLang="zh-CN" sz="3200" dirty="0" smtClean="0">
                <a:solidFill>
                  <a:schemeClr val="bg1"/>
                </a:solidFill>
              </a:rPr>
              <a:t> (</a:t>
            </a:r>
            <a:r>
              <a:rPr lang="zh-CN" altLang="en-US" sz="3200" dirty="0" smtClean="0">
                <a:solidFill>
                  <a:schemeClr val="bg1"/>
                </a:solidFill>
              </a:rPr>
              <a:t>道綽</a:t>
            </a:r>
            <a:r>
              <a:rPr lang="en-US" altLang="zh-CN" sz="3200" dirty="0" smtClean="0">
                <a:solidFill>
                  <a:schemeClr val="bg1"/>
                </a:solidFill>
              </a:rPr>
              <a:t>), </a:t>
            </a:r>
            <a:r>
              <a:rPr lang="en-US" altLang="zh-CN" sz="3200" dirty="0" err="1" smtClean="0">
                <a:solidFill>
                  <a:schemeClr val="bg1"/>
                </a:solidFill>
              </a:rPr>
              <a:t>Shandao</a:t>
            </a:r>
            <a:r>
              <a:rPr lang="en-US" altLang="zh-CN" sz="3200" dirty="0" smtClean="0">
                <a:solidFill>
                  <a:schemeClr val="bg1"/>
                </a:solidFill>
              </a:rPr>
              <a:t> (</a:t>
            </a:r>
            <a:r>
              <a:rPr lang="zh-CN" altLang="en-US" sz="3200" dirty="0" smtClean="0">
                <a:solidFill>
                  <a:schemeClr val="bg1"/>
                </a:solidFill>
              </a:rPr>
              <a:t>善導</a:t>
            </a:r>
            <a:r>
              <a:rPr lang="en-US" altLang="zh-CN" sz="3200" dirty="0" smtClean="0">
                <a:solidFill>
                  <a:schemeClr val="bg1"/>
                </a:solidFill>
              </a:rPr>
              <a:t>), </a:t>
            </a:r>
            <a:r>
              <a:rPr lang="en-US" altLang="zh-CN" sz="3200" dirty="0">
                <a:solidFill>
                  <a:schemeClr val="bg1"/>
                </a:solidFill>
              </a:rPr>
              <a:t>and others. The main teaching of the Chinese Pure Land tradition is based on focusing the mind with Mindfulness of the Buddha (Skt. </a:t>
            </a:r>
            <a:r>
              <a:rPr lang="en-US" altLang="zh-CN" sz="3200" dirty="0" err="1">
                <a:solidFill>
                  <a:schemeClr val="bg1"/>
                </a:solidFill>
              </a:rPr>
              <a:t>buddhānusmṛti</a:t>
            </a:r>
            <a:r>
              <a:rPr lang="en-US" altLang="zh-CN" sz="3200" dirty="0">
                <a:solidFill>
                  <a:schemeClr val="bg1"/>
                </a:solidFill>
              </a:rPr>
              <a:t>) through recitation of the name of </a:t>
            </a:r>
            <a:r>
              <a:rPr lang="en-US" altLang="zh-CN" sz="3200" dirty="0" err="1">
                <a:solidFill>
                  <a:schemeClr val="bg1"/>
                </a:solidFill>
              </a:rPr>
              <a:t>Amitābha</a:t>
            </a:r>
            <a:r>
              <a:rPr lang="en-US" altLang="zh-CN" sz="3200" dirty="0">
                <a:solidFill>
                  <a:schemeClr val="bg1"/>
                </a:solidFill>
              </a:rPr>
              <a:t> Buddha, so as to attain rebirth in his pure land of </a:t>
            </a:r>
            <a:r>
              <a:rPr lang="en-US" altLang="zh-CN" sz="3200" dirty="0" err="1">
                <a:solidFill>
                  <a:schemeClr val="bg1"/>
                </a:solidFill>
              </a:rPr>
              <a:t>Sukhāvatī</a:t>
            </a:r>
            <a:r>
              <a:rPr lang="en-US" altLang="zh-CN" sz="3200" dirty="0">
                <a:solidFill>
                  <a:schemeClr val="bg1"/>
                </a:solidFill>
              </a:rPr>
              <a:t>.</a:t>
            </a:r>
          </a:p>
        </p:txBody>
      </p:sp>
    </p:spTree>
    <p:extLst>
      <p:ext uri="{BB962C8B-B14F-4D97-AF65-F5344CB8AC3E}">
        <p14:creationId xmlns:p14="http://schemas.microsoft.com/office/powerpoint/2010/main" val="36196962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46293" y="696731"/>
            <a:ext cx="11139672" cy="5506361"/>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000" dirty="0">
                <a:solidFill>
                  <a:schemeClr val="bg1"/>
                </a:solidFill>
              </a:rPr>
              <a:t>At a later date, the Pure Land teachings spread to Japan and slowly grew in prominence. </a:t>
            </a:r>
            <a:r>
              <a:rPr lang="en-US" altLang="zh-CN" sz="3000" dirty="0" err="1">
                <a:solidFill>
                  <a:schemeClr val="bg1"/>
                </a:solidFill>
              </a:rPr>
              <a:t>Genshin</a:t>
            </a:r>
            <a:r>
              <a:rPr lang="en-US" altLang="zh-CN" sz="3000" dirty="0">
                <a:solidFill>
                  <a:schemeClr val="bg1"/>
                </a:solidFill>
              </a:rPr>
              <a:t> (</a:t>
            </a:r>
            <a:r>
              <a:rPr lang="en-US" altLang="zh-CN" sz="3000" dirty="0" smtClean="0">
                <a:solidFill>
                  <a:schemeClr val="bg1"/>
                </a:solidFill>
              </a:rPr>
              <a:t>942–1017; </a:t>
            </a:r>
            <a:r>
              <a:rPr lang="zh-CN" altLang="en-US" sz="3000" dirty="0" smtClean="0">
                <a:solidFill>
                  <a:schemeClr val="bg1"/>
                </a:solidFill>
              </a:rPr>
              <a:t>源信</a:t>
            </a:r>
            <a:r>
              <a:rPr lang="en-US" altLang="zh-CN" sz="3000" dirty="0" smtClean="0">
                <a:solidFill>
                  <a:schemeClr val="bg1"/>
                </a:solidFill>
              </a:rPr>
              <a:t>) </a:t>
            </a:r>
            <a:r>
              <a:rPr lang="en-US" altLang="zh-CN" sz="3000" dirty="0">
                <a:solidFill>
                  <a:schemeClr val="bg1"/>
                </a:solidFill>
              </a:rPr>
              <a:t>caused </a:t>
            </a:r>
            <a:r>
              <a:rPr lang="en-US" altLang="zh-CN" sz="3000" dirty="0" smtClean="0">
                <a:solidFill>
                  <a:schemeClr val="bg1"/>
                </a:solidFill>
              </a:rPr>
              <a:t>Fujiwara no </a:t>
            </a:r>
            <a:r>
              <a:rPr lang="en-US" altLang="zh-CN" sz="3000" dirty="0" err="1">
                <a:solidFill>
                  <a:schemeClr val="bg1"/>
                </a:solidFill>
              </a:rPr>
              <a:t>Michinaga</a:t>
            </a:r>
            <a:r>
              <a:rPr lang="en-US" altLang="zh-CN" sz="3000" dirty="0">
                <a:solidFill>
                  <a:schemeClr val="bg1"/>
                </a:solidFill>
              </a:rPr>
              <a:t> (</a:t>
            </a:r>
            <a:r>
              <a:rPr lang="en-US" altLang="zh-CN" sz="3000" dirty="0" smtClean="0">
                <a:solidFill>
                  <a:schemeClr val="bg1"/>
                </a:solidFill>
              </a:rPr>
              <a:t>966-1028;</a:t>
            </a:r>
            <a:r>
              <a:rPr lang="zh-CN" altLang="en-US" sz="3000" dirty="0">
                <a:solidFill>
                  <a:schemeClr val="bg1"/>
                </a:solidFill>
              </a:rPr>
              <a:t>藤</a:t>
            </a:r>
            <a:r>
              <a:rPr lang="zh-CN" altLang="en-US" sz="3000" dirty="0" smtClean="0">
                <a:solidFill>
                  <a:schemeClr val="bg1"/>
                </a:solidFill>
              </a:rPr>
              <a:t>原</a:t>
            </a:r>
            <a:r>
              <a:rPr lang="zh-CN" altLang="en-US" sz="3000" dirty="0">
                <a:solidFill>
                  <a:schemeClr val="bg1"/>
                </a:solidFill>
              </a:rPr>
              <a:t>道長</a:t>
            </a:r>
            <a:r>
              <a:rPr lang="en-US" altLang="zh-CN" sz="3000" dirty="0" smtClean="0">
                <a:solidFill>
                  <a:schemeClr val="bg1"/>
                </a:solidFill>
              </a:rPr>
              <a:t>) </a:t>
            </a:r>
            <a:r>
              <a:rPr lang="en-US" altLang="zh-CN" sz="3000" dirty="0">
                <a:solidFill>
                  <a:schemeClr val="bg1"/>
                </a:solidFill>
              </a:rPr>
              <a:t>to accept the Pure Land teachings. </a:t>
            </a:r>
            <a:r>
              <a:rPr lang="en-US" altLang="zh-CN" sz="3000" dirty="0" err="1">
                <a:solidFill>
                  <a:schemeClr val="bg1"/>
                </a:solidFill>
              </a:rPr>
              <a:t>Hōnen</a:t>
            </a:r>
            <a:r>
              <a:rPr lang="en-US" altLang="zh-CN" sz="3000" dirty="0">
                <a:solidFill>
                  <a:schemeClr val="bg1"/>
                </a:solidFill>
              </a:rPr>
              <a:t> (</a:t>
            </a:r>
            <a:r>
              <a:rPr lang="en-US" altLang="zh-CN" sz="3000" dirty="0" smtClean="0">
                <a:solidFill>
                  <a:schemeClr val="bg1"/>
                </a:solidFill>
              </a:rPr>
              <a:t>1133–1212; </a:t>
            </a:r>
            <a:r>
              <a:rPr lang="zh-CN" altLang="en-US" sz="3000" dirty="0" smtClean="0">
                <a:solidFill>
                  <a:schemeClr val="bg1"/>
                </a:solidFill>
              </a:rPr>
              <a:t>法然</a:t>
            </a:r>
            <a:r>
              <a:rPr lang="en-US" altLang="zh-CN" sz="3000" dirty="0" smtClean="0">
                <a:solidFill>
                  <a:schemeClr val="bg1"/>
                </a:solidFill>
              </a:rPr>
              <a:t>) </a:t>
            </a:r>
            <a:r>
              <a:rPr lang="en-US" altLang="zh-CN" sz="3000" dirty="0">
                <a:solidFill>
                  <a:schemeClr val="bg1"/>
                </a:solidFill>
              </a:rPr>
              <a:t>established Pure Land Buddhism as an independent sect in Japan known as </a:t>
            </a:r>
            <a:r>
              <a:rPr lang="en-US" altLang="zh-CN" sz="3000" dirty="0" err="1" smtClean="0">
                <a:solidFill>
                  <a:schemeClr val="bg1"/>
                </a:solidFill>
              </a:rPr>
              <a:t>Jōdo-shū</a:t>
            </a:r>
            <a:r>
              <a:rPr lang="en-US" altLang="zh-CN" sz="3000" dirty="0" smtClean="0">
                <a:solidFill>
                  <a:schemeClr val="bg1"/>
                </a:solidFill>
              </a:rPr>
              <a:t> (</a:t>
            </a:r>
            <a:r>
              <a:rPr lang="zh-CN" altLang="en-US" sz="3000" dirty="0" smtClean="0">
                <a:solidFill>
                  <a:schemeClr val="bg1"/>
                </a:solidFill>
              </a:rPr>
              <a:t>淨土宗</a:t>
            </a:r>
            <a:r>
              <a:rPr lang="en-US" altLang="zh-CN" sz="3000" dirty="0" smtClean="0">
                <a:solidFill>
                  <a:schemeClr val="bg1"/>
                </a:solidFill>
              </a:rPr>
              <a:t>). </a:t>
            </a:r>
            <a:r>
              <a:rPr lang="en-US" altLang="zh-CN" sz="3000" dirty="0">
                <a:solidFill>
                  <a:schemeClr val="bg1"/>
                </a:solidFill>
              </a:rPr>
              <a:t>Today Pure Land is an important form of Buddhism in Japan, China, Korea, and Vietnam. Pure Land schools make up almost 40 percent of Japanese Buddhism practitioners with the most temples, second to Chan schools. </a:t>
            </a:r>
          </a:p>
        </p:txBody>
      </p:sp>
    </p:spTree>
    <p:extLst>
      <p:ext uri="{BB962C8B-B14F-4D97-AF65-F5344CB8AC3E}">
        <p14:creationId xmlns:p14="http://schemas.microsoft.com/office/powerpoint/2010/main" val="35161845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9230497" y="92546"/>
            <a:ext cx="2811164" cy="4053994"/>
          </a:xfrm>
          <a:prstGeom prst="rect">
            <a:avLst/>
          </a:prstGeom>
        </p:spPr>
      </p:pic>
      <p:sp>
        <p:nvSpPr>
          <p:cNvPr id="5" name="標題 5"/>
          <p:cNvSpPr txBox="1">
            <a:spLocks/>
          </p:cNvSpPr>
          <p:nvPr/>
        </p:nvSpPr>
        <p:spPr>
          <a:xfrm>
            <a:off x="619288" y="141974"/>
            <a:ext cx="7431139" cy="1229626"/>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200" b="1" dirty="0" smtClean="0">
                <a:solidFill>
                  <a:schemeClr val="bg1"/>
                </a:solidFill>
              </a:rPr>
              <a:t>Thirteenth Patriarch: Yin-</a:t>
            </a:r>
            <a:r>
              <a:rPr lang="en-US" altLang="zh-CN" sz="3200" b="1" dirty="0" err="1" smtClean="0">
                <a:solidFill>
                  <a:schemeClr val="bg1"/>
                </a:solidFill>
              </a:rPr>
              <a:t>kuang</a:t>
            </a:r>
            <a:r>
              <a:rPr lang="en-US" altLang="zh-CN" sz="3200" b="1" dirty="0" smtClean="0">
                <a:solidFill>
                  <a:schemeClr val="bg1"/>
                </a:solidFill>
              </a:rPr>
              <a:t> (</a:t>
            </a:r>
            <a:r>
              <a:rPr lang="zh-CN" altLang="en-US" sz="3200" b="1" dirty="0" smtClean="0">
                <a:solidFill>
                  <a:schemeClr val="bg1"/>
                </a:solidFill>
              </a:rPr>
              <a:t>印光</a:t>
            </a:r>
            <a:r>
              <a:rPr lang="en-US" altLang="zh-CN" sz="3200" b="1" dirty="0" smtClean="0">
                <a:solidFill>
                  <a:schemeClr val="bg1"/>
                </a:solidFill>
              </a:rPr>
              <a:t>)</a:t>
            </a:r>
            <a:r>
              <a:rPr lang="en-US" altLang="zh-CN" sz="3200" dirty="0" smtClean="0">
                <a:solidFill>
                  <a:schemeClr val="bg1"/>
                </a:solidFill>
              </a:rPr>
              <a:t> </a:t>
            </a:r>
          </a:p>
        </p:txBody>
      </p:sp>
      <p:sp>
        <p:nvSpPr>
          <p:cNvPr id="6" name="標題 5"/>
          <p:cNvSpPr txBox="1">
            <a:spLocks/>
          </p:cNvSpPr>
          <p:nvPr/>
        </p:nvSpPr>
        <p:spPr>
          <a:xfrm>
            <a:off x="270208" y="935462"/>
            <a:ext cx="8620478" cy="3735392"/>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000" dirty="0" smtClean="0">
                <a:solidFill>
                  <a:schemeClr val="bg1"/>
                </a:solidFill>
              </a:rPr>
              <a:t>Yin-</a:t>
            </a:r>
            <a:r>
              <a:rPr lang="en-US" altLang="zh-CN" sz="3000" dirty="0" err="1" smtClean="0">
                <a:solidFill>
                  <a:schemeClr val="bg1"/>
                </a:solidFill>
              </a:rPr>
              <a:t>kuang</a:t>
            </a:r>
            <a:r>
              <a:rPr lang="en-US" altLang="zh-CN" sz="3000" dirty="0" smtClean="0">
                <a:solidFill>
                  <a:schemeClr val="bg1"/>
                </a:solidFill>
              </a:rPr>
              <a:t> </a:t>
            </a:r>
            <a:r>
              <a:rPr lang="en-US" altLang="zh-CN" sz="3000" dirty="0">
                <a:solidFill>
                  <a:schemeClr val="bg1"/>
                </a:solidFill>
              </a:rPr>
              <a:t>(1862-1940) felt particularly drawn to the works of the twelfth Pure Land patriarch Chi-</a:t>
            </a:r>
            <a:r>
              <a:rPr lang="en-US" altLang="zh-CN" sz="3000" dirty="0" err="1">
                <a:solidFill>
                  <a:schemeClr val="bg1"/>
                </a:solidFill>
              </a:rPr>
              <a:t>hsing</a:t>
            </a:r>
            <a:r>
              <a:rPr lang="en-US" altLang="zh-CN" sz="3000" dirty="0">
                <a:solidFill>
                  <a:schemeClr val="bg1"/>
                </a:solidFill>
              </a:rPr>
              <a:t> </a:t>
            </a:r>
            <a:r>
              <a:rPr lang="en-US" altLang="zh-CN" sz="3000" dirty="0" err="1" smtClean="0">
                <a:solidFill>
                  <a:schemeClr val="bg1"/>
                </a:solidFill>
              </a:rPr>
              <a:t>Chewu</a:t>
            </a:r>
            <a:r>
              <a:rPr lang="en-US" altLang="zh-CN" sz="3000" dirty="0" smtClean="0">
                <a:solidFill>
                  <a:schemeClr val="bg1"/>
                </a:solidFill>
              </a:rPr>
              <a:t> </a:t>
            </a:r>
            <a:r>
              <a:rPr lang="en-US" altLang="zh-CN" sz="3000" dirty="0">
                <a:solidFill>
                  <a:schemeClr val="bg1"/>
                </a:solidFill>
              </a:rPr>
              <a:t>(</a:t>
            </a:r>
            <a:r>
              <a:rPr lang="en-US" altLang="zh-CN" sz="3000" dirty="0" smtClean="0">
                <a:solidFill>
                  <a:schemeClr val="bg1"/>
                </a:solidFill>
              </a:rPr>
              <a:t>1741-1810; </a:t>
            </a:r>
            <a:r>
              <a:rPr lang="zh-CN" altLang="en-US" sz="3000" dirty="0" smtClean="0">
                <a:solidFill>
                  <a:schemeClr val="bg1"/>
                </a:solidFill>
              </a:rPr>
              <a:t>徹悟</a:t>
            </a:r>
            <a:r>
              <a:rPr lang="en-US" altLang="zh-CN" sz="3000" dirty="0" smtClean="0">
                <a:solidFill>
                  <a:schemeClr val="bg1"/>
                </a:solidFill>
              </a:rPr>
              <a:t>) </a:t>
            </a:r>
            <a:r>
              <a:rPr lang="en-US" altLang="zh-CN" sz="3000" dirty="0">
                <a:solidFill>
                  <a:schemeClr val="bg1"/>
                </a:solidFill>
              </a:rPr>
              <a:t>while residing at the Tzu-</a:t>
            </a:r>
            <a:r>
              <a:rPr lang="en-US" altLang="zh-CN" sz="3000" dirty="0" err="1">
                <a:solidFill>
                  <a:schemeClr val="bg1"/>
                </a:solidFill>
              </a:rPr>
              <a:t>fu</a:t>
            </a:r>
            <a:r>
              <a:rPr lang="en-US" altLang="zh-CN" sz="3000" dirty="0">
                <a:solidFill>
                  <a:schemeClr val="bg1"/>
                </a:solidFill>
              </a:rPr>
              <a:t> Temple </a:t>
            </a:r>
            <a:r>
              <a:rPr lang="en-US" altLang="zh-CN" sz="3000" dirty="0" smtClean="0">
                <a:solidFill>
                  <a:schemeClr val="bg1"/>
                </a:solidFill>
              </a:rPr>
              <a:t>(</a:t>
            </a:r>
            <a:r>
              <a:rPr lang="zh-CN" altLang="en-US" sz="3000" dirty="0" smtClean="0">
                <a:solidFill>
                  <a:schemeClr val="bg1"/>
                </a:solidFill>
              </a:rPr>
              <a:t>資福寺</a:t>
            </a:r>
            <a:r>
              <a:rPr lang="en-US" altLang="zh-CN" sz="3000" dirty="0" smtClean="0">
                <a:solidFill>
                  <a:schemeClr val="bg1"/>
                </a:solidFill>
              </a:rPr>
              <a:t>) where </a:t>
            </a:r>
            <a:r>
              <a:rPr lang="en-US" altLang="zh-CN" sz="3000" dirty="0" err="1" smtClean="0">
                <a:solidFill>
                  <a:schemeClr val="bg1"/>
                </a:solidFill>
              </a:rPr>
              <a:t>Chewu</a:t>
            </a:r>
            <a:r>
              <a:rPr lang="en-US" altLang="zh-CN" sz="3000" dirty="0" smtClean="0">
                <a:solidFill>
                  <a:schemeClr val="bg1"/>
                </a:solidFill>
              </a:rPr>
              <a:t> </a:t>
            </a:r>
            <a:r>
              <a:rPr lang="en-US" altLang="zh-CN" sz="3000" dirty="0">
                <a:solidFill>
                  <a:schemeClr val="bg1"/>
                </a:solidFill>
              </a:rPr>
              <a:t>himself had lived.</a:t>
            </a:r>
          </a:p>
        </p:txBody>
      </p:sp>
      <p:sp>
        <p:nvSpPr>
          <p:cNvPr id="7" name="標題 5"/>
          <p:cNvSpPr txBox="1">
            <a:spLocks/>
          </p:cNvSpPr>
          <p:nvPr/>
        </p:nvSpPr>
        <p:spPr>
          <a:xfrm>
            <a:off x="270208" y="4452665"/>
            <a:ext cx="11402808" cy="2117124"/>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000" dirty="0">
                <a:solidFill>
                  <a:schemeClr val="bg1"/>
                </a:solidFill>
              </a:rPr>
              <a:t>He was particularly impressed that </a:t>
            </a:r>
            <a:r>
              <a:rPr lang="en-US" altLang="zh-CN" sz="3000" dirty="0" err="1" smtClean="0">
                <a:solidFill>
                  <a:schemeClr val="bg1"/>
                </a:solidFill>
              </a:rPr>
              <a:t>Chewu</a:t>
            </a:r>
            <a:r>
              <a:rPr lang="en-US" altLang="zh-CN" sz="3000" dirty="0">
                <a:solidFill>
                  <a:schemeClr val="bg1"/>
                </a:solidFill>
              </a:rPr>
              <a:t>, an acknowledged </a:t>
            </a:r>
            <a:r>
              <a:rPr lang="en-US" altLang="zh-CN" sz="3000" dirty="0" smtClean="0">
                <a:solidFill>
                  <a:schemeClr val="bg1"/>
                </a:solidFill>
              </a:rPr>
              <a:t>Chan </a:t>
            </a:r>
            <a:r>
              <a:rPr lang="en-US" altLang="zh-CN" sz="3000" dirty="0">
                <a:solidFill>
                  <a:schemeClr val="bg1"/>
                </a:solidFill>
              </a:rPr>
              <a:t>master who had experienced full enlightenment, late in life abandoned the path of </a:t>
            </a:r>
            <a:r>
              <a:rPr lang="en-US" altLang="zh-CN" sz="3000" dirty="0" smtClean="0">
                <a:solidFill>
                  <a:schemeClr val="bg1"/>
                </a:solidFill>
              </a:rPr>
              <a:t>Chan </a:t>
            </a:r>
            <a:r>
              <a:rPr lang="en-US" altLang="zh-CN" sz="3000" dirty="0">
                <a:solidFill>
                  <a:schemeClr val="bg1"/>
                </a:solidFill>
              </a:rPr>
              <a:t>as too rigorous and uncertain for the majority of people and devoted himself to Pure Land practice.</a:t>
            </a:r>
          </a:p>
        </p:txBody>
      </p:sp>
    </p:spTree>
    <p:extLst>
      <p:ext uri="{BB962C8B-B14F-4D97-AF65-F5344CB8AC3E}">
        <p14:creationId xmlns:p14="http://schemas.microsoft.com/office/powerpoint/2010/main" val="36710687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66816" y="0"/>
            <a:ext cx="11992232" cy="4944649"/>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10000"/>
              </a:lnSpc>
            </a:pPr>
            <a:r>
              <a:rPr lang="en-US" altLang="zh-CN" sz="3200" dirty="0">
                <a:solidFill>
                  <a:schemeClr val="bg1"/>
                </a:solidFill>
              </a:rPr>
              <a:t>Yin-</a:t>
            </a:r>
            <a:r>
              <a:rPr lang="en-US" altLang="zh-CN" sz="3200" dirty="0" err="1">
                <a:solidFill>
                  <a:schemeClr val="bg1"/>
                </a:solidFill>
              </a:rPr>
              <a:t>kuang</a:t>
            </a:r>
            <a:r>
              <a:rPr lang="en-US" altLang="zh-CN" sz="3200" dirty="0">
                <a:solidFill>
                  <a:schemeClr val="bg1"/>
                </a:solidFill>
              </a:rPr>
              <a:t> spent </a:t>
            </a:r>
            <a:r>
              <a:rPr lang="en-US" altLang="zh-CN" sz="3200" dirty="0" smtClean="0">
                <a:solidFill>
                  <a:schemeClr val="bg1"/>
                </a:solidFill>
              </a:rPr>
              <a:t>thirty </a:t>
            </a:r>
            <a:r>
              <a:rPr lang="en-US" altLang="zh-CN" sz="3200" dirty="0">
                <a:solidFill>
                  <a:schemeClr val="bg1"/>
                </a:solidFill>
              </a:rPr>
              <a:t>years on </a:t>
            </a:r>
            <a:r>
              <a:rPr lang="en-US" altLang="zh-CN" sz="3200" dirty="0" err="1" smtClean="0">
                <a:solidFill>
                  <a:schemeClr val="bg1"/>
                </a:solidFill>
              </a:rPr>
              <a:t>P‘u-t’uo</a:t>
            </a:r>
            <a:r>
              <a:rPr lang="en-US" altLang="zh-CN" sz="3200" dirty="0" smtClean="0">
                <a:solidFill>
                  <a:schemeClr val="bg1"/>
                </a:solidFill>
              </a:rPr>
              <a:t> </a:t>
            </a:r>
            <a:r>
              <a:rPr lang="en-US" altLang="zh-CN" sz="3200" dirty="0">
                <a:solidFill>
                  <a:schemeClr val="bg1"/>
                </a:solidFill>
              </a:rPr>
              <a:t>Island </a:t>
            </a:r>
            <a:r>
              <a:rPr lang="en-US" altLang="zh-CN" sz="3200" dirty="0" smtClean="0">
                <a:solidFill>
                  <a:schemeClr val="bg1"/>
                </a:solidFill>
              </a:rPr>
              <a:t>(</a:t>
            </a:r>
            <a:r>
              <a:rPr lang="zh-CN" altLang="en-US" sz="3200" dirty="0" smtClean="0">
                <a:solidFill>
                  <a:schemeClr val="bg1"/>
                </a:solidFill>
              </a:rPr>
              <a:t>普陀山</a:t>
            </a:r>
            <a:r>
              <a:rPr lang="en-US" altLang="zh-CN" sz="3200" dirty="0" smtClean="0">
                <a:solidFill>
                  <a:schemeClr val="bg1"/>
                </a:solidFill>
              </a:rPr>
              <a:t>) under </a:t>
            </a:r>
            <a:r>
              <a:rPr lang="en-US" altLang="zh-CN" sz="3200" dirty="0">
                <a:solidFill>
                  <a:schemeClr val="bg1"/>
                </a:solidFill>
              </a:rPr>
              <a:t>an assumed name, and underwent two consecutive three-year periods of sealed confinement. Even though he kept well hidden from the public eye, he still answered letters that came his way inquiring about teachings and practices. His literary skill and genuine sincerity and piety showed through in these exchanges, and in 1917 his correspondents began collecting and publishing his letters. </a:t>
            </a:r>
          </a:p>
        </p:txBody>
      </p:sp>
      <p:sp>
        <p:nvSpPr>
          <p:cNvPr id="5" name="標題 5"/>
          <p:cNvSpPr txBox="1">
            <a:spLocks/>
          </p:cNvSpPr>
          <p:nvPr/>
        </p:nvSpPr>
        <p:spPr>
          <a:xfrm>
            <a:off x="-53127" y="4479324"/>
            <a:ext cx="11656122" cy="202651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500">
              <a:lnSpc>
                <a:spcPct val="120000"/>
              </a:lnSpc>
            </a:pPr>
            <a:r>
              <a:rPr lang="en-US" altLang="zh-CN" sz="3000" dirty="0">
                <a:solidFill>
                  <a:schemeClr val="bg1"/>
                </a:solidFill>
              </a:rPr>
              <a:t> In 1930, he agreed to take over as abbot of the </a:t>
            </a:r>
            <a:r>
              <a:rPr lang="en-US" altLang="zh-CN" sz="3000" dirty="0" err="1">
                <a:solidFill>
                  <a:schemeClr val="bg1"/>
                </a:solidFill>
              </a:rPr>
              <a:t>Pao-kuo</a:t>
            </a:r>
            <a:r>
              <a:rPr lang="en-US" altLang="zh-CN" sz="3000" dirty="0">
                <a:solidFill>
                  <a:schemeClr val="bg1"/>
                </a:solidFill>
              </a:rPr>
              <a:t> Temple </a:t>
            </a:r>
            <a:r>
              <a:rPr lang="en-US" altLang="zh-CN" sz="3000" dirty="0" smtClean="0">
                <a:solidFill>
                  <a:schemeClr val="bg1"/>
                </a:solidFill>
              </a:rPr>
              <a:t>(</a:t>
            </a:r>
            <a:r>
              <a:rPr lang="zh-CN" altLang="en-US" sz="3000" dirty="0" smtClean="0">
                <a:solidFill>
                  <a:schemeClr val="bg1"/>
                </a:solidFill>
              </a:rPr>
              <a:t>報國寺</a:t>
            </a:r>
            <a:r>
              <a:rPr lang="en-US" altLang="zh-CN" sz="3000" dirty="0" smtClean="0">
                <a:solidFill>
                  <a:schemeClr val="bg1"/>
                </a:solidFill>
              </a:rPr>
              <a:t>) in Suzhou, </a:t>
            </a:r>
            <a:r>
              <a:rPr lang="en-US" altLang="zh-CN" sz="3000" dirty="0">
                <a:solidFill>
                  <a:schemeClr val="bg1"/>
                </a:solidFill>
              </a:rPr>
              <a:t>and became involved in the life of the nearby Ling-yen Shan Temple </a:t>
            </a:r>
            <a:r>
              <a:rPr lang="en-US" altLang="zh-CN" sz="3000" dirty="0" smtClean="0">
                <a:solidFill>
                  <a:schemeClr val="bg1"/>
                </a:solidFill>
              </a:rPr>
              <a:t>(</a:t>
            </a:r>
            <a:r>
              <a:rPr lang="zh-CN" altLang="en-US" sz="3000" dirty="0" smtClean="0">
                <a:solidFill>
                  <a:schemeClr val="bg1"/>
                </a:solidFill>
              </a:rPr>
              <a:t>靈巖山寺</a:t>
            </a:r>
            <a:r>
              <a:rPr lang="en-US" altLang="zh-CN" sz="3000" dirty="0" smtClean="0">
                <a:solidFill>
                  <a:schemeClr val="bg1"/>
                </a:solidFill>
              </a:rPr>
              <a:t>) as </a:t>
            </a:r>
            <a:r>
              <a:rPr lang="en-US" altLang="zh-CN" sz="3000" dirty="0">
                <a:solidFill>
                  <a:schemeClr val="bg1"/>
                </a:solidFill>
              </a:rPr>
              <a:t>well.</a:t>
            </a:r>
          </a:p>
        </p:txBody>
      </p:sp>
    </p:spTree>
    <p:extLst>
      <p:ext uri="{BB962C8B-B14F-4D97-AF65-F5344CB8AC3E}">
        <p14:creationId xmlns:p14="http://schemas.microsoft.com/office/powerpoint/2010/main" val="17705925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3026218" y="139476"/>
            <a:ext cx="5358336" cy="1189739"/>
          </a:xfrm>
          <a:prstGeom prst="rect">
            <a:avLst/>
          </a:prstGeom>
          <a:ln w="25400">
            <a:solidFill>
              <a:schemeClr val="bg1"/>
            </a:solidFill>
          </a:ln>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20000"/>
              </a:lnSpc>
            </a:pPr>
            <a:r>
              <a:rPr lang="en-US" altLang="zh-CN" sz="3600" dirty="0" smtClean="0">
                <a:solidFill>
                  <a:schemeClr val="bg1"/>
                </a:solidFill>
                <a:latin typeface="+mn-lt"/>
                <a:ea typeface="+mn-ea"/>
                <a:cs typeface="+mn-cs"/>
              </a:rPr>
              <a:t>7. </a:t>
            </a:r>
            <a:r>
              <a:rPr lang="en-US" altLang="zh-CN" sz="3600" b="1" u="sng" dirty="0" smtClean="0">
                <a:solidFill>
                  <a:schemeClr val="bg1"/>
                </a:solidFill>
                <a:latin typeface="+mn-lt"/>
                <a:ea typeface="+mn-ea"/>
                <a:cs typeface="+mn-cs"/>
              </a:rPr>
              <a:t>Disciplinary School</a:t>
            </a:r>
            <a:r>
              <a:rPr lang="en-US" altLang="zh-CN" sz="3600" b="1"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律宗</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
        <p:nvSpPr>
          <p:cNvPr id="7" name="標題 5"/>
          <p:cNvSpPr txBox="1">
            <a:spLocks/>
          </p:cNvSpPr>
          <p:nvPr/>
        </p:nvSpPr>
        <p:spPr>
          <a:xfrm>
            <a:off x="290382" y="1465138"/>
            <a:ext cx="11831596" cy="509629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000" dirty="0">
                <a:solidFill>
                  <a:schemeClr val="bg1"/>
                </a:solidFill>
                <a:latin typeface="+mn-lt"/>
                <a:ea typeface="+mn-ea"/>
                <a:cs typeface="+mn-cs"/>
              </a:rPr>
              <a:t>The </a:t>
            </a:r>
            <a:r>
              <a:rPr lang="en-US" altLang="zh-CN" sz="3000" dirty="0" err="1">
                <a:solidFill>
                  <a:schemeClr val="bg1"/>
                </a:solidFill>
                <a:latin typeface="+mn-lt"/>
                <a:ea typeface="+mn-ea"/>
                <a:cs typeface="+mn-cs"/>
              </a:rPr>
              <a:t>Vinaya</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is </a:t>
            </a:r>
            <a:r>
              <a:rPr lang="en-US" altLang="zh-CN" sz="3000" dirty="0">
                <a:solidFill>
                  <a:schemeClr val="bg1"/>
                </a:solidFill>
                <a:latin typeface="+mn-lt"/>
                <a:ea typeface="+mn-ea"/>
                <a:cs typeface="+mn-cs"/>
              </a:rPr>
              <a:t>the division of the Buddhist canon (Tripitaka) containing the rules and procedures that govern the Buddhist monastic community, or sangha. Three parallel </a:t>
            </a:r>
            <a:r>
              <a:rPr lang="en-US" altLang="zh-CN" sz="3000" dirty="0" err="1">
                <a:solidFill>
                  <a:schemeClr val="bg1"/>
                </a:solidFill>
                <a:latin typeface="+mn-lt"/>
                <a:ea typeface="+mn-ea"/>
                <a:cs typeface="+mn-cs"/>
              </a:rPr>
              <a:t>Vinaya</a:t>
            </a:r>
            <a:r>
              <a:rPr lang="en-US" altLang="zh-CN" sz="3000" dirty="0">
                <a:solidFill>
                  <a:schemeClr val="bg1"/>
                </a:solidFill>
                <a:latin typeface="+mn-lt"/>
                <a:ea typeface="+mn-ea"/>
                <a:cs typeface="+mn-cs"/>
              </a:rPr>
              <a:t> traditions remain in use by modern monastic communities: the Theravada (Sri Lanka &amp; Southeast Asia), </a:t>
            </a:r>
            <a:r>
              <a:rPr lang="en-US" altLang="zh-CN" sz="3000" dirty="0" err="1">
                <a:solidFill>
                  <a:schemeClr val="bg1"/>
                </a:solidFill>
                <a:latin typeface="+mn-lt"/>
                <a:ea typeface="+mn-ea"/>
                <a:cs typeface="+mn-cs"/>
              </a:rPr>
              <a:t>Mulasarvastivada</a:t>
            </a:r>
            <a:r>
              <a:rPr lang="en-US" altLang="zh-CN" sz="3000" dirty="0">
                <a:solidFill>
                  <a:schemeClr val="bg1"/>
                </a:solidFill>
                <a:latin typeface="+mn-lt"/>
                <a:ea typeface="+mn-ea"/>
                <a:cs typeface="+mn-cs"/>
              </a:rPr>
              <a:t> (Tibetan Buddhism and the Himalayan region) and </a:t>
            </a:r>
            <a:r>
              <a:rPr lang="en-US" altLang="zh-CN" sz="3000" dirty="0" err="1">
                <a:solidFill>
                  <a:schemeClr val="bg1"/>
                </a:solidFill>
                <a:latin typeface="+mn-lt"/>
                <a:ea typeface="+mn-ea"/>
                <a:cs typeface="+mn-cs"/>
              </a:rPr>
              <a:t>Dharmaguptaka</a:t>
            </a:r>
            <a:r>
              <a:rPr lang="en-US" altLang="zh-CN" sz="3000" dirty="0">
                <a:solidFill>
                  <a:schemeClr val="bg1"/>
                </a:solidFill>
                <a:latin typeface="+mn-lt"/>
                <a:ea typeface="+mn-ea"/>
                <a:cs typeface="+mn-cs"/>
              </a:rPr>
              <a:t> (East Asian Buddhism). In addition to these </a:t>
            </a:r>
            <a:r>
              <a:rPr lang="en-US" altLang="zh-CN" sz="3000" dirty="0" err="1">
                <a:solidFill>
                  <a:schemeClr val="bg1"/>
                </a:solidFill>
                <a:latin typeface="+mn-lt"/>
                <a:ea typeface="+mn-ea"/>
                <a:cs typeface="+mn-cs"/>
              </a:rPr>
              <a:t>Vinaya</a:t>
            </a:r>
            <a:r>
              <a:rPr lang="en-US" altLang="zh-CN" sz="3000" dirty="0">
                <a:solidFill>
                  <a:schemeClr val="bg1"/>
                </a:solidFill>
                <a:latin typeface="+mn-lt"/>
                <a:ea typeface="+mn-ea"/>
                <a:cs typeface="+mn-cs"/>
              </a:rPr>
              <a:t> traditions, </a:t>
            </a:r>
            <a:r>
              <a:rPr lang="en-US" altLang="zh-CN" sz="3000" dirty="0" err="1">
                <a:solidFill>
                  <a:schemeClr val="bg1"/>
                </a:solidFill>
                <a:latin typeface="+mn-lt"/>
                <a:ea typeface="+mn-ea"/>
                <a:cs typeface="+mn-cs"/>
              </a:rPr>
              <a:t>Vinaya</a:t>
            </a:r>
            <a:r>
              <a:rPr lang="en-US" altLang="zh-CN" sz="3000" dirty="0">
                <a:solidFill>
                  <a:schemeClr val="bg1"/>
                </a:solidFill>
                <a:latin typeface="+mn-lt"/>
                <a:ea typeface="+mn-ea"/>
                <a:cs typeface="+mn-cs"/>
              </a:rPr>
              <a:t> texts of several extinct schools of Indian Buddhism are preserved in the Tibetan and East Asian canons, including those of the </a:t>
            </a:r>
            <a:r>
              <a:rPr lang="en-US" altLang="zh-CN" sz="3000" dirty="0" err="1">
                <a:solidFill>
                  <a:schemeClr val="bg1"/>
                </a:solidFill>
                <a:latin typeface="+mn-lt"/>
                <a:ea typeface="+mn-ea"/>
                <a:cs typeface="+mn-cs"/>
              </a:rPr>
              <a:t>Kāśyapīya</a:t>
            </a:r>
            <a:r>
              <a:rPr lang="en-US" altLang="zh-CN" sz="3000" dirty="0">
                <a:solidFill>
                  <a:schemeClr val="bg1"/>
                </a:solidFill>
                <a:latin typeface="+mn-lt"/>
                <a:ea typeface="+mn-ea"/>
                <a:cs typeface="+mn-cs"/>
              </a:rPr>
              <a:t>, the </a:t>
            </a:r>
            <a:r>
              <a:rPr lang="en-US" altLang="zh-CN" sz="3000" dirty="0" err="1">
                <a:solidFill>
                  <a:schemeClr val="bg1"/>
                </a:solidFill>
                <a:latin typeface="+mn-lt"/>
                <a:ea typeface="+mn-ea"/>
                <a:cs typeface="+mn-cs"/>
              </a:rPr>
              <a:t>Mahāsāṃghika</a:t>
            </a:r>
            <a:r>
              <a:rPr lang="en-US" altLang="zh-CN" sz="3000" dirty="0">
                <a:solidFill>
                  <a:schemeClr val="bg1"/>
                </a:solidFill>
                <a:latin typeface="+mn-lt"/>
                <a:ea typeface="+mn-ea"/>
                <a:cs typeface="+mn-cs"/>
              </a:rPr>
              <a:t>, the </a:t>
            </a:r>
            <a:r>
              <a:rPr lang="en-US" altLang="zh-CN" sz="3000" dirty="0" err="1">
                <a:solidFill>
                  <a:schemeClr val="bg1"/>
                </a:solidFill>
                <a:latin typeface="+mn-lt"/>
                <a:ea typeface="+mn-ea"/>
                <a:cs typeface="+mn-cs"/>
              </a:rPr>
              <a:t>Mahīśāsaka</a:t>
            </a:r>
            <a:r>
              <a:rPr lang="en-US" altLang="zh-CN" sz="3000" dirty="0">
                <a:solidFill>
                  <a:schemeClr val="bg1"/>
                </a:solidFill>
                <a:latin typeface="+mn-lt"/>
                <a:ea typeface="+mn-ea"/>
                <a:cs typeface="+mn-cs"/>
              </a:rPr>
              <a:t>, and the </a:t>
            </a:r>
            <a:r>
              <a:rPr lang="en-US" altLang="zh-CN" sz="3000" dirty="0" err="1">
                <a:solidFill>
                  <a:schemeClr val="bg1"/>
                </a:solidFill>
                <a:latin typeface="+mn-lt"/>
                <a:ea typeface="+mn-ea"/>
                <a:cs typeface="+mn-cs"/>
              </a:rPr>
              <a:t>Sarvāstivāda</a:t>
            </a:r>
            <a:endParaRPr lang="en-US" altLang="zh-CN" sz="3000" dirty="0" smtClean="0">
              <a:solidFill>
                <a:schemeClr val="bg1"/>
              </a:solidFill>
              <a:latin typeface="+mn-lt"/>
              <a:ea typeface="+mn-ea"/>
              <a:cs typeface="+mn-cs"/>
            </a:endParaRPr>
          </a:p>
        </p:txBody>
      </p:sp>
    </p:spTree>
    <p:extLst>
      <p:ext uri="{BB962C8B-B14F-4D97-AF65-F5344CB8AC3E}">
        <p14:creationId xmlns:p14="http://schemas.microsoft.com/office/powerpoint/2010/main" val="17335116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13950" y="62656"/>
            <a:ext cx="8019535" cy="435472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smtClean="0">
                <a:solidFill>
                  <a:schemeClr val="bg1"/>
                </a:solidFill>
                <a:latin typeface="+mn-lt"/>
                <a:ea typeface="+mn-ea"/>
                <a:cs typeface="+mn-cs"/>
              </a:rPr>
              <a:t>In China, the </a:t>
            </a:r>
            <a:r>
              <a:rPr lang="en-US" altLang="zh-CN" sz="3200" dirty="0" err="1">
                <a:solidFill>
                  <a:schemeClr val="bg1"/>
                </a:solidFill>
                <a:latin typeface="+mn-lt"/>
                <a:ea typeface="+mn-ea"/>
                <a:cs typeface="+mn-cs"/>
              </a:rPr>
              <a:t>Vinaya</a:t>
            </a:r>
            <a:r>
              <a:rPr lang="en-US" altLang="zh-CN" sz="3200" dirty="0">
                <a:solidFill>
                  <a:schemeClr val="bg1"/>
                </a:solidFill>
                <a:latin typeface="+mn-lt"/>
                <a:ea typeface="+mn-ea"/>
                <a:cs typeface="+mn-cs"/>
              </a:rPr>
              <a:t> (Disciplinary) sect is also called the </a:t>
            </a:r>
            <a:r>
              <a:rPr lang="en-US" altLang="zh-CN" sz="3200" dirty="0" smtClean="0">
                <a:solidFill>
                  <a:schemeClr val="bg1"/>
                </a:solidFill>
                <a:latin typeface="+mn-lt"/>
                <a:ea typeface="+mn-ea"/>
                <a:cs typeface="+mn-cs"/>
              </a:rPr>
              <a:t>“</a:t>
            </a:r>
            <a:r>
              <a:rPr lang="en-US" altLang="zh-CN" sz="3200" dirty="0" err="1" smtClean="0">
                <a:solidFill>
                  <a:schemeClr val="bg1"/>
                </a:solidFill>
                <a:latin typeface="+mn-lt"/>
                <a:ea typeface="+mn-ea"/>
                <a:cs typeface="+mn-cs"/>
              </a:rPr>
              <a:t>Vinaya</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sect of the South </a:t>
            </a:r>
            <a:r>
              <a:rPr lang="en-US" altLang="zh-CN" sz="3200" dirty="0" smtClean="0">
                <a:solidFill>
                  <a:schemeClr val="bg1"/>
                </a:solidFill>
                <a:latin typeface="+mn-lt"/>
                <a:ea typeface="+mn-ea"/>
                <a:cs typeface="+mn-cs"/>
              </a:rPr>
              <a:t>Mountain” (</a:t>
            </a:r>
            <a:r>
              <a:rPr lang="zh-CN" altLang="en-US" sz="3200" dirty="0" smtClean="0">
                <a:solidFill>
                  <a:schemeClr val="bg1"/>
                </a:solidFill>
                <a:latin typeface="+mn-lt"/>
                <a:ea typeface="+mn-ea"/>
                <a:cs typeface="+mn-cs"/>
              </a:rPr>
              <a:t>南山律宗</a:t>
            </a:r>
            <a:r>
              <a:rPr lang="en-US" altLang="zh-CN" sz="3200" dirty="0" smtClean="0">
                <a:solidFill>
                  <a:schemeClr val="bg1"/>
                </a:solidFill>
                <a:latin typeface="+mn-lt"/>
                <a:ea typeface="+mn-ea"/>
                <a:cs typeface="+mn-cs"/>
              </a:rPr>
              <a:t>) because </a:t>
            </a:r>
            <a:r>
              <a:rPr lang="en-US" altLang="zh-CN" sz="3200" dirty="0">
                <a:solidFill>
                  <a:schemeClr val="bg1"/>
                </a:solidFill>
                <a:latin typeface="+mn-lt"/>
                <a:ea typeface="+mn-ea"/>
                <a:cs typeface="+mn-cs"/>
              </a:rPr>
              <a:t>its founder, the prominent Tang (618-907) monk </a:t>
            </a:r>
            <a:r>
              <a:rPr lang="en-US" altLang="zh-CN" sz="3200" dirty="0" err="1" smtClean="0">
                <a:solidFill>
                  <a:schemeClr val="bg1"/>
                </a:solidFill>
                <a:latin typeface="+mn-lt"/>
                <a:ea typeface="+mn-ea"/>
                <a:cs typeface="+mn-cs"/>
              </a:rPr>
              <a:t>Daoxuan</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道宣</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lived on </a:t>
            </a:r>
            <a:r>
              <a:rPr lang="en-US" altLang="zh-CN" sz="3200" dirty="0" err="1">
                <a:solidFill>
                  <a:schemeClr val="bg1"/>
                </a:solidFill>
                <a:latin typeface="+mn-lt"/>
                <a:ea typeface="+mn-ea"/>
                <a:cs typeface="+mn-cs"/>
              </a:rPr>
              <a:t>Zhongnan</a:t>
            </a: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Mountain (</a:t>
            </a:r>
            <a:r>
              <a:rPr lang="zh-CN" altLang="en-US" sz="3200" dirty="0" smtClean="0">
                <a:solidFill>
                  <a:schemeClr val="bg1"/>
                </a:solidFill>
                <a:latin typeface="+mn-lt"/>
                <a:ea typeface="+mn-ea"/>
                <a:cs typeface="+mn-cs"/>
              </a:rPr>
              <a:t>終南山</a:t>
            </a:r>
            <a:r>
              <a:rPr lang="en-US" altLang="zh-CN" sz="3200" dirty="0" smtClean="0">
                <a:solidFill>
                  <a:schemeClr val="bg1"/>
                </a:solidFill>
                <a:latin typeface="+mn-lt"/>
                <a:ea typeface="+mn-ea"/>
                <a:cs typeface="+mn-cs"/>
              </a:rPr>
              <a:t>) </a:t>
            </a:r>
            <a:r>
              <a:rPr lang="en-US" altLang="zh-CN" sz="3200" dirty="0">
                <a:solidFill>
                  <a:schemeClr val="bg1"/>
                </a:solidFill>
                <a:latin typeface="+mn-lt"/>
                <a:ea typeface="+mn-ea"/>
                <a:cs typeface="+mn-cs"/>
              </a:rPr>
              <a:t>in the South. </a:t>
            </a:r>
            <a:endParaRPr lang="en-US" altLang="zh-CN" sz="3200" dirty="0" smtClean="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8687954" y="606438"/>
            <a:ext cx="3002200" cy="3168306"/>
          </a:xfrm>
          <a:prstGeom prst="rect">
            <a:avLst/>
          </a:prstGeom>
        </p:spPr>
      </p:pic>
      <p:sp>
        <p:nvSpPr>
          <p:cNvPr id="6" name="標題 5"/>
          <p:cNvSpPr txBox="1">
            <a:spLocks/>
          </p:cNvSpPr>
          <p:nvPr/>
        </p:nvSpPr>
        <p:spPr>
          <a:xfrm>
            <a:off x="475733" y="4102445"/>
            <a:ext cx="11300256" cy="252695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000" dirty="0" err="1" smtClean="0">
                <a:solidFill>
                  <a:schemeClr val="bg1"/>
                </a:solidFill>
                <a:latin typeface="+mn-lt"/>
                <a:ea typeface="+mn-ea"/>
                <a:cs typeface="+mn-cs"/>
              </a:rPr>
              <a:t>Daoxuan</a:t>
            </a:r>
            <a:r>
              <a:rPr lang="en-US" altLang="zh-CN" sz="3000" dirty="0" smtClean="0">
                <a:solidFill>
                  <a:schemeClr val="bg1"/>
                </a:solidFill>
                <a:latin typeface="+mn-lt"/>
                <a:ea typeface="+mn-ea"/>
                <a:cs typeface="+mn-cs"/>
              </a:rPr>
              <a:t> was an expert in commandment and </a:t>
            </a:r>
            <a:r>
              <a:rPr lang="en-US" altLang="zh-CN" sz="3000" dirty="0" err="1" smtClean="0">
                <a:solidFill>
                  <a:schemeClr val="bg1"/>
                </a:solidFill>
                <a:latin typeface="+mn-lt"/>
                <a:ea typeface="+mn-ea"/>
                <a:cs typeface="+mn-cs"/>
              </a:rPr>
              <a:t>Dharmaguptaka</a:t>
            </a:r>
            <a:r>
              <a:rPr lang="en-US" altLang="zh-CN" sz="3000" dirty="0" smtClean="0">
                <a:solidFill>
                  <a:schemeClr val="bg1"/>
                </a:solidFill>
                <a:latin typeface="+mn-lt"/>
                <a:ea typeface="+mn-ea"/>
                <a:cs typeface="+mn-cs"/>
              </a:rPr>
              <a:t> </a:t>
            </a:r>
            <a:r>
              <a:rPr lang="en-US" altLang="zh-CN" sz="3000" dirty="0" err="1" smtClean="0">
                <a:solidFill>
                  <a:schemeClr val="bg1"/>
                </a:solidFill>
                <a:latin typeface="+mn-lt"/>
                <a:ea typeface="+mn-ea"/>
                <a:cs typeface="+mn-cs"/>
              </a:rPr>
              <a:t>Vinaya</a:t>
            </a:r>
            <a:r>
              <a:rPr lang="en-US" altLang="zh-CN" sz="3000" dirty="0">
                <a:solidFill>
                  <a:schemeClr val="bg1"/>
                </a:solidFill>
                <a:latin typeface="+mn-lt"/>
                <a:ea typeface="+mn-ea"/>
                <a:cs typeface="+mn-cs"/>
              </a:rPr>
              <a:t>. On the basis of the </a:t>
            </a:r>
            <a:r>
              <a:rPr lang="en-US" altLang="zh-CN" sz="3000" dirty="0" err="1" smtClean="0">
                <a:solidFill>
                  <a:schemeClr val="bg1"/>
                </a:solidFill>
                <a:latin typeface="+mn-lt"/>
                <a:ea typeface="+mn-ea"/>
                <a:cs typeface="+mn-cs"/>
              </a:rPr>
              <a:t>Dharmaguptaka</a:t>
            </a:r>
            <a:r>
              <a:rPr lang="en-US" altLang="zh-CN" sz="3000" dirty="0" smtClean="0">
                <a:solidFill>
                  <a:schemeClr val="bg1"/>
                </a:solidFill>
                <a:latin typeface="+mn-lt"/>
                <a:ea typeface="+mn-ea"/>
                <a:cs typeface="+mn-cs"/>
              </a:rPr>
              <a:t> </a:t>
            </a:r>
            <a:r>
              <a:rPr lang="en-US" altLang="zh-CN" sz="3000" dirty="0" err="1">
                <a:solidFill>
                  <a:schemeClr val="bg1"/>
                </a:solidFill>
                <a:latin typeface="+mn-lt"/>
                <a:ea typeface="+mn-ea"/>
                <a:cs typeface="+mn-cs"/>
              </a:rPr>
              <a:t>Vinaya</a:t>
            </a:r>
            <a:r>
              <a:rPr lang="en-US" altLang="zh-CN" sz="3000" dirty="0">
                <a:solidFill>
                  <a:schemeClr val="bg1"/>
                </a:solidFill>
                <a:latin typeface="+mn-lt"/>
                <a:ea typeface="+mn-ea"/>
                <a:cs typeface="+mn-cs"/>
              </a:rPr>
              <a:t>, he drew on the strengths of different sects of Buddhism and came up with his own understanding of the </a:t>
            </a:r>
            <a:r>
              <a:rPr lang="en-US" altLang="zh-CN" sz="3000" dirty="0" err="1">
                <a:solidFill>
                  <a:schemeClr val="bg1"/>
                </a:solidFill>
                <a:latin typeface="+mn-lt"/>
                <a:ea typeface="+mn-ea"/>
                <a:cs typeface="+mn-cs"/>
              </a:rPr>
              <a:t>vinaya</a:t>
            </a:r>
            <a:r>
              <a:rPr lang="en-US" altLang="zh-CN" sz="3000" dirty="0">
                <a:solidFill>
                  <a:schemeClr val="bg1"/>
                </a:solidFill>
                <a:latin typeface="+mn-lt"/>
                <a:ea typeface="+mn-ea"/>
                <a:cs typeface="+mn-cs"/>
              </a:rPr>
              <a:t>, thereby creating the </a:t>
            </a:r>
            <a:r>
              <a:rPr lang="en-US" altLang="zh-CN" sz="3000" dirty="0" err="1">
                <a:solidFill>
                  <a:schemeClr val="bg1"/>
                </a:solidFill>
                <a:latin typeface="+mn-lt"/>
                <a:ea typeface="+mn-ea"/>
                <a:cs typeface="+mn-cs"/>
              </a:rPr>
              <a:t>Vinaya</a:t>
            </a:r>
            <a:r>
              <a:rPr lang="en-US" altLang="zh-CN" sz="3000" dirty="0">
                <a:solidFill>
                  <a:schemeClr val="bg1"/>
                </a:solidFill>
                <a:latin typeface="+mn-lt"/>
                <a:ea typeface="+mn-ea"/>
                <a:cs typeface="+mn-cs"/>
              </a:rPr>
              <a:t> sect of the Southern Mountain.  </a:t>
            </a:r>
            <a:endParaRPr lang="en-US" altLang="zh-CN" sz="3000" dirty="0" smtClean="0">
              <a:solidFill>
                <a:schemeClr val="bg1"/>
              </a:solidFill>
              <a:latin typeface="+mn-lt"/>
              <a:ea typeface="+mn-ea"/>
              <a:cs typeface="+mn-cs"/>
            </a:endParaRPr>
          </a:p>
        </p:txBody>
      </p:sp>
    </p:spTree>
    <p:extLst>
      <p:ext uri="{BB962C8B-B14F-4D97-AF65-F5344CB8AC3E}">
        <p14:creationId xmlns:p14="http://schemas.microsoft.com/office/powerpoint/2010/main" val="21125037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47581" y="742269"/>
            <a:ext cx="11059299" cy="530018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300" dirty="0" err="1" smtClean="0">
                <a:solidFill>
                  <a:schemeClr val="bg1"/>
                </a:solidFill>
                <a:latin typeface="+mn-lt"/>
                <a:ea typeface="+mn-ea"/>
                <a:cs typeface="+mn-cs"/>
              </a:rPr>
              <a:t>Dharmaguptaka</a:t>
            </a:r>
            <a:r>
              <a:rPr lang="en-US" altLang="zh-CN" sz="3300" dirty="0" smtClean="0">
                <a:solidFill>
                  <a:schemeClr val="bg1"/>
                </a:solidFill>
                <a:latin typeface="+mn-lt"/>
                <a:ea typeface="+mn-ea"/>
                <a:cs typeface="+mn-cs"/>
              </a:rPr>
              <a:t> </a:t>
            </a:r>
            <a:r>
              <a:rPr lang="en-US" altLang="zh-CN" sz="3300" dirty="0" err="1">
                <a:solidFill>
                  <a:schemeClr val="bg1"/>
                </a:solidFill>
                <a:latin typeface="+mn-lt"/>
                <a:ea typeface="+mn-ea"/>
                <a:cs typeface="+mn-cs"/>
              </a:rPr>
              <a:t>Vinaya</a:t>
            </a:r>
            <a:r>
              <a:rPr lang="en-US" altLang="zh-CN" sz="3300" dirty="0">
                <a:solidFill>
                  <a:schemeClr val="bg1"/>
                </a:solidFill>
                <a:latin typeface="+mn-lt"/>
                <a:ea typeface="+mn-ea"/>
                <a:cs typeface="+mn-cs"/>
              </a:rPr>
              <a:t> was put together by </a:t>
            </a:r>
            <a:r>
              <a:rPr lang="en-US" altLang="zh-CN" sz="3300" dirty="0" err="1">
                <a:solidFill>
                  <a:schemeClr val="bg1"/>
                </a:solidFill>
                <a:latin typeface="+mn-lt"/>
                <a:ea typeface="+mn-ea"/>
                <a:cs typeface="+mn-cs"/>
              </a:rPr>
              <a:t>Dharmagupta</a:t>
            </a:r>
            <a:r>
              <a:rPr lang="en-US" altLang="zh-CN" sz="3300" dirty="0">
                <a:solidFill>
                  <a:schemeClr val="bg1"/>
                </a:solidFill>
                <a:latin typeface="+mn-lt"/>
                <a:ea typeface="+mn-ea"/>
                <a:cs typeface="+mn-cs"/>
              </a:rPr>
              <a:t> one hundred years after </a:t>
            </a:r>
            <a:r>
              <a:rPr lang="en-US" altLang="zh-CN" sz="3300" dirty="0" smtClean="0">
                <a:solidFill>
                  <a:schemeClr val="bg1"/>
                </a:solidFill>
                <a:latin typeface="+mn-lt"/>
                <a:ea typeface="+mn-ea"/>
                <a:cs typeface="+mn-cs"/>
              </a:rPr>
              <a:t>Buddha </a:t>
            </a:r>
            <a:r>
              <a:rPr lang="en-US" altLang="zh-CN" sz="3300" dirty="0" err="1" smtClean="0">
                <a:solidFill>
                  <a:schemeClr val="bg1"/>
                </a:solidFill>
                <a:latin typeface="+mn-lt"/>
                <a:ea typeface="+mn-ea"/>
                <a:cs typeface="+mn-cs"/>
              </a:rPr>
              <a:t>Sakyamuni</a:t>
            </a:r>
            <a:r>
              <a:rPr lang="en-US" altLang="zh-CN" sz="3300" dirty="0" smtClean="0">
                <a:solidFill>
                  <a:schemeClr val="bg1"/>
                </a:solidFill>
                <a:latin typeface="+mn-lt"/>
                <a:ea typeface="+mn-ea"/>
                <a:cs typeface="+mn-cs"/>
              </a:rPr>
              <a:t> passed away </a:t>
            </a:r>
            <a:r>
              <a:rPr lang="en-US" altLang="zh-CN" sz="3300" dirty="0">
                <a:solidFill>
                  <a:schemeClr val="bg1"/>
                </a:solidFill>
                <a:latin typeface="+mn-lt"/>
                <a:ea typeface="+mn-ea"/>
                <a:cs typeface="+mn-cs"/>
              </a:rPr>
              <a:t>by garnering passages from the canons of </a:t>
            </a:r>
            <a:r>
              <a:rPr lang="en-US" altLang="zh-CN" sz="3300" dirty="0" err="1" smtClean="0">
                <a:solidFill>
                  <a:schemeClr val="bg1"/>
                </a:solidFill>
                <a:latin typeface="+mn-lt"/>
                <a:ea typeface="+mn-ea"/>
                <a:cs typeface="+mn-cs"/>
              </a:rPr>
              <a:t>Sthaviravāda</a:t>
            </a:r>
            <a:r>
              <a:rPr lang="en-US" altLang="zh-CN" sz="3300" dirty="0" smtClean="0">
                <a:solidFill>
                  <a:schemeClr val="bg1"/>
                </a:solidFill>
                <a:latin typeface="+mn-lt"/>
                <a:ea typeface="+mn-ea"/>
                <a:cs typeface="+mn-cs"/>
              </a:rPr>
              <a:t>, </a:t>
            </a:r>
            <a:r>
              <a:rPr lang="en-US" altLang="zh-CN" sz="3300" dirty="0">
                <a:solidFill>
                  <a:schemeClr val="bg1"/>
                </a:solidFill>
                <a:latin typeface="+mn-lt"/>
                <a:ea typeface="+mn-ea"/>
                <a:cs typeface="+mn-cs"/>
              </a:rPr>
              <a:t>and his compilation comes in four parts: commandments for </a:t>
            </a:r>
            <a:r>
              <a:rPr lang="en-US" altLang="zh-CN" sz="3300" dirty="0" smtClean="0">
                <a:solidFill>
                  <a:schemeClr val="bg1"/>
                </a:solidFill>
                <a:latin typeface="+mn-lt"/>
                <a:ea typeface="+mn-ea"/>
                <a:cs typeface="+mn-cs"/>
              </a:rPr>
              <a:t>mendicants (</a:t>
            </a:r>
            <a:r>
              <a:rPr lang="en-US" altLang="zh-CN" sz="3300" dirty="0" err="1" smtClean="0">
                <a:solidFill>
                  <a:schemeClr val="bg1"/>
                </a:solidFill>
                <a:latin typeface="+mn-lt"/>
                <a:ea typeface="+mn-ea"/>
                <a:cs typeface="+mn-cs"/>
              </a:rPr>
              <a:t>bhiksu</a:t>
            </a:r>
            <a:r>
              <a:rPr lang="en-US" altLang="zh-CN" sz="3300" dirty="0" smtClean="0">
                <a:solidFill>
                  <a:schemeClr val="bg1"/>
                </a:solidFill>
                <a:latin typeface="+mn-lt"/>
                <a:ea typeface="+mn-ea"/>
                <a:cs typeface="+mn-cs"/>
              </a:rPr>
              <a:t>), </a:t>
            </a:r>
            <a:r>
              <a:rPr lang="en-US" altLang="zh-CN" sz="3300" dirty="0">
                <a:solidFill>
                  <a:schemeClr val="bg1"/>
                </a:solidFill>
                <a:latin typeface="+mn-lt"/>
                <a:ea typeface="+mn-ea"/>
                <a:cs typeface="+mn-cs"/>
              </a:rPr>
              <a:t>commandments for </a:t>
            </a:r>
            <a:r>
              <a:rPr lang="en-US" altLang="zh-CN" sz="3300" dirty="0" smtClean="0">
                <a:solidFill>
                  <a:schemeClr val="bg1"/>
                </a:solidFill>
                <a:latin typeface="+mn-lt"/>
                <a:ea typeface="+mn-ea"/>
                <a:cs typeface="+mn-cs"/>
              </a:rPr>
              <a:t>nuns (</a:t>
            </a:r>
            <a:r>
              <a:rPr lang="en-US" altLang="zh-CN" sz="3300" dirty="0" err="1" smtClean="0">
                <a:solidFill>
                  <a:schemeClr val="bg1"/>
                </a:solidFill>
                <a:latin typeface="+mn-lt"/>
                <a:ea typeface="+mn-ea"/>
                <a:cs typeface="+mn-cs"/>
              </a:rPr>
              <a:t>bhiksni</a:t>
            </a:r>
            <a:r>
              <a:rPr lang="en-US" altLang="zh-CN" sz="3300" dirty="0" smtClean="0">
                <a:solidFill>
                  <a:schemeClr val="bg1"/>
                </a:solidFill>
                <a:latin typeface="+mn-lt"/>
                <a:ea typeface="+mn-ea"/>
                <a:cs typeface="+mn-cs"/>
              </a:rPr>
              <a:t>), </a:t>
            </a:r>
            <a:r>
              <a:rPr lang="en-US" altLang="zh-CN" sz="3300" dirty="0">
                <a:solidFill>
                  <a:schemeClr val="bg1"/>
                </a:solidFill>
                <a:latin typeface="+mn-lt"/>
                <a:ea typeface="+mn-ea"/>
                <a:cs typeface="+mn-cs"/>
              </a:rPr>
              <a:t>the code for peaceful life, and the code for houses and </a:t>
            </a:r>
            <a:r>
              <a:rPr lang="en-US" altLang="zh-CN" sz="3300" dirty="0" smtClean="0">
                <a:solidFill>
                  <a:schemeClr val="bg1"/>
                </a:solidFill>
                <a:latin typeface="+mn-lt"/>
                <a:ea typeface="+mn-ea"/>
                <a:cs typeface="+mn-cs"/>
              </a:rPr>
              <a:t>miscellany. Therefore it is </a:t>
            </a:r>
            <a:r>
              <a:rPr lang="en-US" altLang="zh-CN" sz="3300" dirty="0">
                <a:solidFill>
                  <a:schemeClr val="bg1"/>
                </a:solidFill>
                <a:latin typeface="+mn-lt"/>
                <a:ea typeface="+mn-ea"/>
                <a:cs typeface="+mn-cs"/>
              </a:rPr>
              <a:t>also called Four-division </a:t>
            </a:r>
            <a:r>
              <a:rPr lang="en-US" altLang="zh-CN" sz="3300" dirty="0" err="1">
                <a:solidFill>
                  <a:schemeClr val="bg1"/>
                </a:solidFill>
                <a:latin typeface="+mn-lt"/>
                <a:ea typeface="+mn-ea"/>
                <a:cs typeface="+mn-cs"/>
              </a:rPr>
              <a:t>Vinaya</a:t>
            </a:r>
            <a:r>
              <a:rPr lang="en-US" altLang="zh-CN" sz="3300" dirty="0">
                <a:solidFill>
                  <a:schemeClr val="bg1"/>
                </a:solidFill>
                <a:latin typeface="+mn-lt"/>
                <a:ea typeface="+mn-ea"/>
                <a:cs typeface="+mn-cs"/>
              </a:rPr>
              <a:t> </a:t>
            </a:r>
            <a:r>
              <a:rPr lang="en-US" altLang="zh-CN" sz="3300" dirty="0" smtClean="0">
                <a:solidFill>
                  <a:schemeClr val="bg1"/>
                </a:solidFill>
                <a:latin typeface="+mn-lt"/>
                <a:ea typeface="+mn-ea"/>
                <a:cs typeface="+mn-cs"/>
              </a:rPr>
              <a:t>(</a:t>
            </a:r>
            <a:r>
              <a:rPr lang="zh-CN" altLang="en-US" sz="3300" dirty="0" smtClean="0">
                <a:solidFill>
                  <a:schemeClr val="bg1"/>
                </a:solidFill>
                <a:latin typeface="+mn-lt"/>
                <a:ea typeface="+mn-ea"/>
                <a:cs typeface="+mn-cs"/>
              </a:rPr>
              <a:t>四分律</a:t>
            </a:r>
            <a:r>
              <a:rPr lang="en-US" altLang="zh-CN" sz="3300" dirty="0" smtClean="0">
                <a:solidFill>
                  <a:schemeClr val="bg1"/>
                </a:solidFill>
                <a:latin typeface="+mn-lt"/>
                <a:ea typeface="+mn-ea"/>
                <a:cs typeface="+mn-cs"/>
              </a:rPr>
              <a:t>). </a:t>
            </a:r>
          </a:p>
        </p:txBody>
      </p:sp>
    </p:spTree>
    <p:extLst>
      <p:ext uri="{BB962C8B-B14F-4D97-AF65-F5344CB8AC3E}">
        <p14:creationId xmlns:p14="http://schemas.microsoft.com/office/powerpoint/2010/main" val="1605282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20131" y="177655"/>
            <a:ext cx="11059299" cy="372644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spcAft>
                <a:spcPts val="1800"/>
              </a:spcAft>
            </a:pPr>
            <a:r>
              <a:rPr lang="en-US" altLang="zh-CN" sz="3200" dirty="0">
                <a:solidFill>
                  <a:schemeClr val="bg1"/>
                </a:solidFill>
                <a:latin typeface="+mn-lt"/>
                <a:ea typeface="+mn-ea"/>
                <a:cs typeface="+mn-cs"/>
              </a:rPr>
              <a:t>Many of the first </a:t>
            </a:r>
            <a:r>
              <a:rPr lang="en-US" altLang="zh-CN" sz="3200" dirty="0" err="1">
                <a:solidFill>
                  <a:schemeClr val="bg1"/>
                </a:solidFill>
                <a:latin typeface="+mn-lt"/>
                <a:ea typeface="+mn-ea"/>
                <a:cs typeface="+mn-cs"/>
              </a:rPr>
              <a:t>Vinaya</a:t>
            </a:r>
            <a:r>
              <a:rPr lang="en-US" altLang="zh-CN" sz="3200" dirty="0">
                <a:solidFill>
                  <a:schemeClr val="bg1"/>
                </a:solidFill>
                <a:latin typeface="+mn-lt"/>
                <a:ea typeface="+mn-ea"/>
                <a:cs typeface="+mn-cs"/>
              </a:rPr>
              <a:t> texts translated into Chinese were from the </a:t>
            </a:r>
            <a:r>
              <a:rPr lang="en-US" altLang="zh-CN" sz="3200" dirty="0" err="1">
                <a:solidFill>
                  <a:schemeClr val="bg1"/>
                </a:solidFill>
                <a:latin typeface="+mn-lt"/>
                <a:ea typeface="+mn-ea"/>
                <a:cs typeface="+mn-cs"/>
              </a:rPr>
              <a:t>Dharmaguptaka</a:t>
            </a:r>
            <a:r>
              <a:rPr lang="en-US" altLang="zh-CN" sz="3200" dirty="0">
                <a:solidFill>
                  <a:schemeClr val="bg1"/>
                </a:solidFill>
                <a:latin typeface="+mn-lt"/>
                <a:ea typeface="+mn-ea"/>
                <a:cs typeface="+mn-cs"/>
              </a:rPr>
              <a:t> </a:t>
            </a:r>
            <a:r>
              <a:rPr lang="en-US" altLang="zh-CN" sz="3200" dirty="0" err="1">
                <a:solidFill>
                  <a:schemeClr val="bg1"/>
                </a:solidFill>
                <a:latin typeface="+mn-lt"/>
                <a:ea typeface="+mn-ea"/>
                <a:cs typeface="+mn-cs"/>
              </a:rPr>
              <a:t>Vinaya</a:t>
            </a:r>
            <a:r>
              <a:rPr lang="en-US" altLang="zh-CN" sz="3200" dirty="0">
                <a:solidFill>
                  <a:schemeClr val="bg1"/>
                </a:solidFill>
                <a:latin typeface="+mn-lt"/>
                <a:ea typeface="+mn-ea"/>
                <a:cs typeface="+mn-cs"/>
              </a:rPr>
              <a:t>, written in </a:t>
            </a:r>
            <a:r>
              <a:rPr lang="en-US" altLang="zh-CN" sz="3200" dirty="0" err="1">
                <a:solidFill>
                  <a:schemeClr val="bg1"/>
                </a:solidFill>
                <a:latin typeface="+mn-lt"/>
                <a:ea typeface="+mn-ea"/>
                <a:cs typeface="+mn-cs"/>
              </a:rPr>
              <a:t>Gandhari</a:t>
            </a:r>
            <a:r>
              <a:rPr lang="en-US" altLang="zh-CN" sz="3200" dirty="0">
                <a:solidFill>
                  <a:schemeClr val="bg1"/>
                </a:solidFill>
                <a:latin typeface="+mn-lt"/>
                <a:ea typeface="+mn-ea"/>
                <a:cs typeface="+mn-cs"/>
              </a:rPr>
              <a:t>.</a:t>
            </a:r>
          </a:p>
          <a:p>
            <a:pPr>
              <a:lnSpc>
                <a:spcPct val="120000"/>
              </a:lnSpc>
              <a:spcAft>
                <a:spcPts val="1800"/>
              </a:spcAft>
            </a:pPr>
            <a:r>
              <a:rPr lang="en-US" altLang="zh-CN" sz="3200" dirty="0" smtClean="0">
                <a:solidFill>
                  <a:schemeClr val="bg1"/>
                </a:solidFill>
                <a:latin typeface="+mn-lt"/>
                <a:ea typeface="+mn-ea"/>
                <a:cs typeface="+mn-cs"/>
              </a:rPr>
              <a:t>These </a:t>
            </a:r>
            <a:r>
              <a:rPr lang="en-US" altLang="zh-CN" sz="3200" dirty="0">
                <a:solidFill>
                  <a:schemeClr val="bg1"/>
                </a:solidFill>
                <a:latin typeface="+mn-lt"/>
                <a:ea typeface="+mn-ea"/>
                <a:cs typeface="+mn-cs"/>
              </a:rPr>
              <a:t>were joined later by additional </a:t>
            </a:r>
            <a:r>
              <a:rPr lang="en-US" altLang="zh-CN" sz="3200" dirty="0" err="1">
                <a:solidFill>
                  <a:schemeClr val="bg1"/>
                </a:solidFill>
                <a:latin typeface="+mn-lt"/>
                <a:ea typeface="+mn-ea"/>
                <a:cs typeface="+mn-cs"/>
              </a:rPr>
              <a:t>Vinaya</a:t>
            </a:r>
            <a:r>
              <a:rPr lang="en-US" altLang="zh-CN" sz="3200" dirty="0">
                <a:solidFill>
                  <a:schemeClr val="bg1"/>
                </a:solidFill>
                <a:latin typeface="+mn-lt"/>
                <a:ea typeface="+mn-ea"/>
                <a:cs typeface="+mn-cs"/>
              </a:rPr>
              <a:t> translations into Chinese, including those of the </a:t>
            </a:r>
            <a:r>
              <a:rPr lang="en-US" altLang="zh-CN" sz="3200" dirty="0" err="1">
                <a:solidFill>
                  <a:schemeClr val="bg1"/>
                </a:solidFill>
                <a:latin typeface="+mn-lt"/>
                <a:ea typeface="+mn-ea"/>
                <a:cs typeface="+mn-cs"/>
              </a:rPr>
              <a:t>Sarvastivadin</a:t>
            </a:r>
            <a:r>
              <a:rPr lang="en-US" altLang="zh-CN" sz="3200" dirty="0">
                <a:solidFill>
                  <a:schemeClr val="bg1"/>
                </a:solidFill>
                <a:latin typeface="+mn-lt"/>
                <a:ea typeface="+mn-ea"/>
                <a:cs typeface="+mn-cs"/>
              </a:rPr>
              <a:t>, </a:t>
            </a:r>
            <a:r>
              <a:rPr lang="en-US" altLang="zh-CN" sz="3200" dirty="0" err="1">
                <a:solidFill>
                  <a:schemeClr val="bg1"/>
                </a:solidFill>
                <a:latin typeface="+mn-lt"/>
                <a:ea typeface="+mn-ea"/>
                <a:cs typeface="+mn-cs"/>
              </a:rPr>
              <a:t>Mahasanghikan</a:t>
            </a:r>
            <a:r>
              <a:rPr lang="en-US" altLang="zh-CN" sz="3200" dirty="0">
                <a:solidFill>
                  <a:schemeClr val="bg1"/>
                </a:solidFill>
                <a:latin typeface="+mn-lt"/>
                <a:ea typeface="+mn-ea"/>
                <a:cs typeface="+mn-cs"/>
              </a:rPr>
              <a:t>, and </a:t>
            </a:r>
            <a:r>
              <a:rPr lang="en-US" altLang="zh-CN" sz="3200" dirty="0" err="1">
                <a:solidFill>
                  <a:schemeClr val="bg1"/>
                </a:solidFill>
                <a:latin typeface="+mn-lt"/>
                <a:ea typeface="+mn-ea"/>
                <a:cs typeface="+mn-cs"/>
              </a:rPr>
              <a:t>Mahisasaka</a:t>
            </a:r>
            <a:r>
              <a:rPr lang="en-US" altLang="zh-CN" sz="3200" dirty="0">
                <a:solidFill>
                  <a:schemeClr val="bg1"/>
                </a:solidFill>
                <a:latin typeface="+mn-lt"/>
                <a:ea typeface="+mn-ea"/>
                <a:cs typeface="+mn-cs"/>
              </a:rPr>
              <a:t> schools</a:t>
            </a:r>
            <a:r>
              <a:rPr lang="en-US" altLang="zh-CN" sz="3200" dirty="0" smtClean="0">
                <a:solidFill>
                  <a:schemeClr val="bg1"/>
                </a:solidFill>
                <a:latin typeface="+mn-lt"/>
                <a:ea typeface="+mn-ea"/>
                <a:cs typeface="+mn-cs"/>
              </a:rPr>
              <a:t>.</a:t>
            </a:r>
          </a:p>
        </p:txBody>
      </p:sp>
      <p:sp>
        <p:nvSpPr>
          <p:cNvPr id="3" name="標題 5"/>
          <p:cNvSpPr txBox="1">
            <a:spLocks/>
          </p:cNvSpPr>
          <p:nvPr/>
        </p:nvSpPr>
        <p:spPr>
          <a:xfrm>
            <a:off x="547849" y="3354542"/>
            <a:ext cx="11059299" cy="374821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3200" dirty="0" smtClean="0">
                <a:solidFill>
                  <a:schemeClr val="bg1"/>
                </a:solidFill>
                <a:latin typeface="+mn-lt"/>
                <a:ea typeface="+mn-ea"/>
                <a:cs typeface="+mn-cs"/>
              </a:rPr>
              <a:t>The </a:t>
            </a:r>
            <a:r>
              <a:rPr lang="en-US" altLang="zh-CN" sz="3200" dirty="0" err="1">
                <a:solidFill>
                  <a:schemeClr val="bg1"/>
                </a:solidFill>
                <a:latin typeface="+mn-lt"/>
                <a:ea typeface="+mn-ea"/>
                <a:cs typeface="+mn-cs"/>
              </a:rPr>
              <a:t>Dharmaguptaka</a:t>
            </a:r>
            <a:r>
              <a:rPr lang="en-US" altLang="zh-CN" sz="3200" dirty="0">
                <a:solidFill>
                  <a:schemeClr val="bg1"/>
                </a:solidFill>
                <a:latin typeface="+mn-lt"/>
                <a:ea typeface="+mn-ea"/>
                <a:cs typeface="+mn-cs"/>
              </a:rPr>
              <a:t> version had high prestige, however, because the first ordinations in China were performed with the </a:t>
            </a:r>
            <a:r>
              <a:rPr lang="en-US" altLang="zh-CN" sz="3200" dirty="0" err="1">
                <a:solidFill>
                  <a:schemeClr val="bg1"/>
                </a:solidFill>
                <a:latin typeface="+mn-lt"/>
                <a:ea typeface="+mn-ea"/>
                <a:cs typeface="+mn-cs"/>
              </a:rPr>
              <a:t>Dharmaguptakan</a:t>
            </a:r>
            <a:r>
              <a:rPr lang="en-US" altLang="zh-CN" sz="3200" dirty="0">
                <a:solidFill>
                  <a:schemeClr val="bg1"/>
                </a:solidFill>
                <a:latin typeface="+mn-lt"/>
                <a:ea typeface="+mn-ea"/>
                <a:cs typeface="+mn-cs"/>
              </a:rPr>
              <a:t> </a:t>
            </a:r>
            <a:r>
              <a:rPr lang="en-US" altLang="zh-CN" sz="3200" dirty="0" err="1">
                <a:solidFill>
                  <a:schemeClr val="bg1"/>
                </a:solidFill>
                <a:latin typeface="+mn-lt"/>
                <a:ea typeface="+mn-ea"/>
                <a:cs typeface="+mn-cs"/>
              </a:rPr>
              <a:t>Vinaya</a:t>
            </a:r>
            <a:r>
              <a:rPr lang="en-US" altLang="zh-CN" sz="3200" dirty="0">
                <a:solidFill>
                  <a:schemeClr val="bg1"/>
                </a:solidFill>
                <a:latin typeface="+mn-lt"/>
                <a:ea typeface="+mn-ea"/>
                <a:cs typeface="+mn-cs"/>
              </a:rPr>
              <a:t>. Eventually the </a:t>
            </a:r>
            <a:r>
              <a:rPr lang="en-US" altLang="zh-CN" sz="3200" dirty="0" err="1">
                <a:solidFill>
                  <a:schemeClr val="bg1"/>
                </a:solidFill>
                <a:latin typeface="+mn-lt"/>
                <a:ea typeface="+mn-ea"/>
                <a:cs typeface="+mn-cs"/>
              </a:rPr>
              <a:t>Dharmaguptaka</a:t>
            </a:r>
            <a:r>
              <a:rPr lang="en-US" altLang="zh-CN" sz="3200" dirty="0">
                <a:solidFill>
                  <a:schemeClr val="bg1"/>
                </a:solidFill>
                <a:latin typeface="+mn-lt"/>
                <a:ea typeface="+mn-ea"/>
                <a:cs typeface="+mn-cs"/>
              </a:rPr>
              <a:t> </a:t>
            </a:r>
            <a:r>
              <a:rPr lang="en-US" altLang="zh-CN" sz="3200" dirty="0" err="1">
                <a:solidFill>
                  <a:schemeClr val="bg1"/>
                </a:solidFill>
                <a:latin typeface="+mn-lt"/>
                <a:ea typeface="+mn-ea"/>
                <a:cs typeface="+mn-cs"/>
              </a:rPr>
              <a:t>Vinaya</a:t>
            </a:r>
            <a:r>
              <a:rPr lang="en-US" altLang="zh-CN" sz="3200" dirty="0">
                <a:solidFill>
                  <a:schemeClr val="bg1"/>
                </a:solidFill>
                <a:latin typeface="+mn-lt"/>
                <a:ea typeface="+mn-ea"/>
                <a:cs typeface="+mn-cs"/>
              </a:rPr>
              <a:t> became the only </a:t>
            </a:r>
            <a:r>
              <a:rPr lang="en-US" altLang="zh-CN" sz="3200" dirty="0" err="1">
                <a:solidFill>
                  <a:schemeClr val="bg1"/>
                </a:solidFill>
                <a:latin typeface="+mn-lt"/>
                <a:ea typeface="+mn-ea"/>
                <a:cs typeface="+mn-cs"/>
              </a:rPr>
              <a:t>Vinaya</a:t>
            </a:r>
            <a:r>
              <a:rPr lang="en-US" altLang="zh-CN" sz="3200" dirty="0">
                <a:solidFill>
                  <a:schemeClr val="bg1"/>
                </a:solidFill>
                <a:latin typeface="+mn-lt"/>
                <a:ea typeface="+mn-ea"/>
                <a:cs typeface="+mn-cs"/>
              </a:rPr>
              <a:t> used in Chinese ordination and study. </a:t>
            </a:r>
            <a:endParaRPr lang="en-US" altLang="zh-CN" sz="3200" dirty="0" smtClean="0">
              <a:solidFill>
                <a:schemeClr val="bg1"/>
              </a:solidFill>
              <a:latin typeface="+mn-lt"/>
              <a:ea typeface="+mn-ea"/>
              <a:cs typeface="+mn-cs"/>
            </a:endParaRPr>
          </a:p>
        </p:txBody>
      </p:sp>
    </p:spTree>
    <p:extLst>
      <p:ext uri="{BB962C8B-B14F-4D97-AF65-F5344CB8AC3E}">
        <p14:creationId xmlns:p14="http://schemas.microsoft.com/office/powerpoint/2010/main" val="1446960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13948" y="-172993"/>
            <a:ext cx="11439326" cy="398505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spcAft>
                <a:spcPts val="1800"/>
              </a:spcAft>
            </a:pPr>
            <a:r>
              <a:rPr lang="en-US" altLang="zh-CN" sz="3200" dirty="0">
                <a:solidFill>
                  <a:schemeClr val="bg1"/>
                </a:solidFill>
                <a:latin typeface="+mn-lt"/>
                <a:ea typeface="+mn-ea"/>
                <a:cs typeface="+mn-cs"/>
              </a:rPr>
              <a:t>The </a:t>
            </a:r>
            <a:r>
              <a:rPr lang="en-US" altLang="zh-CN" sz="3200" dirty="0" smtClean="0">
                <a:solidFill>
                  <a:schemeClr val="bg1"/>
                </a:solidFill>
                <a:latin typeface="+mn-lt"/>
                <a:ea typeface="+mn-ea"/>
                <a:cs typeface="+mn-cs"/>
              </a:rPr>
              <a:t>Disciplinary school of </a:t>
            </a:r>
            <a:r>
              <a:rPr lang="en-US" altLang="zh-CN" sz="3200" dirty="0">
                <a:solidFill>
                  <a:schemeClr val="bg1"/>
                </a:solidFill>
                <a:latin typeface="+mn-lt"/>
                <a:ea typeface="+mn-ea"/>
                <a:cs typeface="+mn-cs"/>
              </a:rPr>
              <a:t>South Mountain has had its ups and downs like other religious sects in Chinese history. It flourished when someone was advocating and disseminating it. Otherwise, it just went downhill. By the Yuan-Ming interregnum the </a:t>
            </a:r>
            <a:r>
              <a:rPr lang="en-US" altLang="zh-CN" sz="3200" dirty="0" err="1">
                <a:solidFill>
                  <a:schemeClr val="bg1"/>
                </a:solidFill>
                <a:latin typeface="+mn-lt"/>
                <a:ea typeface="+mn-ea"/>
                <a:cs typeface="+mn-cs"/>
              </a:rPr>
              <a:t>Vinaya</a:t>
            </a:r>
            <a:r>
              <a:rPr lang="en-US" altLang="zh-CN" sz="3200" dirty="0">
                <a:solidFill>
                  <a:schemeClr val="bg1"/>
                </a:solidFill>
                <a:latin typeface="+mn-lt"/>
                <a:ea typeface="+mn-ea"/>
                <a:cs typeface="+mn-cs"/>
              </a:rPr>
              <a:t> sect of South Mountain sank to an all-time low, </a:t>
            </a:r>
            <a:endParaRPr lang="en-US" altLang="zh-CN" sz="3200" dirty="0" smtClean="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8673441" y="2932027"/>
            <a:ext cx="3089759" cy="3221639"/>
          </a:xfrm>
          <a:prstGeom prst="rect">
            <a:avLst/>
          </a:prstGeom>
        </p:spPr>
      </p:pic>
      <p:sp>
        <p:nvSpPr>
          <p:cNvPr id="6" name="標題 5"/>
          <p:cNvSpPr txBox="1">
            <a:spLocks/>
          </p:cNvSpPr>
          <p:nvPr/>
        </p:nvSpPr>
        <p:spPr>
          <a:xfrm>
            <a:off x="413948" y="2421925"/>
            <a:ext cx="8163701" cy="509407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spcAft>
                <a:spcPts val="1800"/>
              </a:spcAft>
            </a:pPr>
            <a:r>
              <a:rPr lang="en-US" altLang="zh-CN" sz="3200" dirty="0" smtClean="0">
                <a:solidFill>
                  <a:schemeClr val="bg1"/>
                </a:solidFill>
                <a:latin typeface="+mn-lt"/>
                <a:ea typeface="+mn-ea"/>
                <a:cs typeface="+mn-cs"/>
              </a:rPr>
              <a:t>and </a:t>
            </a:r>
            <a:r>
              <a:rPr lang="en-US" altLang="zh-CN" sz="3200" dirty="0">
                <a:solidFill>
                  <a:schemeClr val="bg1"/>
                </a:solidFill>
                <a:latin typeface="+mn-lt"/>
                <a:ea typeface="+mn-ea"/>
                <a:cs typeface="+mn-cs"/>
              </a:rPr>
              <a:t>it did not show signs of a revival until the early Qing Dynasty, when </a:t>
            </a:r>
            <a:r>
              <a:rPr lang="en-US" altLang="zh-CN" sz="3200" dirty="0" err="1">
                <a:solidFill>
                  <a:schemeClr val="bg1"/>
                </a:solidFill>
                <a:latin typeface="+mn-lt"/>
                <a:ea typeface="+mn-ea"/>
                <a:cs typeface="+mn-cs"/>
              </a:rPr>
              <a:t>Jiguang</a:t>
            </a: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寂光</a:t>
            </a:r>
            <a:r>
              <a:rPr lang="en-US" altLang="zh-CN" sz="3200" dirty="0" smtClean="0">
                <a:solidFill>
                  <a:schemeClr val="bg1"/>
                </a:solidFill>
                <a:latin typeface="+mn-lt"/>
                <a:ea typeface="+mn-ea"/>
                <a:cs typeface="+mn-cs"/>
              </a:rPr>
              <a:t>) the </a:t>
            </a:r>
            <a:r>
              <a:rPr lang="en-US" altLang="zh-CN" sz="3200" dirty="0">
                <a:solidFill>
                  <a:schemeClr val="bg1"/>
                </a:solidFill>
                <a:latin typeface="+mn-lt"/>
                <a:ea typeface="+mn-ea"/>
                <a:cs typeface="+mn-cs"/>
              </a:rPr>
              <a:t>abbot of the </a:t>
            </a:r>
            <a:r>
              <a:rPr lang="en-US" altLang="zh-CN" sz="3200" dirty="0" err="1">
                <a:solidFill>
                  <a:schemeClr val="bg1"/>
                </a:solidFill>
                <a:latin typeface="+mn-lt"/>
                <a:ea typeface="+mn-ea"/>
                <a:cs typeface="+mn-cs"/>
              </a:rPr>
              <a:t>Longchang</a:t>
            </a:r>
            <a:r>
              <a:rPr lang="en-US" altLang="zh-CN" sz="3200" dirty="0">
                <a:solidFill>
                  <a:schemeClr val="bg1"/>
                </a:solidFill>
                <a:latin typeface="+mn-lt"/>
                <a:ea typeface="+mn-ea"/>
                <a:cs typeface="+mn-cs"/>
              </a:rPr>
              <a:t> Monastery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隆昌寺</a:t>
            </a:r>
            <a:r>
              <a:rPr lang="en-US" altLang="zh-CN" sz="3200" dirty="0" smtClean="0">
                <a:solidFill>
                  <a:schemeClr val="bg1"/>
                </a:solidFill>
                <a:latin typeface="+mn-lt"/>
                <a:ea typeface="+mn-ea"/>
                <a:cs typeface="+mn-cs"/>
              </a:rPr>
              <a:t>) on </a:t>
            </a:r>
            <a:r>
              <a:rPr lang="en-US" altLang="zh-CN" sz="3200" dirty="0" err="1">
                <a:solidFill>
                  <a:schemeClr val="bg1"/>
                </a:solidFill>
                <a:latin typeface="+mn-lt"/>
                <a:ea typeface="+mn-ea"/>
                <a:cs typeface="+mn-cs"/>
              </a:rPr>
              <a:t>Baohua</a:t>
            </a:r>
            <a:r>
              <a:rPr lang="en-US" altLang="zh-CN" sz="3200" dirty="0">
                <a:solidFill>
                  <a:schemeClr val="bg1"/>
                </a:solidFill>
                <a:latin typeface="+mn-lt"/>
                <a:ea typeface="+mn-ea"/>
                <a:cs typeface="+mn-cs"/>
              </a:rPr>
              <a:t> Mountain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寶華山</a:t>
            </a:r>
            <a:r>
              <a:rPr lang="en-US" altLang="zh-CN" sz="3200" dirty="0" smtClean="0">
                <a:solidFill>
                  <a:schemeClr val="bg1"/>
                </a:solidFill>
                <a:latin typeface="+mn-lt"/>
                <a:ea typeface="+mn-ea"/>
                <a:cs typeface="+mn-cs"/>
              </a:rPr>
              <a:t>) in Jiangsu Province and </a:t>
            </a:r>
            <a:r>
              <a:rPr lang="en-US" altLang="zh-CN" sz="3200" dirty="0">
                <a:solidFill>
                  <a:schemeClr val="bg1"/>
                </a:solidFill>
                <a:latin typeface="+mn-lt"/>
                <a:ea typeface="+mn-ea"/>
                <a:cs typeface="+mn-cs"/>
              </a:rPr>
              <a:t>a disciple of </a:t>
            </a:r>
            <a:r>
              <a:rPr lang="en-US" altLang="zh-CN" sz="3200" dirty="0" err="1" smtClean="0">
                <a:solidFill>
                  <a:schemeClr val="bg1"/>
                </a:solidFill>
                <a:latin typeface="+mn-lt"/>
                <a:ea typeface="+mn-ea"/>
                <a:cs typeface="+mn-cs"/>
              </a:rPr>
              <a:t>Ruxin</a:t>
            </a:r>
            <a:r>
              <a:rPr lang="en-US" altLang="zh-CN" sz="3200" dirty="0" smtClean="0">
                <a:solidFill>
                  <a:schemeClr val="bg1"/>
                </a:solidFill>
                <a:latin typeface="+mn-lt"/>
                <a:ea typeface="+mn-ea"/>
                <a:cs typeface="+mn-cs"/>
              </a:rPr>
              <a:t> (</a:t>
            </a:r>
            <a:r>
              <a:rPr lang="zh-CN" altLang="en-US" sz="3200" dirty="0" smtClean="0">
                <a:solidFill>
                  <a:schemeClr val="bg1"/>
                </a:solidFill>
                <a:latin typeface="+mn-lt"/>
                <a:ea typeface="+mn-ea"/>
                <a:cs typeface="+mn-cs"/>
              </a:rPr>
              <a:t>如馨</a:t>
            </a:r>
            <a:r>
              <a:rPr lang="en-US" altLang="zh-CN" sz="3200" dirty="0" smtClean="0">
                <a:solidFill>
                  <a:schemeClr val="bg1"/>
                </a:solidFill>
                <a:latin typeface="+mn-lt"/>
                <a:ea typeface="+mn-ea"/>
                <a:cs typeface="+mn-cs"/>
              </a:rPr>
              <a:t>), </a:t>
            </a:r>
          </a:p>
        </p:txBody>
      </p:sp>
      <p:sp>
        <p:nvSpPr>
          <p:cNvPr id="7" name="標題 5"/>
          <p:cNvSpPr txBox="1">
            <a:spLocks/>
          </p:cNvSpPr>
          <p:nvPr/>
        </p:nvSpPr>
        <p:spPr>
          <a:xfrm>
            <a:off x="8955611" y="6065631"/>
            <a:ext cx="2897663" cy="85145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spcAft>
                <a:spcPts val="1800"/>
              </a:spcAft>
            </a:pPr>
            <a:r>
              <a:rPr lang="en-US" altLang="zh-CN" sz="3200" dirty="0" smtClean="0">
                <a:solidFill>
                  <a:schemeClr val="bg1"/>
                </a:solidFill>
                <a:latin typeface="+mn-lt"/>
                <a:ea typeface="+mn-ea"/>
                <a:cs typeface="+mn-cs"/>
              </a:rPr>
              <a:t>Master </a:t>
            </a:r>
            <a:r>
              <a:rPr lang="en-US" altLang="zh-CN" sz="3200" dirty="0" err="1" smtClean="0">
                <a:solidFill>
                  <a:schemeClr val="bg1"/>
                </a:solidFill>
                <a:latin typeface="+mn-lt"/>
                <a:ea typeface="+mn-ea"/>
                <a:cs typeface="+mn-cs"/>
              </a:rPr>
              <a:t>Ruxin</a:t>
            </a:r>
            <a:endParaRPr lang="en-US" altLang="zh-CN" sz="3200" dirty="0" smtClean="0">
              <a:solidFill>
                <a:schemeClr val="bg1"/>
              </a:solidFill>
              <a:latin typeface="+mn-lt"/>
              <a:ea typeface="+mn-ea"/>
              <a:cs typeface="+mn-cs"/>
            </a:endParaRPr>
          </a:p>
        </p:txBody>
      </p:sp>
    </p:spTree>
    <p:extLst>
      <p:ext uri="{BB962C8B-B14F-4D97-AF65-F5344CB8AC3E}">
        <p14:creationId xmlns:p14="http://schemas.microsoft.com/office/powerpoint/2010/main" val="30355352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9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88089" y="322139"/>
            <a:ext cx="11059299" cy="601687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spcAft>
                <a:spcPts val="1800"/>
              </a:spcAft>
            </a:pPr>
            <a:r>
              <a:rPr lang="en-US" altLang="zh-CN" sz="3200" dirty="0">
                <a:solidFill>
                  <a:schemeClr val="bg1"/>
                </a:solidFill>
                <a:latin typeface="+mn-lt"/>
                <a:ea typeface="+mn-ea"/>
                <a:cs typeface="+mn-cs"/>
              </a:rPr>
              <a:t>who was then preaching the </a:t>
            </a:r>
            <a:r>
              <a:rPr lang="en-US" altLang="zh-CN" sz="3200" dirty="0" err="1" smtClean="0">
                <a:solidFill>
                  <a:schemeClr val="bg1"/>
                </a:solidFill>
                <a:latin typeface="+mn-lt"/>
                <a:ea typeface="+mn-ea"/>
                <a:cs typeface="+mn-cs"/>
              </a:rPr>
              <a:t>Dharmaguptaka</a:t>
            </a:r>
            <a:r>
              <a:rPr lang="en-US" altLang="zh-CN" sz="3200" dirty="0" smtClean="0">
                <a:solidFill>
                  <a:schemeClr val="bg1"/>
                </a:solidFill>
                <a:latin typeface="+mn-lt"/>
                <a:ea typeface="+mn-ea"/>
                <a:cs typeface="+mn-cs"/>
              </a:rPr>
              <a:t> </a:t>
            </a:r>
            <a:r>
              <a:rPr lang="en-US" altLang="zh-CN" sz="3200" dirty="0" err="1">
                <a:solidFill>
                  <a:schemeClr val="bg1"/>
                </a:solidFill>
                <a:latin typeface="+mn-lt"/>
                <a:ea typeface="+mn-ea"/>
                <a:cs typeface="+mn-cs"/>
              </a:rPr>
              <a:t>Vinaya</a:t>
            </a:r>
            <a:r>
              <a:rPr lang="en-US" altLang="zh-CN" sz="3200" dirty="0">
                <a:solidFill>
                  <a:schemeClr val="bg1"/>
                </a:solidFill>
                <a:latin typeface="+mn-lt"/>
                <a:ea typeface="+mn-ea"/>
                <a:cs typeface="+mn-cs"/>
              </a:rPr>
              <a:t> at the </a:t>
            </a:r>
            <a:r>
              <a:rPr lang="en-US" altLang="zh-CN" sz="3200" dirty="0" err="1">
                <a:solidFill>
                  <a:schemeClr val="bg1"/>
                </a:solidFill>
                <a:latin typeface="+mn-lt"/>
                <a:ea typeface="+mn-ea"/>
                <a:cs typeface="+mn-cs"/>
              </a:rPr>
              <a:t>Linggu</a:t>
            </a:r>
            <a:r>
              <a:rPr lang="en-US" altLang="zh-CN" sz="3200" dirty="0">
                <a:solidFill>
                  <a:schemeClr val="bg1"/>
                </a:solidFill>
                <a:latin typeface="+mn-lt"/>
                <a:ea typeface="+mn-ea"/>
                <a:cs typeface="+mn-cs"/>
              </a:rPr>
              <a:t> Temple </a:t>
            </a:r>
            <a:r>
              <a:rPr lang="en-US" altLang="zh-CN" sz="3200" dirty="0" smtClean="0">
                <a:solidFill>
                  <a:schemeClr val="bg1"/>
                </a:solidFill>
                <a:latin typeface="+mn-lt"/>
                <a:ea typeface="+mn-ea"/>
                <a:cs typeface="+mn-cs"/>
              </a:rPr>
              <a:t>(</a:t>
            </a:r>
            <a:r>
              <a:rPr lang="zh-CN" altLang="en-US" sz="3200" dirty="0" smtClean="0">
                <a:solidFill>
                  <a:schemeClr val="bg1"/>
                </a:solidFill>
                <a:latin typeface="+mn-lt"/>
                <a:ea typeface="+mn-ea"/>
                <a:cs typeface="+mn-cs"/>
              </a:rPr>
              <a:t>靈谷寺</a:t>
            </a:r>
            <a:r>
              <a:rPr lang="en-US" altLang="zh-CN" sz="3200" dirty="0" smtClean="0">
                <a:solidFill>
                  <a:schemeClr val="bg1"/>
                </a:solidFill>
                <a:latin typeface="+mn-lt"/>
                <a:ea typeface="+mn-ea"/>
                <a:cs typeface="+mn-cs"/>
              </a:rPr>
              <a:t>) of Nanjing, converted his monastery into a grand domain for the preaching of the </a:t>
            </a:r>
            <a:r>
              <a:rPr lang="en-US" altLang="zh-CN" sz="3200" dirty="0" err="1" smtClean="0">
                <a:solidFill>
                  <a:schemeClr val="bg1"/>
                </a:solidFill>
                <a:latin typeface="+mn-lt"/>
                <a:ea typeface="+mn-ea"/>
                <a:cs typeface="+mn-cs"/>
              </a:rPr>
              <a:t>Vinaya</a:t>
            </a:r>
            <a:r>
              <a:rPr lang="en-US" altLang="zh-CN" sz="3200" dirty="0" smtClean="0">
                <a:solidFill>
                  <a:schemeClr val="bg1"/>
                </a:solidFill>
                <a:latin typeface="+mn-lt"/>
                <a:ea typeface="+mn-ea"/>
                <a:cs typeface="+mn-cs"/>
              </a:rPr>
              <a:t> Sect principles only. The facility was later continuously expanded thanks to the efforts of </a:t>
            </a:r>
            <a:r>
              <a:rPr lang="en-US" altLang="zh-CN" sz="3200" dirty="0" err="1" smtClean="0">
                <a:solidFill>
                  <a:schemeClr val="bg1"/>
                </a:solidFill>
                <a:latin typeface="+mn-lt"/>
                <a:ea typeface="+mn-ea"/>
                <a:cs typeface="+mn-cs"/>
              </a:rPr>
              <a:t>Jiguang’s</a:t>
            </a:r>
            <a:r>
              <a:rPr lang="en-US" altLang="zh-CN" sz="3200" dirty="0" smtClean="0">
                <a:solidFill>
                  <a:schemeClr val="bg1"/>
                </a:solidFill>
                <a:latin typeface="+mn-lt"/>
                <a:ea typeface="+mn-ea"/>
                <a:cs typeface="+mn-cs"/>
              </a:rPr>
              <a:t> disciples, and it soon achieved a nationwide reputation as the uninterrupted venue for two major summons ceremonies (one held in spring and the other in autumn) for the ordination of commandments every year. </a:t>
            </a:r>
          </a:p>
        </p:txBody>
      </p:sp>
    </p:spTree>
    <p:extLst>
      <p:ext uri="{BB962C8B-B14F-4D97-AF65-F5344CB8AC3E}">
        <p14:creationId xmlns:p14="http://schemas.microsoft.com/office/powerpoint/2010/main" val="31917568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83968" y="390792"/>
            <a:ext cx="8007181" cy="486769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spcAft>
                <a:spcPts val="1800"/>
              </a:spcAft>
            </a:pPr>
            <a:r>
              <a:rPr lang="en-US" altLang="zh-CN" sz="3200" dirty="0">
                <a:solidFill>
                  <a:schemeClr val="bg1"/>
                </a:solidFill>
                <a:latin typeface="+mn-lt"/>
                <a:ea typeface="+mn-ea"/>
                <a:cs typeface="+mn-cs"/>
              </a:rPr>
              <a:t>During the 20th </a:t>
            </a:r>
            <a:r>
              <a:rPr lang="en-US" altLang="zh-CN" sz="3200" dirty="0" smtClean="0">
                <a:solidFill>
                  <a:schemeClr val="bg1"/>
                </a:solidFill>
                <a:latin typeface="+mn-lt"/>
                <a:ea typeface="+mn-ea"/>
                <a:cs typeface="+mn-cs"/>
              </a:rPr>
              <a:t>century, </a:t>
            </a:r>
            <a:r>
              <a:rPr lang="en-US" altLang="zh-CN" sz="3200" dirty="0" err="1">
                <a:solidFill>
                  <a:schemeClr val="bg1"/>
                </a:solidFill>
                <a:latin typeface="+mn-lt"/>
                <a:ea typeface="+mn-ea"/>
                <a:cs typeface="+mn-cs"/>
              </a:rPr>
              <a:t>Hongyi</a:t>
            </a:r>
            <a:r>
              <a:rPr lang="en-US" altLang="zh-CN" sz="3200" dirty="0">
                <a:solidFill>
                  <a:schemeClr val="bg1"/>
                </a:solidFill>
                <a:latin typeface="+mn-lt"/>
                <a:ea typeface="+mn-ea"/>
                <a:cs typeface="+mn-cs"/>
              </a:rPr>
              <a:t> (1880-1942) came to the fore because of his studies and dissemination of the </a:t>
            </a:r>
            <a:r>
              <a:rPr lang="en-US" altLang="zh-CN" sz="3200" dirty="0" err="1" smtClean="0">
                <a:solidFill>
                  <a:schemeClr val="bg1"/>
                </a:solidFill>
                <a:latin typeface="+mn-lt"/>
                <a:ea typeface="+mn-ea"/>
                <a:cs typeface="+mn-cs"/>
              </a:rPr>
              <a:t>Dharmaguptaka</a:t>
            </a:r>
            <a:r>
              <a:rPr lang="en-US" altLang="zh-CN" sz="3200" dirty="0" smtClean="0">
                <a:solidFill>
                  <a:schemeClr val="bg1"/>
                </a:solidFill>
                <a:latin typeface="+mn-lt"/>
                <a:ea typeface="+mn-ea"/>
                <a:cs typeface="+mn-cs"/>
              </a:rPr>
              <a:t> </a:t>
            </a:r>
            <a:r>
              <a:rPr lang="en-US" altLang="zh-CN" sz="3200" dirty="0" err="1">
                <a:solidFill>
                  <a:schemeClr val="bg1"/>
                </a:solidFill>
                <a:latin typeface="+mn-lt"/>
                <a:ea typeface="+mn-ea"/>
                <a:cs typeface="+mn-cs"/>
              </a:rPr>
              <a:t>Vinaya</a:t>
            </a:r>
            <a:r>
              <a:rPr lang="en-US" altLang="zh-CN" sz="3200" dirty="0">
                <a:solidFill>
                  <a:schemeClr val="bg1"/>
                </a:solidFill>
                <a:latin typeface="+mn-lt"/>
                <a:ea typeface="+mn-ea"/>
                <a:cs typeface="+mn-cs"/>
              </a:rPr>
              <a:t>. </a:t>
            </a:r>
            <a:r>
              <a:rPr lang="en-US" altLang="zh-CN" sz="3200" dirty="0" smtClean="0">
                <a:solidFill>
                  <a:schemeClr val="bg1"/>
                </a:solidFill>
                <a:latin typeface="+mn-lt"/>
                <a:ea typeface="+mn-ea"/>
                <a:cs typeface="+mn-cs"/>
              </a:rPr>
              <a:t>He </a:t>
            </a:r>
            <a:r>
              <a:rPr lang="en-US" altLang="zh-CN" sz="3200" dirty="0">
                <a:solidFill>
                  <a:schemeClr val="bg1"/>
                </a:solidFill>
                <a:latin typeface="+mn-lt"/>
                <a:ea typeface="+mn-ea"/>
                <a:cs typeface="+mn-cs"/>
              </a:rPr>
              <a:t>was the author of </a:t>
            </a:r>
            <a:r>
              <a:rPr lang="en-US" altLang="zh-CN" sz="3200" i="1" dirty="0">
                <a:solidFill>
                  <a:schemeClr val="bg1"/>
                </a:solidFill>
                <a:latin typeface="+mn-lt"/>
                <a:ea typeface="+mn-ea"/>
                <a:cs typeface="+mn-cs"/>
              </a:rPr>
              <a:t>A Record of Forms of </a:t>
            </a:r>
            <a:r>
              <a:rPr lang="en-US" altLang="zh-CN" sz="3200" i="1" dirty="0" err="1">
                <a:solidFill>
                  <a:schemeClr val="bg1"/>
                </a:solidFill>
                <a:latin typeface="+mn-lt"/>
                <a:ea typeface="+mn-ea"/>
                <a:cs typeface="+mn-cs"/>
              </a:rPr>
              <a:t>Bhiksu</a:t>
            </a:r>
            <a:r>
              <a:rPr lang="en-US" altLang="zh-CN" sz="3200" i="1" dirty="0">
                <a:solidFill>
                  <a:schemeClr val="bg1"/>
                </a:solidFill>
                <a:latin typeface="+mn-lt"/>
                <a:ea typeface="+mn-ea"/>
                <a:cs typeface="+mn-cs"/>
              </a:rPr>
              <a:t> Rules in the Four-division </a:t>
            </a:r>
            <a:r>
              <a:rPr lang="en-US" altLang="zh-CN" sz="3200" i="1" dirty="0" err="1">
                <a:solidFill>
                  <a:schemeClr val="bg1"/>
                </a:solidFill>
                <a:latin typeface="+mn-lt"/>
                <a:ea typeface="+mn-ea"/>
                <a:cs typeface="+mn-cs"/>
              </a:rPr>
              <a:t>Vinaya</a:t>
            </a:r>
            <a:r>
              <a:rPr lang="en-US" altLang="zh-CN" sz="3200" i="1" dirty="0">
                <a:solidFill>
                  <a:schemeClr val="bg1"/>
                </a:solidFill>
                <a:latin typeface="+mn-lt"/>
                <a:ea typeface="+mn-ea"/>
                <a:cs typeface="+mn-cs"/>
              </a:rPr>
              <a:t> </a:t>
            </a:r>
            <a:r>
              <a:rPr lang="en-US" altLang="zh-CN" sz="3200" dirty="0">
                <a:solidFill>
                  <a:schemeClr val="bg1"/>
                </a:solidFill>
                <a:latin typeface="+mn-lt"/>
                <a:ea typeface="+mn-ea"/>
                <a:cs typeface="+mn-cs"/>
              </a:rPr>
              <a:t>and </a:t>
            </a:r>
            <a:r>
              <a:rPr lang="en-US" altLang="zh-CN" sz="3200" i="1" dirty="0">
                <a:solidFill>
                  <a:schemeClr val="bg1"/>
                </a:solidFill>
                <a:latin typeface="+mn-lt"/>
                <a:ea typeface="+mn-ea"/>
                <a:cs typeface="+mn-cs"/>
              </a:rPr>
              <a:t>Some Important Contents of the Southern Mountain </a:t>
            </a:r>
            <a:r>
              <a:rPr lang="en-US" altLang="zh-CN" sz="3200" i="1" dirty="0" err="1">
                <a:solidFill>
                  <a:schemeClr val="bg1"/>
                </a:solidFill>
                <a:latin typeface="+mn-lt"/>
                <a:ea typeface="+mn-ea"/>
                <a:cs typeface="+mn-cs"/>
              </a:rPr>
              <a:t>Vinaya</a:t>
            </a:r>
            <a:r>
              <a:rPr lang="en-US" altLang="zh-CN" sz="3200" i="1" dirty="0">
                <a:solidFill>
                  <a:schemeClr val="bg1"/>
                </a:solidFill>
                <a:latin typeface="+mn-lt"/>
                <a:ea typeface="+mn-ea"/>
                <a:cs typeface="+mn-cs"/>
              </a:rPr>
              <a:t> Prepared for Reading at </a:t>
            </a:r>
            <a:r>
              <a:rPr lang="en-US" altLang="zh-CN" sz="3200" i="1" dirty="0" smtClean="0">
                <a:solidFill>
                  <a:schemeClr val="bg1"/>
                </a:solidFill>
                <a:latin typeface="+mn-lt"/>
                <a:ea typeface="+mn-ea"/>
                <a:cs typeface="+mn-cs"/>
              </a:rPr>
              <a:t>Home</a:t>
            </a:r>
            <a:r>
              <a:rPr lang="en-US" altLang="zh-CN" sz="3200" dirty="0" smtClean="0">
                <a:solidFill>
                  <a:schemeClr val="bg1"/>
                </a:solidFill>
                <a:latin typeface="+mn-lt"/>
                <a:ea typeface="+mn-ea"/>
                <a:cs typeface="+mn-cs"/>
              </a:rPr>
              <a:t>. </a:t>
            </a:r>
          </a:p>
        </p:txBody>
      </p:sp>
      <p:sp>
        <p:nvSpPr>
          <p:cNvPr id="5" name="標題 5"/>
          <p:cNvSpPr txBox="1">
            <a:spLocks/>
          </p:cNvSpPr>
          <p:nvPr/>
        </p:nvSpPr>
        <p:spPr>
          <a:xfrm>
            <a:off x="661083" y="4875907"/>
            <a:ext cx="10626814" cy="175980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spcAft>
                <a:spcPts val="1800"/>
              </a:spcAft>
            </a:pPr>
            <a:r>
              <a:rPr lang="en-US" altLang="zh-CN" sz="3200" dirty="0" smtClean="0">
                <a:solidFill>
                  <a:schemeClr val="bg1"/>
                </a:solidFill>
                <a:latin typeface="+mn-lt"/>
                <a:ea typeface="+mn-ea"/>
                <a:cs typeface="+mn-cs"/>
              </a:rPr>
              <a:t>He </a:t>
            </a:r>
            <a:r>
              <a:rPr lang="en-US" altLang="zh-CN" sz="3200" dirty="0">
                <a:solidFill>
                  <a:schemeClr val="bg1"/>
                </a:solidFill>
                <a:latin typeface="+mn-lt"/>
                <a:ea typeface="+mn-ea"/>
                <a:cs typeface="+mn-cs"/>
              </a:rPr>
              <a:t>was held in high esteem by Buddhists at home and abroad for his exemplary practice of the commandments. </a:t>
            </a:r>
            <a:endParaRPr lang="en-US" altLang="zh-CN" sz="3200" dirty="0" smtClean="0">
              <a:solidFill>
                <a:schemeClr val="bg1"/>
              </a:solidFill>
              <a:latin typeface="+mn-lt"/>
              <a:ea typeface="+mn-ea"/>
              <a:cs typeface="+mn-cs"/>
            </a:endParaRPr>
          </a:p>
        </p:txBody>
      </p:sp>
      <p:pic>
        <p:nvPicPr>
          <p:cNvPr id="6" name="圖片 5"/>
          <p:cNvPicPr>
            <a:picLocks noChangeAspect="1"/>
          </p:cNvPicPr>
          <p:nvPr/>
        </p:nvPicPr>
        <p:blipFill>
          <a:blip r:embed="rId3"/>
          <a:stretch>
            <a:fillRect/>
          </a:stretch>
        </p:blipFill>
        <p:spPr>
          <a:xfrm>
            <a:off x="8583825" y="773375"/>
            <a:ext cx="2953266" cy="4102532"/>
          </a:xfrm>
          <a:prstGeom prst="rect">
            <a:avLst/>
          </a:prstGeom>
        </p:spPr>
      </p:pic>
    </p:spTree>
    <p:extLst>
      <p:ext uri="{BB962C8B-B14F-4D97-AF65-F5344CB8AC3E}">
        <p14:creationId xmlns:p14="http://schemas.microsoft.com/office/powerpoint/2010/main" val="38663572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088920" y="233530"/>
            <a:ext cx="5358336" cy="1189739"/>
          </a:xfrm>
          <a:prstGeom prst="rect">
            <a:avLst/>
          </a:prstGeom>
          <a:ln w="25400">
            <a:solidFill>
              <a:schemeClr val="bg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20000"/>
              </a:lnSpc>
            </a:pPr>
            <a:r>
              <a:rPr lang="en-US" altLang="zh-CN" sz="3600" dirty="0" smtClean="0">
                <a:solidFill>
                  <a:schemeClr val="bg1"/>
                </a:solidFill>
                <a:latin typeface="+mn-lt"/>
                <a:ea typeface="+mn-ea"/>
                <a:cs typeface="+mn-cs"/>
              </a:rPr>
              <a:t>8. </a:t>
            </a:r>
            <a:r>
              <a:rPr lang="en-US" altLang="zh-CN" sz="3600" b="1" u="sng" dirty="0" smtClean="0">
                <a:solidFill>
                  <a:schemeClr val="bg1"/>
                </a:solidFill>
                <a:latin typeface="+mn-lt"/>
                <a:ea typeface="+mn-ea"/>
                <a:cs typeface="+mn-cs"/>
              </a:rPr>
              <a:t>Esoteric School</a:t>
            </a:r>
            <a:r>
              <a:rPr lang="en-US" altLang="zh-CN" sz="3600" b="1" dirty="0" smtClean="0">
                <a:solidFill>
                  <a:schemeClr val="bg1"/>
                </a:solidFill>
                <a:latin typeface="+mn-lt"/>
                <a:ea typeface="+mn-ea"/>
                <a:cs typeface="+mn-cs"/>
              </a:rPr>
              <a:t> </a:t>
            </a:r>
            <a:r>
              <a:rPr lang="en-US" altLang="zh-CN" sz="3600" dirty="0" smtClean="0">
                <a:solidFill>
                  <a:schemeClr val="bg1"/>
                </a:solidFill>
                <a:latin typeface="+mn-lt"/>
                <a:ea typeface="+mn-ea"/>
                <a:cs typeface="+mn-cs"/>
              </a:rPr>
              <a:t>(</a:t>
            </a:r>
            <a:r>
              <a:rPr lang="zh-CN" altLang="en-US" sz="3600" dirty="0" smtClean="0">
                <a:solidFill>
                  <a:schemeClr val="bg1"/>
                </a:solidFill>
                <a:latin typeface="+mn-lt"/>
                <a:ea typeface="+mn-ea"/>
                <a:cs typeface="+mn-cs"/>
              </a:rPr>
              <a:t>密宗</a:t>
            </a:r>
            <a:r>
              <a:rPr lang="en-US" altLang="zh-CN" sz="3600" dirty="0" smtClean="0">
                <a:solidFill>
                  <a:schemeClr val="bg1"/>
                </a:solidFill>
                <a:latin typeface="+mn-lt"/>
                <a:ea typeface="+mn-ea"/>
                <a:cs typeface="+mn-cs"/>
              </a:rPr>
              <a:t>)</a:t>
            </a:r>
            <a:endParaRPr lang="zh-CN" altLang="en-US" sz="3600" dirty="0">
              <a:solidFill>
                <a:schemeClr val="bg1"/>
              </a:solidFill>
              <a:latin typeface="+mn-lt"/>
              <a:ea typeface="+mn-ea"/>
              <a:cs typeface="+mn-cs"/>
            </a:endParaRPr>
          </a:p>
        </p:txBody>
      </p:sp>
      <p:sp>
        <p:nvSpPr>
          <p:cNvPr id="5" name="標題 5"/>
          <p:cNvSpPr txBox="1">
            <a:spLocks/>
          </p:cNvSpPr>
          <p:nvPr/>
        </p:nvSpPr>
        <p:spPr>
          <a:xfrm>
            <a:off x="452363" y="1207011"/>
            <a:ext cx="11466189" cy="320689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2800" dirty="0">
                <a:solidFill>
                  <a:schemeClr val="bg1"/>
                </a:solidFill>
                <a:latin typeface="+mn-lt"/>
                <a:ea typeface="+mn-ea"/>
                <a:cs typeface="+mn-cs"/>
              </a:rPr>
              <a:t>The Tantric masters </a:t>
            </a:r>
            <a:r>
              <a:rPr lang="en-US" altLang="zh-CN" sz="2800" dirty="0" err="1" smtClean="0">
                <a:solidFill>
                  <a:schemeClr val="bg1"/>
                </a:solidFill>
                <a:latin typeface="+mn-lt"/>
                <a:ea typeface="+mn-ea"/>
                <a:cs typeface="+mn-cs"/>
              </a:rPr>
              <a:t>Śubhakarasiṃha</a:t>
            </a:r>
            <a:r>
              <a:rPr lang="en-US" altLang="zh-CN" sz="2800" dirty="0">
                <a:solidFill>
                  <a:schemeClr val="bg1"/>
                </a:solidFill>
                <a:latin typeface="+mn-lt"/>
                <a:ea typeface="+mn-ea"/>
                <a:cs typeface="+mn-cs"/>
              </a:rPr>
              <a:t> (</a:t>
            </a:r>
            <a:r>
              <a:rPr lang="en-US" altLang="zh-CN" sz="2800" dirty="0" smtClean="0">
                <a:solidFill>
                  <a:schemeClr val="bg1"/>
                </a:solidFill>
                <a:latin typeface="+mn-lt"/>
                <a:ea typeface="+mn-ea"/>
                <a:cs typeface="+mn-cs"/>
              </a:rPr>
              <a:t>637–735; </a:t>
            </a:r>
            <a:r>
              <a:rPr lang="zh-CN" altLang="en-US" sz="2800" dirty="0" smtClean="0">
                <a:solidFill>
                  <a:schemeClr val="bg1"/>
                </a:solidFill>
                <a:latin typeface="+mn-lt"/>
                <a:ea typeface="+mn-ea"/>
                <a:cs typeface="+mn-cs"/>
              </a:rPr>
              <a:t>善無畏</a:t>
            </a:r>
            <a:r>
              <a:rPr lang="en-US" altLang="zh-CN" sz="2800" dirty="0" smtClean="0">
                <a:solidFill>
                  <a:schemeClr val="bg1"/>
                </a:solidFill>
                <a:latin typeface="+mn-lt"/>
                <a:ea typeface="+mn-ea"/>
                <a:cs typeface="+mn-cs"/>
              </a:rPr>
              <a:t>), </a:t>
            </a:r>
            <a:r>
              <a:rPr lang="en-US" altLang="zh-CN" sz="2800" dirty="0" err="1">
                <a:solidFill>
                  <a:schemeClr val="bg1"/>
                </a:solidFill>
                <a:latin typeface="+mn-lt"/>
                <a:ea typeface="+mn-ea"/>
                <a:cs typeface="+mn-cs"/>
              </a:rPr>
              <a:t>Vajrabodhi</a:t>
            </a:r>
            <a:r>
              <a:rPr lang="en-US" altLang="zh-CN" sz="2800" dirty="0">
                <a:solidFill>
                  <a:schemeClr val="bg1"/>
                </a:solidFill>
                <a:latin typeface="+mn-lt"/>
                <a:ea typeface="+mn-ea"/>
                <a:cs typeface="+mn-cs"/>
              </a:rPr>
              <a:t> (</a:t>
            </a:r>
            <a:r>
              <a:rPr lang="en-US" altLang="zh-CN" sz="2800" dirty="0" smtClean="0">
                <a:solidFill>
                  <a:schemeClr val="bg1"/>
                </a:solidFill>
                <a:latin typeface="+mn-lt"/>
                <a:ea typeface="+mn-ea"/>
                <a:cs typeface="+mn-cs"/>
              </a:rPr>
              <a:t>671–741; </a:t>
            </a:r>
            <a:r>
              <a:rPr lang="zh-CN" altLang="en-US" sz="2800" dirty="0" smtClean="0">
                <a:solidFill>
                  <a:schemeClr val="bg1"/>
                </a:solidFill>
                <a:latin typeface="+mn-lt"/>
                <a:ea typeface="+mn-ea"/>
                <a:cs typeface="+mn-cs"/>
              </a:rPr>
              <a:t>金剛智</a:t>
            </a:r>
            <a:r>
              <a:rPr lang="en-US" altLang="zh-CN" sz="2800" dirty="0" smtClean="0">
                <a:solidFill>
                  <a:schemeClr val="bg1"/>
                </a:solidFill>
                <a:latin typeface="+mn-lt"/>
                <a:ea typeface="+mn-ea"/>
                <a:cs typeface="+mn-cs"/>
              </a:rPr>
              <a:t>) and </a:t>
            </a:r>
            <a:r>
              <a:rPr lang="en-US" altLang="zh-CN" sz="2800" dirty="0" err="1" smtClean="0">
                <a:solidFill>
                  <a:schemeClr val="bg1"/>
                </a:solidFill>
                <a:latin typeface="+mn-lt"/>
                <a:ea typeface="+mn-ea"/>
                <a:cs typeface="+mn-cs"/>
              </a:rPr>
              <a:t>Amoghavajra</a:t>
            </a:r>
            <a:r>
              <a:rPr lang="en-US" altLang="zh-CN" sz="2800" dirty="0">
                <a:solidFill>
                  <a:schemeClr val="bg1"/>
                </a:solidFill>
                <a:latin typeface="+mn-lt"/>
                <a:ea typeface="+mn-ea"/>
                <a:cs typeface="+mn-cs"/>
              </a:rPr>
              <a:t> (</a:t>
            </a:r>
            <a:r>
              <a:rPr lang="en-US" altLang="zh-CN" sz="2800" dirty="0" smtClean="0">
                <a:solidFill>
                  <a:schemeClr val="bg1"/>
                </a:solidFill>
                <a:latin typeface="+mn-lt"/>
                <a:ea typeface="+mn-ea"/>
                <a:cs typeface="+mn-cs"/>
              </a:rPr>
              <a:t>705–774; </a:t>
            </a:r>
            <a:r>
              <a:rPr lang="zh-CN" altLang="en-US" sz="2800" dirty="0" smtClean="0">
                <a:solidFill>
                  <a:schemeClr val="bg1"/>
                </a:solidFill>
                <a:latin typeface="+mn-lt"/>
                <a:ea typeface="+mn-ea"/>
                <a:cs typeface="+mn-cs"/>
              </a:rPr>
              <a:t>不空</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established the Esoteric Buddhist </a:t>
            </a:r>
            <a:r>
              <a:rPr lang="en-US" altLang="zh-CN" sz="2800" dirty="0" err="1">
                <a:solidFill>
                  <a:schemeClr val="bg1"/>
                </a:solidFill>
                <a:latin typeface="+mn-lt"/>
                <a:ea typeface="+mn-ea"/>
                <a:cs typeface="+mn-cs"/>
              </a:rPr>
              <a:t>Zhenyan</a:t>
            </a:r>
            <a:r>
              <a:rPr lang="en-US" altLang="zh-CN" sz="2800" dirty="0">
                <a:solidFill>
                  <a:schemeClr val="bg1"/>
                </a:solidFill>
                <a:latin typeface="+mn-lt"/>
                <a:ea typeface="+mn-ea"/>
                <a:cs typeface="+mn-cs"/>
              </a:rPr>
              <a:t> </a:t>
            </a:r>
            <a:r>
              <a:rPr lang="en-US" altLang="zh-CN" sz="2800" dirty="0" smtClean="0">
                <a:solidFill>
                  <a:schemeClr val="bg1"/>
                </a:solidFill>
                <a:latin typeface="+mn-lt"/>
                <a:ea typeface="+mn-ea"/>
                <a:cs typeface="+mn-cs"/>
              </a:rPr>
              <a:t>(</a:t>
            </a:r>
            <a:r>
              <a:rPr lang="zh-CN" altLang="en-US" sz="2800" dirty="0" smtClean="0">
                <a:solidFill>
                  <a:schemeClr val="bg1"/>
                </a:solidFill>
                <a:latin typeface="+mn-lt"/>
                <a:ea typeface="+mn-ea"/>
                <a:cs typeface="+mn-cs"/>
              </a:rPr>
              <a:t>真</a:t>
            </a:r>
            <a:r>
              <a:rPr lang="zh-CN" altLang="en-US" sz="2800" dirty="0">
                <a:solidFill>
                  <a:schemeClr val="bg1"/>
                </a:solidFill>
                <a:latin typeface="+mn-lt"/>
                <a:ea typeface="+mn-ea"/>
                <a:cs typeface="+mn-cs"/>
              </a:rPr>
              <a:t>言</a:t>
            </a:r>
            <a:r>
              <a:rPr lang="en-US" altLang="zh-CN" sz="2800" dirty="0">
                <a:solidFill>
                  <a:schemeClr val="bg1"/>
                </a:solidFill>
                <a:latin typeface="+mn-lt"/>
                <a:ea typeface="+mn-ea"/>
                <a:cs typeface="+mn-cs"/>
              </a:rPr>
              <a:t>, </a:t>
            </a:r>
            <a:r>
              <a:rPr lang="en-US" altLang="zh-CN" sz="2800" dirty="0" smtClean="0">
                <a:solidFill>
                  <a:schemeClr val="bg1"/>
                </a:solidFill>
                <a:latin typeface="+mn-lt"/>
                <a:ea typeface="+mn-ea"/>
                <a:cs typeface="+mn-cs"/>
              </a:rPr>
              <a:t>“true word”, “mantra”) </a:t>
            </a:r>
            <a:r>
              <a:rPr lang="en-US" altLang="zh-CN" sz="2800" dirty="0">
                <a:solidFill>
                  <a:schemeClr val="bg1"/>
                </a:solidFill>
                <a:latin typeface="+mn-lt"/>
                <a:ea typeface="+mn-ea"/>
                <a:cs typeface="+mn-cs"/>
              </a:rPr>
              <a:t>tradition </a:t>
            </a:r>
            <a:r>
              <a:rPr lang="en-US" altLang="zh-CN" sz="2800" dirty="0" smtClean="0">
                <a:solidFill>
                  <a:schemeClr val="bg1"/>
                </a:solidFill>
                <a:latin typeface="+mn-lt"/>
                <a:ea typeface="+mn-ea"/>
                <a:cs typeface="+mn-cs"/>
              </a:rPr>
              <a:t>in China from </a:t>
            </a:r>
            <a:r>
              <a:rPr lang="en-US" altLang="zh-CN" sz="2800" dirty="0">
                <a:solidFill>
                  <a:schemeClr val="bg1"/>
                </a:solidFill>
                <a:latin typeface="+mn-lt"/>
                <a:ea typeface="+mn-ea"/>
                <a:cs typeface="+mn-cs"/>
              </a:rPr>
              <a:t>716 to 720 during the reign of Emperor </a:t>
            </a:r>
            <a:r>
              <a:rPr lang="en-US" altLang="zh-CN" sz="2800" dirty="0" err="1" smtClean="0">
                <a:solidFill>
                  <a:schemeClr val="bg1"/>
                </a:solidFill>
                <a:latin typeface="+mn-lt"/>
                <a:ea typeface="+mn-ea"/>
                <a:cs typeface="+mn-cs"/>
              </a:rPr>
              <a:t>Xuanzong</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685-762; </a:t>
            </a:r>
            <a:r>
              <a:rPr lang="zh-CN" altLang="en-US" sz="2800" dirty="0">
                <a:solidFill>
                  <a:schemeClr val="bg1"/>
                </a:solidFill>
                <a:latin typeface="+mn-lt"/>
                <a:ea typeface="+mn-ea"/>
                <a:cs typeface="+mn-cs"/>
              </a:rPr>
              <a:t>唐玄宗</a:t>
            </a:r>
            <a:r>
              <a:rPr lang="en-US" altLang="zh-CN" sz="2800" dirty="0">
                <a:solidFill>
                  <a:schemeClr val="bg1"/>
                </a:solidFill>
                <a:latin typeface="+mn-lt"/>
                <a:ea typeface="+mn-ea"/>
                <a:cs typeface="+mn-cs"/>
              </a:rPr>
              <a:t>) of Tang </a:t>
            </a:r>
            <a:r>
              <a:rPr lang="en-US" altLang="zh-CN" sz="2800" dirty="0" smtClean="0">
                <a:solidFill>
                  <a:schemeClr val="bg1"/>
                </a:solidFill>
                <a:latin typeface="+mn-lt"/>
                <a:ea typeface="+mn-ea"/>
                <a:cs typeface="+mn-cs"/>
              </a:rPr>
              <a:t>Dynasty</a:t>
            </a:r>
            <a:r>
              <a:rPr lang="en-US" altLang="zh-CN" sz="2800" dirty="0">
                <a:solidFill>
                  <a:schemeClr val="bg1"/>
                </a:solidFill>
                <a:latin typeface="+mn-lt"/>
                <a:ea typeface="+mn-ea"/>
                <a:cs typeface="+mn-cs"/>
              </a:rPr>
              <a:t>. </a:t>
            </a:r>
            <a:endParaRPr lang="en-US" altLang="zh-CN" sz="2800" dirty="0" smtClean="0">
              <a:solidFill>
                <a:schemeClr val="bg1"/>
              </a:solidFill>
              <a:latin typeface="+mn-lt"/>
              <a:ea typeface="+mn-ea"/>
              <a:cs typeface="+mn-cs"/>
            </a:endParaRPr>
          </a:p>
        </p:txBody>
      </p:sp>
      <p:sp>
        <p:nvSpPr>
          <p:cNvPr id="6" name="標題 5"/>
          <p:cNvSpPr txBox="1">
            <a:spLocks/>
          </p:cNvSpPr>
          <p:nvPr/>
        </p:nvSpPr>
        <p:spPr>
          <a:xfrm>
            <a:off x="452364" y="4039489"/>
            <a:ext cx="11466189" cy="271923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2800" dirty="0" smtClean="0">
                <a:solidFill>
                  <a:schemeClr val="bg1"/>
                </a:solidFill>
                <a:latin typeface="+mn-lt"/>
                <a:ea typeface="+mn-ea"/>
                <a:cs typeface="+mn-cs"/>
              </a:rPr>
              <a:t>These </a:t>
            </a:r>
            <a:r>
              <a:rPr lang="en-US" altLang="zh-CN" sz="2800" dirty="0">
                <a:solidFill>
                  <a:schemeClr val="bg1"/>
                </a:solidFill>
                <a:latin typeface="+mn-lt"/>
                <a:ea typeface="+mn-ea"/>
                <a:cs typeface="+mn-cs"/>
              </a:rPr>
              <a:t>three masters brought the esoteric teachings to their height of popularity in </a:t>
            </a:r>
            <a:r>
              <a:rPr lang="en-US" altLang="zh-CN" sz="2800" dirty="0" smtClean="0">
                <a:solidFill>
                  <a:schemeClr val="bg1"/>
                </a:solidFill>
                <a:latin typeface="+mn-lt"/>
                <a:ea typeface="+mn-ea"/>
                <a:cs typeface="+mn-cs"/>
              </a:rPr>
              <a:t>China. </a:t>
            </a:r>
            <a:r>
              <a:rPr lang="en-US" altLang="zh-CN" sz="2800" dirty="0">
                <a:solidFill>
                  <a:schemeClr val="bg1"/>
                </a:solidFill>
                <a:latin typeface="+mn-lt"/>
                <a:ea typeface="+mn-ea"/>
                <a:cs typeface="+mn-cs"/>
              </a:rPr>
              <a:t>Major tantric texts introduced by these masters included the </a:t>
            </a:r>
            <a:r>
              <a:rPr lang="en-US" altLang="zh-CN" sz="2800" i="1" dirty="0" err="1">
                <a:solidFill>
                  <a:schemeClr val="bg1"/>
                </a:solidFill>
                <a:latin typeface="+mn-lt"/>
                <a:ea typeface="+mn-ea"/>
                <a:cs typeface="+mn-cs"/>
              </a:rPr>
              <a:t>Mahavairocana</a:t>
            </a:r>
            <a:r>
              <a:rPr lang="en-US" altLang="zh-CN" sz="2800" i="1" dirty="0">
                <a:solidFill>
                  <a:schemeClr val="bg1"/>
                </a:solidFill>
                <a:latin typeface="+mn-lt"/>
                <a:ea typeface="+mn-ea"/>
                <a:cs typeface="+mn-cs"/>
              </a:rPr>
              <a:t> </a:t>
            </a:r>
            <a:r>
              <a:rPr lang="en-US" altLang="zh-CN" sz="2800" i="1" dirty="0" smtClean="0">
                <a:solidFill>
                  <a:schemeClr val="bg1"/>
                </a:solidFill>
                <a:latin typeface="+mn-lt"/>
                <a:ea typeface="+mn-ea"/>
                <a:cs typeface="+mn-cs"/>
              </a:rPr>
              <a:t>Tantra </a:t>
            </a:r>
            <a:r>
              <a:rPr lang="en-US" altLang="zh-CN" sz="2800" dirty="0" smtClean="0">
                <a:solidFill>
                  <a:schemeClr val="bg1"/>
                </a:solidFill>
                <a:latin typeface="+mn-lt"/>
                <a:ea typeface="+mn-ea"/>
                <a:cs typeface="+mn-cs"/>
              </a:rPr>
              <a:t>(</a:t>
            </a:r>
            <a:r>
              <a:rPr lang="zh-TW" altLang="en-US" sz="2800" dirty="0">
                <a:solidFill>
                  <a:schemeClr val="bg1"/>
                </a:solidFill>
                <a:latin typeface="+mn-lt"/>
                <a:ea typeface="+mn-ea"/>
                <a:cs typeface="+mn-cs"/>
              </a:rPr>
              <a:t>大毘盧遮那成佛神變加持經</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and the </a:t>
            </a:r>
            <a:r>
              <a:rPr lang="en-US" altLang="zh-CN" sz="2800" i="1" dirty="0" err="1">
                <a:solidFill>
                  <a:schemeClr val="bg1"/>
                </a:solidFill>
                <a:latin typeface="+mn-lt"/>
                <a:ea typeface="+mn-ea"/>
                <a:cs typeface="+mn-cs"/>
              </a:rPr>
              <a:t>Vajrasekhara</a:t>
            </a:r>
            <a:r>
              <a:rPr lang="en-US" altLang="zh-CN" sz="2800" i="1" dirty="0">
                <a:solidFill>
                  <a:schemeClr val="bg1"/>
                </a:solidFill>
                <a:latin typeface="+mn-lt"/>
                <a:ea typeface="+mn-ea"/>
                <a:cs typeface="+mn-cs"/>
              </a:rPr>
              <a:t> </a:t>
            </a:r>
            <a:r>
              <a:rPr lang="en-US" altLang="zh-CN" sz="2800" i="1" dirty="0" smtClean="0">
                <a:solidFill>
                  <a:schemeClr val="bg1"/>
                </a:solidFill>
                <a:latin typeface="+mn-lt"/>
                <a:ea typeface="+mn-ea"/>
                <a:cs typeface="+mn-cs"/>
              </a:rPr>
              <a:t>Sutra </a:t>
            </a:r>
            <a:r>
              <a:rPr lang="en-US" altLang="zh-CN" sz="2800" dirty="0" smtClean="0">
                <a:solidFill>
                  <a:schemeClr val="bg1"/>
                </a:solidFill>
                <a:latin typeface="+mn-lt"/>
                <a:ea typeface="+mn-ea"/>
                <a:cs typeface="+mn-cs"/>
              </a:rPr>
              <a:t>(</a:t>
            </a:r>
            <a:r>
              <a:rPr lang="zh-CN" altLang="en-US" sz="2800" dirty="0" smtClean="0">
                <a:solidFill>
                  <a:schemeClr val="bg1"/>
                </a:solidFill>
                <a:latin typeface="+mn-lt"/>
                <a:ea typeface="+mn-ea"/>
                <a:cs typeface="+mn-cs"/>
              </a:rPr>
              <a:t>金剛頂經</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as well as numerous commentaries and ritual manuals.</a:t>
            </a:r>
            <a:endParaRPr lang="en-US" altLang="zh-CN" sz="2800" dirty="0" smtClean="0">
              <a:solidFill>
                <a:schemeClr val="bg1"/>
              </a:solidFill>
              <a:latin typeface="+mn-lt"/>
              <a:ea typeface="+mn-ea"/>
              <a:cs typeface="+mn-cs"/>
            </a:endParaRPr>
          </a:p>
        </p:txBody>
      </p:sp>
    </p:spTree>
    <p:extLst>
      <p:ext uri="{BB962C8B-B14F-4D97-AF65-F5344CB8AC3E}">
        <p14:creationId xmlns:p14="http://schemas.microsoft.com/office/powerpoint/2010/main" val="37237706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0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279932" y="179752"/>
            <a:ext cx="11831596" cy="381225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3000" dirty="0">
                <a:solidFill>
                  <a:schemeClr val="bg1"/>
                </a:solidFill>
                <a:latin typeface="+mn-lt"/>
                <a:ea typeface="+mn-ea"/>
                <a:cs typeface="+mn-cs"/>
              </a:rPr>
              <a:t>According to </a:t>
            </a:r>
            <a:r>
              <a:rPr lang="en-US" altLang="zh-CN" sz="3000" dirty="0" smtClean="0">
                <a:solidFill>
                  <a:schemeClr val="bg1"/>
                </a:solidFill>
                <a:latin typeface="+mn-lt"/>
                <a:ea typeface="+mn-ea"/>
                <a:cs typeface="+mn-cs"/>
              </a:rPr>
              <a:t>the Esoteric “True Word” </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Jpn</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Shingon</a:t>
            </a:r>
            <a:r>
              <a:rPr lang="en-US" altLang="zh-CN" sz="3000" dirty="0">
                <a:solidFill>
                  <a:schemeClr val="bg1"/>
                </a:solidFill>
                <a:latin typeface="+mn-lt"/>
                <a:ea typeface="+mn-ea"/>
                <a:cs typeface="+mn-cs"/>
              </a:rPr>
              <a:t>) school, the Esoteric teachings are those teachings that </a:t>
            </a:r>
            <a:r>
              <a:rPr lang="en-US" altLang="zh-CN" sz="3000" b="1" dirty="0" err="1">
                <a:solidFill>
                  <a:schemeClr val="bg1"/>
                </a:solidFill>
                <a:latin typeface="+mn-lt"/>
                <a:ea typeface="+mn-ea"/>
                <a:cs typeface="+mn-cs"/>
              </a:rPr>
              <a:t>Mahavairochana</a:t>
            </a:r>
            <a:r>
              <a:rPr lang="en-US" altLang="zh-CN" sz="3000" b="1" dirty="0">
                <a:solidFill>
                  <a:schemeClr val="bg1"/>
                </a:solidFill>
                <a:latin typeface="+mn-lt"/>
                <a:ea typeface="+mn-ea"/>
                <a:cs typeface="+mn-cs"/>
              </a:rPr>
              <a:t> Buddha</a:t>
            </a:r>
            <a:r>
              <a:rPr lang="en-US" altLang="zh-CN" sz="3000" dirty="0">
                <a:solidFill>
                  <a:schemeClr val="bg1"/>
                </a:solidFill>
                <a:latin typeface="+mn-lt"/>
                <a:ea typeface="+mn-ea"/>
                <a:cs typeface="+mn-cs"/>
              </a:rPr>
              <a:t> </a:t>
            </a:r>
            <a:r>
              <a:rPr lang="en-US" altLang="zh-CN" sz="3000" dirty="0" smtClean="0">
                <a:solidFill>
                  <a:schemeClr val="bg1"/>
                </a:solidFill>
                <a:latin typeface="+mn-lt"/>
                <a:ea typeface="+mn-ea"/>
                <a:cs typeface="+mn-cs"/>
              </a:rPr>
              <a:t>(</a:t>
            </a:r>
            <a:r>
              <a:rPr lang="zh-CN" altLang="en-US" sz="3000" dirty="0" smtClean="0">
                <a:solidFill>
                  <a:schemeClr val="bg1"/>
                </a:solidFill>
                <a:latin typeface="+mn-lt"/>
                <a:ea typeface="+mn-ea"/>
                <a:cs typeface="+mn-cs"/>
              </a:rPr>
              <a:t>大日如來</a:t>
            </a:r>
            <a:r>
              <a:rPr lang="en-US" altLang="zh-CN" sz="3000" dirty="0" smtClean="0">
                <a:solidFill>
                  <a:schemeClr val="bg1"/>
                </a:solidFill>
                <a:latin typeface="+mn-lt"/>
                <a:ea typeface="+mn-ea"/>
                <a:cs typeface="+mn-cs"/>
              </a:rPr>
              <a:t>; the </a:t>
            </a:r>
            <a:r>
              <a:rPr lang="en-US" altLang="zh-CN" sz="3000" dirty="0" err="1" smtClean="0">
                <a:solidFill>
                  <a:schemeClr val="bg1"/>
                </a:solidFill>
                <a:latin typeface="+mn-lt"/>
                <a:ea typeface="+mn-ea"/>
                <a:cs typeface="+mn-cs"/>
              </a:rPr>
              <a:t>dharmakāya</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of </a:t>
            </a:r>
            <a:r>
              <a:rPr lang="en-US" altLang="zh-CN" sz="3000" dirty="0" smtClean="0">
                <a:solidFill>
                  <a:schemeClr val="bg1"/>
                </a:solidFill>
                <a:latin typeface="+mn-lt"/>
                <a:ea typeface="+mn-ea"/>
                <a:cs typeface="+mn-cs"/>
              </a:rPr>
              <a:t>the </a:t>
            </a:r>
            <a:r>
              <a:rPr lang="en-US" altLang="zh-CN" sz="3000" dirty="0">
                <a:solidFill>
                  <a:schemeClr val="bg1"/>
                </a:solidFill>
                <a:latin typeface="+mn-lt"/>
                <a:ea typeface="+mn-ea"/>
                <a:cs typeface="+mn-cs"/>
              </a:rPr>
              <a:t>Gautama </a:t>
            </a:r>
            <a:r>
              <a:rPr lang="en-US" altLang="zh-CN" sz="3000" dirty="0" smtClean="0">
                <a:solidFill>
                  <a:schemeClr val="bg1"/>
                </a:solidFill>
                <a:latin typeface="+mn-lt"/>
                <a:ea typeface="+mn-ea"/>
                <a:cs typeface="+mn-cs"/>
              </a:rPr>
              <a:t>Buddha</a:t>
            </a:r>
            <a:r>
              <a:rPr lang="en-US" altLang="zh-CN" sz="3000" dirty="0">
                <a:solidFill>
                  <a:schemeClr val="bg1"/>
                </a:solidFill>
                <a:latin typeface="+mn-lt"/>
                <a:ea typeface="+mn-ea"/>
                <a:cs typeface="+mn-cs"/>
              </a:rPr>
              <a:t>; </a:t>
            </a:r>
            <a:r>
              <a:rPr lang="en-US" altLang="zh-CN" sz="3000" dirty="0" err="1">
                <a:solidFill>
                  <a:schemeClr val="bg1"/>
                </a:solidFill>
                <a:latin typeface="+mn-lt"/>
                <a:ea typeface="+mn-ea"/>
                <a:cs typeface="+mn-cs"/>
              </a:rPr>
              <a:t>Vairocana</a:t>
            </a:r>
            <a:r>
              <a:rPr lang="en-US" altLang="zh-CN" sz="3000" dirty="0">
                <a:solidFill>
                  <a:schemeClr val="bg1"/>
                </a:solidFill>
                <a:latin typeface="+mn-lt"/>
                <a:ea typeface="+mn-ea"/>
                <a:cs typeface="+mn-cs"/>
              </a:rPr>
              <a:t> is also seen as the embodiment of the Buddhist concept of </a:t>
            </a:r>
            <a:r>
              <a:rPr lang="en-US" altLang="zh-CN" sz="3000" dirty="0" err="1" smtClean="0">
                <a:solidFill>
                  <a:schemeClr val="bg1"/>
                </a:solidFill>
                <a:latin typeface="+mn-lt"/>
                <a:ea typeface="+mn-ea"/>
                <a:cs typeface="+mn-cs"/>
              </a:rPr>
              <a:t>Śūnyatā</a:t>
            </a:r>
            <a:r>
              <a:rPr lang="en-US" altLang="zh-CN" sz="3000" dirty="0" smtClean="0">
                <a:solidFill>
                  <a:schemeClr val="bg1"/>
                </a:solidFill>
                <a:latin typeface="+mn-lt"/>
                <a:ea typeface="+mn-ea"/>
                <a:cs typeface="+mn-cs"/>
              </a:rPr>
              <a:t>, “emptiness”) </a:t>
            </a:r>
            <a:r>
              <a:rPr lang="en-US" altLang="zh-CN" sz="3000" dirty="0">
                <a:solidFill>
                  <a:schemeClr val="bg1"/>
                </a:solidFill>
                <a:latin typeface="+mn-lt"/>
                <a:ea typeface="+mn-ea"/>
                <a:cs typeface="+mn-cs"/>
              </a:rPr>
              <a:t>preached secretly to </a:t>
            </a:r>
            <a:r>
              <a:rPr lang="en-US" altLang="zh-CN" sz="3000" b="1" dirty="0" err="1" smtClean="0">
                <a:solidFill>
                  <a:schemeClr val="bg1"/>
                </a:solidFill>
                <a:latin typeface="+mn-lt"/>
                <a:ea typeface="+mn-ea"/>
                <a:cs typeface="+mn-cs"/>
              </a:rPr>
              <a:t>Vajrasattva</a:t>
            </a:r>
            <a:r>
              <a:rPr lang="en-US" altLang="zh-CN" sz="3000" dirty="0" smtClean="0">
                <a:solidFill>
                  <a:schemeClr val="bg1"/>
                </a:solidFill>
                <a:latin typeface="+mn-lt"/>
                <a:ea typeface="+mn-ea"/>
                <a:cs typeface="+mn-cs"/>
              </a:rPr>
              <a:t> (</a:t>
            </a:r>
            <a:r>
              <a:rPr lang="zh-CN" altLang="en-US" sz="3000" dirty="0" smtClean="0">
                <a:solidFill>
                  <a:schemeClr val="bg1"/>
                </a:solidFill>
                <a:latin typeface="+mn-lt"/>
                <a:ea typeface="+mn-ea"/>
                <a:cs typeface="+mn-cs"/>
              </a:rPr>
              <a:t>金剛薩埵</a:t>
            </a:r>
            <a:r>
              <a:rPr lang="en-US" altLang="zh-CN" sz="3000" dirty="0" smtClean="0">
                <a:solidFill>
                  <a:schemeClr val="bg1"/>
                </a:solidFill>
                <a:latin typeface="+mn-lt"/>
                <a:ea typeface="+mn-ea"/>
                <a:cs typeface="+mn-cs"/>
              </a:rPr>
              <a:t>), </a:t>
            </a:r>
            <a:r>
              <a:rPr lang="en-US" altLang="zh-CN" sz="3000" dirty="0">
                <a:solidFill>
                  <a:schemeClr val="bg1"/>
                </a:solidFill>
                <a:latin typeface="+mn-lt"/>
                <a:ea typeface="+mn-ea"/>
                <a:cs typeface="+mn-cs"/>
              </a:rPr>
              <a:t>who compiled them and sealed them in an iron tower in southern India. </a:t>
            </a:r>
            <a:endParaRPr lang="en-US" altLang="zh-CN" sz="3000" dirty="0" smtClean="0">
              <a:solidFill>
                <a:schemeClr val="bg1"/>
              </a:solidFill>
              <a:latin typeface="+mn-lt"/>
              <a:ea typeface="+mn-ea"/>
              <a:cs typeface="+mn-cs"/>
            </a:endParaRPr>
          </a:p>
        </p:txBody>
      </p:sp>
      <p:sp>
        <p:nvSpPr>
          <p:cNvPr id="3" name="標題 5"/>
          <p:cNvSpPr txBox="1">
            <a:spLocks/>
          </p:cNvSpPr>
          <p:nvPr/>
        </p:nvSpPr>
        <p:spPr>
          <a:xfrm>
            <a:off x="279932" y="4106962"/>
            <a:ext cx="11445288" cy="241006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000" dirty="0">
                <a:solidFill>
                  <a:schemeClr val="bg1"/>
                </a:solidFill>
                <a:latin typeface="+mn-lt"/>
                <a:ea typeface="+mn-ea"/>
                <a:cs typeface="+mn-cs"/>
              </a:rPr>
              <a:t>The school taught that, by forming </a:t>
            </a:r>
            <a:r>
              <a:rPr lang="en-US" altLang="zh-CN" sz="3000" dirty="0" smtClean="0">
                <a:solidFill>
                  <a:schemeClr val="bg1"/>
                </a:solidFill>
                <a:latin typeface="+mn-lt"/>
                <a:ea typeface="+mn-ea"/>
                <a:cs typeface="+mn-cs"/>
              </a:rPr>
              <a:t>mudras (gestures) </a:t>
            </a:r>
            <a:r>
              <a:rPr lang="en-US" altLang="zh-CN" sz="3000" dirty="0">
                <a:solidFill>
                  <a:schemeClr val="bg1"/>
                </a:solidFill>
                <a:latin typeface="+mn-lt"/>
                <a:ea typeface="+mn-ea"/>
                <a:cs typeface="+mn-cs"/>
              </a:rPr>
              <a:t>with one's hands, </a:t>
            </a:r>
            <a:r>
              <a:rPr lang="en-US" altLang="zh-CN" sz="3000" dirty="0" smtClean="0">
                <a:solidFill>
                  <a:schemeClr val="bg1"/>
                </a:solidFill>
                <a:latin typeface="+mn-lt"/>
                <a:ea typeface="+mn-ea"/>
                <a:cs typeface="+mn-cs"/>
              </a:rPr>
              <a:t>chanting </a:t>
            </a:r>
            <a:r>
              <a:rPr lang="en-US" altLang="zh-CN" sz="3000" dirty="0">
                <a:solidFill>
                  <a:schemeClr val="bg1"/>
                </a:solidFill>
                <a:latin typeface="+mn-lt"/>
                <a:ea typeface="+mn-ea"/>
                <a:cs typeface="+mn-cs"/>
              </a:rPr>
              <a:t>mantras with one's mouth, and concentrating one's </a:t>
            </a:r>
            <a:r>
              <a:rPr lang="en-US" altLang="zh-CN" sz="3000" dirty="0" smtClean="0">
                <a:solidFill>
                  <a:schemeClr val="bg1"/>
                </a:solidFill>
                <a:latin typeface="+mn-lt"/>
                <a:ea typeface="+mn-ea"/>
                <a:cs typeface="+mn-cs"/>
              </a:rPr>
              <a:t>mind </a:t>
            </a:r>
            <a:r>
              <a:rPr lang="en-US" altLang="zh-CN" sz="3000" dirty="0">
                <a:solidFill>
                  <a:schemeClr val="bg1"/>
                </a:solidFill>
                <a:latin typeface="+mn-lt"/>
                <a:ea typeface="+mn-ea"/>
                <a:cs typeface="+mn-cs"/>
              </a:rPr>
              <a:t>on mandalas (diagrams) </a:t>
            </a:r>
            <a:r>
              <a:rPr lang="en-US" altLang="zh-CN" sz="3000" dirty="0" smtClean="0">
                <a:solidFill>
                  <a:schemeClr val="bg1"/>
                </a:solidFill>
                <a:latin typeface="+mn-lt"/>
                <a:ea typeface="+mn-ea"/>
                <a:cs typeface="+mn-cs"/>
              </a:rPr>
              <a:t>as </a:t>
            </a:r>
            <a:r>
              <a:rPr lang="en-US" altLang="zh-CN" sz="3000" dirty="0">
                <a:solidFill>
                  <a:schemeClr val="bg1"/>
                </a:solidFill>
                <a:latin typeface="+mn-lt"/>
                <a:ea typeface="+mn-ea"/>
                <a:cs typeface="+mn-cs"/>
              </a:rPr>
              <a:t>objects of </a:t>
            </a:r>
            <a:r>
              <a:rPr lang="en-US" altLang="zh-CN" sz="3000" dirty="0" smtClean="0">
                <a:solidFill>
                  <a:schemeClr val="bg1"/>
                </a:solidFill>
                <a:latin typeface="+mn-lt"/>
                <a:ea typeface="+mn-ea"/>
                <a:cs typeface="+mn-cs"/>
              </a:rPr>
              <a:t>devotion </a:t>
            </a:r>
            <a:r>
              <a:rPr lang="en-US" altLang="zh-CN" sz="3000" dirty="0">
                <a:solidFill>
                  <a:schemeClr val="bg1"/>
                </a:solidFill>
                <a:latin typeface="+mn-lt"/>
                <a:ea typeface="+mn-ea"/>
                <a:cs typeface="+mn-cs"/>
              </a:rPr>
              <a:t>(called </a:t>
            </a:r>
            <a:r>
              <a:rPr lang="en-US" altLang="zh-CN" sz="3000" dirty="0" err="1">
                <a:solidFill>
                  <a:schemeClr val="bg1"/>
                </a:solidFill>
                <a:latin typeface="+mn-lt"/>
                <a:ea typeface="+mn-ea"/>
                <a:cs typeface="+mn-cs"/>
              </a:rPr>
              <a:t>Mahavairochana's</a:t>
            </a:r>
            <a:r>
              <a:rPr lang="en-US" altLang="zh-CN" sz="3000" dirty="0">
                <a:solidFill>
                  <a:schemeClr val="bg1"/>
                </a:solidFill>
                <a:latin typeface="+mn-lt"/>
                <a:ea typeface="+mn-ea"/>
                <a:cs typeface="+mn-cs"/>
              </a:rPr>
              <a:t> three mysteries), one could become identical with </a:t>
            </a:r>
            <a:r>
              <a:rPr lang="en-US" altLang="zh-CN" sz="3000" dirty="0" err="1">
                <a:solidFill>
                  <a:schemeClr val="bg1"/>
                </a:solidFill>
                <a:latin typeface="+mn-lt"/>
                <a:ea typeface="+mn-ea"/>
                <a:cs typeface="+mn-cs"/>
              </a:rPr>
              <a:t>Mahavairochana</a:t>
            </a:r>
            <a:r>
              <a:rPr lang="en-US" altLang="zh-CN" sz="3000" dirty="0">
                <a:solidFill>
                  <a:schemeClr val="bg1"/>
                </a:solidFill>
                <a:latin typeface="+mn-lt"/>
                <a:ea typeface="+mn-ea"/>
                <a:cs typeface="+mn-cs"/>
              </a:rPr>
              <a:t> Buddha.</a:t>
            </a:r>
          </a:p>
        </p:txBody>
      </p:sp>
    </p:spTree>
    <p:extLst>
      <p:ext uri="{BB962C8B-B14F-4D97-AF65-F5344CB8AC3E}">
        <p14:creationId xmlns:p14="http://schemas.microsoft.com/office/powerpoint/2010/main" val="1662561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00696" y="249953"/>
            <a:ext cx="5626068" cy="6229224"/>
          </a:xfrm>
          <a:prstGeom prst="rect">
            <a:avLst/>
          </a:prstGeom>
        </p:spPr>
      </p:pic>
      <p:pic>
        <p:nvPicPr>
          <p:cNvPr id="5" name="圖片 4"/>
          <p:cNvPicPr>
            <a:picLocks noChangeAspect="1"/>
          </p:cNvPicPr>
          <p:nvPr/>
        </p:nvPicPr>
        <p:blipFill>
          <a:blip r:embed="rId4"/>
          <a:stretch>
            <a:fillRect/>
          </a:stretch>
        </p:blipFill>
        <p:spPr>
          <a:xfrm>
            <a:off x="6059989" y="249952"/>
            <a:ext cx="5503248" cy="6190553"/>
          </a:xfrm>
          <a:prstGeom prst="rect">
            <a:avLst/>
          </a:prstGeom>
        </p:spPr>
      </p:pic>
    </p:spTree>
    <p:extLst>
      <p:ext uri="{BB962C8B-B14F-4D97-AF65-F5344CB8AC3E}">
        <p14:creationId xmlns:p14="http://schemas.microsoft.com/office/powerpoint/2010/main" val="10022668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3" name="圖片 2"/>
          <p:cNvPicPr>
            <a:picLocks noChangeAspect="1"/>
          </p:cNvPicPr>
          <p:nvPr/>
        </p:nvPicPr>
        <p:blipFill>
          <a:blip r:embed="rId3"/>
          <a:stretch>
            <a:fillRect/>
          </a:stretch>
        </p:blipFill>
        <p:spPr>
          <a:xfrm>
            <a:off x="3529108" y="323960"/>
            <a:ext cx="8358092" cy="4858605"/>
          </a:xfrm>
          <a:prstGeom prst="rect">
            <a:avLst/>
          </a:prstGeom>
        </p:spPr>
      </p:pic>
      <p:sp>
        <p:nvSpPr>
          <p:cNvPr id="5" name="標題 5"/>
          <p:cNvSpPr txBox="1">
            <a:spLocks/>
          </p:cNvSpPr>
          <p:nvPr/>
        </p:nvSpPr>
        <p:spPr>
          <a:xfrm>
            <a:off x="334946" y="94053"/>
            <a:ext cx="3100735" cy="484893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endParaRPr lang="en-US" altLang="zh-CN" sz="2800" dirty="0">
              <a:solidFill>
                <a:schemeClr val="bg1"/>
              </a:solidFill>
              <a:latin typeface="+mn-lt"/>
              <a:ea typeface="+mn-ea"/>
              <a:cs typeface="+mn-cs"/>
            </a:endParaRPr>
          </a:p>
          <a:p>
            <a:pPr>
              <a:lnSpc>
                <a:spcPct val="110000"/>
              </a:lnSpc>
            </a:pPr>
            <a:r>
              <a:rPr lang="en-US" altLang="zh-CN" sz="2800" dirty="0">
                <a:solidFill>
                  <a:schemeClr val="bg1"/>
                </a:solidFill>
                <a:latin typeface="+mn-lt"/>
                <a:ea typeface="+mn-ea"/>
                <a:cs typeface="+mn-cs"/>
              </a:rPr>
              <a:t>The line of transmission of Esoteric Buddhism is held to be from </a:t>
            </a:r>
            <a:r>
              <a:rPr lang="en-US" altLang="zh-CN" sz="2800" dirty="0" err="1">
                <a:solidFill>
                  <a:schemeClr val="bg1"/>
                </a:solidFill>
                <a:latin typeface="+mn-lt"/>
                <a:ea typeface="+mn-ea"/>
                <a:cs typeface="+mn-cs"/>
              </a:rPr>
              <a:t>Vajrasattva</a:t>
            </a:r>
            <a:r>
              <a:rPr lang="en-US" altLang="zh-CN" sz="2800" dirty="0">
                <a:solidFill>
                  <a:schemeClr val="bg1"/>
                </a:solidFill>
                <a:latin typeface="+mn-lt"/>
                <a:ea typeface="+mn-ea"/>
                <a:cs typeface="+mn-cs"/>
              </a:rPr>
              <a:t> to </a:t>
            </a:r>
            <a:r>
              <a:rPr lang="en-US" altLang="zh-CN" sz="2800" dirty="0" err="1" smtClean="0">
                <a:solidFill>
                  <a:schemeClr val="bg1"/>
                </a:solidFill>
                <a:latin typeface="+mn-lt"/>
                <a:ea typeface="+mn-ea"/>
                <a:cs typeface="+mn-cs"/>
              </a:rPr>
              <a:t>Nagarjuna</a:t>
            </a:r>
            <a:r>
              <a:rPr lang="en-US" altLang="zh-CN" sz="2800" dirty="0" smtClean="0">
                <a:solidFill>
                  <a:schemeClr val="bg1"/>
                </a:solidFill>
                <a:latin typeface="+mn-lt"/>
                <a:ea typeface="+mn-ea"/>
                <a:cs typeface="+mn-cs"/>
              </a:rPr>
              <a:t> (</a:t>
            </a:r>
            <a:r>
              <a:rPr lang="zh-CN" altLang="en-US" sz="2800" dirty="0" smtClean="0">
                <a:solidFill>
                  <a:schemeClr val="bg1"/>
                </a:solidFill>
                <a:latin typeface="+mn-lt"/>
                <a:ea typeface="+mn-ea"/>
                <a:cs typeface="+mn-cs"/>
              </a:rPr>
              <a:t>龍樹</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and then down through </a:t>
            </a:r>
            <a:r>
              <a:rPr lang="en-US" altLang="zh-CN" sz="2800" dirty="0" err="1" smtClean="0">
                <a:solidFill>
                  <a:schemeClr val="bg1"/>
                </a:solidFill>
                <a:latin typeface="+mn-lt"/>
                <a:ea typeface="+mn-ea"/>
                <a:cs typeface="+mn-cs"/>
              </a:rPr>
              <a:t>Nagabodhi</a:t>
            </a:r>
            <a:r>
              <a:rPr lang="en-US" altLang="zh-CN" sz="2800" dirty="0" smtClean="0">
                <a:solidFill>
                  <a:schemeClr val="bg1"/>
                </a:solidFill>
                <a:latin typeface="+mn-lt"/>
                <a:ea typeface="+mn-ea"/>
                <a:cs typeface="+mn-cs"/>
              </a:rPr>
              <a:t> (</a:t>
            </a:r>
            <a:r>
              <a:rPr lang="zh-CN" altLang="en-US" sz="2800" dirty="0" smtClean="0">
                <a:solidFill>
                  <a:schemeClr val="bg1"/>
                </a:solidFill>
                <a:latin typeface="+mn-lt"/>
                <a:ea typeface="+mn-ea"/>
                <a:cs typeface="+mn-cs"/>
              </a:rPr>
              <a:t>龍智</a:t>
            </a:r>
            <a:r>
              <a:rPr lang="en-US" altLang="zh-CN" sz="2800" dirty="0" smtClean="0">
                <a:solidFill>
                  <a:schemeClr val="bg1"/>
                </a:solidFill>
                <a:latin typeface="+mn-lt"/>
                <a:ea typeface="+mn-ea"/>
                <a:cs typeface="+mn-cs"/>
              </a:rPr>
              <a:t>), </a:t>
            </a:r>
          </a:p>
        </p:txBody>
      </p:sp>
      <p:sp>
        <p:nvSpPr>
          <p:cNvPr id="6" name="標題 5"/>
          <p:cNvSpPr txBox="1">
            <a:spLocks/>
          </p:cNvSpPr>
          <p:nvPr/>
        </p:nvSpPr>
        <p:spPr>
          <a:xfrm>
            <a:off x="369631" y="5136316"/>
            <a:ext cx="11696095" cy="146094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2800" dirty="0" err="1" smtClean="0">
                <a:solidFill>
                  <a:schemeClr val="bg1"/>
                </a:solidFill>
                <a:latin typeface="+mn-lt"/>
                <a:ea typeface="+mn-ea"/>
                <a:cs typeface="+mn-cs"/>
              </a:rPr>
              <a:t>Vajrabodhi</a:t>
            </a:r>
            <a:r>
              <a:rPr lang="en-US" altLang="zh-CN" sz="2800" dirty="0" smtClean="0">
                <a:solidFill>
                  <a:schemeClr val="bg1"/>
                </a:solidFill>
                <a:latin typeface="+mn-lt"/>
                <a:ea typeface="+mn-ea"/>
                <a:cs typeface="+mn-cs"/>
              </a:rPr>
              <a:t> (</a:t>
            </a:r>
            <a:r>
              <a:rPr lang="zh-CN" altLang="en-US" sz="2800" dirty="0" smtClean="0">
                <a:solidFill>
                  <a:schemeClr val="bg1"/>
                </a:solidFill>
                <a:latin typeface="+mn-lt"/>
                <a:ea typeface="+mn-ea"/>
                <a:cs typeface="+mn-cs"/>
              </a:rPr>
              <a:t>金剛智</a:t>
            </a:r>
            <a:r>
              <a:rPr lang="en-US" altLang="zh-CN" sz="2800" dirty="0" smtClean="0">
                <a:solidFill>
                  <a:schemeClr val="bg1"/>
                </a:solidFill>
                <a:latin typeface="+mn-lt"/>
                <a:ea typeface="+mn-ea"/>
                <a:cs typeface="+mn-cs"/>
              </a:rPr>
              <a:t>), </a:t>
            </a:r>
            <a:r>
              <a:rPr lang="en-US" altLang="zh-CN" sz="2800" dirty="0" err="1" smtClean="0">
                <a:solidFill>
                  <a:schemeClr val="bg1"/>
                </a:solidFill>
                <a:latin typeface="+mn-lt"/>
                <a:ea typeface="+mn-ea"/>
                <a:cs typeface="+mn-cs"/>
              </a:rPr>
              <a:t>Amoghavajra</a:t>
            </a:r>
            <a:r>
              <a:rPr lang="en-US" altLang="zh-CN" sz="2800" dirty="0" smtClean="0">
                <a:solidFill>
                  <a:schemeClr val="bg1"/>
                </a:solidFill>
                <a:latin typeface="+mn-lt"/>
                <a:ea typeface="+mn-ea"/>
                <a:cs typeface="+mn-cs"/>
              </a:rPr>
              <a:t> (</a:t>
            </a:r>
            <a:r>
              <a:rPr lang="zh-CN" altLang="en-US" sz="2800" dirty="0" smtClean="0">
                <a:solidFill>
                  <a:schemeClr val="bg1"/>
                </a:solidFill>
                <a:latin typeface="+mn-lt"/>
                <a:ea typeface="+mn-ea"/>
                <a:cs typeface="+mn-cs"/>
              </a:rPr>
              <a:t>不空</a:t>
            </a:r>
            <a:r>
              <a:rPr lang="en-US" altLang="zh-CN" sz="2800" dirty="0" smtClean="0">
                <a:solidFill>
                  <a:schemeClr val="bg1"/>
                </a:solidFill>
                <a:latin typeface="+mn-lt"/>
                <a:ea typeface="+mn-ea"/>
                <a:cs typeface="+mn-cs"/>
              </a:rPr>
              <a:t>), </a:t>
            </a:r>
            <a:r>
              <a:rPr lang="en-US" altLang="zh-CN" sz="2800" dirty="0" err="1" smtClean="0">
                <a:solidFill>
                  <a:schemeClr val="bg1"/>
                </a:solidFill>
                <a:latin typeface="+mn-lt"/>
                <a:ea typeface="+mn-ea"/>
                <a:cs typeface="+mn-cs"/>
              </a:rPr>
              <a:t>Huiguo</a:t>
            </a:r>
            <a:r>
              <a:rPr lang="en-US" altLang="zh-CN" sz="2800" dirty="0" smtClean="0">
                <a:solidFill>
                  <a:schemeClr val="bg1"/>
                </a:solidFill>
                <a:latin typeface="+mn-lt"/>
                <a:ea typeface="+mn-ea"/>
                <a:cs typeface="+mn-cs"/>
              </a:rPr>
              <a:t> (</a:t>
            </a:r>
            <a:r>
              <a:rPr lang="zh-CN" altLang="en-US" sz="2800" dirty="0" smtClean="0">
                <a:solidFill>
                  <a:schemeClr val="bg1"/>
                </a:solidFill>
                <a:latin typeface="+mn-lt"/>
                <a:ea typeface="+mn-ea"/>
                <a:cs typeface="+mn-cs"/>
              </a:rPr>
              <a:t>惠果</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and finally to  </a:t>
            </a:r>
            <a:r>
              <a:rPr lang="en-US" altLang="zh-CN" sz="2800" dirty="0" err="1" smtClean="0">
                <a:solidFill>
                  <a:schemeClr val="bg1"/>
                </a:solidFill>
                <a:latin typeface="+mn-lt"/>
                <a:ea typeface="+mn-ea"/>
                <a:cs typeface="+mn-cs"/>
              </a:rPr>
              <a:t>Kūkai</a:t>
            </a:r>
            <a:r>
              <a:rPr lang="en-US" altLang="zh-CN" sz="2800" dirty="0" smtClean="0">
                <a:solidFill>
                  <a:schemeClr val="bg1"/>
                </a:solidFill>
                <a:latin typeface="+mn-lt"/>
                <a:ea typeface="+mn-ea"/>
                <a:cs typeface="+mn-cs"/>
              </a:rPr>
              <a:t> (</a:t>
            </a:r>
            <a:r>
              <a:rPr lang="zh-CN" altLang="en-US" sz="2800" dirty="0" smtClean="0">
                <a:solidFill>
                  <a:schemeClr val="bg1"/>
                </a:solidFill>
                <a:latin typeface="+mn-lt"/>
                <a:ea typeface="+mn-ea"/>
                <a:cs typeface="+mn-cs"/>
              </a:rPr>
              <a:t>空海</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the founder of the True Word school in Japan. </a:t>
            </a:r>
            <a:endParaRPr lang="en-US" altLang="zh-CN" sz="2800" dirty="0" smtClean="0">
              <a:solidFill>
                <a:schemeClr val="bg1"/>
              </a:solidFill>
              <a:latin typeface="+mn-lt"/>
              <a:ea typeface="+mn-ea"/>
              <a:cs typeface="+mn-cs"/>
            </a:endParaRPr>
          </a:p>
        </p:txBody>
      </p:sp>
    </p:spTree>
    <p:extLst>
      <p:ext uri="{BB962C8B-B14F-4D97-AF65-F5344CB8AC3E}">
        <p14:creationId xmlns:p14="http://schemas.microsoft.com/office/powerpoint/2010/main" val="32624989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607138" y="-268297"/>
            <a:ext cx="11154840" cy="317028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endParaRPr lang="en-US" altLang="zh-CN" sz="2800" dirty="0">
              <a:solidFill>
                <a:schemeClr val="bg1"/>
              </a:solidFill>
              <a:latin typeface="+mn-lt"/>
              <a:ea typeface="+mn-ea"/>
              <a:cs typeface="+mn-cs"/>
            </a:endParaRPr>
          </a:p>
          <a:p>
            <a:pPr>
              <a:lnSpc>
                <a:spcPct val="130000"/>
              </a:lnSpc>
            </a:pPr>
            <a:r>
              <a:rPr lang="en-US" altLang="zh-CN" sz="2800" dirty="0" err="1" smtClean="0">
                <a:solidFill>
                  <a:schemeClr val="bg1"/>
                </a:solidFill>
                <a:latin typeface="+mn-lt"/>
                <a:ea typeface="+mn-ea"/>
                <a:cs typeface="+mn-cs"/>
              </a:rPr>
              <a:t>Amoghavajra</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was the most influential of these and is to be considered as the true founder of the </a:t>
            </a:r>
            <a:r>
              <a:rPr lang="en-US" altLang="zh-CN" sz="2800" dirty="0" err="1">
                <a:solidFill>
                  <a:schemeClr val="bg1"/>
                </a:solidFill>
                <a:latin typeface="+mn-lt"/>
                <a:ea typeface="+mn-ea"/>
                <a:cs typeface="+mn-cs"/>
              </a:rPr>
              <a:t>Zhenyan</a:t>
            </a:r>
            <a:r>
              <a:rPr lang="en-US" altLang="zh-CN" sz="2800" dirty="0">
                <a:solidFill>
                  <a:schemeClr val="bg1"/>
                </a:solidFill>
                <a:latin typeface="+mn-lt"/>
                <a:ea typeface="+mn-ea"/>
                <a:cs typeface="+mn-cs"/>
              </a:rPr>
              <a:t> or Mantra Tradition. He translated the largest number of texts (second only to </a:t>
            </a:r>
            <a:r>
              <a:rPr lang="en-US" altLang="zh-CN" sz="2800" dirty="0" err="1">
                <a:solidFill>
                  <a:schemeClr val="bg1"/>
                </a:solidFill>
                <a:latin typeface="+mn-lt"/>
                <a:ea typeface="+mn-ea"/>
                <a:cs typeface="+mn-cs"/>
              </a:rPr>
              <a:t>Xuanzang</a:t>
            </a:r>
            <a:r>
              <a:rPr lang="en-US" altLang="zh-CN" sz="2800" dirty="0">
                <a:solidFill>
                  <a:schemeClr val="bg1"/>
                </a:solidFill>
                <a:latin typeface="+mn-lt"/>
                <a:ea typeface="+mn-ea"/>
                <a:cs typeface="+mn-cs"/>
              </a:rPr>
              <a:t>), performed rituals for the royal family, taught disciples from Japan and Korea and was the first to be bestowed Tang imperial titles</a:t>
            </a:r>
            <a:r>
              <a:rPr lang="en-US" altLang="zh-CN" sz="2800" dirty="0" smtClean="0">
                <a:solidFill>
                  <a:schemeClr val="bg1"/>
                </a:solidFill>
                <a:latin typeface="+mn-lt"/>
                <a:ea typeface="+mn-ea"/>
                <a:cs typeface="+mn-cs"/>
              </a:rPr>
              <a:t>. </a:t>
            </a:r>
          </a:p>
        </p:txBody>
      </p:sp>
      <p:sp>
        <p:nvSpPr>
          <p:cNvPr id="3" name="標題 5"/>
          <p:cNvSpPr txBox="1">
            <a:spLocks/>
          </p:cNvSpPr>
          <p:nvPr/>
        </p:nvSpPr>
        <p:spPr>
          <a:xfrm>
            <a:off x="607138" y="2901988"/>
            <a:ext cx="9478639" cy="87059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lnSpc>
                <a:spcPct val="150000"/>
              </a:lnSpc>
              <a:buFont typeface="Wingdings" panose="05000000000000000000" pitchFamily="2" charset="2"/>
              <a:buChar char="Ø"/>
            </a:pPr>
            <a:r>
              <a:rPr lang="en-US" altLang="zh-CN" sz="2800" dirty="0" smtClean="0">
                <a:solidFill>
                  <a:schemeClr val="bg1"/>
                </a:solidFill>
                <a:latin typeface="+mn-lt"/>
                <a:ea typeface="+mn-ea"/>
                <a:cs typeface="+mn-cs"/>
              </a:rPr>
              <a:t>The four great Buddhist translators in China:</a:t>
            </a:r>
          </a:p>
        </p:txBody>
      </p:sp>
      <p:sp>
        <p:nvSpPr>
          <p:cNvPr id="4" name="標題 5"/>
          <p:cNvSpPr txBox="1">
            <a:spLocks/>
          </p:cNvSpPr>
          <p:nvPr/>
        </p:nvSpPr>
        <p:spPr>
          <a:xfrm>
            <a:off x="6244924" y="5923933"/>
            <a:ext cx="2021991" cy="87059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2800" dirty="0" smtClean="0">
                <a:solidFill>
                  <a:schemeClr val="bg1"/>
                </a:solidFill>
                <a:latin typeface="+mn-lt"/>
                <a:ea typeface="+mn-ea"/>
                <a:cs typeface="+mn-cs"/>
              </a:rPr>
              <a:t> </a:t>
            </a:r>
            <a:r>
              <a:rPr lang="en-US" altLang="zh-CN" sz="2800" dirty="0" err="1" smtClean="0">
                <a:solidFill>
                  <a:schemeClr val="bg1"/>
                </a:solidFill>
                <a:latin typeface="+mn-lt"/>
                <a:ea typeface="+mn-ea"/>
                <a:cs typeface="+mn-cs"/>
              </a:rPr>
              <a:t>Xuanzang</a:t>
            </a:r>
            <a:endParaRPr lang="en-US" altLang="zh-CN" sz="2800" dirty="0" smtClean="0">
              <a:solidFill>
                <a:schemeClr val="bg1"/>
              </a:solidFill>
              <a:latin typeface="+mn-lt"/>
              <a:ea typeface="+mn-ea"/>
              <a:cs typeface="+mn-cs"/>
            </a:endParaRPr>
          </a:p>
          <a:p>
            <a:pPr>
              <a:lnSpc>
                <a:spcPct val="100000"/>
              </a:lnSpc>
            </a:pPr>
            <a:r>
              <a:rPr lang="en-US" altLang="zh-CN" sz="2800" dirty="0">
                <a:solidFill>
                  <a:schemeClr val="bg1"/>
                </a:solidFill>
                <a:latin typeface="+mn-lt"/>
                <a:ea typeface="+mn-ea"/>
                <a:cs typeface="+mn-cs"/>
              </a:rPr>
              <a:t>  </a:t>
            </a:r>
            <a:r>
              <a:rPr lang="en-US" altLang="zh-CN" sz="2800" dirty="0" smtClean="0">
                <a:solidFill>
                  <a:schemeClr val="bg1"/>
                </a:solidFill>
                <a:latin typeface="+mn-lt"/>
                <a:ea typeface="+mn-ea"/>
                <a:cs typeface="+mn-cs"/>
              </a:rPr>
              <a:t>602-664 </a:t>
            </a:r>
          </a:p>
        </p:txBody>
      </p:sp>
      <p:pic>
        <p:nvPicPr>
          <p:cNvPr id="5" name="圖片 4"/>
          <p:cNvPicPr>
            <a:picLocks noChangeAspect="1"/>
          </p:cNvPicPr>
          <p:nvPr/>
        </p:nvPicPr>
        <p:blipFill>
          <a:blip r:embed="rId3"/>
          <a:stretch>
            <a:fillRect/>
          </a:stretch>
        </p:blipFill>
        <p:spPr>
          <a:xfrm>
            <a:off x="607138" y="3730446"/>
            <a:ext cx="2051155" cy="2174987"/>
          </a:xfrm>
          <a:prstGeom prst="rect">
            <a:avLst/>
          </a:prstGeom>
        </p:spPr>
      </p:pic>
      <p:pic>
        <p:nvPicPr>
          <p:cNvPr id="7" name="圖片 6"/>
          <p:cNvPicPr>
            <a:picLocks noChangeAspect="1"/>
          </p:cNvPicPr>
          <p:nvPr/>
        </p:nvPicPr>
        <p:blipFill>
          <a:blip r:embed="rId4"/>
          <a:stretch>
            <a:fillRect/>
          </a:stretch>
        </p:blipFill>
        <p:spPr>
          <a:xfrm>
            <a:off x="6020228" y="3752178"/>
            <a:ext cx="2314797" cy="2140224"/>
          </a:xfrm>
          <a:prstGeom prst="rect">
            <a:avLst/>
          </a:prstGeom>
        </p:spPr>
      </p:pic>
      <p:sp>
        <p:nvSpPr>
          <p:cNvPr id="8" name="標題 5"/>
          <p:cNvSpPr txBox="1">
            <a:spLocks/>
          </p:cNvSpPr>
          <p:nvPr/>
        </p:nvSpPr>
        <p:spPr>
          <a:xfrm>
            <a:off x="636302" y="5923933"/>
            <a:ext cx="2021991" cy="87059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2800" dirty="0" smtClean="0">
                <a:solidFill>
                  <a:schemeClr val="bg1"/>
                </a:solidFill>
                <a:latin typeface="+mn-lt"/>
                <a:ea typeface="+mn-ea"/>
                <a:cs typeface="+mn-cs"/>
              </a:rPr>
              <a:t> </a:t>
            </a:r>
            <a:r>
              <a:rPr lang="en-US" altLang="zh-CN" sz="2800" dirty="0" err="1" smtClean="0">
                <a:solidFill>
                  <a:schemeClr val="bg1"/>
                </a:solidFill>
                <a:latin typeface="+mn-lt"/>
                <a:ea typeface="+mn-ea"/>
                <a:cs typeface="+mn-cs"/>
              </a:rPr>
              <a:t>Kumarajiva</a:t>
            </a:r>
            <a:endParaRPr lang="en-US" altLang="zh-CN" sz="2800" dirty="0" smtClean="0">
              <a:solidFill>
                <a:schemeClr val="bg1"/>
              </a:solidFill>
              <a:latin typeface="+mn-lt"/>
              <a:ea typeface="+mn-ea"/>
              <a:cs typeface="+mn-cs"/>
            </a:endParaRPr>
          </a:p>
          <a:p>
            <a:pPr>
              <a:lnSpc>
                <a:spcPct val="100000"/>
              </a:lnSpc>
            </a:pPr>
            <a:r>
              <a:rPr lang="en-US" altLang="zh-CN" sz="2800" dirty="0" smtClean="0">
                <a:solidFill>
                  <a:schemeClr val="bg1"/>
                </a:solidFill>
                <a:latin typeface="+mn-lt"/>
                <a:ea typeface="+mn-ea"/>
                <a:cs typeface="+mn-cs"/>
              </a:rPr>
              <a:t>  344-413 </a:t>
            </a:r>
          </a:p>
        </p:txBody>
      </p:sp>
      <p:sp>
        <p:nvSpPr>
          <p:cNvPr id="11" name="標題 5"/>
          <p:cNvSpPr txBox="1">
            <a:spLocks/>
          </p:cNvSpPr>
          <p:nvPr/>
        </p:nvSpPr>
        <p:spPr>
          <a:xfrm>
            <a:off x="3328265" y="5905433"/>
            <a:ext cx="2021991" cy="87059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2800" dirty="0">
                <a:solidFill>
                  <a:schemeClr val="bg1"/>
                </a:solidFill>
                <a:latin typeface="+mn-lt"/>
                <a:ea typeface="+mn-ea"/>
                <a:cs typeface="+mn-cs"/>
              </a:rPr>
              <a:t> </a:t>
            </a:r>
            <a:r>
              <a:rPr lang="en-US" altLang="zh-CN" sz="2800" dirty="0" err="1">
                <a:solidFill>
                  <a:schemeClr val="bg1"/>
                </a:solidFill>
                <a:latin typeface="+mn-lt"/>
                <a:ea typeface="+mn-ea"/>
                <a:cs typeface="+mn-cs"/>
              </a:rPr>
              <a:t>Paramārtha</a:t>
            </a:r>
            <a:r>
              <a:rPr lang="en-US" altLang="zh-CN" sz="2800" dirty="0" smtClean="0">
                <a:solidFill>
                  <a:schemeClr val="bg1"/>
                </a:solidFill>
                <a:latin typeface="+mn-lt"/>
                <a:ea typeface="+mn-ea"/>
                <a:cs typeface="+mn-cs"/>
              </a:rPr>
              <a:t>   </a:t>
            </a:r>
          </a:p>
          <a:p>
            <a:pPr>
              <a:lnSpc>
                <a:spcPct val="100000"/>
              </a:lnSpc>
            </a:pPr>
            <a:r>
              <a:rPr lang="en-US" altLang="zh-CN" sz="2800" dirty="0">
                <a:solidFill>
                  <a:schemeClr val="bg1"/>
                </a:solidFill>
                <a:latin typeface="+mn-lt"/>
                <a:ea typeface="+mn-ea"/>
                <a:cs typeface="+mn-cs"/>
              </a:rPr>
              <a:t> </a:t>
            </a:r>
            <a:r>
              <a:rPr lang="en-US" altLang="zh-CN" sz="2800" dirty="0" smtClean="0">
                <a:solidFill>
                  <a:schemeClr val="bg1"/>
                </a:solidFill>
                <a:latin typeface="+mn-lt"/>
                <a:ea typeface="+mn-ea"/>
                <a:cs typeface="+mn-cs"/>
              </a:rPr>
              <a:t> 499-569 </a:t>
            </a:r>
          </a:p>
        </p:txBody>
      </p:sp>
      <p:sp>
        <p:nvSpPr>
          <p:cNvPr id="12" name="標題 5"/>
          <p:cNvSpPr txBox="1">
            <a:spLocks/>
          </p:cNvSpPr>
          <p:nvPr/>
        </p:nvSpPr>
        <p:spPr>
          <a:xfrm>
            <a:off x="9031415" y="5626023"/>
            <a:ext cx="2108724" cy="103759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2800" dirty="0">
                <a:solidFill>
                  <a:schemeClr val="bg1"/>
                </a:solidFill>
                <a:latin typeface="+mn-lt"/>
                <a:ea typeface="+mn-ea"/>
                <a:cs typeface="+mn-cs"/>
              </a:rPr>
              <a:t> </a:t>
            </a:r>
            <a:r>
              <a:rPr lang="en-US" altLang="zh-CN" sz="2800" dirty="0" err="1" smtClean="0">
                <a:solidFill>
                  <a:schemeClr val="bg1"/>
                </a:solidFill>
                <a:latin typeface="+mn-lt"/>
                <a:ea typeface="+mn-ea"/>
                <a:cs typeface="+mn-cs"/>
              </a:rPr>
              <a:t>Amoghavajra</a:t>
            </a:r>
            <a:endParaRPr lang="en-US" altLang="zh-CN" sz="2800" dirty="0" smtClean="0">
              <a:solidFill>
                <a:schemeClr val="bg1"/>
              </a:solidFill>
              <a:latin typeface="+mn-lt"/>
              <a:ea typeface="+mn-ea"/>
              <a:cs typeface="+mn-cs"/>
            </a:endParaRPr>
          </a:p>
          <a:p>
            <a:pPr>
              <a:lnSpc>
                <a:spcPct val="100000"/>
              </a:lnSpc>
            </a:pPr>
            <a:r>
              <a:rPr lang="en-US" altLang="zh-CN" sz="2800" dirty="0">
                <a:solidFill>
                  <a:schemeClr val="bg1"/>
                </a:solidFill>
                <a:latin typeface="+mn-lt"/>
                <a:ea typeface="+mn-ea"/>
                <a:cs typeface="+mn-cs"/>
              </a:rPr>
              <a:t> </a:t>
            </a:r>
            <a:r>
              <a:rPr lang="en-US" altLang="zh-CN" sz="2800" dirty="0" smtClean="0">
                <a:solidFill>
                  <a:schemeClr val="bg1"/>
                </a:solidFill>
                <a:latin typeface="+mn-lt"/>
                <a:ea typeface="+mn-ea"/>
                <a:cs typeface="+mn-cs"/>
              </a:rPr>
              <a:t> 705-774</a:t>
            </a:r>
          </a:p>
        </p:txBody>
      </p:sp>
      <p:pic>
        <p:nvPicPr>
          <p:cNvPr id="13" name="圖片 12"/>
          <p:cNvPicPr>
            <a:picLocks noChangeAspect="1"/>
          </p:cNvPicPr>
          <p:nvPr/>
        </p:nvPicPr>
        <p:blipFill>
          <a:blip r:embed="rId5"/>
          <a:stretch>
            <a:fillRect/>
          </a:stretch>
        </p:blipFill>
        <p:spPr>
          <a:xfrm>
            <a:off x="3246385" y="3730445"/>
            <a:ext cx="2185752" cy="2161957"/>
          </a:xfrm>
          <a:prstGeom prst="rect">
            <a:avLst/>
          </a:prstGeom>
        </p:spPr>
      </p:pic>
      <p:pic>
        <p:nvPicPr>
          <p:cNvPr id="15" name="圖片 14"/>
          <p:cNvPicPr>
            <a:picLocks noChangeAspect="1"/>
          </p:cNvPicPr>
          <p:nvPr/>
        </p:nvPicPr>
        <p:blipFill>
          <a:blip r:embed="rId6"/>
          <a:stretch>
            <a:fillRect/>
          </a:stretch>
        </p:blipFill>
        <p:spPr>
          <a:xfrm>
            <a:off x="8923115" y="3751518"/>
            <a:ext cx="2158815" cy="2140884"/>
          </a:xfrm>
          <a:prstGeom prst="rect">
            <a:avLst/>
          </a:prstGeom>
        </p:spPr>
      </p:pic>
    </p:spTree>
    <p:extLst>
      <p:ext uri="{BB962C8B-B14F-4D97-AF65-F5344CB8AC3E}">
        <p14:creationId xmlns:p14="http://schemas.microsoft.com/office/powerpoint/2010/main" val="41915936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8" grpId="0"/>
      <p:bldP spid="11" grpId="0"/>
      <p:bldP spid="12" grpId="0"/>
    </p:bld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539211" y="-289197"/>
            <a:ext cx="11154840" cy="41714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endParaRPr lang="en-US" altLang="zh-CN" sz="2800" dirty="0">
              <a:solidFill>
                <a:schemeClr val="bg1"/>
              </a:solidFill>
              <a:latin typeface="+mn-lt"/>
              <a:ea typeface="+mn-ea"/>
              <a:cs typeface="+mn-cs"/>
            </a:endParaRPr>
          </a:p>
          <a:p>
            <a:pPr>
              <a:lnSpc>
                <a:spcPct val="130000"/>
              </a:lnSpc>
            </a:pPr>
            <a:r>
              <a:rPr lang="en-US" altLang="zh-CN" sz="2800" dirty="0">
                <a:solidFill>
                  <a:schemeClr val="bg1"/>
                </a:solidFill>
                <a:latin typeface="+mn-lt"/>
                <a:ea typeface="+mn-ea"/>
                <a:cs typeface="+mn-cs"/>
              </a:rPr>
              <a:t>Due to this new found influence and prestige, esoteric Buddhism strongly influenced the rest of Chinese Buddhism during the Tang dynasty. This prestige also drew East Asian pilgrims to esoteric centers such as </a:t>
            </a:r>
            <a:r>
              <a:rPr lang="en-US" altLang="zh-CN" sz="2800" dirty="0" err="1">
                <a:solidFill>
                  <a:schemeClr val="bg1"/>
                </a:solidFill>
                <a:latin typeface="+mn-lt"/>
                <a:ea typeface="+mn-ea"/>
                <a:cs typeface="+mn-cs"/>
              </a:rPr>
              <a:t>Qinglong</a:t>
            </a:r>
            <a:r>
              <a:rPr lang="en-US" altLang="zh-CN" sz="2800" dirty="0">
                <a:solidFill>
                  <a:schemeClr val="bg1"/>
                </a:solidFill>
                <a:latin typeface="+mn-lt"/>
                <a:ea typeface="+mn-ea"/>
                <a:cs typeface="+mn-cs"/>
              </a:rPr>
              <a:t> </a:t>
            </a:r>
            <a:r>
              <a:rPr lang="zh-CN" altLang="en-US" sz="2800" dirty="0">
                <a:solidFill>
                  <a:schemeClr val="bg1"/>
                </a:solidFill>
                <a:latin typeface="+mn-lt"/>
                <a:ea typeface="+mn-ea"/>
                <a:cs typeface="+mn-cs"/>
              </a:rPr>
              <a:t>青龍寺 </a:t>
            </a:r>
            <a:r>
              <a:rPr lang="en-US" altLang="zh-CN" sz="2800" dirty="0">
                <a:solidFill>
                  <a:schemeClr val="bg1"/>
                </a:solidFill>
                <a:latin typeface="+mn-lt"/>
                <a:ea typeface="+mn-ea"/>
                <a:cs typeface="+mn-cs"/>
              </a:rPr>
              <a:t>and </a:t>
            </a:r>
            <a:r>
              <a:rPr lang="en-US" altLang="zh-CN" sz="2800" dirty="0" err="1">
                <a:solidFill>
                  <a:schemeClr val="bg1"/>
                </a:solidFill>
                <a:latin typeface="+mn-lt"/>
                <a:ea typeface="+mn-ea"/>
                <a:cs typeface="+mn-cs"/>
              </a:rPr>
              <a:t>Xingshan</a:t>
            </a:r>
            <a:r>
              <a:rPr lang="en-US" altLang="zh-CN" sz="2800" dirty="0">
                <a:solidFill>
                  <a:schemeClr val="bg1"/>
                </a:solidFill>
                <a:latin typeface="+mn-lt"/>
                <a:ea typeface="+mn-ea"/>
                <a:cs typeface="+mn-cs"/>
              </a:rPr>
              <a:t> </a:t>
            </a:r>
            <a:r>
              <a:rPr lang="zh-CN" altLang="en-US" sz="2800" dirty="0">
                <a:solidFill>
                  <a:schemeClr val="bg1"/>
                </a:solidFill>
                <a:latin typeface="+mn-lt"/>
                <a:ea typeface="+mn-ea"/>
                <a:cs typeface="+mn-cs"/>
              </a:rPr>
              <a:t>興善寺</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The </a:t>
            </a:r>
            <a:r>
              <a:rPr lang="en-US" altLang="zh-CN" sz="2800" dirty="0" err="1">
                <a:solidFill>
                  <a:schemeClr val="bg1"/>
                </a:solidFill>
                <a:latin typeface="+mn-lt"/>
                <a:ea typeface="+mn-ea"/>
                <a:cs typeface="+mn-cs"/>
              </a:rPr>
              <a:t>Mantrayana</a:t>
            </a:r>
            <a:r>
              <a:rPr lang="en-US" altLang="zh-CN" sz="2800" dirty="0">
                <a:solidFill>
                  <a:schemeClr val="bg1"/>
                </a:solidFill>
                <a:latin typeface="+mn-lt"/>
                <a:ea typeface="+mn-ea"/>
                <a:cs typeface="+mn-cs"/>
              </a:rPr>
              <a:t> tradition also influenced other Chinese Buddhist schools like </a:t>
            </a:r>
            <a:r>
              <a:rPr lang="en-US" altLang="zh-CN" sz="2800" dirty="0" err="1" smtClean="0">
                <a:solidFill>
                  <a:schemeClr val="bg1"/>
                </a:solidFill>
                <a:latin typeface="+mn-lt"/>
                <a:ea typeface="+mn-ea"/>
                <a:cs typeface="+mn-cs"/>
              </a:rPr>
              <a:t>Tiantai</a:t>
            </a:r>
            <a:r>
              <a:rPr lang="en-US" altLang="zh-CN" sz="2800" dirty="0" smtClean="0">
                <a:solidFill>
                  <a:schemeClr val="bg1"/>
                </a:solidFill>
                <a:latin typeface="+mn-lt"/>
                <a:ea typeface="+mn-ea"/>
                <a:cs typeface="+mn-cs"/>
              </a:rPr>
              <a:t> School, </a:t>
            </a:r>
            <a:r>
              <a:rPr lang="en-US" altLang="zh-CN" sz="2800" dirty="0">
                <a:solidFill>
                  <a:schemeClr val="bg1"/>
                </a:solidFill>
                <a:latin typeface="+mn-lt"/>
                <a:ea typeface="+mn-ea"/>
                <a:cs typeface="+mn-cs"/>
              </a:rPr>
              <a:t>Chan Buddhism and Pure Land Buddhism, through the adoption of mantras, </a:t>
            </a:r>
            <a:r>
              <a:rPr lang="en-US" altLang="zh-CN" sz="2800" dirty="0" err="1" smtClean="0">
                <a:solidFill>
                  <a:schemeClr val="bg1"/>
                </a:solidFill>
                <a:latin typeface="+mn-lt"/>
                <a:ea typeface="+mn-ea"/>
                <a:cs typeface="+mn-cs"/>
              </a:rPr>
              <a:t>dhāraṇīs</a:t>
            </a:r>
            <a:r>
              <a:rPr lang="en-US" altLang="zh-CN" sz="2800" dirty="0" smtClean="0">
                <a:solidFill>
                  <a:schemeClr val="bg1"/>
                </a:solidFill>
                <a:latin typeface="+mn-lt"/>
                <a:ea typeface="+mn-ea"/>
                <a:cs typeface="+mn-cs"/>
              </a:rPr>
              <a:t> (Buddhist chants), </a:t>
            </a:r>
            <a:r>
              <a:rPr lang="en-US" altLang="zh-CN" sz="2800" dirty="0">
                <a:solidFill>
                  <a:schemeClr val="bg1"/>
                </a:solidFill>
                <a:latin typeface="+mn-lt"/>
                <a:ea typeface="+mn-ea"/>
                <a:cs typeface="+mn-cs"/>
              </a:rPr>
              <a:t>ritual forms as well as the construction of altars</a:t>
            </a:r>
            <a:r>
              <a:rPr lang="en-US" altLang="zh-CN" sz="2800" dirty="0" smtClean="0">
                <a:solidFill>
                  <a:schemeClr val="bg1"/>
                </a:solidFill>
                <a:latin typeface="+mn-lt"/>
                <a:ea typeface="+mn-ea"/>
                <a:cs typeface="+mn-cs"/>
              </a:rPr>
              <a:t>.</a:t>
            </a:r>
          </a:p>
        </p:txBody>
      </p:sp>
      <p:sp>
        <p:nvSpPr>
          <p:cNvPr id="3" name="標題 5"/>
          <p:cNvSpPr txBox="1">
            <a:spLocks/>
          </p:cNvSpPr>
          <p:nvPr/>
        </p:nvSpPr>
        <p:spPr>
          <a:xfrm>
            <a:off x="539211" y="4227140"/>
            <a:ext cx="11154840" cy="218933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2800" dirty="0">
                <a:solidFill>
                  <a:schemeClr val="bg1"/>
                </a:solidFill>
                <a:latin typeface="+mn-lt"/>
                <a:ea typeface="+mn-ea"/>
                <a:cs typeface="+mn-cs"/>
              </a:rPr>
              <a:t>Chinese Esoteric Buddhism is commonly referred to as </a:t>
            </a:r>
            <a:r>
              <a:rPr lang="en-US" altLang="zh-CN" sz="2800" dirty="0" err="1">
                <a:solidFill>
                  <a:schemeClr val="bg1"/>
                </a:solidFill>
                <a:latin typeface="+mn-lt"/>
                <a:ea typeface="+mn-ea"/>
                <a:cs typeface="+mn-cs"/>
              </a:rPr>
              <a:t>Tángmì</a:t>
            </a:r>
            <a:r>
              <a:rPr lang="en-US" altLang="zh-CN" sz="2800" dirty="0">
                <a:solidFill>
                  <a:schemeClr val="bg1"/>
                </a:solidFill>
                <a:latin typeface="+mn-lt"/>
                <a:ea typeface="+mn-ea"/>
                <a:cs typeface="+mn-cs"/>
              </a:rPr>
              <a:t> (</a:t>
            </a:r>
            <a:r>
              <a:rPr lang="zh-CN" altLang="en-US" sz="2800" dirty="0">
                <a:solidFill>
                  <a:schemeClr val="bg1"/>
                </a:solidFill>
                <a:latin typeface="+mn-lt"/>
                <a:ea typeface="+mn-ea"/>
                <a:cs typeface="+mn-cs"/>
              </a:rPr>
              <a:t>唐密 </a:t>
            </a:r>
            <a:r>
              <a:rPr lang="en-US" altLang="zh-CN" sz="2800" dirty="0">
                <a:solidFill>
                  <a:schemeClr val="bg1"/>
                </a:solidFill>
                <a:latin typeface="+mn-lt"/>
                <a:ea typeface="+mn-ea"/>
                <a:cs typeface="+mn-cs"/>
              </a:rPr>
              <a:t>– "Tang Dynasty Esoterica"), or </a:t>
            </a:r>
            <a:r>
              <a:rPr lang="en-US" altLang="zh-CN" sz="2800" dirty="0" err="1">
                <a:solidFill>
                  <a:schemeClr val="bg1"/>
                </a:solidFill>
                <a:latin typeface="+mn-lt"/>
                <a:ea typeface="+mn-ea"/>
                <a:cs typeface="+mn-cs"/>
              </a:rPr>
              <a:t>Hànchuán</a:t>
            </a:r>
            <a:r>
              <a:rPr lang="en-US" altLang="zh-CN" sz="2800" dirty="0">
                <a:solidFill>
                  <a:schemeClr val="bg1"/>
                </a:solidFill>
                <a:latin typeface="+mn-lt"/>
                <a:ea typeface="+mn-ea"/>
                <a:cs typeface="+mn-cs"/>
              </a:rPr>
              <a:t> </a:t>
            </a:r>
            <a:r>
              <a:rPr lang="en-US" altLang="zh-CN" sz="2800" dirty="0" err="1">
                <a:solidFill>
                  <a:schemeClr val="bg1"/>
                </a:solidFill>
                <a:latin typeface="+mn-lt"/>
                <a:ea typeface="+mn-ea"/>
                <a:cs typeface="+mn-cs"/>
              </a:rPr>
              <a:t>Mìzōng</a:t>
            </a:r>
            <a:r>
              <a:rPr lang="en-US" altLang="zh-CN" sz="2800" dirty="0">
                <a:solidFill>
                  <a:schemeClr val="bg1"/>
                </a:solidFill>
                <a:latin typeface="+mn-lt"/>
                <a:ea typeface="+mn-ea"/>
                <a:cs typeface="+mn-cs"/>
              </a:rPr>
              <a:t> (</a:t>
            </a:r>
            <a:r>
              <a:rPr lang="zh-CN" altLang="en-US" sz="2800" dirty="0">
                <a:solidFill>
                  <a:schemeClr val="bg1"/>
                </a:solidFill>
                <a:latin typeface="+mn-lt"/>
                <a:ea typeface="+mn-ea"/>
                <a:cs typeface="+mn-cs"/>
              </a:rPr>
              <a:t>漢傳密宗 </a:t>
            </a:r>
            <a:r>
              <a:rPr lang="en-US" altLang="zh-CN" sz="2800" dirty="0">
                <a:solidFill>
                  <a:schemeClr val="bg1"/>
                </a:solidFill>
                <a:latin typeface="+mn-lt"/>
                <a:ea typeface="+mn-ea"/>
                <a:cs typeface="+mn-cs"/>
              </a:rPr>
              <a:t>– "Han Chinese Transmission of the Esoteric Tradition"), sometimes abbreviated as </a:t>
            </a:r>
            <a:r>
              <a:rPr lang="en-US" altLang="zh-CN" sz="2800" dirty="0" err="1">
                <a:solidFill>
                  <a:schemeClr val="bg1"/>
                </a:solidFill>
                <a:latin typeface="+mn-lt"/>
                <a:ea typeface="+mn-ea"/>
                <a:cs typeface="+mn-cs"/>
              </a:rPr>
              <a:t>Hànmì</a:t>
            </a:r>
            <a:r>
              <a:rPr lang="en-US" altLang="zh-CN" sz="2800" dirty="0">
                <a:solidFill>
                  <a:schemeClr val="bg1"/>
                </a:solidFill>
                <a:latin typeface="+mn-lt"/>
                <a:ea typeface="+mn-ea"/>
                <a:cs typeface="+mn-cs"/>
              </a:rPr>
              <a:t> (</a:t>
            </a:r>
            <a:r>
              <a:rPr lang="zh-CN" altLang="en-US" sz="2800" dirty="0">
                <a:solidFill>
                  <a:schemeClr val="bg1"/>
                </a:solidFill>
                <a:latin typeface="+mn-lt"/>
                <a:ea typeface="+mn-ea"/>
                <a:cs typeface="+mn-cs"/>
              </a:rPr>
              <a:t>漢密 </a:t>
            </a:r>
            <a:r>
              <a:rPr lang="en-US" altLang="zh-CN" sz="2800" dirty="0">
                <a:solidFill>
                  <a:schemeClr val="bg1"/>
                </a:solidFill>
                <a:latin typeface="+mn-lt"/>
                <a:ea typeface="+mn-ea"/>
                <a:cs typeface="+mn-cs"/>
              </a:rPr>
              <a:t>– "Han Mysteries").</a:t>
            </a:r>
            <a:endParaRPr lang="en-US" altLang="zh-CN" sz="2800" dirty="0" smtClean="0">
              <a:solidFill>
                <a:schemeClr val="bg1"/>
              </a:solidFill>
              <a:latin typeface="+mn-lt"/>
              <a:ea typeface="+mn-ea"/>
              <a:cs typeface="+mn-cs"/>
            </a:endParaRPr>
          </a:p>
        </p:txBody>
      </p:sp>
    </p:spTree>
    <p:extLst>
      <p:ext uri="{BB962C8B-B14F-4D97-AF65-F5344CB8AC3E}">
        <p14:creationId xmlns:p14="http://schemas.microsoft.com/office/powerpoint/2010/main" val="145739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481735" y="3525156"/>
            <a:ext cx="11154840" cy="322050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2800" dirty="0">
                <a:solidFill>
                  <a:schemeClr val="bg1"/>
                </a:solidFill>
                <a:latin typeface="+mn-lt"/>
                <a:ea typeface="+mn-ea"/>
                <a:cs typeface="+mn-cs"/>
              </a:rPr>
              <a:t>Master </a:t>
            </a:r>
            <a:r>
              <a:rPr lang="en-US" altLang="zh-CN" sz="2800" dirty="0" err="1">
                <a:solidFill>
                  <a:schemeClr val="bg1"/>
                </a:solidFill>
                <a:latin typeface="+mn-lt"/>
                <a:ea typeface="+mn-ea"/>
                <a:cs typeface="+mn-cs"/>
              </a:rPr>
              <a:t>Saichō</a:t>
            </a:r>
            <a:r>
              <a:rPr lang="en-US" altLang="zh-CN" sz="2800" dirty="0">
                <a:solidFill>
                  <a:schemeClr val="bg1"/>
                </a:solidFill>
                <a:latin typeface="+mn-lt"/>
                <a:ea typeface="+mn-ea"/>
                <a:cs typeface="+mn-cs"/>
              </a:rPr>
              <a:t> (</a:t>
            </a:r>
            <a:r>
              <a:rPr lang="en-US" altLang="zh-CN" sz="2800" dirty="0" smtClean="0">
                <a:solidFill>
                  <a:schemeClr val="bg1"/>
                </a:solidFill>
                <a:latin typeface="+mn-lt"/>
                <a:ea typeface="+mn-ea"/>
                <a:cs typeface="+mn-cs"/>
              </a:rPr>
              <a:t>767–822; </a:t>
            </a:r>
            <a:r>
              <a:rPr lang="zh-CN" altLang="en-US" sz="2800" dirty="0" smtClean="0">
                <a:solidFill>
                  <a:schemeClr val="bg1"/>
                </a:solidFill>
                <a:latin typeface="+mn-lt"/>
                <a:ea typeface="+mn-ea"/>
                <a:cs typeface="+mn-cs"/>
              </a:rPr>
              <a:t>最澄</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also brought a few esoteric teachings to Japan that were related to the Japanese lineage of </a:t>
            </a:r>
            <a:r>
              <a:rPr lang="en-US" altLang="zh-CN" sz="2800" dirty="0" err="1" smtClean="0">
                <a:solidFill>
                  <a:schemeClr val="bg1"/>
                </a:solidFill>
                <a:latin typeface="+mn-lt"/>
                <a:ea typeface="+mn-ea"/>
                <a:cs typeface="+mn-cs"/>
              </a:rPr>
              <a:t>Tiantai</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School (</a:t>
            </a:r>
            <a:r>
              <a:rPr lang="zh-CN" altLang="en-US" sz="2800" dirty="0">
                <a:solidFill>
                  <a:schemeClr val="bg1"/>
                </a:solidFill>
                <a:latin typeface="+mn-lt"/>
                <a:ea typeface="+mn-ea"/>
                <a:cs typeface="+mn-cs"/>
              </a:rPr>
              <a:t>天台宗</a:t>
            </a:r>
            <a:r>
              <a:rPr lang="en-US" altLang="zh-CN" sz="2800" dirty="0">
                <a:solidFill>
                  <a:schemeClr val="bg1"/>
                </a:solidFill>
                <a:latin typeface="+mn-lt"/>
                <a:ea typeface="+mn-ea"/>
                <a:cs typeface="+mn-cs"/>
              </a:rPr>
              <a:t>), which are referred to in Chinese as </a:t>
            </a:r>
            <a:r>
              <a:rPr lang="en-US" altLang="zh-CN" sz="2800" dirty="0" err="1">
                <a:solidFill>
                  <a:schemeClr val="bg1"/>
                </a:solidFill>
                <a:latin typeface="+mn-lt"/>
                <a:ea typeface="+mn-ea"/>
                <a:cs typeface="+mn-cs"/>
              </a:rPr>
              <a:t>Tāimì</a:t>
            </a:r>
            <a:r>
              <a:rPr lang="en-US" altLang="zh-CN" sz="2800" dirty="0">
                <a:solidFill>
                  <a:schemeClr val="bg1"/>
                </a:solidFill>
                <a:latin typeface="+mn-lt"/>
                <a:ea typeface="+mn-ea"/>
                <a:cs typeface="+mn-cs"/>
              </a:rPr>
              <a:t> (</a:t>
            </a:r>
            <a:r>
              <a:rPr lang="zh-CN" altLang="en-US" sz="2800" dirty="0">
                <a:solidFill>
                  <a:schemeClr val="bg1"/>
                </a:solidFill>
                <a:latin typeface="+mn-lt"/>
                <a:ea typeface="+mn-ea"/>
                <a:cs typeface="+mn-cs"/>
              </a:rPr>
              <a:t>台密</a:t>
            </a:r>
            <a:r>
              <a:rPr lang="en-US" altLang="zh-CN" sz="2800" dirty="0">
                <a:solidFill>
                  <a:schemeClr val="bg1"/>
                </a:solidFill>
                <a:latin typeface="+mn-lt"/>
                <a:ea typeface="+mn-ea"/>
                <a:cs typeface="+mn-cs"/>
              </a:rPr>
              <a:t>), "</a:t>
            </a:r>
            <a:r>
              <a:rPr lang="en-US" altLang="zh-CN" sz="2800" dirty="0" err="1">
                <a:solidFill>
                  <a:schemeClr val="bg1"/>
                </a:solidFill>
                <a:latin typeface="+mn-lt"/>
                <a:ea typeface="+mn-ea"/>
                <a:cs typeface="+mn-cs"/>
              </a:rPr>
              <a:t>Tāi</a:t>
            </a:r>
            <a:r>
              <a:rPr lang="en-US" altLang="zh-CN" sz="2800" dirty="0">
                <a:solidFill>
                  <a:schemeClr val="bg1"/>
                </a:solidFill>
                <a:latin typeface="+mn-lt"/>
                <a:ea typeface="+mn-ea"/>
                <a:cs typeface="+mn-cs"/>
              </a:rPr>
              <a:t> Esoterica", where </a:t>
            </a:r>
            <a:r>
              <a:rPr lang="en-US" altLang="zh-CN" sz="2800" dirty="0" err="1">
                <a:solidFill>
                  <a:schemeClr val="bg1"/>
                </a:solidFill>
                <a:latin typeface="+mn-lt"/>
                <a:ea typeface="+mn-ea"/>
                <a:cs typeface="+mn-cs"/>
              </a:rPr>
              <a:t>Tāi</a:t>
            </a:r>
            <a:r>
              <a:rPr lang="en-US" altLang="zh-CN" sz="2800" dirty="0">
                <a:solidFill>
                  <a:schemeClr val="bg1"/>
                </a:solidFill>
                <a:latin typeface="+mn-lt"/>
                <a:ea typeface="+mn-ea"/>
                <a:cs typeface="+mn-cs"/>
              </a:rPr>
              <a:t> means the </a:t>
            </a:r>
            <a:r>
              <a:rPr lang="en-US" altLang="zh-CN" sz="2800" dirty="0" err="1">
                <a:solidFill>
                  <a:schemeClr val="bg1"/>
                </a:solidFill>
                <a:latin typeface="+mn-lt"/>
                <a:ea typeface="+mn-ea"/>
                <a:cs typeface="+mn-cs"/>
              </a:rPr>
              <a:t>Tāi</a:t>
            </a:r>
            <a:r>
              <a:rPr lang="en-US" altLang="zh-CN" sz="2800" dirty="0">
                <a:solidFill>
                  <a:schemeClr val="bg1"/>
                </a:solidFill>
                <a:latin typeface="+mn-lt"/>
                <a:ea typeface="+mn-ea"/>
                <a:cs typeface="+mn-cs"/>
              </a:rPr>
              <a:t> of </a:t>
            </a:r>
            <a:r>
              <a:rPr lang="en-US" altLang="zh-CN" sz="2800" dirty="0" err="1">
                <a:solidFill>
                  <a:schemeClr val="bg1"/>
                </a:solidFill>
                <a:latin typeface="+mn-lt"/>
                <a:ea typeface="+mn-ea"/>
                <a:cs typeface="+mn-cs"/>
              </a:rPr>
              <a:t>Tiāntāi</a:t>
            </a:r>
            <a:r>
              <a:rPr lang="en-US" altLang="zh-CN" sz="2800" dirty="0">
                <a:solidFill>
                  <a:schemeClr val="bg1"/>
                </a:solidFill>
                <a:latin typeface="+mn-lt"/>
                <a:ea typeface="+mn-ea"/>
                <a:cs typeface="+mn-cs"/>
              </a:rPr>
              <a:t>. </a:t>
            </a:r>
            <a:r>
              <a:rPr lang="en-US" altLang="zh-CN" sz="2800" dirty="0" err="1">
                <a:solidFill>
                  <a:schemeClr val="bg1"/>
                </a:solidFill>
                <a:latin typeface="+mn-lt"/>
                <a:ea typeface="+mn-ea"/>
                <a:cs typeface="+mn-cs"/>
              </a:rPr>
              <a:t>Dōngmì</a:t>
            </a:r>
            <a:r>
              <a:rPr lang="en-US" altLang="zh-CN" sz="2800" dirty="0">
                <a:solidFill>
                  <a:schemeClr val="bg1"/>
                </a:solidFill>
                <a:latin typeface="+mn-lt"/>
                <a:ea typeface="+mn-ea"/>
                <a:cs typeface="+mn-cs"/>
              </a:rPr>
              <a:t> and </a:t>
            </a:r>
            <a:r>
              <a:rPr lang="en-US" altLang="zh-CN" sz="2800" dirty="0" err="1">
                <a:solidFill>
                  <a:schemeClr val="bg1"/>
                </a:solidFill>
                <a:latin typeface="+mn-lt"/>
                <a:ea typeface="+mn-ea"/>
                <a:cs typeface="+mn-cs"/>
              </a:rPr>
              <a:t>Tāimì</a:t>
            </a:r>
            <a:r>
              <a:rPr lang="en-US" altLang="zh-CN" sz="2800" dirty="0">
                <a:solidFill>
                  <a:schemeClr val="bg1"/>
                </a:solidFill>
                <a:latin typeface="+mn-lt"/>
                <a:ea typeface="+mn-ea"/>
                <a:cs typeface="+mn-cs"/>
              </a:rPr>
              <a:t> became the two main systems of Esoteric Buddhism in Japan. </a:t>
            </a:r>
            <a:endParaRPr lang="en-US" altLang="zh-CN" sz="2800" dirty="0" smtClean="0">
              <a:solidFill>
                <a:schemeClr val="bg1"/>
              </a:solidFill>
              <a:latin typeface="+mn-lt"/>
              <a:ea typeface="+mn-ea"/>
              <a:cs typeface="+mn-cs"/>
            </a:endParaRPr>
          </a:p>
        </p:txBody>
      </p:sp>
      <p:sp>
        <p:nvSpPr>
          <p:cNvPr id="3" name="標題 5"/>
          <p:cNvSpPr txBox="1">
            <a:spLocks/>
          </p:cNvSpPr>
          <p:nvPr/>
        </p:nvSpPr>
        <p:spPr>
          <a:xfrm>
            <a:off x="481735" y="-533908"/>
            <a:ext cx="11154840" cy="465741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endParaRPr lang="en-US" altLang="zh-CN" sz="2800" dirty="0">
              <a:solidFill>
                <a:schemeClr val="bg1"/>
              </a:solidFill>
              <a:latin typeface="+mn-lt"/>
              <a:ea typeface="+mn-ea"/>
              <a:cs typeface="+mn-cs"/>
            </a:endParaRPr>
          </a:p>
          <a:p>
            <a:pPr>
              <a:lnSpc>
                <a:spcPct val="110000"/>
              </a:lnSpc>
            </a:pPr>
            <a:r>
              <a:rPr lang="en-US" altLang="zh-CN" sz="2800" dirty="0">
                <a:solidFill>
                  <a:schemeClr val="bg1"/>
                </a:solidFill>
                <a:latin typeface="+mn-lt"/>
                <a:ea typeface="+mn-ea"/>
                <a:cs typeface="+mn-cs"/>
              </a:rPr>
              <a:t>Master </a:t>
            </a:r>
            <a:r>
              <a:rPr lang="en-US" altLang="zh-CN" sz="2800" dirty="0" err="1">
                <a:solidFill>
                  <a:schemeClr val="bg1"/>
                </a:solidFill>
                <a:latin typeface="+mn-lt"/>
                <a:ea typeface="+mn-ea"/>
                <a:cs typeface="+mn-cs"/>
              </a:rPr>
              <a:t>Kūkai</a:t>
            </a:r>
            <a:r>
              <a:rPr lang="en-US" altLang="zh-CN" sz="2800" dirty="0">
                <a:solidFill>
                  <a:schemeClr val="bg1"/>
                </a:solidFill>
                <a:latin typeface="+mn-lt"/>
                <a:ea typeface="+mn-ea"/>
                <a:cs typeface="+mn-cs"/>
              </a:rPr>
              <a:t> (</a:t>
            </a:r>
            <a:r>
              <a:rPr lang="en-US" altLang="zh-CN" sz="2800" dirty="0" smtClean="0">
                <a:solidFill>
                  <a:schemeClr val="bg1"/>
                </a:solidFill>
                <a:latin typeface="+mn-lt"/>
                <a:ea typeface="+mn-ea"/>
                <a:cs typeface="+mn-cs"/>
              </a:rPr>
              <a:t>774–835; </a:t>
            </a:r>
            <a:r>
              <a:rPr lang="zh-CN" altLang="en-US" sz="2800" dirty="0" smtClean="0">
                <a:solidFill>
                  <a:schemeClr val="bg1"/>
                </a:solidFill>
                <a:latin typeface="+mn-lt"/>
                <a:ea typeface="+mn-ea"/>
                <a:cs typeface="+mn-cs"/>
              </a:rPr>
              <a:t>空海</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from Japan came to Tang China to learn the complete esoteric teachings expounded by the three Indian masters. </a:t>
            </a:r>
            <a:r>
              <a:rPr lang="en-US" altLang="zh-CN" sz="2800" dirty="0" err="1">
                <a:solidFill>
                  <a:schemeClr val="bg1"/>
                </a:solidFill>
                <a:latin typeface="+mn-lt"/>
                <a:ea typeface="+mn-ea"/>
                <a:cs typeface="+mn-cs"/>
              </a:rPr>
              <a:t>Kukai</a:t>
            </a:r>
            <a:r>
              <a:rPr lang="en-US" altLang="zh-CN" sz="2800" dirty="0">
                <a:solidFill>
                  <a:schemeClr val="bg1"/>
                </a:solidFill>
                <a:latin typeface="+mn-lt"/>
                <a:ea typeface="+mn-ea"/>
                <a:cs typeface="+mn-cs"/>
              </a:rPr>
              <a:t> was taught by the great master </a:t>
            </a:r>
            <a:r>
              <a:rPr lang="en-US" altLang="zh-CN" sz="2800" dirty="0" err="1" smtClean="0">
                <a:solidFill>
                  <a:schemeClr val="bg1"/>
                </a:solidFill>
                <a:latin typeface="+mn-lt"/>
                <a:ea typeface="+mn-ea"/>
                <a:cs typeface="+mn-cs"/>
              </a:rPr>
              <a:t>Huiguo</a:t>
            </a:r>
            <a:r>
              <a:rPr lang="en-US" altLang="zh-CN" sz="2800" dirty="0" smtClean="0">
                <a:solidFill>
                  <a:schemeClr val="bg1"/>
                </a:solidFill>
                <a:latin typeface="+mn-lt"/>
                <a:ea typeface="+mn-ea"/>
                <a:cs typeface="+mn-cs"/>
              </a:rPr>
              <a:t> </a:t>
            </a:r>
            <a:r>
              <a:rPr lang="en-US" altLang="zh-CN" sz="2800" dirty="0">
                <a:solidFill>
                  <a:schemeClr val="bg1"/>
                </a:solidFill>
                <a:latin typeface="+mn-lt"/>
                <a:ea typeface="+mn-ea"/>
                <a:cs typeface="+mn-cs"/>
              </a:rPr>
              <a:t>(</a:t>
            </a:r>
            <a:r>
              <a:rPr lang="en-US" altLang="zh-CN" sz="2800" dirty="0" smtClean="0">
                <a:solidFill>
                  <a:schemeClr val="bg1"/>
                </a:solidFill>
                <a:latin typeface="+mn-lt"/>
                <a:ea typeface="+mn-ea"/>
                <a:cs typeface="+mn-cs"/>
              </a:rPr>
              <a:t>746–805). </a:t>
            </a:r>
            <a:r>
              <a:rPr lang="en-US" altLang="zh-CN" sz="2800" dirty="0">
                <a:solidFill>
                  <a:schemeClr val="bg1"/>
                </a:solidFill>
                <a:latin typeface="+mn-lt"/>
                <a:ea typeface="+mn-ea"/>
                <a:cs typeface="+mn-cs"/>
              </a:rPr>
              <a:t>It is claimed that he learned the complete teachings in two years before returning to Japan. The transmission to Japan later became </a:t>
            </a:r>
            <a:r>
              <a:rPr lang="en-US" altLang="zh-CN" sz="2800" dirty="0" err="1">
                <a:solidFill>
                  <a:schemeClr val="bg1"/>
                </a:solidFill>
                <a:latin typeface="+mn-lt"/>
                <a:ea typeface="+mn-ea"/>
                <a:cs typeface="+mn-cs"/>
              </a:rPr>
              <a:t>Shingon</a:t>
            </a:r>
            <a:r>
              <a:rPr lang="en-US" altLang="zh-CN" sz="2800" dirty="0">
                <a:solidFill>
                  <a:schemeClr val="bg1"/>
                </a:solidFill>
                <a:latin typeface="+mn-lt"/>
                <a:ea typeface="+mn-ea"/>
                <a:cs typeface="+mn-cs"/>
              </a:rPr>
              <a:t> Buddhism (</a:t>
            </a:r>
            <a:r>
              <a:rPr lang="zh-CN" altLang="en-US" sz="2800" dirty="0">
                <a:solidFill>
                  <a:schemeClr val="bg1"/>
                </a:solidFill>
                <a:latin typeface="+mn-lt"/>
                <a:ea typeface="+mn-ea"/>
                <a:cs typeface="+mn-cs"/>
              </a:rPr>
              <a:t>真言宗</a:t>
            </a:r>
            <a:r>
              <a:rPr lang="en-US" altLang="zh-CN" sz="2800" dirty="0">
                <a:solidFill>
                  <a:schemeClr val="bg1"/>
                </a:solidFill>
                <a:latin typeface="+mn-lt"/>
                <a:ea typeface="+mn-ea"/>
                <a:cs typeface="+mn-cs"/>
              </a:rPr>
              <a:t>), which is often referred to in Chinese as </a:t>
            </a:r>
            <a:r>
              <a:rPr lang="en-US" altLang="zh-CN" sz="2800" dirty="0" err="1">
                <a:solidFill>
                  <a:schemeClr val="bg1"/>
                </a:solidFill>
                <a:latin typeface="+mn-lt"/>
                <a:ea typeface="+mn-ea"/>
                <a:cs typeface="+mn-cs"/>
              </a:rPr>
              <a:t>Dōngmì</a:t>
            </a:r>
            <a:r>
              <a:rPr lang="en-US" altLang="zh-CN" sz="2800" dirty="0">
                <a:solidFill>
                  <a:schemeClr val="bg1"/>
                </a:solidFill>
                <a:latin typeface="+mn-lt"/>
                <a:ea typeface="+mn-ea"/>
                <a:cs typeface="+mn-cs"/>
              </a:rPr>
              <a:t> (</a:t>
            </a:r>
            <a:r>
              <a:rPr lang="zh-CN" altLang="en-US" sz="2800" dirty="0">
                <a:solidFill>
                  <a:schemeClr val="bg1"/>
                </a:solidFill>
                <a:latin typeface="+mn-lt"/>
                <a:ea typeface="+mn-ea"/>
                <a:cs typeface="+mn-cs"/>
              </a:rPr>
              <a:t>東密</a:t>
            </a:r>
            <a:r>
              <a:rPr lang="en-US" altLang="zh-CN" sz="2800" dirty="0">
                <a:solidFill>
                  <a:schemeClr val="bg1"/>
                </a:solidFill>
                <a:latin typeface="+mn-lt"/>
                <a:ea typeface="+mn-ea"/>
                <a:cs typeface="+mn-cs"/>
              </a:rPr>
              <a:t>), "Eastern Esoterica," because Japan is east of China geographically.</a:t>
            </a:r>
            <a:endParaRPr lang="en-US" altLang="zh-CN" sz="2800" dirty="0" smtClean="0">
              <a:solidFill>
                <a:schemeClr val="bg1"/>
              </a:solidFill>
              <a:latin typeface="+mn-lt"/>
              <a:ea typeface="+mn-ea"/>
              <a:cs typeface="+mn-cs"/>
            </a:endParaRPr>
          </a:p>
        </p:txBody>
      </p:sp>
    </p:spTree>
    <p:extLst>
      <p:ext uri="{BB962C8B-B14F-4D97-AF65-F5344CB8AC3E}">
        <p14:creationId xmlns:p14="http://schemas.microsoft.com/office/powerpoint/2010/main" val="34417520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382457" y="-147246"/>
            <a:ext cx="11154840" cy="145875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3600" b="1" u="sng" dirty="0">
                <a:solidFill>
                  <a:schemeClr val="bg1"/>
                </a:solidFill>
                <a:latin typeface="+mn-lt"/>
                <a:ea typeface="+mn-ea"/>
                <a:cs typeface="+mn-cs"/>
              </a:rPr>
              <a:t>Four Great </a:t>
            </a:r>
            <a:r>
              <a:rPr lang="en-US" altLang="zh-CN" sz="3600" b="1" u="sng" dirty="0" smtClean="0">
                <a:solidFill>
                  <a:schemeClr val="bg1"/>
                </a:solidFill>
                <a:latin typeface="+mn-lt"/>
                <a:ea typeface="+mn-ea"/>
                <a:cs typeface="+mn-cs"/>
              </a:rPr>
              <a:t>Bodhisattvas in China</a:t>
            </a:r>
          </a:p>
        </p:txBody>
      </p:sp>
      <p:sp>
        <p:nvSpPr>
          <p:cNvPr id="3" name="標題 5"/>
          <p:cNvSpPr txBox="1">
            <a:spLocks/>
          </p:cNvSpPr>
          <p:nvPr/>
        </p:nvSpPr>
        <p:spPr>
          <a:xfrm>
            <a:off x="1130525" y="1311512"/>
            <a:ext cx="11154840" cy="474965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3200" dirty="0" smtClean="0">
                <a:solidFill>
                  <a:schemeClr val="bg1"/>
                </a:solidFill>
                <a:latin typeface="+mn-lt"/>
                <a:ea typeface="+mn-ea"/>
                <a:cs typeface="+mn-cs"/>
              </a:rPr>
              <a:t>They </a:t>
            </a:r>
            <a:r>
              <a:rPr lang="en-US" altLang="zh-CN" sz="3200" dirty="0">
                <a:solidFill>
                  <a:schemeClr val="bg1"/>
                </a:solidFill>
                <a:latin typeface="+mn-lt"/>
                <a:ea typeface="+mn-ea"/>
                <a:cs typeface="+mn-cs"/>
              </a:rPr>
              <a:t>are associated with the Four Sacred Mountains</a:t>
            </a:r>
            <a:r>
              <a:rPr lang="en-US" altLang="zh-CN" sz="3200" dirty="0" smtClean="0">
                <a:solidFill>
                  <a:schemeClr val="bg1"/>
                </a:solidFill>
                <a:latin typeface="+mn-lt"/>
                <a:ea typeface="+mn-ea"/>
                <a:cs typeface="+mn-cs"/>
              </a:rPr>
              <a:t>:</a:t>
            </a:r>
          </a:p>
          <a:p>
            <a:pPr>
              <a:lnSpc>
                <a:spcPct val="150000"/>
              </a:lnSpc>
            </a:pPr>
            <a:endParaRPr lang="en-US" altLang="zh-CN" sz="1800" dirty="0">
              <a:solidFill>
                <a:schemeClr val="bg1"/>
              </a:solidFill>
              <a:latin typeface="+mn-lt"/>
              <a:ea typeface="+mn-ea"/>
              <a:cs typeface="+mn-cs"/>
            </a:endParaRPr>
          </a:p>
          <a:p>
            <a:pPr>
              <a:lnSpc>
                <a:spcPct val="150000"/>
              </a:lnSpc>
            </a:pPr>
            <a:r>
              <a:rPr lang="en-US" altLang="zh-CN" sz="3200" dirty="0" err="1" smtClean="0">
                <a:solidFill>
                  <a:schemeClr val="bg1"/>
                </a:solidFill>
                <a:latin typeface="+mn-lt"/>
                <a:ea typeface="+mn-ea"/>
                <a:cs typeface="+mn-cs"/>
              </a:rPr>
              <a:t>Mañjuśrī</a:t>
            </a:r>
            <a:r>
              <a:rPr lang="en-US" altLang="zh-CN" sz="3200" dirty="0" smtClean="0">
                <a:solidFill>
                  <a:schemeClr val="bg1"/>
                </a:solidFill>
                <a:latin typeface="+mn-lt"/>
                <a:ea typeface="+mn-ea"/>
                <a:cs typeface="+mn-cs"/>
              </a:rPr>
              <a:t>- Great Wisdom- Wutai Mountain</a:t>
            </a:r>
            <a:endParaRPr lang="en-US" altLang="zh-CN" sz="3200" dirty="0">
              <a:solidFill>
                <a:schemeClr val="bg1"/>
              </a:solidFill>
              <a:latin typeface="+mn-lt"/>
              <a:ea typeface="+mn-ea"/>
              <a:cs typeface="+mn-cs"/>
            </a:endParaRPr>
          </a:p>
          <a:p>
            <a:pPr>
              <a:lnSpc>
                <a:spcPct val="150000"/>
              </a:lnSpc>
            </a:pPr>
            <a:r>
              <a:rPr lang="en-US" altLang="zh-CN" sz="3200" dirty="0" err="1" smtClean="0">
                <a:solidFill>
                  <a:schemeClr val="bg1"/>
                </a:solidFill>
                <a:latin typeface="+mn-lt"/>
                <a:ea typeface="+mn-ea"/>
                <a:cs typeface="+mn-cs"/>
              </a:rPr>
              <a:t>Samantabhadra</a:t>
            </a:r>
            <a:r>
              <a:rPr lang="en-US" altLang="zh-CN" sz="3200" dirty="0" smtClean="0">
                <a:solidFill>
                  <a:schemeClr val="bg1"/>
                </a:solidFill>
                <a:latin typeface="+mn-lt"/>
                <a:ea typeface="+mn-ea"/>
                <a:cs typeface="+mn-cs"/>
              </a:rPr>
              <a:t>- Great Conduct- </a:t>
            </a:r>
            <a:r>
              <a:rPr lang="en-US" altLang="zh-CN" sz="3200" dirty="0" err="1" smtClean="0">
                <a:solidFill>
                  <a:schemeClr val="bg1"/>
                </a:solidFill>
                <a:latin typeface="+mn-lt"/>
                <a:ea typeface="+mn-ea"/>
                <a:cs typeface="+mn-cs"/>
              </a:rPr>
              <a:t>Emei</a:t>
            </a:r>
            <a:r>
              <a:rPr lang="en-US" altLang="zh-CN" sz="3200" dirty="0" smtClean="0">
                <a:solidFill>
                  <a:schemeClr val="bg1"/>
                </a:solidFill>
                <a:latin typeface="+mn-lt"/>
                <a:ea typeface="+mn-ea"/>
                <a:cs typeface="+mn-cs"/>
              </a:rPr>
              <a:t> Mountain</a:t>
            </a:r>
            <a:endParaRPr lang="en-US" altLang="zh-CN" sz="3200" dirty="0">
              <a:solidFill>
                <a:schemeClr val="bg1"/>
              </a:solidFill>
              <a:latin typeface="+mn-lt"/>
              <a:ea typeface="+mn-ea"/>
              <a:cs typeface="+mn-cs"/>
            </a:endParaRPr>
          </a:p>
          <a:p>
            <a:pPr>
              <a:lnSpc>
                <a:spcPct val="150000"/>
              </a:lnSpc>
            </a:pPr>
            <a:r>
              <a:rPr lang="en-US" altLang="zh-CN" sz="3200" dirty="0" err="1" smtClean="0">
                <a:solidFill>
                  <a:schemeClr val="bg1"/>
                </a:solidFill>
                <a:latin typeface="+mn-lt"/>
                <a:ea typeface="+mn-ea"/>
                <a:cs typeface="+mn-cs"/>
              </a:rPr>
              <a:t>Avalokiteśvara</a:t>
            </a:r>
            <a:r>
              <a:rPr lang="en-US" altLang="zh-CN" sz="3200" dirty="0" smtClean="0">
                <a:solidFill>
                  <a:schemeClr val="bg1"/>
                </a:solidFill>
                <a:latin typeface="+mn-lt"/>
                <a:ea typeface="+mn-ea"/>
                <a:cs typeface="+mn-cs"/>
              </a:rPr>
              <a:t>- Great Compassion- </a:t>
            </a:r>
            <a:r>
              <a:rPr lang="en-US" altLang="zh-CN" sz="3200" dirty="0" err="1" smtClean="0">
                <a:solidFill>
                  <a:schemeClr val="bg1"/>
                </a:solidFill>
                <a:latin typeface="+mn-lt"/>
                <a:ea typeface="+mn-ea"/>
                <a:cs typeface="+mn-cs"/>
              </a:rPr>
              <a:t>Putuo</a:t>
            </a:r>
            <a:r>
              <a:rPr lang="en-US" altLang="zh-CN" sz="3200" dirty="0" smtClean="0">
                <a:solidFill>
                  <a:schemeClr val="bg1"/>
                </a:solidFill>
                <a:latin typeface="+mn-lt"/>
                <a:ea typeface="+mn-ea"/>
                <a:cs typeface="+mn-cs"/>
              </a:rPr>
              <a:t> Mountain</a:t>
            </a:r>
            <a:endParaRPr lang="en-US" altLang="zh-CN" sz="3200" dirty="0">
              <a:solidFill>
                <a:schemeClr val="bg1"/>
              </a:solidFill>
              <a:latin typeface="+mn-lt"/>
              <a:ea typeface="+mn-ea"/>
              <a:cs typeface="+mn-cs"/>
            </a:endParaRPr>
          </a:p>
          <a:p>
            <a:pPr>
              <a:lnSpc>
                <a:spcPct val="150000"/>
              </a:lnSpc>
            </a:pPr>
            <a:r>
              <a:rPr lang="en-US" altLang="zh-CN" sz="3200" dirty="0" err="1" smtClean="0">
                <a:solidFill>
                  <a:schemeClr val="bg1"/>
                </a:solidFill>
                <a:latin typeface="+mn-lt"/>
                <a:ea typeface="+mn-ea"/>
                <a:cs typeface="+mn-cs"/>
              </a:rPr>
              <a:t>Kṣitigarbha</a:t>
            </a:r>
            <a:r>
              <a:rPr lang="en-US" altLang="zh-CN" sz="3200" dirty="0" smtClean="0">
                <a:solidFill>
                  <a:schemeClr val="bg1"/>
                </a:solidFill>
                <a:latin typeface="+mn-lt"/>
                <a:ea typeface="+mn-ea"/>
                <a:cs typeface="+mn-cs"/>
              </a:rPr>
              <a:t>- Great Vow- </a:t>
            </a:r>
            <a:r>
              <a:rPr lang="en-US" altLang="zh-CN" sz="3200" dirty="0" err="1" smtClean="0">
                <a:solidFill>
                  <a:schemeClr val="bg1"/>
                </a:solidFill>
                <a:latin typeface="+mn-lt"/>
                <a:ea typeface="+mn-ea"/>
                <a:cs typeface="+mn-cs"/>
              </a:rPr>
              <a:t>Jiuhua</a:t>
            </a:r>
            <a:r>
              <a:rPr lang="en-US" altLang="zh-CN" sz="3200" dirty="0" smtClean="0">
                <a:solidFill>
                  <a:schemeClr val="bg1"/>
                </a:solidFill>
                <a:latin typeface="+mn-lt"/>
                <a:ea typeface="+mn-ea"/>
                <a:cs typeface="+mn-cs"/>
              </a:rPr>
              <a:t> Mountain</a:t>
            </a:r>
            <a:endParaRPr lang="en-US" altLang="zh-CN" sz="3200" dirty="0">
              <a:solidFill>
                <a:schemeClr val="bg1"/>
              </a:solidFill>
              <a:latin typeface="+mn-lt"/>
              <a:ea typeface="+mn-ea"/>
              <a:cs typeface="+mn-cs"/>
            </a:endParaRPr>
          </a:p>
        </p:txBody>
      </p:sp>
      <p:sp>
        <p:nvSpPr>
          <p:cNvPr id="4" name="左大括弧 3"/>
          <p:cNvSpPr/>
          <p:nvPr/>
        </p:nvSpPr>
        <p:spPr>
          <a:xfrm>
            <a:off x="762871" y="3124637"/>
            <a:ext cx="209006" cy="2429692"/>
          </a:xfrm>
          <a:prstGeom prst="leftBrace">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Tree>
    <p:extLst>
      <p:ext uri="{BB962C8B-B14F-4D97-AF65-F5344CB8AC3E}">
        <p14:creationId xmlns:p14="http://schemas.microsoft.com/office/powerpoint/2010/main" val="36903707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10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229802" y="62701"/>
            <a:ext cx="11154840" cy="115475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3200" b="1" u="sng" dirty="0" smtClean="0">
                <a:solidFill>
                  <a:schemeClr val="bg1"/>
                </a:solidFill>
                <a:latin typeface="+mn-lt"/>
                <a:ea typeface="+mn-ea"/>
                <a:cs typeface="+mn-cs"/>
              </a:rPr>
              <a:t>Bodhisattva </a:t>
            </a:r>
            <a:r>
              <a:rPr lang="en-US" altLang="zh-CN" sz="3200" b="1" u="sng" dirty="0" err="1" smtClean="0">
                <a:solidFill>
                  <a:schemeClr val="bg1"/>
                </a:solidFill>
                <a:latin typeface="+mn-lt"/>
                <a:ea typeface="+mn-ea"/>
                <a:cs typeface="+mn-cs"/>
              </a:rPr>
              <a:t>Mañjuśrī</a:t>
            </a:r>
            <a:r>
              <a:rPr lang="en-US" altLang="zh-CN" sz="3200" b="1" dirty="0" smtClean="0">
                <a:solidFill>
                  <a:schemeClr val="bg1"/>
                </a:solidFill>
                <a:latin typeface="+mn-lt"/>
                <a:ea typeface="+mn-ea"/>
                <a:cs typeface="+mn-cs"/>
              </a:rPr>
              <a:t>- </a:t>
            </a:r>
            <a:r>
              <a:rPr lang="en-US" altLang="zh-CN" sz="3200" b="1" u="sng" dirty="0" smtClean="0">
                <a:solidFill>
                  <a:schemeClr val="bg1"/>
                </a:solidFill>
                <a:latin typeface="+mn-lt"/>
                <a:ea typeface="+mn-ea"/>
                <a:cs typeface="+mn-cs"/>
              </a:rPr>
              <a:t>Great Wisdom</a:t>
            </a:r>
            <a:r>
              <a:rPr lang="en-US" altLang="zh-CN" sz="3200" b="1" dirty="0" smtClean="0">
                <a:solidFill>
                  <a:schemeClr val="bg1"/>
                </a:solidFill>
                <a:latin typeface="+mn-lt"/>
                <a:ea typeface="+mn-ea"/>
                <a:cs typeface="+mn-cs"/>
              </a:rPr>
              <a:t>- </a:t>
            </a:r>
            <a:r>
              <a:rPr lang="en-US" altLang="zh-CN" sz="3200" b="1" u="sng" dirty="0" smtClean="0">
                <a:solidFill>
                  <a:schemeClr val="bg1"/>
                </a:solidFill>
                <a:latin typeface="+mn-lt"/>
                <a:ea typeface="+mn-ea"/>
                <a:cs typeface="+mn-cs"/>
              </a:rPr>
              <a:t>Wutai Mountain</a:t>
            </a:r>
            <a:endParaRPr lang="en-US" altLang="zh-CN" sz="3200" b="1" u="sng" dirty="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248262" y="1128117"/>
            <a:ext cx="3356147" cy="3765744"/>
          </a:xfrm>
          <a:prstGeom prst="rect">
            <a:avLst/>
          </a:prstGeom>
        </p:spPr>
      </p:pic>
      <p:pic>
        <p:nvPicPr>
          <p:cNvPr id="7" name="圖片 6"/>
          <p:cNvPicPr>
            <a:picLocks noChangeAspect="1"/>
          </p:cNvPicPr>
          <p:nvPr/>
        </p:nvPicPr>
        <p:blipFill>
          <a:blip r:embed="rId4"/>
          <a:stretch>
            <a:fillRect/>
          </a:stretch>
        </p:blipFill>
        <p:spPr>
          <a:xfrm>
            <a:off x="3717911" y="1128117"/>
            <a:ext cx="4076910" cy="2432175"/>
          </a:xfrm>
          <a:prstGeom prst="rect">
            <a:avLst/>
          </a:prstGeom>
        </p:spPr>
      </p:pic>
      <p:pic>
        <p:nvPicPr>
          <p:cNvPr id="8" name="圖片 7"/>
          <p:cNvPicPr>
            <a:picLocks noChangeAspect="1"/>
          </p:cNvPicPr>
          <p:nvPr/>
        </p:nvPicPr>
        <p:blipFill>
          <a:blip r:embed="rId5"/>
          <a:stretch>
            <a:fillRect/>
          </a:stretch>
        </p:blipFill>
        <p:spPr>
          <a:xfrm>
            <a:off x="3717911" y="3617437"/>
            <a:ext cx="4038131" cy="2762462"/>
          </a:xfrm>
          <a:prstGeom prst="rect">
            <a:avLst/>
          </a:prstGeom>
        </p:spPr>
      </p:pic>
      <p:pic>
        <p:nvPicPr>
          <p:cNvPr id="9" name="圖片 8"/>
          <p:cNvPicPr>
            <a:picLocks noChangeAspect="1"/>
          </p:cNvPicPr>
          <p:nvPr/>
        </p:nvPicPr>
        <p:blipFill>
          <a:blip r:embed="rId6"/>
          <a:stretch>
            <a:fillRect/>
          </a:stretch>
        </p:blipFill>
        <p:spPr>
          <a:xfrm>
            <a:off x="8010822" y="1128117"/>
            <a:ext cx="3829352" cy="5224398"/>
          </a:xfrm>
          <a:prstGeom prst="rect">
            <a:avLst/>
          </a:prstGeom>
        </p:spPr>
      </p:pic>
    </p:spTree>
    <p:extLst>
      <p:ext uri="{BB962C8B-B14F-4D97-AF65-F5344CB8AC3E}">
        <p14:creationId xmlns:p14="http://schemas.microsoft.com/office/powerpoint/2010/main" val="36476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66209" y="57476"/>
            <a:ext cx="11154840" cy="112340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3200" b="1" u="sng" dirty="0" smtClean="0">
                <a:solidFill>
                  <a:schemeClr val="bg1"/>
                </a:solidFill>
                <a:latin typeface="+mn-lt"/>
                <a:ea typeface="+mn-ea"/>
                <a:cs typeface="+mn-cs"/>
              </a:rPr>
              <a:t>Bodhisattva </a:t>
            </a:r>
            <a:r>
              <a:rPr lang="en-US" altLang="zh-CN" sz="3200" b="1" u="sng" dirty="0" err="1" smtClean="0">
                <a:solidFill>
                  <a:schemeClr val="bg1"/>
                </a:solidFill>
                <a:latin typeface="+mn-lt"/>
                <a:ea typeface="+mn-ea"/>
                <a:cs typeface="+mn-cs"/>
              </a:rPr>
              <a:t>Samantabhadra</a:t>
            </a:r>
            <a:r>
              <a:rPr lang="en-US" altLang="zh-CN" sz="3200" b="1" dirty="0" smtClean="0">
                <a:solidFill>
                  <a:schemeClr val="bg1"/>
                </a:solidFill>
                <a:latin typeface="+mn-lt"/>
                <a:ea typeface="+mn-ea"/>
                <a:cs typeface="+mn-cs"/>
              </a:rPr>
              <a:t>- </a:t>
            </a:r>
            <a:r>
              <a:rPr lang="en-US" altLang="zh-CN" sz="3200" b="1" u="sng" dirty="0" smtClean="0">
                <a:solidFill>
                  <a:schemeClr val="bg1"/>
                </a:solidFill>
                <a:latin typeface="+mn-lt"/>
                <a:ea typeface="+mn-ea"/>
                <a:cs typeface="+mn-cs"/>
              </a:rPr>
              <a:t>Great Conduct</a:t>
            </a:r>
            <a:r>
              <a:rPr lang="en-US" altLang="zh-CN" sz="3200" b="1" dirty="0" smtClean="0">
                <a:solidFill>
                  <a:schemeClr val="bg1"/>
                </a:solidFill>
                <a:latin typeface="+mn-lt"/>
                <a:ea typeface="+mn-ea"/>
                <a:cs typeface="+mn-cs"/>
              </a:rPr>
              <a:t>- </a:t>
            </a:r>
            <a:r>
              <a:rPr lang="en-US" altLang="zh-CN" sz="3200" b="1" u="sng" dirty="0" err="1" smtClean="0">
                <a:solidFill>
                  <a:schemeClr val="bg1"/>
                </a:solidFill>
                <a:latin typeface="+mn-lt"/>
                <a:ea typeface="+mn-ea"/>
                <a:cs typeface="+mn-cs"/>
              </a:rPr>
              <a:t>Emei</a:t>
            </a:r>
            <a:r>
              <a:rPr lang="en-US" altLang="zh-CN" sz="3200" b="1" u="sng" dirty="0" smtClean="0">
                <a:solidFill>
                  <a:schemeClr val="bg1"/>
                </a:solidFill>
                <a:latin typeface="+mn-lt"/>
                <a:ea typeface="+mn-ea"/>
                <a:cs typeface="+mn-cs"/>
              </a:rPr>
              <a:t> Mountain</a:t>
            </a:r>
          </a:p>
        </p:txBody>
      </p:sp>
      <p:pic>
        <p:nvPicPr>
          <p:cNvPr id="6" name="圖片 5"/>
          <p:cNvPicPr>
            <a:picLocks noChangeAspect="1"/>
          </p:cNvPicPr>
          <p:nvPr/>
        </p:nvPicPr>
        <p:blipFill>
          <a:blip r:embed="rId3"/>
          <a:stretch>
            <a:fillRect/>
          </a:stretch>
        </p:blipFill>
        <p:spPr>
          <a:xfrm>
            <a:off x="3838305" y="1180883"/>
            <a:ext cx="4233251" cy="2717074"/>
          </a:xfrm>
          <a:prstGeom prst="rect">
            <a:avLst/>
          </a:prstGeom>
        </p:spPr>
      </p:pic>
      <p:pic>
        <p:nvPicPr>
          <p:cNvPr id="7" name="圖片 6"/>
          <p:cNvPicPr>
            <a:picLocks noChangeAspect="1"/>
          </p:cNvPicPr>
          <p:nvPr/>
        </p:nvPicPr>
        <p:blipFill>
          <a:blip r:embed="rId4"/>
          <a:stretch>
            <a:fillRect/>
          </a:stretch>
        </p:blipFill>
        <p:spPr>
          <a:xfrm>
            <a:off x="98380" y="1180883"/>
            <a:ext cx="3598349" cy="4065160"/>
          </a:xfrm>
          <a:prstGeom prst="rect">
            <a:avLst/>
          </a:prstGeom>
        </p:spPr>
      </p:pic>
      <p:pic>
        <p:nvPicPr>
          <p:cNvPr id="8" name="圖片 7"/>
          <p:cNvPicPr>
            <a:picLocks noChangeAspect="1"/>
          </p:cNvPicPr>
          <p:nvPr/>
        </p:nvPicPr>
        <p:blipFill>
          <a:blip r:embed="rId5"/>
          <a:stretch>
            <a:fillRect/>
          </a:stretch>
        </p:blipFill>
        <p:spPr>
          <a:xfrm>
            <a:off x="3838304" y="3954671"/>
            <a:ext cx="4233251" cy="2819045"/>
          </a:xfrm>
          <a:prstGeom prst="rect">
            <a:avLst/>
          </a:prstGeom>
        </p:spPr>
      </p:pic>
      <p:pic>
        <p:nvPicPr>
          <p:cNvPr id="2" name="圖片 1"/>
          <p:cNvPicPr>
            <a:picLocks noChangeAspect="1"/>
          </p:cNvPicPr>
          <p:nvPr/>
        </p:nvPicPr>
        <p:blipFill>
          <a:blip r:embed="rId6"/>
          <a:stretch>
            <a:fillRect/>
          </a:stretch>
        </p:blipFill>
        <p:spPr>
          <a:xfrm>
            <a:off x="8213130" y="1180882"/>
            <a:ext cx="3755942" cy="5592833"/>
          </a:xfrm>
          <a:prstGeom prst="rect">
            <a:avLst/>
          </a:prstGeom>
        </p:spPr>
      </p:pic>
    </p:spTree>
    <p:extLst>
      <p:ext uri="{BB962C8B-B14F-4D97-AF65-F5344CB8AC3E}">
        <p14:creationId xmlns:p14="http://schemas.microsoft.com/office/powerpoint/2010/main" val="11507389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99004" y="0"/>
            <a:ext cx="11154840" cy="119655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3200" b="1" u="sng" dirty="0" smtClean="0">
                <a:solidFill>
                  <a:schemeClr val="bg1"/>
                </a:solidFill>
                <a:latin typeface="+mn-lt"/>
                <a:ea typeface="+mn-ea"/>
                <a:cs typeface="+mn-cs"/>
              </a:rPr>
              <a:t>Bodhisattva </a:t>
            </a:r>
            <a:r>
              <a:rPr lang="en-US" altLang="zh-CN" sz="3200" b="1" u="sng" dirty="0" err="1" smtClean="0">
                <a:solidFill>
                  <a:schemeClr val="bg1"/>
                </a:solidFill>
                <a:latin typeface="+mn-lt"/>
                <a:ea typeface="+mn-ea"/>
                <a:cs typeface="+mn-cs"/>
              </a:rPr>
              <a:t>Avalokiteśvara</a:t>
            </a:r>
            <a:r>
              <a:rPr lang="en-US" altLang="zh-CN" sz="3200" b="1" dirty="0" smtClean="0">
                <a:solidFill>
                  <a:schemeClr val="bg1"/>
                </a:solidFill>
                <a:latin typeface="+mn-lt"/>
                <a:ea typeface="+mn-ea"/>
                <a:cs typeface="+mn-cs"/>
              </a:rPr>
              <a:t>- </a:t>
            </a:r>
            <a:r>
              <a:rPr lang="en-US" altLang="zh-CN" sz="3200" b="1" u="sng" dirty="0" smtClean="0">
                <a:solidFill>
                  <a:schemeClr val="bg1"/>
                </a:solidFill>
                <a:latin typeface="+mn-lt"/>
                <a:ea typeface="+mn-ea"/>
                <a:cs typeface="+mn-cs"/>
              </a:rPr>
              <a:t>Great Compassion</a:t>
            </a:r>
            <a:r>
              <a:rPr lang="en-US" altLang="zh-CN" sz="3200" b="1" dirty="0" smtClean="0">
                <a:solidFill>
                  <a:schemeClr val="bg1"/>
                </a:solidFill>
                <a:latin typeface="+mn-lt"/>
                <a:ea typeface="+mn-ea"/>
                <a:cs typeface="+mn-cs"/>
              </a:rPr>
              <a:t>- </a:t>
            </a:r>
            <a:r>
              <a:rPr lang="en-US" altLang="zh-CN" sz="3200" b="1" u="sng" dirty="0" err="1" smtClean="0">
                <a:solidFill>
                  <a:schemeClr val="bg1"/>
                </a:solidFill>
                <a:latin typeface="+mn-lt"/>
                <a:ea typeface="+mn-ea"/>
                <a:cs typeface="+mn-cs"/>
              </a:rPr>
              <a:t>Putuo</a:t>
            </a:r>
            <a:r>
              <a:rPr lang="en-US" altLang="zh-CN" sz="3200" b="1" u="sng" dirty="0" smtClean="0">
                <a:solidFill>
                  <a:schemeClr val="bg1"/>
                </a:solidFill>
                <a:latin typeface="+mn-lt"/>
                <a:ea typeface="+mn-ea"/>
                <a:cs typeface="+mn-cs"/>
              </a:rPr>
              <a:t> Mountain</a:t>
            </a:r>
            <a:endParaRPr lang="en-US" altLang="zh-CN" sz="3200" b="1" u="sng" dirty="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491155" y="1196559"/>
            <a:ext cx="3474717" cy="4985034"/>
          </a:xfrm>
          <a:prstGeom prst="rect">
            <a:avLst/>
          </a:prstGeom>
        </p:spPr>
      </p:pic>
      <p:pic>
        <p:nvPicPr>
          <p:cNvPr id="6" name="圖片 5"/>
          <p:cNvPicPr>
            <a:picLocks noChangeAspect="1"/>
          </p:cNvPicPr>
          <p:nvPr/>
        </p:nvPicPr>
        <p:blipFill>
          <a:blip r:embed="rId4"/>
          <a:stretch>
            <a:fillRect/>
          </a:stretch>
        </p:blipFill>
        <p:spPr>
          <a:xfrm>
            <a:off x="4081162" y="3875031"/>
            <a:ext cx="4063094" cy="2688986"/>
          </a:xfrm>
          <a:prstGeom prst="rect">
            <a:avLst/>
          </a:prstGeom>
        </p:spPr>
      </p:pic>
      <p:pic>
        <p:nvPicPr>
          <p:cNvPr id="7" name="圖片 6"/>
          <p:cNvPicPr>
            <a:picLocks noChangeAspect="1"/>
          </p:cNvPicPr>
          <p:nvPr/>
        </p:nvPicPr>
        <p:blipFill>
          <a:blip r:embed="rId5"/>
          <a:stretch>
            <a:fillRect/>
          </a:stretch>
        </p:blipFill>
        <p:spPr>
          <a:xfrm>
            <a:off x="4081162" y="1196559"/>
            <a:ext cx="4063094" cy="2603222"/>
          </a:xfrm>
          <a:prstGeom prst="rect">
            <a:avLst/>
          </a:prstGeom>
        </p:spPr>
      </p:pic>
      <p:pic>
        <p:nvPicPr>
          <p:cNvPr id="8" name="圖片 7"/>
          <p:cNvPicPr>
            <a:picLocks noChangeAspect="1"/>
          </p:cNvPicPr>
          <p:nvPr/>
        </p:nvPicPr>
        <p:blipFill>
          <a:blip r:embed="rId6"/>
          <a:stretch>
            <a:fillRect/>
          </a:stretch>
        </p:blipFill>
        <p:spPr>
          <a:xfrm>
            <a:off x="8259546" y="1217460"/>
            <a:ext cx="3068553" cy="5368979"/>
          </a:xfrm>
          <a:prstGeom prst="rect">
            <a:avLst/>
          </a:prstGeom>
        </p:spPr>
      </p:pic>
    </p:spTree>
    <p:extLst>
      <p:ext uri="{BB962C8B-B14F-4D97-AF65-F5344CB8AC3E}">
        <p14:creationId xmlns:p14="http://schemas.microsoft.com/office/powerpoint/2010/main" val="152390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76660" y="203780"/>
            <a:ext cx="11154840" cy="10607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3200" b="1" u="sng" dirty="0" smtClean="0">
                <a:solidFill>
                  <a:schemeClr val="bg1"/>
                </a:solidFill>
                <a:latin typeface="+mn-lt"/>
                <a:ea typeface="+mn-ea"/>
                <a:cs typeface="+mn-cs"/>
              </a:rPr>
              <a:t>Bodhisattva </a:t>
            </a:r>
            <a:r>
              <a:rPr lang="en-US" altLang="zh-CN" sz="3200" b="1" u="sng" dirty="0" err="1" smtClean="0">
                <a:solidFill>
                  <a:schemeClr val="bg1"/>
                </a:solidFill>
                <a:latin typeface="+mn-lt"/>
                <a:ea typeface="+mn-ea"/>
                <a:cs typeface="+mn-cs"/>
              </a:rPr>
              <a:t>Kṣitigarbha</a:t>
            </a:r>
            <a:r>
              <a:rPr lang="en-US" altLang="zh-CN" sz="3200" b="1" dirty="0" smtClean="0">
                <a:solidFill>
                  <a:schemeClr val="bg1"/>
                </a:solidFill>
                <a:latin typeface="+mn-lt"/>
                <a:ea typeface="+mn-ea"/>
                <a:cs typeface="+mn-cs"/>
              </a:rPr>
              <a:t>- </a:t>
            </a:r>
            <a:r>
              <a:rPr lang="en-US" altLang="zh-CN" sz="3200" b="1" u="sng" dirty="0" smtClean="0">
                <a:solidFill>
                  <a:schemeClr val="bg1"/>
                </a:solidFill>
                <a:latin typeface="+mn-lt"/>
                <a:ea typeface="+mn-ea"/>
                <a:cs typeface="+mn-cs"/>
              </a:rPr>
              <a:t>Great Vow</a:t>
            </a:r>
            <a:r>
              <a:rPr lang="en-US" altLang="zh-CN" sz="3200" b="1" dirty="0" smtClean="0">
                <a:solidFill>
                  <a:schemeClr val="bg1"/>
                </a:solidFill>
                <a:latin typeface="+mn-lt"/>
                <a:ea typeface="+mn-ea"/>
                <a:cs typeface="+mn-cs"/>
              </a:rPr>
              <a:t>- </a:t>
            </a:r>
            <a:r>
              <a:rPr lang="en-US" altLang="zh-CN" sz="3200" b="1" u="sng" dirty="0" err="1" smtClean="0">
                <a:solidFill>
                  <a:schemeClr val="bg1"/>
                </a:solidFill>
                <a:latin typeface="+mn-lt"/>
                <a:ea typeface="+mn-ea"/>
                <a:cs typeface="+mn-cs"/>
              </a:rPr>
              <a:t>Jiuhua</a:t>
            </a:r>
            <a:r>
              <a:rPr lang="en-US" altLang="zh-CN" sz="3200" b="1" u="sng" dirty="0" smtClean="0">
                <a:solidFill>
                  <a:schemeClr val="bg1"/>
                </a:solidFill>
                <a:latin typeface="+mn-lt"/>
                <a:ea typeface="+mn-ea"/>
                <a:cs typeface="+mn-cs"/>
              </a:rPr>
              <a:t> Mountain</a:t>
            </a:r>
            <a:endParaRPr lang="en-US" altLang="zh-CN" sz="3200" b="1" u="sng" dirty="0">
              <a:solidFill>
                <a:schemeClr val="bg1"/>
              </a:solidFill>
              <a:latin typeface="+mn-lt"/>
              <a:ea typeface="+mn-ea"/>
              <a:cs typeface="+mn-cs"/>
            </a:endParaRPr>
          </a:p>
        </p:txBody>
      </p:sp>
      <p:pic>
        <p:nvPicPr>
          <p:cNvPr id="5" name="圖片 4"/>
          <p:cNvPicPr>
            <a:picLocks noChangeAspect="1"/>
          </p:cNvPicPr>
          <p:nvPr/>
        </p:nvPicPr>
        <p:blipFill>
          <a:blip r:embed="rId3"/>
          <a:stretch>
            <a:fillRect/>
          </a:stretch>
        </p:blipFill>
        <p:spPr>
          <a:xfrm>
            <a:off x="3904464" y="1181276"/>
            <a:ext cx="3828748" cy="2677492"/>
          </a:xfrm>
          <a:prstGeom prst="rect">
            <a:avLst/>
          </a:prstGeom>
        </p:spPr>
      </p:pic>
      <p:pic>
        <p:nvPicPr>
          <p:cNvPr id="6" name="圖片 5"/>
          <p:cNvPicPr>
            <a:picLocks noChangeAspect="1"/>
          </p:cNvPicPr>
          <p:nvPr/>
        </p:nvPicPr>
        <p:blipFill>
          <a:blip r:embed="rId4"/>
          <a:stretch>
            <a:fillRect/>
          </a:stretch>
        </p:blipFill>
        <p:spPr>
          <a:xfrm>
            <a:off x="3904464" y="3943058"/>
            <a:ext cx="3828748" cy="2570407"/>
          </a:xfrm>
          <a:prstGeom prst="rect">
            <a:avLst/>
          </a:prstGeom>
        </p:spPr>
      </p:pic>
      <p:pic>
        <p:nvPicPr>
          <p:cNvPr id="7" name="圖片 6"/>
          <p:cNvPicPr>
            <a:picLocks noChangeAspect="1"/>
          </p:cNvPicPr>
          <p:nvPr/>
        </p:nvPicPr>
        <p:blipFill>
          <a:blip r:embed="rId5"/>
          <a:stretch>
            <a:fillRect/>
          </a:stretch>
        </p:blipFill>
        <p:spPr>
          <a:xfrm>
            <a:off x="659599" y="1181276"/>
            <a:ext cx="3165205" cy="4434056"/>
          </a:xfrm>
          <a:prstGeom prst="rect">
            <a:avLst/>
          </a:prstGeom>
        </p:spPr>
      </p:pic>
      <p:pic>
        <p:nvPicPr>
          <p:cNvPr id="8" name="圖片 7"/>
          <p:cNvPicPr>
            <a:picLocks noChangeAspect="1"/>
          </p:cNvPicPr>
          <p:nvPr/>
        </p:nvPicPr>
        <p:blipFill>
          <a:blip r:embed="rId6"/>
          <a:stretch>
            <a:fillRect/>
          </a:stretch>
        </p:blipFill>
        <p:spPr>
          <a:xfrm>
            <a:off x="7827257" y="1182281"/>
            <a:ext cx="3636705" cy="5345956"/>
          </a:xfrm>
          <a:prstGeom prst="rect">
            <a:avLst/>
          </a:prstGeom>
        </p:spPr>
      </p:pic>
    </p:spTree>
    <p:extLst>
      <p:ext uri="{BB962C8B-B14F-4D97-AF65-F5344CB8AC3E}">
        <p14:creationId xmlns:p14="http://schemas.microsoft.com/office/powerpoint/2010/main" val="40314714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41203</TotalTime>
  <Words>7763</Words>
  <Application>Microsoft Office PowerPoint</Application>
  <PresentationFormat>寬螢幕</PresentationFormat>
  <Paragraphs>248</Paragraphs>
  <Slides>111</Slides>
  <Notes>3</Notes>
  <HiddenSlides>0</HiddenSlides>
  <MMClips>0</MMClips>
  <ScaleCrop>false</ScaleCrop>
  <HeadingPairs>
    <vt:vector size="6" baseType="variant">
      <vt:variant>
        <vt:lpstr>使用字型</vt:lpstr>
      </vt:variant>
      <vt:variant>
        <vt:i4>6</vt:i4>
      </vt:variant>
      <vt:variant>
        <vt:lpstr>佈景主題</vt:lpstr>
      </vt:variant>
      <vt:variant>
        <vt:i4>1</vt:i4>
      </vt:variant>
      <vt:variant>
        <vt:lpstr>投影片標題</vt:lpstr>
      </vt:variant>
      <vt:variant>
        <vt:i4>111</vt:i4>
      </vt:variant>
    </vt:vector>
  </HeadingPairs>
  <TitlesOfParts>
    <vt:vector size="118" baseType="lpstr">
      <vt:lpstr>Calibri</vt:lpstr>
      <vt:lpstr>Wingdings</vt:lpstr>
      <vt:lpstr>新細明體</vt:lpstr>
      <vt:lpstr>Arial</vt:lpstr>
      <vt:lpstr>Calibri Light</vt:lpstr>
      <vt:lpstr>宋体</vt:lpstr>
      <vt:lpstr>Office 佈景主題</vt:lpstr>
      <vt:lpstr>The Major Traditions  of  Mahayana Buddhism</vt:lpstr>
      <vt:lpstr>PowerPoint 簡報</vt:lpstr>
      <vt:lpstr>PowerPoint 簡報</vt:lpstr>
      <vt:lpstr>The Beginning of Buddhism in China</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shengmiao shi</dc:creator>
  <cp:lastModifiedBy>shengmiao shi</cp:lastModifiedBy>
  <cp:revision>1201</cp:revision>
  <dcterms:created xsi:type="dcterms:W3CDTF">2020-01-01T14:34:00Z</dcterms:created>
  <dcterms:modified xsi:type="dcterms:W3CDTF">2020-04-23T05:59:12Z</dcterms:modified>
</cp:coreProperties>
</file>