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6256000" cy="9144000"/>
  <p:notesSz cx="9144000" cy="16256000"/>
  <p:embeddedFontLst>
    <p:embeddedFont>
      <p:font typeface="Liter" panose="02000503030000020004" pitchFamily="2" charset="0"/>
      <p:regular r:id="rId30"/>
    </p:embeddedFont>
    <p:embeddedFont>
      <p:font typeface="Quattrocento Sans" panose="020B0502050000020003" pitchFamily="34" charset="0"/>
      <p:regular r:id="rId31"/>
      <p:bold r:id="rId32"/>
      <p:italic r:id="rId33"/>
      <p:bold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2" d="100"/>
          <a:sy n="102" d="100"/>
        </p:scale>
        <p:origin x="192" y="3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3734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intel.com/"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https://yougov.co.uk/"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mintel.com/"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s://www.british-business-bank.co.uk/"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5" Type="http://schemas.openxmlformats.org/officeDocument/2006/relationships/hyperlink" Target="https://www.statista.com/" TargetMode="External"/><Relationship Id="rId4" Type="http://schemas.openxmlformats.org/officeDocument/2006/relationships/hyperlink" Target="https://www.gov.uk/limited-company-formatio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https://kimi-img.moonshot.cn/pub/slides/okc/v3fyy2t5nnywi/mnt/agents/output/volt_energy_full/images/4_Dark_green_botanical_wallpaper_Images.png"/>
          <p:cNvPicPr>
            <a:picLocks noChangeAspect="1"/>
          </p:cNvPicPr>
          <p:nvPr/>
        </p:nvPicPr>
        <p:blipFill>
          <a:blip r:embed="rId3"/>
          <a:srcRect t="7869" b="7869"/>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0D1B14">
                  <a:alpha val="80000"/>
                </a:srgbClr>
              </a:gs>
              <a:gs pos="50000">
                <a:srgbClr val="0D1B14">
                  <a:alpha val="67000"/>
                </a:srgbClr>
              </a:gs>
              <a:gs pos="100000">
                <a:srgbClr val="0D1B14">
                  <a:alpha val="87000"/>
                </a:srgbClr>
              </a:gs>
            </a:gsLst>
            <a:lin ang="5400000" scaled="1"/>
          </a:gradFill>
          <a:ln w="12700">
            <a:solidFill>
              <a:srgbClr val="FFFFFF">
                <a:alpha val="0"/>
              </a:srgbClr>
            </a:solidFill>
            <a:prstDash val="solid"/>
          </a:ln>
        </p:spPr>
        <p:txBody>
          <a:bodyPr/>
          <a:lstStyle/>
          <a:p>
            <a:endParaRPr lang="en-US"/>
          </a:p>
        </p:txBody>
      </p:sp>
      <p:sp>
        <p:nvSpPr>
          <p:cNvPr id="4" name="Shape 1"/>
          <p:cNvSpPr/>
          <p:nvPr/>
        </p:nvSpPr>
        <p:spPr>
          <a:xfrm>
            <a:off x="6858000" y="2794000"/>
            <a:ext cx="2540000" cy="38100"/>
          </a:xfrm>
          <a:prstGeom prst="rect">
            <a:avLst/>
          </a:prstGeom>
          <a:solidFill>
            <a:srgbClr val="D4A843"/>
          </a:solidFill>
          <a:ln/>
        </p:spPr>
        <p:txBody>
          <a:bodyPr/>
          <a:lstStyle/>
          <a:p>
            <a:endParaRPr lang="en-US"/>
          </a:p>
        </p:txBody>
      </p:sp>
      <p:sp>
        <p:nvSpPr>
          <p:cNvPr id="5" name="Text 2"/>
          <p:cNvSpPr/>
          <p:nvPr/>
        </p:nvSpPr>
        <p:spPr>
          <a:xfrm>
            <a:off x="1778000" y="3048000"/>
            <a:ext cx="12700000" cy="863600"/>
          </a:xfrm>
          <a:prstGeom prst="rect">
            <a:avLst/>
          </a:prstGeom>
          <a:noFill/>
          <a:ln/>
        </p:spPr>
        <p:txBody>
          <a:bodyPr wrap="none" lIns="0" tIns="0" rIns="0" bIns="0" rtlCol="0" anchor="ctr"/>
          <a:lstStyle/>
          <a:p>
            <a:pPr algn="ctr">
              <a:lnSpc>
                <a:spcPct val="120000"/>
              </a:lnSpc>
            </a:pPr>
            <a:r>
              <a:rPr lang="en-US" sz="5200" kern="0" spc="600" dirty="0">
                <a:solidFill>
                  <a:srgbClr val="F5F0E8"/>
                </a:solidFill>
                <a:latin typeface="Liter" pitchFamily="34" charset="0"/>
                <a:ea typeface="Liter" pitchFamily="34" charset="-122"/>
                <a:cs typeface="Liter" pitchFamily="34" charset="-120"/>
              </a:rPr>
              <a:t>VOLT ENERGY</a:t>
            </a:r>
            <a:endParaRPr lang="en-US" sz="5200" dirty="0"/>
          </a:p>
        </p:txBody>
      </p:sp>
      <p:sp>
        <p:nvSpPr>
          <p:cNvPr id="6" name="Text 3"/>
          <p:cNvSpPr/>
          <p:nvPr/>
        </p:nvSpPr>
        <p:spPr>
          <a:xfrm>
            <a:off x="3048000" y="4064000"/>
            <a:ext cx="10160000" cy="381000"/>
          </a:xfrm>
          <a:prstGeom prst="rect">
            <a:avLst/>
          </a:prstGeom>
          <a:noFill/>
          <a:ln/>
        </p:spPr>
        <p:txBody>
          <a:bodyPr wrap="none" lIns="0" tIns="0" rIns="0" bIns="0" rtlCol="0" anchor="ctr"/>
          <a:lstStyle/>
          <a:p>
            <a:pPr algn="ctr">
              <a:lnSpc>
                <a:spcPct val="120000"/>
              </a:lnSpc>
            </a:pPr>
            <a:r>
              <a:rPr lang="en-US" sz="2000" dirty="0">
                <a:solidFill>
                  <a:srgbClr val="F5F0E8"/>
                </a:solidFill>
                <a:latin typeface="Quattrocento Sans" pitchFamily="34" charset="0"/>
                <a:ea typeface="Quattrocento Sans" pitchFamily="34" charset="-122"/>
                <a:cs typeface="Quattrocento Sans" pitchFamily="34" charset="-120"/>
              </a:rPr>
              <a:t>Sustainable Functional Beverages</a:t>
            </a:r>
            <a:endParaRPr lang="en-US" sz="2000" dirty="0"/>
          </a:p>
        </p:txBody>
      </p:sp>
      <p:sp>
        <p:nvSpPr>
          <p:cNvPr id="7" name="Shape 4"/>
          <p:cNvSpPr/>
          <p:nvPr/>
        </p:nvSpPr>
        <p:spPr>
          <a:xfrm>
            <a:off x="6858000" y="4699000"/>
            <a:ext cx="2540000" cy="38100"/>
          </a:xfrm>
          <a:prstGeom prst="rect">
            <a:avLst/>
          </a:prstGeom>
          <a:solidFill>
            <a:srgbClr val="D4A843"/>
          </a:solidFill>
          <a:ln/>
        </p:spPr>
        <p:txBody>
          <a:bodyPr/>
          <a:lstStyle/>
          <a:p>
            <a:endParaRPr lang="en-US"/>
          </a:p>
        </p:txBody>
      </p:sp>
      <p:sp>
        <p:nvSpPr>
          <p:cNvPr id="8" name="Text 5"/>
          <p:cNvSpPr/>
          <p:nvPr/>
        </p:nvSpPr>
        <p:spPr>
          <a:xfrm>
            <a:off x="4318000" y="4953000"/>
            <a:ext cx="7620000" cy="304800"/>
          </a:xfrm>
          <a:prstGeom prst="rect">
            <a:avLst/>
          </a:prstGeom>
          <a:noFill/>
          <a:ln/>
        </p:spPr>
        <p:txBody>
          <a:bodyPr wrap="none" lIns="0" tIns="0" rIns="0" bIns="0" rtlCol="0" anchor="ctr"/>
          <a:lstStyle/>
          <a:p>
            <a:pPr algn="ctr">
              <a:lnSpc>
                <a:spcPct val="120000"/>
              </a:lnSpc>
            </a:pPr>
            <a:r>
              <a:rPr lang="en-US" sz="1600" dirty="0">
                <a:solidFill>
                  <a:srgbClr val="5C7A6A"/>
                </a:solidFill>
                <a:latin typeface="Quattrocento Sans" pitchFamily="34" charset="0"/>
                <a:ea typeface="Quattrocento Sans" pitchFamily="34" charset="-122"/>
                <a:cs typeface="Quattrocento Sans" pitchFamily="34" charset="-120"/>
              </a:rPr>
              <a:t>Business Plan  |  Module: LCLM4006</a:t>
            </a:r>
            <a:endParaRPr lang="en-US" sz="1600" dirty="0"/>
          </a:p>
        </p:txBody>
      </p:sp>
      <p:sp>
        <p:nvSpPr>
          <p:cNvPr id="9" name="Text 6"/>
          <p:cNvSpPr/>
          <p:nvPr/>
        </p:nvSpPr>
        <p:spPr>
          <a:xfrm>
            <a:off x="4318000" y="5397500"/>
            <a:ext cx="7620000" cy="304800"/>
          </a:xfrm>
          <a:prstGeom prst="rect">
            <a:avLst/>
          </a:prstGeom>
          <a:noFill/>
          <a:ln/>
        </p:spPr>
        <p:txBody>
          <a:bodyPr wrap="none" lIns="0" tIns="0" rIns="0" bIns="0" rtlCol="0" anchor="ctr"/>
          <a:lstStyle/>
          <a:p>
            <a:pPr algn="ctr">
              <a:lnSpc>
                <a:spcPct val="120000"/>
              </a:lnSpc>
            </a:pPr>
            <a:r>
              <a:rPr lang="en-US" sz="1600" dirty="0">
                <a:solidFill>
                  <a:srgbClr val="5C7A6A"/>
                </a:solidFill>
                <a:latin typeface="Quattrocento Sans" pitchFamily="34" charset="0"/>
                <a:ea typeface="Quattrocento Sans" pitchFamily="34" charset="-122"/>
                <a:cs typeface="Quattrocento Sans" pitchFamily="34" charset="-120"/>
              </a:rPr>
              <a:t>Hafsa Khan  |  Student ID: 2511466</a:t>
            </a:r>
            <a:endParaRPr lang="en-US" sz="1600" dirty="0"/>
          </a:p>
        </p:txBody>
      </p:sp>
      <p:sp>
        <p:nvSpPr>
          <p:cNvPr id="10" name="Text 7"/>
          <p:cNvSpPr/>
          <p:nvPr/>
        </p:nvSpPr>
        <p:spPr>
          <a:xfrm>
            <a:off x="4318000" y="5778500"/>
            <a:ext cx="7620000" cy="304800"/>
          </a:xfrm>
          <a:prstGeom prst="rect">
            <a:avLst/>
          </a:prstGeom>
          <a:noFill/>
          <a:ln/>
        </p:spPr>
        <p:txBody>
          <a:bodyPr wrap="none" lIns="0" tIns="0" rIns="0" bIns="0" rtlCol="0" anchor="ctr"/>
          <a:lstStyle/>
          <a:p>
            <a:pPr algn="ctr">
              <a:lnSpc>
                <a:spcPct val="120000"/>
              </a:lnSpc>
            </a:pPr>
            <a:r>
              <a:rPr lang="en-US" sz="1400" dirty="0">
                <a:solidFill>
                  <a:srgbClr val="5C7A6A"/>
                </a:solidFill>
                <a:latin typeface="Quattrocento Sans" pitchFamily="34" charset="0"/>
                <a:ea typeface="Quattrocento Sans" pitchFamily="34" charset="-122"/>
                <a:cs typeface="Quattrocento Sans" pitchFamily="34" charset="-120"/>
              </a:rPr>
              <a:t>Lecturer: Ejike Udeogu</a:t>
            </a:r>
            <a:endParaRPr lang="en-US" sz="1400" dirty="0"/>
          </a:p>
        </p:txBody>
      </p:sp>
      <p:sp>
        <p:nvSpPr>
          <p:cNvPr id="11" name="Text 8"/>
          <p:cNvSpPr/>
          <p:nvPr/>
        </p:nvSpPr>
        <p:spPr>
          <a:xfrm>
            <a:off x="4318000" y="7874000"/>
            <a:ext cx="7620000" cy="304800"/>
          </a:xfrm>
          <a:prstGeom prst="rect">
            <a:avLst/>
          </a:prstGeom>
          <a:noFill/>
          <a:ln/>
        </p:spPr>
        <p:txBody>
          <a:bodyPr wrap="none" lIns="0" tIns="0" rIns="0" bIns="0" rtlCol="0" anchor="ctr"/>
          <a:lstStyle/>
          <a:p>
            <a:pPr algn="ctr">
              <a:lnSpc>
                <a:spcPct val="120000"/>
              </a:lnSpc>
            </a:pPr>
            <a:r>
              <a:rPr lang="en-US" sz="1400" kern="0" spc="200" dirty="0">
                <a:solidFill>
                  <a:srgbClr val="D4A843"/>
                </a:solidFill>
                <a:latin typeface="Quattrocento Sans" pitchFamily="34" charset="0"/>
                <a:ea typeface="Quattrocento Sans" pitchFamily="34" charset="-122"/>
                <a:cs typeface="Quattrocento Sans" pitchFamily="34" charset="-120"/>
              </a:rPr>
              <a:t>POWER YOUR DAY. PROTECT YOUR PLANET.</a:t>
            </a:r>
            <a:endParaRPr lang="en-US" sz="14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Executive Summary</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33500"/>
            <a:ext cx="3429000" cy="1270000"/>
          </a:xfrm>
          <a:prstGeom prst="rect">
            <a:avLst/>
          </a:prstGeom>
          <a:solidFill>
            <a:srgbClr val="1B4332"/>
          </a:solidFill>
          <a:ln/>
        </p:spPr>
        <p:txBody>
          <a:bodyPr/>
          <a:lstStyle/>
          <a:p>
            <a:endParaRPr lang="en-US"/>
          </a:p>
        </p:txBody>
      </p:sp>
      <p:sp>
        <p:nvSpPr>
          <p:cNvPr id="5" name="Text 3"/>
          <p:cNvSpPr/>
          <p:nvPr/>
        </p:nvSpPr>
        <p:spPr>
          <a:xfrm>
            <a:off x="990600" y="1397000"/>
            <a:ext cx="2971800" cy="609600"/>
          </a:xfrm>
          <a:prstGeom prst="rect">
            <a:avLst/>
          </a:prstGeom>
          <a:noFill/>
          <a:ln/>
        </p:spPr>
        <p:txBody>
          <a:bodyPr wrap="none" lIns="0" tIns="0" rIns="0" bIns="0" rtlCol="0" anchor="ctr"/>
          <a:lstStyle/>
          <a:p>
            <a:pPr algn="l">
              <a:lnSpc>
                <a:spcPct val="120000"/>
              </a:lnSpc>
            </a:pPr>
            <a:r>
              <a:rPr lang="en-US" sz="3800" dirty="0">
                <a:solidFill>
                  <a:srgbClr val="D4A843"/>
                </a:solidFill>
                <a:latin typeface="Liter" pitchFamily="34" charset="0"/>
                <a:ea typeface="Liter" pitchFamily="34" charset="-122"/>
                <a:cs typeface="Liter" pitchFamily="34" charset="-120"/>
              </a:rPr>
              <a:t>£1.8B</a:t>
            </a:r>
            <a:endParaRPr lang="en-US" sz="3800" dirty="0"/>
          </a:p>
        </p:txBody>
      </p:sp>
      <p:sp>
        <p:nvSpPr>
          <p:cNvPr id="6" name="Text 4"/>
          <p:cNvSpPr/>
          <p:nvPr/>
        </p:nvSpPr>
        <p:spPr>
          <a:xfrm>
            <a:off x="990600" y="2032000"/>
            <a:ext cx="2971800" cy="4572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UK market → £2.5B by 2029</a:t>
            </a:r>
            <a:endParaRPr lang="en-US" sz="1300" dirty="0"/>
          </a:p>
        </p:txBody>
      </p:sp>
      <p:sp>
        <p:nvSpPr>
          <p:cNvPr id="7" name="Shape 5"/>
          <p:cNvSpPr/>
          <p:nvPr/>
        </p:nvSpPr>
        <p:spPr>
          <a:xfrm>
            <a:off x="4445000" y="1333500"/>
            <a:ext cx="3429000" cy="1270000"/>
          </a:xfrm>
          <a:prstGeom prst="rect">
            <a:avLst/>
          </a:prstGeom>
          <a:solidFill>
            <a:srgbClr val="1B4332"/>
          </a:solidFill>
          <a:ln/>
        </p:spPr>
        <p:txBody>
          <a:bodyPr/>
          <a:lstStyle/>
          <a:p>
            <a:endParaRPr lang="en-US"/>
          </a:p>
        </p:txBody>
      </p:sp>
      <p:sp>
        <p:nvSpPr>
          <p:cNvPr id="8" name="Text 6"/>
          <p:cNvSpPr/>
          <p:nvPr/>
        </p:nvSpPr>
        <p:spPr>
          <a:xfrm>
            <a:off x="4673600" y="1397000"/>
            <a:ext cx="2971800" cy="609600"/>
          </a:xfrm>
          <a:prstGeom prst="rect">
            <a:avLst/>
          </a:prstGeom>
          <a:noFill/>
          <a:ln/>
        </p:spPr>
        <p:txBody>
          <a:bodyPr wrap="none" lIns="0" tIns="0" rIns="0" bIns="0" rtlCol="0" anchor="ctr"/>
          <a:lstStyle/>
          <a:p>
            <a:pPr algn="l">
              <a:lnSpc>
                <a:spcPct val="120000"/>
              </a:lnSpc>
            </a:pPr>
            <a:r>
              <a:rPr lang="en-US" sz="3800" dirty="0">
                <a:solidFill>
                  <a:srgbClr val="D4A843"/>
                </a:solidFill>
                <a:latin typeface="Liter" pitchFamily="34" charset="0"/>
                <a:ea typeface="Liter" pitchFamily="34" charset="-122"/>
                <a:cs typeface="Liter" pitchFamily="34" charset="-120"/>
              </a:rPr>
              <a:t>£480K</a:t>
            </a:r>
            <a:endParaRPr lang="en-US" sz="3800" dirty="0"/>
          </a:p>
        </p:txBody>
      </p:sp>
      <p:sp>
        <p:nvSpPr>
          <p:cNvPr id="9" name="Text 7"/>
          <p:cNvSpPr/>
          <p:nvPr/>
        </p:nvSpPr>
        <p:spPr>
          <a:xfrm>
            <a:off x="4673600" y="2032000"/>
            <a:ext cx="2971800" cy="4572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Year-one revenue target</a:t>
            </a:r>
            <a:endParaRPr lang="en-US" sz="1300" dirty="0"/>
          </a:p>
        </p:txBody>
      </p:sp>
      <p:sp>
        <p:nvSpPr>
          <p:cNvPr id="10" name="Shape 8"/>
          <p:cNvSpPr/>
          <p:nvPr/>
        </p:nvSpPr>
        <p:spPr>
          <a:xfrm>
            <a:off x="8128000" y="1333500"/>
            <a:ext cx="3429000" cy="1270000"/>
          </a:xfrm>
          <a:prstGeom prst="rect">
            <a:avLst/>
          </a:prstGeom>
          <a:solidFill>
            <a:srgbClr val="1B4332"/>
          </a:solidFill>
          <a:ln/>
        </p:spPr>
        <p:txBody>
          <a:bodyPr/>
          <a:lstStyle/>
          <a:p>
            <a:endParaRPr lang="en-US"/>
          </a:p>
        </p:txBody>
      </p:sp>
      <p:sp>
        <p:nvSpPr>
          <p:cNvPr id="11" name="Text 9"/>
          <p:cNvSpPr/>
          <p:nvPr/>
        </p:nvSpPr>
        <p:spPr>
          <a:xfrm>
            <a:off x="8356600" y="1397000"/>
            <a:ext cx="2971800" cy="609600"/>
          </a:xfrm>
          <a:prstGeom prst="rect">
            <a:avLst/>
          </a:prstGeom>
          <a:noFill/>
          <a:ln/>
        </p:spPr>
        <p:txBody>
          <a:bodyPr wrap="none" lIns="0" tIns="0" rIns="0" bIns="0" rtlCol="0" anchor="ctr"/>
          <a:lstStyle/>
          <a:p>
            <a:pPr algn="l">
              <a:lnSpc>
                <a:spcPct val="120000"/>
              </a:lnSpc>
            </a:pPr>
            <a:r>
              <a:rPr lang="en-US" sz="3800" dirty="0">
                <a:solidFill>
                  <a:srgbClr val="D4A843"/>
                </a:solidFill>
                <a:latin typeface="Liter" pitchFamily="34" charset="0"/>
                <a:ea typeface="Liter" pitchFamily="34" charset="-122"/>
                <a:cs typeface="Liter" pitchFamily="34" charset="-120"/>
              </a:rPr>
              <a:t>Month 14</a:t>
            </a:r>
            <a:endParaRPr lang="en-US" sz="3800" dirty="0"/>
          </a:p>
        </p:txBody>
      </p:sp>
      <p:sp>
        <p:nvSpPr>
          <p:cNvPr id="12" name="Text 10"/>
          <p:cNvSpPr/>
          <p:nvPr/>
        </p:nvSpPr>
        <p:spPr>
          <a:xfrm>
            <a:off x="8356600" y="2032000"/>
            <a:ext cx="2971800" cy="4572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Break-even projected</a:t>
            </a:r>
            <a:endParaRPr lang="en-US" sz="1300" dirty="0"/>
          </a:p>
        </p:txBody>
      </p:sp>
      <p:sp>
        <p:nvSpPr>
          <p:cNvPr id="13" name="Shape 11"/>
          <p:cNvSpPr/>
          <p:nvPr/>
        </p:nvSpPr>
        <p:spPr>
          <a:xfrm>
            <a:off x="11811000" y="1333500"/>
            <a:ext cx="3683000" cy="1270000"/>
          </a:xfrm>
          <a:prstGeom prst="rect">
            <a:avLst/>
          </a:prstGeom>
          <a:solidFill>
            <a:srgbClr val="1B4332"/>
          </a:solidFill>
          <a:ln/>
        </p:spPr>
        <p:txBody>
          <a:bodyPr/>
          <a:lstStyle/>
          <a:p>
            <a:endParaRPr lang="en-US"/>
          </a:p>
        </p:txBody>
      </p:sp>
      <p:sp>
        <p:nvSpPr>
          <p:cNvPr id="14" name="Text 12"/>
          <p:cNvSpPr/>
          <p:nvPr/>
        </p:nvSpPr>
        <p:spPr>
          <a:xfrm>
            <a:off x="12039600" y="1397000"/>
            <a:ext cx="3225800" cy="609600"/>
          </a:xfrm>
          <a:prstGeom prst="rect">
            <a:avLst/>
          </a:prstGeom>
          <a:noFill/>
          <a:ln/>
        </p:spPr>
        <p:txBody>
          <a:bodyPr wrap="none" lIns="0" tIns="0" rIns="0" bIns="0" rtlCol="0" anchor="ctr"/>
          <a:lstStyle/>
          <a:p>
            <a:pPr algn="l">
              <a:lnSpc>
                <a:spcPct val="120000"/>
              </a:lnSpc>
            </a:pPr>
            <a:r>
              <a:rPr lang="en-US" sz="3800" dirty="0">
                <a:solidFill>
                  <a:srgbClr val="D4A843"/>
                </a:solidFill>
                <a:latin typeface="Liter" pitchFamily="34" charset="0"/>
                <a:ea typeface="Liter" pitchFamily="34" charset="-122"/>
                <a:cs typeface="Liter" pitchFamily="34" charset="-120"/>
              </a:rPr>
              <a:t>£75K</a:t>
            </a:r>
            <a:endParaRPr lang="en-US" sz="3800" dirty="0"/>
          </a:p>
        </p:txBody>
      </p:sp>
      <p:sp>
        <p:nvSpPr>
          <p:cNvPr id="15" name="Text 13"/>
          <p:cNvSpPr/>
          <p:nvPr/>
        </p:nvSpPr>
        <p:spPr>
          <a:xfrm>
            <a:off x="12039600" y="2032000"/>
            <a:ext cx="3225800" cy="4572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Startup funding required</a:t>
            </a:r>
            <a:endParaRPr lang="en-US" sz="1300" dirty="0"/>
          </a:p>
        </p:txBody>
      </p:sp>
      <p:sp>
        <p:nvSpPr>
          <p:cNvPr id="16" name="Text 14"/>
          <p:cNvSpPr/>
          <p:nvPr/>
        </p:nvSpPr>
        <p:spPr>
          <a:xfrm>
            <a:off x="762000" y="2857500"/>
            <a:ext cx="14732000" cy="4826000"/>
          </a:xfrm>
          <a:prstGeom prst="rect">
            <a:avLst/>
          </a:prstGeom>
          <a:noFill/>
          <a:ln/>
        </p:spPr>
        <p:txBody>
          <a:bodyPr wrap="square" lIns="0" tIns="0" rIns="0" bIns="0" rtlCol="0" anchor="t"/>
          <a:lstStyle/>
          <a:p>
            <a:pPr algn="l">
              <a:lnSpc>
                <a:spcPct val="160000"/>
              </a:lnSpc>
            </a:pPr>
            <a:r>
              <a:rPr lang="en-US" sz="1800" dirty="0">
                <a:solidFill>
                  <a:srgbClr val="1A1A1A"/>
                </a:solidFill>
                <a:latin typeface="Quattrocento Sans" pitchFamily="34" charset="0"/>
                <a:ea typeface="Quattrocento Sans" pitchFamily="34" charset="-122"/>
                <a:cs typeface="Quattrocento Sans" pitchFamily="34" charset="-120"/>
              </a:rPr>
              <a:t>VOLT Energy is a startup entering the UK functional beverages market from its base in </a:t>
            </a:r>
            <a:r>
              <a:rPr lang="en-US" sz="1800" b="1" dirty="0">
                <a:solidFill>
                  <a:srgbClr val="1A1A1A"/>
                </a:solidFill>
                <a:latin typeface="Quattrocento Sans" pitchFamily="34" charset="0"/>
                <a:ea typeface="Quattrocento Sans" pitchFamily="34" charset="-122"/>
                <a:cs typeface="Quattrocento Sans" pitchFamily="34" charset="-120"/>
              </a:rPr>
              <a:t>Birmingham, West Midlands</a:t>
            </a:r>
            <a:r>
              <a:rPr lang="en-US" sz="1800" dirty="0">
                <a:solidFill>
                  <a:srgbClr val="1A1A1A"/>
                </a:solidFill>
                <a:latin typeface="Quattrocento Sans" pitchFamily="34" charset="0"/>
                <a:ea typeface="Quattrocento Sans" pitchFamily="34" charset="-122"/>
                <a:cs typeface="Quattrocento Sans" pitchFamily="34" charset="-120"/>
              </a:rPr>
              <a:t>. The company will produce sugar-free, plant-based energy drinks in 100% recyclable aluminium cans, targeting health-conscious consumers aged 18-35.</a:t>
            </a:r>
            <a:endParaRPr lang="en-US" sz="1800" dirty="0"/>
          </a:p>
          <a:p>
            <a:pPr algn="l">
              <a:lnSpc>
                <a:spcPct val="16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The UK functional beverages market is valued at approximately </a:t>
            </a:r>
            <a:r>
              <a:rPr lang="en-US" sz="1800" b="1" dirty="0">
                <a:solidFill>
                  <a:srgbClr val="1A1A1A"/>
                </a:solidFill>
                <a:latin typeface="Quattrocento Sans" pitchFamily="34" charset="0"/>
                <a:ea typeface="Quattrocento Sans" pitchFamily="34" charset="-122"/>
                <a:cs typeface="Quattrocento Sans" pitchFamily="34" charset="-120"/>
              </a:rPr>
              <a:t>£1.8 billion</a:t>
            </a:r>
            <a:r>
              <a:rPr lang="en-US" sz="1800" dirty="0">
                <a:solidFill>
                  <a:srgbClr val="1A1A1A"/>
                </a:solidFill>
                <a:latin typeface="Quattrocento Sans" pitchFamily="34" charset="0"/>
                <a:ea typeface="Quattrocento Sans" pitchFamily="34" charset="-122"/>
                <a:cs typeface="Quattrocento Sans" pitchFamily="34" charset="-120"/>
              </a:rPr>
              <a:t> and projected to reach </a:t>
            </a:r>
            <a:r>
              <a:rPr lang="en-US" sz="1800" b="1" dirty="0">
                <a:solidFill>
                  <a:srgbClr val="1A1A1A"/>
                </a:solidFill>
                <a:latin typeface="Quattrocento Sans" pitchFamily="34" charset="0"/>
                <a:ea typeface="Quattrocento Sans" pitchFamily="34" charset="-122"/>
                <a:cs typeface="Quattrocento Sans" pitchFamily="34" charset="-120"/>
              </a:rPr>
              <a:t>£2.5 billion by 2029</a:t>
            </a:r>
            <a:r>
              <a:rPr lang="en-US" sz="1800" dirty="0">
                <a:solidFill>
                  <a:srgbClr val="1A1A1A"/>
                </a:solidFill>
                <a:latin typeface="Quattrocento Sans" pitchFamily="34" charset="0"/>
                <a:ea typeface="Quattrocento Sans" pitchFamily="34" charset="-122"/>
                <a:cs typeface="Quattrocento Sans" pitchFamily="34" charset="-120"/>
              </a:rPr>
              <a:t> (Mintel, 2024). VOLT Energy is positioned to capitalise on growing demand for healthier alternatives and rising environmental consciousness among UK consumers.</a:t>
            </a:r>
            <a:endParaRPr lang="en-US" sz="1800" dirty="0"/>
          </a:p>
          <a:p>
            <a:pPr algn="l">
              <a:lnSpc>
                <a:spcPct val="16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The company will operate as a </a:t>
            </a:r>
            <a:r>
              <a:rPr lang="en-US" sz="1800" b="1" dirty="0">
                <a:solidFill>
                  <a:srgbClr val="1A1A1A"/>
                </a:solidFill>
                <a:latin typeface="Quattrocento Sans" pitchFamily="34" charset="0"/>
                <a:ea typeface="Quattrocento Sans" pitchFamily="34" charset="-122"/>
                <a:cs typeface="Quattrocento Sans" pitchFamily="34" charset="-120"/>
              </a:rPr>
              <a:t>private limited company</a:t>
            </a:r>
            <a:r>
              <a:rPr lang="en-US" sz="1800" dirty="0">
                <a:solidFill>
                  <a:srgbClr val="1A1A1A"/>
                </a:solidFill>
                <a:latin typeface="Quattrocento Sans" pitchFamily="34" charset="0"/>
                <a:ea typeface="Quattrocento Sans" pitchFamily="34" charset="-122"/>
                <a:cs typeface="Quattrocento Sans" pitchFamily="34" charset="-120"/>
              </a:rPr>
              <a:t> with a lean three-person founding team. Its competitive advantage lies in a </a:t>
            </a:r>
            <a:r>
              <a:rPr lang="en-US" sz="1800" b="1" dirty="0">
                <a:solidFill>
                  <a:srgbClr val="1A1A1A"/>
                </a:solidFill>
                <a:latin typeface="Quattrocento Sans" pitchFamily="34" charset="0"/>
                <a:ea typeface="Quattrocento Sans" pitchFamily="34" charset="-122"/>
                <a:cs typeface="Quattrocento Sans" pitchFamily="34" charset="-120"/>
              </a:rPr>
              <a:t>triple commitment</a:t>
            </a:r>
            <a:r>
              <a:rPr lang="en-US" sz="1800" dirty="0">
                <a:solidFill>
                  <a:srgbClr val="1A1A1A"/>
                </a:solidFill>
                <a:latin typeface="Quattrocento Sans" pitchFamily="34" charset="0"/>
                <a:ea typeface="Quattrocento Sans" pitchFamily="34" charset="-122"/>
                <a:cs typeface="Quattrocento Sans" pitchFamily="34" charset="-120"/>
              </a:rPr>
              <a:t>: 100% plant-based formulation, zero-impact aluminium packaging, and community wellness investment.</a:t>
            </a:r>
            <a:endParaRPr lang="en-US" sz="1800" dirty="0"/>
          </a:p>
          <a:p>
            <a:pPr algn="l">
              <a:lnSpc>
                <a:spcPct val="16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VOLT Energy requires </a:t>
            </a:r>
            <a:r>
              <a:rPr lang="en-US" sz="1800" b="1" dirty="0">
                <a:solidFill>
                  <a:srgbClr val="1A1A1A"/>
                </a:solidFill>
                <a:latin typeface="Quattrocento Sans" pitchFamily="34" charset="0"/>
                <a:ea typeface="Quattrocento Sans" pitchFamily="34" charset="-122"/>
                <a:cs typeface="Quattrocento Sans" pitchFamily="34" charset="-120"/>
              </a:rPr>
              <a:t>£75,000</a:t>
            </a:r>
            <a:r>
              <a:rPr lang="en-US" sz="1800" dirty="0">
                <a:solidFill>
                  <a:srgbClr val="1A1A1A"/>
                </a:solidFill>
                <a:latin typeface="Quattrocento Sans" pitchFamily="34" charset="0"/>
                <a:ea typeface="Quattrocento Sans" pitchFamily="34" charset="-122"/>
                <a:cs typeface="Quattrocento Sans" pitchFamily="34" charset="-120"/>
              </a:rPr>
              <a:t> in startup funding from personal investment, a British Business Bank startup loan, and angel investment. The business projects break-even by month 14 and year-one revenue of </a:t>
            </a:r>
            <a:r>
              <a:rPr lang="en-US" sz="1800" b="1" dirty="0">
                <a:solidFill>
                  <a:srgbClr val="1A1A1A"/>
                </a:solidFill>
                <a:latin typeface="Quattrocento Sans" pitchFamily="34" charset="0"/>
                <a:ea typeface="Quattrocento Sans" pitchFamily="34" charset="-122"/>
                <a:cs typeface="Quattrocento Sans" pitchFamily="34" charset="-120"/>
              </a:rPr>
              <a:t>£480,000</a:t>
            </a:r>
            <a:r>
              <a:rPr lang="en-US" sz="1800" dirty="0">
                <a:solidFill>
                  <a:srgbClr val="1A1A1A"/>
                </a:solidFill>
                <a:latin typeface="Quattrocento Sans" pitchFamily="34" charset="0"/>
                <a:ea typeface="Quattrocento Sans" pitchFamily="34" charset="-122"/>
                <a:cs typeface="Quattrocento Sans" pitchFamily="34" charset="-120"/>
              </a:rPr>
              <a:t>.</a:t>
            </a:r>
            <a:endParaRPr lang="en-US" sz="1800" dirty="0"/>
          </a:p>
        </p:txBody>
      </p:sp>
      <p:sp>
        <p:nvSpPr>
          <p:cNvPr id="17" name="Text 15"/>
          <p:cNvSpPr/>
          <p:nvPr/>
        </p:nvSpPr>
        <p:spPr>
          <a:xfrm>
            <a:off x="762000" y="7874000"/>
            <a:ext cx="762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Source: </a:t>
            </a:r>
            <a:r>
              <a:rPr lang="en-US" sz="1200" u="sng" dirty="0">
                <a:solidFill>
                  <a:srgbClr val="5C7A6A"/>
                </a:solidFill>
                <a:uFill>
                  <a:solidFill>
                    <a:srgbClr val="5C7A6A"/>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Mintel, 2024</a:t>
            </a:r>
            <a:endParaRPr lang="en-US" sz="1200" dirty="0"/>
          </a:p>
        </p:txBody>
      </p:sp>
      <p:sp>
        <p:nvSpPr>
          <p:cNvPr id="18" name="Shape 16"/>
          <p:cNvSpPr/>
          <p:nvPr/>
        </p:nvSpPr>
        <p:spPr>
          <a:xfrm>
            <a:off x="0" y="9093200"/>
            <a:ext cx="16256000" cy="50800"/>
          </a:xfrm>
          <a:prstGeom prst="rect">
            <a:avLst/>
          </a:prstGeom>
          <a:solidFill>
            <a:srgbClr val="D4A843"/>
          </a:solidFill>
          <a:ln/>
        </p:spPr>
        <p:txBody>
          <a:bodyPr/>
          <a:lstStyle/>
          <a:p>
            <a:endParaRPr lang="en-US"/>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0" y="0"/>
            <a:ext cx="5334000" cy="9144000"/>
          </a:xfrm>
          <a:prstGeom prst="rect">
            <a:avLst/>
          </a:prstGeom>
          <a:solidFill>
            <a:srgbClr val="1B4332"/>
          </a:solidFill>
          <a:ln/>
        </p:spPr>
        <p:txBody>
          <a:bodyPr/>
          <a:lstStyle/>
          <a:p>
            <a:endParaRPr lang="en-US"/>
          </a:p>
        </p:txBody>
      </p:sp>
      <p:sp>
        <p:nvSpPr>
          <p:cNvPr id="3" name="Text 1"/>
          <p:cNvSpPr/>
          <p:nvPr/>
        </p:nvSpPr>
        <p:spPr>
          <a:xfrm>
            <a:off x="762000" y="1524000"/>
            <a:ext cx="3810000" cy="355600"/>
          </a:xfrm>
          <a:prstGeom prst="rect">
            <a:avLst/>
          </a:prstGeom>
          <a:noFill/>
          <a:ln/>
        </p:spPr>
        <p:txBody>
          <a:bodyPr wrap="none" lIns="0" tIns="0" rIns="0" bIns="0" rtlCol="0" anchor="ctr"/>
          <a:lstStyle/>
          <a:p>
            <a:pPr algn="l">
              <a:lnSpc>
                <a:spcPct val="120000"/>
              </a:lnSpc>
            </a:pPr>
            <a:r>
              <a:rPr lang="en-US" sz="1400" kern="0" spc="300" dirty="0">
                <a:solidFill>
                  <a:srgbClr val="D4A843"/>
                </a:solidFill>
                <a:latin typeface="Quattrocento Sans" pitchFamily="34" charset="0"/>
                <a:ea typeface="Quattrocento Sans" pitchFamily="34" charset="-122"/>
                <a:cs typeface="Quattrocento Sans" pitchFamily="34" charset="-120"/>
              </a:rPr>
              <a:t>CONTENTS</a:t>
            </a:r>
            <a:endParaRPr lang="en-US" sz="1400" dirty="0"/>
          </a:p>
        </p:txBody>
      </p:sp>
      <p:sp>
        <p:nvSpPr>
          <p:cNvPr id="4" name="Text 2"/>
          <p:cNvSpPr/>
          <p:nvPr/>
        </p:nvSpPr>
        <p:spPr>
          <a:xfrm>
            <a:off x="762000" y="2032000"/>
            <a:ext cx="3810000" cy="762000"/>
          </a:xfrm>
          <a:prstGeom prst="rect">
            <a:avLst/>
          </a:prstGeom>
          <a:noFill/>
          <a:ln/>
        </p:spPr>
        <p:txBody>
          <a:bodyPr wrap="none" lIns="0" tIns="0" rIns="0" bIns="0" rtlCol="0" anchor="ctr"/>
          <a:lstStyle/>
          <a:p>
            <a:pPr algn="l">
              <a:lnSpc>
                <a:spcPct val="120000"/>
              </a:lnSpc>
            </a:pPr>
            <a:r>
              <a:rPr lang="en-US" sz="4800" kern="0" spc="200" dirty="0">
                <a:solidFill>
                  <a:srgbClr val="F5F0E8"/>
                </a:solidFill>
                <a:latin typeface="Liter" pitchFamily="34" charset="0"/>
                <a:ea typeface="Liter" pitchFamily="34" charset="-122"/>
                <a:cs typeface="Liter" pitchFamily="34" charset="-120"/>
              </a:rPr>
              <a:t>AGENDA</a:t>
            </a:r>
            <a:endParaRPr lang="en-US" sz="4800" dirty="0"/>
          </a:p>
        </p:txBody>
      </p:sp>
      <p:sp>
        <p:nvSpPr>
          <p:cNvPr id="5" name="Shape 3"/>
          <p:cNvSpPr/>
          <p:nvPr/>
        </p:nvSpPr>
        <p:spPr>
          <a:xfrm>
            <a:off x="762000" y="3048000"/>
            <a:ext cx="762000" cy="50800"/>
          </a:xfrm>
          <a:prstGeom prst="rect">
            <a:avLst/>
          </a:prstGeom>
          <a:solidFill>
            <a:srgbClr val="D4A843"/>
          </a:solidFill>
          <a:ln/>
        </p:spPr>
        <p:txBody>
          <a:bodyPr/>
          <a:lstStyle/>
          <a:p>
            <a:endParaRPr lang="en-US"/>
          </a:p>
        </p:txBody>
      </p:sp>
      <p:sp>
        <p:nvSpPr>
          <p:cNvPr id="6" name="Text 4"/>
          <p:cNvSpPr/>
          <p:nvPr/>
        </p:nvSpPr>
        <p:spPr>
          <a:xfrm>
            <a:off x="762000" y="3429000"/>
            <a:ext cx="3810000" cy="1016000"/>
          </a:xfrm>
          <a:prstGeom prst="rect">
            <a:avLst/>
          </a:prstGeom>
          <a:noFill/>
          <a:ln/>
        </p:spPr>
        <p:txBody>
          <a:bodyPr wrap="square" lIns="0" tIns="0" rIns="0" bIns="0" rtlCol="0" anchor="t"/>
          <a:lstStyle/>
          <a:p>
            <a:pPr algn="l">
              <a:lnSpc>
                <a:spcPct val="160000"/>
              </a:lnSpc>
            </a:pPr>
            <a:r>
              <a:rPr lang="en-US" sz="1600" dirty="0">
                <a:solidFill>
                  <a:srgbClr val="F5F0E8"/>
                </a:solidFill>
                <a:latin typeface="Quattrocento Sans" pitchFamily="34" charset="0"/>
                <a:ea typeface="Quattrocento Sans" pitchFamily="34" charset="-122"/>
                <a:cs typeface="Quattrocento Sans" pitchFamily="34" charset="-120"/>
              </a:rPr>
              <a:t>A comprehensive business plan for VOLT Energy's market entry.</a:t>
            </a:r>
            <a:endParaRPr lang="en-US" sz="1600" dirty="0"/>
          </a:p>
        </p:txBody>
      </p:sp>
      <p:sp>
        <p:nvSpPr>
          <p:cNvPr id="7" name="Text 5"/>
          <p:cNvSpPr/>
          <p:nvPr/>
        </p:nvSpPr>
        <p:spPr>
          <a:xfrm>
            <a:off x="6096000" y="1651000"/>
            <a:ext cx="762000" cy="457200"/>
          </a:xfrm>
          <a:prstGeom prst="rect">
            <a:avLst/>
          </a:prstGeom>
          <a:noFill/>
          <a:ln/>
        </p:spPr>
        <p:txBody>
          <a:bodyPr wrap="none" lIns="0" tIns="0" rIns="0" bIns="0" rtlCol="0" anchor="ctr"/>
          <a:lstStyle/>
          <a:p>
            <a:pPr algn="l">
              <a:lnSpc>
                <a:spcPct val="120000"/>
              </a:lnSpc>
            </a:pPr>
            <a:r>
              <a:rPr lang="en-US" sz="2800" dirty="0">
                <a:solidFill>
                  <a:srgbClr val="D4A843"/>
                </a:solidFill>
                <a:latin typeface="Liter" pitchFamily="34" charset="0"/>
                <a:ea typeface="Liter" pitchFamily="34" charset="-122"/>
                <a:cs typeface="Liter" pitchFamily="34" charset="-120"/>
              </a:rPr>
              <a:t>01</a:t>
            </a:r>
            <a:endParaRPr lang="en-US" sz="2800" dirty="0"/>
          </a:p>
        </p:txBody>
      </p:sp>
      <p:sp>
        <p:nvSpPr>
          <p:cNvPr id="8" name="Text 6"/>
          <p:cNvSpPr/>
          <p:nvPr/>
        </p:nvSpPr>
        <p:spPr>
          <a:xfrm>
            <a:off x="6985000" y="1651000"/>
            <a:ext cx="5080000" cy="3556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Overview of the Business Idea</a:t>
            </a:r>
            <a:endParaRPr lang="en-US" sz="2000" dirty="0"/>
          </a:p>
        </p:txBody>
      </p:sp>
      <p:sp>
        <p:nvSpPr>
          <p:cNvPr id="9" name="Shape 7"/>
          <p:cNvSpPr/>
          <p:nvPr/>
        </p:nvSpPr>
        <p:spPr>
          <a:xfrm>
            <a:off x="6096000" y="2286000"/>
            <a:ext cx="9144000" cy="12700"/>
          </a:xfrm>
          <a:prstGeom prst="rect">
            <a:avLst/>
          </a:prstGeom>
          <a:solidFill>
            <a:srgbClr val="E0DCD4"/>
          </a:solidFill>
          <a:ln/>
        </p:spPr>
        <p:txBody>
          <a:bodyPr/>
          <a:lstStyle/>
          <a:p>
            <a:endParaRPr lang="en-US"/>
          </a:p>
        </p:txBody>
      </p:sp>
      <p:sp>
        <p:nvSpPr>
          <p:cNvPr id="10" name="Text 8"/>
          <p:cNvSpPr/>
          <p:nvPr/>
        </p:nvSpPr>
        <p:spPr>
          <a:xfrm>
            <a:off x="6096000" y="2540000"/>
            <a:ext cx="762000" cy="457200"/>
          </a:xfrm>
          <a:prstGeom prst="rect">
            <a:avLst/>
          </a:prstGeom>
          <a:noFill/>
          <a:ln/>
        </p:spPr>
        <p:txBody>
          <a:bodyPr wrap="none" lIns="0" tIns="0" rIns="0" bIns="0" rtlCol="0" anchor="ctr"/>
          <a:lstStyle/>
          <a:p>
            <a:pPr algn="l">
              <a:lnSpc>
                <a:spcPct val="120000"/>
              </a:lnSpc>
            </a:pPr>
            <a:r>
              <a:rPr lang="en-US" sz="2800" dirty="0">
                <a:solidFill>
                  <a:srgbClr val="D4A843"/>
                </a:solidFill>
                <a:latin typeface="Liter" pitchFamily="34" charset="0"/>
                <a:ea typeface="Liter" pitchFamily="34" charset="-122"/>
                <a:cs typeface="Liter" pitchFamily="34" charset="-120"/>
              </a:rPr>
              <a:t>02</a:t>
            </a:r>
            <a:endParaRPr lang="en-US" sz="2800" dirty="0"/>
          </a:p>
        </p:txBody>
      </p:sp>
      <p:sp>
        <p:nvSpPr>
          <p:cNvPr id="11" name="Text 9"/>
          <p:cNvSpPr/>
          <p:nvPr/>
        </p:nvSpPr>
        <p:spPr>
          <a:xfrm>
            <a:off x="6985000" y="2540000"/>
            <a:ext cx="6350000" cy="3556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Legal Format and Management Structure</a:t>
            </a:r>
            <a:endParaRPr lang="en-US" sz="2000" dirty="0"/>
          </a:p>
        </p:txBody>
      </p:sp>
      <p:sp>
        <p:nvSpPr>
          <p:cNvPr id="12" name="Shape 10"/>
          <p:cNvSpPr/>
          <p:nvPr/>
        </p:nvSpPr>
        <p:spPr>
          <a:xfrm>
            <a:off x="6096000" y="3175000"/>
            <a:ext cx="9144000" cy="12700"/>
          </a:xfrm>
          <a:prstGeom prst="rect">
            <a:avLst/>
          </a:prstGeom>
          <a:solidFill>
            <a:srgbClr val="E0DCD4"/>
          </a:solidFill>
          <a:ln/>
        </p:spPr>
        <p:txBody>
          <a:bodyPr/>
          <a:lstStyle/>
          <a:p>
            <a:endParaRPr lang="en-US"/>
          </a:p>
        </p:txBody>
      </p:sp>
      <p:sp>
        <p:nvSpPr>
          <p:cNvPr id="13" name="Text 11"/>
          <p:cNvSpPr/>
          <p:nvPr/>
        </p:nvSpPr>
        <p:spPr>
          <a:xfrm>
            <a:off x="6096000" y="3429000"/>
            <a:ext cx="762000" cy="457200"/>
          </a:xfrm>
          <a:prstGeom prst="rect">
            <a:avLst/>
          </a:prstGeom>
          <a:noFill/>
          <a:ln/>
        </p:spPr>
        <p:txBody>
          <a:bodyPr wrap="none" lIns="0" tIns="0" rIns="0" bIns="0" rtlCol="0" anchor="ctr"/>
          <a:lstStyle/>
          <a:p>
            <a:pPr algn="l">
              <a:lnSpc>
                <a:spcPct val="120000"/>
              </a:lnSpc>
            </a:pPr>
            <a:r>
              <a:rPr lang="en-US" sz="2800" dirty="0">
                <a:solidFill>
                  <a:srgbClr val="D4A843"/>
                </a:solidFill>
                <a:latin typeface="Liter" pitchFamily="34" charset="0"/>
                <a:ea typeface="Liter" pitchFamily="34" charset="-122"/>
                <a:cs typeface="Liter" pitchFamily="34" charset="-120"/>
              </a:rPr>
              <a:t>03</a:t>
            </a:r>
            <a:endParaRPr lang="en-US" sz="2800" dirty="0"/>
          </a:p>
        </p:txBody>
      </p:sp>
      <p:sp>
        <p:nvSpPr>
          <p:cNvPr id="14" name="Text 12"/>
          <p:cNvSpPr/>
          <p:nvPr/>
        </p:nvSpPr>
        <p:spPr>
          <a:xfrm>
            <a:off x="6985000" y="3429000"/>
            <a:ext cx="6350000" cy="3556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PESTEL Analysis and Competition</a:t>
            </a:r>
            <a:endParaRPr lang="en-US" sz="2000" dirty="0"/>
          </a:p>
        </p:txBody>
      </p:sp>
      <p:sp>
        <p:nvSpPr>
          <p:cNvPr id="15" name="Shape 13"/>
          <p:cNvSpPr/>
          <p:nvPr/>
        </p:nvSpPr>
        <p:spPr>
          <a:xfrm>
            <a:off x="6096000" y="4064000"/>
            <a:ext cx="9144000" cy="12700"/>
          </a:xfrm>
          <a:prstGeom prst="rect">
            <a:avLst/>
          </a:prstGeom>
          <a:solidFill>
            <a:srgbClr val="E0DCD4"/>
          </a:solidFill>
          <a:ln/>
        </p:spPr>
        <p:txBody>
          <a:bodyPr/>
          <a:lstStyle/>
          <a:p>
            <a:endParaRPr lang="en-US"/>
          </a:p>
        </p:txBody>
      </p:sp>
      <p:sp>
        <p:nvSpPr>
          <p:cNvPr id="16" name="Text 14"/>
          <p:cNvSpPr/>
          <p:nvPr/>
        </p:nvSpPr>
        <p:spPr>
          <a:xfrm>
            <a:off x="6096000" y="4318000"/>
            <a:ext cx="762000" cy="457200"/>
          </a:xfrm>
          <a:prstGeom prst="rect">
            <a:avLst/>
          </a:prstGeom>
          <a:noFill/>
          <a:ln/>
        </p:spPr>
        <p:txBody>
          <a:bodyPr wrap="none" lIns="0" tIns="0" rIns="0" bIns="0" rtlCol="0" anchor="ctr"/>
          <a:lstStyle/>
          <a:p>
            <a:pPr algn="l">
              <a:lnSpc>
                <a:spcPct val="120000"/>
              </a:lnSpc>
            </a:pPr>
            <a:r>
              <a:rPr lang="en-US" sz="2800" dirty="0">
                <a:solidFill>
                  <a:srgbClr val="D4A843"/>
                </a:solidFill>
                <a:latin typeface="Liter" pitchFamily="34" charset="0"/>
                <a:ea typeface="Liter" pitchFamily="34" charset="-122"/>
                <a:cs typeface="Liter" pitchFamily="34" charset="-120"/>
              </a:rPr>
              <a:t>04</a:t>
            </a:r>
            <a:endParaRPr lang="en-US" sz="2800" dirty="0"/>
          </a:p>
        </p:txBody>
      </p:sp>
      <p:sp>
        <p:nvSpPr>
          <p:cNvPr id="17" name="Text 15"/>
          <p:cNvSpPr/>
          <p:nvPr/>
        </p:nvSpPr>
        <p:spPr>
          <a:xfrm>
            <a:off x="6985000" y="4318000"/>
            <a:ext cx="5080000" cy="3556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Marketing Strategies</a:t>
            </a:r>
            <a:endParaRPr lang="en-US" sz="2000" dirty="0"/>
          </a:p>
        </p:txBody>
      </p:sp>
      <p:sp>
        <p:nvSpPr>
          <p:cNvPr id="18" name="Shape 16"/>
          <p:cNvSpPr/>
          <p:nvPr/>
        </p:nvSpPr>
        <p:spPr>
          <a:xfrm>
            <a:off x="6096000" y="4953000"/>
            <a:ext cx="9144000" cy="12700"/>
          </a:xfrm>
          <a:prstGeom prst="rect">
            <a:avLst/>
          </a:prstGeom>
          <a:solidFill>
            <a:srgbClr val="E0DCD4"/>
          </a:solidFill>
          <a:ln/>
        </p:spPr>
        <p:txBody>
          <a:bodyPr/>
          <a:lstStyle/>
          <a:p>
            <a:endParaRPr lang="en-US"/>
          </a:p>
        </p:txBody>
      </p:sp>
      <p:sp>
        <p:nvSpPr>
          <p:cNvPr id="19" name="Text 17"/>
          <p:cNvSpPr/>
          <p:nvPr/>
        </p:nvSpPr>
        <p:spPr>
          <a:xfrm>
            <a:off x="6096000" y="5207000"/>
            <a:ext cx="762000" cy="457200"/>
          </a:xfrm>
          <a:prstGeom prst="rect">
            <a:avLst/>
          </a:prstGeom>
          <a:noFill/>
          <a:ln/>
        </p:spPr>
        <p:txBody>
          <a:bodyPr wrap="none" lIns="0" tIns="0" rIns="0" bIns="0" rtlCol="0" anchor="ctr"/>
          <a:lstStyle/>
          <a:p>
            <a:pPr algn="l">
              <a:lnSpc>
                <a:spcPct val="120000"/>
              </a:lnSpc>
            </a:pPr>
            <a:r>
              <a:rPr lang="en-US" sz="2800" dirty="0">
                <a:solidFill>
                  <a:srgbClr val="D4A843"/>
                </a:solidFill>
                <a:latin typeface="Liter" pitchFamily="34" charset="0"/>
                <a:ea typeface="Liter" pitchFamily="34" charset="-122"/>
                <a:cs typeface="Liter" pitchFamily="34" charset="-120"/>
              </a:rPr>
              <a:t>05</a:t>
            </a:r>
            <a:endParaRPr lang="en-US" sz="2800" dirty="0"/>
          </a:p>
        </p:txBody>
      </p:sp>
      <p:sp>
        <p:nvSpPr>
          <p:cNvPr id="20" name="Text 18"/>
          <p:cNvSpPr/>
          <p:nvPr/>
        </p:nvSpPr>
        <p:spPr>
          <a:xfrm>
            <a:off x="6985000" y="5207000"/>
            <a:ext cx="6350000" cy="3556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Funding Requirements and Startup Expenses</a:t>
            </a:r>
            <a:endParaRPr lang="en-US" sz="2000" dirty="0"/>
          </a:p>
        </p:txBody>
      </p:sp>
      <p:sp>
        <p:nvSpPr>
          <p:cNvPr id="21" name="Shape 19"/>
          <p:cNvSpPr/>
          <p:nvPr/>
        </p:nvSpPr>
        <p:spPr>
          <a:xfrm>
            <a:off x="6096000" y="5842000"/>
            <a:ext cx="9144000" cy="12700"/>
          </a:xfrm>
          <a:prstGeom prst="rect">
            <a:avLst/>
          </a:prstGeom>
          <a:solidFill>
            <a:srgbClr val="E0DCD4"/>
          </a:solidFill>
          <a:ln/>
        </p:spPr>
        <p:txBody>
          <a:bodyPr/>
          <a:lstStyle/>
          <a:p>
            <a:endParaRPr lang="en-US"/>
          </a:p>
        </p:txBody>
      </p:sp>
      <p:sp>
        <p:nvSpPr>
          <p:cNvPr id="22" name="Text 20"/>
          <p:cNvSpPr/>
          <p:nvPr/>
        </p:nvSpPr>
        <p:spPr>
          <a:xfrm>
            <a:off x="6096000" y="6096000"/>
            <a:ext cx="762000" cy="457200"/>
          </a:xfrm>
          <a:prstGeom prst="rect">
            <a:avLst/>
          </a:prstGeom>
          <a:noFill/>
          <a:ln/>
        </p:spPr>
        <p:txBody>
          <a:bodyPr wrap="none" lIns="0" tIns="0" rIns="0" bIns="0" rtlCol="0" anchor="ctr"/>
          <a:lstStyle/>
          <a:p>
            <a:pPr algn="l">
              <a:lnSpc>
                <a:spcPct val="120000"/>
              </a:lnSpc>
            </a:pPr>
            <a:r>
              <a:rPr lang="en-US" sz="2800" dirty="0">
                <a:solidFill>
                  <a:srgbClr val="D4A843"/>
                </a:solidFill>
                <a:latin typeface="Liter" pitchFamily="34" charset="0"/>
                <a:ea typeface="Liter" pitchFamily="34" charset="-122"/>
                <a:cs typeface="Liter" pitchFamily="34" charset="-120"/>
              </a:rPr>
              <a:t>06</a:t>
            </a:r>
            <a:endParaRPr lang="en-US" sz="2800" dirty="0"/>
          </a:p>
        </p:txBody>
      </p:sp>
      <p:sp>
        <p:nvSpPr>
          <p:cNvPr id="23" name="Text 21"/>
          <p:cNvSpPr/>
          <p:nvPr/>
        </p:nvSpPr>
        <p:spPr>
          <a:xfrm>
            <a:off x="6985000" y="6096000"/>
            <a:ext cx="5080000" cy="3556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Reference List</a:t>
            </a:r>
            <a:endParaRPr lang="en-US" sz="2000" dirty="0"/>
          </a:p>
        </p:txBody>
      </p:sp>
      <p:sp>
        <p:nvSpPr>
          <p:cNvPr id="24" name="Shape 22"/>
          <p:cNvSpPr/>
          <p:nvPr/>
        </p:nvSpPr>
        <p:spPr>
          <a:xfrm>
            <a:off x="6096000" y="6731000"/>
            <a:ext cx="9144000" cy="12700"/>
          </a:xfrm>
          <a:prstGeom prst="rect">
            <a:avLst/>
          </a:prstGeom>
          <a:solidFill>
            <a:srgbClr val="E0DCD4"/>
          </a:solidFill>
          <a:ln/>
        </p:spPr>
        <p:txBody>
          <a:bodyPr/>
          <a:lstStyle/>
          <a:p>
            <a:endParaRPr lang="en-US"/>
          </a:p>
        </p:txBody>
      </p:sp>
      <p:sp>
        <p:nvSpPr>
          <p:cNvPr id="25" name="Shape 23"/>
          <p:cNvSpPr/>
          <p:nvPr/>
        </p:nvSpPr>
        <p:spPr>
          <a:xfrm>
            <a:off x="0" y="9093200"/>
            <a:ext cx="16256000" cy="50800"/>
          </a:xfrm>
          <a:prstGeom prst="rect">
            <a:avLst/>
          </a:prstGeom>
          <a:solidFill>
            <a:srgbClr val="D4A843"/>
          </a:solidFill>
          <a:ln/>
        </p:spPr>
        <p:txBody>
          <a:bodyPr/>
          <a:lstStyle/>
          <a:p>
            <a:endParaRPr lang="en-US"/>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https://kimi-img.moonshot.cn/pub/slides/okc/v3fyy2t5nnywi/mnt/agents/output/volt_energy_full/images/1_Revolutionizing_Energy_Drink_Packaging.png"/>
          <p:cNvPicPr>
            <a:picLocks noChangeAspect="1"/>
          </p:cNvPicPr>
          <p:nvPr/>
        </p:nvPicPr>
        <p:blipFill>
          <a:blip r:embed="rId3"/>
          <a:srcRect t="7791" b="7791"/>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0D1B14">
                  <a:alpha val="93000"/>
                </a:srgbClr>
              </a:gs>
              <a:gs pos="60000">
                <a:srgbClr val="0D1B14">
                  <a:alpha val="80000"/>
                </a:srgbClr>
              </a:gs>
              <a:gs pos="100000">
                <a:srgbClr val="0D1B14">
                  <a:alpha val="6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762000" y="1270000"/>
            <a:ext cx="5080000" cy="2032000"/>
          </a:xfrm>
          <a:prstGeom prst="rect">
            <a:avLst/>
          </a:prstGeom>
          <a:noFill/>
          <a:ln/>
        </p:spPr>
        <p:txBody>
          <a:bodyPr wrap="none" lIns="0" tIns="0" rIns="0" bIns="0" rtlCol="0" anchor="ctr"/>
          <a:lstStyle/>
          <a:p>
            <a:pPr algn="l">
              <a:lnSpc>
                <a:spcPct val="120000"/>
              </a:lnSpc>
            </a:pPr>
            <a:r>
              <a:rPr lang="en-US" sz="14000" dirty="0">
                <a:solidFill>
                  <a:srgbClr val="F5F0E8">
                    <a:alpha val="8000"/>
                  </a:srgbClr>
                </a:solidFill>
                <a:latin typeface="Liter" pitchFamily="34" charset="0"/>
                <a:ea typeface="Liter" pitchFamily="34" charset="-122"/>
                <a:cs typeface="Liter" pitchFamily="34" charset="-120"/>
              </a:rPr>
              <a:t>01</a:t>
            </a:r>
            <a:endParaRPr lang="en-US" sz="14000" dirty="0"/>
          </a:p>
        </p:txBody>
      </p:sp>
      <p:sp>
        <p:nvSpPr>
          <p:cNvPr id="5" name="Text 2"/>
          <p:cNvSpPr/>
          <p:nvPr/>
        </p:nvSpPr>
        <p:spPr>
          <a:xfrm>
            <a:off x="762000" y="3429000"/>
            <a:ext cx="2032000" cy="457200"/>
          </a:xfrm>
          <a:prstGeom prst="rect">
            <a:avLst/>
          </a:prstGeom>
          <a:noFill/>
          <a:ln/>
        </p:spPr>
        <p:txBody>
          <a:bodyPr wrap="none" lIns="0" tIns="0" rIns="0" bIns="0" rtlCol="0" anchor="ctr"/>
          <a:lstStyle/>
          <a:p>
            <a:pPr algn="l">
              <a:lnSpc>
                <a:spcPct val="120000"/>
              </a:lnSpc>
            </a:pPr>
            <a:r>
              <a:rPr lang="en-US" sz="1800" kern="0" spc="300" dirty="0">
                <a:solidFill>
                  <a:srgbClr val="D4A843"/>
                </a:solidFill>
                <a:latin typeface="Liter" pitchFamily="34" charset="0"/>
                <a:ea typeface="Liter" pitchFamily="34" charset="-122"/>
                <a:cs typeface="Liter" pitchFamily="34" charset="-120"/>
              </a:rPr>
              <a:t>CHAPTER 01</a:t>
            </a:r>
            <a:endParaRPr lang="en-US" sz="1800" dirty="0"/>
          </a:p>
        </p:txBody>
      </p:sp>
      <p:sp>
        <p:nvSpPr>
          <p:cNvPr id="6" name="Shape 3"/>
          <p:cNvSpPr/>
          <p:nvPr/>
        </p:nvSpPr>
        <p:spPr>
          <a:xfrm>
            <a:off x="762000" y="4064000"/>
            <a:ext cx="762000" cy="50800"/>
          </a:xfrm>
          <a:prstGeom prst="rect">
            <a:avLst/>
          </a:prstGeom>
          <a:solidFill>
            <a:srgbClr val="D4A843"/>
          </a:solidFill>
          <a:ln/>
        </p:spPr>
        <p:txBody>
          <a:bodyPr/>
          <a:lstStyle/>
          <a:p>
            <a:endParaRPr lang="en-US"/>
          </a:p>
        </p:txBody>
      </p:sp>
      <p:sp>
        <p:nvSpPr>
          <p:cNvPr id="7" name="Text 4"/>
          <p:cNvSpPr/>
          <p:nvPr/>
        </p:nvSpPr>
        <p:spPr>
          <a:xfrm>
            <a:off x="762000" y="4318000"/>
            <a:ext cx="8890000" cy="635000"/>
          </a:xfrm>
          <a:prstGeom prst="rect">
            <a:avLst/>
          </a:prstGeom>
          <a:noFill/>
          <a:ln/>
        </p:spPr>
        <p:txBody>
          <a:bodyPr wrap="none" lIns="0" tIns="0" rIns="0" bIns="0" rtlCol="0" anchor="ctr"/>
          <a:lstStyle/>
          <a:p>
            <a:pPr algn="l">
              <a:lnSpc>
                <a:spcPct val="120000"/>
              </a:lnSpc>
            </a:pPr>
            <a:r>
              <a:rPr lang="en-US" sz="3600" kern="0" spc="200" dirty="0">
                <a:solidFill>
                  <a:srgbClr val="F5F0E8"/>
                </a:solidFill>
                <a:latin typeface="Liter" pitchFamily="34" charset="0"/>
                <a:ea typeface="Liter" pitchFamily="34" charset="-122"/>
                <a:cs typeface="Liter" pitchFamily="34" charset="-120"/>
              </a:rPr>
              <a:t>OVERVIEW OF THE BUSINESS IDEA</a:t>
            </a:r>
            <a:endParaRPr lang="en-US" sz="3600" dirty="0"/>
          </a:p>
        </p:txBody>
      </p:sp>
      <p:sp>
        <p:nvSpPr>
          <p:cNvPr id="8" name="Text 5"/>
          <p:cNvSpPr/>
          <p:nvPr/>
        </p:nvSpPr>
        <p:spPr>
          <a:xfrm>
            <a:off x="762000" y="5143500"/>
            <a:ext cx="7620000" cy="762000"/>
          </a:xfrm>
          <a:prstGeom prst="rect">
            <a:avLst/>
          </a:prstGeom>
          <a:noFill/>
          <a:ln/>
        </p:spPr>
        <p:txBody>
          <a:bodyPr wrap="square" lIns="0" tIns="0" rIns="0" bIns="0" rtlCol="0" anchor="t"/>
          <a:lstStyle/>
          <a:p>
            <a:pPr algn="l">
              <a:lnSpc>
                <a:spcPct val="160000"/>
              </a:lnSpc>
            </a:pPr>
            <a:r>
              <a:rPr lang="en-US" sz="1800" dirty="0">
                <a:solidFill>
                  <a:srgbClr val="F5F0E8"/>
                </a:solidFill>
                <a:latin typeface="Quattrocento Sans" pitchFamily="34" charset="0"/>
                <a:ea typeface="Quattrocento Sans" pitchFamily="34" charset="-122"/>
                <a:cs typeface="Quattrocento Sans" pitchFamily="34" charset="-120"/>
              </a:rPr>
              <a:t>Product, target market, and unique selling proposition</a:t>
            </a:r>
            <a:endParaRPr lang="en-US" sz="180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1.1 Product and Service Offering</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pic>
        <p:nvPicPr>
          <p:cNvPr id="4" name="Image 0" descr="https://kimi-img.moonshot.cn/pub/slides/okc/v3fyy2t5nnywi/mnt/agents/output/volt_energy_full/images/1_Revolutionizing_Energy_Drink_Packaging.png"/>
          <p:cNvPicPr>
            <a:picLocks noChangeAspect="1"/>
          </p:cNvPicPr>
          <p:nvPr/>
        </p:nvPicPr>
        <p:blipFill>
          <a:blip r:embed="rId3"/>
          <a:srcRect/>
          <a:stretch/>
        </p:blipFill>
        <p:spPr>
          <a:xfrm>
            <a:off x="762000" y="1371600"/>
            <a:ext cx="5080000" cy="3302000"/>
          </a:xfrm>
          <a:prstGeom prst="rect">
            <a:avLst/>
          </a:prstGeom>
        </p:spPr>
      </p:pic>
      <p:sp>
        <p:nvSpPr>
          <p:cNvPr id="5" name="Text 2"/>
          <p:cNvSpPr/>
          <p:nvPr/>
        </p:nvSpPr>
        <p:spPr>
          <a:xfrm>
            <a:off x="762000" y="4889500"/>
            <a:ext cx="5080000" cy="1587500"/>
          </a:xfrm>
          <a:prstGeom prst="rect">
            <a:avLst/>
          </a:prstGeom>
          <a:noFill/>
          <a:ln/>
        </p:spPr>
        <p:txBody>
          <a:bodyPr wrap="square" lIns="0" tIns="0" rIns="0" bIns="0" rtlCol="0" anchor="t"/>
          <a:lstStyle/>
          <a:p>
            <a:pPr algn="l">
              <a:lnSpc>
                <a:spcPct val="150000"/>
              </a:lnSpc>
            </a:pPr>
            <a:r>
              <a:rPr lang="en-US" sz="1600" b="1" dirty="0">
                <a:solidFill>
                  <a:srgbClr val="1A1A1A"/>
                </a:solidFill>
                <a:latin typeface="Quattrocento Sans" pitchFamily="34" charset="0"/>
                <a:ea typeface="Quattrocento Sans" pitchFamily="34" charset="-122"/>
                <a:cs typeface="Quattrocento Sans" pitchFamily="34" charset="-120"/>
              </a:rPr>
              <a:t>Product Specs</a:t>
            </a:r>
            <a:endParaRPr lang="en-US" sz="1600" dirty="0"/>
          </a:p>
          <a:p>
            <a:pPr algn="l">
              <a:lnSpc>
                <a:spcPct val="150000"/>
              </a:lnSpc>
            </a:pPr>
            <a:r>
              <a:rPr lang="en-US" sz="1600" dirty="0">
                <a:solidFill>
                  <a:srgbClr val="1A1A1A"/>
                </a:solidFill>
                <a:latin typeface="Quattrocento Sans" pitchFamily="34" charset="0"/>
                <a:ea typeface="Quattrocento Sans" pitchFamily="34" charset="-122"/>
                <a:cs typeface="Quattrocento Sans" pitchFamily="34" charset="-120"/>
              </a:rPr>
              <a:t>330ml can  |  80mg natural caffeine</a:t>
            </a:r>
            <a:endParaRPr lang="en-US" sz="1600" dirty="0"/>
          </a:p>
          <a:p>
            <a:pPr algn="l">
              <a:lnSpc>
                <a:spcPct val="150000"/>
              </a:lnSpc>
            </a:pPr>
            <a:r>
              <a:rPr lang="en-US" sz="1600" dirty="0">
                <a:solidFill>
                  <a:srgbClr val="1A1A1A"/>
                </a:solidFill>
                <a:latin typeface="Quattrocento Sans" pitchFamily="34" charset="0"/>
                <a:ea typeface="Quattrocento Sans" pitchFamily="34" charset="-122"/>
                <a:cs typeface="Quattrocento Sans" pitchFamily="34" charset="-120"/>
              </a:rPr>
              <a:t>Zero artificial additives  |  100% recyclable aluminium</a:t>
            </a:r>
            <a:endParaRPr lang="en-US" sz="1600" dirty="0"/>
          </a:p>
          <a:p>
            <a:pPr algn="l">
              <a:lnSpc>
                <a:spcPct val="150000"/>
              </a:lnSpc>
            </a:pPr>
            <a:r>
              <a:rPr lang="en-US" sz="1300" dirty="0">
                <a:solidFill>
                  <a:srgbClr val="5C7A6A"/>
                </a:solidFill>
                <a:latin typeface="Quattrocento Sans" pitchFamily="34" charset="0"/>
                <a:ea typeface="Quattrocento Sans" pitchFamily="34" charset="-122"/>
                <a:cs typeface="Quattrocento Sans" pitchFamily="34" charset="-120"/>
              </a:rPr>
              <a:t>FSA compliant, certified food technologist</a:t>
            </a:r>
            <a:endParaRPr lang="en-US" sz="1600" dirty="0"/>
          </a:p>
        </p:txBody>
      </p:sp>
      <p:sp>
        <p:nvSpPr>
          <p:cNvPr id="6" name="Shape 3"/>
          <p:cNvSpPr/>
          <p:nvPr/>
        </p:nvSpPr>
        <p:spPr>
          <a:xfrm>
            <a:off x="6223000" y="1371600"/>
            <a:ext cx="4445000" cy="1460500"/>
          </a:xfrm>
          <a:prstGeom prst="rect">
            <a:avLst/>
          </a:prstGeom>
          <a:solidFill>
            <a:srgbClr val="FFFFFF"/>
          </a:solidFill>
          <a:ln/>
        </p:spPr>
        <p:txBody>
          <a:bodyPr/>
          <a:lstStyle/>
          <a:p>
            <a:endParaRPr lang="en-US"/>
          </a:p>
        </p:txBody>
      </p:sp>
      <p:sp>
        <p:nvSpPr>
          <p:cNvPr id="7" name="Shape 4"/>
          <p:cNvSpPr/>
          <p:nvPr/>
        </p:nvSpPr>
        <p:spPr>
          <a:xfrm>
            <a:off x="6223000" y="1371600"/>
            <a:ext cx="50800" cy="1460500"/>
          </a:xfrm>
          <a:prstGeom prst="rect">
            <a:avLst/>
          </a:prstGeom>
          <a:solidFill>
            <a:srgbClr val="D4A843"/>
          </a:solidFill>
          <a:ln/>
        </p:spPr>
        <p:txBody>
          <a:bodyPr/>
          <a:lstStyle/>
          <a:p>
            <a:endParaRPr lang="en-US"/>
          </a:p>
        </p:txBody>
      </p:sp>
      <p:sp>
        <p:nvSpPr>
          <p:cNvPr id="8" name="Text 5"/>
          <p:cNvSpPr/>
          <p:nvPr/>
        </p:nvSpPr>
        <p:spPr>
          <a:xfrm>
            <a:off x="6477000" y="1460500"/>
            <a:ext cx="3937000" cy="1270000"/>
          </a:xfrm>
          <a:prstGeom prst="rect">
            <a:avLst/>
          </a:prstGeom>
          <a:noFill/>
          <a:ln/>
        </p:spPr>
        <p:txBody>
          <a:bodyPr wrap="square" lIns="0" tIns="0" rIns="0" bIns="0" rtlCol="0" anchor="t"/>
          <a:lstStyle/>
          <a:p>
            <a:pPr algn="l">
              <a:lnSpc>
                <a:spcPct val="150000"/>
              </a:lnSpc>
            </a:pPr>
            <a:r>
              <a:rPr lang="en-US" sz="1600" b="1" dirty="0">
                <a:solidFill>
                  <a:srgbClr val="1A1A1A"/>
                </a:solidFill>
                <a:latin typeface="Quattrocento Sans" pitchFamily="34" charset="0"/>
                <a:ea typeface="Quattrocento Sans" pitchFamily="34" charset="-122"/>
                <a:cs typeface="Quattrocento Sans" pitchFamily="34" charset="-120"/>
              </a:rPr>
              <a:t>VOLT Original</a:t>
            </a:r>
            <a:endParaRPr lang="en-US" sz="1600" dirty="0"/>
          </a:p>
          <a:p>
            <a:pPr algn="l">
              <a:lnSpc>
                <a:spcPct val="150000"/>
              </a:lnSpc>
            </a:pPr>
            <a:r>
              <a:rPr lang="en-US" sz="1600" dirty="0">
                <a:solidFill>
                  <a:srgbClr val="1A1A1A"/>
                </a:solidFill>
                <a:latin typeface="Quattrocento Sans" pitchFamily="34" charset="0"/>
                <a:ea typeface="Quattrocento Sans" pitchFamily="34" charset="-122"/>
                <a:cs typeface="Quattrocento Sans" pitchFamily="34" charset="-120"/>
              </a:rPr>
              <a:t>Green tea and guarana</a:t>
            </a:r>
            <a:endParaRPr lang="en-US" sz="1600" dirty="0"/>
          </a:p>
          <a:p>
            <a:pPr algn="l">
              <a:lnSpc>
                <a:spcPct val="150000"/>
              </a:lnSpc>
            </a:pPr>
            <a:r>
              <a:rPr lang="en-US" sz="1300" dirty="0">
                <a:solidFill>
                  <a:srgbClr val="5C7A6A"/>
                </a:solidFill>
                <a:latin typeface="Quattrocento Sans" pitchFamily="34" charset="0"/>
                <a:ea typeface="Quattrocento Sans" pitchFamily="34" charset="-122"/>
                <a:cs typeface="Quattrocento Sans" pitchFamily="34" charset="-120"/>
              </a:rPr>
              <a:t>Classic natural energy blend</a:t>
            </a:r>
            <a:endParaRPr lang="en-US" sz="1600" dirty="0"/>
          </a:p>
        </p:txBody>
      </p:sp>
      <p:sp>
        <p:nvSpPr>
          <p:cNvPr id="9" name="Shape 6"/>
          <p:cNvSpPr/>
          <p:nvPr/>
        </p:nvSpPr>
        <p:spPr>
          <a:xfrm>
            <a:off x="10922000" y="1371600"/>
            <a:ext cx="4572000" cy="1460500"/>
          </a:xfrm>
          <a:prstGeom prst="rect">
            <a:avLst/>
          </a:prstGeom>
          <a:solidFill>
            <a:srgbClr val="FFFFFF"/>
          </a:solidFill>
          <a:ln/>
        </p:spPr>
        <p:txBody>
          <a:bodyPr/>
          <a:lstStyle/>
          <a:p>
            <a:endParaRPr lang="en-US"/>
          </a:p>
        </p:txBody>
      </p:sp>
      <p:sp>
        <p:nvSpPr>
          <p:cNvPr id="10" name="Shape 7"/>
          <p:cNvSpPr/>
          <p:nvPr/>
        </p:nvSpPr>
        <p:spPr>
          <a:xfrm>
            <a:off x="10922000" y="1371600"/>
            <a:ext cx="50800" cy="1460500"/>
          </a:xfrm>
          <a:prstGeom prst="rect">
            <a:avLst/>
          </a:prstGeom>
          <a:solidFill>
            <a:srgbClr val="D4A843"/>
          </a:solidFill>
          <a:ln/>
        </p:spPr>
        <p:txBody>
          <a:bodyPr/>
          <a:lstStyle/>
          <a:p>
            <a:endParaRPr lang="en-US"/>
          </a:p>
        </p:txBody>
      </p:sp>
      <p:sp>
        <p:nvSpPr>
          <p:cNvPr id="11" name="Text 8"/>
          <p:cNvSpPr/>
          <p:nvPr/>
        </p:nvSpPr>
        <p:spPr>
          <a:xfrm>
            <a:off x="11176000" y="1460500"/>
            <a:ext cx="4064000" cy="1270000"/>
          </a:xfrm>
          <a:prstGeom prst="rect">
            <a:avLst/>
          </a:prstGeom>
          <a:noFill/>
          <a:ln/>
        </p:spPr>
        <p:txBody>
          <a:bodyPr wrap="square" lIns="0" tIns="0" rIns="0" bIns="0" rtlCol="0" anchor="t"/>
          <a:lstStyle/>
          <a:p>
            <a:pPr algn="l">
              <a:lnSpc>
                <a:spcPct val="150000"/>
              </a:lnSpc>
            </a:pPr>
            <a:r>
              <a:rPr lang="en-US" sz="1600" b="1" dirty="0">
                <a:solidFill>
                  <a:srgbClr val="1A1A1A"/>
                </a:solidFill>
                <a:latin typeface="Quattrocento Sans" pitchFamily="34" charset="0"/>
                <a:ea typeface="Quattrocento Sans" pitchFamily="34" charset="-122"/>
                <a:cs typeface="Quattrocento Sans" pitchFamily="34" charset="-120"/>
              </a:rPr>
              <a:t>VOLT Green</a:t>
            </a:r>
            <a:endParaRPr lang="en-US" sz="1600" dirty="0"/>
          </a:p>
          <a:p>
            <a:pPr algn="l">
              <a:lnSpc>
                <a:spcPct val="150000"/>
              </a:lnSpc>
            </a:pPr>
            <a:r>
              <a:rPr lang="en-US" sz="1600" dirty="0">
                <a:solidFill>
                  <a:srgbClr val="1A1A1A"/>
                </a:solidFill>
                <a:latin typeface="Quattrocento Sans" pitchFamily="34" charset="0"/>
                <a:ea typeface="Quattrocento Sans" pitchFamily="34" charset="-122"/>
                <a:cs typeface="Quattrocento Sans" pitchFamily="34" charset="-120"/>
              </a:rPr>
              <a:t>Matcha and ginseng</a:t>
            </a:r>
            <a:endParaRPr lang="en-US" sz="1600" dirty="0"/>
          </a:p>
          <a:p>
            <a:pPr algn="l">
              <a:lnSpc>
                <a:spcPct val="150000"/>
              </a:lnSpc>
            </a:pPr>
            <a:r>
              <a:rPr lang="en-US" sz="1300" dirty="0">
                <a:solidFill>
                  <a:srgbClr val="5C7A6A"/>
                </a:solidFill>
                <a:latin typeface="Quattrocento Sans" pitchFamily="34" charset="0"/>
                <a:ea typeface="Quattrocento Sans" pitchFamily="34" charset="-122"/>
                <a:cs typeface="Quattrocento Sans" pitchFamily="34" charset="-120"/>
              </a:rPr>
              <a:t>Focus and clarity blend</a:t>
            </a:r>
            <a:endParaRPr lang="en-US" sz="1600" dirty="0"/>
          </a:p>
        </p:txBody>
      </p:sp>
      <p:sp>
        <p:nvSpPr>
          <p:cNvPr id="12" name="Shape 9"/>
          <p:cNvSpPr/>
          <p:nvPr/>
        </p:nvSpPr>
        <p:spPr>
          <a:xfrm>
            <a:off x="6223000" y="3048000"/>
            <a:ext cx="4445000" cy="1460500"/>
          </a:xfrm>
          <a:prstGeom prst="rect">
            <a:avLst/>
          </a:prstGeom>
          <a:solidFill>
            <a:srgbClr val="FFFFFF"/>
          </a:solidFill>
          <a:ln/>
        </p:spPr>
        <p:txBody>
          <a:bodyPr/>
          <a:lstStyle/>
          <a:p>
            <a:endParaRPr lang="en-US"/>
          </a:p>
        </p:txBody>
      </p:sp>
      <p:sp>
        <p:nvSpPr>
          <p:cNvPr id="13" name="Shape 10"/>
          <p:cNvSpPr/>
          <p:nvPr/>
        </p:nvSpPr>
        <p:spPr>
          <a:xfrm>
            <a:off x="6223000" y="3048000"/>
            <a:ext cx="50800" cy="1460500"/>
          </a:xfrm>
          <a:prstGeom prst="rect">
            <a:avLst/>
          </a:prstGeom>
          <a:solidFill>
            <a:srgbClr val="D4A843"/>
          </a:solidFill>
          <a:ln/>
        </p:spPr>
        <p:txBody>
          <a:bodyPr/>
          <a:lstStyle/>
          <a:p>
            <a:endParaRPr lang="en-US"/>
          </a:p>
        </p:txBody>
      </p:sp>
      <p:sp>
        <p:nvSpPr>
          <p:cNvPr id="14" name="Text 11"/>
          <p:cNvSpPr/>
          <p:nvPr/>
        </p:nvSpPr>
        <p:spPr>
          <a:xfrm>
            <a:off x="6477000" y="3136900"/>
            <a:ext cx="3937000" cy="1270000"/>
          </a:xfrm>
          <a:prstGeom prst="rect">
            <a:avLst/>
          </a:prstGeom>
          <a:noFill/>
          <a:ln/>
        </p:spPr>
        <p:txBody>
          <a:bodyPr wrap="square" lIns="0" tIns="0" rIns="0" bIns="0" rtlCol="0" anchor="t"/>
          <a:lstStyle/>
          <a:p>
            <a:pPr algn="l">
              <a:lnSpc>
                <a:spcPct val="150000"/>
              </a:lnSpc>
            </a:pPr>
            <a:r>
              <a:rPr lang="en-US" sz="1600" b="1" dirty="0">
                <a:solidFill>
                  <a:srgbClr val="1A1A1A"/>
                </a:solidFill>
                <a:latin typeface="Quattrocento Sans" pitchFamily="34" charset="0"/>
                <a:ea typeface="Quattrocento Sans" pitchFamily="34" charset="-122"/>
                <a:cs typeface="Quattrocento Sans" pitchFamily="34" charset="-120"/>
              </a:rPr>
              <a:t>VOLT Restore</a:t>
            </a:r>
            <a:endParaRPr lang="en-US" sz="1600" dirty="0"/>
          </a:p>
          <a:p>
            <a:pPr algn="l">
              <a:lnSpc>
                <a:spcPct val="150000"/>
              </a:lnSpc>
            </a:pPr>
            <a:r>
              <a:rPr lang="en-US" sz="1600" dirty="0">
                <a:solidFill>
                  <a:srgbClr val="1A1A1A"/>
                </a:solidFill>
                <a:latin typeface="Quattrocento Sans" pitchFamily="34" charset="0"/>
                <a:ea typeface="Quattrocento Sans" pitchFamily="34" charset="-122"/>
                <a:cs typeface="Quattrocento Sans" pitchFamily="34" charset="-120"/>
              </a:rPr>
              <a:t>Ashwagandha and turmeric</a:t>
            </a:r>
            <a:endParaRPr lang="en-US" sz="1600" dirty="0"/>
          </a:p>
          <a:p>
            <a:pPr algn="l">
              <a:lnSpc>
                <a:spcPct val="150000"/>
              </a:lnSpc>
            </a:pPr>
            <a:r>
              <a:rPr lang="en-US" sz="1300" dirty="0">
                <a:solidFill>
                  <a:srgbClr val="5C7A6A"/>
                </a:solidFill>
                <a:latin typeface="Quattrocento Sans" pitchFamily="34" charset="0"/>
                <a:ea typeface="Quattrocento Sans" pitchFamily="34" charset="-122"/>
                <a:cs typeface="Quattrocento Sans" pitchFamily="34" charset="-120"/>
              </a:rPr>
              <a:t>Recovery and balance blend</a:t>
            </a:r>
            <a:endParaRPr lang="en-US" sz="1600" dirty="0"/>
          </a:p>
        </p:txBody>
      </p:sp>
      <p:sp>
        <p:nvSpPr>
          <p:cNvPr id="15" name="Text 12"/>
          <p:cNvSpPr/>
          <p:nvPr/>
        </p:nvSpPr>
        <p:spPr>
          <a:xfrm>
            <a:off x="6223000" y="4762500"/>
            <a:ext cx="9271000" cy="330200"/>
          </a:xfrm>
          <a:prstGeom prst="rect">
            <a:avLst/>
          </a:prstGeom>
          <a:noFill/>
          <a:ln/>
        </p:spPr>
        <p:txBody>
          <a:bodyPr wrap="none" lIns="0" tIns="0" rIns="0" bIns="0" rtlCol="0" anchor="ctr"/>
          <a:lstStyle/>
          <a:p>
            <a:pPr algn="l">
              <a:lnSpc>
                <a:spcPct val="120000"/>
              </a:lnSpc>
            </a:pPr>
            <a:r>
              <a:rPr lang="en-US" sz="1800" dirty="0">
                <a:solidFill>
                  <a:srgbClr val="1B4332"/>
                </a:solidFill>
                <a:latin typeface="Liter" pitchFamily="34" charset="0"/>
                <a:ea typeface="Liter" pitchFamily="34" charset="-122"/>
                <a:cs typeface="Liter" pitchFamily="34" charset="-120"/>
              </a:rPr>
              <a:t>Additional Services &amp; Future Extensions</a:t>
            </a:r>
            <a:endParaRPr lang="en-US" sz="1800" dirty="0"/>
          </a:p>
        </p:txBody>
      </p:sp>
      <p:sp>
        <p:nvSpPr>
          <p:cNvPr id="16" name="Text 13"/>
          <p:cNvSpPr/>
          <p:nvPr/>
        </p:nvSpPr>
        <p:spPr>
          <a:xfrm>
            <a:off x="6223000" y="5181600"/>
            <a:ext cx="9271000" cy="1524000"/>
          </a:xfrm>
          <a:prstGeom prst="rect">
            <a:avLst/>
          </a:prstGeom>
          <a:noFill/>
          <a:ln/>
        </p:spPr>
        <p:txBody>
          <a:bodyPr wrap="square" lIns="0" tIns="0" rIns="0" bIns="0" rtlCol="0" anchor="t"/>
          <a:lstStyle/>
          <a:p>
            <a:pPr algn="l">
              <a:lnSpc>
                <a:spcPct val="160000"/>
              </a:lnSpc>
            </a:pPr>
            <a:r>
              <a:rPr lang="en-US" sz="1600" b="1" dirty="0">
                <a:solidFill>
                  <a:srgbClr val="1A1A1A"/>
                </a:solidFill>
                <a:latin typeface="Quattrocento Sans" pitchFamily="34" charset="0"/>
                <a:ea typeface="Quattrocento Sans" pitchFamily="34" charset="-122"/>
                <a:cs typeface="Quattrocento Sans" pitchFamily="34" charset="-120"/>
              </a:rPr>
              <a:t>Subscription Delivery</a:t>
            </a:r>
            <a:r>
              <a:rPr lang="en-US" sz="1600" dirty="0">
                <a:solidFill>
                  <a:srgbClr val="1A1A1A"/>
                </a:solidFill>
                <a:latin typeface="Quattrocento Sans" pitchFamily="34" charset="0"/>
                <a:ea typeface="Quattrocento Sans" pitchFamily="34" charset="-122"/>
                <a:cs typeface="Quattrocento Sans" pitchFamily="34" charset="-120"/>
              </a:rPr>
              <a:t> — Recurring orders with loyalty rewards for purchases and recycling actions</a:t>
            </a:r>
            <a:endParaRPr lang="en-US" sz="1600" dirty="0"/>
          </a:p>
          <a:p>
            <a:pPr algn="l">
              <a:lnSpc>
                <a:spcPct val="160000"/>
              </a:lnSpc>
              <a:spcBef>
                <a:spcPts val="600"/>
              </a:spcBef>
            </a:pPr>
            <a:r>
              <a:rPr lang="en-US" sz="1600" b="1" dirty="0">
                <a:solidFill>
                  <a:srgbClr val="1A1A1A"/>
                </a:solidFill>
                <a:latin typeface="Quattrocento Sans" pitchFamily="34" charset="0"/>
                <a:ea typeface="Quattrocento Sans" pitchFamily="34" charset="-122"/>
                <a:cs typeface="Quattrocento Sans" pitchFamily="34" charset="-120"/>
              </a:rPr>
              <a:t>Future Extensions</a:t>
            </a:r>
            <a:r>
              <a:rPr lang="en-US" sz="1600" dirty="0">
                <a:solidFill>
                  <a:srgbClr val="1A1A1A"/>
                </a:solidFill>
                <a:latin typeface="Quattrocento Sans" pitchFamily="34" charset="0"/>
                <a:ea typeface="Quattrocento Sans" pitchFamily="34" charset="-122"/>
                <a:cs typeface="Quattrocento Sans" pitchFamily="34" charset="-120"/>
              </a:rPr>
              <a:t> — Protein-enriched recovery drinks and limited-edition seasonal flavours</a:t>
            </a:r>
            <a:endParaRPr lang="en-US" sz="1600" dirty="0"/>
          </a:p>
          <a:p>
            <a:pPr algn="l">
              <a:lnSpc>
                <a:spcPct val="160000"/>
              </a:lnSpc>
              <a:spcBef>
                <a:spcPts val="600"/>
              </a:spcBef>
            </a:pPr>
            <a:r>
              <a:rPr lang="en-US" sz="1300" dirty="0">
                <a:solidFill>
                  <a:srgbClr val="5C7A6A"/>
                </a:solidFill>
                <a:latin typeface="Quattrocento Sans" pitchFamily="34" charset="0"/>
                <a:ea typeface="Quattrocento Sans" pitchFamily="34" charset="-122"/>
                <a:cs typeface="Quattrocento Sans" pitchFamily="34" charset="-120"/>
              </a:rPr>
              <a:t>All formulations developed with certified food technologist, UK Food Standards Agency compliant</a:t>
            </a:r>
            <a:endParaRPr lang="en-US" sz="1600" dirty="0"/>
          </a:p>
        </p:txBody>
      </p:sp>
      <p:sp>
        <p:nvSpPr>
          <p:cNvPr id="17" name="Shape 14"/>
          <p:cNvSpPr/>
          <p:nvPr/>
        </p:nvSpPr>
        <p:spPr>
          <a:xfrm>
            <a:off x="0" y="9093200"/>
            <a:ext cx="16256000" cy="50800"/>
          </a:xfrm>
          <a:prstGeom prst="rect">
            <a:avLst/>
          </a:prstGeom>
          <a:solidFill>
            <a:srgbClr val="D4A843"/>
          </a:solidFill>
          <a:ln/>
        </p:spPr>
        <p:txBody>
          <a:bodyPr/>
          <a:lstStyle/>
          <a:p>
            <a:endParaRPr lang="en-US"/>
          </a:p>
        </p:txBody>
      </p:sp>
      <p:sp>
        <p:nvSpPr>
          <p:cNvPr id="18" name="Text 15"/>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BUSINESS OVERVIEW</a:t>
            </a:r>
            <a:endParaRPr lang="en-US" sz="12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1.2 Target Market and Customer Profile</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pic>
        <p:nvPicPr>
          <p:cNvPr id="4" name="Image 0" descr="https://kimi-img.moonshot.cn/pub/slides/okc/v3fyy2t5nnywi/mnt/agents/output/volt_energy_full/images/6_Birmingham_Uk_Skyline_Images_Browse.png"/>
          <p:cNvPicPr>
            <a:picLocks noChangeAspect="1"/>
          </p:cNvPicPr>
          <p:nvPr/>
        </p:nvPicPr>
        <p:blipFill>
          <a:blip r:embed="rId3"/>
          <a:srcRect/>
          <a:stretch/>
        </p:blipFill>
        <p:spPr>
          <a:xfrm>
            <a:off x="762000" y="1371600"/>
            <a:ext cx="6096000" cy="2540000"/>
          </a:xfrm>
          <a:prstGeom prst="rect">
            <a:avLst/>
          </a:prstGeom>
        </p:spPr>
      </p:pic>
      <p:sp>
        <p:nvSpPr>
          <p:cNvPr id="5" name="Shape 2"/>
          <p:cNvSpPr/>
          <p:nvPr/>
        </p:nvSpPr>
        <p:spPr>
          <a:xfrm>
            <a:off x="762000" y="4102100"/>
            <a:ext cx="1905000" cy="952500"/>
          </a:xfrm>
          <a:prstGeom prst="rect">
            <a:avLst/>
          </a:prstGeom>
          <a:solidFill>
            <a:srgbClr val="1B4332"/>
          </a:solidFill>
          <a:ln/>
        </p:spPr>
        <p:txBody>
          <a:bodyPr/>
          <a:lstStyle/>
          <a:p>
            <a:endParaRPr lang="en-US"/>
          </a:p>
        </p:txBody>
      </p:sp>
      <p:sp>
        <p:nvSpPr>
          <p:cNvPr id="6" name="Text 3"/>
          <p:cNvSpPr/>
          <p:nvPr/>
        </p:nvSpPr>
        <p:spPr>
          <a:xfrm>
            <a:off x="889000" y="4165600"/>
            <a:ext cx="1651000" cy="457200"/>
          </a:xfrm>
          <a:prstGeom prst="rect">
            <a:avLst/>
          </a:prstGeom>
          <a:noFill/>
          <a:ln/>
        </p:spPr>
        <p:txBody>
          <a:bodyPr wrap="none" lIns="0" tIns="0" rIns="0" bIns="0" rtlCol="0" anchor="ctr"/>
          <a:lstStyle/>
          <a:p>
            <a:pPr algn="l">
              <a:lnSpc>
                <a:spcPct val="120000"/>
              </a:lnSpc>
            </a:pPr>
            <a:r>
              <a:rPr lang="en-US" sz="2600" dirty="0">
                <a:solidFill>
                  <a:srgbClr val="D4A843"/>
                </a:solidFill>
                <a:latin typeface="Liter" pitchFamily="34" charset="0"/>
                <a:ea typeface="Liter" pitchFamily="34" charset="-122"/>
                <a:cs typeface="Liter" pitchFamily="34" charset="-120"/>
              </a:rPr>
              <a:t>1.1M+</a:t>
            </a:r>
            <a:endParaRPr lang="en-US" sz="2600" dirty="0"/>
          </a:p>
        </p:txBody>
      </p:sp>
      <p:sp>
        <p:nvSpPr>
          <p:cNvPr id="7" name="Text 4"/>
          <p:cNvSpPr/>
          <p:nvPr/>
        </p:nvSpPr>
        <p:spPr>
          <a:xfrm>
            <a:off x="889000" y="4635500"/>
            <a:ext cx="1651000" cy="304800"/>
          </a:xfrm>
          <a:prstGeom prst="rect">
            <a:avLst/>
          </a:prstGeom>
          <a:noFill/>
          <a:ln/>
        </p:spPr>
        <p:txBody>
          <a:bodyPr wrap="none" lIns="0" tIns="0" rIns="0" bIns="0" rtlCol="0" anchor="ctr"/>
          <a:lstStyle/>
          <a:p>
            <a:pPr algn="l">
              <a:lnSpc>
                <a:spcPct val="120000"/>
              </a:lnSpc>
            </a:pPr>
            <a:r>
              <a:rPr lang="en-US" sz="1200" dirty="0">
                <a:solidFill>
                  <a:srgbClr val="F5F0E8"/>
                </a:solidFill>
                <a:latin typeface="Quattrocento Sans" pitchFamily="34" charset="0"/>
                <a:ea typeface="Quattrocento Sans" pitchFamily="34" charset="-122"/>
                <a:cs typeface="Quattrocento Sans" pitchFamily="34" charset="-120"/>
              </a:rPr>
              <a:t>Population</a:t>
            </a:r>
            <a:endParaRPr lang="en-US" sz="1200" dirty="0"/>
          </a:p>
        </p:txBody>
      </p:sp>
      <p:sp>
        <p:nvSpPr>
          <p:cNvPr id="8" name="Shape 5"/>
          <p:cNvSpPr/>
          <p:nvPr/>
        </p:nvSpPr>
        <p:spPr>
          <a:xfrm>
            <a:off x="2794000" y="4102100"/>
            <a:ext cx="1905000" cy="952500"/>
          </a:xfrm>
          <a:prstGeom prst="rect">
            <a:avLst/>
          </a:prstGeom>
          <a:solidFill>
            <a:srgbClr val="1B4332"/>
          </a:solidFill>
          <a:ln/>
        </p:spPr>
        <p:txBody>
          <a:bodyPr/>
          <a:lstStyle/>
          <a:p>
            <a:endParaRPr lang="en-US"/>
          </a:p>
        </p:txBody>
      </p:sp>
      <p:sp>
        <p:nvSpPr>
          <p:cNvPr id="9" name="Text 6"/>
          <p:cNvSpPr/>
          <p:nvPr/>
        </p:nvSpPr>
        <p:spPr>
          <a:xfrm>
            <a:off x="2921000" y="4165600"/>
            <a:ext cx="1651000" cy="457200"/>
          </a:xfrm>
          <a:prstGeom prst="rect">
            <a:avLst/>
          </a:prstGeom>
          <a:noFill/>
          <a:ln/>
        </p:spPr>
        <p:txBody>
          <a:bodyPr wrap="none" lIns="0" tIns="0" rIns="0" bIns="0" rtlCol="0" anchor="ctr"/>
          <a:lstStyle/>
          <a:p>
            <a:pPr algn="l">
              <a:lnSpc>
                <a:spcPct val="120000"/>
              </a:lnSpc>
            </a:pPr>
            <a:r>
              <a:rPr lang="en-US" sz="2600" dirty="0">
                <a:solidFill>
                  <a:srgbClr val="D4A843"/>
                </a:solidFill>
                <a:latin typeface="Liter" pitchFamily="34" charset="0"/>
                <a:ea typeface="Liter" pitchFamily="34" charset="-122"/>
                <a:cs typeface="Liter" pitchFamily="34" charset="-120"/>
              </a:rPr>
              <a:t>80K+</a:t>
            </a:r>
            <a:endParaRPr lang="en-US" sz="2600" dirty="0"/>
          </a:p>
        </p:txBody>
      </p:sp>
      <p:sp>
        <p:nvSpPr>
          <p:cNvPr id="10" name="Text 7"/>
          <p:cNvSpPr/>
          <p:nvPr/>
        </p:nvSpPr>
        <p:spPr>
          <a:xfrm>
            <a:off x="2921000" y="4635500"/>
            <a:ext cx="1651000" cy="304800"/>
          </a:xfrm>
          <a:prstGeom prst="rect">
            <a:avLst/>
          </a:prstGeom>
          <a:noFill/>
          <a:ln/>
        </p:spPr>
        <p:txBody>
          <a:bodyPr wrap="none" lIns="0" tIns="0" rIns="0" bIns="0" rtlCol="0" anchor="ctr"/>
          <a:lstStyle/>
          <a:p>
            <a:pPr algn="l">
              <a:lnSpc>
                <a:spcPct val="120000"/>
              </a:lnSpc>
            </a:pPr>
            <a:r>
              <a:rPr lang="en-US" sz="1200" dirty="0">
                <a:solidFill>
                  <a:srgbClr val="F5F0E8"/>
                </a:solidFill>
                <a:latin typeface="Quattrocento Sans" pitchFamily="34" charset="0"/>
                <a:ea typeface="Quattrocento Sans" pitchFamily="34" charset="-122"/>
                <a:cs typeface="Quattrocento Sans" pitchFamily="34" charset="-120"/>
              </a:rPr>
              <a:t>Students</a:t>
            </a:r>
            <a:endParaRPr lang="en-US" sz="1200" dirty="0"/>
          </a:p>
        </p:txBody>
      </p:sp>
      <p:sp>
        <p:nvSpPr>
          <p:cNvPr id="11" name="Shape 8"/>
          <p:cNvSpPr/>
          <p:nvPr/>
        </p:nvSpPr>
        <p:spPr>
          <a:xfrm>
            <a:off x="4826000" y="4102100"/>
            <a:ext cx="2032000" cy="952500"/>
          </a:xfrm>
          <a:prstGeom prst="rect">
            <a:avLst/>
          </a:prstGeom>
          <a:solidFill>
            <a:srgbClr val="1B4332"/>
          </a:solidFill>
          <a:ln/>
        </p:spPr>
        <p:txBody>
          <a:bodyPr/>
          <a:lstStyle/>
          <a:p>
            <a:endParaRPr lang="en-US"/>
          </a:p>
        </p:txBody>
      </p:sp>
      <p:sp>
        <p:nvSpPr>
          <p:cNvPr id="12" name="Text 9"/>
          <p:cNvSpPr/>
          <p:nvPr/>
        </p:nvSpPr>
        <p:spPr>
          <a:xfrm>
            <a:off x="4953000" y="4165600"/>
            <a:ext cx="1778000" cy="457200"/>
          </a:xfrm>
          <a:prstGeom prst="rect">
            <a:avLst/>
          </a:prstGeom>
          <a:noFill/>
          <a:ln/>
        </p:spPr>
        <p:txBody>
          <a:bodyPr wrap="none" lIns="0" tIns="0" rIns="0" bIns="0" rtlCol="0" anchor="ctr"/>
          <a:lstStyle/>
          <a:p>
            <a:pPr algn="l">
              <a:lnSpc>
                <a:spcPct val="120000"/>
              </a:lnSpc>
            </a:pPr>
            <a:r>
              <a:rPr lang="en-US" sz="2600" dirty="0">
                <a:solidFill>
                  <a:srgbClr val="D4A843"/>
                </a:solidFill>
                <a:latin typeface="Liter" pitchFamily="34" charset="0"/>
                <a:ea typeface="Liter" pitchFamily="34" charset="-122"/>
                <a:cs typeface="Liter" pitchFamily="34" charset="-120"/>
              </a:rPr>
              <a:t>5 Unis</a:t>
            </a:r>
            <a:endParaRPr lang="en-US" sz="2600" dirty="0"/>
          </a:p>
        </p:txBody>
      </p:sp>
      <p:sp>
        <p:nvSpPr>
          <p:cNvPr id="13" name="Text 10"/>
          <p:cNvSpPr/>
          <p:nvPr/>
        </p:nvSpPr>
        <p:spPr>
          <a:xfrm>
            <a:off x="4953000" y="4635500"/>
            <a:ext cx="1778000" cy="304800"/>
          </a:xfrm>
          <a:prstGeom prst="rect">
            <a:avLst/>
          </a:prstGeom>
          <a:noFill/>
          <a:ln/>
        </p:spPr>
        <p:txBody>
          <a:bodyPr wrap="none" lIns="0" tIns="0" rIns="0" bIns="0" rtlCol="0" anchor="ctr"/>
          <a:lstStyle/>
          <a:p>
            <a:pPr algn="l">
              <a:lnSpc>
                <a:spcPct val="120000"/>
              </a:lnSpc>
            </a:pPr>
            <a:r>
              <a:rPr lang="en-US" sz="1200" dirty="0">
                <a:solidFill>
                  <a:srgbClr val="F5F0E8"/>
                </a:solidFill>
                <a:latin typeface="Quattrocento Sans" pitchFamily="34" charset="0"/>
                <a:ea typeface="Quattrocento Sans" pitchFamily="34" charset="-122"/>
                <a:cs typeface="Quattrocento Sans" pitchFamily="34" charset="-120"/>
              </a:rPr>
              <a:t>Universities</a:t>
            </a:r>
            <a:endParaRPr lang="en-US" sz="1200" dirty="0"/>
          </a:p>
        </p:txBody>
      </p:sp>
      <p:sp>
        <p:nvSpPr>
          <p:cNvPr id="14" name="Text 11"/>
          <p:cNvSpPr/>
          <p:nvPr/>
        </p:nvSpPr>
        <p:spPr>
          <a:xfrm>
            <a:off x="762000" y="5270500"/>
            <a:ext cx="6096000" cy="2159000"/>
          </a:xfrm>
          <a:prstGeom prst="rect">
            <a:avLst/>
          </a:prstGeom>
          <a:noFill/>
          <a:ln/>
        </p:spPr>
        <p:txBody>
          <a:bodyPr wrap="square" lIns="0" tIns="0" rIns="0" bIns="0" rtlCol="0" anchor="t"/>
          <a:lstStyle/>
          <a:p>
            <a:pPr algn="l">
              <a:lnSpc>
                <a:spcPct val="160000"/>
              </a:lnSpc>
            </a:pPr>
            <a:r>
              <a:rPr lang="en-US" sz="1600" b="1" dirty="0">
                <a:solidFill>
                  <a:srgbClr val="1A1A1A"/>
                </a:solidFill>
                <a:latin typeface="Quattrocento Sans" pitchFamily="34" charset="0"/>
                <a:ea typeface="Quattrocento Sans" pitchFamily="34" charset="-122"/>
                <a:cs typeface="Quattrocento Sans" pitchFamily="34" charset="-120"/>
              </a:rPr>
              <a:t>Primary:</a:t>
            </a:r>
            <a:r>
              <a:rPr lang="en-US" sz="1600" dirty="0">
                <a:solidFill>
                  <a:srgbClr val="1A1A1A"/>
                </a:solidFill>
                <a:latin typeface="Quattrocento Sans" pitchFamily="34" charset="0"/>
                <a:ea typeface="Quattrocento Sans" pitchFamily="34" charset="-122"/>
                <a:cs typeface="Quattrocento Sans" pitchFamily="34" charset="-120"/>
              </a:rPr>
              <a:t> Health-conscious consumers aged 18-35 in Birmingham and the West Midlands. Students are a key segment due to demand for study aids and willingness to try new brands.</a:t>
            </a:r>
            <a:endParaRPr lang="en-US" sz="1600" dirty="0"/>
          </a:p>
          <a:p>
            <a:pPr algn="l">
              <a:lnSpc>
                <a:spcPct val="160000"/>
              </a:lnSpc>
              <a:spcBef>
                <a:spcPts val="600"/>
              </a:spcBef>
            </a:pPr>
            <a:r>
              <a:rPr lang="en-US" sz="1600" b="1" dirty="0">
                <a:solidFill>
                  <a:srgbClr val="1A1A1A"/>
                </a:solidFill>
                <a:latin typeface="Quattrocento Sans" pitchFamily="34" charset="0"/>
                <a:ea typeface="Quattrocento Sans" pitchFamily="34" charset="-122"/>
                <a:cs typeface="Quattrocento Sans" pitchFamily="34" charset="-120"/>
              </a:rPr>
              <a:t>Secondary:</a:t>
            </a:r>
            <a:r>
              <a:rPr lang="en-US" sz="1600" dirty="0">
                <a:solidFill>
                  <a:srgbClr val="1A1A1A"/>
                </a:solidFill>
                <a:latin typeface="Quattrocento Sans" pitchFamily="34" charset="0"/>
                <a:ea typeface="Quattrocento Sans" pitchFamily="34" charset="-122"/>
                <a:cs typeface="Quattrocento Sans" pitchFamily="34" charset="-120"/>
              </a:rPr>
              <a:t> Health-focused consumers 35-50 transitioning from traditional energy drinks.</a:t>
            </a:r>
            <a:endParaRPr lang="en-US" sz="1600" dirty="0"/>
          </a:p>
        </p:txBody>
      </p:sp>
      <p:sp>
        <p:nvSpPr>
          <p:cNvPr id="15" name="Text 12"/>
          <p:cNvSpPr/>
          <p:nvPr/>
        </p:nvSpPr>
        <p:spPr>
          <a:xfrm>
            <a:off x="7366000" y="1371600"/>
            <a:ext cx="8128000" cy="3302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Why Birmingham?</a:t>
            </a:r>
            <a:endParaRPr lang="en-US" sz="2000" dirty="0"/>
          </a:p>
        </p:txBody>
      </p:sp>
      <p:sp>
        <p:nvSpPr>
          <p:cNvPr id="16" name="Text 13"/>
          <p:cNvSpPr/>
          <p:nvPr/>
        </p:nvSpPr>
        <p:spPr>
          <a:xfrm>
            <a:off x="7366000" y="1841500"/>
            <a:ext cx="8128000" cy="50800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Birmingham offers an ideal launch location:</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Population exceeding </a:t>
            </a:r>
            <a:r>
              <a:rPr lang="en-US" sz="1600" b="1" dirty="0">
                <a:solidFill>
                  <a:srgbClr val="1A1A1A"/>
                </a:solidFill>
                <a:latin typeface="Quattrocento Sans" pitchFamily="34" charset="0"/>
                <a:ea typeface="Quattrocento Sans" pitchFamily="34" charset="-122"/>
                <a:cs typeface="Quattrocento Sans" pitchFamily="34" charset="-120"/>
              </a:rPr>
              <a:t>1.1 million</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Five universities with over </a:t>
            </a:r>
            <a:r>
              <a:rPr lang="en-US" sz="1600" b="1" dirty="0">
                <a:solidFill>
                  <a:srgbClr val="1A1A1A"/>
                </a:solidFill>
                <a:latin typeface="Quattrocento Sans" pitchFamily="34" charset="0"/>
                <a:ea typeface="Quattrocento Sans" pitchFamily="34" charset="-122"/>
                <a:cs typeface="Quattrocento Sans" pitchFamily="34" charset="-120"/>
              </a:rPr>
              <a:t>80,000 students</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Growing health and wellness sector</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Youthful, diverse population</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Vibrant fitness culture</a:t>
            </a:r>
            <a:endParaRPr lang="en-US" sz="1600" dirty="0"/>
          </a:p>
          <a:p>
            <a:pPr algn="l">
              <a:lnSpc>
                <a:spcPct val="160000"/>
              </a:lnSpc>
              <a:spcBef>
                <a:spcPts val="800"/>
              </a:spcBef>
            </a:pPr>
            <a:r>
              <a:rPr lang="en-US" sz="1600" dirty="0">
                <a:solidFill>
                  <a:srgbClr val="1A1A1A"/>
                </a:solidFill>
                <a:latin typeface="Quattrocento Sans" pitchFamily="34" charset="0"/>
                <a:ea typeface="Quattrocento Sans" pitchFamily="34" charset="-122"/>
                <a:cs typeface="Quattrocento Sans" pitchFamily="34" charset="-120"/>
              </a:rPr>
              <a:t>University students represent a particularly attractive segment due to their demand for study aids and their willingness to try innovative new brands.</a:t>
            </a:r>
            <a:endParaRPr lang="en-US" sz="1600" dirty="0"/>
          </a:p>
        </p:txBody>
      </p:sp>
      <p:sp>
        <p:nvSpPr>
          <p:cNvPr id="17" name="Shape 14"/>
          <p:cNvSpPr/>
          <p:nvPr/>
        </p:nvSpPr>
        <p:spPr>
          <a:xfrm>
            <a:off x="0" y="9093200"/>
            <a:ext cx="16256000" cy="50800"/>
          </a:xfrm>
          <a:prstGeom prst="rect">
            <a:avLst/>
          </a:prstGeom>
          <a:solidFill>
            <a:srgbClr val="D4A843"/>
          </a:solidFill>
          <a:ln/>
        </p:spPr>
        <p:txBody>
          <a:bodyPr/>
          <a:lstStyle/>
          <a:p>
            <a:endParaRPr lang="en-US"/>
          </a:p>
        </p:txBody>
      </p:sp>
      <p:sp>
        <p:nvSpPr>
          <p:cNvPr id="18" name="Text 15"/>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BUSINESS OVERVIEW</a:t>
            </a:r>
            <a:endParaRPr lang="en-US" sz="120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1.3 Unique Selling Proposition</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97000"/>
            <a:ext cx="4699000" cy="3556000"/>
          </a:xfrm>
          <a:prstGeom prst="rect">
            <a:avLst/>
          </a:prstGeom>
          <a:solidFill>
            <a:srgbClr val="FFFFFF"/>
          </a:solidFill>
          <a:ln/>
        </p:spPr>
        <p:txBody>
          <a:bodyPr/>
          <a:lstStyle/>
          <a:p>
            <a:endParaRPr lang="en-US"/>
          </a:p>
        </p:txBody>
      </p:sp>
      <p:sp>
        <p:nvSpPr>
          <p:cNvPr id="5" name="Shape 3"/>
          <p:cNvSpPr/>
          <p:nvPr/>
        </p:nvSpPr>
        <p:spPr>
          <a:xfrm>
            <a:off x="762000" y="1397000"/>
            <a:ext cx="4699000" cy="63500"/>
          </a:xfrm>
          <a:prstGeom prst="rect">
            <a:avLst/>
          </a:prstGeom>
          <a:solidFill>
            <a:srgbClr val="D4A843"/>
          </a:solidFill>
          <a:ln/>
        </p:spPr>
        <p:txBody>
          <a:bodyPr/>
          <a:lstStyle/>
          <a:p>
            <a:endParaRPr lang="en-US"/>
          </a:p>
        </p:txBody>
      </p:sp>
      <p:sp>
        <p:nvSpPr>
          <p:cNvPr id="6" name="Shape 4"/>
          <p:cNvSpPr/>
          <p:nvPr/>
        </p:nvSpPr>
        <p:spPr>
          <a:xfrm>
            <a:off x="1079500" y="1651000"/>
            <a:ext cx="457200" cy="457200"/>
          </a:xfrm>
          <a:custGeom>
            <a:avLst/>
            <a:gdLst/>
            <a:ahLst/>
            <a:cxnLst/>
            <a:rect l="l" t="t" r="r" b="b"/>
            <a:pathLst>
              <a:path w="457200" h="457200">
                <a:moveTo>
                  <a:pt x="420856" y="5983"/>
                </a:moveTo>
                <a:cubicBezTo>
                  <a:pt x="426571" y="536"/>
                  <a:pt x="434876" y="-1429"/>
                  <a:pt x="442555" y="1072"/>
                </a:cubicBezTo>
                <a:cubicBezTo>
                  <a:pt x="451306" y="4018"/>
                  <a:pt x="457200" y="12234"/>
                  <a:pt x="457200" y="21431"/>
                </a:cubicBezTo>
                <a:lnTo>
                  <a:pt x="457200" y="188327"/>
                </a:lnTo>
                <a:cubicBezTo>
                  <a:pt x="457200" y="305485"/>
                  <a:pt x="360670" y="400050"/>
                  <a:pt x="243959" y="400050"/>
                </a:cubicBezTo>
                <a:cubicBezTo>
                  <a:pt x="175200" y="400050"/>
                  <a:pt x="115907" y="355848"/>
                  <a:pt x="94387" y="294055"/>
                </a:cubicBezTo>
                <a:cubicBezTo>
                  <a:pt x="62776" y="321558"/>
                  <a:pt x="42862" y="362010"/>
                  <a:pt x="42862" y="407194"/>
                </a:cubicBezTo>
                <a:cubicBezTo>
                  <a:pt x="42862" y="419070"/>
                  <a:pt x="33308" y="428625"/>
                  <a:pt x="21431" y="428625"/>
                </a:cubicBezTo>
                <a:cubicBezTo>
                  <a:pt x="9555" y="428625"/>
                  <a:pt x="0" y="419070"/>
                  <a:pt x="0" y="407194"/>
                </a:cubicBezTo>
                <a:cubicBezTo>
                  <a:pt x="0" y="340310"/>
                  <a:pt x="34111" y="281374"/>
                  <a:pt x="85814" y="246727"/>
                </a:cubicBezTo>
                <a:cubicBezTo>
                  <a:pt x="117336" y="225653"/>
                  <a:pt x="154930" y="214313"/>
                  <a:pt x="192881" y="214313"/>
                </a:cubicBezTo>
                <a:lnTo>
                  <a:pt x="264319" y="214313"/>
                </a:lnTo>
                <a:cubicBezTo>
                  <a:pt x="276195" y="214313"/>
                  <a:pt x="285750" y="204758"/>
                  <a:pt x="285750" y="192881"/>
                </a:cubicBezTo>
                <a:cubicBezTo>
                  <a:pt x="285750" y="181005"/>
                  <a:pt x="276195" y="171450"/>
                  <a:pt x="264319" y="171450"/>
                </a:cubicBezTo>
                <a:lnTo>
                  <a:pt x="192881" y="171450"/>
                </a:lnTo>
                <a:cubicBezTo>
                  <a:pt x="157430" y="171450"/>
                  <a:pt x="123855" y="179308"/>
                  <a:pt x="93762" y="193328"/>
                </a:cubicBezTo>
                <a:cubicBezTo>
                  <a:pt x="114568" y="130820"/>
                  <a:pt x="173415" y="85725"/>
                  <a:pt x="242888" y="85725"/>
                </a:cubicBezTo>
                <a:cubicBezTo>
                  <a:pt x="302181" y="85725"/>
                  <a:pt x="346293" y="65990"/>
                  <a:pt x="375672" y="46434"/>
                </a:cubicBezTo>
                <a:cubicBezTo>
                  <a:pt x="392817" y="35004"/>
                  <a:pt x="407372" y="21342"/>
                  <a:pt x="420945" y="5983"/>
                </a:cubicBezTo>
                <a:close/>
              </a:path>
            </a:pathLst>
          </a:custGeom>
          <a:solidFill>
            <a:srgbClr val="1B4332"/>
          </a:solidFill>
          <a:ln/>
        </p:spPr>
        <p:txBody>
          <a:bodyPr/>
          <a:lstStyle/>
          <a:p>
            <a:endParaRPr lang="en-US"/>
          </a:p>
        </p:txBody>
      </p:sp>
      <p:sp>
        <p:nvSpPr>
          <p:cNvPr id="7" name="Text 5"/>
          <p:cNvSpPr/>
          <p:nvPr/>
        </p:nvSpPr>
        <p:spPr>
          <a:xfrm>
            <a:off x="1079500" y="2260600"/>
            <a:ext cx="4064000" cy="3302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Plant-Based Formulation</a:t>
            </a:r>
            <a:endParaRPr lang="en-US" sz="2000" dirty="0"/>
          </a:p>
        </p:txBody>
      </p:sp>
      <p:sp>
        <p:nvSpPr>
          <p:cNvPr id="8" name="Text 6"/>
          <p:cNvSpPr/>
          <p:nvPr/>
        </p:nvSpPr>
        <p:spPr>
          <a:xfrm>
            <a:off x="1079500" y="2692400"/>
            <a:ext cx="4064000" cy="20320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100% plant-based using only natural ingredients — green tea, guarana, matcha, ginseng, ashwagandha, and turmeric.</a:t>
            </a:r>
            <a:endParaRPr lang="en-US" sz="1600" dirty="0"/>
          </a:p>
          <a:p>
            <a:pPr algn="l">
              <a:lnSpc>
                <a:spcPct val="160000"/>
              </a:lnSpc>
              <a:spcBef>
                <a:spcPts val="800"/>
              </a:spcBef>
            </a:pPr>
            <a:r>
              <a:rPr lang="en-US" sz="1600" dirty="0">
                <a:solidFill>
                  <a:srgbClr val="1A1A1A"/>
                </a:solidFill>
                <a:latin typeface="Quattrocento Sans" pitchFamily="34" charset="0"/>
                <a:ea typeface="Quattrocento Sans" pitchFamily="34" charset="-122"/>
                <a:cs typeface="Quattrocento Sans" pitchFamily="34" charset="-120"/>
              </a:rPr>
              <a:t>Unlike competitors relying on synthetic caffeine and artificial additives.</a:t>
            </a:r>
            <a:endParaRPr lang="en-US" sz="1600" dirty="0"/>
          </a:p>
        </p:txBody>
      </p:sp>
      <p:sp>
        <p:nvSpPr>
          <p:cNvPr id="9" name="Shape 7"/>
          <p:cNvSpPr/>
          <p:nvPr/>
        </p:nvSpPr>
        <p:spPr>
          <a:xfrm>
            <a:off x="5778500" y="1397000"/>
            <a:ext cx="4699000" cy="3556000"/>
          </a:xfrm>
          <a:prstGeom prst="rect">
            <a:avLst/>
          </a:prstGeom>
          <a:solidFill>
            <a:srgbClr val="FFFFFF"/>
          </a:solidFill>
          <a:ln/>
        </p:spPr>
        <p:txBody>
          <a:bodyPr/>
          <a:lstStyle/>
          <a:p>
            <a:endParaRPr lang="en-US"/>
          </a:p>
        </p:txBody>
      </p:sp>
      <p:sp>
        <p:nvSpPr>
          <p:cNvPr id="10" name="Shape 8"/>
          <p:cNvSpPr/>
          <p:nvPr/>
        </p:nvSpPr>
        <p:spPr>
          <a:xfrm>
            <a:off x="5778500" y="1397000"/>
            <a:ext cx="4699000" cy="63500"/>
          </a:xfrm>
          <a:prstGeom prst="rect">
            <a:avLst/>
          </a:prstGeom>
          <a:solidFill>
            <a:srgbClr val="D4A843"/>
          </a:solidFill>
          <a:ln/>
        </p:spPr>
        <p:txBody>
          <a:bodyPr/>
          <a:lstStyle/>
          <a:p>
            <a:endParaRPr lang="en-US"/>
          </a:p>
        </p:txBody>
      </p:sp>
      <p:sp>
        <p:nvSpPr>
          <p:cNvPr id="11" name="Shape 9"/>
          <p:cNvSpPr/>
          <p:nvPr/>
        </p:nvSpPr>
        <p:spPr>
          <a:xfrm>
            <a:off x="6096000" y="1651000"/>
            <a:ext cx="457200" cy="457200"/>
          </a:xfrm>
          <a:custGeom>
            <a:avLst/>
            <a:gdLst/>
            <a:ahLst/>
            <a:cxnLst/>
            <a:rect l="l" t="t" r="r" b="b"/>
            <a:pathLst>
              <a:path w="457200" h="457200">
                <a:moveTo>
                  <a:pt x="135999" y="53578"/>
                </a:moveTo>
                <a:cubicBezTo>
                  <a:pt x="177254" y="-17859"/>
                  <a:pt x="280392" y="-17859"/>
                  <a:pt x="321647" y="53578"/>
                </a:cubicBezTo>
                <a:lnTo>
                  <a:pt x="354955" y="111264"/>
                </a:lnTo>
                <a:lnTo>
                  <a:pt x="379690" y="96976"/>
                </a:lnTo>
                <a:cubicBezTo>
                  <a:pt x="387191" y="92601"/>
                  <a:pt x="396567" y="93226"/>
                  <a:pt x="403443" y="98494"/>
                </a:cubicBezTo>
                <a:cubicBezTo>
                  <a:pt x="410319" y="103763"/>
                  <a:pt x="413355" y="112693"/>
                  <a:pt x="411123" y="121087"/>
                </a:cubicBezTo>
                <a:lnTo>
                  <a:pt x="390138" y="199132"/>
                </a:lnTo>
                <a:cubicBezTo>
                  <a:pt x="387102" y="210562"/>
                  <a:pt x="375315" y="217349"/>
                  <a:pt x="363885" y="214313"/>
                </a:cubicBezTo>
                <a:lnTo>
                  <a:pt x="285839" y="193417"/>
                </a:lnTo>
                <a:cubicBezTo>
                  <a:pt x="277445" y="191185"/>
                  <a:pt x="271284" y="184130"/>
                  <a:pt x="270123" y="175558"/>
                </a:cubicBezTo>
                <a:cubicBezTo>
                  <a:pt x="268962" y="166985"/>
                  <a:pt x="273159" y="158502"/>
                  <a:pt x="280660" y="154216"/>
                </a:cubicBezTo>
                <a:lnTo>
                  <a:pt x="305395" y="139928"/>
                </a:lnTo>
                <a:lnTo>
                  <a:pt x="272088" y="82242"/>
                </a:lnTo>
                <a:cubicBezTo>
                  <a:pt x="252799" y="48935"/>
                  <a:pt x="204758" y="48935"/>
                  <a:pt x="185470" y="82242"/>
                </a:cubicBezTo>
                <a:lnTo>
                  <a:pt x="180737" y="90368"/>
                </a:lnTo>
                <a:cubicBezTo>
                  <a:pt x="172879" y="104031"/>
                  <a:pt x="155377" y="108674"/>
                  <a:pt x="141714" y="100816"/>
                </a:cubicBezTo>
                <a:cubicBezTo>
                  <a:pt x="128052" y="92958"/>
                  <a:pt x="123408" y="75456"/>
                  <a:pt x="131266" y="61704"/>
                </a:cubicBezTo>
                <a:lnTo>
                  <a:pt x="135999" y="53578"/>
                </a:lnTo>
                <a:close/>
                <a:moveTo>
                  <a:pt x="401568" y="249228"/>
                </a:moveTo>
                <a:cubicBezTo>
                  <a:pt x="415230" y="241369"/>
                  <a:pt x="432733" y="246013"/>
                  <a:pt x="440591" y="259675"/>
                </a:cubicBezTo>
                <a:lnTo>
                  <a:pt x="445324" y="267801"/>
                </a:lnTo>
                <a:cubicBezTo>
                  <a:pt x="486579" y="339239"/>
                  <a:pt x="435054" y="428536"/>
                  <a:pt x="352544" y="428536"/>
                </a:cubicBezTo>
                <a:lnTo>
                  <a:pt x="285929" y="428536"/>
                </a:lnTo>
                <a:lnTo>
                  <a:pt x="285929" y="457111"/>
                </a:lnTo>
                <a:cubicBezTo>
                  <a:pt x="285929" y="465773"/>
                  <a:pt x="280749" y="473631"/>
                  <a:pt x="272713" y="476935"/>
                </a:cubicBezTo>
                <a:cubicBezTo>
                  <a:pt x="264676" y="480239"/>
                  <a:pt x="255478" y="478453"/>
                  <a:pt x="249317" y="472291"/>
                </a:cubicBezTo>
                <a:lnTo>
                  <a:pt x="192167" y="415141"/>
                </a:lnTo>
                <a:cubicBezTo>
                  <a:pt x="183773" y="406747"/>
                  <a:pt x="183773" y="393174"/>
                  <a:pt x="192167" y="384870"/>
                </a:cubicBezTo>
                <a:lnTo>
                  <a:pt x="249317" y="327720"/>
                </a:lnTo>
                <a:cubicBezTo>
                  <a:pt x="255478" y="321558"/>
                  <a:pt x="264676" y="319772"/>
                  <a:pt x="272713" y="323076"/>
                </a:cubicBezTo>
                <a:cubicBezTo>
                  <a:pt x="280749" y="326380"/>
                  <a:pt x="285929" y="334238"/>
                  <a:pt x="285929" y="342900"/>
                </a:cubicBezTo>
                <a:lnTo>
                  <a:pt x="285929" y="371475"/>
                </a:lnTo>
                <a:lnTo>
                  <a:pt x="352544" y="371475"/>
                </a:lnTo>
                <a:cubicBezTo>
                  <a:pt x="391031" y="371475"/>
                  <a:pt x="415141" y="329773"/>
                  <a:pt x="395853" y="296466"/>
                </a:cubicBezTo>
                <a:lnTo>
                  <a:pt x="391120" y="288340"/>
                </a:lnTo>
                <a:cubicBezTo>
                  <a:pt x="383262" y="274677"/>
                  <a:pt x="387906" y="257175"/>
                  <a:pt x="401568" y="249317"/>
                </a:cubicBezTo>
                <a:close/>
                <a:moveTo>
                  <a:pt x="45541" y="210205"/>
                </a:moveTo>
                <a:lnTo>
                  <a:pt x="20806" y="195917"/>
                </a:lnTo>
                <a:cubicBezTo>
                  <a:pt x="13305" y="191542"/>
                  <a:pt x="9108" y="183148"/>
                  <a:pt x="10269" y="174575"/>
                </a:cubicBezTo>
                <a:cubicBezTo>
                  <a:pt x="11430" y="166003"/>
                  <a:pt x="17591" y="158948"/>
                  <a:pt x="25985" y="156716"/>
                </a:cubicBezTo>
                <a:lnTo>
                  <a:pt x="104031" y="135731"/>
                </a:lnTo>
                <a:cubicBezTo>
                  <a:pt x="115461" y="132695"/>
                  <a:pt x="127248" y="139482"/>
                  <a:pt x="130284" y="150912"/>
                </a:cubicBezTo>
                <a:lnTo>
                  <a:pt x="151180" y="228957"/>
                </a:lnTo>
                <a:cubicBezTo>
                  <a:pt x="153412" y="237351"/>
                  <a:pt x="150376" y="246191"/>
                  <a:pt x="143500" y="251549"/>
                </a:cubicBezTo>
                <a:cubicBezTo>
                  <a:pt x="136624" y="256907"/>
                  <a:pt x="127248" y="257443"/>
                  <a:pt x="119747" y="253067"/>
                </a:cubicBezTo>
                <a:lnTo>
                  <a:pt x="95012" y="238780"/>
                </a:lnTo>
                <a:lnTo>
                  <a:pt x="61704" y="296466"/>
                </a:lnTo>
                <a:cubicBezTo>
                  <a:pt x="42416" y="329773"/>
                  <a:pt x="66526" y="371475"/>
                  <a:pt x="105013" y="371475"/>
                </a:cubicBezTo>
                <a:lnTo>
                  <a:pt x="114479" y="371475"/>
                </a:lnTo>
                <a:cubicBezTo>
                  <a:pt x="130284" y="371475"/>
                  <a:pt x="143054" y="384244"/>
                  <a:pt x="143054" y="400050"/>
                </a:cubicBezTo>
                <a:cubicBezTo>
                  <a:pt x="143054" y="415856"/>
                  <a:pt x="130284" y="428625"/>
                  <a:pt x="114479" y="428625"/>
                </a:cubicBezTo>
                <a:lnTo>
                  <a:pt x="105013" y="428625"/>
                </a:lnTo>
                <a:cubicBezTo>
                  <a:pt x="22592" y="428625"/>
                  <a:pt x="-28932" y="339328"/>
                  <a:pt x="12323" y="267891"/>
                </a:cubicBezTo>
                <a:lnTo>
                  <a:pt x="45541" y="210205"/>
                </a:lnTo>
                <a:close/>
              </a:path>
            </a:pathLst>
          </a:custGeom>
          <a:solidFill>
            <a:srgbClr val="1B4332"/>
          </a:solidFill>
          <a:ln/>
        </p:spPr>
        <p:txBody>
          <a:bodyPr/>
          <a:lstStyle/>
          <a:p>
            <a:endParaRPr lang="en-US"/>
          </a:p>
        </p:txBody>
      </p:sp>
      <p:sp>
        <p:nvSpPr>
          <p:cNvPr id="12" name="Text 10"/>
          <p:cNvSpPr/>
          <p:nvPr/>
        </p:nvSpPr>
        <p:spPr>
          <a:xfrm>
            <a:off x="6096000" y="2260600"/>
            <a:ext cx="4064000" cy="3302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Zero-Impact Packaging</a:t>
            </a:r>
            <a:endParaRPr lang="en-US" sz="2000" dirty="0"/>
          </a:p>
        </p:txBody>
      </p:sp>
      <p:sp>
        <p:nvSpPr>
          <p:cNvPr id="13" name="Text 11"/>
          <p:cNvSpPr/>
          <p:nvPr/>
        </p:nvSpPr>
        <p:spPr>
          <a:xfrm>
            <a:off x="6096000" y="2692400"/>
            <a:ext cx="4064000" cy="20320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Aluminium cans with </a:t>
            </a:r>
            <a:r>
              <a:rPr lang="en-US" sz="1600" b="1" dirty="0">
                <a:solidFill>
                  <a:srgbClr val="1A1A1A"/>
                </a:solidFill>
                <a:latin typeface="Quattrocento Sans" pitchFamily="34" charset="0"/>
                <a:ea typeface="Quattrocento Sans" pitchFamily="34" charset="-122"/>
                <a:cs typeface="Quattrocento Sans" pitchFamily="34" charset="-120"/>
              </a:rPr>
              <a:t>75% recycled content</a:t>
            </a:r>
            <a:r>
              <a:rPr lang="en-US" sz="1600" dirty="0">
                <a:solidFill>
                  <a:srgbClr val="1A1A1A"/>
                </a:solidFill>
                <a:latin typeface="Quattrocento Sans" pitchFamily="34" charset="0"/>
                <a:ea typeface="Quattrocento Sans" pitchFamily="34" charset="-122"/>
                <a:cs typeface="Quattrocento Sans" pitchFamily="34" charset="-120"/>
              </a:rPr>
              <a:t>, infinitely recyclable at 90%+ UK rates.</a:t>
            </a:r>
            <a:endParaRPr lang="en-US" sz="1600" dirty="0"/>
          </a:p>
          <a:p>
            <a:pPr algn="l">
              <a:lnSpc>
                <a:spcPct val="160000"/>
              </a:lnSpc>
              <a:spcBef>
                <a:spcPts val="800"/>
              </a:spcBef>
            </a:pPr>
            <a:r>
              <a:rPr lang="en-US" sz="1600" b="1" dirty="0">
                <a:solidFill>
                  <a:srgbClr val="1A1A1A"/>
                </a:solidFill>
                <a:latin typeface="Quattrocento Sans" pitchFamily="34" charset="0"/>
                <a:ea typeface="Quattrocento Sans" pitchFamily="34" charset="-122"/>
                <a:cs typeface="Quattrocento Sans" pitchFamily="34" charset="-120"/>
              </a:rPr>
              <a:t>Plastic-free by year three</a:t>
            </a:r>
            <a:r>
              <a:rPr lang="en-US" sz="1600" dirty="0">
                <a:solidFill>
                  <a:srgbClr val="1A1A1A"/>
                </a:solidFill>
                <a:latin typeface="Quattrocento Sans" pitchFamily="34" charset="0"/>
                <a:ea typeface="Quattrocento Sans" pitchFamily="34" charset="-122"/>
                <a:cs typeface="Quattrocento Sans" pitchFamily="34" charset="-120"/>
              </a:rPr>
              <a:t>. Recycling uses 95% less energy than production.</a:t>
            </a:r>
            <a:endParaRPr lang="en-US" sz="1600" dirty="0"/>
          </a:p>
        </p:txBody>
      </p:sp>
      <p:sp>
        <p:nvSpPr>
          <p:cNvPr id="14" name="Shape 12"/>
          <p:cNvSpPr/>
          <p:nvPr/>
        </p:nvSpPr>
        <p:spPr>
          <a:xfrm>
            <a:off x="10795000" y="1397000"/>
            <a:ext cx="4699000" cy="3556000"/>
          </a:xfrm>
          <a:prstGeom prst="rect">
            <a:avLst/>
          </a:prstGeom>
          <a:solidFill>
            <a:srgbClr val="FFFFFF"/>
          </a:solidFill>
          <a:ln/>
        </p:spPr>
        <p:txBody>
          <a:bodyPr/>
          <a:lstStyle/>
          <a:p>
            <a:endParaRPr lang="en-US"/>
          </a:p>
        </p:txBody>
      </p:sp>
      <p:sp>
        <p:nvSpPr>
          <p:cNvPr id="15" name="Shape 13"/>
          <p:cNvSpPr/>
          <p:nvPr/>
        </p:nvSpPr>
        <p:spPr>
          <a:xfrm>
            <a:off x="10795000" y="1397000"/>
            <a:ext cx="4699000" cy="63500"/>
          </a:xfrm>
          <a:prstGeom prst="rect">
            <a:avLst/>
          </a:prstGeom>
          <a:solidFill>
            <a:srgbClr val="D4A843"/>
          </a:solidFill>
          <a:ln/>
        </p:spPr>
        <p:txBody>
          <a:bodyPr/>
          <a:lstStyle/>
          <a:p>
            <a:endParaRPr lang="en-US"/>
          </a:p>
        </p:txBody>
      </p:sp>
      <p:sp>
        <p:nvSpPr>
          <p:cNvPr id="16" name="Shape 14"/>
          <p:cNvSpPr/>
          <p:nvPr/>
        </p:nvSpPr>
        <p:spPr>
          <a:xfrm>
            <a:off x="11112500" y="1651000"/>
            <a:ext cx="457200" cy="457200"/>
          </a:xfrm>
          <a:custGeom>
            <a:avLst/>
            <a:gdLst/>
            <a:ahLst/>
            <a:cxnLst/>
            <a:rect l="l" t="t" r="r" b="b"/>
            <a:pathLst>
              <a:path w="457200" h="457200">
                <a:moveTo>
                  <a:pt x="228600" y="96351"/>
                </a:moveTo>
                <a:lnTo>
                  <a:pt x="215205" y="77778"/>
                </a:lnTo>
                <a:cubicBezTo>
                  <a:pt x="192881" y="46881"/>
                  <a:pt x="157073" y="28575"/>
                  <a:pt x="118854" y="28575"/>
                </a:cubicBezTo>
                <a:cubicBezTo>
                  <a:pt x="53221" y="28575"/>
                  <a:pt x="0" y="81796"/>
                  <a:pt x="0" y="147429"/>
                </a:cubicBezTo>
                <a:lnTo>
                  <a:pt x="0" y="149751"/>
                </a:lnTo>
                <a:cubicBezTo>
                  <a:pt x="0" y="170825"/>
                  <a:pt x="5536" y="192613"/>
                  <a:pt x="14823" y="214313"/>
                </a:cubicBezTo>
                <a:lnTo>
                  <a:pt x="109478" y="214313"/>
                </a:lnTo>
                <a:cubicBezTo>
                  <a:pt x="112335" y="214313"/>
                  <a:pt x="114925" y="212616"/>
                  <a:pt x="116086" y="209937"/>
                </a:cubicBezTo>
                <a:lnTo>
                  <a:pt x="144482" y="141803"/>
                </a:lnTo>
                <a:cubicBezTo>
                  <a:pt x="147786" y="133945"/>
                  <a:pt x="155466" y="128766"/>
                  <a:pt x="163949" y="128588"/>
                </a:cubicBezTo>
                <a:cubicBezTo>
                  <a:pt x="172432" y="128409"/>
                  <a:pt x="180290" y="133410"/>
                  <a:pt x="183773" y="141178"/>
                </a:cubicBezTo>
                <a:lnTo>
                  <a:pt x="229582" y="242888"/>
                </a:lnTo>
                <a:lnTo>
                  <a:pt x="266551" y="168950"/>
                </a:lnTo>
                <a:cubicBezTo>
                  <a:pt x="270212" y="161717"/>
                  <a:pt x="277624" y="157073"/>
                  <a:pt x="285750" y="157073"/>
                </a:cubicBezTo>
                <a:cubicBezTo>
                  <a:pt x="293876" y="157073"/>
                  <a:pt x="301288" y="161627"/>
                  <a:pt x="304949" y="168950"/>
                </a:cubicBezTo>
                <a:lnTo>
                  <a:pt x="325666" y="210294"/>
                </a:lnTo>
                <a:cubicBezTo>
                  <a:pt x="326916" y="212705"/>
                  <a:pt x="329327" y="214223"/>
                  <a:pt x="332095" y="214223"/>
                </a:cubicBezTo>
                <a:lnTo>
                  <a:pt x="442466" y="214223"/>
                </a:lnTo>
                <a:cubicBezTo>
                  <a:pt x="451842" y="192524"/>
                  <a:pt x="457289" y="170736"/>
                  <a:pt x="457289" y="149662"/>
                </a:cubicBezTo>
                <a:lnTo>
                  <a:pt x="457289" y="147340"/>
                </a:lnTo>
                <a:cubicBezTo>
                  <a:pt x="457200" y="81796"/>
                  <a:pt x="403979" y="28575"/>
                  <a:pt x="338346" y="28575"/>
                </a:cubicBezTo>
                <a:cubicBezTo>
                  <a:pt x="300216" y="28575"/>
                  <a:pt x="264319" y="46881"/>
                  <a:pt x="241995" y="77778"/>
                </a:cubicBezTo>
                <a:lnTo>
                  <a:pt x="228600" y="96262"/>
                </a:lnTo>
                <a:close/>
                <a:moveTo>
                  <a:pt x="419338" y="257175"/>
                </a:moveTo>
                <a:lnTo>
                  <a:pt x="332006" y="257175"/>
                </a:lnTo>
                <a:cubicBezTo>
                  <a:pt x="313075" y="257175"/>
                  <a:pt x="295751" y="246459"/>
                  <a:pt x="287268" y="229493"/>
                </a:cubicBezTo>
                <a:lnTo>
                  <a:pt x="285750" y="226457"/>
                </a:lnTo>
                <a:lnTo>
                  <a:pt x="247799" y="302449"/>
                </a:lnTo>
                <a:cubicBezTo>
                  <a:pt x="244138" y="309860"/>
                  <a:pt x="236458" y="314504"/>
                  <a:pt x="228154" y="314325"/>
                </a:cubicBezTo>
                <a:cubicBezTo>
                  <a:pt x="219849" y="314146"/>
                  <a:pt x="212437" y="309235"/>
                  <a:pt x="209044" y="301734"/>
                </a:cubicBezTo>
                <a:lnTo>
                  <a:pt x="165021" y="203954"/>
                </a:lnTo>
                <a:lnTo>
                  <a:pt x="155644" y="226457"/>
                </a:lnTo>
                <a:cubicBezTo>
                  <a:pt x="147876" y="245120"/>
                  <a:pt x="129659" y="257264"/>
                  <a:pt x="109478" y="257264"/>
                </a:cubicBezTo>
                <a:lnTo>
                  <a:pt x="37862" y="257264"/>
                </a:lnTo>
                <a:cubicBezTo>
                  <a:pt x="80010" y="323165"/>
                  <a:pt x="147697" y="383798"/>
                  <a:pt x="190024" y="416123"/>
                </a:cubicBezTo>
                <a:cubicBezTo>
                  <a:pt x="201097" y="424517"/>
                  <a:pt x="214670" y="428714"/>
                  <a:pt x="228511" y="428714"/>
                </a:cubicBezTo>
                <a:cubicBezTo>
                  <a:pt x="242352" y="428714"/>
                  <a:pt x="256014" y="424607"/>
                  <a:pt x="266998" y="416123"/>
                </a:cubicBezTo>
                <a:cubicBezTo>
                  <a:pt x="309503" y="383709"/>
                  <a:pt x="377190" y="323076"/>
                  <a:pt x="419338" y="257175"/>
                </a:cubicBezTo>
                <a:close/>
              </a:path>
            </a:pathLst>
          </a:custGeom>
          <a:solidFill>
            <a:srgbClr val="1B4332"/>
          </a:solidFill>
          <a:ln/>
        </p:spPr>
        <p:txBody>
          <a:bodyPr/>
          <a:lstStyle/>
          <a:p>
            <a:endParaRPr lang="en-US"/>
          </a:p>
        </p:txBody>
      </p:sp>
      <p:sp>
        <p:nvSpPr>
          <p:cNvPr id="17" name="Text 15"/>
          <p:cNvSpPr/>
          <p:nvPr/>
        </p:nvSpPr>
        <p:spPr>
          <a:xfrm>
            <a:off x="11112500" y="2260600"/>
            <a:ext cx="4064000" cy="3302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Community Wellness</a:t>
            </a:r>
            <a:endParaRPr lang="en-US" sz="2000" dirty="0"/>
          </a:p>
        </p:txBody>
      </p:sp>
      <p:sp>
        <p:nvSpPr>
          <p:cNvPr id="18" name="Text 16"/>
          <p:cNvSpPr/>
          <p:nvPr/>
        </p:nvSpPr>
        <p:spPr>
          <a:xfrm>
            <a:off x="11112500" y="2692400"/>
            <a:ext cx="4064000" cy="20320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Investing </a:t>
            </a:r>
            <a:r>
              <a:rPr lang="en-US" sz="1600" b="1" dirty="0">
                <a:solidFill>
                  <a:srgbClr val="1A1A1A"/>
                </a:solidFill>
                <a:latin typeface="Quattrocento Sans" pitchFamily="34" charset="0"/>
                <a:ea typeface="Quattrocento Sans" pitchFamily="34" charset="-122"/>
                <a:cs typeface="Quattrocento Sans" pitchFamily="34" charset="-120"/>
              </a:rPr>
              <a:t>2% of annual revenue</a:t>
            </a:r>
            <a:r>
              <a:rPr lang="en-US" sz="1600" dirty="0">
                <a:solidFill>
                  <a:srgbClr val="1A1A1A"/>
                </a:solidFill>
                <a:latin typeface="Quattrocento Sans" pitchFamily="34" charset="0"/>
                <a:ea typeface="Quattrocento Sans" pitchFamily="34" charset="-122"/>
                <a:cs typeface="Quattrocento Sans" pitchFamily="34" charset="-120"/>
              </a:rPr>
              <a:t> into local fitness events, mental health campaigns, and sports club partnerships.</a:t>
            </a:r>
            <a:endParaRPr lang="en-US" sz="1600" dirty="0"/>
          </a:p>
          <a:p>
            <a:pPr algn="l">
              <a:lnSpc>
                <a:spcPct val="160000"/>
              </a:lnSpc>
              <a:spcBef>
                <a:spcPts val="800"/>
              </a:spcBef>
            </a:pPr>
            <a:r>
              <a:rPr lang="en-US" sz="1600" dirty="0">
                <a:solidFill>
                  <a:srgbClr val="1A1A1A"/>
                </a:solidFill>
                <a:latin typeface="Quattrocento Sans" pitchFamily="34" charset="0"/>
                <a:ea typeface="Quattrocento Sans" pitchFamily="34" charset="-122"/>
                <a:cs typeface="Quattrocento Sans" pitchFamily="34" charset="-120"/>
              </a:rPr>
              <a:t>Creates a brand consumers can genuinely trust and advocate for.</a:t>
            </a:r>
            <a:endParaRPr lang="en-US" sz="1600" dirty="0"/>
          </a:p>
        </p:txBody>
      </p:sp>
      <p:sp>
        <p:nvSpPr>
          <p:cNvPr id="19" name="Text 17"/>
          <p:cNvSpPr/>
          <p:nvPr/>
        </p:nvSpPr>
        <p:spPr>
          <a:xfrm>
            <a:off x="762000" y="5334000"/>
            <a:ext cx="14732000" cy="635000"/>
          </a:xfrm>
          <a:prstGeom prst="rect">
            <a:avLst/>
          </a:prstGeom>
          <a:noFill/>
          <a:ln/>
        </p:spPr>
        <p:txBody>
          <a:bodyPr wrap="square" lIns="0" tIns="0" rIns="0" bIns="0" rtlCol="0" anchor="ctr"/>
          <a:lstStyle/>
          <a:p>
            <a:pPr algn="ctr">
              <a:lnSpc>
                <a:spcPct val="150000"/>
              </a:lnSpc>
            </a:pPr>
            <a:r>
              <a:rPr lang="en-US" sz="1800" i="1" dirty="0">
                <a:solidFill>
                  <a:srgbClr val="5C7A6A"/>
                </a:solidFill>
                <a:latin typeface="Quattrocento Sans" pitchFamily="34" charset="0"/>
                <a:ea typeface="Quattrocento Sans" pitchFamily="34" charset="-122"/>
                <a:cs typeface="Quattrocento Sans" pitchFamily="34" charset="-120"/>
              </a:rPr>
              <a:t>"Together, these pillars create a brand that consumers can genuinely trust and advocate for."</a:t>
            </a:r>
            <a:endParaRPr lang="en-US" sz="1800" dirty="0"/>
          </a:p>
        </p:txBody>
      </p:sp>
      <p:sp>
        <p:nvSpPr>
          <p:cNvPr id="20" name="Shape 18"/>
          <p:cNvSpPr/>
          <p:nvPr/>
        </p:nvSpPr>
        <p:spPr>
          <a:xfrm>
            <a:off x="0" y="9093200"/>
            <a:ext cx="16256000" cy="50800"/>
          </a:xfrm>
          <a:prstGeom prst="rect">
            <a:avLst/>
          </a:prstGeom>
          <a:solidFill>
            <a:srgbClr val="D4A843"/>
          </a:solidFill>
          <a:ln/>
        </p:spPr>
        <p:txBody>
          <a:bodyPr/>
          <a:lstStyle/>
          <a:p>
            <a:endParaRPr lang="en-US"/>
          </a:p>
        </p:txBody>
      </p:sp>
      <p:sp>
        <p:nvSpPr>
          <p:cNvPr id="21" name="Text 19"/>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BUSINESS OVERVIEW</a:t>
            </a:r>
            <a:endParaRPr lang="en-US" sz="1200" dirty="0"/>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https://kimi-img.moonshot.cn/pub/slides/okc/v3fyy2t5nnywi/mnt/agents/output/volt_energy_full/images/2_Dark_green_botanical_wallpaper_Images.png"/>
          <p:cNvPicPr>
            <a:picLocks noChangeAspect="1"/>
          </p:cNvPicPr>
          <p:nvPr/>
        </p:nvPicPr>
        <p:blipFill>
          <a:blip r:embed="rId3"/>
          <a:srcRect l="150" r="150"/>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0D1B14">
                  <a:alpha val="93000"/>
                </a:srgbClr>
              </a:gs>
              <a:gs pos="60000">
                <a:srgbClr val="0D1B14">
                  <a:alpha val="80000"/>
                </a:srgbClr>
              </a:gs>
              <a:gs pos="100000">
                <a:srgbClr val="0D1B14">
                  <a:alpha val="6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762000" y="1270000"/>
            <a:ext cx="5080000" cy="2032000"/>
          </a:xfrm>
          <a:prstGeom prst="rect">
            <a:avLst/>
          </a:prstGeom>
          <a:noFill/>
          <a:ln/>
        </p:spPr>
        <p:txBody>
          <a:bodyPr wrap="none" lIns="0" tIns="0" rIns="0" bIns="0" rtlCol="0" anchor="ctr"/>
          <a:lstStyle/>
          <a:p>
            <a:pPr algn="l">
              <a:lnSpc>
                <a:spcPct val="120000"/>
              </a:lnSpc>
            </a:pPr>
            <a:r>
              <a:rPr lang="en-US" sz="14000" dirty="0">
                <a:solidFill>
                  <a:srgbClr val="F5F0E8">
                    <a:alpha val="8000"/>
                  </a:srgbClr>
                </a:solidFill>
                <a:latin typeface="Liter" pitchFamily="34" charset="0"/>
                <a:ea typeface="Liter" pitchFamily="34" charset="-122"/>
                <a:cs typeface="Liter" pitchFamily="34" charset="-120"/>
              </a:rPr>
              <a:t>02</a:t>
            </a:r>
            <a:endParaRPr lang="en-US" sz="14000" dirty="0"/>
          </a:p>
        </p:txBody>
      </p:sp>
      <p:sp>
        <p:nvSpPr>
          <p:cNvPr id="5" name="Text 2"/>
          <p:cNvSpPr/>
          <p:nvPr/>
        </p:nvSpPr>
        <p:spPr>
          <a:xfrm>
            <a:off x="762000" y="3429000"/>
            <a:ext cx="2032000" cy="457200"/>
          </a:xfrm>
          <a:prstGeom prst="rect">
            <a:avLst/>
          </a:prstGeom>
          <a:noFill/>
          <a:ln/>
        </p:spPr>
        <p:txBody>
          <a:bodyPr wrap="none" lIns="0" tIns="0" rIns="0" bIns="0" rtlCol="0" anchor="ctr"/>
          <a:lstStyle/>
          <a:p>
            <a:pPr algn="l">
              <a:lnSpc>
                <a:spcPct val="120000"/>
              </a:lnSpc>
            </a:pPr>
            <a:r>
              <a:rPr lang="en-US" sz="1800" kern="0" spc="300" dirty="0">
                <a:solidFill>
                  <a:srgbClr val="D4A843"/>
                </a:solidFill>
                <a:latin typeface="Liter" pitchFamily="34" charset="0"/>
                <a:ea typeface="Liter" pitchFamily="34" charset="-122"/>
                <a:cs typeface="Liter" pitchFamily="34" charset="-120"/>
              </a:rPr>
              <a:t>CHAPTER 02</a:t>
            </a:r>
            <a:endParaRPr lang="en-US" sz="1800" dirty="0"/>
          </a:p>
        </p:txBody>
      </p:sp>
      <p:sp>
        <p:nvSpPr>
          <p:cNvPr id="6" name="Shape 3"/>
          <p:cNvSpPr/>
          <p:nvPr/>
        </p:nvSpPr>
        <p:spPr>
          <a:xfrm>
            <a:off x="762000" y="4064000"/>
            <a:ext cx="762000" cy="50800"/>
          </a:xfrm>
          <a:prstGeom prst="rect">
            <a:avLst/>
          </a:prstGeom>
          <a:solidFill>
            <a:srgbClr val="D4A843"/>
          </a:solidFill>
          <a:ln/>
        </p:spPr>
        <p:txBody>
          <a:bodyPr/>
          <a:lstStyle/>
          <a:p>
            <a:endParaRPr lang="en-US"/>
          </a:p>
        </p:txBody>
      </p:sp>
      <p:sp>
        <p:nvSpPr>
          <p:cNvPr id="7" name="Text 4"/>
          <p:cNvSpPr/>
          <p:nvPr/>
        </p:nvSpPr>
        <p:spPr>
          <a:xfrm>
            <a:off x="762000" y="4318000"/>
            <a:ext cx="10160000" cy="635000"/>
          </a:xfrm>
          <a:prstGeom prst="rect">
            <a:avLst/>
          </a:prstGeom>
          <a:noFill/>
          <a:ln/>
        </p:spPr>
        <p:txBody>
          <a:bodyPr wrap="none" lIns="0" tIns="0" rIns="0" bIns="0" rtlCol="0" anchor="ctr"/>
          <a:lstStyle/>
          <a:p>
            <a:pPr algn="l">
              <a:lnSpc>
                <a:spcPct val="120000"/>
              </a:lnSpc>
            </a:pPr>
            <a:r>
              <a:rPr lang="en-US" sz="3600" kern="0" spc="200" dirty="0">
                <a:solidFill>
                  <a:srgbClr val="F5F0E8"/>
                </a:solidFill>
                <a:latin typeface="Liter" pitchFamily="34" charset="0"/>
                <a:ea typeface="Liter" pitchFamily="34" charset="-122"/>
                <a:cs typeface="Liter" pitchFamily="34" charset="-120"/>
              </a:rPr>
              <a:t>LEGAL FORMAT AND MANAGEMENT</a:t>
            </a:r>
            <a:endParaRPr lang="en-US" sz="3600" dirty="0"/>
          </a:p>
        </p:txBody>
      </p:sp>
      <p:sp>
        <p:nvSpPr>
          <p:cNvPr id="8" name="Text 5"/>
          <p:cNvSpPr/>
          <p:nvPr/>
        </p:nvSpPr>
        <p:spPr>
          <a:xfrm>
            <a:off x="762000" y="5143500"/>
            <a:ext cx="7620000" cy="762000"/>
          </a:xfrm>
          <a:prstGeom prst="rect">
            <a:avLst/>
          </a:prstGeom>
          <a:noFill/>
          <a:ln/>
        </p:spPr>
        <p:txBody>
          <a:bodyPr wrap="square" lIns="0" tIns="0" rIns="0" bIns="0" rtlCol="0" anchor="t"/>
          <a:lstStyle/>
          <a:p>
            <a:pPr algn="l">
              <a:lnSpc>
                <a:spcPct val="160000"/>
              </a:lnSpc>
            </a:pPr>
            <a:r>
              <a:rPr lang="en-US" sz="1800" dirty="0">
                <a:solidFill>
                  <a:srgbClr val="F5F0E8"/>
                </a:solidFill>
                <a:latin typeface="Quattrocento Sans" pitchFamily="34" charset="0"/>
                <a:ea typeface="Quattrocento Sans" pitchFamily="34" charset="-122"/>
                <a:cs typeface="Quattrocento Sans" pitchFamily="34" charset="-120"/>
              </a:rPr>
              <a:t>Legal structure, management team, and organisational design</a:t>
            </a:r>
            <a:endParaRPr lang="en-US" sz="18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2.1 Legal Structure</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Text 2"/>
          <p:cNvSpPr/>
          <p:nvPr/>
        </p:nvSpPr>
        <p:spPr>
          <a:xfrm>
            <a:off x="762000" y="1397000"/>
            <a:ext cx="14732000" cy="5080000"/>
          </a:xfrm>
          <a:prstGeom prst="rect">
            <a:avLst/>
          </a:prstGeom>
          <a:noFill/>
          <a:ln/>
        </p:spPr>
        <p:txBody>
          <a:bodyPr wrap="square" lIns="0" tIns="0" rIns="0" bIns="0" rtlCol="0" anchor="t"/>
          <a:lstStyle/>
          <a:p>
            <a:pPr algn="l">
              <a:lnSpc>
                <a:spcPct val="170000"/>
              </a:lnSpc>
            </a:pPr>
            <a:r>
              <a:rPr lang="en-US" sz="1800" dirty="0">
                <a:solidFill>
                  <a:srgbClr val="1A1A1A"/>
                </a:solidFill>
                <a:latin typeface="Quattrocento Sans" pitchFamily="34" charset="0"/>
                <a:ea typeface="Quattrocento Sans" pitchFamily="34" charset="-122"/>
                <a:cs typeface="Quattrocento Sans" pitchFamily="34" charset="-120"/>
              </a:rPr>
              <a:t>VOLT Energy will be incorporated as a </a:t>
            </a:r>
            <a:r>
              <a:rPr lang="en-US" sz="1800" b="1" dirty="0">
                <a:solidFill>
                  <a:srgbClr val="1A1A1A"/>
                </a:solidFill>
                <a:latin typeface="Quattrocento Sans" pitchFamily="34" charset="0"/>
                <a:ea typeface="Quattrocento Sans" pitchFamily="34" charset="-122"/>
                <a:cs typeface="Quattrocento Sans" pitchFamily="34" charset="-120"/>
              </a:rPr>
              <a:t>private limited company (Ltd)</a:t>
            </a:r>
            <a:r>
              <a:rPr lang="en-US" sz="1800" dirty="0">
                <a:solidFill>
                  <a:srgbClr val="1A1A1A"/>
                </a:solidFill>
                <a:latin typeface="Quattrocento Sans" pitchFamily="34" charset="0"/>
                <a:ea typeface="Quattrocento Sans" pitchFamily="34" charset="-122"/>
                <a:cs typeface="Quattrocento Sans" pitchFamily="34" charset="-120"/>
              </a:rPr>
              <a:t> registered with Companies House. This structure provides: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Limited liability protection</a:t>
            </a:r>
            <a:r>
              <a:rPr lang="en-US" sz="1800" dirty="0">
                <a:solidFill>
                  <a:srgbClr val="1A1A1A"/>
                </a:solidFill>
                <a:latin typeface="Quattrocento Sans" pitchFamily="34" charset="0"/>
                <a:ea typeface="Quattrocento Sans" pitchFamily="34" charset="-122"/>
                <a:cs typeface="Quattrocento Sans" pitchFamily="34" charset="-120"/>
              </a:rPr>
              <a:t> for shareholders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Enhanced credibility</a:t>
            </a:r>
            <a:r>
              <a:rPr lang="en-US" sz="1800" dirty="0">
                <a:solidFill>
                  <a:srgbClr val="1A1A1A"/>
                </a:solidFill>
                <a:latin typeface="Quattrocento Sans" pitchFamily="34" charset="0"/>
                <a:ea typeface="Quattrocento Sans" pitchFamily="34" charset="-122"/>
                <a:cs typeface="Quattrocento Sans" pitchFamily="34" charset="-120"/>
              </a:rPr>
              <a:t> with suppliers and investors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Tax-efficient profit reinvestment</a:t>
            </a:r>
            <a:r>
              <a:rPr lang="en-US" sz="1800" dirty="0">
                <a:solidFill>
                  <a:srgbClr val="1A1A1A"/>
                </a:solidFill>
                <a:latin typeface="Quattrocento Sans" pitchFamily="34" charset="0"/>
                <a:ea typeface="Quattrocento Sans" pitchFamily="34" charset="-122"/>
                <a:cs typeface="Quattrocento Sans" pitchFamily="34" charset="-120"/>
              </a:rPr>
              <a:t> through corporation tax at 25%</a:t>
            </a:r>
            <a:endParaRPr lang="en-US" sz="1800" dirty="0"/>
          </a:p>
          <a:p>
            <a:pPr algn="l">
              <a:lnSpc>
                <a:spcPct val="170000"/>
              </a:lnSpc>
              <a:spcBef>
                <a:spcPts val="1000"/>
              </a:spcBef>
            </a:pPr>
            <a:r>
              <a:rPr lang="en-US" sz="1800" dirty="0">
                <a:solidFill>
                  <a:srgbClr val="1A1A1A"/>
                </a:solidFill>
                <a:latin typeface="Quattrocento Sans" pitchFamily="34" charset="0"/>
                <a:ea typeface="Quattrocento Sans" pitchFamily="34" charset="-122"/>
                <a:cs typeface="Quattrocento Sans" pitchFamily="34" charset="-120"/>
              </a:rPr>
              <a:t>The company will register for </a:t>
            </a:r>
            <a:r>
              <a:rPr lang="en-US" sz="1800" b="1" dirty="0">
                <a:solidFill>
                  <a:srgbClr val="1A1A1A"/>
                </a:solidFill>
                <a:latin typeface="Quattrocento Sans" pitchFamily="34" charset="0"/>
                <a:ea typeface="Quattrocento Sans" pitchFamily="34" charset="-122"/>
                <a:cs typeface="Quattrocento Sans" pitchFamily="34" charset="-120"/>
              </a:rPr>
              <a:t>VAT immediately</a:t>
            </a:r>
            <a:r>
              <a:rPr lang="en-US" sz="1800" dirty="0">
                <a:solidFill>
                  <a:srgbClr val="1A1A1A"/>
                </a:solidFill>
                <a:latin typeface="Quattrocento Sans" pitchFamily="34" charset="0"/>
                <a:ea typeface="Quattrocento Sans" pitchFamily="34" charset="-122"/>
                <a:cs typeface="Quattrocento Sans" pitchFamily="34" charset="-120"/>
              </a:rPr>
              <a:t>, as projected turnover is expected to exceed the £85,000 threshold within 12 months.</a:t>
            </a:r>
            <a:endParaRPr lang="en-US" sz="1800" dirty="0"/>
          </a:p>
          <a:p>
            <a:pPr algn="l">
              <a:lnSpc>
                <a:spcPct val="170000"/>
              </a:lnSpc>
              <a:spcBef>
                <a:spcPts val="1000"/>
              </a:spcBef>
            </a:pPr>
            <a:r>
              <a:rPr lang="en-US" sz="1800" b="1" dirty="0">
                <a:solidFill>
                  <a:srgbClr val="1A1A1A"/>
                </a:solidFill>
                <a:latin typeface="Quattrocento Sans" pitchFamily="34" charset="0"/>
                <a:ea typeface="Quattrocento Sans" pitchFamily="34" charset="-122"/>
                <a:cs typeface="Quattrocento Sans" pitchFamily="34" charset="-120"/>
              </a:rPr>
              <a:t>Professional indemnity and product liability insurance</a:t>
            </a:r>
            <a:r>
              <a:rPr lang="en-US" sz="1800" dirty="0">
                <a:solidFill>
                  <a:srgbClr val="1A1A1A"/>
                </a:solidFill>
                <a:latin typeface="Quattrocento Sans" pitchFamily="34" charset="0"/>
                <a:ea typeface="Quattrocento Sans" pitchFamily="34" charset="-122"/>
                <a:cs typeface="Quattrocento Sans" pitchFamily="34" charset="-120"/>
              </a:rPr>
              <a:t> will be secured before any products reach consumers.</a:t>
            </a:r>
            <a:endParaRPr lang="en-US" sz="1800" dirty="0"/>
          </a:p>
        </p:txBody>
      </p:sp>
      <p:sp>
        <p:nvSpPr>
          <p:cNvPr id="5" name="Shape 3"/>
          <p:cNvSpPr/>
          <p:nvPr/>
        </p:nvSpPr>
        <p:spPr>
          <a:xfrm>
            <a:off x="0" y="9093200"/>
            <a:ext cx="16256000" cy="50800"/>
          </a:xfrm>
          <a:prstGeom prst="rect">
            <a:avLst/>
          </a:prstGeom>
          <a:solidFill>
            <a:srgbClr val="D4A843"/>
          </a:solidFill>
          <a:ln/>
        </p:spPr>
        <p:txBody>
          <a:bodyPr/>
          <a:lstStyle/>
          <a:p>
            <a:endParaRPr lang="en-US"/>
          </a:p>
        </p:txBody>
      </p:sp>
      <p:sp>
        <p:nvSpPr>
          <p:cNvPr id="6" name="Text 4"/>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LEGAL &amp; MANAGEMENT</a:t>
            </a:r>
            <a:endParaRPr lang="en-US" sz="120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2.2 Management Team</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762000" y="1397000"/>
          <a:ext cx="14732000" cy="2794000"/>
        </p:xfrm>
        <a:graphic>
          <a:graphicData uri="http://schemas.openxmlformats.org/drawingml/2006/table">
            <a:tbl>
              <a:tblPr/>
              <a:tblGrid>
                <a:gridCol w="3683000">
                  <a:extLst>
                    <a:ext uri="{9D8B030D-6E8A-4147-A177-3AD203B41FA5}">
                      <a16:colId xmlns:a16="http://schemas.microsoft.com/office/drawing/2014/main" val="20000"/>
                    </a:ext>
                  </a:extLst>
                </a:gridCol>
                <a:gridCol w="5892800">
                  <a:extLst>
                    <a:ext uri="{9D8B030D-6E8A-4147-A177-3AD203B41FA5}">
                      <a16:colId xmlns:a16="http://schemas.microsoft.com/office/drawing/2014/main" val="20001"/>
                    </a:ext>
                  </a:extLst>
                </a:gridCol>
                <a:gridCol w="5156200">
                  <a:extLst>
                    <a:ext uri="{9D8B030D-6E8A-4147-A177-3AD203B41FA5}">
                      <a16:colId xmlns:a16="http://schemas.microsoft.com/office/drawing/2014/main" val="20002"/>
                    </a:ext>
                  </a:extLst>
                </a:gridCol>
              </a:tblGrid>
              <a:tr h="698500">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Role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Responsibility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Background</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extLst>
                  <a:ext uri="{0D108BD9-81ED-4DB2-BD59-A6C34878D82A}">
                    <a16:rowId xmlns:a16="http://schemas.microsoft.com/office/drawing/2014/main" val="10000"/>
                  </a:ext>
                </a:extLst>
              </a:tr>
              <a:tr h="698500">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Managing Director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Strategy, Finance, Investor Relations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MBA, 5 years FMCG experience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98500">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Operations Director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Supply Chain, Production, Quality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Food Science MSc, 4 years experience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2"/>
                  </a:ext>
                </a:extLst>
              </a:tr>
              <a:tr h="698500">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Marketing Director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Brand, Digital, Community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Marketing BA, 3 years wellness sector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5" name="Text 2"/>
          <p:cNvSpPr/>
          <p:nvPr/>
        </p:nvSpPr>
        <p:spPr>
          <a:xfrm>
            <a:off x="762000" y="4381500"/>
            <a:ext cx="508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Table 1: Founding Management Team</a:t>
            </a:r>
            <a:endParaRPr lang="en-US" sz="1200" dirty="0"/>
          </a:p>
        </p:txBody>
      </p:sp>
      <p:sp>
        <p:nvSpPr>
          <p:cNvPr id="6" name="Shape 3"/>
          <p:cNvSpPr/>
          <p:nvPr/>
        </p:nvSpPr>
        <p:spPr>
          <a:xfrm>
            <a:off x="0" y="9093200"/>
            <a:ext cx="16256000" cy="50800"/>
          </a:xfrm>
          <a:prstGeom prst="rect">
            <a:avLst/>
          </a:prstGeom>
          <a:solidFill>
            <a:srgbClr val="D4A843"/>
          </a:solidFill>
          <a:ln/>
        </p:spPr>
        <p:txBody>
          <a:bodyPr/>
          <a:lstStyle/>
          <a:p>
            <a:endParaRPr lang="en-US"/>
          </a:p>
        </p:txBody>
      </p:sp>
      <p:sp>
        <p:nvSpPr>
          <p:cNvPr id="7" name="Text 4"/>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LEGAL &amp; MANAGEMENT</a:t>
            </a:r>
            <a:endParaRPr lang="en-US" sz="120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2.3 Organisational Structure</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Text 2"/>
          <p:cNvSpPr/>
          <p:nvPr/>
        </p:nvSpPr>
        <p:spPr>
          <a:xfrm>
            <a:off x="762000" y="1397000"/>
            <a:ext cx="14732000" cy="3556000"/>
          </a:xfrm>
          <a:prstGeom prst="rect">
            <a:avLst/>
          </a:prstGeom>
          <a:noFill/>
          <a:ln/>
        </p:spPr>
        <p:txBody>
          <a:bodyPr wrap="square" lIns="0" tIns="0" rIns="0" bIns="0" rtlCol="0" anchor="t"/>
          <a:lstStyle/>
          <a:p>
            <a:pPr algn="l">
              <a:lnSpc>
                <a:spcPct val="170000"/>
              </a:lnSpc>
            </a:pPr>
            <a:r>
              <a:rPr lang="en-US" sz="1800" dirty="0">
                <a:solidFill>
                  <a:srgbClr val="1A1A1A"/>
                </a:solidFill>
                <a:latin typeface="Quattrocento Sans" pitchFamily="34" charset="0"/>
                <a:ea typeface="Quattrocento Sans" pitchFamily="34" charset="-122"/>
                <a:cs typeface="Quattrocento Sans" pitchFamily="34" charset="-120"/>
              </a:rPr>
              <a:t>The first 12 months will operate with a </a:t>
            </a:r>
            <a:r>
              <a:rPr lang="en-US" sz="1800" b="1" dirty="0">
                <a:solidFill>
                  <a:srgbClr val="1A1A1A"/>
                </a:solidFill>
                <a:latin typeface="Quattrocento Sans" pitchFamily="34" charset="0"/>
                <a:ea typeface="Quattrocento Sans" pitchFamily="34" charset="-122"/>
                <a:cs typeface="Quattrocento Sans" pitchFamily="34" charset="-120"/>
              </a:rPr>
              <a:t>flat structure</a:t>
            </a:r>
            <a:r>
              <a:rPr lang="en-US" sz="1800" dirty="0">
                <a:solidFill>
                  <a:srgbClr val="1A1A1A"/>
                </a:solidFill>
                <a:latin typeface="Quattrocento Sans" pitchFamily="34" charset="0"/>
                <a:ea typeface="Quattrocento Sans" pitchFamily="34" charset="-122"/>
                <a:cs typeface="Quattrocento Sans" pitchFamily="34" charset="-120"/>
              </a:rPr>
              <a:t>, with founders handling core operations directly and outsourcing accounting, legal, and digital marketing. This lean approach minimises fixed costs while maintaining operational flexibility.</a:t>
            </a:r>
            <a:endParaRPr lang="en-US" sz="1800" dirty="0"/>
          </a:p>
          <a:p>
            <a:pPr algn="l">
              <a:lnSpc>
                <a:spcPct val="170000"/>
              </a:lnSpc>
              <a:spcBef>
                <a:spcPts val="1000"/>
              </a:spcBef>
            </a:pPr>
            <a:r>
              <a:rPr lang="en-US" sz="1800" dirty="0">
                <a:solidFill>
                  <a:srgbClr val="1A1A1A"/>
                </a:solidFill>
                <a:latin typeface="Quattrocento Sans" pitchFamily="34" charset="0"/>
                <a:ea typeface="Quattrocento Sans" pitchFamily="34" charset="-122"/>
                <a:cs typeface="Quattrocento Sans" pitchFamily="34" charset="-120"/>
              </a:rPr>
              <a:t>As revenue approaches </a:t>
            </a:r>
            <a:r>
              <a:rPr lang="en-US" sz="1800" b="1" dirty="0">
                <a:solidFill>
                  <a:srgbClr val="1A1A1A"/>
                </a:solidFill>
                <a:latin typeface="Quattrocento Sans" pitchFamily="34" charset="0"/>
                <a:ea typeface="Quattrocento Sans" pitchFamily="34" charset="-122"/>
                <a:cs typeface="Quattrocento Sans" pitchFamily="34" charset="-120"/>
              </a:rPr>
              <a:t>£1 million</a:t>
            </a:r>
            <a:r>
              <a:rPr lang="en-US" sz="1800" dirty="0">
                <a:solidFill>
                  <a:srgbClr val="1A1A1A"/>
                </a:solidFill>
                <a:latin typeface="Quattrocento Sans" pitchFamily="34" charset="0"/>
                <a:ea typeface="Quattrocento Sans" pitchFamily="34" charset="-122"/>
                <a:cs typeface="Quattrocento Sans" pitchFamily="34" charset="-120"/>
              </a:rPr>
              <a:t>, the team will expand to include:</a:t>
            </a:r>
            <a:endParaRPr lang="en-US" sz="1800" dirty="0"/>
          </a:p>
          <a:p>
            <a:pPr marL="285750" indent="-285750" algn="l">
              <a:lnSpc>
                <a:spcPct val="170000"/>
              </a:lnSpc>
              <a:spcBef>
                <a:spcPts val="10"/>
              </a:spcBef>
              <a:buSzPct val="100000"/>
              <a:buChar char="•"/>
            </a:pPr>
            <a:r>
              <a:rPr lang="en-US" sz="1800" dirty="0">
                <a:solidFill>
                  <a:srgbClr val="1A1A1A"/>
                </a:solidFill>
                <a:latin typeface="Quattrocento Sans" pitchFamily="34" charset="0"/>
                <a:ea typeface="Quattrocento Sans" pitchFamily="34" charset="-122"/>
                <a:cs typeface="Quattrocento Sans" pitchFamily="34" charset="-120"/>
              </a:rPr>
              <a:t>Sales Manager</a:t>
            </a:r>
            <a:endParaRPr lang="en-US" sz="1800" dirty="0"/>
          </a:p>
          <a:p>
            <a:pPr marL="285750" indent="-285750" algn="l">
              <a:lnSpc>
                <a:spcPct val="170000"/>
              </a:lnSpc>
              <a:spcBef>
                <a:spcPts val="10"/>
              </a:spcBef>
              <a:buSzPct val="100000"/>
              <a:buChar char="•"/>
            </a:pPr>
            <a:r>
              <a:rPr lang="en-US" sz="1800" dirty="0">
                <a:solidFill>
                  <a:srgbClr val="1A1A1A"/>
                </a:solidFill>
                <a:latin typeface="Quattrocento Sans" pitchFamily="34" charset="0"/>
                <a:ea typeface="Quattrocento Sans" pitchFamily="34" charset="-122"/>
                <a:cs typeface="Quattrocento Sans" pitchFamily="34" charset="-120"/>
              </a:rPr>
              <a:t>Marketing Coordinator</a:t>
            </a:r>
            <a:endParaRPr lang="en-US" sz="1800" dirty="0"/>
          </a:p>
          <a:p>
            <a:pPr marL="285750" indent="-285750" algn="l">
              <a:lnSpc>
                <a:spcPct val="170000"/>
              </a:lnSpc>
              <a:spcBef>
                <a:spcPts val="10"/>
              </a:spcBef>
              <a:buSzPct val="100000"/>
              <a:buChar char="•"/>
            </a:pPr>
            <a:r>
              <a:rPr lang="en-US" sz="1800" dirty="0">
                <a:solidFill>
                  <a:srgbClr val="1A1A1A"/>
                </a:solidFill>
                <a:latin typeface="Quattrocento Sans" pitchFamily="34" charset="0"/>
                <a:ea typeface="Quattrocento Sans" pitchFamily="34" charset="-122"/>
                <a:cs typeface="Quattrocento Sans" pitchFamily="34" charset="-120"/>
              </a:rPr>
              <a:t>Warehouse Operatives</a:t>
            </a:r>
            <a:endParaRPr lang="en-US" sz="1800" dirty="0"/>
          </a:p>
        </p:txBody>
      </p:sp>
      <p:sp>
        <p:nvSpPr>
          <p:cNvPr id="5" name="Shape 3"/>
          <p:cNvSpPr/>
          <p:nvPr/>
        </p:nvSpPr>
        <p:spPr>
          <a:xfrm>
            <a:off x="0" y="9093200"/>
            <a:ext cx="16256000" cy="50800"/>
          </a:xfrm>
          <a:prstGeom prst="rect">
            <a:avLst/>
          </a:prstGeom>
          <a:solidFill>
            <a:srgbClr val="D4A843"/>
          </a:solidFill>
          <a:ln/>
        </p:spPr>
        <p:txBody>
          <a:bodyPr/>
          <a:lstStyle/>
          <a:p>
            <a:endParaRPr lang="en-US"/>
          </a:p>
        </p:txBody>
      </p:sp>
      <p:sp>
        <p:nvSpPr>
          <p:cNvPr id="6" name="Text 4"/>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LEGAL &amp; MANAGEMENT</a:t>
            </a:r>
            <a:endParaRPr lang="en-US" sz="12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https://kimi-img.moonshot.cn/pub/slides/okc/v3fyy2t5nnywi/mnt/agents/output/volt_energy_full/images/8_568_651_Dark_Green_Leaves_Background.png"/>
          <p:cNvPicPr>
            <a:picLocks noChangeAspect="1"/>
          </p:cNvPicPr>
          <p:nvPr/>
        </p:nvPicPr>
        <p:blipFill>
          <a:blip r:embed="rId3"/>
          <a:srcRect l="2045" r="2045"/>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0D1B14">
                  <a:alpha val="93000"/>
                </a:srgbClr>
              </a:gs>
              <a:gs pos="60000">
                <a:srgbClr val="0D1B14">
                  <a:alpha val="80000"/>
                </a:srgbClr>
              </a:gs>
              <a:gs pos="100000">
                <a:srgbClr val="0D1B14">
                  <a:alpha val="6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762000" y="1270000"/>
            <a:ext cx="5080000" cy="2032000"/>
          </a:xfrm>
          <a:prstGeom prst="rect">
            <a:avLst/>
          </a:prstGeom>
          <a:noFill/>
          <a:ln/>
        </p:spPr>
        <p:txBody>
          <a:bodyPr wrap="none" lIns="0" tIns="0" rIns="0" bIns="0" rtlCol="0" anchor="ctr"/>
          <a:lstStyle/>
          <a:p>
            <a:pPr algn="l">
              <a:lnSpc>
                <a:spcPct val="120000"/>
              </a:lnSpc>
            </a:pPr>
            <a:r>
              <a:rPr lang="en-US" sz="14000" dirty="0">
                <a:solidFill>
                  <a:srgbClr val="F5F0E8">
                    <a:alpha val="8000"/>
                  </a:srgbClr>
                </a:solidFill>
                <a:latin typeface="Liter" pitchFamily="34" charset="0"/>
                <a:ea typeface="Liter" pitchFamily="34" charset="-122"/>
                <a:cs typeface="Liter" pitchFamily="34" charset="-120"/>
              </a:rPr>
              <a:t>03</a:t>
            </a:r>
            <a:endParaRPr lang="en-US" sz="14000" dirty="0"/>
          </a:p>
        </p:txBody>
      </p:sp>
      <p:sp>
        <p:nvSpPr>
          <p:cNvPr id="5" name="Text 2"/>
          <p:cNvSpPr/>
          <p:nvPr/>
        </p:nvSpPr>
        <p:spPr>
          <a:xfrm>
            <a:off x="762000" y="3429000"/>
            <a:ext cx="2032000" cy="457200"/>
          </a:xfrm>
          <a:prstGeom prst="rect">
            <a:avLst/>
          </a:prstGeom>
          <a:noFill/>
          <a:ln/>
        </p:spPr>
        <p:txBody>
          <a:bodyPr wrap="none" lIns="0" tIns="0" rIns="0" bIns="0" rtlCol="0" anchor="ctr"/>
          <a:lstStyle/>
          <a:p>
            <a:pPr algn="l">
              <a:lnSpc>
                <a:spcPct val="120000"/>
              </a:lnSpc>
            </a:pPr>
            <a:r>
              <a:rPr lang="en-US" sz="1800" kern="0" spc="300" dirty="0">
                <a:solidFill>
                  <a:srgbClr val="D4A843"/>
                </a:solidFill>
                <a:latin typeface="Liter" pitchFamily="34" charset="0"/>
                <a:ea typeface="Liter" pitchFamily="34" charset="-122"/>
                <a:cs typeface="Liter" pitchFamily="34" charset="-120"/>
              </a:rPr>
              <a:t>CHAPTER 03</a:t>
            </a:r>
            <a:endParaRPr lang="en-US" sz="1800" dirty="0"/>
          </a:p>
        </p:txBody>
      </p:sp>
      <p:sp>
        <p:nvSpPr>
          <p:cNvPr id="6" name="Shape 3"/>
          <p:cNvSpPr/>
          <p:nvPr/>
        </p:nvSpPr>
        <p:spPr>
          <a:xfrm>
            <a:off x="762000" y="4064000"/>
            <a:ext cx="762000" cy="50800"/>
          </a:xfrm>
          <a:prstGeom prst="rect">
            <a:avLst/>
          </a:prstGeom>
          <a:solidFill>
            <a:srgbClr val="D4A843"/>
          </a:solidFill>
          <a:ln/>
        </p:spPr>
        <p:txBody>
          <a:bodyPr/>
          <a:lstStyle/>
          <a:p>
            <a:endParaRPr lang="en-US"/>
          </a:p>
        </p:txBody>
      </p:sp>
      <p:sp>
        <p:nvSpPr>
          <p:cNvPr id="7" name="Text 4"/>
          <p:cNvSpPr/>
          <p:nvPr/>
        </p:nvSpPr>
        <p:spPr>
          <a:xfrm>
            <a:off x="762000" y="4318000"/>
            <a:ext cx="10160000" cy="635000"/>
          </a:xfrm>
          <a:prstGeom prst="rect">
            <a:avLst/>
          </a:prstGeom>
          <a:noFill/>
          <a:ln/>
        </p:spPr>
        <p:txBody>
          <a:bodyPr wrap="none" lIns="0" tIns="0" rIns="0" bIns="0" rtlCol="0" anchor="ctr"/>
          <a:lstStyle/>
          <a:p>
            <a:pPr algn="l">
              <a:lnSpc>
                <a:spcPct val="120000"/>
              </a:lnSpc>
            </a:pPr>
            <a:r>
              <a:rPr lang="en-US" sz="3600" kern="0" spc="200" dirty="0">
                <a:solidFill>
                  <a:srgbClr val="F5F0E8"/>
                </a:solidFill>
                <a:latin typeface="Liter" pitchFamily="34" charset="0"/>
                <a:ea typeface="Liter" pitchFamily="34" charset="-122"/>
                <a:cs typeface="Liter" pitchFamily="34" charset="-120"/>
              </a:rPr>
              <a:t>PESTEL ANALYSIS AND COMPETITION</a:t>
            </a:r>
            <a:endParaRPr lang="en-US" sz="3600" dirty="0"/>
          </a:p>
        </p:txBody>
      </p:sp>
      <p:sp>
        <p:nvSpPr>
          <p:cNvPr id="8" name="Text 5"/>
          <p:cNvSpPr/>
          <p:nvPr/>
        </p:nvSpPr>
        <p:spPr>
          <a:xfrm>
            <a:off x="762000" y="5143500"/>
            <a:ext cx="7620000" cy="762000"/>
          </a:xfrm>
          <a:prstGeom prst="rect">
            <a:avLst/>
          </a:prstGeom>
          <a:noFill/>
          <a:ln/>
        </p:spPr>
        <p:txBody>
          <a:bodyPr wrap="square" lIns="0" tIns="0" rIns="0" bIns="0" rtlCol="0" anchor="t"/>
          <a:lstStyle/>
          <a:p>
            <a:pPr algn="l">
              <a:lnSpc>
                <a:spcPct val="160000"/>
              </a:lnSpc>
            </a:pPr>
            <a:r>
              <a:rPr lang="en-US" sz="1800" dirty="0">
                <a:solidFill>
                  <a:srgbClr val="F5F0E8"/>
                </a:solidFill>
                <a:latin typeface="Quattrocento Sans" pitchFamily="34" charset="0"/>
                <a:ea typeface="Quattrocento Sans" pitchFamily="34" charset="-122"/>
                <a:cs typeface="Quattrocento Sans" pitchFamily="34" charset="-120"/>
              </a:rPr>
              <a:t>Macro-environmental forces and competitive landscape</a:t>
            </a:r>
            <a:endParaRPr lang="en-US" sz="1800" dirty="0"/>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3.1 Political Factors &amp; 3.2 Economic Factors</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71600"/>
            <a:ext cx="7112000" cy="4318000"/>
          </a:xfrm>
          <a:prstGeom prst="rect">
            <a:avLst/>
          </a:prstGeom>
          <a:solidFill>
            <a:srgbClr val="FFFFFF"/>
          </a:solidFill>
          <a:ln/>
        </p:spPr>
        <p:txBody>
          <a:bodyPr/>
          <a:lstStyle/>
          <a:p>
            <a:endParaRPr lang="en-US"/>
          </a:p>
        </p:txBody>
      </p:sp>
      <p:sp>
        <p:nvSpPr>
          <p:cNvPr id="5" name="Shape 3"/>
          <p:cNvSpPr/>
          <p:nvPr/>
        </p:nvSpPr>
        <p:spPr>
          <a:xfrm>
            <a:off x="762000" y="1371600"/>
            <a:ext cx="63500" cy="4318000"/>
          </a:xfrm>
          <a:prstGeom prst="rect">
            <a:avLst/>
          </a:prstGeom>
          <a:solidFill>
            <a:srgbClr val="1B4332"/>
          </a:solidFill>
          <a:ln/>
        </p:spPr>
        <p:txBody>
          <a:bodyPr/>
          <a:lstStyle/>
          <a:p>
            <a:endParaRPr lang="en-US"/>
          </a:p>
        </p:txBody>
      </p:sp>
      <p:sp>
        <p:nvSpPr>
          <p:cNvPr id="6" name="Text 4"/>
          <p:cNvSpPr/>
          <p:nvPr/>
        </p:nvSpPr>
        <p:spPr>
          <a:xfrm>
            <a:off x="1079500" y="1498600"/>
            <a:ext cx="3810000" cy="355600"/>
          </a:xfrm>
          <a:prstGeom prst="rect">
            <a:avLst/>
          </a:prstGeom>
          <a:noFill/>
          <a:ln/>
        </p:spPr>
        <p:txBody>
          <a:bodyPr wrap="none" lIns="0" tIns="0" rIns="0" bIns="0" rtlCol="0" anchor="ctr"/>
          <a:lstStyle/>
          <a:p>
            <a:pPr algn="l">
              <a:lnSpc>
                <a:spcPct val="120000"/>
              </a:lnSpc>
            </a:pPr>
            <a:r>
              <a:rPr lang="en-US" sz="2200" dirty="0">
                <a:solidFill>
                  <a:srgbClr val="1B4332"/>
                </a:solidFill>
                <a:latin typeface="Liter" pitchFamily="34" charset="0"/>
                <a:ea typeface="Liter" pitchFamily="34" charset="-122"/>
                <a:cs typeface="Liter" pitchFamily="34" charset="-120"/>
              </a:rPr>
              <a:t>Political Factors</a:t>
            </a:r>
            <a:endParaRPr lang="en-US" sz="2200" dirty="0"/>
          </a:p>
        </p:txBody>
      </p:sp>
      <p:sp>
        <p:nvSpPr>
          <p:cNvPr id="7" name="Text 5"/>
          <p:cNvSpPr/>
          <p:nvPr/>
        </p:nvSpPr>
        <p:spPr>
          <a:xfrm>
            <a:off x="1079500" y="1968500"/>
            <a:ext cx="6477000" cy="34925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The UK Soft Drinks Industry Levy (sugar tax) benefits VOLT Energy as all products are </a:t>
            </a:r>
            <a:r>
              <a:rPr lang="en-US" sz="1600" b="1" dirty="0">
                <a:solidFill>
                  <a:srgbClr val="1A1A1A"/>
                </a:solidFill>
                <a:latin typeface="Quattrocento Sans" pitchFamily="34" charset="0"/>
                <a:ea typeface="Quattrocento Sans" pitchFamily="34" charset="-122"/>
                <a:cs typeface="Quattrocento Sans" pitchFamily="34" charset="-120"/>
              </a:rPr>
              <a:t>sugar-free and exempt</a:t>
            </a:r>
            <a:r>
              <a:rPr lang="en-US" sz="1600" dirty="0">
                <a:solidFill>
                  <a:srgbClr val="1A1A1A"/>
                </a:solidFill>
                <a:latin typeface="Quattrocento Sans" pitchFamily="34" charset="0"/>
                <a:ea typeface="Quattrocento Sans" pitchFamily="34" charset="-122"/>
                <a:cs typeface="Quattrocento Sans" pitchFamily="34" charset="-120"/>
              </a:rPr>
              <a:t> from charges.</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Anti-obesity campaigns create favourable public health narratives around reduced-sugar alternatives.</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The Extended Producer Responsibility scheme for packaging places accountability on manufacturers, but VOLT Energy's aluminium strategy positions it </a:t>
            </a:r>
            <a:r>
              <a:rPr lang="en-US" sz="1600" b="1" dirty="0">
                <a:solidFill>
                  <a:srgbClr val="1A1A1A"/>
                </a:solidFill>
                <a:latin typeface="Quattrocento Sans" pitchFamily="34" charset="0"/>
                <a:ea typeface="Quattrocento Sans" pitchFamily="34" charset="-122"/>
                <a:cs typeface="Quattrocento Sans" pitchFamily="34" charset="-120"/>
              </a:rPr>
              <a:t>ahead of regulatory requirements</a:t>
            </a:r>
            <a:r>
              <a:rPr lang="en-US" sz="1600" dirty="0">
                <a:solidFill>
                  <a:srgbClr val="1A1A1A"/>
                </a:solidFill>
                <a:latin typeface="Quattrocento Sans" pitchFamily="34" charset="0"/>
                <a:ea typeface="Quattrocento Sans" pitchFamily="34" charset="-122"/>
                <a:cs typeface="Quattrocento Sans" pitchFamily="34" charset="-120"/>
              </a:rPr>
              <a:t>.</a:t>
            </a:r>
            <a:endParaRPr lang="en-US" sz="1600" dirty="0"/>
          </a:p>
        </p:txBody>
      </p:sp>
      <p:sp>
        <p:nvSpPr>
          <p:cNvPr id="8" name="Shape 6"/>
          <p:cNvSpPr/>
          <p:nvPr/>
        </p:nvSpPr>
        <p:spPr>
          <a:xfrm>
            <a:off x="8128000" y="1371600"/>
            <a:ext cx="7366000" cy="4318000"/>
          </a:xfrm>
          <a:prstGeom prst="rect">
            <a:avLst/>
          </a:prstGeom>
          <a:solidFill>
            <a:srgbClr val="FFFFFF"/>
          </a:solidFill>
          <a:ln/>
        </p:spPr>
        <p:txBody>
          <a:bodyPr/>
          <a:lstStyle/>
          <a:p>
            <a:endParaRPr lang="en-US"/>
          </a:p>
        </p:txBody>
      </p:sp>
      <p:sp>
        <p:nvSpPr>
          <p:cNvPr id="9" name="Shape 7"/>
          <p:cNvSpPr/>
          <p:nvPr/>
        </p:nvSpPr>
        <p:spPr>
          <a:xfrm>
            <a:off x="8128000" y="1371600"/>
            <a:ext cx="63500" cy="4318000"/>
          </a:xfrm>
          <a:prstGeom prst="rect">
            <a:avLst/>
          </a:prstGeom>
          <a:solidFill>
            <a:srgbClr val="1B4332"/>
          </a:solidFill>
          <a:ln/>
        </p:spPr>
        <p:txBody>
          <a:bodyPr/>
          <a:lstStyle/>
          <a:p>
            <a:endParaRPr lang="en-US"/>
          </a:p>
        </p:txBody>
      </p:sp>
      <p:sp>
        <p:nvSpPr>
          <p:cNvPr id="10" name="Text 8"/>
          <p:cNvSpPr/>
          <p:nvPr/>
        </p:nvSpPr>
        <p:spPr>
          <a:xfrm>
            <a:off x="8445500" y="1498600"/>
            <a:ext cx="3810000" cy="355600"/>
          </a:xfrm>
          <a:prstGeom prst="rect">
            <a:avLst/>
          </a:prstGeom>
          <a:noFill/>
          <a:ln/>
        </p:spPr>
        <p:txBody>
          <a:bodyPr wrap="none" lIns="0" tIns="0" rIns="0" bIns="0" rtlCol="0" anchor="ctr"/>
          <a:lstStyle/>
          <a:p>
            <a:pPr algn="l">
              <a:lnSpc>
                <a:spcPct val="120000"/>
              </a:lnSpc>
            </a:pPr>
            <a:r>
              <a:rPr lang="en-US" sz="2200" dirty="0">
                <a:solidFill>
                  <a:srgbClr val="1B4332"/>
                </a:solidFill>
                <a:latin typeface="Liter" pitchFamily="34" charset="0"/>
                <a:ea typeface="Liter" pitchFamily="34" charset="-122"/>
                <a:cs typeface="Liter" pitchFamily="34" charset="-120"/>
              </a:rPr>
              <a:t>Economic Factors</a:t>
            </a:r>
            <a:endParaRPr lang="en-US" sz="2200" dirty="0"/>
          </a:p>
        </p:txBody>
      </p:sp>
      <p:sp>
        <p:nvSpPr>
          <p:cNvPr id="11" name="Text 9"/>
          <p:cNvSpPr/>
          <p:nvPr/>
        </p:nvSpPr>
        <p:spPr>
          <a:xfrm>
            <a:off x="8445500" y="1968500"/>
            <a:ext cx="6731000" cy="34925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Despite recent inflationary pressures, the functional beverages sector has demonstrated </a:t>
            </a:r>
            <a:r>
              <a:rPr lang="en-US" sz="1600" b="1" dirty="0">
                <a:solidFill>
                  <a:srgbClr val="1A1A1A"/>
                </a:solidFill>
                <a:latin typeface="Quattrocento Sans" pitchFamily="34" charset="0"/>
                <a:ea typeface="Quattrocento Sans" pitchFamily="34" charset="-122"/>
                <a:cs typeface="Quattrocento Sans" pitchFamily="34" charset="-120"/>
              </a:rPr>
              <a:t>resilience</a:t>
            </a:r>
            <a:r>
              <a:rPr lang="en-US" sz="1600" dirty="0">
                <a:solidFill>
                  <a:srgbClr val="1A1A1A"/>
                </a:solidFill>
                <a:latin typeface="Quattrocento Sans" pitchFamily="34" charset="0"/>
                <a:ea typeface="Quattrocento Sans" pitchFamily="34" charset="-122"/>
                <a:cs typeface="Quattrocento Sans" pitchFamily="34" charset="-120"/>
              </a:rPr>
              <a:t>, with consumers prioritising health products during economic uncertainty.</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Interest rates remain manageable for startup borrowing.</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The </a:t>
            </a:r>
            <a:r>
              <a:rPr lang="en-US" sz="1600" b="1" dirty="0">
                <a:solidFill>
                  <a:srgbClr val="1A1A1A"/>
                </a:solidFill>
                <a:latin typeface="Quattrocento Sans" pitchFamily="34" charset="0"/>
                <a:ea typeface="Quattrocento Sans" pitchFamily="34" charset="-122"/>
                <a:cs typeface="Quattrocento Sans" pitchFamily="34" charset="-120"/>
              </a:rPr>
              <a:t>British Business Bank</a:t>
            </a:r>
            <a:r>
              <a:rPr lang="en-US" sz="1600" dirty="0">
                <a:solidFill>
                  <a:srgbClr val="1A1A1A"/>
                </a:solidFill>
                <a:latin typeface="Quattrocento Sans" pitchFamily="34" charset="0"/>
                <a:ea typeface="Quattrocento Sans" pitchFamily="34" charset="-122"/>
                <a:cs typeface="Quattrocento Sans" pitchFamily="34" charset="-120"/>
              </a:rPr>
              <a:t> continues to provide accessible financing for West Midlands businesses.</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The West Midlands Combined Authority offers additional grants for sustainable businesses creating local employment.</a:t>
            </a:r>
            <a:endParaRPr lang="en-US" sz="1600" dirty="0"/>
          </a:p>
        </p:txBody>
      </p:sp>
      <p:sp>
        <p:nvSpPr>
          <p:cNvPr id="12" name="Shape 10"/>
          <p:cNvSpPr/>
          <p:nvPr/>
        </p:nvSpPr>
        <p:spPr>
          <a:xfrm>
            <a:off x="0" y="9093200"/>
            <a:ext cx="16256000" cy="50800"/>
          </a:xfrm>
          <a:prstGeom prst="rect">
            <a:avLst/>
          </a:prstGeom>
          <a:solidFill>
            <a:srgbClr val="D4A843"/>
          </a:solidFill>
          <a:ln/>
        </p:spPr>
        <p:txBody>
          <a:bodyPr/>
          <a:lstStyle/>
          <a:p>
            <a:endParaRPr lang="en-US"/>
          </a:p>
        </p:txBody>
      </p:sp>
      <p:sp>
        <p:nvSpPr>
          <p:cNvPr id="13" name="Text 11"/>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PESTEL ANALYSIS</a:t>
            </a:r>
            <a:endParaRPr lang="en-US" sz="1200" dirty="0"/>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3.3 Social Factors &amp; 3.4 Technological Factors</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71600"/>
            <a:ext cx="7112000" cy="4318000"/>
          </a:xfrm>
          <a:prstGeom prst="rect">
            <a:avLst/>
          </a:prstGeom>
          <a:solidFill>
            <a:srgbClr val="FFFFFF"/>
          </a:solidFill>
          <a:ln/>
        </p:spPr>
        <p:txBody>
          <a:bodyPr/>
          <a:lstStyle/>
          <a:p>
            <a:endParaRPr lang="en-US"/>
          </a:p>
        </p:txBody>
      </p:sp>
      <p:sp>
        <p:nvSpPr>
          <p:cNvPr id="5" name="Shape 3"/>
          <p:cNvSpPr/>
          <p:nvPr/>
        </p:nvSpPr>
        <p:spPr>
          <a:xfrm>
            <a:off x="762000" y="1371600"/>
            <a:ext cx="63500" cy="4318000"/>
          </a:xfrm>
          <a:prstGeom prst="rect">
            <a:avLst/>
          </a:prstGeom>
          <a:solidFill>
            <a:srgbClr val="1B4332"/>
          </a:solidFill>
          <a:ln/>
        </p:spPr>
        <p:txBody>
          <a:bodyPr/>
          <a:lstStyle/>
          <a:p>
            <a:endParaRPr lang="en-US"/>
          </a:p>
        </p:txBody>
      </p:sp>
      <p:sp>
        <p:nvSpPr>
          <p:cNvPr id="6" name="Text 4"/>
          <p:cNvSpPr/>
          <p:nvPr/>
        </p:nvSpPr>
        <p:spPr>
          <a:xfrm>
            <a:off x="1079500" y="1498600"/>
            <a:ext cx="3810000" cy="355600"/>
          </a:xfrm>
          <a:prstGeom prst="rect">
            <a:avLst/>
          </a:prstGeom>
          <a:noFill/>
          <a:ln/>
        </p:spPr>
        <p:txBody>
          <a:bodyPr wrap="none" lIns="0" tIns="0" rIns="0" bIns="0" rtlCol="0" anchor="ctr"/>
          <a:lstStyle/>
          <a:p>
            <a:pPr algn="l">
              <a:lnSpc>
                <a:spcPct val="120000"/>
              </a:lnSpc>
            </a:pPr>
            <a:r>
              <a:rPr lang="en-US" sz="2200" dirty="0">
                <a:solidFill>
                  <a:srgbClr val="1B4332"/>
                </a:solidFill>
                <a:latin typeface="Liter" pitchFamily="34" charset="0"/>
                <a:ea typeface="Liter" pitchFamily="34" charset="-122"/>
                <a:cs typeface="Liter" pitchFamily="34" charset="-120"/>
              </a:rPr>
              <a:t>Social Factors</a:t>
            </a:r>
            <a:endParaRPr lang="en-US" sz="2200" dirty="0"/>
          </a:p>
        </p:txBody>
      </p:sp>
      <p:sp>
        <p:nvSpPr>
          <p:cNvPr id="7" name="Text 5"/>
          <p:cNvSpPr/>
          <p:nvPr/>
        </p:nvSpPr>
        <p:spPr>
          <a:xfrm>
            <a:off x="1079500" y="1968500"/>
            <a:ext cx="6477000" cy="34925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Health consciousness among UK consumers has reached unprecedented levels, with </a:t>
            </a:r>
            <a:r>
              <a:rPr lang="en-US" sz="1600" b="1" dirty="0">
                <a:solidFill>
                  <a:srgbClr val="1A1A1A"/>
                </a:solidFill>
                <a:latin typeface="Quattrocento Sans" pitchFamily="34" charset="0"/>
                <a:ea typeface="Quattrocento Sans" pitchFamily="34" charset="-122"/>
                <a:cs typeface="Quattrocento Sans" pitchFamily="34" charset="-120"/>
              </a:rPr>
              <a:t>67% of adults</a:t>
            </a:r>
            <a:r>
              <a:rPr lang="en-US" sz="1600" dirty="0">
                <a:solidFill>
                  <a:srgbClr val="1A1A1A"/>
                </a:solidFill>
                <a:latin typeface="Quattrocento Sans" pitchFamily="34" charset="0"/>
                <a:ea typeface="Quattrocento Sans" pitchFamily="34" charset="-122"/>
                <a:cs typeface="Quattrocento Sans" pitchFamily="34" charset="-120"/>
              </a:rPr>
              <a:t> actively reducing sugar intake (NHS Digital, 2024).</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The plant-based food market grew </a:t>
            </a:r>
            <a:r>
              <a:rPr lang="en-US" sz="1600" b="1" dirty="0">
                <a:solidFill>
                  <a:srgbClr val="1A1A1A"/>
                </a:solidFill>
                <a:latin typeface="Quattrocento Sans" pitchFamily="34" charset="0"/>
                <a:ea typeface="Quattrocento Sans" pitchFamily="34" charset="-122"/>
                <a:cs typeface="Quattrocento Sans" pitchFamily="34" charset="-120"/>
              </a:rPr>
              <a:t>12% year-on-year</a:t>
            </a:r>
            <a:r>
              <a:rPr lang="en-US" sz="1600" dirty="0">
                <a:solidFill>
                  <a:srgbClr val="1A1A1A"/>
                </a:solidFill>
                <a:latin typeface="Quattrocento Sans" pitchFamily="34" charset="0"/>
                <a:ea typeface="Quattrocento Sans" pitchFamily="34" charset="-122"/>
                <a:cs typeface="Quattrocento Sans" pitchFamily="34" charset="-120"/>
              </a:rPr>
              <a:t>.</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Environmental awareness has intensified, with </a:t>
            </a:r>
            <a:r>
              <a:rPr lang="en-US" sz="1600" b="1" dirty="0">
                <a:solidFill>
                  <a:srgbClr val="1A1A1A"/>
                </a:solidFill>
                <a:latin typeface="Quattrocento Sans" pitchFamily="34" charset="0"/>
                <a:ea typeface="Quattrocento Sans" pitchFamily="34" charset="-122"/>
                <a:cs typeface="Quattrocento Sans" pitchFamily="34" charset="-120"/>
              </a:rPr>
              <a:t>78% of consumers</a:t>
            </a:r>
            <a:r>
              <a:rPr lang="en-US" sz="1600" dirty="0">
                <a:solidFill>
                  <a:srgbClr val="1A1A1A"/>
                </a:solidFill>
                <a:latin typeface="Quattrocento Sans" pitchFamily="34" charset="0"/>
                <a:ea typeface="Quattrocento Sans" pitchFamily="34" charset="-122"/>
                <a:cs typeface="Quattrocento Sans" pitchFamily="34" charset="-120"/>
              </a:rPr>
              <a:t> stating sustainability influences their purchases (YouGov, 2024).</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Birmingham's youthful, diverse population and vibrant fitness culture provide a receptive market.</a:t>
            </a:r>
            <a:endParaRPr lang="en-US" sz="1600" dirty="0"/>
          </a:p>
        </p:txBody>
      </p:sp>
      <p:sp>
        <p:nvSpPr>
          <p:cNvPr id="8" name="Shape 6"/>
          <p:cNvSpPr/>
          <p:nvPr/>
        </p:nvSpPr>
        <p:spPr>
          <a:xfrm>
            <a:off x="8128000" y="1371600"/>
            <a:ext cx="7366000" cy="4318000"/>
          </a:xfrm>
          <a:prstGeom prst="rect">
            <a:avLst/>
          </a:prstGeom>
          <a:solidFill>
            <a:srgbClr val="FFFFFF"/>
          </a:solidFill>
          <a:ln/>
        </p:spPr>
        <p:txBody>
          <a:bodyPr/>
          <a:lstStyle/>
          <a:p>
            <a:endParaRPr lang="en-US"/>
          </a:p>
        </p:txBody>
      </p:sp>
      <p:sp>
        <p:nvSpPr>
          <p:cNvPr id="9" name="Shape 7"/>
          <p:cNvSpPr/>
          <p:nvPr/>
        </p:nvSpPr>
        <p:spPr>
          <a:xfrm>
            <a:off x="8128000" y="1371600"/>
            <a:ext cx="63500" cy="4318000"/>
          </a:xfrm>
          <a:prstGeom prst="rect">
            <a:avLst/>
          </a:prstGeom>
          <a:solidFill>
            <a:srgbClr val="1B4332"/>
          </a:solidFill>
          <a:ln/>
        </p:spPr>
        <p:txBody>
          <a:bodyPr/>
          <a:lstStyle/>
          <a:p>
            <a:endParaRPr lang="en-US"/>
          </a:p>
        </p:txBody>
      </p:sp>
      <p:sp>
        <p:nvSpPr>
          <p:cNvPr id="10" name="Text 8"/>
          <p:cNvSpPr/>
          <p:nvPr/>
        </p:nvSpPr>
        <p:spPr>
          <a:xfrm>
            <a:off x="8445500" y="1498600"/>
            <a:ext cx="3810000" cy="355600"/>
          </a:xfrm>
          <a:prstGeom prst="rect">
            <a:avLst/>
          </a:prstGeom>
          <a:noFill/>
          <a:ln/>
        </p:spPr>
        <p:txBody>
          <a:bodyPr wrap="none" lIns="0" tIns="0" rIns="0" bIns="0" rtlCol="0" anchor="ctr"/>
          <a:lstStyle/>
          <a:p>
            <a:pPr algn="l">
              <a:lnSpc>
                <a:spcPct val="120000"/>
              </a:lnSpc>
            </a:pPr>
            <a:r>
              <a:rPr lang="en-US" sz="2200" dirty="0">
                <a:solidFill>
                  <a:srgbClr val="1B4332"/>
                </a:solidFill>
                <a:latin typeface="Liter" pitchFamily="34" charset="0"/>
                <a:ea typeface="Liter" pitchFamily="34" charset="-122"/>
                <a:cs typeface="Liter" pitchFamily="34" charset="-120"/>
              </a:rPr>
              <a:t>Technological Factors</a:t>
            </a:r>
            <a:endParaRPr lang="en-US" sz="2200" dirty="0"/>
          </a:p>
        </p:txBody>
      </p:sp>
      <p:sp>
        <p:nvSpPr>
          <p:cNvPr id="11" name="Text 9"/>
          <p:cNvSpPr/>
          <p:nvPr/>
        </p:nvSpPr>
        <p:spPr>
          <a:xfrm>
            <a:off x="8445500" y="1968500"/>
            <a:ext cx="6731000" cy="34925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Advances in </a:t>
            </a:r>
            <a:r>
              <a:rPr lang="en-US" sz="1600" b="1" dirty="0">
                <a:solidFill>
                  <a:srgbClr val="1A1A1A"/>
                </a:solidFill>
                <a:latin typeface="Quattrocento Sans" pitchFamily="34" charset="0"/>
                <a:ea typeface="Quattrocento Sans" pitchFamily="34" charset="-122"/>
                <a:cs typeface="Quattrocento Sans" pitchFamily="34" charset="-120"/>
              </a:rPr>
              <a:t>natural flavour encapsulation</a:t>
            </a:r>
            <a:r>
              <a:rPr lang="en-US" sz="1600" dirty="0">
                <a:solidFill>
                  <a:srgbClr val="1A1A1A"/>
                </a:solidFill>
                <a:latin typeface="Quattrocento Sans" pitchFamily="34" charset="0"/>
                <a:ea typeface="Quattrocento Sans" pitchFamily="34" charset="-122"/>
                <a:cs typeface="Quattrocento Sans" pitchFamily="34" charset="-120"/>
              </a:rPr>
              <a:t> and </a:t>
            </a:r>
            <a:r>
              <a:rPr lang="en-US" sz="1600" b="1" dirty="0">
                <a:solidFill>
                  <a:srgbClr val="1A1A1A"/>
                </a:solidFill>
                <a:latin typeface="Quattrocento Sans" pitchFamily="34" charset="0"/>
                <a:ea typeface="Quattrocento Sans" pitchFamily="34" charset="-122"/>
                <a:cs typeface="Quattrocento Sans" pitchFamily="34" charset="-120"/>
              </a:rPr>
              <a:t>cold-aseptic filling technology</a:t>
            </a:r>
            <a:r>
              <a:rPr lang="en-US" sz="1600" dirty="0">
                <a:solidFill>
                  <a:srgbClr val="1A1A1A"/>
                </a:solidFill>
                <a:latin typeface="Quattrocento Sans" pitchFamily="34" charset="0"/>
                <a:ea typeface="Quattrocento Sans" pitchFamily="34" charset="-122"/>
                <a:cs typeface="Quattrocento Sans" pitchFamily="34" charset="-120"/>
              </a:rPr>
              <a:t> enable clean-label products with extended shelf life, reducing minimum production volumes.</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Digital technology underpins VOLT Energy's business model through:</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E-commerce platform</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Social media marketing</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Data analytics for consumer insights and product iteration</a:t>
            </a:r>
            <a:endParaRPr lang="en-US" sz="1600" dirty="0"/>
          </a:p>
        </p:txBody>
      </p:sp>
      <p:sp>
        <p:nvSpPr>
          <p:cNvPr id="12" name="Text 10"/>
          <p:cNvSpPr/>
          <p:nvPr/>
        </p:nvSpPr>
        <p:spPr>
          <a:xfrm>
            <a:off x="762000" y="5969000"/>
            <a:ext cx="1016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Sources: </a:t>
            </a:r>
            <a:r>
              <a:rPr lang="en-US" sz="1200" u="sng" dirty="0">
                <a:solidFill>
                  <a:srgbClr val="5C7A6A"/>
                </a:solidFill>
                <a:uFill>
                  <a:solidFill>
                    <a:srgbClr val="5C7A6A"/>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NHS Digital, 2024</a:t>
            </a:r>
            <a:r>
              <a:rPr lang="en-US" sz="1200" dirty="0">
                <a:solidFill>
                  <a:srgbClr val="5C7A6A"/>
                </a:solidFill>
                <a:latin typeface="Quattrocento Sans" pitchFamily="34" charset="0"/>
                <a:ea typeface="Quattrocento Sans" pitchFamily="34" charset="-122"/>
                <a:cs typeface="Quattrocento Sans" pitchFamily="34" charset="-120"/>
              </a:rPr>
              <a:t>; </a:t>
            </a:r>
            <a:r>
              <a:rPr lang="en-US" sz="1200" u="sng" dirty="0">
                <a:solidFill>
                  <a:srgbClr val="5C7A6A"/>
                </a:solidFill>
                <a:uFill>
                  <a:solidFill>
                    <a:srgbClr val="5C7A6A"/>
                  </a:solidFill>
                </a:uFill>
                <a:latin typeface="Quattrocento Sans" pitchFamily="34" charset="0"/>
                <a:ea typeface="Quattrocento Sans" pitchFamily="34" charset="-122"/>
                <a:cs typeface="Quattrocento Sans" pitchFamily="34" charset="-120"/>
                <a:hlinkClick r:id="rId4" action="ppaction://hlinkfile">
                  <a:extLst>
                    <a:ext uri="{A12FA001-AC4F-418D-AE19-62706E023703}">
                      <ahyp:hlinkClr xmlns:ahyp="http://schemas.microsoft.com/office/drawing/2018/hyperlinkcolor" val="tx"/>
                    </a:ext>
                  </a:extLst>
                </a:hlinkClick>
              </a:rPr>
              <a:t>YouGov, 2024</a:t>
            </a:r>
            <a:endParaRPr lang="en-US" sz="1200" dirty="0"/>
          </a:p>
        </p:txBody>
      </p:sp>
      <p:sp>
        <p:nvSpPr>
          <p:cNvPr id="13" name="Shape 11"/>
          <p:cNvSpPr/>
          <p:nvPr/>
        </p:nvSpPr>
        <p:spPr>
          <a:xfrm>
            <a:off x="0" y="9093200"/>
            <a:ext cx="16256000" cy="50800"/>
          </a:xfrm>
          <a:prstGeom prst="rect">
            <a:avLst/>
          </a:prstGeom>
          <a:solidFill>
            <a:srgbClr val="D4A843"/>
          </a:solidFill>
          <a:ln/>
        </p:spPr>
        <p:txBody>
          <a:bodyPr/>
          <a:lstStyle/>
          <a:p>
            <a:endParaRPr lang="en-US"/>
          </a:p>
        </p:txBody>
      </p:sp>
      <p:sp>
        <p:nvSpPr>
          <p:cNvPr id="14" name="Text 12"/>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PESTEL ANALYSIS</a:t>
            </a:r>
            <a:endParaRPr lang="en-US" sz="1200" dirty="0"/>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3.5 Environmental Factors &amp; 3.6 Legal Factors</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71600"/>
            <a:ext cx="7112000" cy="4572000"/>
          </a:xfrm>
          <a:prstGeom prst="rect">
            <a:avLst/>
          </a:prstGeom>
          <a:solidFill>
            <a:srgbClr val="FFFFFF"/>
          </a:solidFill>
          <a:ln/>
        </p:spPr>
        <p:txBody>
          <a:bodyPr/>
          <a:lstStyle/>
          <a:p>
            <a:endParaRPr lang="en-US"/>
          </a:p>
        </p:txBody>
      </p:sp>
      <p:sp>
        <p:nvSpPr>
          <p:cNvPr id="5" name="Shape 3"/>
          <p:cNvSpPr/>
          <p:nvPr/>
        </p:nvSpPr>
        <p:spPr>
          <a:xfrm>
            <a:off x="762000" y="1371600"/>
            <a:ext cx="63500" cy="4572000"/>
          </a:xfrm>
          <a:prstGeom prst="rect">
            <a:avLst/>
          </a:prstGeom>
          <a:solidFill>
            <a:srgbClr val="1B4332"/>
          </a:solidFill>
          <a:ln/>
        </p:spPr>
        <p:txBody>
          <a:bodyPr/>
          <a:lstStyle/>
          <a:p>
            <a:endParaRPr lang="en-US"/>
          </a:p>
        </p:txBody>
      </p:sp>
      <p:sp>
        <p:nvSpPr>
          <p:cNvPr id="6" name="Text 4"/>
          <p:cNvSpPr/>
          <p:nvPr/>
        </p:nvSpPr>
        <p:spPr>
          <a:xfrm>
            <a:off x="1079500" y="1498600"/>
            <a:ext cx="3810000" cy="355600"/>
          </a:xfrm>
          <a:prstGeom prst="rect">
            <a:avLst/>
          </a:prstGeom>
          <a:noFill/>
          <a:ln/>
        </p:spPr>
        <p:txBody>
          <a:bodyPr wrap="none" lIns="0" tIns="0" rIns="0" bIns="0" rtlCol="0" anchor="ctr"/>
          <a:lstStyle/>
          <a:p>
            <a:pPr algn="l">
              <a:lnSpc>
                <a:spcPct val="120000"/>
              </a:lnSpc>
            </a:pPr>
            <a:r>
              <a:rPr lang="en-US" sz="2200" dirty="0">
                <a:solidFill>
                  <a:srgbClr val="1B4332"/>
                </a:solidFill>
                <a:latin typeface="Liter" pitchFamily="34" charset="0"/>
                <a:ea typeface="Liter" pitchFamily="34" charset="-122"/>
                <a:cs typeface="Liter" pitchFamily="34" charset="-120"/>
              </a:rPr>
              <a:t>Environmental Factors</a:t>
            </a:r>
            <a:endParaRPr lang="en-US" sz="2200" dirty="0"/>
          </a:p>
        </p:txBody>
      </p:sp>
      <p:sp>
        <p:nvSpPr>
          <p:cNvPr id="7" name="Text 5"/>
          <p:cNvSpPr/>
          <p:nvPr/>
        </p:nvSpPr>
        <p:spPr>
          <a:xfrm>
            <a:off x="1079500" y="1968500"/>
            <a:ext cx="6477000" cy="37465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The UK's </a:t>
            </a:r>
            <a:r>
              <a:rPr lang="en-US" sz="1600" b="1" dirty="0">
                <a:solidFill>
                  <a:srgbClr val="1A1A1A"/>
                </a:solidFill>
                <a:latin typeface="Quattrocento Sans" pitchFamily="34" charset="0"/>
                <a:ea typeface="Quattrocento Sans" pitchFamily="34" charset="-122"/>
                <a:cs typeface="Quattrocento Sans" pitchFamily="34" charset="-120"/>
              </a:rPr>
              <a:t>net-zero commitment by 2050</a:t>
            </a:r>
            <a:r>
              <a:rPr lang="en-US" sz="1600" dirty="0">
                <a:solidFill>
                  <a:srgbClr val="1A1A1A"/>
                </a:solidFill>
                <a:latin typeface="Quattrocento Sans" pitchFamily="34" charset="0"/>
                <a:ea typeface="Quattrocento Sans" pitchFamily="34" charset="-122"/>
                <a:cs typeface="Quattrocento Sans" pitchFamily="34" charset="-120"/>
              </a:rPr>
              <a:t> creates a policy environment favourable to sustainable businesses.</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Aluminium cans are infinitely recyclable with over </a:t>
            </a:r>
            <a:r>
              <a:rPr lang="en-US" sz="1600" b="1" dirty="0">
                <a:solidFill>
                  <a:srgbClr val="1A1A1A"/>
                </a:solidFill>
                <a:latin typeface="Quattrocento Sans" pitchFamily="34" charset="0"/>
                <a:ea typeface="Quattrocento Sans" pitchFamily="34" charset="-122"/>
                <a:cs typeface="Quattrocento Sans" pitchFamily="34" charset="-120"/>
              </a:rPr>
              <a:t>90% UK recycling rates</a:t>
            </a:r>
            <a:r>
              <a:rPr lang="en-US" sz="1600" dirty="0">
                <a:solidFill>
                  <a:srgbClr val="1A1A1A"/>
                </a:solidFill>
                <a:latin typeface="Quattrocento Sans" pitchFamily="34" charset="0"/>
                <a:ea typeface="Quattrocento Sans" pitchFamily="34" charset="-122"/>
                <a:cs typeface="Quattrocento Sans" pitchFamily="34" charset="-120"/>
              </a:rPr>
              <a:t> and </a:t>
            </a:r>
            <a:r>
              <a:rPr lang="en-US" sz="1600" b="1" dirty="0">
                <a:solidFill>
                  <a:srgbClr val="1A1A1A"/>
                </a:solidFill>
                <a:latin typeface="Quattrocento Sans" pitchFamily="34" charset="0"/>
                <a:ea typeface="Quattrocento Sans" pitchFamily="34" charset="-122"/>
                <a:cs typeface="Quattrocento Sans" pitchFamily="34" charset="-120"/>
              </a:rPr>
              <a:t>95% less energy</a:t>
            </a:r>
            <a:r>
              <a:rPr lang="en-US" sz="1600" dirty="0">
                <a:solidFill>
                  <a:srgbClr val="1A1A1A"/>
                </a:solidFill>
                <a:latin typeface="Quattrocento Sans" pitchFamily="34" charset="0"/>
                <a:ea typeface="Quattrocento Sans" pitchFamily="34" charset="-122"/>
                <a:cs typeface="Quattrocento Sans" pitchFamily="34" charset="-120"/>
              </a:rPr>
              <a:t> required for recycling versus production.</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VOLT Energy will source cans with </a:t>
            </a:r>
            <a:r>
              <a:rPr lang="en-US" sz="1600" b="1" dirty="0">
                <a:solidFill>
                  <a:srgbClr val="1A1A1A"/>
                </a:solidFill>
                <a:latin typeface="Quattrocento Sans" pitchFamily="34" charset="0"/>
                <a:ea typeface="Quattrocento Sans" pitchFamily="34" charset="-122"/>
                <a:cs typeface="Quattrocento Sans" pitchFamily="34" charset="-120"/>
              </a:rPr>
              <a:t>75% recycled content</a:t>
            </a:r>
            <a:r>
              <a:rPr lang="en-US" sz="1600" dirty="0">
                <a:solidFill>
                  <a:srgbClr val="1A1A1A"/>
                </a:solidFill>
                <a:latin typeface="Quattrocento Sans" pitchFamily="34" charset="0"/>
                <a:ea typeface="Quattrocento Sans" pitchFamily="34" charset="-122"/>
                <a:cs typeface="Quattrocento Sans" pitchFamily="34" charset="-120"/>
              </a:rPr>
              <a:t> and pursue </a:t>
            </a:r>
            <a:r>
              <a:rPr lang="en-US" sz="1600" b="1" dirty="0">
                <a:solidFill>
                  <a:srgbClr val="1A1A1A"/>
                </a:solidFill>
                <a:latin typeface="Quattrocento Sans" pitchFamily="34" charset="0"/>
                <a:ea typeface="Quattrocento Sans" pitchFamily="34" charset="-122"/>
                <a:cs typeface="Quattrocento Sans" pitchFamily="34" charset="-120"/>
              </a:rPr>
              <a:t>B Corp certification</a:t>
            </a:r>
            <a:r>
              <a:rPr lang="en-US" sz="1600" dirty="0">
                <a:solidFill>
                  <a:srgbClr val="1A1A1A"/>
                </a:solidFill>
                <a:latin typeface="Quattrocento Sans" pitchFamily="34" charset="0"/>
                <a:ea typeface="Quattrocento Sans" pitchFamily="34" charset="-122"/>
                <a:cs typeface="Quattrocento Sans" pitchFamily="34" charset="-120"/>
              </a:rPr>
              <a:t> within three years.</a:t>
            </a:r>
            <a:endParaRPr lang="en-US" sz="1600" dirty="0"/>
          </a:p>
        </p:txBody>
      </p:sp>
      <p:sp>
        <p:nvSpPr>
          <p:cNvPr id="8" name="Shape 6"/>
          <p:cNvSpPr/>
          <p:nvPr/>
        </p:nvSpPr>
        <p:spPr>
          <a:xfrm>
            <a:off x="8128000" y="1371600"/>
            <a:ext cx="7366000" cy="4572000"/>
          </a:xfrm>
          <a:prstGeom prst="rect">
            <a:avLst/>
          </a:prstGeom>
          <a:solidFill>
            <a:srgbClr val="FFFFFF"/>
          </a:solidFill>
          <a:ln/>
        </p:spPr>
        <p:txBody>
          <a:bodyPr/>
          <a:lstStyle/>
          <a:p>
            <a:endParaRPr lang="en-US"/>
          </a:p>
        </p:txBody>
      </p:sp>
      <p:sp>
        <p:nvSpPr>
          <p:cNvPr id="9" name="Shape 7"/>
          <p:cNvSpPr/>
          <p:nvPr/>
        </p:nvSpPr>
        <p:spPr>
          <a:xfrm>
            <a:off x="8128000" y="1371600"/>
            <a:ext cx="63500" cy="4572000"/>
          </a:xfrm>
          <a:prstGeom prst="rect">
            <a:avLst/>
          </a:prstGeom>
          <a:solidFill>
            <a:srgbClr val="1B4332"/>
          </a:solidFill>
          <a:ln/>
        </p:spPr>
        <p:txBody>
          <a:bodyPr/>
          <a:lstStyle/>
          <a:p>
            <a:endParaRPr lang="en-US"/>
          </a:p>
        </p:txBody>
      </p:sp>
      <p:sp>
        <p:nvSpPr>
          <p:cNvPr id="10" name="Text 8"/>
          <p:cNvSpPr/>
          <p:nvPr/>
        </p:nvSpPr>
        <p:spPr>
          <a:xfrm>
            <a:off x="8445500" y="1498600"/>
            <a:ext cx="3810000" cy="355600"/>
          </a:xfrm>
          <a:prstGeom prst="rect">
            <a:avLst/>
          </a:prstGeom>
          <a:noFill/>
          <a:ln/>
        </p:spPr>
        <p:txBody>
          <a:bodyPr wrap="none" lIns="0" tIns="0" rIns="0" bIns="0" rtlCol="0" anchor="ctr"/>
          <a:lstStyle/>
          <a:p>
            <a:pPr algn="l">
              <a:lnSpc>
                <a:spcPct val="120000"/>
              </a:lnSpc>
            </a:pPr>
            <a:r>
              <a:rPr lang="en-US" sz="2200" dirty="0">
                <a:solidFill>
                  <a:srgbClr val="1B4332"/>
                </a:solidFill>
                <a:latin typeface="Liter" pitchFamily="34" charset="0"/>
                <a:ea typeface="Liter" pitchFamily="34" charset="-122"/>
                <a:cs typeface="Liter" pitchFamily="34" charset="-120"/>
              </a:rPr>
              <a:t>Legal Factors</a:t>
            </a:r>
            <a:endParaRPr lang="en-US" sz="2200" dirty="0"/>
          </a:p>
        </p:txBody>
      </p:sp>
      <p:sp>
        <p:nvSpPr>
          <p:cNvPr id="11" name="Text 9"/>
          <p:cNvSpPr/>
          <p:nvPr/>
        </p:nvSpPr>
        <p:spPr>
          <a:xfrm>
            <a:off x="8445500" y="1968500"/>
            <a:ext cx="6731000" cy="3746500"/>
          </a:xfrm>
          <a:prstGeom prst="rect">
            <a:avLst/>
          </a:prstGeom>
          <a:noFill/>
          <a:ln/>
        </p:spPr>
        <p:txBody>
          <a:bodyPr wrap="square" lIns="0" tIns="0" rIns="0" bIns="0" rtlCol="0" anchor="t"/>
          <a:lstStyle/>
          <a:p>
            <a:pPr algn="l">
              <a:lnSpc>
                <a:spcPct val="160000"/>
              </a:lnSpc>
            </a:pPr>
            <a:r>
              <a:rPr lang="en-US" sz="1600" dirty="0">
                <a:solidFill>
                  <a:srgbClr val="1A1A1A"/>
                </a:solidFill>
                <a:latin typeface="Quattrocento Sans" pitchFamily="34" charset="0"/>
                <a:ea typeface="Quattrocento Sans" pitchFamily="34" charset="-122"/>
                <a:cs typeface="Quattrocento Sans" pitchFamily="34" charset="-120"/>
              </a:rPr>
              <a:t>VOLT Energy must comply with:</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The </a:t>
            </a:r>
            <a:r>
              <a:rPr lang="en-US" sz="1600" b="1" dirty="0">
                <a:solidFill>
                  <a:srgbClr val="1A1A1A"/>
                </a:solidFill>
                <a:latin typeface="Quattrocento Sans" pitchFamily="34" charset="0"/>
                <a:ea typeface="Quattrocento Sans" pitchFamily="34" charset="-122"/>
                <a:cs typeface="Quattrocento Sans" pitchFamily="34" charset="-120"/>
              </a:rPr>
              <a:t>Food Safety Act 1990</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Food labelling regulations (nutritional and allergen information)</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The Nutrition and Health Claims Regulation (EC) 1924/2006</a:t>
            </a:r>
            <a:endParaRPr lang="en-US" sz="1600" dirty="0"/>
          </a:p>
          <a:p>
            <a:pPr marL="254000" indent="-254000" algn="l">
              <a:lnSpc>
                <a:spcPct val="160000"/>
              </a:lnSpc>
              <a:spcBef>
                <a:spcPts val="10"/>
              </a:spcBef>
              <a:buSzPct val="100000"/>
              <a:buChar char="•"/>
            </a:pPr>
            <a:r>
              <a:rPr lang="en-US" sz="1600" dirty="0">
                <a:solidFill>
                  <a:srgbClr val="1A1A1A"/>
                </a:solidFill>
                <a:latin typeface="Quattrocento Sans" pitchFamily="34" charset="0"/>
                <a:ea typeface="Quattrocento Sans" pitchFamily="34" charset="-122"/>
                <a:cs typeface="Quattrocento Sans" pitchFamily="34" charset="-120"/>
              </a:rPr>
              <a:t>Producer Responsibility Obligations for packaging waste</a:t>
            </a:r>
            <a:endParaRPr lang="en-US" sz="1600" dirty="0"/>
          </a:p>
          <a:p>
            <a:pPr algn="l">
              <a:lnSpc>
                <a:spcPct val="160000"/>
              </a:lnSpc>
              <a:spcBef>
                <a:spcPts val="600"/>
              </a:spcBef>
            </a:pPr>
            <a:r>
              <a:rPr lang="en-US" sz="1600" dirty="0">
                <a:solidFill>
                  <a:srgbClr val="1A1A1A"/>
                </a:solidFill>
                <a:latin typeface="Quattrocento Sans" pitchFamily="34" charset="0"/>
                <a:ea typeface="Quattrocento Sans" pitchFamily="34" charset="-122"/>
                <a:cs typeface="Quattrocento Sans" pitchFamily="34" charset="-120"/>
              </a:rPr>
              <a:t>The Advertising Standards Authority CAP Code governs all health and environmental marketing claims. A </a:t>
            </a:r>
            <a:r>
              <a:rPr lang="en-US" sz="1600" b="1" dirty="0">
                <a:solidFill>
                  <a:srgbClr val="1A1A1A"/>
                </a:solidFill>
                <a:latin typeface="Quattrocento Sans" pitchFamily="34" charset="0"/>
                <a:ea typeface="Quattrocento Sans" pitchFamily="34" charset="-122"/>
                <a:cs typeface="Quattrocento Sans" pitchFamily="34" charset="-120"/>
              </a:rPr>
              <a:t>food law specialist</a:t>
            </a:r>
            <a:r>
              <a:rPr lang="en-US" sz="1600" dirty="0">
                <a:solidFill>
                  <a:srgbClr val="1A1A1A"/>
                </a:solidFill>
                <a:latin typeface="Quattrocento Sans" pitchFamily="34" charset="0"/>
                <a:ea typeface="Quattrocento Sans" pitchFamily="34" charset="-122"/>
                <a:cs typeface="Quattrocento Sans" pitchFamily="34" charset="-120"/>
              </a:rPr>
              <a:t> will ensure full compliance before launch.</a:t>
            </a:r>
            <a:endParaRPr lang="en-US" sz="1600" dirty="0"/>
          </a:p>
        </p:txBody>
      </p:sp>
      <p:sp>
        <p:nvSpPr>
          <p:cNvPr id="12" name="Shape 10"/>
          <p:cNvSpPr/>
          <p:nvPr/>
        </p:nvSpPr>
        <p:spPr>
          <a:xfrm>
            <a:off x="0" y="9093200"/>
            <a:ext cx="16256000" cy="50800"/>
          </a:xfrm>
          <a:prstGeom prst="rect">
            <a:avLst/>
          </a:prstGeom>
          <a:solidFill>
            <a:srgbClr val="D4A843"/>
          </a:solidFill>
          <a:ln/>
        </p:spPr>
        <p:txBody>
          <a:bodyPr/>
          <a:lstStyle/>
          <a:p>
            <a:endParaRPr lang="en-US"/>
          </a:p>
        </p:txBody>
      </p:sp>
      <p:sp>
        <p:nvSpPr>
          <p:cNvPr id="13" name="Text 11"/>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PESTEL ANALYSIS</a:t>
            </a:r>
            <a:endParaRPr lang="en-US" sz="1200" dirty="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3.7 Competitive Landscape</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graphicFrame>
        <p:nvGraphicFramePr>
          <p:cNvPr id="17" name="Table 0"/>
          <p:cNvGraphicFramePr>
            <a:graphicFrameLocks noGrp="1"/>
          </p:cNvGraphicFramePr>
          <p:nvPr>
            <p:extLst>
              <p:ext uri="{D42A27DB-BD31-4B8C-83A1-F6EECF244321}">
                <p14:modId xmlns:p14="http://schemas.microsoft.com/office/powerpoint/2010/main" val="1579011935"/>
              </p:ext>
            </p:extLst>
          </p:nvPr>
        </p:nvGraphicFramePr>
        <p:xfrm>
          <a:off x="762000" y="1371600"/>
          <a:ext cx="14732000" cy="2921000"/>
        </p:xfrm>
        <a:graphic>
          <a:graphicData uri="http://schemas.openxmlformats.org/drawingml/2006/table">
            <a:tbl>
              <a:tblPr/>
              <a:tblGrid>
                <a:gridCol w="2209800">
                  <a:extLst>
                    <a:ext uri="{9D8B030D-6E8A-4147-A177-3AD203B41FA5}">
                      <a16:colId xmlns:a16="http://schemas.microsoft.com/office/drawing/2014/main" val="20000"/>
                    </a:ext>
                  </a:extLst>
                </a:gridCol>
                <a:gridCol w="2946400">
                  <a:extLst>
                    <a:ext uri="{9D8B030D-6E8A-4147-A177-3AD203B41FA5}">
                      <a16:colId xmlns:a16="http://schemas.microsoft.com/office/drawing/2014/main" val="20001"/>
                    </a:ext>
                  </a:extLst>
                </a:gridCol>
                <a:gridCol w="5156200">
                  <a:extLst>
                    <a:ext uri="{9D8B030D-6E8A-4147-A177-3AD203B41FA5}">
                      <a16:colId xmlns:a16="http://schemas.microsoft.com/office/drawing/2014/main" val="20002"/>
                    </a:ext>
                  </a:extLst>
                </a:gridCol>
                <a:gridCol w="2209800">
                  <a:extLst>
                    <a:ext uri="{9D8B030D-6E8A-4147-A177-3AD203B41FA5}">
                      <a16:colId xmlns:a16="http://schemas.microsoft.com/office/drawing/2014/main" val="20003"/>
                    </a:ext>
                  </a:extLst>
                </a:gridCol>
                <a:gridCol w="2209800">
                  <a:extLst>
                    <a:ext uri="{9D8B030D-6E8A-4147-A177-3AD203B41FA5}">
                      <a16:colId xmlns:a16="http://schemas.microsoft.com/office/drawing/2014/main" val="20004"/>
                    </a:ext>
                  </a:extLst>
                </a:gridCol>
              </a:tblGrid>
              <a:tr h="584200">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Brand</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Positioning</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Weakness vs VOLT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ctr"/>
                      <a:r>
                        <a:rPr lang="en-US" sz="1400" b="1" dirty="0">
                          <a:solidFill>
                            <a:srgbClr val="F5F0E8"/>
                          </a:solidFill>
                          <a:latin typeface="Quattrocento Sans" pitchFamily="34" charset="0"/>
                          <a:ea typeface="Quattrocento Sans" pitchFamily="34" charset="-122"/>
                          <a:cs typeface="Quattrocento Sans" pitchFamily="34" charset="-120"/>
                        </a:rPr>
                        <a:t>Share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ctr"/>
                      <a:r>
                        <a:rPr lang="en-US" sz="1400" b="1" dirty="0">
                          <a:solidFill>
                            <a:srgbClr val="F5F0E8"/>
                          </a:solidFill>
                          <a:latin typeface="Quattrocento Sans" pitchFamily="34" charset="0"/>
                          <a:ea typeface="Quattrocento Sans" pitchFamily="34" charset="-122"/>
                          <a:cs typeface="Quattrocento Sans" pitchFamily="34" charset="-120"/>
                        </a:rPr>
                        <a:t>Status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extLst>
                  <a:ext uri="{0D108BD9-81ED-4DB2-BD59-A6C34878D82A}">
                    <a16:rowId xmlns:a16="http://schemas.microsoft.com/office/drawing/2014/main" val="10000"/>
                  </a:ext>
                </a:extLst>
              </a:tr>
              <a:tr h="5842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Red Bull</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Extreme sports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Artificial ingredients, high sugar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dirty="0">
                          <a:solidFill>
                            <a:srgbClr val="1A1A1A"/>
                          </a:solidFill>
                          <a:latin typeface="Quattrocento Sans" pitchFamily="34" charset="0"/>
                          <a:ea typeface="Quattrocento Sans" pitchFamily="34" charset="-122"/>
                          <a:cs typeface="Quattrocento Sans" pitchFamily="34" charset="-120"/>
                        </a:rPr>
                        <a:t>36%</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dirty="0">
                          <a:solidFill>
                            <a:srgbClr val="1A1A1A"/>
                          </a:solidFill>
                          <a:latin typeface="Quattrocento Sans" pitchFamily="34" charset="0"/>
                          <a:ea typeface="Quattrocento Sans" pitchFamily="34" charset="-122"/>
                          <a:cs typeface="Quattrocento Sans" pitchFamily="34" charset="-120"/>
                        </a:rPr>
                        <a:t>Incumbent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842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Monster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Youth / Rebellion</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Synthetic caffeine, high sugar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ctr"/>
                      <a:r>
                        <a:rPr lang="en-US" sz="1400" dirty="0">
                          <a:solidFill>
                            <a:srgbClr val="1A1A1A"/>
                          </a:solidFill>
                          <a:latin typeface="Quattrocento Sans" pitchFamily="34" charset="0"/>
                          <a:ea typeface="Quattrocento Sans" pitchFamily="34" charset="-122"/>
                          <a:cs typeface="Quattrocento Sans" pitchFamily="34" charset="-120"/>
                        </a:rPr>
                        <a:t>24%</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ctr"/>
                      <a:r>
                        <a:rPr lang="en-US" sz="1400" dirty="0">
                          <a:solidFill>
                            <a:srgbClr val="1A1A1A"/>
                          </a:solidFill>
                          <a:latin typeface="Quattrocento Sans" pitchFamily="34" charset="0"/>
                          <a:ea typeface="Quattrocento Sans" pitchFamily="34" charset="-122"/>
                          <a:cs typeface="Quattrocento Sans" pitchFamily="34" charset="-120"/>
                        </a:rPr>
                        <a:t>Incumbent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2"/>
                  </a:ext>
                </a:extLst>
              </a:tr>
              <a:tr h="5842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Purdey's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Natural / Wellness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Lower caffeine, premium price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dirty="0">
                          <a:solidFill>
                            <a:srgbClr val="1A1A1A"/>
                          </a:solidFill>
                          <a:latin typeface="Quattrocento Sans" pitchFamily="34" charset="0"/>
                          <a:ea typeface="Quattrocento Sans" pitchFamily="34" charset="-122"/>
                          <a:cs typeface="Quattrocento Sans" pitchFamily="34" charset="-120"/>
                        </a:rPr>
                        <a:t>3%</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dirty="0">
                          <a:solidFill>
                            <a:srgbClr val="1A1A1A"/>
                          </a:solidFill>
                          <a:latin typeface="Quattrocento Sans" pitchFamily="34" charset="0"/>
                          <a:ea typeface="Quattrocento Sans" pitchFamily="34" charset="-122"/>
                          <a:cs typeface="Quattrocento Sans" pitchFamily="34" charset="-120"/>
                        </a:rPr>
                        <a:t>Niche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84200">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VOLT Energy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Plant / Sustainable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New entrant, building awareness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N/A</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Entrant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extLst>
                  <a:ext uri="{0D108BD9-81ED-4DB2-BD59-A6C34878D82A}">
                    <a16:rowId xmlns:a16="http://schemas.microsoft.com/office/drawing/2014/main" val="10004"/>
                  </a:ext>
                </a:extLst>
              </a:tr>
            </a:tbl>
          </a:graphicData>
        </a:graphic>
      </p:graphicFrame>
      <p:sp>
        <p:nvSpPr>
          <p:cNvPr id="5" name="Text 2"/>
          <p:cNvSpPr/>
          <p:nvPr/>
        </p:nvSpPr>
        <p:spPr>
          <a:xfrm>
            <a:off x="762000" y="4445000"/>
            <a:ext cx="508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Table 2: Competitive Analysis</a:t>
            </a:r>
            <a:endParaRPr lang="en-US" sz="1200" dirty="0"/>
          </a:p>
        </p:txBody>
      </p:sp>
      <p:sp>
        <p:nvSpPr>
          <p:cNvPr id="6" name="Text 3"/>
          <p:cNvSpPr/>
          <p:nvPr/>
        </p:nvSpPr>
        <p:spPr>
          <a:xfrm>
            <a:off x="762000" y="4953000"/>
            <a:ext cx="5080000" cy="3302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Competitive Insight</a:t>
            </a:r>
            <a:endParaRPr lang="en-US" sz="2000" dirty="0"/>
          </a:p>
        </p:txBody>
      </p:sp>
      <p:sp>
        <p:nvSpPr>
          <p:cNvPr id="7" name="Text 4"/>
          <p:cNvSpPr/>
          <p:nvPr/>
        </p:nvSpPr>
        <p:spPr>
          <a:xfrm>
            <a:off x="762000" y="5397500"/>
            <a:ext cx="14732000" cy="1270000"/>
          </a:xfrm>
          <a:prstGeom prst="rect">
            <a:avLst/>
          </a:prstGeom>
          <a:noFill/>
          <a:ln/>
        </p:spPr>
        <p:txBody>
          <a:bodyPr wrap="square" lIns="0" tIns="0" rIns="0" bIns="0" rtlCol="0" anchor="t"/>
          <a:lstStyle/>
          <a:p>
            <a:pPr algn="l">
              <a:lnSpc>
                <a:spcPct val="160000"/>
              </a:lnSpc>
            </a:pPr>
            <a:r>
              <a:rPr lang="en-US" sz="1700" dirty="0">
                <a:solidFill>
                  <a:srgbClr val="1A1A1A"/>
                </a:solidFill>
                <a:latin typeface="Quattrocento Sans" pitchFamily="34" charset="0"/>
                <a:ea typeface="Quattrocento Sans" pitchFamily="34" charset="-122"/>
                <a:cs typeface="Quattrocento Sans" pitchFamily="34" charset="-120"/>
              </a:rPr>
              <a:t>No existing brand fully combines </a:t>
            </a:r>
            <a:r>
              <a:rPr lang="en-US" sz="1700" b="1" dirty="0">
                <a:solidFill>
                  <a:srgbClr val="1A1A1A"/>
                </a:solidFill>
                <a:latin typeface="Quattrocento Sans" pitchFamily="34" charset="0"/>
                <a:ea typeface="Quattrocento Sans" pitchFamily="34" charset="-122"/>
                <a:cs typeface="Quattrocento Sans" pitchFamily="34" charset="-120"/>
              </a:rPr>
              <a:t>plant-based formulation</a:t>
            </a:r>
            <a:r>
              <a:rPr lang="en-US" sz="1700" dirty="0">
                <a:solidFill>
                  <a:srgbClr val="1A1A1A"/>
                </a:solidFill>
                <a:latin typeface="Quattrocento Sans" pitchFamily="34" charset="0"/>
                <a:ea typeface="Quattrocento Sans" pitchFamily="34" charset="-122"/>
                <a:cs typeface="Quattrocento Sans" pitchFamily="34" charset="-120"/>
              </a:rPr>
              <a:t>, </a:t>
            </a:r>
            <a:r>
              <a:rPr lang="en-US" sz="1700" b="1" dirty="0">
                <a:solidFill>
                  <a:srgbClr val="1A1A1A"/>
                </a:solidFill>
                <a:latin typeface="Quattrocento Sans" pitchFamily="34" charset="0"/>
                <a:ea typeface="Quattrocento Sans" pitchFamily="34" charset="-122"/>
                <a:cs typeface="Quattrocento Sans" pitchFamily="34" charset="-120"/>
              </a:rPr>
              <a:t>sustainability leadership</a:t>
            </a:r>
            <a:r>
              <a:rPr lang="en-US" sz="1700" dirty="0">
                <a:solidFill>
                  <a:srgbClr val="1A1A1A"/>
                </a:solidFill>
                <a:latin typeface="Quattrocento Sans" pitchFamily="34" charset="0"/>
                <a:ea typeface="Quattrocento Sans" pitchFamily="34" charset="-122"/>
                <a:cs typeface="Quattrocento Sans" pitchFamily="34" charset="-120"/>
              </a:rPr>
              <a:t>, and </a:t>
            </a:r>
            <a:r>
              <a:rPr lang="en-US" sz="1700" b="1" dirty="0">
                <a:solidFill>
                  <a:srgbClr val="1A1A1A"/>
                </a:solidFill>
                <a:latin typeface="Quattrocento Sans" pitchFamily="34" charset="0"/>
                <a:ea typeface="Quattrocento Sans" pitchFamily="34" charset="-122"/>
                <a:cs typeface="Quattrocento Sans" pitchFamily="34" charset="-120"/>
              </a:rPr>
              <a:t>community engagement</a:t>
            </a:r>
            <a:r>
              <a:rPr lang="en-US" sz="1700" dirty="0">
                <a:solidFill>
                  <a:srgbClr val="1A1A1A"/>
                </a:solidFill>
                <a:latin typeface="Quattrocento Sans" pitchFamily="34" charset="0"/>
                <a:ea typeface="Quattrocento Sans" pitchFamily="34" charset="-122"/>
                <a:cs typeface="Quattrocento Sans" pitchFamily="34" charset="-120"/>
              </a:rPr>
              <a:t>. Established players rely on marketing spend rather than product integrity, while smaller wellness brands lack performance positioning. VOLT Energy uniquely addresses this underserved segment at the intersection of health, performance, and sustainability.</a:t>
            </a:r>
            <a:endParaRPr lang="en-US" sz="1700" dirty="0"/>
          </a:p>
        </p:txBody>
      </p:sp>
      <p:sp>
        <p:nvSpPr>
          <p:cNvPr id="8" name="Text 5"/>
          <p:cNvSpPr/>
          <p:nvPr/>
        </p:nvSpPr>
        <p:spPr>
          <a:xfrm>
            <a:off x="762000" y="6921500"/>
            <a:ext cx="508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Source: </a:t>
            </a:r>
            <a:r>
              <a:rPr lang="en-US" sz="1200" u="sng" dirty="0">
                <a:solidFill>
                  <a:srgbClr val="5C7A6A"/>
                </a:solidFill>
                <a:uFill>
                  <a:solidFill>
                    <a:srgbClr val="5C7A6A"/>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Statista, 2025</a:t>
            </a:r>
            <a:endParaRPr lang="en-US" sz="1200" dirty="0"/>
          </a:p>
        </p:txBody>
      </p:sp>
      <p:sp>
        <p:nvSpPr>
          <p:cNvPr id="9" name="Shape 6"/>
          <p:cNvSpPr/>
          <p:nvPr/>
        </p:nvSpPr>
        <p:spPr>
          <a:xfrm>
            <a:off x="0" y="9093200"/>
            <a:ext cx="16256000" cy="50800"/>
          </a:xfrm>
          <a:prstGeom prst="rect">
            <a:avLst/>
          </a:prstGeom>
          <a:solidFill>
            <a:srgbClr val="D4A843"/>
          </a:solidFill>
          <a:ln/>
        </p:spPr>
        <p:txBody>
          <a:bodyPr/>
          <a:lstStyle/>
          <a:p>
            <a:endParaRPr lang="en-US"/>
          </a:p>
        </p:txBody>
      </p:sp>
      <p:sp>
        <p:nvSpPr>
          <p:cNvPr id="10" name="Text 7"/>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COMPETITION</a:t>
            </a:r>
            <a:endParaRPr lang="en-US" sz="1200" dirty="0"/>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https://kimi-img.moonshot.cn/pub/slides/okc/v3fyy2t5nnywi/mnt/agents/output/volt_energy_full/images/7_220_Group_Exercise_Park_Stock_Photos.png"/>
          <p:cNvPicPr>
            <a:picLocks noChangeAspect="1"/>
          </p:cNvPicPr>
          <p:nvPr/>
        </p:nvPicPr>
        <p:blipFill>
          <a:blip r:embed="rId3"/>
          <a:srcRect t="7812" b="7812"/>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0D1B14">
                  <a:alpha val="93000"/>
                </a:srgbClr>
              </a:gs>
              <a:gs pos="60000">
                <a:srgbClr val="0D1B14">
                  <a:alpha val="80000"/>
                </a:srgbClr>
              </a:gs>
              <a:gs pos="100000">
                <a:srgbClr val="0D1B14">
                  <a:alpha val="6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762000" y="1270000"/>
            <a:ext cx="5080000" cy="2032000"/>
          </a:xfrm>
          <a:prstGeom prst="rect">
            <a:avLst/>
          </a:prstGeom>
          <a:noFill/>
          <a:ln/>
        </p:spPr>
        <p:txBody>
          <a:bodyPr wrap="none" lIns="0" tIns="0" rIns="0" bIns="0" rtlCol="0" anchor="ctr"/>
          <a:lstStyle/>
          <a:p>
            <a:pPr algn="l">
              <a:lnSpc>
                <a:spcPct val="120000"/>
              </a:lnSpc>
            </a:pPr>
            <a:r>
              <a:rPr lang="en-US" sz="14000" dirty="0">
                <a:solidFill>
                  <a:srgbClr val="F5F0E8">
                    <a:alpha val="8000"/>
                  </a:srgbClr>
                </a:solidFill>
                <a:latin typeface="Liter" pitchFamily="34" charset="0"/>
                <a:ea typeface="Liter" pitchFamily="34" charset="-122"/>
                <a:cs typeface="Liter" pitchFamily="34" charset="-120"/>
              </a:rPr>
              <a:t>04</a:t>
            </a:r>
            <a:endParaRPr lang="en-US" sz="14000" dirty="0"/>
          </a:p>
        </p:txBody>
      </p:sp>
      <p:sp>
        <p:nvSpPr>
          <p:cNvPr id="5" name="Text 2"/>
          <p:cNvSpPr/>
          <p:nvPr/>
        </p:nvSpPr>
        <p:spPr>
          <a:xfrm>
            <a:off x="762000" y="3429000"/>
            <a:ext cx="2032000" cy="457200"/>
          </a:xfrm>
          <a:prstGeom prst="rect">
            <a:avLst/>
          </a:prstGeom>
          <a:noFill/>
          <a:ln/>
        </p:spPr>
        <p:txBody>
          <a:bodyPr wrap="none" lIns="0" tIns="0" rIns="0" bIns="0" rtlCol="0" anchor="ctr"/>
          <a:lstStyle/>
          <a:p>
            <a:pPr algn="l">
              <a:lnSpc>
                <a:spcPct val="120000"/>
              </a:lnSpc>
            </a:pPr>
            <a:r>
              <a:rPr lang="en-US" sz="1800" kern="0" spc="300" dirty="0">
                <a:solidFill>
                  <a:srgbClr val="D4A843"/>
                </a:solidFill>
                <a:latin typeface="Liter" pitchFamily="34" charset="0"/>
                <a:ea typeface="Liter" pitchFamily="34" charset="-122"/>
                <a:cs typeface="Liter" pitchFamily="34" charset="-120"/>
              </a:rPr>
              <a:t>CHAPTER 04</a:t>
            </a:r>
            <a:endParaRPr lang="en-US" sz="1800" dirty="0"/>
          </a:p>
        </p:txBody>
      </p:sp>
      <p:sp>
        <p:nvSpPr>
          <p:cNvPr id="6" name="Shape 3"/>
          <p:cNvSpPr/>
          <p:nvPr/>
        </p:nvSpPr>
        <p:spPr>
          <a:xfrm>
            <a:off x="762000" y="4064000"/>
            <a:ext cx="762000" cy="50800"/>
          </a:xfrm>
          <a:prstGeom prst="rect">
            <a:avLst/>
          </a:prstGeom>
          <a:solidFill>
            <a:srgbClr val="D4A843"/>
          </a:solidFill>
          <a:ln/>
        </p:spPr>
        <p:txBody>
          <a:bodyPr/>
          <a:lstStyle/>
          <a:p>
            <a:endParaRPr lang="en-US"/>
          </a:p>
        </p:txBody>
      </p:sp>
      <p:sp>
        <p:nvSpPr>
          <p:cNvPr id="7" name="Text 4"/>
          <p:cNvSpPr/>
          <p:nvPr/>
        </p:nvSpPr>
        <p:spPr>
          <a:xfrm>
            <a:off x="762000" y="4318000"/>
            <a:ext cx="8890000" cy="635000"/>
          </a:xfrm>
          <a:prstGeom prst="rect">
            <a:avLst/>
          </a:prstGeom>
          <a:noFill/>
          <a:ln/>
        </p:spPr>
        <p:txBody>
          <a:bodyPr wrap="none" lIns="0" tIns="0" rIns="0" bIns="0" rtlCol="0" anchor="ctr"/>
          <a:lstStyle/>
          <a:p>
            <a:pPr algn="l">
              <a:lnSpc>
                <a:spcPct val="120000"/>
              </a:lnSpc>
            </a:pPr>
            <a:r>
              <a:rPr lang="en-US" sz="3600" kern="0" spc="200" dirty="0">
                <a:solidFill>
                  <a:srgbClr val="F5F0E8"/>
                </a:solidFill>
                <a:latin typeface="Liter" pitchFamily="34" charset="0"/>
                <a:ea typeface="Liter" pitchFamily="34" charset="-122"/>
                <a:cs typeface="Liter" pitchFamily="34" charset="-120"/>
              </a:rPr>
              <a:t>MARKETING STRATEGIES</a:t>
            </a:r>
            <a:endParaRPr lang="en-US" sz="3600" dirty="0"/>
          </a:p>
        </p:txBody>
      </p:sp>
      <p:sp>
        <p:nvSpPr>
          <p:cNvPr id="8" name="Text 5"/>
          <p:cNvSpPr/>
          <p:nvPr/>
        </p:nvSpPr>
        <p:spPr>
          <a:xfrm>
            <a:off x="762000" y="5143500"/>
            <a:ext cx="7620000" cy="762000"/>
          </a:xfrm>
          <a:prstGeom prst="rect">
            <a:avLst/>
          </a:prstGeom>
          <a:noFill/>
          <a:ln/>
        </p:spPr>
        <p:txBody>
          <a:bodyPr wrap="square" lIns="0" tIns="0" rIns="0" bIns="0" rtlCol="0" anchor="t"/>
          <a:lstStyle/>
          <a:p>
            <a:pPr algn="l">
              <a:lnSpc>
                <a:spcPct val="160000"/>
              </a:lnSpc>
            </a:pPr>
            <a:r>
              <a:rPr lang="en-US" sz="1800" dirty="0">
                <a:solidFill>
                  <a:srgbClr val="F5F0E8"/>
                </a:solidFill>
                <a:latin typeface="Quattrocento Sans" pitchFamily="34" charset="0"/>
                <a:ea typeface="Quattrocento Sans" pitchFamily="34" charset="-122"/>
                <a:cs typeface="Quattrocento Sans" pitchFamily="34" charset="-120"/>
              </a:rPr>
              <a:t>Digital marketing, community engagement, pricing, and distribution</a:t>
            </a:r>
            <a:endParaRPr lang="en-US" sz="1800" dirty="0"/>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4.1 Digital Marketing</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Text 2"/>
          <p:cNvSpPr/>
          <p:nvPr/>
        </p:nvSpPr>
        <p:spPr>
          <a:xfrm>
            <a:off x="762000" y="1397000"/>
            <a:ext cx="14732000" cy="4445000"/>
          </a:xfrm>
          <a:prstGeom prst="rect">
            <a:avLst/>
          </a:prstGeom>
          <a:noFill/>
          <a:ln/>
        </p:spPr>
        <p:txBody>
          <a:bodyPr wrap="square" lIns="0" tIns="0" rIns="0" bIns="0" rtlCol="0" anchor="t"/>
          <a:lstStyle/>
          <a:p>
            <a:pPr algn="l">
              <a:lnSpc>
                <a:spcPct val="170000"/>
              </a:lnSpc>
            </a:pPr>
            <a:r>
              <a:rPr lang="en-US" sz="1800" dirty="0">
                <a:solidFill>
                  <a:srgbClr val="1A1A1A"/>
                </a:solidFill>
                <a:latin typeface="Quattrocento Sans" pitchFamily="34" charset="0"/>
                <a:ea typeface="Quattrocento Sans" pitchFamily="34" charset="-122"/>
                <a:cs typeface="Quattrocento Sans" pitchFamily="34" charset="-120"/>
              </a:rPr>
              <a:t>Social media will serve as the </a:t>
            </a:r>
            <a:r>
              <a:rPr lang="en-US" sz="1800" b="1" dirty="0">
                <a:solidFill>
                  <a:srgbClr val="1A1A1A"/>
                </a:solidFill>
                <a:latin typeface="Quattrocento Sans" pitchFamily="34" charset="0"/>
                <a:ea typeface="Quattrocento Sans" pitchFamily="34" charset="-122"/>
                <a:cs typeface="Quattrocento Sans" pitchFamily="34" charset="-120"/>
              </a:rPr>
              <a:t>primary channel</a:t>
            </a:r>
            <a:r>
              <a:rPr lang="en-US" sz="1800" dirty="0">
                <a:solidFill>
                  <a:srgbClr val="1A1A1A"/>
                </a:solidFill>
                <a:latin typeface="Quattrocento Sans" pitchFamily="34" charset="0"/>
                <a:ea typeface="Quattrocento Sans" pitchFamily="34" charset="-122"/>
                <a:cs typeface="Quattrocento Sans" pitchFamily="34" charset="-120"/>
              </a:rPr>
              <a:t>:</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Instagram and TikTok</a:t>
            </a:r>
            <a:r>
              <a:rPr lang="en-US" sz="1800" dirty="0">
                <a:solidFill>
                  <a:srgbClr val="1A1A1A"/>
                </a:solidFill>
                <a:latin typeface="Quattrocento Sans" pitchFamily="34" charset="0"/>
                <a:ea typeface="Quattrocento Sans" pitchFamily="34" charset="-122"/>
                <a:cs typeface="Quattrocento Sans" pitchFamily="34" charset="-120"/>
              </a:rPr>
              <a:t> — Visual lifestyle content and user-generated campaigns targeting 18-30 demographics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LinkedIn</a:t>
            </a:r>
            <a:r>
              <a:rPr lang="en-US" sz="1800" dirty="0">
                <a:solidFill>
                  <a:srgbClr val="1A1A1A"/>
                </a:solidFill>
                <a:latin typeface="Quattrocento Sans" pitchFamily="34" charset="0"/>
                <a:ea typeface="Quattrocento Sans" pitchFamily="34" charset="-122"/>
                <a:cs typeface="Quattrocento Sans" pitchFamily="34" charset="-120"/>
              </a:rPr>
              <a:t> — Thought leadership for professionals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Micro-influencers</a:t>
            </a:r>
            <a:r>
              <a:rPr lang="en-US" sz="1800" dirty="0">
                <a:solidFill>
                  <a:srgbClr val="1A1A1A"/>
                </a:solidFill>
                <a:latin typeface="Quattrocento Sans" pitchFamily="34" charset="0"/>
                <a:ea typeface="Quattrocento Sans" pitchFamily="34" charset="-122"/>
                <a:cs typeface="Quattrocento Sans" pitchFamily="34" charset="-120"/>
              </a:rPr>
              <a:t> in fitness and sustainability niches will receive product samples and affiliate commissions, delivering higher engagement at lower cost than celebrity endorsements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SEO</a:t>
            </a:r>
            <a:r>
              <a:rPr lang="en-US" sz="1800" dirty="0">
                <a:solidFill>
                  <a:srgbClr val="1A1A1A"/>
                </a:solidFill>
                <a:latin typeface="Quattrocento Sans" pitchFamily="34" charset="0"/>
                <a:ea typeface="Quattrocento Sans" pitchFamily="34" charset="-122"/>
                <a:cs typeface="Quattrocento Sans" pitchFamily="34" charset="-120"/>
              </a:rPr>
              <a:t> will target keywords including "natural energy drinks" and "sustainable beverages"</a:t>
            </a:r>
            <a:endParaRPr lang="en-US" sz="1800" dirty="0"/>
          </a:p>
        </p:txBody>
      </p:sp>
      <p:sp>
        <p:nvSpPr>
          <p:cNvPr id="5" name="Shape 3"/>
          <p:cNvSpPr/>
          <p:nvPr/>
        </p:nvSpPr>
        <p:spPr>
          <a:xfrm>
            <a:off x="0" y="9093200"/>
            <a:ext cx="16256000" cy="50800"/>
          </a:xfrm>
          <a:prstGeom prst="rect">
            <a:avLst/>
          </a:prstGeom>
          <a:solidFill>
            <a:srgbClr val="D4A843"/>
          </a:solidFill>
          <a:ln/>
        </p:spPr>
        <p:txBody>
          <a:bodyPr/>
          <a:lstStyle/>
          <a:p>
            <a:endParaRPr lang="en-US"/>
          </a:p>
        </p:txBody>
      </p:sp>
      <p:sp>
        <p:nvSpPr>
          <p:cNvPr id="6" name="Text 4"/>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MARKETING</a:t>
            </a:r>
            <a:endParaRPr lang="en-US" sz="1200" dirty="0"/>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4.2 Community Engagement</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Text 2"/>
          <p:cNvSpPr/>
          <p:nvPr/>
        </p:nvSpPr>
        <p:spPr>
          <a:xfrm>
            <a:off x="762000" y="1397000"/>
            <a:ext cx="14732000" cy="4445000"/>
          </a:xfrm>
          <a:prstGeom prst="rect">
            <a:avLst/>
          </a:prstGeom>
          <a:noFill/>
          <a:ln/>
        </p:spPr>
        <p:txBody>
          <a:bodyPr wrap="square" lIns="0" tIns="0" rIns="0" bIns="0" rtlCol="0" anchor="t"/>
          <a:lstStyle/>
          <a:p>
            <a:pPr algn="l">
              <a:lnSpc>
                <a:spcPct val="170000"/>
              </a:lnSpc>
            </a:pPr>
            <a:r>
              <a:rPr lang="en-US" sz="1800" dirty="0">
                <a:solidFill>
                  <a:srgbClr val="1A1A1A"/>
                </a:solidFill>
                <a:latin typeface="Quattrocento Sans" pitchFamily="34" charset="0"/>
                <a:ea typeface="Quattrocento Sans" pitchFamily="34" charset="-122"/>
                <a:cs typeface="Quattrocento Sans" pitchFamily="34" charset="-120"/>
              </a:rPr>
              <a:t>Community marketing will build authentic local loyalty through the </a:t>
            </a:r>
            <a:r>
              <a:rPr lang="en-US" sz="1800" b="1" dirty="0">
                <a:solidFill>
                  <a:srgbClr val="1A1A1A"/>
                </a:solidFill>
                <a:latin typeface="Quattrocento Sans" pitchFamily="34" charset="0"/>
                <a:ea typeface="Quattrocento Sans" pitchFamily="34" charset="-122"/>
                <a:cs typeface="Quattrocento Sans" pitchFamily="34" charset="-120"/>
              </a:rPr>
              <a:t>VOLT Active Programme</a:t>
            </a:r>
            <a:r>
              <a:rPr lang="en-US" sz="1800" dirty="0">
                <a:solidFill>
                  <a:srgbClr val="1A1A1A"/>
                </a:solidFill>
                <a:latin typeface="Quattrocento Sans" pitchFamily="34" charset="0"/>
                <a:ea typeface="Quattrocento Sans" pitchFamily="34" charset="-122"/>
                <a:cs typeface="Quattrocento Sans" pitchFamily="34" charset="-120"/>
              </a:rPr>
              <a:t>:</a:t>
            </a:r>
            <a:endParaRPr lang="en-US" sz="1800" dirty="0"/>
          </a:p>
          <a:p>
            <a:pPr marL="285750" indent="-285750" algn="l">
              <a:lnSpc>
                <a:spcPct val="170000"/>
              </a:lnSpc>
              <a:spcBef>
                <a:spcPts val="10"/>
              </a:spcBef>
              <a:buSzPct val="100000"/>
              <a:buChar char="•"/>
            </a:pPr>
            <a:r>
              <a:rPr lang="en-US" sz="1800" dirty="0">
                <a:solidFill>
                  <a:srgbClr val="1A1A1A"/>
                </a:solidFill>
                <a:latin typeface="Quattrocento Sans" pitchFamily="34" charset="0"/>
                <a:ea typeface="Quattrocento Sans" pitchFamily="34" charset="-122"/>
                <a:cs typeface="Quattrocento Sans" pitchFamily="34" charset="-120"/>
              </a:rPr>
              <a:t>Free monthly </a:t>
            </a:r>
            <a:r>
              <a:rPr lang="en-US" sz="1800" b="1" dirty="0">
                <a:solidFill>
                  <a:srgbClr val="1A1A1A"/>
                </a:solidFill>
                <a:latin typeface="Quattrocento Sans" pitchFamily="34" charset="0"/>
                <a:ea typeface="Quattrocento Sans" pitchFamily="34" charset="-122"/>
                <a:cs typeface="Quattrocento Sans" pitchFamily="34" charset="-120"/>
              </a:rPr>
              <a:t>fitness events</a:t>
            </a:r>
            <a:r>
              <a:rPr lang="en-US" sz="1800" dirty="0">
                <a:solidFill>
                  <a:srgbClr val="1A1A1A"/>
                </a:solidFill>
                <a:latin typeface="Quattrocento Sans" pitchFamily="34" charset="0"/>
                <a:ea typeface="Quattrocento Sans" pitchFamily="34" charset="-122"/>
                <a:cs typeface="Quattrocento Sans" pitchFamily="34" charset="-120"/>
              </a:rPr>
              <a:t> in Birmingham parks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University sports team</a:t>
            </a:r>
            <a:r>
              <a:rPr lang="en-US" sz="1800" dirty="0">
                <a:solidFill>
                  <a:srgbClr val="1A1A1A"/>
                </a:solidFill>
                <a:latin typeface="Quattrocento Sans" pitchFamily="34" charset="0"/>
                <a:ea typeface="Quattrocento Sans" pitchFamily="34" charset="-122"/>
                <a:cs typeface="Quattrocento Sans" pitchFamily="34" charset="-120"/>
              </a:rPr>
              <a:t> sponsorships</a:t>
            </a:r>
            <a:endParaRPr lang="en-US" sz="1800" dirty="0"/>
          </a:p>
          <a:p>
            <a:pPr marL="285750" indent="-285750" algn="l">
              <a:lnSpc>
                <a:spcPct val="170000"/>
              </a:lnSpc>
              <a:spcBef>
                <a:spcPts val="10"/>
              </a:spcBef>
              <a:buSzPct val="100000"/>
              <a:buChar char="•"/>
            </a:pPr>
            <a:r>
              <a:rPr lang="en-US" sz="1800" b="1" dirty="0">
                <a:solidFill>
                  <a:srgbClr val="1A1A1A"/>
                </a:solidFill>
                <a:latin typeface="Quattrocento Sans" pitchFamily="34" charset="0"/>
                <a:ea typeface="Quattrocento Sans" pitchFamily="34" charset="-122"/>
                <a:cs typeface="Quattrocento Sans" pitchFamily="34" charset="-120"/>
              </a:rPr>
              <a:t>Grassroots sports club</a:t>
            </a:r>
            <a:r>
              <a:rPr lang="en-US" sz="1800" dirty="0">
                <a:solidFill>
                  <a:srgbClr val="1A1A1A"/>
                </a:solidFill>
                <a:latin typeface="Quattrocento Sans" pitchFamily="34" charset="0"/>
                <a:ea typeface="Quattrocento Sans" pitchFamily="34" charset="-122"/>
                <a:cs typeface="Quattrocento Sans" pitchFamily="34" charset="-120"/>
              </a:rPr>
              <a:t> partnerships</a:t>
            </a:r>
            <a:endParaRPr lang="en-US" sz="1800" dirty="0"/>
          </a:p>
          <a:p>
            <a:pPr marL="285750" indent="-285750" algn="l">
              <a:lnSpc>
                <a:spcPct val="170000"/>
              </a:lnSpc>
              <a:spcBef>
                <a:spcPts val="10"/>
              </a:spcBef>
              <a:buSzPct val="100000"/>
              <a:buChar char="•"/>
            </a:pPr>
            <a:r>
              <a:rPr lang="en-US" sz="1800" dirty="0">
                <a:solidFill>
                  <a:srgbClr val="1A1A1A"/>
                </a:solidFill>
                <a:latin typeface="Quattrocento Sans" pitchFamily="34" charset="0"/>
                <a:ea typeface="Quattrocento Sans" pitchFamily="34" charset="-122"/>
                <a:cs typeface="Quattrocento Sans" pitchFamily="34" charset="-120"/>
              </a:rPr>
              <a:t>Quarterly </a:t>
            </a:r>
            <a:r>
              <a:rPr lang="en-US" sz="1800" b="1" dirty="0">
                <a:solidFill>
                  <a:srgbClr val="1A1A1A"/>
                </a:solidFill>
                <a:latin typeface="Quattrocento Sans" pitchFamily="34" charset="0"/>
                <a:ea typeface="Quattrocento Sans" pitchFamily="34" charset="-122"/>
                <a:cs typeface="Quattrocento Sans" pitchFamily="34" charset="-120"/>
              </a:rPr>
              <a:t>wellness workshops</a:t>
            </a:r>
            <a:r>
              <a:rPr lang="en-US" sz="1800" dirty="0">
                <a:solidFill>
                  <a:srgbClr val="1A1A1A"/>
                </a:solidFill>
                <a:latin typeface="Quattrocento Sans" pitchFamily="34" charset="0"/>
                <a:ea typeface="Quattrocento Sans" pitchFamily="34" charset="-122"/>
                <a:cs typeface="Quattrocento Sans" pitchFamily="34" charset="-120"/>
              </a:rPr>
              <a:t> on nutrition and mental health</a:t>
            </a:r>
            <a:endParaRPr lang="en-US" sz="1800" dirty="0"/>
          </a:p>
          <a:p>
            <a:pPr algn="l">
              <a:lnSpc>
                <a:spcPct val="170000"/>
              </a:lnSpc>
              <a:spcBef>
                <a:spcPts val="1000"/>
              </a:spcBef>
            </a:pPr>
            <a:r>
              <a:rPr lang="en-US" sz="1800" dirty="0">
                <a:solidFill>
                  <a:srgbClr val="1A1A1A"/>
                </a:solidFill>
                <a:latin typeface="Quattrocento Sans" pitchFamily="34" charset="0"/>
                <a:ea typeface="Quattrocento Sans" pitchFamily="34" charset="-122"/>
                <a:cs typeface="Quattrocento Sans" pitchFamily="34" charset="-120"/>
              </a:rPr>
              <a:t>These initiatives generate direct product trial and shareable social media content. By embedding the brand within the local community, VOLT Energy creates </a:t>
            </a:r>
            <a:r>
              <a:rPr lang="en-US" sz="1800" b="1" dirty="0">
                <a:solidFill>
                  <a:srgbClr val="1A1A1A"/>
                </a:solidFill>
                <a:latin typeface="Quattrocento Sans" pitchFamily="34" charset="0"/>
                <a:ea typeface="Quattrocento Sans" pitchFamily="34" charset="-122"/>
                <a:cs typeface="Quattrocento Sans" pitchFamily="34" charset="-120"/>
              </a:rPr>
              <a:t>emotional connections that transcend transactional customer relationships</a:t>
            </a:r>
            <a:r>
              <a:rPr lang="en-US" sz="1800" dirty="0">
                <a:solidFill>
                  <a:srgbClr val="1A1A1A"/>
                </a:solidFill>
                <a:latin typeface="Quattrocento Sans" pitchFamily="34" charset="0"/>
                <a:ea typeface="Quattrocento Sans" pitchFamily="34" charset="-122"/>
                <a:cs typeface="Quattrocento Sans" pitchFamily="34" charset="-120"/>
              </a:rPr>
              <a:t>.</a:t>
            </a:r>
            <a:endParaRPr lang="en-US" sz="1800" dirty="0"/>
          </a:p>
        </p:txBody>
      </p:sp>
      <p:sp>
        <p:nvSpPr>
          <p:cNvPr id="5" name="Shape 3"/>
          <p:cNvSpPr/>
          <p:nvPr/>
        </p:nvSpPr>
        <p:spPr>
          <a:xfrm>
            <a:off x="0" y="9093200"/>
            <a:ext cx="16256000" cy="50800"/>
          </a:xfrm>
          <a:prstGeom prst="rect">
            <a:avLst/>
          </a:prstGeom>
          <a:solidFill>
            <a:srgbClr val="D4A843"/>
          </a:solidFill>
          <a:ln/>
        </p:spPr>
        <p:txBody>
          <a:bodyPr/>
          <a:lstStyle/>
          <a:p>
            <a:endParaRPr lang="en-US"/>
          </a:p>
        </p:txBody>
      </p:sp>
      <p:sp>
        <p:nvSpPr>
          <p:cNvPr id="6" name="Text 4"/>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MARKETING</a:t>
            </a:r>
            <a:endParaRPr lang="en-US" sz="1200" dirty="0"/>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4.3 Pricing Strategy</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71600"/>
            <a:ext cx="3048000" cy="1397000"/>
          </a:xfrm>
          <a:prstGeom prst="rect">
            <a:avLst/>
          </a:prstGeom>
          <a:solidFill>
            <a:srgbClr val="1B4332"/>
          </a:solidFill>
          <a:ln/>
        </p:spPr>
        <p:txBody>
          <a:bodyPr/>
          <a:lstStyle/>
          <a:p>
            <a:endParaRPr lang="en-US"/>
          </a:p>
        </p:txBody>
      </p:sp>
      <p:sp>
        <p:nvSpPr>
          <p:cNvPr id="5" name="Text 3"/>
          <p:cNvSpPr/>
          <p:nvPr/>
        </p:nvSpPr>
        <p:spPr>
          <a:xfrm>
            <a:off x="990600" y="1447800"/>
            <a:ext cx="2590800" cy="635000"/>
          </a:xfrm>
          <a:prstGeom prst="rect">
            <a:avLst/>
          </a:prstGeom>
          <a:noFill/>
          <a:ln/>
        </p:spPr>
        <p:txBody>
          <a:bodyPr wrap="none" lIns="0" tIns="0" rIns="0" bIns="0" rtlCol="0" anchor="ctr"/>
          <a:lstStyle/>
          <a:p>
            <a:pPr algn="l">
              <a:lnSpc>
                <a:spcPct val="120000"/>
              </a:lnSpc>
            </a:pPr>
            <a:r>
              <a:rPr lang="en-US" sz="4400" dirty="0">
                <a:solidFill>
                  <a:srgbClr val="D4A843"/>
                </a:solidFill>
                <a:latin typeface="Liter" pitchFamily="34" charset="0"/>
                <a:ea typeface="Liter" pitchFamily="34" charset="-122"/>
                <a:cs typeface="Liter" pitchFamily="34" charset="-120"/>
              </a:rPr>
              <a:t>£1.99</a:t>
            </a:r>
            <a:endParaRPr lang="en-US" sz="4400" dirty="0"/>
          </a:p>
        </p:txBody>
      </p:sp>
      <p:sp>
        <p:nvSpPr>
          <p:cNvPr id="6" name="Text 4"/>
          <p:cNvSpPr/>
          <p:nvPr/>
        </p:nvSpPr>
        <p:spPr>
          <a:xfrm>
            <a:off x="990600" y="2133600"/>
            <a:ext cx="2590800" cy="533400"/>
          </a:xfrm>
          <a:prstGeom prst="rect">
            <a:avLst/>
          </a:prstGeom>
          <a:noFill/>
          <a:ln/>
        </p:spPr>
        <p:txBody>
          <a:bodyPr wrap="square" lIns="0" tIns="0" rIns="0" bIns="0" rtlCol="0" anchor="t"/>
          <a:lstStyle/>
          <a:p>
            <a:pPr algn="l">
              <a:lnSpc>
                <a:spcPct val="140000"/>
              </a:lnSpc>
            </a:pPr>
            <a:r>
              <a:rPr lang="en-US" sz="1300" dirty="0">
                <a:solidFill>
                  <a:srgbClr val="F5F0E8"/>
                </a:solidFill>
                <a:latin typeface="Quattrocento Sans" pitchFamily="34" charset="0"/>
                <a:ea typeface="Quattrocento Sans" pitchFamily="34" charset="-122"/>
                <a:cs typeface="Quattrocento Sans" pitchFamily="34" charset="-120"/>
              </a:rPr>
              <a:t>per 330ml can — premium</a:t>
            </a:r>
            <a:endParaRPr lang="en-US" sz="1300" dirty="0"/>
          </a:p>
        </p:txBody>
      </p:sp>
      <p:sp>
        <p:nvSpPr>
          <p:cNvPr id="7" name="Text 5"/>
          <p:cNvSpPr/>
          <p:nvPr/>
        </p:nvSpPr>
        <p:spPr>
          <a:xfrm>
            <a:off x="4064000" y="1371600"/>
            <a:ext cx="11430000" cy="3175000"/>
          </a:xfrm>
          <a:prstGeom prst="rect">
            <a:avLst/>
          </a:prstGeom>
          <a:noFill/>
          <a:ln/>
        </p:spPr>
        <p:txBody>
          <a:bodyPr wrap="square" lIns="0" tIns="0" rIns="0" bIns="0" rtlCol="0" anchor="t"/>
          <a:lstStyle/>
          <a:p>
            <a:pPr algn="l">
              <a:lnSpc>
                <a:spcPct val="170000"/>
              </a:lnSpc>
            </a:pPr>
            <a:r>
              <a:rPr lang="en-US" sz="1800" dirty="0">
                <a:solidFill>
                  <a:srgbClr val="1A1A1A"/>
                </a:solidFill>
                <a:latin typeface="Quattrocento Sans" pitchFamily="34" charset="0"/>
                <a:ea typeface="Quattrocento Sans" pitchFamily="34" charset="-122"/>
                <a:cs typeface="Quattrocento Sans" pitchFamily="34" charset="-120"/>
              </a:rPr>
              <a:t>VOLT Energy will adopt </a:t>
            </a:r>
            <a:r>
              <a:rPr lang="en-US" sz="1800" b="1" dirty="0">
                <a:solidFill>
                  <a:srgbClr val="1A1A1A"/>
                </a:solidFill>
                <a:latin typeface="Quattrocento Sans" pitchFamily="34" charset="0"/>
                <a:ea typeface="Quattrocento Sans" pitchFamily="34" charset="-122"/>
                <a:cs typeface="Quattrocento Sans" pitchFamily="34" charset="-120"/>
              </a:rPr>
              <a:t>premium pricing</a:t>
            </a:r>
            <a:r>
              <a:rPr lang="en-US" sz="1800" dirty="0">
                <a:solidFill>
                  <a:srgbClr val="1A1A1A"/>
                </a:solidFill>
                <a:latin typeface="Quattrocento Sans" pitchFamily="34" charset="0"/>
                <a:ea typeface="Quattrocento Sans" pitchFamily="34" charset="-122"/>
                <a:cs typeface="Quattrocento Sans" pitchFamily="34" charset="-120"/>
              </a:rPr>
              <a:t> at £1.99 per 330ml can, positioning between mass-market drinks (£1.20-£1.50) and premium imports (£2.50-£3.50).</a:t>
            </a:r>
            <a:endParaRPr lang="en-US" sz="1800" dirty="0"/>
          </a:p>
          <a:p>
            <a:pPr algn="l">
              <a:lnSpc>
                <a:spcPct val="17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Consumer research indicates </a:t>
            </a:r>
            <a:r>
              <a:rPr lang="en-US" sz="1800" b="1" dirty="0">
                <a:solidFill>
                  <a:srgbClr val="1A1A1A"/>
                </a:solidFill>
                <a:latin typeface="Quattrocento Sans" pitchFamily="34" charset="0"/>
                <a:ea typeface="Quattrocento Sans" pitchFamily="34" charset="-122"/>
                <a:cs typeface="Quattrocento Sans" pitchFamily="34" charset="-120"/>
              </a:rPr>
              <a:t>62% of health-conscious buyers</a:t>
            </a:r>
            <a:r>
              <a:rPr lang="en-US" sz="1800" dirty="0">
                <a:solidFill>
                  <a:srgbClr val="1A1A1A"/>
                </a:solidFill>
                <a:latin typeface="Quattrocento Sans" pitchFamily="34" charset="0"/>
                <a:ea typeface="Quattrocento Sans" pitchFamily="34" charset="-122"/>
                <a:cs typeface="Quattrocento Sans" pitchFamily="34" charset="-120"/>
              </a:rPr>
              <a:t> will pay 20-30% more for natural, sustainable products (Mintel, 2024).</a:t>
            </a:r>
            <a:endParaRPr lang="en-US" sz="1800" dirty="0"/>
          </a:p>
          <a:p>
            <a:pPr algn="l">
              <a:lnSpc>
                <a:spcPct val="17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This pricing supports wholesale margins of </a:t>
            </a:r>
            <a:r>
              <a:rPr lang="en-US" sz="1800" b="1" dirty="0">
                <a:solidFill>
                  <a:srgbClr val="1A1A1A"/>
                </a:solidFill>
                <a:latin typeface="Quattrocento Sans" pitchFamily="34" charset="0"/>
                <a:ea typeface="Quattrocento Sans" pitchFamily="34" charset="-122"/>
                <a:cs typeface="Quattrocento Sans" pitchFamily="34" charset="-120"/>
              </a:rPr>
              <a:t>35% for independents</a:t>
            </a:r>
            <a:r>
              <a:rPr lang="en-US" sz="1800" dirty="0">
                <a:solidFill>
                  <a:srgbClr val="1A1A1A"/>
                </a:solidFill>
                <a:latin typeface="Quattrocento Sans" pitchFamily="34" charset="0"/>
                <a:ea typeface="Quattrocento Sans" pitchFamily="34" charset="-122"/>
                <a:cs typeface="Quattrocento Sans" pitchFamily="34" charset="-120"/>
              </a:rPr>
              <a:t> and </a:t>
            </a:r>
            <a:r>
              <a:rPr lang="en-US" sz="1800" b="1" dirty="0">
                <a:solidFill>
                  <a:srgbClr val="1A1A1A"/>
                </a:solidFill>
                <a:latin typeface="Quattrocento Sans" pitchFamily="34" charset="0"/>
                <a:ea typeface="Quattrocento Sans" pitchFamily="34" charset="-122"/>
                <a:cs typeface="Quattrocento Sans" pitchFamily="34" charset="-120"/>
              </a:rPr>
              <a:t>25% for supermarkets</a:t>
            </a:r>
            <a:r>
              <a:rPr lang="en-US" sz="1800" dirty="0">
                <a:solidFill>
                  <a:srgbClr val="1A1A1A"/>
                </a:solidFill>
                <a:latin typeface="Quattrocento Sans" pitchFamily="34" charset="0"/>
                <a:ea typeface="Quattrocento Sans" pitchFamily="34" charset="-122"/>
                <a:cs typeface="Quattrocento Sans" pitchFamily="34" charset="-120"/>
              </a:rPr>
              <a:t> while signalling quality to discerning consumers.</a:t>
            </a:r>
            <a:endParaRPr lang="en-US" sz="1800" dirty="0"/>
          </a:p>
        </p:txBody>
      </p:sp>
      <p:sp>
        <p:nvSpPr>
          <p:cNvPr id="8" name="Text 6"/>
          <p:cNvSpPr/>
          <p:nvPr/>
        </p:nvSpPr>
        <p:spPr>
          <a:xfrm>
            <a:off x="762000" y="4699000"/>
            <a:ext cx="762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Source: </a:t>
            </a:r>
            <a:r>
              <a:rPr lang="en-US" sz="1200" u="sng" dirty="0">
                <a:solidFill>
                  <a:srgbClr val="5C7A6A"/>
                </a:solidFill>
                <a:uFill>
                  <a:solidFill>
                    <a:srgbClr val="5C7A6A"/>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Mintel, 2024</a:t>
            </a:r>
            <a:endParaRPr lang="en-US" sz="1200" dirty="0"/>
          </a:p>
        </p:txBody>
      </p:sp>
      <p:sp>
        <p:nvSpPr>
          <p:cNvPr id="9" name="Shape 7"/>
          <p:cNvSpPr/>
          <p:nvPr/>
        </p:nvSpPr>
        <p:spPr>
          <a:xfrm>
            <a:off x="0" y="9093200"/>
            <a:ext cx="16256000" cy="50800"/>
          </a:xfrm>
          <a:prstGeom prst="rect">
            <a:avLst/>
          </a:prstGeom>
          <a:solidFill>
            <a:srgbClr val="D4A843"/>
          </a:solidFill>
          <a:ln/>
        </p:spPr>
        <p:txBody>
          <a:bodyPr/>
          <a:lstStyle/>
          <a:p>
            <a:endParaRPr lang="en-US"/>
          </a:p>
        </p:txBody>
      </p:sp>
      <p:sp>
        <p:nvSpPr>
          <p:cNvPr id="10" name="Text 8"/>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MARKETING</a:t>
            </a:r>
            <a:endParaRPr lang="en-US" sz="1200" dirty="0"/>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4.4 Distribution Channels &amp; Cash Flow</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71600"/>
            <a:ext cx="4572000" cy="2222500"/>
          </a:xfrm>
          <a:prstGeom prst="rect">
            <a:avLst/>
          </a:prstGeom>
          <a:solidFill>
            <a:srgbClr val="FFFFFF"/>
          </a:solidFill>
          <a:ln/>
        </p:spPr>
        <p:txBody>
          <a:bodyPr/>
          <a:lstStyle/>
          <a:p>
            <a:endParaRPr lang="en-US"/>
          </a:p>
        </p:txBody>
      </p:sp>
      <p:sp>
        <p:nvSpPr>
          <p:cNvPr id="5" name="Shape 3"/>
          <p:cNvSpPr/>
          <p:nvPr/>
        </p:nvSpPr>
        <p:spPr>
          <a:xfrm>
            <a:off x="762000" y="1371600"/>
            <a:ext cx="4572000" cy="63500"/>
          </a:xfrm>
          <a:prstGeom prst="rect">
            <a:avLst/>
          </a:prstGeom>
          <a:solidFill>
            <a:srgbClr val="D4A843"/>
          </a:solidFill>
          <a:ln/>
        </p:spPr>
        <p:txBody>
          <a:bodyPr/>
          <a:lstStyle/>
          <a:p>
            <a:endParaRPr lang="en-US"/>
          </a:p>
        </p:txBody>
      </p:sp>
      <p:sp>
        <p:nvSpPr>
          <p:cNvPr id="6" name="Text 4"/>
          <p:cNvSpPr/>
          <p:nvPr/>
        </p:nvSpPr>
        <p:spPr>
          <a:xfrm>
            <a:off x="965200" y="1524000"/>
            <a:ext cx="1524000" cy="254000"/>
          </a:xfrm>
          <a:prstGeom prst="rect">
            <a:avLst/>
          </a:prstGeom>
          <a:noFill/>
          <a:ln/>
        </p:spPr>
        <p:txBody>
          <a:bodyPr wrap="none" lIns="0" tIns="0" rIns="0" bIns="0" rtlCol="0" anchor="ctr"/>
          <a:lstStyle/>
          <a:p>
            <a:pPr algn="l">
              <a:lnSpc>
                <a:spcPct val="120000"/>
              </a:lnSpc>
            </a:pPr>
            <a:r>
              <a:rPr lang="en-US" sz="1200" kern="0" spc="100" dirty="0">
                <a:solidFill>
                  <a:srgbClr val="D4A843"/>
                </a:solidFill>
                <a:latin typeface="Liter" pitchFamily="34" charset="0"/>
                <a:ea typeface="Liter" pitchFamily="34" charset="-122"/>
                <a:cs typeface="Liter" pitchFamily="34" charset="-120"/>
              </a:rPr>
              <a:t>PHASE 1</a:t>
            </a:r>
            <a:endParaRPr lang="en-US" sz="1200" dirty="0"/>
          </a:p>
        </p:txBody>
      </p:sp>
      <p:sp>
        <p:nvSpPr>
          <p:cNvPr id="7" name="Text 5"/>
          <p:cNvSpPr/>
          <p:nvPr/>
        </p:nvSpPr>
        <p:spPr>
          <a:xfrm>
            <a:off x="2540000" y="1524000"/>
            <a:ext cx="2032000" cy="254000"/>
          </a:xfrm>
          <a:prstGeom prst="rect">
            <a:avLst/>
          </a:prstGeom>
          <a:noFill/>
          <a:ln/>
        </p:spPr>
        <p:txBody>
          <a:bodyPr wrap="none" lIns="0" tIns="0" rIns="0" bIns="0" rtlCol="0" anchor="ctr"/>
          <a:lstStyle/>
          <a:p>
            <a:pPr algn="l">
              <a:lnSpc>
                <a:spcPct val="120000"/>
              </a:lnSpc>
            </a:pPr>
            <a:r>
              <a:rPr lang="en-US" sz="1200" dirty="0">
                <a:solidFill>
                  <a:srgbClr val="5C7A6A"/>
                </a:solidFill>
                <a:latin typeface="Quattrocento Sans" pitchFamily="34" charset="0"/>
                <a:ea typeface="Quattrocento Sans" pitchFamily="34" charset="-122"/>
                <a:cs typeface="Quattrocento Sans" pitchFamily="34" charset="-120"/>
              </a:rPr>
              <a:t>Months 1-6</a:t>
            </a:r>
            <a:endParaRPr lang="en-US" sz="1200" dirty="0"/>
          </a:p>
        </p:txBody>
      </p:sp>
      <p:sp>
        <p:nvSpPr>
          <p:cNvPr id="8" name="Text 6"/>
          <p:cNvSpPr/>
          <p:nvPr/>
        </p:nvSpPr>
        <p:spPr>
          <a:xfrm>
            <a:off x="965200" y="1879600"/>
            <a:ext cx="4114800" cy="1524000"/>
          </a:xfrm>
          <a:prstGeom prst="rect">
            <a:avLst/>
          </a:prstGeom>
          <a:noFill/>
          <a:ln/>
        </p:spPr>
        <p:txBody>
          <a:bodyPr wrap="square" lIns="0" tIns="0" rIns="0" bIns="0" rtlCol="0" anchor="t"/>
          <a:lstStyle/>
          <a:p>
            <a:pPr algn="l">
              <a:lnSpc>
                <a:spcPct val="160000"/>
              </a:lnSpc>
            </a:pPr>
            <a:r>
              <a:rPr lang="en-US" sz="1500" b="1" dirty="0">
                <a:solidFill>
                  <a:srgbClr val="1A1A1A"/>
                </a:solidFill>
                <a:latin typeface="Quattrocento Sans" pitchFamily="34" charset="0"/>
                <a:ea typeface="Quattrocento Sans" pitchFamily="34" charset="-122"/>
                <a:cs typeface="Quattrocento Sans" pitchFamily="34" charset="-120"/>
              </a:rPr>
              <a:t>Direct-to-Consumer</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Company website</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Local markets</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Pop-up events</a:t>
            </a:r>
            <a:endParaRPr lang="en-US" sz="1500" dirty="0"/>
          </a:p>
        </p:txBody>
      </p:sp>
      <p:sp>
        <p:nvSpPr>
          <p:cNvPr id="9" name="Shape 7"/>
          <p:cNvSpPr/>
          <p:nvPr/>
        </p:nvSpPr>
        <p:spPr>
          <a:xfrm>
            <a:off x="5588000" y="1371600"/>
            <a:ext cx="4572000" cy="2222500"/>
          </a:xfrm>
          <a:prstGeom prst="rect">
            <a:avLst/>
          </a:prstGeom>
          <a:solidFill>
            <a:srgbClr val="FFFFFF"/>
          </a:solidFill>
          <a:ln/>
        </p:spPr>
        <p:txBody>
          <a:bodyPr/>
          <a:lstStyle/>
          <a:p>
            <a:endParaRPr lang="en-US"/>
          </a:p>
        </p:txBody>
      </p:sp>
      <p:sp>
        <p:nvSpPr>
          <p:cNvPr id="10" name="Shape 8"/>
          <p:cNvSpPr/>
          <p:nvPr/>
        </p:nvSpPr>
        <p:spPr>
          <a:xfrm>
            <a:off x="5588000" y="1371600"/>
            <a:ext cx="4572000" cy="63500"/>
          </a:xfrm>
          <a:prstGeom prst="rect">
            <a:avLst/>
          </a:prstGeom>
          <a:solidFill>
            <a:srgbClr val="D4A843"/>
          </a:solidFill>
          <a:ln/>
        </p:spPr>
        <p:txBody>
          <a:bodyPr/>
          <a:lstStyle/>
          <a:p>
            <a:endParaRPr lang="en-US"/>
          </a:p>
        </p:txBody>
      </p:sp>
      <p:sp>
        <p:nvSpPr>
          <p:cNvPr id="11" name="Text 9"/>
          <p:cNvSpPr/>
          <p:nvPr/>
        </p:nvSpPr>
        <p:spPr>
          <a:xfrm>
            <a:off x="5791200" y="1524000"/>
            <a:ext cx="1524000" cy="254000"/>
          </a:xfrm>
          <a:prstGeom prst="rect">
            <a:avLst/>
          </a:prstGeom>
          <a:noFill/>
          <a:ln/>
        </p:spPr>
        <p:txBody>
          <a:bodyPr wrap="none" lIns="0" tIns="0" rIns="0" bIns="0" rtlCol="0" anchor="ctr"/>
          <a:lstStyle/>
          <a:p>
            <a:pPr algn="l">
              <a:lnSpc>
                <a:spcPct val="120000"/>
              </a:lnSpc>
            </a:pPr>
            <a:r>
              <a:rPr lang="en-US" sz="1200" kern="0" spc="100" dirty="0">
                <a:solidFill>
                  <a:srgbClr val="D4A843"/>
                </a:solidFill>
                <a:latin typeface="Liter" pitchFamily="34" charset="0"/>
                <a:ea typeface="Liter" pitchFamily="34" charset="-122"/>
                <a:cs typeface="Liter" pitchFamily="34" charset="-120"/>
              </a:rPr>
              <a:t>PHASE 2</a:t>
            </a:r>
            <a:endParaRPr lang="en-US" sz="1200" dirty="0"/>
          </a:p>
        </p:txBody>
      </p:sp>
      <p:sp>
        <p:nvSpPr>
          <p:cNvPr id="12" name="Text 10"/>
          <p:cNvSpPr/>
          <p:nvPr/>
        </p:nvSpPr>
        <p:spPr>
          <a:xfrm>
            <a:off x="7366000" y="1524000"/>
            <a:ext cx="2032000" cy="254000"/>
          </a:xfrm>
          <a:prstGeom prst="rect">
            <a:avLst/>
          </a:prstGeom>
          <a:noFill/>
          <a:ln/>
        </p:spPr>
        <p:txBody>
          <a:bodyPr wrap="none" lIns="0" tIns="0" rIns="0" bIns="0" rtlCol="0" anchor="ctr"/>
          <a:lstStyle/>
          <a:p>
            <a:pPr algn="l">
              <a:lnSpc>
                <a:spcPct val="120000"/>
              </a:lnSpc>
            </a:pPr>
            <a:r>
              <a:rPr lang="en-US" sz="1200" dirty="0">
                <a:solidFill>
                  <a:srgbClr val="5C7A6A"/>
                </a:solidFill>
                <a:latin typeface="Quattrocento Sans" pitchFamily="34" charset="0"/>
                <a:ea typeface="Quattrocento Sans" pitchFamily="34" charset="-122"/>
                <a:cs typeface="Quattrocento Sans" pitchFamily="34" charset="-120"/>
              </a:rPr>
              <a:t>Months 6-12</a:t>
            </a:r>
            <a:endParaRPr lang="en-US" sz="1200" dirty="0"/>
          </a:p>
        </p:txBody>
      </p:sp>
      <p:sp>
        <p:nvSpPr>
          <p:cNvPr id="13" name="Text 11"/>
          <p:cNvSpPr/>
          <p:nvPr/>
        </p:nvSpPr>
        <p:spPr>
          <a:xfrm>
            <a:off x="5791200" y="1879600"/>
            <a:ext cx="4114800" cy="1524000"/>
          </a:xfrm>
          <a:prstGeom prst="rect">
            <a:avLst/>
          </a:prstGeom>
          <a:noFill/>
          <a:ln/>
        </p:spPr>
        <p:txBody>
          <a:bodyPr wrap="square" lIns="0" tIns="0" rIns="0" bIns="0" rtlCol="0" anchor="t"/>
          <a:lstStyle/>
          <a:p>
            <a:pPr algn="l">
              <a:lnSpc>
                <a:spcPct val="160000"/>
              </a:lnSpc>
            </a:pPr>
            <a:r>
              <a:rPr lang="en-US" sz="1500" b="1" dirty="0">
                <a:solidFill>
                  <a:srgbClr val="1A1A1A"/>
                </a:solidFill>
                <a:latin typeface="Quattrocento Sans" pitchFamily="34" charset="0"/>
                <a:ea typeface="Quattrocento Sans" pitchFamily="34" charset="-122"/>
                <a:cs typeface="Quattrocento Sans" pitchFamily="34" charset="-120"/>
              </a:rPr>
              <a:t>Wholesale — Birmingham</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Health food stores</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Gyms and fitness centres</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Cafes across Birmingham</a:t>
            </a:r>
            <a:endParaRPr lang="en-US" sz="1500" dirty="0"/>
          </a:p>
        </p:txBody>
      </p:sp>
      <p:sp>
        <p:nvSpPr>
          <p:cNvPr id="14" name="Shape 12"/>
          <p:cNvSpPr/>
          <p:nvPr/>
        </p:nvSpPr>
        <p:spPr>
          <a:xfrm>
            <a:off x="10414000" y="1371600"/>
            <a:ext cx="5080000" cy="2222500"/>
          </a:xfrm>
          <a:prstGeom prst="rect">
            <a:avLst/>
          </a:prstGeom>
          <a:solidFill>
            <a:srgbClr val="FFFFFF"/>
          </a:solidFill>
          <a:ln/>
        </p:spPr>
        <p:txBody>
          <a:bodyPr/>
          <a:lstStyle/>
          <a:p>
            <a:endParaRPr lang="en-US"/>
          </a:p>
        </p:txBody>
      </p:sp>
      <p:sp>
        <p:nvSpPr>
          <p:cNvPr id="15" name="Shape 13"/>
          <p:cNvSpPr/>
          <p:nvPr/>
        </p:nvSpPr>
        <p:spPr>
          <a:xfrm>
            <a:off x="10414000" y="1371600"/>
            <a:ext cx="5080000" cy="63500"/>
          </a:xfrm>
          <a:prstGeom prst="rect">
            <a:avLst/>
          </a:prstGeom>
          <a:solidFill>
            <a:srgbClr val="D4A843"/>
          </a:solidFill>
          <a:ln/>
        </p:spPr>
        <p:txBody>
          <a:bodyPr/>
          <a:lstStyle/>
          <a:p>
            <a:endParaRPr lang="en-US"/>
          </a:p>
        </p:txBody>
      </p:sp>
      <p:sp>
        <p:nvSpPr>
          <p:cNvPr id="16" name="Text 14"/>
          <p:cNvSpPr/>
          <p:nvPr/>
        </p:nvSpPr>
        <p:spPr>
          <a:xfrm>
            <a:off x="10617200" y="1524000"/>
            <a:ext cx="1524000" cy="254000"/>
          </a:xfrm>
          <a:prstGeom prst="rect">
            <a:avLst/>
          </a:prstGeom>
          <a:noFill/>
          <a:ln/>
        </p:spPr>
        <p:txBody>
          <a:bodyPr wrap="none" lIns="0" tIns="0" rIns="0" bIns="0" rtlCol="0" anchor="ctr"/>
          <a:lstStyle/>
          <a:p>
            <a:pPr algn="l">
              <a:lnSpc>
                <a:spcPct val="120000"/>
              </a:lnSpc>
            </a:pPr>
            <a:r>
              <a:rPr lang="en-US" sz="1200" kern="0" spc="100" dirty="0">
                <a:solidFill>
                  <a:srgbClr val="D4A843"/>
                </a:solidFill>
                <a:latin typeface="Liter" pitchFamily="34" charset="0"/>
                <a:ea typeface="Liter" pitchFamily="34" charset="-122"/>
                <a:cs typeface="Liter" pitchFamily="34" charset="-120"/>
              </a:rPr>
              <a:t>PHASE 3</a:t>
            </a:r>
            <a:endParaRPr lang="en-US" sz="1200" dirty="0"/>
          </a:p>
        </p:txBody>
      </p:sp>
      <p:sp>
        <p:nvSpPr>
          <p:cNvPr id="17" name="Text 15"/>
          <p:cNvSpPr/>
          <p:nvPr/>
        </p:nvSpPr>
        <p:spPr>
          <a:xfrm>
            <a:off x="12192000" y="1524000"/>
            <a:ext cx="2032000" cy="254000"/>
          </a:xfrm>
          <a:prstGeom prst="rect">
            <a:avLst/>
          </a:prstGeom>
          <a:noFill/>
          <a:ln/>
        </p:spPr>
        <p:txBody>
          <a:bodyPr wrap="none" lIns="0" tIns="0" rIns="0" bIns="0" rtlCol="0" anchor="ctr"/>
          <a:lstStyle/>
          <a:p>
            <a:pPr algn="l">
              <a:lnSpc>
                <a:spcPct val="120000"/>
              </a:lnSpc>
            </a:pPr>
            <a:r>
              <a:rPr lang="en-US" sz="1200" dirty="0">
                <a:solidFill>
                  <a:srgbClr val="5C7A6A"/>
                </a:solidFill>
                <a:latin typeface="Quattrocento Sans" pitchFamily="34" charset="0"/>
                <a:ea typeface="Quattrocento Sans" pitchFamily="34" charset="-122"/>
                <a:cs typeface="Quattrocento Sans" pitchFamily="34" charset="-120"/>
              </a:rPr>
              <a:t>Year 2+</a:t>
            </a:r>
            <a:endParaRPr lang="en-US" sz="1200" dirty="0"/>
          </a:p>
        </p:txBody>
      </p:sp>
      <p:sp>
        <p:nvSpPr>
          <p:cNvPr id="18" name="Text 16"/>
          <p:cNvSpPr/>
          <p:nvPr/>
        </p:nvSpPr>
        <p:spPr>
          <a:xfrm>
            <a:off x="10617200" y="1879600"/>
            <a:ext cx="4622800" cy="1524000"/>
          </a:xfrm>
          <a:prstGeom prst="rect">
            <a:avLst/>
          </a:prstGeom>
          <a:noFill/>
          <a:ln/>
        </p:spPr>
        <p:txBody>
          <a:bodyPr wrap="square" lIns="0" tIns="0" rIns="0" bIns="0" rtlCol="0" anchor="t"/>
          <a:lstStyle/>
          <a:p>
            <a:pPr algn="l">
              <a:lnSpc>
                <a:spcPct val="160000"/>
              </a:lnSpc>
            </a:pPr>
            <a:r>
              <a:rPr lang="en-US" sz="1500" b="1" dirty="0">
                <a:solidFill>
                  <a:srgbClr val="1A1A1A"/>
                </a:solidFill>
                <a:latin typeface="Quattrocento Sans" pitchFamily="34" charset="0"/>
                <a:ea typeface="Quattrocento Sans" pitchFamily="34" charset="-122"/>
                <a:cs typeface="Quattrocento Sans" pitchFamily="34" charset="-120"/>
              </a:rPr>
              <a:t>National Retail</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Tesco</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Sainsbury's</a:t>
            </a:r>
            <a:endParaRPr lang="en-US" sz="1500" dirty="0"/>
          </a:p>
          <a:p>
            <a:pPr algn="l">
              <a:lnSpc>
                <a:spcPct val="160000"/>
              </a:lnSpc>
            </a:pPr>
            <a:r>
              <a:rPr lang="en-US" sz="1500" dirty="0">
                <a:solidFill>
                  <a:srgbClr val="1A1A1A"/>
                </a:solidFill>
                <a:latin typeface="Quattrocento Sans" pitchFamily="34" charset="0"/>
                <a:ea typeface="Quattrocento Sans" pitchFamily="34" charset="-122"/>
                <a:cs typeface="Quattrocento Sans" pitchFamily="34" charset="-120"/>
              </a:rPr>
              <a:t>Holland &amp; Barrett</a:t>
            </a:r>
            <a:endParaRPr lang="en-US" sz="1500" dirty="0"/>
          </a:p>
        </p:txBody>
      </p:sp>
      <p:sp>
        <p:nvSpPr>
          <p:cNvPr id="19" name="Shape 17"/>
          <p:cNvSpPr/>
          <p:nvPr/>
        </p:nvSpPr>
        <p:spPr>
          <a:xfrm>
            <a:off x="5334000" y="2413000"/>
            <a:ext cx="254000" cy="0"/>
          </a:xfrm>
          <a:prstGeom prst="straightConnector1">
            <a:avLst/>
          </a:prstGeom>
          <a:noFill/>
          <a:ln w="25400">
            <a:solidFill>
              <a:srgbClr val="D4A843"/>
            </a:solidFill>
            <a:prstDash val="solid"/>
            <a:headEnd type="none"/>
            <a:tailEnd type="arrow"/>
          </a:ln>
        </p:spPr>
        <p:txBody>
          <a:bodyPr/>
          <a:lstStyle/>
          <a:p>
            <a:endParaRPr lang="en-US"/>
          </a:p>
        </p:txBody>
      </p:sp>
      <p:sp>
        <p:nvSpPr>
          <p:cNvPr id="20" name="Shape 18"/>
          <p:cNvSpPr/>
          <p:nvPr/>
        </p:nvSpPr>
        <p:spPr>
          <a:xfrm>
            <a:off x="10160000" y="2413000"/>
            <a:ext cx="254000" cy="0"/>
          </a:xfrm>
          <a:prstGeom prst="straightConnector1">
            <a:avLst/>
          </a:prstGeom>
          <a:noFill/>
          <a:ln w="25400">
            <a:solidFill>
              <a:srgbClr val="D4A843"/>
            </a:solidFill>
            <a:prstDash val="solid"/>
            <a:headEnd type="none"/>
            <a:tailEnd type="arrow"/>
          </a:ln>
        </p:spPr>
        <p:txBody>
          <a:bodyPr/>
          <a:lstStyle/>
          <a:p>
            <a:endParaRPr lang="en-US"/>
          </a:p>
        </p:txBody>
      </p:sp>
      <p:sp>
        <p:nvSpPr>
          <p:cNvPr id="21" name="Text 19"/>
          <p:cNvSpPr/>
          <p:nvPr/>
        </p:nvSpPr>
        <p:spPr>
          <a:xfrm>
            <a:off x="762000" y="3937000"/>
            <a:ext cx="5080000" cy="330200"/>
          </a:xfrm>
          <a:prstGeom prst="rect">
            <a:avLst/>
          </a:prstGeom>
          <a:noFill/>
          <a:ln/>
        </p:spPr>
        <p:txBody>
          <a:bodyPr wrap="none" lIns="0" tIns="0" rIns="0" bIns="0" rtlCol="0" anchor="ctr"/>
          <a:lstStyle/>
          <a:p>
            <a:pPr algn="l">
              <a:lnSpc>
                <a:spcPct val="120000"/>
              </a:lnSpc>
            </a:pPr>
            <a:r>
              <a:rPr lang="en-US" sz="2000" dirty="0">
                <a:solidFill>
                  <a:srgbClr val="1B4332"/>
                </a:solidFill>
                <a:latin typeface="Liter" pitchFamily="34" charset="0"/>
                <a:ea typeface="Liter" pitchFamily="34" charset="-122"/>
                <a:cs typeface="Liter" pitchFamily="34" charset="-120"/>
              </a:rPr>
              <a:t>Month 1 Cash Flow</a:t>
            </a:r>
            <a:endParaRPr lang="en-US" sz="2000" dirty="0"/>
          </a:p>
        </p:txBody>
      </p:sp>
      <p:graphicFrame>
        <p:nvGraphicFramePr>
          <p:cNvPr id="22" name="Table 0"/>
          <p:cNvGraphicFramePr>
            <a:graphicFrameLocks noGrp="1"/>
          </p:cNvGraphicFramePr>
          <p:nvPr>
            <p:extLst>
              <p:ext uri="{D42A27DB-BD31-4B8C-83A1-F6EECF244321}">
                <p14:modId xmlns:p14="http://schemas.microsoft.com/office/powerpoint/2010/main" val="1579011935"/>
              </p:ext>
            </p:extLst>
          </p:nvPr>
        </p:nvGraphicFramePr>
        <p:xfrm>
          <a:off x="762000" y="4381500"/>
          <a:ext cx="7112000" cy="2667000"/>
        </p:xfrm>
        <a:graphic>
          <a:graphicData uri="http://schemas.openxmlformats.org/drawingml/2006/table">
            <a:tbl>
              <a:tblPr/>
              <a:tblGrid>
                <a:gridCol w="391160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tblGrid>
              <a:tr h="413385">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Cash Inflows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r"/>
                      <a:r>
                        <a:rPr lang="en-US" sz="1400" b="1" dirty="0">
                          <a:solidFill>
                            <a:srgbClr val="F5F0E8"/>
                          </a:solidFill>
                          <a:latin typeface="Quattrocento Sans" pitchFamily="34" charset="0"/>
                          <a:ea typeface="Quattrocento Sans" pitchFamily="34" charset="-122"/>
                          <a:cs typeface="Quattrocento Sans" pitchFamily="34" charset="-120"/>
                        </a:rPr>
                        <a:t>Amount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extLst>
                  <a:ext uri="{0D108BD9-81ED-4DB2-BD59-A6C34878D82A}">
                    <a16:rowId xmlns:a16="http://schemas.microsoft.com/office/drawing/2014/main" val="10000"/>
                  </a:ext>
                </a:extLst>
              </a:tr>
              <a:tr h="413385">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Loan — start-up capital</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r"/>
                      <a:r>
                        <a:rPr lang="en-US" sz="1400" dirty="0">
                          <a:solidFill>
                            <a:srgbClr val="1A1A1A"/>
                          </a:solidFill>
                          <a:latin typeface="Quattrocento Sans" pitchFamily="34" charset="0"/>
                          <a:ea typeface="Quattrocento Sans" pitchFamily="34" charset="-122"/>
                          <a:cs typeface="Quattrocento Sans" pitchFamily="34" charset="-120"/>
                        </a:rPr>
                        <a:t>£50,000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3385">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Sales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r"/>
                      <a:r>
                        <a:rPr lang="en-US" sz="1400" dirty="0">
                          <a:solidFill>
                            <a:srgbClr val="1A1A1A"/>
                          </a:solidFill>
                          <a:latin typeface="Quattrocento Sans" pitchFamily="34" charset="0"/>
                          <a:ea typeface="Quattrocento Sans" pitchFamily="34" charset="-122"/>
                          <a:cs typeface="Quattrocento Sans" pitchFamily="34" charset="-120"/>
                        </a:rPr>
                        <a:t>£18,000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2"/>
                  </a:ext>
                </a:extLst>
              </a:tr>
              <a:tr h="413385">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Other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r"/>
                      <a:r>
                        <a:rPr lang="en-US" sz="1400" dirty="0">
                          <a:solidFill>
                            <a:srgbClr val="1A1A1A"/>
                          </a:solidFill>
                          <a:latin typeface="Quattrocento Sans" pitchFamily="34" charset="0"/>
                          <a:ea typeface="Quattrocento Sans" pitchFamily="34" charset="-122"/>
                          <a:cs typeface="Quattrocento Sans" pitchFamily="34" charset="-120"/>
                        </a:rPr>
                        <a:t>£0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3385">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Total Cash Inflows (A)</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r"/>
                      <a:r>
                        <a:rPr lang="en-US" sz="1400" b="1" dirty="0">
                          <a:solidFill>
                            <a:srgbClr val="1A1A1A"/>
                          </a:solidFill>
                          <a:latin typeface="Quattrocento Sans" pitchFamily="34" charset="0"/>
                          <a:ea typeface="Quattrocento Sans" pitchFamily="34" charset="-122"/>
                          <a:cs typeface="Quattrocento Sans" pitchFamily="34" charset="-120"/>
                        </a:rPr>
                        <a:t>£68,000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4"/>
                  </a:ext>
                </a:extLst>
              </a:tr>
              <a:tr h="600075">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Total Cash Outflows (B)</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r"/>
                      <a:r>
                        <a:rPr lang="en-US" sz="1400" b="1" dirty="0">
                          <a:solidFill>
                            <a:srgbClr val="1A1A1A"/>
                          </a:solidFill>
                          <a:latin typeface="Quattrocento Sans" pitchFamily="34" charset="0"/>
                          <a:ea typeface="Quattrocento Sans" pitchFamily="34" charset="-122"/>
                          <a:cs typeface="Quattrocento Sans" pitchFamily="34" charset="-120"/>
                        </a:rPr>
                        <a:t>£36,780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23" name="Shape 20"/>
          <p:cNvSpPr/>
          <p:nvPr/>
        </p:nvSpPr>
        <p:spPr>
          <a:xfrm>
            <a:off x="8382000" y="4381500"/>
            <a:ext cx="7112000" cy="762000"/>
          </a:xfrm>
          <a:prstGeom prst="rect">
            <a:avLst/>
          </a:prstGeom>
          <a:solidFill>
            <a:srgbClr val="1B4332"/>
          </a:solidFill>
          <a:ln/>
        </p:spPr>
        <p:txBody>
          <a:bodyPr/>
          <a:lstStyle/>
          <a:p>
            <a:endParaRPr lang="en-US"/>
          </a:p>
        </p:txBody>
      </p:sp>
      <p:sp>
        <p:nvSpPr>
          <p:cNvPr id="24" name="Text 21"/>
          <p:cNvSpPr/>
          <p:nvPr/>
        </p:nvSpPr>
        <p:spPr>
          <a:xfrm>
            <a:off x="8636000" y="4445000"/>
            <a:ext cx="6604000" cy="635000"/>
          </a:xfrm>
          <a:prstGeom prst="rect">
            <a:avLst/>
          </a:prstGeom>
          <a:noFill/>
          <a:ln/>
        </p:spPr>
        <p:txBody>
          <a:bodyPr wrap="none" lIns="0" tIns="0" rIns="0" bIns="0" rtlCol="0" anchor="ctr"/>
          <a:lstStyle/>
          <a:p>
            <a:pPr algn="l">
              <a:lnSpc>
                <a:spcPct val="120000"/>
              </a:lnSpc>
            </a:pPr>
            <a:r>
              <a:rPr lang="en-US" sz="2200" dirty="0">
                <a:solidFill>
                  <a:srgbClr val="F5F0E8"/>
                </a:solidFill>
                <a:latin typeface="Liter" pitchFamily="34" charset="0"/>
                <a:ea typeface="Liter" pitchFamily="34" charset="-122"/>
                <a:cs typeface="Liter" pitchFamily="34" charset="-120"/>
              </a:rPr>
              <a:t>Net Cash Flow (A-B): </a:t>
            </a:r>
            <a:r>
              <a:rPr lang="en-US" sz="2200" dirty="0">
                <a:solidFill>
                  <a:srgbClr val="D4A843"/>
                </a:solidFill>
                <a:latin typeface="Liter" pitchFamily="34" charset="0"/>
                <a:ea typeface="Liter" pitchFamily="34" charset="-122"/>
                <a:cs typeface="Liter" pitchFamily="34" charset="-120"/>
              </a:rPr>
              <a:t>£31,180</a:t>
            </a:r>
            <a:endParaRPr lang="en-US" sz="2200" dirty="0"/>
          </a:p>
        </p:txBody>
      </p:sp>
      <p:sp>
        <p:nvSpPr>
          <p:cNvPr id="25" name="Text 22"/>
          <p:cNvSpPr/>
          <p:nvPr/>
        </p:nvSpPr>
        <p:spPr>
          <a:xfrm>
            <a:off x="8382000" y="5334000"/>
            <a:ext cx="7112000" cy="1524000"/>
          </a:xfrm>
          <a:prstGeom prst="rect">
            <a:avLst/>
          </a:prstGeom>
          <a:noFill/>
          <a:ln/>
        </p:spPr>
        <p:txBody>
          <a:bodyPr wrap="square" lIns="0" tIns="0" rIns="0" bIns="0" rtlCol="0" anchor="t"/>
          <a:lstStyle/>
          <a:p>
            <a:pPr algn="l">
              <a:lnSpc>
                <a:spcPct val="160000"/>
              </a:lnSpc>
            </a:pPr>
            <a:r>
              <a:rPr lang="en-US" sz="1500" b="1" dirty="0">
                <a:solidFill>
                  <a:srgbClr val="1A1A1A"/>
                </a:solidFill>
                <a:latin typeface="Quattrocento Sans" pitchFamily="34" charset="0"/>
                <a:ea typeface="Quattrocento Sans" pitchFamily="34" charset="-122"/>
                <a:cs typeface="Quattrocento Sans" pitchFamily="34" charset="-120"/>
              </a:rPr>
              <a:t>Key outflows:</a:t>
            </a:r>
            <a:r>
              <a:rPr lang="en-US" sz="1500" dirty="0">
                <a:solidFill>
                  <a:srgbClr val="1A1A1A"/>
                </a:solidFill>
                <a:latin typeface="Quattrocento Sans" pitchFamily="34" charset="0"/>
                <a:ea typeface="Quattrocento Sans" pitchFamily="34" charset="-122"/>
                <a:cs typeface="Quattrocento Sans" pitchFamily="34" charset="-120"/>
              </a:rPr>
              <a:t> Equipment £12,000, Cost of sales £7,200, Staff wages £4,800, Marketing £3,500, Rent £2,000, Transport £1,200</a:t>
            </a:r>
            <a:endParaRPr lang="en-US" sz="1500" dirty="0"/>
          </a:p>
        </p:txBody>
      </p:sp>
      <p:sp>
        <p:nvSpPr>
          <p:cNvPr id="26" name="Shape 23"/>
          <p:cNvSpPr/>
          <p:nvPr/>
        </p:nvSpPr>
        <p:spPr>
          <a:xfrm>
            <a:off x="0" y="9093200"/>
            <a:ext cx="16256000" cy="50800"/>
          </a:xfrm>
          <a:prstGeom prst="rect">
            <a:avLst/>
          </a:prstGeom>
          <a:solidFill>
            <a:srgbClr val="D4A843"/>
          </a:solidFill>
          <a:ln/>
        </p:spPr>
        <p:txBody>
          <a:bodyPr/>
          <a:lstStyle/>
          <a:p>
            <a:endParaRPr lang="en-US"/>
          </a:p>
        </p:txBody>
      </p:sp>
      <p:sp>
        <p:nvSpPr>
          <p:cNvPr id="27" name="Text 24"/>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MARKETING</a:t>
            </a:r>
            <a:endParaRPr lang="en-US" sz="1200" dirty="0"/>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https://kimi-img.moonshot.cn/pub/slides/okc/v3fyy2t5nnywi/mnt/agents/output/volt_energy_full/images/2_Dark_green_botanical_wallpaper_Images.png"/>
          <p:cNvPicPr>
            <a:picLocks noChangeAspect="1"/>
          </p:cNvPicPr>
          <p:nvPr/>
        </p:nvPicPr>
        <p:blipFill>
          <a:blip r:embed="rId3"/>
          <a:srcRect l="150" r="150"/>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0D1B14">
                  <a:alpha val="93000"/>
                </a:srgbClr>
              </a:gs>
              <a:gs pos="60000">
                <a:srgbClr val="0D1B14">
                  <a:alpha val="80000"/>
                </a:srgbClr>
              </a:gs>
              <a:gs pos="100000">
                <a:srgbClr val="0D1B14">
                  <a:alpha val="6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762000" y="1270000"/>
            <a:ext cx="5080000" cy="2032000"/>
          </a:xfrm>
          <a:prstGeom prst="rect">
            <a:avLst/>
          </a:prstGeom>
          <a:noFill/>
          <a:ln/>
        </p:spPr>
        <p:txBody>
          <a:bodyPr wrap="none" lIns="0" tIns="0" rIns="0" bIns="0" rtlCol="0" anchor="ctr"/>
          <a:lstStyle/>
          <a:p>
            <a:pPr algn="l">
              <a:lnSpc>
                <a:spcPct val="120000"/>
              </a:lnSpc>
            </a:pPr>
            <a:r>
              <a:rPr lang="en-US" sz="14000" dirty="0">
                <a:solidFill>
                  <a:srgbClr val="F5F0E8">
                    <a:alpha val="8000"/>
                  </a:srgbClr>
                </a:solidFill>
                <a:latin typeface="Liter" pitchFamily="34" charset="0"/>
                <a:ea typeface="Liter" pitchFamily="34" charset="-122"/>
                <a:cs typeface="Liter" pitchFamily="34" charset="-120"/>
              </a:rPr>
              <a:t>05</a:t>
            </a:r>
            <a:endParaRPr lang="en-US" sz="14000" dirty="0"/>
          </a:p>
        </p:txBody>
      </p:sp>
      <p:sp>
        <p:nvSpPr>
          <p:cNvPr id="5" name="Text 2"/>
          <p:cNvSpPr/>
          <p:nvPr/>
        </p:nvSpPr>
        <p:spPr>
          <a:xfrm>
            <a:off x="762000" y="3429000"/>
            <a:ext cx="2032000" cy="457200"/>
          </a:xfrm>
          <a:prstGeom prst="rect">
            <a:avLst/>
          </a:prstGeom>
          <a:noFill/>
          <a:ln/>
        </p:spPr>
        <p:txBody>
          <a:bodyPr wrap="none" lIns="0" tIns="0" rIns="0" bIns="0" rtlCol="0" anchor="ctr"/>
          <a:lstStyle/>
          <a:p>
            <a:pPr algn="l">
              <a:lnSpc>
                <a:spcPct val="120000"/>
              </a:lnSpc>
            </a:pPr>
            <a:r>
              <a:rPr lang="en-US" sz="1800" kern="0" spc="300" dirty="0">
                <a:solidFill>
                  <a:srgbClr val="D4A843"/>
                </a:solidFill>
                <a:latin typeface="Liter" pitchFamily="34" charset="0"/>
                <a:ea typeface="Liter" pitchFamily="34" charset="-122"/>
                <a:cs typeface="Liter" pitchFamily="34" charset="-120"/>
              </a:rPr>
              <a:t>CHAPTER 05</a:t>
            </a:r>
            <a:endParaRPr lang="en-US" sz="1800" dirty="0"/>
          </a:p>
        </p:txBody>
      </p:sp>
      <p:sp>
        <p:nvSpPr>
          <p:cNvPr id="6" name="Shape 3"/>
          <p:cNvSpPr/>
          <p:nvPr/>
        </p:nvSpPr>
        <p:spPr>
          <a:xfrm>
            <a:off x="762000" y="4064000"/>
            <a:ext cx="762000" cy="50800"/>
          </a:xfrm>
          <a:prstGeom prst="rect">
            <a:avLst/>
          </a:prstGeom>
          <a:solidFill>
            <a:srgbClr val="D4A843"/>
          </a:solidFill>
          <a:ln/>
        </p:spPr>
        <p:txBody>
          <a:bodyPr/>
          <a:lstStyle/>
          <a:p>
            <a:endParaRPr lang="en-US"/>
          </a:p>
        </p:txBody>
      </p:sp>
      <p:sp>
        <p:nvSpPr>
          <p:cNvPr id="7" name="Text 4"/>
          <p:cNvSpPr/>
          <p:nvPr/>
        </p:nvSpPr>
        <p:spPr>
          <a:xfrm>
            <a:off x="762000" y="4318000"/>
            <a:ext cx="11430000" cy="635000"/>
          </a:xfrm>
          <a:prstGeom prst="rect">
            <a:avLst/>
          </a:prstGeom>
          <a:noFill/>
          <a:ln/>
        </p:spPr>
        <p:txBody>
          <a:bodyPr wrap="none" lIns="0" tIns="0" rIns="0" bIns="0" rtlCol="0" anchor="ctr"/>
          <a:lstStyle/>
          <a:p>
            <a:pPr algn="l">
              <a:lnSpc>
                <a:spcPct val="120000"/>
              </a:lnSpc>
            </a:pPr>
            <a:r>
              <a:rPr lang="en-US" sz="3600" kern="0" spc="200" dirty="0">
                <a:solidFill>
                  <a:srgbClr val="F5F0E8"/>
                </a:solidFill>
                <a:latin typeface="Liter" pitchFamily="34" charset="0"/>
                <a:ea typeface="Liter" pitchFamily="34" charset="-122"/>
                <a:cs typeface="Liter" pitchFamily="34" charset="-120"/>
              </a:rPr>
              <a:t>FUNDING AND STARTUP EXPENSES</a:t>
            </a:r>
            <a:endParaRPr lang="en-US" sz="3600" dirty="0"/>
          </a:p>
        </p:txBody>
      </p:sp>
      <p:sp>
        <p:nvSpPr>
          <p:cNvPr id="8" name="Text 5"/>
          <p:cNvSpPr/>
          <p:nvPr/>
        </p:nvSpPr>
        <p:spPr>
          <a:xfrm>
            <a:off x="762000" y="5143500"/>
            <a:ext cx="7620000" cy="762000"/>
          </a:xfrm>
          <a:prstGeom prst="rect">
            <a:avLst/>
          </a:prstGeom>
          <a:noFill/>
          <a:ln/>
        </p:spPr>
        <p:txBody>
          <a:bodyPr wrap="square" lIns="0" tIns="0" rIns="0" bIns="0" rtlCol="0" anchor="t"/>
          <a:lstStyle/>
          <a:p>
            <a:pPr algn="l">
              <a:lnSpc>
                <a:spcPct val="160000"/>
              </a:lnSpc>
            </a:pPr>
            <a:r>
              <a:rPr lang="en-US" sz="1800" dirty="0">
                <a:solidFill>
                  <a:srgbClr val="F5F0E8"/>
                </a:solidFill>
                <a:latin typeface="Quattrocento Sans" pitchFamily="34" charset="0"/>
                <a:ea typeface="Quattrocento Sans" pitchFamily="34" charset="-122"/>
                <a:cs typeface="Quattrocento Sans" pitchFamily="34" charset="-120"/>
              </a:rPr>
              <a:t>Funding sources, startup expenses, and financial projections</a:t>
            </a:r>
            <a:endParaRPr lang="en-US" sz="1800" dirty="0"/>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5.1 Funding Requirements and Sources</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Text 2"/>
          <p:cNvSpPr/>
          <p:nvPr/>
        </p:nvSpPr>
        <p:spPr>
          <a:xfrm>
            <a:off x="762000" y="1371600"/>
            <a:ext cx="14732000" cy="381000"/>
          </a:xfrm>
          <a:prstGeom prst="rect">
            <a:avLst/>
          </a:prstGeom>
          <a:noFill/>
          <a:ln/>
        </p:spPr>
        <p:txBody>
          <a:bodyPr wrap="square" lIns="0" tIns="0" rIns="0" bIns="0" rtlCol="0" anchor="ctr"/>
          <a:lstStyle/>
          <a:p>
            <a:pPr algn="l">
              <a:lnSpc>
                <a:spcPct val="120000"/>
              </a:lnSpc>
            </a:pPr>
            <a:r>
              <a:rPr lang="en-US" sz="1800" dirty="0">
                <a:solidFill>
                  <a:srgbClr val="1A1A1A"/>
                </a:solidFill>
                <a:latin typeface="Quattrocento Sans" pitchFamily="34" charset="0"/>
                <a:ea typeface="Quattrocento Sans" pitchFamily="34" charset="-122"/>
                <a:cs typeface="Quattrocento Sans" pitchFamily="34" charset="-120"/>
              </a:rPr>
              <a:t>VOLT Energy requires </a:t>
            </a:r>
            <a:r>
              <a:rPr lang="en-US" sz="1800" b="1" dirty="0">
                <a:solidFill>
                  <a:srgbClr val="1A1A1A"/>
                </a:solidFill>
                <a:latin typeface="Quattrocento Sans" pitchFamily="34" charset="0"/>
                <a:ea typeface="Quattrocento Sans" pitchFamily="34" charset="-122"/>
                <a:cs typeface="Quattrocento Sans" pitchFamily="34" charset="-120"/>
              </a:rPr>
              <a:t>£75,000</a:t>
            </a:r>
            <a:r>
              <a:rPr lang="en-US" sz="1800" dirty="0">
                <a:solidFill>
                  <a:srgbClr val="1A1A1A"/>
                </a:solidFill>
                <a:latin typeface="Quattrocento Sans" pitchFamily="34" charset="0"/>
                <a:ea typeface="Quattrocento Sans" pitchFamily="34" charset="-122"/>
                <a:cs typeface="Quattrocento Sans" pitchFamily="34" charset="-120"/>
              </a:rPr>
              <a:t> to fund the first six months of operations. The funding will be sourced through a three-tier approach:</a:t>
            </a:r>
            <a:endParaRPr lang="en-US" sz="1800" dirty="0"/>
          </a:p>
        </p:txBody>
      </p:sp>
      <p:graphicFrame>
        <p:nvGraphicFramePr>
          <p:cNvPr id="24" name="Table 0"/>
          <p:cNvGraphicFramePr>
            <a:graphicFrameLocks noGrp="1"/>
          </p:cNvGraphicFramePr>
          <p:nvPr>
            <p:extLst>
              <p:ext uri="{D42A27DB-BD31-4B8C-83A1-F6EECF244321}">
                <p14:modId xmlns:p14="http://schemas.microsoft.com/office/powerpoint/2010/main" val="1579011935"/>
              </p:ext>
            </p:extLst>
          </p:nvPr>
        </p:nvGraphicFramePr>
        <p:xfrm>
          <a:off x="762000" y="1968500"/>
          <a:ext cx="14732000" cy="2476500"/>
        </p:xfrm>
        <a:graphic>
          <a:graphicData uri="http://schemas.openxmlformats.org/drawingml/2006/table">
            <a:tbl>
              <a:tblPr/>
              <a:tblGrid>
                <a:gridCol w="5156200">
                  <a:extLst>
                    <a:ext uri="{9D8B030D-6E8A-4147-A177-3AD203B41FA5}">
                      <a16:colId xmlns:a16="http://schemas.microsoft.com/office/drawing/2014/main" val="20000"/>
                    </a:ext>
                  </a:extLst>
                </a:gridCol>
                <a:gridCol w="2946400">
                  <a:extLst>
                    <a:ext uri="{9D8B030D-6E8A-4147-A177-3AD203B41FA5}">
                      <a16:colId xmlns:a16="http://schemas.microsoft.com/office/drawing/2014/main" val="20001"/>
                    </a:ext>
                  </a:extLst>
                </a:gridCol>
                <a:gridCol w="6629400">
                  <a:extLst>
                    <a:ext uri="{9D8B030D-6E8A-4147-A177-3AD203B41FA5}">
                      <a16:colId xmlns:a16="http://schemas.microsoft.com/office/drawing/2014/main" val="20002"/>
                    </a:ext>
                  </a:extLst>
                </a:gridCol>
              </a:tblGrid>
              <a:tr h="569595">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Source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ctr"/>
                      <a:r>
                        <a:rPr lang="en-US" sz="1400" b="1" dirty="0">
                          <a:solidFill>
                            <a:srgbClr val="F5F0E8"/>
                          </a:solidFill>
                          <a:latin typeface="Quattrocento Sans" pitchFamily="34" charset="0"/>
                          <a:ea typeface="Quattrocento Sans" pitchFamily="34" charset="-122"/>
                          <a:cs typeface="Quattrocento Sans" pitchFamily="34" charset="-120"/>
                        </a:rPr>
                        <a:t>Amount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Terms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extLst>
                  <a:ext uri="{0D108BD9-81ED-4DB2-BD59-A6C34878D82A}">
                    <a16:rowId xmlns:a16="http://schemas.microsoft.com/office/drawing/2014/main" val="10000"/>
                  </a:ext>
                </a:extLst>
              </a:tr>
              <a:tr h="63646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Founders' Personal Investment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£25,000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Equity stake, no repayment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3646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British Business Bank Loan</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£30,000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6% fixed interest, 5-year term</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2"/>
                  </a:ext>
                </a:extLst>
              </a:tr>
              <a:tr h="633984">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Angel Investor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£20,000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15% equity</a:t>
                      </a:r>
                      <a:r>
                        <a:rPr lang="en-US" sz="1400" dirty="0">
                          <a:solidFill>
                            <a:srgbClr val="1A1A1A"/>
                          </a:solidFill>
                          <a:latin typeface="Quattrocento Sans" pitchFamily="34" charset="0"/>
                          <a:ea typeface="Quattrocento Sans" pitchFamily="34" charset="-122"/>
                          <a:cs typeface="Quattrocento Sans" pitchFamily="34" charset="-120"/>
                        </a:rPr>
                        <a:t> + industry connections and strategic guidance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extLst>
                  <a:ext uri="{0D108BD9-81ED-4DB2-BD59-A6C34878D82A}">
                    <a16:rowId xmlns:a16="http://schemas.microsoft.com/office/drawing/2014/main" val="10003"/>
                  </a:ext>
                </a:extLst>
              </a:tr>
            </a:tbl>
          </a:graphicData>
        </a:graphic>
      </p:graphicFrame>
      <p:sp>
        <p:nvSpPr>
          <p:cNvPr id="6" name="Text 3"/>
          <p:cNvSpPr/>
          <p:nvPr/>
        </p:nvSpPr>
        <p:spPr>
          <a:xfrm>
            <a:off x="762000" y="4635500"/>
            <a:ext cx="508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Table 3: Funding Sources</a:t>
            </a:r>
            <a:endParaRPr lang="en-US" sz="1200" dirty="0"/>
          </a:p>
        </p:txBody>
      </p:sp>
      <p:sp>
        <p:nvSpPr>
          <p:cNvPr id="7" name="Text 4"/>
          <p:cNvSpPr/>
          <p:nvPr/>
        </p:nvSpPr>
        <p:spPr>
          <a:xfrm>
            <a:off x="762000" y="5080000"/>
            <a:ext cx="14732000" cy="1016000"/>
          </a:xfrm>
          <a:prstGeom prst="rect">
            <a:avLst/>
          </a:prstGeom>
          <a:noFill/>
          <a:ln/>
        </p:spPr>
        <p:txBody>
          <a:bodyPr wrap="square" lIns="0" tIns="0" rIns="0" bIns="0" rtlCol="0" anchor="t"/>
          <a:lstStyle/>
          <a:p>
            <a:pPr algn="l">
              <a:lnSpc>
                <a:spcPct val="160000"/>
              </a:lnSpc>
            </a:pPr>
            <a:r>
              <a:rPr lang="en-US" sz="1800" dirty="0">
                <a:solidFill>
                  <a:srgbClr val="1A1A1A"/>
                </a:solidFill>
                <a:latin typeface="Quattrocento Sans" pitchFamily="34" charset="0"/>
                <a:ea typeface="Quattrocento Sans" pitchFamily="34" charset="-122"/>
                <a:cs typeface="Quattrocento Sans" pitchFamily="34" charset="-120"/>
              </a:rPr>
              <a:t>This structure ensures founders retain approximately </a:t>
            </a:r>
            <a:r>
              <a:rPr lang="en-US" sz="1800" b="1" dirty="0">
                <a:solidFill>
                  <a:srgbClr val="1A1A1A"/>
                </a:solidFill>
                <a:latin typeface="Quattrocento Sans" pitchFamily="34" charset="0"/>
                <a:ea typeface="Quattrocento Sans" pitchFamily="34" charset="-122"/>
                <a:cs typeface="Quattrocento Sans" pitchFamily="34" charset="-120"/>
              </a:rPr>
              <a:t>75% ownership</a:t>
            </a:r>
            <a:r>
              <a:rPr lang="en-US" sz="1800" dirty="0">
                <a:solidFill>
                  <a:srgbClr val="1A1A1A"/>
                </a:solidFill>
                <a:latin typeface="Quattrocento Sans" pitchFamily="34" charset="0"/>
                <a:ea typeface="Quattrocento Sans" pitchFamily="34" charset="-122"/>
                <a:cs typeface="Quattrocento Sans" pitchFamily="34" charset="-120"/>
              </a:rPr>
              <a:t> while accessing essential growth capital and investor mentorship. The startup loan was chosen over equity for its lower long-term cost, while the angel investor brings valuable industry connections and strategic guidance.</a:t>
            </a:r>
            <a:endParaRPr lang="en-US" sz="1800" dirty="0"/>
          </a:p>
        </p:txBody>
      </p:sp>
      <p:sp>
        <p:nvSpPr>
          <p:cNvPr id="8" name="Shape 5"/>
          <p:cNvSpPr/>
          <p:nvPr/>
        </p:nvSpPr>
        <p:spPr>
          <a:xfrm>
            <a:off x="0" y="9093200"/>
            <a:ext cx="16256000" cy="50800"/>
          </a:xfrm>
          <a:prstGeom prst="rect">
            <a:avLst/>
          </a:prstGeom>
          <a:solidFill>
            <a:srgbClr val="D4A843"/>
          </a:solidFill>
          <a:ln/>
        </p:spPr>
        <p:txBody>
          <a:bodyPr/>
          <a:lstStyle/>
          <a:p>
            <a:endParaRPr lang="en-US"/>
          </a:p>
        </p:txBody>
      </p:sp>
      <p:sp>
        <p:nvSpPr>
          <p:cNvPr id="9" name="Text 6"/>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FUNDING</a:t>
            </a:r>
            <a:endParaRPr lang="en-US" sz="1200" dirty="0"/>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143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5.2 First Month Startup Expenses</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graphicFrame>
        <p:nvGraphicFramePr>
          <p:cNvPr id="25" name="Table 0"/>
          <p:cNvGraphicFramePr>
            <a:graphicFrameLocks noGrp="1"/>
          </p:cNvGraphicFramePr>
          <p:nvPr>
            <p:extLst>
              <p:ext uri="{D42A27DB-BD31-4B8C-83A1-F6EECF244321}">
                <p14:modId xmlns:p14="http://schemas.microsoft.com/office/powerpoint/2010/main" val="1579011935"/>
              </p:ext>
            </p:extLst>
          </p:nvPr>
        </p:nvGraphicFramePr>
        <p:xfrm>
          <a:off x="762000" y="1371600"/>
          <a:ext cx="14732000" cy="3937000"/>
        </p:xfrm>
        <a:graphic>
          <a:graphicData uri="http://schemas.openxmlformats.org/drawingml/2006/table">
            <a:tbl>
              <a:tblPr/>
              <a:tblGrid>
                <a:gridCol w="5156200">
                  <a:extLst>
                    <a:ext uri="{9D8B030D-6E8A-4147-A177-3AD203B41FA5}">
                      <a16:colId xmlns:a16="http://schemas.microsoft.com/office/drawing/2014/main" val="20000"/>
                    </a:ext>
                  </a:extLst>
                </a:gridCol>
                <a:gridCol w="2946400">
                  <a:extLst>
                    <a:ext uri="{9D8B030D-6E8A-4147-A177-3AD203B41FA5}">
                      <a16:colId xmlns:a16="http://schemas.microsoft.com/office/drawing/2014/main" val="20001"/>
                    </a:ext>
                  </a:extLst>
                </a:gridCol>
                <a:gridCol w="6629400">
                  <a:extLst>
                    <a:ext uri="{9D8B030D-6E8A-4147-A177-3AD203B41FA5}">
                      <a16:colId xmlns:a16="http://schemas.microsoft.com/office/drawing/2014/main" val="20002"/>
                    </a:ext>
                  </a:extLst>
                </a:gridCol>
              </a:tblGrid>
              <a:tr h="393700">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Expense Category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ctr"/>
                      <a:r>
                        <a:rPr lang="en-US" sz="1400" b="1" dirty="0">
                          <a:solidFill>
                            <a:srgbClr val="F5F0E8"/>
                          </a:solidFill>
                          <a:latin typeface="Quattrocento Sans" pitchFamily="34" charset="0"/>
                          <a:ea typeface="Quattrocento Sans" pitchFamily="34" charset="-122"/>
                          <a:cs typeface="Quattrocento Sans" pitchFamily="34" charset="-120"/>
                        </a:rPr>
                        <a:t>Amount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tc>
                  <a:txBody>
                    <a:bodyPr/>
                    <a:lstStyle/>
                    <a:p>
                      <a:pPr algn="l"/>
                      <a:r>
                        <a:rPr lang="en-US" sz="1400" b="1" dirty="0">
                          <a:solidFill>
                            <a:srgbClr val="F5F0E8"/>
                          </a:solidFill>
                          <a:latin typeface="Quattrocento Sans" pitchFamily="34" charset="0"/>
                          <a:ea typeface="Quattrocento Sans" pitchFamily="34" charset="-122"/>
                          <a:cs typeface="Quattrocento Sans" pitchFamily="34" charset="-120"/>
                        </a:rPr>
                        <a:t>Details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solidFill>
                  </a:tcPr>
                </a:tc>
                <a:extLst>
                  <a:ext uri="{0D108BD9-81ED-4DB2-BD59-A6C34878D82A}">
                    <a16:rowId xmlns:a16="http://schemas.microsoft.com/office/drawing/2014/main" val="10000"/>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Product Development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£6,000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Formulation, lab testing, sampling</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Initial Inventory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£8,500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5,000 units at co-manufacturer cost</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2"/>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Packaging Design</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£3,500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Can design, artwork, print setup</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Legal and Compliance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£2,500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Registration, trademarks, food safety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4"/>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Website and E-commerce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£2,500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Domain, hosting, payment gateway</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Marketing Launch</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£3,500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Social ads, influencers, PR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6"/>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Equipment and Setup</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£1,500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Laptops, phones, furniture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393700">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Workspace (Month 1)</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tc>
                  <a:txBody>
                    <a:bodyPr/>
                    <a:lstStyle/>
                    <a:p>
                      <a:pPr algn="l"/>
                      <a:r>
                        <a:rPr lang="en-US" sz="1400" dirty="0">
                          <a:solidFill>
                            <a:srgbClr val="1A1A1A"/>
                          </a:solidFill>
                          <a:latin typeface="Quattrocento Sans" pitchFamily="34" charset="0"/>
                          <a:ea typeface="Quattrocento Sans" pitchFamily="34" charset="-122"/>
                          <a:cs typeface="Quattrocento Sans" pitchFamily="34" charset="-120"/>
                        </a:rPr>
                        <a:t>Co-working space Birmingham</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F5F0E8"/>
                    </a:solidFill>
                  </a:tcPr>
                </a:tc>
                <a:extLst>
                  <a:ext uri="{0D108BD9-81ED-4DB2-BD59-A6C34878D82A}">
                    <a16:rowId xmlns:a16="http://schemas.microsoft.com/office/drawing/2014/main" val="10008"/>
                  </a:ext>
                </a:extLst>
              </a:tr>
              <a:tr h="393700">
                <a:tc>
                  <a:txBody>
                    <a:bodyPr/>
                    <a:lstStyle/>
                    <a:p>
                      <a:pPr algn="l"/>
                      <a:r>
                        <a:rPr lang="en-US" sz="1400" b="1" dirty="0">
                          <a:solidFill>
                            <a:srgbClr val="1A1A1A"/>
                          </a:solidFill>
                          <a:latin typeface="Quattrocento Sans" pitchFamily="34" charset="0"/>
                          <a:ea typeface="Quattrocento Sans" pitchFamily="34" charset="-122"/>
                          <a:cs typeface="Quattrocento Sans" pitchFamily="34" charset="-120"/>
                        </a:rPr>
                        <a:t>Total</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ctr"/>
                      <a:r>
                        <a:rPr lang="en-US" sz="1400" b="1" dirty="0">
                          <a:solidFill>
                            <a:srgbClr val="1A1A1A"/>
                          </a:solidFill>
                          <a:latin typeface="Quattrocento Sans" pitchFamily="34" charset="0"/>
                          <a:ea typeface="Quattrocento Sans" pitchFamily="34" charset="-122"/>
                          <a:cs typeface="Quattrocento Sans" pitchFamily="34" charset="-120"/>
                        </a:rPr>
                        <a:t>£28,500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tc>
                  <a:txBody>
                    <a:bodyPr/>
                    <a:lstStyle/>
                    <a:p>
                      <a:pPr algn="l"/>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E0DCD4"/>
                      </a:solidFill>
                      <a:prstDash val="solid"/>
                      <a:round/>
                      <a:headEnd type="none" w="med" len="med"/>
                      <a:tailEnd type="none" w="med" len="med"/>
                    </a:lnL>
                    <a:lnR w="12700" cap="flat" cmpd="sng" algn="ctr">
                      <a:solidFill>
                        <a:srgbClr val="E0DCD4"/>
                      </a:solidFill>
                      <a:prstDash val="solid"/>
                      <a:round/>
                      <a:headEnd type="none" w="med" len="med"/>
                      <a:tailEnd type="none" w="med" len="med"/>
                    </a:lnR>
                    <a:lnT w="12700" cap="flat" cmpd="sng" algn="ctr">
                      <a:solidFill>
                        <a:srgbClr val="E0DCD4"/>
                      </a:solidFill>
                      <a:prstDash val="solid"/>
                      <a:round/>
                      <a:headEnd type="none" w="med" len="med"/>
                      <a:tailEnd type="none" w="med" len="med"/>
                    </a:lnT>
                    <a:lnB w="12700" cap="flat" cmpd="sng" algn="ctr">
                      <a:solidFill>
                        <a:srgbClr val="E0DCD4"/>
                      </a:solidFill>
                      <a:prstDash val="solid"/>
                      <a:round/>
                      <a:headEnd type="none" w="med" len="med"/>
                      <a:tailEnd type="none" w="med" len="med"/>
                    </a:lnB>
                    <a:solidFill>
                      <a:srgbClr val="1B4332">
                        <a:alpha val="8235"/>
                      </a:srgbClr>
                    </a:solidFill>
                  </a:tcPr>
                </a:tc>
                <a:extLst>
                  <a:ext uri="{0D108BD9-81ED-4DB2-BD59-A6C34878D82A}">
                    <a16:rowId xmlns:a16="http://schemas.microsoft.com/office/drawing/2014/main" val="10009"/>
                  </a:ext>
                </a:extLst>
              </a:tr>
            </a:tbl>
          </a:graphicData>
        </a:graphic>
      </p:graphicFrame>
      <p:sp>
        <p:nvSpPr>
          <p:cNvPr id="5" name="Text 2"/>
          <p:cNvSpPr/>
          <p:nvPr/>
        </p:nvSpPr>
        <p:spPr>
          <a:xfrm>
            <a:off x="762000" y="5461000"/>
            <a:ext cx="5080000" cy="254000"/>
          </a:xfrm>
          <a:prstGeom prst="rect">
            <a:avLst/>
          </a:prstGeom>
          <a:noFill/>
          <a:ln/>
        </p:spPr>
        <p:txBody>
          <a:bodyPr wrap="square" lIns="0" tIns="0" rIns="0" bIns="0" rtlCol="0" anchor="ctr"/>
          <a:lstStyle/>
          <a:p>
            <a:pPr algn="l">
              <a:lnSpc>
                <a:spcPct val="140000"/>
              </a:lnSpc>
            </a:pPr>
            <a:r>
              <a:rPr lang="en-US" sz="1200" dirty="0">
                <a:solidFill>
                  <a:srgbClr val="5C7A6A"/>
                </a:solidFill>
                <a:latin typeface="Quattrocento Sans" pitchFamily="34" charset="0"/>
                <a:ea typeface="Quattrocento Sans" pitchFamily="34" charset="-122"/>
                <a:cs typeface="Quattrocento Sans" pitchFamily="34" charset="-120"/>
              </a:rPr>
              <a:t>Table 4: First Month Startup Expenses</a:t>
            </a:r>
            <a:endParaRPr lang="en-US" sz="1200" dirty="0"/>
          </a:p>
        </p:txBody>
      </p:sp>
      <p:sp>
        <p:nvSpPr>
          <p:cNvPr id="6" name="Text 3"/>
          <p:cNvSpPr/>
          <p:nvPr/>
        </p:nvSpPr>
        <p:spPr>
          <a:xfrm>
            <a:off x="762000" y="5905500"/>
            <a:ext cx="14732000" cy="762000"/>
          </a:xfrm>
          <a:prstGeom prst="rect">
            <a:avLst/>
          </a:prstGeom>
          <a:noFill/>
          <a:ln/>
        </p:spPr>
        <p:txBody>
          <a:bodyPr wrap="square" lIns="0" tIns="0" rIns="0" bIns="0" rtlCol="0" anchor="t"/>
          <a:lstStyle/>
          <a:p>
            <a:pPr algn="l">
              <a:lnSpc>
                <a:spcPct val="160000"/>
              </a:lnSpc>
            </a:pPr>
            <a:r>
              <a:rPr lang="en-US" sz="1800" dirty="0">
                <a:solidFill>
                  <a:srgbClr val="1A1A1A"/>
                </a:solidFill>
                <a:latin typeface="Quattrocento Sans" pitchFamily="34" charset="0"/>
                <a:ea typeface="Quattrocento Sans" pitchFamily="34" charset="-122"/>
                <a:cs typeface="Quattrocento Sans" pitchFamily="34" charset="-120"/>
              </a:rPr>
              <a:t>The remaining funds cover months 2-6 operations and a </a:t>
            </a:r>
            <a:r>
              <a:rPr lang="en-US" sz="1800" b="1" dirty="0">
                <a:solidFill>
                  <a:srgbClr val="1A1A1A"/>
                </a:solidFill>
                <a:latin typeface="Quattrocento Sans" pitchFamily="34" charset="0"/>
                <a:ea typeface="Quattrocento Sans" pitchFamily="34" charset="-122"/>
                <a:cs typeface="Quattrocento Sans" pitchFamily="34" charset="-120"/>
              </a:rPr>
              <a:t>10% contingency reserve</a:t>
            </a:r>
            <a:r>
              <a:rPr lang="en-US" sz="1800" dirty="0">
                <a:solidFill>
                  <a:srgbClr val="1A1A1A"/>
                </a:solidFill>
                <a:latin typeface="Quattrocento Sans" pitchFamily="34" charset="0"/>
                <a:ea typeface="Quattrocento Sans" pitchFamily="34" charset="-122"/>
                <a:cs typeface="Quattrocento Sans" pitchFamily="34" charset="-120"/>
              </a:rPr>
              <a:t> for unexpected costs.</a:t>
            </a:r>
            <a:endParaRPr lang="en-US" sz="1800" dirty="0"/>
          </a:p>
        </p:txBody>
      </p:sp>
      <p:sp>
        <p:nvSpPr>
          <p:cNvPr id="7" name="Shape 4"/>
          <p:cNvSpPr/>
          <p:nvPr/>
        </p:nvSpPr>
        <p:spPr>
          <a:xfrm>
            <a:off x="0" y="9093200"/>
            <a:ext cx="16256000" cy="50800"/>
          </a:xfrm>
          <a:prstGeom prst="rect">
            <a:avLst/>
          </a:prstGeom>
          <a:solidFill>
            <a:srgbClr val="D4A843"/>
          </a:solidFill>
          <a:ln/>
        </p:spPr>
        <p:txBody>
          <a:bodyPr/>
          <a:lstStyle/>
          <a:p>
            <a:endParaRPr lang="en-US"/>
          </a:p>
        </p:txBody>
      </p:sp>
      <p:sp>
        <p:nvSpPr>
          <p:cNvPr id="8" name="Text 5"/>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FUNDING</a:t>
            </a:r>
            <a:endParaRPr lang="en-US" sz="1200" dirty="0"/>
          </a:p>
        </p:txBody>
      </p:sp>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5.3 Financial Projections</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Shape 2"/>
          <p:cNvSpPr/>
          <p:nvPr/>
        </p:nvSpPr>
        <p:spPr>
          <a:xfrm>
            <a:off x="762000" y="1371600"/>
            <a:ext cx="2794000" cy="1206500"/>
          </a:xfrm>
          <a:prstGeom prst="rect">
            <a:avLst/>
          </a:prstGeom>
          <a:solidFill>
            <a:srgbClr val="1B4332"/>
          </a:solidFill>
          <a:ln/>
        </p:spPr>
        <p:txBody>
          <a:bodyPr/>
          <a:lstStyle/>
          <a:p>
            <a:endParaRPr lang="en-US"/>
          </a:p>
        </p:txBody>
      </p:sp>
      <p:sp>
        <p:nvSpPr>
          <p:cNvPr id="5" name="Text 3"/>
          <p:cNvSpPr/>
          <p:nvPr/>
        </p:nvSpPr>
        <p:spPr>
          <a:xfrm>
            <a:off x="965200" y="1447800"/>
            <a:ext cx="2387600" cy="558800"/>
          </a:xfrm>
          <a:prstGeom prst="rect">
            <a:avLst/>
          </a:prstGeom>
          <a:noFill/>
          <a:ln/>
        </p:spPr>
        <p:txBody>
          <a:bodyPr wrap="none" lIns="0" tIns="0" rIns="0" bIns="0" rtlCol="0" anchor="ctr"/>
          <a:lstStyle/>
          <a:p>
            <a:pPr algn="l">
              <a:lnSpc>
                <a:spcPct val="120000"/>
              </a:lnSpc>
            </a:pPr>
            <a:r>
              <a:rPr lang="en-US" sz="3600" dirty="0">
                <a:solidFill>
                  <a:srgbClr val="D4A843"/>
                </a:solidFill>
                <a:latin typeface="Liter" pitchFamily="34" charset="0"/>
                <a:ea typeface="Liter" pitchFamily="34" charset="-122"/>
                <a:cs typeface="Liter" pitchFamily="34" charset="-120"/>
              </a:rPr>
              <a:t>Month 14</a:t>
            </a:r>
            <a:endParaRPr lang="en-US" sz="3600" dirty="0"/>
          </a:p>
        </p:txBody>
      </p:sp>
      <p:sp>
        <p:nvSpPr>
          <p:cNvPr id="6" name="Text 4"/>
          <p:cNvSpPr/>
          <p:nvPr/>
        </p:nvSpPr>
        <p:spPr>
          <a:xfrm>
            <a:off x="965200" y="2032000"/>
            <a:ext cx="2387600" cy="4064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Break-even</a:t>
            </a:r>
            <a:endParaRPr lang="en-US" sz="1300" dirty="0"/>
          </a:p>
        </p:txBody>
      </p:sp>
      <p:sp>
        <p:nvSpPr>
          <p:cNvPr id="7" name="Shape 5"/>
          <p:cNvSpPr/>
          <p:nvPr/>
        </p:nvSpPr>
        <p:spPr>
          <a:xfrm>
            <a:off x="3810000" y="1371600"/>
            <a:ext cx="2794000" cy="1206500"/>
          </a:xfrm>
          <a:prstGeom prst="rect">
            <a:avLst/>
          </a:prstGeom>
          <a:solidFill>
            <a:srgbClr val="1B4332"/>
          </a:solidFill>
          <a:ln/>
        </p:spPr>
        <p:txBody>
          <a:bodyPr/>
          <a:lstStyle/>
          <a:p>
            <a:endParaRPr lang="en-US"/>
          </a:p>
        </p:txBody>
      </p:sp>
      <p:sp>
        <p:nvSpPr>
          <p:cNvPr id="8" name="Text 6"/>
          <p:cNvSpPr/>
          <p:nvPr/>
        </p:nvSpPr>
        <p:spPr>
          <a:xfrm>
            <a:off x="4013200" y="1447800"/>
            <a:ext cx="2387600" cy="558800"/>
          </a:xfrm>
          <a:prstGeom prst="rect">
            <a:avLst/>
          </a:prstGeom>
          <a:noFill/>
          <a:ln/>
        </p:spPr>
        <p:txBody>
          <a:bodyPr wrap="none" lIns="0" tIns="0" rIns="0" bIns="0" rtlCol="0" anchor="ctr"/>
          <a:lstStyle/>
          <a:p>
            <a:pPr algn="l">
              <a:lnSpc>
                <a:spcPct val="120000"/>
              </a:lnSpc>
            </a:pPr>
            <a:r>
              <a:rPr lang="en-US" sz="3600" dirty="0">
                <a:solidFill>
                  <a:srgbClr val="D4A843"/>
                </a:solidFill>
                <a:latin typeface="Liter" pitchFamily="34" charset="0"/>
                <a:ea typeface="Liter" pitchFamily="34" charset="-122"/>
                <a:cs typeface="Liter" pitchFamily="34" charset="-120"/>
              </a:rPr>
              <a:t>£480K</a:t>
            </a:r>
            <a:endParaRPr lang="en-US" sz="3600" dirty="0"/>
          </a:p>
        </p:txBody>
      </p:sp>
      <p:sp>
        <p:nvSpPr>
          <p:cNvPr id="9" name="Text 7"/>
          <p:cNvSpPr/>
          <p:nvPr/>
        </p:nvSpPr>
        <p:spPr>
          <a:xfrm>
            <a:off x="4013200" y="2032000"/>
            <a:ext cx="2387600" cy="4064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Year-one revenue</a:t>
            </a:r>
            <a:endParaRPr lang="en-US" sz="1300" dirty="0"/>
          </a:p>
        </p:txBody>
      </p:sp>
      <p:sp>
        <p:nvSpPr>
          <p:cNvPr id="10" name="Shape 8"/>
          <p:cNvSpPr/>
          <p:nvPr/>
        </p:nvSpPr>
        <p:spPr>
          <a:xfrm>
            <a:off x="6858000" y="1371600"/>
            <a:ext cx="2794000" cy="1206500"/>
          </a:xfrm>
          <a:prstGeom prst="rect">
            <a:avLst/>
          </a:prstGeom>
          <a:solidFill>
            <a:srgbClr val="1B4332"/>
          </a:solidFill>
          <a:ln/>
        </p:spPr>
        <p:txBody>
          <a:bodyPr/>
          <a:lstStyle/>
          <a:p>
            <a:endParaRPr lang="en-US"/>
          </a:p>
        </p:txBody>
      </p:sp>
      <p:sp>
        <p:nvSpPr>
          <p:cNvPr id="11" name="Text 9"/>
          <p:cNvSpPr/>
          <p:nvPr/>
        </p:nvSpPr>
        <p:spPr>
          <a:xfrm>
            <a:off x="7061200" y="1447800"/>
            <a:ext cx="2387600" cy="558800"/>
          </a:xfrm>
          <a:prstGeom prst="rect">
            <a:avLst/>
          </a:prstGeom>
          <a:noFill/>
          <a:ln/>
        </p:spPr>
        <p:txBody>
          <a:bodyPr wrap="none" lIns="0" tIns="0" rIns="0" bIns="0" rtlCol="0" anchor="ctr"/>
          <a:lstStyle/>
          <a:p>
            <a:pPr algn="l">
              <a:lnSpc>
                <a:spcPct val="120000"/>
              </a:lnSpc>
            </a:pPr>
            <a:r>
              <a:rPr lang="en-US" sz="3600" dirty="0">
                <a:solidFill>
                  <a:srgbClr val="D4A843"/>
                </a:solidFill>
                <a:latin typeface="Liter" pitchFamily="34" charset="0"/>
                <a:ea typeface="Liter" pitchFamily="34" charset="-122"/>
                <a:cs typeface="Liter" pitchFamily="34" charset="-120"/>
              </a:rPr>
              <a:t>55%</a:t>
            </a:r>
            <a:endParaRPr lang="en-US" sz="3600" dirty="0"/>
          </a:p>
        </p:txBody>
      </p:sp>
      <p:sp>
        <p:nvSpPr>
          <p:cNvPr id="12" name="Text 10"/>
          <p:cNvSpPr/>
          <p:nvPr/>
        </p:nvSpPr>
        <p:spPr>
          <a:xfrm>
            <a:off x="7061200" y="2032000"/>
            <a:ext cx="2387600" cy="4064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Gross margin</a:t>
            </a:r>
            <a:endParaRPr lang="en-US" sz="1300" dirty="0"/>
          </a:p>
        </p:txBody>
      </p:sp>
      <p:sp>
        <p:nvSpPr>
          <p:cNvPr id="13" name="Shape 11"/>
          <p:cNvSpPr/>
          <p:nvPr/>
        </p:nvSpPr>
        <p:spPr>
          <a:xfrm>
            <a:off x="9906000" y="1371600"/>
            <a:ext cx="2794000" cy="1206500"/>
          </a:xfrm>
          <a:prstGeom prst="rect">
            <a:avLst/>
          </a:prstGeom>
          <a:solidFill>
            <a:srgbClr val="1B4332"/>
          </a:solidFill>
          <a:ln/>
        </p:spPr>
        <p:txBody>
          <a:bodyPr/>
          <a:lstStyle/>
          <a:p>
            <a:endParaRPr lang="en-US"/>
          </a:p>
        </p:txBody>
      </p:sp>
      <p:sp>
        <p:nvSpPr>
          <p:cNvPr id="14" name="Text 12"/>
          <p:cNvSpPr/>
          <p:nvPr/>
        </p:nvSpPr>
        <p:spPr>
          <a:xfrm>
            <a:off x="10109200" y="1447800"/>
            <a:ext cx="2387600" cy="558800"/>
          </a:xfrm>
          <a:prstGeom prst="rect">
            <a:avLst/>
          </a:prstGeom>
          <a:noFill/>
          <a:ln/>
        </p:spPr>
        <p:txBody>
          <a:bodyPr wrap="none" lIns="0" tIns="0" rIns="0" bIns="0" rtlCol="0" anchor="ctr"/>
          <a:lstStyle/>
          <a:p>
            <a:pPr algn="l">
              <a:lnSpc>
                <a:spcPct val="120000"/>
              </a:lnSpc>
            </a:pPr>
            <a:r>
              <a:rPr lang="en-US" sz="3600" dirty="0">
                <a:solidFill>
                  <a:srgbClr val="D4A843"/>
                </a:solidFill>
                <a:latin typeface="Liter" pitchFamily="34" charset="0"/>
                <a:ea typeface="Liter" pitchFamily="34" charset="-122"/>
                <a:cs typeface="Liter" pitchFamily="34" charset="-120"/>
              </a:rPr>
              <a:t>£2.2M</a:t>
            </a:r>
            <a:endParaRPr lang="en-US" sz="3600" dirty="0"/>
          </a:p>
        </p:txBody>
      </p:sp>
      <p:sp>
        <p:nvSpPr>
          <p:cNvPr id="15" name="Text 13"/>
          <p:cNvSpPr/>
          <p:nvPr/>
        </p:nvSpPr>
        <p:spPr>
          <a:xfrm>
            <a:off x="10109200" y="2032000"/>
            <a:ext cx="2387600" cy="4064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Year-three revenue</a:t>
            </a:r>
            <a:endParaRPr lang="en-US" sz="1300" dirty="0"/>
          </a:p>
        </p:txBody>
      </p:sp>
      <p:sp>
        <p:nvSpPr>
          <p:cNvPr id="16" name="Shape 14"/>
          <p:cNvSpPr/>
          <p:nvPr/>
        </p:nvSpPr>
        <p:spPr>
          <a:xfrm>
            <a:off x="12954000" y="1371600"/>
            <a:ext cx="2540000" cy="1206500"/>
          </a:xfrm>
          <a:prstGeom prst="rect">
            <a:avLst/>
          </a:prstGeom>
          <a:solidFill>
            <a:srgbClr val="1B4332"/>
          </a:solidFill>
          <a:ln/>
        </p:spPr>
        <p:txBody>
          <a:bodyPr/>
          <a:lstStyle/>
          <a:p>
            <a:endParaRPr lang="en-US"/>
          </a:p>
        </p:txBody>
      </p:sp>
      <p:sp>
        <p:nvSpPr>
          <p:cNvPr id="17" name="Text 15"/>
          <p:cNvSpPr/>
          <p:nvPr/>
        </p:nvSpPr>
        <p:spPr>
          <a:xfrm>
            <a:off x="13157200" y="1447800"/>
            <a:ext cx="2133600" cy="558800"/>
          </a:xfrm>
          <a:prstGeom prst="rect">
            <a:avLst/>
          </a:prstGeom>
          <a:noFill/>
          <a:ln/>
        </p:spPr>
        <p:txBody>
          <a:bodyPr wrap="none" lIns="0" tIns="0" rIns="0" bIns="0" rtlCol="0" anchor="ctr"/>
          <a:lstStyle/>
          <a:p>
            <a:pPr algn="l">
              <a:lnSpc>
                <a:spcPct val="120000"/>
              </a:lnSpc>
            </a:pPr>
            <a:r>
              <a:rPr lang="en-US" sz="3600" dirty="0">
                <a:solidFill>
                  <a:srgbClr val="D4A843"/>
                </a:solidFill>
                <a:latin typeface="Liter" pitchFamily="34" charset="0"/>
                <a:ea typeface="Liter" pitchFamily="34" charset="-122"/>
                <a:cs typeface="Liter" pitchFamily="34" charset="-120"/>
              </a:rPr>
              <a:t>15%</a:t>
            </a:r>
            <a:endParaRPr lang="en-US" sz="3600" dirty="0"/>
          </a:p>
        </p:txBody>
      </p:sp>
      <p:sp>
        <p:nvSpPr>
          <p:cNvPr id="18" name="Text 16"/>
          <p:cNvSpPr/>
          <p:nvPr/>
        </p:nvSpPr>
        <p:spPr>
          <a:xfrm>
            <a:off x="13157200" y="2032000"/>
            <a:ext cx="2133600" cy="406400"/>
          </a:xfrm>
          <a:prstGeom prst="rect">
            <a:avLst/>
          </a:prstGeom>
          <a:noFill/>
          <a:ln/>
        </p:spPr>
        <p:txBody>
          <a:bodyPr wrap="square" lIns="0" tIns="0" rIns="0" bIns="0" rtlCol="0" anchor="t"/>
          <a:lstStyle/>
          <a:p>
            <a:pPr algn="l">
              <a:lnSpc>
                <a:spcPct val="130000"/>
              </a:lnSpc>
            </a:pPr>
            <a:r>
              <a:rPr lang="en-US" sz="1300" dirty="0">
                <a:solidFill>
                  <a:srgbClr val="F5F0E8"/>
                </a:solidFill>
                <a:latin typeface="Quattrocento Sans" pitchFamily="34" charset="0"/>
                <a:ea typeface="Quattrocento Sans" pitchFamily="34" charset="-122"/>
                <a:cs typeface="Quattrocento Sans" pitchFamily="34" charset="-120"/>
              </a:rPr>
              <a:t>EBITDA Y3</a:t>
            </a:r>
            <a:endParaRPr lang="en-US" sz="1300" dirty="0"/>
          </a:p>
        </p:txBody>
      </p:sp>
      <p:sp>
        <p:nvSpPr>
          <p:cNvPr id="19" name="Text 17"/>
          <p:cNvSpPr/>
          <p:nvPr/>
        </p:nvSpPr>
        <p:spPr>
          <a:xfrm>
            <a:off x="762000" y="2857500"/>
            <a:ext cx="14732000" cy="3937000"/>
          </a:xfrm>
          <a:prstGeom prst="rect">
            <a:avLst/>
          </a:prstGeom>
          <a:noFill/>
          <a:ln/>
        </p:spPr>
        <p:txBody>
          <a:bodyPr wrap="square" lIns="0" tIns="0" rIns="0" bIns="0" rtlCol="0" anchor="t"/>
          <a:lstStyle/>
          <a:p>
            <a:pPr algn="l">
              <a:lnSpc>
                <a:spcPct val="170000"/>
              </a:lnSpc>
            </a:pPr>
            <a:r>
              <a:rPr lang="en-US" sz="1800" dirty="0">
                <a:solidFill>
                  <a:srgbClr val="1A1A1A"/>
                </a:solidFill>
                <a:latin typeface="Quattrocento Sans" pitchFamily="34" charset="0"/>
                <a:ea typeface="Quattrocento Sans" pitchFamily="34" charset="-122"/>
                <a:cs typeface="Quattrocento Sans" pitchFamily="34" charset="-120"/>
              </a:rPr>
              <a:t>Conservative projections indicate </a:t>
            </a:r>
            <a:r>
              <a:rPr lang="en-US" sz="1800" b="1" dirty="0">
                <a:solidFill>
                  <a:srgbClr val="1A1A1A"/>
                </a:solidFill>
                <a:latin typeface="Quattrocento Sans" pitchFamily="34" charset="0"/>
                <a:ea typeface="Quattrocento Sans" pitchFamily="34" charset="-122"/>
                <a:cs typeface="Quattrocento Sans" pitchFamily="34" charset="-120"/>
              </a:rPr>
              <a:t>break-even by month 14</a:t>
            </a:r>
            <a:r>
              <a:rPr lang="en-US" sz="1800" dirty="0">
                <a:solidFill>
                  <a:srgbClr val="1A1A1A"/>
                </a:solidFill>
                <a:latin typeface="Quattrocento Sans" pitchFamily="34" charset="0"/>
                <a:ea typeface="Quattrocento Sans" pitchFamily="34" charset="-122"/>
                <a:cs typeface="Quattrocento Sans" pitchFamily="34" charset="-120"/>
              </a:rPr>
              <a:t> and </a:t>
            </a:r>
            <a:r>
              <a:rPr lang="en-US" sz="1800" b="1" dirty="0">
                <a:solidFill>
                  <a:srgbClr val="1A1A1A"/>
                </a:solidFill>
                <a:latin typeface="Quattrocento Sans" pitchFamily="34" charset="0"/>
                <a:ea typeface="Quattrocento Sans" pitchFamily="34" charset="-122"/>
                <a:cs typeface="Quattrocento Sans" pitchFamily="34" charset="-120"/>
              </a:rPr>
              <a:t>profit by month 18</a:t>
            </a:r>
            <a:r>
              <a:rPr lang="en-US" sz="1800" dirty="0">
                <a:solidFill>
                  <a:srgbClr val="1A1A1A"/>
                </a:solidFill>
                <a:latin typeface="Quattrocento Sans" pitchFamily="34" charset="0"/>
                <a:ea typeface="Quattrocento Sans" pitchFamily="34" charset="-122"/>
                <a:cs typeface="Quattrocento Sans" pitchFamily="34" charset="-120"/>
              </a:rPr>
              <a:t>.</a:t>
            </a:r>
            <a:endParaRPr lang="en-US" sz="1800" dirty="0"/>
          </a:p>
          <a:p>
            <a:pPr algn="l">
              <a:lnSpc>
                <a:spcPct val="17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Year-one revenue is projected at </a:t>
            </a:r>
            <a:r>
              <a:rPr lang="en-US" sz="1800" b="1" dirty="0">
                <a:solidFill>
                  <a:srgbClr val="1A1A1A"/>
                </a:solidFill>
                <a:latin typeface="Quattrocento Sans" pitchFamily="34" charset="0"/>
                <a:ea typeface="Quattrocento Sans" pitchFamily="34" charset="-122"/>
                <a:cs typeface="Quattrocento Sans" pitchFamily="34" charset="-120"/>
              </a:rPr>
              <a:t>£480,000</a:t>
            </a:r>
            <a:r>
              <a:rPr lang="en-US" sz="1800" dirty="0">
                <a:solidFill>
                  <a:srgbClr val="1A1A1A"/>
                </a:solidFill>
                <a:latin typeface="Quattrocento Sans" pitchFamily="34" charset="0"/>
                <a:ea typeface="Quattrocento Sans" pitchFamily="34" charset="-122"/>
                <a:cs typeface="Quattrocento Sans" pitchFamily="34" charset="-120"/>
              </a:rPr>
              <a:t> based on sales of </a:t>
            </a:r>
            <a:r>
              <a:rPr lang="en-US" sz="1800" b="1" dirty="0">
                <a:solidFill>
                  <a:srgbClr val="1A1A1A"/>
                </a:solidFill>
                <a:latin typeface="Quattrocento Sans" pitchFamily="34" charset="0"/>
                <a:ea typeface="Quattrocento Sans" pitchFamily="34" charset="-122"/>
                <a:cs typeface="Quattrocento Sans" pitchFamily="34" charset="-120"/>
              </a:rPr>
              <a:t>24,000 units monthly by month 12</a:t>
            </a:r>
            <a:r>
              <a:rPr lang="en-US" sz="1800" dirty="0">
                <a:solidFill>
                  <a:srgbClr val="1A1A1A"/>
                </a:solidFill>
                <a:latin typeface="Quattrocento Sans" pitchFamily="34" charset="0"/>
                <a:ea typeface="Quattrocento Sans" pitchFamily="34" charset="-122"/>
                <a:cs typeface="Quattrocento Sans" pitchFamily="34" charset="-120"/>
              </a:rPr>
              <a:t>, with a </a:t>
            </a:r>
            <a:r>
              <a:rPr lang="en-US" sz="1800" b="1" dirty="0">
                <a:solidFill>
                  <a:srgbClr val="1A1A1A"/>
                </a:solidFill>
                <a:latin typeface="Quattrocento Sans" pitchFamily="34" charset="0"/>
                <a:ea typeface="Quattrocento Sans" pitchFamily="34" charset="-122"/>
                <a:cs typeface="Quattrocento Sans" pitchFamily="34" charset="-120"/>
              </a:rPr>
              <a:t>55% gross margin</a:t>
            </a:r>
            <a:r>
              <a:rPr lang="en-US" sz="1800" dirty="0">
                <a:solidFill>
                  <a:srgbClr val="1A1A1A"/>
                </a:solidFill>
                <a:latin typeface="Quattrocento Sans" pitchFamily="34" charset="0"/>
                <a:ea typeface="Quattrocento Sans" pitchFamily="34" charset="-122"/>
                <a:cs typeface="Quattrocento Sans" pitchFamily="34" charset="-120"/>
              </a:rPr>
              <a:t>.</a:t>
            </a:r>
            <a:endParaRPr lang="en-US" sz="1800" dirty="0"/>
          </a:p>
          <a:p>
            <a:pPr algn="l">
              <a:lnSpc>
                <a:spcPct val="17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By year three, national retail distribution should drive revenue to </a:t>
            </a:r>
            <a:r>
              <a:rPr lang="en-US" sz="1800" b="1" dirty="0">
                <a:solidFill>
                  <a:srgbClr val="1A1A1A"/>
                </a:solidFill>
                <a:latin typeface="Quattrocento Sans" pitchFamily="34" charset="0"/>
                <a:ea typeface="Quattrocento Sans" pitchFamily="34" charset="-122"/>
                <a:cs typeface="Quattrocento Sans" pitchFamily="34" charset="-120"/>
              </a:rPr>
              <a:t>£2.2 million</a:t>
            </a:r>
            <a:r>
              <a:rPr lang="en-US" sz="1800" dirty="0">
                <a:solidFill>
                  <a:srgbClr val="1A1A1A"/>
                </a:solidFill>
                <a:latin typeface="Quattrocento Sans" pitchFamily="34" charset="0"/>
                <a:ea typeface="Quattrocento Sans" pitchFamily="34" charset="-122"/>
                <a:cs typeface="Quattrocento Sans" pitchFamily="34" charset="-120"/>
              </a:rPr>
              <a:t> with a </a:t>
            </a:r>
            <a:r>
              <a:rPr lang="en-US" sz="1800" b="1" dirty="0">
                <a:solidFill>
                  <a:srgbClr val="1A1A1A"/>
                </a:solidFill>
                <a:latin typeface="Quattrocento Sans" pitchFamily="34" charset="0"/>
                <a:ea typeface="Quattrocento Sans" pitchFamily="34" charset="-122"/>
                <a:cs typeface="Quattrocento Sans" pitchFamily="34" charset="-120"/>
              </a:rPr>
              <a:t>15% EBITDA margin</a:t>
            </a:r>
            <a:r>
              <a:rPr lang="en-US" sz="1800" dirty="0">
                <a:solidFill>
                  <a:srgbClr val="1A1A1A"/>
                </a:solidFill>
                <a:latin typeface="Quattrocento Sans" pitchFamily="34" charset="0"/>
                <a:ea typeface="Quattrocento Sans" pitchFamily="34" charset="-122"/>
                <a:cs typeface="Quattrocento Sans" pitchFamily="34" charset="-120"/>
              </a:rPr>
              <a:t>.</a:t>
            </a:r>
            <a:endParaRPr lang="en-US" sz="1800" dirty="0"/>
          </a:p>
          <a:p>
            <a:pPr algn="l">
              <a:lnSpc>
                <a:spcPct val="170000"/>
              </a:lnSpc>
              <a:spcBef>
                <a:spcPts val="800"/>
              </a:spcBef>
            </a:pPr>
            <a:r>
              <a:rPr lang="en-US" sz="1800" dirty="0">
                <a:solidFill>
                  <a:srgbClr val="1A1A1A"/>
                </a:solidFill>
                <a:latin typeface="Quattrocento Sans" pitchFamily="34" charset="0"/>
                <a:ea typeface="Quattrocento Sans" pitchFamily="34" charset="-122"/>
                <a:cs typeface="Quattrocento Sans" pitchFamily="34" charset="-120"/>
              </a:rPr>
              <a:t>Growth beyond year one will be funded through </a:t>
            </a:r>
            <a:r>
              <a:rPr lang="en-US" sz="1800" b="1" dirty="0">
                <a:solidFill>
                  <a:srgbClr val="1A1A1A"/>
                </a:solidFill>
                <a:latin typeface="Quattrocento Sans" pitchFamily="34" charset="0"/>
                <a:ea typeface="Quattrocento Sans" pitchFamily="34" charset="-122"/>
                <a:cs typeface="Quattrocento Sans" pitchFamily="34" charset="-120"/>
              </a:rPr>
              <a:t>retained earnings and manageable debt</a:t>
            </a:r>
            <a:r>
              <a:rPr lang="en-US" sz="1800" dirty="0">
                <a:solidFill>
                  <a:srgbClr val="1A1A1A"/>
                </a:solidFill>
                <a:latin typeface="Quattrocento Sans" pitchFamily="34" charset="0"/>
                <a:ea typeface="Quattrocento Sans" pitchFamily="34" charset="-122"/>
                <a:cs typeface="Quattrocento Sans" pitchFamily="34" charset="-120"/>
              </a:rPr>
              <a:t>, avoiding further equity dilution. These projections assume successful execution of the phased distribution strategy and consistent customer acquisition costs.</a:t>
            </a:r>
            <a:endParaRPr lang="en-US" sz="1800" dirty="0"/>
          </a:p>
        </p:txBody>
      </p:sp>
      <p:sp>
        <p:nvSpPr>
          <p:cNvPr id="20" name="Shape 18"/>
          <p:cNvSpPr/>
          <p:nvPr/>
        </p:nvSpPr>
        <p:spPr>
          <a:xfrm>
            <a:off x="0" y="9093200"/>
            <a:ext cx="16256000" cy="50800"/>
          </a:xfrm>
          <a:prstGeom prst="rect">
            <a:avLst/>
          </a:prstGeom>
          <a:solidFill>
            <a:srgbClr val="D4A843"/>
          </a:solidFill>
          <a:ln/>
        </p:spPr>
        <p:txBody>
          <a:bodyPr/>
          <a:lstStyle/>
          <a:p>
            <a:endParaRPr lang="en-US"/>
          </a:p>
        </p:txBody>
      </p:sp>
      <p:sp>
        <p:nvSpPr>
          <p:cNvPr id="21" name="Text 19"/>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FINANCIALS</a:t>
            </a:r>
            <a:endParaRPr lang="en-US" sz="1200" dirty="0"/>
          </a:p>
        </p:txBody>
      </p:sp>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12700000" cy="508000"/>
          </a:xfrm>
          <a:prstGeom prst="rect">
            <a:avLst/>
          </a:prstGeom>
          <a:noFill/>
          <a:ln/>
        </p:spPr>
        <p:txBody>
          <a:bodyPr wrap="none" lIns="0" tIns="0" rIns="0" bIns="0" rtlCol="0" anchor="ctr"/>
          <a:lstStyle/>
          <a:p>
            <a:pPr algn="l">
              <a:lnSpc>
                <a:spcPct val="130000"/>
              </a:lnSpc>
            </a:pPr>
            <a:r>
              <a:rPr lang="en-US" sz="2800" dirty="0">
                <a:solidFill>
                  <a:srgbClr val="1B4332"/>
                </a:solidFill>
                <a:latin typeface="Liter" pitchFamily="34" charset="0"/>
                <a:ea typeface="Liter" pitchFamily="34" charset="-122"/>
                <a:cs typeface="Liter" pitchFamily="34" charset="-120"/>
              </a:rPr>
              <a:t>Reference List</a:t>
            </a:r>
            <a:endParaRPr lang="en-US" sz="2800" dirty="0"/>
          </a:p>
        </p:txBody>
      </p:sp>
      <p:sp>
        <p:nvSpPr>
          <p:cNvPr id="3" name="Shape 1"/>
          <p:cNvSpPr/>
          <p:nvPr/>
        </p:nvSpPr>
        <p:spPr>
          <a:xfrm>
            <a:off x="762000" y="1079500"/>
            <a:ext cx="1016000" cy="38100"/>
          </a:xfrm>
          <a:prstGeom prst="rect">
            <a:avLst/>
          </a:prstGeom>
          <a:solidFill>
            <a:srgbClr val="D4A843"/>
          </a:solidFill>
          <a:ln/>
        </p:spPr>
        <p:txBody>
          <a:bodyPr/>
          <a:lstStyle/>
          <a:p>
            <a:endParaRPr lang="en-US"/>
          </a:p>
        </p:txBody>
      </p:sp>
      <p:sp>
        <p:nvSpPr>
          <p:cNvPr id="4" name="Text 2"/>
          <p:cNvSpPr/>
          <p:nvPr/>
        </p:nvSpPr>
        <p:spPr>
          <a:xfrm>
            <a:off x="762000" y="1371600"/>
            <a:ext cx="14732000" cy="6731000"/>
          </a:xfrm>
          <a:prstGeom prst="rect">
            <a:avLst/>
          </a:prstGeom>
          <a:noFill/>
          <a:ln/>
        </p:spPr>
        <p:txBody>
          <a:bodyPr wrap="square" lIns="0" tIns="0" rIns="0" bIns="0" rtlCol="0" anchor="t"/>
          <a:lstStyle/>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British Business Bank (2025) </a:t>
            </a:r>
            <a:r>
              <a:rPr lang="en-US" sz="1400" i="1" dirty="0">
                <a:solidFill>
                  <a:srgbClr val="1A1A1A"/>
                </a:solidFill>
                <a:latin typeface="Quattrocento Sans" pitchFamily="34" charset="0"/>
                <a:ea typeface="Quattrocento Sans" pitchFamily="34" charset="-122"/>
                <a:cs typeface="Quattrocento Sans" pitchFamily="34" charset="-120"/>
              </a:rPr>
              <a:t>Start Up Loans Programme</a:t>
            </a:r>
            <a:r>
              <a:rPr lang="en-US" sz="1400" dirty="0">
                <a:solidFill>
                  <a:srgbClr val="1A1A1A"/>
                </a:solidFill>
                <a:latin typeface="Quattrocento Sans" pitchFamily="34" charset="0"/>
                <a:ea typeface="Quattrocento Sans" pitchFamily="34" charset="-122"/>
                <a:cs typeface="Quattrocento Sans" pitchFamily="34" charset="-120"/>
              </a:rPr>
              <a:t> [Online]. Available at: </a:t>
            </a:r>
            <a:r>
              <a:rPr lang="en-US" sz="1400" u="sng" dirty="0">
                <a:solidFill>
                  <a:srgbClr val="1A1A1A"/>
                </a:solidFill>
                <a:uFill>
                  <a:solidFill>
                    <a:srgbClr val="1A1A1A"/>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https://www.british-business-bank.co.uk/</a:t>
            </a:r>
            <a:r>
              <a:rPr lang="en-US" sz="1400" dirty="0">
                <a:solidFill>
                  <a:srgbClr val="1A1A1A"/>
                </a:solidFill>
                <a:latin typeface="Quattrocento Sans" pitchFamily="34" charset="0"/>
                <a:ea typeface="Quattrocento Sans" pitchFamily="34" charset="-122"/>
                <a:cs typeface="Quattrocento Sans" pitchFamily="34" charset="-120"/>
              </a:rPr>
              <a:t> (Accessed: 15 June 2026).</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Companies House (2025) </a:t>
            </a:r>
            <a:r>
              <a:rPr lang="en-US" sz="1400" i="1" dirty="0">
                <a:solidFill>
                  <a:srgbClr val="1A1A1A"/>
                </a:solidFill>
                <a:latin typeface="Quattrocento Sans" pitchFamily="34" charset="0"/>
                <a:ea typeface="Quattrocento Sans" pitchFamily="34" charset="-122"/>
                <a:cs typeface="Quattrocento Sans" pitchFamily="34" charset="-120"/>
              </a:rPr>
              <a:t>Register a Limited Company</a:t>
            </a:r>
            <a:r>
              <a:rPr lang="en-US" sz="1400" dirty="0">
                <a:solidFill>
                  <a:srgbClr val="1A1A1A"/>
                </a:solidFill>
                <a:latin typeface="Quattrocento Sans" pitchFamily="34" charset="0"/>
                <a:ea typeface="Quattrocento Sans" pitchFamily="34" charset="-122"/>
                <a:cs typeface="Quattrocento Sans" pitchFamily="34" charset="-120"/>
              </a:rPr>
              <a:t> [Online]. Available at: </a:t>
            </a:r>
            <a:r>
              <a:rPr lang="en-US" sz="1400" u="sng" dirty="0">
                <a:solidFill>
                  <a:srgbClr val="1A1A1A"/>
                </a:solidFill>
                <a:uFill>
                  <a:solidFill>
                    <a:srgbClr val="1A1A1A"/>
                  </a:solidFill>
                </a:uFill>
                <a:latin typeface="Quattrocento Sans" pitchFamily="34" charset="0"/>
                <a:ea typeface="Quattrocento Sans" pitchFamily="34" charset="-122"/>
                <a:cs typeface="Quattrocento Sans" pitchFamily="34" charset="-120"/>
                <a:hlinkClick r:id="rId4" action="ppaction://hlinkfile">
                  <a:extLst>
                    <a:ext uri="{A12FA001-AC4F-418D-AE19-62706E023703}">
                      <ahyp:hlinkClr xmlns:ahyp="http://schemas.microsoft.com/office/drawing/2018/hyperlinkcolor" val="tx"/>
                    </a:ext>
                  </a:extLst>
                </a:hlinkClick>
              </a:rPr>
              <a:t>https://www.gov.uk/limited-company-formation</a:t>
            </a:r>
            <a:r>
              <a:rPr lang="en-US" sz="1400" dirty="0">
                <a:solidFill>
                  <a:srgbClr val="1A1A1A"/>
                </a:solidFill>
                <a:latin typeface="Quattrocento Sans" pitchFamily="34" charset="0"/>
                <a:ea typeface="Quattrocento Sans" pitchFamily="34" charset="-122"/>
                <a:cs typeface="Quattrocento Sans" pitchFamily="34" charset="-120"/>
              </a:rPr>
              <a:t> (Accessed: 10 June 2026).</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Food Standards Agency (2024) </a:t>
            </a:r>
            <a:r>
              <a:rPr lang="en-US" sz="1400" i="1" dirty="0">
                <a:solidFill>
                  <a:srgbClr val="1A1A1A"/>
                </a:solidFill>
                <a:latin typeface="Quattrocento Sans" pitchFamily="34" charset="0"/>
                <a:ea typeface="Quattrocento Sans" pitchFamily="34" charset="-122"/>
                <a:cs typeface="Quattrocento Sans" pitchFamily="34" charset="-120"/>
              </a:rPr>
              <a:t>Food Safety Act 1990: Guidance for Businesses</a:t>
            </a:r>
            <a:r>
              <a:rPr lang="en-US" sz="1400" dirty="0">
                <a:solidFill>
                  <a:srgbClr val="1A1A1A"/>
                </a:solidFill>
                <a:latin typeface="Quattrocento Sans" pitchFamily="34" charset="0"/>
                <a:ea typeface="Quattrocento Sans" pitchFamily="34" charset="-122"/>
                <a:cs typeface="Quattrocento Sans" pitchFamily="34" charset="-120"/>
              </a:rPr>
              <a:t>. London: Food Standards Agency.</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Mintel (2024) </a:t>
            </a:r>
            <a:r>
              <a:rPr lang="en-US" sz="1400" i="1" dirty="0">
                <a:solidFill>
                  <a:srgbClr val="1A1A1A"/>
                </a:solidFill>
                <a:latin typeface="Quattrocento Sans" pitchFamily="34" charset="0"/>
                <a:ea typeface="Quattrocento Sans" pitchFamily="34" charset="-122"/>
                <a:cs typeface="Quattrocento Sans" pitchFamily="34" charset="-120"/>
              </a:rPr>
              <a:t>Functional Beverages UK Market Report 2024</a:t>
            </a:r>
            <a:r>
              <a:rPr lang="en-US" sz="1400" dirty="0">
                <a:solidFill>
                  <a:srgbClr val="1A1A1A"/>
                </a:solidFill>
                <a:latin typeface="Quattrocento Sans" pitchFamily="34" charset="0"/>
                <a:ea typeface="Quattrocento Sans" pitchFamily="34" charset="-122"/>
                <a:cs typeface="Quattrocento Sans" pitchFamily="34" charset="-120"/>
              </a:rPr>
              <a:t>. London: Mintel Group Ltd.</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NHS Digital (2024) </a:t>
            </a:r>
            <a:r>
              <a:rPr lang="en-US" sz="1400" i="1" dirty="0">
                <a:solidFill>
                  <a:srgbClr val="1A1A1A"/>
                </a:solidFill>
                <a:latin typeface="Quattrocento Sans" pitchFamily="34" charset="0"/>
                <a:ea typeface="Quattrocento Sans" pitchFamily="34" charset="-122"/>
                <a:cs typeface="Quattrocento Sans" pitchFamily="34" charset="-120"/>
              </a:rPr>
              <a:t>Health Survey for England 2023: Adult Health</a:t>
            </a:r>
            <a:r>
              <a:rPr lang="en-US" sz="1400" dirty="0">
                <a:solidFill>
                  <a:srgbClr val="1A1A1A"/>
                </a:solidFill>
                <a:latin typeface="Quattrocento Sans" pitchFamily="34" charset="0"/>
                <a:ea typeface="Quattrocento Sans" pitchFamily="34" charset="-122"/>
                <a:cs typeface="Quattrocento Sans" pitchFamily="34" charset="-120"/>
              </a:rPr>
              <a:t>. Leeds: NHS Digital.</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Statista (2025) </a:t>
            </a:r>
            <a:r>
              <a:rPr lang="en-US" sz="1400" i="1" dirty="0">
                <a:solidFill>
                  <a:srgbClr val="1A1A1A"/>
                </a:solidFill>
                <a:latin typeface="Quattrocento Sans" pitchFamily="34" charset="0"/>
                <a:ea typeface="Quattrocento Sans" pitchFamily="34" charset="-122"/>
                <a:cs typeface="Quattrocento Sans" pitchFamily="34" charset="-120"/>
              </a:rPr>
              <a:t>Energy Drink Market in the United Kingdom</a:t>
            </a:r>
            <a:r>
              <a:rPr lang="en-US" sz="1400" dirty="0">
                <a:solidFill>
                  <a:srgbClr val="1A1A1A"/>
                </a:solidFill>
                <a:latin typeface="Quattrocento Sans" pitchFamily="34" charset="0"/>
                <a:ea typeface="Quattrocento Sans" pitchFamily="34" charset="-122"/>
                <a:cs typeface="Quattrocento Sans" pitchFamily="34" charset="-120"/>
              </a:rPr>
              <a:t> [Online]. Available at: </a:t>
            </a:r>
            <a:r>
              <a:rPr lang="en-US" sz="1400" u="sng" dirty="0">
                <a:solidFill>
                  <a:srgbClr val="1A1A1A"/>
                </a:solidFill>
                <a:uFill>
                  <a:solidFill>
                    <a:srgbClr val="1A1A1A"/>
                  </a:solidFill>
                </a:uFill>
                <a:latin typeface="Quattrocento Sans" pitchFamily="34" charset="0"/>
                <a:ea typeface="Quattrocento Sans" pitchFamily="34" charset="-122"/>
                <a:cs typeface="Quattrocento Sans" pitchFamily="34" charset="-120"/>
                <a:hlinkClick r:id="rId5" action="ppaction://hlinkfile">
                  <a:extLst>
                    <a:ext uri="{A12FA001-AC4F-418D-AE19-62706E023703}">
                      <ahyp:hlinkClr xmlns:ahyp="http://schemas.microsoft.com/office/drawing/2018/hyperlinkcolor" val="tx"/>
                    </a:ext>
                  </a:extLst>
                </a:hlinkClick>
              </a:rPr>
              <a:t>https://www.statista.com/</a:t>
            </a:r>
            <a:r>
              <a:rPr lang="en-US" sz="1400" dirty="0">
                <a:solidFill>
                  <a:srgbClr val="1A1A1A"/>
                </a:solidFill>
                <a:latin typeface="Quattrocento Sans" pitchFamily="34" charset="0"/>
                <a:ea typeface="Quattrocento Sans" pitchFamily="34" charset="-122"/>
                <a:cs typeface="Quattrocento Sans" pitchFamily="34" charset="-120"/>
              </a:rPr>
              <a:t> (Accessed: 12 June 2026).</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The Guardian (2024) 'UK Energy Drink Sales Reach Record High Despite Health Concerns', </a:t>
            </a:r>
            <a:r>
              <a:rPr lang="en-US" sz="1400" i="1" dirty="0">
                <a:solidFill>
                  <a:srgbClr val="1A1A1A"/>
                </a:solidFill>
                <a:latin typeface="Quattrocento Sans" pitchFamily="34" charset="0"/>
                <a:ea typeface="Quattrocento Sans" pitchFamily="34" charset="-122"/>
                <a:cs typeface="Quattrocento Sans" pitchFamily="34" charset="-120"/>
              </a:rPr>
              <a:t>The Guardian</a:t>
            </a:r>
            <a:r>
              <a:rPr lang="en-US" sz="1400" dirty="0">
                <a:solidFill>
                  <a:srgbClr val="1A1A1A"/>
                </a:solidFill>
                <a:latin typeface="Quattrocento Sans" pitchFamily="34" charset="0"/>
                <a:ea typeface="Quattrocento Sans" pitchFamily="34" charset="-122"/>
                <a:cs typeface="Quattrocento Sans" pitchFamily="34" charset="-120"/>
              </a:rPr>
              <a:t>, 14 March 2024.</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UK Government (2023) </a:t>
            </a:r>
            <a:r>
              <a:rPr lang="en-US" sz="1400" i="1" dirty="0">
                <a:solidFill>
                  <a:srgbClr val="1A1A1A"/>
                </a:solidFill>
                <a:latin typeface="Quattrocento Sans" pitchFamily="34" charset="0"/>
                <a:ea typeface="Quattrocento Sans" pitchFamily="34" charset="-122"/>
                <a:cs typeface="Quattrocento Sans" pitchFamily="34" charset="-120"/>
              </a:rPr>
              <a:t>Extended Producer Responsibility for Packaging: Policy Update</a:t>
            </a:r>
            <a:r>
              <a:rPr lang="en-US" sz="1400" dirty="0">
                <a:solidFill>
                  <a:srgbClr val="1A1A1A"/>
                </a:solidFill>
                <a:latin typeface="Quattrocento Sans" pitchFamily="34" charset="0"/>
                <a:ea typeface="Quattrocento Sans" pitchFamily="34" charset="-122"/>
                <a:cs typeface="Quattrocento Sans" pitchFamily="34" charset="-120"/>
              </a:rPr>
              <a:t>. London: Department for Environment, Food and Rural Affairs.</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WRAP (2024) </a:t>
            </a:r>
            <a:r>
              <a:rPr lang="en-US" sz="1400" i="1" dirty="0">
                <a:solidFill>
                  <a:srgbClr val="1A1A1A"/>
                </a:solidFill>
                <a:latin typeface="Quattrocento Sans" pitchFamily="34" charset="0"/>
                <a:ea typeface="Quattrocento Sans" pitchFamily="34" charset="-122"/>
                <a:cs typeface="Quattrocento Sans" pitchFamily="34" charset="-120"/>
              </a:rPr>
              <a:t>UK Aluminium Packaging Recycling Statistics 2023</a:t>
            </a:r>
            <a:r>
              <a:rPr lang="en-US" sz="1400" dirty="0">
                <a:solidFill>
                  <a:srgbClr val="1A1A1A"/>
                </a:solidFill>
                <a:latin typeface="Quattrocento Sans" pitchFamily="34" charset="0"/>
                <a:ea typeface="Quattrocento Sans" pitchFamily="34" charset="-122"/>
                <a:cs typeface="Quattrocento Sans" pitchFamily="34" charset="-120"/>
              </a:rPr>
              <a:t>. Banbury: Waste and Resources Action Programme.</a:t>
            </a:r>
            <a:endParaRPr lang="en-US" sz="1400" dirty="0"/>
          </a:p>
          <a:p>
            <a:pPr algn="l">
              <a:lnSpc>
                <a:spcPct val="180000"/>
              </a:lnSpc>
            </a:pPr>
            <a:r>
              <a:rPr lang="en-US" sz="1400" dirty="0">
                <a:solidFill>
                  <a:srgbClr val="1A1A1A"/>
                </a:solidFill>
                <a:latin typeface="Quattrocento Sans" pitchFamily="34" charset="0"/>
                <a:ea typeface="Quattrocento Sans" pitchFamily="34" charset="-122"/>
                <a:cs typeface="Quattrocento Sans" pitchFamily="34" charset="-120"/>
              </a:rPr>
              <a:t>YouGov (2024) </a:t>
            </a:r>
            <a:r>
              <a:rPr lang="en-US" sz="1400" i="1" dirty="0">
                <a:solidFill>
                  <a:srgbClr val="1A1A1A"/>
                </a:solidFill>
                <a:latin typeface="Quattrocento Sans" pitchFamily="34" charset="0"/>
                <a:ea typeface="Quattrocento Sans" pitchFamily="34" charset="-122"/>
                <a:cs typeface="Quattrocento Sans" pitchFamily="34" charset="-120"/>
              </a:rPr>
              <a:t>UK Consumer Sustainability Tracker Q1 2024</a:t>
            </a:r>
            <a:r>
              <a:rPr lang="en-US" sz="1400" dirty="0">
                <a:solidFill>
                  <a:srgbClr val="1A1A1A"/>
                </a:solidFill>
                <a:latin typeface="Quattrocento Sans" pitchFamily="34" charset="0"/>
                <a:ea typeface="Quattrocento Sans" pitchFamily="34" charset="-122"/>
                <a:cs typeface="Quattrocento Sans" pitchFamily="34" charset="-120"/>
              </a:rPr>
              <a:t>. London: YouGov Plc.</a:t>
            </a:r>
            <a:endParaRPr lang="en-US" sz="1400" dirty="0"/>
          </a:p>
        </p:txBody>
      </p:sp>
      <p:sp>
        <p:nvSpPr>
          <p:cNvPr id="5" name="Shape 3"/>
          <p:cNvSpPr/>
          <p:nvPr/>
        </p:nvSpPr>
        <p:spPr>
          <a:xfrm>
            <a:off x="0" y="9093200"/>
            <a:ext cx="16256000" cy="50800"/>
          </a:xfrm>
          <a:prstGeom prst="rect">
            <a:avLst/>
          </a:prstGeom>
          <a:solidFill>
            <a:srgbClr val="D4A843"/>
          </a:solidFill>
          <a:ln/>
        </p:spPr>
        <p:txBody>
          <a:bodyPr/>
          <a:lstStyle/>
          <a:p>
            <a:endParaRPr lang="en-US"/>
          </a:p>
        </p:txBody>
      </p:sp>
      <p:sp>
        <p:nvSpPr>
          <p:cNvPr id="6" name="Text 4"/>
          <p:cNvSpPr/>
          <p:nvPr/>
        </p:nvSpPr>
        <p:spPr>
          <a:xfrm>
            <a:off x="12954000" y="8788400"/>
            <a:ext cx="2540000" cy="228600"/>
          </a:xfrm>
          <a:prstGeom prst="rect">
            <a:avLst/>
          </a:prstGeom>
          <a:noFill/>
          <a:ln/>
        </p:spPr>
        <p:txBody>
          <a:bodyPr wrap="none" lIns="0" tIns="0" rIns="0" bIns="0" rtlCol="0" anchor="ctr"/>
          <a:lstStyle/>
          <a:p>
            <a:pPr algn="r">
              <a:lnSpc>
                <a:spcPct val="120000"/>
              </a:lnSpc>
            </a:pPr>
            <a:r>
              <a:rPr lang="en-US" sz="1200" kern="0" spc="100" dirty="0">
                <a:solidFill>
                  <a:srgbClr val="5C7A6A"/>
                </a:solidFill>
                <a:latin typeface="Quattrocento Sans" pitchFamily="34" charset="0"/>
                <a:ea typeface="Quattrocento Sans" pitchFamily="34" charset="-122"/>
                <a:cs typeface="Quattrocento Sans" pitchFamily="34" charset="-120"/>
              </a:rPr>
              <a:t>REFERENCES</a:t>
            </a:r>
            <a:endParaRPr lang="en-US" sz="1200" dirty="0"/>
          </a:p>
        </p:txBody>
      </p:sp>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https://kimi-img.moonshot.cn/pub/slides/okc/v3fyy2t5nnywi/mnt/agents/output/volt_energy_full/images/4_Dark_green_botanical_wallpaper_Images.png"/>
          <p:cNvPicPr>
            <a:picLocks noChangeAspect="1"/>
          </p:cNvPicPr>
          <p:nvPr/>
        </p:nvPicPr>
        <p:blipFill>
          <a:blip r:embed="rId3"/>
          <a:srcRect t="7869" b="7869"/>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0D1B14">
                  <a:alpha val="80000"/>
                </a:srgbClr>
              </a:gs>
              <a:gs pos="50000">
                <a:srgbClr val="0D1B14">
                  <a:alpha val="67000"/>
                </a:srgbClr>
              </a:gs>
              <a:gs pos="100000">
                <a:srgbClr val="0D1B14">
                  <a:alpha val="87000"/>
                </a:srgbClr>
              </a:gs>
            </a:gsLst>
            <a:lin ang="5400000" scaled="1"/>
          </a:gradFill>
          <a:ln w="12700">
            <a:solidFill>
              <a:srgbClr val="FFFFFF">
                <a:alpha val="0"/>
              </a:srgbClr>
            </a:solidFill>
            <a:prstDash val="solid"/>
          </a:ln>
        </p:spPr>
        <p:txBody>
          <a:bodyPr/>
          <a:lstStyle/>
          <a:p>
            <a:endParaRPr lang="en-US"/>
          </a:p>
        </p:txBody>
      </p:sp>
      <p:sp>
        <p:nvSpPr>
          <p:cNvPr id="4" name="Shape 1"/>
          <p:cNvSpPr/>
          <p:nvPr/>
        </p:nvSpPr>
        <p:spPr>
          <a:xfrm>
            <a:off x="6858000" y="2921000"/>
            <a:ext cx="2540000" cy="38100"/>
          </a:xfrm>
          <a:prstGeom prst="rect">
            <a:avLst/>
          </a:prstGeom>
          <a:solidFill>
            <a:srgbClr val="D4A843"/>
          </a:solidFill>
          <a:ln/>
        </p:spPr>
        <p:txBody>
          <a:bodyPr/>
          <a:lstStyle/>
          <a:p>
            <a:endParaRPr lang="en-US"/>
          </a:p>
        </p:txBody>
      </p:sp>
      <p:sp>
        <p:nvSpPr>
          <p:cNvPr id="5" name="Text 2"/>
          <p:cNvSpPr/>
          <p:nvPr/>
        </p:nvSpPr>
        <p:spPr>
          <a:xfrm>
            <a:off x="3048000" y="3238500"/>
            <a:ext cx="10160000" cy="889000"/>
          </a:xfrm>
          <a:prstGeom prst="rect">
            <a:avLst/>
          </a:prstGeom>
          <a:noFill/>
          <a:ln/>
        </p:spPr>
        <p:txBody>
          <a:bodyPr wrap="none" lIns="0" tIns="0" rIns="0" bIns="0" rtlCol="0" anchor="ctr"/>
          <a:lstStyle/>
          <a:p>
            <a:pPr algn="ctr">
              <a:lnSpc>
                <a:spcPct val="120000"/>
              </a:lnSpc>
            </a:pPr>
            <a:r>
              <a:rPr lang="en-US" sz="5200" kern="0" spc="600" dirty="0">
                <a:solidFill>
                  <a:srgbClr val="F5F0E8"/>
                </a:solidFill>
                <a:latin typeface="Liter" pitchFamily="34" charset="0"/>
                <a:ea typeface="Liter" pitchFamily="34" charset="-122"/>
                <a:cs typeface="Liter" pitchFamily="34" charset="-120"/>
              </a:rPr>
              <a:t>THANK YOU</a:t>
            </a:r>
            <a:endParaRPr lang="en-US" sz="5200" dirty="0"/>
          </a:p>
        </p:txBody>
      </p:sp>
      <p:sp>
        <p:nvSpPr>
          <p:cNvPr id="6" name="Shape 3"/>
          <p:cNvSpPr/>
          <p:nvPr/>
        </p:nvSpPr>
        <p:spPr>
          <a:xfrm>
            <a:off x="6858000" y="4381500"/>
            <a:ext cx="2540000" cy="38100"/>
          </a:xfrm>
          <a:prstGeom prst="rect">
            <a:avLst/>
          </a:prstGeom>
          <a:solidFill>
            <a:srgbClr val="D4A843"/>
          </a:solidFill>
          <a:ln/>
        </p:spPr>
        <p:txBody>
          <a:bodyPr/>
          <a:lstStyle/>
          <a:p>
            <a:endParaRPr lang="en-US"/>
          </a:p>
        </p:txBody>
      </p:sp>
      <p:sp>
        <p:nvSpPr>
          <p:cNvPr id="7" name="Text 4"/>
          <p:cNvSpPr/>
          <p:nvPr/>
        </p:nvSpPr>
        <p:spPr>
          <a:xfrm>
            <a:off x="4318000" y="4699000"/>
            <a:ext cx="7620000" cy="457200"/>
          </a:xfrm>
          <a:prstGeom prst="rect">
            <a:avLst/>
          </a:prstGeom>
          <a:noFill/>
          <a:ln/>
        </p:spPr>
        <p:txBody>
          <a:bodyPr wrap="none" lIns="0" tIns="0" rIns="0" bIns="0" rtlCol="0" anchor="ctr"/>
          <a:lstStyle/>
          <a:p>
            <a:pPr algn="ctr">
              <a:lnSpc>
                <a:spcPct val="120000"/>
              </a:lnSpc>
            </a:pPr>
            <a:r>
              <a:rPr lang="en-US" sz="2200" kern="0" spc="400" dirty="0">
                <a:solidFill>
                  <a:srgbClr val="D4A843"/>
                </a:solidFill>
                <a:latin typeface="Liter" pitchFamily="34" charset="0"/>
                <a:ea typeface="Liter" pitchFamily="34" charset="-122"/>
                <a:cs typeface="Liter" pitchFamily="34" charset="-120"/>
              </a:rPr>
              <a:t>VOLT ENERGY</a:t>
            </a:r>
            <a:endParaRPr lang="en-US" sz="2200" dirty="0"/>
          </a:p>
        </p:txBody>
      </p:sp>
      <p:sp>
        <p:nvSpPr>
          <p:cNvPr id="8" name="Text 5"/>
          <p:cNvSpPr/>
          <p:nvPr/>
        </p:nvSpPr>
        <p:spPr>
          <a:xfrm>
            <a:off x="3683000" y="5334000"/>
            <a:ext cx="8890000" cy="355600"/>
          </a:xfrm>
          <a:prstGeom prst="rect">
            <a:avLst/>
          </a:prstGeom>
          <a:noFill/>
          <a:ln/>
        </p:spPr>
        <p:txBody>
          <a:bodyPr wrap="none" lIns="0" tIns="0" rIns="0" bIns="0" rtlCol="0" anchor="ctr"/>
          <a:lstStyle/>
          <a:p>
            <a:pPr algn="ctr">
              <a:lnSpc>
                <a:spcPct val="120000"/>
              </a:lnSpc>
            </a:pPr>
            <a:r>
              <a:rPr lang="en-US" sz="1600" kern="0" spc="200" dirty="0">
                <a:solidFill>
                  <a:srgbClr val="5C7A6A"/>
                </a:solidFill>
                <a:latin typeface="Quattrocento Sans" pitchFamily="34" charset="0"/>
                <a:ea typeface="Quattrocento Sans" pitchFamily="34" charset="-122"/>
                <a:cs typeface="Quattrocento Sans" pitchFamily="34" charset="-120"/>
              </a:rPr>
              <a:t>POWER YOUR DAY. PROTECT YOUR PLANET.</a:t>
            </a:r>
            <a:endParaRPr lang="en-US" sz="1600" dirty="0"/>
          </a:p>
        </p:txBody>
      </p:sp>
      <p:sp>
        <p:nvSpPr>
          <p:cNvPr id="9" name="Text 6"/>
          <p:cNvSpPr/>
          <p:nvPr/>
        </p:nvSpPr>
        <p:spPr>
          <a:xfrm>
            <a:off x="4318000" y="6096000"/>
            <a:ext cx="7620000" cy="304800"/>
          </a:xfrm>
          <a:prstGeom prst="rect">
            <a:avLst/>
          </a:prstGeom>
          <a:noFill/>
          <a:ln/>
        </p:spPr>
        <p:txBody>
          <a:bodyPr wrap="none" lIns="0" tIns="0" rIns="0" bIns="0" rtlCol="0" anchor="ctr"/>
          <a:lstStyle/>
          <a:p>
            <a:pPr algn="ctr">
              <a:lnSpc>
                <a:spcPct val="120000"/>
              </a:lnSpc>
            </a:pPr>
            <a:r>
              <a:rPr lang="en-US" sz="1400" dirty="0">
                <a:solidFill>
                  <a:srgbClr val="F5F0E8"/>
                </a:solidFill>
                <a:latin typeface="Quattrocento Sans" pitchFamily="34" charset="0"/>
                <a:ea typeface="Quattrocento Sans" pitchFamily="34" charset="-122"/>
                <a:cs typeface="Quattrocento Sans" pitchFamily="34" charset="-120"/>
              </a:rPr>
              <a:t>Module: LCLM4006  |  Student: Hafsa Khan  |  ID: 2511466</a:t>
            </a:r>
            <a:endParaRPr lang="en-US" sz="1400" dirty="0"/>
          </a:p>
        </p:txBody>
      </p:sp>
      <p:sp>
        <p:nvSpPr>
          <p:cNvPr id="10" name="Text 7"/>
          <p:cNvSpPr/>
          <p:nvPr/>
        </p:nvSpPr>
        <p:spPr>
          <a:xfrm>
            <a:off x="4953000" y="6502400"/>
            <a:ext cx="6350000" cy="279400"/>
          </a:xfrm>
          <a:prstGeom prst="rect">
            <a:avLst/>
          </a:prstGeom>
          <a:noFill/>
          <a:ln/>
        </p:spPr>
        <p:txBody>
          <a:bodyPr wrap="none" lIns="0" tIns="0" rIns="0" bIns="0" rtlCol="0" anchor="ctr"/>
          <a:lstStyle/>
          <a:p>
            <a:pPr algn="ctr">
              <a:lnSpc>
                <a:spcPct val="120000"/>
              </a:lnSpc>
            </a:pPr>
            <a:r>
              <a:rPr lang="en-US" sz="1300" dirty="0">
                <a:solidFill>
                  <a:srgbClr val="F5F0E8"/>
                </a:solidFill>
                <a:latin typeface="Quattrocento Sans" pitchFamily="34" charset="0"/>
                <a:ea typeface="Quattrocento Sans" pitchFamily="34" charset="-122"/>
                <a:cs typeface="Quattrocento Sans" pitchFamily="34" charset="-120"/>
              </a:rPr>
              <a:t>Lecturer: Ejike Udeogu</a:t>
            </a:r>
            <a:endParaRPr lang="en-US" sz="1300" dirty="0"/>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3457</TotalTime>
  <Words>2404</Words>
  <Application>Microsoft Macintosh PowerPoint</Application>
  <PresentationFormat>Custom</PresentationFormat>
  <Paragraphs>371</Paragraphs>
  <Slides>27</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Liter</vt:lpstr>
      <vt:lpstr>Quattrocento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VOLT Energy - Business Plan</dc:title>
  <dc:subject>VOLT Energy - Business Plan</dc:subject>
  <dc:creator>Kimi</dc:creator>
  <cp:lastModifiedBy>Hafsa Khan (2511466)</cp:lastModifiedBy>
  <cp:revision>1</cp:revision>
  <dcterms:created xsi:type="dcterms:W3CDTF">2026-07-09T11:34:15Z</dcterms:created>
  <dcterms:modified xsi:type="dcterms:W3CDTF">2026-07-11T21:12:02Z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{"Label":"VOLT Energy - Business Plan","ContentProducer":"001191110108MACG2KBH8F10000","ProduceID":"19f46867-b262-89a0-8000-00008e21e56b","ReservedCode1":"","ContentPropagator":"001191110108MACG2KBH8F20000","PropagateID":"19f46146-8c22-80f0-8000-09837317c481","ReservedCode2":""}</vt:lpwstr>
  </property>
</Properties>
</file>