
<file path=[Content_Types].xml><?xml version="1.0" encoding="utf-8"?>
<Types xmlns="http://schemas.openxmlformats.org/package/2006/content-types">
  <Default Extension="jpeg" ContentType="image/jpeg"/>
  <Default Extension="jp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notesMasterIdLst>
    <p:notesMasterId r:id="rId66"/>
  </p:notesMasterIdLst>
  <p:sldIdLst>
    <p:sldId id="256" r:id="rId2"/>
    <p:sldId id="287" r:id="rId3"/>
    <p:sldId id="288" r:id="rId4"/>
    <p:sldId id="328" r:id="rId5"/>
    <p:sldId id="273" r:id="rId6"/>
    <p:sldId id="311" r:id="rId7"/>
    <p:sldId id="289" r:id="rId8"/>
    <p:sldId id="290" r:id="rId9"/>
    <p:sldId id="291" r:id="rId10"/>
    <p:sldId id="329" r:id="rId11"/>
    <p:sldId id="292" r:id="rId12"/>
    <p:sldId id="312" r:id="rId13"/>
    <p:sldId id="330" r:id="rId14"/>
    <p:sldId id="331" r:id="rId15"/>
    <p:sldId id="283" r:id="rId16"/>
    <p:sldId id="295" r:id="rId17"/>
    <p:sldId id="296" r:id="rId18"/>
    <p:sldId id="298" r:id="rId19"/>
    <p:sldId id="299" r:id="rId20"/>
    <p:sldId id="300" r:id="rId21"/>
    <p:sldId id="293" r:id="rId22"/>
    <p:sldId id="285" r:id="rId23"/>
    <p:sldId id="313" r:id="rId24"/>
    <p:sldId id="325" r:id="rId25"/>
    <p:sldId id="326" r:id="rId26"/>
    <p:sldId id="327" r:id="rId27"/>
    <p:sldId id="297" r:id="rId28"/>
    <p:sldId id="319" r:id="rId29"/>
    <p:sldId id="318" r:id="rId30"/>
    <p:sldId id="337" r:id="rId31"/>
    <p:sldId id="314" r:id="rId32"/>
    <p:sldId id="322" r:id="rId33"/>
    <p:sldId id="303" r:id="rId34"/>
    <p:sldId id="302" r:id="rId35"/>
    <p:sldId id="341" r:id="rId36"/>
    <p:sldId id="320" r:id="rId37"/>
    <p:sldId id="321" r:id="rId38"/>
    <p:sldId id="315" r:id="rId39"/>
    <p:sldId id="316" r:id="rId40"/>
    <p:sldId id="317" r:id="rId41"/>
    <p:sldId id="338" r:id="rId42"/>
    <p:sldId id="339" r:id="rId43"/>
    <p:sldId id="342" r:id="rId44"/>
    <p:sldId id="340" r:id="rId45"/>
    <p:sldId id="279" r:id="rId46"/>
    <p:sldId id="281" r:id="rId47"/>
    <p:sldId id="332" r:id="rId48"/>
    <p:sldId id="280" r:id="rId49"/>
    <p:sldId id="309" r:id="rId50"/>
    <p:sldId id="310" r:id="rId51"/>
    <p:sldId id="259" r:id="rId52"/>
    <p:sldId id="324" r:id="rId53"/>
    <p:sldId id="282" r:id="rId54"/>
    <p:sldId id="271" r:id="rId55"/>
    <p:sldId id="323" r:id="rId56"/>
    <p:sldId id="278" r:id="rId57"/>
    <p:sldId id="305" r:id="rId58"/>
    <p:sldId id="306" r:id="rId59"/>
    <p:sldId id="333" r:id="rId60"/>
    <p:sldId id="304" r:id="rId61"/>
    <p:sldId id="343" r:id="rId62"/>
    <p:sldId id="335" r:id="rId63"/>
    <p:sldId id="336" r:id="rId64"/>
    <p:sldId id="308" r:id="rId6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212"/>
    <p:restoredTop sz="96327"/>
  </p:normalViewPr>
  <p:slideViewPr>
    <p:cSldViewPr snapToGrid="0" snapToObjects="1">
      <p:cViewPr varScale="1">
        <p:scale>
          <a:sx n="123" d="100"/>
          <a:sy n="123" d="100"/>
        </p:scale>
        <p:origin x="20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3D05F2-C0E0-874F-A53E-2041EA30A9A7}" type="datetimeFigureOut">
              <a:rPr lang="en-US" smtClean="0"/>
              <a:t>1/24/22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041A74-236D-D546-A4DE-09254F2578C9}" type="slidenum">
              <a:rPr lang="en-US" smtClean="0"/>
              <a:t>‹#›</a:t>
            </a:fld>
            <a:endParaRPr lang="en-US"/>
          </a:p>
        </p:txBody>
      </p:sp>
    </p:spTree>
    <p:extLst>
      <p:ext uri="{BB962C8B-B14F-4D97-AF65-F5344CB8AC3E}">
        <p14:creationId xmlns:p14="http://schemas.microsoft.com/office/powerpoint/2010/main" val="3980759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1</a:t>
            </a:fld>
            <a:endParaRPr lang="en-US"/>
          </a:p>
        </p:txBody>
      </p:sp>
    </p:spTree>
    <p:extLst>
      <p:ext uri="{BB962C8B-B14F-4D97-AF65-F5344CB8AC3E}">
        <p14:creationId xmlns:p14="http://schemas.microsoft.com/office/powerpoint/2010/main" val="2427965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2</a:t>
            </a:fld>
            <a:endParaRPr lang="en-US"/>
          </a:p>
        </p:txBody>
      </p:sp>
    </p:spTree>
    <p:extLst>
      <p:ext uri="{BB962C8B-B14F-4D97-AF65-F5344CB8AC3E}">
        <p14:creationId xmlns:p14="http://schemas.microsoft.com/office/powerpoint/2010/main" val="24101593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3</a:t>
            </a:fld>
            <a:endParaRPr lang="en-US"/>
          </a:p>
        </p:txBody>
      </p:sp>
    </p:spTree>
    <p:extLst>
      <p:ext uri="{BB962C8B-B14F-4D97-AF65-F5344CB8AC3E}">
        <p14:creationId xmlns:p14="http://schemas.microsoft.com/office/powerpoint/2010/main" val="11149403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4</a:t>
            </a:fld>
            <a:endParaRPr lang="en-US"/>
          </a:p>
        </p:txBody>
      </p:sp>
    </p:spTree>
    <p:extLst>
      <p:ext uri="{BB962C8B-B14F-4D97-AF65-F5344CB8AC3E}">
        <p14:creationId xmlns:p14="http://schemas.microsoft.com/office/powerpoint/2010/main" val="17526516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5</a:t>
            </a:fld>
            <a:endParaRPr lang="en-US"/>
          </a:p>
        </p:txBody>
      </p:sp>
    </p:spTree>
    <p:extLst>
      <p:ext uri="{BB962C8B-B14F-4D97-AF65-F5344CB8AC3E}">
        <p14:creationId xmlns:p14="http://schemas.microsoft.com/office/powerpoint/2010/main" val="15582022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6</a:t>
            </a:fld>
            <a:endParaRPr lang="en-US"/>
          </a:p>
        </p:txBody>
      </p:sp>
    </p:spTree>
    <p:extLst>
      <p:ext uri="{BB962C8B-B14F-4D97-AF65-F5344CB8AC3E}">
        <p14:creationId xmlns:p14="http://schemas.microsoft.com/office/powerpoint/2010/main" val="42538418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7</a:t>
            </a:fld>
            <a:endParaRPr lang="en-US"/>
          </a:p>
        </p:txBody>
      </p:sp>
    </p:spTree>
    <p:extLst>
      <p:ext uri="{BB962C8B-B14F-4D97-AF65-F5344CB8AC3E}">
        <p14:creationId xmlns:p14="http://schemas.microsoft.com/office/powerpoint/2010/main" val="33880843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8</a:t>
            </a:fld>
            <a:endParaRPr lang="en-US"/>
          </a:p>
        </p:txBody>
      </p:sp>
    </p:spTree>
    <p:extLst>
      <p:ext uri="{BB962C8B-B14F-4D97-AF65-F5344CB8AC3E}">
        <p14:creationId xmlns:p14="http://schemas.microsoft.com/office/powerpoint/2010/main" val="988112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9</a:t>
            </a:fld>
            <a:endParaRPr lang="en-US"/>
          </a:p>
        </p:txBody>
      </p:sp>
    </p:spTree>
    <p:extLst>
      <p:ext uri="{BB962C8B-B14F-4D97-AF65-F5344CB8AC3E}">
        <p14:creationId xmlns:p14="http://schemas.microsoft.com/office/powerpoint/2010/main" val="171126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10</a:t>
            </a:fld>
            <a:endParaRPr lang="en-US"/>
          </a:p>
        </p:txBody>
      </p:sp>
    </p:spTree>
    <p:extLst>
      <p:ext uri="{BB962C8B-B14F-4D97-AF65-F5344CB8AC3E}">
        <p14:creationId xmlns:p14="http://schemas.microsoft.com/office/powerpoint/2010/main" val="16702987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11</a:t>
            </a:fld>
            <a:endParaRPr lang="en-US"/>
          </a:p>
        </p:txBody>
      </p:sp>
    </p:spTree>
    <p:extLst>
      <p:ext uri="{BB962C8B-B14F-4D97-AF65-F5344CB8AC3E}">
        <p14:creationId xmlns:p14="http://schemas.microsoft.com/office/powerpoint/2010/main" val="23551959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12</a:t>
            </a:fld>
            <a:endParaRPr lang="en-US"/>
          </a:p>
        </p:txBody>
      </p:sp>
    </p:spTree>
    <p:extLst>
      <p:ext uri="{BB962C8B-B14F-4D97-AF65-F5344CB8AC3E}">
        <p14:creationId xmlns:p14="http://schemas.microsoft.com/office/powerpoint/2010/main" val="13369256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13</a:t>
            </a:fld>
            <a:endParaRPr lang="en-US"/>
          </a:p>
        </p:txBody>
      </p:sp>
    </p:spTree>
    <p:extLst>
      <p:ext uri="{BB962C8B-B14F-4D97-AF65-F5344CB8AC3E}">
        <p14:creationId xmlns:p14="http://schemas.microsoft.com/office/powerpoint/2010/main" val="41795125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14</a:t>
            </a:fld>
            <a:endParaRPr lang="en-US"/>
          </a:p>
        </p:txBody>
      </p:sp>
    </p:spTree>
    <p:extLst>
      <p:ext uri="{BB962C8B-B14F-4D97-AF65-F5344CB8AC3E}">
        <p14:creationId xmlns:p14="http://schemas.microsoft.com/office/powerpoint/2010/main" val="26096293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Non-commercial music made for economic use in film, TV and broadcasting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The key part of that statement is “non-commercial.” It’s not made for sale like other types of music. You are not supposed to be able to buy it. How’s it made? Well, it’s created by specialist companies that ask composers to produce music for specific concepts – music for drama, or comedy, sport, nostalgia, or France or even the future – that they then package, then send out to broadcasters, production companies or anyone who might just use it in an advert, a film trailer, broadcast or a new TV show.</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a library music composer, you're not writing songs for a library; you're making tools for a video editor/supervisor to use in a TV show/commercial.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Design a variety of sections and introduce new elements or developments</a:t>
            </a:r>
          </a:p>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15</a:t>
            </a:fld>
            <a:endParaRPr lang="en-US"/>
          </a:p>
        </p:txBody>
      </p:sp>
    </p:spTree>
    <p:extLst>
      <p:ext uri="{BB962C8B-B14F-4D97-AF65-F5344CB8AC3E}">
        <p14:creationId xmlns:p14="http://schemas.microsoft.com/office/powerpoint/2010/main" val="25419156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16</a:t>
            </a:fld>
            <a:endParaRPr lang="en-US"/>
          </a:p>
        </p:txBody>
      </p:sp>
    </p:spTree>
    <p:extLst>
      <p:ext uri="{BB962C8B-B14F-4D97-AF65-F5344CB8AC3E}">
        <p14:creationId xmlns:p14="http://schemas.microsoft.com/office/powerpoint/2010/main" val="4540895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17</a:t>
            </a:fld>
            <a:endParaRPr lang="en-US"/>
          </a:p>
        </p:txBody>
      </p:sp>
    </p:spTree>
    <p:extLst>
      <p:ext uri="{BB962C8B-B14F-4D97-AF65-F5344CB8AC3E}">
        <p14:creationId xmlns:p14="http://schemas.microsoft.com/office/powerpoint/2010/main" val="11397817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Example of assignment </a:t>
            </a:r>
          </a:p>
        </p:txBody>
      </p:sp>
      <p:sp>
        <p:nvSpPr>
          <p:cNvPr id="4" name="Slide Number Placeholder 3"/>
          <p:cNvSpPr>
            <a:spLocks noGrp="1"/>
          </p:cNvSpPr>
          <p:nvPr>
            <p:ph type="sldNum" sz="quarter" idx="5"/>
          </p:nvPr>
        </p:nvSpPr>
        <p:spPr/>
        <p:txBody>
          <a:bodyPr/>
          <a:lstStyle/>
          <a:p>
            <a:fld id="{D4041A74-236D-D546-A4DE-09254F2578C9}" type="slidenum">
              <a:rPr lang="en-US" smtClean="0"/>
              <a:t>18</a:t>
            </a:fld>
            <a:endParaRPr lang="en-US"/>
          </a:p>
        </p:txBody>
      </p:sp>
    </p:spTree>
    <p:extLst>
      <p:ext uri="{BB962C8B-B14F-4D97-AF65-F5344CB8AC3E}">
        <p14:creationId xmlns:p14="http://schemas.microsoft.com/office/powerpoint/2010/main" val="33513378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You're not writing songs for a library; you're making tools for a video editor/supervisor to use in a TV show/commercial.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Design a variety in the sections and introduce new elements or developments</a:t>
            </a:r>
          </a:p>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19</a:t>
            </a:fld>
            <a:endParaRPr lang="en-US"/>
          </a:p>
        </p:txBody>
      </p:sp>
    </p:spTree>
    <p:extLst>
      <p:ext uri="{BB962C8B-B14F-4D97-AF65-F5344CB8AC3E}">
        <p14:creationId xmlns:p14="http://schemas.microsoft.com/office/powerpoint/2010/main" val="38812412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You're not writing songs for a library; you're making tools for a video editor/supervisor to use in a TV show/commercial.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Design a variety in the sections and introduce new elements or developments</a:t>
            </a:r>
          </a:p>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20</a:t>
            </a:fld>
            <a:endParaRPr lang="en-US"/>
          </a:p>
        </p:txBody>
      </p:sp>
    </p:spTree>
    <p:extLst>
      <p:ext uri="{BB962C8B-B14F-4D97-AF65-F5344CB8AC3E}">
        <p14:creationId xmlns:p14="http://schemas.microsoft.com/office/powerpoint/2010/main" val="39607630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21</a:t>
            </a:fld>
            <a:endParaRPr lang="en-US"/>
          </a:p>
        </p:txBody>
      </p:sp>
    </p:spTree>
    <p:extLst>
      <p:ext uri="{BB962C8B-B14F-4D97-AF65-F5344CB8AC3E}">
        <p14:creationId xmlns:p14="http://schemas.microsoft.com/office/powerpoint/2010/main" val="35003508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22</a:t>
            </a:fld>
            <a:endParaRPr lang="en-US"/>
          </a:p>
        </p:txBody>
      </p:sp>
    </p:spTree>
    <p:extLst>
      <p:ext uri="{BB962C8B-B14F-4D97-AF65-F5344CB8AC3E}">
        <p14:creationId xmlns:p14="http://schemas.microsoft.com/office/powerpoint/2010/main" val="13384288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Who’s Molly – </a:t>
            </a:r>
            <a:r>
              <a:rPr lang="en-US" dirty="0" err="1"/>
              <a:t>Fod</a:t>
            </a:r>
            <a:r>
              <a:rPr lang="en-US" dirty="0"/>
              <a:t> Australia / New </a:t>
            </a:r>
            <a:r>
              <a:rPr lang="en-US" dirty="0" err="1"/>
              <a:t>Zeland</a:t>
            </a:r>
            <a:r>
              <a:rPr lang="en-US" dirty="0"/>
              <a:t>  - Welcome to the Good Life</a:t>
            </a:r>
          </a:p>
        </p:txBody>
      </p:sp>
      <p:sp>
        <p:nvSpPr>
          <p:cNvPr id="4" name="Slide Number Placeholder 3"/>
          <p:cNvSpPr>
            <a:spLocks noGrp="1"/>
          </p:cNvSpPr>
          <p:nvPr>
            <p:ph type="sldNum" sz="quarter" idx="5"/>
          </p:nvPr>
        </p:nvSpPr>
        <p:spPr/>
        <p:txBody>
          <a:bodyPr/>
          <a:lstStyle/>
          <a:p>
            <a:fld id="{D4041A74-236D-D546-A4DE-09254F2578C9}" type="slidenum">
              <a:rPr lang="en-US" smtClean="0"/>
              <a:t>23</a:t>
            </a:fld>
            <a:endParaRPr lang="en-US"/>
          </a:p>
        </p:txBody>
      </p:sp>
    </p:spTree>
    <p:extLst>
      <p:ext uri="{BB962C8B-B14F-4D97-AF65-F5344CB8AC3E}">
        <p14:creationId xmlns:p14="http://schemas.microsoft.com/office/powerpoint/2010/main" val="35470433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Commissioned Music </a:t>
            </a:r>
          </a:p>
          <a:p>
            <a:r>
              <a:rPr lang="en-US" dirty="0"/>
              <a:t>The Gallows 2015 – Smells Like Teen Spirit </a:t>
            </a:r>
          </a:p>
        </p:txBody>
      </p:sp>
      <p:sp>
        <p:nvSpPr>
          <p:cNvPr id="4" name="Slide Number Placeholder 3"/>
          <p:cNvSpPr>
            <a:spLocks noGrp="1"/>
          </p:cNvSpPr>
          <p:nvPr>
            <p:ph type="sldNum" sz="quarter" idx="5"/>
          </p:nvPr>
        </p:nvSpPr>
        <p:spPr/>
        <p:txBody>
          <a:bodyPr/>
          <a:lstStyle/>
          <a:p>
            <a:fld id="{D4041A74-236D-D546-A4DE-09254F2578C9}" type="slidenum">
              <a:rPr lang="en-US" smtClean="0"/>
              <a:t>24</a:t>
            </a:fld>
            <a:endParaRPr lang="en-US"/>
          </a:p>
        </p:txBody>
      </p:sp>
    </p:spTree>
    <p:extLst>
      <p:ext uri="{BB962C8B-B14F-4D97-AF65-F5344CB8AC3E}">
        <p14:creationId xmlns:p14="http://schemas.microsoft.com/office/powerpoint/2010/main" val="31925839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Commissioned Music </a:t>
            </a:r>
          </a:p>
          <a:p>
            <a:r>
              <a:rPr lang="en-US" dirty="0"/>
              <a:t>The Social Network – Creep Radiohead  2010</a:t>
            </a:r>
          </a:p>
        </p:txBody>
      </p:sp>
      <p:sp>
        <p:nvSpPr>
          <p:cNvPr id="4" name="Slide Number Placeholder 3"/>
          <p:cNvSpPr>
            <a:spLocks noGrp="1"/>
          </p:cNvSpPr>
          <p:nvPr>
            <p:ph type="sldNum" sz="quarter" idx="5"/>
          </p:nvPr>
        </p:nvSpPr>
        <p:spPr/>
        <p:txBody>
          <a:bodyPr/>
          <a:lstStyle/>
          <a:p>
            <a:fld id="{D4041A74-236D-D546-A4DE-09254F2578C9}" type="slidenum">
              <a:rPr lang="en-US" smtClean="0"/>
              <a:t>25</a:t>
            </a:fld>
            <a:endParaRPr lang="en-US"/>
          </a:p>
        </p:txBody>
      </p:sp>
    </p:spTree>
    <p:extLst>
      <p:ext uri="{BB962C8B-B14F-4D97-AF65-F5344CB8AC3E}">
        <p14:creationId xmlns:p14="http://schemas.microsoft.com/office/powerpoint/2010/main" val="180068706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27</a:t>
            </a:fld>
            <a:endParaRPr lang="en-US"/>
          </a:p>
        </p:txBody>
      </p:sp>
    </p:spTree>
    <p:extLst>
      <p:ext uri="{BB962C8B-B14F-4D97-AF65-F5344CB8AC3E}">
        <p14:creationId xmlns:p14="http://schemas.microsoft.com/office/powerpoint/2010/main" val="15453608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28</a:t>
            </a:fld>
            <a:endParaRPr lang="en-US"/>
          </a:p>
        </p:txBody>
      </p:sp>
    </p:spTree>
    <p:extLst>
      <p:ext uri="{BB962C8B-B14F-4D97-AF65-F5344CB8AC3E}">
        <p14:creationId xmlns:p14="http://schemas.microsoft.com/office/powerpoint/2010/main" val="380071980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Going aboard to record albums as library music was banned by the Musicians Union  </a:t>
            </a:r>
          </a:p>
          <a:p>
            <a:endParaRPr lang="en-US" dirty="0"/>
          </a:p>
          <a:p>
            <a:r>
              <a:rPr lang="en-US" dirty="0"/>
              <a:t>“Doctor Death” </a:t>
            </a:r>
          </a:p>
        </p:txBody>
      </p:sp>
      <p:sp>
        <p:nvSpPr>
          <p:cNvPr id="4" name="Slide Number Placeholder 3"/>
          <p:cNvSpPr>
            <a:spLocks noGrp="1"/>
          </p:cNvSpPr>
          <p:nvPr>
            <p:ph type="sldNum" sz="quarter" idx="5"/>
          </p:nvPr>
        </p:nvSpPr>
        <p:spPr/>
        <p:txBody>
          <a:bodyPr/>
          <a:lstStyle/>
          <a:p>
            <a:fld id="{D4041A74-236D-D546-A4DE-09254F2578C9}" type="slidenum">
              <a:rPr lang="en-US" smtClean="0"/>
              <a:t>29</a:t>
            </a:fld>
            <a:endParaRPr lang="en-US"/>
          </a:p>
        </p:txBody>
      </p:sp>
    </p:spTree>
    <p:extLst>
      <p:ext uri="{BB962C8B-B14F-4D97-AF65-F5344CB8AC3E}">
        <p14:creationId xmlns:p14="http://schemas.microsoft.com/office/powerpoint/2010/main" val="342158543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Going aboard to record albums as library music was banned by the Musicians Union  </a:t>
            </a:r>
          </a:p>
          <a:p>
            <a:endParaRPr lang="en-US" dirty="0"/>
          </a:p>
          <a:p>
            <a:r>
              <a:rPr lang="en-US" dirty="0"/>
              <a:t>“Doctor Death” </a:t>
            </a:r>
          </a:p>
        </p:txBody>
      </p:sp>
      <p:sp>
        <p:nvSpPr>
          <p:cNvPr id="4" name="Slide Number Placeholder 3"/>
          <p:cNvSpPr>
            <a:spLocks noGrp="1"/>
          </p:cNvSpPr>
          <p:nvPr>
            <p:ph type="sldNum" sz="quarter" idx="5"/>
          </p:nvPr>
        </p:nvSpPr>
        <p:spPr/>
        <p:txBody>
          <a:bodyPr/>
          <a:lstStyle/>
          <a:p>
            <a:fld id="{D4041A74-236D-D546-A4DE-09254F2578C9}" type="slidenum">
              <a:rPr lang="en-US" smtClean="0"/>
              <a:t>30</a:t>
            </a:fld>
            <a:endParaRPr lang="en-US"/>
          </a:p>
        </p:txBody>
      </p:sp>
    </p:spTree>
    <p:extLst>
      <p:ext uri="{BB962C8B-B14F-4D97-AF65-F5344CB8AC3E}">
        <p14:creationId xmlns:p14="http://schemas.microsoft.com/office/powerpoint/2010/main" val="42378220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31</a:t>
            </a:fld>
            <a:endParaRPr lang="en-US"/>
          </a:p>
        </p:txBody>
      </p:sp>
    </p:spTree>
    <p:extLst>
      <p:ext uri="{BB962C8B-B14F-4D97-AF65-F5344CB8AC3E}">
        <p14:creationId xmlns:p14="http://schemas.microsoft.com/office/powerpoint/2010/main" val="30345436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32</a:t>
            </a:fld>
            <a:endParaRPr lang="en-US"/>
          </a:p>
        </p:txBody>
      </p:sp>
    </p:spTree>
    <p:extLst>
      <p:ext uri="{BB962C8B-B14F-4D97-AF65-F5344CB8AC3E}">
        <p14:creationId xmlns:p14="http://schemas.microsoft.com/office/powerpoint/2010/main" val="360208445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Keith Mansfield – Funky Fanfare </a:t>
            </a:r>
          </a:p>
          <a:p>
            <a:endParaRPr lang="en-US" dirty="0"/>
          </a:p>
          <a:p>
            <a:r>
              <a:rPr lang="en-US" dirty="0"/>
              <a:t>https://</a:t>
            </a:r>
            <a:r>
              <a:rPr lang="en-US" dirty="0" err="1"/>
              <a:t>www.imdb.com</a:t>
            </a:r>
            <a:r>
              <a:rPr lang="en-US" dirty="0"/>
              <a:t>/name/nm0543798/</a:t>
            </a:r>
          </a:p>
          <a:p>
            <a:endParaRPr lang="en-US" dirty="0"/>
          </a:p>
          <a:p>
            <a:r>
              <a:rPr lang="en-US" dirty="0"/>
              <a:t>Quentin Tarantino, Once Upon a Time in </a:t>
            </a:r>
            <a:r>
              <a:rPr lang="en-US" dirty="0" err="1"/>
              <a:t>Holywood</a:t>
            </a:r>
            <a:r>
              <a:rPr lang="en-US" dirty="0"/>
              <a:t>: https://</a:t>
            </a:r>
            <a:r>
              <a:rPr lang="en-US" dirty="0" err="1"/>
              <a:t>wiki.tarantino.info</a:t>
            </a:r>
            <a:r>
              <a:rPr lang="en-US" dirty="0"/>
              <a:t>/</a:t>
            </a:r>
            <a:r>
              <a:rPr lang="en-US" dirty="0" err="1"/>
              <a:t>index.php</a:t>
            </a:r>
            <a:r>
              <a:rPr lang="en-US" dirty="0"/>
              <a:t>/</a:t>
            </a:r>
            <a:r>
              <a:rPr lang="en-US" dirty="0" err="1"/>
              <a:t>Once_Upon_a_Time_in_Hollywood_Soundtrack</a:t>
            </a:r>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33</a:t>
            </a:fld>
            <a:endParaRPr lang="en-US"/>
          </a:p>
        </p:txBody>
      </p:sp>
    </p:spTree>
    <p:extLst>
      <p:ext uri="{BB962C8B-B14F-4D97-AF65-F5344CB8AC3E}">
        <p14:creationId xmlns:p14="http://schemas.microsoft.com/office/powerpoint/2010/main" val="109497207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Worked for KPM</a:t>
            </a:r>
          </a:p>
        </p:txBody>
      </p:sp>
      <p:sp>
        <p:nvSpPr>
          <p:cNvPr id="4" name="Slide Number Placeholder 3"/>
          <p:cNvSpPr>
            <a:spLocks noGrp="1"/>
          </p:cNvSpPr>
          <p:nvPr>
            <p:ph type="sldNum" sz="quarter" idx="5"/>
          </p:nvPr>
        </p:nvSpPr>
        <p:spPr/>
        <p:txBody>
          <a:bodyPr/>
          <a:lstStyle/>
          <a:p>
            <a:fld id="{D4041A74-236D-D546-A4DE-09254F2578C9}" type="slidenum">
              <a:rPr lang="en-US" smtClean="0"/>
              <a:t>34</a:t>
            </a:fld>
            <a:endParaRPr lang="en-US"/>
          </a:p>
        </p:txBody>
      </p:sp>
    </p:spTree>
    <p:extLst>
      <p:ext uri="{BB962C8B-B14F-4D97-AF65-F5344CB8AC3E}">
        <p14:creationId xmlns:p14="http://schemas.microsoft.com/office/powerpoint/2010/main" val="199583494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Worked for KPM</a:t>
            </a:r>
          </a:p>
        </p:txBody>
      </p:sp>
      <p:sp>
        <p:nvSpPr>
          <p:cNvPr id="4" name="Slide Number Placeholder 3"/>
          <p:cNvSpPr>
            <a:spLocks noGrp="1"/>
          </p:cNvSpPr>
          <p:nvPr>
            <p:ph type="sldNum" sz="quarter" idx="5"/>
          </p:nvPr>
        </p:nvSpPr>
        <p:spPr/>
        <p:txBody>
          <a:bodyPr/>
          <a:lstStyle/>
          <a:p>
            <a:fld id="{D4041A74-236D-D546-A4DE-09254F2578C9}" type="slidenum">
              <a:rPr lang="en-US" smtClean="0"/>
              <a:t>35</a:t>
            </a:fld>
            <a:endParaRPr lang="en-US"/>
          </a:p>
        </p:txBody>
      </p:sp>
    </p:spTree>
    <p:extLst>
      <p:ext uri="{BB962C8B-B14F-4D97-AF65-F5344CB8AC3E}">
        <p14:creationId xmlns:p14="http://schemas.microsoft.com/office/powerpoint/2010/main" val="242551762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36</a:t>
            </a:fld>
            <a:endParaRPr lang="en-US"/>
          </a:p>
        </p:txBody>
      </p:sp>
    </p:spTree>
    <p:extLst>
      <p:ext uri="{BB962C8B-B14F-4D97-AF65-F5344CB8AC3E}">
        <p14:creationId xmlns:p14="http://schemas.microsoft.com/office/powerpoint/2010/main" val="20069109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37</a:t>
            </a:fld>
            <a:endParaRPr lang="en-US"/>
          </a:p>
        </p:txBody>
      </p:sp>
    </p:spTree>
    <p:extLst>
      <p:ext uri="{BB962C8B-B14F-4D97-AF65-F5344CB8AC3E}">
        <p14:creationId xmlns:p14="http://schemas.microsoft.com/office/powerpoint/2010/main" val="117229924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38</a:t>
            </a:fld>
            <a:endParaRPr lang="en-US"/>
          </a:p>
        </p:txBody>
      </p:sp>
    </p:spTree>
    <p:extLst>
      <p:ext uri="{BB962C8B-B14F-4D97-AF65-F5344CB8AC3E}">
        <p14:creationId xmlns:p14="http://schemas.microsoft.com/office/powerpoint/2010/main" val="302397693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39</a:t>
            </a:fld>
            <a:endParaRPr lang="en-US"/>
          </a:p>
        </p:txBody>
      </p:sp>
    </p:spTree>
    <p:extLst>
      <p:ext uri="{BB962C8B-B14F-4D97-AF65-F5344CB8AC3E}">
        <p14:creationId xmlns:p14="http://schemas.microsoft.com/office/powerpoint/2010/main" val="397786699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1968</a:t>
            </a:r>
          </a:p>
          <a:p>
            <a:endParaRPr lang="en-US" dirty="0"/>
          </a:p>
          <a:p>
            <a:r>
              <a:rPr lang="en-US" dirty="0"/>
              <a:t>Truck on Fire – 1.11.06</a:t>
            </a:r>
          </a:p>
        </p:txBody>
      </p:sp>
      <p:sp>
        <p:nvSpPr>
          <p:cNvPr id="4" name="Slide Number Placeholder 3"/>
          <p:cNvSpPr>
            <a:spLocks noGrp="1"/>
          </p:cNvSpPr>
          <p:nvPr>
            <p:ph type="sldNum" sz="quarter" idx="5"/>
          </p:nvPr>
        </p:nvSpPr>
        <p:spPr/>
        <p:txBody>
          <a:bodyPr/>
          <a:lstStyle/>
          <a:p>
            <a:fld id="{D4041A74-236D-D546-A4DE-09254F2578C9}" type="slidenum">
              <a:rPr lang="en-US" smtClean="0"/>
              <a:t>40</a:t>
            </a:fld>
            <a:endParaRPr lang="en-US"/>
          </a:p>
        </p:txBody>
      </p:sp>
    </p:spTree>
    <p:extLst>
      <p:ext uri="{BB962C8B-B14F-4D97-AF65-F5344CB8AC3E}">
        <p14:creationId xmlns:p14="http://schemas.microsoft.com/office/powerpoint/2010/main" val="199785465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41</a:t>
            </a:fld>
            <a:endParaRPr lang="en-US"/>
          </a:p>
        </p:txBody>
      </p:sp>
    </p:spTree>
    <p:extLst>
      <p:ext uri="{BB962C8B-B14F-4D97-AF65-F5344CB8AC3E}">
        <p14:creationId xmlns:p14="http://schemas.microsoft.com/office/powerpoint/2010/main" val="244565986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42</a:t>
            </a:fld>
            <a:endParaRPr lang="en-US"/>
          </a:p>
        </p:txBody>
      </p:sp>
    </p:spTree>
    <p:extLst>
      <p:ext uri="{BB962C8B-B14F-4D97-AF65-F5344CB8AC3E}">
        <p14:creationId xmlns:p14="http://schemas.microsoft.com/office/powerpoint/2010/main" val="416223329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43</a:t>
            </a:fld>
            <a:endParaRPr lang="en-US"/>
          </a:p>
        </p:txBody>
      </p:sp>
    </p:spTree>
    <p:extLst>
      <p:ext uri="{BB962C8B-B14F-4D97-AF65-F5344CB8AC3E}">
        <p14:creationId xmlns:p14="http://schemas.microsoft.com/office/powerpoint/2010/main" val="10062455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More Modern Example</a:t>
            </a:r>
          </a:p>
          <a:p>
            <a:endParaRPr lang="en-US" dirty="0"/>
          </a:p>
          <a:p>
            <a:r>
              <a:rPr lang="en-US" dirty="0"/>
              <a:t>Chris Field – Gothic Power </a:t>
            </a:r>
          </a:p>
        </p:txBody>
      </p:sp>
      <p:sp>
        <p:nvSpPr>
          <p:cNvPr id="4" name="Slide Number Placeholder 3"/>
          <p:cNvSpPr>
            <a:spLocks noGrp="1"/>
          </p:cNvSpPr>
          <p:nvPr>
            <p:ph type="sldNum" sz="quarter" idx="5"/>
          </p:nvPr>
        </p:nvSpPr>
        <p:spPr/>
        <p:txBody>
          <a:bodyPr/>
          <a:lstStyle/>
          <a:p>
            <a:fld id="{D4041A74-236D-D546-A4DE-09254F2578C9}" type="slidenum">
              <a:rPr lang="en-US" smtClean="0"/>
              <a:t>45</a:t>
            </a:fld>
            <a:endParaRPr lang="en-US"/>
          </a:p>
        </p:txBody>
      </p:sp>
    </p:spTree>
    <p:extLst>
      <p:ext uri="{BB962C8B-B14F-4D97-AF65-F5344CB8AC3E}">
        <p14:creationId xmlns:p14="http://schemas.microsoft.com/office/powerpoint/2010/main" val="96767925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46</a:t>
            </a:fld>
            <a:endParaRPr lang="en-US"/>
          </a:p>
        </p:txBody>
      </p:sp>
    </p:spTree>
    <p:extLst>
      <p:ext uri="{BB962C8B-B14F-4D97-AF65-F5344CB8AC3E}">
        <p14:creationId xmlns:p14="http://schemas.microsoft.com/office/powerpoint/2010/main" val="165249390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47</a:t>
            </a:fld>
            <a:endParaRPr lang="en-US"/>
          </a:p>
        </p:txBody>
      </p:sp>
    </p:spTree>
    <p:extLst>
      <p:ext uri="{BB962C8B-B14F-4D97-AF65-F5344CB8AC3E}">
        <p14:creationId xmlns:p14="http://schemas.microsoft.com/office/powerpoint/2010/main" val="254684110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48</a:t>
            </a:fld>
            <a:endParaRPr lang="en-US"/>
          </a:p>
        </p:txBody>
      </p:sp>
    </p:spTree>
    <p:extLst>
      <p:ext uri="{BB962C8B-B14F-4D97-AF65-F5344CB8AC3E}">
        <p14:creationId xmlns:p14="http://schemas.microsoft.com/office/powerpoint/2010/main" val="177437386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49</a:t>
            </a:fld>
            <a:endParaRPr lang="en-US"/>
          </a:p>
        </p:txBody>
      </p:sp>
    </p:spTree>
    <p:extLst>
      <p:ext uri="{BB962C8B-B14F-4D97-AF65-F5344CB8AC3E}">
        <p14:creationId xmlns:p14="http://schemas.microsoft.com/office/powerpoint/2010/main" val="202453619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50</a:t>
            </a:fld>
            <a:endParaRPr lang="en-US"/>
          </a:p>
        </p:txBody>
      </p:sp>
    </p:spTree>
    <p:extLst>
      <p:ext uri="{BB962C8B-B14F-4D97-AF65-F5344CB8AC3E}">
        <p14:creationId xmlns:p14="http://schemas.microsoft.com/office/powerpoint/2010/main" val="108577575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51</a:t>
            </a:fld>
            <a:endParaRPr lang="en-US"/>
          </a:p>
        </p:txBody>
      </p:sp>
    </p:spTree>
    <p:extLst>
      <p:ext uri="{BB962C8B-B14F-4D97-AF65-F5344CB8AC3E}">
        <p14:creationId xmlns:p14="http://schemas.microsoft.com/office/powerpoint/2010/main" val="18490801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As Andrew Sunnucks, founder of Audio Network, puts it: “We know from clients that non-exclusive libraries cause problems for users. Since digital technologies were developed to identify tracks, it causes confusion if a track is distributed by more than one library and appears as a conflict on various systems. As a result I know certain broadcasters have banned the use of non-exclusive libraries.”</a:t>
            </a:r>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52</a:t>
            </a:fld>
            <a:endParaRPr lang="en-US"/>
          </a:p>
        </p:txBody>
      </p:sp>
    </p:spTree>
    <p:extLst>
      <p:ext uri="{BB962C8B-B14F-4D97-AF65-F5344CB8AC3E}">
        <p14:creationId xmlns:p14="http://schemas.microsoft.com/office/powerpoint/2010/main" val="147951110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As Andrew Sunnucks, founder of Audio Network, puts it: “We know from clients that non-exclusive libraries cause problems for users. Since digital technologies were developed to identify tracks, it causes confusion if a track is distributed by more than one library and appears as a conflict on various systems. As a result I know certain broadcasters have banned the use of non-exclusive libraries.”</a:t>
            </a:r>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53</a:t>
            </a:fld>
            <a:endParaRPr lang="en-US"/>
          </a:p>
        </p:txBody>
      </p:sp>
    </p:spTree>
    <p:extLst>
      <p:ext uri="{BB962C8B-B14F-4D97-AF65-F5344CB8AC3E}">
        <p14:creationId xmlns:p14="http://schemas.microsoft.com/office/powerpoint/2010/main" val="229866478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Publishers - 245</a:t>
            </a:r>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54</a:t>
            </a:fld>
            <a:endParaRPr lang="en-US"/>
          </a:p>
        </p:txBody>
      </p:sp>
    </p:spTree>
    <p:extLst>
      <p:ext uri="{BB962C8B-B14F-4D97-AF65-F5344CB8AC3E}">
        <p14:creationId xmlns:p14="http://schemas.microsoft.com/office/powerpoint/2010/main" val="261636168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Front End – Upfront payments </a:t>
            </a:r>
          </a:p>
        </p:txBody>
      </p:sp>
      <p:sp>
        <p:nvSpPr>
          <p:cNvPr id="4" name="Slide Number Placeholder 3"/>
          <p:cNvSpPr>
            <a:spLocks noGrp="1"/>
          </p:cNvSpPr>
          <p:nvPr>
            <p:ph type="sldNum" sz="quarter" idx="5"/>
          </p:nvPr>
        </p:nvSpPr>
        <p:spPr/>
        <p:txBody>
          <a:bodyPr/>
          <a:lstStyle/>
          <a:p>
            <a:fld id="{D4041A74-236D-D546-A4DE-09254F2578C9}" type="slidenum">
              <a:rPr lang="en-US" smtClean="0"/>
              <a:t>56</a:t>
            </a:fld>
            <a:endParaRPr lang="en-US"/>
          </a:p>
        </p:txBody>
      </p:sp>
    </p:spTree>
    <p:extLst>
      <p:ext uri="{BB962C8B-B14F-4D97-AF65-F5344CB8AC3E}">
        <p14:creationId xmlns:p14="http://schemas.microsoft.com/office/powerpoint/2010/main" val="166362441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Back End</a:t>
            </a:r>
          </a:p>
        </p:txBody>
      </p:sp>
      <p:sp>
        <p:nvSpPr>
          <p:cNvPr id="4" name="Slide Number Placeholder 3"/>
          <p:cNvSpPr>
            <a:spLocks noGrp="1"/>
          </p:cNvSpPr>
          <p:nvPr>
            <p:ph type="sldNum" sz="quarter" idx="5"/>
          </p:nvPr>
        </p:nvSpPr>
        <p:spPr/>
        <p:txBody>
          <a:bodyPr/>
          <a:lstStyle/>
          <a:p>
            <a:fld id="{D4041A74-236D-D546-A4DE-09254F2578C9}" type="slidenum">
              <a:rPr lang="en-US" smtClean="0"/>
              <a:t>57</a:t>
            </a:fld>
            <a:endParaRPr lang="en-US"/>
          </a:p>
        </p:txBody>
      </p:sp>
    </p:spTree>
    <p:extLst>
      <p:ext uri="{BB962C8B-B14F-4D97-AF65-F5344CB8AC3E}">
        <p14:creationId xmlns:p14="http://schemas.microsoft.com/office/powerpoint/2010/main" val="80650094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58</a:t>
            </a:fld>
            <a:endParaRPr lang="en-US"/>
          </a:p>
        </p:txBody>
      </p:sp>
    </p:spTree>
    <p:extLst>
      <p:ext uri="{BB962C8B-B14F-4D97-AF65-F5344CB8AC3E}">
        <p14:creationId xmlns:p14="http://schemas.microsoft.com/office/powerpoint/2010/main" val="369370869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59</a:t>
            </a:fld>
            <a:endParaRPr lang="en-US"/>
          </a:p>
        </p:txBody>
      </p:sp>
    </p:spTree>
    <p:extLst>
      <p:ext uri="{BB962C8B-B14F-4D97-AF65-F5344CB8AC3E}">
        <p14:creationId xmlns:p14="http://schemas.microsoft.com/office/powerpoint/2010/main" val="245586324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63</a:t>
            </a:fld>
            <a:endParaRPr lang="en-US"/>
          </a:p>
        </p:txBody>
      </p:sp>
    </p:spTree>
    <p:extLst>
      <p:ext uri="{BB962C8B-B14F-4D97-AF65-F5344CB8AC3E}">
        <p14:creationId xmlns:p14="http://schemas.microsoft.com/office/powerpoint/2010/main" val="913183928"/>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41A74-236D-D546-A4DE-09254F2578C9}" type="slidenum">
              <a:rPr lang="en-US" smtClean="0"/>
              <a:t>64</a:t>
            </a:fld>
            <a:endParaRPr lang="en-US"/>
          </a:p>
        </p:txBody>
      </p:sp>
    </p:spTree>
    <p:extLst>
      <p:ext uri="{BB962C8B-B14F-4D97-AF65-F5344CB8AC3E}">
        <p14:creationId xmlns:p14="http://schemas.microsoft.com/office/powerpoint/2010/main" val="2355422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1/24/22</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2229167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1/24/22</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48888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1/24/22</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80651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1/24/22</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026855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1/24/22</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535321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1/24/22</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646542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1/24/22</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05456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1/24/22</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4438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1/24/22</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42700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1/24/22</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063641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1/24/22</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13088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1/24/22</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2890914619"/>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62" r:id="rId7"/>
    <p:sldLayoutId id="2147483663" r:id="rId8"/>
    <p:sldLayoutId id="2147483664" r:id="rId9"/>
    <p:sldLayoutId id="2147483665" r:id="rId10"/>
    <p:sldLayoutId id="2147483672"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hyperlink" Target="https://www.soundonsound.com/music-business/all-about-library-music-part-4"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hyperlink" Target="https://www.soundonsound.com/music-business/all-about-library-music-part-4"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medium.com/@nickw84/sideways-like-a-crab-the-sound-of-everything-8246e878425" TargetMode="External"/><Relationship Id="rId3" Type="http://schemas.openxmlformats.org/officeDocument/2006/relationships/image" Target="../media/image3.jpeg"/><Relationship Id="rId7" Type="http://schemas.openxmlformats.org/officeDocument/2006/relationships/image" Target="../media/image5.jpg"/><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hyperlink" Target="https://www.audionetwork.com/browse/m/track/sideways-like-a-crab-7-sting_10294?category=23946" TargetMode="External"/><Relationship Id="rId5" Type="http://schemas.openxmlformats.org/officeDocument/2006/relationships/hyperlink" Target="https://soundcloud.com/paul-mottram-3/sideways-like-a-crab" TargetMode="External"/><Relationship Id="rId4" Type="http://schemas.openxmlformats.org/officeDocument/2006/relationships/hyperlink" Target="https://www.audionetwork.com/browse/m/track/sideways-like-a-crab_10288"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9.xml"/><Relationship Id="rId1" Type="http://schemas.openxmlformats.org/officeDocument/2006/relationships/slideLayout" Target="../slideLayouts/slideLayout1.xml"/><Relationship Id="rId4" Type="http://schemas.openxmlformats.org/officeDocument/2006/relationships/hyperlink" Target="https://medium.com/@davidchiu/name-that-tune-the-ubiquitous-sounds-of-library-music-4ae0385c526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openxmlformats.org/officeDocument/2006/relationships/hyperlink" Target="https://medium.com/@davidchiu/name-that-tune-the-ubiquitous-sounds-of-library-music-4ae0385c526d"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hyperlink" Target="https://www.soundonsound.com/music-business/all-about-library-music-part-4"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xml"/><Relationship Id="rId1" Type="http://schemas.openxmlformats.org/officeDocument/2006/relationships/video" Target="https://www.youtube.com/embed/FJ6MM7wgBY8?feature=oembed" TargetMode="External"/><Relationship Id="rId5" Type="http://schemas.openxmlformats.org/officeDocument/2006/relationships/hyperlink" Target="https://www.whosmolly.com/" TargetMode="External"/><Relationship Id="rId4" Type="http://schemas.openxmlformats.org/officeDocument/2006/relationships/image" Target="../media/image6.jpe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7.xml"/><Relationship Id="rId1" Type="http://schemas.openxmlformats.org/officeDocument/2006/relationships/video" Target="https://www.youtube.com/embed/RRoCXrPAe-Y?start=82&amp;feature=oembed" TargetMode="External"/><Relationship Id="rId4" Type="http://schemas.openxmlformats.org/officeDocument/2006/relationships/image" Target="../media/image7.jpe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7.xml"/><Relationship Id="rId1" Type="http://schemas.openxmlformats.org/officeDocument/2006/relationships/video" Target="https://www.youtube.com/embed/lB95KLmpLR4?start=7&amp;feature=oembed" TargetMode="External"/><Relationship Id="rId4" Type="http://schemas.openxmlformats.org/officeDocument/2006/relationships/image" Target="../media/image8.jpeg"/></Relationships>
</file>

<file path=ppt/slides/_rels/slide2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openxmlformats.org/officeDocument/2006/relationships/hyperlink" Target="https://www.apmmusic.com/libraries/themes-international" TargetMode="External"/><Relationship Id="rId13" Type="http://schemas.openxmlformats.org/officeDocument/2006/relationships/hyperlink" Target="https://www.discogs.com/label/37268-Musique-Pour-LImage" TargetMode="External"/><Relationship Id="rId3" Type="http://schemas.openxmlformats.org/officeDocument/2006/relationships/image" Target="../media/image1.png"/><Relationship Id="rId7" Type="http://schemas.openxmlformats.org/officeDocument/2006/relationships/hyperlink" Target="https://www.discogs.com/label/48113-Selected-Sound" TargetMode="External"/><Relationship Id="rId12" Type="http://schemas.openxmlformats.org/officeDocument/2006/relationships/hyperlink" Target="https://www.discogs.com/label/33108-Editions-Montparnasse-2000" TargetMode="External"/><Relationship Id="rId2" Type="http://schemas.openxmlformats.org/officeDocument/2006/relationships/notesSlide" Target="../notesSlides/notesSlide26.xml"/><Relationship Id="rId1" Type="http://schemas.openxmlformats.org/officeDocument/2006/relationships/slideLayout" Target="../slideLayouts/slideLayout1.xml"/><Relationship Id="rId6" Type="http://schemas.openxmlformats.org/officeDocument/2006/relationships/hyperlink" Target="https://www.dewolfemusic.com/" TargetMode="External"/><Relationship Id="rId11" Type="http://schemas.openxmlformats.org/officeDocument/2006/relationships/hyperlink" Target="https://www.discogs.com/label/12951-Tele-Music" TargetMode="External"/><Relationship Id="rId5" Type="http://schemas.openxmlformats.org/officeDocument/2006/relationships/hyperlink" Target="https://www.discogs.com/label/29992-KPM-Music" TargetMode="External"/><Relationship Id="rId10" Type="http://schemas.openxmlformats.org/officeDocument/2006/relationships/hyperlink" Target="https://www.warnerchappellpm.com/our-libraries/" TargetMode="External"/><Relationship Id="rId4" Type="http://schemas.openxmlformats.org/officeDocument/2006/relationships/image" Target="../media/image9.jpeg"/><Relationship Id="rId9" Type="http://schemas.openxmlformats.org/officeDocument/2006/relationships/hyperlink" Target="https://www.discogs.com/label/43974-Bruton-Music" TargetMode="Externa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7.xml"/><Relationship Id="rId1" Type="http://schemas.openxmlformats.org/officeDocument/2006/relationships/video" Target="https://www.youtube.com/embed/RgOMibjOJcw?start=113&amp;feature=oembed" TargetMode="External"/><Relationship Id="rId4" Type="http://schemas.openxmlformats.org/officeDocument/2006/relationships/image" Target="../media/image10.jpeg"/></Relationships>
</file>

<file path=ppt/slides/_rels/slide2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8.xml"/><Relationship Id="rId1" Type="http://schemas.openxmlformats.org/officeDocument/2006/relationships/slideLayout" Target="../slideLayouts/slideLayout1.xml"/><Relationship Id="rId4" Type="http://schemas.openxmlformats.org/officeDocument/2006/relationships/image" Target="../media/image11.jpg"/></Relationships>
</file>

<file path=ppt/slides/_rels/slide3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9.xml"/><Relationship Id="rId1" Type="http://schemas.openxmlformats.org/officeDocument/2006/relationships/slideLayout" Target="../slideLayouts/slideLayout1.xml"/><Relationship Id="rId4" Type="http://schemas.openxmlformats.org/officeDocument/2006/relationships/image" Target="../media/image11.jpg"/></Relationships>
</file>

<file path=ppt/slides/_rels/slide31.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hyperlink" Target="https://open.spotify.com/playlist/1O1V71PNrLutjdO1NgKx5g?si=a7iWf8fcROSCSUy21BNQiA" TargetMode="External"/><Relationship Id="rId2" Type="http://schemas.openxmlformats.org/officeDocument/2006/relationships/notesSlide" Target="../notesSlides/notesSlide30.xml"/><Relationship Id="rId1" Type="http://schemas.openxmlformats.org/officeDocument/2006/relationships/slideLayout" Target="../slideLayouts/slideLayout1.xml"/><Relationship Id="rId6" Type="http://schemas.openxmlformats.org/officeDocument/2006/relationships/hyperlink" Target="https://www.emipm.com/en/browse/labels/KPM" TargetMode="External"/><Relationship Id="rId5" Type="http://schemas.openxmlformats.org/officeDocument/2006/relationships/hyperlink" Target="https://www.youtube.com/watch?v=ZjGK88H9KfQ" TargetMode="External"/><Relationship Id="rId4" Type="http://schemas.openxmlformats.org/officeDocument/2006/relationships/hyperlink" Target="https://www.youtube.com/watch?v=1i6Cpq8XBFw&amp;t=64s"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www.imdb.com/name/nm0543798/" TargetMode="External"/><Relationship Id="rId3" Type="http://schemas.openxmlformats.org/officeDocument/2006/relationships/image" Target="../media/image3.jpeg"/><Relationship Id="rId7" Type="http://schemas.openxmlformats.org/officeDocument/2006/relationships/image" Target="../media/image12.jpeg"/><Relationship Id="rId2" Type="http://schemas.openxmlformats.org/officeDocument/2006/relationships/notesSlide" Target="../notesSlides/notesSlide31.xml"/><Relationship Id="rId1" Type="http://schemas.openxmlformats.org/officeDocument/2006/relationships/slideLayout" Target="../slideLayouts/slideLayout1.xml"/><Relationship Id="rId6" Type="http://schemas.openxmlformats.org/officeDocument/2006/relationships/hyperlink" Target="https://www.bbc.co.uk/programmes/p0419ytq" TargetMode="External"/><Relationship Id="rId5" Type="http://schemas.openxmlformats.org/officeDocument/2006/relationships/hyperlink" Target="https://www.youtube.com/watch?v=HLHMxFGqhIs" TargetMode="External"/><Relationship Id="rId4" Type="http://schemas.openxmlformats.org/officeDocument/2006/relationships/hyperlink" Target="https://www.youtube.com/watch?v=1i6Cpq8XBFw&amp;t=64s" TargetMode="Externa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7.xml"/><Relationship Id="rId1" Type="http://schemas.openxmlformats.org/officeDocument/2006/relationships/video" Target="https://www.youtube.com/embed/45q1j8r3UT4?feature=oembed" TargetMode="External"/><Relationship Id="rId4" Type="http://schemas.openxmlformats.org/officeDocument/2006/relationships/image" Target="../media/image13.jpeg"/></Relationships>
</file>

<file path=ppt/slides/_rels/slide34.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hyperlink" Target="https://www.youtube.com/watch?v=M2dhD9zR6hk" TargetMode="External"/><Relationship Id="rId2" Type="http://schemas.openxmlformats.org/officeDocument/2006/relationships/notesSlide" Target="../notesSlides/notesSlide33.xml"/><Relationship Id="rId1" Type="http://schemas.openxmlformats.org/officeDocument/2006/relationships/slideLayout" Target="../slideLayouts/slideLayout1.xml"/><Relationship Id="rId6" Type="http://schemas.openxmlformats.org/officeDocument/2006/relationships/hyperlink" Target="https://www.youtube.com/watch?v=TPp_eqa_voM" TargetMode="External"/><Relationship Id="rId5" Type="http://schemas.openxmlformats.org/officeDocument/2006/relationships/hyperlink" Target="https://www.youtube.com/watch?v=I2wo3JdHTWw" TargetMode="External"/><Relationship Id="rId4" Type="http://schemas.openxmlformats.org/officeDocument/2006/relationships/image" Target="../media/image14.jpg"/></Relationships>
</file>

<file path=ppt/slides/_rels/slide35.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hyperlink" Target="https://www.youtube.com/watch?v=M2dhD9zR6hk" TargetMode="External"/><Relationship Id="rId2" Type="http://schemas.openxmlformats.org/officeDocument/2006/relationships/notesSlide" Target="../notesSlides/notesSlide34.xml"/><Relationship Id="rId1" Type="http://schemas.openxmlformats.org/officeDocument/2006/relationships/slideLayout" Target="../slideLayouts/slideLayout1.xml"/><Relationship Id="rId6" Type="http://schemas.openxmlformats.org/officeDocument/2006/relationships/hyperlink" Target="https://www.youtube.com/watch?v=TPp_eqa_voM" TargetMode="External"/><Relationship Id="rId5" Type="http://schemas.openxmlformats.org/officeDocument/2006/relationships/hyperlink" Target="https://www.youtube.com/watch?v=I2wo3JdHTWw" TargetMode="External"/><Relationship Id="rId4" Type="http://schemas.openxmlformats.org/officeDocument/2006/relationships/image" Target="../media/image14.jpg"/></Relationships>
</file>

<file path=ppt/slides/_rels/slide36.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15.jpeg"/><Relationship Id="rId2" Type="http://schemas.openxmlformats.org/officeDocument/2006/relationships/notesSlide" Target="../notesSlides/notesSlide35.xml"/><Relationship Id="rId1" Type="http://schemas.openxmlformats.org/officeDocument/2006/relationships/slideLayout" Target="../slideLayouts/slideLayout1.xml"/><Relationship Id="rId6" Type="http://schemas.openxmlformats.org/officeDocument/2006/relationships/hyperlink" Target="https://www.youtube.com/watch?v=hLv4afpovvA" TargetMode="External"/><Relationship Id="rId5" Type="http://schemas.openxmlformats.org/officeDocument/2006/relationships/hyperlink" Target="https://www.youtube.com/watch?v=mfNxgdUEOF4" TargetMode="External"/><Relationship Id="rId4" Type="http://schemas.openxmlformats.org/officeDocument/2006/relationships/hyperlink" Target="https://www.youtube.com/watch?v=TKCegLO4vhs" TargetMode="External"/></Relationships>
</file>

<file path=ppt/slides/_rels/slide37.xml.rels><?xml version="1.0" encoding="UTF-8" standalone="yes"?>
<Relationships xmlns="http://schemas.openxmlformats.org/package/2006/relationships"><Relationship Id="rId8" Type="http://schemas.openxmlformats.org/officeDocument/2006/relationships/image" Target="../media/image17.jpg"/><Relationship Id="rId3" Type="http://schemas.openxmlformats.org/officeDocument/2006/relationships/notesSlide" Target="../notesSlides/notesSlide36.xml"/><Relationship Id="rId7" Type="http://schemas.openxmlformats.org/officeDocument/2006/relationships/image" Target="../media/image16.jpeg"/><Relationship Id="rId2" Type="http://schemas.openxmlformats.org/officeDocument/2006/relationships/slideLayout" Target="../slideLayouts/slideLayout1.xml"/><Relationship Id="rId1" Type="http://schemas.openxmlformats.org/officeDocument/2006/relationships/video" Target="https://www.youtube.com/embed/KulNV2xmsXs?feature=oembed" TargetMode="External"/><Relationship Id="rId6" Type="http://schemas.openxmlformats.org/officeDocument/2006/relationships/hyperlink" Target="https://www.youtube.com/watch?v=q1sVcutWn_I" TargetMode="External"/><Relationship Id="rId5" Type="http://schemas.openxmlformats.org/officeDocument/2006/relationships/hyperlink" Target="https://www.imdb.com/name/nm0724708/" TargetMode="External"/><Relationship Id="rId4" Type="http://schemas.openxmlformats.org/officeDocument/2006/relationships/image" Target="../media/image3.jpeg"/></Relationships>
</file>

<file path=ppt/slides/_rels/slide3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7.xml"/><Relationship Id="rId1" Type="http://schemas.openxmlformats.org/officeDocument/2006/relationships/slideLayout" Target="../slideLayouts/slideLayout1.xml"/><Relationship Id="rId5" Type="http://schemas.openxmlformats.org/officeDocument/2006/relationships/hyperlink" Target="https://soundcloud.com/waxwork-records/sets/night-of-the-living-dead" TargetMode="External"/><Relationship Id="rId4" Type="http://schemas.openxmlformats.org/officeDocument/2006/relationships/image" Target="../media/image18.jpg"/></Relationships>
</file>

<file path=ppt/slides/_rels/slide3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8.xml"/><Relationship Id="rId1" Type="http://schemas.openxmlformats.org/officeDocument/2006/relationships/slideLayout" Target="../slideLayouts/slideLayout1.xml"/><Relationship Id="rId5" Type="http://schemas.openxmlformats.org/officeDocument/2006/relationships/hyperlink" Target="https://soundcloud.com/waxwork-records/sets/night-of-the-living-dead" TargetMode="External"/><Relationship Id="rId4" Type="http://schemas.openxmlformats.org/officeDocument/2006/relationships/image" Target="../media/image18.jp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7.xml"/><Relationship Id="rId1" Type="http://schemas.openxmlformats.org/officeDocument/2006/relationships/video" Target="https://www.youtube.com/embed/jclhVKSC0Tk?start=341&amp;feature=oembed" TargetMode="External"/><Relationship Id="rId5" Type="http://schemas.openxmlformats.org/officeDocument/2006/relationships/image" Target="../media/image19.jpeg"/><Relationship Id="rId4" Type="http://schemas.openxmlformats.org/officeDocument/2006/relationships/image" Target="../media/image4.png"/></Relationships>
</file>

<file path=ppt/slides/_rels/slide4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0.xml"/><Relationship Id="rId1" Type="http://schemas.openxmlformats.org/officeDocument/2006/relationships/slideLayout" Target="../slideLayouts/slideLayout1.xml"/><Relationship Id="rId5" Type="http://schemas.openxmlformats.org/officeDocument/2006/relationships/image" Target="../media/image20.jpg"/><Relationship Id="rId4" Type="http://schemas.openxmlformats.org/officeDocument/2006/relationships/hyperlink" Target="https://www.youtube.com/watch?v=gyZDZCGQJf8"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2.xml"/><Relationship Id="rId1" Type="http://schemas.openxmlformats.org/officeDocument/2006/relationships/slideLayout" Target="../slideLayouts/slideLayout1.xml"/><Relationship Id="rId4" Type="http://schemas.openxmlformats.org/officeDocument/2006/relationships/image" Target="../media/image20.jpg"/></Relationships>
</file>

<file path=ppt/slides/_rels/slide44.xml.rels><?xml version="1.0" encoding="UTF-8" standalone="yes"?>
<Relationships xmlns="http://schemas.openxmlformats.org/package/2006/relationships"><Relationship Id="rId3" Type="http://schemas.openxmlformats.org/officeDocument/2006/relationships/hyperlink" Target="https://www.pond5.com/royalty-free-music/item/70185637-inspirational-cinematic-trailer-inspiring-epic-energetic-dra" TargetMode="External"/><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7.xml"/><Relationship Id="rId1" Type="http://schemas.openxmlformats.org/officeDocument/2006/relationships/video" Target="https://www.youtube.com/embed/PRAmXlnKjg0?feature=oembed" TargetMode="External"/><Relationship Id="rId4" Type="http://schemas.openxmlformats.org/officeDocument/2006/relationships/image" Target="../media/image22.jpeg"/></Relationships>
</file>

<file path=ppt/slides/_rels/slide4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4.xml"/><Relationship Id="rId1" Type="http://schemas.openxmlformats.org/officeDocument/2006/relationships/slideLayout" Target="../slideLayouts/slideLayout1.xml"/><Relationship Id="rId6" Type="http://schemas.openxmlformats.org/officeDocument/2006/relationships/image" Target="../media/image25.jpeg"/><Relationship Id="rId5" Type="http://schemas.openxmlformats.org/officeDocument/2006/relationships/image" Target="../media/image3.jpeg"/><Relationship Id="rId4" Type="http://schemas.openxmlformats.org/officeDocument/2006/relationships/image" Target="../media/image24.png"/></Relationships>
</file>

<file path=ppt/slides/_rels/slide4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5.xml"/><Relationship Id="rId1" Type="http://schemas.openxmlformats.org/officeDocument/2006/relationships/slideLayout" Target="../slideLayouts/slideLayout1.xml"/><Relationship Id="rId6" Type="http://schemas.openxmlformats.org/officeDocument/2006/relationships/image" Target="../media/image25.jpeg"/><Relationship Id="rId5" Type="http://schemas.openxmlformats.org/officeDocument/2006/relationships/image" Target="../media/image3.jpeg"/><Relationship Id="rId4" Type="http://schemas.openxmlformats.org/officeDocument/2006/relationships/image" Target="../media/image24.png"/></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7.xml"/><Relationship Id="rId1" Type="http://schemas.openxmlformats.org/officeDocument/2006/relationships/video" Target="https://www.youtube.com/embed/cKEGZ-CvWHk?start=73&amp;feature=oembed" TargetMode="External"/><Relationship Id="rId4" Type="http://schemas.openxmlformats.org/officeDocument/2006/relationships/image" Target="../media/image26.jpeg"/></Relationships>
</file>

<file path=ppt/slides/_rels/slide4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7.xml"/><Relationship Id="rId1" Type="http://schemas.openxmlformats.org/officeDocument/2006/relationships/slideLayout" Target="../slideLayouts/slideLayout1.xml"/><Relationship Id="rId5" Type="http://schemas.openxmlformats.org/officeDocument/2006/relationships/image" Target="../media/image27.png"/><Relationship Id="rId4" Type="http://schemas.openxmlformats.org/officeDocument/2006/relationships/hyperlink" Target="https://www.ninjatuneproductionmusic.com/albums" TargetMode="External"/></Relationships>
</file>

<file path=ppt/slides/_rels/slide50.xml.rels><?xml version="1.0" encoding="UTF-8" standalone="yes"?>
<Relationships xmlns="http://schemas.openxmlformats.org/package/2006/relationships"><Relationship Id="rId8" Type="http://schemas.openxmlformats.org/officeDocument/2006/relationships/hyperlink" Target="http://www.justinebarker.com/reel" TargetMode="External"/><Relationship Id="rId3" Type="http://schemas.openxmlformats.org/officeDocument/2006/relationships/notesSlide" Target="../notesSlides/notesSlide48.xml"/><Relationship Id="rId7" Type="http://schemas.openxmlformats.org/officeDocument/2006/relationships/image" Target="../media/image28.jpeg"/><Relationship Id="rId2" Type="http://schemas.openxmlformats.org/officeDocument/2006/relationships/slideLayout" Target="../slideLayouts/slideLayout1.xml"/><Relationship Id="rId1" Type="http://schemas.openxmlformats.org/officeDocument/2006/relationships/video" Target="https://player.vimeo.com/video/392169339?app_id=122963" TargetMode="External"/><Relationship Id="rId6" Type="http://schemas.openxmlformats.org/officeDocument/2006/relationships/image" Target="../media/image3.jpeg"/><Relationship Id="rId5" Type="http://schemas.openxmlformats.org/officeDocument/2006/relationships/image" Target="../media/image24.png"/><Relationship Id="rId4" Type="http://schemas.openxmlformats.org/officeDocument/2006/relationships/image" Target="../media/image23.pn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hyperlink" Target="https://www.prsformusic.com/licences/using-production-music" TargetMode="External"/><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image" Target="../media/image29.png"/><Relationship Id="rId5" Type="http://schemas.openxmlformats.org/officeDocument/2006/relationships/image" Target="../media/image2.jpeg"/><Relationship Id="rId4" Type="http://schemas.openxmlformats.org/officeDocument/2006/relationships/notesSlide" Target="../notesSlides/notesSlide49.xml"/></Relationships>
</file>

<file path=ppt/slides/_rels/slide52.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30.png"/><Relationship Id="rId2" Type="http://schemas.openxmlformats.org/officeDocument/2006/relationships/notesSlide" Target="../notesSlides/notesSlide50.xml"/><Relationship Id="rId1" Type="http://schemas.openxmlformats.org/officeDocument/2006/relationships/slideLayout" Target="../slideLayouts/slideLayout1.xml"/><Relationship Id="rId6" Type="http://schemas.openxmlformats.org/officeDocument/2006/relationships/hyperlink" Target="https://www.soundonsound.com/music-business/all-about-library-music-part-1" TargetMode="External"/><Relationship Id="rId5" Type="http://schemas.openxmlformats.org/officeDocument/2006/relationships/hyperlink" Target="https://www.timespace.com/collections/gothic-instruments" TargetMode="External"/><Relationship Id="rId4" Type="http://schemas.openxmlformats.org/officeDocument/2006/relationships/hyperlink" Target="https://www.gothic-storm.com/" TargetMode="External"/></Relationships>
</file>

<file path=ppt/slides/_rels/slide5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1.xml"/><Relationship Id="rId1" Type="http://schemas.openxmlformats.org/officeDocument/2006/relationships/slideLayout" Target="../slideLayouts/slideLayout1.xml"/><Relationship Id="rId4" Type="http://schemas.openxmlformats.org/officeDocument/2006/relationships/hyperlink" Target="https://www.soundonsound.com/music-business/all-about-library-music-part-6" TargetMode="External"/></Relationships>
</file>

<file path=ppt/slides/_rels/slide54.xml.rels><?xml version="1.0" encoding="UTF-8" standalone="yes"?>
<Relationships xmlns="http://schemas.openxmlformats.org/package/2006/relationships"><Relationship Id="rId117" Type="http://schemas.openxmlformats.org/officeDocument/2006/relationships/hyperlink" Target="http://www.melodyloops.com/" TargetMode="External"/><Relationship Id="rId21" Type="http://schemas.openxmlformats.org/officeDocument/2006/relationships/hyperlink" Target="http://www.musicportal.gettyimages.com/" TargetMode="External"/><Relationship Id="rId42" Type="http://schemas.openxmlformats.org/officeDocument/2006/relationships/hyperlink" Target="http://www.shutterstock.com/" TargetMode="External"/><Relationship Id="rId63" Type="http://schemas.openxmlformats.org/officeDocument/2006/relationships/hyperlink" Target="http://audiosocket.com/" TargetMode="External"/><Relationship Id="rId84" Type="http://schemas.openxmlformats.org/officeDocument/2006/relationships/hyperlink" Target="http://www.epm.uk.net/#!albums" TargetMode="External"/><Relationship Id="rId138" Type="http://schemas.openxmlformats.org/officeDocument/2006/relationships/hyperlink" Target="http://www.presanamusic.com/" TargetMode="External"/><Relationship Id="rId159" Type="http://schemas.openxmlformats.org/officeDocument/2006/relationships/hyperlink" Target="http://rumblefish.com/" TargetMode="External"/><Relationship Id="rId170" Type="http://schemas.openxmlformats.org/officeDocument/2006/relationships/hyperlink" Target="http://www.sohoproductionmusic.co.uk/" TargetMode="External"/><Relationship Id="rId191" Type="http://schemas.openxmlformats.org/officeDocument/2006/relationships/hyperlink" Target="http://www.tracklicensing.com/" TargetMode="External"/><Relationship Id="rId205" Type="http://schemas.openxmlformats.org/officeDocument/2006/relationships/hyperlink" Target="http://www.yookamusic.com/" TargetMode="External"/><Relationship Id="rId107" Type="http://schemas.openxmlformats.org/officeDocument/2006/relationships/hyperlink" Target="http://www.keepclearmusic.com/" TargetMode="External"/><Relationship Id="rId11" Type="http://schemas.openxmlformats.org/officeDocument/2006/relationships/hyperlink" Target="http://www.camboso.com/" TargetMode="External"/><Relationship Id="rId32" Type="http://schemas.openxmlformats.org/officeDocument/2006/relationships/hyperlink" Target="http://www.moonshine.tv/" TargetMode="External"/><Relationship Id="rId53" Type="http://schemas.openxmlformats.org/officeDocument/2006/relationships/hyperlink" Target="http://amphibiouszoo.co.uk/" TargetMode="External"/><Relationship Id="rId74" Type="http://schemas.openxmlformats.org/officeDocument/2006/relationships/hyperlink" Target="http://www.cinephonix.com/" TargetMode="External"/><Relationship Id="rId128" Type="http://schemas.openxmlformats.org/officeDocument/2006/relationships/hyperlink" Target="http://www.musicsupervisor.com/" TargetMode="External"/><Relationship Id="rId149" Type="http://schemas.openxmlformats.org/officeDocument/2006/relationships/hyperlink" Target="http://www.productiontrax.com/" TargetMode="External"/><Relationship Id="rId5" Type="http://schemas.openxmlformats.org/officeDocument/2006/relationships/hyperlink" Target="http://www.5alarmmusic.com/" TargetMode="External"/><Relationship Id="rId95" Type="http://schemas.openxmlformats.org/officeDocument/2006/relationships/hyperlink" Target="http://gamecues.com/" TargetMode="External"/><Relationship Id="rId160" Type="http://schemas.openxmlformats.org/officeDocument/2006/relationships/hyperlink" Target="https://www.gearslutz.com/gear/mellowmuse/satv" TargetMode="External"/><Relationship Id="rId181" Type="http://schemas.openxmlformats.org/officeDocument/2006/relationships/hyperlink" Target="http://www.squirkymusic.com/" TargetMode="External"/><Relationship Id="rId22" Type="http://schemas.openxmlformats.org/officeDocument/2006/relationships/hyperlink" Target="http://indigimusic.com/" TargetMode="External"/><Relationship Id="rId43" Type="http://schemas.openxmlformats.org/officeDocument/2006/relationships/hyperlink" Target="http://www.soundscapemedia.com/" TargetMode="External"/><Relationship Id="rId64" Type="http://schemas.openxmlformats.org/officeDocument/2006/relationships/hyperlink" Target="http://www.audiomicro.com/" TargetMode="External"/><Relationship Id="rId118" Type="http://schemas.openxmlformats.org/officeDocument/2006/relationships/hyperlink" Target="http://www.mightygen.com/" TargetMode="External"/><Relationship Id="rId139" Type="http://schemas.openxmlformats.org/officeDocument/2006/relationships/hyperlink" Target="http://www.plan8music.com/" TargetMode="External"/><Relationship Id="rId85" Type="http://schemas.openxmlformats.org/officeDocument/2006/relationships/hyperlink" Target="https://www.emipm.com/" TargetMode="External"/><Relationship Id="rId150" Type="http://schemas.openxmlformats.org/officeDocument/2006/relationships/hyperlink" Target="http://www.proofsound.net/" TargetMode="External"/><Relationship Id="rId171" Type="http://schemas.openxmlformats.org/officeDocument/2006/relationships/hyperlink" Target="http://songcatalog.com/" TargetMode="External"/><Relationship Id="rId192" Type="http://schemas.openxmlformats.org/officeDocument/2006/relationships/hyperlink" Target="http://www.transitionmusic.com/" TargetMode="External"/><Relationship Id="rId206" Type="http://schemas.openxmlformats.org/officeDocument/2006/relationships/hyperlink" Target="http://www.youlicense.com/" TargetMode="External"/><Relationship Id="rId12" Type="http://schemas.openxmlformats.org/officeDocument/2006/relationships/hyperlink" Target="http://www.catchthemoonmusic.com/" TargetMode="External"/><Relationship Id="rId33" Type="http://schemas.openxmlformats.org/officeDocument/2006/relationships/hyperlink" Target="http://www.motionelements.com/" TargetMode="External"/><Relationship Id="rId108" Type="http://schemas.openxmlformats.org/officeDocument/2006/relationships/hyperlink" Target="http://www.killertracks.com/" TargetMode="External"/><Relationship Id="rId129" Type="http://schemas.openxmlformats.org/officeDocument/2006/relationships/hyperlink" Target="http://www.musicrevolution.com/" TargetMode="External"/><Relationship Id="rId54" Type="http://schemas.openxmlformats.org/officeDocument/2006/relationships/hyperlink" Target="http://www.angermusic.com/" TargetMode="External"/><Relationship Id="rId75" Type="http://schemas.openxmlformats.org/officeDocument/2006/relationships/hyperlink" Target="http://www.cinetrax.com/" TargetMode="External"/><Relationship Id="rId96" Type="http://schemas.openxmlformats.org/officeDocument/2006/relationships/hyperlink" Target="http://www.gargantuanmusic.com/#!home" TargetMode="External"/><Relationship Id="rId140" Type="http://schemas.openxmlformats.org/officeDocument/2006/relationships/hyperlink" Target="http://www.poke-music.co.uk/" TargetMode="External"/><Relationship Id="rId161" Type="http://schemas.openxmlformats.org/officeDocument/2006/relationships/hyperlink" Target="http://www.satvmusic.com/" TargetMode="External"/><Relationship Id="rId182" Type="http://schemas.openxmlformats.org/officeDocument/2006/relationships/hyperlink" Target="http://www.standardmusiclibrary.com/" TargetMode="External"/><Relationship Id="rId6" Type="http://schemas.openxmlformats.org/officeDocument/2006/relationships/hyperlink" Target="http://www.audiosparx.com/" TargetMode="External"/><Relationship Id="rId23" Type="http://schemas.openxmlformats.org/officeDocument/2006/relationships/hyperlink" Target="http://inthegroovemusic.com/" TargetMode="External"/><Relationship Id="rId119" Type="http://schemas.openxmlformats.org/officeDocument/2006/relationships/hyperlink" Target="https://www.millionducksmusic.com/" TargetMode="External"/><Relationship Id="rId44" Type="http://schemas.openxmlformats.org/officeDocument/2006/relationships/hyperlink" Target="http://www.themusicplayground.com/" TargetMode="External"/><Relationship Id="rId65" Type="http://schemas.openxmlformats.org/officeDocument/2006/relationships/hyperlink" Target="http://www.banditmusic.co.uk/" TargetMode="External"/><Relationship Id="rId86" Type="http://schemas.openxmlformats.org/officeDocument/2006/relationships/hyperlink" Target="http://www.feltmusic.com/" TargetMode="External"/><Relationship Id="rId130" Type="http://schemas.openxmlformats.org/officeDocument/2006/relationships/hyperlink" Target="http://muziko.com/" TargetMode="External"/><Relationship Id="rId151" Type="http://schemas.openxmlformats.org/officeDocument/2006/relationships/hyperlink" Target="http://www.pumpaudio.com/" TargetMode="External"/><Relationship Id="rId172" Type="http://schemas.openxmlformats.org/officeDocument/2006/relationships/hyperlink" Target="http://stye.sourceaudio.com/#!home" TargetMode="External"/><Relationship Id="rId193" Type="http://schemas.openxmlformats.org/officeDocument/2006/relationships/hyperlink" Target="http://www.tsunamimusic.com/" TargetMode="External"/><Relationship Id="rId207" Type="http://schemas.openxmlformats.org/officeDocument/2006/relationships/hyperlink" Target="http://zonemusic.co.uk/" TargetMode="External"/><Relationship Id="rId13" Type="http://schemas.openxmlformats.org/officeDocument/2006/relationships/hyperlink" Target="http://www.coneyislandcim.com/" TargetMode="External"/><Relationship Id="rId109" Type="http://schemas.openxmlformats.org/officeDocument/2006/relationships/hyperlink" Target="http://www.labelsound.com/" TargetMode="External"/><Relationship Id="rId34" Type="http://schemas.openxmlformats.org/officeDocument/2006/relationships/hyperlink" Target="https://www.musicbed.com/" TargetMode="External"/><Relationship Id="rId55" Type="http://schemas.openxmlformats.org/officeDocument/2006/relationships/hyperlink" Target="http://www.apollolive.com/" TargetMode="External"/><Relationship Id="rId76" Type="http://schemas.openxmlformats.org/officeDocument/2006/relationships/hyperlink" Target="http://www.cityofthefallen.com/" TargetMode="External"/><Relationship Id="rId97" Type="http://schemas.openxmlformats.org/officeDocument/2006/relationships/hyperlink" Target="http://www.gothic-storm.com/" TargetMode="External"/><Relationship Id="rId120" Type="http://schemas.openxmlformats.org/officeDocument/2006/relationships/hyperlink" Target="http://www.moogangmusic.com/" TargetMode="External"/><Relationship Id="rId141" Type="http://schemas.openxmlformats.org/officeDocument/2006/relationships/hyperlink" Target="http://pop-upmusic.com/" TargetMode="External"/><Relationship Id="rId7" Type="http://schemas.openxmlformats.org/officeDocument/2006/relationships/hyperlink" Target="http://www.audionetwork.com/" TargetMode="External"/><Relationship Id="rId162" Type="http://schemas.openxmlformats.org/officeDocument/2006/relationships/hyperlink" Target="http://www.sauce-music.com/" TargetMode="External"/><Relationship Id="rId183" Type="http://schemas.openxmlformats.org/officeDocument/2006/relationships/hyperlink" Target="http://www.stevencravis.com/" TargetMode="External"/><Relationship Id="rId24" Type="http://schemas.openxmlformats.org/officeDocument/2006/relationships/hyperlink" Target="http://www.ironmikeent.com/" TargetMode="External"/><Relationship Id="rId40" Type="http://schemas.openxmlformats.org/officeDocument/2006/relationships/hyperlink" Target="http://www.pond5.com/" TargetMode="External"/><Relationship Id="rId45" Type="http://schemas.openxmlformats.org/officeDocument/2006/relationships/hyperlink" Target="http://www.triost.com.br/" TargetMode="External"/><Relationship Id="rId66" Type="http://schemas.openxmlformats.org/officeDocument/2006/relationships/hyperlink" Target="http://bibliothequemusic.com/" TargetMode="External"/><Relationship Id="rId87" Type="http://schemas.openxmlformats.org/officeDocument/2006/relationships/hyperlink" Target="http://www.firedearthmusic.com/" TargetMode="External"/><Relationship Id="rId110" Type="http://schemas.openxmlformats.org/officeDocument/2006/relationships/hyperlink" Target="http://www.lemoncake.com/pages/welcome" TargetMode="External"/><Relationship Id="rId115" Type="http://schemas.openxmlformats.org/officeDocument/2006/relationships/hyperlink" Target="http://matchlessmusic.net/" TargetMode="External"/><Relationship Id="rId131" Type="http://schemas.openxmlformats.org/officeDocument/2006/relationships/hyperlink" Target="http://www.mxlicensing.com/" TargetMode="External"/><Relationship Id="rId136" Type="http://schemas.openxmlformats.org/officeDocument/2006/relationships/hyperlink" Target="http://www.warnerchappellpm.com/non-stop-music/" TargetMode="External"/><Relationship Id="rId157" Type="http://schemas.openxmlformats.org/officeDocument/2006/relationships/hyperlink" Target="http://www.riptidemusic.com/" TargetMode="External"/><Relationship Id="rId178" Type="http://schemas.openxmlformats.org/officeDocument/2006/relationships/hyperlink" Target="http://www.soundlounge.co.uk/" TargetMode="External"/><Relationship Id="rId61" Type="http://schemas.openxmlformats.org/officeDocument/2006/relationships/hyperlink" Target="http://audiojungle.net/" TargetMode="External"/><Relationship Id="rId82" Type="http://schemas.openxmlformats.org/officeDocument/2006/relationships/hyperlink" Target="http://dennismusiclibrary.co.uk/" TargetMode="External"/><Relationship Id="rId152" Type="http://schemas.openxmlformats.org/officeDocument/2006/relationships/hyperlink" Target="http://rab-rm.com/" TargetMode="External"/><Relationship Id="rId173" Type="http://schemas.openxmlformats.org/officeDocument/2006/relationships/hyperlink" Target="https://www.sonoton.com/" TargetMode="External"/><Relationship Id="rId194" Type="http://schemas.openxmlformats.org/officeDocument/2006/relationships/hyperlink" Target="http://www.licensing.tumimusic.com/" TargetMode="External"/><Relationship Id="rId199" Type="http://schemas.openxmlformats.org/officeDocument/2006/relationships/hyperlink" Target="http://www.vtowncartelmusic.com/" TargetMode="External"/><Relationship Id="rId203" Type="http://schemas.openxmlformats.org/officeDocument/2006/relationships/hyperlink" Target="http://www.westarmusic.com/" TargetMode="External"/><Relationship Id="rId19" Type="http://schemas.openxmlformats.org/officeDocument/2006/relationships/hyperlink" Target="https://www.extrememusic.com/" TargetMode="External"/><Relationship Id="rId14" Type="http://schemas.openxmlformats.org/officeDocument/2006/relationships/hyperlink" Target="http://www.crucialmusic.com/" TargetMode="External"/><Relationship Id="rId30" Type="http://schemas.openxmlformats.org/officeDocument/2006/relationships/hyperlink" Target="http://www.megatrax.com/" TargetMode="External"/><Relationship Id="rId35" Type="http://schemas.openxmlformats.org/officeDocument/2006/relationships/hyperlink" Target="http://www.musicbeyond.com/" TargetMode="External"/><Relationship Id="rId56" Type="http://schemas.openxmlformats.org/officeDocument/2006/relationships/hyperlink" Target="http://www.apmmusic.com/" TargetMode="External"/><Relationship Id="rId77" Type="http://schemas.openxmlformats.org/officeDocument/2006/relationships/hyperlink" Target="http://www.clearwavemusic.com/" TargetMode="External"/><Relationship Id="rId100" Type="http://schemas.openxmlformats.org/officeDocument/2006/relationships/hyperlink" Target="http://www.immediatemusic.com/" TargetMode="External"/><Relationship Id="rId105" Type="http://schemas.openxmlformats.org/officeDocument/2006/relationships/hyperlink" Target="https://pro.jamendo.com/en/" TargetMode="External"/><Relationship Id="rId126" Type="http://schemas.openxmlformats.org/officeDocument/2006/relationships/hyperlink" Target="http://www.musiclicensingstore.com/" TargetMode="External"/><Relationship Id="rId147" Type="http://schemas.openxmlformats.org/officeDocument/2006/relationships/hyperlink" Target="http://productionmusiclicense.com/" TargetMode="External"/><Relationship Id="rId168" Type="http://schemas.openxmlformats.org/officeDocument/2006/relationships/hyperlink" Target="https://www.shockwave-sound.com/" TargetMode="External"/><Relationship Id="rId8" Type="http://schemas.openxmlformats.org/officeDocument/2006/relationships/hyperlink" Target="http://www.audiosocket.com/" TargetMode="External"/><Relationship Id="rId51" Type="http://schemas.openxmlformats.org/officeDocument/2006/relationships/hyperlink" Target="http://www.absolutemusiclibrary.com/" TargetMode="External"/><Relationship Id="rId72" Type="http://schemas.openxmlformats.org/officeDocument/2006/relationships/hyperlink" Target="http://www.brilliantmusic.co.uk/" TargetMode="External"/><Relationship Id="rId93" Type="http://schemas.openxmlformats.org/officeDocument/2006/relationships/hyperlink" Target="http://www.frogmusiclicensing.com/" TargetMode="External"/><Relationship Id="rId98" Type="http://schemas.openxmlformats.org/officeDocument/2006/relationships/hyperlink" Target="http://www.hum.co.uk/" TargetMode="External"/><Relationship Id="rId121" Type="http://schemas.openxmlformats.org/officeDocument/2006/relationships/hyperlink" Target="http://www.licensemusiconline.com/" TargetMode="External"/><Relationship Id="rId142" Type="http://schemas.openxmlformats.org/officeDocument/2006/relationships/hyperlink" Target="http://positionmusic.com/" TargetMode="External"/><Relationship Id="rId163" Type="http://schemas.openxmlformats.org/officeDocument/2006/relationships/hyperlink" Target="http://www.savd.com.au/" TargetMode="External"/><Relationship Id="rId184" Type="http://schemas.openxmlformats.org/officeDocument/2006/relationships/hyperlink" Target="http://www.stingray-music.com/" TargetMode="External"/><Relationship Id="rId189" Type="http://schemas.openxmlformats.org/officeDocument/2006/relationships/hyperlink" Target="http://www.themusicase.com/" TargetMode="External"/><Relationship Id="rId3" Type="http://schemas.openxmlformats.org/officeDocument/2006/relationships/image" Target="../media/image3.jpeg"/><Relationship Id="rId25" Type="http://schemas.openxmlformats.org/officeDocument/2006/relationships/hyperlink" Target="http://jacarandalicensing.com.br/" TargetMode="External"/><Relationship Id="rId46" Type="http://schemas.openxmlformats.org/officeDocument/2006/relationships/hyperlink" Target="http://www.triplescoopmusic.com/" TargetMode="External"/><Relationship Id="rId67" Type="http://schemas.openxmlformats.org/officeDocument/2006/relationships/hyperlink" Target="http://blacktoastmusic.com/" TargetMode="External"/><Relationship Id="rId116" Type="http://schemas.openxmlformats.org/officeDocument/2006/relationships/hyperlink" Target="http://www.mediatracks.co.uk/" TargetMode="External"/><Relationship Id="rId137" Type="http://schemas.openxmlformats.org/officeDocument/2006/relationships/hyperlink" Target="http://www.paulrodriguezmusic.co.uk/productions.html" TargetMode="External"/><Relationship Id="rId158" Type="http://schemas.openxmlformats.org/officeDocument/2006/relationships/hyperlink" Target="http://www.reliable-source.co.uk/#!home" TargetMode="External"/><Relationship Id="rId20" Type="http://schemas.openxmlformats.org/officeDocument/2006/relationships/hyperlink" Target="http://www.fliktrax.com/" TargetMode="External"/><Relationship Id="rId41" Type="http://schemas.openxmlformats.org/officeDocument/2006/relationships/hyperlink" Target="http://posthastemusic.com/" TargetMode="External"/><Relationship Id="rId62" Type="http://schemas.openxmlformats.org/officeDocument/2006/relationships/hyperlink" Target="http://audiomachine.com/" TargetMode="External"/><Relationship Id="rId83" Type="http://schemas.openxmlformats.org/officeDocument/2006/relationships/hyperlink" Target="http://www.musicsolutions.org.uk/" TargetMode="External"/><Relationship Id="rId88" Type="http://schemas.openxmlformats.org/officeDocument/2006/relationships/hyperlink" Target="http://www.firstcom.com/" TargetMode="External"/><Relationship Id="rId111" Type="http://schemas.openxmlformats.org/officeDocument/2006/relationships/hyperlink" Target="http://www.licensequote.com/" TargetMode="External"/><Relationship Id="rId132" Type="http://schemas.openxmlformats.org/officeDocument/2006/relationships/hyperlink" Target="http://www.naxoslicensing.com/" TargetMode="External"/><Relationship Id="rId153" Type="http://schemas.openxmlformats.org/officeDocument/2006/relationships/hyperlink" Target="http://www.ravenwoodmusic.com/" TargetMode="External"/><Relationship Id="rId174" Type="http://schemas.openxmlformats.org/officeDocument/2006/relationships/hyperlink" Target="http://www.sounddesignsmusic.com/" TargetMode="External"/><Relationship Id="rId179" Type="http://schemas.openxmlformats.org/officeDocument/2006/relationships/hyperlink" Target="http://soundreef.com/" TargetMode="External"/><Relationship Id="rId195" Type="http://schemas.openxmlformats.org/officeDocument/2006/relationships/hyperlink" Target="https://www.tunefruit.com/" TargetMode="External"/><Relationship Id="rId190" Type="http://schemas.openxmlformats.org/officeDocument/2006/relationships/hyperlink" Target="https://www.theperfectmusiclibrary.com/" TargetMode="External"/><Relationship Id="rId204" Type="http://schemas.openxmlformats.org/officeDocument/2006/relationships/hyperlink" Target="http://www.wonderwebmusic.com/" TargetMode="External"/><Relationship Id="rId15" Type="http://schemas.openxmlformats.org/officeDocument/2006/relationships/hyperlink" Target="http://www.dewolfemusic.com/" TargetMode="External"/><Relationship Id="rId36" Type="http://schemas.openxmlformats.org/officeDocument/2006/relationships/hyperlink" Target="http://www.musicdealers.com/" TargetMode="External"/><Relationship Id="rId57" Type="http://schemas.openxmlformats.org/officeDocument/2006/relationships/hyperlink" Target="http://www.armsproductionmusic.com/" TargetMode="External"/><Relationship Id="rId106" Type="http://schemas.openxmlformats.org/officeDocument/2006/relationships/hyperlink" Target="http://jwmediamusic.com/" TargetMode="External"/><Relationship Id="rId127" Type="http://schemas.openxmlformats.org/officeDocument/2006/relationships/hyperlink" Target="http://www.musicloops.com/" TargetMode="External"/><Relationship Id="rId10" Type="http://schemas.openxmlformats.org/officeDocument/2006/relationships/hyperlink" Target="http://boostmusic.com/" TargetMode="External"/><Relationship Id="rId31" Type="http://schemas.openxmlformats.org/officeDocument/2006/relationships/hyperlink" Target="http://www.moonlabmusic.com/" TargetMode="External"/><Relationship Id="rId52" Type="http://schemas.openxmlformats.org/officeDocument/2006/relationships/hyperlink" Target="http://www.actionmediamusic.com/" TargetMode="External"/><Relationship Id="rId73" Type="http://schemas.openxmlformats.org/officeDocument/2006/relationships/hyperlink" Target="http://www.cezame-fle.com/" TargetMode="External"/><Relationship Id="rId78" Type="http://schemas.openxmlformats.org/officeDocument/2006/relationships/hyperlink" Target="http://countermusic.co.uk/" TargetMode="External"/><Relationship Id="rId94" Type="http://schemas.openxmlformats.org/officeDocument/2006/relationships/hyperlink" Target="http://gempiremusic.com/" TargetMode="External"/><Relationship Id="rId99" Type="http://schemas.openxmlformats.org/officeDocument/2006/relationships/hyperlink" Target="http://www.imagempm.com/" TargetMode="External"/><Relationship Id="rId101" Type="http://schemas.openxmlformats.org/officeDocument/2006/relationships/hyperlink" Target="http://www.inspiredproductionmusic.com/" TargetMode="External"/><Relationship Id="rId122" Type="http://schemas.openxmlformats.org/officeDocument/2006/relationships/hyperlink" Target="http://www.musicfactorypromotions.com/" TargetMode="External"/><Relationship Id="rId143" Type="http://schemas.openxmlformats.org/officeDocument/2006/relationships/hyperlink" Target="http://www.powermusiclicensing.com/" TargetMode="External"/><Relationship Id="rId148" Type="http://schemas.openxmlformats.org/officeDocument/2006/relationships/hyperlink" Target="https://www.gearslutz.com/gear/thenatan/trax" TargetMode="External"/><Relationship Id="rId164" Type="http://schemas.openxmlformats.org/officeDocument/2006/relationships/hyperlink" Target="http://www.scorekeepersmusic.com/" TargetMode="External"/><Relationship Id="rId169" Type="http://schemas.openxmlformats.org/officeDocument/2006/relationships/hyperlink" Target="http://www.smartassmusic.com/" TargetMode="External"/><Relationship Id="rId185" Type="http://schemas.openxmlformats.org/officeDocument/2006/relationships/hyperlink" Target="http://www.syncfreemusic.com/" TargetMode="External"/><Relationship Id="rId4" Type="http://schemas.openxmlformats.org/officeDocument/2006/relationships/hyperlink" Target="http://www.4elementsmusic.com/" TargetMode="External"/><Relationship Id="rId9" Type="http://schemas.openxmlformats.org/officeDocument/2006/relationships/hyperlink" Target="http://www.beatpick.com/" TargetMode="External"/><Relationship Id="rId180" Type="http://schemas.openxmlformats.org/officeDocument/2006/relationships/hyperlink" Target="http://spear-music.com/" TargetMode="External"/><Relationship Id="rId26" Type="http://schemas.openxmlformats.org/officeDocument/2006/relationships/hyperlink" Target="http://www.my.jinglepunks.com/" TargetMode="External"/><Relationship Id="rId47" Type="http://schemas.openxmlformats.org/officeDocument/2006/relationships/hyperlink" Target="http://www.tunefruit.com/" TargetMode="External"/><Relationship Id="rId68" Type="http://schemas.openxmlformats.org/officeDocument/2006/relationships/hyperlink" Target="http://www.bleachproductions.co.uk/" TargetMode="External"/><Relationship Id="rId89" Type="http://schemas.openxmlformats.org/officeDocument/2006/relationships/hyperlink" Target="http://www.focusmusic.com/" TargetMode="External"/><Relationship Id="rId112" Type="http://schemas.openxmlformats.org/officeDocument/2006/relationships/hyperlink" Target="http://www.machiavellimusic.com/" TargetMode="External"/><Relationship Id="rId133" Type="http://schemas.openxmlformats.org/officeDocument/2006/relationships/hyperlink" Target="https://www.neosounds.com/" TargetMode="External"/><Relationship Id="rId154" Type="http://schemas.openxmlformats.org/officeDocument/2006/relationships/hyperlink" Target="http://www.resound.ca/" TargetMode="External"/><Relationship Id="rId175" Type="http://schemas.openxmlformats.org/officeDocument/2006/relationships/hyperlink" Target="https://www.sound-ideas.com/" TargetMode="External"/><Relationship Id="rId196" Type="http://schemas.openxmlformats.org/officeDocument/2006/relationships/hyperlink" Target="http://www.twistedjukebox.com/" TargetMode="External"/><Relationship Id="rId200" Type="http://schemas.openxmlformats.org/officeDocument/2006/relationships/hyperlink" Target="http://www.vanacoremusic.com/" TargetMode="External"/><Relationship Id="rId16" Type="http://schemas.openxmlformats.org/officeDocument/2006/relationships/hyperlink" Target="http://www.digitalassassinmusic.com/" TargetMode="External"/><Relationship Id="rId37" Type="http://schemas.openxmlformats.org/officeDocument/2006/relationships/hyperlink" Target="http://www.myhiptunes.com/" TargetMode="External"/><Relationship Id="rId58" Type="http://schemas.openxmlformats.org/officeDocument/2006/relationships/hyperlink" Target="http://www.altitude-music.com/" TargetMode="External"/><Relationship Id="rId79" Type="http://schemas.openxmlformats.org/officeDocument/2006/relationships/hyperlink" Target="http://www.crocodilemusic.com/cd/" TargetMode="External"/><Relationship Id="rId102" Type="http://schemas.openxmlformats.org/officeDocument/2006/relationships/hyperlink" Target="http://www.indabamusic.com/" TargetMode="External"/><Relationship Id="rId123" Type="http://schemas.openxmlformats.org/officeDocument/2006/relationships/hyperlink" Target="http://musicforsport.com/" TargetMode="External"/><Relationship Id="rId144" Type="http://schemas.openxmlformats.org/officeDocument/2006/relationships/hyperlink" Target="http://www.ppluk.com/" TargetMode="External"/><Relationship Id="rId90" Type="http://schemas.openxmlformats.org/officeDocument/2006/relationships/hyperlink" Target="http://www.fpmmusic.com/#/home" TargetMode="External"/><Relationship Id="rId165" Type="http://schemas.openxmlformats.org/officeDocument/2006/relationships/hyperlink" Target="http://www.selectracks.com/" TargetMode="External"/><Relationship Id="rId186" Type="http://schemas.openxmlformats.org/officeDocument/2006/relationships/hyperlink" Target="http://www.tafarimusic.com/" TargetMode="External"/><Relationship Id="rId27" Type="http://schemas.openxmlformats.org/officeDocument/2006/relationships/hyperlink" Target="http://www.lapostmusic.com/" TargetMode="External"/><Relationship Id="rId48" Type="http://schemas.openxmlformats.org/officeDocument/2006/relationships/hyperlink" Target="http://www.zudomusic.com/" TargetMode="External"/><Relationship Id="rId69" Type="http://schemas.openxmlformats.org/officeDocument/2006/relationships/hyperlink" Target="http://boommusic.tv/" TargetMode="External"/><Relationship Id="rId113" Type="http://schemas.openxmlformats.org/officeDocument/2006/relationships/hyperlink" Target="http://magnatune.com/" TargetMode="External"/><Relationship Id="rId134" Type="http://schemas.openxmlformats.org/officeDocument/2006/relationships/hyperlink" Target="http://www.nosheetmusic.tv/" TargetMode="External"/><Relationship Id="rId80" Type="http://schemas.openxmlformats.org/officeDocument/2006/relationships/hyperlink" Target="https://www.crucialmusic.com/" TargetMode="External"/><Relationship Id="rId155" Type="http://schemas.openxmlformats.org/officeDocument/2006/relationships/hyperlink" Target="http://www.redbeardmusic.com/" TargetMode="External"/><Relationship Id="rId176" Type="http://schemas.openxmlformats.org/officeDocument/2006/relationships/hyperlink" Target="http://www.soundtaxi.net/" TargetMode="External"/><Relationship Id="rId197" Type="http://schemas.openxmlformats.org/officeDocument/2006/relationships/hyperlink" Target="http://www.ultraphonic.co.uk/" TargetMode="External"/><Relationship Id="rId201" Type="http://schemas.openxmlformats.org/officeDocument/2006/relationships/hyperlink" Target="http://www.warnerchappellpm.com/" TargetMode="External"/><Relationship Id="rId17" Type="http://schemas.openxmlformats.org/officeDocument/2006/relationships/hyperlink" Target="http://www.dl-music.com/" TargetMode="External"/><Relationship Id="rId38" Type="http://schemas.openxmlformats.org/officeDocument/2006/relationships/hyperlink" Target="https://www.omnimusic.com/" TargetMode="External"/><Relationship Id="rId59" Type="http://schemas.openxmlformats.org/officeDocument/2006/relationships/hyperlink" Target="http://www.audiofount.com/" TargetMode="External"/><Relationship Id="rId103" Type="http://schemas.openxmlformats.org/officeDocument/2006/relationships/hyperlink" Target="http://www.indiesonics.com/" TargetMode="External"/><Relationship Id="rId124" Type="http://schemas.openxmlformats.org/officeDocument/2006/relationships/hyperlink" Target="http://www.musichub.tv/" TargetMode="External"/><Relationship Id="rId70" Type="http://schemas.openxmlformats.org/officeDocument/2006/relationships/hyperlink" Target="http://www.brandxmusic.net/" TargetMode="External"/><Relationship Id="rId91" Type="http://schemas.openxmlformats.org/officeDocument/2006/relationships/hyperlink" Target="http://freeplaymusic.com/" TargetMode="External"/><Relationship Id="rId145" Type="http://schemas.openxmlformats.org/officeDocument/2006/relationships/hyperlink" Target="http://www.ppnz.co.nz/" TargetMode="External"/><Relationship Id="rId166" Type="http://schemas.openxmlformats.org/officeDocument/2006/relationships/hyperlink" Target="http://www.sencit.net/" TargetMode="External"/><Relationship Id="rId187" Type="http://schemas.openxmlformats.org/officeDocument/2006/relationships/hyperlink" Target="http://tele-music.com/" TargetMode="External"/><Relationship Id="rId1" Type="http://schemas.openxmlformats.org/officeDocument/2006/relationships/slideLayout" Target="../slideLayouts/slideLayout1.xml"/><Relationship Id="rId28" Type="http://schemas.openxmlformats.org/officeDocument/2006/relationships/hyperlink" Target="http://www.luckstock.com/" TargetMode="External"/><Relationship Id="rId49" Type="http://schemas.openxmlformats.org/officeDocument/2006/relationships/hyperlink" Target="http://www.300monks.com/" TargetMode="External"/><Relationship Id="rId114" Type="http://schemas.openxmlformats.org/officeDocument/2006/relationships/hyperlink" Target="http://www.mangoreel.com/index.html" TargetMode="External"/><Relationship Id="rId60" Type="http://schemas.openxmlformats.org/officeDocument/2006/relationships/hyperlink" Target="http://www.audiohero.com/" TargetMode="External"/><Relationship Id="rId81" Type="http://schemas.openxmlformats.org/officeDocument/2006/relationships/hyperlink" Target="http://www.deepeastmusic.com/" TargetMode="External"/><Relationship Id="rId135" Type="http://schemas.openxmlformats.org/officeDocument/2006/relationships/hyperlink" Target="http://www.nomamusic.com/" TargetMode="External"/><Relationship Id="rId156" Type="http://schemas.openxmlformats.org/officeDocument/2006/relationships/hyperlink" Target="http://www.ricall.com/" TargetMode="External"/><Relationship Id="rId177" Type="http://schemas.openxmlformats.org/officeDocument/2006/relationships/hyperlink" Target="https://www.soundtracktor.com/" TargetMode="External"/><Relationship Id="rId198" Type="http://schemas.openxmlformats.org/officeDocument/2006/relationships/hyperlink" Target="http://www.unippm.co.uk/" TargetMode="External"/><Relationship Id="rId202" Type="http://schemas.openxmlformats.org/officeDocument/2006/relationships/hyperlink" Target="http://www.westonemusic.com/" TargetMode="External"/><Relationship Id="rId18" Type="http://schemas.openxmlformats.org/officeDocument/2006/relationships/hyperlink" Target="http://www.epitomemusic.com/" TargetMode="External"/><Relationship Id="rId39" Type="http://schemas.openxmlformats.org/officeDocument/2006/relationships/hyperlink" Target="http://opus1.sourceaudio.com/#!home" TargetMode="External"/><Relationship Id="rId50" Type="http://schemas.openxmlformats.org/officeDocument/2006/relationships/hyperlink" Target="http://www.9livesmusic.com/" TargetMode="External"/><Relationship Id="rId104" Type="http://schemas.openxmlformats.org/officeDocument/2006/relationships/hyperlink" Target="http://www.intervox.co.uk/en/home.php" TargetMode="External"/><Relationship Id="rId125" Type="http://schemas.openxmlformats.org/officeDocument/2006/relationships/hyperlink" Target="http://musicjunkies.sourceaudio.com/" TargetMode="External"/><Relationship Id="rId146" Type="http://schemas.openxmlformats.org/officeDocument/2006/relationships/hyperlink" Target="http://www.prosportsmusic.com/" TargetMode="External"/><Relationship Id="rId167" Type="http://schemas.openxmlformats.org/officeDocument/2006/relationships/hyperlink" Target="http://www.sentricmusic.com/" TargetMode="External"/><Relationship Id="rId188" Type="http://schemas.openxmlformats.org/officeDocument/2006/relationships/hyperlink" Target="http://www.themusictracks.com/" TargetMode="External"/><Relationship Id="rId71" Type="http://schemas.openxmlformats.org/officeDocument/2006/relationships/hyperlink" Target="http://brickwallaudio.com/" TargetMode="External"/><Relationship Id="rId92" Type="http://schemas.openxmlformats.org/officeDocument/2006/relationships/hyperlink" Target="http://fringeelementmusic.com/" TargetMode="External"/><Relationship Id="rId2" Type="http://schemas.openxmlformats.org/officeDocument/2006/relationships/notesSlide" Target="../notesSlides/notesSlide52.xml"/><Relationship Id="rId29" Type="http://schemas.openxmlformats.org/officeDocument/2006/relationships/hyperlink" Target="http://www.mpmmusic.com/" TargetMode="External"/></Relationships>
</file>

<file path=ppt/slides/_rels/slide55.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3.xml"/><Relationship Id="rId1" Type="http://schemas.openxmlformats.org/officeDocument/2006/relationships/slideLayout" Target="../slideLayouts/slideLayout1.xml"/><Relationship Id="rId4" Type="http://schemas.openxmlformats.org/officeDocument/2006/relationships/hyperlink" Target="https://en.wikipedia.org/wiki/Production_music" TargetMode="External"/></Relationships>
</file>

<file path=ppt/slides/_rels/slide57.xml.rels><?xml version="1.0" encoding="UTF-8" standalone="yes"?>
<Relationships xmlns="http://schemas.openxmlformats.org/package/2006/relationships"><Relationship Id="rId8" Type="http://schemas.openxmlformats.org/officeDocument/2006/relationships/hyperlink" Target="https://en.wikipedia.org/wiki/Production_music" TargetMode="External"/><Relationship Id="rId3" Type="http://schemas.openxmlformats.org/officeDocument/2006/relationships/image" Target="../media/image3.jpeg"/><Relationship Id="rId7" Type="http://schemas.openxmlformats.org/officeDocument/2006/relationships/hyperlink" Target="https://en.wikipedia.org/wiki/PRS_for_Music" TargetMode="External"/><Relationship Id="rId2" Type="http://schemas.openxmlformats.org/officeDocument/2006/relationships/notesSlide" Target="../notesSlides/notesSlide54.xml"/><Relationship Id="rId1" Type="http://schemas.openxmlformats.org/officeDocument/2006/relationships/slideLayout" Target="../slideLayouts/slideLayout1.xml"/><Relationship Id="rId6" Type="http://schemas.openxmlformats.org/officeDocument/2006/relationships/hyperlink" Target="https://en.wikipedia.org/wiki/SESAC" TargetMode="External"/><Relationship Id="rId5" Type="http://schemas.openxmlformats.org/officeDocument/2006/relationships/hyperlink" Target="https://en.wikipedia.org/wiki/Broadcast_Music_Incorporated" TargetMode="External"/><Relationship Id="rId4" Type="http://schemas.openxmlformats.org/officeDocument/2006/relationships/hyperlink" Target="https://en.wikipedia.org/wiki/American_Society_of_Composers,_Authors_and_Publishers" TargetMode="External"/></Relationships>
</file>

<file path=ppt/slides/_rels/slide5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5.xml"/><Relationship Id="rId1" Type="http://schemas.openxmlformats.org/officeDocument/2006/relationships/slideLayout" Target="../slideLayouts/slideLayout1.xml"/><Relationship Id="rId4" Type="http://schemas.openxmlformats.org/officeDocument/2006/relationships/hyperlink" Target="https://en.wikipedia.org/wiki/Production_music" TargetMode="External"/></Relationships>
</file>

<file path=ppt/slides/_rels/slide59.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2.xml"/><Relationship Id="rId1" Type="http://schemas.openxmlformats.org/officeDocument/2006/relationships/video" Target="https://www.youtube.com/embed/nJlUJGAD8No?start=64&amp;feature=oembed" TargetMode="External"/><Relationship Id="rId4" Type="http://schemas.openxmlformats.org/officeDocument/2006/relationships/image" Target="../media/image32.jpeg"/></Relationships>
</file>

<file path=ppt/slides/_rels/slide60.xml.rels><?xml version="1.0" encoding="UTF-8" standalone="yes"?>
<Relationships xmlns="http://schemas.openxmlformats.org/package/2006/relationships"><Relationship Id="rId3" Type="http://schemas.openxmlformats.org/officeDocument/2006/relationships/hyperlink" Target="https://www.soundonsound.com/music-business/all-about-library-music-part-4" TargetMode="External"/><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13" Type="http://schemas.openxmlformats.org/officeDocument/2006/relationships/hyperlink" Target="https://audiojungle.net/tags/film" TargetMode="External"/><Relationship Id="rId18" Type="http://schemas.openxmlformats.org/officeDocument/2006/relationships/hyperlink" Target="https://audiojungle.net/tags/inspire" TargetMode="External"/><Relationship Id="rId26" Type="http://schemas.openxmlformats.org/officeDocument/2006/relationships/hyperlink" Target="https://audiojungle.net/tags/promotional" TargetMode="External"/><Relationship Id="rId39" Type="http://schemas.openxmlformats.org/officeDocument/2006/relationships/hyperlink" Target="https://audiojungle.net/tags/encouraging" TargetMode="External"/><Relationship Id="rId21" Type="http://schemas.openxmlformats.org/officeDocument/2006/relationships/hyperlink" Target="https://audiojungle.net/tags/marketing" TargetMode="External"/><Relationship Id="rId34" Type="http://schemas.openxmlformats.org/officeDocument/2006/relationships/hyperlink" Target="https://audiojungle.net/tags/advertising" TargetMode="External"/><Relationship Id="rId42" Type="http://schemas.openxmlformats.org/officeDocument/2006/relationships/hyperlink" Target="https://audiojungle.net/tags/happy" TargetMode="External"/><Relationship Id="rId47" Type="http://schemas.openxmlformats.org/officeDocument/2006/relationships/hyperlink" Target="https://audiojungle.net/tags/motivation" TargetMode="External"/><Relationship Id="rId50" Type="http://schemas.openxmlformats.org/officeDocument/2006/relationships/hyperlink" Target="https://audiojungle.net/tags/presentation" TargetMode="External"/><Relationship Id="rId55" Type="http://schemas.openxmlformats.org/officeDocument/2006/relationships/hyperlink" Target="https://audiojungle.net/tags/worship" TargetMode="External"/><Relationship Id="rId7" Type="http://schemas.openxmlformats.org/officeDocument/2006/relationships/hyperlink" Target="https://audiojungle.net/tags/bouncy" TargetMode="External"/><Relationship Id="rId2" Type="http://schemas.openxmlformats.org/officeDocument/2006/relationships/image" Target="../media/image3.jpeg"/><Relationship Id="rId16" Type="http://schemas.openxmlformats.org/officeDocument/2006/relationships/hyperlink" Target="https://audiojungle.net/tags/hope" TargetMode="External"/><Relationship Id="rId29" Type="http://schemas.openxmlformats.org/officeDocument/2006/relationships/hyperlink" Target="https://audiojungle.net/tags/stylish" TargetMode="External"/><Relationship Id="rId11" Type="http://schemas.openxmlformats.org/officeDocument/2006/relationships/hyperlink" Target="https://audiojungle.net/tags/explain" TargetMode="External"/><Relationship Id="rId24" Type="http://schemas.openxmlformats.org/officeDocument/2006/relationships/hyperlink" Target="https://audiojungle.net/tags/motivating" TargetMode="External"/><Relationship Id="rId32" Type="http://schemas.openxmlformats.org/officeDocument/2006/relationships/hyperlink" Target="https://audiojungle.net/tags/upbeat" TargetMode="External"/><Relationship Id="rId37" Type="http://schemas.openxmlformats.org/officeDocument/2006/relationships/hyperlink" Target="https://audiojungle.net/tags/confident" TargetMode="External"/><Relationship Id="rId40" Type="http://schemas.openxmlformats.org/officeDocument/2006/relationships/hyperlink" Target="https://audiojungle.net/tags/energetic" TargetMode="External"/><Relationship Id="rId45" Type="http://schemas.openxmlformats.org/officeDocument/2006/relationships/hyperlink" Target="https://audiojungle.net/tags/innovation" TargetMode="External"/><Relationship Id="rId53" Type="http://schemas.openxmlformats.org/officeDocument/2006/relationships/hyperlink" Target="https://audiojungle.net/tags/tech" TargetMode="External"/><Relationship Id="rId5" Type="http://schemas.openxmlformats.org/officeDocument/2006/relationships/hyperlink" Target="https://audiojungle.net/tags/background" TargetMode="External"/><Relationship Id="rId10" Type="http://schemas.openxmlformats.org/officeDocument/2006/relationships/hyperlink" Target="https://audiojungle.net/tags/crisp" TargetMode="External"/><Relationship Id="rId19" Type="http://schemas.openxmlformats.org/officeDocument/2006/relationships/hyperlink" Target="https://audiojungle.net/tags/inspired" TargetMode="External"/><Relationship Id="rId31" Type="http://schemas.openxmlformats.org/officeDocument/2006/relationships/hyperlink" Target="https://audiojungle.net/tags/success" TargetMode="External"/><Relationship Id="rId44" Type="http://schemas.openxmlformats.org/officeDocument/2006/relationships/hyperlink" Target="https://audiojungle.net/tags/hopeful" TargetMode="External"/><Relationship Id="rId52" Type="http://schemas.openxmlformats.org/officeDocument/2006/relationships/hyperlink" Target="https://audiojungle.net/tags/summit" TargetMode="External"/><Relationship Id="rId4" Type="http://schemas.openxmlformats.org/officeDocument/2006/relationships/hyperlink" Target="https://audiojungle.net/tags/advertise" TargetMode="External"/><Relationship Id="rId9" Type="http://schemas.openxmlformats.org/officeDocument/2006/relationships/hyperlink" Target="https://audiojungle.net/tags/corporate" TargetMode="External"/><Relationship Id="rId14" Type="http://schemas.openxmlformats.org/officeDocument/2006/relationships/hyperlink" Target="https://audiojungle.net/tags/fresh" TargetMode="External"/><Relationship Id="rId22" Type="http://schemas.openxmlformats.org/officeDocument/2006/relationships/hyperlink" Target="https://audiojungle.net/tags/modern" TargetMode="External"/><Relationship Id="rId27" Type="http://schemas.openxmlformats.org/officeDocument/2006/relationships/hyperlink" Target="https://audiojungle.net/tags/radio" TargetMode="External"/><Relationship Id="rId30" Type="http://schemas.openxmlformats.org/officeDocument/2006/relationships/hyperlink" Target="https://audiojungle.net/tags/subtle" TargetMode="External"/><Relationship Id="rId35" Type="http://schemas.openxmlformats.org/officeDocument/2006/relationships/hyperlink" Target="https://audiojungle.net/tags/cheerful" TargetMode="External"/><Relationship Id="rId43" Type="http://schemas.openxmlformats.org/officeDocument/2006/relationships/hyperlink" Target="https://audiojungle.net/tags/hillsong" TargetMode="External"/><Relationship Id="rId48" Type="http://schemas.openxmlformats.org/officeDocument/2006/relationships/hyperlink" Target="https://audiojungle.net/tags/optimistic" TargetMode="External"/><Relationship Id="rId8" Type="http://schemas.openxmlformats.org/officeDocument/2006/relationships/hyperlink" Target="https://audiojungle.net/tags/business" TargetMode="External"/><Relationship Id="rId51" Type="http://schemas.openxmlformats.org/officeDocument/2006/relationships/hyperlink" Target="https://audiojungle.net/tags/rock" TargetMode="External"/><Relationship Id="rId3" Type="http://schemas.openxmlformats.org/officeDocument/2006/relationships/hyperlink" Target="https://audiojungle.net/item/upbeat-corporate-summer-background-intro/31801237" TargetMode="External"/><Relationship Id="rId12" Type="http://schemas.openxmlformats.org/officeDocument/2006/relationships/hyperlink" Target="https://audiojungle.net/tags/faith" TargetMode="External"/><Relationship Id="rId17" Type="http://schemas.openxmlformats.org/officeDocument/2006/relationships/hyperlink" Target="https://audiojungle.net/tags/inspirational" TargetMode="External"/><Relationship Id="rId25" Type="http://schemas.openxmlformats.org/officeDocument/2006/relationships/hyperlink" Target="https://audiojungle.net/tags/pop" TargetMode="External"/><Relationship Id="rId33" Type="http://schemas.openxmlformats.org/officeDocument/2006/relationships/hyperlink" Target="https://audiojungle.net/tags/uplifting" TargetMode="External"/><Relationship Id="rId38" Type="http://schemas.openxmlformats.org/officeDocument/2006/relationships/hyperlink" Target="https://audiojungle.net/tags/emotional" TargetMode="External"/><Relationship Id="rId46" Type="http://schemas.openxmlformats.org/officeDocument/2006/relationships/hyperlink" Target="https://audiojungle.net/tags/joyful" TargetMode="External"/><Relationship Id="rId20" Type="http://schemas.openxmlformats.org/officeDocument/2006/relationships/hyperlink" Target="https://audiojungle.net/tags/light" TargetMode="External"/><Relationship Id="rId41" Type="http://schemas.openxmlformats.org/officeDocument/2006/relationships/hyperlink" Target="https://audiojungle.net/tags/feel%20good" TargetMode="External"/><Relationship Id="rId54" Type="http://schemas.openxmlformats.org/officeDocument/2006/relationships/hyperlink" Target="https://audiojungle.net/tags/technology" TargetMode="External"/><Relationship Id="rId1" Type="http://schemas.openxmlformats.org/officeDocument/2006/relationships/slideLayout" Target="../slideLayouts/slideLayout1.xml"/><Relationship Id="rId6" Type="http://schemas.openxmlformats.org/officeDocument/2006/relationships/hyperlink" Target="https://audiojungle.net/tags/beauty" TargetMode="External"/><Relationship Id="rId15" Type="http://schemas.openxmlformats.org/officeDocument/2006/relationships/hyperlink" Target="https://audiojungle.net/tags/guitar" TargetMode="External"/><Relationship Id="rId23" Type="http://schemas.openxmlformats.org/officeDocument/2006/relationships/hyperlink" Target="https://audiojungle.net/tags/motivate" TargetMode="External"/><Relationship Id="rId28" Type="http://schemas.openxmlformats.org/officeDocument/2006/relationships/hyperlink" Target="https://audiojungle.net/tags/simple" TargetMode="External"/><Relationship Id="rId36" Type="http://schemas.openxmlformats.org/officeDocument/2006/relationships/hyperlink" Target="https://audiojungle.net/tags/commercial" TargetMode="External"/><Relationship Id="rId49" Type="http://schemas.openxmlformats.org/officeDocument/2006/relationships/hyperlink" Target="https://audiojungle.net/tags/powerful" TargetMode="External"/></Relationships>
</file>

<file path=ppt/slides/_rels/slide6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2.xml"/><Relationship Id="rId1" Type="http://schemas.openxmlformats.org/officeDocument/2006/relationships/video" Target="https://www.youtube.com/embed/videoseries?list=PLw5EMoEjcEmVBfRSG79-lC2cL03aBO2gl" TargetMode="External"/></Relationships>
</file>

<file path=ppt/slides/_rels/slide6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7.xml"/><Relationship Id="rId1" Type="http://schemas.openxmlformats.org/officeDocument/2006/relationships/slideLayout" Target="../slideLayouts/slideLayout1.xml"/><Relationship Id="rId5" Type="http://schemas.openxmlformats.org/officeDocument/2006/relationships/hyperlink" Target="https://uowtsd-my.sharepoint.com/:v:/g/personal/d_bird_uwtsd_ac_uk/EUSb3LrzbZhPkkxTXNw15HwBaiJXbhHmbfHcFFJ23RWWPg?e=pJ5pQ9" TargetMode="External"/><Relationship Id="rId4" Type="http://schemas.openxmlformats.org/officeDocument/2006/relationships/hyperlink" Target="https://uowtsd-my.sharepoint.com/:v:/g/personal/d_bird_uwtsd_ac_uk/EZUsA0tWY1dPri8-8oHo5H0BOss-NUBg8aH4WEmLoyJduQ?e=WluPRY" TargetMode="External"/></Relationships>
</file>

<file path=ppt/slides/_rels/slide6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1" name="Rectangle 3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A picture containing text, shelf, book, library&#10;&#10;Description automatically generated">
            <a:extLst>
              <a:ext uri="{FF2B5EF4-FFF2-40B4-BE49-F238E27FC236}">
                <a16:creationId xmlns:a16="http://schemas.microsoft.com/office/drawing/2014/main" id="{4F8D61B3-8042-EB49-9D6F-CFC2E2234B9C}"/>
              </a:ext>
            </a:extLst>
          </p:cNvPr>
          <p:cNvPicPr>
            <a:picLocks noChangeAspect="1"/>
          </p:cNvPicPr>
          <p:nvPr/>
        </p:nvPicPr>
        <p:blipFill rotWithShape="1">
          <a:blip r:embed="rId3">
            <a:alphaModFix amt="60000"/>
          </a:blip>
          <a:srcRect t="95" b="4180"/>
          <a:stretch/>
        </p:blipFill>
        <p:spPr>
          <a:xfrm>
            <a:off x="0" y="0"/>
            <a:ext cx="12192000" cy="6858000"/>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838200" y="740211"/>
            <a:ext cx="7530685" cy="3163864"/>
          </a:xfrm>
        </p:spPr>
        <p:txBody>
          <a:bodyPr>
            <a:normAutofit/>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The Sustainable Studio</a:t>
            </a:r>
            <a:b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ADFM5033 </a:t>
            </a:r>
          </a:p>
        </p:txBody>
      </p:sp>
      <p:sp>
        <p:nvSpPr>
          <p:cNvPr id="3" name="Subtitle 2">
            <a:extLst>
              <a:ext uri="{FF2B5EF4-FFF2-40B4-BE49-F238E27FC236}">
                <a16:creationId xmlns:a16="http://schemas.microsoft.com/office/drawing/2014/main" id="{DA4F5DBD-1936-5449-80FD-BE3EA2A45404}"/>
              </a:ext>
            </a:extLst>
          </p:cNvPr>
          <p:cNvSpPr>
            <a:spLocks noGrp="1"/>
          </p:cNvSpPr>
          <p:nvPr>
            <p:ph type="subTitle" idx="1"/>
          </p:nvPr>
        </p:nvSpPr>
        <p:spPr>
          <a:xfrm>
            <a:off x="838200" y="4074515"/>
            <a:ext cx="7583133" cy="1279124"/>
          </a:xfrm>
        </p:spPr>
        <p:txBody>
          <a:bodyPr>
            <a:normAutofit/>
          </a:bodyPr>
          <a:lstStyle/>
          <a:p>
            <a:pPr algn="l"/>
            <a:r>
              <a:rPr lang="en-US" sz="220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Week 1</a:t>
            </a:r>
          </a:p>
        </p:txBody>
      </p:sp>
    </p:spTree>
    <p:extLst>
      <p:ext uri="{BB962C8B-B14F-4D97-AF65-F5344CB8AC3E}">
        <p14:creationId xmlns:p14="http://schemas.microsoft.com/office/powerpoint/2010/main" val="191177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836141" y="635240"/>
            <a:ext cx="7530685" cy="1054663"/>
          </a:xfrm>
        </p:spPr>
        <p:txBody>
          <a:bodyPr>
            <a:normAutofit/>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Module Aims</a:t>
            </a:r>
          </a:p>
        </p:txBody>
      </p:sp>
      <p:sp>
        <p:nvSpPr>
          <p:cNvPr id="5" name="Subtitle 4">
            <a:extLst>
              <a:ext uri="{FF2B5EF4-FFF2-40B4-BE49-F238E27FC236}">
                <a16:creationId xmlns:a16="http://schemas.microsoft.com/office/drawing/2014/main" id="{3331B929-DDC9-9841-8009-E3265CA44339}"/>
              </a:ext>
            </a:extLst>
          </p:cNvPr>
          <p:cNvSpPr>
            <a:spLocks noGrp="1"/>
          </p:cNvSpPr>
          <p:nvPr>
            <p:ph type="subTitle" idx="1"/>
          </p:nvPr>
        </p:nvSpPr>
        <p:spPr>
          <a:xfrm>
            <a:off x="836141" y="2323757"/>
            <a:ext cx="10182958" cy="3579332"/>
          </a:xfrm>
        </p:spPr>
        <p:txBody>
          <a:bodyPr>
            <a:normAutofit fontScale="92500"/>
          </a:bodyPr>
          <a:lstStyle/>
          <a:p>
            <a:pPr lvl="0" algn="l"/>
            <a:r>
              <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To allow students to create library sound (e.g. library or production music, sound effects libraries or sample libraries) and apply them within a number of contexts in the creative industries.  </a:t>
            </a:r>
          </a:p>
          <a:p>
            <a:pPr algn="l" hangingPunct="0"/>
            <a:r>
              <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p>
          <a:p>
            <a:pPr lvl="0" algn="l"/>
            <a:r>
              <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To allow students to develop practical and aesthetic skills within a specialised area of interest, i.e. working with compositional processes or recording techniques. </a:t>
            </a:r>
          </a:p>
          <a:p>
            <a:endParaRPr lang="en-US" dirty="0"/>
          </a:p>
        </p:txBody>
      </p:sp>
    </p:spTree>
    <p:extLst>
      <p:ext uri="{BB962C8B-B14F-4D97-AF65-F5344CB8AC3E}">
        <p14:creationId xmlns:p14="http://schemas.microsoft.com/office/powerpoint/2010/main" val="4042365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836141" y="635240"/>
            <a:ext cx="8616778" cy="1054663"/>
          </a:xfrm>
        </p:spPr>
        <p:txBody>
          <a:bodyPr>
            <a:normAutofit fontScale="90000"/>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Module Learning Outcomes</a:t>
            </a:r>
          </a:p>
        </p:txBody>
      </p:sp>
      <p:sp>
        <p:nvSpPr>
          <p:cNvPr id="5" name="Subtitle 4">
            <a:extLst>
              <a:ext uri="{FF2B5EF4-FFF2-40B4-BE49-F238E27FC236}">
                <a16:creationId xmlns:a16="http://schemas.microsoft.com/office/drawing/2014/main" id="{3331B929-DDC9-9841-8009-E3265CA44339}"/>
              </a:ext>
            </a:extLst>
          </p:cNvPr>
          <p:cNvSpPr>
            <a:spLocks noGrp="1"/>
          </p:cNvSpPr>
          <p:nvPr>
            <p:ph type="subTitle" idx="1"/>
          </p:nvPr>
        </p:nvSpPr>
        <p:spPr>
          <a:xfrm>
            <a:off x="836141" y="2336691"/>
            <a:ext cx="10182958" cy="3579332"/>
          </a:xfrm>
        </p:spPr>
        <p:txBody>
          <a:bodyPr>
            <a:normAutofit/>
          </a:bodyPr>
          <a:lstStyle/>
          <a:p>
            <a:pPr lvl="0" algn="l"/>
            <a:r>
              <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Deploy an acute practical methodology that demonstrates the intricacies of library music or sound.</a:t>
            </a:r>
          </a:p>
          <a:p>
            <a:pPr lvl="0" algn="l"/>
            <a:r>
              <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p>
          <a:p>
            <a:pPr lvl="0" algn="l"/>
            <a:r>
              <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Critically reflect on reasoning behind the compositional or recording approaches explored and its application in the creative industries.</a:t>
            </a:r>
          </a:p>
          <a:p>
            <a:endParaRPr lang="en-US" dirty="0"/>
          </a:p>
        </p:txBody>
      </p:sp>
    </p:spTree>
    <p:extLst>
      <p:ext uri="{BB962C8B-B14F-4D97-AF65-F5344CB8AC3E}">
        <p14:creationId xmlns:p14="http://schemas.microsoft.com/office/powerpoint/2010/main" val="4141102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836141" y="635240"/>
            <a:ext cx="8616778" cy="1054663"/>
          </a:xfrm>
        </p:spPr>
        <p:txBody>
          <a:bodyPr>
            <a:normAutofit/>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Indicative Content</a:t>
            </a:r>
          </a:p>
        </p:txBody>
      </p:sp>
      <p:sp>
        <p:nvSpPr>
          <p:cNvPr id="5" name="Subtitle 4">
            <a:extLst>
              <a:ext uri="{FF2B5EF4-FFF2-40B4-BE49-F238E27FC236}">
                <a16:creationId xmlns:a16="http://schemas.microsoft.com/office/drawing/2014/main" id="{3331B929-DDC9-9841-8009-E3265CA44339}"/>
              </a:ext>
            </a:extLst>
          </p:cNvPr>
          <p:cNvSpPr>
            <a:spLocks noGrp="1"/>
          </p:cNvSpPr>
          <p:nvPr>
            <p:ph type="subTitle" idx="1"/>
          </p:nvPr>
        </p:nvSpPr>
        <p:spPr>
          <a:xfrm>
            <a:off x="836140" y="2336691"/>
            <a:ext cx="11205063" cy="3813852"/>
          </a:xfrm>
        </p:spPr>
        <p:txBody>
          <a:bodyPr>
            <a:normAutofit/>
          </a:bodyPr>
          <a:lstStyle/>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Introduction to Library or Production Music creation.</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Introduction to Sound Effects Libraries creation.</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Introduction to Sample Library creation.</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Introduction to Music Systems Design (i.e. sample libraries and plugin design).</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Creation of Reusable Assets.</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Content Creation.</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Media Industry applications. </a:t>
            </a:r>
          </a:p>
          <a:p>
            <a:endParaRPr lang="en-US" dirty="0"/>
          </a:p>
        </p:txBody>
      </p:sp>
    </p:spTree>
    <p:extLst>
      <p:ext uri="{BB962C8B-B14F-4D97-AF65-F5344CB8AC3E}">
        <p14:creationId xmlns:p14="http://schemas.microsoft.com/office/powerpoint/2010/main" val="598971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457472" y="924026"/>
            <a:ext cx="7530685" cy="1054663"/>
          </a:xfrm>
        </p:spPr>
        <p:txBody>
          <a:bodyPr>
            <a:normAutofit fontScale="90000"/>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Assignment Part 1 (70%) Brief</a:t>
            </a:r>
          </a:p>
        </p:txBody>
      </p:sp>
      <p:sp>
        <p:nvSpPr>
          <p:cNvPr id="5" name="Subtitle 4">
            <a:extLst>
              <a:ext uri="{FF2B5EF4-FFF2-40B4-BE49-F238E27FC236}">
                <a16:creationId xmlns:a16="http://schemas.microsoft.com/office/drawing/2014/main" id="{3331B929-DDC9-9841-8009-E3265CA44339}"/>
              </a:ext>
            </a:extLst>
          </p:cNvPr>
          <p:cNvSpPr>
            <a:spLocks noGrp="1"/>
          </p:cNvSpPr>
          <p:nvPr>
            <p:ph type="subTitle" idx="1"/>
          </p:nvPr>
        </p:nvSpPr>
        <p:spPr>
          <a:xfrm>
            <a:off x="457472" y="3210248"/>
            <a:ext cx="11270979" cy="4570392"/>
          </a:xfrm>
        </p:spPr>
        <p:txBody>
          <a:bodyPr>
            <a:normAutofit/>
          </a:bodyPr>
          <a:lstStyle/>
          <a:p>
            <a:r>
              <a:rPr lang="en-GB" sz="36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Create an original portfolio of library music (Option A) or sound effects (Option B).  </a:t>
            </a:r>
          </a:p>
          <a:p>
            <a:pPr algn="l"/>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p>
          <a:p>
            <a:endParaRPr lang="en-US" dirty="0"/>
          </a:p>
        </p:txBody>
      </p:sp>
    </p:spTree>
    <p:extLst>
      <p:ext uri="{BB962C8B-B14F-4D97-AF65-F5344CB8AC3E}">
        <p14:creationId xmlns:p14="http://schemas.microsoft.com/office/powerpoint/2010/main" val="3748748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457472" y="924026"/>
            <a:ext cx="7530685" cy="1054663"/>
          </a:xfrm>
        </p:spPr>
        <p:txBody>
          <a:bodyPr>
            <a:normAutofit fontScale="90000"/>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Assignment Part 1 (70%) Brief</a:t>
            </a:r>
          </a:p>
        </p:txBody>
      </p:sp>
      <p:sp>
        <p:nvSpPr>
          <p:cNvPr id="5" name="Subtitle 4">
            <a:extLst>
              <a:ext uri="{FF2B5EF4-FFF2-40B4-BE49-F238E27FC236}">
                <a16:creationId xmlns:a16="http://schemas.microsoft.com/office/drawing/2014/main" id="{3331B929-DDC9-9841-8009-E3265CA44339}"/>
              </a:ext>
            </a:extLst>
          </p:cNvPr>
          <p:cNvSpPr>
            <a:spLocks noGrp="1"/>
          </p:cNvSpPr>
          <p:nvPr>
            <p:ph type="subTitle" idx="1"/>
          </p:nvPr>
        </p:nvSpPr>
        <p:spPr>
          <a:xfrm>
            <a:off x="457472" y="2005273"/>
            <a:ext cx="11270979" cy="4877925"/>
          </a:xfrm>
        </p:spPr>
        <p:txBody>
          <a:bodyPr>
            <a:normAutofit fontScale="92500" lnSpcReduction="10000"/>
          </a:bodyPr>
          <a:lstStyle/>
          <a:p>
            <a:pPr algn="l"/>
            <a:r>
              <a:rPr lang="en-GB" sz="24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Option A: Library Music Portfolio</a:t>
            </a:r>
          </a:p>
          <a:p>
            <a:pPr lvl="0" algn="l"/>
            <a:endPar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marL="342900" lvl="0" indent="-342900" algn="l">
              <a:buClr>
                <a:schemeClr val="bg1"/>
              </a:buClr>
              <a:buFont typeface="Arial" panose="020B0604020202020204" pitchFamily="34" charset="0"/>
              <a:buChar char="•"/>
            </a:pPr>
            <a:r>
              <a:rPr lang="en-GB" sz="2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The Portfolio must explore a theme or concept defined by the portfolio title. </a:t>
            </a:r>
          </a:p>
          <a:p>
            <a:pPr marL="342900" lvl="0" indent="-342900" algn="l">
              <a:buClr>
                <a:schemeClr val="bg1"/>
              </a:buClr>
              <a:buFont typeface="Arial" panose="020B0604020202020204" pitchFamily="34" charset="0"/>
              <a:buChar char="•"/>
            </a:pPr>
            <a:r>
              <a:rPr lang="en-GB" sz="2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Each composition must be no longer than 3-minutes in duration. </a:t>
            </a:r>
          </a:p>
          <a:p>
            <a:pPr marL="342900" lvl="0" indent="-342900" algn="l">
              <a:buClr>
                <a:schemeClr val="bg1"/>
              </a:buClr>
              <a:buFont typeface="Arial" panose="020B0604020202020204" pitchFamily="34" charset="0"/>
              <a:buChar char="•"/>
            </a:pPr>
            <a:r>
              <a:rPr lang="en-GB" sz="2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Each composition must be presented in the following formats, Full Track, Alt Version (i.e. stripped back version without melody) and Stinger (e.g. last bar or hit of the song).  </a:t>
            </a:r>
          </a:p>
          <a:p>
            <a:pPr marL="342900" lvl="0" indent="-342900" algn="l">
              <a:buClr>
                <a:schemeClr val="bg1"/>
              </a:buClr>
              <a:buFont typeface="Arial" panose="020B0604020202020204" pitchFamily="34" charset="0"/>
              <a:buChar char="•"/>
            </a:pPr>
            <a:r>
              <a:rPr lang="en-GB" sz="2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Minimum of three compositions. </a:t>
            </a:r>
          </a:p>
          <a:p>
            <a:pPr marL="342900" lvl="0" indent="-342900" algn="l">
              <a:buClr>
                <a:schemeClr val="bg1"/>
              </a:buClr>
              <a:buFont typeface="Arial" panose="020B0604020202020204" pitchFamily="34" charset="0"/>
              <a:buChar char="•"/>
            </a:pPr>
            <a:r>
              <a:rPr lang="en-GB" sz="2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The total duration of the portfolio must be longer than 15 minutes, N.B. Alterative versions (i.e. Alt Version, and Stinger) contribute to the overall total duration.</a:t>
            </a:r>
          </a:p>
          <a:p>
            <a:endParaRPr lang="en-US" dirty="0"/>
          </a:p>
        </p:txBody>
      </p:sp>
    </p:spTree>
    <p:extLst>
      <p:ext uri="{BB962C8B-B14F-4D97-AF65-F5344CB8AC3E}">
        <p14:creationId xmlns:p14="http://schemas.microsoft.com/office/powerpoint/2010/main" val="3811913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457472" y="924026"/>
            <a:ext cx="7530685" cy="1054663"/>
          </a:xfrm>
        </p:spPr>
        <p:txBody>
          <a:bodyPr>
            <a:normAutofit fontScale="90000"/>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Assignment Part 1 (70%) Brief</a:t>
            </a:r>
          </a:p>
        </p:txBody>
      </p:sp>
      <p:sp>
        <p:nvSpPr>
          <p:cNvPr id="5" name="Subtitle 4">
            <a:extLst>
              <a:ext uri="{FF2B5EF4-FFF2-40B4-BE49-F238E27FC236}">
                <a16:creationId xmlns:a16="http://schemas.microsoft.com/office/drawing/2014/main" id="{3331B929-DDC9-9841-8009-E3265CA44339}"/>
              </a:ext>
            </a:extLst>
          </p:cNvPr>
          <p:cNvSpPr>
            <a:spLocks noGrp="1"/>
          </p:cNvSpPr>
          <p:nvPr>
            <p:ph type="subTitle" idx="1"/>
          </p:nvPr>
        </p:nvSpPr>
        <p:spPr>
          <a:xfrm>
            <a:off x="457472" y="2585556"/>
            <a:ext cx="11270979" cy="4271058"/>
          </a:xfrm>
        </p:spPr>
        <p:txBody>
          <a:bodyPr>
            <a:normAutofit/>
          </a:bodyPr>
          <a:lstStyle/>
          <a:p>
            <a:pPr algn="l"/>
            <a:r>
              <a:rPr lang="en-GB" sz="24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Option B: Sound Effects Library </a:t>
            </a:r>
          </a:p>
          <a:p>
            <a:pPr algn="l"/>
            <a:endParaRPr lang="en-GB" sz="24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endParaRP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The sound effects library must consist of a wide variety of original recordings relating to an overarching theme.  </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The category of sound effects explored can include Spot Effects, Ambiences or Design Sound Effects.</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The total duration of the sound effects library must be more than 15-minutes or include more than 50 assets (equivalent). </a:t>
            </a:r>
          </a:p>
          <a:p>
            <a:endParaRPr lang="en-US" dirty="0"/>
          </a:p>
        </p:txBody>
      </p:sp>
    </p:spTree>
    <p:extLst>
      <p:ext uri="{BB962C8B-B14F-4D97-AF65-F5344CB8AC3E}">
        <p14:creationId xmlns:p14="http://schemas.microsoft.com/office/powerpoint/2010/main" val="719648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457472" y="924026"/>
            <a:ext cx="7530685" cy="1054663"/>
          </a:xfrm>
        </p:spPr>
        <p:txBody>
          <a:bodyPr>
            <a:normAutofit fontScale="90000"/>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Assignment Part 1 (70%) Brief</a:t>
            </a:r>
          </a:p>
        </p:txBody>
      </p:sp>
      <p:sp>
        <p:nvSpPr>
          <p:cNvPr id="5" name="Subtitle 4">
            <a:extLst>
              <a:ext uri="{FF2B5EF4-FFF2-40B4-BE49-F238E27FC236}">
                <a16:creationId xmlns:a16="http://schemas.microsoft.com/office/drawing/2014/main" id="{3331B929-DDC9-9841-8009-E3265CA44339}"/>
              </a:ext>
            </a:extLst>
          </p:cNvPr>
          <p:cNvSpPr>
            <a:spLocks noGrp="1"/>
          </p:cNvSpPr>
          <p:nvPr>
            <p:ph type="subTitle" idx="1"/>
          </p:nvPr>
        </p:nvSpPr>
        <p:spPr>
          <a:xfrm>
            <a:off x="457472" y="2287377"/>
            <a:ext cx="11270979" cy="4569237"/>
          </a:xfrm>
        </p:spPr>
        <p:txBody>
          <a:bodyPr>
            <a:normAutofit lnSpcReduction="10000"/>
          </a:bodyPr>
          <a:lstStyle/>
          <a:p>
            <a:pPr algn="l"/>
            <a:r>
              <a:rPr lang="en-GB" sz="24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The portfolio submission (option A or B) must be accompanied by a supporting document (XLS) outlining the following metadata: </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Title for each individual composition or sound effect. </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Brief description of each individual composition or sound effect. </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Primary key words and tags.</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Duration.</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Key Signature (Option A). </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BPM (Option A). </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Metadata: Universal Category System (Option B)</a:t>
            </a:r>
          </a:p>
          <a:p>
            <a:pPr algn="l">
              <a:buClr>
                <a:schemeClr val="bg1"/>
              </a:buClr>
            </a:pPr>
            <a:endPar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p>
        </p:txBody>
      </p:sp>
    </p:spTree>
    <p:extLst>
      <p:ext uri="{BB962C8B-B14F-4D97-AF65-F5344CB8AC3E}">
        <p14:creationId xmlns:p14="http://schemas.microsoft.com/office/powerpoint/2010/main" val="3282755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457472" y="924026"/>
            <a:ext cx="7530685" cy="1054663"/>
          </a:xfrm>
        </p:spPr>
        <p:txBody>
          <a:bodyPr>
            <a:normAutofit fontScale="90000"/>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Assignment Part 1 (70%) Brief</a:t>
            </a:r>
          </a:p>
        </p:txBody>
      </p:sp>
      <p:sp>
        <p:nvSpPr>
          <p:cNvPr id="5" name="Subtitle 4">
            <a:extLst>
              <a:ext uri="{FF2B5EF4-FFF2-40B4-BE49-F238E27FC236}">
                <a16:creationId xmlns:a16="http://schemas.microsoft.com/office/drawing/2014/main" id="{3331B929-DDC9-9841-8009-E3265CA44339}"/>
              </a:ext>
            </a:extLst>
          </p:cNvPr>
          <p:cNvSpPr>
            <a:spLocks noGrp="1"/>
          </p:cNvSpPr>
          <p:nvPr>
            <p:ph type="subTitle" idx="1"/>
          </p:nvPr>
        </p:nvSpPr>
        <p:spPr>
          <a:xfrm>
            <a:off x="457472" y="2731624"/>
            <a:ext cx="11270979" cy="3202350"/>
          </a:xfrm>
        </p:spPr>
        <p:txBody>
          <a:bodyPr>
            <a:normAutofit fontScale="77500" lnSpcReduction="20000"/>
          </a:bodyPr>
          <a:lstStyle/>
          <a:p>
            <a:pPr algn="l"/>
            <a:r>
              <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Minimum Duration (Option A and B): 15 Minutes (i.e. minimum of three compositions or equivalent of 50 assets).  </a:t>
            </a:r>
          </a:p>
          <a:p>
            <a:pPr algn="l"/>
            <a:endPar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r>
              <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Assignment Portfolios (Option A and B) must be submitted using appropriate naming conventions in both uncompressed (e.g. AIFF or WAV) and compressed (i.e. MP3) formats via a file transfer service (e.g. OneDrive or WeTransfer). </a:t>
            </a:r>
          </a:p>
          <a:p>
            <a:pPr algn="l"/>
            <a:endPar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r>
              <a:rPr lang="en-GB" sz="28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Deadline: 3</a:t>
            </a:r>
            <a:r>
              <a:rPr lang="en-GB" sz="2800" b="1" baseline="3000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rd</a:t>
            </a:r>
            <a:r>
              <a:rPr lang="en-GB" sz="28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 May 2021.</a:t>
            </a:r>
          </a:p>
          <a:p>
            <a:pPr algn="l">
              <a:buClr>
                <a:schemeClr val="bg1"/>
              </a:buClr>
            </a:pPr>
            <a:endPar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p>
        </p:txBody>
      </p:sp>
    </p:spTree>
    <p:extLst>
      <p:ext uri="{BB962C8B-B14F-4D97-AF65-F5344CB8AC3E}">
        <p14:creationId xmlns:p14="http://schemas.microsoft.com/office/powerpoint/2010/main" val="1053641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457472" y="923509"/>
            <a:ext cx="11731480" cy="1054663"/>
          </a:xfrm>
        </p:spPr>
        <p:txBody>
          <a:bodyPr>
            <a:normAutofit fontScale="90000"/>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Assignment Part 1 (70%) </a:t>
            </a:r>
            <a:b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Guidance Specific to this Assessment</a:t>
            </a:r>
          </a:p>
        </p:txBody>
      </p:sp>
      <p:sp>
        <p:nvSpPr>
          <p:cNvPr id="5" name="Subtitle 4">
            <a:extLst>
              <a:ext uri="{FF2B5EF4-FFF2-40B4-BE49-F238E27FC236}">
                <a16:creationId xmlns:a16="http://schemas.microsoft.com/office/drawing/2014/main" id="{3331B929-DDC9-9841-8009-E3265CA44339}"/>
              </a:ext>
            </a:extLst>
          </p:cNvPr>
          <p:cNvSpPr>
            <a:spLocks noGrp="1"/>
          </p:cNvSpPr>
          <p:nvPr>
            <p:ph type="subTitle" idx="1"/>
          </p:nvPr>
        </p:nvSpPr>
        <p:spPr>
          <a:xfrm>
            <a:off x="457472" y="2732141"/>
            <a:ext cx="11270979" cy="3202350"/>
          </a:xfrm>
        </p:spPr>
        <p:txBody>
          <a:bodyPr>
            <a:normAutofit/>
          </a:bodyPr>
          <a:lstStyle/>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The portfolio of work must reflect the intricacies of library music or sound effects.  </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The theme or concept of the portfolio must be coherent (Option A).</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Sound Effects libraries must be edited and produced using industry standard approaches. </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Accompanying Metadata must be detailed and accurate. </a:t>
            </a:r>
          </a:p>
          <a:p>
            <a:pPr algn="l">
              <a:buClr>
                <a:schemeClr val="bg1"/>
              </a:buClr>
            </a:pPr>
            <a:endPar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p>
        </p:txBody>
      </p:sp>
    </p:spTree>
    <p:extLst>
      <p:ext uri="{BB962C8B-B14F-4D97-AF65-F5344CB8AC3E}">
        <p14:creationId xmlns:p14="http://schemas.microsoft.com/office/powerpoint/2010/main" val="3361082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211145" y="0"/>
            <a:ext cx="9476551" cy="1054663"/>
          </a:xfrm>
        </p:spPr>
        <p:txBody>
          <a:bodyPr>
            <a:normAutofit fontScale="90000"/>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Assignment Part 2 (30%) Brief</a:t>
            </a:r>
          </a:p>
        </p:txBody>
      </p:sp>
      <p:sp>
        <p:nvSpPr>
          <p:cNvPr id="5" name="Subtitle 4">
            <a:extLst>
              <a:ext uri="{FF2B5EF4-FFF2-40B4-BE49-F238E27FC236}">
                <a16:creationId xmlns:a16="http://schemas.microsoft.com/office/drawing/2014/main" id="{3331B929-DDC9-9841-8009-E3265CA44339}"/>
              </a:ext>
            </a:extLst>
          </p:cNvPr>
          <p:cNvSpPr>
            <a:spLocks noGrp="1"/>
          </p:cNvSpPr>
          <p:nvPr>
            <p:ph type="subTitle" idx="1"/>
          </p:nvPr>
        </p:nvSpPr>
        <p:spPr>
          <a:xfrm>
            <a:off x="211146" y="2861841"/>
            <a:ext cx="11763631" cy="5696057"/>
          </a:xfrm>
        </p:spPr>
        <p:txBody>
          <a:bodyPr>
            <a:normAutofit/>
          </a:bodyPr>
          <a:lstStyle/>
          <a:p>
            <a:pPr algn="l"/>
            <a:r>
              <a:rPr lang="en-GB" sz="28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Presentation that analyses and critically reflects on the compositional techniques and approaches explored through the portfolio of work (10-15 minutes).  </a:t>
            </a:r>
          </a:p>
          <a:p>
            <a:pPr algn="l"/>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p>
        </p:txBody>
      </p:sp>
    </p:spTree>
    <p:extLst>
      <p:ext uri="{BB962C8B-B14F-4D97-AF65-F5344CB8AC3E}">
        <p14:creationId xmlns:p14="http://schemas.microsoft.com/office/powerpoint/2010/main" val="932572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211145" y="0"/>
            <a:ext cx="9476551" cy="1054663"/>
          </a:xfrm>
        </p:spPr>
        <p:txBody>
          <a:bodyPr>
            <a:normAutofit fontScale="90000"/>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Assignment Part 2 (30%) Brief</a:t>
            </a:r>
          </a:p>
        </p:txBody>
      </p:sp>
      <p:sp>
        <p:nvSpPr>
          <p:cNvPr id="5" name="Subtitle 4">
            <a:extLst>
              <a:ext uri="{FF2B5EF4-FFF2-40B4-BE49-F238E27FC236}">
                <a16:creationId xmlns:a16="http://schemas.microsoft.com/office/drawing/2014/main" id="{3331B929-DDC9-9841-8009-E3265CA44339}"/>
              </a:ext>
            </a:extLst>
          </p:cNvPr>
          <p:cNvSpPr>
            <a:spLocks noGrp="1"/>
          </p:cNvSpPr>
          <p:nvPr>
            <p:ph type="subTitle" idx="1"/>
          </p:nvPr>
        </p:nvSpPr>
        <p:spPr>
          <a:xfrm>
            <a:off x="211145" y="1215583"/>
            <a:ext cx="11763631" cy="5696057"/>
          </a:xfrm>
        </p:spPr>
        <p:txBody>
          <a:bodyPr>
            <a:normAutofit fontScale="92500" lnSpcReduction="10000"/>
          </a:bodyPr>
          <a:lstStyle/>
          <a:p>
            <a:pPr algn="l"/>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The presentation should include: </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The overarching themes explored in the portfolio. </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Key techniques and approaches.</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Reference to the DAW sessions.</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Metadata.</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Summary on how the music or sound effects could be used within the Creative Media Industry.</a:t>
            </a:r>
          </a:p>
          <a:p>
            <a:pPr algn="l"/>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p>
          <a:p>
            <a:pPr algn="l"/>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There will be an opportunity for the internal examiner (and class members) to ask questions at the end of the presentation.  The presentation will be given during the class and will be documented (i.e. video/audio).  </a:t>
            </a:r>
          </a:p>
          <a:p>
            <a:pPr algn="l"/>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p>
          <a:p>
            <a:r>
              <a:rPr lang="en-GB" sz="24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Assignment Part 2 Deadline: 3</a:t>
            </a:r>
            <a:r>
              <a:rPr lang="en-GB" sz="2400" b="1" baseline="30000"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rd</a:t>
            </a:r>
            <a:r>
              <a:rPr lang="en-GB" sz="24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 May 2021</a:t>
            </a:r>
          </a:p>
        </p:txBody>
      </p:sp>
    </p:spTree>
    <p:extLst>
      <p:ext uri="{BB962C8B-B14F-4D97-AF65-F5344CB8AC3E}">
        <p14:creationId xmlns:p14="http://schemas.microsoft.com/office/powerpoint/2010/main" val="424027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5" name="Subtitle 4">
            <a:extLst>
              <a:ext uri="{FF2B5EF4-FFF2-40B4-BE49-F238E27FC236}">
                <a16:creationId xmlns:a16="http://schemas.microsoft.com/office/drawing/2014/main" id="{3331B929-DDC9-9841-8009-E3265CA44339}"/>
              </a:ext>
            </a:extLst>
          </p:cNvPr>
          <p:cNvSpPr>
            <a:spLocks noGrp="1"/>
          </p:cNvSpPr>
          <p:nvPr>
            <p:ph type="subTitle" idx="1"/>
          </p:nvPr>
        </p:nvSpPr>
        <p:spPr>
          <a:xfrm>
            <a:off x="117348" y="1684561"/>
            <a:ext cx="11857428" cy="5694669"/>
          </a:xfrm>
        </p:spPr>
        <p:txBody>
          <a:bodyPr>
            <a:normAutofit/>
          </a:bodyPr>
          <a:lstStyle/>
          <a:p>
            <a:pPr algn="l"/>
            <a:r>
              <a:rPr lang="en-GB" sz="24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Engagement with Literature Skills: </a:t>
            </a:r>
          </a:p>
          <a:p>
            <a:pPr marL="34290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Evidence of research into the industry, e.g. stylistic approaches and standards. </a:t>
            </a:r>
          </a:p>
          <a:p>
            <a:pPr algn="l">
              <a:buClr>
                <a:schemeClr val="bg1"/>
              </a:buClr>
            </a:pPr>
            <a:endParaRPr lang="en-GB" sz="24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endParaRPr>
          </a:p>
          <a:p>
            <a:pPr algn="l">
              <a:buClr>
                <a:schemeClr val="bg1"/>
              </a:buClr>
            </a:pPr>
            <a:r>
              <a:rPr lang="en-GB" sz="24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Knowledge and Understanding Skills:  </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Key techniques and approaches should be highlighted and discussed through the presentation.</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Workflow and DAW sessions should be referenced. </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Research into the industry should be discussed and reference. </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Influences and stylistic approaches should be referenced where applicable. </a:t>
            </a:r>
          </a:p>
          <a:p>
            <a:pPr lvl="0" algn="l"/>
            <a:endParaRPr lang="en-GB" dirty="0">
              <a:solidFill>
                <a:schemeClr val="bg1"/>
              </a:solidFill>
            </a:endParaRPr>
          </a:p>
          <a:p>
            <a:pPr algn="l"/>
            <a:endParaRPr lang="en-GB" dirty="0">
              <a:solidFill>
                <a:schemeClr val="bg1"/>
              </a:solidFill>
            </a:endParaRPr>
          </a:p>
          <a:p>
            <a:pPr algn="l"/>
            <a:endParaRPr lang="en-GB" dirty="0">
              <a:solidFill>
                <a:schemeClr val="bg1"/>
              </a:solidFill>
            </a:endParaRPr>
          </a:p>
        </p:txBody>
      </p:sp>
      <p:sp>
        <p:nvSpPr>
          <p:cNvPr id="9" name="Title 1">
            <a:extLst>
              <a:ext uri="{FF2B5EF4-FFF2-40B4-BE49-F238E27FC236}">
                <a16:creationId xmlns:a16="http://schemas.microsoft.com/office/drawing/2014/main" id="{69059AF9-23F7-8743-AF28-A7139EEC6FFF}"/>
              </a:ext>
            </a:extLst>
          </p:cNvPr>
          <p:cNvSpPr txBox="1">
            <a:spLocks/>
          </p:cNvSpPr>
          <p:nvPr/>
        </p:nvSpPr>
        <p:spPr>
          <a:xfrm>
            <a:off x="117348" y="81847"/>
            <a:ext cx="11731480" cy="1054663"/>
          </a:xfrm>
          <a:prstGeom prst="rect">
            <a:avLst/>
          </a:prstGeom>
        </p:spPr>
        <p:txBody>
          <a:bodyPr vert="horz" lIns="91440" tIns="45720" rIns="91440" bIns="45720" rtlCol="0" anchor="b">
            <a:normAutofit fontScale="75000" lnSpcReduction="20000"/>
          </a:bodyPr>
          <a:lstStyle>
            <a:lvl1pPr algn="ctr" defTabSz="914400" rtl="0" eaLnBrk="1" latinLnBrk="0" hangingPunct="1">
              <a:lnSpc>
                <a:spcPct val="100000"/>
              </a:lnSpc>
              <a:spcBef>
                <a:spcPct val="0"/>
              </a:spcBef>
              <a:buNone/>
              <a:defRPr sz="4400" b="0" kern="1200">
                <a:solidFill>
                  <a:schemeClr val="tx1"/>
                </a:solidFill>
                <a:latin typeface="+mj-lt"/>
                <a:ea typeface="+mj-ea"/>
                <a:cs typeface="+mj-cs"/>
              </a:defRPr>
            </a:lvl1p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Assignment Part 2 (30%) </a:t>
            </a:r>
            <a:b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Guidance Specific to this Assessment</a:t>
            </a:r>
          </a:p>
        </p:txBody>
      </p:sp>
    </p:spTree>
    <p:extLst>
      <p:ext uri="{BB962C8B-B14F-4D97-AF65-F5344CB8AC3E}">
        <p14:creationId xmlns:p14="http://schemas.microsoft.com/office/powerpoint/2010/main" val="2375939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9"/>
                                        </p:tgtEl>
                                        <p:attrNameLst>
                                          <p:attrName>style.visibility</p:attrName>
                                        </p:attrNameLst>
                                      </p:cBhvr>
                                      <p:to>
                                        <p:strVal val="visible"/>
                                      </p:to>
                                    </p:set>
                                    <p:animEffect transition="in" filter="fade">
                                      <p:cBhvr>
                                        <p:cTn id="7" dur="4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5" name="Subtitle 4">
            <a:extLst>
              <a:ext uri="{FF2B5EF4-FFF2-40B4-BE49-F238E27FC236}">
                <a16:creationId xmlns:a16="http://schemas.microsoft.com/office/drawing/2014/main" id="{3331B929-DDC9-9841-8009-E3265CA44339}"/>
              </a:ext>
            </a:extLst>
          </p:cNvPr>
          <p:cNvSpPr>
            <a:spLocks noGrp="1"/>
          </p:cNvSpPr>
          <p:nvPr>
            <p:ph type="subTitle" idx="1"/>
          </p:nvPr>
        </p:nvSpPr>
        <p:spPr>
          <a:xfrm>
            <a:off x="117348" y="1788471"/>
            <a:ext cx="11857428" cy="5694669"/>
          </a:xfrm>
        </p:spPr>
        <p:txBody>
          <a:bodyPr>
            <a:normAutofit/>
          </a:bodyPr>
          <a:lstStyle/>
          <a:p>
            <a:pPr algn="l">
              <a:buClr>
                <a:schemeClr val="bg1"/>
              </a:buClr>
            </a:pPr>
            <a:r>
              <a:rPr lang="en-GB" sz="24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Cognitive and Intellectual Skills:</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Key techniques explored should be discussed to demonstrate an understanding of the approaches explored. </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Application and expression of relevant specialist terminology. </a:t>
            </a:r>
          </a:p>
          <a:p>
            <a:pPr algn="l">
              <a:buClr>
                <a:schemeClr val="bg1"/>
              </a:buClr>
            </a:pPr>
            <a:endParaRPr lang="en-GB" sz="24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endParaRPr>
          </a:p>
          <a:p>
            <a:pPr algn="l">
              <a:buClr>
                <a:schemeClr val="bg1"/>
              </a:buClr>
            </a:pPr>
            <a:r>
              <a:rPr lang="en-GB" sz="24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Transferable Skills for Life and Professional Practice: </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Professional presentation (i.e. rehearsed) within the specified time limit. </a:t>
            </a:r>
          </a:p>
          <a:p>
            <a:pPr marL="342900" lvl="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Demonstrate a knowledge and understanding of the field. </a:t>
            </a:r>
          </a:p>
          <a:p>
            <a:pPr lvl="0" algn="l"/>
            <a:endParaRPr lang="en-GB" dirty="0">
              <a:solidFill>
                <a:schemeClr val="bg1"/>
              </a:solidFill>
            </a:endParaRPr>
          </a:p>
          <a:p>
            <a:pPr algn="l"/>
            <a:endParaRPr lang="en-GB" dirty="0">
              <a:solidFill>
                <a:schemeClr val="bg1"/>
              </a:solidFill>
            </a:endParaRPr>
          </a:p>
          <a:p>
            <a:pPr algn="l"/>
            <a:endParaRPr lang="en-GB" dirty="0">
              <a:solidFill>
                <a:schemeClr val="bg1"/>
              </a:solidFill>
            </a:endParaRPr>
          </a:p>
        </p:txBody>
      </p:sp>
      <p:sp>
        <p:nvSpPr>
          <p:cNvPr id="9" name="Title 1">
            <a:extLst>
              <a:ext uri="{FF2B5EF4-FFF2-40B4-BE49-F238E27FC236}">
                <a16:creationId xmlns:a16="http://schemas.microsoft.com/office/drawing/2014/main" id="{69059AF9-23F7-8743-AF28-A7139EEC6FFF}"/>
              </a:ext>
            </a:extLst>
          </p:cNvPr>
          <p:cNvSpPr txBox="1">
            <a:spLocks/>
          </p:cNvSpPr>
          <p:nvPr/>
        </p:nvSpPr>
        <p:spPr>
          <a:xfrm>
            <a:off x="117348" y="81847"/>
            <a:ext cx="11731480" cy="1054663"/>
          </a:xfrm>
          <a:prstGeom prst="rect">
            <a:avLst/>
          </a:prstGeom>
        </p:spPr>
        <p:txBody>
          <a:bodyPr vert="horz" lIns="91440" tIns="45720" rIns="91440" bIns="45720" rtlCol="0" anchor="b">
            <a:normAutofit fontScale="75000" lnSpcReduction="20000"/>
          </a:bodyPr>
          <a:lstStyle>
            <a:lvl1pPr algn="ctr" defTabSz="914400" rtl="0" eaLnBrk="1" latinLnBrk="0" hangingPunct="1">
              <a:lnSpc>
                <a:spcPct val="100000"/>
              </a:lnSpc>
              <a:spcBef>
                <a:spcPct val="0"/>
              </a:spcBef>
              <a:buNone/>
              <a:defRPr sz="4400" b="0" kern="1200">
                <a:solidFill>
                  <a:schemeClr val="tx1"/>
                </a:solidFill>
                <a:latin typeface="+mj-lt"/>
                <a:ea typeface="+mj-ea"/>
                <a:cs typeface="+mj-cs"/>
              </a:defRPr>
            </a:lvl1p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Assignment Part 2 (30%) </a:t>
            </a:r>
            <a:b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Guidance Specific to this Assessment</a:t>
            </a:r>
          </a:p>
        </p:txBody>
      </p:sp>
    </p:spTree>
    <p:extLst>
      <p:ext uri="{BB962C8B-B14F-4D97-AF65-F5344CB8AC3E}">
        <p14:creationId xmlns:p14="http://schemas.microsoft.com/office/powerpoint/2010/main" val="782090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9"/>
                                        </p:tgtEl>
                                        <p:attrNameLst>
                                          <p:attrName>style.visibility</p:attrName>
                                        </p:attrNameLst>
                                      </p:cBhvr>
                                      <p:to>
                                        <p:strVal val="visible"/>
                                      </p:to>
                                    </p:set>
                                    <p:animEffect transition="in" filter="fade">
                                      <p:cBhvr>
                                        <p:cTn id="7" dur="4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a:extLst>
              <a:ext uri="{FF2B5EF4-FFF2-40B4-BE49-F238E27FC236}">
                <a16:creationId xmlns:a16="http://schemas.microsoft.com/office/drawing/2014/main" id="{731F28FC-4E33-46BC-8B0B-BD2C143F9AA8}"/>
              </a:ext>
            </a:extLst>
          </p:cNvPr>
          <p:cNvPicPr>
            <a:picLocks noChangeAspect="1"/>
          </p:cNvPicPr>
          <p:nvPr/>
        </p:nvPicPr>
        <p:blipFill rotWithShape="1">
          <a:blip r:embed="rId3"/>
          <a:srcRect t="10" b="10"/>
          <a:stretch/>
        </p:blipFill>
        <p:spPr>
          <a:xfrm>
            <a:off x="20" y="10"/>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2283859" y="2520437"/>
            <a:ext cx="7621234" cy="1377877"/>
          </a:xfrm>
        </p:spPr>
        <p:txBody>
          <a:bodyPr>
            <a:normAutofit/>
          </a:bodyPr>
          <a:lstStyle/>
          <a:p>
            <a:r>
              <a:rPr lang="en-US" sz="54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What is Library Music?</a:t>
            </a:r>
          </a:p>
        </p:txBody>
      </p:sp>
    </p:spTree>
    <p:extLst>
      <p:ext uri="{BB962C8B-B14F-4D97-AF65-F5344CB8AC3E}">
        <p14:creationId xmlns:p14="http://schemas.microsoft.com/office/powerpoint/2010/main" val="172756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457472" y="451423"/>
            <a:ext cx="9311561" cy="1054663"/>
          </a:xfrm>
        </p:spPr>
        <p:txBody>
          <a:bodyPr>
            <a:normAutofit fontScale="90000"/>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Introduction to Library Music</a:t>
            </a:r>
          </a:p>
        </p:txBody>
      </p:sp>
      <p:sp>
        <p:nvSpPr>
          <p:cNvPr id="8" name="TextBox 7">
            <a:extLst>
              <a:ext uri="{FF2B5EF4-FFF2-40B4-BE49-F238E27FC236}">
                <a16:creationId xmlns:a16="http://schemas.microsoft.com/office/drawing/2014/main" id="{1FBC5F87-17C6-614B-A695-4A81F3DFE13B}"/>
              </a:ext>
            </a:extLst>
          </p:cNvPr>
          <p:cNvSpPr txBox="1"/>
          <p:nvPr/>
        </p:nvSpPr>
        <p:spPr>
          <a:xfrm>
            <a:off x="1490896" y="5980645"/>
            <a:ext cx="8337539" cy="646331"/>
          </a:xfrm>
          <a:prstGeom prst="rect">
            <a:avLst/>
          </a:prstGeom>
          <a:noFill/>
        </p:spPr>
        <p:txBody>
          <a:bodyPr wrap="none" rtlCol="0">
            <a:spAutoFit/>
          </a:bodyPr>
          <a:lstStyle/>
          <a:p>
            <a:pPr algn="ct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https://www.soundonsound.com/music-business/all-about-library-music-part-4</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9" name="Subtitle 2">
            <a:extLst>
              <a:ext uri="{FF2B5EF4-FFF2-40B4-BE49-F238E27FC236}">
                <a16:creationId xmlns:a16="http://schemas.microsoft.com/office/drawing/2014/main" id="{B4C19D9C-6258-3946-AB0A-7D743907CA08}"/>
              </a:ext>
            </a:extLst>
          </p:cNvPr>
          <p:cNvSpPr>
            <a:spLocks noGrp="1"/>
          </p:cNvSpPr>
          <p:nvPr>
            <p:ph type="subTitle" idx="1"/>
          </p:nvPr>
        </p:nvSpPr>
        <p:spPr>
          <a:xfrm>
            <a:off x="457472" y="2049977"/>
            <a:ext cx="11454442" cy="3819481"/>
          </a:xfrm>
        </p:spPr>
        <p:txBody>
          <a:bodyPr>
            <a:normAutofit/>
          </a:bodyPr>
          <a:lstStyle/>
          <a:p>
            <a:pPr algn="l"/>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Library music, also known as ‘production music’, is created mainly for video professionals working on TV shows, movie trailers, advertising and more. It’s not written for specific visuals but, instead, to (hopefully inspiring) album concepts, and distributed around the world where it can end up being be used in random ways.</a:t>
            </a:r>
          </a:p>
          <a:p>
            <a:pPr algn="l"/>
            <a:endPar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Library music is  designed with video use in mind, meaning that it’s usually instrumental, minimal enough to work under dialogue, organised into easy-to-understand genres, and supplied with different helpful variations and short edits.</a:t>
            </a:r>
            <a:endParaRPr lang="en-US"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3046483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457472" y="451423"/>
            <a:ext cx="9311561" cy="1054663"/>
          </a:xfrm>
        </p:spPr>
        <p:txBody>
          <a:bodyPr>
            <a:normAutofit fontScale="90000"/>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Introduction to Library Music</a:t>
            </a:r>
          </a:p>
        </p:txBody>
      </p:sp>
      <p:sp>
        <p:nvSpPr>
          <p:cNvPr id="8" name="TextBox 7">
            <a:extLst>
              <a:ext uri="{FF2B5EF4-FFF2-40B4-BE49-F238E27FC236}">
                <a16:creationId xmlns:a16="http://schemas.microsoft.com/office/drawing/2014/main" id="{1FBC5F87-17C6-614B-A695-4A81F3DFE13B}"/>
              </a:ext>
            </a:extLst>
          </p:cNvPr>
          <p:cNvSpPr txBox="1"/>
          <p:nvPr/>
        </p:nvSpPr>
        <p:spPr>
          <a:xfrm>
            <a:off x="1490896" y="5980645"/>
            <a:ext cx="8337539" cy="646331"/>
          </a:xfrm>
          <a:prstGeom prst="rect">
            <a:avLst/>
          </a:prstGeom>
          <a:noFill/>
        </p:spPr>
        <p:txBody>
          <a:bodyPr wrap="none" rtlCol="0">
            <a:spAutoFit/>
          </a:bodyPr>
          <a:lstStyle/>
          <a:p>
            <a:pPr algn="ct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https://www.soundonsound.com/music-business/all-about-library-music-part-4</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9" name="Subtitle 2">
            <a:extLst>
              <a:ext uri="{FF2B5EF4-FFF2-40B4-BE49-F238E27FC236}">
                <a16:creationId xmlns:a16="http://schemas.microsoft.com/office/drawing/2014/main" id="{B4C19D9C-6258-3946-AB0A-7D743907CA08}"/>
              </a:ext>
            </a:extLst>
          </p:cNvPr>
          <p:cNvSpPr>
            <a:spLocks noGrp="1"/>
          </p:cNvSpPr>
          <p:nvPr>
            <p:ph type="subTitle" idx="1"/>
          </p:nvPr>
        </p:nvSpPr>
        <p:spPr>
          <a:xfrm>
            <a:off x="457472" y="2049977"/>
            <a:ext cx="11454442" cy="3819481"/>
          </a:xfrm>
        </p:spPr>
        <p:txBody>
          <a:bodyPr>
            <a:normAutofit/>
          </a:bodyPr>
          <a:lstStyle/>
          <a:p>
            <a:pPr algn="l"/>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Good library music is music that is well produced and well performed (if it is performed); it elicits the right emotional effect, sounds authentic, employs good sounds, is well arranged and well mixed. </a:t>
            </a:r>
          </a:p>
          <a:p>
            <a:pPr algn="l"/>
            <a:endPar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Usable music is music that is suitable for end use on TV promos, dramas, documentaries, movie trailers and advertising because it is in the right style, captures a mood well, and is in a popular genre.</a:t>
            </a:r>
            <a:endParaRPr lang="en-US"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2202086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107639" y="482561"/>
            <a:ext cx="10997458" cy="1054663"/>
          </a:xfrm>
        </p:spPr>
        <p:txBody>
          <a:bodyPr>
            <a:normAutofit fontScale="90000"/>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Library Music Example:</a:t>
            </a:r>
            <a:b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Paul Mottram - Sideways Like a Crab</a:t>
            </a:r>
          </a:p>
        </p:txBody>
      </p:sp>
      <p:sp>
        <p:nvSpPr>
          <p:cNvPr id="9" name="Subtitle 2">
            <a:extLst>
              <a:ext uri="{FF2B5EF4-FFF2-40B4-BE49-F238E27FC236}">
                <a16:creationId xmlns:a16="http://schemas.microsoft.com/office/drawing/2014/main" id="{B4C19D9C-6258-3946-AB0A-7D743907CA08}"/>
              </a:ext>
            </a:extLst>
          </p:cNvPr>
          <p:cNvSpPr>
            <a:spLocks noGrp="1"/>
          </p:cNvSpPr>
          <p:nvPr>
            <p:ph type="subTitle" idx="1"/>
          </p:nvPr>
        </p:nvSpPr>
        <p:spPr>
          <a:xfrm>
            <a:off x="107639" y="1633023"/>
            <a:ext cx="8522284" cy="5372100"/>
          </a:xfrm>
        </p:spPr>
        <p:txBody>
          <a:bodyPr>
            <a:normAutofit fontScale="62500" lnSpcReduction="20000"/>
          </a:bodyPr>
          <a:lstStyle/>
          <a:p>
            <a:pPr algn="l"/>
            <a:r>
              <a:rPr lang="en-GB" sz="3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Described to potential users as a ‘quirky lolloping groove with jaunty whistle’, the track has been available to library users since </a:t>
            </a:r>
            <a:r>
              <a:rPr lang="en-GB" sz="3800" u="sng"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2006</a:t>
            </a:r>
            <a:r>
              <a:rPr lang="en-GB" sz="3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Why does it keep popping up on British TV documentaries? Maybe because it makes the perfect backdrop for almost any scene.</a:t>
            </a:r>
          </a:p>
          <a:p>
            <a:pPr algn="l"/>
            <a:endParaRPr lang="en-GB" sz="3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r>
              <a:rPr lang="en-GB" sz="3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Sideways Like a Crab:</a:t>
            </a:r>
          </a:p>
          <a:p>
            <a:pPr algn="l"/>
            <a:r>
              <a:rPr lang="en-GB" sz="3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5">
                  <a:extLst>
                    <a:ext uri="{A12FA001-AC4F-418D-AE19-62706E023703}">
                      <ahyp:hlinkClr xmlns:ahyp="http://schemas.microsoft.com/office/drawing/2018/hyperlinkcolor" val="tx"/>
                    </a:ext>
                  </a:extLst>
                </a:hlinkClick>
              </a:rPr>
              <a:t>https://soundcloud.com/paul-mottram-3/sideways-like-a-crab</a:t>
            </a:r>
            <a:endParaRPr lang="en-GB" sz="3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endParaRPr lang="en-GB" sz="3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r>
              <a:rPr lang="en-GB" sz="3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Sideways Like a Crab (Sting) – 7 Mixes: </a:t>
            </a:r>
          </a:p>
          <a:p>
            <a:pPr algn="l"/>
            <a:r>
              <a:rPr lang="en-US" sz="3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6">
                  <a:extLst>
                    <a:ext uri="{A12FA001-AC4F-418D-AE19-62706E023703}">
                      <ahyp:hlinkClr xmlns:ahyp="http://schemas.microsoft.com/office/drawing/2018/hyperlinkcolor" val="tx"/>
                    </a:ext>
                  </a:extLst>
                </a:hlinkClick>
              </a:rPr>
              <a:t>https://www.audionetwork.com/browse/m/track/sideways-like-a-crab-7-sting_10294?category=23946</a:t>
            </a:r>
            <a:endParaRPr lang="en-US" sz="3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4" name="Picture 3" descr="A picture containing arthropod, invertebrate, sky, outdoor&#10;&#10;Description automatically generated">
            <a:extLst>
              <a:ext uri="{FF2B5EF4-FFF2-40B4-BE49-F238E27FC236}">
                <a16:creationId xmlns:a16="http://schemas.microsoft.com/office/drawing/2014/main" id="{8E4BF6C0-0AF8-7844-926D-8D006EBD014C}"/>
              </a:ext>
            </a:extLst>
          </p:cNvPr>
          <p:cNvPicPr>
            <a:picLocks noChangeAspect="1"/>
          </p:cNvPicPr>
          <p:nvPr/>
        </p:nvPicPr>
        <p:blipFill>
          <a:blip r:embed="rId7"/>
          <a:stretch>
            <a:fillRect/>
          </a:stretch>
        </p:blipFill>
        <p:spPr>
          <a:xfrm>
            <a:off x="8809963" y="2018398"/>
            <a:ext cx="3175000" cy="3175000"/>
          </a:xfrm>
          <a:prstGeom prst="rect">
            <a:avLst/>
          </a:prstGeom>
          <a:ln w="25400">
            <a:solidFill>
              <a:schemeClr val="bg1"/>
            </a:solidFill>
          </a:ln>
        </p:spPr>
      </p:pic>
      <p:sp>
        <p:nvSpPr>
          <p:cNvPr id="3" name="Rectangle 2">
            <a:extLst>
              <a:ext uri="{FF2B5EF4-FFF2-40B4-BE49-F238E27FC236}">
                <a16:creationId xmlns:a16="http://schemas.microsoft.com/office/drawing/2014/main" id="{0C5CDD57-C19F-B247-9F76-A23C7B2DC5DA}"/>
              </a:ext>
            </a:extLst>
          </p:cNvPr>
          <p:cNvSpPr/>
          <p:nvPr/>
        </p:nvSpPr>
        <p:spPr>
          <a:xfrm>
            <a:off x="8882365" y="5256257"/>
            <a:ext cx="3030196" cy="769441"/>
          </a:xfrm>
          <a:prstGeom prst="rect">
            <a:avLst/>
          </a:prstGeom>
        </p:spPr>
        <p:txBody>
          <a:bodyPr wrap="square">
            <a:spAutoFit/>
          </a:bodyPr>
          <a:lstStyle/>
          <a:p>
            <a:pPr algn="ctr"/>
            <a:r>
              <a:rPr lang="en-US" sz="11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8">
                  <a:extLst>
                    <a:ext uri="{A12FA001-AC4F-418D-AE19-62706E023703}">
                      <ahyp:hlinkClr xmlns:ahyp="http://schemas.microsoft.com/office/drawing/2018/hyperlinkcolor" val="tx"/>
                    </a:ext>
                  </a:extLst>
                </a:hlinkClick>
              </a:rPr>
              <a:t>https://medium.com/@nickw84/sideways-like-a-crab-the-sound-of-everything-8246e878425</a:t>
            </a:r>
            <a:endParaRPr lang="en-US" sz="11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sz="11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4225146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20"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558649" y="485093"/>
            <a:ext cx="11071654" cy="5115697"/>
          </a:xfrm>
        </p:spPr>
        <p:txBody>
          <a:bodyPr>
            <a:noAutofit/>
          </a:bodyPr>
          <a:lstStyle/>
          <a:p>
            <a:pPr algn="l"/>
            <a:r>
              <a:rPr lang="en-GB" sz="28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David Hollander:</a:t>
            </a:r>
            <a:br>
              <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br>
            <a:br>
              <a:rPr lang="en-GB" sz="2800" i="1"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br>
            <a:r>
              <a:rPr lang="en-GB" sz="2800" i="1"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Library music was made for budget-conscious film, TV, and radio productions. To that end, it was really there for productions that couldn’t afford to create an original score for their projects. And it was almost entirely made in Europe and then both marketed in Europe and beyond. And the idea was that the libraries or their representatives in whatever country would share with filmmakers the LPs, which were used for preview. They were not commercially released, but were made available to filmmakers either for free or a small fee. The filmmakers would listen to them, pick their tracks, call the library up, and say, “We want these tracks.” And they would pay a fee to use them.</a:t>
            </a:r>
            <a:endParaRPr lang="en-US" sz="3600" i="1"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3" name="Rectangle 2">
            <a:extLst>
              <a:ext uri="{FF2B5EF4-FFF2-40B4-BE49-F238E27FC236}">
                <a16:creationId xmlns:a16="http://schemas.microsoft.com/office/drawing/2014/main" id="{F367F426-CA3E-FE49-BC72-4407DEF6278A}"/>
              </a:ext>
            </a:extLst>
          </p:cNvPr>
          <p:cNvSpPr/>
          <p:nvPr/>
        </p:nvSpPr>
        <p:spPr>
          <a:xfrm>
            <a:off x="3046476" y="6085873"/>
            <a:ext cx="6096000" cy="923330"/>
          </a:xfrm>
          <a:prstGeom prst="rect">
            <a:avLst/>
          </a:prstGeom>
        </p:spPr>
        <p:txBody>
          <a:bodyPr>
            <a:spAutoFit/>
          </a:bodyPr>
          <a:lstStyle/>
          <a:p>
            <a:pPr algn="ct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https://medium.com/@davidchiu/name-that-tune-the-ubiquitous-sounds-of-library-music-4ae0385c526d</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p>
        </p:txBody>
      </p:sp>
    </p:spTree>
    <p:extLst>
      <p:ext uri="{BB962C8B-B14F-4D97-AF65-F5344CB8AC3E}">
        <p14:creationId xmlns:p14="http://schemas.microsoft.com/office/powerpoint/2010/main" val="2740087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20" y="10"/>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333633" y="0"/>
            <a:ext cx="11071654" cy="5115697"/>
          </a:xfrm>
        </p:spPr>
        <p:txBody>
          <a:bodyPr>
            <a:noAutofit/>
          </a:bodyPr>
          <a:lstStyle/>
          <a:p>
            <a:pPr algn="l"/>
            <a:r>
              <a:rPr lang="en-GB" sz="28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David Hollander: </a:t>
            </a:r>
            <a:br>
              <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br>
            <a:br>
              <a:rPr lang="en-GB" sz="2800" i="1"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br>
            <a:r>
              <a:rPr lang="en-GB" sz="2800" i="1"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The libraries would pay the composers to do the work. They would buy them out of the master rights, so they would own the master rights. Of course, the composers would still have their publishing, and then the library becomes the administrator of the publishing. So the composers got paid a fee to create the track, and then they got paid royalties when the track was used.</a:t>
            </a:r>
            <a:endParaRPr lang="en-US" sz="2000" i="1"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6" name="Rectangle 5">
            <a:extLst>
              <a:ext uri="{FF2B5EF4-FFF2-40B4-BE49-F238E27FC236}">
                <a16:creationId xmlns:a16="http://schemas.microsoft.com/office/drawing/2014/main" id="{C3ECE560-5A8B-4345-B8F6-61963937EDE3}"/>
              </a:ext>
            </a:extLst>
          </p:cNvPr>
          <p:cNvSpPr/>
          <p:nvPr/>
        </p:nvSpPr>
        <p:spPr>
          <a:xfrm>
            <a:off x="3046476" y="6085873"/>
            <a:ext cx="6096000" cy="923330"/>
          </a:xfrm>
          <a:prstGeom prst="rect">
            <a:avLst/>
          </a:prstGeom>
        </p:spPr>
        <p:txBody>
          <a:bodyPr>
            <a:spAutoFit/>
          </a:bodyPr>
          <a:lstStyle/>
          <a:p>
            <a:pPr algn="ct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https://medium.com/@davidchiu/name-that-tune-the-ubiquitous-sounds-of-library-music-4ae0385c526d</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p>
        </p:txBody>
      </p:sp>
    </p:spTree>
    <p:extLst>
      <p:ext uri="{BB962C8B-B14F-4D97-AF65-F5344CB8AC3E}">
        <p14:creationId xmlns:p14="http://schemas.microsoft.com/office/powerpoint/2010/main" val="3030530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457472" y="451423"/>
            <a:ext cx="9311561" cy="1054663"/>
          </a:xfrm>
        </p:spPr>
        <p:txBody>
          <a:bodyPr>
            <a:normAutofit fontScale="90000"/>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Introduction to Library Music</a:t>
            </a:r>
          </a:p>
        </p:txBody>
      </p:sp>
      <p:sp>
        <p:nvSpPr>
          <p:cNvPr id="7" name="Subtitle 2">
            <a:extLst>
              <a:ext uri="{FF2B5EF4-FFF2-40B4-BE49-F238E27FC236}">
                <a16:creationId xmlns:a16="http://schemas.microsoft.com/office/drawing/2014/main" id="{F6641400-9579-D544-934E-0AAD540674B6}"/>
              </a:ext>
            </a:extLst>
          </p:cNvPr>
          <p:cNvSpPr txBox="1">
            <a:spLocks/>
          </p:cNvSpPr>
          <p:nvPr/>
        </p:nvSpPr>
        <p:spPr>
          <a:xfrm>
            <a:off x="328671" y="2092047"/>
            <a:ext cx="11528582" cy="3517920"/>
          </a:xfrm>
          <a:prstGeom prst="rect">
            <a:avLst/>
          </a:prstGeom>
        </p:spPr>
        <p:txBody>
          <a:bodyPr vert="horz" lIns="91440" tIns="45720" rIns="91440" bIns="45720" rtlCol="0">
            <a:normAutofit/>
          </a:bodyPr>
          <a:lstStyle>
            <a:lvl1pPr marL="0" indent="0" algn="ctr" defTabSz="914400" rtl="0" eaLnBrk="1" latinLnBrk="0" hangingPunct="1">
              <a:lnSpc>
                <a:spcPct val="110000"/>
              </a:lnSpc>
              <a:spcBef>
                <a:spcPts val="1000"/>
              </a:spcBef>
              <a:buClr>
                <a:schemeClr val="accent1"/>
              </a:buClr>
              <a:buFont typeface="Arial" panose="020B0604020202020204" pitchFamily="34" charset="0"/>
              <a:buNone/>
              <a:defRPr sz="2000" kern="1200">
                <a:solidFill>
                  <a:schemeClr val="tx1"/>
                </a:solidFill>
                <a:latin typeface="+mn-lt"/>
                <a:ea typeface="+mn-ea"/>
                <a:cs typeface="+mn-cs"/>
              </a:defRPr>
            </a:lvl1pPr>
            <a:lvl2pPr marL="457200" indent="0" algn="ctr" defTabSz="914400" rtl="0" eaLnBrk="1" latinLnBrk="0" hangingPunct="1">
              <a:lnSpc>
                <a:spcPct val="110000"/>
              </a:lnSpc>
              <a:spcBef>
                <a:spcPts val="500"/>
              </a:spcBef>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When clients need music, they have three sources to choose from: </a:t>
            </a:r>
          </a:p>
          <a:p>
            <a:pPr marL="34290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Library music, where the tracks are pre-cleared and organised according to genres on online music search engines. </a:t>
            </a:r>
          </a:p>
          <a:p>
            <a:pPr marL="34290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Commercial music, which is anything released by a record label for consumption by the general public.</a:t>
            </a:r>
          </a:p>
          <a:p>
            <a:pPr marL="342900" indent="-342900" algn="l">
              <a:buClr>
                <a:schemeClr val="bg1"/>
              </a:buClr>
              <a:buFont typeface="Arial" panose="020B0604020202020204" pitchFamily="34" charset="0"/>
              <a:buChar cha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Commissioned music, also known as ‘custom music’ and ‘bespoke music’, where a composer is hired to create specific music to a brief.</a:t>
            </a:r>
            <a:endParaRPr lang="en-US"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8" name="TextBox 7">
            <a:extLst>
              <a:ext uri="{FF2B5EF4-FFF2-40B4-BE49-F238E27FC236}">
                <a16:creationId xmlns:a16="http://schemas.microsoft.com/office/drawing/2014/main" id="{1FBC5F87-17C6-614B-A695-4A81F3DFE13B}"/>
              </a:ext>
            </a:extLst>
          </p:cNvPr>
          <p:cNvSpPr txBox="1"/>
          <p:nvPr/>
        </p:nvSpPr>
        <p:spPr>
          <a:xfrm>
            <a:off x="1490896" y="5980645"/>
            <a:ext cx="8337539" cy="646331"/>
          </a:xfrm>
          <a:prstGeom prst="rect">
            <a:avLst/>
          </a:prstGeom>
          <a:noFill/>
        </p:spPr>
        <p:txBody>
          <a:bodyPr wrap="none" rtlCol="0">
            <a:spAutoFit/>
          </a:bodyPr>
          <a:lstStyle/>
          <a:p>
            <a:pPr algn="ct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https://www.soundonsound.com/music-business/all-about-library-music-part-4</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669695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20"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1614766" y="286134"/>
            <a:ext cx="8959419" cy="888759"/>
          </a:xfrm>
        </p:spPr>
        <p:txBody>
          <a:bodyPr>
            <a:normAutofit fontScale="90000"/>
          </a:bodyPr>
          <a:lstStyle/>
          <a:p>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Commercial Music and Media </a:t>
            </a:r>
          </a:p>
        </p:txBody>
      </p:sp>
      <p:sp>
        <p:nvSpPr>
          <p:cNvPr id="3" name="Subtitle 2">
            <a:extLst>
              <a:ext uri="{FF2B5EF4-FFF2-40B4-BE49-F238E27FC236}">
                <a16:creationId xmlns:a16="http://schemas.microsoft.com/office/drawing/2014/main" id="{DA4F5DBD-1936-5449-80FD-BE3EA2A45404}"/>
              </a:ext>
            </a:extLst>
          </p:cNvPr>
          <p:cNvSpPr>
            <a:spLocks noGrp="1"/>
          </p:cNvSpPr>
          <p:nvPr>
            <p:ph type="subTitle" idx="1"/>
          </p:nvPr>
        </p:nvSpPr>
        <p:spPr>
          <a:xfrm>
            <a:off x="784035" y="1628813"/>
            <a:ext cx="4907995" cy="5378698"/>
          </a:xfrm>
        </p:spPr>
        <p:txBody>
          <a:bodyPr>
            <a:noAutofit/>
          </a:bodyPr>
          <a:lstStyle/>
          <a:p>
            <a:pPr algn="l"/>
            <a:r>
              <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Snow Patrol – Chasing Cars </a:t>
            </a:r>
          </a:p>
          <a:p>
            <a:pPr algn="l"/>
            <a:r>
              <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Grey’s Anatomy</a:t>
            </a:r>
          </a:p>
          <a:p>
            <a:pPr algn="l"/>
            <a:endPar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r>
              <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The Frey – How to Save a Life</a:t>
            </a:r>
          </a:p>
          <a:p>
            <a:pPr algn="l"/>
            <a:r>
              <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Greys Anatomy </a:t>
            </a:r>
          </a:p>
          <a:p>
            <a:pPr algn="l"/>
            <a:endPar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r>
              <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Imagine Dragons – It’s Time </a:t>
            </a:r>
          </a:p>
          <a:p>
            <a:pPr algn="l"/>
            <a:r>
              <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Glee &amp; The Voice </a:t>
            </a:r>
          </a:p>
          <a:p>
            <a:pPr algn="l"/>
            <a:endPar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8" name="Subtitle 2">
            <a:extLst>
              <a:ext uri="{FF2B5EF4-FFF2-40B4-BE49-F238E27FC236}">
                <a16:creationId xmlns:a16="http://schemas.microsoft.com/office/drawing/2014/main" id="{02D07B9B-C77F-074F-9A94-8E632AA09706}"/>
              </a:ext>
            </a:extLst>
          </p:cNvPr>
          <p:cNvSpPr txBox="1">
            <a:spLocks/>
          </p:cNvSpPr>
          <p:nvPr/>
        </p:nvSpPr>
        <p:spPr>
          <a:xfrm>
            <a:off x="6499971" y="1619965"/>
            <a:ext cx="4907994" cy="5378698"/>
          </a:xfrm>
          <a:prstGeom prst="rect">
            <a:avLst/>
          </a:prstGeom>
        </p:spPr>
        <p:txBody>
          <a:bodyPr vert="horz" lIns="91440" tIns="45720" rIns="91440" bIns="45720" rtlCol="0">
            <a:noAutofit/>
          </a:bodyPr>
          <a:lstStyle>
            <a:lvl1pPr marL="0" indent="0" algn="ctr" defTabSz="914400" rtl="0" eaLnBrk="1" latinLnBrk="0" hangingPunct="1">
              <a:lnSpc>
                <a:spcPct val="110000"/>
              </a:lnSpc>
              <a:spcBef>
                <a:spcPts val="1000"/>
              </a:spcBef>
              <a:buClr>
                <a:schemeClr val="accent1"/>
              </a:buClr>
              <a:buFont typeface="Arial" panose="020B0604020202020204" pitchFamily="34" charset="0"/>
              <a:buNone/>
              <a:defRPr sz="2000" kern="1200">
                <a:solidFill>
                  <a:schemeClr val="tx1"/>
                </a:solidFill>
                <a:latin typeface="+mn-lt"/>
                <a:ea typeface="+mn-ea"/>
                <a:cs typeface="+mn-cs"/>
              </a:defRPr>
            </a:lvl1pPr>
            <a:lvl2pPr marL="457200" indent="0" algn="ctr" defTabSz="914400" rtl="0" eaLnBrk="1" latinLnBrk="0" hangingPunct="1">
              <a:lnSpc>
                <a:spcPct val="110000"/>
              </a:lnSpc>
              <a:spcBef>
                <a:spcPts val="500"/>
              </a:spcBef>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Feist – 1234</a:t>
            </a:r>
          </a:p>
          <a:p>
            <a:pPr algn="l"/>
            <a:r>
              <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Apple iPod Nano</a:t>
            </a:r>
            <a:endParaRPr lang="en-US"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endPar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r>
              <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The Lumineers – Ho Hey</a:t>
            </a:r>
          </a:p>
          <a:p>
            <a:pPr algn="l"/>
            <a:r>
              <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Hart of Dixie</a:t>
            </a:r>
          </a:p>
          <a:p>
            <a:pPr algn="l"/>
            <a:endPar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r>
              <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Christina Perri  - Jar of Hearts</a:t>
            </a:r>
          </a:p>
          <a:p>
            <a:pPr algn="l"/>
            <a:r>
              <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So You Think You Can Dance </a:t>
            </a:r>
            <a:endParaRPr lang="en-US"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506611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9" name="Online Media 8" descr="New 2021 Ford Ranger FX4 MAX Ad – 4X4 Adventure Truck | Ford Australia">
            <a:hlinkClick r:id="" action="ppaction://media"/>
            <a:extLst>
              <a:ext uri="{FF2B5EF4-FFF2-40B4-BE49-F238E27FC236}">
                <a16:creationId xmlns:a16="http://schemas.microsoft.com/office/drawing/2014/main" id="{D320D2CB-53AF-524B-817F-66055469D657}"/>
              </a:ext>
            </a:extLst>
          </p:cNvPr>
          <p:cNvPicPr>
            <a:picLocks noRot="1" noChangeAspect="1"/>
          </p:cNvPicPr>
          <p:nvPr>
            <a:videoFile r:link="rId1"/>
          </p:nvPr>
        </p:nvPicPr>
        <p:blipFill>
          <a:blip r:embed="rId4"/>
          <a:stretch>
            <a:fillRect/>
          </a:stretch>
        </p:blipFill>
        <p:spPr>
          <a:xfrm>
            <a:off x="-3048" y="0"/>
            <a:ext cx="12195048" cy="6890202"/>
          </a:xfrm>
          <a:prstGeom prst="rect">
            <a:avLst/>
          </a:prstGeom>
        </p:spPr>
      </p:pic>
      <p:sp>
        <p:nvSpPr>
          <p:cNvPr id="10" name="Rectangle 9">
            <a:extLst>
              <a:ext uri="{FF2B5EF4-FFF2-40B4-BE49-F238E27FC236}">
                <a16:creationId xmlns:a16="http://schemas.microsoft.com/office/drawing/2014/main" id="{CFFB63C2-EF4C-FC4D-9636-0FBE676886C9}"/>
              </a:ext>
            </a:extLst>
          </p:cNvPr>
          <p:cNvSpPr/>
          <p:nvPr/>
        </p:nvSpPr>
        <p:spPr>
          <a:xfrm>
            <a:off x="4519493" y="327514"/>
            <a:ext cx="3149965" cy="646331"/>
          </a:xfrm>
          <a:prstGeom prst="rect">
            <a:avLst/>
          </a:prstGeom>
        </p:spPr>
        <p:txBody>
          <a:bodyPr wrap="none">
            <a:spAutoFit/>
          </a:bodyPr>
          <a:lstStyle/>
          <a:p>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5">
                  <a:extLst>
                    <a:ext uri="{A12FA001-AC4F-418D-AE19-62706E023703}">
                      <ahyp:hlinkClr xmlns:ahyp="http://schemas.microsoft.com/office/drawing/2018/hyperlinkcolor" val="tx"/>
                    </a:ext>
                  </a:extLst>
                </a:hlinkClick>
              </a:rPr>
              <a:t>https://www.whosmolly.com</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p>
        </p:txBody>
      </p:sp>
    </p:spTree>
    <p:extLst>
      <p:ext uri="{BB962C8B-B14F-4D97-AF65-F5344CB8AC3E}">
        <p14:creationId xmlns:p14="http://schemas.microsoft.com/office/powerpoint/2010/main" val="1361912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The Gallows - Official Main Trailer [HD]">
            <a:hlinkClick r:id="" action="ppaction://media"/>
            <a:extLst>
              <a:ext uri="{FF2B5EF4-FFF2-40B4-BE49-F238E27FC236}">
                <a16:creationId xmlns:a16="http://schemas.microsoft.com/office/drawing/2014/main" id="{D5B9C37B-1530-9143-85F6-EE83E1C98DAF}"/>
              </a:ext>
            </a:extLst>
          </p:cNvPr>
          <p:cNvPicPr>
            <a:picLocks noRot="1" noChangeAspect="1"/>
          </p:cNvPicPr>
          <p:nvPr>
            <a:videoFile r:link="rId1"/>
          </p:nvPr>
        </p:nvPicPr>
        <p:blipFill>
          <a:blip r:embed="rId4"/>
          <a:stretch>
            <a:fillRect/>
          </a:stretch>
        </p:blipFill>
        <p:spPr>
          <a:xfrm>
            <a:off x="0" y="0"/>
            <a:ext cx="12192000" cy="6888480"/>
          </a:xfrm>
          <a:prstGeom prst="rect">
            <a:avLst/>
          </a:prstGeom>
        </p:spPr>
      </p:pic>
    </p:spTree>
    <p:extLst>
      <p:ext uri="{BB962C8B-B14F-4D97-AF65-F5344CB8AC3E}">
        <p14:creationId xmlns:p14="http://schemas.microsoft.com/office/powerpoint/2010/main" val="250825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descr="THE SOCIAL NETWORK - Official Trailer (HD)">
            <a:hlinkClick r:id="" action="ppaction://media"/>
            <a:extLst>
              <a:ext uri="{FF2B5EF4-FFF2-40B4-BE49-F238E27FC236}">
                <a16:creationId xmlns:a16="http://schemas.microsoft.com/office/drawing/2014/main" id="{256AD3DF-AE9E-AE4F-B106-75DA1C755B41}"/>
              </a:ext>
            </a:extLst>
          </p:cNvPr>
          <p:cNvPicPr>
            <a:picLocks noRot="1" noChangeAspect="1"/>
          </p:cNvPicPr>
          <p:nvPr>
            <a:videoFile r:link="rId1"/>
          </p:nvPr>
        </p:nvPicPr>
        <p:blipFill>
          <a:blip r:embed="rId4"/>
          <a:stretch>
            <a:fillRect/>
          </a:stretch>
        </p:blipFill>
        <p:spPr>
          <a:xfrm>
            <a:off x="0" y="0"/>
            <a:ext cx="12138053" cy="6858000"/>
          </a:xfrm>
          <a:prstGeom prst="rect">
            <a:avLst/>
          </a:prstGeom>
        </p:spPr>
      </p:pic>
    </p:spTree>
    <p:extLst>
      <p:ext uri="{BB962C8B-B14F-4D97-AF65-F5344CB8AC3E}">
        <p14:creationId xmlns:p14="http://schemas.microsoft.com/office/powerpoint/2010/main" val="3112095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620BD2D8-645E-C249-8CC3-6FD3EC9B1D80}"/>
              </a:ext>
            </a:extLst>
          </p:cNvPr>
          <p:cNvPicPr>
            <a:picLocks noChangeAspect="1"/>
          </p:cNvPicPr>
          <p:nvPr/>
        </p:nvPicPr>
        <p:blipFill rotWithShape="1">
          <a:blip r:embed="rId2">
            <a:alphaModFix/>
          </a:blip>
          <a:srcRect b="20"/>
          <a:stretch/>
        </p:blipFill>
        <p:spPr>
          <a:xfrm>
            <a:off x="-1" y="1386"/>
            <a:ext cx="12192001" cy="6856614"/>
          </a:xfrm>
          <a:prstGeom prst="rect">
            <a:avLst/>
          </a:prstGeom>
        </p:spPr>
      </p:pic>
      <p:sp>
        <p:nvSpPr>
          <p:cNvPr id="3" name="Title 1">
            <a:extLst>
              <a:ext uri="{FF2B5EF4-FFF2-40B4-BE49-F238E27FC236}">
                <a16:creationId xmlns:a16="http://schemas.microsoft.com/office/drawing/2014/main" id="{9557FF92-4276-DC4E-B337-5A78B6630725}"/>
              </a:ext>
            </a:extLst>
          </p:cNvPr>
          <p:cNvSpPr txBox="1">
            <a:spLocks/>
          </p:cNvSpPr>
          <p:nvPr/>
        </p:nvSpPr>
        <p:spPr>
          <a:xfrm>
            <a:off x="2920054" y="2805443"/>
            <a:ext cx="6351872" cy="1247113"/>
          </a:xfrm>
          <a:prstGeom prst="rect">
            <a:avLst/>
          </a:prstGeom>
          <a:solidFill>
            <a:schemeClr val="tx1">
              <a:alpha val="57000"/>
            </a:schemeClr>
          </a:solidFill>
          <a:ln w="25400">
            <a:solidFill>
              <a:schemeClr val="bg1"/>
            </a:solidFill>
          </a:ln>
        </p:spPr>
        <p:txBody>
          <a:bodyPr vert="horz" lIns="91440" tIns="45720" rIns="91440" bIns="45720" rtlCol="0" anchor="ctr">
            <a:normAutofit fontScale="92500"/>
          </a:bodyPr>
          <a:lst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a:lstStyle>
          <a:p>
            <a:r>
              <a:rPr lang="en-US"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History of Library Music</a:t>
            </a:r>
          </a:p>
        </p:txBody>
      </p:sp>
    </p:spTree>
    <p:extLst>
      <p:ext uri="{BB962C8B-B14F-4D97-AF65-F5344CB8AC3E}">
        <p14:creationId xmlns:p14="http://schemas.microsoft.com/office/powerpoint/2010/main" val="3817569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2" name="Picture 31">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34" name="Rectangle 3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6" name="Rectangle 35">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a:extLst>
              <a:ext uri="{FF2B5EF4-FFF2-40B4-BE49-F238E27FC236}">
                <a16:creationId xmlns:a16="http://schemas.microsoft.com/office/drawing/2014/main" id="{731F28FC-4E33-46BC-8B0B-BD2C143F9AA8}"/>
              </a:ext>
            </a:extLst>
          </p:cNvPr>
          <p:cNvPicPr>
            <a:picLocks noChangeAspect="1"/>
          </p:cNvPicPr>
          <p:nvPr/>
        </p:nvPicPr>
        <p:blipFill rotWithShape="1">
          <a:blip r:embed="rId4">
            <a:alphaModFix amt="60000"/>
          </a:blip>
          <a:srcRect b="20"/>
          <a:stretch/>
        </p:blipFill>
        <p:spPr>
          <a:xfrm>
            <a:off x="20" y="10"/>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68179" y="774192"/>
            <a:ext cx="4795282" cy="5018227"/>
          </a:xfrm>
        </p:spPr>
        <p:txBody>
          <a:bodyPr vert="horz" lIns="91440" tIns="45720" rIns="91440" bIns="45720" rtlCol="0" anchor="ctr">
            <a:normAutofit/>
          </a:bodyPr>
          <a:lstStyle/>
          <a:p>
            <a:pPr algn="l"/>
            <a:r>
              <a:rPr lang="en-US"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Library Music Examples</a:t>
            </a:r>
          </a:p>
        </p:txBody>
      </p:sp>
      <p:sp>
        <p:nvSpPr>
          <p:cNvPr id="9" name="Subtitle 2">
            <a:extLst>
              <a:ext uri="{FF2B5EF4-FFF2-40B4-BE49-F238E27FC236}">
                <a16:creationId xmlns:a16="http://schemas.microsoft.com/office/drawing/2014/main" id="{B4C19D9C-6258-3946-AB0A-7D743907CA08}"/>
              </a:ext>
            </a:extLst>
          </p:cNvPr>
          <p:cNvSpPr>
            <a:spLocks noGrp="1"/>
          </p:cNvSpPr>
          <p:nvPr>
            <p:ph type="subTitle" idx="1"/>
          </p:nvPr>
        </p:nvSpPr>
        <p:spPr>
          <a:xfrm>
            <a:off x="4102769" y="-1376"/>
            <a:ext cx="8086183" cy="6856614"/>
          </a:xfrm>
          <a:solidFill>
            <a:schemeClr val="tx1">
              <a:alpha val="37000"/>
            </a:schemeClr>
          </a:solidFill>
        </p:spPr>
        <p:txBody>
          <a:bodyPr vert="horz" lIns="91440" tIns="45720" rIns="91440" bIns="45720" rtlCol="0" anchor="ctr">
            <a:normAutofit fontScale="92500" lnSpcReduction="20000"/>
          </a:bodyPr>
          <a:lstStyle/>
          <a:p>
            <a:pPr marL="685800" indent="-457200" algn="l">
              <a:buClr>
                <a:schemeClr val="bg1"/>
              </a:buClr>
              <a:buFont typeface="+mj-lt"/>
              <a:buAutoNum type="arabicPeriod"/>
            </a:pPr>
            <a:r>
              <a:rPr lang="en-US" sz="24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5">
                  <a:extLst>
                    <a:ext uri="{A12FA001-AC4F-418D-AE19-62706E023703}">
                      <ahyp:hlinkClr xmlns:ahyp="http://schemas.microsoft.com/office/drawing/2018/hyperlinkcolor" val="tx"/>
                    </a:ext>
                  </a:extLst>
                </a:hlinkClick>
              </a:rPr>
              <a:t>KPM</a:t>
            </a:r>
            <a:r>
              <a:rPr lang="en-US" sz="24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 – A massive and classic catalogue, now all on Spotify!</a:t>
            </a:r>
          </a:p>
          <a:p>
            <a:pPr marL="685800" indent="-457200" algn="l">
              <a:buClr>
                <a:schemeClr val="bg1"/>
              </a:buClr>
              <a:buFont typeface="+mj-lt"/>
              <a:buAutoNum type="arabicPeriod"/>
            </a:pPr>
            <a:r>
              <a:rPr lang="en-US" sz="24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6">
                  <a:extLst>
                    <a:ext uri="{A12FA001-AC4F-418D-AE19-62706E023703}">
                      <ahyp:hlinkClr xmlns:ahyp="http://schemas.microsoft.com/office/drawing/2018/hyperlinkcolor" val="tx"/>
                    </a:ext>
                  </a:extLst>
                </a:hlinkClick>
              </a:rPr>
              <a:t>de Wolfe</a:t>
            </a:r>
            <a:r>
              <a:rPr lang="en-US" sz="24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 – One of the earliest and most entertaining labels of all.</a:t>
            </a:r>
          </a:p>
          <a:p>
            <a:pPr marL="685800" indent="-457200" algn="l">
              <a:buClr>
                <a:schemeClr val="bg1"/>
              </a:buClr>
              <a:buFont typeface="+mj-lt"/>
              <a:buAutoNum type="arabicPeriod"/>
            </a:pPr>
            <a:r>
              <a:rPr lang="en-US" sz="24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7">
                  <a:extLst>
                    <a:ext uri="{A12FA001-AC4F-418D-AE19-62706E023703}">
                      <ahyp:hlinkClr xmlns:ahyp="http://schemas.microsoft.com/office/drawing/2018/hyperlinkcolor" val="tx"/>
                    </a:ext>
                  </a:extLst>
                </a:hlinkClick>
              </a:rPr>
              <a:t>Selected Sound</a:t>
            </a:r>
            <a:r>
              <a:rPr lang="en-US" sz="24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 – Superb German experimental madness can be found in the gleaming bronze sleeves. Again, all now on Spotify.</a:t>
            </a:r>
          </a:p>
          <a:p>
            <a:pPr marL="685800" indent="-457200" algn="l">
              <a:buClr>
                <a:schemeClr val="bg1"/>
              </a:buClr>
              <a:buFont typeface="+mj-lt"/>
              <a:buAutoNum type="arabicPeriod"/>
            </a:pPr>
            <a:r>
              <a:rPr lang="en-US" sz="24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8">
                  <a:extLst>
                    <a:ext uri="{A12FA001-AC4F-418D-AE19-62706E023703}">
                      <ahyp:hlinkClr xmlns:ahyp="http://schemas.microsoft.com/office/drawing/2018/hyperlinkcolor" val="tx"/>
                    </a:ext>
                  </a:extLst>
                </a:hlinkClick>
              </a:rPr>
              <a:t>Themes</a:t>
            </a:r>
            <a:r>
              <a:rPr lang="en-US" sz="24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 – A breakaway from KPM, awesome 1970s vibes.</a:t>
            </a:r>
          </a:p>
          <a:p>
            <a:pPr marL="685800" indent="-457200" algn="l">
              <a:buClr>
                <a:schemeClr val="bg1"/>
              </a:buClr>
              <a:buFont typeface="+mj-lt"/>
              <a:buAutoNum type="arabicPeriod"/>
            </a:pPr>
            <a:r>
              <a:rPr lang="en-US" sz="24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9">
                  <a:extLst>
                    <a:ext uri="{A12FA001-AC4F-418D-AE19-62706E023703}">
                      <ahyp:hlinkClr xmlns:ahyp="http://schemas.microsoft.com/office/drawing/2018/hyperlinkcolor" val="tx"/>
                    </a:ext>
                  </a:extLst>
                </a:hlinkClick>
              </a:rPr>
              <a:t>Bruton</a:t>
            </a:r>
            <a:r>
              <a:rPr lang="en-US" sz="24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 – Sprawling 1970s / 1980s drama, synths and trash.</a:t>
            </a:r>
          </a:p>
          <a:p>
            <a:pPr marL="685800" indent="-457200" algn="l">
              <a:buClr>
                <a:schemeClr val="bg1"/>
              </a:buClr>
              <a:buFont typeface="+mj-lt"/>
              <a:buAutoNum type="arabicPeriod"/>
            </a:pPr>
            <a:r>
              <a:rPr lang="en-US" sz="24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10">
                  <a:extLst>
                    <a:ext uri="{A12FA001-AC4F-418D-AE19-62706E023703}">
                      <ahyp:hlinkClr xmlns:ahyp="http://schemas.microsoft.com/office/drawing/2018/hyperlinkcolor" val="tx"/>
                    </a:ext>
                  </a:extLst>
                </a:hlinkClick>
              </a:rPr>
              <a:t>Chappell</a:t>
            </a:r>
            <a:r>
              <a:rPr lang="en-US" sz="24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 – A vast international catalogue of everything.</a:t>
            </a:r>
          </a:p>
          <a:p>
            <a:pPr marL="685800" indent="-457200" algn="l">
              <a:buClr>
                <a:schemeClr val="bg1"/>
              </a:buClr>
              <a:buFont typeface="+mj-lt"/>
              <a:buAutoNum type="arabicPeriod"/>
            </a:pPr>
            <a:r>
              <a:rPr lang="en-US" sz="24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11">
                  <a:extLst>
                    <a:ext uri="{A12FA001-AC4F-418D-AE19-62706E023703}">
                      <ahyp:hlinkClr xmlns:ahyp="http://schemas.microsoft.com/office/drawing/2018/hyperlinkcolor" val="tx"/>
                    </a:ext>
                  </a:extLst>
                </a:hlinkClick>
              </a:rPr>
              <a:t>Telemusic</a:t>
            </a:r>
            <a:r>
              <a:rPr lang="en-US" sz="24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 – Hip French set of LPs.</a:t>
            </a:r>
          </a:p>
          <a:p>
            <a:pPr marL="685800" indent="-457200" algn="l">
              <a:buClr>
                <a:schemeClr val="bg1"/>
              </a:buClr>
              <a:buFont typeface="+mj-lt"/>
              <a:buAutoNum type="arabicPeriod"/>
            </a:pPr>
            <a:r>
              <a:rPr lang="en-US" sz="24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12">
                  <a:extLst>
                    <a:ext uri="{A12FA001-AC4F-418D-AE19-62706E023703}">
                      <ahyp:hlinkClr xmlns:ahyp="http://schemas.microsoft.com/office/drawing/2018/hyperlinkcolor" val="tx"/>
                    </a:ext>
                  </a:extLst>
                </a:hlinkClick>
              </a:rPr>
              <a:t>MP2000</a:t>
            </a:r>
            <a:r>
              <a:rPr lang="en-US" sz="24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 – More Parisian joy in amongst the period standards.</a:t>
            </a:r>
          </a:p>
          <a:p>
            <a:pPr marL="685800" indent="-457200" algn="l">
              <a:buClr>
                <a:schemeClr val="bg1"/>
              </a:buClr>
              <a:buFont typeface="+mj-lt"/>
              <a:buAutoNum type="arabicPeriod"/>
            </a:pPr>
            <a:r>
              <a:rPr lang="en-US" sz="24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13">
                  <a:extLst>
                    <a:ext uri="{A12FA001-AC4F-418D-AE19-62706E023703}">
                      <ahyp:hlinkClr xmlns:ahyp="http://schemas.microsoft.com/office/drawing/2018/hyperlinkcolor" val="tx"/>
                    </a:ext>
                  </a:extLst>
                </a:hlinkClick>
              </a:rPr>
              <a:t>Musique Pour L’Image</a:t>
            </a:r>
            <a:r>
              <a:rPr lang="en-US" sz="24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 – Sublime jazz and more, awaits you.</a:t>
            </a:r>
          </a:p>
          <a:p>
            <a:pPr marL="685800" indent="-457200" algn="l">
              <a:buClr>
                <a:schemeClr val="bg1"/>
              </a:buClr>
              <a:buFont typeface="+mj-lt"/>
              <a:buAutoNum type="arabicPeriod"/>
            </a:pPr>
            <a:r>
              <a:rPr lang="en-US" sz="2400" dirty="0" err="1">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Sermi</a:t>
            </a:r>
            <a:r>
              <a:rPr lang="en-US" sz="24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 – Italian jazz and madness, one of the “trophy labels” and understandably so.</a:t>
            </a:r>
          </a:p>
          <a:p>
            <a:pPr indent="-228600" algn="l">
              <a:lnSpc>
                <a:spcPct val="100000"/>
              </a:lnSpc>
              <a:buFont typeface="Arial" panose="020B0604020202020204" pitchFamily="34" charset="0"/>
              <a:buChar char="•"/>
            </a:pPr>
            <a:endParaRPr lang="en-US" sz="1300" dirty="0">
              <a:solidFill>
                <a:srgbClr val="FFFFFF"/>
              </a:solidFill>
            </a:endParaRPr>
          </a:p>
        </p:txBody>
      </p:sp>
    </p:spTree>
    <p:extLst>
      <p:ext uri="{BB962C8B-B14F-4D97-AF65-F5344CB8AC3E}">
        <p14:creationId xmlns:p14="http://schemas.microsoft.com/office/powerpoint/2010/main" val="2618205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The Library Music Film Extended Teaser">
            <a:hlinkClick r:id="" action="ppaction://media"/>
            <a:extLst>
              <a:ext uri="{FF2B5EF4-FFF2-40B4-BE49-F238E27FC236}">
                <a16:creationId xmlns:a16="http://schemas.microsoft.com/office/drawing/2014/main" id="{CB9D94D7-2D90-3141-A301-CF592B778711}"/>
              </a:ext>
            </a:extLst>
          </p:cNvPr>
          <p:cNvPicPr>
            <a:picLocks noRot="1" noChangeAspect="1"/>
          </p:cNvPicPr>
          <p:nvPr>
            <a:videoFile r:link="rId1"/>
          </p:nvPr>
        </p:nvPicPr>
        <p:blipFill>
          <a:blip r:embed="rId4"/>
          <a:stretch>
            <a:fillRect/>
          </a:stretch>
        </p:blipFill>
        <p:spPr>
          <a:xfrm>
            <a:off x="0" y="-30480"/>
            <a:ext cx="12192000" cy="6888480"/>
          </a:xfrm>
          <a:prstGeom prst="rect">
            <a:avLst/>
          </a:prstGeom>
        </p:spPr>
      </p:pic>
    </p:spTree>
    <p:extLst>
      <p:ext uri="{BB962C8B-B14F-4D97-AF65-F5344CB8AC3E}">
        <p14:creationId xmlns:p14="http://schemas.microsoft.com/office/powerpoint/2010/main" val="2186864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4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141917" y="-169582"/>
            <a:ext cx="9311561" cy="1054663"/>
          </a:xfrm>
        </p:spPr>
        <p:txBody>
          <a:bodyPr>
            <a:normAutofit/>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Library Music Examples</a:t>
            </a:r>
          </a:p>
        </p:txBody>
      </p:sp>
      <p:sp>
        <p:nvSpPr>
          <p:cNvPr id="9" name="Subtitle 2">
            <a:extLst>
              <a:ext uri="{FF2B5EF4-FFF2-40B4-BE49-F238E27FC236}">
                <a16:creationId xmlns:a16="http://schemas.microsoft.com/office/drawing/2014/main" id="{B4C19D9C-6258-3946-AB0A-7D743907CA08}"/>
              </a:ext>
            </a:extLst>
          </p:cNvPr>
          <p:cNvSpPr>
            <a:spLocks noGrp="1"/>
          </p:cNvSpPr>
          <p:nvPr>
            <p:ph type="subTitle" idx="1"/>
          </p:nvPr>
        </p:nvSpPr>
        <p:spPr>
          <a:xfrm>
            <a:off x="48873" y="1658507"/>
            <a:ext cx="8796237" cy="5086451"/>
          </a:xfrm>
        </p:spPr>
        <p:txBody>
          <a:bodyPr>
            <a:noAutofit/>
          </a:bodyPr>
          <a:lstStyle/>
          <a:p>
            <a:pPr algn="l"/>
            <a:r>
              <a:rPr lang="en-GB" sz="24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KPM Music</a:t>
            </a:r>
          </a:p>
          <a:p>
            <a:pPr algn="l"/>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KPM Music Library was established in 1956 by the then Keith Prowse Music Publishing Company - which had been set up by the Keith Prowse partnership, formed in 1780 by Robert Keith and William Prowse. The music publishing side, which had taken somewhat of a back seat compared with Keith Prowse's primary business of selling theatre tickets, was sold in 1955 to the holders of the original London commercial television franchise, Rediffusion.</a:t>
            </a:r>
            <a:br>
              <a:rPr lang="en-GB" sz="1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br>
            <a:br>
              <a:rPr lang="en-GB" sz="1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br>
            <a:endParaRPr lang="en-US" sz="1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4" name="Picture 3" descr="Graphical user interface, chart&#10;&#10;Description automatically generated">
            <a:extLst>
              <a:ext uri="{FF2B5EF4-FFF2-40B4-BE49-F238E27FC236}">
                <a16:creationId xmlns:a16="http://schemas.microsoft.com/office/drawing/2014/main" id="{BC2E3670-50B5-7149-97AD-B20C996F51D0}"/>
              </a:ext>
            </a:extLst>
          </p:cNvPr>
          <p:cNvPicPr>
            <a:picLocks noChangeAspect="1"/>
          </p:cNvPicPr>
          <p:nvPr/>
        </p:nvPicPr>
        <p:blipFill>
          <a:blip r:embed="rId4"/>
          <a:stretch>
            <a:fillRect/>
          </a:stretch>
        </p:blipFill>
        <p:spPr>
          <a:xfrm>
            <a:off x="8846634" y="3428999"/>
            <a:ext cx="3200400" cy="3200400"/>
          </a:xfrm>
          <a:prstGeom prst="rect">
            <a:avLst/>
          </a:prstGeom>
        </p:spPr>
      </p:pic>
    </p:spTree>
    <p:extLst>
      <p:ext uri="{BB962C8B-B14F-4D97-AF65-F5344CB8AC3E}">
        <p14:creationId xmlns:p14="http://schemas.microsoft.com/office/powerpoint/2010/main" val="3800634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4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141917" y="-169582"/>
            <a:ext cx="9311561" cy="1054663"/>
          </a:xfrm>
        </p:spPr>
        <p:txBody>
          <a:bodyPr>
            <a:normAutofit/>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Library Music Examples</a:t>
            </a:r>
          </a:p>
        </p:txBody>
      </p:sp>
      <p:sp>
        <p:nvSpPr>
          <p:cNvPr id="9" name="Subtitle 2">
            <a:extLst>
              <a:ext uri="{FF2B5EF4-FFF2-40B4-BE49-F238E27FC236}">
                <a16:creationId xmlns:a16="http://schemas.microsoft.com/office/drawing/2014/main" id="{B4C19D9C-6258-3946-AB0A-7D743907CA08}"/>
              </a:ext>
            </a:extLst>
          </p:cNvPr>
          <p:cNvSpPr>
            <a:spLocks noGrp="1"/>
          </p:cNvSpPr>
          <p:nvPr>
            <p:ph type="subTitle" idx="1"/>
          </p:nvPr>
        </p:nvSpPr>
        <p:spPr>
          <a:xfrm>
            <a:off x="141917" y="1054663"/>
            <a:ext cx="8796237" cy="5086451"/>
          </a:xfrm>
        </p:spPr>
        <p:txBody>
          <a:bodyPr>
            <a:noAutofit/>
          </a:bodyPr>
          <a:lstStyle/>
          <a:p>
            <a:pPr algn="l"/>
            <a:r>
              <a:rPr lang="en-GB" sz="22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KPM Music</a:t>
            </a:r>
          </a:p>
          <a:p>
            <a:pPr algn="l"/>
            <a:r>
              <a:rPr lang="en-GB" sz="2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The manager of the newly-established music company, Patrick </a:t>
            </a:r>
            <a:r>
              <a:rPr lang="en-GB" sz="2200"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Howgill</a:t>
            </a:r>
            <a:r>
              <a:rPr lang="en-GB" sz="2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was now faced with a challenging marketplace for music - the new world of commercial TV - but had to meet the challenge with a catalogue that had grown up decades earlier. He decided to set up an entirely new music library for the purpose - the 'KP Library'. It was launched in 1956 on £5000 - which funded their first twenty-five 78-rpm discs. Some of those recordings are still in use today.</a:t>
            </a:r>
            <a:br>
              <a:rPr lang="en-GB" sz="2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br>
            <a:br>
              <a:rPr lang="en-GB" sz="2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br>
            <a:r>
              <a:rPr lang="en-GB" sz="2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In 1959, Rediffusion purchased the successful Peter Maurice publishing company and merged the two to form KPM - Keith-Prowse-Maurice. The library, which had expanded tenfold in the intervening years, switched to LP format. In 1969 EMI bought the KPM Music Group, but kept the highly successful name and identity.</a:t>
            </a:r>
            <a:br>
              <a:rPr lang="en-GB" sz="1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br>
            <a:endParaRPr lang="en-US" sz="1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4" name="Picture 3" descr="Graphical user interface, chart&#10;&#10;Description automatically generated">
            <a:extLst>
              <a:ext uri="{FF2B5EF4-FFF2-40B4-BE49-F238E27FC236}">
                <a16:creationId xmlns:a16="http://schemas.microsoft.com/office/drawing/2014/main" id="{BC2E3670-50B5-7149-97AD-B20C996F51D0}"/>
              </a:ext>
            </a:extLst>
          </p:cNvPr>
          <p:cNvPicPr>
            <a:picLocks noChangeAspect="1"/>
          </p:cNvPicPr>
          <p:nvPr/>
        </p:nvPicPr>
        <p:blipFill>
          <a:blip r:embed="rId4"/>
          <a:stretch>
            <a:fillRect/>
          </a:stretch>
        </p:blipFill>
        <p:spPr>
          <a:xfrm>
            <a:off x="8846634" y="3428999"/>
            <a:ext cx="3200400" cy="3200400"/>
          </a:xfrm>
          <a:prstGeom prst="rect">
            <a:avLst/>
          </a:prstGeom>
        </p:spPr>
      </p:pic>
    </p:spTree>
    <p:extLst>
      <p:ext uri="{BB962C8B-B14F-4D97-AF65-F5344CB8AC3E}">
        <p14:creationId xmlns:p14="http://schemas.microsoft.com/office/powerpoint/2010/main" val="1178757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20"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134087" y="-59147"/>
            <a:ext cx="9311561" cy="1054663"/>
          </a:xfrm>
        </p:spPr>
        <p:txBody>
          <a:bodyPr>
            <a:normAutofit/>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Library Music Examples</a:t>
            </a:r>
          </a:p>
        </p:txBody>
      </p:sp>
      <p:sp>
        <p:nvSpPr>
          <p:cNvPr id="9" name="Subtitle 2">
            <a:extLst>
              <a:ext uri="{FF2B5EF4-FFF2-40B4-BE49-F238E27FC236}">
                <a16:creationId xmlns:a16="http://schemas.microsoft.com/office/drawing/2014/main" id="{B4C19D9C-6258-3946-AB0A-7D743907CA08}"/>
              </a:ext>
            </a:extLst>
          </p:cNvPr>
          <p:cNvSpPr>
            <a:spLocks noGrp="1"/>
          </p:cNvSpPr>
          <p:nvPr>
            <p:ph type="subTitle" idx="1"/>
          </p:nvPr>
        </p:nvSpPr>
        <p:spPr>
          <a:xfrm>
            <a:off x="134087" y="995516"/>
            <a:ext cx="11923826" cy="5086451"/>
          </a:xfrm>
        </p:spPr>
        <p:txBody>
          <a:bodyPr>
            <a:normAutofit fontScale="25000" lnSpcReduction="20000"/>
          </a:bodyPr>
          <a:lstStyle/>
          <a:p>
            <a:pPr algn="l"/>
            <a:r>
              <a:rPr lang="en-GB" sz="80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KPM Music</a:t>
            </a:r>
          </a:p>
          <a:p>
            <a:pPr algn="l">
              <a:lnSpc>
                <a:spcPct val="120000"/>
              </a:lnSpc>
            </a:pPr>
            <a:r>
              <a:rPr lang="en-GB" sz="8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KPM, a division of EMI Music Publishing, has been the world’s premier source of production music for over 60 years. As a market leader, its comprehensive catalogue crosses every musical genre imaginable and encompasses large-scale orchestral recordings, archive recordings spanning the 20th century through to underground dance and cutting edge Indie. </a:t>
            </a:r>
          </a:p>
          <a:p>
            <a:pPr algn="l">
              <a:lnSpc>
                <a:spcPct val="120000"/>
              </a:lnSpc>
            </a:pPr>
            <a:r>
              <a:rPr lang="en-GB" sz="8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KPM has recorded over 1000 albums and has worked with some of the most distinguished and influential composers in the UK and Worldwide to produce music that is essential, innovative and often ground breaking. In so doing KPM has created the benchmark within the industry for high quality production music. </a:t>
            </a:r>
          </a:p>
          <a:p>
            <a:pPr algn="l">
              <a:lnSpc>
                <a:spcPct val="120000"/>
              </a:lnSpc>
            </a:pPr>
            <a:endParaRPr lang="en-GB" sz="32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endParaRPr>
          </a:p>
          <a:p>
            <a:pPr algn="l"/>
            <a:r>
              <a:rPr lang="en-GB" sz="56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Keith Mansfield – Funky Fanfare:  </a:t>
            </a:r>
          </a:p>
          <a:p>
            <a:pPr algn="l"/>
            <a:r>
              <a:rPr lang="en-GB" sz="5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https://www.youtube.com/watch?v=1i6Cpq8XBFw&amp;t=64s</a:t>
            </a:r>
            <a:endParaRPr lang="en-GB" sz="5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r>
              <a:rPr lang="en-GB" sz="56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KPM Live Tour: </a:t>
            </a:r>
          </a:p>
          <a:p>
            <a:pPr algn="l"/>
            <a:r>
              <a:rPr lang="en-US" sz="5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5">
                  <a:extLst>
                    <a:ext uri="{A12FA001-AC4F-418D-AE19-62706E023703}">
                      <ahyp:hlinkClr xmlns:ahyp="http://schemas.microsoft.com/office/drawing/2018/hyperlinkcolor" val="tx"/>
                    </a:ext>
                  </a:extLst>
                </a:hlinkClick>
              </a:rPr>
              <a:t>https://www.youtube.com/watch?v=ZjGK88H9KfQ</a:t>
            </a:r>
            <a:endParaRPr lang="en-US" sz="5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r>
              <a:rPr lang="en-US" sz="56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KPM Catalogue: </a:t>
            </a:r>
          </a:p>
          <a:p>
            <a:pPr algn="l"/>
            <a:r>
              <a:rPr lang="en-US" sz="5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6">
                  <a:extLst>
                    <a:ext uri="{A12FA001-AC4F-418D-AE19-62706E023703}">
                      <ahyp:hlinkClr xmlns:ahyp="http://schemas.microsoft.com/office/drawing/2018/hyperlinkcolor" val="tx"/>
                    </a:ext>
                  </a:extLst>
                </a:hlinkClick>
              </a:rPr>
              <a:t>https://www.emipm.com/en/browse/labels/KPM</a:t>
            </a:r>
            <a:endParaRPr lang="en-US" sz="5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r>
              <a:rPr lang="en-US" sz="56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KPM Sampled: </a:t>
            </a:r>
          </a:p>
          <a:p>
            <a:pPr algn="l"/>
            <a:r>
              <a:rPr lang="en-US" sz="5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7">
                  <a:extLst>
                    <a:ext uri="{A12FA001-AC4F-418D-AE19-62706E023703}">
                      <ahyp:hlinkClr xmlns:ahyp="http://schemas.microsoft.com/office/drawing/2018/hyperlinkcolor" val="tx"/>
                    </a:ext>
                  </a:extLst>
                </a:hlinkClick>
              </a:rPr>
              <a:t>https://open.spotify.com/playlist/1O1V71PNrLutjdO1NgKx5g?si=a7iWf8fcROSCSUy21BNQiA</a:t>
            </a:r>
            <a:endParaRPr lang="en-US" sz="5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endParaRPr lang="en-US"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2165504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166919" y="439951"/>
            <a:ext cx="9311561" cy="1054663"/>
          </a:xfrm>
        </p:spPr>
        <p:txBody>
          <a:bodyPr>
            <a:normAutofit fontScale="90000"/>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British Library Music Examples</a:t>
            </a:r>
            <a:b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Keith Mansfield</a:t>
            </a:r>
          </a:p>
        </p:txBody>
      </p:sp>
      <p:sp>
        <p:nvSpPr>
          <p:cNvPr id="9" name="Subtitle 2">
            <a:extLst>
              <a:ext uri="{FF2B5EF4-FFF2-40B4-BE49-F238E27FC236}">
                <a16:creationId xmlns:a16="http://schemas.microsoft.com/office/drawing/2014/main" id="{B4C19D9C-6258-3946-AB0A-7D743907CA08}"/>
              </a:ext>
            </a:extLst>
          </p:cNvPr>
          <p:cNvSpPr>
            <a:spLocks noGrp="1"/>
          </p:cNvSpPr>
          <p:nvPr>
            <p:ph type="subTitle" idx="1"/>
          </p:nvPr>
        </p:nvSpPr>
        <p:spPr>
          <a:xfrm>
            <a:off x="166917" y="1524922"/>
            <a:ext cx="8848304" cy="5092901"/>
          </a:xfrm>
        </p:spPr>
        <p:txBody>
          <a:bodyPr>
            <a:noAutofit/>
          </a:bodyPr>
          <a:lstStyle/>
          <a:p>
            <a:pPr lvl="0" algn="l" eaLnBrk="0" fontAlgn="base" hangingPunct="0">
              <a:lnSpc>
                <a:spcPct val="120000"/>
              </a:lnSpc>
              <a:spcBef>
                <a:spcPct val="0"/>
              </a:spcBef>
              <a:spcAft>
                <a:spcPct val="0"/>
              </a:spcAft>
              <a:buClrTx/>
            </a:pPr>
            <a:r>
              <a:rPr lang="en-US" altLang="en-US" sz="1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Keith Mansfield is a British composer and arranger whose name may not be familiar at first mention. However, he was a key player in the 60s music scene arranging and conducting for many popular artists of the time  – mostly on CBS where, in the mid to late 60s, he was musical director; before moving onto compose library music – essentially for KPM.  He became one of their most prolific composers in the 1960s and 1970s, writing some of the funkiest, grooviest and memorable orchestral themes – which would be used for Film &amp; TV productions all over the world, and especially in the United States.</a:t>
            </a:r>
          </a:p>
          <a:p>
            <a:pPr algn="l">
              <a:buClr>
                <a:schemeClr val="bg1"/>
              </a:buClr>
            </a:pPr>
            <a:endParaRPr lang="en-US" sz="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buClr>
                <a:schemeClr val="bg1"/>
              </a:buClr>
            </a:pPr>
            <a:r>
              <a:rPr lang="en-US" sz="1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Funky Fanfare: </a:t>
            </a:r>
            <a:r>
              <a:rPr lang="en-GB" sz="1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https://www.youtube.com/watch?v=1i6Cpq8XBFw&amp;t=64s</a:t>
            </a:r>
            <a:endParaRPr lang="en-GB" sz="1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buClr>
                <a:schemeClr val="bg1"/>
              </a:buClr>
            </a:pPr>
            <a:endParaRPr lang="en-GB" sz="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buClr>
                <a:schemeClr val="bg1"/>
              </a:buClr>
            </a:pPr>
            <a:r>
              <a:rPr lang="en-GB" sz="1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Grandstand: </a:t>
            </a:r>
            <a:r>
              <a:rPr lang="en-GB" sz="1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5">
                  <a:extLst>
                    <a:ext uri="{A12FA001-AC4F-418D-AE19-62706E023703}">
                      <ahyp:hlinkClr xmlns:ahyp="http://schemas.microsoft.com/office/drawing/2018/hyperlinkcolor" val="tx"/>
                    </a:ext>
                  </a:extLst>
                </a:hlinkClick>
              </a:rPr>
              <a:t>https://www.youtube.com/watch?v=HLHMxFGqhIs</a:t>
            </a:r>
            <a:endParaRPr lang="en-GB" sz="1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buClr>
                <a:schemeClr val="bg1"/>
              </a:buClr>
            </a:pPr>
            <a:endParaRPr lang="en-GB" sz="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buClr>
                <a:schemeClr val="bg1"/>
              </a:buClr>
            </a:pPr>
            <a:r>
              <a:rPr lang="en-GB" sz="1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Wimbledon Theme Tune, ‘Light and Tuneful’: </a:t>
            </a:r>
          </a:p>
          <a:p>
            <a:pPr algn="l">
              <a:buClr>
                <a:schemeClr val="bg1"/>
              </a:buClr>
            </a:pPr>
            <a:r>
              <a:rPr lang="en-GB" sz="1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6">
                  <a:extLst>
                    <a:ext uri="{A12FA001-AC4F-418D-AE19-62706E023703}">
                      <ahyp:hlinkClr xmlns:ahyp="http://schemas.microsoft.com/office/drawing/2018/hyperlinkcolor" val="tx"/>
                    </a:ext>
                  </a:extLst>
                </a:hlinkClick>
              </a:rPr>
              <a:t>https://www.bbc.co.uk/programmes/p0419ytq</a:t>
            </a:r>
            <a:endParaRPr lang="en-GB" sz="1800" dirty="0">
              <a:solidFill>
                <a:schemeClr val="bg1"/>
              </a:solidFill>
            </a:endParaRPr>
          </a:p>
        </p:txBody>
      </p:sp>
      <p:pic>
        <p:nvPicPr>
          <p:cNvPr id="4" name="Picture 3" descr="A person writing on a piece of paper&#10;&#10;Description automatically generated">
            <a:extLst>
              <a:ext uri="{FF2B5EF4-FFF2-40B4-BE49-F238E27FC236}">
                <a16:creationId xmlns:a16="http://schemas.microsoft.com/office/drawing/2014/main" id="{CEB9EFCA-29B2-5240-A967-4CE34C04DB8A}"/>
              </a:ext>
            </a:extLst>
          </p:cNvPr>
          <p:cNvPicPr>
            <a:picLocks noChangeAspect="1"/>
          </p:cNvPicPr>
          <p:nvPr/>
        </p:nvPicPr>
        <p:blipFill>
          <a:blip r:embed="rId7"/>
          <a:stretch>
            <a:fillRect/>
          </a:stretch>
        </p:blipFill>
        <p:spPr>
          <a:xfrm>
            <a:off x="9179094" y="2077000"/>
            <a:ext cx="2845987" cy="3813717"/>
          </a:xfrm>
          <a:prstGeom prst="rect">
            <a:avLst/>
          </a:prstGeom>
          <a:ln w="25400">
            <a:solidFill>
              <a:schemeClr val="bg1"/>
            </a:solidFill>
          </a:ln>
        </p:spPr>
      </p:pic>
      <p:sp>
        <p:nvSpPr>
          <p:cNvPr id="7" name="Rectangle 6">
            <a:extLst>
              <a:ext uri="{FF2B5EF4-FFF2-40B4-BE49-F238E27FC236}">
                <a16:creationId xmlns:a16="http://schemas.microsoft.com/office/drawing/2014/main" id="{21C3B916-8C68-BF49-804D-539330E767D4}"/>
              </a:ext>
            </a:extLst>
          </p:cNvPr>
          <p:cNvSpPr/>
          <p:nvPr/>
        </p:nvSpPr>
        <p:spPr>
          <a:xfrm>
            <a:off x="9179093" y="6107161"/>
            <a:ext cx="2845987" cy="646331"/>
          </a:xfrm>
          <a:prstGeom prst="rect">
            <a:avLst/>
          </a:prstGeom>
        </p:spPr>
        <p:txBody>
          <a:bodyPr wrap="square">
            <a:spAutoFit/>
          </a:bodyPr>
          <a:lstStyle/>
          <a:p>
            <a:pPr algn="ctr">
              <a:buClr>
                <a:schemeClr val="bg1"/>
              </a:buClr>
            </a:pP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8">
                  <a:extLst>
                    <a:ext uri="{A12FA001-AC4F-418D-AE19-62706E023703}">
                      <ahyp:hlinkClr xmlns:ahyp="http://schemas.microsoft.com/office/drawing/2018/hyperlinkcolor" val="tx"/>
                    </a:ext>
                  </a:extLst>
                </a:hlinkClick>
              </a:rPr>
              <a:t>https://www.imdb.com/name/nm0543798/</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2478556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Sky Vegas: King of the Unexpected">
            <a:hlinkClick r:id="" action="ppaction://media"/>
            <a:extLst>
              <a:ext uri="{FF2B5EF4-FFF2-40B4-BE49-F238E27FC236}">
                <a16:creationId xmlns:a16="http://schemas.microsoft.com/office/drawing/2014/main" id="{5AD6D7BA-F8BD-714A-8CC7-80BE86960CE8}"/>
              </a:ext>
            </a:extLst>
          </p:cNvPr>
          <p:cNvPicPr>
            <a:picLocks noRot="1" noChangeAspect="1"/>
          </p:cNvPicPr>
          <p:nvPr>
            <a:videoFile r:link="rId1"/>
          </p:nvPr>
        </p:nvPicPr>
        <p:blipFill>
          <a:blip r:embed="rId4"/>
          <a:stretch>
            <a:fillRect/>
          </a:stretch>
        </p:blipFill>
        <p:spPr>
          <a:xfrm>
            <a:off x="0" y="0"/>
            <a:ext cx="12192000" cy="6888480"/>
          </a:xfrm>
          <a:prstGeom prst="rect">
            <a:avLst/>
          </a:prstGeom>
        </p:spPr>
      </p:pic>
    </p:spTree>
    <p:extLst>
      <p:ext uri="{BB962C8B-B14F-4D97-AF65-F5344CB8AC3E}">
        <p14:creationId xmlns:p14="http://schemas.microsoft.com/office/powerpoint/2010/main" val="1970328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112434" y="614438"/>
            <a:ext cx="9311561" cy="1054663"/>
          </a:xfrm>
        </p:spPr>
        <p:txBody>
          <a:bodyPr>
            <a:normAutofit fontScale="90000"/>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British Library Music Examples</a:t>
            </a:r>
            <a:b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William Alan Hawkshaw</a:t>
            </a:r>
          </a:p>
        </p:txBody>
      </p:sp>
      <p:sp>
        <p:nvSpPr>
          <p:cNvPr id="9" name="Subtitle 2">
            <a:extLst>
              <a:ext uri="{FF2B5EF4-FFF2-40B4-BE49-F238E27FC236}">
                <a16:creationId xmlns:a16="http://schemas.microsoft.com/office/drawing/2014/main" id="{B4C19D9C-6258-3946-AB0A-7D743907CA08}"/>
              </a:ext>
            </a:extLst>
          </p:cNvPr>
          <p:cNvSpPr>
            <a:spLocks noGrp="1"/>
          </p:cNvSpPr>
          <p:nvPr>
            <p:ph type="subTitle" idx="1"/>
          </p:nvPr>
        </p:nvSpPr>
        <p:spPr>
          <a:xfrm>
            <a:off x="112434" y="1347695"/>
            <a:ext cx="7002044" cy="5553306"/>
          </a:xfrm>
        </p:spPr>
        <p:txBody>
          <a:bodyPr>
            <a:normAutofit fontScale="92500" lnSpcReduction="20000"/>
          </a:bodyPr>
          <a:lstStyle/>
          <a:p>
            <a:pPr algn="l">
              <a:buClr>
                <a:schemeClr val="bg1"/>
              </a:buClr>
            </a:pPr>
            <a:endParaRPr lang="en-GB" sz="2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lnSpc>
                <a:spcPct val="120000"/>
              </a:lnSpc>
            </a:pPr>
            <a:r>
              <a:rPr lang="en-GB" sz="23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Yorkshire Television regularly commissioned music too – including, most famously, for the game show Countdown. “The Countdown theme was done under duress,” Hawkshaw says. “I was doing three series for Yorkshire – one of them was an Arthur C Clarke series which was all synthesised music, it took a long time to put together and they were turning them out one a week. Then they rang me and said ‘We’ve got this pilot we’re putting together for this quiz show, words and numbers, and calling it Countdown – could you give us a demo of some ideas?’ I said ‘What is it?’ They said ‘Thirty-second opening/closing and some clock music where they’re thinking. It has to build. Can you do it?’ I said ‘All right’ then put the phone down and completely forgot about it.</a:t>
            </a:r>
          </a:p>
          <a:p>
            <a:pPr algn="l"/>
            <a:endParaRPr lang="en-US"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4" name="Picture 3" descr="A person sitting at a desk&#10;&#10;Description automatically generated with medium confidence">
            <a:extLst>
              <a:ext uri="{FF2B5EF4-FFF2-40B4-BE49-F238E27FC236}">
                <a16:creationId xmlns:a16="http://schemas.microsoft.com/office/drawing/2014/main" id="{684C8DC9-B4A8-1E4D-85B5-C81391968DA7}"/>
              </a:ext>
            </a:extLst>
          </p:cNvPr>
          <p:cNvPicPr>
            <a:picLocks noChangeAspect="1"/>
          </p:cNvPicPr>
          <p:nvPr/>
        </p:nvPicPr>
        <p:blipFill>
          <a:blip r:embed="rId4"/>
          <a:stretch>
            <a:fillRect/>
          </a:stretch>
        </p:blipFill>
        <p:spPr>
          <a:xfrm>
            <a:off x="7267086" y="1857215"/>
            <a:ext cx="4636714" cy="2472182"/>
          </a:xfrm>
          <a:prstGeom prst="rect">
            <a:avLst/>
          </a:prstGeom>
          <a:ln w="28575">
            <a:solidFill>
              <a:schemeClr val="bg1"/>
            </a:solidFill>
          </a:ln>
        </p:spPr>
      </p:pic>
      <p:sp>
        <p:nvSpPr>
          <p:cNvPr id="5" name="Rectangle 4">
            <a:extLst>
              <a:ext uri="{FF2B5EF4-FFF2-40B4-BE49-F238E27FC236}">
                <a16:creationId xmlns:a16="http://schemas.microsoft.com/office/drawing/2014/main" id="{CADA59CD-7411-694E-824B-D06D19C7728A}"/>
              </a:ext>
            </a:extLst>
          </p:cNvPr>
          <p:cNvSpPr/>
          <p:nvPr/>
        </p:nvSpPr>
        <p:spPr>
          <a:xfrm>
            <a:off x="7267086" y="4517512"/>
            <a:ext cx="5207017" cy="2339102"/>
          </a:xfrm>
          <a:prstGeom prst="rect">
            <a:avLst/>
          </a:prstGeom>
        </p:spPr>
        <p:txBody>
          <a:bodyPr wrap="square">
            <a:spAutoFit/>
          </a:bodyPr>
          <a:lstStyle/>
          <a:p>
            <a:pPr>
              <a:buClr>
                <a:schemeClr val="bg1"/>
              </a:buClr>
            </a:pPr>
            <a:r>
              <a:rPr lang="en-GB" sz="16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Grange Hill</a:t>
            </a:r>
            <a:r>
              <a:rPr lang="en-GB" sz="1600" b="1"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t>
            </a:r>
            <a:r>
              <a:rPr lang="en-GB" sz="1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Chicken Man: </a:t>
            </a:r>
            <a:r>
              <a:rPr lang="en-GB" sz="1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5">
                  <a:extLst>
                    <a:ext uri="{A12FA001-AC4F-418D-AE19-62706E023703}">
                      <ahyp:hlinkClr xmlns:ahyp="http://schemas.microsoft.com/office/drawing/2018/hyperlinkcolor" val="tx"/>
                    </a:ext>
                  </a:extLst>
                </a:hlinkClick>
              </a:rPr>
              <a:t>https://www.youtube.com/watch?v=I2wo3JdHTWw</a:t>
            </a:r>
            <a:endParaRPr lang="en-GB" sz="1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buClr>
                <a:schemeClr val="bg1"/>
              </a:buClr>
            </a:pPr>
            <a:endParaRPr lang="en-GB" sz="16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endParaRPr>
          </a:p>
          <a:p>
            <a:pPr>
              <a:buClr>
                <a:schemeClr val="bg1"/>
              </a:buClr>
            </a:pPr>
            <a:r>
              <a:rPr lang="en-GB" sz="16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Channel 4 News: </a:t>
            </a:r>
            <a:r>
              <a:rPr lang="en-GB" sz="1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6">
                  <a:extLst>
                    <a:ext uri="{A12FA001-AC4F-418D-AE19-62706E023703}">
                      <ahyp:hlinkClr xmlns:ahyp="http://schemas.microsoft.com/office/drawing/2018/hyperlinkcolor" val="tx"/>
                    </a:ext>
                  </a:extLst>
                </a:hlinkClick>
              </a:rPr>
              <a:t>https://www.youtube.com/watch?v=TPp_eqa_voM</a:t>
            </a:r>
            <a:endParaRPr lang="en-GB" sz="1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buClr>
                <a:schemeClr val="bg1"/>
              </a:buClr>
            </a:pPr>
            <a:endParaRPr lang="en-GB" sz="1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buClr>
                <a:schemeClr val="bg1"/>
              </a:buClr>
            </a:pPr>
            <a:r>
              <a:rPr lang="en-GB" sz="16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Countdown: </a:t>
            </a:r>
            <a:r>
              <a:rPr lang="en-GB" sz="1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7">
                  <a:extLst>
                    <a:ext uri="{A12FA001-AC4F-418D-AE19-62706E023703}">
                      <ahyp:hlinkClr xmlns:ahyp="http://schemas.microsoft.com/office/drawing/2018/hyperlinkcolor" val="tx"/>
                    </a:ext>
                  </a:extLst>
                </a:hlinkClick>
              </a:rPr>
              <a:t>https://www.youtube.com/watch?v=M2dhD9zR6hk</a:t>
            </a:r>
            <a:endParaRPr lang="en-GB" sz="1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buClr>
                <a:schemeClr val="bg1"/>
              </a:buClr>
            </a:pPr>
            <a:endPar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1520829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112434" y="614438"/>
            <a:ext cx="9311561" cy="1054663"/>
          </a:xfrm>
        </p:spPr>
        <p:txBody>
          <a:bodyPr>
            <a:normAutofit fontScale="90000"/>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British Library Music Examples</a:t>
            </a:r>
            <a:b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William Alan Hawkshaw</a:t>
            </a:r>
          </a:p>
        </p:txBody>
      </p:sp>
      <p:sp>
        <p:nvSpPr>
          <p:cNvPr id="9" name="Subtitle 2">
            <a:extLst>
              <a:ext uri="{FF2B5EF4-FFF2-40B4-BE49-F238E27FC236}">
                <a16:creationId xmlns:a16="http://schemas.microsoft.com/office/drawing/2014/main" id="{B4C19D9C-6258-3946-AB0A-7D743907CA08}"/>
              </a:ext>
            </a:extLst>
          </p:cNvPr>
          <p:cNvSpPr>
            <a:spLocks noGrp="1"/>
          </p:cNvSpPr>
          <p:nvPr>
            <p:ph type="subTitle" idx="1"/>
          </p:nvPr>
        </p:nvSpPr>
        <p:spPr>
          <a:xfrm>
            <a:off x="112434" y="1347695"/>
            <a:ext cx="7002044" cy="5553306"/>
          </a:xfrm>
        </p:spPr>
        <p:txBody>
          <a:bodyPr>
            <a:normAutofit lnSpcReduction="10000"/>
          </a:bodyPr>
          <a:lstStyle/>
          <a:p>
            <a:pPr algn="l">
              <a:buClr>
                <a:schemeClr val="bg1"/>
              </a:buClr>
            </a:pPr>
            <a:endParaRPr lang="en-GB" sz="2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lnSpc>
                <a:spcPct val="120000"/>
              </a:lnSpc>
            </a:pPr>
            <a:r>
              <a:rPr lang="en-GB" sz="23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“About a week later the guy rang me and said, ‘Have you got anything ready?’ I lied through my teeth and said ‘Yes, I have. I’ll send it as soon as I can’ then I went and wrote the Countdown theme in no time. [Richard] </a:t>
            </a:r>
            <a:r>
              <a:rPr lang="en-GB" sz="2300"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Whiteley</a:t>
            </a:r>
            <a:r>
              <a:rPr lang="en-GB" sz="23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used to say, he wrote it in the toilet – and he’s probably right. The demo was pretty awful, to be honest, but they stuck it on the pilot. When I finally saw it, with Richard </a:t>
            </a:r>
            <a:r>
              <a:rPr lang="en-GB" sz="2300"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Whiteley</a:t>
            </a:r>
            <a:r>
              <a:rPr lang="en-GB" sz="23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and Carol </a:t>
            </a:r>
            <a:r>
              <a:rPr lang="en-GB" sz="2300"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Vorderman</a:t>
            </a:r>
            <a:r>
              <a:rPr lang="en-GB" sz="23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who was very new to television, I thought ‘This show is not going to last five minutes, it really is bad’. It was the first show ever on Channel 4 in 1982 and it’s still on.”</a:t>
            </a:r>
          </a:p>
          <a:p>
            <a:pPr algn="l"/>
            <a:endParaRPr lang="en-US"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4" name="Picture 3" descr="A person sitting at a desk&#10;&#10;Description automatically generated with medium confidence">
            <a:extLst>
              <a:ext uri="{FF2B5EF4-FFF2-40B4-BE49-F238E27FC236}">
                <a16:creationId xmlns:a16="http://schemas.microsoft.com/office/drawing/2014/main" id="{684C8DC9-B4A8-1E4D-85B5-C81391968DA7}"/>
              </a:ext>
            </a:extLst>
          </p:cNvPr>
          <p:cNvPicPr>
            <a:picLocks noChangeAspect="1"/>
          </p:cNvPicPr>
          <p:nvPr/>
        </p:nvPicPr>
        <p:blipFill>
          <a:blip r:embed="rId4"/>
          <a:stretch>
            <a:fillRect/>
          </a:stretch>
        </p:blipFill>
        <p:spPr>
          <a:xfrm>
            <a:off x="7267086" y="1857215"/>
            <a:ext cx="4636714" cy="2472182"/>
          </a:xfrm>
          <a:prstGeom prst="rect">
            <a:avLst/>
          </a:prstGeom>
          <a:ln w="28575">
            <a:solidFill>
              <a:schemeClr val="bg1"/>
            </a:solidFill>
          </a:ln>
        </p:spPr>
      </p:pic>
      <p:sp>
        <p:nvSpPr>
          <p:cNvPr id="5" name="Rectangle 4">
            <a:extLst>
              <a:ext uri="{FF2B5EF4-FFF2-40B4-BE49-F238E27FC236}">
                <a16:creationId xmlns:a16="http://schemas.microsoft.com/office/drawing/2014/main" id="{CADA59CD-7411-694E-824B-D06D19C7728A}"/>
              </a:ext>
            </a:extLst>
          </p:cNvPr>
          <p:cNvSpPr/>
          <p:nvPr/>
        </p:nvSpPr>
        <p:spPr>
          <a:xfrm>
            <a:off x="7267086" y="4517512"/>
            <a:ext cx="5207017" cy="2339102"/>
          </a:xfrm>
          <a:prstGeom prst="rect">
            <a:avLst/>
          </a:prstGeom>
        </p:spPr>
        <p:txBody>
          <a:bodyPr wrap="square">
            <a:spAutoFit/>
          </a:bodyPr>
          <a:lstStyle/>
          <a:p>
            <a:pPr>
              <a:buClr>
                <a:schemeClr val="bg1"/>
              </a:buClr>
            </a:pPr>
            <a:r>
              <a:rPr lang="en-GB" sz="16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Grange Hill</a:t>
            </a:r>
            <a:r>
              <a:rPr lang="en-GB" sz="1600" b="1"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t>
            </a:r>
            <a:r>
              <a:rPr lang="en-GB" sz="1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Chicken Man: </a:t>
            </a:r>
            <a:r>
              <a:rPr lang="en-GB" sz="1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5">
                  <a:extLst>
                    <a:ext uri="{A12FA001-AC4F-418D-AE19-62706E023703}">
                      <ahyp:hlinkClr xmlns:ahyp="http://schemas.microsoft.com/office/drawing/2018/hyperlinkcolor" val="tx"/>
                    </a:ext>
                  </a:extLst>
                </a:hlinkClick>
              </a:rPr>
              <a:t>https://www.youtube.com/watch?v=I2wo3JdHTWw</a:t>
            </a:r>
            <a:endParaRPr lang="en-GB" sz="1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buClr>
                <a:schemeClr val="bg1"/>
              </a:buClr>
            </a:pPr>
            <a:endParaRPr lang="en-GB" sz="16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endParaRPr>
          </a:p>
          <a:p>
            <a:pPr>
              <a:buClr>
                <a:schemeClr val="bg1"/>
              </a:buClr>
            </a:pPr>
            <a:r>
              <a:rPr lang="en-GB" sz="16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Channel 4 News: </a:t>
            </a:r>
            <a:r>
              <a:rPr lang="en-GB" sz="1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6">
                  <a:extLst>
                    <a:ext uri="{A12FA001-AC4F-418D-AE19-62706E023703}">
                      <ahyp:hlinkClr xmlns:ahyp="http://schemas.microsoft.com/office/drawing/2018/hyperlinkcolor" val="tx"/>
                    </a:ext>
                  </a:extLst>
                </a:hlinkClick>
              </a:rPr>
              <a:t>https://www.youtube.com/watch?v=TPp_eqa_voM</a:t>
            </a:r>
            <a:endParaRPr lang="en-GB" sz="1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buClr>
                <a:schemeClr val="bg1"/>
              </a:buClr>
            </a:pPr>
            <a:endParaRPr lang="en-GB" sz="1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buClr>
                <a:schemeClr val="bg1"/>
              </a:buClr>
            </a:pPr>
            <a:r>
              <a:rPr lang="en-GB" sz="16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Countdown: </a:t>
            </a:r>
            <a:r>
              <a:rPr lang="en-GB" sz="1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7">
                  <a:extLst>
                    <a:ext uri="{A12FA001-AC4F-418D-AE19-62706E023703}">
                      <ahyp:hlinkClr xmlns:ahyp="http://schemas.microsoft.com/office/drawing/2018/hyperlinkcolor" val="tx"/>
                    </a:ext>
                  </a:extLst>
                </a:hlinkClick>
              </a:rPr>
              <a:t>https://www.youtube.com/watch?v=M2dhD9zR6hk</a:t>
            </a:r>
            <a:endParaRPr lang="en-GB" sz="1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buClr>
                <a:schemeClr val="bg1"/>
              </a:buClr>
            </a:pPr>
            <a:endPar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2890762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166919" y="631568"/>
            <a:ext cx="9311561" cy="1054663"/>
          </a:xfrm>
        </p:spPr>
        <p:txBody>
          <a:bodyPr>
            <a:normAutofit fontScale="90000"/>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British Library Music Examples</a:t>
            </a:r>
            <a:b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Sam Fonteyn</a:t>
            </a:r>
          </a:p>
        </p:txBody>
      </p:sp>
      <p:sp>
        <p:nvSpPr>
          <p:cNvPr id="9" name="Subtitle 2">
            <a:extLst>
              <a:ext uri="{FF2B5EF4-FFF2-40B4-BE49-F238E27FC236}">
                <a16:creationId xmlns:a16="http://schemas.microsoft.com/office/drawing/2014/main" id="{B4C19D9C-6258-3946-AB0A-7D743907CA08}"/>
              </a:ext>
            </a:extLst>
          </p:cNvPr>
          <p:cNvSpPr>
            <a:spLocks noGrp="1"/>
          </p:cNvSpPr>
          <p:nvPr>
            <p:ph type="subTitle" idx="1"/>
          </p:nvPr>
        </p:nvSpPr>
        <p:spPr>
          <a:xfrm>
            <a:off x="166919" y="1843852"/>
            <a:ext cx="11858162" cy="5180031"/>
          </a:xfrm>
        </p:spPr>
        <p:txBody>
          <a:bodyPr>
            <a:normAutofit fontScale="85000" lnSpcReduction="20000"/>
          </a:bodyPr>
          <a:lstStyle/>
          <a:p>
            <a:pPr algn="l">
              <a:lnSpc>
                <a:spcPct val="120000"/>
              </a:lnSpc>
            </a:pPr>
            <a:r>
              <a:rPr lang="en-GB" sz="23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Samuel </a:t>
            </a:r>
            <a:r>
              <a:rPr lang="en-GB" sz="2300"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Soden</a:t>
            </a:r>
            <a:r>
              <a:rPr lang="en-GB" sz="23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(20 May 1925 – 29 August 1991), known as Sam Fonteyn, was an English composer and pianist, whose most significant output was for the Boosey &amp; Hawkes Music Library, for which he composed and recorded countless works.</a:t>
            </a:r>
          </a:p>
          <a:p>
            <a:pPr algn="l">
              <a:lnSpc>
                <a:spcPct val="120000"/>
              </a:lnSpc>
            </a:pPr>
            <a:r>
              <a:rPr lang="en-GB" sz="23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Most are short character pieces for the piano with colourful titles indicating the images the pieces are meant to conjure. Others are bright orchestral pieces. Fonteyn's work has been heard on television since he recorded for Boosey &amp; Hawkes in the 1970s.</a:t>
            </a:r>
          </a:p>
          <a:p>
            <a:pPr algn="l">
              <a:buClr>
                <a:schemeClr val="bg1"/>
              </a:buClr>
            </a:pPr>
            <a:endParaRPr lang="en-GB" sz="23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buClr>
                <a:schemeClr val="bg1"/>
              </a:buClr>
            </a:pPr>
            <a:r>
              <a:rPr lang="en-GB" sz="23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Ski Sunday Theme, ‘Pop Looks Bach’ (recorded in 1970):</a:t>
            </a:r>
          </a:p>
          <a:p>
            <a:pPr algn="l">
              <a:buClr>
                <a:schemeClr val="bg1"/>
              </a:buClr>
            </a:pPr>
            <a:r>
              <a:rPr lang="en-GB" sz="23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https://www.youtube.com/watch?v=TKCegLO4vhs</a:t>
            </a:r>
            <a:endParaRPr lang="en-GB" sz="23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buClr>
                <a:schemeClr val="bg1"/>
              </a:buClr>
            </a:pPr>
            <a:endParaRPr lang="en-GB" sz="23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buClr>
                <a:schemeClr val="bg1"/>
              </a:buClr>
            </a:pPr>
            <a:r>
              <a:rPr lang="en-GB" sz="23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‘Galloping Gertie’: </a:t>
            </a:r>
            <a:r>
              <a:rPr lang="en-GB" sz="23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5">
                  <a:extLst>
                    <a:ext uri="{A12FA001-AC4F-418D-AE19-62706E023703}">
                      <ahyp:hlinkClr xmlns:ahyp="http://schemas.microsoft.com/office/drawing/2018/hyperlinkcolor" val="tx"/>
                    </a:ext>
                  </a:extLst>
                </a:hlinkClick>
              </a:rPr>
              <a:t>https://www.youtube.com/watch?v=mfNxgdUEOF4</a:t>
            </a:r>
            <a:r>
              <a:rPr lang="en-GB" sz="23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p>
          <a:p>
            <a:pPr algn="l">
              <a:buClr>
                <a:schemeClr val="bg1"/>
              </a:buClr>
            </a:pPr>
            <a:r>
              <a:rPr lang="en-GB" sz="23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Family Guy Vaudeville Duo: </a:t>
            </a:r>
            <a:r>
              <a:rPr lang="en-GB" sz="23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6">
                  <a:extLst>
                    <a:ext uri="{A12FA001-AC4F-418D-AE19-62706E023703}">
                      <ahyp:hlinkClr xmlns:ahyp="http://schemas.microsoft.com/office/drawing/2018/hyperlinkcolor" val="tx"/>
                    </a:ext>
                  </a:extLst>
                </a:hlinkClick>
              </a:rPr>
              <a:t>https://www.youtube.com/watch?v=hLv4afpovvA</a:t>
            </a:r>
            <a:endParaRPr lang="en-GB" sz="23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buClr>
                <a:schemeClr val="bg1"/>
              </a:buClr>
            </a:pPr>
            <a:r>
              <a:rPr lang="en-GB" sz="23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(Also used on SpongeBob SquarePants, Ren &amp; Stimpy, Nirvanna the Band the Show)</a:t>
            </a:r>
          </a:p>
          <a:p>
            <a:pPr algn="l"/>
            <a:endParaRPr lang="en-US"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4" name="Picture 3" descr="A person with a beard&#10;&#10;Description automatically generated with low confidence">
            <a:extLst>
              <a:ext uri="{FF2B5EF4-FFF2-40B4-BE49-F238E27FC236}">
                <a16:creationId xmlns:a16="http://schemas.microsoft.com/office/drawing/2014/main" id="{41EAF6F5-7FE0-D946-AE15-903CADDDC018}"/>
              </a:ext>
            </a:extLst>
          </p:cNvPr>
          <p:cNvPicPr>
            <a:picLocks noChangeAspect="1"/>
          </p:cNvPicPr>
          <p:nvPr/>
        </p:nvPicPr>
        <p:blipFill>
          <a:blip r:embed="rId7"/>
          <a:stretch>
            <a:fillRect/>
          </a:stretch>
        </p:blipFill>
        <p:spPr>
          <a:xfrm>
            <a:off x="10083505" y="4676543"/>
            <a:ext cx="1943100" cy="1943100"/>
          </a:xfrm>
          <a:prstGeom prst="rect">
            <a:avLst/>
          </a:prstGeom>
          <a:ln w="25400">
            <a:solidFill>
              <a:schemeClr val="bg1"/>
            </a:solidFill>
          </a:ln>
        </p:spPr>
      </p:pic>
    </p:spTree>
    <p:extLst>
      <p:ext uri="{BB962C8B-B14F-4D97-AF65-F5344CB8AC3E}">
        <p14:creationId xmlns:p14="http://schemas.microsoft.com/office/powerpoint/2010/main" val="1183610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4">
            <a:alphaModFix amt="60000"/>
          </a:blip>
          <a:srcRect t="1318" b="14429"/>
          <a:stretch/>
        </p:blipFill>
        <p:spPr>
          <a:xfrm>
            <a:off x="-302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166919" y="527306"/>
            <a:ext cx="9311561" cy="1054663"/>
          </a:xfrm>
        </p:spPr>
        <p:txBody>
          <a:bodyPr>
            <a:normAutofit fontScale="90000"/>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British Library Music Examples</a:t>
            </a:r>
            <a:b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Neil Richardson</a:t>
            </a:r>
          </a:p>
        </p:txBody>
      </p:sp>
      <p:sp>
        <p:nvSpPr>
          <p:cNvPr id="9" name="Subtitle 2">
            <a:extLst>
              <a:ext uri="{FF2B5EF4-FFF2-40B4-BE49-F238E27FC236}">
                <a16:creationId xmlns:a16="http://schemas.microsoft.com/office/drawing/2014/main" id="{B4C19D9C-6258-3946-AB0A-7D743907CA08}"/>
              </a:ext>
            </a:extLst>
          </p:cNvPr>
          <p:cNvSpPr>
            <a:spLocks noGrp="1"/>
          </p:cNvSpPr>
          <p:nvPr>
            <p:ph type="subTitle" idx="1"/>
          </p:nvPr>
        </p:nvSpPr>
        <p:spPr>
          <a:xfrm>
            <a:off x="166919" y="1815973"/>
            <a:ext cx="12188952" cy="4808023"/>
          </a:xfrm>
        </p:spPr>
        <p:txBody>
          <a:bodyPr>
            <a:normAutofit lnSpcReduction="10000"/>
          </a:bodyPr>
          <a:lstStyle/>
          <a:p>
            <a:pPr algn="l">
              <a:buClr>
                <a:schemeClr val="bg1"/>
              </a:buCl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5">
                  <a:extLst>
                    <a:ext uri="{A12FA001-AC4F-418D-AE19-62706E023703}">
                      <ahyp:hlinkClr xmlns:ahyp="http://schemas.microsoft.com/office/drawing/2018/hyperlinkcolor" val="tx"/>
                    </a:ext>
                  </a:extLst>
                </a:hlinkClick>
              </a:rPr>
              <a:t>https://www.imdb.com/name/nm0724708/</a:t>
            </a:r>
            <a:endPar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buClr>
                <a:schemeClr val="bg1"/>
              </a:buClr>
            </a:pPr>
            <a:endParaRPr lang="en-GB" sz="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buClr>
                <a:schemeClr val="bg1"/>
              </a:buCl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‘Approaching Menace’:</a:t>
            </a:r>
          </a:p>
          <a:p>
            <a:pPr algn="l">
              <a:buClr>
                <a:schemeClr val="bg1"/>
              </a:buClr>
            </a:pPr>
            <a:endPar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buClr>
                <a:schemeClr val="bg1"/>
              </a:buClr>
            </a:pPr>
            <a:endPar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buClr>
                <a:schemeClr val="bg1"/>
              </a:buClr>
            </a:pPr>
            <a:endPar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buClr>
                <a:schemeClr val="bg1"/>
              </a:buClr>
            </a:pPr>
            <a:endPar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buClr>
                <a:schemeClr val="bg1"/>
              </a:buClr>
            </a:pPr>
            <a:endPar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buClr>
                <a:schemeClr val="bg1"/>
              </a:buCl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Mastermind Theme Tune:</a:t>
            </a:r>
          </a:p>
          <a:p>
            <a:pPr algn="l">
              <a:buClr>
                <a:schemeClr val="bg1"/>
              </a:buClr>
            </a:pP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6">
                  <a:extLst>
                    <a:ext uri="{A12FA001-AC4F-418D-AE19-62706E023703}">
                      <ahyp:hlinkClr xmlns:ahyp="http://schemas.microsoft.com/office/drawing/2018/hyperlinkcolor" val="tx"/>
                    </a:ext>
                  </a:extLst>
                </a:hlinkClick>
              </a:rPr>
              <a:t>https://www.youtube.com/watch?v=q1sVcutWn_I</a:t>
            </a:r>
            <a:endPar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buClr>
                <a:schemeClr val="bg1"/>
              </a:buClr>
            </a:pPr>
            <a:endPar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buClr>
                <a:schemeClr val="bg1"/>
              </a:buClr>
            </a:pPr>
            <a:endPar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3" name="Online Media 2" descr="Approaching Menace">
            <a:hlinkClick r:id="" action="ppaction://media"/>
            <a:extLst>
              <a:ext uri="{FF2B5EF4-FFF2-40B4-BE49-F238E27FC236}">
                <a16:creationId xmlns:a16="http://schemas.microsoft.com/office/drawing/2014/main" id="{6DAAA3E1-7994-AA43-B110-1BDCE0806419}"/>
              </a:ext>
            </a:extLst>
          </p:cNvPr>
          <p:cNvPicPr>
            <a:picLocks noRot="1" noChangeAspect="1"/>
          </p:cNvPicPr>
          <p:nvPr>
            <a:videoFile r:link="rId1"/>
          </p:nvPr>
        </p:nvPicPr>
        <p:blipFill>
          <a:blip r:embed="rId7"/>
          <a:stretch>
            <a:fillRect/>
          </a:stretch>
        </p:blipFill>
        <p:spPr>
          <a:xfrm>
            <a:off x="166919" y="3041703"/>
            <a:ext cx="4170905" cy="2356561"/>
          </a:xfrm>
          <a:prstGeom prst="rect">
            <a:avLst/>
          </a:prstGeom>
        </p:spPr>
      </p:pic>
      <p:pic>
        <p:nvPicPr>
          <p:cNvPr id="5" name="Picture 4" descr="A person wearing headphones&#10;&#10;Description automatically generated with medium confidence">
            <a:extLst>
              <a:ext uri="{FF2B5EF4-FFF2-40B4-BE49-F238E27FC236}">
                <a16:creationId xmlns:a16="http://schemas.microsoft.com/office/drawing/2014/main" id="{61DB8AD6-F7E2-024F-AB3C-055481F4A97C}"/>
              </a:ext>
            </a:extLst>
          </p:cNvPr>
          <p:cNvPicPr>
            <a:picLocks noChangeAspect="1"/>
          </p:cNvPicPr>
          <p:nvPr/>
        </p:nvPicPr>
        <p:blipFill>
          <a:blip r:embed="rId8"/>
          <a:stretch>
            <a:fillRect/>
          </a:stretch>
        </p:blipFill>
        <p:spPr>
          <a:xfrm>
            <a:off x="7503447" y="2380628"/>
            <a:ext cx="3950066" cy="3950066"/>
          </a:xfrm>
          <a:prstGeom prst="rect">
            <a:avLst/>
          </a:prstGeom>
          <a:ln w="25400">
            <a:solidFill>
              <a:schemeClr val="bg1"/>
            </a:solidFill>
          </a:ln>
        </p:spPr>
      </p:pic>
    </p:spTree>
    <p:extLst>
      <p:ext uri="{BB962C8B-B14F-4D97-AF65-F5344CB8AC3E}">
        <p14:creationId xmlns:p14="http://schemas.microsoft.com/office/powerpoint/2010/main" val="2933531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3"/>
                </p:tgtEl>
              </p:cMediaNode>
            </p:video>
            <p:seq concurrent="1" nextAc="seek">
              <p:cTn id="13" restart="whenNotActive" fill="hold" evtFilter="cancelBubble" nodeType="interactiveSeq">
                <p:stCondLst>
                  <p:cond evt="onClick" delay="0">
                    <p:tgtEl>
                      <p:spTgt spid="3"/>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3"/>
                                        </p:tgtEl>
                                      </p:cBhvr>
                                    </p:cmd>
                                  </p:childTnLst>
                                </p:cTn>
                              </p:par>
                            </p:childTnLst>
                          </p:cTn>
                        </p:par>
                      </p:childTnLst>
                    </p:cTn>
                  </p:par>
                </p:childTnLst>
              </p:cTn>
              <p:nextCondLst>
                <p:cond evt="onClick" delay="0">
                  <p:tgtEl>
                    <p:spTgt spid="3"/>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28" y="9413"/>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109903" y="-8027"/>
            <a:ext cx="9311561" cy="1054663"/>
          </a:xfrm>
        </p:spPr>
        <p:txBody>
          <a:bodyPr>
            <a:normAutofit/>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Library Music Examples</a:t>
            </a:r>
          </a:p>
        </p:txBody>
      </p:sp>
      <p:sp>
        <p:nvSpPr>
          <p:cNvPr id="9" name="Subtitle 2">
            <a:extLst>
              <a:ext uri="{FF2B5EF4-FFF2-40B4-BE49-F238E27FC236}">
                <a16:creationId xmlns:a16="http://schemas.microsoft.com/office/drawing/2014/main" id="{B4C19D9C-6258-3946-AB0A-7D743907CA08}"/>
              </a:ext>
            </a:extLst>
          </p:cNvPr>
          <p:cNvSpPr>
            <a:spLocks noGrp="1"/>
          </p:cNvSpPr>
          <p:nvPr>
            <p:ph type="subTitle" idx="1"/>
          </p:nvPr>
        </p:nvSpPr>
        <p:spPr>
          <a:xfrm>
            <a:off x="109903" y="994204"/>
            <a:ext cx="11454442" cy="4635028"/>
          </a:xfrm>
        </p:spPr>
        <p:txBody>
          <a:bodyPr>
            <a:normAutofit/>
          </a:bodyPr>
          <a:lstStyle/>
          <a:p>
            <a:pPr algn="l"/>
            <a:r>
              <a:rPr lang="en-US" sz="3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Night of the Living Dead</a:t>
            </a:r>
          </a:p>
          <a:p>
            <a:pPr algn="l"/>
            <a:endParaRPr lang="en-US"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4" name="Picture 3" descr="A cover of a book&#10;&#10;Description automatically generated with low confidence">
            <a:extLst>
              <a:ext uri="{FF2B5EF4-FFF2-40B4-BE49-F238E27FC236}">
                <a16:creationId xmlns:a16="http://schemas.microsoft.com/office/drawing/2014/main" id="{982BC112-AA69-9B43-B89D-41D1172E4E2A}"/>
              </a:ext>
            </a:extLst>
          </p:cNvPr>
          <p:cNvPicPr>
            <a:picLocks noChangeAspect="1"/>
          </p:cNvPicPr>
          <p:nvPr/>
        </p:nvPicPr>
        <p:blipFill>
          <a:blip r:embed="rId4"/>
          <a:stretch>
            <a:fillRect/>
          </a:stretch>
        </p:blipFill>
        <p:spPr>
          <a:xfrm>
            <a:off x="8946724" y="1181100"/>
            <a:ext cx="2946400" cy="4495800"/>
          </a:xfrm>
          <a:prstGeom prst="rect">
            <a:avLst/>
          </a:prstGeom>
          <a:ln w="25400">
            <a:solidFill>
              <a:schemeClr val="tx1"/>
            </a:solidFill>
          </a:ln>
        </p:spPr>
      </p:pic>
      <p:sp>
        <p:nvSpPr>
          <p:cNvPr id="5" name="Rectangle 4">
            <a:extLst>
              <a:ext uri="{FF2B5EF4-FFF2-40B4-BE49-F238E27FC236}">
                <a16:creationId xmlns:a16="http://schemas.microsoft.com/office/drawing/2014/main" id="{1A8BAA70-68B5-ED4B-9693-2558829E7D23}"/>
              </a:ext>
            </a:extLst>
          </p:cNvPr>
          <p:cNvSpPr/>
          <p:nvPr/>
        </p:nvSpPr>
        <p:spPr>
          <a:xfrm>
            <a:off x="106855" y="2039454"/>
            <a:ext cx="8733014" cy="5078313"/>
          </a:xfrm>
          <a:prstGeom prst="rect">
            <a:avLst/>
          </a:prstGeom>
        </p:spPr>
        <p:txBody>
          <a:bodyPr wrap="square">
            <a:spAutoFit/>
          </a:bodyPr>
          <a:lstStyle/>
          <a:p>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When I made my first film, Night of the Living Dead, in 1968, I found myself with barely enough of a budget to complete the project, let alone hire a composer. The finished film played…mmm, pretty well, but something was missing. It needed music. Several friends of mine and myself had a small production company at the time, the Latent Image, which was surviving on beer commercials, industrial films, and the like. In order to make Night of the Living Dead, we partnered up with an audio production company, Hardman and Associates. (Karl Hardman ended up playing the despicable Harry Cooper in the film. Marilyn Eastman and Judith Ridley, both “</a:t>
            </a:r>
            <a:r>
              <a:rPr lang="en-GB"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Hardmanites</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ended up playing Helen Cooper and Judy. This was truly a homegrown production.)</a:t>
            </a:r>
          </a:p>
          <a:p>
            <a:endPar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As it turned out, Karl’s audio company had hundreds…I might say thousands (it seemed like thousands)...of records, vinyl discs that contained countless hours of music. None of it was specific to any film, but there were passages titled “Anticipation,” “Suspense,” “Sudden Shock.”</a:t>
            </a:r>
          </a:p>
          <a:p>
            <a:endPar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George Romero, Unusual Sounds: The Hidden History of Library Music. </a:t>
            </a:r>
            <a:endParaRPr lang="en-US" sz="1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GB" dirty="0">
              <a:solidFill>
                <a:srgbClr val="000000"/>
              </a:solidFill>
              <a:latin typeface="Trebuchet MS" panose="020B0703020202090204" pitchFamily="34" charset="0"/>
            </a:endParaRPr>
          </a:p>
        </p:txBody>
      </p:sp>
      <p:sp>
        <p:nvSpPr>
          <p:cNvPr id="6" name="Rectangle 5">
            <a:extLst>
              <a:ext uri="{FF2B5EF4-FFF2-40B4-BE49-F238E27FC236}">
                <a16:creationId xmlns:a16="http://schemas.microsoft.com/office/drawing/2014/main" id="{59DB2F0C-E4D8-DE46-8102-31EB589249CF}"/>
              </a:ext>
            </a:extLst>
          </p:cNvPr>
          <p:cNvSpPr/>
          <p:nvPr/>
        </p:nvSpPr>
        <p:spPr>
          <a:xfrm>
            <a:off x="8946724" y="5805785"/>
            <a:ext cx="2946400" cy="1200329"/>
          </a:xfrm>
          <a:prstGeom prst="rect">
            <a:avLst/>
          </a:prstGeom>
        </p:spPr>
        <p:txBody>
          <a:bodyPr wrap="square">
            <a:spAutoFit/>
          </a:bodyPr>
          <a:lstStyle/>
          <a:p>
            <a:pPr algn="ct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5">
                  <a:extLst>
                    <a:ext uri="{A12FA001-AC4F-418D-AE19-62706E023703}">
                      <ahyp:hlinkClr xmlns:ahyp="http://schemas.microsoft.com/office/drawing/2018/hyperlinkcolor" val="tx"/>
                    </a:ext>
                  </a:extLst>
                </a:hlinkClick>
              </a:rPr>
              <a:t>https://soundcloud.com/waxwork-records/sets/night-of-the-living-dead</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2348196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109903" y="-8027"/>
            <a:ext cx="9311561" cy="1054663"/>
          </a:xfrm>
        </p:spPr>
        <p:txBody>
          <a:bodyPr>
            <a:normAutofit/>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Library Music Examples</a:t>
            </a:r>
          </a:p>
        </p:txBody>
      </p:sp>
      <p:sp>
        <p:nvSpPr>
          <p:cNvPr id="9" name="Subtitle 2">
            <a:extLst>
              <a:ext uri="{FF2B5EF4-FFF2-40B4-BE49-F238E27FC236}">
                <a16:creationId xmlns:a16="http://schemas.microsoft.com/office/drawing/2014/main" id="{B4C19D9C-6258-3946-AB0A-7D743907CA08}"/>
              </a:ext>
            </a:extLst>
          </p:cNvPr>
          <p:cNvSpPr>
            <a:spLocks noGrp="1"/>
          </p:cNvSpPr>
          <p:nvPr>
            <p:ph type="subTitle" idx="1"/>
          </p:nvPr>
        </p:nvSpPr>
        <p:spPr>
          <a:xfrm>
            <a:off x="109903" y="994204"/>
            <a:ext cx="11454442" cy="4635028"/>
          </a:xfrm>
        </p:spPr>
        <p:txBody>
          <a:bodyPr>
            <a:normAutofit/>
          </a:bodyPr>
          <a:lstStyle/>
          <a:p>
            <a:pPr algn="l"/>
            <a:r>
              <a:rPr lang="en-US" sz="3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Night of the Living Dead</a:t>
            </a:r>
          </a:p>
          <a:p>
            <a:pPr algn="l"/>
            <a:endParaRPr lang="en-US"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4" name="Picture 3" descr="A cover of a book&#10;&#10;Description automatically generated with low confidence">
            <a:extLst>
              <a:ext uri="{FF2B5EF4-FFF2-40B4-BE49-F238E27FC236}">
                <a16:creationId xmlns:a16="http://schemas.microsoft.com/office/drawing/2014/main" id="{982BC112-AA69-9B43-B89D-41D1172E4E2A}"/>
              </a:ext>
            </a:extLst>
          </p:cNvPr>
          <p:cNvPicPr>
            <a:picLocks noChangeAspect="1"/>
          </p:cNvPicPr>
          <p:nvPr/>
        </p:nvPicPr>
        <p:blipFill>
          <a:blip r:embed="rId4"/>
          <a:stretch>
            <a:fillRect/>
          </a:stretch>
        </p:blipFill>
        <p:spPr>
          <a:xfrm>
            <a:off x="8946724" y="1223189"/>
            <a:ext cx="2946400" cy="4495800"/>
          </a:xfrm>
          <a:prstGeom prst="rect">
            <a:avLst/>
          </a:prstGeom>
          <a:ln w="25400">
            <a:solidFill>
              <a:schemeClr val="tx1"/>
            </a:solidFill>
          </a:ln>
        </p:spPr>
      </p:pic>
      <p:sp>
        <p:nvSpPr>
          <p:cNvPr id="5" name="Rectangle 4">
            <a:extLst>
              <a:ext uri="{FF2B5EF4-FFF2-40B4-BE49-F238E27FC236}">
                <a16:creationId xmlns:a16="http://schemas.microsoft.com/office/drawing/2014/main" id="{1A8BAA70-68B5-ED4B-9693-2558829E7D23}"/>
              </a:ext>
            </a:extLst>
          </p:cNvPr>
          <p:cNvSpPr/>
          <p:nvPr/>
        </p:nvSpPr>
        <p:spPr>
          <a:xfrm>
            <a:off x="106855" y="2039454"/>
            <a:ext cx="8733014" cy="4985980"/>
          </a:xfrm>
          <a:prstGeom prst="rect">
            <a:avLst/>
          </a:prstGeom>
        </p:spPr>
        <p:txBody>
          <a:bodyPr wrap="square">
            <a:spAutoFit/>
          </a:bodyPr>
          <a:lstStyle/>
          <a:p>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The composers of all this music had conjured the needs of low-budget filmmakers and had provided scores that could be bought for a fraction of what it might cost to hire a composer and / or an orchestra. Each “needle drop” cost a prescribed amount of money that was easily affordable. (The collection that Carl had in house was the Capitol Hi-Q library.)</a:t>
            </a:r>
          </a:p>
          <a:p>
            <a:endPar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All of a sudden, Night of the Living Dead inherited a score. Karl and I spent days, weeks, months listening to tracks. I pulled out musical candidates and would bring them back to my editing room to audition them against scenes from the film. Informed, I suppose, by Captain from Castile, Mockingbird, and The Quiet Man, I constructed a score that I believed to be not only cohesive but supportive of the film’s narrative. I like to think that I, with Karl’s help, pulled passages from those library tracks that served our film almost as well as if we had been able to hire a composer.</a:t>
            </a:r>
          </a:p>
          <a:p>
            <a:endPar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George Romero, Unusual Sounds: The Hidden History of Library Music. </a:t>
            </a:r>
          </a:p>
          <a:p>
            <a:endParaRPr lang="en-US" sz="1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GB" dirty="0">
              <a:solidFill>
                <a:srgbClr val="000000"/>
              </a:solidFill>
              <a:latin typeface="Trebuchet MS" panose="020B0703020202090204" pitchFamily="34" charset="0"/>
            </a:endParaRPr>
          </a:p>
        </p:txBody>
      </p:sp>
      <p:sp>
        <p:nvSpPr>
          <p:cNvPr id="10" name="Rectangle 9">
            <a:extLst>
              <a:ext uri="{FF2B5EF4-FFF2-40B4-BE49-F238E27FC236}">
                <a16:creationId xmlns:a16="http://schemas.microsoft.com/office/drawing/2014/main" id="{1750A0D0-B5A4-6243-BD32-DBFAFC9DE16F}"/>
              </a:ext>
            </a:extLst>
          </p:cNvPr>
          <p:cNvSpPr/>
          <p:nvPr/>
        </p:nvSpPr>
        <p:spPr>
          <a:xfrm>
            <a:off x="8946724" y="5805785"/>
            <a:ext cx="2946400" cy="1200329"/>
          </a:xfrm>
          <a:prstGeom prst="rect">
            <a:avLst/>
          </a:prstGeom>
        </p:spPr>
        <p:txBody>
          <a:bodyPr wrap="square">
            <a:spAutoFit/>
          </a:bodyPr>
          <a:lstStyle/>
          <a:p>
            <a:pPr algn="ct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5">
                  <a:extLst>
                    <a:ext uri="{A12FA001-AC4F-418D-AE19-62706E023703}">
                      <ahyp:hlinkClr xmlns:ahyp="http://schemas.microsoft.com/office/drawing/2018/hyperlinkcolor" val="tx"/>
                    </a:ext>
                  </a:extLst>
                </a:hlinkClick>
              </a:rPr>
              <a:t>https://soundcloud.com/waxwork-records/sets/night-of-the-living-dead</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3449683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a:extLst>
              <a:ext uri="{FF2B5EF4-FFF2-40B4-BE49-F238E27FC236}">
                <a16:creationId xmlns:a16="http://schemas.microsoft.com/office/drawing/2014/main" id="{A178774E-75FB-7745-A582-E3AF3A4A67CA}"/>
              </a:ext>
            </a:extLst>
          </p:cNvPr>
          <p:cNvPicPr>
            <a:picLocks noChangeAspect="1"/>
          </p:cNvPicPr>
          <p:nvPr/>
        </p:nvPicPr>
        <p:blipFill rotWithShape="1">
          <a:blip r:embed="rId4">
            <a:lum bright="-100000"/>
          </a:blip>
          <a:srcRect t="10" b="10"/>
          <a:stretch/>
        </p:blipFill>
        <p:spPr>
          <a:xfrm>
            <a:off x="20" y="10"/>
            <a:ext cx="12191980" cy="6856614"/>
          </a:xfrm>
          <a:prstGeom prst="rect">
            <a:avLst/>
          </a:prstGeom>
          <a:solidFill>
            <a:schemeClr val="tx1"/>
          </a:solidFill>
          <a:ln w="47625">
            <a:noFill/>
          </a:ln>
        </p:spPr>
      </p:pic>
      <p:pic>
        <p:nvPicPr>
          <p:cNvPr id="4" name="Online Media 3" descr="Night of the Living Dead (1968) [HD]">
            <a:hlinkClick r:id="" action="ppaction://media"/>
            <a:extLst>
              <a:ext uri="{FF2B5EF4-FFF2-40B4-BE49-F238E27FC236}">
                <a16:creationId xmlns:a16="http://schemas.microsoft.com/office/drawing/2014/main" id="{1B612005-94B8-3447-9417-321F982774B3}"/>
              </a:ext>
            </a:extLst>
          </p:cNvPr>
          <p:cNvPicPr>
            <a:picLocks noRot="1" noChangeAspect="1"/>
          </p:cNvPicPr>
          <p:nvPr>
            <a:videoFile r:link="rId1"/>
          </p:nvPr>
        </p:nvPicPr>
        <p:blipFill>
          <a:blip r:embed="rId5"/>
          <a:stretch>
            <a:fillRect/>
          </a:stretch>
        </p:blipFill>
        <p:spPr>
          <a:xfrm>
            <a:off x="1529575" y="8363"/>
            <a:ext cx="9132849" cy="6849637"/>
          </a:xfrm>
          <a:prstGeom prst="rect">
            <a:avLst/>
          </a:prstGeom>
          <a:ln w="82550">
            <a:solidFill>
              <a:schemeClr val="bg1"/>
            </a:solidFill>
          </a:ln>
        </p:spPr>
      </p:pic>
    </p:spTree>
    <p:extLst>
      <p:ext uri="{BB962C8B-B14F-4D97-AF65-F5344CB8AC3E}">
        <p14:creationId xmlns:p14="http://schemas.microsoft.com/office/powerpoint/2010/main" val="49992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136863" y="433836"/>
            <a:ext cx="9311561" cy="1054663"/>
          </a:xfrm>
        </p:spPr>
        <p:txBody>
          <a:bodyPr>
            <a:normAutofit fontScale="90000"/>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Library Music Examples</a:t>
            </a:r>
            <a:b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’Frolic’ by Luciano </a:t>
            </a:r>
            <a:r>
              <a:rPr lang="en-US" sz="5200" b="1" dirty="0" err="1">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Michelini</a:t>
            </a:r>
            <a:endPar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endParaRPr>
          </a:p>
        </p:txBody>
      </p:sp>
      <p:sp>
        <p:nvSpPr>
          <p:cNvPr id="9" name="Subtitle 2">
            <a:extLst>
              <a:ext uri="{FF2B5EF4-FFF2-40B4-BE49-F238E27FC236}">
                <a16:creationId xmlns:a16="http://schemas.microsoft.com/office/drawing/2014/main" id="{B4C19D9C-6258-3946-AB0A-7D743907CA08}"/>
              </a:ext>
            </a:extLst>
          </p:cNvPr>
          <p:cNvSpPr>
            <a:spLocks noGrp="1"/>
          </p:cNvSpPr>
          <p:nvPr>
            <p:ph type="subTitle" idx="1"/>
          </p:nvPr>
        </p:nvSpPr>
        <p:spPr>
          <a:xfrm>
            <a:off x="135339" y="2017566"/>
            <a:ext cx="8688700" cy="4685516"/>
          </a:xfrm>
        </p:spPr>
        <p:txBody>
          <a:bodyPr>
            <a:normAutofit fontScale="85000" lnSpcReduction="10000"/>
          </a:bodyPr>
          <a:lstStyle/>
          <a:p>
            <a:pPr algn="l">
              <a:lnSpc>
                <a:spcPct val="120000"/>
              </a:lnSpc>
            </a:pPr>
            <a:r>
              <a:rPr lang="en-GB"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Surprisingly, this comic march for tuba, mandolin and piano wasn’t specifically written for the series. Rather, it was composed as a throwaway piece for an obscure Italian film (“La Bellissima Estate aka The Beautiful Summer,” a 1974 melodrama starring </a:t>
            </a:r>
            <a:r>
              <a:rPr lang="en-GB" sz="3200"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Senta</a:t>
            </a:r>
            <a:r>
              <a:rPr lang="en-GB"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Berger), wound up in a music library and was accidentally discovered by comedian-writer Larry David.</a:t>
            </a:r>
          </a:p>
          <a:p>
            <a:pPr algn="l">
              <a:lnSpc>
                <a:spcPct val="120000"/>
              </a:lnSpc>
            </a:pPr>
            <a:r>
              <a:rPr lang="en-GB"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Curb Your Enthusiasm: </a:t>
            </a:r>
            <a:r>
              <a:rPr lang="en-GB"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https://www.youtube.com/watch?v=gyZDZCGQJf8</a:t>
            </a:r>
            <a:endParaRPr lang="en-GB"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lnSpc>
                <a:spcPct val="120000"/>
              </a:lnSpc>
            </a:pPr>
            <a:endParaRPr lang="en-GB"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GB" sz="3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4" name="Picture 3" descr="A picture containing logo&#10;&#10;Description automatically generated">
            <a:extLst>
              <a:ext uri="{FF2B5EF4-FFF2-40B4-BE49-F238E27FC236}">
                <a16:creationId xmlns:a16="http://schemas.microsoft.com/office/drawing/2014/main" id="{59DB19A7-1670-F347-9904-B1E0F2BC7FFE}"/>
              </a:ext>
            </a:extLst>
          </p:cNvPr>
          <p:cNvPicPr>
            <a:picLocks noChangeAspect="1"/>
          </p:cNvPicPr>
          <p:nvPr/>
        </p:nvPicPr>
        <p:blipFill>
          <a:blip r:embed="rId5"/>
          <a:stretch>
            <a:fillRect/>
          </a:stretch>
        </p:blipFill>
        <p:spPr>
          <a:xfrm>
            <a:off x="8959378" y="2296485"/>
            <a:ext cx="3095759" cy="4127679"/>
          </a:xfrm>
          <a:prstGeom prst="rect">
            <a:avLst/>
          </a:prstGeom>
        </p:spPr>
      </p:pic>
    </p:spTree>
    <p:extLst>
      <p:ext uri="{BB962C8B-B14F-4D97-AF65-F5344CB8AC3E}">
        <p14:creationId xmlns:p14="http://schemas.microsoft.com/office/powerpoint/2010/main" val="44284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136863" y="433836"/>
            <a:ext cx="9311561" cy="1054663"/>
          </a:xfrm>
        </p:spPr>
        <p:txBody>
          <a:bodyPr>
            <a:normAutofit fontScale="90000"/>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Library Music Examples</a:t>
            </a:r>
            <a:b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’Frolic’ by Luciano </a:t>
            </a:r>
            <a:r>
              <a:rPr lang="en-US" sz="5200" b="1" dirty="0" err="1">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Michelini</a:t>
            </a:r>
            <a:endPar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endParaRPr>
          </a:p>
        </p:txBody>
      </p:sp>
      <p:sp>
        <p:nvSpPr>
          <p:cNvPr id="9" name="Subtitle 2">
            <a:extLst>
              <a:ext uri="{FF2B5EF4-FFF2-40B4-BE49-F238E27FC236}">
                <a16:creationId xmlns:a16="http://schemas.microsoft.com/office/drawing/2014/main" id="{B4C19D9C-6258-3946-AB0A-7D743907CA08}"/>
              </a:ext>
            </a:extLst>
          </p:cNvPr>
          <p:cNvSpPr>
            <a:spLocks noGrp="1"/>
          </p:cNvSpPr>
          <p:nvPr>
            <p:ph type="subTitle" idx="1"/>
          </p:nvPr>
        </p:nvSpPr>
        <p:spPr>
          <a:xfrm>
            <a:off x="136863" y="1824772"/>
            <a:ext cx="11906454" cy="5031842"/>
          </a:xfrm>
        </p:spPr>
        <p:txBody>
          <a:bodyPr>
            <a:normAutofit fontScale="85000" lnSpcReduction="20000"/>
          </a:bodyPr>
          <a:lstStyle/>
          <a:p>
            <a:pPr algn="l">
              <a:lnSpc>
                <a:spcPct val="120000"/>
              </a:lnSpc>
            </a:pPr>
            <a:r>
              <a:rPr lang="en-GB" sz="3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Of how his song ‘Frolic’ became involved with Curb, </a:t>
            </a:r>
            <a:r>
              <a:rPr lang="en-GB" sz="3400"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Michelini</a:t>
            </a:r>
            <a:r>
              <a:rPr lang="en-GB" sz="3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explained: “Larry David never contacted me directly. In 2000, the son of Franco </a:t>
            </a:r>
            <a:r>
              <a:rPr lang="en-GB" sz="3400"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Micalizzi</a:t>
            </a:r>
            <a:r>
              <a:rPr lang="en-GB" sz="3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[an Italian composer from RCA] called me and said that an American label bought the music rights to a film by director Sergio Martino, La Bellissima Estate. ‘Frolic’ was one of the songs in the movie, but I never thought that ‘Frolic’ would have a future life because of this. </a:t>
            </a:r>
          </a:p>
          <a:p>
            <a:pPr algn="l">
              <a:lnSpc>
                <a:spcPct val="120000"/>
              </a:lnSpc>
            </a:pPr>
            <a:r>
              <a:rPr lang="en-GB" sz="3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 while later, Larry David’s production team contacted the music editor, and I found out Larry had chosen ‘Frolic’ as the main theme song for his new series. The funny thing is they also wanted to know if I was still alive because the movie was from 1974!”</a:t>
            </a:r>
          </a:p>
          <a:p>
            <a:endParaRPr lang="en-GB" sz="3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1797444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136863" y="433836"/>
            <a:ext cx="9311561" cy="1054663"/>
          </a:xfrm>
        </p:spPr>
        <p:txBody>
          <a:bodyPr>
            <a:normAutofit fontScale="90000"/>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Library Music Examples</a:t>
            </a:r>
            <a:b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’Frolic’ by Luciano </a:t>
            </a:r>
            <a:r>
              <a:rPr lang="en-US" sz="5200" b="1" dirty="0" err="1">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Michelini</a:t>
            </a:r>
            <a:endPar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endParaRPr>
          </a:p>
        </p:txBody>
      </p:sp>
      <p:sp>
        <p:nvSpPr>
          <p:cNvPr id="9" name="Subtitle 2">
            <a:extLst>
              <a:ext uri="{FF2B5EF4-FFF2-40B4-BE49-F238E27FC236}">
                <a16:creationId xmlns:a16="http://schemas.microsoft.com/office/drawing/2014/main" id="{B4C19D9C-6258-3946-AB0A-7D743907CA08}"/>
              </a:ext>
            </a:extLst>
          </p:cNvPr>
          <p:cNvSpPr>
            <a:spLocks noGrp="1"/>
          </p:cNvSpPr>
          <p:nvPr>
            <p:ph type="subTitle" idx="1"/>
          </p:nvPr>
        </p:nvSpPr>
        <p:spPr>
          <a:xfrm>
            <a:off x="136862" y="1766419"/>
            <a:ext cx="8439101" cy="4813661"/>
          </a:xfrm>
        </p:spPr>
        <p:txBody>
          <a:bodyPr>
            <a:normAutofit fontScale="92500" lnSpcReduction="10000"/>
          </a:bodyPr>
          <a:lstStyle/>
          <a:p>
            <a:pPr algn="l">
              <a:lnSpc>
                <a:spcPct val="120000"/>
              </a:lnSpc>
            </a:pPr>
            <a:r>
              <a:rPr lang="en-GB" sz="3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“If I think of how many great songs there are in the world, I find it difficult to explain how ‘Frolic’ has become such a success and so recognisable. I can only guess it was just the right song for the right TV show at the right time. I wrote the instruments including mandolin, tuba, piano, and strings to really catch the ear of the listener. It’s a piece with comical DNA.”</a:t>
            </a:r>
          </a:p>
          <a:p>
            <a:endParaRPr lang="en-GB" sz="3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7" name="Picture 6" descr="A picture containing logo&#10;&#10;Description automatically generated">
            <a:extLst>
              <a:ext uri="{FF2B5EF4-FFF2-40B4-BE49-F238E27FC236}">
                <a16:creationId xmlns:a16="http://schemas.microsoft.com/office/drawing/2014/main" id="{E184CA3A-AD79-3941-BC3D-314F546A83E9}"/>
              </a:ext>
            </a:extLst>
          </p:cNvPr>
          <p:cNvPicPr>
            <a:picLocks noChangeAspect="1"/>
          </p:cNvPicPr>
          <p:nvPr/>
        </p:nvPicPr>
        <p:blipFill>
          <a:blip r:embed="rId4"/>
          <a:stretch>
            <a:fillRect/>
          </a:stretch>
        </p:blipFill>
        <p:spPr>
          <a:xfrm>
            <a:off x="8959378" y="2296485"/>
            <a:ext cx="3095759" cy="4127679"/>
          </a:xfrm>
          <a:prstGeom prst="rect">
            <a:avLst/>
          </a:prstGeom>
        </p:spPr>
      </p:pic>
    </p:spTree>
    <p:extLst>
      <p:ext uri="{BB962C8B-B14F-4D97-AF65-F5344CB8AC3E}">
        <p14:creationId xmlns:p14="http://schemas.microsoft.com/office/powerpoint/2010/main" val="3764892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F69845F-9EC2-AF4A-B196-0C022D09EA83}"/>
              </a:ext>
            </a:extLst>
          </p:cNvPr>
          <p:cNvPicPr>
            <a:picLocks noChangeAspect="1"/>
          </p:cNvPicPr>
          <p:nvPr/>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8C8B493-E90E-4549-9796-39D4E06B6025}"/>
              </a:ext>
            </a:extLst>
          </p:cNvPr>
          <p:cNvSpPr>
            <a:spLocks noGrp="1"/>
          </p:cNvSpPr>
          <p:nvPr>
            <p:ph type="title"/>
          </p:nvPr>
        </p:nvSpPr>
        <p:spPr>
          <a:xfrm>
            <a:off x="355664" y="3894571"/>
            <a:ext cx="4525430" cy="1325563"/>
          </a:xfrm>
          <a:solidFill>
            <a:schemeClr val="tx1">
              <a:alpha val="49000"/>
            </a:schemeClr>
          </a:solidFill>
          <a:ln>
            <a:solidFill>
              <a:schemeClr val="bg1"/>
            </a:solidFill>
          </a:ln>
        </p:spPr>
        <p:txBody>
          <a:bodyPr>
            <a:normAutofit fontScale="90000"/>
          </a:bodyPr>
          <a:lstStyle/>
          <a:p>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Stylistic Trends:</a:t>
            </a:r>
            <a:b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Epic Trailer Music </a:t>
            </a:r>
          </a:p>
        </p:txBody>
      </p:sp>
      <p:sp>
        <p:nvSpPr>
          <p:cNvPr id="7" name="TextBox 6">
            <a:extLst>
              <a:ext uri="{FF2B5EF4-FFF2-40B4-BE49-F238E27FC236}">
                <a16:creationId xmlns:a16="http://schemas.microsoft.com/office/drawing/2014/main" id="{5645D654-122B-3E4A-BFAA-937C9A98036B}"/>
              </a:ext>
            </a:extLst>
          </p:cNvPr>
          <p:cNvSpPr txBox="1"/>
          <p:nvPr/>
        </p:nvSpPr>
        <p:spPr>
          <a:xfrm>
            <a:off x="5990824" y="5842544"/>
            <a:ext cx="6201176" cy="1200329"/>
          </a:xfrm>
          <a:prstGeom prst="rect">
            <a:avLst/>
          </a:prstGeom>
          <a:noFill/>
        </p:spPr>
        <p:txBody>
          <a:bodyPr wrap="square">
            <a:spAutoFit/>
          </a:bodyPr>
          <a:lstStyle/>
          <a:p>
            <a:pPr algn="r"/>
            <a:r>
              <a:rPr lang="en-US" dirty="0">
                <a:solidFill>
                  <a:schemeClr val="bg1"/>
                </a:solidFill>
                <a:hlinkClick r:id="rId3">
                  <a:extLst>
                    <a:ext uri="{A12FA001-AC4F-418D-AE19-62706E023703}">
                      <ahyp:hlinkClr xmlns:ahyp="http://schemas.microsoft.com/office/drawing/2018/hyperlinkcolor" val="tx"/>
                    </a:ext>
                  </a:extLst>
                </a:hlinkClick>
              </a:rPr>
              <a:t>https://www.pond5.com/royalty-free-music/item/70185637-inspirational-cinematic-trailer-inspiring-epic-energetic-dra</a:t>
            </a:r>
            <a:endParaRPr lang="en-US" dirty="0">
              <a:solidFill>
                <a:schemeClr val="bg1"/>
              </a:solidFill>
            </a:endParaRPr>
          </a:p>
          <a:p>
            <a:endParaRPr lang="en-US" dirty="0"/>
          </a:p>
        </p:txBody>
      </p:sp>
    </p:spTree>
    <p:extLst>
      <p:ext uri="{BB962C8B-B14F-4D97-AF65-F5344CB8AC3E}">
        <p14:creationId xmlns:p14="http://schemas.microsoft.com/office/powerpoint/2010/main" val="266949497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Christopher Field – Gothic Power">
            <a:hlinkClick r:id="" action="ppaction://media"/>
            <a:extLst>
              <a:ext uri="{FF2B5EF4-FFF2-40B4-BE49-F238E27FC236}">
                <a16:creationId xmlns:a16="http://schemas.microsoft.com/office/drawing/2014/main" id="{06302C64-84D4-8D4E-8430-90D697B72376}"/>
              </a:ext>
            </a:extLst>
          </p:cNvPr>
          <p:cNvPicPr>
            <a:picLocks noRot="1" noChangeAspect="1"/>
          </p:cNvPicPr>
          <p:nvPr>
            <a:videoFile r:link="rId1"/>
          </p:nvPr>
        </p:nvPicPr>
        <p:blipFill>
          <a:blip r:embed="rId4"/>
          <a:stretch>
            <a:fillRect/>
          </a:stretch>
        </p:blipFill>
        <p:spPr>
          <a:xfrm>
            <a:off x="0" y="0"/>
            <a:ext cx="12192000" cy="6888480"/>
          </a:xfrm>
          <a:prstGeom prst="rect">
            <a:avLst/>
          </a:prstGeom>
        </p:spPr>
      </p:pic>
    </p:spTree>
    <p:extLst>
      <p:ext uri="{BB962C8B-B14F-4D97-AF65-F5344CB8AC3E}">
        <p14:creationId xmlns:p14="http://schemas.microsoft.com/office/powerpoint/2010/main" val="4110417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2" name="Rectangle 31">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34" name="Group 33">
            <a:extLst>
              <a:ext uri="{FF2B5EF4-FFF2-40B4-BE49-F238E27FC236}">
                <a16:creationId xmlns:a16="http://schemas.microsoft.com/office/drawing/2014/main" id="{669174FE-3D8A-43AE-9AA6-F7CC0231E4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17738"/>
            <a:ext cx="7724071" cy="6858000"/>
            <a:chOff x="4464881" y="0"/>
            <a:chExt cx="7724071" cy="6858000"/>
          </a:xfrm>
        </p:grpSpPr>
        <p:pic>
          <p:nvPicPr>
            <p:cNvPr id="35" name="Picture 34">
              <a:extLst>
                <a:ext uri="{FF2B5EF4-FFF2-40B4-BE49-F238E27FC236}">
                  <a16:creationId xmlns:a16="http://schemas.microsoft.com/office/drawing/2014/main" id="{65201DDB-E210-4E8B-ACB8-22D30EB47AB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36" name="Picture 35">
              <a:extLst>
                <a:ext uri="{FF2B5EF4-FFF2-40B4-BE49-F238E27FC236}">
                  <a16:creationId xmlns:a16="http://schemas.microsoft.com/office/drawing/2014/main" id="{55EC46E0-E512-407E-8AFC-1333D35725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5">
            <a:alphaModFix amt="60000"/>
          </a:blip>
          <a:srcRect l="9532" r="31123" b="-1"/>
          <a:stretch/>
        </p:blipFill>
        <p:spPr>
          <a:xfrm>
            <a:off x="20" y="10"/>
            <a:ext cx="6095980" cy="6856614"/>
          </a:xfrm>
          <a:prstGeom prst="rect">
            <a:avLst/>
          </a:prstGeom>
        </p:spPr>
      </p:pic>
      <p:pic>
        <p:nvPicPr>
          <p:cNvPr id="5" name="Picture 4" descr="A picture containing tree, outdoor, person, forest&#10;&#10;Description automatically generated">
            <a:extLst>
              <a:ext uri="{FF2B5EF4-FFF2-40B4-BE49-F238E27FC236}">
                <a16:creationId xmlns:a16="http://schemas.microsoft.com/office/drawing/2014/main" id="{6F9E8E0F-B858-4D49-BCCC-F09F15729D35}"/>
              </a:ext>
            </a:extLst>
          </p:cNvPr>
          <p:cNvPicPr>
            <a:picLocks noChangeAspect="1"/>
          </p:cNvPicPr>
          <p:nvPr/>
        </p:nvPicPr>
        <p:blipFill rotWithShape="1">
          <a:blip r:embed="rId6">
            <a:alphaModFix/>
          </a:blip>
          <a:srcRect l="19828" r="20827" b="-1"/>
          <a:stretch/>
        </p:blipFill>
        <p:spPr>
          <a:xfrm>
            <a:off x="6096000" y="19114"/>
            <a:ext cx="6096000" cy="685662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5378657" y="3791904"/>
            <a:ext cx="7530685" cy="3163864"/>
          </a:xfrm>
        </p:spPr>
        <p:txBody>
          <a:bodyPr>
            <a:normAutofit/>
          </a:bodyPr>
          <a:lstStyle/>
          <a:p>
            <a:r>
              <a:rPr lang="en-US" sz="5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Chris Field</a:t>
            </a:r>
          </a:p>
        </p:txBody>
      </p:sp>
      <p:sp>
        <p:nvSpPr>
          <p:cNvPr id="3" name="Subtitle 2">
            <a:extLst>
              <a:ext uri="{FF2B5EF4-FFF2-40B4-BE49-F238E27FC236}">
                <a16:creationId xmlns:a16="http://schemas.microsoft.com/office/drawing/2014/main" id="{DA4F5DBD-1936-5449-80FD-BE3EA2A45404}"/>
              </a:ext>
            </a:extLst>
          </p:cNvPr>
          <p:cNvSpPr>
            <a:spLocks noGrp="1"/>
          </p:cNvSpPr>
          <p:nvPr>
            <p:ph type="subTitle" idx="1"/>
          </p:nvPr>
        </p:nvSpPr>
        <p:spPr>
          <a:xfrm>
            <a:off x="94745" y="374697"/>
            <a:ext cx="5906530" cy="6499654"/>
          </a:xfrm>
        </p:spPr>
        <p:txBody>
          <a:bodyPr>
            <a:normAutofit/>
          </a:bodyPr>
          <a:lstStyle/>
          <a:p>
            <a:pPr algn="l">
              <a:lnSpc>
                <a:spcPct val="120000"/>
              </a:lnSpc>
            </a:pPr>
            <a:r>
              <a:rPr lang="en-GB"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A key early composer of epic trailer music is Christopher Field who, in 1999, created a classic called ‘Gothic Power’. A restless, stirring track with gothic choirs which sounds like O Fortuna on steroids, it not only established the epic trailer sound but changed his life too, as he tells us: “A friend of mine was starting a trailer music library, heard what I was doing, and asked me to write some music for the first CD. The company would be called X-Ray Dog Music. I didn’t know what trailer music was, and it was a new genre at the time. I liked that it was a new genre because I could be creative and experimental. I quickly learned about adding some breaks and big endings. It was a challenge for me and I became obsessed with it.”</a:t>
            </a:r>
          </a:p>
        </p:txBody>
      </p:sp>
    </p:spTree>
    <p:extLst>
      <p:ext uri="{BB962C8B-B14F-4D97-AF65-F5344CB8AC3E}">
        <p14:creationId xmlns:p14="http://schemas.microsoft.com/office/powerpoint/2010/main" val="2427992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2" name="Rectangle 31">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34" name="Group 33">
            <a:extLst>
              <a:ext uri="{FF2B5EF4-FFF2-40B4-BE49-F238E27FC236}">
                <a16:creationId xmlns:a16="http://schemas.microsoft.com/office/drawing/2014/main" id="{669174FE-3D8A-43AE-9AA6-F7CC0231E4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17738"/>
            <a:ext cx="7724071" cy="6858000"/>
            <a:chOff x="4464881" y="0"/>
            <a:chExt cx="7724071" cy="6858000"/>
          </a:xfrm>
        </p:grpSpPr>
        <p:pic>
          <p:nvPicPr>
            <p:cNvPr id="35" name="Picture 34">
              <a:extLst>
                <a:ext uri="{FF2B5EF4-FFF2-40B4-BE49-F238E27FC236}">
                  <a16:creationId xmlns:a16="http://schemas.microsoft.com/office/drawing/2014/main" id="{65201DDB-E210-4E8B-ACB8-22D30EB47AB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36" name="Picture 35">
              <a:extLst>
                <a:ext uri="{FF2B5EF4-FFF2-40B4-BE49-F238E27FC236}">
                  <a16:creationId xmlns:a16="http://schemas.microsoft.com/office/drawing/2014/main" id="{55EC46E0-E512-407E-8AFC-1333D35725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5">
            <a:alphaModFix amt="60000"/>
          </a:blip>
          <a:srcRect l="9532" r="31123" b="-1"/>
          <a:stretch/>
        </p:blipFill>
        <p:spPr>
          <a:xfrm>
            <a:off x="20" y="10"/>
            <a:ext cx="6095980" cy="6856614"/>
          </a:xfrm>
          <a:prstGeom prst="rect">
            <a:avLst/>
          </a:prstGeom>
        </p:spPr>
      </p:pic>
      <p:pic>
        <p:nvPicPr>
          <p:cNvPr id="5" name="Picture 4" descr="A picture containing tree, outdoor, person, forest&#10;&#10;Description automatically generated">
            <a:extLst>
              <a:ext uri="{FF2B5EF4-FFF2-40B4-BE49-F238E27FC236}">
                <a16:creationId xmlns:a16="http://schemas.microsoft.com/office/drawing/2014/main" id="{6F9E8E0F-B858-4D49-BCCC-F09F15729D35}"/>
              </a:ext>
            </a:extLst>
          </p:cNvPr>
          <p:cNvPicPr>
            <a:picLocks noChangeAspect="1"/>
          </p:cNvPicPr>
          <p:nvPr/>
        </p:nvPicPr>
        <p:blipFill rotWithShape="1">
          <a:blip r:embed="rId6">
            <a:alphaModFix/>
          </a:blip>
          <a:srcRect l="19828" r="20827" b="-1"/>
          <a:stretch/>
        </p:blipFill>
        <p:spPr>
          <a:xfrm>
            <a:off x="6096000" y="19114"/>
            <a:ext cx="6096000" cy="685662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5378657" y="3791904"/>
            <a:ext cx="7530685" cy="3163864"/>
          </a:xfrm>
        </p:spPr>
        <p:txBody>
          <a:bodyPr>
            <a:normAutofit/>
          </a:bodyPr>
          <a:lstStyle/>
          <a:p>
            <a:r>
              <a:rPr lang="en-US" sz="5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Chris Field</a:t>
            </a:r>
          </a:p>
        </p:txBody>
      </p:sp>
      <p:sp>
        <p:nvSpPr>
          <p:cNvPr id="3" name="Subtitle 2">
            <a:extLst>
              <a:ext uri="{FF2B5EF4-FFF2-40B4-BE49-F238E27FC236}">
                <a16:creationId xmlns:a16="http://schemas.microsoft.com/office/drawing/2014/main" id="{DA4F5DBD-1936-5449-80FD-BE3EA2A45404}"/>
              </a:ext>
            </a:extLst>
          </p:cNvPr>
          <p:cNvSpPr>
            <a:spLocks noGrp="1"/>
          </p:cNvSpPr>
          <p:nvPr>
            <p:ph type="subTitle" idx="1"/>
          </p:nvPr>
        </p:nvSpPr>
        <p:spPr>
          <a:xfrm>
            <a:off x="94745" y="456114"/>
            <a:ext cx="5906530" cy="6499654"/>
          </a:xfrm>
        </p:spPr>
        <p:txBody>
          <a:bodyPr>
            <a:normAutofit/>
          </a:bodyPr>
          <a:lstStyle/>
          <a:p>
            <a:pPr algn="l">
              <a:lnSpc>
                <a:spcPct val="120000"/>
              </a:lnSpc>
            </a:pPr>
            <a:r>
              <a:rPr lang="en-GB" sz="18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“By the third X-Ray Dog Music release, entitled Sit Up And Listen, I had written a piece called ‘Gothic Power’. I remember I had the LA Free Net as my Internet browser. One morning, I got on the ’net and saw the first trailer for the new Lord Of The Rings movie that was being released. I was a fan of the books, so I clicked on it and was happily surprised to hear ‘Gothic Power’ playing in the trailer. I don’t think X-Ray Dog knew it had been finalised, so I hadn’t been told yet. It was a great time for me, and the beginning of a lot more music to come. I saw the potential early and so worked every day and night, for about 10 years straight. I feel lucky that I was given the chance to be part of this new style. I feel like ‘Gothic Power’ was my contribution to the evolution of trailer music. It was one of the first trailer songs to use that stabbing choir sound that set off a trend in using big choirs.”</a:t>
            </a:r>
          </a:p>
        </p:txBody>
      </p:sp>
    </p:spTree>
    <p:extLst>
      <p:ext uri="{BB962C8B-B14F-4D97-AF65-F5344CB8AC3E}">
        <p14:creationId xmlns:p14="http://schemas.microsoft.com/office/powerpoint/2010/main" val="1372435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The Lord of the Rings: The Fellowship Of The Ring (2001) Official Trailer #2 - Elijah Wood Movie HD">
            <a:hlinkClick r:id="" action="ppaction://media"/>
            <a:extLst>
              <a:ext uri="{FF2B5EF4-FFF2-40B4-BE49-F238E27FC236}">
                <a16:creationId xmlns:a16="http://schemas.microsoft.com/office/drawing/2014/main" id="{98418305-D1D4-F34D-8A93-D1AA3542C9EE}"/>
              </a:ext>
            </a:extLst>
          </p:cNvPr>
          <p:cNvPicPr>
            <a:picLocks noRot="1" noChangeAspect="1"/>
          </p:cNvPicPr>
          <p:nvPr>
            <a:videoFile r:link="rId1"/>
          </p:nvPr>
        </p:nvPicPr>
        <p:blipFill>
          <a:blip r:embed="rId4"/>
          <a:stretch>
            <a:fillRect/>
          </a:stretch>
        </p:blipFill>
        <p:spPr>
          <a:xfrm>
            <a:off x="0" y="0"/>
            <a:ext cx="12192000" cy="6888480"/>
          </a:xfrm>
          <a:prstGeom prst="rect">
            <a:avLst/>
          </a:prstGeom>
        </p:spPr>
      </p:pic>
    </p:spTree>
    <p:extLst>
      <p:ext uri="{BB962C8B-B14F-4D97-AF65-F5344CB8AC3E}">
        <p14:creationId xmlns:p14="http://schemas.microsoft.com/office/powerpoint/2010/main" val="492492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124497" y="508415"/>
            <a:ext cx="6600151" cy="1054663"/>
          </a:xfrm>
        </p:spPr>
        <p:txBody>
          <a:bodyPr>
            <a:normAutofit fontScale="90000"/>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Library Music Examples</a:t>
            </a:r>
          </a:p>
        </p:txBody>
      </p:sp>
      <p:sp>
        <p:nvSpPr>
          <p:cNvPr id="9" name="Subtitle 2">
            <a:extLst>
              <a:ext uri="{FF2B5EF4-FFF2-40B4-BE49-F238E27FC236}">
                <a16:creationId xmlns:a16="http://schemas.microsoft.com/office/drawing/2014/main" id="{B4C19D9C-6258-3946-AB0A-7D743907CA08}"/>
              </a:ext>
            </a:extLst>
          </p:cNvPr>
          <p:cNvSpPr>
            <a:spLocks noGrp="1"/>
          </p:cNvSpPr>
          <p:nvPr>
            <p:ph type="subTitle" idx="1"/>
          </p:nvPr>
        </p:nvSpPr>
        <p:spPr>
          <a:xfrm>
            <a:off x="124497" y="1926268"/>
            <a:ext cx="11970641" cy="4930346"/>
          </a:xfrm>
        </p:spPr>
        <p:txBody>
          <a:bodyPr>
            <a:normAutofit/>
          </a:bodyPr>
          <a:lstStyle/>
          <a:p>
            <a:pPr algn="l" fontAlgn="base"/>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Ninja Tune is a legendary London based independent record label. Founded in 1990 the label (and publishing company Just Isn’t Music) have released records from artists as eminent and varied as Bonobo, Kelis, Thundercat, ODESZA, Diplo, The Cinematic Orchestra, Run the Jewels, Young Fathers, Wiley, Kate Tempest and </a:t>
            </a:r>
            <a:r>
              <a:rPr lang="en-GB" sz="2400"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Kamasi</a:t>
            </a: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Washington.</a:t>
            </a:r>
          </a:p>
          <a:p>
            <a:pPr algn="l" fontAlgn="base"/>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By instilling the musical quality and variety of the label’s output into the exclusive library and creating an extensive, intuitive and bespoke search engine Ninja Tune Production Music, and the experienced and dedicated team behind it, represents the equivalent of the label within the music library market - an independent and creative alternative to the mainstream.</a:t>
            </a:r>
            <a:endParaRPr lang="en-US"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r>
              <a:rPr lang="en-US"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https://www.ninjatuneproductionmusic.com/albums</a:t>
            </a:r>
            <a:endParaRPr lang="en-US"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endParaRPr lang="en-US" sz="2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4" name="Picture 3">
            <a:extLst>
              <a:ext uri="{FF2B5EF4-FFF2-40B4-BE49-F238E27FC236}">
                <a16:creationId xmlns:a16="http://schemas.microsoft.com/office/drawing/2014/main" id="{8E4BF6C0-0AF8-7844-926D-8D006EBD014C}"/>
              </a:ext>
            </a:extLst>
          </p:cNvPr>
          <p:cNvPicPr>
            <a:picLocks noChangeAspect="1"/>
          </p:cNvPicPr>
          <p:nvPr/>
        </p:nvPicPr>
        <p:blipFill>
          <a:blip r:embed="rId5"/>
          <a:srcRect/>
          <a:stretch/>
        </p:blipFill>
        <p:spPr>
          <a:xfrm>
            <a:off x="7104106" y="243453"/>
            <a:ext cx="4705387" cy="1584589"/>
          </a:xfrm>
          <a:prstGeom prst="rect">
            <a:avLst/>
          </a:prstGeom>
          <a:ln w="25400">
            <a:solidFill>
              <a:schemeClr val="tx1"/>
            </a:solidFill>
          </a:ln>
        </p:spPr>
      </p:pic>
    </p:spTree>
    <p:extLst>
      <p:ext uri="{BB962C8B-B14F-4D97-AF65-F5344CB8AC3E}">
        <p14:creationId xmlns:p14="http://schemas.microsoft.com/office/powerpoint/2010/main" val="2964087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2" name="Rectangle 31">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34" name="Group 33">
            <a:extLst>
              <a:ext uri="{FF2B5EF4-FFF2-40B4-BE49-F238E27FC236}">
                <a16:creationId xmlns:a16="http://schemas.microsoft.com/office/drawing/2014/main" id="{669174FE-3D8A-43AE-9AA6-F7CC0231E4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17738"/>
            <a:ext cx="7724071" cy="6858000"/>
            <a:chOff x="4464881" y="0"/>
            <a:chExt cx="7724071" cy="6858000"/>
          </a:xfrm>
        </p:grpSpPr>
        <p:pic>
          <p:nvPicPr>
            <p:cNvPr id="35" name="Picture 34">
              <a:extLst>
                <a:ext uri="{FF2B5EF4-FFF2-40B4-BE49-F238E27FC236}">
                  <a16:creationId xmlns:a16="http://schemas.microsoft.com/office/drawing/2014/main" id="{65201DDB-E210-4E8B-ACB8-22D30EB47AB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36" name="Picture 35">
              <a:extLst>
                <a:ext uri="{FF2B5EF4-FFF2-40B4-BE49-F238E27FC236}">
                  <a16:creationId xmlns:a16="http://schemas.microsoft.com/office/drawing/2014/main" id="{55EC46E0-E512-407E-8AFC-1333D35725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6">
            <a:alphaModFix amt="60000"/>
          </a:blip>
          <a:srcRect l="8492" t="22959" r="321" b="-1"/>
          <a:stretch/>
        </p:blipFill>
        <p:spPr>
          <a:xfrm>
            <a:off x="-3048" y="0"/>
            <a:ext cx="12192000" cy="6875738"/>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137878" y="-143532"/>
            <a:ext cx="7530685" cy="3163864"/>
          </a:xfrm>
        </p:spPr>
        <p:txBody>
          <a:bodyPr>
            <a:normAutofit fontScale="90000"/>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Justine Barker </a:t>
            </a:r>
            <a:b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Composer</a:t>
            </a:r>
            <a:b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Showreel </a:t>
            </a:r>
            <a:b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br>
            <a:endPar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endParaRPr>
          </a:p>
        </p:txBody>
      </p:sp>
      <p:pic>
        <p:nvPicPr>
          <p:cNvPr id="7" name="Online Media 6" descr="SHOWREEL Feb 2020_VIM">
            <a:hlinkClick r:id="" action="ppaction://media"/>
            <a:extLst>
              <a:ext uri="{FF2B5EF4-FFF2-40B4-BE49-F238E27FC236}">
                <a16:creationId xmlns:a16="http://schemas.microsoft.com/office/drawing/2014/main" id="{D0158C8B-72B7-AB40-9597-703C34A65B0C}"/>
              </a:ext>
            </a:extLst>
          </p:cNvPr>
          <p:cNvPicPr>
            <a:picLocks noRot="1" noChangeAspect="1"/>
          </p:cNvPicPr>
          <p:nvPr>
            <a:videoFile r:link="rId1"/>
          </p:nvPr>
        </p:nvPicPr>
        <p:blipFill>
          <a:blip r:embed="rId7"/>
          <a:stretch>
            <a:fillRect/>
          </a:stretch>
        </p:blipFill>
        <p:spPr>
          <a:xfrm>
            <a:off x="3333942" y="1451292"/>
            <a:ext cx="8720180" cy="4912778"/>
          </a:xfrm>
          <a:prstGeom prst="rect">
            <a:avLst/>
          </a:prstGeom>
        </p:spPr>
      </p:pic>
      <p:sp>
        <p:nvSpPr>
          <p:cNvPr id="8" name="Rectangle 7">
            <a:extLst>
              <a:ext uri="{FF2B5EF4-FFF2-40B4-BE49-F238E27FC236}">
                <a16:creationId xmlns:a16="http://schemas.microsoft.com/office/drawing/2014/main" id="{328017A7-DC96-334D-B46A-F52369EE1428}"/>
              </a:ext>
            </a:extLst>
          </p:cNvPr>
          <p:cNvSpPr/>
          <p:nvPr/>
        </p:nvSpPr>
        <p:spPr>
          <a:xfrm>
            <a:off x="6302563" y="6372939"/>
            <a:ext cx="3781741" cy="646331"/>
          </a:xfrm>
          <a:prstGeom prst="rect">
            <a:avLst/>
          </a:prstGeom>
        </p:spPr>
        <p:txBody>
          <a:bodyPr wrap="none">
            <a:spAutoFit/>
          </a:bodyPr>
          <a:lstStyle/>
          <a:p>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8">
                  <a:extLst>
                    <a:ext uri="{A12FA001-AC4F-418D-AE19-62706E023703}">
                      <ahyp:hlinkClr xmlns:ahyp="http://schemas.microsoft.com/office/drawing/2018/hyperlinkcolor" val="tx"/>
                    </a:ext>
                  </a:extLst>
                </a:hlinkClick>
              </a:rPr>
              <a:t>http://www.justinebarker.com/reel</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p>
        </p:txBody>
      </p:sp>
    </p:spTree>
    <p:extLst>
      <p:ext uri="{BB962C8B-B14F-4D97-AF65-F5344CB8AC3E}">
        <p14:creationId xmlns:p14="http://schemas.microsoft.com/office/powerpoint/2010/main" val="1258141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7"/>
                </p:tgtEl>
              </p:cMediaNode>
            </p:video>
            <p:seq concurrent="1" nextAc="seek">
              <p:cTn id="13" restart="whenNotActive" fill="hold" evtFilter="cancelBubble" nodeType="interactiveSeq">
                <p:stCondLst>
                  <p:cond evt="onClick" delay="0">
                    <p:tgtEl>
                      <p:spTgt spid="7"/>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7"/>
                                        </p:tgtEl>
                                      </p:cBhvr>
                                    </p:cmd>
                                  </p:childTnLst>
                                </p:cTn>
                              </p:par>
                            </p:childTnLst>
                          </p:cTn>
                        </p:par>
                      </p:childTnLst>
                    </p:cTn>
                  </p:par>
                </p:childTnLst>
              </p:cTn>
              <p:nextCondLst>
                <p:cond evt="onClick" delay="0">
                  <p:tgtEl>
                    <p:spTgt spid="7"/>
                  </p:tgtEl>
                </p:cond>
              </p:nextCondLst>
            </p:seq>
          </p:childTnLst>
        </p:cTn>
      </p:par>
    </p:tnLst>
    <p:bldLst>
      <p:bldP spid="2"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helf, book, library&#10;&#10;Description automatically generated">
            <a:extLst>
              <a:ext uri="{FF2B5EF4-FFF2-40B4-BE49-F238E27FC236}">
                <a16:creationId xmlns:a16="http://schemas.microsoft.com/office/drawing/2014/main" id="{81BEAD04-D0C8-864D-BA46-FF94B1F1F4E8}"/>
              </a:ext>
            </a:extLst>
          </p:cNvPr>
          <p:cNvPicPr>
            <a:picLocks noChangeAspect="1"/>
          </p:cNvPicPr>
          <p:nvPr/>
        </p:nvPicPr>
        <p:blipFill rotWithShape="1">
          <a:blip r:embed="rId5">
            <a:alphaModFix/>
          </a:blip>
          <a:srcRect t="95" b="4180"/>
          <a:stretch/>
        </p:blipFill>
        <p:spPr>
          <a:xfrm>
            <a:off x="0" y="0"/>
            <a:ext cx="12192000" cy="6858000"/>
          </a:xfrm>
          <a:prstGeom prst="rect">
            <a:avLst/>
          </a:prstGeom>
        </p:spPr>
      </p:pic>
      <p:pic>
        <p:nvPicPr>
          <p:cNvPr id="9" name="Library Music Companies " descr="Library Music Companies ">
            <a:hlinkClick r:id="" action="ppaction://media"/>
            <a:extLst>
              <a:ext uri="{FF2B5EF4-FFF2-40B4-BE49-F238E27FC236}">
                <a16:creationId xmlns:a16="http://schemas.microsoft.com/office/drawing/2014/main" id="{B45B3670-E7C7-4D46-9FD5-D55B7BB448FF}"/>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474005" y="619512"/>
            <a:ext cx="7240935" cy="5618976"/>
          </a:xfrm>
          <a:prstGeom prst="rect">
            <a:avLst/>
          </a:prstGeom>
        </p:spPr>
      </p:pic>
      <p:sp>
        <p:nvSpPr>
          <p:cNvPr id="10" name="TextBox 9">
            <a:extLst>
              <a:ext uri="{FF2B5EF4-FFF2-40B4-BE49-F238E27FC236}">
                <a16:creationId xmlns:a16="http://schemas.microsoft.com/office/drawing/2014/main" id="{65F343F4-D902-694B-B78D-32A0E1A50F7C}"/>
              </a:ext>
            </a:extLst>
          </p:cNvPr>
          <p:cNvSpPr txBox="1"/>
          <p:nvPr/>
        </p:nvSpPr>
        <p:spPr>
          <a:xfrm>
            <a:off x="3822858" y="34737"/>
            <a:ext cx="4543231" cy="523220"/>
          </a:xfrm>
          <a:prstGeom prst="rect">
            <a:avLst/>
          </a:prstGeom>
          <a:noFill/>
        </p:spPr>
        <p:txBody>
          <a:bodyPr wrap="none" rtlCol="0">
            <a:spAutoFit/>
          </a:bodyPr>
          <a:lstStyle/>
          <a:p>
            <a:r>
              <a:rPr lang="en-US" sz="28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Library Music Companies</a:t>
            </a:r>
          </a:p>
        </p:txBody>
      </p:sp>
      <p:sp>
        <p:nvSpPr>
          <p:cNvPr id="11" name="Rectangle 10">
            <a:extLst>
              <a:ext uri="{FF2B5EF4-FFF2-40B4-BE49-F238E27FC236}">
                <a16:creationId xmlns:a16="http://schemas.microsoft.com/office/drawing/2014/main" id="{5D694A92-0C13-AB45-844B-FE8CCF52D03F}"/>
              </a:ext>
            </a:extLst>
          </p:cNvPr>
          <p:cNvSpPr/>
          <p:nvPr/>
        </p:nvSpPr>
        <p:spPr>
          <a:xfrm>
            <a:off x="2677061" y="6390686"/>
            <a:ext cx="6834828" cy="646331"/>
          </a:xfrm>
          <a:prstGeom prst="rect">
            <a:avLst/>
          </a:prstGeom>
        </p:spPr>
        <p:txBody>
          <a:bodyPr wrap="square">
            <a:spAutoFit/>
          </a:bodyPr>
          <a:lstStyle/>
          <a:p>
            <a:pPr algn="ct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7">
                  <a:extLst>
                    <a:ext uri="{A12FA001-AC4F-418D-AE19-62706E023703}">
                      <ahyp:hlinkClr xmlns:ahyp="http://schemas.microsoft.com/office/drawing/2018/hyperlinkcolor" val="tx"/>
                    </a:ext>
                  </a:extLst>
                </a:hlinkClick>
              </a:rPr>
              <a:t>https://www.prsformusic.com/licences/using-production-music</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dirty="0">
              <a:solidFill>
                <a:schemeClr val="bg1"/>
              </a:solidFill>
            </a:endParaRPr>
          </a:p>
        </p:txBody>
      </p:sp>
    </p:spTree>
    <p:extLst>
      <p:ext uri="{BB962C8B-B14F-4D97-AF65-F5344CB8AC3E}">
        <p14:creationId xmlns:p14="http://schemas.microsoft.com/office/powerpoint/2010/main" val="162167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4516"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9" name="Picture 3" descr="Abstract blurred public library with bookshelves">
            <a:extLst>
              <a:ext uri="{FF2B5EF4-FFF2-40B4-BE49-F238E27FC236}">
                <a16:creationId xmlns:a16="http://schemas.microsoft.com/office/drawing/2014/main" id="{B5C67B2E-D0B0-D244-ADC2-BB38A261EB4E}"/>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7" name="Title 1">
            <a:extLst>
              <a:ext uri="{FF2B5EF4-FFF2-40B4-BE49-F238E27FC236}">
                <a16:creationId xmlns:a16="http://schemas.microsoft.com/office/drawing/2014/main" id="{29322AF9-EC0F-3F4C-86D6-32E5614F3B08}"/>
              </a:ext>
            </a:extLst>
          </p:cNvPr>
          <p:cNvSpPr txBox="1">
            <a:spLocks/>
          </p:cNvSpPr>
          <p:nvPr/>
        </p:nvSpPr>
        <p:spPr>
          <a:xfrm>
            <a:off x="161936" y="0"/>
            <a:ext cx="10895106" cy="1842580"/>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100000"/>
              </a:lnSpc>
              <a:spcBef>
                <a:spcPct val="0"/>
              </a:spcBef>
              <a:buNone/>
              <a:defRPr sz="4400" b="0" kern="1200">
                <a:solidFill>
                  <a:schemeClr val="tx1"/>
                </a:solidFill>
                <a:latin typeface="+mj-lt"/>
                <a:ea typeface="+mj-ea"/>
                <a:cs typeface="+mj-cs"/>
              </a:defRPr>
            </a:lvl1pPr>
          </a:lstStyle>
          <a:p>
            <a:pPr algn="l">
              <a:lnSpc>
                <a:spcPct val="120000"/>
              </a:lnSpc>
            </a:pPr>
            <a:r>
              <a:rPr lang="en-US" sz="37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Gothic Storm</a:t>
            </a:r>
          </a:p>
          <a:p>
            <a:pPr algn="l">
              <a:lnSpc>
                <a:spcPct val="120000"/>
              </a:lnSpc>
            </a:pPr>
            <a:r>
              <a:rPr lang="en-GB" sz="37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Dan Graham </a:t>
            </a:r>
          </a:p>
          <a:p>
            <a:pPr algn="l">
              <a:lnSpc>
                <a:spcPct val="120000"/>
              </a:lnSpc>
            </a:pPr>
            <a:r>
              <a:rPr lang="en-US" sz="28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 </a:t>
            </a:r>
          </a:p>
        </p:txBody>
      </p:sp>
      <p:sp>
        <p:nvSpPr>
          <p:cNvPr id="5" name="TextBox 4">
            <a:extLst>
              <a:ext uri="{FF2B5EF4-FFF2-40B4-BE49-F238E27FC236}">
                <a16:creationId xmlns:a16="http://schemas.microsoft.com/office/drawing/2014/main" id="{9E6C308D-05E6-BA4B-B59F-382EFF740B32}"/>
              </a:ext>
            </a:extLst>
          </p:cNvPr>
          <p:cNvSpPr txBox="1"/>
          <p:nvPr/>
        </p:nvSpPr>
        <p:spPr>
          <a:xfrm>
            <a:off x="161937" y="1220892"/>
            <a:ext cx="8775804" cy="7017306"/>
          </a:xfrm>
          <a:prstGeom prst="rect">
            <a:avLst/>
          </a:prstGeom>
          <a:noFill/>
        </p:spPr>
        <p:txBody>
          <a:bodyPr wrap="square" rtlCol="0">
            <a:spAutoFit/>
          </a:bodyPr>
          <a:lstStyle/>
          <a:p>
            <a:endPar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Founded by Dan Graham in 2010 as a premium boutique label, Gothic Storm creates library and custom music for blockbuster Hollywood trailers. Regular clients include Disney/Marvel/Pixar/Lucasfilm, Paramount Pictures, Universal Pictures, Warner Bros, Sony Pictures and 20th Century Fox.</a:t>
            </a:r>
          </a:p>
          <a:p>
            <a:endPar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Production Music</a:t>
            </a:r>
          </a:p>
          <a:p>
            <a:r>
              <a:rPr lang="en-GB"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https://www.gothic-storm.com</a:t>
            </a:r>
            <a:endParaRPr lang="en-GB"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GB" sz="2000" dirty="0">
              <a:solidFill>
                <a:schemeClr val="bg1"/>
              </a:solidFill>
              <a:effectLst/>
              <a:latin typeface="Open Sans Light" panose="020B0306030504020204" pitchFamily="34" charset="0"/>
              <a:ea typeface="Open Sans Light" panose="020B0306030504020204" pitchFamily="34" charset="0"/>
              <a:cs typeface="Open Sans Light" panose="020B0306030504020204" pitchFamily="34" charset="0"/>
            </a:endParaRPr>
          </a:p>
          <a:p>
            <a:r>
              <a:rPr lang="en-GB"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Gothic Instruments: </a:t>
            </a:r>
          </a:p>
          <a:p>
            <a:r>
              <a:rPr lang="en-GB"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5">
                  <a:extLst>
                    <a:ext uri="{A12FA001-AC4F-418D-AE19-62706E023703}">
                      <ahyp:hlinkClr xmlns:ahyp="http://schemas.microsoft.com/office/drawing/2018/hyperlinkcolor" val="tx"/>
                    </a:ext>
                  </a:extLst>
                </a:hlinkClick>
              </a:rPr>
              <a:t>https://www.timespace.com/collections/gothic-instruments</a:t>
            </a:r>
            <a:endParaRPr lang="en-GB"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GB"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US"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All About Library Music - Sound on Sound: </a:t>
            </a:r>
          </a:p>
          <a:p>
            <a:r>
              <a:rPr lang="en-US"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6">
                  <a:extLst>
                    <a:ext uri="{A12FA001-AC4F-418D-AE19-62706E023703}">
                      <ahyp:hlinkClr xmlns:ahyp="http://schemas.microsoft.com/office/drawing/2018/hyperlinkcolor" val="tx"/>
                    </a:ext>
                  </a:extLst>
                </a:hlinkClick>
              </a:rPr>
              <a:t>https://www.soundonsound.com/music-business/all-about-library-music-part-1</a:t>
            </a:r>
            <a:endParaRPr lang="en-US"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GB"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br>
              <a:rPr lang="en-GB" dirty="0">
                <a:solidFill>
                  <a:schemeClr val="bg1"/>
                </a:solidFill>
                <a:effectLst/>
                <a:latin typeface="Open Sans Light" panose="020B0306030504020204" pitchFamily="34" charset="0"/>
                <a:ea typeface="Open Sans Light" panose="020B0306030504020204" pitchFamily="34" charset="0"/>
                <a:cs typeface="Open Sans Light" panose="020B0306030504020204" pitchFamily="34" charset="0"/>
              </a:rPr>
            </a:br>
            <a:endParaRPr lang="en-GB" dirty="0">
              <a:solidFill>
                <a:schemeClr val="bg1"/>
              </a:solidFill>
              <a:effectLst/>
              <a:latin typeface="Open Sans Light" panose="020B0306030504020204" pitchFamily="34" charset="0"/>
              <a:ea typeface="Open Sans Light" panose="020B0306030504020204" pitchFamily="34" charset="0"/>
              <a:cs typeface="Open Sans Light" panose="020B0306030504020204" pitchFamily="34" charset="0"/>
            </a:endParaRPr>
          </a:p>
          <a:p>
            <a:endPar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3" name="Picture 2" descr="Logo&#10;&#10;Description automatically generated">
            <a:extLst>
              <a:ext uri="{FF2B5EF4-FFF2-40B4-BE49-F238E27FC236}">
                <a16:creationId xmlns:a16="http://schemas.microsoft.com/office/drawing/2014/main" id="{971EEB40-AB7E-DE44-AD2E-909104879B59}"/>
              </a:ext>
            </a:extLst>
          </p:cNvPr>
          <p:cNvPicPr>
            <a:picLocks noChangeAspect="1"/>
          </p:cNvPicPr>
          <p:nvPr/>
        </p:nvPicPr>
        <p:blipFill>
          <a:blip r:embed="rId7"/>
          <a:stretch>
            <a:fillRect/>
          </a:stretch>
        </p:blipFill>
        <p:spPr>
          <a:xfrm>
            <a:off x="9214214" y="2021075"/>
            <a:ext cx="2815849" cy="2815849"/>
          </a:xfrm>
          <a:prstGeom prst="rect">
            <a:avLst/>
          </a:prstGeom>
          <a:ln w="25400">
            <a:solidFill>
              <a:schemeClr val="bg1"/>
            </a:solidFill>
          </a:ln>
        </p:spPr>
      </p:pic>
    </p:spTree>
    <p:extLst>
      <p:ext uri="{BB962C8B-B14F-4D97-AF65-F5344CB8AC3E}">
        <p14:creationId xmlns:p14="http://schemas.microsoft.com/office/powerpoint/2010/main" val="393740429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9" name="Picture 3" descr="Abstract blurred public library with bookshelves">
            <a:extLst>
              <a:ext uri="{FF2B5EF4-FFF2-40B4-BE49-F238E27FC236}">
                <a16:creationId xmlns:a16="http://schemas.microsoft.com/office/drawing/2014/main" id="{B5C67B2E-D0B0-D244-ADC2-BB38A261EB4E}"/>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7" name="Title 1">
            <a:extLst>
              <a:ext uri="{FF2B5EF4-FFF2-40B4-BE49-F238E27FC236}">
                <a16:creationId xmlns:a16="http://schemas.microsoft.com/office/drawing/2014/main" id="{29322AF9-EC0F-3F4C-86D6-32E5614F3B08}"/>
              </a:ext>
            </a:extLst>
          </p:cNvPr>
          <p:cNvSpPr txBox="1">
            <a:spLocks/>
          </p:cNvSpPr>
          <p:nvPr/>
        </p:nvSpPr>
        <p:spPr>
          <a:xfrm>
            <a:off x="161936" y="0"/>
            <a:ext cx="10895106" cy="1842580"/>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100000"/>
              </a:lnSpc>
              <a:spcBef>
                <a:spcPct val="0"/>
              </a:spcBef>
              <a:buNone/>
              <a:defRPr sz="4400" b="0" kern="1200">
                <a:solidFill>
                  <a:schemeClr val="tx1"/>
                </a:solidFill>
                <a:latin typeface="+mj-lt"/>
                <a:ea typeface="+mj-ea"/>
                <a:cs typeface="+mj-cs"/>
              </a:defRPr>
            </a:lvl1pPr>
          </a:lstStyle>
          <a:p>
            <a:pPr algn="l">
              <a:lnSpc>
                <a:spcPct val="120000"/>
              </a:lnSpc>
            </a:pPr>
            <a:r>
              <a:rPr lang="en-US" sz="37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Sound Effects Libraries (Next Week) </a:t>
            </a:r>
          </a:p>
          <a:p>
            <a:pPr algn="l">
              <a:lnSpc>
                <a:spcPct val="120000"/>
              </a:lnSpc>
            </a:pPr>
            <a:r>
              <a:rPr lang="en-GB" sz="37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Whooshes, Rises, Drops, Atmospheres and Impacts</a:t>
            </a:r>
          </a:p>
          <a:p>
            <a:pPr algn="l">
              <a:lnSpc>
                <a:spcPct val="120000"/>
              </a:lnSpc>
            </a:pPr>
            <a:r>
              <a:rPr lang="en-US" sz="28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 </a:t>
            </a:r>
          </a:p>
        </p:txBody>
      </p:sp>
      <p:sp>
        <p:nvSpPr>
          <p:cNvPr id="5" name="TextBox 4">
            <a:extLst>
              <a:ext uri="{FF2B5EF4-FFF2-40B4-BE49-F238E27FC236}">
                <a16:creationId xmlns:a16="http://schemas.microsoft.com/office/drawing/2014/main" id="{9E6C308D-05E6-BA4B-B59F-382EFF740B32}"/>
              </a:ext>
            </a:extLst>
          </p:cNvPr>
          <p:cNvSpPr txBox="1"/>
          <p:nvPr/>
        </p:nvSpPr>
        <p:spPr>
          <a:xfrm>
            <a:off x="161934" y="1149023"/>
            <a:ext cx="11714113" cy="5816977"/>
          </a:xfrm>
          <a:prstGeom prst="rect">
            <a:avLst/>
          </a:prstGeom>
          <a:noFill/>
        </p:spPr>
        <p:txBody>
          <a:bodyPr wrap="square" rtlCol="0">
            <a:spAutoFit/>
          </a:bodyPr>
          <a:lstStyle/>
          <a:p>
            <a:endPar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Sound design is popular because it gives editors the ability to instantly multiply the emotional impact of a cut, fade or text effect by sync’ing it to an awe-inspiring whoosh or boom that shakes the room. </a:t>
            </a:r>
          </a:p>
          <a:p>
            <a:endPar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When I began my trailer music company in 2010 we offered mostly music with some sound design, and quickly realised that the sound design was being used more than the music. </a:t>
            </a:r>
          </a:p>
          <a:p>
            <a:endPar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In 2014 we set up an entire sub-label called Gothic Storm’s </a:t>
            </a:r>
            <a:r>
              <a:rPr lang="en-GB" sz="2400"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Toolworks</a:t>
            </a: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purely to service this need. I would estimate that for every music placement, we get 20 sound-design placements, and there is a good reason for this. Heather </a:t>
            </a:r>
            <a:r>
              <a:rPr lang="en-GB" sz="2400"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Kreamer</a:t>
            </a:r>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of Create Advertising says “We may have 90 sound-design elements in a two-minute trailer.” </a:t>
            </a:r>
          </a:p>
          <a:p>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Dan Graham</a:t>
            </a:r>
            <a:br>
              <a:rPr lang="en-GB" dirty="0">
                <a:solidFill>
                  <a:schemeClr val="bg1"/>
                </a:solidFill>
                <a:effectLst/>
                <a:latin typeface="Open Sans Light" panose="020B0306030504020204" pitchFamily="34" charset="0"/>
                <a:ea typeface="Open Sans Light" panose="020B0306030504020204" pitchFamily="34" charset="0"/>
                <a:cs typeface="Open Sans Light" panose="020B0306030504020204" pitchFamily="34" charset="0"/>
              </a:rPr>
            </a:br>
            <a:endParaRPr lang="en-GB" dirty="0">
              <a:solidFill>
                <a:schemeClr val="bg1"/>
              </a:solidFill>
              <a:effectLst/>
              <a:latin typeface="Open Sans Light" panose="020B0306030504020204" pitchFamily="34" charset="0"/>
              <a:ea typeface="Open Sans Light" panose="020B0306030504020204" pitchFamily="34" charset="0"/>
              <a:cs typeface="Open Sans Light" panose="020B0306030504020204" pitchFamily="34" charset="0"/>
            </a:endParaRPr>
          </a:p>
          <a:p>
            <a:endPar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8" name="TextBox 7">
            <a:extLst>
              <a:ext uri="{FF2B5EF4-FFF2-40B4-BE49-F238E27FC236}">
                <a16:creationId xmlns:a16="http://schemas.microsoft.com/office/drawing/2014/main" id="{93D6A792-EFB2-364B-8349-6AFFF09F79F6}"/>
              </a:ext>
            </a:extLst>
          </p:cNvPr>
          <p:cNvSpPr txBox="1"/>
          <p:nvPr/>
        </p:nvSpPr>
        <p:spPr>
          <a:xfrm>
            <a:off x="1850222" y="6427670"/>
            <a:ext cx="8337539" cy="646331"/>
          </a:xfrm>
          <a:prstGeom prst="rect">
            <a:avLst/>
          </a:prstGeom>
          <a:noFill/>
        </p:spPr>
        <p:txBody>
          <a:bodyPr wrap="none" rtlCol="0">
            <a:spAutoFit/>
          </a:bodyPr>
          <a:lstStyle/>
          <a:p>
            <a:pPr algn="ct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https://www.soundonsound.com/music-business/all-about-library-music-part-6</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355278613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20" y="10"/>
            <a:ext cx="12191980" cy="6856614"/>
          </a:xfrm>
          <a:prstGeom prst="rect">
            <a:avLst/>
          </a:prstGeom>
        </p:spPr>
      </p:pic>
      <p:sp>
        <p:nvSpPr>
          <p:cNvPr id="3" name="Subtitle 2">
            <a:extLst>
              <a:ext uri="{FF2B5EF4-FFF2-40B4-BE49-F238E27FC236}">
                <a16:creationId xmlns:a16="http://schemas.microsoft.com/office/drawing/2014/main" id="{DA4F5DBD-1936-5449-80FD-BE3EA2A45404}"/>
              </a:ext>
            </a:extLst>
          </p:cNvPr>
          <p:cNvSpPr>
            <a:spLocks noGrp="1"/>
          </p:cNvSpPr>
          <p:nvPr>
            <p:ph type="subTitle" idx="1"/>
          </p:nvPr>
        </p:nvSpPr>
        <p:spPr>
          <a:xfrm>
            <a:off x="0" y="0"/>
            <a:ext cx="12192000" cy="6858000"/>
          </a:xfrm>
        </p:spPr>
        <p:txBody>
          <a:bodyPr numCol="3">
            <a:noAutofit/>
          </a:bodyPr>
          <a:lstStyle/>
          <a:p>
            <a:pPr algn="l" fontAlgn="base">
              <a:lnSpc>
                <a:spcPct val="100000"/>
              </a:lnSpc>
            </a:pPr>
            <a:r>
              <a:rPr lang="en-GB" sz="600" dirty="0">
                <a:solidFill>
                  <a:schemeClr val="bg1"/>
                </a:solidFill>
              </a:rPr>
              <a:t>4 Elements Music ● </a:t>
            </a:r>
            <a:r>
              <a:rPr lang="en-GB" sz="600" u="sng" dirty="0">
                <a:solidFill>
                  <a:schemeClr val="bg1"/>
                </a:solidFill>
                <a:hlinkClick r:id="rId4">
                  <a:extLst>
                    <a:ext uri="{A12FA001-AC4F-418D-AE19-62706E023703}">
                      <ahyp:hlinkClr xmlns:ahyp="http://schemas.microsoft.com/office/drawing/2018/hyperlinkcolor" val="tx"/>
                    </a:ext>
                  </a:extLst>
                </a:hlinkClick>
              </a:rPr>
              <a:t>4 Elements Music</a:t>
            </a:r>
            <a:br>
              <a:rPr lang="en-GB" sz="600" dirty="0">
                <a:solidFill>
                  <a:schemeClr val="bg1"/>
                </a:solidFill>
              </a:rPr>
            </a:br>
            <a:r>
              <a:rPr lang="en-GB" sz="600" dirty="0">
                <a:solidFill>
                  <a:schemeClr val="bg1"/>
                </a:solidFill>
              </a:rPr>
              <a:t>5 Alarm Music ● </a:t>
            </a:r>
            <a:r>
              <a:rPr lang="en-GB" sz="600" u="sng" dirty="0">
                <a:solidFill>
                  <a:schemeClr val="bg1"/>
                </a:solidFill>
                <a:hlinkClick r:id="rId5">
                  <a:extLst>
                    <a:ext uri="{A12FA001-AC4F-418D-AE19-62706E023703}">
                      <ahyp:hlinkClr xmlns:ahyp="http://schemas.microsoft.com/office/drawing/2018/hyperlinkcolor" val="tx"/>
                    </a:ext>
                  </a:extLst>
                </a:hlinkClick>
              </a:rPr>
              <a:t>5 Alarm Music | Your Music Concierge</a:t>
            </a:r>
            <a:br>
              <a:rPr lang="en-GB" sz="600" dirty="0">
                <a:solidFill>
                  <a:schemeClr val="bg1"/>
                </a:solidFill>
              </a:rPr>
            </a:br>
            <a:r>
              <a:rPr lang="en-GB" sz="600" dirty="0" err="1">
                <a:solidFill>
                  <a:schemeClr val="bg1"/>
                </a:solidFill>
              </a:rPr>
              <a:t>Audiosparx</a:t>
            </a:r>
            <a:r>
              <a:rPr lang="en-GB" sz="600" dirty="0">
                <a:solidFill>
                  <a:schemeClr val="bg1"/>
                </a:solidFill>
              </a:rPr>
              <a:t> ● </a:t>
            </a:r>
            <a:r>
              <a:rPr lang="en-GB" sz="600" u="sng" dirty="0">
                <a:solidFill>
                  <a:schemeClr val="bg1"/>
                </a:solidFill>
                <a:hlinkClick r:id="rId6">
                  <a:extLst>
                    <a:ext uri="{A12FA001-AC4F-418D-AE19-62706E023703}">
                      <ahyp:hlinkClr xmlns:ahyp="http://schemas.microsoft.com/office/drawing/2018/hyperlinkcolor" val="tx"/>
                    </a:ext>
                  </a:extLst>
                </a:hlinkClick>
              </a:rPr>
              <a:t>Commercial Music for Video, TV, Film and Media from AudioSparx.com</a:t>
            </a:r>
            <a:br>
              <a:rPr lang="en-GB" sz="600" dirty="0">
                <a:solidFill>
                  <a:schemeClr val="bg1"/>
                </a:solidFill>
              </a:rPr>
            </a:br>
            <a:r>
              <a:rPr lang="en-GB" sz="600" dirty="0">
                <a:solidFill>
                  <a:schemeClr val="bg1"/>
                </a:solidFill>
              </a:rPr>
              <a:t>Audio Network ● </a:t>
            </a:r>
            <a:r>
              <a:rPr lang="en-GB" sz="600" u="sng" dirty="0">
                <a:solidFill>
                  <a:schemeClr val="bg1"/>
                </a:solidFill>
                <a:hlinkClick r:id="rId7">
                  <a:extLst>
                    <a:ext uri="{A12FA001-AC4F-418D-AE19-62706E023703}">
                      <ahyp:hlinkClr xmlns:ahyp="http://schemas.microsoft.com/office/drawing/2018/hyperlinkcolor" val="tx"/>
                    </a:ext>
                  </a:extLst>
                </a:hlinkClick>
              </a:rPr>
              <a:t>www.audionetwork.com</a:t>
            </a:r>
            <a:r>
              <a:rPr lang="en-GB" sz="600" dirty="0">
                <a:solidFill>
                  <a:schemeClr val="bg1"/>
                </a:solidFill>
              </a:rPr>
              <a:t> </a:t>
            </a:r>
            <a:br>
              <a:rPr lang="en-GB" sz="600" dirty="0">
                <a:solidFill>
                  <a:schemeClr val="bg1"/>
                </a:solidFill>
              </a:rPr>
            </a:br>
            <a:r>
              <a:rPr lang="en-GB" sz="600" dirty="0">
                <a:solidFill>
                  <a:schemeClr val="bg1"/>
                </a:solidFill>
              </a:rPr>
              <a:t>Audio Socket ● </a:t>
            </a:r>
            <a:r>
              <a:rPr lang="en-GB" sz="600" u="sng" dirty="0">
                <a:solidFill>
                  <a:schemeClr val="bg1"/>
                </a:solidFill>
                <a:hlinkClick r:id="rId8">
                  <a:extLst>
                    <a:ext uri="{A12FA001-AC4F-418D-AE19-62706E023703}">
                      <ahyp:hlinkClr xmlns:ahyp="http://schemas.microsoft.com/office/drawing/2018/hyperlinkcolor" val="tx"/>
                    </a:ext>
                  </a:extLst>
                </a:hlinkClick>
              </a:rPr>
              <a:t>www.audiosocket.com</a:t>
            </a:r>
            <a:r>
              <a:rPr lang="en-GB" sz="600" dirty="0">
                <a:solidFill>
                  <a:schemeClr val="bg1"/>
                </a:solidFill>
              </a:rPr>
              <a:t> </a:t>
            </a:r>
            <a:br>
              <a:rPr lang="en-GB" sz="600" dirty="0">
                <a:solidFill>
                  <a:schemeClr val="bg1"/>
                </a:solidFill>
              </a:rPr>
            </a:br>
            <a:r>
              <a:rPr lang="en-GB" sz="600" dirty="0">
                <a:solidFill>
                  <a:schemeClr val="bg1"/>
                </a:solidFill>
              </a:rPr>
              <a:t>Beat Pick ● </a:t>
            </a:r>
            <a:r>
              <a:rPr lang="en-GB" sz="600" u="sng" dirty="0">
                <a:solidFill>
                  <a:schemeClr val="bg1"/>
                </a:solidFill>
                <a:hlinkClick r:id="rId9">
                  <a:extLst>
                    <a:ext uri="{A12FA001-AC4F-418D-AE19-62706E023703}">
                      <ahyp:hlinkClr xmlns:ahyp="http://schemas.microsoft.com/office/drawing/2018/hyperlinkcolor" val="tx"/>
                    </a:ext>
                  </a:extLst>
                </a:hlinkClick>
              </a:rPr>
              <a:t>BeatPick: Music licensing for Film, Tv and Advertising use (license pre-cleared music)</a:t>
            </a:r>
            <a:r>
              <a:rPr lang="en-GB" sz="600" dirty="0">
                <a:solidFill>
                  <a:schemeClr val="bg1"/>
                </a:solidFill>
              </a:rPr>
              <a:t> </a:t>
            </a:r>
            <a:br>
              <a:rPr lang="en-GB" sz="600" dirty="0">
                <a:solidFill>
                  <a:schemeClr val="bg1"/>
                </a:solidFill>
              </a:rPr>
            </a:br>
            <a:r>
              <a:rPr lang="en-GB" sz="600" dirty="0">
                <a:solidFill>
                  <a:schemeClr val="bg1"/>
                </a:solidFill>
              </a:rPr>
              <a:t>Boost Music ● </a:t>
            </a:r>
            <a:r>
              <a:rPr lang="en-GB" sz="600" u="sng" dirty="0">
                <a:solidFill>
                  <a:schemeClr val="bg1"/>
                </a:solidFill>
                <a:hlinkClick r:id="rId10">
                  <a:extLst>
                    <a:ext uri="{A12FA001-AC4F-418D-AE19-62706E023703}">
                      <ahyp:hlinkClr xmlns:ahyp="http://schemas.microsoft.com/office/drawing/2018/hyperlinkcolor" val="tx"/>
                    </a:ext>
                  </a:extLst>
                </a:hlinkClick>
              </a:rPr>
              <a:t>Welcome to Boost Music | Production Music Library</a:t>
            </a:r>
            <a:br>
              <a:rPr lang="en-GB" sz="600" dirty="0">
                <a:solidFill>
                  <a:schemeClr val="bg1"/>
                </a:solidFill>
              </a:rPr>
            </a:br>
            <a:r>
              <a:rPr lang="en-GB" sz="600" dirty="0" err="1">
                <a:solidFill>
                  <a:schemeClr val="bg1"/>
                </a:solidFill>
              </a:rPr>
              <a:t>Camboso</a:t>
            </a:r>
            <a:r>
              <a:rPr lang="en-GB" sz="600" dirty="0">
                <a:solidFill>
                  <a:schemeClr val="bg1"/>
                </a:solidFill>
              </a:rPr>
              <a:t> ● </a:t>
            </a:r>
            <a:r>
              <a:rPr lang="en-GB" sz="600" u="sng" dirty="0">
                <a:solidFill>
                  <a:schemeClr val="bg1"/>
                </a:solidFill>
                <a:hlinkClick r:id="rId11">
                  <a:extLst>
                    <a:ext uri="{A12FA001-AC4F-418D-AE19-62706E023703}">
                      <ahyp:hlinkClr xmlns:ahyp="http://schemas.microsoft.com/office/drawing/2018/hyperlinkcolor" val="tx"/>
                    </a:ext>
                  </a:extLst>
                </a:hlinkClick>
              </a:rPr>
              <a:t>CAMBOSO URBAN PRODUCTION MUSIC - Your #1 Source For Urban Music</a:t>
            </a:r>
            <a:br>
              <a:rPr lang="en-GB" sz="600" dirty="0">
                <a:solidFill>
                  <a:schemeClr val="bg1"/>
                </a:solidFill>
              </a:rPr>
            </a:br>
            <a:r>
              <a:rPr lang="en-GB" sz="600" dirty="0">
                <a:solidFill>
                  <a:schemeClr val="bg1"/>
                </a:solidFill>
              </a:rPr>
              <a:t>Catch the Moon Music ● </a:t>
            </a:r>
            <a:r>
              <a:rPr lang="en-GB" sz="600" u="sng" dirty="0">
                <a:solidFill>
                  <a:schemeClr val="bg1"/>
                </a:solidFill>
                <a:hlinkClick r:id="rId12">
                  <a:extLst>
                    <a:ext uri="{A12FA001-AC4F-418D-AE19-62706E023703}">
                      <ahyp:hlinkClr xmlns:ahyp="http://schemas.microsoft.com/office/drawing/2018/hyperlinkcolor" val="tx"/>
                    </a:ext>
                  </a:extLst>
                </a:hlinkClick>
              </a:rPr>
              <a:t>Catch The Moon Music</a:t>
            </a:r>
            <a:br>
              <a:rPr lang="en-GB" sz="600" dirty="0">
                <a:solidFill>
                  <a:schemeClr val="bg1"/>
                </a:solidFill>
              </a:rPr>
            </a:br>
            <a:r>
              <a:rPr lang="en-GB" sz="600" dirty="0">
                <a:solidFill>
                  <a:schemeClr val="bg1"/>
                </a:solidFill>
              </a:rPr>
              <a:t>Coney Island Music ● </a:t>
            </a:r>
            <a:r>
              <a:rPr lang="en-GB" sz="600" u="sng" dirty="0">
                <a:solidFill>
                  <a:schemeClr val="bg1"/>
                </a:solidFill>
                <a:hlinkClick r:id="rId13">
                  <a:extLst>
                    <a:ext uri="{A12FA001-AC4F-418D-AE19-62706E023703}">
                      <ahyp:hlinkClr xmlns:ahyp="http://schemas.microsoft.com/office/drawing/2018/hyperlinkcolor" val="tx"/>
                    </a:ext>
                  </a:extLst>
                </a:hlinkClick>
              </a:rPr>
              <a:t>Coney Island Music Coney Island Music</a:t>
            </a:r>
            <a:br>
              <a:rPr lang="en-GB" sz="600" dirty="0">
                <a:solidFill>
                  <a:schemeClr val="bg1"/>
                </a:solidFill>
              </a:rPr>
            </a:br>
            <a:r>
              <a:rPr lang="en-GB" sz="600" dirty="0">
                <a:solidFill>
                  <a:schemeClr val="bg1"/>
                </a:solidFill>
              </a:rPr>
              <a:t>Crucial Music ● </a:t>
            </a:r>
            <a:r>
              <a:rPr lang="en-GB" sz="600" u="sng" dirty="0">
                <a:solidFill>
                  <a:schemeClr val="bg1"/>
                </a:solidFill>
                <a:hlinkClick r:id="rId14">
                  <a:extLst>
                    <a:ext uri="{A12FA001-AC4F-418D-AE19-62706E023703}">
                      <ahyp:hlinkClr xmlns:ahyp="http://schemas.microsoft.com/office/drawing/2018/hyperlinkcolor" val="tx"/>
                    </a:ext>
                  </a:extLst>
                </a:hlinkClick>
              </a:rPr>
              <a:t>www.crucialmusic.com</a:t>
            </a:r>
            <a:r>
              <a:rPr lang="en-GB" sz="600" dirty="0">
                <a:solidFill>
                  <a:schemeClr val="bg1"/>
                </a:solidFill>
              </a:rPr>
              <a:t> </a:t>
            </a:r>
            <a:br>
              <a:rPr lang="en-GB" sz="600" dirty="0">
                <a:solidFill>
                  <a:schemeClr val="bg1"/>
                </a:solidFill>
              </a:rPr>
            </a:br>
            <a:r>
              <a:rPr lang="en-GB" sz="600" dirty="0">
                <a:solidFill>
                  <a:schemeClr val="bg1"/>
                </a:solidFill>
              </a:rPr>
              <a:t>De Wolfe Music ● </a:t>
            </a:r>
            <a:r>
              <a:rPr lang="en-GB" sz="600" u="sng" dirty="0">
                <a:solidFill>
                  <a:schemeClr val="bg1"/>
                </a:solidFill>
                <a:hlinkClick r:id="rId15">
                  <a:extLst>
                    <a:ext uri="{A12FA001-AC4F-418D-AE19-62706E023703}">
                      <ahyp:hlinkClr xmlns:ahyp="http://schemas.microsoft.com/office/drawing/2018/hyperlinkcolor" val="tx"/>
                    </a:ext>
                  </a:extLst>
                </a:hlinkClick>
              </a:rPr>
              <a:t>De Wolfe Music - Production Music, Music Sync and Licensing Consultancy, Recording and Music Supervision</a:t>
            </a:r>
            <a:br>
              <a:rPr lang="en-GB" sz="600" dirty="0">
                <a:solidFill>
                  <a:schemeClr val="bg1"/>
                </a:solidFill>
              </a:rPr>
            </a:br>
            <a:r>
              <a:rPr lang="en-GB" sz="600" dirty="0">
                <a:solidFill>
                  <a:schemeClr val="bg1"/>
                </a:solidFill>
              </a:rPr>
              <a:t>Digital Assassin Music ● </a:t>
            </a:r>
            <a:r>
              <a:rPr lang="en-GB" sz="600" u="sng" dirty="0">
                <a:solidFill>
                  <a:schemeClr val="bg1"/>
                </a:solidFill>
                <a:hlinkClick r:id="rId16">
                  <a:extLst>
                    <a:ext uri="{A12FA001-AC4F-418D-AE19-62706E023703}">
                      <ahyp:hlinkClr xmlns:ahyp="http://schemas.microsoft.com/office/drawing/2018/hyperlinkcolor" val="tx"/>
                    </a:ext>
                  </a:extLst>
                </a:hlinkClick>
              </a:rPr>
              <a:t>Digital Assassin Music :: World's most dangerous library</a:t>
            </a:r>
            <a:br>
              <a:rPr lang="en-GB" sz="600" dirty="0">
                <a:solidFill>
                  <a:schemeClr val="bg1"/>
                </a:solidFill>
              </a:rPr>
            </a:br>
            <a:r>
              <a:rPr lang="en-GB" sz="600" dirty="0">
                <a:solidFill>
                  <a:schemeClr val="bg1"/>
                </a:solidFill>
              </a:rPr>
              <a:t>DL Music ● </a:t>
            </a:r>
            <a:r>
              <a:rPr lang="en-GB" sz="600" u="sng" dirty="0">
                <a:solidFill>
                  <a:schemeClr val="bg1"/>
                </a:solidFill>
                <a:hlinkClick r:id="rId17">
                  <a:extLst>
                    <a:ext uri="{A12FA001-AC4F-418D-AE19-62706E023703}">
                      <ahyp:hlinkClr xmlns:ahyp="http://schemas.microsoft.com/office/drawing/2018/hyperlinkcolor" val="tx"/>
                    </a:ext>
                  </a:extLst>
                </a:hlinkClick>
              </a:rPr>
              <a:t>DL Music | Production Music Library and Indie Artist Catalogs available for licensing</a:t>
            </a:r>
            <a:br>
              <a:rPr lang="en-GB" sz="600" dirty="0">
                <a:solidFill>
                  <a:schemeClr val="bg1"/>
                </a:solidFill>
              </a:rPr>
            </a:br>
            <a:r>
              <a:rPr lang="en-GB" sz="600" dirty="0">
                <a:solidFill>
                  <a:schemeClr val="bg1"/>
                </a:solidFill>
              </a:rPr>
              <a:t>Epitome Music ● </a:t>
            </a:r>
            <a:r>
              <a:rPr lang="en-GB" sz="600" u="sng" dirty="0">
                <a:solidFill>
                  <a:schemeClr val="bg1"/>
                </a:solidFill>
                <a:hlinkClick r:id="rId18">
                  <a:extLst>
                    <a:ext uri="{A12FA001-AC4F-418D-AE19-62706E023703}">
                      <ahyp:hlinkClr xmlns:ahyp="http://schemas.microsoft.com/office/drawing/2018/hyperlinkcolor" val="tx"/>
                    </a:ext>
                  </a:extLst>
                </a:hlinkClick>
              </a:rPr>
              <a:t>EPITOME MUSIC</a:t>
            </a:r>
            <a:br>
              <a:rPr lang="en-GB" sz="600" dirty="0">
                <a:solidFill>
                  <a:schemeClr val="bg1"/>
                </a:solidFill>
              </a:rPr>
            </a:br>
            <a:r>
              <a:rPr lang="en-GB" sz="600" dirty="0">
                <a:solidFill>
                  <a:schemeClr val="bg1"/>
                </a:solidFill>
              </a:rPr>
              <a:t>Extreme Music ● </a:t>
            </a:r>
            <a:r>
              <a:rPr lang="en-GB" sz="600" u="sng" dirty="0">
                <a:solidFill>
                  <a:schemeClr val="bg1"/>
                </a:solidFill>
                <a:hlinkClick r:id="rId19">
                  <a:extLst>
                    <a:ext uri="{A12FA001-AC4F-418D-AE19-62706E023703}">
                      <ahyp:hlinkClr xmlns:ahyp="http://schemas.microsoft.com/office/drawing/2018/hyperlinkcolor" val="tx"/>
                    </a:ext>
                  </a:extLst>
                </a:hlinkClick>
              </a:rPr>
              <a:t>https://www.extrememusic.com/</a:t>
            </a:r>
            <a:br>
              <a:rPr lang="en-GB" sz="600" dirty="0">
                <a:solidFill>
                  <a:schemeClr val="bg1"/>
                </a:solidFill>
              </a:rPr>
            </a:br>
            <a:r>
              <a:rPr lang="en-GB" sz="600" dirty="0" err="1">
                <a:solidFill>
                  <a:schemeClr val="bg1"/>
                </a:solidFill>
              </a:rPr>
              <a:t>FlikTrax</a:t>
            </a:r>
            <a:r>
              <a:rPr lang="en-GB" sz="600" dirty="0">
                <a:solidFill>
                  <a:schemeClr val="bg1"/>
                </a:solidFill>
              </a:rPr>
              <a:t> ● </a:t>
            </a:r>
            <a:r>
              <a:rPr lang="en-GB" sz="600" u="sng" dirty="0">
                <a:solidFill>
                  <a:schemeClr val="bg1"/>
                </a:solidFill>
                <a:hlinkClick r:id="rId20">
                  <a:extLst>
                    <a:ext uri="{A12FA001-AC4F-418D-AE19-62706E023703}">
                      <ahyp:hlinkClr xmlns:ahyp="http://schemas.microsoft.com/office/drawing/2018/hyperlinkcolor" val="tx"/>
                    </a:ext>
                  </a:extLst>
                </a:hlinkClick>
              </a:rPr>
              <a:t>FlikTrax Music Licensing</a:t>
            </a:r>
            <a:br>
              <a:rPr lang="en-GB" sz="600" dirty="0">
                <a:solidFill>
                  <a:schemeClr val="bg1"/>
                </a:solidFill>
              </a:rPr>
            </a:br>
            <a:r>
              <a:rPr lang="en-GB" sz="600" dirty="0">
                <a:solidFill>
                  <a:schemeClr val="bg1"/>
                </a:solidFill>
              </a:rPr>
              <a:t>Getty Image ● </a:t>
            </a:r>
            <a:r>
              <a:rPr lang="en-GB" sz="600" u="sng" dirty="0">
                <a:solidFill>
                  <a:schemeClr val="bg1"/>
                </a:solidFill>
                <a:hlinkClick r:id="rId21">
                  <a:extLst>
                    <a:ext uri="{A12FA001-AC4F-418D-AE19-62706E023703}">
                      <ahyp:hlinkClr xmlns:ahyp="http://schemas.microsoft.com/office/drawing/2018/hyperlinkcolor" val="tx"/>
                    </a:ext>
                  </a:extLst>
                </a:hlinkClick>
              </a:rPr>
              <a:t>www.musicportal.gettyimages.com/</a:t>
            </a:r>
            <a:r>
              <a:rPr lang="en-GB" sz="600" dirty="0">
                <a:solidFill>
                  <a:schemeClr val="bg1"/>
                </a:solidFill>
              </a:rPr>
              <a:t> </a:t>
            </a:r>
            <a:br>
              <a:rPr lang="en-GB" sz="600" dirty="0">
                <a:solidFill>
                  <a:schemeClr val="bg1"/>
                </a:solidFill>
              </a:rPr>
            </a:br>
            <a:r>
              <a:rPr lang="en-GB" sz="600" dirty="0" err="1">
                <a:solidFill>
                  <a:schemeClr val="bg1"/>
                </a:solidFill>
              </a:rPr>
              <a:t>Indigi</a:t>
            </a:r>
            <a:r>
              <a:rPr lang="en-GB" sz="600" dirty="0">
                <a:solidFill>
                  <a:schemeClr val="bg1"/>
                </a:solidFill>
              </a:rPr>
              <a:t> Music ● </a:t>
            </a:r>
            <a:r>
              <a:rPr lang="en-GB" sz="600" u="sng" dirty="0">
                <a:solidFill>
                  <a:schemeClr val="bg1"/>
                </a:solidFill>
                <a:hlinkClick r:id="rId22">
                  <a:extLst>
                    <a:ext uri="{A12FA001-AC4F-418D-AE19-62706E023703}">
                      <ahyp:hlinkClr xmlns:ahyp="http://schemas.microsoft.com/office/drawing/2018/hyperlinkcolor" val="tx"/>
                    </a:ext>
                  </a:extLst>
                </a:hlinkClick>
              </a:rPr>
              <a:t>Indigi Music | Multi Music &amp; Media Group, LLC</a:t>
            </a:r>
            <a:br>
              <a:rPr lang="en-GB" sz="600" dirty="0">
                <a:solidFill>
                  <a:schemeClr val="bg1"/>
                </a:solidFill>
              </a:rPr>
            </a:br>
            <a:r>
              <a:rPr lang="en-GB" sz="600" dirty="0">
                <a:solidFill>
                  <a:schemeClr val="bg1"/>
                </a:solidFill>
              </a:rPr>
              <a:t>In The Groove Music ● </a:t>
            </a:r>
            <a:r>
              <a:rPr lang="en-GB" sz="600" u="sng" dirty="0">
                <a:solidFill>
                  <a:schemeClr val="bg1"/>
                </a:solidFill>
                <a:hlinkClick r:id="rId23">
                  <a:extLst>
                    <a:ext uri="{A12FA001-AC4F-418D-AE19-62706E023703}">
                      <ahyp:hlinkClr xmlns:ahyp="http://schemas.microsoft.com/office/drawing/2018/hyperlinkcolor" val="tx"/>
                    </a:ext>
                  </a:extLst>
                </a:hlinkClick>
              </a:rPr>
              <a:t>In the Groove Music</a:t>
            </a:r>
            <a:br>
              <a:rPr lang="en-GB" sz="600" dirty="0">
                <a:solidFill>
                  <a:schemeClr val="bg1"/>
                </a:solidFill>
              </a:rPr>
            </a:br>
            <a:r>
              <a:rPr lang="en-GB" sz="600" dirty="0">
                <a:solidFill>
                  <a:schemeClr val="bg1"/>
                </a:solidFill>
              </a:rPr>
              <a:t>Iron Mike Entertainment ● </a:t>
            </a:r>
            <a:r>
              <a:rPr lang="en-GB" sz="600" u="sng" dirty="0">
                <a:solidFill>
                  <a:schemeClr val="bg1"/>
                </a:solidFill>
                <a:hlinkClick r:id="rId24">
                  <a:extLst>
                    <a:ext uri="{A12FA001-AC4F-418D-AE19-62706E023703}">
                      <ahyp:hlinkClr xmlns:ahyp="http://schemas.microsoft.com/office/drawing/2018/hyperlinkcolor" val="tx"/>
                    </a:ext>
                  </a:extLst>
                </a:hlinkClick>
              </a:rPr>
              <a:t>Iron Mike Entertainment</a:t>
            </a:r>
            <a:br>
              <a:rPr lang="en-GB" sz="600" dirty="0">
                <a:solidFill>
                  <a:schemeClr val="bg1"/>
                </a:solidFill>
              </a:rPr>
            </a:br>
            <a:r>
              <a:rPr lang="en-GB" sz="600" dirty="0" err="1">
                <a:solidFill>
                  <a:schemeClr val="bg1"/>
                </a:solidFill>
              </a:rPr>
              <a:t>Jacarandá</a:t>
            </a:r>
            <a:r>
              <a:rPr lang="en-GB" sz="600" dirty="0">
                <a:solidFill>
                  <a:schemeClr val="bg1"/>
                </a:solidFill>
              </a:rPr>
              <a:t> Licensing ● </a:t>
            </a:r>
            <a:r>
              <a:rPr lang="en-GB" sz="600" u="sng" dirty="0">
                <a:solidFill>
                  <a:schemeClr val="bg1"/>
                </a:solidFill>
                <a:hlinkClick r:id="rId25">
                  <a:extLst>
                    <a:ext uri="{A12FA001-AC4F-418D-AE19-62706E023703}">
                      <ahyp:hlinkClr xmlns:ahyp="http://schemas.microsoft.com/office/drawing/2018/hyperlinkcolor" val="tx"/>
                    </a:ext>
                  </a:extLst>
                </a:hlinkClick>
              </a:rPr>
              <a:t>http://jacarandalicensing.com.br/</a:t>
            </a:r>
            <a:br>
              <a:rPr lang="en-GB" sz="600" dirty="0">
                <a:solidFill>
                  <a:schemeClr val="bg1"/>
                </a:solidFill>
              </a:rPr>
            </a:br>
            <a:r>
              <a:rPr lang="en-GB" sz="600" dirty="0" err="1">
                <a:solidFill>
                  <a:schemeClr val="bg1"/>
                </a:solidFill>
              </a:rPr>
              <a:t>JinglePunks</a:t>
            </a:r>
            <a:r>
              <a:rPr lang="en-GB" sz="600" dirty="0">
                <a:solidFill>
                  <a:schemeClr val="bg1"/>
                </a:solidFill>
              </a:rPr>
              <a:t> ● </a:t>
            </a:r>
            <a:r>
              <a:rPr lang="en-GB" sz="600" u="sng" dirty="0">
                <a:solidFill>
                  <a:schemeClr val="bg1"/>
                </a:solidFill>
                <a:hlinkClick r:id="rId26">
                  <a:extLst>
                    <a:ext uri="{A12FA001-AC4F-418D-AE19-62706E023703}">
                      <ahyp:hlinkClr xmlns:ahyp="http://schemas.microsoft.com/office/drawing/2018/hyperlinkcolor" val="tx"/>
                    </a:ext>
                  </a:extLst>
                </a:hlinkClick>
              </a:rPr>
              <a:t>www.my.jinglepunks.com</a:t>
            </a:r>
            <a:r>
              <a:rPr lang="en-GB" sz="600" dirty="0">
                <a:solidFill>
                  <a:schemeClr val="bg1"/>
                </a:solidFill>
              </a:rPr>
              <a:t> </a:t>
            </a:r>
            <a:br>
              <a:rPr lang="en-GB" sz="600" dirty="0">
                <a:solidFill>
                  <a:schemeClr val="bg1"/>
                </a:solidFill>
              </a:rPr>
            </a:br>
            <a:r>
              <a:rPr lang="en-GB" sz="600" dirty="0">
                <a:solidFill>
                  <a:schemeClr val="bg1"/>
                </a:solidFill>
              </a:rPr>
              <a:t>Los Angeles ● Post Music </a:t>
            </a:r>
            <a:r>
              <a:rPr lang="en-GB" sz="600" u="sng" dirty="0">
                <a:solidFill>
                  <a:schemeClr val="bg1"/>
                </a:solidFill>
                <a:hlinkClick r:id="rId27">
                  <a:extLst>
                    <a:ext uri="{A12FA001-AC4F-418D-AE19-62706E023703}">
                      <ahyp:hlinkClr xmlns:ahyp="http://schemas.microsoft.com/office/drawing/2018/hyperlinkcolor" val="tx"/>
                    </a:ext>
                  </a:extLst>
                </a:hlinkClick>
              </a:rPr>
              <a:t>LA Post Music, Inc. - Production Music Library for all media - Just Listen!</a:t>
            </a:r>
            <a:br>
              <a:rPr lang="en-GB" sz="600" dirty="0">
                <a:solidFill>
                  <a:schemeClr val="bg1"/>
                </a:solidFill>
              </a:rPr>
            </a:br>
            <a:r>
              <a:rPr lang="en-GB" sz="600" dirty="0">
                <a:solidFill>
                  <a:schemeClr val="bg1"/>
                </a:solidFill>
              </a:rPr>
              <a:t>Luck Stock ● </a:t>
            </a:r>
            <a:r>
              <a:rPr lang="en-GB" sz="600" u="sng" dirty="0">
                <a:solidFill>
                  <a:schemeClr val="bg1"/>
                </a:solidFill>
                <a:hlinkClick r:id="rId28">
                  <a:extLst>
                    <a:ext uri="{A12FA001-AC4F-418D-AE19-62706E023703}">
                      <ahyp:hlinkClr xmlns:ahyp="http://schemas.microsoft.com/office/drawing/2018/hyperlinkcolor" val="tx"/>
                    </a:ext>
                  </a:extLst>
                </a:hlinkClick>
              </a:rPr>
              <a:t>www.luckstock.com</a:t>
            </a:r>
            <a:br>
              <a:rPr lang="en-GB" sz="600" dirty="0">
                <a:solidFill>
                  <a:schemeClr val="bg1"/>
                </a:solidFill>
              </a:rPr>
            </a:br>
            <a:r>
              <a:rPr lang="en-GB" sz="600" dirty="0">
                <a:solidFill>
                  <a:schemeClr val="bg1"/>
                </a:solidFill>
              </a:rPr>
              <a:t>Manhattan Production Music ● </a:t>
            </a:r>
            <a:r>
              <a:rPr lang="en-GB" sz="600" u="sng" dirty="0">
                <a:solidFill>
                  <a:schemeClr val="bg1"/>
                </a:solidFill>
                <a:hlinkClick r:id="rId29">
                  <a:extLst>
                    <a:ext uri="{A12FA001-AC4F-418D-AE19-62706E023703}">
                      <ahyp:hlinkClr xmlns:ahyp="http://schemas.microsoft.com/office/drawing/2018/hyperlinkcolor" val="tx"/>
                    </a:ext>
                  </a:extLst>
                </a:hlinkClick>
              </a:rPr>
              <a:t>Manhattan Production Music</a:t>
            </a:r>
            <a:br>
              <a:rPr lang="en-GB" sz="600" dirty="0">
                <a:solidFill>
                  <a:schemeClr val="bg1"/>
                </a:solidFill>
              </a:rPr>
            </a:br>
            <a:r>
              <a:rPr lang="en-GB" sz="600" dirty="0" err="1">
                <a:solidFill>
                  <a:schemeClr val="bg1"/>
                </a:solidFill>
              </a:rPr>
              <a:t>Megatrax</a:t>
            </a:r>
            <a:r>
              <a:rPr lang="en-GB" sz="600" dirty="0">
                <a:solidFill>
                  <a:schemeClr val="bg1"/>
                </a:solidFill>
              </a:rPr>
              <a:t> ● </a:t>
            </a:r>
            <a:r>
              <a:rPr lang="en-GB" sz="600" u="sng" dirty="0">
                <a:solidFill>
                  <a:schemeClr val="bg1"/>
                </a:solidFill>
                <a:hlinkClick r:id="rId30">
                  <a:extLst>
                    <a:ext uri="{A12FA001-AC4F-418D-AE19-62706E023703}">
                      <ahyp:hlinkClr xmlns:ahyp="http://schemas.microsoft.com/office/drawing/2018/hyperlinkcolor" val="tx"/>
                    </a:ext>
                  </a:extLst>
                </a:hlinkClick>
              </a:rPr>
              <a:t>Megatrax (en)</a:t>
            </a:r>
            <a:br>
              <a:rPr lang="en-GB" sz="600" dirty="0">
                <a:solidFill>
                  <a:schemeClr val="bg1"/>
                </a:solidFill>
              </a:rPr>
            </a:br>
            <a:r>
              <a:rPr lang="en-GB" sz="600" dirty="0" err="1">
                <a:solidFill>
                  <a:schemeClr val="bg1"/>
                </a:solidFill>
              </a:rPr>
              <a:t>Moonlab</a:t>
            </a:r>
            <a:r>
              <a:rPr lang="en-GB" sz="600" dirty="0">
                <a:solidFill>
                  <a:schemeClr val="bg1"/>
                </a:solidFill>
              </a:rPr>
              <a:t> Music ● </a:t>
            </a:r>
            <a:r>
              <a:rPr lang="en-GB" sz="600" u="sng" dirty="0">
                <a:solidFill>
                  <a:schemeClr val="bg1"/>
                </a:solidFill>
                <a:hlinkClick r:id="rId31">
                  <a:extLst>
                    <a:ext uri="{A12FA001-AC4F-418D-AE19-62706E023703}">
                      <ahyp:hlinkClr xmlns:ahyp="http://schemas.microsoft.com/office/drawing/2018/hyperlinkcolor" val="tx"/>
                    </a:ext>
                  </a:extLst>
                </a:hlinkClick>
              </a:rPr>
              <a:t>http://www.moonlabmusic.com/</a:t>
            </a:r>
            <a:br>
              <a:rPr lang="en-GB" sz="600" dirty="0">
                <a:solidFill>
                  <a:schemeClr val="bg1"/>
                </a:solidFill>
              </a:rPr>
            </a:br>
            <a:r>
              <a:rPr lang="en-GB" sz="600" dirty="0" err="1">
                <a:solidFill>
                  <a:schemeClr val="bg1"/>
                </a:solidFill>
              </a:rPr>
              <a:t>MoonShire</a:t>
            </a:r>
            <a:r>
              <a:rPr lang="en-GB" sz="600" dirty="0">
                <a:solidFill>
                  <a:schemeClr val="bg1"/>
                </a:solidFill>
              </a:rPr>
              <a:t> ● </a:t>
            </a:r>
            <a:r>
              <a:rPr lang="en-GB" sz="600" u="sng" dirty="0">
                <a:solidFill>
                  <a:schemeClr val="bg1"/>
                </a:solidFill>
                <a:hlinkClick r:id="rId32">
                  <a:extLst>
                    <a:ext uri="{A12FA001-AC4F-418D-AE19-62706E023703}">
                      <ahyp:hlinkClr xmlns:ahyp="http://schemas.microsoft.com/office/drawing/2018/hyperlinkcolor" val="tx"/>
                    </a:ext>
                  </a:extLst>
                </a:hlinkClick>
              </a:rPr>
              <a:t>www.moonshine.tv</a:t>
            </a:r>
            <a:br>
              <a:rPr lang="en-GB" sz="600" dirty="0">
                <a:solidFill>
                  <a:schemeClr val="bg1"/>
                </a:solidFill>
              </a:rPr>
            </a:br>
            <a:r>
              <a:rPr lang="en-GB" sz="600" dirty="0">
                <a:solidFill>
                  <a:schemeClr val="bg1"/>
                </a:solidFill>
              </a:rPr>
              <a:t>Motion Elements ● </a:t>
            </a:r>
            <a:r>
              <a:rPr lang="en-GB" sz="600" u="sng" dirty="0">
                <a:solidFill>
                  <a:schemeClr val="bg1"/>
                </a:solidFill>
                <a:hlinkClick r:id="rId33">
                  <a:extLst>
                    <a:ext uri="{A12FA001-AC4F-418D-AE19-62706E023703}">
                      <ahyp:hlinkClr xmlns:ahyp="http://schemas.microsoft.com/office/drawing/2018/hyperlinkcolor" val="tx"/>
                    </a:ext>
                  </a:extLst>
                </a:hlinkClick>
              </a:rPr>
              <a:t>After Effects templates, video stock footage, royalty-free music | ME</a:t>
            </a:r>
            <a:br>
              <a:rPr lang="en-GB" sz="600" dirty="0">
                <a:solidFill>
                  <a:schemeClr val="bg1"/>
                </a:solidFill>
              </a:rPr>
            </a:br>
            <a:r>
              <a:rPr lang="en-GB" sz="600" dirty="0" err="1">
                <a:solidFill>
                  <a:schemeClr val="bg1"/>
                </a:solidFill>
              </a:rPr>
              <a:t>MusicBed</a:t>
            </a:r>
            <a:r>
              <a:rPr lang="en-GB" sz="600" dirty="0">
                <a:solidFill>
                  <a:schemeClr val="bg1"/>
                </a:solidFill>
              </a:rPr>
              <a:t> ● </a:t>
            </a:r>
            <a:r>
              <a:rPr lang="en-GB" sz="600" u="sng" dirty="0">
                <a:solidFill>
                  <a:schemeClr val="bg1"/>
                </a:solidFill>
                <a:hlinkClick r:id="rId34">
                  <a:extLst>
                    <a:ext uri="{A12FA001-AC4F-418D-AE19-62706E023703}">
                      <ahyp:hlinkClr xmlns:ahyp="http://schemas.microsoft.com/office/drawing/2018/hyperlinkcolor" val="tx"/>
                    </a:ext>
                  </a:extLst>
                </a:hlinkClick>
              </a:rPr>
              <a:t>https://www.musicbed.com/</a:t>
            </a:r>
            <a:br>
              <a:rPr lang="en-GB" sz="600" dirty="0">
                <a:solidFill>
                  <a:schemeClr val="bg1"/>
                </a:solidFill>
              </a:rPr>
            </a:br>
            <a:r>
              <a:rPr lang="en-GB" sz="600" dirty="0">
                <a:solidFill>
                  <a:schemeClr val="bg1"/>
                </a:solidFill>
              </a:rPr>
              <a:t>Music Beyond ● </a:t>
            </a:r>
            <a:r>
              <a:rPr lang="en-GB" sz="600" u="sng" dirty="0">
                <a:solidFill>
                  <a:schemeClr val="bg1"/>
                </a:solidFill>
                <a:hlinkClick r:id="rId35">
                  <a:extLst>
                    <a:ext uri="{A12FA001-AC4F-418D-AE19-62706E023703}">
                      <ahyp:hlinkClr xmlns:ahyp="http://schemas.microsoft.com/office/drawing/2018/hyperlinkcolor" val="tx"/>
                    </a:ext>
                  </a:extLst>
                </a:hlinkClick>
              </a:rPr>
              <a:t>http://www.musicbeyond.com/</a:t>
            </a:r>
            <a:br>
              <a:rPr lang="en-GB" sz="600" dirty="0">
                <a:solidFill>
                  <a:schemeClr val="bg1"/>
                </a:solidFill>
              </a:rPr>
            </a:br>
            <a:r>
              <a:rPr lang="en-GB" sz="600" dirty="0">
                <a:solidFill>
                  <a:schemeClr val="bg1"/>
                </a:solidFill>
              </a:rPr>
              <a:t>Music Dealers ● </a:t>
            </a:r>
            <a:r>
              <a:rPr lang="en-GB" sz="600" u="sng" dirty="0">
                <a:solidFill>
                  <a:schemeClr val="bg1"/>
                </a:solidFill>
                <a:hlinkClick r:id="rId36">
                  <a:extLst>
                    <a:ext uri="{A12FA001-AC4F-418D-AE19-62706E023703}">
                      <ahyp:hlinkClr xmlns:ahyp="http://schemas.microsoft.com/office/drawing/2018/hyperlinkcolor" val="tx"/>
                    </a:ext>
                  </a:extLst>
                </a:hlinkClick>
              </a:rPr>
              <a:t>Music Licensing Companies – Licensing Music For Film – Music Dealers</a:t>
            </a:r>
            <a:br>
              <a:rPr lang="en-GB" sz="600" dirty="0">
                <a:solidFill>
                  <a:schemeClr val="bg1"/>
                </a:solidFill>
              </a:rPr>
            </a:br>
            <a:r>
              <a:rPr lang="en-GB" sz="600" dirty="0">
                <a:solidFill>
                  <a:schemeClr val="bg1"/>
                </a:solidFill>
              </a:rPr>
              <a:t>My </a:t>
            </a:r>
            <a:r>
              <a:rPr lang="en-GB" sz="600" dirty="0" err="1">
                <a:solidFill>
                  <a:schemeClr val="bg1"/>
                </a:solidFill>
              </a:rPr>
              <a:t>Hiptunes</a:t>
            </a:r>
            <a:r>
              <a:rPr lang="en-GB" sz="600" dirty="0">
                <a:solidFill>
                  <a:schemeClr val="bg1"/>
                </a:solidFill>
              </a:rPr>
              <a:t> ● </a:t>
            </a:r>
            <a:r>
              <a:rPr lang="en-GB" sz="600" u="sng" dirty="0">
                <a:solidFill>
                  <a:schemeClr val="bg1"/>
                </a:solidFill>
                <a:hlinkClick r:id="rId37">
                  <a:extLst>
                    <a:ext uri="{A12FA001-AC4F-418D-AE19-62706E023703}">
                      <ahyp:hlinkClr xmlns:ahyp="http://schemas.microsoft.com/office/drawing/2018/hyperlinkcolor" val="tx"/>
                    </a:ext>
                  </a:extLst>
                </a:hlinkClick>
              </a:rPr>
              <a:t>Artist Portal – A place for musicians to learn about stockmusic.net</a:t>
            </a:r>
            <a:br>
              <a:rPr lang="en-GB" sz="600" dirty="0">
                <a:solidFill>
                  <a:schemeClr val="bg1"/>
                </a:solidFill>
              </a:rPr>
            </a:br>
            <a:r>
              <a:rPr lang="en-GB" sz="600" dirty="0" err="1">
                <a:solidFill>
                  <a:schemeClr val="bg1"/>
                </a:solidFill>
              </a:rPr>
              <a:t>Omnimusic</a:t>
            </a:r>
            <a:r>
              <a:rPr lang="en-GB" sz="600" dirty="0">
                <a:solidFill>
                  <a:schemeClr val="bg1"/>
                </a:solidFill>
              </a:rPr>
              <a:t> ● </a:t>
            </a:r>
            <a:r>
              <a:rPr lang="en-GB" sz="600" u="sng" dirty="0">
                <a:solidFill>
                  <a:schemeClr val="bg1"/>
                </a:solidFill>
                <a:hlinkClick r:id="rId38">
                  <a:extLst>
                    <a:ext uri="{A12FA001-AC4F-418D-AE19-62706E023703}">
                      <ahyp:hlinkClr xmlns:ahyp="http://schemas.microsoft.com/office/drawing/2018/hyperlinkcolor" val="tx"/>
                    </a:ext>
                  </a:extLst>
                </a:hlinkClick>
              </a:rPr>
              <a:t>https://www.omnimusic.com/</a:t>
            </a:r>
            <a:br>
              <a:rPr lang="en-GB" sz="600" dirty="0">
                <a:solidFill>
                  <a:schemeClr val="bg1"/>
                </a:solidFill>
              </a:rPr>
            </a:br>
            <a:r>
              <a:rPr lang="en-GB" sz="600" dirty="0">
                <a:solidFill>
                  <a:schemeClr val="bg1"/>
                </a:solidFill>
              </a:rPr>
              <a:t>Opus 1 Music ● </a:t>
            </a:r>
            <a:r>
              <a:rPr lang="en-GB" sz="600" u="sng" dirty="0">
                <a:solidFill>
                  <a:schemeClr val="bg1"/>
                </a:solidFill>
                <a:hlinkClick r:id="rId39">
                  <a:extLst>
                    <a:ext uri="{A12FA001-AC4F-418D-AE19-62706E023703}">
                      <ahyp:hlinkClr xmlns:ahyp="http://schemas.microsoft.com/office/drawing/2018/hyperlinkcolor" val="tx"/>
                    </a:ext>
                  </a:extLst>
                </a:hlinkClick>
              </a:rPr>
              <a:t>Opus 1 Music - Production Music Library and Licensing</a:t>
            </a:r>
            <a:br>
              <a:rPr lang="en-GB" sz="600" dirty="0">
                <a:solidFill>
                  <a:schemeClr val="bg1"/>
                </a:solidFill>
              </a:rPr>
            </a:br>
            <a:r>
              <a:rPr lang="en-GB" sz="600" dirty="0">
                <a:solidFill>
                  <a:schemeClr val="bg1"/>
                </a:solidFill>
              </a:rPr>
              <a:t>Pond5 ● </a:t>
            </a:r>
            <a:r>
              <a:rPr lang="en-GB" sz="600" u="sng" dirty="0">
                <a:solidFill>
                  <a:schemeClr val="bg1"/>
                </a:solidFill>
                <a:hlinkClick r:id="rId40">
                  <a:extLst>
                    <a:ext uri="{A12FA001-AC4F-418D-AE19-62706E023703}">
                      <ahyp:hlinkClr xmlns:ahyp="http://schemas.microsoft.com/office/drawing/2018/hyperlinkcolor" val="tx"/>
                    </a:ext>
                  </a:extLst>
                </a:hlinkClick>
              </a:rPr>
              <a:t>www.pond5.com</a:t>
            </a:r>
            <a:br>
              <a:rPr lang="en-GB" sz="600" dirty="0">
                <a:solidFill>
                  <a:schemeClr val="bg1"/>
                </a:solidFill>
              </a:rPr>
            </a:br>
            <a:r>
              <a:rPr lang="en-GB" sz="600" dirty="0">
                <a:solidFill>
                  <a:schemeClr val="bg1"/>
                </a:solidFill>
              </a:rPr>
              <a:t>Post Haste Music ● </a:t>
            </a:r>
            <a:r>
              <a:rPr lang="en-GB" sz="600" u="sng" dirty="0">
                <a:solidFill>
                  <a:schemeClr val="bg1"/>
                </a:solidFill>
                <a:hlinkClick r:id="rId41">
                  <a:extLst>
                    <a:ext uri="{A12FA001-AC4F-418D-AE19-62706E023703}">
                      <ahyp:hlinkClr xmlns:ahyp="http://schemas.microsoft.com/office/drawing/2018/hyperlinkcolor" val="tx"/>
                    </a:ext>
                  </a:extLst>
                </a:hlinkClick>
              </a:rPr>
              <a:t>Home | PostHaste Music</a:t>
            </a:r>
            <a:br>
              <a:rPr lang="en-GB" sz="600" dirty="0">
                <a:solidFill>
                  <a:schemeClr val="bg1"/>
                </a:solidFill>
              </a:rPr>
            </a:br>
            <a:r>
              <a:rPr lang="en-GB" sz="600" dirty="0" err="1">
                <a:solidFill>
                  <a:schemeClr val="bg1"/>
                </a:solidFill>
              </a:rPr>
              <a:t>ShutterStock</a:t>
            </a:r>
            <a:r>
              <a:rPr lang="en-GB" sz="600" dirty="0">
                <a:solidFill>
                  <a:schemeClr val="bg1"/>
                </a:solidFill>
              </a:rPr>
              <a:t> ● </a:t>
            </a:r>
            <a:r>
              <a:rPr lang="en-GB" sz="600" u="sng" dirty="0">
                <a:solidFill>
                  <a:schemeClr val="bg1"/>
                </a:solidFill>
                <a:hlinkClick r:id="rId42">
                  <a:extLst>
                    <a:ext uri="{A12FA001-AC4F-418D-AE19-62706E023703}">
                      <ahyp:hlinkClr xmlns:ahyp="http://schemas.microsoft.com/office/drawing/2018/hyperlinkcolor" val="tx"/>
                    </a:ext>
                  </a:extLst>
                </a:hlinkClick>
              </a:rPr>
              <a:t>www.shutterstock.com</a:t>
            </a:r>
            <a:br>
              <a:rPr lang="en-GB" sz="600" dirty="0">
                <a:solidFill>
                  <a:schemeClr val="bg1"/>
                </a:solidFill>
              </a:rPr>
            </a:br>
            <a:r>
              <a:rPr lang="en-GB" sz="600" dirty="0">
                <a:solidFill>
                  <a:schemeClr val="bg1"/>
                </a:solidFill>
              </a:rPr>
              <a:t>Soundscape Media ● </a:t>
            </a:r>
            <a:r>
              <a:rPr lang="en-GB" sz="600" u="sng" dirty="0">
                <a:solidFill>
                  <a:schemeClr val="bg1"/>
                </a:solidFill>
                <a:hlinkClick r:id="rId43">
                  <a:extLst>
                    <a:ext uri="{A12FA001-AC4F-418D-AE19-62706E023703}">
                      <ahyp:hlinkClr xmlns:ahyp="http://schemas.microsoft.com/office/drawing/2018/hyperlinkcolor" val="tx"/>
                    </a:ext>
                  </a:extLst>
                </a:hlinkClick>
              </a:rPr>
              <a:t>Soundscape Media | Boutique Indie Music Licensing</a:t>
            </a:r>
            <a:br>
              <a:rPr lang="en-GB" sz="600" dirty="0">
                <a:solidFill>
                  <a:schemeClr val="bg1"/>
                </a:solidFill>
              </a:rPr>
            </a:br>
            <a:r>
              <a:rPr lang="en-GB" sz="600" dirty="0">
                <a:solidFill>
                  <a:schemeClr val="bg1"/>
                </a:solidFill>
              </a:rPr>
              <a:t>The Music Playground ● </a:t>
            </a:r>
            <a:r>
              <a:rPr lang="en-GB" sz="600" u="sng" dirty="0">
                <a:solidFill>
                  <a:schemeClr val="bg1"/>
                </a:solidFill>
                <a:hlinkClick r:id="rId44">
                  <a:extLst>
                    <a:ext uri="{A12FA001-AC4F-418D-AE19-62706E023703}">
                      <ahyp:hlinkClr xmlns:ahyp="http://schemas.microsoft.com/office/drawing/2018/hyperlinkcolor" val="tx"/>
                    </a:ext>
                  </a:extLst>
                </a:hlinkClick>
              </a:rPr>
              <a:t>| The Music Playground - Artist Licensing and Music Supervision</a:t>
            </a:r>
            <a:br>
              <a:rPr lang="en-GB" sz="600" dirty="0">
                <a:solidFill>
                  <a:schemeClr val="bg1"/>
                </a:solidFill>
              </a:rPr>
            </a:br>
            <a:r>
              <a:rPr lang="en-GB" sz="600" dirty="0" err="1">
                <a:solidFill>
                  <a:schemeClr val="bg1"/>
                </a:solidFill>
              </a:rPr>
              <a:t>TrioST</a:t>
            </a:r>
            <a:r>
              <a:rPr lang="en-GB" sz="600" dirty="0">
                <a:solidFill>
                  <a:schemeClr val="bg1"/>
                </a:solidFill>
              </a:rPr>
              <a:t> ● </a:t>
            </a:r>
            <a:r>
              <a:rPr lang="en-GB" sz="600" u="sng" dirty="0">
                <a:solidFill>
                  <a:schemeClr val="bg1"/>
                </a:solidFill>
                <a:hlinkClick r:id="rId45">
                  <a:extLst>
                    <a:ext uri="{A12FA001-AC4F-418D-AE19-62706E023703}">
                      <ahyp:hlinkClr xmlns:ahyp="http://schemas.microsoft.com/office/drawing/2018/hyperlinkcolor" val="tx"/>
                    </a:ext>
                  </a:extLst>
                </a:hlinkClick>
              </a:rPr>
              <a:t>TRIO | Home</a:t>
            </a:r>
            <a:br>
              <a:rPr lang="en-GB" sz="600" dirty="0">
                <a:solidFill>
                  <a:schemeClr val="bg1"/>
                </a:solidFill>
              </a:rPr>
            </a:br>
            <a:r>
              <a:rPr lang="en-GB" sz="600" dirty="0">
                <a:solidFill>
                  <a:schemeClr val="bg1"/>
                </a:solidFill>
              </a:rPr>
              <a:t>Triple Scoop Music ● </a:t>
            </a:r>
            <a:r>
              <a:rPr lang="en-GB" sz="600" u="sng" dirty="0">
                <a:solidFill>
                  <a:schemeClr val="bg1"/>
                </a:solidFill>
                <a:hlinkClick r:id="rId46">
                  <a:extLst>
                    <a:ext uri="{A12FA001-AC4F-418D-AE19-62706E023703}">
                      <ahyp:hlinkClr xmlns:ahyp="http://schemas.microsoft.com/office/drawing/2018/hyperlinkcolor" val="tx"/>
                    </a:ext>
                  </a:extLst>
                </a:hlinkClick>
              </a:rPr>
              <a:t>Music Licensing for Video, Film &amp; Photo - Triple Scoop Music</a:t>
            </a:r>
            <a:br>
              <a:rPr lang="en-GB" sz="600" dirty="0">
                <a:solidFill>
                  <a:schemeClr val="bg1"/>
                </a:solidFill>
              </a:rPr>
            </a:br>
            <a:r>
              <a:rPr lang="en-GB" sz="600" dirty="0" err="1">
                <a:solidFill>
                  <a:schemeClr val="bg1"/>
                </a:solidFill>
              </a:rPr>
              <a:t>TuneFruit</a:t>
            </a:r>
            <a:r>
              <a:rPr lang="en-GB" sz="600" dirty="0">
                <a:solidFill>
                  <a:schemeClr val="bg1"/>
                </a:solidFill>
              </a:rPr>
              <a:t> ● </a:t>
            </a:r>
            <a:r>
              <a:rPr lang="en-GB" sz="600" u="sng" dirty="0">
                <a:solidFill>
                  <a:schemeClr val="bg1"/>
                </a:solidFill>
                <a:hlinkClick r:id="rId47">
                  <a:extLst>
                    <a:ext uri="{A12FA001-AC4F-418D-AE19-62706E023703}">
                      <ahyp:hlinkClr xmlns:ahyp="http://schemas.microsoft.com/office/drawing/2018/hyperlinkcolor" val="tx"/>
                    </a:ext>
                  </a:extLst>
                </a:hlinkClick>
              </a:rPr>
              <a:t>www.tunefruit.com</a:t>
            </a:r>
            <a:br>
              <a:rPr lang="en-GB" sz="600" dirty="0">
                <a:solidFill>
                  <a:schemeClr val="bg1"/>
                </a:solidFill>
              </a:rPr>
            </a:br>
            <a:r>
              <a:rPr lang="en-GB" sz="600" dirty="0" err="1">
                <a:solidFill>
                  <a:schemeClr val="bg1"/>
                </a:solidFill>
              </a:rPr>
              <a:t>Zudo</a:t>
            </a:r>
            <a:r>
              <a:rPr lang="en-GB" sz="600" dirty="0">
                <a:solidFill>
                  <a:schemeClr val="bg1"/>
                </a:solidFill>
              </a:rPr>
              <a:t> Music ● </a:t>
            </a:r>
            <a:r>
              <a:rPr lang="en-GB" sz="600" u="sng" dirty="0">
                <a:solidFill>
                  <a:schemeClr val="bg1"/>
                </a:solidFill>
                <a:hlinkClick r:id="rId48">
                  <a:extLst>
                    <a:ext uri="{A12FA001-AC4F-418D-AE19-62706E023703}">
                      <ahyp:hlinkClr xmlns:ahyp="http://schemas.microsoft.com/office/drawing/2018/hyperlinkcolor" val="tx"/>
                    </a:ext>
                  </a:extLst>
                </a:hlinkClick>
              </a:rPr>
              <a:t>www.zudomusic.com</a:t>
            </a:r>
            <a:br>
              <a:rPr lang="en-GB" sz="600" dirty="0">
                <a:solidFill>
                  <a:schemeClr val="bg1"/>
                </a:solidFill>
              </a:rPr>
            </a:br>
            <a:r>
              <a:rPr lang="en-GB" sz="600" dirty="0">
                <a:solidFill>
                  <a:schemeClr val="bg1"/>
                </a:solidFill>
              </a:rPr>
              <a:t>300 Monks ● </a:t>
            </a:r>
            <a:r>
              <a:rPr lang="en-GB" sz="600" u="sng" dirty="0">
                <a:solidFill>
                  <a:schemeClr val="bg1"/>
                </a:solidFill>
                <a:hlinkClick r:id="rId49">
                  <a:extLst>
                    <a:ext uri="{A12FA001-AC4F-418D-AE19-62706E023703}">
                      <ahyp:hlinkClr xmlns:ahyp="http://schemas.microsoft.com/office/drawing/2018/hyperlinkcolor" val="tx"/>
                    </a:ext>
                  </a:extLst>
                </a:hlinkClick>
              </a:rPr>
              <a:t>Welcome - Royalty Free Music by 300 Monks</a:t>
            </a:r>
            <a:br>
              <a:rPr lang="en-GB" sz="600" dirty="0">
                <a:solidFill>
                  <a:schemeClr val="bg1"/>
                </a:solidFill>
              </a:rPr>
            </a:br>
            <a:r>
              <a:rPr lang="en-GB" sz="600" dirty="0">
                <a:solidFill>
                  <a:schemeClr val="bg1"/>
                </a:solidFill>
              </a:rPr>
              <a:t>9 Lives Music ● </a:t>
            </a:r>
            <a:r>
              <a:rPr lang="en-GB" sz="600" u="sng" dirty="0">
                <a:solidFill>
                  <a:schemeClr val="bg1"/>
                </a:solidFill>
                <a:hlinkClick r:id="rId50">
                  <a:extLst>
                    <a:ext uri="{A12FA001-AC4F-418D-AE19-62706E023703}">
                      <ahyp:hlinkClr xmlns:ahyp="http://schemas.microsoft.com/office/drawing/2018/hyperlinkcolor" val="tx"/>
                    </a:ext>
                  </a:extLst>
                </a:hlinkClick>
              </a:rPr>
              <a:t>Search Gen Lite</a:t>
            </a:r>
            <a:br>
              <a:rPr lang="en-GB" sz="600" dirty="0">
                <a:solidFill>
                  <a:schemeClr val="bg1"/>
                </a:solidFill>
              </a:rPr>
            </a:br>
            <a:r>
              <a:rPr lang="en-GB" sz="600" dirty="0">
                <a:solidFill>
                  <a:schemeClr val="bg1"/>
                </a:solidFill>
              </a:rPr>
              <a:t>Absolute Music </a:t>
            </a:r>
            <a:r>
              <a:rPr lang="en-GB" sz="600" dirty="0" err="1">
                <a:solidFill>
                  <a:schemeClr val="bg1"/>
                </a:solidFill>
              </a:rPr>
              <a:t>Libary</a:t>
            </a:r>
            <a:r>
              <a:rPr lang="en-GB" sz="600" dirty="0">
                <a:solidFill>
                  <a:schemeClr val="bg1"/>
                </a:solidFill>
              </a:rPr>
              <a:t> ● </a:t>
            </a:r>
            <a:r>
              <a:rPr lang="en-GB" sz="600" u="sng" dirty="0">
                <a:solidFill>
                  <a:schemeClr val="bg1"/>
                </a:solidFill>
                <a:hlinkClick r:id="rId51">
                  <a:extLst>
                    <a:ext uri="{A12FA001-AC4F-418D-AE19-62706E023703}">
                      <ahyp:hlinkClr xmlns:ahyp="http://schemas.microsoft.com/office/drawing/2018/hyperlinkcolor" val="tx"/>
                    </a:ext>
                  </a:extLst>
                </a:hlinkClick>
              </a:rPr>
              <a:t>Absolute Music</a:t>
            </a:r>
            <a:br>
              <a:rPr lang="en-GB" sz="600" dirty="0">
                <a:solidFill>
                  <a:schemeClr val="bg1"/>
                </a:solidFill>
              </a:rPr>
            </a:br>
            <a:r>
              <a:rPr lang="en-GB" sz="600" dirty="0">
                <a:solidFill>
                  <a:schemeClr val="bg1"/>
                </a:solidFill>
              </a:rPr>
              <a:t>Action Media Music ● </a:t>
            </a:r>
            <a:r>
              <a:rPr lang="en-GB" sz="600" u="sng" dirty="0">
                <a:solidFill>
                  <a:schemeClr val="bg1"/>
                </a:solidFill>
                <a:hlinkClick r:id="rId52">
                  <a:extLst>
                    <a:ext uri="{A12FA001-AC4F-418D-AE19-62706E023703}">
                      <ahyp:hlinkClr xmlns:ahyp="http://schemas.microsoft.com/office/drawing/2018/hyperlinkcolor" val="tx"/>
                    </a:ext>
                  </a:extLst>
                </a:hlinkClick>
              </a:rPr>
              <a:t>Action Media Music | We connect you to the music</a:t>
            </a:r>
            <a:br>
              <a:rPr lang="en-GB" sz="600" dirty="0">
                <a:solidFill>
                  <a:schemeClr val="bg1"/>
                </a:solidFill>
              </a:rPr>
            </a:br>
            <a:r>
              <a:rPr lang="en-GB" sz="600" dirty="0">
                <a:solidFill>
                  <a:schemeClr val="bg1"/>
                </a:solidFill>
              </a:rPr>
              <a:t>Amphibious Zoo Music ● </a:t>
            </a:r>
            <a:r>
              <a:rPr lang="en-GB" sz="600" u="sng" dirty="0">
                <a:solidFill>
                  <a:schemeClr val="bg1"/>
                </a:solidFill>
                <a:hlinkClick r:id="rId53">
                  <a:extLst>
                    <a:ext uri="{A12FA001-AC4F-418D-AE19-62706E023703}">
                      <ahyp:hlinkClr xmlns:ahyp="http://schemas.microsoft.com/office/drawing/2018/hyperlinkcolor" val="tx"/>
                    </a:ext>
                  </a:extLst>
                </a:hlinkClick>
              </a:rPr>
              <a:t>Amphibious Zoo Music - The Ultimate Production Music Library</a:t>
            </a:r>
            <a:br>
              <a:rPr lang="en-GB" sz="600" dirty="0">
                <a:solidFill>
                  <a:schemeClr val="bg1"/>
                </a:solidFill>
              </a:rPr>
            </a:br>
            <a:r>
              <a:rPr lang="en-GB" sz="600" dirty="0">
                <a:solidFill>
                  <a:schemeClr val="bg1"/>
                </a:solidFill>
              </a:rPr>
              <a:t>Anger Music ● </a:t>
            </a:r>
            <a:r>
              <a:rPr lang="en-GB" sz="600" u="sng" dirty="0">
                <a:solidFill>
                  <a:schemeClr val="bg1"/>
                </a:solidFill>
                <a:hlinkClick r:id="rId54">
                  <a:extLst>
                    <a:ext uri="{A12FA001-AC4F-418D-AE19-62706E023703}">
                      <ahyp:hlinkClr xmlns:ahyp="http://schemas.microsoft.com/office/drawing/2018/hyperlinkcolor" val="tx"/>
                    </a:ext>
                  </a:extLst>
                </a:hlinkClick>
              </a:rPr>
              <a:t>Home - Anger Music</a:t>
            </a:r>
            <a:br>
              <a:rPr lang="en-GB" sz="600" dirty="0">
                <a:solidFill>
                  <a:schemeClr val="bg1"/>
                </a:solidFill>
              </a:rPr>
            </a:br>
            <a:r>
              <a:rPr lang="en-GB" sz="600" dirty="0">
                <a:solidFill>
                  <a:schemeClr val="bg1"/>
                </a:solidFill>
              </a:rPr>
              <a:t>Apollo Live ● </a:t>
            </a:r>
            <a:r>
              <a:rPr lang="en-GB" sz="600" u="sng" dirty="0">
                <a:solidFill>
                  <a:schemeClr val="bg1"/>
                </a:solidFill>
                <a:hlinkClick r:id="rId55">
                  <a:extLst>
                    <a:ext uri="{A12FA001-AC4F-418D-AE19-62706E023703}">
                      <ahyp:hlinkClr xmlns:ahyp="http://schemas.microsoft.com/office/drawing/2018/hyperlinkcolor" val="tx"/>
                    </a:ext>
                  </a:extLst>
                </a:hlinkClick>
              </a:rPr>
              <a:t>Apollo Live</a:t>
            </a:r>
            <a:br>
              <a:rPr lang="en-GB" sz="600" dirty="0">
                <a:solidFill>
                  <a:schemeClr val="bg1"/>
                </a:solidFill>
              </a:rPr>
            </a:br>
            <a:r>
              <a:rPr lang="en-GB" sz="600" dirty="0">
                <a:solidFill>
                  <a:schemeClr val="bg1"/>
                </a:solidFill>
              </a:rPr>
              <a:t>APM Music ● </a:t>
            </a:r>
            <a:r>
              <a:rPr lang="en-GB" sz="600" u="sng" dirty="0">
                <a:solidFill>
                  <a:schemeClr val="bg1"/>
                </a:solidFill>
                <a:hlinkClick r:id="rId56">
                  <a:extLst>
                    <a:ext uri="{A12FA001-AC4F-418D-AE19-62706E023703}">
                      <ahyp:hlinkClr xmlns:ahyp="http://schemas.microsoft.com/office/drawing/2018/hyperlinkcolor" val="tx"/>
                    </a:ext>
                  </a:extLst>
                </a:hlinkClick>
              </a:rPr>
              <a:t>http://www.apmmusic.com/</a:t>
            </a:r>
            <a:br>
              <a:rPr lang="en-GB" sz="600" dirty="0">
                <a:solidFill>
                  <a:schemeClr val="bg1"/>
                </a:solidFill>
              </a:rPr>
            </a:br>
            <a:r>
              <a:rPr lang="en-GB" sz="600" dirty="0">
                <a:solidFill>
                  <a:schemeClr val="bg1"/>
                </a:solidFill>
              </a:rPr>
              <a:t>ARMS Production Music ● </a:t>
            </a:r>
            <a:r>
              <a:rPr lang="en-GB" sz="600" u="sng" dirty="0">
                <a:solidFill>
                  <a:schemeClr val="bg1"/>
                </a:solidFill>
                <a:hlinkClick r:id="rId57">
                  <a:extLst>
                    <a:ext uri="{A12FA001-AC4F-418D-AE19-62706E023703}">
                      <ahyp:hlinkClr xmlns:ahyp="http://schemas.microsoft.com/office/drawing/2018/hyperlinkcolor" val="tx"/>
                    </a:ext>
                  </a:extLst>
                </a:hlinkClick>
              </a:rPr>
              <a:t>Arms Production Music</a:t>
            </a:r>
            <a:br>
              <a:rPr lang="en-GB" sz="600" dirty="0">
                <a:solidFill>
                  <a:schemeClr val="bg1"/>
                </a:solidFill>
              </a:rPr>
            </a:br>
            <a:r>
              <a:rPr lang="en-GB" sz="600" dirty="0">
                <a:solidFill>
                  <a:schemeClr val="bg1"/>
                </a:solidFill>
              </a:rPr>
              <a:t>Altitude Music ● </a:t>
            </a:r>
            <a:r>
              <a:rPr lang="en-GB" sz="600" u="sng" dirty="0">
                <a:solidFill>
                  <a:schemeClr val="bg1"/>
                </a:solidFill>
                <a:hlinkClick r:id="rId58">
                  <a:extLst>
                    <a:ext uri="{A12FA001-AC4F-418D-AE19-62706E023703}">
                      <ahyp:hlinkClr xmlns:ahyp="http://schemas.microsoft.com/office/drawing/2018/hyperlinkcolor" val="tx"/>
                    </a:ext>
                  </a:extLst>
                </a:hlinkClick>
              </a:rPr>
              <a:t>http://www.altitude-music.com</a:t>
            </a:r>
            <a:br>
              <a:rPr lang="en-GB" sz="600" dirty="0">
                <a:solidFill>
                  <a:schemeClr val="bg1"/>
                </a:solidFill>
              </a:rPr>
            </a:br>
            <a:r>
              <a:rPr lang="en-GB" sz="600" dirty="0">
                <a:solidFill>
                  <a:schemeClr val="bg1"/>
                </a:solidFill>
              </a:rPr>
              <a:t>Audio Fount ● </a:t>
            </a:r>
            <a:r>
              <a:rPr lang="en-GB" sz="600" u="sng" dirty="0">
                <a:solidFill>
                  <a:schemeClr val="bg1"/>
                </a:solidFill>
                <a:hlinkClick r:id="rId59">
                  <a:extLst>
                    <a:ext uri="{A12FA001-AC4F-418D-AE19-62706E023703}">
                      <ahyp:hlinkClr xmlns:ahyp="http://schemas.microsoft.com/office/drawing/2018/hyperlinkcolor" val="tx"/>
                    </a:ext>
                  </a:extLst>
                </a:hlinkClick>
              </a:rPr>
              <a:t>http://www.audiofount.com/</a:t>
            </a:r>
            <a:br>
              <a:rPr lang="en-GB" sz="600" dirty="0">
                <a:solidFill>
                  <a:schemeClr val="bg1"/>
                </a:solidFill>
              </a:rPr>
            </a:br>
            <a:r>
              <a:rPr lang="en-GB" sz="600" dirty="0">
                <a:solidFill>
                  <a:schemeClr val="bg1"/>
                </a:solidFill>
              </a:rPr>
              <a:t>Audio Hero ● </a:t>
            </a:r>
            <a:r>
              <a:rPr lang="en-GB" sz="600" u="sng" dirty="0">
                <a:solidFill>
                  <a:schemeClr val="bg1"/>
                </a:solidFill>
                <a:hlinkClick r:id="rId60">
                  <a:extLst>
                    <a:ext uri="{A12FA001-AC4F-418D-AE19-62706E023703}">
                      <ahyp:hlinkClr xmlns:ahyp="http://schemas.microsoft.com/office/drawing/2018/hyperlinkcolor" val="tx"/>
                    </a:ext>
                  </a:extLst>
                </a:hlinkClick>
              </a:rPr>
              <a:t>AudioHero - Download Royalty Free Music &amp; Sound Effects</a:t>
            </a:r>
            <a:br>
              <a:rPr lang="en-GB" sz="600" dirty="0">
                <a:solidFill>
                  <a:schemeClr val="bg1"/>
                </a:solidFill>
              </a:rPr>
            </a:br>
            <a:r>
              <a:rPr lang="en-GB" sz="600" dirty="0">
                <a:solidFill>
                  <a:schemeClr val="bg1"/>
                </a:solidFill>
              </a:rPr>
              <a:t>Audio Jungle ● </a:t>
            </a:r>
            <a:r>
              <a:rPr lang="en-GB" sz="600" u="sng" dirty="0">
                <a:solidFill>
                  <a:schemeClr val="bg1"/>
                </a:solidFill>
                <a:hlinkClick r:id="rId61">
                  <a:extLst>
                    <a:ext uri="{A12FA001-AC4F-418D-AE19-62706E023703}">
                      <ahyp:hlinkClr xmlns:ahyp="http://schemas.microsoft.com/office/drawing/2018/hyperlinkcolor" val="tx"/>
                    </a:ext>
                  </a:extLst>
                </a:hlinkClick>
              </a:rPr>
              <a:t>http://audiojungle.net/</a:t>
            </a:r>
            <a:br>
              <a:rPr lang="en-GB" sz="600" dirty="0">
                <a:solidFill>
                  <a:schemeClr val="bg1"/>
                </a:solidFill>
              </a:rPr>
            </a:br>
            <a:r>
              <a:rPr lang="en-GB" sz="600" dirty="0">
                <a:solidFill>
                  <a:schemeClr val="bg1"/>
                </a:solidFill>
              </a:rPr>
              <a:t>Audio Machine ● </a:t>
            </a:r>
            <a:r>
              <a:rPr lang="en-GB" sz="600" u="sng" dirty="0">
                <a:solidFill>
                  <a:schemeClr val="bg1"/>
                </a:solidFill>
                <a:hlinkClick r:id="rId62">
                  <a:extLst>
                    <a:ext uri="{A12FA001-AC4F-418D-AE19-62706E023703}">
                      <ahyp:hlinkClr xmlns:ahyp="http://schemas.microsoft.com/office/drawing/2018/hyperlinkcolor" val="tx"/>
                    </a:ext>
                  </a:extLst>
                </a:hlinkClick>
              </a:rPr>
              <a:t>audiomachine</a:t>
            </a:r>
            <a:br>
              <a:rPr lang="en-GB" sz="600" dirty="0">
                <a:solidFill>
                  <a:schemeClr val="bg1"/>
                </a:solidFill>
              </a:rPr>
            </a:br>
            <a:r>
              <a:rPr lang="en-GB" sz="600" dirty="0">
                <a:solidFill>
                  <a:schemeClr val="bg1"/>
                </a:solidFill>
              </a:rPr>
              <a:t>Audio Socket ● </a:t>
            </a:r>
            <a:r>
              <a:rPr lang="en-GB" sz="600" u="sng" dirty="0">
                <a:solidFill>
                  <a:schemeClr val="bg1"/>
                </a:solidFill>
                <a:hlinkClick r:id="rId63">
                  <a:extLst>
                    <a:ext uri="{A12FA001-AC4F-418D-AE19-62706E023703}">
                      <ahyp:hlinkClr xmlns:ahyp="http://schemas.microsoft.com/office/drawing/2018/hyperlinkcolor" val="tx"/>
                    </a:ext>
                  </a:extLst>
                </a:hlinkClick>
              </a:rPr>
              <a:t>http://audiosocket.com/</a:t>
            </a:r>
            <a:br>
              <a:rPr lang="en-GB" sz="600" dirty="0">
                <a:solidFill>
                  <a:schemeClr val="bg1"/>
                </a:solidFill>
              </a:rPr>
            </a:br>
            <a:r>
              <a:rPr lang="en-GB" sz="600" dirty="0" err="1">
                <a:solidFill>
                  <a:schemeClr val="bg1"/>
                </a:solidFill>
              </a:rPr>
              <a:t>AudioMicro</a:t>
            </a:r>
            <a:r>
              <a:rPr lang="en-GB" sz="600" dirty="0">
                <a:solidFill>
                  <a:schemeClr val="bg1"/>
                </a:solidFill>
              </a:rPr>
              <a:t> ● </a:t>
            </a:r>
            <a:r>
              <a:rPr lang="en-GB" sz="600" u="sng" dirty="0">
                <a:solidFill>
                  <a:schemeClr val="bg1"/>
                </a:solidFill>
                <a:hlinkClick r:id="rId64">
                  <a:extLst>
                    <a:ext uri="{A12FA001-AC4F-418D-AE19-62706E023703}">
                      <ahyp:hlinkClr xmlns:ahyp="http://schemas.microsoft.com/office/drawing/2018/hyperlinkcolor" val="tx"/>
                    </a:ext>
                  </a:extLst>
                </a:hlinkClick>
              </a:rPr>
              <a:t>Stock Music and Sound Effects | AudioMicro</a:t>
            </a:r>
            <a:br>
              <a:rPr lang="en-GB" sz="600" dirty="0">
                <a:solidFill>
                  <a:schemeClr val="bg1"/>
                </a:solidFill>
              </a:rPr>
            </a:br>
            <a:r>
              <a:rPr lang="en-GB" sz="600" dirty="0">
                <a:solidFill>
                  <a:schemeClr val="bg1"/>
                </a:solidFill>
              </a:rPr>
              <a:t>Bandit Music ● </a:t>
            </a:r>
            <a:r>
              <a:rPr lang="en-GB" sz="600" u="sng" dirty="0">
                <a:solidFill>
                  <a:schemeClr val="bg1"/>
                </a:solidFill>
                <a:hlinkClick r:id="rId65">
                  <a:extLst>
                    <a:ext uri="{A12FA001-AC4F-418D-AE19-62706E023703}">
                      <ahyp:hlinkClr xmlns:ahyp="http://schemas.microsoft.com/office/drawing/2018/hyperlinkcolor" val="tx"/>
                    </a:ext>
                  </a:extLst>
                </a:hlinkClick>
              </a:rPr>
              <a:t>Bandit Music Online</a:t>
            </a:r>
            <a:br>
              <a:rPr lang="en-GB" sz="600" dirty="0">
                <a:solidFill>
                  <a:schemeClr val="bg1"/>
                </a:solidFill>
              </a:rPr>
            </a:br>
            <a:r>
              <a:rPr lang="en-GB" sz="600" dirty="0" err="1">
                <a:solidFill>
                  <a:schemeClr val="bg1"/>
                </a:solidFill>
              </a:rPr>
              <a:t>BeatPick</a:t>
            </a:r>
            <a:r>
              <a:rPr lang="en-GB" sz="600" dirty="0">
                <a:solidFill>
                  <a:schemeClr val="bg1"/>
                </a:solidFill>
              </a:rPr>
              <a:t> ● </a:t>
            </a:r>
            <a:r>
              <a:rPr lang="en-GB" sz="600" u="sng" dirty="0">
                <a:solidFill>
                  <a:schemeClr val="bg1"/>
                </a:solidFill>
                <a:hlinkClick r:id="rId9">
                  <a:extLst>
                    <a:ext uri="{A12FA001-AC4F-418D-AE19-62706E023703}">
                      <ahyp:hlinkClr xmlns:ahyp="http://schemas.microsoft.com/office/drawing/2018/hyperlinkcolor" val="tx"/>
                    </a:ext>
                  </a:extLst>
                </a:hlinkClick>
              </a:rPr>
              <a:t>BeatPick: Music licensing for Film, Tv and Advertising use (license pre-cleared music)</a:t>
            </a:r>
            <a:br>
              <a:rPr lang="en-GB" sz="600" dirty="0">
                <a:solidFill>
                  <a:schemeClr val="bg1"/>
                </a:solidFill>
              </a:rPr>
            </a:br>
            <a:r>
              <a:rPr lang="en-GB" sz="600" dirty="0" err="1">
                <a:solidFill>
                  <a:schemeClr val="bg1"/>
                </a:solidFill>
              </a:rPr>
              <a:t>Beatpick</a:t>
            </a:r>
            <a:r>
              <a:rPr lang="en-GB" sz="600" dirty="0">
                <a:solidFill>
                  <a:schemeClr val="bg1"/>
                </a:solidFill>
              </a:rPr>
              <a:t> ● </a:t>
            </a:r>
            <a:r>
              <a:rPr lang="en-GB" sz="600" u="sng" dirty="0">
                <a:solidFill>
                  <a:schemeClr val="bg1"/>
                </a:solidFill>
                <a:hlinkClick r:id="rId9">
                  <a:extLst>
                    <a:ext uri="{A12FA001-AC4F-418D-AE19-62706E023703}">
                      <ahyp:hlinkClr xmlns:ahyp="http://schemas.microsoft.com/office/drawing/2018/hyperlinkcolor" val="tx"/>
                    </a:ext>
                  </a:extLst>
                </a:hlinkClick>
              </a:rPr>
              <a:t>BeatPick: Music licensing for Film, Tv and Advertising use (license pre-cleared music)</a:t>
            </a:r>
            <a:br>
              <a:rPr lang="en-GB" sz="600" dirty="0">
                <a:solidFill>
                  <a:schemeClr val="bg1"/>
                </a:solidFill>
              </a:rPr>
            </a:br>
            <a:r>
              <a:rPr lang="en-GB" sz="600" dirty="0" err="1">
                <a:solidFill>
                  <a:schemeClr val="bg1"/>
                </a:solidFill>
              </a:rPr>
              <a:t>Bibliotheque</a:t>
            </a:r>
            <a:r>
              <a:rPr lang="en-GB" sz="600" dirty="0">
                <a:solidFill>
                  <a:schemeClr val="bg1"/>
                </a:solidFill>
              </a:rPr>
              <a:t> Music ● </a:t>
            </a:r>
            <a:r>
              <a:rPr lang="en-GB" sz="600" u="sng" dirty="0">
                <a:solidFill>
                  <a:schemeClr val="bg1"/>
                </a:solidFill>
                <a:hlinkClick r:id="rId66">
                  <a:extLst>
                    <a:ext uri="{A12FA001-AC4F-418D-AE19-62706E023703}">
                      <ahyp:hlinkClr xmlns:ahyp="http://schemas.microsoft.com/office/drawing/2018/hyperlinkcolor" val="tx"/>
                    </a:ext>
                  </a:extLst>
                </a:hlinkClick>
              </a:rPr>
              <a:t>Bibliotheque Music Library</a:t>
            </a:r>
            <a:br>
              <a:rPr lang="en-GB" sz="600" dirty="0">
                <a:solidFill>
                  <a:schemeClr val="bg1"/>
                </a:solidFill>
              </a:rPr>
            </a:br>
            <a:r>
              <a:rPr lang="en-GB" sz="600" dirty="0">
                <a:solidFill>
                  <a:schemeClr val="bg1"/>
                </a:solidFill>
              </a:rPr>
              <a:t>Black Toast Music ● </a:t>
            </a:r>
            <a:r>
              <a:rPr lang="en-GB" sz="600" u="sng" dirty="0">
                <a:solidFill>
                  <a:schemeClr val="bg1"/>
                </a:solidFill>
                <a:hlinkClick r:id="rId67">
                  <a:extLst>
                    <a:ext uri="{A12FA001-AC4F-418D-AE19-62706E023703}">
                      <ahyp:hlinkClr xmlns:ahyp="http://schemas.microsoft.com/office/drawing/2018/hyperlinkcolor" val="tx"/>
                    </a:ext>
                  </a:extLst>
                </a:hlinkClick>
              </a:rPr>
              <a:t>Black Toast</a:t>
            </a:r>
            <a:br>
              <a:rPr lang="en-GB" sz="600" dirty="0">
                <a:solidFill>
                  <a:schemeClr val="bg1"/>
                </a:solidFill>
              </a:rPr>
            </a:br>
            <a:r>
              <a:rPr lang="en-GB" sz="600" dirty="0">
                <a:solidFill>
                  <a:schemeClr val="bg1"/>
                </a:solidFill>
              </a:rPr>
              <a:t>Bleach Productions ● </a:t>
            </a:r>
            <a:r>
              <a:rPr lang="en-GB" sz="600" u="sng" dirty="0">
                <a:solidFill>
                  <a:schemeClr val="bg1"/>
                </a:solidFill>
                <a:hlinkClick r:id="rId68">
                  <a:extLst>
                    <a:ext uri="{A12FA001-AC4F-418D-AE19-62706E023703}">
                      <ahyp:hlinkClr xmlns:ahyp="http://schemas.microsoft.com/office/drawing/2018/hyperlinkcolor" val="tx"/>
                    </a:ext>
                  </a:extLst>
                </a:hlinkClick>
              </a:rPr>
              <a:t>Bleach Productions | Music in Motion</a:t>
            </a:r>
            <a:br>
              <a:rPr lang="en-GB" sz="600" dirty="0">
                <a:solidFill>
                  <a:schemeClr val="bg1"/>
                </a:solidFill>
              </a:rPr>
            </a:br>
            <a:r>
              <a:rPr lang="en-GB" sz="600" dirty="0">
                <a:solidFill>
                  <a:schemeClr val="bg1"/>
                </a:solidFill>
              </a:rPr>
              <a:t>Boom Music ● </a:t>
            </a:r>
            <a:r>
              <a:rPr lang="en-GB" sz="600" u="sng" dirty="0">
                <a:solidFill>
                  <a:schemeClr val="bg1"/>
                </a:solidFill>
                <a:hlinkClick r:id="rId69">
                  <a:extLst>
                    <a:ext uri="{A12FA001-AC4F-418D-AE19-62706E023703}">
                      <ahyp:hlinkClr xmlns:ahyp="http://schemas.microsoft.com/office/drawing/2018/hyperlinkcolor" val="tx"/>
                    </a:ext>
                  </a:extLst>
                </a:hlinkClick>
              </a:rPr>
              <a:t>BOOM! Music</a:t>
            </a:r>
            <a:br>
              <a:rPr lang="en-GB" sz="600" dirty="0">
                <a:solidFill>
                  <a:schemeClr val="bg1"/>
                </a:solidFill>
              </a:rPr>
            </a:br>
            <a:r>
              <a:rPr lang="en-GB" sz="600" dirty="0">
                <a:solidFill>
                  <a:schemeClr val="bg1"/>
                </a:solidFill>
              </a:rPr>
              <a:t>Boost Music ● </a:t>
            </a:r>
            <a:r>
              <a:rPr lang="en-GB" sz="600" u="sng" dirty="0">
                <a:solidFill>
                  <a:schemeClr val="bg1"/>
                </a:solidFill>
                <a:hlinkClick r:id="rId10">
                  <a:extLst>
                    <a:ext uri="{A12FA001-AC4F-418D-AE19-62706E023703}">
                      <ahyp:hlinkClr xmlns:ahyp="http://schemas.microsoft.com/office/drawing/2018/hyperlinkcolor" val="tx"/>
                    </a:ext>
                  </a:extLst>
                </a:hlinkClick>
              </a:rPr>
              <a:t>Welcome to Boost Music | Production Music Library</a:t>
            </a:r>
            <a:br>
              <a:rPr lang="en-GB" sz="600" dirty="0">
                <a:solidFill>
                  <a:schemeClr val="bg1"/>
                </a:solidFill>
              </a:rPr>
            </a:br>
            <a:r>
              <a:rPr lang="en-GB" sz="600" dirty="0">
                <a:solidFill>
                  <a:schemeClr val="bg1"/>
                </a:solidFill>
              </a:rPr>
              <a:t>Brand X Music ● </a:t>
            </a:r>
            <a:r>
              <a:rPr lang="en-GB" sz="600" u="sng" dirty="0">
                <a:solidFill>
                  <a:schemeClr val="bg1"/>
                </a:solidFill>
                <a:hlinkClick r:id="rId70">
                  <a:extLst>
                    <a:ext uri="{A12FA001-AC4F-418D-AE19-62706E023703}">
                      <ahyp:hlinkClr xmlns:ahyp="http://schemas.microsoft.com/office/drawing/2018/hyperlinkcolor" val="tx"/>
                    </a:ext>
                  </a:extLst>
                </a:hlinkClick>
              </a:rPr>
              <a:t>Brand X Music | Brand X Music Catalogue</a:t>
            </a:r>
            <a:br>
              <a:rPr lang="en-GB" sz="600" dirty="0">
                <a:solidFill>
                  <a:schemeClr val="bg1"/>
                </a:solidFill>
              </a:rPr>
            </a:br>
            <a:r>
              <a:rPr lang="en-GB" sz="600" dirty="0" err="1">
                <a:solidFill>
                  <a:schemeClr val="bg1"/>
                </a:solidFill>
              </a:rPr>
              <a:t>Brickwall</a:t>
            </a:r>
            <a:r>
              <a:rPr lang="en-GB" sz="600" dirty="0">
                <a:solidFill>
                  <a:schemeClr val="bg1"/>
                </a:solidFill>
              </a:rPr>
              <a:t> Audio ● </a:t>
            </a:r>
            <a:r>
              <a:rPr lang="en-GB" sz="600" u="sng" dirty="0">
                <a:solidFill>
                  <a:schemeClr val="bg1"/>
                </a:solidFill>
                <a:hlinkClick r:id="rId71">
                  <a:extLst>
                    <a:ext uri="{A12FA001-AC4F-418D-AE19-62706E023703}">
                      <ahyp:hlinkClr xmlns:ahyp="http://schemas.microsoft.com/office/drawing/2018/hyperlinkcolor" val="tx"/>
                    </a:ext>
                  </a:extLst>
                </a:hlinkClick>
              </a:rPr>
              <a:t>BRICKWALL AUDIO | Music &amp; Sound Design</a:t>
            </a:r>
            <a:br>
              <a:rPr lang="en-GB" sz="600" dirty="0">
                <a:solidFill>
                  <a:schemeClr val="bg1"/>
                </a:solidFill>
              </a:rPr>
            </a:br>
            <a:r>
              <a:rPr lang="en-GB" sz="600" dirty="0" err="1">
                <a:solidFill>
                  <a:schemeClr val="bg1"/>
                </a:solidFill>
              </a:rPr>
              <a:t>Briliant</a:t>
            </a:r>
            <a:r>
              <a:rPr lang="en-GB" sz="600" dirty="0">
                <a:solidFill>
                  <a:schemeClr val="bg1"/>
                </a:solidFill>
              </a:rPr>
              <a:t> Music ● </a:t>
            </a:r>
            <a:r>
              <a:rPr lang="en-GB" sz="600" u="sng" dirty="0">
                <a:solidFill>
                  <a:schemeClr val="bg1"/>
                </a:solidFill>
                <a:hlinkClick r:id="rId72">
                  <a:extLst>
                    <a:ext uri="{A12FA001-AC4F-418D-AE19-62706E023703}">
                      <ahyp:hlinkClr xmlns:ahyp="http://schemas.microsoft.com/office/drawing/2018/hyperlinkcolor" val="tx"/>
                    </a:ext>
                  </a:extLst>
                </a:hlinkClick>
              </a:rPr>
              <a:t>Search Gen Lite</a:t>
            </a:r>
            <a:br>
              <a:rPr lang="en-GB" sz="600" dirty="0">
                <a:solidFill>
                  <a:schemeClr val="bg1"/>
                </a:solidFill>
              </a:rPr>
            </a:br>
            <a:r>
              <a:rPr lang="en-GB" sz="600" dirty="0" err="1">
                <a:solidFill>
                  <a:schemeClr val="bg1"/>
                </a:solidFill>
              </a:rPr>
              <a:t>Cézame</a:t>
            </a:r>
            <a:r>
              <a:rPr lang="en-GB" sz="600" dirty="0">
                <a:solidFill>
                  <a:schemeClr val="bg1"/>
                </a:solidFill>
              </a:rPr>
              <a:t> Music Agency ● </a:t>
            </a:r>
            <a:r>
              <a:rPr lang="en-GB" sz="600" u="sng" dirty="0">
                <a:solidFill>
                  <a:schemeClr val="bg1"/>
                </a:solidFill>
                <a:hlinkClick r:id="rId73">
                  <a:extLst>
                    <a:ext uri="{A12FA001-AC4F-418D-AE19-62706E023703}">
                      <ahyp:hlinkClr xmlns:ahyp="http://schemas.microsoft.com/office/drawing/2018/hyperlinkcolor" val="tx"/>
                    </a:ext>
                  </a:extLst>
                </a:hlinkClick>
              </a:rPr>
              <a:t>Cezame Music Agency | Librairie Musicale | Illustration Sonore | Editions et Label de Musique pour l'Image | Synch Different !</a:t>
            </a:r>
            <a:br>
              <a:rPr lang="en-GB" sz="600" dirty="0">
                <a:solidFill>
                  <a:schemeClr val="bg1"/>
                </a:solidFill>
              </a:rPr>
            </a:br>
            <a:r>
              <a:rPr lang="en-GB" sz="600" dirty="0" err="1">
                <a:solidFill>
                  <a:schemeClr val="bg1"/>
                </a:solidFill>
              </a:rPr>
              <a:t>Cinephonix</a:t>
            </a:r>
            <a:r>
              <a:rPr lang="en-GB" sz="600" dirty="0">
                <a:solidFill>
                  <a:schemeClr val="bg1"/>
                </a:solidFill>
              </a:rPr>
              <a:t> ● </a:t>
            </a:r>
            <a:r>
              <a:rPr lang="en-GB" sz="600" u="sng" dirty="0">
                <a:solidFill>
                  <a:schemeClr val="bg1"/>
                </a:solidFill>
                <a:hlinkClick r:id="rId74">
                  <a:extLst>
                    <a:ext uri="{A12FA001-AC4F-418D-AE19-62706E023703}">
                      <ahyp:hlinkClr xmlns:ahyp="http://schemas.microsoft.com/office/drawing/2018/hyperlinkcolor" val="tx"/>
                    </a:ext>
                  </a:extLst>
                </a:hlinkClick>
              </a:rPr>
              <a:t>Cinephonix - Production Music | Stock Music Library | Quality Music for TV, Video and Online</a:t>
            </a:r>
            <a:br>
              <a:rPr lang="en-GB" sz="600" dirty="0">
                <a:solidFill>
                  <a:schemeClr val="bg1"/>
                </a:solidFill>
              </a:rPr>
            </a:br>
            <a:r>
              <a:rPr lang="en-GB" sz="600" dirty="0" err="1">
                <a:solidFill>
                  <a:schemeClr val="bg1"/>
                </a:solidFill>
              </a:rPr>
              <a:t>Cinetrax</a:t>
            </a:r>
            <a:r>
              <a:rPr lang="en-GB" sz="600" dirty="0">
                <a:solidFill>
                  <a:schemeClr val="bg1"/>
                </a:solidFill>
              </a:rPr>
              <a:t> ● </a:t>
            </a:r>
            <a:r>
              <a:rPr lang="en-GB" sz="600" u="sng" dirty="0">
                <a:solidFill>
                  <a:schemeClr val="bg1"/>
                </a:solidFill>
                <a:hlinkClick r:id="rId75">
                  <a:extLst>
                    <a:ext uri="{A12FA001-AC4F-418D-AE19-62706E023703}">
                      <ahyp:hlinkClr xmlns:ahyp="http://schemas.microsoft.com/office/drawing/2018/hyperlinkcolor" val="tx"/>
                    </a:ext>
                  </a:extLst>
                </a:hlinkClick>
              </a:rPr>
              <a:t>Cinetrax - Music for Motion Picture Advertising</a:t>
            </a:r>
            <a:br>
              <a:rPr lang="en-GB" sz="600" dirty="0">
                <a:solidFill>
                  <a:schemeClr val="bg1"/>
                </a:solidFill>
              </a:rPr>
            </a:br>
            <a:r>
              <a:rPr lang="en-GB" sz="600" dirty="0">
                <a:solidFill>
                  <a:schemeClr val="bg1"/>
                </a:solidFill>
              </a:rPr>
              <a:t>City of The Fallen ● </a:t>
            </a:r>
            <a:r>
              <a:rPr lang="en-GB" sz="600" u="sng" dirty="0">
                <a:solidFill>
                  <a:schemeClr val="bg1"/>
                </a:solidFill>
                <a:hlinkClick r:id="rId76">
                  <a:extLst>
                    <a:ext uri="{A12FA001-AC4F-418D-AE19-62706E023703}">
                      <ahyp:hlinkClr xmlns:ahyp="http://schemas.microsoft.com/office/drawing/2018/hyperlinkcolor" val="tx"/>
                    </a:ext>
                  </a:extLst>
                </a:hlinkClick>
              </a:rPr>
              <a:t>City of the Fallen: MUSIC FOR MOTION PICTURE ADVERTISING</a:t>
            </a:r>
            <a:br>
              <a:rPr lang="en-GB" sz="600" dirty="0">
                <a:solidFill>
                  <a:schemeClr val="bg1"/>
                </a:solidFill>
              </a:rPr>
            </a:br>
            <a:r>
              <a:rPr lang="en-GB" sz="600" dirty="0">
                <a:solidFill>
                  <a:schemeClr val="bg1"/>
                </a:solidFill>
              </a:rPr>
              <a:t>Clear Wave Music ● </a:t>
            </a:r>
            <a:r>
              <a:rPr lang="en-GB" sz="600" u="sng" dirty="0">
                <a:solidFill>
                  <a:schemeClr val="bg1"/>
                </a:solidFill>
                <a:hlinkClick r:id="rId77">
                  <a:extLst>
                    <a:ext uri="{A12FA001-AC4F-418D-AE19-62706E023703}">
                      <ahyp:hlinkClr xmlns:ahyp="http://schemas.microsoft.com/office/drawing/2018/hyperlinkcolor" val="tx"/>
                    </a:ext>
                  </a:extLst>
                </a:hlinkClick>
              </a:rPr>
              <a:t>Clear Wave Music, Production Music Library, Download Audio Tracks and Albums</a:t>
            </a:r>
            <a:br>
              <a:rPr lang="en-GB" sz="600" dirty="0">
                <a:solidFill>
                  <a:schemeClr val="bg1"/>
                </a:solidFill>
              </a:rPr>
            </a:br>
            <a:r>
              <a:rPr lang="en-GB" sz="600" dirty="0">
                <a:solidFill>
                  <a:schemeClr val="bg1"/>
                </a:solidFill>
              </a:rPr>
              <a:t>Counter Music ● </a:t>
            </a:r>
            <a:r>
              <a:rPr lang="en-GB" sz="600" u="sng" dirty="0">
                <a:solidFill>
                  <a:schemeClr val="bg1"/>
                </a:solidFill>
                <a:hlinkClick r:id="rId78">
                  <a:extLst>
                    <a:ext uri="{A12FA001-AC4F-418D-AE19-62706E023703}">
                      <ahyp:hlinkClr xmlns:ahyp="http://schemas.microsoft.com/office/drawing/2018/hyperlinkcolor" val="tx"/>
                    </a:ext>
                  </a:extLst>
                </a:hlinkClick>
              </a:rPr>
              <a:t>Counter Music - Electronic Dance Music That Counts</a:t>
            </a:r>
            <a:br>
              <a:rPr lang="en-GB" sz="600" dirty="0">
                <a:solidFill>
                  <a:schemeClr val="bg1"/>
                </a:solidFill>
              </a:rPr>
            </a:br>
            <a:r>
              <a:rPr lang="en-GB" sz="600" dirty="0">
                <a:solidFill>
                  <a:schemeClr val="bg1"/>
                </a:solidFill>
              </a:rPr>
              <a:t>Crocodile Music ● </a:t>
            </a:r>
            <a:r>
              <a:rPr lang="en-GB" sz="600" u="sng" dirty="0">
                <a:solidFill>
                  <a:schemeClr val="bg1"/>
                </a:solidFill>
                <a:hlinkClick r:id="rId79">
                  <a:extLst>
                    <a:ext uri="{A12FA001-AC4F-418D-AE19-62706E023703}">
                      <ahyp:hlinkClr xmlns:ahyp="http://schemas.microsoft.com/office/drawing/2018/hyperlinkcolor" val="tx"/>
                    </a:ext>
                  </a:extLst>
                </a:hlinkClick>
              </a:rPr>
              <a:t>CD Store | Crocodile</a:t>
            </a:r>
            <a:br>
              <a:rPr lang="en-GB" sz="600" dirty="0">
                <a:solidFill>
                  <a:schemeClr val="bg1"/>
                </a:solidFill>
              </a:rPr>
            </a:br>
            <a:r>
              <a:rPr lang="en-GB" sz="600" dirty="0">
                <a:solidFill>
                  <a:schemeClr val="bg1"/>
                </a:solidFill>
              </a:rPr>
              <a:t>Crucial Music ● </a:t>
            </a:r>
            <a:r>
              <a:rPr lang="en-GB" sz="600" u="sng" dirty="0">
                <a:solidFill>
                  <a:schemeClr val="bg1"/>
                </a:solidFill>
                <a:hlinkClick r:id="rId80">
                  <a:extLst>
                    <a:ext uri="{A12FA001-AC4F-418D-AE19-62706E023703}">
                      <ahyp:hlinkClr xmlns:ahyp="http://schemas.microsoft.com/office/drawing/2018/hyperlinkcolor" val="tx"/>
                    </a:ext>
                  </a:extLst>
                </a:hlinkClick>
              </a:rPr>
              <a:t>https://www.crucialmusic.com/</a:t>
            </a:r>
            <a:br>
              <a:rPr lang="en-GB" sz="600" dirty="0">
                <a:solidFill>
                  <a:schemeClr val="bg1"/>
                </a:solidFill>
              </a:rPr>
            </a:br>
            <a:r>
              <a:rPr lang="en-GB" sz="600" dirty="0">
                <a:solidFill>
                  <a:schemeClr val="bg1"/>
                </a:solidFill>
              </a:rPr>
              <a:t>Deep East Music ● </a:t>
            </a:r>
            <a:r>
              <a:rPr lang="en-GB" sz="600" u="sng" dirty="0">
                <a:solidFill>
                  <a:schemeClr val="bg1"/>
                </a:solidFill>
                <a:hlinkClick r:id="rId81">
                  <a:extLst>
                    <a:ext uri="{A12FA001-AC4F-418D-AE19-62706E023703}">
                      <ahyp:hlinkClr xmlns:ahyp="http://schemas.microsoft.com/office/drawing/2018/hyperlinkcolor" val="tx"/>
                    </a:ext>
                  </a:extLst>
                </a:hlinkClick>
              </a:rPr>
              <a:t>Deep East Music</a:t>
            </a:r>
            <a:br>
              <a:rPr lang="en-GB" sz="600" dirty="0">
                <a:solidFill>
                  <a:schemeClr val="bg1"/>
                </a:solidFill>
              </a:rPr>
            </a:br>
            <a:r>
              <a:rPr lang="en-GB" sz="600" dirty="0">
                <a:solidFill>
                  <a:schemeClr val="bg1"/>
                </a:solidFill>
              </a:rPr>
              <a:t>Dennis Music ● </a:t>
            </a:r>
            <a:r>
              <a:rPr lang="en-GB" sz="600" u="sng" dirty="0">
                <a:solidFill>
                  <a:schemeClr val="bg1"/>
                </a:solidFill>
                <a:hlinkClick r:id="rId82">
                  <a:extLst>
                    <a:ext uri="{A12FA001-AC4F-418D-AE19-62706E023703}">
                      <ahyp:hlinkClr xmlns:ahyp="http://schemas.microsoft.com/office/drawing/2018/hyperlinkcolor" val="tx"/>
                    </a:ext>
                  </a:extLst>
                </a:hlinkClick>
              </a:rPr>
              <a:t>Dennis Music Production Music Library</a:t>
            </a:r>
            <a:br>
              <a:rPr lang="en-GB" sz="600" dirty="0">
                <a:solidFill>
                  <a:schemeClr val="bg1"/>
                </a:solidFill>
              </a:rPr>
            </a:br>
            <a:r>
              <a:rPr lang="en-GB" sz="600" dirty="0">
                <a:solidFill>
                  <a:schemeClr val="bg1"/>
                </a:solidFill>
              </a:rPr>
              <a:t>DMS ● </a:t>
            </a:r>
            <a:r>
              <a:rPr lang="en-GB" sz="600" u="sng" dirty="0">
                <a:solidFill>
                  <a:schemeClr val="bg1"/>
                </a:solidFill>
                <a:hlinkClick r:id="rId83">
                  <a:extLst>
                    <a:ext uri="{A12FA001-AC4F-418D-AE19-62706E023703}">
                      <ahyp:hlinkClr xmlns:ahyp="http://schemas.microsoft.com/office/drawing/2018/hyperlinkcolor" val="tx"/>
                    </a:ext>
                  </a:extLst>
                </a:hlinkClick>
              </a:rPr>
              <a:t>Music Publishing | Unsigned or New &amp; Emerging Talent? Diverse Music Solutions</a:t>
            </a:r>
            <a:br>
              <a:rPr lang="en-GB" sz="600" dirty="0">
                <a:solidFill>
                  <a:schemeClr val="bg1"/>
                </a:solidFill>
              </a:rPr>
            </a:br>
            <a:r>
              <a:rPr lang="en-GB" sz="600" dirty="0">
                <a:solidFill>
                  <a:schemeClr val="bg1"/>
                </a:solidFill>
              </a:rPr>
              <a:t>Emergency Production Music ● </a:t>
            </a:r>
            <a:r>
              <a:rPr lang="en-GB" sz="600" u="sng" dirty="0">
                <a:solidFill>
                  <a:schemeClr val="bg1"/>
                </a:solidFill>
                <a:hlinkClick r:id="rId84">
                  <a:extLst>
                    <a:ext uri="{A12FA001-AC4F-418D-AE19-62706E023703}">
                      <ahyp:hlinkClr xmlns:ahyp="http://schemas.microsoft.com/office/drawing/2018/hyperlinkcolor" val="tx"/>
                    </a:ext>
                  </a:extLst>
                </a:hlinkClick>
              </a:rPr>
              <a:t>Emergency Production Music UK</a:t>
            </a:r>
            <a:br>
              <a:rPr lang="en-GB" sz="600" dirty="0">
                <a:solidFill>
                  <a:schemeClr val="bg1"/>
                </a:solidFill>
              </a:rPr>
            </a:br>
            <a:r>
              <a:rPr lang="en-GB" sz="600" dirty="0">
                <a:solidFill>
                  <a:schemeClr val="bg1"/>
                </a:solidFill>
              </a:rPr>
              <a:t>EMI ● </a:t>
            </a:r>
            <a:r>
              <a:rPr lang="en-GB" sz="600" u="sng" dirty="0">
                <a:solidFill>
                  <a:schemeClr val="bg1"/>
                </a:solidFill>
                <a:hlinkClick r:id="rId85">
                  <a:extLst>
                    <a:ext uri="{A12FA001-AC4F-418D-AE19-62706E023703}">
                      <ahyp:hlinkClr xmlns:ahyp="http://schemas.microsoft.com/office/drawing/2018/hyperlinkcolor" val="tx"/>
                    </a:ext>
                  </a:extLst>
                </a:hlinkClick>
              </a:rPr>
              <a:t>https://www.emipm.com</a:t>
            </a:r>
            <a:br>
              <a:rPr lang="en-GB" sz="600" dirty="0">
                <a:solidFill>
                  <a:schemeClr val="bg1"/>
                </a:solidFill>
              </a:rPr>
            </a:br>
            <a:r>
              <a:rPr lang="en-GB" sz="600" dirty="0">
                <a:solidFill>
                  <a:schemeClr val="bg1"/>
                </a:solidFill>
              </a:rPr>
              <a:t>Extreme Music ● </a:t>
            </a:r>
            <a:r>
              <a:rPr lang="en-GB" sz="600" u="sng" dirty="0">
                <a:solidFill>
                  <a:schemeClr val="bg1"/>
                </a:solidFill>
                <a:hlinkClick r:id="rId19">
                  <a:extLst>
                    <a:ext uri="{A12FA001-AC4F-418D-AE19-62706E023703}">
                      <ahyp:hlinkClr xmlns:ahyp="http://schemas.microsoft.com/office/drawing/2018/hyperlinkcolor" val="tx"/>
                    </a:ext>
                  </a:extLst>
                </a:hlinkClick>
              </a:rPr>
              <a:t>https://www.extrememusic.com/</a:t>
            </a:r>
            <a:br>
              <a:rPr lang="en-GB" sz="600" dirty="0">
                <a:solidFill>
                  <a:schemeClr val="bg1"/>
                </a:solidFill>
              </a:rPr>
            </a:br>
            <a:r>
              <a:rPr lang="en-GB" sz="600" dirty="0">
                <a:solidFill>
                  <a:schemeClr val="bg1"/>
                </a:solidFill>
              </a:rPr>
              <a:t>Felt Music ● </a:t>
            </a:r>
            <a:r>
              <a:rPr lang="en-GB" sz="600" u="sng" dirty="0">
                <a:solidFill>
                  <a:schemeClr val="bg1"/>
                </a:solidFill>
                <a:hlinkClick r:id="rId86">
                  <a:extLst>
                    <a:ext uri="{A12FA001-AC4F-418D-AE19-62706E023703}">
                      <ahyp:hlinkClr xmlns:ahyp="http://schemas.microsoft.com/office/drawing/2018/hyperlinkcolor" val="tx"/>
                    </a:ext>
                  </a:extLst>
                </a:hlinkClick>
              </a:rPr>
              <a:t>Felt Music</a:t>
            </a:r>
            <a:br>
              <a:rPr lang="en-GB" sz="600" dirty="0">
                <a:solidFill>
                  <a:schemeClr val="bg1"/>
                </a:solidFill>
              </a:rPr>
            </a:br>
            <a:r>
              <a:rPr lang="en-GB" sz="600" dirty="0">
                <a:solidFill>
                  <a:schemeClr val="bg1"/>
                </a:solidFill>
              </a:rPr>
              <a:t>Fired Earth Music ● </a:t>
            </a:r>
            <a:r>
              <a:rPr lang="en-GB" sz="600" u="sng" dirty="0">
                <a:solidFill>
                  <a:schemeClr val="bg1"/>
                </a:solidFill>
                <a:hlinkClick r:id="rId87">
                  <a:extLst>
                    <a:ext uri="{A12FA001-AC4F-418D-AE19-62706E023703}">
                      <ahyp:hlinkClr xmlns:ahyp="http://schemas.microsoft.com/office/drawing/2018/hyperlinkcolor" val="tx"/>
                    </a:ext>
                  </a:extLst>
                </a:hlinkClick>
              </a:rPr>
              <a:t>http://www.firedearthmusic.com/</a:t>
            </a:r>
            <a:br>
              <a:rPr lang="en-GB" sz="600" dirty="0">
                <a:solidFill>
                  <a:schemeClr val="bg1"/>
                </a:solidFill>
              </a:rPr>
            </a:br>
            <a:r>
              <a:rPr lang="en-GB" sz="600" dirty="0" err="1">
                <a:solidFill>
                  <a:schemeClr val="bg1"/>
                </a:solidFill>
              </a:rPr>
              <a:t>FirstCom</a:t>
            </a:r>
            <a:r>
              <a:rPr lang="en-GB" sz="600" dirty="0">
                <a:solidFill>
                  <a:schemeClr val="bg1"/>
                </a:solidFill>
              </a:rPr>
              <a:t> Music ● </a:t>
            </a:r>
            <a:r>
              <a:rPr lang="en-GB" sz="600" u="sng" dirty="0">
                <a:solidFill>
                  <a:schemeClr val="bg1"/>
                </a:solidFill>
                <a:hlinkClick r:id="rId88">
                  <a:extLst>
                    <a:ext uri="{A12FA001-AC4F-418D-AE19-62706E023703}">
                      <ahyp:hlinkClr xmlns:ahyp="http://schemas.microsoft.com/office/drawing/2018/hyperlinkcolor" val="tx"/>
                    </a:ext>
                  </a:extLst>
                </a:hlinkClick>
              </a:rPr>
              <a:t>FirstCom Music - Online Production Music Library</a:t>
            </a:r>
            <a:br>
              <a:rPr lang="en-GB" sz="600" dirty="0">
                <a:solidFill>
                  <a:schemeClr val="bg1"/>
                </a:solidFill>
              </a:rPr>
            </a:br>
            <a:r>
              <a:rPr lang="en-GB" sz="600" dirty="0" err="1">
                <a:solidFill>
                  <a:schemeClr val="bg1"/>
                </a:solidFill>
              </a:rPr>
              <a:t>Fliktrax</a:t>
            </a:r>
            <a:r>
              <a:rPr lang="en-GB" sz="600" dirty="0">
                <a:solidFill>
                  <a:schemeClr val="bg1"/>
                </a:solidFill>
              </a:rPr>
              <a:t> ● </a:t>
            </a:r>
            <a:r>
              <a:rPr lang="en-GB" sz="600" u="sng" dirty="0">
                <a:solidFill>
                  <a:schemeClr val="bg1"/>
                </a:solidFill>
                <a:hlinkClick r:id="rId20">
                  <a:extLst>
                    <a:ext uri="{A12FA001-AC4F-418D-AE19-62706E023703}">
                      <ahyp:hlinkClr xmlns:ahyp="http://schemas.microsoft.com/office/drawing/2018/hyperlinkcolor" val="tx"/>
                    </a:ext>
                  </a:extLst>
                </a:hlinkClick>
              </a:rPr>
              <a:t>FlikTrax Music Licensing</a:t>
            </a:r>
            <a:br>
              <a:rPr lang="en-GB" sz="600" dirty="0">
                <a:solidFill>
                  <a:schemeClr val="bg1"/>
                </a:solidFill>
              </a:rPr>
            </a:br>
            <a:r>
              <a:rPr lang="en-GB" sz="600" dirty="0">
                <a:solidFill>
                  <a:schemeClr val="bg1"/>
                </a:solidFill>
              </a:rPr>
              <a:t>Focus Music ● </a:t>
            </a:r>
            <a:r>
              <a:rPr lang="en-GB" sz="600" u="sng" dirty="0">
                <a:solidFill>
                  <a:schemeClr val="bg1"/>
                </a:solidFill>
                <a:hlinkClick r:id="rId89">
                  <a:extLst>
                    <a:ext uri="{A12FA001-AC4F-418D-AE19-62706E023703}">
                      <ahyp:hlinkClr xmlns:ahyp="http://schemas.microsoft.com/office/drawing/2018/hyperlinkcolor" val="tx"/>
                    </a:ext>
                  </a:extLst>
                </a:hlinkClick>
              </a:rPr>
              <a:t>Focus Music</a:t>
            </a:r>
            <a:br>
              <a:rPr lang="en-GB" sz="600" dirty="0">
                <a:solidFill>
                  <a:schemeClr val="bg1"/>
                </a:solidFill>
              </a:rPr>
            </a:br>
            <a:r>
              <a:rPr lang="en-GB" sz="600" dirty="0">
                <a:solidFill>
                  <a:schemeClr val="bg1"/>
                </a:solidFill>
              </a:rPr>
              <a:t>FPM Music ● </a:t>
            </a:r>
            <a:r>
              <a:rPr lang="en-GB" sz="600" u="sng" dirty="0">
                <a:solidFill>
                  <a:schemeClr val="bg1"/>
                </a:solidFill>
                <a:hlinkClick r:id="rId90">
                  <a:extLst>
                    <a:ext uri="{A12FA001-AC4F-418D-AE19-62706E023703}">
                      <ahyp:hlinkClr xmlns:ahyp="http://schemas.microsoft.com/office/drawing/2018/hyperlinkcolor" val="tx"/>
                    </a:ext>
                  </a:extLst>
                </a:hlinkClick>
              </a:rPr>
              <a:t>FPMMusic</a:t>
            </a:r>
            <a:br>
              <a:rPr lang="en-GB" sz="600" dirty="0">
                <a:solidFill>
                  <a:schemeClr val="bg1"/>
                </a:solidFill>
              </a:rPr>
            </a:br>
            <a:r>
              <a:rPr lang="en-GB" sz="600" dirty="0">
                <a:solidFill>
                  <a:schemeClr val="bg1"/>
                </a:solidFill>
              </a:rPr>
              <a:t>Free Play music ● </a:t>
            </a:r>
            <a:r>
              <a:rPr lang="en-GB" sz="600" u="sng" dirty="0">
                <a:solidFill>
                  <a:schemeClr val="bg1"/>
                </a:solidFill>
                <a:hlinkClick r:id="rId91">
                  <a:extLst>
                    <a:ext uri="{A12FA001-AC4F-418D-AE19-62706E023703}">
                      <ahyp:hlinkClr xmlns:ahyp="http://schemas.microsoft.com/office/drawing/2018/hyperlinkcolor" val="tx"/>
                    </a:ext>
                  </a:extLst>
                </a:hlinkClick>
              </a:rPr>
              <a:t>Freeplay Music | Welcome | The best music library on the planet!</a:t>
            </a:r>
            <a:br>
              <a:rPr lang="en-GB" sz="600" dirty="0">
                <a:solidFill>
                  <a:schemeClr val="bg1"/>
                </a:solidFill>
              </a:rPr>
            </a:br>
            <a:r>
              <a:rPr lang="en-GB" sz="600" dirty="0">
                <a:solidFill>
                  <a:schemeClr val="bg1"/>
                </a:solidFill>
              </a:rPr>
              <a:t>Fringe Element ● </a:t>
            </a:r>
            <a:r>
              <a:rPr lang="en-GB" sz="600" u="sng" dirty="0">
                <a:solidFill>
                  <a:schemeClr val="bg1"/>
                </a:solidFill>
                <a:hlinkClick r:id="rId92">
                  <a:extLst>
                    <a:ext uri="{A12FA001-AC4F-418D-AE19-62706E023703}">
                      <ahyp:hlinkClr xmlns:ahyp="http://schemas.microsoft.com/office/drawing/2018/hyperlinkcolor" val="tx"/>
                    </a:ext>
                  </a:extLst>
                </a:hlinkClick>
              </a:rPr>
              <a:t>Fringe Element | Kick Ass Trailer Music!</a:t>
            </a:r>
            <a:br>
              <a:rPr lang="en-GB" sz="600" dirty="0">
                <a:solidFill>
                  <a:schemeClr val="bg1"/>
                </a:solidFill>
              </a:rPr>
            </a:br>
            <a:r>
              <a:rPr lang="en-GB" sz="600" dirty="0">
                <a:solidFill>
                  <a:schemeClr val="bg1"/>
                </a:solidFill>
              </a:rPr>
              <a:t>Frog Music Licensing ● </a:t>
            </a:r>
            <a:r>
              <a:rPr lang="en-GB" sz="600" u="sng" dirty="0">
                <a:solidFill>
                  <a:schemeClr val="bg1"/>
                </a:solidFill>
                <a:hlinkClick r:id="rId93">
                  <a:extLst>
                    <a:ext uri="{A12FA001-AC4F-418D-AE19-62706E023703}">
                      <ahyp:hlinkClr xmlns:ahyp="http://schemas.microsoft.com/office/drawing/2018/hyperlinkcolor" val="tx"/>
                    </a:ext>
                  </a:extLst>
                </a:hlinkClick>
              </a:rPr>
              <a:t>Frog Music Licensing</a:t>
            </a:r>
            <a:br>
              <a:rPr lang="en-GB" sz="600" dirty="0">
                <a:solidFill>
                  <a:schemeClr val="bg1"/>
                </a:solidFill>
              </a:rPr>
            </a:br>
            <a:r>
              <a:rPr lang="en-GB" sz="600" dirty="0">
                <a:solidFill>
                  <a:schemeClr val="bg1"/>
                </a:solidFill>
              </a:rPr>
              <a:t>G Empire Music ● </a:t>
            </a:r>
            <a:r>
              <a:rPr lang="en-GB" sz="600" u="sng" dirty="0">
                <a:solidFill>
                  <a:schemeClr val="bg1"/>
                </a:solidFill>
                <a:hlinkClick r:id="rId94">
                  <a:extLst>
                    <a:ext uri="{A12FA001-AC4F-418D-AE19-62706E023703}">
                      <ahyp:hlinkClr xmlns:ahyp="http://schemas.microsoft.com/office/drawing/2018/hyperlinkcolor" val="tx"/>
                    </a:ext>
                  </a:extLst>
                </a:hlinkClick>
              </a:rPr>
              <a:t>http://gempiremusic.com/</a:t>
            </a:r>
            <a:br>
              <a:rPr lang="en-GB" sz="600" dirty="0">
                <a:solidFill>
                  <a:schemeClr val="bg1"/>
                </a:solidFill>
              </a:rPr>
            </a:br>
            <a:r>
              <a:rPr lang="en-GB" sz="600" dirty="0" err="1">
                <a:solidFill>
                  <a:schemeClr val="bg1"/>
                </a:solidFill>
              </a:rPr>
              <a:t>Gamecues</a:t>
            </a:r>
            <a:r>
              <a:rPr lang="en-GB" sz="600" dirty="0">
                <a:solidFill>
                  <a:schemeClr val="bg1"/>
                </a:solidFill>
              </a:rPr>
              <a:t> ● </a:t>
            </a:r>
            <a:r>
              <a:rPr lang="en-GB" sz="600" u="sng" dirty="0">
                <a:solidFill>
                  <a:schemeClr val="bg1"/>
                </a:solidFill>
                <a:hlinkClick r:id="rId95">
                  <a:extLst>
                    <a:ext uri="{A12FA001-AC4F-418D-AE19-62706E023703}">
                      <ahyp:hlinkClr xmlns:ahyp="http://schemas.microsoft.com/office/drawing/2018/hyperlinkcolor" val="tx"/>
                    </a:ext>
                  </a:extLst>
                </a:hlinkClick>
              </a:rPr>
              <a:t>gamecues.com</a:t>
            </a:r>
            <a:br>
              <a:rPr lang="en-GB" sz="600" dirty="0">
                <a:solidFill>
                  <a:schemeClr val="bg1"/>
                </a:solidFill>
              </a:rPr>
            </a:br>
            <a:r>
              <a:rPr lang="en-GB" sz="600" dirty="0">
                <a:solidFill>
                  <a:schemeClr val="bg1"/>
                </a:solidFill>
              </a:rPr>
              <a:t>Gargantuan Music ● </a:t>
            </a:r>
            <a:r>
              <a:rPr lang="en-GB" sz="600" u="sng" dirty="0">
                <a:solidFill>
                  <a:schemeClr val="bg1"/>
                </a:solidFill>
                <a:hlinkClick r:id="rId96">
                  <a:extLst>
                    <a:ext uri="{A12FA001-AC4F-418D-AE19-62706E023703}">
                      <ahyp:hlinkClr xmlns:ahyp="http://schemas.microsoft.com/office/drawing/2018/hyperlinkcolor" val="tx"/>
                    </a:ext>
                  </a:extLst>
                </a:hlinkClick>
              </a:rPr>
              <a:t>Gargantuan Music</a:t>
            </a:r>
            <a:br>
              <a:rPr lang="en-GB" sz="600" dirty="0">
                <a:solidFill>
                  <a:schemeClr val="bg1"/>
                </a:solidFill>
              </a:rPr>
            </a:br>
            <a:r>
              <a:rPr lang="en-GB" sz="600" dirty="0">
                <a:solidFill>
                  <a:schemeClr val="bg1"/>
                </a:solidFill>
              </a:rPr>
              <a:t>Gothic Storm Music ● </a:t>
            </a:r>
            <a:r>
              <a:rPr lang="en-GB" sz="600" u="sng" dirty="0">
                <a:solidFill>
                  <a:schemeClr val="bg1"/>
                </a:solidFill>
                <a:hlinkClick r:id="rId97">
                  <a:extLst>
                    <a:ext uri="{A12FA001-AC4F-418D-AE19-62706E023703}">
                      <ahyp:hlinkClr xmlns:ahyp="http://schemas.microsoft.com/office/drawing/2018/hyperlinkcolor" val="tx"/>
                    </a:ext>
                  </a:extLst>
                </a:hlinkClick>
              </a:rPr>
              <a:t>Music :: Gothic Storm Music</a:t>
            </a:r>
            <a:br>
              <a:rPr lang="en-GB" sz="600" dirty="0">
                <a:solidFill>
                  <a:schemeClr val="bg1"/>
                </a:solidFill>
              </a:rPr>
            </a:br>
            <a:r>
              <a:rPr lang="en-GB" sz="600" dirty="0">
                <a:solidFill>
                  <a:schemeClr val="bg1"/>
                </a:solidFill>
              </a:rPr>
              <a:t>HUM ● </a:t>
            </a:r>
            <a:r>
              <a:rPr lang="en-GB" sz="600" u="sng" dirty="0">
                <a:solidFill>
                  <a:schemeClr val="bg1"/>
                </a:solidFill>
                <a:hlinkClick r:id="rId98">
                  <a:extLst>
                    <a:ext uri="{A12FA001-AC4F-418D-AE19-62706E023703}">
                      <ahyp:hlinkClr xmlns:ahyp="http://schemas.microsoft.com/office/drawing/2018/hyperlinkcolor" val="tx"/>
                    </a:ext>
                  </a:extLst>
                </a:hlinkClick>
              </a:rPr>
              <a:t>Music Production Company London » HUM</a:t>
            </a:r>
            <a:br>
              <a:rPr lang="en-GB" sz="600" dirty="0">
                <a:solidFill>
                  <a:schemeClr val="bg1"/>
                </a:solidFill>
              </a:rPr>
            </a:br>
            <a:r>
              <a:rPr lang="en-GB" sz="600" dirty="0" err="1">
                <a:solidFill>
                  <a:schemeClr val="bg1"/>
                </a:solidFill>
              </a:rPr>
              <a:t>Imagem</a:t>
            </a:r>
            <a:r>
              <a:rPr lang="en-GB" sz="600" dirty="0">
                <a:solidFill>
                  <a:schemeClr val="bg1"/>
                </a:solidFill>
              </a:rPr>
              <a:t> Production Music ● </a:t>
            </a:r>
            <a:r>
              <a:rPr lang="en-GB" sz="600" u="sng" dirty="0">
                <a:solidFill>
                  <a:schemeClr val="bg1"/>
                </a:solidFill>
                <a:hlinkClick r:id="rId99">
                  <a:extLst>
                    <a:ext uri="{A12FA001-AC4F-418D-AE19-62706E023703}">
                      <ahyp:hlinkClr xmlns:ahyp="http://schemas.microsoft.com/office/drawing/2018/hyperlinkcolor" val="tx"/>
                    </a:ext>
                  </a:extLst>
                </a:hlinkClick>
              </a:rPr>
              <a:t>Home Page - Cavendish Music</a:t>
            </a:r>
            <a:br>
              <a:rPr lang="en-GB" sz="600" dirty="0">
                <a:solidFill>
                  <a:schemeClr val="bg1"/>
                </a:solidFill>
              </a:rPr>
            </a:br>
            <a:r>
              <a:rPr lang="en-GB" sz="600" dirty="0">
                <a:solidFill>
                  <a:schemeClr val="bg1"/>
                </a:solidFill>
              </a:rPr>
              <a:t>Immediate music ● </a:t>
            </a:r>
            <a:r>
              <a:rPr lang="en-GB" sz="600" u="sng" dirty="0">
                <a:solidFill>
                  <a:schemeClr val="bg1"/>
                </a:solidFill>
                <a:hlinkClick r:id="rId100">
                  <a:extLst>
                    <a:ext uri="{A12FA001-AC4F-418D-AE19-62706E023703}">
                      <ahyp:hlinkClr xmlns:ahyp="http://schemas.microsoft.com/office/drawing/2018/hyperlinkcolor" val="tx"/>
                    </a:ext>
                  </a:extLst>
                </a:hlinkClick>
              </a:rPr>
              <a:t>http://www.immediatemusic.com/</a:t>
            </a:r>
            <a:br>
              <a:rPr lang="en-GB" sz="600" dirty="0">
                <a:solidFill>
                  <a:schemeClr val="bg1"/>
                </a:solidFill>
              </a:rPr>
            </a:br>
            <a:r>
              <a:rPr lang="en-GB" sz="600" dirty="0">
                <a:solidFill>
                  <a:schemeClr val="bg1"/>
                </a:solidFill>
              </a:rPr>
              <a:t>In-spired ● </a:t>
            </a:r>
            <a:r>
              <a:rPr lang="en-GB" sz="600" u="sng" dirty="0">
                <a:solidFill>
                  <a:schemeClr val="bg1"/>
                </a:solidFill>
                <a:hlinkClick r:id="rId101">
                  <a:extLst>
                    <a:ext uri="{A12FA001-AC4F-418D-AE19-62706E023703}">
                      <ahyp:hlinkClr xmlns:ahyp="http://schemas.microsoft.com/office/drawing/2018/hyperlinkcolor" val="tx"/>
                    </a:ext>
                  </a:extLst>
                </a:hlinkClick>
              </a:rPr>
              <a:t>Stimulating not imitating, Inspired</a:t>
            </a:r>
            <a:br>
              <a:rPr lang="en-GB" sz="600" dirty="0">
                <a:solidFill>
                  <a:schemeClr val="bg1"/>
                </a:solidFill>
              </a:rPr>
            </a:br>
            <a:r>
              <a:rPr lang="en-GB" sz="600" dirty="0">
                <a:solidFill>
                  <a:schemeClr val="bg1"/>
                </a:solidFill>
              </a:rPr>
              <a:t>Indaba Music ● </a:t>
            </a:r>
            <a:r>
              <a:rPr lang="en-GB" sz="600" u="sng" dirty="0">
                <a:solidFill>
                  <a:schemeClr val="bg1"/>
                </a:solidFill>
                <a:hlinkClick r:id="rId102">
                  <a:extLst>
                    <a:ext uri="{A12FA001-AC4F-418D-AE19-62706E023703}">
                      <ahyp:hlinkClr xmlns:ahyp="http://schemas.microsoft.com/office/drawing/2018/hyperlinkcolor" val="tx"/>
                    </a:ext>
                  </a:extLst>
                </a:hlinkClick>
              </a:rPr>
              <a:t>http://www.indabamusic.com</a:t>
            </a:r>
            <a:br>
              <a:rPr lang="en-GB" sz="600" dirty="0">
                <a:solidFill>
                  <a:schemeClr val="bg1"/>
                </a:solidFill>
              </a:rPr>
            </a:br>
            <a:r>
              <a:rPr lang="en-GB" sz="600" dirty="0" err="1">
                <a:solidFill>
                  <a:schemeClr val="bg1"/>
                </a:solidFill>
              </a:rPr>
              <a:t>Indiesonics</a:t>
            </a:r>
            <a:r>
              <a:rPr lang="en-GB" sz="600" dirty="0">
                <a:solidFill>
                  <a:schemeClr val="bg1"/>
                </a:solidFill>
              </a:rPr>
              <a:t> ● </a:t>
            </a:r>
            <a:r>
              <a:rPr lang="en-GB" sz="600" u="sng" dirty="0">
                <a:solidFill>
                  <a:schemeClr val="bg1"/>
                </a:solidFill>
                <a:hlinkClick r:id="rId103">
                  <a:extLst>
                    <a:ext uri="{A12FA001-AC4F-418D-AE19-62706E023703}">
                      <ahyp:hlinkClr xmlns:ahyp="http://schemas.microsoft.com/office/drawing/2018/hyperlinkcolor" val="tx"/>
                    </a:ext>
                  </a:extLst>
                </a:hlinkClick>
              </a:rPr>
              <a:t>Indiesonics - Authentic Indie Production Music</a:t>
            </a:r>
            <a:br>
              <a:rPr lang="en-GB" sz="600" dirty="0">
                <a:solidFill>
                  <a:schemeClr val="bg1"/>
                </a:solidFill>
              </a:rPr>
            </a:br>
            <a:r>
              <a:rPr lang="en-GB" sz="600" dirty="0" err="1">
                <a:solidFill>
                  <a:schemeClr val="bg1"/>
                </a:solidFill>
              </a:rPr>
              <a:t>Intervox</a:t>
            </a:r>
            <a:r>
              <a:rPr lang="en-GB" sz="600" dirty="0">
                <a:solidFill>
                  <a:schemeClr val="bg1"/>
                </a:solidFill>
              </a:rPr>
              <a:t> ● </a:t>
            </a:r>
            <a:r>
              <a:rPr lang="en-GB" sz="600" u="sng" dirty="0">
                <a:solidFill>
                  <a:schemeClr val="bg1"/>
                </a:solidFill>
                <a:hlinkClick r:id="rId104">
                  <a:extLst>
                    <a:ext uri="{A12FA001-AC4F-418D-AE19-62706E023703}">
                      <ahyp:hlinkClr xmlns:ahyp="http://schemas.microsoft.com/office/drawing/2018/hyperlinkcolor" val="tx"/>
                    </a:ext>
                  </a:extLst>
                </a:hlinkClick>
              </a:rPr>
              <a:t>Intervox - Intervox Production Music Publishing GmbH/EN</a:t>
            </a:r>
            <a:br>
              <a:rPr lang="en-GB" sz="600" dirty="0">
                <a:solidFill>
                  <a:schemeClr val="bg1"/>
                </a:solidFill>
              </a:rPr>
            </a:br>
            <a:r>
              <a:rPr lang="en-GB" sz="600" dirty="0" err="1">
                <a:solidFill>
                  <a:schemeClr val="bg1"/>
                </a:solidFill>
              </a:rPr>
              <a:t>Jamendo</a:t>
            </a:r>
            <a:r>
              <a:rPr lang="en-GB" sz="600" dirty="0">
                <a:solidFill>
                  <a:schemeClr val="bg1"/>
                </a:solidFill>
              </a:rPr>
              <a:t> PRO ● </a:t>
            </a:r>
            <a:r>
              <a:rPr lang="en-GB" sz="600" u="sng" dirty="0">
                <a:solidFill>
                  <a:schemeClr val="bg1"/>
                </a:solidFill>
                <a:hlinkClick r:id="rId105">
                  <a:extLst>
                    <a:ext uri="{A12FA001-AC4F-418D-AE19-62706E023703}">
                      <ahyp:hlinkClr xmlns:ahyp="http://schemas.microsoft.com/office/drawing/2018/hyperlinkcolor" val="tx"/>
                    </a:ext>
                  </a:extLst>
                </a:hlinkClick>
              </a:rPr>
              <a:t>http://pro.jamendo.com/en/</a:t>
            </a:r>
            <a:br>
              <a:rPr lang="en-GB" sz="600" dirty="0">
                <a:solidFill>
                  <a:schemeClr val="bg1"/>
                </a:solidFill>
              </a:rPr>
            </a:br>
            <a:r>
              <a:rPr lang="en-GB" sz="600" dirty="0">
                <a:solidFill>
                  <a:schemeClr val="bg1"/>
                </a:solidFill>
              </a:rPr>
              <a:t>JW Media Music ● </a:t>
            </a:r>
            <a:r>
              <a:rPr lang="en-GB" sz="600" u="sng" dirty="0">
                <a:solidFill>
                  <a:schemeClr val="bg1"/>
                </a:solidFill>
                <a:hlinkClick r:id="rId106">
                  <a:extLst>
                    <a:ext uri="{A12FA001-AC4F-418D-AE19-62706E023703}">
                      <ahyp:hlinkClr xmlns:ahyp="http://schemas.microsoft.com/office/drawing/2018/hyperlinkcolor" val="tx"/>
                    </a:ext>
                  </a:extLst>
                </a:hlinkClick>
              </a:rPr>
              <a:t>JW Media Music - Independent Production Music Specialists</a:t>
            </a:r>
            <a:br>
              <a:rPr lang="en-GB" sz="600" dirty="0">
                <a:solidFill>
                  <a:schemeClr val="bg1"/>
                </a:solidFill>
              </a:rPr>
            </a:br>
            <a:r>
              <a:rPr lang="en-GB" sz="600" dirty="0">
                <a:solidFill>
                  <a:schemeClr val="bg1"/>
                </a:solidFill>
              </a:rPr>
              <a:t>Keep Clear Music ● </a:t>
            </a:r>
            <a:r>
              <a:rPr lang="en-GB" sz="600" u="sng" dirty="0">
                <a:solidFill>
                  <a:schemeClr val="bg1"/>
                </a:solidFill>
                <a:hlinkClick r:id="rId107">
                  <a:extLst>
                    <a:ext uri="{A12FA001-AC4F-418D-AE19-62706E023703}">
                      <ahyp:hlinkClr xmlns:ahyp="http://schemas.microsoft.com/office/drawing/2018/hyperlinkcolor" val="tx"/>
                    </a:ext>
                  </a:extLst>
                </a:hlinkClick>
              </a:rPr>
              <a:t>Keep Clear Music</a:t>
            </a:r>
            <a:br>
              <a:rPr lang="en-GB" sz="600" dirty="0">
                <a:solidFill>
                  <a:schemeClr val="bg1"/>
                </a:solidFill>
              </a:rPr>
            </a:br>
            <a:r>
              <a:rPr lang="en-GB" sz="600" dirty="0">
                <a:solidFill>
                  <a:schemeClr val="bg1"/>
                </a:solidFill>
              </a:rPr>
              <a:t>Killer Tracks ● </a:t>
            </a:r>
            <a:r>
              <a:rPr lang="en-GB" sz="600" u="sng" dirty="0">
                <a:solidFill>
                  <a:schemeClr val="bg1"/>
                </a:solidFill>
                <a:hlinkClick r:id="rId108">
                  <a:extLst>
                    <a:ext uri="{A12FA001-AC4F-418D-AE19-62706E023703}">
                      <ahyp:hlinkClr xmlns:ahyp="http://schemas.microsoft.com/office/drawing/2018/hyperlinkcolor" val="tx"/>
                    </a:ext>
                  </a:extLst>
                </a:hlinkClick>
              </a:rPr>
              <a:t>Killer Tracks - Online Production Music Library Resource</a:t>
            </a:r>
            <a:br>
              <a:rPr lang="en-GB" sz="600" dirty="0">
                <a:solidFill>
                  <a:schemeClr val="bg1"/>
                </a:solidFill>
              </a:rPr>
            </a:br>
            <a:r>
              <a:rPr lang="en-GB" sz="600" dirty="0" err="1">
                <a:solidFill>
                  <a:schemeClr val="bg1"/>
                </a:solidFill>
              </a:rPr>
              <a:t>Lablesound</a:t>
            </a:r>
            <a:r>
              <a:rPr lang="en-GB" sz="600" dirty="0">
                <a:solidFill>
                  <a:schemeClr val="bg1"/>
                </a:solidFill>
              </a:rPr>
              <a:t> ● </a:t>
            </a:r>
            <a:r>
              <a:rPr lang="en-GB" sz="600" u="sng" dirty="0">
                <a:solidFill>
                  <a:schemeClr val="bg1"/>
                </a:solidFill>
                <a:hlinkClick r:id="rId109">
                  <a:extLst>
                    <a:ext uri="{A12FA001-AC4F-418D-AE19-62706E023703}">
                      <ahyp:hlinkClr xmlns:ahyp="http://schemas.microsoft.com/office/drawing/2018/hyperlinkcolor" val="tx"/>
                    </a:ext>
                  </a:extLst>
                </a:hlinkClick>
              </a:rPr>
              <a:t>Password Protected Site</a:t>
            </a:r>
            <a:br>
              <a:rPr lang="en-GB" sz="600" dirty="0">
                <a:solidFill>
                  <a:schemeClr val="bg1"/>
                </a:solidFill>
              </a:rPr>
            </a:br>
            <a:r>
              <a:rPr lang="en-GB" sz="600" dirty="0" err="1">
                <a:solidFill>
                  <a:schemeClr val="bg1"/>
                </a:solidFill>
              </a:rPr>
              <a:t>Lemoncake</a:t>
            </a:r>
            <a:r>
              <a:rPr lang="en-GB" sz="600" dirty="0">
                <a:solidFill>
                  <a:schemeClr val="bg1"/>
                </a:solidFill>
              </a:rPr>
              <a:t> ● </a:t>
            </a:r>
            <a:r>
              <a:rPr lang="en-GB" sz="600" u="sng" dirty="0">
                <a:solidFill>
                  <a:schemeClr val="bg1"/>
                </a:solidFill>
                <a:hlinkClick r:id="rId110">
                  <a:extLst>
                    <a:ext uri="{A12FA001-AC4F-418D-AE19-62706E023703}">
                      <ahyp:hlinkClr xmlns:ahyp="http://schemas.microsoft.com/office/drawing/2018/hyperlinkcolor" val="tx"/>
                    </a:ext>
                  </a:extLst>
                </a:hlinkClick>
              </a:rPr>
              <a:t>Lemoncake | Redefining Production Music | Lemoncake</a:t>
            </a:r>
            <a:br>
              <a:rPr lang="en-GB" sz="600" dirty="0">
                <a:solidFill>
                  <a:schemeClr val="bg1"/>
                </a:solidFill>
              </a:rPr>
            </a:br>
            <a:r>
              <a:rPr lang="en-GB" sz="600" dirty="0">
                <a:solidFill>
                  <a:schemeClr val="bg1"/>
                </a:solidFill>
              </a:rPr>
              <a:t>License Quote ● </a:t>
            </a:r>
            <a:r>
              <a:rPr lang="en-GB" sz="600" u="sng" dirty="0">
                <a:solidFill>
                  <a:schemeClr val="bg1"/>
                </a:solidFill>
                <a:hlinkClick r:id="rId111">
                  <a:extLst>
                    <a:ext uri="{A12FA001-AC4F-418D-AE19-62706E023703}">
                      <ahyp:hlinkClr xmlns:ahyp="http://schemas.microsoft.com/office/drawing/2018/hyperlinkcolor" val="tx"/>
                    </a:ext>
                  </a:extLst>
                </a:hlinkClick>
              </a:rPr>
              <a:t>Music Licensing : License Your Music : Licensing Store | LicenseQuote.com</a:t>
            </a:r>
            <a:br>
              <a:rPr lang="en-GB" sz="600" dirty="0">
                <a:solidFill>
                  <a:schemeClr val="bg1"/>
                </a:solidFill>
              </a:rPr>
            </a:br>
            <a:r>
              <a:rPr lang="en-GB" sz="600" dirty="0">
                <a:solidFill>
                  <a:schemeClr val="bg1"/>
                </a:solidFill>
              </a:rPr>
              <a:t>Machiavelli Music ● </a:t>
            </a:r>
            <a:r>
              <a:rPr lang="en-GB" sz="600" u="sng" dirty="0">
                <a:solidFill>
                  <a:schemeClr val="bg1"/>
                </a:solidFill>
                <a:hlinkClick r:id="rId112">
                  <a:extLst>
                    <a:ext uri="{A12FA001-AC4F-418D-AE19-62706E023703}">
                      <ahyp:hlinkClr xmlns:ahyp="http://schemas.microsoft.com/office/drawing/2018/hyperlinkcolor" val="tx"/>
                    </a:ext>
                  </a:extLst>
                </a:hlinkClick>
              </a:rPr>
              <a:t>machiavellimusic</a:t>
            </a:r>
            <a:br>
              <a:rPr lang="en-GB" sz="600" dirty="0">
                <a:solidFill>
                  <a:schemeClr val="bg1"/>
                </a:solidFill>
              </a:rPr>
            </a:br>
            <a:r>
              <a:rPr lang="en-GB" sz="600" dirty="0" err="1">
                <a:solidFill>
                  <a:schemeClr val="bg1"/>
                </a:solidFill>
              </a:rPr>
              <a:t>Magnatune</a:t>
            </a:r>
            <a:r>
              <a:rPr lang="en-GB" sz="600" dirty="0">
                <a:solidFill>
                  <a:schemeClr val="bg1"/>
                </a:solidFill>
              </a:rPr>
              <a:t> ● </a:t>
            </a:r>
            <a:r>
              <a:rPr lang="en-GB" sz="600" u="sng" dirty="0">
                <a:solidFill>
                  <a:schemeClr val="bg1"/>
                </a:solidFill>
                <a:hlinkClick r:id="rId113">
                  <a:extLst>
                    <a:ext uri="{A12FA001-AC4F-418D-AE19-62706E023703}">
                      <ahyp:hlinkClr xmlns:ahyp="http://schemas.microsoft.com/office/drawing/2018/hyperlinkcolor" val="tx"/>
                    </a:ext>
                  </a:extLst>
                </a:hlinkClick>
              </a:rPr>
              <a:t>Magnatune: music downloads and licensing</a:t>
            </a:r>
            <a:br>
              <a:rPr lang="en-GB" sz="600" dirty="0">
                <a:solidFill>
                  <a:schemeClr val="bg1"/>
                </a:solidFill>
              </a:rPr>
            </a:br>
            <a:r>
              <a:rPr lang="en-GB" sz="600" dirty="0">
                <a:solidFill>
                  <a:schemeClr val="bg1"/>
                </a:solidFill>
              </a:rPr>
              <a:t>Mango Reel ● </a:t>
            </a:r>
            <a:r>
              <a:rPr lang="en-GB" sz="600" u="sng" dirty="0">
                <a:solidFill>
                  <a:schemeClr val="bg1"/>
                </a:solidFill>
                <a:hlinkClick r:id="rId114">
                  <a:extLst>
                    <a:ext uri="{A12FA001-AC4F-418D-AE19-62706E023703}">
                      <ahyp:hlinkClr xmlns:ahyp="http://schemas.microsoft.com/office/drawing/2018/hyperlinkcolor" val="tx"/>
                    </a:ext>
                  </a:extLst>
                </a:hlinkClick>
              </a:rPr>
              <a:t>http://www.mangoreel.com/index.html</a:t>
            </a:r>
            <a:br>
              <a:rPr lang="en-GB" sz="600" dirty="0">
                <a:solidFill>
                  <a:schemeClr val="bg1"/>
                </a:solidFill>
              </a:rPr>
            </a:br>
            <a:r>
              <a:rPr lang="en-GB" sz="600" dirty="0">
                <a:solidFill>
                  <a:schemeClr val="bg1"/>
                </a:solidFill>
              </a:rPr>
              <a:t>Matchless Music ● </a:t>
            </a:r>
            <a:r>
              <a:rPr lang="en-GB" sz="600" u="sng" dirty="0">
                <a:solidFill>
                  <a:schemeClr val="bg1"/>
                </a:solidFill>
                <a:hlinkClick r:id="rId115">
                  <a:extLst>
                    <a:ext uri="{A12FA001-AC4F-418D-AE19-62706E023703}">
                      <ahyp:hlinkClr xmlns:ahyp="http://schemas.microsoft.com/office/drawing/2018/hyperlinkcolor" val="tx"/>
                    </a:ext>
                  </a:extLst>
                </a:hlinkClick>
              </a:rPr>
              <a:t>matchlessmusic.net - Registered at Namecheap.com</a:t>
            </a:r>
            <a:br>
              <a:rPr lang="en-GB" sz="600" dirty="0">
                <a:solidFill>
                  <a:schemeClr val="bg1"/>
                </a:solidFill>
              </a:rPr>
            </a:br>
            <a:r>
              <a:rPr lang="en-GB" sz="600" dirty="0">
                <a:solidFill>
                  <a:schemeClr val="bg1"/>
                </a:solidFill>
              </a:rPr>
              <a:t>Media Tracks ● </a:t>
            </a:r>
            <a:r>
              <a:rPr lang="en-GB" sz="600" u="sng" dirty="0">
                <a:solidFill>
                  <a:schemeClr val="bg1"/>
                </a:solidFill>
                <a:hlinkClick r:id="rId116">
                  <a:extLst>
                    <a:ext uri="{A12FA001-AC4F-418D-AE19-62706E023703}">
                      <ahyp:hlinkClr xmlns:ahyp="http://schemas.microsoft.com/office/drawing/2018/hyperlinkcolor" val="tx"/>
                    </a:ext>
                  </a:extLst>
                </a:hlinkClick>
              </a:rPr>
              <a:t>Mediatracks – Production Music Library with Jingles Commercials Incidental Music and Mood Music</a:t>
            </a:r>
            <a:br>
              <a:rPr lang="en-GB" sz="600" dirty="0">
                <a:solidFill>
                  <a:schemeClr val="bg1"/>
                </a:solidFill>
              </a:rPr>
            </a:br>
            <a:r>
              <a:rPr lang="en-GB" sz="600" dirty="0" err="1">
                <a:solidFill>
                  <a:schemeClr val="bg1"/>
                </a:solidFill>
              </a:rPr>
              <a:t>MegaTrax</a:t>
            </a:r>
            <a:r>
              <a:rPr lang="en-GB" sz="600" dirty="0">
                <a:solidFill>
                  <a:schemeClr val="bg1"/>
                </a:solidFill>
              </a:rPr>
              <a:t> ● </a:t>
            </a:r>
            <a:r>
              <a:rPr lang="en-GB" sz="600" u="sng" dirty="0">
                <a:solidFill>
                  <a:schemeClr val="bg1"/>
                </a:solidFill>
                <a:hlinkClick r:id="rId30">
                  <a:extLst>
                    <a:ext uri="{A12FA001-AC4F-418D-AE19-62706E023703}">
                      <ahyp:hlinkClr xmlns:ahyp="http://schemas.microsoft.com/office/drawing/2018/hyperlinkcolor" val="tx"/>
                    </a:ext>
                  </a:extLst>
                </a:hlinkClick>
              </a:rPr>
              <a:t>Megatrax (en)</a:t>
            </a:r>
            <a:br>
              <a:rPr lang="en-GB" sz="600" dirty="0">
                <a:solidFill>
                  <a:schemeClr val="bg1"/>
                </a:solidFill>
              </a:rPr>
            </a:br>
            <a:r>
              <a:rPr lang="en-GB" sz="600" dirty="0" err="1">
                <a:solidFill>
                  <a:schemeClr val="bg1"/>
                </a:solidFill>
              </a:rPr>
              <a:t>MelodyLoops</a:t>
            </a:r>
            <a:r>
              <a:rPr lang="en-GB" sz="600" dirty="0">
                <a:solidFill>
                  <a:schemeClr val="bg1"/>
                </a:solidFill>
              </a:rPr>
              <a:t> ● </a:t>
            </a:r>
            <a:r>
              <a:rPr lang="en-GB" sz="600" u="sng" dirty="0">
                <a:solidFill>
                  <a:schemeClr val="bg1"/>
                </a:solidFill>
                <a:hlinkClick r:id="rId117">
                  <a:extLst>
                    <a:ext uri="{A12FA001-AC4F-418D-AE19-62706E023703}">
                      <ahyp:hlinkClr xmlns:ahyp="http://schemas.microsoft.com/office/drawing/2018/hyperlinkcolor" val="tx"/>
                    </a:ext>
                  </a:extLst>
                </a:hlinkClick>
              </a:rPr>
              <a:t>http://www.melodyloops.com/</a:t>
            </a:r>
            <a:br>
              <a:rPr lang="en-GB" sz="600" dirty="0">
                <a:solidFill>
                  <a:schemeClr val="bg1"/>
                </a:solidFill>
              </a:rPr>
            </a:br>
            <a:r>
              <a:rPr lang="en-GB" sz="600" dirty="0">
                <a:solidFill>
                  <a:schemeClr val="bg1"/>
                </a:solidFill>
              </a:rPr>
              <a:t>Mighty Generation Music ● </a:t>
            </a:r>
            <a:r>
              <a:rPr lang="en-GB" sz="600" u="sng" dirty="0">
                <a:solidFill>
                  <a:schemeClr val="bg1"/>
                </a:solidFill>
                <a:hlinkClick r:id="rId118">
                  <a:extLst>
                    <a:ext uri="{A12FA001-AC4F-418D-AE19-62706E023703}">
                      <ahyp:hlinkClr xmlns:ahyp="http://schemas.microsoft.com/office/drawing/2018/hyperlinkcolor" val="tx"/>
                    </a:ext>
                  </a:extLst>
                </a:hlinkClick>
              </a:rPr>
              <a:t>Mighty Generation Music</a:t>
            </a:r>
            <a:br>
              <a:rPr lang="en-GB" sz="600" dirty="0">
                <a:solidFill>
                  <a:schemeClr val="bg1"/>
                </a:solidFill>
              </a:rPr>
            </a:br>
            <a:r>
              <a:rPr lang="en-GB" sz="600" dirty="0">
                <a:solidFill>
                  <a:schemeClr val="bg1"/>
                </a:solidFill>
              </a:rPr>
              <a:t>Million Ducks Music ● </a:t>
            </a:r>
            <a:r>
              <a:rPr lang="en-GB" sz="600" u="sng" dirty="0">
                <a:solidFill>
                  <a:schemeClr val="bg1"/>
                </a:solidFill>
                <a:hlinkClick r:id="rId119">
                  <a:extLst>
                    <a:ext uri="{A12FA001-AC4F-418D-AE19-62706E023703}">
                      <ahyp:hlinkClr xmlns:ahyp="http://schemas.microsoft.com/office/drawing/2018/hyperlinkcolor" val="tx"/>
                    </a:ext>
                  </a:extLst>
                </a:hlinkClick>
              </a:rPr>
              <a:t>https://www.millionducksmusic.com/</a:t>
            </a:r>
            <a:br>
              <a:rPr lang="en-GB" sz="600" dirty="0">
                <a:solidFill>
                  <a:schemeClr val="bg1"/>
                </a:solidFill>
              </a:rPr>
            </a:br>
            <a:r>
              <a:rPr lang="en-GB" sz="600" dirty="0" err="1">
                <a:solidFill>
                  <a:schemeClr val="bg1"/>
                </a:solidFill>
              </a:rPr>
              <a:t>Moogang</a:t>
            </a:r>
            <a:r>
              <a:rPr lang="en-GB" sz="600" dirty="0">
                <a:solidFill>
                  <a:schemeClr val="bg1"/>
                </a:solidFill>
              </a:rPr>
              <a:t> ● </a:t>
            </a:r>
            <a:r>
              <a:rPr lang="en-GB" sz="600" u="sng" dirty="0">
                <a:solidFill>
                  <a:schemeClr val="bg1"/>
                </a:solidFill>
                <a:hlinkClick r:id="rId120">
                  <a:extLst>
                    <a:ext uri="{A12FA001-AC4F-418D-AE19-62706E023703}">
                      <ahyp:hlinkClr xmlns:ahyp="http://schemas.microsoft.com/office/drawing/2018/hyperlinkcolor" val="tx"/>
                    </a:ext>
                  </a:extLst>
                </a:hlinkClick>
              </a:rPr>
              <a:t>Moogang Production Music | Home</a:t>
            </a:r>
            <a:br>
              <a:rPr lang="en-GB" sz="600" dirty="0">
                <a:solidFill>
                  <a:schemeClr val="bg1"/>
                </a:solidFill>
              </a:rPr>
            </a:br>
            <a:r>
              <a:rPr lang="en-GB" sz="600" dirty="0">
                <a:solidFill>
                  <a:schemeClr val="bg1"/>
                </a:solidFill>
              </a:rPr>
              <a:t>Morph Productions ● </a:t>
            </a:r>
            <a:r>
              <a:rPr lang="en-GB" sz="600" u="sng" dirty="0">
                <a:solidFill>
                  <a:schemeClr val="bg1"/>
                </a:solidFill>
                <a:hlinkClick r:id="rId121">
                  <a:extLst>
                    <a:ext uri="{A12FA001-AC4F-418D-AE19-62706E023703}">
                      <ahyp:hlinkClr xmlns:ahyp="http://schemas.microsoft.com/office/drawing/2018/hyperlinkcolor" val="tx"/>
                    </a:ext>
                  </a:extLst>
                </a:hlinkClick>
              </a:rPr>
              <a:t>http://www.licensemusiconline.com</a:t>
            </a:r>
            <a:br>
              <a:rPr lang="en-GB" sz="600" dirty="0">
                <a:solidFill>
                  <a:schemeClr val="bg1"/>
                </a:solidFill>
              </a:rPr>
            </a:br>
            <a:r>
              <a:rPr lang="en-GB" sz="600" dirty="0">
                <a:solidFill>
                  <a:schemeClr val="bg1"/>
                </a:solidFill>
              </a:rPr>
              <a:t>Music Dealers ● </a:t>
            </a:r>
            <a:r>
              <a:rPr lang="en-GB" sz="600" u="sng" dirty="0">
                <a:solidFill>
                  <a:schemeClr val="bg1"/>
                </a:solidFill>
                <a:hlinkClick r:id="rId36">
                  <a:extLst>
                    <a:ext uri="{A12FA001-AC4F-418D-AE19-62706E023703}">
                      <ahyp:hlinkClr xmlns:ahyp="http://schemas.microsoft.com/office/drawing/2018/hyperlinkcolor" val="tx"/>
                    </a:ext>
                  </a:extLst>
                </a:hlinkClick>
              </a:rPr>
              <a:t>Music Licensing Companies – Licensing Music For Film – Music Dealers</a:t>
            </a:r>
            <a:br>
              <a:rPr lang="en-GB" sz="600" dirty="0">
                <a:solidFill>
                  <a:schemeClr val="bg1"/>
                </a:solidFill>
              </a:rPr>
            </a:br>
            <a:r>
              <a:rPr lang="en-GB" sz="600" dirty="0">
                <a:solidFill>
                  <a:schemeClr val="bg1"/>
                </a:solidFill>
              </a:rPr>
              <a:t>Music Factory Promotions ● </a:t>
            </a:r>
            <a:r>
              <a:rPr lang="en-GB" sz="600" u="sng" dirty="0">
                <a:solidFill>
                  <a:schemeClr val="bg1"/>
                </a:solidFill>
                <a:hlinkClick r:id="rId122">
                  <a:extLst>
                    <a:ext uri="{A12FA001-AC4F-418D-AE19-62706E023703}">
                      <ahyp:hlinkClr xmlns:ahyp="http://schemas.microsoft.com/office/drawing/2018/hyperlinkcolor" val="tx"/>
                    </a:ext>
                  </a:extLst>
                </a:hlinkClick>
              </a:rPr>
              <a:t>MUSIC FACTORY PROMOTIONS - Home</a:t>
            </a:r>
            <a:br>
              <a:rPr lang="en-GB" sz="600" dirty="0">
                <a:solidFill>
                  <a:schemeClr val="bg1"/>
                </a:solidFill>
              </a:rPr>
            </a:br>
            <a:r>
              <a:rPr lang="en-GB" sz="600" dirty="0">
                <a:solidFill>
                  <a:schemeClr val="bg1"/>
                </a:solidFill>
              </a:rPr>
              <a:t>Music for sport ● </a:t>
            </a:r>
            <a:r>
              <a:rPr lang="en-GB" sz="600" u="sng" dirty="0">
                <a:solidFill>
                  <a:schemeClr val="bg1"/>
                </a:solidFill>
                <a:hlinkClick r:id="rId123">
                  <a:extLst>
                    <a:ext uri="{A12FA001-AC4F-418D-AE19-62706E023703}">
                      <ahyp:hlinkClr xmlns:ahyp="http://schemas.microsoft.com/office/drawing/2018/hyperlinkcolor" val="tx"/>
                    </a:ext>
                  </a:extLst>
                </a:hlinkClick>
              </a:rPr>
              <a:t>SPORTS MUSIC | MUSIC FOR SPORT LTD | UK Production Music Library</a:t>
            </a:r>
            <a:br>
              <a:rPr lang="en-GB" sz="600" dirty="0">
                <a:solidFill>
                  <a:schemeClr val="bg1"/>
                </a:solidFill>
              </a:rPr>
            </a:br>
            <a:r>
              <a:rPr lang="en-GB" sz="600" dirty="0">
                <a:solidFill>
                  <a:schemeClr val="bg1"/>
                </a:solidFill>
              </a:rPr>
              <a:t>Music Hub ● </a:t>
            </a:r>
            <a:r>
              <a:rPr lang="en-GB" sz="600" u="sng" dirty="0">
                <a:solidFill>
                  <a:schemeClr val="bg1"/>
                </a:solidFill>
                <a:hlinkClick r:id="rId124">
                  <a:extLst>
                    <a:ext uri="{A12FA001-AC4F-418D-AE19-62706E023703}">
                      <ahyp:hlinkClr xmlns:ahyp="http://schemas.microsoft.com/office/drawing/2018/hyperlinkcolor" val="tx"/>
                    </a:ext>
                  </a:extLst>
                </a:hlinkClick>
              </a:rPr>
              <a:t>http://www.musichub.tv/</a:t>
            </a:r>
            <a:br>
              <a:rPr lang="en-GB" sz="600" dirty="0">
                <a:solidFill>
                  <a:schemeClr val="bg1"/>
                </a:solidFill>
              </a:rPr>
            </a:br>
            <a:r>
              <a:rPr lang="en-GB" sz="600" dirty="0">
                <a:solidFill>
                  <a:schemeClr val="bg1"/>
                </a:solidFill>
              </a:rPr>
              <a:t>Music Junkies ● </a:t>
            </a:r>
            <a:r>
              <a:rPr lang="en-GB" sz="600" u="sng" dirty="0">
                <a:solidFill>
                  <a:schemeClr val="bg1"/>
                </a:solidFill>
                <a:hlinkClick r:id="rId125">
                  <a:extLst>
                    <a:ext uri="{A12FA001-AC4F-418D-AE19-62706E023703}">
                      <ahyp:hlinkClr xmlns:ahyp="http://schemas.microsoft.com/office/drawing/2018/hyperlinkcolor" val="tx"/>
                    </a:ext>
                  </a:extLst>
                </a:hlinkClick>
              </a:rPr>
              <a:t>Music Junkies</a:t>
            </a:r>
            <a:br>
              <a:rPr lang="en-GB" sz="600" dirty="0">
                <a:solidFill>
                  <a:schemeClr val="bg1"/>
                </a:solidFill>
              </a:rPr>
            </a:br>
            <a:r>
              <a:rPr lang="en-GB" sz="600" dirty="0">
                <a:solidFill>
                  <a:schemeClr val="bg1"/>
                </a:solidFill>
              </a:rPr>
              <a:t>Music Licensing Store ● </a:t>
            </a:r>
            <a:r>
              <a:rPr lang="en-GB" sz="600" u="sng" dirty="0">
                <a:solidFill>
                  <a:schemeClr val="bg1"/>
                </a:solidFill>
                <a:hlinkClick r:id="rId126">
                  <a:extLst>
                    <a:ext uri="{A12FA001-AC4F-418D-AE19-62706E023703}">
                      <ahyp:hlinkClr xmlns:ahyp="http://schemas.microsoft.com/office/drawing/2018/hyperlinkcolor" val="tx"/>
                    </a:ext>
                  </a:extLst>
                </a:hlinkClick>
              </a:rPr>
              <a:t>http://www.musiclicensingstore.com</a:t>
            </a:r>
            <a:br>
              <a:rPr lang="en-GB" sz="600" dirty="0">
                <a:solidFill>
                  <a:schemeClr val="bg1"/>
                </a:solidFill>
              </a:rPr>
            </a:br>
            <a:r>
              <a:rPr lang="en-GB" sz="600" dirty="0">
                <a:solidFill>
                  <a:schemeClr val="bg1"/>
                </a:solidFill>
              </a:rPr>
              <a:t>Music Loops ● </a:t>
            </a:r>
            <a:r>
              <a:rPr lang="en-GB" sz="600" u="sng" dirty="0">
                <a:solidFill>
                  <a:schemeClr val="bg1"/>
                </a:solidFill>
                <a:hlinkClick r:id="rId127">
                  <a:extLst>
                    <a:ext uri="{A12FA001-AC4F-418D-AE19-62706E023703}">
                      <ahyp:hlinkClr xmlns:ahyp="http://schemas.microsoft.com/office/drawing/2018/hyperlinkcolor" val="tx"/>
                    </a:ext>
                  </a:extLst>
                </a:hlinkClick>
              </a:rPr>
              <a:t>Royalty Free Music For YouTube, Film, TV and Websites</a:t>
            </a:r>
            <a:br>
              <a:rPr lang="en-GB" sz="600" dirty="0">
                <a:solidFill>
                  <a:schemeClr val="bg1"/>
                </a:solidFill>
              </a:rPr>
            </a:br>
            <a:r>
              <a:rPr lang="en-GB" sz="600" dirty="0">
                <a:solidFill>
                  <a:schemeClr val="bg1"/>
                </a:solidFill>
              </a:rPr>
              <a:t>Music Supervisor ● </a:t>
            </a:r>
            <a:r>
              <a:rPr lang="en-GB" sz="600" u="sng" dirty="0">
                <a:solidFill>
                  <a:schemeClr val="bg1"/>
                </a:solidFill>
                <a:hlinkClick r:id="rId128">
                  <a:extLst>
                    <a:ext uri="{A12FA001-AC4F-418D-AE19-62706E023703}">
                      <ahyp:hlinkClr xmlns:ahyp="http://schemas.microsoft.com/office/drawing/2018/hyperlinkcolor" val="tx"/>
                    </a:ext>
                  </a:extLst>
                </a:hlinkClick>
              </a:rPr>
              <a:t>MS-PRO :: Created By Music Supervisors For Music Supervisors – Created By Music Supervisors For Music Supervisors</a:t>
            </a:r>
            <a:br>
              <a:rPr lang="en-GB" sz="600" dirty="0">
                <a:solidFill>
                  <a:schemeClr val="bg1"/>
                </a:solidFill>
              </a:rPr>
            </a:br>
            <a:r>
              <a:rPr lang="en-GB" sz="600" dirty="0" err="1">
                <a:solidFill>
                  <a:schemeClr val="bg1"/>
                </a:solidFill>
              </a:rPr>
              <a:t>Musicrevolution</a:t>
            </a:r>
            <a:r>
              <a:rPr lang="en-GB" sz="600" dirty="0">
                <a:solidFill>
                  <a:schemeClr val="bg1"/>
                </a:solidFill>
              </a:rPr>
              <a:t> ● </a:t>
            </a:r>
            <a:r>
              <a:rPr lang="en-GB" sz="600" u="sng" dirty="0">
                <a:solidFill>
                  <a:schemeClr val="bg1"/>
                </a:solidFill>
                <a:hlinkClick r:id="rId129">
                  <a:extLst>
                    <a:ext uri="{A12FA001-AC4F-418D-AE19-62706E023703}">
                      <ahyp:hlinkClr xmlns:ahyp="http://schemas.microsoft.com/office/drawing/2018/hyperlinkcolor" val="tx"/>
                    </a:ext>
                  </a:extLst>
                </a:hlinkClick>
              </a:rPr>
              <a:t>Royalty-Free Music from MusicRevolution</a:t>
            </a:r>
            <a:br>
              <a:rPr lang="en-GB" sz="600" dirty="0">
                <a:solidFill>
                  <a:schemeClr val="bg1"/>
                </a:solidFill>
              </a:rPr>
            </a:br>
            <a:r>
              <a:rPr lang="en-GB" sz="600" dirty="0" err="1">
                <a:solidFill>
                  <a:schemeClr val="bg1"/>
                </a:solidFill>
              </a:rPr>
              <a:t>Muziko</a:t>
            </a:r>
            <a:r>
              <a:rPr lang="en-GB" sz="600" dirty="0">
                <a:solidFill>
                  <a:schemeClr val="bg1"/>
                </a:solidFill>
              </a:rPr>
              <a:t> ● </a:t>
            </a:r>
            <a:r>
              <a:rPr lang="en-GB" sz="600" u="sng" dirty="0">
                <a:solidFill>
                  <a:schemeClr val="bg1"/>
                </a:solidFill>
                <a:hlinkClick r:id="rId130">
                  <a:extLst>
                    <a:ext uri="{A12FA001-AC4F-418D-AE19-62706E023703}">
                      <ahyp:hlinkClr xmlns:ahyp="http://schemas.microsoft.com/office/drawing/2018/hyperlinkcolor" val="tx"/>
                    </a:ext>
                  </a:extLst>
                </a:hlinkClick>
              </a:rPr>
              <a:t>Muziko</a:t>
            </a:r>
            <a:br>
              <a:rPr lang="en-GB" sz="600" dirty="0">
                <a:solidFill>
                  <a:schemeClr val="bg1"/>
                </a:solidFill>
              </a:rPr>
            </a:br>
            <a:r>
              <a:rPr lang="en-GB" sz="600" dirty="0">
                <a:solidFill>
                  <a:schemeClr val="bg1"/>
                </a:solidFill>
              </a:rPr>
              <a:t>MX Licensing ● </a:t>
            </a:r>
            <a:r>
              <a:rPr lang="en-GB" sz="600" u="sng" dirty="0">
                <a:solidFill>
                  <a:schemeClr val="bg1"/>
                </a:solidFill>
                <a:hlinkClick r:id="rId131">
                  <a:extLst>
                    <a:ext uri="{A12FA001-AC4F-418D-AE19-62706E023703}">
                      <ahyp:hlinkClr xmlns:ahyp="http://schemas.microsoft.com/office/drawing/2018/hyperlinkcolor" val="tx"/>
                    </a:ext>
                  </a:extLst>
                </a:hlinkClick>
              </a:rPr>
              <a:t>Music Licensing of Hollywood</a:t>
            </a:r>
            <a:br>
              <a:rPr lang="en-GB" sz="600" dirty="0">
                <a:solidFill>
                  <a:schemeClr val="bg1"/>
                </a:solidFill>
              </a:rPr>
            </a:br>
            <a:r>
              <a:rPr lang="en-GB" sz="600" dirty="0" err="1">
                <a:solidFill>
                  <a:schemeClr val="bg1"/>
                </a:solidFill>
              </a:rPr>
              <a:t>NaxosLicensing</a:t>
            </a:r>
            <a:r>
              <a:rPr lang="en-GB" sz="600" dirty="0">
                <a:solidFill>
                  <a:schemeClr val="bg1"/>
                </a:solidFill>
              </a:rPr>
              <a:t> ● </a:t>
            </a:r>
            <a:r>
              <a:rPr lang="en-GB" sz="600" u="sng" dirty="0">
                <a:solidFill>
                  <a:schemeClr val="bg1"/>
                </a:solidFill>
                <a:hlinkClick r:id="rId132">
                  <a:extLst>
                    <a:ext uri="{A12FA001-AC4F-418D-AE19-62706E023703}">
                      <ahyp:hlinkClr xmlns:ahyp="http://schemas.microsoft.com/office/drawing/2018/hyperlinkcolor" val="tx"/>
                    </a:ext>
                  </a:extLst>
                </a:hlinkClick>
              </a:rPr>
              <a:t>Naxos - Home</a:t>
            </a:r>
            <a:br>
              <a:rPr lang="en-GB" sz="600" dirty="0">
                <a:solidFill>
                  <a:schemeClr val="bg1"/>
                </a:solidFill>
              </a:rPr>
            </a:br>
            <a:r>
              <a:rPr lang="en-GB" sz="600" dirty="0">
                <a:solidFill>
                  <a:schemeClr val="bg1"/>
                </a:solidFill>
              </a:rPr>
              <a:t>Neo Sounds ● </a:t>
            </a:r>
            <a:r>
              <a:rPr lang="en-GB" sz="600" u="sng" dirty="0">
                <a:solidFill>
                  <a:schemeClr val="bg1"/>
                </a:solidFill>
                <a:hlinkClick r:id="rId133">
                  <a:extLst>
                    <a:ext uri="{A12FA001-AC4F-418D-AE19-62706E023703}">
                      <ahyp:hlinkClr xmlns:ahyp="http://schemas.microsoft.com/office/drawing/2018/hyperlinkcolor" val="tx"/>
                    </a:ext>
                  </a:extLst>
                </a:hlinkClick>
              </a:rPr>
              <a:t>https://www.neosounds.com/</a:t>
            </a:r>
            <a:br>
              <a:rPr lang="en-GB" sz="600" dirty="0">
                <a:solidFill>
                  <a:schemeClr val="bg1"/>
                </a:solidFill>
              </a:rPr>
            </a:br>
            <a:r>
              <a:rPr lang="en-GB" sz="600" dirty="0">
                <a:solidFill>
                  <a:schemeClr val="bg1"/>
                </a:solidFill>
              </a:rPr>
              <a:t>No Sheet Music ● </a:t>
            </a:r>
            <a:r>
              <a:rPr lang="en-GB" sz="600" u="sng" dirty="0">
                <a:solidFill>
                  <a:schemeClr val="bg1"/>
                </a:solidFill>
                <a:hlinkClick r:id="rId134">
                  <a:extLst>
                    <a:ext uri="{A12FA001-AC4F-418D-AE19-62706E023703}">
                      <ahyp:hlinkClr xmlns:ahyp="http://schemas.microsoft.com/office/drawing/2018/hyperlinkcolor" val="tx"/>
                    </a:ext>
                  </a:extLst>
                </a:hlinkClick>
              </a:rPr>
              <a:t>http://www.nosheetmusic.tv/</a:t>
            </a:r>
            <a:br>
              <a:rPr lang="en-GB" sz="600" dirty="0">
                <a:solidFill>
                  <a:schemeClr val="bg1"/>
                </a:solidFill>
              </a:rPr>
            </a:br>
            <a:r>
              <a:rPr lang="en-GB" sz="600" dirty="0">
                <a:solidFill>
                  <a:schemeClr val="bg1"/>
                </a:solidFill>
              </a:rPr>
              <a:t>Noma Music ● </a:t>
            </a:r>
            <a:r>
              <a:rPr lang="en-GB" sz="600" u="sng" dirty="0">
                <a:solidFill>
                  <a:schemeClr val="bg1"/>
                </a:solidFill>
                <a:hlinkClick r:id="rId135">
                  <a:extLst>
                    <a:ext uri="{A12FA001-AC4F-418D-AE19-62706E023703}">
                      <ahyp:hlinkClr xmlns:ahyp="http://schemas.microsoft.com/office/drawing/2018/hyperlinkcolor" val="tx"/>
                    </a:ext>
                  </a:extLst>
                </a:hlinkClick>
              </a:rPr>
              <a:t>Noma Music - Music Licensing Companies, Music Publishing, Music Publishing Companies</a:t>
            </a:r>
            <a:br>
              <a:rPr lang="en-GB" sz="600" dirty="0">
                <a:solidFill>
                  <a:schemeClr val="bg1"/>
                </a:solidFill>
              </a:rPr>
            </a:br>
            <a:r>
              <a:rPr lang="en-GB" sz="600" dirty="0">
                <a:solidFill>
                  <a:schemeClr val="bg1"/>
                </a:solidFill>
              </a:rPr>
              <a:t>Non-Stop Music ● </a:t>
            </a:r>
            <a:r>
              <a:rPr lang="en-GB" sz="600" u="sng" dirty="0">
                <a:solidFill>
                  <a:schemeClr val="bg1"/>
                </a:solidFill>
                <a:hlinkClick r:id="rId136">
                  <a:extLst>
                    <a:ext uri="{A12FA001-AC4F-418D-AE19-62706E023703}">
                      <ahyp:hlinkClr xmlns:ahyp="http://schemas.microsoft.com/office/drawing/2018/hyperlinkcolor" val="tx"/>
                    </a:ext>
                  </a:extLst>
                </a:hlinkClick>
              </a:rPr>
              <a:t>Non-Stop Music • Warner/Chappell Production Music</a:t>
            </a:r>
            <a:br>
              <a:rPr lang="en-GB" sz="600" dirty="0">
                <a:solidFill>
                  <a:schemeClr val="bg1"/>
                </a:solidFill>
              </a:rPr>
            </a:br>
            <a:r>
              <a:rPr lang="en-GB" sz="600" dirty="0">
                <a:solidFill>
                  <a:schemeClr val="bg1"/>
                </a:solidFill>
              </a:rPr>
              <a:t>Paul Rodriguez Music ● </a:t>
            </a:r>
            <a:r>
              <a:rPr lang="en-GB" sz="600" u="sng" dirty="0">
                <a:solidFill>
                  <a:schemeClr val="bg1"/>
                </a:solidFill>
                <a:hlinkClick r:id="rId137">
                  <a:extLst>
                    <a:ext uri="{A12FA001-AC4F-418D-AE19-62706E023703}">
                      <ahyp:hlinkClr xmlns:ahyp="http://schemas.microsoft.com/office/drawing/2018/hyperlinkcolor" val="tx"/>
                    </a:ext>
                  </a:extLst>
                </a:hlinkClick>
              </a:rPr>
              <a:t>Paul Rodriguez Music</a:t>
            </a:r>
            <a:br>
              <a:rPr lang="en-GB" sz="600" dirty="0">
                <a:solidFill>
                  <a:schemeClr val="bg1"/>
                </a:solidFill>
              </a:rPr>
            </a:br>
            <a:r>
              <a:rPr lang="en-GB" sz="600" dirty="0" err="1">
                <a:solidFill>
                  <a:schemeClr val="bg1"/>
                </a:solidFill>
              </a:rPr>
              <a:t>Persana</a:t>
            </a:r>
            <a:r>
              <a:rPr lang="en-GB" sz="600" dirty="0">
                <a:solidFill>
                  <a:schemeClr val="bg1"/>
                </a:solidFill>
              </a:rPr>
              <a:t> Music ● </a:t>
            </a:r>
            <a:r>
              <a:rPr lang="en-GB" sz="600" u="sng" dirty="0">
                <a:solidFill>
                  <a:schemeClr val="bg1"/>
                </a:solidFill>
                <a:hlinkClick r:id="rId138">
                  <a:extLst>
                    <a:ext uri="{A12FA001-AC4F-418D-AE19-62706E023703}">
                      <ahyp:hlinkClr xmlns:ahyp="http://schemas.microsoft.com/office/drawing/2018/hyperlinkcolor" val="tx"/>
                    </a:ext>
                  </a:extLst>
                </a:hlinkClick>
              </a:rPr>
              <a:t>Home - Presana Music</a:t>
            </a:r>
            <a:br>
              <a:rPr lang="en-GB" sz="600" dirty="0">
                <a:solidFill>
                  <a:schemeClr val="bg1"/>
                </a:solidFill>
              </a:rPr>
            </a:br>
            <a:r>
              <a:rPr lang="en-GB" sz="600" dirty="0">
                <a:solidFill>
                  <a:schemeClr val="bg1"/>
                </a:solidFill>
              </a:rPr>
              <a:t>Plan 8 Music ● </a:t>
            </a:r>
            <a:r>
              <a:rPr lang="en-GB" sz="600" u="sng" dirty="0">
                <a:solidFill>
                  <a:schemeClr val="bg1"/>
                </a:solidFill>
                <a:hlinkClick r:id="rId139">
                  <a:extLst>
                    <a:ext uri="{A12FA001-AC4F-418D-AE19-62706E023703}">
                      <ahyp:hlinkClr xmlns:ahyp="http://schemas.microsoft.com/office/drawing/2018/hyperlinkcolor" val="tx"/>
                    </a:ext>
                  </a:extLst>
                </a:hlinkClick>
              </a:rPr>
              <a:t>Plan 8 Music | The Best Online Production Music Library | TV, Film, Radio, Games, Multimedia And Web | UK Based</a:t>
            </a:r>
            <a:br>
              <a:rPr lang="en-GB" sz="600" dirty="0">
                <a:solidFill>
                  <a:schemeClr val="bg1"/>
                </a:solidFill>
              </a:rPr>
            </a:br>
            <a:r>
              <a:rPr lang="en-GB" sz="600" dirty="0">
                <a:solidFill>
                  <a:schemeClr val="bg1"/>
                </a:solidFill>
              </a:rPr>
              <a:t>Poke Music ● </a:t>
            </a:r>
            <a:r>
              <a:rPr lang="en-GB" sz="600" u="sng" dirty="0">
                <a:solidFill>
                  <a:schemeClr val="bg1"/>
                </a:solidFill>
                <a:hlinkClick r:id="rId140">
                  <a:extLst>
                    <a:ext uri="{A12FA001-AC4F-418D-AE19-62706E023703}">
                      <ahyp:hlinkClr xmlns:ahyp="http://schemas.microsoft.com/office/drawing/2018/hyperlinkcolor" val="tx"/>
                    </a:ext>
                  </a:extLst>
                </a:hlinkClick>
              </a:rPr>
              <a:t>POKE music : HOME</a:t>
            </a:r>
            <a:br>
              <a:rPr lang="en-GB" sz="600" dirty="0">
                <a:solidFill>
                  <a:schemeClr val="bg1"/>
                </a:solidFill>
              </a:rPr>
            </a:br>
            <a:r>
              <a:rPr lang="en-GB" sz="600" dirty="0">
                <a:solidFill>
                  <a:schemeClr val="bg1"/>
                </a:solidFill>
              </a:rPr>
              <a:t>Pop-Up Music ● </a:t>
            </a:r>
            <a:r>
              <a:rPr lang="en-GB" sz="600" u="sng" dirty="0">
                <a:solidFill>
                  <a:schemeClr val="bg1"/>
                </a:solidFill>
                <a:hlinkClick r:id="rId141">
                  <a:extLst>
                    <a:ext uri="{A12FA001-AC4F-418D-AE19-62706E023703}">
                      <ahyp:hlinkClr xmlns:ahyp="http://schemas.microsoft.com/office/drawing/2018/hyperlinkcolor" val="tx"/>
                    </a:ext>
                  </a:extLst>
                </a:hlinkClick>
              </a:rPr>
              <a:t>http://pop-upmusic.com/</a:t>
            </a:r>
            <a:br>
              <a:rPr lang="en-GB" sz="600" dirty="0">
                <a:solidFill>
                  <a:schemeClr val="bg1"/>
                </a:solidFill>
              </a:rPr>
            </a:br>
            <a:r>
              <a:rPr lang="en-GB" sz="600" dirty="0">
                <a:solidFill>
                  <a:schemeClr val="bg1"/>
                </a:solidFill>
              </a:rPr>
              <a:t>Position Music ● </a:t>
            </a:r>
            <a:r>
              <a:rPr lang="en-GB" sz="600" u="sng" dirty="0">
                <a:solidFill>
                  <a:schemeClr val="bg1"/>
                </a:solidFill>
                <a:hlinkClick r:id="rId142">
                  <a:extLst>
                    <a:ext uri="{A12FA001-AC4F-418D-AE19-62706E023703}">
                      <ahyp:hlinkClr xmlns:ahyp="http://schemas.microsoft.com/office/drawing/2018/hyperlinkcolor" val="tx"/>
                    </a:ext>
                  </a:extLst>
                </a:hlinkClick>
              </a:rPr>
              <a:t>Position Music - Home</a:t>
            </a:r>
            <a:br>
              <a:rPr lang="en-GB" sz="600" dirty="0">
                <a:solidFill>
                  <a:schemeClr val="bg1"/>
                </a:solidFill>
              </a:rPr>
            </a:br>
            <a:r>
              <a:rPr lang="en-GB" sz="600" dirty="0">
                <a:solidFill>
                  <a:schemeClr val="bg1"/>
                </a:solidFill>
              </a:rPr>
              <a:t>Power Music Licensing ● </a:t>
            </a:r>
            <a:r>
              <a:rPr lang="en-GB" sz="600" u="sng" dirty="0">
                <a:solidFill>
                  <a:schemeClr val="bg1"/>
                </a:solidFill>
                <a:hlinkClick r:id="rId143">
                  <a:extLst>
                    <a:ext uri="{A12FA001-AC4F-418D-AE19-62706E023703}">
                      <ahyp:hlinkClr xmlns:ahyp="http://schemas.microsoft.com/office/drawing/2018/hyperlinkcolor" val="tx"/>
                    </a:ext>
                  </a:extLst>
                </a:hlinkClick>
              </a:rPr>
              <a:t>Power Music Licensing</a:t>
            </a:r>
            <a:br>
              <a:rPr lang="en-GB" sz="600" dirty="0">
                <a:solidFill>
                  <a:schemeClr val="bg1"/>
                </a:solidFill>
              </a:rPr>
            </a:br>
            <a:r>
              <a:rPr lang="en-GB" sz="600" dirty="0">
                <a:solidFill>
                  <a:schemeClr val="bg1"/>
                </a:solidFill>
              </a:rPr>
              <a:t>PPL ● </a:t>
            </a:r>
            <a:r>
              <a:rPr lang="en-GB" sz="600" u="sng" dirty="0">
                <a:solidFill>
                  <a:schemeClr val="bg1"/>
                </a:solidFill>
                <a:hlinkClick r:id="rId144">
                  <a:extLst>
                    <a:ext uri="{A12FA001-AC4F-418D-AE19-62706E023703}">
                      <ahyp:hlinkClr xmlns:ahyp="http://schemas.microsoft.com/office/drawing/2018/hyperlinkcolor" val="tx"/>
                    </a:ext>
                  </a:extLst>
                </a:hlinkClick>
              </a:rPr>
              <a:t>PPL - PPL licenses recorded music played in public</a:t>
            </a:r>
            <a:br>
              <a:rPr lang="en-GB" sz="600" dirty="0">
                <a:solidFill>
                  <a:schemeClr val="bg1"/>
                </a:solidFill>
              </a:rPr>
            </a:br>
            <a:r>
              <a:rPr lang="en-GB" sz="600" dirty="0">
                <a:solidFill>
                  <a:schemeClr val="bg1"/>
                </a:solidFill>
              </a:rPr>
              <a:t>PPNZ ● </a:t>
            </a:r>
            <a:r>
              <a:rPr lang="en-GB" sz="600" u="sng" dirty="0">
                <a:solidFill>
                  <a:schemeClr val="bg1"/>
                </a:solidFill>
                <a:hlinkClick r:id="rId145">
                  <a:extLst>
                    <a:ext uri="{A12FA001-AC4F-418D-AE19-62706E023703}">
                      <ahyp:hlinkClr xmlns:ahyp="http://schemas.microsoft.com/office/drawing/2018/hyperlinkcolor" val="tx"/>
                    </a:ext>
                  </a:extLst>
                </a:hlinkClick>
              </a:rPr>
              <a:t>Recorded Music NZ ® - We Love Music</a:t>
            </a:r>
            <a:br>
              <a:rPr lang="en-GB" sz="600" dirty="0">
                <a:solidFill>
                  <a:schemeClr val="bg1"/>
                </a:solidFill>
              </a:rPr>
            </a:br>
            <a:r>
              <a:rPr lang="en-GB" sz="600" dirty="0">
                <a:solidFill>
                  <a:schemeClr val="bg1"/>
                </a:solidFill>
              </a:rPr>
              <a:t>Pro Sports Music Marketing ● </a:t>
            </a:r>
            <a:r>
              <a:rPr lang="en-GB" sz="600" u="sng" dirty="0">
                <a:solidFill>
                  <a:schemeClr val="bg1"/>
                </a:solidFill>
                <a:hlinkClick r:id="rId146">
                  <a:extLst>
                    <a:ext uri="{A12FA001-AC4F-418D-AE19-62706E023703}">
                      <ahyp:hlinkClr xmlns:ahyp="http://schemas.microsoft.com/office/drawing/2018/hyperlinkcolor" val="tx"/>
                    </a:ext>
                  </a:extLst>
                </a:hlinkClick>
              </a:rPr>
              <a:t>Pro Sports Music Marketing</a:t>
            </a:r>
            <a:br>
              <a:rPr lang="en-GB" sz="600" dirty="0">
                <a:solidFill>
                  <a:schemeClr val="bg1"/>
                </a:solidFill>
              </a:rPr>
            </a:br>
            <a:r>
              <a:rPr lang="en-GB" sz="600" dirty="0">
                <a:solidFill>
                  <a:schemeClr val="bg1"/>
                </a:solidFill>
              </a:rPr>
              <a:t>Production Music License ● </a:t>
            </a:r>
            <a:r>
              <a:rPr lang="en-GB" sz="600" u="sng" dirty="0">
                <a:solidFill>
                  <a:schemeClr val="bg1"/>
                </a:solidFill>
                <a:hlinkClick r:id="rId147">
                  <a:extLst>
                    <a:ext uri="{A12FA001-AC4F-418D-AE19-62706E023703}">
                      <ahyp:hlinkClr xmlns:ahyp="http://schemas.microsoft.com/office/drawing/2018/hyperlinkcolor" val="tx"/>
                    </a:ext>
                  </a:extLst>
                </a:hlinkClick>
              </a:rPr>
              <a:t>http://productionmusiclicense.com/</a:t>
            </a:r>
            <a:br>
              <a:rPr lang="en-GB" sz="600" dirty="0">
                <a:solidFill>
                  <a:schemeClr val="bg1"/>
                </a:solidFill>
              </a:rPr>
            </a:br>
            <a:r>
              <a:rPr lang="en-GB" sz="600" dirty="0">
                <a:solidFill>
                  <a:schemeClr val="bg1"/>
                </a:solidFill>
              </a:rPr>
              <a:t>Production </a:t>
            </a:r>
            <a:r>
              <a:rPr lang="en-GB" sz="600" u="sng" dirty="0">
                <a:solidFill>
                  <a:schemeClr val="bg1"/>
                </a:solidFill>
                <a:hlinkClick r:id="rId148">
                  <a:extLst>
                    <a:ext uri="{A12FA001-AC4F-418D-AE19-62706E023703}">
                      <ahyp:hlinkClr xmlns:ahyp="http://schemas.microsoft.com/office/drawing/2018/hyperlinkcolor" val="tx"/>
                    </a:ext>
                  </a:extLst>
                </a:hlinkClick>
              </a:rPr>
              <a:t>Trax</a:t>
            </a:r>
            <a:r>
              <a:rPr lang="en-GB" sz="600" dirty="0">
                <a:solidFill>
                  <a:schemeClr val="bg1"/>
                </a:solidFill>
              </a:rPr>
              <a:t> ● </a:t>
            </a:r>
            <a:r>
              <a:rPr lang="en-GB" sz="600" u="sng" dirty="0">
                <a:solidFill>
                  <a:schemeClr val="bg1"/>
                </a:solidFill>
                <a:hlinkClick r:id="rId149">
                  <a:extLst>
                    <a:ext uri="{A12FA001-AC4F-418D-AE19-62706E023703}">
                      <ahyp:hlinkClr xmlns:ahyp="http://schemas.microsoft.com/office/drawing/2018/hyperlinkcolor" val="tx"/>
                    </a:ext>
                  </a:extLst>
                </a:hlinkClick>
              </a:rPr>
              <a:t>Royalty Free Music, Sound Effects, Stock Music, Production Music | Productiontrax</a:t>
            </a:r>
            <a:br>
              <a:rPr lang="en-GB" sz="600" dirty="0">
                <a:solidFill>
                  <a:schemeClr val="bg1"/>
                </a:solidFill>
              </a:rPr>
            </a:br>
            <a:r>
              <a:rPr lang="en-GB" sz="600" dirty="0">
                <a:solidFill>
                  <a:schemeClr val="bg1"/>
                </a:solidFill>
              </a:rPr>
              <a:t>Proof Sound ● </a:t>
            </a:r>
            <a:r>
              <a:rPr lang="en-GB" sz="600" u="sng" dirty="0">
                <a:solidFill>
                  <a:schemeClr val="bg1"/>
                </a:solidFill>
                <a:hlinkClick r:id="rId150">
                  <a:extLst>
                    <a:ext uri="{A12FA001-AC4F-418D-AE19-62706E023703}">
                      <ahyp:hlinkClr xmlns:ahyp="http://schemas.microsoft.com/office/drawing/2018/hyperlinkcolor" val="tx"/>
                    </a:ext>
                  </a:extLst>
                </a:hlinkClick>
              </a:rPr>
              <a:t>::: proofsound ::: | audio branding</a:t>
            </a:r>
            <a:br>
              <a:rPr lang="en-GB" sz="600" dirty="0">
                <a:solidFill>
                  <a:schemeClr val="bg1"/>
                </a:solidFill>
              </a:rPr>
            </a:br>
            <a:r>
              <a:rPr lang="en-GB" sz="600" dirty="0">
                <a:solidFill>
                  <a:schemeClr val="bg1"/>
                </a:solidFill>
              </a:rPr>
              <a:t>Pump Audio ● </a:t>
            </a:r>
            <a:r>
              <a:rPr lang="en-GB" sz="600" u="sng" dirty="0">
                <a:solidFill>
                  <a:schemeClr val="bg1"/>
                </a:solidFill>
                <a:hlinkClick r:id="rId151">
                  <a:extLst>
                    <a:ext uri="{A12FA001-AC4F-418D-AE19-62706E023703}">
                      <ahyp:hlinkClr xmlns:ahyp="http://schemas.microsoft.com/office/drawing/2018/hyperlinkcolor" val="tx"/>
                    </a:ext>
                  </a:extLst>
                </a:hlinkClick>
              </a:rPr>
              <a:t>Pump Audio | Welcome</a:t>
            </a:r>
            <a:br>
              <a:rPr lang="en-GB" sz="600" dirty="0">
                <a:solidFill>
                  <a:schemeClr val="bg1"/>
                </a:solidFill>
              </a:rPr>
            </a:br>
            <a:r>
              <a:rPr lang="en-GB" sz="600" dirty="0">
                <a:solidFill>
                  <a:schemeClr val="bg1"/>
                </a:solidFill>
              </a:rPr>
              <a:t>RAB Rights Management ● </a:t>
            </a:r>
            <a:r>
              <a:rPr lang="en-GB" sz="600" u="sng" dirty="0">
                <a:solidFill>
                  <a:schemeClr val="bg1"/>
                </a:solidFill>
                <a:hlinkClick r:id="rId152">
                  <a:extLst>
                    <a:ext uri="{A12FA001-AC4F-418D-AE19-62706E023703}">
                      <ahyp:hlinkClr xmlns:ahyp="http://schemas.microsoft.com/office/drawing/2018/hyperlinkcolor" val="tx"/>
                    </a:ext>
                  </a:extLst>
                </a:hlinkClick>
              </a:rPr>
              <a:t>About - RAB Rights Management</a:t>
            </a:r>
            <a:br>
              <a:rPr lang="en-GB" sz="600" dirty="0">
                <a:solidFill>
                  <a:schemeClr val="bg1"/>
                </a:solidFill>
              </a:rPr>
            </a:br>
            <a:r>
              <a:rPr lang="en-GB" sz="600" dirty="0">
                <a:solidFill>
                  <a:schemeClr val="bg1"/>
                </a:solidFill>
              </a:rPr>
              <a:t>Ravenwood ● </a:t>
            </a:r>
            <a:r>
              <a:rPr lang="en-GB" sz="600" u="sng" dirty="0">
                <a:solidFill>
                  <a:schemeClr val="bg1"/>
                </a:solidFill>
                <a:hlinkClick r:id="rId153">
                  <a:extLst>
                    <a:ext uri="{A12FA001-AC4F-418D-AE19-62706E023703}">
                      <ahyp:hlinkClr xmlns:ahyp="http://schemas.microsoft.com/office/drawing/2018/hyperlinkcolor" val="tx"/>
                    </a:ext>
                  </a:extLst>
                </a:hlinkClick>
              </a:rPr>
              <a:t>Ravenwood Music | The Production Music Boutique</a:t>
            </a:r>
            <a:br>
              <a:rPr lang="en-GB" sz="600" dirty="0">
                <a:solidFill>
                  <a:schemeClr val="bg1"/>
                </a:solidFill>
              </a:rPr>
            </a:br>
            <a:r>
              <a:rPr lang="en-GB" sz="600" dirty="0">
                <a:solidFill>
                  <a:schemeClr val="bg1"/>
                </a:solidFill>
              </a:rPr>
              <a:t>Re Sound ● </a:t>
            </a:r>
            <a:r>
              <a:rPr lang="en-GB" sz="600" u="sng" dirty="0">
                <a:solidFill>
                  <a:schemeClr val="bg1"/>
                </a:solidFill>
                <a:hlinkClick r:id="rId154">
                  <a:extLst>
                    <a:ext uri="{A12FA001-AC4F-418D-AE19-62706E023703}">
                      <ahyp:hlinkClr xmlns:ahyp="http://schemas.microsoft.com/office/drawing/2018/hyperlinkcolor" val="tx"/>
                    </a:ext>
                  </a:extLst>
                </a:hlinkClick>
              </a:rPr>
              <a:t>http://www.resound.ca</a:t>
            </a:r>
            <a:br>
              <a:rPr lang="en-GB" sz="600" dirty="0">
                <a:solidFill>
                  <a:schemeClr val="bg1"/>
                </a:solidFill>
              </a:rPr>
            </a:br>
            <a:r>
              <a:rPr lang="en-GB" sz="600" dirty="0">
                <a:solidFill>
                  <a:schemeClr val="bg1"/>
                </a:solidFill>
              </a:rPr>
              <a:t>Read Beard Music ● </a:t>
            </a:r>
            <a:r>
              <a:rPr lang="en-GB" sz="600" u="sng" dirty="0">
                <a:solidFill>
                  <a:schemeClr val="bg1"/>
                </a:solidFill>
                <a:hlinkClick r:id="rId155">
                  <a:extLst>
                    <a:ext uri="{A12FA001-AC4F-418D-AE19-62706E023703}">
                      <ahyp:hlinkClr xmlns:ahyp="http://schemas.microsoft.com/office/drawing/2018/hyperlinkcolor" val="tx"/>
                    </a:ext>
                  </a:extLst>
                </a:hlinkClick>
              </a:rPr>
              <a:t>http://www.redbeardmusic.com</a:t>
            </a:r>
            <a:br>
              <a:rPr lang="en-GB" sz="600" dirty="0">
                <a:solidFill>
                  <a:schemeClr val="bg1"/>
                </a:solidFill>
              </a:rPr>
            </a:br>
            <a:r>
              <a:rPr lang="en-GB" sz="600" dirty="0" err="1">
                <a:solidFill>
                  <a:schemeClr val="bg1"/>
                </a:solidFill>
              </a:rPr>
              <a:t>Ricall</a:t>
            </a:r>
            <a:r>
              <a:rPr lang="en-GB" sz="600" dirty="0">
                <a:solidFill>
                  <a:schemeClr val="bg1"/>
                </a:solidFill>
              </a:rPr>
              <a:t> ● </a:t>
            </a:r>
            <a:r>
              <a:rPr lang="en-GB" sz="600" u="sng" dirty="0">
                <a:solidFill>
                  <a:schemeClr val="bg1"/>
                </a:solidFill>
                <a:hlinkClick r:id="rId156">
                  <a:extLst>
                    <a:ext uri="{A12FA001-AC4F-418D-AE19-62706E023703}">
                      <ahyp:hlinkClr xmlns:ahyp="http://schemas.microsoft.com/office/drawing/2018/hyperlinkcolor" val="tx"/>
                    </a:ext>
                  </a:extLst>
                </a:hlinkClick>
              </a:rPr>
              <a:t>http://www.ricall.com</a:t>
            </a:r>
            <a:br>
              <a:rPr lang="en-GB" sz="600" dirty="0">
                <a:solidFill>
                  <a:schemeClr val="bg1"/>
                </a:solidFill>
              </a:rPr>
            </a:br>
            <a:r>
              <a:rPr lang="en-GB" sz="600" dirty="0" err="1">
                <a:solidFill>
                  <a:schemeClr val="bg1"/>
                </a:solidFill>
              </a:rPr>
              <a:t>RipTide</a:t>
            </a:r>
            <a:r>
              <a:rPr lang="en-GB" sz="600" dirty="0">
                <a:solidFill>
                  <a:schemeClr val="bg1"/>
                </a:solidFill>
              </a:rPr>
              <a:t> Music ● </a:t>
            </a:r>
            <a:r>
              <a:rPr lang="en-GB" sz="600" u="sng" dirty="0">
                <a:solidFill>
                  <a:schemeClr val="bg1"/>
                </a:solidFill>
                <a:hlinkClick r:id="rId157">
                  <a:extLst>
                    <a:ext uri="{A12FA001-AC4F-418D-AE19-62706E023703}">
                      <ahyp:hlinkClr xmlns:ahyp="http://schemas.microsoft.com/office/drawing/2018/hyperlinkcolor" val="tx"/>
                    </a:ext>
                  </a:extLst>
                </a:hlinkClick>
              </a:rPr>
              <a:t>Riptide Music Group</a:t>
            </a:r>
            <a:br>
              <a:rPr lang="en-GB" sz="600" dirty="0">
                <a:solidFill>
                  <a:schemeClr val="bg1"/>
                </a:solidFill>
              </a:rPr>
            </a:br>
            <a:r>
              <a:rPr lang="en-GB" sz="600" dirty="0">
                <a:solidFill>
                  <a:schemeClr val="bg1"/>
                </a:solidFill>
              </a:rPr>
              <a:t>RSM ● </a:t>
            </a:r>
            <a:r>
              <a:rPr lang="en-GB" sz="600" u="sng" dirty="0">
                <a:solidFill>
                  <a:schemeClr val="bg1"/>
                </a:solidFill>
                <a:hlinkClick r:id="rId158">
                  <a:extLst>
                    <a:ext uri="{A12FA001-AC4F-418D-AE19-62706E023703}">
                      <ahyp:hlinkClr xmlns:ahyp="http://schemas.microsoft.com/office/drawing/2018/hyperlinkcolor" val="tx"/>
                    </a:ext>
                  </a:extLst>
                </a:hlinkClick>
              </a:rPr>
              <a:t>Reliable Source Music - Production Music Library</a:t>
            </a:r>
            <a:br>
              <a:rPr lang="en-GB" sz="600" dirty="0">
                <a:solidFill>
                  <a:schemeClr val="bg1"/>
                </a:solidFill>
              </a:rPr>
            </a:br>
            <a:r>
              <a:rPr lang="en-GB" sz="600" dirty="0" err="1">
                <a:solidFill>
                  <a:schemeClr val="bg1"/>
                </a:solidFill>
              </a:rPr>
              <a:t>Rumblefish</a:t>
            </a:r>
            <a:r>
              <a:rPr lang="en-GB" sz="600" dirty="0">
                <a:solidFill>
                  <a:schemeClr val="bg1"/>
                </a:solidFill>
              </a:rPr>
              <a:t> ● </a:t>
            </a:r>
            <a:r>
              <a:rPr lang="en-GB" sz="600" u="sng" dirty="0">
                <a:solidFill>
                  <a:schemeClr val="bg1"/>
                </a:solidFill>
                <a:hlinkClick r:id="rId159">
                  <a:extLst>
                    <a:ext uri="{A12FA001-AC4F-418D-AE19-62706E023703}">
                      <ahyp:hlinkClr xmlns:ahyp="http://schemas.microsoft.com/office/drawing/2018/hyperlinkcolor" val="tx"/>
                    </a:ext>
                  </a:extLst>
                </a:hlinkClick>
              </a:rPr>
              <a:t>Home - rumblefish.com</a:t>
            </a:r>
            <a:br>
              <a:rPr lang="en-GB" sz="600" dirty="0">
                <a:solidFill>
                  <a:schemeClr val="bg1"/>
                </a:solidFill>
              </a:rPr>
            </a:br>
            <a:r>
              <a:rPr lang="en-GB" sz="600" u="sng" dirty="0">
                <a:solidFill>
                  <a:schemeClr val="bg1"/>
                </a:solidFill>
                <a:hlinkClick r:id="rId160">
                  <a:extLst>
                    <a:ext uri="{A12FA001-AC4F-418D-AE19-62706E023703}">
                      <ahyp:hlinkClr xmlns:ahyp="http://schemas.microsoft.com/office/drawing/2018/hyperlinkcolor" val="tx"/>
                    </a:ext>
                  </a:extLst>
                </a:hlinkClick>
              </a:rPr>
              <a:t>SATV</a:t>
            </a:r>
            <a:r>
              <a:rPr lang="en-GB" sz="600" dirty="0">
                <a:solidFill>
                  <a:schemeClr val="bg1"/>
                </a:solidFill>
              </a:rPr>
              <a:t> ● </a:t>
            </a:r>
            <a:r>
              <a:rPr lang="en-GB" sz="600" u="sng" dirty="0">
                <a:solidFill>
                  <a:schemeClr val="bg1"/>
                </a:solidFill>
                <a:hlinkClick r:id="rId161">
                  <a:extLst>
                    <a:ext uri="{A12FA001-AC4F-418D-AE19-62706E023703}">
                      <ahyp:hlinkClr xmlns:ahyp="http://schemas.microsoft.com/office/drawing/2018/hyperlinkcolor" val="tx"/>
                    </a:ext>
                  </a:extLst>
                </a:hlinkClick>
              </a:rPr>
              <a:t>SATV Music</a:t>
            </a:r>
            <a:br>
              <a:rPr lang="en-GB" sz="600" dirty="0">
                <a:solidFill>
                  <a:schemeClr val="bg1"/>
                </a:solidFill>
              </a:rPr>
            </a:br>
            <a:r>
              <a:rPr lang="en-GB" sz="600" dirty="0">
                <a:solidFill>
                  <a:schemeClr val="bg1"/>
                </a:solidFill>
              </a:rPr>
              <a:t>Sauce Music ● </a:t>
            </a:r>
            <a:r>
              <a:rPr lang="en-GB" sz="600" u="sng" dirty="0">
                <a:solidFill>
                  <a:schemeClr val="bg1"/>
                </a:solidFill>
                <a:hlinkClick r:id="rId162">
                  <a:extLst>
                    <a:ext uri="{A12FA001-AC4F-418D-AE19-62706E023703}">
                      <ahyp:hlinkClr xmlns:ahyp="http://schemas.microsoft.com/office/drawing/2018/hyperlinkcolor" val="tx"/>
                    </a:ext>
                  </a:extLst>
                </a:hlinkClick>
              </a:rPr>
              <a:t>Sauce Music | The production music library that discovers and supports great artists | Music for TV, film, radio, advertising, computer games, corporate video and online</a:t>
            </a:r>
            <a:br>
              <a:rPr lang="en-GB" sz="600" dirty="0">
                <a:solidFill>
                  <a:schemeClr val="bg1"/>
                </a:solidFill>
              </a:rPr>
            </a:br>
            <a:r>
              <a:rPr lang="en-GB" sz="600" dirty="0">
                <a:solidFill>
                  <a:schemeClr val="bg1"/>
                </a:solidFill>
              </a:rPr>
              <a:t>SAVD ● </a:t>
            </a:r>
            <a:r>
              <a:rPr lang="en-GB" sz="600" u="sng" dirty="0">
                <a:solidFill>
                  <a:schemeClr val="bg1"/>
                </a:solidFill>
                <a:hlinkClick r:id="rId163">
                  <a:extLst>
                    <a:ext uri="{A12FA001-AC4F-418D-AE19-62706E023703}">
                      <ahyp:hlinkClr xmlns:ahyp="http://schemas.microsoft.com/office/drawing/2018/hyperlinkcolor" val="tx"/>
                    </a:ext>
                  </a:extLst>
                </a:hlinkClick>
              </a:rPr>
              <a:t>Select Audio-Visual Distribution</a:t>
            </a:r>
            <a:br>
              <a:rPr lang="en-GB" sz="600" dirty="0">
                <a:solidFill>
                  <a:schemeClr val="bg1"/>
                </a:solidFill>
              </a:rPr>
            </a:br>
            <a:r>
              <a:rPr lang="en-GB" sz="600" dirty="0">
                <a:solidFill>
                  <a:schemeClr val="bg1"/>
                </a:solidFill>
              </a:rPr>
              <a:t>Scorekeepers Music ● </a:t>
            </a:r>
            <a:r>
              <a:rPr lang="en-GB" sz="600" u="sng" dirty="0">
                <a:solidFill>
                  <a:schemeClr val="bg1"/>
                </a:solidFill>
                <a:hlinkClick r:id="rId164">
                  <a:extLst>
                    <a:ext uri="{A12FA001-AC4F-418D-AE19-62706E023703}">
                      <ahyp:hlinkClr xmlns:ahyp="http://schemas.microsoft.com/office/drawing/2018/hyperlinkcolor" val="tx"/>
                    </a:ext>
                  </a:extLst>
                </a:hlinkClick>
              </a:rPr>
              <a:t>ScoreKeepers Music</a:t>
            </a:r>
            <a:br>
              <a:rPr lang="en-GB" sz="600" dirty="0">
                <a:solidFill>
                  <a:schemeClr val="bg1"/>
                </a:solidFill>
              </a:rPr>
            </a:br>
            <a:r>
              <a:rPr lang="en-GB" sz="600" dirty="0">
                <a:solidFill>
                  <a:schemeClr val="bg1"/>
                </a:solidFill>
              </a:rPr>
              <a:t>Select Tracks ● </a:t>
            </a:r>
            <a:r>
              <a:rPr lang="en-GB" sz="600" u="sng" dirty="0">
                <a:solidFill>
                  <a:schemeClr val="bg1"/>
                </a:solidFill>
                <a:hlinkClick r:id="rId165">
                  <a:extLst>
                    <a:ext uri="{A12FA001-AC4F-418D-AE19-62706E023703}">
                      <ahyp:hlinkClr xmlns:ahyp="http://schemas.microsoft.com/office/drawing/2018/hyperlinkcolor" val="tx"/>
                    </a:ext>
                  </a:extLst>
                </a:hlinkClick>
              </a:rPr>
              <a:t>http://www.selectracks.com/</a:t>
            </a:r>
            <a:br>
              <a:rPr lang="en-GB" sz="600" dirty="0">
                <a:solidFill>
                  <a:schemeClr val="bg1"/>
                </a:solidFill>
              </a:rPr>
            </a:br>
            <a:r>
              <a:rPr lang="en-GB" sz="600" dirty="0" err="1">
                <a:solidFill>
                  <a:schemeClr val="bg1"/>
                </a:solidFill>
              </a:rPr>
              <a:t>Sencit</a:t>
            </a:r>
            <a:r>
              <a:rPr lang="en-GB" sz="600" dirty="0">
                <a:solidFill>
                  <a:schemeClr val="bg1"/>
                </a:solidFill>
              </a:rPr>
              <a:t> Music ● </a:t>
            </a:r>
            <a:r>
              <a:rPr lang="en-GB" sz="600" u="sng" dirty="0">
                <a:solidFill>
                  <a:schemeClr val="bg1"/>
                </a:solidFill>
                <a:hlinkClick r:id="rId166">
                  <a:extLst>
                    <a:ext uri="{A12FA001-AC4F-418D-AE19-62706E023703}">
                      <ahyp:hlinkClr xmlns:ahyp="http://schemas.microsoft.com/office/drawing/2018/hyperlinkcolor" val="tx"/>
                    </a:ext>
                  </a:extLst>
                </a:hlinkClick>
              </a:rPr>
              <a:t>Sencit Music - Music for Film and Game Trailers, Scoring, Artists and Remixing</a:t>
            </a:r>
            <a:br>
              <a:rPr lang="en-GB" sz="600" dirty="0">
                <a:solidFill>
                  <a:schemeClr val="bg1"/>
                </a:solidFill>
              </a:rPr>
            </a:br>
            <a:r>
              <a:rPr lang="en-GB" sz="600" dirty="0" err="1">
                <a:solidFill>
                  <a:schemeClr val="bg1"/>
                </a:solidFill>
              </a:rPr>
              <a:t>Sentric</a:t>
            </a:r>
            <a:r>
              <a:rPr lang="en-GB" sz="600" dirty="0">
                <a:solidFill>
                  <a:schemeClr val="bg1"/>
                </a:solidFill>
              </a:rPr>
              <a:t> Music ● </a:t>
            </a:r>
            <a:r>
              <a:rPr lang="en-GB" sz="600" u="sng" dirty="0">
                <a:solidFill>
                  <a:schemeClr val="bg1"/>
                </a:solidFill>
                <a:hlinkClick r:id="rId167">
                  <a:extLst>
                    <a:ext uri="{A12FA001-AC4F-418D-AE19-62706E023703}">
                      <ahyp:hlinkClr xmlns:ahyp="http://schemas.microsoft.com/office/drawing/2018/hyperlinkcolor" val="tx"/>
                    </a:ext>
                  </a:extLst>
                </a:hlinkClick>
              </a:rPr>
              <a:t>Sentric Music Publishing</a:t>
            </a:r>
            <a:br>
              <a:rPr lang="en-GB" sz="600" dirty="0">
                <a:solidFill>
                  <a:schemeClr val="bg1"/>
                </a:solidFill>
              </a:rPr>
            </a:br>
            <a:r>
              <a:rPr lang="en-GB" sz="600" dirty="0">
                <a:solidFill>
                  <a:schemeClr val="bg1"/>
                </a:solidFill>
              </a:rPr>
              <a:t>Shockwave-sound ● </a:t>
            </a:r>
            <a:r>
              <a:rPr lang="en-GB" sz="600" u="sng" dirty="0">
                <a:solidFill>
                  <a:schemeClr val="bg1"/>
                </a:solidFill>
                <a:hlinkClick r:id="rId168">
                  <a:extLst>
                    <a:ext uri="{A12FA001-AC4F-418D-AE19-62706E023703}">
                      <ahyp:hlinkClr xmlns:ahyp="http://schemas.microsoft.com/office/drawing/2018/hyperlinkcolor" val="tx"/>
                    </a:ext>
                  </a:extLst>
                </a:hlinkClick>
              </a:rPr>
              <a:t>https://www.shockwave-sound.com/</a:t>
            </a:r>
            <a:br>
              <a:rPr lang="en-GB" sz="600" dirty="0">
                <a:solidFill>
                  <a:schemeClr val="bg1"/>
                </a:solidFill>
              </a:rPr>
            </a:br>
            <a:r>
              <a:rPr lang="en-GB" sz="600" dirty="0" err="1">
                <a:solidFill>
                  <a:schemeClr val="bg1"/>
                </a:solidFill>
              </a:rPr>
              <a:t>SmartassMusic</a:t>
            </a:r>
            <a:r>
              <a:rPr lang="en-GB" sz="600" dirty="0">
                <a:solidFill>
                  <a:schemeClr val="bg1"/>
                </a:solidFill>
              </a:rPr>
              <a:t> ● </a:t>
            </a:r>
            <a:r>
              <a:rPr lang="en-GB" sz="600" u="sng" dirty="0">
                <a:solidFill>
                  <a:schemeClr val="bg1"/>
                </a:solidFill>
                <a:hlinkClick r:id="rId169">
                  <a:extLst>
                    <a:ext uri="{A12FA001-AC4F-418D-AE19-62706E023703}">
                      <ahyp:hlinkClr xmlns:ahyp="http://schemas.microsoft.com/office/drawing/2018/hyperlinkcolor" val="tx"/>
                    </a:ext>
                  </a:extLst>
                </a:hlinkClick>
              </a:rPr>
              <a:t>SMARTassMusic - Music Production, Arranging, Composition | Music Production, Arranging, Composition</a:t>
            </a:r>
            <a:br>
              <a:rPr lang="en-GB" sz="600" dirty="0">
                <a:solidFill>
                  <a:schemeClr val="bg1"/>
                </a:solidFill>
              </a:rPr>
            </a:br>
            <a:r>
              <a:rPr lang="en-GB" sz="600" dirty="0">
                <a:solidFill>
                  <a:schemeClr val="bg1"/>
                </a:solidFill>
              </a:rPr>
              <a:t>Soho Production Music ● </a:t>
            </a:r>
            <a:r>
              <a:rPr lang="en-GB" sz="600" u="sng" dirty="0">
                <a:solidFill>
                  <a:schemeClr val="bg1"/>
                </a:solidFill>
                <a:hlinkClick r:id="rId170">
                  <a:extLst>
                    <a:ext uri="{A12FA001-AC4F-418D-AE19-62706E023703}">
                      <ahyp:hlinkClr xmlns:ahyp="http://schemas.microsoft.com/office/drawing/2018/hyperlinkcolor" val="tx"/>
                    </a:ext>
                  </a:extLst>
                </a:hlinkClick>
              </a:rPr>
              <a:t>Soho Production Music | Eccentric, Vibrant &amp; Unique Library Music</a:t>
            </a:r>
            <a:br>
              <a:rPr lang="en-GB" sz="600" dirty="0">
                <a:solidFill>
                  <a:schemeClr val="bg1"/>
                </a:solidFill>
              </a:rPr>
            </a:br>
            <a:r>
              <a:rPr lang="en-GB" sz="600" dirty="0">
                <a:solidFill>
                  <a:schemeClr val="bg1"/>
                </a:solidFill>
              </a:rPr>
              <a:t>Song </a:t>
            </a:r>
            <a:r>
              <a:rPr lang="en-GB" sz="600" dirty="0" err="1">
                <a:solidFill>
                  <a:schemeClr val="bg1"/>
                </a:solidFill>
              </a:rPr>
              <a:t>Catalog</a:t>
            </a:r>
            <a:r>
              <a:rPr lang="en-GB" sz="600" dirty="0">
                <a:solidFill>
                  <a:schemeClr val="bg1"/>
                </a:solidFill>
              </a:rPr>
              <a:t> ● </a:t>
            </a:r>
            <a:r>
              <a:rPr lang="en-GB" sz="600" u="sng" dirty="0">
                <a:solidFill>
                  <a:schemeClr val="bg1"/>
                </a:solidFill>
                <a:hlinkClick r:id="rId171">
                  <a:extLst>
                    <a:ext uri="{A12FA001-AC4F-418D-AE19-62706E023703}">
                      <ahyp:hlinkClr xmlns:ahyp="http://schemas.microsoft.com/office/drawing/2018/hyperlinkcolor" val="tx"/>
                    </a:ext>
                  </a:extLst>
                </a:hlinkClick>
              </a:rPr>
              <a:t>SongCatalog.com Resource for Independent Music, Film and Advertising Agencies.</a:t>
            </a:r>
            <a:br>
              <a:rPr lang="en-GB" sz="600" dirty="0">
                <a:solidFill>
                  <a:schemeClr val="bg1"/>
                </a:solidFill>
              </a:rPr>
            </a:br>
            <a:r>
              <a:rPr lang="en-GB" sz="600" dirty="0">
                <a:solidFill>
                  <a:schemeClr val="bg1"/>
                </a:solidFill>
              </a:rPr>
              <a:t>Songs To Your Eyes ● </a:t>
            </a:r>
            <a:r>
              <a:rPr lang="en-GB" sz="600" u="sng" dirty="0">
                <a:solidFill>
                  <a:schemeClr val="bg1"/>
                </a:solidFill>
                <a:hlinkClick r:id="rId172">
                  <a:extLst>
                    <a:ext uri="{A12FA001-AC4F-418D-AE19-62706E023703}">
                      <ahyp:hlinkClr xmlns:ahyp="http://schemas.microsoft.com/office/drawing/2018/hyperlinkcolor" val="tx"/>
                    </a:ext>
                  </a:extLst>
                </a:hlinkClick>
              </a:rPr>
              <a:t>Songs To Your Eyes</a:t>
            </a:r>
            <a:br>
              <a:rPr lang="en-GB" sz="600" dirty="0">
                <a:solidFill>
                  <a:schemeClr val="bg1"/>
                </a:solidFill>
              </a:rPr>
            </a:br>
            <a:r>
              <a:rPr lang="en-GB" sz="600" dirty="0" err="1">
                <a:solidFill>
                  <a:schemeClr val="bg1"/>
                </a:solidFill>
              </a:rPr>
              <a:t>Sonoton</a:t>
            </a:r>
            <a:r>
              <a:rPr lang="en-GB" sz="600" dirty="0">
                <a:solidFill>
                  <a:schemeClr val="bg1"/>
                </a:solidFill>
              </a:rPr>
              <a:t> ● </a:t>
            </a:r>
            <a:r>
              <a:rPr lang="en-GB" sz="600" u="sng" dirty="0">
                <a:solidFill>
                  <a:schemeClr val="bg1"/>
                </a:solidFill>
                <a:hlinkClick r:id="rId173">
                  <a:extLst>
                    <a:ext uri="{A12FA001-AC4F-418D-AE19-62706E023703}">
                      <ahyp:hlinkClr xmlns:ahyp="http://schemas.microsoft.com/office/drawing/2018/hyperlinkcolor" val="tx"/>
                    </a:ext>
                  </a:extLst>
                </a:hlinkClick>
              </a:rPr>
              <a:t>https://www.sonoton.com/</a:t>
            </a:r>
            <a:br>
              <a:rPr lang="en-GB" sz="600" dirty="0">
                <a:solidFill>
                  <a:schemeClr val="bg1"/>
                </a:solidFill>
              </a:rPr>
            </a:br>
            <a:r>
              <a:rPr lang="en-GB" sz="600" dirty="0">
                <a:solidFill>
                  <a:schemeClr val="bg1"/>
                </a:solidFill>
              </a:rPr>
              <a:t>Sound Designs ● </a:t>
            </a:r>
            <a:r>
              <a:rPr lang="en-GB" sz="600" u="sng" dirty="0">
                <a:solidFill>
                  <a:schemeClr val="bg1"/>
                </a:solidFill>
                <a:hlinkClick r:id="rId174">
                  <a:extLst>
                    <a:ext uri="{A12FA001-AC4F-418D-AE19-62706E023703}">
                      <ahyp:hlinkClr xmlns:ahyp="http://schemas.microsoft.com/office/drawing/2018/hyperlinkcolor" val="tx"/>
                    </a:ext>
                  </a:extLst>
                </a:hlinkClick>
              </a:rPr>
              <a:t>: : SOUND DESIGNS - MUSIC FOR FILM &amp; TV : : : : : : : : : : : :</a:t>
            </a:r>
            <a:br>
              <a:rPr lang="en-GB" sz="600" dirty="0">
                <a:solidFill>
                  <a:schemeClr val="bg1"/>
                </a:solidFill>
              </a:rPr>
            </a:br>
            <a:r>
              <a:rPr lang="en-GB" sz="600" dirty="0">
                <a:solidFill>
                  <a:schemeClr val="bg1"/>
                </a:solidFill>
              </a:rPr>
              <a:t>Sound Ideas ● </a:t>
            </a:r>
            <a:r>
              <a:rPr lang="en-GB" sz="600" u="sng" dirty="0">
                <a:solidFill>
                  <a:schemeClr val="bg1"/>
                </a:solidFill>
                <a:hlinkClick r:id="rId175">
                  <a:extLst>
                    <a:ext uri="{A12FA001-AC4F-418D-AE19-62706E023703}">
                      <ahyp:hlinkClr xmlns:ahyp="http://schemas.microsoft.com/office/drawing/2018/hyperlinkcolor" val="tx"/>
                    </a:ext>
                  </a:extLst>
                </a:hlinkClick>
              </a:rPr>
              <a:t>https://www.sound-ideas.com</a:t>
            </a:r>
            <a:br>
              <a:rPr lang="en-GB" sz="600" dirty="0">
                <a:solidFill>
                  <a:schemeClr val="bg1"/>
                </a:solidFill>
              </a:rPr>
            </a:br>
            <a:r>
              <a:rPr lang="en-GB" sz="600" dirty="0">
                <a:solidFill>
                  <a:schemeClr val="bg1"/>
                </a:solidFill>
              </a:rPr>
              <a:t>Sound Taxi ● </a:t>
            </a:r>
            <a:r>
              <a:rPr lang="en-GB" sz="600" u="sng" dirty="0">
                <a:solidFill>
                  <a:schemeClr val="bg1"/>
                </a:solidFill>
                <a:hlinkClick r:id="rId176">
                  <a:extLst>
                    <a:ext uri="{A12FA001-AC4F-418D-AE19-62706E023703}">
                      <ahyp:hlinkClr xmlns:ahyp="http://schemas.microsoft.com/office/drawing/2018/hyperlinkcolor" val="tx"/>
                    </a:ext>
                  </a:extLst>
                </a:hlinkClick>
              </a:rPr>
              <a:t>Gemafreie Musik / Lizenzfreie Musik / Production Music</a:t>
            </a:r>
            <a:br>
              <a:rPr lang="en-GB" sz="600" dirty="0">
                <a:solidFill>
                  <a:schemeClr val="bg1"/>
                </a:solidFill>
              </a:rPr>
            </a:br>
            <a:r>
              <a:rPr lang="en-GB" sz="600" dirty="0">
                <a:solidFill>
                  <a:schemeClr val="bg1"/>
                </a:solidFill>
              </a:rPr>
              <a:t>Sound </a:t>
            </a:r>
            <a:r>
              <a:rPr lang="en-GB" sz="600" dirty="0" err="1">
                <a:solidFill>
                  <a:schemeClr val="bg1"/>
                </a:solidFill>
              </a:rPr>
              <a:t>Tracktor</a:t>
            </a:r>
            <a:r>
              <a:rPr lang="en-GB" sz="600" dirty="0">
                <a:solidFill>
                  <a:schemeClr val="bg1"/>
                </a:solidFill>
              </a:rPr>
              <a:t> ● </a:t>
            </a:r>
            <a:r>
              <a:rPr lang="en-GB" sz="600" u="sng" dirty="0">
                <a:solidFill>
                  <a:schemeClr val="bg1"/>
                </a:solidFill>
                <a:hlinkClick r:id="rId177">
                  <a:extLst>
                    <a:ext uri="{A12FA001-AC4F-418D-AE19-62706E023703}">
                      <ahyp:hlinkClr xmlns:ahyp="http://schemas.microsoft.com/office/drawing/2018/hyperlinkcolor" val="tx"/>
                    </a:ext>
                  </a:extLst>
                </a:hlinkClick>
              </a:rPr>
              <a:t>https://www.soundtracktor.com/</a:t>
            </a:r>
            <a:br>
              <a:rPr lang="en-GB" sz="600" dirty="0">
                <a:solidFill>
                  <a:schemeClr val="bg1"/>
                </a:solidFill>
              </a:rPr>
            </a:br>
            <a:r>
              <a:rPr lang="en-GB" sz="600" dirty="0" err="1">
                <a:solidFill>
                  <a:schemeClr val="bg1"/>
                </a:solidFill>
              </a:rPr>
              <a:t>SoundLounge</a:t>
            </a:r>
            <a:r>
              <a:rPr lang="en-GB" sz="600" dirty="0">
                <a:solidFill>
                  <a:schemeClr val="bg1"/>
                </a:solidFill>
              </a:rPr>
              <a:t> ● </a:t>
            </a:r>
            <a:r>
              <a:rPr lang="en-GB" sz="600" u="sng" dirty="0">
                <a:solidFill>
                  <a:schemeClr val="bg1"/>
                </a:solidFill>
                <a:hlinkClick r:id="rId178">
                  <a:extLst>
                    <a:ext uri="{A12FA001-AC4F-418D-AE19-62706E023703}">
                      <ahyp:hlinkClr xmlns:ahyp="http://schemas.microsoft.com/office/drawing/2018/hyperlinkcolor" val="tx"/>
                    </a:ext>
                  </a:extLst>
                </a:hlinkClick>
              </a:rPr>
              <a:t>SoundLounge | Music Licensing, Procurement, Branding &amp; Management</a:t>
            </a:r>
            <a:br>
              <a:rPr lang="en-GB" sz="600" dirty="0">
                <a:solidFill>
                  <a:schemeClr val="bg1"/>
                </a:solidFill>
              </a:rPr>
            </a:br>
            <a:r>
              <a:rPr lang="en-GB" sz="600" dirty="0" err="1">
                <a:solidFill>
                  <a:schemeClr val="bg1"/>
                </a:solidFill>
              </a:rPr>
              <a:t>SoundReef</a:t>
            </a:r>
            <a:r>
              <a:rPr lang="en-GB" sz="600" dirty="0">
                <a:solidFill>
                  <a:schemeClr val="bg1"/>
                </a:solidFill>
              </a:rPr>
              <a:t> ● </a:t>
            </a:r>
            <a:r>
              <a:rPr lang="en-GB" sz="600" u="sng" dirty="0">
                <a:solidFill>
                  <a:schemeClr val="bg1"/>
                </a:solidFill>
                <a:hlinkClick r:id="rId179">
                  <a:extLst>
                    <a:ext uri="{A12FA001-AC4F-418D-AE19-62706E023703}">
                      <ahyp:hlinkClr xmlns:ahyp="http://schemas.microsoft.com/office/drawing/2018/hyperlinkcolor" val="tx"/>
                    </a:ext>
                  </a:extLst>
                </a:hlinkClick>
              </a:rPr>
              <a:t>In Store Music | Retail Music | Music Copyright – Soundreef</a:t>
            </a:r>
            <a:br>
              <a:rPr lang="en-GB" sz="600" dirty="0">
                <a:solidFill>
                  <a:schemeClr val="bg1"/>
                </a:solidFill>
              </a:rPr>
            </a:br>
            <a:r>
              <a:rPr lang="en-GB" sz="600" dirty="0">
                <a:solidFill>
                  <a:schemeClr val="bg1"/>
                </a:solidFill>
              </a:rPr>
              <a:t>Spear Music ● </a:t>
            </a:r>
            <a:r>
              <a:rPr lang="en-GB" sz="600" u="sng" dirty="0">
                <a:solidFill>
                  <a:schemeClr val="bg1"/>
                </a:solidFill>
                <a:hlinkClick r:id="rId180">
                  <a:extLst>
                    <a:ext uri="{A12FA001-AC4F-418D-AE19-62706E023703}">
                      <ahyp:hlinkClr xmlns:ahyp="http://schemas.microsoft.com/office/drawing/2018/hyperlinkcolor" val="tx"/>
                    </a:ext>
                  </a:extLst>
                </a:hlinkClick>
              </a:rPr>
              <a:t>http://spear-music.com/</a:t>
            </a:r>
            <a:br>
              <a:rPr lang="en-GB" sz="600" dirty="0">
                <a:solidFill>
                  <a:schemeClr val="bg1"/>
                </a:solidFill>
              </a:rPr>
            </a:br>
            <a:r>
              <a:rPr lang="en-GB" sz="600" dirty="0" err="1">
                <a:solidFill>
                  <a:schemeClr val="bg1"/>
                </a:solidFill>
              </a:rPr>
              <a:t>Squirky</a:t>
            </a:r>
            <a:r>
              <a:rPr lang="en-GB" sz="600" dirty="0">
                <a:solidFill>
                  <a:schemeClr val="bg1"/>
                </a:solidFill>
              </a:rPr>
              <a:t> Music ● </a:t>
            </a:r>
            <a:r>
              <a:rPr lang="en-GB" sz="600" u="sng" dirty="0">
                <a:solidFill>
                  <a:schemeClr val="bg1"/>
                </a:solidFill>
                <a:hlinkClick r:id="rId181">
                  <a:extLst>
                    <a:ext uri="{A12FA001-AC4F-418D-AE19-62706E023703}">
                      <ahyp:hlinkClr xmlns:ahyp="http://schemas.microsoft.com/office/drawing/2018/hyperlinkcolor" val="tx"/>
                    </a:ext>
                  </a:extLst>
                </a:hlinkClick>
              </a:rPr>
              <a:t>The Squirky Music Library</a:t>
            </a:r>
            <a:br>
              <a:rPr lang="en-GB" sz="600" dirty="0">
                <a:solidFill>
                  <a:schemeClr val="bg1"/>
                </a:solidFill>
              </a:rPr>
            </a:br>
            <a:r>
              <a:rPr lang="en-GB" sz="600" dirty="0">
                <a:solidFill>
                  <a:schemeClr val="bg1"/>
                </a:solidFill>
              </a:rPr>
              <a:t>Standard Music </a:t>
            </a:r>
            <a:r>
              <a:rPr lang="en-GB" sz="600" dirty="0" err="1">
                <a:solidFill>
                  <a:schemeClr val="bg1"/>
                </a:solidFill>
              </a:rPr>
              <a:t>Libary</a:t>
            </a:r>
            <a:r>
              <a:rPr lang="en-GB" sz="600" dirty="0">
                <a:solidFill>
                  <a:schemeClr val="bg1"/>
                </a:solidFill>
              </a:rPr>
              <a:t> ● </a:t>
            </a:r>
            <a:r>
              <a:rPr lang="en-GB" sz="600" u="sng" dirty="0">
                <a:solidFill>
                  <a:schemeClr val="bg1"/>
                </a:solidFill>
                <a:hlinkClick r:id="rId182">
                  <a:extLst>
                    <a:ext uri="{A12FA001-AC4F-418D-AE19-62706E023703}">
                      <ahyp:hlinkClr xmlns:ahyp="http://schemas.microsoft.com/office/drawing/2018/hyperlinkcolor" val="tx"/>
                    </a:ext>
                  </a:extLst>
                </a:hlinkClick>
              </a:rPr>
              <a:t>Standard Music Library</a:t>
            </a:r>
            <a:br>
              <a:rPr lang="en-GB" sz="600" dirty="0">
                <a:solidFill>
                  <a:schemeClr val="bg1"/>
                </a:solidFill>
              </a:rPr>
            </a:br>
            <a:r>
              <a:rPr lang="en-GB" sz="600" dirty="0">
                <a:solidFill>
                  <a:schemeClr val="bg1"/>
                </a:solidFill>
              </a:rPr>
              <a:t>Steven </a:t>
            </a:r>
            <a:r>
              <a:rPr lang="en-GB" sz="600" dirty="0" err="1">
                <a:solidFill>
                  <a:schemeClr val="bg1"/>
                </a:solidFill>
              </a:rPr>
              <a:t>Cravis</a:t>
            </a:r>
            <a:r>
              <a:rPr lang="en-GB" sz="600" dirty="0">
                <a:solidFill>
                  <a:schemeClr val="bg1"/>
                </a:solidFill>
              </a:rPr>
              <a:t> ● </a:t>
            </a:r>
            <a:r>
              <a:rPr lang="en-GB" sz="600" u="sng" dirty="0">
                <a:solidFill>
                  <a:schemeClr val="bg1"/>
                </a:solidFill>
                <a:hlinkClick r:id="rId183">
                  <a:extLst>
                    <a:ext uri="{A12FA001-AC4F-418D-AE19-62706E023703}">
                      <ahyp:hlinkClr xmlns:ahyp="http://schemas.microsoft.com/office/drawing/2018/hyperlinkcolor" val="tx"/>
                    </a:ext>
                  </a:extLst>
                </a:hlinkClick>
              </a:rPr>
              <a:t>http://www.stevencravis.com</a:t>
            </a:r>
            <a:br>
              <a:rPr lang="en-GB" sz="600" dirty="0">
                <a:solidFill>
                  <a:schemeClr val="bg1"/>
                </a:solidFill>
              </a:rPr>
            </a:br>
            <a:r>
              <a:rPr lang="en-GB" sz="600" dirty="0">
                <a:solidFill>
                  <a:schemeClr val="bg1"/>
                </a:solidFill>
              </a:rPr>
              <a:t>Stingray Music ● </a:t>
            </a:r>
            <a:r>
              <a:rPr lang="en-GB" sz="600" u="sng" dirty="0">
                <a:solidFill>
                  <a:schemeClr val="bg1"/>
                </a:solidFill>
                <a:hlinkClick r:id="rId184">
                  <a:extLst>
                    <a:ext uri="{A12FA001-AC4F-418D-AE19-62706E023703}">
                      <ahyp:hlinkClr xmlns:ahyp="http://schemas.microsoft.com/office/drawing/2018/hyperlinkcolor" val="tx"/>
                    </a:ext>
                  </a:extLst>
                </a:hlinkClick>
              </a:rPr>
              <a:t>Stingray Licensing - The leading music licensing solution</a:t>
            </a:r>
            <a:br>
              <a:rPr lang="en-GB" sz="600" dirty="0">
                <a:solidFill>
                  <a:schemeClr val="bg1"/>
                </a:solidFill>
              </a:rPr>
            </a:br>
            <a:r>
              <a:rPr lang="en-GB" sz="600" dirty="0" err="1">
                <a:solidFill>
                  <a:schemeClr val="bg1"/>
                </a:solidFill>
              </a:rPr>
              <a:t>Syncfree</a:t>
            </a:r>
            <a:r>
              <a:rPr lang="en-GB" sz="600" dirty="0">
                <a:solidFill>
                  <a:schemeClr val="bg1"/>
                </a:solidFill>
              </a:rPr>
              <a:t> Music ● </a:t>
            </a:r>
            <a:r>
              <a:rPr lang="en-GB" sz="600" u="sng" dirty="0">
                <a:solidFill>
                  <a:schemeClr val="bg1"/>
                </a:solidFill>
                <a:hlinkClick r:id="rId185">
                  <a:extLst>
                    <a:ext uri="{A12FA001-AC4F-418D-AE19-62706E023703}">
                      <ahyp:hlinkClr xmlns:ahyp="http://schemas.microsoft.com/office/drawing/2018/hyperlinkcolor" val="tx"/>
                    </a:ext>
                  </a:extLst>
                </a:hlinkClick>
              </a:rPr>
              <a:t>Syncfree Music | Your worldwide connection to world class music</a:t>
            </a:r>
            <a:br>
              <a:rPr lang="en-GB" sz="600" dirty="0">
                <a:solidFill>
                  <a:schemeClr val="bg1"/>
                </a:solidFill>
              </a:rPr>
            </a:br>
            <a:r>
              <a:rPr lang="en-GB" sz="600" dirty="0">
                <a:solidFill>
                  <a:schemeClr val="bg1"/>
                </a:solidFill>
              </a:rPr>
              <a:t>Tafari Music ● </a:t>
            </a:r>
            <a:r>
              <a:rPr lang="en-GB" sz="600" u="sng" dirty="0">
                <a:solidFill>
                  <a:schemeClr val="bg1"/>
                </a:solidFill>
                <a:hlinkClick r:id="rId186">
                  <a:extLst>
                    <a:ext uri="{A12FA001-AC4F-418D-AE19-62706E023703}">
                      <ahyp:hlinkClr xmlns:ahyp="http://schemas.microsoft.com/office/drawing/2018/hyperlinkcolor" val="tx"/>
                    </a:ext>
                  </a:extLst>
                </a:hlinkClick>
              </a:rPr>
              <a:t>Default PLESK Page</a:t>
            </a:r>
            <a:br>
              <a:rPr lang="en-GB" sz="600" dirty="0">
                <a:solidFill>
                  <a:schemeClr val="bg1"/>
                </a:solidFill>
              </a:rPr>
            </a:br>
            <a:r>
              <a:rPr lang="en-GB" sz="600" dirty="0">
                <a:solidFill>
                  <a:schemeClr val="bg1"/>
                </a:solidFill>
              </a:rPr>
              <a:t>Tele Music ● </a:t>
            </a:r>
            <a:r>
              <a:rPr lang="en-GB" sz="600" u="sng" dirty="0">
                <a:solidFill>
                  <a:schemeClr val="bg1"/>
                </a:solidFill>
                <a:hlinkClick r:id="rId187">
                  <a:extLst>
                    <a:ext uri="{A12FA001-AC4F-418D-AE19-62706E023703}">
                      <ahyp:hlinkClr xmlns:ahyp="http://schemas.microsoft.com/office/drawing/2018/hyperlinkcolor" val="tx"/>
                    </a:ext>
                  </a:extLst>
                </a:hlinkClick>
              </a:rPr>
              <a:t>http://tele-music.com/</a:t>
            </a:r>
            <a:br>
              <a:rPr lang="en-GB" sz="600" dirty="0">
                <a:solidFill>
                  <a:schemeClr val="bg1"/>
                </a:solidFill>
              </a:rPr>
            </a:br>
            <a:r>
              <a:rPr lang="en-GB" sz="600" dirty="0">
                <a:solidFill>
                  <a:schemeClr val="bg1"/>
                </a:solidFill>
              </a:rPr>
              <a:t>The Music Tracks ● </a:t>
            </a:r>
            <a:r>
              <a:rPr lang="en-GB" sz="600" u="sng" dirty="0">
                <a:solidFill>
                  <a:schemeClr val="bg1"/>
                </a:solidFill>
                <a:hlinkClick r:id="rId188">
                  <a:extLst>
                    <a:ext uri="{A12FA001-AC4F-418D-AE19-62706E023703}">
                      <ahyp:hlinkClr xmlns:ahyp="http://schemas.microsoft.com/office/drawing/2018/hyperlinkcolor" val="tx"/>
                    </a:ext>
                  </a:extLst>
                </a:hlinkClick>
              </a:rPr>
              <a:t>Site Selection</a:t>
            </a:r>
            <a:br>
              <a:rPr lang="en-GB" sz="600" dirty="0">
                <a:solidFill>
                  <a:schemeClr val="bg1"/>
                </a:solidFill>
              </a:rPr>
            </a:br>
            <a:r>
              <a:rPr lang="en-GB" sz="600" dirty="0">
                <a:solidFill>
                  <a:schemeClr val="bg1"/>
                </a:solidFill>
              </a:rPr>
              <a:t>The </a:t>
            </a:r>
            <a:r>
              <a:rPr lang="en-GB" sz="600" dirty="0" err="1">
                <a:solidFill>
                  <a:schemeClr val="bg1"/>
                </a:solidFill>
              </a:rPr>
              <a:t>Musicase</a:t>
            </a:r>
            <a:r>
              <a:rPr lang="en-GB" sz="600" dirty="0">
                <a:solidFill>
                  <a:schemeClr val="bg1"/>
                </a:solidFill>
              </a:rPr>
              <a:t> ● </a:t>
            </a:r>
            <a:r>
              <a:rPr lang="en-GB" sz="600" u="sng" dirty="0">
                <a:solidFill>
                  <a:schemeClr val="bg1"/>
                </a:solidFill>
                <a:hlinkClick r:id="rId189">
                  <a:extLst>
                    <a:ext uri="{A12FA001-AC4F-418D-AE19-62706E023703}">
                      <ahyp:hlinkClr xmlns:ahyp="http://schemas.microsoft.com/office/drawing/2018/hyperlinkcolor" val="tx"/>
                    </a:ext>
                  </a:extLst>
                </a:hlinkClick>
              </a:rPr>
              <a:t>http://www.themusicase.com</a:t>
            </a:r>
            <a:br>
              <a:rPr lang="en-GB" sz="600" dirty="0">
                <a:solidFill>
                  <a:schemeClr val="bg1"/>
                </a:solidFill>
              </a:rPr>
            </a:br>
            <a:r>
              <a:rPr lang="en-GB" sz="600" dirty="0">
                <a:solidFill>
                  <a:schemeClr val="bg1"/>
                </a:solidFill>
              </a:rPr>
              <a:t>The Perfect Music </a:t>
            </a:r>
            <a:r>
              <a:rPr lang="en-GB" sz="600" dirty="0" err="1">
                <a:solidFill>
                  <a:schemeClr val="bg1"/>
                </a:solidFill>
              </a:rPr>
              <a:t>Libary</a:t>
            </a:r>
            <a:r>
              <a:rPr lang="en-GB" sz="600" dirty="0">
                <a:solidFill>
                  <a:schemeClr val="bg1"/>
                </a:solidFill>
              </a:rPr>
              <a:t> ● </a:t>
            </a:r>
            <a:r>
              <a:rPr lang="en-GB" sz="600" u="sng" dirty="0">
                <a:solidFill>
                  <a:schemeClr val="bg1"/>
                </a:solidFill>
                <a:hlinkClick r:id="rId190">
                  <a:extLst>
                    <a:ext uri="{A12FA001-AC4F-418D-AE19-62706E023703}">
                      <ahyp:hlinkClr xmlns:ahyp="http://schemas.microsoft.com/office/drawing/2018/hyperlinkcolor" val="tx"/>
                    </a:ext>
                  </a:extLst>
                </a:hlinkClick>
              </a:rPr>
              <a:t>https://www.theperfectmusiclibrary.com/</a:t>
            </a:r>
            <a:br>
              <a:rPr lang="en-GB" sz="600" dirty="0">
                <a:solidFill>
                  <a:schemeClr val="bg1"/>
                </a:solidFill>
              </a:rPr>
            </a:br>
            <a:r>
              <a:rPr lang="en-GB" sz="600" dirty="0">
                <a:solidFill>
                  <a:schemeClr val="bg1"/>
                </a:solidFill>
              </a:rPr>
              <a:t>Track Licensing ● </a:t>
            </a:r>
            <a:r>
              <a:rPr lang="en-GB" sz="600" u="sng" dirty="0">
                <a:solidFill>
                  <a:schemeClr val="bg1"/>
                </a:solidFill>
                <a:hlinkClick r:id="rId191">
                  <a:extLst>
                    <a:ext uri="{A12FA001-AC4F-418D-AE19-62706E023703}">
                      <ahyp:hlinkClr xmlns:ahyp="http://schemas.microsoft.com/office/drawing/2018/hyperlinkcolor" val="tx"/>
                    </a:ext>
                  </a:extLst>
                </a:hlinkClick>
              </a:rPr>
              <a:t>Welcome to Track Licensing</a:t>
            </a:r>
            <a:br>
              <a:rPr lang="en-GB" sz="600" dirty="0">
                <a:solidFill>
                  <a:schemeClr val="bg1"/>
                </a:solidFill>
              </a:rPr>
            </a:br>
            <a:r>
              <a:rPr lang="en-GB" sz="600" dirty="0">
                <a:solidFill>
                  <a:schemeClr val="bg1"/>
                </a:solidFill>
              </a:rPr>
              <a:t>Transition Music ● </a:t>
            </a:r>
            <a:r>
              <a:rPr lang="en-GB" sz="600" u="sng" dirty="0">
                <a:solidFill>
                  <a:schemeClr val="bg1"/>
                </a:solidFill>
                <a:hlinkClick r:id="rId192">
                  <a:extLst>
                    <a:ext uri="{A12FA001-AC4F-418D-AE19-62706E023703}">
                      <ahyp:hlinkClr xmlns:ahyp="http://schemas.microsoft.com/office/drawing/2018/hyperlinkcolor" val="tx"/>
                    </a:ext>
                  </a:extLst>
                </a:hlinkClick>
              </a:rPr>
              <a:t>Transition Music Corporation | Create. Manage. Monetize.</a:t>
            </a:r>
            <a:br>
              <a:rPr lang="en-GB" sz="600" dirty="0">
                <a:solidFill>
                  <a:schemeClr val="bg1"/>
                </a:solidFill>
              </a:rPr>
            </a:br>
            <a:r>
              <a:rPr lang="en-GB" sz="600" dirty="0">
                <a:solidFill>
                  <a:schemeClr val="bg1"/>
                </a:solidFill>
              </a:rPr>
              <a:t>Tsunami Music ● </a:t>
            </a:r>
            <a:r>
              <a:rPr lang="en-GB" sz="600" u="sng" dirty="0">
                <a:solidFill>
                  <a:schemeClr val="bg1"/>
                </a:solidFill>
                <a:hlinkClick r:id="rId193">
                  <a:extLst>
                    <a:ext uri="{A12FA001-AC4F-418D-AE19-62706E023703}">
                      <ahyp:hlinkClr xmlns:ahyp="http://schemas.microsoft.com/office/drawing/2018/hyperlinkcolor" val="tx"/>
                    </a:ext>
                  </a:extLst>
                </a:hlinkClick>
              </a:rPr>
              <a:t>Tsunami Music | Composed Music, Music Searches, Music Consultants for Advertising, Brands, TV, Film and Video Games</a:t>
            </a:r>
            <a:br>
              <a:rPr lang="en-GB" sz="600" dirty="0">
                <a:solidFill>
                  <a:schemeClr val="bg1"/>
                </a:solidFill>
              </a:rPr>
            </a:br>
            <a:r>
              <a:rPr lang="en-GB" sz="600" dirty="0">
                <a:solidFill>
                  <a:schemeClr val="bg1"/>
                </a:solidFill>
              </a:rPr>
              <a:t>Tumi Music ● </a:t>
            </a:r>
            <a:r>
              <a:rPr lang="en-GB" sz="600" u="sng" dirty="0">
                <a:solidFill>
                  <a:schemeClr val="bg1"/>
                </a:solidFill>
                <a:hlinkClick r:id="rId194">
                  <a:extLst>
                    <a:ext uri="{A12FA001-AC4F-418D-AE19-62706E023703}">
                      <ahyp:hlinkClr xmlns:ahyp="http://schemas.microsoft.com/office/drawing/2018/hyperlinkcolor" val="tx"/>
                    </a:ext>
                  </a:extLst>
                </a:hlinkClick>
              </a:rPr>
              <a:t>Latin Music | South American Music | Tumi Music Licensing</a:t>
            </a:r>
            <a:br>
              <a:rPr lang="en-GB" sz="600" dirty="0">
                <a:solidFill>
                  <a:schemeClr val="bg1"/>
                </a:solidFill>
              </a:rPr>
            </a:br>
            <a:r>
              <a:rPr lang="en-GB" sz="600" dirty="0" err="1">
                <a:solidFill>
                  <a:schemeClr val="bg1"/>
                </a:solidFill>
              </a:rPr>
              <a:t>Tunefruit</a:t>
            </a:r>
            <a:r>
              <a:rPr lang="en-GB" sz="600" dirty="0">
                <a:solidFill>
                  <a:schemeClr val="bg1"/>
                </a:solidFill>
              </a:rPr>
              <a:t> ● </a:t>
            </a:r>
            <a:r>
              <a:rPr lang="en-GB" sz="600" u="sng" dirty="0">
                <a:solidFill>
                  <a:schemeClr val="bg1"/>
                </a:solidFill>
                <a:hlinkClick r:id="rId195">
                  <a:extLst>
                    <a:ext uri="{A12FA001-AC4F-418D-AE19-62706E023703}">
                      <ahyp:hlinkClr xmlns:ahyp="http://schemas.microsoft.com/office/drawing/2018/hyperlinkcolor" val="tx"/>
                    </a:ext>
                  </a:extLst>
                </a:hlinkClick>
              </a:rPr>
              <a:t>https://www.tunefruit.com/</a:t>
            </a:r>
            <a:br>
              <a:rPr lang="en-GB" sz="600" dirty="0">
                <a:solidFill>
                  <a:schemeClr val="bg1"/>
                </a:solidFill>
              </a:rPr>
            </a:br>
            <a:r>
              <a:rPr lang="en-GB" sz="600" dirty="0">
                <a:solidFill>
                  <a:schemeClr val="bg1"/>
                </a:solidFill>
              </a:rPr>
              <a:t>Twisted Jukebox ● </a:t>
            </a:r>
            <a:r>
              <a:rPr lang="en-GB" sz="600" u="sng" dirty="0">
                <a:solidFill>
                  <a:schemeClr val="bg1"/>
                </a:solidFill>
                <a:hlinkClick r:id="rId196">
                  <a:extLst>
                    <a:ext uri="{A12FA001-AC4F-418D-AE19-62706E023703}">
                      <ahyp:hlinkClr xmlns:ahyp="http://schemas.microsoft.com/office/drawing/2018/hyperlinkcolor" val="tx"/>
                    </a:ext>
                  </a:extLst>
                </a:hlinkClick>
              </a:rPr>
              <a:t>Production Music | Library Music | Music for TV Productions</a:t>
            </a:r>
            <a:br>
              <a:rPr lang="en-GB" sz="600" dirty="0">
                <a:solidFill>
                  <a:schemeClr val="bg1"/>
                </a:solidFill>
              </a:rPr>
            </a:br>
            <a:r>
              <a:rPr lang="en-GB" sz="600" dirty="0" err="1">
                <a:solidFill>
                  <a:schemeClr val="bg1"/>
                </a:solidFill>
              </a:rPr>
              <a:t>Ultraphonic</a:t>
            </a:r>
            <a:r>
              <a:rPr lang="en-GB" sz="600" dirty="0">
                <a:solidFill>
                  <a:schemeClr val="bg1"/>
                </a:solidFill>
              </a:rPr>
              <a:t> ● </a:t>
            </a:r>
            <a:r>
              <a:rPr lang="en-GB" sz="600" u="sng" dirty="0">
                <a:solidFill>
                  <a:schemeClr val="bg1"/>
                </a:solidFill>
                <a:hlinkClick r:id="rId197">
                  <a:extLst>
                    <a:ext uri="{A12FA001-AC4F-418D-AE19-62706E023703}">
                      <ahyp:hlinkClr xmlns:ahyp="http://schemas.microsoft.com/office/drawing/2018/hyperlinkcolor" val="tx"/>
                    </a:ext>
                  </a:extLst>
                </a:hlinkClick>
              </a:rPr>
              <a:t>Ultraphonic – Created from sound</a:t>
            </a:r>
            <a:br>
              <a:rPr lang="en-GB" sz="600" dirty="0">
                <a:solidFill>
                  <a:schemeClr val="bg1"/>
                </a:solidFill>
              </a:rPr>
            </a:br>
            <a:r>
              <a:rPr lang="en-GB" sz="600" dirty="0">
                <a:solidFill>
                  <a:schemeClr val="bg1"/>
                </a:solidFill>
              </a:rPr>
              <a:t>Universal ● </a:t>
            </a:r>
            <a:r>
              <a:rPr lang="en-GB" sz="600" u="sng" dirty="0">
                <a:solidFill>
                  <a:schemeClr val="bg1"/>
                </a:solidFill>
                <a:hlinkClick r:id="rId198">
                  <a:extLst>
                    <a:ext uri="{A12FA001-AC4F-418D-AE19-62706E023703}">
                      <ahyp:hlinkClr xmlns:ahyp="http://schemas.microsoft.com/office/drawing/2018/hyperlinkcolor" val="tx"/>
                    </a:ext>
                  </a:extLst>
                </a:hlinkClick>
              </a:rPr>
              <a:t>UPPM Production Music | Library Music | Stock Music | Music For TV | Music For Film &amp; Trailers | UPPM UK | Universal Publishing Production Music UK</a:t>
            </a:r>
            <a:br>
              <a:rPr lang="en-GB" sz="600" dirty="0">
                <a:solidFill>
                  <a:schemeClr val="bg1"/>
                </a:solidFill>
              </a:rPr>
            </a:br>
            <a:r>
              <a:rPr lang="en-GB" sz="600" dirty="0">
                <a:solidFill>
                  <a:schemeClr val="bg1"/>
                </a:solidFill>
              </a:rPr>
              <a:t>V Town Cartel ● </a:t>
            </a:r>
            <a:r>
              <a:rPr lang="en-GB" sz="600" u="sng" dirty="0">
                <a:solidFill>
                  <a:schemeClr val="bg1"/>
                </a:solidFill>
                <a:hlinkClick r:id="rId199">
                  <a:extLst>
                    <a:ext uri="{A12FA001-AC4F-418D-AE19-62706E023703}">
                      <ahyp:hlinkClr xmlns:ahyp="http://schemas.microsoft.com/office/drawing/2018/hyperlinkcolor" val="tx"/>
                    </a:ext>
                  </a:extLst>
                </a:hlinkClick>
              </a:rPr>
              <a:t>Home - VTown Cartel MusicVTown Cartel Music</a:t>
            </a:r>
            <a:br>
              <a:rPr lang="en-GB" sz="600" dirty="0">
                <a:solidFill>
                  <a:schemeClr val="bg1"/>
                </a:solidFill>
              </a:rPr>
            </a:br>
            <a:r>
              <a:rPr lang="en-GB" sz="600" dirty="0" err="1">
                <a:solidFill>
                  <a:schemeClr val="bg1"/>
                </a:solidFill>
              </a:rPr>
              <a:t>Vanacore</a:t>
            </a:r>
            <a:r>
              <a:rPr lang="en-GB" sz="600" dirty="0">
                <a:solidFill>
                  <a:schemeClr val="bg1"/>
                </a:solidFill>
              </a:rPr>
              <a:t> Music ● </a:t>
            </a:r>
            <a:r>
              <a:rPr lang="en-GB" sz="600" u="sng" dirty="0">
                <a:solidFill>
                  <a:schemeClr val="bg1"/>
                </a:solidFill>
                <a:hlinkClick r:id="rId200">
                  <a:extLst>
                    <a:ext uri="{A12FA001-AC4F-418D-AE19-62706E023703}">
                      <ahyp:hlinkClr xmlns:ahyp="http://schemas.microsoft.com/office/drawing/2018/hyperlinkcolor" val="tx"/>
                    </a:ext>
                  </a:extLst>
                </a:hlinkClick>
              </a:rPr>
              <a:t>http://www.vanacoremusic.com/</a:t>
            </a:r>
            <a:br>
              <a:rPr lang="en-GB" sz="600" dirty="0">
                <a:solidFill>
                  <a:schemeClr val="bg1"/>
                </a:solidFill>
              </a:rPr>
            </a:br>
            <a:r>
              <a:rPr lang="en-GB" sz="600" dirty="0">
                <a:solidFill>
                  <a:schemeClr val="bg1"/>
                </a:solidFill>
              </a:rPr>
              <a:t>Warner Chappell ● </a:t>
            </a:r>
            <a:r>
              <a:rPr lang="en-GB" sz="600" u="sng" dirty="0">
                <a:solidFill>
                  <a:schemeClr val="bg1"/>
                </a:solidFill>
                <a:hlinkClick r:id="rId201">
                  <a:extLst>
                    <a:ext uri="{A12FA001-AC4F-418D-AE19-62706E023703}">
                      <ahyp:hlinkClr xmlns:ahyp="http://schemas.microsoft.com/office/drawing/2018/hyperlinkcolor" val="tx"/>
                    </a:ext>
                  </a:extLst>
                </a:hlinkClick>
              </a:rPr>
              <a:t>Warner/Chappell Production Music • Creating Outstanding Production Music Catalogs, News Music and Custom Music Scores for Over 35 Years.</a:t>
            </a:r>
            <a:br>
              <a:rPr lang="en-GB" sz="600" dirty="0">
                <a:solidFill>
                  <a:schemeClr val="bg1"/>
                </a:solidFill>
              </a:rPr>
            </a:br>
            <a:r>
              <a:rPr lang="en-GB" sz="600" dirty="0">
                <a:solidFill>
                  <a:schemeClr val="bg1"/>
                </a:solidFill>
              </a:rPr>
              <a:t>West One Music ● </a:t>
            </a:r>
            <a:r>
              <a:rPr lang="en-GB" sz="600" u="sng" dirty="0">
                <a:solidFill>
                  <a:schemeClr val="bg1"/>
                </a:solidFill>
                <a:hlinkClick r:id="rId202">
                  <a:extLst>
                    <a:ext uri="{A12FA001-AC4F-418D-AE19-62706E023703}">
                      <ahyp:hlinkClr xmlns:ahyp="http://schemas.microsoft.com/office/drawing/2018/hyperlinkcolor" val="tx"/>
                    </a:ext>
                  </a:extLst>
                </a:hlinkClick>
              </a:rPr>
              <a:t>West One Music - Music for Media</a:t>
            </a:r>
            <a:br>
              <a:rPr lang="en-GB" sz="600" dirty="0">
                <a:solidFill>
                  <a:schemeClr val="bg1"/>
                </a:solidFill>
              </a:rPr>
            </a:br>
            <a:r>
              <a:rPr lang="en-GB" sz="600" dirty="0">
                <a:solidFill>
                  <a:schemeClr val="bg1"/>
                </a:solidFill>
              </a:rPr>
              <a:t>Westar Music ● </a:t>
            </a:r>
            <a:r>
              <a:rPr lang="en-GB" sz="600" u="sng" dirty="0">
                <a:solidFill>
                  <a:schemeClr val="bg1"/>
                </a:solidFill>
                <a:hlinkClick r:id="rId203">
                  <a:extLst>
                    <a:ext uri="{A12FA001-AC4F-418D-AE19-62706E023703}">
                      <ahyp:hlinkClr xmlns:ahyp="http://schemas.microsoft.com/office/drawing/2018/hyperlinkcolor" val="tx"/>
                    </a:ext>
                  </a:extLst>
                </a:hlinkClick>
              </a:rPr>
              <a:t>License and Download Production Music | Westar Music</a:t>
            </a:r>
            <a:br>
              <a:rPr lang="en-GB" sz="600" dirty="0">
                <a:solidFill>
                  <a:schemeClr val="bg1"/>
                </a:solidFill>
              </a:rPr>
            </a:br>
            <a:r>
              <a:rPr lang="en-GB" sz="600" dirty="0">
                <a:solidFill>
                  <a:schemeClr val="bg1"/>
                </a:solidFill>
              </a:rPr>
              <a:t>Wonder Web Music ● </a:t>
            </a:r>
            <a:r>
              <a:rPr lang="en-GB" sz="600" u="sng" dirty="0">
                <a:solidFill>
                  <a:schemeClr val="bg1"/>
                </a:solidFill>
                <a:hlinkClick r:id="rId204">
                  <a:extLst>
                    <a:ext uri="{A12FA001-AC4F-418D-AE19-62706E023703}">
                      <ahyp:hlinkClr xmlns:ahyp="http://schemas.microsoft.com/office/drawing/2018/hyperlinkcolor" val="tx"/>
                    </a:ext>
                  </a:extLst>
                </a:hlinkClick>
              </a:rPr>
              <a:t>Welcome to WonderWeb Music</a:t>
            </a:r>
            <a:br>
              <a:rPr lang="en-GB" sz="600" dirty="0">
                <a:solidFill>
                  <a:schemeClr val="bg1"/>
                </a:solidFill>
              </a:rPr>
            </a:br>
            <a:r>
              <a:rPr lang="en-GB" sz="600" dirty="0" err="1">
                <a:solidFill>
                  <a:schemeClr val="bg1"/>
                </a:solidFill>
              </a:rPr>
              <a:t>YookaMusic</a:t>
            </a:r>
            <a:r>
              <a:rPr lang="en-GB" sz="600" dirty="0">
                <a:solidFill>
                  <a:schemeClr val="bg1"/>
                </a:solidFill>
              </a:rPr>
              <a:t> ● </a:t>
            </a:r>
            <a:r>
              <a:rPr lang="en-GB" sz="600" u="sng" dirty="0">
                <a:solidFill>
                  <a:schemeClr val="bg1"/>
                </a:solidFill>
                <a:hlinkClick r:id="rId205">
                  <a:extLst>
                    <a:ext uri="{A12FA001-AC4F-418D-AE19-62706E023703}">
                      <ahyp:hlinkClr xmlns:ahyp="http://schemas.microsoft.com/office/drawing/2018/hyperlinkcolor" val="tx"/>
                    </a:ext>
                  </a:extLst>
                </a:hlinkClick>
              </a:rPr>
              <a:t>License Music | Get Your Music Licensed | The music licensing marketplace | YookaMusic.com</a:t>
            </a:r>
            <a:br>
              <a:rPr lang="en-GB" sz="600" dirty="0">
                <a:solidFill>
                  <a:schemeClr val="bg1"/>
                </a:solidFill>
              </a:rPr>
            </a:br>
            <a:r>
              <a:rPr lang="en-GB" sz="600" dirty="0" err="1">
                <a:solidFill>
                  <a:schemeClr val="bg1"/>
                </a:solidFill>
              </a:rPr>
              <a:t>Youlicense</a:t>
            </a:r>
            <a:r>
              <a:rPr lang="en-GB" sz="600" dirty="0">
                <a:solidFill>
                  <a:schemeClr val="bg1"/>
                </a:solidFill>
              </a:rPr>
              <a:t> ● </a:t>
            </a:r>
            <a:r>
              <a:rPr lang="en-GB" sz="600" u="sng" dirty="0">
                <a:solidFill>
                  <a:schemeClr val="bg1"/>
                </a:solidFill>
                <a:hlinkClick r:id="rId206">
                  <a:extLst>
                    <a:ext uri="{A12FA001-AC4F-418D-AE19-62706E023703}">
                      <ahyp:hlinkClr xmlns:ahyp="http://schemas.microsoft.com/office/drawing/2018/hyperlinkcolor" val="tx"/>
                    </a:ext>
                  </a:extLst>
                </a:hlinkClick>
              </a:rPr>
              <a:t>Music Licensing | Music Community | Music Marketplace | License Music Online - YouLicense.com</a:t>
            </a:r>
            <a:r>
              <a:rPr lang="en-GB" sz="600" dirty="0">
                <a:solidFill>
                  <a:schemeClr val="bg1"/>
                </a:solidFill>
              </a:rPr>
              <a:t> </a:t>
            </a:r>
            <a:br>
              <a:rPr lang="en-GB" sz="600" dirty="0">
                <a:solidFill>
                  <a:schemeClr val="bg1"/>
                </a:solidFill>
              </a:rPr>
            </a:br>
            <a:r>
              <a:rPr lang="en-GB" sz="600" dirty="0">
                <a:solidFill>
                  <a:schemeClr val="bg1"/>
                </a:solidFill>
              </a:rPr>
              <a:t>Zone Music ● </a:t>
            </a:r>
            <a:r>
              <a:rPr lang="en-GB" sz="600" u="sng" dirty="0">
                <a:solidFill>
                  <a:schemeClr val="bg1"/>
                </a:solidFill>
                <a:hlinkClick r:id="rId207">
                  <a:extLst>
                    <a:ext uri="{A12FA001-AC4F-418D-AE19-62706E023703}">
                      <ahyp:hlinkClr xmlns:ahyp="http://schemas.microsoft.com/office/drawing/2018/hyperlinkcolor" val="tx"/>
                    </a:ext>
                  </a:extLst>
                </a:hlinkClick>
              </a:rPr>
              <a:t>Home</a:t>
            </a:r>
            <a:endParaRPr lang="en-GB" sz="600" dirty="0">
              <a:solidFill>
                <a:schemeClr val="bg1"/>
              </a:solidFill>
            </a:endParaRPr>
          </a:p>
          <a:p>
            <a:pPr lvl="0" algn="l" fontAlgn="base">
              <a:lnSpc>
                <a:spcPct val="100000"/>
              </a:lnSpc>
            </a:pPr>
            <a:endParaRPr lang="en-GB" sz="6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335189015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application&#10;&#10;Description automatically generated">
            <a:extLst>
              <a:ext uri="{FF2B5EF4-FFF2-40B4-BE49-F238E27FC236}">
                <a16:creationId xmlns:a16="http://schemas.microsoft.com/office/drawing/2014/main" id="{0052102E-2E13-E74F-9CDE-168EF8D637BC}"/>
              </a:ext>
            </a:extLst>
          </p:cNvPr>
          <p:cNvPicPr>
            <a:picLocks noChangeAspect="1"/>
          </p:cNvPicPr>
          <p:nvPr/>
        </p:nvPicPr>
        <p:blipFill>
          <a:blip r:embed="rId2"/>
          <a:stretch>
            <a:fillRect/>
          </a:stretch>
        </p:blipFill>
        <p:spPr>
          <a:xfrm>
            <a:off x="0" y="0"/>
            <a:ext cx="12192000" cy="6858000"/>
          </a:xfrm>
          <a:prstGeom prst="rect">
            <a:avLst/>
          </a:prstGeom>
        </p:spPr>
      </p:pic>
      <p:sp>
        <p:nvSpPr>
          <p:cNvPr id="4" name="Title 1">
            <a:extLst>
              <a:ext uri="{FF2B5EF4-FFF2-40B4-BE49-F238E27FC236}">
                <a16:creationId xmlns:a16="http://schemas.microsoft.com/office/drawing/2014/main" id="{70FD290C-9A5A-2841-AE5A-CC8D118F2134}"/>
              </a:ext>
            </a:extLst>
          </p:cNvPr>
          <p:cNvSpPr txBox="1">
            <a:spLocks/>
          </p:cNvSpPr>
          <p:nvPr/>
        </p:nvSpPr>
        <p:spPr>
          <a:xfrm>
            <a:off x="7774310" y="221699"/>
            <a:ext cx="4146343" cy="3207301"/>
          </a:xfrm>
          <a:prstGeom prst="rect">
            <a:avLst/>
          </a:prstGeom>
        </p:spPr>
        <p:txBody>
          <a:bodyPr>
            <a:normAutofit fontScale="97500"/>
          </a:bodyPr>
          <a:lst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a:lstStyle>
          <a:p>
            <a:pPr algn="r"/>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Getting </a:t>
            </a:r>
          </a:p>
          <a:p>
            <a:pPr algn="r"/>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Paid</a:t>
            </a:r>
          </a:p>
        </p:txBody>
      </p:sp>
    </p:spTree>
    <p:extLst>
      <p:ext uri="{BB962C8B-B14F-4D97-AF65-F5344CB8AC3E}">
        <p14:creationId xmlns:p14="http://schemas.microsoft.com/office/powerpoint/2010/main" val="4041284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4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514867" y="773685"/>
            <a:ext cx="9716529" cy="884640"/>
          </a:xfrm>
        </p:spPr>
        <p:txBody>
          <a:bodyPr>
            <a:normAutofit fontScale="90000"/>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Business Model</a:t>
            </a:r>
            <a:b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License or </a:t>
            </a:r>
            <a:r>
              <a:rPr lang="en-US" sz="5200" b="1" dirty="0" err="1">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Synchronisation</a:t>
            </a:r>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 Fees</a:t>
            </a:r>
          </a:p>
        </p:txBody>
      </p:sp>
      <p:sp>
        <p:nvSpPr>
          <p:cNvPr id="3" name="Subtitle 2">
            <a:extLst>
              <a:ext uri="{FF2B5EF4-FFF2-40B4-BE49-F238E27FC236}">
                <a16:creationId xmlns:a16="http://schemas.microsoft.com/office/drawing/2014/main" id="{DA4F5DBD-1936-5449-80FD-BE3EA2A45404}"/>
              </a:ext>
            </a:extLst>
          </p:cNvPr>
          <p:cNvSpPr>
            <a:spLocks noGrp="1"/>
          </p:cNvSpPr>
          <p:nvPr>
            <p:ph type="subTitle" idx="1"/>
          </p:nvPr>
        </p:nvSpPr>
        <p:spPr>
          <a:xfrm>
            <a:off x="514867" y="1951463"/>
            <a:ext cx="11224052" cy="4132852"/>
          </a:xfrm>
        </p:spPr>
        <p:txBody>
          <a:bodyPr>
            <a:normAutofit lnSpcReduction="10000"/>
          </a:bodyPr>
          <a:lstStyle/>
          <a:p>
            <a:pPr algn="l"/>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These are the fees paid upfront to the library for permission to synchronize its music to a piece of film, video or audio. These fees can range from a few dollars for an internet usage, to thousands for a network commercial usage. </a:t>
            </a:r>
          </a:p>
          <a:p>
            <a:pPr algn="l"/>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Some libraries, especially in the UK and Europe, split these fees with the composer of the music. In the US, it is more common for a composer to be paid a work-for-hire fee upfront by the library for composing the music, thus waiving his/her share of any future license fees. </a:t>
            </a:r>
          </a:p>
          <a:p>
            <a:pPr algn="l"/>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In the UK, license fees for production music are nationally standardized and set by the MCPS. In the US and elsewhere, libraries are free to determine their own license fees.</a:t>
            </a:r>
            <a:endParaRPr lang="en-US"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4" name="Rectangle 3">
            <a:extLst>
              <a:ext uri="{FF2B5EF4-FFF2-40B4-BE49-F238E27FC236}">
                <a16:creationId xmlns:a16="http://schemas.microsoft.com/office/drawing/2014/main" id="{0807477E-5904-E64F-9F39-7AF3EFDE6AC2}"/>
              </a:ext>
            </a:extLst>
          </p:cNvPr>
          <p:cNvSpPr/>
          <p:nvPr/>
        </p:nvSpPr>
        <p:spPr>
          <a:xfrm>
            <a:off x="3544968" y="6275346"/>
            <a:ext cx="5163850" cy="646331"/>
          </a:xfrm>
          <a:prstGeom prst="rect">
            <a:avLst/>
          </a:prstGeom>
        </p:spPr>
        <p:txBody>
          <a:bodyPr wrap="none">
            <a:spAutoFit/>
          </a:bodyPr>
          <a:lstStyle/>
          <a:p>
            <a:pPr algn="ct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https://en.wikipedia.org/wiki/Production_music</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p>
        </p:txBody>
      </p:sp>
    </p:spTree>
    <p:extLst>
      <p:ext uri="{BB962C8B-B14F-4D97-AF65-F5344CB8AC3E}">
        <p14:creationId xmlns:p14="http://schemas.microsoft.com/office/powerpoint/2010/main" val="4019495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20" y="10"/>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514867" y="773685"/>
            <a:ext cx="10895815" cy="884640"/>
          </a:xfrm>
        </p:spPr>
        <p:txBody>
          <a:bodyPr>
            <a:normAutofit fontScale="90000"/>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Business Model</a:t>
            </a:r>
            <a:b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Performance Income (or Royalties)</a:t>
            </a:r>
          </a:p>
        </p:txBody>
      </p:sp>
      <p:sp>
        <p:nvSpPr>
          <p:cNvPr id="3" name="Subtitle 2">
            <a:extLst>
              <a:ext uri="{FF2B5EF4-FFF2-40B4-BE49-F238E27FC236}">
                <a16:creationId xmlns:a16="http://schemas.microsoft.com/office/drawing/2014/main" id="{DA4F5DBD-1936-5449-80FD-BE3EA2A45404}"/>
              </a:ext>
            </a:extLst>
          </p:cNvPr>
          <p:cNvSpPr>
            <a:spLocks noGrp="1"/>
          </p:cNvSpPr>
          <p:nvPr>
            <p:ph type="subTitle" idx="1"/>
          </p:nvPr>
        </p:nvSpPr>
        <p:spPr>
          <a:xfrm>
            <a:off x="482450" y="1800621"/>
            <a:ext cx="11224052" cy="4332429"/>
          </a:xfrm>
        </p:spPr>
        <p:txBody>
          <a:bodyPr>
            <a:normAutofit fontScale="92500" lnSpcReduction="10000"/>
          </a:bodyPr>
          <a:lstStyle/>
          <a:p>
            <a:pPr algn="l"/>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Performance income is generated when music is publicly performed - for example, on television or radio. The producer of the show or film that has licensed the music does not pay these fees. Instead, large fees are paid annually by broadcasters (such as television networks and radio stations) to performing rights organizations (PRO's) such as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tooltip="American Society of Composers, Authors and Publishers">
                  <a:extLst>
                    <a:ext uri="{A12FA001-AC4F-418D-AE19-62706E023703}">
                      <ahyp:hlinkClr xmlns:ahyp="http://schemas.microsoft.com/office/drawing/2018/hyperlinkcolor" val="tx"/>
                    </a:ext>
                  </a:extLst>
                </a:hlinkClick>
              </a:rPr>
              <a:t>ASCAP</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5" tooltip="Broadcast Music Incorporated">
                  <a:extLst>
                    <a:ext uri="{A12FA001-AC4F-418D-AE19-62706E023703}">
                      <ahyp:hlinkClr xmlns:ahyp="http://schemas.microsoft.com/office/drawing/2018/hyperlinkcolor" val="tx"/>
                    </a:ext>
                  </a:extLst>
                </a:hlinkClick>
              </a:rPr>
              <a:t>BMI</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and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6" tooltip="SESAC">
                  <a:extLst>
                    <a:ext uri="{A12FA001-AC4F-418D-AE19-62706E023703}">
                      <ahyp:hlinkClr xmlns:ahyp="http://schemas.microsoft.com/office/drawing/2018/hyperlinkcolor" val="tx"/>
                    </a:ext>
                  </a:extLst>
                </a:hlinkClick>
              </a:rPr>
              <a:t>SESAC</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in the US and the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7" tooltip="PRS for Music">
                  <a:extLst>
                    <a:ext uri="{A12FA001-AC4F-418D-AE19-62706E023703}">
                      <ahyp:hlinkClr xmlns:ahyp="http://schemas.microsoft.com/office/drawing/2018/hyperlinkcolor" val="tx"/>
                    </a:ext>
                  </a:extLst>
                </a:hlinkClick>
              </a:rPr>
              <a:t>PRS</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in the UK, who then distribute income among their members. </a:t>
            </a:r>
          </a:p>
          <a:p>
            <a:pPr algn="l"/>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To ensure it is distributed fairly and accurately, most broadcasters are required to keep note of what music they have broadcast and for how long. This information is then used by the performance societies to allocate income to their members. </a:t>
            </a:r>
          </a:p>
          <a:p>
            <a:pPr algn="l"/>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Typically, a library will receive 50 percent of the performance income (this is known as the publisher's share), with the composer receiving the remaining 50 percent. </a:t>
            </a:r>
          </a:p>
          <a:p>
            <a:pPr algn="l"/>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Like license fees, performance income is highly variable and dependent on the nature of the usage; local radio usage will yield modest income - perhaps a few dollars each time it is played. Repeated use in a primetime network TV show can generate thousands of dollars.</a:t>
            </a:r>
            <a:endParaRPr lang="en-US"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7" name="Rectangle 6">
            <a:extLst>
              <a:ext uri="{FF2B5EF4-FFF2-40B4-BE49-F238E27FC236}">
                <a16:creationId xmlns:a16="http://schemas.microsoft.com/office/drawing/2014/main" id="{6629D24A-9A9E-794E-864A-07E8AC3CDE53}"/>
              </a:ext>
            </a:extLst>
          </p:cNvPr>
          <p:cNvSpPr/>
          <p:nvPr/>
        </p:nvSpPr>
        <p:spPr>
          <a:xfrm>
            <a:off x="3544968" y="6275346"/>
            <a:ext cx="5163850" cy="646331"/>
          </a:xfrm>
          <a:prstGeom prst="rect">
            <a:avLst/>
          </a:prstGeom>
        </p:spPr>
        <p:txBody>
          <a:bodyPr wrap="none">
            <a:spAutoFit/>
          </a:bodyPr>
          <a:lstStyle/>
          <a:p>
            <a:pPr algn="ct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8">
                  <a:extLst>
                    <a:ext uri="{A12FA001-AC4F-418D-AE19-62706E023703}">
                      <ahyp:hlinkClr xmlns:ahyp="http://schemas.microsoft.com/office/drawing/2018/hyperlinkcolor" val="tx"/>
                    </a:ext>
                  </a:extLst>
                </a:hlinkClick>
              </a:rPr>
              <a:t>https://en.wikipedia.org/wiki/Production_music</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p>
        </p:txBody>
      </p:sp>
    </p:spTree>
    <p:extLst>
      <p:ext uri="{BB962C8B-B14F-4D97-AF65-F5344CB8AC3E}">
        <p14:creationId xmlns:p14="http://schemas.microsoft.com/office/powerpoint/2010/main" val="961014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20" y="10"/>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514867" y="773685"/>
            <a:ext cx="10767026" cy="884640"/>
          </a:xfrm>
        </p:spPr>
        <p:txBody>
          <a:bodyPr>
            <a:normAutofit fontScale="90000"/>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Business Model</a:t>
            </a:r>
            <a:b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Performance Income (or Royalties)</a:t>
            </a:r>
          </a:p>
        </p:txBody>
      </p:sp>
      <p:sp>
        <p:nvSpPr>
          <p:cNvPr id="3" name="Subtitle 2">
            <a:extLst>
              <a:ext uri="{FF2B5EF4-FFF2-40B4-BE49-F238E27FC236}">
                <a16:creationId xmlns:a16="http://schemas.microsoft.com/office/drawing/2014/main" id="{DA4F5DBD-1936-5449-80FD-BE3EA2A45404}"/>
              </a:ext>
            </a:extLst>
          </p:cNvPr>
          <p:cNvSpPr>
            <a:spLocks noGrp="1"/>
          </p:cNvSpPr>
          <p:nvPr>
            <p:ph type="subTitle" idx="1"/>
          </p:nvPr>
        </p:nvSpPr>
        <p:spPr>
          <a:xfrm>
            <a:off x="482450" y="1800621"/>
            <a:ext cx="11224052" cy="4332429"/>
          </a:xfrm>
        </p:spPr>
        <p:txBody>
          <a:bodyPr>
            <a:normAutofit lnSpcReduction="10000"/>
          </a:bodyPr>
          <a:lstStyle/>
          <a:p>
            <a:pPr algn="l"/>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Another method, in the United States, of collecting royalties for performances of production, stock, and library music is through directly negotiating royalties with composers and bypassing PRO's. BMI and ASCAP, and more recently SESAC, no longer have exclusive representation of composers for the collection of performance royalties. </a:t>
            </a:r>
          </a:p>
          <a:p>
            <a:pPr algn="l"/>
            <a:r>
              <a:rPr lang="en-GB"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By directly negotiating the performance royalties with rights holders, licensees can pay less for the performance of a cue of music, and the licenser (the rights holder) can receive more than the PRO would pay. This is because of the removal of not only the administrative costs incurred through a PRO collecting royalties, but the removal of the "weight variable" which pays the highest performing songwriters and composers a portion of all fees collected.</a:t>
            </a:r>
            <a:endParaRPr lang="en-US"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7" name="Rectangle 6">
            <a:extLst>
              <a:ext uri="{FF2B5EF4-FFF2-40B4-BE49-F238E27FC236}">
                <a16:creationId xmlns:a16="http://schemas.microsoft.com/office/drawing/2014/main" id="{0888D232-2607-0F4F-96CF-0D6451FD3296}"/>
              </a:ext>
            </a:extLst>
          </p:cNvPr>
          <p:cNvSpPr/>
          <p:nvPr/>
        </p:nvSpPr>
        <p:spPr>
          <a:xfrm>
            <a:off x="3544968" y="6275346"/>
            <a:ext cx="5163850" cy="646331"/>
          </a:xfrm>
          <a:prstGeom prst="rect">
            <a:avLst/>
          </a:prstGeom>
        </p:spPr>
        <p:txBody>
          <a:bodyPr wrap="none">
            <a:spAutoFit/>
          </a:bodyPr>
          <a:lstStyle/>
          <a:p>
            <a:pPr algn="ct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https://en.wikipedia.org/wiki/Production_music</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p>
        </p:txBody>
      </p:sp>
    </p:spTree>
    <p:extLst>
      <p:ext uri="{BB962C8B-B14F-4D97-AF65-F5344CB8AC3E}">
        <p14:creationId xmlns:p14="http://schemas.microsoft.com/office/powerpoint/2010/main" val="4201800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nline Media 6" descr="Where Do Music Licensing Royalties Come From (Backend Royalties vs. Upfront Synch Fees &amp; Buyouts)">
            <a:hlinkClick r:id="" action="ppaction://media"/>
            <a:extLst>
              <a:ext uri="{FF2B5EF4-FFF2-40B4-BE49-F238E27FC236}">
                <a16:creationId xmlns:a16="http://schemas.microsoft.com/office/drawing/2014/main" id="{D2CC9103-00D2-5345-9AB2-C95012D73D71}"/>
              </a:ext>
            </a:extLst>
          </p:cNvPr>
          <p:cNvPicPr>
            <a:picLocks noRot="1" noChangeAspect="1"/>
          </p:cNvPicPr>
          <p:nvPr>
            <a:videoFile r:link="rId1"/>
          </p:nvPr>
        </p:nvPicPr>
        <p:blipFill>
          <a:blip r:embed="rId4"/>
          <a:stretch>
            <a:fillRect/>
          </a:stretch>
        </p:blipFill>
        <p:spPr>
          <a:xfrm>
            <a:off x="26973" y="0"/>
            <a:ext cx="12138053" cy="6858000"/>
          </a:xfrm>
          <a:prstGeom prst="rect">
            <a:avLst/>
          </a:prstGeom>
        </p:spPr>
      </p:pic>
    </p:spTree>
    <p:extLst>
      <p:ext uri="{BB962C8B-B14F-4D97-AF65-F5344CB8AC3E}">
        <p14:creationId xmlns:p14="http://schemas.microsoft.com/office/powerpoint/2010/main" val="1888667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2">
            <a:alphaModFix amt="60000"/>
          </a:blip>
          <a:srcRect t="1318" b="14429"/>
          <a:stretch/>
        </p:blipFill>
        <p:spPr>
          <a:xfrm>
            <a:off x="20" y="10"/>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401243" y="98855"/>
            <a:ext cx="7530685" cy="992837"/>
          </a:xfrm>
        </p:spPr>
        <p:txBody>
          <a:bodyPr>
            <a:normAutofit/>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Metadata </a:t>
            </a:r>
          </a:p>
        </p:txBody>
      </p:sp>
      <p:sp>
        <p:nvSpPr>
          <p:cNvPr id="3" name="Subtitle 2">
            <a:extLst>
              <a:ext uri="{FF2B5EF4-FFF2-40B4-BE49-F238E27FC236}">
                <a16:creationId xmlns:a16="http://schemas.microsoft.com/office/drawing/2014/main" id="{DA4F5DBD-1936-5449-80FD-BE3EA2A45404}"/>
              </a:ext>
            </a:extLst>
          </p:cNvPr>
          <p:cNvSpPr>
            <a:spLocks noGrp="1"/>
          </p:cNvSpPr>
          <p:nvPr>
            <p:ph type="subTitle" idx="1"/>
          </p:nvPr>
        </p:nvSpPr>
        <p:spPr>
          <a:xfrm>
            <a:off x="401243" y="1190537"/>
            <a:ext cx="11641822" cy="4952647"/>
          </a:xfrm>
        </p:spPr>
        <p:txBody>
          <a:bodyPr>
            <a:normAutofit fontScale="92500" lnSpcReduction="10000"/>
          </a:bodyPr>
          <a:lstStyle/>
          <a:p>
            <a:pPr algn="l"/>
            <a:r>
              <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Metadata, also known as ‘tags’, is a whole bunch of information embedded in every audio file. It includes key words (to help search engines), track descriptions, details of the composer’s name and performing rights society, details of the publisher and more.</a:t>
            </a:r>
          </a:p>
          <a:p>
            <a:pPr algn="l"/>
            <a:r>
              <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Creating this information is heavy work for the publisher, because there’s no easy way to beautifully describe thousands of tracks without listening carefully to each one and writing tailored descriptions that will help the end user. </a:t>
            </a:r>
          </a:p>
          <a:p>
            <a:pPr algn="l"/>
            <a:r>
              <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Clients on deadlines quickly scan through track descriptions for clues and throw words like “fast skipping dogs puppies sunshine happy” into the search engine, hoping something great turns up quickly and saves their lives.</a:t>
            </a:r>
            <a:endParaRPr lang="en-US" sz="2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4" name="Rectangle 3">
            <a:extLst>
              <a:ext uri="{FF2B5EF4-FFF2-40B4-BE49-F238E27FC236}">
                <a16:creationId xmlns:a16="http://schemas.microsoft.com/office/drawing/2014/main" id="{4C23F625-45C4-2246-B7C7-7DF077BE8D59}"/>
              </a:ext>
            </a:extLst>
          </p:cNvPr>
          <p:cNvSpPr/>
          <p:nvPr/>
        </p:nvSpPr>
        <p:spPr>
          <a:xfrm>
            <a:off x="2900589" y="6133382"/>
            <a:ext cx="6096000" cy="1200329"/>
          </a:xfrm>
          <a:prstGeom prst="rect">
            <a:avLst/>
          </a:prstGeom>
        </p:spPr>
        <p:txBody>
          <a:bodyPr>
            <a:spAutoFit/>
          </a:bodyPr>
          <a:lstStyle/>
          <a:p>
            <a:pPr algn="ct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3">
                  <a:extLst>
                    <a:ext uri="{A12FA001-AC4F-418D-AE19-62706E023703}">
                      <ahyp:hlinkClr xmlns:ahyp="http://schemas.microsoft.com/office/drawing/2018/hyperlinkcolor" val="tx"/>
                    </a:ext>
                  </a:extLst>
                </a:hlinkClick>
              </a:rPr>
              <a:t>https://www.soundonsound.com/music-business/all-about-library-music-part-4</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3277914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2">
            <a:alphaModFix amt="60000"/>
          </a:blip>
          <a:srcRect t="1318" b="14429"/>
          <a:stretch/>
        </p:blipFill>
        <p:spPr>
          <a:xfrm>
            <a:off x="-304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401243" y="98855"/>
            <a:ext cx="7530685" cy="992837"/>
          </a:xfrm>
        </p:spPr>
        <p:txBody>
          <a:bodyPr>
            <a:normAutofit/>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Metadata Examples </a:t>
            </a:r>
          </a:p>
        </p:txBody>
      </p:sp>
      <p:sp>
        <p:nvSpPr>
          <p:cNvPr id="3" name="Subtitle 2">
            <a:extLst>
              <a:ext uri="{FF2B5EF4-FFF2-40B4-BE49-F238E27FC236}">
                <a16:creationId xmlns:a16="http://schemas.microsoft.com/office/drawing/2014/main" id="{DA4F5DBD-1936-5449-80FD-BE3EA2A45404}"/>
              </a:ext>
            </a:extLst>
          </p:cNvPr>
          <p:cNvSpPr>
            <a:spLocks noGrp="1"/>
          </p:cNvSpPr>
          <p:nvPr>
            <p:ph type="subTitle" idx="1"/>
          </p:nvPr>
        </p:nvSpPr>
        <p:spPr>
          <a:xfrm>
            <a:off x="401243" y="1394713"/>
            <a:ext cx="11641822" cy="4952647"/>
          </a:xfrm>
        </p:spPr>
        <p:txBody>
          <a:bodyPr>
            <a:normAutofit fontScale="92500" lnSpcReduction="20000"/>
          </a:bodyPr>
          <a:lstStyle/>
          <a:p>
            <a:pPr algn="l"/>
            <a:r>
              <a:rPr lang="en-GB" sz="28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Inspiring by PR_MusicProductions </a:t>
            </a:r>
          </a:p>
          <a:p>
            <a:pPr algn="l"/>
            <a:r>
              <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https://audiojungle.net/item/inspiring/9325839</a:t>
            </a:r>
            <a:endPar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3">
                <a:extLst>
                  <a:ext uri="{A12FA001-AC4F-418D-AE19-62706E023703}">
                    <ahyp:hlinkClr xmlns:ahyp="http://schemas.microsoft.com/office/drawing/2018/hyperlinkcolor" val="tx"/>
                  </a:ext>
                </a:extLst>
              </a:hlinkClick>
            </a:endParaRPr>
          </a:p>
          <a:p>
            <a:pPr algn="l"/>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tooltip="advertise">
                  <a:extLst>
                    <a:ext uri="{A12FA001-AC4F-418D-AE19-62706E023703}">
                      <ahyp:hlinkClr xmlns:ahyp="http://schemas.microsoft.com/office/drawing/2018/hyperlinkcolor" val="tx"/>
                    </a:ext>
                  </a:extLst>
                </a:hlinkClick>
              </a:rPr>
              <a:t>advertise</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5" tooltip="background">
                  <a:extLst>
                    <a:ext uri="{A12FA001-AC4F-418D-AE19-62706E023703}">
                      <ahyp:hlinkClr xmlns:ahyp="http://schemas.microsoft.com/office/drawing/2018/hyperlinkcolor" val="tx"/>
                    </a:ext>
                  </a:extLst>
                </a:hlinkClick>
              </a:rPr>
              <a:t>background</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6" tooltip="beauty">
                  <a:extLst>
                    <a:ext uri="{A12FA001-AC4F-418D-AE19-62706E023703}">
                      <ahyp:hlinkClr xmlns:ahyp="http://schemas.microsoft.com/office/drawing/2018/hyperlinkcolor" val="tx"/>
                    </a:ext>
                  </a:extLst>
                </a:hlinkClick>
              </a:rPr>
              <a:t>beauty</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7" tooltip="bouncy">
                  <a:extLst>
                    <a:ext uri="{A12FA001-AC4F-418D-AE19-62706E023703}">
                      <ahyp:hlinkClr xmlns:ahyp="http://schemas.microsoft.com/office/drawing/2018/hyperlinkcolor" val="tx"/>
                    </a:ext>
                  </a:extLst>
                </a:hlinkClick>
              </a:rPr>
              <a:t>bouncy</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8" tooltip="business">
                  <a:extLst>
                    <a:ext uri="{A12FA001-AC4F-418D-AE19-62706E023703}">
                      <ahyp:hlinkClr xmlns:ahyp="http://schemas.microsoft.com/office/drawing/2018/hyperlinkcolor" val="tx"/>
                    </a:ext>
                  </a:extLst>
                </a:hlinkClick>
              </a:rPr>
              <a:t>business</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9" tooltip="corporate">
                  <a:extLst>
                    <a:ext uri="{A12FA001-AC4F-418D-AE19-62706E023703}">
                      <ahyp:hlinkClr xmlns:ahyp="http://schemas.microsoft.com/office/drawing/2018/hyperlinkcolor" val="tx"/>
                    </a:ext>
                  </a:extLst>
                </a:hlinkClick>
              </a:rPr>
              <a:t>corporate</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10" tooltip="crisp">
                  <a:extLst>
                    <a:ext uri="{A12FA001-AC4F-418D-AE19-62706E023703}">
                      <ahyp:hlinkClr xmlns:ahyp="http://schemas.microsoft.com/office/drawing/2018/hyperlinkcolor" val="tx"/>
                    </a:ext>
                  </a:extLst>
                </a:hlinkClick>
              </a:rPr>
              <a:t>crisp</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11" tooltip="explain">
                  <a:extLst>
                    <a:ext uri="{A12FA001-AC4F-418D-AE19-62706E023703}">
                      <ahyp:hlinkClr xmlns:ahyp="http://schemas.microsoft.com/office/drawing/2018/hyperlinkcolor" val="tx"/>
                    </a:ext>
                  </a:extLst>
                </a:hlinkClick>
              </a:rPr>
              <a:t>explain</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12" tooltip="faith">
                  <a:extLst>
                    <a:ext uri="{A12FA001-AC4F-418D-AE19-62706E023703}">
                      <ahyp:hlinkClr xmlns:ahyp="http://schemas.microsoft.com/office/drawing/2018/hyperlinkcolor" val="tx"/>
                    </a:ext>
                  </a:extLst>
                </a:hlinkClick>
              </a:rPr>
              <a:t>faith</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13" tooltip="film">
                  <a:extLst>
                    <a:ext uri="{A12FA001-AC4F-418D-AE19-62706E023703}">
                      <ahyp:hlinkClr xmlns:ahyp="http://schemas.microsoft.com/office/drawing/2018/hyperlinkcolor" val="tx"/>
                    </a:ext>
                  </a:extLst>
                </a:hlinkClick>
              </a:rPr>
              <a:t>film</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14" tooltip="fresh">
                  <a:extLst>
                    <a:ext uri="{A12FA001-AC4F-418D-AE19-62706E023703}">
                      <ahyp:hlinkClr xmlns:ahyp="http://schemas.microsoft.com/office/drawing/2018/hyperlinkcolor" val="tx"/>
                    </a:ext>
                  </a:extLst>
                </a:hlinkClick>
              </a:rPr>
              <a:t>fresh</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15" tooltip="guitar">
                  <a:extLst>
                    <a:ext uri="{A12FA001-AC4F-418D-AE19-62706E023703}">
                      <ahyp:hlinkClr xmlns:ahyp="http://schemas.microsoft.com/office/drawing/2018/hyperlinkcolor" val="tx"/>
                    </a:ext>
                  </a:extLst>
                </a:hlinkClick>
              </a:rPr>
              <a:t>guitar</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16" tooltip="hope">
                  <a:extLst>
                    <a:ext uri="{A12FA001-AC4F-418D-AE19-62706E023703}">
                      <ahyp:hlinkClr xmlns:ahyp="http://schemas.microsoft.com/office/drawing/2018/hyperlinkcolor" val="tx"/>
                    </a:ext>
                  </a:extLst>
                </a:hlinkClick>
              </a:rPr>
              <a:t>hope</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17" tooltip="inspirational">
                  <a:extLst>
                    <a:ext uri="{A12FA001-AC4F-418D-AE19-62706E023703}">
                      <ahyp:hlinkClr xmlns:ahyp="http://schemas.microsoft.com/office/drawing/2018/hyperlinkcolor" val="tx"/>
                    </a:ext>
                  </a:extLst>
                </a:hlinkClick>
              </a:rPr>
              <a:t>inspirational</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18" tooltip="inspire">
                  <a:extLst>
                    <a:ext uri="{A12FA001-AC4F-418D-AE19-62706E023703}">
                      <ahyp:hlinkClr xmlns:ahyp="http://schemas.microsoft.com/office/drawing/2018/hyperlinkcolor" val="tx"/>
                    </a:ext>
                  </a:extLst>
                </a:hlinkClick>
              </a:rPr>
              <a:t>inspire</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19" tooltip="inspired">
                  <a:extLst>
                    <a:ext uri="{A12FA001-AC4F-418D-AE19-62706E023703}">
                      <ahyp:hlinkClr xmlns:ahyp="http://schemas.microsoft.com/office/drawing/2018/hyperlinkcolor" val="tx"/>
                    </a:ext>
                  </a:extLst>
                </a:hlinkClick>
              </a:rPr>
              <a:t>inspired</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20" tooltip="light">
                  <a:extLst>
                    <a:ext uri="{A12FA001-AC4F-418D-AE19-62706E023703}">
                      <ahyp:hlinkClr xmlns:ahyp="http://schemas.microsoft.com/office/drawing/2018/hyperlinkcolor" val="tx"/>
                    </a:ext>
                  </a:extLst>
                </a:hlinkClick>
              </a:rPr>
              <a:t>light</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21" tooltip="marketing">
                  <a:extLst>
                    <a:ext uri="{A12FA001-AC4F-418D-AE19-62706E023703}">
                      <ahyp:hlinkClr xmlns:ahyp="http://schemas.microsoft.com/office/drawing/2018/hyperlinkcolor" val="tx"/>
                    </a:ext>
                  </a:extLst>
                </a:hlinkClick>
              </a:rPr>
              <a:t>marketing</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22" tooltip="modern">
                  <a:extLst>
                    <a:ext uri="{A12FA001-AC4F-418D-AE19-62706E023703}">
                      <ahyp:hlinkClr xmlns:ahyp="http://schemas.microsoft.com/office/drawing/2018/hyperlinkcolor" val="tx"/>
                    </a:ext>
                  </a:extLst>
                </a:hlinkClick>
              </a:rPr>
              <a:t>modern</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23" tooltip="motivate">
                  <a:extLst>
                    <a:ext uri="{A12FA001-AC4F-418D-AE19-62706E023703}">
                      <ahyp:hlinkClr xmlns:ahyp="http://schemas.microsoft.com/office/drawing/2018/hyperlinkcolor" val="tx"/>
                    </a:ext>
                  </a:extLst>
                </a:hlinkClick>
              </a:rPr>
              <a:t>motivate</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24" tooltip="motivating">
                  <a:extLst>
                    <a:ext uri="{A12FA001-AC4F-418D-AE19-62706E023703}">
                      <ahyp:hlinkClr xmlns:ahyp="http://schemas.microsoft.com/office/drawing/2018/hyperlinkcolor" val="tx"/>
                    </a:ext>
                  </a:extLst>
                </a:hlinkClick>
              </a:rPr>
              <a:t>motivating</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25" tooltip="pop">
                  <a:extLst>
                    <a:ext uri="{A12FA001-AC4F-418D-AE19-62706E023703}">
                      <ahyp:hlinkClr xmlns:ahyp="http://schemas.microsoft.com/office/drawing/2018/hyperlinkcolor" val="tx"/>
                    </a:ext>
                  </a:extLst>
                </a:hlinkClick>
              </a:rPr>
              <a:t>pop</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26" tooltip="promotional">
                  <a:extLst>
                    <a:ext uri="{A12FA001-AC4F-418D-AE19-62706E023703}">
                      <ahyp:hlinkClr xmlns:ahyp="http://schemas.microsoft.com/office/drawing/2018/hyperlinkcolor" val="tx"/>
                    </a:ext>
                  </a:extLst>
                </a:hlinkClick>
              </a:rPr>
              <a:t>promotional</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27" tooltip="radio">
                  <a:extLst>
                    <a:ext uri="{A12FA001-AC4F-418D-AE19-62706E023703}">
                      <ahyp:hlinkClr xmlns:ahyp="http://schemas.microsoft.com/office/drawing/2018/hyperlinkcolor" val="tx"/>
                    </a:ext>
                  </a:extLst>
                </a:hlinkClick>
              </a:rPr>
              <a:t>radio</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28" tooltip="simple">
                  <a:extLst>
                    <a:ext uri="{A12FA001-AC4F-418D-AE19-62706E023703}">
                      <ahyp:hlinkClr xmlns:ahyp="http://schemas.microsoft.com/office/drawing/2018/hyperlinkcolor" val="tx"/>
                    </a:ext>
                  </a:extLst>
                </a:hlinkClick>
              </a:rPr>
              <a:t>simple</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29" tooltip="stylish">
                  <a:extLst>
                    <a:ext uri="{A12FA001-AC4F-418D-AE19-62706E023703}">
                      <ahyp:hlinkClr xmlns:ahyp="http://schemas.microsoft.com/office/drawing/2018/hyperlinkcolor" val="tx"/>
                    </a:ext>
                  </a:extLst>
                </a:hlinkClick>
              </a:rPr>
              <a:t>stylish</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30" tooltip="subtle">
                  <a:extLst>
                    <a:ext uri="{A12FA001-AC4F-418D-AE19-62706E023703}">
                      <ahyp:hlinkClr xmlns:ahyp="http://schemas.microsoft.com/office/drawing/2018/hyperlinkcolor" val="tx"/>
                    </a:ext>
                  </a:extLst>
                </a:hlinkClick>
              </a:rPr>
              <a:t>subtle</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31" tooltip="success">
                  <a:extLst>
                    <a:ext uri="{A12FA001-AC4F-418D-AE19-62706E023703}">
                      <ahyp:hlinkClr xmlns:ahyp="http://schemas.microsoft.com/office/drawing/2018/hyperlinkcolor" val="tx"/>
                    </a:ext>
                  </a:extLst>
                </a:hlinkClick>
              </a:rPr>
              <a:t>success</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32" tooltip="upbeat">
                  <a:extLst>
                    <a:ext uri="{A12FA001-AC4F-418D-AE19-62706E023703}">
                      <ahyp:hlinkClr xmlns:ahyp="http://schemas.microsoft.com/office/drawing/2018/hyperlinkcolor" val="tx"/>
                    </a:ext>
                  </a:extLst>
                </a:hlinkClick>
              </a:rPr>
              <a:t>upbeat</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33" tooltip="uplifting">
                  <a:extLst>
                    <a:ext uri="{A12FA001-AC4F-418D-AE19-62706E023703}">
                      <ahyp:hlinkClr xmlns:ahyp="http://schemas.microsoft.com/office/drawing/2018/hyperlinkcolor" val="tx"/>
                    </a:ext>
                  </a:extLst>
                </a:hlinkClick>
              </a:rPr>
              <a:t>uplifting</a:t>
            </a:r>
            <a:endPar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endPar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3">
                <a:extLst>
                  <a:ext uri="{A12FA001-AC4F-418D-AE19-62706E023703}">
                    <ahyp:hlinkClr xmlns:ahyp="http://schemas.microsoft.com/office/drawing/2018/hyperlinkcolor" val="tx"/>
                  </a:ext>
                </a:extLst>
              </a:hlinkClick>
            </a:endParaRPr>
          </a:p>
          <a:p>
            <a:pPr algn="l"/>
            <a:r>
              <a:rPr lang="en-GB" sz="28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Upbeat Corporate Background Into Motivational by </a:t>
            </a:r>
            <a:r>
              <a:rPr lang="en-GB" sz="2800" b="1" dirty="0" err="1">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MoodMode</a:t>
            </a:r>
            <a:endParaRPr lang="en-GB" sz="28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endParaRPr>
          </a:p>
          <a:p>
            <a:pPr algn="l"/>
            <a:r>
              <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3">
                  <a:extLst>
                    <a:ext uri="{A12FA001-AC4F-418D-AE19-62706E023703}">
                      <ahyp:hlinkClr xmlns:ahyp="http://schemas.microsoft.com/office/drawing/2018/hyperlinkcolor" val="tx"/>
                    </a:ext>
                  </a:extLst>
                </a:hlinkClick>
              </a:rPr>
              <a:t>https://audiojungle.net/item/upbeat-corporate-summer-background-intro/31801237</a:t>
            </a:r>
            <a:endParaRPr lang="en-GB"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34" tooltip="advertising">
                  <a:extLst>
                    <a:ext uri="{A12FA001-AC4F-418D-AE19-62706E023703}">
                      <ahyp:hlinkClr xmlns:ahyp="http://schemas.microsoft.com/office/drawing/2018/hyperlinkcolor" val="tx"/>
                    </a:ext>
                  </a:extLst>
                </a:hlinkClick>
              </a:rPr>
              <a:t>advertising</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35" tooltip="cheerful">
                  <a:extLst>
                    <a:ext uri="{A12FA001-AC4F-418D-AE19-62706E023703}">
                      <ahyp:hlinkClr xmlns:ahyp="http://schemas.microsoft.com/office/drawing/2018/hyperlinkcolor" val="tx"/>
                    </a:ext>
                  </a:extLst>
                </a:hlinkClick>
              </a:rPr>
              <a:t>cheerful</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u="sng"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36" tooltip="commercial">
                  <a:extLst>
                    <a:ext uri="{A12FA001-AC4F-418D-AE19-62706E023703}">
                      <ahyp:hlinkClr xmlns:ahyp="http://schemas.microsoft.com/office/drawing/2018/hyperlinkcolor" val="tx"/>
                    </a:ext>
                  </a:extLst>
                </a:hlinkClick>
              </a:rPr>
              <a:t>commercial</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37" tooltip="confident">
                  <a:extLst>
                    <a:ext uri="{A12FA001-AC4F-418D-AE19-62706E023703}">
                      <ahyp:hlinkClr xmlns:ahyp="http://schemas.microsoft.com/office/drawing/2018/hyperlinkcolor" val="tx"/>
                    </a:ext>
                  </a:extLst>
                </a:hlinkClick>
              </a:rPr>
              <a:t>confident</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9" tooltip="corporate">
                  <a:extLst>
                    <a:ext uri="{A12FA001-AC4F-418D-AE19-62706E023703}">
                      <ahyp:hlinkClr xmlns:ahyp="http://schemas.microsoft.com/office/drawing/2018/hyperlinkcolor" val="tx"/>
                    </a:ext>
                  </a:extLst>
                </a:hlinkClick>
              </a:rPr>
              <a:t>corporate</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38" tooltip="emotional">
                  <a:extLst>
                    <a:ext uri="{A12FA001-AC4F-418D-AE19-62706E023703}">
                      <ahyp:hlinkClr xmlns:ahyp="http://schemas.microsoft.com/office/drawing/2018/hyperlinkcolor" val="tx"/>
                    </a:ext>
                  </a:extLst>
                </a:hlinkClick>
              </a:rPr>
              <a:t>emotional</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39" tooltip="encouraging">
                  <a:extLst>
                    <a:ext uri="{A12FA001-AC4F-418D-AE19-62706E023703}">
                      <ahyp:hlinkClr xmlns:ahyp="http://schemas.microsoft.com/office/drawing/2018/hyperlinkcolor" val="tx"/>
                    </a:ext>
                  </a:extLst>
                </a:hlinkClick>
              </a:rPr>
              <a:t>encouraging</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0" tooltip="energetic">
                  <a:extLst>
                    <a:ext uri="{A12FA001-AC4F-418D-AE19-62706E023703}">
                      <ahyp:hlinkClr xmlns:ahyp="http://schemas.microsoft.com/office/drawing/2018/hyperlinkcolor" val="tx"/>
                    </a:ext>
                  </a:extLst>
                </a:hlinkClick>
              </a:rPr>
              <a:t>energetic</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1" tooltip="feel good">
                  <a:extLst>
                    <a:ext uri="{A12FA001-AC4F-418D-AE19-62706E023703}">
                      <ahyp:hlinkClr xmlns:ahyp="http://schemas.microsoft.com/office/drawing/2018/hyperlinkcolor" val="tx"/>
                    </a:ext>
                  </a:extLst>
                </a:hlinkClick>
              </a:rPr>
              <a:t>feel good</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2" tooltip="happy">
                  <a:extLst>
                    <a:ext uri="{A12FA001-AC4F-418D-AE19-62706E023703}">
                      <ahyp:hlinkClr xmlns:ahyp="http://schemas.microsoft.com/office/drawing/2018/hyperlinkcolor" val="tx"/>
                    </a:ext>
                  </a:extLst>
                </a:hlinkClick>
              </a:rPr>
              <a:t>happy</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3" tooltip="hillsong">
                  <a:extLst>
                    <a:ext uri="{A12FA001-AC4F-418D-AE19-62706E023703}">
                      <ahyp:hlinkClr xmlns:ahyp="http://schemas.microsoft.com/office/drawing/2018/hyperlinkcolor" val="tx"/>
                    </a:ext>
                  </a:extLst>
                </a:hlinkClick>
              </a:rPr>
              <a:t>hillsong</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4" tooltip="hopeful">
                  <a:extLst>
                    <a:ext uri="{A12FA001-AC4F-418D-AE19-62706E023703}">
                      <ahyp:hlinkClr xmlns:ahyp="http://schemas.microsoft.com/office/drawing/2018/hyperlinkcolor" val="tx"/>
                    </a:ext>
                  </a:extLst>
                </a:hlinkClick>
              </a:rPr>
              <a:t>hopeful</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5" tooltip="innovation">
                  <a:extLst>
                    <a:ext uri="{A12FA001-AC4F-418D-AE19-62706E023703}">
                      <ahyp:hlinkClr xmlns:ahyp="http://schemas.microsoft.com/office/drawing/2018/hyperlinkcolor" val="tx"/>
                    </a:ext>
                  </a:extLst>
                </a:hlinkClick>
              </a:rPr>
              <a:t>innovation</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17" tooltip="inspirational">
                  <a:extLst>
                    <a:ext uri="{A12FA001-AC4F-418D-AE19-62706E023703}">
                      <ahyp:hlinkClr xmlns:ahyp="http://schemas.microsoft.com/office/drawing/2018/hyperlinkcolor" val="tx"/>
                    </a:ext>
                  </a:extLst>
                </a:hlinkClick>
              </a:rPr>
              <a:t>inspirational</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6" tooltip="joyful">
                  <a:extLst>
                    <a:ext uri="{A12FA001-AC4F-418D-AE19-62706E023703}">
                      <ahyp:hlinkClr xmlns:ahyp="http://schemas.microsoft.com/office/drawing/2018/hyperlinkcolor" val="tx"/>
                    </a:ext>
                  </a:extLst>
                </a:hlinkClick>
              </a:rPr>
              <a:t>joyful</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7" tooltip="motivation">
                  <a:extLst>
                    <a:ext uri="{A12FA001-AC4F-418D-AE19-62706E023703}">
                      <ahyp:hlinkClr xmlns:ahyp="http://schemas.microsoft.com/office/drawing/2018/hyperlinkcolor" val="tx"/>
                    </a:ext>
                  </a:extLst>
                </a:hlinkClick>
              </a:rPr>
              <a:t>motivation</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8" tooltip="optimistic">
                  <a:extLst>
                    <a:ext uri="{A12FA001-AC4F-418D-AE19-62706E023703}">
                      <ahyp:hlinkClr xmlns:ahyp="http://schemas.microsoft.com/office/drawing/2018/hyperlinkcolor" val="tx"/>
                    </a:ext>
                  </a:extLst>
                </a:hlinkClick>
              </a:rPr>
              <a:t>optimistic</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25" tooltip="pop">
                  <a:extLst>
                    <a:ext uri="{A12FA001-AC4F-418D-AE19-62706E023703}">
                      <ahyp:hlinkClr xmlns:ahyp="http://schemas.microsoft.com/office/drawing/2018/hyperlinkcolor" val="tx"/>
                    </a:ext>
                  </a:extLst>
                </a:hlinkClick>
              </a:rPr>
              <a:t>pop</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9" tooltip="powerful">
                  <a:extLst>
                    <a:ext uri="{A12FA001-AC4F-418D-AE19-62706E023703}">
                      <ahyp:hlinkClr xmlns:ahyp="http://schemas.microsoft.com/office/drawing/2018/hyperlinkcolor" val="tx"/>
                    </a:ext>
                  </a:extLst>
                </a:hlinkClick>
              </a:rPr>
              <a:t>powerful</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50" tooltip="presentation">
                  <a:extLst>
                    <a:ext uri="{A12FA001-AC4F-418D-AE19-62706E023703}">
                      <ahyp:hlinkClr xmlns:ahyp="http://schemas.microsoft.com/office/drawing/2018/hyperlinkcolor" val="tx"/>
                    </a:ext>
                  </a:extLst>
                </a:hlinkClick>
              </a:rPr>
              <a:t>presentation</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51" tooltip="rock">
                  <a:extLst>
                    <a:ext uri="{A12FA001-AC4F-418D-AE19-62706E023703}">
                      <ahyp:hlinkClr xmlns:ahyp="http://schemas.microsoft.com/office/drawing/2018/hyperlinkcolor" val="tx"/>
                    </a:ext>
                  </a:extLst>
                </a:hlinkClick>
              </a:rPr>
              <a:t>rock</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31" tooltip="success">
                  <a:extLst>
                    <a:ext uri="{A12FA001-AC4F-418D-AE19-62706E023703}">
                      <ahyp:hlinkClr xmlns:ahyp="http://schemas.microsoft.com/office/drawing/2018/hyperlinkcolor" val="tx"/>
                    </a:ext>
                  </a:extLst>
                </a:hlinkClick>
              </a:rPr>
              <a:t>success</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52" tooltip="summit">
                  <a:extLst>
                    <a:ext uri="{A12FA001-AC4F-418D-AE19-62706E023703}">
                      <ahyp:hlinkClr xmlns:ahyp="http://schemas.microsoft.com/office/drawing/2018/hyperlinkcolor" val="tx"/>
                    </a:ext>
                  </a:extLst>
                </a:hlinkClick>
              </a:rPr>
              <a:t>summit</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53" tooltip="tech">
                  <a:extLst>
                    <a:ext uri="{A12FA001-AC4F-418D-AE19-62706E023703}">
                      <ahyp:hlinkClr xmlns:ahyp="http://schemas.microsoft.com/office/drawing/2018/hyperlinkcolor" val="tx"/>
                    </a:ext>
                  </a:extLst>
                </a:hlinkClick>
              </a:rPr>
              <a:t>tech</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54" tooltip="technology">
                  <a:extLst>
                    <a:ext uri="{A12FA001-AC4F-418D-AE19-62706E023703}">
                      <ahyp:hlinkClr xmlns:ahyp="http://schemas.microsoft.com/office/drawing/2018/hyperlinkcolor" val="tx"/>
                    </a:ext>
                  </a:extLst>
                </a:hlinkClick>
              </a:rPr>
              <a:t>technology</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32" tooltip="upbeat">
                  <a:extLst>
                    <a:ext uri="{A12FA001-AC4F-418D-AE19-62706E023703}">
                      <ahyp:hlinkClr xmlns:ahyp="http://schemas.microsoft.com/office/drawing/2018/hyperlinkcolor" val="tx"/>
                    </a:ext>
                  </a:extLst>
                </a:hlinkClick>
              </a:rPr>
              <a:t>upbeat</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33" tooltip="uplifting">
                  <a:extLst>
                    <a:ext uri="{A12FA001-AC4F-418D-AE19-62706E023703}">
                      <ahyp:hlinkClr xmlns:ahyp="http://schemas.microsoft.com/office/drawing/2018/hyperlinkcolor" val="tx"/>
                    </a:ext>
                  </a:extLst>
                </a:hlinkClick>
              </a:rPr>
              <a:t>uplifting</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55" tooltip="worship">
                  <a:extLst>
                    <a:ext uri="{A12FA001-AC4F-418D-AE19-62706E023703}">
                      <ahyp:hlinkClr xmlns:ahyp="http://schemas.microsoft.com/office/drawing/2018/hyperlinkcolor" val="tx"/>
                    </a:ext>
                  </a:extLst>
                </a:hlinkClick>
              </a:rPr>
              <a:t>worship</a:t>
            </a:r>
            <a:endPar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endParaRPr lang="en-GB" sz="2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l"/>
            <a:endParaRPr lang="en-US" sz="2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2874778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C3503-319E-4742-96B4-59D2A987CB22}"/>
              </a:ext>
            </a:extLst>
          </p:cNvPr>
          <p:cNvSpPr>
            <a:spLocks noGrp="1"/>
          </p:cNvSpPr>
          <p:nvPr>
            <p:ph type="title"/>
          </p:nvPr>
        </p:nvSpPr>
        <p:spPr/>
        <p:txBody>
          <a:bodyPr/>
          <a:lstStyle/>
          <a:p>
            <a:endParaRPr lang="en-US"/>
          </a:p>
        </p:txBody>
      </p:sp>
      <p:pic>
        <p:nvPicPr>
          <p:cNvPr id="4" name="Online Media 3" descr="Production Music Assignment">
            <a:hlinkClick r:id="" action="ppaction://media"/>
            <a:extLst>
              <a:ext uri="{FF2B5EF4-FFF2-40B4-BE49-F238E27FC236}">
                <a16:creationId xmlns:a16="http://schemas.microsoft.com/office/drawing/2014/main" id="{3D8248AC-2448-FE41-8C34-9B8C5ED61533}"/>
              </a:ext>
            </a:extLst>
          </p:cNvPr>
          <p:cNvPicPr>
            <a:picLocks noGrp="1" noRot="1" noChangeAspect="1"/>
          </p:cNvPicPr>
          <p:nvPr>
            <p:ph idx="1"/>
            <a:videoFile r:link="rId1"/>
          </p:nvPr>
        </p:nvPicPr>
        <p:blipFill>
          <a:blip r:embed="rId3"/>
          <a:stretch>
            <a:fillRect/>
          </a:stretch>
        </p:blipFill>
        <p:spPr>
          <a:xfrm>
            <a:off x="95250" y="0"/>
            <a:ext cx="12001500" cy="6780669"/>
          </a:xfrm>
          <a:prstGeom prst="rect">
            <a:avLst/>
          </a:prstGeom>
        </p:spPr>
      </p:pic>
    </p:spTree>
    <p:extLst>
      <p:ext uri="{BB962C8B-B14F-4D97-AF65-F5344CB8AC3E}">
        <p14:creationId xmlns:p14="http://schemas.microsoft.com/office/powerpoint/2010/main" val="3039833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457472" y="900767"/>
            <a:ext cx="12471450" cy="1054663"/>
          </a:xfrm>
        </p:spPr>
        <p:txBody>
          <a:bodyPr>
            <a:noAutofit/>
          </a:bodyPr>
          <a:lstStyle/>
          <a:p>
            <a:pPr algn="l"/>
            <a:r>
              <a:rPr lang="en-US" sz="54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Industry Professional Composers</a:t>
            </a:r>
            <a:br>
              <a:rPr lang="en-US" sz="54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54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UWTSD Visits</a:t>
            </a:r>
            <a:endPar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endParaRPr>
          </a:p>
        </p:txBody>
      </p:sp>
      <p:sp>
        <p:nvSpPr>
          <p:cNvPr id="3" name="TextBox 2">
            <a:extLst>
              <a:ext uri="{FF2B5EF4-FFF2-40B4-BE49-F238E27FC236}">
                <a16:creationId xmlns:a16="http://schemas.microsoft.com/office/drawing/2014/main" id="{B50D4E08-50DD-2541-970C-8AC4E2F99B9B}"/>
              </a:ext>
            </a:extLst>
          </p:cNvPr>
          <p:cNvSpPr txBox="1"/>
          <p:nvPr/>
        </p:nvSpPr>
        <p:spPr>
          <a:xfrm>
            <a:off x="457472" y="2651582"/>
            <a:ext cx="10959465" cy="3108543"/>
          </a:xfrm>
          <a:prstGeom prst="rect">
            <a:avLst/>
          </a:prstGeom>
          <a:noFill/>
        </p:spPr>
        <p:txBody>
          <a:bodyPr wrap="square" rtlCol="0">
            <a:spAutoFit/>
          </a:bodyPr>
          <a:lstStyle/>
          <a:p>
            <a:r>
              <a:rPr lang="en-US" sz="2800" dirty="0">
                <a:solidFill>
                  <a:schemeClr val="bg1"/>
                </a:solidFill>
              </a:rPr>
              <a:t>Bobby Cole: </a:t>
            </a:r>
            <a:r>
              <a:rPr lang="en-US" sz="2800" dirty="0">
                <a:solidFill>
                  <a:schemeClr val="bg1"/>
                </a:solidFill>
                <a:hlinkClick r:id="rId4">
                  <a:extLst>
                    <a:ext uri="{A12FA001-AC4F-418D-AE19-62706E023703}">
                      <ahyp:hlinkClr xmlns:ahyp="http://schemas.microsoft.com/office/drawing/2018/hyperlinkcolor" val="tx"/>
                    </a:ext>
                  </a:extLst>
                </a:hlinkClick>
              </a:rPr>
              <a:t>https://uowtsd-my.sharepoint.com/:v:/g/personal/d_bird_uwtsd_ac_uk/EZUsA0tWY1dPri8-8oHo5H0BOss-NUBg8aH4WEmLoyJduQ?e=WluPRY</a:t>
            </a:r>
            <a:endParaRPr lang="en-US" sz="2800" dirty="0">
              <a:solidFill>
                <a:schemeClr val="bg1"/>
              </a:solidFill>
            </a:endParaRPr>
          </a:p>
          <a:p>
            <a:r>
              <a:rPr lang="en-US" sz="2800" dirty="0">
                <a:solidFill>
                  <a:schemeClr val="bg1"/>
                </a:solidFill>
              </a:rPr>
              <a:t> </a:t>
            </a:r>
          </a:p>
          <a:p>
            <a:r>
              <a:rPr lang="en-US" sz="2800" dirty="0">
                <a:solidFill>
                  <a:schemeClr val="bg1"/>
                </a:solidFill>
              </a:rPr>
              <a:t>Luke Jones:  </a:t>
            </a:r>
            <a:r>
              <a:rPr lang="en-US" sz="2800" dirty="0">
                <a:solidFill>
                  <a:schemeClr val="bg1"/>
                </a:solidFill>
                <a:hlinkClick r:id="rId5">
                  <a:extLst>
                    <a:ext uri="{A12FA001-AC4F-418D-AE19-62706E023703}">
                      <ahyp:hlinkClr xmlns:ahyp="http://schemas.microsoft.com/office/drawing/2018/hyperlinkcolor" val="tx"/>
                    </a:ext>
                  </a:extLst>
                </a:hlinkClick>
              </a:rPr>
              <a:t>https://uowtsd-my.sharepoint.com/:v:/g/personal/d_bird_uwtsd_ac_uk/EUSb3LrzbZhPkkxTXNw15HwBaiJXbhHmbfHcFFJ23RWWPg?e=pJ5pQ9</a:t>
            </a:r>
            <a:endParaRPr lang="en-US" sz="2800" dirty="0">
              <a:solidFill>
                <a:schemeClr val="bg1"/>
              </a:solidFill>
            </a:endParaRPr>
          </a:p>
        </p:txBody>
      </p:sp>
    </p:spTree>
    <p:extLst>
      <p:ext uri="{BB962C8B-B14F-4D97-AF65-F5344CB8AC3E}">
        <p14:creationId xmlns:p14="http://schemas.microsoft.com/office/powerpoint/2010/main" val="3035636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3" descr="Abstract blurred public library with bookshelves">
            <a:extLst>
              <a:ext uri="{FF2B5EF4-FFF2-40B4-BE49-F238E27FC236}">
                <a16:creationId xmlns:a16="http://schemas.microsoft.com/office/drawing/2014/main" id="{731F28FC-4E33-46BC-8B0B-BD2C143F9AA8}"/>
              </a:ext>
            </a:extLst>
          </p:cNvPr>
          <p:cNvPicPr>
            <a:picLocks noChangeAspect="1"/>
          </p:cNvPicPr>
          <p:nvPr/>
        </p:nvPicPr>
        <p:blipFill rotWithShape="1">
          <a:blip r:embed="rId3">
            <a:alphaModFix amt="60000"/>
          </a:blip>
          <a:srcRect t="1318" b="14429"/>
          <a:stretch/>
        </p:blipFill>
        <p:spPr>
          <a:xfrm>
            <a:off x="-3028" y="1386"/>
            <a:ext cx="12191980" cy="6856614"/>
          </a:xfrm>
          <a:prstGeom prst="rect">
            <a:avLst/>
          </a:prstGeom>
        </p:spPr>
      </p:pic>
      <p:sp>
        <p:nvSpPr>
          <p:cNvPr id="2" name="Title 1">
            <a:extLst>
              <a:ext uri="{FF2B5EF4-FFF2-40B4-BE49-F238E27FC236}">
                <a16:creationId xmlns:a16="http://schemas.microsoft.com/office/drawing/2014/main" id="{1DC14D7F-B56D-374C-BDE4-2E824D35D61C}"/>
              </a:ext>
            </a:extLst>
          </p:cNvPr>
          <p:cNvSpPr>
            <a:spLocks noGrp="1"/>
          </p:cNvSpPr>
          <p:nvPr>
            <p:ph type="ctrTitle"/>
          </p:nvPr>
        </p:nvSpPr>
        <p:spPr>
          <a:xfrm>
            <a:off x="457472" y="129305"/>
            <a:ext cx="12471450" cy="1054663"/>
          </a:xfrm>
        </p:spPr>
        <p:txBody>
          <a:bodyPr>
            <a:noAutofit/>
          </a:bodyPr>
          <a:lstStyle/>
          <a:p>
            <a:pPr algn="l"/>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Week 1 Creative Task</a:t>
            </a:r>
          </a:p>
        </p:txBody>
      </p:sp>
      <p:sp>
        <p:nvSpPr>
          <p:cNvPr id="3" name="TextBox 2">
            <a:extLst>
              <a:ext uri="{FF2B5EF4-FFF2-40B4-BE49-F238E27FC236}">
                <a16:creationId xmlns:a16="http://schemas.microsoft.com/office/drawing/2014/main" id="{B50D4E08-50DD-2541-970C-8AC4E2F99B9B}"/>
              </a:ext>
            </a:extLst>
          </p:cNvPr>
          <p:cNvSpPr txBox="1"/>
          <p:nvPr/>
        </p:nvSpPr>
        <p:spPr>
          <a:xfrm>
            <a:off x="457472" y="1386606"/>
            <a:ext cx="10959465" cy="5262979"/>
          </a:xfrm>
          <a:prstGeom prst="rect">
            <a:avLst/>
          </a:prstGeom>
          <a:noFill/>
        </p:spPr>
        <p:txBody>
          <a:bodyPr wrap="square" rtlCol="0">
            <a:spAutoFit/>
          </a:bodyPr>
          <a:lstStyle/>
          <a:p>
            <a:pPr marL="514350" indent="-514350">
              <a:buFont typeface="+mj-lt"/>
              <a:buAutoNum type="arabicPeriod"/>
            </a:pPr>
            <a:r>
              <a:rPr lang="en-US"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Source a piece of library music from an online publisher (e.g. Audio Jungle or Pond5.</a:t>
            </a:r>
          </a:p>
          <a:p>
            <a:pPr marL="514350" indent="-514350">
              <a:buFont typeface="+mj-lt"/>
              <a:buAutoNum type="arabicPeriod"/>
            </a:pPr>
            <a:endParaRPr lang="en-US"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marL="514350" indent="-514350">
              <a:buFont typeface="+mj-lt"/>
              <a:buAutoNum type="arabicPeriod"/>
            </a:pPr>
            <a:r>
              <a:rPr lang="en-US" sz="2800"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Analyse</a:t>
            </a:r>
            <a:r>
              <a:rPr lang="en-US"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the composition. Focus on the style of the composition (e.g. tempo and time signature), the instrumentation and the structure of the work. </a:t>
            </a:r>
          </a:p>
          <a:p>
            <a:pPr marL="457200" indent="-457200">
              <a:buFont typeface="+mj-lt"/>
              <a:buAutoNum type="arabicPeriod"/>
            </a:pPr>
            <a:endParaRPr lang="en-US"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marL="457200" indent="-457200">
              <a:buFont typeface="+mj-lt"/>
              <a:buAutoNum type="arabicPeriod"/>
            </a:pPr>
            <a:r>
              <a:rPr lang="en-US"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Create a composition with similar characteristics.</a:t>
            </a:r>
          </a:p>
          <a:p>
            <a:pPr marL="457200" indent="-457200">
              <a:buFont typeface="+mj-lt"/>
              <a:buAutoNum type="arabicPeriod"/>
            </a:pPr>
            <a:endParaRPr lang="en-US"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marL="457200" indent="-457200">
              <a:buFont typeface="+mj-lt"/>
              <a:buAutoNum type="arabicPeriod"/>
            </a:pPr>
            <a:r>
              <a:rPr lang="en-US" sz="28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OPTIONAL:</a:t>
            </a:r>
            <a:r>
              <a:rPr lang="en-US" sz="28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Once the composition is complete, edit a shorter version (e.g. 20-30 seconds duration), a version without melody (simpler version) and a stab (e.g. Hit Point or final Chord).  </a:t>
            </a:r>
          </a:p>
        </p:txBody>
      </p:sp>
    </p:spTree>
    <p:extLst>
      <p:ext uri="{BB962C8B-B14F-4D97-AF65-F5344CB8AC3E}">
        <p14:creationId xmlns:p14="http://schemas.microsoft.com/office/powerpoint/2010/main" val="1359442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DappledVTI">
  <a:themeElements>
    <a:clrScheme name="AnalogousFromLightSeedRightStep">
      <a:dk1>
        <a:srgbClr val="000000"/>
      </a:dk1>
      <a:lt1>
        <a:srgbClr val="FFFFFF"/>
      </a:lt1>
      <a:dk2>
        <a:srgbClr val="3C3122"/>
      </a:dk2>
      <a:lt2>
        <a:srgbClr val="E2E8E6"/>
      </a:lt2>
      <a:accent1>
        <a:srgbClr val="CC90A0"/>
      </a:accent1>
      <a:accent2>
        <a:srgbClr val="C18377"/>
      </a:accent2>
      <a:accent3>
        <a:srgbClr val="C09F74"/>
      </a:accent3>
      <a:accent4>
        <a:srgbClr val="A8A768"/>
      </a:accent4>
      <a:accent5>
        <a:srgbClr val="96AB78"/>
      </a:accent5>
      <a:accent6>
        <a:srgbClr val="7AB16D"/>
      </a:accent6>
      <a:hlink>
        <a:srgbClr val="568F80"/>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4120</TotalTime>
  <Words>8675</Words>
  <Application>Microsoft Macintosh PowerPoint</Application>
  <PresentationFormat>Widescreen</PresentationFormat>
  <Paragraphs>428</Paragraphs>
  <Slides>64</Slides>
  <Notes>58</Notes>
  <HiddenSlides>0</HiddenSlides>
  <MMClips>13</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64</vt:i4>
      </vt:variant>
    </vt:vector>
  </HeadingPairs>
  <TitlesOfParts>
    <vt:vector size="73" baseType="lpstr">
      <vt:lpstr>Arial</vt:lpstr>
      <vt:lpstr>Avenir Next LT Pro</vt:lpstr>
      <vt:lpstr>AvenirNext LT Pro Medium</vt:lpstr>
      <vt:lpstr>Calibri</vt:lpstr>
      <vt:lpstr>Open Sans Light</vt:lpstr>
      <vt:lpstr>Open Sans SemiBold</vt:lpstr>
      <vt:lpstr>Sabon Next LT</vt:lpstr>
      <vt:lpstr>Trebuchet MS</vt:lpstr>
      <vt:lpstr>DappledVTI</vt:lpstr>
      <vt:lpstr>The Sustainable Studio ADFM5033 </vt:lpstr>
      <vt:lpstr>Module Aims</vt:lpstr>
      <vt:lpstr>Module Learning Outcomes</vt:lpstr>
      <vt:lpstr>Indicative Content</vt:lpstr>
      <vt:lpstr>Assignment Part 1 (70%) Brief</vt:lpstr>
      <vt:lpstr>Assignment Part 1 (70%) Brief</vt:lpstr>
      <vt:lpstr>Assignment Part 1 (70%) Brief</vt:lpstr>
      <vt:lpstr>Assignment Part 1 (70%) Brief</vt:lpstr>
      <vt:lpstr>Assignment Part 1 (70%) Brief</vt:lpstr>
      <vt:lpstr>Assignment Part 1 (70%)  Guidance Specific to this Assessment</vt:lpstr>
      <vt:lpstr>Assignment Part 2 (30%) Brief</vt:lpstr>
      <vt:lpstr>Assignment Part 2 (30%) Brief</vt:lpstr>
      <vt:lpstr>PowerPoint Presentation</vt:lpstr>
      <vt:lpstr>PowerPoint Presentation</vt:lpstr>
      <vt:lpstr>What is Library Music?</vt:lpstr>
      <vt:lpstr>Introduction to Library Music</vt:lpstr>
      <vt:lpstr>Introduction to Library Music</vt:lpstr>
      <vt:lpstr>Library Music Example: Paul Mottram - Sideways Like a Crab</vt:lpstr>
      <vt:lpstr>David Hollander:  Library music was made for budget-conscious film, TV, and radio productions. To that end, it was really there for productions that couldn’t afford to create an original score for their projects. And it was almost entirely made in Europe and then both marketed in Europe and beyond. And the idea was that the libraries or their representatives in whatever country would share with filmmakers the LPs, which were used for preview. They were not commercially released, but were made available to filmmakers either for free or a small fee. The filmmakers would listen to them, pick their tracks, call the library up, and say, “We want these tracks.” And they would pay a fee to use them.</vt:lpstr>
      <vt:lpstr>David Hollander:   The libraries would pay the composers to do the work. They would buy them out of the master rights, so they would own the master rights. Of course, the composers would still have their publishing, and then the library becomes the administrator of the publishing. So the composers got paid a fee to create the track, and then they got paid royalties when the track was used.</vt:lpstr>
      <vt:lpstr>Introduction to Library Music</vt:lpstr>
      <vt:lpstr>Commercial Music and Media </vt:lpstr>
      <vt:lpstr>PowerPoint Presentation</vt:lpstr>
      <vt:lpstr>PowerPoint Presentation</vt:lpstr>
      <vt:lpstr>PowerPoint Presentation</vt:lpstr>
      <vt:lpstr>PowerPoint Presentation</vt:lpstr>
      <vt:lpstr>Library Music Examples</vt:lpstr>
      <vt:lpstr>PowerPoint Presentation</vt:lpstr>
      <vt:lpstr>Library Music Examples</vt:lpstr>
      <vt:lpstr>Library Music Examples</vt:lpstr>
      <vt:lpstr>Library Music Examples</vt:lpstr>
      <vt:lpstr>British Library Music Examples Keith Mansfield</vt:lpstr>
      <vt:lpstr>PowerPoint Presentation</vt:lpstr>
      <vt:lpstr>British Library Music Examples William Alan Hawkshaw</vt:lpstr>
      <vt:lpstr>British Library Music Examples William Alan Hawkshaw</vt:lpstr>
      <vt:lpstr>British Library Music Examples Sam Fonteyn</vt:lpstr>
      <vt:lpstr>British Library Music Examples Neil Richardson</vt:lpstr>
      <vt:lpstr>Library Music Examples</vt:lpstr>
      <vt:lpstr>Library Music Examples</vt:lpstr>
      <vt:lpstr>PowerPoint Presentation</vt:lpstr>
      <vt:lpstr>Library Music Examples ’Frolic’ by Luciano Michelini</vt:lpstr>
      <vt:lpstr>Library Music Examples ’Frolic’ by Luciano Michelini</vt:lpstr>
      <vt:lpstr>Library Music Examples ’Frolic’ by Luciano Michelini</vt:lpstr>
      <vt:lpstr>Stylistic Trends: Epic Trailer Music </vt:lpstr>
      <vt:lpstr>PowerPoint Presentation</vt:lpstr>
      <vt:lpstr>Chris Field</vt:lpstr>
      <vt:lpstr>Chris Field</vt:lpstr>
      <vt:lpstr>PowerPoint Presentation</vt:lpstr>
      <vt:lpstr>Library Music Examples</vt:lpstr>
      <vt:lpstr>Justine Barker  Composer Showreel  </vt:lpstr>
      <vt:lpstr>PowerPoint Presentation</vt:lpstr>
      <vt:lpstr>PowerPoint Presentation</vt:lpstr>
      <vt:lpstr>PowerPoint Presentation</vt:lpstr>
      <vt:lpstr>PowerPoint Presentation</vt:lpstr>
      <vt:lpstr>PowerPoint Presentation</vt:lpstr>
      <vt:lpstr>Business Model License or Synchronisation Fees</vt:lpstr>
      <vt:lpstr>Business Model Performance Income (or Royalties)</vt:lpstr>
      <vt:lpstr>Business Model Performance Income (or Royalties)</vt:lpstr>
      <vt:lpstr>PowerPoint Presentation</vt:lpstr>
      <vt:lpstr>Metadata </vt:lpstr>
      <vt:lpstr>Metadata Examples </vt:lpstr>
      <vt:lpstr>PowerPoint Presentation</vt:lpstr>
      <vt:lpstr>Industry Professional Composers UWTSD Visits</vt:lpstr>
      <vt:lpstr>Week 1 Creative Task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Sustainable Studio </dc:title>
  <dc:creator>David Bird</dc:creator>
  <cp:lastModifiedBy>David Bird</cp:lastModifiedBy>
  <cp:revision>208</cp:revision>
  <cp:lastPrinted>2021-03-08T19:49:06Z</cp:lastPrinted>
  <dcterms:created xsi:type="dcterms:W3CDTF">2021-03-02T11:24:39Z</dcterms:created>
  <dcterms:modified xsi:type="dcterms:W3CDTF">2022-01-24T11:26:43Z</dcterms:modified>
</cp:coreProperties>
</file>