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sldIdLst>
    <p:sldId id="256" r:id="rId5"/>
    <p:sldId id="257" r:id="rId6"/>
    <p:sldId id="258"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C59195-FD90-4957-9298-B4756ADACDEB}" v="1" dt="2022-03-14T19:43:35.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0" d="100"/>
          <a:sy n="70" d="100"/>
        </p:scale>
        <p:origin x="738"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3/14/2022</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0192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3/14/2022</a:t>
            </a:fld>
            <a:endParaRPr lang="en-US" dirty="0"/>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959465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3/14/2022</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1716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3/14/2022</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156631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3/14/2022</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14436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3/14/2022</a:t>
            </a:fld>
            <a:endParaRPr lang="en-US" dirty="0"/>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922353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3/14/2022</a:t>
            </a:fld>
            <a:endParaRPr lang="en-US" dirty="0"/>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2328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3/14/2022</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8780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3/14/2022</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1519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3/14/2022</a:t>
            </a:fld>
            <a:endParaRPr lang="en-US" dirty="0"/>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1608812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3/14/2022</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690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3/14/2022</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28876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ebookcentral.proquest.com/lib/trinity/reader.action?docID=5323306" TargetMode="External"/><Relationship Id="rId3" Type="http://schemas.openxmlformats.org/officeDocument/2006/relationships/hyperlink" Target="https://www.dnainthenews.com/product/dna-type-2-diabetes-test/" TargetMode="External"/><Relationship Id="rId7" Type="http://schemas.openxmlformats.org/officeDocument/2006/relationships/hyperlink" Target="https://seenamagowitzfoundation.org/pancreas-transplants/" TargetMode="External"/><Relationship Id="rId2" Type="http://schemas.openxmlformats.org/officeDocument/2006/relationships/hyperlink" Target="https://video-alexanderstreet-com.ezproxy.uwtsd.ac.uk/watch/the-endocrine-system-3?utm_campaign=Video&amp;utm_medium=MARC&amp;utm_source=aspresolver" TargetMode="External"/><Relationship Id="rId1" Type="http://schemas.openxmlformats.org/officeDocument/2006/relationships/slideLayout" Target="../slideLayouts/slideLayout7.xml"/><Relationship Id="rId6" Type="http://schemas.openxmlformats.org/officeDocument/2006/relationships/hyperlink" Target="https://www.nice.org.uk/guidance/ng28/chapter/Recommendations" TargetMode="External"/><Relationship Id="rId5" Type="http://schemas.openxmlformats.org/officeDocument/2006/relationships/hyperlink" Target="https://www.nhs.uk/conditions/diabetes/" TargetMode="External"/><Relationship Id="rId10" Type="http://schemas.openxmlformats.org/officeDocument/2006/relationships/hyperlink" Target="https://onlinelibrary-wiley-com.ezproxy.uwtsd.ac.uk/doi/full/10.1111/jgh.14451" TargetMode="External"/><Relationship Id="rId4" Type="http://schemas.openxmlformats.org/officeDocument/2006/relationships/hyperlink" Target="https://stylebuzzer.com/the-anatomy-of-endocrine-system-mystery/" TargetMode="External"/><Relationship Id="rId9" Type="http://schemas.openxmlformats.org/officeDocument/2006/relationships/hyperlink" Target="https://search-ebscohost-com.ezproxy.uwtsd.ac.uk/login.aspx?direct=true&amp;db=nlebk&amp;AN=1020735&amp;site=ehost-l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Slide Background">
            <a:extLst>
              <a:ext uri="{FF2B5EF4-FFF2-40B4-BE49-F238E27FC236}">
                <a16:creationId xmlns:a16="http://schemas.microsoft.com/office/drawing/2014/main" id="{86230F49-7FFF-4471-8A64-33B1F4CF1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int">
            <a:extLst>
              <a:ext uri="{FF2B5EF4-FFF2-40B4-BE49-F238E27FC236}">
                <a16:creationId xmlns:a16="http://schemas.microsoft.com/office/drawing/2014/main" id="{ABCED6B1-E99D-4963-BCB1-2C5FC2B7E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0" name="Rectangle 12">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5742" y="-8300"/>
            <a:ext cx="5296257"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1" name="Rectangle 14">
            <a:extLst>
              <a:ext uri="{FF2B5EF4-FFF2-40B4-BE49-F238E27FC236}">
                <a16:creationId xmlns:a16="http://schemas.microsoft.com/office/drawing/2014/main" id="{48B13CA8-CBEA-4805-955D-CEBE32236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4580597"/>
          </a:xfrm>
          <a:prstGeom prst="rect">
            <a:avLst/>
          </a:prstGeom>
          <a:ln>
            <a:noFill/>
          </a:ln>
          <a:effectLst>
            <a:outerShdw blurRad="596900" dist="381000" dir="8820000" sx="90000" sy="90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E56BC4-0837-4DC0-9D6A-C66D75CBF1CD}"/>
              </a:ext>
            </a:extLst>
          </p:cNvPr>
          <p:cNvSpPr>
            <a:spLocks noGrp="1"/>
          </p:cNvSpPr>
          <p:nvPr>
            <p:ph type="ctrTitle"/>
          </p:nvPr>
        </p:nvSpPr>
        <p:spPr>
          <a:xfrm>
            <a:off x="765613" y="926047"/>
            <a:ext cx="5458051" cy="3331445"/>
          </a:xfrm>
        </p:spPr>
        <p:txBody>
          <a:bodyPr anchor="t">
            <a:normAutofit/>
          </a:bodyPr>
          <a:lstStyle/>
          <a:p>
            <a:r>
              <a:rPr lang="en-GB" dirty="0">
                <a:latin typeface="Arial" panose="020B0604020202020204" pitchFamily="34" charset="0"/>
                <a:cs typeface="Arial" panose="020B0604020202020204" pitchFamily="34" charset="0"/>
              </a:rPr>
              <a:t>Academic Poster Endocrine System, and Diabetes</a:t>
            </a:r>
          </a:p>
        </p:txBody>
      </p:sp>
      <p:sp>
        <p:nvSpPr>
          <p:cNvPr id="3" name="Subtitle 2">
            <a:extLst>
              <a:ext uri="{FF2B5EF4-FFF2-40B4-BE49-F238E27FC236}">
                <a16:creationId xmlns:a16="http://schemas.microsoft.com/office/drawing/2014/main" id="{4244FE48-1067-40BB-AFAB-44B5356ED561}"/>
              </a:ext>
            </a:extLst>
          </p:cNvPr>
          <p:cNvSpPr>
            <a:spLocks noGrp="1"/>
          </p:cNvSpPr>
          <p:nvPr>
            <p:ph type="subTitle" idx="1"/>
          </p:nvPr>
        </p:nvSpPr>
        <p:spPr>
          <a:xfrm>
            <a:off x="765499" y="4905318"/>
            <a:ext cx="5609447" cy="1148505"/>
          </a:xfrm>
        </p:spPr>
        <p:txBody>
          <a:bodyPr anchor="b">
            <a:normAutofit/>
          </a:bodyPr>
          <a:lstStyle/>
          <a:p>
            <a:pPr>
              <a:lnSpc>
                <a:spcPct val="100000"/>
              </a:lnSpc>
            </a:pPr>
            <a:r>
              <a:rPr lang="en-GB" sz="1700" dirty="0">
                <a:latin typeface="Arial" panose="020B0604020202020204" pitchFamily="34" charset="0"/>
                <a:cs typeface="Arial" panose="020B0604020202020204" pitchFamily="34" charset="0"/>
              </a:rPr>
              <a:t>INTRODUCTION TO PHYSIOLOGY – BMHP5003</a:t>
            </a:r>
          </a:p>
          <a:p>
            <a:pPr>
              <a:lnSpc>
                <a:spcPct val="100000"/>
              </a:lnSpc>
            </a:pPr>
            <a:r>
              <a:rPr lang="en-GB" sz="1700" dirty="0">
                <a:latin typeface="Arial" panose="020B0604020202020204" pitchFamily="34" charset="0"/>
                <a:cs typeface="Arial" panose="020B0604020202020204" pitchFamily="34" charset="0"/>
              </a:rPr>
              <a:t>CARMEN GABRIELA BIRLOGEANU – 1817357 </a:t>
            </a:r>
          </a:p>
          <a:p>
            <a:pPr>
              <a:lnSpc>
                <a:spcPct val="100000"/>
              </a:lnSpc>
            </a:pPr>
            <a:r>
              <a:rPr lang="en-GB" sz="1700" dirty="0">
                <a:latin typeface="Arial" panose="020B0604020202020204" pitchFamily="34" charset="0"/>
                <a:cs typeface="Arial" panose="020B0604020202020204" pitchFamily="34" charset="0"/>
              </a:rPr>
              <a:t>LECTURER - MUMTAZ GOOLAM</a:t>
            </a:r>
          </a:p>
        </p:txBody>
      </p:sp>
      <p:pic>
        <p:nvPicPr>
          <p:cNvPr id="42" name="Picture 3">
            <a:extLst>
              <a:ext uri="{FF2B5EF4-FFF2-40B4-BE49-F238E27FC236}">
                <a16:creationId xmlns:a16="http://schemas.microsoft.com/office/drawing/2014/main" id="{9BBA36C1-1306-4E03-90D3-A7DD3ABE328D}"/>
              </a:ext>
            </a:extLst>
          </p:cNvPr>
          <p:cNvPicPr>
            <a:picLocks noChangeAspect="1"/>
          </p:cNvPicPr>
          <p:nvPr/>
        </p:nvPicPr>
        <p:blipFill rotWithShape="1">
          <a:blip r:embed="rId2"/>
          <a:srcRect l="9636" r="16057" b="2"/>
          <a:stretch/>
        </p:blipFill>
        <p:spPr>
          <a:xfrm>
            <a:off x="6895742" y="-8302"/>
            <a:ext cx="5296257" cy="4597197"/>
          </a:xfrm>
          <a:prstGeom prst="rect">
            <a:avLst/>
          </a:prstGeom>
        </p:spPr>
      </p:pic>
      <p:cxnSp>
        <p:nvCxnSpPr>
          <p:cNvPr id="43" name="Straight Connector 16">
            <a:extLst>
              <a:ext uri="{FF2B5EF4-FFF2-40B4-BE49-F238E27FC236}">
                <a16:creationId xmlns:a16="http://schemas.microsoft.com/office/drawing/2014/main" id="{B6297268-1B4B-4EAB-B8C5-91187E87FF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863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D60BC420-92AD-4DB2-A42B-40E1B0BF39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0481" y="859962"/>
            <a:ext cx="5526075" cy="4636377"/>
          </a:xfrm>
          <a:prstGeom prst="rect">
            <a:avLst/>
          </a:prstGeom>
        </p:spPr>
      </p:pic>
      <p:sp>
        <p:nvSpPr>
          <p:cNvPr id="4" name="TextBox 3">
            <a:extLst>
              <a:ext uri="{FF2B5EF4-FFF2-40B4-BE49-F238E27FC236}">
                <a16:creationId xmlns:a16="http://schemas.microsoft.com/office/drawing/2014/main" id="{617BA8EF-60E9-4A86-86CB-874663DEB3EE}"/>
              </a:ext>
            </a:extLst>
          </p:cNvPr>
          <p:cNvSpPr txBox="1"/>
          <p:nvPr/>
        </p:nvSpPr>
        <p:spPr>
          <a:xfrm>
            <a:off x="470452" y="68144"/>
            <a:ext cx="11097610" cy="415498"/>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Endocrine System </a:t>
            </a:r>
            <a:r>
              <a:rPr lang="en-GB" sz="1000" dirty="0">
                <a:latin typeface="Arial" panose="020B0604020202020204" pitchFamily="34" charset="0"/>
                <a:cs typeface="Arial" panose="020B0604020202020204" pitchFamily="34" charset="0"/>
              </a:rPr>
              <a:t>- According to Waugh (2018) the endocrine system is formed of glands which secret hormones, also known as small chemical molecules, and then spread throughout the body to the bloodstream. The hormones from the blood stream are then carried to target organs and tissues influencing metabolism and cell growth.</a:t>
            </a:r>
          </a:p>
        </p:txBody>
      </p:sp>
      <p:sp>
        <p:nvSpPr>
          <p:cNvPr id="6" name="TextBox 5">
            <a:extLst>
              <a:ext uri="{FF2B5EF4-FFF2-40B4-BE49-F238E27FC236}">
                <a16:creationId xmlns:a16="http://schemas.microsoft.com/office/drawing/2014/main" id="{6FAA0D69-0396-4B9B-9533-86237A4EA72F}"/>
              </a:ext>
            </a:extLst>
          </p:cNvPr>
          <p:cNvSpPr txBox="1"/>
          <p:nvPr/>
        </p:nvSpPr>
        <p:spPr>
          <a:xfrm>
            <a:off x="9074244" y="4634565"/>
            <a:ext cx="2537380" cy="1015663"/>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Ovary</a:t>
            </a:r>
            <a:r>
              <a:rPr lang="en-GB" sz="1000" dirty="0">
                <a:latin typeface="Arial" panose="020B0604020202020204" pitchFamily="34" charset="0"/>
                <a:cs typeface="Arial" panose="020B0604020202020204" pitchFamily="34" charset="0"/>
              </a:rPr>
              <a:t> - are found only in females; their main goal is to produce oestrogen, a hormone that helps control puberty and the menstrual cycle; they also hold the egg cells released for reproduction.</a:t>
            </a:r>
          </a:p>
          <a:p>
            <a:r>
              <a:rPr lang="en-GB" sz="1000" dirty="0">
                <a:latin typeface="Arial" panose="020B0604020202020204" pitchFamily="34" charset="0"/>
                <a:cs typeface="Arial" panose="020B0604020202020204" pitchFamily="34" charset="0"/>
              </a:rPr>
              <a:t>                                   (Andersen, 2015)</a:t>
            </a:r>
          </a:p>
        </p:txBody>
      </p:sp>
      <p:sp>
        <p:nvSpPr>
          <p:cNvPr id="7" name="TextBox 6">
            <a:extLst>
              <a:ext uri="{FF2B5EF4-FFF2-40B4-BE49-F238E27FC236}">
                <a16:creationId xmlns:a16="http://schemas.microsoft.com/office/drawing/2014/main" id="{8C3D20AE-1D90-42C1-9EC0-60DB89788469}"/>
              </a:ext>
            </a:extLst>
          </p:cNvPr>
          <p:cNvSpPr txBox="1"/>
          <p:nvPr/>
        </p:nvSpPr>
        <p:spPr>
          <a:xfrm>
            <a:off x="3332746" y="6052476"/>
            <a:ext cx="5393810" cy="553998"/>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Placenta (during pregnancy) </a:t>
            </a:r>
            <a:r>
              <a:rPr lang="en-GB" sz="1000" dirty="0">
                <a:latin typeface="Arial" panose="020B0604020202020204" pitchFamily="34" charset="0"/>
                <a:cs typeface="Arial" panose="020B0604020202020204" pitchFamily="34" charset="0"/>
              </a:rPr>
              <a:t>– acts as a filter between the mother and the baby, the blood, oxygen, nutrients, and hormones deliver to the baby helps the growth and development of the baby. </a:t>
            </a:r>
          </a:p>
        </p:txBody>
      </p:sp>
      <p:sp>
        <p:nvSpPr>
          <p:cNvPr id="8" name="TextBox 7">
            <a:extLst>
              <a:ext uri="{FF2B5EF4-FFF2-40B4-BE49-F238E27FC236}">
                <a16:creationId xmlns:a16="http://schemas.microsoft.com/office/drawing/2014/main" id="{A226CE8C-70E2-4EC6-88D4-2EB8E9C8D781}"/>
              </a:ext>
            </a:extLst>
          </p:cNvPr>
          <p:cNvSpPr txBox="1"/>
          <p:nvPr/>
        </p:nvSpPr>
        <p:spPr>
          <a:xfrm>
            <a:off x="470452" y="4791125"/>
            <a:ext cx="2390696" cy="1015663"/>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Testis</a:t>
            </a:r>
            <a:r>
              <a:rPr lang="en-GB" sz="1000" dirty="0">
                <a:latin typeface="Arial" panose="020B0604020202020204" pitchFamily="34" charset="0"/>
                <a:cs typeface="Arial" panose="020B0604020202020204" pitchFamily="34" charset="0"/>
              </a:rPr>
              <a:t> - are only found in males and have two main jobs, producing a hormone called testosterone which controls puberty and produces spermatozoa for reproduction.</a:t>
            </a:r>
          </a:p>
          <a:p>
            <a:r>
              <a:rPr lang="en-GB" sz="1000" dirty="0">
                <a:latin typeface="Arial" panose="020B0604020202020204" pitchFamily="34" charset="0"/>
                <a:cs typeface="Arial" panose="020B0604020202020204" pitchFamily="34" charset="0"/>
              </a:rPr>
              <a:t>                                 (Sturgeon, 2018)</a:t>
            </a:r>
          </a:p>
        </p:txBody>
      </p:sp>
      <p:sp>
        <p:nvSpPr>
          <p:cNvPr id="9" name="TextBox 8">
            <a:extLst>
              <a:ext uri="{FF2B5EF4-FFF2-40B4-BE49-F238E27FC236}">
                <a16:creationId xmlns:a16="http://schemas.microsoft.com/office/drawing/2014/main" id="{5FF7999C-69D1-457A-9E3B-5050681B85A1}"/>
              </a:ext>
            </a:extLst>
          </p:cNvPr>
          <p:cNvSpPr txBox="1"/>
          <p:nvPr/>
        </p:nvSpPr>
        <p:spPr>
          <a:xfrm>
            <a:off x="9025491" y="808825"/>
            <a:ext cx="2405328" cy="1015663"/>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Thyroid and Parathyroid </a:t>
            </a:r>
            <a:r>
              <a:rPr lang="en-GB" sz="1000" dirty="0">
                <a:latin typeface="Arial" panose="020B0604020202020204" pitchFamily="34" charset="0"/>
                <a:cs typeface="Arial" panose="020B0604020202020204" pitchFamily="34" charset="0"/>
              </a:rPr>
              <a:t>- the thyroid gland produces the hormone called thyroxine, which helps regulate the rate of metabolism, which is very important in growth and development; the thyroid stimulates hormones  </a:t>
            </a:r>
          </a:p>
        </p:txBody>
      </p:sp>
      <p:sp>
        <p:nvSpPr>
          <p:cNvPr id="10" name="TextBox 9">
            <a:extLst>
              <a:ext uri="{FF2B5EF4-FFF2-40B4-BE49-F238E27FC236}">
                <a16:creationId xmlns:a16="http://schemas.microsoft.com/office/drawing/2014/main" id="{A825F32F-228B-4DBB-8E73-E3A61DCE5F68}"/>
              </a:ext>
            </a:extLst>
          </p:cNvPr>
          <p:cNvSpPr txBox="1"/>
          <p:nvPr/>
        </p:nvSpPr>
        <p:spPr>
          <a:xfrm>
            <a:off x="9074244" y="3213556"/>
            <a:ext cx="2356575" cy="1323439"/>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Pineal gland </a:t>
            </a:r>
            <a:r>
              <a:rPr lang="en-GB" sz="1000" dirty="0">
                <a:latin typeface="Arial" panose="020B0604020202020204" pitchFamily="34" charset="0"/>
                <a:cs typeface="Arial" panose="020B0604020202020204" pitchFamily="34" charset="0"/>
              </a:rPr>
              <a:t>- located in the central line of the brain, produces a hormone called melatonin which helps regulate the circadian rhythms. Its higher secretion is during the night and lowest during the daylight hours, taking signals by the retina about the lightning environment. </a:t>
            </a:r>
          </a:p>
        </p:txBody>
      </p:sp>
      <p:sp>
        <p:nvSpPr>
          <p:cNvPr id="11" name="TextBox 10">
            <a:extLst>
              <a:ext uri="{FF2B5EF4-FFF2-40B4-BE49-F238E27FC236}">
                <a16:creationId xmlns:a16="http://schemas.microsoft.com/office/drawing/2014/main" id="{3E1BF67B-624F-484F-A4AE-F007B6B019BC}"/>
              </a:ext>
            </a:extLst>
          </p:cNvPr>
          <p:cNvSpPr txBox="1"/>
          <p:nvPr/>
        </p:nvSpPr>
        <p:spPr>
          <a:xfrm>
            <a:off x="490727" y="859962"/>
            <a:ext cx="2370421" cy="1631216"/>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Pituitary glands and hypothalamus </a:t>
            </a:r>
            <a:r>
              <a:rPr lang="en-GB" sz="1000" dirty="0">
                <a:latin typeface="Arial" panose="020B0604020202020204" pitchFamily="34" charset="0"/>
                <a:cs typeface="Arial" panose="020B0604020202020204" pitchFamily="34" charset="0"/>
              </a:rPr>
              <a:t>work together as a unit, the hypothalamus is the control centre, the link between the endocrine and nervous system. The pituitary glands take signals from the hypothalamus, and they produce multiple hormones, some of which tell the body what to do, and some tell the other gland to release their hormones.</a:t>
            </a:r>
          </a:p>
        </p:txBody>
      </p:sp>
      <p:sp>
        <p:nvSpPr>
          <p:cNvPr id="14" name="TextBox 13">
            <a:extLst>
              <a:ext uri="{FF2B5EF4-FFF2-40B4-BE49-F238E27FC236}">
                <a16:creationId xmlns:a16="http://schemas.microsoft.com/office/drawing/2014/main" id="{E065A8E6-1BAF-407E-B516-27AF128BC083}"/>
              </a:ext>
            </a:extLst>
          </p:cNvPr>
          <p:cNvSpPr txBox="1"/>
          <p:nvPr/>
        </p:nvSpPr>
        <p:spPr>
          <a:xfrm>
            <a:off x="9030682" y="1921791"/>
            <a:ext cx="2537380" cy="1169551"/>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Thymus</a:t>
            </a:r>
            <a:r>
              <a:rPr lang="en-GB" sz="1000" dirty="0">
                <a:latin typeface="Arial" panose="020B0604020202020204" pitchFamily="34" charset="0"/>
                <a:cs typeface="Arial" panose="020B0604020202020204" pitchFamily="34" charset="0"/>
              </a:rPr>
              <a:t> - plays a vital role in the development and maturation of the T cells; the T cells go to the thymus, which will secrete its hormones to help develop the T cells into maturity cells to be able to go to the body and fight disease</a:t>
            </a:r>
          </a:p>
          <a:p>
            <a:r>
              <a:rPr lang="en-GB" sz="1000" dirty="0">
                <a:latin typeface="Arial" panose="020B0604020202020204" pitchFamily="34" charset="0"/>
                <a:cs typeface="Arial" panose="020B0604020202020204" pitchFamily="34" charset="0"/>
              </a:rPr>
              <a:t>                                         (Tucker, 2015)</a:t>
            </a:r>
          </a:p>
        </p:txBody>
      </p:sp>
      <p:sp>
        <p:nvSpPr>
          <p:cNvPr id="15" name="TextBox 14">
            <a:extLst>
              <a:ext uri="{FF2B5EF4-FFF2-40B4-BE49-F238E27FC236}">
                <a16:creationId xmlns:a16="http://schemas.microsoft.com/office/drawing/2014/main" id="{52BF24CF-F252-4D63-8737-4EBCF6EBAF18}"/>
              </a:ext>
            </a:extLst>
          </p:cNvPr>
          <p:cNvSpPr txBox="1"/>
          <p:nvPr/>
        </p:nvSpPr>
        <p:spPr>
          <a:xfrm>
            <a:off x="490727" y="2551966"/>
            <a:ext cx="2256337" cy="869469"/>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Pancreas</a:t>
            </a:r>
            <a:r>
              <a:rPr lang="en-GB" sz="1000" dirty="0">
                <a:latin typeface="Arial" panose="020B0604020202020204" pitchFamily="34" charset="0"/>
                <a:cs typeface="Arial" panose="020B0604020202020204" pitchFamily="34" charset="0"/>
              </a:rPr>
              <a:t> is located in front of the kidney, and it produces hormones called insulin and glucagon, which help digest food maintain metabolism and control blood sugar</a:t>
            </a:r>
            <a:r>
              <a:rPr lang="en-GB" sz="1050" dirty="0">
                <a:latin typeface="Arial" panose="020B0604020202020204" pitchFamily="34" charset="0"/>
                <a:cs typeface="Arial" panose="020B0604020202020204" pitchFamily="34" charset="0"/>
              </a:rPr>
              <a:t>. </a:t>
            </a:r>
          </a:p>
        </p:txBody>
      </p:sp>
      <p:sp>
        <p:nvSpPr>
          <p:cNvPr id="16" name="TextBox 15">
            <a:extLst>
              <a:ext uri="{FF2B5EF4-FFF2-40B4-BE49-F238E27FC236}">
                <a16:creationId xmlns:a16="http://schemas.microsoft.com/office/drawing/2014/main" id="{0899E874-D05A-4B78-9A9B-E943440273BC}"/>
              </a:ext>
            </a:extLst>
          </p:cNvPr>
          <p:cNvSpPr txBox="1"/>
          <p:nvPr/>
        </p:nvSpPr>
        <p:spPr>
          <a:xfrm>
            <a:off x="470452" y="3488148"/>
            <a:ext cx="2256336" cy="1169551"/>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Adrenal glands </a:t>
            </a:r>
            <a:r>
              <a:rPr lang="en-GB" sz="1000" dirty="0">
                <a:latin typeface="Arial" panose="020B0604020202020204" pitchFamily="34" charset="0"/>
                <a:cs typeface="Arial" panose="020B0604020202020204" pitchFamily="34" charset="0"/>
              </a:rPr>
              <a:t>- produce adrenaline which is on top of the kidney. Adrenaline is only produced during a fight or flight, when the person is scared or during a run, which increases heart rate and the blood pumping faster.</a:t>
            </a:r>
          </a:p>
        </p:txBody>
      </p:sp>
      <p:sp>
        <p:nvSpPr>
          <p:cNvPr id="2" name="TextBox 1">
            <a:extLst>
              <a:ext uri="{FF2B5EF4-FFF2-40B4-BE49-F238E27FC236}">
                <a16:creationId xmlns:a16="http://schemas.microsoft.com/office/drawing/2014/main" id="{34E82C8D-7CAA-48E0-A462-DF82B150B73F}"/>
              </a:ext>
            </a:extLst>
          </p:cNvPr>
          <p:cNvSpPr txBox="1"/>
          <p:nvPr/>
        </p:nvSpPr>
        <p:spPr>
          <a:xfrm>
            <a:off x="4410490" y="5404007"/>
            <a:ext cx="3106056"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Johnson (2022) The Anatomy of Endocrine System.</a:t>
            </a:r>
          </a:p>
        </p:txBody>
      </p:sp>
    </p:spTree>
    <p:extLst>
      <p:ext uri="{BB962C8B-B14F-4D97-AF65-F5344CB8AC3E}">
        <p14:creationId xmlns:p14="http://schemas.microsoft.com/office/powerpoint/2010/main" val="2449826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FFA543-F0CF-4811-888C-9ECBBE7F2C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2749" y="720679"/>
            <a:ext cx="2710938" cy="1807292"/>
          </a:xfrm>
          <a:prstGeom prst="rect">
            <a:avLst/>
          </a:prstGeom>
        </p:spPr>
      </p:pic>
      <p:sp>
        <p:nvSpPr>
          <p:cNvPr id="11" name="TextBox 10">
            <a:extLst>
              <a:ext uri="{FF2B5EF4-FFF2-40B4-BE49-F238E27FC236}">
                <a16:creationId xmlns:a16="http://schemas.microsoft.com/office/drawing/2014/main" id="{5B6034B2-FA3B-468F-A52E-A6384B954780}"/>
              </a:ext>
            </a:extLst>
          </p:cNvPr>
          <p:cNvSpPr txBox="1"/>
          <p:nvPr/>
        </p:nvSpPr>
        <p:spPr>
          <a:xfrm>
            <a:off x="263691" y="475677"/>
            <a:ext cx="2432633" cy="1785104"/>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Pancreas –</a:t>
            </a:r>
            <a:r>
              <a:rPr lang="en-GB" sz="1000" dirty="0">
                <a:latin typeface="Arial" panose="020B0604020202020204" pitchFamily="34" charset="0"/>
                <a:cs typeface="Arial" panose="020B0604020202020204" pitchFamily="34" charset="0"/>
              </a:rPr>
              <a:t> located in the upper abdomen, behind the stomach, and next to the small intestine, is formed of a network of tubes or pancreatic ducts that release liquid into the upper portion of the small intestine, called the duodenum. The pancreas senses when the glucose enters the bloodstream and releases the right amount of insulin so the glucose can get into the cells, and it stores the glucose for energy. </a:t>
            </a:r>
          </a:p>
        </p:txBody>
      </p:sp>
      <p:sp>
        <p:nvSpPr>
          <p:cNvPr id="12" name="TextBox 11">
            <a:extLst>
              <a:ext uri="{FF2B5EF4-FFF2-40B4-BE49-F238E27FC236}">
                <a16:creationId xmlns:a16="http://schemas.microsoft.com/office/drawing/2014/main" id="{F5909E84-895A-4F8E-A7B9-D876C4C2EC1A}"/>
              </a:ext>
            </a:extLst>
          </p:cNvPr>
          <p:cNvSpPr txBox="1"/>
          <p:nvPr/>
        </p:nvSpPr>
        <p:spPr>
          <a:xfrm>
            <a:off x="263691" y="3786172"/>
            <a:ext cx="2432633" cy="1785104"/>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Diabetes</a:t>
            </a:r>
            <a:r>
              <a:rPr lang="en-GB" sz="1000" dirty="0">
                <a:latin typeface="Arial" panose="020B0604020202020204" pitchFamily="34" charset="0"/>
                <a:cs typeface="Arial" panose="020B0604020202020204" pitchFamily="34" charset="0"/>
              </a:rPr>
              <a:t> is a pancreas disease that causes too much glucose in the blood. Glucose is assimilated from the carbohydrates we eat and drink. For the glucose to go into our cells, we need insulin, but with diabetes, the pancreas does not produce insulin which is type 1 diabetes or is not produced enough, type 2. Both types mean that if glucose cannot go into the cells, it builds up in the blood.      </a:t>
            </a:r>
          </a:p>
        </p:txBody>
      </p:sp>
      <p:sp>
        <p:nvSpPr>
          <p:cNvPr id="13" name="TextBox 12">
            <a:extLst>
              <a:ext uri="{FF2B5EF4-FFF2-40B4-BE49-F238E27FC236}">
                <a16:creationId xmlns:a16="http://schemas.microsoft.com/office/drawing/2014/main" id="{401202E9-F588-41D2-BA19-09ADAFB9BD07}"/>
              </a:ext>
            </a:extLst>
          </p:cNvPr>
          <p:cNvSpPr txBox="1"/>
          <p:nvPr/>
        </p:nvSpPr>
        <p:spPr>
          <a:xfrm>
            <a:off x="263691" y="5643528"/>
            <a:ext cx="2432633" cy="861774"/>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Symptoms</a:t>
            </a:r>
            <a:r>
              <a:rPr lang="en-GB" sz="1000" dirty="0">
                <a:latin typeface="Arial" panose="020B0604020202020204" pitchFamily="34" charset="0"/>
                <a:cs typeface="Arial" panose="020B0604020202020204" pitchFamily="34" charset="0"/>
              </a:rPr>
              <a:t> - frequent urination, increased thirst, incredibly hungry, tiredness, blurred vision, irritability, slow healing wounds, frequent infections, such as </a:t>
            </a:r>
            <a:r>
              <a:rPr lang="en-GB" sz="1000" dirty="0" err="1">
                <a:latin typeface="Arial" panose="020B0604020202020204" pitchFamily="34" charset="0"/>
                <a:cs typeface="Arial" panose="020B0604020202020204" pitchFamily="34" charset="0"/>
              </a:rPr>
              <a:t>trush</a:t>
            </a:r>
            <a:r>
              <a:rPr lang="en-GB" sz="1000" dirty="0">
                <a:latin typeface="Arial" panose="020B0604020202020204" pitchFamily="34" charset="0"/>
                <a:cs typeface="Arial" panose="020B0604020202020204" pitchFamily="34" charset="0"/>
              </a:rPr>
              <a:t> infections.</a:t>
            </a:r>
          </a:p>
        </p:txBody>
      </p:sp>
      <p:sp>
        <p:nvSpPr>
          <p:cNvPr id="15" name="TextBox 14">
            <a:extLst>
              <a:ext uri="{FF2B5EF4-FFF2-40B4-BE49-F238E27FC236}">
                <a16:creationId xmlns:a16="http://schemas.microsoft.com/office/drawing/2014/main" id="{D16032D9-2227-4B00-AD5F-D4B42B0CFB0E}"/>
              </a:ext>
            </a:extLst>
          </p:cNvPr>
          <p:cNvSpPr txBox="1"/>
          <p:nvPr/>
        </p:nvSpPr>
        <p:spPr>
          <a:xfrm>
            <a:off x="8425361" y="1727752"/>
            <a:ext cx="3141333" cy="1631216"/>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How to prevent diabetes? </a:t>
            </a:r>
          </a:p>
          <a:p>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Lose weight.</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Become more active.</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Eat less fatty food or carbohydrates.</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Avoid sugar.</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Eat more fruits and vegetables.</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Use white meat and fish for protein intake.</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Type 1 can not be prevented.</a:t>
            </a:r>
          </a:p>
          <a:p>
            <a:r>
              <a:rPr lang="en-GB" sz="1000" dirty="0">
                <a:latin typeface="Arial" panose="020B0604020202020204" pitchFamily="34" charset="0"/>
                <a:cs typeface="Arial" panose="020B0604020202020204" pitchFamily="34" charset="0"/>
              </a:rPr>
              <a:t>                                                    (NHS, 2019)</a:t>
            </a:r>
          </a:p>
        </p:txBody>
      </p:sp>
      <p:sp>
        <p:nvSpPr>
          <p:cNvPr id="18" name="TextBox 17">
            <a:extLst>
              <a:ext uri="{FF2B5EF4-FFF2-40B4-BE49-F238E27FC236}">
                <a16:creationId xmlns:a16="http://schemas.microsoft.com/office/drawing/2014/main" id="{0F09FE59-FB57-41FD-92E7-EFB29B4876E7}"/>
              </a:ext>
            </a:extLst>
          </p:cNvPr>
          <p:cNvSpPr txBox="1"/>
          <p:nvPr/>
        </p:nvSpPr>
        <p:spPr>
          <a:xfrm>
            <a:off x="8458664" y="3382007"/>
            <a:ext cx="2869675" cy="1169551"/>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Treatment</a:t>
            </a:r>
            <a:r>
              <a:rPr lang="en-GB" sz="1000" dirty="0">
                <a:latin typeface="Arial" panose="020B0604020202020204" pitchFamily="34" charset="0"/>
                <a:cs typeface="Arial" panose="020B0604020202020204" pitchFamily="34" charset="0"/>
              </a:rPr>
              <a:t> - Type 1 diabetes is when the body does not make insulin, so patients will need to inject insulin once or twice a day before the meal. </a:t>
            </a:r>
          </a:p>
          <a:p>
            <a:r>
              <a:rPr lang="en-GB" sz="1000" dirty="0">
                <a:latin typeface="Arial" panose="020B0604020202020204" pitchFamily="34" charset="0"/>
                <a:cs typeface="Arial" panose="020B0604020202020204" pitchFamily="34" charset="0"/>
              </a:rPr>
              <a:t>Type 2 diabetes is treated with metformin medicine; if the blood sugar is not too high, the doctor may prescribe a healthy diet.</a:t>
            </a:r>
            <a:endParaRPr lang="en-GB" dirty="0"/>
          </a:p>
        </p:txBody>
      </p:sp>
      <p:sp>
        <p:nvSpPr>
          <p:cNvPr id="19" name="TextBox 18">
            <a:extLst>
              <a:ext uri="{FF2B5EF4-FFF2-40B4-BE49-F238E27FC236}">
                <a16:creationId xmlns:a16="http://schemas.microsoft.com/office/drawing/2014/main" id="{3DF69037-1269-4043-84E1-0C3CA144D32F}"/>
              </a:ext>
            </a:extLst>
          </p:cNvPr>
          <p:cNvSpPr txBox="1"/>
          <p:nvPr/>
        </p:nvSpPr>
        <p:spPr>
          <a:xfrm>
            <a:off x="263691" y="2290627"/>
            <a:ext cx="2432633" cy="1477328"/>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Functions</a:t>
            </a:r>
            <a:r>
              <a:rPr lang="en-GB" sz="1000" dirty="0">
                <a:latin typeface="Arial" panose="020B0604020202020204" pitchFamily="34" charset="0"/>
                <a:cs typeface="Arial" panose="020B0604020202020204" pitchFamily="34" charset="0"/>
              </a:rPr>
              <a:t> - the pancreas has two main functions: endocrine and exocrine. The endocrine function is related to producing hormones that regulate blood sugar, such as insulin and glucagon; the exocrine function produces enzymes that help digest food. </a:t>
            </a:r>
          </a:p>
          <a:p>
            <a:r>
              <a:rPr lang="en-GB" sz="1000" dirty="0">
                <a:latin typeface="Arial" panose="020B0604020202020204" pitchFamily="34" charset="0"/>
                <a:cs typeface="Arial" panose="020B0604020202020204" pitchFamily="34" charset="0"/>
              </a:rPr>
              <a:t>(Wynne, Devereaux, and </a:t>
            </a:r>
            <a:r>
              <a:rPr lang="en-GB" sz="1000" dirty="0" err="1">
                <a:latin typeface="Arial" panose="020B0604020202020204" pitchFamily="34" charset="0"/>
                <a:cs typeface="Arial" panose="020B0604020202020204" pitchFamily="34" charset="0"/>
              </a:rPr>
              <a:t>Dornhorst</a:t>
            </a:r>
            <a:r>
              <a:rPr lang="en-GB" sz="1000" dirty="0">
                <a:latin typeface="Arial" panose="020B0604020202020204" pitchFamily="34" charset="0"/>
                <a:cs typeface="Arial" panose="020B0604020202020204" pitchFamily="34" charset="0"/>
              </a:rPr>
              <a:t>, 2019) </a:t>
            </a:r>
          </a:p>
        </p:txBody>
      </p:sp>
      <p:sp>
        <p:nvSpPr>
          <p:cNvPr id="20" name="TextBox 19">
            <a:extLst>
              <a:ext uri="{FF2B5EF4-FFF2-40B4-BE49-F238E27FC236}">
                <a16:creationId xmlns:a16="http://schemas.microsoft.com/office/drawing/2014/main" id="{760DD1C6-6728-4653-A8B8-D6836F645DA6}"/>
              </a:ext>
            </a:extLst>
          </p:cNvPr>
          <p:cNvSpPr txBox="1"/>
          <p:nvPr/>
        </p:nvSpPr>
        <p:spPr>
          <a:xfrm>
            <a:off x="8425361" y="374778"/>
            <a:ext cx="2902978" cy="1323439"/>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Causes</a:t>
            </a:r>
            <a:r>
              <a:rPr lang="en-GB" sz="1000" dirty="0">
                <a:latin typeface="Arial" panose="020B0604020202020204" pitchFamily="34" charset="0"/>
                <a:cs typeface="Arial" panose="020B0604020202020204" pitchFamily="34" charset="0"/>
              </a:rPr>
              <a:t>:</a:t>
            </a:r>
          </a:p>
          <a:p>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Overweight or obesity.</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Family history.</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Inactivity.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Ethnicity.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High blood pressure.</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High cholesterol and triglyceride levels.</a:t>
            </a:r>
          </a:p>
        </p:txBody>
      </p:sp>
      <p:pic>
        <p:nvPicPr>
          <p:cNvPr id="4" name="Picture 3" descr="A picture containing chart&#10;&#10;Description automatically generated">
            <a:extLst>
              <a:ext uri="{FF2B5EF4-FFF2-40B4-BE49-F238E27FC236}">
                <a16:creationId xmlns:a16="http://schemas.microsoft.com/office/drawing/2014/main" id="{F2F2E93E-0110-4D97-AE7E-C34748AF5B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6324" y="2947933"/>
            <a:ext cx="5482444" cy="3461582"/>
          </a:xfrm>
          <a:prstGeom prst="rect">
            <a:avLst/>
          </a:prstGeom>
        </p:spPr>
      </p:pic>
      <p:sp>
        <p:nvSpPr>
          <p:cNvPr id="5" name="TextBox 4">
            <a:extLst>
              <a:ext uri="{FF2B5EF4-FFF2-40B4-BE49-F238E27FC236}">
                <a16:creationId xmlns:a16="http://schemas.microsoft.com/office/drawing/2014/main" id="{B9F32FDE-CA12-4D41-A405-C357199D4E42}"/>
              </a:ext>
            </a:extLst>
          </p:cNvPr>
          <p:cNvSpPr txBox="1"/>
          <p:nvPr/>
        </p:nvSpPr>
        <p:spPr>
          <a:xfrm>
            <a:off x="3808502" y="118896"/>
            <a:ext cx="350468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PANCREAS AND DIABETES</a:t>
            </a:r>
          </a:p>
        </p:txBody>
      </p:sp>
      <p:sp>
        <p:nvSpPr>
          <p:cNvPr id="6" name="TextBox 5">
            <a:extLst>
              <a:ext uri="{FF2B5EF4-FFF2-40B4-BE49-F238E27FC236}">
                <a16:creationId xmlns:a16="http://schemas.microsoft.com/office/drawing/2014/main" id="{E62A93F5-410B-4D40-B519-F56D2B3569AE}"/>
              </a:ext>
            </a:extLst>
          </p:cNvPr>
          <p:cNvSpPr txBox="1"/>
          <p:nvPr/>
        </p:nvSpPr>
        <p:spPr>
          <a:xfrm>
            <a:off x="4411580" y="2708514"/>
            <a:ext cx="243263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Subia (2020) Pancreas</a:t>
            </a:r>
            <a:r>
              <a:rPr lang="en-GB" sz="1000" dirty="0"/>
              <a:t>.</a:t>
            </a:r>
          </a:p>
        </p:txBody>
      </p:sp>
      <p:sp>
        <p:nvSpPr>
          <p:cNvPr id="8" name="TextBox 7">
            <a:extLst>
              <a:ext uri="{FF2B5EF4-FFF2-40B4-BE49-F238E27FC236}">
                <a16:creationId xmlns:a16="http://schemas.microsoft.com/office/drawing/2014/main" id="{60A748C7-D157-419E-8F9D-3FD72530EE45}"/>
              </a:ext>
            </a:extLst>
          </p:cNvPr>
          <p:cNvSpPr txBox="1"/>
          <p:nvPr/>
        </p:nvSpPr>
        <p:spPr>
          <a:xfrm>
            <a:off x="4042749" y="6264791"/>
            <a:ext cx="350468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DNA In The News (2019) Diabetes Mellitus</a:t>
            </a:r>
          </a:p>
        </p:txBody>
      </p:sp>
      <p:sp>
        <p:nvSpPr>
          <p:cNvPr id="2" name="TextBox 1">
            <a:extLst>
              <a:ext uri="{FF2B5EF4-FFF2-40B4-BE49-F238E27FC236}">
                <a16:creationId xmlns:a16="http://schemas.microsoft.com/office/drawing/2014/main" id="{AFA3A6BD-73E8-44C2-BB29-730D12D564DF}"/>
              </a:ext>
            </a:extLst>
          </p:cNvPr>
          <p:cNvSpPr txBox="1"/>
          <p:nvPr/>
        </p:nvSpPr>
        <p:spPr>
          <a:xfrm>
            <a:off x="8458664" y="4566310"/>
            <a:ext cx="2902977" cy="1938992"/>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Recommendations</a:t>
            </a:r>
            <a:r>
              <a:rPr lang="en-GB" sz="1000" dirty="0">
                <a:latin typeface="Arial" panose="020B0604020202020204" pitchFamily="34" charset="0"/>
                <a:cs typeface="Arial" panose="020B0604020202020204" pitchFamily="34" charset="0"/>
              </a:rPr>
              <a:t>:</a:t>
            </a:r>
          </a:p>
          <a:p>
            <a:r>
              <a:rPr lang="en-GB" sz="1000" dirty="0">
                <a:latin typeface="Arial" panose="020B0604020202020204" pitchFamily="34" charset="0"/>
                <a:cs typeface="Arial" panose="020B0604020202020204" pitchFamily="34" charset="0"/>
              </a:rPr>
              <a:t>Education is vital on what diabetes is, how to self manage it, as well as its risks, complications, treatment, and side effects.</a:t>
            </a:r>
          </a:p>
          <a:p>
            <a:r>
              <a:rPr lang="en-GB" sz="1000" dirty="0">
                <a:latin typeface="Arial" panose="020B0604020202020204" pitchFamily="34" charset="0"/>
                <a:cs typeface="Arial" panose="020B0604020202020204" pitchFamily="34" charset="0"/>
              </a:rPr>
              <a:t>Diet is also essential such as high fibre intake, avoiding carbohydrates, increased activity and weight loss.</a:t>
            </a:r>
          </a:p>
          <a:p>
            <a:r>
              <a:rPr lang="en-GB" sz="1000" dirty="0">
                <a:latin typeface="Arial" panose="020B0604020202020204" pitchFamily="34" charset="0"/>
                <a:cs typeface="Arial" panose="020B0604020202020204" pitchFamily="34" charset="0"/>
              </a:rPr>
              <a:t>Blood glucose should be measured every three to six months on type 2 diabetes; type 1 should be self-monitored three times a day.</a:t>
            </a:r>
          </a:p>
          <a:p>
            <a:r>
              <a:rPr lang="en-GB" sz="1000" dirty="0">
                <a:latin typeface="Arial" panose="020B0604020202020204" pitchFamily="34" charset="0"/>
                <a:cs typeface="Arial" panose="020B0604020202020204" pitchFamily="34" charset="0"/>
              </a:rPr>
              <a:t>                                                        (NICE,2015)</a:t>
            </a: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1418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28E972-744A-4F20-97FB-2BF5DB2D3749}"/>
              </a:ext>
            </a:extLst>
          </p:cNvPr>
          <p:cNvSpPr txBox="1"/>
          <p:nvPr/>
        </p:nvSpPr>
        <p:spPr>
          <a:xfrm>
            <a:off x="161608" y="547234"/>
            <a:ext cx="11125091" cy="6310767"/>
          </a:xfrm>
          <a:prstGeom prst="rect">
            <a:avLst/>
          </a:prstGeom>
          <a:noFill/>
        </p:spPr>
        <p:txBody>
          <a:bodyPr wrap="square" rtlCol="0">
            <a:spAutoFit/>
          </a:bodyPr>
          <a:lstStyle/>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Andersen, P. (2015) Anatomy and physiology. The endocrine system. Bozeman, MT: Bozeman Science.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The Endocrine System - Alexander Street, a ProQuest Company (uwtsd.ac.uk)</a:t>
            </a:r>
            <a:r>
              <a:rPr lang="en-GB" sz="1000" dirty="0">
                <a:effectLst/>
                <a:latin typeface="Arial" panose="020B0604020202020204" pitchFamily="34" charset="0"/>
                <a:ea typeface="Calibri" panose="020F0502020204030204" pitchFamily="34" charset="0"/>
                <a:cs typeface="Arial" panose="020B0604020202020204" pitchFamily="34" charset="0"/>
              </a:rPr>
              <a:t> (Accessed: 27 February 2022).</a:t>
            </a: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DNA In The News (2019) Diabetes Mellitus. Available at: </a:t>
            </a:r>
            <a:r>
              <a:rPr kumimoji="0" lang="en-GB" sz="10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3"/>
              </a:rPr>
              <a:t>DNA Type 2 Diabetes Test | DNA in the News</a:t>
            </a: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(Accessed 07 March 2022).</a:t>
            </a: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Johnson, N. (2022). The Anatomy of Endocrine System </a:t>
            </a:r>
            <a:r>
              <a:rPr kumimoji="0" lang="en-GB" sz="1000"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Mistery</a:t>
            </a: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Available at: </a:t>
            </a:r>
            <a:r>
              <a:rPr kumimoji="0" lang="en-GB" sz="10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4"/>
              </a:rPr>
              <a:t>The Anatomy Of Endocrine System Mystery - </a:t>
            </a:r>
            <a:r>
              <a:rPr kumimoji="0" lang="en-GB" sz="1000" b="0" i="0" u="sng" strike="noStrike" kern="1200" cap="none" spc="0" normalizeH="0" baseline="0" noProof="0" dirty="0" err="1">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4"/>
              </a:rPr>
              <a:t>StyleBuzzer</a:t>
            </a: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(Accessed: 25 February 2022).</a:t>
            </a: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National Health Services (2019) Diabetes.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Diabetes - NHS (www.nhs.uk)</a:t>
            </a:r>
            <a:r>
              <a:rPr lang="en-GB" sz="1000" dirty="0">
                <a:effectLst/>
                <a:latin typeface="Arial" panose="020B0604020202020204" pitchFamily="34" charset="0"/>
                <a:ea typeface="Calibri" panose="020F0502020204030204" pitchFamily="34" charset="0"/>
                <a:cs typeface="Arial" panose="020B0604020202020204" pitchFamily="34" charset="0"/>
              </a:rPr>
              <a:t> (Accessed: 03 March 2022).</a:t>
            </a: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National Institute for Health and Care </a:t>
            </a:r>
            <a:r>
              <a:rPr lang="en-GB" sz="1000" dirty="0" err="1">
                <a:effectLst/>
                <a:latin typeface="Arial" panose="020B0604020202020204" pitchFamily="34" charset="0"/>
                <a:ea typeface="Calibri" panose="020F0502020204030204" pitchFamily="34" charset="0"/>
                <a:cs typeface="Arial" panose="020B0604020202020204" pitchFamily="34" charset="0"/>
              </a:rPr>
              <a:t>Excelence</a:t>
            </a:r>
            <a:r>
              <a:rPr lang="en-GB" sz="1000" dirty="0">
                <a:effectLst/>
                <a:latin typeface="Arial" panose="020B0604020202020204" pitchFamily="34" charset="0"/>
                <a:ea typeface="Calibri" panose="020F0502020204030204" pitchFamily="34" charset="0"/>
                <a:cs typeface="Arial" panose="020B0604020202020204" pitchFamily="34" charset="0"/>
              </a:rPr>
              <a:t> (2015) Type 2 diabetes in adults: management.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Recommendations | Type 2 diabetes in adults: management | Guidance | NICE</a:t>
            </a:r>
            <a:r>
              <a:rPr lang="en-GB" sz="1000" dirty="0">
                <a:effectLst/>
                <a:latin typeface="Arial" panose="020B0604020202020204" pitchFamily="34" charset="0"/>
                <a:ea typeface="Calibri" panose="020F0502020204030204" pitchFamily="34" charset="0"/>
                <a:cs typeface="Arial" panose="020B0604020202020204" pitchFamily="34" charset="0"/>
              </a:rPr>
              <a:t> (Accessed: 07 March 2022).</a:t>
            </a: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Subia, T. (2020) Are Pancreas Transplants Considered for Cancer?. Available at: </a:t>
            </a:r>
            <a:r>
              <a:rPr kumimoji="0" lang="en-GB" sz="10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7"/>
              </a:rPr>
              <a:t>Can Pancreatic Patients Have A Pancreas Transplant? (seenamagowitzfoundation.org)</a:t>
            </a: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(Accessed: 07 March 2022).</a:t>
            </a: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Sturgeon, D. (2018). Introduction to Anatomy and Physiology for Healthcare Students. Taylor &amp; Francis Group, Florence. Available at: </a:t>
            </a:r>
            <a:r>
              <a:rPr kumimoji="0" lang="en-GB" sz="10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8"/>
              </a:rPr>
              <a:t>ProQuest </a:t>
            </a:r>
            <a:r>
              <a:rPr kumimoji="0" lang="en-GB" sz="1000" b="0" i="0" u="sng" strike="noStrike" kern="1200" cap="none" spc="0" normalizeH="0" baseline="0" noProof="0" dirty="0" err="1">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8"/>
              </a:rPr>
              <a:t>Ebook</a:t>
            </a:r>
            <a:r>
              <a:rPr kumimoji="0" lang="en-GB" sz="10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8"/>
              </a:rPr>
              <a:t> Central - Reader</a:t>
            </a: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(Accessed: 25 February 2022).</a:t>
            </a: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Tucker, L. (2015) An Introductory Guide to Anatomy &amp; Physiology. London: EMS Publishing. Available at: </a:t>
            </a:r>
            <a:r>
              <a:rPr kumimoji="0" lang="en-GB" sz="1000" b="0" i="0" u="sng" strike="noStrike" kern="1200" cap="none" spc="0" normalizeH="0" baseline="0" noProof="0" dirty="0">
                <a:ln>
                  <a:noFill/>
                </a:ln>
                <a:solidFill>
                  <a:srgbClr val="4472C4"/>
                </a:solidFill>
                <a:effectLst/>
                <a:uLnTx/>
                <a:uFillTx/>
                <a:latin typeface="Arial" panose="020B0604020202020204" pitchFamily="34" charset="0"/>
                <a:ea typeface="Calibri" panose="020F0502020204030204" pitchFamily="34" charset="0"/>
                <a:cs typeface="Arial" panose="020B0604020202020204" pitchFamily="34" charset="0"/>
                <a:hlinkClick r:id="rId9"/>
              </a:rPr>
              <a:t>https://search-ebscohost-com.ezproxy.uwtsd.ac.uk/login.aspx?direct=true&amp;db=nlebk&amp;AN=1020735&amp;site=ehost-live</a:t>
            </a:r>
            <a:r>
              <a:rPr kumimoji="0" lang="en-GB" sz="1000" b="0" i="1" u="none" strike="noStrike" kern="1200" cap="none" spc="0" normalizeH="0" baseline="0" noProof="0" dirty="0">
                <a:ln>
                  <a:noFill/>
                </a:ln>
                <a:solidFill>
                  <a:srgbClr val="4472C4"/>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(Accessed: 25 February 2022).</a:t>
            </a: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Waugh, A., Grant, A. and Ross, J.S. (2018). Ross &amp; Wilson Anatomy and physiology in health and illness. Thirteenth edition, </a:t>
            </a:r>
            <a:r>
              <a:rPr kumimoji="0" lang="en-GB" sz="1000"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pg</a:t>
            </a: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229 - 302. Amsterdam: Elsevier.</a:t>
            </a: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Wynne, K., Devereaux, B. and </a:t>
            </a:r>
            <a:r>
              <a:rPr kumimoji="0" lang="en-GB" sz="1000" b="0" i="0" u="none" strike="noStrike" kern="1200" cap="none" spc="0" normalizeH="0" baseline="0" noProof="0" dirty="0" err="1">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Dornhorst</a:t>
            </a: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 (2019) Diabetes of the exocrine pancreas, Journal of gastroenterology and hepatology, 34(2), pp. 346–354. Available at: </a:t>
            </a:r>
            <a:r>
              <a:rPr kumimoji="0" lang="en-GB" sz="10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10"/>
              </a:rPr>
              <a:t>Diabetes of the exocrine pancreas - Wynne - 2019 - Journal of Gastroenterology and Hepatology - Wiley Online Library (uwtsd.ac.uk)</a:t>
            </a:r>
            <a:r>
              <a:rPr kumimoji="0" lang="en-GB" sz="1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 (Accessed: 03 March 2022).</a:t>
            </a:r>
          </a:p>
          <a:p>
            <a:pPr>
              <a:lnSpc>
                <a:spcPct val="107000"/>
              </a:lnSpc>
              <a:spcAft>
                <a:spcPts val="80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7EC1FA71-398D-4501-BF10-A6A57322D2CC}"/>
              </a:ext>
            </a:extLst>
          </p:cNvPr>
          <p:cNvSpPr txBox="1"/>
          <p:nvPr/>
        </p:nvSpPr>
        <p:spPr>
          <a:xfrm>
            <a:off x="4949371" y="101601"/>
            <a:ext cx="262708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REFERENCE</a:t>
            </a:r>
          </a:p>
        </p:txBody>
      </p:sp>
    </p:spTree>
    <p:extLst>
      <p:ext uri="{BB962C8B-B14F-4D97-AF65-F5344CB8AC3E}">
        <p14:creationId xmlns:p14="http://schemas.microsoft.com/office/powerpoint/2010/main" val="246304453"/>
      </p:ext>
    </p:extLst>
  </p:cSld>
  <p:clrMapOvr>
    <a:masterClrMapping/>
  </p:clrMapOvr>
</p:sld>
</file>

<file path=ppt/theme/theme1.xml><?xml version="1.0" encoding="utf-8"?>
<a:theme xmlns:a="http://schemas.openxmlformats.org/drawingml/2006/main" name="BevelVTI">
  <a:themeElements>
    <a:clrScheme name="AnalogousFromLightSeedRightStep">
      <a:dk1>
        <a:srgbClr val="000000"/>
      </a:dk1>
      <a:lt1>
        <a:srgbClr val="FFFFFF"/>
      </a:lt1>
      <a:dk2>
        <a:srgbClr val="35371F"/>
      </a:dk2>
      <a:lt2>
        <a:srgbClr val="E2E8E7"/>
      </a:lt2>
      <a:accent1>
        <a:srgbClr val="C6969D"/>
      </a:accent1>
      <a:accent2>
        <a:srgbClr val="BA8F7F"/>
      </a:accent2>
      <a:accent3>
        <a:srgbClr val="B0A282"/>
      </a:accent3>
      <a:accent4>
        <a:srgbClr val="A2A873"/>
      </a:accent4>
      <a:accent5>
        <a:srgbClr val="94AA81"/>
      </a:accent5>
      <a:accent6>
        <a:srgbClr val="7BAF78"/>
      </a:accent6>
      <a:hlink>
        <a:srgbClr val="568E86"/>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11" ma:contentTypeDescription="Create a new document." ma:contentTypeScope="" ma:versionID="dca574be6a152f555c4a5e68a1cc8154">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a061a7a49c8fb180756a55dc9be54b64"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DE77E05-287C-4A69-9441-C76204E35F36}">
  <ds:schemaRefs>
    <ds:schemaRef ds:uri="http://purl.org/dc/terms/"/>
    <ds:schemaRef ds:uri="http://schemas.openxmlformats.org/package/2006/metadata/core-properties"/>
    <ds:schemaRef ds:uri="http://purl.org/dc/dcmitype/"/>
    <ds:schemaRef ds:uri="http://schemas.microsoft.com/office/2006/documentManagement/types"/>
    <ds:schemaRef ds:uri="5fa7c6fb-f4dc-42b8-b650-783ea9de0442"/>
    <ds:schemaRef ds:uri="http://purl.org/dc/elements/1.1/"/>
    <ds:schemaRef ds:uri="http://schemas.microsoft.com/office/2006/metadata/properties"/>
    <ds:schemaRef ds:uri="http://schemas.microsoft.com/office/infopath/2007/PartnerControls"/>
    <ds:schemaRef ds:uri="717b0226-a333-4c25-acd7-534bd000737f"/>
    <ds:schemaRef ds:uri="http://www.w3.org/XML/1998/namespace"/>
  </ds:schemaRefs>
</ds:datastoreItem>
</file>

<file path=customXml/itemProps2.xml><?xml version="1.0" encoding="utf-8"?>
<ds:datastoreItem xmlns:ds="http://schemas.openxmlformats.org/officeDocument/2006/customXml" ds:itemID="{1C111B8A-ACD6-4916-8DC6-0669288B8D0A}">
  <ds:schemaRefs>
    <ds:schemaRef ds:uri="http://schemas.microsoft.com/sharepoint/v3/contenttype/forms"/>
  </ds:schemaRefs>
</ds:datastoreItem>
</file>

<file path=customXml/itemProps3.xml><?xml version="1.0" encoding="utf-8"?>
<ds:datastoreItem xmlns:ds="http://schemas.openxmlformats.org/officeDocument/2006/customXml" ds:itemID="{96E46189-039E-4073-877E-050D0E8AC9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576</TotalTime>
  <Words>1369</Words>
  <Application>Microsoft Office PowerPoint</Application>
  <PresentationFormat>Widescreen</PresentationFormat>
  <Paragraphs>71</Paragraphs>
  <Slides>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Bierstadt</vt:lpstr>
      <vt:lpstr>BevelVTI</vt:lpstr>
      <vt:lpstr>Academic Poster Endocrine System, and Diabetes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Poster Endocrine System, Pancreas and Diabetes</dc:title>
  <dc:creator>Carmen Birlogeanu</dc:creator>
  <cp:lastModifiedBy>Carmen Birlogeanu</cp:lastModifiedBy>
  <cp:revision>3</cp:revision>
  <dcterms:created xsi:type="dcterms:W3CDTF">2022-02-26T18:17:09Z</dcterms:created>
  <dcterms:modified xsi:type="dcterms:W3CDTF">2022-03-14T19:46:12Z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