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59" r:id="rId3"/>
    <p:sldId id="260" r:id="rId4"/>
    <p:sldId id="271" r:id="rId5"/>
    <p:sldId id="261" r:id="rId6"/>
    <p:sldId id="275" r:id="rId7"/>
    <p:sldId id="276" r:id="rId8"/>
    <p:sldId id="268" r:id="rId9"/>
    <p:sldId id="270" r:id="rId10"/>
  </p:sldIdLst>
  <p:sldSz cx="18288000" cy="10287000"/>
  <p:notesSz cx="6858000" cy="9144000"/>
  <p:embeddedFontLst>
    <p:embeddedFont>
      <p:font typeface="League Spartan"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52" autoAdjust="0"/>
    <p:restoredTop sz="89946" autoAdjust="0"/>
  </p:normalViewPr>
  <p:slideViewPr>
    <p:cSldViewPr>
      <p:cViewPr varScale="1">
        <p:scale>
          <a:sx n="64" d="100"/>
          <a:sy n="64" d="100"/>
        </p:scale>
        <p:origin x="156"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B0F290-7931-4D3C-81B5-16F1AAD7B4FC}" type="datetimeFigureOut">
              <a:rPr lang="en-IN" smtClean="0"/>
              <a:t>08-12-2025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261A46-B9CC-4D38-AAD2-F94FA76C90AE}" type="slidenum">
              <a:rPr lang="en-IN" smtClean="0"/>
              <a:t>‹#›</a:t>
            </a:fld>
            <a:endParaRPr lang="en-IN"/>
          </a:p>
        </p:txBody>
      </p:sp>
    </p:spTree>
    <p:extLst>
      <p:ext uri="{BB962C8B-B14F-4D97-AF65-F5344CB8AC3E}">
        <p14:creationId xmlns:p14="http://schemas.microsoft.com/office/powerpoint/2010/main" val="3993289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With the support of diverse employees, belonging to different cultures, the organisation provides services to customers. Different cultural backgrounds lead to communication issues due to language barriers. Based on the opinion of Gary, I </a:t>
            </a:r>
            <a:r>
              <a:rPr lang="en-US" sz="1200" b="0" i="0" u="none" strike="noStrike" kern="1200" dirty="0" err="1">
                <a:solidFill>
                  <a:schemeClr val="tx1"/>
                </a:solidFill>
                <a:effectLst/>
                <a:latin typeface="+mn-lt"/>
                <a:ea typeface="+mn-ea"/>
                <a:cs typeface="+mn-cs"/>
              </a:rPr>
              <a:t>realise</a:t>
            </a:r>
            <a:r>
              <a:rPr lang="en-US" sz="1200" b="0" i="0" u="none" strike="noStrike" kern="1200" dirty="0">
                <a:solidFill>
                  <a:schemeClr val="tx1"/>
                </a:solidFill>
                <a:effectLst/>
                <a:latin typeface="+mn-lt"/>
                <a:ea typeface="+mn-ea"/>
                <a:cs typeface="+mn-cs"/>
              </a:rPr>
              <a:t> that language barriers not only raise complexities among employees regarding the information sharing process, but also hamper food </a:t>
            </a:r>
            <a:r>
              <a:rPr lang="en-US" sz="1200" b="0" i="0" u="none" strike="noStrike" kern="1200" dirty="0" err="1">
                <a:solidFill>
                  <a:schemeClr val="tx1"/>
                </a:solidFill>
                <a:effectLst/>
                <a:latin typeface="+mn-lt"/>
                <a:ea typeface="+mn-ea"/>
                <a:cs typeface="+mn-cs"/>
              </a:rPr>
              <a:t>standardisation</a:t>
            </a:r>
            <a:r>
              <a:rPr lang="en-US" sz="1200" b="0" i="0" u="none" strike="noStrike" kern="1200" dirty="0">
                <a:solidFill>
                  <a:schemeClr val="tx1"/>
                </a:solidFill>
                <a:effectLst/>
                <a:latin typeface="+mn-lt"/>
                <a:ea typeface="+mn-ea"/>
                <a:cs typeface="+mn-cs"/>
              </a:rPr>
              <a:t> as well.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F7261A46-B9CC-4D38-AAD2-F94FA76C90AE}" type="slidenum">
              <a:rPr lang="en-IN" smtClean="0"/>
              <a:t>2</a:t>
            </a:fld>
            <a:endParaRPr lang="en-IN"/>
          </a:p>
        </p:txBody>
      </p:sp>
    </p:spTree>
    <p:extLst>
      <p:ext uri="{BB962C8B-B14F-4D97-AF65-F5344CB8AC3E}">
        <p14:creationId xmlns:p14="http://schemas.microsoft.com/office/powerpoint/2010/main" val="1987306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an organisational context, proper maintenance of hygiene is necessary for ensuring the development of guest satisfaction levels. The proposed case study reflects issues regarding inaccurate hygiene management, covering poor quality uniforms and more. I think this evidence reflects both the organisation and the food manager's negligence in providing clear services in the food delivery process, resulting in increased guest dissatisfaction.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F7261A46-B9CC-4D38-AAD2-F94FA76C90AE}" type="slidenum">
              <a:rPr lang="en-IN" smtClean="0"/>
              <a:t>3</a:t>
            </a:fld>
            <a:endParaRPr lang="en-IN"/>
          </a:p>
        </p:txBody>
      </p:sp>
    </p:spTree>
    <p:extLst>
      <p:ext uri="{BB962C8B-B14F-4D97-AF65-F5344CB8AC3E}">
        <p14:creationId xmlns:p14="http://schemas.microsoft.com/office/powerpoint/2010/main" val="2284560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 feel that managers in the hierarchical structure of Flight Food Ltd will be required to adhere with the rules beforehand to further make the employees follow the rules afterwards. Gary needs to be attentive towards the rules more than compelling the staff members. A sense of negligence can be witnessed in the behaviour of the managers. In case Gary fails to adhere to the rules then he may not be able to make staff members understand the importance of those rules.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F7261A46-B9CC-4D38-AAD2-F94FA76C90AE}" type="slidenum">
              <a:rPr lang="en-IN" smtClean="0"/>
              <a:t>4</a:t>
            </a:fld>
            <a:endParaRPr lang="en-IN"/>
          </a:p>
        </p:txBody>
      </p:sp>
    </p:spTree>
    <p:extLst>
      <p:ext uri="{BB962C8B-B14F-4D97-AF65-F5344CB8AC3E}">
        <p14:creationId xmlns:p14="http://schemas.microsoft.com/office/powerpoint/2010/main" val="3678823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 believe that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standardised</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communication protocols are important at Flight Foods Ltd as it will help to develop a common medium for communication and information exchange between staff and management. They are also crucial for overcoming the present chaos and miscommunication which has been leading to significant communication barriers at the organisation. Established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formalised</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procedures for shift changes and handover of tasks can be done with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standardised</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templates and checklists for Kitchen management, including safety, food quality, equipment condition and hygiene. Communication channels such as face to face meetings on a regular basis can be conducted to communicate and train staff on issues. I also think that this should be promoted by open communication for giving feedback to employees, without any fear of repercussions.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261A46-B9CC-4D38-AAD2-F94FA76C90AE}" type="slidenum">
              <a:rPr lang="en-IN" smtClean="0"/>
              <a:t>5</a:t>
            </a:fld>
            <a:endParaRPr lang="en-IN"/>
          </a:p>
        </p:txBody>
      </p:sp>
    </p:spTree>
    <p:extLst>
      <p:ext uri="{BB962C8B-B14F-4D97-AF65-F5344CB8AC3E}">
        <p14:creationId xmlns:p14="http://schemas.microsoft.com/office/powerpoint/2010/main" val="3221231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Addressing language and cultural barriers should be the primary objective of solutions for communication challenges at the case study organisation. I think that multilingual materials should be developed which should translate all important documents, containing company policies, training materials, kitchen safety and food quality guides, into the common languages that are well understood by the staff.  Likewise,  language and cultural awareness training can be useful in improving understanding of staff through language classes for non-native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english</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speaking staff.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261A46-B9CC-4D38-AAD2-F94FA76C90AE}" type="slidenum">
              <a:rPr lang="en-IN" smtClean="0"/>
              <a:t>6</a:t>
            </a:fld>
            <a:endParaRPr lang="en-IN"/>
          </a:p>
        </p:txBody>
      </p:sp>
    </p:spTree>
    <p:extLst>
      <p:ext uri="{BB962C8B-B14F-4D97-AF65-F5344CB8AC3E}">
        <p14:creationId xmlns:p14="http://schemas.microsoft.com/office/powerpoint/2010/main" val="18485067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 think that a buddy system can be implemented in the company, where new or young recruits, with language problems, must be paired with the older staff. This will help them to explore initial channels of communication faced by them and comprehend their tasks well. An inclusive environment can be promoted to build a culture of mutual respect and patience to ensure all staff feel valued and respected. Besides, technological solutions and visual aids can be useful for leveraging visual instructions.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261A46-B9CC-4D38-AAD2-F94FA76C90AE}" type="slidenum">
              <a:rPr lang="en-IN" smtClean="0"/>
              <a:t>7</a:t>
            </a:fld>
            <a:endParaRPr lang="en-IN"/>
          </a:p>
        </p:txBody>
      </p:sp>
    </p:spTree>
    <p:extLst>
      <p:ext uri="{BB962C8B-B14F-4D97-AF65-F5344CB8AC3E}">
        <p14:creationId xmlns:p14="http://schemas.microsoft.com/office/powerpoint/2010/main" val="1301012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666" b="-16666"/>
            </a:stretch>
          </a:blipFill>
        </p:spPr>
        <p:txBody>
          <a:bodyPr/>
          <a:lstStyle/>
          <a:p>
            <a:endParaRPr lang="en-GB"/>
          </a:p>
        </p:txBody>
      </p:sp>
      <p:grpSp>
        <p:nvGrpSpPr>
          <p:cNvPr id="3" name="Group 3"/>
          <p:cNvGrpSpPr/>
          <p:nvPr/>
        </p:nvGrpSpPr>
        <p:grpSpPr>
          <a:xfrm>
            <a:off x="450011" y="195161"/>
            <a:ext cx="2302648" cy="7358945"/>
            <a:chOff x="0" y="0"/>
            <a:chExt cx="606459" cy="1938158"/>
          </a:xfrm>
        </p:grpSpPr>
        <p:sp>
          <p:nvSpPr>
            <p:cNvPr id="4" name="Freeform 4"/>
            <p:cNvSpPr/>
            <p:nvPr/>
          </p:nvSpPr>
          <p:spPr>
            <a:xfrm>
              <a:off x="0" y="0"/>
              <a:ext cx="606459" cy="1938158"/>
            </a:xfrm>
            <a:custGeom>
              <a:avLst/>
              <a:gdLst/>
              <a:ahLst/>
              <a:cxnLst/>
              <a:rect l="l" t="t" r="r" b="b"/>
              <a:pathLst>
                <a:path w="606459" h="1938158">
                  <a:moveTo>
                    <a:pt x="171471" y="0"/>
                  </a:moveTo>
                  <a:lnTo>
                    <a:pt x="434987" y="0"/>
                  </a:lnTo>
                  <a:cubicBezTo>
                    <a:pt x="480464" y="0"/>
                    <a:pt x="524079" y="18066"/>
                    <a:pt x="556236" y="50223"/>
                  </a:cubicBezTo>
                  <a:cubicBezTo>
                    <a:pt x="588393" y="82380"/>
                    <a:pt x="606459" y="125994"/>
                    <a:pt x="606459" y="171471"/>
                  </a:cubicBezTo>
                  <a:lnTo>
                    <a:pt x="606459" y="1766687"/>
                  </a:lnTo>
                  <a:cubicBezTo>
                    <a:pt x="606459" y="1812164"/>
                    <a:pt x="588393" y="1855779"/>
                    <a:pt x="556236" y="1887936"/>
                  </a:cubicBezTo>
                  <a:cubicBezTo>
                    <a:pt x="524079" y="1920093"/>
                    <a:pt x="480464" y="1938158"/>
                    <a:pt x="434987" y="1938158"/>
                  </a:cubicBezTo>
                  <a:lnTo>
                    <a:pt x="171471" y="1938158"/>
                  </a:lnTo>
                  <a:cubicBezTo>
                    <a:pt x="76770" y="1938158"/>
                    <a:pt x="0" y="1861388"/>
                    <a:pt x="0" y="1766687"/>
                  </a:cubicBezTo>
                  <a:lnTo>
                    <a:pt x="0" y="171471"/>
                  </a:lnTo>
                  <a:cubicBezTo>
                    <a:pt x="0" y="125994"/>
                    <a:pt x="18066" y="82380"/>
                    <a:pt x="50223" y="50223"/>
                  </a:cubicBezTo>
                  <a:cubicBezTo>
                    <a:pt x="82380" y="18066"/>
                    <a:pt x="125994" y="0"/>
                    <a:pt x="171471" y="0"/>
                  </a:cubicBezTo>
                  <a:close/>
                </a:path>
              </a:pathLst>
            </a:custGeom>
            <a:solidFill>
              <a:srgbClr val="574874"/>
            </a:solidFill>
          </p:spPr>
          <p:txBody>
            <a:bodyPr/>
            <a:lstStyle/>
            <a:p>
              <a:endParaRPr lang="en-GB"/>
            </a:p>
          </p:txBody>
        </p:sp>
        <p:sp>
          <p:nvSpPr>
            <p:cNvPr id="5" name="TextBox 5"/>
            <p:cNvSpPr txBox="1"/>
            <p:nvPr/>
          </p:nvSpPr>
          <p:spPr>
            <a:xfrm>
              <a:off x="0" y="-47625"/>
              <a:ext cx="606459" cy="198578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2394585" y="5283651"/>
            <a:ext cx="4823538" cy="482353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74874"/>
            </a:solidFill>
          </p:spPr>
          <p:txBody>
            <a:bodyPr/>
            <a:lstStyle/>
            <a:p>
              <a:endParaRPr lang="en-GB"/>
            </a:p>
          </p:txBody>
        </p:sp>
        <p:sp>
          <p:nvSpPr>
            <p:cNvPr id="9" name="TextBox 9"/>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3035197" y="4376535"/>
            <a:ext cx="4823538" cy="4823538"/>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D59">
                <a:alpha val="72941"/>
              </a:srgbClr>
            </a:solidFill>
          </p:spPr>
          <p:txBody>
            <a:bodyPr/>
            <a:lstStyle/>
            <a:p>
              <a:endParaRPr lang="en-GB"/>
            </a:p>
          </p:txBody>
        </p:sp>
        <p:sp>
          <p:nvSpPr>
            <p:cNvPr id="15" name="TextBox 15"/>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6" name="TextBox 15"/>
          <p:cNvSpPr txBox="1"/>
          <p:nvPr/>
        </p:nvSpPr>
        <p:spPr>
          <a:xfrm>
            <a:off x="4002594" y="952500"/>
            <a:ext cx="11313606" cy="2031325"/>
          </a:xfrm>
          <a:prstGeom prst="rect">
            <a:avLst/>
          </a:prstGeom>
          <a:noFill/>
        </p:spPr>
        <p:txBody>
          <a:bodyPr wrap="square" rtlCol="0">
            <a:spAutoFit/>
          </a:bodyPr>
          <a:lstStyle/>
          <a:p>
            <a:pPr algn="ctr"/>
            <a:r>
              <a:rPr lang="en-US" sz="4500" b="1" dirty="0">
                <a:latin typeface="Arial" panose="020B0604020202020204" pitchFamily="34" charset="0"/>
                <a:cs typeface="Arial" panose="020B0604020202020204" pitchFamily="34" charset="0"/>
              </a:rPr>
              <a:t>Effective Teamwork and Communication</a:t>
            </a:r>
            <a:endParaRPr lang="en-US" sz="4500" dirty="0">
              <a:latin typeface="Arial" panose="020B0604020202020204" pitchFamily="34" charset="0"/>
              <a:cs typeface="Arial" panose="020B0604020202020204" pitchFamily="34" charset="0"/>
            </a:endParaRPr>
          </a:p>
          <a:p>
            <a:pPr algn="ctr"/>
            <a:r>
              <a:rPr lang="en-US" sz="4500" b="1" dirty="0">
                <a:latin typeface="Arial" panose="020B0604020202020204" pitchFamily="34" charset="0"/>
                <a:cs typeface="Arial" panose="020B0604020202020204" pitchFamily="34" charset="0"/>
              </a:rPr>
              <a:t>Group Presentation – Flight Foods Ltd</a:t>
            </a:r>
            <a:endParaRPr lang="en-US" sz="4500" dirty="0">
              <a:latin typeface="Arial" panose="020B0604020202020204" pitchFamily="34" charset="0"/>
              <a:cs typeface="Arial" panose="020B0604020202020204" pitchFamily="34" charset="0"/>
            </a:endParaRPr>
          </a:p>
          <a:p>
            <a:br>
              <a:rPr lang="en-US" dirty="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GB"/>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GB"/>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GB"/>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GB"/>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1447800" y="1637402"/>
            <a:ext cx="16273001" cy="1154162"/>
          </a:xfrm>
          <a:prstGeom prst="rect">
            <a:avLst/>
          </a:prstGeom>
        </p:spPr>
        <p:txBody>
          <a:bodyPr wrap="square" lIns="0" tIns="0" rIns="0" bIns="0" rtlCol="0" anchor="t">
            <a:spAutoFit/>
          </a:bodyPr>
          <a:lstStyle/>
          <a:p>
            <a:pPr>
              <a:lnSpc>
                <a:spcPts val="9044"/>
              </a:lnSpc>
            </a:pPr>
            <a:r>
              <a:rPr lang="en-US" sz="6600" b="1" dirty="0">
                <a:latin typeface="Arial" panose="020B0604020202020204" pitchFamily="34" charset="0"/>
                <a:cs typeface="Arial" panose="020B0604020202020204" pitchFamily="34" charset="0"/>
              </a:rPr>
              <a:t>Key barriers identified in the case study</a:t>
            </a:r>
            <a:endParaRPr lang="en-US" sz="6460" b="1" dirty="0">
              <a:solidFill>
                <a:srgbClr val="000000"/>
              </a:solidFill>
              <a:latin typeface="Arial" panose="020B0604020202020204" pitchFamily="34" charset="0"/>
              <a:ea typeface="League Spartan"/>
              <a:cs typeface="Arial" panose="020B0604020202020204" pitchFamily="34" charset="0"/>
              <a:sym typeface="League Spartan"/>
            </a:endParaRPr>
          </a:p>
        </p:txBody>
      </p:sp>
      <p:sp>
        <p:nvSpPr>
          <p:cNvPr id="15" name="TextBox 15"/>
          <p:cNvSpPr txBox="1"/>
          <p:nvPr/>
        </p:nvSpPr>
        <p:spPr>
          <a:xfrm>
            <a:off x="1028700" y="4033339"/>
            <a:ext cx="8343900" cy="4363502"/>
          </a:xfrm>
          <a:prstGeom prst="rect">
            <a:avLst/>
          </a:prstGeom>
        </p:spPr>
        <p:txBody>
          <a:bodyPr wrap="square" lIns="0" tIns="0" rIns="0" bIns="0" rtlCol="0" anchor="t">
            <a:spAutoFit/>
          </a:bodyPr>
          <a:lstStyle/>
          <a:p>
            <a:pPr algn="just">
              <a:lnSpc>
                <a:spcPct val="150000"/>
              </a:lnSpc>
            </a:pPr>
            <a:r>
              <a:rPr lang="en-US" sz="2400" i="1" dirty="0">
                <a:latin typeface="Arial" panose="020B0604020202020204" pitchFamily="34" charset="0"/>
                <a:cs typeface="Arial" panose="020B0604020202020204" pitchFamily="34" charset="0"/>
              </a:rPr>
              <a:t>Language barrier</a:t>
            </a:r>
            <a:r>
              <a:rPr lang="en-US" sz="2400" dirty="0">
                <a:latin typeface="Arial" panose="020B0604020202020204" pitchFamily="34" charset="0"/>
                <a:cs typeface="Arial" panose="020B0604020202020204" pitchFamily="34" charset="0"/>
              </a:rPr>
              <a:t>  is considered a key barrier in Flight Foods Ltd., as reflected in the proposed case study</a:t>
            </a:r>
          </a:p>
          <a:p>
            <a:pPr algn="just">
              <a:lnSpc>
                <a:spcPct val="150000"/>
              </a:lnSpc>
            </a:pPr>
            <a:r>
              <a:rPr lang="en-US" sz="2400" dirty="0">
                <a:latin typeface="Arial" panose="020B0604020202020204" pitchFamily="34" charset="0"/>
                <a:cs typeface="Arial" panose="020B0604020202020204" pitchFamily="34" charset="0"/>
              </a:rPr>
              <a:t>within an organisational process, language barriers lead to conclusions and conflicts among organisational employees, resulting in decreased productivity levels</a:t>
            </a:r>
          </a:p>
          <a:p>
            <a:pPr algn="just">
              <a:lnSpc>
                <a:spcPct val="150000"/>
              </a:lnSpc>
            </a:pPr>
            <a:r>
              <a:rPr lang="en-US" sz="2400" dirty="0">
                <a:latin typeface="Arial" panose="020B0604020202020204" pitchFamily="34" charset="0"/>
                <a:cs typeface="Arial" panose="020B0604020202020204" pitchFamily="34" charset="0"/>
              </a:rPr>
              <a:t>The speech of Gary, a food manager, indicates the way language barriers lead to complexities during the food-related instruction process</a:t>
            </a:r>
          </a:p>
        </p:txBody>
      </p:sp>
      <p:pic>
        <p:nvPicPr>
          <p:cNvPr id="2052" name="Picture 4" descr="Language barrier tips between your restaurant’s staf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38360" y="3122970"/>
            <a:ext cx="7982441" cy="63531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7719" y="25166"/>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GB"/>
          </a:p>
        </p:txBody>
      </p:sp>
      <p:sp>
        <p:nvSpPr>
          <p:cNvPr id="3" name="AutoShape 3"/>
          <p:cNvSpPr/>
          <p:nvPr/>
        </p:nvSpPr>
        <p:spPr>
          <a:xfrm>
            <a:off x="803805" y="2095500"/>
            <a:ext cx="5049618" cy="0"/>
          </a:xfrm>
          <a:prstGeom prst="line">
            <a:avLst/>
          </a:prstGeom>
          <a:ln w="76200" cap="flat">
            <a:solidFill>
              <a:srgbClr val="574874"/>
            </a:solidFill>
            <a:prstDash val="solid"/>
            <a:headEnd type="none" w="sm" len="sm"/>
            <a:tailEnd type="none" w="sm" len="sm"/>
          </a:ln>
        </p:spPr>
        <p:txBody>
          <a:bodyPr/>
          <a:lstStyle/>
          <a:p>
            <a:endParaRPr lang="en-GB"/>
          </a:p>
        </p:txBody>
      </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GB"/>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714837" y="801998"/>
            <a:ext cx="16120601" cy="1058238"/>
          </a:xfrm>
          <a:prstGeom prst="rect">
            <a:avLst/>
          </a:prstGeom>
        </p:spPr>
        <p:txBody>
          <a:bodyPr wrap="square" lIns="0" tIns="0" rIns="0" bIns="0" rtlCol="0" anchor="t">
            <a:spAutoFit/>
          </a:bodyPr>
          <a:lstStyle/>
          <a:p>
            <a:pPr>
              <a:lnSpc>
                <a:spcPts val="9044"/>
              </a:lnSpc>
            </a:pPr>
            <a:r>
              <a:rPr lang="en-US" sz="6600" b="1" dirty="0">
                <a:latin typeface="Arial" panose="020B0604020202020204" pitchFamily="34" charset="0"/>
                <a:cs typeface="Arial" panose="020B0604020202020204" pitchFamily="34" charset="0"/>
              </a:rPr>
              <a:t>Key barriers identified in the case study</a:t>
            </a:r>
            <a:endParaRPr lang="en-US" sz="6460" dirty="0">
              <a:solidFill>
                <a:srgbClr val="000000"/>
              </a:solidFill>
              <a:latin typeface="Arial" panose="020B0604020202020204" pitchFamily="34" charset="0"/>
              <a:ea typeface="League Spartan"/>
              <a:cs typeface="Arial" panose="020B0604020202020204" pitchFamily="34" charset="0"/>
              <a:sym typeface="League Spartan"/>
            </a:endParaRPr>
          </a:p>
        </p:txBody>
      </p:sp>
      <p:sp>
        <p:nvSpPr>
          <p:cNvPr id="18" name="TextBox 18"/>
          <p:cNvSpPr txBox="1"/>
          <p:nvPr/>
        </p:nvSpPr>
        <p:spPr>
          <a:xfrm>
            <a:off x="714837" y="2856527"/>
            <a:ext cx="8047206" cy="4917500"/>
          </a:xfrm>
          <a:prstGeom prst="rect">
            <a:avLst/>
          </a:prstGeom>
        </p:spPr>
        <p:txBody>
          <a:bodyPr wrap="square" lIns="0" tIns="0" rIns="0" bIns="0" rtlCol="0" anchor="t">
            <a:spAutoFit/>
          </a:bodyPr>
          <a:lstStyle/>
          <a:p>
            <a:pPr algn="just">
              <a:lnSpc>
                <a:spcPct val="150000"/>
              </a:lnSpc>
            </a:pPr>
            <a:r>
              <a:rPr lang="en-US" sz="2400" i="1" dirty="0">
                <a:latin typeface="Arial" panose="020B0604020202020204" pitchFamily="34" charset="0"/>
                <a:cs typeface="Arial" panose="020B0604020202020204" pitchFamily="34" charset="0"/>
              </a:rPr>
              <a:t>Poor hygiene management</a:t>
            </a:r>
            <a:r>
              <a:rPr lang="en-US" sz="2400" dirty="0">
                <a:latin typeface="Arial" panose="020B0604020202020204" pitchFamily="34" charset="0"/>
                <a:cs typeface="Arial" panose="020B0604020202020204" pitchFamily="34" charset="0"/>
              </a:rPr>
              <a:t> is another key obstacle regarding the proper food service practices, as reflected in the speech of Gary.</a:t>
            </a:r>
          </a:p>
          <a:p>
            <a:pPr algn="just">
              <a:lnSpc>
                <a:spcPct val="150000"/>
              </a:lnSpc>
            </a:pPr>
            <a:r>
              <a:rPr lang="en-US" sz="2400" dirty="0">
                <a:latin typeface="Arial" panose="020B0604020202020204" pitchFamily="34" charset="0"/>
                <a:cs typeface="Arial" panose="020B0604020202020204" pitchFamily="34" charset="0"/>
              </a:rPr>
              <a:t>As per the analysis of the proposed case study, it reflects that, in the organisation, there is a lack of focus regarding food hygiene and hair management.</a:t>
            </a:r>
          </a:p>
          <a:p>
            <a:pPr algn="just">
              <a:lnSpc>
                <a:spcPct val="150000"/>
              </a:lnSpc>
            </a:pPr>
            <a:r>
              <a:rPr lang="en-US" sz="2400" dirty="0">
                <a:latin typeface="Arial" panose="020B0604020202020204" pitchFamily="34" charset="0"/>
                <a:cs typeface="Arial" panose="020B0604020202020204" pitchFamily="34" charset="0"/>
              </a:rPr>
              <a:t>In a food service process, poor hygiene management leads to severe health risks for guests, alongside damage to business reputation as well  .</a:t>
            </a:r>
            <a:endParaRPr lang="en-US" sz="2243" dirty="0">
              <a:solidFill>
                <a:srgbClr val="000000"/>
              </a:solidFill>
              <a:latin typeface="Arial" panose="020B0604020202020204" pitchFamily="34" charset="0"/>
              <a:ea typeface="Poppins"/>
              <a:cs typeface="Arial" panose="020B0604020202020204" pitchFamily="34" charset="0"/>
              <a:sym typeface="Poppins"/>
            </a:endParaRPr>
          </a:p>
        </p:txBody>
      </p:sp>
      <p:sp>
        <p:nvSpPr>
          <p:cNvPr id="21" name="AutoShape 2" descr="Food Safet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23" name="AutoShape 4" descr="food"/>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24" name="Picture 23"/>
          <p:cNvPicPr>
            <a:picLocks noChangeAspect="1"/>
          </p:cNvPicPr>
          <p:nvPr/>
        </p:nvPicPr>
        <p:blipFill>
          <a:blip r:embed="rId4"/>
          <a:stretch>
            <a:fillRect/>
          </a:stretch>
        </p:blipFill>
        <p:spPr>
          <a:xfrm>
            <a:off x="9067800" y="2095500"/>
            <a:ext cx="9204960" cy="75438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GB"/>
          </a:p>
        </p:txBody>
      </p:sp>
      <p:sp>
        <p:nvSpPr>
          <p:cNvPr id="3" name="AutoShape 3"/>
          <p:cNvSpPr/>
          <p:nvPr/>
        </p:nvSpPr>
        <p:spPr>
          <a:xfrm>
            <a:off x="803805" y="2095500"/>
            <a:ext cx="5049618" cy="0"/>
          </a:xfrm>
          <a:prstGeom prst="line">
            <a:avLst/>
          </a:prstGeom>
          <a:ln w="76200" cap="flat">
            <a:solidFill>
              <a:srgbClr val="574874"/>
            </a:solidFill>
            <a:prstDash val="solid"/>
            <a:headEnd type="none" w="sm" len="sm"/>
            <a:tailEnd type="none" w="sm" len="sm"/>
          </a:ln>
        </p:spPr>
        <p:txBody>
          <a:bodyPr/>
          <a:lstStyle/>
          <a:p>
            <a:endParaRPr lang="en-GB"/>
          </a:p>
        </p:txBody>
      </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GB"/>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714837" y="801998"/>
            <a:ext cx="16120601" cy="1058238"/>
          </a:xfrm>
          <a:prstGeom prst="rect">
            <a:avLst/>
          </a:prstGeom>
        </p:spPr>
        <p:txBody>
          <a:bodyPr wrap="square" lIns="0" tIns="0" rIns="0" bIns="0" rtlCol="0" anchor="t">
            <a:spAutoFit/>
          </a:bodyPr>
          <a:lstStyle/>
          <a:p>
            <a:pPr>
              <a:lnSpc>
                <a:spcPts val="9044"/>
              </a:lnSpc>
            </a:pPr>
            <a:r>
              <a:rPr lang="en-US" sz="6600" b="1" dirty="0">
                <a:latin typeface="Arial" panose="020B0604020202020204" pitchFamily="34" charset="0"/>
                <a:cs typeface="Arial" panose="020B0604020202020204" pitchFamily="34" charset="0"/>
              </a:rPr>
              <a:t>Key barriers identified in the case study</a:t>
            </a:r>
            <a:endParaRPr lang="en-US" sz="6460" dirty="0">
              <a:solidFill>
                <a:srgbClr val="000000"/>
              </a:solidFill>
              <a:latin typeface="Arial" panose="020B0604020202020204" pitchFamily="34" charset="0"/>
              <a:ea typeface="League Spartan"/>
              <a:cs typeface="Arial" panose="020B0604020202020204" pitchFamily="34" charset="0"/>
              <a:sym typeface="League Spartan"/>
            </a:endParaRPr>
          </a:p>
        </p:txBody>
      </p:sp>
      <p:sp>
        <p:nvSpPr>
          <p:cNvPr id="18" name="TextBox 18"/>
          <p:cNvSpPr txBox="1"/>
          <p:nvPr/>
        </p:nvSpPr>
        <p:spPr>
          <a:xfrm>
            <a:off x="1154643" y="4035504"/>
            <a:ext cx="15655395" cy="2215991"/>
          </a:xfrm>
          <a:prstGeom prst="rect">
            <a:avLst/>
          </a:prstGeom>
        </p:spPr>
        <p:txBody>
          <a:bodyPr wrap="square" lIns="0" tIns="0" rIns="0" bIns="0" rtlCol="0" anchor="t">
            <a:spAutoFit/>
          </a:bodyPr>
          <a:lstStyle/>
          <a:p>
            <a:pPr algn="just">
              <a:lnSpc>
                <a:spcPct val="150000"/>
              </a:lnSpc>
            </a:pPr>
            <a:r>
              <a:rPr lang="en-US" sz="2400" dirty="0">
                <a:latin typeface="Arial" panose="020B0604020202020204" pitchFamily="34" charset="0"/>
                <a:cs typeface="Arial" panose="020B0604020202020204" pitchFamily="34" charset="0"/>
              </a:rPr>
              <a:t>Lack of understanding about rules of both hair management and food hygiene among the staff members</a:t>
            </a:r>
          </a:p>
          <a:p>
            <a:pPr algn="just">
              <a:lnSpc>
                <a:spcPct val="150000"/>
              </a:lnSpc>
            </a:pPr>
            <a:r>
              <a:rPr lang="en-US" sz="2400" dirty="0">
                <a:latin typeface="Arial" panose="020B0604020202020204" pitchFamily="34" charset="0"/>
                <a:cs typeface="Arial" panose="020B0604020202020204" pitchFamily="34" charset="0"/>
              </a:rPr>
              <a:t>Gary himself has acknowledged the fact he is sometimes negligent towards the rules</a:t>
            </a:r>
          </a:p>
          <a:p>
            <a:pPr algn="just">
              <a:lnSpc>
                <a:spcPct val="150000"/>
              </a:lnSpc>
            </a:pPr>
            <a:r>
              <a:rPr lang="en-US" sz="2400" dirty="0">
                <a:latin typeface="Arial" panose="020B0604020202020204" pitchFamily="34" charset="0"/>
                <a:cs typeface="Arial" panose="020B0604020202020204" pitchFamily="34" charset="0"/>
              </a:rPr>
              <a:t>In case Gary properly adheres with the rules then staff members may feel compelled to comply with the rules in the work environment</a:t>
            </a:r>
          </a:p>
        </p:txBody>
      </p:sp>
      <p:sp>
        <p:nvSpPr>
          <p:cNvPr id="21" name="AutoShape 2" descr="Food Safet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23" name="AutoShape 4" descr="food"/>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3191680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GB"/>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GB"/>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GB"/>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GB"/>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1482097" y="1023867"/>
            <a:ext cx="9805703" cy="2031325"/>
          </a:xfrm>
          <a:prstGeom prst="rect">
            <a:avLst/>
          </a:prstGeom>
        </p:spPr>
        <p:txBody>
          <a:bodyPr wrap="square" lIns="0" tIns="0" rIns="0" bIns="0" rtlCol="0" anchor="t">
            <a:spAutoFit/>
          </a:bodyPr>
          <a:lstStyle/>
          <a:p>
            <a:r>
              <a:rPr lang="en-US" sz="6600" b="1" dirty="0">
                <a:solidFill>
                  <a:srgbClr val="000000"/>
                </a:solidFill>
                <a:latin typeface="Arial" panose="020B0604020202020204" pitchFamily="34" charset="0"/>
                <a:ea typeface="League Spartan"/>
                <a:cs typeface="Arial" panose="020B0604020202020204" pitchFamily="34" charset="0"/>
                <a:sym typeface="League Spartan"/>
              </a:rPr>
              <a:t>Solutions for reducing these barriers </a:t>
            </a:r>
          </a:p>
        </p:txBody>
      </p:sp>
      <p:sp>
        <p:nvSpPr>
          <p:cNvPr id="15" name="TextBox 15"/>
          <p:cNvSpPr txBox="1"/>
          <p:nvPr/>
        </p:nvSpPr>
        <p:spPr>
          <a:xfrm>
            <a:off x="1028700" y="4033339"/>
            <a:ext cx="7734300" cy="3809504"/>
          </a:xfrm>
          <a:prstGeom prst="rect">
            <a:avLst/>
          </a:prstGeom>
        </p:spPr>
        <p:txBody>
          <a:bodyPr wrap="square" lIns="0" tIns="0" rIns="0" bIns="0" rtlCol="0" anchor="t">
            <a:spAutoFit/>
          </a:bodyPr>
          <a:lstStyle/>
          <a:p>
            <a:pPr algn="just">
              <a:lnSpc>
                <a:spcPct val="150000"/>
              </a:lnSpc>
            </a:pPr>
            <a:r>
              <a:rPr lang="en-GB" sz="2400" dirty="0">
                <a:latin typeface="Arial" panose="020B0604020202020204" pitchFamily="34" charset="0"/>
                <a:cs typeface="Arial" panose="020B0604020202020204" pitchFamily="34" charset="0"/>
              </a:rPr>
              <a:t>It is important that standardised communication protocols be implemented at the at Flight Foods Ltd to address current communication barriers. </a:t>
            </a:r>
          </a:p>
          <a:p>
            <a:pPr algn="just">
              <a:lnSpc>
                <a:spcPct val="150000"/>
              </a:lnSpc>
            </a:pPr>
            <a:r>
              <a:rPr lang="en-GB" sz="2400" dirty="0">
                <a:latin typeface="Arial" panose="020B0604020202020204" pitchFamily="34" charset="0"/>
                <a:cs typeface="Arial" panose="020B0604020202020204" pitchFamily="34" charset="0"/>
              </a:rPr>
              <a:t>These can include </a:t>
            </a:r>
          </a:p>
          <a:p>
            <a:pPr marL="342900" indent="-342900" algn="just" fontAlgn="base">
              <a:lnSpc>
                <a:spcPct val="150000"/>
              </a:lnSpc>
              <a:buFont typeface="Arial" panose="020B0604020202020204" pitchFamily="34" charset="0"/>
              <a:buChar char="•"/>
            </a:pPr>
            <a:r>
              <a:rPr lang="en-GB" sz="2400" i="1" dirty="0">
                <a:latin typeface="Arial" panose="020B0604020202020204" pitchFamily="34" charset="0"/>
                <a:cs typeface="Arial" panose="020B0604020202020204" pitchFamily="34" charset="0"/>
              </a:rPr>
              <a:t>Develop a clear and concise documentation process</a:t>
            </a:r>
          </a:p>
          <a:p>
            <a:pPr marL="342900" indent="-342900" algn="just" fontAlgn="base">
              <a:lnSpc>
                <a:spcPct val="150000"/>
              </a:lnSpc>
              <a:buFont typeface="Arial" panose="020B0604020202020204" pitchFamily="34" charset="0"/>
              <a:buChar char="•"/>
            </a:pPr>
            <a:r>
              <a:rPr lang="en-GB" sz="2400" i="1" dirty="0">
                <a:latin typeface="Arial" panose="020B0604020202020204" pitchFamily="34" charset="0"/>
                <a:cs typeface="Arial" panose="020B0604020202020204" pitchFamily="34" charset="0"/>
              </a:rPr>
              <a:t>Create a transparent communication channels</a:t>
            </a:r>
          </a:p>
          <a:p>
            <a:pPr marL="342900" indent="-342900" algn="just" fontAlgn="base">
              <a:lnSpc>
                <a:spcPct val="150000"/>
              </a:lnSpc>
              <a:buFont typeface="Arial" panose="020B0604020202020204" pitchFamily="34" charset="0"/>
              <a:buChar char="•"/>
            </a:pPr>
            <a:r>
              <a:rPr lang="en-GB" sz="2400" i="1" dirty="0">
                <a:latin typeface="Arial" panose="020B0604020202020204" pitchFamily="34" charset="0"/>
                <a:cs typeface="Arial" panose="020B0604020202020204" pitchFamily="34" charset="0"/>
              </a:rPr>
              <a:t>Promote two way communication and feedback </a:t>
            </a:r>
          </a:p>
        </p:txBody>
      </p:sp>
      <p:pic>
        <p:nvPicPr>
          <p:cNvPr id="36" name="Picture 35"/>
          <p:cNvPicPr>
            <a:picLocks noChangeAspect="1"/>
          </p:cNvPicPr>
          <p:nvPr/>
        </p:nvPicPr>
        <p:blipFill>
          <a:blip r:embed="rId4">
            <a:extLst>
              <a:ext uri="{BEBA8EAE-BF5A-486C-A8C5-ECC9F3942E4B}">
                <a14:imgProps xmlns:a14="http://schemas.microsoft.com/office/drawing/2010/main">
                  <a14:imgLayer r:embed="rId5">
                    <a14:imgEffect>
                      <a14:saturation sat="400000"/>
                    </a14:imgEffect>
                  </a14:imgLayer>
                </a14:imgProps>
              </a:ext>
            </a:extLst>
          </a:blip>
          <a:stretch>
            <a:fillRect/>
          </a:stretch>
        </p:blipFill>
        <p:spPr>
          <a:xfrm>
            <a:off x="9397701" y="4027307"/>
            <a:ext cx="7157324" cy="5084505"/>
          </a:xfrm>
          <a:prstGeom prst="rect">
            <a:avLst/>
          </a:prstGeom>
          <a:ln>
            <a:noFill/>
          </a:ln>
          <a:effectLst>
            <a:outerShdw blurRad="190500" algn="tl" rotWithShape="0">
              <a:srgbClr val="000000">
                <a:alpha val="70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GB"/>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GB"/>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GB"/>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GB"/>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1482097" y="1023867"/>
            <a:ext cx="9805703" cy="2031325"/>
          </a:xfrm>
          <a:prstGeom prst="rect">
            <a:avLst/>
          </a:prstGeom>
        </p:spPr>
        <p:txBody>
          <a:bodyPr wrap="square" lIns="0" tIns="0" rIns="0" bIns="0" rtlCol="0" anchor="t">
            <a:spAutoFit/>
          </a:bodyPr>
          <a:lstStyle/>
          <a:p>
            <a:r>
              <a:rPr lang="en-US" sz="6600" b="1" dirty="0">
                <a:solidFill>
                  <a:srgbClr val="000000"/>
                </a:solidFill>
                <a:latin typeface="Arial" panose="020B0604020202020204" pitchFamily="34" charset="0"/>
                <a:ea typeface="League Spartan"/>
                <a:cs typeface="Arial" panose="020B0604020202020204" pitchFamily="34" charset="0"/>
                <a:sym typeface="League Spartan"/>
              </a:rPr>
              <a:t>Solutions for reducing these barriers </a:t>
            </a:r>
          </a:p>
        </p:txBody>
      </p:sp>
      <p:sp>
        <p:nvSpPr>
          <p:cNvPr id="15" name="TextBox 15"/>
          <p:cNvSpPr txBox="1"/>
          <p:nvPr/>
        </p:nvSpPr>
        <p:spPr>
          <a:xfrm>
            <a:off x="1028700" y="4033339"/>
            <a:ext cx="7734300" cy="3809504"/>
          </a:xfrm>
          <a:prstGeom prst="rect">
            <a:avLst/>
          </a:prstGeom>
        </p:spPr>
        <p:txBody>
          <a:bodyPr wrap="square" lIns="0" tIns="0" rIns="0" bIns="0" rtlCol="0" anchor="t">
            <a:spAutoFit/>
          </a:bodyPr>
          <a:lstStyle/>
          <a:p>
            <a:pPr algn="just">
              <a:lnSpc>
                <a:spcPct val="150000"/>
              </a:lnSpc>
            </a:pPr>
            <a:r>
              <a:rPr lang="en-US" sz="2400" dirty="0">
                <a:latin typeface="Arial" panose="020B0604020202020204" pitchFamily="34" charset="0"/>
                <a:cs typeface="Arial" panose="020B0604020202020204" pitchFamily="34" charset="0"/>
              </a:rPr>
              <a:t>In order to tackle identified communication issues at Flight Foods Ltd, Gary needs to focus on overcoming language and cultural differences between employees and him. </a:t>
            </a:r>
          </a:p>
          <a:p>
            <a:pPr algn="just">
              <a:lnSpc>
                <a:spcPct val="150000"/>
              </a:lnSpc>
            </a:pPr>
            <a:r>
              <a:rPr lang="en-US" sz="2400" dirty="0">
                <a:latin typeface="Arial" panose="020B0604020202020204" pitchFamily="34" charset="0"/>
                <a:cs typeface="Arial" panose="020B0604020202020204" pitchFamily="34" charset="0"/>
              </a:rPr>
              <a:t>The following solutions can be adopted by Gary:</a:t>
            </a: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Offering multilingual materials </a:t>
            </a: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Providing language and cultural awareness training </a:t>
            </a:r>
          </a:p>
        </p:txBody>
      </p:sp>
      <p:pic>
        <p:nvPicPr>
          <p:cNvPr id="11" name="Picture 10"/>
          <p:cNvPicPr>
            <a:picLocks noChangeAspect="1"/>
          </p:cNvPicPr>
          <p:nvPr/>
        </p:nvPicPr>
        <p:blipFill>
          <a:blip r:embed="rId4">
            <a:extLst>
              <a:ext uri="{BEBA8EAE-BF5A-486C-A8C5-ECC9F3942E4B}">
                <a14:imgProps xmlns:a14="http://schemas.microsoft.com/office/drawing/2010/main">
                  <a14:imgLayer r:embed="rId5">
                    <a14:imgEffect>
                      <a14:saturation sat="400000"/>
                    </a14:imgEffect>
                  </a14:imgLayer>
                </a14:imgProps>
              </a:ext>
            </a:extLst>
          </a:blip>
          <a:stretch>
            <a:fillRect/>
          </a:stretch>
        </p:blipFill>
        <p:spPr>
          <a:xfrm>
            <a:off x="10187754" y="4079059"/>
            <a:ext cx="6048756" cy="4188641"/>
          </a:xfrm>
          <a:prstGeom prst="rect">
            <a:avLst/>
          </a:prstGeom>
          <a:ln w="19050">
            <a:solidFill>
              <a:schemeClr val="tx1"/>
            </a:solidFill>
          </a:ln>
        </p:spPr>
      </p:pic>
    </p:spTree>
    <p:extLst>
      <p:ext uri="{BB962C8B-B14F-4D97-AF65-F5344CB8AC3E}">
        <p14:creationId xmlns:p14="http://schemas.microsoft.com/office/powerpoint/2010/main" val="847041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GB"/>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GB"/>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GB"/>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GB"/>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1482097" y="1023867"/>
            <a:ext cx="15434303" cy="1015663"/>
          </a:xfrm>
          <a:prstGeom prst="rect">
            <a:avLst/>
          </a:prstGeom>
        </p:spPr>
        <p:txBody>
          <a:bodyPr wrap="square" lIns="0" tIns="0" rIns="0" bIns="0" rtlCol="0" anchor="t">
            <a:spAutoFit/>
          </a:bodyPr>
          <a:lstStyle/>
          <a:p>
            <a:r>
              <a:rPr lang="en-US" sz="6600" b="1" dirty="0">
                <a:solidFill>
                  <a:srgbClr val="000000"/>
                </a:solidFill>
                <a:latin typeface="Arial" panose="020B0604020202020204" pitchFamily="34" charset="0"/>
                <a:ea typeface="League Spartan"/>
                <a:cs typeface="Arial" panose="020B0604020202020204" pitchFamily="34" charset="0"/>
                <a:sym typeface="League Spartan"/>
              </a:rPr>
              <a:t>Solutions for reducing these barriers </a:t>
            </a:r>
          </a:p>
        </p:txBody>
      </p:sp>
      <p:sp>
        <p:nvSpPr>
          <p:cNvPr id="15" name="TextBox 15"/>
          <p:cNvSpPr txBox="1"/>
          <p:nvPr/>
        </p:nvSpPr>
        <p:spPr>
          <a:xfrm>
            <a:off x="1028700" y="4033339"/>
            <a:ext cx="7734300" cy="3255507"/>
          </a:xfrm>
          <a:prstGeom prst="rect">
            <a:avLst/>
          </a:prstGeom>
        </p:spPr>
        <p:txBody>
          <a:bodyPr wrap="square" lIns="0" tIns="0" rIns="0" bIns="0" rtlCol="0" anchor="t">
            <a:spAutoFit/>
          </a:bodyPr>
          <a:lstStyle/>
          <a:p>
            <a:pPr algn="just">
              <a:lnSpc>
                <a:spcPct val="150000"/>
              </a:lnSpc>
            </a:pPr>
            <a:r>
              <a:rPr lang="en-US" sz="2400" dirty="0">
                <a:latin typeface="Arial" panose="020B0604020202020204" pitchFamily="34" charset="0"/>
                <a:cs typeface="Arial" panose="020B0604020202020204" pitchFamily="34" charset="0"/>
              </a:rPr>
              <a:t>Other solutions that can be effective for reducing communication barriers in the case study organisation include </a:t>
            </a:r>
          </a:p>
          <a:p>
            <a:pPr marL="342900" indent="-342900" algn="just">
              <a:lnSpc>
                <a:spcPct val="150000"/>
              </a:lnSpc>
              <a:buFont typeface="Arial" panose="020B0604020202020204" pitchFamily="34" charset="0"/>
              <a:buChar char="•"/>
            </a:pPr>
            <a:r>
              <a:rPr lang="en-US" sz="2400" i="1" dirty="0">
                <a:latin typeface="Arial" panose="020B0604020202020204" pitchFamily="34" charset="0"/>
                <a:cs typeface="Arial" panose="020B0604020202020204" pitchFamily="34" charset="0"/>
              </a:rPr>
              <a:t>Executing a buddy system </a:t>
            </a:r>
          </a:p>
          <a:p>
            <a:pPr marL="342900" indent="-342900" algn="just">
              <a:lnSpc>
                <a:spcPct val="150000"/>
              </a:lnSpc>
              <a:buFont typeface="Arial" panose="020B0604020202020204" pitchFamily="34" charset="0"/>
              <a:buChar char="•"/>
            </a:pPr>
            <a:r>
              <a:rPr lang="en-US" sz="2400" i="1" dirty="0">
                <a:latin typeface="Arial" panose="020B0604020202020204" pitchFamily="34" charset="0"/>
                <a:cs typeface="Arial" panose="020B0604020202020204" pitchFamily="34" charset="0"/>
              </a:rPr>
              <a:t>Promoting inclusive environment </a:t>
            </a:r>
          </a:p>
          <a:p>
            <a:pPr marL="342900" indent="-342900" algn="just">
              <a:lnSpc>
                <a:spcPct val="150000"/>
              </a:lnSpc>
              <a:buFont typeface="Arial" panose="020B0604020202020204" pitchFamily="34" charset="0"/>
              <a:buChar char="•"/>
            </a:pPr>
            <a:r>
              <a:rPr lang="en-US" sz="2400" i="1" dirty="0">
                <a:latin typeface="Arial" panose="020B0604020202020204" pitchFamily="34" charset="0"/>
                <a:cs typeface="Arial" panose="020B0604020202020204" pitchFamily="34" charset="0"/>
              </a:rPr>
              <a:t>Leveraging technology and visual aids</a:t>
            </a:r>
          </a:p>
        </p:txBody>
      </p:sp>
      <p:pic>
        <p:nvPicPr>
          <p:cNvPr id="14" name="Picture 13"/>
          <p:cNvPicPr>
            <a:picLocks noChangeAspect="1"/>
          </p:cNvPicPr>
          <p:nvPr/>
        </p:nvPicPr>
        <p:blipFill>
          <a:blip r:embed="rId4"/>
          <a:stretch>
            <a:fillRect/>
          </a:stretch>
        </p:blipFill>
        <p:spPr>
          <a:xfrm>
            <a:off x="9791700" y="4033339"/>
            <a:ext cx="6648702" cy="4587604"/>
          </a:xfrm>
          <a:prstGeom prst="rect">
            <a:avLst/>
          </a:prstGeom>
        </p:spPr>
      </p:pic>
    </p:spTree>
    <p:extLst>
      <p:ext uri="{BB962C8B-B14F-4D97-AF65-F5344CB8AC3E}">
        <p14:creationId xmlns:p14="http://schemas.microsoft.com/office/powerpoint/2010/main" val="1155644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666" b="-16666"/>
            </a:stretch>
          </a:blipFill>
        </p:spPr>
        <p:txBody>
          <a:bodyPr/>
          <a:lstStyle/>
          <a:p>
            <a:endParaRPr lang="en-GB"/>
          </a:p>
        </p:txBody>
      </p:sp>
      <p:sp>
        <p:nvSpPr>
          <p:cNvPr id="3" name="AutoShape 3"/>
          <p:cNvSpPr/>
          <p:nvPr/>
        </p:nvSpPr>
        <p:spPr>
          <a:xfrm>
            <a:off x="923955" y="6286500"/>
            <a:ext cx="1819246" cy="0"/>
          </a:xfrm>
          <a:prstGeom prst="line">
            <a:avLst/>
          </a:prstGeom>
          <a:ln w="76200" cap="flat">
            <a:solidFill>
              <a:srgbClr val="574874"/>
            </a:solidFill>
            <a:prstDash val="solid"/>
            <a:headEnd type="none" w="sm" len="sm"/>
            <a:tailEnd type="none" w="sm" len="sm"/>
          </a:ln>
        </p:spPr>
        <p:txBody>
          <a:bodyPr/>
          <a:lstStyle/>
          <a:p>
            <a:endParaRPr lang="en-GB"/>
          </a:p>
        </p:txBody>
      </p:sp>
      <p:grpSp>
        <p:nvGrpSpPr>
          <p:cNvPr id="4" name="Group 4"/>
          <p:cNvGrpSpPr/>
          <p:nvPr/>
        </p:nvGrpSpPr>
        <p:grpSpPr>
          <a:xfrm>
            <a:off x="0" y="7200900"/>
            <a:ext cx="18288000" cy="3086100"/>
            <a:chOff x="0" y="0"/>
            <a:chExt cx="4816593" cy="812800"/>
          </a:xfrm>
        </p:grpSpPr>
        <p:sp>
          <p:nvSpPr>
            <p:cNvPr id="5" name="Freeform 5"/>
            <p:cNvSpPr/>
            <p:nvPr/>
          </p:nvSpPr>
          <p:spPr>
            <a:xfrm>
              <a:off x="0" y="0"/>
              <a:ext cx="4816592" cy="812800"/>
            </a:xfrm>
            <a:custGeom>
              <a:avLst/>
              <a:gdLst/>
              <a:ahLst/>
              <a:cxnLst/>
              <a:rect l="l" t="t" r="r" b="b"/>
              <a:pathLst>
                <a:path w="4816592" h="812800">
                  <a:moveTo>
                    <a:pt x="0" y="0"/>
                  </a:moveTo>
                  <a:lnTo>
                    <a:pt x="4816592" y="0"/>
                  </a:lnTo>
                  <a:lnTo>
                    <a:pt x="4816592" y="812800"/>
                  </a:lnTo>
                  <a:lnTo>
                    <a:pt x="0" y="812800"/>
                  </a:lnTo>
                  <a:close/>
                </a:path>
              </a:pathLst>
            </a:custGeom>
            <a:solidFill>
              <a:srgbClr val="574874"/>
            </a:solidFill>
          </p:spPr>
          <p:txBody>
            <a:bodyPr/>
            <a:lstStyle/>
            <a:p>
              <a:endParaRPr lang="en-GB"/>
            </a:p>
          </p:txBody>
        </p:sp>
        <p:sp>
          <p:nvSpPr>
            <p:cNvPr id="6" name="TextBox 6"/>
            <p:cNvSpPr txBox="1"/>
            <p:nvPr/>
          </p:nvSpPr>
          <p:spPr>
            <a:xfrm>
              <a:off x="0" y="-47625"/>
              <a:ext cx="4816593" cy="860425"/>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1752600" y="928564"/>
            <a:ext cx="5164877" cy="1019766"/>
          </a:xfrm>
          <a:prstGeom prst="rect">
            <a:avLst/>
          </a:prstGeom>
        </p:spPr>
        <p:txBody>
          <a:bodyPr lIns="0" tIns="0" rIns="0" bIns="0" rtlCol="0" anchor="t">
            <a:spAutoFit/>
          </a:bodyPr>
          <a:lstStyle/>
          <a:p>
            <a:pPr>
              <a:lnSpc>
                <a:spcPts val="8624"/>
              </a:lnSpc>
            </a:pPr>
            <a:r>
              <a:rPr lang="en-US" sz="6600" b="1" dirty="0">
                <a:solidFill>
                  <a:srgbClr val="000000"/>
                </a:solidFill>
                <a:latin typeface="Arial" panose="020B0604020202020204" pitchFamily="34" charset="0"/>
                <a:ea typeface="League Spartan"/>
                <a:cs typeface="Arial" panose="020B0604020202020204" pitchFamily="34" charset="0"/>
                <a:sym typeface="League Spartan"/>
              </a:rPr>
              <a:t>Conclusion </a:t>
            </a:r>
          </a:p>
        </p:txBody>
      </p:sp>
      <p:sp>
        <p:nvSpPr>
          <p:cNvPr id="12" name="TextBox 12"/>
          <p:cNvSpPr txBox="1"/>
          <p:nvPr/>
        </p:nvSpPr>
        <p:spPr>
          <a:xfrm>
            <a:off x="923954" y="2466850"/>
            <a:ext cx="8496300" cy="2701509"/>
          </a:xfrm>
          <a:prstGeom prst="rect">
            <a:avLst/>
          </a:prstGeom>
        </p:spPr>
        <p:txBody>
          <a:bodyPr wrap="square" lIns="0" tIns="0" rIns="0" bIns="0" rtlCol="0" anchor="t">
            <a:spAutoFit/>
          </a:bodyPr>
          <a:lstStyle/>
          <a:p>
            <a:pPr algn="just">
              <a:lnSpc>
                <a:spcPct val="150000"/>
              </a:lnSpc>
              <a:spcBef>
                <a:spcPct val="0"/>
              </a:spcBef>
            </a:pPr>
            <a:r>
              <a:rPr lang="en-US" sz="2400" dirty="0">
                <a:solidFill>
                  <a:srgbClr val="000000"/>
                </a:solidFill>
                <a:latin typeface="Arial" panose="020B0604020202020204" pitchFamily="34" charset="0"/>
                <a:ea typeface="Poppins"/>
                <a:cs typeface="Arial" panose="020B0604020202020204" pitchFamily="34" charset="0"/>
                <a:sym typeface="Poppins"/>
              </a:rPr>
              <a:t>This presentation presents a context of communication barriers in a culturally diverse workforce at Flight Foods Ltd. </a:t>
            </a:r>
          </a:p>
          <a:p>
            <a:pPr algn="just">
              <a:lnSpc>
                <a:spcPct val="150000"/>
              </a:lnSpc>
              <a:spcBef>
                <a:spcPct val="0"/>
              </a:spcBef>
            </a:pPr>
            <a:r>
              <a:rPr lang="en-US" sz="2400" dirty="0">
                <a:solidFill>
                  <a:srgbClr val="000000"/>
                </a:solidFill>
                <a:latin typeface="Arial" panose="020B0604020202020204" pitchFamily="34" charset="0"/>
                <a:ea typeface="Poppins"/>
                <a:cs typeface="Arial" panose="020B0604020202020204" pitchFamily="34" charset="0"/>
                <a:sym typeface="Poppins"/>
              </a:rPr>
              <a:t>These communication barriers are leading to challenges such as poor food standards, lack of hygiene and safety management, and business reputation damage. </a:t>
            </a:r>
          </a:p>
        </p:txBody>
      </p:sp>
      <p:pic>
        <p:nvPicPr>
          <p:cNvPr id="14" name="Picture 13"/>
          <p:cNvPicPr>
            <a:picLocks noChangeAspect="1"/>
          </p:cNvPicPr>
          <p:nvPr/>
        </p:nvPicPr>
        <p:blipFill>
          <a:blip r:embed="rId3"/>
          <a:stretch>
            <a:fillRect/>
          </a:stretch>
        </p:blipFill>
        <p:spPr>
          <a:xfrm>
            <a:off x="9828642" y="928564"/>
            <a:ext cx="8050969" cy="84821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0903" r="-20903"/>
            </a:stretch>
          </a:blipFill>
        </p:spPr>
        <p:txBody>
          <a:bodyPr/>
          <a:lstStyle/>
          <a:p>
            <a:endParaRPr lang="en-GB"/>
          </a:p>
        </p:txBody>
      </p:sp>
      <p:grpSp>
        <p:nvGrpSpPr>
          <p:cNvPr id="3" name="Group 3"/>
          <p:cNvGrpSpPr/>
          <p:nvPr/>
        </p:nvGrpSpPr>
        <p:grpSpPr>
          <a:xfrm>
            <a:off x="1028700" y="-248684"/>
            <a:ext cx="16230600" cy="6526476"/>
            <a:chOff x="0" y="0"/>
            <a:chExt cx="4274726" cy="1718907"/>
          </a:xfrm>
        </p:grpSpPr>
        <p:sp>
          <p:nvSpPr>
            <p:cNvPr id="4" name="Freeform 4"/>
            <p:cNvSpPr/>
            <p:nvPr/>
          </p:nvSpPr>
          <p:spPr>
            <a:xfrm>
              <a:off x="0" y="0"/>
              <a:ext cx="4274726" cy="1718907"/>
            </a:xfrm>
            <a:custGeom>
              <a:avLst/>
              <a:gdLst/>
              <a:ahLst/>
              <a:cxnLst/>
              <a:rect l="l" t="t" r="r" b="b"/>
              <a:pathLst>
                <a:path w="4274726" h="1718907">
                  <a:moveTo>
                    <a:pt x="24327" y="0"/>
                  </a:moveTo>
                  <a:lnTo>
                    <a:pt x="4250399" y="0"/>
                  </a:lnTo>
                  <a:cubicBezTo>
                    <a:pt x="4263834" y="0"/>
                    <a:pt x="4274726" y="10891"/>
                    <a:pt x="4274726" y="24327"/>
                  </a:cubicBezTo>
                  <a:lnTo>
                    <a:pt x="4274726" y="1694580"/>
                  </a:lnTo>
                  <a:cubicBezTo>
                    <a:pt x="4274726" y="1701032"/>
                    <a:pt x="4272163" y="1707220"/>
                    <a:pt x="4267601" y="1711782"/>
                  </a:cubicBezTo>
                  <a:cubicBezTo>
                    <a:pt x="4263039" y="1716344"/>
                    <a:pt x="4256851" y="1718907"/>
                    <a:pt x="4250399" y="1718907"/>
                  </a:cubicBezTo>
                  <a:lnTo>
                    <a:pt x="24327" y="1718907"/>
                  </a:lnTo>
                  <a:cubicBezTo>
                    <a:pt x="10891" y="1718907"/>
                    <a:pt x="0" y="1708016"/>
                    <a:pt x="0" y="1694580"/>
                  </a:cubicBezTo>
                  <a:lnTo>
                    <a:pt x="0" y="24327"/>
                  </a:lnTo>
                  <a:cubicBezTo>
                    <a:pt x="0" y="10891"/>
                    <a:pt x="10891" y="0"/>
                    <a:pt x="24327" y="0"/>
                  </a:cubicBezTo>
                  <a:close/>
                </a:path>
              </a:pathLst>
            </a:custGeom>
            <a:solidFill>
              <a:srgbClr val="FFFFFF"/>
            </a:solidFill>
          </p:spPr>
          <p:txBody>
            <a:bodyPr/>
            <a:lstStyle/>
            <a:p>
              <a:endParaRPr lang="en-GB"/>
            </a:p>
          </p:txBody>
        </p:sp>
        <p:sp>
          <p:nvSpPr>
            <p:cNvPr id="5" name="TextBox 5"/>
            <p:cNvSpPr txBox="1"/>
            <p:nvPr/>
          </p:nvSpPr>
          <p:spPr>
            <a:xfrm>
              <a:off x="0" y="-47625"/>
              <a:ext cx="4274726" cy="1766532"/>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3423739" y="1412227"/>
            <a:ext cx="11440521" cy="1874832"/>
          </a:xfrm>
          <a:prstGeom prst="rect">
            <a:avLst/>
          </a:prstGeom>
        </p:spPr>
        <p:txBody>
          <a:bodyPr lIns="0" tIns="0" rIns="0" bIns="0" rtlCol="0" anchor="t">
            <a:spAutoFit/>
          </a:bodyPr>
          <a:lstStyle/>
          <a:p>
            <a:pPr algn="ctr">
              <a:lnSpc>
                <a:spcPts val="15386"/>
              </a:lnSpc>
            </a:pPr>
            <a:r>
              <a:rPr lang="en-US" sz="10990">
                <a:solidFill>
                  <a:srgbClr val="000000"/>
                </a:solidFill>
                <a:latin typeface="League Spartan"/>
                <a:ea typeface="League Spartan"/>
                <a:cs typeface="League Spartan"/>
                <a:sym typeface="League Spart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TotalTime>
  <Words>936</Words>
  <Application>Microsoft Office PowerPoint</Application>
  <PresentationFormat>Custom</PresentationFormat>
  <Paragraphs>53</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League Spartan</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Purple &amp; White Business Professional Presentation</dc:title>
  <dc:creator>user</dc:creator>
  <cp:lastModifiedBy>Geneza Constantin (2438621)</cp:lastModifiedBy>
  <cp:revision>18</cp:revision>
  <dcterms:created xsi:type="dcterms:W3CDTF">2006-08-16T00:00:00Z</dcterms:created>
  <dcterms:modified xsi:type="dcterms:W3CDTF">2025-12-08T10:06:42Z</dcterms:modified>
  <dc:identifier>DAG6uWwEOAE</dc:identifier>
</cp:coreProperties>
</file>