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1" r:id="rId5"/>
    <p:sldId id="262" r:id="rId6"/>
    <p:sldId id="263" r:id="rId7"/>
    <p:sldId id="266" r:id="rId8"/>
    <p:sldId id="265" r:id="rId9"/>
    <p:sldId id="264" r:id="rId10"/>
    <p:sldId id="283" r:id="rId11"/>
    <p:sldId id="268" r:id="rId12"/>
    <p:sldId id="258" r:id="rId13"/>
    <p:sldId id="269" r:id="rId14"/>
    <p:sldId id="270" r:id="rId15"/>
    <p:sldId id="284" r:id="rId16"/>
    <p:sldId id="285" r:id="rId17"/>
    <p:sldId id="286" r:id="rId18"/>
    <p:sldId id="267"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95" d="100"/>
          <a:sy n="95" d="100"/>
        </p:scale>
        <p:origin x="96"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27/09/2024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27/09/2024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27/09/2024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27/09/2024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www.weforum.org/agenda/2022/10/nature-loss-biodiversity-wwf/"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pnas.org/doi/10.1073/pnas.1821843116"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uroparl.europa.eu/news/en/headlines/economy/20151201STO05603/circular-economy-definition-importance-and-benefits" TargetMode="External"/><Relationship Id="rId2" Type="http://schemas.openxmlformats.org/officeDocument/2006/relationships/hyperlink" Target="https://ellenmacarthurfoundation.org/topics/circular-economy-introduction/overview" TargetMode="Externa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hyperlink" Target="https://eur01.safelinks.protection.outlook.com/?url=https%3A%2F%2Fbusinesswales.gov.wales%2Ffoundational-economy&amp;data=05%7C01%7CAndy.Bevan%40uwtsd.ac.uk%7C56305423f90649b9391108da38a8d268%7C4e0f11f9046e45059cb8db2152311e21%7C0%7C0%7C637884594970743480%7CUnknown%7CTWFpbGZsb3d8eyJWIjoiMC4wLjAwMDAiLCJQIjoiV2luMzIiLCJBTiI6Ik1haWwiLCJXVCI6Mn0%3D%7C3000%7C%7C%7C&amp;sdata=LMjiy3tehVwX4l1D5CV7ZlZBFOcVJsclsS6KkscHIfU%3D&amp;reserved=0" TargetMode="External"/><Relationship Id="rId2" Type="http://schemas.openxmlformats.org/officeDocument/2006/relationships/hyperlink" Target="https://eur01.safelinks.protection.outlook.com/?url=https%3A%2F%2Fgov.wales%2Ffoundational-economy&amp;data=05%7C01%7CAndy.Bevan%40uwtsd.ac.uk%7C56305423f90649b9391108da38a8d268%7C4e0f11f9046e45059cb8db2152311e21%7C0%7C0%7C637884594970743480%7CUnknown%7CTWFpbGZsb3d8eyJWIjoiMC4wLjAwMDAiLCJQIjoiV2luMzIiLCJBTiI6Ik1haWwiLCJXVCI6Mn0%3D%7C3000%7C%7C%7C&amp;sdata=pBysbh8kS02bV6x7LNzn45za8FNXO0sbY6Xp%2FoLJVZY%3D&amp;reserved=0" TargetMode="External"/><Relationship Id="rId1" Type="http://schemas.openxmlformats.org/officeDocument/2006/relationships/slideLayout" Target="../slideLayouts/slideLayout2.xml"/><Relationship Id="rId6" Type="http://schemas.openxmlformats.org/officeDocument/2006/relationships/image" Target="../media/image17.gif"/><Relationship Id="rId5" Type="http://schemas.openxmlformats.org/officeDocument/2006/relationships/image" Target="../media/image22.jpeg"/><Relationship Id="rId4" Type="http://schemas.openxmlformats.org/officeDocument/2006/relationships/hyperlink" Target="https://eur01.safelinks.protection.outlook.com/?url=https%3A%2F%2Fwww.iwa.wales%2Fagenda%2F2022%2F01%2Fiwa-analysis-where-next-for-the-foundational-economy%2F&amp;data=05%7C01%7CAndy.Bevan%40uwtsd.ac.uk%7C56305423f90649b9391108da38a8d268%7C4e0f11f9046e45059cb8db2152311e21%7C0%7C0%7C637884594970743480%7CUnknown%7CTWFpbGZsb3d8eyJWIjoiMC4wLjAwMDAiLCJQIjoiV2luMzIiLCJBTiI6Ik1haWwiLCJXVCI6Mn0%3D%7C3000%7C%7C%7C&amp;sdata=AGW3SSKwjy5BNNpk2g3SbO6vzGVZcxmhf%2Fr2K8Q3orI%3D&amp;reserved=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bing.com/videos/search?q=kate+raworth+ted+talk&amp;view=detail&amp;mid=36AA310525A659A733A736AA310525A659A733A7&amp;FORM=VI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a:bodyPr>
          <a:lstStyle/>
          <a:p>
            <a:r>
              <a:rPr lang="en-GB" sz="2000" b="1" dirty="0">
                <a:latin typeface="+mn-lt"/>
              </a:rPr>
              <a:t>HPAN5047/6047 Cultural Insights from Economic Anthropology</a:t>
            </a:r>
            <a:br>
              <a:rPr lang="en-GB" sz="2000" b="1" dirty="0">
                <a:latin typeface="+mn-lt"/>
              </a:rPr>
            </a:br>
            <a:r>
              <a:rPr lang="en-GB" sz="4000" b="1" dirty="0">
                <a:latin typeface="+mn-lt"/>
              </a:rPr>
              <a:t>Economy and Ecology</a:t>
            </a:r>
          </a:p>
        </p:txBody>
      </p:sp>
      <p:sp>
        <p:nvSpPr>
          <p:cNvPr id="5" name="Content Placeholder 4">
            <a:extLst>
              <a:ext uri="{FF2B5EF4-FFF2-40B4-BE49-F238E27FC236}">
                <a16:creationId xmlns:a16="http://schemas.microsoft.com/office/drawing/2014/main" id="{0D41F9C5-B6B0-AB1C-45DA-6483EACCF599}"/>
              </a:ext>
            </a:extLst>
          </p:cNvPr>
          <p:cNvSpPr>
            <a:spLocks noGrp="1"/>
          </p:cNvSpPr>
          <p:nvPr>
            <p:ph idx="1"/>
          </p:nvPr>
        </p:nvSpPr>
        <p:spPr/>
        <p:txBody>
          <a:bodyPr>
            <a:normAutofit fontScale="3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b="0" i="0" dirty="0">
              <a:solidFill>
                <a:srgbClr val="373A3C"/>
              </a:solidFill>
              <a:effectLst/>
              <a:latin typeface="-apple-system"/>
            </a:endParaRPr>
          </a:p>
          <a:p>
            <a:pPr marL="0" indent="0">
              <a:buNone/>
            </a:pPr>
            <a:endParaRPr lang="en-GB"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b="0" i="0" dirty="0">
              <a:solidFill>
                <a:srgbClr val="373A3C"/>
              </a:solidFill>
              <a:effectLst/>
              <a:latin typeface="-apple-system"/>
            </a:endParaRPr>
          </a:p>
          <a:p>
            <a:pPr marL="0" indent="0">
              <a:buNone/>
            </a:pPr>
            <a:r>
              <a:rPr lang="en-GB" sz="6200" b="0" i="0" dirty="0">
                <a:solidFill>
                  <a:srgbClr val="373A3C"/>
                </a:solidFill>
                <a:effectLst/>
                <a:latin typeface="-apple-system"/>
              </a:rPr>
              <a:t>Tying this whole section of the module together, in this class we'll discuss how humanity's relationship with our ecological habitat (planet Earth) has changed over time. To what extent is global warming the product of the drive for economic "growth"? What can be done - if anything - to safeguard biodiversity? To help us answer these questions, we'll examine the solutions and practices of non-capitalist, traditional and indigenous communities and their formulas for striking a sustainable balance between the demands of humanity and the broadly defined "environment".</a:t>
            </a:r>
            <a:endParaRPr lang="en-GB" sz="6200" dirty="0"/>
          </a:p>
        </p:txBody>
      </p:sp>
      <p:pic>
        <p:nvPicPr>
          <p:cNvPr id="1030" name="Picture 6" descr="CFSC (Quakers) on Twitter: &quot;Great opportunity to learn about the UN  Declaration on the Rights of Indigenous Peoples &amp; the #SDGs! April 6-7th  virtual symposium with a lineup of expert speakers. Register">
            <a:extLst>
              <a:ext uri="{FF2B5EF4-FFF2-40B4-BE49-F238E27FC236}">
                <a16:creationId xmlns:a16="http://schemas.microsoft.com/office/drawing/2014/main" id="{93876A97-6B2D-9EC4-C7A7-B7C4F9E3DC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9726" y="1211912"/>
            <a:ext cx="3095624" cy="260285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Quiz: Basic Principles Of Ecology! - ProProfs Quiz">
            <a:extLst>
              <a:ext uri="{FF2B5EF4-FFF2-40B4-BE49-F238E27FC236}">
                <a16:creationId xmlns:a16="http://schemas.microsoft.com/office/drawing/2014/main" id="{73079345-DBBC-AF04-D47C-3DC194C570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1557338"/>
            <a:ext cx="4054294" cy="2257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21182-F04E-DDA6-F63B-825F7E1A99E4}"/>
              </a:ext>
            </a:extLst>
          </p:cNvPr>
          <p:cNvSpPr>
            <a:spLocks noGrp="1"/>
          </p:cNvSpPr>
          <p:nvPr>
            <p:ph type="title"/>
          </p:nvPr>
        </p:nvSpPr>
        <p:spPr/>
        <p:txBody>
          <a:bodyPr>
            <a:normAutofit fontScale="90000"/>
          </a:bodyPr>
          <a:lstStyle/>
          <a:p>
            <a:r>
              <a:rPr lang="en-GB" sz="3600" b="1" dirty="0">
                <a:latin typeface="+mn-lt"/>
              </a:rPr>
              <a:t>A reminder about human population growth </a:t>
            </a:r>
            <a:br>
              <a:rPr lang="en-GB" b="1" dirty="0">
                <a:latin typeface="+mn-lt"/>
              </a:rPr>
            </a:br>
            <a:r>
              <a:rPr lang="en-GB" sz="2000" dirty="0">
                <a:solidFill>
                  <a:srgbClr val="373A3C"/>
                </a:solidFill>
                <a:latin typeface="-apple-system"/>
              </a:rPr>
              <a:t>“</a:t>
            </a:r>
            <a:r>
              <a:rPr lang="en-GB" sz="2000" b="0" i="0" dirty="0">
                <a:solidFill>
                  <a:srgbClr val="373A3C"/>
                </a:solidFill>
                <a:effectLst/>
                <a:latin typeface="-apple-system"/>
              </a:rPr>
              <a:t>how humanity's relationship with our ecological habitat (planet Earth) has changed over time”</a:t>
            </a:r>
            <a:endParaRPr lang="en-GB" sz="2000" b="1" dirty="0">
              <a:latin typeface="+mn-lt"/>
            </a:endParaRPr>
          </a:p>
        </p:txBody>
      </p:sp>
      <p:pic>
        <p:nvPicPr>
          <p:cNvPr id="4" name="Content Placeholder 3" descr="Table&#10;&#10;Description automatically generated">
            <a:extLst>
              <a:ext uri="{FF2B5EF4-FFF2-40B4-BE49-F238E27FC236}">
                <a16:creationId xmlns:a16="http://schemas.microsoft.com/office/drawing/2014/main" id="{D488492D-8692-3AF5-BE72-78F158C00E3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686462" y="1606669"/>
            <a:ext cx="4820126" cy="3389479"/>
          </a:xfrm>
          <a:prstGeom prst="rect">
            <a:avLst/>
          </a:prstGeom>
          <a:noFill/>
          <a:ln>
            <a:noFill/>
          </a:ln>
        </p:spPr>
      </p:pic>
    </p:spTree>
    <p:extLst>
      <p:ext uri="{BB962C8B-B14F-4D97-AF65-F5344CB8AC3E}">
        <p14:creationId xmlns:p14="http://schemas.microsoft.com/office/powerpoint/2010/main" val="1345599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80A5F-E78C-E206-A932-8FA4A1E89773}"/>
              </a:ext>
            </a:extLst>
          </p:cNvPr>
          <p:cNvSpPr>
            <a:spLocks noGrp="1"/>
          </p:cNvSpPr>
          <p:nvPr>
            <p:ph type="title"/>
          </p:nvPr>
        </p:nvSpPr>
        <p:spPr/>
        <p:txBody>
          <a:bodyPr>
            <a:normAutofit fontScale="90000"/>
          </a:bodyPr>
          <a:lstStyle/>
          <a:p>
            <a:br>
              <a:rPr lang="en-GB" dirty="0"/>
            </a:br>
            <a:r>
              <a:rPr lang="en-GB" b="1" dirty="0">
                <a:latin typeface="+mn-lt"/>
              </a:rPr>
              <a:t>Human </a:t>
            </a:r>
            <a:r>
              <a:rPr lang="en-GB" b="1" i="1" dirty="0">
                <a:latin typeface="+mn-lt"/>
              </a:rPr>
              <a:t>interaction</a:t>
            </a:r>
            <a:r>
              <a:rPr lang="en-GB" b="1" dirty="0">
                <a:latin typeface="+mn-lt"/>
              </a:rPr>
              <a:t> with the environment</a:t>
            </a:r>
            <a:br>
              <a:rPr lang="en-GB" dirty="0"/>
            </a:br>
            <a:endParaRPr lang="en-GB" dirty="0"/>
          </a:p>
        </p:txBody>
      </p:sp>
      <p:sp>
        <p:nvSpPr>
          <p:cNvPr id="3" name="Content Placeholder 2">
            <a:extLst>
              <a:ext uri="{FF2B5EF4-FFF2-40B4-BE49-F238E27FC236}">
                <a16:creationId xmlns:a16="http://schemas.microsoft.com/office/drawing/2014/main" id="{5059C4AB-7798-470B-2B1E-FDF22FAD403A}"/>
              </a:ext>
            </a:extLst>
          </p:cNvPr>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From </a:t>
            </a:r>
            <a:r>
              <a:rPr lang="en-GB" b="1" dirty="0"/>
              <a:t>incidental impact </a:t>
            </a:r>
            <a:r>
              <a:rPr lang="en-GB" dirty="0"/>
              <a:t>on the planet to</a:t>
            </a:r>
          </a:p>
          <a:p>
            <a:pPr marL="0" indent="0">
              <a:buNone/>
            </a:pPr>
            <a:r>
              <a:rPr lang="en-GB" b="1" dirty="0"/>
              <a:t>Fundamental impact </a:t>
            </a:r>
            <a:r>
              <a:rPr lang="en-GB" dirty="0"/>
              <a:t>on the planet to</a:t>
            </a:r>
          </a:p>
          <a:p>
            <a:pPr marL="0" indent="0">
              <a:buNone/>
            </a:pPr>
            <a:r>
              <a:rPr lang="en-GB" b="1" dirty="0"/>
              <a:t>Overwhelming impact</a:t>
            </a:r>
            <a:r>
              <a:rPr lang="en-GB" dirty="0"/>
              <a:t>: the Anthropocene era</a:t>
            </a:r>
          </a:p>
          <a:p>
            <a:pPr marL="0" indent="0">
              <a:buNone/>
            </a:pPr>
            <a:endParaRPr lang="en-GB" dirty="0"/>
          </a:p>
        </p:txBody>
      </p:sp>
      <p:pic>
        <p:nvPicPr>
          <p:cNvPr id="4" name="Picture 2" descr="Image result for global warming">
            <a:extLst>
              <a:ext uri="{FF2B5EF4-FFF2-40B4-BE49-F238E27FC236}">
                <a16:creationId xmlns:a16="http://schemas.microsoft.com/office/drawing/2014/main" id="{F5E1A3F1-D2C4-E0A4-269F-A3D46F345AF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5976" r="7969" b="-2"/>
          <a:stretch/>
        </p:blipFill>
        <p:spPr bwMode="auto">
          <a:xfrm>
            <a:off x="4820356" y="681037"/>
            <a:ext cx="3586213" cy="3110746"/>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5" name="Picture 4" descr="Image result for refugees climate change">
            <a:extLst>
              <a:ext uri="{FF2B5EF4-FFF2-40B4-BE49-F238E27FC236}">
                <a16:creationId xmlns:a16="http://schemas.microsoft.com/office/drawing/2014/main" id="{0335959D-3CCF-649D-B390-42D8D2A75A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61" r="32631" b="-1"/>
          <a:stretch/>
        </p:blipFill>
        <p:spPr bwMode="auto">
          <a:xfrm>
            <a:off x="4890976" y="2772921"/>
            <a:ext cx="3553755" cy="2936763"/>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755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2449A-7404-8EE2-E517-FF3A197A4E4F}"/>
              </a:ext>
            </a:extLst>
          </p:cNvPr>
          <p:cNvSpPr>
            <a:spLocks noGrp="1"/>
          </p:cNvSpPr>
          <p:nvPr>
            <p:ph type="title"/>
          </p:nvPr>
        </p:nvSpPr>
        <p:spPr/>
        <p:txBody>
          <a:bodyPr>
            <a:noAutofit/>
          </a:bodyPr>
          <a:lstStyle/>
          <a:p>
            <a:r>
              <a:rPr lang="en-GB" sz="3200" b="1" i="0" dirty="0">
                <a:solidFill>
                  <a:srgbClr val="373A3C"/>
                </a:solidFill>
                <a:effectLst/>
                <a:latin typeface="-apple-system"/>
              </a:rPr>
              <a:t>To what extent is global warming the product of the drive for economic "growth"?</a:t>
            </a:r>
            <a:endParaRPr lang="en-GB" sz="3200" b="1" dirty="0"/>
          </a:p>
        </p:txBody>
      </p:sp>
      <p:pic>
        <p:nvPicPr>
          <p:cNvPr id="4" name="Picture 8" descr="Welsh History Month: The lower Swansea Valley - Wales Online">
            <a:extLst>
              <a:ext uri="{FF2B5EF4-FFF2-40B4-BE49-F238E27FC236}">
                <a16:creationId xmlns:a16="http://schemas.microsoft.com/office/drawing/2014/main" id="{9538CE7B-6277-D558-360E-E5D3917E82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47724" y="1815305"/>
            <a:ext cx="4936976" cy="328533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to Prevent Industrial Waste Pollution | AOTC">
            <a:extLst>
              <a:ext uri="{FF2B5EF4-FFF2-40B4-BE49-F238E27FC236}">
                <a16:creationId xmlns:a16="http://schemas.microsoft.com/office/drawing/2014/main" id="{8632F3E2-70CB-3BC4-8415-822B6F405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3786187"/>
            <a:ext cx="4882270" cy="2543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123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1E475-838A-6894-B9F9-DC93A806B036}"/>
              </a:ext>
            </a:extLst>
          </p:cNvPr>
          <p:cNvSpPr>
            <a:spLocks noGrp="1"/>
          </p:cNvSpPr>
          <p:nvPr>
            <p:ph type="title"/>
          </p:nvPr>
        </p:nvSpPr>
        <p:spPr/>
        <p:txBody>
          <a:bodyPr>
            <a:normAutofit fontScale="90000"/>
          </a:bodyPr>
          <a:lstStyle/>
          <a:p>
            <a:r>
              <a:rPr lang="en-GB" sz="4400" b="1" i="0" dirty="0">
                <a:solidFill>
                  <a:srgbClr val="373A3C"/>
                </a:solidFill>
                <a:effectLst/>
                <a:latin typeface="-apple-system"/>
              </a:rPr>
              <a:t>What can be done - if anything - to safeguard biodiversity?</a:t>
            </a:r>
            <a:br>
              <a:rPr lang="en-GB" sz="4400" b="1" i="0" dirty="0">
                <a:solidFill>
                  <a:srgbClr val="373A3C"/>
                </a:solidFill>
                <a:effectLst/>
                <a:latin typeface="-apple-system"/>
              </a:rPr>
            </a:br>
            <a:endParaRPr lang="en-GB" b="1" dirty="0"/>
          </a:p>
        </p:txBody>
      </p:sp>
      <p:sp>
        <p:nvSpPr>
          <p:cNvPr id="3" name="Content Placeholder 2">
            <a:extLst>
              <a:ext uri="{FF2B5EF4-FFF2-40B4-BE49-F238E27FC236}">
                <a16:creationId xmlns:a16="http://schemas.microsoft.com/office/drawing/2014/main" id="{89F13F49-8D1B-7785-C895-D7E9CF932E33}"/>
              </a:ext>
            </a:extLst>
          </p:cNvPr>
          <p:cNvSpPr>
            <a:spLocks noGrp="1"/>
          </p:cNvSpPr>
          <p:nvPr>
            <p:ph idx="1"/>
          </p:nvPr>
        </p:nvSpPr>
        <p:spPr/>
        <p:txBody>
          <a:bodyPr>
            <a:normAutofit fontScale="77500" lnSpcReduction="20000"/>
          </a:bodyPr>
          <a:lstStyle/>
          <a:p>
            <a:pPr marL="0" indent="0">
              <a:buNone/>
            </a:pPr>
            <a:endParaRPr lang="en-GB" sz="2800"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sz="2800"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r>
              <a:rPr lang="en-GB" sz="2800" b="0" i="0" dirty="0">
                <a:solidFill>
                  <a:srgbClr val="373A3C"/>
                </a:solidFill>
                <a:effectLst/>
                <a:latin typeface="-apple-system"/>
              </a:rPr>
              <a:t>To help us answer these questions, we'll examine the solutions and practices of non-capitalist, traditional and indigenous communities and their formulas for striking a sustainable balance between the demands of humanity and the broadly defined "environment".</a:t>
            </a:r>
            <a:endParaRPr lang="en-GB" dirty="0"/>
          </a:p>
        </p:txBody>
      </p:sp>
      <p:pic>
        <p:nvPicPr>
          <p:cNvPr id="2050" name="Picture 2" descr="A 'Crossroads' for Humanity: Earth's Biodiversity Is Still Collapsing - The  New York Times">
            <a:extLst>
              <a:ext uri="{FF2B5EF4-FFF2-40B4-BE49-F238E27FC236}">
                <a16:creationId xmlns:a16="http://schemas.microsoft.com/office/drawing/2014/main" id="{A1441ABF-7A66-3856-390D-5AD36F285A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825625"/>
            <a:ext cx="3195638" cy="21265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Understanding the impact of biodiversity loss - OMFIF">
            <a:extLst>
              <a:ext uri="{FF2B5EF4-FFF2-40B4-BE49-F238E27FC236}">
                <a16:creationId xmlns:a16="http://schemas.microsoft.com/office/drawing/2014/main" id="{E6BABE0F-58C1-F7EA-FB12-FC51B77EC4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9075" y="1825625"/>
            <a:ext cx="4253104" cy="21265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0117D95-5535-20B3-5D1D-10A0212FEA89}"/>
              </a:ext>
            </a:extLst>
          </p:cNvPr>
          <p:cNvSpPr txBox="1"/>
          <p:nvPr/>
        </p:nvSpPr>
        <p:spPr>
          <a:xfrm>
            <a:off x="628650" y="3105791"/>
            <a:ext cx="7886699" cy="1723549"/>
          </a:xfrm>
          <a:prstGeom prst="rect">
            <a:avLst/>
          </a:prstGeom>
          <a:noFill/>
        </p:spPr>
        <p:txBody>
          <a:bodyPr wrap="square">
            <a:spAutoFit/>
          </a:bodyPr>
          <a:lstStyle/>
          <a:p>
            <a:pPr algn="l"/>
            <a:endParaRPr lang="en-GB" b="1" i="0" dirty="0">
              <a:solidFill>
                <a:srgbClr val="000000"/>
              </a:solidFill>
              <a:effectLst/>
              <a:latin typeface="Akkurat"/>
            </a:endParaRPr>
          </a:p>
          <a:p>
            <a:pPr algn="l"/>
            <a:endParaRPr lang="en-GB" sz="1400" b="1" i="0" dirty="0">
              <a:solidFill>
                <a:srgbClr val="000000"/>
              </a:solidFill>
              <a:effectLst/>
              <a:latin typeface="Akkurat"/>
            </a:endParaRPr>
          </a:p>
          <a:p>
            <a:pPr algn="l"/>
            <a:endParaRPr lang="en-GB" sz="1400" b="1" dirty="0">
              <a:solidFill>
                <a:srgbClr val="000000"/>
              </a:solidFill>
              <a:latin typeface="Akkurat"/>
            </a:endParaRPr>
          </a:p>
          <a:p>
            <a:pPr algn="l"/>
            <a:endParaRPr lang="en-GB" sz="1400" b="1" i="0" dirty="0">
              <a:solidFill>
                <a:srgbClr val="000000"/>
              </a:solidFill>
              <a:effectLst/>
              <a:latin typeface="Akkurat"/>
            </a:endParaRPr>
          </a:p>
          <a:p>
            <a:pPr algn="l"/>
            <a:r>
              <a:rPr lang="en-GB" sz="1200" i="0" dirty="0">
                <a:solidFill>
                  <a:srgbClr val="000000"/>
                </a:solidFill>
                <a:effectLst/>
              </a:rPr>
              <a:t>See:</a:t>
            </a:r>
            <a:r>
              <a:rPr lang="en-GB" sz="1400" b="1" i="0" dirty="0">
                <a:solidFill>
                  <a:srgbClr val="000000"/>
                </a:solidFill>
                <a:effectLst/>
              </a:rPr>
              <a:t> </a:t>
            </a:r>
            <a:r>
              <a:rPr lang="en-GB" sz="1200" b="1" i="0" dirty="0">
                <a:solidFill>
                  <a:srgbClr val="000000"/>
                </a:solidFill>
                <a:effectLst/>
              </a:rPr>
              <a:t>World Economic Forum (Oct 17, 2022) </a:t>
            </a:r>
            <a:r>
              <a:rPr lang="en-GB" sz="1200" b="1" i="1" dirty="0">
                <a:solidFill>
                  <a:srgbClr val="000000"/>
                </a:solidFill>
              </a:rPr>
              <a:t>6 charts that show the state of biodiversity and nature loss - and how we can go 'nature positive’   </a:t>
            </a:r>
            <a:r>
              <a:rPr lang="en-GB" sz="1600" dirty="0">
                <a:hlinkClick r:id="rId4"/>
              </a:rPr>
              <a:t>https://www.weforum.org/agenda/2022/10/nature-loss-biodiversity-wwf/</a:t>
            </a:r>
            <a:endParaRPr lang="en-GB" sz="1600" dirty="0"/>
          </a:p>
          <a:p>
            <a:endParaRPr lang="en-GB" sz="1600" dirty="0"/>
          </a:p>
        </p:txBody>
      </p:sp>
    </p:spTree>
    <p:extLst>
      <p:ext uri="{BB962C8B-B14F-4D97-AF65-F5344CB8AC3E}">
        <p14:creationId xmlns:p14="http://schemas.microsoft.com/office/powerpoint/2010/main" val="941448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49CF6-EB29-E173-F72A-42DA6D7ECD5A}"/>
              </a:ext>
            </a:extLst>
          </p:cNvPr>
          <p:cNvSpPr>
            <a:spLocks noGrp="1"/>
          </p:cNvSpPr>
          <p:nvPr>
            <p:ph type="title"/>
          </p:nvPr>
        </p:nvSpPr>
        <p:spPr/>
        <p:txBody>
          <a:bodyPr>
            <a:noAutofit/>
          </a:bodyPr>
          <a:lstStyle/>
          <a:p>
            <a:r>
              <a:rPr lang="en-GB" sz="3200" b="1" i="0" dirty="0">
                <a:solidFill>
                  <a:srgbClr val="0B0B0B"/>
                </a:solidFill>
                <a:effectLst/>
                <a:latin typeface="Montserrat" panose="00000500000000000000" pitchFamily="2" charset="0"/>
              </a:rPr>
              <a:t>Indigenous knowledge networks in the face of global change</a:t>
            </a:r>
            <a:endParaRPr lang="en-GB" sz="3200" dirty="0"/>
          </a:p>
        </p:txBody>
      </p:sp>
      <p:pic>
        <p:nvPicPr>
          <p:cNvPr id="4" name="Picture 2" descr="Unlocking Climate Solutions: why Indigenous knowledge must take centre  stage | #COP26 - YouTube">
            <a:extLst>
              <a:ext uri="{FF2B5EF4-FFF2-40B4-BE49-F238E27FC236}">
                <a16:creationId xmlns:a16="http://schemas.microsoft.com/office/drawing/2014/main" id="{2E227C29-F223-95CB-55EB-DAD1C62C1D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14387" y="1690688"/>
            <a:ext cx="7272338" cy="4072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3173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34AE-424F-4DB1-916D-3CA3B99C2A88}"/>
              </a:ext>
            </a:extLst>
          </p:cNvPr>
          <p:cNvSpPr>
            <a:spLocks noGrp="1"/>
          </p:cNvSpPr>
          <p:nvPr>
            <p:ph type="title"/>
          </p:nvPr>
        </p:nvSpPr>
        <p:spPr/>
        <p:txBody>
          <a:bodyPr>
            <a:normAutofit fontScale="90000"/>
          </a:bodyPr>
          <a:lstStyle/>
          <a:p>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r>
              <a:rPr lang="en-GB" sz="1600" b="1" dirty="0">
                <a:latin typeface="+mn-lt"/>
              </a:rPr>
              <a:t>PNAS = </a:t>
            </a:r>
            <a:r>
              <a:rPr lang="en-GB" sz="1600" b="1" i="0" dirty="0">
                <a:solidFill>
                  <a:srgbClr val="202124"/>
                </a:solidFill>
                <a:effectLst/>
                <a:latin typeface="+mn-lt"/>
              </a:rPr>
              <a:t>Proceedings of the National Academy of Sciences of the United States of America</a:t>
            </a:r>
            <a:r>
              <a:rPr lang="en-GB" sz="1600" b="1" dirty="0">
                <a:latin typeface="+mn-lt"/>
              </a:rPr>
              <a:t> </a:t>
            </a:r>
          </a:p>
        </p:txBody>
      </p:sp>
      <p:sp>
        <p:nvSpPr>
          <p:cNvPr id="3" name="Content Placeholder 2">
            <a:extLst>
              <a:ext uri="{FF2B5EF4-FFF2-40B4-BE49-F238E27FC236}">
                <a16:creationId xmlns:a16="http://schemas.microsoft.com/office/drawing/2014/main" id="{B1C03525-F286-47A0-8ED3-7A9C920443C6}"/>
              </a:ext>
            </a:extLst>
          </p:cNvPr>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400" dirty="0">
                <a:effectLst/>
                <a:latin typeface="Calibri" panose="020F0502020204030204" pitchFamily="34" charset="0"/>
                <a:ea typeface="DengXian" panose="02010600030101010101" pitchFamily="2" charset="-122"/>
                <a:cs typeface="Times New Roman" panose="02020603050405020304" pitchFamily="18" charset="0"/>
              </a:rPr>
              <a:t>See: </a:t>
            </a:r>
            <a:r>
              <a:rPr lang="en-GB" sz="14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https://www.pnas.org/doi/10.1073/pnas.1821843116</a:t>
            </a:r>
            <a:endParaRPr lang="en-GB" sz="14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pPr marL="0" indent="0">
              <a:buNone/>
            </a:pPr>
            <a:endParaRPr lang="en-GB" dirty="0"/>
          </a:p>
          <a:p>
            <a:pPr marL="0" indent="0">
              <a:buNone/>
            </a:pPr>
            <a:endParaRPr lang="en-GB" sz="19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9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pPr marL="0" indent="0">
              <a:buNone/>
            </a:pPr>
            <a:endParaRPr lang="en-GB" dirty="0"/>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A group of people at a beach&#10;&#10;Description automatically generated with low confidence">
            <a:extLst>
              <a:ext uri="{FF2B5EF4-FFF2-40B4-BE49-F238E27FC236}">
                <a16:creationId xmlns:a16="http://schemas.microsoft.com/office/drawing/2014/main" id="{11C451A9-CF68-4BD5-B482-E95D453728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8650" y="269433"/>
            <a:ext cx="6271880" cy="4399905"/>
          </a:xfrm>
          <a:prstGeom prst="rect">
            <a:avLst/>
          </a:prstGeom>
          <a:noFill/>
          <a:ln>
            <a:noFill/>
          </a:ln>
        </p:spPr>
      </p:pic>
    </p:spTree>
    <p:extLst>
      <p:ext uri="{BB962C8B-B14F-4D97-AF65-F5344CB8AC3E}">
        <p14:creationId xmlns:p14="http://schemas.microsoft.com/office/powerpoint/2010/main" val="2104021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60C7-534A-27C0-34A3-6ADFB3341CB2}"/>
              </a:ext>
            </a:extLst>
          </p:cNvPr>
          <p:cNvSpPr>
            <a:spLocks noGrp="1"/>
          </p:cNvSpPr>
          <p:nvPr>
            <p:ph type="title"/>
          </p:nvPr>
        </p:nvSpPr>
        <p:spPr/>
        <p:txBody>
          <a:bodyPr>
            <a:normAutofit fontScale="90000"/>
          </a:bodyPr>
          <a:lstStyle/>
          <a:p>
            <a:r>
              <a:rPr lang="en-GB" b="1" dirty="0">
                <a:latin typeface="+mn-lt"/>
              </a:rPr>
              <a:t>UWTSD selected to host UNESCO Global Hub of the Bridges Coalition </a:t>
            </a:r>
            <a:r>
              <a:rPr lang="en-GB" sz="2000" b="1" dirty="0">
                <a:latin typeface="+mn-lt"/>
              </a:rPr>
              <a:t>7/6/22</a:t>
            </a:r>
          </a:p>
        </p:txBody>
      </p:sp>
      <p:pic>
        <p:nvPicPr>
          <p:cNvPr id="2050" name="Picture 2" descr="The University of Wales Trinity Saint David has been selected by UNESCO to host a Global Hub of the BRIDGES Coalition in UNESCO’s Management of Social Transformations programme.">
            <a:extLst>
              <a:ext uri="{FF2B5EF4-FFF2-40B4-BE49-F238E27FC236}">
                <a16:creationId xmlns:a16="http://schemas.microsoft.com/office/drawing/2014/main" id="{940F9659-FE14-621D-FE5F-DEAE6BD1963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2464747"/>
            <a:ext cx="7886700" cy="3073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9726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2F2F4-ED4D-1143-FF01-E89A8A843F29}"/>
              </a:ext>
            </a:extLst>
          </p:cNvPr>
          <p:cNvSpPr>
            <a:spLocks noGrp="1"/>
          </p:cNvSpPr>
          <p:nvPr>
            <p:ph type="title"/>
          </p:nvPr>
        </p:nvSpPr>
        <p:spPr/>
        <p:txBody>
          <a:bodyPr/>
          <a:lstStyle/>
          <a:p>
            <a:r>
              <a:rPr lang="en-GB" b="1" dirty="0">
                <a:latin typeface="+mn-lt"/>
              </a:rPr>
              <a:t>Kogi people of</a:t>
            </a:r>
            <a:br>
              <a:rPr lang="en-GB" b="1" dirty="0">
                <a:latin typeface="+mn-lt"/>
              </a:rPr>
            </a:br>
            <a:r>
              <a:rPr lang="en-GB" b="1" dirty="0">
                <a:latin typeface="+mn-lt"/>
              </a:rPr>
              <a:t>Colombia</a:t>
            </a:r>
          </a:p>
        </p:txBody>
      </p:sp>
      <p:pic>
        <p:nvPicPr>
          <p:cNvPr id="3074" name="Picture 2" descr="What Colombia's Kogi people can teach us about the environment | Health and  wellbeing | The Guardian">
            <a:extLst>
              <a:ext uri="{FF2B5EF4-FFF2-40B4-BE49-F238E27FC236}">
                <a16:creationId xmlns:a16="http://schemas.microsoft.com/office/drawing/2014/main" id="{C356A9B4-51C6-D309-5C35-1A37A0E16B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00100" y="3321842"/>
            <a:ext cx="5261240" cy="31567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Kogi Tribe">
            <a:extLst>
              <a:ext uri="{FF2B5EF4-FFF2-40B4-BE49-F238E27FC236}">
                <a16:creationId xmlns:a16="http://schemas.microsoft.com/office/drawing/2014/main" id="{489196ED-B117-9208-CADB-9265BBE201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393701"/>
            <a:ext cx="3833813" cy="2703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077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5A08F-2CB8-EA8E-B9C3-B4F303172860}"/>
              </a:ext>
            </a:extLst>
          </p:cNvPr>
          <p:cNvSpPr>
            <a:spLocks noGrp="1"/>
          </p:cNvSpPr>
          <p:nvPr>
            <p:ph type="title"/>
          </p:nvPr>
        </p:nvSpPr>
        <p:spPr/>
        <p:txBody>
          <a:bodyPr>
            <a:normAutofit/>
          </a:bodyPr>
          <a:lstStyle/>
          <a:p>
            <a:r>
              <a:rPr lang="en-GB" sz="8800" b="1" dirty="0">
                <a:solidFill>
                  <a:srgbClr val="C00000"/>
                </a:solidFill>
              </a:rPr>
              <a:t>Break</a:t>
            </a:r>
          </a:p>
        </p:txBody>
      </p:sp>
      <p:pic>
        <p:nvPicPr>
          <p:cNvPr id="2050" name="Picture 2" descr="Rest Breaks | Safety">
            <a:extLst>
              <a:ext uri="{FF2B5EF4-FFF2-40B4-BE49-F238E27FC236}">
                <a16:creationId xmlns:a16="http://schemas.microsoft.com/office/drawing/2014/main" id="{213CFDD0-10AA-F09B-E0E3-24AFF7606C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217" y="1893056"/>
            <a:ext cx="6003741" cy="3728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840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8B7BE-8982-4F93-8E18-1D2213845830}"/>
              </a:ext>
            </a:extLst>
          </p:cNvPr>
          <p:cNvSpPr>
            <a:spLocks noGrp="1"/>
          </p:cNvSpPr>
          <p:nvPr>
            <p:ph type="title"/>
          </p:nvPr>
        </p:nvSpPr>
        <p:spPr/>
        <p:txBody>
          <a:bodyPr>
            <a:normAutofit/>
          </a:bodyPr>
          <a:lstStyle/>
          <a:p>
            <a:r>
              <a:rPr lang="en-GB" sz="3600" b="1" dirty="0" err="1">
                <a:latin typeface="+mn-lt"/>
              </a:rPr>
              <a:t>Sustainabililty</a:t>
            </a:r>
            <a:r>
              <a:rPr lang="en-GB" sz="3600" b="1" dirty="0">
                <a:latin typeface="+mn-lt"/>
              </a:rPr>
              <a:t> and the Growth Paradigm</a:t>
            </a:r>
            <a:br>
              <a:rPr lang="en-GB" sz="3600" b="1" dirty="0">
                <a:latin typeface="+mn-lt"/>
              </a:rPr>
            </a:br>
            <a:r>
              <a:rPr lang="en-GB" sz="3600" b="1" dirty="0">
                <a:solidFill>
                  <a:schemeClr val="bg1">
                    <a:lumMod val="50000"/>
                  </a:schemeClr>
                </a:solidFill>
                <a:latin typeface="+mn-lt"/>
              </a:rPr>
              <a:t>Alternative Economics?</a:t>
            </a:r>
            <a:endParaRPr lang="en-GB" sz="3600" dirty="0">
              <a:solidFill>
                <a:schemeClr val="bg1">
                  <a:lumMod val="50000"/>
                </a:schemeClr>
              </a:solidFill>
            </a:endParaRPr>
          </a:p>
        </p:txBody>
      </p:sp>
      <p:sp>
        <p:nvSpPr>
          <p:cNvPr id="3" name="Content Placeholder 2">
            <a:extLst>
              <a:ext uri="{FF2B5EF4-FFF2-40B4-BE49-F238E27FC236}">
                <a16:creationId xmlns:a16="http://schemas.microsoft.com/office/drawing/2014/main" id="{EEBF2B67-6C52-4797-A823-4084D1688F4B}"/>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Circular Economy</a:t>
            </a:r>
          </a:p>
          <a:p>
            <a:pPr marL="0" indent="0">
              <a:buNone/>
            </a:pPr>
            <a:r>
              <a:rPr lang="en-GB" dirty="0"/>
              <a:t>Foundational Economy</a:t>
            </a:r>
          </a:p>
          <a:p>
            <a:pPr marL="0" indent="0">
              <a:buNone/>
            </a:pPr>
            <a:r>
              <a:rPr lang="en-GB" dirty="0"/>
              <a:t>Doughnut Economics</a:t>
            </a:r>
          </a:p>
        </p:txBody>
      </p:sp>
      <p:pic>
        <p:nvPicPr>
          <p:cNvPr id="1026" name="Picture 2" descr="Circular economy: another buzzword or your city's future? | URBACT">
            <a:extLst>
              <a:ext uri="{FF2B5EF4-FFF2-40B4-BE49-F238E27FC236}">
                <a16:creationId xmlns:a16="http://schemas.microsoft.com/office/drawing/2014/main" id="{11E463B8-E0F8-40ED-AD60-7B7B68CF7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311" y="1690689"/>
            <a:ext cx="2552701" cy="25640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w focus on the foundations of the UK's economy might help poorest regions  post-Brexit">
            <a:extLst>
              <a:ext uri="{FF2B5EF4-FFF2-40B4-BE49-F238E27FC236}">
                <a16:creationId xmlns:a16="http://schemas.microsoft.com/office/drawing/2014/main" id="{5FC6DCE4-BB5E-49E8-8D19-F40A257957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3990" y="1167603"/>
            <a:ext cx="2938284" cy="29733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oughnut-economics-BRET-HARTMAN-TED - Green Queen">
            <a:extLst>
              <a:ext uri="{FF2B5EF4-FFF2-40B4-BE49-F238E27FC236}">
                <a16:creationId xmlns:a16="http://schemas.microsoft.com/office/drawing/2014/main" id="{0411D0EE-F2C2-43E5-87E7-FA0173494A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4275926"/>
            <a:ext cx="3343275" cy="1889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801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AEBC-5150-C99D-EED4-331B237E365A}"/>
              </a:ext>
            </a:extLst>
          </p:cNvPr>
          <p:cNvSpPr>
            <a:spLocks noGrp="1"/>
          </p:cNvSpPr>
          <p:nvPr>
            <p:ph type="title"/>
          </p:nvPr>
        </p:nvSpPr>
        <p:spPr/>
        <p:txBody>
          <a:bodyPr/>
          <a:lstStyle/>
          <a:p>
            <a:r>
              <a:rPr lang="en-GB" b="1" dirty="0">
                <a:latin typeface="+mn-lt"/>
              </a:rPr>
              <a:t>Ecological Economics:</a:t>
            </a:r>
            <a:br>
              <a:rPr lang="en-GB" b="1" dirty="0">
                <a:latin typeface="+mn-lt"/>
              </a:rPr>
            </a:br>
            <a:r>
              <a:rPr lang="en-GB" b="1" dirty="0">
                <a:latin typeface="+mn-lt"/>
              </a:rPr>
              <a:t>Linear and Cyclical economy</a:t>
            </a:r>
          </a:p>
        </p:txBody>
      </p:sp>
      <p:sp>
        <p:nvSpPr>
          <p:cNvPr id="6" name="Content Placeholder 5">
            <a:extLst>
              <a:ext uri="{FF2B5EF4-FFF2-40B4-BE49-F238E27FC236}">
                <a16:creationId xmlns:a16="http://schemas.microsoft.com/office/drawing/2014/main" id="{E5DCB445-0BCE-CF0F-55B6-8802E15B7D62}"/>
              </a:ext>
            </a:extLst>
          </p:cNvPr>
          <p:cNvSpPr>
            <a:spLocks noGrp="1"/>
          </p:cNvSpPr>
          <p:nvPr>
            <p:ph idx="1"/>
          </p:nvPr>
        </p:nvSpPr>
        <p:spPr/>
        <p:txBody>
          <a:bodyPr/>
          <a:lstStyle/>
          <a:p>
            <a:pPr marL="0" indent="0">
              <a:buNone/>
            </a:pPr>
            <a:r>
              <a:rPr lang="en-GB" dirty="0"/>
              <a:t> </a:t>
            </a:r>
          </a:p>
        </p:txBody>
      </p:sp>
      <p:pic>
        <p:nvPicPr>
          <p:cNvPr id="2050" name="Picture 2" descr="Doughnut Economics - Grab a pencil, draw a doughnut! –">
            <a:extLst>
              <a:ext uri="{FF2B5EF4-FFF2-40B4-BE49-F238E27FC236}">
                <a16:creationId xmlns:a16="http://schemas.microsoft.com/office/drawing/2014/main" id="{0FFE414C-6CCB-2387-26C2-5C88EE0AA4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 y="2101056"/>
            <a:ext cx="3810000" cy="38004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oughnut Economics: Seven Ways to Think Like a 21st-Century Economist:  Amazon.co.uk: Raworth, Kate: 9781847941374: Books">
            <a:extLst>
              <a:ext uri="{FF2B5EF4-FFF2-40B4-BE49-F238E27FC236}">
                <a16:creationId xmlns:a16="http://schemas.microsoft.com/office/drawing/2014/main" id="{DEE675E4-58CA-1D4C-B893-9E9F0D2DDA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1820" y="1825625"/>
            <a:ext cx="2317010" cy="3571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674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14215-6A8B-4902-884B-24C0B4052169}"/>
              </a:ext>
            </a:extLst>
          </p:cNvPr>
          <p:cNvSpPr>
            <a:spLocks noGrp="1"/>
          </p:cNvSpPr>
          <p:nvPr>
            <p:ph type="title"/>
          </p:nvPr>
        </p:nvSpPr>
        <p:spPr/>
        <p:txBody>
          <a:bodyPr/>
          <a:lstStyle/>
          <a:p>
            <a:r>
              <a:rPr lang="en-GB" b="1" dirty="0">
                <a:solidFill>
                  <a:schemeClr val="bg1">
                    <a:lumMod val="50000"/>
                  </a:schemeClr>
                </a:solidFill>
                <a:latin typeface="+mn-lt"/>
              </a:rPr>
              <a:t>Circular Economy</a:t>
            </a:r>
          </a:p>
        </p:txBody>
      </p:sp>
      <p:sp>
        <p:nvSpPr>
          <p:cNvPr id="3" name="Content Placeholder 2">
            <a:extLst>
              <a:ext uri="{FF2B5EF4-FFF2-40B4-BE49-F238E27FC236}">
                <a16:creationId xmlns:a16="http://schemas.microsoft.com/office/drawing/2014/main" id="{AD9CD596-CD6F-41FA-B19C-B7CFC40F0F0C}"/>
              </a:ext>
            </a:extLst>
          </p:cNvPr>
          <p:cNvSpPr>
            <a:spLocks noGrp="1"/>
          </p:cNvSpPr>
          <p:nvPr>
            <p:ph idx="1"/>
          </p:nvPr>
        </p:nvSpPr>
        <p:spPr/>
        <p:txBody>
          <a:bodyPr>
            <a:normAutofit/>
          </a:bodyPr>
          <a:lstStyle/>
          <a:p>
            <a:endParaRPr lang="en-GB" dirty="0"/>
          </a:p>
          <a:p>
            <a:pPr marL="0" indent="0">
              <a:buNone/>
            </a:pPr>
            <a:endParaRPr lang="en-GB" dirty="0"/>
          </a:p>
          <a:p>
            <a:endParaRPr lang="en-GB" dirty="0"/>
          </a:p>
          <a:p>
            <a:endParaRPr lang="en-GB" dirty="0"/>
          </a:p>
          <a:p>
            <a:pPr marL="0" indent="0">
              <a:lnSpc>
                <a:spcPct val="107000"/>
              </a:lnSpc>
              <a:spcAft>
                <a:spcPts val="800"/>
              </a:spcAft>
              <a:buNone/>
            </a:pPr>
            <a:endParaRPr lang="en-GB" dirty="0">
              <a:hlinkClick r:id="rId2"/>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https://ellenmacarthurfoundation.org/topics/circular-economy-introduction/overview</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https://www.europarl.europa.eu/news/en/headlines/economy/20151201STO05603/circular-economy-definition-importance-and-benefits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2050" name="Picture 2" descr="The circular economy model">
            <a:extLst>
              <a:ext uri="{FF2B5EF4-FFF2-40B4-BE49-F238E27FC236}">
                <a16:creationId xmlns:a16="http://schemas.microsoft.com/office/drawing/2014/main" id="{9EE9F981-2999-4BAE-9C33-29B61B9573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555" y="1690689"/>
            <a:ext cx="4081943" cy="2285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650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A832F-3441-48A8-B50A-518EBCE48D81}"/>
              </a:ext>
            </a:extLst>
          </p:cNvPr>
          <p:cNvSpPr>
            <a:spLocks noGrp="1"/>
          </p:cNvSpPr>
          <p:nvPr>
            <p:ph type="title"/>
          </p:nvPr>
        </p:nvSpPr>
        <p:spPr/>
        <p:txBody>
          <a:bodyPr/>
          <a:lstStyle/>
          <a:p>
            <a:r>
              <a:rPr lang="en-GB" b="1" dirty="0">
                <a:solidFill>
                  <a:schemeClr val="bg1">
                    <a:lumMod val="50000"/>
                  </a:schemeClr>
                </a:solidFill>
                <a:latin typeface="+mn-lt"/>
              </a:rPr>
              <a:t>Foundational </a:t>
            </a:r>
            <a:br>
              <a:rPr lang="en-GB" b="1" dirty="0">
                <a:solidFill>
                  <a:schemeClr val="bg1">
                    <a:lumMod val="50000"/>
                  </a:schemeClr>
                </a:solidFill>
                <a:latin typeface="+mn-lt"/>
              </a:rPr>
            </a:br>
            <a:r>
              <a:rPr lang="en-GB" b="1" dirty="0">
                <a:solidFill>
                  <a:schemeClr val="bg1">
                    <a:lumMod val="50000"/>
                  </a:schemeClr>
                </a:solidFill>
                <a:latin typeface="+mn-lt"/>
              </a:rPr>
              <a:t>Economy</a:t>
            </a:r>
          </a:p>
        </p:txBody>
      </p:sp>
      <p:sp>
        <p:nvSpPr>
          <p:cNvPr id="3" name="Content Placeholder 2">
            <a:extLst>
              <a:ext uri="{FF2B5EF4-FFF2-40B4-BE49-F238E27FC236}">
                <a16:creationId xmlns:a16="http://schemas.microsoft.com/office/drawing/2014/main" id="{9B887253-4943-4708-9209-00F2E9320A4B}"/>
              </a:ext>
            </a:extLst>
          </p:cNvPr>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r>
              <a:rPr lang="en-GB" sz="1800" u="sng" dirty="0">
                <a:solidFill>
                  <a:srgbClr val="0563C1"/>
                </a:solidFill>
                <a:effectLst/>
                <a:latin typeface="Calibri" panose="020F0502020204030204" pitchFamily="34" charset="0"/>
                <a:ea typeface="DengXian" panose="02010600030101010101" pitchFamily="2" charset="-122"/>
                <a:hlinkClick r:id="rId2"/>
              </a:rPr>
              <a:t>https://gov.wales/foundational-economy</a:t>
            </a:r>
            <a:endParaRPr lang="en-GB" sz="1800" dirty="0">
              <a:effectLst/>
              <a:latin typeface="Calibri" panose="020F0502020204030204" pitchFamily="34" charset="0"/>
              <a:ea typeface="DengXian" panose="02010600030101010101" pitchFamily="2" charset="-122"/>
            </a:endParaRPr>
          </a:p>
          <a:p>
            <a:r>
              <a:rPr lang="en-GB" sz="1800" u="sng" dirty="0">
                <a:solidFill>
                  <a:srgbClr val="0563C1"/>
                </a:solidFill>
                <a:effectLst/>
                <a:latin typeface="Calibri" panose="020F0502020204030204" pitchFamily="34" charset="0"/>
                <a:ea typeface="DengXian" panose="02010600030101010101" pitchFamily="2" charset="-122"/>
                <a:hlinkClick r:id="rId3"/>
              </a:rPr>
              <a:t>https://businesswales.gov.wales/foundational-economy</a:t>
            </a:r>
            <a:endParaRPr lang="en-GB" sz="1800" dirty="0">
              <a:effectLst/>
              <a:latin typeface="Calibri" panose="020F0502020204030204" pitchFamily="34" charset="0"/>
              <a:ea typeface="DengXian" panose="02010600030101010101" pitchFamily="2" charset="-122"/>
            </a:endParaRPr>
          </a:p>
          <a:p>
            <a:r>
              <a:rPr lang="en-GB" sz="1800" u="sng" dirty="0">
                <a:solidFill>
                  <a:srgbClr val="0563C1"/>
                </a:solidFill>
                <a:effectLst/>
                <a:latin typeface="Calibri" panose="020F0502020204030204" pitchFamily="34" charset="0"/>
                <a:ea typeface="DengXian" panose="02010600030101010101" pitchFamily="2" charset="-122"/>
                <a:hlinkClick r:id="rId4"/>
              </a:rPr>
              <a:t>https://www.iwa.wales/agenda/2022/01/iwa-analysis-where-next-for-the-foundational-economy/</a:t>
            </a:r>
            <a:endParaRPr lang="en-GB" sz="1800" dirty="0">
              <a:effectLst/>
              <a:latin typeface="Calibri" panose="020F0502020204030204" pitchFamily="34" charset="0"/>
              <a:ea typeface="DengXian" panose="02010600030101010101" pitchFamily="2" charset="-122"/>
            </a:endParaRPr>
          </a:p>
          <a:p>
            <a:pPr marL="0" indent="0">
              <a:buNone/>
            </a:pPr>
            <a:r>
              <a:rPr lang="en-GB" sz="1800" dirty="0">
                <a:effectLst/>
                <a:latin typeface="Calibri" panose="020F0502020204030204" pitchFamily="34" charset="0"/>
                <a:ea typeface="DengXian" panose="02010600030101010101" pitchFamily="2" charset="-122"/>
              </a:rPr>
              <a:t> </a:t>
            </a:r>
          </a:p>
          <a:p>
            <a:pPr marL="0" indent="0">
              <a:buNone/>
            </a:pPr>
            <a:r>
              <a:rPr lang="en-GB" sz="1800" dirty="0">
                <a:effectLst/>
                <a:latin typeface="Calibri" panose="020F0502020204030204" pitchFamily="34" charset="0"/>
                <a:ea typeface="DengXian" panose="02010600030101010101" pitchFamily="2" charset="-122"/>
              </a:rPr>
              <a:t>Leading academics in this field include Prof Karel Williams (Manchester University) and Prof Calvin Jones (</a:t>
            </a:r>
            <a:r>
              <a:rPr lang="en-GB" sz="1800">
                <a:effectLst/>
                <a:latin typeface="Calibri" panose="020F0502020204030204" pitchFamily="34" charset="0"/>
                <a:ea typeface="DengXian" panose="02010600030101010101" pitchFamily="2" charset="-122"/>
              </a:rPr>
              <a:t>Cardiff University).</a:t>
            </a:r>
            <a:endParaRPr lang="en-GB" sz="1800" dirty="0">
              <a:effectLst/>
              <a:latin typeface="Calibri" panose="020F0502020204030204" pitchFamily="34" charset="0"/>
              <a:ea typeface="DengXian" panose="02010600030101010101" pitchFamily="2" charset="-122"/>
            </a:endParaRPr>
          </a:p>
          <a:p>
            <a:pPr marL="0" indent="0">
              <a:buNone/>
            </a:pPr>
            <a:endParaRPr lang="en-GB" dirty="0"/>
          </a:p>
        </p:txBody>
      </p:sp>
      <p:pic>
        <p:nvPicPr>
          <p:cNvPr id="3074" name="Picture 2" descr="Manchester University Press - Foundational Economy">
            <a:extLst>
              <a:ext uri="{FF2B5EF4-FFF2-40B4-BE49-F238E27FC236}">
                <a16:creationId xmlns:a16="http://schemas.microsoft.com/office/drawing/2014/main" id="{F291CC69-38C4-4D09-9146-6AE4AAB611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071" y="1628975"/>
            <a:ext cx="1684079" cy="25829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ew focus on the foundations of the UK's economy might help poorest regions  post-Brexit">
            <a:extLst>
              <a:ext uri="{FF2B5EF4-FFF2-40B4-BE49-F238E27FC236}">
                <a16:creationId xmlns:a16="http://schemas.microsoft.com/office/drawing/2014/main" id="{7D4880ED-7BE6-4077-9961-626C067B7A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42947" y="365125"/>
            <a:ext cx="4115183" cy="4164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045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latin typeface="+mn-lt"/>
              </a:rPr>
              <a:t>Kate </a:t>
            </a:r>
            <a:r>
              <a:rPr lang="en-GB" b="1" dirty="0" err="1">
                <a:latin typeface="+mn-lt"/>
              </a:rPr>
              <a:t>Raworth</a:t>
            </a:r>
            <a:br>
              <a:rPr lang="en-GB" b="1" dirty="0">
                <a:latin typeface="+mn-lt"/>
              </a:rPr>
            </a:br>
            <a:br>
              <a:rPr lang="en-GB" b="1" dirty="0">
                <a:latin typeface="+mn-lt"/>
              </a:rPr>
            </a:br>
            <a:endParaRPr lang="en-GB" b="1" dirty="0">
              <a:latin typeface="+mn-lt"/>
            </a:endParaRPr>
          </a:p>
        </p:txBody>
      </p:sp>
      <p:sp>
        <p:nvSpPr>
          <p:cNvPr id="3" name="Content Placeholder 2"/>
          <p:cNvSpPr>
            <a:spLocks noGrp="1"/>
          </p:cNvSpPr>
          <p:nvPr>
            <p:ph idx="1"/>
          </p:nvPr>
        </p:nvSpPr>
        <p:spPr/>
        <p:txBody>
          <a:bodyPr>
            <a:normAutofit/>
          </a:bodyPr>
          <a:lstStyle/>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Kate </a:t>
            </a:r>
            <a:r>
              <a:rPr lang="en-GB" sz="1800" b="1" dirty="0" err="1"/>
              <a:t>Raworth</a:t>
            </a:r>
            <a:r>
              <a:rPr lang="en-GB" sz="1800" dirty="0"/>
              <a:t> is an economist working for the University of Oxford and the University of Cambridge. She is known for her work on the 'doughnut economics', which she understands as an economic model that balances between essential human needs and planetary boundaries.</a:t>
            </a:r>
          </a:p>
          <a:p>
            <a:pPr lvl="0"/>
            <a:r>
              <a:rPr lang="en-GB" sz="1800" i="1" dirty="0"/>
              <a:t>Kate </a:t>
            </a:r>
            <a:r>
              <a:rPr lang="en-GB" sz="1800" i="1" dirty="0" err="1"/>
              <a:t>Raworth</a:t>
            </a:r>
            <a:r>
              <a:rPr lang="en-GB" sz="1800" i="1" dirty="0"/>
              <a:t> (2017). Doughnut economics: seven ways to think like a 21st-century economist. New York, United States: Random House. </a:t>
            </a:r>
            <a:endParaRPr lang="en-GB" sz="1800" dirty="0"/>
          </a:p>
          <a:p>
            <a:pPr lvl="0"/>
            <a:r>
              <a:rPr lang="en-GB" sz="1800" i="1" dirty="0"/>
              <a:t>Kate </a:t>
            </a:r>
            <a:r>
              <a:rPr lang="en-GB" sz="1800" i="1" dirty="0" err="1"/>
              <a:t>Raworth</a:t>
            </a:r>
            <a:r>
              <a:rPr lang="en-GB" sz="1800" i="1" dirty="0"/>
              <a:t> (2019). "Chapter 25: A new economics". In Extinction Rebellion (ed.). This Is Not a Drill: An Extinction Rebellion Handbook. Penguin Books. pp. 146–154.</a:t>
            </a:r>
            <a:endParaRPr lang="en-GB" dirty="0"/>
          </a:p>
          <a:p>
            <a:pPr marL="0" indent="0">
              <a:buNone/>
            </a:pPr>
            <a:endParaRPr lang="en-GB" dirty="0"/>
          </a:p>
          <a:p>
            <a:pPr marL="0" indent="0">
              <a:buNone/>
            </a:pPr>
            <a:endParaRPr lang="en-GB" dirty="0"/>
          </a:p>
        </p:txBody>
      </p:sp>
      <p:pic>
        <p:nvPicPr>
          <p:cNvPr id="4" name="Picture 12" descr="Image result for Kate Rawor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8928" y="432327"/>
            <a:ext cx="951444" cy="12583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Doughnut Economics: Seven Ways to Think Like a 21st-Century Economist:  Amazon.co.uk: Raworth, Kate: 9781847941374: Books">
            <a:extLst>
              <a:ext uri="{FF2B5EF4-FFF2-40B4-BE49-F238E27FC236}">
                <a16:creationId xmlns:a16="http://schemas.microsoft.com/office/drawing/2014/main" id="{69A464D2-84CC-5CF7-0601-9C6A53AB18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9033" y="365126"/>
            <a:ext cx="1591892" cy="2453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084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Doughnut Economics</a:t>
            </a:r>
          </a:p>
        </p:txBody>
      </p:sp>
      <p:sp>
        <p:nvSpPr>
          <p:cNvPr id="3" name="Content Placeholder 2"/>
          <p:cNvSpPr>
            <a:spLocks noGrp="1"/>
          </p:cNvSpPr>
          <p:nvPr>
            <p:ph idx="1"/>
          </p:nvPr>
        </p:nvSpPr>
        <p:spPr/>
        <p:txBody>
          <a:bodyPr>
            <a:normAutofit fontScale="92500" lnSpcReduction="20000"/>
          </a:bodyPr>
          <a:lstStyle/>
          <a:p>
            <a:endParaRPr lang="en-GB" sz="1900" dirty="0"/>
          </a:p>
          <a:p>
            <a:endParaRPr lang="en-GB" sz="1900" dirty="0"/>
          </a:p>
          <a:p>
            <a:r>
              <a:rPr lang="en-GB" sz="1900" dirty="0"/>
              <a:t>The </a:t>
            </a:r>
            <a:r>
              <a:rPr lang="en-GB" sz="1900" b="1" dirty="0"/>
              <a:t>Doughnut</a:t>
            </a:r>
            <a:r>
              <a:rPr lang="en-GB" sz="1900" dirty="0"/>
              <a:t>, or </a:t>
            </a:r>
            <a:r>
              <a:rPr lang="en-GB" sz="1900" b="1" dirty="0"/>
              <a:t>Doughnut economics</a:t>
            </a:r>
            <a:r>
              <a:rPr lang="en-GB" sz="1900" dirty="0"/>
              <a:t>, is a visual framework for sustainable development – shaped like a doughnut – combining the concept of planetary boundaries with the complementary concept of social boundaries. The framework was proposed to regard the performance of an economy by the extent to which the needs of people are met without overshooting Earth's ecological ceiling. The name derives from the shape of the diagram, i.e. a disc with a hole in the middle. The centre hole of the model depicts the proportion of people that lack access to life's essentials (healthcare, education, equity and so on) while the crust represents the ecological ceilings (planetary boundaries) that life depends on and must not be overshot.</a:t>
            </a:r>
          </a:p>
          <a:p>
            <a:r>
              <a:rPr lang="en-GB" sz="1900" dirty="0"/>
              <a:t>Consequently, an economy is considered prosperous when all twelve social foundations are met without overshooting any of the nine ecological ceilings. This situation is represented by the area between the two rings, namely the safe and just space for humanity. The diagram was developed by Oxford economist Kate </a:t>
            </a:r>
            <a:r>
              <a:rPr lang="en-GB" sz="1900" dirty="0" err="1"/>
              <a:t>Raworth</a:t>
            </a:r>
            <a:r>
              <a:rPr lang="en-GB" sz="1900" dirty="0"/>
              <a:t> in the Oxfam paper </a:t>
            </a:r>
            <a:r>
              <a:rPr lang="en-GB" sz="1900" i="1" dirty="0"/>
              <a:t>A Safe and Just Space for Humanity</a:t>
            </a:r>
            <a:r>
              <a:rPr lang="en-GB" sz="1900" dirty="0"/>
              <a:t> and elaborated upon in her book </a:t>
            </a:r>
            <a:r>
              <a:rPr lang="en-GB" sz="1900" i="1" dirty="0"/>
              <a:t>Doughnut Economics: Seven Ways to Think Like a 21st-Century Economist</a:t>
            </a:r>
            <a:r>
              <a:rPr lang="en-GB" sz="1900" dirty="0"/>
              <a:t>.</a:t>
            </a:r>
          </a:p>
          <a:p>
            <a:pPr marL="0" indent="0">
              <a:buNone/>
            </a:pPr>
            <a:endParaRPr lang="en-GB" dirty="0"/>
          </a:p>
        </p:txBody>
      </p:sp>
    </p:spTree>
    <p:extLst>
      <p:ext uri="{BB962C8B-B14F-4D97-AF65-F5344CB8AC3E}">
        <p14:creationId xmlns:p14="http://schemas.microsoft.com/office/powerpoint/2010/main" val="14997010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doughnut</a:t>
            </a:r>
          </a:p>
        </p:txBody>
      </p:sp>
      <p:pic>
        <p:nvPicPr>
          <p:cNvPr id="4" name="Content Placeholder 3" descr="https://upload.wikimedia.org/wikipedia/commons/thumb/1/12/Doughnut_%28economic_model%29.jpg/412px-Doughnut_%28economic_model%29.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50069" y="1300898"/>
            <a:ext cx="5241303" cy="5194169"/>
          </a:xfrm>
          <a:prstGeom prst="rect">
            <a:avLst/>
          </a:prstGeom>
          <a:noFill/>
          <a:ln>
            <a:noFill/>
          </a:ln>
        </p:spPr>
      </p:pic>
    </p:spTree>
    <p:extLst>
      <p:ext uri="{BB962C8B-B14F-4D97-AF65-F5344CB8AC3E}">
        <p14:creationId xmlns:p14="http://schemas.microsoft.com/office/powerpoint/2010/main" val="1718200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0FDD-E31C-4E0C-A7DC-EB2E0E5F9C4C}"/>
              </a:ext>
            </a:extLst>
          </p:cNvPr>
          <p:cNvSpPr>
            <a:spLocks noGrp="1"/>
          </p:cNvSpPr>
          <p:nvPr>
            <p:ph type="title"/>
          </p:nvPr>
        </p:nvSpPr>
        <p:spPr/>
        <p:txBody>
          <a:bodyPr/>
          <a:lstStyle/>
          <a:p>
            <a:r>
              <a:rPr lang="en-GB" b="1" dirty="0">
                <a:latin typeface="+mn-lt"/>
              </a:rPr>
              <a:t>A healthy economy should be designed to thrive, not grow</a:t>
            </a:r>
          </a:p>
        </p:txBody>
      </p:sp>
      <p:sp>
        <p:nvSpPr>
          <p:cNvPr id="3" name="Content Placeholder 2">
            <a:extLst>
              <a:ext uri="{FF2B5EF4-FFF2-40B4-BE49-F238E27FC236}">
                <a16:creationId xmlns:a16="http://schemas.microsoft.com/office/drawing/2014/main" id="{C461C0EF-11E5-48BC-8B4E-6EDC665E1E7C}"/>
              </a:ext>
            </a:extLst>
          </p:cNvPr>
          <p:cNvSpPr>
            <a:spLocks noGrp="1"/>
          </p:cNvSpPr>
          <p:nvPr>
            <p:ph idx="1"/>
          </p:nvPr>
        </p:nvSpPr>
        <p:spPr/>
        <p:txBody>
          <a:bodyPr/>
          <a:lstStyle/>
          <a:p>
            <a:pPr marL="0" indent="0">
              <a:buNone/>
            </a:pPr>
            <a:r>
              <a:rPr lang="en-GB" dirty="0"/>
              <a:t>TED talk by Kate Raworth 4/6/2018:</a:t>
            </a:r>
          </a:p>
          <a:p>
            <a:pPr marL="0" indent="0">
              <a:buNone/>
            </a:pPr>
            <a:endParaRPr lang="en-GB" dirty="0"/>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A healthy economy should be designed to thrive, not grow | Kate Raworth - Bing video</a:t>
            </a:r>
            <a:endParaRPr lang="en-GB" b="1" dirty="0"/>
          </a:p>
        </p:txBody>
      </p:sp>
      <p:pic>
        <p:nvPicPr>
          <p:cNvPr id="1026" name="Picture 2" descr="Image result for kate raworth">
            <a:extLst>
              <a:ext uri="{FF2B5EF4-FFF2-40B4-BE49-F238E27FC236}">
                <a16:creationId xmlns:a16="http://schemas.microsoft.com/office/drawing/2014/main" id="{CC5FF990-B8C1-408D-BF77-69D71B4062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574" y="2300287"/>
            <a:ext cx="3509963" cy="2322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924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211</TotalTime>
  <Words>854</Words>
  <Application>Microsoft Office PowerPoint</Application>
  <PresentationFormat>On-screen Show (4:3)</PresentationFormat>
  <Paragraphs>114</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Akkurat</vt:lpstr>
      <vt:lpstr>-apple-system</vt:lpstr>
      <vt:lpstr>Arial</vt:lpstr>
      <vt:lpstr>Calibri</vt:lpstr>
      <vt:lpstr>Calibri Light</vt:lpstr>
      <vt:lpstr>Montserrat</vt:lpstr>
      <vt:lpstr>Office Theme</vt:lpstr>
      <vt:lpstr>HPAN5047/6047 Cultural Insights from Economic Anthropology Economy and Ecology</vt:lpstr>
      <vt:lpstr>A reminder about human population growth  “how humanity's relationship with our ecological habitat (planet Earth) has changed over time”</vt:lpstr>
      <vt:lpstr> Human interaction with the environment </vt:lpstr>
      <vt:lpstr>To what extent is global warming the product of the drive for economic "growth"?</vt:lpstr>
      <vt:lpstr>What can be done - if anything - to safeguard biodiversity? </vt:lpstr>
      <vt:lpstr>Indigenous knowledge networks in the face of global change</vt:lpstr>
      <vt:lpstr>                                           PNAS = Proceedings of the National Academy of Sciences of the United States of America </vt:lpstr>
      <vt:lpstr>UWTSD selected to host UNESCO Global Hub of the Bridges Coalition 7/6/22</vt:lpstr>
      <vt:lpstr>Kogi people of Colombia</vt:lpstr>
      <vt:lpstr>Break</vt:lpstr>
      <vt:lpstr>Sustainabililty and the Growth Paradigm Alternative Economics?</vt:lpstr>
      <vt:lpstr>Ecological Economics: Linear and Cyclical economy</vt:lpstr>
      <vt:lpstr>Circular Economy</vt:lpstr>
      <vt:lpstr>Foundational  Economy</vt:lpstr>
      <vt:lpstr> Kate Raworth  </vt:lpstr>
      <vt:lpstr>Doughnut Economics</vt:lpstr>
      <vt:lpstr>The doughnut</vt:lpstr>
      <vt:lpstr>A healthy economy should be designed to thrive, not grow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12</cp:revision>
  <dcterms:created xsi:type="dcterms:W3CDTF">2023-01-02T11:26:16Z</dcterms:created>
  <dcterms:modified xsi:type="dcterms:W3CDTF">2024-09-27T11:57:40Z</dcterms:modified>
</cp:coreProperties>
</file>