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4"/>
  </p:sldMasterIdLst>
  <p:notesMasterIdLst>
    <p:notesMasterId r:id="rId19"/>
  </p:notes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7FE85D-BA37-4541-BC0C-0424F8238D84}" v="59" dt="2026-07-15T17:00:11.4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8" autoAdjust="0"/>
    <p:restoredTop sz="94660"/>
  </p:normalViewPr>
  <p:slideViewPr>
    <p:cSldViewPr snapToGrid="0">
      <p:cViewPr>
        <p:scale>
          <a:sx n="90" d="100"/>
          <a:sy n="90" d="100"/>
        </p:scale>
        <p:origin x="66" y="4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4D0822-5E80-4565-87E2-F320F60ACE86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F30C01-7F7B-4573-B845-D2D8DF63D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169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30C01-7F7B-4573-B845-D2D8DF63D0E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018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14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381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748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65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197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85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169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494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277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589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17225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8399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195931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5479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1310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35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8B60E1-54FE-1A4C-8F4F-F7F04A213B6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940B71BA-C5DF-934C-9E58-C809D3EB21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490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ncer.gov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macmillan.org.uk/" TargetMode="Externa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www.cancerresearchuk.org/" TargetMode="External"/><Relationship Id="rId11" Type="http://schemas.openxmlformats.org/officeDocument/2006/relationships/image" Target="../media/image1.png"/><Relationship Id="rId5" Type="http://schemas.openxmlformats.org/officeDocument/2006/relationships/hyperlink" Target="https://breastcancernow.org/" TargetMode="External"/><Relationship Id="rId10" Type="http://schemas.openxmlformats.org/officeDocument/2006/relationships/hyperlink" Target="https://www.nice.org.uk/" TargetMode="External"/><Relationship Id="rId4" Type="http://schemas.openxmlformats.org/officeDocument/2006/relationships/hyperlink" Target="https://www.cancer.net/" TargetMode="External"/><Relationship Id="rId9" Type="http://schemas.openxmlformats.org/officeDocument/2006/relationships/hyperlink" Target="https://www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5F287-A274-33FD-51B1-7FBFAB1E6A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Breast cancer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874F63-7B4A-188C-EAA1-60744DEBCA9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Student: Lisa Kamau (2329252)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138627F3-E219-96E1-14A2-046DFBA588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F01DE660-110F-D17E-3B58-F3FF01C84C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18267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560"/>
    </mc:Choice>
    <mc:Fallback>
      <p:transition spd="slow" advTm="48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68354-CA2D-2742-409C-977C67527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breast cancer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76C83-F938-74BD-5744-A225DDFBF8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747" y="1488613"/>
            <a:ext cx="8596668" cy="3880773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Breast cancer is a malignant condition caused by uncontrolled growth of abnormal cells in breast tissue (NHS, 2024)</a:t>
            </a:r>
          </a:p>
          <a:p>
            <a:r>
              <a:rPr lang="en-US" sz="2000" dirty="0"/>
              <a:t>Most commonly develops in epithelial cells of the ducts or lobules (Cancer Research UK, 2024)</a:t>
            </a:r>
          </a:p>
          <a:p>
            <a:endParaRPr lang="en-US" sz="2000" dirty="0"/>
          </a:p>
          <a:p>
            <a:r>
              <a:rPr lang="en-US" sz="2000" dirty="0"/>
              <a:t>How the disease develops?</a:t>
            </a:r>
          </a:p>
          <a:p>
            <a:r>
              <a:rPr lang="en-US" sz="2000" dirty="0"/>
              <a:t>Cells abnormally divide, forming a tumor</a:t>
            </a:r>
          </a:p>
          <a:p>
            <a:r>
              <a:rPr lang="en-US" sz="2000" dirty="0"/>
              <a:t>Possibly invade surrounding tissue (invasive cancer)</a:t>
            </a:r>
          </a:p>
          <a:p>
            <a:r>
              <a:rPr lang="en-US" sz="2000" dirty="0"/>
              <a:t>May spread via lymphatic system or bloodstream (metastasis) (Macmillan Cancer Support, 2024)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7FD4EBAB-4492-24BF-C6C9-993739FA7E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79483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962"/>
    </mc:Choice>
    <mc:Fallback>
      <p:transition spd="slow" advTm="589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BC015-F143-48CB-731E-527C9C6A1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Patient demographic profile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7D12C-3749-B9B0-4779-001F33A98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206" y="1253331"/>
            <a:ext cx="10515600" cy="4351338"/>
          </a:xfrm>
        </p:spPr>
        <p:txBody>
          <a:bodyPr>
            <a:noAutofit/>
          </a:bodyPr>
          <a:lstStyle/>
          <a:p>
            <a:r>
              <a:rPr lang="en-US" sz="2000" dirty="0"/>
              <a:t>Emma Brown, 59 year old female</a:t>
            </a:r>
          </a:p>
          <a:p>
            <a:r>
              <a:rPr lang="en-US" sz="2000" dirty="0"/>
              <a:t>Administrative office worker (sedentary occupation)</a:t>
            </a:r>
          </a:p>
          <a:p>
            <a:r>
              <a:rPr lang="en-US" sz="2000" dirty="0"/>
              <a:t>Lives with husband and 3 adult children</a:t>
            </a:r>
          </a:p>
          <a:p>
            <a:endParaRPr lang="en-US" sz="2000" dirty="0"/>
          </a:p>
          <a:p>
            <a:r>
              <a:rPr lang="en-US" sz="2000" b="1" dirty="0"/>
              <a:t>Medical Background</a:t>
            </a:r>
          </a:p>
          <a:p>
            <a:r>
              <a:rPr lang="en-US" sz="2000" dirty="0"/>
              <a:t>BMI: 31 (obese category)</a:t>
            </a:r>
          </a:p>
          <a:p>
            <a:r>
              <a:rPr lang="en-US" sz="2000" dirty="0"/>
              <a:t>Mild hypertension (controlled with medication)</a:t>
            </a:r>
          </a:p>
          <a:p>
            <a:r>
              <a:rPr lang="en-US" sz="2000" dirty="0"/>
              <a:t>No previous history of cancer</a:t>
            </a:r>
          </a:p>
          <a:p>
            <a:endParaRPr lang="en-US" sz="2000" dirty="0"/>
          </a:p>
          <a:p>
            <a:r>
              <a:rPr lang="en-US" sz="2000" b="1" dirty="0"/>
              <a:t>Lifestyle risk </a:t>
            </a:r>
            <a:r>
              <a:rPr lang="en-US" sz="2000" b="1" dirty="0" err="1"/>
              <a:t>facfors</a:t>
            </a:r>
            <a:endParaRPr lang="en-US" sz="2000" b="1" dirty="0"/>
          </a:p>
          <a:p>
            <a:r>
              <a:rPr lang="en-US" sz="2000" dirty="0"/>
              <a:t>Over 50</a:t>
            </a:r>
          </a:p>
          <a:p>
            <a:r>
              <a:rPr lang="en-US" sz="2000" dirty="0"/>
              <a:t>Family history of breast cancer (mother)</a:t>
            </a:r>
          </a:p>
          <a:p>
            <a:r>
              <a:rPr lang="en-US" sz="2000" dirty="0"/>
              <a:t>Obesity and little physical activity</a:t>
            </a:r>
          </a:p>
          <a:p>
            <a:r>
              <a:rPr lang="en-US" sz="2000" dirty="0"/>
              <a:t>Excessive alcohol consumption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A8B16CA-E13A-8B41-1EAB-01DEE14BC2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52889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651"/>
    </mc:Choice>
    <mc:Fallback>
      <p:transition spd="slow" advTm="586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8BA72-B081-2AA5-565A-3D71C8885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Anatomy and Physiological of the breast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0893B-7CB9-A708-69B4-57D99E851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 fontScale="85000" lnSpcReduction="10000"/>
          </a:bodyPr>
          <a:lstStyle/>
          <a:p>
            <a:r>
              <a:rPr lang="en-US" sz="2000" b="1" dirty="0"/>
              <a:t>Anatomy:</a:t>
            </a:r>
          </a:p>
          <a:p>
            <a:r>
              <a:rPr lang="en-US" sz="2000" dirty="0"/>
              <a:t>The breast is composed of lobes, </a:t>
            </a:r>
            <a:r>
              <a:rPr lang="en-US" sz="2000" dirty="0" err="1"/>
              <a:t>loubles</a:t>
            </a:r>
            <a:r>
              <a:rPr lang="en-US" sz="2000" dirty="0"/>
              <a:t>, ducts, fatty tissues and connective tissue (Rivard and Peterson, 2023). </a:t>
            </a:r>
          </a:p>
          <a:p>
            <a:r>
              <a:rPr lang="en-US" sz="2000" dirty="0"/>
              <a:t>Lobules produce milk, while the ducts transport milk to the nipple (Johnson and Cutler, 2026).</a:t>
            </a:r>
          </a:p>
          <a:p>
            <a:r>
              <a:rPr lang="en-US" sz="2000" dirty="0"/>
              <a:t>The breast drains into the auxiliary lymph nodes thorough </a:t>
            </a:r>
            <a:r>
              <a:rPr lang="en-US" sz="2000" dirty="0" err="1"/>
              <a:t>thr</a:t>
            </a:r>
            <a:r>
              <a:rPr lang="en-US" sz="2000" dirty="0"/>
              <a:t> </a:t>
            </a:r>
            <a:r>
              <a:rPr lang="en-US" sz="2000" dirty="0" err="1"/>
              <a:t>lympathic</a:t>
            </a:r>
            <a:r>
              <a:rPr lang="en-US" sz="2000" dirty="0"/>
              <a:t> system, an important route for the spread of breast cancer (Oxford Academic, 2013). </a:t>
            </a:r>
          </a:p>
          <a:p>
            <a:endParaRPr lang="en-US" sz="2000" dirty="0"/>
          </a:p>
          <a:p>
            <a:r>
              <a:rPr lang="en-US" sz="2000" b="1" dirty="0"/>
              <a:t>Physiology</a:t>
            </a:r>
          </a:p>
          <a:p>
            <a:r>
              <a:rPr lang="en-US" sz="2000" dirty="0"/>
              <a:t>Breast tissue is regulated by hormones, </a:t>
            </a:r>
            <a:r>
              <a:rPr lang="en-US" sz="2000" dirty="0" err="1"/>
              <a:t>particulary</a:t>
            </a:r>
            <a:r>
              <a:rPr lang="en-US" sz="2000" dirty="0"/>
              <a:t> estrogen and progesterone, which influences growth and development </a:t>
            </a:r>
          </a:p>
          <a:p>
            <a:r>
              <a:rPr lang="en-US" sz="2000" dirty="0"/>
              <a:t>In normal conditions, breast cells grow, divide and repair control manners.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D8227ED-F925-0D99-7CAB-FF9402EE8C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36743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591"/>
    </mc:Choice>
    <mc:Fallback>
      <p:transition spd="slow" advTm="425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73922-0646-14A3-40E9-438518E11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Pathophosilogy</a:t>
            </a:r>
            <a:r>
              <a:rPr lang="en-US" dirty="0"/>
              <a:t> of breast Cancer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4725C-5077-084D-B123-302D84317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034" y="1617664"/>
            <a:ext cx="8596668" cy="3880773"/>
          </a:xfrm>
        </p:spPr>
        <p:txBody>
          <a:bodyPr>
            <a:normAutofit/>
          </a:bodyPr>
          <a:lstStyle/>
          <a:p>
            <a:r>
              <a:rPr lang="en-US" sz="2000" dirty="0"/>
              <a:t>Development of Breast Cancer </a:t>
            </a:r>
          </a:p>
          <a:p>
            <a:r>
              <a:rPr lang="en-US" sz="2000" dirty="0"/>
              <a:t>DNA mutations cause normal breast cells to grow uncontrollably (Kumar, Abbas and Aster, 2021).</a:t>
            </a:r>
          </a:p>
          <a:p>
            <a:r>
              <a:rPr lang="en-US" sz="2000" dirty="0"/>
              <a:t>Abnormal cells from a malignant tumor. </a:t>
            </a:r>
          </a:p>
          <a:p>
            <a:r>
              <a:rPr lang="en-US" sz="2000" dirty="0"/>
              <a:t>Cancer cells invade the surrounding breast tissue.</a:t>
            </a:r>
          </a:p>
          <a:p>
            <a:r>
              <a:rPr lang="en-US" sz="2000" dirty="0"/>
              <a:t>Cancer may spread through the lymphatic system of blood stream (National Cancer Institute, 2023)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17C9269-164F-4841-F26A-CCCFE3DFF2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63219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559"/>
    </mc:Choice>
    <mc:Fallback>
      <p:transition spd="slow" advTm="63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9ABAC-A343-E0C3-9440-149D30B82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Functional, structural and physiological impact of breast cancer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0D152-7806-78EF-C880-3ACF93558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000" dirty="0"/>
              <a:t>Structural impact:</a:t>
            </a:r>
          </a:p>
          <a:p>
            <a:r>
              <a:rPr lang="en-US" sz="2000" dirty="0"/>
              <a:t>Formation of a malignant tumor within breast tissue.</a:t>
            </a:r>
          </a:p>
          <a:p>
            <a:r>
              <a:rPr lang="en-US" sz="2000" dirty="0"/>
              <a:t>Size and chaps of the breast changing.</a:t>
            </a:r>
          </a:p>
          <a:p>
            <a:r>
              <a:rPr lang="en-US" sz="2000" dirty="0"/>
              <a:t>Potential involvement of the axillary lymph nodes.</a:t>
            </a:r>
          </a:p>
          <a:p>
            <a:endParaRPr lang="en-US" sz="2000" b="1" dirty="0"/>
          </a:p>
          <a:p>
            <a:r>
              <a:rPr lang="en-US" sz="2000" b="1" dirty="0"/>
              <a:t>Functional and physiological impact:</a:t>
            </a:r>
          </a:p>
          <a:p>
            <a:r>
              <a:rPr lang="en-US" sz="2000" dirty="0"/>
              <a:t>Damage to normal breast tissue and function.</a:t>
            </a:r>
          </a:p>
          <a:p>
            <a:r>
              <a:rPr lang="en-US" sz="2000" dirty="0"/>
              <a:t>Normal cell growth and repair is disrupted</a:t>
            </a:r>
          </a:p>
          <a:p>
            <a:r>
              <a:rPr lang="en-US" sz="2000" dirty="0"/>
              <a:t>If the cancer spreads, it can affect the function of other organs through metastasis (National Cancer Institute, 2023).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EF1AA6E-4A72-3310-4F54-06ACCAD772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87243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467"/>
    </mc:Choice>
    <mc:Fallback>
      <p:transition spd="slow" advTm="394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7F9CC-E83E-EB1D-90C5-EBF6AE35B8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Diagnosis of breast cancer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E8C80-5231-DD77-8D2F-0FD369E90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034" y="1270000"/>
            <a:ext cx="8596668" cy="3880773"/>
          </a:xfrm>
        </p:spPr>
        <p:txBody>
          <a:bodyPr>
            <a:noAutofit/>
          </a:bodyPr>
          <a:lstStyle/>
          <a:p>
            <a:r>
              <a:rPr lang="en-US" sz="2000" b="1" i="0" u="none" strike="noStrike" dirty="0">
                <a:solidFill>
                  <a:srgbClr val="000000"/>
                </a:solidFill>
                <a:effectLst/>
              </a:rPr>
              <a:t>Clinical Assessment</a:t>
            </a:r>
          </a:p>
          <a:p>
            <a:r>
              <a:rPr lang="en-US" sz="2000" b="0" i="0" u="none" strike="noStrike" dirty="0">
                <a:solidFill>
                  <a:srgbClr val="000000"/>
                </a:solidFill>
                <a:effectLst/>
              </a:rPr>
              <a:t>Patient history and physical examination of the breast.</a:t>
            </a:r>
          </a:p>
          <a:p>
            <a:r>
              <a:rPr lang="en-US" sz="2000" b="0" i="0" u="none" strike="noStrike" dirty="0">
                <a:solidFill>
                  <a:srgbClr val="000000"/>
                </a:solidFill>
                <a:effectLst/>
              </a:rPr>
              <a:t>Assessment of symptoms (lump, skin changes, nipple changes)</a:t>
            </a:r>
          </a:p>
          <a:p>
            <a:r>
              <a:rPr lang="en-US" sz="2000" b="0" i="0" u="none" strike="noStrike" dirty="0">
                <a:solidFill>
                  <a:srgbClr val="000000"/>
                </a:solidFill>
                <a:effectLst/>
              </a:rPr>
              <a:t>Examination of axillary lymph nodes (NICE, 2023)</a:t>
            </a:r>
          </a:p>
          <a:p>
            <a:r>
              <a:rPr lang="en-US" sz="2000" b="1" i="0" u="none" strike="noStrike" dirty="0">
                <a:solidFill>
                  <a:srgbClr val="000000"/>
                </a:solidFill>
                <a:effectLst/>
              </a:rPr>
              <a:t>Diagnostic Tests</a:t>
            </a:r>
          </a:p>
          <a:p>
            <a:r>
              <a:rPr lang="en-US" sz="2000" b="0" i="0" u="none" strike="noStrike" dirty="0">
                <a:solidFill>
                  <a:srgbClr val="000000"/>
                </a:solidFill>
                <a:effectLst/>
              </a:rPr>
              <a:t>Mammography (X-ray imaging of breast tissue)</a:t>
            </a:r>
          </a:p>
          <a:p>
            <a:r>
              <a:rPr lang="en-US" sz="2000" b="0" i="0" u="none" strike="noStrike" dirty="0">
                <a:solidFill>
                  <a:srgbClr val="000000"/>
                </a:solidFill>
                <a:effectLst/>
              </a:rPr>
              <a:t>Ultrasound scan</a:t>
            </a:r>
          </a:p>
          <a:p>
            <a:r>
              <a:rPr lang="en-US" sz="2000" b="0" i="0" u="none" strike="noStrike" dirty="0">
                <a:solidFill>
                  <a:srgbClr val="000000"/>
                </a:solidFill>
                <a:effectLst/>
              </a:rPr>
              <a:t>Core needle biopsy to confirm cancer cells (NHS, 2024)</a:t>
            </a:r>
          </a:p>
          <a:p>
            <a:r>
              <a:rPr lang="en-US" sz="2000" b="1" i="0" u="none" strike="noStrike" dirty="0">
                <a:solidFill>
                  <a:srgbClr val="000000"/>
                </a:solidFill>
                <a:effectLst/>
              </a:rPr>
              <a:t>Staging</a:t>
            </a:r>
          </a:p>
          <a:p>
            <a:r>
              <a:rPr lang="en-US" sz="2000" b="0" i="0" u="none" strike="noStrike" dirty="0">
                <a:solidFill>
                  <a:srgbClr val="000000"/>
                </a:solidFill>
                <a:effectLst/>
              </a:rPr>
              <a:t>TNM system used:</a:t>
            </a:r>
          </a:p>
          <a:p>
            <a:pPr lvl="1"/>
            <a:r>
              <a:rPr lang="en-US" sz="2000" b="0" i="0" u="none" strike="noStrike" dirty="0" err="1">
                <a:solidFill>
                  <a:srgbClr val="000000"/>
                </a:solidFill>
                <a:effectLst/>
              </a:rPr>
              <a:t>Tumour</a:t>
            </a:r>
            <a:r>
              <a:rPr lang="en-US" sz="2000" b="0" i="0" u="none" strike="noStrike" dirty="0">
                <a:solidFill>
                  <a:srgbClr val="000000"/>
                </a:solidFill>
                <a:effectLst/>
              </a:rPr>
              <a:t> size (T)</a:t>
            </a:r>
          </a:p>
          <a:p>
            <a:pPr lvl="1"/>
            <a:r>
              <a:rPr lang="en-US" sz="2000" b="0" i="0" u="none" strike="noStrike" dirty="0">
                <a:solidFill>
                  <a:srgbClr val="000000"/>
                </a:solidFill>
                <a:effectLst/>
              </a:rPr>
              <a:t>Lymph node involvement (N)</a:t>
            </a:r>
          </a:p>
          <a:p>
            <a:pPr lvl="1"/>
            <a:r>
              <a:rPr lang="en-US" sz="2000" b="0" i="0" u="none" strike="noStrike" dirty="0">
                <a:solidFill>
                  <a:srgbClr val="000000"/>
                </a:solidFill>
                <a:effectLst/>
              </a:rPr>
              <a:t>Metastasis (M) (Cancer Research UK, 2024)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190DC4E7-46D3-C27B-4859-168B36A8D0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32899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934"/>
    </mc:Choice>
    <mc:Fallback>
      <p:transition spd="slow" advTm="469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2EF32-6AFD-6885-22EC-F20E5DB8C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Evidence-Based Treatment and Care Plan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35937-1F2A-71C5-71B8-B42C68B4B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 fontScale="92500" lnSpcReduction="20000"/>
          </a:bodyPr>
          <a:lstStyle/>
          <a:p>
            <a:r>
              <a:rPr lang="en-US" sz="2000" b="1" dirty="0"/>
              <a:t>Treatment plan</a:t>
            </a:r>
          </a:p>
          <a:p>
            <a:r>
              <a:rPr lang="en-US" sz="2000" dirty="0"/>
              <a:t>Breast surgery this can be </a:t>
            </a: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lumpectomy) or mastectomy</a:t>
            </a:r>
          </a:p>
          <a:p>
            <a:r>
              <a:rPr lang="en-US" sz="2000" dirty="0">
                <a:solidFill>
                  <a:srgbClr val="000000"/>
                </a:solidFill>
                <a:latin typeface="-webkit-standard"/>
              </a:rPr>
              <a:t>Radiotherapy to reduce cancer recurrence.</a:t>
            </a:r>
          </a:p>
          <a:p>
            <a:r>
              <a:rPr lang="en-US" sz="2000" dirty="0">
                <a:solidFill>
                  <a:srgbClr val="000000"/>
                </a:solidFill>
                <a:latin typeface="-webkit-standard"/>
              </a:rPr>
              <a:t>Chemotherapy to destroy cancer cells.</a:t>
            </a:r>
          </a:p>
          <a:p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Targeted therapy for HER2-positive breast cancer (</a:t>
            </a:r>
            <a:r>
              <a:rPr lang="en-US" sz="2000" b="0" i="0" u="none" strike="noStrike" dirty="0">
                <a:solidFill>
                  <a:srgbClr val="000000"/>
                </a:solidFill>
                <a:effectLst/>
              </a:rPr>
              <a:t>Breast Cancer Now</a:t>
            </a: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2024)</a:t>
            </a:r>
          </a:p>
          <a:p>
            <a:endParaRPr lang="en-US" sz="2000" b="1" dirty="0">
              <a:solidFill>
                <a:srgbClr val="000000"/>
              </a:solidFill>
              <a:latin typeface="-webkit-standard"/>
            </a:endParaRPr>
          </a:p>
          <a:p>
            <a:r>
              <a:rPr lang="en-US" sz="2000" b="1" dirty="0">
                <a:solidFill>
                  <a:srgbClr val="000000"/>
                </a:solidFill>
                <a:latin typeface="-webkit-standard"/>
              </a:rPr>
              <a:t>Care plan</a:t>
            </a:r>
          </a:p>
          <a:p>
            <a:r>
              <a:rPr lang="en-US" sz="2000" dirty="0"/>
              <a:t>Individual personalized treatment based on the stage of cancer.</a:t>
            </a:r>
          </a:p>
          <a:p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Care coordinated by a </a:t>
            </a:r>
            <a:r>
              <a:rPr lang="en-US" sz="2000" i="0" u="none" strike="noStrike" dirty="0">
                <a:solidFill>
                  <a:srgbClr val="000000"/>
                </a:solidFill>
                <a:effectLst/>
              </a:rPr>
              <a:t>Multidisciplinary Team (MDT)</a:t>
            </a:r>
          </a:p>
          <a:p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Emotional and psychological support provided throughout treatment (</a:t>
            </a:r>
            <a:r>
              <a:rPr lang="en-US" sz="2000" b="0" i="0" u="none" strike="noStrike" dirty="0">
                <a:solidFill>
                  <a:srgbClr val="000000"/>
                </a:solidFill>
                <a:effectLst/>
              </a:rPr>
              <a:t>Macmillan Cancer Support</a:t>
            </a: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2024)</a:t>
            </a:r>
            <a:endParaRPr lang="en-US" sz="2000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2BD4EFB6-1501-20A0-D9EA-18C7F58394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82534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379"/>
    </mc:Choice>
    <mc:Fallback>
      <p:transition spd="slow" advTm="403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D0033-3BB5-09BC-115B-5D5194F3F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Lifestyle recommendation and ongoing monitoring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8B889-17D8-BBA2-FF82-D10A202342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Lifestyle recommendation </a:t>
            </a:r>
          </a:p>
          <a:p>
            <a:r>
              <a:rPr lang="en-US" dirty="0"/>
              <a:t>Maintain a health body weight through balanced diet </a:t>
            </a:r>
          </a:p>
          <a:p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Engage in regular physical activity (at least 150 minutes per week where appropriate).</a:t>
            </a:r>
          </a:p>
          <a:p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Reduce alcohol intake.</a:t>
            </a:r>
          </a:p>
          <a:p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Stop smoking if applicable (World Cancer Research Fund International, 2018).</a:t>
            </a:r>
          </a:p>
          <a:p>
            <a:endParaRPr lang="en-US" dirty="0">
              <a:solidFill>
                <a:srgbClr val="000000"/>
              </a:solidFill>
            </a:endParaRPr>
          </a:p>
          <a:p>
            <a:r>
              <a:rPr lang="en-US" dirty="0"/>
              <a:t>Attend regular hospital follow-up appointments.</a:t>
            </a:r>
          </a:p>
          <a:p>
            <a:r>
              <a:rPr lang="en-US" dirty="0"/>
              <a:t>Monitor for signs of recurrence or treatment side effects.</a:t>
            </a:r>
          </a:p>
          <a:p>
            <a:r>
              <a:rPr lang="en-US" dirty="0"/>
              <a:t>Adhere to prescribed medications, such as hormone therapy. Report any new or worsening symptoms promptly (American Society of Clinical Oncology, 2024).</a:t>
            </a:r>
            <a:endParaRPr lang="en-US" b="0" i="0" u="none" strike="noStrike" dirty="0">
              <a:solidFill>
                <a:srgbClr val="000000"/>
              </a:solidFill>
              <a:effectLst/>
            </a:endParaRPr>
          </a:p>
          <a:p>
            <a:endParaRPr lang="en-US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AC54649-5D1E-15B2-35CC-4D77828581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75275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014"/>
    </mc:Choice>
    <mc:Fallback>
      <p:transition spd="slow" advTm="49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FEB87-09D7-6636-7A09-27EDB5FD9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Monitoring and Follow-up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29769-2E04-5DF9-77D4-66B3DC714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034" y="1603376"/>
            <a:ext cx="8596668" cy="3880773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Follow-up Care</a:t>
            </a:r>
          </a:p>
          <a:p>
            <a:r>
              <a:rPr lang="en-US" dirty="0"/>
              <a:t>Regular follow-up appointment with multidisciplinary team (MDT)</a:t>
            </a:r>
          </a:p>
          <a:p>
            <a:r>
              <a:rPr lang="en-US" dirty="0"/>
              <a:t>Clinical breast examinations to monitor recovery</a:t>
            </a:r>
          </a:p>
          <a:p>
            <a:r>
              <a:rPr lang="en-US" dirty="0"/>
              <a:t>Mammograms to detect recurrence</a:t>
            </a:r>
          </a:p>
          <a:p>
            <a:r>
              <a:rPr lang="en-US" dirty="0"/>
              <a:t>Monitor and manage treatment side effects (NICE, 2023).</a:t>
            </a:r>
          </a:p>
          <a:p>
            <a:endParaRPr lang="en-US" b="1" dirty="0"/>
          </a:p>
          <a:p>
            <a:r>
              <a:rPr lang="en-US" b="1" dirty="0"/>
              <a:t>Patient support</a:t>
            </a:r>
          </a:p>
          <a:p>
            <a:r>
              <a:rPr lang="en-US" dirty="0"/>
              <a:t>Encourage to take prescribed medication</a:t>
            </a:r>
          </a:p>
          <a:p>
            <a:r>
              <a:rPr lang="en-US" dirty="0"/>
              <a:t>Assess physical and phycological wellbeing.</a:t>
            </a:r>
          </a:p>
          <a:p>
            <a:r>
              <a:rPr lang="en-US" dirty="0"/>
              <a:t>Offer rehabilitation or counselling services if necessary.</a:t>
            </a:r>
          </a:p>
          <a:p>
            <a:r>
              <a:rPr lang="en-US" dirty="0"/>
              <a:t>Encourage patients to report any new symptoms promptly (Breast Cancer Now, 2024).</a:t>
            </a:r>
          </a:p>
          <a:p>
            <a:endParaRPr lang="en-US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0627A11-A7F9-3D64-11B3-3123E93B3B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82150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984"/>
    </mc:Choice>
    <mc:Fallback>
      <p:transition spd="slow" advTm="41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8DFFC-C044-D921-9A57-687EBEA6A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C93F0-4DAC-80A1-7426-F03E1F6B93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03377"/>
            <a:ext cx="8596668" cy="388077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Communication with patient</a:t>
            </a:r>
          </a:p>
          <a:p>
            <a:r>
              <a:rPr lang="en-GB" dirty="0"/>
              <a:t>Use clear, honest and compassionate communication to support patient understanding and involvement in care (Silverman, Kurtz and Draper, 2013</a:t>
            </a:r>
          </a:p>
          <a:p>
            <a:r>
              <a:rPr lang="en-GB" dirty="0"/>
              <a:t>Explain the definition of the diagnosis and treatment options clearly.</a:t>
            </a:r>
          </a:p>
          <a:p>
            <a:r>
              <a:rPr lang="en-GB" dirty="0"/>
              <a:t>Encourage shared decision making and allow patient to ask questions</a:t>
            </a:r>
          </a:p>
          <a:p>
            <a:r>
              <a:rPr lang="en-GB" dirty="0"/>
              <a:t>Regularly check in with the patient to ensure understanding.</a:t>
            </a:r>
          </a:p>
          <a:p>
            <a:endParaRPr lang="en-GB" dirty="0"/>
          </a:p>
          <a:p>
            <a:r>
              <a:rPr lang="en-GB" b="1" dirty="0"/>
              <a:t>Supporting the patient</a:t>
            </a:r>
          </a:p>
          <a:p>
            <a:r>
              <a:rPr lang="en-GB" dirty="0"/>
              <a:t>Provide emotional support during diagnosis.</a:t>
            </a:r>
          </a:p>
          <a:p>
            <a:r>
              <a:rPr lang="en-GB" dirty="0"/>
              <a:t>Involve family or carers with consent.</a:t>
            </a:r>
          </a:p>
          <a:p>
            <a:r>
              <a:rPr lang="en-GB" dirty="0"/>
              <a:t>Provide information to relevant support services.</a:t>
            </a:r>
          </a:p>
          <a:p>
            <a:r>
              <a:rPr lang="en-GB" dirty="0"/>
              <a:t>Maintain trust, dignity and respect through person-centred care.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8360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26023-3A02-50EA-A96F-89501CB7A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Ehtical</a:t>
            </a:r>
            <a:r>
              <a:rPr lang="en-GB" dirty="0"/>
              <a:t> Considerations in Breast Cancer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55666-F9C0-34F3-D557-B5A5A1469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347" y="1488613"/>
            <a:ext cx="8596668" cy="3880773"/>
          </a:xfrm>
        </p:spPr>
        <p:txBody>
          <a:bodyPr>
            <a:normAutofit/>
          </a:bodyPr>
          <a:lstStyle/>
          <a:p>
            <a:r>
              <a:rPr lang="en-GB" dirty="0"/>
              <a:t>Respecting Patient Rights</a:t>
            </a:r>
          </a:p>
          <a:p>
            <a:r>
              <a:rPr lang="en-GB" dirty="0"/>
              <a:t>Obtain informed consent before treatment.</a:t>
            </a:r>
          </a:p>
          <a:p>
            <a:r>
              <a:rPr lang="en-GB" dirty="0"/>
              <a:t>Respect her choices and involve her in decisions about her care.</a:t>
            </a:r>
          </a:p>
          <a:p>
            <a:r>
              <a:rPr lang="en-GB" dirty="0"/>
              <a:t>Maintain confidentiality and protect her health information.</a:t>
            </a:r>
          </a:p>
          <a:p>
            <a:endParaRPr lang="en-GB" dirty="0"/>
          </a:p>
          <a:p>
            <a:r>
              <a:rPr lang="en-GB" dirty="0"/>
              <a:t>Person centred and fair care</a:t>
            </a:r>
          </a:p>
          <a:p>
            <a:r>
              <a:rPr lang="en-GB" dirty="0"/>
              <a:t>Respect her beliefs, values and preferences. </a:t>
            </a:r>
          </a:p>
          <a:p>
            <a:r>
              <a:rPr lang="en-GB" dirty="0"/>
              <a:t>Provide equal access to healthcare without judgement.</a:t>
            </a:r>
          </a:p>
          <a:p>
            <a:r>
              <a:rPr lang="en-GB" dirty="0" err="1"/>
              <a:t>Maintian</a:t>
            </a:r>
            <a:r>
              <a:rPr lang="en-GB" dirty="0"/>
              <a:t> dignity and respect throughout treatment (Nursing and Midwifery Council, 2018)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702E908-00AA-6AF1-FEB2-B45681B893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34129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351"/>
    </mc:Choice>
    <mc:Fallback>
      <p:transition spd="slow" advTm="39351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CF4AF-97E8-9A31-7084-B06C46557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68025-5482-06B7-CF08-49A6549D9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Key points</a:t>
            </a:r>
          </a:p>
          <a:p>
            <a:r>
              <a:rPr lang="en-GB" dirty="0"/>
              <a:t>Breast cancer involves uncontrolled growth of abnormal cells affecting breast tissue.</a:t>
            </a:r>
          </a:p>
          <a:p>
            <a:r>
              <a:rPr lang="en-GB" dirty="0"/>
              <a:t>Understanding breast anatomy and physiology helps explain disease development and progression.</a:t>
            </a:r>
          </a:p>
          <a:p>
            <a:r>
              <a:rPr lang="en-GB" dirty="0"/>
              <a:t>Early diagnosis an evidence-based treatment means better outcomes.</a:t>
            </a:r>
          </a:p>
          <a:p>
            <a:r>
              <a:rPr lang="en-GB" dirty="0"/>
              <a:t>A holistic care plan should address physical, physiological and lifestyle needs.</a:t>
            </a:r>
          </a:p>
          <a:p>
            <a:r>
              <a:rPr lang="en-GB" dirty="0"/>
              <a:t>Person-centred communication and ethical practice is essential for quality care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D3CBE76-B7D3-3F5E-34F1-174F06B3BD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62976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619"/>
    </mc:Choice>
    <mc:Fallback>
      <p:transition spd="slow" advTm="426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3F4F1-46D2-B23B-E1F4-3D744B6B1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1CC0C-C05C-FE9C-6188-FF7EC3FC0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8750"/>
            <a:ext cx="10515600" cy="474821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American Society of Clinical Oncology (2024) </a:t>
            </a:r>
            <a:r>
              <a:rPr lang="en-GB" i="1" dirty="0"/>
              <a:t>Breast Cancer: Follow-Up Care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https://www.cancer.net/</a:t>
            </a:r>
            <a:r>
              <a:rPr lang="en-GB" dirty="0"/>
              <a:t> (Accessed: 15 July 2026).</a:t>
            </a:r>
          </a:p>
          <a:p>
            <a:r>
              <a:rPr lang="en-GB" dirty="0"/>
              <a:t>Breast Cancer Now (2024) </a:t>
            </a:r>
            <a:r>
              <a:rPr lang="en-GB" i="1" dirty="0"/>
              <a:t>Breast cancer treatment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https://breastcancernow.org/</a:t>
            </a:r>
            <a:r>
              <a:rPr lang="en-GB" dirty="0"/>
              <a:t> (Accessed: 15 July 2026).</a:t>
            </a:r>
          </a:p>
          <a:p>
            <a:r>
              <a:rPr lang="en-GB" dirty="0"/>
              <a:t>Cancer Research UK (2024) </a:t>
            </a:r>
            <a:r>
              <a:rPr lang="en-GB" i="1" dirty="0"/>
              <a:t>Breast cancer: stages, types and treatment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https://www.cancerresearchuk.org/</a:t>
            </a:r>
            <a:r>
              <a:rPr lang="en-GB" dirty="0"/>
              <a:t> (Accessed: 15 July 2026).</a:t>
            </a:r>
          </a:p>
          <a:p>
            <a:r>
              <a:rPr lang="en-GB" dirty="0"/>
              <a:t>Harvey, J., Down, S., Bright-Thomas, R., Winstanley, J. and Bishop, H. (2013) ‘Anatomy and physiology’. In: </a:t>
            </a:r>
            <a:r>
              <a:rPr lang="en-GB" i="1" dirty="0"/>
              <a:t>Breast Disease Management: A Multidisciplinary Manual</a:t>
            </a:r>
            <a:r>
              <a:rPr lang="en-GB" dirty="0"/>
              <a:t>. Oxford: Oxford University Press, pp. 25–33.</a:t>
            </a:r>
          </a:p>
          <a:p>
            <a:r>
              <a:rPr lang="en-GB" dirty="0"/>
              <a:t>Johnson, M.C. and Cutler, M.L. (2016) ‘Anatomy and physiology of the breast’. In: </a:t>
            </a:r>
            <a:r>
              <a:rPr lang="en-GB" i="1" dirty="0"/>
              <a:t>Management of Breast Diseases</a:t>
            </a:r>
            <a:r>
              <a:rPr lang="en-GB" dirty="0"/>
              <a:t>. 2nd </a:t>
            </a:r>
            <a:r>
              <a:rPr lang="en-GB" dirty="0" err="1"/>
              <a:t>edn</a:t>
            </a:r>
            <a:r>
              <a:rPr lang="en-GB" dirty="0"/>
              <a:t>. Cham: Springer International Publishing, pp. 1–39.</a:t>
            </a:r>
          </a:p>
          <a:p>
            <a:r>
              <a:rPr lang="en-GB" dirty="0"/>
              <a:t>Kumar, V., Abbas, A.K. and Aster, J.C. (2021) </a:t>
            </a:r>
            <a:r>
              <a:rPr lang="en-GB" i="1" dirty="0"/>
              <a:t>Robbins and </a:t>
            </a:r>
            <a:r>
              <a:rPr lang="en-GB" i="1" dirty="0" err="1"/>
              <a:t>Cotran</a:t>
            </a:r>
            <a:r>
              <a:rPr lang="en-GB" i="1" dirty="0"/>
              <a:t> Pathologic Basis of Disease</a:t>
            </a:r>
            <a:r>
              <a:rPr lang="en-GB" dirty="0"/>
              <a:t>. 10th </a:t>
            </a:r>
            <a:r>
              <a:rPr lang="en-GB" dirty="0" err="1"/>
              <a:t>edn</a:t>
            </a:r>
            <a:r>
              <a:rPr lang="en-GB" dirty="0"/>
              <a:t>. Philadelphia: Elsevier.</a:t>
            </a:r>
          </a:p>
          <a:p>
            <a:r>
              <a:rPr lang="en-GB" dirty="0"/>
              <a:t>Macmillan Cancer Support (2024) </a:t>
            </a:r>
            <a:r>
              <a:rPr lang="en-GB" i="1" dirty="0"/>
              <a:t>Breast cancer: treatment and support</a:t>
            </a:r>
            <a:r>
              <a:rPr lang="en-GB" dirty="0"/>
              <a:t>. Available at: </a:t>
            </a:r>
            <a:r>
              <a:rPr lang="en-GB" dirty="0">
                <a:hlinkClick r:id="rId7"/>
              </a:rPr>
              <a:t>https://www.macmillan.org.uk/</a:t>
            </a:r>
            <a:r>
              <a:rPr lang="en-GB" dirty="0"/>
              <a:t> (Accessed: 15 July 2026).</a:t>
            </a:r>
          </a:p>
          <a:p>
            <a:r>
              <a:rPr lang="en-GB" dirty="0"/>
              <a:t>National Cancer Institute (2023) </a:t>
            </a:r>
            <a:r>
              <a:rPr lang="en-GB" i="1" dirty="0"/>
              <a:t>Breast Cancer Treatment (PDQ®) – Patient Version</a:t>
            </a:r>
            <a:r>
              <a:rPr lang="en-GB" dirty="0"/>
              <a:t>. Available at: </a:t>
            </a:r>
            <a:r>
              <a:rPr lang="en-GB" dirty="0">
                <a:hlinkClick r:id="rId8"/>
              </a:rPr>
              <a:t>https://www.cancer.gov/</a:t>
            </a:r>
            <a:r>
              <a:rPr lang="en-GB" dirty="0"/>
              <a:t> (Accessed: 15 July 2026).</a:t>
            </a:r>
          </a:p>
          <a:p>
            <a:r>
              <a:rPr lang="en-GB" dirty="0"/>
              <a:t>National Health Service (NHS) (2024) </a:t>
            </a:r>
            <a:r>
              <a:rPr lang="en-GB" i="1" dirty="0"/>
              <a:t>Breast cancer: diagnosis and treatment</a:t>
            </a:r>
            <a:r>
              <a:rPr lang="en-GB" dirty="0"/>
              <a:t>. Available at: </a:t>
            </a:r>
            <a:r>
              <a:rPr lang="en-GB" dirty="0">
                <a:hlinkClick r:id="rId9"/>
              </a:rPr>
              <a:t>https://www.nhs.uk/</a:t>
            </a:r>
            <a:r>
              <a:rPr lang="en-GB" dirty="0"/>
              <a:t> (Accessed: 15 July 2026).</a:t>
            </a:r>
          </a:p>
          <a:p>
            <a:r>
              <a:rPr lang="en-GB" dirty="0"/>
              <a:t>National Institute for Health and Care Excellence (NICE) (2023) </a:t>
            </a:r>
            <a:r>
              <a:rPr lang="en-GB" i="1" dirty="0"/>
              <a:t>Early and locally advanced breast cancer: diagnosis and management</a:t>
            </a:r>
            <a:r>
              <a:rPr lang="en-GB" dirty="0"/>
              <a:t>. Available at: </a:t>
            </a:r>
            <a:r>
              <a:rPr lang="en-GB" dirty="0">
                <a:hlinkClick r:id="rId10"/>
              </a:rPr>
              <a:t>https://www.nice.org.uk/</a:t>
            </a:r>
            <a:r>
              <a:rPr lang="en-GB" dirty="0"/>
              <a:t> (Accessed: 15 July 2026).</a:t>
            </a:r>
          </a:p>
          <a:p>
            <a:r>
              <a:rPr lang="en-GB" dirty="0"/>
              <a:t>Nursing and Midwifery Council (2018) </a:t>
            </a:r>
            <a:r>
              <a:rPr lang="en-GB" i="1" dirty="0"/>
              <a:t>The Code: Professional standards of practice and behaviour for nurses, midwives and nursing associates</a:t>
            </a:r>
            <a:r>
              <a:rPr lang="en-GB" dirty="0"/>
              <a:t>. London: NMC.</a:t>
            </a:r>
          </a:p>
          <a:p>
            <a:r>
              <a:rPr lang="en-GB" dirty="0" err="1"/>
              <a:t>Rivard</a:t>
            </a:r>
            <a:r>
              <a:rPr lang="en-GB" dirty="0"/>
              <a:t>, A.B. and Peterson, D.C. (2023) </a:t>
            </a:r>
            <a:r>
              <a:rPr lang="en-GB" i="1" dirty="0"/>
              <a:t>Anatomy, Thorax, Breast</a:t>
            </a:r>
            <a:r>
              <a:rPr lang="en-GB" dirty="0"/>
              <a:t>. In: </a:t>
            </a:r>
            <a:r>
              <a:rPr lang="en-GB" dirty="0" err="1"/>
              <a:t>StatPearls</a:t>
            </a:r>
            <a:r>
              <a:rPr lang="en-GB" dirty="0"/>
              <a:t> [Internet]. Treasure Island (FL): </a:t>
            </a:r>
            <a:r>
              <a:rPr lang="en-GB" dirty="0" err="1"/>
              <a:t>StatPearls</a:t>
            </a:r>
            <a:r>
              <a:rPr lang="en-GB" dirty="0"/>
              <a:t> Publishing.</a:t>
            </a:r>
          </a:p>
          <a:p>
            <a:r>
              <a:rPr lang="en-GB" dirty="0"/>
              <a:t>Silverman, J., Kurtz, S. and Draper, J. (2013) </a:t>
            </a:r>
            <a:r>
              <a:rPr lang="en-GB" i="1" dirty="0"/>
              <a:t>Skills for Communicating with Patients</a:t>
            </a:r>
            <a:r>
              <a:rPr lang="en-GB" dirty="0"/>
              <a:t>. 3rd </a:t>
            </a:r>
            <a:r>
              <a:rPr lang="en-GB" dirty="0" err="1"/>
              <a:t>edn</a:t>
            </a:r>
            <a:r>
              <a:rPr lang="en-GB" dirty="0"/>
              <a:t>. Boca Raton: CRC Press.</a:t>
            </a:r>
          </a:p>
          <a:p>
            <a:r>
              <a:rPr lang="en-GB" dirty="0"/>
              <a:t>World Cancer Research Fund International (2018) </a:t>
            </a:r>
            <a:r>
              <a:rPr lang="en-GB" i="1" dirty="0"/>
              <a:t>Diet, Nutrition, Physical Activity and Cancer: A Global Perspective</a:t>
            </a:r>
            <a:r>
              <a:rPr lang="en-GB" dirty="0"/>
              <a:t>. Continuous Update Project Expert Report.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7D37A73-63FF-2765-400C-BF206DBD5A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59064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49"/>
    </mc:Choice>
    <mc:Fallback>
      <p:transition spd="slow" advTm="65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1AB1221ACE1F46A9B011090C064A7D" ma:contentTypeVersion="11" ma:contentTypeDescription="Create a new document." ma:contentTypeScope="" ma:versionID="90d2916bd1a84e9047509ec85bff8993">
  <xsd:schema xmlns:xsd="http://www.w3.org/2001/XMLSchema" xmlns:xs="http://www.w3.org/2001/XMLSchema" xmlns:p="http://schemas.microsoft.com/office/2006/metadata/properties" xmlns:ns3="6b39b6f0-a755-40b3-9925-0d4bddb9b830" targetNamespace="http://schemas.microsoft.com/office/2006/metadata/properties" ma:root="true" ma:fieldsID="2b4930e2e6f46943abf3f2ea6426dac0" ns3:_="">
    <xsd:import namespace="6b39b6f0-a755-40b3-9925-0d4bddb9b83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39b6f0-a755-40b3-9925-0d4bddb9b83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b39b6f0-a755-40b3-9925-0d4bddb9b830" xsi:nil="true"/>
  </documentManagement>
</p:properties>
</file>

<file path=customXml/itemProps1.xml><?xml version="1.0" encoding="utf-8"?>
<ds:datastoreItem xmlns:ds="http://schemas.openxmlformats.org/officeDocument/2006/customXml" ds:itemID="{9D1468F0-528F-4C9C-8EF7-8763667F7C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b39b6f0-a755-40b3-9925-0d4bddb9b8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9CA708F-5CA2-4D0F-BDC4-D65D62C699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28C7AAD-CDE3-4632-8C84-FAA7140202B0}">
  <ds:schemaRefs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schemas.microsoft.com/office/2006/metadata/properties"/>
    <ds:schemaRef ds:uri="6b39b6f0-a755-40b3-9925-0d4bddb9b830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1437</Words>
  <Application>Microsoft Office PowerPoint</Application>
  <PresentationFormat>Widescreen</PresentationFormat>
  <Paragraphs>142</Paragraphs>
  <Slides>14</Slides>
  <Notes>1</Notes>
  <HiddenSlides>0</HiddenSlides>
  <MMClips>14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-webkit-standard</vt:lpstr>
      <vt:lpstr>Aptos</vt:lpstr>
      <vt:lpstr>Arial</vt:lpstr>
      <vt:lpstr>Trebuchet MS</vt:lpstr>
      <vt:lpstr>Wingdings 3</vt:lpstr>
      <vt:lpstr>Facet</vt:lpstr>
      <vt:lpstr>Breast cancer presentation </vt:lpstr>
      <vt:lpstr>Introduction to breast cancer </vt:lpstr>
      <vt:lpstr>Patient demographic profile </vt:lpstr>
      <vt:lpstr>Anatomy and Physiological of the breast </vt:lpstr>
      <vt:lpstr>Pathophosilogy of breast Cancer </vt:lpstr>
      <vt:lpstr>Functional, structural and physiological impact of breast cancer </vt:lpstr>
      <vt:lpstr>Diagnosis of breast cancer </vt:lpstr>
      <vt:lpstr>Evidence-Based Treatment and Care Plan</vt:lpstr>
      <vt:lpstr>Lifestyle recommendation and ongoing monitoring </vt:lpstr>
      <vt:lpstr>Monitoring and Follow-up Care</vt:lpstr>
      <vt:lpstr>Effective Communication</vt:lpstr>
      <vt:lpstr>Ehtical Considerations in Breast Cancer 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Breast cancer presentation</dc:title>
  <dc:creator>lisa kamau</dc:creator>
  <cp:lastModifiedBy>Lisa Kamau (2329252)</cp:lastModifiedBy>
  <cp:revision>5</cp:revision>
  <dcterms:created xsi:type="dcterms:W3CDTF">2026-06-25T12:57:23Z</dcterms:created>
  <dcterms:modified xsi:type="dcterms:W3CDTF">2026-07-15T17:00:45Z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0x010100F81AB1221ACE1F46A9B011090C064A7D</vt:lpwstr>
  </property>
</Properties>
</file>