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0" r:id="rId5"/>
    <p:sldId id="258" r:id="rId6"/>
    <p:sldId id="259"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16008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4126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767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7251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9/23/2019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7910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9/23/2019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0283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9/23/2019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6911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36130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9/23/2019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0174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03556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2808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16344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74172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9/23/2019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62331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9/23/2019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75138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42493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4981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9/23/2019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91717982"/>
      </p:ext>
    </p:extLst>
  </p:cSld>
  <p:clrMap bg1="dk1" tx1="lt1" bg2="dk2" tx2="lt2" accent1="accent1" accent2="accent2" accent3="accent3" accent4="accent4" accent5="accent5" accent6="accent6" hlink="hlink" folHlink="folHlink"/>
  <p:sldLayoutIdLst>
    <p:sldLayoutId id="2147483677" r:id="rId1"/>
    <p:sldLayoutId id="2147483676" r:id="rId2"/>
    <p:sldLayoutId id="2147483675" r:id="rId3"/>
    <p:sldLayoutId id="2147483674" r:id="rId4"/>
    <p:sldLayoutId id="2147483673" r:id="rId5"/>
    <p:sldLayoutId id="2147483672" r:id="rId6"/>
    <p:sldLayoutId id="2147483671" r:id="rId7"/>
    <p:sldLayoutId id="2147483670" r:id="rId8"/>
    <p:sldLayoutId id="2147483669" r:id="rId9"/>
    <p:sldLayoutId id="2147483668"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descr="A picture containing outdoor, black&#10;&#10;Description automatically generated">
            <a:extLst>
              <a:ext uri="{FF2B5EF4-FFF2-40B4-BE49-F238E27FC236}">
                <a16:creationId xmlns:a16="http://schemas.microsoft.com/office/drawing/2014/main" id="{C23F5A09-78C6-48BE-A0F7-47C043EFF167}"/>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t="1209" b="11919"/>
          <a:stretch/>
        </p:blipFill>
        <p:spPr>
          <a:xfrm>
            <a:off x="0" y="0"/>
            <a:ext cx="12193739" cy="6858000"/>
          </a:xfrm>
          <a:prstGeom prst="rect">
            <a:avLst/>
          </a:prstGeom>
        </p:spPr>
      </p:pic>
      <p:sp useBgFill="1">
        <p:nvSpPr>
          <p:cNvPr id="16"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028777"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85DBA95-21DF-4EB8-BE2A-2FCCDA2FFCAD}"/>
              </a:ext>
            </a:extLst>
          </p:cNvPr>
          <p:cNvSpPr>
            <a:spLocks noGrp="1"/>
          </p:cNvSpPr>
          <p:nvPr>
            <p:ph type="ctrTitle"/>
          </p:nvPr>
        </p:nvSpPr>
        <p:spPr>
          <a:xfrm>
            <a:off x="1225118" y="1673524"/>
            <a:ext cx="3622090" cy="2420504"/>
          </a:xfrm>
        </p:spPr>
        <p:txBody>
          <a:bodyPr>
            <a:normAutofit/>
          </a:bodyPr>
          <a:lstStyle/>
          <a:p>
            <a:pPr algn="l"/>
            <a:r>
              <a:rPr lang="en-US" sz="4000" dirty="0"/>
              <a:t>From Ways of Seeing to </a:t>
            </a:r>
            <a:br>
              <a:rPr lang="en-US" sz="4000" dirty="0"/>
            </a:br>
            <a:r>
              <a:rPr lang="en-US" sz="4000" dirty="0"/>
              <a:t>Ways of Being</a:t>
            </a:r>
            <a:endParaRPr lang="en-GB" sz="4000" dirty="0"/>
          </a:p>
        </p:txBody>
      </p:sp>
      <p:sp>
        <p:nvSpPr>
          <p:cNvPr id="3" name="Subtitle 2">
            <a:extLst>
              <a:ext uri="{FF2B5EF4-FFF2-40B4-BE49-F238E27FC236}">
                <a16:creationId xmlns:a16="http://schemas.microsoft.com/office/drawing/2014/main" id="{0C1D5351-37C8-4F2E-BBD6-EEAF19FA2177}"/>
              </a:ext>
            </a:extLst>
          </p:cNvPr>
          <p:cNvSpPr>
            <a:spLocks noGrp="1"/>
          </p:cNvSpPr>
          <p:nvPr>
            <p:ph type="subTitle" idx="1"/>
          </p:nvPr>
        </p:nvSpPr>
        <p:spPr>
          <a:xfrm>
            <a:off x="1225118" y="4157933"/>
            <a:ext cx="3622089" cy="1026544"/>
          </a:xfrm>
        </p:spPr>
        <p:txBody>
          <a:bodyPr>
            <a:normAutofit/>
          </a:bodyPr>
          <a:lstStyle/>
          <a:p>
            <a:pPr algn="l"/>
            <a:r>
              <a:rPr lang="en-US" sz="1800" dirty="0"/>
              <a:t>Some critical perspectives on photography, film, and new media</a:t>
            </a:r>
            <a:endParaRPr lang="en-GB" sz="1800" dirty="0"/>
          </a:p>
        </p:txBody>
      </p:sp>
    </p:spTree>
    <p:extLst>
      <p:ext uri="{BB962C8B-B14F-4D97-AF65-F5344CB8AC3E}">
        <p14:creationId xmlns:p14="http://schemas.microsoft.com/office/powerpoint/2010/main" val="55860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4C3119C3-2D1B-4924-93DE-64C13F525C35}"/>
              </a:ext>
            </a:extLst>
          </p:cNvPr>
          <p:cNvSpPr>
            <a:spLocks noGrp="1"/>
          </p:cNvSpPr>
          <p:nvPr>
            <p:ph type="title"/>
          </p:nvPr>
        </p:nvSpPr>
        <p:spPr>
          <a:xfrm>
            <a:off x="723900" y="609600"/>
            <a:ext cx="6167967" cy="1556702"/>
          </a:xfrm>
        </p:spPr>
        <p:txBody>
          <a:bodyPr>
            <a:normAutofit/>
          </a:bodyPr>
          <a:lstStyle/>
          <a:p>
            <a:r>
              <a:rPr lang="en-US" dirty="0"/>
              <a:t>John Berger, </a:t>
            </a:r>
            <a:r>
              <a:rPr lang="en-US" i="1" dirty="0"/>
              <a:t>Ways of Seeing</a:t>
            </a:r>
            <a:endParaRPr lang="en-GB" dirty="0"/>
          </a:p>
        </p:txBody>
      </p:sp>
      <p:sp>
        <p:nvSpPr>
          <p:cNvPr id="6" name="Content Placeholder 2">
            <a:extLst>
              <a:ext uri="{FF2B5EF4-FFF2-40B4-BE49-F238E27FC236}">
                <a16:creationId xmlns:a16="http://schemas.microsoft.com/office/drawing/2014/main" id="{53AE98AC-6BE8-4F85-BD48-292F91288101}"/>
              </a:ext>
            </a:extLst>
          </p:cNvPr>
          <p:cNvSpPr>
            <a:spLocks noGrp="1"/>
          </p:cNvSpPr>
          <p:nvPr>
            <p:ph idx="1"/>
          </p:nvPr>
        </p:nvSpPr>
        <p:spPr>
          <a:xfrm>
            <a:off x="647700" y="2354729"/>
            <a:ext cx="6244167" cy="3598396"/>
          </a:xfrm>
        </p:spPr>
        <p:txBody>
          <a:bodyPr anchor="t">
            <a:noAutofit/>
          </a:bodyPr>
          <a:lstStyle/>
          <a:p>
            <a:pPr>
              <a:lnSpc>
                <a:spcPct val="90000"/>
              </a:lnSpc>
            </a:pPr>
            <a:r>
              <a:rPr lang="en-US" dirty="0">
                <a:effectLst/>
              </a:rPr>
              <a:t>Seeing comes before words. The child looks and recognizes before it can speak. It is seeing which establishes our place in the surrounding world</a:t>
            </a:r>
          </a:p>
          <a:p>
            <a:pPr>
              <a:lnSpc>
                <a:spcPct val="90000"/>
              </a:lnSpc>
            </a:pPr>
            <a:r>
              <a:rPr lang="en-US" dirty="0">
                <a:effectLst/>
              </a:rPr>
              <a:t>Soon after we can see, we are aware that we can also be seen. The eye of the other combines with our own eye to make it fully credible that we are part of the visible world</a:t>
            </a:r>
          </a:p>
          <a:p>
            <a:pPr>
              <a:lnSpc>
                <a:spcPct val="90000"/>
              </a:lnSpc>
            </a:pPr>
            <a:r>
              <a:rPr lang="en-US" dirty="0">
                <a:effectLst/>
              </a:rPr>
              <a:t>Images were first made to conjure up the appearance of something that was absent. No other kind of relic can offer such a direct testimony about the world which surrounded other people at other times </a:t>
            </a:r>
            <a:endParaRPr lang="en-GB" dirty="0"/>
          </a:p>
        </p:txBody>
      </p:sp>
      <p:pic>
        <p:nvPicPr>
          <p:cNvPr id="17" name="Picture 16">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10" name="Picture 9" descr="A person looking at the camera&#10;&#10;Description automatically generated">
            <a:extLst>
              <a:ext uri="{FF2B5EF4-FFF2-40B4-BE49-F238E27FC236}">
                <a16:creationId xmlns:a16="http://schemas.microsoft.com/office/drawing/2014/main" id="{248F2F82-427D-407E-A47A-37E700B541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86320" y="367240"/>
            <a:ext cx="3725260" cy="5753298"/>
          </a:xfrm>
          <a:prstGeom prst="rect">
            <a:avLst/>
          </a:prstGeom>
        </p:spPr>
      </p:pic>
    </p:spTree>
    <p:extLst>
      <p:ext uri="{BB962C8B-B14F-4D97-AF65-F5344CB8AC3E}">
        <p14:creationId xmlns:p14="http://schemas.microsoft.com/office/powerpoint/2010/main" val="1489018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EE8E0-BD66-40A7-A8B2-CDB8B38B4EDA}"/>
              </a:ext>
            </a:extLst>
          </p:cNvPr>
          <p:cNvSpPr>
            <a:spLocks noGrp="1"/>
          </p:cNvSpPr>
          <p:nvPr>
            <p:ph type="title"/>
          </p:nvPr>
        </p:nvSpPr>
        <p:spPr>
          <a:xfrm>
            <a:off x="550416" y="609599"/>
            <a:ext cx="6341451" cy="1174075"/>
          </a:xfrm>
        </p:spPr>
        <p:txBody>
          <a:bodyPr>
            <a:normAutofit/>
          </a:bodyPr>
          <a:lstStyle/>
          <a:p>
            <a:pPr>
              <a:lnSpc>
                <a:spcPct val="90000"/>
              </a:lnSpc>
            </a:pPr>
            <a:r>
              <a:rPr lang="en-US" sz="3700" dirty="0"/>
              <a:t>Roland Barthes, </a:t>
            </a:r>
            <a:r>
              <a:rPr lang="en-US" sz="3700" i="1" dirty="0"/>
              <a:t>Camera Lucida</a:t>
            </a:r>
            <a:endParaRPr lang="en-GB" sz="3700" dirty="0"/>
          </a:p>
        </p:txBody>
      </p:sp>
      <p:sp>
        <p:nvSpPr>
          <p:cNvPr id="3" name="Content Placeholder 2">
            <a:extLst>
              <a:ext uri="{FF2B5EF4-FFF2-40B4-BE49-F238E27FC236}">
                <a16:creationId xmlns:a16="http://schemas.microsoft.com/office/drawing/2014/main" id="{63690AA7-FA16-42AC-B91B-3828CA6188EE}"/>
              </a:ext>
            </a:extLst>
          </p:cNvPr>
          <p:cNvSpPr>
            <a:spLocks noGrp="1"/>
          </p:cNvSpPr>
          <p:nvPr>
            <p:ph idx="1"/>
          </p:nvPr>
        </p:nvSpPr>
        <p:spPr>
          <a:xfrm>
            <a:off x="550416" y="1972101"/>
            <a:ext cx="6341451" cy="3722748"/>
          </a:xfrm>
        </p:spPr>
        <p:txBody>
          <a:bodyPr anchor="ctr">
            <a:normAutofit/>
          </a:bodyPr>
          <a:lstStyle/>
          <a:p>
            <a:r>
              <a:rPr lang="en-US" dirty="0">
                <a:effectLst/>
              </a:rPr>
              <a:t>The Photograph does not call up the past. The effect it produces…is not to restore what has been abolished (by time, by distance) but to attest that what I see has indeed existed </a:t>
            </a:r>
          </a:p>
          <a:p>
            <a:r>
              <a:rPr lang="en-US" dirty="0">
                <a:effectLst/>
              </a:rPr>
              <a:t>The Photograph does not necessarily say what is no longer, but only and for certain what has been </a:t>
            </a:r>
          </a:p>
          <a:p>
            <a:r>
              <a:rPr lang="en-US" dirty="0">
                <a:effectLst/>
              </a:rPr>
              <a:t>Every photograph is a certificate of presence…neither image nor reality, a new being really: a reality one can no longer touch </a:t>
            </a:r>
            <a:endParaRPr lang="en-GB" dirty="0"/>
          </a:p>
        </p:txBody>
      </p:sp>
      <p:pic>
        <p:nvPicPr>
          <p:cNvPr id="15" name="Picture 11">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5" name="Picture 4" descr="A person wearing a striped shirt and looking at the camera&#10;&#10;Description automatically generated">
            <a:extLst>
              <a:ext uri="{FF2B5EF4-FFF2-40B4-BE49-F238E27FC236}">
                <a16:creationId xmlns:a16="http://schemas.microsoft.com/office/drawing/2014/main" id="{3193D01B-5B24-467C-B974-13D381489D1A}"/>
              </a:ext>
            </a:extLst>
          </p:cNvPr>
          <p:cNvPicPr>
            <a:picLocks noChangeAspect="1"/>
          </p:cNvPicPr>
          <p:nvPr/>
        </p:nvPicPr>
        <p:blipFill rotWithShape="1">
          <a:blip r:embed="rId4">
            <a:extLst>
              <a:ext uri="{28A0092B-C50C-407E-A947-70E740481C1C}">
                <a14:useLocalDpi xmlns:a14="http://schemas.microsoft.com/office/drawing/2010/main" val="0"/>
              </a:ext>
            </a:extLst>
          </a:blip>
          <a:srcRect l="33605" r="22356" b="2"/>
          <a:stretch/>
        </p:blipFill>
        <p:spPr>
          <a:xfrm>
            <a:off x="7552945" y="643465"/>
            <a:ext cx="3995592" cy="5103372"/>
          </a:xfrm>
          <a:prstGeom prst="rect">
            <a:avLst/>
          </a:prstGeom>
        </p:spPr>
      </p:pic>
    </p:spTree>
    <p:extLst>
      <p:ext uri="{BB962C8B-B14F-4D97-AF65-F5344CB8AC3E}">
        <p14:creationId xmlns:p14="http://schemas.microsoft.com/office/powerpoint/2010/main" val="1522277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77488B02-C55A-41C8-B448-D0B6FF2CD783}"/>
              </a:ext>
            </a:extLst>
          </p:cNvPr>
          <p:cNvSpPr>
            <a:spLocks noGrp="1"/>
          </p:cNvSpPr>
          <p:nvPr>
            <p:ph type="title"/>
          </p:nvPr>
        </p:nvSpPr>
        <p:spPr>
          <a:xfrm>
            <a:off x="459845" y="475214"/>
            <a:ext cx="6524625" cy="1556702"/>
          </a:xfrm>
        </p:spPr>
        <p:txBody>
          <a:bodyPr>
            <a:normAutofit/>
          </a:bodyPr>
          <a:lstStyle/>
          <a:p>
            <a:r>
              <a:rPr lang="en-US" dirty="0"/>
              <a:t>Bill Nichols on documentary</a:t>
            </a:r>
            <a:endParaRPr lang="en-GB" dirty="0"/>
          </a:p>
        </p:txBody>
      </p:sp>
      <p:sp>
        <p:nvSpPr>
          <p:cNvPr id="6" name="Content Placeholder 2">
            <a:extLst>
              <a:ext uri="{FF2B5EF4-FFF2-40B4-BE49-F238E27FC236}">
                <a16:creationId xmlns:a16="http://schemas.microsoft.com/office/drawing/2014/main" id="{4A61AE98-A395-4337-949B-909E73781A79}"/>
              </a:ext>
            </a:extLst>
          </p:cNvPr>
          <p:cNvSpPr>
            <a:spLocks noGrp="1"/>
          </p:cNvSpPr>
          <p:nvPr>
            <p:ph idx="1"/>
          </p:nvPr>
        </p:nvSpPr>
        <p:spPr>
          <a:xfrm>
            <a:off x="552450" y="2354729"/>
            <a:ext cx="6339417" cy="3703171"/>
          </a:xfrm>
        </p:spPr>
        <p:txBody>
          <a:bodyPr anchor="t">
            <a:noAutofit/>
          </a:bodyPr>
          <a:lstStyle/>
          <a:p>
            <a:pPr>
              <a:lnSpc>
                <a:spcPct val="90000"/>
              </a:lnSpc>
            </a:pPr>
            <a:r>
              <a:rPr lang="en-US" dirty="0">
                <a:effectLst/>
              </a:rPr>
              <a:t>Film, video, and now digitally based images can bear witness to what took place in front of the camera with extraordinary fidelity </a:t>
            </a:r>
          </a:p>
          <a:p>
            <a:pPr>
              <a:lnSpc>
                <a:spcPct val="90000"/>
              </a:lnSpc>
            </a:pPr>
            <a:r>
              <a:rPr lang="en-US" dirty="0">
                <a:effectLst/>
              </a:rPr>
              <a:t>The value of this indexical quality to scientific image making depends on minimizing the degree to which the image…exhibits any sense of perspective or point of view…The indexical image offers no perspective and has no distinctive voice or style </a:t>
            </a:r>
          </a:p>
          <a:p>
            <a:pPr>
              <a:lnSpc>
                <a:spcPct val="90000"/>
              </a:lnSpc>
            </a:pPr>
            <a:r>
              <a:rPr lang="en-US" dirty="0">
                <a:effectLst/>
              </a:rPr>
              <a:t>Documentary commonly makes use of indexical images as evidence or to create the impression of evidence for the perspectives or proposals it offers </a:t>
            </a:r>
            <a:endParaRPr lang="en-GB" dirty="0"/>
          </a:p>
        </p:txBody>
      </p:sp>
      <p:pic>
        <p:nvPicPr>
          <p:cNvPr id="17" name="Picture 16">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10" name="Picture 9" descr="A person wearing glasses and looking at the camera&#10;&#10;Description automatically generated">
            <a:extLst>
              <a:ext uri="{FF2B5EF4-FFF2-40B4-BE49-F238E27FC236}">
                <a16:creationId xmlns:a16="http://schemas.microsoft.com/office/drawing/2014/main" id="{2F086FFA-F965-4235-AE1B-1ACBB4EBF7BB}"/>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b="4999"/>
          <a:stretch/>
        </p:blipFill>
        <p:spPr>
          <a:xfrm>
            <a:off x="7667625" y="841257"/>
            <a:ext cx="4173314" cy="4955862"/>
          </a:xfrm>
          <a:prstGeom prst="rect">
            <a:avLst/>
          </a:prstGeom>
        </p:spPr>
      </p:pic>
    </p:spTree>
    <p:extLst>
      <p:ext uri="{BB962C8B-B14F-4D97-AF65-F5344CB8AC3E}">
        <p14:creationId xmlns:p14="http://schemas.microsoft.com/office/powerpoint/2010/main" val="3580941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4BF8EE2C-45B4-48D4-A23C-E9CC1CD87DBB}"/>
              </a:ext>
            </a:extLst>
          </p:cNvPr>
          <p:cNvSpPr>
            <a:spLocks noGrp="1"/>
          </p:cNvSpPr>
          <p:nvPr>
            <p:ph type="title"/>
          </p:nvPr>
        </p:nvSpPr>
        <p:spPr>
          <a:xfrm>
            <a:off x="643463" y="609599"/>
            <a:ext cx="6248404" cy="1174075"/>
          </a:xfrm>
        </p:spPr>
        <p:txBody>
          <a:bodyPr>
            <a:normAutofit/>
          </a:bodyPr>
          <a:lstStyle/>
          <a:p>
            <a:pPr>
              <a:lnSpc>
                <a:spcPct val="90000"/>
              </a:lnSpc>
            </a:pPr>
            <a:r>
              <a:rPr lang="en-US" sz="3700" dirty="0"/>
              <a:t>Susan Sontag, </a:t>
            </a:r>
            <a:r>
              <a:rPr lang="en-US" sz="3700" i="1" dirty="0"/>
              <a:t>On Photography</a:t>
            </a:r>
            <a:endParaRPr lang="en-GB" sz="3700" dirty="0"/>
          </a:p>
        </p:txBody>
      </p:sp>
      <p:sp>
        <p:nvSpPr>
          <p:cNvPr id="6" name="Content Placeholder 2">
            <a:extLst>
              <a:ext uri="{FF2B5EF4-FFF2-40B4-BE49-F238E27FC236}">
                <a16:creationId xmlns:a16="http://schemas.microsoft.com/office/drawing/2014/main" id="{125C53FA-A9EB-4DC6-8DA6-18E8EB2716AF}"/>
              </a:ext>
            </a:extLst>
          </p:cNvPr>
          <p:cNvSpPr>
            <a:spLocks noGrp="1"/>
          </p:cNvSpPr>
          <p:nvPr>
            <p:ph idx="1"/>
          </p:nvPr>
        </p:nvSpPr>
        <p:spPr>
          <a:xfrm>
            <a:off x="457200" y="2162601"/>
            <a:ext cx="6358467" cy="3722748"/>
          </a:xfrm>
        </p:spPr>
        <p:txBody>
          <a:bodyPr anchor="ctr">
            <a:noAutofit/>
          </a:bodyPr>
          <a:lstStyle/>
          <a:p>
            <a:pPr>
              <a:lnSpc>
                <a:spcPct val="90000"/>
              </a:lnSpc>
            </a:pPr>
            <a:r>
              <a:rPr lang="en-US" dirty="0">
                <a:effectLst/>
              </a:rPr>
              <a:t>[A] photograph is not only an image (as a painting is an image), an interpretation of the real; it is also a trace, something directly stenciled off the real, like a footprint or a deathmask </a:t>
            </a:r>
            <a:endParaRPr lang="en-GB" dirty="0">
              <a:effectLst/>
            </a:endParaRPr>
          </a:p>
          <a:p>
            <a:pPr>
              <a:lnSpc>
                <a:spcPct val="90000"/>
              </a:lnSpc>
            </a:pPr>
            <a:r>
              <a:rPr lang="en-US" dirty="0">
                <a:effectLst/>
              </a:rPr>
              <a:t>What is written about a person or an event is an interpretation, as are paintings and drawings. Photographed images do not seem to be statements about the world so much as pieces of it, miniatures of reality that anyone can make or acquire </a:t>
            </a:r>
          </a:p>
          <a:p>
            <a:pPr>
              <a:lnSpc>
                <a:spcPct val="90000"/>
              </a:lnSpc>
            </a:pPr>
            <a:r>
              <a:rPr lang="en-US" dirty="0">
                <a:effectLst/>
              </a:rPr>
              <a:t>Having a photograph of Shakespeare would be like having a nail from the True Cross </a:t>
            </a:r>
          </a:p>
          <a:p>
            <a:pPr marL="36900" indent="0">
              <a:lnSpc>
                <a:spcPct val="90000"/>
              </a:lnSpc>
              <a:buNone/>
            </a:pPr>
            <a:endParaRPr lang="en-GB" dirty="0"/>
          </a:p>
        </p:txBody>
      </p:sp>
      <p:pic>
        <p:nvPicPr>
          <p:cNvPr id="17" name="Picture 16">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10" name="Picture 9" descr="A person standing in front of a book shelf&#10;&#10;Description automatically generated">
            <a:extLst>
              <a:ext uri="{FF2B5EF4-FFF2-40B4-BE49-F238E27FC236}">
                <a16:creationId xmlns:a16="http://schemas.microsoft.com/office/drawing/2014/main" id="{9EF5604A-7CB4-4415-80BC-AE12B5DA16A8}"/>
              </a:ext>
            </a:extLst>
          </p:cNvPr>
          <p:cNvPicPr>
            <a:picLocks noChangeAspect="1"/>
          </p:cNvPicPr>
          <p:nvPr/>
        </p:nvPicPr>
        <p:blipFill rotWithShape="1">
          <a:blip r:embed="rId4">
            <a:extLst>
              <a:ext uri="{28A0092B-C50C-407E-A947-70E740481C1C}">
                <a14:useLocalDpi xmlns:a14="http://schemas.microsoft.com/office/drawing/2010/main" val="0"/>
              </a:ext>
            </a:extLst>
          </a:blip>
          <a:srcRect l="47367" r="373" b="1"/>
          <a:stretch/>
        </p:blipFill>
        <p:spPr>
          <a:xfrm>
            <a:off x="7552945" y="643465"/>
            <a:ext cx="3995592" cy="5103372"/>
          </a:xfrm>
          <a:prstGeom prst="rect">
            <a:avLst/>
          </a:prstGeom>
        </p:spPr>
      </p:pic>
    </p:spTree>
    <p:extLst>
      <p:ext uri="{BB962C8B-B14F-4D97-AF65-F5344CB8AC3E}">
        <p14:creationId xmlns:p14="http://schemas.microsoft.com/office/powerpoint/2010/main" val="1286407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263267B-DF81-4497-9DB0-E381F002DA46}"/>
              </a:ext>
            </a:extLst>
          </p:cNvPr>
          <p:cNvSpPr>
            <a:spLocks noGrp="1"/>
          </p:cNvSpPr>
          <p:nvPr>
            <p:ph type="title"/>
          </p:nvPr>
        </p:nvSpPr>
        <p:spPr>
          <a:xfrm>
            <a:off x="643463" y="609599"/>
            <a:ext cx="6248404" cy="1174075"/>
          </a:xfrm>
        </p:spPr>
        <p:txBody>
          <a:bodyPr>
            <a:normAutofit/>
          </a:bodyPr>
          <a:lstStyle/>
          <a:p>
            <a:pPr>
              <a:lnSpc>
                <a:spcPct val="90000"/>
              </a:lnSpc>
            </a:pPr>
            <a:r>
              <a:rPr lang="en-US" sz="3700" dirty="0"/>
              <a:t>Susan Sontag, </a:t>
            </a:r>
            <a:r>
              <a:rPr lang="en-US" sz="3700" i="1" dirty="0"/>
              <a:t>On Photography</a:t>
            </a:r>
            <a:endParaRPr lang="en-GB" sz="3700" dirty="0"/>
          </a:p>
        </p:txBody>
      </p:sp>
      <p:sp>
        <p:nvSpPr>
          <p:cNvPr id="7" name="Content Placeholder 2">
            <a:extLst>
              <a:ext uri="{FF2B5EF4-FFF2-40B4-BE49-F238E27FC236}">
                <a16:creationId xmlns:a16="http://schemas.microsoft.com/office/drawing/2014/main" id="{F2546BD4-E280-4AA5-9A92-1956A0DBF28C}"/>
              </a:ext>
            </a:extLst>
          </p:cNvPr>
          <p:cNvSpPr>
            <a:spLocks noGrp="1"/>
          </p:cNvSpPr>
          <p:nvPr>
            <p:ph idx="1"/>
          </p:nvPr>
        </p:nvSpPr>
        <p:spPr>
          <a:xfrm>
            <a:off x="643463" y="1880788"/>
            <a:ext cx="6248404" cy="3937071"/>
          </a:xfrm>
        </p:spPr>
        <p:txBody>
          <a:bodyPr anchor="ctr">
            <a:normAutofit/>
          </a:bodyPr>
          <a:lstStyle/>
          <a:p>
            <a:r>
              <a:rPr lang="en-US" dirty="0">
                <a:effectLst/>
              </a:rPr>
              <a:t>Photography implies that we know about the world if we accept it as the camera records it. But this is the opposite of understanding, which starts from </a:t>
            </a:r>
            <a:r>
              <a:rPr lang="en-US" i="1" dirty="0">
                <a:effectLst/>
              </a:rPr>
              <a:t>not</a:t>
            </a:r>
            <a:r>
              <a:rPr lang="en-US" dirty="0">
                <a:effectLst/>
              </a:rPr>
              <a:t> accepting the world as it looks…Understanding is based on how [something] functions…Only that which narrates can make us understand. </a:t>
            </a:r>
          </a:p>
          <a:p>
            <a:r>
              <a:rPr lang="en-US" dirty="0">
                <a:effectLst/>
              </a:rPr>
              <a:t>Industrial societies turn their citizens into image junkies…Ultimately, having an experience becomes identical with taking a photograph of it</a:t>
            </a:r>
          </a:p>
          <a:p>
            <a:r>
              <a:rPr lang="en-US" dirty="0">
                <a:effectLst/>
              </a:rPr>
              <a:t>Today everything exists to end in a photograph</a:t>
            </a:r>
            <a:endParaRPr lang="en-GB" dirty="0">
              <a:effectLst/>
            </a:endParaRPr>
          </a:p>
          <a:p>
            <a:pPr marL="36900" indent="0">
              <a:buNone/>
            </a:pPr>
            <a:endParaRPr lang="en-GB" dirty="0"/>
          </a:p>
        </p:txBody>
      </p:sp>
      <p:pic>
        <p:nvPicPr>
          <p:cNvPr id="19" name="Picture 15">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9" name="Picture 8" descr="A person standing in front of a book shelf&#10;&#10;Description automatically generated">
            <a:extLst>
              <a:ext uri="{FF2B5EF4-FFF2-40B4-BE49-F238E27FC236}">
                <a16:creationId xmlns:a16="http://schemas.microsoft.com/office/drawing/2014/main" id="{EA8A192D-E10A-488E-B963-299FCE77A7DE}"/>
              </a:ext>
            </a:extLst>
          </p:cNvPr>
          <p:cNvPicPr>
            <a:picLocks noChangeAspect="1"/>
          </p:cNvPicPr>
          <p:nvPr/>
        </p:nvPicPr>
        <p:blipFill rotWithShape="1">
          <a:blip r:embed="rId4">
            <a:extLst>
              <a:ext uri="{28A0092B-C50C-407E-A947-70E740481C1C}">
                <a14:useLocalDpi xmlns:a14="http://schemas.microsoft.com/office/drawing/2010/main" val="0"/>
              </a:ext>
            </a:extLst>
          </a:blip>
          <a:srcRect l="47367" r="373" b="1"/>
          <a:stretch/>
        </p:blipFill>
        <p:spPr>
          <a:xfrm>
            <a:off x="7552945" y="643465"/>
            <a:ext cx="3995592" cy="5103372"/>
          </a:xfrm>
          <a:prstGeom prst="rect">
            <a:avLst/>
          </a:prstGeom>
        </p:spPr>
      </p:pic>
    </p:spTree>
    <p:extLst>
      <p:ext uri="{BB962C8B-B14F-4D97-AF65-F5344CB8AC3E}">
        <p14:creationId xmlns:p14="http://schemas.microsoft.com/office/powerpoint/2010/main" val="4242228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959FAE1-71C4-4433-8FD9-C1C092C45953}"/>
              </a:ext>
            </a:extLst>
          </p:cNvPr>
          <p:cNvSpPr>
            <a:spLocks noGrp="1"/>
          </p:cNvSpPr>
          <p:nvPr>
            <p:ph type="title"/>
          </p:nvPr>
        </p:nvSpPr>
        <p:spPr>
          <a:xfrm>
            <a:off x="298707" y="474790"/>
            <a:ext cx="6934198" cy="1174075"/>
          </a:xfrm>
        </p:spPr>
        <p:txBody>
          <a:bodyPr>
            <a:normAutofit/>
          </a:bodyPr>
          <a:lstStyle/>
          <a:p>
            <a:pPr>
              <a:lnSpc>
                <a:spcPct val="90000"/>
              </a:lnSpc>
            </a:pPr>
            <a:r>
              <a:rPr lang="en-US" sz="3700" dirty="0"/>
              <a:t>Henry Jenkins, </a:t>
            </a:r>
            <a:r>
              <a:rPr lang="en-US" sz="3700" i="1" dirty="0"/>
              <a:t>Convergence Culture</a:t>
            </a:r>
            <a:endParaRPr lang="en-GB" sz="3700" dirty="0"/>
          </a:p>
        </p:txBody>
      </p:sp>
      <p:sp>
        <p:nvSpPr>
          <p:cNvPr id="6" name="Content Placeholder 2">
            <a:extLst>
              <a:ext uri="{FF2B5EF4-FFF2-40B4-BE49-F238E27FC236}">
                <a16:creationId xmlns:a16="http://schemas.microsoft.com/office/drawing/2014/main" id="{EC224E78-6131-4D48-AE99-E9D7A4F5DEF3}"/>
              </a:ext>
            </a:extLst>
          </p:cNvPr>
          <p:cNvSpPr>
            <a:spLocks noGrp="1"/>
          </p:cNvSpPr>
          <p:nvPr>
            <p:ph idx="1"/>
          </p:nvPr>
        </p:nvSpPr>
        <p:spPr>
          <a:xfrm>
            <a:off x="298707" y="1972101"/>
            <a:ext cx="6593161" cy="3722748"/>
          </a:xfrm>
        </p:spPr>
        <p:txBody>
          <a:bodyPr anchor="ctr">
            <a:normAutofit/>
          </a:bodyPr>
          <a:lstStyle/>
          <a:p>
            <a:pPr>
              <a:buClr>
                <a:srgbClr val="E5B773"/>
              </a:buClr>
            </a:pPr>
            <a:r>
              <a:rPr lang="en-US" dirty="0">
                <a:effectLst/>
              </a:rPr>
              <a:t>Convergence is both a top-down corporate-driven process and a bottom-up consumer driven process</a:t>
            </a:r>
          </a:p>
          <a:p>
            <a:pPr>
              <a:buClr>
                <a:srgbClr val="E5B773"/>
              </a:buClr>
            </a:pPr>
            <a:r>
              <a:rPr lang="en-US" dirty="0">
                <a:effectLst/>
              </a:rPr>
              <a:t>Convergence requires media companies to rethink old assumptions about what it means to consume media. If old consumers were assumed to be passive, the new consumers are active</a:t>
            </a:r>
          </a:p>
          <a:p>
            <a:pPr>
              <a:buClr>
                <a:srgbClr val="E5B773"/>
              </a:buClr>
            </a:pPr>
            <a:r>
              <a:rPr lang="en-US" dirty="0">
                <a:effectLst/>
              </a:rPr>
              <a:t>The term, participatory culture, contrasts with older notions of passive media spectatorship. Rather than talking about media producers and consumers as occupying separate roles, we might now seem them as participants who interact with each other</a:t>
            </a:r>
          </a:p>
        </p:txBody>
      </p:sp>
      <p:pic>
        <p:nvPicPr>
          <p:cNvPr id="17" name="Picture 16">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10" name="Picture 9" descr="A person posing for the camera&#10;&#10;Description automatically generated">
            <a:extLst>
              <a:ext uri="{FF2B5EF4-FFF2-40B4-BE49-F238E27FC236}">
                <a16:creationId xmlns:a16="http://schemas.microsoft.com/office/drawing/2014/main" id="{4FB05862-0693-4A80-9C39-F59D24A8349B}"/>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l="43105" r="12856" b="2"/>
          <a:stretch/>
        </p:blipFill>
        <p:spPr>
          <a:xfrm>
            <a:off x="7552945" y="643465"/>
            <a:ext cx="3995592" cy="5103372"/>
          </a:xfrm>
          <a:prstGeom prst="rect">
            <a:avLst/>
          </a:prstGeom>
        </p:spPr>
      </p:pic>
    </p:spTree>
    <p:extLst>
      <p:ext uri="{BB962C8B-B14F-4D97-AF65-F5344CB8AC3E}">
        <p14:creationId xmlns:p14="http://schemas.microsoft.com/office/powerpoint/2010/main" val="190811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
      <a:dk1>
        <a:srgbClr val="000000"/>
      </a:dk1>
      <a:lt1>
        <a:srgbClr val="FFFFFF"/>
      </a:lt1>
      <a:dk2>
        <a:srgbClr val="593532"/>
      </a:dk2>
      <a:lt2>
        <a:srgbClr val="E4E2E8"/>
      </a:lt2>
      <a:accent1>
        <a:srgbClr val="A4C34D"/>
      </a:accent1>
      <a:accent2>
        <a:srgbClr val="B19F3B"/>
      </a:accent2>
      <a:accent3>
        <a:srgbClr val="C37F4D"/>
      </a:accent3>
      <a:accent4>
        <a:srgbClr val="B13C3B"/>
      </a:accent4>
      <a:accent5>
        <a:srgbClr val="C34D7D"/>
      </a:accent5>
      <a:accent6>
        <a:srgbClr val="B13B9C"/>
      </a:accent6>
      <a:hlink>
        <a:srgbClr val="722638"/>
      </a:hlink>
      <a:folHlink>
        <a:srgbClr val="4C4C4C"/>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81</TotalTime>
  <Words>592</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Calisto MT</vt:lpstr>
      <vt:lpstr>Wingdings 2</vt:lpstr>
      <vt:lpstr>SlateVTI</vt:lpstr>
      <vt:lpstr>From Ways of Seeing to  Ways of Being</vt:lpstr>
      <vt:lpstr>John Berger, Ways of Seeing</vt:lpstr>
      <vt:lpstr>Roland Barthes, Camera Lucida</vt:lpstr>
      <vt:lpstr>Bill Nichols on documentary</vt:lpstr>
      <vt:lpstr>Susan Sontag, On Photography</vt:lpstr>
      <vt:lpstr>Susan Sontag, On Photography</vt:lpstr>
      <vt:lpstr>Henry Jenkins, Convergence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Ways of Seeing to Ways of Being</dc:title>
  <dc:creator>Matt Jones</dc:creator>
  <cp:lastModifiedBy>Matt Jones</cp:lastModifiedBy>
  <cp:revision>12</cp:revision>
  <dcterms:created xsi:type="dcterms:W3CDTF">2019-07-04T19:25:11Z</dcterms:created>
  <dcterms:modified xsi:type="dcterms:W3CDTF">2019-09-24T01:55:29Z</dcterms:modified>
</cp:coreProperties>
</file>