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34" r:id="rId1"/>
  </p:sldMasterIdLst>
  <p:notesMasterIdLst>
    <p:notesMasterId r:id="rId15"/>
  </p:notesMasterIdLst>
  <p:sldIdLst>
    <p:sldId id="256" r:id="rId2"/>
    <p:sldId id="257" r:id="rId3"/>
    <p:sldId id="258" r:id="rId4"/>
    <p:sldId id="259" r:id="rId5"/>
    <p:sldId id="260" r:id="rId6"/>
    <p:sldId id="261" r:id="rId7"/>
    <p:sldId id="262" r:id="rId8"/>
    <p:sldId id="263" r:id="rId9"/>
    <p:sldId id="267" r:id="rId10"/>
    <p:sldId id="268" r:id="rId11"/>
    <p:sldId id="264" r:id="rId12"/>
    <p:sldId id="265" r:id="rId13"/>
    <p:sldId id="26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81" d="100"/>
          <a:sy n="81" d="100"/>
        </p:scale>
        <p:origin x="754" y="53"/>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DA7994-B062-440D-B238-876CBB37CA63}" type="datetimeFigureOut">
              <a:rPr lang="en-IN" smtClean="0"/>
              <a:t>10-11-2023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BCE4D7-1AE4-4219-9517-138B97DB29F2}" type="slidenum">
              <a:rPr lang="en-IN" smtClean="0"/>
              <a:t>‹#›</a:t>
            </a:fld>
            <a:endParaRPr lang="en-IN"/>
          </a:p>
        </p:txBody>
      </p:sp>
    </p:spTree>
    <p:extLst>
      <p:ext uri="{BB962C8B-B14F-4D97-AF65-F5344CB8AC3E}">
        <p14:creationId xmlns:p14="http://schemas.microsoft.com/office/powerpoint/2010/main" val="8701432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dirty="0">
                <a:effectLst/>
                <a:latin typeface="Times New Roman" panose="02020603050405020304" pitchFamily="18" charset="0"/>
                <a:ea typeface="Times New Roman" panose="02020603050405020304" pitchFamily="18" charset="0"/>
              </a:rPr>
              <a:t>Business ideas need a proper framework to transform into a successful practice. A business plan provides this framework. A business plan is developed based on the market research conducted. The clarity and transparency of the proposed business and its purpose is significant to implement the best possible strategies as a part of planning. The entire discussion provides a proposed business plan for the rental service of sustainable transport in the UK. Sustainable transport is a new and flourishing category but is highly risky in terms of operations and management. The plan provides a concrete understanding of different implementation that helps to create a fruitful business. </a:t>
            </a:r>
            <a:endParaRPr lang="en-IN" sz="1800" dirty="0">
              <a:effectLst/>
              <a:latin typeface="Arial" panose="020B0604020202020204" pitchFamily="34" charset="0"/>
              <a:ea typeface="Arial" panose="020B0604020202020204" pitchFamily="34" charset="0"/>
            </a:endParaRPr>
          </a:p>
          <a:p>
            <a:pPr algn="just">
              <a:lnSpc>
                <a:spcPct val="150000"/>
              </a:lnSpc>
            </a:pPr>
            <a:r>
              <a:rPr lang="en-US" sz="1800" dirty="0">
                <a:effectLst/>
                <a:latin typeface="Times New Roman" panose="02020603050405020304" pitchFamily="18" charset="0"/>
                <a:ea typeface="Times New Roman" panose="02020603050405020304" pitchFamily="18" charset="0"/>
              </a:rPr>
              <a:t>The plan provides an overview of the proposed business, which consists of a detailed explanation of the service and products. The discussion also includes an explanation of the chosen location along with an analysis of the existing market gaps and opportunities. This aims to frame a vital goal for the business initiative, which will be the base of operation and management. The target market and strategies for capturing those are also part of the discussion. The financial requirements are also laid, and the scope for finding is identified and framed. The plan also provides an analysis of the beneficial aspects of investors who will be a part of this business initiative.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ACBCE4D7-1AE4-4219-9517-138B97DB29F2}" type="slidenum">
              <a:rPr lang="en-IN" smtClean="0"/>
              <a:t>2</a:t>
            </a:fld>
            <a:endParaRPr lang="en-IN"/>
          </a:p>
        </p:txBody>
      </p:sp>
    </p:spTree>
    <p:extLst>
      <p:ext uri="{BB962C8B-B14F-4D97-AF65-F5344CB8AC3E}">
        <p14:creationId xmlns:p14="http://schemas.microsoft.com/office/powerpoint/2010/main" val="16751278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The new business will provide e-transports like electric cars, scooters, bikes, etc., to the tourists in the form of rent for the purpose of visiting. Sustainable transportation is a major current trend that focuses on enhancing environmental conditions through business operations and management. The main aim of the business is to encourage the habit of opting for sustainable transport in the tourism sector. The aim is that sustainable transportation helps to enhance the customer experience and also engages them to participate in initiatives for the enhancement of the environment. The tourist who will opt for the rental service will pay on an hourly basis. This will help the tourist to take rides even for a shorter time. The business will be developed in the form of a partnership. Two partners are owners who will contact EV manufacturers to purchase the vehicles for the business. The partnership enhances the investment balance and skill implementation for a new startup. The business will accommodate 20 employees initially for its different functions and management. The overall system aims to enhance sustainable tourism through enhanced customer experience in transportation. The services will be provided to limited locations as the startup will be small-scale. The focus will be given to maintaining the quality of the service through sustainable operations.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ACBCE4D7-1AE4-4219-9517-138B97DB29F2}" type="slidenum">
              <a:rPr lang="en-IN" smtClean="0"/>
              <a:t>3</a:t>
            </a:fld>
            <a:endParaRPr lang="en-IN"/>
          </a:p>
        </p:txBody>
      </p:sp>
    </p:spTree>
    <p:extLst>
      <p:ext uri="{BB962C8B-B14F-4D97-AF65-F5344CB8AC3E}">
        <p14:creationId xmlns:p14="http://schemas.microsoft.com/office/powerpoint/2010/main" val="34344036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The e-transport rental services business will be </a:t>
            </a:r>
            <a:r>
              <a:rPr lang="en-US" sz="1800" dirty="0" err="1">
                <a:effectLst/>
                <a:latin typeface="Times New Roman" panose="02020603050405020304" pitchFamily="18" charset="0"/>
                <a:ea typeface="Times New Roman" panose="02020603050405020304" pitchFamily="18" charset="0"/>
              </a:rPr>
              <a:t>practised</a:t>
            </a:r>
            <a:r>
              <a:rPr lang="en-US" sz="1800" dirty="0">
                <a:effectLst/>
                <a:latin typeface="Times New Roman" panose="02020603050405020304" pitchFamily="18" charset="0"/>
                <a:ea typeface="Times New Roman" panose="02020603050405020304" pitchFamily="18" charset="0"/>
              </a:rPr>
              <a:t> in the UK. The UK is a flourishing business market and is updated about its practices. Sustainable initiatives and operations are encouraged in the country. The UK also provide a potential and environmentally conscious customer base who will contribute effectively to the organization. For this business, the prime target market is focused on the city of London. London, being a significant place in the UK, is a prime business market. The environmental issues are seen as evident in the city. The reduction of carbon emissions is a necessity for business activities in London. The approach of the new business setup towards attracting customers has two main aspects. Firstly, sustainable transportation is the critical aspect of creating a unique impression on customers. Secondly, the low cost of travel is considered a major USP for this initiative in practice. The business will have a limited partner structure legally, which provides that both partners are equally liable to pay the debts and share the profit or loss. This legal structure also focuses on creating focus and sincerity for the work and avoiding misunderstandings and conflicts. The location chosen is also based on the fact that it has a robust infrastructure and other resources that will help the business to flourish.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ACBCE4D7-1AE4-4219-9517-138B97DB29F2}" type="slidenum">
              <a:rPr lang="en-IN" smtClean="0"/>
              <a:t>4</a:t>
            </a:fld>
            <a:endParaRPr lang="en-IN"/>
          </a:p>
        </p:txBody>
      </p:sp>
    </p:spTree>
    <p:extLst>
      <p:ext uri="{BB962C8B-B14F-4D97-AF65-F5344CB8AC3E}">
        <p14:creationId xmlns:p14="http://schemas.microsoft.com/office/powerpoint/2010/main" val="16487469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dirty="0">
                <a:effectLst/>
                <a:latin typeface="Times New Roman" panose="02020603050405020304" pitchFamily="18" charset="0"/>
                <a:ea typeface="Times New Roman" panose="02020603050405020304" pitchFamily="18" charset="0"/>
              </a:rPr>
              <a:t>An analysis is conducted to understand the market gap and opportunity. It is seen that for this business, sustainability itself is a significant threat. This is because the use of EV vehicles is not yet very prevalent among people. The main challenge of the company will be to convince the customer to switch from regular transport to EV for visiting different places. Gaps in awareness are the main reason behind this. Sustainable transportation is a limited sector, and so the resource availability is also very challenging when competition is consistent. In this respect, it can also be said that high competition is also a significant threat to the limitations of resources. </a:t>
            </a:r>
            <a:endParaRPr lang="en-IN" sz="1800" dirty="0">
              <a:effectLst/>
              <a:latin typeface="Arial" panose="020B0604020202020204" pitchFamily="34" charset="0"/>
              <a:ea typeface="Arial" panose="020B0604020202020204" pitchFamily="34" charset="0"/>
            </a:endParaRPr>
          </a:p>
          <a:p>
            <a:pPr algn="just">
              <a:lnSpc>
                <a:spcPct val="150000"/>
              </a:lnSpc>
            </a:pPr>
            <a:r>
              <a:rPr lang="en-US" sz="1800" dirty="0">
                <a:effectLst/>
                <a:latin typeface="Times New Roman" panose="02020603050405020304" pitchFamily="18" charset="0"/>
                <a:ea typeface="Times New Roman" panose="02020603050405020304" pitchFamily="18" charset="0"/>
              </a:rPr>
              <a:t>However, apart from this, the sustainable transportation sector also provides a substantial scope or opportunity for the business to grow and flourish. Technological use and sustainable operations are the current and future needs of the generation, and this will enhance awareness about acceptance gradually. This will lead the market to grow rapidly. The business initiative focuses on the tourism sector, a flourishing and big market in terms of long-term profit. This is one of the significant opportunities that will help the business to grow in a positive direction. Tourism is the only sector where global consumers can be seen in different countries. Tourism, in this respect, can be the primary platform for creating a solid awareness of sustainable transportation acceptance.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ACBCE4D7-1AE4-4219-9517-138B97DB29F2}" type="slidenum">
              <a:rPr lang="en-IN" smtClean="0"/>
              <a:t>5</a:t>
            </a:fld>
            <a:endParaRPr lang="en-IN"/>
          </a:p>
        </p:txBody>
      </p:sp>
    </p:spTree>
    <p:extLst>
      <p:ext uri="{BB962C8B-B14F-4D97-AF65-F5344CB8AC3E}">
        <p14:creationId xmlns:p14="http://schemas.microsoft.com/office/powerpoint/2010/main" val="27255277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The target market chosen for this business is the UK. There are several reasons for this selection. Firstly, Tourism in the UK is a very strong and productive sector. The different places of the country have destinations which attract global consumers. Besides, the availability of resources in a flourishing market is adequate. This potential sector also helps the associated business to succeed. This is a crucial aspect that enables the business initiative to yield its desired result. For example- transportation is an associated business sector that grows with the tourism sector. So sustainable transport can be popularized enormously in this sector. In the UK, the consumer base is conscious and literate, which make them highly adaptable to accept change and new things and situation. In this respect, the focus of the business, which is to encourage customers to take EV vehicles for visits, can be </a:t>
            </a:r>
            <a:r>
              <a:rPr lang="en-US" sz="1800" dirty="0" err="1">
                <a:effectLst/>
                <a:latin typeface="Times New Roman" panose="02020603050405020304" pitchFamily="18" charset="0"/>
                <a:ea typeface="Times New Roman" panose="02020603050405020304" pitchFamily="18" charset="0"/>
              </a:rPr>
              <a:t>practised</a:t>
            </a:r>
            <a:r>
              <a:rPr lang="en-US" sz="1800" dirty="0">
                <a:effectLst/>
                <a:latin typeface="Times New Roman" panose="02020603050405020304" pitchFamily="18" charset="0"/>
                <a:ea typeface="Times New Roman" panose="02020603050405020304" pitchFamily="18" charset="0"/>
              </a:rPr>
              <a:t> effectively. High adaptability also can create a scope to expand the operations in the future. The approach of this business is EV vehicle implementation for tourism transportation. In this respect, it is to be mentioned that the future perspective of the EV industry is high, and in this respect, the business plan will enhance the sales of EV vehicles.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ACBCE4D7-1AE4-4219-9517-138B97DB29F2}" type="slidenum">
              <a:rPr lang="en-IN" smtClean="0"/>
              <a:t>6</a:t>
            </a:fld>
            <a:endParaRPr lang="en-IN"/>
          </a:p>
        </p:txBody>
      </p:sp>
    </p:spTree>
    <p:extLst>
      <p:ext uri="{BB962C8B-B14F-4D97-AF65-F5344CB8AC3E}">
        <p14:creationId xmlns:p14="http://schemas.microsoft.com/office/powerpoint/2010/main" val="38391073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The business owners focus on understanding and fulfilling customer interest based on which the target market is chosen. Two primary interests are signified for this purpose, which are travel lovers and affordable preference. The first interest provides a broad market, among which the age group of 18 to 55 is chosen for this business. This age group includes all forms of occupation, from students to self-employed to service members or people in business. The affordable pricing of the service has the potential to provide service equally to this age group people. The primary </a:t>
            </a:r>
            <a:r>
              <a:rPr lang="en-US" sz="1800" dirty="0" err="1">
                <a:effectLst/>
                <a:latin typeface="Times New Roman" panose="02020603050405020304" pitchFamily="18" charset="0"/>
                <a:ea typeface="Times New Roman" panose="02020603050405020304" pitchFamily="18" charset="0"/>
              </a:rPr>
              <a:t>behavioural</a:t>
            </a:r>
            <a:r>
              <a:rPr lang="en-US" sz="1800" dirty="0">
                <a:effectLst/>
                <a:latin typeface="Times New Roman" panose="02020603050405020304" pitchFamily="18" charset="0"/>
                <a:ea typeface="Times New Roman" panose="02020603050405020304" pitchFamily="18" charset="0"/>
              </a:rPr>
              <a:t> and psychological approach for the target market is considered as love to travel and also prefer electric vehicles for this purpose. It is also to be mentioned that the segmentation mainly focuses on those customers who prefer sustainable products and services and are conscious of the enhancement of global environmental conditions. The company signifies the low-cost, eco-friendly riding aspect as the vital positioning approach according to which the strategies are considered and will be formulated in future. This can also be considered as the major USP of this business venture. The sustainable aspect of the business is adequate to create value and frame brand image in the global competitive market.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ACBCE4D7-1AE4-4219-9517-138B97DB29F2}" type="slidenum">
              <a:rPr lang="en-IN" smtClean="0"/>
              <a:t>7</a:t>
            </a:fld>
            <a:endParaRPr lang="en-IN"/>
          </a:p>
        </p:txBody>
      </p:sp>
    </p:spTree>
    <p:extLst>
      <p:ext uri="{BB962C8B-B14F-4D97-AF65-F5344CB8AC3E}">
        <p14:creationId xmlns:p14="http://schemas.microsoft.com/office/powerpoint/2010/main" val="22856963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dirty="0">
                <a:effectLst/>
                <a:latin typeface="Times New Roman" panose="02020603050405020304" pitchFamily="18" charset="0"/>
                <a:ea typeface="Times New Roman" panose="02020603050405020304" pitchFamily="18" charset="0"/>
              </a:rPr>
              <a:t>The estimated total budget considered for this project is £335, 000. The funding for this business is adequate to fulfil the initial budget requirements. The capital investment and bank loan have provided more than half of the requirements, and the personal investment of the partners provides the additional. The excess amount in the funding will be invested for further implementation and modifications of the business. The approach of funding is considered very limited because the business is of a small scale and is prone to high risks and challenges. UK market is effective for providing the right opportunity and resources for financial assistance of this project. </a:t>
            </a:r>
            <a:endParaRPr lang="en-IN" sz="1800" dirty="0">
              <a:effectLst/>
              <a:latin typeface="Arial" panose="020B0604020202020204" pitchFamily="34" charset="0"/>
              <a:ea typeface="Arial" panose="020B0604020202020204" pitchFamily="34" charset="0"/>
            </a:endParaRPr>
          </a:p>
          <a:p>
            <a:pPr algn="just">
              <a:lnSpc>
                <a:spcPct val="150000"/>
              </a:lnSpc>
            </a:pPr>
            <a:r>
              <a:rPr lang="en-US" sz="1800" dirty="0">
                <a:effectLst/>
                <a:latin typeface="Times New Roman" panose="02020603050405020304" pitchFamily="18" charset="0"/>
                <a:ea typeface="Times New Roman" panose="02020603050405020304" pitchFamily="18" charset="0"/>
              </a:rPr>
              <a:t>The EV purchasing cost is considered as £200, 000. The employee salary is regarded as £60, 000. Repairing and maintenance cost £25, 000. Garage rent is account to £10 000. For vehicle registration in different destinations, the cost is £15, 000. The cost of hiring vehicles temporarily is £ 20,000. All these are the current expenses that are associated with the initiation of the business plan. The financial scopes and resources are aligned in the best possible way in this plan, and the focus is mainly on ensuring the quality of the vehicles and the expenses of the maintenance of those vehicles.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ACBCE4D7-1AE4-4219-9517-138B97DB29F2}" type="slidenum">
              <a:rPr lang="en-IN" smtClean="0"/>
              <a:t>8</a:t>
            </a:fld>
            <a:endParaRPr lang="en-IN"/>
          </a:p>
        </p:txBody>
      </p:sp>
    </p:spTree>
    <p:extLst>
      <p:ext uri="{BB962C8B-B14F-4D97-AF65-F5344CB8AC3E}">
        <p14:creationId xmlns:p14="http://schemas.microsoft.com/office/powerpoint/2010/main" val="13010957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dirty="0">
                <a:effectLst/>
                <a:latin typeface="Times New Roman" panose="02020603050405020304" pitchFamily="18" charset="0"/>
                <a:ea typeface="Times New Roman" panose="02020603050405020304" pitchFamily="18" charset="0"/>
              </a:rPr>
              <a:t>The business plan provides clarity on the sources from which the funding is directed for implementation. The support of the government regarding financial resources is significant and encouraging for this project. This source not only enhances the exposure of the business plan but also provides confidence to the owner for making the plan successfully </a:t>
            </a:r>
            <a:r>
              <a:rPr lang="en-US" sz="1800" dirty="0" err="1">
                <a:effectLst/>
                <a:latin typeface="Times New Roman" panose="02020603050405020304" pitchFamily="18" charset="0"/>
                <a:ea typeface="Times New Roman" panose="02020603050405020304" pitchFamily="18" charset="0"/>
              </a:rPr>
              <a:t>practised</a:t>
            </a:r>
            <a:r>
              <a:rPr lang="en-US" sz="1800" dirty="0">
                <a:effectLst/>
                <a:latin typeface="Times New Roman" panose="02020603050405020304" pitchFamily="18" charset="0"/>
                <a:ea typeface="Times New Roman" panose="02020603050405020304" pitchFamily="18" charset="0"/>
              </a:rPr>
              <a:t>. The budget shows that personal investment is the initial capital for the business. The two owners, through this capital, hold significant and equal shares and equal liability to share profit and pay the debts. Personal capital is the major strength of any entrepreneur, especially those who opt for technology-based business. </a:t>
            </a:r>
            <a:endParaRPr lang="en-IN" sz="1800" dirty="0">
              <a:effectLst/>
              <a:latin typeface="Arial" panose="020B0604020202020204" pitchFamily="34" charset="0"/>
              <a:ea typeface="Arial" panose="020B0604020202020204" pitchFamily="34" charset="0"/>
            </a:endParaRPr>
          </a:p>
          <a:p>
            <a:pPr algn="just">
              <a:lnSpc>
                <a:spcPct val="150000"/>
              </a:lnSpc>
            </a:pPr>
            <a:r>
              <a:rPr lang="en-US" sz="1800" dirty="0">
                <a:effectLst/>
                <a:latin typeface="Times New Roman" panose="02020603050405020304" pitchFamily="18" charset="0"/>
                <a:ea typeface="Times New Roman" panose="02020603050405020304" pitchFamily="18" charset="0"/>
              </a:rPr>
              <a:t>The external funding for this business has been taken as bank loans and capitalist individuals or organizations. These funds account for the debt taken for the business, which the owner needs to repay within a specific period. The external funding sources for this business are limited because the owners want to start it on a small scale with only 20 employees. This limitation helps the owner to create ways for expansion in the future. The sources of funding in the UK are diverse, which has created scope for financial backup in this business.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ACBCE4D7-1AE4-4219-9517-138B97DB29F2}" type="slidenum">
              <a:rPr lang="en-IN" smtClean="0"/>
              <a:t>9</a:t>
            </a:fld>
            <a:endParaRPr lang="en-IN"/>
          </a:p>
        </p:txBody>
      </p:sp>
    </p:spTree>
    <p:extLst>
      <p:ext uri="{BB962C8B-B14F-4D97-AF65-F5344CB8AC3E}">
        <p14:creationId xmlns:p14="http://schemas.microsoft.com/office/powerpoint/2010/main" val="20258322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This business is a sustainable initiative. This, in terms of modern business, creates a unique image of the company in the global market. Investors, being an important stakeholder, also gain a positive image through their funding in this organization. This can help them in associating with more ventures like this. This business depends entirely on tourists. The tourism sector is a flourishing and broad market with long-term profit for organizations. Investors can expect a high return if they invest in this business, as it is also going to be a part of the tourism market. This provides them confidence and creates strong bonds with other organizations. This business aims to create social and environmental awareness of switching to EV transportation during travel. Investing in this business enables the investors to be a part of this good cause of enhancing social and environmental conditions. Such contribution is also encouraged by the government of different markets in current times. In the broader frame, the business will effectively enhance the economic level of the UK. Funding in this initiative helps the investors to get more exposure to becoming financial contributors in this process. Through funding, they also carry on the growth of different small to big-scale businesses for a specific country.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ACBCE4D7-1AE4-4219-9517-138B97DB29F2}" type="slidenum">
              <a:rPr lang="en-IN" smtClean="0"/>
              <a:t>10</a:t>
            </a:fld>
            <a:endParaRPr lang="en-IN"/>
          </a:p>
        </p:txBody>
      </p:sp>
    </p:spTree>
    <p:extLst>
      <p:ext uri="{BB962C8B-B14F-4D97-AF65-F5344CB8AC3E}">
        <p14:creationId xmlns:p14="http://schemas.microsoft.com/office/powerpoint/2010/main" val="21520529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To conclude, it can be said that the entire discussion is about a business plan. The business is about renting sustainable transport services to tourists for travelling during their visit to the UK and mainly to London. The main aim is to enhance the use of sustainable transport and EVs for social and environmental well-being. For this purpose, the target market is chosen on the basis of two major requirements, which are a love for travel and low-cost service. Low-cost, eco-friendly service will be considered the main USP to attract tourists to take the service. The service will be based on a limited partnership legal structure in which both the owners are liable to pay the debts and share the profits equally. This structure helps to clarify the role of each partner in the business. The budget is given in detail. The sources of funding are also explained. It shows that funding will fulfil the budget requirement and provide more than needed. This amount will help to fulfil further goals and modify the business. The overall business plan has clarified each of the aspects related to the strategy and approach of this business, and it hopefully helps to frame the implementation process effectively.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ACBCE4D7-1AE4-4219-9517-138B97DB29F2}" type="slidenum">
              <a:rPr lang="en-IN" smtClean="0"/>
              <a:t>11</a:t>
            </a:fld>
            <a:endParaRPr lang="en-IN"/>
          </a:p>
        </p:txBody>
      </p:sp>
    </p:spTree>
    <p:extLst>
      <p:ext uri="{BB962C8B-B14F-4D97-AF65-F5344CB8AC3E}">
        <p14:creationId xmlns:p14="http://schemas.microsoft.com/office/powerpoint/2010/main" val="35833457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304800" y="228600"/>
            <a:ext cx="11594592"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82220" y="5353963"/>
            <a:ext cx="11631168"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914400" y="1600200"/>
            <a:ext cx="10363200" cy="1780108"/>
          </a:xfrm>
        </p:spPr>
        <p:txBody>
          <a:bodyPr anchor="b">
            <a:normAutofit/>
          </a:bodyPr>
          <a:lstStyle>
            <a:lvl1pPr>
              <a:defRPr sz="440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828800" y="3556001"/>
            <a:ext cx="85344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923F103-BC34-4FE4-A40E-EDDEECFDA5D0}" type="datetimeFigureOut">
              <a:rPr lang="en-US" smtClean="0"/>
              <a:pPr/>
              <a:t>11/10/2023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9C9CA7B-DFD4-44B5-8C60-D14B8CD1FB59}" type="datetimeFigureOut">
              <a:rPr lang="en-US" smtClean="0"/>
              <a:t>11/10/2023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7" name="Title 6"/>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304800" y="228600"/>
            <a:ext cx="11594592"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8063251" y="4203592"/>
            <a:ext cx="383523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3492427" y="4075290"/>
            <a:ext cx="7392687"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3771637" y="4087562"/>
            <a:ext cx="729064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7479319" y="4074175"/>
            <a:ext cx="4410667"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82220" y="4058555"/>
            <a:ext cx="11631168"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20043" y="2463560"/>
            <a:ext cx="10363200" cy="1524000"/>
          </a:xfrm>
        </p:spPr>
        <p:txBody>
          <a:bodyPr anchor="t">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1823153" y="1437449"/>
            <a:ext cx="8556979"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smtClean="0"/>
              <a:t>11/10/2023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3BDB8791-F1B0-41E7-B7FD-A781E65C4266}" type="datetimeFigureOut">
              <a:rPr lang="en-US" smtClean="0"/>
              <a:t>11/10/2023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
        <p:nvSpPr>
          <p:cNvPr id="9" name="Content Placeholder 8"/>
          <p:cNvSpPr>
            <a:spLocks noGrp="1"/>
          </p:cNvSpPr>
          <p:nvPr>
            <p:ph sz="quarter" idx="13"/>
          </p:nvPr>
        </p:nvSpPr>
        <p:spPr>
          <a:xfrm>
            <a:off x="902207" y="2679192"/>
            <a:ext cx="5096256"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6193536" y="2679192"/>
            <a:ext cx="5096256"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02208" y="2678114"/>
            <a:ext cx="5096256"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03110" y="3429001"/>
            <a:ext cx="5093407"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97600" y="2678113"/>
            <a:ext cx="5096256"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7" y="3429001"/>
            <a:ext cx="5096256"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smtClean="0"/>
              <a:t>11/10/2023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smtClean="0"/>
              <a:t>11/10/2023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304800" y="228600"/>
            <a:ext cx="11594592"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82220" y="714191"/>
            <a:ext cx="11631168"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7C8D7E02-BCB8-4D50-A234-369438C08659}" type="datetimeFigureOut">
              <a:rPr lang="en-US" smtClean="0"/>
              <a:t>11/10/2023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304800" y="228600"/>
            <a:ext cx="11594592"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76E86A4C-8E40-4F87-A4F0-01A0687C5742}" type="datetimeFigureOut">
              <a:rPr lang="en-US" smtClean="0"/>
              <a:t>11/10/2023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
        <p:nvSpPr>
          <p:cNvPr id="4" name="Text Placeholder 3"/>
          <p:cNvSpPr>
            <a:spLocks noGrp="1"/>
          </p:cNvSpPr>
          <p:nvPr>
            <p:ph type="body" sz="half" idx="2"/>
          </p:nvPr>
        </p:nvSpPr>
        <p:spPr>
          <a:xfrm>
            <a:off x="1219200" y="3581401"/>
            <a:ext cx="44704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grpSp>
        <p:nvGrpSpPr>
          <p:cNvPr id="2" name="Group 23"/>
          <p:cNvGrpSpPr>
            <a:grpSpLocks noChangeAspect="1"/>
          </p:cNvGrpSpPr>
          <p:nvPr/>
        </p:nvGrpSpPr>
        <p:grpSpPr bwMode="hidden">
          <a:xfrm>
            <a:off x="282220" y="714191"/>
            <a:ext cx="11631168"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1219200" y="2286000"/>
            <a:ext cx="4470400" cy="1252728"/>
          </a:xfrm>
        </p:spPr>
        <p:txBody>
          <a:bodyPr anchor="b">
            <a:noAutofit/>
          </a:bodyPr>
          <a:lstStyle>
            <a:lvl1pPr algn="l">
              <a:defRPr sz="320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02616" y="1828800"/>
            <a:ext cx="5205435"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304800" y="228600"/>
            <a:ext cx="11594592"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82220" y="5353963"/>
            <a:ext cx="11631168"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6498874" y="338667"/>
            <a:ext cx="5083527" cy="2429934"/>
          </a:xfrm>
        </p:spPr>
        <p:txBody>
          <a:bodyPr anchor="b">
            <a:normAutofit/>
          </a:bodyPr>
          <a:lstStyle>
            <a:lvl1pPr algn="l">
              <a:defRPr sz="28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6491112" y="2785533"/>
            <a:ext cx="5091289"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smtClean="0"/>
              <a:t>11/10/2023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
        <p:nvSpPr>
          <p:cNvPr id="3" name="Picture Placeholder 2"/>
          <p:cNvSpPr>
            <a:spLocks noGrp="1"/>
          </p:cNvSpPr>
          <p:nvPr>
            <p:ph type="pic" idx="1"/>
          </p:nvPr>
        </p:nvSpPr>
        <p:spPr>
          <a:xfrm>
            <a:off x="1117600" y="1371600"/>
            <a:ext cx="475488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86D93-FCAC-47E0-A2EE-787E62CA814C}" type="datetimeFigureOut">
              <a:rPr lang="en-US" smtClean="0"/>
              <a:t>11/10/2023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304800" y="228600"/>
            <a:ext cx="11594592"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CDA879A6-0FD0-4734-A311-86BFCA472E6E}" type="datetimeFigureOut">
              <a:rPr lang="en-US" smtClean="0"/>
              <a:t>11/10/2023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grpSp>
        <p:nvGrpSpPr>
          <p:cNvPr id="15" name="Group 14"/>
          <p:cNvGrpSpPr>
            <a:grpSpLocks noChangeAspect="1"/>
          </p:cNvGrpSpPr>
          <p:nvPr/>
        </p:nvGrpSpPr>
        <p:grpSpPr bwMode="hidden">
          <a:xfrm>
            <a:off x="282220" y="714191"/>
            <a:ext cx="11631168"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8839200" y="1447801"/>
            <a:ext cx="2743200" cy="4487333"/>
          </a:xfrm>
        </p:spPr>
        <p:txBody>
          <a:bodyPr vert="eaVert" anchor="ctr"/>
          <a:lstStyle>
            <a:lvl1pPr algn="l">
              <a:defRPr>
                <a:solidFill>
                  <a:schemeClr val="tx2"/>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609600" y="1447800"/>
            <a:ext cx="80264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304800" y="228600"/>
            <a:ext cx="11594592"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82220" y="1679429"/>
            <a:ext cx="11631168"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609600" y="338328"/>
            <a:ext cx="10972800" cy="12527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Date Placeholder 3"/>
          <p:cNvSpPr>
            <a:spLocks noGrp="1"/>
          </p:cNvSpPr>
          <p:nvPr>
            <p:ph type="dt" sz="half" idx="2"/>
          </p:nvPr>
        </p:nvSpPr>
        <p:spPr>
          <a:xfrm>
            <a:off x="6884896" y="6250165"/>
            <a:ext cx="5048920" cy="365125"/>
          </a:xfrm>
          <a:prstGeom prst="rect">
            <a:avLst/>
          </a:prstGeom>
        </p:spPr>
        <p:txBody>
          <a:bodyPr vert="horz" lIns="91440" tIns="45720" rIns="91440" bIns="45720" rtlCol="0" anchor="ctr"/>
          <a:lstStyle>
            <a:lvl1pPr algn="r">
              <a:defRPr sz="1000">
                <a:solidFill>
                  <a:schemeClr val="tx2"/>
                </a:solidFill>
              </a:defRPr>
            </a:lvl1pPr>
          </a:lstStyle>
          <a:p>
            <a:fld id="{2BE451C3-0FF4-47C4-B829-773ADF60F88C}" type="datetimeFigureOut">
              <a:rPr lang="en-US" smtClean="0"/>
              <a:t>11/10/2023</a:t>
            </a:fld>
            <a:endParaRPr lang="en-US" dirty="0"/>
          </a:p>
        </p:txBody>
      </p:sp>
      <p:sp>
        <p:nvSpPr>
          <p:cNvPr id="5" name="Footer Placeholder 4"/>
          <p:cNvSpPr>
            <a:spLocks noGrp="1"/>
          </p:cNvSpPr>
          <p:nvPr>
            <p:ph type="ftr" sz="quarter" idx="3"/>
          </p:nvPr>
        </p:nvSpPr>
        <p:spPr>
          <a:xfrm>
            <a:off x="258185" y="6250165"/>
            <a:ext cx="5048921" cy="365125"/>
          </a:xfrm>
          <a:prstGeom prst="rect">
            <a:avLst/>
          </a:prstGeom>
        </p:spPr>
        <p:txBody>
          <a:bodyPr vert="horz" lIns="91440" tIns="45720" rIns="91440" bIns="45720" rtlCol="0" anchor="ctr"/>
          <a:lstStyle>
            <a:lvl1pPr algn="l">
              <a:defRPr sz="1000">
                <a:solidFill>
                  <a:schemeClr val="tx2"/>
                </a:solidFill>
              </a:defRPr>
            </a:lvl1pPr>
          </a:lstStyle>
          <a:p>
            <a:endParaRPr lang="en-US" dirty="0"/>
          </a:p>
        </p:txBody>
      </p:sp>
      <p:sp>
        <p:nvSpPr>
          <p:cNvPr id="6" name="Slide Number Placeholder 5"/>
          <p:cNvSpPr>
            <a:spLocks noGrp="1"/>
          </p:cNvSpPr>
          <p:nvPr>
            <p:ph type="sldNum" sz="quarter" idx="4"/>
          </p:nvPr>
        </p:nvSpPr>
        <p:spPr>
          <a:xfrm>
            <a:off x="5321451" y="6250164"/>
            <a:ext cx="1549101" cy="365125"/>
          </a:xfrm>
          <a:prstGeom prst="rect">
            <a:avLst/>
          </a:prstGeom>
        </p:spPr>
        <p:txBody>
          <a:bodyPr vert="horz" lIns="91440" tIns="45720" rIns="91440" bIns="45720" rtlCol="0" anchor="ctr"/>
          <a:lstStyle>
            <a:lvl1pPr algn="ctr">
              <a:defRPr sz="1000">
                <a:solidFill>
                  <a:schemeClr val="tx2"/>
                </a:solidFill>
              </a:defRPr>
            </a:lvl1pPr>
          </a:lstStyle>
          <a:p>
            <a:fld id="{D57F1E4F-1CFF-5643-939E-217C01CDF565}" type="slidenum">
              <a:rPr lang="en-US" smtClean="0"/>
              <a:pPr/>
              <a:t>‹#›</a:t>
            </a:fld>
            <a:endParaRPr lang="en-US" dirty="0"/>
          </a:p>
        </p:txBody>
      </p:sp>
      <p:sp>
        <p:nvSpPr>
          <p:cNvPr id="3" name="Text Placeholder 2"/>
          <p:cNvSpPr>
            <a:spLocks noGrp="1"/>
          </p:cNvSpPr>
          <p:nvPr>
            <p:ph type="body" idx="1"/>
          </p:nvPr>
        </p:nvSpPr>
        <p:spPr>
          <a:xfrm>
            <a:off x="1162757" y="2675467"/>
            <a:ext cx="9877777" cy="34506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39" r:id="rId5"/>
    <p:sldLayoutId id="2147483740" r:id="rId6"/>
    <p:sldLayoutId id="2147483741" r:id="rId7"/>
    <p:sldLayoutId id="2147483742" r:id="rId8"/>
    <p:sldLayoutId id="2147483743" r:id="rId9"/>
    <p:sldLayoutId id="2147483744" r:id="rId10"/>
    <p:sldLayoutId id="2147483745" r:id="rId11"/>
  </p:sldLayoutIdLst>
  <p:hf sldNum="0" hdr="0" ftr="0" dt="0"/>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p:cNvSpPr>
            <a:spLocks noChangeArrowheads="1"/>
          </p:cNvSpPr>
          <p:nvPr/>
        </p:nvSpPr>
        <p:spPr bwMode="auto">
          <a:xfrm>
            <a:off x="4903788" y="3827463"/>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7" name="Rectangle 2"/>
          <p:cNvSpPr>
            <a:spLocks noGrp="1" noChangeArrowheads="1"/>
          </p:cNvSpPr>
          <p:nvPr>
            <p:ph type="ctrTitle"/>
          </p:nvPr>
        </p:nvSpPr>
        <p:spPr bwMode="auto">
          <a:xfrm>
            <a:off x="1423711" y="166166"/>
            <a:ext cx="9861452" cy="15696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ctr"/>
            <a:r>
              <a:rPr lang="en-US" sz="4800" b="1" dirty="0">
                <a:solidFill>
                  <a:schemeClr val="tx1"/>
                </a:solidFill>
                <a:latin typeface="Bell MT" panose="02020503060305020303" pitchFamily="18" charset="0"/>
              </a:rPr>
              <a:t>LCMB7004 </a:t>
            </a:r>
            <a:br>
              <a:rPr lang="en-US" sz="4800" b="1" dirty="0">
                <a:solidFill>
                  <a:schemeClr val="tx1"/>
                </a:solidFill>
                <a:latin typeface="Bell MT" panose="02020503060305020303" pitchFamily="18" charset="0"/>
              </a:rPr>
            </a:br>
            <a:r>
              <a:rPr lang="en-US" sz="4800" b="1" dirty="0">
                <a:solidFill>
                  <a:schemeClr val="tx1"/>
                </a:solidFill>
                <a:latin typeface="Bell MT" panose="02020503060305020303" pitchFamily="18" charset="0"/>
              </a:rPr>
              <a:t>Component 2- Presentation</a:t>
            </a:r>
          </a:p>
        </p:txBody>
      </p:sp>
      <p:sp>
        <p:nvSpPr>
          <p:cNvPr id="5" name="TextBox 4">
            <a:extLst>
              <a:ext uri="{FF2B5EF4-FFF2-40B4-BE49-F238E27FC236}">
                <a16:creationId xmlns:a16="http://schemas.microsoft.com/office/drawing/2014/main" id="{ECD36619-3F34-5366-D7F9-AADF666E0263}"/>
              </a:ext>
            </a:extLst>
          </p:cNvPr>
          <p:cNvSpPr txBox="1"/>
          <p:nvPr/>
        </p:nvSpPr>
        <p:spPr>
          <a:xfrm>
            <a:off x="344129" y="2974258"/>
            <a:ext cx="10795819" cy="369332"/>
          </a:xfrm>
          <a:prstGeom prst="rect">
            <a:avLst/>
          </a:prstGeom>
          <a:noFill/>
        </p:spPr>
        <p:txBody>
          <a:bodyPr wrap="square" rtlCol="0">
            <a:spAutoFit/>
          </a:bodyPr>
          <a:lstStyle/>
          <a:p>
            <a:r>
              <a:rPr lang="en-US" b="1" dirty="0"/>
              <a:t>Name: Pranjal Parthiv Trivedi                                                                                            Student ID number: 2241418</a:t>
            </a:r>
            <a:endParaRPr lang="en-IN" b="1" dirty="0"/>
          </a:p>
        </p:txBody>
      </p:sp>
    </p:spTree>
    <p:extLst>
      <p:ext uri="{BB962C8B-B14F-4D97-AF65-F5344CB8AC3E}">
        <p14:creationId xmlns:p14="http://schemas.microsoft.com/office/powerpoint/2010/main" val="40434282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84200" y="2438400"/>
            <a:ext cx="6687457" cy="4114799"/>
          </a:xfrm>
        </p:spPr>
        <p:txBody>
          <a:bodyPr>
            <a:noAutofit/>
          </a:bodyPr>
          <a:lstStyle/>
          <a:p>
            <a:pPr marL="342900" lvl="0" indent="-342900" algn="just">
              <a:buFont typeface="Arial" panose="020B0604020202020204" pitchFamily="34" charset="0"/>
              <a:buChar char="●"/>
            </a:pPr>
            <a:r>
              <a:rPr lang="en-US" u="none" strike="noStrike" dirty="0">
                <a:solidFill>
                  <a:schemeClr val="tx1"/>
                </a:solidFill>
                <a:effectLst/>
                <a:latin typeface="Bell MT" panose="02020503060305020303" pitchFamily="18" charset="0"/>
                <a:ea typeface="Times New Roman" panose="02020603050405020304" pitchFamily="18" charset="0"/>
              </a:rPr>
              <a:t>Business plan development is a significant part of initiating entrepreneurial ventures (</a:t>
            </a:r>
            <a:r>
              <a:rPr lang="en-US" u="none" strike="noStrike" dirty="0" err="1">
                <a:solidFill>
                  <a:schemeClr val="tx1"/>
                </a:solidFill>
                <a:effectLst/>
                <a:highlight>
                  <a:srgbClr val="FFFFFF"/>
                </a:highlight>
                <a:latin typeface="Bell MT" panose="02020503060305020303" pitchFamily="18" charset="0"/>
                <a:ea typeface="Arial" panose="020B0604020202020204" pitchFamily="34" charset="0"/>
              </a:rPr>
              <a:t>Fichter</a:t>
            </a:r>
            <a:r>
              <a:rPr lang="en-US" u="none" strike="noStrike" dirty="0">
                <a:solidFill>
                  <a:schemeClr val="tx1"/>
                </a:solidFill>
                <a:effectLst/>
                <a:highlight>
                  <a:srgbClr val="FFFFFF"/>
                </a:highlight>
                <a:latin typeface="Bell MT" panose="02020503060305020303" pitchFamily="18" charset="0"/>
                <a:ea typeface="Arial" panose="020B0604020202020204" pitchFamily="34" charset="0"/>
              </a:rPr>
              <a:t> and </a:t>
            </a:r>
            <a:r>
              <a:rPr lang="en-US" u="none" strike="noStrike" dirty="0" err="1">
                <a:solidFill>
                  <a:schemeClr val="tx1"/>
                </a:solidFill>
                <a:effectLst/>
                <a:highlight>
                  <a:srgbClr val="FFFFFF"/>
                </a:highlight>
                <a:latin typeface="Bell MT" panose="02020503060305020303" pitchFamily="18" charset="0"/>
                <a:ea typeface="Arial" panose="020B0604020202020204" pitchFamily="34" charset="0"/>
              </a:rPr>
              <a:t>Tiemann</a:t>
            </a:r>
            <a:r>
              <a:rPr lang="en-US" u="none" strike="noStrike" dirty="0">
                <a:solidFill>
                  <a:schemeClr val="tx1"/>
                </a:solidFill>
                <a:effectLst/>
                <a:highlight>
                  <a:srgbClr val="FFFFFF"/>
                </a:highlight>
                <a:latin typeface="Bell MT" panose="02020503060305020303" pitchFamily="18" charset="0"/>
                <a:ea typeface="Arial" panose="020B0604020202020204" pitchFamily="34" charset="0"/>
              </a:rPr>
              <a:t>, 2020</a:t>
            </a:r>
            <a:r>
              <a:rPr lang="en-US" u="none" strike="noStrike" dirty="0">
                <a:solidFill>
                  <a:schemeClr val="tx1"/>
                </a:solidFill>
                <a:effectLst/>
                <a:latin typeface="Bell MT" panose="02020503060305020303" pitchFamily="18" charset="0"/>
                <a:ea typeface="Times New Roman" panose="02020603050405020304" pitchFamily="18" charset="0"/>
              </a:rPr>
              <a:t>). </a:t>
            </a:r>
            <a:endParaRPr lang="en-IN" u="none" strike="noStrike" dirty="0">
              <a:solidFill>
                <a:schemeClr val="tx1"/>
              </a:solidFill>
              <a:effectLst/>
              <a:latin typeface="Bell MT" panose="02020503060305020303" pitchFamily="18" charset="0"/>
              <a:ea typeface="Arial" panose="020B0604020202020204" pitchFamily="34" charset="0"/>
            </a:endParaRPr>
          </a:p>
          <a:p>
            <a:pPr marL="342900" lvl="0" indent="-342900" algn="just">
              <a:buFont typeface="Arial" panose="020B0604020202020204" pitchFamily="34" charset="0"/>
              <a:buChar char="●"/>
            </a:pPr>
            <a:r>
              <a:rPr lang="en-US" u="none" strike="noStrike" dirty="0">
                <a:solidFill>
                  <a:schemeClr val="tx1"/>
                </a:solidFill>
                <a:effectLst/>
                <a:latin typeface="Bell MT" panose="02020503060305020303" pitchFamily="18" charset="0"/>
                <a:ea typeface="Times New Roman" panose="02020603050405020304" pitchFamily="18" charset="0"/>
              </a:rPr>
              <a:t>The discussion focuses on the business initiative of rental service of sustainable transport. </a:t>
            </a:r>
            <a:endParaRPr lang="en-IN" u="none" strike="noStrike" dirty="0">
              <a:solidFill>
                <a:schemeClr val="tx1"/>
              </a:solidFill>
              <a:effectLst/>
              <a:latin typeface="Bell MT" panose="02020503060305020303" pitchFamily="18" charset="0"/>
              <a:ea typeface="Arial" panose="020B0604020202020204" pitchFamily="34" charset="0"/>
            </a:endParaRPr>
          </a:p>
          <a:p>
            <a:pPr marL="342900" lvl="0" indent="-342900" algn="just">
              <a:buFont typeface="Arial" panose="020B0604020202020204" pitchFamily="34" charset="0"/>
              <a:buChar char="●"/>
            </a:pPr>
            <a:r>
              <a:rPr lang="en-US" u="none" strike="noStrike" dirty="0">
                <a:solidFill>
                  <a:schemeClr val="tx1"/>
                </a:solidFill>
                <a:effectLst/>
                <a:latin typeface="Bell MT" panose="02020503060305020303" pitchFamily="18" charset="0"/>
                <a:ea typeface="Times New Roman" panose="02020603050405020304" pitchFamily="18" charset="0"/>
              </a:rPr>
              <a:t>Includes details of the service and chosen location for this purpose. </a:t>
            </a:r>
            <a:endParaRPr lang="en-IN" u="none" strike="noStrike" dirty="0">
              <a:solidFill>
                <a:schemeClr val="tx1"/>
              </a:solidFill>
              <a:effectLst/>
              <a:latin typeface="Bell MT" panose="02020503060305020303" pitchFamily="18" charset="0"/>
              <a:ea typeface="Arial" panose="020B0604020202020204" pitchFamily="34" charset="0"/>
            </a:endParaRPr>
          </a:p>
          <a:p>
            <a:pPr marL="342900" lvl="0" indent="-342900" algn="just">
              <a:buFont typeface="Arial" panose="020B0604020202020204" pitchFamily="34" charset="0"/>
              <a:buChar char="●"/>
            </a:pPr>
            <a:r>
              <a:rPr lang="en-US" u="none" strike="noStrike" dirty="0">
                <a:solidFill>
                  <a:schemeClr val="tx1"/>
                </a:solidFill>
                <a:effectLst/>
                <a:latin typeface="Bell MT" panose="02020503060305020303" pitchFamily="18" charset="0"/>
                <a:ea typeface="Times New Roman" panose="02020603050405020304" pitchFamily="18" charset="0"/>
              </a:rPr>
              <a:t>Aspects like target market funding are provided. </a:t>
            </a:r>
            <a:endParaRPr lang="en-IN" u="none" strike="noStrike" dirty="0">
              <a:solidFill>
                <a:schemeClr val="tx1"/>
              </a:solidFill>
              <a:effectLst/>
              <a:latin typeface="Bell MT" panose="02020503060305020303" pitchFamily="18" charset="0"/>
              <a:ea typeface="Arial" panose="020B0604020202020204" pitchFamily="34" charset="0"/>
            </a:endParaRPr>
          </a:p>
          <a:p>
            <a:endParaRPr lang="en-US" dirty="0">
              <a:solidFill>
                <a:schemeClr val="tx1"/>
              </a:solidFill>
              <a:latin typeface="Bell MT" panose="02020503060305020303" pitchFamily="18" charset="0"/>
            </a:endParaRPr>
          </a:p>
        </p:txBody>
      </p:sp>
      <p:sp>
        <p:nvSpPr>
          <p:cNvPr id="2" name="Title 1"/>
          <p:cNvSpPr>
            <a:spLocks noGrp="1"/>
          </p:cNvSpPr>
          <p:nvPr>
            <p:ph type="title"/>
          </p:nvPr>
        </p:nvSpPr>
        <p:spPr>
          <a:xfrm>
            <a:off x="609600" y="207699"/>
            <a:ext cx="10972800" cy="1252728"/>
          </a:xfrm>
        </p:spPr>
        <p:txBody>
          <a:bodyPr>
            <a:normAutofit/>
          </a:bodyPr>
          <a:lstStyle/>
          <a:p>
            <a:r>
              <a:rPr lang="en-US" sz="4400" b="1" dirty="0">
                <a:solidFill>
                  <a:schemeClr val="tx1"/>
                </a:solidFill>
                <a:effectLst/>
                <a:latin typeface="Bell MT" panose="02020503060305020303" pitchFamily="18" charset="0"/>
              </a:rPr>
              <a:t>Introduction</a:t>
            </a:r>
            <a:r>
              <a:rPr lang="en-US" b="1" dirty="0">
                <a:effectLst/>
                <a:latin typeface="Bell MT" panose="02020503060305020303" pitchFamily="18" charset="0"/>
              </a:rPr>
              <a:t> </a:t>
            </a:r>
            <a:endParaRPr lang="en-US" dirty="0">
              <a:latin typeface="Bell MT" panose="02020503060305020303" pitchFamily="18" charset="0"/>
            </a:endParaRPr>
          </a:p>
        </p:txBody>
      </p:sp>
      <p:pic>
        <p:nvPicPr>
          <p:cNvPr id="4" name="Picture 2" descr="Scooter Rental Service Vector Landing Page Layout Stock Vector -  Illustration of color, guide: 158222804">
            <a:extLst>
              <a:ext uri="{FF2B5EF4-FFF2-40B4-BE49-F238E27FC236}">
                <a16:creationId xmlns:a16="http://schemas.microsoft.com/office/drawing/2014/main" id="{D6444416-DD35-E445-8B3A-F25862EAB9E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66100" y="2641600"/>
            <a:ext cx="3149600" cy="31496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58562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71487" y="2517623"/>
            <a:ext cx="6825542" cy="3903133"/>
          </a:xfrm>
        </p:spPr>
        <p:txBody>
          <a:bodyPr>
            <a:noAutofit/>
          </a:bodyPr>
          <a:lstStyle/>
          <a:p>
            <a:pPr marL="342900" lvl="0" indent="-342900" algn="just">
              <a:buFont typeface="Arial" panose="020B0604020202020204" pitchFamily="34" charset="0"/>
              <a:buChar char="●"/>
            </a:pPr>
            <a:r>
              <a:rPr lang="en-US" u="none" strike="noStrike" dirty="0">
                <a:solidFill>
                  <a:schemeClr val="tx1"/>
                </a:solidFill>
                <a:effectLst/>
                <a:latin typeface="Bell MT" panose="02020503060305020303" pitchFamily="18" charset="0"/>
                <a:ea typeface="Times New Roman" panose="02020603050405020304" pitchFamily="18" charset="0"/>
              </a:rPr>
              <a:t>Businesses provide e-transport, like electric scooters, bikes, to the tourists. </a:t>
            </a:r>
            <a:endParaRPr lang="en-IN" u="none" strike="noStrike" dirty="0">
              <a:solidFill>
                <a:schemeClr val="tx1"/>
              </a:solidFill>
              <a:effectLst/>
              <a:latin typeface="Bell MT" panose="02020503060305020303" pitchFamily="18" charset="0"/>
              <a:ea typeface="Arial" panose="020B0604020202020204" pitchFamily="34" charset="0"/>
            </a:endParaRPr>
          </a:p>
          <a:p>
            <a:pPr marL="342900" lvl="0" indent="-342900" algn="just">
              <a:buFont typeface="Arial" panose="020B0604020202020204" pitchFamily="34" charset="0"/>
              <a:buChar char="●"/>
            </a:pPr>
            <a:r>
              <a:rPr lang="en-US" u="none" strike="noStrike" dirty="0">
                <a:solidFill>
                  <a:schemeClr val="tx1"/>
                </a:solidFill>
                <a:effectLst/>
                <a:latin typeface="Bell MT" panose="02020503060305020303" pitchFamily="18" charset="0"/>
                <a:ea typeface="Times New Roman" panose="02020603050405020304" pitchFamily="18" charset="0"/>
              </a:rPr>
              <a:t>The main aim is to encourage sustainable transport in the tourism sector. </a:t>
            </a:r>
            <a:endParaRPr lang="en-IN" u="none" strike="noStrike" dirty="0">
              <a:solidFill>
                <a:schemeClr val="tx1"/>
              </a:solidFill>
              <a:effectLst/>
              <a:latin typeface="Bell MT" panose="02020503060305020303" pitchFamily="18" charset="0"/>
              <a:ea typeface="Arial" panose="020B0604020202020204" pitchFamily="34" charset="0"/>
            </a:endParaRPr>
          </a:p>
          <a:p>
            <a:pPr marL="342900" lvl="0" indent="-342900" algn="just">
              <a:buFont typeface="Arial" panose="020B0604020202020204" pitchFamily="34" charset="0"/>
              <a:buChar char="●"/>
            </a:pPr>
            <a:r>
              <a:rPr lang="en-US" u="none" strike="noStrike" dirty="0">
                <a:solidFill>
                  <a:schemeClr val="tx1"/>
                </a:solidFill>
                <a:effectLst/>
                <a:latin typeface="Bell MT" panose="02020503060305020303" pitchFamily="18" charset="0"/>
                <a:ea typeface="Times New Roman" panose="02020603050405020304" pitchFamily="18" charset="0"/>
              </a:rPr>
              <a:t>Customers are required to pay on an hourly basis to avail of transport</a:t>
            </a:r>
            <a:endParaRPr lang="en-IN" u="none" strike="noStrike" dirty="0">
              <a:solidFill>
                <a:schemeClr val="tx1"/>
              </a:solidFill>
              <a:effectLst/>
              <a:latin typeface="Bell MT" panose="02020503060305020303" pitchFamily="18" charset="0"/>
              <a:ea typeface="Arial" panose="020B0604020202020204" pitchFamily="34" charset="0"/>
            </a:endParaRPr>
          </a:p>
          <a:p>
            <a:pPr marL="342900" lvl="0" indent="-342900" algn="just">
              <a:buFont typeface="Arial" panose="020B0604020202020204" pitchFamily="34" charset="0"/>
              <a:buChar char="●"/>
            </a:pPr>
            <a:r>
              <a:rPr lang="en-US" u="none" strike="noStrike" dirty="0">
                <a:solidFill>
                  <a:schemeClr val="tx1"/>
                </a:solidFill>
                <a:effectLst/>
                <a:latin typeface="Bell MT" panose="02020503060305020303" pitchFamily="18" charset="0"/>
                <a:ea typeface="Times New Roman" panose="02020603050405020304" pitchFamily="18" charset="0"/>
              </a:rPr>
              <a:t>The business is based on a partnership of two owners with almost 20 employees. </a:t>
            </a:r>
            <a:endParaRPr lang="en-IN" u="none" strike="noStrike" dirty="0">
              <a:solidFill>
                <a:schemeClr val="tx1"/>
              </a:solidFill>
              <a:effectLst/>
              <a:latin typeface="Bell MT" panose="02020503060305020303" pitchFamily="18" charset="0"/>
              <a:ea typeface="Arial" panose="020B0604020202020204" pitchFamily="34" charset="0"/>
            </a:endParaRPr>
          </a:p>
          <a:p>
            <a:pPr marL="342900" lvl="0" indent="-342900" algn="just">
              <a:buFont typeface="Arial" panose="020B0604020202020204" pitchFamily="34" charset="0"/>
              <a:buChar char="●"/>
            </a:pPr>
            <a:r>
              <a:rPr lang="en-US" u="none" strike="noStrike" dirty="0">
                <a:solidFill>
                  <a:schemeClr val="tx1"/>
                </a:solidFill>
                <a:effectLst/>
                <a:latin typeface="Bell MT" panose="02020503060305020303" pitchFamily="18" charset="0"/>
                <a:ea typeface="Times New Roman" panose="02020603050405020304" pitchFamily="18" charset="0"/>
              </a:rPr>
              <a:t>The sustainable transport will be bought from the manufacturer. </a:t>
            </a:r>
            <a:endParaRPr lang="en-IN" u="none" strike="noStrike" dirty="0">
              <a:solidFill>
                <a:schemeClr val="tx1"/>
              </a:solidFill>
              <a:effectLst/>
              <a:latin typeface="Bell MT" panose="02020503060305020303" pitchFamily="18" charset="0"/>
              <a:ea typeface="Arial" panose="020B0604020202020204" pitchFamily="34" charset="0"/>
            </a:endParaRPr>
          </a:p>
          <a:p>
            <a:endParaRPr lang="en-US" dirty="0">
              <a:solidFill>
                <a:schemeClr val="tx1"/>
              </a:solidFill>
              <a:latin typeface="Bell MT" panose="02020503060305020303" pitchFamily="18" charset="0"/>
            </a:endParaRPr>
          </a:p>
        </p:txBody>
      </p:sp>
      <p:sp>
        <p:nvSpPr>
          <p:cNvPr id="2" name="Title 1"/>
          <p:cNvSpPr>
            <a:spLocks noGrp="1"/>
          </p:cNvSpPr>
          <p:nvPr>
            <p:ph type="title"/>
          </p:nvPr>
        </p:nvSpPr>
        <p:spPr>
          <a:xfrm>
            <a:off x="609600" y="207700"/>
            <a:ext cx="10972800" cy="1252728"/>
          </a:xfrm>
        </p:spPr>
        <p:txBody>
          <a:bodyPr>
            <a:normAutofit/>
          </a:bodyPr>
          <a:lstStyle/>
          <a:p>
            <a:r>
              <a:rPr lang="en-US" b="1" dirty="0">
                <a:solidFill>
                  <a:schemeClr val="tx1"/>
                </a:solidFill>
                <a:latin typeface="Bell MT" panose="02020503060305020303" pitchFamily="18" charset="0"/>
              </a:rPr>
              <a:t>Overview of the Business</a:t>
            </a:r>
            <a:endParaRPr lang="en-US" dirty="0">
              <a:solidFill>
                <a:schemeClr val="tx1"/>
              </a:solidFill>
              <a:latin typeface="Bell MT" panose="02020503060305020303" pitchFamily="18" charset="0"/>
            </a:endParaRPr>
          </a:p>
        </p:txBody>
      </p:sp>
      <p:pic>
        <p:nvPicPr>
          <p:cNvPr id="4" name="Picture 2" descr="Green transportation for sustainability: Review of current barriers,  strategies, and innovative technologies - ScienceDirect">
            <a:extLst>
              <a:ext uri="{FF2B5EF4-FFF2-40B4-BE49-F238E27FC236}">
                <a16:creationId xmlns:a16="http://schemas.microsoft.com/office/drawing/2014/main" id="{FB5D201B-AF03-5B2C-31EB-5F8C248EB7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60297" y="2632477"/>
            <a:ext cx="4160216" cy="367342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50619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2454723"/>
            <a:ext cx="6683829" cy="4040147"/>
          </a:xfrm>
        </p:spPr>
        <p:txBody>
          <a:bodyPr>
            <a:noAutofit/>
          </a:bodyPr>
          <a:lstStyle/>
          <a:p>
            <a:pPr marL="342900" lvl="0" indent="-342900" algn="just">
              <a:buFont typeface="Arial" panose="020B0604020202020204" pitchFamily="34" charset="0"/>
              <a:buChar char="●"/>
            </a:pPr>
            <a:r>
              <a:rPr lang="en-US" u="none" strike="noStrike" dirty="0">
                <a:solidFill>
                  <a:schemeClr val="tx1"/>
                </a:solidFill>
                <a:effectLst/>
                <a:latin typeface="Bell MT" panose="02020503060305020303" pitchFamily="18" charset="0"/>
                <a:ea typeface="Times New Roman" panose="02020603050405020304" pitchFamily="18" charset="0"/>
              </a:rPr>
              <a:t>The location chosen for this business is the UK. </a:t>
            </a:r>
            <a:endParaRPr lang="en-IN" u="none" strike="noStrike" dirty="0">
              <a:solidFill>
                <a:schemeClr val="tx1"/>
              </a:solidFill>
              <a:effectLst/>
              <a:latin typeface="Bell MT" panose="02020503060305020303" pitchFamily="18" charset="0"/>
              <a:ea typeface="Arial" panose="020B0604020202020204" pitchFamily="34" charset="0"/>
            </a:endParaRPr>
          </a:p>
          <a:p>
            <a:pPr marL="342900" lvl="0" indent="-342900" algn="just">
              <a:buFont typeface="Arial" panose="020B0604020202020204" pitchFamily="34" charset="0"/>
              <a:buChar char="●"/>
            </a:pPr>
            <a:r>
              <a:rPr lang="en-US" u="none" strike="noStrike" dirty="0">
                <a:solidFill>
                  <a:schemeClr val="tx1"/>
                </a:solidFill>
                <a:effectLst/>
                <a:latin typeface="Bell MT" panose="02020503060305020303" pitchFamily="18" charset="0"/>
                <a:ea typeface="Times New Roman" panose="02020603050405020304" pitchFamily="18" charset="0"/>
              </a:rPr>
              <a:t>London as a city is the prime focus of the target market. </a:t>
            </a:r>
            <a:endParaRPr lang="en-IN" u="none" strike="noStrike" dirty="0">
              <a:solidFill>
                <a:schemeClr val="tx1"/>
              </a:solidFill>
              <a:effectLst/>
              <a:latin typeface="Bell MT" panose="02020503060305020303" pitchFamily="18" charset="0"/>
              <a:ea typeface="Arial" panose="020B0604020202020204" pitchFamily="34" charset="0"/>
            </a:endParaRPr>
          </a:p>
          <a:p>
            <a:pPr marL="342900" lvl="0" indent="-342900" algn="just">
              <a:buFont typeface="Arial" panose="020B0604020202020204" pitchFamily="34" charset="0"/>
              <a:buChar char="●"/>
            </a:pPr>
            <a:r>
              <a:rPr lang="en-US" u="none" strike="noStrike" dirty="0">
                <a:solidFill>
                  <a:schemeClr val="tx1"/>
                </a:solidFill>
                <a:effectLst/>
                <a:latin typeface="Bell MT" panose="02020503060305020303" pitchFamily="18" charset="0"/>
                <a:ea typeface="Times New Roman" panose="02020603050405020304" pitchFamily="18" charset="0"/>
              </a:rPr>
              <a:t>In London, the need for carbon emission reduction is more there (</a:t>
            </a:r>
            <a:r>
              <a:rPr lang="en-US" u="none" strike="noStrike" dirty="0" err="1">
                <a:solidFill>
                  <a:schemeClr val="tx1"/>
                </a:solidFill>
                <a:effectLst/>
                <a:highlight>
                  <a:srgbClr val="FFFFFF"/>
                </a:highlight>
                <a:latin typeface="Bell MT" panose="02020503060305020303" pitchFamily="18" charset="0"/>
                <a:ea typeface="Arial" panose="020B0604020202020204" pitchFamily="34" charset="0"/>
              </a:rPr>
              <a:t>Lannelongue</a:t>
            </a:r>
            <a:r>
              <a:rPr lang="en-US" u="none" strike="noStrike" dirty="0">
                <a:solidFill>
                  <a:schemeClr val="tx1"/>
                </a:solidFill>
                <a:effectLst/>
                <a:highlight>
                  <a:srgbClr val="FFFFFF"/>
                </a:highlight>
                <a:latin typeface="Bell MT" panose="02020503060305020303" pitchFamily="18" charset="0"/>
                <a:ea typeface="Arial" panose="020B0604020202020204" pitchFamily="34" charset="0"/>
              </a:rPr>
              <a:t>, </a:t>
            </a:r>
            <a:r>
              <a:rPr lang="en-US" u="none" strike="noStrike" dirty="0" err="1">
                <a:solidFill>
                  <a:schemeClr val="tx1"/>
                </a:solidFill>
                <a:effectLst/>
                <a:highlight>
                  <a:srgbClr val="FFFFFF"/>
                </a:highlight>
                <a:latin typeface="Bell MT" panose="02020503060305020303" pitchFamily="18" charset="0"/>
                <a:ea typeface="Arial" panose="020B0604020202020204" pitchFamily="34" charset="0"/>
              </a:rPr>
              <a:t>Grealey</a:t>
            </a:r>
            <a:r>
              <a:rPr lang="en-US" u="none" strike="noStrike" dirty="0">
                <a:solidFill>
                  <a:schemeClr val="tx1"/>
                </a:solidFill>
                <a:effectLst/>
                <a:highlight>
                  <a:srgbClr val="FFFFFF"/>
                </a:highlight>
                <a:latin typeface="Bell MT" panose="02020503060305020303" pitchFamily="18" charset="0"/>
                <a:ea typeface="Arial" panose="020B0604020202020204" pitchFamily="34" charset="0"/>
              </a:rPr>
              <a:t>,  and Inouye, 2021</a:t>
            </a:r>
            <a:r>
              <a:rPr lang="en-US" u="none" strike="noStrike" dirty="0">
                <a:solidFill>
                  <a:schemeClr val="tx1"/>
                </a:solidFill>
                <a:effectLst/>
                <a:latin typeface="Bell MT" panose="02020503060305020303" pitchFamily="18" charset="0"/>
                <a:ea typeface="Times New Roman" panose="02020603050405020304" pitchFamily="18" charset="0"/>
              </a:rPr>
              <a:t>). </a:t>
            </a:r>
            <a:endParaRPr lang="en-IN" u="none" strike="noStrike" dirty="0">
              <a:solidFill>
                <a:schemeClr val="tx1"/>
              </a:solidFill>
              <a:effectLst/>
              <a:latin typeface="Bell MT" panose="02020503060305020303" pitchFamily="18" charset="0"/>
              <a:ea typeface="Arial" panose="020B0604020202020204" pitchFamily="34" charset="0"/>
            </a:endParaRPr>
          </a:p>
          <a:p>
            <a:pPr marL="342900" lvl="0" indent="-342900" algn="just">
              <a:buFont typeface="Arial" panose="020B0604020202020204" pitchFamily="34" charset="0"/>
              <a:buChar char="●"/>
            </a:pPr>
            <a:r>
              <a:rPr lang="en-US" u="none" strike="noStrike" dirty="0">
                <a:solidFill>
                  <a:schemeClr val="tx1"/>
                </a:solidFill>
                <a:effectLst/>
                <a:latin typeface="Bell MT" panose="02020503060305020303" pitchFamily="18" charset="0"/>
                <a:ea typeface="Times New Roman" panose="02020603050405020304" pitchFamily="18" charset="0"/>
              </a:rPr>
              <a:t>Sustainable transport and low-cost travel will attract consumers for this purpose. </a:t>
            </a:r>
            <a:endParaRPr lang="en-IN" u="none" strike="noStrike" dirty="0">
              <a:solidFill>
                <a:schemeClr val="tx1"/>
              </a:solidFill>
              <a:effectLst/>
              <a:latin typeface="Bell MT" panose="02020503060305020303" pitchFamily="18" charset="0"/>
              <a:ea typeface="Arial" panose="020B0604020202020204" pitchFamily="34" charset="0"/>
            </a:endParaRPr>
          </a:p>
          <a:p>
            <a:pPr marL="342900" lvl="0" indent="-342900" algn="just">
              <a:buFont typeface="Arial" panose="020B0604020202020204" pitchFamily="34" charset="0"/>
              <a:buChar char="●"/>
            </a:pPr>
            <a:r>
              <a:rPr lang="en-US" u="none" strike="noStrike" dirty="0">
                <a:solidFill>
                  <a:schemeClr val="tx1"/>
                </a:solidFill>
                <a:effectLst/>
                <a:latin typeface="Bell MT" panose="02020503060305020303" pitchFamily="18" charset="0"/>
                <a:ea typeface="Times New Roman" panose="02020603050405020304" pitchFamily="18" charset="0"/>
              </a:rPr>
              <a:t>The limited partnership enhances the equal share of paying debts of partners. </a:t>
            </a:r>
            <a:endParaRPr lang="en-IN" u="none" strike="noStrike" dirty="0">
              <a:solidFill>
                <a:schemeClr val="tx1"/>
              </a:solidFill>
              <a:effectLst/>
              <a:latin typeface="Bell MT" panose="02020503060305020303" pitchFamily="18" charset="0"/>
              <a:ea typeface="Arial" panose="020B0604020202020204" pitchFamily="34" charset="0"/>
            </a:endParaRPr>
          </a:p>
          <a:p>
            <a:endParaRPr lang="en-US" dirty="0">
              <a:solidFill>
                <a:schemeClr val="tx1"/>
              </a:solidFill>
              <a:latin typeface="Bell MT" panose="02020503060305020303" pitchFamily="18" charset="0"/>
            </a:endParaRPr>
          </a:p>
        </p:txBody>
      </p:sp>
      <p:sp>
        <p:nvSpPr>
          <p:cNvPr id="2" name="Title 1"/>
          <p:cNvSpPr>
            <a:spLocks noGrp="1"/>
          </p:cNvSpPr>
          <p:nvPr>
            <p:ph type="title"/>
          </p:nvPr>
        </p:nvSpPr>
        <p:spPr>
          <a:xfrm>
            <a:off x="609600" y="77072"/>
            <a:ext cx="10972800" cy="1252728"/>
          </a:xfrm>
        </p:spPr>
        <p:txBody>
          <a:bodyPr>
            <a:normAutofit/>
          </a:bodyPr>
          <a:lstStyle/>
          <a:p>
            <a:r>
              <a:rPr lang="en-US" b="1" dirty="0">
                <a:solidFill>
                  <a:schemeClr val="tx1"/>
                </a:solidFill>
                <a:latin typeface="Bell MT" panose="02020503060305020303" pitchFamily="18" charset="0"/>
              </a:rPr>
              <a:t>Business Location </a:t>
            </a:r>
            <a:endParaRPr lang="en-US" dirty="0">
              <a:solidFill>
                <a:schemeClr val="tx1"/>
              </a:solidFill>
              <a:latin typeface="Bell MT" panose="02020503060305020303" pitchFamily="18" charset="0"/>
            </a:endParaRPr>
          </a:p>
        </p:txBody>
      </p:sp>
      <p:pic>
        <p:nvPicPr>
          <p:cNvPr id="5" name="Picture 4">
            <a:extLst>
              <a:ext uri="{FF2B5EF4-FFF2-40B4-BE49-F238E27FC236}">
                <a16:creationId xmlns:a16="http://schemas.microsoft.com/office/drawing/2014/main" id="{67A7A944-7542-3564-90BF-7FF0AC042CC9}"/>
              </a:ext>
            </a:extLst>
          </p:cNvPr>
          <p:cNvPicPr>
            <a:picLocks noChangeAspect="1"/>
          </p:cNvPicPr>
          <p:nvPr/>
        </p:nvPicPr>
        <p:blipFill>
          <a:blip r:embed="rId3"/>
          <a:stretch>
            <a:fillRect/>
          </a:stretch>
        </p:blipFill>
        <p:spPr>
          <a:xfrm>
            <a:off x="8370755" y="3013529"/>
            <a:ext cx="3211645" cy="292253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6551497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2452221"/>
            <a:ext cx="6607628" cy="4182533"/>
          </a:xfrm>
        </p:spPr>
        <p:txBody>
          <a:bodyPr>
            <a:noAutofit/>
          </a:bodyPr>
          <a:lstStyle/>
          <a:p>
            <a:pPr marL="342900" lvl="0" indent="-342900" algn="just">
              <a:buFont typeface="Arial" panose="020B0604020202020204" pitchFamily="34" charset="0"/>
              <a:buChar char="●"/>
            </a:pPr>
            <a:r>
              <a:rPr lang="en-US" u="none" strike="noStrike" dirty="0">
                <a:solidFill>
                  <a:schemeClr val="tx1"/>
                </a:solidFill>
                <a:effectLst/>
                <a:latin typeface="Bell MT" panose="02020503060305020303" pitchFamily="18" charset="0"/>
                <a:ea typeface="Times New Roman" panose="02020603050405020304" pitchFamily="18" charset="0"/>
              </a:rPr>
              <a:t>The first significant gap is to convince significant customers about switching to EVs. </a:t>
            </a:r>
            <a:endParaRPr lang="en-IN" u="none" strike="noStrike" dirty="0">
              <a:solidFill>
                <a:schemeClr val="tx1"/>
              </a:solidFill>
              <a:effectLst/>
              <a:latin typeface="Bell MT" panose="02020503060305020303" pitchFamily="18" charset="0"/>
              <a:ea typeface="Arial" panose="020B0604020202020204" pitchFamily="34" charset="0"/>
            </a:endParaRPr>
          </a:p>
          <a:p>
            <a:pPr marL="342900" lvl="0" indent="-342900" algn="just">
              <a:buFont typeface="Arial" panose="020B0604020202020204" pitchFamily="34" charset="0"/>
              <a:buChar char="●"/>
            </a:pPr>
            <a:r>
              <a:rPr lang="en-US" u="none" strike="noStrike" dirty="0">
                <a:solidFill>
                  <a:schemeClr val="tx1"/>
                </a:solidFill>
                <a:effectLst/>
                <a:latin typeface="Bell MT" panose="02020503060305020303" pitchFamily="18" charset="0"/>
                <a:ea typeface="Times New Roman" panose="02020603050405020304" pitchFamily="18" charset="0"/>
              </a:rPr>
              <a:t>EV acceptance is minimal for customers in the current market (</a:t>
            </a:r>
            <a:r>
              <a:rPr lang="en-US" u="none" strike="noStrike" dirty="0">
                <a:solidFill>
                  <a:schemeClr val="tx1"/>
                </a:solidFill>
                <a:effectLst/>
                <a:highlight>
                  <a:srgbClr val="FFFFFF"/>
                </a:highlight>
                <a:latin typeface="Bell MT" panose="02020503060305020303" pitchFamily="18" charset="0"/>
                <a:ea typeface="Arial" panose="020B0604020202020204" pitchFamily="34" charset="0"/>
              </a:rPr>
              <a:t>Carmichael et al., 2021</a:t>
            </a:r>
            <a:r>
              <a:rPr lang="en-US" u="none" strike="noStrike" dirty="0">
                <a:solidFill>
                  <a:schemeClr val="tx1"/>
                </a:solidFill>
                <a:effectLst/>
                <a:latin typeface="Bell MT" panose="02020503060305020303" pitchFamily="18" charset="0"/>
                <a:ea typeface="Times New Roman" panose="02020603050405020304" pitchFamily="18" charset="0"/>
              </a:rPr>
              <a:t>). </a:t>
            </a:r>
            <a:endParaRPr lang="en-IN" u="none" strike="noStrike" dirty="0">
              <a:solidFill>
                <a:schemeClr val="tx1"/>
              </a:solidFill>
              <a:effectLst/>
              <a:latin typeface="Bell MT" panose="02020503060305020303" pitchFamily="18" charset="0"/>
              <a:ea typeface="Arial" panose="020B0604020202020204" pitchFamily="34" charset="0"/>
            </a:endParaRPr>
          </a:p>
          <a:p>
            <a:pPr marL="342900" lvl="0" indent="-342900" algn="just">
              <a:buFont typeface="Arial" panose="020B0604020202020204" pitchFamily="34" charset="0"/>
              <a:buChar char="●"/>
            </a:pPr>
            <a:r>
              <a:rPr lang="en-US" u="none" strike="noStrike" dirty="0">
                <a:solidFill>
                  <a:schemeClr val="tx1"/>
                </a:solidFill>
                <a:effectLst/>
                <a:latin typeface="Bell MT" panose="02020503060305020303" pitchFamily="18" charset="0"/>
                <a:ea typeface="Times New Roman" panose="02020603050405020304" pitchFamily="18" charset="0"/>
              </a:rPr>
              <a:t>The high level of competition can also create barriers to growth. </a:t>
            </a:r>
            <a:endParaRPr lang="en-IN" u="none" strike="noStrike" dirty="0">
              <a:solidFill>
                <a:schemeClr val="tx1"/>
              </a:solidFill>
              <a:effectLst/>
              <a:latin typeface="Bell MT" panose="02020503060305020303" pitchFamily="18" charset="0"/>
              <a:ea typeface="Arial" panose="020B0604020202020204" pitchFamily="34" charset="0"/>
            </a:endParaRPr>
          </a:p>
          <a:p>
            <a:pPr marL="342900" lvl="0" indent="-342900" algn="just">
              <a:buFont typeface="Arial" panose="020B0604020202020204" pitchFamily="34" charset="0"/>
              <a:buChar char="●"/>
            </a:pPr>
            <a:r>
              <a:rPr lang="en-US" u="none" strike="noStrike" dirty="0">
                <a:solidFill>
                  <a:schemeClr val="tx1"/>
                </a:solidFill>
                <a:effectLst/>
                <a:latin typeface="Bell MT" panose="02020503060305020303" pitchFamily="18" charset="0"/>
                <a:ea typeface="Times New Roman" panose="02020603050405020304" pitchFamily="18" charset="0"/>
              </a:rPr>
              <a:t>Technological implementation and sustainable action are the needs of future generations. </a:t>
            </a:r>
            <a:endParaRPr lang="en-IN" u="none" strike="noStrike" dirty="0">
              <a:solidFill>
                <a:schemeClr val="tx1"/>
              </a:solidFill>
              <a:effectLst/>
              <a:latin typeface="Bell MT" panose="02020503060305020303" pitchFamily="18" charset="0"/>
              <a:ea typeface="Arial" panose="020B0604020202020204" pitchFamily="34" charset="0"/>
            </a:endParaRPr>
          </a:p>
          <a:p>
            <a:pPr marL="342900" lvl="0" indent="-342900" algn="just">
              <a:buFont typeface="Arial" panose="020B0604020202020204" pitchFamily="34" charset="0"/>
              <a:buChar char="●"/>
            </a:pPr>
            <a:r>
              <a:rPr lang="en-US" u="none" strike="noStrike" dirty="0">
                <a:solidFill>
                  <a:schemeClr val="tx1"/>
                </a:solidFill>
                <a:effectLst/>
                <a:latin typeface="Bell MT" panose="02020503060305020303" pitchFamily="18" charset="0"/>
                <a:ea typeface="Times New Roman" panose="02020603050405020304" pitchFamily="18" charset="0"/>
              </a:rPr>
              <a:t>The tourism sector has flourished to provide long-term profit. </a:t>
            </a:r>
            <a:endParaRPr lang="en-IN" u="none" strike="noStrike" dirty="0">
              <a:solidFill>
                <a:schemeClr val="tx1"/>
              </a:solidFill>
              <a:effectLst/>
              <a:latin typeface="Bell MT" panose="02020503060305020303" pitchFamily="18" charset="0"/>
              <a:ea typeface="Arial" panose="020B0604020202020204" pitchFamily="34" charset="0"/>
            </a:endParaRPr>
          </a:p>
          <a:p>
            <a:endParaRPr lang="en-US" dirty="0">
              <a:solidFill>
                <a:schemeClr val="tx1"/>
              </a:solidFill>
              <a:latin typeface="Bell MT" panose="02020503060305020303" pitchFamily="18" charset="0"/>
            </a:endParaRPr>
          </a:p>
        </p:txBody>
      </p:sp>
      <p:sp>
        <p:nvSpPr>
          <p:cNvPr id="2" name="Title 1"/>
          <p:cNvSpPr>
            <a:spLocks noGrp="1"/>
          </p:cNvSpPr>
          <p:nvPr>
            <p:ph type="title"/>
          </p:nvPr>
        </p:nvSpPr>
        <p:spPr>
          <a:xfrm>
            <a:off x="609600" y="207700"/>
            <a:ext cx="10972800" cy="1252728"/>
          </a:xfrm>
        </p:spPr>
        <p:txBody>
          <a:bodyPr>
            <a:normAutofit/>
          </a:bodyPr>
          <a:lstStyle/>
          <a:p>
            <a:r>
              <a:rPr lang="en-US" b="1" dirty="0">
                <a:solidFill>
                  <a:schemeClr val="tx1"/>
                </a:solidFill>
                <a:latin typeface="Bell MT" panose="02020503060305020303" pitchFamily="18" charset="0"/>
              </a:rPr>
              <a:t>Market Gap and Opportunity</a:t>
            </a:r>
            <a:endParaRPr lang="en-US" dirty="0">
              <a:solidFill>
                <a:schemeClr val="tx1"/>
              </a:solidFill>
              <a:latin typeface="Bell MT" panose="02020503060305020303" pitchFamily="18" charset="0"/>
            </a:endParaRPr>
          </a:p>
        </p:txBody>
      </p:sp>
      <p:pic>
        <p:nvPicPr>
          <p:cNvPr id="4" name="Picture 2" descr="Sustainable transport - Wikipedia">
            <a:extLst>
              <a:ext uri="{FF2B5EF4-FFF2-40B4-BE49-F238E27FC236}">
                <a16:creationId xmlns:a16="http://schemas.microsoft.com/office/drawing/2014/main" id="{D0F49DE9-6B62-E13C-A478-36E70E6DAD6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1998" y="2840393"/>
            <a:ext cx="3305629" cy="340619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43202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3401" y="2589119"/>
            <a:ext cx="6749144" cy="3909519"/>
          </a:xfrm>
        </p:spPr>
        <p:txBody>
          <a:bodyPr>
            <a:noAutofit/>
          </a:bodyPr>
          <a:lstStyle/>
          <a:p>
            <a:pPr marL="342900" lvl="0" indent="-342900" algn="just">
              <a:buFont typeface="Arial" panose="020B0604020202020204" pitchFamily="34" charset="0"/>
              <a:buChar char="●"/>
            </a:pPr>
            <a:r>
              <a:rPr lang="en-US" u="none" strike="noStrike" dirty="0">
                <a:solidFill>
                  <a:schemeClr val="tx1"/>
                </a:solidFill>
                <a:effectLst/>
                <a:latin typeface="Bell MT" panose="02020503060305020303" pitchFamily="18" charset="0"/>
                <a:ea typeface="Times New Roman" panose="02020603050405020304" pitchFamily="18" charset="0"/>
              </a:rPr>
              <a:t>The UK is a solid and productive sector in respect of tourism business. </a:t>
            </a:r>
            <a:endParaRPr lang="en-IN" u="none" strike="noStrike" dirty="0">
              <a:solidFill>
                <a:schemeClr val="tx1"/>
              </a:solidFill>
              <a:effectLst/>
              <a:latin typeface="Bell MT" panose="02020503060305020303" pitchFamily="18" charset="0"/>
              <a:ea typeface="Arial" panose="020B0604020202020204" pitchFamily="34" charset="0"/>
            </a:endParaRPr>
          </a:p>
          <a:p>
            <a:pPr marL="342900" lvl="0" indent="-342900" algn="just">
              <a:buFont typeface="Arial" panose="020B0604020202020204" pitchFamily="34" charset="0"/>
              <a:buChar char="●"/>
            </a:pPr>
            <a:r>
              <a:rPr lang="en-US" u="none" strike="noStrike" dirty="0">
                <a:solidFill>
                  <a:schemeClr val="tx1"/>
                </a:solidFill>
                <a:effectLst/>
                <a:latin typeface="Bell MT" panose="02020503060305020303" pitchFamily="18" charset="0"/>
                <a:ea typeface="Times New Roman" panose="02020603050405020304" pitchFamily="18" charset="0"/>
              </a:rPr>
              <a:t>Associated business of tourism has the broader opportunity to succeed. </a:t>
            </a:r>
            <a:endParaRPr lang="en-IN" u="none" strike="noStrike" dirty="0">
              <a:solidFill>
                <a:schemeClr val="tx1"/>
              </a:solidFill>
              <a:effectLst/>
              <a:latin typeface="Bell MT" panose="02020503060305020303" pitchFamily="18" charset="0"/>
              <a:ea typeface="Arial" panose="020B0604020202020204" pitchFamily="34" charset="0"/>
            </a:endParaRPr>
          </a:p>
          <a:p>
            <a:pPr marL="342900" lvl="0" indent="-342900" algn="just">
              <a:buFont typeface="Arial" panose="020B0604020202020204" pitchFamily="34" charset="0"/>
              <a:buChar char="●"/>
            </a:pPr>
            <a:r>
              <a:rPr lang="en-US" u="none" strike="noStrike" dirty="0">
                <a:solidFill>
                  <a:schemeClr val="tx1"/>
                </a:solidFill>
                <a:effectLst/>
                <a:latin typeface="Bell MT" panose="02020503060305020303" pitchFamily="18" charset="0"/>
                <a:ea typeface="Times New Roman" panose="02020603050405020304" pitchFamily="18" charset="0"/>
              </a:rPr>
              <a:t>Customer adaptability is high in the UK in terms of new acceptance. </a:t>
            </a:r>
            <a:endParaRPr lang="en-IN" u="none" strike="noStrike" dirty="0">
              <a:solidFill>
                <a:schemeClr val="tx1"/>
              </a:solidFill>
              <a:effectLst/>
              <a:latin typeface="Bell MT" panose="02020503060305020303" pitchFamily="18" charset="0"/>
              <a:ea typeface="Arial" panose="020B0604020202020204" pitchFamily="34" charset="0"/>
            </a:endParaRPr>
          </a:p>
          <a:p>
            <a:pPr marL="342900" lvl="0" indent="-342900" algn="just">
              <a:buFont typeface="Arial" panose="020B0604020202020204" pitchFamily="34" charset="0"/>
              <a:buChar char="●"/>
            </a:pPr>
            <a:r>
              <a:rPr lang="en-US" u="none" strike="noStrike" dirty="0">
                <a:solidFill>
                  <a:schemeClr val="tx1"/>
                </a:solidFill>
                <a:effectLst/>
                <a:latin typeface="Bell MT" panose="02020503060305020303" pitchFamily="18" charset="0"/>
                <a:ea typeface="Times New Roman" panose="02020603050405020304" pitchFamily="18" charset="0"/>
              </a:rPr>
              <a:t>The future revenue growth of the EV vehicle industry is very high (</a:t>
            </a:r>
            <a:r>
              <a:rPr lang="en-US" u="none" strike="noStrike" dirty="0">
                <a:solidFill>
                  <a:schemeClr val="tx1"/>
                </a:solidFill>
                <a:effectLst/>
                <a:highlight>
                  <a:srgbClr val="FFFFFF"/>
                </a:highlight>
                <a:latin typeface="Bell MT" panose="02020503060305020303" pitchFamily="18" charset="0"/>
                <a:ea typeface="Arial" panose="020B0604020202020204" pitchFamily="34" charset="0"/>
              </a:rPr>
              <a:t>Earl and Fell,  2019</a:t>
            </a:r>
            <a:r>
              <a:rPr lang="en-US" u="none" strike="noStrike" dirty="0">
                <a:solidFill>
                  <a:schemeClr val="tx1"/>
                </a:solidFill>
                <a:effectLst/>
                <a:latin typeface="Bell MT" panose="02020503060305020303" pitchFamily="18" charset="0"/>
                <a:ea typeface="Times New Roman" panose="02020603050405020304" pitchFamily="18" charset="0"/>
              </a:rPr>
              <a:t>). </a:t>
            </a:r>
            <a:endParaRPr lang="en-IN" u="none" strike="noStrike" dirty="0">
              <a:solidFill>
                <a:schemeClr val="tx1"/>
              </a:solidFill>
              <a:effectLst/>
              <a:latin typeface="Bell MT" panose="02020503060305020303" pitchFamily="18" charset="0"/>
              <a:ea typeface="Arial" panose="020B0604020202020204" pitchFamily="34" charset="0"/>
            </a:endParaRPr>
          </a:p>
          <a:p>
            <a:r>
              <a:rPr lang="en-US" dirty="0">
                <a:solidFill>
                  <a:schemeClr val="tx1"/>
                </a:solidFill>
                <a:effectLst/>
                <a:latin typeface="Bell MT" panose="02020503060305020303" pitchFamily="18" charset="0"/>
                <a:ea typeface="Times New Roman" panose="02020603050405020304" pitchFamily="18" charset="0"/>
              </a:rPr>
              <a:t>This business plan can also enhance sales of EVs. </a:t>
            </a:r>
            <a:endParaRPr lang="en-US" dirty="0">
              <a:solidFill>
                <a:schemeClr val="tx1"/>
              </a:solidFill>
              <a:latin typeface="Bell MT" panose="02020503060305020303" pitchFamily="18" charset="0"/>
            </a:endParaRPr>
          </a:p>
        </p:txBody>
      </p:sp>
      <p:sp>
        <p:nvSpPr>
          <p:cNvPr id="2" name="Title 1"/>
          <p:cNvSpPr>
            <a:spLocks noGrp="1"/>
          </p:cNvSpPr>
          <p:nvPr>
            <p:ph type="title"/>
          </p:nvPr>
        </p:nvSpPr>
        <p:spPr>
          <a:xfrm>
            <a:off x="609600" y="273014"/>
            <a:ext cx="10972800" cy="1252728"/>
          </a:xfrm>
        </p:spPr>
        <p:txBody>
          <a:bodyPr>
            <a:normAutofit/>
          </a:bodyPr>
          <a:lstStyle/>
          <a:p>
            <a:r>
              <a:rPr lang="en-US" b="1" dirty="0">
                <a:solidFill>
                  <a:schemeClr val="tx1"/>
                </a:solidFill>
                <a:latin typeface="Bell MT" panose="02020503060305020303" pitchFamily="18" charset="0"/>
              </a:rPr>
              <a:t>Target Market</a:t>
            </a:r>
            <a:endParaRPr lang="en-US" dirty="0">
              <a:solidFill>
                <a:schemeClr val="tx1"/>
              </a:solidFill>
              <a:latin typeface="Bell MT" panose="02020503060305020303" pitchFamily="18" charset="0"/>
            </a:endParaRPr>
          </a:p>
        </p:txBody>
      </p:sp>
      <p:pic>
        <p:nvPicPr>
          <p:cNvPr id="4" name="Picture 2" descr="Plug-in electric vehicles in the United Kingdom - Wikipedia">
            <a:extLst>
              <a:ext uri="{FF2B5EF4-FFF2-40B4-BE49-F238E27FC236}">
                <a16:creationId xmlns:a16="http://schemas.microsoft.com/office/drawing/2014/main" id="{364B4F38-5ADE-39A2-5239-F1833A3EA8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84028" y="3000829"/>
            <a:ext cx="3424011" cy="30861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77835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21608" y="2818871"/>
            <a:ext cx="6662059" cy="3450696"/>
          </a:xfrm>
        </p:spPr>
        <p:txBody>
          <a:bodyPr>
            <a:noAutofit/>
          </a:bodyPr>
          <a:lstStyle/>
          <a:p>
            <a:pPr marL="342900" lvl="0" indent="-342900" algn="just">
              <a:buFont typeface="Arial" panose="020B0604020202020204" pitchFamily="34" charset="0"/>
              <a:buChar char="●"/>
            </a:pPr>
            <a:r>
              <a:rPr lang="en-US" u="none" strike="noStrike" dirty="0">
                <a:solidFill>
                  <a:schemeClr val="tx1"/>
                </a:solidFill>
                <a:effectLst/>
                <a:latin typeface="Bell MT" panose="02020503060305020303" pitchFamily="18" charset="0"/>
                <a:ea typeface="Times New Roman" panose="02020603050405020304" pitchFamily="18" charset="0"/>
              </a:rPr>
              <a:t>Customer interest is the essential requirement considered for the target market. </a:t>
            </a:r>
            <a:endParaRPr lang="en-IN" u="none" strike="noStrike" dirty="0">
              <a:solidFill>
                <a:schemeClr val="tx1"/>
              </a:solidFill>
              <a:effectLst/>
              <a:latin typeface="Bell MT" panose="02020503060305020303" pitchFamily="18" charset="0"/>
              <a:ea typeface="Arial" panose="020B0604020202020204" pitchFamily="34" charset="0"/>
            </a:endParaRPr>
          </a:p>
          <a:p>
            <a:pPr marL="342900" lvl="0" indent="-342900" algn="just">
              <a:buFont typeface="Arial" panose="020B0604020202020204" pitchFamily="34" charset="0"/>
              <a:buChar char="●"/>
            </a:pPr>
            <a:r>
              <a:rPr lang="en-US" u="none" strike="noStrike" dirty="0">
                <a:solidFill>
                  <a:schemeClr val="tx1"/>
                </a:solidFill>
                <a:effectLst/>
                <a:latin typeface="Bell MT" panose="02020503060305020303" pitchFamily="18" charset="0"/>
                <a:ea typeface="Times New Roman" panose="02020603050405020304" pitchFamily="18" charset="0"/>
              </a:rPr>
              <a:t>The age group of 18 to 55 who love to travel and EV are the focus group. </a:t>
            </a:r>
            <a:endParaRPr lang="en-IN" u="none" strike="noStrike" dirty="0">
              <a:solidFill>
                <a:schemeClr val="tx1"/>
              </a:solidFill>
              <a:effectLst/>
              <a:latin typeface="Bell MT" panose="02020503060305020303" pitchFamily="18" charset="0"/>
              <a:ea typeface="Arial" panose="020B0604020202020204" pitchFamily="34" charset="0"/>
            </a:endParaRPr>
          </a:p>
          <a:p>
            <a:pPr marL="342900" lvl="0" indent="-342900" algn="just">
              <a:buFont typeface="Arial" panose="020B0604020202020204" pitchFamily="34" charset="0"/>
              <a:buChar char="●"/>
            </a:pPr>
            <a:r>
              <a:rPr lang="en-US" u="none" strike="noStrike" dirty="0">
                <a:solidFill>
                  <a:schemeClr val="tx1"/>
                </a:solidFill>
                <a:effectLst/>
                <a:latin typeface="Bell MT" panose="02020503060305020303" pitchFamily="18" charset="0"/>
                <a:ea typeface="Times New Roman" panose="02020603050405020304" pitchFamily="18" charset="0"/>
              </a:rPr>
              <a:t>The low-cost EV rental service aims to provide service to all occupation groups. </a:t>
            </a:r>
            <a:endParaRPr lang="en-IN" u="none" strike="noStrike" dirty="0">
              <a:solidFill>
                <a:schemeClr val="tx1"/>
              </a:solidFill>
              <a:effectLst/>
              <a:latin typeface="Bell MT" panose="02020503060305020303" pitchFamily="18" charset="0"/>
              <a:ea typeface="Arial" panose="020B0604020202020204" pitchFamily="34" charset="0"/>
            </a:endParaRPr>
          </a:p>
          <a:p>
            <a:pPr marL="342900" lvl="0" indent="-342900" algn="just">
              <a:buFont typeface="Arial" panose="020B0604020202020204" pitchFamily="34" charset="0"/>
              <a:buChar char="●"/>
            </a:pPr>
            <a:r>
              <a:rPr lang="en-US" u="none" strike="noStrike" dirty="0">
                <a:solidFill>
                  <a:schemeClr val="tx1"/>
                </a:solidFill>
                <a:effectLst/>
                <a:latin typeface="Bell MT" panose="02020503060305020303" pitchFamily="18" charset="0"/>
                <a:ea typeface="Times New Roman" panose="02020603050405020304" pitchFamily="18" charset="0"/>
              </a:rPr>
              <a:t>Low-cost, environmentally friendly transport use is the critical aspect of positioning strategies. </a:t>
            </a:r>
            <a:endParaRPr lang="en-IN" u="none" strike="noStrike" dirty="0">
              <a:solidFill>
                <a:schemeClr val="tx1"/>
              </a:solidFill>
              <a:effectLst/>
              <a:latin typeface="Bell MT" panose="02020503060305020303" pitchFamily="18" charset="0"/>
              <a:ea typeface="Arial" panose="020B0604020202020204" pitchFamily="34" charset="0"/>
            </a:endParaRPr>
          </a:p>
          <a:p>
            <a:endParaRPr lang="en-US" dirty="0">
              <a:solidFill>
                <a:schemeClr val="tx1"/>
              </a:solidFill>
              <a:latin typeface="Bell MT" panose="02020503060305020303" pitchFamily="18" charset="0"/>
            </a:endParaRPr>
          </a:p>
        </p:txBody>
      </p:sp>
      <p:sp>
        <p:nvSpPr>
          <p:cNvPr id="2" name="Title 1"/>
          <p:cNvSpPr>
            <a:spLocks noGrp="1"/>
          </p:cNvSpPr>
          <p:nvPr>
            <p:ph type="title"/>
          </p:nvPr>
        </p:nvSpPr>
        <p:spPr>
          <a:xfrm>
            <a:off x="609600" y="207699"/>
            <a:ext cx="10972800" cy="1252728"/>
          </a:xfrm>
        </p:spPr>
        <p:txBody>
          <a:bodyPr>
            <a:normAutofit/>
          </a:bodyPr>
          <a:lstStyle/>
          <a:p>
            <a:r>
              <a:rPr lang="en-US" b="1" dirty="0">
                <a:solidFill>
                  <a:schemeClr val="tx1"/>
                </a:solidFill>
                <a:latin typeface="Bell MT" panose="02020503060305020303" pitchFamily="18" charset="0"/>
              </a:rPr>
              <a:t>Strategies for capturing the Target Market</a:t>
            </a:r>
            <a:endParaRPr lang="en-US" dirty="0">
              <a:solidFill>
                <a:schemeClr val="tx1"/>
              </a:solidFill>
              <a:latin typeface="Bell MT" panose="02020503060305020303" pitchFamily="18" charset="0"/>
            </a:endParaRPr>
          </a:p>
        </p:txBody>
      </p:sp>
      <p:pic>
        <p:nvPicPr>
          <p:cNvPr id="4" name="Picture 2" descr="United Kingdom Electric Vehicle Market: Industry Analysis, Forecast 2027">
            <a:extLst>
              <a:ext uri="{FF2B5EF4-FFF2-40B4-BE49-F238E27FC236}">
                <a16:creationId xmlns:a16="http://schemas.microsoft.com/office/drawing/2014/main" id="{A6AA5BD2-DC51-8484-8259-88101A0522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05799" y="2962275"/>
            <a:ext cx="3364593" cy="316388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85484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2782812"/>
            <a:ext cx="6727371" cy="3450696"/>
          </a:xfrm>
        </p:spPr>
        <p:txBody>
          <a:bodyPr>
            <a:noAutofit/>
          </a:bodyPr>
          <a:lstStyle/>
          <a:p>
            <a:pPr marL="342900" lvl="0" indent="-342900" algn="just">
              <a:buFont typeface="Arial" panose="020B0604020202020204" pitchFamily="34" charset="0"/>
              <a:buChar char="●"/>
            </a:pPr>
            <a:r>
              <a:rPr lang="en-US" u="none" strike="noStrike" dirty="0">
                <a:solidFill>
                  <a:schemeClr val="tx1"/>
                </a:solidFill>
                <a:effectLst/>
                <a:latin typeface="Bell MT" panose="02020503060305020303" pitchFamily="18" charset="0"/>
                <a:ea typeface="Times New Roman" panose="02020603050405020304" pitchFamily="18" charset="0"/>
              </a:rPr>
              <a:t>The estimated budget, including all the costs and expenses, is £ 335,000.</a:t>
            </a:r>
            <a:endParaRPr lang="en-IN" u="none" strike="noStrike" dirty="0">
              <a:solidFill>
                <a:schemeClr val="tx1"/>
              </a:solidFill>
              <a:effectLst/>
              <a:latin typeface="Bell MT" panose="02020503060305020303" pitchFamily="18" charset="0"/>
              <a:ea typeface="Arial" panose="020B0604020202020204" pitchFamily="34" charset="0"/>
            </a:endParaRPr>
          </a:p>
          <a:p>
            <a:pPr marL="342900" lvl="0" indent="-342900" algn="just">
              <a:buFont typeface="Arial" panose="020B0604020202020204" pitchFamily="34" charset="0"/>
              <a:buChar char="●"/>
            </a:pPr>
            <a:r>
              <a:rPr lang="en-US" u="none" strike="noStrike" dirty="0">
                <a:solidFill>
                  <a:schemeClr val="tx1"/>
                </a:solidFill>
                <a:effectLst/>
                <a:latin typeface="Bell MT" panose="02020503060305020303" pitchFamily="18" charset="0"/>
                <a:ea typeface="Times New Roman" panose="02020603050405020304" pitchFamily="18" charset="0"/>
              </a:rPr>
              <a:t>Capitalist investment is £120, 000 and personal investment of partners is£170 000.</a:t>
            </a:r>
            <a:endParaRPr lang="en-IN" u="none" strike="noStrike" dirty="0">
              <a:solidFill>
                <a:schemeClr val="tx1"/>
              </a:solidFill>
              <a:effectLst/>
              <a:latin typeface="Bell MT" panose="02020503060305020303" pitchFamily="18" charset="0"/>
              <a:ea typeface="Arial" panose="020B0604020202020204" pitchFamily="34" charset="0"/>
            </a:endParaRPr>
          </a:p>
          <a:p>
            <a:pPr marL="342900" lvl="0" indent="-342900" algn="just">
              <a:buFont typeface="Arial" panose="020B0604020202020204" pitchFamily="34" charset="0"/>
              <a:buChar char="●"/>
            </a:pPr>
            <a:r>
              <a:rPr lang="en-US" u="none" strike="noStrike" dirty="0">
                <a:solidFill>
                  <a:schemeClr val="tx1"/>
                </a:solidFill>
                <a:effectLst/>
                <a:latin typeface="Bell MT" panose="02020503060305020303" pitchFamily="18" charset="0"/>
                <a:ea typeface="Times New Roman" panose="02020603050405020304" pitchFamily="18" charset="0"/>
              </a:rPr>
              <a:t>A Bank loan for this project will be taken around £50, 000</a:t>
            </a:r>
            <a:endParaRPr lang="en-IN" u="none" strike="noStrike" dirty="0">
              <a:solidFill>
                <a:schemeClr val="tx1"/>
              </a:solidFill>
              <a:effectLst/>
              <a:latin typeface="Bell MT" panose="02020503060305020303" pitchFamily="18" charset="0"/>
              <a:ea typeface="Arial" panose="020B0604020202020204" pitchFamily="34" charset="0"/>
            </a:endParaRPr>
          </a:p>
          <a:p>
            <a:pPr marL="342900" lvl="0" indent="-342900" algn="just">
              <a:buFont typeface="Arial" panose="020B0604020202020204" pitchFamily="34" charset="0"/>
              <a:buChar char="●"/>
            </a:pPr>
            <a:r>
              <a:rPr lang="en-US" u="none" strike="noStrike" dirty="0">
                <a:solidFill>
                  <a:schemeClr val="tx1"/>
                </a:solidFill>
                <a:effectLst/>
                <a:latin typeface="Bell MT" panose="02020503060305020303" pitchFamily="18" charset="0"/>
                <a:ea typeface="Times New Roman" panose="02020603050405020304" pitchFamily="18" charset="0"/>
              </a:rPr>
              <a:t>The total funding is £340, 000 and the excess money will be used for further modifications</a:t>
            </a:r>
            <a:endParaRPr lang="en-IN" u="none" strike="noStrike" dirty="0">
              <a:solidFill>
                <a:schemeClr val="tx1"/>
              </a:solidFill>
              <a:effectLst/>
              <a:latin typeface="Bell MT" panose="02020503060305020303" pitchFamily="18" charset="0"/>
              <a:ea typeface="Arial" panose="020B0604020202020204" pitchFamily="34" charset="0"/>
            </a:endParaRPr>
          </a:p>
          <a:p>
            <a:endParaRPr lang="en-US" dirty="0">
              <a:solidFill>
                <a:schemeClr val="tx1"/>
              </a:solidFill>
              <a:latin typeface="Bell MT" panose="02020503060305020303" pitchFamily="18" charset="0"/>
            </a:endParaRPr>
          </a:p>
        </p:txBody>
      </p:sp>
      <p:sp>
        <p:nvSpPr>
          <p:cNvPr id="2" name="Title 1"/>
          <p:cNvSpPr>
            <a:spLocks noGrp="1"/>
          </p:cNvSpPr>
          <p:nvPr>
            <p:ph type="title"/>
          </p:nvPr>
        </p:nvSpPr>
        <p:spPr>
          <a:xfrm>
            <a:off x="609600" y="207700"/>
            <a:ext cx="10972800" cy="1252728"/>
          </a:xfrm>
        </p:spPr>
        <p:txBody>
          <a:bodyPr>
            <a:noAutofit/>
          </a:bodyPr>
          <a:lstStyle/>
          <a:p>
            <a:r>
              <a:rPr lang="en-US" b="1" dirty="0">
                <a:solidFill>
                  <a:schemeClr val="tx1"/>
                </a:solidFill>
                <a:latin typeface="Bell MT" panose="02020503060305020303" pitchFamily="18" charset="0"/>
              </a:rPr>
              <a:t>Required Budget and Funding</a:t>
            </a:r>
            <a:endParaRPr lang="en-US" dirty="0">
              <a:solidFill>
                <a:schemeClr val="tx1"/>
              </a:solidFill>
              <a:latin typeface="Bell MT" panose="02020503060305020303" pitchFamily="18" charset="0"/>
            </a:endParaRPr>
          </a:p>
        </p:txBody>
      </p:sp>
      <p:pic>
        <p:nvPicPr>
          <p:cNvPr id="4" name="Picture 2" descr="A cross-country analysis of sustainability, transport and energy poverty |  npj Urban Sustainability">
            <a:extLst>
              <a:ext uri="{FF2B5EF4-FFF2-40B4-BE49-F238E27FC236}">
                <a16:creationId xmlns:a16="http://schemas.microsoft.com/office/drawing/2014/main" id="{84477D5E-57AB-D1DB-8692-74274BFC04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94914" y="2890157"/>
            <a:ext cx="3438071" cy="323600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06142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09600" y="2630110"/>
            <a:ext cx="6584243" cy="3770690"/>
          </a:xfrm>
        </p:spPr>
        <p:txBody>
          <a:bodyPr>
            <a:noAutofit/>
          </a:bodyPr>
          <a:lstStyle/>
          <a:p>
            <a:pPr marL="342900" lvl="0" indent="-342900" algn="just">
              <a:buFont typeface="Arial" panose="020B0604020202020204" pitchFamily="34" charset="0"/>
              <a:buChar char="●"/>
            </a:pPr>
            <a:r>
              <a:rPr lang="en-US" u="none" strike="noStrike" dirty="0">
                <a:solidFill>
                  <a:schemeClr val="tx1"/>
                </a:solidFill>
                <a:effectLst/>
                <a:latin typeface="Bell MT" panose="02020503060305020303" pitchFamily="18" charset="0"/>
                <a:ea typeface="Times New Roman" panose="02020603050405020304" pitchFamily="18" charset="0"/>
              </a:rPr>
              <a:t>The help and support of the government in this respect is a significant part of funding.</a:t>
            </a:r>
            <a:endParaRPr lang="en-IN" u="none" strike="noStrike" dirty="0">
              <a:solidFill>
                <a:schemeClr val="tx1"/>
              </a:solidFill>
              <a:effectLst/>
              <a:latin typeface="Bell MT" panose="02020503060305020303" pitchFamily="18" charset="0"/>
              <a:ea typeface="Arial" panose="020B0604020202020204" pitchFamily="34" charset="0"/>
            </a:endParaRPr>
          </a:p>
          <a:p>
            <a:pPr marL="342900" lvl="0" indent="-342900" algn="just">
              <a:buFont typeface="Arial" panose="020B0604020202020204" pitchFamily="34" charset="0"/>
              <a:buChar char="●"/>
            </a:pPr>
            <a:r>
              <a:rPr lang="en-US" u="none" strike="noStrike" dirty="0">
                <a:solidFill>
                  <a:schemeClr val="tx1"/>
                </a:solidFill>
                <a:effectLst/>
                <a:latin typeface="Bell MT" panose="02020503060305020303" pitchFamily="18" charset="0"/>
                <a:ea typeface="Times New Roman" panose="02020603050405020304" pitchFamily="18" charset="0"/>
              </a:rPr>
              <a:t>Initiation of the business will be done with the personal investment of the partners or owners. </a:t>
            </a:r>
            <a:endParaRPr lang="en-IN" u="none" strike="noStrike" dirty="0">
              <a:solidFill>
                <a:schemeClr val="tx1"/>
              </a:solidFill>
              <a:effectLst/>
              <a:latin typeface="Bell MT" panose="02020503060305020303" pitchFamily="18" charset="0"/>
              <a:ea typeface="Arial" panose="020B0604020202020204" pitchFamily="34" charset="0"/>
            </a:endParaRPr>
          </a:p>
          <a:p>
            <a:pPr marL="342900" lvl="0" indent="-342900" algn="just">
              <a:buFont typeface="Arial" panose="020B0604020202020204" pitchFamily="34" charset="0"/>
              <a:buChar char="●"/>
            </a:pPr>
            <a:r>
              <a:rPr lang="en-US" u="none" strike="noStrike" dirty="0">
                <a:solidFill>
                  <a:schemeClr val="tx1"/>
                </a:solidFill>
                <a:effectLst/>
                <a:latin typeface="Bell MT" panose="02020503060305020303" pitchFamily="18" charset="0"/>
                <a:ea typeface="Times New Roman" panose="02020603050405020304" pitchFamily="18" charset="0"/>
              </a:rPr>
              <a:t>Banks and capitalists will do the external investment. </a:t>
            </a:r>
            <a:endParaRPr lang="en-IN" u="none" strike="noStrike" dirty="0">
              <a:solidFill>
                <a:schemeClr val="tx1"/>
              </a:solidFill>
              <a:effectLst/>
              <a:latin typeface="Bell MT" panose="02020503060305020303" pitchFamily="18" charset="0"/>
              <a:ea typeface="Arial" panose="020B0604020202020204" pitchFamily="34" charset="0"/>
            </a:endParaRPr>
          </a:p>
          <a:p>
            <a:pPr marL="342900" lvl="0" indent="-342900" algn="just">
              <a:buFont typeface="Arial" panose="020B0604020202020204" pitchFamily="34" charset="0"/>
              <a:buChar char="●"/>
            </a:pPr>
            <a:r>
              <a:rPr lang="en-US" u="none" strike="noStrike" dirty="0">
                <a:solidFill>
                  <a:schemeClr val="tx1"/>
                </a:solidFill>
                <a:effectLst/>
                <a:latin typeface="Bell MT" panose="02020503060305020303" pitchFamily="18" charset="0"/>
                <a:ea typeface="Times New Roman" panose="02020603050405020304" pitchFamily="18" charset="0"/>
              </a:rPr>
              <a:t>The sources of funding determine the way the business will lead in a particular market (</a:t>
            </a:r>
            <a:r>
              <a:rPr lang="en-US" u="none" strike="noStrike" dirty="0">
                <a:solidFill>
                  <a:schemeClr val="tx1"/>
                </a:solidFill>
                <a:effectLst/>
                <a:highlight>
                  <a:srgbClr val="FFFFFF"/>
                </a:highlight>
                <a:latin typeface="Bell MT" panose="02020503060305020303" pitchFamily="18" charset="0"/>
                <a:ea typeface="Arial" panose="020B0604020202020204" pitchFamily="34" charset="0"/>
              </a:rPr>
              <a:t>Lerner and Nanda, 2020</a:t>
            </a:r>
            <a:r>
              <a:rPr lang="en-US" u="none" strike="noStrike" dirty="0">
                <a:solidFill>
                  <a:schemeClr val="tx1"/>
                </a:solidFill>
                <a:effectLst/>
                <a:latin typeface="Bell MT" panose="02020503060305020303" pitchFamily="18" charset="0"/>
                <a:ea typeface="Times New Roman" panose="02020603050405020304" pitchFamily="18" charset="0"/>
              </a:rPr>
              <a:t>). </a:t>
            </a:r>
            <a:endParaRPr lang="en-IN" u="none" strike="noStrike" dirty="0">
              <a:solidFill>
                <a:schemeClr val="tx1"/>
              </a:solidFill>
              <a:effectLst/>
              <a:latin typeface="Bell MT" panose="02020503060305020303" pitchFamily="18" charset="0"/>
              <a:ea typeface="Arial" panose="020B0604020202020204" pitchFamily="34" charset="0"/>
            </a:endParaRPr>
          </a:p>
          <a:p>
            <a:endParaRPr lang="en-US" dirty="0">
              <a:solidFill>
                <a:schemeClr val="tx1"/>
              </a:solidFill>
              <a:latin typeface="Bell MT" panose="02020503060305020303" pitchFamily="18" charset="0"/>
            </a:endParaRPr>
          </a:p>
        </p:txBody>
      </p:sp>
      <p:sp>
        <p:nvSpPr>
          <p:cNvPr id="3" name="Title 2"/>
          <p:cNvSpPr>
            <a:spLocks noGrp="1"/>
          </p:cNvSpPr>
          <p:nvPr>
            <p:ph type="title"/>
          </p:nvPr>
        </p:nvSpPr>
        <p:spPr>
          <a:xfrm>
            <a:off x="609600" y="207700"/>
            <a:ext cx="10972800" cy="1252728"/>
          </a:xfrm>
        </p:spPr>
        <p:txBody>
          <a:bodyPr>
            <a:normAutofit/>
          </a:bodyPr>
          <a:lstStyle/>
          <a:p>
            <a:r>
              <a:rPr lang="en-US" b="1" dirty="0">
                <a:solidFill>
                  <a:schemeClr val="tx1"/>
                </a:solidFill>
                <a:latin typeface="Bell MT" panose="02020503060305020303" pitchFamily="18" charset="0"/>
              </a:rPr>
              <a:t>The Potential Scope of Grabbing Funding</a:t>
            </a:r>
            <a:endParaRPr lang="en-US" dirty="0">
              <a:solidFill>
                <a:schemeClr val="tx1"/>
              </a:solidFill>
              <a:latin typeface="Bell MT" panose="02020503060305020303" pitchFamily="18" charset="0"/>
            </a:endParaRPr>
          </a:p>
        </p:txBody>
      </p:sp>
      <p:pic>
        <p:nvPicPr>
          <p:cNvPr id="8194" name="Picture 2" descr="Engineers' Role in Developing Sustainable Transport System">
            <a:extLst>
              <a:ext uri="{FF2B5EF4-FFF2-40B4-BE49-F238E27FC236}">
                <a16:creationId xmlns:a16="http://schemas.microsoft.com/office/drawing/2014/main" id="{C9757756-C703-09F6-A3B3-989E54F16E0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2514" y="2846085"/>
            <a:ext cx="3618594" cy="333874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30384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24543" y="2675467"/>
            <a:ext cx="6945086" cy="3450696"/>
          </a:xfrm>
        </p:spPr>
        <p:txBody>
          <a:bodyPr>
            <a:noAutofit/>
          </a:bodyPr>
          <a:lstStyle/>
          <a:p>
            <a:pPr marL="342900" lvl="0" indent="-342900" algn="just">
              <a:buFont typeface="Arial" panose="020B0604020202020204" pitchFamily="34" charset="0"/>
              <a:buChar char="●"/>
            </a:pPr>
            <a:r>
              <a:rPr lang="en-US" u="none" strike="noStrike" dirty="0">
                <a:solidFill>
                  <a:schemeClr val="tx1"/>
                </a:solidFill>
                <a:effectLst/>
                <a:latin typeface="Bell MT" panose="02020503060305020303" pitchFamily="18" charset="0"/>
                <a:ea typeface="Times New Roman" panose="02020603050405020304" pitchFamily="18" charset="0"/>
              </a:rPr>
              <a:t>Investors, being part of the sustainable initiative, gain a positive image in the market. </a:t>
            </a:r>
            <a:endParaRPr lang="en-IN" u="none" strike="noStrike" dirty="0">
              <a:solidFill>
                <a:schemeClr val="tx1"/>
              </a:solidFill>
              <a:effectLst/>
              <a:latin typeface="Bell MT" panose="02020503060305020303" pitchFamily="18" charset="0"/>
              <a:ea typeface="Arial" panose="020B0604020202020204" pitchFamily="34" charset="0"/>
            </a:endParaRPr>
          </a:p>
          <a:p>
            <a:pPr marL="342900" lvl="0" indent="-342900" algn="just">
              <a:buFont typeface="Arial" panose="020B0604020202020204" pitchFamily="34" charset="0"/>
              <a:buChar char="●"/>
            </a:pPr>
            <a:r>
              <a:rPr lang="en-US" u="none" strike="noStrike" dirty="0">
                <a:solidFill>
                  <a:schemeClr val="tx1"/>
                </a:solidFill>
                <a:effectLst/>
                <a:latin typeface="Bell MT" panose="02020503060305020303" pitchFamily="18" charset="0"/>
                <a:ea typeface="Times New Roman" panose="02020603050405020304" pitchFamily="18" charset="0"/>
              </a:rPr>
              <a:t>Investing in the tourism sector provides high and long-term return</a:t>
            </a:r>
            <a:endParaRPr lang="en-IN" u="none" strike="noStrike" dirty="0">
              <a:solidFill>
                <a:schemeClr val="tx1"/>
              </a:solidFill>
              <a:effectLst/>
              <a:latin typeface="Bell MT" panose="02020503060305020303" pitchFamily="18" charset="0"/>
              <a:ea typeface="Arial" panose="020B0604020202020204" pitchFamily="34" charset="0"/>
            </a:endParaRPr>
          </a:p>
          <a:p>
            <a:pPr marL="342900" lvl="0" indent="-342900" algn="just">
              <a:buFont typeface="Arial" panose="020B0604020202020204" pitchFamily="34" charset="0"/>
              <a:buChar char="●"/>
            </a:pPr>
            <a:r>
              <a:rPr lang="en-US" u="none" strike="noStrike" dirty="0">
                <a:solidFill>
                  <a:schemeClr val="tx1"/>
                </a:solidFill>
                <a:effectLst/>
                <a:latin typeface="Bell MT" panose="02020503060305020303" pitchFamily="18" charset="0"/>
                <a:ea typeface="Times New Roman" panose="02020603050405020304" pitchFamily="18" charset="0"/>
              </a:rPr>
              <a:t>Investors of this business can contribute to social and environmental wellbeing </a:t>
            </a:r>
            <a:endParaRPr lang="en-IN" u="none" strike="noStrike" dirty="0">
              <a:solidFill>
                <a:schemeClr val="tx1"/>
              </a:solidFill>
              <a:effectLst/>
              <a:latin typeface="Bell MT" panose="02020503060305020303" pitchFamily="18" charset="0"/>
              <a:ea typeface="Arial" panose="020B0604020202020204" pitchFamily="34" charset="0"/>
            </a:endParaRPr>
          </a:p>
          <a:p>
            <a:pPr marL="342900" lvl="0" indent="-342900" algn="just">
              <a:buFont typeface="Arial" panose="020B0604020202020204" pitchFamily="34" charset="0"/>
              <a:buChar char="●"/>
            </a:pPr>
            <a:r>
              <a:rPr lang="en-US" u="none" strike="noStrike" dirty="0">
                <a:solidFill>
                  <a:schemeClr val="tx1"/>
                </a:solidFill>
                <a:effectLst/>
                <a:latin typeface="Bell MT" panose="02020503060305020303" pitchFamily="18" charset="0"/>
                <a:ea typeface="Times New Roman" panose="02020603050405020304" pitchFamily="18" charset="0"/>
              </a:rPr>
              <a:t>This business also aims to enhance the economy of the UK, which is also beneficial for investors. </a:t>
            </a:r>
            <a:endParaRPr lang="en-IN" u="none" strike="noStrike" dirty="0">
              <a:solidFill>
                <a:schemeClr val="tx1"/>
              </a:solidFill>
              <a:effectLst/>
              <a:latin typeface="Bell MT" panose="02020503060305020303" pitchFamily="18" charset="0"/>
              <a:ea typeface="Arial" panose="020B0604020202020204" pitchFamily="34" charset="0"/>
            </a:endParaRPr>
          </a:p>
          <a:p>
            <a:endParaRPr lang="en-US" dirty="0">
              <a:solidFill>
                <a:schemeClr val="tx1"/>
              </a:solidFill>
              <a:latin typeface="Bell MT" panose="02020503060305020303" pitchFamily="18" charset="0"/>
            </a:endParaRPr>
          </a:p>
        </p:txBody>
      </p:sp>
      <p:sp>
        <p:nvSpPr>
          <p:cNvPr id="3" name="Title 2"/>
          <p:cNvSpPr>
            <a:spLocks noGrp="1"/>
          </p:cNvSpPr>
          <p:nvPr>
            <p:ph type="title"/>
          </p:nvPr>
        </p:nvSpPr>
        <p:spPr>
          <a:xfrm>
            <a:off x="609600" y="207700"/>
            <a:ext cx="10972800" cy="1252728"/>
          </a:xfrm>
        </p:spPr>
        <p:txBody>
          <a:bodyPr>
            <a:normAutofit/>
          </a:bodyPr>
          <a:lstStyle/>
          <a:p>
            <a:r>
              <a:rPr lang="en-US" b="1" dirty="0">
                <a:solidFill>
                  <a:schemeClr val="tx1"/>
                </a:solidFill>
                <a:latin typeface="Bell MT" panose="02020503060305020303" pitchFamily="18" charset="0"/>
              </a:rPr>
              <a:t>Benefits for Investors to Fund this Business</a:t>
            </a:r>
            <a:endParaRPr lang="en-US" dirty="0">
              <a:solidFill>
                <a:schemeClr val="tx1"/>
              </a:solidFill>
              <a:latin typeface="Bell MT" panose="02020503060305020303" pitchFamily="18" charset="0"/>
            </a:endParaRPr>
          </a:p>
        </p:txBody>
      </p:sp>
      <p:pic>
        <p:nvPicPr>
          <p:cNvPr id="4" name="Picture 2" descr="Sustainable Transportation | CAG">
            <a:extLst>
              <a:ext uri="{FF2B5EF4-FFF2-40B4-BE49-F238E27FC236}">
                <a16:creationId xmlns:a16="http://schemas.microsoft.com/office/drawing/2014/main" id="{6B04F742-7900-C2DD-87A8-55AC83D8BD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38456" y="2834519"/>
            <a:ext cx="3429001" cy="313259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25810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2842306"/>
            <a:ext cx="6901543" cy="3450696"/>
          </a:xfrm>
        </p:spPr>
        <p:txBody>
          <a:bodyPr>
            <a:noAutofit/>
          </a:bodyPr>
          <a:lstStyle/>
          <a:p>
            <a:pPr marL="342900" lvl="0" indent="-342900" algn="just">
              <a:buFont typeface="Arial" panose="020B0604020202020204" pitchFamily="34" charset="0"/>
              <a:buChar char="●"/>
            </a:pPr>
            <a:r>
              <a:rPr lang="en-US" u="none" strike="noStrike" dirty="0">
                <a:solidFill>
                  <a:schemeClr val="tx1"/>
                </a:solidFill>
                <a:effectLst/>
                <a:latin typeface="Bell MT" panose="02020503060305020303" pitchFamily="18" charset="0"/>
                <a:ea typeface="Times New Roman" panose="02020603050405020304" pitchFamily="18" charset="0"/>
              </a:rPr>
              <a:t>Business is about rental e-transport service to tourists of UK and mainly London. </a:t>
            </a:r>
            <a:endParaRPr lang="en-IN" u="none" strike="noStrike" dirty="0">
              <a:solidFill>
                <a:schemeClr val="tx1"/>
              </a:solidFill>
              <a:effectLst/>
              <a:latin typeface="Bell MT" panose="02020503060305020303" pitchFamily="18" charset="0"/>
              <a:ea typeface="Arial" panose="020B0604020202020204" pitchFamily="34" charset="0"/>
            </a:endParaRPr>
          </a:p>
          <a:p>
            <a:pPr marL="342900" lvl="0" indent="-342900" algn="just">
              <a:buFont typeface="Arial" panose="020B0604020202020204" pitchFamily="34" charset="0"/>
              <a:buChar char="●"/>
            </a:pPr>
            <a:r>
              <a:rPr lang="en-US" u="none" strike="noStrike" dirty="0">
                <a:solidFill>
                  <a:schemeClr val="tx1"/>
                </a:solidFill>
                <a:effectLst/>
                <a:latin typeface="Bell MT" panose="02020503060305020303" pitchFamily="18" charset="0"/>
                <a:ea typeface="Times New Roman" panose="02020603050405020304" pitchFamily="18" charset="0"/>
              </a:rPr>
              <a:t>Customer interest is signified for choosing the target market. </a:t>
            </a:r>
            <a:endParaRPr lang="en-IN" u="none" strike="noStrike" dirty="0">
              <a:solidFill>
                <a:schemeClr val="tx1"/>
              </a:solidFill>
              <a:effectLst/>
              <a:latin typeface="Bell MT" panose="02020503060305020303" pitchFamily="18" charset="0"/>
              <a:ea typeface="Arial" panose="020B0604020202020204" pitchFamily="34" charset="0"/>
            </a:endParaRPr>
          </a:p>
          <a:p>
            <a:pPr marL="342900" lvl="0" indent="-342900" algn="just">
              <a:buFont typeface="Arial" panose="020B0604020202020204" pitchFamily="34" charset="0"/>
              <a:buChar char="●"/>
            </a:pPr>
            <a:r>
              <a:rPr lang="en-US" u="none" strike="noStrike" dirty="0">
                <a:solidFill>
                  <a:schemeClr val="tx1"/>
                </a:solidFill>
                <a:effectLst/>
                <a:latin typeface="Bell MT" panose="02020503060305020303" pitchFamily="18" charset="0"/>
                <a:ea typeface="Times New Roman" panose="02020603050405020304" pitchFamily="18" charset="0"/>
              </a:rPr>
              <a:t>A limited partnership framework will be followed as the legal structure of the company. </a:t>
            </a:r>
            <a:endParaRPr lang="en-IN" u="none" strike="noStrike" dirty="0">
              <a:solidFill>
                <a:schemeClr val="tx1"/>
              </a:solidFill>
              <a:effectLst/>
              <a:latin typeface="Bell MT" panose="02020503060305020303" pitchFamily="18" charset="0"/>
              <a:ea typeface="Arial" panose="020B0604020202020204" pitchFamily="34" charset="0"/>
            </a:endParaRPr>
          </a:p>
          <a:p>
            <a:pPr marL="342900" lvl="0" indent="-342900" algn="just">
              <a:buFont typeface="Arial" panose="020B0604020202020204" pitchFamily="34" charset="0"/>
              <a:buChar char="●"/>
            </a:pPr>
            <a:r>
              <a:rPr lang="en-US" u="none" strike="noStrike" dirty="0">
                <a:solidFill>
                  <a:schemeClr val="tx1"/>
                </a:solidFill>
                <a:effectLst/>
                <a:latin typeface="Bell MT" panose="02020503060305020303" pitchFamily="18" charset="0"/>
                <a:ea typeface="Times New Roman" panose="02020603050405020304" pitchFamily="18" charset="0"/>
              </a:rPr>
              <a:t>Adequate external funding will fulfil the initial budget requirement for the project. </a:t>
            </a:r>
            <a:endParaRPr lang="en-IN" u="none" strike="noStrike" dirty="0">
              <a:solidFill>
                <a:schemeClr val="tx1"/>
              </a:solidFill>
              <a:effectLst/>
              <a:latin typeface="Bell MT" panose="02020503060305020303" pitchFamily="18" charset="0"/>
              <a:ea typeface="Arial" panose="020B0604020202020204" pitchFamily="34" charset="0"/>
            </a:endParaRPr>
          </a:p>
          <a:p>
            <a:endParaRPr lang="en-US" dirty="0">
              <a:solidFill>
                <a:schemeClr val="tx1"/>
              </a:solidFill>
              <a:latin typeface="Bell MT" panose="02020503060305020303" pitchFamily="18" charset="0"/>
            </a:endParaRPr>
          </a:p>
        </p:txBody>
      </p:sp>
      <p:sp>
        <p:nvSpPr>
          <p:cNvPr id="2" name="Title 1"/>
          <p:cNvSpPr>
            <a:spLocks noGrp="1"/>
          </p:cNvSpPr>
          <p:nvPr>
            <p:ph type="title"/>
          </p:nvPr>
        </p:nvSpPr>
        <p:spPr>
          <a:xfrm>
            <a:off x="609600" y="273014"/>
            <a:ext cx="10972800" cy="1252728"/>
          </a:xfrm>
        </p:spPr>
        <p:txBody>
          <a:bodyPr>
            <a:normAutofit/>
          </a:bodyPr>
          <a:lstStyle/>
          <a:p>
            <a:r>
              <a:rPr lang="en-US" sz="4400" b="1" dirty="0">
                <a:solidFill>
                  <a:schemeClr val="tx1"/>
                </a:solidFill>
                <a:effectLst/>
                <a:latin typeface="Bell MT" panose="02020503060305020303" pitchFamily="18" charset="0"/>
              </a:rPr>
              <a:t>Conclusion</a:t>
            </a:r>
            <a:r>
              <a:rPr lang="en-US" b="1" dirty="0">
                <a:solidFill>
                  <a:schemeClr val="tx1"/>
                </a:solidFill>
                <a:effectLst/>
                <a:latin typeface="Bell MT" panose="02020503060305020303" pitchFamily="18" charset="0"/>
              </a:rPr>
              <a:t> </a:t>
            </a:r>
            <a:endParaRPr lang="en-US" dirty="0">
              <a:solidFill>
                <a:schemeClr val="tx1"/>
              </a:solidFill>
              <a:latin typeface="Bell MT" panose="02020503060305020303" pitchFamily="18" charset="0"/>
            </a:endParaRPr>
          </a:p>
        </p:txBody>
      </p:sp>
      <p:pic>
        <p:nvPicPr>
          <p:cNvPr id="4" name="Picture 2" descr="Sustainable Transport PowerPoint Template - PPT Slides">
            <a:extLst>
              <a:ext uri="{FF2B5EF4-FFF2-40B4-BE49-F238E27FC236}">
                <a16:creationId xmlns:a16="http://schemas.microsoft.com/office/drawing/2014/main" id="{544A4C1D-FABB-FDB5-7851-B76023B28D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38457" y="2842306"/>
            <a:ext cx="3396343" cy="328385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43139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800" y="2675467"/>
            <a:ext cx="11593285" cy="3844206"/>
          </a:xfrm>
        </p:spPr>
        <p:txBody>
          <a:bodyPr>
            <a:noAutofit/>
          </a:bodyPr>
          <a:lstStyle/>
          <a:p>
            <a:pPr marL="228600" indent="-228600" algn="just"/>
            <a:r>
              <a:rPr lang="en-US" sz="2000" dirty="0">
                <a:solidFill>
                  <a:srgbClr val="222222"/>
                </a:solidFill>
                <a:effectLst/>
                <a:highlight>
                  <a:srgbClr val="FFFFFF"/>
                </a:highlight>
                <a:latin typeface="Bell MT" panose="02020503060305020303" pitchFamily="18" charset="0"/>
                <a:ea typeface="Arial" panose="020B0604020202020204" pitchFamily="34" charset="0"/>
              </a:rPr>
              <a:t>Carmichael, R., Gross, R., Hanna, R., Rhodes, A. and Green, T., 2021. The Demand Response Technology Cluster: Accelerating UK residential consumer engagement with time-of-use tariffs, electric vehicles and smart meters via digital comparison tools. </a:t>
            </a:r>
            <a:r>
              <a:rPr lang="en-US" sz="2000" i="1" dirty="0">
                <a:solidFill>
                  <a:srgbClr val="222222"/>
                </a:solidFill>
                <a:effectLst/>
                <a:highlight>
                  <a:srgbClr val="FFFFFF"/>
                </a:highlight>
                <a:latin typeface="Bell MT" panose="02020503060305020303" pitchFamily="18" charset="0"/>
                <a:ea typeface="Arial" panose="020B0604020202020204" pitchFamily="34" charset="0"/>
              </a:rPr>
              <a:t>Renewable and Sustainable Energy Reviews</a:t>
            </a:r>
            <a:r>
              <a:rPr lang="en-US" sz="2000" dirty="0">
                <a:solidFill>
                  <a:srgbClr val="222222"/>
                </a:solidFill>
                <a:effectLst/>
                <a:highlight>
                  <a:srgbClr val="FFFFFF"/>
                </a:highlight>
                <a:latin typeface="Bell MT" panose="02020503060305020303" pitchFamily="18" charset="0"/>
                <a:ea typeface="Arial" panose="020B0604020202020204" pitchFamily="34" charset="0"/>
              </a:rPr>
              <a:t>, </a:t>
            </a:r>
            <a:r>
              <a:rPr lang="en-US" sz="2000" i="1" dirty="0">
                <a:solidFill>
                  <a:srgbClr val="222222"/>
                </a:solidFill>
                <a:effectLst/>
                <a:highlight>
                  <a:srgbClr val="FFFFFF"/>
                </a:highlight>
                <a:latin typeface="Bell MT" panose="02020503060305020303" pitchFamily="18" charset="0"/>
                <a:ea typeface="Arial" panose="020B0604020202020204" pitchFamily="34" charset="0"/>
              </a:rPr>
              <a:t>139</a:t>
            </a:r>
            <a:r>
              <a:rPr lang="en-US" sz="2000" dirty="0">
                <a:solidFill>
                  <a:srgbClr val="222222"/>
                </a:solidFill>
                <a:effectLst/>
                <a:highlight>
                  <a:srgbClr val="FFFFFF"/>
                </a:highlight>
                <a:latin typeface="Bell MT" panose="02020503060305020303" pitchFamily="18" charset="0"/>
                <a:ea typeface="Arial" panose="020B0604020202020204" pitchFamily="34" charset="0"/>
              </a:rPr>
              <a:t>, p.110701.</a:t>
            </a:r>
            <a:endParaRPr lang="en-IN" sz="2000" dirty="0">
              <a:effectLst/>
              <a:latin typeface="Bell MT" panose="02020503060305020303" pitchFamily="18" charset="0"/>
              <a:ea typeface="Arial" panose="020B0604020202020204" pitchFamily="34" charset="0"/>
            </a:endParaRPr>
          </a:p>
          <a:p>
            <a:pPr marL="228600" indent="-228600" algn="just"/>
            <a:r>
              <a:rPr lang="en-US" sz="2000" dirty="0">
                <a:solidFill>
                  <a:srgbClr val="222222"/>
                </a:solidFill>
                <a:effectLst/>
                <a:highlight>
                  <a:srgbClr val="FFFFFF"/>
                </a:highlight>
                <a:latin typeface="Bell MT" panose="02020503060305020303" pitchFamily="18" charset="0"/>
                <a:ea typeface="Arial" panose="020B0604020202020204" pitchFamily="34" charset="0"/>
              </a:rPr>
              <a:t>Earl, J. and Fell, M.J., 2019. Electric vehicle manufacturers' perceptions of the market potential for demand-side flexibility using electric vehicles in the United Kingdom. Energy policy, 129, pp.646-652.</a:t>
            </a:r>
            <a:endParaRPr lang="en-IN" sz="2000" dirty="0">
              <a:effectLst/>
              <a:latin typeface="Bell MT" panose="02020503060305020303" pitchFamily="18" charset="0"/>
              <a:ea typeface="Arial" panose="020B0604020202020204" pitchFamily="34" charset="0"/>
            </a:endParaRPr>
          </a:p>
          <a:p>
            <a:pPr marL="228600" indent="-228600" algn="just"/>
            <a:r>
              <a:rPr lang="en-US" sz="2000" dirty="0" err="1">
                <a:solidFill>
                  <a:srgbClr val="222222"/>
                </a:solidFill>
                <a:effectLst/>
                <a:highlight>
                  <a:srgbClr val="FFFFFF"/>
                </a:highlight>
                <a:latin typeface="Bell MT" panose="02020503060305020303" pitchFamily="18" charset="0"/>
                <a:ea typeface="Arial" panose="020B0604020202020204" pitchFamily="34" charset="0"/>
              </a:rPr>
              <a:t>Fichter</a:t>
            </a:r>
            <a:r>
              <a:rPr lang="en-US" sz="2000" dirty="0">
                <a:solidFill>
                  <a:srgbClr val="222222"/>
                </a:solidFill>
                <a:effectLst/>
                <a:highlight>
                  <a:srgbClr val="FFFFFF"/>
                </a:highlight>
                <a:latin typeface="Bell MT" panose="02020503060305020303" pitchFamily="18" charset="0"/>
                <a:ea typeface="Arial" panose="020B0604020202020204" pitchFamily="34" charset="0"/>
              </a:rPr>
              <a:t>, K. and </a:t>
            </a:r>
            <a:r>
              <a:rPr lang="en-US" sz="2000" dirty="0" err="1">
                <a:solidFill>
                  <a:srgbClr val="222222"/>
                </a:solidFill>
                <a:effectLst/>
                <a:highlight>
                  <a:srgbClr val="FFFFFF"/>
                </a:highlight>
                <a:latin typeface="Bell MT" panose="02020503060305020303" pitchFamily="18" charset="0"/>
                <a:ea typeface="Arial" panose="020B0604020202020204" pitchFamily="34" charset="0"/>
              </a:rPr>
              <a:t>Tiemann</a:t>
            </a:r>
            <a:r>
              <a:rPr lang="en-US" sz="2000" dirty="0">
                <a:solidFill>
                  <a:srgbClr val="222222"/>
                </a:solidFill>
                <a:effectLst/>
                <a:highlight>
                  <a:srgbClr val="FFFFFF"/>
                </a:highlight>
                <a:latin typeface="Bell MT" panose="02020503060305020303" pitchFamily="18" charset="0"/>
                <a:ea typeface="Arial" panose="020B0604020202020204" pitchFamily="34" charset="0"/>
              </a:rPr>
              <a:t>, I., 2020. Impacts of promoting sustainable entrepreneurship in generic business plan competitions. </a:t>
            </a:r>
            <a:r>
              <a:rPr lang="en-US" sz="2000" i="1" dirty="0">
                <a:solidFill>
                  <a:srgbClr val="222222"/>
                </a:solidFill>
                <a:effectLst/>
                <a:highlight>
                  <a:srgbClr val="FFFFFF"/>
                </a:highlight>
                <a:latin typeface="Bell MT" panose="02020503060305020303" pitchFamily="18" charset="0"/>
                <a:ea typeface="Arial" panose="020B0604020202020204" pitchFamily="34" charset="0"/>
              </a:rPr>
              <a:t>Journal of Cleaner Production</a:t>
            </a:r>
            <a:r>
              <a:rPr lang="en-US" sz="2000" dirty="0">
                <a:solidFill>
                  <a:srgbClr val="222222"/>
                </a:solidFill>
                <a:effectLst/>
                <a:highlight>
                  <a:srgbClr val="FFFFFF"/>
                </a:highlight>
                <a:latin typeface="Bell MT" panose="02020503060305020303" pitchFamily="18" charset="0"/>
                <a:ea typeface="Arial" panose="020B0604020202020204" pitchFamily="34" charset="0"/>
              </a:rPr>
              <a:t>, </a:t>
            </a:r>
            <a:r>
              <a:rPr lang="en-US" sz="2000" i="1" dirty="0">
                <a:solidFill>
                  <a:srgbClr val="222222"/>
                </a:solidFill>
                <a:effectLst/>
                <a:highlight>
                  <a:srgbClr val="FFFFFF"/>
                </a:highlight>
                <a:latin typeface="Bell MT" panose="02020503060305020303" pitchFamily="18" charset="0"/>
                <a:ea typeface="Arial" panose="020B0604020202020204" pitchFamily="34" charset="0"/>
              </a:rPr>
              <a:t>267</a:t>
            </a:r>
            <a:r>
              <a:rPr lang="en-US" sz="2000" dirty="0">
                <a:solidFill>
                  <a:srgbClr val="222222"/>
                </a:solidFill>
                <a:effectLst/>
                <a:highlight>
                  <a:srgbClr val="FFFFFF"/>
                </a:highlight>
                <a:latin typeface="Bell MT" panose="02020503060305020303" pitchFamily="18" charset="0"/>
                <a:ea typeface="Arial" panose="020B0604020202020204" pitchFamily="34" charset="0"/>
              </a:rPr>
              <a:t>, p.122076.</a:t>
            </a:r>
            <a:endParaRPr lang="en-IN" sz="2000" dirty="0">
              <a:effectLst/>
              <a:latin typeface="Bell MT" panose="02020503060305020303" pitchFamily="18" charset="0"/>
              <a:ea typeface="Arial" panose="020B0604020202020204" pitchFamily="34" charset="0"/>
            </a:endParaRPr>
          </a:p>
          <a:p>
            <a:pPr marL="228600" indent="-228600" algn="just"/>
            <a:r>
              <a:rPr lang="en-US" sz="2000" dirty="0" err="1">
                <a:solidFill>
                  <a:srgbClr val="222222"/>
                </a:solidFill>
                <a:effectLst/>
                <a:highlight>
                  <a:srgbClr val="FFFFFF"/>
                </a:highlight>
                <a:latin typeface="Bell MT" panose="02020503060305020303" pitchFamily="18" charset="0"/>
                <a:ea typeface="Arial" panose="020B0604020202020204" pitchFamily="34" charset="0"/>
              </a:rPr>
              <a:t>Lannelongue</a:t>
            </a:r>
            <a:r>
              <a:rPr lang="en-US" sz="2000" dirty="0">
                <a:solidFill>
                  <a:srgbClr val="222222"/>
                </a:solidFill>
                <a:effectLst/>
                <a:highlight>
                  <a:srgbClr val="FFFFFF"/>
                </a:highlight>
                <a:latin typeface="Bell MT" panose="02020503060305020303" pitchFamily="18" charset="0"/>
                <a:ea typeface="Arial" panose="020B0604020202020204" pitchFamily="34" charset="0"/>
              </a:rPr>
              <a:t>, L., </a:t>
            </a:r>
            <a:r>
              <a:rPr lang="en-US" sz="2000" dirty="0" err="1">
                <a:solidFill>
                  <a:srgbClr val="222222"/>
                </a:solidFill>
                <a:effectLst/>
                <a:highlight>
                  <a:srgbClr val="FFFFFF"/>
                </a:highlight>
                <a:latin typeface="Bell MT" panose="02020503060305020303" pitchFamily="18" charset="0"/>
                <a:ea typeface="Arial" panose="020B0604020202020204" pitchFamily="34" charset="0"/>
              </a:rPr>
              <a:t>Grealey</a:t>
            </a:r>
            <a:r>
              <a:rPr lang="en-US" sz="2000" dirty="0">
                <a:solidFill>
                  <a:srgbClr val="222222"/>
                </a:solidFill>
                <a:effectLst/>
                <a:highlight>
                  <a:srgbClr val="FFFFFF"/>
                </a:highlight>
                <a:latin typeface="Bell MT" panose="02020503060305020303" pitchFamily="18" charset="0"/>
                <a:ea typeface="Arial" panose="020B0604020202020204" pitchFamily="34" charset="0"/>
              </a:rPr>
              <a:t>, J. and Inouye, M., 2021. Green algorithms: quantifying the carbon footprint of computation. </a:t>
            </a:r>
            <a:r>
              <a:rPr lang="en-US" sz="2000" i="1" dirty="0">
                <a:solidFill>
                  <a:srgbClr val="222222"/>
                </a:solidFill>
                <a:effectLst/>
                <a:highlight>
                  <a:srgbClr val="FFFFFF"/>
                </a:highlight>
                <a:latin typeface="Bell MT" panose="02020503060305020303" pitchFamily="18" charset="0"/>
                <a:ea typeface="Arial" panose="020B0604020202020204" pitchFamily="34" charset="0"/>
              </a:rPr>
              <a:t>Advanced science</a:t>
            </a:r>
            <a:r>
              <a:rPr lang="en-US" sz="2000" dirty="0">
                <a:solidFill>
                  <a:srgbClr val="222222"/>
                </a:solidFill>
                <a:effectLst/>
                <a:highlight>
                  <a:srgbClr val="FFFFFF"/>
                </a:highlight>
                <a:latin typeface="Bell MT" panose="02020503060305020303" pitchFamily="18" charset="0"/>
                <a:ea typeface="Arial" panose="020B0604020202020204" pitchFamily="34" charset="0"/>
              </a:rPr>
              <a:t>, </a:t>
            </a:r>
            <a:r>
              <a:rPr lang="en-US" sz="2000" i="1" dirty="0">
                <a:solidFill>
                  <a:srgbClr val="222222"/>
                </a:solidFill>
                <a:effectLst/>
                <a:highlight>
                  <a:srgbClr val="FFFFFF"/>
                </a:highlight>
                <a:latin typeface="Bell MT" panose="02020503060305020303" pitchFamily="18" charset="0"/>
                <a:ea typeface="Arial" panose="020B0604020202020204" pitchFamily="34" charset="0"/>
              </a:rPr>
              <a:t>8</a:t>
            </a:r>
            <a:r>
              <a:rPr lang="en-US" sz="2000" dirty="0">
                <a:solidFill>
                  <a:srgbClr val="222222"/>
                </a:solidFill>
                <a:effectLst/>
                <a:highlight>
                  <a:srgbClr val="FFFFFF"/>
                </a:highlight>
                <a:latin typeface="Bell MT" panose="02020503060305020303" pitchFamily="18" charset="0"/>
                <a:ea typeface="Arial" panose="020B0604020202020204" pitchFamily="34" charset="0"/>
              </a:rPr>
              <a:t>(12), p.2100707.</a:t>
            </a:r>
            <a:endParaRPr lang="en-IN" sz="2000" dirty="0">
              <a:effectLst/>
              <a:latin typeface="Bell MT" panose="02020503060305020303" pitchFamily="18" charset="0"/>
              <a:ea typeface="Arial" panose="020B0604020202020204" pitchFamily="34" charset="0"/>
            </a:endParaRPr>
          </a:p>
          <a:p>
            <a:pPr marL="228600" indent="-228600" algn="just"/>
            <a:r>
              <a:rPr lang="en-US" sz="2000" dirty="0">
                <a:solidFill>
                  <a:srgbClr val="222222"/>
                </a:solidFill>
                <a:effectLst/>
                <a:highlight>
                  <a:srgbClr val="FFFFFF"/>
                </a:highlight>
                <a:latin typeface="Bell MT" panose="02020503060305020303" pitchFamily="18" charset="0"/>
                <a:ea typeface="Arial" panose="020B0604020202020204" pitchFamily="34" charset="0"/>
              </a:rPr>
              <a:t>Lerner, J. and Nanda, R., 2020. Venture capital’s role in financing innovation: What we know and how much we still need to learn. </a:t>
            </a:r>
            <a:r>
              <a:rPr lang="en-US" sz="2000" i="1" dirty="0">
                <a:solidFill>
                  <a:srgbClr val="222222"/>
                </a:solidFill>
                <a:effectLst/>
                <a:highlight>
                  <a:srgbClr val="FFFFFF"/>
                </a:highlight>
                <a:latin typeface="Bell MT" panose="02020503060305020303" pitchFamily="18" charset="0"/>
                <a:ea typeface="Arial" panose="020B0604020202020204" pitchFamily="34" charset="0"/>
              </a:rPr>
              <a:t>Journal of Economic Perspectives</a:t>
            </a:r>
            <a:r>
              <a:rPr lang="en-US" sz="2000" dirty="0">
                <a:solidFill>
                  <a:srgbClr val="222222"/>
                </a:solidFill>
                <a:effectLst/>
                <a:highlight>
                  <a:srgbClr val="FFFFFF"/>
                </a:highlight>
                <a:latin typeface="Bell MT" panose="02020503060305020303" pitchFamily="18" charset="0"/>
                <a:ea typeface="Arial" panose="020B0604020202020204" pitchFamily="34" charset="0"/>
              </a:rPr>
              <a:t>, </a:t>
            </a:r>
            <a:r>
              <a:rPr lang="en-US" sz="2000" i="1" dirty="0">
                <a:solidFill>
                  <a:srgbClr val="222222"/>
                </a:solidFill>
                <a:effectLst/>
                <a:highlight>
                  <a:srgbClr val="FFFFFF"/>
                </a:highlight>
                <a:latin typeface="Bell MT" panose="02020503060305020303" pitchFamily="18" charset="0"/>
                <a:ea typeface="Arial" panose="020B0604020202020204" pitchFamily="34" charset="0"/>
              </a:rPr>
              <a:t>34</a:t>
            </a:r>
            <a:r>
              <a:rPr lang="en-US" sz="2000" dirty="0">
                <a:solidFill>
                  <a:srgbClr val="222222"/>
                </a:solidFill>
                <a:effectLst/>
                <a:highlight>
                  <a:srgbClr val="FFFFFF"/>
                </a:highlight>
                <a:latin typeface="Bell MT" panose="02020503060305020303" pitchFamily="18" charset="0"/>
                <a:ea typeface="Arial" panose="020B0604020202020204" pitchFamily="34" charset="0"/>
              </a:rPr>
              <a:t>(3), pp.237-261.</a:t>
            </a:r>
            <a:endParaRPr lang="en-IN" sz="2000" dirty="0">
              <a:effectLst/>
              <a:latin typeface="Bell MT" panose="02020503060305020303" pitchFamily="18" charset="0"/>
              <a:ea typeface="Arial" panose="020B0604020202020204" pitchFamily="34" charset="0"/>
            </a:endParaRPr>
          </a:p>
          <a:p>
            <a:endParaRPr lang="en-US" sz="2000" dirty="0">
              <a:latin typeface="Bell MT" panose="02020503060305020303" pitchFamily="18" charset="0"/>
            </a:endParaRPr>
          </a:p>
        </p:txBody>
      </p:sp>
      <p:sp>
        <p:nvSpPr>
          <p:cNvPr id="2" name="Title 1"/>
          <p:cNvSpPr>
            <a:spLocks noGrp="1"/>
          </p:cNvSpPr>
          <p:nvPr>
            <p:ph type="title"/>
          </p:nvPr>
        </p:nvSpPr>
        <p:spPr>
          <a:xfrm>
            <a:off x="609600" y="273014"/>
            <a:ext cx="10972800" cy="1252728"/>
          </a:xfrm>
        </p:spPr>
        <p:txBody>
          <a:bodyPr>
            <a:normAutofit/>
          </a:bodyPr>
          <a:lstStyle/>
          <a:p>
            <a:r>
              <a:rPr lang="en-US" sz="4400" b="1" dirty="0">
                <a:solidFill>
                  <a:schemeClr val="tx1"/>
                </a:solidFill>
                <a:effectLst/>
                <a:latin typeface="Bell MT" panose="02020503060305020303" pitchFamily="18" charset="0"/>
              </a:rPr>
              <a:t>References</a:t>
            </a:r>
            <a:endParaRPr lang="en-US" dirty="0">
              <a:solidFill>
                <a:schemeClr val="tx1"/>
              </a:solidFill>
              <a:latin typeface="Bell MT" panose="02020503060305020303" pitchFamily="18" charset="0"/>
            </a:endParaRPr>
          </a:p>
        </p:txBody>
      </p:sp>
    </p:spTree>
    <p:extLst>
      <p:ext uri="{BB962C8B-B14F-4D97-AF65-F5344CB8AC3E}">
        <p14:creationId xmlns:p14="http://schemas.microsoft.com/office/powerpoint/2010/main" val="1118218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74" name="Picture 10" descr="Thank You Script Lettering. Hand drawn lettering. Thank You calligraphy. Thank you card. 8079885 Vector Art at Vecteezy">
            <a:extLst>
              <a:ext uri="{FF2B5EF4-FFF2-40B4-BE49-F238E27FC236}">
                <a16:creationId xmlns:a16="http://schemas.microsoft.com/office/drawing/2014/main" id="{C8747ADE-C39B-FEB5-2DCB-F9ABA53370F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3444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897350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Waveform</Template>
  <TotalTime>129</TotalTime>
  <Words>3185</Words>
  <Application>Microsoft Office PowerPoint</Application>
  <PresentationFormat>Widescreen</PresentationFormat>
  <Paragraphs>86</Paragraphs>
  <Slides>13</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Bell MT</vt:lpstr>
      <vt:lpstr>Calibri</vt:lpstr>
      <vt:lpstr>Candara</vt:lpstr>
      <vt:lpstr>Symbol</vt:lpstr>
      <vt:lpstr>Times New Roman</vt:lpstr>
      <vt:lpstr>Waveform</vt:lpstr>
      <vt:lpstr>LCMB7004  Component 2- Presentation</vt:lpstr>
      <vt:lpstr>Introduction </vt:lpstr>
      <vt:lpstr>Overview of the Business</vt:lpstr>
      <vt:lpstr>Business Location </vt:lpstr>
      <vt:lpstr>Market Gap and Opportunity</vt:lpstr>
      <vt:lpstr>Target Market</vt:lpstr>
      <vt:lpstr>Strategies for capturing the Target Market</vt:lpstr>
      <vt:lpstr>Required Budget and Funding</vt:lpstr>
      <vt:lpstr>The Potential Scope of Grabbing Funding</vt:lpstr>
      <vt:lpstr>Benefits for Investors to Fund this Business</vt:lpstr>
      <vt:lpstr>Conclusion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B PowerPoint presentation</dc:title>
  <dc:creator>Parnab Santra</dc:creator>
  <cp:lastModifiedBy>Pranjal Trivedi</cp:lastModifiedBy>
  <cp:revision>13</cp:revision>
  <dcterms:created xsi:type="dcterms:W3CDTF">2023-07-10T17:11:18Z</dcterms:created>
  <dcterms:modified xsi:type="dcterms:W3CDTF">2023-11-10T18:11:23Z</dcterms:modified>
</cp:coreProperties>
</file>