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59D00-2401-4170-A478-2097D34053D0}" v="199" dt="2024-01-14T23:25:47.792"/>
    <p1510:client id="{3EE1CF81-CB6A-B0B2-AEE0-2C0A075A76C0}" v="4830" dt="2024-01-15T01:13:09.143"/>
    <p1510:client id="{4D8680FB-0C98-ABCC-EE0C-CC666935998D}" v="21" dt="2024-01-14T23:34:23.475"/>
    <p1510:client id="{D640A4CB-8098-8908-5556-7086DDB86F0E}" v="32" dt="2024-01-14T23:52:28.8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microsoft.com/office/2015/10/relationships/revisionInfo" Target="revisionInfo.xml" Id="rId8" /><Relationship Type="http://schemas.openxmlformats.org/officeDocument/2006/relationships/presProps" Target="presProps.xml" Id="rId3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ableStyles" Target="tableStyles.xml" Id="rId6" /><Relationship Type="http://schemas.openxmlformats.org/officeDocument/2006/relationships/theme" Target="theme/theme1.xml" Id="rId5" /><Relationship Type="http://schemas.openxmlformats.org/officeDocument/2006/relationships/viewProps" Target="viewProps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57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186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73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735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183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14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419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110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83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12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173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891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rectangular object with a yellow border&#10;&#10;Description automatically generated">
            <a:extLst>
              <a:ext uri="{FF2B5EF4-FFF2-40B4-BE49-F238E27FC236}">
                <a16:creationId xmlns:a16="http://schemas.microsoft.com/office/drawing/2014/main" id="{2D2D547E-7047-13F6-3744-EC66C59A2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" y="-2313"/>
            <a:ext cx="9144084" cy="6862572"/>
          </a:xfrm>
          <a:prstGeom prst="rect">
            <a:avLst/>
          </a:prstGeom>
        </p:spPr>
      </p:pic>
      <p:pic>
        <p:nvPicPr>
          <p:cNvPr id="6" name="Picture 5" descr="A white rectangular object with a yellow border&#10;&#10;Description automatically generated">
            <a:extLst>
              <a:ext uri="{FF2B5EF4-FFF2-40B4-BE49-F238E27FC236}">
                <a16:creationId xmlns:a16="http://schemas.microsoft.com/office/drawing/2014/main" id="{ADE144D6-B365-CCBD-26E3-88693A9CA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0" y="0"/>
            <a:ext cx="9141101" cy="6858000"/>
          </a:xfrm>
          <a:prstGeom prst="rect">
            <a:avLst/>
          </a:prstGeom>
        </p:spPr>
      </p:pic>
      <p:pic>
        <p:nvPicPr>
          <p:cNvPr id="9" name="Picture 8" descr="A close up of a pink surface&#10;&#10;Description automatically generated">
            <a:extLst>
              <a:ext uri="{FF2B5EF4-FFF2-40B4-BE49-F238E27FC236}">
                <a16:creationId xmlns:a16="http://schemas.microsoft.com/office/drawing/2014/main" id="{0830F614-8BD5-54E9-D7B9-B0A0C42E21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" y="3512820"/>
            <a:ext cx="3200400" cy="1478280"/>
          </a:xfrm>
          <a:prstGeom prst="rect">
            <a:avLst/>
          </a:prstGeom>
        </p:spPr>
      </p:pic>
      <p:pic>
        <p:nvPicPr>
          <p:cNvPr id="12" name="Picture 11" descr="A green rectangle with black lines&#10;&#10;Description automatically generated">
            <a:extLst>
              <a:ext uri="{FF2B5EF4-FFF2-40B4-BE49-F238E27FC236}">
                <a16:creationId xmlns:a16="http://schemas.microsoft.com/office/drawing/2014/main" id="{C2DE8F5D-21C1-5E4A-3772-39B09C8E66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73" y="4990910"/>
            <a:ext cx="3191637" cy="1877949"/>
          </a:xfrm>
          <a:prstGeom prst="rect">
            <a:avLst/>
          </a:prstGeom>
        </p:spPr>
      </p:pic>
      <p:pic>
        <p:nvPicPr>
          <p:cNvPr id="15" name="Picture 14" descr="A pink rectangle with black lines&#10;&#10;Description automatically generated">
            <a:extLst>
              <a:ext uri="{FF2B5EF4-FFF2-40B4-BE49-F238E27FC236}">
                <a16:creationId xmlns:a16="http://schemas.microsoft.com/office/drawing/2014/main" id="{945566BA-6BF9-0645-9D92-BFE90BA725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4458" y="1271016"/>
            <a:ext cx="2772244" cy="3291840"/>
          </a:xfrm>
          <a:prstGeom prst="rect">
            <a:avLst/>
          </a:prstGeom>
        </p:spPr>
      </p:pic>
      <p:pic>
        <p:nvPicPr>
          <p:cNvPr id="18" name="Picture 17" descr="A blue rectangle with a white border&#10;&#10;Description automatically generated">
            <a:extLst>
              <a:ext uri="{FF2B5EF4-FFF2-40B4-BE49-F238E27FC236}">
                <a16:creationId xmlns:a16="http://schemas.microsoft.com/office/drawing/2014/main" id="{61210EF1-DA04-E944-3110-D6426A46B2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1515" y="2487359"/>
            <a:ext cx="3108579" cy="1837563"/>
          </a:xfrm>
          <a:prstGeom prst="rect">
            <a:avLst/>
          </a:prstGeom>
        </p:spPr>
      </p:pic>
      <p:pic>
        <p:nvPicPr>
          <p:cNvPr id="20" name="Picture 19" descr="A close up of a pink surface&#10;&#10;Description automatically generated">
            <a:extLst>
              <a:ext uri="{FF2B5EF4-FFF2-40B4-BE49-F238E27FC236}">
                <a16:creationId xmlns:a16="http://schemas.microsoft.com/office/drawing/2014/main" id="{72F545AC-59D7-53F4-98E6-FE809E8E1E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1896" y="-4572"/>
            <a:ext cx="3107817" cy="266090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896A971-1DBE-FC79-70C7-7E6F6DF922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78674" y="3959543"/>
            <a:ext cx="1449324" cy="996315"/>
          </a:xfrm>
          <a:prstGeom prst="rect">
            <a:avLst/>
          </a:prstGeom>
        </p:spPr>
      </p:pic>
      <p:pic>
        <p:nvPicPr>
          <p:cNvPr id="4" name="Picture 3" descr="A yellow rectangular object with white lines&#10;&#10;Description automatically generated">
            <a:extLst>
              <a:ext uri="{FF2B5EF4-FFF2-40B4-BE49-F238E27FC236}">
                <a16:creationId xmlns:a16="http://schemas.microsoft.com/office/drawing/2014/main" id="{890E39E7-04C8-1F3D-15F3-2993BFA9EB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53550" y="41529"/>
            <a:ext cx="2774061" cy="1297686"/>
          </a:xfrm>
          <a:prstGeom prst="rect">
            <a:avLst/>
          </a:prstGeom>
        </p:spPr>
      </p:pic>
      <p:pic>
        <p:nvPicPr>
          <p:cNvPr id="11" name="Picture 10" descr="A blue rectangle with white lines&#10;&#10;Description automatically generated">
            <a:extLst>
              <a:ext uri="{FF2B5EF4-FFF2-40B4-BE49-F238E27FC236}">
                <a16:creationId xmlns:a16="http://schemas.microsoft.com/office/drawing/2014/main" id="{6A06A9FE-7139-3AAC-FB66-157477B7766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293" y="345758"/>
            <a:ext cx="3183255" cy="322211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912B984-B925-E0FF-F211-C7BA67199847}"/>
              </a:ext>
            </a:extLst>
          </p:cNvPr>
          <p:cNvSpPr txBox="1"/>
          <p:nvPr/>
        </p:nvSpPr>
        <p:spPr>
          <a:xfrm>
            <a:off x="41148" y="347471"/>
            <a:ext cx="3184398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err="1">
                <a:cs typeface="Calibri"/>
              </a:rPr>
              <a:t>Cynllun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yr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ysgol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ar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gyfer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eu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ddysgwyr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a'r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err="1">
                <a:cs typeface="Calibri"/>
              </a:rPr>
              <a:t>chymuned</a:t>
            </a:r>
            <a:endParaRPr lang="en-US" sz="1000" b="1">
              <a:cs typeface="Calibri"/>
            </a:endParaRPr>
          </a:p>
          <a:p>
            <a:r>
              <a:rPr lang="en-US" sz="1000" dirty="0">
                <a:cs typeface="Calibri"/>
              </a:rPr>
              <a:t>Yn 2023 </a:t>
            </a:r>
            <a:r>
              <a:rPr lang="en-US" sz="1000" dirty="0" err="1">
                <a:cs typeface="Calibri"/>
              </a:rPr>
              <a:t>roedd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cynnwys</a:t>
            </a:r>
            <a:r>
              <a:rPr lang="en-US" sz="1000" dirty="0">
                <a:cs typeface="Calibri"/>
              </a:rPr>
              <a:t> 507 o </a:t>
            </a:r>
            <a:r>
              <a:rPr lang="en-US" sz="1000" dirty="0" err="1">
                <a:cs typeface="Calibri"/>
              </a:rPr>
              <a:t>ddisgyblion</a:t>
            </a:r>
            <a:r>
              <a:rPr lang="en-US" sz="1000" dirty="0">
                <a:cs typeface="Calibri"/>
              </a:rPr>
              <a:t>. Cyn </a:t>
            </a:r>
            <a:r>
              <a:rPr lang="en-US" sz="1000" dirty="0" err="1">
                <a:cs typeface="Calibri"/>
              </a:rPr>
              <a:t>hyn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roedd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bodoli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1909 </a:t>
            </a:r>
            <a:r>
              <a:rPr lang="en-US" sz="1000" dirty="0" err="1">
                <a:cs typeface="Calibri"/>
              </a:rPr>
              <a:t>fel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Saesneg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mewn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lleoliad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gwahanol</a:t>
            </a:r>
            <a:r>
              <a:rPr lang="en-US" sz="1000" dirty="0">
                <a:cs typeface="Calibri"/>
              </a:rPr>
              <a:t>. </a:t>
            </a:r>
            <a:r>
              <a:rPr lang="en-US" sz="1000" dirty="0" err="1">
                <a:cs typeface="Calibri"/>
              </a:rPr>
              <a:t>Ond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erbyn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heddiw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mae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wedi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symud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leoli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Llansamlet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fel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newydd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sydd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ffynnu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trwy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gyfrwng</a:t>
            </a:r>
            <a:r>
              <a:rPr lang="en-US" sz="1000" dirty="0">
                <a:cs typeface="Calibri"/>
              </a:rPr>
              <a:t> y </a:t>
            </a:r>
            <a:r>
              <a:rPr lang="en-US" sz="1000" dirty="0" err="1">
                <a:cs typeface="Calibri"/>
              </a:rPr>
              <a:t>Gymraeg</a:t>
            </a:r>
            <a:r>
              <a:rPr lang="en-US" sz="1000" dirty="0">
                <a:cs typeface="Calibri"/>
              </a:rPr>
              <a:t>. Y </a:t>
            </a:r>
            <a:r>
              <a:rPr lang="en-US" sz="1000" dirty="0" err="1">
                <a:cs typeface="Calibri"/>
              </a:rPr>
              <a:t>bwriad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oedd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gwella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dyluniad</a:t>
            </a:r>
            <a:r>
              <a:rPr lang="en-US" sz="1000" dirty="0">
                <a:cs typeface="Calibri"/>
              </a:rPr>
              <a:t> a </a:t>
            </a:r>
            <a:r>
              <a:rPr lang="en-US" sz="1000" dirty="0" err="1">
                <a:cs typeface="Calibri"/>
              </a:rPr>
              <a:t>lleoliad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gyfer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budd</a:t>
            </a:r>
            <a:r>
              <a:rPr lang="en-US" sz="1000" dirty="0">
                <a:cs typeface="Calibri"/>
              </a:rPr>
              <a:t> y </a:t>
            </a:r>
            <a:r>
              <a:rPr lang="en-US" sz="1000" dirty="0" err="1">
                <a:cs typeface="Calibri"/>
              </a:rPr>
              <a:t>ddisgyblion</a:t>
            </a:r>
            <a:r>
              <a:rPr lang="en-US" sz="1000" dirty="0">
                <a:cs typeface="Calibri"/>
              </a:rPr>
              <a:t> a staff. </a:t>
            </a:r>
            <a:r>
              <a:rPr lang="en-US" sz="1000" dirty="0" err="1">
                <a:cs typeface="Calibri"/>
              </a:rPr>
              <a:t>Mae'r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newydd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wedi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ei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adeiladu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sail </a:t>
            </a:r>
            <a:r>
              <a:rPr lang="en-US" sz="1000" dirty="0" err="1">
                <a:cs typeface="Calibri"/>
              </a:rPr>
              <a:t>dioglewch</a:t>
            </a:r>
            <a:r>
              <a:rPr lang="en-US" sz="1000" dirty="0">
                <a:cs typeface="Calibri"/>
              </a:rPr>
              <a:t>. </a:t>
            </a:r>
            <a:r>
              <a:rPr lang="en-US" sz="1000" dirty="0" err="1">
                <a:cs typeface="Calibri"/>
              </a:rPr>
              <a:t>Mae'r</a:t>
            </a:r>
            <a:r>
              <a:rPr lang="en-US" sz="1000" dirty="0">
                <a:cs typeface="Calibri"/>
              </a:rPr>
              <a:t> plant </a:t>
            </a:r>
            <a:r>
              <a:rPr lang="en-US" sz="1000" dirty="0" err="1">
                <a:cs typeface="Calibri"/>
              </a:rPr>
              <a:t>nawr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efo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pob</a:t>
            </a:r>
            <a:r>
              <a:rPr lang="en-US" sz="1000" dirty="0">
                <a:cs typeface="Calibri"/>
              </a:rPr>
              <a:t> un </a:t>
            </a:r>
            <a:r>
              <a:rPr lang="en-US" sz="1000" dirty="0" err="1">
                <a:cs typeface="Calibri"/>
              </a:rPr>
              <a:t>dosbarth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unllawr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gan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ei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fod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golygu</a:t>
            </a:r>
            <a:r>
              <a:rPr lang="en-US" sz="1000" dirty="0">
                <a:cs typeface="Calibri"/>
              </a:rPr>
              <a:t> bod dim </a:t>
            </a:r>
            <a:r>
              <a:rPr lang="en-US" sz="1000" dirty="0" err="1">
                <a:cs typeface="Calibri"/>
              </a:rPr>
              <a:t>rhaid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i'r</a:t>
            </a:r>
            <a:r>
              <a:rPr lang="en-US" sz="1000" dirty="0">
                <a:cs typeface="Calibri"/>
              </a:rPr>
              <a:t> plant </a:t>
            </a:r>
            <a:r>
              <a:rPr lang="en-US" sz="1000" dirty="0" err="1">
                <a:cs typeface="Calibri"/>
              </a:rPr>
              <a:t>gadael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 er </a:t>
            </a:r>
            <a:r>
              <a:rPr lang="en-US" sz="1000" dirty="0" err="1">
                <a:cs typeface="Calibri"/>
              </a:rPr>
              <a:t>mwyn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mynd</a:t>
            </a:r>
            <a:r>
              <a:rPr lang="en-US" sz="1000" dirty="0">
                <a:cs typeface="Calibri"/>
              </a:rPr>
              <a:t> o </a:t>
            </a:r>
            <a:r>
              <a:rPr lang="en-US" sz="1000" dirty="0" err="1">
                <a:cs typeface="Calibri"/>
              </a:rPr>
              <a:t>gwmpas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. </a:t>
            </a:r>
            <a:r>
              <a:rPr lang="en-US" sz="1000" dirty="0" err="1">
                <a:cs typeface="Calibri"/>
              </a:rPr>
              <a:t>Mae'r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cynnwys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aradl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chwarae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sydd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yng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nghanol</a:t>
            </a:r>
            <a:r>
              <a:rPr lang="en-US" sz="1000" dirty="0">
                <a:cs typeface="Calibri"/>
              </a:rPr>
              <a:t> y </a:t>
            </a:r>
            <a:r>
              <a:rPr lang="en-US" sz="1000" dirty="0" err="1">
                <a:cs typeface="Calibri"/>
              </a:rPr>
              <a:t>dosbarthiadau</a:t>
            </a:r>
            <a:r>
              <a:rPr lang="en-US" sz="1000" dirty="0">
                <a:cs typeface="Calibri"/>
              </a:rPr>
              <a:t> er </a:t>
            </a:r>
            <a:r>
              <a:rPr lang="en-US" sz="1000" dirty="0" err="1">
                <a:cs typeface="Calibri"/>
              </a:rPr>
              <a:t>mwyn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sichrau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mynediad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rhwydd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I'r</a:t>
            </a:r>
            <a:r>
              <a:rPr lang="en-US" sz="1000" dirty="0">
                <a:cs typeface="Calibri"/>
              </a:rPr>
              <a:t> plant.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ben </a:t>
            </a:r>
            <a:r>
              <a:rPr lang="en-US" sz="1000" dirty="0" err="1">
                <a:cs typeface="Calibri"/>
              </a:rPr>
              <a:t>hyn</a:t>
            </a:r>
            <a:r>
              <a:rPr lang="en-US" sz="1000" dirty="0">
                <a:cs typeface="Calibri"/>
              </a:rPr>
              <a:t>, </a:t>
            </a:r>
            <a:r>
              <a:rPr lang="en-US" sz="1000" dirty="0" err="1">
                <a:cs typeface="Calibri"/>
              </a:rPr>
              <a:t>mae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yna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caeoedd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sydd</a:t>
            </a:r>
            <a:r>
              <a:rPr lang="en-US" sz="1000" dirty="0">
                <a:cs typeface="Calibri"/>
              </a:rPr>
              <a:t> o </a:t>
            </a:r>
            <a:r>
              <a:rPr lang="en-US" sz="1000" dirty="0" err="1">
                <a:cs typeface="Calibri"/>
              </a:rPr>
              <a:t>amgylch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sydd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berffaith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gyfer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diwrnodau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chwaraeon</a:t>
            </a:r>
            <a:r>
              <a:rPr lang="en-US" sz="1000" dirty="0">
                <a:cs typeface="Calibri"/>
              </a:rPr>
              <a:t>. Gall </a:t>
            </a:r>
            <a:r>
              <a:rPr lang="en-US" sz="1000" dirty="0" err="1">
                <a:cs typeface="Calibri"/>
              </a:rPr>
              <a:t>hyn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fod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cyfle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gysylltu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efo'r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gymuned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gan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ei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fod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cyfle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gwhodd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rhieni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gwylio</a:t>
            </a:r>
            <a:r>
              <a:rPr lang="en-US" sz="1000" dirty="0">
                <a:cs typeface="Calibri"/>
              </a:rPr>
              <a:t> a </a:t>
            </a:r>
            <a:r>
              <a:rPr lang="en-US" sz="1000" dirty="0" err="1">
                <a:cs typeface="Calibri"/>
              </a:rPr>
              <a:t>cymryd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rhan</a:t>
            </a:r>
            <a:r>
              <a:rPr lang="en-US" sz="1000" dirty="0">
                <a:cs typeface="Calibri"/>
              </a:rPr>
              <a:t>.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ben </a:t>
            </a:r>
            <a:r>
              <a:rPr lang="en-US" sz="1000" dirty="0" err="1">
                <a:cs typeface="Calibri"/>
              </a:rPr>
              <a:t>hyn</a:t>
            </a:r>
            <a:r>
              <a:rPr lang="en-US" sz="1000" dirty="0">
                <a:cs typeface="Calibri"/>
              </a:rPr>
              <a:t>, er </a:t>
            </a:r>
            <a:r>
              <a:rPr lang="en-US" sz="1000" dirty="0" err="1">
                <a:cs typeface="Calibri"/>
              </a:rPr>
              <a:t>mwyn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cysylltu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ymhellach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efo'r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cymuned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mae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ystafell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sydd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gallu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cael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i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adael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allan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ar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gyfer</a:t>
            </a:r>
            <a:r>
              <a:rPr lang="en-US" sz="1000" dirty="0">
                <a:cs typeface="Calibri"/>
              </a:rPr>
              <a:t> y </a:t>
            </a:r>
            <a:r>
              <a:rPr lang="en-US" sz="1000" dirty="0" err="1">
                <a:cs typeface="Calibri"/>
              </a:rPr>
              <a:t>gymuned</a:t>
            </a:r>
            <a:r>
              <a:rPr lang="en-US" sz="1000" dirty="0">
                <a:cs typeface="Calibri"/>
              </a:rPr>
              <a:t> </a:t>
            </a:r>
            <a:r>
              <a:rPr lang="en-US" sz="1000" dirty="0" err="1">
                <a:cs typeface="Calibri"/>
              </a:rPr>
              <a:t>gan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cyngor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</a:t>
            </a:r>
            <a:r>
              <a:rPr lang="en-US" sz="1000" dirty="0">
                <a:cs typeface="Calibri"/>
              </a:rPr>
              <a:t> o </a:t>
            </a:r>
            <a:r>
              <a:rPr lang="en-US" sz="1000" dirty="0" err="1">
                <a:cs typeface="Calibri"/>
              </a:rPr>
              <a:t>fewn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yr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ysgolGall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hyn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fod</a:t>
            </a:r>
            <a:r>
              <a:rPr lang="en-US" sz="1000" dirty="0">
                <a:cs typeface="Calibri"/>
              </a:rPr>
              <a:t> am </a:t>
            </a:r>
            <a:r>
              <a:rPr lang="en-US" sz="1000" dirty="0" err="1">
                <a:cs typeface="Calibri"/>
              </a:rPr>
              <a:t>boreau</a:t>
            </a:r>
            <a:r>
              <a:rPr lang="en-US" sz="1000" dirty="0">
                <a:cs typeface="Calibri"/>
              </a:rPr>
              <a:t> </a:t>
            </a:r>
            <a:r>
              <a:rPr lang="en-US" sz="1000" dirty="0" err="1">
                <a:cs typeface="Calibri"/>
              </a:rPr>
              <a:t>coffi</a:t>
            </a:r>
            <a:r>
              <a:rPr lang="en-US" sz="1000" dirty="0">
                <a:cs typeface="Calibri"/>
              </a:rPr>
              <a:t> neu </a:t>
            </a:r>
            <a:r>
              <a:rPr lang="en-US" sz="1000" dirty="0" err="1">
                <a:cs typeface="Calibri"/>
              </a:rPr>
              <a:t>cyfarfodydd</a:t>
            </a:r>
            <a:r>
              <a:rPr lang="en-US" sz="1000" dirty="0">
                <a:cs typeface="Calibri"/>
              </a:rPr>
              <a:t>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8466DF3-B7D2-DEC8-4B24-23362AF9DA35}"/>
              </a:ext>
            </a:extLst>
          </p:cNvPr>
          <p:cNvSpPr txBox="1"/>
          <p:nvPr/>
        </p:nvSpPr>
        <p:spPr>
          <a:xfrm>
            <a:off x="50291" y="3584448"/>
            <a:ext cx="3175254" cy="14080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50" b="1" dirty="0">
                <a:cs typeface="Calibri"/>
              </a:rPr>
              <a:t>Beth </a:t>
            </a:r>
            <a:r>
              <a:rPr lang="en-US" sz="950" b="1" err="1">
                <a:cs typeface="Calibri"/>
              </a:rPr>
              <a:t>sydd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ar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gael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yn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yr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ardal</a:t>
            </a:r>
            <a:r>
              <a:rPr lang="en-US" sz="950" b="1" dirty="0">
                <a:cs typeface="Calibri"/>
              </a:rPr>
              <a:t> </a:t>
            </a:r>
            <a:r>
              <a:rPr lang="en-US" sz="950" b="1" err="1">
                <a:cs typeface="Calibri"/>
              </a:rPr>
              <a:t>i</a:t>
            </a:r>
            <a:r>
              <a:rPr lang="en-US" sz="950" b="1" dirty="0">
                <a:cs typeface="Calibri"/>
              </a:rPr>
              <a:t> </a:t>
            </a:r>
            <a:r>
              <a:rPr lang="en-US" sz="950" b="1" err="1">
                <a:cs typeface="Calibri"/>
              </a:rPr>
              <a:t>gefnogi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dysgu</a:t>
            </a:r>
            <a:r>
              <a:rPr lang="en-US" sz="950" b="1" dirty="0">
                <a:cs typeface="Calibri"/>
              </a:rPr>
              <a:t> y plant?</a:t>
            </a:r>
          </a:p>
          <a:p>
            <a:pPr marL="171450" indent="-171450">
              <a:buFont typeface="Courier New"/>
              <a:buChar char="o"/>
            </a:pPr>
            <a:r>
              <a:rPr lang="en-US" sz="950" dirty="0" err="1">
                <a:cs typeface="Calibri"/>
              </a:rPr>
              <a:t>Amgueddfa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Genedlaethol</a:t>
            </a:r>
            <a:r>
              <a:rPr lang="en-US" sz="950" dirty="0">
                <a:cs typeface="Calibri"/>
              </a:rPr>
              <a:t> y </a:t>
            </a:r>
            <a:r>
              <a:rPr lang="en-US" sz="950" dirty="0" err="1">
                <a:cs typeface="Calibri"/>
              </a:rPr>
              <a:t>Glannau</a:t>
            </a:r>
            <a:r>
              <a:rPr lang="en-US" sz="950" dirty="0">
                <a:cs typeface="Calibri"/>
              </a:rPr>
              <a:t> – </a:t>
            </a:r>
            <a:r>
              <a:rPr lang="en-US" sz="950" dirty="0" err="1">
                <a:cs typeface="Calibri"/>
              </a:rPr>
              <a:t>maent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dangos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arteffactau</a:t>
            </a:r>
            <a:r>
              <a:rPr lang="en-US" sz="950" dirty="0">
                <a:cs typeface="Calibri"/>
              </a:rPr>
              <a:t> o 1930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heddiw</a:t>
            </a:r>
            <a:r>
              <a:rPr lang="en-US" sz="950" dirty="0">
                <a:cs typeface="Calibri"/>
              </a:rPr>
              <a:t>, </a:t>
            </a:r>
            <a:r>
              <a:rPr lang="en-US" sz="950" dirty="0" err="1">
                <a:cs typeface="Calibri"/>
              </a:rPr>
              <a:t>gallu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defnyddio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ddysgu</a:t>
            </a:r>
            <a:r>
              <a:rPr lang="en-US" sz="950" dirty="0">
                <a:cs typeface="Calibri"/>
              </a:rPr>
              <a:t> plant am </a:t>
            </a:r>
            <a:r>
              <a:rPr lang="en-US" sz="950" dirty="0" err="1">
                <a:cs typeface="Calibri"/>
              </a:rPr>
              <a:t>hanes</a:t>
            </a:r>
            <a:r>
              <a:rPr lang="en-US" sz="950" dirty="0">
                <a:cs typeface="Calibri"/>
              </a:rPr>
              <a:t>. </a:t>
            </a:r>
          </a:p>
          <a:p>
            <a:pPr marL="171450" indent="-171450">
              <a:buFont typeface="Courier New"/>
              <a:buChar char="o"/>
            </a:pPr>
            <a:r>
              <a:rPr lang="en-US" sz="950" dirty="0">
                <a:cs typeface="Calibri"/>
              </a:rPr>
              <a:t>Castell Abertawe – </a:t>
            </a:r>
            <a:r>
              <a:rPr lang="en-US" sz="950" dirty="0" err="1">
                <a:cs typeface="Calibri"/>
              </a:rPr>
              <a:t>gallu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rhoi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profiad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daearyddol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blentyn</a:t>
            </a:r>
            <a:r>
              <a:rPr lang="en-US" sz="950" dirty="0">
                <a:cs typeface="Calibri"/>
              </a:rPr>
              <a:t>. </a:t>
            </a:r>
          </a:p>
          <a:p>
            <a:pPr marL="171450" indent="-171450">
              <a:buFont typeface="Courier New"/>
              <a:buChar char="o"/>
            </a:pPr>
            <a:r>
              <a:rPr lang="en-US" sz="950" err="1">
                <a:cs typeface="Calibri"/>
              </a:rPr>
              <a:t>Marchnad</a:t>
            </a:r>
            <a:r>
              <a:rPr lang="en-US" sz="950" dirty="0">
                <a:cs typeface="Calibri"/>
              </a:rPr>
              <a:t> Abertawe – </a:t>
            </a:r>
            <a:r>
              <a:rPr lang="en-US" sz="950" err="1">
                <a:cs typeface="Calibri"/>
              </a:rPr>
              <a:t>dysgu</a:t>
            </a:r>
            <a:r>
              <a:rPr lang="en-US" sz="950" dirty="0">
                <a:cs typeface="Calibri"/>
              </a:rPr>
              <a:t> plant am </a:t>
            </a:r>
            <a:r>
              <a:rPr lang="en-US" sz="950" err="1">
                <a:cs typeface="Calibri"/>
              </a:rPr>
              <a:t>fasnach</a:t>
            </a:r>
            <a:r>
              <a:rPr lang="en-US" sz="950" dirty="0">
                <a:cs typeface="Calibri"/>
              </a:rPr>
              <a:t> a </a:t>
            </a:r>
            <a:r>
              <a:rPr lang="en-US" sz="950" err="1">
                <a:cs typeface="Calibri"/>
              </a:rPr>
              <a:t>chyllid</a:t>
            </a:r>
            <a:r>
              <a:rPr lang="en-US" sz="950">
                <a:cs typeface="Calibri"/>
              </a:rPr>
              <a:t>. </a:t>
            </a:r>
            <a:endParaRPr lang="en-US" sz="950" dirty="0">
              <a:cs typeface="Calibri"/>
            </a:endParaRPr>
          </a:p>
          <a:p>
            <a:pPr marL="171450" indent="-171450">
              <a:buFont typeface="Courier New"/>
              <a:buChar char="o"/>
            </a:pPr>
            <a:r>
              <a:rPr lang="en-US" sz="950" dirty="0">
                <a:cs typeface="Calibri"/>
              </a:rPr>
              <a:t>Plantasia – </a:t>
            </a:r>
            <a:r>
              <a:rPr lang="en-US" sz="950" dirty="0" err="1">
                <a:cs typeface="Calibri"/>
              </a:rPr>
              <a:t>cyfle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ddysgu</a:t>
            </a:r>
            <a:r>
              <a:rPr lang="en-US" sz="950" dirty="0">
                <a:cs typeface="Calibri"/>
              </a:rPr>
              <a:t> plant am </a:t>
            </a:r>
            <a:r>
              <a:rPr lang="en-US" sz="950" dirty="0" err="1">
                <a:cs typeface="Calibri"/>
              </a:rPr>
              <a:t>wythoniaeth</a:t>
            </a:r>
            <a:r>
              <a:rPr lang="en-US" sz="950" dirty="0">
                <a:cs typeface="Calibri"/>
              </a:rPr>
              <a:t> a </a:t>
            </a:r>
            <a:r>
              <a:rPr lang="en-US" sz="950" dirty="0" err="1">
                <a:cs typeface="Calibri"/>
              </a:rPr>
              <a:t>rhoi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cyfle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iddyn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nhw</a:t>
            </a:r>
            <a:r>
              <a:rPr lang="en-US" sz="950" dirty="0">
                <a:cs typeface="Calibri"/>
              </a:rPr>
              <a:t> I weld </a:t>
            </a:r>
            <a:r>
              <a:rPr lang="en-US" sz="950" dirty="0" err="1">
                <a:cs typeface="Calibri"/>
              </a:rPr>
              <a:t>anifeiliaid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egsotig</a:t>
            </a:r>
            <a:r>
              <a:rPr lang="en-US" sz="950" dirty="0">
                <a:cs typeface="Calibri"/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1D4559-26DF-BBA8-2ADD-B7DD450B1B64}"/>
              </a:ext>
            </a:extLst>
          </p:cNvPr>
          <p:cNvSpPr txBox="1"/>
          <p:nvPr/>
        </p:nvSpPr>
        <p:spPr>
          <a:xfrm>
            <a:off x="45720" y="4988052"/>
            <a:ext cx="314325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50" b="1" dirty="0">
                <a:cs typeface="Calibri"/>
              </a:rPr>
              <a:t>Sut </a:t>
            </a:r>
            <a:r>
              <a:rPr lang="en-US" sz="950" b="1" err="1">
                <a:cs typeface="Calibri"/>
              </a:rPr>
              <a:t>mae'r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ysgol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yn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cefnogi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dysgu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cynhwysol</a:t>
            </a:r>
            <a:r>
              <a:rPr lang="en-US" sz="950" b="1" dirty="0">
                <a:cs typeface="Calibri"/>
              </a:rPr>
              <a:t>?</a:t>
            </a:r>
          </a:p>
          <a:p>
            <a:pPr marL="171450" indent="-171450">
              <a:buFont typeface="Arial"/>
              <a:buChar char="•"/>
            </a:pPr>
            <a:r>
              <a:rPr lang="en-US" sz="950" dirty="0">
                <a:cs typeface="Calibri"/>
              </a:rPr>
              <a:t>Mae plant </a:t>
            </a:r>
            <a:r>
              <a:rPr lang="en-US" sz="950" err="1">
                <a:cs typeface="Calibri"/>
              </a:rPr>
              <a:t>efo</a:t>
            </a:r>
            <a:r>
              <a:rPr lang="en-US" sz="950" dirty="0">
                <a:cs typeface="Calibri"/>
              </a:rPr>
              <a:t> ADY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gwneud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cynydd</a:t>
            </a:r>
            <a:r>
              <a:rPr lang="en-US" sz="950" dirty="0">
                <a:cs typeface="Calibri"/>
              </a:rPr>
              <a:t> da o </a:t>
            </a:r>
            <a:r>
              <a:rPr lang="en-US" sz="950" err="1">
                <a:cs typeface="Calibri"/>
              </a:rPr>
              <a:t>ei</a:t>
            </a:r>
            <a:r>
              <a:rPr lang="en-US" sz="950" dirty="0">
                <a:cs typeface="Calibri"/>
              </a:rPr>
              <a:t> man </a:t>
            </a:r>
            <a:r>
              <a:rPr lang="en-US" sz="950" err="1">
                <a:cs typeface="Calibri"/>
              </a:rPr>
              <a:t>cychwyn</a:t>
            </a:r>
            <a:r>
              <a:rPr lang="en-US" sz="950" dirty="0">
                <a:cs typeface="Calibri"/>
              </a:rPr>
              <a:t> o </a:t>
            </a:r>
            <a:r>
              <a:rPr lang="en-US" sz="950" err="1">
                <a:cs typeface="Calibri"/>
              </a:rPr>
              <a:t>fewn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ysgol</a:t>
            </a:r>
            <a:r>
              <a:rPr lang="en-US" sz="950">
                <a:cs typeface="Calibri"/>
              </a:rPr>
              <a:t>.</a:t>
            </a:r>
            <a:endParaRPr lang="en-US" sz="950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sz="950" err="1">
                <a:cs typeface="Calibri"/>
              </a:rPr>
              <a:t>Mae'r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creu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perthynas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dda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efo'r</a:t>
            </a:r>
            <a:r>
              <a:rPr lang="en-US" sz="950" dirty="0">
                <a:cs typeface="Calibri"/>
              </a:rPr>
              <a:t> plant ac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cynnwys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llais</a:t>
            </a:r>
            <a:r>
              <a:rPr lang="en-US" sz="950" dirty="0">
                <a:cs typeface="Calibri"/>
              </a:rPr>
              <a:t> y plant </a:t>
            </a:r>
            <a:r>
              <a:rPr lang="en-US" sz="950" err="1">
                <a:cs typeface="Calibri"/>
              </a:rPr>
              <a:t>mewn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penderfyniadau</a:t>
            </a:r>
            <a:r>
              <a:rPr lang="en-US" sz="950" dirty="0">
                <a:cs typeface="Calibri"/>
              </a:rPr>
              <a:t> o </a:t>
            </a:r>
            <a:r>
              <a:rPr lang="en-US" sz="950" err="1">
                <a:cs typeface="Calibri"/>
              </a:rPr>
              <a:t>fewn</a:t>
            </a:r>
            <a:r>
              <a:rPr lang="en-US" sz="950" dirty="0">
                <a:cs typeface="Calibri"/>
              </a:rPr>
              <a:t> y </a:t>
            </a:r>
            <a:r>
              <a:rPr lang="en-US" sz="950" err="1">
                <a:cs typeface="Calibri"/>
              </a:rPr>
              <a:t>dosbarth</a:t>
            </a:r>
            <a:r>
              <a:rPr lang="en-US" sz="950" dirty="0">
                <a:cs typeface="Calibri"/>
              </a:rPr>
              <a:t>. </a:t>
            </a:r>
          </a:p>
          <a:p>
            <a:pPr marL="171450" indent="-171450">
              <a:buFont typeface="Arial"/>
              <a:buChar char="•"/>
            </a:pPr>
            <a:r>
              <a:rPr lang="en-US" sz="950" dirty="0" err="1">
                <a:cs typeface="Calibri"/>
              </a:rPr>
              <a:t>Rhoi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cyfle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i'r</a:t>
            </a:r>
            <a:r>
              <a:rPr lang="en-US" sz="950" dirty="0">
                <a:cs typeface="Calibri"/>
              </a:rPr>
              <a:t> plant </a:t>
            </a:r>
            <a:r>
              <a:rPr lang="en-US" sz="950" dirty="0" err="1">
                <a:cs typeface="Calibri"/>
              </a:rPr>
              <a:t>ymuno</a:t>
            </a:r>
            <a:r>
              <a:rPr lang="en-US" sz="950" dirty="0">
                <a:cs typeface="Calibri"/>
              </a:rPr>
              <a:t> a </a:t>
            </a:r>
            <a:r>
              <a:rPr lang="en-US" sz="950" dirty="0" err="1">
                <a:cs typeface="Calibri"/>
              </a:rPr>
              <a:t>phwyllgot</a:t>
            </a:r>
            <a:r>
              <a:rPr lang="en-US" sz="950" dirty="0">
                <a:cs typeface="Calibri"/>
              </a:rPr>
              <a:t> o </a:t>
            </a:r>
            <a:r>
              <a:rPr lang="en-US" sz="950" dirty="0" err="1">
                <a:cs typeface="Calibri"/>
              </a:rPr>
              <a:t>fewn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ysgoler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mwyn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cael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dweud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a </a:t>
            </a:r>
            <a:r>
              <a:rPr lang="en-US" sz="950" dirty="0" err="1">
                <a:cs typeface="Calibri"/>
              </a:rPr>
              <a:t>chyflwyno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syniadau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sut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wella'r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. Er </a:t>
            </a:r>
            <a:r>
              <a:rPr lang="en-US" sz="950" dirty="0" err="1">
                <a:cs typeface="Calibri"/>
              </a:rPr>
              <a:t>enghraifft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ymladd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i'r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rhai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lleiafrifol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. </a:t>
            </a:r>
          </a:p>
          <a:p>
            <a:pPr marL="171450" indent="-171450">
              <a:buFont typeface="Arial"/>
              <a:buChar char="•"/>
            </a:pPr>
            <a:r>
              <a:rPr lang="en-US" sz="950" dirty="0">
                <a:cs typeface="Calibri"/>
              </a:rPr>
              <a:t>Creu </a:t>
            </a:r>
            <a:r>
              <a:rPr lang="en-US" sz="950" err="1">
                <a:cs typeface="Calibri"/>
              </a:rPr>
              <a:t>awyrgylch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lle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mae'r</a:t>
            </a:r>
            <a:r>
              <a:rPr lang="en-US" sz="950" dirty="0">
                <a:cs typeface="Calibri"/>
              </a:rPr>
              <a:t> plant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garedig</a:t>
            </a:r>
            <a:r>
              <a:rPr lang="en-US" sz="950" dirty="0">
                <a:cs typeface="Calibri"/>
              </a:rPr>
              <a:t> ac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gymwysgar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tuag</a:t>
            </a:r>
            <a:r>
              <a:rPr lang="en-US" sz="950" dirty="0">
                <a:cs typeface="Calibri"/>
              </a:rPr>
              <a:t> at </a:t>
            </a:r>
            <a:r>
              <a:rPr lang="en-US" sz="950" err="1">
                <a:cs typeface="Calibri"/>
              </a:rPr>
              <a:t>ei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gilydd</a:t>
            </a:r>
            <a:r>
              <a:rPr lang="en-US" sz="950" dirty="0">
                <a:cs typeface="Calibri"/>
              </a:rPr>
              <a:t> ac felly </a:t>
            </a:r>
            <a:r>
              <a:rPr lang="en-US" sz="950" err="1">
                <a:cs typeface="Calibri"/>
              </a:rPr>
              <a:t>mae</a:t>
            </a:r>
            <a:r>
              <a:rPr lang="en-US" sz="950" dirty="0">
                <a:cs typeface="Calibri"/>
              </a:rPr>
              <a:t> plant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hapus.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D3C6D15-6786-80DB-20BB-C7BCC9F99615}"/>
              </a:ext>
            </a:extLst>
          </p:cNvPr>
          <p:cNvSpPr txBox="1"/>
          <p:nvPr/>
        </p:nvSpPr>
        <p:spPr>
          <a:xfrm>
            <a:off x="3259835" y="50291"/>
            <a:ext cx="2754630" cy="127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b="1" err="1">
                <a:cs typeface="Calibri"/>
              </a:rPr>
              <a:t>Cefnogaeth</a:t>
            </a:r>
            <a:r>
              <a:rPr lang="en-US" sz="900" b="1" dirty="0">
                <a:cs typeface="Calibri"/>
              </a:rPr>
              <a:t> </a:t>
            </a:r>
            <a:r>
              <a:rPr lang="en-US" sz="900" b="1" err="1">
                <a:cs typeface="Calibri"/>
              </a:rPr>
              <a:t>maesydd</a:t>
            </a:r>
            <a:r>
              <a:rPr lang="en-US" sz="900" b="1" dirty="0">
                <a:cs typeface="Calibri"/>
              </a:rPr>
              <a:t> </a:t>
            </a:r>
            <a:r>
              <a:rPr lang="en-US" sz="900" b="1" err="1">
                <a:cs typeface="Calibri"/>
              </a:rPr>
              <a:t>dysgu</a:t>
            </a:r>
            <a:endParaRPr lang="en-US" sz="900" b="1" dirty="0">
              <a:cs typeface="Calibri"/>
            </a:endParaRPr>
          </a:p>
          <a:p>
            <a:pPr marL="171450" indent="-171450">
              <a:buFont typeface="Wingdings"/>
              <a:buChar char="v"/>
            </a:pPr>
            <a:r>
              <a:rPr lang="en-US" sz="850" err="1">
                <a:cs typeface="Calibri"/>
              </a:rPr>
              <a:t>Noson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agored</a:t>
            </a:r>
            <a:r>
              <a:rPr lang="en-US" sz="850" dirty="0">
                <a:cs typeface="Calibri"/>
              </a:rPr>
              <a:t> er </a:t>
            </a:r>
            <a:r>
              <a:rPr lang="en-US" sz="850" err="1">
                <a:cs typeface="Calibri"/>
              </a:rPr>
              <a:t>mwyn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cyflwyno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gweithdrefnau</a:t>
            </a:r>
            <a:r>
              <a:rPr lang="en-US" sz="850" dirty="0">
                <a:cs typeface="Calibri"/>
              </a:rPr>
              <a:t>, </a:t>
            </a:r>
            <a:r>
              <a:rPr lang="en-US" sz="850" err="1">
                <a:cs typeface="Calibri"/>
              </a:rPr>
              <a:t>themau</a:t>
            </a:r>
            <a:r>
              <a:rPr lang="en-US" sz="850" dirty="0">
                <a:cs typeface="Calibri"/>
              </a:rPr>
              <a:t>, </a:t>
            </a:r>
            <a:r>
              <a:rPr lang="en-US" sz="850" err="1">
                <a:cs typeface="Calibri"/>
              </a:rPr>
              <a:t>rheolau</a:t>
            </a:r>
            <a:r>
              <a:rPr lang="en-US" sz="850" dirty="0">
                <a:cs typeface="Calibri"/>
              </a:rPr>
              <a:t> a </a:t>
            </a:r>
            <a:r>
              <a:rPr lang="en-US" sz="850" err="1">
                <a:cs typeface="Calibri"/>
              </a:rPr>
              <a:t>phreswyl</a:t>
            </a:r>
            <a:r>
              <a:rPr lang="en-US" sz="850" dirty="0">
                <a:cs typeface="Calibri"/>
              </a:rPr>
              <a:t> </a:t>
            </a:r>
          </a:p>
          <a:p>
            <a:pPr marL="171450" indent="-171450">
              <a:buFont typeface="Wingdings"/>
              <a:buChar char="v"/>
            </a:pPr>
            <a:r>
              <a:rPr lang="en-US" sz="850" dirty="0" err="1">
                <a:cs typeface="Calibri"/>
              </a:rPr>
              <a:t>Noson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targedau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ar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dechrau</a:t>
            </a:r>
            <a:r>
              <a:rPr lang="en-US" sz="850" dirty="0">
                <a:cs typeface="Calibri"/>
              </a:rPr>
              <a:t> y </a:t>
            </a:r>
            <a:r>
              <a:rPr lang="en-US" sz="850" dirty="0" err="1">
                <a:cs typeface="Calibri"/>
              </a:rPr>
              <a:t>flwyddyn</a:t>
            </a:r>
            <a:r>
              <a:rPr lang="en-US" sz="850" dirty="0">
                <a:cs typeface="Calibri"/>
              </a:rPr>
              <a:t> Newydd</a:t>
            </a:r>
          </a:p>
          <a:p>
            <a:pPr marL="171450" indent="-171450">
              <a:buFont typeface="Wingdings"/>
              <a:buChar char="v"/>
            </a:pPr>
            <a:r>
              <a:rPr lang="en-US" sz="850" err="1">
                <a:cs typeface="Calibri"/>
              </a:rPr>
              <a:t>Noson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rhieni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gan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gynnwys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adroddiadau</a:t>
            </a:r>
            <a:r>
              <a:rPr lang="en-US" sz="850" dirty="0">
                <a:cs typeface="Calibri"/>
              </a:rPr>
              <a:t> </a:t>
            </a:r>
          </a:p>
          <a:p>
            <a:pPr marL="171450" indent="-171450">
              <a:buFont typeface="Wingdings"/>
              <a:buChar char="v"/>
            </a:pPr>
            <a:r>
              <a:rPr lang="en-US" sz="850" err="1">
                <a:cs typeface="Calibri"/>
              </a:rPr>
              <a:t>Wythnos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Dewch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a'ch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rhieni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i</a:t>
            </a:r>
            <a:r>
              <a:rPr lang="en-US" sz="850" dirty="0">
                <a:cs typeface="Calibri"/>
              </a:rPr>
              <a:t> Ysgol</a:t>
            </a:r>
          </a:p>
          <a:p>
            <a:pPr marL="171450" indent="-171450">
              <a:buFont typeface="Wingdings"/>
              <a:buChar char="v"/>
            </a:pPr>
            <a:r>
              <a:rPr lang="en-US" sz="850" err="1">
                <a:cs typeface="Calibri"/>
              </a:rPr>
              <a:t>Wythnos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rhannu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profiadau</a:t>
            </a:r>
            <a:r>
              <a:rPr lang="en-US" sz="850" dirty="0">
                <a:cs typeface="Calibri"/>
              </a:rPr>
              <a:t> </a:t>
            </a:r>
          </a:p>
          <a:p>
            <a:pPr marL="171450" indent="-171450">
              <a:buFont typeface="Wingdings"/>
              <a:buChar char="v"/>
            </a:pPr>
            <a:r>
              <a:rPr lang="en-US" sz="850" dirty="0" err="1">
                <a:cs typeface="Calibri"/>
              </a:rPr>
              <a:t>Hyffordiant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ar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gael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i</a:t>
            </a:r>
            <a:r>
              <a:rPr lang="en-US" sz="850" dirty="0">
                <a:cs typeface="Calibri"/>
              </a:rPr>
              <a:t> </a:t>
            </a:r>
            <a:r>
              <a:rPr lang="en-US" sz="850" dirty="0" err="1">
                <a:cs typeface="Calibri"/>
              </a:rPr>
              <a:t>rieni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i</a:t>
            </a:r>
            <a:r>
              <a:rPr lang="en-US" sz="850" dirty="0">
                <a:cs typeface="Calibri"/>
              </a:rPr>
              <a:t> </a:t>
            </a:r>
            <a:r>
              <a:rPr lang="en-US" sz="850" dirty="0" err="1">
                <a:cs typeface="Calibri"/>
              </a:rPr>
              <a:t>hybu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sgiliau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darllen</a:t>
            </a:r>
            <a:r>
              <a:rPr lang="en-US" sz="850" dirty="0">
                <a:cs typeface="Calibri"/>
              </a:rPr>
              <a:t>, </a:t>
            </a:r>
            <a:r>
              <a:rPr lang="en-US" sz="850" dirty="0" err="1">
                <a:cs typeface="Calibri"/>
              </a:rPr>
              <a:t>TGCh</a:t>
            </a:r>
            <a:r>
              <a:rPr lang="en-US" sz="850" dirty="0">
                <a:cs typeface="Calibri"/>
              </a:rPr>
              <a:t>, </a:t>
            </a:r>
            <a:r>
              <a:rPr lang="en-US" sz="850" dirty="0" err="1">
                <a:cs typeface="Calibri"/>
              </a:rPr>
              <a:t>diogelwch</a:t>
            </a:r>
            <a:r>
              <a:rPr lang="en-US" sz="850" dirty="0">
                <a:cs typeface="Calibri"/>
              </a:rPr>
              <a:t> y w, </a:t>
            </a:r>
            <a:r>
              <a:rPr lang="en-US" sz="850" dirty="0" err="1">
                <a:cs typeface="Calibri"/>
              </a:rPr>
              <a:t>gwersi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coginio</a:t>
            </a:r>
            <a:r>
              <a:rPr lang="en-US" sz="850" dirty="0">
                <a:cs typeface="Calibri"/>
              </a:rPr>
              <a:t>  </a:t>
            </a:r>
            <a:r>
              <a:rPr lang="en-US" sz="850" dirty="0" err="1">
                <a:cs typeface="Calibri"/>
              </a:rPr>
              <a:t>i</a:t>
            </a:r>
            <a:r>
              <a:rPr lang="en-US" sz="850" dirty="0">
                <a:cs typeface="Calibri"/>
              </a:rPr>
              <a:t>  </a:t>
            </a:r>
            <a:r>
              <a:rPr lang="en-US" sz="850" dirty="0" err="1">
                <a:cs typeface="Calibri"/>
              </a:rPr>
              <a:t>deuluoedd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bregyd</a:t>
            </a:r>
            <a:endParaRPr lang="en-US" sz="850" dirty="0">
              <a:cs typeface="Calibri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D7599EC-5296-8868-A160-DF934F51E3E3}"/>
              </a:ext>
            </a:extLst>
          </p:cNvPr>
          <p:cNvSpPr txBox="1"/>
          <p:nvPr/>
        </p:nvSpPr>
        <p:spPr>
          <a:xfrm>
            <a:off x="3257550" y="1323594"/>
            <a:ext cx="2761488" cy="30239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 err="1">
                <a:cs typeface="Calibri"/>
              </a:rPr>
              <a:t>Yr</a:t>
            </a:r>
            <a:r>
              <a:rPr lang="en-US" sz="1000" b="1" dirty="0">
                <a:cs typeface="Calibri"/>
              </a:rPr>
              <a:t> Ysgol </a:t>
            </a:r>
            <a:r>
              <a:rPr lang="en-US" sz="1000" b="1" dirty="0" err="1">
                <a:cs typeface="Calibri"/>
              </a:rPr>
              <a:t>a'r</a:t>
            </a:r>
            <a:r>
              <a:rPr lang="en-US" sz="1000" b="1" dirty="0">
                <a:cs typeface="Calibri"/>
              </a:rPr>
              <a:t> </a:t>
            </a:r>
            <a:r>
              <a:rPr lang="en-US" sz="1000" b="1" dirty="0" err="1">
                <a:cs typeface="Calibri"/>
              </a:rPr>
              <a:t>Gymuned</a:t>
            </a:r>
            <a:r>
              <a:rPr lang="en-US" sz="1000" b="1" dirty="0">
                <a:cs typeface="Calibri"/>
              </a:rPr>
              <a:t> </a:t>
            </a:r>
          </a:p>
          <a:p>
            <a:r>
              <a:rPr lang="en-US" sz="950" dirty="0">
                <a:cs typeface="Calibri"/>
              </a:rPr>
              <a:t>Mae </a:t>
            </a:r>
            <a:r>
              <a:rPr lang="en-US" sz="950" dirty="0" err="1">
                <a:cs typeface="Calibri"/>
              </a:rPr>
              <a:t>cysylltiadau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cymunedol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hollbwysig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sylfeini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ysgolion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cynradd</a:t>
            </a:r>
            <a:r>
              <a:rPr lang="en-US" sz="950" dirty="0">
                <a:cs typeface="Calibri"/>
              </a:rPr>
              <a:t>. Mae </a:t>
            </a:r>
            <a:r>
              <a:rPr lang="en-US" sz="950" dirty="0" err="1">
                <a:cs typeface="Calibri"/>
              </a:rPr>
              <a:t>cysylltiadau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gallu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agaor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drysau</a:t>
            </a:r>
            <a:r>
              <a:rPr lang="en-US" sz="950" dirty="0">
                <a:cs typeface="Calibri"/>
              </a:rPr>
              <a:t> o </a:t>
            </a:r>
            <a:r>
              <a:rPr lang="en-US" sz="950" dirty="0" err="1">
                <a:cs typeface="Calibri"/>
              </a:rPr>
              <a:t>fewn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addysg</a:t>
            </a:r>
            <a:r>
              <a:rPr lang="en-US" sz="950" dirty="0">
                <a:cs typeface="Calibri"/>
              </a:rPr>
              <a:t> y plant. </a:t>
            </a:r>
          </a:p>
          <a:p>
            <a:endParaRPr lang="en-US" sz="950" dirty="0">
              <a:cs typeface="Calibri"/>
            </a:endParaRPr>
          </a:p>
          <a:p>
            <a:r>
              <a:rPr lang="en-US" sz="950" b="1" dirty="0">
                <a:cs typeface="Calibri"/>
              </a:rPr>
              <a:t>Beth </a:t>
            </a:r>
            <a:r>
              <a:rPr lang="en-US" sz="950" b="1" err="1">
                <a:cs typeface="Calibri"/>
              </a:rPr>
              <a:t>mae'r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ysgol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yn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gwneud</a:t>
            </a:r>
            <a:r>
              <a:rPr lang="en-US" sz="950" b="1" dirty="0">
                <a:cs typeface="Calibri"/>
              </a:rPr>
              <a:t> </a:t>
            </a:r>
            <a:r>
              <a:rPr lang="en-US" sz="950" b="1" err="1">
                <a:cs typeface="Calibri"/>
              </a:rPr>
              <a:t>i</a:t>
            </a:r>
            <a:r>
              <a:rPr lang="en-US" sz="950" b="1" dirty="0">
                <a:cs typeface="Calibri"/>
              </a:rPr>
              <a:t> </a:t>
            </a:r>
            <a:r>
              <a:rPr lang="en-US" sz="950" b="1" err="1">
                <a:cs typeface="Calibri"/>
              </a:rPr>
              <a:t>gysylltu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efo'r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err="1">
                <a:cs typeface="Calibri"/>
              </a:rPr>
              <a:t>gymuned</a:t>
            </a:r>
            <a:r>
              <a:rPr lang="en-US" sz="950" b="1" dirty="0">
                <a:cs typeface="Calibri"/>
              </a:rPr>
              <a:t>?</a:t>
            </a:r>
          </a:p>
          <a:p>
            <a:pPr marL="171450" indent="-171450">
              <a:buFont typeface="Arial"/>
              <a:buChar char="•"/>
            </a:pPr>
            <a:r>
              <a:rPr lang="en-US" sz="950" dirty="0">
                <a:cs typeface="Calibri"/>
              </a:rPr>
              <a:t>Fe </a:t>
            </a:r>
            <a:r>
              <a:rPr lang="en-US" sz="950" err="1">
                <a:cs typeface="Calibri"/>
              </a:rPr>
              <a:t>wnaeth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codi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rhoddion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oddi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wrth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rieni</a:t>
            </a:r>
            <a:r>
              <a:rPr lang="en-US" sz="950" dirty="0">
                <a:cs typeface="Calibri"/>
              </a:rPr>
              <a:t> a </a:t>
            </a:r>
            <a:r>
              <a:rPr lang="en-US" sz="950" err="1">
                <a:cs typeface="Calibri"/>
              </a:rPr>
              <a:t>ddisgyblion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gyfer</a:t>
            </a:r>
            <a:r>
              <a:rPr lang="en-US" sz="950" dirty="0">
                <a:cs typeface="Calibri"/>
              </a:rPr>
              <a:t> Birchgrove Food Bank </a:t>
            </a:r>
            <a:r>
              <a:rPr lang="en-US" sz="950" err="1">
                <a:cs typeface="Calibri"/>
              </a:rPr>
              <a:t>gan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gynnwys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poced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arian</a:t>
            </a:r>
            <a:r>
              <a:rPr lang="en-US" sz="950" dirty="0">
                <a:cs typeface="Calibri"/>
              </a:rPr>
              <a:t> </a:t>
            </a:r>
            <a:r>
              <a:rPr lang="en-US" sz="95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err="1">
                <a:cs typeface="Calibri"/>
              </a:rPr>
              <a:t>blant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mewn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angen</a:t>
            </a:r>
            <a:r>
              <a:rPr lang="en-US" sz="950" dirty="0">
                <a:cs typeface="Calibri"/>
              </a:rPr>
              <a:t>. </a:t>
            </a:r>
          </a:p>
          <a:p>
            <a:pPr marL="171450" indent="-171450">
              <a:buFont typeface="Arial"/>
              <a:buChar char="•"/>
            </a:pPr>
            <a:r>
              <a:rPr lang="en-US" sz="950" dirty="0">
                <a:cs typeface="Calibri"/>
              </a:rPr>
              <a:t>Creu </a:t>
            </a:r>
            <a:r>
              <a:rPr lang="en-US" sz="950" err="1">
                <a:cs typeface="Calibri"/>
              </a:rPr>
              <a:t>casgliad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Eglwys</a:t>
            </a:r>
            <a:r>
              <a:rPr lang="en-US" sz="950" dirty="0">
                <a:cs typeface="Calibri"/>
              </a:rPr>
              <a:t> </a:t>
            </a:r>
            <a:r>
              <a:rPr lang="en-US" sz="950" err="1">
                <a:cs typeface="Calibri"/>
              </a:rPr>
              <a:t>i'r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digartref</a:t>
            </a:r>
            <a:r>
              <a:rPr lang="en-US" sz="950" dirty="0">
                <a:cs typeface="Calibri"/>
              </a:rPr>
              <a:t> . </a:t>
            </a:r>
          </a:p>
          <a:p>
            <a:pPr marL="171450" indent="-171450">
              <a:buFont typeface="Arial"/>
              <a:buChar char="•"/>
            </a:pPr>
            <a:endParaRPr lang="en-US" sz="950" dirty="0">
              <a:cs typeface="Calibri"/>
            </a:endParaRPr>
          </a:p>
          <a:p>
            <a:r>
              <a:rPr lang="en-US" sz="950" dirty="0" err="1">
                <a:cs typeface="Calibri"/>
              </a:rPr>
              <a:t>Maent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hefyd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cynnwys</a:t>
            </a:r>
            <a:r>
              <a:rPr lang="en-US" sz="950" dirty="0">
                <a:cs typeface="Calibri"/>
              </a:rPr>
              <a:t> y </a:t>
            </a:r>
            <a:r>
              <a:rPr lang="en-US" sz="950" dirty="0" err="1">
                <a:cs typeface="Calibri"/>
              </a:rPr>
              <a:t>gymuned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lleol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mewn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ddysgu'r</a:t>
            </a:r>
            <a:r>
              <a:rPr lang="en-US" sz="950" dirty="0">
                <a:cs typeface="Calibri"/>
              </a:rPr>
              <a:t> plant. Mae </a:t>
            </a:r>
            <a:r>
              <a:rPr lang="en-US" sz="950" dirty="0" err="1">
                <a:cs typeface="Calibri"/>
              </a:rPr>
              <a:t>hyn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cynnwys</a:t>
            </a:r>
            <a:r>
              <a:rPr lang="en-US" sz="950" dirty="0">
                <a:cs typeface="Calibri"/>
              </a:rPr>
              <a:t>: </a:t>
            </a:r>
          </a:p>
          <a:p>
            <a:r>
              <a:rPr lang="en-US" sz="950" dirty="0">
                <a:cs typeface="Calibri"/>
              </a:rPr>
              <a:t>*</a:t>
            </a:r>
            <a:r>
              <a:rPr lang="en-US" sz="950" dirty="0" err="1">
                <a:cs typeface="Calibri"/>
              </a:rPr>
              <a:t>Gwahodd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siaradwyr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fel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heddlu</a:t>
            </a:r>
            <a:r>
              <a:rPr lang="en-US" sz="950" dirty="0">
                <a:cs typeface="Calibri"/>
              </a:rPr>
              <a:t> ac </a:t>
            </a:r>
            <a:r>
              <a:rPr lang="en-US" sz="950" dirty="0" err="1">
                <a:cs typeface="Calibri"/>
              </a:rPr>
              <a:t>arbenigwyr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bywyd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gwyllt</a:t>
            </a:r>
            <a:r>
              <a:rPr lang="en-US" sz="950" dirty="0">
                <a:cs typeface="Calibri"/>
              </a:rPr>
              <a:t> I </a:t>
            </a:r>
            <a:r>
              <a:rPr lang="en-US" sz="950" dirty="0" err="1">
                <a:cs typeface="Calibri"/>
              </a:rPr>
              <a:t>mewn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siarad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efo'r</a:t>
            </a:r>
            <a:r>
              <a:rPr lang="en-US" sz="950" dirty="0">
                <a:cs typeface="Calibri"/>
              </a:rPr>
              <a:t> plant.              *</a:t>
            </a:r>
            <a:r>
              <a:rPr lang="en-US" sz="950" dirty="0" err="1">
                <a:cs typeface="Calibri"/>
              </a:rPr>
              <a:t>Rhoi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profiadau</a:t>
            </a:r>
            <a:r>
              <a:rPr lang="en-US" sz="950" dirty="0">
                <a:cs typeface="Calibri"/>
              </a:rPr>
              <a:t> </a:t>
            </a:r>
            <a:r>
              <a:rPr lang="en-US" sz="950" dirty="0" err="1">
                <a:cs typeface="Calibri"/>
              </a:rPr>
              <a:t>i'r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blant</a:t>
            </a:r>
            <a:r>
              <a:rPr lang="en-US" sz="950" dirty="0">
                <a:cs typeface="Calibri"/>
              </a:rPr>
              <a:t>. </a:t>
            </a:r>
            <a:r>
              <a:rPr lang="en-US" sz="950" dirty="0" err="1">
                <a:cs typeface="Calibri"/>
              </a:rPr>
              <a:t>Hynny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yw</a:t>
            </a:r>
            <a:r>
              <a:rPr lang="en-US" sz="950" dirty="0">
                <a:cs typeface="Calibri"/>
              </a:rPr>
              <a:t>                                </a:t>
            </a:r>
            <a:r>
              <a:rPr lang="en-US" sz="950" dirty="0" err="1">
                <a:cs typeface="Calibri"/>
              </a:rPr>
              <a:t>mynd</a:t>
            </a:r>
            <a:r>
              <a:rPr lang="en-US" sz="950" dirty="0">
                <a:cs typeface="Calibri"/>
              </a:rPr>
              <a:t> a </a:t>
            </a:r>
            <a:r>
              <a:rPr lang="en-US" sz="950" dirty="0" err="1">
                <a:cs typeface="Calibri"/>
              </a:rPr>
              <a:t>nhw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I'r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traeth</a:t>
            </a:r>
            <a:r>
              <a:rPr lang="en-US" sz="950" dirty="0">
                <a:cs typeface="Calibri"/>
              </a:rPr>
              <a:t> a </a:t>
            </a:r>
            <a:r>
              <a:rPr lang="en-US" sz="950" dirty="0" err="1">
                <a:cs typeface="Calibri"/>
              </a:rPr>
              <a:t>gorsafoedd</a:t>
            </a:r>
            <a:r>
              <a:rPr lang="en-US" sz="950" dirty="0">
                <a:cs typeface="Calibri"/>
              </a:rPr>
              <a:t> tan.                    * *</a:t>
            </a:r>
            <a:r>
              <a:rPr lang="en-US" sz="950" dirty="0" err="1">
                <a:cs typeface="Calibri"/>
              </a:rPr>
              <a:t>Dysgu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nhw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sgiliau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bywyd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fel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sut</a:t>
            </a:r>
            <a:r>
              <a:rPr lang="en-US" sz="950" dirty="0">
                <a:cs typeface="Calibri"/>
              </a:rPr>
              <a:t> I </a:t>
            </a:r>
            <a:r>
              <a:rPr lang="en-US" sz="950" dirty="0" err="1">
                <a:cs typeface="Calibri"/>
              </a:rPr>
              <a:t>gynnu</a:t>
            </a:r>
            <a:r>
              <a:rPr lang="en-US" sz="950" dirty="0">
                <a:cs typeface="Calibri"/>
              </a:rPr>
              <a:t>                          tan. 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45ABE39-3303-2031-D63F-D8168FCB69EB}"/>
              </a:ext>
            </a:extLst>
          </p:cNvPr>
          <p:cNvSpPr txBox="1"/>
          <p:nvPr/>
        </p:nvSpPr>
        <p:spPr>
          <a:xfrm>
            <a:off x="6350508" y="2761488"/>
            <a:ext cx="2766060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50" b="1" dirty="0">
                <a:cs typeface="Calibri"/>
              </a:rPr>
              <a:t>Cyn </a:t>
            </a:r>
            <a:r>
              <a:rPr lang="en-US" sz="950" b="1" dirty="0" err="1">
                <a:cs typeface="Calibri"/>
              </a:rPr>
              <a:t>dechrau'r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dirty="0" err="1">
                <a:cs typeface="Calibri"/>
              </a:rPr>
              <a:t>ysgol</a:t>
            </a:r>
            <a:endParaRPr lang="en-US" sz="950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950" err="1">
                <a:cs typeface="Calibri"/>
              </a:rPr>
              <a:t>Rheini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cael</a:t>
            </a:r>
            <a:r>
              <a:rPr lang="en-US" sz="950" dirty="0">
                <a:cs typeface="Calibri"/>
              </a:rPr>
              <a:t> I </a:t>
            </a:r>
            <a:r>
              <a:rPr lang="en-US" sz="950" err="1">
                <a:cs typeface="Calibri"/>
              </a:rPr>
              <a:t>wahodd</a:t>
            </a:r>
            <a:r>
              <a:rPr lang="en-US" sz="950" dirty="0">
                <a:cs typeface="Calibri"/>
              </a:rPr>
              <a:t> I </a:t>
            </a:r>
            <a:r>
              <a:rPr lang="en-US" sz="950" err="1">
                <a:cs typeface="Calibri"/>
              </a:rPr>
              <a:t>ddod</a:t>
            </a:r>
            <a:r>
              <a:rPr lang="en-US" sz="950" dirty="0">
                <a:cs typeface="Calibri"/>
              </a:rPr>
              <a:t> o </a:t>
            </a:r>
            <a:r>
              <a:rPr lang="en-US" sz="950" err="1">
                <a:cs typeface="Calibri"/>
              </a:rPr>
              <a:t>amgylch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sz="950" err="1">
                <a:cs typeface="Calibri"/>
              </a:rPr>
              <a:t>Cyfarfod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cael</a:t>
            </a:r>
            <a:r>
              <a:rPr lang="en-US" sz="950" dirty="0">
                <a:cs typeface="Calibri"/>
              </a:rPr>
              <a:t> I </a:t>
            </a:r>
            <a:r>
              <a:rPr lang="en-US" sz="950" err="1">
                <a:cs typeface="Calibri"/>
              </a:rPr>
              <a:t>gynnal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gan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athrawon</a:t>
            </a:r>
            <a:r>
              <a:rPr lang="en-US" sz="950" dirty="0">
                <a:cs typeface="Calibri"/>
              </a:rPr>
              <a:t> er </a:t>
            </a:r>
            <a:r>
              <a:rPr lang="en-US" sz="950" err="1">
                <a:cs typeface="Calibri"/>
              </a:rPr>
              <a:t>mwyn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trafod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gweithrefnau</a:t>
            </a:r>
            <a:r>
              <a:rPr lang="en-US" sz="950" dirty="0">
                <a:cs typeface="Calibri"/>
              </a:rPr>
              <a:t> y </a:t>
            </a:r>
            <a:r>
              <a:rPr lang="en-US" sz="950" err="1">
                <a:cs typeface="Calibri"/>
              </a:rPr>
              <a:t>flwyddyn</a:t>
            </a:r>
            <a:r>
              <a:rPr lang="en-US" sz="950" dirty="0">
                <a:cs typeface="Calibri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sz="950" err="1">
                <a:cs typeface="Calibri"/>
              </a:rPr>
              <a:t>Cadw</a:t>
            </a:r>
            <a:r>
              <a:rPr lang="en-US" sz="950" dirty="0">
                <a:cs typeface="Calibri"/>
              </a:rPr>
              <a:t> I </a:t>
            </a:r>
            <a:r>
              <a:rPr lang="en-US" sz="950" err="1">
                <a:cs typeface="Calibri"/>
              </a:rPr>
              <a:t>mewn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cyswllt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efo'r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rhieni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hyd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oed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ol</a:t>
            </a:r>
            <a:r>
              <a:rPr lang="en-US" sz="950" dirty="0">
                <a:cs typeface="Calibri"/>
              </a:rPr>
              <a:t> I </a:t>
            </a:r>
            <a:r>
              <a:rPr lang="en-US" sz="950" err="1">
                <a:cs typeface="Calibri"/>
              </a:rPr>
              <a:t>ei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blentyn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dechrau</a:t>
            </a:r>
            <a:r>
              <a:rPr lang="en-US" sz="950" dirty="0">
                <a:cs typeface="Calibri"/>
              </a:rPr>
              <a:t> er </a:t>
            </a:r>
            <a:r>
              <a:rPr lang="en-US" sz="950" err="1">
                <a:cs typeface="Calibri"/>
              </a:rPr>
              <a:t>mwyn</a:t>
            </a:r>
            <a:r>
              <a:rPr lang="en-US" sz="950" dirty="0">
                <a:cs typeface="Calibri"/>
              </a:rPr>
              <a:t> </a:t>
            </a:r>
            <a:r>
              <a:rPr lang="en-US" sz="950" err="1">
                <a:cs typeface="Calibri"/>
              </a:rPr>
              <a:t>cael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diweddariad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sut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mae'r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plentyn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ymdopi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efo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dechrau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.</a:t>
            </a:r>
            <a:r>
              <a:rPr lang="en-US" sz="1000" dirty="0">
                <a:cs typeface="Calibri"/>
              </a:rPr>
              <a:t> 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913827D2-1E94-82E1-92BA-C14E2A2C7AB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61360" y="4565904"/>
            <a:ext cx="2429256" cy="2252472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D96B6633-EABA-8536-5598-0CC0D8248B7F}"/>
              </a:ext>
            </a:extLst>
          </p:cNvPr>
          <p:cNvSpPr txBox="1"/>
          <p:nvPr/>
        </p:nvSpPr>
        <p:spPr>
          <a:xfrm>
            <a:off x="3298698" y="4585716"/>
            <a:ext cx="2331720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err="1">
                <a:cs typeface="Calibri"/>
              </a:rPr>
              <a:t>Ffeithiau</a:t>
            </a:r>
            <a:r>
              <a:rPr lang="en-US" sz="1100" b="1" dirty="0">
                <a:cs typeface="Calibri"/>
              </a:rPr>
              <a:t> am </a:t>
            </a:r>
            <a:r>
              <a:rPr lang="en-US" sz="1100" b="1" err="1">
                <a:cs typeface="Calibri"/>
              </a:rPr>
              <a:t>yr</a:t>
            </a:r>
            <a:r>
              <a:rPr lang="en-US" sz="1100" b="1" dirty="0">
                <a:cs typeface="Calibri"/>
              </a:rPr>
              <a:t> Ysgol </a:t>
            </a: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cs typeface="Calibri"/>
              </a:rPr>
              <a:t>Mae 507 o </a:t>
            </a:r>
            <a:r>
              <a:rPr lang="en-US" sz="1100" err="1">
                <a:cs typeface="Calibri"/>
              </a:rPr>
              <a:t>blant</a:t>
            </a:r>
            <a:r>
              <a:rPr lang="en-US" sz="1100" dirty="0">
                <a:cs typeface="Calibri"/>
              </a:rPr>
              <a:t> </a:t>
            </a:r>
            <a:r>
              <a:rPr lang="en-US" sz="1100" err="1">
                <a:cs typeface="Calibri"/>
              </a:rPr>
              <a:t>yn</a:t>
            </a:r>
            <a:r>
              <a:rPr lang="en-US" sz="1100" dirty="0">
                <a:cs typeface="Calibri"/>
              </a:rPr>
              <a:t> </a:t>
            </a:r>
            <a:r>
              <a:rPr lang="en-US" sz="1100" err="1">
                <a:cs typeface="Calibri"/>
              </a:rPr>
              <a:t>mynychu'r</a:t>
            </a:r>
            <a:r>
              <a:rPr lang="en-US" sz="1100" dirty="0">
                <a:cs typeface="Calibri"/>
              </a:rPr>
              <a:t> </a:t>
            </a:r>
            <a:r>
              <a:rPr lang="en-US" sz="1100" err="1">
                <a:cs typeface="Calibri"/>
              </a:rPr>
              <a:t>ysgol</a:t>
            </a:r>
            <a:r>
              <a:rPr lang="en-US" sz="1100" dirty="0">
                <a:cs typeface="Calibri"/>
              </a:rPr>
              <a:t> </a:t>
            </a:r>
            <a:r>
              <a:rPr lang="en-US" sz="1100" err="1">
                <a:cs typeface="Calibri"/>
              </a:rPr>
              <a:t>o'r</a:t>
            </a:r>
            <a:r>
              <a:rPr lang="en-US" sz="1100" dirty="0">
                <a:cs typeface="Calibri"/>
              </a:rPr>
              <a:t> </a:t>
            </a:r>
            <a:r>
              <a:rPr lang="en-US" sz="1100" err="1">
                <a:cs typeface="Calibri"/>
              </a:rPr>
              <a:t>oedrano</a:t>
            </a:r>
            <a:r>
              <a:rPr lang="en-US" sz="1100" dirty="0">
                <a:cs typeface="Calibri"/>
              </a:rPr>
              <a:t> 3 </a:t>
            </a:r>
            <a:r>
              <a:rPr lang="en-US" sz="1100" err="1">
                <a:cs typeface="Calibri"/>
              </a:rPr>
              <a:t>i</a:t>
            </a:r>
            <a:r>
              <a:rPr lang="en-US" sz="1100" dirty="0">
                <a:cs typeface="Calibri"/>
              </a:rPr>
              <a:t> 11.</a:t>
            </a: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cs typeface="Calibri"/>
              </a:rPr>
              <a:t>Mae 9.7% </a:t>
            </a:r>
            <a:r>
              <a:rPr lang="en-US" sz="1100" dirty="0" err="1">
                <a:cs typeface="Calibri"/>
              </a:rPr>
              <a:t>o'r</a:t>
            </a:r>
            <a:r>
              <a:rPr lang="en-US" sz="1100" dirty="0">
                <a:cs typeface="Calibri"/>
              </a:rPr>
              <a:t> plant </a:t>
            </a:r>
            <a:r>
              <a:rPr lang="en-US" sz="1100" dirty="0" err="1">
                <a:cs typeface="Calibri"/>
              </a:rPr>
              <a:t>yma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yn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derbyn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prydiau</a:t>
            </a:r>
            <a:r>
              <a:rPr lang="en-US" sz="1100" dirty="0">
                <a:cs typeface="Calibri"/>
              </a:rPr>
              <a:t> o </a:t>
            </a:r>
            <a:r>
              <a:rPr lang="en-US" sz="1100" dirty="0" err="1">
                <a:cs typeface="Calibri"/>
              </a:rPr>
              <a:t>fwyd</a:t>
            </a:r>
            <a:r>
              <a:rPr lang="en-US" sz="1100" dirty="0">
                <a:cs typeface="Calibri"/>
              </a:rPr>
              <a:t> am </a:t>
            </a:r>
            <a:r>
              <a:rPr lang="en-US" sz="1100" dirty="0" err="1">
                <a:cs typeface="Calibri"/>
              </a:rPr>
              <a:t>ddim</a:t>
            </a:r>
            <a:r>
              <a:rPr lang="en-US" sz="1100" dirty="0">
                <a:cs typeface="Calibri"/>
              </a:rPr>
              <a:t>.</a:t>
            </a: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cs typeface="Calibri"/>
              </a:rPr>
              <a:t>Mae 10% </a:t>
            </a:r>
            <a:r>
              <a:rPr lang="en-US" sz="1100" dirty="0" err="1">
                <a:cs typeface="Calibri"/>
              </a:rPr>
              <a:t>o'r</a:t>
            </a:r>
            <a:r>
              <a:rPr lang="en-US" sz="1100" dirty="0">
                <a:cs typeface="Calibri"/>
              </a:rPr>
              <a:t> plant </a:t>
            </a:r>
            <a:r>
              <a:rPr lang="en-US" sz="1100" dirty="0" err="1">
                <a:cs typeface="Calibri"/>
              </a:rPr>
              <a:t>yn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siarad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Cymraeg</a:t>
            </a:r>
            <a:r>
              <a:rPr lang="en-US" sz="1100" dirty="0">
                <a:cs typeface="Calibri"/>
              </a:rPr>
              <a:t> o </a:t>
            </a:r>
            <a:r>
              <a:rPr lang="en-US" sz="1100" dirty="0" err="1">
                <a:cs typeface="Calibri"/>
              </a:rPr>
              <a:t>fewn</a:t>
            </a:r>
            <a:r>
              <a:rPr lang="en-US" sz="1100" dirty="0">
                <a:cs typeface="Calibri"/>
              </a:rPr>
              <a:t> y </a:t>
            </a:r>
            <a:r>
              <a:rPr lang="en-US" sz="1100" dirty="0" err="1">
                <a:cs typeface="Calibri"/>
              </a:rPr>
              <a:t>cartref</a:t>
            </a:r>
            <a:r>
              <a:rPr lang="en-US" sz="1100" dirty="0">
                <a:cs typeface="Calibri"/>
              </a:rPr>
              <a:t>.</a:t>
            </a: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cs typeface="Calibri"/>
              </a:rPr>
              <a:t>O </a:t>
            </a:r>
            <a:r>
              <a:rPr lang="en-US" sz="1100" dirty="0" err="1">
                <a:cs typeface="Calibri"/>
              </a:rPr>
              <a:t>fewn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yr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ysgol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mae</a:t>
            </a:r>
            <a:r>
              <a:rPr lang="en-US" sz="1100" dirty="0">
                <a:cs typeface="Calibri"/>
              </a:rPr>
              <a:t> 15% o </a:t>
            </a:r>
            <a:r>
              <a:rPr lang="en-US" sz="1100" dirty="0" err="1">
                <a:cs typeface="Calibri"/>
              </a:rPr>
              <a:t>blant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sydd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wedi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cael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i</a:t>
            </a:r>
            <a:r>
              <a:rPr lang="en-US" sz="1100" dirty="0">
                <a:cs typeface="Calibri"/>
              </a:rPr>
              <a:t> </a:t>
            </a:r>
            <a:r>
              <a:rPr lang="en-US" sz="1100" dirty="0" err="1">
                <a:cs typeface="Calibri"/>
              </a:rPr>
              <a:t>adnabod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efo</a:t>
            </a:r>
            <a:r>
              <a:rPr lang="en-US" sz="1100" dirty="0">
                <a:cs typeface="Calibri"/>
              </a:rPr>
              <a:t> </a:t>
            </a:r>
            <a:r>
              <a:rPr lang="en-US" sz="1100" dirty="0" err="1">
                <a:cs typeface="Calibri"/>
              </a:rPr>
              <a:t>anghenion</a:t>
            </a:r>
            <a:r>
              <a:rPr lang="en-US" sz="1100" dirty="0">
                <a:cs typeface="Calibri"/>
              </a:rPr>
              <a:t>  </a:t>
            </a:r>
            <a:r>
              <a:rPr lang="en-US" sz="1100" dirty="0" err="1">
                <a:cs typeface="Calibri"/>
              </a:rPr>
              <a:t>ychwanegol</a:t>
            </a:r>
            <a:r>
              <a:rPr lang="en-US" sz="1100" dirty="0">
                <a:cs typeface="Calibri"/>
              </a:rPr>
              <a:t>.</a:t>
            </a:r>
          </a:p>
        </p:txBody>
      </p:sp>
      <p:pic>
        <p:nvPicPr>
          <p:cNvPr id="41" name="Picture 40" descr="A school building with a flag on top&#10;&#10;Description automatically generated">
            <a:extLst>
              <a:ext uri="{FF2B5EF4-FFF2-40B4-BE49-F238E27FC236}">
                <a16:creationId xmlns:a16="http://schemas.microsoft.com/office/drawing/2014/main" id="{08E7CAB4-394B-B1DA-9E77-839F22CE3CE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62347" y="6127814"/>
            <a:ext cx="628650" cy="619125"/>
          </a:xfrm>
          <a:prstGeom prst="rect">
            <a:avLst/>
          </a:prstGeom>
        </p:spPr>
      </p:pic>
      <p:pic>
        <p:nvPicPr>
          <p:cNvPr id="42" name="Picture 41" descr="A grey rectangular object with yellow edges&#10;&#10;Description automatically generated">
            <a:extLst>
              <a:ext uri="{FF2B5EF4-FFF2-40B4-BE49-F238E27FC236}">
                <a16:creationId xmlns:a16="http://schemas.microsoft.com/office/drawing/2014/main" id="{B590B2FC-261C-8726-7733-3DAB4889130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87187" y="4585335"/>
            <a:ext cx="3429762" cy="2259330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72961B62-F7FF-A1E2-D390-E5265EB62B74}"/>
              </a:ext>
            </a:extLst>
          </p:cNvPr>
          <p:cNvSpPr txBox="1"/>
          <p:nvPr/>
        </p:nvSpPr>
        <p:spPr>
          <a:xfrm>
            <a:off x="5687568" y="4610862"/>
            <a:ext cx="3410712" cy="25930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50" b="1" dirty="0">
                <a:cs typeface="Calibri"/>
              </a:rPr>
              <a:t>                                         Y </a:t>
            </a:r>
            <a:r>
              <a:rPr lang="en-US" sz="850" b="1" err="1">
                <a:cs typeface="Calibri"/>
              </a:rPr>
              <a:t>Ddysgwyr</a:t>
            </a:r>
            <a:endParaRPr lang="en-US" sz="850">
              <a:cs typeface="Calibri"/>
            </a:endParaRPr>
          </a:p>
          <a:p>
            <a:r>
              <a:rPr lang="en-US" sz="850" dirty="0">
                <a:cs typeface="Calibri"/>
              </a:rPr>
              <a:t>              </a:t>
            </a:r>
            <a:r>
              <a:rPr lang="en-US" sz="850" dirty="0" err="1">
                <a:cs typeface="Calibri"/>
              </a:rPr>
              <a:t>Dilynwyd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cynllun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penodol</a:t>
            </a:r>
            <a:r>
              <a:rPr lang="en-US" sz="850" dirty="0">
                <a:cs typeface="Calibri"/>
              </a:rPr>
              <a:t> o </a:t>
            </a:r>
            <a:r>
              <a:rPr lang="en-US" sz="850" dirty="0" err="1">
                <a:cs typeface="Calibri"/>
              </a:rPr>
              <a:t>asesu</a:t>
            </a:r>
            <a:r>
              <a:rPr lang="en-US" sz="850" dirty="0">
                <a:cs typeface="Calibri"/>
              </a:rPr>
              <a:t> o </a:t>
            </a:r>
            <a:r>
              <a:rPr lang="en-US" sz="850" dirty="0" err="1">
                <a:cs typeface="Calibri"/>
              </a:rPr>
              <a:t>fewn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yr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ysgol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digwydd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ar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ddechrau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pob</a:t>
            </a:r>
            <a:r>
              <a:rPr lang="en-US" sz="850" dirty="0">
                <a:cs typeface="Calibri"/>
              </a:rPr>
              <a:t> un </a:t>
            </a:r>
            <a:r>
              <a:rPr lang="en-US" sz="850" dirty="0" err="1">
                <a:cs typeface="Calibri"/>
              </a:rPr>
              <a:t>flwyddyn</a:t>
            </a:r>
            <a:r>
              <a:rPr lang="en-US" sz="850" dirty="0">
                <a:cs typeface="Calibri"/>
              </a:rPr>
              <a:t>. Mae </a:t>
            </a:r>
            <a:r>
              <a:rPr lang="en-US" sz="850" dirty="0" err="1">
                <a:cs typeface="Calibri"/>
              </a:rPr>
              <a:t>hyn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cynnwys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asesiad</a:t>
            </a:r>
            <a:r>
              <a:rPr lang="en-US" sz="850" dirty="0">
                <a:cs typeface="Calibri"/>
              </a:rPr>
              <a:t>, </a:t>
            </a:r>
            <a:r>
              <a:rPr lang="en-US" sz="850" dirty="0" err="1">
                <a:cs typeface="Calibri"/>
              </a:rPr>
              <a:t>rhaglen</a:t>
            </a:r>
            <a:r>
              <a:rPr lang="en-US" sz="850" dirty="0">
                <a:cs typeface="Calibri"/>
              </a:rPr>
              <a:t>, </a:t>
            </a:r>
            <a:r>
              <a:rPr lang="en-US" sz="850" dirty="0" err="1">
                <a:cs typeface="Calibri"/>
              </a:rPr>
              <a:t>targed</a:t>
            </a:r>
            <a:r>
              <a:rPr lang="en-US" sz="850" dirty="0">
                <a:cs typeface="Calibri"/>
              </a:rPr>
              <a:t>, </a:t>
            </a:r>
            <a:r>
              <a:rPr lang="en-US" sz="850" dirty="0" err="1">
                <a:cs typeface="Calibri"/>
              </a:rPr>
              <a:t>monitro</a:t>
            </a:r>
            <a:r>
              <a:rPr lang="en-US" sz="850" dirty="0">
                <a:cs typeface="Calibri"/>
              </a:rPr>
              <a:t> ac </a:t>
            </a:r>
            <a:r>
              <a:rPr lang="en-US" sz="850" dirty="0" err="1">
                <a:cs typeface="Calibri"/>
              </a:rPr>
              <a:t>adolygu</a:t>
            </a:r>
            <a:r>
              <a:rPr lang="en-US" sz="850" dirty="0">
                <a:cs typeface="Calibri"/>
              </a:rPr>
              <a:t>. Mae </a:t>
            </a:r>
            <a:r>
              <a:rPr lang="en-US" sz="850" dirty="0" err="1">
                <a:cs typeface="Calibri"/>
              </a:rPr>
              <a:t>hyn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galluogi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athrawon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i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adnabod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os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mae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rhywbeth</a:t>
            </a:r>
            <a:r>
              <a:rPr lang="en-US" sz="850" dirty="0">
                <a:cs typeface="Calibri"/>
              </a:rPr>
              <a:t> o le </a:t>
            </a:r>
            <a:r>
              <a:rPr lang="en-US" sz="850" dirty="0" err="1">
                <a:cs typeface="Calibri"/>
              </a:rPr>
              <a:t>efo’r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plentyn</a:t>
            </a:r>
            <a:r>
              <a:rPr lang="en-US" sz="850" dirty="0">
                <a:cs typeface="Calibri"/>
              </a:rPr>
              <a:t>. O </a:t>
            </a:r>
            <a:r>
              <a:rPr lang="en-US" sz="850" dirty="0" err="1">
                <a:cs typeface="Calibri"/>
              </a:rPr>
              <a:t>hyn</a:t>
            </a:r>
            <a:r>
              <a:rPr lang="en-US" sz="850" dirty="0">
                <a:cs typeface="Calibri"/>
              </a:rPr>
              <a:t>, </a:t>
            </a:r>
            <a:r>
              <a:rPr lang="en-US" sz="850" dirty="0" err="1">
                <a:cs typeface="Calibri"/>
              </a:rPr>
              <a:t>mae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cynllun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sydd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wedi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teilwra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i’r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unigolyn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cael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i'w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greu</a:t>
            </a:r>
            <a:r>
              <a:rPr lang="en-US" sz="850" dirty="0">
                <a:cs typeface="Calibri"/>
              </a:rPr>
              <a:t> a </a:t>
            </a:r>
            <a:r>
              <a:rPr lang="en-US" sz="850" dirty="0" err="1">
                <a:cs typeface="Calibri"/>
              </a:rPr>
              <a:t>monitro</a:t>
            </a:r>
            <a:r>
              <a:rPr lang="en-US" sz="850" dirty="0">
                <a:cs typeface="Calibri"/>
              </a:rPr>
              <a:t>. </a:t>
            </a:r>
            <a:r>
              <a:rPr lang="en-US" sz="850" dirty="0" err="1">
                <a:cs typeface="Calibri"/>
              </a:rPr>
              <a:t>Mae’n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rhaid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sicrhau</a:t>
            </a:r>
            <a:r>
              <a:rPr lang="en-US" sz="850" dirty="0">
                <a:cs typeface="Calibri"/>
              </a:rPr>
              <a:t> bod y </a:t>
            </a:r>
            <a:r>
              <a:rPr lang="en-US" sz="850" dirty="0" err="1">
                <a:cs typeface="Calibri"/>
              </a:rPr>
              <a:t>cynllun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gweithio</a:t>
            </a:r>
            <a:r>
              <a:rPr lang="en-US" sz="850" dirty="0">
                <a:cs typeface="Calibri"/>
              </a:rPr>
              <a:t> a </a:t>
            </a:r>
            <a:r>
              <a:rPr lang="en-US" sz="850" dirty="0" err="1">
                <a:cs typeface="Calibri"/>
              </a:rPr>
              <a:t>pllentyn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gwneud</a:t>
            </a:r>
            <a:r>
              <a:rPr lang="en-US" sz="850" dirty="0">
                <a:cs typeface="Calibri"/>
              </a:rPr>
              <a:t> </a:t>
            </a:r>
            <a:r>
              <a:rPr lang="en-US" sz="850" dirty="0" err="1">
                <a:cs typeface="Calibri"/>
              </a:rPr>
              <a:t>cynnydd</a:t>
            </a:r>
            <a:r>
              <a:rPr lang="en-US" sz="850" dirty="0">
                <a:cs typeface="Calibri"/>
              </a:rPr>
              <a:t>. </a:t>
            </a:r>
          </a:p>
          <a:p>
            <a:r>
              <a:rPr lang="en-US" sz="850" err="1">
                <a:cs typeface="Calibri"/>
              </a:rPr>
              <a:t>Dywed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Bronfrenbrenner</a:t>
            </a:r>
            <a:r>
              <a:rPr lang="en-US" sz="850" dirty="0">
                <a:cs typeface="Calibri"/>
              </a:rPr>
              <a:t> bod system </a:t>
            </a:r>
            <a:r>
              <a:rPr lang="en-US" sz="850" err="1">
                <a:cs typeface="Calibri"/>
              </a:rPr>
              <a:t>plentyn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wedi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ei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chreu</a:t>
            </a:r>
            <a:r>
              <a:rPr lang="en-US" sz="850" dirty="0">
                <a:cs typeface="Calibri"/>
              </a:rPr>
              <a:t>  o    </a:t>
            </a:r>
            <a:r>
              <a:rPr lang="en-US" sz="850" err="1">
                <a:cs typeface="Calibri"/>
              </a:rPr>
              <a:t>haenau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penodol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sydd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gorfod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cael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meithrin</a:t>
            </a:r>
            <a:r>
              <a:rPr lang="en-US" sz="850" dirty="0">
                <a:cs typeface="Calibri"/>
              </a:rPr>
              <a:t> a </a:t>
            </a:r>
            <a:r>
              <a:rPr lang="en-US" sz="850" err="1">
                <a:cs typeface="Calibri"/>
              </a:rPr>
              <a:t>chefnogi</a:t>
            </a:r>
            <a:r>
              <a:rPr lang="en-US" sz="850" dirty="0">
                <a:cs typeface="Calibri"/>
              </a:rPr>
              <a:t> er </a:t>
            </a:r>
            <a:r>
              <a:rPr lang="en-US" sz="850" err="1">
                <a:cs typeface="Calibri"/>
              </a:rPr>
              <a:t>mwyn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i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blentyn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tyfu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fel</a:t>
            </a:r>
            <a:r>
              <a:rPr lang="en-US" sz="850" dirty="0">
                <a:cs typeface="Calibri"/>
              </a:rPr>
              <a:t> person </a:t>
            </a:r>
            <a:r>
              <a:rPr lang="en-US" sz="850" err="1">
                <a:cs typeface="Calibri"/>
              </a:rPr>
              <a:t>cyflawn</a:t>
            </a:r>
            <a:r>
              <a:rPr lang="en-US" sz="850" dirty="0">
                <a:cs typeface="Calibri"/>
              </a:rPr>
              <a:t>. Mae </a:t>
            </a:r>
            <a:r>
              <a:rPr lang="en-US" sz="850" err="1">
                <a:cs typeface="Calibri"/>
              </a:rPr>
              <a:t>hyn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cynnwys</a:t>
            </a:r>
            <a:r>
              <a:rPr lang="en-US" sz="850" dirty="0">
                <a:cs typeface="Calibri"/>
              </a:rPr>
              <a:t> micro system </a:t>
            </a:r>
            <a:r>
              <a:rPr lang="en-US" sz="850" err="1">
                <a:cs typeface="Calibri"/>
              </a:rPr>
              <a:t>sef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perthnasoedd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cyfagos</a:t>
            </a:r>
            <a:r>
              <a:rPr lang="en-US" sz="850" dirty="0">
                <a:cs typeface="Calibri"/>
              </a:rPr>
              <a:t> y </a:t>
            </a:r>
            <a:r>
              <a:rPr lang="en-US" sz="850" err="1">
                <a:cs typeface="Calibri"/>
              </a:rPr>
              <a:t>plentyn</a:t>
            </a:r>
            <a:r>
              <a:rPr lang="en-US" sz="850" dirty="0">
                <a:cs typeface="Calibri"/>
              </a:rPr>
              <a:t> er </a:t>
            </a:r>
            <a:r>
              <a:rPr lang="en-US" sz="850" err="1">
                <a:cs typeface="Calibri"/>
              </a:rPr>
              <a:t>enghraifft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teulu</a:t>
            </a:r>
            <a:r>
              <a:rPr lang="en-US" sz="850" dirty="0">
                <a:cs typeface="Calibri"/>
              </a:rPr>
              <a:t> a </a:t>
            </a:r>
            <a:r>
              <a:rPr lang="en-US" sz="850" err="1">
                <a:cs typeface="Calibri"/>
              </a:rPr>
              <a:t>ffrindiau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a’r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gymuned</a:t>
            </a:r>
            <a:r>
              <a:rPr lang="en-US" sz="850" dirty="0">
                <a:cs typeface="Calibri"/>
              </a:rPr>
              <a:t>, mesosystem </a:t>
            </a:r>
            <a:r>
              <a:rPr lang="en-US" sz="850" err="1">
                <a:cs typeface="Calibri"/>
              </a:rPr>
              <a:t>sef</a:t>
            </a:r>
            <a:r>
              <a:rPr lang="en-US" sz="850" dirty="0">
                <a:cs typeface="Calibri"/>
              </a:rPr>
              <a:t> y </a:t>
            </a:r>
            <a:r>
              <a:rPr lang="en-US" sz="850" err="1">
                <a:cs typeface="Calibri"/>
              </a:rPr>
              <a:t>perthynas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rhwng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yr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haenau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eraill</a:t>
            </a:r>
            <a:r>
              <a:rPr lang="en-US" sz="850" dirty="0">
                <a:cs typeface="Calibri"/>
              </a:rPr>
              <a:t> a </a:t>
            </a:r>
            <a:r>
              <a:rPr lang="en-US" sz="850" err="1">
                <a:cs typeface="Calibri"/>
              </a:rPr>
              <a:t>sut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mae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plentyn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delio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efo’r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perthnasoedd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cyfagos</a:t>
            </a:r>
            <a:r>
              <a:rPr lang="en-US" sz="850" dirty="0">
                <a:cs typeface="Calibri"/>
              </a:rPr>
              <a:t>. </a:t>
            </a:r>
            <a:r>
              <a:rPr lang="en-US" sz="850" err="1">
                <a:cs typeface="Calibri"/>
              </a:rPr>
              <a:t>Mae’r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haenau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arall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cynnwys</a:t>
            </a:r>
            <a:r>
              <a:rPr lang="en-US" sz="850" dirty="0">
                <a:cs typeface="Calibri"/>
              </a:rPr>
              <a:t> ecosystem  </a:t>
            </a:r>
            <a:r>
              <a:rPr lang="en-US" sz="850" err="1">
                <a:cs typeface="Calibri"/>
              </a:rPr>
              <a:t>sef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rhywbeth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nad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yw’r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plentyn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delio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efo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uniongyrchol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ond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rhywbeth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sydd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cael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effaith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arnynt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fel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perthynas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rhwng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ei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rhieni</a:t>
            </a:r>
            <a:r>
              <a:rPr lang="en-US" sz="850" dirty="0">
                <a:cs typeface="Calibri"/>
              </a:rPr>
              <a:t> a macro system </a:t>
            </a:r>
            <a:r>
              <a:rPr lang="en-US" sz="850" err="1">
                <a:cs typeface="Calibri"/>
              </a:rPr>
              <a:t>sydd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cynnwys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crefydd</a:t>
            </a:r>
            <a:r>
              <a:rPr lang="en-US" sz="850" dirty="0">
                <a:cs typeface="Calibri"/>
              </a:rPr>
              <a:t> a </a:t>
            </a:r>
            <a:r>
              <a:rPr lang="en-US" sz="850" err="1">
                <a:cs typeface="Calibri"/>
              </a:rPr>
              <a:t>diwylliant</a:t>
            </a:r>
            <a:r>
              <a:rPr lang="en-US" sz="850" dirty="0">
                <a:cs typeface="Calibri"/>
              </a:rPr>
              <a:t> y </a:t>
            </a:r>
            <a:r>
              <a:rPr lang="en-US" sz="850" err="1">
                <a:cs typeface="Calibri"/>
              </a:rPr>
              <a:t>plentyn</a:t>
            </a:r>
            <a:r>
              <a:rPr lang="en-US" sz="850" dirty="0">
                <a:cs typeface="Calibri"/>
              </a:rPr>
              <a:t>. </a:t>
            </a:r>
            <a:r>
              <a:rPr lang="en-US" sz="850" err="1">
                <a:cs typeface="Calibri"/>
              </a:rPr>
              <a:t>Mae’n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bwysig</a:t>
            </a:r>
            <a:r>
              <a:rPr lang="en-US" sz="850" dirty="0">
                <a:cs typeface="Calibri"/>
              </a:rPr>
              <a:t> bod </a:t>
            </a:r>
            <a:r>
              <a:rPr lang="en-US" sz="850" err="1">
                <a:cs typeface="Calibri"/>
              </a:rPr>
              <a:t>ysgolion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yn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talu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sylw</a:t>
            </a:r>
            <a:r>
              <a:rPr lang="en-US" sz="850" dirty="0">
                <a:cs typeface="Calibri"/>
              </a:rPr>
              <a:t> </a:t>
            </a:r>
            <a:r>
              <a:rPr lang="en-US" sz="850" err="1">
                <a:cs typeface="Calibri"/>
              </a:rPr>
              <a:t>i’r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holl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haenau</a:t>
            </a:r>
            <a:r>
              <a:rPr lang="en-US" sz="850" dirty="0">
                <a:cs typeface="Calibri"/>
              </a:rPr>
              <a:t> </a:t>
            </a:r>
            <a:r>
              <a:rPr lang="en-US" sz="850" err="1">
                <a:cs typeface="Calibri"/>
              </a:rPr>
              <a:t>yma</a:t>
            </a:r>
            <a:r>
              <a:rPr lang="en-US" sz="850" dirty="0">
                <a:cs typeface="Calibri"/>
              </a:rPr>
              <a:t>.</a:t>
            </a:r>
          </a:p>
          <a:p>
            <a:pPr algn="l"/>
            <a:endParaRPr lang="en-US" dirty="0">
              <a:cs typeface="Calibri"/>
            </a:endParaRPr>
          </a:p>
        </p:txBody>
      </p:sp>
      <p:pic>
        <p:nvPicPr>
          <p:cNvPr id="47" name="Picture 46" descr="A diagram of the different types of microbiology&#10;&#10;Description automatically generated">
            <a:extLst>
              <a:ext uri="{FF2B5EF4-FFF2-40B4-BE49-F238E27FC236}">
                <a16:creationId xmlns:a16="http://schemas.microsoft.com/office/drawing/2014/main" id="{933B7160-2C6F-2CB5-8D3F-DD03E003ECE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04104" y="3507677"/>
            <a:ext cx="1078992" cy="1333119"/>
          </a:xfrm>
          <a:prstGeom prst="rect">
            <a:avLst/>
          </a:prstGeom>
        </p:spPr>
      </p:pic>
      <p:pic>
        <p:nvPicPr>
          <p:cNvPr id="48" name="Picture 47" descr="A grey rectangle with white text&#10;&#10;Description automatically generated">
            <a:extLst>
              <a:ext uri="{FF2B5EF4-FFF2-40B4-BE49-F238E27FC236}">
                <a16:creationId xmlns:a16="http://schemas.microsoft.com/office/drawing/2014/main" id="{751DDED3-0400-C1F8-746F-1EACA3F2EDD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691" y="4234053"/>
            <a:ext cx="1390650" cy="438150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D4C0BE17-E49A-975A-29B6-CAB3DCFC447A}"/>
              </a:ext>
            </a:extLst>
          </p:cNvPr>
          <p:cNvSpPr txBox="1"/>
          <p:nvPr/>
        </p:nvSpPr>
        <p:spPr>
          <a:xfrm>
            <a:off x="6021324" y="-11430"/>
            <a:ext cx="3172968" cy="25930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50" b="1" dirty="0" err="1">
                <a:cs typeface="Calibri"/>
              </a:rPr>
              <a:t>Cysylltu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dirty="0" err="1">
                <a:cs typeface="Calibri"/>
              </a:rPr>
              <a:t>efo</a:t>
            </a:r>
            <a:r>
              <a:rPr lang="en-US" sz="950" b="1" dirty="0">
                <a:cs typeface="Calibri"/>
              </a:rPr>
              <a:t> </a:t>
            </a:r>
            <a:r>
              <a:rPr lang="en-US" sz="950" b="1" dirty="0" err="1">
                <a:cs typeface="Calibri"/>
              </a:rPr>
              <a:t>rhieni</a:t>
            </a:r>
            <a:endParaRPr lang="en-US" sz="950" dirty="0">
              <a:cs typeface="Calibri"/>
            </a:endParaRPr>
          </a:p>
          <a:p>
            <a:r>
              <a:rPr lang="en-US" sz="950" dirty="0" err="1">
                <a:latin typeface="Courier New"/>
                <a:cs typeface="Courier New"/>
              </a:rPr>
              <a:t>o</a:t>
            </a:r>
            <a:r>
              <a:rPr lang="en-US" sz="950" dirty="0" err="1">
                <a:cs typeface="Calibri"/>
              </a:rPr>
              <a:t>Mae’r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efo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polisi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drws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agored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 bob un </a:t>
            </a:r>
            <a:r>
              <a:rPr lang="en-US" sz="950" dirty="0" err="1">
                <a:cs typeface="Calibri"/>
              </a:rPr>
              <a:t>rhiant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adeiladu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cydberthynas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rhwng</a:t>
            </a:r>
            <a:r>
              <a:rPr lang="en-US" sz="950" dirty="0">
                <a:cs typeface="Calibri"/>
              </a:rPr>
              <a:t> y </a:t>
            </a:r>
            <a:r>
              <a:rPr lang="en-US" sz="950" dirty="0" err="1">
                <a:cs typeface="Calibri"/>
              </a:rPr>
              <a:t>rhieni</a:t>
            </a:r>
            <a:r>
              <a:rPr lang="en-US" sz="950" dirty="0">
                <a:cs typeface="Calibri"/>
              </a:rPr>
              <a:t> ac </a:t>
            </a:r>
            <a:r>
              <a:rPr lang="en-US" sz="950" dirty="0" err="1">
                <a:cs typeface="Calibri"/>
              </a:rPr>
              <a:t>athrawon</a:t>
            </a:r>
            <a:r>
              <a:rPr lang="en-US" sz="950" dirty="0">
                <a:cs typeface="Calibri"/>
              </a:rPr>
              <a:t>.</a:t>
            </a:r>
          </a:p>
          <a:p>
            <a:r>
              <a:rPr lang="en-US" sz="950" dirty="0" err="1">
                <a:latin typeface="Courier New"/>
                <a:cs typeface="Courier New"/>
              </a:rPr>
              <a:t>o</a:t>
            </a:r>
            <a:r>
              <a:rPr lang="en-US" sz="950" dirty="0" err="1">
                <a:cs typeface="Calibri"/>
              </a:rPr>
              <a:t>Anfon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llyfrau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adref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pob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hanner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tymor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ee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Mathemateg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rhifedd</a:t>
            </a:r>
            <a:r>
              <a:rPr lang="en-US" sz="950" dirty="0">
                <a:cs typeface="Calibri"/>
              </a:rPr>
              <a:t> er </a:t>
            </a:r>
            <a:r>
              <a:rPr lang="en-US" sz="950" dirty="0" err="1">
                <a:cs typeface="Calibri"/>
              </a:rPr>
              <a:t>mwyn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rieni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monitro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cynnydd</a:t>
            </a:r>
            <a:r>
              <a:rPr lang="en-US" sz="950" dirty="0">
                <a:cs typeface="Calibri"/>
              </a:rPr>
              <a:t> a </a:t>
            </a:r>
            <a:r>
              <a:rPr lang="en-US" sz="950" dirty="0" err="1">
                <a:cs typeface="Calibri"/>
              </a:rPr>
              <a:t>theimlo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fod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rhan</a:t>
            </a:r>
            <a:r>
              <a:rPr lang="en-US" sz="950" dirty="0">
                <a:cs typeface="Calibri"/>
              </a:rPr>
              <a:t> o </a:t>
            </a:r>
            <a:r>
              <a:rPr lang="en-US" sz="950" dirty="0" err="1">
                <a:cs typeface="Calibri"/>
              </a:rPr>
              <a:t>addysg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eu</a:t>
            </a:r>
            <a:r>
              <a:rPr lang="en-US" sz="950" dirty="0">
                <a:cs typeface="Calibri"/>
              </a:rPr>
              <a:t> plant. </a:t>
            </a:r>
          </a:p>
          <a:p>
            <a:r>
              <a:rPr lang="en-US" sz="950" dirty="0" err="1">
                <a:latin typeface="Courier New"/>
                <a:cs typeface="Courier New"/>
              </a:rPr>
              <a:t>o</a:t>
            </a:r>
            <a:r>
              <a:rPr lang="en-US" sz="950" dirty="0" err="1">
                <a:cs typeface="Calibri"/>
              </a:rPr>
              <a:t>Galluogi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rhiant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o’r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Llywodraeth</a:t>
            </a:r>
            <a:r>
              <a:rPr lang="en-US" sz="950" dirty="0">
                <a:cs typeface="Calibri"/>
              </a:rPr>
              <a:t> I </a:t>
            </a:r>
            <a:r>
              <a:rPr lang="en-US" sz="950" dirty="0" err="1">
                <a:cs typeface="Calibri"/>
              </a:rPr>
              <a:t>ymweld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â’r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fisol</a:t>
            </a:r>
            <a:r>
              <a:rPr lang="en-US" sz="950" dirty="0">
                <a:cs typeface="Calibri"/>
              </a:rPr>
              <a:t> er </a:t>
            </a:r>
            <a:r>
              <a:rPr lang="en-US" sz="950" dirty="0" err="1">
                <a:cs typeface="Calibri"/>
              </a:rPr>
              <a:t>mwyn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monitro'r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hyn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mynd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ymlaen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 </a:t>
            </a:r>
          </a:p>
          <a:p>
            <a:r>
              <a:rPr lang="en-US" sz="950" dirty="0" err="1">
                <a:latin typeface="Courier New"/>
                <a:cs typeface="Courier New"/>
              </a:rPr>
              <a:t>o</a:t>
            </a:r>
            <a:r>
              <a:rPr lang="en-US" sz="950" dirty="0" err="1">
                <a:cs typeface="Calibri"/>
              </a:rPr>
              <a:t>Cynnal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wythnos</a:t>
            </a:r>
            <a:r>
              <a:rPr lang="en-US" sz="950" dirty="0">
                <a:cs typeface="Calibri"/>
              </a:rPr>
              <a:t> “</a:t>
            </a:r>
            <a:r>
              <a:rPr lang="en-US" sz="950" dirty="0" err="1">
                <a:cs typeface="Calibri"/>
              </a:rPr>
              <a:t>Dewch</a:t>
            </a:r>
            <a:r>
              <a:rPr lang="en-US" sz="950" dirty="0">
                <a:cs typeface="Calibri"/>
              </a:rPr>
              <a:t> a </a:t>
            </a:r>
            <a:r>
              <a:rPr lang="en-US" sz="950" dirty="0" err="1">
                <a:cs typeface="Calibri"/>
              </a:rPr>
              <a:t>rhiant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i’r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” </a:t>
            </a:r>
            <a:r>
              <a:rPr lang="en-US" sz="950" dirty="0" err="1">
                <a:cs typeface="Calibri"/>
              </a:rPr>
              <a:t>lle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mae</a:t>
            </a:r>
            <a:r>
              <a:rPr lang="en-US" sz="950" dirty="0">
                <a:cs typeface="Calibri"/>
              </a:rPr>
              <a:t> Gwaith y </a:t>
            </a:r>
            <a:r>
              <a:rPr lang="en-US" sz="950" dirty="0" err="1">
                <a:cs typeface="Calibri"/>
              </a:rPr>
              <a:t>ddisgyblion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cael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arddangos</a:t>
            </a:r>
            <a:r>
              <a:rPr lang="en-US" sz="950" dirty="0">
                <a:cs typeface="Calibri"/>
              </a:rPr>
              <a:t> ac </a:t>
            </a:r>
            <a:r>
              <a:rPr lang="en-US" sz="950" dirty="0" err="1">
                <a:cs typeface="Calibri"/>
              </a:rPr>
              <a:t>mae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rhieni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gallu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gweld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eu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cynnydd</a:t>
            </a:r>
            <a:r>
              <a:rPr lang="en-US" sz="950" dirty="0">
                <a:cs typeface="Calibri"/>
              </a:rPr>
              <a:t>. </a:t>
            </a:r>
          </a:p>
          <a:p>
            <a:r>
              <a:rPr lang="en-US" sz="950" dirty="0">
                <a:latin typeface="Courier New"/>
                <a:cs typeface="Courier New"/>
              </a:rPr>
              <a:t>o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Gwersi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Cymraeg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ar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gael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i’r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rhieni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efo’r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iaith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fel</a:t>
            </a:r>
            <a:r>
              <a:rPr lang="en-US" sz="950" dirty="0">
                <a:cs typeface="Calibri"/>
              </a:rPr>
              <a:t> </a:t>
            </a:r>
            <a:r>
              <a:rPr lang="en-US" sz="950" dirty="0" err="1">
                <a:cs typeface="Calibri"/>
              </a:rPr>
              <a:t>eu</a:t>
            </a:r>
            <a:r>
              <a:rPr lang="en-US" sz="950" dirty="0">
                <a:cs typeface="Calibri"/>
              </a:rPr>
              <a:t> hail </a:t>
            </a:r>
            <a:r>
              <a:rPr lang="en-US" sz="950" dirty="0" err="1">
                <a:cs typeface="Calibri"/>
              </a:rPr>
              <a:t>iaith</a:t>
            </a:r>
            <a:r>
              <a:rPr lang="en-US" sz="950" dirty="0">
                <a:cs typeface="Calibri"/>
              </a:rPr>
              <a:t>. </a:t>
            </a:r>
          </a:p>
          <a:p>
            <a:r>
              <a:rPr lang="en-US" sz="950" err="1">
                <a:cs typeface="Calibri"/>
              </a:rPr>
              <a:t>CRACh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Llewod</a:t>
            </a:r>
            <a:r>
              <a:rPr lang="en-US" sz="950" dirty="0">
                <a:cs typeface="Calibri"/>
              </a:rPr>
              <a:t> Lon Las </a:t>
            </a:r>
            <a:r>
              <a:rPr lang="en-US" sz="95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gymdeithas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gynnwys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rhieni</a:t>
            </a:r>
            <a:r>
              <a:rPr lang="en-US" sz="950" dirty="0">
                <a:cs typeface="Calibri"/>
              </a:rPr>
              <a:t> ac </a:t>
            </a:r>
            <a:r>
              <a:rPr lang="en-US" sz="950" err="1">
                <a:cs typeface="Calibri"/>
              </a:rPr>
              <a:t>athrawon</a:t>
            </a:r>
            <a:r>
              <a:rPr lang="en-US" sz="950" dirty="0">
                <a:cs typeface="Calibri"/>
              </a:rPr>
              <a:t>. </a:t>
            </a:r>
            <a:r>
              <a:rPr lang="en-US" sz="950" err="1">
                <a:cs typeface="Calibri"/>
              </a:rPr>
              <a:t>Mae'r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rhain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cwrdd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fisol</a:t>
            </a:r>
            <a:r>
              <a:rPr lang="en-US" sz="950" dirty="0">
                <a:cs typeface="Calibri"/>
              </a:rPr>
              <a:t> er </a:t>
            </a:r>
            <a:r>
              <a:rPr lang="en-US" sz="950" err="1">
                <a:cs typeface="Calibri"/>
              </a:rPr>
              <a:t>mwyn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codi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arian</a:t>
            </a:r>
            <a:r>
              <a:rPr lang="en-US" sz="950" dirty="0">
                <a:cs typeface="Calibri"/>
              </a:rPr>
              <a:t> am </a:t>
            </a:r>
            <a:r>
              <a:rPr lang="en-US" sz="950" err="1">
                <a:cs typeface="Calibri"/>
              </a:rPr>
              <a:t>yr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ysgol</a:t>
            </a:r>
            <a:r>
              <a:rPr lang="en-US" sz="950" dirty="0">
                <a:cs typeface="Calibri"/>
              </a:rPr>
              <a:t> a </a:t>
            </a:r>
            <a:r>
              <a:rPr lang="en-US" sz="950" err="1">
                <a:cs typeface="Calibri"/>
              </a:rPr>
              <a:t>chreu</a:t>
            </a:r>
            <a:r>
              <a:rPr lang="en-US" sz="100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gweithgareddau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sydd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yn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hybu'r</a:t>
            </a:r>
            <a:r>
              <a:rPr lang="en-US" sz="950" dirty="0">
                <a:cs typeface="Calibri"/>
              </a:rPr>
              <a:t> </a:t>
            </a:r>
            <a:r>
              <a:rPr lang="en-US" sz="950" err="1">
                <a:cs typeface="Calibri"/>
              </a:rPr>
              <a:t>berthynas</a:t>
            </a:r>
            <a:r>
              <a:rPr lang="en-US" sz="950" dirty="0">
                <a:cs typeface="Calibri"/>
              </a:rPr>
              <a:t> </a:t>
            </a:r>
            <a:endParaRPr lang="en-US" sz="950">
              <a:cs typeface="Calibri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255A5BF-ACD4-BF3B-EF26-A73A40D45D37}"/>
              </a:ext>
            </a:extLst>
          </p:cNvPr>
          <p:cNvSpPr txBox="1"/>
          <p:nvPr/>
        </p:nvSpPr>
        <p:spPr>
          <a:xfrm>
            <a:off x="1920240" y="13716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6CE86A8-7F64-A2A4-D389-7717F18BA0F4}"/>
              </a:ext>
            </a:extLst>
          </p:cNvPr>
          <p:cNvSpPr txBox="1"/>
          <p:nvPr/>
        </p:nvSpPr>
        <p:spPr>
          <a:xfrm>
            <a:off x="45720" y="-685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cs typeface="Calibri"/>
              </a:rPr>
              <a:t>Dechrau</a:t>
            </a:r>
            <a:r>
              <a:rPr lang="en-US" sz="2000" b="1" dirty="0">
                <a:cs typeface="Calibri"/>
              </a:rPr>
              <a:t> </a:t>
            </a:r>
            <a:r>
              <a:rPr lang="en-US" sz="2000" b="1" err="1">
                <a:cs typeface="Calibri"/>
              </a:rPr>
              <a:t>ar</a:t>
            </a:r>
            <a:r>
              <a:rPr lang="en-US" sz="2000" b="1" dirty="0">
                <a:cs typeface="Calibri"/>
              </a:rPr>
              <a:t> </a:t>
            </a:r>
            <a:r>
              <a:rPr lang="en-US" sz="2000" b="1" err="1">
                <a:cs typeface="Calibri"/>
              </a:rPr>
              <a:t>fy</a:t>
            </a:r>
            <a:r>
              <a:rPr lang="en-US" sz="2000" b="1" dirty="0">
                <a:cs typeface="Calibri"/>
              </a:rPr>
              <a:t> </a:t>
            </a:r>
            <a:r>
              <a:rPr lang="en-US" sz="2000" b="1" err="1">
                <a:cs typeface="Calibri"/>
              </a:rPr>
              <a:t>nhraed</a:t>
            </a:r>
            <a:endParaRPr lang="en-US" sz="2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626</cp:revision>
  <dcterms:created xsi:type="dcterms:W3CDTF">2024-01-14T23:03:52Z</dcterms:created>
  <dcterms:modified xsi:type="dcterms:W3CDTF">2024-01-15T01:13:14Z</dcterms:modified>
</cp:coreProperties>
</file>