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1"/>
  </p:sldMasterIdLst>
  <p:notesMasterIdLst>
    <p:notesMasterId r:id="rId60"/>
  </p:notesMasterIdLst>
  <p:sldIdLst>
    <p:sldId id="256" r:id="rId2"/>
    <p:sldId id="258" r:id="rId3"/>
    <p:sldId id="260" r:id="rId4"/>
    <p:sldId id="268" r:id="rId5"/>
    <p:sldId id="269" r:id="rId6"/>
    <p:sldId id="262" r:id="rId7"/>
    <p:sldId id="263" r:id="rId8"/>
    <p:sldId id="270" r:id="rId9"/>
    <p:sldId id="271" r:id="rId10"/>
    <p:sldId id="272" r:id="rId11"/>
    <p:sldId id="273" r:id="rId12"/>
    <p:sldId id="257" r:id="rId13"/>
    <p:sldId id="276" r:id="rId14"/>
    <p:sldId id="259" r:id="rId15"/>
    <p:sldId id="277" r:id="rId16"/>
    <p:sldId id="261" r:id="rId17"/>
    <p:sldId id="278" r:id="rId18"/>
    <p:sldId id="279" r:id="rId19"/>
    <p:sldId id="264" r:id="rId20"/>
    <p:sldId id="280" r:id="rId21"/>
    <p:sldId id="281" r:id="rId22"/>
    <p:sldId id="267"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301" r:id="rId41"/>
    <p:sldId id="302" r:id="rId42"/>
    <p:sldId id="308" r:id="rId43"/>
    <p:sldId id="309" r:id="rId44"/>
    <p:sldId id="310" r:id="rId45"/>
    <p:sldId id="311" r:id="rId46"/>
    <p:sldId id="312" r:id="rId47"/>
    <p:sldId id="313" r:id="rId48"/>
    <p:sldId id="315" r:id="rId49"/>
    <p:sldId id="326" r:id="rId50"/>
    <p:sldId id="317" r:id="rId51"/>
    <p:sldId id="318" r:id="rId52"/>
    <p:sldId id="327" r:id="rId53"/>
    <p:sldId id="319" r:id="rId54"/>
    <p:sldId id="322" r:id="rId55"/>
    <p:sldId id="323" r:id="rId56"/>
    <p:sldId id="328" r:id="rId57"/>
    <p:sldId id="330" r:id="rId58"/>
    <p:sldId id="32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909"/>
  </p:normalViewPr>
  <p:slideViewPr>
    <p:cSldViewPr snapToGrid="0" snapToObjects="1">
      <p:cViewPr varScale="1">
        <p:scale>
          <a:sx n="75" d="100"/>
          <a:sy n="75" d="100"/>
        </p:scale>
        <p:origin x="60"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CE1636-D0D1-4BB1-A090-BADF80659A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9496D2-7945-4CFE-A18E-4C244E47A930}">
      <dgm:prSet/>
      <dgm:spPr/>
      <dgm:t>
        <a:bodyPr/>
        <a:lstStyle/>
        <a:p>
          <a:r>
            <a:rPr lang="en-US"/>
            <a:t>Found that ¾ of participants (75%) conformed to group opinion at least once</a:t>
          </a:r>
        </a:p>
      </dgm:t>
    </dgm:pt>
    <dgm:pt modelId="{794D2869-E4A0-42D3-8553-8C193F916A58}" type="parTrans" cxnId="{044865BD-46D8-47E1-BA13-B1EB71EC9412}">
      <dgm:prSet/>
      <dgm:spPr/>
      <dgm:t>
        <a:bodyPr/>
        <a:lstStyle/>
        <a:p>
          <a:endParaRPr lang="en-US"/>
        </a:p>
      </dgm:t>
    </dgm:pt>
    <dgm:pt modelId="{1884B116-8021-4ED5-925D-C675E707BC65}" type="sibTrans" cxnId="{044865BD-46D8-47E1-BA13-B1EB71EC9412}">
      <dgm:prSet/>
      <dgm:spPr/>
      <dgm:t>
        <a:bodyPr/>
        <a:lstStyle/>
        <a:p>
          <a:endParaRPr lang="en-US"/>
        </a:p>
      </dgm:t>
    </dgm:pt>
    <dgm:pt modelId="{1301260F-601D-4726-8971-2D287D40B866}">
      <dgm:prSet/>
      <dgm:spPr/>
      <dgm:t>
        <a:bodyPr/>
        <a:lstStyle/>
        <a:p>
          <a:r>
            <a:rPr lang="en-US"/>
            <a:t>1/3 conformed about ½ the time</a:t>
          </a:r>
        </a:p>
      </dgm:t>
    </dgm:pt>
    <dgm:pt modelId="{C7E935FA-2AF3-4AD9-9509-31DE13E4785A}" type="parTrans" cxnId="{5160CB00-33CD-4810-9893-15F6CA82C6C8}">
      <dgm:prSet/>
      <dgm:spPr/>
      <dgm:t>
        <a:bodyPr/>
        <a:lstStyle/>
        <a:p>
          <a:endParaRPr lang="en-US"/>
        </a:p>
      </dgm:t>
    </dgm:pt>
    <dgm:pt modelId="{A6EE6578-9081-4D6B-9523-48987DC1C225}" type="sibTrans" cxnId="{5160CB00-33CD-4810-9893-15F6CA82C6C8}">
      <dgm:prSet/>
      <dgm:spPr/>
      <dgm:t>
        <a:bodyPr/>
        <a:lstStyle/>
        <a:p>
          <a:endParaRPr lang="en-US"/>
        </a:p>
      </dgm:t>
    </dgm:pt>
    <dgm:pt modelId="{F6779B3A-5AFE-41BA-B439-3F9F41313F8A}">
      <dgm:prSet/>
      <dgm:spPr/>
      <dgm:t>
        <a:bodyPr/>
        <a:lstStyle/>
        <a:p>
          <a:r>
            <a:rPr lang="en-US"/>
            <a:t>¼ (25%) conformed nearly every single time!</a:t>
          </a:r>
        </a:p>
      </dgm:t>
    </dgm:pt>
    <dgm:pt modelId="{719650AC-39CC-4B86-BFD1-462F156FB8B5}" type="parTrans" cxnId="{04CD3D55-A0E0-4843-97A2-857F18E61716}">
      <dgm:prSet/>
      <dgm:spPr/>
      <dgm:t>
        <a:bodyPr/>
        <a:lstStyle/>
        <a:p>
          <a:endParaRPr lang="en-US"/>
        </a:p>
      </dgm:t>
    </dgm:pt>
    <dgm:pt modelId="{9A87EACE-58C8-4E28-AB3A-7CF530A366C8}" type="sibTrans" cxnId="{04CD3D55-A0E0-4843-97A2-857F18E61716}">
      <dgm:prSet/>
      <dgm:spPr/>
      <dgm:t>
        <a:bodyPr/>
        <a:lstStyle/>
        <a:p>
          <a:endParaRPr lang="en-US"/>
        </a:p>
      </dgm:t>
    </dgm:pt>
    <dgm:pt modelId="{9020FBAF-D777-9246-A80C-3CD88064C553}" type="pres">
      <dgm:prSet presAssocID="{B3CE1636-D0D1-4BB1-A090-BADF80659AD0}" presName="linear" presStyleCnt="0">
        <dgm:presLayoutVars>
          <dgm:animLvl val="lvl"/>
          <dgm:resizeHandles val="exact"/>
        </dgm:presLayoutVars>
      </dgm:prSet>
      <dgm:spPr/>
      <dgm:t>
        <a:bodyPr/>
        <a:lstStyle/>
        <a:p>
          <a:endParaRPr lang="en-GB"/>
        </a:p>
      </dgm:t>
    </dgm:pt>
    <dgm:pt modelId="{93619B5B-C0F5-A843-AAB1-48E1C7E10960}" type="pres">
      <dgm:prSet presAssocID="{599496D2-7945-4CFE-A18E-4C244E47A930}" presName="parentText" presStyleLbl="node1" presStyleIdx="0" presStyleCnt="3">
        <dgm:presLayoutVars>
          <dgm:chMax val="0"/>
          <dgm:bulletEnabled val="1"/>
        </dgm:presLayoutVars>
      </dgm:prSet>
      <dgm:spPr/>
      <dgm:t>
        <a:bodyPr/>
        <a:lstStyle/>
        <a:p>
          <a:endParaRPr lang="en-GB"/>
        </a:p>
      </dgm:t>
    </dgm:pt>
    <dgm:pt modelId="{D1F2C91C-4EC7-9F4F-BE25-C588CC242D86}" type="pres">
      <dgm:prSet presAssocID="{1884B116-8021-4ED5-925D-C675E707BC65}" presName="spacer" presStyleCnt="0"/>
      <dgm:spPr/>
    </dgm:pt>
    <dgm:pt modelId="{DD48B0B5-6D55-D149-909C-FF70CBF5508A}" type="pres">
      <dgm:prSet presAssocID="{1301260F-601D-4726-8971-2D287D40B866}" presName="parentText" presStyleLbl="node1" presStyleIdx="1" presStyleCnt="3">
        <dgm:presLayoutVars>
          <dgm:chMax val="0"/>
          <dgm:bulletEnabled val="1"/>
        </dgm:presLayoutVars>
      </dgm:prSet>
      <dgm:spPr/>
      <dgm:t>
        <a:bodyPr/>
        <a:lstStyle/>
        <a:p>
          <a:endParaRPr lang="en-GB"/>
        </a:p>
      </dgm:t>
    </dgm:pt>
    <dgm:pt modelId="{49641550-F3F9-E345-B6E1-ED092166B985}" type="pres">
      <dgm:prSet presAssocID="{A6EE6578-9081-4D6B-9523-48987DC1C225}" presName="spacer" presStyleCnt="0"/>
      <dgm:spPr/>
    </dgm:pt>
    <dgm:pt modelId="{38F3C24E-0220-A64D-9B12-5353C945A16B}" type="pres">
      <dgm:prSet presAssocID="{F6779B3A-5AFE-41BA-B439-3F9F41313F8A}" presName="parentText" presStyleLbl="node1" presStyleIdx="2" presStyleCnt="3">
        <dgm:presLayoutVars>
          <dgm:chMax val="0"/>
          <dgm:bulletEnabled val="1"/>
        </dgm:presLayoutVars>
      </dgm:prSet>
      <dgm:spPr/>
      <dgm:t>
        <a:bodyPr/>
        <a:lstStyle/>
        <a:p>
          <a:endParaRPr lang="en-GB"/>
        </a:p>
      </dgm:t>
    </dgm:pt>
  </dgm:ptLst>
  <dgm:cxnLst>
    <dgm:cxn modelId="{9E43B659-05C8-2A41-9A90-E32DE9FE6FC9}" type="presOf" srcId="{B3CE1636-D0D1-4BB1-A090-BADF80659AD0}" destId="{9020FBAF-D777-9246-A80C-3CD88064C553}" srcOrd="0" destOrd="0" presId="urn:microsoft.com/office/officeart/2005/8/layout/vList2"/>
    <dgm:cxn modelId="{5160CB00-33CD-4810-9893-15F6CA82C6C8}" srcId="{B3CE1636-D0D1-4BB1-A090-BADF80659AD0}" destId="{1301260F-601D-4726-8971-2D287D40B866}" srcOrd="1" destOrd="0" parTransId="{C7E935FA-2AF3-4AD9-9509-31DE13E4785A}" sibTransId="{A6EE6578-9081-4D6B-9523-48987DC1C225}"/>
    <dgm:cxn modelId="{04CB2355-C504-7E47-8A42-E7918F70F7D6}" type="presOf" srcId="{599496D2-7945-4CFE-A18E-4C244E47A930}" destId="{93619B5B-C0F5-A843-AAB1-48E1C7E10960}" srcOrd="0" destOrd="0" presId="urn:microsoft.com/office/officeart/2005/8/layout/vList2"/>
    <dgm:cxn modelId="{2110F81D-F52C-4743-A8D5-6D351785F8DE}" type="presOf" srcId="{F6779B3A-5AFE-41BA-B439-3F9F41313F8A}" destId="{38F3C24E-0220-A64D-9B12-5353C945A16B}" srcOrd="0" destOrd="0" presId="urn:microsoft.com/office/officeart/2005/8/layout/vList2"/>
    <dgm:cxn modelId="{04CD3D55-A0E0-4843-97A2-857F18E61716}" srcId="{B3CE1636-D0D1-4BB1-A090-BADF80659AD0}" destId="{F6779B3A-5AFE-41BA-B439-3F9F41313F8A}" srcOrd="2" destOrd="0" parTransId="{719650AC-39CC-4B86-BFD1-462F156FB8B5}" sibTransId="{9A87EACE-58C8-4E28-AB3A-7CF530A366C8}"/>
    <dgm:cxn modelId="{5CC63141-BA2C-5141-A92C-72C8893151D7}" type="presOf" srcId="{1301260F-601D-4726-8971-2D287D40B866}" destId="{DD48B0B5-6D55-D149-909C-FF70CBF5508A}" srcOrd="0" destOrd="0" presId="urn:microsoft.com/office/officeart/2005/8/layout/vList2"/>
    <dgm:cxn modelId="{044865BD-46D8-47E1-BA13-B1EB71EC9412}" srcId="{B3CE1636-D0D1-4BB1-A090-BADF80659AD0}" destId="{599496D2-7945-4CFE-A18E-4C244E47A930}" srcOrd="0" destOrd="0" parTransId="{794D2869-E4A0-42D3-8553-8C193F916A58}" sibTransId="{1884B116-8021-4ED5-925D-C675E707BC65}"/>
    <dgm:cxn modelId="{B1245FC6-C6F3-7E42-903E-A51EAADAA5CD}" type="presParOf" srcId="{9020FBAF-D777-9246-A80C-3CD88064C553}" destId="{93619B5B-C0F5-A843-AAB1-48E1C7E10960}" srcOrd="0" destOrd="0" presId="urn:microsoft.com/office/officeart/2005/8/layout/vList2"/>
    <dgm:cxn modelId="{7B6BFE24-FEBE-5B4E-870F-08265E93B50B}" type="presParOf" srcId="{9020FBAF-D777-9246-A80C-3CD88064C553}" destId="{D1F2C91C-4EC7-9F4F-BE25-C588CC242D86}" srcOrd="1" destOrd="0" presId="urn:microsoft.com/office/officeart/2005/8/layout/vList2"/>
    <dgm:cxn modelId="{B175AE41-E885-FB41-8994-357135A86D2B}" type="presParOf" srcId="{9020FBAF-D777-9246-A80C-3CD88064C553}" destId="{DD48B0B5-6D55-D149-909C-FF70CBF5508A}" srcOrd="2" destOrd="0" presId="urn:microsoft.com/office/officeart/2005/8/layout/vList2"/>
    <dgm:cxn modelId="{26E1F279-C8E1-FE40-9F3A-57EBAE1DADA4}" type="presParOf" srcId="{9020FBAF-D777-9246-A80C-3CD88064C553}" destId="{49641550-F3F9-E345-B6E1-ED092166B985}" srcOrd="3" destOrd="0" presId="urn:microsoft.com/office/officeart/2005/8/layout/vList2"/>
    <dgm:cxn modelId="{66FB69FF-AD0C-374E-B5E0-E89948EB497C}" type="presParOf" srcId="{9020FBAF-D777-9246-A80C-3CD88064C553}" destId="{38F3C24E-0220-A64D-9B12-5353C945A16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D984FB-487D-4B42-B498-AED21B40DB0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070C78C-2B4C-4515-A174-91D4EC66257C}">
      <dgm:prSet/>
      <dgm:spPr/>
      <dgm:t>
        <a:bodyPr/>
        <a:lstStyle/>
        <a:p>
          <a:r>
            <a:rPr lang="en-US"/>
            <a:t>To avoid feeling extreme discomfort if they are singled out as different from others</a:t>
          </a:r>
        </a:p>
      </dgm:t>
    </dgm:pt>
    <dgm:pt modelId="{FD5121CE-913D-4636-B45C-CF5C17E22A90}" type="parTrans" cxnId="{0CF53F7D-24E8-4235-A48D-951FA7414485}">
      <dgm:prSet/>
      <dgm:spPr/>
      <dgm:t>
        <a:bodyPr/>
        <a:lstStyle/>
        <a:p>
          <a:endParaRPr lang="en-US"/>
        </a:p>
      </dgm:t>
    </dgm:pt>
    <dgm:pt modelId="{097353C6-BD65-40DF-B1B6-B3B1833A5C01}" type="sibTrans" cxnId="{0CF53F7D-24E8-4235-A48D-951FA7414485}">
      <dgm:prSet/>
      <dgm:spPr/>
      <dgm:t>
        <a:bodyPr/>
        <a:lstStyle/>
        <a:p>
          <a:endParaRPr lang="en-US"/>
        </a:p>
      </dgm:t>
    </dgm:pt>
    <dgm:pt modelId="{25A88E4F-070A-4BE4-8963-47A9621A43A6}">
      <dgm:prSet/>
      <dgm:spPr/>
      <dgm:t>
        <a:bodyPr/>
        <a:lstStyle/>
        <a:p>
          <a:r>
            <a:rPr lang="en-US"/>
            <a:t>The need for acceptance and approval of others</a:t>
          </a:r>
        </a:p>
      </dgm:t>
    </dgm:pt>
    <dgm:pt modelId="{7230C683-F1BB-4A89-9366-2919C05F7F77}" type="parTrans" cxnId="{EFFE6142-2A76-4FCD-A9A4-53A1AF24D17E}">
      <dgm:prSet/>
      <dgm:spPr/>
      <dgm:t>
        <a:bodyPr/>
        <a:lstStyle/>
        <a:p>
          <a:endParaRPr lang="en-US"/>
        </a:p>
      </dgm:t>
    </dgm:pt>
    <dgm:pt modelId="{932A8C77-1C58-4AA5-B78B-084E84EC7754}" type="sibTrans" cxnId="{EFFE6142-2A76-4FCD-A9A4-53A1AF24D17E}">
      <dgm:prSet/>
      <dgm:spPr/>
      <dgm:t>
        <a:bodyPr/>
        <a:lstStyle/>
        <a:p>
          <a:endParaRPr lang="en-US"/>
        </a:p>
      </dgm:t>
    </dgm:pt>
    <dgm:pt modelId="{BB289DF3-916D-4BE8-BE6E-0842740BE462}">
      <dgm:prSet/>
      <dgm:spPr/>
      <dgm:t>
        <a:bodyPr/>
        <a:lstStyle/>
        <a:p>
          <a:r>
            <a:rPr lang="en-US"/>
            <a:t>Fear of embarrassment, ridicule, or rejection by group</a:t>
          </a:r>
        </a:p>
      </dgm:t>
    </dgm:pt>
    <dgm:pt modelId="{9E8742EB-0FD9-4DDA-A7B6-34595833055D}" type="parTrans" cxnId="{95DABE69-0B38-495B-9ECB-42AB33EE2AE7}">
      <dgm:prSet/>
      <dgm:spPr/>
      <dgm:t>
        <a:bodyPr/>
        <a:lstStyle/>
        <a:p>
          <a:endParaRPr lang="en-US"/>
        </a:p>
      </dgm:t>
    </dgm:pt>
    <dgm:pt modelId="{B406D339-87ED-49A7-AA18-10E5D4AAFAC0}" type="sibTrans" cxnId="{95DABE69-0B38-495B-9ECB-42AB33EE2AE7}">
      <dgm:prSet/>
      <dgm:spPr/>
      <dgm:t>
        <a:bodyPr/>
        <a:lstStyle/>
        <a:p>
          <a:endParaRPr lang="en-US"/>
        </a:p>
      </dgm:t>
    </dgm:pt>
    <dgm:pt modelId="{C23D9277-9C02-504A-B239-68269E0A8D92}" type="pres">
      <dgm:prSet presAssocID="{BFD984FB-487D-4B42-B498-AED21B40DB04}" presName="linear" presStyleCnt="0">
        <dgm:presLayoutVars>
          <dgm:animLvl val="lvl"/>
          <dgm:resizeHandles val="exact"/>
        </dgm:presLayoutVars>
      </dgm:prSet>
      <dgm:spPr/>
      <dgm:t>
        <a:bodyPr/>
        <a:lstStyle/>
        <a:p>
          <a:endParaRPr lang="en-GB"/>
        </a:p>
      </dgm:t>
    </dgm:pt>
    <dgm:pt modelId="{BFA563CB-AD7F-4F45-8EA8-82A3157C7118}" type="pres">
      <dgm:prSet presAssocID="{6070C78C-2B4C-4515-A174-91D4EC66257C}" presName="parentText" presStyleLbl="node1" presStyleIdx="0" presStyleCnt="3">
        <dgm:presLayoutVars>
          <dgm:chMax val="0"/>
          <dgm:bulletEnabled val="1"/>
        </dgm:presLayoutVars>
      </dgm:prSet>
      <dgm:spPr/>
      <dgm:t>
        <a:bodyPr/>
        <a:lstStyle/>
        <a:p>
          <a:endParaRPr lang="en-GB"/>
        </a:p>
      </dgm:t>
    </dgm:pt>
    <dgm:pt modelId="{26C0E7A6-EBD0-B04E-97C0-9DD596443FF6}" type="pres">
      <dgm:prSet presAssocID="{097353C6-BD65-40DF-B1B6-B3B1833A5C01}" presName="spacer" presStyleCnt="0"/>
      <dgm:spPr/>
    </dgm:pt>
    <dgm:pt modelId="{D2BF33DC-F0EB-064A-BEDA-43AD74672DC7}" type="pres">
      <dgm:prSet presAssocID="{25A88E4F-070A-4BE4-8963-47A9621A43A6}" presName="parentText" presStyleLbl="node1" presStyleIdx="1" presStyleCnt="3">
        <dgm:presLayoutVars>
          <dgm:chMax val="0"/>
          <dgm:bulletEnabled val="1"/>
        </dgm:presLayoutVars>
      </dgm:prSet>
      <dgm:spPr/>
      <dgm:t>
        <a:bodyPr/>
        <a:lstStyle/>
        <a:p>
          <a:endParaRPr lang="en-GB"/>
        </a:p>
      </dgm:t>
    </dgm:pt>
    <dgm:pt modelId="{F037C94F-75F4-FD4D-B7C0-A6D92258CCD0}" type="pres">
      <dgm:prSet presAssocID="{932A8C77-1C58-4AA5-B78B-084E84EC7754}" presName="spacer" presStyleCnt="0"/>
      <dgm:spPr/>
    </dgm:pt>
    <dgm:pt modelId="{8E8DA210-890B-0B4C-940F-BF6483B2A79D}" type="pres">
      <dgm:prSet presAssocID="{BB289DF3-916D-4BE8-BE6E-0842740BE462}" presName="parentText" presStyleLbl="node1" presStyleIdx="2" presStyleCnt="3">
        <dgm:presLayoutVars>
          <dgm:chMax val="0"/>
          <dgm:bulletEnabled val="1"/>
        </dgm:presLayoutVars>
      </dgm:prSet>
      <dgm:spPr/>
      <dgm:t>
        <a:bodyPr/>
        <a:lstStyle/>
        <a:p>
          <a:endParaRPr lang="en-GB"/>
        </a:p>
      </dgm:t>
    </dgm:pt>
  </dgm:ptLst>
  <dgm:cxnLst>
    <dgm:cxn modelId="{F848A0F6-722B-624D-8725-511E7A364C16}" type="presOf" srcId="{BB289DF3-916D-4BE8-BE6E-0842740BE462}" destId="{8E8DA210-890B-0B4C-940F-BF6483B2A79D}" srcOrd="0" destOrd="0" presId="urn:microsoft.com/office/officeart/2005/8/layout/vList2"/>
    <dgm:cxn modelId="{49194F1A-6D85-4443-93CD-B49DAC404D0C}" type="presOf" srcId="{25A88E4F-070A-4BE4-8963-47A9621A43A6}" destId="{D2BF33DC-F0EB-064A-BEDA-43AD74672DC7}" srcOrd="0" destOrd="0" presId="urn:microsoft.com/office/officeart/2005/8/layout/vList2"/>
    <dgm:cxn modelId="{EFFE6142-2A76-4FCD-A9A4-53A1AF24D17E}" srcId="{BFD984FB-487D-4B42-B498-AED21B40DB04}" destId="{25A88E4F-070A-4BE4-8963-47A9621A43A6}" srcOrd="1" destOrd="0" parTransId="{7230C683-F1BB-4A89-9366-2919C05F7F77}" sibTransId="{932A8C77-1C58-4AA5-B78B-084E84EC7754}"/>
    <dgm:cxn modelId="{852399C9-EA0E-7940-9427-E75B75D5F0EC}" type="presOf" srcId="{6070C78C-2B4C-4515-A174-91D4EC66257C}" destId="{BFA563CB-AD7F-4F45-8EA8-82A3157C7118}" srcOrd="0" destOrd="0" presId="urn:microsoft.com/office/officeart/2005/8/layout/vList2"/>
    <dgm:cxn modelId="{95DABE69-0B38-495B-9ECB-42AB33EE2AE7}" srcId="{BFD984FB-487D-4B42-B498-AED21B40DB04}" destId="{BB289DF3-916D-4BE8-BE6E-0842740BE462}" srcOrd="2" destOrd="0" parTransId="{9E8742EB-0FD9-4DDA-A7B6-34595833055D}" sibTransId="{B406D339-87ED-49A7-AA18-10E5D4AAFAC0}"/>
    <dgm:cxn modelId="{226A03B7-043F-6D46-BECD-AB8949C89AB1}" type="presOf" srcId="{BFD984FB-487D-4B42-B498-AED21B40DB04}" destId="{C23D9277-9C02-504A-B239-68269E0A8D92}" srcOrd="0" destOrd="0" presId="urn:microsoft.com/office/officeart/2005/8/layout/vList2"/>
    <dgm:cxn modelId="{0CF53F7D-24E8-4235-A48D-951FA7414485}" srcId="{BFD984FB-487D-4B42-B498-AED21B40DB04}" destId="{6070C78C-2B4C-4515-A174-91D4EC66257C}" srcOrd="0" destOrd="0" parTransId="{FD5121CE-913D-4636-B45C-CF5C17E22A90}" sibTransId="{097353C6-BD65-40DF-B1B6-B3B1833A5C01}"/>
    <dgm:cxn modelId="{3D6CAA3F-C598-BA41-92CB-5354A96E9CE4}" type="presParOf" srcId="{C23D9277-9C02-504A-B239-68269E0A8D92}" destId="{BFA563CB-AD7F-4F45-8EA8-82A3157C7118}" srcOrd="0" destOrd="0" presId="urn:microsoft.com/office/officeart/2005/8/layout/vList2"/>
    <dgm:cxn modelId="{75BA1D83-844F-604F-8537-5D85C33F3B91}" type="presParOf" srcId="{C23D9277-9C02-504A-B239-68269E0A8D92}" destId="{26C0E7A6-EBD0-B04E-97C0-9DD596443FF6}" srcOrd="1" destOrd="0" presId="urn:microsoft.com/office/officeart/2005/8/layout/vList2"/>
    <dgm:cxn modelId="{CEE09673-B41D-5742-8B23-2D905A44791A}" type="presParOf" srcId="{C23D9277-9C02-504A-B239-68269E0A8D92}" destId="{D2BF33DC-F0EB-064A-BEDA-43AD74672DC7}" srcOrd="2" destOrd="0" presId="urn:microsoft.com/office/officeart/2005/8/layout/vList2"/>
    <dgm:cxn modelId="{91D42C58-3259-F543-8131-66CD85596E2D}" type="presParOf" srcId="{C23D9277-9C02-504A-B239-68269E0A8D92}" destId="{F037C94F-75F4-FD4D-B7C0-A6D92258CCD0}" srcOrd="3" destOrd="0" presId="urn:microsoft.com/office/officeart/2005/8/layout/vList2"/>
    <dgm:cxn modelId="{6773E436-C7E8-EE4C-A725-036EFDE0C4DB}" type="presParOf" srcId="{C23D9277-9C02-504A-B239-68269E0A8D92}" destId="{8E8DA210-890B-0B4C-940F-BF6483B2A7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5DA63C-D211-4CD9-9E48-67EE4021FCC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DEFD0B6-AE9B-4095-A5BD-67EF0CEAC7CC}">
      <dgm:prSet/>
      <dgm:spPr/>
      <dgm:t>
        <a:bodyPr/>
        <a:lstStyle/>
        <a:p>
          <a:r>
            <a:rPr lang="en-US"/>
            <a:t>One is made to feel incompetent or insecure.</a:t>
          </a:r>
        </a:p>
      </dgm:t>
    </dgm:pt>
    <dgm:pt modelId="{C06888CF-EA9C-4A7D-B0DE-80039138950F}" type="parTrans" cxnId="{0D5E5408-2C82-4C4A-9E38-0CE58A950385}">
      <dgm:prSet/>
      <dgm:spPr/>
      <dgm:t>
        <a:bodyPr/>
        <a:lstStyle/>
        <a:p>
          <a:endParaRPr lang="en-US"/>
        </a:p>
      </dgm:t>
    </dgm:pt>
    <dgm:pt modelId="{14065CD5-6A9F-4C7C-84D9-4C945B4D9C2F}" type="sibTrans" cxnId="{0D5E5408-2C82-4C4A-9E38-0CE58A950385}">
      <dgm:prSet/>
      <dgm:spPr/>
      <dgm:t>
        <a:bodyPr/>
        <a:lstStyle/>
        <a:p>
          <a:endParaRPr lang="en-US"/>
        </a:p>
      </dgm:t>
    </dgm:pt>
    <dgm:pt modelId="{C6904CFB-C2E0-41BA-BAB7-3AC59A972EF6}">
      <dgm:prSet/>
      <dgm:spPr/>
      <dgm:t>
        <a:bodyPr/>
        <a:lstStyle/>
        <a:p>
          <a:r>
            <a:rPr lang="en-US"/>
            <a:t>The group has at least three people.</a:t>
          </a:r>
        </a:p>
      </dgm:t>
    </dgm:pt>
    <dgm:pt modelId="{8C6566E6-AC4A-4F54-8070-048766A104AD}" type="parTrans" cxnId="{EE606150-5C61-4C37-AFEC-BB1958E41B8B}">
      <dgm:prSet/>
      <dgm:spPr/>
      <dgm:t>
        <a:bodyPr/>
        <a:lstStyle/>
        <a:p>
          <a:endParaRPr lang="en-US"/>
        </a:p>
      </dgm:t>
    </dgm:pt>
    <dgm:pt modelId="{453982F8-7E42-4E0F-9BF6-399A9449A1B5}" type="sibTrans" cxnId="{EE606150-5C61-4C37-AFEC-BB1958E41B8B}">
      <dgm:prSet/>
      <dgm:spPr/>
      <dgm:t>
        <a:bodyPr/>
        <a:lstStyle/>
        <a:p>
          <a:endParaRPr lang="en-US"/>
        </a:p>
      </dgm:t>
    </dgm:pt>
    <dgm:pt modelId="{99A11FDB-5BB7-48D3-BBCC-92E80A45BB9E}">
      <dgm:prSet/>
      <dgm:spPr/>
      <dgm:t>
        <a:bodyPr/>
        <a:lstStyle/>
        <a:p>
          <a:r>
            <a:rPr lang="en-US"/>
            <a:t>The group is unanimous.</a:t>
          </a:r>
        </a:p>
      </dgm:t>
    </dgm:pt>
    <dgm:pt modelId="{83761A05-506A-4E8F-BD8B-92F304EFE83C}" type="parTrans" cxnId="{2462F7EA-859E-4859-9623-FD2285335BD9}">
      <dgm:prSet/>
      <dgm:spPr/>
      <dgm:t>
        <a:bodyPr/>
        <a:lstStyle/>
        <a:p>
          <a:endParaRPr lang="en-US"/>
        </a:p>
      </dgm:t>
    </dgm:pt>
    <dgm:pt modelId="{EECDEDC8-3073-4BDD-96D1-39596F9259F5}" type="sibTrans" cxnId="{2462F7EA-859E-4859-9623-FD2285335BD9}">
      <dgm:prSet/>
      <dgm:spPr/>
      <dgm:t>
        <a:bodyPr/>
        <a:lstStyle/>
        <a:p>
          <a:endParaRPr lang="en-US"/>
        </a:p>
      </dgm:t>
    </dgm:pt>
    <dgm:pt modelId="{3828DE10-A3F2-41A9-8656-89972C2F3FED}">
      <dgm:prSet/>
      <dgm:spPr/>
      <dgm:t>
        <a:bodyPr/>
        <a:lstStyle/>
        <a:p>
          <a:r>
            <a:rPr lang="en-US"/>
            <a:t>One admires the group’s status and attractiveness.</a:t>
          </a:r>
        </a:p>
      </dgm:t>
    </dgm:pt>
    <dgm:pt modelId="{FEC39B63-0D37-47B0-86BC-1759BA60175A}" type="parTrans" cxnId="{D0BF3D2D-A9B8-4CAB-AB76-E0A94BDB4796}">
      <dgm:prSet/>
      <dgm:spPr/>
      <dgm:t>
        <a:bodyPr/>
        <a:lstStyle/>
        <a:p>
          <a:endParaRPr lang="en-US"/>
        </a:p>
      </dgm:t>
    </dgm:pt>
    <dgm:pt modelId="{646166F7-6092-47B9-9DEA-1D78A72BE1FA}" type="sibTrans" cxnId="{D0BF3D2D-A9B8-4CAB-AB76-E0A94BDB4796}">
      <dgm:prSet/>
      <dgm:spPr/>
      <dgm:t>
        <a:bodyPr/>
        <a:lstStyle/>
        <a:p>
          <a:endParaRPr lang="en-US"/>
        </a:p>
      </dgm:t>
    </dgm:pt>
    <dgm:pt modelId="{EE99B749-1587-4BF6-BBEC-CA3AA80B7C81}">
      <dgm:prSet/>
      <dgm:spPr/>
      <dgm:t>
        <a:bodyPr/>
        <a:lstStyle/>
        <a:p>
          <a:r>
            <a:rPr lang="en-US"/>
            <a:t>One has no prior commitment or response.</a:t>
          </a:r>
        </a:p>
      </dgm:t>
    </dgm:pt>
    <dgm:pt modelId="{B0FE6964-D7F5-497A-B7B5-01C51C38566D}" type="parTrans" cxnId="{CD5BD7F5-5932-4535-8B42-E94B2F8D49BC}">
      <dgm:prSet/>
      <dgm:spPr/>
      <dgm:t>
        <a:bodyPr/>
        <a:lstStyle/>
        <a:p>
          <a:endParaRPr lang="en-US"/>
        </a:p>
      </dgm:t>
    </dgm:pt>
    <dgm:pt modelId="{EA7143EB-8FB3-4F9C-882F-3B21144467ED}" type="sibTrans" cxnId="{CD5BD7F5-5932-4535-8B42-E94B2F8D49BC}">
      <dgm:prSet/>
      <dgm:spPr/>
      <dgm:t>
        <a:bodyPr/>
        <a:lstStyle/>
        <a:p>
          <a:endParaRPr lang="en-US"/>
        </a:p>
      </dgm:t>
    </dgm:pt>
    <dgm:pt modelId="{7D15FC0C-5D93-4641-88B4-A3163AE94753}">
      <dgm:prSet/>
      <dgm:spPr/>
      <dgm:t>
        <a:bodyPr/>
        <a:lstStyle/>
        <a:p>
          <a:r>
            <a:rPr lang="en-US"/>
            <a:t>The group observes one’s behavior.</a:t>
          </a:r>
        </a:p>
      </dgm:t>
    </dgm:pt>
    <dgm:pt modelId="{A20513F2-A286-47C7-882C-0718987F5032}" type="parTrans" cxnId="{A809B3C5-7EE0-4302-A681-0C63ABC0ACA4}">
      <dgm:prSet/>
      <dgm:spPr/>
      <dgm:t>
        <a:bodyPr/>
        <a:lstStyle/>
        <a:p>
          <a:endParaRPr lang="en-US"/>
        </a:p>
      </dgm:t>
    </dgm:pt>
    <dgm:pt modelId="{9F2DE522-3268-45EC-A801-77C5A18DBFB3}" type="sibTrans" cxnId="{A809B3C5-7EE0-4302-A681-0C63ABC0ACA4}">
      <dgm:prSet/>
      <dgm:spPr/>
      <dgm:t>
        <a:bodyPr/>
        <a:lstStyle/>
        <a:p>
          <a:endParaRPr lang="en-US"/>
        </a:p>
      </dgm:t>
    </dgm:pt>
    <dgm:pt modelId="{8BC53EDC-89C2-4A8A-9A9B-0F457F2F04C3}">
      <dgm:prSet/>
      <dgm:spPr/>
      <dgm:t>
        <a:bodyPr/>
        <a:lstStyle/>
        <a:p>
          <a:r>
            <a:rPr lang="en-US"/>
            <a:t>One’s culture strongly encourages respect for a social standard.</a:t>
          </a:r>
        </a:p>
      </dgm:t>
    </dgm:pt>
    <dgm:pt modelId="{322BD88C-19D3-4715-8311-99D05DA8EC9E}" type="parTrans" cxnId="{B7068B00-F6F1-4FC9-A585-95C7EAAF6135}">
      <dgm:prSet/>
      <dgm:spPr/>
      <dgm:t>
        <a:bodyPr/>
        <a:lstStyle/>
        <a:p>
          <a:endParaRPr lang="en-US"/>
        </a:p>
      </dgm:t>
    </dgm:pt>
    <dgm:pt modelId="{0B74F3E2-9FB8-41F3-B8EF-102F2ABBD4AB}" type="sibTrans" cxnId="{B7068B00-F6F1-4FC9-A585-95C7EAAF6135}">
      <dgm:prSet/>
      <dgm:spPr/>
      <dgm:t>
        <a:bodyPr/>
        <a:lstStyle/>
        <a:p>
          <a:endParaRPr lang="en-US"/>
        </a:p>
      </dgm:t>
    </dgm:pt>
    <dgm:pt modelId="{010F3C11-9E59-D74B-93F7-BC705A91B724}" type="pres">
      <dgm:prSet presAssocID="{8C5DA63C-D211-4CD9-9E48-67EE4021FCCF}" presName="vert0" presStyleCnt="0">
        <dgm:presLayoutVars>
          <dgm:dir/>
          <dgm:animOne val="branch"/>
          <dgm:animLvl val="lvl"/>
        </dgm:presLayoutVars>
      </dgm:prSet>
      <dgm:spPr/>
      <dgm:t>
        <a:bodyPr/>
        <a:lstStyle/>
        <a:p>
          <a:endParaRPr lang="en-GB"/>
        </a:p>
      </dgm:t>
    </dgm:pt>
    <dgm:pt modelId="{2497DBF9-11CD-CA43-B211-064105A81CD5}" type="pres">
      <dgm:prSet presAssocID="{8DEFD0B6-AE9B-4095-A5BD-67EF0CEAC7CC}" presName="thickLine" presStyleLbl="alignNode1" presStyleIdx="0" presStyleCnt="7"/>
      <dgm:spPr/>
    </dgm:pt>
    <dgm:pt modelId="{29BFE447-86D5-4245-8BE0-84FC77EE20A3}" type="pres">
      <dgm:prSet presAssocID="{8DEFD0B6-AE9B-4095-A5BD-67EF0CEAC7CC}" presName="horz1" presStyleCnt="0"/>
      <dgm:spPr/>
    </dgm:pt>
    <dgm:pt modelId="{8B845026-50EB-1D4C-8451-40FC8AE50DF8}" type="pres">
      <dgm:prSet presAssocID="{8DEFD0B6-AE9B-4095-A5BD-67EF0CEAC7CC}" presName="tx1" presStyleLbl="revTx" presStyleIdx="0" presStyleCnt="7"/>
      <dgm:spPr/>
      <dgm:t>
        <a:bodyPr/>
        <a:lstStyle/>
        <a:p>
          <a:endParaRPr lang="en-GB"/>
        </a:p>
      </dgm:t>
    </dgm:pt>
    <dgm:pt modelId="{A3F27052-5F2C-9A40-95C5-66FEE1D4D9EE}" type="pres">
      <dgm:prSet presAssocID="{8DEFD0B6-AE9B-4095-A5BD-67EF0CEAC7CC}" presName="vert1" presStyleCnt="0"/>
      <dgm:spPr/>
    </dgm:pt>
    <dgm:pt modelId="{426C6310-468D-6247-9C88-8169A86D78A3}" type="pres">
      <dgm:prSet presAssocID="{C6904CFB-C2E0-41BA-BAB7-3AC59A972EF6}" presName="thickLine" presStyleLbl="alignNode1" presStyleIdx="1" presStyleCnt="7"/>
      <dgm:spPr/>
    </dgm:pt>
    <dgm:pt modelId="{1492E978-68AA-F347-9BAB-EC0F9411437B}" type="pres">
      <dgm:prSet presAssocID="{C6904CFB-C2E0-41BA-BAB7-3AC59A972EF6}" presName="horz1" presStyleCnt="0"/>
      <dgm:spPr/>
    </dgm:pt>
    <dgm:pt modelId="{5B6CD282-55F3-9643-B11A-1F7CFEE604A6}" type="pres">
      <dgm:prSet presAssocID="{C6904CFB-C2E0-41BA-BAB7-3AC59A972EF6}" presName="tx1" presStyleLbl="revTx" presStyleIdx="1" presStyleCnt="7"/>
      <dgm:spPr/>
      <dgm:t>
        <a:bodyPr/>
        <a:lstStyle/>
        <a:p>
          <a:endParaRPr lang="en-GB"/>
        </a:p>
      </dgm:t>
    </dgm:pt>
    <dgm:pt modelId="{DCE62955-DC39-2F4B-A387-41720D242F23}" type="pres">
      <dgm:prSet presAssocID="{C6904CFB-C2E0-41BA-BAB7-3AC59A972EF6}" presName="vert1" presStyleCnt="0"/>
      <dgm:spPr/>
    </dgm:pt>
    <dgm:pt modelId="{AC5729DB-0D88-244A-AD2C-CDC43B9A9939}" type="pres">
      <dgm:prSet presAssocID="{99A11FDB-5BB7-48D3-BBCC-92E80A45BB9E}" presName="thickLine" presStyleLbl="alignNode1" presStyleIdx="2" presStyleCnt="7"/>
      <dgm:spPr/>
    </dgm:pt>
    <dgm:pt modelId="{215D4BDA-64CF-F14A-9D86-473CBE226A0C}" type="pres">
      <dgm:prSet presAssocID="{99A11FDB-5BB7-48D3-BBCC-92E80A45BB9E}" presName="horz1" presStyleCnt="0"/>
      <dgm:spPr/>
    </dgm:pt>
    <dgm:pt modelId="{597CF42C-F0A2-7648-858C-8D31F178A1F3}" type="pres">
      <dgm:prSet presAssocID="{99A11FDB-5BB7-48D3-BBCC-92E80A45BB9E}" presName="tx1" presStyleLbl="revTx" presStyleIdx="2" presStyleCnt="7"/>
      <dgm:spPr/>
      <dgm:t>
        <a:bodyPr/>
        <a:lstStyle/>
        <a:p>
          <a:endParaRPr lang="en-GB"/>
        </a:p>
      </dgm:t>
    </dgm:pt>
    <dgm:pt modelId="{79F4E2E0-AAA0-3A48-9E1D-4748C386A8F1}" type="pres">
      <dgm:prSet presAssocID="{99A11FDB-5BB7-48D3-BBCC-92E80A45BB9E}" presName="vert1" presStyleCnt="0"/>
      <dgm:spPr/>
    </dgm:pt>
    <dgm:pt modelId="{7CB136DC-51F8-5A42-90E9-0CAFEDFBD869}" type="pres">
      <dgm:prSet presAssocID="{3828DE10-A3F2-41A9-8656-89972C2F3FED}" presName="thickLine" presStyleLbl="alignNode1" presStyleIdx="3" presStyleCnt="7"/>
      <dgm:spPr/>
    </dgm:pt>
    <dgm:pt modelId="{3670C7BC-F7CD-364F-9EFE-83978BDB4341}" type="pres">
      <dgm:prSet presAssocID="{3828DE10-A3F2-41A9-8656-89972C2F3FED}" presName="horz1" presStyleCnt="0"/>
      <dgm:spPr/>
    </dgm:pt>
    <dgm:pt modelId="{D46AE259-C286-0F45-B587-391C94A0B3A2}" type="pres">
      <dgm:prSet presAssocID="{3828DE10-A3F2-41A9-8656-89972C2F3FED}" presName="tx1" presStyleLbl="revTx" presStyleIdx="3" presStyleCnt="7"/>
      <dgm:spPr/>
      <dgm:t>
        <a:bodyPr/>
        <a:lstStyle/>
        <a:p>
          <a:endParaRPr lang="en-GB"/>
        </a:p>
      </dgm:t>
    </dgm:pt>
    <dgm:pt modelId="{5C00CE04-330C-954F-949D-29C582502501}" type="pres">
      <dgm:prSet presAssocID="{3828DE10-A3F2-41A9-8656-89972C2F3FED}" presName="vert1" presStyleCnt="0"/>
      <dgm:spPr/>
    </dgm:pt>
    <dgm:pt modelId="{38FBE985-BE2C-5241-ACFF-CFF888E81D7A}" type="pres">
      <dgm:prSet presAssocID="{EE99B749-1587-4BF6-BBEC-CA3AA80B7C81}" presName="thickLine" presStyleLbl="alignNode1" presStyleIdx="4" presStyleCnt="7"/>
      <dgm:spPr/>
    </dgm:pt>
    <dgm:pt modelId="{F6545539-9CDB-1E43-AB4E-E4B3422D0917}" type="pres">
      <dgm:prSet presAssocID="{EE99B749-1587-4BF6-BBEC-CA3AA80B7C81}" presName="horz1" presStyleCnt="0"/>
      <dgm:spPr/>
    </dgm:pt>
    <dgm:pt modelId="{6A416F0D-9E08-3049-A126-9D420B9B55BC}" type="pres">
      <dgm:prSet presAssocID="{EE99B749-1587-4BF6-BBEC-CA3AA80B7C81}" presName="tx1" presStyleLbl="revTx" presStyleIdx="4" presStyleCnt="7"/>
      <dgm:spPr/>
      <dgm:t>
        <a:bodyPr/>
        <a:lstStyle/>
        <a:p>
          <a:endParaRPr lang="en-GB"/>
        </a:p>
      </dgm:t>
    </dgm:pt>
    <dgm:pt modelId="{4774A61F-57A6-2D4F-80D8-CB7F301B9513}" type="pres">
      <dgm:prSet presAssocID="{EE99B749-1587-4BF6-BBEC-CA3AA80B7C81}" presName="vert1" presStyleCnt="0"/>
      <dgm:spPr/>
    </dgm:pt>
    <dgm:pt modelId="{E04D5869-D6A7-BC46-93F6-0586CD730875}" type="pres">
      <dgm:prSet presAssocID="{7D15FC0C-5D93-4641-88B4-A3163AE94753}" presName="thickLine" presStyleLbl="alignNode1" presStyleIdx="5" presStyleCnt="7"/>
      <dgm:spPr/>
    </dgm:pt>
    <dgm:pt modelId="{6B55513C-7884-7345-ADCB-772050C70ABD}" type="pres">
      <dgm:prSet presAssocID="{7D15FC0C-5D93-4641-88B4-A3163AE94753}" presName="horz1" presStyleCnt="0"/>
      <dgm:spPr/>
    </dgm:pt>
    <dgm:pt modelId="{836A55BC-DF4B-0F4F-B098-D99F8F59B31E}" type="pres">
      <dgm:prSet presAssocID="{7D15FC0C-5D93-4641-88B4-A3163AE94753}" presName="tx1" presStyleLbl="revTx" presStyleIdx="5" presStyleCnt="7"/>
      <dgm:spPr/>
      <dgm:t>
        <a:bodyPr/>
        <a:lstStyle/>
        <a:p>
          <a:endParaRPr lang="en-GB"/>
        </a:p>
      </dgm:t>
    </dgm:pt>
    <dgm:pt modelId="{D86480D2-40DF-DB49-AFB0-E9861C83AE0D}" type="pres">
      <dgm:prSet presAssocID="{7D15FC0C-5D93-4641-88B4-A3163AE94753}" presName="vert1" presStyleCnt="0"/>
      <dgm:spPr/>
    </dgm:pt>
    <dgm:pt modelId="{687E3596-6CD4-CA4D-98FF-5B7DF02A18E1}" type="pres">
      <dgm:prSet presAssocID="{8BC53EDC-89C2-4A8A-9A9B-0F457F2F04C3}" presName="thickLine" presStyleLbl="alignNode1" presStyleIdx="6" presStyleCnt="7"/>
      <dgm:spPr/>
    </dgm:pt>
    <dgm:pt modelId="{CA0516BC-356D-B444-980E-F601C9272F47}" type="pres">
      <dgm:prSet presAssocID="{8BC53EDC-89C2-4A8A-9A9B-0F457F2F04C3}" presName="horz1" presStyleCnt="0"/>
      <dgm:spPr/>
    </dgm:pt>
    <dgm:pt modelId="{2F8720D0-04E8-D247-96F8-2CBA36AA29DF}" type="pres">
      <dgm:prSet presAssocID="{8BC53EDC-89C2-4A8A-9A9B-0F457F2F04C3}" presName="tx1" presStyleLbl="revTx" presStyleIdx="6" presStyleCnt="7"/>
      <dgm:spPr/>
      <dgm:t>
        <a:bodyPr/>
        <a:lstStyle/>
        <a:p>
          <a:endParaRPr lang="en-GB"/>
        </a:p>
      </dgm:t>
    </dgm:pt>
    <dgm:pt modelId="{FE8B3AD4-3B34-5047-9DE2-75EB8A945CCB}" type="pres">
      <dgm:prSet presAssocID="{8BC53EDC-89C2-4A8A-9A9B-0F457F2F04C3}" presName="vert1" presStyleCnt="0"/>
      <dgm:spPr/>
    </dgm:pt>
  </dgm:ptLst>
  <dgm:cxnLst>
    <dgm:cxn modelId="{EE606150-5C61-4C37-AFEC-BB1958E41B8B}" srcId="{8C5DA63C-D211-4CD9-9E48-67EE4021FCCF}" destId="{C6904CFB-C2E0-41BA-BAB7-3AC59A972EF6}" srcOrd="1" destOrd="0" parTransId="{8C6566E6-AC4A-4F54-8070-048766A104AD}" sibTransId="{453982F8-7E42-4E0F-9BF6-399A9449A1B5}"/>
    <dgm:cxn modelId="{2462F7EA-859E-4859-9623-FD2285335BD9}" srcId="{8C5DA63C-D211-4CD9-9E48-67EE4021FCCF}" destId="{99A11FDB-5BB7-48D3-BBCC-92E80A45BB9E}" srcOrd="2" destOrd="0" parTransId="{83761A05-506A-4E8F-BD8B-92F304EFE83C}" sibTransId="{EECDEDC8-3073-4BDD-96D1-39596F9259F5}"/>
    <dgm:cxn modelId="{8733478F-C0FD-E446-ADA0-B58C0B9FAC0E}" type="presOf" srcId="{7D15FC0C-5D93-4641-88B4-A3163AE94753}" destId="{836A55BC-DF4B-0F4F-B098-D99F8F59B31E}" srcOrd="0" destOrd="0" presId="urn:microsoft.com/office/officeart/2008/layout/LinedList"/>
    <dgm:cxn modelId="{B8328EDB-9CF1-4747-A7FE-91C59F560925}" type="presOf" srcId="{8BC53EDC-89C2-4A8A-9A9B-0F457F2F04C3}" destId="{2F8720D0-04E8-D247-96F8-2CBA36AA29DF}" srcOrd="0" destOrd="0" presId="urn:microsoft.com/office/officeart/2008/layout/LinedList"/>
    <dgm:cxn modelId="{D0BF3D2D-A9B8-4CAB-AB76-E0A94BDB4796}" srcId="{8C5DA63C-D211-4CD9-9E48-67EE4021FCCF}" destId="{3828DE10-A3F2-41A9-8656-89972C2F3FED}" srcOrd="3" destOrd="0" parTransId="{FEC39B63-0D37-47B0-86BC-1759BA60175A}" sibTransId="{646166F7-6092-47B9-9DEA-1D78A72BE1FA}"/>
    <dgm:cxn modelId="{0D5E5408-2C82-4C4A-9E38-0CE58A950385}" srcId="{8C5DA63C-D211-4CD9-9E48-67EE4021FCCF}" destId="{8DEFD0B6-AE9B-4095-A5BD-67EF0CEAC7CC}" srcOrd="0" destOrd="0" parTransId="{C06888CF-EA9C-4A7D-B0DE-80039138950F}" sibTransId="{14065CD5-6A9F-4C7C-84D9-4C945B4D9C2F}"/>
    <dgm:cxn modelId="{6BFBF247-5741-D04A-856D-B4BF80A8CFF3}" type="presOf" srcId="{8DEFD0B6-AE9B-4095-A5BD-67EF0CEAC7CC}" destId="{8B845026-50EB-1D4C-8451-40FC8AE50DF8}" srcOrd="0" destOrd="0" presId="urn:microsoft.com/office/officeart/2008/layout/LinedList"/>
    <dgm:cxn modelId="{C0FBE25D-1B18-AD4E-A01A-EAEA55CE2D38}" type="presOf" srcId="{99A11FDB-5BB7-48D3-BBCC-92E80A45BB9E}" destId="{597CF42C-F0A2-7648-858C-8D31F178A1F3}" srcOrd="0" destOrd="0" presId="urn:microsoft.com/office/officeart/2008/layout/LinedList"/>
    <dgm:cxn modelId="{70AB0001-E247-6E4C-A66F-68B2C37BE929}" type="presOf" srcId="{8C5DA63C-D211-4CD9-9E48-67EE4021FCCF}" destId="{010F3C11-9E59-D74B-93F7-BC705A91B724}" srcOrd="0" destOrd="0" presId="urn:microsoft.com/office/officeart/2008/layout/LinedList"/>
    <dgm:cxn modelId="{A809B3C5-7EE0-4302-A681-0C63ABC0ACA4}" srcId="{8C5DA63C-D211-4CD9-9E48-67EE4021FCCF}" destId="{7D15FC0C-5D93-4641-88B4-A3163AE94753}" srcOrd="5" destOrd="0" parTransId="{A20513F2-A286-47C7-882C-0718987F5032}" sibTransId="{9F2DE522-3268-45EC-A801-77C5A18DBFB3}"/>
    <dgm:cxn modelId="{632684F7-CF6F-2E48-B518-E20A6E3F73F6}" type="presOf" srcId="{EE99B749-1587-4BF6-BBEC-CA3AA80B7C81}" destId="{6A416F0D-9E08-3049-A126-9D420B9B55BC}" srcOrd="0" destOrd="0" presId="urn:microsoft.com/office/officeart/2008/layout/LinedList"/>
    <dgm:cxn modelId="{E2169DE9-7404-3B4B-9ABE-A56A4B36E0AF}" type="presOf" srcId="{3828DE10-A3F2-41A9-8656-89972C2F3FED}" destId="{D46AE259-C286-0F45-B587-391C94A0B3A2}" srcOrd="0" destOrd="0" presId="urn:microsoft.com/office/officeart/2008/layout/LinedList"/>
    <dgm:cxn modelId="{B7068B00-F6F1-4FC9-A585-95C7EAAF6135}" srcId="{8C5DA63C-D211-4CD9-9E48-67EE4021FCCF}" destId="{8BC53EDC-89C2-4A8A-9A9B-0F457F2F04C3}" srcOrd="6" destOrd="0" parTransId="{322BD88C-19D3-4715-8311-99D05DA8EC9E}" sibTransId="{0B74F3E2-9FB8-41F3-B8EF-102F2ABBD4AB}"/>
    <dgm:cxn modelId="{316332AE-2D21-E940-A4EF-1E25B0BF6285}" type="presOf" srcId="{C6904CFB-C2E0-41BA-BAB7-3AC59A972EF6}" destId="{5B6CD282-55F3-9643-B11A-1F7CFEE604A6}" srcOrd="0" destOrd="0" presId="urn:microsoft.com/office/officeart/2008/layout/LinedList"/>
    <dgm:cxn modelId="{CD5BD7F5-5932-4535-8B42-E94B2F8D49BC}" srcId="{8C5DA63C-D211-4CD9-9E48-67EE4021FCCF}" destId="{EE99B749-1587-4BF6-BBEC-CA3AA80B7C81}" srcOrd="4" destOrd="0" parTransId="{B0FE6964-D7F5-497A-B7B5-01C51C38566D}" sibTransId="{EA7143EB-8FB3-4F9C-882F-3B21144467ED}"/>
    <dgm:cxn modelId="{AB19829E-17A9-154E-A4D3-A9C423219768}" type="presParOf" srcId="{010F3C11-9E59-D74B-93F7-BC705A91B724}" destId="{2497DBF9-11CD-CA43-B211-064105A81CD5}" srcOrd="0" destOrd="0" presId="urn:microsoft.com/office/officeart/2008/layout/LinedList"/>
    <dgm:cxn modelId="{55B38A01-C7C6-604E-AA2F-1C75DD34807E}" type="presParOf" srcId="{010F3C11-9E59-D74B-93F7-BC705A91B724}" destId="{29BFE447-86D5-4245-8BE0-84FC77EE20A3}" srcOrd="1" destOrd="0" presId="urn:microsoft.com/office/officeart/2008/layout/LinedList"/>
    <dgm:cxn modelId="{F42E6E7A-568B-A443-9312-3AC6C3D8AD19}" type="presParOf" srcId="{29BFE447-86D5-4245-8BE0-84FC77EE20A3}" destId="{8B845026-50EB-1D4C-8451-40FC8AE50DF8}" srcOrd="0" destOrd="0" presId="urn:microsoft.com/office/officeart/2008/layout/LinedList"/>
    <dgm:cxn modelId="{328A43EB-E7F9-FA43-A766-2A6D84A9978B}" type="presParOf" srcId="{29BFE447-86D5-4245-8BE0-84FC77EE20A3}" destId="{A3F27052-5F2C-9A40-95C5-66FEE1D4D9EE}" srcOrd="1" destOrd="0" presId="urn:microsoft.com/office/officeart/2008/layout/LinedList"/>
    <dgm:cxn modelId="{EB65536A-3DDE-6248-ADDC-DF64B70497E6}" type="presParOf" srcId="{010F3C11-9E59-D74B-93F7-BC705A91B724}" destId="{426C6310-468D-6247-9C88-8169A86D78A3}" srcOrd="2" destOrd="0" presId="urn:microsoft.com/office/officeart/2008/layout/LinedList"/>
    <dgm:cxn modelId="{C39662D2-1191-3449-81B5-976F672FD1DB}" type="presParOf" srcId="{010F3C11-9E59-D74B-93F7-BC705A91B724}" destId="{1492E978-68AA-F347-9BAB-EC0F9411437B}" srcOrd="3" destOrd="0" presId="urn:microsoft.com/office/officeart/2008/layout/LinedList"/>
    <dgm:cxn modelId="{76C5345C-3247-4146-98EA-E48CE3D45E9A}" type="presParOf" srcId="{1492E978-68AA-F347-9BAB-EC0F9411437B}" destId="{5B6CD282-55F3-9643-B11A-1F7CFEE604A6}" srcOrd="0" destOrd="0" presId="urn:microsoft.com/office/officeart/2008/layout/LinedList"/>
    <dgm:cxn modelId="{50AB9F5A-438C-1545-B149-3B5A24801922}" type="presParOf" srcId="{1492E978-68AA-F347-9BAB-EC0F9411437B}" destId="{DCE62955-DC39-2F4B-A387-41720D242F23}" srcOrd="1" destOrd="0" presId="urn:microsoft.com/office/officeart/2008/layout/LinedList"/>
    <dgm:cxn modelId="{814B334E-211A-F94E-91FE-C318C19A0989}" type="presParOf" srcId="{010F3C11-9E59-D74B-93F7-BC705A91B724}" destId="{AC5729DB-0D88-244A-AD2C-CDC43B9A9939}" srcOrd="4" destOrd="0" presId="urn:microsoft.com/office/officeart/2008/layout/LinedList"/>
    <dgm:cxn modelId="{DDCFF1A9-1538-6445-8D01-979446E07C94}" type="presParOf" srcId="{010F3C11-9E59-D74B-93F7-BC705A91B724}" destId="{215D4BDA-64CF-F14A-9D86-473CBE226A0C}" srcOrd="5" destOrd="0" presId="urn:microsoft.com/office/officeart/2008/layout/LinedList"/>
    <dgm:cxn modelId="{8FE676F6-1BB3-CF47-8F9A-4F77194C5C3B}" type="presParOf" srcId="{215D4BDA-64CF-F14A-9D86-473CBE226A0C}" destId="{597CF42C-F0A2-7648-858C-8D31F178A1F3}" srcOrd="0" destOrd="0" presId="urn:microsoft.com/office/officeart/2008/layout/LinedList"/>
    <dgm:cxn modelId="{77470446-B22A-0B4E-9428-21400475F1DD}" type="presParOf" srcId="{215D4BDA-64CF-F14A-9D86-473CBE226A0C}" destId="{79F4E2E0-AAA0-3A48-9E1D-4748C386A8F1}" srcOrd="1" destOrd="0" presId="urn:microsoft.com/office/officeart/2008/layout/LinedList"/>
    <dgm:cxn modelId="{E4BA0BA0-FBC2-9047-984C-31FA174AC758}" type="presParOf" srcId="{010F3C11-9E59-D74B-93F7-BC705A91B724}" destId="{7CB136DC-51F8-5A42-90E9-0CAFEDFBD869}" srcOrd="6" destOrd="0" presId="urn:microsoft.com/office/officeart/2008/layout/LinedList"/>
    <dgm:cxn modelId="{0C75CEB0-1836-6841-8619-44E31D4D20A8}" type="presParOf" srcId="{010F3C11-9E59-D74B-93F7-BC705A91B724}" destId="{3670C7BC-F7CD-364F-9EFE-83978BDB4341}" srcOrd="7" destOrd="0" presId="urn:microsoft.com/office/officeart/2008/layout/LinedList"/>
    <dgm:cxn modelId="{417EC382-5E88-0646-A3D2-78F020BEB292}" type="presParOf" srcId="{3670C7BC-F7CD-364F-9EFE-83978BDB4341}" destId="{D46AE259-C286-0F45-B587-391C94A0B3A2}" srcOrd="0" destOrd="0" presId="urn:microsoft.com/office/officeart/2008/layout/LinedList"/>
    <dgm:cxn modelId="{32FF47A0-55D1-7542-8AAC-EF3149F1865E}" type="presParOf" srcId="{3670C7BC-F7CD-364F-9EFE-83978BDB4341}" destId="{5C00CE04-330C-954F-949D-29C582502501}" srcOrd="1" destOrd="0" presId="urn:microsoft.com/office/officeart/2008/layout/LinedList"/>
    <dgm:cxn modelId="{7EAE3310-0FEE-2B4A-A4C3-E08FD97F7B0A}" type="presParOf" srcId="{010F3C11-9E59-D74B-93F7-BC705A91B724}" destId="{38FBE985-BE2C-5241-ACFF-CFF888E81D7A}" srcOrd="8" destOrd="0" presId="urn:microsoft.com/office/officeart/2008/layout/LinedList"/>
    <dgm:cxn modelId="{7E4F046B-5B12-9C45-AB10-1ED09776FDB9}" type="presParOf" srcId="{010F3C11-9E59-D74B-93F7-BC705A91B724}" destId="{F6545539-9CDB-1E43-AB4E-E4B3422D0917}" srcOrd="9" destOrd="0" presId="urn:microsoft.com/office/officeart/2008/layout/LinedList"/>
    <dgm:cxn modelId="{2007641D-48C7-2C4A-8862-094972599402}" type="presParOf" srcId="{F6545539-9CDB-1E43-AB4E-E4B3422D0917}" destId="{6A416F0D-9E08-3049-A126-9D420B9B55BC}" srcOrd="0" destOrd="0" presId="urn:microsoft.com/office/officeart/2008/layout/LinedList"/>
    <dgm:cxn modelId="{D47D4AD0-E736-DF4E-8343-15F36C8A9D7B}" type="presParOf" srcId="{F6545539-9CDB-1E43-AB4E-E4B3422D0917}" destId="{4774A61F-57A6-2D4F-80D8-CB7F301B9513}" srcOrd="1" destOrd="0" presId="urn:microsoft.com/office/officeart/2008/layout/LinedList"/>
    <dgm:cxn modelId="{479F9871-BB1D-A04B-B3C4-1C1F300F6CD3}" type="presParOf" srcId="{010F3C11-9E59-D74B-93F7-BC705A91B724}" destId="{E04D5869-D6A7-BC46-93F6-0586CD730875}" srcOrd="10" destOrd="0" presId="urn:microsoft.com/office/officeart/2008/layout/LinedList"/>
    <dgm:cxn modelId="{93600F8C-9724-DC4D-BD85-197C292271FD}" type="presParOf" srcId="{010F3C11-9E59-D74B-93F7-BC705A91B724}" destId="{6B55513C-7884-7345-ADCB-772050C70ABD}" srcOrd="11" destOrd="0" presId="urn:microsoft.com/office/officeart/2008/layout/LinedList"/>
    <dgm:cxn modelId="{8CBEA2A3-1688-AB48-9ACB-F226336022D6}" type="presParOf" srcId="{6B55513C-7884-7345-ADCB-772050C70ABD}" destId="{836A55BC-DF4B-0F4F-B098-D99F8F59B31E}" srcOrd="0" destOrd="0" presId="urn:microsoft.com/office/officeart/2008/layout/LinedList"/>
    <dgm:cxn modelId="{62324FEF-1130-494A-9F5D-80734007EF91}" type="presParOf" srcId="{6B55513C-7884-7345-ADCB-772050C70ABD}" destId="{D86480D2-40DF-DB49-AFB0-E9861C83AE0D}" srcOrd="1" destOrd="0" presId="urn:microsoft.com/office/officeart/2008/layout/LinedList"/>
    <dgm:cxn modelId="{3E3A10E6-58E7-004F-9A52-D0434A3D657C}" type="presParOf" srcId="{010F3C11-9E59-D74B-93F7-BC705A91B724}" destId="{687E3596-6CD4-CA4D-98FF-5B7DF02A18E1}" srcOrd="12" destOrd="0" presId="urn:microsoft.com/office/officeart/2008/layout/LinedList"/>
    <dgm:cxn modelId="{C0B769DF-FFD7-D64C-A7F0-BD52DB56DC6C}" type="presParOf" srcId="{010F3C11-9E59-D74B-93F7-BC705A91B724}" destId="{CA0516BC-356D-B444-980E-F601C9272F47}" srcOrd="13" destOrd="0" presId="urn:microsoft.com/office/officeart/2008/layout/LinedList"/>
    <dgm:cxn modelId="{5B935AD6-35EF-9A45-86C4-8AE349A483F0}" type="presParOf" srcId="{CA0516BC-356D-B444-980E-F601C9272F47}" destId="{2F8720D0-04E8-D247-96F8-2CBA36AA29DF}" srcOrd="0" destOrd="0" presId="urn:microsoft.com/office/officeart/2008/layout/LinedList"/>
    <dgm:cxn modelId="{AED66CDF-0C69-8247-8307-4D85F0A0FEDE}" type="presParOf" srcId="{CA0516BC-356D-B444-980E-F601C9272F47}" destId="{FE8B3AD4-3B34-5047-9DE2-75EB8A945C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19B5B-C0F5-A843-AAB1-48E1C7E10960}">
      <dsp:nvSpPr>
        <dsp:cNvPr id="0" name=""/>
        <dsp:cNvSpPr/>
      </dsp:nvSpPr>
      <dsp:spPr>
        <a:xfrm>
          <a:off x="0" y="7910"/>
          <a:ext cx="6797675" cy="181467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Found that ¾ of participants (75%) conformed to group opinion at least once</a:t>
          </a:r>
        </a:p>
      </dsp:txBody>
      <dsp:txXfrm>
        <a:off x="88585" y="96495"/>
        <a:ext cx="6620505" cy="1637500"/>
      </dsp:txXfrm>
    </dsp:sp>
    <dsp:sp modelId="{DD48B0B5-6D55-D149-909C-FF70CBF5508A}">
      <dsp:nvSpPr>
        <dsp:cNvPr id="0" name=""/>
        <dsp:cNvSpPr/>
      </dsp:nvSpPr>
      <dsp:spPr>
        <a:xfrm>
          <a:off x="0" y="1917621"/>
          <a:ext cx="6797675" cy="1814670"/>
        </a:xfrm>
        <a:prstGeom prst="roundRect">
          <a:avLst/>
        </a:prstGeom>
        <a:solidFill>
          <a:schemeClr val="accent2">
            <a:hueOff val="-10051539"/>
            <a:satOff val="-337"/>
            <a:lumOff val="352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1/3 conformed about ½ the time</a:t>
          </a:r>
        </a:p>
      </dsp:txBody>
      <dsp:txXfrm>
        <a:off x="88585" y="2006206"/>
        <a:ext cx="6620505" cy="1637500"/>
      </dsp:txXfrm>
    </dsp:sp>
    <dsp:sp modelId="{38F3C24E-0220-A64D-9B12-5353C945A16B}">
      <dsp:nvSpPr>
        <dsp:cNvPr id="0" name=""/>
        <dsp:cNvSpPr/>
      </dsp:nvSpPr>
      <dsp:spPr>
        <a:xfrm>
          <a:off x="0" y="3827331"/>
          <a:ext cx="6797675" cy="1814670"/>
        </a:xfrm>
        <a:prstGeom prst="roundRect">
          <a:avLst/>
        </a:prstGeom>
        <a:solidFill>
          <a:schemeClr val="accent2">
            <a:hueOff val="-20103078"/>
            <a:satOff val="-674"/>
            <a:lumOff val="70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¼ (25%) conformed nearly every single time!</a:t>
          </a:r>
        </a:p>
      </dsp:txBody>
      <dsp:txXfrm>
        <a:off x="88585" y="3915916"/>
        <a:ext cx="6620505" cy="163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563CB-AD7F-4F45-8EA8-82A3157C7118}">
      <dsp:nvSpPr>
        <dsp:cNvPr id="0" name=""/>
        <dsp:cNvSpPr/>
      </dsp:nvSpPr>
      <dsp:spPr>
        <a:xfrm>
          <a:off x="0" y="7910"/>
          <a:ext cx="6797675" cy="181467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To avoid feeling extreme discomfort if they are singled out as different from others</a:t>
          </a:r>
        </a:p>
      </dsp:txBody>
      <dsp:txXfrm>
        <a:off x="88585" y="96495"/>
        <a:ext cx="6620505" cy="1637500"/>
      </dsp:txXfrm>
    </dsp:sp>
    <dsp:sp modelId="{D2BF33DC-F0EB-064A-BEDA-43AD74672DC7}">
      <dsp:nvSpPr>
        <dsp:cNvPr id="0" name=""/>
        <dsp:cNvSpPr/>
      </dsp:nvSpPr>
      <dsp:spPr>
        <a:xfrm>
          <a:off x="0" y="1917621"/>
          <a:ext cx="6797675" cy="1814670"/>
        </a:xfrm>
        <a:prstGeom prst="roundRect">
          <a:avLst/>
        </a:prstGeom>
        <a:solidFill>
          <a:schemeClr val="accent2">
            <a:hueOff val="-10051539"/>
            <a:satOff val="-337"/>
            <a:lumOff val="352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The need for acceptance and approval of others</a:t>
          </a:r>
        </a:p>
      </dsp:txBody>
      <dsp:txXfrm>
        <a:off x="88585" y="2006206"/>
        <a:ext cx="6620505" cy="1637500"/>
      </dsp:txXfrm>
    </dsp:sp>
    <dsp:sp modelId="{8E8DA210-890B-0B4C-940F-BF6483B2A79D}">
      <dsp:nvSpPr>
        <dsp:cNvPr id="0" name=""/>
        <dsp:cNvSpPr/>
      </dsp:nvSpPr>
      <dsp:spPr>
        <a:xfrm>
          <a:off x="0" y="3827331"/>
          <a:ext cx="6797675" cy="1814670"/>
        </a:xfrm>
        <a:prstGeom prst="roundRect">
          <a:avLst/>
        </a:prstGeom>
        <a:solidFill>
          <a:schemeClr val="accent2">
            <a:hueOff val="-20103078"/>
            <a:satOff val="-674"/>
            <a:lumOff val="70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Fear of embarrassment, ridicule, or rejection by group</a:t>
          </a:r>
        </a:p>
      </dsp:txBody>
      <dsp:txXfrm>
        <a:off x="88585" y="3915916"/>
        <a:ext cx="6620505" cy="163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97DBF9-11CD-CA43-B211-064105A81CD5}">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45026-50EB-1D4C-8451-40FC8AE50DF8}">
      <dsp:nvSpPr>
        <dsp:cNvPr id="0" name=""/>
        <dsp:cNvSpPr/>
      </dsp:nvSpPr>
      <dsp:spPr>
        <a:xfrm>
          <a:off x="0" y="689"/>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One is made to feel incompetent or insecure.</a:t>
          </a:r>
        </a:p>
      </dsp:txBody>
      <dsp:txXfrm>
        <a:off x="0" y="689"/>
        <a:ext cx="6797675" cy="806933"/>
      </dsp:txXfrm>
    </dsp:sp>
    <dsp:sp modelId="{426C6310-468D-6247-9C88-8169A86D78A3}">
      <dsp:nvSpPr>
        <dsp:cNvPr id="0" name=""/>
        <dsp:cNvSpPr/>
      </dsp:nvSpPr>
      <dsp:spPr>
        <a:xfrm>
          <a:off x="0" y="807622"/>
          <a:ext cx="6797675" cy="0"/>
        </a:xfrm>
        <a:prstGeom prst="line">
          <a:avLst/>
        </a:prstGeom>
        <a:solidFill>
          <a:schemeClr val="accent2">
            <a:hueOff val="-3350513"/>
            <a:satOff val="-112"/>
            <a:lumOff val="1176"/>
            <a:alphaOff val="0"/>
          </a:schemeClr>
        </a:solidFill>
        <a:ln w="15875" cap="flat" cmpd="sng" algn="ctr">
          <a:solidFill>
            <a:schemeClr val="accent2">
              <a:hueOff val="-3350513"/>
              <a:satOff val="-11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6CD282-55F3-9643-B11A-1F7CFEE604A6}">
      <dsp:nvSpPr>
        <dsp:cNvPr id="0" name=""/>
        <dsp:cNvSpPr/>
      </dsp:nvSpPr>
      <dsp:spPr>
        <a:xfrm>
          <a:off x="0" y="807622"/>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The group has at least three people.</a:t>
          </a:r>
        </a:p>
      </dsp:txBody>
      <dsp:txXfrm>
        <a:off x="0" y="807622"/>
        <a:ext cx="6797675" cy="806933"/>
      </dsp:txXfrm>
    </dsp:sp>
    <dsp:sp modelId="{AC5729DB-0D88-244A-AD2C-CDC43B9A9939}">
      <dsp:nvSpPr>
        <dsp:cNvPr id="0" name=""/>
        <dsp:cNvSpPr/>
      </dsp:nvSpPr>
      <dsp:spPr>
        <a:xfrm>
          <a:off x="0" y="1614556"/>
          <a:ext cx="6797675" cy="0"/>
        </a:xfrm>
        <a:prstGeom prst="line">
          <a:avLst/>
        </a:prstGeom>
        <a:solidFill>
          <a:schemeClr val="accent2">
            <a:hueOff val="-6701026"/>
            <a:satOff val="-225"/>
            <a:lumOff val="2352"/>
            <a:alphaOff val="0"/>
          </a:schemeClr>
        </a:solidFill>
        <a:ln w="15875" cap="flat" cmpd="sng" algn="ctr">
          <a:solidFill>
            <a:schemeClr val="accent2">
              <a:hueOff val="-6701026"/>
              <a:satOff val="-225"/>
              <a:lumOff val="23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7CF42C-F0A2-7648-858C-8D31F178A1F3}">
      <dsp:nvSpPr>
        <dsp:cNvPr id="0" name=""/>
        <dsp:cNvSpPr/>
      </dsp:nvSpPr>
      <dsp:spPr>
        <a:xfrm>
          <a:off x="0" y="1614556"/>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The group is unanimous.</a:t>
          </a:r>
        </a:p>
      </dsp:txBody>
      <dsp:txXfrm>
        <a:off x="0" y="1614556"/>
        <a:ext cx="6797675" cy="806933"/>
      </dsp:txXfrm>
    </dsp:sp>
    <dsp:sp modelId="{7CB136DC-51F8-5A42-90E9-0CAFEDFBD869}">
      <dsp:nvSpPr>
        <dsp:cNvPr id="0" name=""/>
        <dsp:cNvSpPr/>
      </dsp:nvSpPr>
      <dsp:spPr>
        <a:xfrm>
          <a:off x="0" y="2421489"/>
          <a:ext cx="6797675" cy="0"/>
        </a:xfrm>
        <a:prstGeom prst="line">
          <a:avLst/>
        </a:prstGeom>
        <a:solidFill>
          <a:schemeClr val="accent2">
            <a:hueOff val="-10051539"/>
            <a:satOff val="-337"/>
            <a:lumOff val="3529"/>
            <a:alphaOff val="0"/>
          </a:schemeClr>
        </a:solidFill>
        <a:ln w="15875" cap="flat" cmpd="sng" algn="ctr">
          <a:solidFill>
            <a:schemeClr val="accent2">
              <a:hueOff val="-10051539"/>
              <a:satOff val="-337"/>
              <a:lumOff val="35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6AE259-C286-0F45-B587-391C94A0B3A2}">
      <dsp:nvSpPr>
        <dsp:cNvPr id="0" name=""/>
        <dsp:cNvSpPr/>
      </dsp:nvSpPr>
      <dsp:spPr>
        <a:xfrm>
          <a:off x="0" y="2421489"/>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One admires the group’s status and attractiveness.</a:t>
          </a:r>
        </a:p>
      </dsp:txBody>
      <dsp:txXfrm>
        <a:off x="0" y="2421489"/>
        <a:ext cx="6797675" cy="806933"/>
      </dsp:txXfrm>
    </dsp:sp>
    <dsp:sp modelId="{38FBE985-BE2C-5241-ACFF-CFF888E81D7A}">
      <dsp:nvSpPr>
        <dsp:cNvPr id="0" name=""/>
        <dsp:cNvSpPr/>
      </dsp:nvSpPr>
      <dsp:spPr>
        <a:xfrm>
          <a:off x="0" y="3228422"/>
          <a:ext cx="6797675" cy="0"/>
        </a:xfrm>
        <a:prstGeom prst="line">
          <a:avLst/>
        </a:prstGeom>
        <a:solidFill>
          <a:schemeClr val="accent2">
            <a:hueOff val="-13402052"/>
            <a:satOff val="-449"/>
            <a:lumOff val="4705"/>
            <a:alphaOff val="0"/>
          </a:schemeClr>
        </a:solidFill>
        <a:ln w="15875" cap="flat" cmpd="sng" algn="ctr">
          <a:solidFill>
            <a:schemeClr val="accent2">
              <a:hueOff val="-13402052"/>
              <a:satOff val="-449"/>
              <a:lumOff val="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416F0D-9E08-3049-A126-9D420B9B55BC}">
      <dsp:nvSpPr>
        <dsp:cNvPr id="0" name=""/>
        <dsp:cNvSpPr/>
      </dsp:nvSpPr>
      <dsp:spPr>
        <a:xfrm>
          <a:off x="0" y="3228422"/>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One has no prior commitment or response.</a:t>
          </a:r>
        </a:p>
      </dsp:txBody>
      <dsp:txXfrm>
        <a:off x="0" y="3228422"/>
        <a:ext cx="6797675" cy="806933"/>
      </dsp:txXfrm>
    </dsp:sp>
    <dsp:sp modelId="{E04D5869-D6A7-BC46-93F6-0586CD730875}">
      <dsp:nvSpPr>
        <dsp:cNvPr id="0" name=""/>
        <dsp:cNvSpPr/>
      </dsp:nvSpPr>
      <dsp:spPr>
        <a:xfrm>
          <a:off x="0" y="4035355"/>
          <a:ext cx="6797675" cy="0"/>
        </a:xfrm>
        <a:prstGeom prst="line">
          <a:avLst/>
        </a:prstGeom>
        <a:solidFill>
          <a:schemeClr val="accent2">
            <a:hueOff val="-16752565"/>
            <a:satOff val="-562"/>
            <a:lumOff val="5881"/>
            <a:alphaOff val="0"/>
          </a:schemeClr>
        </a:solidFill>
        <a:ln w="15875" cap="flat" cmpd="sng" algn="ctr">
          <a:solidFill>
            <a:schemeClr val="accent2">
              <a:hueOff val="-16752565"/>
              <a:satOff val="-562"/>
              <a:lumOff val="58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A55BC-DF4B-0F4F-B098-D99F8F59B31E}">
      <dsp:nvSpPr>
        <dsp:cNvPr id="0" name=""/>
        <dsp:cNvSpPr/>
      </dsp:nvSpPr>
      <dsp:spPr>
        <a:xfrm>
          <a:off x="0" y="4035355"/>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The group observes one’s behavior.</a:t>
          </a:r>
        </a:p>
      </dsp:txBody>
      <dsp:txXfrm>
        <a:off x="0" y="4035355"/>
        <a:ext cx="6797675" cy="806933"/>
      </dsp:txXfrm>
    </dsp:sp>
    <dsp:sp modelId="{687E3596-6CD4-CA4D-98FF-5B7DF02A18E1}">
      <dsp:nvSpPr>
        <dsp:cNvPr id="0" name=""/>
        <dsp:cNvSpPr/>
      </dsp:nvSpPr>
      <dsp:spPr>
        <a:xfrm>
          <a:off x="0" y="4842289"/>
          <a:ext cx="6797675" cy="0"/>
        </a:xfrm>
        <a:prstGeom prst="line">
          <a:avLst/>
        </a:prstGeom>
        <a:solidFill>
          <a:schemeClr val="accent2">
            <a:hueOff val="-20103078"/>
            <a:satOff val="-674"/>
            <a:lumOff val="7057"/>
            <a:alphaOff val="0"/>
          </a:schemeClr>
        </a:solidFill>
        <a:ln w="15875" cap="flat" cmpd="sng" algn="ctr">
          <a:solidFill>
            <a:schemeClr val="accent2">
              <a:hueOff val="-20103078"/>
              <a:satOff val="-674"/>
              <a:lumOff val="70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8720D0-04E8-D247-96F8-2CBA36AA29DF}">
      <dsp:nvSpPr>
        <dsp:cNvPr id="0" name=""/>
        <dsp:cNvSpPr/>
      </dsp:nvSpPr>
      <dsp:spPr>
        <a:xfrm>
          <a:off x="0" y="4842289"/>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One’s culture strongly encourages respect for a social standard.</a:t>
          </a:r>
        </a:p>
      </dsp:txBody>
      <dsp:txXfrm>
        <a:off x="0" y="4842289"/>
        <a:ext cx="6797675" cy="8069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AB0B56-6DF3-004B-922E-B1C160D4B5FD}" type="datetimeFigureOut">
              <a:rPr lang="en-US" smtClean="0"/>
              <a:t>11/18/2019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8C9A8D-3D50-5144-999E-43BCBA6F8C4B}" type="slidenum">
              <a:rPr lang="en-US" smtClean="0"/>
              <a:t>‹#›</a:t>
            </a:fld>
            <a:endParaRPr lang="en-US"/>
          </a:p>
        </p:txBody>
      </p:sp>
    </p:spTree>
    <p:extLst>
      <p:ext uri="{BB962C8B-B14F-4D97-AF65-F5344CB8AC3E}">
        <p14:creationId xmlns:p14="http://schemas.microsoft.com/office/powerpoint/2010/main" val="1478942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xmlns="" id="{66896BD6-2B06-C347-BC38-21BB237713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C0333AF-AFE3-2F44-A377-4170BCD59454}" type="slidenum">
              <a:rPr lang="en-US" altLang="en-US"/>
              <a:pPr eaLnBrk="1" hangingPunct="1"/>
              <a:t>2</a:t>
            </a:fld>
            <a:endParaRPr lang="en-US" altLang="en-US"/>
          </a:p>
        </p:txBody>
      </p:sp>
      <p:sp>
        <p:nvSpPr>
          <p:cNvPr id="24579" name="Rectangle 2">
            <a:extLst>
              <a:ext uri="{FF2B5EF4-FFF2-40B4-BE49-F238E27FC236}">
                <a16:creationId xmlns:a16="http://schemas.microsoft.com/office/drawing/2014/main" xmlns="" id="{4AD68A3F-E582-C54C-97D1-A38269401BEB}"/>
              </a:ext>
            </a:extLst>
          </p:cNvPr>
          <p:cNvSpPr>
            <a:spLocks noGrp="1" noRot="1" noChangeAspect="1" noChangeArrowheads="1" noTextEdit="1"/>
          </p:cNvSpPr>
          <p:nvPr>
            <p:ph type="sldImg"/>
          </p:nvPr>
        </p:nvSpPr>
        <p:spPr>
          <a:xfrm>
            <a:off x="379413" y="684213"/>
            <a:ext cx="6100762" cy="3432175"/>
          </a:xfrm>
          <a:ln/>
        </p:spPr>
      </p:sp>
      <p:sp>
        <p:nvSpPr>
          <p:cNvPr id="24580" name="Rectangle 3">
            <a:extLst>
              <a:ext uri="{FF2B5EF4-FFF2-40B4-BE49-F238E27FC236}">
                <a16:creationId xmlns:a16="http://schemas.microsoft.com/office/drawing/2014/main" xmlns="" id="{336EC102-3CE2-304F-AF11-B984C1217226}"/>
              </a:ext>
            </a:extLst>
          </p:cNvPr>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2209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xmlns=""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xmlns="" id="{9925CCF1-92C0-4AF3-BFAF-4921631915AB}"/>
              </a:ext>
            </a:extLst>
          </p:cNvPr>
          <p:cNvSpPr>
            <a:spLocks noGrp="1"/>
          </p:cNvSpPr>
          <p:nvPr>
            <p:ph type="dt" sz="half" idx="10"/>
          </p:nvPr>
        </p:nvSpPr>
        <p:spPr/>
        <p:txBody>
          <a:bodyPr/>
          <a:lstStyle/>
          <a:p>
            <a:fld id="{9184DA70-C731-4C70-880D-CCD4705E623C}" type="datetime1">
              <a:rPr lang="en-US" smtClean="0"/>
              <a:t>11/18/2019</a:t>
            </a:fld>
            <a:endParaRPr lang="en-US" dirty="0"/>
          </a:p>
        </p:txBody>
      </p:sp>
      <p:sp>
        <p:nvSpPr>
          <p:cNvPr id="5" name="Footer Placeholder 4">
            <a:extLst>
              <a:ext uri="{FF2B5EF4-FFF2-40B4-BE49-F238E27FC236}">
                <a16:creationId xmlns:a16="http://schemas.microsoft.com/office/drawing/2014/main" xmlns=""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1403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54D8B55-9EA8-4B81-8E84-9B93B0A27559}"/>
              </a:ext>
            </a:extLst>
          </p:cNvPr>
          <p:cNvSpPr>
            <a:spLocks noGrp="1"/>
          </p:cNvSpPr>
          <p:nvPr>
            <p:ph type="dt" sz="half" idx="10"/>
          </p:nvPr>
        </p:nvSpPr>
        <p:spPr/>
        <p:txBody>
          <a:bodyPr/>
          <a:lstStyle/>
          <a:p>
            <a:fld id="{4BE1D723-8F53-4F53-90B0-1982A396982E}" type="datetime1">
              <a:rPr lang="en-US" smtClean="0"/>
              <a:t>11/18/2019</a:t>
            </a:fld>
            <a:endParaRPr lang="en-US" dirty="0"/>
          </a:p>
        </p:txBody>
      </p:sp>
      <p:sp>
        <p:nvSpPr>
          <p:cNvPr id="8" name="Footer Placeholder 7">
            <a:extLst>
              <a:ext uri="{FF2B5EF4-FFF2-40B4-BE49-F238E27FC236}">
                <a16:creationId xmlns:a16="http://schemas.microsoft.com/office/drawing/2014/main" xmlns=""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2749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xmlns=""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xmlns="" id="{AAF2E137-EC28-48F8-9198-1F02539029B6}"/>
              </a:ext>
            </a:extLst>
          </p:cNvPr>
          <p:cNvSpPr>
            <a:spLocks noGrp="1"/>
          </p:cNvSpPr>
          <p:nvPr>
            <p:ph type="dt" sz="half" idx="10"/>
          </p:nvPr>
        </p:nvSpPr>
        <p:spPr/>
        <p:txBody>
          <a:bodyPr/>
          <a:lstStyle/>
          <a:p>
            <a:fld id="{97669AF7-7BEB-44E4-9852-375E34362B5B}" type="datetime1">
              <a:rPr lang="en-US" smtClean="0"/>
              <a:t>11/18/2019</a:t>
            </a:fld>
            <a:endParaRPr lang="en-US" dirty="0"/>
          </a:p>
        </p:txBody>
      </p:sp>
      <p:sp>
        <p:nvSpPr>
          <p:cNvPr id="8" name="Footer Placeholder 7">
            <a:extLst>
              <a:ext uri="{FF2B5EF4-FFF2-40B4-BE49-F238E27FC236}">
                <a16:creationId xmlns:a16="http://schemas.microsoft.com/office/drawing/2014/main" xmlns=""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xmlns=""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7932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5782D47D-B0DC-4C40-BCC6-BBBA32584A38}"/>
              </a:ext>
            </a:extLst>
          </p:cNvPr>
          <p:cNvSpPr>
            <a:spLocks noGrp="1"/>
          </p:cNvSpPr>
          <p:nvPr>
            <p:ph type="dt" sz="half" idx="10"/>
          </p:nvPr>
        </p:nvSpPr>
        <p:spPr/>
        <p:txBody>
          <a:bodyPr/>
          <a:lstStyle/>
          <a:p>
            <a:fld id="{BAAAC38D-0552-4C82-B593-E6124DFADBE2}" type="datetime1">
              <a:rPr lang="en-US" smtClean="0"/>
              <a:t>11/18/2019</a:t>
            </a:fld>
            <a:endParaRPr lang="en-US" dirty="0"/>
          </a:p>
        </p:txBody>
      </p:sp>
      <p:sp>
        <p:nvSpPr>
          <p:cNvPr id="9" name="Footer Placeholder 8">
            <a:extLst>
              <a:ext uri="{FF2B5EF4-FFF2-40B4-BE49-F238E27FC236}">
                <a16:creationId xmlns:a16="http://schemas.microsoft.com/office/drawing/2014/main" xmlns=""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8364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8AF8A515-AA94-45D1-9223-5C2272618D85}"/>
              </a:ext>
            </a:extLst>
          </p:cNvPr>
          <p:cNvSpPr>
            <a:spLocks noGrp="1"/>
          </p:cNvSpPr>
          <p:nvPr>
            <p:ph type="dt" sz="half" idx="10"/>
          </p:nvPr>
        </p:nvSpPr>
        <p:spPr/>
        <p:txBody>
          <a:bodyPr/>
          <a:lstStyle/>
          <a:p>
            <a:fld id="{D9DF0F1C-5577-4ACB-BB62-DF8F3C494C7E}" type="datetime1">
              <a:rPr lang="en-US" smtClean="0"/>
              <a:t>11/18/2019</a:t>
            </a:fld>
            <a:endParaRPr lang="en-US" dirty="0"/>
          </a:p>
        </p:txBody>
      </p:sp>
      <p:sp>
        <p:nvSpPr>
          <p:cNvPr id="11" name="Footer Placeholder 10">
            <a:extLst>
              <a:ext uri="{FF2B5EF4-FFF2-40B4-BE49-F238E27FC236}">
                <a16:creationId xmlns:a16="http://schemas.microsoft.com/office/drawing/2014/main" xmlns=""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7438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7392073F-158F-44A3-8913-917AFFC1BC20}"/>
              </a:ext>
            </a:extLst>
          </p:cNvPr>
          <p:cNvSpPr>
            <a:spLocks noGrp="1"/>
          </p:cNvSpPr>
          <p:nvPr>
            <p:ph type="dt" sz="half" idx="10"/>
          </p:nvPr>
        </p:nvSpPr>
        <p:spPr/>
        <p:txBody>
          <a:bodyPr/>
          <a:lstStyle/>
          <a:p>
            <a:fld id="{1775B394-D9F9-4F0C-B15D-605F45CB9E9F}" type="datetime1">
              <a:rPr lang="en-US" smtClean="0"/>
              <a:t>11/18/2019</a:t>
            </a:fld>
            <a:endParaRPr lang="en-US" dirty="0"/>
          </a:p>
        </p:txBody>
      </p:sp>
      <p:sp>
        <p:nvSpPr>
          <p:cNvPr id="7" name="Footer Placeholder 6">
            <a:extLst>
              <a:ext uri="{FF2B5EF4-FFF2-40B4-BE49-F238E27FC236}">
                <a16:creationId xmlns:a16="http://schemas.microsoft.com/office/drawing/2014/main" xmlns=""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3333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xmlns="" id="{94E9223F-721F-47BF-9FD5-0F8D12FF0DE1}"/>
              </a:ext>
            </a:extLst>
          </p:cNvPr>
          <p:cNvSpPr>
            <a:spLocks noGrp="1"/>
          </p:cNvSpPr>
          <p:nvPr>
            <p:ph type="dt" sz="half" idx="10"/>
          </p:nvPr>
        </p:nvSpPr>
        <p:spPr/>
        <p:txBody>
          <a:bodyPr/>
          <a:lstStyle/>
          <a:p>
            <a:fld id="{39667345-2558-425A-8533-9BFDBCE15005}" type="datetime1">
              <a:rPr lang="en-US" smtClean="0"/>
              <a:t>11/18/2019</a:t>
            </a:fld>
            <a:endParaRPr lang="en-US" dirty="0"/>
          </a:p>
        </p:txBody>
      </p:sp>
      <p:sp>
        <p:nvSpPr>
          <p:cNvPr id="3" name="Footer Placeholder 2">
            <a:extLst>
              <a:ext uri="{FF2B5EF4-FFF2-40B4-BE49-F238E27FC236}">
                <a16:creationId xmlns:a16="http://schemas.microsoft.com/office/drawing/2014/main" xmlns=""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8948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11/18/2019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42063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11/18/2019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14659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7D5506EE-1026-4F35-9ACC-BD05BE0F9B36}"/>
              </a:ext>
            </a:extLst>
          </p:cNvPr>
          <p:cNvSpPr>
            <a:spLocks noGrp="1"/>
          </p:cNvSpPr>
          <p:nvPr>
            <p:ph type="dt" sz="half" idx="10"/>
          </p:nvPr>
        </p:nvSpPr>
        <p:spPr/>
        <p:txBody>
          <a:bodyPr/>
          <a:lstStyle/>
          <a:p>
            <a:fld id="{B612A279-0833-481D-8C56-F67FD0AC6C50}" type="datetime1">
              <a:rPr lang="en-US" smtClean="0"/>
              <a:t>11/18/2019</a:t>
            </a:fld>
            <a:endParaRPr lang="en-US" dirty="0"/>
          </a:p>
        </p:txBody>
      </p:sp>
      <p:sp>
        <p:nvSpPr>
          <p:cNvPr id="8" name="Footer Placeholder 7">
            <a:extLst>
              <a:ext uri="{FF2B5EF4-FFF2-40B4-BE49-F238E27FC236}">
                <a16:creationId xmlns:a16="http://schemas.microsoft.com/office/drawing/2014/main" xmlns=""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389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AF33D6B0-F070-45C4-A472-19F432BE3932}"/>
              </a:ext>
            </a:extLst>
          </p:cNvPr>
          <p:cNvSpPr>
            <a:spLocks noGrp="1"/>
          </p:cNvSpPr>
          <p:nvPr>
            <p:ph type="dt" sz="half" idx="10"/>
          </p:nvPr>
        </p:nvSpPr>
        <p:spPr/>
        <p:txBody>
          <a:bodyPr/>
          <a:lstStyle/>
          <a:p>
            <a:fld id="{6587DA83-5663-4C9C-B9AA-0B40A3DAFF81}" type="datetime1">
              <a:rPr lang="en-US" smtClean="0"/>
              <a:t>11/18/2019</a:t>
            </a:fld>
            <a:endParaRPr lang="en-US" dirty="0"/>
          </a:p>
        </p:txBody>
      </p:sp>
      <p:sp>
        <p:nvSpPr>
          <p:cNvPr id="8" name="Footer Placeholder 7">
            <a:extLst>
              <a:ext uri="{FF2B5EF4-FFF2-40B4-BE49-F238E27FC236}">
                <a16:creationId xmlns:a16="http://schemas.microsoft.com/office/drawing/2014/main" xmlns=""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9189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xmlns="" id="{D358EA6E-94A2-984D-BC5B-28F9873A1CC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xmlns="" id="{947CDD67-E658-A648-B46E-A75145B4469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xmlns="" id="{C1A0696E-0969-964B-934D-848AF5043493}"/>
              </a:ext>
            </a:extLst>
          </p:cNvPr>
          <p:cNvSpPr>
            <a:spLocks noGrp="1" noChangeArrowheads="1"/>
          </p:cNvSpPr>
          <p:nvPr>
            <p:ph type="sldNum" sz="quarter" idx="12"/>
          </p:nvPr>
        </p:nvSpPr>
        <p:spPr>
          <a:ln/>
        </p:spPr>
        <p:txBody>
          <a:bodyPr/>
          <a:lstStyle>
            <a:lvl1pPr>
              <a:defRPr/>
            </a:lvl1pPr>
          </a:lstStyle>
          <a:p>
            <a:fld id="{D37E5324-D2F0-2345-8100-FF04442E4D9D}" type="slidenum">
              <a:rPr lang="en-US" altLang="en-US"/>
              <a:pPr/>
              <a:t>‹#›</a:t>
            </a:fld>
            <a:endParaRPr lang="en-US" altLang="en-US"/>
          </a:p>
        </p:txBody>
      </p:sp>
    </p:spTree>
    <p:extLst>
      <p:ext uri="{BB962C8B-B14F-4D97-AF65-F5344CB8AC3E}">
        <p14:creationId xmlns:p14="http://schemas.microsoft.com/office/powerpoint/2010/main" val="511083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79682B25-4C68-1B4A-8862-D9AB870CC53C}"/>
              </a:ext>
            </a:extLst>
          </p:cNvPr>
          <p:cNvSpPr>
            <a:spLocks noGrp="1"/>
          </p:cNvSpPr>
          <p:nvPr>
            <p:ph/>
          </p:nvPr>
        </p:nvSpPr>
        <p:spPr>
          <a:xfrm>
            <a:off x="609600" y="274639"/>
            <a:ext cx="10972800" cy="5851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xmlns="" id="{B7176F1D-85FF-F94A-9FDD-5C0E25E5E65C}"/>
              </a:ext>
            </a:extLst>
          </p:cNvPr>
          <p:cNvSpPr>
            <a:spLocks noGrp="1"/>
          </p:cNvSpPr>
          <p:nvPr>
            <p:ph type="dt" sz="half" idx="10"/>
          </p:nvPr>
        </p:nvSpPr>
        <p:spPr>
          <a:xfrm>
            <a:off x="609600" y="6245225"/>
            <a:ext cx="2844800" cy="476250"/>
          </a:xfrm>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xmlns="" id="{B2D2D1CF-82E1-2A47-876D-8D05180FF533}"/>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xmlns="" id="{1547E234-3626-C648-BEBB-7CC96F7AA6B2}"/>
              </a:ext>
            </a:extLst>
          </p:cNvPr>
          <p:cNvSpPr>
            <a:spLocks noGrp="1"/>
          </p:cNvSpPr>
          <p:nvPr>
            <p:ph type="sldNum" sz="quarter" idx="12"/>
          </p:nvPr>
        </p:nvSpPr>
        <p:spPr>
          <a:xfrm>
            <a:off x="8737600" y="6245225"/>
            <a:ext cx="2844800" cy="476250"/>
          </a:xfrm>
        </p:spPr>
        <p:txBody>
          <a:bodyPr/>
          <a:lstStyle>
            <a:lvl1pPr>
              <a:defRPr/>
            </a:lvl1pPr>
          </a:lstStyle>
          <a:p>
            <a:fld id="{C6600648-7FF6-0145-8CAF-E0BBD20546DB}" type="slidenum">
              <a:rPr lang="en-US" altLang="en-US"/>
              <a:pPr/>
              <a:t>‹#›</a:t>
            </a:fld>
            <a:endParaRPr lang="en-US" altLang="en-US"/>
          </a:p>
        </p:txBody>
      </p:sp>
    </p:spTree>
    <p:extLst>
      <p:ext uri="{BB962C8B-B14F-4D97-AF65-F5344CB8AC3E}">
        <p14:creationId xmlns:p14="http://schemas.microsoft.com/office/powerpoint/2010/main" val="2209983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11/18/2019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xmlns=""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52403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91" r:id="rId6"/>
    <p:sldLayoutId id="2147483686" r:id="rId7"/>
    <p:sldLayoutId id="2147483687" r:id="rId8"/>
    <p:sldLayoutId id="2147483688" r:id="rId9"/>
    <p:sldLayoutId id="2147483690" r:id="rId10"/>
    <p:sldLayoutId id="2147483689" r:id="rId11"/>
    <p:sldLayoutId id="2147483693" r:id="rId12"/>
    <p:sldLayoutId id="2147483694" r:id="rId13"/>
  </p:sldLayoutIdLst>
  <p:hf sldNum="0" hdr="0" ftr="0" dt="0"/>
  <p:txStyles>
    <p:titleStyle>
      <a:lvl1pPr algn="l" defTabSz="914400" rtl="0" eaLnBrk="1" latinLnBrk="0" hangingPunct="1">
        <a:lnSpc>
          <a:spcPct val="90000"/>
        </a:lnSpc>
        <a:spcBef>
          <a:spcPct val="0"/>
        </a:spcBef>
        <a:buNone/>
        <a:defRPr sz="46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NyDDyT1lDh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hyperlink" Target="http://www.guardian.co.uk/Guardian/gallery/image/0,8543,-13304919007,00.html" TargetMode="External"/><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4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6482F060-A4AF-4E0B-B364-7C6BA4A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B9B02FC-2F22-2940-A118-623880D84C58}"/>
              </a:ext>
            </a:extLst>
          </p:cNvPr>
          <p:cNvSpPr>
            <a:spLocks noGrp="1"/>
          </p:cNvSpPr>
          <p:nvPr>
            <p:ph type="ctrTitle"/>
          </p:nvPr>
        </p:nvSpPr>
        <p:spPr>
          <a:xfrm>
            <a:off x="1" y="640080"/>
            <a:ext cx="4438184" cy="2850319"/>
          </a:xfrm>
        </p:spPr>
        <p:txBody>
          <a:bodyPr>
            <a:normAutofit/>
          </a:bodyPr>
          <a:lstStyle/>
          <a:p>
            <a:r>
              <a:rPr lang="en-US" sz="5400" dirty="0">
                <a:solidFill>
                  <a:srgbClr val="FFFFFF"/>
                </a:solidFill>
              </a:rPr>
              <a:t>OBEDIENCE AND CONFORMITY</a:t>
            </a:r>
          </a:p>
        </p:txBody>
      </p:sp>
      <p:sp>
        <p:nvSpPr>
          <p:cNvPr id="3" name="Subtitle 2">
            <a:extLst>
              <a:ext uri="{FF2B5EF4-FFF2-40B4-BE49-F238E27FC236}">
                <a16:creationId xmlns:a16="http://schemas.microsoft.com/office/drawing/2014/main" xmlns="" id="{1E5034DE-DD3B-584D-9DC1-5E9D3E328FF9}"/>
              </a:ext>
            </a:extLst>
          </p:cNvPr>
          <p:cNvSpPr>
            <a:spLocks noGrp="1"/>
          </p:cNvSpPr>
          <p:nvPr>
            <p:ph type="subTitle" idx="1"/>
          </p:nvPr>
        </p:nvSpPr>
        <p:spPr>
          <a:xfrm>
            <a:off x="484814" y="3812134"/>
            <a:ext cx="3659246" cy="2349823"/>
          </a:xfrm>
        </p:spPr>
        <p:txBody>
          <a:bodyPr>
            <a:normAutofit/>
          </a:bodyPr>
          <a:lstStyle/>
          <a:p>
            <a:r>
              <a:rPr lang="en-US" sz="1800" dirty="0">
                <a:solidFill>
                  <a:srgbClr val="FFFFFF"/>
                </a:solidFill>
              </a:rPr>
              <a:t>DR CAROLINE JAWAD 2019</a:t>
            </a:r>
          </a:p>
        </p:txBody>
      </p:sp>
      <p:cxnSp>
        <p:nvCxnSpPr>
          <p:cNvPr id="11" name="Straight Connector 10">
            <a:extLst>
              <a:ext uri="{FF2B5EF4-FFF2-40B4-BE49-F238E27FC236}">
                <a16:creationId xmlns:a16="http://schemas.microsoft.com/office/drawing/2014/main" xmlns="" id="{B9EB6DAA-2F0C-43D5-A577-15D5D2C4E3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xmlns="" id="{A7A102ED-AB01-459E-8F8E-C4A1CF0B23EF}"/>
              </a:ext>
            </a:extLst>
          </p:cNvPr>
          <p:cNvPicPr>
            <a:picLocks noChangeAspect="1"/>
          </p:cNvPicPr>
          <p:nvPr/>
        </p:nvPicPr>
        <p:blipFill rotWithShape="1">
          <a:blip r:embed="rId2"/>
          <a:srcRect l="11353" r="15645" b="-1"/>
          <a:stretch/>
        </p:blipFill>
        <p:spPr>
          <a:xfrm>
            <a:off x="4635095" y="10"/>
            <a:ext cx="7556889" cy="6857990"/>
          </a:xfrm>
          <a:prstGeom prst="rect">
            <a:avLst/>
          </a:prstGeom>
        </p:spPr>
      </p:pic>
    </p:spTree>
    <p:extLst>
      <p:ext uri="{BB962C8B-B14F-4D97-AF65-F5344CB8AC3E}">
        <p14:creationId xmlns:p14="http://schemas.microsoft.com/office/powerpoint/2010/main" val="19304074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MyersPsy8e_18UN08">
            <a:extLst>
              <a:ext uri="{FF2B5EF4-FFF2-40B4-BE49-F238E27FC236}">
                <a16:creationId xmlns:a16="http://schemas.microsoft.com/office/drawing/2014/main" xmlns="" id="{4FB1006F-1947-5A43-99DF-EFDEFF5ACC13}"/>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733168" y="1282058"/>
            <a:ext cx="10481060" cy="3899542"/>
          </a:xfrm>
          <a:noFill/>
        </p:spPr>
      </p:pic>
    </p:spTree>
    <p:extLst>
      <p:ext uri="{BB962C8B-B14F-4D97-AF65-F5344CB8AC3E}">
        <p14:creationId xmlns:p14="http://schemas.microsoft.com/office/powerpoint/2010/main" val="21546307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a:extLst>
              <a:ext uri="{FF2B5EF4-FFF2-40B4-BE49-F238E27FC236}">
                <a16:creationId xmlns:a16="http://schemas.microsoft.com/office/drawing/2014/main" xmlns="" id="{4C81EBD5-AC6A-494A-8D47-A877D4E02F4D}"/>
              </a:ext>
            </a:extLst>
          </p:cNvPr>
          <p:cNvSpPr>
            <a:spLocks noGrp="1" noChangeArrowheads="1"/>
          </p:cNvSpPr>
          <p:nvPr>
            <p:ph type="title"/>
          </p:nvPr>
        </p:nvSpPr>
        <p:spPr>
          <a:xfrm>
            <a:off x="492369" y="605896"/>
            <a:ext cx="3642309" cy="5646208"/>
          </a:xfrm>
        </p:spPr>
        <p:txBody>
          <a:bodyPr anchor="ctr">
            <a:normAutofit/>
          </a:bodyPr>
          <a:lstStyle/>
          <a:p>
            <a:pPr eaLnBrk="1" hangingPunct="1"/>
            <a:r>
              <a:rPr lang="en-US" altLang="en-US" sz="4400" dirty="0">
                <a:solidFill>
                  <a:srgbClr val="FFFFFF"/>
                </a:solidFill>
              </a:rPr>
              <a:t>SO </a:t>
            </a:r>
          </a:p>
        </p:txBody>
      </p:sp>
      <p:sp>
        <p:nvSpPr>
          <p:cNvPr id="5123" name="Rectangle 3">
            <a:extLst>
              <a:ext uri="{FF2B5EF4-FFF2-40B4-BE49-F238E27FC236}">
                <a16:creationId xmlns:a16="http://schemas.microsoft.com/office/drawing/2014/main" xmlns="" id="{7684A13F-0980-7448-8568-C579315748C6}"/>
              </a:ext>
            </a:extLst>
          </p:cNvPr>
          <p:cNvSpPr>
            <a:spLocks noGrp="1" noChangeArrowheads="1"/>
          </p:cNvSpPr>
          <p:nvPr>
            <p:ph type="body" idx="1"/>
          </p:nvPr>
        </p:nvSpPr>
        <p:spPr>
          <a:xfrm>
            <a:off x="5231958" y="605896"/>
            <a:ext cx="5923721" cy="5646208"/>
          </a:xfrm>
        </p:spPr>
        <p:txBody>
          <a:bodyPr anchor="ctr">
            <a:normAutofit/>
          </a:bodyPr>
          <a:lstStyle/>
          <a:p>
            <a:pPr eaLnBrk="1" hangingPunct="1"/>
            <a:r>
              <a:rPr lang="en-US" altLang="en-US" sz="2400" i="1"/>
              <a:t>Imagine you just arrived at an important social function dressed in a tux or evening gown.  As soon as you walk through the door you realize that you are dressed inappropriately- everyone else is dressed in normal street clothes.  How would you feel?  Why?</a:t>
            </a:r>
          </a:p>
        </p:txBody>
      </p:sp>
    </p:spTree>
    <p:extLst>
      <p:ext uri="{BB962C8B-B14F-4D97-AF65-F5344CB8AC3E}">
        <p14:creationId xmlns:p14="http://schemas.microsoft.com/office/powerpoint/2010/main" val="65131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09C6B9A-1995-AB4A-9765-475EB3031D32}"/>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Conformity</a:t>
            </a:r>
          </a:p>
        </p:txBody>
      </p:sp>
      <p:sp>
        <p:nvSpPr>
          <p:cNvPr id="3" name="Content Placeholder 2">
            <a:extLst>
              <a:ext uri="{FF2B5EF4-FFF2-40B4-BE49-F238E27FC236}">
                <a16:creationId xmlns:a16="http://schemas.microsoft.com/office/drawing/2014/main" xmlns="" id="{557F4102-C998-6749-B66D-94068A81EBB1}"/>
              </a:ext>
            </a:extLst>
          </p:cNvPr>
          <p:cNvSpPr>
            <a:spLocks noGrp="1"/>
          </p:cNvSpPr>
          <p:nvPr>
            <p:ph idx="1"/>
          </p:nvPr>
        </p:nvSpPr>
        <p:spPr>
          <a:xfrm>
            <a:off x="5231958" y="605896"/>
            <a:ext cx="5923721" cy="5646208"/>
          </a:xfrm>
        </p:spPr>
        <p:txBody>
          <a:bodyPr anchor="ctr">
            <a:normAutofit/>
          </a:bodyPr>
          <a:lstStyle/>
          <a:p>
            <a:r>
              <a:rPr lang="en-US" altLang="en-US" sz="2400" dirty="0">
                <a:latin typeface="Palatino Linotype" panose="02040502050505030304" pitchFamily="18" charset="0"/>
              </a:rPr>
              <a:t>-Adjusting one’s behavior or thinking to coincide (be the same) with a group standard</a:t>
            </a:r>
          </a:p>
          <a:p>
            <a:pPr lvl="1">
              <a:buNone/>
            </a:pPr>
            <a:r>
              <a:rPr lang="en-US" altLang="en-US" sz="2400" dirty="0">
                <a:latin typeface="Palatino Linotype" panose="02040502050505030304" pitchFamily="18" charset="0"/>
              </a:rPr>
              <a:t>		= the “chameleon effect”</a:t>
            </a:r>
          </a:p>
          <a:p>
            <a:pPr lvl="1">
              <a:buNone/>
            </a:pPr>
            <a:r>
              <a:rPr lang="en-US" altLang="en-US" sz="2400" dirty="0">
                <a:latin typeface="Palatino Linotype" panose="02040502050505030304" pitchFamily="18" charset="0"/>
              </a:rPr>
              <a:t>-Behavior is contagious, modeled by one followed by another. We follow behavior of others to conform.</a:t>
            </a:r>
          </a:p>
          <a:p>
            <a:endParaRPr lang="en-US" sz="2400" dirty="0"/>
          </a:p>
        </p:txBody>
      </p:sp>
    </p:spTree>
    <p:extLst>
      <p:ext uri="{BB962C8B-B14F-4D97-AF65-F5344CB8AC3E}">
        <p14:creationId xmlns:p14="http://schemas.microsoft.com/office/powerpoint/2010/main" val="2911275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5FE1B2C-7BC1-4AE2-9A50-2A4A70A9D6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97E8244A-2C81-4C0E-A929-3EC8EFF35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DF1B68B-387E-B34E-8F34-DE9FE137B9A4}"/>
              </a:ext>
            </a:extLst>
          </p:cNvPr>
          <p:cNvSpPr>
            <a:spLocks noGrp="1"/>
          </p:cNvSpPr>
          <p:nvPr>
            <p:ph type="title"/>
          </p:nvPr>
        </p:nvSpPr>
        <p:spPr>
          <a:xfrm>
            <a:off x="858749" y="963997"/>
            <a:ext cx="3787457" cy="4938361"/>
          </a:xfrm>
        </p:spPr>
        <p:txBody>
          <a:bodyPr anchor="ctr">
            <a:normAutofit/>
          </a:bodyPr>
          <a:lstStyle/>
          <a:p>
            <a:pPr algn="r"/>
            <a:r>
              <a:rPr lang="en-US" dirty="0"/>
              <a:t>Importance of groups</a:t>
            </a:r>
            <a:endParaRPr lang="en-US"/>
          </a:p>
        </p:txBody>
      </p:sp>
      <p:cxnSp>
        <p:nvCxnSpPr>
          <p:cNvPr id="12" name="Straight Connector 11">
            <a:extLst>
              <a:ext uri="{FF2B5EF4-FFF2-40B4-BE49-F238E27FC236}">
                <a16:creationId xmlns:a16="http://schemas.microsoft.com/office/drawing/2014/main" xmlns="" id="{02CC3441-26B3-4381-B3DF-8AE3C288BC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F70194D0-5FEE-C149-8754-8C2B8CC5DD63}"/>
              </a:ext>
            </a:extLst>
          </p:cNvPr>
          <p:cNvSpPr>
            <a:spLocks noGrp="1"/>
          </p:cNvSpPr>
          <p:nvPr>
            <p:ph idx="1"/>
          </p:nvPr>
        </p:nvSpPr>
        <p:spPr>
          <a:xfrm>
            <a:off x="5301798" y="963507"/>
            <a:ext cx="5968181" cy="4938851"/>
          </a:xfrm>
        </p:spPr>
        <p:txBody>
          <a:bodyPr anchor="ctr">
            <a:normAutofit/>
          </a:bodyPr>
          <a:lstStyle/>
          <a:p>
            <a:r>
              <a:rPr lang="en-US" altLang="en-US"/>
              <a:t>Being accepted by others gives us feelings of belonging, affection, &amp; attention </a:t>
            </a:r>
          </a:p>
          <a:p>
            <a:r>
              <a:rPr lang="en-US" altLang="en-US"/>
              <a:t>Being accepted by a group usually means following (=conforming to) </a:t>
            </a:r>
            <a:r>
              <a:rPr lang="en-US" altLang="en-US" u="sng"/>
              <a:t>social norms: </a:t>
            </a:r>
            <a:r>
              <a:rPr lang="en-US" altLang="en-US"/>
              <a:t>standards for how to behave in certain situations</a:t>
            </a:r>
          </a:p>
          <a:p>
            <a:pPr lvl="1"/>
            <a:r>
              <a:rPr lang="en-US" altLang="en-US" u="sng"/>
              <a:t>Explicit social norms</a:t>
            </a:r>
            <a:r>
              <a:rPr lang="en-US" altLang="en-US"/>
              <a:t>: spoken or written rules for behavior</a:t>
            </a:r>
          </a:p>
          <a:p>
            <a:pPr lvl="2"/>
            <a:r>
              <a:rPr lang="en-US" altLang="en-US"/>
              <a:t>Traffic rules, school dress code, _________________</a:t>
            </a:r>
          </a:p>
          <a:p>
            <a:pPr lvl="1"/>
            <a:r>
              <a:rPr lang="en-US" altLang="en-US" u="sng"/>
              <a:t>Implicit social norms</a:t>
            </a:r>
            <a:r>
              <a:rPr lang="en-US" altLang="en-US"/>
              <a:t>: unspoken, unwritten rules </a:t>
            </a:r>
          </a:p>
          <a:p>
            <a:pPr lvl="2"/>
            <a:r>
              <a:rPr lang="en-US" altLang="en-US"/>
              <a:t>Face forward in an elevator, ______________, ___________</a:t>
            </a:r>
          </a:p>
          <a:p>
            <a:endParaRPr lang="en-US" dirty="0"/>
          </a:p>
        </p:txBody>
      </p:sp>
    </p:spTree>
    <p:extLst>
      <p:ext uri="{BB962C8B-B14F-4D97-AF65-F5344CB8AC3E}">
        <p14:creationId xmlns:p14="http://schemas.microsoft.com/office/powerpoint/2010/main" val="2012123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xmlns="" id="{0AB6E427-3F73-4C06-A5D5-AE52C3883B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xmlns="" id="{D8C9BDAA-0390-4B39-9B5C-BC95E5120D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4" name="Rectangle 2">
            <a:extLst>
              <a:ext uri="{FF2B5EF4-FFF2-40B4-BE49-F238E27FC236}">
                <a16:creationId xmlns:a16="http://schemas.microsoft.com/office/drawing/2014/main" xmlns="" id="{673C5675-F0EC-3342-9E24-BCF4352FA048}"/>
              </a:ext>
            </a:extLst>
          </p:cNvPr>
          <p:cNvSpPr>
            <a:spLocks noGrp="1" noChangeArrowheads="1"/>
          </p:cNvSpPr>
          <p:nvPr>
            <p:ph type="title"/>
          </p:nvPr>
        </p:nvSpPr>
        <p:spPr>
          <a:xfrm>
            <a:off x="492370" y="516836"/>
            <a:ext cx="3084844" cy="1961086"/>
          </a:xfrm>
        </p:spPr>
        <p:txBody>
          <a:bodyPr>
            <a:normAutofit/>
          </a:bodyPr>
          <a:lstStyle/>
          <a:p>
            <a:pPr eaLnBrk="1" hangingPunct="1"/>
            <a:r>
              <a:rPr lang="en-US" altLang="en-US" sz="4000">
                <a:solidFill>
                  <a:srgbClr val="FFFFFF"/>
                </a:solidFill>
              </a:rPr>
              <a:t>Asch’s Studies of Conformity</a:t>
            </a:r>
          </a:p>
        </p:txBody>
      </p:sp>
      <p:cxnSp>
        <p:nvCxnSpPr>
          <p:cNvPr id="141" name="Straight Connector 140">
            <a:extLst>
              <a:ext uri="{FF2B5EF4-FFF2-40B4-BE49-F238E27FC236}">
                <a16:creationId xmlns:a16="http://schemas.microsoft.com/office/drawing/2014/main" xmlns="" id="{E04A321A-A039-4720-87B4-66A4210E0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195" name="Rectangle 3">
            <a:extLst>
              <a:ext uri="{FF2B5EF4-FFF2-40B4-BE49-F238E27FC236}">
                <a16:creationId xmlns:a16="http://schemas.microsoft.com/office/drawing/2014/main" xmlns="" id="{55D1D879-F3E4-8443-8E96-B0AA6E2B7D77}"/>
              </a:ext>
            </a:extLst>
          </p:cNvPr>
          <p:cNvSpPr>
            <a:spLocks noGrp="1" noChangeArrowheads="1"/>
          </p:cNvSpPr>
          <p:nvPr>
            <p:ph type="body" idx="1"/>
          </p:nvPr>
        </p:nvSpPr>
        <p:spPr>
          <a:xfrm>
            <a:off x="571752" y="2799654"/>
            <a:ext cx="3005462" cy="3189665"/>
          </a:xfrm>
        </p:spPr>
        <p:txBody>
          <a:bodyPr>
            <a:normAutofit/>
          </a:bodyPr>
          <a:lstStyle/>
          <a:p>
            <a:pPr eaLnBrk="1" hangingPunct="1"/>
            <a:r>
              <a:rPr lang="en-US" altLang="en-US" sz="1800">
                <a:solidFill>
                  <a:srgbClr val="FFFFFF"/>
                </a:solidFill>
              </a:rPr>
              <a:t>Wanted to see to what extent would people conform to social norms, give in to group pressure</a:t>
            </a:r>
          </a:p>
          <a:p>
            <a:pPr eaLnBrk="1" hangingPunct="1">
              <a:buFontTx/>
              <a:buNone/>
            </a:pPr>
            <a:endParaRPr lang="en-US" altLang="en-US" sz="1800" i="1">
              <a:solidFill>
                <a:srgbClr val="FFFFFF"/>
              </a:solidFill>
            </a:endParaRPr>
          </a:p>
        </p:txBody>
      </p:sp>
      <p:pic>
        <p:nvPicPr>
          <p:cNvPr id="12292" name="Picture 4" descr="figure-54-02">
            <a:extLst>
              <a:ext uri="{FF2B5EF4-FFF2-40B4-BE49-F238E27FC236}">
                <a16:creationId xmlns:a16="http://schemas.microsoft.com/office/drawing/2014/main" xmlns="" id="{15F7BF72-8441-7B4A-944F-2CC1CEA1F8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42017" y="811738"/>
            <a:ext cx="6798082" cy="5234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059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2"/>
                                        </p:tgtEl>
                                        <p:attrNameLst>
                                          <p:attrName>style.visibility</p:attrName>
                                        </p:attrNameLst>
                                      </p:cBhvr>
                                      <p:to>
                                        <p:strVal val="visible"/>
                                      </p:to>
                                    </p:set>
                                    <p:anim calcmode="lin" valueType="num">
                                      <p:cBhvr additive="base">
                                        <p:cTn id="7" dur="500" fill="hold"/>
                                        <p:tgtEl>
                                          <p:spTgt spid="12292"/>
                                        </p:tgtEl>
                                        <p:attrNameLst>
                                          <p:attrName>ppt_x</p:attrName>
                                        </p:attrNameLst>
                                      </p:cBhvr>
                                      <p:tavLst>
                                        <p:tav tm="0">
                                          <p:val>
                                            <p:strVal val="#ppt_x"/>
                                          </p:val>
                                        </p:tav>
                                        <p:tav tm="100000">
                                          <p:val>
                                            <p:strVal val="#ppt_x"/>
                                          </p:val>
                                        </p:tav>
                                      </p:tavLst>
                                    </p:anim>
                                    <p:anim calcmode="lin" valueType="num">
                                      <p:cBhvr additive="base">
                                        <p:cTn id="8" dur="500" fill="hold"/>
                                        <p:tgtEl>
                                          <p:spTgt spid="1229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4" name="Straight Connector 73">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219" name="Picture 4" descr="figure 18-05-photo">
            <a:extLst>
              <a:ext uri="{FF2B5EF4-FFF2-40B4-BE49-F238E27FC236}">
                <a16:creationId xmlns:a16="http://schemas.microsoft.com/office/drawing/2014/main" xmlns="" id="{802D0648-7013-EB4D-B4EB-2485406FF8E8}"/>
              </a:ext>
            </a:extLst>
          </p:cNvPr>
          <p:cNvPicPr>
            <a:picLocks noGrp="1" noChangeAspect="1" noChangeArrowheads="1"/>
          </p:cNvPicPr>
          <p:nvPr>
            <p:ph type="body" idx="1"/>
          </p:nvPr>
        </p:nvPicPr>
        <p:blipFill rotWithShape="1">
          <a:blip r:embed="rId2">
            <a:extLst>
              <a:ext uri="{28A0092B-C50C-407E-A947-70E740481C1C}">
                <a14:useLocalDpi xmlns:a14="http://schemas.microsoft.com/office/drawing/2010/main" val="0"/>
              </a:ext>
            </a:extLst>
          </a:blip>
          <a:srcRect l="1643" r="375"/>
          <a:stretch/>
        </p:blipFill>
        <p:spPr>
          <a:xfrm>
            <a:off x="-32" y="10"/>
            <a:ext cx="12192031" cy="4915066"/>
          </a:xfrm>
          <a:prstGeom prst="rect">
            <a:avLst/>
          </a:prstGeom>
          <a:noFill/>
        </p:spPr>
      </p:pic>
      <p:sp>
        <p:nvSpPr>
          <p:cNvPr id="76" name="Rectangle 75">
            <a:extLst>
              <a:ext uri="{FF2B5EF4-FFF2-40B4-BE49-F238E27FC236}">
                <a16:creationId xmlns:a16="http://schemas.microsoft.com/office/drawing/2014/main" xmlns="" id="{0B4FB531-34DA-4777-9BD5-5B885DC381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Rectangle 2">
            <a:extLst>
              <a:ext uri="{FF2B5EF4-FFF2-40B4-BE49-F238E27FC236}">
                <a16:creationId xmlns:a16="http://schemas.microsoft.com/office/drawing/2014/main" xmlns="" id="{08D27286-2808-814F-8E06-600986B5A7CB}"/>
              </a:ext>
            </a:extLst>
          </p:cNvPr>
          <p:cNvSpPr>
            <a:spLocks noGrp="1" noChangeArrowheads="1"/>
          </p:cNvSpPr>
          <p:nvPr>
            <p:ph type="title"/>
          </p:nvPr>
        </p:nvSpPr>
        <p:spPr>
          <a:xfrm>
            <a:off x="828675" y="5120639"/>
            <a:ext cx="7137263" cy="1280161"/>
          </a:xfrm>
        </p:spPr>
        <p:txBody>
          <a:bodyPr vert="horz" lIns="91440" tIns="45720" rIns="91440" bIns="45720" rtlCol="0" anchor="ctr">
            <a:normAutofit/>
          </a:bodyPr>
          <a:lstStyle/>
          <a:p>
            <a:pPr algn="r"/>
            <a:r>
              <a:rPr lang="en-US" altLang="en-US" sz="4800">
                <a:solidFill>
                  <a:srgbClr val="FFFFFF"/>
                </a:solidFill>
              </a:rPr>
              <a:t>Asch’s Studies of Conformity</a:t>
            </a:r>
          </a:p>
        </p:txBody>
      </p:sp>
      <p:cxnSp>
        <p:nvCxnSpPr>
          <p:cNvPr id="78" name="Straight Connector 77">
            <a:extLst>
              <a:ext uri="{FF2B5EF4-FFF2-40B4-BE49-F238E27FC236}">
                <a16:creationId xmlns:a16="http://schemas.microsoft.com/office/drawing/2014/main" xmlns="" id="{D5B557D3-D7B4-404B-84A1-9BD182BE5B0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86922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xmlns="" id="{8C6E698C-8155-4B8B-BDC9-B7299772B5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84335BD-C315-774B-AEF3-B4405ABE9370}"/>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Asch</a:t>
            </a:r>
          </a:p>
        </p:txBody>
      </p:sp>
      <p:sp>
        <p:nvSpPr>
          <p:cNvPr id="3" name="Content Placeholder 2">
            <a:extLst>
              <a:ext uri="{FF2B5EF4-FFF2-40B4-BE49-F238E27FC236}">
                <a16:creationId xmlns:a16="http://schemas.microsoft.com/office/drawing/2014/main" xmlns="" id="{7B4D5923-67A8-974A-B752-1E5D7A734A26}"/>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dirty="0">
                <a:solidFill>
                  <a:schemeClr val="tx1"/>
                </a:solidFill>
                <a:hlinkClick r:id="rId2"/>
              </a:rPr>
              <a:t>https://www.youtube.com/watch?v=NyDDyT1lDhA</a:t>
            </a:r>
            <a:endParaRPr lang="en-US" sz="2400" cap="all" spc="200" dirty="0">
              <a:solidFill>
                <a:schemeClr val="tx1"/>
              </a:solidFill>
            </a:endParaRPr>
          </a:p>
          <a:p>
            <a:pPr marL="0" indent="0">
              <a:lnSpc>
                <a:spcPct val="100000"/>
              </a:lnSpc>
              <a:buNone/>
            </a:pPr>
            <a:endParaRPr lang="en-US" sz="2400" cap="all" spc="200" dirty="0">
              <a:solidFill>
                <a:schemeClr val="tx1"/>
              </a:solidFill>
            </a:endParaRPr>
          </a:p>
        </p:txBody>
      </p:sp>
      <p:cxnSp>
        <p:nvCxnSpPr>
          <p:cNvPr id="14" name="Straight Connector 13">
            <a:extLst>
              <a:ext uri="{FF2B5EF4-FFF2-40B4-BE49-F238E27FC236}">
                <a16:creationId xmlns:a16="http://schemas.microsoft.com/office/drawing/2014/main" xmlns="" id="{09525C9A-1972-4836-BA7A-706C946EF4D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xmlns="" id="{B624C8D3-B9AD-4F4F-8554-4EAF3724DB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471450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EE1530B0-6F96-46C0-8B3E-3215CB756B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754910CF-1B56-45D3-960A-E89F7B3B91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0431713-FD44-E346-AAF4-358EF622D193}"/>
              </a:ext>
            </a:extLst>
          </p:cNvPr>
          <p:cNvSpPr>
            <a:spLocks noGrp="1"/>
          </p:cNvSpPr>
          <p:nvPr>
            <p:ph type="title"/>
          </p:nvPr>
        </p:nvSpPr>
        <p:spPr>
          <a:xfrm>
            <a:off x="492370" y="516835"/>
            <a:ext cx="3084844" cy="5772840"/>
          </a:xfrm>
        </p:spPr>
        <p:txBody>
          <a:bodyPr anchor="ctr">
            <a:normAutofit/>
          </a:bodyPr>
          <a:lstStyle/>
          <a:p>
            <a:r>
              <a:rPr lang="en-US" sz="3600" dirty="0">
                <a:solidFill>
                  <a:schemeClr val="bg1"/>
                </a:solidFill>
              </a:rPr>
              <a:t>Results</a:t>
            </a:r>
          </a:p>
        </p:txBody>
      </p:sp>
      <p:graphicFrame>
        <p:nvGraphicFramePr>
          <p:cNvPr id="5" name="Content Placeholder 2">
            <a:extLst>
              <a:ext uri="{FF2B5EF4-FFF2-40B4-BE49-F238E27FC236}">
                <a16:creationId xmlns:a16="http://schemas.microsoft.com/office/drawing/2014/main" xmlns="" id="{3E3538D9-6CF0-444C-846D-CD7D20B76764}"/>
              </a:ext>
            </a:extLst>
          </p:cNvPr>
          <p:cNvGraphicFramePr>
            <a:graphicFrameLocks noGrp="1"/>
          </p:cNvGraphicFramePr>
          <p:nvPr>
            <p:ph idx="1"/>
            <p:extLst>
              <p:ext uri="{D42A27DB-BD31-4B8C-83A1-F6EECF244321}">
                <p14:modId xmlns:p14="http://schemas.microsoft.com/office/powerpoint/2010/main" val="334524814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4646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EE1530B0-6F96-46C0-8B3E-3215CB756B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754910CF-1B56-45D3-960A-E89F7B3B91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2DF9ACA-AB43-9D4A-83D9-A1D4E8832AF6}"/>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Why do people conform?</a:t>
            </a:r>
          </a:p>
        </p:txBody>
      </p:sp>
      <p:graphicFrame>
        <p:nvGraphicFramePr>
          <p:cNvPr id="5" name="Content Placeholder 2">
            <a:extLst>
              <a:ext uri="{FF2B5EF4-FFF2-40B4-BE49-F238E27FC236}">
                <a16:creationId xmlns:a16="http://schemas.microsoft.com/office/drawing/2014/main" xmlns="" id="{A42F398A-4143-4D07-BA13-716A301CEAF5}"/>
              </a:ext>
            </a:extLst>
          </p:cNvPr>
          <p:cNvGraphicFramePr>
            <a:graphicFrameLocks noGrp="1"/>
          </p:cNvGraphicFramePr>
          <p:nvPr>
            <p:ph idx="1"/>
            <p:extLst>
              <p:ext uri="{D42A27DB-BD31-4B8C-83A1-F6EECF244321}">
                <p14:modId xmlns:p14="http://schemas.microsoft.com/office/powerpoint/2010/main" val="297896737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0698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EE1530B0-6F96-46C0-8B3E-3215CB756B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754910CF-1B56-45D3-960A-E89F7B3B91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6DC0C6F6-6791-8B48-8592-4758F901A407}"/>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Conditions that strengthen conformity</a:t>
            </a:r>
          </a:p>
        </p:txBody>
      </p:sp>
      <p:graphicFrame>
        <p:nvGraphicFramePr>
          <p:cNvPr id="5" name="Content Placeholder 2">
            <a:extLst>
              <a:ext uri="{FF2B5EF4-FFF2-40B4-BE49-F238E27FC236}">
                <a16:creationId xmlns:a16="http://schemas.microsoft.com/office/drawing/2014/main" xmlns="" id="{B94B0070-BE0D-42C4-A2E7-E635944C811C}"/>
              </a:ext>
            </a:extLst>
          </p:cNvPr>
          <p:cNvGraphicFramePr>
            <a:graphicFrameLocks noGrp="1"/>
          </p:cNvGraphicFramePr>
          <p:nvPr>
            <p:ph idx="1"/>
            <p:extLst>
              <p:ext uri="{D42A27DB-BD31-4B8C-83A1-F6EECF244321}">
                <p14:modId xmlns:p14="http://schemas.microsoft.com/office/powerpoint/2010/main" val="170144328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7055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73">
            <a:extLst>
              <a:ext uri="{FF2B5EF4-FFF2-40B4-BE49-F238E27FC236}">
                <a16:creationId xmlns:a16="http://schemas.microsoft.com/office/drawing/2014/main" xmlns="" id="{F4FAA6B4-BAFB-4474-9B14-DC83A90965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xmlns="" id="{0553E2F8-FA00-5E44-A44C-D0E7021B3A19}"/>
              </a:ext>
            </a:extLst>
          </p:cNvPr>
          <p:cNvSpPr>
            <a:spLocks noGrp="1" noChangeArrowheads="1"/>
          </p:cNvSpPr>
          <p:nvPr>
            <p:ph type="title"/>
          </p:nvPr>
        </p:nvSpPr>
        <p:spPr>
          <a:xfrm>
            <a:off x="1097280" y="286603"/>
            <a:ext cx="10058400" cy="1450757"/>
          </a:xfrm>
        </p:spPr>
        <p:txBody>
          <a:bodyPr>
            <a:normAutofit/>
          </a:bodyPr>
          <a:lstStyle/>
          <a:p>
            <a:pPr eaLnBrk="1" hangingPunct="1"/>
            <a:r>
              <a:rPr lang="en-US" altLang="en-US"/>
              <a:t>The Arrest</a:t>
            </a:r>
          </a:p>
        </p:txBody>
      </p:sp>
      <p:cxnSp>
        <p:nvCxnSpPr>
          <p:cNvPr id="5128" name="Straight Connector 75">
            <a:extLst>
              <a:ext uri="{FF2B5EF4-FFF2-40B4-BE49-F238E27FC236}">
                <a16:creationId xmlns:a16="http://schemas.microsoft.com/office/drawing/2014/main" xmlns="" id="{4364CDC3-ADB0-4691-9286-5925F160C2D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123" name="Rectangle 3">
            <a:extLst>
              <a:ext uri="{FF2B5EF4-FFF2-40B4-BE49-F238E27FC236}">
                <a16:creationId xmlns:a16="http://schemas.microsoft.com/office/drawing/2014/main" xmlns="" id="{FDCA53B7-ED96-8F41-B3B1-DCB1720CDCCD}"/>
              </a:ext>
            </a:extLst>
          </p:cNvPr>
          <p:cNvSpPr>
            <a:spLocks noGrp="1" noChangeArrowheads="1"/>
          </p:cNvSpPr>
          <p:nvPr>
            <p:ph idx="1"/>
          </p:nvPr>
        </p:nvSpPr>
        <p:spPr>
          <a:xfrm>
            <a:off x="1097281" y="2108201"/>
            <a:ext cx="3557016" cy="3760891"/>
          </a:xfrm>
        </p:spPr>
        <p:txBody>
          <a:bodyPr>
            <a:normAutofit/>
          </a:bodyPr>
          <a:lstStyle/>
          <a:p>
            <a:pPr eaLnBrk="1" hangingPunct="1"/>
            <a:r>
              <a:rPr lang="en-US" altLang="en-US" sz="1900"/>
              <a:t>On a quiet Sunday morning in August, a police car swept through the town picking up college students as part of a mass arrest for armed robbery and burglary. </a:t>
            </a:r>
          </a:p>
          <a:p>
            <a:pPr eaLnBrk="1" hangingPunct="1"/>
            <a:endParaRPr lang="en-US" altLang="en-US" sz="1900"/>
          </a:p>
          <a:p>
            <a:pPr eaLnBrk="1" hangingPunct="1"/>
            <a:r>
              <a:rPr lang="en-US" altLang="en-US" sz="1900"/>
              <a:t>The suspects were picked up at their home, charged, spread-eagled against the police car, searched, and handcuffed.</a:t>
            </a:r>
          </a:p>
        </p:txBody>
      </p:sp>
      <p:pic>
        <p:nvPicPr>
          <p:cNvPr id="5124" name="Picture 4">
            <a:extLst>
              <a:ext uri="{FF2B5EF4-FFF2-40B4-BE49-F238E27FC236}">
                <a16:creationId xmlns:a16="http://schemas.microsoft.com/office/drawing/2014/main" xmlns="" id="{128CF39F-EE55-C24C-8624-E35009D055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50" r="26670" b="-2"/>
          <a:stretch/>
        </p:blipFill>
        <p:spPr bwMode="auto">
          <a:xfrm>
            <a:off x="4976027" y="2108199"/>
            <a:ext cx="3044106" cy="3760885"/>
          </a:xfrm>
          <a:prstGeom prst="rect">
            <a:avLst/>
          </a:prstGeom>
          <a:noFill/>
          <a:extLst>
            <a:ext uri="{909E8E84-426E-40DD-AFC4-6F175D3DCCD1}">
              <a14:hiddenFill xmlns:a14="http://schemas.microsoft.com/office/drawing/2010/main">
                <a:solidFill>
                  <a:srgbClr val="FFFFFF"/>
                </a:solidFill>
              </a14:hiddenFill>
            </a:ext>
          </a:extLst>
        </p:spPr>
      </p:pic>
      <p:pic>
        <p:nvPicPr>
          <p:cNvPr id="5125" name="Picture 8" descr="http://www.prisonexp.org/images/spic3.gif">
            <a:extLst>
              <a:ext uri="{FF2B5EF4-FFF2-40B4-BE49-F238E27FC236}">
                <a16:creationId xmlns:a16="http://schemas.microsoft.com/office/drawing/2014/main" xmlns="" id="{202B3E0E-1675-F545-A5CA-F1CB9B4711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41" r="8542"/>
          <a:stretch/>
        </p:blipFill>
        <p:spPr bwMode="auto">
          <a:xfrm>
            <a:off x="8111574" y="2108199"/>
            <a:ext cx="3044106" cy="3760873"/>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77">
            <a:extLst>
              <a:ext uri="{FF2B5EF4-FFF2-40B4-BE49-F238E27FC236}">
                <a16:creationId xmlns:a16="http://schemas.microsoft.com/office/drawing/2014/main" xmlns="" id="{DB148495-5F82-48E2-A76C-C8E1C89499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48869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F4FAA6B4-BAFB-4474-9B14-DC83A90965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xmlns="" id="{9BAAB340-03D7-CE47-ADA1-5AEB388408F9}"/>
              </a:ext>
            </a:extLst>
          </p:cNvPr>
          <p:cNvSpPr>
            <a:spLocks noGrp="1" noChangeArrowheads="1"/>
          </p:cNvSpPr>
          <p:nvPr>
            <p:ph type="title"/>
          </p:nvPr>
        </p:nvSpPr>
        <p:spPr>
          <a:xfrm>
            <a:off x="1097280" y="286603"/>
            <a:ext cx="10058400" cy="1450757"/>
          </a:xfrm>
        </p:spPr>
        <p:txBody>
          <a:bodyPr>
            <a:normAutofit/>
          </a:bodyPr>
          <a:lstStyle/>
          <a:p>
            <a:pPr eaLnBrk="1" hangingPunct="1"/>
            <a:r>
              <a:rPr lang="en-US" altLang="en-US"/>
              <a:t>Booking and Holding Cells</a:t>
            </a:r>
          </a:p>
        </p:txBody>
      </p:sp>
      <p:cxnSp>
        <p:nvCxnSpPr>
          <p:cNvPr id="76" name="Straight Connector 75">
            <a:extLst>
              <a:ext uri="{FF2B5EF4-FFF2-40B4-BE49-F238E27FC236}">
                <a16:creationId xmlns:a16="http://schemas.microsoft.com/office/drawing/2014/main" xmlns="" id="{4364CDC3-ADB0-4691-9286-5925F160C2D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147" name="Rectangle 3">
            <a:extLst>
              <a:ext uri="{FF2B5EF4-FFF2-40B4-BE49-F238E27FC236}">
                <a16:creationId xmlns:a16="http://schemas.microsoft.com/office/drawing/2014/main" xmlns="" id="{816F1774-3EE5-7048-BC2F-FA47BA00FEB8}"/>
              </a:ext>
            </a:extLst>
          </p:cNvPr>
          <p:cNvSpPr>
            <a:spLocks noGrp="1" noChangeArrowheads="1"/>
          </p:cNvSpPr>
          <p:nvPr>
            <p:ph idx="1"/>
          </p:nvPr>
        </p:nvSpPr>
        <p:spPr>
          <a:xfrm>
            <a:off x="1097281" y="2108201"/>
            <a:ext cx="3557016" cy="3760891"/>
          </a:xfrm>
        </p:spPr>
        <p:txBody>
          <a:bodyPr>
            <a:normAutofit/>
          </a:bodyPr>
          <a:lstStyle/>
          <a:p>
            <a:pPr eaLnBrk="1" hangingPunct="1"/>
            <a:r>
              <a:rPr lang="en-US" altLang="en-US"/>
              <a:t>The car arrived at the police station, the suspects were brought inside, formally booked, read their Miranda Rights, finger printed, and a complete identification was made.</a:t>
            </a:r>
          </a:p>
          <a:p>
            <a:pPr lvl="1" eaLnBrk="1" hangingPunct="1"/>
            <a:r>
              <a:rPr lang="en-US" altLang="en-US"/>
              <a:t>The suspects were then taken to a holding cell where they were left blindfolded for as long as two hours.</a:t>
            </a:r>
          </a:p>
        </p:txBody>
      </p:sp>
      <p:pic>
        <p:nvPicPr>
          <p:cNvPr id="6148" name="Picture 4">
            <a:extLst>
              <a:ext uri="{FF2B5EF4-FFF2-40B4-BE49-F238E27FC236}">
                <a16:creationId xmlns:a16="http://schemas.microsoft.com/office/drawing/2014/main" xmlns="" id="{A011765F-4799-9F4A-B2ED-569C24784C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56" r="7673" b="1"/>
          <a:stretch/>
        </p:blipFill>
        <p:spPr bwMode="auto">
          <a:xfrm>
            <a:off x="4976027" y="2108199"/>
            <a:ext cx="3044106" cy="3760885"/>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a:extLst>
              <a:ext uri="{FF2B5EF4-FFF2-40B4-BE49-F238E27FC236}">
                <a16:creationId xmlns:a16="http://schemas.microsoft.com/office/drawing/2014/main" xmlns="" id="{A9F40A09-91CE-E749-B2D8-0E31CC7690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437" b="1"/>
          <a:stretch/>
        </p:blipFill>
        <p:spPr bwMode="auto">
          <a:xfrm>
            <a:off x="8111574" y="2108199"/>
            <a:ext cx="3044106" cy="3760873"/>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xmlns="" id="{DB148495-5F82-48E2-A76C-C8E1C89499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67016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xmlns="" id="{67B74F2B-9534-4540-96B0-5C8E958B9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xmlns="" id="{ECD41DF5-A717-A44C-8E9E-F8CDEE418882}"/>
              </a:ext>
            </a:extLst>
          </p:cNvPr>
          <p:cNvSpPr>
            <a:spLocks noGrp="1" noChangeArrowheads="1"/>
          </p:cNvSpPr>
          <p:nvPr>
            <p:ph type="title"/>
          </p:nvPr>
        </p:nvSpPr>
        <p:spPr>
          <a:xfrm>
            <a:off x="5172074" y="286603"/>
            <a:ext cx="5983605" cy="1450757"/>
          </a:xfrm>
        </p:spPr>
        <p:txBody>
          <a:bodyPr>
            <a:normAutofit/>
          </a:bodyPr>
          <a:lstStyle/>
          <a:p>
            <a:pPr eaLnBrk="1" hangingPunct="1"/>
            <a:r>
              <a:rPr lang="en-US" altLang="en-US"/>
              <a:t>Volunteering for the Experiment</a:t>
            </a:r>
          </a:p>
        </p:txBody>
      </p:sp>
      <p:pic>
        <p:nvPicPr>
          <p:cNvPr id="7172" name="Picture 5" descr="http://www.prisonexp.org/images/spic9.jpg">
            <a:extLst>
              <a:ext uri="{FF2B5EF4-FFF2-40B4-BE49-F238E27FC236}">
                <a16:creationId xmlns:a16="http://schemas.microsoft.com/office/drawing/2014/main" xmlns="" id="{4D6CEECA-9505-E740-B4C3-9B61CA8DF5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122" r="2" b="12734"/>
          <a:stretch/>
        </p:blipFill>
        <p:spPr bwMode="auto">
          <a:xfrm>
            <a:off x="20" y="10"/>
            <a:ext cx="4580077" cy="3383266"/>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xmlns="" id="{33BECB2B-2CFA-412C-880F-C4B6097493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173" name="Picture 7" descr="http://www.prisonexp.org/images/spic10.gif">
            <a:extLst>
              <a:ext uri="{FF2B5EF4-FFF2-40B4-BE49-F238E27FC236}">
                <a16:creationId xmlns:a16="http://schemas.microsoft.com/office/drawing/2014/main" xmlns="" id="{05540A07-E91F-5E4A-872E-1C4B071A12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758" r="2" b="2656"/>
          <a:stretch/>
        </p:blipFill>
        <p:spPr bwMode="auto">
          <a:xfrm>
            <a:off x="20" y="3474720"/>
            <a:ext cx="4580077" cy="3383280"/>
          </a:xfrm>
          <a:prstGeom prst="rect">
            <a:avLst/>
          </a:prstGeom>
          <a:noFill/>
          <a:extLst>
            <a:ext uri="{909E8E84-426E-40DD-AFC4-6F175D3DCCD1}">
              <a14:hiddenFill xmlns:a14="http://schemas.microsoft.com/office/drawing/2010/main">
                <a:solidFill>
                  <a:srgbClr val="FFFFFF"/>
                </a:solidFill>
              </a14:hiddenFill>
            </a:ext>
          </a:extLst>
        </p:spPr>
      </p:pic>
      <p:sp>
        <p:nvSpPr>
          <p:cNvPr id="7171" name="Rectangle 3">
            <a:extLst>
              <a:ext uri="{FF2B5EF4-FFF2-40B4-BE49-F238E27FC236}">
                <a16:creationId xmlns:a16="http://schemas.microsoft.com/office/drawing/2014/main" xmlns="" id="{9EA1F1C4-21A1-284C-99D9-E1336D461235}"/>
              </a:ext>
            </a:extLst>
          </p:cNvPr>
          <p:cNvSpPr>
            <a:spLocks noGrp="1" noChangeArrowheads="1"/>
          </p:cNvSpPr>
          <p:nvPr>
            <p:ph idx="1"/>
          </p:nvPr>
        </p:nvSpPr>
        <p:spPr>
          <a:xfrm>
            <a:off x="5172074" y="2108201"/>
            <a:ext cx="5983606" cy="3760891"/>
          </a:xfrm>
        </p:spPr>
        <p:txBody>
          <a:bodyPr>
            <a:normAutofit/>
          </a:bodyPr>
          <a:lstStyle/>
          <a:p>
            <a:pPr eaLnBrk="1" hangingPunct="1">
              <a:lnSpc>
                <a:spcPct val="90000"/>
              </a:lnSpc>
            </a:pPr>
            <a:r>
              <a:rPr lang="en-US" altLang="en-US" dirty="0"/>
              <a:t>College students answered a newspaper ad asking for volunteers in a study of the psychological effects of prison life, in an experiment designed by Philip Zimbardo, a Stanford psychology professor</a:t>
            </a:r>
          </a:p>
          <a:p>
            <a:pPr eaLnBrk="1" hangingPunct="1">
              <a:lnSpc>
                <a:spcPct val="90000"/>
              </a:lnSpc>
            </a:pPr>
            <a:r>
              <a:rPr lang="en-US" altLang="en-US" dirty="0"/>
              <a:t>More than 70 applicants answered the ad and were given diagnostic interviews and personality tests to eliminate candidates with psychological problems, medical disabilities, or a history of crime.</a:t>
            </a:r>
          </a:p>
          <a:p>
            <a:pPr lvl="1" eaLnBrk="1" hangingPunct="1">
              <a:lnSpc>
                <a:spcPct val="90000"/>
              </a:lnSpc>
            </a:pPr>
            <a:r>
              <a:rPr lang="en-US" altLang="en-US" dirty="0"/>
              <a:t>24 college students from the U.S. and Canada who happened to be in the Stanford area were selected and set to earn $15/day.</a:t>
            </a:r>
          </a:p>
        </p:txBody>
      </p:sp>
    </p:spTree>
    <p:extLst>
      <p:ext uri="{BB962C8B-B14F-4D97-AF65-F5344CB8AC3E}">
        <p14:creationId xmlns:p14="http://schemas.microsoft.com/office/powerpoint/2010/main" val="2622340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xmlns="" id="{94B6D7FB-68AD-C942-9E1A-D2B254018E1D}"/>
              </a:ext>
            </a:extLst>
          </p:cNvPr>
          <p:cNvSpPr>
            <a:spLocks noGrp="1" noChangeArrowheads="1"/>
          </p:cNvSpPr>
          <p:nvPr>
            <p:ph type="title"/>
          </p:nvPr>
        </p:nvSpPr>
        <p:spPr>
          <a:xfrm>
            <a:off x="1981200" y="350837"/>
            <a:ext cx="8229600" cy="1143000"/>
          </a:xfrm>
        </p:spPr>
        <p:txBody>
          <a:bodyPr/>
          <a:lstStyle/>
          <a:p>
            <a:pPr eaLnBrk="1" hangingPunct="1"/>
            <a:r>
              <a:rPr lang="en-US" altLang="en-US" dirty="0"/>
              <a:t>Constructing the Experiment</a:t>
            </a:r>
          </a:p>
        </p:txBody>
      </p:sp>
      <p:sp>
        <p:nvSpPr>
          <p:cNvPr id="8195" name="Rectangle 3">
            <a:extLst>
              <a:ext uri="{FF2B5EF4-FFF2-40B4-BE49-F238E27FC236}">
                <a16:creationId xmlns:a16="http://schemas.microsoft.com/office/drawing/2014/main" xmlns="" id="{12FEE973-C7CB-0B45-8243-C621E82E3E1D}"/>
              </a:ext>
            </a:extLst>
          </p:cNvPr>
          <p:cNvSpPr>
            <a:spLocks noGrp="1" noChangeArrowheads="1"/>
          </p:cNvSpPr>
          <p:nvPr>
            <p:ph idx="1"/>
          </p:nvPr>
        </p:nvSpPr>
        <p:spPr>
          <a:xfrm>
            <a:off x="1981200" y="1646238"/>
            <a:ext cx="8229600" cy="4525962"/>
          </a:xfrm>
        </p:spPr>
        <p:txBody>
          <a:bodyPr/>
          <a:lstStyle/>
          <a:p>
            <a:pPr eaLnBrk="1" hangingPunct="1"/>
            <a:endParaRPr lang="en-US" altLang="en-US" sz="2200" dirty="0"/>
          </a:p>
          <a:p>
            <a:pPr eaLnBrk="1" hangingPunct="1"/>
            <a:r>
              <a:rPr lang="en-US" altLang="en-US" sz="2200" dirty="0"/>
              <a:t>The prison was constructed by boarding up each end of a corridor in the basement of Stanford's Psychology Department building. </a:t>
            </a:r>
          </a:p>
          <a:p>
            <a:pPr lvl="1" eaLnBrk="1" hangingPunct="1"/>
            <a:r>
              <a:rPr lang="en-US" altLang="en-US" sz="2000" dirty="0"/>
              <a:t>That corridor was "The Yard" and was the only place where prisoners were allowed to walk around, eat, or exercise.</a:t>
            </a:r>
          </a:p>
          <a:p>
            <a:pPr lvl="1" eaLnBrk="1" hangingPunct="1"/>
            <a:r>
              <a:rPr lang="en-US" altLang="en-US" sz="2000" dirty="0"/>
              <a:t>Cells were made from laboratory rooms with specially made doors with steel bars and cell numbers. </a:t>
            </a:r>
          </a:p>
        </p:txBody>
      </p:sp>
      <p:pic>
        <p:nvPicPr>
          <p:cNvPr id="8196" name="Picture 4">
            <a:extLst>
              <a:ext uri="{FF2B5EF4-FFF2-40B4-BE49-F238E27FC236}">
                <a16:creationId xmlns:a16="http://schemas.microsoft.com/office/drawing/2014/main" xmlns="" id="{9463C315-42C9-0149-A59A-3778151CC9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4416426"/>
            <a:ext cx="3810000"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5">
            <a:extLst>
              <a:ext uri="{FF2B5EF4-FFF2-40B4-BE49-F238E27FC236}">
                <a16:creationId xmlns:a16="http://schemas.microsoft.com/office/drawing/2014/main" xmlns="" id="{F409336F-35D5-3546-AFEE-191118D133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416426"/>
            <a:ext cx="3429000" cy="24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9" descr="http://artforum.com/uploads/upload.000/id20350/preview00.png">
            <a:extLst>
              <a:ext uri="{FF2B5EF4-FFF2-40B4-BE49-F238E27FC236}">
                <a16:creationId xmlns:a16="http://schemas.microsoft.com/office/drawing/2014/main" xmlns="" id="{70B72EBA-C91C-794F-A8EF-C1423D8A5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7200" y="4419600"/>
            <a:ext cx="3276600" cy="245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a:extLst>
              <a:ext uri="{FF2B5EF4-FFF2-40B4-BE49-F238E27FC236}">
                <a16:creationId xmlns:a16="http://schemas.microsoft.com/office/drawing/2014/main" xmlns="" id="{BA9E06B0-4A6B-6141-871A-D52EDA2C9927}"/>
              </a:ext>
            </a:extLst>
          </p:cNvPr>
          <p:cNvCxnSpPr/>
          <p:nvPr/>
        </p:nvCxnSpPr>
        <p:spPr>
          <a:xfrm>
            <a:off x="1524000" y="4418014"/>
            <a:ext cx="9144000" cy="1587"/>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605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xmlns="" id="{2F5582EF-6F9F-F345-AB48-5A2EC3E084D0}"/>
              </a:ext>
            </a:extLst>
          </p:cNvPr>
          <p:cNvSpPr>
            <a:spLocks noGrp="1" noChangeArrowheads="1"/>
          </p:cNvSpPr>
          <p:nvPr>
            <p:ph type="title"/>
          </p:nvPr>
        </p:nvSpPr>
        <p:spPr>
          <a:xfrm>
            <a:off x="1981200" y="609600"/>
            <a:ext cx="8229600" cy="1066800"/>
          </a:xfrm>
        </p:spPr>
        <p:txBody>
          <a:bodyPr/>
          <a:lstStyle/>
          <a:p>
            <a:pPr eaLnBrk="1" hangingPunct="1"/>
            <a:r>
              <a:rPr lang="en-US" altLang="en-US"/>
              <a:t>Humiliation</a:t>
            </a:r>
          </a:p>
        </p:txBody>
      </p:sp>
      <p:sp>
        <p:nvSpPr>
          <p:cNvPr id="9219" name="Rectangle 3">
            <a:extLst>
              <a:ext uri="{FF2B5EF4-FFF2-40B4-BE49-F238E27FC236}">
                <a16:creationId xmlns:a16="http://schemas.microsoft.com/office/drawing/2014/main" xmlns="" id="{A366621D-477A-EB4F-9E53-98E320950AD3}"/>
              </a:ext>
            </a:extLst>
          </p:cNvPr>
          <p:cNvSpPr>
            <a:spLocks noGrp="1" noChangeArrowheads="1"/>
          </p:cNvSpPr>
          <p:nvPr>
            <p:ph idx="1"/>
          </p:nvPr>
        </p:nvSpPr>
        <p:spPr>
          <a:xfrm>
            <a:off x="1981200" y="1646238"/>
            <a:ext cx="8229600" cy="4525962"/>
          </a:xfrm>
        </p:spPr>
        <p:txBody>
          <a:bodyPr/>
          <a:lstStyle/>
          <a:p>
            <a:pPr eaLnBrk="1" hangingPunct="1"/>
            <a:endParaRPr lang="en-US" altLang="en-US" sz="2400" dirty="0"/>
          </a:p>
          <a:p>
            <a:pPr eaLnBrk="1" hangingPunct="1"/>
            <a:r>
              <a:rPr lang="en-US" altLang="en-US" sz="2400" dirty="0"/>
              <a:t>Each prisoner was systematically searched and stripped naked. He was then deloused with a spray, to convey the belief that they may have germs or lice. </a:t>
            </a:r>
          </a:p>
        </p:txBody>
      </p:sp>
      <p:pic>
        <p:nvPicPr>
          <p:cNvPr id="9220" name="Picture 4">
            <a:extLst>
              <a:ext uri="{FF2B5EF4-FFF2-40B4-BE49-F238E27FC236}">
                <a16:creationId xmlns:a16="http://schemas.microsoft.com/office/drawing/2014/main" xmlns="" id="{C9159C87-5390-BA4D-9FF8-9299B45463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1" y="3652838"/>
            <a:ext cx="3209925"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5">
            <a:extLst>
              <a:ext uri="{FF2B5EF4-FFF2-40B4-BE49-F238E27FC236}">
                <a16:creationId xmlns:a16="http://schemas.microsoft.com/office/drawing/2014/main" xmlns="" id="{A1976E13-0425-B340-ACB8-8E5171887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3657600"/>
            <a:ext cx="39624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6">
            <a:extLst>
              <a:ext uri="{FF2B5EF4-FFF2-40B4-BE49-F238E27FC236}">
                <a16:creationId xmlns:a16="http://schemas.microsoft.com/office/drawing/2014/main" xmlns="" id="{09B2FE06-23A6-3F4E-B1A6-57B95F914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3652838"/>
            <a:ext cx="3352800" cy="320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Straight Connector 9">
            <a:extLst>
              <a:ext uri="{FF2B5EF4-FFF2-40B4-BE49-F238E27FC236}">
                <a16:creationId xmlns:a16="http://schemas.microsoft.com/office/drawing/2014/main" xmlns="" id="{120A4F52-F110-B54A-B30B-27E519AC3AB4}"/>
              </a:ext>
            </a:extLst>
          </p:cNvPr>
          <p:cNvCxnSpPr/>
          <p:nvPr/>
        </p:nvCxnSpPr>
        <p:spPr>
          <a:xfrm>
            <a:off x="1524000" y="3657600"/>
            <a:ext cx="9144000" cy="1588"/>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7998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67B74F2B-9534-4540-96B0-5C8E958B9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xmlns="" id="{9794BFE9-A4CA-5B40-A8EC-CC68FC9FA0B7}"/>
              </a:ext>
            </a:extLst>
          </p:cNvPr>
          <p:cNvSpPr>
            <a:spLocks noGrp="1" noChangeArrowheads="1"/>
          </p:cNvSpPr>
          <p:nvPr>
            <p:ph type="title"/>
          </p:nvPr>
        </p:nvSpPr>
        <p:spPr>
          <a:xfrm>
            <a:off x="5172074" y="286603"/>
            <a:ext cx="5983605" cy="1450757"/>
          </a:xfrm>
        </p:spPr>
        <p:txBody>
          <a:bodyPr>
            <a:normAutofit/>
          </a:bodyPr>
          <a:lstStyle/>
          <a:p>
            <a:pPr eaLnBrk="1" hangingPunct="1"/>
            <a:r>
              <a:rPr lang="en-US" altLang="en-US"/>
              <a:t>Humiliation</a:t>
            </a:r>
          </a:p>
        </p:txBody>
      </p:sp>
      <p:pic>
        <p:nvPicPr>
          <p:cNvPr id="10245" name="Picture 5">
            <a:extLst>
              <a:ext uri="{FF2B5EF4-FFF2-40B4-BE49-F238E27FC236}">
                <a16:creationId xmlns:a16="http://schemas.microsoft.com/office/drawing/2014/main" xmlns="" id="{A6E878E6-6662-E742-8375-DDEB2FB3DB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68" r="2" b="23141"/>
          <a:stretch/>
        </p:blipFill>
        <p:spPr bwMode="auto">
          <a:xfrm>
            <a:off x="20" y="10"/>
            <a:ext cx="4580077" cy="3383266"/>
          </a:xfrm>
          <a:prstGeom prst="rect">
            <a:avLst/>
          </a:prstGeom>
          <a:noFill/>
          <a:extLst>
            <a:ext uri="{909E8E84-426E-40DD-AFC4-6F175D3DCCD1}">
              <a14:hiddenFill xmlns:a14="http://schemas.microsoft.com/office/drawing/2010/main">
                <a:solidFill>
                  <a:srgbClr val="FFFFFF"/>
                </a:solidFill>
              </a14:hiddenFill>
            </a:ext>
          </a:extLst>
        </p:spPr>
      </p:pic>
      <p:cxnSp>
        <p:nvCxnSpPr>
          <p:cNvPr id="76" name="Straight Connector 75">
            <a:extLst>
              <a:ext uri="{FF2B5EF4-FFF2-40B4-BE49-F238E27FC236}">
                <a16:creationId xmlns:a16="http://schemas.microsoft.com/office/drawing/2014/main" xmlns="" id="{33BECB2B-2CFA-412C-880F-C4B6097493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44" name="Picture 4">
            <a:extLst>
              <a:ext uri="{FF2B5EF4-FFF2-40B4-BE49-F238E27FC236}">
                <a16:creationId xmlns:a16="http://schemas.microsoft.com/office/drawing/2014/main" xmlns="" id="{9503377F-240A-E742-9288-8B8E505C60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08" r="2" b="16469"/>
          <a:stretch/>
        </p:blipFill>
        <p:spPr bwMode="auto">
          <a:xfrm>
            <a:off x="20" y="3474720"/>
            <a:ext cx="4580077" cy="3383280"/>
          </a:xfrm>
          <a:prstGeom prst="rect">
            <a:avLst/>
          </a:prstGeom>
          <a:noFill/>
          <a:extLst>
            <a:ext uri="{909E8E84-426E-40DD-AFC4-6F175D3DCCD1}">
              <a14:hiddenFill xmlns:a14="http://schemas.microsoft.com/office/drawing/2010/main">
                <a:solidFill>
                  <a:srgbClr val="FFFFFF"/>
                </a:solidFill>
              </a14:hiddenFill>
            </a:ext>
          </a:extLst>
        </p:spPr>
      </p:pic>
      <p:sp>
        <p:nvSpPr>
          <p:cNvPr id="10243" name="Rectangle 3">
            <a:extLst>
              <a:ext uri="{FF2B5EF4-FFF2-40B4-BE49-F238E27FC236}">
                <a16:creationId xmlns:a16="http://schemas.microsoft.com/office/drawing/2014/main" xmlns="" id="{4A7F0B63-CC74-0A4D-BCD8-985D3C2A3EBA}"/>
              </a:ext>
            </a:extLst>
          </p:cNvPr>
          <p:cNvSpPr>
            <a:spLocks noGrp="1" noChangeArrowheads="1"/>
          </p:cNvSpPr>
          <p:nvPr>
            <p:ph idx="1"/>
          </p:nvPr>
        </p:nvSpPr>
        <p:spPr>
          <a:xfrm>
            <a:off x="5172074" y="2108201"/>
            <a:ext cx="5983606" cy="3760891"/>
          </a:xfrm>
        </p:spPr>
        <p:txBody>
          <a:bodyPr>
            <a:normAutofit/>
          </a:bodyPr>
          <a:lstStyle/>
          <a:p>
            <a:pPr eaLnBrk="1" hangingPunct="1"/>
            <a:r>
              <a:rPr lang="en-US" altLang="en-US"/>
              <a:t>The prisoner was then issued a uniform. The main part of this uniform was a dress, or smock, which each prisoner wore at all times with no underclothes. </a:t>
            </a:r>
          </a:p>
          <a:p>
            <a:pPr eaLnBrk="1" hangingPunct="1"/>
            <a:r>
              <a:rPr lang="en-US" altLang="en-US"/>
              <a:t>On the smock, in front and in back, was his prison ID number.</a:t>
            </a:r>
          </a:p>
          <a:p>
            <a:pPr eaLnBrk="1" hangingPunct="1"/>
            <a:r>
              <a:rPr lang="en-US" altLang="en-US"/>
              <a:t>On each prisoner's right ankle was a heavy chain, bolted on and worn at all times. </a:t>
            </a:r>
          </a:p>
        </p:txBody>
      </p:sp>
    </p:spTree>
    <p:extLst>
      <p:ext uri="{BB962C8B-B14F-4D97-AF65-F5344CB8AC3E}">
        <p14:creationId xmlns:p14="http://schemas.microsoft.com/office/powerpoint/2010/main" val="3204861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6">
            <a:extLst>
              <a:ext uri="{FF2B5EF4-FFF2-40B4-BE49-F238E27FC236}">
                <a16:creationId xmlns:a16="http://schemas.microsoft.com/office/drawing/2014/main" xmlns="" id="{A169CFA2-BF84-0C44-82E1-66ED7FE33782}"/>
              </a:ext>
            </a:extLst>
          </p:cNvPr>
          <p:cNvSpPr>
            <a:spLocks noGrp="1"/>
          </p:cNvSpPr>
          <p:nvPr>
            <p:ph type="title"/>
          </p:nvPr>
        </p:nvSpPr>
        <p:spPr>
          <a:xfrm>
            <a:off x="5117309" y="634946"/>
            <a:ext cx="6432434" cy="1450757"/>
          </a:xfrm>
        </p:spPr>
        <p:txBody>
          <a:bodyPr>
            <a:normAutofit/>
          </a:bodyPr>
          <a:lstStyle/>
          <a:p>
            <a:pPr eaLnBrk="1" hangingPunct="1"/>
            <a:r>
              <a:rPr lang="en-US" altLang="en-US"/>
              <a:t>Becoming a Prisoner</a:t>
            </a:r>
          </a:p>
        </p:txBody>
      </p:sp>
      <p:pic>
        <p:nvPicPr>
          <p:cNvPr id="11268" name="Picture 4">
            <a:extLst>
              <a:ext uri="{FF2B5EF4-FFF2-40B4-BE49-F238E27FC236}">
                <a16:creationId xmlns:a16="http://schemas.microsoft.com/office/drawing/2014/main" xmlns="" id="{9E7657AC-5165-744A-93A8-31B035E6316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4254" y="634947"/>
            <a:ext cx="3700803" cy="2519034"/>
          </a:xfrm>
          <a:prstGeom prst="rect">
            <a:avLst/>
          </a:prstGeom>
          <a:noFill/>
          <a:extLst>
            <a:ext uri="{909E8E84-426E-40DD-AFC4-6F175D3DCCD1}">
              <a14:hiddenFill xmlns:a14="http://schemas.microsoft.com/office/drawing/2010/main">
                <a:solidFill>
                  <a:srgbClr val="FFFFFF"/>
                </a:solidFill>
              </a14:hiddenFill>
            </a:ext>
          </a:extLst>
        </p:spPr>
      </p:pic>
      <p:cxnSp>
        <p:nvCxnSpPr>
          <p:cNvPr id="76" name="Straight Connector 75">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1269" name="Picture 6" descr="http://www.prisonexp.org/images/spic25.gif">
            <a:extLst>
              <a:ext uri="{FF2B5EF4-FFF2-40B4-BE49-F238E27FC236}">
                <a16:creationId xmlns:a16="http://schemas.microsoft.com/office/drawing/2014/main" xmlns="" id="{9A8E040A-FD2C-354F-883B-A0890508E00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359" y="3475717"/>
            <a:ext cx="3828595" cy="2478770"/>
          </a:xfrm>
          <a:prstGeom prst="rect">
            <a:avLst/>
          </a:prstGeom>
          <a:noFill/>
          <a:extLst>
            <a:ext uri="{909E8E84-426E-40DD-AFC4-6F175D3DCCD1}">
              <a14:hiddenFill xmlns:a14="http://schemas.microsoft.com/office/drawing/2010/main">
                <a:solidFill>
                  <a:srgbClr val="FFFFFF"/>
                </a:solidFill>
              </a14:hiddenFill>
            </a:ext>
          </a:extLst>
        </p:spPr>
      </p:pic>
      <p:sp>
        <p:nvSpPr>
          <p:cNvPr id="11267" name="Rectangle 3">
            <a:extLst>
              <a:ext uri="{FF2B5EF4-FFF2-40B4-BE49-F238E27FC236}">
                <a16:creationId xmlns:a16="http://schemas.microsoft.com/office/drawing/2014/main" xmlns="" id="{8573F177-A2EA-FB4A-A2B2-725E8D6D435D}"/>
              </a:ext>
            </a:extLst>
          </p:cNvPr>
          <p:cNvSpPr>
            <a:spLocks noGrp="1" noChangeArrowheads="1"/>
          </p:cNvSpPr>
          <p:nvPr>
            <p:ph idx="1"/>
          </p:nvPr>
        </p:nvSpPr>
        <p:spPr>
          <a:xfrm>
            <a:off x="5117308" y="2407436"/>
            <a:ext cx="6432434" cy="3461658"/>
          </a:xfrm>
        </p:spPr>
        <p:txBody>
          <a:bodyPr>
            <a:normAutofit/>
          </a:bodyPr>
          <a:lstStyle/>
          <a:p>
            <a:pPr eaLnBrk="1" hangingPunct="1"/>
            <a:r>
              <a:rPr lang="en-US" altLang="en-US" dirty="0"/>
              <a:t>The chain on their foot was used in order to remind prisoners of the oppressiveness of their environment. </a:t>
            </a:r>
          </a:p>
          <a:p>
            <a:pPr lvl="1" eaLnBrk="1" hangingPunct="1"/>
            <a:r>
              <a:rPr lang="en-US" altLang="en-US" dirty="0"/>
              <a:t>When a prisoner turned over, the chain would hit his leg, waking him up and reminding him that he was still in prison</a:t>
            </a:r>
          </a:p>
          <a:p>
            <a:pPr eaLnBrk="1" hangingPunct="1"/>
            <a:r>
              <a:rPr lang="en-US" altLang="en-US" dirty="0"/>
              <a:t>The process of having one's head shaved is designed in part to minimize each person's individuality. It is also a way of getting people to begin complying with the arbitrary, coercive rules of the institution. </a:t>
            </a:r>
          </a:p>
        </p:txBody>
      </p:sp>
      <p:sp>
        <p:nvSpPr>
          <p:cNvPr id="78" name="Rectangle 77">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71153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67B74F2B-9534-4540-96B0-5C8E958B9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xmlns="" id="{12C31AB5-09FE-8D43-8515-C472CE6C7FC1}"/>
              </a:ext>
            </a:extLst>
          </p:cNvPr>
          <p:cNvSpPr>
            <a:spLocks noGrp="1" noChangeArrowheads="1"/>
          </p:cNvSpPr>
          <p:nvPr>
            <p:ph type="title"/>
          </p:nvPr>
        </p:nvSpPr>
        <p:spPr>
          <a:xfrm>
            <a:off x="5172074" y="286603"/>
            <a:ext cx="5983605" cy="1450757"/>
          </a:xfrm>
        </p:spPr>
        <p:txBody>
          <a:bodyPr>
            <a:normAutofit/>
          </a:bodyPr>
          <a:lstStyle/>
          <a:p>
            <a:pPr eaLnBrk="1" hangingPunct="1"/>
            <a:r>
              <a:rPr lang="en-US" altLang="en-US" dirty="0"/>
              <a:t>Enforcing the Law</a:t>
            </a:r>
          </a:p>
        </p:txBody>
      </p:sp>
      <p:pic>
        <p:nvPicPr>
          <p:cNvPr id="12293" name="Picture 7" descr="http://www.skeptic.com/eskeptic/07-04-04images/Stanford_Prison.jpg">
            <a:extLst>
              <a:ext uri="{FF2B5EF4-FFF2-40B4-BE49-F238E27FC236}">
                <a16:creationId xmlns:a16="http://schemas.microsoft.com/office/drawing/2014/main" xmlns="" id="{97D38AC6-E8EA-DC4C-8A2B-DCE52A2F9E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676" r="3560" b="-1"/>
          <a:stretch/>
        </p:blipFill>
        <p:spPr bwMode="auto">
          <a:xfrm>
            <a:off x="20" y="10"/>
            <a:ext cx="4580077" cy="3383266"/>
          </a:xfrm>
          <a:prstGeom prst="rect">
            <a:avLst/>
          </a:prstGeom>
          <a:noFill/>
          <a:extLst>
            <a:ext uri="{909E8E84-426E-40DD-AFC4-6F175D3DCCD1}">
              <a14:hiddenFill xmlns:a14="http://schemas.microsoft.com/office/drawing/2010/main">
                <a:solidFill>
                  <a:srgbClr val="FFFFFF"/>
                </a:solidFill>
              </a14:hiddenFill>
            </a:ext>
          </a:extLst>
        </p:spPr>
      </p:pic>
      <p:cxnSp>
        <p:nvCxnSpPr>
          <p:cNvPr id="76" name="Straight Connector 75">
            <a:extLst>
              <a:ext uri="{FF2B5EF4-FFF2-40B4-BE49-F238E27FC236}">
                <a16:creationId xmlns:a16="http://schemas.microsoft.com/office/drawing/2014/main" xmlns="" id="{33BECB2B-2CFA-412C-880F-C4B6097493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2292" name="Picture 5">
            <a:extLst>
              <a:ext uri="{FF2B5EF4-FFF2-40B4-BE49-F238E27FC236}">
                <a16:creationId xmlns:a16="http://schemas.microsoft.com/office/drawing/2014/main" xmlns="" id="{56001073-93F8-FF44-9FFC-C3FD7DCB19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08" r="2" b="19906"/>
          <a:stretch/>
        </p:blipFill>
        <p:spPr bwMode="auto">
          <a:xfrm>
            <a:off x="20" y="3474720"/>
            <a:ext cx="4580077" cy="3383280"/>
          </a:xfrm>
          <a:prstGeom prst="rect">
            <a:avLst/>
          </a:prstGeom>
          <a:noFill/>
          <a:extLst>
            <a:ext uri="{909E8E84-426E-40DD-AFC4-6F175D3DCCD1}">
              <a14:hiddenFill xmlns:a14="http://schemas.microsoft.com/office/drawing/2010/main">
                <a:solidFill>
                  <a:srgbClr val="FFFFFF"/>
                </a:solidFill>
              </a14:hiddenFill>
            </a:ext>
          </a:extLst>
        </p:spPr>
      </p:pic>
      <p:sp>
        <p:nvSpPr>
          <p:cNvPr id="12291" name="Rectangle 3">
            <a:extLst>
              <a:ext uri="{FF2B5EF4-FFF2-40B4-BE49-F238E27FC236}">
                <a16:creationId xmlns:a16="http://schemas.microsoft.com/office/drawing/2014/main" xmlns="" id="{389D48C9-4478-574E-8D53-444DD4A9E2B7}"/>
              </a:ext>
            </a:extLst>
          </p:cNvPr>
          <p:cNvSpPr>
            <a:spLocks noGrp="1" noChangeArrowheads="1"/>
          </p:cNvSpPr>
          <p:nvPr>
            <p:ph idx="1"/>
          </p:nvPr>
        </p:nvSpPr>
        <p:spPr>
          <a:xfrm>
            <a:off x="5172074" y="2108201"/>
            <a:ext cx="5983606" cy="3760891"/>
          </a:xfrm>
        </p:spPr>
        <p:txBody>
          <a:bodyPr>
            <a:normAutofit/>
          </a:bodyPr>
          <a:lstStyle/>
          <a:p>
            <a:pPr eaLnBrk="1" hangingPunct="1"/>
            <a:r>
              <a:rPr lang="en-US" altLang="en-US" dirty="0"/>
              <a:t>The guards were free, within limits, to do whatever they thought was necessary to maintain law and order in the prison. </a:t>
            </a:r>
          </a:p>
          <a:p>
            <a:pPr lvl="1" eaLnBrk="1" hangingPunct="1"/>
            <a:r>
              <a:rPr lang="en-US" altLang="en-US" dirty="0"/>
              <a:t>The guards made their own set of rules.</a:t>
            </a:r>
          </a:p>
          <a:p>
            <a:pPr eaLnBrk="1" hangingPunct="1"/>
            <a:r>
              <a:rPr lang="en-US" altLang="en-US" dirty="0"/>
              <a:t>All guards were dressed in identical uniforms of khaki, and wore a whistle around their neck and a Billy club borrowed from the police. </a:t>
            </a:r>
          </a:p>
          <a:p>
            <a:pPr lvl="1" eaLnBrk="1" hangingPunct="1"/>
            <a:r>
              <a:rPr lang="en-US" altLang="en-US" dirty="0"/>
              <a:t>Guards also wore mirror sunglasses which prevented anyone from seeing their eyes or reading their emotions.</a:t>
            </a:r>
          </a:p>
        </p:txBody>
      </p:sp>
    </p:spTree>
    <p:extLst>
      <p:ext uri="{BB962C8B-B14F-4D97-AF65-F5344CB8AC3E}">
        <p14:creationId xmlns:p14="http://schemas.microsoft.com/office/powerpoint/2010/main" val="2015906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7">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xmlns="" id="{CFDA59EE-FB0E-144D-836F-7EA4F98AE86E}"/>
              </a:ext>
            </a:extLst>
          </p:cNvPr>
          <p:cNvSpPr>
            <a:spLocks noGrp="1"/>
          </p:cNvSpPr>
          <p:nvPr>
            <p:ph type="title"/>
          </p:nvPr>
        </p:nvSpPr>
        <p:spPr>
          <a:xfrm>
            <a:off x="642257" y="634946"/>
            <a:ext cx="6432434" cy="1450757"/>
          </a:xfrm>
        </p:spPr>
        <p:txBody>
          <a:bodyPr>
            <a:normAutofit/>
          </a:bodyPr>
          <a:lstStyle/>
          <a:p>
            <a:pPr eaLnBrk="1" hangingPunct="1"/>
            <a:r>
              <a:rPr lang="en-US" altLang="en-US"/>
              <a:t>In the Cells</a:t>
            </a:r>
          </a:p>
        </p:txBody>
      </p:sp>
      <p:cxnSp>
        <p:nvCxnSpPr>
          <p:cNvPr id="13320" name="Straight Connector 139">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315" name="Content Placeholder 2">
            <a:extLst>
              <a:ext uri="{FF2B5EF4-FFF2-40B4-BE49-F238E27FC236}">
                <a16:creationId xmlns:a16="http://schemas.microsoft.com/office/drawing/2014/main" xmlns="" id="{6B72E6D6-4472-C543-B539-159973BB210A}"/>
              </a:ext>
            </a:extLst>
          </p:cNvPr>
          <p:cNvSpPr>
            <a:spLocks noGrp="1"/>
          </p:cNvSpPr>
          <p:nvPr>
            <p:ph idx="1"/>
          </p:nvPr>
        </p:nvSpPr>
        <p:spPr>
          <a:xfrm>
            <a:off x="642257" y="2407436"/>
            <a:ext cx="6432434" cy="3461658"/>
          </a:xfrm>
        </p:spPr>
        <p:txBody>
          <a:bodyPr>
            <a:normAutofit/>
          </a:bodyPr>
          <a:lstStyle/>
          <a:p>
            <a:pPr eaLnBrk="1" hangingPunct="1"/>
            <a:r>
              <a:rPr lang="en-US" altLang="en-US" dirty="0"/>
              <a:t>The experiment began with nine guards and nine prisoners in the jail. Three guards worked each of three eight-hour shifts, while three prisoners occupied each of the three barren cells around the clock.</a:t>
            </a:r>
          </a:p>
          <a:p>
            <a:pPr eaLnBrk="1" hangingPunct="1"/>
            <a:r>
              <a:rPr lang="en-US" altLang="en-US" dirty="0"/>
              <a:t>The cells were so small that there was room for only three cots on which the prisoners slept or sat, with room for little else. </a:t>
            </a:r>
          </a:p>
          <a:p>
            <a:pPr eaLnBrk="1" hangingPunct="1"/>
            <a:endParaRPr lang="en-US" altLang="en-US" dirty="0"/>
          </a:p>
        </p:txBody>
      </p:sp>
      <p:pic>
        <p:nvPicPr>
          <p:cNvPr id="13317" name="Picture 4" descr="http://www.prisonexp.org/images/spic31.gif">
            <a:extLst>
              <a:ext uri="{FF2B5EF4-FFF2-40B4-BE49-F238E27FC236}">
                <a16:creationId xmlns:a16="http://schemas.microsoft.com/office/drawing/2014/main" xmlns="" id="{250BB29E-6D9B-3F4A-9E10-D4C315A571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60" b="1"/>
          <a:stretch/>
        </p:blipFill>
        <p:spPr bwMode="auto">
          <a:xfrm>
            <a:off x="7631299" y="634947"/>
            <a:ext cx="3852091" cy="2519036"/>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a:extLst>
              <a:ext uri="{FF2B5EF4-FFF2-40B4-BE49-F238E27FC236}">
                <a16:creationId xmlns:a16="http://schemas.microsoft.com/office/drawing/2014/main" xmlns="" id="{13C3F756-0C29-D547-B094-6946E1E30A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23" r="2" b="17406"/>
          <a:stretch/>
        </p:blipFill>
        <p:spPr bwMode="auto">
          <a:xfrm>
            <a:off x="7626377" y="3428999"/>
            <a:ext cx="3861932" cy="2525487"/>
          </a:xfrm>
          <a:prstGeom prst="rect">
            <a:avLst/>
          </a:prstGeom>
          <a:noFill/>
          <a:extLst>
            <a:ext uri="{909E8E84-426E-40DD-AFC4-6F175D3DCCD1}">
              <a14:hiddenFill xmlns:a14="http://schemas.microsoft.com/office/drawing/2010/main">
                <a:solidFill>
                  <a:srgbClr val="FFFFFF"/>
                </a:solidFill>
              </a14:hiddenFill>
            </a:ext>
          </a:extLst>
        </p:spPr>
      </p:pic>
      <p:sp>
        <p:nvSpPr>
          <p:cNvPr id="13321" name="Rectangle 141">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69858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xmlns="" id="{873ECEC8-0F24-45B8-950F-35FC94BCEA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xmlns="" id="{705AA437-2126-5047-BF0D-6F67A3A93645}"/>
              </a:ext>
            </a:extLst>
          </p:cNvPr>
          <p:cNvSpPr>
            <a:spLocks noGrp="1" noChangeArrowheads="1"/>
          </p:cNvSpPr>
          <p:nvPr>
            <p:ph type="title"/>
          </p:nvPr>
        </p:nvSpPr>
        <p:spPr>
          <a:xfrm>
            <a:off x="7859485" y="634946"/>
            <a:ext cx="3690257" cy="1450757"/>
          </a:xfrm>
        </p:spPr>
        <p:txBody>
          <a:bodyPr>
            <a:normAutofit/>
          </a:bodyPr>
          <a:lstStyle/>
          <a:p>
            <a:pPr eaLnBrk="1" hangingPunct="1"/>
            <a:r>
              <a:rPr lang="en-US" altLang="en-US"/>
              <a:t>Asserting Authority </a:t>
            </a:r>
          </a:p>
        </p:txBody>
      </p:sp>
      <p:pic>
        <p:nvPicPr>
          <p:cNvPr id="14341" name="Picture 6" descr="http://www3.niu.edu/acad/psych/Millis/History/2004/Prison_hall.jpg">
            <a:extLst>
              <a:ext uri="{FF2B5EF4-FFF2-40B4-BE49-F238E27FC236}">
                <a16:creationId xmlns:a16="http://schemas.microsoft.com/office/drawing/2014/main" xmlns="" id="{83FF891C-A366-424D-91BE-A4972DE49C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92" r="-4" b="-4"/>
          <a:stretch/>
        </p:blipFill>
        <p:spPr bwMode="auto">
          <a:xfrm>
            <a:off x="634001" y="640077"/>
            <a:ext cx="3409179" cy="5314406"/>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8" descr="http://www.prisonexp.org/images/spic26.gif">
            <a:extLst>
              <a:ext uri="{FF2B5EF4-FFF2-40B4-BE49-F238E27FC236}">
                <a16:creationId xmlns:a16="http://schemas.microsoft.com/office/drawing/2014/main" xmlns="" id="{053DF10D-03D1-6C42-80B5-0FDDA0B5E0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183" b="33026"/>
          <a:stretch/>
        </p:blipFill>
        <p:spPr bwMode="auto">
          <a:xfrm>
            <a:off x="4134617" y="640084"/>
            <a:ext cx="3409182" cy="2611480"/>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xmlns="" id="{89EB8C68-FF1B-4849-867B-32D29B19F10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4340" name="Picture 4">
            <a:extLst>
              <a:ext uri="{FF2B5EF4-FFF2-40B4-BE49-F238E27FC236}">
                <a16:creationId xmlns:a16="http://schemas.microsoft.com/office/drawing/2014/main" xmlns="" id="{A43F1865-BD67-CC41-8689-BB3C1B76703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477" r="-1" b="9755"/>
          <a:stretch/>
        </p:blipFill>
        <p:spPr bwMode="auto">
          <a:xfrm>
            <a:off x="4134616" y="3343005"/>
            <a:ext cx="3409175" cy="2611481"/>
          </a:xfrm>
          <a:prstGeom prst="rect">
            <a:avLst/>
          </a:prstGeom>
          <a:noFill/>
          <a:extLst>
            <a:ext uri="{909E8E84-426E-40DD-AFC4-6F175D3DCCD1}">
              <a14:hiddenFill xmlns:a14="http://schemas.microsoft.com/office/drawing/2010/main">
                <a:solidFill>
                  <a:srgbClr val="FFFFFF"/>
                </a:solidFill>
              </a14:hiddenFill>
            </a:ext>
          </a:extLst>
        </p:spPr>
      </p:pic>
      <p:sp>
        <p:nvSpPr>
          <p:cNvPr id="14339" name="Rectangle 3">
            <a:extLst>
              <a:ext uri="{FF2B5EF4-FFF2-40B4-BE49-F238E27FC236}">
                <a16:creationId xmlns:a16="http://schemas.microsoft.com/office/drawing/2014/main" xmlns="" id="{3E71462B-0D68-B245-9D2B-E3E8DE984D58}"/>
              </a:ext>
            </a:extLst>
          </p:cNvPr>
          <p:cNvSpPr>
            <a:spLocks noGrp="1" noChangeArrowheads="1"/>
          </p:cNvSpPr>
          <p:nvPr>
            <p:ph idx="1"/>
          </p:nvPr>
        </p:nvSpPr>
        <p:spPr>
          <a:xfrm>
            <a:off x="7859485" y="2407436"/>
            <a:ext cx="3690257" cy="3461658"/>
          </a:xfrm>
        </p:spPr>
        <p:txBody>
          <a:bodyPr>
            <a:normAutofit/>
          </a:bodyPr>
          <a:lstStyle/>
          <a:p>
            <a:pPr eaLnBrk="1" hangingPunct="1"/>
            <a:r>
              <a:rPr lang="en-US" altLang="en-US"/>
              <a:t>At 2:30 A.M. prisoners were awakened from sleep by blasting whistles for the first of many "counts." The counts served as a way to familiarizing the prisoners with their numbers. </a:t>
            </a:r>
          </a:p>
          <a:p>
            <a:pPr lvl="1" eaLnBrk="1" hangingPunct="1"/>
            <a:r>
              <a:rPr lang="en-US" altLang="en-US"/>
              <a:t>More importantly, they provided a regular occasion for the guards to exercise control over the prisoners. </a:t>
            </a:r>
          </a:p>
        </p:txBody>
      </p:sp>
      <p:sp>
        <p:nvSpPr>
          <p:cNvPr id="79" name="Rectangle 78">
            <a:extLst>
              <a:ext uri="{FF2B5EF4-FFF2-40B4-BE49-F238E27FC236}">
                <a16:creationId xmlns:a16="http://schemas.microsoft.com/office/drawing/2014/main" xmlns="" id="{8B53612E-ADB2-4457-9688-89506397AF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73195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F4FAA6B4-BAFB-4474-9B14-DC83A90965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7">
            <a:extLst>
              <a:ext uri="{FF2B5EF4-FFF2-40B4-BE49-F238E27FC236}">
                <a16:creationId xmlns:a16="http://schemas.microsoft.com/office/drawing/2014/main" xmlns="" id="{D2E771CC-5299-CA4B-B902-C5A6ABADA320}"/>
              </a:ext>
            </a:extLst>
          </p:cNvPr>
          <p:cNvSpPr>
            <a:spLocks noGrp="1"/>
          </p:cNvSpPr>
          <p:nvPr>
            <p:ph type="title"/>
          </p:nvPr>
        </p:nvSpPr>
        <p:spPr>
          <a:xfrm>
            <a:off x="1097280" y="286603"/>
            <a:ext cx="10058400" cy="1450757"/>
          </a:xfrm>
        </p:spPr>
        <p:txBody>
          <a:bodyPr>
            <a:normAutofit/>
          </a:bodyPr>
          <a:lstStyle/>
          <a:p>
            <a:pPr eaLnBrk="1" hangingPunct="1"/>
            <a:r>
              <a:rPr lang="en-US" altLang="en-US"/>
              <a:t>Physical Punishment</a:t>
            </a:r>
          </a:p>
        </p:txBody>
      </p:sp>
      <p:cxnSp>
        <p:nvCxnSpPr>
          <p:cNvPr id="76" name="Straight Connector 75">
            <a:extLst>
              <a:ext uri="{FF2B5EF4-FFF2-40B4-BE49-F238E27FC236}">
                <a16:creationId xmlns:a16="http://schemas.microsoft.com/office/drawing/2014/main" xmlns="" id="{4364CDC3-ADB0-4691-9286-5925F160C2D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363" name="Rectangle 3">
            <a:extLst>
              <a:ext uri="{FF2B5EF4-FFF2-40B4-BE49-F238E27FC236}">
                <a16:creationId xmlns:a16="http://schemas.microsoft.com/office/drawing/2014/main" xmlns="" id="{5BF11C2D-DCF9-2B43-B1CF-BA3A37867D4F}"/>
              </a:ext>
            </a:extLst>
          </p:cNvPr>
          <p:cNvSpPr>
            <a:spLocks noGrp="1" noChangeArrowheads="1"/>
          </p:cNvSpPr>
          <p:nvPr>
            <p:ph idx="1"/>
          </p:nvPr>
        </p:nvSpPr>
        <p:spPr>
          <a:xfrm>
            <a:off x="1097281" y="2108201"/>
            <a:ext cx="3557016" cy="3760891"/>
          </a:xfrm>
        </p:spPr>
        <p:txBody>
          <a:bodyPr>
            <a:normAutofit/>
          </a:bodyPr>
          <a:lstStyle/>
          <a:p>
            <a:pPr eaLnBrk="1" hangingPunct="1">
              <a:lnSpc>
                <a:spcPct val="100000"/>
              </a:lnSpc>
            </a:pPr>
            <a:r>
              <a:rPr lang="en-US" altLang="en-US" sz="1800" dirty="0"/>
              <a:t>Push-ups were a common form of physical punishment imposed by the guards, for infractions of the rules or displays of improper attitudes toward the guards or institution.</a:t>
            </a:r>
          </a:p>
          <a:p>
            <a:pPr eaLnBrk="1" hangingPunct="1">
              <a:lnSpc>
                <a:spcPct val="100000"/>
              </a:lnSpc>
            </a:pPr>
            <a:r>
              <a:rPr lang="en-US" altLang="en-US" sz="1800" dirty="0"/>
              <a:t>One of the guards stepped on the prisoners' backs while they did push-ups, or made other prisoners sit on the backs of fellow prisoners doing their push-ups. </a:t>
            </a:r>
          </a:p>
        </p:txBody>
      </p:sp>
      <p:pic>
        <p:nvPicPr>
          <p:cNvPr id="15364" name="Picture 4">
            <a:extLst>
              <a:ext uri="{FF2B5EF4-FFF2-40B4-BE49-F238E27FC236}">
                <a16:creationId xmlns:a16="http://schemas.microsoft.com/office/drawing/2014/main" xmlns="" id="{2C605D97-186A-DE49-9DD9-FC90639DE1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76027" y="2654394"/>
            <a:ext cx="2939514" cy="2668494"/>
          </a:xfrm>
          <a:prstGeom prst="rect">
            <a:avLst/>
          </a:prstGeom>
          <a:noFill/>
          <a:extLst>
            <a:ext uri="{909E8E84-426E-40DD-AFC4-6F175D3DCCD1}">
              <a14:hiddenFill xmlns:a14="http://schemas.microsoft.com/office/drawing/2010/main">
                <a:solidFill>
                  <a:srgbClr val="FFFFFF"/>
                </a:solidFill>
              </a14:hiddenFill>
            </a:ext>
          </a:extLst>
        </p:spPr>
      </p:pic>
      <p:pic>
        <p:nvPicPr>
          <p:cNvPr id="15365" name="Picture 2" descr="http://www.prisonexp.org/images/spic6.gif">
            <a:extLst>
              <a:ext uri="{FF2B5EF4-FFF2-40B4-BE49-F238E27FC236}">
                <a16:creationId xmlns:a16="http://schemas.microsoft.com/office/drawing/2014/main" xmlns="" id="{10634F1C-2DA9-D645-8C3B-09D2EAC528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0303" b="15218"/>
          <a:stretch>
            <a:fillRect/>
          </a:stretch>
        </p:blipFill>
        <p:spPr bwMode="auto">
          <a:xfrm>
            <a:off x="8216164" y="2677780"/>
            <a:ext cx="2939515" cy="2621710"/>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xmlns="" id="{DB148495-5F82-48E2-A76C-C8E1C89499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8144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xmlns="" id="{13BCCAE5-A35B-4B66-A4A7-E23C34A403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xmlns="" id="{AEE1C9A9-8A66-F540-A710-DB75FDDA81B3}"/>
              </a:ext>
            </a:extLst>
          </p:cNvPr>
          <p:cNvSpPr>
            <a:spLocks noGrp="1" noChangeArrowheads="1"/>
          </p:cNvSpPr>
          <p:nvPr>
            <p:ph type="title"/>
          </p:nvPr>
        </p:nvSpPr>
        <p:spPr>
          <a:xfrm>
            <a:off x="1097280" y="286603"/>
            <a:ext cx="10058400" cy="1450757"/>
          </a:xfrm>
        </p:spPr>
        <p:txBody>
          <a:bodyPr>
            <a:normAutofit/>
          </a:bodyPr>
          <a:lstStyle/>
          <a:p>
            <a:pPr eaLnBrk="1" hangingPunct="1"/>
            <a:r>
              <a:rPr lang="en-US" altLang="en-US"/>
              <a:t>Asserting Independence</a:t>
            </a:r>
          </a:p>
        </p:txBody>
      </p:sp>
      <p:cxnSp>
        <p:nvCxnSpPr>
          <p:cNvPr id="139" name="Straight Connector 138">
            <a:extLst>
              <a:ext uri="{FF2B5EF4-FFF2-40B4-BE49-F238E27FC236}">
                <a16:creationId xmlns:a16="http://schemas.microsoft.com/office/drawing/2014/main" xmlns="" id="{6987BDFB-DE64-4B56-B44F-45FAE19FA9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387" name="Rectangle 3">
            <a:extLst>
              <a:ext uri="{FF2B5EF4-FFF2-40B4-BE49-F238E27FC236}">
                <a16:creationId xmlns:a16="http://schemas.microsoft.com/office/drawing/2014/main" xmlns="" id="{50156640-E228-D347-8C9D-2AF6C00E45B0}"/>
              </a:ext>
            </a:extLst>
          </p:cNvPr>
          <p:cNvSpPr>
            <a:spLocks noGrp="1" noChangeArrowheads="1"/>
          </p:cNvSpPr>
          <p:nvPr>
            <p:ph idx="1"/>
          </p:nvPr>
        </p:nvSpPr>
        <p:spPr>
          <a:xfrm>
            <a:off x="1097280" y="2108201"/>
            <a:ext cx="6437367" cy="3760891"/>
          </a:xfrm>
        </p:spPr>
        <p:txBody>
          <a:bodyPr>
            <a:normAutofit/>
          </a:bodyPr>
          <a:lstStyle/>
          <a:p>
            <a:pPr eaLnBrk="1" hangingPunct="1"/>
            <a:r>
              <a:rPr lang="en-US" altLang="en-US" dirty="0"/>
              <a:t>Because the first day passed without incident, the guards were surprised and totally unprepared for the rebellion which broke out on the morning of the second day. </a:t>
            </a:r>
          </a:p>
          <a:p>
            <a:pPr lvl="1" eaLnBrk="1" hangingPunct="1"/>
            <a:r>
              <a:rPr lang="en-US" altLang="en-US" dirty="0"/>
              <a:t>Prisoners removed their stocking caps, ripped off their numbers, and barricaded themselves inside the cells by putting their beds against the door</a:t>
            </a:r>
          </a:p>
          <a:p>
            <a:pPr eaLnBrk="1" hangingPunct="1"/>
            <a:r>
              <a:rPr lang="en-US" altLang="en-US" dirty="0"/>
              <a:t>The guards were angered and frustrated because the prisoners began to taunt and curse them. When the morning shift of guards came on, they became upset at the night shift who, they felt, must have been too lenient. </a:t>
            </a:r>
          </a:p>
        </p:txBody>
      </p:sp>
      <p:pic>
        <p:nvPicPr>
          <p:cNvPr id="16388" name="Picture 5" descr="http://www.prisonexp.org/images/spic35.gif">
            <a:extLst>
              <a:ext uri="{FF2B5EF4-FFF2-40B4-BE49-F238E27FC236}">
                <a16:creationId xmlns:a16="http://schemas.microsoft.com/office/drawing/2014/main" xmlns="" id="{35459ED9-8CEA-3B4E-A787-84413A1942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64" r="-2" b="-2"/>
          <a:stretch/>
        </p:blipFill>
        <p:spPr bwMode="auto">
          <a:xfrm>
            <a:off x="8129006" y="2425490"/>
            <a:ext cx="3144043" cy="3126311"/>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xmlns="" id="{9E4CE3CF-6887-4947-8090-EC10F183F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011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xmlns="" id="{B2497AD7-494E-467E-8084-3B7B78A925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xmlns="" id="{5FC650AB-699E-7449-92FB-535FA54B36C7}"/>
              </a:ext>
            </a:extLst>
          </p:cNvPr>
          <p:cNvSpPr>
            <a:spLocks noGrp="1"/>
          </p:cNvSpPr>
          <p:nvPr>
            <p:ph type="title"/>
          </p:nvPr>
        </p:nvSpPr>
        <p:spPr>
          <a:xfrm>
            <a:off x="1097280" y="286603"/>
            <a:ext cx="4712571" cy="1450757"/>
          </a:xfrm>
        </p:spPr>
        <p:txBody>
          <a:bodyPr>
            <a:normAutofit/>
          </a:bodyPr>
          <a:lstStyle/>
          <a:p>
            <a:pPr eaLnBrk="1" hangingPunct="1"/>
            <a:r>
              <a:rPr lang="en-US" altLang="en-US" sz="4000"/>
              <a:t>Putting Down the Rebellion</a:t>
            </a:r>
          </a:p>
        </p:txBody>
      </p:sp>
      <p:cxnSp>
        <p:nvCxnSpPr>
          <p:cNvPr id="77" name="Straight Connector 76">
            <a:extLst>
              <a:ext uri="{FF2B5EF4-FFF2-40B4-BE49-F238E27FC236}">
                <a16:creationId xmlns:a16="http://schemas.microsoft.com/office/drawing/2014/main" xmlns="" id="{083CCEFB-C9A4-47E8-8467-3574B0C2548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46411" y="1922415"/>
            <a:ext cx="46634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411" name="Content Placeholder 2">
            <a:extLst>
              <a:ext uri="{FF2B5EF4-FFF2-40B4-BE49-F238E27FC236}">
                <a16:creationId xmlns:a16="http://schemas.microsoft.com/office/drawing/2014/main" xmlns="" id="{C6FA687E-DBE4-234A-BDA6-8ACF63FAF1DD}"/>
              </a:ext>
            </a:extLst>
          </p:cNvPr>
          <p:cNvSpPr>
            <a:spLocks noGrp="1"/>
          </p:cNvSpPr>
          <p:nvPr>
            <p:ph idx="1"/>
          </p:nvPr>
        </p:nvSpPr>
        <p:spPr>
          <a:xfrm>
            <a:off x="1097280" y="2108201"/>
            <a:ext cx="4712571" cy="3760891"/>
          </a:xfrm>
        </p:spPr>
        <p:txBody>
          <a:bodyPr>
            <a:normAutofit/>
          </a:bodyPr>
          <a:lstStyle/>
          <a:p>
            <a:pPr eaLnBrk="1" hangingPunct="1"/>
            <a:r>
              <a:rPr lang="en-US" altLang="en-US" dirty="0"/>
              <a:t>The guards called in reinforcements. The three guards who were waiting on stand-by duty came in and the night shift of guards voluntarily remained on duty</a:t>
            </a:r>
          </a:p>
          <a:p>
            <a:pPr eaLnBrk="1" hangingPunct="1"/>
            <a:r>
              <a:rPr lang="en-US" altLang="en-US" dirty="0"/>
              <a:t>The guards broke into each cell, stripped the prisoners naked, took the beds out, forced the ringleaders of the prisoner rebellion into solitary confinement.</a:t>
            </a:r>
          </a:p>
          <a:p>
            <a:pPr eaLnBrk="1" hangingPunct="1"/>
            <a:endParaRPr lang="en-US" altLang="en-US" dirty="0"/>
          </a:p>
        </p:txBody>
      </p:sp>
      <p:pic>
        <p:nvPicPr>
          <p:cNvPr id="17414" name="Picture 5">
            <a:extLst>
              <a:ext uri="{FF2B5EF4-FFF2-40B4-BE49-F238E27FC236}">
                <a16:creationId xmlns:a16="http://schemas.microsoft.com/office/drawing/2014/main" xmlns="" id="{D4AD3166-3205-7F41-979F-D1864E2827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3508" b="-2"/>
          <a:stretch/>
        </p:blipFill>
        <p:spPr bwMode="auto">
          <a:xfrm>
            <a:off x="6265647" y="-4"/>
            <a:ext cx="2917456" cy="3407774"/>
          </a:xfrm>
          <a:prstGeom prst="rect">
            <a:avLst/>
          </a:prstGeom>
          <a:noFill/>
          <a:extLst>
            <a:ext uri="{909E8E84-426E-40DD-AFC4-6F175D3DCCD1}">
              <a14:hiddenFill xmlns:a14="http://schemas.microsoft.com/office/drawing/2010/main">
                <a:solidFill>
                  <a:srgbClr val="FFFFFF"/>
                </a:solidFill>
              </a14:hiddenFill>
            </a:ext>
          </a:extLst>
        </p:spPr>
      </p:pic>
      <p:pic>
        <p:nvPicPr>
          <p:cNvPr id="17413" name="Picture 5">
            <a:extLst>
              <a:ext uri="{FF2B5EF4-FFF2-40B4-BE49-F238E27FC236}">
                <a16:creationId xmlns:a16="http://schemas.microsoft.com/office/drawing/2014/main" xmlns="" id="{A97C02B8-9E49-8A44-BA6C-C1CFC25025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793" r="14645" b="2"/>
          <a:stretch/>
        </p:blipFill>
        <p:spPr bwMode="auto">
          <a:xfrm>
            <a:off x="9274543" y="-2655"/>
            <a:ext cx="2917457" cy="340777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a:extLst>
              <a:ext uri="{FF2B5EF4-FFF2-40B4-BE49-F238E27FC236}">
                <a16:creationId xmlns:a16="http://schemas.microsoft.com/office/drawing/2014/main" xmlns="" id="{E7BDDE85-C6B2-6B45-B9E2-3AE0B98296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176" r="2" b="50198"/>
          <a:stretch/>
        </p:blipFill>
        <p:spPr bwMode="auto">
          <a:xfrm>
            <a:off x="6265647" y="3494318"/>
            <a:ext cx="5926353" cy="2903831"/>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xmlns="" id="{9F8411DF-B411-42CF-B66E-D83DCDC33B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6F3425"/>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2718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xmlns="" id="{8DBFC3D1-986B-A841-A11C-2CBB6BA74ACA}"/>
              </a:ext>
            </a:extLst>
          </p:cNvPr>
          <p:cNvSpPr>
            <a:spLocks noGrp="1" noChangeArrowheads="1"/>
          </p:cNvSpPr>
          <p:nvPr>
            <p:ph type="title"/>
          </p:nvPr>
        </p:nvSpPr>
        <p:spPr>
          <a:xfrm>
            <a:off x="642257" y="634946"/>
            <a:ext cx="6432434" cy="1450757"/>
          </a:xfrm>
        </p:spPr>
        <p:txBody>
          <a:bodyPr>
            <a:normAutofit/>
          </a:bodyPr>
          <a:lstStyle/>
          <a:p>
            <a:pPr eaLnBrk="1" hangingPunct="1"/>
            <a:r>
              <a:rPr lang="en-US" altLang="en-US"/>
              <a:t>Special Privileges</a:t>
            </a:r>
          </a:p>
        </p:txBody>
      </p:sp>
      <p:cxnSp>
        <p:nvCxnSpPr>
          <p:cNvPr id="75" name="Straight Connector 74">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3819" y="2267421"/>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xmlns="" id="{7008F42B-1B76-4849-BFB3-6950375DA1B4}"/>
              </a:ext>
            </a:extLst>
          </p:cNvPr>
          <p:cNvSpPr>
            <a:spLocks noGrp="1" noChangeArrowheads="1"/>
          </p:cNvSpPr>
          <p:nvPr>
            <p:ph idx="1"/>
          </p:nvPr>
        </p:nvSpPr>
        <p:spPr>
          <a:xfrm>
            <a:off x="642257" y="2407436"/>
            <a:ext cx="6432434" cy="3461658"/>
          </a:xfrm>
        </p:spPr>
        <p:txBody>
          <a:bodyPr>
            <a:normAutofit/>
          </a:bodyPr>
          <a:lstStyle/>
          <a:p>
            <a:pPr eaLnBrk="1" hangingPunct="1">
              <a:lnSpc>
                <a:spcPct val="90000"/>
              </a:lnSpc>
            </a:pPr>
            <a:r>
              <a:rPr lang="en-US" altLang="en-US" dirty="0"/>
              <a:t>One of the three cells was designated as a "privilege cell." The three prisoners least involved in the rebellion were given special privileges. </a:t>
            </a:r>
          </a:p>
          <a:p>
            <a:pPr lvl="1" eaLnBrk="1" hangingPunct="1">
              <a:lnSpc>
                <a:spcPct val="90000"/>
              </a:lnSpc>
            </a:pPr>
            <a:r>
              <a:rPr lang="en-US" altLang="en-US" dirty="0"/>
              <a:t>Given back their uniforms and beds and were allowed to wash and brush their teeth.</a:t>
            </a:r>
          </a:p>
          <a:p>
            <a:pPr eaLnBrk="1" hangingPunct="1">
              <a:lnSpc>
                <a:spcPct val="90000"/>
              </a:lnSpc>
            </a:pPr>
            <a:r>
              <a:rPr lang="en-US" altLang="en-US" dirty="0"/>
              <a:t>Privileged prisoners also got to eat special food in the presence of the other prisoners who had temporarily lost the privilege of eating. </a:t>
            </a:r>
          </a:p>
          <a:p>
            <a:pPr lvl="1" eaLnBrk="1" hangingPunct="1">
              <a:lnSpc>
                <a:spcPct val="90000"/>
              </a:lnSpc>
            </a:pPr>
            <a:r>
              <a:rPr lang="en-US" altLang="en-US" dirty="0"/>
              <a:t>The effect was to break the solidarity among prisoners. </a:t>
            </a:r>
          </a:p>
        </p:txBody>
      </p:sp>
      <p:pic>
        <p:nvPicPr>
          <p:cNvPr id="18436" name="Picture 5" descr="http://www.prisonexp.org/images/spic17.jpg">
            <a:extLst>
              <a:ext uri="{FF2B5EF4-FFF2-40B4-BE49-F238E27FC236}">
                <a16:creationId xmlns:a16="http://schemas.microsoft.com/office/drawing/2014/main" xmlns="" id="{970DF978-192D-7940-AC28-98A2C4F066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115" r="-1" b="29951"/>
          <a:stretch/>
        </p:blipFill>
        <p:spPr bwMode="auto">
          <a:xfrm>
            <a:off x="7556686"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979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5">
            <a:extLst>
              <a:ext uri="{FF2B5EF4-FFF2-40B4-BE49-F238E27FC236}">
                <a16:creationId xmlns:a16="http://schemas.microsoft.com/office/drawing/2014/main" xmlns="" id="{A6C99034-3716-384E-BE85-351FDD429EC8}"/>
              </a:ext>
            </a:extLst>
          </p:cNvPr>
          <p:cNvSpPr>
            <a:spLocks noGrp="1"/>
          </p:cNvSpPr>
          <p:nvPr>
            <p:ph type="title"/>
          </p:nvPr>
        </p:nvSpPr>
        <p:spPr>
          <a:xfrm>
            <a:off x="5117309" y="634946"/>
            <a:ext cx="6432434" cy="1450757"/>
          </a:xfrm>
        </p:spPr>
        <p:txBody>
          <a:bodyPr>
            <a:normAutofit/>
          </a:bodyPr>
          <a:lstStyle/>
          <a:p>
            <a:pPr eaLnBrk="1" hangingPunct="1"/>
            <a:r>
              <a:rPr lang="en-US" altLang="en-US"/>
              <a:t>Consequences of Rebellion</a:t>
            </a:r>
          </a:p>
        </p:txBody>
      </p:sp>
      <p:pic>
        <p:nvPicPr>
          <p:cNvPr id="19460" name="Picture 4">
            <a:extLst>
              <a:ext uri="{FF2B5EF4-FFF2-40B4-BE49-F238E27FC236}">
                <a16:creationId xmlns:a16="http://schemas.microsoft.com/office/drawing/2014/main" xmlns="" id="{39B2E593-6EEE-894F-8180-B6E4EA6CC3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088" r="7460" b="-2"/>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459" name="Rectangle 3">
            <a:extLst>
              <a:ext uri="{FF2B5EF4-FFF2-40B4-BE49-F238E27FC236}">
                <a16:creationId xmlns:a16="http://schemas.microsoft.com/office/drawing/2014/main" xmlns="" id="{94E2F647-CACD-CE46-9199-FFC43D83C918}"/>
              </a:ext>
            </a:extLst>
          </p:cNvPr>
          <p:cNvSpPr>
            <a:spLocks noGrp="1" noChangeArrowheads="1"/>
          </p:cNvSpPr>
          <p:nvPr>
            <p:ph idx="1"/>
          </p:nvPr>
        </p:nvSpPr>
        <p:spPr>
          <a:xfrm>
            <a:off x="5117308" y="2407436"/>
            <a:ext cx="6432434" cy="3461658"/>
          </a:xfrm>
        </p:spPr>
        <p:txBody>
          <a:bodyPr>
            <a:normAutofit/>
          </a:bodyPr>
          <a:lstStyle/>
          <a:p>
            <a:pPr eaLnBrk="1" hangingPunct="1">
              <a:buFont typeface="Arial" panose="020B0604020202020204" pitchFamily="34" charset="0"/>
              <a:buChar char="•"/>
            </a:pPr>
            <a:r>
              <a:rPr lang="en-US" altLang="en-US" dirty="0"/>
              <a:t>The prisoners' rebellion played an important role in producing greater solidarity among the guards. </a:t>
            </a:r>
          </a:p>
          <a:p>
            <a:pPr lvl="1" indent="-255588">
              <a:buClr>
                <a:srgbClr val="A04DA3"/>
              </a:buClr>
              <a:buFont typeface="Arial" panose="020B0604020202020204" pitchFamily="34" charset="0"/>
              <a:buChar char="•"/>
            </a:pPr>
            <a:r>
              <a:rPr lang="en-US" altLang="en-US" dirty="0"/>
              <a:t>It was no longer just an experiment, </a:t>
            </a:r>
          </a:p>
          <a:p>
            <a:pPr eaLnBrk="1" hangingPunct="1">
              <a:buFont typeface="Arial" panose="020B0604020202020204" pitchFamily="34" charset="0"/>
              <a:buChar char="•"/>
            </a:pPr>
            <a:r>
              <a:rPr lang="en-US" altLang="en-US" dirty="0"/>
              <a:t>Now guards saw the prisoners as troublemakers who were out to get them, who might really cause them some harm.</a:t>
            </a:r>
          </a:p>
          <a:p>
            <a:pPr eaLnBrk="1" hangingPunct="1">
              <a:buFont typeface="Arial" panose="020B0604020202020204" pitchFamily="34" charset="0"/>
              <a:buChar char="•"/>
            </a:pPr>
            <a:r>
              <a:rPr lang="en-US" altLang="en-US" dirty="0"/>
              <a:t>In response to this threat, the guards began increasing their control, surveillance, and aggression. </a:t>
            </a:r>
          </a:p>
        </p:txBody>
      </p:sp>
      <p:sp>
        <p:nvSpPr>
          <p:cNvPr id="141" name="Rectangle 140">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3736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xmlns="" id="{FA1FD5BB-EB18-7341-AEAD-1E8DD76719D7}"/>
              </a:ext>
            </a:extLst>
          </p:cNvPr>
          <p:cNvSpPr>
            <a:spLocks noGrp="1"/>
          </p:cNvSpPr>
          <p:nvPr>
            <p:ph type="title"/>
          </p:nvPr>
        </p:nvSpPr>
        <p:spPr>
          <a:xfrm>
            <a:off x="1981200" y="304800"/>
            <a:ext cx="8229600" cy="1066800"/>
          </a:xfrm>
        </p:spPr>
        <p:txBody>
          <a:bodyPr/>
          <a:lstStyle/>
          <a:p>
            <a:pPr eaLnBrk="1" hangingPunct="1"/>
            <a:r>
              <a:rPr lang="en-US" altLang="en-US" dirty="0"/>
              <a:t>Prisoner #8612</a:t>
            </a:r>
          </a:p>
        </p:txBody>
      </p:sp>
      <p:sp>
        <p:nvSpPr>
          <p:cNvPr id="20483" name="Content Placeholder 2">
            <a:extLst>
              <a:ext uri="{FF2B5EF4-FFF2-40B4-BE49-F238E27FC236}">
                <a16:creationId xmlns:a16="http://schemas.microsoft.com/office/drawing/2014/main" xmlns="" id="{A14F36CA-7DD2-5943-B4F2-48E9386139A5}"/>
              </a:ext>
            </a:extLst>
          </p:cNvPr>
          <p:cNvSpPr>
            <a:spLocks noGrp="1"/>
          </p:cNvSpPr>
          <p:nvPr>
            <p:ph idx="1"/>
          </p:nvPr>
        </p:nvSpPr>
        <p:spPr>
          <a:xfrm>
            <a:off x="4114800" y="2232454"/>
            <a:ext cx="6248400" cy="4320746"/>
          </a:xfrm>
        </p:spPr>
        <p:txBody>
          <a:bodyPr/>
          <a:lstStyle/>
          <a:p>
            <a:pPr eaLnBrk="1" hangingPunct="1">
              <a:lnSpc>
                <a:spcPct val="80000"/>
              </a:lnSpc>
            </a:pPr>
            <a:r>
              <a:rPr lang="en-US" altLang="en-US" sz="2200" dirty="0"/>
              <a:t>Less than 36 hours into the experiment, Prisoner #8612 began suffering from acute emotional disturbance, disorganized thinking, uncontrollable crying and rage.</a:t>
            </a:r>
          </a:p>
          <a:p>
            <a:pPr eaLnBrk="1" hangingPunct="1">
              <a:lnSpc>
                <a:spcPct val="80000"/>
              </a:lnSpc>
            </a:pPr>
            <a:r>
              <a:rPr lang="en-US" altLang="en-US" sz="2200" dirty="0"/>
              <a:t>After a meeting with the guards where they told him he was weak, but offered him “informant” status, #8612 returned to the other prisoners and said “You can't leave. You can't quit.” </a:t>
            </a:r>
          </a:p>
          <a:p>
            <a:pPr eaLnBrk="1" hangingPunct="1">
              <a:lnSpc>
                <a:spcPct val="80000"/>
              </a:lnSpc>
            </a:pPr>
            <a:r>
              <a:rPr lang="en-US" altLang="en-US" sz="2200" dirty="0"/>
              <a:t>Soon #8612 “began to act ‘crazy,’ to scream, to curse, to go into a rage that seemed out of control.”</a:t>
            </a:r>
          </a:p>
          <a:p>
            <a:pPr lvl="1" eaLnBrk="1" hangingPunct="1">
              <a:lnSpc>
                <a:spcPct val="80000"/>
              </a:lnSpc>
            </a:pPr>
            <a:r>
              <a:rPr lang="en-US" altLang="en-US" sz="2000" dirty="0"/>
              <a:t>It wasn’t until this point that the psychologists realized they had to let him out.</a:t>
            </a:r>
          </a:p>
        </p:txBody>
      </p:sp>
      <p:pic>
        <p:nvPicPr>
          <p:cNvPr id="20484" name="Picture 2" descr="http://www.prisonexp.org/images/spic46.gif">
            <a:extLst>
              <a:ext uri="{FF2B5EF4-FFF2-40B4-BE49-F238E27FC236}">
                <a16:creationId xmlns:a16="http://schemas.microsoft.com/office/drawing/2014/main" xmlns="" id="{397A6CA5-1A94-4241-ADA2-1954A99388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704" y="1918526"/>
            <a:ext cx="2169470" cy="2202624"/>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0485" name="Picture 4" descr="http://www.prisonexp.org/images/spic47.gif">
            <a:extLst>
              <a:ext uri="{FF2B5EF4-FFF2-40B4-BE49-F238E27FC236}">
                <a16:creationId xmlns:a16="http://schemas.microsoft.com/office/drawing/2014/main" xmlns="" id="{68585070-43D5-2942-B8E0-45870D75CA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8678"/>
          <a:stretch>
            <a:fillRect/>
          </a:stretch>
        </p:blipFill>
        <p:spPr bwMode="auto">
          <a:xfrm>
            <a:off x="1526704" y="4284705"/>
            <a:ext cx="2389188" cy="21336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893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xmlns="" id="{7797F935-0AF1-8349-BB72-A1A2D39BE056}"/>
              </a:ext>
            </a:extLst>
          </p:cNvPr>
          <p:cNvSpPr>
            <a:spLocks noGrp="1" noChangeArrowheads="1"/>
          </p:cNvSpPr>
          <p:nvPr>
            <p:ph type="title"/>
          </p:nvPr>
        </p:nvSpPr>
        <p:spPr>
          <a:xfrm>
            <a:off x="642257" y="634946"/>
            <a:ext cx="6432434" cy="1450757"/>
          </a:xfrm>
        </p:spPr>
        <p:txBody>
          <a:bodyPr>
            <a:normAutofit/>
          </a:bodyPr>
          <a:lstStyle/>
          <a:p>
            <a:pPr eaLnBrk="1" hangingPunct="1"/>
            <a:r>
              <a:rPr lang="en-US" altLang="en-US"/>
              <a:t>A Visit from Parents</a:t>
            </a:r>
          </a:p>
        </p:txBody>
      </p:sp>
      <p:cxnSp>
        <p:nvCxnSpPr>
          <p:cNvPr id="76" name="Straight Connector 75">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507" name="Rectangle 3">
            <a:extLst>
              <a:ext uri="{FF2B5EF4-FFF2-40B4-BE49-F238E27FC236}">
                <a16:creationId xmlns:a16="http://schemas.microsoft.com/office/drawing/2014/main" xmlns="" id="{5ADC3457-5D1A-BE41-8FAA-E8B90B9AF527}"/>
              </a:ext>
            </a:extLst>
          </p:cNvPr>
          <p:cNvSpPr>
            <a:spLocks noGrp="1" noChangeArrowheads="1"/>
          </p:cNvSpPr>
          <p:nvPr>
            <p:ph idx="1"/>
          </p:nvPr>
        </p:nvSpPr>
        <p:spPr>
          <a:xfrm>
            <a:off x="642257" y="2407436"/>
            <a:ext cx="6432434" cy="3461658"/>
          </a:xfrm>
        </p:spPr>
        <p:txBody>
          <a:bodyPr>
            <a:normAutofit/>
          </a:bodyPr>
          <a:lstStyle/>
          <a:p>
            <a:pPr eaLnBrk="1" hangingPunct="1"/>
            <a:r>
              <a:rPr lang="en-US" altLang="en-US" sz="2400" dirty="0"/>
              <a:t>The next day, they held a visiting hour for parents and friends. They were worried that when the parents saw the state of they jail, they might insist on taking their sons home.  </a:t>
            </a:r>
          </a:p>
          <a:p>
            <a:pPr lvl="1" eaLnBrk="1" hangingPunct="1"/>
            <a:r>
              <a:rPr lang="en-US" altLang="en-US" sz="2400" dirty="0"/>
              <a:t>Guards washed the prisoners, had them clean and polish their cells, fed them a big dinner and played music on the intercom. </a:t>
            </a:r>
          </a:p>
        </p:txBody>
      </p:sp>
      <p:pic>
        <p:nvPicPr>
          <p:cNvPr id="21508" name="Picture 4" descr="A group of people around each other&#10;&#10;Description automatically generated">
            <a:extLst>
              <a:ext uri="{FF2B5EF4-FFF2-40B4-BE49-F238E27FC236}">
                <a16:creationId xmlns:a16="http://schemas.microsoft.com/office/drawing/2014/main" xmlns="" id="{684DDE2F-6DBE-5140-A0FD-AE977A450F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0"/>
          <a:stretch>
            <a:fillRect/>
          </a:stretch>
        </p:blipFill>
        <p:spPr bwMode="auto">
          <a:xfrm>
            <a:off x="8005048" y="634947"/>
            <a:ext cx="3104592" cy="2519036"/>
          </a:xfrm>
          <a:prstGeom prst="rect">
            <a:avLst/>
          </a:prstGeom>
          <a:noFill/>
          <a:extLst>
            <a:ext uri="{909E8E84-426E-40DD-AFC4-6F175D3DCCD1}">
              <a14:hiddenFill xmlns:a14="http://schemas.microsoft.com/office/drawing/2010/main">
                <a:solidFill>
                  <a:srgbClr val="FFFFFF"/>
                </a:solidFill>
              </a14:hiddenFill>
            </a:ext>
          </a:extLst>
        </p:spPr>
      </p:pic>
      <p:pic>
        <p:nvPicPr>
          <p:cNvPr id="21509" name="Picture 5" descr="A group of people in a room&#10;&#10;Description automatically generated">
            <a:extLst>
              <a:ext uri="{FF2B5EF4-FFF2-40B4-BE49-F238E27FC236}">
                <a16:creationId xmlns:a16="http://schemas.microsoft.com/office/drawing/2014/main" xmlns="" id="{176F1914-632C-724A-8CBC-E7474C25A8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88091" y="3428999"/>
            <a:ext cx="2538504" cy="2525487"/>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889667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Rectangle 2">
            <a:extLst>
              <a:ext uri="{FF2B5EF4-FFF2-40B4-BE49-F238E27FC236}">
                <a16:creationId xmlns:a16="http://schemas.microsoft.com/office/drawing/2014/main" xmlns="" id="{B83DBC1A-51D5-DB4A-A716-E9EAD95F1A91}"/>
              </a:ext>
            </a:extLst>
          </p:cNvPr>
          <p:cNvSpPr>
            <a:spLocks noGrp="1" noChangeArrowheads="1"/>
          </p:cNvSpPr>
          <p:nvPr>
            <p:ph type="title"/>
          </p:nvPr>
        </p:nvSpPr>
        <p:spPr>
          <a:xfrm>
            <a:off x="642257" y="634946"/>
            <a:ext cx="5453741" cy="1450757"/>
          </a:xfrm>
        </p:spPr>
        <p:txBody>
          <a:bodyPr>
            <a:normAutofit/>
          </a:bodyPr>
          <a:lstStyle/>
          <a:p>
            <a:pPr eaLnBrk="1" hangingPunct="1"/>
            <a:r>
              <a:rPr lang="en-US" altLang="en-US"/>
              <a:t>Stepping Things Up</a:t>
            </a:r>
          </a:p>
        </p:txBody>
      </p:sp>
      <p:cxnSp>
        <p:nvCxnSpPr>
          <p:cNvPr id="78" name="Straight Connector 77">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21553" y="2267421"/>
            <a:ext cx="4846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2531" name="Rectangle 3">
            <a:extLst>
              <a:ext uri="{FF2B5EF4-FFF2-40B4-BE49-F238E27FC236}">
                <a16:creationId xmlns:a16="http://schemas.microsoft.com/office/drawing/2014/main" xmlns="" id="{5D7A563A-CE77-994F-88E2-3E13C5414147}"/>
              </a:ext>
            </a:extLst>
          </p:cNvPr>
          <p:cNvSpPr>
            <a:spLocks noGrp="1" noChangeArrowheads="1"/>
          </p:cNvSpPr>
          <p:nvPr>
            <p:ph idx="1"/>
          </p:nvPr>
        </p:nvSpPr>
        <p:spPr>
          <a:xfrm>
            <a:off x="642257" y="2407436"/>
            <a:ext cx="5453739" cy="3461658"/>
          </a:xfrm>
        </p:spPr>
        <p:txBody>
          <a:bodyPr>
            <a:normAutofit/>
          </a:bodyPr>
          <a:lstStyle/>
          <a:p>
            <a:pPr eaLnBrk="1" hangingPunct="1"/>
            <a:r>
              <a:rPr lang="en-US" altLang="en-US" dirty="0"/>
              <a:t>After the visit, rumor spread of a mass escape plan. Afraid that they would lose the prisoners, the guards and experimenters tried to enlist the help and facilities of the Palo Alto police department. </a:t>
            </a:r>
          </a:p>
          <a:p>
            <a:pPr eaLnBrk="1" hangingPunct="1"/>
            <a:r>
              <a:rPr lang="en-US" altLang="en-US" dirty="0"/>
              <a:t>The guards again escalated the level of harassment, forcing them to do menial, repetitive work such as cleaning toilets with their bare hands. </a:t>
            </a:r>
          </a:p>
        </p:txBody>
      </p:sp>
      <p:pic>
        <p:nvPicPr>
          <p:cNvPr id="22534" name="Picture 9" descr="http://www.prisonexp.org/images/spic38.gif">
            <a:extLst>
              <a:ext uri="{FF2B5EF4-FFF2-40B4-BE49-F238E27FC236}">
                <a16:creationId xmlns:a16="http://schemas.microsoft.com/office/drawing/2014/main" xmlns="" id="{25FE8186-4C7C-834B-BEF8-36A73A85E1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38252" y="977562"/>
            <a:ext cx="2249008" cy="1833806"/>
          </a:xfrm>
          <a:prstGeom prst="rect">
            <a:avLst/>
          </a:prstGeom>
          <a:noFill/>
          <a:extLst>
            <a:ext uri="{909E8E84-426E-40DD-AFC4-6F175D3DCCD1}">
              <a14:hiddenFill xmlns:a14="http://schemas.microsoft.com/office/drawing/2010/main">
                <a:solidFill>
                  <a:srgbClr val="FFFFFF"/>
                </a:solidFill>
              </a14:hiddenFill>
            </a:ext>
          </a:extLst>
        </p:spPr>
      </p:pic>
      <p:pic>
        <p:nvPicPr>
          <p:cNvPr id="22533" name="Picture 7" descr="http://www.prisonexp.org/images/spic37.gif">
            <a:extLst>
              <a:ext uri="{FF2B5EF4-FFF2-40B4-BE49-F238E27FC236}">
                <a16:creationId xmlns:a16="http://schemas.microsoft.com/office/drawing/2014/main" xmlns="" id="{9A256B67-7B4D-5749-A2D0-93EDB901CF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08995" y="1082323"/>
            <a:ext cx="2249008" cy="1624283"/>
          </a:xfrm>
          <a:prstGeom prst="rect">
            <a:avLst/>
          </a:prstGeom>
          <a:noFill/>
          <a:extLst>
            <a:ext uri="{909E8E84-426E-40DD-AFC4-6F175D3DCCD1}">
              <a14:hiddenFill xmlns:a14="http://schemas.microsoft.com/office/drawing/2010/main">
                <a:solidFill>
                  <a:srgbClr val="FFFFFF"/>
                </a:solidFill>
              </a14:hiddenFill>
            </a:ext>
          </a:extLst>
        </p:spPr>
      </p:pic>
      <p:pic>
        <p:nvPicPr>
          <p:cNvPr id="22535" name="Picture 11" descr="http://www.prisonexp.org/images/spic39.gif">
            <a:extLst>
              <a:ext uri="{FF2B5EF4-FFF2-40B4-BE49-F238E27FC236}">
                <a16:creationId xmlns:a16="http://schemas.microsoft.com/office/drawing/2014/main" xmlns="" id="{DA4335BB-9807-7B40-8996-AD9EC2153E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43"/>
          <a:stretch>
            <a:fillRect/>
          </a:stretch>
        </p:blipFill>
        <p:spPr bwMode="auto">
          <a:xfrm>
            <a:off x="6803695" y="3428999"/>
            <a:ext cx="2118123" cy="2525487"/>
          </a:xfrm>
          <a:prstGeom prst="rect">
            <a:avLst/>
          </a:prstGeom>
          <a:noFill/>
          <a:extLst>
            <a:ext uri="{909E8E84-426E-40DD-AFC4-6F175D3DCCD1}">
              <a14:hiddenFill xmlns:a14="http://schemas.microsoft.com/office/drawing/2010/main">
                <a:solidFill>
                  <a:srgbClr val="FFFFFF"/>
                </a:solidFill>
              </a14:hiddenFill>
            </a:ext>
          </a:extLst>
        </p:spPr>
      </p:pic>
      <p:pic>
        <p:nvPicPr>
          <p:cNvPr id="22532" name="Picture 4">
            <a:extLst>
              <a:ext uri="{FF2B5EF4-FFF2-40B4-BE49-F238E27FC236}">
                <a16:creationId xmlns:a16="http://schemas.microsoft.com/office/drawing/2014/main" xmlns="" id="{BE11A069-BB76-BB46-86A5-2E4E64E3DA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5031" b="14465"/>
          <a:stretch>
            <a:fillRect/>
          </a:stretch>
        </p:blipFill>
        <p:spPr bwMode="auto">
          <a:xfrm>
            <a:off x="9397410" y="3405159"/>
            <a:ext cx="2072175" cy="2549328"/>
          </a:xfrm>
          <a:prstGeom prst="rect">
            <a:avLst/>
          </a:prstGeom>
          <a:noFill/>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577552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xmlns="" id="{E6C2B593-6BF5-334D-8179-A9B678D54349}"/>
              </a:ext>
            </a:extLst>
          </p:cNvPr>
          <p:cNvSpPr>
            <a:spLocks noGrp="1"/>
          </p:cNvSpPr>
          <p:nvPr>
            <p:ph type="title"/>
          </p:nvPr>
        </p:nvSpPr>
        <p:spPr>
          <a:xfrm>
            <a:off x="1981200" y="741363"/>
            <a:ext cx="8229600" cy="1066800"/>
          </a:xfrm>
        </p:spPr>
        <p:txBody>
          <a:bodyPr/>
          <a:lstStyle/>
          <a:p>
            <a:pPr eaLnBrk="1" hangingPunct="1"/>
            <a:r>
              <a:rPr lang="en-US" altLang="en-US"/>
              <a:t>An Informant in the Prison</a:t>
            </a:r>
          </a:p>
        </p:txBody>
      </p:sp>
      <p:sp>
        <p:nvSpPr>
          <p:cNvPr id="23555" name="Content Placeholder 2">
            <a:extLst>
              <a:ext uri="{FF2B5EF4-FFF2-40B4-BE49-F238E27FC236}">
                <a16:creationId xmlns:a16="http://schemas.microsoft.com/office/drawing/2014/main" xmlns="" id="{C0BB2FDB-109E-A74C-83C3-3D517DDF89AA}"/>
              </a:ext>
            </a:extLst>
          </p:cNvPr>
          <p:cNvSpPr>
            <a:spLocks noGrp="1"/>
          </p:cNvSpPr>
          <p:nvPr>
            <p:ph idx="1"/>
          </p:nvPr>
        </p:nvSpPr>
        <p:spPr>
          <a:xfrm>
            <a:off x="1981200" y="1847850"/>
            <a:ext cx="8229600" cy="4324350"/>
          </a:xfrm>
        </p:spPr>
        <p:txBody>
          <a:bodyPr/>
          <a:lstStyle/>
          <a:p>
            <a:pPr eaLnBrk="1" hangingPunct="1"/>
            <a:r>
              <a:rPr lang="en-US" altLang="en-US"/>
              <a:t>The guards had become so immersed in the simulation they started getting paranoid. In an attempt to stop further “plots,” the guards planted an informant within the prison.</a:t>
            </a:r>
          </a:p>
        </p:txBody>
      </p:sp>
      <p:pic>
        <p:nvPicPr>
          <p:cNvPr id="23556" name="Picture 2" descr="http://www.prisonexp.org/images/spic53.jpg">
            <a:extLst>
              <a:ext uri="{FF2B5EF4-FFF2-40B4-BE49-F238E27FC236}">
                <a16:creationId xmlns:a16="http://schemas.microsoft.com/office/drawing/2014/main" xmlns="" id="{54875C31-3156-4D4B-81DF-6107C19F1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5625" y="3429000"/>
            <a:ext cx="5105400" cy="2276475"/>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5347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xmlns="" id="{1A705DD5-0687-0D4C-B118-2D2D970840ED}"/>
              </a:ext>
            </a:extLst>
          </p:cNvPr>
          <p:cNvSpPr>
            <a:spLocks noGrp="1"/>
          </p:cNvSpPr>
          <p:nvPr>
            <p:ph type="title"/>
          </p:nvPr>
        </p:nvSpPr>
        <p:spPr>
          <a:xfrm>
            <a:off x="1981200" y="304800"/>
            <a:ext cx="8229600" cy="1066800"/>
          </a:xfrm>
        </p:spPr>
        <p:txBody>
          <a:bodyPr/>
          <a:lstStyle/>
          <a:p>
            <a:pPr eaLnBrk="1" hangingPunct="1"/>
            <a:r>
              <a:rPr lang="en-US" altLang="en-US" dirty="0"/>
              <a:t>Falling Further From Reality</a:t>
            </a:r>
          </a:p>
        </p:txBody>
      </p:sp>
      <p:sp>
        <p:nvSpPr>
          <p:cNvPr id="24579" name="Content Placeholder 2">
            <a:extLst>
              <a:ext uri="{FF2B5EF4-FFF2-40B4-BE49-F238E27FC236}">
                <a16:creationId xmlns:a16="http://schemas.microsoft.com/office/drawing/2014/main" xmlns="" id="{777C6C47-BE53-4D49-B562-35EBA6B7F96D}"/>
              </a:ext>
            </a:extLst>
          </p:cNvPr>
          <p:cNvSpPr>
            <a:spLocks noGrp="1"/>
          </p:cNvSpPr>
          <p:nvPr>
            <p:ph idx="1"/>
          </p:nvPr>
        </p:nvSpPr>
        <p:spPr>
          <a:xfrm>
            <a:off x="1017587" y="2209800"/>
            <a:ext cx="6057900" cy="4648200"/>
          </a:xfrm>
        </p:spPr>
        <p:txBody>
          <a:bodyPr/>
          <a:lstStyle/>
          <a:p>
            <a:pPr eaLnBrk="1" hangingPunct="1">
              <a:lnSpc>
                <a:spcPct val="80000"/>
              </a:lnSpc>
            </a:pPr>
            <a:r>
              <a:rPr lang="en-US" altLang="en-US" sz="2600" dirty="0"/>
              <a:t>Zimbardo invited a Catholic priest who had been a prison chaplain to evaluate how realistic our prison situation was.</a:t>
            </a:r>
          </a:p>
          <a:p>
            <a:pPr eaLnBrk="1" hangingPunct="1">
              <a:lnSpc>
                <a:spcPct val="80000"/>
              </a:lnSpc>
            </a:pPr>
            <a:r>
              <a:rPr lang="en-US" altLang="en-US" sz="2600" dirty="0"/>
              <a:t>The chaplain interviewed each prisoner individually. </a:t>
            </a:r>
          </a:p>
          <a:p>
            <a:pPr eaLnBrk="1" hangingPunct="1">
              <a:lnSpc>
                <a:spcPct val="80000"/>
              </a:lnSpc>
            </a:pPr>
            <a:r>
              <a:rPr lang="en-US" altLang="en-US" sz="2600" dirty="0"/>
              <a:t>The priest told them the only way they would get out was with the help if a lawyer.</a:t>
            </a:r>
          </a:p>
        </p:txBody>
      </p:sp>
      <p:pic>
        <p:nvPicPr>
          <p:cNvPr id="24580" name="Picture 4" descr="http://www.prisonexp.org/images/spic59.gif">
            <a:extLst>
              <a:ext uri="{FF2B5EF4-FFF2-40B4-BE49-F238E27FC236}">
                <a16:creationId xmlns:a16="http://schemas.microsoft.com/office/drawing/2014/main" xmlns="" id="{2BFA1701-5454-C642-881D-867C1BBD65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1401" y="2819400"/>
            <a:ext cx="3040063" cy="21336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xmlns="" id="{64A5DFD8-82AD-AE48-BC8E-01588C212338}"/>
              </a:ext>
            </a:extLst>
          </p:cNvPr>
          <p:cNvSpPr txBox="1"/>
          <p:nvPr/>
        </p:nvSpPr>
        <p:spPr>
          <a:xfrm>
            <a:off x="7315200" y="4953000"/>
            <a:ext cx="3200400" cy="738188"/>
          </a:xfrm>
          <a:prstGeom prst="rect">
            <a:avLst/>
          </a:prstGeom>
          <a:noFill/>
        </p:spPr>
        <p:txBody>
          <a:bodyPr>
            <a:spAutoFit/>
          </a:bodyPr>
          <a:lstStyle/>
          <a:p>
            <a:pPr algn="ctr">
              <a:defRPr/>
            </a:pPr>
            <a:r>
              <a:rPr lang="en-US" sz="1400" b="1" dirty="0"/>
              <a:t>Half the prisoners introduced themselves by number rather than name.</a:t>
            </a:r>
          </a:p>
        </p:txBody>
      </p:sp>
    </p:spTree>
    <p:extLst>
      <p:ext uri="{BB962C8B-B14F-4D97-AF65-F5344CB8AC3E}">
        <p14:creationId xmlns:p14="http://schemas.microsoft.com/office/powerpoint/2010/main" val="3559141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5FE1B2C-7BC1-4AE2-9A50-2A4A70A9D6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97E8244A-2C81-4C0E-A929-3EC8EFF35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xmlns="" id="{FB443F10-5543-6942-B58B-074159AC60A8}"/>
              </a:ext>
            </a:extLst>
          </p:cNvPr>
          <p:cNvSpPr>
            <a:spLocks noGrp="1"/>
          </p:cNvSpPr>
          <p:nvPr>
            <p:ph type="title"/>
          </p:nvPr>
        </p:nvSpPr>
        <p:spPr>
          <a:xfrm>
            <a:off x="858749" y="963997"/>
            <a:ext cx="3787457" cy="4938361"/>
          </a:xfrm>
        </p:spPr>
        <p:txBody>
          <a:bodyPr anchor="ctr">
            <a:normAutofit/>
          </a:bodyPr>
          <a:lstStyle/>
          <a:p>
            <a:pPr algn="r" eaLnBrk="1" hangingPunct="1"/>
            <a:r>
              <a:rPr lang="en-US" altLang="en-US"/>
              <a:t>Prisoner #819</a:t>
            </a:r>
          </a:p>
        </p:txBody>
      </p:sp>
      <p:cxnSp>
        <p:nvCxnSpPr>
          <p:cNvPr id="76" name="Straight Connector 75">
            <a:extLst>
              <a:ext uri="{FF2B5EF4-FFF2-40B4-BE49-F238E27FC236}">
                <a16:creationId xmlns:a16="http://schemas.microsoft.com/office/drawing/2014/main" xmlns="" id="{02CC3441-26B3-4381-B3DF-8AE3C288BC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5603" name="Content Placeholder 2">
            <a:extLst>
              <a:ext uri="{FF2B5EF4-FFF2-40B4-BE49-F238E27FC236}">
                <a16:creationId xmlns:a16="http://schemas.microsoft.com/office/drawing/2014/main" xmlns="" id="{2469B7AB-8491-3347-B73F-4F1BAA8AC1D0}"/>
              </a:ext>
            </a:extLst>
          </p:cNvPr>
          <p:cNvSpPr>
            <a:spLocks noGrp="1"/>
          </p:cNvSpPr>
          <p:nvPr>
            <p:ph idx="1"/>
          </p:nvPr>
        </p:nvSpPr>
        <p:spPr>
          <a:xfrm>
            <a:off x="5301798" y="963507"/>
            <a:ext cx="5968181" cy="4938851"/>
          </a:xfrm>
        </p:spPr>
        <p:txBody>
          <a:bodyPr anchor="ctr">
            <a:noAutofit/>
          </a:bodyPr>
          <a:lstStyle/>
          <a:p>
            <a:pPr marL="0" indent="0" eaLnBrk="1" hangingPunct="1">
              <a:buNone/>
            </a:pPr>
            <a:r>
              <a:rPr lang="en-US" altLang="en-US" sz="2400" dirty="0"/>
              <a:t>The only prisoner who did not want to speak to the priest was Prisoner #819, who was feeling sick, had refused to eat, and wanted to see a doctor rather than a priest</a:t>
            </a:r>
          </a:p>
          <a:p>
            <a:pPr marL="0" indent="0" eaLnBrk="1" hangingPunct="1">
              <a:buNone/>
            </a:pPr>
            <a:r>
              <a:rPr lang="en-US" altLang="en-US" sz="2400" dirty="0"/>
              <a:t>Eventually while talking to the priest, #819 broke down and began to cry hysterically, just as had the other two boys released earlier.</a:t>
            </a:r>
          </a:p>
          <a:p>
            <a:pPr marL="0" indent="0" eaLnBrk="1" hangingPunct="1">
              <a:buNone/>
            </a:pPr>
            <a:r>
              <a:rPr lang="en-US" altLang="en-US" sz="2400" dirty="0"/>
              <a:t>The psychologists removed the chain off his foot, the cap off his head, and told him to go and rest in a room that was adjacent to the prison yard. They told him they would get him some food and then take him to see a doctor.</a:t>
            </a:r>
          </a:p>
        </p:txBody>
      </p:sp>
    </p:spTree>
    <p:extLst>
      <p:ext uri="{BB962C8B-B14F-4D97-AF65-F5344CB8AC3E}">
        <p14:creationId xmlns:p14="http://schemas.microsoft.com/office/powerpoint/2010/main" val="21475453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73734CDA-1CE8-4F1C-B0B3-AAB252B013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xmlns="" id="{1DE0789B-88BE-7949-89AE-3368AB4E7D18}"/>
              </a:ext>
            </a:extLst>
          </p:cNvPr>
          <p:cNvSpPr>
            <a:spLocks noGrp="1"/>
          </p:cNvSpPr>
          <p:nvPr>
            <p:ph type="title"/>
          </p:nvPr>
        </p:nvSpPr>
        <p:spPr>
          <a:xfrm>
            <a:off x="4974771" y="634946"/>
            <a:ext cx="6574972" cy="1450757"/>
          </a:xfrm>
        </p:spPr>
        <p:txBody>
          <a:bodyPr>
            <a:normAutofit/>
          </a:bodyPr>
          <a:lstStyle/>
          <a:p>
            <a:pPr eaLnBrk="1" hangingPunct="1"/>
            <a:r>
              <a:rPr lang="en-US" altLang="en-US"/>
              <a:t>Prisoner #819</a:t>
            </a:r>
          </a:p>
        </p:txBody>
      </p:sp>
      <p:pic>
        <p:nvPicPr>
          <p:cNvPr id="26628" name="Picture 2" descr="http://www.prisonexp.org/images/spic62.gif">
            <a:extLst>
              <a:ext uri="{FF2B5EF4-FFF2-40B4-BE49-F238E27FC236}">
                <a16:creationId xmlns:a16="http://schemas.microsoft.com/office/drawing/2014/main" xmlns="" id="{BDEC696C-01C6-2F4E-991C-64002127A3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2824" y="640081"/>
            <a:ext cx="3238466" cy="531440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5" name="Straight Connector 74">
            <a:extLst>
              <a:ext uri="{FF2B5EF4-FFF2-40B4-BE49-F238E27FC236}">
                <a16:creationId xmlns:a16="http://schemas.microsoft.com/office/drawing/2014/main" xmlns="" id="{D7143990-FA50-4B23-AE6D-E17D22F5267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627" name="Content Placeholder 2">
            <a:extLst>
              <a:ext uri="{FF2B5EF4-FFF2-40B4-BE49-F238E27FC236}">
                <a16:creationId xmlns:a16="http://schemas.microsoft.com/office/drawing/2014/main" xmlns="" id="{DCEB3405-A017-8546-B16F-7BC603E1D7F6}"/>
              </a:ext>
            </a:extLst>
          </p:cNvPr>
          <p:cNvSpPr>
            <a:spLocks noGrp="1"/>
          </p:cNvSpPr>
          <p:nvPr>
            <p:ph idx="1"/>
          </p:nvPr>
        </p:nvSpPr>
        <p:spPr>
          <a:xfrm>
            <a:off x="4974769" y="2407436"/>
            <a:ext cx="6574973" cy="3461657"/>
          </a:xfrm>
        </p:spPr>
        <p:txBody>
          <a:bodyPr>
            <a:noAutofit/>
          </a:bodyPr>
          <a:lstStyle/>
          <a:p>
            <a:pPr eaLnBrk="1" hangingPunct="1">
              <a:lnSpc>
                <a:spcPct val="90000"/>
              </a:lnSpc>
            </a:pPr>
            <a:r>
              <a:rPr lang="en-US" altLang="en-US" dirty="0"/>
              <a:t>While this was going on, one of the guards lined up the other prisoners and had them chant aloud: </a:t>
            </a:r>
          </a:p>
          <a:p>
            <a:pPr marL="831850" lvl="4" indent="-255588">
              <a:lnSpc>
                <a:spcPct val="90000"/>
              </a:lnSpc>
              <a:buFont typeface="Georgia" panose="02040502050405020303" pitchFamily="18" charset="0"/>
              <a:buChar char="•"/>
            </a:pPr>
            <a:r>
              <a:rPr lang="en-US" altLang="en-US" sz="2000" dirty="0"/>
              <a:t>"Prisoner #819 is a bad prisoner. Because of what Prisoner #819 did, my cell is a mess, Mr. Correctional </a:t>
            </a:r>
            <a:r>
              <a:rPr lang="en-US" altLang="en-US" sz="2000" dirty="0" err="1"/>
              <a:t>Offic</a:t>
            </a:r>
            <a:endParaRPr lang="en-US" altLang="en-US" sz="2000" dirty="0"/>
          </a:p>
          <a:p>
            <a:pPr eaLnBrk="1" hangingPunct="1">
              <a:lnSpc>
                <a:spcPct val="90000"/>
              </a:lnSpc>
            </a:pPr>
            <a:r>
              <a:rPr lang="en-US" altLang="en-US" dirty="0"/>
              <a:t>The psychologists realized #819 could hear the chanting and went back into the room where they found him sobbing uncontrollably. </a:t>
            </a:r>
          </a:p>
          <a:p>
            <a:pPr eaLnBrk="1" hangingPunct="1">
              <a:lnSpc>
                <a:spcPct val="90000"/>
              </a:lnSpc>
            </a:pPr>
            <a:r>
              <a:rPr lang="en-US" altLang="en-US" dirty="0"/>
              <a:t>The psychologists tried to get him to agree to leave the experiment, but he said he could not leave because the others had labeled him a bad prisoner. </a:t>
            </a:r>
          </a:p>
        </p:txBody>
      </p:sp>
      <p:sp>
        <p:nvSpPr>
          <p:cNvPr id="77" name="Rectangle 76">
            <a:extLst>
              <a:ext uri="{FF2B5EF4-FFF2-40B4-BE49-F238E27FC236}">
                <a16:creationId xmlns:a16="http://schemas.microsoft.com/office/drawing/2014/main" xmlns="" id="{6E53EDC6-E7A0-411C-871D-6FE54ADF94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3155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73734CDA-1CE8-4F1C-B0B3-AAB252B013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xmlns="" id="{6882B376-62EC-6E42-8FD4-48306740603E}"/>
              </a:ext>
            </a:extLst>
          </p:cNvPr>
          <p:cNvSpPr>
            <a:spLocks noGrp="1"/>
          </p:cNvSpPr>
          <p:nvPr>
            <p:ph type="title"/>
          </p:nvPr>
        </p:nvSpPr>
        <p:spPr>
          <a:xfrm>
            <a:off x="4974771" y="634946"/>
            <a:ext cx="6574972" cy="1450757"/>
          </a:xfrm>
        </p:spPr>
        <p:txBody>
          <a:bodyPr>
            <a:normAutofit/>
          </a:bodyPr>
          <a:lstStyle/>
          <a:p>
            <a:pPr eaLnBrk="1" hangingPunct="1"/>
            <a:r>
              <a:rPr lang="en-US" altLang="en-US"/>
              <a:t>Back to Reality</a:t>
            </a:r>
          </a:p>
        </p:txBody>
      </p:sp>
      <p:pic>
        <p:nvPicPr>
          <p:cNvPr id="27652" name="Picture 4" descr="http://www.prisonexp.org/images/spic60.gif">
            <a:extLst>
              <a:ext uri="{FF2B5EF4-FFF2-40B4-BE49-F238E27FC236}">
                <a16:creationId xmlns:a16="http://schemas.microsoft.com/office/drawing/2014/main" xmlns="" id="{72F41166-E38F-114D-B895-288CD7A6F3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0625"/>
          <a:stretch>
            <a:fillRect/>
          </a:stretch>
        </p:blipFill>
        <p:spPr bwMode="auto">
          <a:xfrm>
            <a:off x="634000" y="1529899"/>
            <a:ext cx="3856114" cy="35347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5" name="Straight Connector 74">
            <a:extLst>
              <a:ext uri="{FF2B5EF4-FFF2-40B4-BE49-F238E27FC236}">
                <a16:creationId xmlns:a16="http://schemas.microsoft.com/office/drawing/2014/main" xmlns="" id="{D7143990-FA50-4B23-AE6D-E17D22F5267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651" name="Content Placeholder 2">
            <a:extLst>
              <a:ext uri="{FF2B5EF4-FFF2-40B4-BE49-F238E27FC236}">
                <a16:creationId xmlns:a16="http://schemas.microsoft.com/office/drawing/2014/main" xmlns="" id="{1E1DECC8-5918-5348-A1D4-0DC876836E57}"/>
              </a:ext>
            </a:extLst>
          </p:cNvPr>
          <p:cNvSpPr>
            <a:spLocks noGrp="1"/>
          </p:cNvSpPr>
          <p:nvPr>
            <p:ph idx="1"/>
          </p:nvPr>
        </p:nvSpPr>
        <p:spPr>
          <a:xfrm>
            <a:off x="4974769" y="2407436"/>
            <a:ext cx="6574973" cy="3461657"/>
          </a:xfrm>
        </p:spPr>
        <p:txBody>
          <a:bodyPr>
            <a:normAutofit/>
          </a:bodyPr>
          <a:lstStyle/>
          <a:p>
            <a:pPr eaLnBrk="1" hangingPunct="1"/>
            <a:r>
              <a:rPr lang="en-US" altLang="en-US" dirty="0"/>
              <a:t>At that point, Zimbardo said, "Listen, you are not #819. You are [his name], and my name is Dr. Zimbardo. I am a psychologist, not a prison superintendent, and this is not a real prison. This is just an experiment, and those are students, not prisoners, just like you. Let's go."</a:t>
            </a:r>
          </a:p>
          <a:p>
            <a:pPr eaLnBrk="1" hangingPunct="1"/>
            <a:r>
              <a:rPr lang="en-US" altLang="en-US" dirty="0"/>
              <a:t>He stopped crying suddenly, looked up and replied, "Okay, let's go,“ as if nothing had been wrong.</a:t>
            </a:r>
          </a:p>
        </p:txBody>
      </p:sp>
      <p:sp>
        <p:nvSpPr>
          <p:cNvPr id="77" name="Rectangle 76">
            <a:extLst>
              <a:ext uri="{FF2B5EF4-FFF2-40B4-BE49-F238E27FC236}">
                <a16:creationId xmlns:a16="http://schemas.microsoft.com/office/drawing/2014/main" xmlns="" id="{6E53EDC6-E7A0-411C-871D-6FE54ADF94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6783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xmlns="" id="{5717C6D1-B2E0-8145-945A-770AF1DFE7AE}"/>
              </a:ext>
            </a:extLst>
          </p:cNvPr>
          <p:cNvSpPr>
            <a:spLocks noGrp="1" noChangeArrowheads="1"/>
          </p:cNvSpPr>
          <p:nvPr>
            <p:ph type="title"/>
          </p:nvPr>
        </p:nvSpPr>
        <p:spPr/>
        <p:txBody>
          <a:bodyPr/>
          <a:lstStyle/>
          <a:p>
            <a:pPr eaLnBrk="1" hangingPunct="1"/>
            <a:r>
              <a:rPr lang="en-US" altLang="en-US"/>
              <a:t>An End to the Experiment</a:t>
            </a:r>
          </a:p>
        </p:txBody>
      </p:sp>
      <p:sp>
        <p:nvSpPr>
          <p:cNvPr id="28675" name="Rectangle 3">
            <a:extLst>
              <a:ext uri="{FF2B5EF4-FFF2-40B4-BE49-F238E27FC236}">
                <a16:creationId xmlns:a16="http://schemas.microsoft.com/office/drawing/2014/main" xmlns="" id="{E59E1D8A-9113-5841-8680-0920D810FC61}"/>
              </a:ext>
            </a:extLst>
          </p:cNvPr>
          <p:cNvSpPr>
            <a:spLocks noGrp="1" noChangeArrowheads="1"/>
          </p:cNvSpPr>
          <p:nvPr>
            <p:ph idx="1"/>
          </p:nvPr>
        </p:nvSpPr>
        <p:spPr/>
        <p:txBody>
          <a:bodyPr>
            <a:normAutofit/>
          </a:bodyPr>
          <a:lstStyle/>
          <a:p>
            <a:pPr marL="0" indent="0" eaLnBrk="1" hangingPunct="1">
              <a:buNone/>
            </a:pPr>
            <a:r>
              <a:rPr lang="en-US" altLang="en-US" sz="2200" dirty="0"/>
              <a:t>Christina Maslach, a recent Stanford Ph.D. brought in to conduct interviews with the guards and prisoners, strongly objected when she saw our prisoners being treated so poorly. </a:t>
            </a:r>
          </a:p>
          <a:p>
            <a:pPr lvl="1" eaLnBrk="1" hangingPunct="1"/>
            <a:r>
              <a:rPr lang="en-US" altLang="en-US" sz="2000" dirty="0"/>
              <a:t>Out of 50 or more outsiders who had seen our prison, she was the only one who ever questioned its morality. </a:t>
            </a:r>
          </a:p>
          <a:p>
            <a:pPr eaLnBrk="1" hangingPunct="1"/>
            <a:r>
              <a:rPr lang="en-US" altLang="en-US" sz="2200" dirty="0"/>
              <a:t>Once she countered the power of the situation, however, it became clear that the study should be ended. </a:t>
            </a:r>
          </a:p>
        </p:txBody>
      </p:sp>
      <p:sp>
        <p:nvSpPr>
          <p:cNvPr id="28677" name="TextBox 6">
            <a:extLst>
              <a:ext uri="{FF2B5EF4-FFF2-40B4-BE49-F238E27FC236}">
                <a16:creationId xmlns:a16="http://schemas.microsoft.com/office/drawing/2014/main" xmlns="" id="{FF113D62-3430-8843-9F52-A99E96737907}"/>
              </a:ext>
            </a:extLst>
          </p:cNvPr>
          <p:cNvSpPr txBox="1">
            <a:spLocks noChangeArrowheads="1"/>
          </p:cNvSpPr>
          <p:nvPr/>
        </p:nvSpPr>
        <p:spPr bwMode="auto">
          <a:xfrm>
            <a:off x="7696200" y="813435"/>
            <a:ext cx="3200400" cy="923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t>Maslach was dating Zimbardo at the time. They are still married to this day.</a:t>
            </a:r>
          </a:p>
        </p:txBody>
      </p:sp>
    </p:spTree>
    <p:extLst>
      <p:ext uri="{BB962C8B-B14F-4D97-AF65-F5344CB8AC3E}">
        <p14:creationId xmlns:p14="http://schemas.microsoft.com/office/powerpoint/2010/main" val="114311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08CB54FC-0B2A-4107-9A70-958B90B765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xmlns="" id="{D81E0BA7-97B7-F544-902C-909C01FB5EA6}"/>
              </a:ext>
            </a:extLst>
          </p:cNvPr>
          <p:cNvSpPr>
            <a:spLocks noGrp="1"/>
          </p:cNvSpPr>
          <p:nvPr>
            <p:ph type="title"/>
          </p:nvPr>
        </p:nvSpPr>
        <p:spPr>
          <a:xfrm>
            <a:off x="6411685" y="634946"/>
            <a:ext cx="5127171" cy="1450757"/>
          </a:xfrm>
        </p:spPr>
        <p:txBody>
          <a:bodyPr>
            <a:normAutofit/>
          </a:bodyPr>
          <a:lstStyle/>
          <a:p>
            <a:pPr eaLnBrk="1" hangingPunct="1"/>
            <a:r>
              <a:rPr lang="en-US" altLang="en-US"/>
              <a:t>In the End</a:t>
            </a:r>
          </a:p>
        </p:txBody>
      </p:sp>
      <p:pic>
        <p:nvPicPr>
          <p:cNvPr id="29700" name="Picture 2" descr="http://www.prisonexp.org/images/spic66.gif">
            <a:extLst>
              <a:ext uri="{FF2B5EF4-FFF2-40B4-BE49-F238E27FC236}">
                <a16:creationId xmlns:a16="http://schemas.microsoft.com/office/drawing/2014/main" xmlns="" id="{82F34AA0-C6BD-7E4A-A326-5A696F64BA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686" b="25700"/>
          <a:stretch>
            <a:fillRect/>
          </a:stretch>
        </p:blipFill>
        <p:spPr bwMode="auto">
          <a:xfrm>
            <a:off x="643192" y="1722482"/>
            <a:ext cx="5115347" cy="3092995"/>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xmlns="" id="{7855A9B5-1710-4B19-B0F1-CDFDD4ED5B7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699" name="Content Placeholder 2">
            <a:extLst>
              <a:ext uri="{FF2B5EF4-FFF2-40B4-BE49-F238E27FC236}">
                <a16:creationId xmlns:a16="http://schemas.microsoft.com/office/drawing/2014/main" xmlns="" id="{22AE6CBC-F939-7742-ADB8-E7035A1713BA}"/>
              </a:ext>
            </a:extLst>
          </p:cNvPr>
          <p:cNvSpPr>
            <a:spLocks noGrp="1"/>
          </p:cNvSpPr>
          <p:nvPr>
            <p:ph idx="1"/>
          </p:nvPr>
        </p:nvSpPr>
        <p:spPr>
          <a:xfrm>
            <a:off x="6411684" y="2407436"/>
            <a:ext cx="5127172" cy="3461658"/>
          </a:xfrm>
        </p:spPr>
        <p:txBody>
          <a:bodyPr>
            <a:normAutofit/>
          </a:bodyPr>
          <a:lstStyle/>
          <a:p>
            <a:pPr eaLnBrk="1" hangingPunct="1"/>
            <a:r>
              <a:rPr lang="en-US" altLang="en-US" sz="1900"/>
              <a:t>“By the end of the study, the prisoners were disintegrated, both as a group and as individuals. There was no longer any group unity; just a bunch of isolated individuals hanging on, much like prisoners of war or hospitalized mental patients. The guards had won total control of the prison, and they commanded the blind obedience of each prisoner.”</a:t>
            </a:r>
          </a:p>
          <a:p>
            <a:pPr eaLnBrk="1" hangingPunct="1">
              <a:buFont typeface="Georgia" panose="02040502050405020303" pitchFamily="18" charset="0"/>
              <a:buNone/>
            </a:pPr>
            <a:r>
              <a:rPr lang="en-US" altLang="en-US" sz="1900"/>
              <a:t>							-Philip Zimbardo</a:t>
            </a:r>
          </a:p>
        </p:txBody>
      </p:sp>
      <p:sp>
        <p:nvSpPr>
          <p:cNvPr id="77" name="Rectangle 76">
            <a:extLst>
              <a:ext uri="{FF2B5EF4-FFF2-40B4-BE49-F238E27FC236}">
                <a16:creationId xmlns:a16="http://schemas.microsoft.com/office/drawing/2014/main" xmlns="" id="{5712F7E8-BFD5-4B85-A173-57790DA124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9290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E9BA134F-37B6-498A-B46D-040B86E5DA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xmlns="" id="{2BFE3F30-11E0-4842-8523-7222538C8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 y="0"/>
            <a:ext cx="7547879" cy="6858000"/>
          </a:xfrm>
          <a:prstGeom prst="rect">
            <a:avLst/>
          </a:prstGeom>
          <a:solidFill>
            <a:srgbClr val="3D534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22" name="Rectangle 2">
            <a:extLst>
              <a:ext uri="{FF2B5EF4-FFF2-40B4-BE49-F238E27FC236}">
                <a16:creationId xmlns:a16="http://schemas.microsoft.com/office/drawing/2014/main" xmlns="" id="{8205844D-4C05-774C-BDBC-E4EEEE1141A3}"/>
              </a:ext>
            </a:extLst>
          </p:cNvPr>
          <p:cNvSpPr>
            <a:spLocks noGrp="1" noChangeArrowheads="1"/>
          </p:cNvSpPr>
          <p:nvPr>
            <p:ph type="title"/>
          </p:nvPr>
        </p:nvSpPr>
        <p:spPr>
          <a:xfrm>
            <a:off x="1097280" y="516835"/>
            <a:ext cx="5977937" cy="1666501"/>
          </a:xfrm>
        </p:spPr>
        <p:txBody>
          <a:bodyPr>
            <a:normAutofit/>
          </a:bodyPr>
          <a:lstStyle/>
          <a:p>
            <a:pPr eaLnBrk="1" hangingPunct="1"/>
            <a:r>
              <a:rPr lang="en-US" altLang="en-US" sz="4000">
                <a:solidFill>
                  <a:srgbClr val="FFFFFF"/>
                </a:solidFill>
              </a:rPr>
              <a:t>The End of the Experiment</a:t>
            </a:r>
          </a:p>
        </p:txBody>
      </p:sp>
      <p:cxnSp>
        <p:nvCxnSpPr>
          <p:cNvPr id="77" name="Straight Connector 76">
            <a:extLst>
              <a:ext uri="{FF2B5EF4-FFF2-40B4-BE49-F238E27FC236}">
                <a16:creationId xmlns:a16="http://schemas.microsoft.com/office/drawing/2014/main" xmlns="" id="{67E7D319-545A-41CD-95DF-4DE4FA8A46B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723" name="Rectangle 3">
            <a:extLst>
              <a:ext uri="{FF2B5EF4-FFF2-40B4-BE49-F238E27FC236}">
                <a16:creationId xmlns:a16="http://schemas.microsoft.com/office/drawing/2014/main" xmlns="" id="{57A61C23-FC51-414F-89C8-C459ECCFE285}"/>
              </a:ext>
            </a:extLst>
          </p:cNvPr>
          <p:cNvSpPr>
            <a:spLocks noGrp="1" noChangeArrowheads="1"/>
          </p:cNvSpPr>
          <p:nvPr>
            <p:ph idx="1"/>
          </p:nvPr>
        </p:nvSpPr>
        <p:spPr>
          <a:xfrm>
            <a:off x="1097279" y="2505069"/>
            <a:ext cx="5977938" cy="3383902"/>
          </a:xfrm>
        </p:spPr>
        <p:txBody>
          <a:bodyPr>
            <a:normAutofit/>
          </a:bodyPr>
          <a:lstStyle/>
          <a:p>
            <a:pPr eaLnBrk="1" hangingPunct="1"/>
            <a:r>
              <a:rPr lang="en-US" altLang="en-US" sz="1800">
                <a:solidFill>
                  <a:srgbClr val="FFFFFF"/>
                </a:solidFill>
              </a:rPr>
              <a:t>After only six days, the planned two-week prison simulation was called off. </a:t>
            </a:r>
          </a:p>
          <a:p>
            <a:pPr eaLnBrk="1" hangingPunct="1"/>
            <a:endParaRPr lang="en-US" altLang="en-US" sz="1800">
              <a:solidFill>
                <a:srgbClr val="FFFFFF"/>
              </a:solidFill>
            </a:endParaRPr>
          </a:p>
          <a:p>
            <a:pPr eaLnBrk="1" hangingPunct="1"/>
            <a:r>
              <a:rPr lang="en-US" altLang="en-US" sz="1800">
                <a:solidFill>
                  <a:srgbClr val="FFFFFF"/>
                </a:solidFill>
              </a:rPr>
              <a:t>Do we see similarities to present day?</a:t>
            </a:r>
          </a:p>
        </p:txBody>
      </p:sp>
      <p:pic>
        <p:nvPicPr>
          <p:cNvPr id="30724" name="Picture 4">
            <a:extLst>
              <a:ext uri="{FF2B5EF4-FFF2-40B4-BE49-F238E27FC236}">
                <a16:creationId xmlns:a16="http://schemas.microsoft.com/office/drawing/2014/main" xmlns="" id="{D0195EC2-877D-9F4D-8A62-2D2C244F5B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1982" y="1897680"/>
            <a:ext cx="3294253" cy="3040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8585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5FE1B2C-7BC1-4AE2-9A50-2A4A70A9D6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97E8244A-2C81-4C0E-A929-3EC8EFF35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xmlns="" id="{23650885-F089-A140-9A7B-D1D8AF6C4633}"/>
              </a:ext>
            </a:extLst>
          </p:cNvPr>
          <p:cNvSpPr>
            <a:spLocks noGrp="1"/>
          </p:cNvSpPr>
          <p:nvPr>
            <p:ph type="title"/>
          </p:nvPr>
        </p:nvSpPr>
        <p:spPr>
          <a:xfrm>
            <a:off x="858749" y="963997"/>
            <a:ext cx="3787457" cy="4938361"/>
          </a:xfrm>
        </p:spPr>
        <p:txBody>
          <a:bodyPr anchor="ctr">
            <a:normAutofit/>
          </a:bodyPr>
          <a:lstStyle/>
          <a:p>
            <a:pPr algn="r" eaLnBrk="1" hangingPunct="1"/>
            <a:r>
              <a:rPr lang="en-US" altLang="en-US"/>
              <a:t>Discussion Questions</a:t>
            </a:r>
          </a:p>
        </p:txBody>
      </p:sp>
      <p:cxnSp>
        <p:nvCxnSpPr>
          <p:cNvPr id="76" name="Straight Connector 75">
            <a:extLst>
              <a:ext uri="{FF2B5EF4-FFF2-40B4-BE49-F238E27FC236}">
                <a16:creationId xmlns:a16="http://schemas.microsoft.com/office/drawing/2014/main" xmlns="" id="{02CC3441-26B3-4381-B3DF-8AE3C288BC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1747" name="Content Placeholder 2">
            <a:extLst>
              <a:ext uri="{FF2B5EF4-FFF2-40B4-BE49-F238E27FC236}">
                <a16:creationId xmlns:a16="http://schemas.microsoft.com/office/drawing/2014/main" xmlns="" id="{2981CB08-F991-1745-820C-9AEE788730A1}"/>
              </a:ext>
            </a:extLst>
          </p:cNvPr>
          <p:cNvSpPr>
            <a:spLocks noGrp="1"/>
          </p:cNvSpPr>
          <p:nvPr>
            <p:ph idx="1"/>
          </p:nvPr>
        </p:nvSpPr>
        <p:spPr>
          <a:xfrm>
            <a:off x="5301798" y="963507"/>
            <a:ext cx="5968181" cy="4938851"/>
          </a:xfrm>
        </p:spPr>
        <p:txBody>
          <a:bodyPr anchor="ctr">
            <a:normAutofit/>
          </a:bodyPr>
          <a:lstStyle/>
          <a:p>
            <a:pPr eaLnBrk="1" hangingPunct="1"/>
            <a:r>
              <a:rPr lang="en-US" altLang="en-US"/>
              <a:t>If you were a guard, what type of guard would you have become? How sure are you?</a:t>
            </a:r>
          </a:p>
          <a:p>
            <a:pPr eaLnBrk="1" hangingPunct="1"/>
            <a:endParaRPr lang="en-US" altLang="en-US"/>
          </a:p>
          <a:p>
            <a:pPr eaLnBrk="1" hangingPunct="1"/>
            <a:r>
              <a:rPr lang="en-US" altLang="en-US"/>
              <a:t>If you were a prisoner, would you have been able to endure the experience? What would you have done differently than those subjects did?</a:t>
            </a:r>
          </a:p>
          <a:p>
            <a:pPr eaLnBrk="1" hangingPunct="1"/>
            <a:endParaRPr lang="en-US" altLang="en-US"/>
          </a:p>
          <a:p>
            <a:pPr eaLnBrk="1" hangingPunct="1"/>
            <a:r>
              <a:rPr lang="en-US" altLang="en-US"/>
              <a:t>What factors would lead prisoners to attribute guard brutality to the guards' disposition or character, rather than to the situation?</a:t>
            </a:r>
          </a:p>
        </p:txBody>
      </p:sp>
    </p:spTree>
    <p:extLst>
      <p:ext uri="{BB962C8B-B14F-4D97-AF65-F5344CB8AC3E}">
        <p14:creationId xmlns:p14="http://schemas.microsoft.com/office/powerpoint/2010/main" val="31523816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5FE1B2C-7BC1-4AE2-9A50-2A4A70A9D6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97E8244A-2C81-4C0E-A929-3EC8EFF35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xmlns="" id="{033FC8C4-E0FD-3F49-A7EF-41E6ACA6C096}"/>
              </a:ext>
            </a:extLst>
          </p:cNvPr>
          <p:cNvSpPr>
            <a:spLocks noGrp="1"/>
          </p:cNvSpPr>
          <p:nvPr>
            <p:ph type="title"/>
          </p:nvPr>
        </p:nvSpPr>
        <p:spPr>
          <a:xfrm>
            <a:off x="858749" y="963997"/>
            <a:ext cx="3787457" cy="4938361"/>
          </a:xfrm>
        </p:spPr>
        <p:txBody>
          <a:bodyPr anchor="ctr">
            <a:normAutofit/>
          </a:bodyPr>
          <a:lstStyle/>
          <a:p>
            <a:pPr algn="r" eaLnBrk="1" hangingPunct="1"/>
            <a:r>
              <a:rPr lang="en-US" altLang="en-US"/>
              <a:t>Discussion Questions</a:t>
            </a:r>
          </a:p>
        </p:txBody>
      </p:sp>
      <p:cxnSp>
        <p:nvCxnSpPr>
          <p:cNvPr id="76" name="Straight Connector 75">
            <a:extLst>
              <a:ext uri="{FF2B5EF4-FFF2-40B4-BE49-F238E27FC236}">
                <a16:creationId xmlns:a16="http://schemas.microsoft.com/office/drawing/2014/main" xmlns="" id="{02CC3441-26B3-4381-B3DF-8AE3C288BC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2771" name="Content Placeholder 2">
            <a:extLst>
              <a:ext uri="{FF2B5EF4-FFF2-40B4-BE49-F238E27FC236}">
                <a16:creationId xmlns:a16="http://schemas.microsoft.com/office/drawing/2014/main" xmlns="" id="{9D2C796F-E0E3-234D-BF21-6D4BC4EBF51D}"/>
              </a:ext>
            </a:extLst>
          </p:cNvPr>
          <p:cNvSpPr>
            <a:spLocks noGrp="1"/>
          </p:cNvSpPr>
          <p:nvPr>
            <p:ph idx="1"/>
          </p:nvPr>
        </p:nvSpPr>
        <p:spPr>
          <a:xfrm>
            <a:off x="5301798" y="963507"/>
            <a:ext cx="5968181" cy="4938851"/>
          </a:xfrm>
        </p:spPr>
        <p:txBody>
          <a:bodyPr anchor="ctr">
            <a:normAutofit/>
          </a:bodyPr>
          <a:lstStyle/>
          <a:p>
            <a:pPr eaLnBrk="1" hangingPunct="1"/>
            <a:r>
              <a:rPr lang="en-US" altLang="en-US" dirty="0"/>
              <a:t>What are the effects of living in an environment with no clocks, no view of the outside world, and minimal sensory stimulation?</a:t>
            </a:r>
          </a:p>
          <a:p>
            <a:pPr eaLnBrk="1" hangingPunct="1"/>
            <a:r>
              <a:rPr lang="en-US" altLang="en-US" dirty="0"/>
              <a:t>Consider the psychological consequences of stripping, delousing, and shaving the heads of prisoners or members of the military. What transformations take place when people go through an experience like this?</a:t>
            </a:r>
          </a:p>
          <a:p>
            <a:pPr eaLnBrk="1" hangingPunct="1"/>
            <a:r>
              <a:rPr lang="en-US" altLang="en-US" dirty="0"/>
              <a:t>After the study, how do you think the prisoners and guards felt?</a:t>
            </a:r>
          </a:p>
          <a:p>
            <a:pPr eaLnBrk="1" hangingPunct="1"/>
            <a:r>
              <a:rPr lang="en-US" altLang="en-US" dirty="0"/>
              <a:t>If you were the experimenter in charge, would you have done this study? Would you have terminated it earlier? Would you have conducted a follow-up study?</a:t>
            </a:r>
          </a:p>
        </p:txBody>
      </p:sp>
    </p:spTree>
    <p:extLst>
      <p:ext uri="{BB962C8B-B14F-4D97-AF65-F5344CB8AC3E}">
        <p14:creationId xmlns:p14="http://schemas.microsoft.com/office/powerpoint/2010/main" val="39639865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845" name="Text Box 5">
            <a:extLst>
              <a:ext uri="{FF2B5EF4-FFF2-40B4-BE49-F238E27FC236}">
                <a16:creationId xmlns:a16="http://schemas.microsoft.com/office/drawing/2014/main" xmlns="" id="{E3F95E98-9A6F-DA40-B39D-DB11A6350CCC}"/>
              </a:ext>
            </a:extLst>
          </p:cNvPr>
          <p:cNvSpPr txBox="1">
            <a:spLocks noChangeArrowheads="1"/>
          </p:cNvSpPr>
          <p:nvPr/>
        </p:nvSpPr>
        <p:spPr bwMode="auto">
          <a:xfrm>
            <a:off x="5231958" y="605896"/>
            <a:ext cx="5923721" cy="56462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5720" rIns="0" bIns="45720" rtlCol="0" anchor="ctr">
            <a:normAutofit/>
          </a:bodyPr>
          <a:lstStyle/>
          <a:p>
            <a:pPr>
              <a:spcAft>
                <a:spcPts val="600"/>
              </a:spcAft>
              <a:buFont typeface="Calibri" panose="020F0502020204030204" pitchFamily="34" charset="0"/>
            </a:pPr>
            <a:r>
              <a:rPr lang="en-US" altLang="en-US" sz="2400" b="1">
                <a:solidFill>
                  <a:schemeClr val="tx1">
                    <a:lumMod val="75000"/>
                    <a:lumOff val="25000"/>
                  </a:schemeClr>
                </a:solidFill>
              </a:rPr>
              <a:t>Where does ‘evil’ lie?</a:t>
            </a:r>
          </a:p>
          <a:p>
            <a:pPr>
              <a:spcAft>
                <a:spcPts val="600"/>
              </a:spcAft>
              <a:buFont typeface="Calibri" panose="020F0502020204030204" pitchFamily="34" charset="0"/>
            </a:pPr>
            <a:endParaRPr lang="en-US" altLang="en-US" sz="2400">
              <a:solidFill>
                <a:schemeClr val="tx1">
                  <a:lumMod val="75000"/>
                  <a:lumOff val="25000"/>
                </a:schemeClr>
              </a:solidFill>
            </a:endParaRPr>
          </a:p>
          <a:p>
            <a:pPr>
              <a:spcAft>
                <a:spcPts val="600"/>
              </a:spcAft>
              <a:buFont typeface="Calibri" panose="020F0502020204030204" pitchFamily="34" charset="0"/>
            </a:pPr>
            <a:r>
              <a:rPr lang="en-US" altLang="en-US" sz="2400" b="1">
                <a:solidFill>
                  <a:schemeClr val="tx1">
                    <a:lumMod val="75000"/>
                    <a:lumOff val="25000"/>
                  </a:schemeClr>
                </a:solidFill>
              </a:rPr>
              <a:t>Inside the </a:t>
            </a:r>
            <a:r>
              <a:rPr lang="en-US" altLang="en-US" sz="2400" b="1" u="sng">
                <a:solidFill>
                  <a:schemeClr val="tx1">
                    <a:lumMod val="75000"/>
                    <a:lumOff val="25000"/>
                  </a:schemeClr>
                </a:solidFill>
              </a:rPr>
              <a:t>person</a:t>
            </a:r>
            <a:endParaRPr lang="en-US" altLang="en-US" sz="2400" b="1">
              <a:solidFill>
                <a:schemeClr val="tx1">
                  <a:lumMod val="75000"/>
                  <a:lumOff val="25000"/>
                </a:schemeClr>
              </a:solidFill>
            </a:endParaRPr>
          </a:p>
          <a:p>
            <a:pPr>
              <a:spcAft>
                <a:spcPts val="600"/>
              </a:spcAft>
              <a:buFont typeface="Calibri" panose="020F0502020204030204" pitchFamily="34" charset="0"/>
            </a:pPr>
            <a:r>
              <a:rPr lang="en-US" altLang="en-US" sz="2400">
                <a:solidFill>
                  <a:schemeClr val="tx1">
                    <a:lumMod val="75000"/>
                    <a:lumOff val="25000"/>
                  </a:schemeClr>
                </a:solidFill>
              </a:rPr>
              <a:t> (the apple)</a:t>
            </a:r>
          </a:p>
          <a:p>
            <a:pPr>
              <a:spcAft>
                <a:spcPts val="600"/>
              </a:spcAft>
              <a:buFont typeface="Calibri" panose="020F0502020204030204" pitchFamily="34" charset="0"/>
            </a:pPr>
            <a:r>
              <a:rPr lang="en-US" altLang="en-US" sz="2400">
                <a:solidFill>
                  <a:schemeClr val="tx1">
                    <a:lumMod val="75000"/>
                    <a:lumOff val="25000"/>
                  </a:schemeClr>
                </a:solidFill>
              </a:rPr>
              <a:t>or</a:t>
            </a:r>
          </a:p>
          <a:p>
            <a:pPr>
              <a:spcAft>
                <a:spcPts val="600"/>
              </a:spcAft>
              <a:buFont typeface="Calibri" panose="020F0502020204030204" pitchFamily="34" charset="0"/>
            </a:pPr>
            <a:r>
              <a:rPr lang="en-US" altLang="en-US" sz="2400" b="1">
                <a:solidFill>
                  <a:schemeClr val="tx1">
                    <a:lumMod val="75000"/>
                    <a:lumOff val="25000"/>
                  </a:schemeClr>
                </a:solidFill>
              </a:rPr>
              <a:t>Inside the </a:t>
            </a:r>
            <a:r>
              <a:rPr lang="en-US" altLang="en-US" sz="2400" b="1" u="sng">
                <a:solidFill>
                  <a:schemeClr val="tx1">
                    <a:lumMod val="75000"/>
                    <a:lumOff val="25000"/>
                  </a:schemeClr>
                </a:solidFill>
              </a:rPr>
              <a:t>situation</a:t>
            </a:r>
            <a:r>
              <a:rPr lang="en-US" altLang="en-US" sz="2400">
                <a:solidFill>
                  <a:schemeClr val="tx1">
                    <a:lumMod val="75000"/>
                    <a:lumOff val="25000"/>
                  </a:schemeClr>
                </a:solidFill>
              </a:rPr>
              <a:t>?</a:t>
            </a:r>
          </a:p>
          <a:p>
            <a:pPr>
              <a:spcAft>
                <a:spcPts val="600"/>
              </a:spcAft>
              <a:buFont typeface="Calibri" panose="020F0502020204030204" pitchFamily="34" charset="0"/>
            </a:pPr>
            <a:r>
              <a:rPr lang="en-US" altLang="en-US" sz="2400">
                <a:solidFill>
                  <a:schemeClr val="tx1">
                    <a:lumMod val="75000"/>
                    <a:lumOff val="25000"/>
                  </a:schemeClr>
                </a:solidFill>
              </a:rPr>
              <a:t>(the barrel)</a:t>
            </a:r>
          </a:p>
        </p:txBody>
      </p:sp>
      <p:sp>
        <p:nvSpPr>
          <p:cNvPr id="35844" name="Text Box 4">
            <a:extLst>
              <a:ext uri="{FF2B5EF4-FFF2-40B4-BE49-F238E27FC236}">
                <a16:creationId xmlns:a16="http://schemas.microsoft.com/office/drawing/2014/main" xmlns="" id="{75E97317-7287-B84D-A52F-C6C86ED80732}"/>
              </a:ext>
            </a:extLst>
          </p:cNvPr>
          <p:cNvSpPr txBox="1">
            <a:spLocks noChangeArrowheads="1"/>
          </p:cNvSpPr>
          <p:nvPr/>
        </p:nvSpPr>
        <p:spPr bwMode="auto">
          <a:xfrm>
            <a:off x="2498726" y="569913"/>
            <a:ext cx="4359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a:p>
        </p:txBody>
      </p:sp>
    </p:spTree>
    <p:extLst>
      <p:ext uri="{BB962C8B-B14F-4D97-AF65-F5344CB8AC3E}">
        <p14:creationId xmlns:p14="http://schemas.microsoft.com/office/powerpoint/2010/main" val="3405654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2" name="Straight Connector 8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4" name="Rectangle 83">
            <a:extLst>
              <a:ext uri="{FF2B5EF4-FFF2-40B4-BE49-F238E27FC236}">
                <a16:creationId xmlns:a16="http://schemas.microsoft.com/office/drawing/2014/main" xmlns="" id="{6482F060-A4AF-4E0B-B364-7C6BA4A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187" name="Text Box 11">
            <a:extLst>
              <a:ext uri="{FF2B5EF4-FFF2-40B4-BE49-F238E27FC236}">
                <a16:creationId xmlns:a16="http://schemas.microsoft.com/office/drawing/2014/main" xmlns="" id="{9EECAB40-177F-BE4F-853A-C2D71B532C08}"/>
              </a:ext>
            </a:extLst>
          </p:cNvPr>
          <p:cNvSpPr txBox="1">
            <a:spLocks noChangeArrowheads="1"/>
          </p:cNvSpPr>
          <p:nvPr/>
        </p:nvSpPr>
        <p:spPr bwMode="auto">
          <a:xfrm>
            <a:off x="484814" y="640080"/>
            <a:ext cx="3659246" cy="28503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p>
            <a:pPr>
              <a:lnSpc>
                <a:spcPct val="90000"/>
              </a:lnSpc>
              <a:spcBef>
                <a:spcPct val="0"/>
              </a:spcBef>
              <a:spcAft>
                <a:spcPts val="600"/>
              </a:spcAft>
            </a:pPr>
            <a:r>
              <a:rPr lang="en-US" altLang="en-US" sz="4200" spc="-50">
                <a:solidFill>
                  <a:srgbClr val="FFFFFF"/>
                </a:solidFill>
                <a:latin typeface="+mj-lt"/>
                <a:ea typeface="+mj-ea"/>
                <a:cs typeface="+mj-cs"/>
              </a:rPr>
              <a:t>Staff Sgt. Ivan "Chip" Frederick – sentenced 8 years</a:t>
            </a:r>
          </a:p>
        </p:txBody>
      </p:sp>
      <p:cxnSp>
        <p:nvCxnSpPr>
          <p:cNvPr id="86" name="Straight Connector 85">
            <a:extLst>
              <a:ext uri="{FF2B5EF4-FFF2-40B4-BE49-F238E27FC236}">
                <a16:creationId xmlns:a16="http://schemas.microsoft.com/office/drawing/2014/main" xmlns="" id="{B9EB6DAA-2F0C-43D5-A577-15D5D2C4E3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0186" name="Picture 10" descr="image614301x">
            <a:extLst>
              <a:ext uri="{FF2B5EF4-FFF2-40B4-BE49-F238E27FC236}">
                <a16:creationId xmlns:a16="http://schemas.microsoft.com/office/drawing/2014/main" xmlns="" id="{6F4CB8D7-9673-A94C-80CF-80E3B3CFB0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60" r="3948"/>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520610"/>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xmlns="" id="{6482F060-A4AF-4E0B-B364-7C6BA4A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9" name="Rectangle 7">
            <a:extLst>
              <a:ext uri="{FF2B5EF4-FFF2-40B4-BE49-F238E27FC236}">
                <a16:creationId xmlns:a16="http://schemas.microsoft.com/office/drawing/2014/main" xmlns="" id="{4D0693B1-818B-B341-81DB-D4FC915FEEBC}"/>
              </a:ext>
            </a:extLst>
          </p:cNvPr>
          <p:cNvSpPr>
            <a:spLocks noChangeArrowheads="1"/>
          </p:cNvSpPr>
          <p:nvPr/>
        </p:nvSpPr>
        <p:spPr bwMode="auto">
          <a:xfrm>
            <a:off x="484814" y="640080"/>
            <a:ext cx="3659246" cy="28503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p>
            <a:pPr>
              <a:lnSpc>
                <a:spcPct val="90000"/>
              </a:lnSpc>
              <a:spcBef>
                <a:spcPct val="0"/>
              </a:spcBef>
              <a:spcAft>
                <a:spcPts val="600"/>
              </a:spcAft>
            </a:pPr>
            <a:r>
              <a:rPr lang="en-US" altLang="en-US" sz="5400" spc="-50">
                <a:solidFill>
                  <a:srgbClr val="FFFFFF"/>
                </a:solidFill>
                <a:latin typeface="+mj-lt"/>
                <a:ea typeface="+mj-ea"/>
                <a:cs typeface="+mj-cs"/>
              </a:rPr>
              <a:t>Abu Ghraib under US Command</a:t>
            </a:r>
          </a:p>
        </p:txBody>
      </p:sp>
      <p:cxnSp>
        <p:nvCxnSpPr>
          <p:cNvPr id="82" name="Straight Connector 81">
            <a:extLst>
              <a:ext uri="{FF2B5EF4-FFF2-40B4-BE49-F238E27FC236}">
                <a16:creationId xmlns:a16="http://schemas.microsoft.com/office/drawing/2014/main" xmlns="" id="{B9EB6DAA-2F0C-43D5-A577-15D5D2C4E3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077" name="Picture 5" descr="new-toture1">
            <a:extLst>
              <a:ext uri="{FF2B5EF4-FFF2-40B4-BE49-F238E27FC236}">
                <a16:creationId xmlns:a16="http://schemas.microsoft.com/office/drawing/2014/main" xmlns="" id="{14A98FA4-A204-B945-A1B2-C8E55B5A17E0}"/>
              </a:ext>
            </a:extLst>
          </p:cNvPr>
          <p:cNvPicPr>
            <a:picLocks noGrp="1" noChangeAspect="1" noChangeArrowheads="1"/>
          </p:cNvPicPr>
          <p:nvPr>
            <p:ph/>
          </p:nvPr>
        </p:nvPicPr>
        <p:blipFill rotWithShape="1">
          <a:blip r:embed="rId2">
            <a:extLst>
              <a:ext uri="{28A0092B-C50C-407E-A947-70E740481C1C}">
                <a14:useLocalDpi xmlns:a14="http://schemas.microsoft.com/office/drawing/2010/main" val="0"/>
              </a:ext>
            </a:extLst>
          </a:blip>
          <a:srcRect t="9221" b="18495"/>
          <a:stretch/>
        </p:blipFill>
        <p:spPr>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00997145"/>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5" name="Picture 5" descr="dogs2">
            <a:extLst>
              <a:ext uri="{FF2B5EF4-FFF2-40B4-BE49-F238E27FC236}">
                <a16:creationId xmlns:a16="http://schemas.microsoft.com/office/drawing/2014/main" xmlns="" id="{7EAA29D2-CB9B-AA4B-8AE3-38A3D64623B1}"/>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12910" r="-2" b="23067"/>
          <a:stretch/>
        </p:blipFill>
        <p:spPr>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2923228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9" name="Picture 5" descr="abuse1">
            <a:extLst>
              <a:ext uri="{FF2B5EF4-FFF2-40B4-BE49-F238E27FC236}">
                <a16:creationId xmlns:a16="http://schemas.microsoft.com/office/drawing/2014/main" xmlns="" id="{F3B46171-7DA7-FF4B-AF02-25E311F6AA8C}"/>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12274" r="-1" b="21587"/>
          <a:stretch/>
        </p:blipFill>
        <p:spPr>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267044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A8E9C91B-7EAD-4562-AB0E-DFB9663AE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3" name="Picture 5" descr="abughraib2">
            <a:extLst>
              <a:ext uri="{FF2B5EF4-FFF2-40B4-BE49-F238E27FC236}">
                <a16:creationId xmlns:a16="http://schemas.microsoft.com/office/drawing/2014/main" xmlns="" id="{86547222-9266-C947-A508-3DEAB9E53E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059" r="1" b="884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72525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3" name="Picture 5" descr="abuse5">
            <a:extLst>
              <a:ext uri="{FF2B5EF4-FFF2-40B4-BE49-F238E27FC236}">
                <a16:creationId xmlns:a16="http://schemas.microsoft.com/office/drawing/2014/main" xmlns="" id="{CD6E1B3F-64F2-474C-97D2-3D4D80ECA019}"/>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9396" r="1" b="5229"/>
          <a:stretch/>
        </p:blipFill>
        <p:spPr>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256289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1" name="Picture 5" descr="torture5">
            <a:extLst>
              <a:ext uri="{FF2B5EF4-FFF2-40B4-BE49-F238E27FC236}">
                <a16:creationId xmlns:a16="http://schemas.microsoft.com/office/drawing/2014/main" xmlns="" id="{F71E0768-036D-5B4F-B900-7CCDD17620CC}"/>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834188" y="457200"/>
            <a:ext cx="3643312" cy="5410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Picture 5" descr="Abu Ghraib: photograph published in Washington Post">
            <a:hlinkClick r:id="rId3"/>
            <a:extLst>
              <a:ext uri="{FF2B5EF4-FFF2-40B4-BE49-F238E27FC236}">
                <a16:creationId xmlns:a16="http://schemas.microsoft.com/office/drawing/2014/main" xmlns="" id="{E0F2CCA7-5A0A-0448-B712-73E8D9BFF0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1068387" y="457200"/>
            <a:ext cx="5394325" cy="5562600"/>
          </a:xfrm>
          <a:prstGeom prst="rect">
            <a:avLst/>
          </a:prstGeo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369723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5" name="Picture 5" descr="ghraib-pile3">
            <a:extLst>
              <a:ext uri="{FF2B5EF4-FFF2-40B4-BE49-F238E27FC236}">
                <a16:creationId xmlns:a16="http://schemas.microsoft.com/office/drawing/2014/main" xmlns="" id="{AAABFDC3-29EF-4648-A100-CFDB75DFE4D8}"/>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17443" r="-1" b="11985"/>
          <a:stretch/>
        </p:blipFill>
        <p:spPr>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115585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torture2">
            <a:extLst>
              <a:ext uri="{FF2B5EF4-FFF2-40B4-BE49-F238E27FC236}">
                <a16:creationId xmlns:a16="http://schemas.microsoft.com/office/drawing/2014/main" xmlns="" id="{844C7D41-5CCB-0D4A-8074-C49D14D575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000125" y="-100013"/>
            <a:ext cx="9144000" cy="64309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053152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0" name="Straight Connector 79">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2" name="Rectangle 81">
            <a:extLst>
              <a:ext uri="{FF2B5EF4-FFF2-40B4-BE49-F238E27FC236}">
                <a16:creationId xmlns:a16="http://schemas.microsoft.com/office/drawing/2014/main" xmlns="" id="{44A37DD3-1B84-4776-94E1-C0AAA5C0F6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52" name="Picture 8" descr="torture3">
            <a:extLst>
              <a:ext uri="{FF2B5EF4-FFF2-40B4-BE49-F238E27FC236}">
                <a16:creationId xmlns:a16="http://schemas.microsoft.com/office/drawing/2014/main" xmlns="" id="{D5A91353-154A-8C41-A7FC-FDF95DACC07D}"/>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1" b="19246"/>
          <a:stretch/>
        </p:blipFill>
        <p:spPr>
          <a:xfrm>
            <a:off x="-32" y="10"/>
            <a:ext cx="8081485" cy="4915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4" name="Rectangle 83">
            <a:extLst>
              <a:ext uri="{FF2B5EF4-FFF2-40B4-BE49-F238E27FC236}">
                <a16:creationId xmlns:a16="http://schemas.microsoft.com/office/drawing/2014/main" xmlns="" id="{0B4FB531-34DA-4777-9BD5-5B885DC381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753" name="Rectangle 9">
            <a:extLst>
              <a:ext uri="{FF2B5EF4-FFF2-40B4-BE49-F238E27FC236}">
                <a16:creationId xmlns:a16="http://schemas.microsoft.com/office/drawing/2014/main" xmlns="" id="{9E055B1E-88EB-2145-9DE2-77E88CE952D9}"/>
              </a:ext>
            </a:extLst>
          </p:cNvPr>
          <p:cNvSpPr>
            <a:spLocks noGrp="1" noChangeArrowheads="1"/>
          </p:cNvSpPr>
          <p:nvPr>
            <p:ph type="title"/>
          </p:nvPr>
        </p:nvSpPr>
        <p:spPr>
          <a:xfrm>
            <a:off x="828675" y="5120639"/>
            <a:ext cx="7137263" cy="1280161"/>
          </a:xfrm>
        </p:spPr>
        <p:txBody>
          <a:bodyPr vert="horz" lIns="91440" tIns="45720" rIns="91440" bIns="45720" rtlCol="0" anchor="ctr">
            <a:normAutofit/>
          </a:bodyPr>
          <a:lstStyle/>
          <a:p>
            <a:pPr algn="r"/>
            <a:r>
              <a:rPr lang="en-US" altLang="en-US" sz="4100">
                <a:solidFill>
                  <a:srgbClr val="FFFFFF"/>
                </a:solidFill>
              </a:rPr>
              <a:t>   Abu Ghraib       /    Stanford Univ.</a:t>
            </a:r>
          </a:p>
        </p:txBody>
      </p:sp>
      <p:pic>
        <p:nvPicPr>
          <p:cNvPr id="31749" name="Picture 5" descr="spic63">
            <a:extLst>
              <a:ext uri="{FF2B5EF4-FFF2-40B4-BE49-F238E27FC236}">
                <a16:creationId xmlns:a16="http://schemas.microsoft.com/office/drawing/2014/main" xmlns="" id="{8DF3CD0C-D160-C44D-900F-BC51A61A4255}"/>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340" r="16793" b="2"/>
          <a:stretch/>
        </p:blipFill>
        <p:spPr>
          <a:xfrm>
            <a:off x="8160307" y="10"/>
            <a:ext cx="4031693" cy="4915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86" name="Straight Connector 85">
            <a:extLst>
              <a:ext uri="{FF2B5EF4-FFF2-40B4-BE49-F238E27FC236}">
                <a16:creationId xmlns:a16="http://schemas.microsoft.com/office/drawing/2014/main" xmlns="" id="{D5B557D3-D7B4-404B-84A1-9BD182BE5B0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381141"/>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106" name="Rectangle 2">
            <a:extLst>
              <a:ext uri="{FF2B5EF4-FFF2-40B4-BE49-F238E27FC236}">
                <a16:creationId xmlns:a16="http://schemas.microsoft.com/office/drawing/2014/main" xmlns="" id="{2CAB32EB-086C-FF43-BEE2-2DA0057920DA}"/>
              </a:ext>
            </a:extLst>
          </p:cNvPr>
          <p:cNvSpPr>
            <a:spLocks noGrp="1" noChangeArrowheads="1"/>
          </p:cNvSpPr>
          <p:nvPr>
            <p:ph type="title"/>
          </p:nvPr>
        </p:nvSpPr>
        <p:spPr>
          <a:xfrm>
            <a:off x="492369" y="605896"/>
            <a:ext cx="3642309" cy="5646208"/>
          </a:xfrm>
        </p:spPr>
        <p:txBody>
          <a:bodyPr anchor="ctr">
            <a:normAutofit/>
          </a:bodyPr>
          <a:lstStyle/>
          <a:p>
            <a:r>
              <a:rPr lang="en-US" altLang="en-US" sz="4400">
                <a:solidFill>
                  <a:srgbClr val="FFFFFF"/>
                </a:solidFill>
              </a:rPr>
              <a:t>Stanford Prison Study</a:t>
            </a:r>
          </a:p>
        </p:txBody>
      </p:sp>
      <p:sp>
        <p:nvSpPr>
          <p:cNvPr id="47107" name="Rectangle 3">
            <a:extLst>
              <a:ext uri="{FF2B5EF4-FFF2-40B4-BE49-F238E27FC236}">
                <a16:creationId xmlns:a16="http://schemas.microsoft.com/office/drawing/2014/main" xmlns="" id="{F8A92CB0-538E-AD41-B968-FEEB34500FCF}"/>
              </a:ext>
            </a:extLst>
          </p:cNvPr>
          <p:cNvSpPr>
            <a:spLocks noGrp="1" noChangeArrowheads="1"/>
          </p:cNvSpPr>
          <p:nvPr>
            <p:ph type="body" idx="1"/>
          </p:nvPr>
        </p:nvSpPr>
        <p:spPr>
          <a:xfrm>
            <a:off x="5231958" y="605896"/>
            <a:ext cx="5923721" cy="5646208"/>
          </a:xfrm>
        </p:spPr>
        <p:txBody>
          <a:bodyPr anchor="ctr">
            <a:normAutofit/>
          </a:bodyPr>
          <a:lstStyle/>
          <a:p>
            <a:r>
              <a:rPr lang="en-US" altLang="en-US" sz="2400"/>
              <a:t>In 1971 Philip Zimbardo randomly assigned Stanford University students to be either ‘prisoners’ or ‘guards’ for a 2 week experiment.  The experiment had to be discontinued after 6 days, because of extreme ‘prisoner’ abuse. </a:t>
            </a:r>
          </a:p>
        </p:txBody>
      </p:sp>
    </p:spTree>
    <p:extLst>
      <p:ext uri="{BB962C8B-B14F-4D97-AF65-F5344CB8AC3E}">
        <p14:creationId xmlns:p14="http://schemas.microsoft.com/office/powerpoint/2010/main" val="4959825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xmlns="" id="{D40791F6-715D-481A-9C4A-3645AECF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spic25">
            <a:extLst>
              <a:ext uri="{FF2B5EF4-FFF2-40B4-BE49-F238E27FC236}">
                <a16:creationId xmlns:a16="http://schemas.microsoft.com/office/drawing/2014/main" xmlns="" id="{11F32F6C-3337-3245-99C5-77CDA10DDE1B}"/>
              </a:ext>
            </a:extLst>
          </p:cNvPr>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r="994"/>
          <a:stretch/>
        </p:blipFill>
        <p:spPr>
          <a:xfrm>
            <a:off x="633998" y="634947"/>
            <a:ext cx="4001315" cy="26166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17" name="Straight Connector 16">
            <a:extLst>
              <a:ext uri="{FF2B5EF4-FFF2-40B4-BE49-F238E27FC236}">
                <a16:creationId xmlns:a16="http://schemas.microsoft.com/office/drawing/2014/main" xmlns="" id="{740F83A4-FAC4-4867-95A5-BBFD280C7B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descr="spic17">
            <a:extLst>
              <a:ext uri="{FF2B5EF4-FFF2-40B4-BE49-F238E27FC236}">
                <a16:creationId xmlns:a16="http://schemas.microsoft.com/office/drawing/2014/main" xmlns="" id="{9ADACF4B-9C8B-FE47-A279-C4C9ED94E7F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36520" r="-1" b="41356"/>
          <a:stretch/>
        </p:blipFill>
        <p:spPr>
          <a:xfrm>
            <a:off x="633999" y="3337869"/>
            <a:ext cx="4001315" cy="26166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 name="Rectangle 8">
            <a:extLst>
              <a:ext uri="{FF2B5EF4-FFF2-40B4-BE49-F238E27FC236}">
                <a16:creationId xmlns:a16="http://schemas.microsoft.com/office/drawing/2014/main" xmlns="" id="{CFEFF7E7-0B45-2D4B-8FD1-855A293E62F6}"/>
              </a:ext>
            </a:extLst>
          </p:cNvPr>
          <p:cNvSpPr/>
          <p:nvPr/>
        </p:nvSpPr>
        <p:spPr>
          <a:xfrm>
            <a:off x="5117308" y="2407436"/>
            <a:ext cx="6432434" cy="3461658"/>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altLang="en-US" sz="1700" b="1">
                <a:solidFill>
                  <a:schemeClr val="tx1">
                    <a:lumMod val="75000"/>
                    <a:lumOff val="25000"/>
                  </a:schemeClr>
                </a:solidFill>
              </a:rPr>
              <a:t>Bags were placed over students heads,</a:t>
            </a:r>
          </a:p>
          <a:p>
            <a:pPr>
              <a:lnSpc>
                <a:spcPct val="90000"/>
              </a:lnSpc>
              <a:spcAft>
                <a:spcPts val="600"/>
              </a:spcAft>
              <a:buFont typeface="Calibri" panose="020F0502020204030204" pitchFamily="34" charset="0"/>
            </a:pPr>
            <a:endParaRPr lang="en-US" altLang="en-US" sz="1700" b="1">
              <a:solidFill>
                <a:schemeClr val="tx1">
                  <a:lumMod val="75000"/>
                  <a:lumOff val="25000"/>
                </a:schemeClr>
              </a:solidFill>
            </a:endParaRPr>
          </a:p>
          <a:p>
            <a:pPr>
              <a:lnSpc>
                <a:spcPct val="90000"/>
              </a:lnSpc>
              <a:spcAft>
                <a:spcPts val="600"/>
              </a:spcAft>
              <a:buFont typeface="Calibri" panose="020F0502020204030204" pitchFamily="34" charset="0"/>
            </a:pPr>
            <a:r>
              <a:rPr lang="en-US" altLang="en-US" sz="1700" b="1">
                <a:solidFill>
                  <a:schemeClr val="tx1">
                    <a:lumMod val="75000"/>
                    <a:lumOff val="25000"/>
                  </a:schemeClr>
                </a:solidFill>
              </a:rPr>
              <a:t>they were stripped,</a:t>
            </a:r>
          </a:p>
          <a:p>
            <a:pPr>
              <a:lnSpc>
                <a:spcPct val="90000"/>
              </a:lnSpc>
              <a:spcAft>
                <a:spcPts val="600"/>
              </a:spcAft>
              <a:buFont typeface="Calibri" panose="020F0502020204030204" pitchFamily="34" charset="0"/>
            </a:pPr>
            <a:endParaRPr lang="en-US" altLang="en-US" sz="1700" b="1">
              <a:solidFill>
                <a:schemeClr val="tx1">
                  <a:lumMod val="75000"/>
                  <a:lumOff val="25000"/>
                </a:schemeClr>
              </a:solidFill>
            </a:endParaRPr>
          </a:p>
          <a:p>
            <a:pPr>
              <a:lnSpc>
                <a:spcPct val="90000"/>
              </a:lnSpc>
              <a:spcAft>
                <a:spcPts val="600"/>
              </a:spcAft>
              <a:buFont typeface="Calibri" panose="020F0502020204030204" pitchFamily="34" charset="0"/>
            </a:pPr>
            <a:r>
              <a:rPr lang="en-US" altLang="en-US" sz="1700" b="1">
                <a:solidFill>
                  <a:schemeClr val="tx1">
                    <a:lumMod val="75000"/>
                    <a:lumOff val="25000"/>
                  </a:schemeClr>
                </a:solidFill>
              </a:rPr>
              <a:t>chained together,</a:t>
            </a:r>
          </a:p>
          <a:p>
            <a:pPr>
              <a:lnSpc>
                <a:spcPct val="90000"/>
              </a:lnSpc>
              <a:spcAft>
                <a:spcPts val="600"/>
              </a:spcAft>
              <a:buFont typeface="Calibri" panose="020F0502020204030204" pitchFamily="34" charset="0"/>
            </a:pPr>
            <a:endParaRPr lang="en-US" altLang="en-US" sz="1700" b="1">
              <a:solidFill>
                <a:schemeClr val="tx1">
                  <a:lumMod val="75000"/>
                  <a:lumOff val="25000"/>
                </a:schemeClr>
              </a:solidFill>
            </a:endParaRPr>
          </a:p>
          <a:p>
            <a:pPr>
              <a:lnSpc>
                <a:spcPct val="90000"/>
              </a:lnSpc>
              <a:spcAft>
                <a:spcPts val="600"/>
              </a:spcAft>
              <a:buFont typeface="Calibri" panose="020F0502020204030204" pitchFamily="34" charset="0"/>
            </a:pPr>
            <a:r>
              <a:rPr lang="en-US" altLang="en-US" sz="1700" b="1">
                <a:solidFill>
                  <a:schemeClr val="tx1">
                    <a:lumMod val="75000"/>
                    <a:lumOff val="25000"/>
                  </a:schemeClr>
                </a:solidFill>
              </a:rPr>
              <a:t>sexually humiliated,</a:t>
            </a:r>
          </a:p>
          <a:p>
            <a:pPr>
              <a:lnSpc>
                <a:spcPct val="90000"/>
              </a:lnSpc>
              <a:spcAft>
                <a:spcPts val="600"/>
              </a:spcAft>
              <a:buFont typeface="Calibri" panose="020F0502020204030204" pitchFamily="34" charset="0"/>
            </a:pPr>
            <a:endParaRPr lang="en-US" altLang="en-US" sz="1700" b="1">
              <a:solidFill>
                <a:schemeClr val="tx1">
                  <a:lumMod val="75000"/>
                  <a:lumOff val="25000"/>
                </a:schemeClr>
              </a:solidFill>
            </a:endParaRPr>
          </a:p>
          <a:p>
            <a:pPr>
              <a:lnSpc>
                <a:spcPct val="90000"/>
              </a:lnSpc>
              <a:spcAft>
                <a:spcPts val="600"/>
              </a:spcAft>
              <a:buFont typeface="Calibri" panose="020F0502020204030204" pitchFamily="34" charset="0"/>
            </a:pPr>
            <a:r>
              <a:rPr lang="en-US" altLang="en-US" sz="1700" b="1">
                <a:solidFill>
                  <a:schemeClr val="tx1">
                    <a:lumMod val="75000"/>
                    <a:lumOff val="25000"/>
                  </a:schemeClr>
                </a:solidFill>
              </a:rPr>
              <a:t>tripped by guards,</a:t>
            </a:r>
          </a:p>
          <a:p>
            <a:pPr>
              <a:lnSpc>
                <a:spcPct val="90000"/>
              </a:lnSpc>
              <a:spcAft>
                <a:spcPts val="600"/>
              </a:spcAft>
              <a:buFont typeface="Calibri" panose="020F0502020204030204" pitchFamily="34" charset="0"/>
            </a:pPr>
            <a:endParaRPr lang="en-US" altLang="en-US" sz="1700" b="1">
              <a:solidFill>
                <a:schemeClr val="tx1">
                  <a:lumMod val="75000"/>
                  <a:lumOff val="25000"/>
                </a:schemeClr>
              </a:solidFill>
            </a:endParaRPr>
          </a:p>
          <a:p>
            <a:pPr>
              <a:lnSpc>
                <a:spcPct val="90000"/>
              </a:lnSpc>
              <a:spcAft>
                <a:spcPts val="600"/>
              </a:spcAft>
              <a:buFont typeface="Calibri" panose="020F0502020204030204" pitchFamily="34" charset="0"/>
            </a:pPr>
            <a:r>
              <a:rPr lang="en-US" altLang="en-US" sz="1700" b="1">
                <a:solidFill>
                  <a:schemeClr val="tx1">
                    <a:lumMod val="75000"/>
                    <a:lumOff val="25000"/>
                  </a:schemeClr>
                </a:solidFill>
              </a:rPr>
              <a:t>forced to clean toilets with their hands.</a:t>
            </a:r>
          </a:p>
        </p:txBody>
      </p:sp>
      <p:sp>
        <p:nvSpPr>
          <p:cNvPr id="19" name="Rectangle 18">
            <a:extLst>
              <a:ext uri="{FF2B5EF4-FFF2-40B4-BE49-F238E27FC236}">
                <a16:creationId xmlns:a16="http://schemas.microsoft.com/office/drawing/2014/main" xmlns="" id="{811CBAFA-D7E0-40A7-BB94-2C05304B40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174859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9" name="Picture 5" descr="spic39">
            <a:extLst>
              <a:ext uri="{FF2B5EF4-FFF2-40B4-BE49-F238E27FC236}">
                <a16:creationId xmlns:a16="http://schemas.microsoft.com/office/drawing/2014/main" xmlns="" id="{38445327-BFDA-3146-A8AA-C7A1812ED323}"/>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7029450" y="711994"/>
            <a:ext cx="4276725" cy="5105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Picture 5" descr="spic44">
            <a:extLst>
              <a:ext uri="{FF2B5EF4-FFF2-40B4-BE49-F238E27FC236}">
                <a16:creationId xmlns:a16="http://schemas.microsoft.com/office/drawing/2014/main" xmlns="" id="{31B42315-7C0B-E14B-AA93-7938720EFC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09587" y="1040606"/>
            <a:ext cx="5715000" cy="477678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380469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3" name="Picture 5" descr="spic57">
            <a:extLst>
              <a:ext uri="{FF2B5EF4-FFF2-40B4-BE49-F238E27FC236}">
                <a16:creationId xmlns:a16="http://schemas.microsoft.com/office/drawing/2014/main" xmlns="" id="{75627EE7-308F-3348-B3EB-6B984BD01523}"/>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1336675" y="271463"/>
            <a:ext cx="3740150" cy="571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Picture 5" descr="spic58">
            <a:extLst>
              <a:ext uri="{FF2B5EF4-FFF2-40B4-BE49-F238E27FC236}">
                <a16:creationId xmlns:a16="http://schemas.microsoft.com/office/drawing/2014/main" xmlns="" id="{DC727332-7C4C-1F47-A717-018B3E86B6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357812" y="465931"/>
            <a:ext cx="5867400" cy="5326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5966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6" name="Straight Connector 75">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8" name="Rectangle 77">
            <a:extLst>
              <a:ext uri="{FF2B5EF4-FFF2-40B4-BE49-F238E27FC236}">
                <a16:creationId xmlns:a16="http://schemas.microsoft.com/office/drawing/2014/main" xmlns="" id="{EE362070-691D-44DB-98D4-BC61774B0E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xmlns="" id="{565A13BD-4721-7C41-8DEB-F37A7DB3E519}"/>
              </a:ext>
            </a:extLst>
          </p:cNvPr>
          <p:cNvSpPr>
            <a:spLocks noGrp="1"/>
          </p:cNvSpPr>
          <p:nvPr>
            <p:ph type="title"/>
          </p:nvPr>
        </p:nvSpPr>
        <p:spPr>
          <a:xfrm>
            <a:off x="3836504" y="758951"/>
            <a:ext cx="7319175" cy="3374931"/>
          </a:xfrm>
        </p:spPr>
        <p:txBody>
          <a:bodyPr vert="horz" lIns="91440" tIns="45720" rIns="91440" bIns="45720" rtlCol="0" anchor="b">
            <a:normAutofit/>
          </a:bodyPr>
          <a:lstStyle/>
          <a:p>
            <a:r>
              <a:rPr lang="en-US" altLang="en-US" sz="6800" dirty="0">
                <a:solidFill>
                  <a:schemeClr val="tx1">
                    <a:lumMod val="85000"/>
                    <a:lumOff val="15000"/>
                  </a:schemeClr>
                </a:solidFill>
              </a:rPr>
              <a:t>A few ‘rotten apples’ or A rotten barrel?</a:t>
            </a:r>
            <a:br>
              <a:rPr lang="en-US" altLang="en-US" sz="6800" dirty="0">
                <a:solidFill>
                  <a:schemeClr val="tx1">
                    <a:lumMod val="85000"/>
                    <a:lumOff val="15000"/>
                  </a:schemeClr>
                </a:solidFill>
              </a:rPr>
            </a:br>
            <a:endParaRPr lang="en-US" sz="6800" dirty="0">
              <a:solidFill>
                <a:schemeClr val="tx1">
                  <a:lumMod val="85000"/>
                  <a:lumOff val="15000"/>
                </a:schemeClr>
              </a:solidFill>
            </a:endParaRPr>
          </a:p>
        </p:txBody>
      </p:sp>
      <p:pic>
        <p:nvPicPr>
          <p:cNvPr id="29701" name="Picture 5" descr="spic62">
            <a:extLst>
              <a:ext uri="{FF2B5EF4-FFF2-40B4-BE49-F238E27FC236}">
                <a16:creationId xmlns:a16="http://schemas.microsoft.com/office/drawing/2014/main" xmlns="" id="{1AB035DE-8E7B-2846-A955-2989356D6B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644992" y="945821"/>
            <a:ext cx="2710292" cy="44476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80" name="Straight Connector 79">
            <a:extLst>
              <a:ext uri="{FF2B5EF4-FFF2-40B4-BE49-F238E27FC236}">
                <a16:creationId xmlns:a16="http://schemas.microsoft.com/office/drawing/2014/main" xmlns="" id="{5A7EFE9C-DAE7-4ECA-BDB2-34E2534B8AB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 name="Rectangle 81">
            <a:extLst>
              <a:ext uri="{FF2B5EF4-FFF2-40B4-BE49-F238E27FC236}">
                <a16:creationId xmlns:a16="http://schemas.microsoft.com/office/drawing/2014/main" xmlns="" id="{3816D44C-5F7C-41A5-BDC7-B2ADF0414F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655401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3214B95-84FC-C44F-8F69-FC3F29B71A76}"/>
              </a:ext>
            </a:extLst>
          </p:cNvPr>
          <p:cNvSpPr>
            <a:spLocks noGrp="1"/>
          </p:cNvSpPr>
          <p:nvPr>
            <p:ph type="title"/>
          </p:nvPr>
        </p:nvSpPr>
        <p:spPr>
          <a:xfrm>
            <a:off x="492369" y="605896"/>
            <a:ext cx="3642309" cy="5646208"/>
          </a:xfrm>
        </p:spPr>
        <p:txBody>
          <a:bodyPr anchor="ctr">
            <a:normAutofit/>
          </a:bodyPr>
          <a:lstStyle/>
          <a:p>
            <a:r>
              <a:rPr lang="en-US" altLang="en-US" sz="3700" dirty="0">
                <a:solidFill>
                  <a:srgbClr val="FFFFFF"/>
                </a:solidFill>
              </a:rPr>
              <a:t>This paradoxical </a:t>
            </a:r>
            <a:r>
              <a:rPr lang="en-US" altLang="en-US" sz="3700" i="1" u="sng" dirty="0">
                <a:solidFill>
                  <a:srgbClr val="FFFFFF"/>
                </a:solidFill>
              </a:rPr>
              <a:t>bias</a:t>
            </a:r>
            <a:r>
              <a:rPr lang="en-US" altLang="en-US" sz="3700" dirty="0">
                <a:solidFill>
                  <a:srgbClr val="FFFFFF"/>
                </a:solidFill>
              </a:rPr>
              <a:t> can be conceptualized as ‘a special case’ of a general principle called “The Fundamental Attribution Error”.</a:t>
            </a:r>
            <a:br>
              <a:rPr lang="en-US" altLang="en-US" sz="3700" dirty="0">
                <a:solidFill>
                  <a:srgbClr val="FFFFFF"/>
                </a:solidFill>
              </a:rPr>
            </a:br>
            <a:endParaRPr lang="en-US" sz="3700" dirty="0">
              <a:solidFill>
                <a:srgbClr val="FFFFFF"/>
              </a:solidFill>
            </a:endParaRPr>
          </a:p>
        </p:txBody>
      </p:sp>
      <p:sp>
        <p:nvSpPr>
          <p:cNvPr id="3" name="Content Placeholder 2">
            <a:extLst>
              <a:ext uri="{FF2B5EF4-FFF2-40B4-BE49-F238E27FC236}">
                <a16:creationId xmlns:a16="http://schemas.microsoft.com/office/drawing/2014/main" xmlns="" id="{8AC6BB9B-0009-EB47-9A9D-CA2DD96674E5}"/>
              </a:ext>
            </a:extLst>
          </p:cNvPr>
          <p:cNvSpPr>
            <a:spLocks noGrp="1"/>
          </p:cNvSpPr>
          <p:nvPr>
            <p:ph idx="1"/>
          </p:nvPr>
        </p:nvSpPr>
        <p:spPr>
          <a:xfrm>
            <a:off x="5231958" y="605896"/>
            <a:ext cx="5923721" cy="5646208"/>
          </a:xfrm>
        </p:spPr>
        <p:txBody>
          <a:bodyPr anchor="ctr">
            <a:normAutofit/>
          </a:bodyPr>
          <a:lstStyle/>
          <a:p>
            <a:pPr>
              <a:spcBef>
                <a:spcPct val="50000"/>
              </a:spcBef>
            </a:pPr>
            <a:r>
              <a:rPr lang="en-US" altLang="en-US" sz="2400" b="1"/>
              <a:t>Milgram’s studies at Yale, Zimbardo’s studies at Stanford and a large number of other follow-up studies all found that </a:t>
            </a:r>
            <a:r>
              <a:rPr lang="en-US" altLang="en-US" sz="2400" b="1" u="sng"/>
              <a:t>situational factors</a:t>
            </a:r>
            <a:r>
              <a:rPr lang="en-US" altLang="en-US" sz="2400" b="1"/>
              <a:t> (not personal factors) were the overwhelming cause of inhumane behavior.</a:t>
            </a:r>
          </a:p>
          <a:p>
            <a:pPr>
              <a:spcBef>
                <a:spcPct val="50000"/>
              </a:spcBef>
            </a:pPr>
            <a:r>
              <a:rPr lang="en-US" altLang="en-US" sz="2400" b="1"/>
              <a:t>Yet our tendency is to </a:t>
            </a:r>
            <a:r>
              <a:rPr lang="en-US" altLang="en-US" sz="2400" b="1" i="1" u="sng"/>
              <a:t>erroneously</a:t>
            </a:r>
            <a:r>
              <a:rPr lang="en-US" altLang="en-US" sz="2400" b="1"/>
              <a:t> blame the person.</a:t>
            </a:r>
          </a:p>
          <a:p>
            <a:endParaRPr lang="en-US" sz="2400"/>
          </a:p>
        </p:txBody>
      </p:sp>
    </p:spTree>
    <p:extLst>
      <p:ext uri="{BB962C8B-B14F-4D97-AF65-F5344CB8AC3E}">
        <p14:creationId xmlns:p14="http://schemas.microsoft.com/office/powerpoint/2010/main" val="40319181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power</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57223343"/>
              </p:ext>
            </p:extLst>
          </p:nvPr>
        </p:nvGraphicFramePr>
        <p:xfrm>
          <a:off x="1096963" y="2108200"/>
          <a:ext cx="10058400" cy="3576320"/>
        </p:xfrm>
        <a:graphic>
          <a:graphicData uri="http://schemas.openxmlformats.org/drawingml/2006/table">
            <a:tbl>
              <a:tblPr firstRow="1" bandRow="1">
                <a:tableStyleId>{5C22544A-7EE6-4342-B048-85BDC9FD1C3A}</a:tableStyleId>
              </a:tblPr>
              <a:tblGrid>
                <a:gridCol w="5029200"/>
                <a:gridCol w="5029200"/>
              </a:tblGrid>
              <a:tr h="370840">
                <a:tc>
                  <a:txBody>
                    <a:bodyPr/>
                    <a:lstStyle/>
                    <a:p>
                      <a:r>
                        <a:rPr lang="en-GB" b="1"/>
                        <a:t>Reward power</a:t>
                      </a:r>
                      <a:endParaRPr lang="en-GB"/>
                    </a:p>
                  </a:txBody>
                  <a:tcPr anchor="ctr"/>
                </a:tc>
                <a:tc>
                  <a:txBody>
                    <a:bodyPr/>
                    <a:lstStyle/>
                    <a:p>
                      <a:r>
                        <a:rPr lang="en-GB"/>
                        <a:t>The ability to distribute positive or negative rewards</a:t>
                      </a:r>
                    </a:p>
                  </a:txBody>
                  <a:tcPr anchor="ctr"/>
                </a:tc>
              </a:tr>
              <a:tr h="370840">
                <a:tc>
                  <a:txBody>
                    <a:bodyPr/>
                    <a:lstStyle/>
                    <a:p>
                      <a:r>
                        <a:rPr lang="en-GB" b="1"/>
                        <a:t>Coercive power</a:t>
                      </a:r>
                      <a:endParaRPr lang="en-GB"/>
                    </a:p>
                  </a:txBody>
                  <a:tcPr anchor="ctr"/>
                </a:tc>
                <a:tc>
                  <a:txBody>
                    <a:bodyPr/>
                    <a:lstStyle/>
                    <a:p>
                      <a:r>
                        <a:rPr lang="en-GB"/>
                        <a:t>The ability to dispense punishments</a:t>
                      </a:r>
                    </a:p>
                  </a:txBody>
                  <a:tcPr anchor="ctr"/>
                </a:tc>
              </a:tr>
              <a:tr h="370840">
                <a:tc>
                  <a:txBody>
                    <a:bodyPr/>
                    <a:lstStyle/>
                    <a:p>
                      <a:r>
                        <a:rPr lang="en-GB" b="1"/>
                        <a:t>Legitimate power</a:t>
                      </a:r>
                      <a:endParaRPr lang="en-GB"/>
                    </a:p>
                  </a:txBody>
                  <a:tcPr anchor="ctr"/>
                </a:tc>
                <a:tc>
                  <a:txBody>
                    <a:bodyPr/>
                    <a:lstStyle/>
                    <a:p>
                      <a:r>
                        <a:rPr lang="en-GB"/>
                        <a:t>Authority that comes from a belief on the part of those being influenced that the person has a legitimate right to demand obedience</a:t>
                      </a:r>
                    </a:p>
                  </a:txBody>
                  <a:tcPr anchor="ctr"/>
                </a:tc>
              </a:tr>
              <a:tr h="370840">
                <a:tc>
                  <a:txBody>
                    <a:bodyPr/>
                    <a:lstStyle/>
                    <a:p>
                      <a:r>
                        <a:rPr lang="en-GB" b="1"/>
                        <a:t>Referent power</a:t>
                      </a:r>
                      <a:endParaRPr lang="en-GB"/>
                    </a:p>
                  </a:txBody>
                  <a:tcPr anchor="ctr"/>
                </a:tc>
                <a:tc>
                  <a:txBody>
                    <a:bodyPr/>
                    <a:lstStyle/>
                    <a:p>
                      <a:r>
                        <a:rPr lang="en-GB"/>
                        <a:t>Influence based on identification with, attraction to, or respect for the power-holder</a:t>
                      </a:r>
                    </a:p>
                  </a:txBody>
                  <a:tcPr anchor="ctr"/>
                </a:tc>
              </a:tr>
              <a:tr h="370840">
                <a:tc>
                  <a:txBody>
                    <a:bodyPr/>
                    <a:lstStyle/>
                    <a:p>
                      <a:r>
                        <a:rPr lang="en-GB" b="1"/>
                        <a:t>Expert power</a:t>
                      </a:r>
                      <a:endParaRPr lang="en-GB"/>
                    </a:p>
                  </a:txBody>
                  <a:tcPr anchor="ctr"/>
                </a:tc>
                <a:tc>
                  <a:txBody>
                    <a:bodyPr/>
                    <a:lstStyle/>
                    <a:p>
                      <a:r>
                        <a:rPr lang="en-GB"/>
                        <a:t>Power that comes from others’ beliefs that the power-holder possesses superior skills and abilities</a:t>
                      </a:r>
                    </a:p>
                  </a:txBody>
                  <a:tcPr anchor="ctr"/>
                </a:tc>
              </a:tr>
              <a:tr h="370840">
                <a:tc gridSpan="2">
                  <a:txBody>
                    <a:bodyPr/>
                    <a:lstStyle/>
                    <a:p>
                      <a:r>
                        <a:rPr lang="en-GB" dirty="0"/>
                        <a:t>Note</a:t>
                      </a:r>
                      <a:r>
                        <a:rPr lang="en-GB" i="1" dirty="0"/>
                        <a:t>:</a:t>
                      </a:r>
                      <a:r>
                        <a:rPr lang="en-GB" dirty="0"/>
                        <a:t> French and Raven proposed five types of power, which differ in their likelihood of producing public compliance or private acceptance.</a:t>
                      </a:r>
                    </a:p>
                  </a:txBody>
                  <a:tcPr anchor="ctr"/>
                </a:tc>
                <a:tc hMerge="1">
                  <a:txBody>
                    <a:bodyPr/>
                    <a:lstStyle/>
                    <a:p>
                      <a:endParaRPr lang="en-GB" dirty="0"/>
                    </a:p>
                  </a:txBody>
                  <a:tcPr/>
                </a:tc>
              </a:tr>
            </a:tbl>
          </a:graphicData>
        </a:graphic>
      </p:graphicFrame>
    </p:spTree>
    <p:extLst>
      <p:ext uri="{BB962C8B-B14F-4D97-AF65-F5344CB8AC3E}">
        <p14:creationId xmlns:p14="http://schemas.microsoft.com/office/powerpoint/2010/main" val="278699962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Exercises and Critical </a:t>
            </a:r>
            <a:r>
              <a:rPr lang="en-GB" dirty="0" smtClean="0"/>
              <a:t>Thinking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Write </a:t>
            </a:r>
            <a:r>
              <a:rPr lang="en-GB" dirty="0"/>
              <a:t>a paragraph that expresses your opinions about the Holocaust or about another example of obedience to authority. Consider how social psychological research on obedience informs your interpretation of the event.</a:t>
            </a:r>
          </a:p>
          <a:p>
            <a:r>
              <a:rPr lang="en-GB" dirty="0"/>
              <a:t>Imagine being a participant in Milgram’s experiment on obedience to authority. Describe how you think you would react to the situation as it unfolds.</a:t>
            </a:r>
          </a:p>
          <a:p>
            <a:r>
              <a:rPr lang="en-GB" dirty="0"/>
              <a:t>Provide an example of someone who has each of the types of power discussed in this section.</a:t>
            </a:r>
          </a:p>
          <a:p>
            <a:r>
              <a:rPr lang="en-GB" dirty="0"/>
              <a:t>Consider a leader whom you have worked with in the past. What types of leadership did that person use? Were they effective?</a:t>
            </a:r>
          </a:p>
          <a:p>
            <a:r>
              <a:rPr lang="en-GB" dirty="0"/>
              <a:t>Choose a recent event that involved a very effective leader or one that involved a very poor one. </a:t>
            </a:r>
            <a:r>
              <a:rPr lang="en-GB" dirty="0" err="1"/>
              <a:t>Analyze</a:t>
            </a:r>
            <a:r>
              <a:rPr lang="en-GB" dirty="0"/>
              <a:t> the leadership in terms of the topics discussed in this chapter.</a:t>
            </a:r>
          </a:p>
          <a:p>
            <a:endParaRPr lang="en-GB" dirty="0"/>
          </a:p>
        </p:txBody>
      </p:sp>
    </p:spTree>
    <p:extLst>
      <p:ext uri="{BB962C8B-B14F-4D97-AF65-F5344CB8AC3E}">
        <p14:creationId xmlns:p14="http://schemas.microsoft.com/office/powerpoint/2010/main" val="328157887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412429"/>
      </a:dk2>
      <a:lt2>
        <a:srgbClr val="E2E8E4"/>
      </a:lt2>
      <a:accent1>
        <a:srgbClr val="E72999"/>
      </a:accent1>
      <a:accent2>
        <a:srgbClr val="D51738"/>
      </a:accent2>
      <a:accent3>
        <a:srgbClr val="E75729"/>
      </a:accent3>
      <a:accent4>
        <a:srgbClr val="D59417"/>
      </a:accent4>
      <a:accent5>
        <a:srgbClr val="9FAA1E"/>
      </a:accent5>
      <a:accent6>
        <a:srgbClr val="65B514"/>
      </a:accent6>
      <a:hlink>
        <a:srgbClr val="319359"/>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10467</TotalTime>
  <Words>2672</Words>
  <Application>Microsoft Office PowerPoint</Application>
  <PresentationFormat>Widescreen</PresentationFormat>
  <Paragraphs>193</Paragraphs>
  <Slides>58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Arial</vt:lpstr>
      <vt:lpstr>Calibri</vt:lpstr>
      <vt:lpstr>Georgia</vt:lpstr>
      <vt:lpstr>Georgia Pro Cond Light</vt:lpstr>
      <vt:lpstr>Palatino Linotype</vt:lpstr>
      <vt:lpstr>Speak Pro</vt:lpstr>
      <vt:lpstr>RetrospectVTI</vt:lpstr>
      <vt:lpstr>OBEDIENCE AND CONFORMITY</vt:lpstr>
      <vt:lpstr>PowerPoint Presentation</vt:lpstr>
      <vt:lpstr>SO </vt:lpstr>
      <vt:lpstr>Conformity</vt:lpstr>
      <vt:lpstr>Importance of groups</vt:lpstr>
      <vt:lpstr>Asch’s Studies of Conformity</vt:lpstr>
      <vt:lpstr>Asch’s Studies of Conformity</vt:lpstr>
      <vt:lpstr>Asch</vt:lpstr>
      <vt:lpstr>Results</vt:lpstr>
      <vt:lpstr>Why do people conform?</vt:lpstr>
      <vt:lpstr>Conditions that strengthen conformity</vt:lpstr>
      <vt:lpstr>The Arrest</vt:lpstr>
      <vt:lpstr>Booking and Holding Cells</vt:lpstr>
      <vt:lpstr>Volunteering for the Experiment</vt:lpstr>
      <vt:lpstr>Constructing the Experiment</vt:lpstr>
      <vt:lpstr>Humiliation</vt:lpstr>
      <vt:lpstr>Humiliation</vt:lpstr>
      <vt:lpstr>Becoming a Prisoner</vt:lpstr>
      <vt:lpstr>Enforcing the Law</vt:lpstr>
      <vt:lpstr>In the Cells</vt:lpstr>
      <vt:lpstr>Asserting Authority </vt:lpstr>
      <vt:lpstr>Physical Punishment</vt:lpstr>
      <vt:lpstr>Asserting Independence</vt:lpstr>
      <vt:lpstr>Putting Down the Rebellion</vt:lpstr>
      <vt:lpstr>Special Privileges</vt:lpstr>
      <vt:lpstr>Consequences of Rebellion</vt:lpstr>
      <vt:lpstr>Prisoner #8612</vt:lpstr>
      <vt:lpstr>A Visit from Parents</vt:lpstr>
      <vt:lpstr>Stepping Things Up</vt:lpstr>
      <vt:lpstr>An Informant in the Prison</vt:lpstr>
      <vt:lpstr>Falling Further From Reality</vt:lpstr>
      <vt:lpstr>Prisoner #819</vt:lpstr>
      <vt:lpstr>Prisoner #819</vt:lpstr>
      <vt:lpstr>Back to Reality</vt:lpstr>
      <vt:lpstr>An End to the Experiment</vt:lpstr>
      <vt:lpstr>In the End</vt:lpstr>
      <vt:lpstr>The End of the Experiment</vt:lpstr>
      <vt:lpstr>Discussion Questions</vt:lpstr>
      <vt:lpstr>Discussion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Abu Ghraib       /    Stanford Univ.</vt:lpstr>
      <vt:lpstr>Stanford Prison Study</vt:lpstr>
      <vt:lpstr>PowerPoint Presentation</vt:lpstr>
      <vt:lpstr>PowerPoint Presentation</vt:lpstr>
      <vt:lpstr>PowerPoint Presentation</vt:lpstr>
      <vt:lpstr>A few ‘rotten apples’ or A rotten barrel? </vt:lpstr>
      <vt:lpstr>This paradoxical bias can be conceptualized as ‘a special case’ of a general principle called “The Fundamental Attribution Error”. </vt:lpstr>
      <vt:lpstr>Types of power</vt:lpstr>
      <vt:lpstr>Exercises and Critical Thinking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OBEDIENCE AND CONFORMITY</dc:title>
  <dc:creator>caroline jawad</dc:creator>
  <cp:lastModifiedBy>Administrator</cp:lastModifiedBy>
  <cp:revision>4</cp:revision>
  <dcterms:created xsi:type="dcterms:W3CDTF">2019-11-07T17:37:31Z</dcterms:created>
  <dcterms:modified xsi:type="dcterms:W3CDTF">2019-11-25T16:14:22Z</dcterms:modified>
</cp:coreProperties>
</file>