
<file path=[Content_Types].xml><?xml version="1.0" encoding="utf-8"?>
<Types xmlns="http://schemas.openxmlformats.org/package/2006/content-types">
  <Default Extension="gif&amp;ehk=nN2anDz7mNfnMDyC79oy8A&amp;pid=OfficeInsert" ContentType="image/gif"/>
  <Default Extension="jpeg" ContentType="image/jpeg"/>
  <Default Extension="png" ContentType="image/png"/>
  <Default Extension="png&amp;ehk=aTubGZQ3KTtkKJVJeT0Qog&amp;pid=OfficeInsert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56" r:id="rId2"/>
    <p:sldId id="283" r:id="rId3"/>
    <p:sldId id="259" r:id="rId4"/>
    <p:sldId id="258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103" d="100"/>
          <a:sy n="103" d="100"/>
        </p:scale>
        <p:origin x="138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5C34A73-6DE4-4FAC-BB97-32B7307B43B4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C4B025F6-BADE-4F0D-8A1F-24620019B4CD}">
      <dgm:prSet/>
      <dgm:spPr/>
      <dgm:t>
        <a:bodyPr/>
        <a:lstStyle/>
        <a:p>
          <a:r>
            <a:rPr lang="en-GB"/>
            <a:t>We conduct qualitative research when we want to empower individuals to share their stories, hear their voices, and minimize the power relationships that often exist between a researcher and the participants in a study.</a:t>
          </a:r>
          <a:endParaRPr lang="en-US"/>
        </a:p>
      </dgm:t>
    </dgm:pt>
    <dgm:pt modelId="{2B278FD7-46BC-499D-9677-32E53A56F9A4}" type="parTrans" cxnId="{3AA66DB4-0E6E-4C12-95D9-2A9690409438}">
      <dgm:prSet/>
      <dgm:spPr/>
      <dgm:t>
        <a:bodyPr/>
        <a:lstStyle/>
        <a:p>
          <a:endParaRPr lang="en-US"/>
        </a:p>
      </dgm:t>
    </dgm:pt>
    <dgm:pt modelId="{D1499A59-2B7D-458F-B4E5-7CFB1E9D12DF}" type="sibTrans" cxnId="{3AA66DB4-0E6E-4C12-95D9-2A9690409438}">
      <dgm:prSet/>
      <dgm:spPr/>
      <dgm:t>
        <a:bodyPr/>
        <a:lstStyle/>
        <a:p>
          <a:endParaRPr lang="en-US"/>
        </a:p>
      </dgm:t>
    </dgm:pt>
    <dgm:pt modelId="{39DC92A7-3D9F-4F17-8EC9-6F28B3BABC7D}">
      <dgm:prSet/>
      <dgm:spPr/>
      <dgm:t>
        <a:bodyPr/>
        <a:lstStyle/>
        <a:p>
          <a:r>
            <a:rPr lang="en-GB" i="0"/>
            <a:t>On the other hand, quantitative research is conclusive in its purpose, as it tries to quantify a problem and understand how prevalent it is by looking for projectable results to a larger population.</a:t>
          </a:r>
          <a:endParaRPr lang="en-US"/>
        </a:p>
      </dgm:t>
    </dgm:pt>
    <dgm:pt modelId="{7459F27A-797D-446B-A800-24DB999571B9}" type="parTrans" cxnId="{853DEE9D-0902-4A3A-AB4C-2B94EB2F6E77}">
      <dgm:prSet/>
      <dgm:spPr/>
      <dgm:t>
        <a:bodyPr/>
        <a:lstStyle/>
        <a:p>
          <a:endParaRPr lang="en-US"/>
        </a:p>
      </dgm:t>
    </dgm:pt>
    <dgm:pt modelId="{3A369110-FF89-4A99-A7D3-62B552E5BA47}" type="sibTrans" cxnId="{853DEE9D-0902-4A3A-AB4C-2B94EB2F6E77}">
      <dgm:prSet/>
      <dgm:spPr/>
      <dgm:t>
        <a:bodyPr/>
        <a:lstStyle/>
        <a:p>
          <a:endParaRPr lang="en-US"/>
        </a:p>
      </dgm:t>
    </dgm:pt>
    <dgm:pt modelId="{074BD9CB-FB80-4937-A659-3587C701E18A}" type="pres">
      <dgm:prSet presAssocID="{55C34A73-6DE4-4FAC-BB97-32B7307B43B4}" presName="linear" presStyleCnt="0">
        <dgm:presLayoutVars>
          <dgm:animLvl val="lvl"/>
          <dgm:resizeHandles val="exact"/>
        </dgm:presLayoutVars>
      </dgm:prSet>
      <dgm:spPr/>
    </dgm:pt>
    <dgm:pt modelId="{C038BE04-AC1E-4BA8-84A1-5F9D8BD97DD7}" type="pres">
      <dgm:prSet presAssocID="{C4B025F6-BADE-4F0D-8A1F-24620019B4CD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9BF693E7-BCC8-436C-9DDD-18D606E146E0}" type="pres">
      <dgm:prSet presAssocID="{D1499A59-2B7D-458F-B4E5-7CFB1E9D12DF}" presName="spacer" presStyleCnt="0"/>
      <dgm:spPr/>
    </dgm:pt>
    <dgm:pt modelId="{68C9850E-B531-4907-866C-D39A5B6F5669}" type="pres">
      <dgm:prSet presAssocID="{39DC92A7-3D9F-4F17-8EC9-6F28B3BABC7D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E677BA1A-1AA4-4F93-AC9E-F66C3B0B71CB}" type="presOf" srcId="{39DC92A7-3D9F-4F17-8EC9-6F28B3BABC7D}" destId="{68C9850E-B531-4907-866C-D39A5B6F5669}" srcOrd="0" destOrd="0" presId="urn:microsoft.com/office/officeart/2005/8/layout/vList2"/>
    <dgm:cxn modelId="{0DBDE028-BEFB-4757-A813-1C115EB40DD1}" type="presOf" srcId="{C4B025F6-BADE-4F0D-8A1F-24620019B4CD}" destId="{C038BE04-AC1E-4BA8-84A1-5F9D8BD97DD7}" srcOrd="0" destOrd="0" presId="urn:microsoft.com/office/officeart/2005/8/layout/vList2"/>
    <dgm:cxn modelId="{A7A3826D-64A8-43CD-9AC2-97C4C6AD1B98}" type="presOf" srcId="{55C34A73-6DE4-4FAC-BB97-32B7307B43B4}" destId="{074BD9CB-FB80-4937-A659-3587C701E18A}" srcOrd="0" destOrd="0" presId="urn:microsoft.com/office/officeart/2005/8/layout/vList2"/>
    <dgm:cxn modelId="{853DEE9D-0902-4A3A-AB4C-2B94EB2F6E77}" srcId="{55C34A73-6DE4-4FAC-BB97-32B7307B43B4}" destId="{39DC92A7-3D9F-4F17-8EC9-6F28B3BABC7D}" srcOrd="1" destOrd="0" parTransId="{7459F27A-797D-446B-A800-24DB999571B9}" sibTransId="{3A369110-FF89-4A99-A7D3-62B552E5BA47}"/>
    <dgm:cxn modelId="{3AA66DB4-0E6E-4C12-95D9-2A9690409438}" srcId="{55C34A73-6DE4-4FAC-BB97-32B7307B43B4}" destId="{C4B025F6-BADE-4F0D-8A1F-24620019B4CD}" srcOrd="0" destOrd="0" parTransId="{2B278FD7-46BC-499D-9677-32E53A56F9A4}" sibTransId="{D1499A59-2B7D-458F-B4E5-7CFB1E9D12DF}"/>
    <dgm:cxn modelId="{9D404BC1-66E7-44D8-A615-D8F3D068695F}" type="presParOf" srcId="{074BD9CB-FB80-4937-A659-3587C701E18A}" destId="{C038BE04-AC1E-4BA8-84A1-5F9D8BD97DD7}" srcOrd="0" destOrd="0" presId="urn:microsoft.com/office/officeart/2005/8/layout/vList2"/>
    <dgm:cxn modelId="{00CE03F9-DAC4-4EFC-8815-F6E9A9B2812F}" type="presParOf" srcId="{074BD9CB-FB80-4937-A659-3587C701E18A}" destId="{9BF693E7-BCC8-436C-9DDD-18D606E146E0}" srcOrd="1" destOrd="0" presId="urn:microsoft.com/office/officeart/2005/8/layout/vList2"/>
    <dgm:cxn modelId="{05E06AF0-007B-4045-811B-E7686B92B80A}" type="presParOf" srcId="{074BD9CB-FB80-4937-A659-3587C701E18A}" destId="{68C9850E-B531-4907-866C-D39A5B6F5669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038BE04-AC1E-4BA8-84A1-5F9D8BD97DD7}">
      <dsp:nvSpPr>
        <dsp:cNvPr id="0" name=""/>
        <dsp:cNvSpPr/>
      </dsp:nvSpPr>
      <dsp:spPr>
        <a:xfrm>
          <a:off x="0" y="333476"/>
          <a:ext cx="6589260" cy="225108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We conduct qualitative research when we want to empower individuals to share their stories, hear their voices, and minimize the power relationships that often exist between a researcher and the participants in a study.</a:t>
          </a:r>
          <a:endParaRPr lang="en-US" sz="2600" kern="1200"/>
        </a:p>
      </dsp:txBody>
      <dsp:txXfrm>
        <a:off x="109889" y="443365"/>
        <a:ext cx="6369482" cy="2031302"/>
      </dsp:txXfrm>
    </dsp:sp>
    <dsp:sp modelId="{68C9850E-B531-4907-866C-D39A5B6F5669}">
      <dsp:nvSpPr>
        <dsp:cNvPr id="0" name=""/>
        <dsp:cNvSpPr/>
      </dsp:nvSpPr>
      <dsp:spPr>
        <a:xfrm>
          <a:off x="0" y="2659436"/>
          <a:ext cx="6589260" cy="2251080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i="0" kern="1200"/>
            <a:t>On the other hand, quantitative research is conclusive in its purpose, as it tries to quantify a problem and understand how prevalent it is by looking for projectable results to a larger population.</a:t>
          </a:r>
          <a:endParaRPr lang="en-US" sz="2600" kern="1200"/>
        </a:p>
      </dsp:txBody>
      <dsp:txXfrm>
        <a:off x="109889" y="2769325"/>
        <a:ext cx="6369482" cy="203130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4976D06-8ACA-4A80-945D-BFA330B240F2}" type="datetimeFigureOut">
              <a:rPr lang="en-GB" smtClean="0"/>
              <a:t>01/10/2021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B80D1E3-C1FE-41B6-AC10-0CAFFBFED2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65323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408296-EA5B-4922-99E8-0235F7F94E2E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409373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408296-EA5B-4922-99E8-0235F7F94E2E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49454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408296-EA5B-4922-99E8-0235F7F94E2E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710445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408296-EA5B-4922-99E8-0235F7F94E2E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676507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With qualitative  research it is</a:t>
            </a:r>
            <a:r>
              <a:rPr lang="en-GB" baseline="0" dirty="0"/>
              <a:t> the researchers interpretation which is paramount not the production of any proof.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408296-EA5B-4922-99E8-0235F7F94E2E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411749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408296-EA5B-4922-99E8-0235F7F94E2E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042257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408296-EA5B-4922-99E8-0235F7F94E2E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080213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408296-EA5B-4922-99E8-0235F7F94E2E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42492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408296-EA5B-4922-99E8-0235F7F94E2E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601793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4B82FB-3A2A-4D30-AA98-54E084462402}" type="datetimeFigureOut">
              <a:rPr lang="en-GB" smtClean="0"/>
              <a:t>01/10/2021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3552B5-5C61-4018-A958-1F81FEB16E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83596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4B82FB-3A2A-4D30-AA98-54E084462402}" type="datetimeFigureOut">
              <a:rPr lang="en-GB" smtClean="0"/>
              <a:t>01/10/2021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3552B5-5C61-4018-A958-1F81FEB16E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16159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4B82FB-3A2A-4D30-AA98-54E084462402}" type="datetimeFigureOut">
              <a:rPr lang="en-GB" smtClean="0"/>
              <a:t>01/10/2021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3552B5-5C61-4018-A958-1F81FEB16E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92382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4B82FB-3A2A-4D30-AA98-54E084462402}" type="datetimeFigureOut">
              <a:rPr lang="en-GB" smtClean="0"/>
              <a:t>01/10/2021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3552B5-5C61-4018-A958-1F81FEB16E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49508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4B82FB-3A2A-4D30-AA98-54E084462402}" type="datetimeFigureOut">
              <a:rPr lang="en-GB" smtClean="0"/>
              <a:t>01/10/2021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3552B5-5C61-4018-A958-1F81FEB16E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83315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4B82FB-3A2A-4D30-AA98-54E084462402}" type="datetimeFigureOut">
              <a:rPr lang="en-GB" smtClean="0"/>
              <a:t>01/10/2021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3552B5-5C61-4018-A958-1F81FEB16E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74841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4B82FB-3A2A-4D30-AA98-54E084462402}" type="datetimeFigureOut">
              <a:rPr lang="en-GB" smtClean="0"/>
              <a:t>01/10/2021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3552B5-5C61-4018-A958-1F81FEB16E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32518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4B82FB-3A2A-4D30-AA98-54E084462402}" type="datetimeFigureOut">
              <a:rPr lang="en-GB" smtClean="0"/>
              <a:t>01/10/2021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3552B5-5C61-4018-A958-1F81FEB16E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81696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4B82FB-3A2A-4D30-AA98-54E084462402}" type="datetimeFigureOut">
              <a:rPr lang="en-GB" smtClean="0"/>
              <a:t>01/10/2021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3552B5-5C61-4018-A958-1F81FEB16E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08239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4B82FB-3A2A-4D30-AA98-54E084462402}" type="datetimeFigureOut">
              <a:rPr lang="en-GB" smtClean="0"/>
              <a:t>01/10/2021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3552B5-5C61-4018-A958-1F81FEB16E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18552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4B82FB-3A2A-4D30-AA98-54E084462402}" type="datetimeFigureOut">
              <a:rPr lang="en-GB" smtClean="0"/>
              <a:t>01/10/2021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3552B5-5C61-4018-A958-1F81FEB16E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56919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34B82FB-3A2A-4D30-AA98-54E084462402}" type="datetimeFigureOut">
              <a:rPr lang="en-GB" smtClean="0"/>
              <a:t>01/10/2021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73552B5-5C61-4018-A958-1F81FEB16E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31578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&amp;ehk=nN2anDz7mNfnMDyC79oy8A&amp;pid=OfficeInsert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&amp;ehk=aTubGZQ3KTtkKJVJeT0Qog&amp;pid=OfficeInsert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88294908-8B00-4F58-BBBA-20F71A40AA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4364C879-1404-4203-8E9D-CC5DE0A621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82782" y="-1386168"/>
            <a:ext cx="2424873" cy="3611191"/>
          </a:xfrm>
          <a:custGeom>
            <a:avLst/>
            <a:gdLst>
              <a:gd name="connsiteX0" fmla="*/ 0 w 2424873"/>
              <a:gd name="connsiteY0" fmla="*/ 2424874 h 3611191"/>
              <a:gd name="connsiteX1" fmla="*/ 2424873 w 2424873"/>
              <a:gd name="connsiteY1" fmla="*/ 0 h 3611191"/>
              <a:gd name="connsiteX2" fmla="*/ 2424873 w 2424873"/>
              <a:gd name="connsiteY2" fmla="*/ 3611191 h 3611191"/>
              <a:gd name="connsiteX3" fmla="*/ 1186317 w 2424873"/>
              <a:gd name="connsiteY3" fmla="*/ 3611191 h 3611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24873" h="3611191">
                <a:moveTo>
                  <a:pt x="0" y="2424874"/>
                </a:moveTo>
                <a:lnTo>
                  <a:pt x="2424873" y="0"/>
                </a:lnTo>
                <a:lnTo>
                  <a:pt x="2424873" y="3611191"/>
                </a:lnTo>
                <a:lnTo>
                  <a:pt x="1186317" y="3611191"/>
                </a:lnTo>
                <a:close/>
              </a:path>
            </a:pathLst>
          </a:cu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84617302-4B0D-4351-A6BB-6F0930D943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571000" y="-338582"/>
            <a:ext cx="1635955" cy="1635955"/>
          </a:xfrm>
          <a:custGeom>
            <a:avLst/>
            <a:gdLst>
              <a:gd name="connsiteX0" fmla="*/ 0 w 1635955"/>
              <a:gd name="connsiteY0" fmla="*/ 957987 h 1635955"/>
              <a:gd name="connsiteX1" fmla="*/ 957987 w 1635955"/>
              <a:gd name="connsiteY1" fmla="*/ 0 h 1635955"/>
              <a:gd name="connsiteX2" fmla="*/ 1635955 w 1635955"/>
              <a:gd name="connsiteY2" fmla="*/ 0 h 1635955"/>
              <a:gd name="connsiteX3" fmla="*/ 1635955 w 1635955"/>
              <a:gd name="connsiteY3" fmla="*/ 1635955 h 1635955"/>
              <a:gd name="connsiteX4" fmla="*/ 0 w 1635955"/>
              <a:gd name="connsiteY4" fmla="*/ 1635955 h 16359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35955" h="1635955">
                <a:moveTo>
                  <a:pt x="0" y="957987"/>
                </a:moveTo>
                <a:lnTo>
                  <a:pt x="957987" y="0"/>
                </a:lnTo>
                <a:lnTo>
                  <a:pt x="1635955" y="0"/>
                </a:lnTo>
                <a:lnTo>
                  <a:pt x="1635955" y="1635955"/>
                </a:lnTo>
                <a:lnTo>
                  <a:pt x="0" y="1635955"/>
                </a:lnTo>
                <a:close/>
              </a:path>
            </a:pathLst>
          </a:cu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DA2C7802-C2E0-4218-8F89-8DD7CCD2CD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9627985" y="-6588"/>
            <a:ext cx="4059393" cy="2548110"/>
          </a:xfrm>
          <a:custGeom>
            <a:avLst/>
            <a:gdLst>
              <a:gd name="connsiteX0" fmla="*/ 0 w 4059393"/>
              <a:gd name="connsiteY0" fmla="*/ 1511282 h 2548110"/>
              <a:gd name="connsiteX1" fmla="*/ 1511282 w 4059393"/>
              <a:gd name="connsiteY1" fmla="*/ 0 h 2548110"/>
              <a:gd name="connsiteX2" fmla="*/ 4059393 w 4059393"/>
              <a:gd name="connsiteY2" fmla="*/ 2548110 h 2548110"/>
              <a:gd name="connsiteX3" fmla="*/ 0 w 4059393"/>
              <a:gd name="connsiteY3" fmla="*/ 2548110 h 25481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059393" h="2548110">
                <a:moveTo>
                  <a:pt x="0" y="1511282"/>
                </a:moveTo>
                <a:lnTo>
                  <a:pt x="1511282" y="0"/>
                </a:lnTo>
                <a:lnTo>
                  <a:pt x="4059393" y="2548110"/>
                </a:lnTo>
                <a:lnTo>
                  <a:pt x="0" y="254811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A6D7111A-21E5-4EE9-8A78-10E5530F01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0262924" y="1465780"/>
            <a:ext cx="1185708" cy="118570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A3969E80-A77B-49FC-9122-D89AFD5EE1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-29557" y="5198743"/>
            <a:ext cx="2444907" cy="2366116"/>
          </a:xfrm>
          <a:custGeom>
            <a:avLst/>
            <a:gdLst>
              <a:gd name="connsiteX0" fmla="*/ 0 w 2203753"/>
              <a:gd name="connsiteY0" fmla="*/ 0 h 2132734"/>
              <a:gd name="connsiteX1" fmla="*/ 2203753 w 2203753"/>
              <a:gd name="connsiteY1" fmla="*/ 0 h 2132734"/>
              <a:gd name="connsiteX2" fmla="*/ 2203753 w 2203753"/>
              <a:gd name="connsiteY2" fmla="*/ 576461 h 2132734"/>
              <a:gd name="connsiteX3" fmla="*/ 647480 w 2203753"/>
              <a:gd name="connsiteY3" fmla="*/ 2132734 h 2132734"/>
              <a:gd name="connsiteX4" fmla="*/ 0 w 2203753"/>
              <a:gd name="connsiteY4" fmla="*/ 1485255 h 21327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203753" h="2132734">
                <a:moveTo>
                  <a:pt x="0" y="0"/>
                </a:moveTo>
                <a:lnTo>
                  <a:pt x="2203753" y="0"/>
                </a:lnTo>
                <a:lnTo>
                  <a:pt x="2203753" y="576461"/>
                </a:lnTo>
                <a:lnTo>
                  <a:pt x="647480" y="2132734"/>
                </a:lnTo>
                <a:lnTo>
                  <a:pt x="0" y="1485255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1849CA57-76BD-4CF2-80BA-D7A46A01B7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769787" y="5439893"/>
            <a:ext cx="928467" cy="928467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35E9085E-E730-4768-83D4-6CB7E98971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3401311" y="734311"/>
            <a:ext cx="5389379" cy="5389379"/>
          </a:xfrm>
          <a:custGeom>
            <a:avLst/>
            <a:gdLst>
              <a:gd name="connsiteX0" fmla="*/ 0 w 5389379"/>
              <a:gd name="connsiteY0" fmla="*/ 540040 h 5389379"/>
              <a:gd name="connsiteX1" fmla="*/ 540040 w 5389379"/>
              <a:gd name="connsiteY1" fmla="*/ 0 h 5389379"/>
              <a:gd name="connsiteX2" fmla="*/ 5389379 w 5389379"/>
              <a:gd name="connsiteY2" fmla="*/ 0 h 5389379"/>
              <a:gd name="connsiteX3" fmla="*/ 5389379 w 5389379"/>
              <a:gd name="connsiteY3" fmla="*/ 4838655 h 5389379"/>
              <a:gd name="connsiteX4" fmla="*/ 4838655 w 5389379"/>
              <a:gd name="connsiteY4" fmla="*/ 5389379 h 5389379"/>
              <a:gd name="connsiteX5" fmla="*/ 0 w 5389379"/>
              <a:gd name="connsiteY5" fmla="*/ 5389379 h 5389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389379" h="5389379">
                <a:moveTo>
                  <a:pt x="0" y="540040"/>
                </a:moveTo>
                <a:lnTo>
                  <a:pt x="540040" y="0"/>
                </a:lnTo>
                <a:lnTo>
                  <a:pt x="5389379" y="0"/>
                </a:lnTo>
                <a:lnTo>
                  <a:pt x="5389379" y="4838655"/>
                </a:lnTo>
                <a:lnTo>
                  <a:pt x="4838655" y="5389379"/>
                </a:lnTo>
                <a:lnTo>
                  <a:pt x="0" y="5389379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973272FE-A474-4CAE-8CA2-BCC8B476C3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2700283" y="33283"/>
            <a:ext cx="6791435" cy="6791435"/>
          </a:xfrm>
          <a:custGeom>
            <a:avLst/>
            <a:gdLst>
              <a:gd name="connsiteX0" fmla="*/ 1860938 w 6791435"/>
              <a:gd name="connsiteY0" fmla="*/ 81158 h 6791435"/>
              <a:gd name="connsiteX1" fmla="*/ 1942096 w 6791435"/>
              <a:gd name="connsiteY1" fmla="*/ 0 h 6791435"/>
              <a:gd name="connsiteX2" fmla="*/ 6791435 w 6791435"/>
              <a:gd name="connsiteY2" fmla="*/ 0 h 6791435"/>
              <a:gd name="connsiteX3" fmla="*/ 6791435 w 6791435"/>
              <a:gd name="connsiteY3" fmla="*/ 4838655 h 6791435"/>
              <a:gd name="connsiteX4" fmla="*/ 6710277 w 6791435"/>
              <a:gd name="connsiteY4" fmla="*/ 4919813 h 6791435"/>
              <a:gd name="connsiteX5" fmla="*/ 6710277 w 6791435"/>
              <a:gd name="connsiteY5" fmla="*/ 81158 h 6791435"/>
              <a:gd name="connsiteX6" fmla="*/ 0 w 6791435"/>
              <a:gd name="connsiteY6" fmla="*/ 1942096 h 6791435"/>
              <a:gd name="connsiteX7" fmla="*/ 81158 w 6791435"/>
              <a:gd name="connsiteY7" fmla="*/ 1860938 h 6791435"/>
              <a:gd name="connsiteX8" fmla="*/ 81158 w 6791435"/>
              <a:gd name="connsiteY8" fmla="*/ 6710277 h 6791435"/>
              <a:gd name="connsiteX9" fmla="*/ 4919813 w 6791435"/>
              <a:gd name="connsiteY9" fmla="*/ 6710277 h 6791435"/>
              <a:gd name="connsiteX10" fmla="*/ 4838655 w 6791435"/>
              <a:gd name="connsiteY10" fmla="*/ 6791435 h 6791435"/>
              <a:gd name="connsiteX11" fmla="*/ 0 w 6791435"/>
              <a:gd name="connsiteY11" fmla="*/ 6791435 h 67914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791435" h="6791435">
                <a:moveTo>
                  <a:pt x="1860938" y="81158"/>
                </a:moveTo>
                <a:lnTo>
                  <a:pt x="1942096" y="0"/>
                </a:lnTo>
                <a:lnTo>
                  <a:pt x="6791435" y="0"/>
                </a:lnTo>
                <a:lnTo>
                  <a:pt x="6791435" y="4838655"/>
                </a:lnTo>
                <a:lnTo>
                  <a:pt x="6710277" y="4919813"/>
                </a:lnTo>
                <a:lnTo>
                  <a:pt x="6710277" y="81158"/>
                </a:lnTo>
                <a:close/>
                <a:moveTo>
                  <a:pt x="0" y="1942096"/>
                </a:moveTo>
                <a:lnTo>
                  <a:pt x="81158" y="1860938"/>
                </a:lnTo>
                <a:lnTo>
                  <a:pt x="81158" y="6710277"/>
                </a:lnTo>
                <a:lnTo>
                  <a:pt x="4919813" y="6710277"/>
                </a:lnTo>
                <a:lnTo>
                  <a:pt x="4838655" y="6791435"/>
                </a:lnTo>
                <a:lnTo>
                  <a:pt x="0" y="6791435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>
          <a:xfrm>
            <a:off x="4439633" y="4518923"/>
            <a:ext cx="3312734" cy="1141851"/>
          </a:xfrm>
          <a:noFill/>
        </p:spPr>
        <p:txBody>
          <a:bodyPr>
            <a:normAutofit/>
          </a:bodyPr>
          <a:lstStyle/>
          <a:p>
            <a:endParaRPr lang="en-GB" sz="1400" dirty="0">
              <a:solidFill>
                <a:srgbClr val="080808"/>
              </a:solidFill>
            </a:endParaRPr>
          </a:p>
          <a:p>
            <a:r>
              <a:rPr lang="en-GB" sz="1400" dirty="0">
                <a:solidFill>
                  <a:srgbClr val="080808"/>
                </a:solidFill>
              </a:rPr>
              <a:t>DIFFERENCES BETWEEN QUALITATIVE AND QUANTITATIVE RESEARCH</a:t>
            </a:r>
          </a:p>
          <a:p>
            <a:r>
              <a:rPr lang="en-GB" sz="1400" dirty="0">
                <a:solidFill>
                  <a:srgbClr val="080808"/>
                </a:solidFill>
              </a:rPr>
              <a:t>Dr Beverly Cole</a:t>
            </a:r>
          </a:p>
        </p:txBody>
      </p:sp>
      <p:sp>
        <p:nvSpPr>
          <p:cNvPr id="4" name="Title 3"/>
          <p:cNvSpPr>
            <a:spLocks noGrp="1"/>
          </p:cNvSpPr>
          <p:nvPr>
            <p:ph type="ctrTitle"/>
          </p:nvPr>
        </p:nvSpPr>
        <p:spPr>
          <a:xfrm>
            <a:off x="3204642" y="2353641"/>
            <a:ext cx="5782716" cy="2150719"/>
          </a:xfrm>
          <a:noFill/>
        </p:spPr>
        <p:txBody>
          <a:bodyPr anchor="ctr">
            <a:normAutofit/>
          </a:bodyPr>
          <a:lstStyle/>
          <a:p>
            <a:r>
              <a:rPr lang="en-GB" sz="3600">
                <a:solidFill>
                  <a:srgbClr val="080808"/>
                </a:solidFill>
              </a:rPr>
              <a:t> ADVANCED RESEARCH METHODS IN COUNSELLING</a:t>
            </a:r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E07981EA-05A6-437C-88D7-B377B92B03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9629823" y="5457591"/>
            <a:ext cx="2231794" cy="2568811"/>
          </a:xfrm>
          <a:custGeom>
            <a:avLst/>
            <a:gdLst>
              <a:gd name="connsiteX0" fmla="*/ 0 w 2940086"/>
              <a:gd name="connsiteY0" fmla="*/ 0 h 3384061"/>
              <a:gd name="connsiteX1" fmla="*/ 2496112 w 2940086"/>
              <a:gd name="connsiteY1" fmla="*/ 0 h 3384061"/>
              <a:gd name="connsiteX2" fmla="*/ 2940086 w 2940086"/>
              <a:gd name="connsiteY2" fmla="*/ 443975 h 3384061"/>
              <a:gd name="connsiteX3" fmla="*/ 0 w 2940086"/>
              <a:gd name="connsiteY3" fmla="*/ 3384061 h 33840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940086" h="3384061">
                <a:moveTo>
                  <a:pt x="0" y="0"/>
                </a:moveTo>
                <a:lnTo>
                  <a:pt x="2496112" y="0"/>
                </a:lnTo>
                <a:lnTo>
                  <a:pt x="2940086" y="443975"/>
                </a:lnTo>
                <a:lnTo>
                  <a:pt x="0" y="3384061"/>
                </a:lnTo>
                <a:close/>
              </a:path>
            </a:pathLst>
          </a:cu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15E3C750-986E-4769-B1AE-49289FBEE7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9720059" y="5243545"/>
            <a:ext cx="959985" cy="959985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256488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Word association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sz="2400" dirty="0"/>
              <a:t>NUMBERS       THOUGHT/FEELING</a:t>
            </a:r>
          </a:p>
          <a:p>
            <a:endParaRPr lang="en-GB" sz="2400" dirty="0"/>
          </a:p>
          <a:p>
            <a:r>
              <a:rPr lang="en-GB" sz="2400" dirty="0"/>
              <a:t>WORDS	THOUHT/FEELING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Picture 3" descr="Cultivating Creativity: Get Out of Your Own Way | Texas Enterprise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00386" y="1274164"/>
            <a:ext cx="4152361" cy="2263515"/>
          </a:xfrm>
          <a:prstGeom prst="rect">
            <a:avLst/>
          </a:prstGeom>
        </p:spPr>
      </p:pic>
      <p:pic>
        <p:nvPicPr>
          <p:cNvPr id="5" name="Picture 4" descr="like your stomach upon a whiff of rotten milk, or when you have the ...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00386" y="3537679"/>
            <a:ext cx="4152361" cy="27533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659478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alpha val="3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5278130-DFE0-457B-8698-88DF69019D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F99531B-1681-4D6E-BECB-18325B33A6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2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0344094-430A-400B-804B-910E696A1A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78324" y="709375"/>
            <a:ext cx="10713676" cy="543331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53C67DF-7782-4E57-AB9B-F1B4811AD8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543451" y="1248213"/>
            <a:ext cx="5413238" cy="4326335"/>
          </a:xfrm>
          <a:prstGeom prst="rect">
            <a:avLst/>
          </a:prstGeom>
          <a:solidFill>
            <a:schemeClr val="accent1"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4967" y="675564"/>
            <a:ext cx="3609833" cy="5204085"/>
          </a:xfrm>
        </p:spPr>
        <p:txBody>
          <a:bodyPr>
            <a:normAutofit/>
          </a:bodyPr>
          <a:lstStyle/>
          <a:p>
            <a:r>
              <a:rPr lang="en-GB" dirty="0"/>
              <a:t>WHEN…..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B03A5AE3-BD30-455C-842B-7626C8BEF0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11365990" y="5610"/>
            <a:ext cx="0" cy="685800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2DBECAA5-1F2D-470D-875C-8F2C2CA3E5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18001"/>
            <a:ext cx="12192000" cy="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4283559-E8FB-4B19-8D2C-E7DAE40C12B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35269822"/>
              </p:ext>
            </p:extLst>
          </p:nvPr>
        </p:nvGraphicFramePr>
        <p:xfrm>
          <a:off x="4776730" y="819369"/>
          <a:ext cx="6589260" cy="524399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184847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9336" y="-243407"/>
            <a:ext cx="11881320" cy="71014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761969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Quiz..... 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1991544" y="2060849"/>
            <a:ext cx="7848872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Which method is not used by Qualitative research?</a:t>
            </a:r>
          </a:p>
          <a:p>
            <a:endParaRPr lang="en-GB" sz="2800" dirty="0"/>
          </a:p>
          <a:p>
            <a:endParaRPr lang="en-GB" sz="2800" dirty="0"/>
          </a:p>
          <a:p>
            <a:pPr marL="342900" indent="-342900">
              <a:buAutoNum type="alphaLcParenR"/>
            </a:pPr>
            <a:r>
              <a:rPr lang="en-GB" sz="2800" dirty="0"/>
              <a:t>Interview</a:t>
            </a:r>
          </a:p>
          <a:p>
            <a:pPr marL="342900" indent="-342900">
              <a:buAutoNum type="alphaLcParenR"/>
            </a:pPr>
            <a:endParaRPr lang="en-GB" sz="2800" dirty="0"/>
          </a:p>
          <a:p>
            <a:pPr marL="342900" indent="-342900">
              <a:buAutoNum type="alphaLcParenR"/>
            </a:pPr>
            <a:endParaRPr lang="en-GB" sz="2800" dirty="0"/>
          </a:p>
          <a:p>
            <a:pPr marL="342900" indent="-342900">
              <a:buAutoNum type="alphaLcParenR"/>
            </a:pPr>
            <a:r>
              <a:rPr lang="en-GB" sz="2800" dirty="0"/>
              <a:t>Observations</a:t>
            </a:r>
          </a:p>
          <a:p>
            <a:pPr marL="342900" indent="-342900">
              <a:buAutoNum type="alphaLcParenR"/>
            </a:pPr>
            <a:endParaRPr lang="en-GB" sz="2800" dirty="0"/>
          </a:p>
          <a:p>
            <a:pPr marL="342900" indent="-342900">
              <a:buAutoNum type="alphaLcParenR"/>
            </a:pPr>
            <a:endParaRPr lang="en-GB" sz="2800" dirty="0"/>
          </a:p>
          <a:p>
            <a:pPr marL="342900" indent="-342900">
              <a:buAutoNum type="alphaLcParenR"/>
            </a:pPr>
            <a:r>
              <a:rPr lang="en-GB" sz="2800" dirty="0"/>
              <a:t> Lab experiments </a:t>
            </a:r>
          </a:p>
        </p:txBody>
      </p:sp>
    </p:spTree>
    <p:extLst>
      <p:ext uri="{BB962C8B-B14F-4D97-AF65-F5344CB8AC3E}">
        <p14:creationId xmlns:p14="http://schemas.microsoft.com/office/powerpoint/2010/main" val="26886682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dirty="0"/>
              <a:t>Quiz Which method is not used by Qualitative research?</a:t>
            </a:r>
            <a:br>
              <a:rPr lang="en-GB" dirty="0"/>
            </a:b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1991544" y="2060848"/>
            <a:ext cx="7848872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3600" dirty="0"/>
          </a:p>
          <a:p>
            <a:endParaRPr lang="en-GB" sz="3600" dirty="0"/>
          </a:p>
          <a:p>
            <a:pPr marL="342900" indent="-342900">
              <a:buAutoNum type="alphaLcParenR"/>
            </a:pPr>
            <a:r>
              <a:rPr lang="en-GB" sz="3600" dirty="0"/>
              <a:t>Interview</a:t>
            </a:r>
          </a:p>
          <a:p>
            <a:pPr marL="342900" indent="-342900">
              <a:buAutoNum type="alphaLcParenR"/>
            </a:pPr>
            <a:endParaRPr lang="en-GB" sz="3600" dirty="0"/>
          </a:p>
          <a:p>
            <a:pPr marL="342900" indent="-342900">
              <a:buAutoNum type="alphaLcParenR"/>
            </a:pPr>
            <a:r>
              <a:rPr lang="en-GB" sz="3600" dirty="0"/>
              <a:t>Observations</a:t>
            </a:r>
          </a:p>
          <a:p>
            <a:pPr marL="342900" indent="-342900">
              <a:buAutoNum type="alphaLcParenR"/>
            </a:pPr>
            <a:endParaRPr lang="en-GB" sz="3600" dirty="0"/>
          </a:p>
          <a:p>
            <a:pPr marL="342900" indent="-342900">
              <a:buAutoNum type="alphaLcParenR"/>
            </a:pPr>
            <a:r>
              <a:rPr lang="en-GB" sz="3600" dirty="0">
                <a:solidFill>
                  <a:srgbClr val="FF0000"/>
                </a:solidFill>
              </a:rPr>
              <a:t>Lab experiments </a:t>
            </a:r>
          </a:p>
        </p:txBody>
      </p:sp>
    </p:spTree>
    <p:extLst>
      <p:ext uri="{BB962C8B-B14F-4D97-AF65-F5344CB8AC3E}">
        <p14:creationId xmlns:p14="http://schemas.microsoft.com/office/powerpoint/2010/main" val="67644522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Quiz 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847528" y="1844824"/>
            <a:ext cx="8280920" cy="46782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Which one is not characteristic of Qualitative research?</a:t>
            </a:r>
          </a:p>
          <a:p>
            <a:endParaRPr lang="en-GB" sz="2800" dirty="0"/>
          </a:p>
          <a:p>
            <a:endParaRPr lang="en-GB" sz="2800" dirty="0"/>
          </a:p>
          <a:p>
            <a:pPr marL="342900" indent="-342900">
              <a:buAutoNum type="alphaUcParenR"/>
            </a:pPr>
            <a:r>
              <a:rPr lang="en-GB" sz="2800" dirty="0"/>
              <a:t>Participant  orientated  </a:t>
            </a:r>
          </a:p>
          <a:p>
            <a:endParaRPr lang="en-GB" sz="2800" dirty="0"/>
          </a:p>
          <a:p>
            <a:endParaRPr lang="en-GB" sz="2800" dirty="0"/>
          </a:p>
          <a:p>
            <a:pPr marL="342900" indent="-342900">
              <a:buAutoNum type="alphaUcParenR" startAt="2"/>
            </a:pPr>
            <a:r>
              <a:rPr lang="en-GB" sz="2800" dirty="0"/>
              <a:t>Holistic</a:t>
            </a:r>
          </a:p>
          <a:p>
            <a:pPr marL="342900" indent="-342900">
              <a:buAutoNum type="alphaUcParenR" startAt="2"/>
            </a:pPr>
            <a:endParaRPr lang="en-GB" sz="2800" dirty="0"/>
          </a:p>
          <a:p>
            <a:pPr marL="342900" indent="-342900">
              <a:buAutoNum type="alphaUcParenR" startAt="2"/>
            </a:pPr>
            <a:endParaRPr lang="en-GB" sz="2800" dirty="0"/>
          </a:p>
          <a:p>
            <a:pPr marL="342900" indent="-342900">
              <a:buAutoNum type="alphaUcParenR" startAt="2"/>
            </a:pPr>
            <a:r>
              <a:rPr lang="en-GB" sz="2800" dirty="0"/>
              <a:t> The emphasis is on proof</a:t>
            </a:r>
          </a:p>
          <a:p>
            <a:pPr marL="342900" indent="-342900">
              <a:buAutoNum type="alphaUcParenR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9293552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Quiz 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847528" y="1844824"/>
            <a:ext cx="8280920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Which one is not characteristic of Qualitative research?</a:t>
            </a:r>
          </a:p>
          <a:p>
            <a:endParaRPr lang="en-GB" sz="2800" dirty="0"/>
          </a:p>
          <a:p>
            <a:endParaRPr lang="en-GB" sz="2800" dirty="0"/>
          </a:p>
          <a:p>
            <a:pPr marL="342900" indent="-342900">
              <a:buAutoNum type="alphaUcParenR"/>
            </a:pPr>
            <a:r>
              <a:rPr lang="en-GB" sz="2800" dirty="0"/>
              <a:t>Participant  orientated  </a:t>
            </a:r>
          </a:p>
          <a:p>
            <a:endParaRPr lang="en-GB" sz="2800" dirty="0"/>
          </a:p>
          <a:p>
            <a:endParaRPr lang="en-GB" sz="2800" dirty="0"/>
          </a:p>
          <a:p>
            <a:pPr marL="342900" indent="-342900">
              <a:buAutoNum type="alphaUcParenR" startAt="2"/>
            </a:pPr>
            <a:r>
              <a:rPr lang="en-GB" sz="2800" dirty="0"/>
              <a:t>Holistic</a:t>
            </a:r>
          </a:p>
          <a:p>
            <a:pPr marL="342900" indent="-342900">
              <a:buAutoNum type="alphaUcParenR" startAt="2"/>
            </a:pPr>
            <a:endParaRPr lang="en-GB" sz="2800" dirty="0"/>
          </a:p>
          <a:p>
            <a:pPr marL="342900" indent="-342900">
              <a:buAutoNum type="alphaUcParenR" startAt="2"/>
            </a:pPr>
            <a:endParaRPr lang="en-GB" sz="2800" dirty="0"/>
          </a:p>
          <a:p>
            <a:pPr marL="342900" indent="-342900">
              <a:buAutoNum type="alphaUcParenR" startAt="2"/>
            </a:pPr>
            <a:r>
              <a:rPr lang="en-GB" sz="2800" dirty="0"/>
              <a:t> </a:t>
            </a:r>
            <a:r>
              <a:rPr lang="en-GB" sz="2800" dirty="0">
                <a:solidFill>
                  <a:srgbClr val="FF0000"/>
                </a:solidFill>
              </a:rPr>
              <a:t>The emphasis is on proof</a:t>
            </a:r>
          </a:p>
          <a:p>
            <a:pPr marL="342900" indent="-342900">
              <a:buAutoNum type="alphaUcParenR"/>
            </a:pP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7676399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Quiz 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847528" y="2060849"/>
            <a:ext cx="8352928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Which one of these is a strength of qualitative research? </a:t>
            </a:r>
          </a:p>
          <a:p>
            <a:endParaRPr lang="en-GB" sz="3200" dirty="0"/>
          </a:p>
          <a:p>
            <a:endParaRPr lang="en-GB" sz="3200" dirty="0"/>
          </a:p>
          <a:p>
            <a:r>
              <a:rPr lang="en-GB" sz="3200" dirty="0"/>
              <a:t>a) Enables more complex aspects of experience to be studied</a:t>
            </a:r>
          </a:p>
          <a:p>
            <a:endParaRPr lang="en-GB" sz="3200" dirty="0"/>
          </a:p>
          <a:p>
            <a:endParaRPr lang="en-GB" sz="3200" dirty="0"/>
          </a:p>
          <a:p>
            <a:r>
              <a:rPr lang="en-GB" sz="3200" dirty="0"/>
              <a:t>b) Testing hypotheses that are constructed before the data are collected</a:t>
            </a:r>
          </a:p>
        </p:txBody>
      </p:sp>
    </p:spTree>
    <p:extLst>
      <p:ext uri="{BB962C8B-B14F-4D97-AF65-F5344CB8AC3E}">
        <p14:creationId xmlns:p14="http://schemas.microsoft.com/office/powerpoint/2010/main" val="414614675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Quiz 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847528" y="2060848"/>
            <a:ext cx="8352928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Which one  is a strength of qualitative research? </a:t>
            </a:r>
          </a:p>
          <a:p>
            <a:endParaRPr lang="en-GB" sz="2800" dirty="0"/>
          </a:p>
          <a:p>
            <a:endParaRPr lang="en-GB" sz="2800" dirty="0"/>
          </a:p>
          <a:p>
            <a:r>
              <a:rPr lang="en-GB" sz="2800" dirty="0"/>
              <a:t>a) </a:t>
            </a:r>
            <a:r>
              <a:rPr lang="en-GB" sz="2800" dirty="0">
                <a:solidFill>
                  <a:srgbClr val="FF0000"/>
                </a:solidFill>
              </a:rPr>
              <a:t>Enables more complex aspects of experience to be studied</a:t>
            </a:r>
          </a:p>
          <a:p>
            <a:endParaRPr lang="en-GB" sz="2800" dirty="0"/>
          </a:p>
          <a:p>
            <a:endParaRPr lang="en-GB" sz="2800" dirty="0"/>
          </a:p>
          <a:p>
            <a:r>
              <a:rPr lang="en-GB" sz="2800" dirty="0"/>
              <a:t>b) Testing hypotheses that are constructed before the data are collected</a:t>
            </a:r>
          </a:p>
        </p:txBody>
      </p:sp>
    </p:spTree>
    <p:extLst>
      <p:ext uri="{BB962C8B-B14F-4D97-AF65-F5344CB8AC3E}">
        <p14:creationId xmlns:p14="http://schemas.microsoft.com/office/powerpoint/2010/main" val="265945412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Quiz 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847528" y="1844825"/>
            <a:ext cx="8424936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Which one is a challenge of  Qualitative research?</a:t>
            </a:r>
          </a:p>
          <a:p>
            <a:endParaRPr lang="en-GB" sz="3600" dirty="0"/>
          </a:p>
          <a:p>
            <a:endParaRPr lang="en-GB" sz="3600" dirty="0"/>
          </a:p>
          <a:p>
            <a:r>
              <a:rPr lang="en-GB" sz="3600" dirty="0"/>
              <a:t>A) Researcher bias </a:t>
            </a:r>
          </a:p>
          <a:p>
            <a:endParaRPr lang="en-GB" sz="3600" dirty="0"/>
          </a:p>
          <a:p>
            <a:endParaRPr lang="en-GB" sz="3600" dirty="0"/>
          </a:p>
          <a:p>
            <a:r>
              <a:rPr lang="en-GB" sz="3600" dirty="0"/>
              <a:t>B) Collecting numerical data</a:t>
            </a:r>
          </a:p>
        </p:txBody>
      </p:sp>
    </p:spTree>
    <p:extLst>
      <p:ext uri="{BB962C8B-B14F-4D97-AF65-F5344CB8AC3E}">
        <p14:creationId xmlns:p14="http://schemas.microsoft.com/office/powerpoint/2010/main" val="390123497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Quiz 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847528" y="1844825"/>
            <a:ext cx="8424936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Which one is a challenge of  Qualitative research?</a:t>
            </a:r>
          </a:p>
          <a:p>
            <a:endParaRPr lang="en-GB" sz="3600" dirty="0"/>
          </a:p>
          <a:p>
            <a:endParaRPr lang="en-GB" sz="3600" dirty="0"/>
          </a:p>
          <a:p>
            <a:r>
              <a:rPr lang="en-GB" sz="3600" dirty="0">
                <a:solidFill>
                  <a:srgbClr val="FF0000"/>
                </a:solidFill>
              </a:rPr>
              <a:t>A) researcher bias </a:t>
            </a:r>
          </a:p>
          <a:p>
            <a:endParaRPr lang="en-GB" sz="3600" dirty="0"/>
          </a:p>
          <a:p>
            <a:endParaRPr lang="en-GB" sz="3600" dirty="0"/>
          </a:p>
          <a:p>
            <a:r>
              <a:rPr lang="en-GB" sz="3600" dirty="0"/>
              <a:t>B) Collecting numerical data</a:t>
            </a:r>
          </a:p>
        </p:txBody>
      </p:sp>
    </p:spTree>
    <p:extLst>
      <p:ext uri="{BB962C8B-B14F-4D97-AF65-F5344CB8AC3E}">
        <p14:creationId xmlns:p14="http://schemas.microsoft.com/office/powerpoint/2010/main" val="266434338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Green &lt;strong&gt;tick&lt;/strong&gt; - simple by Kliponius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65829" y="478971"/>
            <a:ext cx="8708571" cy="59798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50109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43</TotalTime>
  <Words>304</Words>
  <Application>Microsoft Office PowerPoint</Application>
  <PresentationFormat>Widescreen</PresentationFormat>
  <Paragraphs>95</Paragraphs>
  <Slides>13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Calibri</vt:lpstr>
      <vt:lpstr>Calibri Light</vt:lpstr>
      <vt:lpstr>Office Theme</vt:lpstr>
      <vt:lpstr> ADVANCED RESEARCH METHODS IN COUNSELLING</vt:lpstr>
      <vt:lpstr>Word association</vt:lpstr>
      <vt:lpstr>WHEN…..</vt:lpstr>
      <vt:lpstr>PowerPoint Presentation</vt:lpstr>
      <vt:lpstr>Quiz..... </vt:lpstr>
      <vt:lpstr> Quiz Which method is not used by Qualitative research? </vt:lpstr>
      <vt:lpstr>Quiz </vt:lpstr>
      <vt:lpstr>Quiz </vt:lpstr>
      <vt:lpstr>Quiz </vt:lpstr>
      <vt:lpstr>Quiz </vt:lpstr>
      <vt:lpstr>Quiz </vt:lpstr>
      <vt:lpstr>Quiz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RESEACH AND EMPLOYABILITY</dc:title>
  <dc:creator>Beverly Cole</dc:creator>
  <cp:lastModifiedBy>Beverly Cole</cp:lastModifiedBy>
  <cp:revision>4</cp:revision>
  <dcterms:created xsi:type="dcterms:W3CDTF">2017-01-31T19:15:14Z</dcterms:created>
  <dcterms:modified xsi:type="dcterms:W3CDTF">2021-10-01T06:51:45Z</dcterms:modified>
</cp:coreProperties>
</file>