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1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07/07/2020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86012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07/07/2020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07/07/2020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br>
              <a:rPr lang="en-GB" altLang="en-US" sz="4000" i="1" dirty="0"/>
            </a:br>
            <a:r>
              <a:rPr lang="en-GB" altLang="en-US" sz="4000" b="1" dirty="0">
                <a:effectLst>
                  <a:outerShdw blurRad="38100" dist="38100" dir="2700000" algn="tl">
                    <a:srgbClr val="000000">
                      <a:alpha val="43137"/>
                    </a:srgbClr>
                  </a:outerShdw>
                </a:effectLst>
              </a:rPr>
              <a:t>CertHE Skills for the Workplace</a:t>
            </a:r>
            <a:br>
              <a:rPr lang="en-GB" altLang="en-US" sz="4000" dirty="0"/>
            </a:br>
            <a:br>
              <a:rPr lang="en-GB" altLang="en-US" sz="4000" dirty="0"/>
            </a:br>
            <a:r>
              <a:rPr lang="en-GB" altLang="en-US" sz="4000" dirty="0"/>
              <a:t>Module: BMSK 4004 </a:t>
            </a:r>
            <a:br>
              <a:rPr lang="en-GB" altLang="en-US" sz="4000" dirty="0"/>
            </a:br>
            <a:r>
              <a:rPr lang="en-GB" sz="4000" b="1" dirty="0"/>
              <a:t>Problem Solving and Decision Making</a:t>
            </a:r>
            <a:br>
              <a:rPr lang="en-GB" sz="4000" b="1" dirty="0"/>
            </a:br>
            <a:br>
              <a:rPr lang="en-GB" altLang="en-US" sz="2000" dirty="0"/>
            </a:br>
            <a:r>
              <a:rPr lang="en-GB" altLang="en-US" sz="3600" b="1" dirty="0"/>
              <a:t>Assignment</a:t>
            </a:r>
          </a:p>
        </p:txBody>
      </p:sp>
    </p:spTree>
    <p:extLst>
      <p:ext uri="{BB962C8B-B14F-4D97-AF65-F5344CB8AC3E}">
        <p14:creationId xmlns:p14="http://schemas.microsoft.com/office/powerpoint/2010/main" val="2518625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991544" y="1988841"/>
            <a:ext cx="8229600" cy="4238625"/>
          </a:xfrm>
        </p:spPr>
        <p:txBody>
          <a:bodyPr/>
          <a:lstStyle/>
          <a:p>
            <a:pPr marL="0" indent="0">
              <a:buNone/>
            </a:pPr>
            <a:r>
              <a:rPr lang="en-GB" altLang="en-US" sz="2800" dirty="0">
                <a:latin typeface="Arial" charset="0"/>
                <a:cs typeface="Arial" charset="0"/>
              </a:rPr>
              <a:t>Define a complex problem in the workplace including its scope and impact</a:t>
            </a:r>
            <a:endParaRPr lang="en-GB" altLang="en-US" sz="2800" b="1" i="1" dirty="0">
              <a:latin typeface="Arial" charset="0"/>
              <a:cs typeface="Arial" charset="0"/>
            </a:endParaRP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7620" y="1054469"/>
            <a:ext cx="11275280" cy="3965940"/>
          </a:xfrm>
        </p:spPr>
        <p:txBody>
          <a:bodyPr>
            <a:normAutofit/>
          </a:bodyPr>
          <a:lstStyle/>
          <a:p>
            <a:pPr marL="0" indent="0">
              <a:buNone/>
            </a:pPr>
            <a:r>
              <a:rPr lang="en-GB" sz="2800" i="1" dirty="0"/>
              <a:t>A complex problem in the workplace with multiple possible solutions has been defined in a way that makes clear both the difference between the actual condition and the desired condition </a:t>
            </a:r>
            <a:r>
              <a:rPr lang="en-GB" sz="2800" b="1" i="1" dirty="0"/>
              <a:t>and</a:t>
            </a:r>
            <a:r>
              <a:rPr lang="en-GB" sz="2800" i="1" dirty="0"/>
              <a:t> the restrictions placed on the solution such as time, budget and resources</a:t>
            </a:r>
          </a:p>
          <a:p>
            <a:pPr marL="0" indent="0">
              <a:buNone/>
            </a:pPr>
            <a:endParaRPr lang="en-GB" sz="800" i="1" dirty="0"/>
          </a:p>
          <a:p>
            <a:pPr marL="0" indent="0">
              <a:buNone/>
            </a:pPr>
            <a:r>
              <a:rPr lang="en-GB" sz="2800" i="1" dirty="0"/>
              <a:t>The scope and impact of the complex problem are considered across the organisation and take account of the complexity of the problem and make it clear who the owner(s) of the problem are and why a solution is needed</a:t>
            </a:r>
          </a:p>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19808" y="1169377"/>
            <a:ext cx="11362592" cy="3939077"/>
          </a:xfrm>
        </p:spPr>
        <p:txBody>
          <a:bodyPr/>
          <a:lstStyle/>
          <a:p>
            <a:pPr marL="0" indent="0">
              <a:buNone/>
            </a:pPr>
            <a:r>
              <a:rPr lang="en-GB" altLang="en-US" sz="2800" dirty="0">
                <a:latin typeface="Arial" charset="0"/>
                <a:cs typeface="Arial" charset="0"/>
              </a:rPr>
              <a:t>Analyse information on the identified problem, to help inform the decision making process                                    						</a:t>
            </a:r>
            <a:endParaRPr lang="en-GB" altLang="en-US" sz="1800" b="1" i="1" dirty="0">
              <a:latin typeface="Arial" charset="0"/>
              <a:cs typeface="Arial" charset="0"/>
            </a:endParaRPr>
          </a:p>
          <a:p>
            <a:pPr marL="0" indent="0">
              <a:buNone/>
            </a:pPr>
            <a:endParaRPr lang="en-GB" altLang="en-US" sz="1800" b="1" i="1" dirty="0">
              <a:latin typeface="Arial" charset="0"/>
              <a:cs typeface="Arial" charset="0"/>
            </a:endParaRPr>
          </a:p>
          <a:p>
            <a:pPr marL="0" indent="0">
              <a:buNone/>
            </a:pPr>
            <a:r>
              <a:rPr lang="en-GB" sz="2800" i="1" dirty="0"/>
              <a:t>Information from a wide range of sources has been analysed correctly and appropriately to reflect the complexity, scope and impact of the problem and to identify possible causes of the problem </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50374" y="1345223"/>
            <a:ext cx="11345618" cy="3851154"/>
          </a:xfrm>
        </p:spPr>
        <p:txBody>
          <a:bodyPr/>
          <a:lstStyle/>
          <a:p>
            <a:pPr marL="0" indent="0">
              <a:buNone/>
            </a:pPr>
            <a:r>
              <a:rPr lang="en-GB" altLang="en-US" sz="2800" dirty="0">
                <a:latin typeface="Arial" charset="0"/>
                <a:cs typeface="Arial" charset="0"/>
              </a:rPr>
              <a:t>Propose a range of alternative solutions to the problem 					</a:t>
            </a: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r>
              <a:rPr lang="en-GB" sz="2800" i="1" dirty="0"/>
              <a:t>Alternative complete and appropriate solutions to the problem based on the analysis of information are proposed with detailed resource considerations</a:t>
            </a: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192212" y="904998"/>
            <a:ext cx="10308125" cy="4423140"/>
          </a:xfrm>
        </p:spPr>
        <p:txBody>
          <a:bodyPr>
            <a:normAutofit/>
          </a:bodyPr>
          <a:lstStyle/>
          <a:p>
            <a:pPr marL="0" indent="0">
              <a:buNone/>
            </a:pPr>
            <a:r>
              <a:rPr lang="en-GB" altLang="en-US" sz="2800" dirty="0">
                <a:latin typeface="Arial" charset="0"/>
                <a:cs typeface="Arial" charset="0"/>
              </a:rPr>
              <a:t>Using a decision making technique, evaluate a range of solutions to identify the most appropriate option 					</a:t>
            </a:r>
            <a:endParaRPr lang="en-GB" altLang="en-US" sz="1600" b="1" i="1" dirty="0">
              <a:latin typeface="Arial" charset="0"/>
              <a:cs typeface="Arial" charset="0"/>
            </a:endParaRPr>
          </a:p>
          <a:p>
            <a:pPr marL="0" indent="0">
              <a:buNone/>
            </a:pPr>
            <a:r>
              <a:rPr lang="en-GB" sz="2800" i="1" dirty="0"/>
              <a:t>A decision-making technique with appropriate criteria that takes account of the restrictions placed on the solution in the problem definition such as time, budget and resources has been used correctly and appropriately on the alternative solutions to weight each solution in a transparent manner and rank the solutions in order of preference</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962026" y="1036884"/>
            <a:ext cx="10620374" cy="4238625"/>
          </a:xfrm>
        </p:spPr>
        <p:txBody>
          <a:bodyPr>
            <a:normAutofit/>
          </a:bodyPr>
          <a:lstStyle/>
          <a:p>
            <a:pPr marL="0" indent="0">
              <a:buNone/>
            </a:pPr>
            <a:r>
              <a:rPr lang="en-GB" altLang="en-US" sz="2800" dirty="0">
                <a:latin typeface="Arial" charset="0"/>
                <a:cs typeface="Arial" charset="0"/>
              </a:rPr>
              <a:t>Develop a detailed plan for implementing the solution</a:t>
            </a:r>
          </a:p>
          <a:p>
            <a:pPr marL="0" indent="0" algn="r">
              <a:buNone/>
            </a:pPr>
            <a:endParaRPr lang="en-GB" altLang="en-US" sz="2800" b="1" i="1" dirty="0">
              <a:latin typeface="Arial" charset="0"/>
              <a:cs typeface="Arial" charset="0"/>
            </a:endParaRPr>
          </a:p>
          <a:p>
            <a:pPr marL="0" indent="0">
              <a:buNone/>
            </a:pPr>
            <a:endParaRPr lang="en-GB" sz="1600" dirty="0"/>
          </a:p>
          <a:p>
            <a:pPr marL="0" indent="0">
              <a:buNone/>
            </a:pPr>
            <a:endParaRPr lang="en-GB" sz="1600" dirty="0"/>
          </a:p>
          <a:p>
            <a:pPr marL="0" indent="0">
              <a:buNone/>
            </a:pPr>
            <a:r>
              <a:rPr lang="en-GB" sz="2800" i="1" dirty="0"/>
              <a:t>A correct and appropriate detailed plan for implementing the solution that clarifies objectives, assigns tasks with deadlines and charts progress in reaching goals and milestones has been developed for full implementation</a:t>
            </a:r>
          </a:p>
          <a:p>
            <a:pPr marL="0" indent="0">
              <a:buNone/>
            </a:pPr>
            <a:endParaRPr lang="en-GB" altLang="en-US" sz="16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664674" y="1265483"/>
            <a:ext cx="11055471" cy="4238625"/>
          </a:xfrm>
        </p:spPr>
        <p:txBody>
          <a:bodyPr/>
          <a:lstStyle/>
          <a:p>
            <a:pPr marL="0" indent="0">
              <a:buNone/>
            </a:pPr>
            <a:r>
              <a:rPr lang="en-GB" altLang="en-US" sz="2800" dirty="0">
                <a:latin typeface="Arial" charset="0"/>
                <a:cs typeface="Arial" charset="0"/>
              </a:rPr>
              <a:t>Communicate the plan to relevant stakeholders</a:t>
            </a:r>
          </a:p>
          <a:p>
            <a:pPr marL="0" indent="0" algn="r">
              <a:buNone/>
            </a:pPr>
            <a:endParaRPr lang="en-GB" sz="4000" dirty="0"/>
          </a:p>
          <a:p>
            <a:pPr marL="0" indent="0">
              <a:buNone/>
            </a:pPr>
            <a:r>
              <a:rPr lang="en-GB" sz="2800" i="1" dirty="0"/>
              <a:t>Stakeholders need to be identified and their expectations analysed. </a:t>
            </a:r>
          </a:p>
          <a:p>
            <a:pPr marL="0" indent="0">
              <a:buNone/>
            </a:pPr>
            <a:r>
              <a:rPr lang="en-GB" sz="2800" i="1" dirty="0"/>
              <a:t>Evidence is provided that the implementation plan has been communicated correctly and appropriately to meet the identified communication needs of relevant stakeholders and a formal communication plan is provided</a:t>
            </a: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121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13238" y="1298032"/>
            <a:ext cx="10975731" cy="3805238"/>
          </a:xfrm>
        </p:spPr>
        <p:txBody>
          <a:bodyPr>
            <a:normAutofit/>
          </a:bodyPr>
          <a:lstStyle/>
          <a:p>
            <a:pPr marL="0" indent="0">
              <a:buNone/>
            </a:pPr>
            <a:r>
              <a:rPr lang="en-GB" altLang="en-US" sz="2800" dirty="0">
                <a:latin typeface="Arial" charset="0"/>
                <a:cs typeface="Arial" charset="0"/>
              </a:rPr>
              <a:t>Assess appropriate monitoring and review techniques to ensure successful implementation of solution                                                   </a:t>
            </a:r>
          </a:p>
          <a:p>
            <a:pPr marL="0" indent="0">
              <a:buNone/>
            </a:pPr>
            <a:r>
              <a:rPr lang="en-GB" altLang="en-US" sz="2400" dirty="0">
                <a:latin typeface="Arial" charset="0"/>
                <a:cs typeface="Arial" charset="0"/>
              </a:rPr>
              <a:t>					</a:t>
            </a:r>
            <a:endParaRPr lang="en-GB" sz="2800" i="1" dirty="0"/>
          </a:p>
          <a:p>
            <a:pPr marL="0" indent="0">
              <a:buNone/>
            </a:pPr>
            <a:r>
              <a:rPr lang="en-GB" sz="2800" i="1" dirty="0"/>
              <a:t>Correct and appropriate monitoring and review techniques have been assessed using objective and transparent criteria to make a judgement as to their appropriateness to ensure successful implementation of the solution</a:t>
            </a: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pic>
        <p:nvPicPr>
          <p:cNvPr id="512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38519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TotalTime>
  <Words>429</Words>
  <Application>Microsoft Office PowerPoint</Application>
  <PresentationFormat>Widescreen</PresentationFormat>
  <Paragraphs>43</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20140311PresentationUWTSDTemplate</vt:lpstr>
      <vt:lpstr> CertHE Skills for the Workplace  Module: BMSK 4004  Problem Solving and Decision Making  Assignment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Julia Ault</cp:lastModifiedBy>
  <cp:revision>6</cp:revision>
  <dcterms:created xsi:type="dcterms:W3CDTF">2017-12-11T18:00:04Z</dcterms:created>
  <dcterms:modified xsi:type="dcterms:W3CDTF">2020-07-07T17:31:57Z</dcterms:modified>
</cp:coreProperties>
</file>