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72" r:id="rId5"/>
    <p:sldId id="259" r:id="rId6"/>
    <p:sldId id="266" r:id="rId7"/>
    <p:sldId id="267" r:id="rId8"/>
    <p:sldId id="268" r:id="rId9"/>
    <p:sldId id="269" r:id="rId10"/>
    <p:sldId id="270" r:id="rId11"/>
    <p:sldId id="271" r:id="rId12"/>
    <p:sldId id="261" r:id="rId13"/>
    <p:sldId id="262" r:id="rId14"/>
    <p:sldId id="263"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EC72AD-5357-9052-7D0E-D0EA48D68AA5}" name="olga jarmusevica" initials="oj" userId="f96218ba79724e33"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BFBCE5-6035-427D-AD92-7C54EA989E14}" v="227" dt="2022-07-11T13:54:02.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4" autoAdjust="0"/>
    <p:restoredTop sz="94660"/>
  </p:normalViewPr>
  <p:slideViewPr>
    <p:cSldViewPr snapToGrid="0">
      <p:cViewPr varScale="1">
        <p:scale>
          <a:sx n="50" d="100"/>
          <a:sy n="50" d="100"/>
        </p:scale>
        <p:origin x="128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CEA4FD-C40E-4D9A-8A18-A86E78A9C99B}"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84E783E4-941C-433D-A1DC-C2D39790FE60}">
      <dgm:prSet/>
      <dgm:spPr/>
      <dgm:t>
        <a:bodyPr/>
        <a:lstStyle/>
        <a:p>
          <a:r>
            <a:rPr lang="en-GB" dirty="0"/>
            <a:t>Tiredness</a:t>
          </a:r>
          <a:endParaRPr lang="en-US" dirty="0"/>
        </a:p>
      </dgm:t>
    </dgm:pt>
    <dgm:pt modelId="{324FAD03-5D4D-4C74-8B84-EEC624CB1BBC}" type="parTrans" cxnId="{9C5EC5E2-FA10-41A5-BC0B-C3AEC2267205}">
      <dgm:prSet/>
      <dgm:spPr/>
      <dgm:t>
        <a:bodyPr/>
        <a:lstStyle/>
        <a:p>
          <a:endParaRPr lang="en-US"/>
        </a:p>
      </dgm:t>
    </dgm:pt>
    <dgm:pt modelId="{AF41E4C0-1621-420E-94A9-22432D2EAC93}" type="sibTrans" cxnId="{9C5EC5E2-FA10-41A5-BC0B-C3AEC2267205}">
      <dgm:prSet/>
      <dgm:spPr/>
      <dgm:t>
        <a:bodyPr/>
        <a:lstStyle/>
        <a:p>
          <a:endParaRPr lang="en-US"/>
        </a:p>
      </dgm:t>
    </dgm:pt>
    <dgm:pt modelId="{BF6E190F-0449-43E1-9795-921DBE993B31}">
      <dgm:prSet/>
      <dgm:spPr/>
      <dgm:t>
        <a:bodyPr/>
        <a:lstStyle/>
        <a:p>
          <a:r>
            <a:rPr lang="en-GB" dirty="0"/>
            <a:t>Stress</a:t>
          </a:r>
          <a:endParaRPr lang="en-US" dirty="0"/>
        </a:p>
      </dgm:t>
    </dgm:pt>
    <dgm:pt modelId="{AD166316-1BEF-4DF4-A6E1-2BB5B090A181}" type="parTrans" cxnId="{243CB1F1-37BF-4823-A5EC-ECF22678C40F}">
      <dgm:prSet/>
      <dgm:spPr/>
      <dgm:t>
        <a:bodyPr/>
        <a:lstStyle/>
        <a:p>
          <a:endParaRPr lang="en-US"/>
        </a:p>
      </dgm:t>
    </dgm:pt>
    <dgm:pt modelId="{D2E5C3BE-AC23-46A8-A4ED-3244FF5323A0}" type="sibTrans" cxnId="{243CB1F1-37BF-4823-A5EC-ECF22678C40F}">
      <dgm:prSet/>
      <dgm:spPr/>
      <dgm:t>
        <a:bodyPr/>
        <a:lstStyle/>
        <a:p>
          <a:endParaRPr lang="en-US"/>
        </a:p>
      </dgm:t>
    </dgm:pt>
    <dgm:pt modelId="{6854B1C8-DBBF-4A10-B467-BFBB80191A18}">
      <dgm:prSet/>
      <dgm:spPr/>
      <dgm:t>
        <a:bodyPr/>
        <a:lstStyle/>
        <a:p>
          <a:r>
            <a:rPr lang="en-GB" dirty="0"/>
            <a:t>Make mistakes</a:t>
          </a:r>
          <a:endParaRPr lang="en-US" dirty="0"/>
        </a:p>
      </dgm:t>
    </dgm:pt>
    <dgm:pt modelId="{9931BF31-536C-4341-B989-00F7EDCE018C}" type="parTrans" cxnId="{8570A23B-9DBE-4ECB-9D0E-4E25562EA80C}">
      <dgm:prSet/>
      <dgm:spPr/>
      <dgm:t>
        <a:bodyPr/>
        <a:lstStyle/>
        <a:p>
          <a:endParaRPr lang="en-US"/>
        </a:p>
      </dgm:t>
    </dgm:pt>
    <dgm:pt modelId="{6EB00680-D016-4CBF-B186-7C966073FE10}" type="sibTrans" cxnId="{8570A23B-9DBE-4ECB-9D0E-4E25562EA80C}">
      <dgm:prSet/>
      <dgm:spPr/>
      <dgm:t>
        <a:bodyPr/>
        <a:lstStyle/>
        <a:p>
          <a:endParaRPr lang="en-US"/>
        </a:p>
      </dgm:t>
    </dgm:pt>
    <dgm:pt modelId="{5DBA8CD8-D833-4986-8122-EBF4C88B9008}">
      <dgm:prSet/>
      <dgm:spPr/>
      <dgm:t>
        <a:bodyPr/>
        <a:lstStyle/>
        <a:p>
          <a:r>
            <a:rPr lang="en-GB" dirty="0"/>
            <a:t>Find better pay job.</a:t>
          </a:r>
          <a:endParaRPr lang="en-US" dirty="0"/>
        </a:p>
      </dgm:t>
    </dgm:pt>
    <dgm:pt modelId="{20FCE40F-2B17-4709-BEEB-597944AE8DE2}" type="parTrans" cxnId="{A4BCDA9A-CF74-4696-9FCA-0ACB7B9D108D}">
      <dgm:prSet/>
      <dgm:spPr/>
      <dgm:t>
        <a:bodyPr/>
        <a:lstStyle/>
        <a:p>
          <a:endParaRPr lang="en-US"/>
        </a:p>
      </dgm:t>
    </dgm:pt>
    <dgm:pt modelId="{DC44EE39-907B-435C-9AC0-A06C32F07773}" type="sibTrans" cxnId="{A4BCDA9A-CF74-4696-9FCA-0ACB7B9D108D}">
      <dgm:prSet/>
      <dgm:spPr/>
      <dgm:t>
        <a:bodyPr/>
        <a:lstStyle/>
        <a:p>
          <a:endParaRPr lang="en-US"/>
        </a:p>
      </dgm:t>
    </dgm:pt>
    <dgm:pt modelId="{FE81D2B7-01CB-43FB-A6DB-C18BB47B8525}" type="pres">
      <dgm:prSet presAssocID="{5DCEA4FD-C40E-4D9A-8A18-A86E78A9C99B}" presName="linear" presStyleCnt="0">
        <dgm:presLayoutVars>
          <dgm:animLvl val="lvl"/>
          <dgm:resizeHandles val="exact"/>
        </dgm:presLayoutVars>
      </dgm:prSet>
      <dgm:spPr/>
    </dgm:pt>
    <dgm:pt modelId="{413DE31A-F147-45B7-9824-C403ACE12B53}" type="pres">
      <dgm:prSet presAssocID="{84E783E4-941C-433D-A1DC-C2D39790FE60}" presName="parentText" presStyleLbl="node1" presStyleIdx="0" presStyleCnt="4">
        <dgm:presLayoutVars>
          <dgm:chMax val="0"/>
          <dgm:bulletEnabled val="1"/>
        </dgm:presLayoutVars>
      </dgm:prSet>
      <dgm:spPr/>
    </dgm:pt>
    <dgm:pt modelId="{CFBDB483-10B2-4271-A185-5F1282525F83}" type="pres">
      <dgm:prSet presAssocID="{AF41E4C0-1621-420E-94A9-22432D2EAC93}" presName="spacer" presStyleCnt="0"/>
      <dgm:spPr/>
    </dgm:pt>
    <dgm:pt modelId="{43691FA2-38C7-4595-8E2F-C16D92E8E2FC}" type="pres">
      <dgm:prSet presAssocID="{BF6E190F-0449-43E1-9795-921DBE993B31}" presName="parentText" presStyleLbl="node1" presStyleIdx="1" presStyleCnt="4">
        <dgm:presLayoutVars>
          <dgm:chMax val="0"/>
          <dgm:bulletEnabled val="1"/>
        </dgm:presLayoutVars>
      </dgm:prSet>
      <dgm:spPr/>
    </dgm:pt>
    <dgm:pt modelId="{1FD205E7-6680-4BFC-B894-5042074E46CF}" type="pres">
      <dgm:prSet presAssocID="{D2E5C3BE-AC23-46A8-A4ED-3244FF5323A0}" presName="spacer" presStyleCnt="0"/>
      <dgm:spPr/>
    </dgm:pt>
    <dgm:pt modelId="{20B4E1BF-0E1B-4FE9-AC1B-8F3BEC2C20E6}" type="pres">
      <dgm:prSet presAssocID="{6854B1C8-DBBF-4A10-B467-BFBB80191A18}" presName="parentText" presStyleLbl="node1" presStyleIdx="2" presStyleCnt="4">
        <dgm:presLayoutVars>
          <dgm:chMax val="0"/>
          <dgm:bulletEnabled val="1"/>
        </dgm:presLayoutVars>
      </dgm:prSet>
      <dgm:spPr/>
    </dgm:pt>
    <dgm:pt modelId="{591B182F-162E-4152-82FB-619EA955290C}" type="pres">
      <dgm:prSet presAssocID="{6EB00680-D016-4CBF-B186-7C966073FE10}" presName="spacer" presStyleCnt="0"/>
      <dgm:spPr/>
    </dgm:pt>
    <dgm:pt modelId="{13CCB192-9665-41D3-BCB5-CE8AEB67387F}" type="pres">
      <dgm:prSet presAssocID="{5DBA8CD8-D833-4986-8122-EBF4C88B9008}" presName="parentText" presStyleLbl="node1" presStyleIdx="3" presStyleCnt="4">
        <dgm:presLayoutVars>
          <dgm:chMax val="0"/>
          <dgm:bulletEnabled val="1"/>
        </dgm:presLayoutVars>
      </dgm:prSet>
      <dgm:spPr/>
    </dgm:pt>
  </dgm:ptLst>
  <dgm:cxnLst>
    <dgm:cxn modelId="{8570A23B-9DBE-4ECB-9D0E-4E25562EA80C}" srcId="{5DCEA4FD-C40E-4D9A-8A18-A86E78A9C99B}" destId="{6854B1C8-DBBF-4A10-B467-BFBB80191A18}" srcOrd="2" destOrd="0" parTransId="{9931BF31-536C-4341-B989-00F7EDCE018C}" sibTransId="{6EB00680-D016-4CBF-B186-7C966073FE10}"/>
    <dgm:cxn modelId="{F1CB425C-0674-464F-9555-DF072ABEDD86}" type="presOf" srcId="{5DCEA4FD-C40E-4D9A-8A18-A86E78A9C99B}" destId="{FE81D2B7-01CB-43FB-A6DB-C18BB47B8525}" srcOrd="0" destOrd="0" presId="urn:microsoft.com/office/officeart/2005/8/layout/vList2"/>
    <dgm:cxn modelId="{935A8290-07C3-4EF9-BB7F-EFAB7C638B18}" type="presOf" srcId="{6854B1C8-DBBF-4A10-B467-BFBB80191A18}" destId="{20B4E1BF-0E1B-4FE9-AC1B-8F3BEC2C20E6}" srcOrd="0" destOrd="0" presId="urn:microsoft.com/office/officeart/2005/8/layout/vList2"/>
    <dgm:cxn modelId="{A4BCDA9A-CF74-4696-9FCA-0ACB7B9D108D}" srcId="{5DCEA4FD-C40E-4D9A-8A18-A86E78A9C99B}" destId="{5DBA8CD8-D833-4986-8122-EBF4C88B9008}" srcOrd="3" destOrd="0" parTransId="{20FCE40F-2B17-4709-BEEB-597944AE8DE2}" sibTransId="{DC44EE39-907B-435C-9AC0-A06C32F07773}"/>
    <dgm:cxn modelId="{CB0C81A9-824A-4AB7-AE24-324DD2E3C891}" type="presOf" srcId="{BF6E190F-0449-43E1-9795-921DBE993B31}" destId="{43691FA2-38C7-4595-8E2F-C16D92E8E2FC}" srcOrd="0" destOrd="0" presId="urn:microsoft.com/office/officeart/2005/8/layout/vList2"/>
    <dgm:cxn modelId="{5003BEA9-483B-44D7-BEDA-CDA8C807F3D0}" type="presOf" srcId="{5DBA8CD8-D833-4986-8122-EBF4C88B9008}" destId="{13CCB192-9665-41D3-BCB5-CE8AEB67387F}" srcOrd="0" destOrd="0" presId="urn:microsoft.com/office/officeart/2005/8/layout/vList2"/>
    <dgm:cxn modelId="{EFB63AD3-1FF3-4560-9C88-4CFE9D14E023}" type="presOf" srcId="{84E783E4-941C-433D-A1DC-C2D39790FE60}" destId="{413DE31A-F147-45B7-9824-C403ACE12B53}" srcOrd="0" destOrd="0" presId="urn:microsoft.com/office/officeart/2005/8/layout/vList2"/>
    <dgm:cxn modelId="{9C5EC5E2-FA10-41A5-BC0B-C3AEC2267205}" srcId="{5DCEA4FD-C40E-4D9A-8A18-A86E78A9C99B}" destId="{84E783E4-941C-433D-A1DC-C2D39790FE60}" srcOrd="0" destOrd="0" parTransId="{324FAD03-5D4D-4C74-8B84-EEC624CB1BBC}" sibTransId="{AF41E4C0-1621-420E-94A9-22432D2EAC93}"/>
    <dgm:cxn modelId="{243CB1F1-37BF-4823-A5EC-ECF22678C40F}" srcId="{5DCEA4FD-C40E-4D9A-8A18-A86E78A9C99B}" destId="{BF6E190F-0449-43E1-9795-921DBE993B31}" srcOrd="1" destOrd="0" parTransId="{AD166316-1BEF-4DF4-A6E1-2BB5B090A181}" sibTransId="{D2E5C3BE-AC23-46A8-A4ED-3244FF5323A0}"/>
    <dgm:cxn modelId="{BD820773-4FB3-48E0-9D8D-0253FF89FC8D}" type="presParOf" srcId="{FE81D2B7-01CB-43FB-A6DB-C18BB47B8525}" destId="{413DE31A-F147-45B7-9824-C403ACE12B53}" srcOrd="0" destOrd="0" presId="urn:microsoft.com/office/officeart/2005/8/layout/vList2"/>
    <dgm:cxn modelId="{E3C28F19-7DDC-499F-B805-573B480FC888}" type="presParOf" srcId="{FE81D2B7-01CB-43FB-A6DB-C18BB47B8525}" destId="{CFBDB483-10B2-4271-A185-5F1282525F83}" srcOrd="1" destOrd="0" presId="urn:microsoft.com/office/officeart/2005/8/layout/vList2"/>
    <dgm:cxn modelId="{B1497570-65DF-4C59-97FF-A7493CC87C2A}" type="presParOf" srcId="{FE81D2B7-01CB-43FB-A6DB-C18BB47B8525}" destId="{43691FA2-38C7-4595-8E2F-C16D92E8E2FC}" srcOrd="2" destOrd="0" presId="urn:microsoft.com/office/officeart/2005/8/layout/vList2"/>
    <dgm:cxn modelId="{4620C159-583C-4267-873D-49647C7FD8A5}" type="presParOf" srcId="{FE81D2B7-01CB-43FB-A6DB-C18BB47B8525}" destId="{1FD205E7-6680-4BFC-B894-5042074E46CF}" srcOrd="3" destOrd="0" presId="urn:microsoft.com/office/officeart/2005/8/layout/vList2"/>
    <dgm:cxn modelId="{F43F7608-C739-4994-BA8F-3E2B1B6B6610}" type="presParOf" srcId="{FE81D2B7-01CB-43FB-A6DB-C18BB47B8525}" destId="{20B4E1BF-0E1B-4FE9-AC1B-8F3BEC2C20E6}" srcOrd="4" destOrd="0" presId="urn:microsoft.com/office/officeart/2005/8/layout/vList2"/>
    <dgm:cxn modelId="{16085BF5-07B4-4937-B67D-9A877CC5AA39}" type="presParOf" srcId="{FE81D2B7-01CB-43FB-A6DB-C18BB47B8525}" destId="{591B182F-162E-4152-82FB-619EA955290C}" srcOrd="5" destOrd="0" presId="urn:microsoft.com/office/officeart/2005/8/layout/vList2"/>
    <dgm:cxn modelId="{E48978CB-B63D-43D3-B80A-A05AC621C9A7}" type="presParOf" srcId="{FE81D2B7-01CB-43FB-A6DB-C18BB47B8525}" destId="{13CCB192-9665-41D3-BCB5-CE8AEB67387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DE31A-F147-45B7-9824-C403ACE12B53}">
      <dsp:nvSpPr>
        <dsp:cNvPr id="0" name=""/>
        <dsp:cNvSpPr/>
      </dsp:nvSpPr>
      <dsp:spPr>
        <a:xfrm>
          <a:off x="0" y="12144"/>
          <a:ext cx="5157787" cy="8394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Tiredness</a:t>
          </a:r>
          <a:endParaRPr lang="en-US" sz="3500" kern="1200" dirty="0"/>
        </a:p>
      </dsp:txBody>
      <dsp:txXfrm>
        <a:off x="40980" y="53124"/>
        <a:ext cx="5075827" cy="757514"/>
      </dsp:txXfrm>
    </dsp:sp>
    <dsp:sp modelId="{43691FA2-38C7-4595-8E2F-C16D92E8E2FC}">
      <dsp:nvSpPr>
        <dsp:cNvPr id="0" name=""/>
        <dsp:cNvSpPr/>
      </dsp:nvSpPr>
      <dsp:spPr>
        <a:xfrm>
          <a:off x="0" y="952419"/>
          <a:ext cx="5157787" cy="839474"/>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Stress</a:t>
          </a:r>
          <a:endParaRPr lang="en-US" sz="3500" kern="1200" dirty="0"/>
        </a:p>
      </dsp:txBody>
      <dsp:txXfrm>
        <a:off x="40980" y="993399"/>
        <a:ext cx="5075827" cy="757514"/>
      </dsp:txXfrm>
    </dsp:sp>
    <dsp:sp modelId="{20B4E1BF-0E1B-4FE9-AC1B-8F3BEC2C20E6}">
      <dsp:nvSpPr>
        <dsp:cNvPr id="0" name=""/>
        <dsp:cNvSpPr/>
      </dsp:nvSpPr>
      <dsp:spPr>
        <a:xfrm>
          <a:off x="0" y="1892694"/>
          <a:ext cx="5157787" cy="839474"/>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Make mistakes</a:t>
          </a:r>
          <a:endParaRPr lang="en-US" sz="3500" kern="1200" dirty="0"/>
        </a:p>
      </dsp:txBody>
      <dsp:txXfrm>
        <a:off x="40980" y="1933674"/>
        <a:ext cx="5075827" cy="757514"/>
      </dsp:txXfrm>
    </dsp:sp>
    <dsp:sp modelId="{13CCB192-9665-41D3-BCB5-CE8AEB67387F}">
      <dsp:nvSpPr>
        <dsp:cNvPr id="0" name=""/>
        <dsp:cNvSpPr/>
      </dsp:nvSpPr>
      <dsp:spPr>
        <a:xfrm>
          <a:off x="0" y="2832968"/>
          <a:ext cx="5157787" cy="839474"/>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Find better pay job.</a:t>
          </a:r>
          <a:endParaRPr lang="en-US" sz="3500" kern="1200" dirty="0"/>
        </a:p>
      </dsp:txBody>
      <dsp:txXfrm>
        <a:off x="40980" y="2873948"/>
        <a:ext cx="5075827" cy="7575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53CABF-253E-4CBC-94E7-84CAC0252EBA}" type="datetimeFigureOut">
              <a:rPr lang="en-GB" smtClean="0"/>
              <a:t>09/07/2022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2666B0-19E2-41D8-A5EB-98B2B28EFAA6}" type="slidenum">
              <a:rPr lang="en-GB" smtClean="0"/>
              <a:t>‹#›</a:t>
            </a:fld>
            <a:endParaRPr lang="en-GB" dirty="0"/>
          </a:p>
        </p:txBody>
      </p:sp>
    </p:spTree>
    <p:extLst>
      <p:ext uri="{BB962C8B-B14F-4D97-AF65-F5344CB8AC3E}">
        <p14:creationId xmlns:p14="http://schemas.microsoft.com/office/powerpoint/2010/main" val="988771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shortage in overall</a:t>
            </a:r>
          </a:p>
        </p:txBody>
      </p:sp>
      <p:sp>
        <p:nvSpPr>
          <p:cNvPr id="4" name="Slide Number Placeholder 3"/>
          <p:cNvSpPr>
            <a:spLocks noGrp="1"/>
          </p:cNvSpPr>
          <p:nvPr>
            <p:ph type="sldNum" sz="quarter" idx="5"/>
          </p:nvPr>
        </p:nvSpPr>
        <p:spPr/>
        <p:txBody>
          <a:bodyPr/>
          <a:lstStyle/>
          <a:p>
            <a:fld id="{ED2666B0-19E2-41D8-A5EB-98B2B28EFAA6}" type="slidenum">
              <a:rPr lang="en-GB" smtClean="0"/>
              <a:t>2</a:t>
            </a:fld>
            <a:endParaRPr lang="en-GB" dirty="0"/>
          </a:p>
        </p:txBody>
      </p:sp>
    </p:spTree>
    <p:extLst>
      <p:ext uri="{BB962C8B-B14F-4D97-AF65-F5344CB8AC3E}">
        <p14:creationId xmlns:p14="http://schemas.microsoft.com/office/powerpoint/2010/main" val="292409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left the country; </a:t>
            </a:r>
          </a:p>
        </p:txBody>
      </p:sp>
      <p:sp>
        <p:nvSpPr>
          <p:cNvPr id="4" name="Slide Number Placeholder 3"/>
          <p:cNvSpPr>
            <a:spLocks noGrp="1"/>
          </p:cNvSpPr>
          <p:nvPr>
            <p:ph type="sldNum" sz="quarter" idx="5"/>
          </p:nvPr>
        </p:nvSpPr>
        <p:spPr/>
        <p:txBody>
          <a:bodyPr/>
          <a:lstStyle/>
          <a:p>
            <a:fld id="{ED2666B0-19E2-41D8-A5EB-98B2B28EFAA6}" type="slidenum">
              <a:rPr lang="en-GB" smtClean="0"/>
              <a:t>6</a:t>
            </a:fld>
            <a:endParaRPr lang="en-GB" dirty="0"/>
          </a:p>
        </p:txBody>
      </p:sp>
    </p:spTree>
    <p:extLst>
      <p:ext uri="{BB962C8B-B14F-4D97-AF65-F5344CB8AC3E}">
        <p14:creationId xmlns:p14="http://schemas.microsoft.com/office/powerpoint/2010/main" val="3317305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2022</a:t>
            </a:r>
          </a:p>
        </p:txBody>
      </p:sp>
      <p:sp>
        <p:nvSpPr>
          <p:cNvPr id="4" name="Slide Number Placeholder 3"/>
          <p:cNvSpPr>
            <a:spLocks noGrp="1"/>
          </p:cNvSpPr>
          <p:nvPr>
            <p:ph type="sldNum" sz="quarter" idx="5"/>
          </p:nvPr>
        </p:nvSpPr>
        <p:spPr/>
        <p:txBody>
          <a:bodyPr/>
          <a:lstStyle/>
          <a:p>
            <a:fld id="{ED2666B0-19E2-41D8-A5EB-98B2B28EFAA6}" type="slidenum">
              <a:rPr lang="en-GB" smtClean="0"/>
              <a:t>14</a:t>
            </a:fld>
            <a:endParaRPr lang="en-GB" dirty="0"/>
          </a:p>
        </p:txBody>
      </p:sp>
    </p:spTree>
    <p:extLst>
      <p:ext uri="{BB962C8B-B14F-4D97-AF65-F5344CB8AC3E}">
        <p14:creationId xmlns:p14="http://schemas.microsoft.com/office/powerpoint/2010/main" val="695426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3E18C-9446-426F-75CC-76FD646C81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4C4A32-E53F-5949-E136-FAF94984B7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D58B17-F88D-B142-964F-D1B82D8E5303}"/>
              </a:ext>
            </a:extLst>
          </p:cNvPr>
          <p:cNvSpPr>
            <a:spLocks noGrp="1"/>
          </p:cNvSpPr>
          <p:nvPr>
            <p:ph type="dt" sz="half" idx="10"/>
          </p:nvPr>
        </p:nvSpPr>
        <p:spPr/>
        <p:txBody>
          <a:bodyPr/>
          <a:lstStyle/>
          <a:p>
            <a:fld id="{E361DEFF-7B90-4E67-B0CF-21CD6600F74F}" type="datetime1">
              <a:rPr lang="en-GB" smtClean="0"/>
              <a:t>09/07/2022</a:t>
            </a:fld>
            <a:endParaRPr lang="en-GB" dirty="0"/>
          </a:p>
        </p:txBody>
      </p:sp>
      <p:sp>
        <p:nvSpPr>
          <p:cNvPr id="5" name="Footer Placeholder 4">
            <a:extLst>
              <a:ext uri="{FF2B5EF4-FFF2-40B4-BE49-F238E27FC236}">
                <a16:creationId xmlns:a16="http://schemas.microsoft.com/office/drawing/2014/main" id="{CDBE50DA-195B-C673-3603-0936CA4F52E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4BEB8F5-7CA3-F938-4363-35A50821B38D}"/>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3485210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08CCC-10E1-00B4-EF7B-DA2C6AB8C7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EB52D7-48CA-46DF-D935-DEC49C7305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C07EB8-C5E3-B313-F6D6-DE91A45D992D}"/>
              </a:ext>
            </a:extLst>
          </p:cNvPr>
          <p:cNvSpPr>
            <a:spLocks noGrp="1"/>
          </p:cNvSpPr>
          <p:nvPr>
            <p:ph type="dt" sz="half" idx="10"/>
          </p:nvPr>
        </p:nvSpPr>
        <p:spPr/>
        <p:txBody>
          <a:bodyPr/>
          <a:lstStyle/>
          <a:p>
            <a:fld id="{DE25CC17-DB65-4F53-A854-FA324FCB0D31}" type="datetime1">
              <a:rPr lang="en-GB" smtClean="0"/>
              <a:t>09/07/2022</a:t>
            </a:fld>
            <a:endParaRPr lang="en-GB" dirty="0"/>
          </a:p>
        </p:txBody>
      </p:sp>
      <p:sp>
        <p:nvSpPr>
          <p:cNvPr id="5" name="Footer Placeholder 4">
            <a:extLst>
              <a:ext uri="{FF2B5EF4-FFF2-40B4-BE49-F238E27FC236}">
                <a16:creationId xmlns:a16="http://schemas.microsoft.com/office/drawing/2014/main" id="{5746AC9A-F7E2-840E-8321-8CF5094B98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92DF2B7-D844-088A-779D-7ECDE8A09773}"/>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998924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53-1A2F-8974-8C58-41C86A640E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C7A9B7-855B-8778-7BA9-526117A111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82685-B89D-76F9-E620-FD539FB06562}"/>
              </a:ext>
            </a:extLst>
          </p:cNvPr>
          <p:cNvSpPr>
            <a:spLocks noGrp="1"/>
          </p:cNvSpPr>
          <p:nvPr>
            <p:ph type="dt" sz="half" idx="10"/>
          </p:nvPr>
        </p:nvSpPr>
        <p:spPr/>
        <p:txBody>
          <a:bodyPr/>
          <a:lstStyle/>
          <a:p>
            <a:fld id="{D3301271-0AC0-4050-96C5-C35F5D056B13}" type="datetime1">
              <a:rPr lang="en-GB" smtClean="0"/>
              <a:t>09/07/2022</a:t>
            </a:fld>
            <a:endParaRPr lang="en-GB" dirty="0"/>
          </a:p>
        </p:txBody>
      </p:sp>
      <p:sp>
        <p:nvSpPr>
          <p:cNvPr id="5" name="Footer Placeholder 4">
            <a:extLst>
              <a:ext uri="{FF2B5EF4-FFF2-40B4-BE49-F238E27FC236}">
                <a16:creationId xmlns:a16="http://schemas.microsoft.com/office/drawing/2014/main" id="{E54CD70E-AFCA-BEA2-508D-D9F35BB925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42A0338-C878-8FF0-9032-ADD2D5E6F708}"/>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570214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FCE86-AB57-215D-80FE-F972D68A1D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C646F9-D65D-E3F5-0DA3-59B878894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9DC2C2-D580-804C-C8F1-2B8755973F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915BE0-1EE6-01CB-6C45-556FE55C7D9C}"/>
              </a:ext>
            </a:extLst>
          </p:cNvPr>
          <p:cNvSpPr>
            <a:spLocks noGrp="1"/>
          </p:cNvSpPr>
          <p:nvPr>
            <p:ph type="dt" sz="half" idx="10"/>
          </p:nvPr>
        </p:nvSpPr>
        <p:spPr/>
        <p:txBody>
          <a:bodyPr/>
          <a:lstStyle/>
          <a:p>
            <a:fld id="{31BF379E-DD1A-4873-BCCD-90212486EEE7}" type="datetime1">
              <a:rPr lang="en-GB" smtClean="0"/>
              <a:t>09/07/2022</a:t>
            </a:fld>
            <a:endParaRPr lang="en-GB" dirty="0"/>
          </a:p>
        </p:txBody>
      </p:sp>
      <p:sp>
        <p:nvSpPr>
          <p:cNvPr id="6" name="Footer Placeholder 5">
            <a:extLst>
              <a:ext uri="{FF2B5EF4-FFF2-40B4-BE49-F238E27FC236}">
                <a16:creationId xmlns:a16="http://schemas.microsoft.com/office/drawing/2014/main" id="{6BE8349E-159E-2351-BFAA-0300EF0691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D488EF-C6FA-F07F-9EEA-204774477822}"/>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2888767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D23E0-2DDF-ED01-7CE9-460AE6EE480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B22DBD-7DE5-3B0E-EA43-0F14D99AEE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A6046B-3977-DC76-D233-8F62F9DAE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052A02-7DFE-C569-CF21-68CC2C9D7C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D0696E-1F86-B2D1-7D8D-D5F4FD1373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2A75E0-89A7-7ED6-A0C5-36EABA2360C3}"/>
              </a:ext>
            </a:extLst>
          </p:cNvPr>
          <p:cNvSpPr>
            <a:spLocks noGrp="1"/>
          </p:cNvSpPr>
          <p:nvPr>
            <p:ph type="dt" sz="half" idx="10"/>
          </p:nvPr>
        </p:nvSpPr>
        <p:spPr/>
        <p:txBody>
          <a:bodyPr/>
          <a:lstStyle/>
          <a:p>
            <a:fld id="{DCCB024D-599C-406C-BDBD-832A71818B95}" type="datetime1">
              <a:rPr lang="en-GB" smtClean="0"/>
              <a:t>09/07/2022</a:t>
            </a:fld>
            <a:endParaRPr lang="en-GB" dirty="0"/>
          </a:p>
        </p:txBody>
      </p:sp>
      <p:sp>
        <p:nvSpPr>
          <p:cNvPr id="8" name="Footer Placeholder 7">
            <a:extLst>
              <a:ext uri="{FF2B5EF4-FFF2-40B4-BE49-F238E27FC236}">
                <a16:creationId xmlns:a16="http://schemas.microsoft.com/office/drawing/2014/main" id="{5C8636D0-520D-5F54-9654-D929F746120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98FC9E9-CAA3-730A-0DC9-94402916B58D}"/>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3092940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B7DEE-8080-63DD-4AD6-7794B0E9C1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DC44BE-4A65-A7EA-4CDC-17B567BF1EEB}"/>
              </a:ext>
            </a:extLst>
          </p:cNvPr>
          <p:cNvSpPr>
            <a:spLocks noGrp="1"/>
          </p:cNvSpPr>
          <p:nvPr>
            <p:ph type="dt" sz="half" idx="10"/>
          </p:nvPr>
        </p:nvSpPr>
        <p:spPr/>
        <p:txBody>
          <a:bodyPr/>
          <a:lstStyle/>
          <a:p>
            <a:fld id="{22C8D6E4-8FF3-4474-8A51-5E0187AB3948}" type="datetime1">
              <a:rPr lang="en-GB" smtClean="0"/>
              <a:t>09/07/2022</a:t>
            </a:fld>
            <a:endParaRPr lang="en-GB" dirty="0"/>
          </a:p>
        </p:txBody>
      </p:sp>
      <p:sp>
        <p:nvSpPr>
          <p:cNvPr id="4" name="Footer Placeholder 3">
            <a:extLst>
              <a:ext uri="{FF2B5EF4-FFF2-40B4-BE49-F238E27FC236}">
                <a16:creationId xmlns:a16="http://schemas.microsoft.com/office/drawing/2014/main" id="{1AF95F98-B9FC-155A-67C1-5470F80B929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BEE994E-23ED-B3C9-A8AC-BF2565B50A9F}"/>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389918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692169-3BF7-252D-7C85-F2B6620F94C9}"/>
              </a:ext>
            </a:extLst>
          </p:cNvPr>
          <p:cNvSpPr>
            <a:spLocks noGrp="1"/>
          </p:cNvSpPr>
          <p:nvPr>
            <p:ph type="dt" sz="half" idx="10"/>
          </p:nvPr>
        </p:nvSpPr>
        <p:spPr/>
        <p:txBody>
          <a:bodyPr/>
          <a:lstStyle/>
          <a:p>
            <a:fld id="{E0A66A56-F54A-4B2C-897D-0701CE1BE510}" type="datetime1">
              <a:rPr lang="en-GB" smtClean="0"/>
              <a:t>09/07/2022</a:t>
            </a:fld>
            <a:endParaRPr lang="en-GB" dirty="0"/>
          </a:p>
        </p:txBody>
      </p:sp>
      <p:sp>
        <p:nvSpPr>
          <p:cNvPr id="3" name="Footer Placeholder 2">
            <a:extLst>
              <a:ext uri="{FF2B5EF4-FFF2-40B4-BE49-F238E27FC236}">
                <a16:creationId xmlns:a16="http://schemas.microsoft.com/office/drawing/2014/main" id="{6D655389-40C7-1543-730D-F91FDECF64E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65E1547-0A2B-AE41-A0E1-3BD8019CCF60}"/>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313923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4E89C-6AAF-658A-9897-181F1C9C12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3B5511-DF7A-E4D9-0366-095200CA9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B696E1-673F-FB35-C3C9-BF96EFA789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058E8-AEBB-FD8E-F5AD-D47CD7BA1033}"/>
              </a:ext>
            </a:extLst>
          </p:cNvPr>
          <p:cNvSpPr>
            <a:spLocks noGrp="1"/>
          </p:cNvSpPr>
          <p:nvPr>
            <p:ph type="dt" sz="half" idx="10"/>
          </p:nvPr>
        </p:nvSpPr>
        <p:spPr/>
        <p:txBody>
          <a:bodyPr/>
          <a:lstStyle/>
          <a:p>
            <a:fld id="{6FFF6180-D248-4828-A380-792AC7FF9223}" type="datetime1">
              <a:rPr lang="en-GB" smtClean="0"/>
              <a:t>09/07/2022</a:t>
            </a:fld>
            <a:endParaRPr lang="en-GB" dirty="0"/>
          </a:p>
        </p:txBody>
      </p:sp>
      <p:sp>
        <p:nvSpPr>
          <p:cNvPr id="6" name="Footer Placeholder 5">
            <a:extLst>
              <a:ext uri="{FF2B5EF4-FFF2-40B4-BE49-F238E27FC236}">
                <a16:creationId xmlns:a16="http://schemas.microsoft.com/office/drawing/2014/main" id="{D85284EF-9CBC-8FFD-77CC-19B88C2758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DF53202-CAD6-4F3D-C62B-B429762BE9DB}"/>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576607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C56C7-8512-D56E-670A-A2ECD79DD5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3248EF-5F77-C261-E8FA-17D76D5B65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96261CB-5055-BA89-B675-70F019C50A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1CBF01-7B42-54B1-D515-24B31554D4F9}"/>
              </a:ext>
            </a:extLst>
          </p:cNvPr>
          <p:cNvSpPr>
            <a:spLocks noGrp="1"/>
          </p:cNvSpPr>
          <p:nvPr>
            <p:ph type="dt" sz="half" idx="10"/>
          </p:nvPr>
        </p:nvSpPr>
        <p:spPr/>
        <p:txBody>
          <a:bodyPr/>
          <a:lstStyle/>
          <a:p>
            <a:fld id="{6583970D-C148-4D7A-B310-990C9B18C142}" type="datetime1">
              <a:rPr lang="en-GB" smtClean="0"/>
              <a:t>09/07/2022</a:t>
            </a:fld>
            <a:endParaRPr lang="en-GB" dirty="0"/>
          </a:p>
        </p:txBody>
      </p:sp>
      <p:sp>
        <p:nvSpPr>
          <p:cNvPr id="6" name="Footer Placeholder 5">
            <a:extLst>
              <a:ext uri="{FF2B5EF4-FFF2-40B4-BE49-F238E27FC236}">
                <a16:creationId xmlns:a16="http://schemas.microsoft.com/office/drawing/2014/main" id="{C50DD205-86F7-9585-1123-8A33263D4E0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65C3BEC-F440-160B-2731-A9BB06AAC4C4}"/>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406941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5C1F0-FCFF-234D-A48D-0D9B4DC1CF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3EB0BC-D721-EF27-53F7-0EF2247587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E22318-B429-2FCA-BD3A-F6E7318361BE}"/>
              </a:ext>
            </a:extLst>
          </p:cNvPr>
          <p:cNvSpPr>
            <a:spLocks noGrp="1"/>
          </p:cNvSpPr>
          <p:nvPr>
            <p:ph type="dt" sz="half" idx="10"/>
          </p:nvPr>
        </p:nvSpPr>
        <p:spPr/>
        <p:txBody>
          <a:bodyPr/>
          <a:lstStyle/>
          <a:p>
            <a:fld id="{ADAA1CF7-2FB4-4EA6-8DA4-B7087285C5F6}" type="datetime1">
              <a:rPr lang="en-GB" smtClean="0"/>
              <a:t>09/07/2022</a:t>
            </a:fld>
            <a:endParaRPr lang="en-GB" dirty="0"/>
          </a:p>
        </p:txBody>
      </p:sp>
      <p:sp>
        <p:nvSpPr>
          <p:cNvPr id="5" name="Footer Placeholder 4">
            <a:extLst>
              <a:ext uri="{FF2B5EF4-FFF2-40B4-BE49-F238E27FC236}">
                <a16:creationId xmlns:a16="http://schemas.microsoft.com/office/drawing/2014/main" id="{1ED3095B-6318-C655-150D-677D6B29EEE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ED4D315-C129-8F18-4730-6B996D0CC6B1}"/>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656589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90A50D-E02B-BA23-7903-AEC29CD35E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6A5D00-14C7-25CD-C696-42EB7272D8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8ADBD4-D32A-DE0A-B87F-8EF55ABACA0E}"/>
              </a:ext>
            </a:extLst>
          </p:cNvPr>
          <p:cNvSpPr>
            <a:spLocks noGrp="1"/>
          </p:cNvSpPr>
          <p:nvPr>
            <p:ph type="dt" sz="half" idx="10"/>
          </p:nvPr>
        </p:nvSpPr>
        <p:spPr/>
        <p:txBody>
          <a:bodyPr/>
          <a:lstStyle/>
          <a:p>
            <a:fld id="{77194F8F-8551-408C-B509-A0A2612334F5}" type="datetime1">
              <a:rPr lang="en-GB" smtClean="0"/>
              <a:t>09/07/2022</a:t>
            </a:fld>
            <a:endParaRPr lang="en-GB" dirty="0"/>
          </a:p>
        </p:txBody>
      </p:sp>
      <p:sp>
        <p:nvSpPr>
          <p:cNvPr id="5" name="Footer Placeholder 4">
            <a:extLst>
              <a:ext uri="{FF2B5EF4-FFF2-40B4-BE49-F238E27FC236}">
                <a16:creationId xmlns:a16="http://schemas.microsoft.com/office/drawing/2014/main" id="{C55FD8F0-EF31-8D28-3532-615C6884DD7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84404AC-94DA-EEB6-E524-6E7419D0E7EF}"/>
              </a:ext>
            </a:extLst>
          </p:cNvPr>
          <p:cNvSpPr>
            <a:spLocks noGrp="1"/>
          </p:cNvSpPr>
          <p:nvPr>
            <p:ph type="sldNum" sz="quarter" idx="12"/>
          </p:nvPr>
        </p:nvSpPr>
        <p:spPr/>
        <p:txBody>
          <a:bodyPr/>
          <a:lstStyle/>
          <a:p>
            <a:fld id="{4A84706E-32A0-450A-B4ED-5DC83069CB44}" type="slidenum">
              <a:rPr lang="en-GB" smtClean="0"/>
              <a:t>‹#›</a:t>
            </a:fld>
            <a:endParaRPr lang="en-GB" dirty="0"/>
          </a:p>
        </p:txBody>
      </p:sp>
    </p:spTree>
    <p:extLst>
      <p:ext uri="{BB962C8B-B14F-4D97-AF65-F5344CB8AC3E}">
        <p14:creationId xmlns:p14="http://schemas.microsoft.com/office/powerpoint/2010/main" val="454088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A4D893-BBA3-F730-1D18-6B2935FC0C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C87370-ED19-40DB-E617-8172ECC6E0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D37717-1F04-73B6-8995-90610CB149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2B6A94-EA32-4155-87A4-17F513E7BF84}" type="datetime1">
              <a:rPr lang="en-GB" smtClean="0"/>
              <a:t>09/07/2022</a:t>
            </a:fld>
            <a:endParaRPr lang="en-GB" dirty="0"/>
          </a:p>
        </p:txBody>
      </p:sp>
      <p:sp>
        <p:nvSpPr>
          <p:cNvPr id="5" name="Footer Placeholder 4">
            <a:extLst>
              <a:ext uri="{FF2B5EF4-FFF2-40B4-BE49-F238E27FC236}">
                <a16:creationId xmlns:a16="http://schemas.microsoft.com/office/drawing/2014/main" id="{F308A5DE-8E12-A8ED-D1D6-DC484BD2B9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55C2D9AB-9B80-3D4F-C02E-648E8E3FB9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84706E-32A0-450A-B4ED-5DC83069CB44}" type="slidenum">
              <a:rPr lang="en-GB" smtClean="0"/>
              <a:t>‹#›</a:t>
            </a:fld>
            <a:endParaRPr lang="en-GB" dirty="0"/>
          </a:p>
        </p:txBody>
      </p:sp>
      <p:pic>
        <p:nvPicPr>
          <p:cNvPr id="8" name="Picture 7" descr="Diagram&#10;&#10;Description automatically generated">
            <a:extLst>
              <a:ext uri="{FF2B5EF4-FFF2-40B4-BE49-F238E27FC236}">
                <a16:creationId xmlns:a16="http://schemas.microsoft.com/office/drawing/2014/main" id="{9D780976-B27F-E6D3-3AC4-02F211EBB392}"/>
              </a:ext>
            </a:extLst>
          </p:cNvPr>
          <p:cNvPicPr>
            <a:picLocks noChangeAspect="1"/>
          </p:cNvPicPr>
          <p:nvPr userDrawn="1"/>
        </p:nvPicPr>
        <p:blipFill>
          <a:blip r:embed="rId13">
            <a:duotone>
              <a:schemeClr val="accent5">
                <a:shade val="45000"/>
                <a:satMod val="135000"/>
              </a:schemeClr>
              <a:prstClr val="white"/>
            </a:duotone>
            <a:alphaModFix amt="50000"/>
            <a:extLst>
              <a:ext uri="{BEBA8EAE-BF5A-486C-A8C5-ECC9F3942E4B}">
                <a14:imgProps xmlns:a14="http://schemas.microsoft.com/office/drawing/2010/main">
                  <a14:imgLayer r:embed="rId14">
                    <a14:imgEffect>
                      <a14:artisticTexturizer/>
                    </a14:imgEffect>
                    <a14:imgEffect>
                      <a14:saturation sat="0"/>
                    </a14:imgEffect>
                  </a14:imgLayer>
                </a14:imgProps>
              </a:ext>
              <a:ext uri="{28A0092B-C50C-407E-A947-70E740481C1C}">
                <a14:useLocalDpi xmlns:a14="http://schemas.microsoft.com/office/drawing/2010/main" val="0"/>
              </a:ext>
            </a:extLst>
          </a:blip>
          <a:stretch>
            <a:fillRect/>
          </a:stretch>
        </p:blipFill>
        <p:spPr>
          <a:xfrm>
            <a:off x="0" y="1"/>
            <a:ext cx="12192000" cy="6857999"/>
          </a:xfrm>
          <a:prstGeom prst="rect">
            <a:avLst/>
          </a:prstGeom>
        </p:spPr>
      </p:pic>
    </p:spTree>
    <p:extLst>
      <p:ext uri="{BB962C8B-B14F-4D97-AF65-F5344CB8AC3E}">
        <p14:creationId xmlns:p14="http://schemas.microsoft.com/office/powerpoint/2010/main" val="1257533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ublicdomainpictures.net/en/view-image.php?image=221435&amp;picture=troubleshooting"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photos/conclusion-reason-final-end-5859031/"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8"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A2D4C646-3AEF-1F50-883B-4F5C945D86F0}"/>
              </a:ext>
            </a:extLst>
          </p:cNvPr>
          <p:cNvSpPr>
            <a:spLocks noGrp="1"/>
          </p:cNvSpPr>
          <p:nvPr>
            <p:ph type="ctrTitle"/>
          </p:nvPr>
        </p:nvSpPr>
        <p:spPr>
          <a:xfrm>
            <a:off x="8665753" y="346030"/>
            <a:ext cx="3429935" cy="4158444"/>
          </a:xfrm>
        </p:spPr>
        <p:txBody>
          <a:bodyPr>
            <a:normAutofit fontScale="90000"/>
          </a:bodyPr>
          <a:lstStyle/>
          <a:p>
            <a:pPr algn="l"/>
            <a:br>
              <a:rPr lang="en-GB" sz="1900" dirty="0">
                <a:latin typeface="Algerian" panose="04020705040A02060702" pitchFamily="82" charset="0"/>
              </a:rPr>
            </a:br>
            <a:br>
              <a:rPr lang="en-GB" sz="1900" dirty="0">
                <a:latin typeface="Algerian" panose="04020705040A02060702" pitchFamily="82" charset="0"/>
              </a:rPr>
            </a:br>
            <a:r>
              <a:rPr lang="en-GB" sz="4400" b="1" dirty="0">
                <a:latin typeface="Algerian" panose="04020705040A02060702" pitchFamily="82" charset="0"/>
              </a:rPr>
              <a:t>Problem Solving and Decision Making</a:t>
            </a:r>
            <a:br>
              <a:rPr lang="en-GB" sz="1900" b="1" dirty="0">
                <a:latin typeface="Algerian" panose="04020705040A02060702" pitchFamily="82" charset="0"/>
              </a:rPr>
            </a:br>
            <a:br>
              <a:rPr lang="en-GB" sz="1900" dirty="0">
                <a:latin typeface="Algerian" panose="04020705040A02060702" pitchFamily="82" charset="0"/>
              </a:rPr>
            </a:br>
            <a:r>
              <a:rPr lang="en-GB" sz="3100" b="1" dirty="0">
                <a:latin typeface="Algerian" panose="04020705040A02060702" pitchFamily="82" charset="0"/>
              </a:rPr>
              <a:t>Olga Jarmusevica</a:t>
            </a:r>
            <a:br>
              <a:rPr lang="en-GB" sz="2800" dirty="0">
                <a:latin typeface="Algerian" panose="04020705040A02060702" pitchFamily="82" charset="0"/>
              </a:rPr>
            </a:br>
            <a:r>
              <a:rPr lang="en-GB" sz="3100" b="1" dirty="0">
                <a:latin typeface="Algerian" panose="04020705040A02060702" pitchFamily="82" charset="0"/>
              </a:rPr>
              <a:t>2115871 </a:t>
            </a:r>
            <a:endParaRPr lang="en-GB" sz="3100" dirty="0">
              <a:latin typeface="Algerian" panose="04020705040A02060702" pitchFamily="82" charset="0"/>
            </a:endParaRPr>
          </a:p>
        </p:txBody>
      </p:sp>
      <p:sp>
        <p:nvSpPr>
          <p:cNvPr id="3" name="Subtitle 2">
            <a:extLst>
              <a:ext uri="{FF2B5EF4-FFF2-40B4-BE49-F238E27FC236}">
                <a16:creationId xmlns:a16="http://schemas.microsoft.com/office/drawing/2014/main" id="{D8856A38-5C50-2B36-BAE4-8D32AB7ADE81}"/>
              </a:ext>
            </a:extLst>
          </p:cNvPr>
          <p:cNvSpPr>
            <a:spLocks noGrp="1"/>
          </p:cNvSpPr>
          <p:nvPr>
            <p:ph type="subTitle" idx="1"/>
          </p:nvPr>
        </p:nvSpPr>
        <p:spPr>
          <a:xfrm>
            <a:off x="8842248" y="4834862"/>
            <a:ext cx="2926080" cy="1798685"/>
          </a:xfrm>
        </p:spPr>
        <p:txBody>
          <a:bodyPr>
            <a:normAutofit/>
          </a:bodyPr>
          <a:lstStyle/>
          <a:p>
            <a:pPr algn="l"/>
            <a:endParaRPr lang="en-GB" sz="2000" b="1" dirty="0">
              <a:latin typeface="Algerian" panose="04020705040A02060702" pitchFamily="82" charset="0"/>
            </a:endParaRPr>
          </a:p>
          <a:p>
            <a:pPr algn="l"/>
            <a:r>
              <a:rPr lang="en-GB" sz="2800" b="1" dirty="0">
                <a:latin typeface="Algerian" panose="04020705040A02060702" pitchFamily="82" charset="0"/>
              </a:rPr>
              <a:t>BMSW4004</a:t>
            </a:r>
          </a:p>
          <a:p>
            <a:pPr algn="l"/>
            <a:r>
              <a:rPr lang="en-GB" b="1" dirty="0">
                <a:latin typeface="Algerian" panose="04020705040A02060702" pitchFamily="82" charset="0"/>
              </a:rPr>
              <a:t>Charles Nimoh</a:t>
            </a:r>
          </a:p>
        </p:txBody>
      </p:sp>
      <p:sp>
        <p:nvSpPr>
          <p:cNvPr id="3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 name="Slide Number Placeholder 3">
            <a:extLst>
              <a:ext uri="{FF2B5EF4-FFF2-40B4-BE49-F238E27FC236}">
                <a16:creationId xmlns:a16="http://schemas.microsoft.com/office/drawing/2014/main" id="{EAF87F88-C389-6430-5118-0F91768F697D}"/>
              </a:ext>
            </a:extLst>
          </p:cNvPr>
          <p:cNvSpPr>
            <a:spLocks noGrp="1"/>
          </p:cNvSpPr>
          <p:nvPr>
            <p:ph type="sldNum" sz="quarter" idx="12"/>
          </p:nvPr>
        </p:nvSpPr>
        <p:spPr>
          <a:xfrm>
            <a:off x="10469880" y="320040"/>
            <a:ext cx="914400" cy="320040"/>
          </a:xfrm>
        </p:spPr>
        <p:txBody>
          <a:bodyPr>
            <a:normAutofit/>
          </a:bodyPr>
          <a:lstStyle/>
          <a:p>
            <a:pPr>
              <a:spcAft>
                <a:spcPts val="600"/>
              </a:spcAft>
            </a:pPr>
            <a:fld id="{4A84706E-32A0-450A-B4ED-5DC83069CB44}" type="slidenum">
              <a:rPr lang="en-GB">
                <a:solidFill>
                  <a:schemeClr val="tx1">
                    <a:lumMod val="50000"/>
                    <a:lumOff val="50000"/>
                  </a:schemeClr>
                </a:solidFill>
              </a:rPr>
              <a:pPr>
                <a:spcAft>
                  <a:spcPts val="600"/>
                </a:spcAft>
              </a:pPr>
              <a:t>1</a:t>
            </a:fld>
            <a:endParaRPr lang="en-GB" dirty="0">
              <a:solidFill>
                <a:schemeClr val="tx1">
                  <a:lumMod val="50000"/>
                  <a:lumOff val="50000"/>
                </a:schemeClr>
              </a:solidFill>
            </a:endParaRPr>
          </a:p>
        </p:txBody>
      </p:sp>
      <p:sp>
        <p:nvSpPr>
          <p:cNvPr id="37" name="Freeform: Shape 3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pic>
        <p:nvPicPr>
          <p:cNvPr id="6" name="Picture 5" descr="Diagram&#10;&#10;Description automatically generated">
            <a:extLst>
              <a:ext uri="{FF2B5EF4-FFF2-40B4-BE49-F238E27FC236}">
                <a16:creationId xmlns:a16="http://schemas.microsoft.com/office/drawing/2014/main" id="{75839EDF-D393-BC45-5AEC-E9C658E8DE72}"/>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Texturizer/>
                    </a14:imgEffect>
                    <a14:imgEffect>
                      <a14:saturation sat="200000"/>
                    </a14:imgEffect>
                  </a14:imgLayer>
                </a14:imgProps>
              </a:ext>
              <a:ext uri="{28A0092B-C50C-407E-A947-70E740481C1C}">
                <a14:useLocalDpi xmlns:a14="http://schemas.microsoft.com/office/drawing/2010/main" val="0"/>
              </a:ext>
            </a:extLst>
          </a:blip>
          <a:srcRect r="1" b="2705"/>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4148946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4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64" name="Straight Connector 6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4D45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9E87ABB-2592-8A68-BCEA-8D003C8C942B}"/>
              </a:ext>
            </a:extLst>
          </p:cNvPr>
          <p:cNvSpPr>
            <a:spLocks noGrp="1"/>
          </p:cNvSpPr>
          <p:nvPr>
            <p:ph type="title"/>
          </p:nvPr>
        </p:nvSpPr>
        <p:spPr>
          <a:xfrm>
            <a:off x="243840" y="253610"/>
            <a:ext cx="11704320" cy="4840900"/>
          </a:xfrm>
        </p:spPr>
        <p:txBody>
          <a:bodyPr vert="horz" lIns="91440" tIns="45720" rIns="91440" bIns="45720" rtlCol="0" anchor="b">
            <a:noAutofit/>
          </a:bodyPr>
          <a:lstStyle/>
          <a:p>
            <a:pPr>
              <a:lnSpc>
                <a:spcPct val="150000"/>
              </a:lnSpc>
            </a:pPr>
            <a:r>
              <a:rPr lang="en-US" sz="2800" b="1" dirty="0">
                <a:solidFill>
                  <a:srgbClr val="4D455A"/>
                </a:solidFill>
                <a:latin typeface="Algerian" panose="04020705040A02060702" pitchFamily="82" charset="0"/>
              </a:rPr>
              <a:t>Introduction:</a:t>
            </a:r>
            <a:br>
              <a:rPr lang="en-US" sz="2400" dirty="0">
                <a:solidFill>
                  <a:srgbClr val="4D455A"/>
                </a:solidFill>
              </a:rPr>
            </a:br>
            <a:r>
              <a:rPr lang="en-US" sz="2400" dirty="0">
                <a:solidFill>
                  <a:srgbClr val="4D455A"/>
                </a:solidFill>
              </a:rPr>
              <a:t>~</a:t>
            </a:r>
            <a:r>
              <a:rPr lang="en-US" sz="2400" dirty="0">
                <a:solidFill>
                  <a:srgbClr val="4D455A"/>
                </a:solidFill>
                <a:latin typeface="Arial" panose="020B0604020202020204" pitchFamily="34" charset="0"/>
                <a:cs typeface="Arial" panose="020B0604020202020204" pitchFamily="34" charset="0"/>
              </a:rPr>
              <a:t>NHS hospitals and mental health reporting a shortage of 100,000 staff, where       41,000 is nursing. The adults social care is also under pressure.</a:t>
            </a:r>
            <a:br>
              <a:rPr lang="en-US" sz="2400" dirty="0">
                <a:solidFill>
                  <a:srgbClr val="4D455A"/>
                </a:solidFill>
                <a:latin typeface="Arial" panose="020B0604020202020204" pitchFamily="34" charset="0"/>
                <a:cs typeface="Arial" panose="020B0604020202020204" pitchFamily="34" charset="0"/>
              </a:rPr>
            </a:br>
            <a:r>
              <a:rPr lang="en-US" sz="2400" dirty="0">
                <a:solidFill>
                  <a:srgbClr val="4D455A"/>
                </a:solidFill>
                <a:latin typeface="Arial" panose="020B0604020202020204" pitchFamily="34" charset="0"/>
                <a:cs typeface="Arial" panose="020B0604020202020204" pitchFamily="34" charset="0"/>
              </a:rPr>
              <a:t>~ Staff shortage in Proper Care, UK</a:t>
            </a:r>
            <a:br>
              <a:rPr lang="en-US" sz="2400" dirty="0">
                <a:solidFill>
                  <a:srgbClr val="4D455A"/>
                </a:solidFill>
                <a:latin typeface="Arial" panose="020B0604020202020204" pitchFamily="34" charset="0"/>
                <a:cs typeface="Arial" panose="020B0604020202020204" pitchFamily="34" charset="0"/>
              </a:rPr>
            </a:br>
            <a:r>
              <a:rPr lang="en-US" sz="2400" dirty="0">
                <a:solidFill>
                  <a:srgbClr val="4D455A"/>
                </a:solidFill>
                <a:latin typeface="Arial" panose="020B0604020202020204" pitchFamily="34" charset="0"/>
                <a:cs typeface="Arial" panose="020B0604020202020204" pitchFamily="34" charset="0"/>
              </a:rPr>
              <a:t>~ Impact of staff shortage on the employees and organisation.</a:t>
            </a:r>
            <a:br>
              <a:rPr lang="en-US" sz="2400" dirty="0">
                <a:solidFill>
                  <a:srgbClr val="4D455A"/>
                </a:solidFill>
                <a:latin typeface="Arial" panose="020B0604020202020204" pitchFamily="34" charset="0"/>
                <a:cs typeface="Arial" panose="020B0604020202020204" pitchFamily="34" charset="0"/>
              </a:rPr>
            </a:br>
            <a:r>
              <a:rPr lang="en-US" sz="2400" dirty="0">
                <a:solidFill>
                  <a:srgbClr val="4D455A"/>
                </a:solidFill>
                <a:latin typeface="Arial" panose="020B0604020202020204" pitchFamily="34" charset="0"/>
                <a:cs typeface="Arial" panose="020B0604020202020204" pitchFamily="34" charset="0"/>
              </a:rPr>
              <a:t>~ PESTLE analysis of factors contributing to the problem.</a:t>
            </a:r>
            <a:br>
              <a:rPr lang="en-US" sz="2400" dirty="0">
                <a:solidFill>
                  <a:srgbClr val="4D455A"/>
                </a:solidFill>
                <a:latin typeface="Arial" panose="020B0604020202020204" pitchFamily="34" charset="0"/>
                <a:cs typeface="Arial" panose="020B0604020202020204" pitchFamily="34" charset="0"/>
              </a:rPr>
            </a:br>
            <a:r>
              <a:rPr lang="en-US" sz="2400" dirty="0">
                <a:solidFill>
                  <a:srgbClr val="4D455A"/>
                </a:solidFill>
                <a:latin typeface="Arial" panose="020B0604020202020204" pitchFamily="34" charset="0"/>
                <a:cs typeface="Arial" panose="020B0604020202020204" pitchFamily="34" charset="0"/>
              </a:rPr>
              <a:t>~ Fishbone Diagram of the staff shortages.</a:t>
            </a:r>
            <a:br>
              <a:rPr lang="en-US" sz="2400" dirty="0">
                <a:solidFill>
                  <a:srgbClr val="4D455A"/>
                </a:solidFill>
                <a:latin typeface="Arial" panose="020B0604020202020204" pitchFamily="34" charset="0"/>
                <a:cs typeface="Arial" panose="020B0604020202020204" pitchFamily="34" charset="0"/>
              </a:rPr>
            </a:br>
            <a:r>
              <a:rPr lang="en-US" sz="2400" dirty="0">
                <a:solidFill>
                  <a:srgbClr val="4D455A"/>
                </a:solidFill>
                <a:latin typeface="Arial" panose="020B0604020202020204" pitchFamily="34" charset="0"/>
                <a:cs typeface="Arial" panose="020B0604020202020204" pitchFamily="34" charset="0"/>
              </a:rPr>
              <a:t>~ Solution of the complex problem.</a:t>
            </a:r>
          </a:p>
        </p:txBody>
      </p:sp>
      <p:pic>
        <p:nvPicPr>
          <p:cNvPr id="26" name="Picture 25" descr="A picture containing text, nature, night sky&#10;&#10;Description automatically generated">
            <a:extLst>
              <a:ext uri="{FF2B5EF4-FFF2-40B4-BE49-F238E27FC236}">
                <a16:creationId xmlns:a16="http://schemas.microsoft.com/office/drawing/2014/main" id="{C4E30DE2-E0FF-DD46-177B-FB0F672A1D6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464" r="1" b="6023"/>
          <a:stretch/>
        </p:blipFill>
        <p:spPr>
          <a:xfrm>
            <a:off x="238699" y="5085931"/>
            <a:ext cx="11704320" cy="1635503"/>
          </a:xfrm>
          <a:prstGeom prst="rect">
            <a:avLst/>
          </a:prstGeom>
        </p:spPr>
      </p:pic>
      <p:sp>
        <p:nvSpPr>
          <p:cNvPr id="4" name="Slide Number Placeholder 3">
            <a:extLst>
              <a:ext uri="{FF2B5EF4-FFF2-40B4-BE49-F238E27FC236}">
                <a16:creationId xmlns:a16="http://schemas.microsoft.com/office/drawing/2014/main" id="{B09BAD48-9F5F-7C89-905A-70E8B8DBAEDB}"/>
              </a:ext>
            </a:extLst>
          </p:cNvPr>
          <p:cNvSpPr>
            <a:spLocks noGrp="1"/>
          </p:cNvSpPr>
          <p:nvPr>
            <p:ph type="sldNum" sz="quarter" idx="12"/>
          </p:nvPr>
        </p:nvSpPr>
        <p:spPr>
          <a:xfrm>
            <a:off x="8610600" y="6259585"/>
            <a:ext cx="2743200" cy="365125"/>
          </a:xfrm>
          <a:prstGeom prst="ellipse">
            <a:avLst/>
          </a:prstGeom>
        </p:spPr>
        <p:txBody>
          <a:bodyPr vert="horz" lIns="91440" tIns="45720" rIns="91440" bIns="45720" rtlCol="0" anchor="ctr">
            <a:normAutofit/>
          </a:bodyPr>
          <a:lstStyle/>
          <a:p>
            <a:pPr>
              <a:lnSpc>
                <a:spcPct val="90000"/>
              </a:lnSpc>
              <a:spcAft>
                <a:spcPts val="600"/>
              </a:spcAft>
              <a:defRPr/>
            </a:pPr>
            <a:fld id="{4A84706E-32A0-450A-B4ED-5DC83069CB44}" type="slidenum">
              <a:rPr lang="en-US" smtClean="0">
                <a:solidFill>
                  <a:schemeClr val="accent1"/>
                </a:solidFill>
                <a:latin typeface="Calibri" panose="020F0502020204030204"/>
              </a:rPr>
              <a:pPr>
                <a:lnSpc>
                  <a:spcPct val="90000"/>
                </a:lnSpc>
                <a:spcAft>
                  <a:spcPts val="600"/>
                </a:spcAft>
                <a:defRPr/>
              </a:pPr>
              <a:t>2</a:t>
            </a:fld>
            <a:endParaRPr lang="en-US" dirty="0">
              <a:solidFill>
                <a:schemeClr val="accent1"/>
              </a:solidFill>
              <a:latin typeface="Calibri" panose="020F0502020204030204"/>
            </a:endParaRPr>
          </a:p>
        </p:txBody>
      </p:sp>
    </p:spTree>
    <p:extLst>
      <p:ext uri="{BB962C8B-B14F-4D97-AF65-F5344CB8AC3E}">
        <p14:creationId xmlns:p14="http://schemas.microsoft.com/office/powerpoint/2010/main" val="574593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5C8652-9873-5741-F626-2DE8761C19E1}"/>
              </a:ext>
            </a:extLst>
          </p:cNvPr>
          <p:cNvSpPr>
            <a:spLocks noGrp="1"/>
          </p:cNvSpPr>
          <p:nvPr>
            <p:ph type="title"/>
          </p:nvPr>
        </p:nvSpPr>
        <p:spPr>
          <a:xfrm>
            <a:off x="6255326" y="0"/>
            <a:ext cx="4799610" cy="914400"/>
          </a:xfrm>
        </p:spPr>
        <p:txBody>
          <a:bodyPr anchor="b">
            <a:normAutofit/>
          </a:bodyPr>
          <a:lstStyle/>
          <a:p>
            <a:pPr algn="ctr"/>
            <a:r>
              <a:rPr lang="en-GB" sz="3200" b="1" dirty="0">
                <a:latin typeface="Algerian" panose="04020705040A02060702" pitchFamily="82" charset="0"/>
              </a:rPr>
              <a:t>Staff Shortage</a:t>
            </a:r>
            <a:r>
              <a:rPr lang="en-GB" sz="3200" dirty="0">
                <a:latin typeface="Algerian" panose="04020705040A02060702" pitchFamily="82" charset="0"/>
              </a:rPr>
              <a:t>:</a:t>
            </a:r>
          </a:p>
        </p:txBody>
      </p:sp>
      <p:pic>
        <p:nvPicPr>
          <p:cNvPr id="10" name="Content Placeholder 9" descr="Text&#10;&#10;Description automatically generated">
            <a:extLst>
              <a:ext uri="{FF2B5EF4-FFF2-40B4-BE49-F238E27FC236}">
                <a16:creationId xmlns:a16="http://schemas.microsoft.com/office/drawing/2014/main" id="{D0DEF073-F514-F6F5-A010-49EE8337DB71}"/>
              </a:ext>
            </a:extLst>
          </p:cNvPr>
          <p:cNvPicPr>
            <a:picLocks noChangeAspect="1"/>
          </p:cNvPicPr>
          <p:nvPr/>
        </p:nvPicPr>
        <p:blipFill rotWithShape="1">
          <a:blip r:embed="rId2">
            <a:extLst>
              <a:ext uri="{28A0092B-C50C-407E-A947-70E740481C1C}">
                <a14:useLocalDpi xmlns:a14="http://schemas.microsoft.com/office/drawing/2010/main" val="0"/>
              </a:ext>
            </a:extLst>
          </a:blip>
          <a:srcRect l="16590" r="146" b="-1"/>
          <a:stretch/>
        </p:blipFill>
        <p:spPr>
          <a:xfrm>
            <a:off x="20" y="431"/>
            <a:ext cx="5118245" cy="6408311"/>
          </a:xfrm>
          <a:prstGeom prst="rect">
            <a:avLst/>
          </a:prstGeom>
        </p:spPr>
      </p:pic>
      <p:sp>
        <p:nvSpPr>
          <p:cNvPr id="15" name="Content Placeholder 14">
            <a:extLst>
              <a:ext uri="{FF2B5EF4-FFF2-40B4-BE49-F238E27FC236}">
                <a16:creationId xmlns:a16="http://schemas.microsoft.com/office/drawing/2014/main" id="{30AC00C8-7327-75BC-4A49-197E8C7B5A4A}"/>
              </a:ext>
            </a:extLst>
          </p:cNvPr>
          <p:cNvSpPr>
            <a:spLocks noGrp="1"/>
          </p:cNvSpPr>
          <p:nvPr>
            <p:ph idx="1"/>
          </p:nvPr>
        </p:nvSpPr>
        <p:spPr>
          <a:xfrm>
            <a:off x="5118265" y="1140031"/>
            <a:ext cx="7077693" cy="5260766"/>
          </a:xfrm>
        </p:spPr>
        <p:txBody>
          <a:bodyPr>
            <a:normAutofit/>
          </a:bodyPr>
          <a:lstStyle/>
          <a:p>
            <a:pPr>
              <a:buFont typeface="Wingdings" panose="05000000000000000000" pitchFamily="2" charset="2"/>
              <a:buChar char="Ø"/>
            </a:pPr>
            <a:r>
              <a:rPr lang="en-US" sz="2400" dirty="0"/>
              <a:t>NHS hospitals reported of 100,000 staff shortages. Nursing sector are short for 41,000 vacancies. NHS have a shortage of 108,000 nurses in 10 years time, this would lead to 5,000 more training each year by 2021. </a:t>
            </a:r>
          </a:p>
          <a:p>
            <a:pPr>
              <a:buFont typeface="Wingdings" panose="05000000000000000000" pitchFamily="2" charset="2"/>
              <a:buChar char="Ø"/>
            </a:pPr>
            <a:r>
              <a:rPr lang="en-US" sz="2400" dirty="0"/>
              <a:t>The adult social care sector is under pressure as well. There is 1.1 million jobs in social care. Currently 110,000 care worker roles are being vacant.</a:t>
            </a:r>
          </a:p>
          <a:p>
            <a:pPr>
              <a:buFont typeface="Wingdings" panose="05000000000000000000" pitchFamily="2" charset="2"/>
              <a:buChar char="Ø"/>
            </a:pPr>
            <a:r>
              <a:rPr lang="en-US" sz="2400" dirty="0"/>
              <a:t>In one year, 1,584 more nurses and health visitors left their roles in NHS, because of concerns about Brexit.</a:t>
            </a:r>
          </a:p>
          <a:p>
            <a:pPr>
              <a:buFont typeface="Wingdings" panose="05000000000000000000" pitchFamily="2" charset="2"/>
              <a:buChar char="Ø"/>
            </a:pPr>
            <a:r>
              <a:rPr lang="en-US" sz="2400" dirty="0"/>
              <a:t>Staff shortage is the biggest problem for Proper Care, UK because waiting list will be growing, and the clients did not receive appropriate service. </a:t>
            </a:r>
          </a:p>
        </p:txBody>
      </p:sp>
      <p:sp>
        <p:nvSpPr>
          <p:cNvPr id="20" name="Rectangle 19">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5944EAC9-96CD-3161-D586-0FD67D0738E2}"/>
              </a:ext>
            </a:extLst>
          </p:cNvPr>
          <p:cNvSpPr>
            <a:spLocks noGrp="1"/>
          </p:cNvSpPr>
          <p:nvPr>
            <p:ph type="sldNum" sz="quarter" idx="12"/>
          </p:nvPr>
        </p:nvSpPr>
        <p:spPr>
          <a:xfrm>
            <a:off x="11704320" y="6459376"/>
            <a:ext cx="448056" cy="365125"/>
          </a:xfrm>
          <a:prstGeom prst="ellipse">
            <a:avLst/>
          </a:prstGeom>
        </p:spPr>
        <p:txBody>
          <a:bodyPr>
            <a:normAutofit/>
          </a:bodyPr>
          <a:lstStyle/>
          <a:p>
            <a:pPr>
              <a:lnSpc>
                <a:spcPct val="90000"/>
              </a:lnSpc>
              <a:spcAft>
                <a:spcPts val="600"/>
              </a:spcAft>
            </a:pPr>
            <a:fld id="{4A84706E-32A0-450A-B4ED-5DC83069CB44}" type="slidenum">
              <a:rPr lang="en-GB" sz="1100">
                <a:solidFill>
                  <a:srgbClr val="FFFFFF"/>
                </a:solidFill>
              </a:rPr>
              <a:pPr>
                <a:lnSpc>
                  <a:spcPct val="90000"/>
                </a:lnSpc>
                <a:spcAft>
                  <a:spcPts val="600"/>
                </a:spcAft>
              </a:pPr>
              <a:t>3</a:t>
            </a:fld>
            <a:endParaRPr lang="en-GB" sz="1100" dirty="0">
              <a:solidFill>
                <a:srgbClr val="FFFFFF"/>
              </a:solidFill>
            </a:endParaRPr>
          </a:p>
        </p:txBody>
      </p:sp>
    </p:spTree>
    <p:extLst>
      <p:ext uri="{BB962C8B-B14F-4D97-AF65-F5344CB8AC3E}">
        <p14:creationId xmlns:p14="http://schemas.microsoft.com/office/powerpoint/2010/main" val="3415303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AE14D-1C7E-41EE-39E1-AE928972D562}"/>
              </a:ext>
            </a:extLst>
          </p:cNvPr>
          <p:cNvSpPr>
            <a:spLocks noGrp="1"/>
          </p:cNvSpPr>
          <p:nvPr>
            <p:ph type="title"/>
          </p:nvPr>
        </p:nvSpPr>
        <p:spPr/>
        <p:txBody>
          <a:bodyPr/>
          <a:lstStyle/>
          <a:p>
            <a:r>
              <a:rPr lang="en-GB" sz="4400" b="1" dirty="0">
                <a:latin typeface="Algerian" panose="04020705040A02060702" pitchFamily="82" charset="0"/>
              </a:rPr>
              <a:t>Impact of staff shortages:</a:t>
            </a:r>
            <a:endParaRPr lang="en-GB" dirty="0"/>
          </a:p>
        </p:txBody>
      </p:sp>
      <p:sp>
        <p:nvSpPr>
          <p:cNvPr id="3" name="Text Placeholder 2">
            <a:extLst>
              <a:ext uri="{FF2B5EF4-FFF2-40B4-BE49-F238E27FC236}">
                <a16:creationId xmlns:a16="http://schemas.microsoft.com/office/drawing/2014/main" id="{8292506E-CA6E-B56D-993A-36832B75C298}"/>
              </a:ext>
            </a:extLst>
          </p:cNvPr>
          <p:cNvSpPr>
            <a:spLocks noGrp="1"/>
          </p:cNvSpPr>
          <p:nvPr>
            <p:ph type="body" idx="1"/>
          </p:nvPr>
        </p:nvSpPr>
        <p:spPr/>
        <p:txBody>
          <a:bodyPr>
            <a:normAutofit/>
          </a:bodyPr>
          <a:lstStyle/>
          <a:p>
            <a:pPr>
              <a:lnSpc>
                <a:spcPct val="150000"/>
              </a:lnSpc>
            </a:pPr>
            <a:r>
              <a:rPr lang="en-GB" sz="2800" dirty="0">
                <a:latin typeface="Arial" panose="020B0604020202020204" pitchFamily="34" charset="0"/>
                <a:cs typeface="Arial" panose="020B0604020202020204" pitchFamily="34" charset="0"/>
              </a:rPr>
              <a:t>On the employees:</a:t>
            </a:r>
          </a:p>
        </p:txBody>
      </p:sp>
      <p:graphicFrame>
        <p:nvGraphicFramePr>
          <p:cNvPr id="9" name="Content Placeholder 3">
            <a:extLst>
              <a:ext uri="{FF2B5EF4-FFF2-40B4-BE49-F238E27FC236}">
                <a16:creationId xmlns:a16="http://schemas.microsoft.com/office/drawing/2014/main" id="{BA7D8C26-672D-BC87-BD63-B2A6CF1FC574}"/>
              </a:ext>
            </a:extLst>
          </p:cNvPr>
          <p:cNvGraphicFramePr>
            <a:graphicFrameLocks noGrp="1"/>
          </p:cNvGraphicFramePr>
          <p:nvPr>
            <p:ph sz="half" idx="2"/>
            <p:extLst>
              <p:ext uri="{D42A27DB-BD31-4B8C-83A1-F6EECF244321}">
                <p14:modId xmlns:p14="http://schemas.microsoft.com/office/powerpoint/2010/main" val="1986182002"/>
              </p:ext>
            </p:extLst>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B9C391BD-E01D-BC04-EC33-D3FB33B963BA}"/>
              </a:ext>
            </a:extLst>
          </p:cNvPr>
          <p:cNvSpPr>
            <a:spLocks noGrp="1"/>
          </p:cNvSpPr>
          <p:nvPr>
            <p:ph type="body" sz="quarter" idx="3"/>
          </p:nvPr>
        </p:nvSpPr>
        <p:spPr/>
        <p:txBody>
          <a:bodyPr>
            <a:normAutofit/>
          </a:bodyPr>
          <a:lstStyle/>
          <a:p>
            <a:r>
              <a:rPr lang="en-GB" sz="2800" dirty="0">
                <a:latin typeface="Arial" panose="020B0604020202020204" pitchFamily="34" charset="0"/>
                <a:cs typeface="Arial" panose="020B0604020202020204" pitchFamily="34" charset="0"/>
              </a:rPr>
              <a:t>On the organisation:</a:t>
            </a:r>
          </a:p>
        </p:txBody>
      </p:sp>
      <p:sp>
        <p:nvSpPr>
          <p:cNvPr id="6" name="Content Placeholder 5">
            <a:extLst>
              <a:ext uri="{FF2B5EF4-FFF2-40B4-BE49-F238E27FC236}">
                <a16:creationId xmlns:a16="http://schemas.microsoft.com/office/drawing/2014/main" id="{4F722918-7DC5-625E-9073-A47B0088EB5E}"/>
              </a:ext>
            </a:extLst>
          </p:cNvPr>
          <p:cNvSpPr>
            <a:spLocks noGrp="1"/>
          </p:cNvSpPr>
          <p:nvPr>
            <p:ph sz="quarter" idx="4"/>
          </p:nvPr>
        </p:nvSpPr>
        <p:spPr>
          <a:solidFill>
            <a:schemeClr val="accent5">
              <a:lumMod val="75000"/>
            </a:schemeClr>
          </a:solidFill>
        </p:spPr>
        <p:txBody>
          <a:bodyPr/>
          <a:lstStyle/>
          <a:p>
            <a:pPr>
              <a:lnSpc>
                <a:spcPct val="150000"/>
              </a:lnSpc>
              <a:buFont typeface="Wingdings" panose="05000000000000000000" pitchFamily="2" charset="2"/>
              <a:buChar char="Ø"/>
            </a:pPr>
            <a:r>
              <a:rPr lang="en-GB" dirty="0">
                <a:solidFill>
                  <a:schemeClr val="bg1"/>
                </a:solidFill>
                <a:latin typeface="Arial" panose="020B0604020202020204" pitchFamily="34" charset="0"/>
                <a:cs typeface="Arial" panose="020B0604020202020204" pitchFamily="34" charset="0"/>
              </a:rPr>
              <a:t> Loose money</a:t>
            </a:r>
          </a:p>
          <a:p>
            <a:pPr>
              <a:lnSpc>
                <a:spcPct val="150000"/>
              </a:lnSpc>
              <a:buFont typeface="Wingdings" panose="05000000000000000000" pitchFamily="2" charset="2"/>
              <a:buChar char="Ø"/>
            </a:pPr>
            <a:r>
              <a:rPr lang="en-GB" dirty="0">
                <a:solidFill>
                  <a:schemeClr val="bg1"/>
                </a:solidFill>
                <a:latin typeface="Arial" panose="020B0604020202020204" pitchFamily="34" charset="0"/>
                <a:cs typeface="Arial" panose="020B0604020202020204" pitchFamily="34" charset="0"/>
              </a:rPr>
              <a:t> Bankrupts</a:t>
            </a:r>
          </a:p>
          <a:p>
            <a:pPr>
              <a:lnSpc>
                <a:spcPct val="150000"/>
              </a:lnSpc>
              <a:buFont typeface="Wingdings" panose="05000000000000000000" pitchFamily="2" charset="2"/>
              <a:buChar char="Ø"/>
            </a:pPr>
            <a:r>
              <a:rPr lang="en-GB" dirty="0">
                <a:solidFill>
                  <a:schemeClr val="bg1"/>
                </a:solidFill>
                <a:latin typeface="Arial" panose="020B0604020202020204" pitchFamily="34" charset="0"/>
                <a:cs typeface="Arial" panose="020B0604020202020204" pitchFamily="34" charset="0"/>
              </a:rPr>
              <a:t> Loosing clients</a:t>
            </a:r>
          </a:p>
          <a:p>
            <a:pPr marL="0" indent="0">
              <a:buNone/>
            </a:pPr>
            <a:endParaRPr lang="en-GB" dirty="0"/>
          </a:p>
        </p:txBody>
      </p:sp>
      <p:sp>
        <p:nvSpPr>
          <p:cNvPr id="7" name="Slide Number Placeholder 6">
            <a:extLst>
              <a:ext uri="{FF2B5EF4-FFF2-40B4-BE49-F238E27FC236}">
                <a16:creationId xmlns:a16="http://schemas.microsoft.com/office/drawing/2014/main" id="{6F24BF7E-53B3-C9F4-5676-94EED77411C7}"/>
              </a:ext>
            </a:extLst>
          </p:cNvPr>
          <p:cNvSpPr>
            <a:spLocks noGrp="1"/>
          </p:cNvSpPr>
          <p:nvPr>
            <p:ph type="sldNum" sz="quarter" idx="12"/>
          </p:nvPr>
        </p:nvSpPr>
        <p:spPr/>
        <p:txBody>
          <a:bodyPr/>
          <a:lstStyle/>
          <a:p>
            <a:fld id="{4A84706E-32A0-450A-B4ED-5DC83069CB44}" type="slidenum">
              <a:rPr lang="en-GB" smtClean="0"/>
              <a:t>4</a:t>
            </a:fld>
            <a:endParaRPr lang="en-GB" dirty="0"/>
          </a:p>
        </p:txBody>
      </p:sp>
    </p:spTree>
    <p:extLst>
      <p:ext uri="{BB962C8B-B14F-4D97-AF65-F5344CB8AC3E}">
        <p14:creationId xmlns:p14="http://schemas.microsoft.com/office/powerpoint/2010/main" val="3394204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C345A0-9A29-20E4-B6EF-E05A2ED05769}"/>
              </a:ext>
            </a:extLst>
          </p:cNvPr>
          <p:cNvSpPr>
            <a:spLocks noGrp="1"/>
          </p:cNvSpPr>
          <p:nvPr>
            <p:ph type="title"/>
          </p:nvPr>
        </p:nvSpPr>
        <p:spPr>
          <a:xfrm>
            <a:off x="0" y="478285"/>
            <a:ext cx="4036467" cy="5901004"/>
          </a:xfrm>
        </p:spPr>
        <p:txBody>
          <a:bodyPr vert="horz" lIns="91440" tIns="45720" rIns="91440" bIns="45720" rtlCol="0" anchor="t">
            <a:normAutofit fontScale="90000"/>
          </a:bodyPr>
          <a:lstStyle/>
          <a:p>
            <a:r>
              <a:rPr lang="en-US" sz="4000" kern="1200" dirty="0">
                <a:solidFill>
                  <a:srgbClr val="FFFFFF"/>
                </a:solidFill>
                <a:latin typeface="+mj-lt"/>
                <a:ea typeface="+mj-ea"/>
                <a:cs typeface="+mj-cs"/>
              </a:rPr>
              <a:t>P – </a:t>
            </a:r>
            <a:r>
              <a:rPr lang="en-US" sz="3100" kern="1200" dirty="0">
                <a:solidFill>
                  <a:srgbClr val="FFFFFF"/>
                </a:solidFill>
                <a:latin typeface="Arial" panose="020B0604020202020204" pitchFamily="34" charset="0"/>
                <a:cs typeface="Arial" panose="020B0604020202020204" pitchFamily="34" charset="0"/>
              </a:rPr>
              <a:t>Brexit\Policy</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E – </a:t>
            </a:r>
            <a:r>
              <a:rPr lang="en-US" sz="3100" kern="1200" dirty="0">
                <a:solidFill>
                  <a:srgbClr val="FFFFFF"/>
                </a:solidFill>
                <a:latin typeface="Arial" panose="020B0604020202020204" pitchFamily="34" charset="0"/>
                <a:cs typeface="Arial" panose="020B0604020202020204" pitchFamily="34" charset="0"/>
              </a:rPr>
              <a:t>Economic decline</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S – </a:t>
            </a:r>
            <a:r>
              <a:rPr lang="en-US" sz="3100" kern="1200" dirty="0">
                <a:solidFill>
                  <a:srgbClr val="FFFFFF"/>
                </a:solidFill>
                <a:latin typeface="Arial" panose="020B0604020202020204" pitchFamily="34" charset="0"/>
                <a:cs typeface="Arial" panose="020B0604020202020204" pitchFamily="34" charset="0"/>
              </a:rPr>
              <a:t>Work – life balance</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T- </a:t>
            </a:r>
            <a:r>
              <a:rPr lang="en-US" sz="3100" kern="1200" dirty="0">
                <a:solidFill>
                  <a:srgbClr val="FFFFFF"/>
                </a:solidFill>
                <a:latin typeface="Arial" panose="020B0604020202020204" pitchFamily="34" charset="0"/>
                <a:cs typeface="Arial" panose="020B0604020202020204" pitchFamily="34" charset="0"/>
              </a:rPr>
              <a:t>Innovation\Upgrades</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	</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L – </a:t>
            </a:r>
            <a:r>
              <a:rPr lang="en-US" sz="3100" kern="1200" dirty="0">
                <a:solidFill>
                  <a:srgbClr val="FFFFFF"/>
                </a:solidFill>
                <a:latin typeface="Arial" panose="020B0604020202020204" pitchFamily="34" charset="0"/>
                <a:cs typeface="Arial" panose="020B0604020202020204" pitchFamily="34" charset="0"/>
              </a:rPr>
              <a:t>Employment Low</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E - </a:t>
            </a:r>
            <a:r>
              <a:rPr lang="en-US" sz="3100" dirty="0">
                <a:solidFill>
                  <a:srgbClr val="FFFFFF"/>
                </a:solidFill>
                <a:latin typeface="Arial" panose="020B0604020202020204" pitchFamily="34" charset="0"/>
                <a:ea typeface="+mj-ea"/>
                <a:cs typeface="Arial" panose="020B0604020202020204" pitchFamily="34" charset="0"/>
              </a:rPr>
              <a:t>Climate</a:t>
            </a:r>
            <a:endParaRPr lang="en-US" sz="3100" kern="1200" dirty="0">
              <a:solidFill>
                <a:srgbClr val="FFFFFF"/>
              </a:solidFill>
              <a:latin typeface="Arial" panose="020B0604020202020204" pitchFamily="34" charset="0"/>
              <a:cs typeface="Arial" panose="020B0604020202020204" pitchFamily="34" charset="0"/>
            </a:endParaRPr>
          </a:p>
        </p:txBody>
      </p:sp>
      <p:pic>
        <p:nvPicPr>
          <p:cNvPr id="12" name="Content Placeholder 11" descr="Diagram&#10;&#10;Description automatically generated">
            <a:extLst>
              <a:ext uri="{FF2B5EF4-FFF2-40B4-BE49-F238E27FC236}">
                <a16:creationId xmlns:a16="http://schemas.microsoft.com/office/drawing/2014/main" id="{AC57A3CB-F6F6-2ABD-1555-0419222B38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8604" y="-1"/>
            <a:ext cx="8153396" cy="6875819"/>
          </a:xfrm>
          <a:prstGeom prst="rect">
            <a:avLst/>
          </a:prstGeom>
        </p:spPr>
      </p:pic>
      <p:sp>
        <p:nvSpPr>
          <p:cNvPr id="4" name="Slide Number Placeholder 3">
            <a:extLst>
              <a:ext uri="{FF2B5EF4-FFF2-40B4-BE49-F238E27FC236}">
                <a16:creationId xmlns:a16="http://schemas.microsoft.com/office/drawing/2014/main" id="{F85D3FC2-C9AF-C018-CD16-A9CBAE2FD52C}"/>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4A84706E-32A0-450A-B4ED-5DC83069CB44}" type="slidenum">
              <a:rPr lang="en-US" sz="1100">
                <a:solidFill>
                  <a:schemeClr val="tx1">
                    <a:lumMod val="50000"/>
                    <a:lumOff val="50000"/>
                  </a:schemeClr>
                </a:solidFill>
              </a:rPr>
              <a:pPr>
                <a:spcAft>
                  <a:spcPts val="600"/>
                </a:spcAft>
              </a:pPr>
              <a:t>5</a:t>
            </a:fld>
            <a:endParaRPr lang="en-US" sz="1100" dirty="0">
              <a:solidFill>
                <a:schemeClr val="tx1">
                  <a:lumMod val="50000"/>
                  <a:lumOff val="50000"/>
                </a:schemeClr>
              </a:solidFill>
            </a:endParaRPr>
          </a:p>
        </p:txBody>
      </p:sp>
    </p:spTree>
    <p:extLst>
      <p:ext uri="{BB962C8B-B14F-4D97-AF65-F5344CB8AC3E}">
        <p14:creationId xmlns:p14="http://schemas.microsoft.com/office/powerpoint/2010/main" val="260390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BF46A-3817-7806-D576-719D6CFB9CDC}"/>
              </a:ext>
            </a:extLst>
          </p:cNvPr>
          <p:cNvSpPr>
            <a:spLocks noGrp="1"/>
          </p:cNvSpPr>
          <p:nvPr>
            <p:ph type="title"/>
          </p:nvPr>
        </p:nvSpPr>
        <p:spPr>
          <a:xfrm>
            <a:off x="839788" y="406400"/>
            <a:ext cx="3932237" cy="1600200"/>
          </a:xfrm>
        </p:spPr>
        <p:txBody>
          <a:bodyPr>
            <a:normAutofit/>
          </a:bodyPr>
          <a:lstStyle/>
          <a:p>
            <a:r>
              <a:rPr lang="en-GB" sz="3600" b="1" dirty="0">
                <a:latin typeface="Arial" panose="020B0604020202020204" pitchFamily="34" charset="0"/>
                <a:cs typeface="Arial" panose="020B0604020202020204" pitchFamily="34" charset="0"/>
              </a:rPr>
              <a:t>Political:</a:t>
            </a:r>
          </a:p>
        </p:txBody>
      </p:sp>
      <p:sp>
        <p:nvSpPr>
          <p:cNvPr id="3" name="Content Placeholder 2">
            <a:extLst>
              <a:ext uri="{FF2B5EF4-FFF2-40B4-BE49-F238E27FC236}">
                <a16:creationId xmlns:a16="http://schemas.microsoft.com/office/drawing/2014/main" id="{576C99A0-629E-7075-2BFF-96BB90E41A44}"/>
              </a:ext>
            </a:extLst>
          </p:cNvPr>
          <p:cNvSpPr>
            <a:spLocks noGrp="1"/>
          </p:cNvSpPr>
          <p:nvPr>
            <p:ph idx="1"/>
          </p:nvPr>
        </p:nvSpPr>
        <p:spPr>
          <a:xfrm>
            <a:off x="5183188" y="2006600"/>
            <a:ext cx="6172200" cy="3854450"/>
          </a:xfrm>
        </p:spPr>
        <p:txBody>
          <a:bodyPr>
            <a:normAutofit/>
          </a:bodyPr>
          <a:lstStyle/>
          <a:p>
            <a:pPr>
              <a:lnSpc>
                <a:spcPct val="150000"/>
              </a:lnSpc>
              <a:buFontTx/>
              <a:buChar char="-"/>
            </a:pPr>
            <a:r>
              <a:rPr lang="en-GB" sz="2800" dirty="0">
                <a:latin typeface="Arial" panose="020B0604020202020204" pitchFamily="34" charset="0"/>
                <a:cs typeface="Arial" panose="020B0604020202020204" pitchFamily="34" charset="0"/>
              </a:rPr>
              <a:t>Politics not prevent quick enough spread of covid, too many people become sick.</a:t>
            </a:r>
          </a:p>
          <a:p>
            <a:pPr>
              <a:lnSpc>
                <a:spcPct val="150000"/>
              </a:lnSpc>
              <a:buFontTx/>
              <a:buChar char="-"/>
            </a:pPr>
            <a:r>
              <a:rPr lang="en-GB" sz="2800" dirty="0">
                <a:latin typeface="Arial" panose="020B0604020202020204" pitchFamily="34" charset="0"/>
                <a:cs typeface="Arial" panose="020B0604020202020204" pitchFamily="34" charset="0"/>
              </a:rPr>
              <a:t>Politics made a policy, which lead to staff shortage.</a:t>
            </a:r>
          </a:p>
          <a:p>
            <a:pPr>
              <a:buFontTx/>
              <a:buChar char="-"/>
            </a:pPr>
            <a:endParaRPr lang="en-GB" dirty="0"/>
          </a:p>
          <a:p>
            <a:pPr>
              <a:buFontTx/>
              <a:buChar char="-"/>
            </a:pPr>
            <a:endParaRPr lang="en-GB" dirty="0"/>
          </a:p>
        </p:txBody>
      </p:sp>
      <p:sp>
        <p:nvSpPr>
          <p:cNvPr id="4" name="Text Placeholder 3">
            <a:extLst>
              <a:ext uri="{FF2B5EF4-FFF2-40B4-BE49-F238E27FC236}">
                <a16:creationId xmlns:a16="http://schemas.microsoft.com/office/drawing/2014/main" id="{2D172827-8066-3304-25BC-114385DC80FC}"/>
              </a:ext>
            </a:extLst>
          </p:cNvPr>
          <p:cNvSpPr>
            <a:spLocks noGrp="1"/>
          </p:cNvSpPr>
          <p:nvPr>
            <p:ph type="body" sz="half" idx="2"/>
          </p:nvPr>
        </p:nvSpPr>
        <p:spPr>
          <a:xfrm>
            <a:off x="839788" y="2541318"/>
            <a:ext cx="3932237" cy="3327669"/>
          </a:xfrm>
        </p:spPr>
        <p:txBody>
          <a:bodyPr>
            <a:normAutofit/>
          </a:bodyPr>
          <a:lstStyle/>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Government policy(covid)</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Brexit</a:t>
            </a:r>
          </a:p>
        </p:txBody>
      </p:sp>
      <p:sp>
        <p:nvSpPr>
          <p:cNvPr id="5" name="Slide Number Placeholder 4">
            <a:extLst>
              <a:ext uri="{FF2B5EF4-FFF2-40B4-BE49-F238E27FC236}">
                <a16:creationId xmlns:a16="http://schemas.microsoft.com/office/drawing/2014/main" id="{F3189515-7266-95CF-3EEB-2635518CF936}"/>
              </a:ext>
            </a:extLst>
          </p:cNvPr>
          <p:cNvSpPr>
            <a:spLocks noGrp="1"/>
          </p:cNvSpPr>
          <p:nvPr>
            <p:ph type="sldNum" sz="quarter" idx="12"/>
          </p:nvPr>
        </p:nvSpPr>
        <p:spPr/>
        <p:txBody>
          <a:bodyPr/>
          <a:lstStyle/>
          <a:p>
            <a:fld id="{4A84706E-32A0-450A-B4ED-5DC83069CB44}" type="slidenum">
              <a:rPr lang="en-GB" smtClean="0"/>
              <a:t>6</a:t>
            </a:fld>
            <a:endParaRPr lang="en-GB" dirty="0"/>
          </a:p>
        </p:txBody>
      </p:sp>
    </p:spTree>
    <p:extLst>
      <p:ext uri="{BB962C8B-B14F-4D97-AF65-F5344CB8AC3E}">
        <p14:creationId xmlns:p14="http://schemas.microsoft.com/office/powerpoint/2010/main" val="1713497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A8F5C-D42D-9180-4B06-6E033D452F0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Economic</a:t>
            </a:r>
            <a:r>
              <a:rPr lang="en-GB" sz="3600"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6B4DD480-FF49-F5A4-6E83-6480838516BB}"/>
              </a:ext>
            </a:extLst>
          </p:cNvPr>
          <p:cNvSpPr>
            <a:spLocks noGrp="1"/>
          </p:cNvSpPr>
          <p:nvPr>
            <p:ph idx="1"/>
          </p:nvPr>
        </p:nvSpPr>
        <p:spPr>
          <a:xfrm>
            <a:off x="5183188" y="1257300"/>
            <a:ext cx="6172200" cy="4603750"/>
          </a:xfrm>
        </p:spPr>
        <p:txBody>
          <a:bodyPr>
            <a:normAutofit lnSpcReduction="10000"/>
          </a:bodyPr>
          <a:lstStyle/>
          <a:p>
            <a:pPr>
              <a:lnSpc>
                <a:spcPct val="150000"/>
              </a:lnSpc>
            </a:pPr>
            <a:r>
              <a:rPr lang="en-GB" sz="2800" dirty="0">
                <a:latin typeface="Arial" panose="020B0604020202020204" pitchFamily="34" charset="0"/>
                <a:cs typeface="Arial" panose="020B0604020202020204" pitchFamily="34" charset="0"/>
              </a:rPr>
              <a:t>Inflation rates go up, all the products become expensive.</a:t>
            </a:r>
          </a:p>
          <a:p>
            <a:pPr>
              <a:lnSpc>
                <a:spcPct val="150000"/>
              </a:lnSpc>
            </a:pPr>
            <a:r>
              <a:rPr lang="en-GB" sz="2800" dirty="0">
                <a:latin typeface="Arial" panose="020B0604020202020204" pitchFamily="34" charset="0"/>
                <a:cs typeface="Arial" panose="020B0604020202020204" pitchFamily="34" charset="0"/>
              </a:rPr>
              <a:t>Unemployment rates are rising, because too many people with out job. The government remove bursary, people haven’t got money to pay for the study.</a:t>
            </a:r>
          </a:p>
        </p:txBody>
      </p:sp>
      <p:sp>
        <p:nvSpPr>
          <p:cNvPr id="4" name="Text Placeholder 3">
            <a:extLst>
              <a:ext uri="{FF2B5EF4-FFF2-40B4-BE49-F238E27FC236}">
                <a16:creationId xmlns:a16="http://schemas.microsoft.com/office/drawing/2014/main" id="{45D810A9-71CE-7485-BFE5-26802754DE9E}"/>
              </a:ext>
            </a:extLst>
          </p:cNvPr>
          <p:cNvSpPr>
            <a:spLocks noGrp="1"/>
          </p:cNvSpPr>
          <p:nvPr>
            <p:ph type="body" sz="half" idx="2"/>
          </p:nvPr>
        </p:nvSpPr>
        <p:spPr>
          <a:xfrm>
            <a:off x="839788" y="2057400"/>
            <a:ext cx="3932237" cy="3811587"/>
          </a:xfrm>
        </p:spPr>
        <p:txBody>
          <a:bodyPr>
            <a:normAutofit/>
          </a:bodyPr>
          <a:lstStyle/>
          <a:p>
            <a:pPr>
              <a:lnSpc>
                <a:spcPct val="150000"/>
              </a:lnSpc>
            </a:pPr>
            <a:endParaRPr lang="en-GB" sz="2800" dirty="0">
              <a:latin typeface="Arial" panose="020B0604020202020204" pitchFamily="34" charset="0"/>
              <a:cs typeface="Arial" panose="020B0604020202020204" pitchFamily="34" charset="0"/>
            </a:endParaRPr>
          </a:p>
          <a:p>
            <a:pPr marL="457200" indent="-45720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Inflation rates</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Cost living</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Unemployment rates</a:t>
            </a:r>
          </a:p>
          <a:p>
            <a:pPr>
              <a:lnSpc>
                <a:spcPct val="150000"/>
              </a:lnSpc>
            </a:pPr>
            <a:endParaRPr lang="en-GB" sz="28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61E34D7E-7E07-0554-D0DA-5062A594235E}"/>
              </a:ext>
            </a:extLst>
          </p:cNvPr>
          <p:cNvSpPr>
            <a:spLocks noGrp="1"/>
          </p:cNvSpPr>
          <p:nvPr>
            <p:ph type="sldNum" sz="quarter" idx="12"/>
          </p:nvPr>
        </p:nvSpPr>
        <p:spPr/>
        <p:txBody>
          <a:bodyPr/>
          <a:lstStyle/>
          <a:p>
            <a:fld id="{4A84706E-32A0-450A-B4ED-5DC83069CB44}" type="slidenum">
              <a:rPr lang="en-GB" smtClean="0"/>
              <a:t>7</a:t>
            </a:fld>
            <a:endParaRPr lang="en-GB" dirty="0"/>
          </a:p>
        </p:txBody>
      </p:sp>
    </p:spTree>
    <p:extLst>
      <p:ext uri="{BB962C8B-B14F-4D97-AF65-F5344CB8AC3E}">
        <p14:creationId xmlns:p14="http://schemas.microsoft.com/office/powerpoint/2010/main" val="254880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5C704-A984-5691-0D21-AB491065AEC4}"/>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Social:</a:t>
            </a:r>
          </a:p>
        </p:txBody>
      </p:sp>
      <p:sp>
        <p:nvSpPr>
          <p:cNvPr id="3" name="Content Placeholder 2">
            <a:extLst>
              <a:ext uri="{FF2B5EF4-FFF2-40B4-BE49-F238E27FC236}">
                <a16:creationId xmlns:a16="http://schemas.microsoft.com/office/drawing/2014/main" id="{8D12BC58-4741-AA6E-360C-477D1019FE04}"/>
              </a:ext>
            </a:extLst>
          </p:cNvPr>
          <p:cNvSpPr>
            <a:spLocks noGrp="1"/>
          </p:cNvSpPr>
          <p:nvPr>
            <p:ph idx="1"/>
          </p:nvPr>
        </p:nvSpPr>
        <p:spPr/>
        <p:txBody>
          <a:bodyPr>
            <a:normAutofit/>
          </a:bodyPr>
          <a:lstStyle/>
          <a:p>
            <a:pPr>
              <a:lnSpc>
                <a:spcPct val="150000"/>
              </a:lnSpc>
            </a:pPr>
            <a:r>
              <a:rPr lang="en-GB" sz="2800" dirty="0">
                <a:latin typeface="Arial" panose="020B0604020202020204" pitchFamily="34" charset="0"/>
                <a:cs typeface="Arial" panose="020B0604020202020204" pitchFamily="34" charset="0"/>
              </a:rPr>
              <a:t>It is hard to find job for oldest people.</a:t>
            </a:r>
          </a:p>
          <a:p>
            <a:pPr>
              <a:lnSpc>
                <a:spcPct val="150000"/>
              </a:lnSpc>
            </a:pPr>
            <a:r>
              <a:rPr lang="en-GB" sz="2800" dirty="0">
                <a:latin typeface="Arial" panose="020B0604020202020204" pitchFamily="34" charset="0"/>
                <a:cs typeface="Arial" panose="020B0604020202020204" pitchFamily="34" charset="0"/>
              </a:rPr>
              <a:t> People with small wages can’t manage with paying bills.</a:t>
            </a:r>
          </a:p>
          <a:p>
            <a:pPr>
              <a:lnSpc>
                <a:spcPct val="150000"/>
              </a:lnSpc>
            </a:pPr>
            <a:r>
              <a:rPr lang="en-GB" sz="2800" dirty="0">
                <a:latin typeface="Arial" panose="020B0604020202020204" pitchFamily="34" charset="0"/>
                <a:cs typeface="Arial" panose="020B0604020202020204" pitchFamily="34" charset="0"/>
              </a:rPr>
              <a:t>In some part of country there is just living old people, and the company straggle to find staff.</a:t>
            </a:r>
          </a:p>
        </p:txBody>
      </p:sp>
      <p:sp>
        <p:nvSpPr>
          <p:cNvPr id="4" name="Text Placeholder 3">
            <a:extLst>
              <a:ext uri="{FF2B5EF4-FFF2-40B4-BE49-F238E27FC236}">
                <a16:creationId xmlns:a16="http://schemas.microsoft.com/office/drawing/2014/main" id="{22C833F9-383D-7447-BE63-FDABA1533F16}"/>
              </a:ext>
            </a:extLst>
          </p:cNvPr>
          <p:cNvSpPr>
            <a:spLocks noGrp="1"/>
          </p:cNvSpPr>
          <p:nvPr>
            <p:ph type="body" sz="half" idx="2"/>
          </p:nvPr>
        </p:nvSpPr>
        <p:spPr/>
        <p:txBody>
          <a:bodyPr>
            <a:normAutofit/>
          </a:bodyPr>
          <a:lstStyle/>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Age </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Work – life balance</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Population </a:t>
            </a:r>
          </a:p>
          <a:p>
            <a:pPr marL="285750" indent="-285750">
              <a:buFont typeface="Wingdings" panose="05000000000000000000" pitchFamily="2" charset="2"/>
              <a:buChar char="§"/>
            </a:pPr>
            <a:endParaRPr lang="en-GB" sz="18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EB9BE20-1CC7-790C-CF9B-41F41A0756F5}"/>
              </a:ext>
            </a:extLst>
          </p:cNvPr>
          <p:cNvSpPr>
            <a:spLocks noGrp="1"/>
          </p:cNvSpPr>
          <p:nvPr>
            <p:ph type="sldNum" sz="quarter" idx="12"/>
          </p:nvPr>
        </p:nvSpPr>
        <p:spPr/>
        <p:txBody>
          <a:bodyPr/>
          <a:lstStyle/>
          <a:p>
            <a:fld id="{4A84706E-32A0-450A-B4ED-5DC83069CB44}" type="slidenum">
              <a:rPr lang="en-GB" smtClean="0"/>
              <a:t>8</a:t>
            </a:fld>
            <a:endParaRPr lang="en-GB" dirty="0"/>
          </a:p>
        </p:txBody>
      </p:sp>
    </p:spTree>
    <p:extLst>
      <p:ext uri="{BB962C8B-B14F-4D97-AF65-F5344CB8AC3E}">
        <p14:creationId xmlns:p14="http://schemas.microsoft.com/office/powerpoint/2010/main" val="720871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61523-F874-F7C4-AD64-BEACF9150506}"/>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Technology:</a:t>
            </a:r>
          </a:p>
        </p:txBody>
      </p:sp>
      <p:sp>
        <p:nvSpPr>
          <p:cNvPr id="3" name="Content Placeholder 2">
            <a:extLst>
              <a:ext uri="{FF2B5EF4-FFF2-40B4-BE49-F238E27FC236}">
                <a16:creationId xmlns:a16="http://schemas.microsoft.com/office/drawing/2014/main" id="{FF213581-B9A2-7323-6BCD-075C66E70998}"/>
              </a:ext>
            </a:extLst>
          </p:cNvPr>
          <p:cNvSpPr>
            <a:spLocks noGrp="1"/>
          </p:cNvSpPr>
          <p:nvPr>
            <p:ph idx="1"/>
          </p:nvPr>
        </p:nvSpPr>
        <p:spPr>
          <a:xfrm>
            <a:off x="5183188" y="2057400"/>
            <a:ext cx="6172200" cy="3803650"/>
          </a:xfrm>
        </p:spPr>
        <p:txBody>
          <a:bodyPr>
            <a:normAutofit/>
          </a:bodyPr>
          <a:lstStyle/>
          <a:p>
            <a:pPr>
              <a:lnSpc>
                <a:spcPct val="150000"/>
              </a:lnSpc>
            </a:pPr>
            <a:r>
              <a:rPr lang="en-GB" sz="2800" dirty="0">
                <a:latin typeface="Arial" panose="020B0604020202020204" pitchFamily="34" charset="0"/>
                <a:cs typeface="Arial" panose="020B0604020202020204" pitchFamily="34" charset="0"/>
              </a:rPr>
              <a:t>Each program have an updates, its is hard to understand all new movements for oldest people. They need a training.</a:t>
            </a:r>
          </a:p>
        </p:txBody>
      </p:sp>
      <p:sp>
        <p:nvSpPr>
          <p:cNvPr id="4" name="Text Placeholder 3">
            <a:extLst>
              <a:ext uri="{FF2B5EF4-FFF2-40B4-BE49-F238E27FC236}">
                <a16:creationId xmlns:a16="http://schemas.microsoft.com/office/drawing/2014/main" id="{73825CDB-ACF5-81BA-0023-A7512B1B0824}"/>
              </a:ext>
            </a:extLst>
          </p:cNvPr>
          <p:cNvSpPr>
            <a:spLocks noGrp="1"/>
          </p:cNvSpPr>
          <p:nvPr>
            <p:ph type="body" sz="half" idx="2"/>
          </p:nvPr>
        </p:nvSpPr>
        <p:spPr/>
        <p:txBody>
          <a:bodyPr>
            <a:normAutofit/>
          </a:bodyPr>
          <a:lstStyle/>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Upgrades</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Innovation</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Social networking</a:t>
            </a:r>
          </a:p>
          <a:p>
            <a:pPr marL="285750" indent="-285750">
              <a:buFont typeface="Wingdings" panose="05000000000000000000" pitchFamily="2" charset="2"/>
              <a:buChar char="§"/>
            </a:pPr>
            <a:endParaRPr lang="en-GB" sz="18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83DC03B8-73BD-EFE6-7A09-3A6AC63078F9}"/>
              </a:ext>
            </a:extLst>
          </p:cNvPr>
          <p:cNvSpPr>
            <a:spLocks noGrp="1"/>
          </p:cNvSpPr>
          <p:nvPr>
            <p:ph type="sldNum" sz="quarter" idx="12"/>
          </p:nvPr>
        </p:nvSpPr>
        <p:spPr/>
        <p:txBody>
          <a:bodyPr/>
          <a:lstStyle/>
          <a:p>
            <a:fld id="{4A84706E-32A0-450A-B4ED-5DC83069CB44}" type="slidenum">
              <a:rPr lang="en-GB" smtClean="0"/>
              <a:t>9</a:t>
            </a:fld>
            <a:endParaRPr lang="en-GB" dirty="0"/>
          </a:p>
        </p:txBody>
      </p:sp>
    </p:spTree>
    <p:extLst>
      <p:ext uri="{BB962C8B-B14F-4D97-AF65-F5344CB8AC3E}">
        <p14:creationId xmlns:p14="http://schemas.microsoft.com/office/powerpoint/2010/main" val="1697211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4694F-CA31-E364-8A9C-1FFDF255B6BF}"/>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Legal:</a:t>
            </a:r>
          </a:p>
        </p:txBody>
      </p:sp>
      <p:sp>
        <p:nvSpPr>
          <p:cNvPr id="3" name="Content Placeholder 2">
            <a:extLst>
              <a:ext uri="{FF2B5EF4-FFF2-40B4-BE49-F238E27FC236}">
                <a16:creationId xmlns:a16="http://schemas.microsoft.com/office/drawing/2014/main" id="{A2BBB9B5-EC8B-7463-C582-CCB360D13B62}"/>
              </a:ext>
            </a:extLst>
          </p:cNvPr>
          <p:cNvSpPr>
            <a:spLocks noGrp="1"/>
          </p:cNvSpPr>
          <p:nvPr>
            <p:ph idx="1"/>
          </p:nvPr>
        </p:nvSpPr>
        <p:spPr>
          <a:xfrm>
            <a:off x="5183188" y="2057400"/>
            <a:ext cx="6172200" cy="3803650"/>
          </a:xfrm>
        </p:spPr>
        <p:txBody>
          <a:bodyPr>
            <a:normAutofit lnSpcReduction="10000"/>
          </a:bodyPr>
          <a:lstStyle/>
          <a:p>
            <a:endParaRPr lang="en-GB" dirty="0"/>
          </a:p>
          <a:p>
            <a:pPr>
              <a:lnSpc>
                <a:spcPct val="150000"/>
              </a:lnSpc>
            </a:pPr>
            <a:r>
              <a:rPr lang="en-GB" sz="2800" dirty="0">
                <a:latin typeface="Arial" panose="020B0604020202020204" pitchFamily="34" charset="0"/>
                <a:cs typeface="Arial" panose="020B0604020202020204" pitchFamily="34" charset="0"/>
              </a:rPr>
              <a:t>NHS need to make sure there is no discrimination between staff.</a:t>
            </a:r>
          </a:p>
          <a:p>
            <a:pPr>
              <a:lnSpc>
                <a:spcPct val="150000"/>
              </a:lnSpc>
            </a:pPr>
            <a:r>
              <a:rPr lang="en-GB" sz="2800" dirty="0">
                <a:latin typeface="Arial" panose="020B0604020202020204" pitchFamily="34" charset="0"/>
                <a:cs typeface="Arial" panose="020B0604020202020204" pitchFamily="34" charset="0"/>
              </a:rPr>
              <a:t>The government open visa for immigrants, if they can come to work from abroad.</a:t>
            </a:r>
          </a:p>
        </p:txBody>
      </p:sp>
      <p:sp>
        <p:nvSpPr>
          <p:cNvPr id="4" name="Text Placeholder 3">
            <a:extLst>
              <a:ext uri="{FF2B5EF4-FFF2-40B4-BE49-F238E27FC236}">
                <a16:creationId xmlns:a16="http://schemas.microsoft.com/office/drawing/2014/main" id="{1A92D7C1-EACF-C58F-4174-18C192BF6133}"/>
              </a:ext>
            </a:extLst>
          </p:cNvPr>
          <p:cNvSpPr>
            <a:spLocks noGrp="1"/>
          </p:cNvSpPr>
          <p:nvPr>
            <p:ph type="body" sz="half" idx="2"/>
          </p:nvPr>
        </p:nvSpPr>
        <p:spPr>
          <a:xfrm>
            <a:off x="839788" y="2349500"/>
            <a:ext cx="3932237" cy="3519488"/>
          </a:xfrm>
        </p:spPr>
        <p:txBody>
          <a:bodyPr>
            <a:normAutofit/>
          </a:bodyPr>
          <a:lstStyle/>
          <a:p>
            <a:pPr marL="457200" indent="-45720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Discrimination Law</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Immigration law</a:t>
            </a:r>
          </a:p>
        </p:txBody>
      </p:sp>
      <p:sp>
        <p:nvSpPr>
          <p:cNvPr id="5" name="Slide Number Placeholder 4">
            <a:extLst>
              <a:ext uri="{FF2B5EF4-FFF2-40B4-BE49-F238E27FC236}">
                <a16:creationId xmlns:a16="http://schemas.microsoft.com/office/drawing/2014/main" id="{CBBEF3D1-46A8-B95E-4A3E-856CA6D03E1F}"/>
              </a:ext>
            </a:extLst>
          </p:cNvPr>
          <p:cNvSpPr>
            <a:spLocks noGrp="1"/>
          </p:cNvSpPr>
          <p:nvPr>
            <p:ph type="sldNum" sz="quarter" idx="12"/>
          </p:nvPr>
        </p:nvSpPr>
        <p:spPr/>
        <p:txBody>
          <a:bodyPr/>
          <a:lstStyle/>
          <a:p>
            <a:fld id="{4A84706E-32A0-450A-B4ED-5DC83069CB44}" type="slidenum">
              <a:rPr lang="en-GB" smtClean="0"/>
              <a:t>10</a:t>
            </a:fld>
            <a:endParaRPr lang="en-GB" dirty="0"/>
          </a:p>
        </p:txBody>
      </p:sp>
    </p:spTree>
    <p:extLst>
      <p:ext uri="{BB962C8B-B14F-4D97-AF65-F5344CB8AC3E}">
        <p14:creationId xmlns:p14="http://schemas.microsoft.com/office/powerpoint/2010/main" val="3548269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6F895-AB17-2F89-71CA-20CCDFE109A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Environmental:</a:t>
            </a:r>
          </a:p>
        </p:txBody>
      </p:sp>
      <p:sp>
        <p:nvSpPr>
          <p:cNvPr id="3" name="Content Placeholder 2">
            <a:extLst>
              <a:ext uri="{FF2B5EF4-FFF2-40B4-BE49-F238E27FC236}">
                <a16:creationId xmlns:a16="http://schemas.microsoft.com/office/drawing/2014/main" id="{11C30FBE-975D-09B4-2643-BCE5EB24981B}"/>
              </a:ext>
            </a:extLst>
          </p:cNvPr>
          <p:cNvSpPr>
            <a:spLocks noGrp="1"/>
          </p:cNvSpPr>
          <p:nvPr>
            <p:ph idx="1"/>
          </p:nvPr>
        </p:nvSpPr>
        <p:spPr>
          <a:xfrm>
            <a:off x="5183188" y="2057400"/>
            <a:ext cx="6172200" cy="3803650"/>
          </a:xfrm>
        </p:spPr>
        <p:txBody>
          <a:bodyPr>
            <a:normAutofit/>
          </a:bodyPr>
          <a:lstStyle/>
          <a:p>
            <a:pPr>
              <a:lnSpc>
                <a:spcPct val="150000"/>
              </a:lnSpc>
            </a:pPr>
            <a:r>
              <a:rPr lang="en-GB" sz="2800" dirty="0">
                <a:latin typeface="Arial" panose="020B0604020202020204" pitchFamily="34" charset="0"/>
                <a:cs typeface="Arial" panose="020B0604020202020204" pitchFamily="34" charset="0"/>
              </a:rPr>
              <a:t>Slippery roads, heart attack.</a:t>
            </a:r>
          </a:p>
          <a:p>
            <a:pPr>
              <a:lnSpc>
                <a:spcPct val="150000"/>
              </a:lnSpc>
            </a:pPr>
            <a:r>
              <a:rPr lang="en-GB" sz="2800" dirty="0">
                <a:latin typeface="Arial" panose="020B0604020202020204" pitchFamily="34" charset="0"/>
                <a:cs typeface="Arial" panose="020B0604020202020204" pitchFamily="34" charset="0"/>
              </a:rPr>
              <a:t>Heavy rain, storm. People can’t get to work.</a:t>
            </a:r>
          </a:p>
          <a:p>
            <a:pPr>
              <a:lnSpc>
                <a:spcPct val="150000"/>
              </a:lnSpc>
            </a:pPr>
            <a:r>
              <a:rPr lang="en-GB" sz="2800" dirty="0">
                <a:latin typeface="Arial" panose="020B0604020202020204" pitchFamily="34" charset="0"/>
                <a:cs typeface="Arial" panose="020B0604020202020204" pitchFamily="34" charset="0"/>
              </a:rPr>
              <a:t>Cyclones, global warming.</a:t>
            </a:r>
          </a:p>
        </p:txBody>
      </p:sp>
      <p:sp>
        <p:nvSpPr>
          <p:cNvPr id="4" name="Text Placeholder 3">
            <a:extLst>
              <a:ext uri="{FF2B5EF4-FFF2-40B4-BE49-F238E27FC236}">
                <a16:creationId xmlns:a16="http://schemas.microsoft.com/office/drawing/2014/main" id="{83307600-F5E7-169B-B376-A46C261D2FB1}"/>
              </a:ext>
            </a:extLst>
          </p:cNvPr>
          <p:cNvSpPr>
            <a:spLocks noGrp="1"/>
          </p:cNvSpPr>
          <p:nvPr>
            <p:ph type="body" sz="half" idx="2"/>
          </p:nvPr>
        </p:nvSpPr>
        <p:spPr/>
        <p:txBody>
          <a:bodyPr>
            <a:normAutofit/>
          </a:bodyPr>
          <a:lstStyle/>
          <a:p>
            <a:pPr>
              <a:lnSpc>
                <a:spcPct val="150000"/>
              </a:lnSpc>
            </a:pPr>
            <a:endParaRPr lang="en-GB" sz="28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Health/accident</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Climate change</a:t>
            </a:r>
          </a:p>
          <a:p>
            <a:pPr marL="285750" indent="-285750">
              <a:lnSpc>
                <a:spcPct val="15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Pollution</a:t>
            </a:r>
          </a:p>
        </p:txBody>
      </p:sp>
      <p:sp>
        <p:nvSpPr>
          <p:cNvPr id="5" name="Slide Number Placeholder 4">
            <a:extLst>
              <a:ext uri="{FF2B5EF4-FFF2-40B4-BE49-F238E27FC236}">
                <a16:creationId xmlns:a16="http://schemas.microsoft.com/office/drawing/2014/main" id="{15FC3953-3A68-D798-0849-5CE770D8FD21}"/>
              </a:ext>
            </a:extLst>
          </p:cNvPr>
          <p:cNvSpPr>
            <a:spLocks noGrp="1"/>
          </p:cNvSpPr>
          <p:nvPr>
            <p:ph type="sldNum" sz="quarter" idx="12"/>
          </p:nvPr>
        </p:nvSpPr>
        <p:spPr/>
        <p:txBody>
          <a:bodyPr/>
          <a:lstStyle/>
          <a:p>
            <a:fld id="{4A84706E-32A0-450A-B4ED-5DC83069CB44}" type="slidenum">
              <a:rPr lang="en-GB" smtClean="0"/>
              <a:t>11</a:t>
            </a:fld>
            <a:endParaRPr lang="en-GB" dirty="0"/>
          </a:p>
        </p:txBody>
      </p:sp>
    </p:spTree>
    <p:extLst>
      <p:ext uri="{BB962C8B-B14F-4D97-AF65-F5344CB8AC3E}">
        <p14:creationId xmlns:p14="http://schemas.microsoft.com/office/powerpoint/2010/main" val="2810448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0D6FDF9-FE6F-4648-D346-0E13AED65D13}"/>
              </a:ext>
            </a:extLst>
          </p:cNvPr>
          <p:cNvSpPr>
            <a:spLocks noGrp="1"/>
          </p:cNvSpPr>
          <p:nvPr>
            <p:ph type="title"/>
          </p:nvPr>
        </p:nvSpPr>
        <p:spPr/>
        <p:txBody>
          <a:bodyPr>
            <a:normAutofit/>
          </a:bodyPr>
          <a:lstStyle/>
          <a:p>
            <a:r>
              <a:rPr lang="en-GB" sz="3200" b="1" dirty="0">
                <a:latin typeface="Algerian" panose="04020705040A02060702" pitchFamily="82" charset="0"/>
              </a:rPr>
              <a:t>Fishbone Diagram:</a:t>
            </a:r>
          </a:p>
        </p:txBody>
      </p:sp>
      <p:sp>
        <p:nvSpPr>
          <p:cNvPr id="5" name="Content Placeholder 4">
            <a:extLst>
              <a:ext uri="{FF2B5EF4-FFF2-40B4-BE49-F238E27FC236}">
                <a16:creationId xmlns:a16="http://schemas.microsoft.com/office/drawing/2014/main" id="{B12E1ADE-DC4A-C02F-C449-C9B80F040116}"/>
              </a:ext>
            </a:extLst>
          </p:cNvPr>
          <p:cNvSpPr>
            <a:spLocks noGrp="1"/>
          </p:cNvSpPr>
          <p:nvPr>
            <p:ph idx="1"/>
          </p:nvPr>
        </p:nvSpPr>
        <p:spPr/>
        <p:txBody>
          <a:bodyPr>
            <a:normAutofit/>
          </a:bodyPr>
          <a:lstStyle/>
          <a:p>
            <a:pPr marL="0" indent="0">
              <a:buNone/>
            </a:pPr>
            <a:r>
              <a:rPr lang="en-GB" dirty="0"/>
              <a:t>                  Financial                       Target</a:t>
            </a:r>
          </a:p>
          <a:p>
            <a:pPr marL="0" indent="0">
              <a:buNone/>
            </a:pPr>
            <a:r>
              <a:rPr lang="en-GB" dirty="0"/>
              <a:t>                       low pay                    poor skills</a:t>
            </a:r>
          </a:p>
          <a:p>
            <a:pPr marL="0" indent="0">
              <a:buNone/>
            </a:pPr>
            <a:r>
              <a:rPr lang="en-GB" dirty="0"/>
              <a:t>                         bursary                      tuition fees</a:t>
            </a:r>
          </a:p>
          <a:p>
            <a:pPr marL="0" indent="0">
              <a:buNone/>
            </a:pPr>
            <a:r>
              <a:rPr lang="en-GB" dirty="0"/>
              <a:t>              poor pension scheme</a:t>
            </a:r>
          </a:p>
          <a:p>
            <a:pPr marL="0" indent="0">
              <a:buNone/>
            </a:pPr>
            <a:endParaRPr lang="en-GB" dirty="0"/>
          </a:p>
          <a:p>
            <a:pPr marL="0" indent="0">
              <a:buNone/>
            </a:pPr>
            <a:r>
              <a:rPr lang="en-GB" dirty="0"/>
              <a:t>                     sickness           increasing rent cost </a:t>
            </a:r>
          </a:p>
          <a:p>
            <a:pPr marL="0" indent="0">
              <a:buNone/>
            </a:pPr>
            <a:r>
              <a:rPr lang="en-GB" dirty="0"/>
              <a:t>                lateness              raise on petrol</a:t>
            </a:r>
          </a:p>
          <a:p>
            <a:pPr marL="0" indent="0">
              <a:buNone/>
            </a:pPr>
            <a:r>
              <a:rPr lang="en-GB" dirty="0"/>
              <a:t>              People                  Economical      </a:t>
            </a:r>
          </a:p>
        </p:txBody>
      </p:sp>
      <p:sp>
        <p:nvSpPr>
          <p:cNvPr id="4" name="Slide Number Placeholder 3">
            <a:extLst>
              <a:ext uri="{FF2B5EF4-FFF2-40B4-BE49-F238E27FC236}">
                <a16:creationId xmlns:a16="http://schemas.microsoft.com/office/drawing/2014/main" id="{13C90F82-4FE4-321B-971B-A689F50225A8}"/>
              </a:ext>
            </a:extLst>
          </p:cNvPr>
          <p:cNvSpPr>
            <a:spLocks noGrp="1"/>
          </p:cNvSpPr>
          <p:nvPr>
            <p:ph type="sldNum" sz="quarter" idx="12"/>
          </p:nvPr>
        </p:nvSpPr>
        <p:spPr/>
        <p:txBody>
          <a:bodyPr>
            <a:normAutofit/>
          </a:bodyPr>
          <a:lstStyle/>
          <a:p>
            <a:pPr>
              <a:spcAft>
                <a:spcPts val="600"/>
              </a:spcAft>
            </a:pPr>
            <a:fld id="{4A84706E-32A0-450A-B4ED-5DC83069CB44}" type="slidenum">
              <a:rPr lang="en-GB" sz="1050">
                <a:solidFill>
                  <a:srgbClr val="FFFFFF"/>
                </a:solidFill>
              </a:rPr>
              <a:pPr>
                <a:spcAft>
                  <a:spcPts val="600"/>
                </a:spcAft>
              </a:pPr>
              <a:t>12</a:t>
            </a:fld>
            <a:endParaRPr lang="en-GB" sz="1050" dirty="0">
              <a:solidFill>
                <a:srgbClr val="FFFFFF"/>
              </a:solidFill>
            </a:endParaRPr>
          </a:p>
        </p:txBody>
      </p:sp>
      <p:sp>
        <p:nvSpPr>
          <p:cNvPr id="12" name="Oval 11">
            <a:extLst>
              <a:ext uri="{FF2B5EF4-FFF2-40B4-BE49-F238E27FC236}">
                <a16:creationId xmlns:a16="http://schemas.microsoft.com/office/drawing/2014/main" id="{F78B87C7-3128-9429-47B4-A0DD212DA76F}"/>
              </a:ext>
            </a:extLst>
          </p:cNvPr>
          <p:cNvSpPr/>
          <p:nvPr/>
        </p:nvSpPr>
        <p:spPr>
          <a:xfrm>
            <a:off x="8383836" y="3888954"/>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1F0B2AC5-B6F0-7DB1-83E0-8A8402B25AA9}"/>
              </a:ext>
            </a:extLst>
          </p:cNvPr>
          <p:cNvSpPr txBox="1"/>
          <p:nvPr/>
        </p:nvSpPr>
        <p:spPr>
          <a:xfrm>
            <a:off x="9458897" y="3429000"/>
            <a:ext cx="1737361" cy="830997"/>
          </a:xfrm>
          <a:prstGeom prst="rect">
            <a:avLst/>
          </a:prstGeom>
          <a:noFill/>
        </p:spPr>
        <p:txBody>
          <a:bodyPr wrap="square" rtlCol="0">
            <a:spAutoFit/>
          </a:bodyPr>
          <a:lstStyle/>
          <a:p>
            <a:pPr algn="ctr"/>
            <a:r>
              <a:rPr lang="en-GB" sz="2400" dirty="0">
                <a:latin typeface="Amasis MT Pro Black" panose="02040A04050005020304" pitchFamily="18" charset="0"/>
              </a:rPr>
              <a:t>Staff Shortage</a:t>
            </a:r>
          </a:p>
        </p:txBody>
      </p:sp>
      <p:sp>
        <p:nvSpPr>
          <p:cNvPr id="15" name="Oval 14">
            <a:extLst>
              <a:ext uri="{FF2B5EF4-FFF2-40B4-BE49-F238E27FC236}">
                <a16:creationId xmlns:a16="http://schemas.microsoft.com/office/drawing/2014/main" id="{FA017910-AFDA-C2C9-CAD4-9CD2AA656362}"/>
              </a:ext>
            </a:extLst>
          </p:cNvPr>
          <p:cNvSpPr/>
          <p:nvPr/>
        </p:nvSpPr>
        <p:spPr>
          <a:xfrm>
            <a:off x="9022997" y="3327094"/>
            <a:ext cx="2566748" cy="1079653"/>
          </a:xfrm>
          <a:prstGeom prst="ellipse">
            <a:avLst/>
          </a:prstGeom>
          <a:no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Arrow: Right 15">
            <a:extLst>
              <a:ext uri="{FF2B5EF4-FFF2-40B4-BE49-F238E27FC236}">
                <a16:creationId xmlns:a16="http://schemas.microsoft.com/office/drawing/2014/main" id="{93996EE6-4042-C8E2-3452-7A6EE152FA34}"/>
              </a:ext>
            </a:extLst>
          </p:cNvPr>
          <p:cNvSpPr/>
          <p:nvPr/>
        </p:nvSpPr>
        <p:spPr>
          <a:xfrm>
            <a:off x="2527636" y="3677449"/>
            <a:ext cx="6495361" cy="448161"/>
          </a:xfrm>
          <a:prstGeom prst="rightArrow">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8" name="Straight Arrow Connector 17">
            <a:extLst>
              <a:ext uri="{FF2B5EF4-FFF2-40B4-BE49-F238E27FC236}">
                <a16:creationId xmlns:a16="http://schemas.microsoft.com/office/drawing/2014/main" id="{7CA7660B-73F3-DAB3-6635-B32E01410977}"/>
              </a:ext>
            </a:extLst>
          </p:cNvPr>
          <p:cNvCxnSpPr/>
          <p:nvPr/>
        </p:nvCxnSpPr>
        <p:spPr>
          <a:xfrm>
            <a:off x="6733824" y="2027828"/>
            <a:ext cx="1740665" cy="1617295"/>
          </a:xfrm>
          <a:prstGeom prst="straightConnector1">
            <a:avLst/>
          </a:prstGeom>
          <a:ln w="5715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E1941F7-1F7B-C894-7C75-F17009414E01}"/>
              </a:ext>
            </a:extLst>
          </p:cNvPr>
          <p:cNvCxnSpPr>
            <a:cxnSpLocks/>
          </p:cNvCxnSpPr>
          <p:nvPr/>
        </p:nvCxnSpPr>
        <p:spPr>
          <a:xfrm>
            <a:off x="3624549" y="2148289"/>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488290A8-3B49-5CF3-D358-79CC6155CCC1}"/>
              </a:ext>
            </a:extLst>
          </p:cNvPr>
          <p:cNvCxnSpPr/>
          <p:nvPr/>
        </p:nvCxnSpPr>
        <p:spPr>
          <a:xfrm>
            <a:off x="4003489" y="2115207"/>
            <a:ext cx="1754159" cy="1617295"/>
          </a:xfrm>
          <a:prstGeom prst="straightConnector1">
            <a:avLst/>
          </a:prstGeom>
          <a:ln w="5715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01ADD46-45AC-741B-05D4-ABB0C9CD24D9}"/>
              </a:ext>
            </a:extLst>
          </p:cNvPr>
          <p:cNvCxnSpPr/>
          <p:nvPr/>
        </p:nvCxnSpPr>
        <p:spPr>
          <a:xfrm flipV="1">
            <a:off x="6569567" y="4157936"/>
            <a:ext cx="1641512" cy="1658245"/>
          </a:xfrm>
          <a:prstGeom prst="straightConnector1">
            <a:avLst/>
          </a:prstGeom>
          <a:ln w="5715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2D6B2AD5-26B6-8E9C-BD6E-A77ED79C0325}"/>
              </a:ext>
            </a:extLst>
          </p:cNvPr>
          <p:cNvCxnSpPr/>
          <p:nvPr/>
        </p:nvCxnSpPr>
        <p:spPr>
          <a:xfrm flipV="1">
            <a:off x="3313921" y="4082856"/>
            <a:ext cx="1729232" cy="1617295"/>
          </a:xfrm>
          <a:prstGeom prst="straightConnector1">
            <a:avLst/>
          </a:prstGeom>
          <a:ln w="5715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D17CA2D-15D6-D3D2-29D3-36697600DD90}"/>
              </a:ext>
            </a:extLst>
          </p:cNvPr>
          <p:cNvCxnSpPr>
            <a:cxnSpLocks/>
          </p:cNvCxnSpPr>
          <p:nvPr/>
        </p:nvCxnSpPr>
        <p:spPr>
          <a:xfrm>
            <a:off x="5597881" y="2740767"/>
            <a:ext cx="1674564"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A794650-85CD-C06A-813D-2108FEFCDA21}"/>
              </a:ext>
            </a:extLst>
          </p:cNvPr>
          <p:cNvCxnSpPr/>
          <p:nvPr/>
        </p:nvCxnSpPr>
        <p:spPr>
          <a:xfrm>
            <a:off x="5988861" y="3327094"/>
            <a:ext cx="1703942"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99BCA13-88E5-3104-9BF2-F1CABA327B85}"/>
              </a:ext>
            </a:extLst>
          </p:cNvPr>
          <p:cNvCxnSpPr/>
          <p:nvPr/>
        </p:nvCxnSpPr>
        <p:spPr>
          <a:xfrm>
            <a:off x="2598143" y="2740767"/>
            <a:ext cx="174066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B762E2F-53CE-825A-2426-B6425F63C129}"/>
              </a:ext>
            </a:extLst>
          </p:cNvPr>
          <p:cNvCxnSpPr/>
          <p:nvPr/>
        </p:nvCxnSpPr>
        <p:spPr>
          <a:xfrm>
            <a:off x="2761654" y="3327094"/>
            <a:ext cx="187470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87657F1-817D-11C5-C826-8813F8BA954C}"/>
              </a:ext>
            </a:extLst>
          </p:cNvPr>
          <p:cNvCxnSpPr/>
          <p:nvPr/>
        </p:nvCxnSpPr>
        <p:spPr>
          <a:xfrm>
            <a:off x="5619128" y="4792337"/>
            <a:ext cx="1371600"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BB28E89-60B3-96F5-BB0D-46F47729D646}"/>
              </a:ext>
            </a:extLst>
          </p:cNvPr>
          <p:cNvCxnSpPr/>
          <p:nvPr/>
        </p:nvCxnSpPr>
        <p:spPr>
          <a:xfrm>
            <a:off x="4636359" y="5354198"/>
            <a:ext cx="1520327"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8D71427-03C6-70B1-63F5-2B2E046A42BD}"/>
              </a:ext>
            </a:extLst>
          </p:cNvPr>
          <p:cNvCxnSpPr/>
          <p:nvPr/>
        </p:nvCxnSpPr>
        <p:spPr>
          <a:xfrm>
            <a:off x="2408840" y="4792337"/>
            <a:ext cx="1520328"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C64F0859-8C2C-EA4F-3993-84B9AFB50B01}"/>
              </a:ext>
            </a:extLst>
          </p:cNvPr>
          <p:cNvCxnSpPr/>
          <p:nvPr/>
        </p:nvCxnSpPr>
        <p:spPr>
          <a:xfrm>
            <a:off x="2141357" y="5354198"/>
            <a:ext cx="1327119"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0F90802-1BC6-AA25-FA7F-EDF6FB31A981}"/>
              </a:ext>
            </a:extLst>
          </p:cNvPr>
          <p:cNvSpPr/>
          <p:nvPr/>
        </p:nvSpPr>
        <p:spPr>
          <a:xfrm>
            <a:off x="1816925" y="5457853"/>
            <a:ext cx="1436914" cy="367891"/>
          </a:xfrm>
          <a:prstGeom prst="rect">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5B6E392B-34B0-0FF7-459A-CE2D37B85C77}"/>
              </a:ext>
            </a:extLst>
          </p:cNvPr>
          <p:cNvSpPr/>
          <p:nvPr/>
        </p:nvSpPr>
        <p:spPr>
          <a:xfrm>
            <a:off x="2232561" y="1825625"/>
            <a:ext cx="1696607" cy="448160"/>
          </a:xfrm>
          <a:prstGeom prst="rect">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FF8F7B40-4410-D7F0-EED8-481EB4F96B7F}"/>
              </a:ext>
            </a:extLst>
          </p:cNvPr>
          <p:cNvSpPr/>
          <p:nvPr/>
        </p:nvSpPr>
        <p:spPr>
          <a:xfrm>
            <a:off x="4429496" y="5457853"/>
            <a:ext cx="2022193" cy="414321"/>
          </a:xfrm>
          <a:prstGeom prst="rect">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B6DF6194-FF91-A904-BC37-B01A39E1812D}"/>
              </a:ext>
            </a:extLst>
          </p:cNvPr>
          <p:cNvSpPr/>
          <p:nvPr/>
        </p:nvSpPr>
        <p:spPr>
          <a:xfrm>
            <a:off x="5257800" y="1825625"/>
            <a:ext cx="1419956" cy="465790"/>
          </a:xfrm>
          <a:prstGeom prst="rect">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920563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yellow puzzle piece completing a black puzzle">
            <a:extLst>
              <a:ext uri="{FF2B5EF4-FFF2-40B4-BE49-F238E27FC236}">
                <a16:creationId xmlns:a16="http://schemas.microsoft.com/office/drawing/2014/main" id="{DBF76274-B71F-9239-1D77-DE1822B776A8}"/>
              </a:ext>
            </a:extLst>
          </p:cNvPr>
          <p:cNvPicPr>
            <a:picLocks noChangeAspect="1"/>
          </p:cNvPicPr>
          <p:nvPr/>
        </p:nvPicPr>
        <p:blipFill rotWithShape="1">
          <a:blip r:embed="rId2">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16"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36E393-3C98-6A5B-C6EC-2D29422E838A}"/>
              </a:ext>
            </a:extLst>
          </p:cNvPr>
          <p:cNvSpPr>
            <a:spLocks noGrp="1"/>
          </p:cNvSpPr>
          <p:nvPr>
            <p:ph type="title"/>
          </p:nvPr>
        </p:nvSpPr>
        <p:spPr>
          <a:xfrm>
            <a:off x="7531610" y="365125"/>
            <a:ext cx="3822189" cy="1899912"/>
          </a:xfrm>
        </p:spPr>
        <p:txBody>
          <a:bodyPr>
            <a:normAutofit/>
          </a:bodyPr>
          <a:lstStyle/>
          <a:p>
            <a:r>
              <a:rPr lang="en-US" sz="4000" b="1" dirty="0">
                <a:latin typeface="Algerian" panose="04020705040A02060702" pitchFamily="82" charset="0"/>
              </a:rPr>
              <a:t>Solution:</a:t>
            </a:r>
            <a:endParaRPr lang="en-GB" sz="4000" b="1" dirty="0">
              <a:latin typeface="Algerian" panose="04020705040A02060702" pitchFamily="82" charset="0"/>
            </a:endParaRPr>
          </a:p>
        </p:txBody>
      </p:sp>
      <p:sp>
        <p:nvSpPr>
          <p:cNvPr id="3" name="Content Placeholder 2">
            <a:extLst>
              <a:ext uri="{FF2B5EF4-FFF2-40B4-BE49-F238E27FC236}">
                <a16:creationId xmlns:a16="http://schemas.microsoft.com/office/drawing/2014/main" id="{1F290AC0-0DE3-F5F6-0ADB-B73B2DC12436}"/>
              </a:ext>
            </a:extLst>
          </p:cNvPr>
          <p:cNvSpPr>
            <a:spLocks noGrp="1"/>
          </p:cNvSpPr>
          <p:nvPr>
            <p:ph idx="1"/>
          </p:nvPr>
        </p:nvSpPr>
        <p:spPr>
          <a:xfrm>
            <a:off x="7531610" y="2434201"/>
            <a:ext cx="3822189" cy="3742762"/>
          </a:xfrm>
        </p:spPr>
        <p:txBody>
          <a:bodyPr>
            <a:noAutofit/>
          </a:bodyPr>
          <a:lstStyle/>
          <a:p>
            <a:pPr>
              <a:lnSpc>
                <a:spcPct val="150000"/>
              </a:lnSpc>
            </a:pPr>
            <a:r>
              <a:rPr lang="en-GB" sz="2400" dirty="0">
                <a:latin typeface="Arial" panose="020B0604020202020204" pitchFamily="34" charset="0"/>
                <a:cs typeface="Arial" panose="020B0604020202020204" pitchFamily="34" charset="0"/>
              </a:rPr>
              <a:t>Raise Wages</a:t>
            </a:r>
          </a:p>
          <a:p>
            <a:pPr>
              <a:lnSpc>
                <a:spcPct val="150000"/>
              </a:lnSpc>
            </a:pPr>
            <a:r>
              <a:rPr lang="en-GB" sz="2400" dirty="0">
                <a:latin typeface="Arial" panose="020B0604020202020204" pitchFamily="34" charset="0"/>
                <a:cs typeface="Arial" panose="020B0604020202020204" pitchFamily="34" charset="0"/>
              </a:rPr>
              <a:t>Pay Bursary</a:t>
            </a:r>
          </a:p>
          <a:p>
            <a:pPr>
              <a:lnSpc>
                <a:spcPct val="150000"/>
              </a:lnSpc>
            </a:pPr>
            <a:r>
              <a:rPr lang="en-GB" sz="2400" dirty="0">
                <a:latin typeface="Arial" panose="020B0604020202020204" pitchFamily="34" charset="0"/>
                <a:cs typeface="Arial" panose="020B0604020202020204" pitchFamily="34" charset="0"/>
              </a:rPr>
              <a:t>Reward</a:t>
            </a:r>
          </a:p>
          <a:p>
            <a:pPr>
              <a:lnSpc>
                <a:spcPct val="150000"/>
              </a:lnSpc>
            </a:pPr>
            <a:r>
              <a:rPr lang="en-GB" sz="2400" dirty="0">
                <a:latin typeface="Arial" panose="020B0604020202020204" pitchFamily="34" charset="0"/>
                <a:cs typeface="Arial" panose="020B0604020202020204" pitchFamily="34" charset="0"/>
              </a:rPr>
              <a:t>Training new staff</a:t>
            </a:r>
          </a:p>
          <a:p>
            <a:pPr>
              <a:lnSpc>
                <a:spcPct val="150000"/>
              </a:lnSpc>
            </a:pPr>
            <a:r>
              <a:rPr lang="en-GB" sz="2400" dirty="0">
                <a:latin typeface="Arial" panose="020B0604020202020204" pitchFamily="34" charset="0"/>
                <a:cs typeface="Arial" panose="020B0604020202020204" pitchFamily="34" charset="0"/>
              </a:rPr>
              <a:t>Level up qualification courses</a:t>
            </a:r>
          </a:p>
        </p:txBody>
      </p:sp>
      <p:sp>
        <p:nvSpPr>
          <p:cNvPr id="4" name="Slide Number Placeholder 3">
            <a:extLst>
              <a:ext uri="{FF2B5EF4-FFF2-40B4-BE49-F238E27FC236}">
                <a16:creationId xmlns:a16="http://schemas.microsoft.com/office/drawing/2014/main" id="{4D50135B-E498-6A80-FC10-D4D3B5DD9D16}"/>
              </a:ext>
            </a:extLst>
          </p:cNvPr>
          <p:cNvSpPr>
            <a:spLocks noGrp="1"/>
          </p:cNvSpPr>
          <p:nvPr>
            <p:ph type="sldNum" sz="quarter" idx="12"/>
          </p:nvPr>
        </p:nvSpPr>
        <p:spPr>
          <a:xfrm>
            <a:off x="8610600" y="6356350"/>
            <a:ext cx="2743200" cy="365125"/>
          </a:xfrm>
        </p:spPr>
        <p:txBody>
          <a:bodyPr>
            <a:normAutofit/>
          </a:bodyPr>
          <a:lstStyle/>
          <a:p>
            <a:pPr>
              <a:spcAft>
                <a:spcPts val="600"/>
              </a:spcAft>
            </a:pPr>
            <a:fld id="{4A84706E-32A0-450A-B4ED-5DC83069CB44}" type="slidenum">
              <a:rPr lang="en-GB" smtClean="0"/>
              <a:pPr>
                <a:spcAft>
                  <a:spcPts val="600"/>
                </a:spcAft>
              </a:pPr>
              <a:t>13</a:t>
            </a:fld>
            <a:endParaRPr lang="en-GB" dirty="0"/>
          </a:p>
        </p:txBody>
      </p:sp>
    </p:spTree>
    <p:extLst>
      <p:ext uri="{BB962C8B-B14F-4D97-AF65-F5344CB8AC3E}">
        <p14:creationId xmlns:p14="http://schemas.microsoft.com/office/powerpoint/2010/main" val="492360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Content Placeholder 9" descr="Text, whiteboard&#10;&#10;Description automatically generated">
            <a:extLst>
              <a:ext uri="{FF2B5EF4-FFF2-40B4-BE49-F238E27FC236}">
                <a16:creationId xmlns:a16="http://schemas.microsoft.com/office/drawing/2014/main" id="{3276558E-AC39-386A-D02F-E88E43F83DC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551" r="8138"/>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B7391A-9944-DEC2-8AFA-F855A6181924}"/>
              </a:ext>
            </a:extLst>
          </p:cNvPr>
          <p:cNvSpPr>
            <a:spLocks noGrp="1"/>
          </p:cNvSpPr>
          <p:nvPr>
            <p:ph type="title"/>
          </p:nvPr>
        </p:nvSpPr>
        <p:spPr>
          <a:xfrm>
            <a:off x="7531610" y="365125"/>
            <a:ext cx="3822189" cy="1899912"/>
          </a:xfrm>
        </p:spPr>
        <p:txBody>
          <a:bodyPr>
            <a:normAutofit/>
          </a:bodyPr>
          <a:lstStyle/>
          <a:p>
            <a:r>
              <a:rPr lang="en-US" sz="4000" b="1" dirty="0">
                <a:latin typeface="Algerian" panose="04020705040A02060702" pitchFamily="82" charset="0"/>
              </a:rPr>
              <a:t>Conclusion:</a:t>
            </a:r>
            <a:endParaRPr lang="en-GB" sz="4000" b="1" dirty="0">
              <a:latin typeface="Algerian" panose="04020705040A02060702" pitchFamily="82" charset="0"/>
            </a:endParaRPr>
          </a:p>
        </p:txBody>
      </p:sp>
      <p:sp>
        <p:nvSpPr>
          <p:cNvPr id="14" name="Content Placeholder 13">
            <a:extLst>
              <a:ext uri="{FF2B5EF4-FFF2-40B4-BE49-F238E27FC236}">
                <a16:creationId xmlns:a16="http://schemas.microsoft.com/office/drawing/2014/main" id="{8FB99C7A-C7CB-C9A9-D8E9-16687624AE4F}"/>
              </a:ext>
            </a:extLst>
          </p:cNvPr>
          <p:cNvSpPr>
            <a:spLocks noGrp="1"/>
          </p:cNvSpPr>
          <p:nvPr>
            <p:ph idx="1"/>
          </p:nvPr>
        </p:nvSpPr>
        <p:spPr>
          <a:xfrm>
            <a:off x="1016000" y="2743200"/>
            <a:ext cx="10337799" cy="3433762"/>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On my conclusion I will say that Employers need to take care of the staff. They need to make sure all the work is split of the same amount to everyone, and staff not overworked, don’t have too much stress and don’t be so tired. All the staff members need to have a passion to go back tomorrow at the same work again, then work productivity and quality will be better. </a:t>
            </a:r>
          </a:p>
        </p:txBody>
      </p:sp>
      <p:sp>
        <p:nvSpPr>
          <p:cNvPr id="4" name="Slide Number Placeholder 3">
            <a:extLst>
              <a:ext uri="{FF2B5EF4-FFF2-40B4-BE49-F238E27FC236}">
                <a16:creationId xmlns:a16="http://schemas.microsoft.com/office/drawing/2014/main" id="{6CA3E319-2E79-3D27-0BE7-D5E411E034E9}"/>
              </a:ext>
            </a:extLst>
          </p:cNvPr>
          <p:cNvSpPr>
            <a:spLocks noGrp="1"/>
          </p:cNvSpPr>
          <p:nvPr>
            <p:ph type="sldNum" sz="quarter" idx="12"/>
          </p:nvPr>
        </p:nvSpPr>
        <p:spPr>
          <a:xfrm>
            <a:off x="8610600" y="6356350"/>
            <a:ext cx="2743200" cy="365125"/>
          </a:xfrm>
        </p:spPr>
        <p:txBody>
          <a:bodyPr>
            <a:normAutofit/>
          </a:bodyPr>
          <a:lstStyle/>
          <a:p>
            <a:pPr>
              <a:spcAft>
                <a:spcPts val="600"/>
              </a:spcAft>
            </a:pPr>
            <a:fld id="{4A84706E-32A0-450A-B4ED-5DC83069CB44}" type="slidenum">
              <a:rPr lang="en-GB" smtClean="0"/>
              <a:pPr>
                <a:spcAft>
                  <a:spcPts val="600"/>
                </a:spcAft>
              </a:pPr>
              <a:t>14</a:t>
            </a:fld>
            <a:endParaRPr lang="en-GB" dirty="0"/>
          </a:p>
        </p:txBody>
      </p:sp>
    </p:spTree>
    <p:extLst>
      <p:ext uri="{BB962C8B-B14F-4D97-AF65-F5344CB8AC3E}">
        <p14:creationId xmlns:p14="http://schemas.microsoft.com/office/powerpoint/2010/main" val="332509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Stack of files">
            <a:extLst>
              <a:ext uri="{FF2B5EF4-FFF2-40B4-BE49-F238E27FC236}">
                <a16:creationId xmlns:a16="http://schemas.microsoft.com/office/drawing/2014/main" id="{CC502126-E2DB-0708-3CBF-3B5589EA112D}"/>
              </a:ext>
            </a:extLst>
          </p:cNvPr>
          <p:cNvPicPr>
            <a:picLocks noChangeAspect="1"/>
          </p:cNvPicPr>
          <p:nvPr/>
        </p:nvPicPr>
        <p:blipFill rotWithShape="1">
          <a:blip r:embed="rId2">
            <a:extLst>
              <a:ext uri="{28A0092B-C50C-407E-A947-70E740481C1C}">
                <a14:useLocalDpi xmlns:a14="http://schemas.microsoft.com/office/drawing/2010/main" val="0"/>
              </a:ext>
            </a:extLst>
          </a:blip>
          <a:srcRect l="2942" r="2941" b="-1"/>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B5A976-8E3D-2E75-D9C7-EA7D02B555F6}"/>
              </a:ext>
            </a:extLst>
          </p:cNvPr>
          <p:cNvSpPr>
            <a:spLocks noGrp="1"/>
          </p:cNvSpPr>
          <p:nvPr>
            <p:ph type="title"/>
          </p:nvPr>
        </p:nvSpPr>
        <p:spPr>
          <a:xfrm>
            <a:off x="838200" y="365125"/>
            <a:ext cx="3822189" cy="1899912"/>
          </a:xfrm>
        </p:spPr>
        <p:txBody>
          <a:bodyPr>
            <a:normAutofit/>
          </a:bodyPr>
          <a:lstStyle/>
          <a:p>
            <a:r>
              <a:rPr lang="en-US" sz="4000" b="1" dirty="0">
                <a:latin typeface="Algerian" panose="04020705040A02060702" pitchFamily="82" charset="0"/>
              </a:rPr>
              <a:t>Reference list:</a:t>
            </a:r>
            <a:endParaRPr lang="en-GB" sz="4000" b="1" dirty="0">
              <a:latin typeface="Algerian" panose="04020705040A02060702" pitchFamily="82" charset="0"/>
            </a:endParaRPr>
          </a:p>
        </p:txBody>
      </p:sp>
      <p:sp>
        <p:nvSpPr>
          <p:cNvPr id="3" name="Content Placeholder 2">
            <a:extLst>
              <a:ext uri="{FF2B5EF4-FFF2-40B4-BE49-F238E27FC236}">
                <a16:creationId xmlns:a16="http://schemas.microsoft.com/office/drawing/2014/main" id="{FE015F9A-6D12-4D33-BE7E-146E561A6045}"/>
              </a:ext>
            </a:extLst>
          </p:cNvPr>
          <p:cNvSpPr>
            <a:spLocks noGrp="1"/>
          </p:cNvSpPr>
          <p:nvPr>
            <p:ph idx="1"/>
          </p:nvPr>
        </p:nvSpPr>
        <p:spPr>
          <a:xfrm>
            <a:off x="838200" y="2434201"/>
            <a:ext cx="3822189" cy="3742762"/>
          </a:xfrm>
        </p:spPr>
        <p:txBody>
          <a:bodyPr>
            <a:normAutofit lnSpcReduction="10000"/>
          </a:bodyPr>
          <a:lstStyle/>
          <a:p>
            <a:pPr>
              <a:lnSpc>
                <a:spcPct val="150000"/>
              </a:lnSpc>
            </a:pPr>
            <a:r>
              <a:rPr lang="en-GB" sz="2000" dirty="0">
                <a:latin typeface="Arial" panose="020B0604020202020204" pitchFamily="34" charset="0"/>
                <a:cs typeface="Arial" panose="020B0604020202020204" pitchFamily="34" charset="0"/>
              </a:rPr>
              <a:t>Combes, J-B., Elliot, R F., Skatun, D.(2018), Hospital staff shortage, Vol.50(60), p.6547-6552, London.</a:t>
            </a:r>
          </a:p>
          <a:p>
            <a:pPr>
              <a:lnSpc>
                <a:spcPct val="150000"/>
              </a:lnSpc>
            </a:pPr>
            <a:r>
              <a:rPr lang="en-GB" sz="2000" dirty="0">
                <a:latin typeface="Arial" panose="020B0604020202020204" pitchFamily="34" charset="0"/>
                <a:cs typeface="Arial" panose="020B0604020202020204" pitchFamily="34" charset="0"/>
              </a:rPr>
              <a:t>Shinde, D D., Ahirrao, S., Prasad, R.(2018), Fishbone Diagram, Vol.100(2), p.653-664.</a:t>
            </a:r>
          </a:p>
          <a:p>
            <a:pPr marL="0" indent="0">
              <a:buNone/>
            </a:pPr>
            <a:endParaRPr lang="en-GB"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3914A62-8899-15A2-CE00-6B6F4B6A16AF}"/>
              </a:ext>
            </a:extLst>
          </p:cNvPr>
          <p:cNvSpPr>
            <a:spLocks noGrp="1"/>
          </p:cNvSpPr>
          <p:nvPr>
            <p:ph type="sldNum" sz="quarter" idx="12"/>
          </p:nvPr>
        </p:nvSpPr>
        <p:spPr>
          <a:xfrm>
            <a:off x="8610600" y="6356350"/>
            <a:ext cx="2743200" cy="365125"/>
          </a:xfrm>
          <a:prstGeom prst="ellipse">
            <a:avLst/>
          </a:prstGeom>
        </p:spPr>
        <p:txBody>
          <a:bodyPr>
            <a:normAutofit/>
          </a:bodyPr>
          <a:lstStyle/>
          <a:p>
            <a:pPr>
              <a:lnSpc>
                <a:spcPct val="90000"/>
              </a:lnSpc>
              <a:spcAft>
                <a:spcPts val="600"/>
              </a:spcAft>
            </a:pPr>
            <a:fld id="{4A84706E-32A0-450A-B4ED-5DC83069CB44}" type="slidenum">
              <a:rPr lang="en-GB">
                <a:solidFill>
                  <a:srgbClr val="FFFFFF"/>
                </a:solidFill>
              </a:rPr>
              <a:pPr>
                <a:lnSpc>
                  <a:spcPct val="90000"/>
                </a:lnSpc>
                <a:spcAft>
                  <a:spcPts val="600"/>
                </a:spcAft>
              </a:pPr>
              <a:t>15</a:t>
            </a:fld>
            <a:endParaRPr lang="en-GB" dirty="0">
              <a:solidFill>
                <a:srgbClr val="FFFFFF"/>
              </a:solidFill>
            </a:endParaRPr>
          </a:p>
        </p:txBody>
      </p:sp>
    </p:spTree>
    <p:extLst>
      <p:ext uri="{BB962C8B-B14F-4D97-AF65-F5344CB8AC3E}">
        <p14:creationId xmlns:p14="http://schemas.microsoft.com/office/powerpoint/2010/main" val="27323914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33387</TotalTime>
  <Words>719</Words>
  <Application>Microsoft Office PowerPoint</Application>
  <PresentationFormat>Widescreen</PresentationFormat>
  <Paragraphs>101</Paragraphs>
  <Slides>15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Algerian</vt:lpstr>
      <vt:lpstr>Amasis MT Pro Black</vt:lpstr>
      <vt:lpstr>Arial</vt:lpstr>
      <vt:lpstr>Calibri</vt:lpstr>
      <vt:lpstr>Calibri Light</vt:lpstr>
      <vt:lpstr>Rockwell</vt:lpstr>
      <vt:lpstr>Wingdings</vt:lpstr>
      <vt:lpstr>Office Theme</vt:lpstr>
      <vt:lpstr>  Problem Solving and Decision Making  Olga Jarmusevica 2115871 </vt:lpstr>
      <vt:lpstr>Introduction: ~NHS hospitals and mental health reporting a shortage of 100,000 staff, where       41,000 is nursing. The adults social care is also under pressure. ~ Staff shortage in Proper Care, UK ~ Impact of staff shortage on the employees and organisation. ~ PESTLE analysis of factors contributing to the problem. ~ Fishbone Diagram of the staff shortages. ~ Solution of the complex problem.</vt:lpstr>
      <vt:lpstr>Staff Shortage:</vt:lpstr>
      <vt:lpstr>Impact of staff shortages:</vt:lpstr>
      <vt:lpstr>P – Brexit\Policy  E – Economic decline  S – Work – life balance  T- Innovation\Upgrades   L – Employment Low  E - Climate</vt:lpstr>
      <vt:lpstr>Political:</vt:lpstr>
      <vt:lpstr>Economic:</vt:lpstr>
      <vt:lpstr>Social:</vt:lpstr>
      <vt:lpstr>Technology:</vt:lpstr>
      <vt:lpstr>Legal:</vt:lpstr>
      <vt:lpstr>Environmental:</vt:lpstr>
      <vt:lpstr>Fishbone Diagram:</vt:lpstr>
      <vt:lpstr>Solution: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Problem Solving and Decision Making  Olga Jarmusevica 2115871 </dc:title>
  <dc:creator>olga jarmusevica</dc:creator>
  <cp:lastModifiedBy>olga jarmusevica</cp:lastModifiedBy>
  <cp:revision>3</cp:revision>
  <dcterms:created xsi:type="dcterms:W3CDTF">2022-06-12T18:20:54Z</dcterms:created>
  <dcterms:modified xsi:type="dcterms:W3CDTF">2022-07-11T13:55:30Z</dcterms:modified>
</cp:coreProperties>
</file>