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C72141-AE0A-4216-A982-2C701C29F188}" type="datetimeFigureOut">
              <a:rPr lang="en-GB" smtClean="0"/>
              <a:t>28/09/2021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365286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28/09/2021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527280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C72141-AE0A-4216-A982-2C701C29F188}" type="datetimeFigureOut">
              <a:rPr lang="en-GB" smtClean="0"/>
              <a:t>28/09/2021</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014182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FC72141-AE0A-4216-A982-2C701C29F188}" type="datetimeFigureOut">
              <a:rPr lang="en-GB" smtClean="0"/>
              <a:t>28/09/2021</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683332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C72141-AE0A-4216-A982-2C701C29F188}" type="datetimeFigureOut">
              <a:rPr lang="en-GB" smtClean="0"/>
              <a:t>28/09/2021</a:t>
            </a:fld>
            <a:endParaRPr lang="en-GB"/>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162892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C72141-AE0A-4216-A982-2C701C29F188}" type="datetimeFigureOut">
              <a:rPr lang="en-GB" smtClean="0"/>
              <a:t>28/09/2021</a:t>
            </a:fld>
            <a:endParaRPr lang="en-GB"/>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940844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28/09/2021</a:t>
            </a:fld>
            <a:endParaRPr lang="en-GB"/>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25350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28/09/2021</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611348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28/09/2021</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116738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28/09/2021</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768779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28/09/2021</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385546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C72141-AE0A-4216-A982-2C701C29F188}" type="datetimeFigureOut">
              <a:rPr lang="en-GB" smtClean="0"/>
              <a:t>28/09/2021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2138076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53724-BC7D-4866-9EB2-D3490D144C47}"/>
              </a:ext>
            </a:extLst>
          </p:cNvPr>
          <p:cNvSpPr>
            <a:spLocks noGrp="1"/>
          </p:cNvSpPr>
          <p:nvPr>
            <p:ph type="ctrTitle"/>
          </p:nvPr>
        </p:nvSpPr>
        <p:spPr>
          <a:xfrm>
            <a:off x="911424" y="1643360"/>
            <a:ext cx="10363200" cy="1470025"/>
          </a:xfrm>
        </p:spPr>
        <p:txBody>
          <a:bodyPr/>
          <a:lstStyle/>
          <a:p>
            <a:r>
              <a:rPr lang="en-GB" dirty="0"/>
              <a:t>Assignment Guidance – 5CO01</a:t>
            </a:r>
          </a:p>
        </p:txBody>
      </p:sp>
      <p:sp>
        <p:nvSpPr>
          <p:cNvPr id="3" name="Subtitle 2">
            <a:extLst>
              <a:ext uri="{FF2B5EF4-FFF2-40B4-BE49-F238E27FC236}">
                <a16:creationId xmlns:a16="http://schemas.microsoft.com/office/drawing/2014/main" id="{6480E039-2511-4C0C-BAB2-A69392F762CC}"/>
              </a:ext>
            </a:extLst>
          </p:cNvPr>
          <p:cNvSpPr>
            <a:spLocks noGrp="1"/>
          </p:cNvSpPr>
          <p:nvPr>
            <p:ph type="subTitle" idx="1"/>
          </p:nvPr>
        </p:nvSpPr>
        <p:spPr>
          <a:xfrm>
            <a:off x="1825824" y="3113385"/>
            <a:ext cx="8534400" cy="1752600"/>
          </a:xfrm>
        </p:spPr>
        <p:txBody>
          <a:bodyPr/>
          <a:lstStyle/>
          <a:p>
            <a:r>
              <a:rPr lang="en-GB" dirty="0"/>
              <a:t>Julie Thomas</a:t>
            </a:r>
          </a:p>
        </p:txBody>
      </p:sp>
    </p:spTree>
    <p:extLst>
      <p:ext uri="{BB962C8B-B14F-4D97-AF65-F5344CB8AC3E}">
        <p14:creationId xmlns:p14="http://schemas.microsoft.com/office/powerpoint/2010/main" val="344210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0B048-461A-490D-94F7-CAB3BA32F404}"/>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33C775C7-AFA3-45C2-9B3E-551E32FB7BB1}"/>
              </a:ext>
            </a:extLst>
          </p:cNvPr>
          <p:cNvSpPr>
            <a:spLocks noGrp="1"/>
          </p:cNvSpPr>
          <p:nvPr>
            <p:ph idx="1"/>
          </p:nvPr>
        </p:nvSpPr>
        <p:spPr/>
        <p:txBody>
          <a:bodyPr/>
          <a:lstStyle/>
          <a:p>
            <a:r>
              <a:rPr lang="en-GB" dirty="0"/>
              <a:t>You are a member of the People Practice team for a company, BMC that has recently purchased a large city centre food premises in Manchester</a:t>
            </a:r>
          </a:p>
          <a:p>
            <a:r>
              <a:rPr lang="en-GB" dirty="0"/>
              <a:t>You have been asked to prepare a </a:t>
            </a:r>
            <a:r>
              <a:rPr lang="en-GB" b="1" dirty="0"/>
              <a:t>presentation</a:t>
            </a:r>
            <a:r>
              <a:rPr lang="en-GB" dirty="0"/>
              <a:t> and a </a:t>
            </a:r>
            <a:r>
              <a:rPr lang="en-GB" b="1" dirty="0"/>
              <a:t>written report </a:t>
            </a:r>
            <a:r>
              <a:rPr lang="en-GB" dirty="0"/>
              <a:t>to assist managers to prepare for a strategic management planning meeting on implementing the new strategy. </a:t>
            </a:r>
          </a:p>
        </p:txBody>
      </p:sp>
    </p:spTree>
    <p:extLst>
      <p:ext uri="{BB962C8B-B14F-4D97-AF65-F5344CB8AC3E}">
        <p14:creationId xmlns:p14="http://schemas.microsoft.com/office/powerpoint/2010/main" val="428349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F5747-F9AF-44D0-9CDA-D4D38929EC00}"/>
              </a:ext>
            </a:extLst>
          </p:cNvPr>
          <p:cNvSpPr>
            <a:spLocks noGrp="1"/>
          </p:cNvSpPr>
          <p:nvPr>
            <p:ph type="title"/>
          </p:nvPr>
        </p:nvSpPr>
        <p:spPr>
          <a:xfrm>
            <a:off x="609600" y="197767"/>
            <a:ext cx="10972800" cy="903245"/>
          </a:xfrm>
        </p:spPr>
        <p:txBody>
          <a:bodyPr/>
          <a:lstStyle/>
          <a:p>
            <a:r>
              <a:rPr lang="en-GB" dirty="0"/>
              <a:t>Considerations</a:t>
            </a:r>
          </a:p>
        </p:txBody>
      </p:sp>
      <p:sp>
        <p:nvSpPr>
          <p:cNvPr id="3" name="Content Placeholder 2">
            <a:extLst>
              <a:ext uri="{FF2B5EF4-FFF2-40B4-BE49-F238E27FC236}">
                <a16:creationId xmlns:a16="http://schemas.microsoft.com/office/drawing/2014/main" id="{81220E90-8A7E-4A19-A856-99063251ACE0}"/>
              </a:ext>
            </a:extLst>
          </p:cNvPr>
          <p:cNvSpPr>
            <a:spLocks noGrp="1"/>
          </p:cNvSpPr>
          <p:nvPr>
            <p:ph idx="1"/>
          </p:nvPr>
        </p:nvSpPr>
        <p:spPr>
          <a:xfrm>
            <a:off x="609600" y="1306286"/>
            <a:ext cx="10972800" cy="4210947"/>
          </a:xfrm>
        </p:spPr>
        <p:txBody>
          <a:bodyPr>
            <a:normAutofit fontScale="92500" lnSpcReduction="20000"/>
          </a:bodyPr>
          <a:lstStyle/>
          <a:p>
            <a:r>
              <a:rPr lang="en-GB" dirty="0"/>
              <a:t>Previously company operated a strict centralised policy but the CEO is open to new ideas and approaches to improve the business</a:t>
            </a:r>
          </a:p>
          <a:p>
            <a:r>
              <a:rPr lang="en-GB" dirty="0"/>
              <a:t>BMC has neglected people side of the business – high turnover and low employee satisfaction</a:t>
            </a:r>
          </a:p>
          <a:p>
            <a:r>
              <a:rPr lang="en-GB" dirty="0"/>
              <a:t>CEO keen for managers to understand the connection between structure, strategy and business environment and gain an understanding of culture, behaviour and how people practices support the achievement of business goals and objectives</a:t>
            </a:r>
          </a:p>
          <a:p>
            <a:endParaRPr lang="en-GB" dirty="0"/>
          </a:p>
        </p:txBody>
      </p:sp>
    </p:spTree>
    <p:extLst>
      <p:ext uri="{BB962C8B-B14F-4D97-AF65-F5344CB8AC3E}">
        <p14:creationId xmlns:p14="http://schemas.microsoft.com/office/powerpoint/2010/main" val="2375131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DEF40-2661-4FA3-B051-DF0AD1AD363E}"/>
              </a:ext>
            </a:extLst>
          </p:cNvPr>
          <p:cNvSpPr>
            <a:spLocks noGrp="1"/>
          </p:cNvSpPr>
          <p:nvPr>
            <p:ph type="title"/>
          </p:nvPr>
        </p:nvSpPr>
        <p:spPr>
          <a:xfrm>
            <a:off x="609600" y="167780"/>
            <a:ext cx="10972800" cy="788565"/>
          </a:xfrm>
        </p:spPr>
        <p:txBody>
          <a:bodyPr/>
          <a:lstStyle/>
          <a:p>
            <a:r>
              <a:rPr lang="en-GB" dirty="0"/>
              <a:t>Task One - Report</a:t>
            </a:r>
          </a:p>
        </p:txBody>
      </p:sp>
      <p:sp>
        <p:nvSpPr>
          <p:cNvPr id="3" name="Content Placeholder 2">
            <a:extLst>
              <a:ext uri="{FF2B5EF4-FFF2-40B4-BE49-F238E27FC236}">
                <a16:creationId xmlns:a16="http://schemas.microsoft.com/office/drawing/2014/main" id="{05D1F547-6ADC-4E33-9B70-AA1DF8B2F09D}"/>
              </a:ext>
            </a:extLst>
          </p:cNvPr>
          <p:cNvSpPr>
            <a:spLocks noGrp="1"/>
          </p:cNvSpPr>
          <p:nvPr>
            <p:ph idx="1"/>
          </p:nvPr>
        </p:nvSpPr>
        <p:spPr>
          <a:xfrm>
            <a:off x="609600" y="1205919"/>
            <a:ext cx="10972800" cy="3917032"/>
          </a:xfrm>
        </p:spPr>
        <p:txBody>
          <a:bodyPr/>
          <a:lstStyle/>
          <a:p>
            <a:r>
              <a:rPr lang="en-GB" dirty="0"/>
              <a:t>Written in formal business report format and style – approximately 2500 words (+/- 10%). </a:t>
            </a:r>
          </a:p>
          <a:p>
            <a:r>
              <a:rPr lang="en-GB" dirty="0"/>
              <a:t>Audience – managers</a:t>
            </a:r>
          </a:p>
          <a:p>
            <a:r>
              <a:rPr lang="en-GB" dirty="0"/>
              <a:t>Include an understanding of the connections between organisational structure, strategy and the business operating environment</a:t>
            </a:r>
          </a:p>
        </p:txBody>
      </p:sp>
    </p:spTree>
    <p:extLst>
      <p:ext uri="{BB962C8B-B14F-4D97-AF65-F5344CB8AC3E}">
        <p14:creationId xmlns:p14="http://schemas.microsoft.com/office/powerpoint/2010/main" val="491292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145B-FDFD-4BE5-BE47-00F80E3710A1}"/>
              </a:ext>
            </a:extLst>
          </p:cNvPr>
          <p:cNvSpPr>
            <a:spLocks noGrp="1"/>
          </p:cNvSpPr>
          <p:nvPr>
            <p:ph type="title"/>
          </p:nvPr>
        </p:nvSpPr>
        <p:spPr>
          <a:xfrm>
            <a:off x="609600" y="81692"/>
            <a:ext cx="10972800" cy="505538"/>
          </a:xfrm>
        </p:spPr>
        <p:txBody>
          <a:bodyPr>
            <a:normAutofit fontScale="90000"/>
          </a:bodyPr>
          <a:lstStyle/>
          <a:p>
            <a:r>
              <a:rPr lang="en-GB" dirty="0"/>
              <a:t>To include:</a:t>
            </a:r>
          </a:p>
        </p:txBody>
      </p:sp>
      <p:sp>
        <p:nvSpPr>
          <p:cNvPr id="3" name="Content Placeholder 2">
            <a:extLst>
              <a:ext uri="{FF2B5EF4-FFF2-40B4-BE49-F238E27FC236}">
                <a16:creationId xmlns:a16="http://schemas.microsoft.com/office/drawing/2014/main" id="{66E71ECB-A514-450A-9644-79CCE2526B3A}"/>
              </a:ext>
            </a:extLst>
          </p:cNvPr>
          <p:cNvSpPr>
            <a:spLocks noGrp="1"/>
          </p:cNvSpPr>
          <p:nvPr>
            <p:ph idx="1"/>
          </p:nvPr>
        </p:nvSpPr>
        <p:spPr>
          <a:xfrm>
            <a:off x="609600" y="763398"/>
            <a:ext cx="10972800" cy="4753835"/>
          </a:xfrm>
        </p:spPr>
        <p:txBody>
          <a:bodyPr>
            <a:normAutofit fontScale="92500"/>
          </a:bodyPr>
          <a:lstStyle/>
          <a:p>
            <a:pPr marL="342900" lvl="0" indent="-342900">
              <a:lnSpc>
                <a:spcPct val="110000"/>
              </a:lnSpc>
              <a:spcAft>
                <a:spcPts val="600"/>
              </a:spcAft>
              <a:buClr>
                <a:srgbClr val="00606A"/>
              </a:buClr>
              <a:buSzPts val="1100"/>
              <a:buFont typeface="Wingdings" panose="05000000000000000000" pitchFamily="2" charset="2"/>
              <a:buChar char=""/>
            </a:pPr>
            <a:r>
              <a:rPr lang="en-GB" sz="1800" dirty="0">
                <a:effectLst/>
                <a:latin typeface="Arial" panose="020B0604020202020204" pitchFamily="34" charset="0"/>
                <a:ea typeface="Wingdings" panose="05000000000000000000" pitchFamily="2" charset="2"/>
                <a:cs typeface="Wingdings" panose="05000000000000000000" pitchFamily="2" charset="2"/>
              </a:rPr>
              <a:t>an evaluation of the advantages and disadvantages of two different types of organisational structures in different types of organisations, the range of products, services and customers associated with each, and how they link to organisational purpose. </a:t>
            </a:r>
            <a:r>
              <a:rPr lang="en-GB" sz="1800" dirty="0">
                <a:solidFill>
                  <a:srgbClr val="000000"/>
                </a:solidFill>
                <a:effectLst/>
                <a:latin typeface="Arial" panose="020B0604020202020204" pitchFamily="34" charset="0"/>
                <a:ea typeface="Wingdings" panose="05000000000000000000" pitchFamily="2" charset="2"/>
                <a:cs typeface="Wingdings" panose="05000000000000000000" pitchFamily="2" charset="2"/>
              </a:rPr>
              <a:t>(AC 1.1)  </a:t>
            </a:r>
            <a:endParaRPr lang="en-GB" sz="1800" dirty="0">
              <a:effectLst/>
              <a:latin typeface="Arial" panose="020B0604020202020204" pitchFamily="34" charset="0"/>
              <a:ea typeface="Wingdings" panose="05000000000000000000" pitchFamily="2" charset="2"/>
              <a:cs typeface="Wingdings" panose="05000000000000000000" pitchFamily="2" charset="2"/>
            </a:endParaRPr>
          </a:p>
          <a:p>
            <a:pPr marL="342900" lvl="0" indent="-342900">
              <a:lnSpc>
                <a:spcPct val="110000"/>
              </a:lnSpc>
              <a:spcAft>
                <a:spcPts val="600"/>
              </a:spcAft>
              <a:buClr>
                <a:srgbClr val="00606A"/>
              </a:buClr>
              <a:buSzPts val="1100"/>
              <a:buFont typeface="Wingdings" panose="05000000000000000000" pitchFamily="2" charset="2"/>
              <a:buChar char=""/>
            </a:pPr>
            <a:r>
              <a:rPr lang="en-GB" sz="1800" dirty="0">
                <a:solidFill>
                  <a:srgbClr val="000000"/>
                </a:solidFill>
                <a:effectLst/>
                <a:latin typeface="Arial" panose="020B0604020202020204" pitchFamily="34" charset="0"/>
                <a:ea typeface="Wingdings" panose="05000000000000000000" pitchFamily="2" charset="2"/>
                <a:cs typeface="Wingdings" panose="05000000000000000000" pitchFamily="2" charset="2"/>
              </a:rPr>
              <a:t>an analysis of the way in which organisational strategy should be linked to products, services, customers and revenue (AC 1.2)</a:t>
            </a:r>
            <a:endParaRPr lang="en-GB" sz="1800" dirty="0">
              <a:effectLst/>
              <a:latin typeface="Arial" panose="020B0604020202020204" pitchFamily="34" charset="0"/>
              <a:ea typeface="Wingdings" panose="05000000000000000000" pitchFamily="2" charset="2"/>
              <a:cs typeface="Wingdings" panose="05000000000000000000" pitchFamily="2" charset="2"/>
            </a:endParaRPr>
          </a:p>
          <a:p>
            <a:pPr marL="342900" lvl="0" indent="-342900">
              <a:lnSpc>
                <a:spcPct val="110000"/>
              </a:lnSpc>
              <a:spcAft>
                <a:spcPts val="600"/>
              </a:spcAft>
              <a:buClr>
                <a:srgbClr val="00606A"/>
              </a:buClr>
              <a:buSzPts val="1100"/>
              <a:buFont typeface="Wingdings" panose="05000000000000000000" pitchFamily="2" charset="2"/>
              <a:buChar char=""/>
            </a:pPr>
            <a:r>
              <a:rPr lang="en-GB" sz="1800" dirty="0">
                <a:solidFill>
                  <a:srgbClr val="000000"/>
                </a:solidFill>
                <a:effectLst/>
                <a:latin typeface="Arial" panose="020B0604020202020204" pitchFamily="34" charset="0"/>
                <a:ea typeface="Wingdings" panose="05000000000000000000" pitchFamily="2" charset="2"/>
                <a:cs typeface="Wingdings" panose="05000000000000000000" pitchFamily="2" charset="2"/>
              </a:rPr>
              <a:t>an analysis of the current and ongoing impact on organisations of the range of external factors and trends. (AC 1.3)  </a:t>
            </a:r>
            <a:endParaRPr lang="en-GB" sz="1800" dirty="0">
              <a:effectLst/>
              <a:latin typeface="Arial" panose="020B0604020202020204" pitchFamily="34" charset="0"/>
              <a:ea typeface="Wingdings" panose="05000000000000000000" pitchFamily="2" charset="2"/>
              <a:cs typeface="Wingdings" panose="05000000000000000000" pitchFamily="2" charset="2"/>
            </a:endParaRPr>
          </a:p>
          <a:p>
            <a:pPr marL="342900" lvl="0" indent="-342900">
              <a:lnSpc>
                <a:spcPct val="110000"/>
              </a:lnSpc>
              <a:spcAft>
                <a:spcPts val="600"/>
              </a:spcAft>
              <a:buClr>
                <a:srgbClr val="00606A"/>
              </a:buClr>
              <a:buSzPts val="1100"/>
              <a:buFont typeface="Wingdings" panose="05000000000000000000" pitchFamily="2" charset="2"/>
              <a:buChar char=""/>
            </a:pPr>
            <a:r>
              <a:rPr lang="en-GB" sz="1800" dirty="0">
                <a:solidFill>
                  <a:srgbClr val="000000"/>
                </a:solidFill>
                <a:effectLst/>
                <a:latin typeface="Arial" panose="020B0604020202020204" pitchFamily="34" charset="0"/>
                <a:ea typeface="Wingdings" panose="05000000000000000000" pitchFamily="2" charset="2"/>
                <a:cs typeface="Wingdings" panose="05000000000000000000" pitchFamily="2" charset="2"/>
              </a:rPr>
              <a:t>an assessment of two current issues and causes that identify key priorities within organisations that will affect product/service delivery, and the impact this may have on people practice and solutions. (AC 1.4 &amp; AC 3.3) </a:t>
            </a:r>
            <a:endParaRPr lang="en-GB" sz="1800" dirty="0">
              <a:effectLst/>
              <a:latin typeface="Arial" panose="020B0604020202020204" pitchFamily="34" charset="0"/>
              <a:ea typeface="Wingdings" panose="05000000000000000000" pitchFamily="2" charset="2"/>
              <a:cs typeface="Wingdings" panose="05000000000000000000" pitchFamily="2" charset="2"/>
            </a:endParaRPr>
          </a:p>
          <a:p>
            <a:pPr marL="342900" lvl="0" indent="-342900">
              <a:lnSpc>
                <a:spcPct val="110000"/>
              </a:lnSpc>
              <a:spcAft>
                <a:spcPts val="600"/>
              </a:spcAft>
              <a:buClr>
                <a:srgbClr val="00606A"/>
              </a:buClr>
              <a:buSzPts val="1100"/>
              <a:buFont typeface="Wingdings" panose="05000000000000000000" pitchFamily="2" charset="2"/>
              <a:buChar char=""/>
            </a:pPr>
            <a:r>
              <a:rPr lang="en-GB" sz="1800" dirty="0">
                <a:solidFill>
                  <a:srgbClr val="000000"/>
                </a:solidFill>
                <a:effectLst/>
                <a:latin typeface="Arial" panose="020B0604020202020204" pitchFamily="34" charset="0"/>
                <a:ea typeface="Wingdings" panose="05000000000000000000" pitchFamily="2" charset="2"/>
                <a:cs typeface="Wingdings" panose="05000000000000000000" pitchFamily="2" charset="2"/>
              </a:rPr>
              <a:t>an explanation of the ways in which people practices can impact on organisational systems and structures, and therefore affect the effective employment, management and development of people (AC1.5) </a:t>
            </a:r>
            <a:endParaRPr lang="en-GB" sz="1800" dirty="0">
              <a:effectLst/>
              <a:latin typeface="Arial" panose="020B0604020202020204" pitchFamily="34" charset="0"/>
              <a:ea typeface="Wingdings" panose="05000000000000000000" pitchFamily="2" charset="2"/>
              <a:cs typeface="Wingdings" panose="05000000000000000000" pitchFamily="2" charset="2"/>
            </a:endParaRPr>
          </a:p>
          <a:p>
            <a:pPr marL="342900" lvl="0" indent="-342900">
              <a:lnSpc>
                <a:spcPct val="110000"/>
              </a:lnSpc>
              <a:spcAft>
                <a:spcPts val="600"/>
              </a:spcAft>
              <a:buClr>
                <a:srgbClr val="00606A"/>
              </a:buClr>
              <a:buSzPts val="1100"/>
              <a:buFont typeface="Wingdings" panose="05000000000000000000" pitchFamily="2" charset="2"/>
              <a:buChar char=""/>
            </a:pPr>
            <a:r>
              <a:rPr lang="en-GB" sz="1800" dirty="0">
                <a:solidFill>
                  <a:srgbClr val="000000"/>
                </a:solidFill>
                <a:effectLst/>
                <a:latin typeface="Arial" panose="020B0604020202020204" pitchFamily="34" charset="0"/>
                <a:ea typeface="Wingdings" panose="05000000000000000000" pitchFamily="2" charset="2"/>
                <a:cs typeface="Wingdings" panose="05000000000000000000" pitchFamily="2" charset="2"/>
              </a:rPr>
              <a:t>an exploration of the impact that technology has on people, work and working practices, and the current and emerging scale of the use of technology within organisations. (AC 1.6)</a:t>
            </a:r>
            <a:endParaRPr lang="en-GB" sz="1800" dirty="0">
              <a:effectLst/>
              <a:latin typeface="Arial" panose="020B0604020202020204" pitchFamily="34" charset="0"/>
              <a:ea typeface="Wingdings" panose="05000000000000000000" pitchFamily="2" charset="2"/>
              <a:cs typeface="Wingdings" panose="05000000000000000000" pitchFamily="2" charset="2"/>
            </a:endParaRPr>
          </a:p>
          <a:p>
            <a:endParaRPr lang="en-GB" dirty="0"/>
          </a:p>
        </p:txBody>
      </p:sp>
    </p:spTree>
    <p:extLst>
      <p:ext uri="{BB962C8B-B14F-4D97-AF65-F5344CB8AC3E}">
        <p14:creationId xmlns:p14="http://schemas.microsoft.com/office/powerpoint/2010/main" val="3897294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91068-62CD-43F5-B7C1-0E00086F0C2C}"/>
              </a:ext>
            </a:extLst>
          </p:cNvPr>
          <p:cNvSpPr>
            <a:spLocks noGrp="1"/>
          </p:cNvSpPr>
          <p:nvPr>
            <p:ph type="title"/>
          </p:nvPr>
        </p:nvSpPr>
        <p:spPr/>
        <p:txBody>
          <a:bodyPr/>
          <a:lstStyle/>
          <a:p>
            <a:r>
              <a:rPr lang="en-GB" dirty="0"/>
              <a:t>Refer to Assessment Criteria for Content</a:t>
            </a:r>
          </a:p>
        </p:txBody>
      </p:sp>
      <p:sp>
        <p:nvSpPr>
          <p:cNvPr id="3" name="Text Placeholder 2">
            <a:extLst>
              <a:ext uri="{FF2B5EF4-FFF2-40B4-BE49-F238E27FC236}">
                <a16:creationId xmlns:a16="http://schemas.microsoft.com/office/drawing/2014/main" id="{6B48B684-82D9-4FAD-B05E-B30BD6C48E1C}"/>
              </a:ext>
            </a:extLst>
          </p:cNvPr>
          <p:cNvSpPr>
            <a:spLocks noGrp="1"/>
          </p:cNvSpPr>
          <p:nvPr>
            <p:ph type="body" idx="1"/>
          </p:nvPr>
        </p:nvSpPr>
        <p:spPr/>
        <p:txBody>
          <a:bodyPr/>
          <a:lstStyle/>
          <a:p>
            <a:r>
              <a:rPr lang="en-GB" dirty="0"/>
              <a:t>First point of Task 1:</a:t>
            </a:r>
          </a:p>
        </p:txBody>
      </p:sp>
      <p:sp>
        <p:nvSpPr>
          <p:cNvPr id="4" name="Content Placeholder 3">
            <a:extLst>
              <a:ext uri="{FF2B5EF4-FFF2-40B4-BE49-F238E27FC236}">
                <a16:creationId xmlns:a16="http://schemas.microsoft.com/office/drawing/2014/main" id="{FB745B61-BBC8-4106-8B58-B65CC76BB9E8}"/>
              </a:ext>
            </a:extLst>
          </p:cNvPr>
          <p:cNvSpPr>
            <a:spLocks noGrp="1"/>
          </p:cNvSpPr>
          <p:nvPr>
            <p:ph sz="half" idx="2"/>
          </p:nvPr>
        </p:nvSpPr>
        <p:spPr/>
        <p:txBody>
          <a:bodyPr>
            <a:normAutofit lnSpcReduction="10000"/>
          </a:bodyPr>
          <a:lstStyle/>
          <a:p>
            <a:r>
              <a:rPr lang="en-GB" sz="2400" dirty="0">
                <a:effectLst/>
                <a:latin typeface="Arial" panose="020B0604020202020204" pitchFamily="34" charset="0"/>
                <a:ea typeface="Wingdings" panose="05000000000000000000" pitchFamily="2" charset="2"/>
                <a:cs typeface="Wingdings" panose="05000000000000000000" pitchFamily="2" charset="2"/>
              </a:rPr>
              <a:t>an evaluation of the advantages and disadvantages of two different types of organisational structures in different types of organisations, the range of products, services and customers associated with each, and how they link to organisational purpose. </a:t>
            </a:r>
            <a:r>
              <a:rPr lang="en-GB" sz="2400" dirty="0">
                <a:solidFill>
                  <a:srgbClr val="000000"/>
                </a:solidFill>
                <a:effectLst/>
                <a:latin typeface="Arial" panose="020B0604020202020204" pitchFamily="34" charset="0"/>
                <a:ea typeface="Wingdings" panose="05000000000000000000" pitchFamily="2" charset="2"/>
                <a:cs typeface="Wingdings" panose="05000000000000000000" pitchFamily="2" charset="2"/>
              </a:rPr>
              <a:t>(AC 1.1)  </a:t>
            </a:r>
            <a:endParaRPr lang="en-GB" sz="2400" dirty="0">
              <a:effectLst/>
              <a:latin typeface="Arial" panose="020B0604020202020204" pitchFamily="34" charset="0"/>
              <a:ea typeface="Wingdings" panose="05000000000000000000" pitchFamily="2" charset="2"/>
              <a:cs typeface="Wingdings" panose="05000000000000000000" pitchFamily="2" charset="2"/>
            </a:endParaRPr>
          </a:p>
          <a:p>
            <a:endParaRPr lang="en-GB" dirty="0"/>
          </a:p>
        </p:txBody>
      </p:sp>
      <p:sp>
        <p:nvSpPr>
          <p:cNvPr id="5" name="Text Placeholder 4">
            <a:extLst>
              <a:ext uri="{FF2B5EF4-FFF2-40B4-BE49-F238E27FC236}">
                <a16:creationId xmlns:a16="http://schemas.microsoft.com/office/drawing/2014/main" id="{1602283D-A1A6-44B0-9BAF-95787B1FD9A7}"/>
              </a:ext>
            </a:extLst>
          </p:cNvPr>
          <p:cNvSpPr>
            <a:spLocks noGrp="1"/>
          </p:cNvSpPr>
          <p:nvPr>
            <p:ph type="body" sz="quarter" idx="3"/>
          </p:nvPr>
        </p:nvSpPr>
        <p:spPr/>
        <p:txBody>
          <a:bodyPr/>
          <a:lstStyle/>
          <a:p>
            <a:r>
              <a:rPr lang="en-GB" dirty="0"/>
              <a:t>AC 1.1</a:t>
            </a:r>
          </a:p>
        </p:txBody>
      </p:sp>
      <p:sp>
        <p:nvSpPr>
          <p:cNvPr id="6" name="Content Placeholder 5">
            <a:extLst>
              <a:ext uri="{FF2B5EF4-FFF2-40B4-BE49-F238E27FC236}">
                <a16:creationId xmlns:a16="http://schemas.microsoft.com/office/drawing/2014/main" id="{E501716E-FFD7-41B4-9D4D-F9CF86A4517A}"/>
              </a:ext>
            </a:extLst>
          </p:cNvPr>
          <p:cNvSpPr>
            <a:spLocks noGrp="1"/>
          </p:cNvSpPr>
          <p:nvPr>
            <p:ph sz="quarter" idx="4"/>
          </p:nvPr>
        </p:nvSpPr>
        <p:spPr/>
        <p:txBody>
          <a:bodyPr>
            <a:normAutofit lnSpcReduction="10000"/>
          </a:bodyPr>
          <a:lstStyle/>
          <a:p>
            <a:r>
              <a:rPr lang="en-GB" dirty="0"/>
              <a:t>SMEs, global, private, public, not-for-profit, voluntary. The range of products, services and customers associated with each. Structures, for example functional, divisional, matrix; spans of control; reasons underpinning different structures, advantages and disadvantages and how these link to organisation purpose.</a:t>
            </a:r>
          </a:p>
        </p:txBody>
      </p:sp>
    </p:spTree>
    <p:extLst>
      <p:ext uri="{BB962C8B-B14F-4D97-AF65-F5344CB8AC3E}">
        <p14:creationId xmlns:p14="http://schemas.microsoft.com/office/powerpoint/2010/main" val="2978545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5E53E-CB1B-4510-BDF4-91541C7904DC}"/>
              </a:ext>
            </a:extLst>
          </p:cNvPr>
          <p:cNvSpPr>
            <a:spLocks noGrp="1"/>
          </p:cNvSpPr>
          <p:nvPr>
            <p:ph type="title"/>
          </p:nvPr>
        </p:nvSpPr>
        <p:spPr/>
        <p:txBody>
          <a:bodyPr/>
          <a:lstStyle/>
          <a:p>
            <a:r>
              <a:rPr lang="en-GB" dirty="0"/>
              <a:t>Task Two – Presentation Pack</a:t>
            </a:r>
          </a:p>
        </p:txBody>
      </p:sp>
      <p:sp>
        <p:nvSpPr>
          <p:cNvPr id="3" name="Content Placeholder 2">
            <a:extLst>
              <a:ext uri="{FF2B5EF4-FFF2-40B4-BE49-F238E27FC236}">
                <a16:creationId xmlns:a16="http://schemas.microsoft.com/office/drawing/2014/main" id="{6A99FA87-B693-44AD-8F6E-FDE2A6C800E1}"/>
              </a:ext>
            </a:extLst>
          </p:cNvPr>
          <p:cNvSpPr>
            <a:spLocks noGrp="1"/>
          </p:cNvSpPr>
          <p:nvPr>
            <p:ph idx="1"/>
          </p:nvPr>
        </p:nvSpPr>
        <p:spPr/>
        <p:txBody>
          <a:bodyPr/>
          <a:lstStyle/>
          <a:p>
            <a:r>
              <a:rPr lang="en-GB" dirty="0"/>
              <a:t>Presentation Slides and Supporting Notes – 2000 words +/-10%</a:t>
            </a:r>
          </a:p>
          <a:p>
            <a:r>
              <a:rPr lang="en-GB" dirty="0"/>
              <a:t>Audience – managers</a:t>
            </a:r>
          </a:p>
          <a:p>
            <a:r>
              <a:rPr lang="en-GB" dirty="0"/>
              <a:t>Aim – to give managers a theoretical understanding of organisational culture and workplace behaviour and how people practices should support the achievement of business goals and objectives</a:t>
            </a:r>
          </a:p>
        </p:txBody>
      </p:sp>
    </p:spTree>
    <p:extLst>
      <p:ext uri="{BB962C8B-B14F-4D97-AF65-F5344CB8AC3E}">
        <p14:creationId xmlns:p14="http://schemas.microsoft.com/office/powerpoint/2010/main" val="2431715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31AB3-4BEC-45D9-B7C1-CF1A0610A329}"/>
              </a:ext>
            </a:extLst>
          </p:cNvPr>
          <p:cNvSpPr>
            <a:spLocks noGrp="1"/>
          </p:cNvSpPr>
          <p:nvPr>
            <p:ph type="title"/>
          </p:nvPr>
        </p:nvSpPr>
        <p:spPr>
          <a:xfrm>
            <a:off x="609600" y="274638"/>
            <a:ext cx="10972800" cy="522316"/>
          </a:xfrm>
        </p:spPr>
        <p:txBody>
          <a:bodyPr>
            <a:normAutofit fontScale="90000"/>
          </a:bodyPr>
          <a:lstStyle/>
          <a:p>
            <a:r>
              <a:rPr lang="en-GB" dirty="0"/>
              <a:t>To include (covering LO2):</a:t>
            </a:r>
          </a:p>
        </p:txBody>
      </p:sp>
      <p:sp>
        <p:nvSpPr>
          <p:cNvPr id="3" name="Content Placeholder 2">
            <a:extLst>
              <a:ext uri="{FF2B5EF4-FFF2-40B4-BE49-F238E27FC236}">
                <a16:creationId xmlns:a16="http://schemas.microsoft.com/office/drawing/2014/main" id="{B08C12A3-0F09-416D-80EA-FE0343BDC2C6}"/>
              </a:ext>
            </a:extLst>
          </p:cNvPr>
          <p:cNvSpPr>
            <a:spLocks noGrp="1"/>
          </p:cNvSpPr>
          <p:nvPr>
            <p:ph idx="1"/>
          </p:nvPr>
        </p:nvSpPr>
        <p:spPr>
          <a:xfrm>
            <a:off x="609600" y="1015068"/>
            <a:ext cx="10972800" cy="4502165"/>
          </a:xfrm>
        </p:spPr>
        <p:txBody>
          <a:bodyPr>
            <a:normAutofit lnSpcReduction="10000"/>
          </a:bodyPr>
          <a:lstStyle/>
          <a:p>
            <a:pPr marL="342900" lvl="0" indent="-342900">
              <a:lnSpc>
                <a:spcPct val="110000"/>
              </a:lnSpc>
              <a:spcAft>
                <a:spcPts val="600"/>
              </a:spcAft>
              <a:buClr>
                <a:srgbClr val="00606A"/>
              </a:buClr>
              <a:buSzPts val="1100"/>
              <a:buFont typeface="Wingdings" panose="05000000000000000000" pitchFamily="2" charset="2"/>
              <a:buChar char=""/>
            </a:pPr>
            <a:r>
              <a:rPr lang="en-GB" sz="1800" dirty="0">
                <a:effectLst/>
                <a:latin typeface="Arial" panose="020B0604020202020204" pitchFamily="34" charset="0"/>
                <a:ea typeface="Wingdings" panose="05000000000000000000" pitchFamily="2" charset="2"/>
                <a:cs typeface="Wingdings" panose="05000000000000000000" pitchFamily="2" charset="2"/>
              </a:rPr>
              <a:t>an explanation of the principles of different approaches, theories and models of organisational and human behaviour that illustrate the factors that can influence how individuals, groups and teams contribute to organisational success.  (AC 2.1)</a:t>
            </a:r>
            <a:r>
              <a:rPr lang="en-GB" sz="1800" dirty="0">
                <a:effectLst/>
                <a:latin typeface="Arial" panose="020B0604020202020204" pitchFamily="34" charset="0"/>
                <a:ea typeface="Arial" panose="020B0604020202020204" pitchFamily="34" charset="0"/>
                <a:cs typeface="Wingdings" panose="05000000000000000000" pitchFamily="2" charset="2"/>
              </a:rPr>
              <a:t> </a:t>
            </a:r>
            <a:endParaRPr lang="en-GB" sz="1800" dirty="0">
              <a:effectLst/>
              <a:latin typeface="Arial" panose="020B0604020202020204" pitchFamily="34" charset="0"/>
              <a:ea typeface="Wingdings" panose="05000000000000000000" pitchFamily="2" charset="2"/>
              <a:cs typeface="Wingdings" panose="05000000000000000000" pitchFamily="2" charset="2"/>
            </a:endParaRPr>
          </a:p>
          <a:p>
            <a:pPr marL="342900" lvl="0" indent="-342900">
              <a:lnSpc>
                <a:spcPct val="110000"/>
              </a:lnSpc>
              <a:spcAft>
                <a:spcPts val="600"/>
              </a:spcAft>
              <a:buClr>
                <a:srgbClr val="00606A"/>
              </a:buClr>
              <a:buSzPts val="1100"/>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Wingdings" panose="05000000000000000000" pitchFamily="2" charset="2"/>
              </a:rPr>
              <a:t>an identification of the main drivers of change in organisations, and using at least two established models, an explanation of how people might experience change (AC 2.2) </a:t>
            </a:r>
            <a:endParaRPr lang="en-GB" sz="1800" dirty="0">
              <a:effectLst/>
              <a:latin typeface="Arial" panose="020B0604020202020204" pitchFamily="34" charset="0"/>
              <a:ea typeface="Wingdings" panose="05000000000000000000" pitchFamily="2" charset="2"/>
              <a:cs typeface="Wingdings" panose="05000000000000000000" pitchFamily="2" charset="2"/>
            </a:endParaRPr>
          </a:p>
          <a:p>
            <a:pPr marL="342900" lvl="0" indent="-342900">
              <a:lnSpc>
                <a:spcPct val="110000"/>
              </a:lnSpc>
              <a:spcAft>
                <a:spcPts val="600"/>
              </a:spcAft>
              <a:buClr>
                <a:srgbClr val="00606A"/>
              </a:buClr>
              <a:buSzPts val="1100"/>
              <a:buFont typeface="Wingdings" panose="05000000000000000000" pitchFamily="2" charset="2"/>
              <a:buChar char=""/>
            </a:pPr>
            <a:r>
              <a:rPr lang="en-GB" sz="1800" dirty="0">
                <a:effectLst/>
                <a:latin typeface="Arial" panose="020B0604020202020204" pitchFamily="34" charset="0"/>
                <a:ea typeface="Wingdings" panose="05000000000000000000" pitchFamily="2" charset="2"/>
                <a:cs typeface="Wingdings" panose="05000000000000000000" pitchFamily="2" charset="2"/>
              </a:rPr>
              <a:t>an explanation of the steps that can be taken to increase diversity and inclusion in your work, and the implications for a positive and inclusive culture of not taking these steps (AC 2.3) </a:t>
            </a:r>
          </a:p>
          <a:p>
            <a:pPr marL="342900" lvl="0" indent="-342900">
              <a:lnSpc>
                <a:spcPct val="110000"/>
              </a:lnSpc>
              <a:spcAft>
                <a:spcPts val="600"/>
              </a:spcAft>
              <a:buClr>
                <a:srgbClr val="00606A"/>
              </a:buClr>
              <a:buSzPts val="1100"/>
              <a:buFont typeface="Wingdings" panose="05000000000000000000" pitchFamily="2" charset="2"/>
              <a:buChar char=""/>
            </a:pPr>
            <a:r>
              <a:rPr lang="en-GB" sz="1800" dirty="0">
                <a:effectLst/>
                <a:latin typeface="Arial" panose="020B0604020202020204" pitchFamily="34" charset="0"/>
                <a:ea typeface="Wingdings" panose="05000000000000000000" pitchFamily="2" charset="2"/>
                <a:cs typeface="Wingdings" panose="05000000000000000000" pitchFamily="2" charset="2"/>
              </a:rPr>
              <a:t>using examples from your experience and current good practice concepts, an explanation of the positive and negative ways in which people practices can affect organisational culture and behaviours. (AC 2.4)</a:t>
            </a:r>
          </a:p>
          <a:p>
            <a:pPr marL="342900" lvl="0" indent="-342900">
              <a:lnSpc>
                <a:spcPct val="110000"/>
              </a:lnSpc>
              <a:spcAft>
                <a:spcPts val="600"/>
              </a:spcAft>
              <a:buClr>
                <a:srgbClr val="00606A"/>
              </a:buClr>
              <a:buSzPts val="1100"/>
              <a:buFont typeface="Wingdings" panose="05000000000000000000" pitchFamily="2" charset="2"/>
              <a:buChar char=""/>
            </a:pPr>
            <a:r>
              <a:rPr lang="en-GB" sz="1800" dirty="0">
                <a:effectLst/>
                <a:latin typeface="Arial" panose="020B0604020202020204" pitchFamily="34" charset="0"/>
                <a:ea typeface="Wingdings" panose="05000000000000000000" pitchFamily="2" charset="2"/>
                <a:cs typeface="Wingdings" panose="05000000000000000000" pitchFamily="2" charset="2"/>
              </a:rPr>
              <a:t>an assessment of the importance of wellbeing in the workplace and identification of the different factors affecting wellbeing that can impact physically and psychologically and upon relationships, affecting health, commitment and performance. (AC 2.5)</a:t>
            </a:r>
          </a:p>
          <a:p>
            <a:endParaRPr lang="en-GB" dirty="0"/>
          </a:p>
        </p:txBody>
      </p:sp>
    </p:spTree>
    <p:extLst>
      <p:ext uri="{BB962C8B-B14F-4D97-AF65-F5344CB8AC3E}">
        <p14:creationId xmlns:p14="http://schemas.microsoft.com/office/powerpoint/2010/main" val="1859681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144B6-7BBE-42D6-8CAB-3F5A880D5128}"/>
              </a:ext>
            </a:extLst>
          </p:cNvPr>
          <p:cNvSpPr>
            <a:spLocks noGrp="1"/>
          </p:cNvSpPr>
          <p:nvPr>
            <p:ph type="title"/>
          </p:nvPr>
        </p:nvSpPr>
        <p:spPr>
          <a:xfrm>
            <a:off x="609600" y="165581"/>
            <a:ext cx="10972800" cy="732041"/>
          </a:xfrm>
        </p:spPr>
        <p:txBody>
          <a:bodyPr>
            <a:normAutofit fontScale="90000"/>
          </a:bodyPr>
          <a:lstStyle/>
          <a:p>
            <a:r>
              <a:rPr lang="en-GB" dirty="0"/>
              <a:t>To include (LO3)</a:t>
            </a:r>
          </a:p>
        </p:txBody>
      </p:sp>
      <p:sp>
        <p:nvSpPr>
          <p:cNvPr id="3" name="Content Placeholder 2">
            <a:extLst>
              <a:ext uri="{FF2B5EF4-FFF2-40B4-BE49-F238E27FC236}">
                <a16:creationId xmlns:a16="http://schemas.microsoft.com/office/drawing/2014/main" id="{F6F10357-C7CF-413B-98FB-D6DD0FC5843B}"/>
              </a:ext>
            </a:extLst>
          </p:cNvPr>
          <p:cNvSpPr>
            <a:spLocks noGrp="1"/>
          </p:cNvSpPr>
          <p:nvPr>
            <p:ph idx="1"/>
          </p:nvPr>
        </p:nvSpPr>
        <p:spPr>
          <a:xfrm>
            <a:off x="609600" y="1442905"/>
            <a:ext cx="10972800" cy="3372375"/>
          </a:xfrm>
        </p:spPr>
        <p:txBody>
          <a:bodyPr>
            <a:normAutofit fontScale="85000" lnSpcReduction="10000"/>
          </a:bodyPr>
          <a:lstStyle/>
          <a:p>
            <a:pPr marL="342900" lvl="0" indent="-342900">
              <a:lnSpc>
                <a:spcPct val="110000"/>
              </a:lnSpc>
              <a:spcAft>
                <a:spcPts val="600"/>
              </a:spcAft>
              <a:buClr>
                <a:srgbClr val="00606A"/>
              </a:buClr>
              <a:buSzPts val="1100"/>
              <a:buFont typeface="Wingdings" panose="05000000000000000000" pitchFamily="2" charset="2"/>
              <a:buChar char=""/>
            </a:pPr>
            <a:r>
              <a:rPr lang="en-GB" sz="2600" dirty="0">
                <a:effectLst/>
                <a:latin typeface="Arial" panose="020B0604020202020204" pitchFamily="34" charset="0"/>
                <a:ea typeface="Wingdings" panose="05000000000000000000" pitchFamily="2" charset="2"/>
                <a:cs typeface="Wingdings" panose="05000000000000000000" pitchFamily="2" charset="2"/>
              </a:rPr>
              <a:t>a critical evaluation of your experience of work and how this illustrates and supports the concept and principles of employee lifecycle (AC 3.1) </a:t>
            </a:r>
          </a:p>
          <a:p>
            <a:pPr marL="342900" lvl="0" indent="-342900">
              <a:lnSpc>
                <a:spcPct val="110000"/>
              </a:lnSpc>
              <a:spcAft>
                <a:spcPts val="600"/>
              </a:spcAft>
              <a:buClr>
                <a:srgbClr val="00606A"/>
              </a:buClr>
              <a:buSzPts val="1100"/>
              <a:buFont typeface="Wingdings" panose="05000000000000000000" pitchFamily="2" charset="2"/>
              <a:buChar char=""/>
            </a:pPr>
            <a:r>
              <a:rPr lang="en-GB" sz="2600" dirty="0">
                <a:effectLst/>
                <a:latin typeface="Arial" panose="020B0604020202020204" pitchFamily="34" charset="0"/>
                <a:ea typeface="Wingdings" panose="05000000000000000000" pitchFamily="2" charset="2"/>
                <a:cs typeface="Wingdings" panose="05000000000000000000" pitchFamily="2" charset="2"/>
              </a:rPr>
              <a:t>explains both the strategic and operational links and support between people practice and other organisational functions. (AC 3.2) </a:t>
            </a:r>
          </a:p>
          <a:p>
            <a:pPr marL="342900" lvl="0" indent="-342900">
              <a:lnSpc>
                <a:spcPct val="110000"/>
              </a:lnSpc>
              <a:spcAft>
                <a:spcPts val="600"/>
              </a:spcAft>
              <a:buClr>
                <a:srgbClr val="00606A"/>
              </a:buClr>
              <a:buSzPts val="1100"/>
              <a:buFont typeface="Wingdings" panose="05000000000000000000" pitchFamily="2" charset="2"/>
              <a:buChar char=""/>
            </a:pPr>
            <a:r>
              <a:rPr lang="en-GB" sz="2600" dirty="0">
                <a:solidFill>
                  <a:srgbClr val="000000"/>
                </a:solidFill>
                <a:effectLst/>
                <a:latin typeface="Arial" panose="020B0604020202020204" pitchFamily="34" charset="0"/>
                <a:ea typeface="Wingdings" panose="05000000000000000000" pitchFamily="2" charset="2"/>
                <a:cs typeface="Wingdings" panose="05000000000000000000" pitchFamily="2" charset="2"/>
              </a:rPr>
              <a:t>explores the principles of different approaches for engaging with internal customers to establish their needs (AC 3.4)</a:t>
            </a:r>
            <a:endParaRPr lang="en-GB" sz="2600" dirty="0">
              <a:effectLst/>
              <a:latin typeface="Arial" panose="020B0604020202020204" pitchFamily="34" charset="0"/>
              <a:ea typeface="Wingdings" panose="05000000000000000000" pitchFamily="2" charset="2"/>
              <a:cs typeface="Wingdings" panose="05000000000000000000" pitchFamily="2" charset="2"/>
            </a:endParaRPr>
          </a:p>
          <a:p>
            <a:pPr marL="342900" lvl="0" indent="-342900">
              <a:lnSpc>
                <a:spcPct val="110000"/>
              </a:lnSpc>
              <a:spcAft>
                <a:spcPts val="600"/>
              </a:spcAft>
              <a:buClr>
                <a:srgbClr val="00606A"/>
              </a:buClr>
              <a:buSzPts val="1100"/>
              <a:buFont typeface="Wingdings" panose="05000000000000000000" pitchFamily="2" charset="2"/>
              <a:buChar char=""/>
            </a:pPr>
            <a:r>
              <a:rPr lang="en-GB" sz="2600" dirty="0">
                <a:effectLst/>
                <a:latin typeface="Arial" panose="020B0604020202020204" pitchFamily="34" charset="0"/>
                <a:ea typeface="Wingdings" panose="05000000000000000000" pitchFamily="2" charset="2"/>
                <a:cs typeface="Wingdings" panose="05000000000000000000" pitchFamily="2" charset="2"/>
              </a:rPr>
              <a:t>explains the key components of project planning strategies that can be used for ensuring projects are delivered in line with customer requirements. (AC 3.5)</a:t>
            </a:r>
          </a:p>
          <a:p>
            <a:endParaRPr lang="en-GB" dirty="0"/>
          </a:p>
        </p:txBody>
      </p:sp>
    </p:spTree>
    <p:extLst>
      <p:ext uri="{BB962C8B-B14F-4D97-AF65-F5344CB8AC3E}">
        <p14:creationId xmlns:p14="http://schemas.microsoft.com/office/powerpoint/2010/main" val="2074206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6815F-E549-4C39-BCFE-24428841C74B}"/>
              </a:ext>
            </a:extLst>
          </p:cNvPr>
          <p:cNvSpPr>
            <a:spLocks noGrp="1"/>
          </p:cNvSpPr>
          <p:nvPr>
            <p:ph type="title"/>
          </p:nvPr>
        </p:nvSpPr>
        <p:spPr>
          <a:xfrm>
            <a:off x="609600" y="123636"/>
            <a:ext cx="10972800" cy="799153"/>
          </a:xfrm>
        </p:spPr>
        <p:txBody>
          <a:bodyPr/>
          <a:lstStyle/>
          <a:p>
            <a:r>
              <a:rPr lang="en-GB" dirty="0"/>
              <a:t>Guidelines</a:t>
            </a:r>
          </a:p>
        </p:txBody>
      </p:sp>
      <p:sp>
        <p:nvSpPr>
          <p:cNvPr id="3" name="Content Placeholder 2">
            <a:extLst>
              <a:ext uri="{FF2B5EF4-FFF2-40B4-BE49-F238E27FC236}">
                <a16:creationId xmlns:a16="http://schemas.microsoft.com/office/drawing/2014/main" id="{A7BE72AB-7BBD-4817-80D5-0DD5D47BD09C}"/>
              </a:ext>
            </a:extLst>
          </p:cNvPr>
          <p:cNvSpPr>
            <a:spLocks noGrp="1"/>
          </p:cNvSpPr>
          <p:nvPr>
            <p:ph idx="1"/>
          </p:nvPr>
        </p:nvSpPr>
        <p:spPr>
          <a:xfrm>
            <a:off x="609600" y="1174459"/>
            <a:ext cx="10972800" cy="4342774"/>
          </a:xfrm>
        </p:spPr>
        <p:txBody>
          <a:bodyPr>
            <a:normAutofit fontScale="92500" lnSpcReduction="10000"/>
          </a:bodyPr>
          <a:lstStyle/>
          <a:p>
            <a:r>
              <a:rPr lang="en-GB" dirty="0"/>
              <a:t>Refer to academic concepts, theories and professional practice – demonstrate critical analysis</a:t>
            </a:r>
          </a:p>
          <a:p>
            <a:r>
              <a:rPr lang="en-GB" dirty="0"/>
              <a:t>Use intext citations and include a bibliography</a:t>
            </a:r>
          </a:p>
          <a:p>
            <a:pPr marL="0" indent="0">
              <a:buNone/>
            </a:pPr>
            <a:endParaRPr lang="en-GB" dirty="0"/>
          </a:p>
          <a:p>
            <a:pPr marL="0" indent="0">
              <a:buNone/>
            </a:pPr>
            <a:r>
              <a:rPr lang="en-GB" dirty="0"/>
              <a:t>Intext citation example (in your body of work): (Horn, 2009)</a:t>
            </a:r>
          </a:p>
          <a:p>
            <a:pPr marL="0" indent="0">
              <a:buNone/>
            </a:pPr>
            <a:r>
              <a:rPr lang="en-GB" dirty="0"/>
              <a:t>Entry in Bibliography: Horn, R. (2009) </a:t>
            </a:r>
            <a:r>
              <a:rPr lang="en-GB" i="1" dirty="0"/>
              <a:t>The Business Skills Handbook</a:t>
            </a:r>
            <a:r>
              <a:rPr lang="en-GB" dirty="0"/>
              <a:t>. </a:t>
            </a:r>
            <a:r>
              <a:rPr lang="en-GB" dirty="0" err="1"/>
              <a:t>London:CIPD</a:t>
            </a:r>
            <a:endParaRPr lang="en-GB" dirty="0"/>
          </a:p>
          <a:p>
            <a:pPr marL="0" indent="0">
              <a:buNone/>
            </a:pPr>
            <a:r>
              <a:rPr lang="en-GB" dirty="0"/>
              <a:t>Use the University’s Harvard Referencing Guide: </a:t>
            </a:r>
            <a:r>
              <a:rPr lang="en-GB" dirty="0">
                <a:hlinkClick r:id="rId2"/>
              </a:rPr>
              <a:t>Harvard-eng_v.1.2.pdf (uwtsd.ac.uk)</a:t>
            </a:r>
            <a:endParaRPr lang="en-GB" dirty="0"/>
          </a:p>
        </p:txBody>
      </p:sp>
    </p:spTree>
    <p:extLst>
      <p:ext uri="{BB962C8B-B14F-4D97-AF65-F5344CB8AC3E}">
        <p14:creationId xmlns:p14="http://schemas.microsoft.com/office/powerpoint/2010/main" val="3452163911"/>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docProps/app.xml><?xml version="1.0" encoding="utf-8"?>
<Properties xmlns="http://schemas.openxmlformats.org/officeDocument/2006/extended-properties" xmlns:vt="http://schemas.openxmlformats.org/officeDocument/2006/docPropsVTypes">
  <Template>ThemeUWTSD</Template>
  <TotalTime>215</TotalTime>
  <Words>890</Words>
  <Application>Microsoft Office PowerPoint</Application>
  <PresentationFormat>Widescreen</PresentationFormat>
  <Paragraphs>47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Myriad Pro</vt:lpstr>
      <vt:lpstr>Wingdings</vt:lpstr>
      <vt:lpstr>ThemeUWTSD</vt:lpstr>
      <vt:lpstr>Assignment Guidance – 5CO01</vt:lpstr>
      <vt:lpstr>Case Study</vt:lpstr>
      <vt:lpstr>Considerations</vt:lpstr>
      <vt:lpstr>Task One - Report</vt:lpstr>
      <vt:lpstr>To include:</vt:lpstr>
      <vt:lpstr>Refer to Assessment Criteria for Content</vt:lpstr>
      <vt:lpstr>Task Two – Presentation Pack</vt:lpstr>
      <vt:lpstr>To include (covering LO2):</vt:lpstr>
      <vt:lpstr>To include (LO3)</vt:lpstr>
      <vt:lpstr>Guidelines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4</cp:revision>
  <dcterms:created xsi:type="dcterms:W3CDTF">2021-09-28T09:36:28Z</dcterms:created>
  <dcterms:modified xsi:type="dcterms:W3CDTF">2021-09-28T13:11:38Z</dcterms:modified>
</cp:coreProperties>
</file>