
<file path=[Content_Types].xml><?xml version="1.0" encoding="utf-8"?>
<Types xmlns="http://schemas.openxmlformats.org/package/2006/content-types">
  <Default Extension="jpg" ContentType="image/jp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30275213" cy="21388388"/>
  <p:notesSz cx="21388388" cy="302752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949" autoAdjust="0"/>
    <p:restoredTop sz="94610"/>
  </p:normalViewPr>
  <p:slideViewPr>
    <p:cSldViewPr snapToGrid="0" snapToObjects="1">
      <p:cViewPr varScale="1">
        <p:scale>
          <a:sx n="27" d="100"/>
          <a:sy n="27" d="100"/>
        </p:scale>
        <p:origin x="1680"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8447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4.jpg" /><Relationship Id="rId5" Type="http://schemas.openxmlformats.org/officeDocument/2006/relationships/image" Target="../media/image3.jpg" /><Relationship Id="rId4" Type="http://schemas.openxmlformats.org/officeDocument/2006/relationships/image" Target="../media/image2.jpg"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pic>
        <p:nvPicPr>
          <p:cNvPr id="2" name="Image 0" descr="img/hero_c.jpg"/>
          <p:cNvPicPr>
            <a:picLocks noChangeAspect="1"/>
          </p:cNvPicPr>
          <p:nvPr/>
        </p:nvPicPr>
        <p:blipFill>
          <a:blip r:embed="rId3"/>
          <a:srcRect/>
          <a:stretch/>
        </p:blipFill>
        <p:spPr>
          <a:xfrm>
            <a:off x="0" y="0"/>
            <a:ext cx="30275784" cy="3657600"/>
          </a:xfrm>
          <a:prstGeom prst="rect">
            <a:avLst/>
          </a:prstGeom>
        </p:spPr>
      </p:pic>
      <p:sp>
        <p:nvSpPr>
          <p:cNvPr id="3" name="Shape 0"/>
          <p:cNvSpPr/>
          <p:nvPr/>
        </p:nvSpPr>
        <p:spPr>
          <a:xfrm>
            <a:off x="0" y="0"/>
            <a:ext cx="30275784" cy="3657600"/>
          </a:xfrm>
          <a:prstGeom prst="rect">
            <a:avLst/>
          </a:prstGeom>
          <a:solidFill>
            <a:srgbClr val="0B3D2E">
              <a:alpha val="80000"/>
            </a:srgbClr>
          </a:solidFill>
          <a:ln w="12700">
            <a:solidFill>
              <a:srgbClr val="0B3D2E">
                <a:alpha val="0"/>
              </a:srgbClr>
            </a:solidFill>
            <a:prstDash val="solid"/>
          </a:ln>
        </p:spPr>
        <p:txBody>
          <a:bodyPr/>
          <a:lstStyle/>
          <a:p>
            <a:endParaRPr lang="en-GB"/>
          </a:p>
        </p:txBody>
      </p:sp>
      <p:sp>
        <p:nvSpPr>
          <p:cNvPr id="4" name="Text 1"/>
          <p:cNvSpPr txBox="1"/>
          <p:nvPr/>
        </p:nvSpPr>
        <p:spPr>
          <a:xfrm>
            <a:off x="548640" y="411480"/>
            <a:ext cx="18288000" cy="457200"/>
          </a:xfrm>
          <a:prstGeom prst="rect">
            <a:avLst/>
          </a:prstGeom>
          <a:noFill/>
          <a:ln/>
        </p:spPr>
        <p:txBody>
          <a:bodyPr wrap="square" lIns="0" tIns="0" rIns="0" bIns="0" rtlCol="0" anchor="ctr"/>
          <a:lstStyle/>
          <a:p>
            <a:pPr marL="0" indent="0">
              <a:buNone/>
            </a:pPr>
            <a:r>
              <a:rPr lang="en-US" sz="2200" b="1" kern="0" spc="300" dirty="0">
                <a:solidFill>
                  <a:srgbClr val="FFD54A"/>
                </a:solidFill>
                <a:latin typeface="Calibri" pitchFamily="34" charset="0"/>
                <a:ea typeface="Calibri" pitchFamily="34" charset="-122"/>
                <a:cs typeface="Calibri" pitchFamily="34" charset="-120"/>
              </a:rPr>
              <a:t>PROJECT PROPOSAL  |  OPTION D: SUSTAINABLE REDESIGN</a:t>
            </a:r>
            <a:endParaRPr lang="en-US" sz="2200" dirty="0"/>
          </a:p>
        </p:txBody>
      </p:sp>
      <p:sp>
        <p:nvSpPr>
          <p:cNvPr id="5" name="Text 2"/>
          <p:cNvSpPr txBox="1"/>
          <p:nvPr/>
        </p:nvSpPr>
        <p:spPr>
          <a:xfrm>
            <a:off x="548640" y="914400"/>
            <a:ext cx="29178504" cy="1097280"/>
          </a:xfrm>
          <a:prstGeom prst="rect">
            <a:avLst/>
          </a:prstGeom>
          <a:noFill/>
          <a:ln/>
        </p:spPr>
        <p:txBody>
          <a:bodyPr wrap="square" lIns="0" tIns="0" rIns="0" bIns="0" rtlCol="0" anchor="ctr"/>
          <a:lstStyle/>
          <a:p>
            <a:pPr marL="0" indent="0">
              <a:buNone/>
            </a:pPr>
            <a:r>
              <a:rPr lang="en-US" sz="6600" b="1" dirty="0">
                <a:solidFill>
                  <a:srgbClr val="FFFFFF"/>
                </a:solidFill>
                <a:latin typeface="Cambria" pitchFamily="34" charset="0"/>
                <a:ea typeface="Cambria" pitchFamily="34" charset="-122"/>
                <a:cs typeface="Cambria" pitchFamily="34" charset="-120"/>
              </a:rPr>
              <a:t>GreenLink: Net-Zero Redesign of the Metropolitan Transport Network</a:t>
            </a:r>
            <a:endParaRPr lang="en-US" sz="6600" dirty="0"/>
          </a:p>
        </p:txBody>
      </p:sp>
      <p:sp>
        <p:nvSpPr>
          <p:cNvPr id="6" name="Text 3"/>
          <p:cNvSpPr txBox="1"/>
          <p:nvPr/>
        </p:nvSpPr>
        <p:spPr>
          <a:xfrm>
            <a:off x="548640" y="2148840"/>
            <a:ext cx="29178504" cy="548640"/>
          </a:xfrm>
          <a:prstGeom prst="rect">
            <a:avLst/>
          </a:prstGeom>
          <a:noFill/>
          <a:ln/>
        </p:spPr>
        <p:txBody>
          <a:bodyPr wrap="square" lIns="0" tIns="0" rIns="0" bIns="0" rtlCol="0" anchor="ctr"/>
          <a:lstStyle/>
          <a:p>
            <a:pPr marL="0" indent="0">
              <a:buNone/>
            </a:pPr>
            <a:r>
              <a:rPr lang="en-US" sz="2800" i="1" dirty="0">
                <a:solidFill>
                  <a:srgbClr val="E8F5EC"/>
                </a:solidFill>
                <a:latin typeface="Calibri" pitchFamily="34" charset="0"/>
                <a:ea typeface="Calibri" pitchFamily="34" charset="-122"/>
                <a:cs typeface="Calibri" pitchFamily="34" charset="-120"/>
              </a:rPr>
              <a:t>Renewable power, electric charging and green </a:t>
            </a:r>
            <a:r>
              <a:rPr lang="en-US" sz="3200" i="1" dirty="0">
                <a:solidFill>
                  <a:srgbClr val="E8F5EC"/>
                </a:solidFill>
                <a:latin typeface="Calibri" pitchFamily="34" charset="0"/>
                <a:ea typeface="Calibri" pitchFamily="34" charset="-122"/>
                <a:cs typeface="Calibri" pitchFamily="34" charset="-120"/>
              </a:rPr>
              <a:t>logistics</a:t>
            </a:r>
            <a:r>
              <a:rPr lang="en-US" sz="2800" i="1" dirty="0">
                <a:solidFill>
                  <a:srgbClr val="E8F5EC"/>
                </a:solidFill>
                <a:latin typeface="Calibri" pitchFamily="34" charset="0"/>
                <a:ea typeface="Calibri" pitchFamily="34" charset="-122"/>
                <a:cs typeface="Calibri" pitchFamily="34" charset="-120"/>
              </a:rPr>
              <a:t> for the regenerated city transport hub</a:t>
            </a:r>
            <a:endParaRPr lang="en-US" sz="2800" dirty="0"/>
          </a:p>
        </p:txBody>
      </p:sp>
      <p:sp>
        <p:nvSpPr>
          <p:cNvPr id="7" name="Text 4"/>
          <p:cNvSpPr txBox="1"/>
          <p:nvPr/>
        </p:nvSpPr>
        <p:spPr>
          <a:xfrm>
            <a:off x="548640" y="2926080"/>
            <a:ext cx="29178504" cy="457200"/>
          </a:xfrm>
          <a:prstGeom prst="rect">
            <a:avLst/>
          </a:prstGeom>
          <a:noFill/>
          <a:ln/>
        </p:spPr>
        <p:txBody>
          <a:bodyPr wrap="square" lIns="0" tIns="0" rIns="0" bIns="0" rtlCol="0" anchor="ctr"/>
          <a:lstStyle/>
          <a:p>
            <a:pPr marL="0" indent="0">
              <a:buNone/>
            </a:pPr>
            <a:r>
              <a:rPr lang="en-US" sz="2400" dirty="0">
                <a:solidFill>
                  <a:srgbClr val="CFE8D8"/>
                </a:solidFill>
                <a:latin typeface="Calibri" pitchFamily="34" charset="0"/>
                <a:ea typeface="Calibri" pitchFamily="34" charset="-122"/>
                <a:cs typeface="Calibri" pitchFamily="34" charset="-120"/>
              </a:rPr>
              <a:t>City Regeneration Authority  •  LCLM5003 Project Management  •  Student: Zaffar Hussain •  ID: 2436275</a:t>
            </a:r>
            <a:endParaRPr lang="en-US" sz="2400" dirty="0"/>
          </a:p>
        </p:txBody>
      </p:sp>
      <p:sp>
        <p:nvSpPr>
          <p:cNvPr id="8" name="Shape 5"/>
          <p:cNvSpPr/>
          <p:nvPr/>
        </p:nvSpPr>
        <p:spPr>
          <a:xfrm>
            <a:off x="548640" y="4023360"/>
            <a:ext cx="7020306" cy="1645920"/>
          </a:xfrm>
          <a:prstGeom prst="roundRect">
            <a:avLst>
              <a:gd name="adj" fmla="val 13889"/>
            </a:avLst>
          </a:prstGeom>
          <a:solidFill>
            <a:srgbClr val="2E9E4F"/>
          </a:solidFill>
          <a:ln w="12700">
            <a:solidFill>
              <a:srgbClr val="2E9E4F"/>
            </a:solidFill>
            <a:prstDash val="solid"/>
          </a:ln>
        </p:spPr>
        <p:txBody>
          <a:bodyPr/>
          <a:lstStyle/>
          <a:p>
            <a:endParaRPr lang="en-GB"/>
          </a:p>
        </p:txBody>
      </p:sp>
      <p:sp>
        <p:nvSpPr>
          <p:cNvPr id="9" name="Text 6"/>
          <p:cNvSpPr txBox="1"/>
          <p:nvPr/>
        </p:nvSpPr>
        <p:spPr>
          <a:xfrm>
            <a:off x="868680" y="4023360"/>
            <a:ext cx="2560320" cy="1645920"/>
          </a:xfrm>
          <a:prstGeom prst="rect">
            <a:avLst/>
          </a:prstGeom>
          <a:noFill/>
          <a:ln/>
        </p:spPr>
        <p:txBody>
          <a:bodyPr wrap="square" lIns="0" tIns="0" rIns="0" bIns="0" rtlCol="0" anchor="ctr"/>
          <a:lstStyle/>
          <a:p>
            <a:pPr marL="0" indent="0">
              <a:buNone/>
            </a:pPr>
            <a:r>
              <a:rPr lang="en-US" sz="6000" b="1" dirty="0">
                <a:solidFill>
                  <a:srgbClr val="FFFFFF"/>
                </a:solidFill>
                <a:latin typeface="Cambria" pitchFamily="34" charset="0"/>
                <a:ea typeface="Cambria" pitchFamily="34" charset="-122"/>
                <a:cs typeface="Cambria" pitchFamily="34" charset="-120"/>
              </a:rPr>
              <a:t>40%</a:t>
            </a:r>
            <a:endParaRPr lang="en-US" sz="6000" dirty="0"/>
          </a:p>
        </p:txBody>
      </p:sp>
      <p:sp>
        <p:nvSpPr>
          <p:cNvPr id="10" name="Text 7"/>
          <p:cNvSpPr txBox="1"/>
          <p:nvPr/>
        </p:nvSpPr>
        <p:spPr>
          <a:xfrm>
            <a:off x="3474720" y="4023360"/>
            <a:ext cx="3819906" cy="1645920"/>
          </a:xfrm>
          <a:prstGeom prst="rect">
            <a:avLst/>
          </a:prstGeom>
          <a:noFill/>
          <a:ln/>
        </p:spPr>
        <p:txBody>
          <a:bodyPr wrap="square" lIns="0" tIns="0" rIns="0" bIns="0" rtlCol="0" anchor="ctr"/>
          <a:lstStyle/>
          <a:p>
            <a:pPr marL="0" indent="0">
              <a:buNone/>
            </a:pPr>
            <a:r>
              <a:rPr lang="en-US" sz="2800" dirty="0">
                <a:solidFill>
                  <a:srgbClr val="FFFFFF"/>
                </a:solidFill>
                <a:latin typeface="Calibri" pitchFamily="34" charset="0"/>
                <a:ea typeface="Calibri" pitchFamily="34" charset="-122"/>
                <a:cs typeface="Calibri" pitchFamily="34" charset="-120"/>
              </a:rPr>
              <a:t>of hub energy from on-site renewables</a:t>
            </a:r>
            <a:endParaRPr lang="en-US" sz="2800" dirty="0"/>
          </a:p>
        </p:txBody>
      </p:sp>
      <p:sp>
        <p:nvSpPr>
          <p:cNvPr id="11" name="Shape 8"/>
          <p:cNvSpPr/>
          <p:nvPr/>
        </p:nvSpPr>
        <p:spPr>
          <a:xfrm>
            <a:off x="7934706" y="4023360"/>
            <a:ext cx="7020306" cy="1645920"/>
          </a:xfrm>
          <a:prstGeom prst="roundRect">
            <a:avLst>
              <a:gd name="adj" fmla="val 13889"/>
            </a:avLst>
          </a:prstGeom>
          <a:solidFill>
            <a:srgbClr val="0E7C86"/>
          </a:solidFill>
          <a:ln w="12700">
            <a:solidFill>
              <a:srgbClr val="0E7C86"/>
            </a:solidFill>
            <a:prstDash val="solid"/>
          </a:ln>
        </p:spPr>
        <p:txBody>
          <a:bodyPr/>
          <a:lstStyle/>
          <a:p>
            <a:endParaRPr lang="en-GB"/>
          </a:p>
        </p:txBody>
      </p:sp>
      <p:sp>
        <p:nvSpPr>
          <p:cNvPr id="12" name="Text 9"/>
          <p:cNvSpPr txBox="1"/>
          <p:nvPr/>
        </p:nvSpPr>
        <p:spPr>
          <a:xfrm>
            <a:off x="8254746" y="4023360"/>
            <a:ext cx="2560320" cy="1645920"/>
          </a:xfrm>
          <a:prstGeom prst="rect">
            <a:avLst/>
          </a:prstGeom>
          <a:noFill/>
          <a:ln/>
        </p:spPr>
        <p:txBody>
          <a:bodyPr wrap="square" lIns="0" tIns="0" rIns="0" bIns="0" rtlCol="0" anchor="ctr"/>
          <a:lstStyle/>
          <a:p>
            <a:pPr marL="0" indent="0">
              <a:buNone/>
            </a:pPr>
            <a:r>
              <a:rPr lang="en-US" sz="6000" b="1" dirty="0">
                <a:solidFill>
                  <a:srgbClr val="FFFFFF"/>
                </a:solidFill>
                <a:latin typeface="Cambria" pitchFamily="34" charset="0"/>
                <a:ea typeface="Cambria" pitchFamily="34" charset="-122"/>
                <a:cs typeface="Cambria" pitchFamily="34" charset="-120"/>
              </a:rPr>
              <a:t>150</a:t>
            </a:r>
            <a:endParaRPr lang="en-US" sz="6000" dirty="0"/>
          </a:p>
        </p:txBody>
      </p:sp>
      <p:sp>
        <p:nvSpPr>
          <p:cNvPr id="13" name="Text 10"/>
          <p:cNvSpPr txBox="1"/>
          <p:nvPr/>
        </p:nvSpPr>
        <p:spPr>
          <a:xfrm>
            <a:off x="10860786" y="4023360"/>
            <a:ext cx="3819906" cy="1645920"/>
          </a:xfrm>
          <a:prstGeom prst="rect">
            <a:avLst/>
          </a:prstGeom>
          <a:noFill/>
          <a:ln/>
        </p:spPr>
        <p:txBody>
          <a:bodyPr wrap="square" lIns="0" tIns="0" rIns="0" bIns="0" rtlCol="0" anchor="ctr"/>
          <a:lstStyle/>
          <a:p>
            <a:pPr marL="0" indent="0">
              <a:buNone/>
            </a:pPr>
            <a:r>
              <a:rPr lang="en-US" sz="2800" dirty="0">
                <a:solidFill>
                  <a:srgbClr val="FFFFFF"/>
                </a:solidFill>
                <a:latin typeface="Calibri" pitchFamily="34" charset="0"/>
                <a:ea typeface="Calibri" pitchFamily="34" charset="-122"/>
                <a:cs typeface="Calibri" pitchFamily="34" charset="-120"/>
              </a:rPr>
              <a:t>public EV charge points + 40 e-bus chargers</a:t>
            </a:r>
            <a:endParaRPr lang="en-US" sz="2800" dirty="0"/>
          </a:p>
        </p:txBody>
      </p:sp>
      <p:sp>
        <p:nvSpPr>
          <p:cNvPr id="14" name="Shape 11"/>
          <p:cNvSpPr/>
          <p:nvPr/>
        </p:nvSpPr>
        <p:spPr>
          <a:xfrm>
            <a:off x="15320772" y="4023360"/>
            <a:ext cx="7020306" cy="1645920"/>
          </a:xfrm>
          <a:prstGeom prst="roundRect">
            <a:avLst>
              <a:gd name="adj" fmla="val 13889"/>
            </a:avLst>
          </a:prstGeom>
          <a:solidFill>
            <a:srgbClr val="F2B705"/>
          </a:solidFill>
          <a:ln w="12700">
            <a:solidFill>
              <a:srgbClr val="F2B705"/>
            </a:solidFill>
            <a:prstDash val="solid"/>
          </a:ln>
        </p:spPr>
        <p:txBody>
          <a:bodyPr/>
          <a:lstStyle/>
          <a:p>
            <a:endParaRPr lang="en-GB"/>
          </a:p>
        </p:txBody>
      </p:sp>
      <p:sp>
        <p:nvSpPr>
          <p:cNvPr id="15" name="Text 12"/>
          <p:cNvSpPr txBox="1"/>
          <p:nvPr/>
        </p:nvSpPr>
        <p:spPr>
          <a:xfrm>
            <a:off x="15640812" y="4023360"/>
            <a:ext cx="2560320" cy="1645920"/>
          </a:xfrm>
          <a:prstGeom prst="rect">
            <a:avLst/>
          </a:prstGeom>
          <a:noFill/>
          <a:ln/>
        </p:spPr>
        <p:txBody>
          <a:bodyPr wrap="square" lIns="0" tIns="0" rIns="0" bIns="0" rtlCol="0" anchor="ctr"/>
          <a:lstStyle/>
          <a:p>
            <a:pPr marL="0" indent="0">
              <a:buNone/>
            </a:pPr>
            <a:r>
              <a:rPr lang="en-US" sz="6000" b="1" dirty="0">
                <a:solidFill>
                  <a:srgbClr val="0B3D2E"/>
                </a:solidFill>
                <a:latin typeface="Cambria" pitchFamily="34" charset="0"/>
                <a:ea typeface="Cambria" pitchFamily="34" charset="-122"/>
                <a:cs typeface="Cambria" pitchFamily="34" charset="-120"/>
              </a:rPr>
              <a:t>60%</a:t>
            </a:r>
            <a:endParaRPr lang="en-US" sz="6000" dirty="0"/>
          </a:p>
        </p:txBody>
      </p:sp>
      <p:sp>
        <p:nvSpPr>
          <p:cNvPr id="16" name="Text 13"/>
          <p:cNvSpPr txBox="1"/>
          <p:nvPr/>
        </p:nvSpPr>
        <p:spPr>
          <a:xfrm>
            <a:off x="18246852" y="4023360"/>
            <a:ext cx="3819906" cy="1645920"/>
          </a:xfrm>
          <a:prstGeom prst="rect">
            <a:avLst/>
          </a:prstGeom>
          <a:noFill/>
          <a:ln/>
        </p:spPr>
        <p:txBody>
          <a:bodyPr wrap="square" lIns="0" tIns="0" rIns="0" bIns="0" rtlCol="0" anchor="ctr"/>
          <a:lstStyle/>
          <a:p>
            <a:pPr marL="0" indent="0">
              <a:buNone/>
            </a:pPr>
            <a:r>
              <a:rPr lang="en-US" sz="2800" dirty="0">
                <a:solidFill>
                  <a:srgbClr val="0B3D2E"/>
                </a:solidFill>
                <a:latin typeface="Calibri" pitchFamily="34" charset="0"/>
                <a:ea typeface="Calibri" pitchFamily="34" charset="-122"/>
                <a:cs typeface="Calibri" pitchFamily="34" charset="-120"/>
              </a:rPr>
              <a:t>of last-mile freight zero-emission</a:t>
            </a:r>
            <a:endParaRPr lang="en-US" sz="2800" dirty="0"/>
          </a:p>
        </p:txBody>
      </p:sp>
      <p:sp>
        <p:nvSpPr>
          <p:cNvPr id="17" name="Shape 14"/>
          <p:cNvSpPr/>
          <p:nvPr/>
        </p:nvSpPr>
        <p:spPr>
          <a:xfrm>
            <a:off x="22706838" y="4023360"/>
            <a:ext cx="7020306" cy="1645920"/>
          </a:xfrm>
          <a:prstGeom prst="roundRect">
            <a:avLst>
              <a:gd name="adj" fmla="val 13889"/>
            </a:avLst>
          </a:prstGeom>
          <a:solidFill>
            <a:srgbClr val="E4572E"/>
          </a:solidFill>
          <a:ln w="12700">
            <a:solidFill>
              <a:srgbClr val="E4572E"/>
            </a:solidFill>
            <a:prstDash val="solid"/>
          </a:ln>
        </p:spPr>
        <p:txBody>
          <a:bodyPr/>
          <a:lstStyle/>
          <a:p>
            <a:endParaRPr lang="en-GB"/>
          </a:p>
        </p:txBody>
      </p:sp>
      <p:sp>
        <p:nvSpPr>
          <p:cNvPr id="18" name="Text 15"/>
          <p:cNvSpPr txBox="1"/>
          <p:nvPr/>
        </p:nvSpPr>
        <p:spPr>
          <a:xfrm>
            <a:off x="23026878" y="4023360"/>
            <a:ext cx="2560320" cy="1645920"/>
          </a:xfrm>
          <a:prstGeom prst="rect">
            <a:avLst/>
          </a:prstGeom>
          <a:noFill/>
          <a:ln/>
        </p:spPr>
        <p:txBody>
          <a:bodyPr wrap="square" lIns="0" tIns="0" rIns="0" bIns="0" rtlCol="0" anchor="ctr"/>
          <a:lstStyle/>
          <a:p>
            <a:pPr marL="0" indent="0">
              <a:buNone/>
            </a:pPr>
            <a:r>
              <a:rPr lang="en-US" sz="6000" b="1" dirty="0">
                <a:solidFill>
                  <a:srgbClr val="FFFFFF"/>
                </a:solidFill>
                <a:latin typeface="Cambria" pitchFamily="34" charset="0"/>
                <a:ea typeface="Cambria" pitchFamily="34" charset="-122"/>
                <a:cs typeface="Cambria" pitchFamily="34" charset="-120"/>
              </a:rPr>
              <a:t>30%</a:t>
            </a:r>
            <a:endParaRPr lang="en-US" sz="6000" dirty="0"/>
          </a:p>
        </p:txBody>
      </p:sp>
      <p:sp>
        <p:nvSpPr>
          <p:cNvPr id="19" name="Text 16"/>
          <p:cNvSpPr txBox="1"/>
          <p:nvPr/>
        </p:nvSpPr>
        <p:spPr>
          <a:xfrm>
            <a:off x="25632918" y="4023360"/>
            <a:ext cx="3819906" cy="1645920"/>
          </a:xfrm>
          <a:prstGeom prst="rect">
            <a:avLst/>
          </a:prstGeom>
          <a:noFill/>
          <a:ln/>
        </p:spPr>
        <p:txBody>
          <a:bodyPr wrap="square" lIns="0" tIns="0" rIns="0" bIns="0" rtlCol="0" anchor="ctr"/>
          <a:lstStyle/>
          <a:p>
            <a:pPr marL="0" indent="0">
              <a:buNone/>
            </a:pPr>
            <a:r>
              <a:rPr lang="en-US" sz="2800" dirty="0">
                <a:solidFill>
                  <a:srgbClr val="FFFFFF"/>
                </a:solidFill>
                <a:latin typeface="Calibri" pitchFamily="34" charset="0"/>
                <a:ea typeface="Calibri" pitchFamily="34" charset="-122"/>
                <a:cs typeface="Calibri" pitchFamily="34" charset="-120"/>
              </a:rPr>
              <a:t>less embodied carbon in new structures</a:t>
            </a:r>
            <a:endParaRPr lang="en-US" sz="2800" dirty="0"/>
          </a:p>
        </p:txBody>
      </p:sp>
      <p:sp>
        <p:nvSpPr>
          <p:cNvPr id="20" name="Shape 17"/>
          <p:cNvSpPr/>
          <p:nvPr/>
        </p:nvSpPr>
        <p:spPr>
          <a:xfrm>
            <a:off x="548640" y="6035040"/>
            <a:ext cx="9421368" cy="3840480"/>
          </a:xfrm>
          <a:prstGeom prst="roundRect">
            <a:avLst>
              <a:gd name="adj" fmla="val 4762"/>
            </a:avLst>
          </a:prstGeom>
          <a:solidFill>
            <a:srgbClr val="EAF6EE"/>
          </a:solidFill>
          <a:ln w="12700">
            <a:solidFill>
              <a:srgbClr val="EAF6EE"/>
            </a:solidFill>
            <a:prstDash val="solid"/>
          </a:ln>
        </p:spPr>
        <p:txBody>
          <a:bodyPr/>
          <a:lstStyle/>
          <a:p>
            <a:endParaRPr lang="en-GB"/>
          </a:p>
        </p:txBody>
      </p:sp>
      <p:sp>
        <p:nvSpPr>
          <p:cNvPr id="21" name="Shape 18"/>
          <p:cNvSpPr/>
          <p:nvPr/>
        </p:nvSpPr>
        <p:spPr>
          <a:xfrm>
            <a:off x="868680" y="6309360"/>
            <a:ext cx="685800" cy="685800"/>
          </a:xfrm>
          <a:prstGeom prst="ellipse">
            <a:avLst/>
          </a:prstGeom>
          <a:solidFill>
            <a:srgbClr val="2E9E4F"/>
          </a:solidFill>
          <a:ln w="12700">
            <a:solidFill>
              <a:srgbClr val="2E9E4F"/>
            </a:solidFill>
            <a:prstDash val="solid"/>
          </a:ln>
        </p:spPr>
        <p:txBody>
          <a:bodyPr/>
          <a:lstStyle/>
          <a:p>
            <a:endParaRPr lang="en-GB"/>
          </a:p>
        </p:txBody>
      </p:sp>
      <p:sp>
        <p:nvSpPr>
          <p:cNvPr id="22" name="Text 19"/>
          <p:cNvSpPr txBox="1"/>
          <p:nvPr/>
        </p:nvSpPr>
        <p:spPr>
          <a:xfrm>
            <a:off x="868680" y="6309360"/>
            <a:ext cx="685800" cy="68580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1</a:t>
            </a:r>
            <a:endParaRPr lang="en-US" sz="2800" dirty="0"/>
          </a:p>
        </p:txBody>
      </p:sp>
      <p:sp>
        <p:nvSpPr>
          <p:cNvPr id="23" name="Text 20"/>
          <p:cNvSpPr txBox="1"/>
          <p:nvPr/>
        </p:nvSpPr>
        <p:spPr>
          <a:xfrm>
            <a:off x="1737360" y="6309360"/>
            <a:ext cx="7958328" cy="685800"/>
          </a:xfrm>
          <a:prstGeom prst="rect">
            <a:avLst/>
          </a:prstGeom>
          <a:noFill/>
          <a:ln/>
        </p:spPr>
        <p:txBody>
          <a:bodyPr wrap="square" lIns="0" tIns="0" rIns="0" bIns="0" rtlCol="0" anchor="ctr"/>
          <a:lstStyle/>
          <a:p>
            <a:pPr marL="0" indent="0">
              <a:buNone/>
            </a:pPr>
            <a:r>
              <a:rPr lang="en-US" sz="4000" b="1" dirty="0">
                <a:solidFill>
                  <a:srgbClr val="2E9E4F"/>
                </a:solidFill>
                <a:latin typeface="Cambria" pitchFamily="34" charset="0"/>
                <a:ea typeface="Cambria" pitchFamily="34" charset="-122"/>
                <a:cs typeface="Cambria" pitchFamily="34" charset="-120"/>
              </a:rPr>
              <a:t>Background &amp; Rationale</a:t>
            </a:r>
            <a:endParaRPr lang="en-US" sz="4000" dirty="0"/>
          </a:p>
        </p:txBody>
      </p:sp>
      <p:sp>
        <p:nvSpPr>
          <p:cNvPr id="24" name="Text 21"/>
          <p:cNvSpPr txBox="1"/>
          <p:nvPr/>
        </p:nvSpPr>
        <p:spPr>
          <a:xfrm>
            <a:off x="914400" y="7178040"/>
            <a:ext cx="8689848" cy="2606040"/>
          </a:xfrm>
          <a:prstGeom prst="rect">
            <a:avLst/>
          </a:prstGeom>
          <a:noFill/>
          <a:ln/>
        </p:spPr>
        <p:txBody>
          <a:bodyPr wrap="square" lIns="0" tIns="0" rIns="0" bIns="0" rtlCol="0" anchor="t"/>
          <a:lstStyle/>
          <a:p>
            <a:pPr marL="0" indent="0" algn="just">
              <a:spcAft>
                <a:spcPts val="600"/>
              </a:spcAft>
              <a:buNone/>
            </a:pPr>
            <a:r>
              <a:rPr lang="en-GB" sz="2100" dirty="0">
                <a:solidFill>
                  <a:srgbClr val="1F2A26"/>
                </a:solidFill>
                <a:latin typeface="Calibri" pitchFamily="34" charset="0"/>
                <a:ea typeface="Calibri" pitchFamily="34" charset="-122"/>
                <a:cs typeface="Calibri" pitchFamily="34" charset="-120"/>
              </a:rPr>
              <a:t>The closure of the central hub in November 2025 will eliminate the main rail, bus and freight interchanges in the city. Reconstruction of these facilities was inevitable. When designing new transport systems, we need to consider the types of emissions the transport systems will be responsible for in the future. Transport systems built now will still be in service 40 years from now. We need to align transport and energy systems to lower overall system costs, and optimise the grid by integrating managed EV charging and vehicle-to-grid services (Chaudry et al., 2022).</a:t>
            </a:r>
            <a:r>
              <a:rPr lang="en-US" sz="2100" dirty="0">
                <a:solidFill>
                  <a:srgbClr val="1F2A26"/>
                </a:solidFill>
                <a:latin typeface="Calibri" pitchFamily="34" charset="0"/>
                <a:ea typeface="Calibri" pitchFamily="34" charset="-122"/>
                <a:cs typeface="Calibri" pitchFamily="34" charset="-120"/>
              </a:rPr>
              <a:t> </a:t>
            </a:r>
            <a:endParaRPr lang="en-US" sz="2100" dirty="0"/>
          </a:p>
        </p:txBody>
      </p:sp>
      <p:sp>
        <p:nvSpPr>
          <p:cNvPr id="25" name="Shape 22"/>
          <p:cNvSpPr/>
          <p:nvPr/>
        </p:nvSpPr>
        <p:spPr>
          <a:xfrm>
            <a:off x="548640" y="10241280"/>
            <a:ext cx="9421368" cy="5669280"/>
          </a:xfrm>
          <a:prstGeom prst="roundRect">
            <a:avLst>
              <a:gd name="adj" fmla="val 3226"/>
            </a:avLst>
          </a:prstGeom>
          <a:solidFill>
            <a:srgbClr val="E6F4F5"/>
          </a:solidFill>
          <a:ln w="12700">
            <a:solidFill>
              <a:srgbClr val="E6F4F5"/>
            </a:solidFill>
            <a:prstDash val="solid"/>
          </a:ln>
        </p:spPr>
        <p:txBody>
          <a:bodyPr/>
          <a:lstStyle/>
          <a:p>
            <a:endParaRPr lang="en-GB"/>
          </a:p>
        </p:txBody>
      </p:sp>
      <p:sp>
        <p:nvSpPr>
          <p:cNvPr id="26" name="Shape 23"/>
          <p:cNvSpPr/>
          <p:nvPr/>
        </p:nvSpPr>
        <p:spPr>
          <a:xfrm>
            <a:off x="868680" y="10515600"/>
            <a:ext cx="685800" cy="685800"/>
          </a:xfrm>
          <a:prstGeom prst="ellipse">
            <a:avLst/>
          </a:prstGeom>
          <a:solidFill>
            <a:srgbClr val="0E7C86"/>
          </a:solidFill>
          <a:ln w="12700">
            <a:solidFill>
              <a:srgbClr val="0E7C86"/>
            </a:solidFill>
            <a:prstDash val="solid"/>
          </a:ln>
        </p:spPr>
        <p:txBody>
          <a:bodyPr/>
          <a:lstStyle/>
          <a:p>
            <a:endParaRPr lang="en-GB"/>
          </a:p>
        </p:txBody>
      </p:sp>
      <p:sp>
        <p:nvSpPr>
          <p:cNvPr id="27" name="Text 24"/>
          <p:cNvSpPr txBox="1"/>
          <p:nvPr/>
        </p:nvSpPr>
        <p:spPr>
          <a:xfrm>
            <a:off x="868680" y="10515600"/>
            <a:ext cx="685800" cy="68580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2</a:t>
            </a:r>
            <a:endParaRPr lang="en-US" sz="2800" dirty="0"/>
          </a:p>
        </p:txBody>
      </p:sp>
      <p:sp>
        <p:nvSpPr>
          <p:cNvPr id="28" name="Text 25"/>
          <p:cNvSpPr txBox="1"/>
          <p:nvPr/>
        </p:nvSpPr>
        <p:spPr>
          <a:xfrm>
            <a:off x="1737360" y="10515600"/>
            <a:ext cx="7958328" cy="685800"/>
          </a:xfrm>
          <a:prstGeom prst="rect">
            <a:avLst/>
          </a:prstGeom>
          <a:noFill/>
          <a:ln/>
        </p:spPr>
        <p:txBody>
          <a:bodyPr wrap="square" lIns="0" tIns="0" rIns="0" bIns="0" rtlCol="0" anchor="ctr"/>
          <a:lstStyle/>
          <a:p>
            <a:pPr marL="0" indent="0">
              <a:buNone/>
            </a:pPr>
            <a:r>
              <a:rPr lang="en-US" sz="4000" b="1" dirty="0">
                <a:solidFill>
                  <a:srgbClr val="0E7C86"/>
                </a:solidFill>
                <a:latin typeface="Cambria" pitchFamily="34" charset="0"/>
                <a:ea typeface="Cambria" pitchFamily="34" charset="-122"/>
                <a:cs typeface="Cambria" pitchFamily="34" charset="-120"/>
              </a:rPr>
              <a:t>Aims &amp; Objectives</a:t>
            </a:r>
            <a:endParaRPr lang="en-US" sz="4000" dirty="0"/>
          </a:p>
        </p:txBody>
      </p:sp>
      <p:sp>
        <p:nvSpPr>
          <p:cNvPr id="29" name="Text 26"/>
          <p:cNvSpPr txBox="1"/>
          <p:nvPr/>
        </p:nvSpPr>
        <p:spPr>
          <a:xfrm>
            <a:off x="914400" y="11384280"/>
            <a:ext cx="8689848" cy="1005840"/>
          </a:xfrm>
          <a:prstGeom prst="rect">
            <a:avLst/>
          </a:prstGeom>
          <a:noFill/>
          <a:ln/>
        </p:spPr>
        <p:txBody>
          <a:bodyPr wrap="square" lIns="0" tIns="0" rIns="0" bIns="0" rtlCol="0" anchor="t"/>
          <a:lstStyle/>
          <a:p>
            <a:pPr marL="0" indent="0">
              <a:spcAft>
                <a:spcPts val="600"/>
              </a:spcAft>
              <a:buNone/>
            </a:pPr>
            <a:r>
              <a:rPr lang="en-US" sz="2100" b="1" dirty="0">
                <a:solidFill>
                  <a:srgbClr val="0E7C86"/>
                </a:solidFill>
                <a:latin typeface="Calibri" pitchFamily="34" charset="0"/>
                <a:ea typeface="Calibri" pitchFamily="34" charset="-122"/>
                <a:cs typeface="Calibri" pitchFamily="34" charset="-120"/>
              </a:rPr>
              <a:t>Aim: </a:t>
            </a:r>
            <a:r>
              <a:rPr lang="en-US" sz="2100" dirty="0">
                <a:solidFill>
                  <a:srgbClr val="1F2A26"/>
                </a:solidFill>
                <a:latin typeface="Calibri" pitchFamily="34" charset="0"/>
                <a:ea typeface="Calibri" pitchFamily="34" charset="-122"/>
                <a:cs typeface="Calibri" pitchFamily="34" charset="-120"/>
              </a:rPr>
              <a:t>deliver a net-zero-ready transport network around the regenerated hub by 2030, restoring capacity while cutting emissions.</a:t>
            </a:r>
            <a:endParaRPr lang="en-US" sz="2100" dirty="0"/>
          </a:p>
        </p:txBody>
      </p:sp>
      <p:sp>
        <p:nvSpPr>
          <p:cNvPr id="30" name="Text 27"/>
          <p:cNvSpPr txBox="1"/>
          <p:nvPr/>
        </p:nvSpPr>
        <p:spPr>
          <a:xfrm>
            <a:off x="914400" y="12481560"/>
            <a:ext cx="8689848" cy="3337560"/>
          </a:xfrm>
          <a:prstGeom prst="rect">
            <a:avLst/>
          </a:prstGeom>
          <a:noFill/>
          <a:ln/>
        </p:spPr>
        <p:txBody>
          <a:bodyPr wrap="square" lIns="0" tIns="0" rIns="0" bIns="0" rtlCol="0" anchor="t"/>
          <a:lstStyle/>
          <a:p>
            <a:pPr marL="342900" indent="-342900">
              <a:spcAft>
                <a:spcPts val="700"/>
              </a:spcAft>
              <a:buSzPct val="100000"/>
              <a:buChar char="•"/>
            </a:pPr>
            <a:r>
              <a:rPr lang="en-US" sz="2100" dirty="0">
                <a:solidFill>
                  <a:srgbClr val="1F2A26"/>
                </a:solidFill>
                <a:latin typeface="Calibri" pitchFamily="34" charset="0"/>
                <a:ea typeface="Calibri" pitchFamily="34" charset="-122"/>
                <a:cs typeface="Calibri" pitchFamily="34" charset="-120"/>
              </a:rPr>
              <a:t> Generate and obtain</a:t>
            </a:r>
            <a:r>
              <a:rPr lang="en-GB" sz="2100" dirty="0">
                <a:solidFill>
                  <a:srgbClr val="1F2A26"/>
                </a:solidFill>
                <a:latin typeface="Calibri" pitchFamily="34" charset="0"/>
                <a:ea typeface="Calibri" pitchFamily="34" charset="-122"/>
                <a:cs typeface="Calibri" pitchFamily="34" charset="-120"/>
              </a:rPr>
              <a:t> 40% of hub energy from solar canopies and battery storage by 2029.</a:t>
            </a:r>
          </a:p>
          <a:p>
            <a:pPr marL="342900" indent="-342900">
              <a:spcAft>
                <a:spcPts val="700"/>
              </a:spcAft>
              <a:buSzPct val="100000"/>
              <a:buChar char="•"/>
            </a:pPr>
            <a:r>
              <a:rPr lang="en-GB" sz="2100" dirty="0">
                <a:solidFill>
                  <a:srgbClr val="1F2A26"/>
                </a:solidFill>
                <a:latin typeface="Calibri" pitchFamily="34" charset="0"/>
                <a:ea typeface="Calibri" pitchFamily="34" charset="-122"/>
                <a:cs typeface="Calibri" pitchFamily="34" charset="-120"/>
              </a:rPr>
              <a:t>Achieve 150 public EV charge points and 40 e-bus depot chargers by 2028.</a:t>
            </a:r>
          </a:p>
          <a:p>
            <a:pPr marL="342900" indent="-342900">
              <a:spcAft>
                <a:spcPts val="700"/>
              </a:spcAft>
              <a:buSzPct val="100000"/>
              <a:buChar char="•"/>
            </a:pPr>
            <a:r>
              <a:rPr lang="en-GB" sz="2100" dirty="0">
                <a:solidFill>
                  <a:srgbClr val="1F2A26"/>
                </a:solidFill>
                <a:latin typeface="Calibri" pitchFamily="34" charset="0"/>
                <a:ea typeface="Calibri" pitchFamily="34" charset="-122"/>
                <a:cs typeface="Calibri" pitchFamily="34" charset="-120"/>
              </a:rPr>
              <a:t>Achieve 60% of last-mile freight delivery through e-vans and cargo bikes from a green freight consolidation centre by 2029.</a:t>
            </a:r>
          </a:p>
          <a:p>
            <a:pPr marL="342900" indent="-342900">
              <a:spcAft>
                <a:spcPts val="700"/>
              </a:spcAft>
              <a:buSzPct val="100000"/>
              <a:buChar char="•"/>
            </a:pPr>
            <a:r>
              <a:rPr lang="en-GB" sz="2100" dirty="0">
                <a:solidFill>
                  <a:srgbClr val="1F2A26"/>
                </a:solidFill>
                <a:latin typeface="Calibri" pitchFamily="34" charset="0"/>
                <a:ea typeface="Calibri" pitchFamily="34" charset="-122"/>
                <a:cs typeface="Calibri" pitchFamily="34" charset="-120"/>
              </a:rPr>
              <a:t> Lower the embodied carbon of new structures by 30% compared to a conventional structure.</a:t>
            </a:r>
          </a:p>
          <a:p>
            <a:pPr marL="342900" indent="-342900">
              <a:spcAft>
                <a:spcPts val="700"/>
              </a:spcAft>
              <a:buSzPct val="100000"/>
              <a:buChar char="•"/>
            </a:pPr>
            <a:r>
              <a:rPr lang="en-GB" sz="2100" dirty="0">
                <a:solidFill>
                  <a:srgbClr val="1F2A26"/>
                </a:solidFill>
                <a:latin typeface="Calibri" pitchFamily="34" charset="0"/>
                <a:ea typeface="Calibri" pitchFamily="34" charset="-122"/>
                <a:cs typeface="Calibri" pitchFamily="34" charset="-120"/>
              </a:rPr>
              <a:t>Meet all accessibility requirements.</a:t>
            </a:r>
            <a:r>
              <a:rPr lang="en-US" sz="2100" dirty="0">
                <a:solidFill>
                  <a:srgbClr val="1F2A26"/>
                </a:solidFill>
                <a:latin typeface="Calibri" pitchFamily="34" charset="0"/>
                <a:ea typeface="Calibri" pitchFamily="34" charset="-122"/>
                <a:cs typeface="Calibri" pitchFamily="34" charset="-120"/>
              </a:rPr>
              <a:t> </a:t>
            </a:r>
            <a:endParaRPr lang="en-US" sz="2100" dirty="0"/>
          </a:p>
        </p:txBody>
      </p:sp>
      <p:pic>
        <p:nvPicPr>
          <p:cNvPr id="31" name="Image 1" descr="img/ev.jpg"/>
          <p:cNvPicPr>
            <a:picLocks noChangeAspect="1"/>
          </p:cNvPicPr>
          <p:nvPr/>
        </p:nvPicPr>
        <p:blipFill>
          <a:blip r:embed="rId4"/>
          <a:srcRect/>
          <a:stretch/>
        </p:blipFill>
        <p:spPr>
          <a:xfrm>
            <a:off x="548640" y="16276320"/>
            <a:ext cx="4573524" cy="2057400"/>
          </a:xfrm>
          <a:prstGeom prst="rect">
            <a:avLst/>
          </a:prstGeom>
        </p:spPr>
      </p:pic>
      <p:pic>
        <p:nvPicPr>
          <p:cNvPr id="32" name="Image 2" descr="img/bus.jpg"/>
          <p:cNvPicPr>
            <a:picLocks noChangeAspect="1"/>
          </p:cNvPicPr>
          <p:nvPr/>
        </p:nvPicPr>
        <p:blipFill>
          <a:blip r:embed="rId5"/>
          <a:srcRect/>
          <a:stretch/>
        </p:blipFill>
        <p:spPr>
          <a:xfrm>
            <a:off x="5396484" y="16276320"/>
            <a:ext cx="4573524" cy="2057400"/>
          </a:xfrm>
          <a:prstGeom prst="rect">
            <a:avLst/>
          </a:prstGeom>
        </p:spPr>
      </p:pic>
      <p:sp>
        <p:nvSpPr>
          <p:cNvPr id="33" name="Text 28"/>
          <p:cNvSpPr txBox="1"/>
          <p:nvPr/>
        </p:nvSpPr>
        <p:spPr>
          <a:xfrm>
            <a:off x="548640" y="18406872"/>
            <a:ext cx="9421368" cy="365760"/>
          </a:xfrm>
          <a:prstGeom prst="rect">
            <a:avLst/>
          </a:prstGeom>
          <a:noFill/>
          <a:ln/>
        </p:spPr>
        <p:txBody>
          <a:bodyPr wrap="square" lIns="0" tIns="0" rIns="0" bIns="0" rtlCol="0" anchor="ctr"/>
          <a:lstStyle/>
          <a:p>
            <a:pPr marL="0" indent="0">
              <a:buNone/>
            </a:pPr>
            <a:r>
              <a:rPr lang="en-US" sz="1500" i="1" dirty="0">
                <a:solidFill>
                  <a:srgbClr val="5B6B64"/>
                </a:solidFill>
                <a:latin typeface="Calibri" pitchFamily="34" charset="0"/>
                <a:ea typeface="Calibri" pitchFamily="34" charset="-122"/>
                <a:cs typeface="Calibri" pitchFamily="34" charset="-120"/>
              </a:rPr>
              <a:t>Rapid EV charging hub and zero-emission electric bus: core assets of the plan</a:t>
            </a:r>
            <a:endParaRPr lang="en-US" sz="1500" dirty="0"/>
          </a:p>
        </p:txBody>
      </p:sp>
      <p:sp>
        <p:nvSpPr>
          <p:cNvPr id="34" name="Shape 29"/>
          <p:cNvSpPr/>
          <p:nvPr/>
        </p:nvSpPr>
        <p:spPr>
          <a:xfrm>
            <a:off x="10427208" y="6035040"/>
            <a:ext cx="9421368" cy="3474720"/>
          </a:xfrm>
          <a:prstGeom prst="roundRect">
            <a:avLst>
              <a:gd name="adj" fmla="val 5263"/>
            </a:avLst>
          </a:prstGeom>
          <a:solidFill>
            <a:srgbClr val="FDECE7"/>
          </a:solidFill>
          <a:ln w="12700">
            <a:solidFill>
              <a:srgbClr val="FDECE7"/>
            </a:solidFill>
            <a:prstDash val="solid"/>
          </a:ln>
        </p:spPr>
        <p:txBody>
          <a:bodyPr/>
          <a:lstStyle/>
          <a:p>
            <a:endParaRPr lang="en-GB"/>
          </a:p>
        </p:txBody>
      </p:sp>
      <p:sp>
        <p:nvSpPr>
          <p:cNvPr id="35" name="Shape 30"/>
          <p:cNvSpPr/>
          <p:nvPr/>
        </p:nvSpPr>
        <p:spPr>
          <a:xfrm>
            <a:off x="10747248" y="6309360"/>
            <a:ext cx="685800" cy="685800"/>
          </a:xfrm>
          <a:prstGeom prst="ellipse">
            <a:avLst/>
          </a:prstGeom>
          <a:solidFill>
            <a:srgbClr val="E4572E"/>
          </a:solidFill>
          <a:ln w="12700">
            <a:solidFill>
              <a:srgbClr val="E4572E"/>
            </a:solidFill>
            <a:prstDash val="solid"/>
          </a:ln>
        </p:spPr>
        <p:txBody>
          <a:bodyPr/>
          <a:lstStyle/>
          <a:p>
            <a:endParaRPr lang="en-GB"/>
          </a:p>
        </p:txBody>
      </p:sp>
      <p:sp>
        <p:nvSpPr>
          <p:cNvPr id="36" name="Text 31"/>
          <p:cNvSpPr txBox="1"/>
          <p:nvPr/>
        </p:nvSpPr>
        <p:spPr>
          <a:xfrm>
            <a:off x="10747248" y="6309360"/>
            <a:ext cx="685800" cy="68580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3</a:t>
            </a:r>
            <a:endParaRPr lang="en-US" sz="2800" dirty="0"/>
          </a:p>
        </p:txBody>
      </p:sp>
      <p:sp>
        <p:nvSpPr>
          <p:cNvPr id="37" name="Text 32"/>
          <p:cNvSpPr txBox="1"/>
          <p:nvPr/>
        </p:nvSpPr>
        <p:spPr>
          <a:xfrm>
            <a:off x="11615928" y="6309360"/>
            <a:ext cx="7958328" cy="685800"/>
          </a:xfrm>
          <a:prstGeom prst="rect">
            <a:avLst/>
          </a:prstGeom>
          <a:noFill/>
          <a:ln/>
        </p:spPr>
        <p:txBody>
          <a:bodyPr wrap="square" lIns="0" tIns="0" rIns="0" bIns="0" rtlCol="0" anchor="ctr"/>
          <a:lstStyle/>
          <a:p>
            <a:pPr marL="0" indent="0">
              <a:buNone/>
            </a:pPr>
            <a:r>
              <a:rPr lang="en-US" sz="4000" b="1" dirty="0">
                <a:solidFill>
                  <a:srgbClr val="E4572E"/>
                </a:solidFill>
                <a:latin typeface="Cambria" pitchFamily="34" charset="0"/>
                <a:ea typeface="Cambria" pitchFamily="34" charset="-122"/>
                <a:cs typeface="Cambria" pitchFamily="34" charset="-120"/>
              </a:rPr>
              <a:t>Scope &amp; Boundaries</a:t>
            </a:r>
            <a:endParaRPr lang="en-US" sz="4000" dirty="0"/>
          </a:p>
        </p:txBody>
      </p:sp>
      <p:sp>
        <p:nvSpPr>
          <p:cNvPr id="38" name="Text 33"/>
          <p:cNvSpPr txBox="1"/>
          <p:nvPr/>
        </p:nvSpPr>
        <p:spPr>
          <a:xfrm>
            <a:off x="10792968" y="7178040"/>
            <a:ext cx="4207764" cy="2240280"/>
          </a:xfrm>
          <a:prstGeom prst="rect">
            <a:avLst/>
          </a:prstGeom>
          <a:noFill/>
          <a:ln/>
        </p:spPr>
        <p:txBody>
          <a:bodyPr wrap="square" lIns="0" tIns="0" rIns="0" bIns="0" rtlCol="0" anchor="t"/>
          <a:lstStyle/>
          <a:p>
            <a:pPr marL="0" indent="0">
              <a:spcAft>
                <a:spcPts val="400"/>
              </a:spcAft>
              <a:buNone/>
            </a:pPr>
            <a:r>
              <a:rPr lang="en-US" sz="1900" b="1" dirty="0">
                <a:solidFill>
                  <a:srgbClr val="2E9E4F"/>
                </a:solidFill>
                <a:latin typeface="Calibri" pitchFamily="34" charset="0"/>
                <a:ea typeface="Calibri" pitchFamily="34" charset="-122"/>
                <a:cs typeface="Calibri" pitchFamily="34" charset="-120"/>
              </a:rPr>
              <a:t>IN SCOPE</a:t>
            </a:r>
            <a:endParaRPr lang="en-US" sz="1900" dirty="0"/>
          </a:p>
          <a:p>
            <a:pPr marL="342900" indent="-342900">
              <a:spcAft>
                <a:spcPts val="400"/>
              </a:spcAft>
              <a:buSzPct val="100000"/>
              <a:buChar char="•"/>
            </a:pPr>
            <a:r>
              <a:rPr lang="en-US" sz="1900" dirty="0">
                <a:solidFill>
                  <a:srgbClr val="1F2A26"/>
                </a:solidFill>
                <a:latin typeface="Calibri" pitchFamily="34" charset="0"/>
                <a:ea typeface="Calibri" pitchFamily="34" charset="-122"/>
                <a:cs typeface="Calibri" pitchFamily="34" charset="-120"/>
              </a:rPr>
              <a:t>Solar canopies and battery storage</a:t>
            </a:r>
            <a:endParaRPr lang="en-US" sz="1900" dirty="0"/>
          </a:p>
          <a:p>
            <a:pPr marL="342900" indent="-342900">
              <a:spcAft>
                <a:spcPts val="400"/>
              </a:spcAft>
              <a:buSzPct val="100000"/>
              <a:buChar char="•"/>
            </a:pPr>
            <a:r>
              <a:rPr lang="en-US" sz="1900" dirty="0">
                <a:solidFill>
                  <a:srgbClr val="1F2A26"/>
                </a:solidFill>
                <a:latin typeface="Calibri" pitchFamily="34" charset="0"/>
                <a:ea typeface="Calibri" pitchFamily="34" charset="-122"/>
                <a:cs typeface="Calibri" pitchFamily="34" charset="-120"/>
              </a:rPr>
              <a:t>EV and e-bus charging</a:t>
            </a:r>
            <a:endParaRPr lang="en-US" sz="1900" dirty="0"/>
          </a:p>
          <a:p>
            <a:pPr marL="342900" indent="-342900">
              <a:spcAft>
                <a:spcPts val="400"/>
              </a:spcAft>
              <a:buSzPct val="100000"/>
              <a:buChar char="•"/>
            </a:pPr>
            <a:r>
              <a:rPr lang="en-US" sz="1900" dirty="0">
                <a:solidFill>
                  <a:srgbClr val="1F2A26"/>
                </a:solidFill>
                <a:latin typeface="Calibri" pitchFamily="34" charset="0"/>
                <a:ea typeface="Calibri" pitchFamily="34" charset="-122"/>
                <a:cs typeface="Calibri" pitchFamily="34" charset="-120"/>
              </a:rPr>
              <a:t>Freight consolidation centre</a:t>
            </a:r>
            <a:endParaRPr lang="en-US" sz="1900" dirty="0"/>
          </a:p>
          <a:p>
            <a:pPr marL="342900" indent="-342900">
              <a:spcAft>
                <a:spcPts val="400"/>
              </a:spcAft>
              <a:buSzPct val="100000"/>
              <a:buChar char="•"/>
            </a:pPr>
            <a:r>
              <a:rPr lang="en-US" sz="1900" dirty="0">
                <a:solidFill>
                  <a:srgbClr val="1F2A26"/>
                </a:solidFill>
                <a:latin typeface="Calibri" pitchFamily="34" charset="0"/>
                <a:ea typeface="Calibri" pitchFamily="34" charset="-122"/>
                <a:cs typeface="Calibri" pitchFamily="34" charset="-120"/>
              </a:rPr>
              <a:t>Low-carbon materials specification</a:t>
            </a:r>
            <a:endParaRPr lang="en-US" sz="1900" dirty="0"/>
          </a:p>
          <a:p>
            <a:pPr marL="342900" indent="-342900">
              <a:spcAft>
                <a:spcPts val="400"/>
              </a:spcAft>
              <a:buSzPct val="100000"/>
              <a:buChar char="•"/>
            </a:pPr>
            <a:r>
              <a:rPr lang="en-US" sz="1900" dirty="0">
                <a:solidFill>
                  <a:srgbClr val="1F2A26"/>
                </a:solidFill>
                <a:latin typeface="Calibri" pitchFamily="34" charset="0"/>
                <a:ea typeface="Calibri" pitchFamily="34" charset="-122"/>
                <a:cs typeface="Calibri" pitchFamily="34" charset="-120"/>
              </a:rPr>
              <a:t>Carbon monitoring dashboard</a:t>
            </a:r>
            <a:endParaRPr lang="en-US" sz="1900" dirty="0"/>
          </a:p>
        </p:txBody>
      </p:sp>
      <p:sp>
        <p:nvSpPr>
          <p:cNvPr id="39" name="Text 34"/>
          <p:cNvSpPr txBox="1"/>
          <p:nvPr/>
        </p:nvSpPr>
        <p:spPr>
          <a:xfrm>
            <a:off x="15275052" y="7178040"/>
            <a:ext cx="4207764" cy="2240280"/>
          </a:xfrm>
          <a:prstGeom prst="rect">
            <a:avLst/>
          </a:prstGeom>
          <a:noFill/>
          <a:ln/>
        </p:spPr>
        <p:txBody>
          <a:bodyPr wrap="square" lIns="0" tIns="0" rIns="0" bIns="0" rtlCol="0" anchor="t"/>
          <a:lstStyle/>
          <a:p>
            <a:pPr marL="0" indent="0">
              <a:spcAft>
                <a:spcPts val="400"/>
              </a:spcAft>
              <a:buNone/>
            </a:pPr>
            <a:r>
              <a:rPr lang="en-US" sz="1900" b="1" dirty="0">
                <a:solidFill>
                  <a:srgbClr val="E4572E"/>
                </a:solidFill>
                <a:latin typeface="Calibri" pitchFamily="34" charset="0"/>
                <a:ea typeface="Calibri" pitchFamily="34" charset="-122"/>
                <a:cs typeface="Calibri" pitchFamily="34" charset="-120"/>
              </a:rPr>
              <a:t>OUT OF SCOPE</a:t>
            </a:r>
            <a:endParaRPr lang="en-US" sz="1900" dirty="0"/>
          </a:p>
          <a:p>
            <a:pPr marL="342900" indent="-342900">
              <a:spcAft>
                <a:spcPts val="400"/>
              </a:spcAft>
              <a:buSzPct val="100000"/>
              <a:buChar char="•"/>
            </a:pPr>
            <a:r>
              <a:rPr lang="en-US" sz="1900" dirty="0">
                <a:solidFill>
                  <a:srgbClr val="1F2A26"/>
                </a:solidFill>
                <a:latin typeface="Calibri" pitchFamily="34" charset="0"/>
                <a:ea typeface="Calibri" pitchFamily="34" charset="-122"/>
                <a:cs typeface="Calibri" pitchFamily="34" charset="-120"/>
              </a:rPr>
              <a:t>Structural rebuild of the hub (Option A)</a:t>
            </a:r>
            <a:endParaRPr lang="en-US" sz="1900" dirty="0"/>
          </a:p>
          <a:p>
            <a:pPr marL="342900" indent="-342900">
              <a:spcAft>
                <a:spcPts val="400"/>
              </a:spcAft>
              <a:buSzPct val="100000"/>
              <a:buChar char="•"/>
            </a:pPr>
            <a:r>
              <a:rPr lang="en-US" sz="1900" dirty="0">
                <a:solidFill>
                  <a:srgbClr val="1F2A26"/>
                </a:solidFill>
                <a:latin typeface="Calibri" pitchFamily="34" charset="0"/>
                <a:ea typeface="Calibri" pitchFamily="34" charset="-122"/>
                <a:cs typeface="Calibri" pitchFamily="34" charset="-120"/>
              </a:rPr>
              <a:t>Rolling stock purchase</a:t>
            </a:r>
            <a:endParaRPr lang="en-US" sz="1900" dirty="0"/>
          </a:p>
          <a:p>
            <a:pPr marL="342900" indent="-342900">
              <a:spcAft>
                <a:spcPts val="400"/>
              </a:spcAft>
              <a:buSzPct val="100000"/>
              <a:buChar char="•"/>
            </a:pPr>
            <a:r>
              <a:rPr lang="en-US" sz="1900" dirty="0">
                <a:solidFill>
                  <a:srgbClr val="1F2A26"/>
                </a:solidFill>
                <a:latin typeface="Calibri" pitchFamily="34" charset="0"/>
                <a:ea typeface="Calibri" pitchFamily="34" charset="-122"/>
                <a:cs typeface="Calibri" pitchFamily="34" charset="-120"/>
              </a:rPr>
              <a:t>Rail signalling upgrades</a:t>
            </a:r>
            <a:endParaRPr lang="en-US" sz="1900" dirty="0"/>
          </a:p>
          <a:p>
            <a:pPr marL="342900" indent="-342900">
              <a:spcAft>
                <a:spcPts val="400"/>
              </a:spcAft>
              <a:buSzPct val="100000"/>
              <a:buChar char="•"/>
            </a:pPr>
            <a:r>
              <a:rPr lang="en-US" sz="1900" dirty="0">
                <a:solidFill>
                  <a:srgbClr val="1F2A26"/>
                </a:solidFill>
                <a:latin typeface="Calibri" pitchFamily="34" charset="0"/>
                <a:ea typeface="Calibri" pitchFamily="34" charset="-122"/>
                <a:cs typeface="Calibri" pitchFamily="34" charset="-120"/>
              </a:rPr>
              <a:t>City-wide road network</a:t>
            </a:r>
            <a:endParaRPr lang="en-US" sz="1900" dirty="0"/>
          </a:p>
          <a:p>
            <a:pPr marL="342900" indent="-342900">
              <a:spcAft>
                <a:spcPts val="400"/>
              </a:spcAft>
              <a:buSzPct val="100000"/>
              <a:buChar char="•"/>
            </a:pPr>
            <a:r>
              <a:rPr lang="en-US" sz="1900" dirty="0">
                <a:solidFill>
                  <a:srgbClr val="1F2A26"/>
                </a:solidFill>
                <a:latin typeface="Calibri" pitchFamily="34" charset="0"/>
                <a:ea typeface="Calibri" pitchFamily="34" charset="-122"/>
                <a:cs typeface="Calibri" pitchFamily="34" charset="-120"/>
              </a:rPr>
              <a:t>Interim bus services</a:t>
            </a:r>
            <a:endParaRPr lang="en-US" sz="1900" dirty="0"/>
          </a:p>
        </p:txBody>
      </p:sp>
      <p:sp>
        <p:nvSpPr>
          <p:cNvPr id="40" name="Shape 35"/>
          <p:cNvSpPr/>
          <p:nvPr/>
        </p:nvSpPr>
        <p:spPr>
          <a:xfrm>
            <a:off x="10427208" y="9875520"/>
            <a:ext cx="9421368" cy="4937760"/>
          </a:xfrm>
          <a:prstGeom prst="roundRect">
            <a:avLst>
              <a:gd name="adj" fmla="val 3704"/>
            </a:avLst>
          </a:prstGeom>
          <a:solidFill>
            <a:srgbClr val="EAF6EE"/>
          </a:solidFill>
          <a:ln w="12700">
            <a:solidFill>
              <a:srgbClr val="EAF6EE"/>
            </a:solidFill>
            <a:prstDash val="solid"/>
          </a:ln>
        </p:spPr>
        <p:txBody>
          <a:bodyPr/>
          <a:lstStyle/>
          <a:p>
            <a:endParaRPr lang="en-GB"/>
          </a:p>
        </p:txBody>
      </p:sp>
      <p:sp>
        <p:nvSpPr>
          <p:cNvPr id="41" name="Shape 36"/>
          <p:cNvSpPr/>
          <p:nvPr/>
        </p:nvSpPr>
        <p:spPr>
          <a:xfrm>
            <a:off x="10747248" y="10149840"/>
            <a:ext cx="685800" cy="685800"/>
          </a:xfrm>
          <a:prstGeom prst="ellipse">
            <a:avLst/>
          </a:prstGeom>
          <a:solidFill>
            <a:srgbClr val="0B3D2E"/>
          </a:solidFill>
          <a:ln w="12700">
            <a:solidFill>
              <a:srgbClr val="0B3D2E"/>
            </a:solidFill>
            <a:prstDash val="solid"/>
          </a:ln>
        </p:spPr>
        <p:txBody>
          <a:bodyPr/>
          <a:lstStyle/>
          <a:p>
            <a:endParaRPr lang="en-GB"/>
          </a:p>
        </p:txBody>
      </p:sp>
      <p:sp>
        <p:nvSpPr>
          <p:cNvPr id="42" name="Text 37"/>
          <p:cNvSpPr txBox="1"/>
          <p:nvPr/>
        </p:nvSpPr>
        <p:spPr>
          <a:xfrm>
            <a:off x="10747248" y="10149840"/>
            <a:ext cx="685800" cy="68580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4</a:t>
            </a:r>
            <a:endParaRPr lang="en-US" sz="2800" dirty="0"/>
          </a:p>
        </p:txBody>
      </p:sp>
      <p:sp>
        <p:nvSpPr>
          <p:cNvPr id="43" name="Text 38"/>
          <p:cNvSpPr txBox="1"/>
          <p:nvPr/>
        </p:nvSpPr>
        <p:spPr>
          <a:xfrm>
            <a:off x="11615928" y="10149840"/>
            <a:ext cx="7958328" cy="685800"/>
          </a:xfrm>
          <a:prstGeom prst="rect">
            <a:avLst/>
          </a:prstGeom>
          <a:noFill/>
          <a:ln/>
        </p:spPr>
        <p:txBody>
          <a:bodyPr wrap="square" lIns="0" tIns="0" rIns="0" bIns="0" rtlCol="0" anchor="ctr"/>
          <a:lstStyle/>
          <a:p>
            <a:pPr marL="0" indent="0">
              <a:buNone/>
            </a:pPr>
            <a:r>
              <a:rPr lang="en-US" sz="4000" b="1" dirty="0">
                <a:solidFill>
                  <a:srgbClr val="0B3D2E"/>
                </a:solidFill>
                <a:latin typeface="Cambria" pitchFamily="34" charset="0"/>
                <a:ea typeface="Cambria" pitchFamily="34" charset="-122"/>
                <a:cs typeface="Cambria" pitchFamily="34" charset="-120"/>
              </a:rPr>
              <a:t>Key Stakeholders</a:t>
            </a:r>
            <a:endParaRPr lang="en-US" sz="4000" dirty="0"/>
          </a:p>
        </p:txBody>
      </p:sp>
      <p:sp>
        <p:nvSpPr>
          <p:cNvPr id="44" name="Shape 39"/>
          <p:cNvSpPr/>
          <p:nvPr/>
        </p:nvSpPr>
        <p:spPr>
          <a:xfrm>
            <a:off x="10792968" y="11064240"/>
            <a:ext cx="4207764" cy="1645920"/>
          </a:xfrm>
          <a:prstGeom prst="roundRect">
            <a:avLst>
              <a:gd name="adj" fmla="val 8333"/>
            </a:avLst>
          </a:prstGeom>
          <a:solidFill>
            <a:srgbClr val="FFFFFF"/>
          </a:solidFill>
          <a:ln w="31750">
            <a:solidFill>
              <a:srgbClr val="0B3D2E"/>
            </a:solidFill>
            <a:prstDash val="solid"/>
          </a:ln>
        </p:spPr>
        <p:txBody>
          <a:bodyPr/>
          <a:lstStyle/>
          <a:p>
            <a:endParaRPr lang="en-GB"/>
          </a:p>
        </p:txBody>
      </p:sp>
      <p:sp>
        <p:nvSpPr>
          <p:cNvPr id="45" name="Text 40"/>
          <p:cNvSpPr txBox="1"/>
          <p:nvPr/>
        </p:nvSpPr>
        <p:spPr>
          <a:xfrm>
            <a:off x="10975848" y="11201400"/>
            <a:ext cx="4116324" cy="1371600"/>
          </a:xfrm>
          <a:prstGeom prst="rect">
            <a:avLst/>
          </a:prstGeom>
          <a:noFill/>
          <a:ln/>
        </p:spPr>
        <p:txBody>
          <a:bodyPr wrap="square" lIns="0" tIns="0" rIns="0" bIns="0" rtlCol="0" anchor="t"/>
          <a:lstStyle/>
          <a:p>
            <a:pPr marL="0" indent="0">
              <a:spcAft>
                <a:spcPts val="400"/>
              </a:spcAft>
              <a:buNone/>
            </a:pPr>
            <a:r>
              <a:rPr lang="en-US" sz="2400" b="1" dirty="0">
                <a:solidFill>
                  <a:srgbClr val="0B3D2E"/>
                </a:solidFill>
                <a:latin typeface="Calibri" pitchFamily="34" charset="0"/>
                <a:ea typeface="Calibri" pitchFamily="34" charset="-122"/>
                <a:cs typeface="Calibri" pitchFamily="34" charset="-120"/>
              </a:rPr>
              <a:t>Manage closely</a:t>
            </a:r>
            <a:endParaRPr lang="en-US" sz="2400" dirty="0"/>
          </a:p>
          <a:p>
            <a:pPr marL="0" indent="0">
              <a:spcAft>
                <a:spcPts val="400"/>
              </a:spcAft>
              <a:buNone/>
            </a:pPr>
            <a:r>
              <a:rPr lang="en-US" sz="2000" dirty="0">
                <a:solidFill>
                  <a:srgbClr val="1F2A26"/>
                </a:solidFill>
                <a:latin typeface="Calibri" pitchFamily="34" charset="0"/>
                <a:ea typeface="Calibri" pitchFamily="34" charset="-122"/>
                <a:cs typeface="Calibri" pitchFamily="34" charset="-120"/>
              </a:rPr>
              <a:t>City Regeneration Authority (sponsor); Network Rail; bus operators; city council</a:t>
            </a:r>
            <a:endParaRPr lang="en-US" sz="2800" dirty="0"/>
          </a:p>
        </p:txBody>
      </p:sp>
      <p:sp>
        <p:nvSpPr>
          <p:cNvPr id="46" name="Shape 41"/>
          <p:cNvSpPr/>
          <p:nvPr/>
        </p:nvSpPr>
        <p:spPr>
          <a:xfrm>
            <a:off x="15275052" y="11064240"/>
            <a:ext cx="4207764" cy="1645920"/>
          </a:xfrm>
          <a:prstGeom prst="roundRect">
            <a:avLst>
              <a:gd name="adj" fmla="val 8333"/>
            </a:avLst>
          </a:prstGeom>
          <a:solidFill>
            <a:srgbClr val="FFFFFF"/>
          </a:solidFill>
          <a:ln w="31750">
            <a:solidFill>
              <a:srgbClr val="0E7C86"/>
            </a:solidFill>
            <a:prstDash val="solid"/>
          </a:ln>
        </p:spPr>
        <p:txBody>
          <a:bodyPr/>
          <a:lstStyle/>
          <a:p>
            <a:endParaRPr lang="en-GB"/>
          </a:p>
        </p:txBody>
      </p:sp>
      <p:sp>
        <p:nvSpPr>
          <p:cNvPr id="47" name="Text 42"/>
          <p:cNvSpPr txBox="1"/>
          <p:nvPr/>
        </p:nvSpPr>
        <p:spPr>
          <a:xfrm>
            <a:off x="15457932" y="11201400"/>
            <a:ext cx="3842004" cy="1371600"/>
          </a:xfrm>
          <a:prstGeom prst="rect">
            <a:avLst/>
          </a:prstGeom>
          <a:noFill/>
          <a:ln/>
        </p:spPr>
        <p:txBody>
          <a:bodyPr wrap="square" lIns="0" tIns="0" rIns="0" bIns="0" rtlCol="0" anchor="t"/>
          <a:lstStyle/>
          <a:p>
            <a:pPr marL="0" indent="0">
              <a:spcAft>
                <a:spcPts val="400"/>
              </a:spcAft>
              <a:buNone/>
            </a:pPr>
            <a:r>
              <a:rPr lang="en-US" sz="2400" b="1" dirty="0">
                <a:solidFill>
                  <a:srgbClr val="0E7C86"/>
                </a:solidFill>
                <a:latin typeface="Calibri" pitchFamily="34" charset="0"/>
                <a:ea typeface="Calibri" pitchFamily="34" charset="-122"/>
                <a:cs typeface="Calibri" pitchFamily="34" charset="-120"/>
              </a:rPr>
              <a:t>Keep satisfied</a:t>
            </a:r>
            <a:endParaRPr lang="en-US" sz="2400" dirty="0"/>
          </a:p>
          <a:p>
            <a:pPr marL="0" indent="0">
              <a:spcAft>
                <a:spcPts val="400"/>
              </a:spcAft>
              <a:buNone/>
            </a:pPr>
            <a:r>
              <a:rPr lang="en-US" sz="2000" dirty="0">
                <a:solidFill>
                  <a:srgbClr val="1F2A26"/>
                </a:solidFill>
                <a:latin typeface="Calibri" pitchFamily="34" charset="0"/>
                <a:ea typeface="Calibri" pitchFamily="34" charset="-122"/>
                <a:cs typeface="Calibri" pitchFamily="34" charset="-120"/>
              </a:rPr>
              <a:t>Grid operator (DNO); government funders; Environment Agency</a:t>
            </a:r>
            <a:endParaRPr lang="en-US" sz="2800" dirty="0"/>
          </a:p>
        </p:txBody>
      </p:sp>
      <p:sp>
        <p:nvSpPr>
          <p:cNvPr id="48" name="Shape 43"/>
          <p:cNvSpPr/>
          <p:nvPr/>
        </p:nvSpPr>
        <p:spPr>
          <a:xfrm>
            <a:off x="10792968" y="12984480"/>
            <a:ext cx="4207764" cy="1645920"/>
          </a:xfrm>
          <a:prstGeom prst="roundRect">
            <a:avLst>
              <a:gd name="adj" fmla="val 8333"/>
            </a:avLst>
          </a:prstGeom>
          <a:solidFill>
            <a:srgbClr val="FFFFFF"/>
          </a:solidFill>
          <a:ln w="31750">
            <a:solidFill>
              <a:srgbClr val="2E9E4F"/>
            </a:solidFill>
            <a:prstDash val="solid"/>
          </a:ln>
        </p:spPr>
        <p:txBody>
          <a:bodyPr/>
          <a:lstStyle/>
          <a:p>
            <a:endParaRPr lang="en-GB"/>
          </a:p>
        </p:txBody>
      </p:sp>
      <p:sp>
        <p:nvSpPr>
          <p:cNvPr id="49" name="Text 44"/>
          <p:cNvSpPr txBox="1"/>
          <p:nvPr/>
        </p:nvSpPr>
        <p:spPr>
          <a:xfrm>
            <a:off x="10975848" y="13121640"/>
            <a:ext cx="3842004" cy="1371600"/>
          </a:xfrm>
          <a:prstGeom prst="rect">
            <a:avLst/>
          </a:prstGeom>
          <a:noFill/>
          <a:ln/>
        </p:spPr>
        <p:txBody>
          <a:bodyPr wrap="square" lIns="0" tIns="0" rIns="0" bIns="0" rtlCol="0" anchor="t"/>
          <a:lstStyle/>
          <a:p>
            <a:pPr marL="0" indent="0">
              <a:spcAft>
                <a:spcPts val="400"/>
              </a:spcAft>
              <a:buNone/>
            </a:pPr>
            <a:r>
              <a:rPr lang="en-US" sz="2400" b="1" dirty="0">
                <a:solidFill>
                  <a:srgbClr val="2E9E4F"/>
                </a:solidFill>
                <a:latin typeface="Calibri" pitchFamily="34" charset="0"/>
                <a:ea typeface="Calibri" pitchFamily="34" charset="-122"/>
                <a:cs typeface="Calibri" pitchFamily="34" charset="-120"/>
              </a:rPr>
              <a:t>Keep informed</a:t>
            </a:r>
            <a:endParaRPr lang="en-US" sz="2400" dirty="0"/>
          </a:p>
          <a:p>
            <a:pPr marL="0" indent="0">
              <a:spcAft>
                <a:spcPts val="400"/>
              </a:spcAft>
              <a:buNone/>
            </a:pPr>
            <a:r>
              <a:rPr lang="en-US" sz="2000" dirty="0">
                <a:solidFill>
                  <a:srgbClr val="1F2A26"/>
                </a:solidFill>
                <a:latin typeface="Calibri" pitchFamily="34" charset="0"/>
                <a:ea typeface="Calibri" pitchFamily="34" charset="-122"/>
                <a:cs typeface="Calibri" pitchFamily="34" charset="-120"/>
              </a:rPr>
              <a:t>Commuters; disability groups; local businesses; freight firms</a:t>
            </a:r>
            <a:endParaRPr lang="en-US" sz="2800" dirty="0"/>
          </a:p>
        </p:txBody>
      </p:sp>
      <p:sp>
        <p:nvSpPr>
          <p:cNvPr id="50" name="Shape 45"/>
          <p:cNvSpPr/>
          <p:nvPr/>
        </p:nvSpPr>
        <p:spPr>
          <a:xfrm>
            <a:off x="15275052" y="12984480"/>
            <a:ext cx="4207764" cy="1645920"/>
          </a:xfrm>
          <a:prstGeom prst="roundRect">
            <a:avLst>
              <a:gd name="adj" fmla="val 8333"/>
            </a:avLst>
          </a:prstGeom>
          <a:solidFill>
            <a:srgbClr val="FFFFFF"/>
          </a:solidFill>
          <a:ln w="31750">
            <a:solidFill>
              <a:srgbClr val="F2B705"/>
            </a:solidFill>
            <a:prstDash val="solid"/>
          </a:ln>
        </p:spPr>
        <p:txBody>
          <a:bodyPr/>
          <a:lstStyle/>
          <a:p>
            <a:endParaRPr lang="en-GB"/>
          </a:p>
        </p:txBody>
      </p:sp>
      <p:sp>
        <p:nvSpPr>
          <p:cNvPr id="51" name="Text 46"/>
          <p:cNvSpPr txBox="1"/>
          <p:nvPr/>
        </p:nvSpPr>
        <p:spPr>
          <a:xfrm>
            <a:off x="15457932" y="13121640"/>
            <a:ext cx="3842004" cy="1371600"/>
          </a:xfrm>
          <a:prstGeom prst="rect">
            <a:avLst/>
          </a:prstGeom>
          <a:noFill/>
          <a:ln/>
        </p:spPr>
        <p:txBody>
          <a:bodyPr wrap="square" lIns="0" tIns="0" rIns="0" bIns="0" rtlCol="0" anchor="t"/>
          <a:lstStyle/>
          <a:p>
            <a:pPr marL="0" indent="0">
              <a:spcAft>
                <a:spcPts val="400"/>
              </a:spcAft>
              <a:buNone/>
            </a:pPr>
            <a:r>
              <a:rPr lang="en-US" sz="2400" b="1" dirty="0">
                <a:solidFill>
                  <a:srgbClr val="A67C00"/>
                </a:solidFill>
                <a:latin typeface="Calibri" pitchFamily="34" charset="0"/>
                <a:ea typeface="Calibri" pitchFamily="34" charset="-122"/>
                <a:cs typeface="Calibri" pitchFamily="34" charset="-120"/>
              </a:rPr>
              <a:t>Monitor</a:t>
            </a:r>
            <a:endParaRPr lang="en-US" sz="2400" dirty="0"/>
          </a:p>
          <a:p>
            <a:pPr marL="0" indent="0">
              <a:spcAft>
                <a:spcPts val="400"/>
              </a:spcAft>
              <a:buNone/>
            </a:pPr>
            <a:r>
              <a:rPr lang="en-US" sz="2000" dirty="0">
                <a:solidFill>
                  <a:srgbClr val="1F2A26"/>
                </a:solidFill>
                <a:latin typeface="Calibri" pitchFamily="34" charset="0"/>
                <a:ea typeface="Calibri" pitchFamily="34" charset="-122"/>
                <a:cs typeface="Calibri" pitchFamily="34" charset="-120"/>
              </a:rPr>
              <a:t>Residents; environmental NGOs; media</a:t>
            </a:r>
            <a:endParaRPr lang="en-US" sz="2800" dirty="0"/>
          </a:p>
        </p:txBody>
      </p:sp>
      <p:pic>
        <p:nvPicPr>
          <p:cNvPr id="52" name="Image 3" descr="img/solar.jpg"/>
          <p:cNvPicPr>
            <a:picLocks noChangeAspect="1"/>
          </p:cNvPicPr>
          <p:nvPr/>
        </p:nvPicPr>
        <p:blipFill>
          <a:blip r:embed="rId6"/>
          <a:srcRect/>
          <a:stretch/>
        </p:blipFill>
        <p:spPr>
          <a:xfrm>
            <a:off x="10427208" y="15179040"/>
            <a:ext cx="9421368" cy="3154680"/>
          </a:xfrm>
          <a:prstGeom prst="rect">
            <a:avLst/>
          </a:prstGeom>
        </p:spPr>
      </p:pic>
      <p:sp>
        <p:nvSpPr>
          <p:cNvPr id="53" name="Text 47"/>
          <p:cNvSpPr txBox="1"/>
          <p:nvPr/>
        </p:nvSpPr>
        <p:spPr>
          <a:xfrm>
            <a:off x="10427208" y="18406872"/>
            <a:ext cx="9421368" cy="365760"/>
          </a:xfrm>
          <a:prstGeom prst="rect">
            <a:avLst/>
          </a:prstGeom>
          <a:noFill/>
          <a:ln/>
        </p:spPr>
        <p:txBody>
          <a:bodyPr wrap="square" lIns="0" tIns="0" rIns="0" bIns="0" rtlCol="0" anchor="ctr"/>
          <a:lstStyle/>
          <a:p>
            <a:pPr marL="0" indent="0">
              <a:buNone/>
            </a:pPr>
            <a:r>
              <a:rPr lang="en-US" sz="1500" i="1" dirty="0">
                <a:solidFill>
                  <a:srgbClr val="5B6B64"/>
                </a:solidFill>
                <a:latin typeface="Calibri" pitchFamily="34" charset="0"/>
                <a:ea typeface="Calibri" pitchFamily="34" charset="-122"/>
                <a:cs typeface="Calibri" pitchFamily="34" charset="-120"/>
              </a:rPr>
              <a:t>Solar-panelled station canopy: generating clean power where passengers wait</a:t>
            </a:r>
            <a:endParaRPr lang="en-US" sz="1500" dirty="0"/>
          </a:p>
        </p:txBody>
      </p:sp>
      <p:sp>
        <p:nvSpPr>
          <p:cNvPr id="54" name="Shape 48"/>
          <p:cNvSpPr/>
          <p:nvPr/>
        </p:nvSpPr>
        <p:spPr>
          <a:xfrm>
            <a:off x="20305776" y="6035040"/>
            <a:ext cx="9421368" cy="6035040"/>
          </a:xfrm>
          <a:prstGeom prst="roundRect">
            <a:avLst>
              <a:gd name="adj" fmla="val 3030"/>
            </a:avLst>
          </a:prstGeom>
          <a:solidFill>
            <a:srgbClr val="FDECE7"/>
          </a:solidFill>
          <a:ln w="12700">
            <a:solidFill>
              <a:srgbClr val="FDECE7"/>
            </a:solidFill>
            <a:prstDash val="solid"/>
          </a:ln>
        </p:spPr>
        <p:txBody>
          <a:bodyPr/>
          <a:lstStyle/>
          <a:p>
            <a:endParaRPr lang="en-GB"/>
          </a:p>
        </p:txBody>
      </p:sp>
      <p:sp>
        <p:nvSpPr>
          <p:cNvPr id="55" name="Shape 49"/>
          <p:cNvSpPr/>
          <p:nvPr/>
        </p:nvSpPr>
        <p:spPr>
          <a:xfrm>
            <a:off x="20625816" y="6309360"/>
            <a:ext cx="685800" cy="685800"/>
          </a:xfrm>
          <a:prstGeom prst="ellipse">
            <a:avLst/>
          </a:prstGeom>
          <a:solidFill>
            <a:srgbClr val="E4572E"/>
          </a:solidFill>
          <a:ln w="12700">
            <a:solidFill>
              <a:srgbClr val="E4572E"/>
            </a:solidFill>
            <a:prstDash val="solid"/>
          </a:ln>
        </p:spPr>
        <p:txBody>
          <a:bodyPr/>
          <a:lstStyle/>
          <a:p>
            <a:endParaRPr lang="en-GB"/>
          </a:p>
        </p:txBody>
      </p:sp>
      <p:sp>
        <p:nvSpPr>
          <p:cNvPr id="56" name="Text 50"/>
          <p:cNvSpPr txBox="1"/>
          <p:nvPr/>
        </p:nvSpPr>
        <p:spPr>
          <a:xfrm>
            <a:off x="20625816" y="6309360"/>
            <a:ext cx="685800" cy="68580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5</a:t>
            </a:r>
            <a:endParaRPr lang="en-US" sz="2800" dirty="0"/>
          </a:p>
        </p:txBody>
      </p:sp>
      <p:sp>
        <p:nvSpPr>
          <p:cNvPr id="57" name="Text 51"/>
          <p:cNvSpPr txBox="1"/>
          <p:nvPr/>
        </p:nvSpPr>
        <p:spPr>
          <a:xfrm>
            <a:off x="21494496" y="6309360"/>
            <a:ext cx="7958328" cy="685800"/>
          </a:xfrm>
          <a:prstGeom prst="rect">
            <a:avLst/>
          </a:prstGeom>
          <a:noFill/>
          <a:ln/>
        </p:spPr>
        <p:txBody>
          <a:bodyPr wrap="square" lIns="0" tIns="0" rIns="0" bIns="0" rtlCol="0" anchor="ctr"/>
          <a:lstStyle/>
          <a:p>
            <a:pPr marL="0" indent="0">
              <a:buNone/>
            </a:pPr>
            <a:r>
              <a:rPr lang="en-US" sz="4000" b="1" dirty="0">
                <a:solidFill>
                  <a:srgbClr val="E4572E"/>
                </a:solidFill>
                <a:latin typeface="Cambria" pitchFamily="34" charset="0"/>
                <a:ea typeface="Cambria" pitchFamily="34" charset="-122"/>
                <a:cs typeface="Cambria" pitchFamily="34" charset="-120"/>
              </a:rPr>
              <a:t>High-Level Risks &amp; Trade-offs</a:t>
            </a:r>
            <a:endParaRPr lang="en-US" sz="4000" dirty="0"/>
          </a:p>
        </p:txBody>
      </p:sp>
      <p:sp>
        <p:nvSpPr>
          <p:cNvPr id="58" name="Text 52"/>
          <p:cNvSpPr txBox="1"/>
          <p:nvPr/>
        </p:nvSpPr>
        <p:spPr>
          <a:xfrm>
            <a:off x="20671536" y="7178040"/>
            <a:ext cx="8689848" cy="3108960"/>
          </a:xfrm>
          <a:prstGeom prst="rect">
            <a:avLst/>
          </a:prstGeom>
          <a:noFill/>
          <a:ln/>
        </p:spPr>
        <p:txBody>
          <a:bodyPr wrap="square" lIns="0" tIns="0" rIns="0" bIns="0" rtlCol="0" anchor="t"/>
          <a:lstStyle/>
          <a:p>
            <a:pPr marL="342900" indent="-342900">
              <a:spcAft>
                <a:spcPts val="700"/>
              </a:spcAft>
              <a:buSzPct val="100000"/>
              <a:buChar char="•"/>
            </a:pPr>
            <a:r>
              <a:rPr lang="en-US" sz="2100" dirty="0">
                <a:solidFill>
                  <a:srgbClr val="1F2A26"/>
                </a:solidFill>
                <a:latin typeface="Calibri" pitchFamily="34" charset="0"/>
                <a:ea typeface="Calibri" pitchFamily="34" charset="-122"/>
                <a:cs typeface="Calibri" pitchFamily="34" charset="-120"/>
              </a:rPr>
              <a:t>Grid connection</a:t>
            </a:r>
            <a:r>
              <a:rPr lang="en-GB" sz="2100" dirty="0">
                <a:solidFill>
                  <a:srgbClr val="1F2A26"/>
                </a:solidFill>
                <a:latin typeface="Calibri" pitchFamily="34" charset="0"/>
                <a:ea typeface="Calibri" pitchFamily="34" charset="-122"/>
                <a:cs typeface="Calibri" pitchFamily="34" charset="-120"/>
              </a:rPr>
              <a:t>Anticipated transmission connection delays → need for earlier engagement of DNOs and consideration of phased battery storage.</a:t>
            </a:r>
          </a:p>
          <a:p>
            <a:pPr marL="342900" indent="-342900">
              <a:spcAft>
                <a:spcPts val="700"/>
              </a:spcAft>
              <a:buSzPct val="100000"/>
              <a:buChar char="•"/>
            </a:pPr>
            <a:r>
              <a:rPr lang="en-GB" sz="2100" dirty="0">
                <a:solidFill>
                  <a:srgbClr val="1F2A26"/>
                </a:solidFill>
                <a:latin typeface="Calibri" pitchFamily="34" charset="0"/>
                <a:ea typeface="Calibri" pitchFamily="34" charset="-122"/>
                <a:cs typeface="Calibri" pitchFamily="34" charset="-120"/>
              </a:rPr>
              <a:t>Expected increases in the cost of low-carbon materials → use of Substitution and Best-Value Procurement (BVP) to reduce costs. Consider use of fixed-price supply frameworks.</a:t>
            </a:r>
          </a:p>
          <a:p>
            <a:pPr marL="342900" indent="-342900">
              <a:spcAft>
                <a:spcPts val="700"/>
              </a:spcAft>
              <a:buSzPct val="100000"/>
              <a:buChar char="•"/>
            </a:pPr>
            <a:r>
              <a:rPr lang="en-GB" sz="2100" dirty="0">
                <a:solidFill>
                  <a:srgbClr val="1F2A26"/>
                </a:solidFill>
                <a:latin typeface="Calibri" pitchFamily="34" charset="0"/>
                <a:ea typeface="Calibri" pitchFamily="34" charset="-122"/>
                <a:cs typeface="Calibri" pitchFamily="34" charset="-120"/>
              </a:rPr>
              <a:t>No single pathway to decarbonisation fits all situations → modular and retrofittable design to provide flexibility</a:t>
            </a:r>
          </a:p>
          <a:p>
            <a:pPr marL="342900" indent="-342900">
              <a:spcAft>
                <a:spcPts val="700"/>
              </a:spcAft>
              <a:buSzPct val="100000"/>
              <a:buChar char="•"/>
            </a:pPr>
            <a:r>
              <a:rPr lang="en-GB" sz="2100" dirty="0">
                <a:solidFill>
                  <a:srgbClr val="1F2A26"/>
                </a:solidFill>
                <a:latin typeface="Calibri" pitchFamily="34" charset="0"/>
                <a:ea typeface="Calibri" pitchFamily="34" charset="-122"/>
                <a:cs typeface="Calibri" pitchFamily="34" charset="-120"/>
              </a:rPr>
              <a:t>Reluctance of freight operators to change → use of incentives in conjunction with pilot projects.</a:t>
            </a:r>
            <a:r>
              <a:rPr lang="en-US" sz="2100" dirty="0">
                <a:solidFill>
                  <a:srgbClr val="1F2A26"/>
                </a:solidFill>
                <a:latin typeface="Calibri" pitchFamily="34" charset="0"/>
                <a:ea typeface="Calibri" pitchFamily="34" charset="-122"/>
                <a:cs typeface="Calibri" pitchFamily="34" charset="-120"/>
              </a:rPr>
              <a:t> </a:t>
            </a:r>
            <a:endParaRPr lang="en-US" sz="2100" dirty="0"/>
          </a:p>
        </p:txBody>
      </p:sp>
      <p:sp>
        <p:nvSpPr>
          <p:cNvPr id="59" name="Text 53"/>
          <p:cNvSpPr txBox="1"/>
          <p:nvPr/>
        </p:nvSpPr>
        <p:spPr>
          <a:xfrm>
            <a:off x="20671536" y="10541726"/>
            <a:ext cx="8689848" cy="1645920"/>
          </a:xfrm>
          <a:prstGeom prst="rect">
            <a:avLst/>
          </a:prstGeom>
          <a:noFill/>
          <a:ln/>
        </p:spPr>
        <p:txBody>
          <a:bodyPr wrap="square" lIns="0" tIns="0" rIns="0" bIns="0" rtlCol="0" anchor="t"/>
          <a:lstStyle/>
          <a:p>
            <a:pPr marL="0" indent="0" algn="just">
              <a:spcAft>
                <a:spcPts val="600"/>
              </a:spcAft>
              <a:buNone/>
            </a:pPr>
            <a:r>
              <a:rPr lang="en-US" sz="2100" b="1" dirty="0">
                <a:solidFill>
                  <a:srgbClr val="E4572E"/>
                </a:solidFill>
                <a:latin typeface="Calibri" pitchFamily="34" charset="0"/>
                <a:ea typeface="Calibri" pitchFamily="34" charset="-122"/>
                <a:cs typeface="Calibri" pitchFamily="34" charset="-120"/>
              </a:rPr>
              <a:t>Trade-offs: </a:t>
            </a:r>
            <a:r>
              <a:rPr lang="en-US" sz="2100" dirty="0">
                <a:solidFill>
                  <a:srgbClr val="1F2A26"/>
                </a:solidFill>
                <a:latin typeface="Calibri" pitchFamily="34" charset="0"/>
                <a:ea typeface="Calibri" pitchFamily="34" charset="-122"/>
                <a:cs typeface="Calibri" pitchFamily="34" charset="-120"/>
              </a:rPr>
              <a:t>Expedience of reopening versus sustainability standards; higher upfront costs versus lifetime energy savings; the choice of structural materials impacts embodied carbon (Hart, D’Amico and Pomponi, 2021). Using lower embodied carbon materials may increase design complexity. </a:t>
            </a:r>
            <a:endParaRPr lang="en-US" sz="2100" dirty="0"/>
          </a:p>
        </p:txBody>
      </p:sp>
      <p:sp>
        <p:nvSpPr>
          <p:cNvPr id="60" name="Shape 54"/>
          <p:cNvSpPr/>
          <p:nvPr/>
        </p:nvSpPr>
        <p:spPr>
          <a:xfrm>
            <a:off x="20305776" y="12435840"/>
            <a:ext cx="9421368" cy="3017520"/>
          </a:xfrm>
          <a:prstGeom prst="roundRect">
            <a:avLst>
              <a:gd name="adj" fmla="val 6061"/>
            </a:avLst>
          </a:prstGeom>
          <a:solidFill>
            <a:srgbClr val="E6F4F5"/>
          </a:solidFill>
          <a:ln w="12700">
            <a:solidFill>
              <a:srgbClr val="E6F4F5"/>
            </a:solidFill>
            <a:prstDash val="solid"/>
          </a:ln>
        </p:spPr>
        <p:txBody>
          <a:bodyPr/>
          <a:lstStyle/>
          <a:p>
            <a:endParaRPr lang="en-GB"/>
          </a:p>
        </p:txBody>
      </p:sp>
      <p:sp>
        <p:nvSpPr>
          <p:cNvPr id="61" name="Shape 55"/>
          <p:cNvSpPr/>
          <p:nvPr/>
        </p:nvSpPr>
        <p:spPr>
          <a:xfrm>
            <a:off x="20625816" y="12710160"/>
            <a:ext cx="685800" cy="685800"/>
          </a:xfrm>
          <a:prstGeom prst="ellipse">
            <a:avLst/>
          </a:prstGeom>
          <a:solidFill>
            <a:srgbClr val="0E7C86"/>
          </a:solidFill>
          <a:ln w="12700">
            <a:solidFill>
              <a:srgbClr val="0E7C86"/>
            </a:solidFill>
            <a:prstDash val="solid"/>
          </a:ln>
        </p:spPr>
        <p:txBody>
          <a:bodyPr/>
          <a:lstStyle/>
          <a:p>
            <a:endParaRPr lang="en-GB"/>
          </a:p>
        </p:txBody>
      </p:sp>
      <p:sp>
        <p:nvSpPr>
          <p:cNvPr id="62" name="Text 56"/>
          <p:cNvSpPr txBox="1"/>
          <p:nvPr/>
        </p:nvSpPr>
        <p:spPr>
          <a:xfrm>
            <a:off x="20625816" y="12710160"/>
            <a:ext cx="685800" cy="68580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6</a:t>
            </a:r>
            <a:endParaRPr lang="en-US" sz="2800" dirty="0"/>
          </a:p>
        </p:txBody>
      </p:sp>
      <p:sp>
        <p:nvSpPr>
          <p:cNvPr id="63" name="Text 57"/>
          <p:cNvSpPr txBox="1"/>
          <p:nvPr/>
        </p:nvSpPr>
        <p:spPr>
          <a:xfrm>
            <a:off x="21494496" y="12710160"/>
            <a:ext cx="7958328" cy="685800"/>
          </a:xfrm>
          <a:prstGeom prst="rect">
            <a:avLst/>
          </a:prstGeom>
          <a:noFill/>
          <a:ln/>
        </p:spPr>
        <p:txBody>
          <a:bodyPr wrap="square" lIns="0" tIns="0" rIns="0" bIns="0" rtlCol="0" anchor="ctr"/>
          <a:lstStyle/>
          <a:p>
            <a:pPr marL="0" indent="0">
              <a:buNone/>
            </a:pPr>
            <a:r>
              <a:rPr lang="en-US" sz="4000" b="1" dirty="0">
                <a:solidFill>
                  <a:srgbClr val="0E7C86"/>
                </a:solidFill>
                <a:latin typeface="Cambria" pitchFamily="34" charset="0"/>
                <a:ea typeface="Cambria" pitchFamily="34" charset="-122"/>
                <a:cs typeface="Cambria" pitchFamily="34" charset="-120"/>
              </a:rPr>
              <a:t>Delivery Roadmap</a:t>
            </a:r>
            <a:endParaRPr lang="en-US" sz="4000" dirty="0"/>
          </a:p>
        </p:txBody>
      </p:sp>
      <p:sp>
        <p:nvSpPr>
          <p:cNvPr id="64" name="Shape 58"/>
          <p:cNvSpPr/>
          <p:nvPr/>
        </p:nvSpPr>
        <p:spPr>
          <a:xfrm>
            <a:off x="20671536" y="13624560"/>
            <a:ext cx="2035302" cy="1554480"/>
          </a:xfrm>
          <a:prstGeom prst="roundRect">
            <a:avLst>
              <a:gd name="adj" fmla="val 8824"/>
            </a:avLst>
          </a:prstGeom>
          <a:solidFill>
            <a:srgbClr val="2E9E4F"/>
          </a:solidFill>
          <a:ln w="12700">
            <a:solidFill>
              <a:srgbClr val="2E9E4F"/>
            </a:solidFill>
            <a:prstDash val="solid"/>
          </a:ln>
        </p:spPr>
        <p:txBody>
          <a:bodyPr/>
          <a:lstStyle/>
          <a:p>
            <a:endParaRPr lang="en-GB"/>
          </a:p>
        </p:txBody>
      </p:sp>
      <p:sp>
        <p:nvSpPr>
          <p:cNvPr id="65" name="Text 59"/>
          <p:cNvSpPr txBox="1"/>
          <p:nvPr/>
        </p:nvSpPr>
        <p:spPr>
          <a:xfrm>
            <a:off x="20762976" y="13624560"/>
            <a:ext cx="1852422" cy="1554480"/>
          </a:xfrm>
          <a:prstGeom prst="rect">
            <a:avLst/>
          </a:prstGeom>
          <a:noFill/>
          <a:ln/>
        </p:spPr>
        <p:txBody>
          <a:bodyPr wrap="square" lIns="0" tIns="0" rIns="0" bIns="0"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Initiate</a:t>
            </a:r>
            <a:endParaRPr lang="en-US" sz="2400" dirty="0"/>
          </a:p>
          <a:p>
            <a:pPr marL="0" indent="0" algn="ctr">
              <a:buNone/>
            </a:pPr>
            <a:r>
              <a:rPr lang="en-US" sz="2000" dirty="0">
                <a:solidFill>
                  <a:srgbClr val="FFFFFF"/>
                </a:solidFill>
                <a:latin typeface="Calibri" pitchFamily="34" charset="0"/>
                <a:ea typeface="Calibri" pitchFamily="34" charset="-122"/>
                <a:cs typeface="Calibri" pitchFamily="34" charset="-120"/>
              </a:rPr>
              <a:t>Q1 2027</a:t>
            </a:r>
            <a:endParaRPr lang="en-US" sz="2400" dirty="0"/>
          </a:p>
        </p:txBody>
      </p:sp>
      <p:sp>
        <p:nvSpPr>
          <p:cNvPr id="66" name="Shape 60"/>
          <p:cNvSpPr/>
          <p:nvPr/>
        </p:nvSpPr>
        <p:spPr>
          <a:xfrm>
            <a:off x="22889718" y="13624560"/>
            <a:ext cx="2035302" cy="1554480"/>
          </a:xfrm>
          <a:prstGeom prst="roundRect">
            <a:avLst>
              <a:gd name="adj" fmla="val 8824"/>
            </a:avLst>
          </a:prstGeom>
          <a:solidFill>
            <a:srgbClr val="0E7C86"/>
          </a:solidFill>
          <a:ln w="12700">
            <a:solidFill>
              <a:srgbClr val="0E7C86"/>
            </a:solidFill>
            <a:prstDash val="solid"/>
          </a:ln>
        </p:spPr>
        <p:txBody>
          <a:bodyPr/>
          <a:lstStyle/>
          <a:p>
            <a:endParaRPr lang="en-GB"/>
          </a:p>
        </p:txBody>
      </p:sp>
      <p:sp>
        <p:nvSpPr>
          <p:cNvPr id="67" name="Text 61"/>
          <p:cNvSpPr txBox="1"/>
          <p:nvPr/>
        </p:nvSpPr>
        <p:spPr>
          <a:xfrm>
            <a:off x="22981158" y="13624560"/>
            <a:ext cx="1852422" cy="1554480"/>
          </a:xfrm>
          <a:prstGeom prst="rect">
            <a:avLst/>
          </a:prstGeom>
          <a:noFill/>
          <a:ln/>
        </p:spPr>
        <p:txBody>
          <a:bodyPr wrap="square" lIns="0" tIns="0" rIns="0" bIns="0"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Plan &amp; design</a:t>
            </a:r>
            <a:endParaRPr lang="en-US" sz="2400" dirty="0"/>
          </a:p>
          <a:p>
            <a:pPr marL="0" indent="0" algn="ctr">
              <a:buNone/>
            </a:pPr>
            <a:r>
              <a:rPr lang="en-US" sz="2000" dirty="0">
                <a:solidFill>
                  <a:srgbClr val="FFFFFF"/>
                </a:solidFill>
                <a:latin typeface="Calibri" pitchFamily="34" charset="0"/>
                <a:ea typeface="Calibri" pitchFamily="34" charset="-122"/>
                <a:cs typeface="Calibri" pitchFamily="34" charset="-120"/>
              </a:rPr>
              <a:t>2027</a:t>
            </a:r>
            <a:endParaRPr lang="en-US" sz="2400" dirty="0"/>
          </a:p>
        </p:txBody>
      </p:sp>
      <p:sp>
        <p:nvSpPr>
          <p:cNvPr id="68" name="Shape 62"/>
          <p:cNvSpPr/>
          <p:nvPr/>
        </p:nvSpPr>
        <p:spPr>
          <a:xfrm>
            <a:off x="25107900" y="13624560"/>
            <a:ext cx="2035302" cy="1554480"/>
          </a:xfrm>
          <a:prstGeom prst="roundRect">
            <a:avLst>
              <a:gd name="adj" fmla="val 8824"/>
            </a:avLst>
          </a:prstGeom>
          <a:solidFill>
            <a:srgbClr val="F2B705"/>
          </a:solidFill>
          <a:ln w="12700">
            <a:solidFill>
              <a:srgbClr val="F2B705"/>
            </a:solidFill>
            <a:prstDash val="solid"/>
          </a:ln>
        </p:spPr>
        <p:txBody>
          <a:bodyPr/>
          <a:lstStyle/>
          <a:p>
            <a:endParaRPr lang="en-GB"/>
          </a:p>
        </p:txBody>
      </p:sp>
      <p:sp>
        <p:nvSpPr>
          <p:cNvPr id="69" name="Text 63"/>
          <p:cNvSpPr txBox="1"/>
          <p:nvPr/>
        </p:nvSpPr>
        <p:spPr>
          <a:xfrm>
            <a:off x="25199340" y="13624560"/>
            <a:ext cx="1852422" cy="1554480"/>
          </a:xfrm>
          <a:prstGeom prst="rect">
            <a:avLst/>
          </a:prstGeom>
          <a:noFill/>
          <a:ln/>
        </p:spPr>
        <p:txBody>
          <a:bodyPr wrap="square" lIns="0" tIns="0" rIns="0" bIns="0" rtlCol="0" anchor="ctr"/>
          <a:lstStyle/>
          <a:p>
            <a:pPr marL="0" indent="0" algn="ctr">
              <a:buNone/>
            </a:pPr>
            <a:r>
              <a:rPr lang="en-US" sz="2400" b="1" dirty="0">
                <a:solidFill>
                  <a:srgbClr val="0B3D2E"/>
                </a:solidFill>
                <a:latin typeface="Calibri" pitchFamily="34" charset="0"/>
                <a:ea typeface="Calibri" pitchFamily="34" charset="-122"/>
                <a:cs typeface="Calibri" pitchFamily="34" charset="-120"/>
              </a:rPr>
              <a:t>Deliver</a:t>
            </a:r>
            <a:endParaRPr lang="en-US" sz="2400" dirty="0"/>
          </a:p>
          <a:p>
            <a:pPr marL="0" indent="0" algn="ctr">
              <a:buNone/>
            </a:pPr>
            <a:r>
              <a:rPr lang="en-US" sz="2000" dirty="0">
                <a:solidFill>
                  <a:srgbClr val="0B3D2E"/>
                </a:solidFill>
                <a:latin typeface="Calibri" pitchFamily="34" charset="0"/>
                <a:ea typeface="Calibri" pitchFamily="34" charset="-122"/>
                <a:cs typeface="Calibri" pitchFamily="34" charset="-120"/>
              </a:rPr>
              <a:t>2028–29</a:t>
            </a:r>
            <a:endParaRPr lang="en-US" sz="2400" dirty="0"/>
          </a:p>
        </p:txBody>
      </p:sp>
      <p:sp>
        <p:nvSpPr>
          <p:cNvPr id="70" name="Shape 64"/>
          <p:cNvSpPr/>
          <p:nvPr/>
        </p:nvSpPr>
        <p:spPr>
          <a:xfrm>
            <a:off x="27326082" y="13624560"/>
            <a:ext cx="2035302" cy="1554480"/>
          </a:xfrm>
          <a:prstGeom prst="roundRect">
            <a:avLst>
              <a:gd name="adj" fmla="val 8824"/>
            </a:avLst>
          </a:prstGeom>
          <a:solidFill>
            <a:srgbClr val="E4572E"/>
          </a:solidFill>
          <a:ln w="12700">
            <a:solidFill>
              <a:srgbClr val="E4572E"/>
            </a:solidFill>
            <a:prstDash val="solid"/>
          </a:ln>
        </p:spPr>
        <p:txBody>
          <a:bodyPr/>
          <a:lstStyle/>
          <a:p>
            <a:endParaRPr lang="en-GB"/>
          </a:p>
        </p:txBody>
      </p:sp>
      <p:sp>
        <p:nvSpPr>
          <p:cNvPr id="71" name="Text 65"/>
          <p:cNvSpPr txBox="1"/>
          <p:nvPr/>
        </p:nvSpPr>
        <p:spPr>
          <a:xfrm>
            <a:off x="27417522" y="13624560"/>
            <a:ext cx="1852422" cy="1554480"/>
          </a:xfrm>
          <a:prstGeom prst="rect">
            <a:avLst/>
          </a:prstGeom>
          <a:noFill/>
          <a:ln/>
        </p:spPr>
        <p:txBody>
          <a:bodyPr wrap="square" lIns="0" tIns="0" rIns="0" bIns="0"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Close &amp; evaluate</a:t>
            </a:r>
            <a:endParaRPr lang="en-US" sz="2400" dirty="0"/>
          </a:p>
          <a:p>
            <a:pPr marL="0" indent="0" algn="ctr">
              <a:buNone/>
            </a:pPr>
            <a:r>
              <a:rPr lang="en-US" sz="2000" dirty="0">
                <a:solidFill>
                  <a:srgbClr val="FFFFFF"/>
                </a:solidFill>
                <a:latin typeface="Calibri" pitchFamily="34" charset="0"/>
                <a:ea typeface="Calibri" pitchFamily="34" charset="-122"/>
                <a:cs typeface="Calibri" pitchFamily="34" charset="-120"/>
              </a:rPr>
              <a:t>2030</a:t>
            </a:r>
            <a:endParaRPr lang="en-US" sz="2400" dirty="0"/>
          </a:p>
        </p:txBody>
      </p:sp>
      <p:sp>
        <p:nvSpPr>
          <p:cNvPr id="72" name="Shape 66"/>
          <p:cNvSpPr/>
          <p:nvPr/>
        </p:nvSpPr>
        <p:spPr>
          <a:xfrm>
            <a:off x="20305776" y="15819120"/>
            <a:ext cx="9421368" cy="2926080"/>
          </a:xfrm>
          <a:prstGeom prst="roundRect">
            <a:avLst>
              <a:gd name="adj" fmla="val 6250"/>
            </a:avLst>
          </a:prstGeom>
          <a:solidFill>
            <a:srgbClr val="FFF6D9"/>
          </a:solidFill>
          <a:ln w="12700">
            <a:solidFill>
              <a:srgbClr val="FFF6D9"/>
            </a:solidFill>
            <a:prstDash val="solid"/>
          </a:ln>
        </p:spPr>
        <p:txBody>
          <a:bodyPr/>
          <a:lstStyle/>
          <a:p>
            <a:endParaRPr lang="en-GB"/>
          </a:p>
        </p:txBody>
      </p:sp>
      <p:sp>
        <p:nvSpPr>
          <p:cNvPr id="73" name="Shape 67"/>
          <p:cNvSpPr/>
          <p:nvPr/>
        </p:nvSpPr>
        <p:spPr>
          <a:xfrm>
            <a:off x="20625816" y="16093440"/>
            <a:ext cx="685800" cy="685800"/>
          </a:xfrm>
          <a:prstGeom prst="ellipse">
            <a:avLst/>
          </a:prstGeom>
          <a:solidFill>
            <a:srgbClr val="A67C00"/>
          </a:solidFill>
          <a:ln w="12700">
            <a:solidFill>
              <a:srgbClr val="A67C00"/>
            </a:solidFill>
            <a:prstDash val="solid"/>
          </a:ln>
        </p:spPr>
        <p:txBody>
          <a:bodyPr/>
          <a:lstStyle/>
          <a:p>
            <a:endParaRPr lang="en-GB"/>
          </a:p>
        </p:txBody>
      </p:sp>
      <p:sp>
        <p:nvSpPr>
          <p:cNvPr id="74" name="Text 68"/>
          <p:cNvSpPr txBox="1"/>
          <p:nvPr/>
        </p:nvSpPr>
        <p:spPr>
          <a:xfrm>
            <a:off x="20625816" y="16093440"/>
            <a:ext cx="685800" cy="68580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7</a:t>
            </a:r>
            <a:endParaRPr lang="en-US" sz="2800" dirty="0"/>
          </a:p>
        </p:txBody>
      </p:sp>
      <p:sp>
        <p:nvSpPr>
          <p:cNvPr id="75" name="Text 69"/>
          <p:cNvSpPr txBox="1"/>
          <p:nvPr/>
        </p:nvSpPr>
        <p:spPr>
          <a:xfrm>
            <a:off x="21494496" y="16093440"/>
            <a:ext cx="7958328" cy="685800"/>
          </a:xfrm>
          <a:prstGeom prst="rect">
            <a:avLst/>
          </a:prstGeom>
          <a:noFill/>
          <a:ln/>
        </p:spPr>
        <p:txBody>
          <a:bodyPr wrap="square" lIns="0" tIns="0" rIns="0" bIns="0" rtlCol="0" anchor="ctr"/>
          <a:lstStyle/>
          <a:p>
            <a:pPr marL="0" indent="0">
              <a:buNone/>
            </a:pPr>
            <a:r>
              <a:rPr lang="en-US" sz="4000" b="1" dirty="0">
                <a:solidFill>
                  <a:srgbClr val="A67C00"/>
                </a:solidFill>
                <a:latin typeface="Cambria" pitchFamily="34" charset="0"/>
                <a:ea typeface="Cambria" pitchFamily="34" charset="-122"/>
                <a:cs typeface="Cambria" pitchFamily="34" charset="-120"/>
              </a:rPr>
              <a:t>Strategic Value</a:t>
            </a:r>
            <a:endParaRPr lang="en-US" sz="4000" dirty="0"/>
          </a:p>
        </p:txBody>
      </p:sp>
      <p:sp>
        <p:nvSpPr>
          <p:cNvPr id="76" name="Text 70"/>
          <p:cNvSpPr txBox="1"/>
          <p:nvPr/>
        </p:nvSpPr>
        <p:spPr>
          <a:xfrm>
            <a:off x="20671536" y="16962120"/>
            <a:ext cx="8689848" cy="1691640"/>
          </a:xfrm>
          <a:prstGeom prst="rect">
            <a:avLst/>
          </a:prstGeom>
          <a:noFill/>
          <a:ln/>
        </p:spPr>
        <p:txBody>
          <a:bodyPr wrap="square" lIns="0" tIns="0" rIns="0" bIns="0" rtlCol="0" anchor="t"/>
          <a:lstStyle/>
          <a:p>
            <a:pPr marL="342900" indent="-342900">
              <a:spcAft>
                <a:spcPts val="600"/>
              </a:spcAft>
              <a:buSzPct val="100000"/>
              <a:buChar char="•"/>
            </a:pPr>
            <a:r>
              <a:rPr lang="en-US" sz="2400" dirty="0">
                <a:solidFill>
                  <a:srgbClr val="1F2A26"/>
                </a:solidFill>
                <a:latin typeface="Calibri" pitchFamily="34" charset="0"/>
                <a:ea typeface="Calibri" pitchFamily="34" charset="-122"/>
                <a:cs typeface="Calibri" pitchFamily="34" charset="-120"/>
              </a:rPr>
              <a:t>Supports UK 2050 net zero and the city’s climate commitments.</a:t>
            </a:r>
            <a:endParaRPr lang="en-US" sz="2400" dirty="0"/>
          </a:p>
          <a:p>
            <a:pPr marL="342900" indent="-342900">
              <a:spcAft>
                <a:spcPts val="600"/>
              </a:spcAft>
              <a:buSzPct val="100000"/>
              <a:buChar char="•"/>
            </a:pPr>
            <a:r>
              <a:rPr lang="en-US" sz="2400" dirty="0">
                <a:solidFill>
                  <a:srgbClr val="1F2A26"/>
                </a:solidFill>
                <a:latin typeface="Calibri" pitchFamily="34" charset="0"/>
                <a:ea typeface="Calibri" pitchFamily="34" charset="-122"/>
                <a:cs typeface="Calibri" pitchFamily="34" charset="-120"/>
              </a:rPr>
              <a:t>Cleaner air and inclusive, accessible travel.</a:t>
            </a:r>
            <a:endParaRPr lang="en-US" sz="2400" dirty="0"/>
          </a:p>
          <a:p>
            <a:pPr marL="342900" indent="-342900">
              <a:spcAft>
                <a:spcPts val="600"/>
              </a:spcAft>
              <a:buSzPct val="100000"/>
              <a:buChar char="•"/>
            </a:pPr>
            <a:r>
              <a:rPr lang="en-US" sz="2400" dirty="0">
                <a:solidFill>
                  <a:srgbClr val="1F2A26"/>
                </a:solidFill>
                <a:latin typeface="Calibri" pitchFamily="34" charset="0"/>
                <a:ea typeface="Calibri" pitchFamily="34" charset="-122"/>
                <a:cs typeface="Calibri" pitchFamily="34" charset="-120"/>
              </a:rPr>
              <a:t>Energy resilience from on-site generation.</a:t>
            </a:r>
            <a:endParaRPr lang="en-US" sz="2400" dirty="0"/>
          </a:p>
          <a:p>
            <a:pPr marL="342900" indent="-342900">
              <a:spcAft>
                <a:spcPts val="600"/>
              </a:spcAft>
              <a:buSzPct val="100000"/>
              <a:buChar char="•"/>
            </a:pPr>
            <a:r>
              <a:rPr lang="en-US" sz="2400" dirty="0">
                <a:solidFill>
                  <a:srgbClr val="1F2A26"/>
                </a:solidFill>
                <a:latin typeface="Calibri" pitchFamily="34" charset="0"/>
                <a:ea typeface="Calibri" pitchFamily="34" charset="-122"/>
                <a:cs typeface="Calibri" pitchFamily="34" charset="-120"/>
              </a:rPr>
              <a:t>Green jobs, investment and a replicable model for other UK cities.</a:t>
            </a:r>
            <a:endParaRPr lang="en-US" sz="2400" dirty="0"/>
          </a:p>
        </p:txBody>
      </p:sp>
      <p:sp>
        <p:nvSpPr>
          <p:cNvPr id="77" name="Shape 71"/>
          <p:cNvSpPr/>
          <p:nvPr/>
        </p:nvSpPr>
        <p:spPr>
          <a:xfrm>
            <a:off x="0" y="19065240"/>
            <a:ext cx="30275784" cy="2322576"/>
          </a:xfrm>
          <a:prstGeom prst="rect">
            <a:avLst/>
          </a:prstGeom>
          <a:solidFill>
            <a:srgbClr val="0B3D2E"/>
          </a:solidFill>
          <a:ln w="12700">
            <a:solidFill>
              <a:srgbClr val="0B3D2E"/>
            </a:solidFill>
            <a:prstDash val="solid"/>
          </a:ln>
        </p:spPr>
        <p:txBody>
          <a:bodyPr/>
          <a:lstStyle/>
          <a:p>
            <a:endParaRPr lang="en-GB"/>
          </a:p>
        </p:txBody>
      </p:sp>
      <p:sp>
        <p:nvSpPr>
          <p:cNvPr id="78" name="Text 72"/>
          <p:cNvSpPr txBox="1"/>
          <p:nvPr/>
        </p:nvSpPr>
        <p:spPr>
          <a:xfrm>
            <a:off x="548640" y="19248120"/>
            <a:ext cx="9144000" cy="411480"/>
          </a:xfrm>
          <a:prstGeom prst="rect">
            <a:avLst/>
          </a:prstGeom>
          <a:noFill/>
          <a:ln/>
        </p:spPr>
        <p:txBody>
          <a:bodyPr wrap="square" lIns="0" tIns="0" rIns="0" bIns="0" rtlCol="0" anchor="ctr"/>
          <a:lstStyle/>
          <a:p>
            <a:pPr marL="0" indent="0">
              <a:buNone/>
            </a:pPr>
            <a:r>
              <a:rPr lang="en-US" sz="3200" b="1" dirty="0">
                <a:solidFill>
                  <a:srgbClr val="FFD54A"/>
                </a:solidFill>
                <a:latin typeface="Cambria" pitchFamily="34" charset="0"/>
                <a:ea typeface="Cambria" pitchFamily="34" charset="-122"/>
                <a:cs typeface="Cambria" pitchFamily="34" charset="-120"/>
              </a:rPr>
              <a:t>References</a:t>
            </a:r>
            <a:endParaRPr lang="en-US" sz="3200" dirty="0"/>
          </a:p>
        </p:txBody>
      </p:sp>
      <p:sp>
        <p:nvSpPr>
          <p:cNvPr id="79" name="Text 73"/>
          <p:cNvSpPr txBox="1"/>
          <p:nvPr/>
        </p:nvSpPr>
        <p:spPr>
          <a:xfrm>
            <a:off x="548640" y="19723608"/>
            <a:ext cx="29178504" cy="1545336"/>
          </a:xfrm>
          <a:prstGeom prst="rect">
            <a:avLst/>
          </a:prstGeom>
          <a:noFill/>
          <a:ln/>
        </p:spPr>
        <p:txBody>
          <a:bodyPr wrap="square" lIns="0" tIns="0" rIns="0" bIns="0" rtlCol="0" anchor="t"/>
          <a:lstStyle/>
          <a:p>
            <a:pPr marL="0" indent="0">
              <a:spcAft>
                <a:spcPts val="500"/>
              </a:spcAft>
              <a:buNone/>
            </a:pPr>
            <a:r>
              <a:rPr lang="en-US" sz="2000" dirty="0">
                <a:solidFill>
                  <a:srgbClr val="FFFFFF"/>
                </a:solidFill>
                <a:latin typeface="Calibri" pitchFamily="34" charset="0"/>
                <a:ea typeface="Calibri" pitchFamily="34" charset="-122"/>
                <a:cs typeface="Calibri" pitchFamily="34" charset="-120"/>
              </a:rPr>
              <a:t>Chaudry, M., Jayasuriya, L., Blainey, S., Lovric, M., Hall, J.W., Russell, T., Jenkins, N. and Wu, J. (2022) ‘The implications of ambitious decarbonisation of heat and road transport for Britain’s net zero carbon energy systems’, </a:t>
            </a:r>
            <a:r>
              <a:rPr lang="en-US" sz="2000" i="1" dirty="0">
                <a:solidFill>
                  <a:srgbClr val="FFFFFF"/>
                </a:solidFill>
                <a:latin typeface="Calibri" pitchFamily="34" charset="0"/>
                <a:ea typeface="Calibri" pitchFamily="34" charset="-122"/>
                <a:cs typeface="Calibri" pitchFamily="34" charset="-120"/>
              </a:rPr>
              <a:t>Applied Energy</a:t>
            </a:r>
            <a:r>
              <a:rPr lang="en-US" sz="2000" dirty="0">
                <a:solidFill>
                  <a:srgbClr val="FFFFFF"/>
                </a:solidFill>
                <a:latin typeface="Calibri" pitchFamily="34" charset="0"/>
                <a:ea typeface="Calibri" pitchFamily="34" charset="-122"/>
                <a:cs typeface="Calibri" pitchFamily="34" charset="-120"/>
              </a:rPr>
              <a:t>, 305, 117905. Available at: https://doi.org/10.1016/j.apenergy.2021.117905</a:t>
            </a:r>
            <a:endParaRPr lang="en-US" sz="2000" dirty="0"/>
          </a:p>
          <a:p>
            <a:pPr marL="0" indent="0">
              <a:spcAft>
                <a:spcPts val="500"/>
              </a:spcAft>
              <a:buNone/>
            </a:pPr>
            <a:r>
              <a:rPr lang="en-US" sz="2000" dirty="0">
                <a:solidFill>
                  <a:srgbClr val="FFFFFF"/>
                </a:solidFill>
                <a:latin typeface="Calibri" pitchFamily="34" charset="0"/>
                <a:ea typeface="Calibri" pitchFamily="34" charset="-122"/>
                <a:cs typeface="Calibri" pitchFamily="34" charset="-120"/>
              </a:rPr>
              <a:t>Emodi, N.V. et al. (2022) ‘Transport sector decarbonisation in the Global South: a systematic literature review’, </a:t>
            </a:r>
            <a:r>
              <a:rPr lang="en-US" sz="2000" i="1" dirty="0">
                <a:solidFill>
                  <a:srgbClr val="FFFFFF"/>
                </a:solidFill>
                <a:latin typeface="Calibri" pitchFamily="34" charset="0"/>
                <a:ea typeface="Calibri" pitchFamily="34" charset="-122"/>
                <a:cs typeface="Calibri" pitchFamily="34" charset="-120"/>
              </a:rPr>
              <a:t>Energy Strategy Reviews</a:t>
            </a:r>
            <a:r>
              <a:rPr lang="en-US" sz="2000" dirty="0">
                <a:solidFill>
                  <a:srgbClr val="FFFFFF"/>
                </a:solidFill>
                <a:latin typeface="Calibri" pitchFamily="34" charset="0"/>
                <a:ea typeface="Calibri" pitchFamily="34" charset="-122"/>
                <a:cs typeface="Calibri" pitchFamily="34" charset="-120"/>
              </a:rPr>
              <a:t>, 43, 100925. Available at: https://doi.org/10.1016/j.esr.2022.100925</a:t>
            </a:r>
            <a:endParaRPr lang="en-US" sz="2000" dirty="0"/>
          </a:p>
          <a:p>
            <a:pPr marL="0" indent="0">
              <a:spcAft>
                <a:spcPts val="500"/>
              </a:spcAft>
              <a:buNone/>
            </a:pPr>
            <a:r>
              <a:rPr lang="en-US" sz="2000" dirty="0">
                <a:solidFill>
                  <a:srgbClr val="FFFFFF"/>
                </a:solidFill>
                <a:latin typeface="Calibri" pitchFamily="34" charset="0"/>
                <a:ea typeface="Calibri" pitchFamily="34" charset="-122"/>
                <a:cs typeface="Calibri" pitchFamily="34" charset="-120"/>
              </a:rPr>
              <a:t>Hart, J., D’Amico, B. and Pomponi, F. (2021) ‘Whole-life embodied carbon in multistory buildings: steel, concrete and timber structures’, </a:t>
            </a:r>
            <a:r>
              <a:rPr lang="en-US" sz="2000" i="1" dirty="0">
                <a:solidFill>
                  <a:srgbClr val="FFFFFF"/>
                </a:solidFill>
                <a:latin typeface="Calibri" pitchFamily="34" charset="0"/>
                <a:ea typeface="Calibri" pitchFamily="34" charset="-122"/>
                <a:cs typeface="Calibri" pitchFamily="34" charset="-120"/>
              </a:rPr>
              <a:t>Journal of Industrial Ecology</a:t>
            </a:r>
            <a:r>
              <a:rPr lang="en-US" sz="2000" dirty="0">
                <a:solidFill>
                  <a:srgbClr val="FFFFFF"/>
                </a:solidFill>
                <a:latin typeface="Calibri" pitchFamily="34" charset="0"/>
                <a:ea typeface="Calibri" pitchFamily="34" charset="-122"/>
                <a:cs typeface="Calibri" pitchFamily="34" charset="-120"/>
              </a:rPr>
              <a:t>, 25(2), pp. 403–418. Available at: https://doi.org/10.1111/jiec.13139</a:t>
            </a:r>
            <a:endParaRPr lang="en-US"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780</Words>
  <Application>Microsoft Office PowerPoint</Application>
  <PresentationFormat>Custom</PresentationFormat>
  <Paragraphs>77</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PptxGenJS Presentation</dc:subject>
  <dc:creator>My PC</dc:creator>
  <cp:lastModifiedBy>Zaffar Hussain</cp:lastModifiedBy>
  <cp:revision>6</cp:revision>
  <dcterms:created xsi:type="dcterms:W3CDTF">2026-09-25T09:13:53Z</dcterms:created>
  <dcterms:modified xsi:type="dcterms:W3CDTF">2026-09-28T20:29:45Z</dcterms:modified>
</cp:coreProperties>
</file>